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8.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9.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0.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21.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autoCompressPictures="0">
  <p:sldMasterIdLst>
    <p:sldMasterId id="2147484091" r:id="rId4"/>
  </p:sldMasterIdLst>
  <p:notesMasterIdLst>
    <p:notesMasterId r:id="rId36"/>
  </p:notesMasterIdLst>
  <p:handoutMasterIdLst>
    <p:handoutMasterId r:id="rId37"/>
  </p:handoutMasterIdLst>
  <p:sldIdLst>
    <p:sldId id="2145706744" r:id="rId5"/>
    <p:sldId id="2145706798" r:id="rId6"/>
    <p:sldId id="2147472010" r:id="rId7"/>
    <p:sldId id="2145706740" r:id="rId8"/>
    <p:sldId id="2145706763" r:id="rId9"/>
    <p:sldId id="2145706766" r:id="rId10"/>
    <p:sldId id="2145706768" r:id="rId11"/>
    <p:sldId id="2145706770" r:id="rId12"/>
    <p:sldId id="2145706769" r:id="rId13"/>
    <p:sldId id="2145706765" r:id="rId14"/>
    <p:sldId id="2145706724" r:id="rId15"/>
    <p:sldId id="2145706721" r:id="rId16"/>
    <p:sldId id="2145706722" r:id="rId17"/>
    <p:sldId id="2145706723" r:id="rId18"/>
    <p:sldId id="2147472006" r:id="rId19"/>
    <p:sldId id="2147472007" r:id="rId20"/>
    <p:sldId id="2147472008" r:id="rId21"/>
    <p:sldId id="2147472009" r:id="rId22"/>
    <p:sldId id="2145706787" r:id="rId23"/>
    <p:sldId id="2145706788" r:id="rId24"/>
    <p:sldId id="2145706725" r:id="rId25"/>
    <p:sldId id="2145706793" r:id="rId26"/>
    <p:sldId id="256" r:id="rId27"/>
    <p:sldId id="2145706794" r:id="rId28"/>
    <p:sldId id="2145706791" r:id="rId29"/>
    <p:sldId id="2145706732" r:id="rId30"/>
    <p:sldId id="2145706733" r:id="rId31"/>
    <p:sldId id="2145706745" r:id="rId32"/>
    <p:sldId id="2145706750" r:id="rId33"/>
    <p:sldId id="4777" r:id="rId34"/>
    <p:sldId id="2145706749" r:id="rId35"/>
  </p:sldIdLst>
  <p:sldSz cx="12192000" cy="6858000"/>
  <p:notesSz cx="6858000" cy="9144000"/>
  <p:embeddedFontLst>
    <p:embeddedFont>
      <p:font typeface="Inter" panose="02000503000000020004" pitchFamily="2" charset="0"/>
      <p:regular r:id="rId38"/>
      <p:bold r:id="rId39"/>
    </p:embeddedFont>
    <p:embeddedFont>
      <p:font typeface="Inter SemiBold" panose="02000503000000020004" pitchFamily="2" charset="0"/>
      <p:bold r:id="rId40"/>
    </p:embeddedFont>
    <p:embeddedFont>
      <p:font typeface="Lato" panose="020F0502020204030203" pitchFamily="34" charset="0"/>
      <p:regular r:id="rId41"/>
      <p:bold r:id="rId42"/>
      <p:italic r:id="rId43"/>
      <p:boldItalic r:id="rId44"/>
    </p:embeddedFont>
    <p:embeddedFont>
      <p:font typeface="Lora SemiBold" pitchFamily="2" charset="0"/>
      <p:bold r:id="rId45"/>
      <p:boldItalic r:id="rId46"/>
    </p:embeddedFont>
    <p:embeddedFont>
      <p:font typeface="Segoe UI" panose="020B0502040204020203" pitchFamily="34"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D054"/>
    <a:srgbClr val="37906D"/>
    <a:srgbClr val="00436C"/>
    <a:srgbClr val="18646E"/>
    <a:srgbClr val="228096"/>
    <a:srgbClr val="D07B4D"/>
    <a:srgbClr val="F7F4F1"/>
    <a:srgbClr val="FBF4EE"/>
    <a:srgbClr val="EFEEC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59" d="100"/>
          <a:sy n="59" d="100"/>
        </p:scale>
        <p:origin x="77" y="274"/>
      </p:cViewPr>
      <p:guideLst/>
    </p:cSldViewPr>
  </p:slideViewPr>
  <p:outlineViewPr>
    <p:cViewPr>
      <p:scale>
        <a:sx n="33" d="100"/>
        <a:sy n="33" d="100"/>
      </p:scale>
      <p:origin x="0" y="-774"/>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font" Target="fonts/font11.fntdata"/><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6.xml"/><Relationship Id="rId41" Type="http://schemas.openxmlformats.org/officeDocument/2006/relationships/font" Target="fonts/font4.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font" Target="fonts/font12.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a:t>
            </a:r>
            <a:r>
              <a:rPr lang="en-GB" sz="1200" b="1" baseline="0">
                <a:solidFill>
                  <a:schemeClr val="tx1"/>
                </a:solidFill>
                <a:effectLst/>
              </a:rPr>
              <a:t> 1: </a:t>
            </a:r>
            <a:r>
              <a:rPr lang="en-GB" sz="1200" b="1">
                <a:solidFill>
                  <a:schemeClr val="tx1"/>
                </a:solidFill>
                <a:effectLst/>
              </a:rPr>
              <a:t>110 technology appraisal and highly specialised technologies guidance</a:t>
            </a:r>
            <a:endParaRPr lang="en-GB" sz="1400" b="1">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General</c:formatCode>
                <c:ptCount val="12"/>
                <c:pt idx="0">
                  <c:v>5</c:v>
                </c:pt>
                <c:pt idx="1">
                  <c:v>12</c:v>
                </c:pt>
                <c:pt idx="2">
                  <c:v>14</c:v>
                </c:pt>
                <c:pt idx="3">
                  <c:v>6</c:v>
                </c:pt>
                <c:pt idx="4">
                  <c:v>1</c:v>
                </c:pt>
                <c:pt idx="5">
                  <c:v>3</c:v>
                </c:pt>
                <c:pt idx="6">
                  <c:v>13</c:v>
                </c:pt>
                <c:pt idx="7">
                  <c:v>8</c:v>
                </c:pt>
                <c:pt idx="8">
                  <c:v>9</c:v>
                </c:pt>
                <c:pt idx="9">
                  <c:v>6</c:v>
                </c:pt>
                <c:pt idx="10">
                  <c:v>0</c:v>
                </c:pt>
                <c:pt idx="11">
                  <c:v>0</c:v>
                </c:pt>
              </c:numCache>
            </c:numRef>
          </c:val>
          <c:extLst>
            <c:ext xmlns:c16="http://schemas.microsoft.com/office/drawing/2014/chart" uri="{C3380CC4-5D6E-409C-BE32-E72D297353CC}">
              <c16:uniqueId val="{00000000-515C-42B3-A14E-4EEFFD8DB627}"/>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22/23</c:v>
                </c:pt>
              </c:strCache>
            </c:strRef>
          </c:tx>
          <c:spPr>
            <a:ln w="19050" cap="rnd">
              <a:solidFill>
                <a:srgbClr val="D07B4D"/>
              </a:solidFill>
              <a:round/>
            </a:ln>
            <a:effectLst/>
          </c:spPr>
          <c:marker>
            <c:symbol val="circle"/>
            <c:size val="5"/>
            <c:spPr>
              <a:solidFill>
                <a:srgbClr val="D07B4D"/>
              </a:solid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General</c:formatCode>
                <c:ptCount val="12"/>
                <c:pt idx="0">
                  <c:v>6</c:v>
                </c:pt>
                <c:pt idx="1">
                  <c:v>5</c:v>
                </c:pt>
                <c:pt idx="2">
                  <c:v>12</c:v>
                </c:pt>
                <c:pt idx="3">
                  <c:v>9</c:v>
                </c:pt>
                <c:pt idx="4">
                  <c:v>1</c:v>
                </c:pt>
                <c:pt idx="5">
                  <c:v>3</c:v>
                </c:pt>
                <c:pt idx="6">
                  <c:v>13</c:v>
                </c:pt>
                <c:pt idx="7">
                  <c:v>8</c:v>
                </c:pt>
                <c:pt idx="8">
                  <c:v>9</c:v>
                </c:pt>
                <c:pt idx="9">
                  <c:v>6</c:v>
                </c:pt>
                <c:pt idx="10">
                  <c:v>12</c:v>
                </c:pt>
                <c:pt idx="11">
                  <c:v>8</c:v>
                </c:pt>
              </c:numCache>
            </c:numRef>
          </c:val>
          <c:smooth val="0"/>
          <c:extLst>
            <c:ext xmlns:c16="http://schemas.microsoft.com/office/drawing/2014/chart" uri="{C3380CC4-5D6E-409C-BE32-E72D297353CC}">
              <c16:uniqueId val="{00000001-515C-42B3-A14E-4EEFFD8DB627}"/>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valAx>
      <c:spPr>
        <a:noFill/>
        <a:ln>
          <a:noFill/>
        </a:ln>
        <a:effectLst/>
      </c:spPr>
    </c:plotArea>
    <c:legend>
      <c:legendPos val="b"/>
      <c:layout>
        <c:manualLayout>
          <c:xMode val="edge"/>
          <c:yMode val="edge"/>
          <c:x val="9.5934819591556517E-2"/>
          <c:y val="0.9060038376005578"/>
          <c:w val="0.80813007808270032"/>
          <c:h val="8.191447497140508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 10: Time to produce</a:t>
            </a:r>
            <a:r>
              <a:rPr lang="en-GB" sz="1200" b="1" baseline="0">
                <a:solidFill>
                  <a:schemeClr val="tx1"/>
                </a:solidFill>
                <a:effectLst/>
              </a:rPr>
              <a:t> health technology guidance is reduced by 17%</a:t>
            </a:r>
            <a:endParaRPr lang="en-GB" sz="1200" b="1">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997097329964584"/>
          <c:y val="0.19898574520448153"/>
          <c:w val="0.77345959101201378"/>
          <c:h val="0.51669959518178565"/>
        </c:manualLayout>
      </c:layout>
      <c:barChart>
        <c:barDir val="col"/>
        <c:grouping val="clustered"/>
        <c:varyColors val="0"/>
        <c:ser>
          <c:idx val="0"/>
          <c:order val="0"/>
          <c:tx>
            <c:strRef>
              <c:f>Sheet1!$B$1</c:f>
              <c:strCache>
                <c:ptCount val="1"/>
                <c:pt idx="0">
                  <c:v>YTD 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F6AB-4411-9F57-F8336422B0D1}"/>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 for 23/24 out-turn</c:v>
                </c:pt>
              </c:strCache>
            </c:strRef>
          </c:tx>
          <c:spPr>
            <a:ln w="28575" cap="rnd">
              <a:solidFill>
                <a:srgbClr val="00436C"/>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General</c:formatCode>
                <c:ptCount val="12"/>
                <c:pt idx="0">
                  <c:v>60</c:v>
                </c:pt>
                <c:pt idx="1">
                  <c:v>60</c:v>
                </c:pt>
                <c:pt idx="2">
                  <c:v>60</c:v>
                </c:pt>
                <c:pt idx="3">
                  <c:v>60</c:v>
                </c:pt>
                <c:pt idx="4">
                  <c:v>60</c:v>
                </c:pt>
                <c:pt idx="5">
                  <c:v>60</c:v>
                </c:pt>
                <c:pt idx="6">
                  <c:v>60</c:v>
                </c:pt>
                <c:pt idx="7">
                  <c:v>60</c:v>
                </c:pt>
                <c:pt idx="8">
                  <c:v>60</c:v>
                </c:pt>
                <c:pt idx="9">
                  <c:v>60</c:v>
                </c:pt>
                <c:pt idx="10">
                  <c:v>60</c:v>
                </c:pt>
                <c:pt idx="11">
                  <c:v>60</c:v>
                </c:pt>
              </c:numCache>
            </c:numRef>
          </c:val>
          <c:smooth val="0"/>
          <c:extLst>
            <c:ext xmlns:c16="http://schemas.microsoft.com/office/drawing/2014/chart" uri="{C3380CC4-5D6E-409C-BE32-E72D297353CC}">
              <c16:uniqueId val="{00000001-F6AB-4411-9F57-F8336422B0D1}"/>
            </c:ext>
          </c:extLst>
        </c:ser>
        <c:ser>
          <c:idx val="2"/>
          <c:order val="2"/>
          <c:tx>
            <c:strRef>
              <c:f>Sheet1!$D$1</c:f>
              <c:strCache>
                <c:ptCount val="1"/>
                <c:pt idx="0">
                  <c:v>22/23 out-turn</c:v>
                </c:pt>
              </c:strCache>
            </c:strRef>
          </c:tx>
          <c:spPr>
            <a:ln w="19050" cap="rnd">
              <a:solidFill>
                <a:srgbClr val="D07B4D"/>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General</c:formatCode>
                <c:ptCount val="12"/>
                <c:pt idx="0">
                  <c:v>72</c:v>
                </c:pt>
                <c:pt idx="1">
                  <c:v>72</c:v>
                </c:pt>
                <c:pt idx="2">
                  <c:v>72</c:v>
                </c:pt>
                <c:pt idx="3">
                  <c:v>72</c:v>
                </c:pt>
                <c:pt idx="4">
                  <c:v>72</c:v>
                </c:pt>
                <c:pt idx="5">
                  <c:v>72</c:v>
                </c:pt>
                <c:pt idx="6">
                  <c:v>72</c:v>
                </c:pt>
                <c:pt idx="7">
                  <c:v>72</c:v>
                </c:pt>
                <c:pt idx="8">
                  <c:v>72</c:v>
                </c:pt>
                <c:pt idx="9">
                  <c:v>72</c:v>
                </c:pt>
                <c:pt idx="10">
                  <c:v>72</c:v>
                </c:pt>
                <c:pt idx="11">
                  <c:v>72</c:v>
                </c:pt>
              </c:numCache>
            </c:numRef>
          </c:val>
          <c:smooth val="0"/>
          <c:extLst>
            <c:ext xmlns:c16="http://schemas.microsoft.com/office/drawing/2014/chart" uri="{C3380CC4-5D6E-409C-BE32-E72D297353CC}">
              <c16:uniqueId val="{00000002-F6AB-4411-9F57-F8336422B0D1}"/>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8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GB" sz="1050"/>
                  <a:t>Weeks</a:t>
                </a:r>
              </a:p>
            </c:rich>
          </c:tx>
          <c:layout>
            <c:manualLayout>
              <c:xMode val="edge"/>
              <c:yMode val="edge"/>
              <c:x val="3.9039859436858634E-3"/>
              <c:y val="0.39616729459756184"/>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
          <c:y val="0.91209388314242623"/>
          <c:w val="1"/>
          <c:h val="8.790611685757361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 11: Conditional</a:t>
            </a:r>
            <a:r>
              <a:rPr lang="en-GB" sz="1200" b="1" baseline="0">
                <a:solidFill>
                  <a:schemeClr val="tx1"/>
                </a:solidFill>
                <a:effectLst/>
              </a:rPr>
              <a:t> recommendations for early value assessments (EVAs) are produced within 6 months</a:t>
            </a:r>
            <a:endParaRPr lang="en-GB" sz="1200" b="1">
              <a:solidFill>
                <a:schemeClr val="tx1"/>
              </a:solidFill>
              <a:effectLst/>
            </a:endParaRPr>
          </a:p>
        </c:rich>
      </c:tx>
      <c:layout>
        <c:manualLayout>
          <c:xMode val="edge"/>
          <c:yMode val="edge"/>
          <c:x val="0.1388064554699931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440223492703809"/>
          <c:y val="0.18260476004762419"/>
          <c:w val="0.79780613787965438"/>
          <c:h val="0.54508583325047355"/>
        </c:manualLayout>
      </c:layout>
      <c:barChart>
        <c:barDir val="col"/>
        <c:grouping val="clustered"/>
        <c:varyColors val="0"/>
        <c:ser>
          <c:idx val="0"/>
          <c:order val="0"/>
          <c:tx>
            <c:strRef>
              <c:f>Sheet1!$B$1</c:f>
              <c:strCache>
                <c:ptCount val="1"/>
                <c:pt idx="0">
                  <c:v>YTD 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General</c:formatCode>
                <c:ptCount val="12"/>
                <c:pt idx="0" formatCode="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0-7F92-4374-95EC-063815682793}"/>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 for 23/24 out-turn</c:v>
                </c:pt>
              </c:strCache>
            </c:strRef>
          </c:tx>
          <c:spPr>
            <a:ln w="19050" cap="rnd">
              <a:solidFill>
                <a:srgbClr val="00436C"/>
              </a:solidFill>
              <a:round/>
            </a:ln>
            <a:effectLst/>
          </c:spPr>
          <c:marker>
            <c:symbol val="none"/>
          </c:marker>
          <c:dPt>
            <c:idx val="10"/>
            <c:marker>
              <c:symbol val="none"/>
            </c:marker>
            <c:bubble3D val="0"/>
            <c:extLst>
              <c:ext xmlns:c16="http://schemas.microsoft.com/office/drawing/2014/chart" uri="{C3380CC4-5D6E-409C-BE32-E72D297353CC}">
                <c16:uniqueId val="{00000000-421A-4326-B9A5-108282F8C9F9}"/>
              </c:ext>
            </c:extLst>
          </c:dPt>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0.8</c:v>
                </c:pt>
                <c:pt idx="1">
                  <c:v>0.8</c:v>
                </c:pt>
                <c:pt idx="2">
                  <c:v>0.8</c:v>
                </c:pt>
                <c:pt idx="3">
                  <c:v>0.8</c:v>
                </c:pt>
                <c:pt idx="4">
                  <c:v>0.8</c:v>
                </c:pt>
                <c:pt idx="5">
                  <c:v>0.8</c:v>
                </c:pt>
                <c:pt idx="6">
                  <c:v>0.8</c:v>
                </c:pt>
                <c:pt idx="7">
                  <c:v>0.8</c:v>
                </c:pt>
                <c:pt idx="8">
                  <c:v>0.8</c:v>
                </c:pt>
                <c:pt idx="9">
                  <c:v>0.8</c:v>
                </c:pt>
                <c:pt idx="10">
                  <c:v>0.8</c:v>
                </c:pt>
                <c:pt idx="11">
                  <c:v>0.8</c:v>
                </c:pt>
              </c:numCache>
            </c:numRef>
          </c:val>
          <c:smooth val="0"/>
          <c:extLst>
            <c:ext xmlns:c16="http://schemas.microsoft.com/office/drawing/2014/chart" uri="{C3380CC4-5D6E-409C-BE32-E72D297353CC}">
              <c16:uniqueId val="{00000001-7F92-4374-95EC-063815682793}"/>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legendEntry>
        <c:idx val="0"/>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9.619903337836587E-2"/>
          <c:y val="0.91959453506924926"/>
          <c:w val="0.84882889238881498"/>
          <c:h val="6.077672123732181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 12: Evidence generation plans developed for all</a:t>
            </a:r>
            <a:r>
              <a:rPr lang="en-GB" sz="1200" b="1" baseline="0">
                <a:solidFill>
                  <a:schemeClr val="tx1"/>
                </a:solidFill>
                <a:effectLst/>
              </a:rPr>
              <a:t> </a:t>
            </a:r>
            <a:r>
              <a:rPr lang="en-GB" sz="1200" b="1">
                <a:solidFill>
                  <a:schemeClr val="tx1"/>
                </a:solidFill>
                <a:effectLst/>
              </a:rPr>
              <a:t>new EVA products, with conditional recommendations​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YTD 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0.00%</c:formatCode>
                <c:ptCount val="12"/>
                <c:pt idx="0">
                  <c:v>0</c:v>
                </c:pt>
                <c:pt idx="1">
                  <c:v>0</c:v>
                </c:pt>
                <c:pt idx="2">
                  <c:v>0</c:v>
                </c:pt>
                <c:pt idx="3">
                  <c:v>0</c:v>
                </c:pt>
                <c:pt idx="4">
                  <c:v>1</c:v>
                </c:pt>
                <c:pt idx="5">
                  <c:v>1</c:v>
                </c:pt>
                <c:pt idx="6">
                  <c:v>1</c:v>
                </c:pt>
                <c:pt idx="7">
                  <c:v>1</c:v>
                </c:pt>
                <c:pt idx="8">
                  <c:v>1</c:v>
                </c:pt>
                <c:pt idx="9">
                  <c:v>1</c:v>
                </c:pt>
              </c:numCache>
            </c:numRef>
          </c:val>
          <c:extLst>
            <c:ext xmlns:c16="http://schemas.microsoft.com/office/drawing/2014/chart" uri="{C3380CC4-5D6E-409C-BE32-E72D297353CC}">
              <c16:uniqueId val="{00000000-5A56-40F8-96BD-D2538ED66386}"/>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 for 23/24 out-turn</c:v>
                </c:pt>
              </c:strCache>
            </c:strRef>
          </c:tx>
          <c:spPr>
            <a:ln w="28575" cap="rnd">
              <a:solidFill>
                <a:srgbClr val="00436C"/>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smooth val="0"/>
          <c:extLst>
            <c:ext xmlns:c16="http://schemas.microsoft.com/office/drawing/2014/chart" uri="{C3380CC4-5D6E-409C-BE32-E72D297353CC}">
              <c16:uniqueId val="{00000001-5A56-40F8-96BD-D2538ED66386}"/>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legendEntry>
        <c:idx val="0"/>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9.5630785157360454E-2"/>
          <c:y val="0.92579532433447587"/>
          <c:w val="0.81533827076316401"/>
          <c:h val="5.608968110953153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 13: Resource impact products published at the point of guidance publication to support implementation</a:t>
            </a:r>
          </a:p>
        </c:rich>
      </c:tx>
      <c:layout>
        <c:manualLayout>
          <c:xMode val="edge"/>
          <c:yMode val="edge"/>
          <c:x val="0.131145657600439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300407697640172"/>
          <c:y val="0.22543589417768012"/>
          <c:w val="0.82412315358336719"/>
          <c:h val="0.52132417531242525"/>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0%</c:formatCode>
                <c:ptCount val="12"/>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00-93D3-4C19-91F8-F7DA6A5E4FFE}"/>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0.9</c:v>
                </c:pt>
                <c:pt idx="1">
                  <c:v>0.9</c:v>
                </c:pt>
                <c:pt idx="2">
                  <c:v>0.9</c:v>
                </c:pt>
                <c:pt idx="3">
                  <c:v>0.9</c:v>
                </c:pt>
                <c:pt idx="4">
                  <c:v>0.9</c:v>
                </c:pt>
                <c:pt idx="5">
                  <c:v>0.9</c:v>
                </c:pt>
                <c:pt idx="6">
                  <c:v>0.9</c:v>
                </c:pt>
                <c:pt idx="7">
                  <c:v>0.9</c:v>
                </c:pt>
                <c:pt idx="8">
                  <c:v>0.9</c:v>
                </c:pt>
                <c:pt idx="9">
                  <c:v>0.9</c:v>
                </c:pt>
                <c:pt idx="10">
                  <c:v>0.9</c:v>
                </c:pt>
                <c:pt idx="11">
                  <c:v>0.9</c:v>
                </c:pt>
              </c:numCache>
            </c:numRef>
          </c:val>
          <c:smooth val="0"/>
          <c:extLst>
            <c:ext xmlns:c16="http://schemas.microsoft.com/office/drawing/2014/chart" uri="{C3380CC4-5D6E-409C-BE32-E72D297353CC}">
              <c16:uniqueId val="{00000001-93D3-4C19-91F8-F7DA6A5E4FFE}"/>
            </c:ext>
          </c:extLst>
        </c:ser>
        <c:ser>
          <c:idx val="2"/>
          <c:order val="2"/>
          <c:tx>
            <c:strRef>
              <c:f>Sheet1!$D$1</c:f>
              <c:strCache>
                <c:ptCount val="1"/>
                <c:pt idx="0">
                  <c:v>22/23</c:v>
                </c:pt>
              </c:strCache>
            </c:strRef>
          </c:tx>
          <c:spPr>
            <a:ln w="19050" cap="rnd">
              <a:solidFill>
                <a:srgbClr val="D07B4D"/>
              </a:solidFill>
              <a:round/>
            </a:ln>
            <a:effectLst/>
          </c:spPr>
          <c:marker>
            <c:symbol val="circle"/>
            <c:size val="5"/>
            <c:spPr>
              <a:solidFill>
                <a:srgbClr val="D07B4D"/>
              </a:solidFill>
              <a:ln w="9525">
                <a:solidFill>
                  <a:srgbClr val="D07B4D"/>
                </a:solid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0%</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smooth val="0"/>
          <c:extLst>
            <c:ext xmlns:c16="http://schemas.microsoft.com/office/drawing/2014/chart" uri="{C3380CC4-5D6E-409C-BE32-E72D297353CC}">
              <c16:uniqueId val="{00000002-93D3-4C19-91F8-F7DA6A5E4FFE}"/>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legendEntry>
        <c:idx val="0"/>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20291652293163925"/>
          <c:y val="0.93844529489587392"/>
          <c:w val="0.59416695413672149"/>
          <c:h val="6.155470510412609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 14: 10% increase in</a:t>
            </a:r>
            <a:r>
              <a:rPr lang="en-GB" sz="1200" b="1" baseline="0">
                <a:solidFill>
                  <a:schemeClr val="tx1"/>
                </a:solidFill>
                <a:effectLst/>
              </a:rPr>
              <a:t> the number of sessions on nice.org.uk</a:t>
            </a:r>
            <a:endParaRPr lang="en-GB" sz="1200" b="1">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408792683781916"/>
          <c:y val="0.19578113260628738"/>
          <c:w val="0.73109986552940487"/>
          <c:h val="0.53476218660203134"/>
        </c:manualLayout>
      </c:layout>
      <c:barChart>
        <c:barDir val="col"/>
        <c:grouping val="clustered"/>
        <c:varyColors val="0"/>
        <c:ser>
          <c:idx val="0"/>
          <c:order val="0"/>
          <c:tx>
            <c:strRef>
              <c:f>Sheet1!$B$1</c:f>
              <c:strCache>
                <c:ptCount val="1"/>
                <c:pt idx="0">
                  <c:v>Actual YTD</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0.00%</c:formatCode>
                <c:ptCount val="12"/>
                <c:pt idx="0">
                  <c:v>-1.4E-2</c:v>
                </c:pt>
                <c:pt idx="1">
                  <c:v>8.0000000000000002E-3</c:v>
                </c:pt>
                <c:pt idx="2">
                  <c:v>3.9E-2</c:v>
                </c:pt>
                <c:pt idx="3">
                  <c:v>5.8000000000000003E-2</c:v>
                </c:pt>
                <c:pt idx="4">
                  <c:v>7.2099999999999997E-2</c:v>
                </c:pt>
                <c:pt idx="5">
                  <c:v>8.2900000000000001E-2</c:v>
                </c:pt>
                <c:pt idx="6">
                  <c:v>9.5699999999999993E-2</c:v>
                </c:pt>
                <c:pt idx="7">
                  <c:v>0.1</c:v>
                </c:pt>
                <c:pt idx="8">
                  <c:v>0.113</c:v>
                </c:pt>
                <c:pt idx="9">
                  <c:v>0.1019</c:v>
                </c:pt>
              </c:numCache>
            </c:numRef>
          </c:val>
          <c:extLst>
            <c:ext xmlns:c16="http://schemas.microsoft.com/office/drawing/2014/chart" uri="{C3380CC4-5D6E-409C-BE32-E72D297353CC}">
              <c16:uniqueId val="{00000000-01E4-4A2E-9DC9-F951EB578F86}"/>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 for 23/24 out-turn</c:v>
                </c:pt>
              </c:strCache>
            </c:strRef>
          </c:tx>
          <c:spPr>
            <a:ln w="28575" cap="rnd">
              <a:solidFill>
                <a:srgbClr val="00436C"/>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0.00%</c:formatCode>
                <c:ptCount val="12"/>
                <c:pt idx="0">
                  <c:v>0.1</c:v>
                </c:pt>
                <c:pt idx="1">
                  <c:v>0.1</c:v>
                </c:pt>
                <c:pt idx="2">
                  <c:v>0.1</c:v>
                </c:pt>
                <c:pt idx="3">
                  <c:v>0.1</c:v>
                </c:pt>
                <c:pt idx="4">
                  <c:v>0.1</c:v>
                </c:pt>
                <c:pt idx="5">
                  <c:v>0.1</c:v>
                </c:pt>
                <c:pt idx="6">
                  <c:v>0.1</c:v>
                </c:pt>
                <c:pt idx="7">
                  <c:v>0.1</c:v>
                </c:pt>
                <c:pt idx="8">
                  <c:v>0.1</c:v>
                </c:pt>
                <c:pt idx="9">
                  <c:v>0.1</c:v>
                </c:pt>
                <c:pt idx="10">
                  <c:v>0.1</c:v>
                </c:pt>
                <c:pt idx="11">
                  <c:v>0.1</c:v>
                </c:pt>
              </c:numCache>
            </c:numRef>
          </c:val>
          <c:smooth val="0"/>
          <c:extLst>
            <c:ext xmlns:c16="http://schemas.microsoft.com/office/drawing/2014/chart" uri="{C3380CC4-5D6E-409C-BE32-E72D297353CC}">
              <c16:uniqueId val="{00000001-01E4-4A2E-9DC9-F951EB578F86}"/>
            </c:ext>
          </c:extLst>
        </c:ser>
        <c:ser>
          <c:idx val="2"/>
          <c:order val="2"/>
          <c:tx>
            <c:strRef>
              <c:f>Sheet1!$D$1</c:f>
              <c:strCache>
                <c:ptCount val="1"/>
                <c:pt idx="0">
                  <c:v>22/23 out-turn</c:v>
                </c:pt>
              </c:strCache>
            </c:strRef>
          </c:tx>
          <c:spPr>
            <a:ln w="19050" cap="rnd">
              <a:solidFill>
                <a:srgbClr val="D07B4D"/>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0.00%</c:formatCode>
                <c:ptCount val="12"/>
                <c:pt idx="0">
                  <c:v>3.5000000000000003E-2</c:v>
                </c:pt>
                <c:pt idx="1">
                  <c:v>3.5000000000000003E-2</c:v>
                </c:pt>
                <c:pt idx="2">
                  <c:v>3.5000000000000003E-2</c:v>
                </c:pt>
                <c:pt idx="3">
                  <c:v>3.5000000000000003E-2</c:v>
                </c:pt>
                <c:pt idx="4">
                  <c:v>3.5000000000000003E-2</c:v>
                </c:pt>
                <c:pt idx="5">
                  <c:v>3.5000000000000003E-2</c:v>
                </c:pt>
                <c:pt idx="6">
                  <c:v>3.5000000000000003E-2</c:v>
                </c:pt>
                <c:pt idx="7">
                  <c:v>3.5000000000000003E-2</c:v>
                </c:pt>
                <c:pt idx="8">
                  <c:v>3.5000000000000003E-2</c:v>
                </c:pt>
                <c:pt idx="9">
                  <c:v>3.5000000000000003E-2</c:v>
                </c:pt>
                <c:pt idx="10">
                  <c:v>3.5000000000000003E-2</c:v>
                </c:pt>
                <c:pt idx="11">
                  <c:v>3.5000000000000003E-2</c:v>
                </c:pt>
              </c:numCache>
            </c:numRef>
          </c:val>
          <c:smooth val="0"/>
          <c:extLst>
            <c:ext xmlns:c16="http://schemas.microsoft.com/office/drawing/2014/chart" uri="{C3380CC4-5D6E-409C-BE32-E72D297353CC}">
              <c16:uniqueId val="{00000002-01E4-4A2E-9DC9-F951EB578F86}"/>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At val="-2.0000000000000004E-2"/>
        <c:auto val="1"/>
        <c:lblOffset val="100"/>
        <c:baseTimeUnit val="months"/>
      </c:dateAx>
      <c:valAx>
        <c:axId val="7061289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900"/>
                  <a:t>YTD change against same period  in 22/23</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
          <c:y val="0.88484751691294239"/>
          <c:w val="1"/>
          <c:h val="0.1119278266018417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 15: System priority</a:t>
            </a:r>
            <a:r>
              <a:rPr lang="en-GB" sz="1200" b="1" baseline="0">
                <a:solidFill>
                  <a:schemeClr val="tx1"/>
                </a:solidFill>
                <a:effectLst/>
              </a:rPr>
              <a:t> topic areas with agreed measures of uptake reported</a:t>
            </a:r>
            <a:endParaRPr lang="en-GB" sz="1200" b="1">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791572970352036"/>
          <c:y val="0.18975176675999847"/>
          <c:w val="0.80578371521240111"/>
          <c:h val="0.53929496715615466"/>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0.00%</c:formatCode>
                <c:ptCount val="12"/>
                <c:pt idx="0">
                  <c:v>0</c:v>
                </c:pt>
                <c:pt idx="1">
                  <c:v>0</c:v>
                </c:pt>
                <c:pt idx="2">
                  <c:v>0</c:v>
                </c:pt>
                <c:pt idx="3">
                  <c:v>0</c:v>
                </c:pt>
                <c:pt idx="4">
                  <c:v>0</c:v>
                </c:pt>
                <c:pt idx="5">
                  <c:v>0.86</c:v>
                </c:pt>
                <c:pt idx="6">
                  <c:v>0.86</c:v>
                </c:pt>
                <c:pt idx="7">
                  <c:v>0.86</c:v>
                </c:pt>
                <c:pt idx="8">
                  <c:v>0.86</c:v>
                </c:pt>
                <c:pt idx="9">
                  <c:v>0.86</c:v>
                </c:pt>
              </c:numCache>
            </c:numRef>
          </c:val>
          <c:extLst>
            <c:ext xmlns:c16="http://schemas.microsoft.com/office/drawing/2014/chart" uri="{C3380CC4-5D6E-409C-BE32-E72D297353CC}">
              <c16:uniqueId val="{00000000-5A56-40F8-96BD-D2538ED66386}"/>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 for 23/24 out-turn</c:v>
                </c:pt>
              </c:strCache>
            </c:strRef>
          </c:tx>
          <c:spPr>
            <a:ln w="28575" cap="rnd">
              <a:solidFill>
                <a:srgbClr val="00436C"/>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0.8</c:v>
                </c:pt>
                <c:pt idx="1">
                  <c:v>0.8</c:v>
                </c:pt>
                <c:pt idx="2">
                  <c:v>0.8</c:v>
                </c:pt>
                <c:pt idx="3">
                  <c:v>0.8</c:v>
                </c:pt>
                <c:pt idx="4">
                  <c:v>0.8</c:v>
                </c:pt>
                <c:pt idx="5">
                  <c:v>0.8</c:v>
                </c:pt>
                <c:pt idx="6">
                  <c:v>0.8</c:v>
                </c:pt>
                <c:pt idx="7">
                  <c:v>0.8</c:v>
                </c:pt>
                <c:pt idx="8">
                  <c:v>0.8</c:v>
                </c:pt>
                <c:pt idx="9">
                  <c:v>0.8</c:v>
                </c:pt>
                <c:pt idx="10">
                  <c:v>0.8</c:v>
                </c:pt>
                <c:pt idx="11">
                  <c:v>0.8</c:v>
                </c:pt>
              </c:numCache>
            </c:numRef>
          </c:val>
          <c:smooth val="0"/>
          <c:extLst>
            <c:ext xmlns:c16="http://schemas.microsoft.com/office/drawing/2014/chart" uri="{C3380CC4-5D6E-409C-BE32-E72D297353CC}">
              <c16:uniqueId val="{00000001-5A56-40F8-96BD-D2538ED66386}"/>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legendEntry>
        <c:idx val="0"/>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 16: Sickness absence (proportion of</a:t>
            </a:r>
            <a:br>
              <a:rPr lang="en-GB" sz="1200" b="1">
                <a:solidFill>
                  <a:schemeClr val="tx1"/>
                </a:solidFill>
                <a:effectLst/>
              </a:rPr>
            </a:br>
            <a:r>
              <a:rPr lang="en-GB" sz="1200" b="1">
                <a:solidFill>
                  <a:schemeClr val="tx1"/>
                </a:solidFill>
                <a:effectLst/>
              </a:rPr>
              <a:t>WTE days reported as sickness)</a:t>
            </a:r>
          </a:p>
        </c:rich>
      </c:tx>
      <c:layout>
        <c:manualLayout>
          <c:xMode val="edge"/>
          <c:yMode val="edge"/>
          <c:x val="0.15156413897133231"/>
          <c:y val="6.365639102547600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7597320817662278E-2"/>
          <c:y val="0.22909259328121614"/>
          <c:w val="0.88683034392054472"/>
          <c:h val="0.51436439671965151"/>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0.00%</c:formatCode>
                <c:ptCount val="12"/>
                <c:pt idx="0">
                  <c:v>1.44E-2</c:v>
                </c:pt>
                <c:pt idx="1">
                  <c:v>1.7600000000000001E-2</c:v>
                </c:pt>
                <c:pt idx="2">
                  <c:v>1.78E-2</c:v>
                </c:pt>
                <c:pt idx="3">
                  <c:v>1.7000000000000001E-2</c:v>
                </c:pt>
                <c:pt idx="4">
                  <c:v>1.83E-2</c:v>
                </c:pt>
                <c:pt idx="5">
                  <c:v>2.0199999999999999E-2</c:v>
                </c:pt>
                <c:pt idx="6">
                  <c:v>3.1E-2</c:v>
                </c:pt>
                <c:pt idx="7">
                  <c:v>3.32E-2</c:v>
                </c:pt>
                <c:pt idx="8">
                  <c:v>3.2899999999999999E-2</c:v>
                </c:pt>
                <c:pt idx="9">
                  <c:v>2.8899999999999999E-2</c:v>
                </c:pt>
              </c:numCache>
            </c:numRef>
          </c:val>
          <c:extLst>
            <c:ext xmlns:c16="http://schemas.microsoft.com/office/drawing/2014/chart" uri="{C3380CC4-5D6E-409C-BE32-E72D297353CC}">
              <c16:uniqueId val="{00000000-B52F-43BF-9474-4213A2075B69}"/>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Plan </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0.02</c:v>
                </c:pt>
                <c:pt idx="1">
                  <c:v>0.02</c:v>
                </c:pt>
                <c:pt idx="2">
                  <c:v>0.02</c:v>
                </c:pt>
                <c:pt idx="3">
                  <c:v>0.02</c:v>
                </c:pt>
                <c:pt idx="4">
                  <c:v>0.02</c:v>
                </c:pt>
                <c:pt idx="5">
                  <c:v>0.02</c:v>
                </c:pt>
                <c:pt idx="6">
                  <c:v>0.02</c:v>
                </c:pt>
                <c:pt idx="7">
                  <c:v>0.02</c:v>
                </c:pt>
                <c:pt idx="8">
                  <c:v>0.02</c:v>
                </c:pt>
                <c:pt idx="9">
                  <c:v>0.02</c:v>
                </c:pt>
                <c:pt idx="10">
                  <c:v>0.02</c:v>
                </c:pt>
                <c:pt idx="11">
                  <c:v>0.02</c:v>
                </c:pt>
              </c:numCache>
            </c:numRef>
          </c:val>
          <c:smooth val="0"/>
          <c:extLst>
            <c:ext xmlns:c16="http://schemas.microsoft.com/office/drawing/2014/chart" uri="{C3380CC4-5D6E-409C-BE32-E72D297353CC}">
              <c16:uniqueId val="{00000001-B52F-43BF-9474-4213A2075B69}"/>
            </c:ext>
          </c:extLst>
        </c:ser>
        <c:ser>
          <c:idx val="2"/>
          <c:order val="2"/>
          <c:tx>
            <c:strRef>
              <c:f>Sheet1!$D$1</c:f>
              <c:strCache>
                <c:ptCount val="1"/>
                <c:pt idx="0">
                  <c:v>Prior year</c:v>
                </c:pt>
              </c:strCache>
            </c:strRef>
          </c:tx>
          <c:spPr>
            <a:ln w="19050" cap="rnd">
              <a:solidFill>
                <a:srgbClr val="D07B4D"/>
              </a:solidFill>
              <a:round/>
            </a:ln>
            <a:effectLst/>
          </c:spPr>
          <c:marker>
            <c:symbol val="circle"/>
            <c:size val="5"/>
            <c:spPr>
              <a:solidFill>
                <a:srgbClr val="D07B4D"/>
              </a:solidFill>
              <a:ln w="9525">
                <a:solidFill>
                  <a:srgbClr val="D07B4D"/>
                </a:solid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0.00%</c:formatCode>
                <c:ptCount val="12"/>
                <c:pt idx="0">
                  <c:v>1.54E-2</c:v>
                </c:pt>
                <c:pt idx="1">
                  <c:v>1.3100000000000001E-2</c:v>
                </c:pt>
                <c:pt idx="2">
                  <c:v>2.0299999999999999E-2</c:v>
                </c:pt>
                <c:pt idx="3">
                  <c:v>2.0400000000000001E-2</c:v>
                </c:pt>
                <c:pt idx="4">
                  <c:v>0.02</c:v>
                </c:pt>
                <c:pt idx="5">
                  <c:v>1.9599999999999999E-2</c:v>
                </c:pt>
                <c:pt idx="6">
                  <c:v>1.9099999999999999E-2</c:v>
                </c:pt>
                <c:pt idx="7">
                  <c:v>1.89E-2</c:v>
                </c:pt>
                <c:pt idx="8">
                  <c:v>1.8800000000000001E-2</c:v>
                </c:pt>
                <c:pt idx="9">
                  <c:v>1.8700000000000001E-2</c:v>
                </c:pt>
                <c:pt idx="10">
                  <c:v>1.8800000000000001E-2</c:v>
                </c:pt>
                <c:pt idx="11">
                  <c:v>1.8200000000000001E-2</c:v>
                </c:pt>
              </c:numCache>
            </c:numRef>
          </c:val>
          <c:smooth val="0"/>
          <c:extLst>
            <c:ext xmlns:c16="http://schemas.microsoft.com/office/drawing/2014/chart" uri="{C3380CC4-5D6E-409C-BE32-E72D297353CC}">
              <c16:uniqueId val="{00000002-B52F-43BF-9474-4213A2075B69}"/>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4.0000000000000008E-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1.0000000000000002E-2"/>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17483085558187311"/>
          <c:y val="0.88869851095213437"/>
          <c:w val="0.59299358792204548"/>
          <c:h val="0.1113014890478655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 17: Rate of staff turnover</a:t>
            </a:r>
          </a:p>
        </c:rich>
      </c:tx>
      <c:layout>
        <c:manualLayout>
          <c:xMode val="edge"/>
          <c:yMode val="edge"/>
          <c:x val="0.3404984407434381"/>
          <c:y val="6.793893596468704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957331393352948"/>
          <c:y val="0.19602662941361082"/>
          <c:w val="0.85467480242285776"/>
          <c:h val="0.55363265276536611"/>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0.00%</c:formatCode>
                <c:ptCount val="12"/>
                <c:pt idx="0">
                  <c:v>0.11</c:v>
                </c:pt>
                <c:pt idx="1">
                  <c:v>0.1128</c:v>
                </c:pt>
                <c:pt idx="2">
                  <c:v>0.1075</c:v>
                </c:pt>
                <c:pt idx="3">
                  <c:v>0.1067</c:v>
                </c:pt>
                <c:pt idx="4">
                  <c:v>0.10730000000000001</c:v>
                </c:pt>
                <c:pt idx="5">
                  <c:v>0.1013</c:v>
                </c:pt>
                <c:pt idx="6">
                  <c:v>0.1061</c:v>
                </c:pt>
                <c:pt idx="7">
                  <c:v>0.1075</c:v>
                </c:pt>
                <c:pt idx="8">
                  <c:v>0.1111</c:v>
                </c:pt>
                <c:pt idx="9">
                  <c:v>0.10589999999999999</c:v>
                </c:pt>
              </c:numCache>
            </c:numRef>
          </c:val>
          <c:extLst>
            <c:ext xmlns:c16="http://schemas.microsoft.com/office/drawing/2014/chart" uri="{C3380CC4-5D6E-409C-BE32-E72D297353CC}">
              <c16:uniqueId val="{00000000-8176-4841-9D2E-5432FB65E0C3}"/>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0.1</c:v>
                </c:pt>
                <c:pt idx="1">
                  <c:v>0.1</c:v>
                </c:pt>
                <c:pt idx="2">
                  <c:v>0.1</c:v>
                </c:pt>
                <c:pt idx="3">
                  <c:v>0.1</c:v>
                </c:pt>
                <c:pt idx="4">
                  <c:v>0.1</c:v>
                </c:pt>
                <c:pt idx="5">
                  <c:v>0.1</c:v>
                </c:pt>
                <c:pt idx="6">
                  <c:v>0.1</c:v>
                </c:pt>
                <c:pt idx="7">
                  <c:v>0.1</c:v>
                </c:pt>
                <c:pt idx="8">
                  <c:v>0.1</c:v>
                </c:pt>
                <c:pt idx="9">
                  <c:v>0.1</c:v>
                </c:pt>
                <c:pt idx="10">
                  <c:v>0.1</c:v>
                </c:pt>
                <c:pt idx="11">
                  <c:v>0.1</c:v>
                </c:pt>
              </c:numCache>
            </c:numRef>
          </c:val>
          <c:smooth val="0"/>
          <c:extLst>
            <c:ext xmlns:c16="http://schemas.microsoft.com/office/drawing/2014/chart" uri="{C3380CC4-5D6E-409C-BE32-E72D297353CC}">
              <c16:uniqueId val="{00000001-8176-4841-9D2E-5432FB65E0C3}"/>
            </c:ext>
          </c:extLst>
        </c:ser>
        <c:ser>
          <c:idx val="2"/>
          <c:order val="2"/>
          <c:tx>
            <c:strRef>
              <c:f>Sheet1!$D$1</c:f>
              <c:strCache>
                <c:ptCount val="1"/>
                <c:pt idx="0">
                  <c:v>22/23</c:v>
                </c:pt>
              </c:strCache>
            </c:strRef>
          </c:tx>
          <c:spPr>
            <a:ln w="19050" cap="rnd">
              <a:solidFill>
                <a:srgbClr val="D07B4D"/>
              </a:solidFill>
              <a:round/>
            </a:ln>
            <a:effectLst/>
          </c:spPr>
          <c:marker>
            <c:symbol val="circle"/>
            <c:size val="5"/>
            <c:spPr>
              <a:solidFill>
                <a:srgbClr val="D07B4D"/>
              </a:solidFill>
              <a:ln w="9525">
                <a:solidFill>
                  <a:srgbClr val="D07B4D"/>
                </a:solid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0.00%</c:formatCode>
                <c:ptCount val="12"/>
                <c:pt idx="0">
                  <c:v>0.1153</c:v>
                </c:pt>
                <c:pt idx="1">
                  <c:v>0.11360000000000001</c:v>
                </c:pt>
                <c:pt idx="2">
                  <c:v>0.11890000000000001</c:v>
                </c:pt>
                <c:pt idx="3">
                  <c:v>0.12470000000000001</c:v>
                </c:pt>
                <c:pt idx="4">
                  <c:v>0.1229</c:v>
                </c:pt>
                <c:pt idx="5">
                  <c:v>0.12720000000000001</c:v>
                </c:pt>
                <c:pt idx="6">
                  <c:v>0.12770000000000001</c:v>
                </c:pt>
                <c:pt idx="7">
                  <c:v>0.12479999999999999</c:v>
                </c:pt>
                <c:pt idx="8">
                  <c:v>0.1244</c:v>
                </c:pt>
                <c:pt idx="9">
                  <c:v>0.125</c:v>
                </c:pt>
                <c:pt idx="10">
                  <c:v>0.1217</c:v>
                </c:pt>
                <c:pt idx="11">
                  <c:v>0.10970000000000001</c:v>
                </c:pt>
              </c:numCache>
            </c:numRef>
          </c:val>
          <c:smooth val="0"/>
          <c:extLst>
            <c:ext xmlns:c16="http://schemas.microsoft.com/office/drawing/2014/chart" uri="{C3380CC4-5D6E-409C-BE32-E72D297353CC}">
              <c16:uniqueId val="{00000000-1AD8-4B3D-BC83-4649899E134B}"/>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0.16000000000000003"/>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valAx>
      <c:spPr>
        <a:noFill/>
        <a:ln>
          <a:noFill/>
        </a:ln>
        <a:effectLst/>
      </c:spPr>
    </c:plotArea>
    <c:legend>
      <c:legendPos val="b"/>
      <c:layout>
        <c:manualLayout>
          <c:xMode val="edge"/>
          <c:yMode val="edge"/>
          <c:x val="0.14401486087550899"/>
          <c:y val="0.91911677218558807"/>
          <c:w val="0.7324518267388781"/>
          <c:h val="8.088322781441194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 18: Staff engagement</a:t>
            </a:r>
            <a:r>
              <a:rPr lang="en-GB" sz="1200" b="1" baseline="0">
                <a:solidFill>
                  <a:schemeClr val="tx1"/>
                </a:solidFill>
                <a:effectLst/>
              </a:rPr>
              <a:t> scores remain good</a:t>
            </a:r>
            <a:endParaRPr lang="en-GB" sz="1200" b="1">
              <a:solidFill>
                <a:schemeClr val="tx1"/>
              </a:solidFill>
              <a:effectLst/>
            </a:endParaRPr>
          </a:p>
        </c:rich>
      </c:tx>
      <c:layout>
        <c:manualLayout>
          <c:xMode val="edge"/>
          <c:yMode val="edge"/>
          <c:x val="0.11819402678019876"/>
          <c:y val="3.2100651466292042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382167599973537"/>
          <c:y val="0.11299176555099631"/>
          <c:w val="0.79136271735638142"/>
          <c:h val="0.57747858734890578"/>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General</c:formatCode>
                <c:ptCount val="12"/>
                <c:pt idx="3" formatCode="0.00%">
                  <c:v>0.68</c:v>
                </c:pt>
              </c:numCache>
            </c:numRef>
          </c:val>
          <c:extLst>
            <c:ext xmlns:c16="http://schemas.microsoft.com/office/drawing/2014/chart" uri="{C3380CC4-5D6E-409C-BE32-E72D297353CC}">
              <c16:uniqueId val="{00000000-1B26-4F5F-8CCA-C027991769C5}"/>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0.6</c:v>
                </c:pt>
                <c:pt idx="1">
                  <c:v>0.6</c:v>
                </c:pt>
                <c:pt idx="2">
                  <c:v>0.6</c:v>
                </c:pt>
                <c:pt idx="3">
                  <c:v>0.6</c:v>
                </c:pt>
                <c:pt idx="4">
                  <c:v>0.6</c:v>
                </c:pt>
                <c:pt idx="5">
                  <c:v>0.6</c:v>
                </c:pt>
                <c:pt idx="6">
                  <c:v>0.6</c:v>
                </c:pt>
                <c:pt idx="7">
                  <c:v>0.6</c:v>
                </c:pt>
                <c:pt idx="8">
                  <c:v>0.6</c:v>
                </c:pt>
                <c:pt idx="9">
                  <c:v>0.6</c:v>
                </c:pt>
                <c:pt idx="10">
                  <c:v>0.6</c:v>
                </c:pt>
                <c:pt idx="11">
                  <c:v>0.6</c:v>
                </c:pt>
              </c:numCache>
            </c:numRef>
          </c:val>
          <c:smooth val="0"/>
          <c:extLst>
            <c:ext xmlns:c16="http://schemas.microsoft.com/office/drawing/2014/chart" uri="{C3380CC4-5D6E-409C-BE32-E72D297353CC}">
              <c16:uniqueId val="{00000001-1B26-4F5F-8CCA-C027991769C5}"/>
            </c:ext>
          </c:extLst>
        </c:ser>
        <c:ser>
          <c:idx val="2"/>
          <c:order val="2"/>
          <c:tx>
            <c:strRef>
              <c:f>Sheet1!$D$1</c:f>
              <c:strCache>
                <c:ptCount val="1"/>
                <c:pt idx="0">
                  <c:v>Column1</c:v>
                </c:pt>
              </c:strCache>
            </c:strRef>
          </c:tx>
          <c:spPr>
            <a:ln w="19050" cap="rnd">
              <a:solidFill>
                <a:srgbClr val="D07B4D"/>
              </a:solidFill>
              <a:round/>
            </a:ln>
            <a:effectLst/>
          </c:spPr>
          <c:marker>
            <c:symbol val="circle"/>
            <c:size val="5"/>
            <c:spPr>
              <a:solidFill>
                <a:srgbClr val="D07B4D"/>
              </a:solidFill>
              <a:ln w="9525">
                <a:solidFill>
                  <a:srgbClr val="D07B4D"/>
                </a:solid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General</c:formatCode>
                <c:ptCount val="12"/>
              </c:numCache>
            </c:numRef>
          </c:val>
          <c:smooth val="0"/>
          <c:extLst>
            <c:ext xmlns:c16="http://schemas.microsoft.com/office/drawing/2014/chart" uri="{C3380CC4-5D6E-409C-BE32-E72D297353CC}">
              <c16:uniqueId val="{00000002-1B26-4F5F-8CCA-C027991769C5}"/>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legendEntry>
        <c:idx val="2"/>
        <c:delete val="1"/>
      </c:legendEntry>
      <c:layout>
        <c:manualLayout>
          <c:xMode val="edge"/>
          <c:yMode val="edge"/>
          <c:x val="0.24223270116343046"/>
          <c:y val="0.91800277983343992"/>
          <c:w val="0.51553459767313914"/>
          <c:h val="7.815482958241383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 19: 90% staff having completed</a:t>
            </a:r>
            <a:r>
              <a:rPr lang="en-GB" sz="1200" b="1" baseline="0">
                <a:solidFill>
                  <a:schemeClr val="tx1"/>
                </a:solidFill>
                <a:effectLst/>
              </a:rPr>
              <a:t> an appraisal</a:t>
            </a:r>
            <a:endParaRPr lang="en-GB" sz="1200" b="1">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33510940972854"/>
          <c:y val="0.11964347798602989"/>
          <c:w val="0.79909890755577462"/>
          <c:h val="0.59341518739937282"/>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0.00%</c:formatCode>
                <c:ptCount val="12"/>
                <c:pt idx="0">
                  <c:v>2.5000000000000001E-3</c:v>
                </c:pt>
                <c:pt idx="1">
                  <c:v>0.1089</c:v>
                </c:pt>
                <c:pt idx="2">
                  <c:v>0.66269999999999996</c:v>
                </c:pt>
                <c:pt idx="3">
                  <c:v>0.82220000000000004</c:v>
                </c:pt>
                <c:pt idx="4">
                  <c:v>0.86739999999999995</c:v>
                </c:pt>
                <c:pt idx="5">
                  <c:v>0.872</c:v>
                </c:pt>
                <c:pt idx="6">
                  <c:v>0.88480000000000003</c:v>
                </c:pt>
                <c:pt idx="7">
                  <c:v>0.87439999999999996</c:v>
                </c:pt>
                <c:pt idx="8">
                  <c:v>0.87729999999999997</c:v>
                </c:pt>
                <c:pt idx="9">
                  <c:v>0.87039999999999995</c:v>
                </c:pt>
              </c:numCache>
            </c:numRef>
          </c:val>
          <c:extLst>
            <c:ext xmlns:c16="http://schemas.microsoft.com/office/drawing/2014/chart" uri="{C3380CC4-5D6E-409C-BE32-E72D297353CC}">
              <c16:uniqueId val="{00000000-C56D-4805-BA15-D5AF022BCD39}"/>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0.9</c:v>
                </c:pt>
                <c:pt idx="1">
                  <c:v>0.9</c:v>
                </c:pt>
                <c:pt idx="2">
                  <c:v>0.9</c:v>
                </c:pt>
                <c:pt idx="3">
                  <c:v>0.9</c:v>
                </c:pt>
                <c:pt idx="4">
                  <c:v>0.9</c:v>
                </c:pt>
                <c:pt idx="5">
                  <c:v>0.9</c:v>
                </c:pt>
                <c:pt idx="6">
                  <c:v>0.9</c:v>
                </c:pt>
                <c:pt idx="7">
                  <c:v>0.9</c:v>
                </c:pt>
                <c:pt idx="8">
                  <c:v>0.9</c:v>
                </c:pt>
                <c:pt idx="9">
                  <c:v>0.9</c:v>
                </c:pt>
                <c:pt idx="10">
                  <c:v>0.9</c:v>
                </c:pt>
                <c:pt idx="11">
                  <c:v>0.9</c:v>
                </c:pt>
              </c:numCache>
            </c:numRef>
          </c:val>
          <c:smooth val="0"/>
          <c:extLst>
            <c:ext xmlns:c16="http://schemas.microsoft.com/office/drawing/2014/chart" uri="{C3380CC4-5D6E-409C-BE32-E72D297353CC}">
              <c16:uniqueId val="{00000001-C56D-4805-BA15-D5AF022BCD39}"/>
            </c:ext>
          </c:extLst>
        </c:ser>
        <c:ser>
          <c:idx val="2"/>
          <c:order val="2"/>
          <c:tx>
            <c:strRef>
              <c:f>Sheet1!$D$1</c:f>
              <c:strCache>
                <c:ptCount val="1"/>
                <c:pt idx="0">
                  <c:v>22/23</c:v>
                </c:pt>
              </c:strCache>
            </c:strRef>
          </c:tx>
          <c:spPr>
            <a:ln w="19050" cap="rnd">
              <a:solidFill>
                <a:srgbClr val="D07B4D"/>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0.00%</c:formatCode>
                <c:ptCount val="12"/>
                <c:pt idx="0">
                  <c:v>0.87</c:v>
                </c:pt>
                <c:pt idx="1">
                  <c:v>0.87</c:v>
                </c:pt>
                <c:pt idx="2">
                  <c:v>0.87</c:v>
                </c:pt>
                <c:pt idx="3">
                  <c:v>0.87</c:v>
                </c:pt>
                <c:pt idx="4">
                  <c:v>0.87</c:v>
                </c:pt>
                <c:pt idx="5">
                  <c:v>0.87</c:v>
                </c:pt>
                <c:pt idx="6">
                  <c:v>0.87</c:v>
                </c:pt>
                <c:pt idx="7">
                  <c:v>0.87</c:v>
                </c:pt>
                <c:pt idx="8">
                  <c:v>0.87</c:v>
                </c:pt>
                <c:pt idx="9">
                  <c:v>0.87</c:v>
                </c:pt>
                <c:pt idx="10">
                  <c:v>0.87</c:v>
                </c:pt>
                <c:pt idx="11">
                  <c:v>0.87</c:v>
                </c:pt>
              </c:numCache>
            </c:numRef>
          </c:val>
          <c:smooth val="0"/>
          <c:extLst>
            <c:ext xmlns:c16="http://schemas.microsoft.com/office/drawing/2014/chart" uri="{C3380CC4-5D6E-409C-BE32-E72D297353CC}">
              <c16:uniqueId val="{00000002-C56D-4805-BA15-D5AF022BCD39}"/>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layout>
        <c:manualLayout>
          <c:xMode val="edge"/>
          <c:yMode val="edge"/>
          <c:x val="0.1406012246621508"/>
          <c:y val="0.91514024310056552"/>
          <c:w val="0.7324518267388781"/>
          <c:h val="8.088322781441194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 2: 50 health technologies programme guidance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General</c:formatCode>
                <c:ptCount val="12"/>
                <c:pt idx="0">
                  <c:v>8</c:v>
                </c:pt>
                <c:pt idx="1">
                  <c:v>6</c:v>
                </c:pt>
                <c:pt idx="2">
                  <c:v>7</c:v>
                </c:pt>
                <c:pt idx="3">
                  <c:v>3</c:v>
                </c:pt>
                <c:pt idx="4">
                  <c:v>3</c:v>
                </c:pt>
                <c:pt idx="5">
                  <c:v>7</c:v>
                </c:pt>
                <c:pt idx="6">
                  <c:v>4</c:v>
                </c:pt>
                <c:pt idx="7">
                  <c:v>5</c:v>
                </c:pt>
                <c:pt idx="8">
                  <c:v>1</c:v>
                </c:pt>
                <c:pt idx="9">
                  <c:v>5</c:v>
                </c:pt>
                <c:pt idx="10">
                  <c:v>0</c:v>
                </c:pt>
                <c:pt idx="11">
                  <c:v>0</c:v>
                </c:pt>
              </c:numCache>
            </c:numRef>
          </c:val>
          <c:extLst>
            <c:ext xmlns:c16="http://schemas.microsoft.com/office/drawing/2014/chart" uri="{C3380CC4-5D6E-409C-BE32-E72D297353CC}">
              <c16:uniqueId val="{00000000-8176-4841-9D2E-5432FB65E0C3}"/>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Plan </c:v>
                </c:pt>
              </c:strCache>
            </c:strRef>
          </c:tx>
          <c:spPr>
            <a:ln w="28575" cap="rnd">
              <a:noFill/>
              <a:round/>
            </a:ln>
            <a:effectLst/>
          </c:spPr>
          <c:marker>
            <c:symbol val="dash"/>
            <c:size val="14"/>
            <c:spPr>
              <a:solidFill>
                <a:srgbClr val="00436C"/>
              </a:solidFill>
              <a:ln w="9525">
                <a:solidFill>
                  <a:srgbClr val="00436C"/>
                </a:solid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General</c:formatCode>
                <c:ptCount val="12"/>
                <c:pt idx="0">
                  <c:v>8</c:v>
                </c:pt>
                <c:pt idx="1">
                  <c:v>6</c:v>
                </c:pt>
                <c:pt idx="2">
                  <c:v>7</c:v>
                </c:pt>
                <c:pt idx="3">
                  <c:v>4</c:v>
                </c:pt>
                <c:pt idx="4">
                  <c:v>3</c:v>
                </c:pt>
                <c:pt idx="5">
                  <c:v>6</c:v>
                </c:pt>
                <c:pt idx="6">
                  <c:v>4</c:v>
                </c:pt>
                <c:pt idx="7">
                  <c:v>5</c:v>
                </c:pt>
                <c:pt idx="8">
                  <c:v>4</c:v>
                </c:pt>
                <c:pt idx="9">
                  <c:v>2</c:v>
                </c:pt>
                <c:pt idx="10">
                  <c:v>6</c:v>
                </c:pt>
                <c:pt idx="11">
                  <c:v>1</c:v>
                </c:pt>
              </c:numCache>
            </c:numRef>
          </c:val>
          <c:smooth val="0"/>
          <c:extLst>
            <c:ext xmlns:c16="http://schemas.microsoft.com/office/drawing/2014/chart" uri="{C3380CC4-5D6E-409C-BE32-E72D297353CC}">
              <c16:uniqueId val="{00000001-8176-4841-9D2E-5432FB65E0C3}"/>
            </c:ext>
          </c:extLst>
        </c:ser>
        <c:ser>
          <c:idx val="2"/>
          <c:order val="2"/>
          <c:tx>
            <c:strRef>
              <c:f>Sheet1!$D$1</c:f>
              <c:strCache>
                <c:ptCount val="1"/>
                <c:pt idx="0">
                  <c:v>22/23</c:v>
                </c:pt>
              </c:strCache>
            </c:strRef>
          </c:tx>
          <c:spPr>
            <a:ln w="19050" cap="rnd">
              <a:solidFill>
                <a:srgbClr val="D07B4D"/>
              </a:solidFill>
              <a:round/>
            </a:ln>
            <a:effectLst/>
          </c:spPr>
          <c:marker>
            <c:symbol val="circle"/>
            <c:size val="5"/>
            <c:spPr>
              <a:solidFill>
                <a:srgbClr val="D07B4D"/>
              </a:solid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General</c:formatCode>
                <c:ptCount val="12"/>
                <c:pt idx="0">
                  <c:v>2</c:v>
                </c:pt>
                <c:pt idx="1">
                  <c:v>4</c:v>
                </c:pt>
                <c:pt idx="2">
                  <c:v>3</c:v>
                </c:pt>
                <c:pt idx="3">
                  <c:v>3</c:v>
                </c:pt>
                <c:pt idx="4">
                  <c:v>6</c:v>
                </c:pt>
                <c:pt idx="5">
                  <c:v>3</c:v>
                </c:pt>
                <c:pt idx="6">
                  <c:v>3</c:v>
                </c:pt>
                <c:pt idx="7">
                  <c:v>7</c:v>
                </c:pt>
                <c:pt idx="8">
                  <c:v>1</c:v>
                </c:pt>
                <c:pt idx="9">
                  <c:v>6</c:v>
                </c:pt>
                <c:pt idx="10">
                  <c:v>3</c:v>
                </c:pt>
                <c:pt idx="11">
                  <c:v>5</c:v>
                </c:pt>
              </c:numCache>
            </c:numRef>
          </c:val>
          <c:smooth val="0"/>
          <c:extLst>
            <c:ext xmlns:c16="http://schemas.microsoft.com/office/drawing/2014/chart" uri="{C3380CC4-5D6E-409C-BE32-E72D297353CC}">
              <c16:uniqueId val="{00000000-E968-41E7-922C-6714A9030836}"/>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valAx>
      <c:spPr>
        <a:noFill/>
        <a:ln>
          <a:noFill/>
        </a:ln>
        <a:effectLst/>
      </c:spPr>
    </c:plotArea>
    <c:legend>
      <c:legendPos val="b"/>
      <c:layout>
        <c:manualLayout>
          <c:xMode val="edge"/>
          <c:yMode val="edge"/>
          <c:x val="8.8685232312785439E-2"/>
          <c:y val="0.90334820067630006"/>
          <c:w val="0.82262953537442918"/>
          <c:h val="8.076828675368205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 20: 62% staff found their appraisal helpful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33510940972854"/>
          <c:y val="0.13015434858984123"/>
          <c:w val="0.79909890755577462"/>
          <c:h val="0.60149352480531026"/>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General</c:formatCode>
                <c:ptCount val="12"/>
                <c:pt idx="5" formatCode="0.00%">
                  <c:v>0.59</c:v>
                </c:pt>
              </c:numCache>
            </c:numRef>
          </c:val>
          <c:extLst>
            <c:ext xmlns:c16="http://schemas.microsoft.com/office/drawing/2014/chart" uri="{C3380CC4-5D6E-409C-BE32-E72D297353CC}">
              <c16:uniqueId val="{00000000-DF6B-4F65-9EA4-B393BD18D92A}"/>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0.62</c:v>
                </c:pt>
                <c:pt idx="1">
                  <c:v>0.62</c:v>
                </c:pt>
                <c:pt idx="2">
                  <c:v>0.62</c:v>
                </c:pt>
                <c:pt idx="3">
                  <c:v>0.62</c:v>
                </c:pt>
                <c:pt idx="4">
                  <c:v>0.62</c:v>
                </c:pt>
                <c:pt idx="5">
                  <c:v>0.62</c:v>
                </c:pt>
                <c:pt idx="6">
                  <c:v>0.62</c:v>
                </c:pt>
                <c:pt idx="7">
                  <c:v>0.62</c:v>
                </c:pt>
                <c:pt idx="8">
                  <c:v>0.62</c:v>
                </c:pt>
                <c:pt idx="9">
                  <c:v>0.62</c:v>
                </c:pt>
                <c:pt idx="10">
                  <c:v>0.62</c:v>
                </c:pt>
                <c:pt idx="11">
                  <c:v>0.62</c:v>
                </c:pt>
              </c:numCache>
            </c:numRef>
          </c:val>
          <c:smooth val="0"/>
          <c:extLst>
            <c:ext xmlns:c16="http://schemas.microsoft.com/office/drawing/2014/chart" uri="{C3380CC4-5D6E-409C-BE32-E72D297353CC}">
              <c16:uniqueId val="{00000001-DF6B-4F65-9EA4-B393BD18D92A}"/>
            </c:ext>
          </c:extLst>
        </c:ser>
        <c:ser>
          <c:idx val="2"/>
          <c:order val="2"/>
          <c:tx>
            <c:strRef>
              <c:f>Sheet1!$D$1</c:f>
              <c:strCache>
                <c:ptCount val="1"/>
                <c:pt idx="0">
                  <c:v>22/23 out-turn</c:v>
                </c:pt>
              </c:strCache>
            </c:strRef>
          </c:tx>
          <c:spPr>
            <a:ln w="19050" cap="rnd">
              <a:solidFill>
                <a:srgbClr val="D07B4D"/>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0.00%</c:formatCode>
                <c:ptCount val="12"/>
                <c:pt idx="0">
                  <c:v>0.56999999999999995</c:v>
                </c:pt>
                <c:pt idx="1">
                  <c:v>0.56999999999999995</c:v>
                </c:pt>
                <c:pt idx="2">
                  <c:v>0.56999999999999995</c:v>
                </c:pt>
                <c:pt idx="3">
                  <c:v>0.56999999999999995</c:v>
                </c:pt>
                <c:pt idx="4">
                  <c:v>0.56999999999999995</c:v>
                </c:pt>
                <c:pt idx="5">
                  <c:v>0.56999999999999995</c:v>
                </c:pt>
                <c:pt idx="6">
                  <c:v>0.56999999999999995</c:v>
                </c:pt>
                <c:pt idx="7">
                  <c:v>0.56999999999999995</c:v>
                </c:pt>
                <c:pt idx="8">
                  <c:v>0.56999999999999995</c:v>
                </c:pt>
                <c:pt idx="9">
                  <c:v>0.56999999999999995</c:v>
                </c:pt>
                <c:pt idx="10">
                  <c:v>0.56999999999999995</c:v>
                </c:pt>
                <c:pt idx="11">
                  <c:v>0.56999999999999995</c:v>
                </c:pt>
              </c:numCache>
            </c:numRef>
          </c:val>
          <c:smooth val="0"/>
          <c:extLst>
            <c:ext xmlns:c16="http://schemas.microsoft.com/office/drawing/2014/chart" uri="{C3380CC4-5D6E-409C-BE32-E72D297353CC}">
              <c16:uniqueId val="{00000002-DF6B-4F65-9EA4-B393BD18D92A}"/>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layout>
        <c:manualLayout>
          <c:xMode val="edge"/>
          <c:yMode val="edge"/>
          <c:x val="5.0000094076588557E-2"/>
          <c:y val="0.91116371401554286"/>
          <c:w val="0.89999981184682287"/>
          <c:h val="8.088322781441194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a:t>
            </a:r>
            <a:r>
              <a:rPr lang="en-GB" sz="1200" b="1" baseline="0">
                <a:solidFill>
                  <a:schemeClr val="tx1"/>
                </a:solidFill>
                <a:effectLst/>
              </a:rPr>
              <a:t> 21: </a:t>
            </a:r>
            <a:r>
              <a:rPr lang="en-GB" sz="1200" b="1">
                <a:solidFill>
                  <a:schemeClr val="tx1"/>
                </a:solidFill>
                <a:effectLst/>
              </a:rPr>
              <a:t>20% increase in the</a:t>
            </a:r>
            <a:r>
              <a:rPr lang="en-GB" sz="1200" b="1" baseline="0">
                <a:solidFill>
                  <a:schemeClr val="tx1"/>
                </a:solidFill>
                <a:effectLst/>
              </a:rPr>
              <a:t> proportion of ethnic minority staff at band 8a and above</a:t>
            </a:r>
            <a:endParaRPr lang="en-GB" sz="1200" b="1">
              <a:solidFill>
                <a:schemeClr val="tx1"/>
              </a:solidFill>
              <a:effectLst/>
            </a:endParaRPr>
          </a:p>
        </c:rich>
      </c:tx>
      <c:layout>
        <c:manualLayout>
          <c:xMode val="edge"/>
          <c:yMode val="edge"/>
          <c:x val="0.16265996800749988"/>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142307151790801"/>
          <c:y val="0.17529600231856246"/>
          <c:w val="0.79034570180140884"/>
          <c:h val="0.54443376219969219"/>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0.00%</c:formatCode>
                <c:ptCount val="12"/>
                <c:pt idx="0">
                  <c:v>0.1421</c:v>
                </c:pt>
                <c:pt idx="1">
                  <c:v>0.14480000000000001</c:v>
                </c:pt>
                <c:pt idx="2">
                  <c:v>0.14330000000000001</c:v>
                </c:pt>
                <c:pt idx="3">
                  <c:v>0.1464</c:v>
                </c:pt>
                <c:pt idx="4">
                  <c:v>0.14130000000000001</c:v>
                </c:pt>
                <c:pt idx="5">
                  <c:v>0.1421</c:v>
                </c:pt>
                <c:pt idx="6">
                  <c:v>0.1406</c:v>
                </c:pt>
                <c:pt idx="7">
                  <c:v>0.1444</c:v>
                </c:pt>
                <c:pt idx="8">
                  <c:v>0.14360000000000001</c:v>
                </c:pt>
                <c:pt idx="9">
                  <c:v>0.14549999999999999</c:v>
                </c:pt>
              </c:numCache>
            </c:numRef>
          </c:val>
          <c:extLst>
            <c:ext xmlns:c16="http://schemas.microsoft.com/office/drawing/2014/chart" uri="{C3380CC4-5D6E-409C-BE32-E72D297353CC}">
              <c16:uniqueId val="{00000000-2DE7-4FC2-AA1D-EDC3F8A57E40}"/>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 for 23/24 out-turn</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0.00%</c:formatCode>
                <c:ptCount val="12"/>
                <c:pt idx="0">
                  <c:v>0.16669999999999999</c:v>
                </c:pt>
                <c:pt idx="1">
                  <c:v>0.16669999999999999</c:v>
                </c:pt>
                <c:pt idx="2">
                  <c:v>0.16669999999999999</c:v>
                </c:pt>
                <c:pt idx="3">
                  <c:v>0.16669999999999999</c:v>
                </c:pt>
                <c:pt idx="4">
                  <c:v>0.16669999999999999</c:v>
                </c:pt>
                <c:pt idx="5">
                  <c:v>0.16669999999999999</c:v>
                </c:pt>
                <c:pt idx="6">
                  <c:v>0.16669999999999999</c:v>
                </c:pt>
                <c:pt idx="7">
                  <c:v>0.16669999999999999</c:v>
                </c:pt>
                <c:pt idx="8">
                  <c:v>0.16669999999999999</c:v>
                </c:pt>
                <c:pt idx="9">
                  <c:v>0.16669999999999999</c:v>
                </c:pt>
                <c:pt idx="10">
                  <c:v>0.16669999999999999</c:v>
                </c:pt>
                <c:pt idx="11">
                  <c:v>0.16669999999999999</c:v>
                </c:pt>
              </c:numCache>
            </c:numRef>
          </c:val>
          <c:smooth val="0"/>
          <c:extLst>
            <c:ext xmlns:c16="http://schemas.microsoft.com/office/drawing/2014/chart" uri="{C3380CC4-5D6E-409C-BE32-E72D297353CC}">
              <c16:uniqueId val="{00000001-2DE7-4FC2-AA1D-EDC3F8A57E40}"/>
            </c:ext>
          </c:extLst>
        </c:ser>
        <c:ser>
          <c:idx val="2"/>
          <c:order val="2"/>
          <c:tx>
            <c:strRef>
              <c:f>Sheet1!$D$1</c:f>
              <c:strCache>
                <c:ptCount val="1"/>
                <c:pt idx="0">
                  <c:v>22/23 out-turn</c:v>
                </c:pt>
              </c:strCache>
            </c:strRef>
          </c:tx>
          <c:spPr>
            <a:ln w="19050" cap="rnd">
              <a:solidFill>
                <a:srgbClr val="D07B4D"/>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0.00%</c:formatCode>
                <c:ptCount val="12"/>
                <c:pt idx="0">
                  <c:v>0.1389</c:v>
                </c:pt>
                <c:pt idx="1">
                  <c:v>0.1389</c:v>
                </c:pt>
                <c:pt idx="2">
                  <c:v>0.1389</c:v>
                </c:pt>
                <c:pt idx="3">
                  <c:v>0.1389</c:v>
                </c:pt>
                <c:pt idx="4">
                  <c:v>0.1389</c:v>
                </c:pt>
                <c:pt idx="5">
                  <c:v>0.1389</c:v>
                </c:pt>
                <c:pt idx="6">
                  <c:v>0.1389</c:v>
                </c:pt>
                <c:pt idx="7">
                  <c:v>0.1389</c:v>
                </c:pt>
                <c:pt idx="8">
                  <c:v>0.1389</c:v>
                </c:pt>
                <c:pt idx="9">
                  <c:v>0.1389</c:v>
                </c:pt>
                <c:pt idx="10">
                  <c:v>0.1389</c:v>
                </c:pt>
                <c:pt idx="11">
                  <c:v>0.1389</c:v>
                </c:pt>
              </c:numCache>
            </c:numRef>
          </c:val>
          <c:smooth val="0"/>
          <c:extLst>
            <c:ext xmlns:c16="http://schemas.microsoft.com/office/drawing/2014/chart" uri="{C3380CC4-5D6E-409C-BE32-E72D297353CC}">
              <c16:uniqueId val="{00000002-2DE7-4FC2-AA1D-EDC3F8A57E40}"/>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0.30000000000000004"/>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1"/>
      </c:valAx>
      <c:spPr>
        <a:no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12924398532165657"/>
          <c:y val="0.87021374522215034"/>
          <c:w val="0.82951413850640943"/>
          <c:h val="0.1297862547778497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 22: 20% increase in the</a:t>
            </a:r>
            <a:r>
              <a:rPr lang="en-GB" sz="1200" b="1" baseline="0">
                <a:solidFill>
                  <a:schemeClr val="tx1"/>
                </a:solidFill>
                <a:effectLst/>
              </a:rPr>
              <a:t> proportion of ethnic minority staff at band 7 and above</a:t>
            </a:r>
            <a:endParaRPr lang="en-GB" sz="1200" b="1">
              <a:solidFill>
                <a:schemeClr val="tx1"/>
              </a:solidFill>
              <a:effectLst/>
            </a:endParaRPr>
          </a:p>
        </c:rich>
      </c:tx>
      <c:layout>
        <c:manualLayout>
          <c:xMode val="edge"/>
          <c:yMode val="edge"/>
          <c:x val="0.10801330992160918"/>
          <c:y val="1.007696296031028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783701096685067"/>
          <c:y val="0.17859179944061851"/>
          <c:w val="0.87237819881889767"/>
          <c:h val="0.53620175931649383"/>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0.00%</c:formatCode>
                <c:ptCount val="12"/>
                <c:pt idx="0">
                  <c:v>0.16639999999999999</c:v>
                </c:pt>
                <c:pt idx="1">
                  <c:v>0.1714</c:v>
                </c:pt>
                <c:pt idx="2">
                  <c:v>0.17330000000000001</c:v>
                </c:pt>
                <c:pt idx="3">
                  <c:v>0.17760000000000001</c:v>
                </c:pt>
                <c:pt idx="4">
                  <c:v>0.17269999999999999</c:v>
                </c:pt>
                <c:pt idx="5">
                  <c:v>0.17169999999999999</c:v>
                </c:pt>
                <c:pt idx="6">
                  <c:v>0.16950000000000001</c:v>
                </c:pt>
                <c:pt idx="7">
                  <c:v>0.17130000000000001</c:v>
                </c:pt>
                <c:pt idx="8">
                  <c:v>0.1736</c:v>
                </c:pt>
                <c:pt idx="9">
                  <c:v>0.1767</c:v>
                </c:pt>
              </c:numCache>
            </c:numRef>
          </c:val>
          <c:extLst>
            <c:ext xmlns:c16="http://schemas.microsoft.com/office/drawing/2014/chart" uri="{C3380CC4-5D6E-409C-BE32-E72D297353CC}">
              <c16:uniqueId val="{00000000-5A88-41C3-BD2E-8B46BA373423}"/>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 for 23/24 out-turn</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0.00%</c:formatCode>
                <c:ptCount val="12"/>
                <c:pt idx="0">
                  <c:v>0.1913</c:v>
                </c:pt>
                <c:pt idx="1">
                  <c:v>0.1913</c:v>
                </c:pt>
                <c:pt idx="2">
                  <c:v>0.1913</c:v>
                </c:pt>
                <c:pt idx="3">
                  <c:v>0.1913</c:v>
                </c:pt>
                <c:pt idx="4">
                  <c:v>0.1913</c:v>
                </c:pt>
                <c:pt idx="5">
                  <c:v>0.1913</c:v>
                </c:pt>
                <c:pt idx="6">
                  <c:v>0.1913</c:v>
                </c:pt>
                <c:pt idx="7">
                  <c:v>0.1913</c:v>
                </c:pt>
                <c:pt idx="8">
                  <c:v>0.1913</c:v>
                </c:pt>
                <c:pt idx="9">
                  <c:v>0.1913</c:v>
                </c:pt>
                <c:pt idx="10">
                  <c:v>0.1913</c:v>
                </c:pt>
                <c:pt idx="11">
                  <c:v>0.1913</c:v>
                </c:pt>
              </c:numCache>
            </c:numRef>
          </c:val>
          <c:smooth val="0"/>
          <c:extLst>
            <c:ext xmlns:c16="http://schemas.microsoft.com/office/drawing/2014/chart" uri="{C3380CC4-5D6E-409C-BE32-E72D297353CC}">
              <c16:uniqueId val="{00000001-5A88-41C3-BD2E-8B46BA373423}"/>
            </c:ext>
          </c:extLst>
        </c:ser>
        <c:ser>
          <c:idx val="2"/>
          <c:order val="2"/>
          <c:tx>
            <c:strRef>
              <c:f>Sheet1!$D$1</c:f>
              <c:strCache>
                <c:ptCount val="1"/>
                <c:pt idx="0">
                  <c:v>22/23 out-turn</c:v>
                </c:pt>
              </c:strCache>
            </c:strRef>
          </c:tx>
          <c:spPr>
            <a:ln w="19050" cap="rnd">
              <a:solidFill>
                <a:srgbClr val="D07B4D"/>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0.00%</c:formatCode>
                <c:ptCount val="12"/>
                <c:pt idx="0">
                  <c:v>0.15939999999999999</c:v>
                </c:pt>
                <c:pt idx="1">
                  <c:v>0.15939999999999999</c:v>
                </c:pt>
                <c:pt idx="2">
                  <c:v>0.15939999999999999</c:v>
                </c:pt>
                <c:pt idx="3">
                  <c:v>0.15939999999999999</c:v>
                </c:pt>
                <c:pt idx="4">
                  <c:v>0.15939999999999999</c:v>
                </c:pt>
                <c:pt idx="5">
                  <c:v>0.15939999999999999</c:v>
                </c:pt>
                <c:pt idx="6">
                  <c:v>0.15939999999999999</c:v>
                </c:pt>
                <c:pt idx="7">
                  <c:v>0.15939999999999999</c:v>
                </c:pt>
                <c:pt idx="8">
                  <c:v>0.15939999999999999</c:v>
                </c:pt>
                <c:pt idx="9">
                  <c:v>0.15939999999999999</c:v>
                </c:pt>
                <c:pt idx="10">
                  <c:v>0.15939999999999999</c:v>
                </c:pt>
                <c:pt idx="11">
                  <c:v>0.15939999999999999</c:v>
                </c:pt>
              </c:numCache>
            </c:numRef>
          </c:val>
          <c:smooth val="0"/>
          <c:extLst>
            <c:ext xmlns:c16="http://schemas.microsoft.com/office/drawing/2014/chart" uri="{C3380CC4-5D6E-409C-BE32-E72D297353CC}">
              <c16:uniqueId val="{00000002-5A88-41C3-BD2E-8B46BA373423}"/>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0.30000000000000004"/>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1"/>
      </c:valAx>
      <c:spPr>
        <a:no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9.2458579396325458E-2"/>
          <c:y val="0.85855091238138836"/>
          <c:w val="0.85851500984251961"/>
          <c:h val="0.1367573114445813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 23: 85% of lay people who complete exit surveys rate their experience of working with NICE as ‘good’ or ‘excellent’ ​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07586238293896"/>
          <c:y val="0.21109671889915924"/>
          <c:w val="0.85166911858242555"/>
          <c:h val="0.51753126892898593"/>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General</c:formatCode>
                <c:ptCount val="12"/>
                <c:pt idx="0" formatCode="0.00%">
                  <c:v>1</c:v>
                </c:pt>
                <c:pt idx="2" formatCode="0.00%">
                  <c:v>1</c:v>
                </c:pt>
                <c:pt idx="3" formatCode="0.00%">
                  <c:v>1</c:v>
                </c:pt>
                <c:pt idx="4" formatCode="0.00%">
                  <c:v>1</c:v>
                </c:pt>
                <c:pt idx="5" formatCode="0.00%">
                  <c:v>1</c:v>
                </c:pt>
                <c:pt idx="6" formatCode="0.00%">
                  <c:v>1</c:v>
                </c:pt>
                <c:pt idx="7" formatCode="0.00%">
                  <c:v>1</c:v>
                </c:pt>
                <c:pt idx="8" formatCode="0.00%">
                  <c:v>0</c:v>
                </c:pt>
                <c:pt idx="9" formatCode="0.00%">
                  <c:v>0.67</c:v>
                </c:pt>
              </c:numCache>
            </c:numRef>
          </c:val>
          <c:extLst>
            <c:ext xmlns:c16="http://schemas.microsoft.com/office/drawing/2014/chart" uri="{C3380CC4-5D6E-409C-BE32-E72D297353CC}">
              <c16:uniqueId val="{00000000-8176-4841-9D2E-5432FB65E0C3}"/>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 for 23/24 out-turn</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0.85</c:v>
                </c:pt>
                <c:pt idx="1">
                  <c:v>0.85</c:v>
                </c:pt>
                <c:pt idx="2">
                  <c:v>0.85</c:v>
                </c:pt>
                <c:pt idx="3">
                  <c:v>0.85</c:v>
                </c:pt>
                <c:pt idx="4">
                  <c:v>0.85</c:v>
                </c:pt>
                <c:pt idx="5">
                  <c:v>0.85</c:v>
                </c:pt>
                <c:pt idx="6">
                  <c:v>0.85</c:v>
                </c:pt>
                <c:pt idx="7">
                  <c:v>0.85</c:v>
                </c:pt>
                <c:pt idx="8">
                  <c:v>0.85</c:v>
                </c:pt>
                <c:pt idx="9">
                  <c:v>0.85</c:v>
                </c:pt>
                <c:pt idx="10">
                  <c:v>0.85</c:v>
                </c:pt>
                <c:pt idx="11">
                  <c:v>0.85</c:v>
                </c:pt>
              </c:numCache>
            </c:numRef>
          </c:val>
          <c:smooth val="0"/>
          <c:extLst>
            <c:ext xmlns:c16="http://schemas.microsoft.com/office/drawing/2014/chart" uri="{C3380CC4-5D6E-409C-BE32-E72D297353CC}">
              <c16:uniqueId val="{00000001-8176-4841-9D2E-5432FB65E0C3}"/>
            </c:ext>
          </c:extLst>
        </c:ser>
        <c:ser>
          <c:idx val="2"/>
          <c:order val="2"/>
          <c:tx>
            <c:strRef>
              <c:f>Sheet1!$D$1</c:f>
              <c:strCache>
                <c:ptCount val="1"/>
                <c:pt idx="0">
                  <c:v>22/23 out-turn</c:v>
                </c:pt>
              </c:strCache>
            </c:strRef>
          </c:tx>
          <c:spPr>
            <a:ln w="19050" cap="rnd">
              <a:solidFill>
                <a:srgbClr val="D07B4D"/>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0.00%</c:formatCode>
                <c:ptCount val="12"/>
                <c:pt idx="0">
                  <c:v>0.83</c:v>
                </c:pt>
                <c:pt idx="1">
                  <c:v>0.83</c:v>
                </c:pt>
                <c:pt idx="2">
                  <c:v>0.83</c:v>
                </c:pt>
                <c:pt idx="3">
                  <c:v>0.83</c:v>
                </c:pt>
                <c:pt idx="4">
                  <c:v>0.83</c:v>
                </c:pt>
                <c:pt idx="5">
                  <c:v>0.83</c:v>
                </c:pt>
                <c:pt idx="6">
                  <c:v>0.83</c:v>
                </c:pt>
                <c:pt idx="7">
                  <c:v>0.83</c:v>
                </c:pt>
                <c:pt idx="8">
                  <c:v>0.83</c:v>
                </c:pt>
                <c:pt idx="9">
                  <c:v>0.83</c:v>
                </c:pt>
                <c:pt idx="10">
                  <c:v>0.83</c:v>
                </c:pt>
                <c:pt idx="11">
                  <c:v>0.83</c:v>
                </c:pt>
              </c:numCache>
            </c:numRef>
          </c:val>
          <c:smooth val="0"/>
          <c:extLst>
            <c:ext xmlns:c16="http://schemas.microsoft.com/office/drawing/2014/chart" uri="{C3380CC4-5D6E-409C-BE32-E72D297353CC}">
              <c16:uniqueId val="{00000000-1AD8-4B3D-BC83-4649899E134B}"/>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 24: 10% increase in subscriber acquisitions on 3 corporate</a:t>
            </a:r>
            <a:r>
              <a:rPr lang="en-GB" sz="1200" b="1" baseline="0">
                <a:solidFill>
                  <a:schemeClr val="tx1"/>
                </a:solidFill>
                <a:effectLst/>
              </a:rPr>
              <a:t> newsletters</a:t>
            </a:r>
            <a:endParaRPr lang="en-GB" sz="1200" b="1">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YTD 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#,##0</c:formatCode>
                <c:ptCount val="12"/>
                <c:pt idx="1">
                  <c:v>59997</c:v>
                </c:pt>
                <c:pt idx="3">
                  <c:v>60796</c:v>
                </c:pt>
                <c:pt idx="5">
                  <c:v>61146</c:v>
                </c:pt>
                <c:pt idx="6">
                  <c:v>61437</c:v>
                </c:pt>
                <c:pt idx="9">
                  <c:v>62071</c:v>
                </c:pt>
              </c:numCache>
            </c:numRef>
          </c:val>
          <c:extLst>
            <c:ext xmlns:c16="http://schemas.microsoft.com/office/drawing/2014/chart" uri="{C3380CC4-5D6E-409C-BE32-E72D297353CC}">
              <c16:uniqueId val="{00000000-A97C-4288-A61E-ABD656DDA50B}"/>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 for 23/24 out-turn</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63220</c:v>
                </c:pt>
                <c:pt idx="1">
                  <c:v>63220</c:v>
                </c:pt>
                <c:pt idx="2">
                  <c:v>63220</c:v>
                </c:pt>
                <c:pt idx="3">
                  <c:v>63220</c:v>
                </c:pt>
                <c:pt idx="4">
                  <c:v>63220</c:v>
                </c:pt>
                <c:pt idx="5">
                  <c:v>63220</c:v>
                </c:pt>
                <c:pt idx="6">
                  <c:v>63220</c:v>
                </c:pt>
                <c:pt idx="7">
                  <c:v>63220</c:v>
                </c:pt>
                <c:pt idx="8">
                  <c:v>63220</c:v>
                </c:pt>
                <c:pt idx="9">
                  <c:v>63220</c:v>
                </c:pt>
                <c:pt idx="10">
                  <c:v>63220</c:v>
                </c:pt>
                <c:pt idx="11">
                  <c:v>63220</c:v>
                </c:pt>
              </c:numCache>
            </c:numRef>
          </c:val>
          <c:smooth val="0"/>
          <c:extLst>
            <c:ext xmlns:c16="http://schemas.microsoft.com/office/drawing/2014/chart" uri="{C3380CC4-5D6E-409C-BE32-E72D297353CC}">
              <c16:uniqueId val="{00000001-A97C-4288-A61E-ABD656DDA50B}"/>
            </c:ext>
          </c:extLst>
        </c:ser>
        <c:ser>
          <c:idx val="2"/>
          <c:order val="2"/>
          <c:tx>
            <c:strRef>
              <c:f>Sheet1!$D$1</c:f>
              <c:strCache>
                <c:ptCount val="1"/>
                <c:pt idx="0">
                  <c:v>22/23 out-turn</c:v>
                </c:pt>
              </c:strCache>
            </c:strRef>
          </c:tx>
          <c:spPr>
            <a:ln w="19050" cap="rnd">
              <a:solidFill>
                <a:srgbClr val="D07B4D"/>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#,##0</c:formatCode>
                <c:ptCount val="12"/>
                <c:pt idx="0">
                  <c:v>57473</c:v>
                </c:pt>
                <c:pt idx="1">
                  <c:v>57473</c:v>
                </c:pt>
                <c:pt idx="2">
                  <c:v>57473</c:v>
                </c:pt>
                <c:pt idx="3">
                  <c:v>57473</c:v>
                </c:pt>
                <c:pt idx="4">
                  <c:v>57473</c:v>
                </c:pt>
                <c:pt idx="5">
                  <c:v>57473</c:v>
                </c:pt>
                <c:pt idx="6">
                  <c:v>57473</c:v>
                </c:pt>
                <c:pt idx="7">
                  <c:v>57473</c:v>
                </c:pt>
                <c:pt idx="8">
                  <c:v>57473</c:v>
                </c:pt>
                <c:pt idx="9">
                  <c:v>57473</c:v>
                </c:pt>
                <c:pt idx="10">
                  <c:v>57473</c:v>
                </c:pt>
                <c:pt idx="11">
                  <c:v>57473</c:v>
                </c:pt>
              </c:numCache>
            </c:numRef>
          </c:val>
          <c:smooth val="0"/>
          <c:extLst>
            <c:ext xmlns:c16="http://schemas.microsoft.com/office/drawing/2014/chart" uri="{C3380CC4-5D6E-409C-BE32-E72D297353CC}">
              <c16:uniqueId val="{00000002-A97C-4288-A61E-ABD656DDA50B}"/>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GB" sz="1050"/>
                  <a:t>Number of</a:t>
                </a:r>
                <a:r>
                  <a:rPr lang="en-GB" sz="1050" baseline="0"/>
                  <a:t> subscribers</a:t>
                </a:r>
                <a:endParaRPr lang="en-GB" sz="1050"/>
              </a:p>
            </c:rich>
          </c:tx>
          <c:layout>
            <c:manualLayout>
              <c:xMode val="edge"/>
              <c:yMode val="edge"/>
              <c:x val="1.2249620647574748E-2"/>
              <c:y val="0.23252458613263352"/>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2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 25: Complaints acknowledged and responded to in 20 working days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General</c:formatCode>
                <c:ptCount val="12"/>
                <c:pt idx="2" formatCode="0%">
                  <c:v>1</c:v>
                </c:pt>
                <c:pt idx="3" formatCode="0%">
                  <c:v>1</c:v>
                </c:pt>
                <c:pt idx="6" formatCode="0%">
                  <c:v>1</c:v>
                </c:pt>
                <c:pt idx="7">
                  <c:v>100</c:v>
                </c:pt>
                <c:pt idx="8" formatCode="0%">
                  <c:v>1</c:v>
                </c:pt>
                <c:pt idx="9">
                  <c:v>100</c:v>
                </c:pt>
              </c:numCache>
            </c:numRef>
          </c:val>
          <c:extLst>
            <c:ext xmlns:c16="http://schemas.microsoft.com/office/drawing/2014/chart" uri="{C3380CC4-5D6E-409C-BE32-E72D297353CC}">
              <c16:uniqueId val="{00000000-8176-4841-9D2E-5432FB65E0C3}"/>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0.8</c:v>
                </c:pt>
                <c:pt idx="1">
                  <c:v>0.8</c:v>
                </c:pt>
                <c:pt idx="2">
                  <c:v>0.8</c:v>
                </c:pt>
                <c:pt idx="3">
                  <c:v>0.8</c:v>
                </c:pt>
                <c:pt idx="4">
                  <c:v>0.8</c:v>
                </c:pt>
                <c:pt idx="5">
                  <c:v>0.8</c:v>
                </c:pt>
                <c:pt idx="6">
                  <c:v>0.8</c:v>
                </c:pt>
                <c:pt idx="7">
                  <c:v>0.8</c:v>
                </c:pt>
                <c:pt idx="8">
                  <c:v>0.8</c:v>
                </c:pt>
                <c:pt idx="9">
                  <c:v>0.8</c:v>
                </c:pt>
                <c:pt idx="10">
                  <c:v>0.8</c:v>
                </c:pt>
                <c:pt idx="11">
                  <c:v>0.8</c:v>
                </c:pt>
              </c:numCache>
            </c:numRef>
          </c:val>
          <c:smooth val="0"/>
          <c:extLst>
            <c:ext xmlns:c16="http://schemas.microsoft.com/office/drawing/2014/chart" uri="{C3380CC4-5D6E-409C-BE32-E72D297353CC}">
              <c16:uniqueId val="{00000001-8176-4841-9D2E-5432FB65E0C3}"/>
            </c:ext>
          </c:extLst>
        </c:ser>
        <c:ser>
          <c:idx val="2"/>
          <c:order val="2"/>
          <c:tx>
            <c:strRef>
              <c:f>Sheet1!$D$1</c:f>
              <c:strCache>
                <c:ptCount val="1"/>
                <c:pt idx="0">
                  <c:v>22/23</c:v>
                </c:pt>
              </c:strCache>
            </c:strRef>
          </c:tx>
          <c:spPr>
            <a:ln w="19050" cap="rnd">
              <a:noFill/>
              <a:round/>
            </a:ln>
            <a:effectLst/>
          </c:spPr>
          <c:marker>
            <c:symbol val="dash"/>
            <c:size val="14"/>
            <c:spPr>
              <a:solidFill>
                <a:srgbClr val="D07B4D"/>
              </a:solidFill>
              <a:ln w="9525">
                <a:solidFill>
                  <a:srgbClr val="D07B4D"/>
                </a:solid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0%</c:formatCode>
                <c:ptCount val="12"/>
                <c:pt idx="1">
                  <c:v>1</c:v>
                </c:pt>
                <c:pt idx="4">
                  <c:v>1</c:v>
                </c:pt>
                <c:pt idx="6">
                  <c:v>1</c:v>
                </c:pt>
                <c:pt idx="8">
                  <c:v>1</c:v>
                </c:pt>
                <c:pt idx="10">
                  <c:v>1</c:v>
                </c:pt>
              </c:numCache>
            </c:numRef>
          </c:val>
          <c:smooth val="0"/>
          <c:extLst>
            <c:ext xmlns:c16="http://schemas.microsoft.com/office/drawing/2014/chart" uri="{C3380CC4-5D6E-409C-BE32-E72D297353CC}">
              <c16:uniqueId val="{00000000-ECF3-458B-B5ED-08D0BAB35D81}"/>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layout>
        <c:manualLayout>
          <c:xMode val="edge"/>
          <c:yMode val="edge"/>
          <c:x val="0.16842443438584179"/>
          <c:y val="0.9332750773166516"/>
          <c:w val="0.70944060550173049"/>
          <c:h val="6.672492268334824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 26: Freedom of Information requests responded to within 20 working days</a:t>
            </a:r>
          </a:p>
        </c:rich>
      </c:tx>
      <c:layout>
        <c:manualLayout>
          <c:xMode val="edge"/>
          <c:yMode val="edge"/>
          <c:x val="0.12814988185248083"/>
          <c:y val="4.985748170154359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638034384473463"/>
          <c:y val="0.20345753784028281"/>
          <c:w val="0.7953733152240422"/>
          <c:h val="0.53167385453539917"/>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0%</c:formatCode>
                <c:ptCount val="12"/>
                <c:pt idx="0">
                  <c:v>1</c:v>
                </c:pt>
                <c:pt idx="1">
                  <c:v>0.94</c:v>
                </c:pt>
                <c:pt idx="2">
                  <c:v>1</c:v>
                </c:pt>
                <c:pt idx="3">
                  <c:v>0.88</c:v>
                </c:pt>
                <c:pt idx="4">
                  <c:v>1</c:v>
                </c:pt>
                <c:pt idx="5">
                  <c:v>0.96</c:v>
                </c:pt>
                <c:pt idx="6">
                  <c:v>0.95</c:v>
                </c:pt>
                <c:pt idx="7">
                  <c:v>1</c:v>
                </c:pt>
                <c:pt idx="8">
                  <c:v>1</c:v>
                </c:pt>
                <c:pt idx="9">
                  <c:v>1</c:v>
                </c:pt>
              </c:numCache>
            </c:numRef>
          </c:val>
          <c:extLst>
            <c:ext xmlns:c16="http://schemas.microsoft.com/office/drawing/2014/chart" uri="{C3380CC4-5D6E-409C-BE32-E72D297353CC}">
              <c16:uniqueId val="{00000000-C832-468B-B1AC-203C61BAAE56}"/>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0.9</c:v>
                </c:pt>
                <c:pt idx="1">
                  <c:v>0.9</c:v>
                </c:pt>
                <c:pt idx="2">
                  <c:v>0.9</c:v>
                </c:pt>
                <c:pt idx="3">
                  <c:v>0.9</c:v>
                </c:pt>
                <c:pt idx="4">
                  <c:v>0.9</c:v>
                </c:pt>
                <c:pt idx="5">
                  <c:v>0.9</c:v>
                </c:pt>
                <c:pt idx="6">
                  <c:v>0.9</c:v>
                </c:pt>
                <c:pt idx="7">
                  <c:v>0.9</c:v>
                </c:pt>
                <c:pt idx="8">
                  <c:v>0.9</c:v>
                </c:pt>
                <c:pt idx="9">
                  <c:v>0.9</c:v>
                </c:pt>
                <c:pt idx="10">
                  <c:v>0.9</c:v>
                </c:pt>
                <c:pt idx="11">
                  <c:v>0.9</c:v>
                </c:pt>
              </c:numCache>
            </c:numRef>
          </c:val>
          <c:smooth val="0"/>
          <c:extLst>
            <c:ext xmlns:c16="http://schemas.microsoft.com/office/drawing/2014/chart" uri="{C3380CC4-5D6E-409C-BE32-E72D297353CC}">
              <c16:uniqueId val="{00000001-C832-468B-B1AC-203C61BAAE56}"/>
            </c:ext>
          </c:extLst>
        </c:ser>
        <c:ser>
          <c:idx val="2"/>
          <c:order val="2"/>
          <c:tx>
            <c:strRef>
              <c:f>Sheet1!$D$1</c:f>
              <c:strCache>
                <c:ptCount val="1"/>
                <c:pt idx="0">
                  <c:v>22/23</c:v>
                </c:pt>
              </c:strCache>
            </c:strRef>
          </c:tx>
          <c:spPr>
            <a:ln w="19050" cap="rnd">
              <a:solidFill>
                <a:srgbClr val="D07B4D"/>
              </a:solidFill>
              <a:round/>
            </a:ln>
            <a:effectLst/>
          </c:spPr>
          <c:marker>
            <c:symbol val="circle"/>
            <c:size val="5"/>
            <c:spPr>
              <a:solidFill>
                <a:srgbClr val="D07B4D"/>
              </a:solidFill>
              <a:ln w="9525">
                <a:solidFill>
                  <a:srgbClr val="D07B4D"/>
                </a:solid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0%</c:formatCode>
                <c:ptCount val="12"/>
                <c:pt idx="0">
                  <c:v>0.9</c:v>
                </c:pt>
                <c:pt idx="1">
                  <c:v>1</c:v>
                </c:pt>
                <c:pt idx="2">
                  <c:v>0.91</c:v>
                </c:pt>
                <c:pt idx="3">
                  <c:v>0.89</c:v>
                </c:pt>
                <c:pt idx="4">
                  <c:v>1</c:v>
                </c:pt>
                <c:pt idx="5">
                  <c:v>1</c:v>
                </c:pt>
                <c:pt idx="6">
                  <c:v>1</c:v>
                </c:pt>
                <c:pt idx="7">
                  <c:v>1</c:v>
                </c:pt>
                <c:pt idx="8">
                  <c:v>1</c:v>
                </c:pt>
                <c:pt idx="9">
                  <c:v>1</c:v>
                </c:pt>
                <c:pt idx="10">
                  <c:v>1</c:v>
                </c:pt>
                <c:pt idx="11">
                  <c:v>0.89</c:v>
                </c:pt>
              </c:numCache>
            </c:numRef>
          </c:val>
          <c:smooth val="0"/>
          <c:extLst>
            <c:ext xmlns:c16="http://schemas.microsoft.com/office/drawing/2014/chart" uri="{C3380CC4-5D6E-409C-BE32-E72D297353CC}">
              <c16:uniqueId val="{00000002-C832-468B-B1AC-203C61BAAE56}"/>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layout>
        <c:manualLayout>
          <c:xMode val="edge"/>
          <c:yMode val="edge"/>
          <c:x val="5.400043858724532E-2"/>
          <c:y val="0.93326041185911235"/>
          <c:w val="0.87809116378438679"/>
          <c:h val="6.673961036696192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 27: Parliamentary Questions (PQs) contribution provided within requested time frame</a:t>
            </a:r>
          </a:p>
        </c:rich>
      </c:tx>
      <c:layout>
        <c:manualLayout>
          <c:xMode val="edge"/>
          <c:yMode val="edge"/>
          <c:x val="0.20321514594598625"/>
          <c:y val="3.018545754973945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810436446206487"/>
          <c:y val="0.21129939125201672"/>
          <c:w val="0.77366848077856987"/>
          <c:h val="0.52832417945468424"/>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0%</c:formatCode>
                <c:ptCount val="12"/>
                <c:pt idx="0">
                  <c:v>0.92</c:v>
                </c:pt>
                <c:pt idx="1">
                  <c:v>1</c:v>
                </c:pt>
                <c:pt idx="2">
                  <c:v>1</c:v>
                </c:pt>
                <c:pt idx="3">
                  <c:v>1</c:v>
                </c:pt>
                <c:pt idx="4" formatCode="General">
                  <c:v>0</c:v>
                </c:pt>
                <c:pt idx="5">
                  <c:v>0.93</c:v>
                </c:pt>
                <c:pt idx="6">
                  <c:v>0.93</c:v>
                </c:pt>
                <c:pt idx="7">
                  <c:v>1</c:v>
                </c:pt>
                <c:pt idx="8">
                  <c:v>1</c:v>
                </c:pt>
                <c:pt idx="9">
                  <c:v>1</c:v>
                </c:pt>
              </c:numCache>
            </c:numRef>
          </c:val>
          <c:extLst>
            <c:ext xmlns:c16="http://schemas.microsoft.com/office/drawing/2014/chart" uri="{C3380CC4-5D6E-409C-BE32-E72D297353CC}">
              <c16:uniqueId val="{00000000-8A0B-454B-BAC8-7F85AD2712A9}"/>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0.9</c:v>
                </c:pt>
                <c:pt idx="1">
                  <c:v>0.9</c:v>
                </c:pt>
                <c:pt idx="2">
                  <c:v>0.9</c:v>
                </c:pt>
                <c:pt idx="3">
                  <c:v>0.9</c:v>
                </c:pt>
                <c:pt idx="4">
                  <c:v>0.9</c:v>
                </c:pt>
                <c:pt idx="5">
                  <c:v>0.9</c:v>
                </c:pt>
                <c:pt idx="6">
                  <c:v>0.9</c:v>
                </c:pt>
                <c:pt idx="7">
                  <c:v>0.9</c:v>
                </c:pt>
                <c:pt idx="8">
                  <c:v>0.9</c:v>
                </c:pt>
                <c:pt idx="9">
                  <c:v>0.9</c:v>
                </c:pt>
                <c:pt idx="10">
                  <c:v>0.9</c:v>
                </c:pt>
                <c:pt idx="11">
                  <c:v>0.9</c:v>
                </c:pt>
              </c:numCache>
            </c:numRef>
          </c:val>
          <c:smooth val="0"/>
          <c:extLst>
            <c:ext xmlns:c16="http://schemas.microsoft.com/office/drawing/2014/chart" uri="{C3380CC4-5D6E-409C-BE32-E72D297353CC}">
              <c16:uniqueId val="{00000001-8A0B-454B-BAC8-7F85AD2712A9}"/>
            </c:ext>
          </c:extLst>
        </c:ser>
        <c:ser>
          <c:idx val="2"/>
          <c:order val="2"/>
          <c:tx>
            <c:strRef>
              <c:f>Sheet1!$D$1</c:f>
              <c:strCache>
                <c:ptCount val="1"/>
                <c:pt idx="0">
                  <c:v>22/23</c:v>
                </c:pt>
              </c:strCache>
            </c:strRef>
          </c:tx>
          <c:spPr>
            <a:ln w="19050" cap="rnd">
              <a:solidFill>
                <a:srgbClr val="D07B4D"/>
              </a:solidFill>
              <a:round/>
            </a:ln>
            <a:effectLst/>
          </c:spPr>
          <c:marker>
            <c:symbol val="circle"/>
            <c:size val="5"/>
            <c:spPr>
              <a:solidFill>
                <a:srgbClr val="D07B4D"/>
              </a:solidFill>
              <a:ln w="9525">
                <a:solidFill>
                  <a:srgbClr val="D07B4D"/>
                </a:solid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0%</c:formatCode>
                <c:ptCount val="12"/>
                <c:pt idx="0">
                  <c:v>1</c:v>
                </c:pt>
                <c:pt idx="1">
                  <c:v>1</c:v>
                </c:pt>
                <c:pt idx="2">
                  <c:v>1</c:v>
                </c:pt>
                <c:pt idx="3">
                  <c:v>1</c:v>
                </c:pt>
                <c:pt idx="4">
                  <c:v>0</c:v>
                </c:pt>
                <c:pt idx="5">
                  <c:v>1</c:v>
                </c:pt>
                <c:pt idx="6">
                  <c:v>1</c:v>
                </c:pt>
                <c:pt idx="7">
                  <c:v>1</c:v>
                </c:pt>
                <c:pt idx="8">
                  <c:v>1</c:v>
                </c:pt>
                <c:pt idx="9">
                  <c:v>0.96</c:v>
                </c:pt>
                <c:pt idx="10">
                  <c:v>1</c:v>
                </c:pt>
                <c:pt idx="11">
                  <c:v>1</c:v>
                </c:pt>
              </c:numCache>
            </c:numRef>
          </c:val>
          <c:smooth val="0"/>
          <c:extLst>
            <c:ext xmlns:c16="http://schemas.microsoft.com/office/drawing/2014/chart" uri="{C3380CC4-5D6E-409C-BE32-E72D297353CC}">
              <c16:uniqueId val="{00000002-8A0B-454B-BAC8-7F85AD2712A9}"/>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layout>
        <c:manualLayout>
          <c:xMode val="edge"/>
          <c:yMode val="edge"/>
          <c:x val="0.12374436597922028"/>
          <c:y val="0.93860230398229361"/>
          <c:w val="0.78165456987820792"/>
          <c:h val="6.139769601770626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 28: Proportion of media coverage of NICE that is positive</a:t>
            </a:r>
          </a:p>
        </c:rich>
      </c:tx>
      <c:layout>
        <c:manualLayout>
          <c:xMode val="edge"/>
          <c:yMode val="edge"/>
          <c:x val="0.13402027355581514"/>
          <c:y val="7.594754364249434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023534680125998"/>
          <c:y val="0.24063330142334791"/>
          <c:w val="0.78021286248342692"/>
          <c:h val="0.45385704326546872"/>
        </c:manualLayout>
      </c:layout>
      <c:barChart>
        <c:barDir val="col"/>
        <c:grouping val="clustered"/>
        <c:varyColors val="0"/>
        <c:ser>
          <c:idx val="0"/>
          <c:order val="0"/>
          <c:tx>
            <c:strRef>
              <c:f>Sheet1!$B$1</c:f>
              <c:strCache>
                <c:ptCount val="1"/>
                <c:pt idx="0">
                  <c:v>Actual</c:v>
                </c:pt>
              </c:strCache>
            </c:strRef>
          </c:tx>
          <c:spPr>
            <a:solidFill>
              <a:schemeClr val="accent1"/>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0.00%</c:formatCode>
                <c:ptCount val="12"/>
                <c:pt idx="0">
                  <c:v>0.9</c:v>
                </c:pt>
                <c:pt idx="1">
                  <c:v>0.89</c:v>
                </c:pt>
                <c:pt idx="2">
                  <c:v>0.81</c:v>
                </c:pt>
                <c:pt idx="3">
                  <c:v>0.6</c:v>
                </c:pt>
                <c:pt idx="4">
                  <c:v>0.94</c:v>
                </c:pt>
                <c:pt idx="5">
                  <c:v>0.92</c:v>
                </c:pt>
                <c:pt idx="6">
                  <c:v>0.93</c:v>
                </c:pt>
                <c:pt idx="7">
                  <c:v>0.74</c:v>
                </c:pt>
                <c:pt idx="8">
                  <c:v>0.84</c:v>
                </c:pt>
              </c:numCache>
            </c:numRef>
          </c:val>
          <c:extLst>
            <c:ext xmlns:c16="http://schemas.microsoft.com/office/drawing/2014/chart" uri="{C3380CC4-5D6E-409C-BE32-E72D297353CC}">
              <c16:uniqueId val="{00000000-7EBF-475B-BF6F-8589DE4C3288}"/>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0.8</c:v>
                </c:pt>
                <c:pt idx="1">
                  <c:v>0.8</c:v>
                </c:pt>
                <c:pt idx="2">
                  <c:v>0.8</c:v>
                </c:pt>
                <c:pt idx="3">
                  <c:v>0.8</c:v>
                </c:pt>
                <c:pt idx="4">
                  <c:v>0.8</c:v>
                </c:pt>
                <c:pt idx="5">
                  <c:v>0.8</c:v>
                </c:pt>
                <c:pt idx="6">
                  <c:v>0.8</c:v>
                </c:pt>
                <c:pt idx="7">
                  <c:v>0.8</c:v>
                </c:pt>
                <c:pt idx="8">
                  <c:v>0.8</c:v>
                </c:pt>
                <c:pt idx="9">
                  <c:v>0.8</c:v>
                </c:pt>
                <c:pt idx="10">
                  <c:v>0.8</c:v>
                </c:pt>
                <c:pt idx="11">
                  <c:v>0.8</c:v>
                </c:pt>
              </c:numCache>
            </c:numRef>
          </c:val>
          <c:smooth val="0"/>
          <c:extLst>
            <c:ext xmlns:c16="http://schemas.microsoft.com/office/drawing/2014/chart" uri="{C3380CC4-5D6E-409C-BE32-E72D297353CC}">
              <c16:uniqueId val="{00000001-7EBF-475B-BF6F-8589DE4C3288}"/>
            </c:ext>
          </c:extLst>
        </c:ser>
        <c:ser>
          <c:idx val="2"/>
          <c:order val="2"/>
          <c:tx>
            <c:strRef>
              <c:f>Sheet1!$D$1</c:f>
              <c:strCache>
                <c:ptCount val="1"/>
                <c:pt idx="0">
                  <c:v>22/23</c:v>
                </c:pt>
              </c:strCache>
            </c:strRef>
          </c:tx>
          <c:spPr>
            <a:ln w="19050" cap="rnd">
              <a:solidFill>
                <a:srgbClr val="D07B4D"/>
              </a:solidFill>
              <a:round/>
            </a:ln>
            <a:effectLst/>
          </c:spPr>
          <c:marker>
            <c:symbol val="circle"/>
            <c:size val="5"/>
            <c:spPr>
              <a:solidFill>
                <a:srgbClr val="D07B4D"/>
              </a:solidFill>
              <a:ln w="9525">
                <a:solidFill>
                  <a:srgbClr val="D07B4D"/>
                </a:solid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0%</c:formatCode>
                <c:ptCount val="12"/>
                <c:pt idx="0">
                  <c:v>0.8</c:v>
                </c:pt>
                <c:pt idx="1">
                  <c:v>0.81</c:v>
                </c:pt>
                <c:pt idx="2">
                  <c:v>0.83</c:v>
                </c:pt>
                <c:pt idx="3">
                  <c:v>0.84</c:v>
                </c:pt>
                <c:pt idx="4">
                  <c:v>0.83</c:v>
                </c:pt>
                <c:pt idx="5">
                  <c:v>0.81</c:v>
                </c:pt>
                <c:pt idx="6">
                  <c:v>0.81</c:v>
                </c:pt>
                <c:pt idx="7">
                  <c:v>0.9</c:v>
                </c:pt>
                <c:pt idx="8">
                  <c:v>0.83</c:v>
                </c:pt>
                <c:pt idx="9">
                  <c:v>0.91</c:v>
                </c:pt>
                <c:pt idx="10">
                  <c:v>0.86</c:v>
                </c:pt>
                <c:pt idx="11">
                  <c:v>0.95</c:v>
                </c:pt>
              </c:numCache>
            </c:numRef>
          </c:val>
          <c:smooth val="0"/>
          <c:extLst>
            <c:ext xmlns:c16="http://schemas.microsoft.com/office/drawing/2014/chart" uri="{C3380CC4-5D6E-409C-BE32-E72D297353CC}">
              <c16:uniqueId val="{00000000-BAD1-4AA0-BB45-34C319208272}"/>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layout>
        <c:manualLayout>
          <c:xMode val="edge"/>
          <c:yMode val="edge"/>
          <c:x val="7.4211143921907433E-2"/>
          <c:y val="0.90972095559535027"/>
          <c:w val="0.89973494764014306"/>
          <c:h val="8.977375344107382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 29: Proportion of NICE generated news coverage that</a:t>
            </a:r>
            <a:r>
              <a:rPr lang="en-GB" sz="1200" b="1" baseline="0">
                <a:solidFill>
                  <a:schemeClr val="tx1"/>
                </a:solidFill>
                <a:effectLst/>
              </a:rPr>
              <a:t> includes at least one key message</a:t>
            </a:r>
            <a:endParaRPr lang="en-GB" sz="1200" b="1">
              <a:solidFill>
                <a:schemeClr val="tx1"/>
              </a:solidFill>
              <a:effectLst/>
            </a:endParaRPr>
          </a:p>
        </c:rich>
      </c:tx>
      <c:layout>
        <c:manualLayout>
          <c:xMode val="edge"/>
          <c:yMode val="edge"/>
          <c:x val="0.13167217442578827"/>
          <c:y val="0.1404788896872397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023534680125998"/>
          <c:y val="0.29871144920602011"/>
          <c:w val="0.78021286248342692"/>
          <c:h val="0.39577885530297807"/>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0.00%</c:formatCode>
                <c:ptCount val="12"/>
                <c:pt idx="0">
                  <c:v>0.45500000000000002</c:v>
                </c:pt>
                <c:pt idx="1">
                  <c:v>0.437</c:v>
                </c:pt>
                <c:pt idx="2">
                  <c:v>0.56999999999999995</c:v>
                </c:pt>
                <c:pt idx="3">
                  <c:v>0.93</c:v>
                </c:pt>
                <c:pt idx="4">
                  <c:v>0.6</c:v>
                </c:pt>
                <c:pt idx="5">
                  <c:v>0.5</c:v>
                </c:pt>
                <c:pt idx="6">
                  <c:v>0.55000000000000004</c:v>
                </c:pt>
                <c:pt idx="7">
                  <c:v>0.52</c:v>
                </c:pt>
                <c:pt idx="8">
                  <c:v>0.47</c:v>
                </c:pt>
              </c:numCache>
            </c:numRef>
          </c:val>
          <c:extLst>
            <c:ext xmlns:c16="http://schemas.microsoft.com/office/drawing/2014/chart" uri="{C3380CC4-5D6E-409C-BE32-E72D297353CC}">
              <c16:uniqueId val="{00000000-4650-4F57-9A7B-8FFCE6E2F39C}"/>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0.6</c:v>
                </c:pt>
                <c:pt idx="1">
                  <c:v>0.6</c:v>
                </c:pt>
                <c:pt idx="2">
                  <c:v>0.6</c:v>
                </c:pt>
                <c:pt idx="3">
                  <c:v>0.6</c:v>
                </c:pt>
                <c:pt idx="4">
                  <c:v>0.6</c:v>
                </c:pt>
                <c:pt idx="5">
                  <c:v>0.6</c:v>
                </c:pt>
                <c:pt idx="6">
                  <c:v>0.6</c:v>
                </c:pt>
                <c:pt idx="7">
                  <c:v>0.6</c:v>
                </c:pt>
                <c:pt idx="8">
                  <c:v>0.6</c:v>
                </c:pt>
                <c:pt idx="9">
                  <c:v>0.6</c:v>
                </c:pt>
                <c:pt idx="10">
                  <c:v>0.6</c:v>
                </c:pt>
                <c:pt idx="11">
                  <c:v>0.6</c:v>
                </c:pt>
              </c:numCache>
            </c:numRef>
          </c:val>
          <c:smooth val="0"/>
          <c:extLst>
            <c:ext xmlns:c16="http://schemas.microsoft.com/office/drawing/2014/chart" uri="{C3380CC4-5D6E-409C-BE32-E72D297353CC}">
              <c16:uniqueId val="{00000001-4650-4F57-9A7B-8FFCE6E2F39C}"/>
            </c:ext>
          </c:extLst>
        </c:ser>
        <c:ser>
          <c:idx val="2"/>
          <c:order val="2"/>
          <c:tx>
            <c:strRef>
              <c:f>Sheet1!$D$1</c:f>
              <c:strCache>
                <c:ptCount val="1"/>
                <c:pt idx="0">
                  <c:v>22/23</c:v>
                </c:pt>
              </c:strCache>
            </c:strRef>
          </c:tx>
          <c:spPr>
            <a:ln w="19050" cap="rnd">
              <a:solidFill>
                <a:srgbClr val="D07B4D"/>
              </a:solidFill>
              <a:round/>
            </a:ln>
            <a:effectLst/>
          </c:spPr>
          <c:marker>
            <c:symbol val="circle"/>
            <c:size val="5"/>
            <c:spPr>
              <a:solidFill>
                <a:srgbClr val="D07B4D"/>
              </a:solidFill>
              <a:ln w="9525">
                <a:solidFill>
                  <a:srgbClr val="D07B4D"/>
                </a:solid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0%</c:formatCode>
                <c:ptCount val="12"/>
                <c:pt idx="0">
                  <c:v>0</c:v>
                </c:pt>
                <c:pt idx="1">
                  <c:v>0</c:v>
                </c:pt>
                <c:pt idx="2">
                  <c:v>0.54</c:v>
                </c:pt>
                <c:pt idx="3">
                  <c:v>0.54</c:v>
                </c:pt>
                <c:pt idx="4">
                  <c:v>0.56999999999999995</c:v>
                </c:pt>
                <c:pt idx="5">
                  <c:v>0.63</c:v>
                </c:pt>
                <c:pt idx="6">
                  <c:v>0</c:v>
                </c:pt>
                <c:pt idx="7">
                  <c:v>0.55000000000000004</c:v>
                </c:pt>
                <c:pt idx="8">
                  <c:v>0.52</c:v>
                </c:pt>
                <c:pt idx="9">
                  <c:v>0.57999999999999996</c:v>
                </c:pt>
                <c:pt idx="10">
                  <c:v>0.56000000000000005</c:v>
                </c:pt>
                <c:pt idx="11">
                  <c:v>0.54</c:v>
                </c:pt>
              </c:numCache>
            </c:numRef>
          </c:val>
          <c:smooth val="0"/>
          <c:extLst>
            <c:ext xmlns:c16="http://schemas.microsoft.com/office/drawing/2014/chart" uri="{C3380CC4-5D6E-409C-BE32-E72D297353CC}">
              <c16:uniqueId val="{00000002-4650-4F57-9A7B-8FFCE6E2F39C}"/>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layout>
        <c:manualLayout>
          <c:xMode val="edge"/>
          <c:yMode val="edge"/>
          <c:x val="7.4211143921907433E-2"/>
          <c:y val="0.90972095559535027"/>
          <c:w val="0.89973494764014306"/>
          <c:h val="8.977375344107382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a:t>
            </a:r>
            <a:r>
              <a:rPr lang="en-GB" sz="1200" b="1" baseline="0">
                <a:solidFill>
                  <a:schemeClr val="tx1"/>
                </a:solidFill>
                <a:effectLst/>
              </a:rPr>
              <a:t> 3: </a:t>
            </a:r>
            <a:r>
              <a:rPr lang="en-GB" sz="1200" b="1">
                <a:solidFill>
                  <a:schemeClr val="tx1"/>
                </a:solidFill>
                <a:effectLst/>
              </a:rPr>
              <a:t>17 new guidelines or updates to topic</a:t>
            </a:r>
            <a:r>
              <a:rPr lang="en-GB" sz="1200" b="1" baseline="0">
                <a:solidFill>
                  <a:schemeClr val="tx1"/>
                </a:solidFill>
                <a:effectLst/>
              </a:rPr>
              <a:t> suites</a:t>
            </a:r>
            <a:endParaRPr lang="en-GB" sz="1200" b="1">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General</c:formatCode>
                <c:ptCount val="12"/>
                <c:pt idx="0">
                  <c:v>1</c:v>
                </c:pt>
                <c:pt idx="1">
                  <c:v>3</c:v>
                </c:pt>
                <c:pt idx="2">
                  <c:v>3</c:v>
                </c:pt>
                <c:pt idx="3">
                  <c:v>2</c:v>
                </c:pt>
                <c:pt idx="4">
                  <c:v>3</c:v>
                </c:pt>
                <c:pt idx="5">
                  <c:v>5</c:v>
                </c:pt>
                <c:pt idx="6">
                  <c:v>9</c:v>
                </c:pt>
                <c:pt idx="7">
                  <c:v>3</c:v>
                </c:pt>
                <c:pt idx="8">
                  <c:v>1</c:v>
                </c:pt>
                <c:pt idx="9">
                  <c:v>3</c:v>
                </c:pt>
              </c:numCache>
            </c:numRef>
          </c:val>
          <c:extLst>
            <c:ext xmlns:c16="http://schemas.microsoft.com/office/drawing/2014/chart" uri="{C3380CC4-5D6E-409C-BE32-E72D297353CC}">
              <c16:uniqueId val="{00000000-8176-4841-9D2E-5432FB65E0C3}"/>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Plan</c:v>
                </c:pt>
              </c:strCache>
            </c:strRef>
          </c:tx>
          <c:spPr>
            <a:ln w="28575" cap="rnd">
              <a:noFill/>
              <a:round/>
            </a:ln>
            <a:effectLst/>
          </c:spPr>
          <c:marker>
            <c:symbol val="dash"/>
            <c:size val="14"/>
            <c:spPr>
              <a:solidFill>
                <a:srgbClr val="00436C"/>
              </a:solidFill>
              <a:ln w="9525">
                <a:solidFill>
                  <a:srgbClr val="00436C"/>
                </a:solid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General</c:formatCode>
                <c:ptCount val="12"/>
                <c:pt idx="0">
                  <c:v>1</c:v>
                </c:pt>
                <c:pt idx="1">
                  <c:v>1</c:v>
                </c:pt>
                <c:pt idx="2">
                  <c:v>1</c:v>
                </c:pt>
                <c:pt idx="3">
                  <c:v>2</c:v>
                </c:pt>
                <c:pt idx="4">
                  <c:v>2</c:v>
                </c:pt>
                <c:pt idx="5">
                  <c:v>3</c:v>
                </c:pt>
                <c:pt idx="6">
                  <c:v>2</c:v>
                </c:pt>
                <c:pt idx="7">
                  <c:v>1</c:v>
                </c:pt>
                <c:pt idx="8">
                  <c:v>1</c:v>
                </c:pt>
                <c:pt idx="9">
                  <c:v>1</c:v>
                </c:pt>
                <c:pt idx="10">
                  <c:v>1</c:v>
                </c:pt>
                <c:pt idx="11">
                  <c:v>1</c:v>
                </c:pt>
              </c:numCache>
            </c:numRef>
          </c:val>
          <c:smooth val="0"/>
          <c:extLst>
            <c:ext xmlns:c16="http://schemas.microsoft.com/office/drawing/2014/chart" uri="{C3380CC4-5D6E-409C-BE32-E72D297353CC}">
              <c16:uniqueId val="{00000001-8176-4841-9D2E-5432FB65E0C3}"/>
            </c:ext>
          </c:extLst>
        </c:ser>
        <c:ser>
          <c:idx val="2"/>
          <c:order val="2"/>
          <c:tx>
            <c:strRef>
              <c:f>Sheet1!$D$1</c:f>
              <c:strCache>
                <c:ptCount val="1"/>
                <c:pt idx="0">
                  <c:v>22/23</c:v>
                </c:pt>
              </c:strCache>
            </c:strRef>
          </c:tx>
          <c:spPr>
            <a:ln w="19050" cap="rnd">
              <a:solidFill>
                <a:srgbClr val="D07B4D"/>
              </a:solidFill>
              <a:round/>
            </a:ln>
            <a:effectLst/>
          </c:spPr>
          <c:marker>
            <c:symbol val="circle"/>
            <c:size val="5"/>
            <c:spPr>
              <a:solidFill>
                <a:srgbClr val="D07B4D"/>
              </a:solid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General</c:formatCode>
                <c:ptCount val="12"/>
                <c:pt idx="0">
                  <c:v>2</c:v>
                </c:pt>
                <c:pt idx="1">
                  <c:v>2</c:v>
                </c:pt>
                <c:pt idx="2">
                  <c:v>4</c:v>
                </c:pt>
                <c:pt idx="3">
                  <c:v>2</c:v>
                </c:pt>
                <c:pt idx="4">
                  <c:v>0</c:v>
                </c:pt>
                <c:pt idx="5">
                  <c:v>1</c:v>
                </c:pt>
                <c:pt idx="6">
                  <c:v>1</c:v>
                </c:pt>
                <c:pt idx="7">
                  <c:v>1</c:v>
                </c:pt>
                <c:pt idx="8">
                  <c:v>1</c:v>
                </c:pt>
                <c:pt idx="9">
                  <c:v>1</c:v>
                </c:pt>
                <c:pt idx="10">
                  <c:v>1</c:v>
                </c:pt>
                <c:pt idx="11">
                  <c:v>1</c:v>
                </c:pt>
              </c:numCache>
            </c:numRef>
          </c:val>
          <c:smooth val="0"/>
          <c:extLst>
            <c:ext xmlns:c16="http://schemas.microsoft.com/office/drawing/2014/chart" uri="{C3380CC4-5D6E-409C-BE32-E72D297353CC}">
              <c16:uniqueId val="{00000000-FE4D-410D-9440-F6173261A2BA}"/>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9"/>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 4: 11 quality standard updates</a:t>
            </a:r>
            <a:endParaRPr lang="en-GB" sz="1400" b="1">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9112029198033676E-2"/>
          <c:y val="0.13111176919839773"/>
          <c:w val="0.91496937264005318"/>
          <c:h val="0.58353354873240515"/>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General</c:formatCode>
                <c:ptCount val="12"/>
                <c:pt idx="0">
                  <c:v>0</c:v>
                </c:pt>
                <c:pt idx="1">
                  <c:v>0</c:v>
                </c:pt>
                <c:pt idx="2">
                  <c:v>1</c:v>
                </c:pt>
                <c:pt idx="3">
                  <c:v>1</c:v>
                </c:pt>
                <c:pt idx="4">
                  <c:v>0</c:v>
                </c:pt>
                <c:pt idx="5">
                  <c:v>0</c:v>
                </c:pt>
                <c:pt idx="6">
                  <c:v>1</c:v>
                </c:pt>
                <c:pt idx="7">
                  <c:v>0</c:v>
                </c:pt>
                <c:pt idx="8">
                  <c:v>2</c:v>
                </c:pt>
                <c:pt idx="9">
                  <c:v>2</c:v>
                </c:pt>
              </c:numCache>
            </c:numRef>
          </c:val>
          <c:extLst>
            <c:ext xmlns:c16="http://schemas.microsoft.com/office/drawing/2014/chart" uri="{C3380CC4-5D6E-409C-BE32-E72D297353CC}">
              <c16:uniqueId val="{00000000-515C-42B3-A14E-4EEFFD8DB627}"/>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Plan</c:v>
                </c:pt>
              </c:strCache>
            </c:strRef>
          </c:tx>
          <c:spPr>
            <a:ln w="28575" cap="rnd">
              <a:noFill/>
              <a:round/>
            </a:ln>
            <a:effectLst/>
          </c:spPr>
          <c:marker>
            <c:symbol val="dash"/>
            <c:size val="14"/>
            <c:spPr>
              <a:solidFill>
                <a:srgbClr val="00436C"/>
              </a:solidFill>
              <a:ln w="9525">
                <a:solidFill>
                  <a:srgbClr val="00436C"/>
                </a:solid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General</c:formatCode>
                <c:ptCount val="12"/>
                <c:pt idx="0">
                  <c:v>0</c:v>
                </c:pt>
                <c:pt idx="1">
                  <c:v>0</c:v>
                </c:pt>
                <c:pt idx="2">
                  <c:v>1</c:v>
                </c:pt>
                <c:pt idx="3">
                  <c:v>1</c:v>
                </c:pt>
                <c:pt idx="4">
                  <c:v>0</c:v>
                </c:pt>
                <c:pt idx="5">
                  <c:v>0</c:v>
                </c:pt>
                <c:pt idx="6">
                  <c:v>0</c:v>
                </c:pt>
                <c:pt idx="7">
                  <c:v>0</c:v>
                </c:pt>
                <c:pt idx="8">
                  <c:v>3</c:v>
                </c:pt>
                <c:pt idx="9">
                  <c:v>1</c:v>
                </c:pt>
                <c:pt idx="10">
                  <c:v>0</c:v>
                </c:pt>
                <c:pt idx="11">
                  <c:v>0</c:v>
                </c:pt>
              </c:numCache>
            </c:numRef>
          </c:val>
          <c:smooth val="0"/>
          <c:extLst>
            <c:ext xmlns:c16="http://schemas.microsoft.com/office/drawing/2014/chart" uri="{C3380CC4-5D6E-409C-BE32-E72D297353CC}">
              <c16:uniqueId val="{00000001-515C-42B3-A14E-4EEFFD8DB627}"/>
            </c:ext>
          </c:extLst>
        </c:ser>
        <c:ser>
          <c:idx val="2"/>
          <c:order val="2"/>
          <c:tx>
            <c:strRef>
              <c:f>Sheet1!$D$1</c:f>
              <c:strCache>
                <c:ptCount val="1"/>
                <c:pt idx="0">
                  <c:v>22/23</c:v>
                </c:pt>
              </c:strCache>
            </c:strRef>
          </c:tx>
          <c:spPr>
            <a:ln w="19050" cap="rnd">
              <a:solidFill>
                <a:srgbClr val="D07B4D"/>
              </a:solidFill>
              <a:round/>
            </a:ln>
            <a:effectLst/>
          </c:spPr>
          <c:marker>
            <c:symbol val="circle"/>
            <c:size val="5"/>
            <c:spPr>
              <a:solidFill>
                <a:srgbClr val="D07B4D"/>
              </a:solid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General</c:formatCode>
                <c:ptCount val="12"/>
                <c:pt idx="0">
                  <c:v>0</c:v>
                </c:pt>
                <c:pt idx="1">
                  <c:v>0</c:v>
                </c:pt>
                <c:pt idx="2">
                  <c:v>0</c:v>
                </c:pt>
                <c:pt idx="3">
                  <c:v>0</c:v>
                </c:pt>
                <c:pt idx="4">
                  <c:v>0</c:v>
                </c:pt>
                <c:pt idx="5">
                  <c:v>1</c:v>
                </c:pt>
                <c:pt idx="6">
                  <c:v>0</c:v>
                </c:pt>
                <c:pt idx="7">
                  <c:v>0</c:v>
                </c:pt>
                <c:pt idx="8">
                  <c:v>1</c:v>
                </c:pt>
                <c:pt idx="9">
                  <c:v>2</c:v>
                </c:pt>
                <c:pt idx="10">
                  <c:v>2</c:v>
                </c:pt>
                <c:pt idx="11">
                  <c:v>3</c:v>
                </c:pt>
              </c:numCache>
            </c:numRef>
          </c:val>
          <c:smooth val="0"/>
          <c:extLst>
            <c:ext xmlns:c16="http://schemas.microsoft.com/office/drawing/2014/chart" uri="{C3380CC4-5D6E-409C-BE32-E72D297353CC}">
              <c16:uniqueId val="{00000000-7CAC-451E-A341-29407F90F8C3}"/>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6"/>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valAx>
      <c:spPr>
        <a:noFill/>
        <a:ln>
          <a:noFill/>
        </a:ln>
        <a:effectLst/>
      </c:spPr>
    </c:plotArea>
    <c:legend>
      <c:legendPos val="b"/>
      <c:layout>
        <c:manualLayout>
          <c:xMode val="edge"/>
          <c:yMode val="edge"/>
          <c:x val="0.2589707663444869"/>
          <c:y val="0.90056227944644662"/>
          <c:w val="0.4679210501318008"/>
          <c:h val="8.189145831565444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 5: Increase the proportion of early engagement services provided for diagnostics, devices and digital technologies by 25%</a:t>
            </a:r>
          </a:p>
        </c:rich>
      </c:tx>
      <c:layout>
        <c:manualLayout>
          <c:xMode val="edge"/>
          <c:yMode val="edge"/>
          <c:x val="0.12201174499431082"/>
          <c:y val="1.935591540398106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YTD 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0.00%</c:formatCode>
                <c:ptCount val="12"/>
                <c:pt idx="0">
                  <c:v>0</c:v>
                </c:pt>
                <c:pt idx="1">
                  <c:v>0.29399999999999998</c:v>
                </c:pt>
                <c:pt idx="2">
                  <c:v>0.29399999999999998</c:v>
                </c:pt>
                <c:pt idx="3">
                  <c:v>0.33329999999999999</c:v>
                </c:pt>
                <c:pt idx="4">
                  <c:v>0.31</c:v>
                </c:pt>
                <c:pt idx="5">
                  <c:v>0.27</c:v>
                </c:pt>
                <c:pt idx="6">
                  <c:v>0.3</c:v>
                </c:pt>
                <c:pt idx="7">
                  <c:v>0.3</c:v>
                </c:pt>
                <c:pt idx="8">
                  <c:v>0.3</c:v>
                </c:pt>
                <c:pt idx="9">
                  <c:v>0.3</c:v>
                </c:pt>
              </c:numCache>
            </c:numRef>
          </c:val>
          <c:extLst>
            <c:ext xmlns:c16="http://schemas.microsoft.com/office/drawing/2014/chart" uri="{C3380CC4-5D6E-409C-BE32-E72D297353CC}">
              <c16:uniqueId val="{00000000-CF6A-479A-B4DB-8F2C66DCF212}"/>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 for 23/24 out-turn</c:v>
                </c:pt>
              </c:strCache>
            </c:strRef>
          </c:tx>
          <c:spPr>
            <a:ln w="28575" cap="rnd">
              <a:solidFill>
                <a:srgbClr val="00436C"/>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0.36</c:v>
                </c:pt>
                <c:pt idx="1">
                  <c:v>0.36</c:v>
                </c:pt>
                <c:pt idx="2">
                  <c:v>0.36</c:v>
                </c:pt>
                <c:pt idx="3">
                  <c:v>0.36</c:v>
                </c:pt>
                <c:pt idx="4">
                  <c:v>0.36</c:v>
                </c:pt>
                <c:pt idx="5">
                  <c:v>0.36</c:v>
                </c:pt>
                <c:pt idx="6">
                  <c:v>0.36</c:v>
                </c:pt>
                <c:pt idx="7">
                  <c:v>0.36</c:v>
                </c:pt>
                <c:pt idx="8">
                  <c:v>0.36</c:v>
                </c:pt>
                <c:pt idx="9">
                  <c:v>0.36</c:v>
                </c:pt>
                <c:pt idx="10">
                  <c:v>0.36</c:v>
                </c:pt>
                <c:pt idx="11">
                  <c:v>0.36</c:v>
                </c:pt>
              </c:numCache>
            </c:numRef>
          </c:val>
          <c:smooth val="0"/>
          <c:extLst>
            <c:ext xmlns:c16="http://schemas.microsoft.com/office/drawing/2014/chart" uri="{C3380CC4-5D6E-409C-BE32-E72D297353CC}">
              <c16:uniqueId val="{00000001-CF6A-479A-B4DB-8F2C66DCF212}"/>
            </c:ext>
          </c:extLst>
        </c:ser>
        <c:ser>
          <c:idx val="2"/>
          <c:order val="2"/>
          <c:tx>
            <c:strRef>
              <c:f>Sheet1!$D$1</c:f>
              <c:strCache>
                <c:ptCount val="1"/>
                <c:pt idx="0">
                  <c:v>22/23 out-turn</c:v>
                </c:pt>
              </c:strCache>
            </c:strRef>
          </c:tx>
          <c:spPr>
            <a:ln w="19050" cap="rnd">
              <a:solidFill>
                <a:srgbClr val="D07B4D"/>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0%</c:formatCode>
                <c:ptCount val="12"/>
                <c:pt idx="0">
                  <c:v>0.28999999999999998</c:v>
                </c:pt>
                <c:pt idx="1">
                  <c:v>0.28999999999999998</c:v>
                </c:pt>
                <c:pt idx="2">
                  <c:v>0.28999999999999998</c:v>
                </c:pt>
                <c:pt idx="3">
                  <c:v>0.28999999999999998</c:v>
                </c:pt>
                <c:pt idx="4">
                  <c:v>0.28999999999999998</c:v>
                </c:pt>
                <c:pt idx="5">
                  <c:v>0.28999999999999998</c:v>
                </c:pt>
                <c:pt idx="6">
                  <c:v>0.28999999999999998</c:v>
                </c:pt>
                <c:pt idx="7">
                  <c:v>0.28999999999999998</c:v>
                </c:pt>
                <c:pt idx="8">
                  <c:v>0.28999999999999998</c:v>
                </c:pt>
                <c:pt idx="9">
                  <c:v>0.28999999999999998</c:v>
                </c:pt>
                <c:pt idx="10">
                  <c:v>0.28999999999999998</c:v>
                </c:pt>
                <c:pt idx="11">
                  <c:v>0.28999999999999998</c:v>
                </c:pt>
              </c:numCache>
            </c:numRef>
          </c:val>
          <c:smooth val="0"/>
          <c:extLst>
            <c:ext xmlns:c16="http://schemas.microsoft.com/office/drawing/2014/chart" uri="{C3380CC4-5D6E-409C-BE32-E72D297353CC}">
              <c16:uniqueId val="{00000000-2756-4292-A422-5A1074ACE19B}"/>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layout>
        <c:manualLayout>
          <c:xMode val="edge"/>
          <c:yMode val="edge"/>
          <c:x val="5.0000039409985229E-2"/>
          <c:y val="0.93438293875122846"/>
          <c:w val="0.94999996059001479"/>
          <c:h val="6.561706124877152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 6:</a:t>
            </a:r>
            <a:r>
              <a:rPr lang="en-GB" sz="1200" b="1" baseline="0">
                <a:solidFill>
                  <a:schemeClr val="tx1"/>
                </a:solidFill>
                <a:effectLst/>
              </a:rPr>
              <a:t> </a:t>
            </a:r>
            <a:r>
              <a:rPr lang="en-GB" sz="1200" b="1">
                <a:solidFill>
                  <a:schemeClr val="tx1"/>
                </a:solidFill>
                <a:effectLst/>
              </a:rPr>
              <a:t>Prioritised strategic</a:t>
            </a:r>
            <a:r>
              <a:rPr lang="en-GB" sz="1200" b="1" baseline="0">
                <a:solidFill>
                  <a:schemeClr val="tx1"/>
                </a:solidFill>
                <a:effectLst/>
              </a:rPr>
              <a:t> stakeholders have a named relationship lead</a:t>
            </a:r>
            <a:endParaRPr lang="en-GB" sz="1200" b="1">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YTD 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0.00%</c:formatCode>
                <c:ptCount val="12"/>
                <c:pt idx="1">
                  <c:v>0</c:v>
                </c:pt>
                <c:pt idx="2">
                  <c:v>0</c:v>
                </c:pt>
                <c:pt idx="3">
                  <c:v>0.46</c:v>
                </c:pt>
                <c:pt idx="4">
                  <c:v>0.43</c:v>
                </c:pt>
                <c:pt idx="5">
                  <c:v>0.53</c:v>
                </c:pt>
                <c:pt idx="6">
                  <c:v>0.66</c:v>
                </c:pt>
                <c:pt idx="7">
                  <c:v>0.75</c:v>
                </c:pt>
                <c:pt idx="8">
                  <c:v>0.75</c:v>
                </c:pt>
                <c:pt idx="9">
                  <c:v>0.77</c:v>
                </c:pt>
              </c:numCache>
            </c:numRef>
          </c:val>
          <c:extLst>
            <c:ext xmlns:c16="http://schemas.microsoft.com/office/drawing/2014/chart" uri="{C3380CC4-5D6E-409C-BE32-E72D297353CC}">
              <c16:uniqueId val="{00000000-7F92-4374-95EC-063815682793}"/>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 for 23/24 out-turn</c:v>
                </c:pt>
              </c:strCache>
            </c:strRef>
          </c:tx>
          <c:spPr>
            <a:ln w="28575" cap="rnd">
              <a:solidFill>
                <a:srgbClr val="00436C"/>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0.8</c:v>
                </c:pt>
                <c:pt idx="1">
                  <c:v>0.8</c:v>
                </c:pt>
                <c:pt idx="2">
                  <c:v>0.8</c:v>
                </c:pt>
                <c:pt idx="3">
                  <c:v>0.8</c:v>
                </c:pt>
                <c:pt idx="4">
                  <c:v>0.8</c:v>
                </c:pt>
                <c:pt idx="5">
                  <c:v>0.8</c:v>
                </c:pt>
                <c:pt idx="6">
                  <c:v>0.8</c:v>
                </c:pt>
                <c:pt idx="7">
                  <c:v>0.8</c:v>
                </c:pt>
                <c:pt idx="8">
                  <c:v>0.8</c:v>
                </c:pt>
                <c:pt idx="9">
                  <c:v>0.8</c:v>
                </c:pt>
                <c:pt idx="10">
                  <c:v>0.8</c:v>
                </c:pt>
                <c:pt idx="11">
                  <c:v>0.8</c:v>
                </c:pt>
              </c:numCache>
            </c:numRef>
          </c:val>
          <c:smooth val="0"/>
          <c:extLst>
            <c:ext xmlns:c16="http://schemas.microsoft.com/office/drawing/2014/chart" uri="{C3380CC4-5D6E-409C-BE32-E72D297353CC}">
              <c16:uniqueId val="{00000001-7F92-4374-95EC-063815682793}"/>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layout>
        <c:manualLayout>
          <c:xMode val="edge"/>
          <c:yMode val="edge"/>
          <c:x val="0.16200127911719178"/>
          <c:y val="0.93122911975030354"/>
          <c:w val="0.7124555625706277"/>
          <c:h val="6.877088024969643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2022-23</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Sheet1!$A$2:$A$12</c:f>
              <c:strCache>
                <c:ptCount val="11"/>
                <c:pt idx="0">
                  <c:v>NICE notified of topic less then 24 months ahead of GB MA</c:v>
                </c:pt>
                <c:pt idx="1">
                  <c:v>Company negotiated delayed evidence submission date</c:v>
                </c:pt>
                <c:pt idx="2">
                  <c:v>Required further committee meetings after ACM1</c:v>
                </c:pt>
                <c:pt idx="3">
                  <c:v>Company request (other)</c:v>
                </c:pt>
                <c:pt idx="4">
                  <c:v>Additional data provided post submission date</c:v>
                </c:pt>
                <c:pt idx="5">
                  <c:v>NICE capacity</c:v>
                </c:pt>
                <c:pt idx="6">
                  <c:v>COVID-19 pause</c:v>
                </c:pt>
                <c:pt idx="7">
                  <c:v>Appeal held </c:v>
                </c:pt>
                <c:pt idx="8">
                  <c:v>EAG capacity</c:v>
                </c:pt>
                <c:pt idx="9">
                  <c:v>Licencing </c:v>
                </c:pt>
                <c:pt idx="10">
                  <c:v>Topic delayed due to commercial discussions</c:v>
                </c:pt>
              </c:strCache>
            </c:strRef>
          </c:cat>
          <c:val>
            <c:numRef>
              <c:f>Sheet1!$B$2:$B$12</c:f>
              <c:numCache>
                <c:formatCode>General</c:formatCode>
                <c:ptCount val="11"/>
                <c:pt idx="0">
                  <c:v>50</c:v>
                </c:pt>
                <c:pt idx="1">
                  <c:v>22</c:v>
                </c:pt>
                <c:pt idx="2">
                  <c:v>13</c:v>
                </c:pt>
                <c:pt idx="3">
                  <c:v>6</c:v>
                </c:pt>
                <c:pt idx="4">
                  <c:v>3</c:v>
                </c:pt>
                <c:pt idx="5">
                  <c:v>3</c:v>
                </c:pt>
                <c:pt idx="6">
                  <c:v>3</c:v>
                </c:pt>
                <c:pt idx="7">
                  <c:v>0</c:v>
                </c:pt>
                <c:pt idx="8">
                  <c:v>0</c:v>
                </c:pt>
                <c:pt idx="9">
                  <c:v>0</c:v>
                </c:pt>
                <c:pt idx="10">
                  <c:v>0</c:v>
                </c:pt>
              </c:numCache>
            </c:numRef>
          </c:val>
          <c:extLst>
            <c:ext xmlns:c16="http://schemas.microsoft.com/office/drawing/2014/chart" uri="{C3380CC4-5D6E-409C-BE32-E72D297353CC}">
              <c16:uniqueId val="{00000000-C733-4FC3-8242-BA448ABA2501}"/>
            </c:ext>
          </c:extLst>
        </c:ser>
        <c:ser>
          <c:idx val="1"/>
          <c:order val="1"/>
          <c:tx>
            <c:strRef>
              <c:f>Sheet1!$C$1</c:f>
              <c:strCache>
                <c:ptCount val="1"/>
                <c:pt idx="0">
                  <c:v>2023-24</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Sheet1!$A$2:$A$12</c:f>
              <c:strCache>
                <c:ptCount val="11"/>
                <c:pt idx="0">
                  <c:v>NICE notified of topic less then 24 months ahead of GB MA</c:v>
                </c:pt>
                <c:pt idx="1">
                  <c:v>Company negotiated delayed evidence submission date</c:v>
                </c:pt>
                <c:pt idx="2">
                  <c:v>Required further committee meetings after ACM1</c:v>
                </c:pt>
                <c:pt idx="3">
                  <c:v>Company request (other)</c:v>
                </c:pt>
                <c:pt idx="4">
                  <c:v>Additional data provided post submission date</c:v>
                </c:pt>
                <c:pt idx="5">
                  <c:v>NICE capacity</c:v>
                </c:pt>
                <c:pt idx="6">
                  <c:v>COVID-19 pause</c:v>
                </c:pt>
                <c:pt idx="7">
                  <c:v>Appeal held </c:v>
                </c:pt>
                <c:pt idx="8">
                  <c:v>EAG capacity</c:v>
                </c:pt>
                <c:pt idx="9">
                  <c:v>Licencing </c:v>
                </c:pt>
                <c:pt idx="10">
                  <c:v>Topic delayed due to commercial discussions</c:v>
                </c:pt>
              </c:strCache>
            </c:strRef>
          </c:cat>
          <c:val>
            <c:numRef>
              <c:f>Sheet1!$C$2:$C$12</c:f>
              <c:numCache>
                <c:formatCode>General</c:formatCode>
                <c:ptCount val="11"/>
                <c:pt idx="0">
                  <c:v>47</c:v>
                </c:pt>
                <c:pt idx="1">
                  <c:v>24</c:v>
                </c:pt>
                <c:pt idx="2">
                  <c:v>16</c:v>
                </c:pt>
                <c:pt idx="3">
                  <c:v>2</c:v>
                </c:pt>
                <c:pt idx="4">
                  <c:v>2</c:v>
                </c:pt>
                <c:pt idx="5">
                  <c:v>0</c:v>
                </c:pt>
                <c:pt idx="6">
                  <c:v>0</c:v>
                </c:pt>
                <c:pt idx="7">
                  <c:v>2</c:v>
                </c:pt>
                <c:pt idx="8">
                  <c:v>2</c:v>
                </c:pt>
                <c:pt idx="9">
                  <c:v>2</c:v>
                </c:pt>
                <c:pt idx="10">
                  <c:v>2</c:v>
                </c:pt>
              </c:numCache>
            </c:numRef>
          </c:val>
          <c:extLst>
            <c:ext xmlns:c16="http://schemas.microsoft.com/office/drawing/2014/chart" uri="{C3380CC4-5D6E-409C-BE32-E72D297353CC}">
              <c16:uniqueId val="{00000001-C733-4FC3-8242-BA448ABA2501}"/>
            </c:ext>
          </c:extLst>
        </c:ser>
        <c:dLbls>
          <c:showLegendKey val="0"/>
          <c:showVal val="0"/>
          <c:showCatName val="0"/>
          <c:showSerName val="0"/>
          <c:showPercent val="0"/>
          <c:showBubbleSize val="0"/>
        </c:dLbls>
        <c:gapWidth val="100"/>
        <c:overlap val="-24"/>
        <c:axId val="1985159903"/>
        <c:axId val="1985158943"/>
      </c:barChart>
      <c:catAx>
        <c:axId val="198515990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985158943"/>
        <c:crosses val="autoZero"/>
        <c:auto val="1"/>
        <c:lblAlgn val="ctr"/>
        <c:lblOffset val="100"/>
        <c:noMultiLvlLbl val="0"/>
      </c:catAx>
      <c:valAx>
        <c:axId val="19851589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GB"/>
                  <a:t>%</a:t>
                </a: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85159903"/>
        <c:crosses val="autoZero"/>
        <c:crossBetween val="between"/>
      </c:valAx>
      <c:spPr>
        <a:noFill/>
        <a:ln>
          <a:noFill/>
        </a:ln>
        <a:effectLst/>
      </c:spPr>
    </c:plotArea>
    <c:legend>
      <c:legendPos val="b"/>
      <c:layout>
        <c:manualLayout>
          <c:xMode val="edge"/>
          <c:yMode val="edge"/>
          <c:x val="0.39188568560404058"/>
          <c:y val="0.93298789615722"/>
          <c:w val="0.20029237381183929"/>
          <c:h val="6.101285304055730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GB" sz="1400" b="1" i="0" u="none" strike="noStrike" kern="1200" spc="0" baseline="0">
                <a:solidFill>
                  <a:schemeClr val="tx1"/>
                </a:solidFill>
                <a:latin typeface="+mn-lt"/>
              </a:rPr>
              <a:t>Mean</a:t>
            </a:r>
            <a:endParaRPr lang="en-GB" b="1">
              <a:solidFill>
                <a:schemeClr val="tx1"/>
              </a:solidFill>
              <a:latin typeface="+mn-lt"/>
            </a:endParaRPr>
          </a:p>
        </c:rich>
      </c:tx>
      <c:layout>
        <c:manualLayout>
          <c:xMode val="edge"/>
          <c:yMode val="edge"/>
          <c:x val="0.4312394915432089"/>
          <c:y val="7.9353921614571124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9668412358749111E-2"/>
          <c:y val="0.15717855272988251"/>
          <c:w val="0.94033158764125091"/>
          <c:h val="0.71428371835824667"/>
        </c:manualLayout>
      </c:layout>
      <c:barChart>
        <c:barDir val="col"/>
        <c:grouping val="clustered"/>
        <c:varyColors val="0"/>
        <c:ser>
          <c:idx val="0"/>
          <c:order val="0"/>
          <c:tx>
            <c:strRef>
              <c:f>Sheet1!$B$1</c:f>
              <c:strCache>
                <c:ptCount val="1"/>
                <c:pt idx="0">
                  <c:v>2022-23</c:v>
                </c:pt>
              </c:strCache>
            </c:strRef>
          </c:tx>
          <c:spPr>
            <a:solidFill>
              <a:schemeClr val="accent1"/>
            </a:solidFill>
            <a:ln>
              <a:noFill/>
              <a:prstDash val="solid"/>
            </a:ln>
            <a:effectLst/>
          </c:spPr>
          <c:invertIfNegative val="0"/>
          <c:dPt>
            <c:idx val="0"/>
            <c:invertIfNegative val="0"/>
            <c:bubble3D val="0"/>
            <c:spPr>
              <a:solidFill>
                <a:srgbClr val="37906D"/>
              </a:solidFill>
              <a:ln>
                <a:noFill/>
                <a:prstDash val="solid"/>
              </a:ln>
              <a:effectLst/>
            </c:spPr>
            <c:extLst>
              <c:ext xmlns:c16="http://schemas.microsoft.com/office/drawing/2014/chart" uri="{C3380CC4-5D6E-409C-BE32-E72D297353CC}">
                <c16:uniqueId val="{00000000-B8BD-4E07-9B89-54A8B1AE65FF}"/>
              </c:ext>
            </c:extLst>
          </c:dPt>
          <c:dPt>
            <c:idx val="1"/>
            <c:invertIfNegative val="0"/>
            <c:bubble3D val="0"/>
            <c:spPr>
              <a:solidFill>
                <a:schemeClr val="accent5"/>
              </a:solidFill>
              <a:ln>
                <a:noFill/>
                <a:prstDash val="solid"/>
              </a:ln>
              <a:effectLst/>
            </c:spPr>
            <c:extLst>
              <c:ext xmlns:c16="http://schemas.microsoft.com/office/drawing/2014/chart" uri="{C3380CC4-5D6E-409C-BE32-E72D297353CC}">
                <c16:uniqueId val="{00000001-B8BD-4E07-9B89-54A8B1AE65FF}"/>
              </c:ext>
            </c:extLst>
          </c:dPt>
          <c:dPt>
            <c:idx val="2"/>
            <c:invertIfNegative val="0"/>
            <c:bubble3D val="0"/>
            <c:spPr>
              <a:solidFill>
                <a:srgbClr val="37906D"/>
              </a:solidFill>
              <a:ln>
                <a:noFill/>
                <a:prstDash val="solid"/>
              </a:ln>
              <a:effectLst/>
            </c:spPr>
            <c:extLst>
              <c:ext xmlns:c16="http://schemas.microsoft.com/office/drawing/2014/chart" uri="{C3380CC4-5D6E-409C-BE32-E72D297353CC}">
                <c16:uniqueId val="{00000002-B8BD-4E07-9B89-54A8B1AE65FF}"/>
              </c:ext>
            </c:extLst>
          </c:dPt>
          <c:dPt>
            <c:idx val="3"/>
            <c:invertIfNegative val="0"/>
            <c:bubble3D val="0"/>
            <c:spPr>
              <a:solidFill>
                <a:schemeClr val="accent6"/>
              </a:solidFill>
              <a:ln>
                <a:noFill/>
                <a:prstDash val="solid"/>
              </a:ln>
              <a:effectLst/>
            </c:spPr>
            <c:extLst>
              <c:ext xmlns:c16="http://schemas.microsoft.com/office/drawing/2014/chart" uri="{C3380CC4-5D6E-409C-BE32-E72D297353CC}">
                <c16:uniqueId val="{00000003-B8BD-4E07-9B89-54A8B1AE65FF}"/>
              </c:ext>
            </c:extLst>
          </c:dPt>
          <c:dPt>
            <c:idx val="4"/>
            <c:invertIfNegative val="0"/>
            <c:bubble3D val="0"/>
            <c:spPr>
              <a:solidFill>
                <a:schemeClr val="accent6"/>
              </a:solidFill>
              <a:ln>
                <a:noFill/>
                <a:prstDash val="solid"/>
              </a:ln>
              <a:effectLst/>
            </c:spPr>
            <c:extLst>
              <c:ext xmlns:c16="http://schemas.microsoft.com/office/drawing/2014/chart" uri="{C3380CC4-5D6E-409C-BE32-E72D297353CC}">
                <c16:uniqueId val="{00000004-B8BD-4E07-9B89-54A8B1AE65FF}"/>
              </c:ext>
            </c:extLst>
          </c:dPt>
          <c:dPt>
            <c:idx val="5"/>
            <c:invertIfNegative val="0"/>
            <c:bubble3D val="0"/>
            <c:spPr>
              <a:solidFill>
                <a:schemeClr val="accent6"/>
              </a:solidFill>
              <a:ln>
                <a:noFill/>
                <a:prstDash val="solid"/>
              </a:ln>
              <a:effectLst/>
            </c:spPr>
            <c:extLst>
              <c:ext xmlns:c16="http://schemas.microsoft.com/office/drawing/2014/chart" uri="{C3380CC4-5D6E-409C-BE32-E72D297353CC}">
                <c16:uniqueId val="{00000005-B8BD-4E07-9B89-54A8B1AE65FF}"/>
              </c:ext>
            </c:extLst>
          </c:dPt>
          <c:dPt>
            <c:idx val="6"/>
            <c:invertIfNegative val="0"/>
            <c:bubble3D val="0"/>
            <c:spPr>
              <a:solidFill>
                <a:srgbClr val="D07B4D"/>
              </a:solidFill>
              <a:ln>
                <a:noFill/>
                <a:prstDash val="solid"/>
              </a:ln>
              <a:effectLst/>
            </c:spPr>
            <c:extLst>
              <c:ext xmlns:c16="http://schemas.microsoft.com/office/drawing/2014/chart" uri="{C3380CC4-5D6E-409C-BE32-E72D297353CC}">
                <c16:uniqueId val="{00000006-B8BD-4E07-9B89-54A8B1AE65FF}"/>
              </c:ext>
            </c:extLst>
          </c:dPt>
          <c:dPt>
            <c:idx val="7"/>
            <c:invertIfNegative val="0"/>
            <c:bubble3D val="0"/>
            <c:spPr>
              <a:solidFill>
                <a:srgbClr val="D07B4D"/>
              </a:solidFill>
              <a:ln>
                <a:noFill/>
                <a:prstDash val="solid"/>
              </a:ln>
              <a:effectLst/>
            </c:spPr>
            <c:extLst>
              <c:ext xmlns:c16="http://schemas.microsoft.com/office/drawing/2014/chart" uri="{C3380CC4-5D6E-409C-BE32-E72D297353CC}">
                <c16:uniqueId val="{00000007-B8BD-4E07-9B89-54A8B1AE65FF}"/>
              </c:ext>
            </c:extLst>
          </c:dPt>
          <c:dPt>
            <c:idx val="8"/>
            <c:invertIfNegative val="0"/>
            <c:bubble3D val="0"/>
            <c:spPr>
              <a:solidFill>
                <a:srgbClr val="D07B4D"/>
              </a:solidFill>
              <a:ln>
                <a:noFill/>
                <a:prstDash val="solid"/>
              </a:ln>
              <a:effectLst/>
            </c:spPr>
            <c:extLst>
              <c:ext xmlns:c16="http://schemas.microsoft.com/office/drawing/2014/chart" uri="{C3380CC4-5D6E-409C-BE32-E72D297353CC}">
                <c16:uniqueId val="{00000008-B8BD-4E07-9B89-54A8B1AE65FF}"/>
              </c:ext>
            </c:extLst>
          </c:dPt>
          <c:dLbls>
            <c:dLbl>
              <c:idx val="5"/>
              <c:tx>
                <c:rich>
                  <a:bodyPr/>
                  <a:lstStyle/>
                  <a:p>
                    <a:r>
                      <a:rPr lang="en-US"/>
                      <a:t>540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8BD-4E07-9B89-54A8B1AE65FF}"/>
                </c:ext>
              </c:extLst>
            </c:dLbl>
            <c:dLbl>
              <c:idx val="8"/>
              <c:tx>
                <c:rich>
                  <a:bodyPr/>
                  <a:lstStyle/>
                  <a:p>
                    <a:r>
                      <a:rPr lang="en-US"/>
                      <a:t>455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B8BD-4E07-9B89-54A8B1AE65F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Optimal: 2022-23</c:v>
                </c:pt>
                <c:pt idx="1">
                  <c:v>Optimal: Target</c:v>
                </c:pt>
                <c:pt idx="2">
                  <c:v>Optimal: YTD</c:v>
                </c:pt>
                <c:pt idx="3">
                  <c:v>Divergent: 2022-23</c:v>
                </c:pt>
                <c:pt idx="4">
                  <c:v>Divergent: Target</c:v>
                </c:pt>
                <c:pt idx="5">
                  <c:v>Divergent: YTD</c:v>
                </c:pt>
                <c:pt idx="6">
                  <c:v>All: 2022-23</c:v>
                </c:pt>
                <c:pt idx="7">
                  <c:v>All: Target</c:v>
                </c:pt>
                <c:pt idx="8">
                  <c:v>All: YTD</c:v>
                </c:pt>
              </c:strCache>
            </c:strRef>
          </c:cat>
          <c:val>
            <c:numRef>
              <c:f>Sheet1!$B$2:$B$10</c:f>
              <c:numCache>
                <c:formatCode>General</c:formatCode>
                <c:ptCount val="9"/>
                <c:pt idx="0">
                  <c:v>55</c:v>
                </c:pt>
                <c:pt idx="1">
                  <c:v>90</c:v>
                </c:pt>
                <c:pt idx="2">
                  <c:v>38</c:v>
                </c:pt>
                <c:pt idx="3">
                  <c:v>363</c:v>
                </c:pt>
                <c:pt idx="4">
                  <c:v>309</c:v>
                </c:pt>
                <c:pt idx="5">
                  <c:v>540</c:v>
                </c:pt>
                <c:pt idx="6">
                  <c:v>323</c:v>
                </c:pt>
                <c:pt idx="7">
                  <c:v>275</c:v>
                </c:pt>
                <c:pt idx="8">
                  <c:v>455</c:v>
                </c:pt>
              </c:numCache>
            </c:numRef>
          </c:val>
          <c:extLst>
            <c:ext xmlns:c16="http://schemas.microsoft.com/office/drawing/2014/chart" uri="{C3380CC4-5D6E-409C-BE32-E72D297353CC}">
              <c16:uniqueId val="{00000000-F0D9-4E66-ACA6-82EB8DF613BD}"/>
            </c:ext>
          </c:extLst>
        </c:ser>
        <c:dLbls>
          <c:showLegendKey val="0"/>
          <c:showVal val="0"/>
          <c:showCatName val="0"/>
          <c:showSerName val="0"/>
          <c:showPercent val="0"/>
          <c:showBubbleSize val="0"/>
        </c:dLbls>
        <c:gapWidth val="42"/>
        <c:axId val="646739967"/>
        <c:axId val="646738047"/>
      </c:barChart>
      <c:catAx>
        <c:axId val="646739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46738047"/>
        <c:crosses val="autoZero"/>
        <c:auto val="1"/>
        <c:lblAlgn val="ctr"/>
        <c:lblOffset val="100"/>
        <c:noMultiLvlLbl val="0"/>
      </c:catAx>
      <c:valAx>
        <c:axId val="6467380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6739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400" b="1" i="0" u="none" strike="noStrike" kern="1200" spc="0" baseline="0">
                <a:solidFill>
                  <a:schemeClr val="tx1"/>
                </a:solidFill>
                <a:latin typeface="+mn-lt"/>
              </a:rPr>
              <a:t>Median</a:t>
            </a:r>
            <a:endParaRPr lang="en-GB" b="1">
              <a:solidFill>
                <a:schemeClr val="tx1"/>
              </a:solidFill>
              <a:latin typeface="+mn-lt"/>
            </a:endParaRPr>
          </a:p>
        </c:rich>
      </c:tx>
      <c:layout>
        <c:manualLayout>
          <c:xMode val="edge"/>
          <c:yMode val="edge"/>
          <c:x val="0.4312394915432089"/>
          <c:y val="7.935392161457112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9668412358749111E-2"/>
          <c:y val="0.15717855272988251"/>
          <c:w val="0.94033158764125091"/>
          <c:h val="0.71428371835824667"/>
        </c:manualLayout>
      </c:layout>
      <c:barChart>
        <c:barDir val="col"/>
        <c:grouping val="clustered"/>
        <c:varyColors val="0"/>
        <c:ser>
          <c:idx val="0"/>
          <c:order val="0"/>
          <c:tx>
            <c:strRef>
              <c:f>Sheet1!$B$1</c:f>
              <c:strCache>
                <c:ptCount val="1"/>
                <c:pt idx="0">
                  <c:v>2022-23</c:v>
                </c:pt>
              </c:strCache>
            </c:strRef>
          </c:tx>
          <c:spPr>
            <a:solidFill>
              <a:schemeClr val="accent1"/>
            </a:solidFill>
            <a:ln>
              <a:noFill/>
              <a:prstDash val="solid"/>
            </a:ln>
            <a:effectLst/>
          </c:spPr>
          <c:invertIfNegative val="0"/>
          <c:dPt>
            <c:idx val="0"/>
            <c:invertIfNegative val="0"/>
            <c:bubble3D val="0"/>
            <c:spPr>
              <a:solidFill>
                <a:srgbClr val="37906D"/>
              </a:solidFill>
              <a:ln>
                <a:noFill/>
                <a:prstDash val="solid"/>
              </a:ln>
              <a:effectLst/>
            </c:spPr>
            <c:extLst>
              <c:ext xmlns:c16="http://schemas.microsoft.com/office/drawing/2014/chart" uri="{C3380CC4-5D6E-409C-BE32-E72D297353CC}">
                <c16:uniqueId val="{00000001-440B-4062-B6F8-74269860A2F5}"/>
              </c:ext>
            </c:extLst>
          </c:dPt>
          <c:dPt>
            <c:idx val="1"/>
            <c:invertIfNegative val="0"/>
            <c:bubble3D val="0"/>
            <c:spPr>
              <a:solidFill>
                <a:schemeClr val="accent5"/>
              </a:solidFill>
              <a:ln>
                <a:noFill/>
                <a:prstDash val="solid"/>
              </a:ln>
              <a:effectLst/>
            </c:spPr>
            <c:extLst>
              <c:ext xmlns:c16="http://schemas.microsoft.com/office/drawing/2014/chart" uri="{C3380CC4-5D6E-409C-BE32-E72D297353CC}">
                <c16:uniqueId val="{00000003-440B-4062-B6F8-74269860A2F5}"/>
              </c:ext>
            </c:extLst>
          </c:dPt>
          <c:dPt>
            <c:idx val="2"/>
            <c:invertIfNegative val="0"/>
            <c:bubble3D val="0"/>
            <c:spPr>
              <a:solidFill>
                <a:srgbClr val="37906D"/>
              </a:solidFill>
              <a:ln>
                <a:noFill/>
                <a:prstDash val="solid"/>
              </a:ln>
              <a:effectLst/>
            </c:spPr>
            <c:extLst>
              <c:ext xmlns:c16="http://schemas.microsoft.com/office/drawing/2014/chart" uri="{C3380CC4-5D6E-409C-BE32-E72D297353CC}">
                <c16:uniqueId val="{00000005-440B-4062-B6F8-74269860A2F5}"/>
              </c:ext>
            </c:extLst>
          </c:dPt>
          <c:dPt>
            <c:idx val="3"/>
            <c:invertIfNegative val="0"/>
            <c:bubble3D val="0"/>
            <c:spPr>
              <a:solidFill>
                <a:schemeClr val="accent6"/>
              </a:solidFill>
              <a:ln>
                <a:noFill/>
                <a:prstDash val="solid"/>
              </a:ln>
              <a:effectLst/>
            </c:spPr>
            <c:extLst>
              <c:ext xmlns:c16="http://schemas.microsoft.com/office/drawing/2014/chart" uri="{C3380CC4-5D6E-409C-BE32-E72D297353CC}">
                <c16:uniqueId val="{00000007-440B-4062-B6F8-74269860A2F5}"/>
              </c:ext>
            </c:extLst>
          </c:dPt>
          <c:dPt>
            <c:idx val="4"/>
            <c:invertIfNegative val="0"/>
            <c:bubble3D val="0"/>
            <c:spPr>
              <a:solidFill>
                <a:schemeClr val="accent6"/>
              </a:solidFill>
              <a:ln>
                <a:noFill/>
                <a:prstDash val="solid"/>
              </a:ln>
              <a:effectLst/>
            </c:spPr>
            <c:extLst>
              <c:ext xmlns:c16="http://schemas.microsoft.com/office/drawing/2014/chart" uri="{C3380CC4-5D6E-409C-BE32-E72D297353CC}">
                <c16:uniqueId val="{00000009-440B-4062-B6F8-74269860A2F5}"/>
              </c:ext>
            </c:extLst>
          </c:dPt>
          <c:dPt>
            <c:idx val="5"/>
            <c:invertIfNegative val="0"/>
            <c:bubble3D val="0"/>
            <c:spPr>
              <a:solidFill>
                <a:schemeClr val="accent6"/>
              </a:solidFill>
              <a:ln>
                <a:noFill/>
                <a:prstDash val="solid"/>
              </a:ln>
              <a:effectLst/>
            </c:spPr>
            <c:extLst>
              <c:ext xmlns:c16="http://schemas.microsoft.com/office/drawing/2014/chart" uri="{C3380CC4-5D6E-409C-BE32-E72D297353CC}">
                <c16:uniqueId val="{0000000B-440B-4062-B6F8-74269860A2F5}"/>
              </c:ext>
            </c:extLst>
          </c:dPt>
          <c:dPt>
            <c:idx val="6"/>
            <c:invertIfNegative val="0"/>
            <c:bubble3D val="0"/>
            <c:spPr>
              <a:solidFill>
                <a:srgbClr val="D07B4D"/>
              </a:solidFill>
              <a:ln>
                <a:noFill/>
                <a:prstDash val="solid"/>
              </a:ln>
              <a:effectLst/>
            </c:spPr>
            <c:extLst>
              <c:ext xmlns:c16="http://schemas.microsoft.com/office/drawing/2014/chart" uri="{C3380CC4-5D6E-409C-BE32-E72D297353CC}">
                <c16:uniqueId val="{0000000D-440B-4062-B6F8-74269860A2F5}"/>
              </c:ext>
            </c:extLst>
          </c:dPt>
          <c:dPt>
            <c:idx val="7"/>
            <c:invertIfNegative val="0"/>
            <c:bubble3D val="0"/>
            <c:spPr>
              <a:solidFill>
                <a:srgbClr val="D07B4D"/>
              </a:solidFill>
              <a:ln>
                <a:noFill/>
                <a:prstDash val="solid"/>
              </a:ln>
              <a:effectLst/>
            </c:spPr>
            <c:extLst>
              <c:ext xmlns:c16="http://schemas.microsoft.com/office/drawing/2014/chart" uri="{C3380CC4-5D6E-409C-BE32-E72D297353CC}">
                <c16:uniqueId val="{0000000F-440B-4062-B6F8-74269860A2F5}"/>
              </c:ext>
            </c:extLst>
          </c:dPt>
          <c:dPt>
            <c:idx val="8"/>
            <c:invertIfNegative val="0"/>
            <c:bubble3D val="0"/>
            <c:spPr>
              <a:solidFill>
                <a:srgbClr val="D07B4D"/>
              </a:solidFill>
              <a:ln>
                <a:noFill/>
                <a:prstDash val="solid"/>
              </a:ln>
              <a:effectLst/>
            </c:spPr>
            <c:extLst>
              <c:ext xmlns:c16="http://schemas.microsoft.com/office/drawing/2014/chart" uri="{C3380CC4-5D6E-409C-BE32-E72D297353CC}">
                <c16:uniqueId val="{00000011-440B-4062-B6F8-74269860A2F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Optimal: 2022-23</c:v>
                </c:pt>
                <c:pt idx="1">
                  <c:v>Optimal: Target</c:v>
                </c:pt>
                <c:pt idx="2">
                  <c:v>Optimal: YTD</c:v>
                </c:pt>
                <c:pt idx="3">
                  <c:v>Divergent: 2022-23</c:v>
                </c:pt>
                <c:pt idx="4">
                  <c:v>Divergent: Target</c:v>
                </c:pt>
                <c:pt idx="5">
                  <c:v>Divergent: YTD</c:v>
                </c:pt>
                <c:pt idx="6">
                  <c:v>All: 2022-23</c:v>
                </c:pt>
                <c:pt idx="7">
                  <c:v>All: Target</c:v>
                </c:pt>
                <c:pt idx="8">
                  <c:v>All: YTD</c:v>
                </c:pt>
              </c:strCache>
            </c:strRef>
          </c:cat>
          <c:val>
            <c:numRef>
              <c:f>Sheet1!$B$2:$B$10</c:f>
              <c:numCache>
                <c:formatCode>General</c:formatCode>
                <c:ptCount val="9"/>
                <c:pt idx="0">
                  <c:v>62</c:v>
                </c:pt>
                <c:pt idx="1">
                  <c:v>90</c:v>
                </c:pt>
                <c:pt idx="2">
                  <c:v>46</c:v>
                </c:pt>
                <c:pt idx="3">
                  <c:v>322</c:v>
                </c:pt>
                <c:pt idx="4">
                  <c:v>274</c:v>
                </c:pt>
                <c:pt idx="5">
                  <c:v>371</c:v>
                </c:pt>
                <c:pt idx="6">
                  <c:v>284</c:v>
                </c:pt>
                <c:pt idx="7">
                  <c:v>241</c:v>
                </c:pt>
                <c:pt idx="8">
                  <c:v>322</c:v>
                </c:pt>
              </c:numCache>
            </c:numRef>
          </c:val>
          <c:extLst>
            <c:ext xmlns:c16="http://schemas.microsoft.com/office/drawing/2014/chart" uri="{C3380CC4-5D6E-409C-BE32-E72D297353CC}">
              <c16:uniqueId val="{00000012-440B-4062-B6F8-74269860A2F5}"/>
            </c:ext>
          </c:extLst>
        </c:ser>
        <c:dLbls>
          <c:showLegendKey val="0"/>
          <c:showVal val="0"/>
          <c:showCatName val="0"/>
          <c:showSerName val="0"/>
          <c:showPercent val="0"/>
          <c:showBubbleSize val="0"/>
        </c:dLbls>
        <c:gapWidth val="42"/>
        <c:axId val="646739967"/>
        <c:axId val="646738047"/>
      </c:barChart>
      <c:catAx>
        <c:axId val="646739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46738047"/>
        <c:crosses val="autoZero"/>
        <c:auto val="1"/>
        <c:lblAlgn val="ctr"/>
        <c:lblOffset val="100"/>
        <c:noMultiLvlLbl val="0"/>
      </c:catAx>
      <c:valAx>
        <c:axId val="6467380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6739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t>14/03/2024</a:t>
            </a:fld>
            <a:endParaRPr lang="en-GB"/>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t>‹#›</a:t>
            </a:fld>
            <a:endParaRPr lang="en-GB"/>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0D7A42-0977-2147-8194-01C3DBCDFF3E}" type="datetimeFigureOut">
              <a:rPr lang="en-US" smtClean="0"/>
              <a:t>3/14/2024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2B9AF-1FF3-B64A-A57E-17202D6D58C9}" type="slidenum">
              <a:rPr lang="en-US" smtClean="0"/>
              <a:t>‹#›</a:t>
            </a:fld>
            <a:endParaRPr lang="en-US"/>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2</a:t>
            </a:fld>
            <a:endParaRPr lang="en-US"/>
          </a:p>
        </p:txBody>
      </p:sp>
    </p:spTree>
    <p:extLst>
      <p:ext uri="{BB962C8B-B14F-4D97-AF65-F5344CB8AC3E}">
        <p14:creationId xmlns:p14="http://schemas.microsoft.com/office/powerpoint/2010/main" val="3821348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14</a:t>
            </a:fld>
            <a:endParaRPr lang="en-US"/>
          </a:p>
        </p:txBody>
      </p:sp>
    </p:spTree>
    <p:extLst>
      <p:ext uri="{BB962C8B-B14F-4D97-AF65-F5344CB8AC3E}">
        <p14:creationId xmlns:p14="http://schemas.microsoft.com/office/powerpoint/2010/main" val="550739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15</a:t>
            </a:fld>
            <a:endParaRPr lang="en-US"/>
          </a:p>
        </p:txBody>
      </p:sp>
    </p:spTree>
    <p:extLst>
      <p:ext uri="{BB962C8B-B14F-4D97-AF65-F5344CB8AC3E}">
        <p14:creationId xmlns:p14="http://schemas.microsoft.com/office/powerpoint/2010/main" val="161684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17</a:t>
            </a:fld>
            <a:endParaRPr lang="en-US"/>
          </a:p>
        </p:txBody>
      </p:sp>
    </p:spTree>
    <p:extLst>
      <p:ext uri="{BB962C8B-B14F-4D97-AF65-F5344CB8AC3E}">
        <p14:creationId xmlns:p14="http://schemas.microsoft.com/office/powerpoint/2010/main" val="543091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18</a:t>
            </a:fld>
            <a:endParaRPr lang="en-US"/>
          </a:p>
        </p:txBody>
      </p:sp>
    </p:spTree>
    <p:extLst>
      <p:ext uri="{BB962C8B-B14F-4D97-AF65-F5344CB8AC3E}">
        <p14:creationId xmlns:p14="http://schemas.microsoft.com/office/powerpoint/2010/main" val="3934389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19</a:t>
            </a:fld>
            <a:endParaRPr lang="en-US"/>
          </a:p>
        </p:txBody>
      </p:sp>
    </p:spTree>
    <p:extLst>
      <p:ext uri="{BB962C8B-B14F-4D97-AF65-F5344CB8AC3E}">
        <p14:creationId xmlns:p14="http://schemas.microsoft.com/office/powerpoint/2010/main" val="176093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20</a:t>
            </a:fld>
            <a:endParaRPr lang="en-US"/>
          </a:p>
        </p:txBody>
      </p:sp>
    </p:spTree>
    <p:extLst>
      <p:ext uri="{BB962C8B-B14F-4D97-AF65-F5344CB8AC3E}">
        <p14:creationId xmlns:p14="http://schemas.microsoft.com/office/powerpoint/2010/main" val="488294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1761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23</a:t>
            </a:fld>
            <a:endParaRPr lang="en-US"/>
          </a:p>
        </p:txBody>
      </p:sp>
    </p:spTree>
    <p:extLst>
      <p:ext uri="{BB962C8B-B14F-4D97-AF65-F5344CB8AC3E}">
        <p14:creationId xmlns:p14="http://schemas.microsoft.com/office/powerpoint/2010/main" val="3213729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24</a:t>
            </a:fld>
            <a:endParaRPr lang="en-US"/>
          </a:p>
        </p:txBody>
      </p:sp>
    </p:spTree>
    <p:extLst>
      <p:ext uri="{BB962C8B-B14F-4D97-AF65-F5344CB8AC3E}">
        <p14:creationId xmlns:p14="http://schemas.microsoft.com/office/powerpoint/2010/main" val="1163324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25</a:t>
            </a:fld>
            <a:endParaRPr lang="en-US"/>
          </a:p>
        </p:txBody>
      </p:sp>
    </p:spTree>
    <p:extLst>
      <p:ext uri="{BB962C8B-B14F-4D97-AF65-F5344CB8AC3E}">
        <p14:creationId xmlns:p14="http://schemas.microsoft.com/office/powerpoint/2010/main" val="2925865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122992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26</a:t>
            </a:fld>
            <a:endParaRPr lang="en-US"/>
          </a:p>
        </p:txBody>
      </p:sp>
    </p:spTree>
    <p:extLst>
      <p:ext uri="{BB962C8B-B14F-4D97-AF65-F5344CB8AC3E}">
        <p14:creationId xmlns:p14="http://schemas.microsoft.com/office/powerpoint/2010/main" val="3298556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27</a:t>
            </a:fld>
            <a:endParaRPr lang="en-US"/>
          </a:p>
        </p:txBody>
      </p:sp>
    </p:spTree>
    <p:extLst>
      <p:ext uri="{BB962C8B-B14F-4D97-AF65-F5344CB8AC3E}">
        <p14:creationId xmlns:p14="http://schemas.microsoft.com/office/powerpoint/2010/main" val="2191183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25275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F80AD0-2DEE-47B0-A9A5-FA34E3F2D75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273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F80AD0-2DEE-47B0-A9A5-FA34E3F2D75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3731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F80AD0-2DEE-47B0-A9A5-FA34E3F2D75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106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F80AD0-2DEE-47B0-A9A5-FA34E3F2D75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4771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F80AD0-2DEE-47B0-A9A5-FA34E3F2D75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101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F80AD0-2DEE-47B0-A9A5-FA34E3F2D75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9345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9012991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mj-lt"/>
              </a:defRPr>
            </a:lvl1pPr>
          </a:lstStyle>
          <a:p>
            <a:r>
              <a:rPr lang="en-US"/>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72840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ample Pag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4" name="Slide Number Placeholder 3">
            <a:extLst>
              <a:ext uri="{FF2B5EF4-FFF2-40B4-BE49-F238E27FC236}">
                <a16:creationId xmlns:a16="http://schemas.microsoft.com/office/drawing/2014/main" id="{994C7A3F-1E29-D846-0EF6-6A8869C2E5B9}"/>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925022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ne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(1 column)</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849441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n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mj-lt"/>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4" name="Slide Number Placeholder 3">
            <a:extLst>
              <a:ext uri="{FF2B5EF4-FFF2-40B4-BE49-F238E27FC236}">
                <a16:creationId xmlns:a16="http://schemas.microsoft.com/office/drawing/2014/main" id="{0089303E-C82F-AC14-EEA5-F1F182D0383F}"/>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11263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One Column (Gre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sp>
        <p:nvSpPr>
          <p:cNvPr id="13"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14"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4" name="Slide Number Placeholder 3">
            <a:extLst>
              <a:ext uri="{FF2B5EF4-FFF2-40B4-BE49-F238E27FC236}">
                <a16:creationId xmlns:a16="http://schemas.microsoft.com/office/drawing/2014/main" id="{9B7F52CA-E8F9-587B-D560-6426D190132C}"/>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13011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ne Column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4" name="Slide Number Placeholder 3">
            <a:extLst>
              <a:ext uri="{FF2B5EF4-FFF2-40B4-BE49-F238E27FC236}">
                <a16:creationId xmlns:a16="http://schemas.microsoft.com/office/drawing/2014/main" id="{65FE9990-F873-7076-4E47-A473CB88BA38}"/>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431267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(2 columns)</a:t>
            </a:r>
            <a:br>
              <a:rPr lang="en-US"/>
            </a:br>
            <a:endParaRPr lang="en-US"/>
          </a:p>
        </p:txBody>
      </p:sp>
      <p:sp>
        <p:nvSpPr>
          <p:cNvPr id="10"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8"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7" name="Title 1">
            <a:extLst>
              <a:ext uri="{FF2B5EF4-FFF2-40B4-BE49-F238E27FC236}">
                <a16:creationId xmlns:a16="http://schemas.microsoft.com/office/drawing/2014/main" id="{52FBD5A5-7A2B-0609-A33F-1EEE51712C01}"/>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14" name="Title 1">
            <a:extLst>
              <a:ext uri="{FF2B5EF4-FFF2-40B4-BE49-F238E27FC236}">
                <a16:creationId xmlns:a16="http://schemas.microsoft.com/office/drawing/2014/main" id="{4A20C810-11A7-12CE-B50A-96B7E975780F}"/>
              </a:ext>
            </a:extLst>
          </p:cNvPr>
          <p:cNvSpPr txBox="1">
            <a:spLocks/>
          </p:cNvSpPr>
          <p:nvPr userDrawn="1"/>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619829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a:t>This is sample bulleted text (2 columns)</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4" name="Slide Number Placeholder 3">
            <a:extLst>
              <a:ext uri="{FF2B5EF4-FFF2-40B4-BE49-F238E27FC236}">
                <a16:creationId xmlns:a16="http://schemas.microsoft.com/office/drawing/2014/main" id="{020FE90F-505B-2B72-D50E-32B417B16A91}"/>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517909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a:t>This is sample bulleted text (2 columns)</a:t>
            </a:r>
            <a:br>
              <a:rPr lang="en-US"/>
            </a:br>
            <a:endParaRPr lang="en-US"/>
          </a:p>
        </p:txBody>
      </p:sp>
      <p:sp>
        <p:nvSpPr>
          <p:cNvPr id="10"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4" name="Slide Number Placeholder 3">
            <a:extLst>
              <a:ext uri="{FF2B5EF4-FFF2-40B4-BE49-F238E27FC236}">
                <a16:creationId xmlns:a16="http://schemas.microsoft.com/office/drawing/2014/main" id="{4EA6BB55-A75A-13C7-BC9B-314B1842EBB7}"/>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52315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b="1" i="0">
                <a:solidFill>
                  <a:schemeClr val="bg1"/>
                </a:solidFill>
                <a:latin typeface="+mj-lt"/>
              </a:defRPr>
            </a:lvl1pPr>
          </a:lstStyle>
          <a:p>
            <a:r>
              <a:rPr lang="en-US"/>
              <a:t>This is sample bulleted text (2 columns)</a:t>
            </a:r>
            <a:br>
              <a:rPr lang="en-US"/>
            </a:br>
            <a:endParaRPr lang="en-US"/>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4" name="Slide Number Placeholder 3">
            <a:extLst>
              <a:ext uri="{FF2B5EF4-FFF2-40B4-BE49-F238E27FC236}">
                <a16:creationId xmlns:a16="http://schemas.microsoft.com/office/drawing/2014/main" id="{113D728D-3EF1-7C34-0013-3EF4A9B31254}"/>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73121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hree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b="1" i="0">
                <a:solidFill>
                  <a:srgbClr val="222222"/>
                </a:solidFill>
                <a:latin typeface="+mj-lt"/>
              </a:defRPr>
            </a:lvl1pPr>
          </a:lstStyle>
          <a:p>
            <a:r>
              <a:rPr lang="en-US"/>
              <a:t>This is sample bulleted text (3 columns)</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935387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p:nvSpPr>
        <p:spPr>
          <a:xfrm>
            <a:off x="0" y="5033"/>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mj-lt"/>
              </a:defRPr>
            </a:lvl1pPr>
          </a:lstStyle>
          <a:p>
            <a:r>
              <a:rPr lang="en-US"/>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0AA9CF9-9D4D-4527-6F05-1AF14E246EC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F672A222-6CF7-5C28-1341-13D00CB90A8F}"/>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95023"/>
            <a:ext cx="3746500" cy="381000"/>
          </a:xfrm>
          <a:prstGeom prst="rect">
            <a:avLst/>
          </a:prstGeom>
        </p:spPr>
      </p:pic>
      <p:sp>
        <p:nvSpPr>
          <p:cNvPr id="5" name="Slide Number Placeholder 3">
            <a:extLst>
              <a:ext uri="{FF2B5EF4-FFF2-40B4-BE49-F238E27FC236}">
                <a16:creationId xmlns:a16="http://schemas.microsoft.com/office/drawing/2014/main" id="{080F8DBA-A4D1-A699-D71C-C9E2AE5E97FD}"/>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914282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(3 columns)</a:t>
            </a:r>
            <a:br>
              <a:rPr lang="en-US"/>
            </a:br>
            <a:endParaRPr lang="en-US"/>
          </a:p>
        </p:txBody>
      </p:sp>
      <p:sp>
        <p:nvSpPr>
          <p:cNvPr id="13"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1004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4" name="Slide Number Placeholder 3">
            <a:extLst>
              <a:ext uri="{FF2B5EF4-FFF2-40B4-BE49-F238E27FC236}">
                <a16:creationId xmlns:a16="http://schemas.microsoft.com/office/drawing/2014/main" id="{8914E46B-F836-73D7-217A-792A8712083D}"/>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21741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sample bulleted text (3 columns)</a:t>
            </a:r>
            <a:br>
              <a:rPr lang="en-US"/>
            </a:br>
            <a:endParaRPr lang="en-US"/>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4" name="Slide Number Placeholder 3">
            <a:extLst>
              <a:ext uri="{FF2B5EF4-FFF2-40B4-BE49-F238E27FC236}">
                <a16:creationId xmlns:a16="http://schemas.microsoft.com/office/drawing/2014/main" id="{879C565E-CFE8-DA1A-0472-4985857B6385}"/>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61661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28892"/>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4" name="Slide Number Placeholder 3">
            <a:extLst>
              <a:ext uri="{FF2B5EF4-FFF2-40B4-BE49-F238E27FC236}">
                <a16:creationId xmlns:a16="http://schemas.microsoft.com/office/drawing/2014/main" id="{7095AD43-A98C-EDE9-B320-4E5B25B53BE2}"/>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70052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4" y="192889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770880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ample Layout Page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0844"/>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4" name="Slide Number Placeholder 3">
            <a:extLst>
              <a:ext uri="{FF2B5EF4-FFF2-40B4-BE49-F238E27FC236}">
                <a16:creationId xmlns:a16="http://schemas.microsoft.com/office/drawing/2014/main" id="{7D25D7F6-D803-9F1C-2758-F8D2FACC7B06}"/>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283936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682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4" name="Slide Number Placeholder 3">
            <a:extLst>
              <a:ext uri="{FF2B5EF4-FFF2-40B4-BE49-F238E27FC236}">
                <a16:creationId xmlns:a16="http://schemas.microsoft.com/office/drawing/2014/main" id="{AAB398DF-675D-8BFD-738B-B835972269CE}"/>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845524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ample Layout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4" name="Slide Number Placeholder 3">
            <a:extLst>
              <a:ext uri="{FF2B5EF4-FFF2-40B4-BE49-F238E27FC236}">
                <a16:creationId xmlns:a16="http://schemas.microsoft.com/office/drawing/2014/main" id="{24AB5804-74C2-5CEC-6FEB-7CF1B09B368C}"/>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835367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Pag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p:nvSpPr>
        <p:spPr>
          <a:xfrm>
            <a:off x="2598346" y="0"/>
            <a:ext cx="9593654"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6" name="Slide Number Placeholder 3">
            <a:extLst>
              <a:ext uri="{FF2B5EF4-FFF2-40B4-BE49-F238E27FC236}">
                <a16:creationId xmlns:a16="http://schemas.microsoft.com/office/drawing/2014/main" id="{FAEA4C55-91ED-AD84-8107-252E57057FB3}"/>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9871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ple Layout Page (Purpl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3" name="Slide Number Placeholder 3">
            <a:extLst>
              <a:ext uri="{FF2B5EF4-FFF2-40B4-BE49-F238E27FC236}">
                <a16:creationId xmlns:a16="http://schemas.microsoft.com/office/drawing/2014/main" id="{99DBAF6B-D3B8-93A9-8504-F54505679ADC}"/>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69303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mj-lt"/>
              </a:defRPr>
            </a:lvl1pPr>
          </a:lstStyle>
          <a:p>
            <a:pPr lvl="0"/>
            <a:r>
              <a:rPr lang="en-GB"/>
              <a:t>This is a sample quote layout page</a:t>
            </a:r>
            <a:endParaRPr lang="en-US"/>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name and job title here</a:t>
            </a: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4" name="Slide Number Placeholder 3">
            <a:extLst>
              <a:ext uri="{FF2B5EF4-FFF2-40B4-BE49-F238E27FC236}">
                <a16:creationId xmlns:a16="http://schemas.microsoft.com/office/drawing/2014/main" id="{BCB365CD-F8B9-9CE7-7115-E85A6E37C95C}"/>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711416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95023"/>
            <a:ext cx="3746500" cy="381000"/>
          </a:xfrm>
          <a:prstGeom prst="rect">
            <a:avLst/>
          </a:prstGeom>
        </p:spPr>
      </p:pic>
      <p:sp>
        <p:nvSpPr>
          <p:cNvPr id="4" name="Slide Number Placeholder 3">
            <a:extLst>
              <a:ext uri="{FF2B5EF4-FFF2-40B4-BE49-F238E27FC236}">
                <a16:creationId xmlns:a16="http://schemas.microsoft.com/office/drawing/2014/main" id="{A971D4A8-5A5A-173A-0832-69C02875B38A}"/>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633823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Image (Purp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Lora SemiBold" pitchFamily="2" charset="77"/>
              </a:defRPr>
            </a:lvl1pPr>
          </a:lstStyle>
          <a:p>
            <a:pPr lvl="0"/>
            <a:r>
              <a:rPr lang="en-GB"/>
              <a:t>This is a sample quote layout page</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name and job title here</a:t>
            </a:r>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4" name="Slide Number Placeholder 3">
            <a:extLst>
              <a:ext uri="{FF2B5EF4-FFF2-40B4-BE49-F238E27FC236}">
                <a16:creationId xmlns:a16="http://schemas.microsoft.com/office/drawing/2014/main" id="{8944EBFA-3643-666C-0F43-DCD88092B09E}"/>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592800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Example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userDrawn="1"/>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4" name="Slide Number Placeholder 3">
            <a:extLst>
              <a:ext uri="{FF2B5EF4-FFF2-40B4-BE49-F238E27FC236}">
                <a16:creationId xmlns:a16="http://schemas.microsoft.com/office/drawing/2014/main" id="{A43D1ADD-C6A6-F33B-B701-B4AA41D81752}"/>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3138963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Example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4" name="Slide Number Placeholder 3">
            <a:extLst>
              <a:ext uri="{FF2B5EF4-FFF2-40B4-BE49-F238E27FC236}">
                <a16:creationId xmlns:a16="http://schemas.microsoft.com/office/drawing/2014/main" id="{4D5C2422-E392-4456-2082-A86EF059B496}"/>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9274727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p>
            <a:r>
              <a:rPr lang="en-US"/>
              <a:t>Click icon to add picture</a:t>
            </a:r>
            <a:endParaRPr lang="en-GB"/>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p>
            <a:r>
              <a:rPr lang="en-US"/>
              <a:t>Click icon to add picture</a:t>
            </a:r>
            <a:endParaRPr lang="en-GB"/>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267113" y="4467072"/>
            <a:ext cx="3004519" cy="609878"/>
          </a:xfrm>
        </p:spPr>
        <p:txBody>
          <a:bodyPr/>
          <a:lstStyle>
            <a:lvl1pPr>
              <a:defRPr sz="4000" b="1" i="0">
                <a:solidFill>
                  <a:schemeClr val="tx1"/>
                </a:solidFill>
                <a:latin typeface="Lora SemiBold" pitchFamily="2" charset="77"/>
              </a:defRPr>
            </a:lvl1pPr>
          </a:lstStyle>
          <a:p>
            <a:r>
              <a:rPr lang="en-US"/>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267112" y="5158598"/>
            <a:ext cx="3004519" cy="766578"/>
          </a:xfrm>
        </p:spPr>
        <p:txBody>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470096"/>
            <a:ext cx="3272085" cy="766578"/>
          </a:xfrm>
        </p:spPr>
        <p:txBody>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279787" y="4465748"/>
            <a:ext cx="3431567" cy="609878"/>
          </a:xfrm>
        </p:spPr>
        <p:txBody>
          <a:bodyPr/>
          <a:lstStyle>
            <a:lvl1pPr>
              <a:defRPr sz="4000" b="1" i="0">
                <a:solidFill>
                  <a:schemeClr val="tx1"/>
                </a:solidFill>
                <a:latin typeface="Lora SemiBold" pitchFamily="2" charset="77"/>
              </a:defRPr>
            </a:lvl1pPr>
          </a:lstStyle>
          <a:p>
            <a:pPr lvl="0"/>
            <a:r>
              <a:rPr lang="en-US"/>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279787" y="5158598"/>
            <a:ext cx="3431567" cy="766578"/>
          </a:xfrm>
        </p:spPr>
        <p:txBody>
          <a:bodyPr/>
          <a:lstStyle>
            <a:lvl1pPr>
              <a:defRPr sz="16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9580237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fographic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72427"/>
            <a:ext cx="1076325" cy="669260"/>
          </a:xfrm>
        </p:spPr>
        <p:txBody>
          <a:bodyPr>
            <a:normAutofit/>
          </a:bodyPr>
          <a:lstStyle>
            <a:lvl1pPr algn="ctr">
              <a:defRPr sz="4000">
                <a:solidFill>
                  <a:schemeClr val="bg1"/>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userDrawn="1"/>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a:solidFill>
                  <a:schemeClr val="bg1"/>
                </a:solidFill>
              </a:rPr>
              <a:t>A</a:t>
            </a:r>
            <a:endParaRPr lang="en-US" sz="1600" baseline="0">
              <a:solidFill>
                <a:schemeClr val="bg1"/>
              </a:solidFill>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669748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Infographics 2">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414097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Please insert tables according to the style below</a:t>
            </a:r>
            <a:endParaRPr lang="en-US"/>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p>
            <a:r>
              <a:rPr lang="en-US"/>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p>
            <a:r>
              <a:rPr lang="en-US"/>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7360915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015207"/>
            <a:ext cx="4700587" cy="3668713"/>
          </a:xfrm>
        </p:spPr>
        <p:txBody>
          <a:bodyPr/>
          <a:lstStyle/>
          <a:p>
            <a:r>
              <a:rPr lang="en-US"/>
              <a:t>Click icon to add chart</a:t>
            </a:r>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359933" y="2015206"/>
            <a:ext cx="4700587" cy="3668713"/>
          </a:xfrm>
        </p:spPr>
        <p:txBody>
          <a:bodyPr/>
          <a:lstStyle/>
          <a:p>
            <a:r>
              <a:rPr lang="en-US"/>
              <a:t>Click icon to add chart</a:t>
            </a:r>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6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Please insert charts according to the style below</a:t>
            </a:r>
            <a:endParaRPr lang="en-US"/>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394925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Tree>
    <p:extLst>
      <p:ext uri="{BB962C8B-B14F-4D97-AF65-F5344CB8AC3E}">
        <p14:creationId xmlns:p14="http://schemas.microsoft.com/office/powerpoint/2010/main" val="3422205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gn Off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2" name="Slide Number Placeholder 3">
            <a:extLst>
              <a:ext uri="{FF2B5EF4-FFF2-40B4-BE49-F238E27FC236}">
                <a16:creationId xmlns:a16="http://schemas.microsoft.com/office/drawing/2014/main" id="{18CAD17B-A4EB-1096-D64C-6CA2DB8E180B}"/>
              </a:ext>
            </a:extLst>
          </p:cNvPr>
          <p:cNvSpPr txBox="1">
            <a:spLocks/>
          </p:cNvSpPr>
          <p:nvPr userDrawn="1"/>
        </p:nvSpPr>
        <p:spPr>
          <a:xfrm>
            <a:off x="10406743" y="18256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644940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95023"/>
            <a:ext cx="3746500" cy="381000"/>
          </a:xfrm>
          <a:prstGeom prst="rect">
            <a:avLst/>
          </a:prstGeom>
        </p:spPr>
      </p:pic>
      <p:sp>
        <p:nvSpPr>
          <p:cNvPr id="4" name="Slide Number Placeholder 3">
            <a:extLst>
              <a:ext uri="{FF2B5EF4-FFF2-40B4-BE49-F238E27FC236}">
                <a16:creationId xmlns:a16="http://schemas.microsoft.com/office/drawing/2014/main" id="{CA824D09-1872-A354-4F9E-F7663C3479CB}"/>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64976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sp>
        <p:nvSpPr>
          <p:cNvPr id="2" name="Slide Number Placeholder 3">
            <a:extLst>
              <a:ext uri="{FF2B5EF4-FFF2-40B4-BE49-F238E27FC236}">
                <a16:creationId xmlns:a16="http://schemas.microsoft.com/office/drawing/2014/main" id="{7FECED2A-FD86-5678-D0C5-9493DBAAB86C}"/>
              </a:ext>
            </a:extLst>
          </p:cNvPr>
          <p:cNvSpPr txBox="1">
            <a:spLocks/>
          </p:cNvSpPr>
          <p:nvPr userDrawn="1"/>
        </p:nvSpPr>
        <p:spPr>
          <a:xfrm>
            <a:off x="10406743" y="18256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5277614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396" y="520117"/>
            <a:ext cx="3746500" cy="381000"/>
          </a:xfrm>
          <a:prstGeom prst="rect">
            <a:avLst/>
          </a:prstGeom>
        </p:spPr>
      </p:pic>
      <p:sp>
        <p:nvSpPr>
          <p:cNvPr id="2" name="Slide Number Placeholder 3">
            <a:extLst>
              <a:ext uri="{FF2B5EF4-FFF2-40B4-BE49-F238E27FC236}">
                <a16:creationId xmlns:a16="http://schemas.microsoft.com/office/drawing/2014/main" id="{BCC2D82E-D19C-B098-F741-7A6355934DDC}"/>
              </a:ext>
            </a:extLst>
          </p:cNvPr>
          <p:cNvSpPr txBox="1">
            <a:spLocks/>
          </p:cNvSpPr>
          <p:nvPr userDrawn="1"/>
        </p:nvSpPr>
        <p:spPr>
          <a:xfrm>
            <a:off x="10406743" y="18256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798649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0" y="350520"/>
            <a:ext cx="11471999" cy="6156959"/>
          </a:xfrm>
          <a:prstGeom prst="rect">
            <a:avLst/>
          </a:prstGeom>
          <a:solidFill>
            <a:srgbClr val="517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6" name="Picture 5">
            <a:extLst>
              <a:ext uri="{FF2B5EF4-FFF2-40B4-BE49-F238E27FC236}">
                <a16:creationId xmlns:a16="http://schemas.microsoft.com/office/drawing/2014/main" id="{B01BEAF0-10A5-487D-A638-8580733C8CC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
        <p:nvSpPr>
          <p:cNvPr id="7" name="Title 1">
            <a:extLst>
              <a:ext uri="{FF2B5EF4-FFF2-40B4-BE49-F238E27FC236}">
                <a16:creationId xmlns:a16="http://schemas.microsoft.com/office/drawing/2014/main" id="{AD2AEADB-4337-4878-BB07-3CD1B33B46B5}"/>
              </a:ext>
            </a:extLst>
          </p:cNvPr>
          <p:cNvSpPr>
            <a:spLocks noGrp="1"/>
          </p:cNvSpPr>
          <p:nvPr>
            <p:ph type="ctrTitle" hasCustomPrompt="1"/>
          </p:nvPr>
        </p:nvSpPr>
        <p:spPr>
          <a:xfrm>
            <a:off x="724988" y="746309"/>
            <a:ext cx="5199563" cy="1276350"/>
          </a:xfrm>
          <a:prstGeom prst="rect">
            <a:avLst/>
          </a:prstGeom>
        </p:spPr>
        <p:txBody>
          <a:bodyPr anchor="t" anchorCtr="0">
            <a:normAutofit/>
          </a:bodyPr>
          <a:lstStyle>
            <a:lvl1pPr algn="l">
              <a:defRPr sz="4000">
                <a:solidFill>
                  <a:schemeClr val="bg1"/>
                </a:solidFill>
              </a:defRPr>
            </a:lvl1pPr>
          </a:lstStyle>
          <a:p>
            <a:r>
              <a:rPr lang="en-US"/>
              <a:t>This is a sample divider page layout</a:t>
            </a:r>
          </a:p>
        </p:txBody>
      </p:sp>
      <p:sp>
        <p:nvSpPr>
          <p:cNvPr id="8" name="Subtitle 2">
            <a:extLst>
              <a:ext uri="{FF2B5EF4-FFF2-40B4-BE49-F238E27FC236}">
                <a16:creationId xmlns:a16="http://schemas.microsoft.com/office/drawing/2014/main" id="{0F404470-FC0D-4812-9A23-A880D12A6DDE}"/>
              </a:ext>
            </a:extLst>
          </p:cNvPr>
          <p:cNvSpPr>
            <a:spLocks noGrp="1"/>
          </p:cNvSpPr>
          <p:nvPr>
            <p:ph type="subTitle" idx="1" hasCustomPrompt="1"/>
          </p:nvPr>
        </p:nvSpPr>
        <p:spPr>
          <a:xfrm>
            <a:off x="724988" y="2230292"/>
            <a:ext cx="5199564"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Slide Number Placeholder 2">
            <a:extLst>
              <a:ext uri="{FF2B5EF4-FFF2-40B4-BE49-F238E27FC236}">
                <a16:creationId xmlns:a16="http://schemas.microsoft.com/office/drawing/2014/main" id="{41F299EE-CA13-4C7F-961F-EE96BFD990E2}"/>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32103550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0" y="350520"/>
            <a:ext cx="11471999" cy="6156959"/>
          </a:xfrm>
          <a:prstGeom prst="rect">
            <a:avLst/>
          </a:prstGeom>
          <a:solidFill>
            <a:srgbClr val="004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46309"/>
            <a:ext cx="5199563" cy="1276350"/>
          </a:xfrm>
          <a:prstGeom prst="rect">
            <a:avLst/>
          </a:prstGeom>
        </p:spPr>
        <p:txBody>
          <a:bodyPr anchor="t" anchorCtr="0">
            <a:normAutofit/>
          </a:bodyPr>
          <a:lstStyle>
            <a:lvl1pPr algn="l">
              <a:defRPr sz="4000">
                <a:solidFill>
                  <a:schemeClr val="bg1"/>
                </a:solidFill>
              </a:defRPr>
            </a:lvl1pPr>
          </a:lstStyle>
          <a:p>
            <a:r>
              <a:rPr lang="en-US"/>
              <a:t>This is a sample divider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30292"/>
            <a:ext cx="5199564"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pic>
        <p:nvPicPr>
          <p:cNvPr id="6" name="Picture 5">
            <a:extLst>
              <a:ext uri="{FF2B5EF4-FFF2-40B4-BE49-F238E27FC236}">
                <a16:creationId xmlns:a16="http://schemas.microsoft.com/office/drawing/2014/main" id="{B01BEAF0-10A5-487D-A638-8580733C8CC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
        <p:nvSpPr>
          <p:cNvPr id="7" name="Slide Number Placeholder 2">
            <a:extLst>
              <a:ext uri="{FF2B5EF4-FFF2-40B4-BE49-F238E27FC236}">
                <a16:creationId xmlns:a16="http://schemas.microsoft.com/office/drawing/2014/main" id="{4905348E-298D-42FB-94E8-F6C9487D7C55}"/>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6674128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BA079-7320-D070-B3CB-0B4A4F00B2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03B7BAD-BEFC-C9C9-D7F1-B9F57D31E2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E23AD1-794B-C9DD-2BED-083433D42FD5}"/>
              </a:ext>
            </a:extLst>
          </p:cNvPr>
          <p:cNvSpPr>
            <a:spLocks noGrp="1"/>
          </p:cNvSpPr>
          <p:nvPr>
            <p:ph type="dt" sz="half" idx="10"/>
          </p:nvPr>
        </p:nvSpPr>
        <p:spPr/>
        <p:txBody>
          <a:bodyPr/>
          <a:lstStyle/>
          <a:p>
            <a:fld id="{3640C669-BDC9-4F65-8CDA-4FE27C3BEBCD}" type="datetimeFigureOut">
              <a:rPr lang="en-GB" smtClean="0"/>
              <a:t>14/03/2024</a:t>
            </a:fld>
            <a:endParaRPr lang="en-GB"/>
          </a:p>
        </p:txBody>
      </p:sp>
      <p:sp>
        <p:nvSpPr>
          <p:cNvPr id="5" name="Footer Placeholder 4">
            <a:extLst>
              <a:ext uri="{FF2B5EF4-FFF2-40B4-BE49-F238E27FC236}">
                <a16:creationId xmlns:a16="http://schemas.microsoft.com/office/drawing/2014/main" id="{D49003FF-BA68-0B1A-4C01-D04EB4EF8D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56712A-70EE-A8FA-F587-7D7A71321BA3}"/>
              </a:ext>
            </a:extLst>
          </p:cNvPr>
          <p:cNvSpPr>
            <a:spLocks noGrp="1"/>
          </p:cNvSpPr>
          <p:nvPr>
            <p:ph type="sldNum" sz="quarter" idx="12"/>
          </p:nvPr>
        </p:nvSpPr>
        <p:spPr/>
        <p:txBody>
          <a:bodyPr/>
          <a:lstStyle/>
          <a:p>
            <a:fld id="{04F9BD27-C174-4A68-9302-08D939F235BA}" type="slidenum">
              <a:rPr lang="en-GB" smtClean="0"/>
              <a:t>‹#›</a:t>
            </a:fld>
            <a:endParaRPr lang="en-GB"/>
          </a:p>
        </p:txBody>
      </p:sp>
    </p:spTree>
    <p:extLst>
      <p:ext uri="{BB962C8B-B14F-4D97-AF65-F5344CB8AC3E}">
        <p14:creationId xmlns:p14="http://schemas.microsoft.com/office/powerpoint/2010/main" val="3114791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Sample Page (Cream)">
    <p:bg>
      <p:bgPr>
        <a:solidFill>
          <a:schemeClr val="bg2"/>
        </a:solidFill>
        <a:effectLst/>
      </p:bgPr>
    </p:bg>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076689" cy="3954638"/>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Inter" panose="02000503000000020004" pitchFamily="2" charset="0"/>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0D1F115A-42ED-BC53-4763-434037347E16}"/>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4" name="Slide Number Placeholder 3">
            <a:extLst>
              <a:ext uri="{FF2B5EF4-FFF2-40B4-BE49-F238E27FC236}">
                <a16:creationId xmlns:a16="http://schemas.microsoft.com/office/drawing/2014/main" id="{363883FE-366A-A46C-FF0D-9CF02E17EBB0}"/>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05456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title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95023"/>
            <a:ext cx="3746500" cy="381000"/>
          </a:xfrm>
          <a:prstGeom prst="rect">
            <a:avLst/>
          </a:prstGeom>
        </p:spPr>
      </p:pic>
      <p:sp>
        <p:nvSpPr>
          <p:cNvPr id="4" name="Slide Number Placeholder 3">
            <a:extLst>
              <a:ext uri="{FF2B5EF4-FFF2-40B4-BE49-F238E27FC236}">
                <a16:creationId xmlns:a16="http://schemas.microsoft.com/office/drawing/2014/main" id="{3D5BD4BF-824B-29E7-06A5-C9A1E81E08AB}"/>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465792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95023"/>
            <a:ext cx="3746500" cy="381000"/>
          </a:xfrm>
          <a:prstGeom prst="rect">
            <a:avLst/>
          </a:prstGeom>
        </p:spPr>
      </p:pic>
      <p:sp>
        <p:nvSpPr>
          <p:cNvPr id="4" name="Slide Number Placeholder 3">
            <a:extLst>
              <a:ext uri="{FF2B5EF4-FFF2-40B4-BE49-F238E27FC236}">
                <a16:creationId xmlns:a16="http://schemas.microsoft.com/office/drawing/2014/main" id="{5167616D-F741-BB6B-DFAD-20E96368D7A1}"/>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02429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ample Page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75D269-96CD-3906-A3EF-199CDE58B1EC}"/>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mn-lt"/>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746286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Inter" panose="02000503000000020004" pitchFamily="2" charset="0"/>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4" name="Slide Number Placeholder 3">
            <a:extLst>
              <a:ext uri="{FF2B5EF4-FFF2-40B4-BE49-F238E27FC236}">
                <a16:creationId xmlns:a16="http://schemas.microsoft.com/office/drawing/2014/main" id="{13E2CED6-1FDB-D341-3E3D-03E5A3615937}"/>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46721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B286C578-67DC-CD80-788E-2DA484291CE9}"/>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4" name="Slide Number Placeholder 3">
            <a:extLst>
              <a:ext uri="{FF2B5EF4-FFF2-40B4-BE49-F238E27FC236}">
                <a16:creationId xmlns:a16="http://schemas.microsoft.com/office/drawing/2014/main" id="{95D0B4E8-F69C-2803-6BBC-79A68590458C}"/>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38560793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a:t>This is the slide master template</a:t>
            </a:r>
            <a:endParaRPr lang="en-GB"/>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a:t>Please select from the available layout slides</a:t>
            </a:r>
            <a:endParaRPr lang="en-GB"/>
          </a:p>
        </p:txBody>
      </p:sp>
      <p:sp>
        <p:nvSpPr>
          <p:cNvPr id="2" name="Slide Number Placeholder 3">
            <a:extLst>
              <a:ext uri="{FF2B5EF4-FFF2-40B4-BE49-F238E27FC236}">
                <a16:creationId xmlns:a16="http://schemas.microsoft.com/office/drawing/2014/main" id="{DEA06D3A-4591-2B3A-C827-123B7BF1ADDB}"/>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704599898"/>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 id="2147484105" r:id="rId14"/>
    <p:sldLayoutId id="2147484106" r:id="rId15"/>
    <p:sldLayoutId id="2147484107" r:id="rId16"/>
    <p:sldLayoutId id="2147484108" r:id="rId17"/>
    <p:sldLayoutId id="2147484109" r:id="rId18"/>
    <p:sldLayoutId id="2147484110" r:id="rId19"/>
    <p:sldLayoutId id="2147484111" r:id="rId20"/>
    <p:sldLayoutId id="2147484112" r:id="rId21"/>
    <p:sldLayoutId id="2147484113" r:id="rId22"/>
    <p:sldLayoutId id="2147484114" r:id="rId23"/>
    <p:sldLayoutId id="2147484115" r:id="rId24"/>
    <p:sldLayoutId id="2147484116" r:id="rId25"/>
    <p:sldLayoutId id="2147484117" r:id="rId26"/>
    <p:sldLayoutId id="2147484118" r:id="rId27"/>
    <p:sldLayoutId id="2147484119" r:id="rId28"/>
    <p:sldLayoutId id="2147484120" r:id="rId29"/>
    <p:sldLayoutId id="2147484121" r:id="rId30"/>
    <p:sldLayoutId id="2147484122" r:id="rId31"/>
    <p:sldLayoutId id="2147484123" r:id="rId32"/>
    <p:sldLayoutId id="2147484124" r:id="rId33"/>
    <p:sldLayoutId id="2147484125" r:id="rId34"/>
    <p:sldLayoutId id="2147484126" r:id="rId35"/>
    <p:sldLayoutId id="2147484127" r:id="rId36"/>
    <p:sldLayoutId id="2147484128" r:id="rId37"/>
    <p:sldLayoutId id="2147484129" r:id="rId38"/>
    <p:sldLayoutId id="2147484130" r:id="rId39"/>
    <p:sldLayoutId id="2147484131" r:id="rId40"/>
    <p:sldLayoutId id="2147484132" r:id="rId41"/>
    <p:sldLayoutId id="2147484134" r:id="rId42"/>
    <p:sldLayoutId id="2147484135" r:id="rId43"/>
    <p:sldLayoutId id="2147484136" r:id="rId44"/>
    <p:sldLayoutId id="2147484137" r:id="rId45"/>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Lora SemiBold" charset="0"/>
          <a:cs typeface="Lora SemiBold"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36.xml"/><Relationship Id="rId4" Type="http://schemas.openxmlformats.org/officeDocument/2006/relationships/chart" Target="../charts/chart9.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chart" Target="../charts/chart12.xml"/><Relationship Id="rId4" Type="http://schemas.openxmlformats.org/officeDocument/2006/relationships/chart" Target="../charts/char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chart" Target="../charts/chart15.xml"/><Relationship Id="rId4" Type="http://schemas.openxmlformats.org/officeDocument/2006/relationships/chart" Target="../charts/char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chart" Target="../charts/chart17.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7.xml"/><Relationship Id="rId1" Type="http://schemas.openxmlformats.org/officeDocument/2006/relationships/slideLayout" Target="../slideLayouts/slideLayout44.xml"/><Relationship Id="rId6" Type="http://schemas.openxmlformats.org/officeDocument/2006/relationships/chart" Target="../charts/chart20.xml"/><Relationship Id="rId5" Type="http://schemas.openxmlformats.org/officeDocument/2006/relationships/image" Target="../media/image9.png"/><Relationship Id="rId4" Type="http://schemas.openxmlformats.org/officeDocument/2006/relationships/chart" Target="../charts/chart19.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8.xml"/><Relationship Id="rId1" Type="http://schemas.openxmlformats.org/officeDocument/2006/relationships/slideLayout" Target="../slideLayouts/slideLayout44.xml"/><Relationship Id="rId5" Type="http://schemas.openxmlformats.org/officeDocument/2006/relationships/chart" Target="../charts/chart2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chart" Target="../charts/chart24.xml"/></Relationships>
</file>

<file path=ppt/slides/_rels/slide2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chart" Target="../charts/chart27.xml"/><Relationship Id="rId4" Type="http://schemas.openxmlformats.org/officeDocument/2006/relationships/chart" Target="../charts/chart26.xml"/></Relationships>
</file>

<file path=ppt/slides/_rels/slide2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chart" Target="../charts/char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CC132-00E0-0E46-FD94-5DC82A0CA0BD}"/>
              </a:ext>
            </a:extLst>
          </p:cNvPr>
          <p:cNvSpPr>
            <a:spLocks noGrp="1"/>
          </p:cNvSpPr>
          <p:nvPr>
            <p:ph type="ctrTitle"/>
          </p:nvPr>
        </p:nvSpPr>
        <p:spPr>
          <a:xfrm>
            <a:off x="724988" y="722208"/>
            <a:ext cx="4651508" cy="1276350"/>
          </a:xfrm>
        </p:spPr>
        <p:txBody>
          <a:bodyPr>
            <a:normAutofit fontScale="90000"/>
          </a:bodyPr>
          <a:lstStyle/>
          <a:p>
            <a:r>
              <a:rPr lang="en-GB" dirty="0"/>
              <a:t>Integrated performance report</a:t>
            </a:r>
          </a:p>
        </p:txBody>
      </p:sp>
      <p:sp>
        <p:nvSpPr>
          <p:cNvPr id="3" name="Subtitle 2">
            <a:extLst>
              <a:ext uri="{FF2B5EF4-FFF2-40B4-BE49-F238E27FC236}">
                <a16:creationId xmlns:a16="http://schemas.microsoft.com/office/drawing/2014/main" id="{C5FE5D2E-43C8-E64D-0CE4-6CF5629666B3}"/>
              </a:ext>
            </a:extLst>
          </p:cNvPr>
          <p:cNvSpPr>
            <a:spLocks noGrp="1"/>
          </p:cNvSpPr>
          <p:nvPr>
            <p:ph type="subTitle" idx="1"/>
          </p:nvPr>
        </p:nvSpPr>
        <p:spPr>
          <a:xfrm>
            <a:off x="798140" y="2241489"/>
            <a:ext cx="3924300" cy="1356518"/>
          </a:xfrm>
        </p:spPr>
        <p:txBody>
          <a:bodyPr/>
          <a:lstStyle/>
          <a:p>
            <a:r>
              <a:rPr lang="en-GB"/>
              <a:t>March 2024</a:t>
            </a:r>
          </a:p>
        </p:txBody>
      </p:sp>
      <p:pic>
        <p:nvPicPr>
          <p:cNvPr id="6" name="Picture Placeholder 5" descr="Three nurses conversing and walking down a hospital corridor.">
            <a:extLst>
              <a:ext uri="{FF2B5EF4-FFF2-40B4-BE49-F238E27FC236}">
                <a16:creationId xmlns:a16="http://schemas.microsoft.com/office/drawing/2014/main" id="{F4BA12E7-986D-9D22-A886-B823B014911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74276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7259E672-EBCF-71E4-D1E4-9EE51D00FD5D}"/>
              </a:ext>
            </a:extLst>
          </p:cNvPr>
          <p:cNvSpPr txBox="1">
            <a:spLocks noGrp="1"/>
          </p:cNvSpPr>
          <p:nvPr>
            <p:ph type="title" idx="4294967295"/>
          </p:nvPr>
        </p:nvSpPr>
        <p:spPr>
          <a:xfrm>
            <a:off x="250947" y="71683"/>
            <a:ext cx="8669769"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Lora SemiBold" pitchFamily="2" charset="0"/>
                <a:ea typeface="Lato" panose="020F0502020204030203" pitchFamily="34" charset="0"/>
                <a:cs typeface="Lato" panose="020F0502020204030203" pitchFamily="34" charset="0"/>
              </a:rPr>
              <a:t>Transformation Progress – February 2024 (Slide 6 of 6)</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72" name="Title 7">
            <a:extLst>
              <a:ext uri="{FF2B5EF4-FFF2-40B4-BE49-F238E27FC236}">
                <a16:creationId xmlns:a16="http://schemas.microsoft.com/office/drawing/2014/main" id="{3E12EEAA-B9EC-7917-33E6-16FA55C6D1B4}"/>
              </a:ext>
            </a:extLst>
          </p:cNvPr>
          <p:cNvSpPr>
            <a:spLocks/>
          </p:cNvSpPr>
          <p:nvPr/>
        </p:nvSpPr>
        <p:spPr>
          <a:xfrm>
            <a:off x="275841" y="540936"/>
            <a:ext cx="11656369" cy="482400"/>
          </a:xfrm>
          <a:prstGeom prst="rect">
            <a:avLst/>
          </a:prstGeom>
          <a:solidFill>
            <a:srgbClr val="228096"/>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sz="2000"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sz="2000"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Build a brilliant organisation</a:t>
            </a:r>
          </a:p>
        </p:txBody>
      </p:sp>
      <p:sp>
        <p:nvSpPr>
          <p:cNvPr id="73" name="Oval 72">
            <a:extLst>
              <a:ext uri="{FF2B5EF4-FFF2-40B4-BE49-F238E27FC236}">
                <a16:creationId xmlns:a16="http://schemas.microsoft.com/office/drawing/2014/main" id="{DAD09A09-B81A-22B4-7850-F0ACF950A820}"/>
              </a:ext>
              <a:ext uri="{C183D7F6-B498-43B3-948B-1728B52AA6E4}">
                <adec:decorative xmlns:adec="http://schemas.microsoft.com/office/drawing/2017/decorative" val="1"/>
              </a:ext>
            </a:extLst>
          </p:cNvPr>
          <p:cNvSpPr/>
          <p:nvPr/>
        </p:nvSpPr>
        <p:spPr>
          <a:xfrm>
            <a:off x="351887" y="579625"/>
            <a:ext cx="396000" cy="396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4</a:t>
            </a:r>
          </a:p>
        </p:txBody>
      </p:sp>
      <p:sp>
        <p:nvSpPr>
          <p:cNvPr id="13" name="Rectangle 12">
            <a:extLst>
              <a:ext uri="{FF2B5EF4-FFF2-40B4-BE49-F238E27FC236}">
                <a16:creationId xmlns:a16="http://schemas.microsoft.com/office/drawing/2014/main" id="{C7D567A3-FE78-645A-FD83-BA5D178BDEA5}"/>
              </a:ext>
            </a:extLst>
          </p:cNvPr>
          <p:cNvSpPr/>
          <p:nvPr/>
        </p:nvSpPr>
        <p:spPr>
          <a:xfrm>
            <a:off x="250947" y="1102786"/>
            <a:ext cx="2329220" cy="324899"/>
          </a:xfrm>
          <a:prstGeom prst="rect">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rPr>
              <a:t>Brilliant organisation</a:t>
            </a:r>
          </a:p>
        </p:txBody>
      </p:sp>
      <p:sp>
        <p:nvSpPr>
          <p:cNvPr id="3" name="Arrow: Pentagon 2">
            <a:extLst>
              <a:ext uri="{FF2B5EF4-FFF2-40B4-BE49-F238E27FC236}">
                <a16:creationId xmlns:a16="http://schemas.microsoft.com/office/drawing/2014/main" id="{2240E410-8088-F59B-96EA-3D39608F88BC}"/>
              </a:ext>
            </a:extLst>
          </p:cNvPr>
          <p:cNvSpPr/>
          <p:nvPr/>
        </p:nvSpPr>
        <p:spPr>
          <a:xfrm>
            <a:off x="250947" y="1448244"/>
            <a:ext cx="2718000" cy="2465176"/>
          </a:xfrm>
          <a:prstGeom prst="homePlate">
            <a:avLst>
              <a:gd name="adj" fmla="val 15700"/>
            </a:avLst>
          </a:prstGeom>
          <a:solidFill>
            <a:srgbClr val="40729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a:solidFill>
                <a:schemeClr val="bg1"/>
              </a:solidFill>
              <a:latin typeface="Inter" panose="02000503000000020004" pitchFamily="2" charset="0"/>
              <a:ea typeface="Inter" panose="02000503000000020004" pitchFamily="2"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a:solidFill>
                <a:schemeClr val="bg1"/>
              </a:solidFill>
              <a:latin typeface="Inter" panose="02000503000000020004" pitchFamily="2" charset="0"/>
              <a:ea typeface="Inter" panose="02000503000000020004" pitchFamily="2"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schemeClr val="bg1"/>
                </a:solidFill>
                <a:latin typeface="Inter" panose="02000503000000020004" pitchFamily="2" charset="0"/>
                <a:ea typeface="Inter" panose="02000503000000020004" pitchFamily="2" charset="0"/>
                <a:cs typeface="Lato" panose="020F0502020204030203" pitchFamily="34" charset="0"/>
              </a:rPr>
              <a:t>Objective 8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ea typeface="Inter SemiBold" panose="02000503000000020004" pitchFamily="2" charset="0"/>
              </a:rPr>
              <a:t>Build a brilliant organisation by implementing suggestions from crowdsourcing and staff survey including:  develop a </a:t>
            </a:r>
            <a:r>
              <a:rPr lang="en-GB" sz="1000" b="1">
                <a:solidFill>
                  <a:schemeClr val="bg1"/>
                </a:solidFill>
                <a:ea typeface="Inter SemiBold" panose="02000503000000020004" pitchFamily="2" charset="0"/>
              </a:rPr>
              <a:t>continuous improvement process</a:t>
            </a:r>
            <a:r>
              <a:rPr lang="en-GB" sz="1000">
                <a:solidFill>
                  <a:schemeClr val="bg1"/>
                </a:solidFill>
                <a:ea typeface="Inter SemiBold" panose="02000503000000020004" pitchFamily="2" charset="0"/>
              </a:rPr>
              <a:t> and capabilities and adopt </a:t>
            </a:r>
            <a:r>
              <a:rPr lang="en-GB" sz="1000" b="1">
                <a:solidFill>
                  <a:schemeClr val="bg1"/>
                </a:solidFill>
                <a:ea typeface="Inter SemiBold" panose="02000503000000020004" pitchFamily="2" charset="0"/>
              </a:rPr>
              <a:t>NICE-wide talent management </a:t>
            </a:r>
            <a:r>
              <a:rPr lang="en-GB" sz="1000">
                <a:solidFill>
                  <a:schemeClr val="bg1"/>
                </a:solidFill>
                <a:ea typeface="Inter SemiBold" panose="02000503000000020004" pitchFamily="2" charset="0"/>
              </a:rPr>
              <a:t>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a:solidFill>
                <a:schemeClr val="bg1"/>
              </a:solidFill>
              <a:ea typeface="Inter SemiBold"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a:ln>
                <a:noFill/>
              </a:ln>
              <a:solidFill>
                <a:schemeClr val="bg1"/>
              </a:solidFill>
              <a:effectLst/>
              <a:uLnTx/>
              <a:uFillTx/>
              <a:latin typeface="Inter" panose="02000503000000020004" pitchFamily="2" charset="0"/>
              <a:ea typeface="Inter" panose="02000503000000020004" pitchFamily="2"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a:ln>
                <a:noFill/>
              </a:ln>
              <a:solidFill>
                <a:schemeClr val="bg1"/>
              </a:solidFill>
              <a:effectLst/>
              <a:uLnTx/>
              <a:uFillTx/>
              <a:latin typeface="Inter" panose="02000503000000020004" pitchFamily="2" charset="0"/>
              <a:ea typeface="Inter" panose="02000503000000020004" pitchFamily="2" charset="0"/>
              <a:cs typeface="Lato" panose="020F0502020204030203" pitchFamily="34" charset="0"/>
            </a:endParaRPr>
          </a:p>
        </p:txBody>
      </p:sp>
      <p:sp>
        <p:nvSpPr>
          <p:cNvPr id="2" name="Rectangle 1">
            <a:extLst>
              <a:ext uri="{FF2B5EF4-FFF2-40B4-BE49-F238E27FC236}">
                <a16:creationId xmlns:a16="http://schemas.microsoft.com/office/drawing/2014/main" id="{B4B4E8C9-96B1-34A7-6DFA-24D2C8AA5899}"/>
              </a:ext>
            </a:extLst>
          </p:cNvPr>
          <p:cNvSpPr/>
          <p:nvPr/>
        </p:nvSpPr>
        <p:spPr>
          <a:xfrm>
            <a:off x="3028752" y="1102786"/>
            <a:ext cx="1155600" cy="2810633"/>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95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Confidence level in achieving objective</a:t>
            </a:r>
          </a:p>
        </p:txBody>
      </p:sp>
      <p:grpSp>
        <p:nvGrpSpPr>
          <p:cNvPr id="7" name="Group 6" descr="Graphic of a meter ranked Low to High, with an arrow pointing at the High level.">
            <a:extLst>
              <a:ext uri="{FF2B5EF4-FFF2-40B4-BE49-F238E27FC236}">
                <a16:creationId xmlns:a16="http://schemas.microsoft.com/office/drawing/2014/main" id="{7D3965AF-3A05-87EE-9C1C-12C97DEDB5C4}"/>
              </a:ext>
            </a:extLst>
          </p:cNvPr>
          <p:cNvGrpSpPr/>
          <p:nvPr/>
        </p:nvGrpSpPr>
        <p:grpSpPr>
          <a:xfrm>
            <a:off x="3251061" y="1834062"/>
            <a:ext cx="845875" cy="1673071"/>
            <a:chOff x="7818668" y="2734102"/>
            <a:chExt cx="845875" cy="1163725"/>
          </a:xfrm>
        </p:grpSpPr>
        <p:sp>
          <p:nvSpPr>
            <p:cNvPr id="8" name="Rectangle 7">
              <a:extLst>
                <a:ext uri="{FF2B5EF4-FFF2-40B4-BE49-F238E27FC236}">
                  <a16:creationId xmlns:a16="http://schemas.microsoft.com/office/drawing/2014/main" id="{3091C78B-67DD-052B-627D-E2333696AC54}"/>
                </a:ext>
              </a:extLst>
            </p:cNvPr>
            <p:cNvSpPr/>
            <p:nvPr/>
          </p:nvSpPr>
          <p:spPr>
            <a:xfrm>
              <a:off x="7964859" y="2754248"/>
              <a:ext cx="570861" cy="1143579"/>
            </a:xfrm>
            <a:prstGeom prst="rect">
              <a:avLst/>
            </a:prstGeom>
            <a:gradFill flip="none" rotWithShape="1">
              <a:gsLst>
                <a:gs pos="0">
                  <a:srgbClr val="92D050"/>
                </a:gs>
                <a:gs pos="77000">
                  <a:srgbClr val="F56207"/>
                </a:gs>
                <a:gs pos="24000">
                  <a:srgbClr val="B7CB35"/>
                </a:gs>
                <a:gs pos="52000">
                  <a:srgbClr val="EBC30E"/>
                </a:gs>
                <a:gs pos="100000">
                  <a:srgbClr val="FF0000"/>
                </a:gs>
              </a:gsLst>
              <a:lin ang="540000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930B4D4-8141-A615-D7FB-E7AA471B6B91}"/>
                </a:ext>
              </a:extLst>
            </p:cNvPr>
            <p:cNvSpPr txBox="1"/>
            <p:nvPr/>
          </p:nvSpPr>
          <p:spPr>
            <a:xfrm>
              <a:off x="7893193" y="3172233"/>
              <a:ext cx="716223"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MEDIUM</a:t>
              </a:r>
            </a:p>
          </p:txBody>
        </p:sp>
        <p:sp>
          <p:nvSpPr>
            <p:cNvPr id="10" name="TextBox 9">
              <a:extLst>
                <a:ext uri="{FF2B5EF4-FFF2-40B4-BE49-F238E27FC236}">
                  <a16:creationId xmlns:a16="http://schemas.microsoft.com/office/drawing/2014/main" id="{75E526F5-A96C-E359-2A10-278EE670632D}"/>
                </a:ext>
              </a:extLst>
            </p:cNvPr>
            <p:cNvSpPr txBox="1"/>
            <p:nvPr/>
          </p:nvSpPr>
          <p:spPr>
            <a:xfrm>
              <a:off x="7818668" y="2734102"/>
              <a:ext cx="845875"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HIGH</a:t>
              </a:r>
            </a:p>
          </p:txBody>
        </p:sp>
        <p:sp>
          <p:nvSpPr>
            <p:cNvPr id="11" name="TextBox 10">
              <a:extLst>
                <a:ext uri="{FF2B5EF4-FFF2-40B4-BE49-F238E27FC236}">
                  <a16:creationId xmlns:a16="http://schemas.microsoft.com/office/drawing/2014/main" id="{397F41B3-B79B-216F-FDE0-F999F3F67322}"/>
                </a:ext>
              </a:extLst>
            </p:cNvPr>
            <p:cNvSpPr txBox="1"/>
            <p:nvPr/>
          </p:nvSpPr>
          <p:spPr>
            <a:xfrm>
              <a:off x="7917865" y="3708568"/>
              <a:ext cx="647480"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LOW</a:t>
              </a:r>
            </a:p>
          </p:txBody>
        </p:sp>
      </p:grpSp>
      <p:sp>
        <p:nvSpPr>
          <p:cNvPr id="6" name="Rectangle 5">
            <a:extLst>
              <a:ext uri="{FF2B5EF4-FFF2-40B4-BE49-F238E27FC236}">
                <a16:creationId xmlns:a16="http://schemas.microsoft.com/office/drawing/2014/main" id="{7DCB4440-340F-071C-4FAE-E5C4C541D247}"/>
              </a:ext>
            </a:extLst>
          </p:cNvPr>
          <p:cNvSpPr/>
          <p:nvPr/>
        </p:nvSpPr>
        <p:spPr>
          <a:xfrm>
            <a:off x="4189042" y="1109411"/>
            <a:ext cx="3378725" cy="2810633"/>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tx1"/>
                </a:solidFill>
                <a:effectLst/>
                <a:uLnTx/>
                <a:uFillTx/>
                <a:latin typeface="Inter"/>
                <a:ea typeface="Inter"/>
                <a:cs typeface="Lato"/>
              </a:rPr>
              <a:t>What’s been achieved</a:t>
            </a:r>
          </a:p>
          <a:p>
            <a:pPr algn="l" rtl="0" fontAlgn="base"/>
            <a:r>
              <a:rPr lang="en-GB" sz="750" b="0" i="0" u="none" strike="noStrike">
                <a:solidFill>
                  <a:srgbClr val="000000"/>
                </a:solidFill>
                <a:effectLst/>
              </a:rPr>
              <a:t>Wellbeing Conversations Training for managers continues. As of 16 Feb, manager confidence level is 8.1/10.</a:t>
            </a:r>
            <a:r>
              <a:rPr lang="en-US" sz="750" b="0" i="0">
                <a:solidFill>
                  <a:srgbClr val="000000"/>
                </a:solidFill>
                <a:effectLst/>
              </a:rPr>
              <a:t>​</a:t>
            </a:r>
          </a:p>
          <a:p>
            <a:pPr algn="l" rtl="0" fontAlgn="base"/>
            <a:r>
              <a:rPr lang="en-GB" sz="750" b="0" i="0" u="none" strike="noStrike">
                <a:solidFill>
                  <a:srgbClr val="000000"/>
                </a:solidFill>
                <a:effectLst/>
              </a:rPr>
              <a:t>A new Management Development Programme cohort started in January, with Module 2 delivered on 07/02.</a:t>
            </a:r>
            <a:r>
              <a:rPr lang="en-US" sz="750" b="0" i="0">
                <a:solidFill>
                  <a:srgbClr val="000000"/>
                </a:solidFill>
                <a:effectLst/>
              </a:rPr>
              <a:t>​</a:t>
            </a:r>
          </a:p>
          <a:p>
            <a:pPr algn="l" rtl="0" fontAlgn="base"/>
            <a:r>
              <a:rPr lang="en-GB" sz="750" b="0" i="0" u="none" strike="noStrike">
                <a:solidFill>
                  <a:srgbClr val="000000"/>
                </a:solidFill>
                <a:effectLst/>
              </a:rPr>
              <a:t>The Exec Team attended a further </a:t>
            </a:r>
            <a:r>
              <a:rPr lang="en-GB" sz="750">
                <a:solidFill>
                  <a:srgbClr val="000000"/>
                </a:solidFill>
              </a:rPr>
              <a:t>in-person </a:t>
            </a:r>
            <a:r>
              <a:rPr lang="en-GB" sz="750" b="0" i="0" u="none" strike="noStrike">
                <a:solidFill>
                  <a:srgbClr val="000000"/>
                </a:solidFill>
                <a:effectLst/>
              </a:rPr>
              <a:t>module on 08/02 as part of their Leadership Development Programme.</a:t>
            </a:r>
            <a:r>
              <a:rPr lang="en-US" sz="750" b="0" i="0">
                <a:solidFill>
                  <a:srgbClr val="000000"/>
                </a:solidFill>
                <a:effectLst/>
              </a:rPr>
              <a:t>​</a:t>
            </a:r>
          </a:p>
          <a:p>
            <a:pPr algn="l" rtl="0" fontAlgn="base"/>
            <a:r>
              <a:rPr lang="en-GB" sz="750" b="0" i="0" u="none" strike="noStrike">
                <a:solidFill>
                  <a:srgbClr val="000000"/>
                </a:solidFill>
                <a:effectLst/>
              </a:rPr>
              <a:t>The People Team attended Diversity and Wellbeing Training with the Knowledge Academy 6-8 Feb, plus directorate development days 12-13 Feb.</a:t>
            </a:r>
            <a:r>
              <a:rPr lang="en-US" sz="750" b="0" i="0">
                <a:solidFill>
                  <a:srgbClr val="000000"/>
                </a:solidFill>
                <a:effectLst/>
              </a:rPr>
              <a:t>​</a:t>
            </a:r>
          </a:p>
          <a:p>
            <a:pPr algn="l" rtl="0" fontAlgn="base"/>
            <a:r>
              <a:rPr lang="en-GB" sz="750" b="0" i="0" u="none" strike="noStrike">
                <a:solidFill>
                  <a:srgbClr val="000000"/>
                </a:solidFill>
                <a:effectLst/>
              </a:rPr>
              <a:t>Corporate Induction was delivered to 8 new starters on 14/02. The Recruitment Team also attended the session, with a view to refreshing and improving the induction process for 24/25.</a:t>
            </a:r>
            <a:r>
              <a:rPr lang="en-US" sz="750" b="0" i="0">
                <a:solidFill>
                  <a:srgbClr val="000000"/>
                </a:solidFill>
                <a:effectLst/>
              </a:rPr>
              <a:t>​</a:t>
            </a:r>
          </a:p>
          <a:p>
            <a:pPr fontAlgn="base"/>
            <a:r>
              <a:rPr lang="en-GB" sz="750">
                <a:solidFill>
                  <a:srgbClr val="000000"/>
                </a:solidFill>
              </a:rPr>
              <a:t>Learning and Organisational Development</a:t>
            </a:r>
            <a:r>
              <a:rPr lang="en-GB" sz="750" b="0" i="0" u="none" strike="noStrike">
                <a:solidFill>
                  <a:srgbClr val="000000"/>
                </a:solidFill>
                <a:effectLst/>
              </a:rPr>
              <a:t> are facilitating the Change Network Development Session on 20/02.</a:t>
            </a:r>
            <a:r>
              <a:rPr lang="en-US" sz="750" b="0" i="0">
                <a:solidFill>
                  <a:srgbClr val="000000"/>
                </a:solidFill>
                <a:effectLst/>
              </a:rPr>
              <a:t>​</a:t>
            </a:r>
          </a:p>
          <a:p>
            <a:pPr algn="l" rtl="0" fontAlgn="base"/>
            <a:r>
              <a:rPr lang="en-GB" sz="750" b="0" i="0" u="none" strike="noStrike">
                <a:solidFill>
                  <a:srgbClr val="000000"/>
                </a:solidFill>
                <a:effectLst/>
              </a:rPr>
              <a:t>Succession Planning training took place for ET on 27/02.</a:t>
            </a:r>
            <a:r>
              <a:rPr lang="en-US" sz="750" b="0" i="0">
                <a:solidFill>
                  <a:srgbClr val="000000"/>
                </a:solidFill>
                <a:effectLst/>
              </a:rPr>
              <a:t>​</a:t>
            </a:r>
          </a:p>
          <a:p>
            <a:pPr algn="l" rtl="0" fontAlgn="base"/>
            <a:r>
              <a:rPr lang="en-GB" sz="750" b="0" i="0" u="none" strike="noStrike">
                <a:solidFill>
                  <a:srgbClr val="000000"/>
                </a:solidFill>
                <a:effectLst/>
              </a:rPr>
              <a:t>Work continues to support the DHSC/ALBs Talent Management Workstream. A networking event took place on 29/02.</a:t>
            </a:r>
            <a:r>
              <a:rPr lang="en-US" sz="750" b="0" i="0">
                <a:solidFill>
                  <a:srgbClr val="000000"/>
                </a:solidFill>
                <a:effectLst/>
              </a:rPr>
              <a:t>​</a:t>
            </a:r>
          </a:p>
          <a:p>
            <a:pPr algn="l" rtl="0" fontAlgn="base"/>
            <a:r>
              <a:rPr lang="en-GB" sz="750" b="0" i="0" u="none" strike="noStrike">
                <a:solidFill>
                  <a:srgbClr val="000000"/>
                </a:solidFill>
                <a:effectLst/>
              </a:rPr>
              <a:t>The Career Conversations evaluation has been completed</a:t>
            </a:r>
            <a:r>
              <a:rPr lang="en-GB" sz="750">
                <a:solidFill>
                  <a:srgbClr val="000000"/>
                </a:solidFill>
              </a:rPr>
              <a:t>.</a:t>
            </a:r>
          </a:p>
          <a:p>
            <a:pPr algn="l" rtl="0" fontAlgn="base"/>
            <a:r>
              <a:rPr lang="en-GB" sz="750" b="0" i="0" u="none" strike="noStrike">
                <a:solidFill>
                  <a:srgbClr val="000000"/>
                </a:solidFill>
                <a:effectLst/>
              </a:rPr>
              <a:t>Work is underway to host 2 x interns as part of the Health Data Science Black Internship Programme 2024. Shortlisting and interviewing taking place in February.</a:t>
            </a:r>
            <a:endParaRPr lang="en-GB" sz="750" b="0" i="0">
              <a:solidFill>
                <a:srgbClr val="000000"/>
              </a:solidFill>
              <a:effectLst/>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chemeClr val="tx1"/>
              </a:solidFill>
              <a:effectLst/>
              <a:uLnTx/>
              <a:uFillTx/>
              <a:latin typeface="Inter"/>
              <a:ea typeface="Inter"/>
              <a:cs typeface="Lato"/>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GB" sz="600" b="1" i="0" u="none" strike="noStrike" kern="1200" cap="none" spc="0" normalizeH="0" baseline="0" noProof="0">
              <a:ln>
                <a:noFill/>
              </a:ln>
              <a:solidFill>
                <a:schemeClr val="tx1"/>
              </a:solidFill>
              <a:effectLst/>
              <a:uLnTx/>
              <a:uFillTx/>
              <a:latin typeface="Inter"/>
              <a:ea typeface="Inter"/>
              <a:cs typeface="Lato"/>
            </a:endParaRPr>
          </a:p>
          <a:p>
            <a:pPr>
              <a:defRPr/>
            </a:pPr>
            <a:endParaRPr lang="en-GB" sz="600" b="1" i="0" u="none" strike="noStrike" kern="1200" cap="none" spc="0" normalizeH="0" baseline="0" noProof="0">
              <a:ln>
                <a:noFill/>
              </a:ln>
              <a:solidFill>
                <a:schemeClr val="tx1"/>
              </a:solidFill>
              <a:effectLst/>
              <a:uLnTx/>
              <a:uFillTx/>
              <a:latin typeface="Inter"/>
              <a:ea typeface="Inter"/>
              <a:cs typeface="Lato"/>
            </a:endParaRPr>
          </a:p>
        </p:txBody>
      </p:sp>
      <p:sp>
        <p:nvSpPr>
          <p:cNvPr id="5" name="Rectangle 4">
            <a:extLst>
              <a:ext uri="{FF2B5EF4-FFF2-40B4-BE49-F238E27FC236}">
                <a16:creationId xmlns:a16="http://schemas.microsoft.com/office/drawing/2014/main" id="{F018B729-EC13-5107-4D9C-AA42EE8A4CDE}"/>
              </a:ext>
            </a:extLst>
          </p:cNvPr>
          <p:cNvSpPr/>
          <p:nvPr/>
        </p:nvSpPr>
        <p:spPr>
          <a:xfrm>
            <a:off x="7611475" y="1102786"/>
            <a:ext cx="2545702" cy="2803431"/>
          </a:xfrm>
          <a:prstGeom prst="rect">
            <a:avLst/>
          </a:prstGeom>
          <a:solidFill>
            <a:srgbClr val="F3DED3"/>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tx1"/>
                </a:solidFill>
                <a:effectLst/>
                <a:uLnTx/>
                <a:uFillTx/>
                <a:latin typeface="Inter"/>
                <a:ea typeface="Inter"/>
                <a:cs typeface="Lato"/>
              </a:rPr>
              <a:t>Key risks and challenges</a:t>
            </a:r>
          </a:p>
          <a:p>
            <a:pPr marL="0" marR="0" lvl="0" indent="0"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latin typeface="Inter"/>
              <a:ea typeface="Inter"/>
              <a:cs typeface="Lato"/>
            </a:endParaRPr>
          </a:p>
          <a:p>
            <a:pPr marL="0" marR="0" lvl="0" indent="0" defTabSz="914400" rtl="0" eaLnBrk="1" fontAlgn="auto" latinLnBrk="0" hangingPunct="1">
              <a:lnSpc>
                <a:spcPct val="100000"/>
              </a:lnSpc>
              <a:spcBef>
                <a:spcPts val="0"/>
              </a:spcBef>
              <a:spcAft>
                <a:spcPts val="0"/>
              </a:spcAft>
              <a:buClrTx/>
              <a:buSzTx/>
              <a:buFontTx/>
              <a:buNone/>
              <a:tabLst/>
              <a:defRPr/>
            </a:pPr>
            <a:r>
              <a:rPr lang="en-GB" sz="800" b="0" i="0" u="none" strike="noStrike">
                <a:solidFill>
                  <a:srgbClr val="000000"/>
                </a:solidFill>
                <a:effectLst/>
              </a:rPr>
              <a:t>A concern has been raised about colleagues inappropriately </a:t>
            </a:r>
            <a:r>
              <a:rPr lang="en-GB" sz="800">
                <a:solidFill>
                  <a:srgbClr val="000000"/>
                </a:solidFill>
              </a:rPr>
              <a:t>using the NICE values. </a:t>
            </a:r>
            <a:r>
              <a:rPr lang="en-GB" sz="800" b="0" i="0" u="none" strike="noStrike">
                <a:solidFill>
                  <a:srgbClr val="000000"/>
                </a:solidFill>
                <a:effectLst/>
              </a:rPr>
              <a:t>A proposal to address this has been designed and will be presented to ET.</a:t>
            </a:r>
            <a:endParaRPr kumimoji="0" lang="en-GB" sz="800" b="1" i="0" u="none" strike="noStrike" kern="1200" cap="none" spc="0" normalizeH="0" baseline="0" noProof="0">
              <a:ln>
                <a:noFill/>
              </a:ln>
              <a:solidFill>
                <a:schemeClr val="tx1"/>
              </a:solidFill>
              <a:effectLst/>
              <a:uLnTx/>
              <a:uFillTx/>
              <a:ea typeface="Inter"/>
              <a:cs typeface="Lato"/>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6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endParaRPr>
          </a:p>
          <a:p>
            <a:pPr>
              <a:defRPr/>
            </a:pPr>
            <a:endParaRPr lang="en-GB" sz="900" i="0" u="none" strike="noStrike" kern="1200" cap="none" spc="0" normalizeH="0" baseline="0" noProof="0">
              <a:ln>
                <a:noFill/>
              </a:ln>
              <a:solidFill>
                <a:schemeClr val="tx1"/>
              </a:solidFill>
              <a:effectLst/>
              <a:uLnTx/>
              <a:uFillTx/>
              <a:latin typeface="Inter"/>
              <a:ea typeface="Inter"/>
              <a:cs typeface="Lato"/>
            </a:endParaRPr>
          </a:p>
        </p:txBody>
      </p:sp>
      <p:sp>
        <p:nvSpPr>
          <p:cNvPr id="4" name="Rectangle 3">
            <a:extLst>
              <a:ext uri="{FF2B5EF4-FFF2-40B4-BE49-F238E27FC236}">
                <a16:creationId xmlns:a16="http://schemas.microsoft.com/office/drawing/2014/main" id="{8928BC1D-D489-4BAB-AE93-B1B4B2D307C5}"/>
              </a:ext>
            </a:extLst>
          </p:cNvPr>
          <p:cNvSpPr/>
          <p:nvPr/>
        </p:nvSpPr>
        <p:spPr>
          <a:xfrm>
            <a:off x="10244593" y="1102786"/>
            <a:ext cx="1695617" cy="2810634"/>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tx1"/>
                </a:solidFill>
                <a:effectLst/>
                <a:uLnTx/>
                <a:uFillTx/>
                <a:latin typeface="Inter"/>
                <a:ea typeface="Inter"/>
                <a:cs typeface="Lato"/>
              </a:rPr>
              <a:t>What we have learnt</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600" b="1" i="0" u="none" strike="noStrike" kern="1200" cap="none" spc="0" normalizeH="0" baseline="0" noProof="0">
              <a:ln>
                <a:noFill/>
              </a:ln>
              <a:solidFill>
                <a:schemeClr val="tx1"/>
              </a:solidFill>
              <a:effectLst/>
              <a:uLnTx/>
              <a:uFillTx/>
              <a:latin typeface="Inter" panose="02000503000000020004" pitchFamily="2" charset="0"/>
              <a:ea typeface="Inter" panose="02000503000000020004" pitchFamily="2" charset="0"/>
              <a:cs typeface="Lato" panose="020F0502020204030203" pitchFamily="34" charset="0"/>
            </a:endParaRPr>
          </a:p>
          <a:p>
            <a:pPr>
              <a:defRPr/>
            </a:pPr>
            <a:endParaRPr lang="en-GB" sz="1000">
              <a:solidFill>
                <a:schemeClr val="tx1"/>
              </a:solidFill>
              <a:ea typeface="Inter"/>
              <a:cs typeface="Lato"/>
            </a:endParaRPr>
          </a:p>
        </p:txBody>
      </p:sp>
      <p:sp>
        <p:nvSpPr>
          <p:cNvPr id="12" name="Arrow: Right 11">
            <a:extLst>
              <a:ext uri="{FF2B5EF4-FFF2-40B4-BE49-F238E27FC236}">
                <a16:creationId xmlns:a16="http://schemas.microsoft.com/office/drawing/2014/main" id="{CD332B85-055A-E557-0017-4F259C16FB8B}"/>
              </a:ext>
              <a:ext uri="{C183D7F6-B498-43B3-948B-1728B52AA6E4}">
                <adec:decorative xmlns:adec="http://schemas.microsoft.com/office/drawing/2017/decorative" val="1"/>
              </a:ext>
            </a:extLst>
          </p:cNvPr>
          <p:cNvSpPr/>
          <p:nvPr/>
        </p:nvSpPr>
        <p:spPr>
          <a:xfrm>
            <a:off x="3094053" y="2034364"/>
            <a:ext cx="309327" cy="322962"/>
          </a:xfrm>
          <a:prstGeom prst="rightArrow">
            <a:avLst/>
          </a:prstGeom>
          <a:solidFill>
            <a:srgbClr val="228096"/>
          </a:solidFill>
          <a:ln>
            <a:solidFill>
              <a:srgbClr val="228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4" name="Table 16">
            <a:extLst>
              <a:ext uri="{FF2B5EF4-FFF2-40B4-BE49-F238E27FC236}">
                <a16:creationId xmlns:a16="http://schemas.microsoft.com/office/drawing/2014/main" id="{361C7BBD-CBAD-9D93-03DE-40BB7C9433CB}"/>
              </a:ext>
            </a:extLst>
          </p:cNvPr>
          <p:cNvGraphicFramePr>
            <a:graphicFrameLocks noGrp="1"/>
          </p:cNvGraphicFramePr>
          <p:nvPr>
            <p:extLst>
              <p:ext uri="{D42A27DB-BD31-4B8C-83A1-F6EECF244321}">
                <p14:modId xmlns:p14="http://schemas.microsoft.com/office/powerpoint/2010/main" val="654808897"/>
              </p:ext>
            </p:extLst>
          </p:nvPr>
        </p:nvGraphicFramePr>
        <p:xfrm>
          <a:off x="256150" y="4006119"/>
          <a:ext cx="11684060" cy="2272255"/>
        </p:xfrm>
        <a:graphic>
          <a:graphicData uri="http://schemas.openxmlformats.org/drawingml/2006/table">
            <a:tbl>
              <a:tblPr firstRow="1" bandRow="1">
                <a:tableStyleId>{5C22544A-7EE6-4342-B048-85BDC9FD1C3A}</a:tableStyleId>
              </a:tblPr>
              <a:tblGrid>
                <a:gridCol w="711413">
                  <a:extLst>
                    <a:ext uri="{9D8B030D-6E8A-4147-A177-3AD203B41FA5}">
                      <a16:colId xmlns:a16="http://schemas.microsoft.com/office/drawing/2014/main" val="4238164501"/>
                    </a:ext>
                  </a:extLst>
                </a:gridCol>
                <a:gridCol w="8601739">
                  <a:extLst>
                    <a:ext uri="{9D8B030D-6E8A-4147-A177-3AD203B41FA5}">
                      <a16:colId xmlns:a16="http://schemas.microsoft.com/office/drawing/2014/main" val="1861665711"/>
                    </a:ext>
                  </a:extLst>
                </a:gridCol>
                <a:gridCol w="1206683">
                  <a:extLst>
                    <a:ext uri="{9D8B030D-6E8A-4147-A177-3AD203B41FA5}">
                      <a16:colId xmlns:a16="http://schemas.microsoft.com/office/drawing/2014/main" val="1966782462"/>
                    </a:ext>
                  </a:extLst>
                </a:gridCol>
                <a:gridCol w="1164225">
                  <a:extLst>
                    <a:ext uri="{9D8B030D-6E8A-4147-A177-3AD203B41FA5}">
                      <a16:colId xmlns:a16="http://schemas.microsoft.com/office/drawing/2014/main" val="3628499826"/>
                    </a:ext>
                  </a:extLst>
                </a:gridCol>
              </a:tblGrid>
              <a:tr h="459487">
                <a:tc rowSpan="7">
                  <a:txBody>
                    <a:bodyPr/>
                    <a:lstStyle/>
                    <a:p>
                      <a:pPr algn="ctr"/>
                      <a:endParaRPr lang="en-GB" sz="2000"/>
                    </a:p>
                    <a:p>
                      <a:pPr algn="ctr"/>
                      <a:endParaRPr lang="en-GB" sz="2000"/>
                    </a:p>
                    <a:p>
                      <a:pPr algn="ctr"/>
                      <a:endParaRPr lang="en-GB" sz="2000"/>
                    </a:p>
                    <a:p>
                      <a:pPr algn="ctr"/>
                      <a:r>
                        <a:rPr lang="en-GB" sz="2400"/>
                        <a:t>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r>
                        <a:rPr lang="en-GB" sz="1200" dirty="0"/>
                        <a:t>Milestone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8096"/>
                    </a:solidFill>
                  </a:tcPr>
                </a:tc>
                <a:tc>
                  <a:txBody>
                    <a:bodyPr/>
                    <a:lstStyle/>
                    <a:p>
                      <a:r>
                        <a:rPr lang="en-GB" sz="1200" dirty="0"/>
                        <a:t>Delivered by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8096"/>
                    </a:solidFill>
                  </a:tcPr>
                </a:tc>
                <a:tc>
                  <a:txBody>
                    <a:bodyPr/>
                    <a:lstStyle/>
                    <a:p>
                      <a:pPr algn="ctr"/>
                      <a:r>
                        <a:rPr lang="en-GB" sz="1200" dirty="0"/>
                        <a:t>On track?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8096"/>
                    </a:solidFill>
                  </a:tcPr>
                </a:tc>
                <a:extLst>
                  <a:ext uri="{0D108BD9-81ED-4DB2-BD59-A6C34878D82A}">
                    <a16:rowId xmlns:a16="http://schemas.microsoft.com/office/drawing/2014/main" val="1059272938"/>
                  </a:ext>
                </a:extLst>
              </a:tr>
              <a:tr h="302128">
                <a:tc vMerge="1">
                  <a:txBody>
                    <a:bodyPr/>
                    <a:lstStyle/>
                    <a:p>
                      <a:endParaRPr lang="en-GB" sz="1000"/>
                    </a:p>
                  </a:txBody>
                  <a:tcPr>
                    <a:lnT w="12700" cap="flat" cmpd="sng" algn="ctr">
                      <a:solidFill>
                        <a:schemeClr val="bg1"/>
                      </a:solidFill>
                      <a:prstDash val="solid"/>
                      <a:round/>
                      <a:headEnd type="none" w="med" len="med"/>
                      <a:tailEnd type="none" w="med" len="med"/>
                    </a:lnT>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a:latin typeface="+mn-lt"/>
                          <a:ea typeface="Lato"/>
                          <a:cs typeface="Lato"/>
                        </a:rPr>
                        <a:t>Completed our automation/Artificial Intelligence (AI)  strategy to improve our ways of working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r>
                        <a:rPr lang="en-GB" sz="1000"/>
                        <a:t>Oct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a:r>
                        <a:rPr lang="en-GB" sz="1000" dirty="0">
                          <a:solidFill>
                            <a:schemeClr val="bg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501791997"/>
                  </a:ext>
                </a:extLst>
              </a:tr>
              <a:tr h="302128">
                <a:tc vMerge="1">
                  <a:txBody>
                    <a:bodyPr/>
                    <a:lstStyle/>
                    <a:p>
                      <a:endParaRPr lang="en-GB" sz="100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a:latin typeface="+mn-lt"/>
                          <a:ea typeface="Lato"/>
                          <a:cs typeface="Lato"/>
                        </a:rPr>
                        <a:t>Developing a 2-5 year Equality, Diversity and Inclusion roadmap </a:t>
                      </a:r>
                      <a:endParaRPr lang="en-GB" sz="1000">
                        <a:latin typeface="+mn-lt"/>
                        <a:ea typeface="Lato" panose="020F0502020204030203" pitchFamily="34"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r>
                        <a:rPr lang="en-GB" sz="1000"/>
                        <a:t>Nov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ctr"/>
                      <a:r>
                        <a:rPr lang="en-GB" sz="1000">
                          <a:solidFill>
                            <a:schemeClr val="bg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605993382"/>
                  </a:ext>
                </a:extLst>
              </a:tr>
              <a:tr h="302128">
                <a:tc vMerge="1">
                  <a:txBody>
                    <a:bodyPr/>
                    <a:lstStyle/>
                    <a:p>
                      <a:endParaRPr lang="en-GB" sz="1000"/>
                    </a:p>
                  </a:txBody>
                  <a:tcPr>
                    <a:lnT w="12700" cap="flat" cmpd="sng" algn="ctr">
                      <a:solidFill>
                        <a:schemeClr val="bg1"/>
                      </a:solidFill>
                      <a:prstDash val="solid"/>
                      <a:round/>
                      <a:headEnd type="none" w="med" len="med"/>
                      <a:tailEnd type="none" w="med" len="med"/>
                    </a:lnT>
                  </a:tcPr>
                </a:tc>
                <a:tc>
                  <a:txBody>
                    <a:bodyPr/>
                    <a:lstStyle/>
                    <a:p>
                      <a:r>
                        <a:rPr lang="en-GB" sz="1000"/>
                        <a:t>Redesigned our performance management process to streamline processes, embed management competencies and improve feedback</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marL="0" algn="l" defTabSz="914400" rtl="0" eaLnBrk="1" latinLnBrk="0" hangingPunct="1"/>
                      <a:r>
                        <a:rPr lang="en-GB" sz="1000" kern="1200">
                          <a:solidFill>
                            <a:schemeClr val="dk1"/>
                          </a:solidFill>
                          <a:latin typeface="+mn-lt"/>
                          <a:ea typeface="+mn-ea"/>
                          <a:cs typeface="+mn-cs"/>
                        </a:rPr>
                        <a:t>Dec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ctr"/>
                      <a:r>
                        <a:rPr lang="en-GB" sz="1000">
                          <a:solidFill>
                            <a:schemeClr val="bg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858299326"/>
                  </a:ext>
                </a:extLst>
              </a:tr>
              <a:tr h="302128">
                <a:tc vMerge="1">
                  <a:txBody>
                    <a:bodyPr/>
                    <a:lstStyle/>
                    <a:p>
                      <a:endParaRPr lang="en-GB" sz="100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a:latin typeface="+mn-lt"/>
                          <a:ea typeface="Lato"/>
                          <a:cs typeface="Lato"/>
                        </a:rPr>
                        <a:t>Launched a new intranet to support out transformation messaging and provide a networking and community building vehicle for staff  </a:t>
                      </a:r>
                      <a:endParaRPr lang="en-GB" sz="1000">
                        <a:latin typeface="+mn-lt"/>
                        <a:ea typeface="Lato" panose="020F0502020204030203" pitchFamily="34"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r>
                        <a:rPr lang="en-GB" sz="1000"/>
                        <a:t>Dec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a:r>
                        <a:rPr lang="en-GB" sz="1000">
                          <a:solidFill>
                            <a:schemeClr val="bg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128834055"/>
                  </a:ext>
                </a:extLst>
              </a:tr>
              <a:tr h="302128">
                <a:tc vMerge="1">
                  <a:txBody>
                    <a:bodyPr/>
                    <a:lstStyle/>
                    <a:p>
                      <a:endParaRPr lang="en-GB" sz="1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mn-lt"/>
                          <a:ea typeface="Lato"/>
                          <a:cs typeface="Lato"/>
                        </a:rPr>
                        <a:t>All directorates working with SharePoint instead of network drives on production of new information and docs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r>
                        <a:rPr lang="en-GB" sz="1000"/>
                        <a:t>Dec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ctr"/>
                      <a:r>
                        <a:rPr lang="en-GB" sz="1000">
                          <a:solidFill>
                            <a:schemeClr val="bg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541311674"/>
                  </a:ext>
                </a:extLst>
              </a:tr>
              <a:tr h="302128">
                <a:tc vMerge="1">
                  <a:txBody>
                    <a:bodyPr/>
                    <a:lstStyle/>
                    <a:p>
                      <a:endParaRPr lang="en-GB" sz="1000"/>
                    </a:p>
                  </a:txBody>
                  <a:tcPr/>
                </a:tc>
                <a:tc>
                  <a:txBody>
                    <a:bodyPr/>
                    <a:lstStyle/>
                    <a:p>
                      <a:r>
                        <a:rPr lang="en-GB" sz="1000"/>
                        <a:t>Developed a talent management approach including talent identification and succession planning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r>
                        <a:rPr lang="en-GB" sz="1000"/>
                        <a:t>Jan 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a:r>
                        <a:rPr lang="en-GB" sz="1000" dirty="0">
                          <a:solidFill>
                            <a:schemeClr val="bg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4010076443"/>
                  </a:ext>
                </a:extLst>
              </a:tr>
            </a:tbl>
          </a:graphicData>
        </a:graphic>
      </p:graphicFrame>
    </p:spTree>
    <p:extLst>
      <p:ext uri="{BB962C8B-B14F-4D97-AF65-F5344CB8AC3E}">
        <p14:creationId xmlns:p14="http://schemas.microsoft.com/office/powerpoint/2010/main" val="806670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C7231-5D39-6E30-35D1-D4BD62619C64}"/>
              </a:ext>
            </a:extLst>
          </p:cNvPr>
          <p:cNvSpPr>
            <a:spLocks noGrp="1"/>
          </p:cNvSpPr>
          <p:nvPr>
            <p:ph type="ctrTitle"/>
          </p:nvPr>
        </p:nvSpPr>
        <p:spPr>
          <a:xfrm>
            <a:off x="724987" y="722208"/>
            <a:ext cx="10586859" cy="1276350"/>
          </a:xfrm>
        </p:spPr>
        <p:txBody>
          <a:bodyPr>
            <a:normAutofit fontScale="90000"/>
          </a:bodyPr>
          <a:lstStyle/>
          <a:p>
            <a:r>
              <a:rPr lang="en-GB" dirty="0"/>
              <a:t>Provide high quality advice, that is relevant, timely, usable, and has a demonstrable impact </a:t>
            </a:r>
          </a:p>
        </p:txBody>
      </p:sp>
      <p:sp>
        <p:nvSpPr>
          <p:cNvPr id="3" name="Subtitle 2">
            <a:extLst>
              <a:ext uri="{FF2B5EF4-FFF2-40B4-BE49-F238E27FC236}">
                <a16:creationId xmlns:a16="http://schemas.microsoft.com/office/drawing/2014/main" id="{9572FA8F-6425-EF0C-CC28-A76AFC8E7ACF}"/>
              </a:ext>
            </a:extLst>
          </p:cNvPr>
          <p:cNvSpPr>
            <a:spLocks noGrp="1"/>
          </p:cNvSpPr>
          <p:nvPr>
            <p:ph type="subTitle" idx="1"/>
          </p:nvPr>
        </p:nvSpPr>
        <p:spPr>
          <a:xfrm>
            <a:off x="724987" y="1732823"/>
            <a:ext cx="4576355" cy="1356518"/>
          </a:xfrm>
        </p:spPr>
        <p:txBody>
          <a:bodyPr/>
          <a:lstStyle/>
          <a:p>
            <a:r>
              <a:rPr lang="en-GB"/>
              <a:t>1 April 2023 to 31 January 2024</a:t>
            </a:r>
          </a:p>
        </p:txBody>
      </p:sp>
    </p:spTree>
    <p:extLst>
      <p:ext uri="{BB962C8B-B14F-4D97-AF65-F5344CB8AC3E}">
        <p14:creationId xmlns:p14="http://schemas.microsoft.com/office/powerpoint/2010/main" val="388270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A046-07E7-108C-435D-E444D568BA38}"/>
              </a:ext>
            </a:extLst>
          </p:cNvPr>
          <p:cNvSpPr>
            <a:spLocks noGrp="1"/>
          </p:cNvSpPr>
          <p:nvPr>
            <p:ph type="ctrTitle"/>
          </p:nvPr>
        </p:nvSpPr>
        <p:spPr>
          <a:xfrm>
            <a:off x="558583" y="256220"/>
            <a:ext cx="11178381" cy="371886"/>
          </a:xfrm>
        </p:spPr>
        <p:txBody>
          <a:bodyPr>
            <a:normAutofit/>
          </a:bodyPr>
          <a:lstStyle/>
          <a:p>
            <a:r>
              <a:rPr lang="en-GB" sz="2000"/>
              <a:t>Provide high quality advice…</a:t>
            </a:r>
          </a:p>
        </p:txBody>
      </p:sp>
      <p:sp>
        <p:nvSpPr>
          <p:cNvPr id="7" name="Rectangle 6">
            <a:extLst>
              <a:ext uri="{FF2B5EF4-FFF2-40B4-BE49-F238E27FC236}">
                <a16:creationId xmlns:a16="http://schemas.microsoft.com/office/drawing/2014/main" id="{AA4EFEB5-0817-3EC2-82B6-C760323E027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5675415"/>
            <a:ext cx="12191999" cy="1268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Chart 22" descr="Combined bar and line chart of NICE's actual, planned and prior year activity for 98 technology appraisals and highly specialised technologies guidance, from April 2022 to March 2023.">
            <a:extLst>
              <a:ext uri="{FF2B5EF4-FFF2-40B4-BE49-F238E27FC236}">
                <a16:creationId xmlns:a16="http://schemas.microsoft.com/office/drawing/2014/main" id="{1D8D5088-260F-B08C-35CE-6663F165C83B}"/>
              </a:ext>
            </a:extLst>
          </p:cNvPr>
          <p:cNvGraphicFramePr/>
          <p:nvPr>
            <p:extLst>
              <p:ext uri="{D42A27DB-BD31-4B8C-83A1-F6EECF244321}">
                <p14:modId xmlns:p14="http://schemas.microsoft.com/office/powerpoint/2010/main" val="1120932437"/>
              </p:ext>
            </p:extLst>
          </p:nvPr>
        </p:nvGraphicFramePr>
        <p:xfrm>
          <a:off x="541767" y="1056715"/>
          <a:ext cx="5157426" cy="35896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Table 27">
            <a:extLst>
              <a:ext uri="{FF2B5EF4-FFF2-40B4-BE49-F238E27FC236}">
                <a16:creationId xmlns:a16="http://schemas.microsoft.com/office/drawing/2014/main" id="{5F0A18F6-E94B-CD99-E23E-BAB6A1BC0386}"/>
              </a:ext>
            </a:extLst>
          </p:cNvPr>
          <p:cNvGraphicFramePr>
            <a:graphicFrameLocks noGrp="1"/>
          </p:cNvGraphicFramePr>
          <p:nvPr>
            <p:extLst>
              <p:ext uri="{D42A27DB-BD31-4B8C-83A1-F6EECF244321}">
                <p14:modId xmlns:p14="http://schemas.microsoft.com/office/powerpoint/2010/main" val="3240492750"/>
              </p:ext>
            </p:extLst>
          </p:nvPr>
        </p:nvGraphicFramePr>
        <p:xfrm>
          <a:off x="1131103" y="4978752"/>
          <a:ext cx="3709396" cy="931946"/>
        </p:xfrm>
        <a:graphic>
          <a:graphicData uri="http://schemas.openxmlformats.org/drawingml/2006/table">
            <a:tbl>
              <a:tblPr firstRow="1" bandRow="1">
                <a:tableStyleId>{5C22544A-7EE6-4342-B048-85BDC9FD1C3A}</a:tableStyleId>
              </a:tblPr>
              <a:tblGrid>
                <a:gridCol w="1171331">
                  <a:extLst>
                    <a:ext uri="{9D8B030D-6E8A-4147-A177-3AD203B41FA5}">
                      <a16:colId xmlns:a16="http://schemas.microsoft.com/office/drawing/2014/main" val="1651089263"/>
                    </a:ext>
                  </a:extLst>
                </a:gridCol>
                <a:gridCol w="1171331">
                  <a:extLst>
                    <a:ext uri="{9D8B030D-6E8A-4147-A177-3AD203B41FA5}">
                      <a16:colId xmlns:a16="http://schemas.microsoft.com/office/drawing/2014/main" val="3665189291"/>
                    </a:ext>
                  </a:extLst>
                </a:gridCol>
                <a:gridCol w="1366734">
                  <a:extLst>
                    <a:ext uri="{9D8B030D-6E8A-4147-A177-3AD203B41FA5}">
                      <a16:colId xmlns:a16="http://schemas.microsoft.com/office/drawing/2014/main" val="4015648614"/>
                    </a:ext>
                  </a:extLst>
                </a:gridCol>
              </a:tblGrid>
              <a:tr h="541062">
                <a:tc>
                  <a:txBody>
                    <a:bodyPr/>
                    <a:lstStyle/>
                    <a:p>
                      <a:r>
                        <a:rPr lang="en-GB" sz="1100"/>
                        <a:t>2023/24 plan</a:t>
                      </a:r>
                    </a:p>
                  </a:txBody>
                  <a:tcPr anchor="b">
                    <a:solidFill>
                      <a:srgbClr val="228096"/>
                    </a:solidFill>
                  </a:tcPr>
                </a:tc>
                <a:tc>
                  <a:txBody>
                    <a:bodyPr/>
                    <a:lstStyle/>
                    <a:p>
                      <a:r>
                        <a:rPr lang="en-GB" sz="1100"/>
                        <a:t>YTD actual</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37586">
                <a:tc>
                  <a:txBody>
                    <a:bodyPr/>
                    <a:lstStyle/>
                    <a:p>
                      <a:r>
                        <a:rPr lang="en-GB" sz="1100"/>
                        <a:t>110</a:t>
                      </a:r>
                    </a:p>
                  </a:txBody>
                  <a:tcPr>
                    <a:solidFill>
                      <a:srgbClr val="F7F4F1"/>
                    </a:solidFill>
                  </a:tcPr>
                </a:tc>
                <a:tc>
                  <a:txBody>
                    <a:bodyPr/>
                    <a:lstStyle/>
                    <a:p>
                      <a:r>
                        <a:rPr lang="en-GB" sz="1100"/>
                        <a:t>77</a:t>
                      </a:r>
                    </a:p>
                  </a:txBody>
                  <a:tcPr>
                    <a:solidFill>
                      <a:srgbClr val="F7F4F1"/>
                    </a:solidFill>
                  </a:tcPr>
                </a:tc>
                <a:tc>
                  <a:txBody>
                    <a:bodyPr/>
                    <a:lstStyle/>
                    <a:p>
                      <a:r>
                        <a:rPr lang="en-GB" sz="1100" dirty="0"/>
                        <a:t>A</a:t>
                      </a:r>
                    </a:p>
                  </a:txBody>
                  <a:tcPr>
                    <a:solidFill>
                      <a:srgbClr val="F7F4F1"/>
                    </a:solidFill>
                  </a:tcPr>
                </a:tc>
                <a:extLst>
                  <a:ext uri="{0D108BD9-81ED-4DB2-BD59-A6C34878D82A}">
                    <a16:rowId xmlns:a16="http://schemas.microsoft.com/office/drawing/2014/main" val="1116214792"/>
                  </a:ext>
                </a:extLst>
              </a:tr>
            </a:tbl>
          </a:graphicData>
        </a:graphic>
      </p:graphicFrame>
      <p:sp>
        <p:nvSpPr>
          <p:cNvPr id="3" name="TextBox 2">
            <a:extLst>
              <a:ext uri="{FF2B5EF4-FFF2-40B4-BE49-F238E27FC236}">
                <a16:creationId xmlns:a16="http://schemas.microsoft.com/office/drawing/2014/main" id="{06C55FD4-B14F-8DFA-5F84-EED5653B8C00}"/>
              </a:ext>
            </a:extLst>
          </p:cNvPr>
          <p:cNvSpPr txBox="1"/>
          <p:nvPr/>
        </p:nvSpPr>
        <p:spPr>
          <a:xfrm>
            <a:off x="1013866" y="5922040"/>
            <a:ext cx="4091533" cy="553998"/>
          </a:xfrm>
          <a:prstGeom prst="rect">
            <a:avLst/>
          </a:prstGeom>
          <a:noFill/>
        </p:spPr>
        <p:txBody>
          <a:bodyPr wrap="square">
            <a:spAutoFit/>
          </a:bodyPr>
          <a:lstStyle/>
          <a:p>
            <a:pPr rtl="0"/>
            <a:r>
              <a:rPr lang="en-GB" sz="1000">
                <a:latin typeface="Inter" panose="02000503000000020004" pitchFamily="2" charset="0"/>
                <a:ea typeface="Inter" panose="02000503000000020004" pitchFamily="2" charset="0"/>
              </a:rPr>
              <a:t>Not expected to hit business plan target of 110 publications at this stage of the business year. It is expected the final number of publications will be 90% of the target.</a:t>
            </a:r>
          </a:p>
        </p:txBody>
      </p:sp>
      <p:graphicFrame>
        <p:nvGraphicFramePr>
          <p:cNvPr id="25" name="Chart 24" descr="Combined bar and line chart of NICE's actual, planned and prior year activity for 16 guidelines (new or updated), from April 2022 to March 2023.">
            <a:extLst>
              <a:ext uri="{FF2B5EF4-FFF2-40B4-BE49-F238E27FC236}">
                <a16:creationId xmlns:a16="http://schemas.microsoft.com/office/drawing/2014/main" id="{0AEDE957-DE38-6DD3-5B9F-AB8CDCC73E3D}"/>
              </a:ext>
            </a:extLst>
          </p:cNvPr>
          <p:cNvGraphicFramePr/>
          <p:nvPr>
            <p:extLst>
              <p:ext uri="{D42A27DB-BD31-4B8C-83A1-F6EECF244321}">
                <p14:modId xmlns:p14="http://schemas.microsoft.com/office/powerpoint/2010/main" val="2550504073"/>
              </p:ext>
            </p:extLst>
          </p:nvPr>
        </p:nvGraphicFramePr>
        <p:xfrm>
          <a:off x="6095999" y="1155187"/>
          <a:ext cx="5157426" cy="34776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Table 27">
            <a:extLst>
              <a:ext uri="{FF2B5EF4-FFF2-40B4-BE49-F238E27FC236}">
                <a16:creationId xmlns:a16="http://schemas.microsoft.com/office/drawing/2014/main" id="{84FDD560-4158-6BC8-4C72-82BBE6215E63}"/>
              </a:ext>
            </a:extLst>
          </p:cNvPr>
          <p:cNvGraphicFramePr>
            <a:graphicFrameLocks noGrp="1"/>
          </p:cNvGraphicFramePr>
          <p:nvPr>
            <p:extLst>
              <p:ext uri="{D42A27DB-BD31-4B8C-83A1-F6EECF244321}">
                <p14:modId xmlns:p14="http://schemas.microsoft.com/office/powerpoint/2010/main" val="1670485470"/>
              </p:ext>
            </p:extLst>
          </p:nvPr>
        </p:nvGraphicFramePr>
        <p:xfrm>
          <a:off x="6519639" y="4847334"/>
          <a:ext cx="4733784" cy="937811"/>
        </p:xfrm>
        <a:graphic>
          <a:graphicData uri="http://schemas.openxmlformats.org/drawingml/2006/table">
            <a:tbl>
              <a:tblPr firstRow="1" bandRow="1">
                <a:tableStyleId>{5C22544A-7EE6-4342-B048-85BDC9FD1C3A}</a:tableStyleId>
              </a:tblPr>
              <a:tblGrid>
                <a:gridCol w="1183446">
                  <a:extLst>
                    <a:ext uri="{9D8B030D-6E8A-4147-A177-3AD203B41FA5}">
                      <a16:colId xmlns:a16="http://schemas.microsoft.com/office/drawing/2014/main" val="1651089263"/>
                    </a:ext>
                  </a:extLst>
                </a:gridCol>
                <a:gridCol w="1183446">
                  <a:extLst>
                    <a:ext uri="{9D8B030D-6E8A-4147-A177-3AD203B41FA5}">
                      <a16:colId xmlns:a16="http://schemas.microsoft.com/office/drawing/2014/main" val="3665189291"/>
                    </a:ext>
                  </a:extLst>
                </a:gridCol>
                <a:gridCol w="986022">
                  <a:extLst>
                    <a:ext uri="{9D8B030D-6E8A-4147-A177-3AD203B41FA5}">
                      <a16:colId xmlns:a16="http://schemas.microsoft.com/office/drawing/2014/main" val="3982682260"/>
                    </a:ext>
                  </a:extLst>
                </a:gridCol>
                <a:gridCol w="1380870">
                  <a:extLst>
                    <a:ext uri="{9D8B030D-6E8A-4147-A177-3AD203B41FA5}">
                      <a16:colId xmlns:a16="http://schemas.microsoft.com/office/drawing/2014/main" val="4015648614"/>
                    </a:ext>
                  </a:extLst>
                </a:gridCol>
              </a:tblGrid>
              <a:tr h="513974">
                <a:tc>
                  <a:txBody>
                    <a:bodyPr/>
                    <a:lstStyle/>
                    <a:p>
                      <a:r>
                        <a:rPr lang="en-GB" sz="1100"/>
                        <a:t>YTD planned</a:t>
                      </a:r>
                    </a:p>
                  </a:txBody>
                  <a:tcPr anchor="b">
                    <a:solidFill>
                      <a:srgbClr val="228096"/>
                    </a:solidFill>
                  </a:tcPr>
                </a:tc>
                <a:tc>
                  <a:txBody>
                    <a:bodyPr/>
                    <a:lstStyle/>
                    <a:p>
                      <a:r>
                        <a:rPr lang="en-GB" sz="1100"/>
                        <a:t>YTD actual</a:t>
                      </a:r>
                    </a:p>
                  </a:txBody>
                  <a:tcPr anchor="b">
                    <a:solidFill>
                      <a:srgbClr val="228096"/>
                    </a:solidFill>
                  </a:tcPr>
                </a:tc>
                <a:tc>
                  <a:txBody>
                    <a:bodyPr/>
                    <a:lstStyle/>
                    <a:p>
                      <a:r>
                        <a:rPr lang="en-GB" sz="110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43451">
                <a:tc>
                  <a:txBody>
                    <a:bodyPr/>
                    <a:lstStyle/>
                    <a:p>
                      <a:r>
                        <a:rPr lang="en-GB" sz="1100"/>
                        <a:t>49</a:t>
                      </a:r>
                    </a:p>
                  </a:txBody>
                  <a:tcPr>
                    <a:solidFill>
                      <a:srgbClr val="F7F4F1"/>
                    </a:solidFill>
                  </a:tcPr>
                </a:tc>
                <a:tc>
                  <a:txBody>
                    <a:bodyPr/>
                    <a:lstStyle/>
                    <a:p>
                      <a:r>
                        <a:rPr lang="en-GB" sz="1100"/>
                        <a:t>49</a:t>
                      </a:r>
                    </a:p>
                  </a:txBody>
                  <a:tcPr>
                    <a:solidFill>
                      <a:srgbClr val="F7F4F1"/>
                    </a:solidFill>
                  </a:tcPr>
                </a:tc>
                <a:tc>
                  <a:txBody>
                    <a:bodyPr/>
                    <a:lstStyle/>
                    <a:p>
                      <a:r>
                        <a:rPr lang="en-GB" sz="1100"/>
                        <a:t>100%</a:t>
                      </a:r>
                    </a:p>
                  </a:txBody>
                  <a:tcPr>
                    <a:solidFill>
                      <a:srgbClr val="F7F4F1"/>
                    </a:solidFill>
                  </a:tcPr>
                </a:tc>
                <a:tc>
                  <a:txBody>
                    <a:bodyPr/>
                    <a:lstStyle/>
                    <a:p>
                      <a:r>
                        <a:rPr lang="en-GB" sz="1100" dirty="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31" name="TextBox 30">
            <a:extLst>
              <a:ext uri="{FF2B5EF4-FFF2-40B4-BE49-F238E27FC236}">
                <a16:creationId xmlns:a16="http://schemas.microsoft.com/office/drawing/2014/main" id="{36D0AC10-030B-2DA6-A2BA-DF4439B5DC0F}"/>
              </a:ext>
            </a:extLst>
          </p:cNvPr>
          <p:cNvSpPr txBox="1"/>
          <p:nvPr/>
        </p:nvSpPr>
        <p:spPr>
          <a:xfrm>
            <a:off x="6519639" y="5922040"/>
            <a:ext cx="3241072" cy="246221"/>
          </a:xfrm>
          <a:prstGeom prst="rect">
            <a:avLst/>
          </a:prstGeom>
          <a:noFill/>
        </p:spPr>
        <p:txBody>
          <a:bodyPr wrap="square">
            <a:spAutoFit/>
          </a:bodyPr>
          <a:lstStyle/>
          <a:p>
            <a:r>
              <a:rPr lang="en-GB" sz="1000">
                <a:effectLst/>
                <a:latin typeface="Inter" panose="02000503000000020004" pitchFamily="2" charset="0"/>
                <a:ea typeface="Inter" panose="02000503000000020004" pitchFamily="2" charset="0"/>
              </a:rPr>
              <a:t>Expected to reach target.</a:t>
            </a:r>
            <a:endParaRPr lang="en-GB" sz="400">
              <a:latin typeface="Inter" panose="02000503000000020004" pitchFamily="2" charset="0"/>
              <a:ea typeface="Inter" panose="02000503000000020004" pitchFamily="2" charset="0"/>
            </a:endParaRPr>
          </a:p>
        </p:txBody>
      </p:sp>
      <p:sp>
        <p:nvSpPr>
          <p:cNvPr id="34" name="Oval 33">
            <a:extLst>
              <a:ext uri="{FF2B5EF4-FFF2-40B4-BE49-F238E27FC236}">
                <a16:creationId xmlns:a16="http://schemas.microsoft.com/office/drawing/2014/main" id="{B48AAA25-6DFB-3381-E1DF-FC5F7F6CE135}"/>
              </a:ext>
              <a:ext uri="{C183D7F6-B498-43B3-948B-1728B52AA6E4}">
                <adec:decorative xmlns:adec="http://schemas.microsoft.com/office/drawing/2017/decorative" val="1"/>
              </a:ext>
            </a:extLst>
          </p:cNvPr>
          <p:cNvSpPr/>
          <p:nvPr/>
        </p:nvSpPr>
        <p:spPr>
          <a:xfrm>
            <a:off x="4545770" y="5614130"/>
            <a:ext cx="149570" cy="14957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30B6DA57-D11E-9A79-3E3D-5C6BDB32BE07}"/>
              </a:ext>
              <a:ext uri="{C183D7F6-B498-43B3-948B-1728B52AA6E4}">
                <adec:decorative xmlns:adec="http://schemas.microsoft.com/office/drawing/2017/decorative" val="1"/>
              </a:ext>
            </a:extLst>
          </p:cNvPr>
          <p:cNvSpPr/>
          <p:nvPr/>
        </p:nvSpPr>
        <p:spPr>
          <a:xfrm>
            <a:off x="10911327" y="5489539"/>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87660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C11997-3E1C-A0AF-F4A4-EFF920E5462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5605856"/>
            <a:ext cx="12191999" cy="1268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1537D0FD-CADC-101E-0280-A66951822F39}"/>
              </a:ext>
            </a:extLst>
          </p:cNvPr>
          <p:cNvSpPr>
            <a:spLocks noGrp="1"/>
          </p:cNvSpPr>
          <p:nvPr>
            <p:ph type="ctrTitle"/>
          </p:nvPr>
        </p:nvSpPr>
        <p:spPr>
          <a:xfrm>
            <a:off x="558583" y="256220"/>
            <a:ext cx="11178381" cy="371886"/>
          </a:xfrm>
        </p:spPr>
        <p:txBody>
          <a:bodyPr>
            <a:normAutofit/>
          </a:bodyPr>
          <a:lstStyle/>
          <a:p>
            <a:r>
              <a:rPr lang="en-GB" sz="2000"/>
              <a:t>Provide high quality advice… </a:t>
            </a:r>
          </a:p>
        </p:txBody>
      </p:sp>
      <p:graphicFrame>
        <p:nvGraphicFramePr>
          <p:cNvPr id="25" name="Chart 24" descr="Combined bar and line chart of NICE's actual, planned and prior year activity for 7 diagnostics guidance, from April 2022 to March 2023.">
            <a:extLst>
              <a:ext uri="{FF2B5EF4-FFF2-40B4-BE49-F238E27FC236}">
                <a16:creationId xmlns:a16="http://schemas.microsoft.com/office/drawing/2014/main" id="{0AEDE957-DE38-6DD3-5B9F-AB8CDCC73E3D}"/>
              </a:ext>
            </a:extLst>
          </p:cNvPr>
          <p:cNvGraphicFramePr/>
          <p:nvPr>
            <p:extLst>
              <p:ext uri="{D42A27DB-BD31-4B8C-83A1-F6EECF244321}">
                <p14:modId xmlns:p14="http://schemas.microsoft.com/office/powerpoint/2010/main" val="3755107876"/>
              </p:ext>
            </p:extLst>
          </p:nvPr>
        </p:nvGraphicFramePr>
        <p:xfrm>
          <a:off x="712941" y="1001341"/>
          <a:ext cx="5132048" cy="36487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Table 27">
            <a:extLst>
              <a:ext uri="{FF2B5EF4-FFF2-40B4-BE49-F238E27FC236}">
                <a16:creationId xmlns:a16="http://schemas.microsoft.com/office/drawing/2014/main" id="{5F0A18F6-E94B-CD99-E23E-BAB6A1BC0386}"/>
              </a:ext>
            </a:extLst>
          </p:cNvPr>
          <p:cNvGraphicFramePr>
            <a:graphicFrameLocks noGrp="1"/>
          </p:cNvGraphicFramePr>
          <p:nvPr>
            <p:extLst>
              <p:ext uri="{D42A27DB-BD31-4B8C-83A1-F6EECF244321}">
                <p14:modId xmlns:p14="http://schemas.microsoft.com/office/powerpoint/2010/main" val="3431515476"/>
              </p:ext>
            </p:extLst>
          </p:nvPr>
        </p:nvGraphicFramePr>
        <p:xfrm>
          <a:off x="958359" y="4914172"/>
          <a:ext cx="4630316" cy="931946"/>
        </p:xfrm>
        <a:graphic>
          <a:graphicData uri="http://schemas.openxmlformats.org/drawingml/2006/table">
            <a:tbl>
              <a:tblPr firstRow="1" bandRow="1">
                <a:tableStyleId>{5C22544A-7EE6-4342-B048-85BDC9FD1C3A}</a:tableStyleId>
              </a:tblPr>
              <a:tblGrid>
                <a:gridCol w="1157579">
                  <a:extLst>
                    <a:ext uri="{9D8B030D-6E8A-4147-A177-3AD203B41FA5}">
                      <a16:colId xmlns:a16="http://schemas.microsoft.com/office/drawing/2014/main" val="1651089263"/>
                    </a:ext>
                  </a:extLst>
                </a:gridCol>
                <a:gridCol w="1157579">
                  <a:extLst>
                    <a:ext uri="{9D8B030D-6E8A-4147-A177-3AD203B41FA5}">
                      <a16:colId xmlns:a16="http://schemas.microsoft.com/office/drawing/2014/main" val="3665189291"/>
                    </a:ext>
                  </a:extLst>
                </a:gridCol>
                <a:gridCol w="964470">
                  <a:extLst>
                    <a:ext uri="{9D8B030D-6E8A-4147-A177-3AD203B41FA5}">
                      <a16:colId xmlns:a16="http://schemas.microsoft.com/office/drawing/2014/main" val="3982682260"/>
                    </a:ext>
                  </a:extLst>
                </a:gridCol>
                <a:gridCol w="1350688">
                  <a:extLst>
                    <a:ext uri="{9D8B030D-6E8A-4147-A177-3AD203B41FA5}">
                      <a16:colId xmlns:a16="http://schemas.microsoft.com/office/drawing/2014/main" val="4015648614"/>
                    </a:ext>
                  </a:extLst>
                </a:gridCol>
              </a:tblGrid>
              <a:tr h="541062">
                <a:tc>
                  <a:txBody>
                    <a:bodyPr/>
                    <a:lstStyle/>
                    <a:p>
                      <a:r>
                        <a:rPr lang="en-GB" sz="1100"/>
                        <a:t>YTD planned</a:t>
                      </a:r>
                    </a:p>
                  </a:txBody>
                  <a:tcPr anchor="b">
                    <a:solidFill>
                      <a:srgbClr val="228096"/>
                    </a:solidFill>
                  </a:tcPr>
                </a:tc>
                <a:tc>
                  <a:txBody>
                    <a:bodyPr/>
                    <a:lstStyle/>
                    <a:p>
                      <a:r>
                        <a:rPr lang="en-GB" sz="1100"/>
                        <a:t>YTD actual</a:t>
                      </a:r>
                    </a:p>
                  </a:txBody>
                  <a:tcPr anchor="b">
                    <a:solidFill>
                      <a:srgbClr val="228096"/>
                    </a:solidFill>
                  </a:tcPr>
                </a:tc>
                <a:tc>
                  <a:txBody>
                    <a:bodyPr/>
                    <a:lstStyle/>
                    <a:p>
                      <a:r>
                        <a:rPr lang="en-GB" sz="110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37586">
                <a:tc>
                  <a:txBody>
                    <a:bodyPr/>
                    <a:lstStyle/>
                    <a:p>
                      <a:r>
                        <a:rPr lang="en-GB" sz="1100"/>
                        <a:t>15</a:t>
                      </a:r>
                    </a:p>
                  </a:txBody>
                  <a:tcPr>
                    <a:solidFill>
                      <a:srgbClr val="F7F4F1"/>
                    </a:solidFill>
                  </a:tcPr>
                </a:tc>
                <a:tc>
                  <a:txBody>
                    <a:bodyPr/>
                    <a:lstStyle/>
                    <a:p>
                      <a:r>
                        <a:rPr lang="en-GB" sz="1100"/>
                        <a:t>33</a:t>
                      </a:r>
                    </a:p>
                  </a:txBody>
                  <a:tcPr>
                    <a:solidFill>
                      <a:srgbClr val="F7F4F1"/>
                    </a:solidFill>
                  </a:tcPr>
                </a:tc>
                <a:tc>
                  <a:txBody>
                    <a:bodyPr/>
                    <a:lstStyle/>
                    <a:p>
                      <a:r>
                        <a:rPr lang="en-GB" sz="1100"/>
                        <a:t>220%</a:t>
                      </a:r>
                    </a:p>
                  </a:txBody>
                  <a:tcPr>
                    <a:solidFill>
                      <a:srgbClr val="F7F4F1"/>
                    </a:solidFill>
                  </a:tcPr>
                </a:tc>
                <a:tc>
                  <a:txBody>
                    <a:bodyPr/>
                    <a:lstStyle/>
                    <a:p>
                      <a:r>
                        <a:rPr lang="en-GB" sz="1100" dirty="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11" name="TextBox 10">
            <a:extLst>
              <a:ext uri="{FF2B5EF4-FFF2-40B4-BE49-F238E27FC236}">
                <a16:creationId xmlns:a16="http://schemas.microsoft.com/office/drawing/2014/main" id="{42F2C1E9-BE51-0A41-8D71-427FD9CF5F5A}"/>
              </a:ext>
            </a:extLst>
          </p:cNvPr>
          <p:cNvSpPr txBox="1"/>
          <p:nvPr/>
        </p:nvSpPr>
        <p:spPr>
          <a:xfrm>
            <a:off x="902067" y="5960007"/>
            <a:ext cx="4630316" cy="861774"/>
          </a:xfrm>
          <a:prstGeom prst="rect">
            <a:avLst/>
          </a:prstGeom>
          <a:noFill/>
        </p:spPr>
        <p:txBody>
          <a:bodyPr wrap="square">
            <a:spAutoFit/>
          </a:bodyPr>
          <a:lstStyle/>
          <a:p>
            <a:r>
              <a:rPr lang="en-GB" sz="1000" b="0" i="0">
                <a:effectLst/>
              </a:rPr>
              <a:t>Year-end target exceeded. Variance due to topics publishing earlier than planned and inclusion of 1 surveillance team generated update. In October, an additional 6 innovative updates have also been completed by the surveillance team which involved a change of content but did not require new evidence synthesis.</a:t>
            </a:r>
          </a:p>
        </p:txBody>
      </p:sp>
      <p:graphicFrame>
        <p:nvGraphicFramePr>
          <p:cNvPr id="23" name="Chart 22" descr="Combined bar and line chart of NICE's actual, planned and prior year activity for 8 medical technologies guidance, from April 2022 to March 2023.">
            <a:extLst>
              <a:ext uri="{FF2B5EF4-FFF2-40B4-BE49-F238E27FC236}">
                <a16:creationId xmlns:a16="http://schemas.microsoft.com/office/drawing/2014/main" id="{1D8D5088-260F-B08C-35CE-6663F165C83B}"/>
              </a:ext>
            </a:extLst>
          </p:cNvPr>
          <p:cNvGraphicFramePr/>
          <p:nvPr>
            <p:extLst>
              <p:ext uri="{D42A27DB-BD31-4B8C-83A1-F6EECF244321}">
                <p14:modId xmlns:p14="http://schemas.microsoft.com/office/powerpoint/2010/main" val="4096027186"/>
              </p:ext>
            </p:extLst>
          </p:nvPr>
        </p:nvGraphicFramePr>
        <p:xfrm>
          <a:off x="6347012" y="1001340"/>
          <a:ext cx="5389952" cy="36190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Table 27">
            <a:extLst>
              <a:ext uri="{FF2B5EF4-FFF2-40B4-BE49-F238E27FC236}">
                <a16:creationId xmlns:a16="http://schemas.microsoft.com/office/drawing/2014/main" id="{84FDD560-4158-6BC8-4C72-82BBE6215E63}"/>
              </a:ext>
            </a:extLst>
          </p:cNvPr>
          <p:cNvGraphicFramePr>
            <a:graphicFrameLocks noGrp="1"/>
          </p:cNvGraphicFramePr>
          <p:nvPr>
            <p:extLst>
              <p:ext uri="{D42A27DB-BD31-4B8C-83A1-F6EECF244321}">
                <p14:modId xmlns:p14="http://schemas.microsoft.com/office/powerpoint/2010/main" val="128350473"/>
              </p:ext>
            </p:extLst>
          </p:nvPr>
        </p:nvGraphicFramePr>
        <p:xfrm>
          <a:off x="6667432" y="4916820"/>
          <a:ext cx="4630316" cy="931946"/>
        </p:xfrm>
        <a:graphic>
          <a:graphicData uri="http://schemas.openxmlformats.org/drawingml/2006/table">
            <a:tbl>
              <a:tblPr firstRow="1" bandRow="1">
                <a:tableStyleId>{5C22544A-7EE6-4342-B048-85BDC9FD1C3A}</a:tableStyleId>
              </a:tblPr>
              <a:tblGrid>
                <a:gridCol w="1157579">
                  <a:extLst>
                    <a:ext uri="{9D8B030D-6E8A-4147-A177-3AD203B41FA5}">
                      <a16:colId xmlns:a16="http://schemas.microsoft.com/office/drawing/2014/main" val="1651089263"/>
                    </a:ext>
                  </a:extLst>
                </a:gridCol>
                <a:gridCol w="1157579">
                  <a:extLst>
                    <a:ext uri="{9D8B030D-6E8A-4147-A177-3AD203B41FA5}">
                      <a16:colId xmlns:a16="http://schemas.microsoft.com/office/drawing/2014/main" val="3665189291"/>
                    </a:ext>
                  </a:extLst>
                </a:gridCol>
                <a:gridCol w="964470">
                  <a:extLst>
                    <a:ext uri="{9D8B030D-6E8A-4147-A177-3AD203B41FA5}">
                      <a16:colId xmlns:a16="http://schemas.microsoft.com/office/drawing/2014/main" val="3982682260"/>
                    </a:ext>
                  </a:extLst>
                </a:gridCol>
                <a:gridCol w="1350688">
                  <a:extLst>
                    <a:ext uri="{9D8B030D-6E8A-4147-A177-3AD203B41FA5}">
                      <a16:colId xmlns:a16="http://schemas.microsoft.com/office/drawing/2014/main" val="4015648614"/>
                    </a:ext>
                  </a:extLst>
                </a:gridCol>
              </a:tblGrid>
              <a:tr h="541062">
                <a:tc>
                  <a:txBody>
                    <a:bodyPr/>
                    <a:lstStyle/>
                    <a:p>
                      <a:r>
                        <a:rPr lang="en-GB" sz="1100"/>
                        <a:t>YTD planned</a:t>
                      </a:r>
                    </a:p>
                  </a:txBody>
                  <a:tcPr anchor="b">
                    <a:solidFill>
                      <a:srgbClr val="228096"/>
                    </a:solidFill>
                  </a:tcPr>
                </a:tc>
                <a:tc>
                  <a:txBody>
                    <a:bodyPr/>
                    <a:lstStyle/>
                    <a:p>
                      <a:r>
                        <a:rPr lang="en-GB" sz="1100"/>
                        <a:t>YTD actual</a:t>
                      </a:r>
                    </a:p>
                  </a:txBody>
                  <a:tcPr anchor="b">
                    <a:solidFill>
                      <a:srgbClr val="228096"/>
                    </a:solidFill>
                  </a:tcPr>
                </a:tc>
                <a:tc>
                  <a:txBody>
                    <a:bodyPr/>
                    <a:lstStyle/>
                    <a:p>
                      <a:r>
                        <a:rPr lang="en-GB" sz="110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37586">
                <a:tc>
                  <a:txBody>
                    <a:bodyPr/>
                    <a:lstStyle/>
                    <a:p>
                      <a:r>
                        <a:rPr lang="en-GB" sz="1100"/>
                        <a:t>6</a:t>
                      </a:r>
                    </a:p>
                  </a:txBody>
                  <a:tcPr>
                    <a:solidFill>
                      <a:srgbClr val="F7F4F1"/>
                    </a:solidFill>
                  </a:tcPr>
                </a:tc>
                <a:tc>
                  <a:txBody>
                    <a:bodyPr/>
                    <a:lstStyle/>
                    <a:p>
                      <a:r>
                        <a:rPr lang="en-GB" sz="1100"/>
                        <a:t>7</a:t>
                      </a:r>
                    </a:p>
                  </a:txBody>
                  <a:tcPr>
                    <a:solidFill>
                      <a:srgbClr val="F7F4F1"/>
                    </a:solidFill>
                  </a:tcPr>
                </a:tc>
                <a:tc>
                  <a:txBody>
                    <a:bodyPr/>
                    <a:lstStyle/>
                    <a:p>
                      <a:r>
                        <a:rPr lang="en-GB" sz="1100"/>
                        <a:t>117%</a:t>
                      </a:r>
                    </a:p>
                  </a:txBody>
                  <a:tcPr>
                    <a:solidFill>
                      <a:srgbClr val="F7F4F1"/>
                    </a:solidFill>
                  </a:tcPr>
                </a:tc>
                <a:tc>
                  <a:txBody>
                    <a:bodyPr/>
                    <a:lstStyle/>
                    <a:p>
                      <a:r>
                        <a:rPr lang="en-GB" sz="1100" dirty="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2" name="Oval 1">
            <a:extLst>
              <a:ext uri="{FF2B5EF4-FFF2-40B4-BE49-F238E27FC236}">
                <a16:creationId xmlns:a16="http://schemas.microsoft.com/office/drawing/2014/main" id="{0A69B078-C788-AB83-5D0B-B9CBFDFBCA3B}"/>
              </a:ext>
              <a:ext uri="{C183D7F6-B498-43B3-948B-1728B52AA6E4}">
                <adec:decorative xmlns:adec="http://schemas.microsoft.com/office/drawing/2017/decorative" val="1"/>
              </a:ext>
            </a:extLst>
          </p:cNvPr>
          <p:cNvSpPr/>
          <p:nvPr/>
        </p:nvSpPr>
        <p:spPr>
          <a:xfrm>
            <a:off x="4733695" y="5584356"/>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035F431F-4EF6-EC33-613C-1D013ACD75B7}"/>
              </a:ext>
              <a:ext uri="{C183D7F6-B498-43B3-948B-1728B52AA6E4}">
                <adec:decorative xmlns:adec="http://schemas.microsoft.com/office/drawing/2017/decorative" val="1"/>
              </a:ext>
            </a:extLst>
          </p:cNvPr>
          <p:cNvSpPr/>
          <p:nvPr/>
        </p:nvSpPr>
        <p:spPr>
          <a:xfrm>
            <a:off x="10759048" y="5587004"/>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28A1BF8-FEB6-0F29-5DB7-C88FEA536671}"/>
              </a:ext>
            </a:extLst>
          </p:cNvPr>
          <p:cNvSpPr txBox="1"/>
          <p:nvPr/>
        </p:nvSpPr>
        <p:spPr>
          <a:xfrm>
            <a:off x="6547033" y="5908423"/>
            <a:ext cx="4742900" cy="553998"/>
          </a:xfrm>
          <a:prstGeom prst="rect">
            <a:avLst/>
          </a:prstGeom>
          <a:noFill/>
        </p:spPr>
        <p:txBody>
          <a:bodyPr wrap="square">
            <a:spAutoFit/>
          </a:bodyPr>
          <a:lstStyle/>
          <a:p>
            <a:r>
              <a:rPr lang="en-GB" sz="1000"/>
              <a:t>Variance due to additional topic being included in the work programme after annual planning had been agreed (Acute respiratory infection and virtual wards QS).</a:t>
            </a:r>
            <a:endParaRPr lang="en-GB" sz="1000" b="0" i="0">
              <a:effectLst/>
            </a:endParaRPr>
          </a:p>
        </p:txBody>
      </p:sp>
    </p:spTree>
    <p:extLst>
      <p:ext uri="{BB962C8B-B14F-4D97-AF65-F5344CB8AC3E}">
        <p14:creationId xmlns:p14="http://schemas.microsoft.com/office/powerpoint/2010/main" val="2935759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25D78B0-5FCD-F94F-9ACC-C649AC8D44F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5589740"/>
            <a:ext cx="12192000" cy="1268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83543B99-1172-06FE-83D0-5506A698D5A7}"/>
              </a:ext>
            </a:extLst>
          </p:cNvPr>
          <p:cNvSpPr txBox="1">
            <a:spLocks noGrp="1"/>
          </p:cNvSpPr>
          <p:nvPr>
            <p:ph type="title" idx="4294967295"/>
          </p:nvPr>
        </p:nvSpPr>
        <p:spPr>
          <a:xfrm>
            <a:off x="506809" y="406683"/>
            <a:ext cx="11178381" cy="371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i="0" kern="1200">
                <a:solidFill>
                  <a:schemeClr val="tx1"/>
                </a:solidFill>
                <a:latin typeface="Lora SemiBold" pitchFamily="2" charset="77"/>
                <a:ea typeface="Lora SemiBold" charset="0"/>
                <a:cs typeface="Lora SemiBold"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Lora SemiBold" pitchFamily="2" charset="77"/>
                <a:ea typeface="Lora SemiBold" charset="0"/>
                <a:cs typeface="Lora SemiBold" charset="0"/>
              </a:rPr>
              <a:t>…that is relevant</a:t>
            </a:r>
          </a:p>
        </p:txBody>
      </p:sp>
      <p:graphicFrame>
        <p:nvGraphicFramePr>
          <p:cNvPr id="8" name="Chart 7" descr="Combined bar and line chart of NICE's actual, planned and prior year activity for 11 quality standard updates, from April 2022 to March 2023.">
            <a:extLst>
              <a:ext uri="{FF2B5EF4-FFF2-40B4-BE49-F238E27FC236}">
                <a16:creationId xmlns:a16="http://schemas.microsoft.com/office/drawing/2014/main" id="{D4E4FBFE-5BEF-3E6E-5FCA-9B0AE28706D8}"/>
              </a:ext>
            </a:extLst>
          </p:cNvPr>
          <p:cNvGraphicFramePr/>
          <p:nvPr>
            <p:extLst>
              <p:ext uri="{D42A27DB-BD31-4B8C-83A1-F6EECF244321}">
                <p14:modId xmlns:p14="http://schemas.microsoft.com/office/powerpoint/2010/main" val="2876431709"/>
              </p:ext>
            </p:extLst>
          </p:nvPr>
        </p:nvGraphicFramePr>
        <p:xfrm>
          <a:off x="565952" y="847165"/>
          <a:ext cx="5074856" cy="39367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Table 27">
            <a:extLst>
              <a:ext uri="{FF2B5EF4-FFF2-40B4-BE49-F238E27FC236}">
                <a16:creationId xmlns:a16="http://schemas.microsoft.com/office/drawing/2014/main" id="{5F0A18F6-E94B-CD99-E23E-BAB6A1BC0386}"/>
              </a:ext>
            </a:extLst>
          </p:cNvPr>
          <p:cNvGraphicFramePr>
            <a:graphicFrameLocks noGrp="1"/>
          </p:cNvGraphicFramePr>
          <p:nvPr>
            <p:extLst>
              <p:ext uri="{D42A27DB-BD31-4B8C-83A1-F6EECF244321}">
                <p14:modId xmlns:p14="http://schemas.microsoft.com/office/powerpoint/2010/main" val="3547473492"/>
              </p:ext>
            </p:extLst>
          </p:nvPr>
        </p:nvGraphicFramePr>
        <p:xfrm>
          <a:off x="549867" y="5073229"/>
          <a:ext cx="5107027" cy="1021080"/>
        </p:xfrm>
        <a:graphic>
          <a:graphicData uri="http://schemas.openxmlformats.org/drawingml/2006/table">
            <a:tbl>
              <a:tblPr firstRow="1" bandRow="1">
                <a:tableStyleId>{5C22544A-7EE6-4342-B048-85BDC9FD1C3A}</a:tableStyleId>
              </a:tblPr>
              <a:tblGrid>
                <a:gridCol w="1276757">
                  <a:extLst>
                    <a:ext uri="{9D8B030D-6E8A-4147-A177-3AD203B41FA5}">
                      <a16:colId xmlns:a16="http://schemas.microsoft.com/office/drawing/2014/main" val="1651089263"/>
                    </a:ext>
                  </a:extLst>
                </a:gridCol>
                <a:gridCol w="1276757">
                  <a:extLst>
                    <a:ext uri="{9D8B030D-6E8A-4147-A177-3AD203B41FA5}">
                      <a16:colId xmlns:a16="http://schemas.microsoft.com/office/drawing/2014/main" val="3665189291"/>
                    </a:ext>
                  </a:extLst>
                </a:gridCol>
                <a:gridCol w="1063766">
                  <a:extLst>
                    <a:ext uri="{9D8B030D-6E8A-4147-A177-3AD203B41FA5}">
                      <a16:colId xmlns:a16="http://schemas.microsoft.com/office/drawing/2014/main" val="3982682260"/>
                    </a:ext>
                  </a:extLst>
                </a:gridCol>
                <a:gridCol w="1489747">
                  <a:extLst>
                    <a:ext uri="{9D8B030D-6E8A-4147-A177-3AD203B41FA5}">
                      <a16:colId xmlns:a16="http://schemas.microsoft.com/office/drawing/2014/main" val="4015648614"/>
                    </a:ext>
                  </a:extLst>
                </a:gridCol>
              </a:tblGrid>
              <a:tr h="541062">
                <a:tc>
                  <a:txBody>
                    <a:bodyPr/>
                    <a:lstStyle/>
                    <a:p>
                      <a:r>
                        <a:rPr lang="en-GB" sz="1100"/>
                        <a:t>Overall 2022/23 out-turn</a:t>
                      </a:r>
                    </a:p>
                  </a:txBody>
                  <a:tcPr marL="100584" marR="100584" anchor="b">
                    <a:solidFill>
                      <a:srgbClr val="228096"/>
                    </a:solidFill>
                  </a:tcPr>
                </a:tc>
                <a:tc>
                  <a:txBody>
                    <a:bodyPr/>
                    <a:lstStyle/>
                    <a:p>
                      <a:r>
                        <a:rPr lang="en-GB" sz="1100"/>
                        <a:t>Target for 23/24 out-turn</a:t>
                      </a:r>
                    </a:p>
                  </a:txBody>
                  <a:tcPr marL="100584" marR="100584" anchor="b">
                    <a:solidFill>
                      <a:srgbClr val="228096"/>
                    </a:solidFill>
                  </a:tcPr>
                </a:tc>
                <a:tc>
                  <a:txBody>
                    <a:bodyPr/>
                    <a:lstStyle/>
                    <a:p>
                      <a:r>
                        <a:rPr lang="en-GB" sz="1100"/>
                        <a:t>YTD %</a:t>
                      </a:r>
                    </a:p>
                  </a:txBody>
                  <a:tcPr marL="100584" marR="100584"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marL="100584" marR="100584" anchor="b">
                    <a:solidFill>
                      <a:srgbClr val="228096"/>
                    </a:solidFill>
                  </a:tcPr>
                </a:tc>
                <a:extLst>
                  <a:ext uri="{0D108BD9-81ED-4DB2-BD59-A6C34878D82A}">
                    <a16:rowId xmlns:a16="http://schemas.microsoft.com/office/drawing/2014/main" val="2370971811"/>
                  </a:ext>
                </a:extLst>
              </a:tr>
              <a:tr h="337586">
                <a:tc>
                  <a:txBody>
                    <a:bodyPr/>
                    <a:lstStyle/>
                    <a:p>
                      <a:r>
                        <a:rPr lang="en-GB" sz="1100"/>
                        <a:t>29% of engagements</a:t>
                      </a:r>
                    </a:p>
                  </a:txBody>
                  <a:tcPr marL="100584" marR="100584">
                    <a:solidFill>
                      <a:srgbClr val="F7F4F1"/>
                    </a:solidFill>
                  </a:tcPr>
                </a:tc>
                <a:tc>
                  <a:txBody>
                    <a:bodyPr/>
                    <a:lstStyle/>
                    <a:p>
                      <a:r>
                        <a:rPr lang="en-GB" sz="1100"/>
                        <a:t>36% of engagements</a:t>
                      </a:r>
                    </a:p>
                  </a:txBody>
                  <a:tcPr marL="100584" marR="100584">
                    <a:solidFill>
                      <a:srgbClr val="F7F4F1"/>
                    </a:solidFill>
                  </a:tcPr>
                </a:tc>
                <a:tc>
                  <a:txBody>
                    <a:bodyPr/>
                    <a:lstStyle/>
                    <a:p>
                      <a:r>
                        <a:rPr lang="en-GB" sz="1100"/>
                        <a:t>30%</a:t>
                      </a:r>
                    </a:p>
                  </a:txBody>
                  <a:tcPr marL="100584" marR="100584">
                    <a:solidFill>
                      <a:srgbClr val="F7F4F1"/>
                    </a:solidFill>
                  </a:tcPr>
                </a:tc>
                <a:tc>
                  <a:txBody>
                    <a:bodyPr/>
                    <a:lstStyle/>
                    <a:p>
                      <a:r>
                        <a:rPr lang="en-GB" sz="1100" dirty="0"/>
                        <a:t>A</a:t>
                      </a:r>
                    </a:p>
                  </a:txBody>
                  <a:tcPr marL="100584" marR="100584">
                    <a:solidFill>
                      <a:srgbClr val="F7F4F1"/>
                    </a:solidFill>
                  </a:tcPr>
                </a:tc>
                <a:extLst>
                  <a:ext uri="{0D108BD9-81ED-4DB2-BD59-A6C34878D82A}">
                    <a16:rowId xmlns:a16="http://schemas.microsoft.com/office/drawing/2014/main" val="1116214792"/>
                  </a:ext>
                </a:extLst>
              </a:tr>
            </a:tbl>
          </a:graphicData>
        </a:graphic>
      </p:graphicFrame>
      <p:sp>
        <p:nvSpPr>
          <p:cNvPr id="11" name="TextBox 10">
            <a:extLst>
              <a:ext uri="{FF2B5EF4-FFF2-40B4-BE49-F238E27FC236}">
                <a16:creationId xmlns:a16="http://schemas.microsoft.com/office/drawing/2014/main" id="{42F2C1E9-BE51-0A41-8D71-427FD9CF5F5A}"/>
              </a:ext>
            </a:extLst>
          </p:cNvPr>
          <p:cNvSpPr txBox="1"/>
          <p:nvPr/>
        </p:nvSpPr>
        <p:spPr>
          <a:xfrm>
            <a:off x="519513" y="6123817"/>
            <a:ext cx="5214780" cy="646331"/>
          </a:xfrm>
          <a:prstGeom prst="rect">
            <a:avLst/>
          </a:prstGeom>
          <a:noFill/>
        </p:spPr>
        <p:txBody>
          <a:bodyPr wrap="square">
            <a:spAutoFit/>
          </a:bodyPr>
          <a:lstStyle/>
          <a:p>
            <a:r>
              <a:rPr lang="en-GB" sz="900"/>
              <a:t>Volume of requests from the pharma industry continue to affect progress with the KPI. Uptake of new 'surgery' service by </a:t>
            </a:r>
            <a:r>
              <a:rPr lang="en-GB" sz="900" err="1"/>
              <a:t>healthtech</a:t>
            </a:r>
            <a:r>
              <a:rPr lang="en-GB" sz="900"/>
              <a:t> industry has been slower than anticipated in the early stages but further sessions expected before the end of the FY which should improve the ratio.</a:t>
            </a:r>
          </a:p>
        </p:txBody>
      </p:sp>
      <p:graphicFrame>
        <p:nvGraphicFramePr>
          <p:cNvPr id="2" name="Chart 1" descr="Combined bar and line chart of NICE's actual, planned and prior year activity for 11 quality standard updates, from April 2022 to March 2023.">
            <a:extLst>
              <a:ext uri="{FF2B5EF4-FFF2-40B4-BE49-F238E27FC236}">
                <a16:creationId xmlns:a16="http://schemas.microsoft.com/office/drawing/2014/main" id="{27DDECE9-5979-E7E2-F296-53D72D5BB2E3}"/>
              </a:ext>
            </a:extLst>
          </p:cNvPr>
          <p:cNvGraphicFramePr/>
          <p:nvPr>
            <p:extLst>
              <p:ext uri="{D42A27DB-BD31-4B8C-83A1-F6EECF244321}">
                <p14:modId xmlns:p14="http://schemas.microsoft.com/office/powerpoint/2010/main" val="4133399884"/>
              </p:ext>
            </p:extLst>
          </p:nvPr>
        </p:nvGraphicFramePr>
        <p:xfrm>
          <a:off x="6095999" y="1027705"/>
          <a:ext cx="4876801" cy="375624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e 27">
            <a:extLst>
              <a:ext uri="{FF2B5EF4-FFF2-40B4-BE49-F238E27FC236}">
                <a16:creationId xmlns:a16="http://schemas.microsoft.com/office/drawing/2014/main" id="{A336F09F-7457-4FEA-A770-CBCA41A9E376}"/>
              </a:ext>
            </a:extLst>
          </p:cNvPr>
          <p:cNvGraphicFramePr>
            <a:graphicFrameLocks noGrp="1"/>
          </p:cNvGraphicFramePr>
          <p:nvPr>
            <p:extLst>
              <p:ext uri="{D42A27DB-BD31-4B8C-83A1-F6EECF244321}">
                <p14:modId xmlns:p14="http://schemas.microsoft.com/office/powerpoint/2010/main" val="427927925"/>
              </p:ext>
            </p:extLst>
          </p:nvPr>
        </p:nvGraphicFramePr>
        <p:xfrm>
          <a:off x="6330049" y="5061120"/>
          <a:ext cx="4642751" cy="931946"/>
        </p:xfrm>
        <a:graphic>
          <a:graphicData uri="http://schemas.openxmlformats.org/drawingml/2006/table">
            <a:tbl>
              <a:tblPr firstRow="1" bandRow="1">
                <a:tableStyleId>{5C22544A-7EE6-4342-B048-85BDC9FD1C3A}</a:tableStyleId>
              </a:tblPr>
              <a:tblGrid>
                <a:gridCol w="1160688">
                  <a:extLst>
                    <a:ext uri="{9D8B030D-6E8A-4147-A177-3AD203B41FA5}">
                      <a16:colId xmlns:a16="http://schemas.microsoft.com/office/drawing/2014/main" val="1651089263"/>
                    </a:ext>
                  </a:extLst>
                </a:gridCol>
                <a:gridCol w="1160688">
                  <a:extLst>
                    <a:ext uri="{9D8B030D-6E8A-4147-A177-3AD203B41FA5}">
                      <a16:colId xmlns:a16="http://schemas.microsoft.com/office/drawing/2014/main" val="3665189291"/>
                    </a:ext>
                  </a:extLst>
                </a:gridCol>
                <a:gridCol w="967060">
                  <a:extLst>
                    <a:ext uri="{9D8B030D-6E8A-4147-A177-3AD203B41FA5}">
                      <a16:colId xmlns:a16="http://schemas.microsoft.com/office/drawing/2014/main" val="3982682260"/>
                    </a:ext>
                  </a:extLst>
                </a:gridCol>
                <a:gridCol w="1354315">
                  <a:extLst>
                    <a:ext uri="{9D8B030D-6E8A-4147-A177-3AD203B41FA5}">
                      <a16:colId xmlns:a16="http://schemas.microsoft.com/office/drawing/2014/main" val="4015648614"/>
                    </a:ext>
                  </a:extLst>
                </a:gridCol>
              </a:tblGrid>
              <a:tr h="541062">
                <a:tc>
                  <a:txBody>
                    <a:bodyPr/>
                    <a:lstStyle/>
                    <a:p>
                      <a:r>
                        <a:rPr lang="en-GB" sz="1100"/>
                        <a:t>Overall 2022/23 out-turn</a:t>
                      </a:r>
                    </a:p>
                  </a:txBody>
                  <a:tcPr anchor="b">
                    <a:solidFill>
                      <a:srgbClr val="228096"/>
                    </a:solidFill>
                  </a:tcPr>
                </a:tc>
                <a:tc>
                  <a:txBody>
                    <a:bodyPr/>
                    <a:lstStyle/>
                    <a:p>
                      <a:r>
                        <a:rPr lang="en-GB" sz="1100"/>
                        <a:t>Target for 23/24 out-turn</a:t>
                      </a:r>
                    </a:p>
                  </a:txBody>
                  <a:tcPr anchor="b">
                    <a:solidFill>
                      <a:srgbClr val="228096"/>
                    </a:solidFill>
                  </a:tcPr>
                </a:tc>
                <a:tc>
                  <a:txBody>
                    <a:bodyPr/>
                    <a:lstStyle/>
                    <a:p>
                      <a:r>
                        <a:rPr lang="en-GB" sz="110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37586">
                <a:tc>
                  <a:txBody>
                    <a:bodyPr/>
                    <a:lstStyle/>
                    <a:p>
                      <a:r>
                        <a:rPr lang="en-GB" sz="1100"/>
                        <a:t>0%</a:t>
                      </a:r>
                    </a:p>
                  </a:txBody>
                  <a:tcPr>
                    <a:solidFill>
                      <a:srgbClr val="F7F4F1"/>
                    </a:solidFill>
                  </a:tcPr>
                </a:tc>
                <a:tc>
                  <a:txBody>
                    <a:bodyPr/>
                    <a:lstStyle/>
                    <a:p>
                      <a:r>
                        <a:rPr lang="en-GB" sz="1100"/>
                        <a:t>80%</a:t>
                      </a:r>
                    </a:p>
                  </a:txBody>
                  <a:tcPr>
                    <a:solidFill>
                      <a:srgbClr val="F7F4F1"/>
                    </a:solidFill>
                  </a:tcPr>
                </a:tc>
                <a:tc>
                  <a:txBody>
                    <a:bodyPr/>
                    <a:lstStyle/>
                    <a:p>
                      <a:r>
                        <a:rPr lang="en-GB" sz="1100"/>
                        <a:t>77%</a:t>
                      </a:r>
                    </a:p>
                  </a:txBody>
                  <a:tcPr>
                    <a:solidFill>
                      <a:srgbClr val="F7F4F1"/>
                    </a:solidFill>
                  </a:tcPr>
                </a:tc>
                <a:tc>
                  <a:txBody>
                    <a:bodyPr/>
                    <a:lstStyle/>
                    <a:p>
                      <a:r>
                        <a:rPr lang="en-GB" sz="1100" dirty="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7" name="TextBox 6">
            <a:extLst>
              <a:ext uri="{FF2B5EF4-FFF2-40B4-BE49-F238E27FC236}">
                <a16:creationId xmlns:a16="http://schemas.microsoft.com/office/drawing/2014/main" id="{A2C0A538-593E-90C9-0901-CA03D2704703}"/>
              </a:ext>
            </a:extLst>
          </p:cNvPr>
          <p:cNvSpPr txBox="1"/>
          <p:nvPr/>
        </p:nvSpPr>
        <p:spPr>
          <a:xfrm>
            <a:off x="6253807" y="6043026"/>
            <a:ext cx="4740709" cy="646331"/>
          </a:xfrm>
          <a:prstGeom prst="rect">
            <a:avLst/>
          </a:prstGeom>
          <a:noFill/>
        </p:spPr>
        <p:txBody>
          <a:bodyPr wrap="square">
            <a:spAutoFit/>
          </a:bodyPr>
          <a:lstStyle/>
          <a:p>
            <a:r>
              <a:rPr lang="en-GB" sz="900" b="0" i="0">
                <a:solidFill>
                  <a:srgbClr val="000000"/>
                </a:solidFill>
                <a:effectLst/>
              </a:rPr>
              <a:t>The KPI is based on prioritised strategic stakeholders who have been assigned a named relationship lead within NICE who has at a minimum undertaken a meeting or has a meeting scheduled within the business year. </a:t>
            </a:r>
            <a:r>
              <a:rPr lang="en-GB" sz="900">
                <a:solidFill>
                  <a:srgbClr val="000000"/>
                </a:solidFill>
              </a:rPr>
              <a:t>Performance has been affected by diary pressures for senior stakeholders. </a:t>
            </a:r>
            <a:endParaRPr lang="en-GB" sz="900"/>
          </a:p>
        </p:txBody>
      </p:sp>
      <p:sp>
        <p:nvSpPr>
          <p:cNvPr id="14" name="Oval 13">
            <a:extLst>
              <a:ext uri="{FF2B5EF4-FFF2-40B4-BE49-F238E27FC236}">
                <a16:creationId xmlns:a16="http://schemas.microsoft.com/office/drawing/2014/main" id="{9F584BBF-FE3E-D4AD-DB43-6A2856F08FF4}"/>
              </a:ext>
              <a:ext uri="{C183D7F6-B498-43B3-948B-1728B52AA6E4}">
                <adec:decorative xmlns:adec="http://schemas.microsoft.com/office/drawing/2017/decorative" val="1"/>
              </a:ext>
            </a:extLst>
          </p:cNvPr>
          <p:cNvSpPr/>
          <p:nvPr/>
        </p:nvSpPr>
        <p:spPr>
          <a:xfrm>
            <a:off x="4950267" y="5721001"/>
            <a:ext cx="149570" cy="14957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E2946111-80B8-9CC3-1B99-4102477CC245}"/>
              </a:ext>
              <a:ext uri="{C183D7F6-B498-43B3-948B-1728B52AA6E4}">
                <adec:decorative xmlns:adec="http://schemas.microsoft.com/office/drawing/2017/decorative" val="1"/>
              </a:ext>
            </a:extLst>
          </p:cNvPr>
          <p:cNvSpPr/>
          <p:nvPr/>
        </p:nvSpPr>
        <p:spPr>
          <a:xfrm>
            <a:off x="10599341" y="5713518"/>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61907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0023C-320F-9D0C-33E4-E66C55550218}"/>
              </a:ext>
            </a:extLst>
          </p:cNvPr>
          <p:cNvSpPr txBox="1">
            <a:spLocks/>
          </p:cNvSpPr>
          <p:nvPr/>
        </p:nvSpPr>
        <p:spPr>
          <a:xfrm>
            <a:off x="240400" y="269564"/>
            <a:ext cx="1521768" cy="4110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i="0" kern="1200">
                <a:solidFill>
                  <a:schemeClr val="tx1"/>
                </a:solidFill>
                <a:latin typeface="Lora SemiBold" pitchFamily="2" charset="77"/>
                <a:ea typeface="Lora SemiBold" charset="0"/>
                <a:cs typeface="Lora SemiBold" charset="0"/>
              </a:defRPr>
            </a:lvl1pPr>
          </a:lstStyle>
          <a:p>
            <a:pPr>
              <a:defRPr/>
            </a:pPr>
            <a:r>
              <a:rPr lang="en-GB" sz="1400" b="0">
                <a:latin typeface="Inter SemiBold" panose="02000503000000020004" pitchFamily="2" charset="0"/>
                <a:ea typeface="Inter SemiBold" panose="02000503000000020004" pitchFamily="2" charset="0"/>
              </a:rPr>
              <a:t>…that is timely</a:t>
            </a:r>
          </a:p>
        </p:txBody>
      </p:sp>
      <p:sp>
        <p:nvSpPr>
          <p:cNvPr id="4" name="Title 3">
            <a:extLst>
              <a:ext uri="{FF2B5EF4-FFF2-40B4-BE49-F238E27FC236}">
                <a16:creationId xmlns:a16="http://schemas.microsoft.com/office/drawing/2014/main" id="{D4F756DB-8B9D-6E59-05F9-A946BD63C8C6}"/>
              </a:ext>
            </a:extLst>
          </p:cNvPr>
          <p:cNvSpPr>
            <a:spLocks noGrp="1"/>
          </p:cNvSpPr>
          <p:nvPr>
            <p:ph type="ctrTitle"/>
          </p:nvPr>
        </p:nvSpPr>
        <p:spPr>
          <a:xfrm>
            <a:off x="433234" y="884577"/>
            <a:ext cx="6178221" cy="897005"/>
          </a:xfrm>
        </p:spPr>
        <p:txBody>
          <a:bodyPr>
            <a:normAutofit/>
          </a:bodyPr>
          <a:lstStyle/>
          <a:p>
            <a:r>
              <a:rPr lang="en-GB" sz="2400" dirty="0">
                <a:solidFill>
                  <a:schemeClr val="tx2"/>
                </a:solidFill>
              </a:rPr>
              <a:t>Helping practitioners and commissioners get effective treatments to patients fast</a:t>
            </a:r>
          </a:p>
        </p:txBody>
      </p:sp>
      <p:sp>
        <p:nvSpPr>
          <p:cNvPr id="20" name="TextBox 19">
            <a:extLst>
              <a:ext uri="{FF2B5EF4-FFF2-40B4-BE49-F238E27FC236}">
                <a16:creationId xmlns:a16="http://schemas.microsoft.com/office/drawing/2014/main" id="{778E34CF-B60C-1C35-F775-1F85BBE4696D}"/>
              </a:ext>
            </a:extLst>
          </p:cNvPr>
          <p:cNvSpPr txBox="1"/>
          <p:nvPr/>
        </p:nvSpPr>
        <p:spPr>
          <a:xfrm>
            <a:off x="528321" y="1920511"/>
            <a:ext cx="6048302" cy="1398808"/>
          </a:xfrm>
          <a:prstGeom prst="rect">
            <a:avLst/>
          </a:prstGeom>
          <a:noFill/>
          <a:ln w="19050">
            <a:solidFill>
              <a:srgbClr val="228096"/>
            </a:solidFill>
          </a:ln>
        </p:spPr>
        <p:txBody>
          <a:bodyPr wrap="square" lIns="252000" tIns="144000" rIns="252000" bIns="144000" anchor="t">
            <a:spAutoFit/>
          </a:bodyPr>
          <a:lstStyle/>
          <a:p>
            <a:r>
              <a:rPr lang="en-GB"/>
              <a:t>In 2022/23, NICE reduced the time taken to deliver guidance on medicines following GB marketing authorisation (MA) by </a:t>
            </a:r>
            <a:r>
              <a:rPr lang="en-GB">
                <a:latin typeface="Inter SemiBold"/>
                <a:ea typeface="Inter SemiBold"/>
              </a:rPr>
              <a:t>17%</a:t>
            </a:r>
            <a:r>
              <a:rPr lang="en-GB"/>
              <a:t>. In 2023/24, we aim to reduce the time by a </a:t>
            </a:r>
            <a:r>
              <a:rPr lang="en-GB">
                <a:latin typeface="Inter SemiBold"/>
                <a:ea typeface="Inter SemiBold"/>
              </a:rPr>
              <a:t>further 15%.</a:t>
            </a:r>
          </a:p>
        </p:txBody>
      </p:sp>
      <p:sp>
        <p:nvSpPr>
          <p:cNvPr id="43" name="TextBox 42">
            <a:extLst>
              <a:ext uri="{FF2B5EF4-FFF2-40B4-BE49-F238E27FC236}">
                <a16:creationId xmlns:a16="http://schemas.microsoft.com/office/drawing/2014/main" id="{B818FF03-9885-ACCE-EC62-22BE92EC4278}"/>
              </a:ext>
            </a:extLst>
          </p:cNvPr>
          <p:cNvSpPr txBox="1"/>
          <p:nvPr/>
        </p:nvSpPr>
        <p:spPr>
          <a:xfrm>
            <a:off x="1404829" y="3708272"/>
            <a:ext cx="5170253" cy="1225290"/>
          </a:xfrm>
          <a:prstGeom prst="rect">
            <a:avLst/>
          </a:prstGeom>
          <a:solidFill>
            <a:srgbClr val="EAD054"/>
          </a:solidFill>
        </p:spPr>
        <p:txBody>
          <a:bodyPr wrap="square" lIns="180000" tIns="180000" rIns="180000" bIns="180000" rtlCol="0" anchor="t">
            <a:spAutoFit/>
          </a:bodyPr>
          <a:lstStyle/>
          <a:p>
            <a:r>
              <a:rPr lang="en-GB" sz="1400"/>
              <a:t>Our ability to publish final technology appraisal or highly specialised technologies guidance within 90 days of a medicine gaining marketing authorisation depends on whether it is classified as ‘</a:t>
            </a:r>
            <a:r>
              <a:rPr lang="en-GB" sz="1400">
                <a:latin typeface="Inter SemiBold"/>
                <a:ea typeface="Inter SemiBold"/>
              </a:rPr>
              <a:t>optimal</a:t>
            </a:r>
            <a:r>
              <a:rPr lang="en-GB" sz="1400">
                <a:ea typeface="Inter SemiBold"/>
              </a:rPr>
              <a:t>’</a:t>
            </a:r>
            <a:r>
              <a:rPr lang="en-GB" sz="1400"/>
              <a:t> or ‘</a:t>
            </a:r>
            <a:r>
              <a:rPr lang="en-GB" sz="1400">
                <a:latin typeface="Inter SemiBold"/>
                <a:ea typeface="Inter SemiBold"/>
              </a:rPr>
              <a:t>divergent</a:t>
            </a:r>
            <a:r>
              <a:rPr lang="en-GB" sz="1400"/>
              <a:t>’.</a:t>
            </a:r>
          </a:p>
        </p:txBody>
      </p:sp>
      <p:sp>
        <p:nvSpPr>
          <p:cNvPr id="5" name="Rectangle 4">
            <a:extLst>
              <a:ext uri="{FF2B5EF4-FFF2-40B4-BE49-F238E27FC236}">
                <a16:creationId xmlns:a16="http://schemas.microsoft.com/office/drawing/2014/main" id="{D993A0EC-CD5C-F7EC-412E-94F8B24B5819}"/>
              </a:ext>
            </a:extLst>
          </p:cNvPr>
          <p:cNvSpPr/>
          <p:nvPr/>
        </p:nvSpPr>
        <p:spPr>
          <a:xfrm>
            <a:off x="7557806" y="1968966"/>
            <a:ext cx="3804422" cy="670912"/>
          </a:xfrm>
          <a:prstGeom prst="rect">
            <a:avLst/>
          </a:prstGeom>
          <a:solidFill>
            <a:srgbClr val="0043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Does the medicine meet all of the characteristics of an optimal topic? </a:t>
            </a:r>
          </a:p>
        </p:txBody>
      </p:sp>
      <p:sp>
        <p:nvSpPr>
          <p:cNvPr id="6" name="Rectangle 5">
            <a:extLst>
              <a:ext uri="{FF2B5EF4-FFF2-40B4-BE49-F238E27FC236}">
                <a16:creationId xmlns:a16="http://schemas.microsoft.com/office/drawing/2014/main" id="{994C854A-FA7B-2D96-514D-6D254189C527}"/>
              </a:ext>
            </a:extLst>
          </p:cNvPr>
          <p:cNvSpPr/>
          <p:nvPr/>
        </p:nvSpPr>
        <p:spPr>
          <a:xfrm>
            <a:off x="7557806" y="3162237"/>
            <a:ext cx="1827190" cy="342811"/>
          </a:xfrm>
          <a:prstGeom prst="rect">
            <a:avLst/>
          </a:prstGeom>
          <a:solidFill>
            <a:srgbClr val="379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Yes</a:t>
            </a:r>
          </a:p>
        </p:txBody>
      </p:sp>
      <p:sp>
        <p:nvSpPr>
          <p:cNvPr id="10" name="Rectangle 9">
            <a:extLst>
              <a:ext uri="{FF2B5EF4-FFF2-40B4-BE49-F238E27FC236}">
                <a16:creationId xmlns:a16="http://schemas.microsoft.com/office/drawing/2014/main" id="{7AEFE86E-E750-71DC-2D75-0EF95B6F61EE}"/>
              </a:ext>
            </a:extLst>
          </p:cNvPr>
          <p:cNvSpPr/>
          <p:nvPr/>
        </p:nvSpPr>
        <p:spPr>
          <a:xfrm>
            <a:off x="7557806" y="3734189"/>
            <a:ext cx="1827190" cy="89980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rPr>
              <a:t>Medicine is categorised as </a:t>
            </a:r>
            <a:r>
              <a:rPr lang="en-GB" sz="1400" b="1">
                <a:solidFill>
                  <a:schemeClr val="bg1"/>
                </a:solidFill>
              </a:rPr>
              <a:t>optimal</a:t>
            </a:r>
          </a:p>
        </p:txBody>
      </p:sp>
      <p:sp>
        <p:nvSpPr>
          <p:cNvPr id="13" name="Rectangle 12">
            <a:extLst>
              <a:ext uri="{FF2B5EF4-FFF2-40B4-BE49-F238E27FC236}">
                <a16:creationId xmlns:a16="http://schemas.microsoft.com/office/drawing/2014/main" id="{4478E8F9-7202-0955-8483-981392194CCC}"/>
              </a:ext>
            </a:extLst>
          </p:cNvPr>
          <p:cNvSpPr/>
          <p:nvPr/>
        </p:nvSpPr>
        <p:spPr>
          <a:xfrm>
            <a:off x="7559344" y="4930578"/>
            <a:ext cx="1825652" cy="1330737"/>
          </a:xfrm>
          <a:prstGeom prst="rect">
            <a:avLst/>
          </a:prstGeom>
          <a:solidFill>
            <a:srgbClr val="379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rPr>
              <a:t>NICE </a:t>
            </a:r>
            <a:r>
              <a:rPr lang="en-GB" sz="1400" b="1">
                <a:solidFill>
                  <a:schemeClr val="bg1"/>
                </a:solidFill>
              </a:rPr>
              <a:t>can</a:t>
            </a:r>
            <a:r>
              <a:rPr lang="en-GB" sz="1400">
                <a:solidFill>
                  <a:schemeClr val="bg1"/>
                </a:solidFill>
              </a:rPr>
              <a:t> publish guidance within 90 days of GB MA</a:t>
            </a:r>
          </a:p>
        </p:txBody>
      </p:sp>
      <p:sp>
        <p:nvSpPr>
          <p:cNvPr id="9" name="Rectangle 8">
            <a:extLst>
              <a:ext uri="{FF2B5EF4-FFF2-40B4-BE49-F238E27FC236}">
                <a16:creationId xmlns:a16="http://schemas.microsoft.com/office/drawing/2014/main" id="{26CF0E9D-C82D-3CAB-8E74-7345AF556040}"/>
              </a:ext>
            </a:extLst>
          </p:cNvPr>
          <p:cNvSpPr/>
          <p:nvPr/>
        </p:nvSpPr>
        <p:spPr>
          <a:xfrm>
            <a:off x="9555549" y="3147913"/>
            <a:ext cx="1808210" cy="342812"/>
          </a:xfrm>
          <a:prstGeom prst="rect">
            <a:avLst/>
          </a:prstGeom>
          <a:solidFill>
            <a:srgbClr val="D07B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No</a:t>
            </a:r>
          </a:p>
        </p:txBody>
      </p:sp>
      <p:sp>
        <p:nvSpPr>
          <p:cNvPr id="12" name="Rectangle 11">
            <a:extLst>
              <a:ext uri="{FF2B5EF4-FFF2-40B4-BE49-F238E27FC236}">
                <a16:creationId xmlns:a16="http://schemas.microsoft.com/office/drawing/2014/main" id="{1E970193-330A-370E-4E13-081E821E2F30}"/>
              </a:ext>
            </a:extLst>
          </p:cNvPr>
          <p:cNvSpPr/>
          <p:nvPr/>
        </p:nvSpPr>
        <p:spPr>
          <a:xfrm>
            <a:off x="9554017" y="3734102"/>
            <a:ext cx="1808211" cy="89980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rPr>
              <a:t>Medicine is categorised as </a:t>
            </a:r>
            <a:r>
              <a:rPr lang="en-GB" sz="1400" b="1">
                <a:solidFill>
                  <a:schemeClr val="bg1"/>
                </a:solidFill>
              </a:rPr>
              <a:t>divergent</a:t>
            </a:r>
          </a:p>
        </p:txBody>
      </p:sp>
      <p:sp>
        <p:nvSpPr>
          <p:cNvPr id="14" name="Rectangle 13">
            <a:extLst>
              <a:ext uri="{FF2B5EF4-FFF2-40B4-BE49-F238E27FC236}">
                <a16:creationId xmlns:a16="http://schemas.microsoft.com/office/drawing/2014/main" id="{8F00941D-916E-B156-AB74-B0424126E8E0}"/>
              </a:ext>
            </a:extLst>
          </p:cNvPr>
          <p:cNvSpPr/>
          <p:nvPr/>
        </p:nvSpPr>
        <p:spPr>
          <a:xfrm>
            <a:off x="9552486" y="4930577"/>
            <a:ext cx="1809742" cy="1330737"/>
          </a:xfrm>
          <a:prstGeom prst="rect">
            <a:avLst/>
          </a:prstGeom>
          <a:solidFill>
            <a:srgbClr val="D07B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rPr>
              <a:t>NICE </a:t>
            </a:r>
            <a:r>
              <a:rPr lang="en-GB" sz="1400" b="1">
                <a:solidFill>
                  <a:schemeClr val="bg1"/>
                </a:solidFill>
              </a:rPr>
              <a:t>cannot</a:t>
            </a:r>
            <a:r>
              <a:rPr lang="en-GB" sz="1400">
                <a:solidFill>
                  <a:schemeClr val="bg1"/>
                </a:solidFill>
              </a:rPr>
              <a:t> publish guidance within 90 days of GB MA due to external factors</a:t>
            </a:r>
          </a:p>
        </p:txBody>
      </p:sp>
      <p:cxnSp>
        <p:nvCxnSpPr>
          <p:cNvPr id="34" name="Connector: Elbow 33">
            <a:extLst>
              <a:ext uri="{FF2B5EF4-FFF2-40B4-BE49-F238E27FC236}">
                <a16:creationId xmlns:a16="http://schemas.microsoft.com/office/drawing/2014/main" id="{9DADE646-F4A2-B3A0-DE88-CBC737508773}"/>
              </a:ext>
              <a:ext uri="{C183D7F6-B498-43B3-948B-1728B52AA6E4}">
                <adec:decorative xmlns:adec="http://schemas.microsoft.com/office/drawing/2017/decorative" val="1"/>
              </a:ext>
            </a:extLst>
          </p:cNvPr>
          <p:cNvCxnSpPr>
            <a:cxnSpLocks/>
            <a:stCxn id="5" idx="2"/>
            <a:endCxn id="6" idx="0"/>
          </p:cNvCxnSpPr>
          <p:nvPr/>
        </p:nvCxnSpPr>
        <p:spPr>
          <a:xfrm rot="5400000">
            <a:off x="8704530" y="2406749"/>
            <a:ext cx="522359" cy="988616"/>
          </a:xfrm>
          <a:prstGeom prst="bentConnector3">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5C0C8DFE-3268-32C8-81DA-D27311977C13}"/>
              </a:ext>
              <a:ext uri="{C183D7F6-B498-43B3-948B-1728B52AA6E4}">
                <adec:decorative xmlns:adec="http://schemas.microsoft.com/office/drawing/2017/decorative" val="1"/>
              </a:ext>
            </a:extLst>
          </p:cNvPr>
          <p:cNvCxnSpPr>
            <a:cxnSpLocks/>
            <a:stCxn id="5" idx="2"/>
            <a:endCxn id="9" idx="0"/>
          </p:cNvCxnSpPr>
          <p:nvPr/>
        </p:nvCxnSpPr>
        <p:spPr>
          <a:xfrm rot="16200000" flipH="1">
            <a:off x="9705818" y="2394076"/>
            <a:ext cx="508035" cy="999637"/>
          </a:xfrm>
          <a:prstGeom prst="bentConnector3">
            <a:avLst>
              <a:gd name="adj1" fmla="val 51519"/>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6C914FB-D22D-0D9E-8460-5D24C46599B3}"/>
              </a:ext>
              <a:ext uri="{C183D7F6-B498-43B3-948B-1728B52AA6E4}">
                <adec:decorative xmlns:adec="http://schemas.microsoft.com/office/drawing/2017/decorative" val="1"/>
              </a:ext>
            </a:extLst>
          </p:cNvPr>
          <p:cNvCxnSpPr>
            <a:cxnSpLocks/>
            <a:stCxn id="6" idx="2"/>
            <a:endCxn id="10" idx="0"/>
          </p:cNvCxnSpPr>
          <p:nvPr/>
        </p:nvCxnSpPr>
        <p:spPr>
          <a:xfrm>
            <a:off x="8471401" y="3505048"/>
            <a:ext cx="0" cy="229141"/>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A88E24A5-C52E-80D3-519C-F7F1DA80DC5E}"/>
              </a:ext>
              <a:ext uri="{C183D7F6-B498-43B3-948B-1728B52AA6E4}">
                <adec:decorative xmlns:adec="http://schemas.microsoft.com/office/drawing/2017/decorative" val="1"/>
              </a:ext>
            </a:extLst>
          </p:cNvPr>
          <p:cNvCxnSpPr>
            <a:cxnSpLocks/>
            <a:stCxn id="9" idx="2"/>
            <a:endCxn id="12" idx="0"/>
          </p:cNvCxnSpPr>
          <p:nvPr/>
        </p:nvCxnSpPr>
        <p:spPr>
          <a:xfrm flipH="1">
            <a:off x="10458123" y="3490725"/>
            <a:ext cx="1531" cy="243377"/>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7A8D653-67F4-B4CB-8213-F94BC8CE6457}"/>
              </a:ext>
              <a:ext uri="{C183D7F6-B498-43B3-948B-1728B52AA6E4}">
                <adec:decorative xmlns:adec="http://schemas.microsoft.com/office/drawing/2017/decorative" val="1"/>
              </a:ext>
            </a:extLst>
          </p:cNvPr>
          <p:cNvCxnSpPr>
            <a:cxnSpLocks/>
            <a:stCxn id="10" idx="2"/>
            <a:endCxn id="13" idx="0"/>
          </p:cNvCxnSpPr>
          <p:nvPr/>
        </p:nvCxnSpPr>
        <p:spPr>
          <a:xfrm>
            <a:off x="8471401" y="4633993"/>
            <a:ext cx="769" cy="296585"/>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195E10F-3011-6674-98D1-7FDAFE954DEA}"/>
              </a:ext>
              <a:ext uri="{C183D7F6-B498-43B3-948B-1728B52AA6E4}">
                <adec:decorative xmlns:adec="http://schemas.microsoft.com/office/drawing/2017/decorative" val="1"/>
              </a:ext>
            </a:extLst>
          </p:cNvPr>
          <p:cNvCxnSpPr>
            <a:cxnSpLocks/>
            <a:stCxn id="12" idx="2"/>
            <a:endCxn id="14" idx="0"/>
          </p:cNvCxnSpPr>
          <p:nvPr/>
        </p:nvCxnSpPr>
        <p:spPr>
          <a:xfrm flipH="1">
            <a:off x="10457357" y="4633906"/>
            <a:ext cx="766" cy="296671"/>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86C82046-33B4-166E-14A0-5ED828EE063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4911" y="3818478"/>
            <a:ext cx="1042418" cy="789434"/>
          </a:xfrm>
          <a:prstGeom prst="rect">
            <a:avLst/>
          </a:prstGeom>
        </p:spPr>
      </p:pic>
      <p:cxnSp>
        <p:nvCxnSpPr>
          <p:cNvPr id="40" name="Connector: Elbow 39">
            <a:extLst>
              <a:ext uri="{FF2B5EF4-FFF2-40B4-BE49-F238E27FC236}">
                <a16:creationId xmlns:a16="http://schemas.microsoft.com/office/drawing/2014/main" id="{29FA325E-39DC-3710-707F-283A4D72C03F}"/>
              </a:ext>
              <a:ext uri="{C183D7F6-B498-43B3-948B-1728B52AA6E4}">
                <adec:decorative xmlns:adec="http://schemas.microsoft.com/office/drawing/2017/decorative" val="1"/>
              </a:ext>
            </a:extLst>
          </p:cNvPr>
          <p:cNvCxnSpPr>
            <a:cxnSpLocks/>
            <a:stCxn id="43" idx="3"/>
            <a:endCxn id="5" idx="0"/>
          </p:cNvCxnSpPr>
          <p:nvPr/>
        </p:nvCxnSpPr>
        <p:spPr>
          <a:xfrm flipV="1">
            <a:off x="6575082" y="1968966"/>
            <a:ext cx="2884935" cy="2351951"/>
          </a:xfrm>
          <a:prstGeom prst="bentConnector4">
            <a:avLst>
              <a:gd name="adj1" fmla="val 17032"/>
              <a:gd name="adj2" fmla="val 10972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832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66AB88E-29EB-F114-472D-516409EE3061}"/>
              </a:ext>
            </a:extLst>
          </p:cNvPr>
          <p:cNvSpPr txBox="1">
            <a:spLocks/>
          </p:cNvSpPr>
          <p:nvPr/>
        </p:nvSpPr>
        <p:spPr>
          <a:xfrm>
            <a:off x="240400" y="269564"/>
            <a:ext cx="1521768" cy="4110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i="0" kern="1200">
                <a:solidFill>
                  <a:schemeClr val="tx1"/>
                </a:solidFill>
                <a:latin typeface="Lora SemiBold" pitchFamily="2" charset="77"/>
                <a:ea typeface="Lora SemiBold" charset="0"/>
                <a:cs typeface="Lora SemiBold" charset="0"/>
              </a:defRPr>
            </a:lvl1pPr>
          </a:lstStyle>
          <a:p>
            <a:pPr>
              <a:defRPr/>
            </a:pPr>
            <a:r>
              <a:rPr lang="en-GB" sz="1400" b="0">
                <a:latin typeface="Inter SemiBold" panose="02000503000000020004" pitchFamily="2" charset="0"/>
                <a:ea typeface="Inter SemiBold" panose="02000503000000020004" pitchFamily="2" charset="0"/>
              </a:rPr>
              <a:t>…that is timely</a:t>
            </a:r>
          </a:p>
        </p:txBody>
      </p:sp>
      <p:sp>
        <p:nvSpPr>
          <p:cNvPr id="7" name="Title 6">
            <a:extLst>
              <a:ext uri="{FF2B5EF4-FFF2-40B4-BE49-F238E27FC236}">
                <a16:creationId xmlns:a16="http://schemas.microsoft.com/office/drawing/2014/main" id="{B8E0AB0C-6798-42B8-48A5-4239C349C072}"/>
              </a:ext>
            </a:extLst>
          </p:cNvPr>
          <p:cNvSpPr>
            <a:spLocks noGrp="1"/>
          </p:cNvSpPr>
          <p:nvPr>
            <p:ph type="ctrTitle"/>
          </p:nvPr>
        </p:nvSpPr>
        <p:spPr>
          <a:xfrm>
            <a:off x="433234" y="884577"/>
            <a:ext cx="5859802" cy="1116415"/>
          </a:xfrm>
        </p:spPr>
        <p:txBody>
          <a:bodyPr>
            <a:normAutofit/>
          </a:bodyPr>
          <a:lstStyle/>
          <a:p>
            <a:r>
              <a:rPr lang="en-GB" sz="2400" dirty="0">
                <a:solidFill>
                  <a:srgbClr val="00436C"/>
                </a:solidFill>
                <a:latin typeface="Lora SemiBold"/>
              </a:rPr>
              <a:t>How we characterise an ‘optimal’ or divergent topic</a:t>
            </a:r>
          </a:p>
        </p:txBody>
      </p:sp>
      <p:sp>
        <p:nvSpPr>
          <p:cNvPr id="6" name="TextBox 5">
            <a:extLst>
              <a:ext uri="{FF2B5EF4-FFF2-40B4-BE49-F238E27FC236}">
                <a16:creationId xmlns:a16="http://schemas.microsoft.com/office/drawing/2014/main" id="{29AE4DBB-48D1-36F3-9EAC-DBAD77C86FEF}"/>
              </a:ext>
            </a:extLst>
          </p:cNvPr>
          <p:cNvSpPr txBox="1"/>
          <p:nvPr/>
        </p:nvSpPr>
        <p:spPr>
          <a:xfrm>
            <a:off x="528321" y="1920511"/>
            <a:ext cx="5697240" cy="1398808"/>
          </a:xfrm>
          <a:prstGeom prst="rect">
            <a:avLst/>
          </a:prstGeom>
          <a:noFill/>
          <a:ln w="19050">
            <a:solidFill>
              <a:srgbClr val="228096"/>
            </a:solidFill>
          </a:ln>
        </p:spPr>
        <p:txBody>
          <a:bodyPr wrap="square" lIns="252000" tIns="144000" rIns="252000" bIns="144000">
            <a:spAutoFit/>
          </a:bodyPr>
          <a:lstStyle/>
          <a:p>
            <a:r>
              <a:rPr lang="en-GB"/>
              <a:t>We categorise medicines as either optimal or divergent based on whether it is possible to publish final guidance within 90 days of marketing authorisation.</a:t>
            </a:r>
          </a:p>
        </p:txBody>
      </p:sp>
      <p:graphicFrame>
        <p:nvGraphicFramePr>
          <p:cNvPr id="11" name="Table 11">
            <a:extLst>
              <a:ext uri="{FF2B5EF4-FFF2-40B4-BE49-F238E27FC236}">
                <a16:creationId xmlns:a16="http://schemas.microsoft.com/office/drawing/2014/main" id="{1BDBC818-B35B-E3FA-943D-62910BCFD836}"/>
              </a:ext>
            </a:extLst>
          </p:cNvPr>
          <p:cNvGraphicFramePr>
            <a:graphicFrameLocks noGrp="1"/>
          </p:cNvGraphicFramePr>
          <p:nvPr/>
        </p:nvGraphicFramePr>
        <p:xfrm>
          <a:off x="6791499" y="984330"/>
          <a:ext cx="4892453" cy="5225279"/>
        </p:xfrm>
        <a:graphic>
          <a:graphicData uri="http://schemas.openxmlformats.org/drawingml/2006/table">
            <a:tbl>
              <a:tblPr firstRow="1" bandRow="1">
                <a:tableStyleId>{5C22544A-7EE6-4342-B048-85BDC9FD1C3A}</a:tableStyleId>
              </a:tblPr>
              <a:tblGrid>
                <a:gridCol w="4892453">
                  <a:extLst>
                    <a:ext uri="{9D8B030D-6E8A-4147-A177-3AD203B41FA5}">
                      <a16:colId xmlns:a16="http://schemas.microsoft.com/office/drawing/2014/main" val="138105"/>
                    </a:ext>
                  </a:extLst>
                </a:gridCol>
              </a:tblGrid>
              <a:tr h="485465">
                <a:tc>
                  <a:txBody>
                    <a:bodyPr/>
                    <a:lstStyle/>
                    <a:p>
                      <a:pPr algn="ctr"/>
                      <a:r>
                        <a:rPr lang="en-GB" sz="1600">
                          <a:solidFill>
                            <a:schemeClr val="tx1"/>
                          </a:solidFill>
                        </a:rPr>
                        <a:t>Characteristics of an ‘optimal’ topic</a:t>
                      </a:r>
                    </a:p>
                  </a:txBody>
                  <a:tcPr anchor="ctr">
                    <a:solidFill>
                      <a:schemeClr val="accent3"/>
                    </a:solidFill>
                  </a:tcPr>
                </a:tc>
                <a:extLst>
                  <a:ext uri="{0D108BD9-81ED-4DB2-BD59-A6C34878D82A}">
                    <a16:rowId xmlns:a16="http://schemas.microsoft.com/office/drawing/2014/main" val="907196623"/>
                  </a:ext>
                </a:extLst>
              </a:tr>
              <a:tr h="512605">
                <a:tc>
                  <a:txBody>
                    <a:bodyPr/>
                    <a:lstStyle/>
                    <a:p>
                      <a:pPr marL="0" marR="0" lvl="0" indent="0" algn="ctr" rtl="0" eaLnBrk="1" fontAlgn="auto" latinLnBrk="0" hangingPunct="1">
                        <a:lnSpc>
                          <a:spcPct val="100000"/>
                        </a:lnSpc>
                        <a:spcBef>
                          <a:spcPts val="0"/>
                        </a:spcBef>
                        <a:spcAft>
                          <a:spcPts val="0"/>
                        </a:spcAft>
                        <a:buClrTx/>
                        <a:buSzTx/>
                        <a:buFontTx/>
                        <a:buNone/>
                      </a:pPr>
                      <a:r>
                        <a:rPr lang="en-GB" sz="1200">
                          <a:latin typeface="+mn-lt"/>
                          <a:ea typeface="Inter"/>
                        </a:rPr>
                        <a:t>NICE is notified of topic &gt;16 months ahead of GB marketing authorisation.</a:t>
                      </a:r>
                    </a:p>
                  </a:txBody>
                  <a:tcPr anchor="ctr">
                    <a:solidFill>
                      <a:srgbClr val="C8E0E6"/>
                    </a:solidFill>
                  </a:tcPr>
                </a:tc>
                <a:extLst>
                  <a:ext uri="{0D108BD9-81ED-4DB2-BD59-A6C34878D82A}">
                    <a16:rowId xmlns:a16="http://schemas.microsoft.com/office/drawing/2014/main" val="1272879433"/>
                  </a:ext>
                </a:extLst>
              </a:tr>
              <a:tr h="5126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latin typeface="+mn-lt"/>
                          <a:ea typeface="Inter"/>
                          <a:cs typeface="Arial"/>
                        </a:rPr>
                        <a:t>Company accepts the NICE topic</a:t>
                      </a:r>
                      <a:r>
                        <a:rPr lang="en-GB" sz="1200">
                          <a:latin typeface="+mn-lt"/>
                          <a:ea typeface="Inter"/>
                        </a:rPr>
                        <a:t> selection or routing decisions.</a:t>
                      </a:r>
                    </a:p>
                  </a:txBody>
                  <a:tcPr anchor="ctr">
                    <a:solidFill>
                      <a:srgbClr val="F7F4F1"/>
                    </a:solidFill>
                  </a:tcPr>
                </a:tc>
                <a:extLst>
                  <a:ext uri="{0D108BD9-81ED-4DB2-BD59-A6C34878D82A}">
                    <a16:rowId xmlns:a16="http://schemas.microsoft.com/office/drawing/2014/main" val="2248175011"/>
                  </a:ext>
                </a:extLst>
              </a:tr>
              <a:tr h="5126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latin typeface="+mn-lt"/>
                          <a:ea typeface="Inter"/>
                          <a:cs typeface="Arial"/>
                        </a:rPr>
                        <a:t>Company does not negotiate a delayed evidence submission date.</a:t>
                      </a:r>
                      <a:endParaRPr lang="en-GB" sz="1200">
                        <a:latin typeface="+mn-lt"/>
                      </a:endParaRPr>
                    </a:p>
                  </a:txBody>
                  <a:tcPr anchor="ctr">
                    <a:solidFill>
                      <a:srgbClr val="C8E0E6"/>
                    </a:solidFill>
                  </a:tcPr>
                </a:tc>
                <a:extLst>
                  <a:ext uri="{0D108BD9-81ED-4DB2-BD59-A6C34878D82A}">
                    <a16:rowId xmlns:a16="http://schemas.microsoft.com/office/drawing/2014/main" val="2010749446"/>
                  </a:ext>
                </a:extLst>
              </a:tr>
              <a:tr h="3141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latin typeface="+mn-lt"/>
                          <a:ea typeface="Inter"/>
                          <a:cs typeface="Arial"/>
                        </a:rPr>
                        <a:t>The t</a:t>
                      </a:r>
                      <a:r>
                        <a:rPr lang="en-GB" sz="1200">
                          <a:latin typeface="+mn-lt"/>
                          <a:ea typeface="Inter"/>
                        </a:rPr>
                        <a:t>echnical engagement stage is not required.</a:t>
                      </a:r>
                    </a:p>
                  </a:txBody>
                  <a:tcPr anchor="ctr">
                    <a:solidFill>
                      <a:srgbClr val="F7F4F1"/>
                    </a:solidFill>
                  </a:tcPr>
                </a:tc>
                <a:extLst>
                  <a:ext uri="{0D108BD9-81ED-4DB2-BD59-A6C34878D82A}">
                    <a16:rowId xmlns:a16="http://schemas.microsoft.com/office/drawing/2014/main" val="3821140766"/>
                  </a:ext>
                </a:extLst>
              </a:tr>
              <a:tr h="5126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latin typeface="+mn-lt"/>
                          <a:ea typeface="Inter"/>
                          <a:cs typeface="Arial"/>
                        </a:rPr>
                        <a:t>A</a:t>
                      </a:r>
                      <a:r>
                        <a:rPr lang="en-GB" sz="1200">
                          <a:latin typeface="+mn-lt"/>
                          <a:ea typeface="Inter"/>
                        </a:rPr>
                        <a:t>dditional data is not provided post evidence submission date.</a:t>
                      </a:r>
                    </a:p>
                  </a:txBody>
                  <a:tcPr anchor="ctr">
                    <a:solidFill>
                      <a:srgbClr val="C8E0E6"/>
                    </a:solidFill>
                  </a:tcPr>
                </a:tc>
                <a:extLst>
                  <a:ext uri="{0D108BD9-81ED-4DB2-BD59-A6C34878D82A}">
                    <a16:rowId xmlns:a16="http://schemas.microsoft.com/office/drawing/2014/main" val="1381507759"/>
                  </a:ext>
                </a:extLst>
              </a:tr>
              <a:tr h="7236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latin typeface="+mn-lt"/>
                          <a:ea typeface="Inter"/>
                          <a:cs typeface="Arial"/>
                        </a:rPr>
                        <a:t>Cost effective ICER presented and agreed at the first committee meeting leading to final draft guidance (consultation not required).</a:t>
                      </a:r>
                      <a:endParaRPr lang="en-GB" sz="1200">
                        <a:latin typeface="+mn-lt"/>
                        <a:ea typeface="Inter"/>
                      </a:endParaRPr>
                    </a:p>
                  </a:txBody>
                  <a:tcPr anchor="ctr">
                    <a:solidFill>
                      <a:srgbClr val="F7F4F1"/>
                    </a:solidFill>
                  </a:tcPr>
                </a:tc>
                <a:extLst>
                  <a:ext uri="{0D108BD9-81ED-4DB2-BD59-A6C34878D82A}">
                    <a16:rowId xmlns:a16="http://schemas.microsoft.com/office/drawing/2014/main" val="1998950129"/>
                  </a:ext>
                </a:extLst>
              </a:tr>
              <a:tr h="6263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latin typeface="+mn-lt"/>
                          <a:ea typeface="Inter"/>
                          <a:cs typeface="Arial"/>
                        </a:rPr>
                        <a:t>The t</a:t>
                      </a:r>
                      <a:r>
                        <a:rPr lang="en-GB" sz="1200">
                          <a:latin typeface="+mn-lt"/>
                          <a:ea typeface="Inter"/>
                        </a:rPr>
                        <a:t>opic is not delayed/paused due to commercial discussions (pre or post the committee meeting).</a:t>
                      </a:r>
                    </a:p>
                  </a:txBody>
                  <a:tcPr anchor="ctr">
                    <a:solidFill>
                      <a:srgbClr val="C8E0E6"/>
                    </a:solidFill>
                  </a:tcPr>
                </a:tc>
                <a:extLst>
                  <a:ext uri="{0D108BD9-81ED-4DB2-BD59-A6C34878D82A}">
                    <a16:rowId xmlns:a16="http://schemas.microsoft.com/office/drawing/2014/main" val="1806454324"/>
                  </a:ext>
                </a:extLst>
              </a:tr>
              <a:tr h="5126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latin typeface="+mn-lt"/>
                          <a:ea typeface="Inter"/>
                          <a:cs typeface="Arial"/>
                        </a:rPr>
                        <a:t>No appeal received for the topic or, if appeal</a:t>
                      </a:r>
                      <a:r>
                        <a:rPr lang="en-GB" sz="1200">
                          <a:latin typeface="+mn-lt"/>
                          <a:ea typeface="Inter"/>
                        </a:rPr>
                        <a:t> received, appeal points are upheld.</a:t>
                      </a:r>
                    </a:p>
                  </a:txBody>
                  <a:tcPr anchor="ctr">
                    <a:solidFill>
                      <a:srgbClr val="F7F4F1"/>
                    </a:solidFill>
                  </a:tcPr>
                </a:tc>
                <a:extLst>
                  <a:ext uri="{0D108BD9-81ED-4DB2-BD59-A6C34878D82A}">
                    <a16:rowId xmlns:a16="http://schemas.microsoft.com/office/drawing/2014/main" val="3892564194"/>
                  </a:ext>
                </a:extLst>
              </a:tr>
              <a:tr h="5126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latin typeface="+mn-lt"/>
                          <a:ea typeface="Inter"/>
                        </a:rPr>
                        <a:t>There aren’t other external factors that cause delay to the appraisal timelines.</a:t>
                      </a:r>
                    </a:p>
                  </a:txBody>
                  <a:tcPr anchor="ctr">
                    <a:solidFill>
                      <a:srgbClr val="C8E0E6"/>
                    </a:solidFill>
                  </a:tcPr>
                </a:tc>
                <a:extLst>
                  <a:ext uri="{0D108BD9-81ED-4DB2-BD59-A6C34878D82A}">
                    <a16:rowId xmlns:a16="http://schemas.microsoft.com/office/drawing/2014/main" val="710101101"/>
                  </a:ext>
                </a:extLst>
              </a:tr>
            </a:tbl>
          </a:graphicData>
        </a:graphic>
      </p:graphicFrame>
      <p:pic>
        <p:nvPicPr>
          <p:cNvPr id="8" name="Picture 7">
            <a:extLst>
              <a:ext uri="{FF2B5EF4-FFF2-40B4-BE49-F238E27FC236}">
                <a16:creationId xmlns:a16="http://schemas.microsoft.com/office/drawing/2014/main" id="{4EB01DDB-5CED-3F20-5E83-50E9FECEA66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943944" y="454276"/>
            <a:ext cx="587562" cy="444967"/>
          </a:xfrm>
          <a:prstGeom prst="rect">
            <a:avLst/>
          </a:prstGeom>
        </p:spPr>
      </p:pic>
    </p:spTree>
    <p:extLst>
      <p:ext uri="{BB962C8B-B14F-4D97-AF65-F5344CB8AC3E}">
        <p14:creationId xmlns:p14="http://schemas.microsoft.com/office/powerpoint/2010/main" val="2601338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Placeholder 11">
            <a:extLst>
              <a:ext uri="{FF2B5EF4-FFF2-40B4-BE49-F238E27FC236}">
                <a16:creationId xmlns:a16="http://schemas.microsoft.com/office/drawing/2014/main" id="{FCDD2D47-C7D0-09AF-3E99-2C96CB41AE3F}"/>
              </a:ext>
              <a:ext uri="{C183D7F6-B498-43B3-948B-1728B52AA6E4}">
                <adec:decorative xmlns:adec="http://schemas.microsoft.com/office/drawing/2017/decorative" val="1"/>
              </a:ext>
            </a:extLst>
          </p:cNvPr>
          <p:cNvGraphicFramePr>
            <a:graphicFrameLocks noGrp="1"/>
          </p:cNvGraphicFramePr>
          <p:nvPr>
            <p:ph type="chart" sz="quarter" idx="10"/>
            <p:extLst>
              <p:ext uri="{D42A27DB-BD31-4B8C-83A1-F6EECF244321}">
                <p14:modId xmlns:p14="http://schemas.microsoft.com/office/powerpoint/2010/main" val="1525786777"/>
              </p:ext>
            </p:extLst>
          </p:nvPr>
        </p:nvGraphicFramePr>
        <p:xfrm>
          <a:off x="916087" y="1772124"/>
          <a:ext cx="9563100" cy="4233862"/>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C2016AA5-CF81-5496-5F4F-10703C96D205}"/>
              </a:ext>
            </a:extLst>
          </p:cNvPr>
          <p:cNvSpPr>
            <a:spLocks noGrp="1"/>
          </p:cNvSpPr>
          <p:nvPr>
            <p:ph type="ctrTitle"/>
          </p:nvPr>
        </p:nvSpPr>
        <p:spPr>
          <a:xfrm>
            <a:off x="496383" y="487510"/>
            <a:ext cx="9692645" cy="765175"/>
          </a:xfrm>
        </p:spPr>
        <p:txBody>
          <a:bodyPr>
            <a:normAutofit fontScale="90000"/>
          </a:bodyPr>
          <a:lstStyle/>
          <a:p>
            <a:r>
              <a:rPr lang="en-GB">
                <a:solidFill>
                  <a:schemeClr val="tx2"/>
                </a:solidFill>
                <a:latin typeface="Lora SemiBold"/>
              </a:rPr>
              <a:t>Factors that cause topics to be ‘divergent’</a:t>
            </a:r>
          </a:p>
        </p:txBody>
      </p:sp>
      <p:sp>
        <p:nvSpPr>
          <p:cNvPr id="9" name="Text Placeholder 8">
            <a:extLst>
              <a:ext uri="{FF2B5EF4-FFF2-40B4-BE49-F238E27FC236}">
                <a16:creationId xmlns:a16="http://schemas.microsoft.com/office/drawing/2014/main" id="{CEA9241B-7386-2B96-4FF2-B929D82841B1}"/>
              </a:ext>
            </a:extLst>
          </p:cNvPr>
          <p:cNvSpPr>
            <a:spLocks noGrp="1"/>
          </p:cNvSpPr>
          <p:nvPr>
            <p:ph type="body" sz="quarter" idx="18"/>
          </p:nvPr>
        </p:nvSpPr>
        <p:spPr>
          <a:xfrm>
            <a:off x="583399" y="1261977"/>
            <a:ext cx="10228477" cy="402130"/>
          </a:xfrm>
        </p:spPr>
        <p:txBody>
          <a:bodyPr vert="horz" lIns="91440" tIns="45720" rIns="91440" bIns="45720" rtlCol="0" anchor="t">
            <a:normAutofit fontScale="85000" lnSpcReduction="10000"/>
          </a:bodyPr>
          <a:lstStyle/>
          <a:p>
            <a:r>
              <a:rPr lang="en-GB">
                <a:ea typeface="Inter"/>
              </a:rPr>
              <a:t>Chart displaying the primary factors impacting NICE’s ability to publish timely guidance, displayed as a % of all factors</a:t>
            </a:r>
          </a:p>
        </p:txBody>
      </p:sp>
    </p:spTree>
    <p:extLst>
      <p:ext uri="{BB962C8B-B14F-4D97-AF65-F5344CB8AC3E}">
        <p14:creationId xmlns:p14="http://schemas.microsoft.com/office/powerpoint/2010/main" val="1253695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14F1FB0-D92C-EC9F-0E75-AB18ED8663D7}"/>
              </a:ext>
            </a:extLst>
          </p:cNvPr>
          <p:cNvSpPr>
            <a:spLocks noGrp="1"/>
          </p:cNvSpPr>
          <p:nvPr>
            <p:ph type="ctrTitle"/>
          </p:nvPr>
        </p:nvSpPr>
        <p:spPr>
          <a:xfrm>
            <a:off x="365017" y="342761"/>
            <a:ext cx="8786329" cy="611951"/>
          </a:xfrm>
        </p:spPr>
        <p:txBody>
          <a:bodyPr>
            <a:noAutofit/>
          </a:bodyPr>
          <a:lstStyle/>
          <a:p>
            <a:pPr algn="ctr"/>
            <a:r>
              <a:rPr lang="en-GB" sz="2000" dirty="0">
                <a:solidFill>
                  <a:srgbClr val="00436C"/>
                </a:solidFill>
                <a:latin typeface="Lora SemiBold"/>
              </a:rPr>
              <a:t>Days between GB marketing authorisation and final TA/HST guidance publication: 1 April-31 January 2023</a:t>
            </a:r>
          </a:p>
        </p:txBody>
      </p:sp>
      <p:graphicFrame>
        <p:nvGraphicFramePr>
          <p:cNvPr id="9" name="Chart 8" descr="Chart outlining the mean days between GB marketing authorisation and final TA / HST guidance publication from 1 April - 31 January">
            <a:extLst>
              <a:ext uri="{FF2B5EF4-FFF2-40B4-BE49-F238E27FC236}">
                <a16:creationId xmlns:a16="http://schemas.microsoft.com/office/drawing/2014/main" id="{1C0A4938-15B5-EC5A-F690-EF24A876E5B8}"/>
              </a:ext>
            </a:extLst>
          </p:cNvPr>
          <p:cNvGraphicFramePr/>
          <p:nvPr>
            <p:extLst>
              <p:ext uri="{D42A27DB-BD31-4B8C-83A1-F6EECF244321}">
                <p14:modId xmlns:p14="http://schemas.microsoft.com/office/powerpoint/2010/main" val="2664105538"/>
              </p:ext>
            </p:extLst>
          </p:nvPr>
        </p:nvGraphicFramePr>
        <p:xfrm>
          <a:off x="350920" y="805775"/>
          <a:ext cx="4221628" cy="48012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descr="Chart outlining the median days between GB marketing authorisation and final TA / HST guidance publication from 1 April - 31 January">
            <a:extLst>
              <a:ext uri="{FF2B5EF4-FFF2-40B4-BE49-F238E27FC236}">
                <a16:creationId xmlns:a16="http://schemas.microsoft.com/office/drawing/2014/main" id="{FFB315D5-7554-9831-91E9-29B25D8E706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31260358"/>
              </p:ext>
            </p:extLst>
          </p:nvPr>
        </p:nvGraphicFramePr>
        <p:xfrm>
          <a:off x="4873831" y="805775"/>
          <a:ext cx="4221628" cy="48012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Table 8">
            <a:extLst>
              <a:ext uri="{FF2B5EF4-FFF2-40B4-BE49-F238E27FC236}">
                <a16:creationId xmlns:a16="http://schemas.microsoft.com/office/drawing/2014/main" id="{2569F2E2-A71E-F5ED-02ED-CB41B7F45597}"/>
              </a:ext>
            </a:extLst>
          </p:cNvPr>
          <p:cNvGraphicFramePr>
            <a:graphicFrameLocks noGrp="1"/>
          </p:cNvGraphicFramePr>
          <p:nvPr>
            <p:extLst>
              <p:ext uri="{D42A27DB-BD31-4B8C-83A1-F6EECF244321}">
                <p14:modId xmlns:p14="http://schemas.microsoft.com/office/powerpoint/2010/main" val="66194353"/>
              </p:ext>
            </p:extLst>
          </p:nvPr>
        </p:nvGraphicFramePr>
        <p:xfrm>
          <a:off x="9378950" y="1574801"/>
          <a:ext cx="2631818" cy="4975432"/>
        </p:xfrm>
        <a:graphic>
          <a:graphicData uri="http://schemas.openxmlformats.org/drawingml/2006/table">
            <a:tbl>
              <a:tblPr firstRow="1" bandRow="1">
                <a:tableStyleId>{5C22544A-7EE6-4342-B048-85BDC9FD1C3A}</a:tableStyleId>
              </a:tblPr>
              <a:tblGrid>
                <a:gridCol w="2631818">
                  <a:extLst>
                    <a:ext uri="{9D8B030D-6E8A-4147-A177-3AD203B41FA5}">
                      <a16:colId xmlns:a16="http://schemas.microsoft.com/office/drawing/2014/main" val="2712419925"/>
                    </a:ext>
                  </a:extLst>
                </a:gridCol>
              </a:tblGrid>
              <a:tr h="306498">
                <a:tc>
                  <a:txBody>
                    <a:bodyPr/>
                    <a:lstStyle/>
                    <a:p>
                      <a:pPr algn="ctr"/>
                      <a:r>
                        <a:rPr lang="en-GB" sz="1600"/>
                        <a:t>Commentary</a:t>
                      </a:r>
                    </a:p>
                  </a:txBody>
                  <a:tcPr/>
                </a:tc>
                <a:extLst>
                  <a:ext uri="{0D108BD9-81ED-4DB2-BD59-A6C34878D82A}">
                    <a16:rowId xmlns:a16="http://schemas.microsoft.com/office/drawing/2014/main" val="1358312054"/>
                  </a:ext>
                </a:extLst>
              </a:tr>
              <a:tr h="4640152">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High confidence that the targets will be achieved for optimal medicine publications, as YTD performance is significantly lower than target. Already published more optimal topics YTD than the 22-23 year.</a:t>
                      </a:r>
                      <a:br>
                        <a:rPr lang="en-GB" sz="1200" dirty="0"/>
                      </a:br>
                      <a:endParaRPr lang="en-GB" sz="1200" dirty="0"/>
                    </a:p>
                    <a:p>
                      <a:pPr marL="285750" indent="-285750" algn="l">
                        <a:buFont typeface="Arial" panose="020B0604020202020204" pitchFamily="34" charset="0"/>
                        <a:buChar char="•"/>
                      </a:pPr>
                      <a:r>
                        <a:rPr lang="en-GB" sz="1200" dirty="0"/>
                        <a:t>Low confidence that mean and median targets for divergent and all topics categories can be achieved.</a:t>
                      </a:r>
                      <a:br>
                        <a:rPr lang="en-GB" sz="1200" dirty="0"/>
                      </a:br>
                      <a:endParaRPr lang="en-GB" sz="1200" dirty="0"/>
                    </a:p>
                    <a:p>
                      <a:pPr marL="285750" indent="-285750" algn="l">
                        <a:buFont typeface="Arial" panose="020B0604020202020204" pitchFamily="34" charset="0"/>
                        <a:buChar char="•"/>
                      </a:pPr>
                      <a:r>
                        <a:rPr lang="en-GB" sz="1200" dirty="0"/>
                        <a:t>TA publications (45) have a mean of 305 days, however HST publications (6) have a mean of 1,625 days which is significantly affecting the divergent and overall data for 23-24.</a:t>
                      </a:r>
                    </a:p>
                  </a:txBody>
                  <a:tcPr/>
                </a:tc>
                <a:extLst>
                  <a:ext uri="{0D108BD9-81ED-4DB2-BD59-A6C34878D82A}">
                    <a16:rowId xmlns:a16="http://schemas.microsoft.com/office/drawing/2014/main" val="3924508953"/>
                  </a:ext>
                </a:extLst>
              </a:tr>
            </a:tbl>
          </a:graphicData>
        </a:graphic>
      </p:graphicFrame>
      <p:sp>
        <p:nvSpPr>
          <p:cNvPr id="4" name="TextBox 3">
            <a:extLst>
              <a:ext uri="{FF2B5EF4-FFF2-40B4-BE49-F238E27FC236}">
                <a16:creationId xmlns:a16="http://schemas.microsoft.com/office/drawing/2014/main" id="{D42C4788-61B1-1E83-93E4-4BAC65A605E9}"/>
              </a:ext>
            </a:extLst>
          </p:cNvPr>
          <p:cNvSpPr txBox="1"/>
          <p:nvPr/>
        </p:nvSpPr>
        <p:spPr>
          <a:xfrm>
            <a:off x="502872" y="5619749"/>
            <a:ext cx="4221628" cy="261610"/>
          </a:xfrm>
          <a:prstGeom prst="rect">
            <a:avLst/>
          </a:prstGeom>
          <a:noFill/>
        </p:spPr>
        <p:txBody>
          <a:bodyPr wrap="square" rtlCol="0">
            <a:spAutoFit/>
          </a:bodyPr>
          <a:lstStyle/>
          <a:p>
            <a:pPr algn="ctr"/>
            <a:r>
              <a:rPr lang="en-GB" sz="1100"/>
              <a:t>Figures in () indicate the number of topics in each category</a:t>
            </a:r>
          </a:p>
        </p:txBody>
      </p:sp>
      <p:sp>
        <p:nvSpPr>
          <p:cNvPr id="20" name="TextBox 19">
            <a:extLst>
              <a:ext uri="{FF2B5EF4-FFF2-40B4-BE49-F238E27FC236}">
                <a16:creationId xmlns:a16="http://schemas.microsoft.com/office/drawing/2014/main" id="{33BCEA07-CC64-5F41-1D4E-5F520D6C58BD}"/>
              </a:ext>
            </a:extLst>
          </p:cNvPr>
          <p:cNvSpPr txBox="1"/>
          <p:nvPr/>
        </p:nvSpPr>
        <p:spPr>
          <a:xfrm>
            <a:off x="5065882" y="5619749"/>
            <a:ext cx="4221628" cy="261610"/>
          </a:xfrm>
          <a:prstGeom prst="rect">
            <a:avLst/>
          </a:prstGeom>
          <a:noFill/>
        </p:spPr>
        <p:txBody>
          <a:bodyPr wrap="square" rtlCol="0">
            <a:spAutoFit/>
          </a:bodyPr>
          <a:lstStyle/>
          <a:p>
            <a:pPr algn="ctr"/>
            <a:r>
              <a:rPr lang="en-GB" sz="1100"/>
              <a:t>Figures in () indicate the number of topics in each category</a:t>
            </a:r>
          </a:p>
        </p:txBody>
      </p:sp>
      <p:graphicFrame>
        <p:nvGraphicFramePr>
          <p:cNvPr id="21" name="Table 6">
            <a:extLst>
              <a:ext uri="{FF2B5EF4-FFF2-40B4-BE49-F238E27FC236}">
                <a16:creationId xmlns:a16="http://schemas.microsoft.com/office/drawing/2014/main" id="{D501B58D-39B3-08DC-8DF3-DB9214DE5F9D}"/>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943365716"/>
              </p:ext>
            </p:extLst>
          </p:nvPr>
        </p:nvGraphicFramePr>
        <p:xfrm>
          <a:off x="9378950" y="90187"/>
          <a:ext cx="2631818" cy="1341120"/>
        </p:xfrm>
        <a:graphic>
          <a:graphicData uri="http://schemas.openxmlformats.org/drawingml/2006/table">
            <a:tbl>
              <a:tblPr firstRow="1" bandRow="1">
                <a:tableStyleId>{5C22544A-7EE6-4342-B048-85BDC9FD1C3A}</a:tableStyleId>
              </a:tblPr>
              <a:tblGrid>
                <a:gridCol w="1325081">
                  <a:extLst>
                    <a:ext uri="{9D8B030D-6E8A-4147-A177-3AD203B41FA5}">
                      <a16:colId xmlns:a16="http://schemas.microsoft.com/office/drawing/2014/main" val="3323648385"/>
                    </a:ext>
                  </a:extLst>
                </a:gridCol>
                <a:gridCol w="1306737">
                  <a:extLst>
                    <a:ext uri="{9D8B030D-6E8A-4147-A177-3AD203B41FA5}">
                      <a16:colId xmlns:a16="http://schemas.microsoft.com/office/drawing/2014/main" val="1926647379"/>
                    </a:ext>
                  </a:extLst>
                </a:gridCol>
              </a:tblGrid>
              <a:tr h="285643">
                <a:tc>
                  <a:txBody>
                    <a:bodyPr/>
                    <a:lstStyle/>
                    <a:p>
                      <a:pPr algn="ctr"/>
                      <a:endParaRPr lang="en-GB" sz="1600"/>
                    </a:p>
                  </a:txBody>
                  <a:tcPr anchor="ctr"/>
                </a:tc>
                <a:tc>
                  <a:txBody>
                    <a:bodyPr/>
                    <a:lstStyle/>
                    <a:p>
                      <a:pPr algn="ctr"/>
                      <a:r>
                        <a:rPr lang="en-GB" sz="1600" b="0"/>
                        <a:t>RAG</a:t>
                      </a:r>
                    </a:p>
                  </a:txBody>
                  <a:tcPr anchor="ctr"/>
                </a:tc>
                <a:extLst>
                  <a:ext uri="{0D108BD9-81ED-4DB2-BD59-A6C34878D82A}">
                    <a16:rowId xmlns:a16="http://schemas.microsoft.com/office/drawing/2014/main" val="1676743789"/>
                  </a:ext>
                </a:extLst>
              </a:tr>
              <a:tr h="0">
                <a:tc>
                  <a:txBody>
                    <a:bodyPr/>
                    <a:lstStyle/>
                    <a:p>
                      <a:pPr algn="ctr"/>
                      <a:r>
                        <a:rPr lang="en-GB" sz="1600" b="0" i="0"/>
                        <a:t>Optimal </a:t>
                      </a:r>
                    </a:p>
                  </a:txBody>
                  <a:tcPr anchor="ctr"/>
                </a:tc>
                <a:tc>
                  <a:txBody>
                    <a:bodyPr/>
                    <a:lstStyle/>
                    <a:p>
                      <a:pPr algn="ctr"/>
                      <a:r>
                        <a:rPr lang="en-GB" sz="1600" b="0" i="0" dirty="0">
                          <a:solidFill>
                            <a:schemeClr val="bg1"/>
                          </a:solidFill>
                        </a:rPr>
                        <a:t>Green</a:t>
                      </a:r>
                    </a:p>
                  </a:txBody>
                  <a:tcPr anchor="ctr">
                    <a:solidFill>
                      <a:srgbClr val="37906D"/>
                    </a:solidFill>
                  </a:tcPr>
                </a:tc>
                <a:extLst>
                  <a:ext uri="{0D108BD9-81ED-4DB2-BD59-A6C34878D82A}">
                    <a16:rowId xmlns:a16="http://schemas.microsoft.com/office/drawing/2014/main" val="2749699733"/>
                  </a:ext>
                </a:extLst>
              </a:tr>
              <a:tr h="0">
                <a:tc>
                  <a:txBody>
                    <a:bodyPr/>
                    <a:lstStyle/>
                    <a:p>
                      <a:pPr algn="ctr"/>
                      <a:r>
                        <a:rPr lang="en-GB" sz="1600" b="0" i="0"/>
                        <a:t>Divergent</a:t>
                      </a:r>
                    </a:p>
                  </a:txBody>
                  <a:tcPr anchor="ctr"/>
                </a:tc>
                <a:tc>
                  <a:txBody>
                    <a:bodyPr/>
                    <a:lstStyle/>
                    <a:p>
                      <a:pPr algn="ctr"/>
                      <a:r>
                        <a:rPr lang="en-GB" sz="1600" b="0" i="0">
                          <a:solidFill>
                            <a:schemeClr val="bg1"/>
                          </a:solidFill>
                        </a:rPr>
                        <a:t>Red</a:t>
                      </a:r>
                    </a:p>
                  </a:txBody>
                  <a:tcPr anchor="ctr">
                    <a:solidFill>
                      <a:srgbClr val="D07B4D"/>
                    </a:solidFill>
                  </a:tcPr>
                </a:tc>
                <a:extLst>
                  <a:ext uri="{0D108BD9-81ED-4DB2-BD59-A6C34878D82A}">
                    <a16:rowId xmlns:a16="http://schemas.microsoft.com/office/drawing/2014/main" val="3200594422"/>
                  </a:ext>
                </a:extLst>
              </a:tr>
              <a:tr h="0">
                <a:tc>
                  <a:txBody>
                    <a:bodyPr/>
                    <a:lstStyle/>
                    <a:p>
                      <a:pPr algn="ctr"/>
                      <a:r>
                        <a:rPr lang="en-GB" sz="1600" b="0" i="0"/>
                        <a:t>All</a:t>
                      </a:r>
                    </a:p>
                  </a:txBody>
                  <a:tcPr anchor="ctr"/>
                </a:tc>
                <a:tc>
                  <a:txBody>
                    <a:bodyPr/>
                    <a:lstStyle/>
                    <a:p>
                      <a:pPr algn="ctr"/>
                      <a:r>
                        <a:rPr lang="en-GB" sz="1600" b="0" i="0" dirty="0">
                          <a:solidFill>
                            <a:schemeClr val="bg1"/>
                          </a:solidFill>
                        </a:rPr>
                        <a:t>Red</a:t>
                      </a:r>
                    </a:p>
                  </a:txBody>
                  <a:tcPr anchor="ctr">
                    <a:solidFill>
                      <a:srgbClr val="D07B4D"/>
                    </a:solidFill>
                  </a:tcPr>
                </a:tc>
                <a:extLst>
                  <a:ext uri="{0D108BD9-81ED-4DB2-BD59-A6C34878D82A}">
                    <a16:rowId xmlns:a16="http://schemas.microsoft.com/office/drawing/2014/main" val="1304874541"/>
                  </a:ext>
                </a:extLst>
              </a:tr>
            </a:tbl>
          </a:graphicData>
        </a:graphic>
      </p:graphicFrame>
      <p:sp>
        <p:nvSpPr>
          <p:cNvPr id="22" name="TextBox 21">
            <a:extLst>
              <a:ext uri="{FF2B5EF4-FFF2-40B4-BE49-F238E27FC236}">
                <a16:creationId xmlns:a16="http://schemas.microsoft.com/office/drawing/2014/main" id="{A92B23C3-F7D6-E209-0D49-F6B70294D368}"/>
              </a:ext>
              <a:ext uri="{C183D7F6-B498-43B3-948B-1728B52AA6E4}">
                <adec:decorative xmlns:adec="http://schemas.microsoft.com/office/drawing/2017/decorative" val="1"/>
              </a:ext>
            </a:extLst>
          </p:cNvPr>
          <p:cNvSpPr txBox="1"/>
          <p:nvPr/>
        </p:nvSpPr>
        <p:spPr>
          <a:xfrm>
            <a:off x="775032" y="4380015"/>
            <a:ext cx="370985" cy="230832"/>
          </a:xfrm>
          <a:prstGeom prst="rect">
            <a:avLst/>
          </a:prstGeom>
          <a:noFill/>
        </p:spPr>
        <p:txBody>
          <a:bodyPr wrap="square" rtlCol="0">
            <a:spAutoFit/>
          </a:bodyPr>
          <a:lstStyle/>
          <a:p>
            <a:pPr algn="ctr"/>
            <a:r>
              <a:rPr lang="en-GB" sz="900">
                <a:solidFill>
                  <a:schemeClr val="bg1"/>
                </a:solidFill>
              </a:rPr>
              <a:t>(7)</a:t>
            </a:r>
          </a:p>
        </p:txBody>
      </p:sp>
      <p:sp>
        <p:nvSpPr>
          <p:cNvPr id="23" name="TextBox 22">
            <a:extLst>
              <a:ext uri="{FF2B5EF4-FFF2-40B4-BE49-F238E27FC236}">
                <a16:creationId xmlns:a16="http://schemas.microsoft.com/office/drawing/2014/main" id="{FCAD0016-3C51-6604-896A-A93A7BE50DE5}"/>
              </a:ext>
              <a:ext uri="{C183D7F6-B498-43B3-948B-1728B52AA6E4}">
                <adec:decorative xmlns:adec="http://schemas.microsoft.com/office/drawing/2017/decorative" val="1"/>
              </a:ext>
            </a:extLst>
          </p:cNvPr>
          <p:cNvSpPr txBox="1"/>
          <p:nvPr/>
        </p:nvSpPr>
        <p:spPr>
          <a:xfrm>
            <a:off x="1899413" y="2724344"/>
            <a:ext cx="527067" cy="230832"/>
          </a:xfrm>
          <a:prstGeom prst="rect">
            <a:avLst/>
          </a:prstGeom>
          <a:noFill/>
        </p:spPr>
        <p:txBody>
          <a:bodyPr wrap="square" lIns="91440" tIns="45720" rIns="91440" bIns="45720" rtlCol="0" anchor="t">
            <a:spAutoFit/>
          </a:bodyPr>
          <a:lstStyle/>
          <a:p>
            <a:pPr algn="ctr"/>
            <a:r>
              <a:rPr lang="en-GB" sz="900">
                <a:solidFill>
                  <a:srgbClr val="FFFFFF"/>
                </a:solidFill>
              </a:rPr>
              <a:t>(47)</a:t>
            </a:r>
          </a:p>
        </p:txBody>
      </p:sp>
      <p:sp>
        <p:nvSpPr>
          <p:cNvPr id="24" name="TextBox 23">
            <a:extLst>
              <a:ext uri="{FF2B5EF4-FFF2-40B4-BE49-F238E27FC236}">
                <a16:creationId xmlns:a16="http://schemas.microsoft.com/office/drawing/2014/main" id="{7385A341-909E-5A27-73A5-52E79AEF9C4C}"/>
              </a:ext>
              <a:ext uri="{C183D7F6-B498-43B3-948B-1728B52AA6E4}">
                <adec:decorative xmlns:adec="http://schemas.microsoft.com/office/drawing/2017/decorative" val="1"/>
              </a:ext>
            </a:extLst>
          </p:cNvPr>
          <p:cNvSpPr txBox="1"/>
          <p:nvPr/>
        </p:nvSpPr>
        <p:spPr>
          <a:xfrm>
            <a:off x="3117141" y="2934633"/>
            <a:ext cx="527067" cy="230832"/>
          </a:xfrm>
          <a:prstGeom prst="rect">
            <a:avLst/>
          </a:prstGeom>
          <a:noFill/>
        </p:spPr>
        <p:txBody>
          <a:bodyPr wrap="square" rtlCol="0">
            <a:spAutoFit/>
          </a:bodyPr>
          <a:lstStyle/>
          <a:p>
            <a:pPr algn="ctr"/>
            <a:r>
              <a:rPr lang="en-GB" sz="900">
                <a:solidFill>
                  <a:srgbClr val="FFFFFF"/>
                </a:solidFill>
              </a:rPr>
              <a:t>(54)</a:t>
            </a:r>
          </a:p>
        </p:txBody>
      </p:sp>
      <p:sp>
        <p:nvSpPr>
          <p:cNvPr id="25" name="TextBox 24">
            <a:extLst>
              <a:ext uri="{FF2B5EF4-FFF2-40B4-BE49-F238E27FC236}">
                <a16:creationId xmlns:a16="http://schemas.microsoft.com/office/drawing/2014/main" id="{D8FFC823-057C-A286-CBC4-C9E52152F1B5}"/>
              </a:ext>
              <a:ext uri="{C183D7F6-B498-43B3-948B-1728B52AA6E4}">
                <adec:decorative xmlns:adec="http://schemas.microsoft.com/office/drawing/2017/decorative" val="1"/>
              </a:ext>
            </a:extLst>
          </p:cNvPr>
          <p:cNvSpPr txBox="1"/>
          <p:nvPr/>
        </p:nvSpPr>
        <p:spPr>
          <a:xfrm>
            <a:off x="1570129" y="4397409"/>
            <a:ext cx="370985" cy="230832"/>
          </a:xfrm>
          <a:prstGeom prst="rect">
            <a:avLst/>
          </a:prstGeom>
          <a:noFill/>
        </p:spPr>
        <p:txBody>
          <a:bodyPr wrap="square" rtlCol="0">
            <a:spAutoFit/>
          </a:bodyPr>
          <a:lstStyle/>
          <a:p>
            <a:pPr algn="ctr"/>
            <a:r>
              <a:rPr lang="en-GB" sz="900">
                <a:solidFill>
                  <a:schemeClr val="bg1"/>
                </a:solidFill>
              </a:rPr>
              <a:t>(8)</a:t>
            </a:r>
          </a:p>
        </p:txBody>
      </p:sp>
      <p:sp>
        <p:nvSpPr>
          <p:cNvPr id="26" name="TextBox 25">
            <a:extLst>
              <a:ext uri="{FF2B5EF4-FFF2-40B4-BE49-F238E27FC236}">
                <a16:creationId xmlns:a16="http://schemas.microsoft.com/office/drawing/2014/main" id="{1F6203F3-28CA-74B8-A37A-076476A7F623}"/>
              </a:ext>
              <a:ext uri="{C183D7F6-B498-43B3-948B-1728B52AA6E4}">
                <adec:decorative xmlns:adec="http://schemas.microsoft.com/office/drawing/2017/decorative" val="1"/>
              </a:ext>
            </a:extLst>
          </p:cNvPr>
          <p:cNvSpPr txBox="1"/>
          <p:nvPr/>
        </p:nvSpPr>
        <p:spPr>
          <a:xfrm>
            <a:off x="2763093" y="1860598"/>
            <a:ext cx="463996" cy="230832"/>
          </a:xfrm>
          <a:prstGeom prst="rect">
            <a:avLst/>
          </a:prstGeom>
          <a:noFill/>
        </p:spPr>
        <p:txBody>
          <a:bodyPr wrap="square" rtlCol="0">
            <a:spAutoFit/>
          </a:bodyPr>
          <a:lstStyle/>
          <a:p>
            <a:pPr algn="ctr"/>
            <a:r>
              <a:rPr lang="en-GB" sz="900">
                <a:solidFill>
                  <a:srgbClr val="FFFFFF"/>
                </a:solidFill>
              </a:rPr>
              <a:t>(43)</a:t>
            </a:r>
          </a:p>
        </p:txBody>
      </p:sp>
      <p:sp>
        <p:nvSpPr>
          <p:cNvPr id="27" name="TextBox 26">
            <a:extLst>
              <a:ext uri="{FF2B5EF4-FFF2-40B4-BE49-F238E27FC236}">
                <a16:creationId xmlns:a16="http://schemas.microsoft.com/office/drawing/2014/main" id="{00792FF8-47EC-39DB-946A-103F5601D5C5}"/>
              </a:ext>
              <a:ext uri="{C183D7F6-B498-43B3-948B-1728B52AA6E4}">
                <adec:decorative xmlns:adec="http://schemas.microsoft.com/office/drawing/2017/decorative" val="1"/>
              </a:ext>
            </a:extLst>
          </p:cNvPr>
          <p:cNvSpPr txBox="1"/>
          <p:nvPr/>
        </p:nvSpPr>
        <p:spPr>
          <a:xfrm>
            <a:off x="3971916" y="2253814"/>
            <a:ext cx="463996" cy="230832"/>
          </a:xfrm>
          <a:prstGeom prst="rect">
            <a:avLst/>
          </a:prstGeom>
          <a:noFill/>
        </p:spPr>
        <p:txBody>
          <a:bodyPr wrap="square" rtlCol="0">
            <a:spAutoFit/>
          </a:bodyPr>
          <a:lstStyle/>
          <a:p>
            <a:pPr algn="ctr"/>
            <a:r>
              <a:rPr lang="en-GB" sz="900">
                <a:solidFill>
                  <a:srgbClr val="FFFFFF"/>
                </a:solidFill>
              </a:rPr>
              <a:t>(51)</a:t>
            </a:r>
          </a:p>
        </p:txBody>
      </p:sp>
      <p:sp>
        <p:nvSpPr>
          <p:cNvPr id="28" name="TextBox 27">
            <a:extLst>
              <a:ext uri="{FF2B5EF4-FFF2-40B4-BE49-F238E27FC236}">
                <a16:creationId xmlns:a16="http://schemas.microsoft.com/office/drawing/2014/main" id="{FFAF256F-1010-8A0D-482E-D940D4190A0C}"/>
              </a:ext>
              <a:ext uri="{C183D7F6-B498-43B3-948B-1728B52AA6E4}">
                <adec:decorative xmlns:adec="http://schemas.microsoft.com/office/drawing/2017/decorative" val="1"/>
              </a:ext>
            </a:extLst>
          </p:cNvPr>
          <p:cNvSpPr txBox="1"/>
          <p:nvPr/>
        </p:nvSpPr>
        <p:spPr>
          <a:xfrm>
            <a:off x="5301114" y="4166577"/>
            <a:ext cx="370985" cy="230832"/>
          </a:xfrm>
          <a:prstGeom prst="rect">
            <a:avLst/>
          </a:prstGeom>
          <a:noFill/>
        </p:spPr>
        <p:txBody>
          <a:bodyPr wrap="square" rtlCol="0">
            <a:spAutoFit/>
          </a:bodyPr>
          <a:lstStyle/>
          <a:p>
            <a:pPr algn="ctr"/>
            <a:r>
              <a:rPr lang="en-GB" sz="900">
                <a:solidFill>
                  <a:schemeClr val="bg1"/>
                </a:solidFill>
              </a:rPr>
              <a:t>(7)</a:t>
            </a:r>
          </a:p>
        </p:txBody>
      </p:sp>
      <p:sp>
        <p:nvSpPr>
          <p:cNvPr id="29" name="TextBox 28">
            <a:extLst>
              <a:ext uri="{FF2B5EF4-FFF2-40B4-BE49-F238E27FC236}">
                <a16:creationId xmlns:a16="http://schemas.microsoft.com/office/drawing/2014/main" id="{5BFF5681-D770-45AE-59DC-C2B651B3824C}"/>
              </a:ext>
              <a:ext uri="{C183D7F6-B498-43B3-948B-1728B52AA6E4}">
                <adec:decorative xmlns:adec="http://schemas.microsoft.com/office/drawing/2017/decorative" val="1"/>
              </a:ext>
            </a:extLst>
          </p:cNvPr>
          <p:cNvSpPr txBox="1"/>
          <p:nvPr/>
        </p:nvSpPr>
        <p:spPr>
          <a:xfrm>
            <a:off x="6468403" y="2141735"/>
            <a:ext cx="437334" cy="230832"/>
          </a:xfrm>
          <a:prstGeom prst="rect">
            <a:avLst/>
          </a:prstGeom>
          <a:noFill/>
        </p:spPr>
        <p:txBody>
          <a:bodyPr wrap="square" lIns="91440" tIns="45720" rIns="91440" bIns="45720" rtlCol="0" anchor="t">
            <a:spAutoFit/>
          </a:bodyPr>
          <a:lstStyle/>
          <a:p>
            <a:pPr algn="ctr"/>
            <a:r>
              <a:rPr lang="en-GB" sz="900">
                <a:solidFill>
                  <a:srgbClr val="FFFFFF"/>
                </a:solidFill>
              </a:rPr>
              <a:t>(47)</a:t>
            </a:r>
          </a:p>
        </p:txBody>
      </p:sp>
      <p:sp>
        <p:nvSpPr>
          <p:cNvPr id="30" name="TextBox 29">
            <a:extLst>
              <a:ext uri="{FF2B5EF4-FFF2-40B4-BE49-F238E27FC236}">
                <a16:creationId xmlns:a16="http://schemas.microsoft.com/office/drawing/2014/main" id="{5796DF9A-C052-E399-703F-F1AB0B05C4CA}"/>
              </a:ext>
              <a:ext uri="{C183D7F6-B498-43B3-948B-1728B52AA6E4}">
                <adec:decorative xmlns:adec="http://schemas.microsoft.com/office/drawing/2017/decorative" val="1"/>
              </a:ext>
            </a:extLst>
          </p:cNvPr>
          <p:cNvSpPr txBox="1"/>
          <p:nvPr/>
        </p:nvSpPr>
        <p:spPr>
          <a:xfrm>
            <a:off x="7706077" y="2416076"/>
            <a:ext cx="437334" cy="230832"/>
          </a:xfrm>
          <a:prstGeom prst="rect">
            <a:avLst/>
          </a:prstGeom>
          <a:noFill/>
        </p:spPr>
        <p:txBody>
          <a:bodyPr wrap="square" rtlCol="0">
            <a:spAutoFit/>
          </a:bodyPr>
          <a:lstStyle/>
          <a:p>
            <a:pPr algn="ctr"/>
            <a:r>
              <a:rPr lang="en-GB" sz="900">
                <a:solidFill>
                  <a:srgbClr val="FFFFFF"/>
                </a:solidFill>
              </a:rPr>
              <a:t>(54)</a:t>
            </a:r>
          </a:p>
        </p:txBody>
      </p:sp>
      <p:sp>
        <p:nvSpPr>
          <p:cNvPr id="31" name="TextBox 30">
            <a:extLst>
              <a:ext uri="{FF2B5EF4-FFF2-40B4-BE49-F238E27FC236}">
                <a16:creationId xmlns:a16="http://schemas.microsoft.com/office/drawing/2014/main" id="{15AE5CA1-DF55-3E59-330E-5FE8500D5A10}"/>
              </a:ext>
              <a:ext uri="{C183D7F6-B498-43B3-948B-1728B52AA6E4}">
                <adec:decorative xmlns:adec="http://schemas.microsoft.com/office/drawing/2017/decorative" val="1"/>
              </a:ext>
            </a:extLst>
          </p:cNvPr>
          <p:cNvSpPr txBox="1"/>
          <p:nvPr/>
        </p:nvSpPr>
        <p:spPr>
          <a:xfrm>
            <a:off x="6096000" y="4254602"/>
            <a:ext cx="370985" cy="230832"/>
          </a:xfrm>
          <a:prstGeom prst="rect">
            <a:avLst/>
          </a:prstGeom>
          <a:noFill/>
        </p:spPr>
        <p:txBody>
          <a:bodyPr wrap="square" rtlCol="0">
            <a:spAutoFit/>
          </a:bodyPr>
          <a:lstStyle/>
          <a:p>
            <a:pPr algn="ctr"/>
            <a:r>
              <a:rPr lang="en-GB" sz="900">
                <a:solidFill>
                  <a:schemeClr val="bg1"/>
                </a:solidFill>
              </a:rPr>
              <a:t>(8)</a:t>
            </a:r>
          </a:p>
        </p:txBody>
      </p:sp>
      <p:sp>
        <p:nvSpPr>
          <p:cNvPr id="32" name="TextBox 31">
            <a:extLst>
              <a:ext uri="{FF2B5EF4-FFF2-40B4-BE49-F238E27FC236}">
                <a16:creationId xmlns:a16="http://schemas.microsoft.com/office/drawing/2014/main" id="{2E2C9DC5-704E-03BA-B2FE-3FEE9D4FAA3C}"/>
              </a:ext>
              <a:ext uri="{C183D7F6-B498-43B3-948B-1728B52AA6E4}">
                <adec:decorative xmlns:adec="http://schemas.microsoft.com/office/drawing/2017/decorative" val="1"/>
              </a:ext>
            </a:extLst>
          </p:cNvPr>
          <p:cNvSpPr txBox="1"/>
          <p:nvPr/>
        </p:nvSpPr>
        <p:spPr>
          <a:xfrm>
            <a:off x="7271224" y="1745182"/>
            <a:ext cx="434853" cy="230832"/>
          </a:xfrm>
          <a:prstGeom prst="rect">
            <a:avLst/>
          </a:prstGeom>
          <a:noFill/>
        </p:spPr>
        <p:txBody>
          <a:bodyPr wrap="square" rtlCol="0">
            <a:spAutoFit/>
          </a:bodyPr>
          <a:lstStyle/>
          <a:p>
            <a:pPr algn="ctr"/>
            <a:r>
              <a:rPr lang="en-GB" sz="900">
                <a:solidFill>
                  <a:srgbClr val="FFFFFF"/>
                </a:solidFill>
              </a:rPr>
              <a:t>(43)</a:t>
            </a:r>
          </a:p>
        </p:txBody>
      </p:sp>
      <p:sp>
        <p:nvSpPr>
          <p:cNvPr id="33" name="TextBox 32">
            <a:extLst>
              <a:ext uri="{FF2B5EF4-FFF2-40B4-BE49-F238E27FC236}">
                <a16:creationId xmlns:a16="http://schemas.microsoft.com/office/drawing/2014/main" id="{474ABEB3-4F11-FFDC-3DA1-A60EBA33DABD}"/>
              </a:ext>
              <a:ext uri="{C183D7F6-B498-43B3-948B-1728B52AA6E4}">
                <adec:decorative xmlns:adec="http://schemas.microsoft.com/office/drawing/2017/decorative" val="1"/>
              </a:ext>
            </a:extLst>
          </p:cNvPr>
          <p:cNvSpPr txBox="1"/>
          <p:nvPr/>
        </p:nvSpPr>
        <p:spPr>
          <a:xfrm>
            <a:off x="8467402" y="2138398"/>
            <a:ext cx="437334" cy="230832"/>
          </a:xfrm>
          <a:prstGeom prst="rect">
            <a:avLst/>
          </a:prstGeom>
          <a:noFill/>
        </p:spPr>
        <p:txBody>
          <a:bodyPr wrap="square" rtlCol="0">
            <a:spAutoFit/>
          </a:bodyPr>
          <a:lstStyle/>
          <a:p>
            <a:pPr algn="ctr"/>
            <a:r>
              <a:rPr lang="en-GB" sz="900">
                <a:solidFill>
                  <a:srgbClr val="FFFFFF"/>
                </a:solidFill>
              </a:rPr>
              <a:t>(51)</a:t>
            </a:r>
          </a:p>
        </p:txBody>
      </p:sp>
    </p:spTree>
    <p:extLst>
      <p:ext uri="{BB962C8B-B14F-4D97-AF65-F5344CB8AC3E}">
        <p14:creationId xmlns:p14="http://schemas.microsoft.com/office/powerpoint/2010/main" val="1585604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25D78B0-5FCD-F94F-9ACC-C649AC8D44F6}"/>
              </a:ext>
              <a:ext uri="{C183D7F6-B498-43B3-948B-1728B52AA6E4}">
                <adec:decorative xmlns:adec="http://schemas.microsoft.com/office/drawing/2017/decorative" val="1"/>
              </a:ext>
            </a:extLst>
          </p:cNvPr>
          <p:cNvSpPr/>
          <p:nvPr/>
        </p:nvSpPr>
        <p:spPr>
          <a:xfrm>
            <a:off x="0" y="5393555"/>
            <a:ext cx="12114275" cy="1268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83543B99-1172-06FE-83D0-5506A698D5A7}"/>
              </a:ext>
            </a:extLst>
          </p:cNvPr>
          <p:cNvSpPr txBox="1">
            <a:spLocks noGrp="1"/>
          </p:cNvSpPr>
          <p:nvPr>
            <p:ph type="title" idx="4294967295"/>
          </p:nvPr>
        </p:nvSpPr>
        <p:spPr>
          <a:xfrm>
            <a:off x="476531" y="436648"/>
            <a:ext cx="11178381" cy="371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i="0" kern="1200">
                <a:solidFill>
                  <a:schemeClr val="tx1"/>
                </a:solidFill>
                <a:latin typeface="Lora SemiBold" pitchFamily="2" charset="77"/>
                <a:ea typeface="Lora SemiBold" charset="0"/>
                <a:cs typeface="Lora SemiBold"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Lora SemiBold" pitchFamily="2" charset="77"/>
                <a:ea typeface="Lora SemiBold" charset="0"/>
                <a:cs typeface="Lora SemiBold" charset="0"/>
              </a:rPr>
              <a:t>…that is timely </a:t>
            </a:r>
          </a:p>
        </p:txBody>
      </p:sp>
      <p:graphicFrame>
        <p:nvGraphicFramePr>
          <p:cNvPr id="12" name="Chart 11" descr="Combined bar and line chart of NICE's actual, planned and prior year activity for 7 diagnostics guidance, from April 2022 to March 2023.">
            <a:extLst>
              <a:ext uri="{FF2B5EF4-FFF2-40B4-BE49-F238E27FC236}">
                <a16:creationId xmlns:a16="http://schemas.microsoft.com/office/drawing/2014/main" id="{2CF160BF-8097-5D5F-7B64-39D82FCC3917}"/>
              </a:ext>
            </a:extLst>
          </p:cNvPr>
          <p:cNvGraphicFramePr/>
          <p:nvPr>
            <p:extLst>
              <p:ext uri="{D42A27DB-BD31-4B8C-83A1-F6EECF244321}">
                <p14:modId xmlns:p14="http://schemas.microsoft.com/office/powerpoint/2010/main" val="2115812599"/>
              </p:ext>
            </p:extLst>
          </p:nvPr>
        </p:nvGraphicFramePr>
        <p:xfrm>
          <a:off x="230014" y="996573"/>
          <a:ext cx="4275374" cy="38820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Table 27">
            <a:extLst>
              <a:ext uri="{FF2B5EF4-FFF2-40B4-BE49-F238E27FC236}">
                <a16:creationId xmlns:a16="http://schemas.microsoft.com/office/drawing/2014/main" id="{5F0A18F6-E94B-CD99-E23E-BAB6A1BC0386}"/>
              </a:ext>
            </a:extLst>
          </p:cNvPr>
          <p:cNvGraphicFramePr>
            <a:graphicFrameLocks noGrp="1"/>
          </p:cNvGraphicFramePr>
          <p:nvPr>
            <p:extLst>
              <p:ext uri="{D42A27DB-BD31-4B8C-83A1-F6EECF244321}">
                <p14:modId xmlns:p14="http://schemas.microsoft.com/office/powerpoint/2010/main" val="698948822"/>
              </p:ext>
            </p:extLst>
          </p:nvPr>
        </p:nvGraphicFramePr>
        <p:xfrm>
          <a:off x="307987" y="5054114"/>
          <a:ext cx="4093649" cy="1023248"/>
        </p:xfrm>
        <a:graphic>
          <a:graphicData uri="http://schemas.openxmlformats.org/drawingml/2006/table">
            <a:tbl>
              <a:tblPr firstRow="1" bandRow="1">
                <a:tableStyleId>{5C22544A-7EE6-4342-B048-85BDC9FD1C3A}</a:tableStyleId>
              </a:tblPr>
              <a:tblGrid>
                <a:gridCol w="1160688">
                  <a:extLst>
                    <a:ext uri="{9D8B030D-6E8A-4147-A177-3AD203B41FA5}">
                      <a16:colId xmlns:a16="http://schemas.microsoft.com/office/drawing/2014/main" val="1651089263"/>
                    </a:ext>
                  </a:extLst>
                </a:gridCol>
                <a:gridCol w="844575">
                  <a:extLst>
                    <a:ext uri="{9D8B030D-6E8A-4147-A177-3AD203B41FA5}">
                      <a16:colId xmlns:a16="http://schemas.microsoft.com/office/drawing/2014/main" val="3665189291"/>
                    </a:ext>
                  </a:extLst>
                </a:gridCol>
                <a:gridCol w="1023402">
                  <a:extLst>
                    <a:ext uri="{9D8B030D-6E8A-4147-A177-3AD203B41FA5}">
                      <a16:colId xmlns:a16="http://schemas.microsoft.com/office/drawing/2014/main" val="3982682260"/>
                    </a:ext>
                  </a:extLst>
                </a:gridCol>
                <a:gridCol w="1064984">
                  <a:extLst>
                    <a:ext uri="{9D8B030D-6E8A-4147-A177-3AD203B41FA5}">
                      <a16:colId xmlns:a16="http://schemas.microsoft.com/office/drawing/2014/main" val="4015648614"/>
                    </a:ext>
                  </a:extLst>
                </a:gridCol>
              </a:tblGrid>
              <a:tr h="630224">
                <a:tc>
                  <a:txBody>
                    <a:bodyPr/>
                    <a:lstStyle/>
                    <a:p>
                      <a:r>
                        <a:rPr lang="en-GB" sz="1100"/>
                        <a:t>Overall 2022/23 out-turn</a:t>
                      </a:r>
                    </a:p>
                  </a:txBody>
                  <a:tcPr anchor="b">
                    <a:solidFill>
                      <a:srgbClr val="228096"/>
                    </a:solidFill>
                  </a:tcPr>
                </a:tc>
                <a:tc>
                  <a:txBody>
                    <a:bodyPr/>
                    <a:lstStyle/>
                    <a:p>
                      <a:r>
                        <a:rPr lang="en-GB" sz="1100"/>
                        <a:t>Target for 23/24 out-turn</a:t>
                      </a:r>
                    </a:p>
                  </a:txBody>
                  <a:tcPr anchor="b">
                    <a:solidFill>
                      <a:srgbClr val="228096"/>
                    </a:solidFill>
                  </a:tcPr>
                </a:tc>
                <a:tc>
                  <a:txBody>
                    <a:bodyPr/>
                    <a:lstStyle/>
                    <a:p>
                      <a:r>
                        <a:rPr lang="en-GB" sz="1100"/>
                        <a:t>YTD</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93024">
                <a:tc>
                  <a:txBody>
                    <a:bodyPr/>
                    <a:lstStyle/>
                    <a:p>
                      <a:r>
                        <a:rPr lang="en-GB" sz="1100"/>
                        <a:t>72 weeks</a:t>
                      </a:r>
                    </a:p>
                  </a:txBody>
                  <a:tcPr>
                    <a:solidFill>
                      <a:srgbClr val="F7F4F1"/>
                    </a:solidFill>
                  </a:tcPr>
                </a:tc>
                <a:tc>
                  <a:txBody>
                    <a:bodyPr/>
                    <a:lstStyle/>
                    <a:p>
                      <a:r>
                        <a:rPr lang="en-GB" sz="1100"/>
                        <a:t>60 weeks</a:t>
                      </a:r>
                    </a:p>
                  </a:txBody>
                  <a:tcPr>
                    <a:solidFill>
                      <a:srgbClr val="F7F4F1"/>
                    </a:solidFill>
                  </a:tcPr>
                </a:tc>
                <a:tc>
                  <a:txBody>
                    <a:bodyPr/>
                    <a:lstStyle/>
                    <a:p>
                      <a:r>
                        <a:rPr lang="en-GB" sz="1100"/>
                        <a:t>0 weeks</a:t>
                      </a:r>
                    </a:p>
                  </a:txBody>
                  <a:tcPr>
                    <a:solidFill>
                      <a:srgbClr val="F7F4F1"/>
                    </a:solidFill>
                  </a:tcPr>
                </a:tc>
                <a:tc>
                  <a:txBody>
                    <a:bodyPr/>
                    <a:lstStyle/>
                    <a:p>
                      <a:r>
                        <a:rPr lang="en-GB" sz="1100" dirty="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11" name="TextBox 10">
            <a:extLst>
              <a:ext uri="{FF2B5EF4-FFF2-40B4-BE49-F238E27FC236}">
                <a16:creationId xmlns:a16="http://schemas.microsoft.com/office/drawing/2014/main" id="{42F2C1E9-BE51-0A41-8D71-427FD9CF5F5A}"/>
              </a:ext>
            </a:extLst>
          </p:cNvPr>
          <p:cNvSpPr txBox="1"/>
          <p:nvPr/>
        </p:nvSpPr>
        <p:spPr>
          <a:xfrm>
            <a:off x="251223" y="6083465"/>
            <a:ext cx="4093649" cy="461665"/>
          </a:xfrm>
          <a:prstGeom prst="rect">
            <a:avLst/>
          </a:prstGeom>
          <a:noFill/>
        </p:spPr>
        <p:txBody>
          <a:bodyPr wrap="square">
            <a:spAutoFit/>
          </a:bodyPr>
          <a:lstStyle/>
          <a:p>
            <a:r>
              <a:rPr lang="en-GB" sz="800"/>
              <a:t>This target is expected to be reached with the development of a refreshed health tech guidance timeline. This timeline is currently in development and will be delivered by the end of the business year. </a:t>
            </a:r>
          </a:p>
        </p:txBody>
      </p:sp>
      <p:graphicFrame>
        <p:nvGraphicFramePr>
          <p:cNvPr id="2" name="Chart 1" descr="Combined bar and line chart of NICE's actual, planned and prior year activity for 11 quality standard updates, from April 2022 to March 2023.">
            <a:extLst>
              <a:ext uri="{FF2B5EF4-FFF2-40B4-BE49-F238E27FC236}">
                <a16:creationId xmlns:a16="http://schemas.microsoft.com/office/drawing/2014/main" id="{27DDECE9-5979-E7E2-F296-53D72D5BB2E3}"/>
              </a:ext>
            </a:extLst>
          </p:cNvPr>
          <p:cNvGraphicFramePr/>
          <p:nvPr>
            <p:extLst>
              <p:ext uri="{D42A27DB-BD31-4B8C-83A1-F6EECF244321}">
                <p14:modId xmlns:p14="http://schemas.microsoft.com/office/powerpoint/2010/main" val="73997731"/>
              </p:ext>
            </p:extLst>
          </p:nvPr>
        </p:nvGraphicFramePr>
        <p:xfrm>
          <a:off x="4447954" y="996573"/>
          <a:ext cx="3696586" cy="38820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e 27">
            <a:extLst>
              <a:ext uri="{FF2B5EF4-FFF2-40B4-BE49-F238E27FC236}">
                <a16:creationId xmlns:a16="http://schemas.microsoft.com/office/drawing/2014/main" id="{A336F09F-7457-4FEA-A770-CBCA41A9E376}"/>
              </a:ext>
            </a:extLst>
          </p:cNvPr>
          <p:cNvGraphicFramePr>
            <a:graphicFrameLocks noGrp="1"/>
          </p:cNvGraphicFramePr>
          <p:nvPr>
            <p:extLst>
              <p:ext uri="{D42A27DB-BD31-4B8C-83A1-F6EECF244321}">
                <p14:modId xmlns:p14="http://schemas.microsoft.com/office/powerpoint/2010/main" val="1941626371"/>
              </p:ext>
            </p:extLst>
          </p:nvPr>
        </p:nvGraphicFramePr>
        <p:xfrm>
          <a:off x="4710586" y="5053081"/>
          <a:ext cx="3433954" cy="1024281"/>
        </p:xfrm>
        <a:graphic>
          <a:graphicData uri="http://schemas.openxmlformats.org/drawingml/2006/table">
            <a:tbl>
              <a:tblPr firstRow="1" bandRow="1">
                <a:tableStyleId>{5C22544A-7EE6-4342-B048-85BDC9FD1C3A}</a:tableStyleId>
              </a:tblPr>
              <a:tblGrid>
                <a:gridCol w="858489">
                  <a:extLst>
                    <a:ext uri="{9D8B030D-6E8A-4147-A177-3AD203B41FA5}">
                      <a16:colId xmlns:a16="http://schemas.microsoft.com/office/drawing/2014/main" val="1651089263"/>
                    </a:ext>
                  </a:extLst>
                </a:gridCol>
                <a:gridCol w="858489">
                  <a:extLst>
                    <a:ext uri="{9D8B030D-6E8A-4147-A177-3AD203B41FA5}">
                      <a16:colId xmlns:a16="http://schemas.microsoft.com/office/drawing/2014/main" val="3665189291"/>
                    </a:ext>
                  </a:extLst>
                </a:gridCol>
                <a:gridCol w="693856">
                  <a:extLst>
                    <a:ext uri="{9D8B030D-6E8A-4147-A177-3AD203B41FA5}">
                      <a16:colId xmlns:a16="http://schemas.microsoft.com/office/drawing/2014/main" val="3982682260"/>
                    </a:ext>
                  </a:extLst>
                </a:gridCol>
                <a:gridCol w="1023120">
                  <a:extLst>
                    <a:ext uri="{9D8B030D-6E8A-4147-A177-3AD203B41FA5}">
                      <a16:colId xmlns:a16="http://schemas.microsoft.com/office/drawing/2014/main" val="4015648614"/>
                    </a:ext>
                  </a:extLst>
                </a:gridCol>
              </a:tblGrid>
              <a:tr h="300095">
                <a:tc>
                  <a:txBody>
                    <a:bodyPr/>
                    <a:lstStyle/>
                    <a:p>
                      <a:r>
                        <a:rPr lang="en-GB" sz="1100"/>
                        <a:t>Overall 2022/23 out-turn </a:t>
                      </a:r>
                    </a:p>
                  </a:txBody>
                  <a:tcPr anchor="b">
                    <a:solidFill>
                      <a:srgbClr val="228096"/>
                    </a:solidFill>
                  </a:tcPr>
                </a:tc>
                <a:tc>
                  <a:txBody>
                    <a:bodyPr/>
                    <a:lstStyle/>
                    <a:p>
                      <a:r>
                        <a:rPr lang="en-GB" sz="1100"/>
                        <a:t>Target for 23/24 out-turn</a:t>
                      </a:r>
                    </a:p>
                  </a:txBody>
                  <a:tcPr anchor="b">
                    <a:solidFill>
                      <a:srgbClr val="228096"/>
                    </a:solidFill>
                  </a:tcPr>
                </a:tc>
                <a:tc>
                  <a:txBody>
                    <a:bodyPr/>
                    <a:lstStyle/>
                    <a:p>
                      <a:r>
                        <a:rPr lang="en-GB" sz="110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429921">
                <a:tc>
                  <a:txBody>
                    <a:bodyPr/>
                    <a:lstStyle/>
                    <a:p>
                      <a:r>
                        <a:rPr lang="en-GB" sz="1100"/>
                        <a:t>n/a</a:t>
                      </a:r>
                    </a:p>
                  </a:txBody>
                  <a:tcPr>
                    <a:solidFill>
                      <a:srgbClr val="F7F4F1"/>
                    </a:solidFill>
                  </a:tcPr>
                </a:tc>
                <a:tc>
                  <a:txBody>
                    <a:bodyPr/>
                    <a:lstStyle/>
                    <a:p>
                      <a:r>
                        <a:rPr lang="en-GB" sz="1100"/>
                        <a:t>80%</a:t>
                      </a:r>
                    </a:p>
                  </a:txBody>
                  <a:tcPr>
                    <a:solidFill>
                      <a:srgbClr val="F7F4F1"/>
                    </a:solidFill>
                  </a:tcPr>
                </a:tc>
                <a:tc>
                  <a:txBody>
                    <a:bodyPr/>
                    <a:lstStyle/>
                    <a:p>
                      <a:r>
                        <a:rPr lang="en-GB" sz="1100"/>
                        <a:t>0%</a:t>
                      </a:r>
                    </a:p>
                  </a:txBody>
                  <a:tcPr>
                    <a:solidFill>
                      <a:srgbClr val="F7F4F1"/>
                    </a:solidFill>
                  </a:tcPr>
                </a:tc>
                <a:tc>
                  <a:txBody>
                    <a:bodyPr/>
                    <a:lstStyle/>
                    <a:p>
                      <a:r>
                        <a:rPr lang="en-GB" sz="1100" dirty="0"/>
                        <a:t>R</a:t>
                      </a:r>
                    </a:p>
                  </a:txBody>
                  <a:tcPr>
                    <a:solidFill>
                      <a:srgbClr val="F7F4F1"/>
                    </a:solidFill>
                  </a:tcPr>
                </a:tc>
                <a:extLst>
                  <a:ext uri="{0D108BD9-81ED-4DB2-BD59-A6C34878D82A}">
                    <a16:rowId xmlns:a16="http://schemas.microsoft.com/office/drawing/2014/main" val="1116214792"/>
                  </a:ext>
                </a:extLst>
              </a:tr>
            </a:tbl>
          </a:graphicData>
        </a:graphic>
      </p:graphicFrame>
      <p:sp>
        <p:nvSpPr>
          <p:cNvPr id="7" name="TextBox 6">
            <a:extLst>
              <a:ext uri="{FF2B5EF4-FFF2-40B4-BE49-F238E27FC236}">
                <a16:creationId xmlns:a16="http://schemas.microsoft.com/office/drawing/2014/main" id="{A2C0A538-593E-90C9-0901-CA03D2704703}"/>
              </a:ext>
            </a:extLst>
          </p:cNvPr>
          <p:cNvSpPr txBox="1"/>
          <p:nvPr/>
        </p:nvSpPr>
        <p:spPr>
          <a:xfrm>
            <a:off x="4696229" y="6120151"/>
            <a:ext cx="3433954" cy="707886"/>
          </a:xfrm>
          <a:prstGeom prst="rect">
            <a:avLst/>
          </a:prstGeom>
          <a:noFill/>
        </p:spPr>
        <p:txBody>
          <a:bodyPr wrap="square">
            <a:spAutoFit/>
          </a:bodyPr>
          <a:lstStyle/>
          <a:p>
            <a:r>
              <a:rPr lang="en-GB" sz="800" b="0" i="0">
                <a:solidFill>
                  <a:srgbClr val="000000"/>
                </a:solidFill>
                <a:effectLst/>
              </a:rPr>
              <a:t>No EVAs have yet been published within the 6 month target this business year. The average time to produce conditional recommendations for the year is currently looking to 9.2 months, there is potential for this to reduce by the end of the FY. however unlikely to achieve 6 months.</a:t>
            </a:r>
            <a:endParaRPr lang="en-GB" sz="800"/>
          </a:p>
        </p:txBody>
      </p:sp>
      <p:graphicFrame>
        <p:nvGraphicFramePr>
          <p:cNvPr id="13" name="Chart 12" descr="Combined bar and line chart of NICE's actual, planned and prior year activity for 11 quality standard updates, from April 2022 to March 2023.">
            <a:extLst>
              <a:ext uri="{FF2B5EF4-FFF2-40B4-BE49-F238E27FC236}">
                <a16:creationId xmlns:a16="http://schemas.microsoft.com/office/drawing/2014/main" id="{F443F234-B8D8-1B62-9966-631D39794874}"/>
              </a:ext>
            </a:extLst>
          </p:cNvPr>
          <p:cNvGraphicFramePr/>
          <p:nvPr>
            <p:extLst>
              <p:ext uri="{D42A27DB-BD31-4B8C-83A1-F6EECF244321}">
                <p14:modId xmlns:p14="http://schemas.microsoft.com/office/powerpoint/2010/main" val="4237913413"/>
              </p:ext>
            </p:extLst>
          </p:nvPr>
        </p:nvGraphicFramePr>
        <p:xfrm>
          <a:off x="8247321" y="833006"/>
          <a:ext cx="3848426" cy="404562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Table 27">
            <a:extLst>
              <a:ext uri="{FF2B5EF4-FFF2-40B4-BE49-F238E27FC236}">
                <a16:creationId xmlns:a16="http://schemas.microsoft.com/office/drawing/2014/main" id="{722F814C-94B8-3D2E-E00E-433E448C7932}"/>
              </a:ext>
            </a:extLst>
          </p:cNvPr>
          <p:cNvGraphicFramePr>
            <a:graphicFrameLocks noGrp="1"/>
          </p:cNvGraphicFramePr>
          <p:nvPr>
            <p:extLst>
              <p:ext uri="{D42A27DB-BD31-4B8C-83A1-F6EECF244321}">
                <p14:modId xmlns:p14="http://schemas.microsoft.com/office/powerpoint/2010/main" val="3583073517"/>
              </p:ext>
            </p:extLst>
          </p:nvPr>
        </p:nvGraphicFramePr>
        <p:xfrm>
          <a:off x="8381757" y="5053081"/>
          <a:ext cx="3656833" cy="1051957"/>
        </p:xfrm>
        <a:graphic>
          <a:graphicData uri="http://schemas.openxmlformats.org/drawingml/2006/table">
            <a:tbl>
              <a:tblPr firstRow="1" bandRow="1">
                <a:tableStyleId>{5C22544A-7EE6-4342-B048-85BDC9FD1C3A}</a:tableStyleId>
              </a:tblPr>
              <a:tblGrid>
                <a:gridCol w="914209">
                  <a:extLst>
                    <a:ext uri="{9D8B030D-6E8A-4147-A177-3AD203B41FA5}">
                      <a16:colId xmlns:a16="http://schemas.microsoft.com/office/drawing/2014/main" val="1651089263"/>
                    </a:ext>
                  </a:extLst>
                </a:gridCol>
                <a:gridCol w="914209">
                  <a:extLst>
                    <a:ext uri="{9D8B030D-6E8A-4147-A177-3AD203B41FA5}">
                      <a16:colId xmlns:a16="http://schemas.microsoft.com/office/drawing/2014/main" val="3665189291"/>
                    </a:ext>
                  </a:extLst>
                </a:gridCol>
                <a:gridCol w="761698">
                  <a:extLst>
                    <a:ext uri="{9D8B030D-6E8A-4147-A177-3AD203B41FA5}">
                      <a16:colId xmlns:a16="http://schemas.microsoft.com/office/drawing/2014/main" val="3982682260"/>
                    </a:ext>
                  </a:extLst>
                </a:gridCol>
                <a:gridCol w="1066717">
                  <a:extLst>
                    <a:ext uri="{9D8B030D-6E8A-4147-A177-3AD203B41FA5}">
                      <a16:colId xmlns:a16="http://schemas.microsoft.com/office/drawing/2014/main" val="4015648614"/>
                    </a:ext>
                  </a:extLst>
                </a:gridCol>
              </a:tblGrid>
              <a:tr h="647787">
                <a:tc>
                  <a:txBody>
                    <a:bodyPr/>
                    <a:lstStyle/>
                    <a:p>
                      <a:r>
                        <a:rPr lang="en-GB" sz="1100"/>
                        <a:t>Overall 2022/23 out-turn</a:t>
                      </a:r>
                    </a:p>
                  </a:txBody>
                  <a:tcPr anchor="b">
                    <a:solidFill>
                      <a:srgbClr val="228096"/>
                    </a:solidFill>
                  </a:tcPr>
                </a:tc>
                <a:tc>
                  <a:txBody>
                    <a:bodyPr/>
                    <a:lstStyle/>
                    <a:p>
                      <a:r>
                        <a:rPr lang="en-GB" sz="1100"/>
                        <a:t>Target for 23/24 out-turn</a:t>
                      </a:r>
                    </a:p>
                  </a:txBody>
                  <a:tcPr anchor="b">
                    <a:solidFill>
                      <a:srgbClr val="228096"/>
                    </a:solidFill>
                  </a:tcPr>
                </a:tc>
                <a:tc>
                  <a:txBody>
                    <a:bodyPr/>
                    <a:lstStyle/>
                    <a:p>
                      <a:r>
                        <a:rPr lang="en-GB" sz="110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404170">
                <a:tc>
                  <a:txBody>
                    <a:bodyPr/>
                    <a:lstStyle/>
                    <a:p>
                      <a:r>
                        <a:rPr lang="en-GB" sz="1100"/>
                        <a:t>n/a</a:t>
                      </a:r>
                    </a:p>
                  </a:txBody>
                  <a:tcPr>
                    <a:solidFill>
                      <a:srgbClr val="F7F4F1"/>
                    </a:solidFill>
                  </a:tcPr>
                </a:tc>
                <a:tc>
                  <a:txBody>
                    <a:bodyPr/>
                    <a:lstStyle/>
                    <a:p>
                      <a:r>
                        <a:rPr lang="en-GB" sz="1100"/>
                        <a:t>100%</a:t>
                      </a:r>
                    </a:p>
                  </a:txBody>
                  <a:tcPr>
                    <a:solidFill>
                      <a:srgbClr val="F7F4F1"/>
                    </a:solidFill>
                  </a:tcPr>
                </a:tc>
                <a:tc>
                  <a:txBody>
                    <a:bodyPr/>
                    <a:lstStyle/>
                    <a:p>
                      <a:r>
                        <a:rPr lang="en-GB" sz="1100"/>
                        <a:t>100%</a:t>
                      </a:r>
                    </a:p>
                  </a:txBody>
                  <a:tcPr>
                    <a:solidFill>
                      <a:srgbClr val="F7F4F1"/>
                    </a:solidFill>
                  </a:tcPr>
                </a:tc>
                <a:tc>
                  <a:txBody>
                    <a:bodyPr/>
                    <a:lstStyle/>
                    <a:p>
                      <a:r>
                        <a:rPr lang="en-GB" sz="1100" dirty="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8" name="TextBox 7">
            <a:extLst>
              <a:ext uri="{FF2B5EF4-FFF2-40B4-BE49-F238E27FC236}">
                <a16:creationId xmlns:a16="http://schemas.microsoft.com/office/drawing/2014/main" id="{3570BC35-4F33-4128-719D-C2F2CA3B95A3}"/>
              </a:ext>
            </a:extLst>
          </p:cNvPr>
          <p:cNvSpPr txBox="1"/>
          <p:nvPr/>
        </p:nvSpPr>
        <p:spPr>
          <a:xfrm>
            <a:off x="8381758" y="6129510"/>
            <a:ext cx="3568870" cy="338554"/>
          </a:xfrm>
          <a:prstGeom prst="rect">
            <a:avLst/>
          </a:prstGeom>
          <a:noFill/>
        </p:spPr>
        <p:txBody>
          <a:bodyPr wrap="square">
            <a:spAutoFit/>
          </a:bodyPr>
          <a:lstStyle/>
          <a:p>
            <a:r>
              <a:rPr lang="en-GB" sz="800"/>
              <a:t>Expected to meet target and also clear backlog topics resulting from changes to the process.  </a:t>
            </a:r>
          </a:p>
        </p:txBody>
      </p:sp>
      <p:sp>
        <p:nvSpPr>
          <p:cNvPr id="14" name="Oval 13">
            <a:extLst>
              <a:ext uri="{FF2B5EF4-FFF2-40B4-BE49-F238E27FC236}">
                <a16:creationId xmlns:a16="http://schemas.microsoft.com/office/drawing/2014/main" id="{9F584BBF-FE3E-D4AD-DB43-6A2856F08FF4}"/>
              </a:ext>
              <a:ext uri="{C183D7F6-B498-43B3-948B-1728B52AA6E4}">
                <adec:decorative xmlns:adec="http://schemas.microsoft.com/office/drawing/2017/decorative" val="1"/>
              </a:ext>
            </a:extLst>
          </p:cNvPr>
          <p:cNvSpPr/>
          <p:nvPr/>
        </p:nvSpPr>
        <p:spPr>
          <a:xfrm>
            <a:off x="4174091" y="5748583"/>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34AE19AE-0EB8-EA51-F359-BE2C753C02CA}"/>
              </a:ext>
              <a:ext uri="{C183D7F6-B498-43B3-948B-1728B52AA6E4}">
                <adec:decorative xmlns:adec="http://schemas.microsoft.com/office/drawing/2017/decorative" val="1"/>
              </a:ext>
            </a:extLst>
          </p:cNvPr>
          <p:cNvSpPr/>
          <p:nvPr/>
        </p:nvSpPr>
        <p:spPr>
          <a:xfrm>
            <a:off x="7820937" y="5727984"/>
            <a:ext cx="149570" cy="1495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6" name="Oval 5">
            <a:extLst>
              <a:ext uri="{FF2B5EF4-FFF2-40B4-BE49-F238E27FC236}">
                <a16:creationId xmlns:a16="http://schemas.microsoft.com/office/drawing/2014/main" id="{BEFB1DCC-67DA-E1AE-3D3B-5A7D34EFD2F6}"/>
              </a:ext>
              <a:ext uri="{C183D7F6-B498-43B3-948B-1728B52AA6E4}">
                <adec:decorative xmlns:adec="http://schemas.microsoft.com/office/drawing/2017/decorative" val="1"/>
              </a:ext>
            </a:extLst>
          </p:cNvPr>
          <p:cNvSpPr/>
          <p:nvPr/>
        </p:nvSpPr>
        <p:spPr>
          <a:xfrm>
            <a:off x="11809228" y="5772297"/>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37949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C7231-5D39-6E30-35D1-D4BD62619C64}"/>
              </a:ext>
            </a:extLst>
          </p:cNvPr>
          <p:cNvSpPr>
            <a:spLocks noGrp="1"/>
          </p:cNvSpPr>
          <p:nvPr>
            <p:ph type="ctrTitle"/>
          </p:nvPr>
        </p:nvSpPr>
        <p:spPr>
          <a:xfrm>
            <a:off x="233541" y="167036"/>
            <a:ext cx="10586859" cy="1276350"/>
          </a:xfrm>
        </p:spPr>
        <p:txBody>
          <a:bodyPr>
            <a:normAutofit/>
          </a:bodyPr>
          <a:lstStyle/>
          <a:p>
            <a:r>
              <a:rPr lang="en-GB"/>
              <a:t>Contents</a:t>
            </a:r>
          </a:p>
        </p:txBody>
      </p:sp>
      <p:sp>
        <p:nvSpPr>
          <p:cNvPr id="4" name="Slide Number Placeholder 3">
            <a:extLst>
              <a:ext uri="{FF2B5EF4-FFF2-40B4-BE49-F238E27FC236}">
                <a16:creationId xmlns:a16="http://schemas.microsoft.com/office/drawing/2014/main" id="{7C541F80-4524-3E20-2ACF-3F00B3BC04F5}"/>
              </a:ext>
            </a:extLst>
          </p:cNvPr>
          <p:cNvSpPr>
            <a:spLocks noGrp="1"/>
          </p:cNvSpPr>
          <p:nvPr>
            <p:ph type="sldNum" sz="quarter" idx="4294967295"/>
          </p:nvPr>
        </p:nvSpPr>
        <p:spPr>
          <a:xfrm>
            <a:off x="9448800" y="64865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D914462-0A0E-4602-BFA1-33271CD95439}" type="slidenum">
              <a:rPr kumimoji="0" lang="en-GB" sz="1400" b="0" i="0" u="none" strike="noStrike" kern="1200" cap="none" spc="0" normalizeH="0" baseline="0" noProof="0" smtClean="0">
                <a:ln>
                  <a:noFill/>
                </a:ln>
                <a:solidFill>
                  <a:srgbClr val="000000"/>
                </a:solidFill>
                <a:effectLst/>
                <a:uLnTx/>
                <a:uFillTx/>
                <a:latin typeface="Inte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400" b="0" i="0" u="none" strike="noStrike" kern="1200" cap="none" spc="0" normalizeH="0" baseline="0" noProof="0">
              <a:ln>
                <a:noFill/>
              </a:ln>
              <a:solidFill>
                <a:srgbClr val="000000"/>
              </a:solidFill>
              <a:effectLst/>
              <a:uLnTx/>
              <a:uFillTx/>
              <a:latin typeface="Inter"/>
              <a:ea typeface="+mn-ea"/>
              <a:cs typeface="+mn-cs"/>
            </a:endParaRPr>
          </a:p>
        </p:txBody>
      </p:sp>
      <p:graphicFrame>
        <p:nvGraphicFramePr>
          <p:cNvPr id="5" name="Table 5">
            <a:extLst>
              <a:ext uri="{FF2B5EF4-FFF2-40B4-BE49-F238E27FC236}">
                <a16:creationId xmlns:a16="http://schemas.microsoft.com/office/drawing/2014/main" id="{23C9EDC0-948B-72DD-E398-AA284CAC8ACE}"/>
              </a:ext>
            </a:extLst>
          </p:cNvPr>
          <p:cNvGraphicFramePr>
            <a:graphicFrameLocks noGrp="1"/>
          </p:cNvGraphicFramePr>
          <p:nvPr>
            <p:extLst>
              <p:ext uri="{D42A27DB-BD31-4B8C-83A1-F6EECF244321}">
                <p14:modId xmlns:p14="http://schemas.microsoft.com/office/powerpoint/2010/main" val="1712567420"/>
              </p:ext>
            </p:extLst>
          </p:nvPr>
        </p:nvGraphicFramePr>
        <p:xfrm>
          <a:off x="289235" y="73325"/>
          <a:ext cx="11849602" cy="6711350"/>
        </p:xfrm>
        <a:graphic>
          <a:graphicData uri="http://schemas.openxmlformats.org/drawingml/2006/table">
            <a:tbl>
              <a:tblPr firstRow="1" bandRow="1">
                <a:tableStyleId>{5C22544A-7EE6-4342-B048-85BDC9FD1C3A}</a:tableStyleId>
              </a:tblPr>
              <a:tblGrid>
                <a:gridCol w="4098973">
                  <a:extLst>
                    <a:ext uri="{9D8B030D-6E8A-4147-A177-3AD203B41FA5}">
                      <a16:colId xmlns:a16="http://schemas.microsoft.com/office/drawing/2014/main" val="895819676"/>
                    </a:ext>
                  </a:extLst>
                </a:gridCol>
                <a:gridCol w="3058183">
                  <a:extLst>
                    <a:ext uri="{9D8B030D-6E8A-4147-A177-3AD203B41FA5}">
                      <a16:colId xmlns:a16="http://schemas.microsoft.com/office/drawing/2014/main" val="3735901729"/>
                    </a:ext>
                  </a:extLst>
                </a:gridCol>
                <a:gridCol w="4692446">
                  <a:extLst>
                    <a:ext uri="{9D8B030D-6E8A-4147-A177-3AD203B41FA5}">
                      <a16:colId xmlns:a16="http://schemas.microsoft.com/office/drawing/2014/main" val="2565304208"/>
                    </a:ext>
                  </a:extLst>
                </a:gridCol>
              </a:tblGrid>
              <a:tr h="322642">
                <a:tc>
                  <a:txBody>
                    <a:bodyPr/>
                    <a:lstStyle/>
                    <a:p>
                      <a:r>
                        <a:rPr lang="en-GB" sz="1100"/>
                        <a:t>Section</a:t>
                      </a:r>
                    </a:p>
                  </a:txBody>
                  <a:tcPr/>
                </a:tc>
                <a:tc>
                  <a:txBody>
                    <a:bodyPr/>
                    <a:lstStyle/>
                    <a:p>
                      <a:r>
                        <a:rPr lang="en-GB" sz="1100"/>
                        <a:t>Slide / chart number</a:t>
                      </a:r>
                    </a:p>
                  </a:txBody>
                  <a:tcPr/>
                </a:tc>
                <a:tc>
                  <a:txBody>
                    <a:bodyPr/>
                    <a:lstStyle/>
                    <a:p>
                      <a:r>
                        <a:rPr lang="en-GB" sz="1100"/>
                        <a:t>ET lead</a:t>
                      </a:r>
                    </a:p>
                  </a:txBody>
                  <a:tcPr/>
                </a:tc>
                <a:extLst>
                  <a:ext uri="{0D108BD9-81ED-4DB2-BD59-A6C34878D82A}">
                    <a16:rowId xmlns:a16="http://schemas.microsoft.com/office/drawing/2014/main" val="1694526003"/>
                  </a:ext>
                </a:extLst>
              </a:tr>
              <a:tr h="1998341">
                <a:tc>
                  <a:txBody>
                    <a:bodyPr/>
                    <a:lstStyle/>
                    <a:p>
                      <a:r>
                        <a:rPr lang="en-GB" sz="1100" b="1" dirty="0"/>
                        <a:t>Our transformation objectives in the 23/24 business plan</a:t>
                      </a:r>
                    </a:p>
                    <a:p>
                      <a:pPr marL="228600" indent="-228600">
                        <a:buFont typeface="+mj-lt"/>
                        <a:buAutoNum type="arabicPeriod"/>
                      </a:pPr>
                      <a:r>
                        <a:rPr lang="en-GB" sz="1100" dirty="0"/>
                        <a:t>NICE-wide horizon scanning and topic selection</a:t>
                      </a:r>
                    </a:p>
                    <a:p>
                      <a:pPr marL="228600" indent="-228600">
                        <a:buFont typeface="+mj-lt"/>
                        <a:buAutoNum type="arabicPeriod"/>
                      </a:pPr>
                      <a:r>
                        <a:rPr lang="en-GB" sz="1100" dirty="0"/>
                        <a:t>Early engagement with industry</a:t>
                      </a:r>
                    </a:p>
                    <a:p>
                      <a:pPr marL="228600" indent="-228600">
                        <a:buFont typeface="+mj-lt"/>
                        <a:buAutoNum type="arabicPeriod"/>
                      </a:pPr>
                      <a:r>
                        <a:rPr lang="en-GB" sz="1100" dirty="0"/>
                        <a:t>Improving our digital presence</a:t>
                      </a:r>
                    </a:p>
                    <a:p>
                      <a:pPr marL="228600" indent="-228600">
                        <a:buFont typeface="+mj-lt"/>
                        <a:buAutoNum type="arabicPeriod"/>
                      </a:pPr>
                      <a:r>
                        <a:rPr lang="en-GB" sz="1100" dirty="0"/>
                        <a:t>Incorporating technologies into guidelines and resource impact</a:t>
                      </a:r>
                    </a:p>
                    <a:p>
                      <a:pPr marL="228600" indent="-228600">
                        <a:buFont typeface="+mj-lt"/>
                        <a:buAutoNum type="arabicPeriod"/>
                      </a:pPr>
                      <a:r>
                        <a:rPr lang="en-GB" sz="1100" dirty="0"/>
                        <a:t>Advice on HealthTech products</a:t>
                      </a:r>
                    </a:p>
                    <a:p>
                      <a:pPr marL="228600" indent="-228600">
                        <a:buFont typeface="+mj-lt"/>
                        <a:buAutoNum type="arabicPeriod"/>
                      </a:pPr>
                      <a:r>
                        <a:rPr lang="en-GB" sz="1100" dirty="0"/>
                        <a:t>Improvements to methods and processes</a:t>
                      </a:r>
                    </a:p>
                    <a:p>
                      <a:pPr marL="228600" indent="-228600">
                        <a:buFont typeface="+mj-lt"/>
                        <a:buAutoNum type="arabicPeriod"/>
                      </a:pPr>
                      <a:r>
                        <a:rPr lang="en-GB" sz="1100" dirty="0"/>
                        <a:t>Improving measurement</a:t>
                      </a:r>
                    </a:p>
                    <a:p>
                      <a:pPr marL="228600" indent="-228600">
                        <a:buFont typeface="+mj-lt"/>
                        <a:buAutoNum type="arabicPeriod"/>
                      </a:pPr>
                      <a:r>
                        <a:rPr lang="en-GB" sz="1100" dirty="0"/>
                        <a:t>Continuous improvement and talent management</a:t>
                      </a:r>
                    </a:p>
                  </a:txBody>
                  <a:tcPr/>
                </a:tc>
                <a:tc>
                  <a:txBody>
                    <a:bodyPr/>
                    <a:lstStyle/>
                    <a:p>
                      <a:endParaRPr lang="en-GB" sz="1100"/>
                    </a:p>
                    <a:p>
                      <a:r>
                        <a:rPr lang="en-GB" sz="1100"/>
                        <a:t>Slide 5 </a:t>
                      </a:r>
                    </a:p>
                    <a:p>
                      <a:pPr lvl="0">
                        <a:buNone/>
                      </a:pPr>
                      <a:r>
                        <a:rPr lang="en-GB" sz="1100"/>
                        <a:t>Slide 5 </a:t>
                      </a:r>
                      <a:endParaRPr lang="en-GB"/>
                    </a:p>
                    <a:p>
                      <a:pPr lvl="0">
                        <a:buNone/>
                      </a:pPr>
                      <a:r>
                        <a:rPr lang="en-GB" sz="1100"/>
                        <a:t>Slides 6 &amp; 7</a:t>
                      </a:r>
                      <a:endParaRPr lang="en-GB"/>
                    </a:p>
                    <a:p>
                      <a:pPr lvl="0">
                        <a:buNone/>
                      </a:pPr>
                      <a:r>
                        <a:rPr lang="en-GB" sz="1100" b="0" i="0" u="none" strike="noStrike" noProof="0">
                          <a:solidFill>
                            <a:srgbClr val="000000"/>
                          </a:solidFill>
                          <a:latin typeface="Inter"/>
                        </a:rPr>
                        <a:t>Slides 6 &amp; 7</a:t>
                      </a:r>
                      <a:endParaRPr lang="en-GB"/>
                    </a:p>
                    <a:p>
                      <a:endParaRPr lang="en-GB" sz="1100"/>
                    </a:p>
                    <a:p>
                      <a:pPr lvl="0">
                        <a:buNone/>
                      </a:pPr>
                      <a:r>
                        <a:rPr lang="en-GB" sz="1100" b="0" i="0" u="none" strike="noStrike" noProof="0">
                          <a:solidFill>
                            <a:srgbClr val="000000"/>
                          </a:solidFill>
                          <a:latin typeface="Inter"/>
                        </a:rPr>
                        <a:t>Slides 6 &amp; 7</a:t>
                      </a:r>
                      <a:endParaRPr lang="en-GB"/>
                    </a:p>
                    <a:p>
                      <a:r>
                        <a:rPr lang="en-GB" sz="1100"/>
                        <a:t>Slide 8</a:t>
                      </a:r>
                    </a:p>
                    <a:p>
                      <a:r>
                        <a:rPr lang="en-GB" sz="1100"/>
                        <a:t>Slide 9</a:t>
                      </a:r>
                    </a:p>
                    <a:p>
                      <a:r>
                        <a:rPr lang="en-GB" sz="1100"/>
                        <a:t>Slide 10</a:t>
                      </a:r>
                    </a:p>
                  </a:txBody>
                  <a:tcPr/>
                </a:tc>
                <a:tc>
                  <a:txBody>
                    <a:bodyPr/>
                    <a:lstStyle/>
                    <a:p>
                      <a:endParaRPr lang="en-GB" sz="1100">
                        <a:highlight>
                          <a:srgbClr val="FFFF00"/>
                        </a:highlight>
                      </a:endParaRPr>
                    </a:p>
                    <a:p>
                      <a:r>
                        <a:rPr lang="en-GB" sz="1100" strike="noStrike"/>
                        <a:t>Jonathan Benger</a:t>
                      </a:r>
                    </a:p>
                    <a:p>
                      <a:r>
                        <a:rPr lang="en-GB" sz="1100" strike="noStrike"/>
                        <a:t>Mark Chapman</a:t>
                      </a:r>
                    </a:p>
                    <a:p>
                      <a:r>
                        <a:rPr lang="en-GB" sz="1100" strike="noStrike"/>
                        <a:t>Paul Chrisp</a:t>
                      </a:r>
                    </a:p>
                    <a:p>
                      <a:r>
                        <a:rPr lang="en-GB" sz="1100" strike="noStrike"/>
                        <a:t>Jonathan Benger</a:t>
                      </a:r>
                    </a:p>
                    <a:p>
                      <a:endParaRPr lang="en-GB" sz="1100" strike="noStrike"/>
                    </a:p>
                    <a:p>
                      <a:r>
                        <a:rPr lang="en-GB" sz="1100" strike="noStrike"/>
                        <a:t>Mark Chapman</a:t>
                      </a:r>
                    </a:p>
                    <a:p>
                      <a:r>
                        <a:rPr lang="en-GB" sz="1100" strike="noStrike"/>
                        <a:t>Helen Knight</a:t>
                      </a:r>
                    </a:p>
                    <a:p>
                      <a:r>
                        <a:rPr lang="en-GB" sz="1100" strike="noStrike"/>
                        <a:t>Clare Morgan</a:t>
                      </a:r>
                    </a:p>
                    <a:p>
                      <a:r>
                        <a:rPr lang="en-GB" sz="1100" strike="noStrike"/>
                        <a:t>Sam Roberts</a:t>
                      </a:r>
                    </a:p>
                  </a:txBody>
                  <a:tcPr/>
                </a:tc>
                <a:extLst>
                  <a:ext uri="{0D108BD9-81ED-4DB2-BD59-A6C34878D82A}">
                    <a16:rowId xmlns:a16="http://schemas.microsoft.com/office/drawing/2014/main" val="3600036375"/>
                  </a:ext>
                </a:extLst>
              </a:tr>
              <a:tr h="672626">
                <a:tc>
                  <a:txBody>
                    <a:bodyPr/>
                    <a:lstStyle/>
                    <a:p>
                      <a:r>
                        <a:rPr lang="en-GB" sz="1100" b="1"/>
                        <a:t>Producing high quality advice…</a:t>
                      </a:r>
                    </a:p>
                    <a:p>
                      <a:endParaRPr lang="en-GB" sz="1100"/>
                    </a:p>
                  </a:txBody>
                  <a:tcPr/>
                </a:tc>
                <a:tc>
                  <a:txBody>
                    <a:bodyPr/>
                    <a:lstStyle/>
                    <a:p>
                      <a:r>
                        <a:rPr lang="en-GB" sz="1100"/>
                        <a:t>Slide 12, chart 1</a:t>
                      </a:r>
                    </a:p>
                    <a:p>
                      <a:r>
                        <a:rPr lang="en-GB" sz="1100"/>
                        <a:t>Slide 12, chart 2</a:t>
                      </a:r>
                    </a:p>
                    <a:p>
                      <a:r>
                        <a:rPr lang="en-GB" sz="1100"/>
                        <a:t>Slide 13, charts 3 &amp; 4</a:t>
                      </a:r>
                    </a:p>
                  </a:txBody>
                  <a:tcPr/>
                </a:tc>
                <a:tc>
                  <a:txBody>
                    <a:bodyPr/>
                    <a:lstStyle/>
                    <a:p>
                      <a:r>
                        <a:rPr lang="en-GB" sz="1100"/>
                        <a:t>Helen Knight</a:t>
                      </a:r>
                    </a:p>
                    <a:p>
                      <a:r>
                        <a:rPr lang="en-GB" sz="1100"/>
                        <a:t>Mark Chapman</a:t>
                      </a:r>
                    </a:p>
                    <a:p>
                      <a:r>
                        <a:rPr lang="en-GB" sz="1100"/>
                        <a:t>Jonathan Benger</a:t>
                      </a:r>
                    </a:p>
                  </a:txBody>
                  <a:tcPr/>
                </a:tc>
                <a:extLst>
                  <a:ext uri="{0D108BD9-81ED-4DB2-BD59-A6C34878D82A}">
                    <a16:rowId xmlns:a16="http://schemas.microsoft.com/office/drawing/2014/main" val="2575591267"/>
                  </a:ext>
                </a:extLst>
              </a:tr>
              <a:tr h="482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t>…that is relevant</a:t>
                      </a:r>
                    </a:p>
                  </a:txBody>
                  <a:tcPr/>
                </a:tc>
                <a:tc>
                  <a:txBody>
                    <a:bodyPr/>
                    <a:lstStyle/>
                    <a:p>
                      <a:r>
                        <a:rPr lang="en-GB" sz="1100"/>
                        <a:t>Slide 14, chart 5</a:t>
                      </a:r>
                    </a:p>
                    <a:p>
                      <a:r>
                        <a:rPr lang="en-GB" sz="1100"/>
                        <a:t>Slide 14, chart 6</a:t>
                      </a:r>
                    </a:p>
                  </a:txBody>
                  <a:tcPr/>
                </a:tc>
                <a:tc>
                  <a:txBody>
                    <a:bodyPr/>
                    <a:lstStyle/>
                    <a:p>
                      <a:r>
                        <a:rPr lang="en-GB" sz="1100"/>
                        <a:t>Mark Chapman</a:t>
                      </a:r>
                    </a:p>
                    <a:p>
                      <a:r>
                        <a:rPr lang="en-GB" sz="1100"/>
                        <a:t>Clare Morgan</a:t>
                      </a:r>
                    </a:p>
                  </a:txBody>
                  <a:tcPr/>
                </a:tc>
                <a:extLst>
                  <a:ext uri="{0D108BD9-81ED-4DB2-BD59-A6C34878D82A}">
                    <a16:rowId xmlns:a16="http://schemas.microsoft.com/office/drawing/2014/main" val="4168624177"/>
                  </a:ext>
                </a:extLst>
              </a:tr>
              <a:tr h="672626">
                <a:tc>
                  <a:txBody>
                    <a:bodyPr/>
                    <a:lstStyle/>
                    <a:p>
                      <a:r>
                        <a:rPr lang="en-GB" sz="1100" b="1"/>
                        <a:t>… that is timely</a:t>
                      </a:r>
                    </a:p>
                  </a:txBody>
                  <a:tcPr/>
                </a:tc>
                <a:tc>
                  <a:txBody>
                    <a:bodyPr/>
                    <a:lstStyle/>
                    <a:p>
                      <a:r>
                        <a:rPr lang="en-GB" sz="1100"/>
                        <a:t>Slides 15, 16, 17 &amp; 18</a:t>
                      </a:r>
                    </a:p>
                    <a:p>
                      <a:r>
                        <a:rPr lang="en-GB" sz="1100"/>
                        <a:t>Slide 19, charts 10 &amp; 11</a:t>
                      </a:r>
                    </a:p>
                    <a:p>
                      <a:r>
                        <a:rPr lang="en-GB" sz="1100"/>
                        <a:t>Slide 19, chart 12 </a:t>
                      </a:r>
                    </a:p>
                  </a:txBody>
                  <a:tcPr/>
                </a:tc>
                <a:tc>
                  <a:txBody>
                    <a:bodyPr/>
                    <a:lstStyle/>
                    <a:p>
                      <a:r>
                        <a:rPr lang="en-GB" sz="1100"/>
                        <a:t>Helen Knight</a:t>
                      </a:r>
                    </a:p>
                    <a:p>
                      <a:r>
                        <a:rPr lang="en-GB" sz="1100"/>
                        <a:t>Mark Chapman</a:t>
                      </a:r>
                    </a:p>
                    <a:p>
                      <a:r>
                        <a:rPr lang="en-GB" sz="1100"/>
                        <a:t>Nick Crabb</a:t>
                      </a:r>
                    </a:p>
                  </a:txBody>
                  <a:tcPr/>
                </a:tc>
                <a:extLst>
                  <a:ext uri="{0D108BD9-81ED-4DB2-BD59-A6C34878D82A}">
                    <a16:rowId xmlns:a16="http://schemas.microsoft.com/office/drawing/2014/main" val="2198316960"/>
                  </a:ext>
                </a:extLst>
              </a:tr>
              <a:tr h="672626">
                <a:tc>
                  <a:txBody>
                    <a:bodyPr/>
                    <a:lstStyle/>
                    <a:p>
                      <a:r>
                        <a:rPr lang="en-GB" sz="1100" b="1"/>
                        <a:t>… that is useable and has a demonstrable impact</a:t>
                      </a:r>
                    </a:p>
                  </a:txBody>
                  <a:tcPr/>
                </a:tc>
                <a:tc>
                  <a:txBody>
                    <a:bodyPr/>
                    <a:lstStyle/>
                    <a:p>
                      <a:r>
                        <a:rPr lang="en-GB" sz="1100"/>
                        <a:t>Slide 20, chart 13 </a:t>
                      </a:r>
                    </a:p>
                    <a:p>
                      <a:r>
                        <a:rPr lang="en-GB" sz="1100"/>
                        <a:t>Slide 20, chart 14</a:t>
                      </a:r>
                    </a:p>
                    <a:p>
                      <a:r>
                        <a:rPr lang="en-GB" sz="1100"/>
                        <a:t>Slide 20, chart 15</a:t>
                      </a:r>
                    </a:p>
                  </a:txBody>
                  <a:tcPr/>
                </a:tc>
                <a:tc>
                  <a:txBody>
                    <a:bodyPr/>
                    <a:lstStyle/>
                    <a:p>
                      <a:r>
                        <a:rPr lang="en-GB" sz="1100"/>
                        <a:t>Boryana Stambolova</a:t>
                      </a:r>
                    </a:p>
                    <a:p>
                      <a:r>
                        <a:rPr lang="en-GB" sz="1100"/>
                        <a:t>Raghu Vydyanath</a:t>
                      </a:r>
                    </a:p>
                    <a:p>
                      <a:r>
                        <a:rPr lang="en-GB" sz="1100"/>
                        <a:t>Clare Morgan</a:t>
                      </a:r>
                    </a:p>
                  </a:txBody>
                  <a:tcPr/>
                </a:tc>
                <a:extLst>
                  <a:ext uri="{0D108BD9-81ED-4DB2-BD59-A6C34878D82A}">
                    <a16:rowId xmlns:a16="http://schemas.microsoft.com/office/drawing/2014/main" val="3150030084"/>
                  </a:ext>
                </a:extLst>
              </a:tr>
              <a:tr h="418760">
                <a:tc>
                  <a:txBody>
                    <a:bodyPr/>
                    <a:lstStyle/>
                    <a:p>
                      <a:r>
                        <a:rPr lang="en-GB" sz="1100" b="1"/>
                        <a:t>While ensuring happy and well supported staff…</a:t>
                      </a:r>
                    </a:p>
                  </a:txBody>
                  <a:tcPr/>
                </a:tc>
                <a:tc>
                  <a:txBody>
                    <a:bodyPr/>
                    <a:lstStyle/>
                    <a:p>
                      <a:r>
                        <a:rPr lang="en-GB" sz="1100"/>
                        <a:t>Slides 22, 23 &amp; 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Inter"/>
                          <a:ea typeface="+mn-ea"/>
                          <a:cs typeface="+mn-cs"/>
                        </a:rPr>
                        <a:t>Helen Brown</a:t>
                      </a:r>
                    </a:p>
                  </a:txBody>
                  <a:tcPr/>
                </a:tc>
                <a:extLst>
                  <a:ext uri="{0D108BD9-81ED-4DB2-BD59-A6C34878D82A}">
                    <a16:rowId xmlns:a16="http://schemas.microsoft.com/office/drawing/2014/main" val="1400958301"/>
                  </a:ext>
                </a:extLst>
              </a:tr>
              <a:tr h="1052057">
                <a:tc>
                  <a:txBody>
                    <a:bodyPr/>
                    <a:lstStyle/>
                    <a:p>
                      <a:r>
                        <a:rPr lang="en-GB" sz="1100" b="1"/>
                        <a:t>…effective communications and engagement</a:t>
                      </a:r>
                    </a:p>
                  </a:txBody>
                  <a:tcPr/>
                </a:tc>
                <a:tc>
                  <a:txBody>
                    <a:bodyPr/>
                    <a:lstStyle/>
                    <a:p>
                      <a:r>
                        <a:rPr lang="en-GB" sz="1100"/>
                        <a:t>Slide 25, chart 23</a:t>
                      </a:r>
                    </a:p>
                    <a:p>
                      <a:r>
                        <a:rPr lang="en-GB" sz="1100"/>
                        <a:t>Slide 25, chart 24</a:t>
                      </a:r>
                    </a:p>
                    <a:p>
                      <a:r>
                        <a:rPr lang="en-GB" sz="1100"/>
                        <a:t>Slide 26, chart 25</a:t>
                      </a:r>
                    </a:p>
                    <a:p>
                      <a:r>
                        <a:rPr lang="en-GB" sz="1100"/>
                        <a:t>Slide 26, charts 26 &amp; 27</a:t>
                      </a:r>
                    </a:p>
                    <a:p>
                      <a:r>
                        <a:rPr lang="en-GB" sz="1100"/>
                        <a:t>Slide 27, chart 28 &amp; 29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Inter"/>
                          <a:ea typeface="+mn-ea"/>
                          <a:cs typeface="+mn-cs"/>
                        </a:rPr>
                        <a:t>Clare Morgan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Inter"/>
                          <a:ea typeface="+mn-ea"/>
                          <a:cs typeface="+mn-cs"/>
                        </a:rPr>
                        <a:t>Jane Gizbert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Inter"/>
                          <a:ea typeface="+mn-ea"/>
                          <a:cs typeface="+mn-cs"/>
                        </a:rPr>
                        <a:t>Boryana Stambolova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Inter"/>
                          <a:ea typeface="+mn-ea"/>
                          <a:cs typeface="+mn-cs"/>
                        </a:rPr>
                        <a:t>Jane Gizbert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Inter"/>
                          <a:ea typeface="+mn-ea"/>
                          <a:cs typeface="+mn-cs"/>
                        </a:rPr>
                        <a:t>Jane Gizbert</a:t>
                      </a:r>
                      <a:endParaRPr kumimoji="0" lang="en-GB" sz="1100" b="0" i="0" u="none" strike="noStrike" kern="1200" cap="none" spc="0" normalizeH="0" baseline="0" noProof="0" err="1">
                        <a:ln>
                          <a:noFill/>
                        </a:ln>
                        <a:solidFill>
                          <a:srgbClr val="000000"/>
                        </a:solidFill>
                        <a:effectLst/>
                        <a:uLnTx/>
                        <a:uFillTx/>
                        <a:latin typeface="Inter"/>
                        <a:ea typeface="+mn-ea"/>
                        <a:cs typeface="+mn-cs"/>
                      </a:endParaRPr>
                    </a:p>
                  </a:txBody>
                  <a:tcPr/>
                </a:tc>
                <a:extLst>
                  <a:ext uri="{0D108BD9-81ED-4DB2-BD59-A6C34878D82A}">
                    <a16:rowId xmlns:a16="http://schemas.microsoft.com/office/drawing/2014/main" val="363886704"/>
                  </a:ext>
                </a:extLst>
              </a:tr>
              <a:tr h="418760">
                <a:tc>
                  <a:txBody>
                    <a:bodyPr/>
                    <a:lstStyle/>
                    <a:p>
                      <a:r>
                        <a:rPr lang="en-GB" sz="1100" b="1"/>
                        <a:t>… and a financially sustainable organisation</a:t>
                      </a:r>
                    </a:p>
                  </a:txBody>
                  <a:tcPr/>
                </a:tc>
                <a:tc>
                  <a:txBody>
                    <a:bodyPr/>
                    <a:lstStyle/>
                    <a:p>
                      <a:r>
                        <a:rPr lang="en-GB" sz="1100"/>
                        <a:t>Slides 28, 29, 30 &amp; 31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Inter"/>
                          <a:ea typeface="+mn-ea"/>
                          <a:cs typeface="+mn-cs"/>
                        </a:rPr>
                        <a:t>Boryana Stambolova</a:t>
                      </a:r>
                    </a:p>
                  </a:txBody>
                  <a:tcPr/>
                </a:tc>
                <a:extLst>
                  <a:ext uri="{0D108BD9-81ED-4DB2-BD59-A6C34878D82A}">
                    <a16:rowId xmlns:a16="http://schemas.microsoft.com/office/drawing/2014/main" val="1746699596"/>
                  </a:ext>
                </a:extLst>
              </a:tr>
            </a:tbl>
          </a:graphicData>
        </a:graphic>
      </p:graphicFrame>
    </p:spTree>
    <p:extLst>
      <p:ext uri="{BB962C8B-B14F-4D97-AF65-F5344CB8AC3E}">
        <p14:creationId xmlns:p14="http://schemas.microsoft.com/office/powerpoint/2010/main" val="2200163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25D78B0-5FCD-F94F-9ACC-C649AC8D44F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5475025"/>
            <a:ext cx="12114275" cy="1268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83543B99-1172-06FE-83D0-5506A698D5A7}"/>
              </a:ext>
            </a:extLst>
          </p:cNvPr>
          <p:cNvSpPr txBox="1">
            <a:spLocks noGrp="1"/>
          </p:cNvSpPr>
          <p:nvPr>
            <p:ph type="title" idx="4294967295"/>
          </p:nvPr>
        </p:nvSpPr>
        <p:spPr>
          <a:xfrm>
            <a:off x="506809" y="406683"/>
            <a:ext cx="11178381" cy="371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i="0" kern="1200">
                <a:solidFill>
                  <a:schemeClr val="tx1"/>
                </a:solidFill>
                <a:latin typeface="Lora SemiBold" pitchFamily="2" charset="77"/>
                <a:ea typeface="Lora SemiBold" charset="0"/>
                <a:cs typeface="Lora SemiBold"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Lora SemiBold" pitchFamily="2" charset="77"/>
                <a:ea typeface="Lora SemiBold" charset="0"/>
                <a:cs typeface="Lora SemiBold" charset="0"/>
              </a:rPr>
              <a:t>…that is usable and has a demonstrable impact</a:t>
            </a:r>
          </a:p>
        </p:txBody>
      </p:sp>
      <p:sp>
        <p:nvSpPr>
          <p:cNvPr id="9" name="Rectangle 8">
            <a:extLst>
              <a:ext uri="{FF2B5EF4-FFF2-40B4-BE49-F238E27FC236}">
                <a16:creationId xmlns:a16="http://schemas.microsoft.com/office/drawing/2014/main" id="{77801A4A-8621-59E7-7959-60F29365BA8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2400" y="6344977"/>
            <a:ext cx="11961875" cy="469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Chart 7" descr="Combined bar and line chart of NICE's percentage of actual, target and prior year activity for resource impact products published to support all NICE guidelines (excluding COVID-19 rapid guidelines), positively recommended technology appraisals, medical technologies and diagnostics guidance at the point of guidance publication, from April 2022 to March 2023.">
            <a:extLst>
              <a:ext uri="{FF2B5EF4-FFF2-40B4-BE49-F238E27FC236}">
                <a16:creationId xmlns:a16="http://schemas.microsoft.com/office/drawing/2014/main" id="{5AF4A899-435E-499C-7F28-3ADB4F2C2AF1}"/>
              </a:ext>
            </a:extLst>
          </p:cNvPr>
          <p:cNvGraphicFramePr/>
          <p:nvPr>
            <p:extLst>
              <p:ext uri="{D42A27DB-BD31-4B8C-83A1-F6EECF244321}">
                <p14:modId xmlns:p14="http://schemas.microsoft.com/office/powerpoint/2010/main" val="2048437030"/>
              </p:ext>
            </p:extLst>
          </p:nvPr>
        </p:nvGraphicFramePr>
        <p:xfrm>
          <a:off x="152400" y="981228"/>
          <a:ext cx="4249718" cy="38329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Table 27">
            <a:extLst>
              <a:ext uri="{FF2B5EF4-FFF2-40B4-BE49-F238E27FC236}">
                <a16:creationId xmlns:a16="http://schemas.microsoft.com/office/drawing/2014/main" id="{5F0A18F6-E94B-CD99-E23E-BAB6A1BC0386}"/>
              </a:ext>
            </a:extLst>
          </p:cNvPr>
          <p:cNvGraphicFramePr>
            <a:graphicFrameLocks noGrp="1"/>
          </p:cNvGraphicFramePr>
          <p:nvPr>
            <p:extLst>
              <p:ext uri="{D42A27DB-BD31-4B8C-83A1-F6EECF244321}">
                <p14:modId xmlns:p14="http://schemas.microsoft.com/office/powerpoint/2010/main" val="3355198370"/>
              </p:ext>
            </p:extLst>
          </p:nvPr>
        </p:nvGraphicFramePr>
        <p:xfrm>
          <a:off x="271593" y="4959069"/>
          <a:ext cx="4093649" cy="1078454"/>
        </p:xfrm>
        <a:graphic>
          <a:graphicData uri="http://schemas.openxmlformats.org/drawingml/2006/table">
            <a:tbl>
              <a:tblPr firstRow="1" bandRow="1">
                <a:tableStyleId>{5C22544A-7EE6-4342-B048-85BDC9FD1C3A}</a:tableStyleId>
              </a:tblPr>
              <a:tblGrid>
                <a:gridCol w="1160688">
                  <a:extLst>
                    <a:ext uri="{9D8B030D-6E8A-4147-A177-3AD203B41FA5}">
                      <a16:colId xmlns:a16="http://schemas.microsoft.com/office/drawing/2014/main" val="1651089263"/>
                    </a:ext>
                  </a:extLst>
                </a:gridCol>
                <a:gridCol w="996026">
                  <a:extLst>
                    <a:ext uri="{9D8B030D-6E8A-4147-A177-3AD203B41FA5}">
                      <a16:colId xmlns:a16="http://schemas.microsoft.com/office/drawing/2014/main" val="3665189291"/>
                    </a:ext>
                  </a:extLst>
                </a:gridCol>
                <a:gridCol w="726676">
                  <a:extLst>
                    <a:ext uri="{9D8B030D-6E8A-4147-A177-3AD203B41FA5}">
                      <a16:colId xmlns:a16="http://schemas.microsoft.com/office/drawing/2014/main" val="3982682260"/>
                    </a:ext>
                  </a:extLst>
                </a:gridCol>
                <a:gridCol w="1210259">
                  <a:extLst>
                    <a:ext uri="{9D8B030D-6E8A-4147-A177-3AD203B41FA5}">
                      <a16:colId xmlns:a16="http://schemas.microsoft.com/office/drawing/2014/main" val="4015648614"/>
                    </a:ext>
                  </a:extLst>
                </a:gridCol>
              </a:tblGrid>
              <a:tr h="687797">
                <a:tc>
                  <a:txBody>
                    <a:bodyPr/>
                    <a:lstStyle/>
                    <a:p>
                      <a:r>
                        <a:rPr lang="en-GB" sz="1100"/>
                        <a:t>Overall 2022/23 out-turn</a:t>
                      </a:r>
                    </a:p>
                  </a:txBody>
                  <a:tcPr anchor="b">
                    <a:solidFill>
                      <a:srgbClr val="228096"/>
                    </a:solidFill>
                  </a:tcPr>
                </a:tc>
                <a:tc>
                  <a:txBody>
                    <a:bodyPr/>
                    <a:lstStyle/>
                    <a:p>
                      <a:r>
                        <a:rPr lang="en-GB" sz="1100"/>
                        <a:t>Target for 23/24</a:t>
                      </a:r>
                    </a:p>
                  </a:txBody>
                  <a:tcPr anchor="b">
                    <a:solidFill>
                      <a:srgbClr val="228096"/>
                    </a:solidFill>
                  </a:tcPr>
                </a:tc>
                <a:tc>
                  <a:txBody>
                    <a:bodyPr/>
                    <a:lstStyle/>
                    <a:p>
                      <a:r>
                        <a:rPr lang="en-GB" sz="1100"/>
                        <a:t>YTD</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90657">
                <a:tc>
                  <a:txBody>
                    <a:bodyPr/>
                    <a:lstStyle/>
                    <a:p>
                      <a:r>
                        <a:rPr lang="en-GB" sz="1100"/>
                        <a:t>100%</a:t>
                      </a:r>
                    </a:p>
                  </a:txBody>
                  <a:tcPr>
                    <a:solidFill>
                      <a:srgbClr val="F7F4F1"/>
                    </a:solidFill>
                  </a:tcPr>
                </a:tc>
                <a:tc>
                  <a:txBody>
                    <a:bodyPr/>
                    <a:lstStyle/>
                    <a:p>
                      <a:r>
                        <a:rPr lang="en-GB" sz="1100"/>
                        <a:t>90%</a:t>
                      </a:r>
                    </a:p>
                  </a:txBody>
                  <a:tcPr>
                    <a:solidFill>
                      <a:srgbClr val="F7F4F1"/>
                    </a:solidFill>
                  </a:tcPr>
                </a:tc>
                <a:tc>
                  <a:txBody>
                    <a:bodyPr/>
                    <a:lstStyle/>
                    <a:p>
                      <a:r>
                        <a:rPr lang="en-GB" sz="1100"/>
                        <a:t>100%</a:t>
                      </a:r>
                    </a:p>
                  </a:txBody>
                  <a:tcPr>
                    <a:solidFill>
                      <a:srgbClr val="F7F4F1"/>
                    </a:solidFill>
                  </a:tcPr>
                </a:tc>
                <a:tc>
                  <a:txBody>
                    <a:bodyPr/>
                    <a:lstStyle/>
                    <a:p>
                      <a:r>
                        <a:rPr lang="en-GB" sz="1100" dirty="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11" name="TextBox 10">
            <a:extLst>
              <a:ext uri="{FF2B5EF4-FFF2-40B4-BE49-F238E27FC236}">
                <a16:creationId xmlns:a16="http://schemas.microsoft.com/office/drawing/2014/main" id="{42F2C1E9-BE51-0A41-8D71-427FD9CF5F5A}"/>
              </a:ext>
            </a:extLst>
          </p:cNvPr>
          <p:cNvSpPr txBox="1"/>
          <p:nvPr/>
        </p:nvSpPr>
        <p:spPr>
          <a:xfrm>
            <a:off x="271593" y="6094826"/>
            <a:ext cx="3997748" cy="264021"/>
          </a:xfrm>
          <a:prstGeom prst="rect">
            <a:avLst/>
          </a:prstGeom>
          <a:noFill/>
        </p:spPr>
        <p:txBody>
          <a:bodyPr wrap="square">
            <a:spAutoFit/>
          </a:bodyPr>
          <a:lstStyle/>
          <a:p>
            <a:r>
              <a:rPr lang="en-GB" sz="1050"/>
              <a:t>Expected to hit target.</a:t>
            </a:r>
          </a:p>
        </p:txBody>
      </p:sp>
      <p:graphicFrame>
        <p:nvGraphicFramePr>
          <p:cNvPr id="10" name="Chart 9" descr="Combined bar and line chart of NICE's actual, planned and prior year activity for 7 diagnostics guidance, from April 2022 to March 2023.">
            <a:extLst>
              <a:ext uri="{FF2B5EF4-FFF2-40B4-BE49-F238E27FC236}">
                <a16:creationId xmlns:a16="http://schemas.microsoft.com/office/drawing/2014/main" id="{22E6B6A2-239F-08A9-9F12-5940E9FE529A}"/>
              </a:ext>
            </a:extLst>
          </p:cNvPr>
          <p:cNvGraphicFramePr/>
          <p:nvPr>
            <p:extLst>
              <p:ext uri="{D42A27DB-BD31-4B8C-83A1-F6EECF244321}">
                <p14:modId xmlns:p14="http://schemas.microsoft.com/office/powerpoint/2010/main" val="3436442589"/>
              </p:ext>
            </p:extLst>
          </p:nvPr>
        </p:nvGraphicFramePr>
        <p:xfrm>
          <a:off x="4277895" y="967882"/>
          <a:ext cx="4093649" cy="39384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e 27">
            <a:extLst>
              <a:ext uri="{FF2B5EF4-FFF2-40B4-BE49-F238E27FC236}">
                <a16:creationId xmlns:a16="http://schemas.microsoft.com/office/drawing/2014/main" id="{A336F09F-7457-4FEA-A770-CBCA41A9E376}"/>
              </a:ext>
            </a:extLst>
          </p:cNvPr>
          <p:cNvGraphicFramePr>
            <a:graphicFrameLocks noGrp="1"/>
          </p:cNvGraphicFramePr>
          <p:nvPr>
            <p:extLst>
              <p:ext uri="{D42A27DB-BD31-4B8C-83A1-F6EECF244321}">
                <p14:modId xmlns:p14="http://schemas.microsoft.com/office/powerpoint/2010/main" val="4227355641"/>
              </p:ext>
            </p:extLst>
          </p:nvPr>
        </p:nvGraphicFramePr>
        <p:xfrm>
          <a:off x="4636835" y="4959069"/>
          <a:ext cx="3653323" cy="1078454"/>
        </p:xfrm>
        <a:graphic>
          <a:graphicData uri="http://schemas.openxmlformats.org/drawingml/2006/table">
            <a:tbl>
              <a:tblPr firstRow="1" bandRow="1">
                <a:tableStyleId>{5C22544A-7EE6-4342-B048-85BDC9FD1C3A}</a:tableStyleId>
              </a:tblPr>
              <a:tblGrid>
                <a:gridCol w="913331">
                  <a:extLst>
                    <a:ext uri="{9D8B030D-6E8A-4147-A177-3AD203B41FA5}">
                      <a16:colId xmlns:a16="http://schemas.microsoft.com/office/drawing/2014/main" val="1651089263"/>
                    </a:ext>
                  </a:extLst>
                </a:gridCol>
                <a:gridCol w="913331">
                  <a:extLst>
                    <a:ext uri="{9D8B030D-6E8A-4147-A177-3AD203B41FA5}">
                      <a16:colId xmlns:a16="http://schemas.microsoft.com/office/drawing/2014/main" val="3665189291"/>
                    </a:ext>
                  </a:extLst>
                </a:gridCol>
                <a:gridCol w="760968">
                  <a:extLst>
                    <a:ext uri="{9D8B030D-6E8A-4147-A177-3AD203B41FA5}">
                      <a16:colId xmlns:a16="http://schemas.microsoft.com/office/drawing/2014/main" val="3982682260"/>
                    </a:ext>
                  </a:extLst>
                </a:gridCol>
                <a:gridCol w="1065693">
                  <a:extLst>
                    <a:ext uri="{9D8B030D-6E8A-4147-A177-3AD203B41FA5}">
                      <a16:colId xmlns:a16="http://schemas.microsoft.com/office/drawing/2014/main" val="4015648614"/>
                    </a:ext>
                  </a:extLst>
                </a:gridCol>
              </a:tblGrid>
              <a:tr h="627757">
                <a:tc>
                  <a:txBody>
                    <a:bodyPr/>
                    <a:lstStyle/>
                    <a:p>
                      <a:r>
                        <a:rPr lang="en-GB" sz="1100"/>
                        <a:t>Overall 2022/23 out-turn</a:t>
                      </a:r>
                    </a:p>
                  </a:txBody>
                  <a:tcPr anchor="b">
                    <a:solidFill>
                      <a:srgbClr val="228096"/>
                    </a:solidFill>
                  </a:tcPr>
                </a:tc>
                <a:tc>
                  <a:txBody>
                    <a:bodyPr/>
                    <a:lstStyle/>
                    <a:p>
                      <a:r>
                        <a:rPr lang="en-GB" sz="1100"/>
                        <a:t>Target for 23/24 out-turn</a:t>
                      </a:r>
                    </a:p>
                  </a:txBody>
                  <a:tcPr anchor="b">
                    <a:solidFill>
                      <a:srgbClr val="228096"/>
                    </a:solidFill>
                  </a:tcPr>
                </a:tc>
                <a:tc>
                  <a:txBody>
                    <a:bodyPr/>
                    <a:lstStyle/>
                    <a:p>
                      <a:r>
                        <a:rPr lang="en-GB" sz="110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450697">
                <a:tc>
                  <a:txBody>
                    <a:bodyPr/>
                    <a:lstStyle/>
                    <a:p>
                      <a:r>
                        <a:rPr lang="en-GB" sz="1100"/>
                        <a:t>3.5% growth</a:t>
                      </a:r>
                    </a:p>
                  </a:txBody>
                  <a:tcPr>
                    <a:solidFill>
                      <a:srgbClr val="F7F4F1"/>
                    </a:solidFill>
                  </a:tcPr>
                </a:tc>
                <a:tc>
                  <a:txBody>
                    <a:bodyPr/>
                    <a:lstStyle/>
                    <a:p>
                      <a:r>
                        <a:rPr lang="en-GB" sz="1100"/>
                        <a:t>10% growth</a:t>
                      </a:r>
                    </a:p>
                  </a:txBody>
                  <a:tcPr>
                    <a:solidFill>
                      <a:srgbClr val="F7F4F1"/>
                    </a:solidFill>
                  </a:tcPr>
                </a:tc>
                <a:tc>
                  <a:txBody>
                    <a:bodyPr/>
                    <a:lstStyle/>
                    <a:p>
                      <a:r>
                        <a:rPr lang="en-GB" sz="1100"/>
                        <a:t>10.19%</a:t>
                      </a:r>
                    </a:p>
                  </a:txBody>
                  <a:tcPr>
                    <a:solidFill>
                      <a:srgbClr val="F7F4F1"/>
                    </a:solidFill>
                  </a:tcPr>
                </a:tc>
                <a:tc>
                  <a:txBody>
                    <a:bodyPr/>
                    <a:lstStyle/>
                    <a:p>
                      <a:r>
                        <a:rPr lang="en-GB" sz="1100" dirty="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7" name="TextBox 6">
            <a:extLst>
              <a:ext uri="{FF2B5EF4-FFF2-40B4-BE49-F238E27FC236}">
                <a16:creationId xmlns:a16="http://schemas.microsoft.com/office/drawing/2014/main" id="{A2C0A538-593E-90C9-0901-CA03D2704703}"/>
              </a:ext>
            </a:extLst>
          </p:cNvPr>
          <p:cNvSpPr txBox="1"/>
          <p:nvPr/>
        </p:nvSpPr>
        <p:spPr>
          <a:xfrm>
            <a:off x="4552864" y="6037523"/>
            <a:ext cx="3872064" cy="907941"/>
          </a:xfrm>
          <a:prstGeom prst="rect">
            <a:avLst/>
          </a:prstGeom>
          <a:noFill/>
        </p:spPr>
        <p:txBody>
          <a:bodyPr wrap="square">
            <a:spAutoFit/>
          </a:bodyPr>
          <a:lstStyle/>
          <a:p>
            <a:r>
              <a:rPr lang="en-GB" sz="900"/>
              <a:t>NICE.org has seen good growth in traffic year on year, after an initially slow start. Planned work on the content management system (CMS) and digital presence work should improve search engine performance.  Though traffic growth slowed in January, this is attributed to normal fluctuations and not a cause of concern. </a:t>
            </a:r>
            <a:br>
              <a:rPr lang="en-GB" sz="800"/>
            </a:br>
            <a:endParaRPr lang="en-GB" sz="800"/>
          </a:p>
        </p:txBody>
      </p:sp>
      <p:graphicFrame>
        <p:nvGraphicFramePr>
          <p:cNvPr id="13" name="Chart 12" descr="Combined bar and line chart of NICE's actual, planned and prior year activity for 11 quality standard updates, from April 2022 to March 2023.">
            <a:extLst>
              <a:ext uri="{FF2B5EF4-FFF2-40B4-BE49-F238E27FC236}">
                <a16:creationId xmlns:a16="http://schemas.microsoft.com/office/drawing/2014/main" id="{F443F234-B8D8-1B62-9966-631D39794874}"/>
              </a:ext>
            </a:extLst>
          </p:cNvPr>
          <p:cNvGraphicFramePr/>
          <p:nvPr>
            <p:extLst>
              <p:ext uri="{D42A27DB-BD31-4B8C-83A1-F6EECF244321}">
                <p14:modId xmlns:p14="http://schemas.microsoft.com/office/powerpoint/2010/main" val="4179356540"/>
              </p:ext>
            </p:extLst>
          </p:nvPr>
        </p:nvGraphicFramePr>
        <p:xfrm>
          <a:off x="8247321" y="912733"/>
          <a:ext cx="3848426" cy="39014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Table 27">
            <a:extLst>
              <a:ext uri="{FF2B5EF4-FFF2-40B4-BE49-F238E27FC236}">
                <a16:creationId xmlns:a16="http://schemas.microsoft.com/office/drawing/2014/main" id="{722F814C-94B8-3D2E-E00E-433E448C7932}"/>
              </a:ext>
            </a:extLst>
          </p:cNvPr>
          <p:cNvGraphicFramePr>
            <a:graphicFrameLocks noGrp="1"/>
          </p:cNvGraphicFramePr>
          <p:nvPr>
            <p:extLst>
              <p:ext uri="{D42A27DB-BD31-4B8C-83A1-F6EECF244321}">
                <p14:modId xmlns:p14="http://schemas.microsoft.com/office/powerpoint/2010/main" val="323399586"/>
              </p:ext>
            </p:extLst>
          </p:nvPr>
        </p:nvGraphicFramePr>
        <p:xfrm>
          <a:off x="8508899" y="4939930"/>
          <a:ext cx="3411508" cy="1089018"/>
        </p:xfrm>
        <a:graphic>
          <a:graphicData uri="http://schemas.openxmlformats.org/drawingml/2006/table">
            <a:tbl>
              <a:tblPr firstRow="1" bandRow="1">
                <a:tableStyleId>{5C22544A-7EE6-4342-B048-85BDC9FD1C3A}</a:tableStyleId>
              </a:tblPr>
              <a:tblGrid>
                <a:gridCol w="852877">
                  <a:extLst>
                    <a:ext uri="{9D8B030D-6E8A-4147-A177-3AD203B41FA5}">
                      <a16:colId xmlns:a16="http://schemas.microsoft.com/office/drawing/2014/main" val="1651089263"/>
                    </a:ext>
                  </a:extLst>
                </a:gridCol>
                <a:gridCol w="852877">
                  <a:extLst>
                    <a:ext uri="{9D8B030D-6E8A-4147-A177-3AD203B41FA5}">
                      <a16:colId xmlns:a16="http://schemas.microsoft.com/office/drawing/2014/main" val="3665189291"/>
                    </a:ext>
                  </a:extLst>
                </a:gridCol>
                <a:gridCol w="710599">
                  <a:extLst>
                    <a:ext uri="{9D8B030D-6E8A-4147-A177-3AD203B41FA5}">
                      <a16:colId xmlns:a16="http://schemas.microsoft.com/office/drawing/2014/main" val="3982682260"/>
                    </a:ext>
                  </a:extLst>
                </a:gridCol>
                <a:gridCol w="995155">
                  <a:extLst>
                    <a:ext uri="{9D8B030D-6E8A-4147-A177-3AD203B41FA5}">
                      <a16:colId xmlns:a16="http://schemas.microsoft.com/office/drawing/2014/main" val="4015648614"/>
                    </a:ext>
                  </a:extLst>
                </a:gridCol>
              </a:tblGrid>
              <a:tr h="645710">
                <a:tc>
                  <a:txBody>
                    <a:bodyPr/>
                    <a:lstStyle/>
                    <a:p>
                      <a:r>
                        <a:rPr lang="en-GB" sz="1100"/>
                        <a:t>Overall 2022/23 out-turn</a:t>
                      </a:r>
                    </a:p>
                  </a:txBody>
                  <a:tcPr anchor="b">
                    <a:solidFill>
                      <a:srgbClr val="228096"/>
                    </a:solidFill>
                  </a:tcPr>
                </a:tc>
                <a:tc>
                  <a:txBody>
                    <a:bodyPr/>
                    <a:lstStyle/>
                    <a:p>
                      <a:r>
                        <a:rPr lang="en-GB" sz="1100"/>
                        <a:t>Target for 23/24 out-turn</a:t>
                      </a:r>
                    </a:p>
                  </a:txBody>
                  <a:tcPr anchor="b">
                    <a:solidFill>
                      <a:srgbClr val="228096"/>
                    </a:solidFill>
                  </a:tcPr>
                </a:tc>
                <a:tc>
                  <a:txBody>
                    <a:bodyPr/>
                    <a:lstStyle/>
                    <a:p>
                      <a:r>
                        <a:rPr lang="en-GB" sz="110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443308">
                <a:tc>
                  <a:txBody>
                    <a:bodyPr/>
                    <a:lstStyle/>
                    <a:p>
                      <a:r>
                        <a:rPr lang="en-GB" sz="1100"/>
                        <a:t>0%</a:t>
                      </a:r>
                    </a:p>
                  </a:txBody>
                  <a:tcPr>
                    <a:solidFill>
                      <a:srgbClr val="F7F4F1"/>
                    </a:solidFill>
                  </a:tcPr>
                </a:tc>
                <a:tc>
                  <a:txBody>
                    <a:bodyPr/>
                    <a:lstStyle/>
                    <a:p>
                      <a:r>
                        <a:rPr lang="en-GB" sz="1100"/>
                        <a:t>80%</a:t>
                      </a:r>
                    </a:p>
                  </a:txBody>
                  <a:tcPr>
                    <a:solidFill>
                      <a:srgbClr val="F7F4F1"/>
                    </a:solidFill>
                  </a:tcPr>
                </a:tc>
                <a:tc>
                  <a:txBody>
                    <a:bodyPr/>
                    <a:lstStyle/>
                    <a:p>
                      <a:r>
                        <a:rPr lang="en-GB" sz="1100"/>
                        <a:t>86%</a:t>
                      </a:r>
                    </a:p>
                  </a:txBody>
                  <a:tcPr>
                    <a:solidFill>
                      <a:srgbClr val="F7F4F1"/>
                    </a:solidFill>
                  </a:tcPr>
                </a:tc>
                <a:tc>
                  <a:txBody>
                    <a:bodyPr/>
                    <a:lstStyle/>
                    <a:p>
                      <a:r>
                        <a:rPr lang="en-GB" sz="1100" dirty="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12" name="TextBox 11">
            <a:extLst>
              <a:ext uri="{FF2B5EF4-FFF2-40B4-BE49-F238E27FC236}">
                <a16:creationId xmlns:a16="http://schemas.microsoft.com/office/drawing/2014/main" id="{7B8D381B-715B-B8B1-143A-6937BDFC3243}"/>
              </a:ext>
            </a:extLst>
          </p:cNvPr>
          <p:cNvSpPr txBox="1"/>
          <p:nvPr/>
        </p:nvSpPr>
        <p:spPr>
          <a:xfrm>
            <a:off x="8508899" y="6094826"/>
            <a:ext cx="3653323" cy="838691"/>
          </a:xfrm>
          <a:prstGeom prst="rect">
            <a:avLst/>
          </a:prstGeom>
          <a:noFill/>
        </p:spPr>
        <p:txBody>
          <a:bodyPr wrap="square">
            <a:spAutoFit/>
          </a:bodyPr>
          <a:lstStyle/>
          <a:p>
            <a:r>
              <a:rPr lang="en-GB" sz="900"/>
              <a:t>21 system priority topic areas have been agreed. Data extraction is complete for 19 topics. 12 out of the 14 topics related to Quality Standards have data extracted. 1 topic is paused and 1 is blocked related to issues with mental health data</a:t>
            </a:r>
            <a:r>
              <a:rPr lang="en-GB" sz="1050"/>
              <a:t>.</a:t>
            </a:r>
          </a:p>
        </p:txBody>
      </p:sp>
      <p:sp>
        <p:nvSpPr>
          <p:cNvPr id="14" name="Oval 13">
            <a:extLst>
              <a:ext uri="{FF2B5EF4-FFF2-40B4-BE49-F238E27FC236}">
                <a16:creationId xmlns:a16="http://schemas.microsoft.com/office/drawing/2014/main" id="{9F584BBF-FE3E-D4AD-DB43-6A2856F08FF4}"/>
              </a:ext>
              <a:ext uri="{C183D7F6-B498-43B3-948B-1728B52AA6E4}">
                <adec:decorative xmlns:adec="http://schemas.microsoft.com/office/drawing/2017/decorative" val="1"/>
              </a:ext>
            </a:extLst>
          </p:cNvPr>
          <p:cNvSpPr/>
          <p:nvPr/>
        </p:nvSpPr>
        <p:spPr>
          <a:xfrm>
            <a:off x="4045438" y="5682325"/>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E2946111-80B8-9CC3-1B99-4102477CC245}"/>
              </a:ext>
              <a:ext uri="{C183D7F6-B498-43B3-948B-1728B52AA6E4}">
                <adec:decorative xmlns:adec="http://schemas.microsoft.com/office/drawing/2017/decorative" val="1"/>
              </a:ext>
            </a:extLst>
          </p:cNvPr>
          <p:cNvSpPr/>
          <p:nvPr/>
        </p:nvSpPr>
        <p:spPr>
          <a:xfrm>
            <a:off x="8000951" y="5664338"/>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6C32160E-1D37-DF5C-1C8C-A0C4481D537F}"/>
              </a:ext>
              <a:ext uri="{C183D7F6-B498-43B3-948B-1728B52AA6E4}">
                <adec:decorative xmlns:adec="http://schemas.microsoft.com/office/drawing/2017/decorative" val="1"/>
              </a:ext>
            </a:extLst>
          </p:cNvPr>
          <p:cNvSpPr/>
          <p:nvPr/>
        </p:nvSpPr>
        <p:spPr>
          <a:xfrm>
            <a:off x="11610405" y="5664338"/>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71303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18AE-FA89-E42D-1C3F-F3768A849DA5}"/>
              </a:ext>
            </a:extLst>
          </p:cNvPr>
          <p:cNvSpPr>
            <a:spLocks noGrp="1"/>
          </p:cNvSpPr>
          <p:nvPr>
            <p:ph type="ctrTitle"/>
          </p:nvPr>
        </p:nvSpPr>
        <p:spPr>
          <a:xfrm>
            <a:off x="724988" y="746308"/>
            <a:ext cx="9965654" cy="2379357"/>
          </a:xfrm>
        </p:spPr>
        <p:txBody>
          <a:bodyPr>
            <a:normAutofit fontScale="90000"/>
          </a:bodyPr>
          <a:lstStyle/>
          <a:p>
            <a:r>
              <a:rPr lang="en-GB"/>
              <a:t>While ensuring a </a:t>
            </a:r>
            <a:r>
              <a:rPr lang="en-GB" sz="4000" b="1" kern="1200">
                <a:latin typeface="+mj-lt"/>
                <a:ea typeface="+mn-ea"/>
                <a:cs typeface="+mn-cs"/>
              </a:rPr>
              <a:t>financially sustainable organisation, with happy and well-supported staff, and effective communications and engagement </a:t>
            </a:r>
            <a:br>
              <a:rPr lang="en-GB" sz="4000" b="1" kern="1200">
                <a:latin typeface="+mj-lt"/>
                <a:ea typeface="+mn-ea"/>
                <a:cs typeface="+mn-cs"/>
              </a:rPr>
            </a:br>
            <a:br>
              <a:rPr lang="en-GB" sz="4000" b="1" kern="1200">
                <a:latin typeface="+mj-lt"/>
                <a:ea typeface="+mn-ea"/>
                <a:cs typeface="+mn-cs"/>
              </a:rPr>
            </a:br>
            <a:br>
              <a:rPr lang="en-GB" sz="4000" b="1" kern="1200">
                <a:latin typeface="+mj-lt"/>
                <a:ea typeface="+mn-ea"/>
                <a:cs typeface="+mn-cs"/>
              </a:rPr>
            </a:br>
            <a:endParaRPr lang="en-GB"/>
          </a:p>
        </p:txBody>
      </p:sp>
      <p:sp>
        <p:nvSpPr>
          <p:cNvPr id="5" name="TextBox 4">
            <a:extLst>
              <a:ext uri="{FF2B5EF4-FFF2-40B4-BE49-F238E27FC236}">
                <a16:creationId xmlns:a16="http://schemas.microsoft.com/office/drawing/2014/main" id="{A350E292-F5AB-0C67-4C2A-E57ACBB4E2B4}"/>
              </a:ext>
            </a:extLst>
          </p:cNvPr>
          <p:cNvSpPr txBox="1"/>
          <p:nvPr/>
        </p:nvSpPr>
        <p:spPr>
          <a:xfrm>
            <a:off x="724988" y="2733006"/>
            <a:ext cx="6106160" cy="369332"/>
          </a:xfrm>
          <a:prstGeom prst="rect">
            <a:avLst/>
          </a:prstGeom>
          <a:noFill/>
        </p:spPr>
        <p:txBody>
          <a:bodyPr wrap="square">
            <a:spAutoFit/>
          </a:bodyPr>
          <a:lstStyle/>
          <a:p>
            <a:r>
              <a:rPr lang="en-GB" dirty="0">
                <a:solidFill>
                  <a:schemeClr val="bg1"/>
                </a:solidFill>
              </a:rPr>
              <a:t>1 April 2023 to 31 January 2024</a:t>
            </a:r>
          </a:p>
        </p:txBody>
      </p:sp>
    </p:spTree>
    <p:extLst>
      <p:ext uri="{BB962C8B-B14F-4D97-AF65-F5344CB8AC3E}">
        <p14:creationId xmlns:p14="http://schemas.microsoft.com/office/powerpoint/2010/main" val="2073940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33BA176-7586-5728-0A1F-40D2B9D7483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5605856"/>
            <a:ext cx="12191999" cy="1268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6" name="Title 1">
            <a:extLst>
              <a:ext uri="{FF2B5EF4-FFF2-40B4-BE49-F238E27FC236}">
                <a16:creationId xmlns:a16="http://schemas.microsoft.com/office/drawing/2014/main" id="{DCD582C7-0B5A-5478-1A3F-8BD0728519FC}"/>
              </a:ext>
            </a:extLst>
          </p:cNvPr>
          <p:cNvSpPr txBox="1">
            <a:spLocks noGrp="1"/>
          </p:cNvSpPr>
          <p:nvPr>
            <p:ph type="title" idx="4294967295"/>
          </p:nvPr>
        </p:nvSpPr>
        <p:spPr>
          <a:xfrm>
            <a:off x="558583" y="248695"/>
            <a:ext cx="11178381" cy="371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i="0" kern="1200">
                <a:solidFill>
                  <a:schemeClr val="tx1"/>
                </a:solidFill>
                <a:latin typeface="Lora SemiBold" pitchFamily="2" charset="77"/>
                <a:ea typeface="Lora SemiBold" charset="0"/>
                <a:cs typeface="Lora SemiBold"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Lora SemiBold" pitchFamily="2" charset="77"/>
                <a:ea typeface="Lora SemiBold" charset="0"/>
                <a:cs typeface="Lora SemiBold" charset="0"/>
              </a:rPr>
              <a:t>Happy and well supported staff (Slide 1 of 3)</a:t>
            </a:r>
          </a:p>
        </p:txBody>
      </p:sp>
      <p:graphicFrame>
        <p:nvGraphicFramePr>
          <p:cNvPr id="4" name="Chart 3" descr="Combined bar and line chart of NICE's percentage of actual, planned and prior year activity for sickness absence, from April 2022 to March 2023.">
            <a:extLst>
              <a:ext uri="{FF2B5EF4-FFF2-40B4-BE49-F238E27FC236}">
                <a16:creationId xmlns:a16="http://schemas.microsoft.com/office/drawing/2014/main" id="{6568E307-46DC-124A-7A84-D7CBFE913D0B}"/>
              </a:ext>
            </a:extLst>
          </p:cNvPr>
          <p:cNvGraphicFramePr/>
          <p:nvPr>
            <p:extLst>
              <p:ext uri="{D42A27DB-BD31-4B8C-83A1-F6EECF244321}">
                <p14:modId xmlns:p14="http://schemas.microsoft.com/office/powerpoint/2010/main" val="2072158783"/>
              </p:ext>
            </p:extLst>
          </p:nvPr>
        </p:nvGraphicFramePr>
        <p:xfrm>
          <a:off x="804208" y="701779"/>
          <a:ext cx="4659332" cy="419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27">
            <a:extLst>
              <a:ext uri="{FF2B5EF4-FFF2-40B4-BE49-F238E27FC236}">
                <a16:creationId xmlns:a16="http://schemas.microsoft.com/office/drawing/2014/main" id="{E145BC55-6CBD-1E9B-5A02-000264427C1C}"/>
              </a:ext>
            </a:extLst>
          </p:cNvPr>
          <p:cNvGraphicFramePr>
            <a:graphicFrameLocks noGrp="1"/>
          </p:cNvGraphicFramePr>
          <p:nvPr>
            <p:extLst>
              <p:ext uri="{D42A27DB-BD31-4B8C-83A1-F6EECF244321}">
                <p14:modId xmlns:p14="http://schemas.microsoft.com/office/powerpoint/2010/main" val="1622160936"/>
              </p:ext>
            </p:extLst>
          </p:nvPr>
        </p:nvGraphicFramePr>
        <p:xfrm>
          <a:off x="804208" y="5060085"/>
          <a:ext cx="4659332" cy="931946"/>
        </p:xfrm>
        <a:graphic>
          <a:graphicData uri="http://schemas.openxmlformats.org/drawingml/2006/table">
            <a:tbl>
              <a:tblPr firstRow="1" bandRow="1">
                <a:tableStyleId>{5C22544A-7EE6-4342-B048-85BDC9FD1C3A}</a:tableStyleId>
              </a:tblPr>
              <a:tblGrid>
                <a:gridCol w="1141416">
                  <a:extLst>
                    <a:ext uri="{9D8B030D-6E8A-4147-A177-3AD203B41FA5}">
                      <a16:colId xmlns:a16="http://schemas.microsoft.com/office/drawing/2014/main" val="1651089263"/>
                    </a:ext>
                  </a:extLst>
                </a:gridCol>
                <a:gridCol w="1442955">
                  <a:extLst>
                    <a:ext uri="{9D8B030D-6E8A-4147-A177-3AD203B41FA5}">
                      <a16:colId xmlns:a16="http://schemas.microsoft.com/office/drawing/2014/main" val="3665189291"/>
                    </a:ext>
                  </a:extLst>
                </a:gridCol>
                <a:gridCol w="845275">
                  <a:extLst>
                    <a:ext uri="{9D8B030D-6E8A-4147-A177-3AD203B41FA5}">
                      <a16:colId xmlns:a16="http://schemas.microsoft.com/office/drawing/2014/main" val="3982682260"/>
                    </a:ext>
                  </a:extLst>
                </a:gridCol>
                <a:gridCol w="1229686">
                  <a:extLst>
                    <a:ext uri="{9D8B030D-6E8A-4147-A177-3AD203B41FA5}">
                      <a16:colId xmlns:a16="http://schemas.microsoft.com/office/drawing/2014/main" val="4015648614"/>
                    </a:ext>
                  </a:extLst>
                </a:gridCol>
              </a:tblGrid>
              <a:tr h="541062">
                <a:tc>
                  <a:txBody>
                    <a:bodyPr/>
                    <a:lstStyle/>
                    <a:p>
                      <a:r>
                        <a:rPr lang="en-GB" sz="1100"/>
                        <a:t>Average 2022/23 out-turn</a:t>
                      </a:r>
                    </a:p>
                  </a:txBody>
                  <a:tcPr anchor="b">
                    <a:solidFill>
                      <a:srgbClr val="228096"/>
                    </a:solidFill>
                  </a:tcPr>
                </a:tc>
                <a:tc>
                  <a:txBody>
                    <a:bodyPr/>
                    <a:lstStyle/>
                    <a:p>
                      <a:r>
                        <a:rPr lang="en-GB" sz="1100"/>
                        <a:t>Target for 23/24 out-turn</a:t>
                      </a:r>
                    </a:p>
                  </a:txBody>
                  <a:tcPr anchor="b">
                    <a:solidFill>
                      <a:srgbClr val="228096"/>
                    </a:solidFill>
                  </a:tcPr>
                </a:tc>
                <a:tc>
                  <a:txBody>
                    <a:bodyPr/>
                    <a:lstStyle/>
                    <a:p>
                      <a:r>
                        <a:rPr lang="en-GB" sz="110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37586">
                <a:tc>
                  <a:txBody>
                    <a:bodyPr/>
                    <a:lstStyle/>
                    <a:p>
                      <a:r>
                        <a:rPr lang="en-GB" sz="1100"/>
                        <a:t>1.89%</a:t>
                      </a:r>
                    </a:p>
                  </a:txBody>
                  <a:tcPr>
                    <a:solidFill>
                      <a:srgbClr val="F7F4F1"/>
                    </a:solidFill>
                  </a:tcPr>
                </a:tc>
                <a:tc>
                  <a:txBody>
                    <a:bodyPr/>
                    <a:lstStyle/>
                    <a:p>
                      <a:r>
                        <a:rPr lang="en-GB" sz="1100"/>
                        <a:t>2%</a:t>
                      </a:r>
                    </a:p>
                  </a:txBody>
                  <a:tcPr>
                    <a:solidFill>
                      <a:srgbClr val="F7F4F1"/>
                    </a:solidFill>
                  </a:tcPr>
                </a:tc>
                <a:tc>
                  <a:txBody>
                    <a:bodyPr/>
                    <a:lstStyle/>
                    <a:p>
                      <a:r>
                        <a:rPr lang="en-GB" sz="1100"/>
                        <a:t>2.35%</a:t>
                      </a:r>
                    </a:p>
                  </a:txBody>
                  <a:tcPr>
                    <a:solidFill>
                      <a:srgbClr val="F7F4F1"/>
                    </a:solidFill>
                  </a:tcPr>
                </a:tc>
                <a:tc>
                  <a:txBody>
                    <a:bodyPr/>
                    <a:lstStyle/>
                    <a:p>
                      <a:r>
                        <a:rPr lang="en-GB" sz="1100" dirty="0"/>
                        <a:t>A</a:t>
                      </a:r>
                    </a:p>
                  </a:txBody>
                  <a:tcPr>
                    <a:solidFill>
                      <a:srgbClr val="F7F4F1"/>
                    </a:solidFill>
                  </a:tcPr>
                </a:tc>
                <a:extLst>
                  <a:ext uri="{0D108BD9-81ED-4DB2-BD59-A6C34878D82A}">
                    <a16:rowId xmlns:a16="http://schemas.microsoft.com/office/drawing/2014/main" val="1116214792"/>
                  </a:ext>
                </a:extLst>
              </a:tr>
            </a:tbl>
          </a:graphicData>
        </a:graphic>
      </p:graphicFrame>
      <p:sp>
        <p:nvSpPr>
          <p:cNvPr id="11" name="TextBox 10">
            <a:extLst>
              <a:ext uri="{FF2B5EF4-FFF2-40B4-BE49-F238E27FC236}">
                <a16:creationId xmlns:a16="http://schemas.microsoft.com/office/drawing/2014/main" id="{E43B3C49-FFFD-D010-FCE7-3F26DB303519}"/>
              </a:ext>
            </a:extLst>
          </p:cNvPr>
          <p:cNvSpPr txBox="1"/>
          <p:nvPr/>
        </p:nvSpPr>
        <p:spPr>
          <a:xfrm>
            <a:off x="804208" y="6017274"/>
            <a:ext cx="4659332" cy="861774"/>
          </a:xfrm>
          <a:prstGeom prst="rect">
            <a:avLst/>
          </a:prstGeom>
          <a:noFill/>
        </p:spPr>
        <p:txBody>
          <a:bodyPr wrap="square">
            <a:spAutoFit/>
          </a:bodyPr>
          <a:lstStyle/>
          <a:p>
            <a:r>
              <a:rPr lang="en-GB" sz="1000">
                <a:solidFill>
                  <a:srgbClr val="000000"/>
                </a:solidFill>
                <a:latin typeface="Arial" panose="020B0604020202020204" pitchFamily="34" charset="0"/>
              </a:rPr>
              <a:t>The sickness absence rate tends to increase in the autumn/winter months due to increased cold/flu related absence, but also Seasonal Affective disorder. There has also been an increase in long-tern sickness absence, and the management of change processes underway can also impact on sickness levels. </a:t>
            </a:r>
          </a:p>
        </p:txBody>
      </p:sp>
      <p:pic>
        <p:nvPicPr>
          <p:cNvPr id="7" name="Picture 6" descr="Indicator illustrating forecast amber year end RAG status.">
            <a:extLst>
              <a:ext uri="{FF2B5EF4-FFF2-40B4-BE49-F238E27FC236}">
                <a16:creationId xmlns:a16="http://schemas.microsoft.com/office/drawing/2014/main" id="{DE2C293C-328B-811C-28E8-B5A874370C2A}"/>
              </a:ext>
            </a:extLst>
          </p:cNvPr>
          <p:cNvPicPr>
            <a:picLocks noChangeAspect="1"/>
          </p:cNvPicPr>
          <p:nvPr/>
        </p:nvPicPr>
        <p:blipFill>
          <a:blip r:embed="rId4"/>
          <a:stretch>
            <a:fillRect/>
          </a:stretch>
        </p:blipFill>
        <p:spPr>
          <a:xfrm>
            <a:off x="5178349" y="5714486"/>
            <a:ext cx="152413" cy="146317"/>
          </a:xfrm>
          <a:prstGeom prst="rect">
            <a:avLst/>
          </a:prstGeom>
        </p:spPr>
      </p:pic>
      <p:graphicFrame>
        <p:nvGraphicFramePr>
          <p:cNvPr id="25" name="Chart 24" descr="Combined bar and line chart of NICE's percentage of actual, planned and prior year activity for rate of staff turnover, from April 2022 to March 2023.">
            <a:extLst>
              <a:ext uri="{FF2B5EF4-FFF2-40B4-BE49-F238E27FC236}">
                <a16:creationId xmlns:a16="http://schemas.microsoft.com/office/drawing/2014/main" id="{0AEDE957-DE38-6DD3-5B9F-AB8CDCC73E3D}"/>
              </a:ext>
            </a:extLst>
          </p:cNvPr>
          <p:cNvGraphicFramePr/>
          <p:nvPr>
            <p:extLst>
              <p:ext uri="{D42A27DB-BD31-4B8C-83A1-F6EECF244321}">
                <p14:modId xmlns:p14="http://schemas.microsoft.com/office/powerpoint/2010/main" val="3048164122"/>
              </p:ext>
            </p:extLst>
          </p:nvPr>
        </p:nvGraphicFramePr>
        <p:xfrm>
          <a:off x="6096000" y="840726"/>
          <a:ext cx="5291792" cy="39255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Table 27">
            <a:extLst>
              <a:ext uri="{FF2B5EF4-FFF2-40B4-BE49-F238E27FC236}">
                <a16:creationId xmlns:a16="http://schemas.microsoft.com/office/drawing/2014/main" id="{32612C6D-637B-8F3F-BB2E-1695B81F952B}"/>
              </a:ext>
            </a:extLst>
          </p:cNvPr>
          <p:cNvGraphicFramePr>
            <a:graphicFrameLocks noGrp="1"/>
          </p:cNvGraphicFramePr>
          <p:nvPr>
            <p:extLst>
              <p:ext uri="{D42A27DB-BD31-4B8C-83A1-F6EECF244321}">
                <p14:modId xmlns:p14="http://schemas.microsoft.com/office/powerpoint/2010/main" val="3264439084"/>
              </p:ext>
            </p:extLst>
          </p:nvPr>
        </p:nvGraphicFramePr>
        <p:xfrm>
          <a:off x="6464236" y="5060084"/>
          <a:ext cx="4594289" cy="931945"/>
        </p:xfrm>
        <a:graphic>
          <a:graphicData uri="http://schemas.openxmlformats.org/drawingml/2006/table">
            <a:tbl>
              <a:tblPr firstRow="1" bandRow="1">
                <a:tableStyleId>{5C22544A-7EE6-4342-B048-85BDC9FD1C3A}</a:tableStyleId>
              </a:tblPr>
              <a:tblGrid>
                <a:gridCol w="1587828">
                  <a:extLst>
                    <a:ext uri="{9D8B030D-6E8A-4147-A177-3AD203B41FA5}">
                      <a16:colId xmlns:a16="http://schemas.microsoft.com/office/drawing/2014/main" val="3665189291"/>
                    </a:ext>
                  </a:extLst>
                </a:gridCol>
                <a:gridCol w="1468315">
                  <a:extLst>
                    <a:ext uri="{9D8B030D-6E8A-4147-A177-3AD203B41FA5}">
                      <a16:colId xmlns:a16="http://schemas.microsoft.com/office/drawing/2014/main" val="3982682260"/>
                    </a:ext>
                  </a:extLst>
                </a:gridCol>
                <a:gridCol w="1538146">
                  <a:extLst>
                    <a:ext uri="{9D8B030D-6E8A-4147-A177-3AD203B41FA5}">
                      <a16:colId xmlns:a16="http://schemas.microsoft.com/office/drawing/2014/main" val="4015648614"/>
                    </a:ext>
                  </a:extLst>
                </a:gridCol>
              </a:tblGrid>
              <a:tr h="609503">
                <a:tc>
                  <a:txBody>
                    <a:bodyPr/>
                    <a:lstStyle/>
                    <a:p>
                      <a:r>
                        <a:rPr lang="en-GB" sz="1100"/>
                        <a:t>March 2023</a:t>
                      </a:r>
                    </a:p>
                  </a:txBody>
                  <a:tcPr anchor="b">
                    <a:solidFill>
                      <a:srgbClr val="228096"/>
                    </a:solidFill>
                  </a:tcPr>
                </a:tc>
                <a:tc>
                  <a:txBody>
                    <a:bodyPr/>
                    <a:lstStyle/>
                    <a:p>
                      <a:r>
                        <a:rPr lang="en-GB" sz="1100"/>
                        <a:t>YTD</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22442">
                <a:tc>
                  <a:txBody>
                    <a:bodyPr/>
                    <a:lstStyle/>
                    <a:p>
                      <a:r>
                        <a:rPr lang="en-GB" sz="1100"/>
                        <a:t>10.97%</a:t>
                      </a:r>
                    </a:p>
                  </a:txBody>
                  <a:tcPr>
                    <a:solidFill>
                      <a:srgbClr val="F7F4F1"/>
                    </a:solidFill>
                  </a:tcPr>
                </a:tc>
                <a:tc>
                  <a:txBody>
                    <a:bodyPr/>
                    <a:lstStyle/>
                    <a:p>
                      <a:r>
                        <a:rPr lang="en-GB" sz="1100"/>
                        <a:t>10.76%</a:t>
                      </a:r>
                    </a:p>
                  </a:txBody>
                  <a:tcPr>
                    <a:solidFill>
                      <a:srgbClr val="F7F4F1"/>
                    </a:solidFill>
                  </a:tcPr>
                </a:tc>
                <a:tc>
                  <a:txBody>
                    <a:bodyPr/>
                    <a:lstStyle/>
                    <a:p>
                      <a:r>
                        <a:rPr lang="en-GB" sz="1100" dirty="0"/>
                        <a:t>A</a:t>
                      </a:r>
                    </a:p>
                  </a:txBody>
                  <a:tcPr>
                    <a:solidFill>
                      <a:srgbClr val="F7F4F1"/>
                    </a:solidFill>
                  </a:tcPr>
                </a:tc>
                <a:extLst>
                  <a:ext uri="{0D108BD9-81ED-4DB2-BD59-A6C34878D82A}">
                    <a16:rowId xmlns:a16="http://schemas.microsoft.com/office/drawing/2014/main" val="1116214792"/>
                  </a:ext>
                </a:extLst>
              </a:tr>
            </a:tbl>
          </a:graphicData>
        </a:graphic>
      </p:graphicFrame>
      <p:sp>
        <p:nvSpPr>
          <p:cNvPr id="9" name="TextBox 8">
            <a:extLst>
              <a:ext uri="{FF2B5EF4-FFF2-40B4-BE49-F238E27FC236}">
                <a16:creationId xmlns:a16="http://schemas.microsoft.com/office/drawing/2014/main" id="{36D054EC-D515-A72D-E510-FE2E89E4E624}"/>
              </a:ext>
            </a:extLst>
          </p:cNvPr>
          <p:cNvSpPr txBox="1"/>
          <p:nvPr/>
        </p:nvSpPr>
        <p:spPr>
          <a:xfrm>
            <a:off x="6464237" y="6017274"/>
            <a:ext cx="4817173" cy="707886"/>
          </a:xfrm>
          <a:prstGeom prst="rect">
            <a:avLst/>
          </a:prstGeom>
          <a:noFill/>
        </p:spPr>
        <p:txBody>
          <a:bodyPr wrap="square">
            <a:spAutoFit/>
          </a:bodyPr>
          <a:lstStyle/>
          <a:p>
            <a:pPr algn="l"/>
            <a:r>
              <a:rPr lang="en-GB" sz="1000" b="0" i="0">
                <a:solidFill>
                  <a:srgbClr val="000000"/>
                </a:solidFill>
                <a:effectLst/>
                <a:latin typeface="Arial" panose="020B0604020202020204" pitchFamily="34" charset="0"/>
              </a:rPr>
              <a:t>A new exit interview provider will provide better insight and analysis of reasons for leaving. The work should be completed with the exit questionnaire ready to go live by the end of Q4 (March 2024). ​In the interim, the People team prepared an online Exit questionnaire form which has been issued to all leavers since September.</a:t>
            </a:r>
          </a:p>
        </p:txBody>
      </p:sp>
      <p:pic>
        <p:nvPicPr>
          <p:cNvPr id="8" name="Picture 7" descr="Indicator illustrating forecast amber year end RAG status.">
            <a:extLst>
              <a:ext uri="{FF2B5EF4-FFF2-40B4-BE49-F238E27FC236}">
                <a16:creationId xmlns:a16="http://schemas.microsoft.com/office/drawing/2014/main" id="{53E8C2B4-1B93-C35E-58DB-042928960578}"/>
              </a:ext>
            </a:extLst>
          </p:cNvPr>
          <p:cNvPicPr>
            <a:picLocks noChangeAspect="1"/>
          </p:cNvPicPr>
          <p:nvPr/>
        </p:nvPicPr>
        <p:blipFill>
          <a:blip r:embed="rId4"/>
          <a:stretch>
            <a:fillRect/>
          </a:stretch>
        </p:blipFill>
        <p:spPr>
          <a:xfrm>
            <a:off x="10752169" y="5722001"/>
            <a:ext cx="152413" cy="146317"/>
          </a:xfrm>
          <a:prstGeom prst="rect">
            <a:avLst/>
          </a:prstGeom>
        </p:spPr>
      </p:pic>
    </p:spTree>
    <p:extLst>
      <p:ext uri="{BB962C8B-B14F-4D97-AF65-F5344CB8AC3E}">
        <p14:creationId xmlns:p14="http://schemas.microsoft.com/office/powerpoint/2010/main" val="2883623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99E900-DC86-ADDD-B213-E2485632E542}"/>
              </a:ext>
              <a:ext uri="{C183D7F6-B498-43B3-948B-1728B52AA6E4}">
                <adec:decorative xmlns:adec="http://schemas.microsoft.com/office/drawing/2017/decorative" val="1"/>
              </a:ext>
            </a:extLst>
          </p:cNvPr>
          <p:cNvSpPr>
            <a:spLocks/>
          </p:cNvSpPr>
          <p:nvPr/>
        </p:nvSpPr>
        <p:spPr>
          <a:xfrm>
            <a:off x="1" y="5720234"/>
            <a:ext cx="12191999" cy="808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itle 1">
            <a:extLst>
              <a:ext uri="{FF2B5EF4-FFF2-40B4-BE49-F238E27FC236}">
                <a16:creationId xmlns:a16="http://schemas.microsoft.com/office/drawing/2014/main" id="{C489BF7B-6921-CE96-C148-AF38E8FD0BD4}"/>
              </a:ext>
            </a:extLst>
          </p:cNvPr>
          <p:cNvSpPr txBox="1">
            <a:spLocks noGrp="1"/>
          </p:cNvSpPr>
          <p:nvPr>
            <p:ph type="title" idx="4294967295"/>
          </p:nvPr>
        </p:nvSpPr>
        <p:spPr>
          <a:xfrm>
            <a:off x="558583" y="248695"/>
            <a:ext cx="11178381" cy="371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i="0" kern="1200">
                <a:solidFill>
                  <a:schemeClr val="tx1"/>
                </a:solidFill>
                <a:latin typeface="Lora SemiBold" pitchFamily="2" charset="77"/>
                <a:ea typeface="Lora SemiBold" charset="0"/>
                <a:cs typeface="Lora SemiBold"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Lora SemiBold" pitchFamily="2" charset="77"/>
                <a:ea typeface="Lora SemiBold" charset="0"/>
                <a:cs typeface="Lora SemiBold" charset="0"/>
              </a:rPr>
              <a:t>Happy and well supported staff (Slide 2 of 3)</a:t>
            </a:r>
          </a:p>
        </p:txBody>
      </p:sp>
      <p:graphicFrame>
        <p:nvGraphicFramePr>
          <p:cNvPr id="3" name="Chart 2" descr="Combined bar and line chart of NICE's percentage of actual, planned and prior year activity for rate of staff turnover, from April 2022 to March 2023.">
            <a:extLst>
              <a:ext uri="{FF2B5EF4-FFF2-40B4-BE49-F238E27FC236}">
                <a16:creationId xmlns:a16="http://schemas.microsoft.com/office/drawing/2014/main" id="{74DBA698-C70C-C847-377C-111E6DE74F4D}"/>
              </a:ext>
            </a:extLst>
          </p:cNvPr>
          <p:cNvGraphicFramePr/>
          <p:nvPr>
            <p:extLst>
              <p:ext uri="{D42A27DB-BD31-4B8C-83A1-F6EECF244321}">
                <p14:modId xmlns:p14="http://schemas.microsoft.com/office/powerpoint/2010/main" val="203171787"/>
              </p:ext>
            </p:extLst>
          </p:nvPr>
        </p:nvGraphicFramePr>
        <p:xfrm>
          <a:off x="533557" y="810941"/>
          <a:ext cx="3582423" cy="39563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Table 27">
            <a:extLst>
              <a:ext uri="{FF2B5EF4-FFF2-40B4-BE49-F238E27FC236}">
                <a16:creationId xmlns:a16="http://schemas.microsoft.com/office/drawing/2014/main" id="{3C494AF9-FC6C-441E-6140-0DC2E56D6671}"/>
              </a:ext>
            </a:extLst>
          </p:cNvPr>
          <p:cNvGraphicFramePr>
            <a:graphicFrameLocks noGrp="1"/>
          </p:cNvGraphicFramePr>
          <p:nvPr>
            <p:extLst>
              <p:ext uri="{D42A27DB-BD31-4B8C-83A1-F6EECF244321}">
                <p14:modId xmlns:p14="http://schemas.microsoft.com/office/powerpoint/2010/main" val="1467274912"/>
              </p:ext>
            </p:extLst>
          </p:nvPr>
        </p:nvGraphicFramePr>
        <p:xfrm>
          <a:off x="472589" y="4797798"/>
          <a:ext cx="3582423" cy="970040"/>
        </p:xfrm>
        <a:graphic>
          <a:graphicData uri="http://schemas.openxmlformats.org/drawingml/2006/table">
            <a:tbl>
              <a:tblPr firstRow="1" bandRow="1">
                <a:tableStyleId>{5C22544A-7EE6-4342-B048-85BDC9FD1C3A}</a:tableStyleId>
              </a:tblPr>
              <a:tblGrid>
                <a:gridCol w="758669">
                  <a:extLst>
                    <a:ext uri="{9D8B030D-6E8A-4147-A177-3AD203B41FA5}">
                      <a16:colId xmlns:a16="http://schemas.microsoft.com/office/drawing/2014/main" val="1651089263"/>
                    </a:ext>
                  </a:extLst>
                </a:gridCol>
                <a:gridCol w="897465">
                  <a:extLst>
                    <a:ext uri="{9D8B030D-6E8A-4147-A177-3AD203B41FA5}">
                      <a16:colId xmlns:a16="http://schemas.microsoft.com/office/drawing/2014/main" val="3665189291"/>
                    </a:ext>
                  </a:extLst>
                </a:gridCol>
                <a:gridCol w="980909">
                  <a:extLst>
                    <a:ext uri="{9D8B030D-6E8A-4147-A177-3AD203B41FA5}">
                      <a16:colId xmlns:a16="http://schemas.microsoft.com/office/drawing/2014/main" val="3982682260"/>
                    </a:ext>
                  </a:extLst>
                </a:gridCol>
                <a:gridCol w="945380">
                  <a:extLst>
                    <a:ext uri="{9D8B030D-6E8A-4147-A177-3AD203B41FA5}">
                      <a16:colId xmlns:a16="http://schemas.microsoft.com/office/drawing/2014/main" val="4015648614"/>
                    </a:ext>
                  </a:extLst>
                </a:gridCol>
              </a:tblGrid>
              <a:tr h="590042">
                <a:tc>
                  <a:txBody>
                    <a:bodyPr/>
                    <a:lstStyle/>
                    <a:p>
                      <a:r>
                        <a:rPr lang="en-GB" sz="1100"/>
                        <a:t>Overall 2022/23 out-turn</a:t>
                      </a:r>
                    </a:p>
                  </a:txBody>
                  <a:tcPr anchor="b">
                    <a:solidFill>
                      <a:srgbClr val="228096"/>
                    </a:solidFill>
                  </a:tcPr>
                </a:tc>
                <a:tc>
                  <a:txBody>
                    <a:bodyPr/>
                    <a:lstStyle/>
                    <a:p>
                      <a:r>
                        <a:rPr lang="en-GB" sz="1100"/>
                        <a:t>Target for 23/24</a:t>
                      </a:r>
                    </a:p>
                  </a:txBody>
                  <a:tcPr anchor="b">
                    <a:solidFill>
                      <a:srgbClr val="228096"/>
                    </a:solidFill>
                  </a:tcPr>
                </a:tc>
                <a:tc>
                  <a:txBody>
                    <a:bodyPr/>
                    <a:lstStyle/>
                    <a:p>
                      <a:r>
                        <a:rPr lang="en-GB" sz="1100"/>
                        <a:t>YTD</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75680">
                <a:tc>
                  <a:txBody>
                    <a:bodyPr/>
                    <a:lstStyle/>
                    <a:p>
                      <a:r>
                        <a:rPr lang="en-GB" sz="1100"/>
                        <a:t>n/a</a:t>
                      </a:r>
                    </a:p>
                  </a:txBody>
                  <a:tcPr>
                    <a:solidFill>
                      <a:srgbClr val="F7F4F1"/>
                    </a:solidFill>
                  </a:tcPr>
                </a:tc>
                <a:tc>
                  <a:txBody>
                    <a:bodyPr/>
                    <a:lstStyle/>
                    <a:p>
                      <a:r>
                        <a:rPr lang="en-GB" sz="1100"/>
                        <a:t>&gt;60%</a:t>
                      </a:r>
                    </a:p>
                  </a:txBody>
                  <a:tcPr>
                    <a:solidFill>
                      <a:srgbClr val="F7F4F1"/>
                    </a:solidFill>
                  </a:tcPr>
                </a:tc>
                <a:tc>
                  <a:txBody>
                    <a:bodyPr/>
                    <a:lstStyle/>
                    <a:p>
                      <a:r>
                        <a:rPr lang="en-GB" sz="1100"/>
                        <a:t>68%</a:t>
                      </a:r>
                    </a:p>
                  </a:txBody>
                  <a:tcPr>
                    <a:solidFill>
                      <a:srgbClr val="F7F4F1"/>
                    </a:solidFill>
                  </a:tcPr>
                </a:tc>
                <a:tc>
                  <a:txBody>
                    <a:bodyPr/>
                    <a:lstStyle/>
                    <a:p>
                      <a:r>
                        <a:rPr lang="en-GB" sz="1100" dirty="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18" name="TextBox 17">
            <a:extLst>
              <a:ext uri="{FF2B5EF4-FFF2-40B4-BE49-F238E27FC236}">
                <a16:creationId xmlns:a16="http://schemas.microsoft.com/office/drawing/2014/main" id="{3D85DD0F-BAF1-83D7-33B8-01CF88A644F1}"/>
              </a:ext>
            </a:extLst>
          </p:cNvPr>
          <p:cNvSpPr txBox="1"/>
          <p:nvPr/>
        </p:nvSpPr>
        <p:spPr>
          <a:xfrm>
            <a:off x="569872" y="5917011"/>
            <a:ext cx="3664571" cy="400110"/>
          </a:xfrm>
          <a:prstGeom prst="rect">
            <a:avLst/>
          </a:prstGeom>
          <a:noFill/>
        </p:spPr>
        <p:txBody>
          <a:bodyPr wrap="square">
            <a:spAutoFit/>
          </a:bodyPr>
          <a:lstStyle/>
          <a:p>
            <a:r>
              <a:rPr lang="en-GB" sz="1000">
                <a:solidFill>
                  <a:srgbClr val="000000"/>
                </a:solidFill>
                <a:cs typeface="Arial" panose="020B0604020202020204" pitchFamily="34" charset="0"/>
              </a:rPr>
              <a:t>Engagement not measured during September’s and January’s pulse surveys.</a:t>
            </a:r>
          </a:p>
        </p:txBody>
      </p:sp>
      <p:sp>
        <p:nvSpPr>
          <p:cNvPr id="4" name="Oval 3" descr="Indicator illustrating a green status">
            <a:extLst>
              <a:ext uri="{FF2B5EF4-FFF2-40B4-BE49-F238E27FC236}">
                <a16:creationId xmlns:a16="http://schemas.microsoft.com/office/drawing/2014/main" id="{45415B72-0664-A713-4414-A3FC1802FD31}"/>
              </a:ext>
              <a:ext uri="{C183D7F6-B498-43B3-948B-1728B52AA6E4}">
                <adec:decorative xmlns:adec="http://schemas.microsoft.com/office/drawing/2017/decorative" val="0"/>
              </a:ext>
            </a:extLst>
          </p:cNvPr>
          <p:cNvSpPr/>
          <p:nvPr/>
        </p:nvSpPr>
        <p:spPr>
          <a:xfrm>
            <a:off x="3730769" y="5614898"/>
            <a:ext cx="149570" cy="14957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graphicFrame>
        <p:nvGraphicFramePr>
          <p:cNvPr id="19" name="Chart 18" descr="Combined bar and line chart of NICE's percentage of actual, planned and prior year activity for rate of staff turnover, from April 2022 to March 2023.">
            <a:extLst>
              <a:ext uri="{FF2B5EF4-FFF2-40B4-BE49-F238E27FC236}">
                <a16:creationId xmlns:a16="http://schemas.microsoft.com/office/drawing/2014/main" id="{9018F351-3738-D1AF-A965-121605AEF1F7}"/>
              </a:ext>
            </a:extLst>
          </p:cNvPr>
          <p:cNvGraphicFramePr/>
          <p:nvPr>
            <p:extLst>
              <p:ext uri="{D42A27DB-BD31-4B8C-83A1-F6EECF244321}">
                <p14:modId xmlns:p14="http://schemas.microsoft.com/office/powerpoint/2010/main" val="1694547282"/>
              </p:ext>
            </p:extLst>
          </p:nvPr>
        </p:nvGraphicFramePr>
        <p:xfrm>
          <a:off x="4137160" y="795574"/>
          <a:ext cx="3720373" cy="39191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Table 27">
            <a:extLst>
              <a:ext uri="{FF2B5EF4-FFF2-40B4-BE49-F238E27FC236}">
                <a16:creationId xmlns:a16="http://schemas.microsoft.com/office/drawing/2014/main" id="{1966265D-3A51-66FF-37E6-0D61F8478DD9}"/>
              </a:ext>
            </a:extLst>
          </p:cNvPr>
          <p:cNvGraphicFramePr>
            <a:graphicFrameLocks noGrp="1"/>
          </p:cNvGraphicFramePr>
          <p:nvPr>
            <p:extLst>
              <p:ext uri="{D42A27DB-BD31-4B8C-83A1-F6EECF244321}">
                <p14:modId xmlns:p14="http://schemas.microsoft.com/office/powerpoint/2010/main" val="1080252311"/>
              </p:ext>
            </p:extLst>
          </p:nvPr>
        </p:nvGraphicFramePr>
        <p:xfrm>
          <a:off x="4359575" y="4796457"/>
          <a:ext cx="3605619" cy="931946"/>
        </p:xfrm>
        <a:graphic>
          <a:graphicData uri="http://schemas.openxmlformats.org/drawingml/2006/table">
            <a:tbl>
              <a:tblPr firstRow="1" bandRow="1">
                <a:tableStyleId>{5C22544A-7EE6-4342-B048-85BDC9FD1C3A}</a:tableStyleId>
              </a:tblPr>
              <a:tblGrid>
                <a:gridCol w="1022315">
                  <a:extLst>
                    <a:ext uri="{9D8B030D-6E8A-4147-A177-3AD203B41FA5}">
                      <a16:colId xmlns:a16="http://schemas.microsoft.com/office/drawing/2014/main" val="1651089263"/>
                    </a:ext>
                  </a:extLst>
                </a:gridCol>
                <a:gridCol w="886708">
                  <a:extLst>
                    <a:ext uri="{9D8B030D-6E8A-4147-A177-3AD203B41FA5}">
                      <a16:colId xmlns:a16="http://schemas.microsoft.com/office/drawing/2014/main" val="3665189291"/>
                    </a:ext>
                  </a:extLst>
                </a:gridCol>
                <a:gridCol w="756415">
                  <a:extLst>
                    <a:ext uri="{9D8B030D-6E8A-4147-A177-3AD203B41FA5}">
                      <a16:colId xmlns:a16="http://schemas.microsoft.com/office/drawing/2014/main" val="3982682260"/>
                    </a:ext>
                  </a:extLst>
                </a:gridCol>
                <a:gridCol w="940181">
                  <a:extLst>
                    <a:ext uri="{9D8B030D-6E8A-4147-A177-3AD203B41FA5}">
                      <a16:colId xmlns:a16="http://schemas.microsoft.com/office/drawing/2014/main" val="4015648614"/>
                    </a:ext>
                  </a:extLst>
                </a:gridCol>
              </a:tblGrid>
              <a:tr h="541062">
                <a:tc>
                  <a:txBody>
                    <a:bodyPr/>
                    <a:lstStyle/>
                    <a:p>
                      <a:r>
                        <a:rPr lang="en-GB" sz="1100"/>
                        <a:t>Overall 2022 out-turn</a:t>
                      </a:r>
                    </a:p>
                  </a:txBody>
                  <a:tcPr anchor="b">
                    <a:solidFill>
                      <a:srgbClr val="228096"/>
                    </a:solidFill>
                  </a:tcPr>
                </a:tc>
                <a:tc>
                  <a:txBody>
                    <a:bodyPr/>
                    <a:lstStyle/>
                    <a:p>
                      <a:r>
                        <a:rPr lang="en-GB" sz="1100"/>
                        <a:t>Target for 23/24</a:t>
                      </a:r>
                    </a:p>
                  </a:txBody>
                  <a:tcPr anchor="b">
                    <a:solidFill>
                      <a:srgbClr val="228096"/>
                    </a:solidFill>
                  </a:tcPr>
                </a:tc>
                <a:tc>
                  <a:txBody>
                    <a:bodyPr/>
                    <a:lstStyle/>
                    <a:p>
                      <a:r>
                        <a:rPr lang="en-GB" sz="1100"/>
                        <a:t>YTD</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37586">
                <a:tc>
                  <a:txBody>
                    <a:bodyPr/>
                    <a:lstStyle/>
                    <a:p>
                      <a:r>
                        <a:rPr lang="en-GB" sz="1100"/>
                        <a:t>87%</a:t>
                      </a:r>
                    </a:p>
                  </a:txBody>
                  <a:tcPr>
                    <a:solidFill>
                      <a:srgbClr val="F7F4F1"/>
                    </a:solidFill>
                  </a:tcPr>
                </a:tc>
                <a:tc>
                  <a:txBody>
                    <a:bodyPr/>
                    <a:lstStyle/>
                    <a:p>
                      <a:r>
                        <a:rPr lang="en-GB" sz="1100"/>
                        <a:t>90%</a:t>
                      </a:r>
                    </a:p>
                  </a:txBody>
                  <a:tcPr>
                    <a:solidFill>
                      <a:srgbClr val="F7F4F1"/>
                    </a:solidFill>
                  </a:tcPr>
                </a:tc>
                <a:tc>
                  <a:txBody>
                    <a:bodyPr/>
                    <a:lstStyle/>
                    <a:p>
                      <a:r>
                        <a:rPr lang="en-GB" sz="1100"/>
                        <a:t>87.04%</a:t>
                      </a:r>
                    </a:p>
                  </a:txBody>
                  <a:tcPr>
                    <a:solidFill>
                      <a:srgbClr val="F7F4F1"/>
                    </a:solidFill>
                  </a:tcPr>
                </a:tc>
                <a:tc>
                  <a:txBody>
                    <a:bodyPr/>
                    <a:lstStyle/>
                    <a:p>
                      <a:r>
                        <a:rPr lang="en-GB" sz="1100" dirty="0"/>
                        <a:t>A</a:t>
                      </a:r>
                    </a:p>
                  </a:txBody>
                  <a:tcPr>
                    <a:solidFill>
                      <a:srgbClr val="F7F4F1"/>
                    </a:solidFill>
                  </a:tcPr>
                </a:tc>
                <a:extLst>
                  <a:ext uri="{0D108BD9-81ED-4DB2-BD59-A6C34878D82A}">
                    <a16:rowId xmlns:a16="http://schemas.microsoft.com/office/drawing/2014/main" val="1116214792"/>
                  </a:ext>
                </a:extLst>
              </a:tr>
            </a:tbl>
          </a:graphicData>
        </a:graphic>
      </p:graphicFrame>
      <p:sp>
        <p:nvSpPr>
          <p:cNvPr id="20" name="TextBox 19">
            <a:extLst>
              <a:ext uri="{FF2B5EF4-FFF2-40B4-BE49-F238E27FC236}">
                <a16:creationId xmlns:a16="http://schemas.microsoft.com/office/drawing/2014/main" id="{6F0F5528-A0E1-044C-3983-47682BDDEBBC}"/>
              </a:ext>
            </a:extLst>
          </p:cNvPr>
          <p:cNvSpPr txBox="1"/>
          <p:nvPr/>
        </p:nvSpPr>
        <p:spPr>
          <a:xfrm>
            <a:off x="4359462" y="5896043"/>
            <a:ext cx="3785276" cy="553998"/>
          </a:xfrm>
          <a:prstGeom prst="rect">
            <a:avLst/>
          </a:prstGeom>
          <a:noFill/>
        </p:spPr>
        <p:txBody>
          <a:bodyPr wrap="square">
            <a:spAutoFit/>
          </a:bodyPr>
          <a:lstStyle/>
          <a:p>
            <a:r>
              <a:rPr lang="en-GB" sz="1000" b="0" i="0">
                <a:solidFill>
                  <a:srgbClr val="000000"/>
                </a:solidFill>
                <a:effectLst/>
                <a:latin typeface="Inter" panose="020B0604020202020204" charset="0"/>
                <a:ea typeface="Inter" panose="020B0604020202020204" charset="0"/>
              </a:rPr>
              <a:t>Percentage will fluctuate month on month as the appraisals are logged on ESR and some members of staff with completed Appraisal leave the organisation. </a:t>
            </a:r>
            <a:endParaRPr lang="en-GB" sz="1000">
              <a:solidFill>
                <a:srgbClr val="000000"/>
              </a:solidFill>
              <a:latin typeface="Inter" panose="020B0604020202020204" charset="0"/>
              <a:ea typeface="Inter" panose="020B0604020202020204" charset="0"/>
              <a:cs typeface="Arial" panose="020B0604020202020204" pitchFamily="34" charset="0"/>
            </a:endParaRPr>
          </a:p>
        </p:txBody>
      </p:sp>
      <p:pic>
        <p:nvPicPr>
          <p:cNvPr id="6" name="Picture 5" descr="Indicator illustrating forecast amber year end RAG status.">
            <a:extLst>
              <a:ext uri="{FF2B5EF4-FFF2-40B4-BE49-F238E27FC236}">
                <a16:creationId xmlns:a16="http://schemas.microsoft.com/office/drawing/2014/main" id="{F89D340F-060F-FB8E-3B65-758502ABB93D}"/>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7705120" y="5614623"/>
            <a:ext cx="152413" cy="146317"/>
          </a:xfrm>
          <a:prstGeom prst="rect">
            <a:avLst/>
          </a:prstGeom>
        </p:spPr>
      </p:pic>
      <p:graphicFrame>
        <p:nvGraphicFramePr>
          <p:cNvPr id="22" name="Chart 21" descr="Combined bar and line chart of NICE's percentage of actual, planned and prior year activity for rate of staff turnover, from April 2022 to March 2023.">
            <a:extLst>
              <a:ext uri="{FF2B5EF4-FFF2-40B4-BE49-F238E27FC236}">
                <a16:creationId xmlns:a16="http://schemas.microsoft.com/office/drawing/2014/main" id="{07435940-FD0B-7461-4B9A-4F837865B005}"/>
              </a:ext>
            </a:extLst>
          </p:cNvPr>
          <p:cNvGraphicFramePr/>
          <p:nvPr>
            <p:extLst>
              <p:ext uri="{D42A27DB-BD31-4B8C-83A1-F6EECF244321}">
                <p14:modId xmlns:p14="http://schemas.microsoft.com/office/powerpoint/2010/main" val="1091830524"/>
              </p:ext>
            </p:extLst>
          </p:nvPr>
        </p:nvGraphicFramePr>
        <p:xfrm>
          <a:off x="8101514" y="794093"/>
          <a:ext cx="3720373" cy="387231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Table 27">
            <a:extLst>
              <a:ext uri="{FF2B5EF4-FFF2-40B4-BE49-F238E27FC236}">
                <a16:creationId xmlns:a16="http://schemas.microsoft.com/office/drawing/2014/main" id="{19200805-346C-E462-AEA9-C3BABE04A20C}"/>
              </a:ext>
            </a:extLst>
          </p:cNvPr>
          <p:cNvGraphicFramePr>
            <a:graphicFrameLocks noGrp="1"/>
          </p:cNvGraphicFramePr>
          <p:nvPr>
            <p:extLst>
              <p:ext uri="{D42A27DB-BD31-4B8C-83A1-F6EECF244321}">
                <p14:modId xmlns:p14="http://schemas.microsoft.com/office/powerpoint/2010/main" val="1605949463"/>
              </p:ext>
            </p:extLst>
          </p:nvPr>
        </p:nvGraphicFramePr>
        <p:xfrm>
          <a:off x="8269757" y="4796457"/>
          <a:ext cx="3605619" cy="931946"/>
        </p:xfrm>
        <a:graphic>
          <a:graphicData uri="http://schemas.openxmlformats.org/drawingml/2006/table">
            <a:tbl>
              <a:tblPr firstRow="1" bandRow="1">
                <a:tableStyleId>{5C22544A-7EE6-4342-B048-85BDC9FD1C3A}</a:tableStyleId>
              </a:tblPr>
              <a:tblGrid>
                <a:gridCol w="1022315">
                  <a:extLst>
                    <a:ext uri="{9D8B030D-6E8A-4147-A177-3AD203B41FA5}">
                      <a16:colId xmlns:a16="http://schemas.microsoft.com/office/drawing/2014/main" val="1651089263"/>
                    </a:ext>
                  </a:extLst>
                </a:gridCol>
                <a:gridCol w="1022315">
                  <a:extLst>
                    <a:ext uri="{9D8B030D-6E8A-4147-A177-3AD203B41FA5}">
                      <a16:colId xmlns:a16="http://schemas.microsoft.com/office/drawing/2014/main" val="3665189291"/>
                    </a:ext>
                  </a:extLst>
                </a:gridCol>
                <a:gridCol w="620808">
                  <a:extLst>
                    <a:ext uri="{9D8B030D-6E8A-4147-A177-3AD203B41FA5}">
                      <a16:colId xmlns:a16="http://schemas.microsoft.com/office/drawing/2014/main" val="3982682260"/>
                    </a:ext>
                  </a:extLst>
                </a:gridCol>
                <a:gridCol w="940181">
                  <a:extLst>
                    <a:ext uri="{9D8B030D-6E8A-4147-A177-3AD203B41FA5}">
                      <a16:colId xmlns:a16="http://schemas.microsoft.com/office/drawing/2014/main" val="4015648614"/>
                    </a:ext>
                  </a:extLst>
                </a:gridCol>
              </a:tblGrid>
              <a:tr h="541062">
                <a:tc>
                  <a:txBody>
                    <a:bodyPr/>
                    <a:lstStyle/>
                    <a:p>
                      <a:r>
                        <a:rPr lang="en-GB" sz="1100"/>
                        <a:t>Overall 2022 out-turn</a:t>
                      </a:r>
                    </a:p>
                  </a:txBody>
                  <a:tcPr anchor="b">
                    <a:solidFill>
                      <a:srgbClr val="228096"/>
                    </a:solidFill>
                  </a:tcPr>
                </a:tc>
                <a:tc>
                  <a:txBody>
                    <a:bodyPr/>
                    <a:lstStyle/>
                    <a:p>
                      <a:r>
                        <a:rPr lang="en-GB" sz="1100"/>
                        <a:t>Target for 23/24</a:t>
                      </a:r>
                    </a:p>
                  </a:txBody>
                  <a:tcPr anchor="b">
                    <a:solidFill>
                      <a:srgbClr val="228096"/>
                    </a:solidFill>
                  </a:tcPr>
                </a:tc>
                <a:tc>
                  <a:txBody>
                    <a:bodyPr/>
                    <a:lstStyle/>
                    <a:p>
                      <a:r>
                        <a:rPr lang="en-GB" sz="1100"/>
                        <a:t>YTD</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37586">
                <a:tc>
                  <a:txBody>
                    <a:bodyPr/>
                    <a:lstStyle/>
                    <a:p>
                      <a:r>
                        <a:rPr lang="en-GB" sz="1100"/>
                        <a:t>57%</a:t>
                      </a:r>
                    </a:p>
                  </a:txBody>
                  <a:tcPr>
                    <a:solidFill>
                      <a:srgbClr val="F7F4F1"/>
                    </a:solidFill>
                  </a:tcPr>
                </a:tc>
                <a:tc>
                  <a:txBody>
                    <a:bodyPr/>
                    <a:lstStyle/>
                    <a:p>
                      <a:r>
                        <a:rPr lang="en-GB" sz="1100"/>
                        <a:t>62%</a:t>
                      </a:r>
                    </a:p>
                  </a:txBody>
                  <a:tcPr>
                    <a:solidFill>
                      <a:srgbClr val="F7F4F1"/>
                    </a:solidFill>
                  </a:tcPr>
                </a:tc>
                <a:tc>
                  <a:txBody>
                    <a:bodyPr/>
                    <a:lstStyle/>
                    <a:p>
                      <a:r>
                        <a:rPr lang="en-GB" sz="1100"/>
                        <a:t>59%</a:t>
                      </a:r>
                    </a:p>
                  </a:txBody>
                  <a:tcPr>
                    <a:solidFill>
                      <a:srgbClr val="F7F4F1"/>
                    </a:solidFill>
                  </a:tcPr>
                </a:tc>
                <a:tc>
                  <a:txBody>
                    <a:bodyPr/>
                    <a:lstStyle/>
                    <a:p>
                      <a:r>
                        <a:rPr lang="en-GB" sz="1100" dirty="0"/>
                        <a:t>A</a:t>
                      </a:r>
                    </a:p>
                  </a:txBody>
                  <a:tcPr>
                    <a:solidFill>
                      <a:srgbClr val="F7F4F1"/>
                    </a:solidFill>
                  </a:tcPr>
                </a:tc>
                <a:extLst>
                  <a:ext uri="{0D108BD9-81ED-4DB2-BD59-A6C34878D82A}">
                    <a16:rowId xmlns:a16="http://schemas.microsoft.com/office/drawing/2014/main" val="1116214792"/>
                  </a:ext>
                </a:extLst>
              </a:tr>
            </a:tbl>
          </a:graphicData>
        </a:graphic>
      </p:graphicFrame>
      <p:pic>
        <p:nvPicPr>
          <p:cNvPr id="14" name="Picture 13" descr="Indicator illustrating forecast amber year end RAG status.">
            <a:extLst>
              <a:ext uri="{FF2B5EF4-FFF2-40B4-BE49-F238E27FC236}">
                <a16:creationId xmlns:a16="http://schemas.microsoft.com/office/drawing/2014/main" id="{AA854D8F-71DB-DBCB-6568-5D58F800D6AD}"/>
              </a:ext>
            </a:extLst>
          </p:cNvPr>
          <p:cNvPicPr>
            <a:picLocks noChangeAspect="1"/>
          </p:cNvPicPr>
          <p:nvPr/>
        </p:nvPicPr>
        <p:blipFill>
          <a:blip r:embed="rId5"/>
          <a:stretch>
            <a:fillRect/>
          </a:stretch>
        </p:blipFill>
        <p:spPr>
          <a:xfrm>
            <a:off x="11566998" y="5609911"/>
            <a:ext cx="152413" cy="146317"/>
          </a:xfrm>
          <a:prstGeom prst="rect">
            <a:avLst/>
          </a:prstGeom>
        </p:spPr>
      </p:pic>
      <p:sp>
        <p:nvSpPr>
          <p:cNvPr id="24" name="TextBox 23">
            <a:extLst>
              <a:ext uri="{FF2B5EF4-FFF2-40B4-BE49-F238E27FC236}">
                <a16:creationId xmlns:a16="http://schemas.microsoft.com/office/drawing/2014/main" id="{3B4FFFFA-F43E-DE5C-E85D-6F9F61F308DB}"/>
              </a:ext>
            </a:extLst>
          </p:cNvPr>
          <p:cNvSpPr txBox="1"/>
          <p:nvPr/>
        </p:nvSpPr>
        <p:spPr>
          <a:xfrm>
            <a:off x="8269757" y="5896043"/>
            <a:ext cx="3552130" cy="738664"/>
          </a:xfrm>
          <a:prstGeom prst="rect">
            <a:avLst/>
          </a:prstGeom>
          <a:noFill/>
        </p:spPr>
        <p:txBody>
          <a:bodyPr wrap="square">
            <a:spAutoFit/>
          </a:bodyPr>
          <a:lstStyle/>
          <a:p>
            <a:r>
              <a:rPr lang="en-GB" sz="1050" b="0" i="0" u="none" strike="noStrike">
                <a:solidFill>
                  <a:srgbClr val="000000"/>
                </a:solidFill>
                <a:effectLst/>
                <a:latin typeface="Inter" panose="020B0604020202020204" charset="0"/>
              </a:rPr>
              <a:t>% has increased and it now falls only 1% outside of the "good zone" (60%).  Issues identified in the feedback have been noted and actioned. Data on this metric will next be collected in April 2024.</a:t>
            </a:r>
            <a:r>
              <a:rPr lang="en-GB" sz="1050" b="0" i="0">
                <a:solidFill>
                  <a:srgbClr val="808080"/>
                </a:solidFill>
                <a:effectLst/>
                <a:latin typeface="Inter" panose="020B0604020202020204" charset="0"/>
              </a:rPr>
              <a:t>​</a:t>
            </a:r>
            <a:endParaRPr lang="en-GB" sz="500">
              <a:solidFill>
                <a:srgbClr val="000000"/>
              </a:solidFill>
              <a:cs typeface="Arial" panose="020B0604020202020204" pitchFamily="34" charset="0"/>
            </a:endParaRPr>
          </a:p>
        </p:txBody>
      </p:sp>
    </p:spTree>
    <p:extLst>
      <p:ext uri="{BB962C8B-B14F-4D97-AF65-F5344CB8AC3E}">
        <p14:creationId xmlns:p14="http://schemas.microsoft.com/office/powerpoint/2010/main" val="3766529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078A047-0EAD-8A39-58E1-C47FFA7B2F98}"/>
              </a:ext>
              <a:ext uri="{C183D7F6-B498-43B3-948B-1728B52AA6E4}">
                <adec:decorative xmlns:adec="http://schemas.microsoft.com/office/drawing/2017/decorative" val="1"/>
              </a:ext>
            </a:extLst>
          </p:cNvPr>
          <p:cNvSpPr/>
          <p:nvPr/>
        </p:nvSpPr>
        <p:spPr>
          <a:xfrm>
            <a:off x="1" y="5610120"/>
            <a:ext cx="12191999" cy="1268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9" name="Title 8">
            <a:extLst>
              <a:ext uri="{FF2B5EF4-FFF2-40B4-BE49-F238E27FC236}">
                <a16:creationId xmlns:a16="http://schemas.microsoft.com/office/drawing/2014/main" id="{D77FA3AB-7C81-7746-F4BD-233970AFE521}"/>
              </a:ext>
            </a:extLst>
          </p:cNvPr>
          <p:cNvSpPr txBox="1">
            <a:spLocks noGrp="1"/>
          </p:cNvSpPr>
          <p:nvPr>
            <p:ph type="title" idx="4294967295"/>
          </p:nvPr>
        </p:nvSpPr>
        <p:spPr>
          <a:xfrm>
            <a:off x="530352" y="204566"/>
            <a:ext cx="10188853"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mj-lt"/>
                <a:ea typeface="+mn-ea"/>
                <a:cs typeface="+mn-cs"/>
              </a:rPr>
              <a:t>Happy and well supported staff (Slide 3 of 3)</a:t>
            </a:r>
          </a:p>
        </p:txBody>
      </p:sp>
      <p:graphicFrame>
        <p:nvGraphicFramePr>
          <p:cNvPr id="2" name="Chart 1" descr="Combined bar and line chart of NICE's percentage of actual, planned and prior year activity for rate of staff turnover, from April 2022 to March 2023.">
            <a:extLst>
              <a:ext uri="{FF2B5EF4-FFF2-40B4-BE49-F238E27FC236}">
                <a16:creationId xmlns:a16="http://schemas.microsoft.com/office/drawing/2014/main" id="{351010FE-CD11-30A8-BA5D-0E1ABFD201EA}"/>
              </a:ext>
            </a:extLst>
          </p:cNvPr>
          <p:cNvGraphicFramePr/>
          <p:nvPr>
            <p:extLst>
              <p:ext uri="{D42A27DB-BD31-4B8C-83A1-F6EECF244321}">
                <p14:modId xmlns:p14="http://schemas.microsoft.com/office/powerpoint/2010/main" val="2694688934"/>
              </p:ext>
            </p:extLst>
          </p:nvPr>
        </p:nvGraphicFramePr>
        <p:xfrm>
          <a:off x="429475" y="964748"/>
          <a:ext cx="4900553" cy="37487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7">
            <a:extLst>
              <a:ext uri="{FF2B5EF4-FFF2-40B4-BE49-F238E27FC236}">
                <a16:creationId xmlns:a16="http://schemas.microsoft.com/office/drawing/2014/main" id="{8516A029-4B91-CD6C-BE40-E407D9F8CE77}"/>
              </a:ext>
            </a:extLst>
          </p:cNvPr>
          <p:cNvGraphicFramePr>
            <a:graphicFrameLocks noGrp="1"/>
          </p:cNvGraphicFramePr>
          <p:nvPr>
            <p:extLst>
              <p:ext uri="{D42A27DB-BD31-4B8C-83A1-F6EECF244321}">
                <p14:modId xmlns:p14="http://schemas.microsoft.com/office/powerpoint/2010/main" val="1217383287"/>
              </p:ext>
            </p:extLst>
          </p:nvPr>
        </p:nvGraphicFramePr>
        <p:xfrm>
          <a:off x="830796" y="4823993"/>
          <a:ext cx="4346818" cy="979934"/>
        </p:xfrm>
        <a:graphic>
          <a:graphicData uri="http://schemas.openxmlformats.org/drawingml/2006/table">
            <a:tbl>
              <a:tblPr firstRow="1" bandRow="1">
                <a:tableStyleId>{5C22544A-7EE6-4342-B048-85BDC9FD1C3A}</a:tableStyleId>
              </a:tblPr>
              <a:tblGrid>
                <a:gridCol w="1232470">
                  <a:extLst>
                    <a:ext uri="{9D8B030D-6E8A-4147-A177-3AD203B41FA5}">
                      <a16:colId xmlns:a16="http://schemas.microsoft.com/office/drawing/2014/main" val="1651089263"/>
                    </a:ext>
                  </a:extLst>
                </a:gridCol>
                <a:gridCol w="1232470">
                  <a:extLst>
                    <a:ext uri="{9D8B030D-6E8A-4147-A177-3AD203B41FA5}">
                      <a16:colId xmlns:a16="http://schemas.microsoft.com/office/drawing/2014/main" val="3665189291"/>
                    </a:ext>
                  </a:extLst>
                </a:gridCol>
                <a:gridCol w="748426">
                  <a:extLst>
                    <a:ext uri="{9D8B030D-6E8A-4147-A177-3AD203B41FA5}">
                      <a16:colId xmlns:a16="http://schemas.microsoft.com/office/drawing/2014/main" val="3982682260"/>
                    </a:ext>
                  </a:extLst>
                </a:gridCol>
                <a:gridCol w="1133452">
                  <a:extLst>
                    <a:ext uri="{9D8B030D-6E8A-4147-A177-3AD203B41FA5}">
                      <a16:colId xmlns:a16="http://schemas.microsoft.com/office/drawing/2014/main" val="4015648614"/>
                    </a:ext>
                  </a:extLst>
                </a:gridCol>
              </a:tblGrid>
              <a:tr h="600747">
                <a:tc>
                  <a:txBody>
                    <a:bodyPr/>
                    <a:lstStyle/>
                    <a:p>
                      <a:r>
                        <a:rPr lang="en-GB" sz="1100"/>
                        <a:t>Overall 2022/23 out-turn</a:t>
                      </a:r>
                    </a:p>
                  </a:txBody>
                  <a:tcPr anchor="b">
                    <a:solidFill>
                      <a:srgbClr val="228096"/>
                    </a:solidFill>
                  </a:tcPr>
                </a:tc>
                <a:tc>
                  <a:txBody>
                    <a:bodyPr/>
                    <a:lstStyle/>
                    <a:p>
                      <a:r>
                        <a:rPr lang="en-GB" sz="1100"/>
                        <a:t>Target for 23/24 out-turn</a:t>
                      </a:r>
                    </a:p>
                  </a:txBody>
                  <a:tcPr anchor="b">
                    <a:solidFill>
                      <a:srgbClr val="228096"/>
                    </a:solidFill>
                  </a:tcPr>
                </a:tc>
                <a:tc>
                  <a:txBody>
                    <a:bodyPr/>
                    <a:lstStyle/>
                    <a:p>
                      <a:r>
                        <a:rPr lang="en-GB" sz="1100"/>
                        <a:t>YTD</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79187">
                <a:tc>
                  <a:txBody>
                    <a:bodyPr/>
                    <a:lstStyle/>
                    <a:p>
                      <a:r>
                        <a:rPr lang="en-GB" sz="1100"/>
                        <a:t>13.89%</a:t>
                      </a:r>
                    </a:p>
                  </a:txBody>
                  <a:tcPr>
                    <a:solidFill>
                      <a:srgbClr val="F7F4F1"/>
                    </a:solidFill>
                  </a:tcPr>
                </a:tc>
                <a:tc>
                  <a:txBody>
                    <a:bodyPr/>
                    <a:lstStyle/>
                    <a:p>
                      <a:r>
                        <a:rPr lang="en-GB" sz="1100"/>
                        <a:t>16.67%</a:t>
                      </a:r>
                    </a:p>
                  </a:txBody>
                  <a:tcPr>
                    <a:solidFill>
                      <a:srgbClr val="F7F4F1"/>
                    </a:solidFill>
                  </a:tcPr>
                </a:tc>
                <a:tc>
                  <a:txBody>
                    <a:bodyPr/>
                    <a:lstStyle/>
                    <a:p>
                      <a:r>
                        <a:rPr lang="en-GB" sz="1100"/>
                        <a:t>14.34%</a:t>
                      </a:r>
                    </a:p>
                  </a:txBody>
                  <a:tcPr>
                    <a:solidFill>
                      <a:srgbClr val="F7F4F1"/>
                    </a:solidFill>
                  </a:tcPr>
                </a:tc>
                <a:tc>
                  <a:txBody>
                    <a:bodyPr/>
                    <a:lstStyle/>
                    <a:p>
                      <a:r>
                        <a:rPr lang="en-GB" sz="1100" dirty="0"/>
                        <a:t>A</a:t>
                      </a:r>
                    </a:p>
                  </a:txBody>
                  <a:tcPr>
                    <a:solidFill>
                      <a:srgbClr val="F7F4F1"/>
                    </a:solidFill>
                  </a:tcPr>
                </a:tc>
                <a:extLst>
                  <a:ext uri="{0D108BD9-81ED-4DB2-BD59-A6C34878D82A}">
                    <a16:rowId xmlns:a16="http://schemas.microsoft.com/office/drawing/2014/main" val="1116214792"/>
                  </a:ext>
                </a:extLst>
              </a:tr>
            </a:tbl>
          </a:graphicData>
        </a:graphic>
      </p:graphicFrame>
      <p:pic>
        <p:nvPicPr>
          <p:cNvPr id="4" name="Picture 3" descr="Indicator illustrating forecast amber year end RAG status.">
            <a:extLst>
              <a:ext uri="{FF2B5EF4-FFF2-40B4-BE49-F238E27FC236}">
                <a16:creationId xmlns:a16="http://schemas.microsoft.com/office/drawing/2014/main" id="{74A4A3AB-B84F-D925-F1E8-21700291109C}"/>
              </a:ext>
            </a:extLst>
          </p:cNvPr>
          <p:cNvPicPr>
            <a:picLocks noChangeAspect="1"/>
          </p:cNvPicPr>
          <p:nvPr/>
        </p:nvPicPr>
        <p:blipFill>
          <a:blip r:embed="rId4"/>
          <a:stretch>
            <a:fillRect/>
          </a:stretch>
        </p:blipFill>
        <p:spPr>
          <a:xfrm>
            <a:off x="4737582" y="5487938"/>
            <a:ext cx="152413" cy="146317"/>
          </a:xfrm>
          <a:prstGeom prst="rect">
            <a:avLst/>
          </a:prstGeom>
        </p:spPr>
      </p:pic>
      <p:graphicFrame>
        <p:nvGraphicFramePr>
          <p:cNvPr id="8" name="Chart 7" descr="Combined bar and line chart of NICE's percentage of actual, planned and prior year activity for rate of staff turnover, from April 2022 to March 2023.">
            <a:extLst>
              <a:ext uri="{FF2B5EF4-FFF2-40B4-BE49-F238E27FC236}">
                <a16:creationId xmlns:a16="http://schemas.microsoft.com/office/drawing/2014/main" id="{56D3A26F-7642-ED9D-2DEF-DD661FAFEA03}"/>
              </a:ext>
            </a:extLst>
          </p:cNvPr>
          <p:cNvGraphicFramePr/>
          <p:nvPr>
            <p:extLst>
              <p:ext uri="{D42A27DB-BD31-4B8C-83A1-F6EECF244321}">
                <p14:modId xmlns:p14="http://schemas.microsoft.com/office/powerpoint/2010/main" val="1534157770"/>
              </p:ext>
            </p:extLst>
          </p:nvPr>
        </p:nvGraphicFramePr>
        <p:xfrm>
          <a:off x="6096000" y="859971"/>
          <a:ext cx="5442857" cy="38535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Table 27">
            <a:extLst>
              <a:ext uri="{FF2B5EF4-FFF2-40B4-BE49-F238E27FC236}">
                <a16:creationId xmlns:a16="http://schemas.microsoft.com/office/drawing/2014/main" id="{C6EE213F-6170-E68C-0EBA-A80EE7516E75}"/>
              </a:ext>
            </a:extLst>
          </p:cNvPr>
          <p:cNvGraphicFramePr>
            <a:graphicFrameLocks noGrp="1"/>
          </p:cNvGraphicFramePr>
          <p:nvPr>
            <p:extLst>
              <p:ext uri="{D42A27DB-BD31-4B8C-83A1-F6EECF244321}">
                <p14:modId xmlns:p14="http://schemas.microsoft.com/office/powerpoint/2010/main" val="1167768537"/>
              </p:ext>
            </p:extLst>
          </p:nvPr>
        </p:nvGraphicFramePr>
        <p:xfrm>
          <a:off x="6732713" y="4784381"/>
          <a:ext cx="4628491" cy="979934"/>
        </p:xfrm>
        <a:graphic>
          <a:graphicData uri="http://schemas.openxmlformats.org/drawingml/2006/table">
            <a:tbl>
              <a:tblPr firstRow="1" bandRow="1">
                <a:tableStyleId>{5C22544A-7EE6-4342-B048-85BDC9FD1C3A}</a:tableStyleId>
              </a:tblPr>
              <a:tblGrid>
                <a:gridCol w="1312334">
                  <a:extLst>
                    <a:ext uri="{9D8B030D-6E8A-4147-A177-3AD203B41FA5}">
                      <a16:colId xmlns:a16="http://schemas.microsoft.com/office/drawing/2014/main" val="1651089263"/>
                    </a:ext>
                  </a:extLst>
                </a:gridCol>
                <a:gridCol w="1312334">
                  <a:extLst>
                    <a:ext uri="{9D8B030D-6E8A-4147-A177-3AD203B41FA5}">
                      <a16:colId xmlns:a16="http://schemas.microsoft.com/office/drawing/2014/main" val="3665189291"/>
                    </a:ext>
                  </a:extLst>
                </a:gridCol>
                <a:gridCol w="796924">
                  <a:extLst>
                    <a:ext uri="{9D8B030D-6E8A-4147-A177-3AD203B41FA5}">
                      <a16:colId xmlns:a16="http://schemas.microsoft.com/office/drawing/2014/main" val="3982682260"/>
                    </a:ext>
                  </a:extLst>
                </a:gridCol>
                <a:gridCol w="1206899">
                  <a:extLst>
                    <a:ext uri="{9D8B030D-6E8A-4147-A177-3AD203B41FA5}">
                      <a16:colId xmlns:a16="http://schemas.microsoft.com/office/drawing/2014/main" val="4015648614"/>
                    </a:ext>
                  </a:extLst>
                </a:gridCol>
              </a:tblGrid>
              <a:tr h="600747">
                <a:tc>
                  <a:txBody>
                    <a:bodyPr/>
                    <a:lstStyle/>
                    <a:p>
                      <a:r>
                        <a:rPr lang="en-GB" sz="1100"/>
                        <a:t>Overall 2022/23 out-turn</a:t>
                      </a:r>
                    </a:p>
                  </a:txBody>
                  <a:tcPr anchor="b">
                    <a:solidFill>
                      <a:srgbClr val="228096"/>
                    </a:solidFill>
                  </a:tcPr>
                </a:tc>
                <a:tc>
                  <a:txBody>
                    <a:bodyPr/>
                    <a:lstStyle/>
                    <a:p>
                      <a:r>
                        <a:rPr lang="en-GB" sz="1100"/>
                        <a:t>Target for 23/24 out-turn</a:t>
                      </a:r>
                    </a:p>
                  </a:txBody>
                  <a:tcPr anchor="b">
                    <a:solidFill>
                      <a:srgbClr val="228096"/>
                    </a:solidFill>
                  </a:tcPr>
                </a:tc>
                <a:tc>
                  <a:txBody>
                    <a:bodyPr/>
                    <a:lstStyle/>
                    <a:p>
                      <a:r>
                        <a:rPr lang="en-GB" sz="1100"/>
                        <a:t>YTD</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79187">
                <a:tc>
                  <a:txBody>
                    <a:bodyPr/>
                    <a:lstStyle/>
                    <a:p>
                      <a:r>
                        <a:rPr lang="en-GB" sz="1100"/>
                        <a:t>15.94%</a:t>
                      </a:r>
                    </a:p>
                  </a:txBody>
                  <a:tcPr>
                    <a:solidFill>
                      <a:srgbClr val="F7F4F1"/>
                    </a:solidFill>
                  </a:tcPr>
                </a:tc>
                <a:tc>
                  <a:txBody>
                    <a:bodyPr/>
                    <a:lstStyle/>
                    <a:p>
                      <a:r>
                        <a:rPr lang="en-GB" sz="1100"/>
                        <a:t>19.13%</a:t>
                      </a:r>
                    </a:p>
                  </a:txBody>
                  <a:tcPr>
                    <a:solidFill>
                      <a:srgbClr val="F7F4F1"/>
                    </a:solidFill>
                  </a:tcPr>
                </a:tc>
                <a:tc>
                  <a:txBody>
                    <a:bodyPr/>
                    <a:lstStyle/>
                    <a:p>
                      <a:r>
                        <a:rPr lang="en-GB" sz="1100"/>
                        <a:t>17.23%</a:t>
                      </a:r>
                    </a:p>
                  </a:txBody>
                  <a:tcPr>
                    <a:solidFill>
                      <a:srgbClr val="F7F4F1"/>
                    </a:solidFill>
                  </a:tcPr>
                </a:tc>
                <a:tc>
                  <a:txBody>
                    <a:bodyPr/>
                    <a:lstStyle/>
                    <a:p>
                      <a:r>
                        <a:rPr lang="en-GB" sz="1100" dirty="0"/>
                        <a:t>A</a:t>
                      </a:r>
                    </a:p>
                  </a:txBody>
                  <a:tcPr>
                    <a:solidFill>
                      <a:srgbClr val="F7F4F1"/>
                    </a:solidFill>
                  </a:tcPr>
                </a:tc>
                <a:extLst>
                  <a:ext uri="{0D108BD9-81ED-4DB2-BD59-A6C34878D82A}">
                    <a16:rowId xmlns:a16="http://schemas.microsoft.com/office/drawing/2014/main" val="1116214792"/>
                  </a:ext>
                </a:extLst>
              </a:tr>
            </a:tbl>
          </a:graphicData>
        </a:graphic>
      </p:graphicFrame>
      <p:pic>
        <p:nvPicPr>
          <p:cNvPr id="7" name="Picture 6" descr="Indicator illustrating forecast amber year end RAG status.">
            <a:extLst>
              <a:ext uri="{FF2B5EF4-FFF2-40B4-BE49-F238E27FC236}">
                <a16:creationId xmlns:a16="http://schemas.microsoft.com/office/drawing/2014/main" id="{BA5F3D1A-EBD2-4F66-F95F-22032BDCAA1D}"/>
              </a:ext>
            </a:extLst>
          </p:cNvPr>
          <p:cNvPicPr>
            <a:picLocks noChangeAspect="1"/>
          </p:cNvPicPr>
          <p:nvPr/>
        </p:nvPicPr>
        <p:blipFill>
          <a:blip r:embed="rId4"/>
          <a:stretch>
            <a:fillRect/>
          </a:stretch>
        </p:blipFill>
        <p:spPr>
          <a:xfrm>
            <a:off x="11071006" y="5463803"/>
            <a:ext cx="152413" cy="146317"/>
          </a:xfrm>
          <a:prstGeom prst="rect">
            <a:avLst/>
          </a:prstGeom>
        </p:spPr>
      </p:pic>
      <p:sp>
        <p:nvSpPr>
          <p:cNvPr id="5" name="TextBox 4">
            <a:extLst>
              <a:ext uri="{FF2B5EF4-FFF2-40B4-BE49-F238E27FC236}">
                <a16:creationId xmlns:a16="http://schemas.microsoft.com/office/drawing/2014/main" id="{04BDA9D6-E8F8-4184-05F0-915250AE716F}"/>
              </a:ext>
            </a:extLst>
          </p:cNvPr>
          <p:cNvSpPr txBox="1"/>
          <p:nvPr/>
        </p:nvSpPr>
        <p:spPr>
          <a:xfrm>
            <a:off x="721954" y="6027319"/>
            <a:ext cx="10639250" cy="553998"/>
          </a:xfrm>
          <a:prstGeom prst="rect">
            <a:avLst/>
          </a:prstGeom>
          <a:noFill/>
        </p:spPr>
        <p:txBody>
          <a:bodyPr wrap="square" rtlCol="0">
            <a:spAutoFit/>
          </a:bodyPr>
          <a:lstStyle/>
          <a:p>
            <a:r>
              <a:rPr lang="en-GB" sz="1000"/>
              <a:t>Both targets are anticipated by the end of the 2023/24 year. The recruitment process now requires a diverse interview panel for all band 7 and above roles and a new feedback form to ensure recruiting managers provide a clear rationale on why candidates have not been appointed and candidates receive good quality feedback;  underpinned by increased availability of recruiting manager training. </a:t>
            </a:r>
          </a:p>
        </p:txBody>
      </p:sp>
    </p:spTree>
    <p:extLst>
      <p:ext uri="{BB962C8B-B14F-4D97-AF65-F5344CB8AC3E}">
        <p14:creationId xmlns:p14="http://schemas.microsoft.com/office/powerpoint/2010/main" val="4292429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D582C7-0B5A-5478-1A3F-8BD0728519FC}"/>
              </a:ext>
            </a:extLst>
          </p:cNvPr>
          <p:cNvSpPr txBox="1">
            <a:spLocks noGrp="1"/>
          </p:cNvSpPr>
          <p:nvPr>
            <p:ph type="title" idx="4294967295"/>
          </p:nvPr>
        </p:nvSpPr>
        <p:spPr>
          <a:xfrm>
            <a:off x="558583" y="256220"/>
            <a:ext cx="11178381" cy="371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i="0" kern="1200">
                <a:solidFill>
                  <a:schemeClr val="tx1"/>
                </a:solidFill>
                <a:latin typeface="Lora SemiBold" pitchFamily="2" charset="77"/>
                <a:ea typeface="Lora SemiBold" charset="0"/>
                <a:cs typeface="Lora SemiBold"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Lora SemiBold" pitchFamily="2" charset="77"/>
                <a:ea typeface="Lora SemiBold" charset="0"/>
                <a:cs typeface="Lora SemiBold" charset="0"/>
              </a:rPr>
              <a:t>Effective communications and engagement (Slide 1 of 3)</a:t>
            </a:r>
          </a:p>
        </p:txBody>
      </p:sp>
      <p:graphicFrame>
        <p:nvGraphicFramePr>
          <p:cNvPr id="25" name="Chart 24" descr="Combined bar and line chart of NICE's percentage of actual, planned and prior year activity for rate of staff turnover, from April 2022 to March 2023.">
            <a:extLst>
              <a:ext uri="{FF2B5EF4-FFF2-40B4-BE49-F238E27FC236}">
                <a16:creationId xmlns:a16="http://schemas.microsoft.com/office/drawing/2014/main" id="{0AEDE957-DE38-6DD3-5B9F-AB8CDCC73E3D}"/>
              </a:ext>
            </a:extLst>
          </p:cNvPr>
          <p:cNvGraphicFramePr/>
          <p:nvPr>
            <p:extLst>
              <p:ext uri="{D42A27DB-BD31-4B8C-83A1-F6EECF244321}">
                <p14:modId xmlns:p14="http://schemas.microsoft.com/office/powerpoint/2010/main" val="4199669900"/>
              </p:ext>
            </p:extLst>
          </p:nvPr>
        </p:nvGraphicFramePr>
        <p:xfrm>
          <a:off x="298627" y="753192"/>
          <a:ext cx="5183834" cy="39156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27">
            <a:extLst>
              <a:ext uri="{FF2B5EF4-FFF2-40B4-BE49-F238E27FC236}">
                <a16:creationId xmlns:a16="http://schemas.microsoft.com/office/drawing/2014/main" id="{78D24CF8-4700-8DED-1ED3-9BED868329D2}"/>
              </a:ext>
            </a:extLst>
          </p:cNvPr>
          <p:cNvGraphicFramePr>
            <a:graphicFrameLocks noGrp="1"/>
          </p:cNvGraphicFramePr>
          <p:nvPr>
            <p:extLst>
              <p:ext uri="{D42A27DB-BD31-4B8C-83A1-F6EECF244321}">
                <p14:modId xmlns:p14="http://schemas.microsoft.com/office/powerpoint/2010/main" val="3841413033"/>
              </p:ext>
            </p:extLst>
          </p:nvPr>
        </p:nvGraphicFramePr>
        <p:xfrm>
          <a:off x="420456" y="4770067"/>
          <a:ext cx="4795257" cy="979934"/>
        </p:xfrm>
        <a:graphic>
          <a:graphicData uri="http://schemas.openxmlformats.org/drawingml/2006/table">
            <a:tbl>
              <a:tblPr firstRow="1" bandRow="1">
                <a:tableStyleId>{5C22544A-7EE6-4342-B048-85BDC9FD1C3A}</a:tableStyleId>
              </a:tblPr>
              <a:tblGrid>
                <a:gridCol w="1359618">
                  <a:extLst>
                    <a:ext uri="{9D8B030D-6E8A-4147-A177-3AD203B41FA5}">
                      <a16:colId xmlns:a16="http://schemas.microsoft.com/office/drawing/2014/main" val="1651089263"/>
                    </a:ext>
                  </a:extLst>
                </a:gridCol>
                <a:gridCol w="1359618">
                  <a:extLst>
                    <a:ext uri="{9D8B030D-6E8A-4147-A177-3AD203B41FA5}">
                      <a16:colId xmlns:a16="http://schemas.microsoft.com/office/drawing/2014/main" val="3665189291"/>
                    </a:ext>
                  </a:extLst>
                </a:gridCol>
                <a:gridCol w="825637">
                  <a:extLst>
                    <a:ext uri="{9D8B030D-6E8A-4147-A177-3AD203B41FA5}">
                      <a16:colId xmlns:a16="http://schemas.microsoft.com/office/drawing/2014/main" val="3982682260"/>
                    </a:ext>
                  </a:extLst>
                </a:gridCol>
                <a:gridCol w="1250384">
                  <a:extLst>
                    <a:ext uri="{9D8B030D-6E8A-4147-A177-3AD203B41FA5}">
                      <a16:colId xmlns:a16="http://schemas.microsoft.com/office/drawing/2014/main" val="4015648614"/>
                    </a:ext>
                  </a:extLst>
                </a:gridCol>
              </a:tblGrid>
              <a:tr h="600747">
                <a:tc>
                  <a:txBody>
                    <a:bodyPr/>
                    <a:lstStyle/>
                    <a:p>
                      <a:r>
                        <a:rPr lang="en-GB" sz="1100"/>
                        <a:t>Overall 2022/23 out-turn</a:t>
                      </a:r>
                    </a:p>
                  </a:txBody>
                  <a:tcPr anchor="b">
                    <a:solidFill>
                      <a:srgbClr val="228096"/>
                    </a:solidFill>
                  </a:tcPr>
                </a:tc>
                <a:tc>
                  <a:txBody>
                    <a:bodyPr/>
                    <a:lstStyle/>
                    <a:p>
                      <a:r>
                        <a:rPr lang="en-GB" sz="1100"/>
                        <a:t>Target for 23/24 out-turn</a:t>
                      </a:r>
                    </a:p>
                  </a:txBody>
                  <a:tcPr anchor="b">
                    <a:solidFill>
                      <a:srgbClr val="228096"/>
                    </a:solidFill>
                  </a:tcPr>
                </a:tc>
                <a:tc>
                  <a:txBody>
                    <a:bodyPr/>
                    <a:lstStyle/>
                    <a:p>
                      <a:r>
                        <a:rPr lang="en-GB" sz="1100"/>
                        <a:t>YTD</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79187">
                <a:tc>
                  <a:txBody>
                    <a:bodyPr/>
                    <a:lstStyle/>
                    <a:p>
                      <a:r>
                        <a:rPr lang="en-GB" sz="1100"/>
                        <a:t>83%</a:t>
                      </a:r>
                    </a:p>
                  </a:txBody>
                  <a:tcPr>
                    <a:solidFill>
                      <a:srgbClr val="F7F4F1"/>
                    </a:solidFill>
                  </a:tcPr>
                </a:tc>
                <a:tc>
                  <a:txBody>
                    <a:bodyPr/>
                    <a:lstStyle/>
                    <a:p>
                      <a:r>
                        <a:rPr lang="en-GB" sz="1100"/>
                        <a:t>85%</a:t>
                      </a:r>
                    </a:p>
                  </a:txBody>
                  <a:tcPr>
                    <a:solidFill>
                      <a:srgbClr val="F7F4F1"/>
                    </a:solidFill>
                  </a:tcPr>
                </a:tc>
                <a:tc>
                  <a:txBody>
                    <a:bodyPr/>
                    <a:lstStyle/>
                    <a:p>
                      <a:r>
                        <a:rPr lang="en-GB" sz="1100"/>
                        <a:t>94%</a:t>
                      </a:r>
                    </a:p>
                  </a:txBody>
                  <a:tcPr>
                    <a:solidFill>
                      <a:srgbClr val="F7F4F1"/>
                    </a:solidFill>
                  </a:tcPr>
                </a:tc>
                <a:tc>
                  <a:txBody>
                    <a:bodyPr/>
                    <a:lstStyle/>
                    <a:p>
                      <a:r>
                        <a:rPr lang="en-GB" sz="1100" dirty="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15" name="TextBox 14">
            <a:extLst>
              <a:ext uri="{FF2B5EF4-FFF2-40B4-BE49-F238E27FC236}">
                <a16:creationId xmlns:a16="http://schemas.microsoft.com/office/drawing/2014/main" id="{2F24F8B8-C5E4-B088-9C10-900F60AC126B}"/>
              </a:ext>
            </a:extLst>
          </p:cNvPr>
          <p:cNvSpPr txBox="1"/>
          <p:nvPr/>
        </p:nvSpPr>
        <p:spPr>
          <a:xfrm>
            <a:off x="360279" y="5897183"/>
            <a:ext cx="4795257" cy="400110"/>
          </a:xfrm>
          <a:prstGeom prst="rect">
            <a:avLst/>
          </a:prstGeom>
          <a:noFill/>
        </p:spPr>
        <p:txBody>
          <a:bodyPr wrap="square">
            <a:spAutoFit/>
          </a:bodyPr>
          <a:lstStyle/>
          <a:p>
            <a:r>
              <a:rPr lang="en-GB" sz="1000" b="0" i="0">
                <a:solidFill>
                  <a:srgbClr val="333333"/>
                </a:solidFill>
                <a:effectLst/>
              </a:rPr>
              <a:t>January data based on 4 responses, with one respondent rating their experience as poor. Reasons for their experience are being investigated. </a:t>
            </a:r>
            <a:endParaRPr lang="en-GB" sz="1000">
              <a:solidFill>
                <a:srgbClr val="000000"/>
              </a:solidFill>
              <a:cs typeface="Arial" panose="020B0604020202020204" pitchFamily="34" charset="0"/>
            </a:endParaRPr>
          </a:p>
        </p:txBody>
      </p:sp>
      <p:sp>
        <p:nvSpPr>
          <p:cNvPr id="4" name="Rectangle 3">
            <a:extLst>
              <a:ext uri="{FF2B5EF4-FFF2-40B4-BE49-F238E27FC236}">
                <a16:creationId xmlns:a16="http://schemas.microsoft.com/office/drawing/2014/main" id="{80A4E6C3-0C65-5BFE-9D2B-377245ABC50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6068415"/>
            <a:ext cx="12191999" cy="86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Chart 6" descr="Combined bar and line chart of NICE's percentage of actual, planned and prior year activity for rate of staff turnover, from April 2022 to March 2023.">
            <a:extLst>
              <a:ext uri="{FF2B5EF4-FFF2-40B4-BE49-F238E27FC236}">
                <a16:creationId xmlns:a16="http://schemas.microsoft.com/office/drawing/2014/main" id="{8AA3B4C4-C50C-8E88-3447-A5AAE6EB50AC}"/>
              </a:ext>
            </a:extLst>
          </p:cNvPr>
          <p:cNvGraphicFramePr/>
          <p:nvPr>
            <p:extLst>
              <p:ext uri="{D42A27DB-BD31-4B8C-83A1-F6EECF244321}">
                <p14:modId xmlns:p14="http://schemas.microsoft.com/office/powerpoint/2010/main" val="3668878234"/>
              </p:ext>
            </p:extLst>
          </p:nvPr>
        </p:nvGraphicFramePr>
        <p:xfrm>
          <a:off x="6229819" y="753191"/>
          <a:ext cx="5183834" cy="39156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Table 27">
            <a:extLst>
              <a:ext uri="{FF2B5EF4-FFF2-40B4-BE49-F238E27FC236}">
                <a16:creationId xmlns:a16="http://schemas.microsoft.com/office/drawing/2014/main" id="{B14A5C39-5600-FFF1-9864-D3122E7B5208}"/>
              </a:ext>
            </a:extLst>
          </p:cNvPr>
          <p:cNvGraphicFramePr>
            <a:graphicFrameLocks noGrp="1"/>
          </p:cNvGraphicFramePr>
          <p:nvPr>
            <p:extLst>
              <p:ext uri="{D42A27DB-BD31-4B8C-83A1-F6EECF244321}">
                <p14:modId xmlns:p14="http://schemas.microsoft.com/office/powerpoint/2010/main" val="3758723534"/>
              </p:ext>
            </p:extLst>
          </p:nvPr>
        </p:nvGraphicFramePr>
        <p:xfrm>
          <a:off x="6443606" y="4724109"/>
          <a:ext cx="4795257" cy="1046790"/>
        </p:xfrm>
        <a:graphic>
          <a:graphicData uri="http://schemas.openxmlformats.org/drawingml/2006/table">
            <a:tbl>
              <a:tblPr firstRow="1" bandRow="1">
                <a:tableStyleId>{5C22544A-7EE6-4342-B048-85BDC9FD1C3A}</a:tableStyleId>
              </a:tblPr>
              <a:tblGrid>
                <a:gridCol w="1359618">
                  <a:extLst>
                    <a:ext uri="{9D8B030D-6E8A-4147-A177-3AD203B41FA5}">
                      <a16:colId xmlns:a16="http://schemas.microsoft.com/office/drawing/2014/main" val="1651089263"/>
                    </a:ext>
                  </a:extLst>
                </a:gridCol>
                <a:gridCol w="1359618">
                  <a:extLst>
                    <a:ext uri="{9D8B030D-6E8A-4147-A177-3AD203B41FA5}">
                      <a16:colId xmlns:a16="http://schemas.microsoft.com/office/drawing/2014/main" val="3665189291"/>
                    </a:ext>
                  </a:extLst>
                </a:gridCol>
                <a:gridCol w="825637">
                  <a:extLst>
                    <a:ext uri="{9D8B030D-6E8A-4147-A177-3AD203B41FA5}">
                      <a16:colId xmlns:a16="http://schemas.microsoft.com/office/drawing/2014/main" val="3982682260"/>
                    </a:ext>
                  </a:extLst>
                </a:gridCol>
                <a:gridCol w="1250384">
                  <a:extLst>
                    <a:ext uri="{9D8B030D-6E8A-4147-A177-3AD203B41FA5}">
                      <a16:colId xmlns:a16="http://schemas.microsoft.com/office/drawing/2014/main" val="4015648614"/>
                    </a:ext>
                  </a:extLst>
                </a:gridCol>
              </a:tblGrid>
              <a:tr h="667603">
                <a:tc>
                  <a:txBody>
                    <a:bodyPr/>
                    <a:lstStyle/>
                    <a:p>
                      <a:r>
                        <a:rPr lang="en-GB" sz="1100"/>
                        <a:t>Overall 2022/23 out-turn</a:t>
                      </a:r>
                    </a:p>
                  </a:txBody>
                  <a:tcPr anchor="b">
                    <a:solidFill>
                      <a:srgbClr val="228096"/>
                    </a:solidFill>
                  </a:tcPr>
                </a:tc>
                <a:tc>
                  <a:txBody>
                    <a:bodyPr/>
                    <a:lstStyle/>
                    <a:p>
                      <a:r>
                        <a:rPr lang="en-GB" sz="1100"/>
                        <a:t>Target for 23/24 out-turn</a:t>
                      </a:r>
                    </a:p>
                  </a:txBody>
                  <a:tcPr anchor="b">
                    <a:solidFill>
                      <a:srgbClr val="228096"/>
                    </a:solidFill>
                  </a:tcPr>
                </a:tc>
                <a:tc>
                  <a:txBody>
                    <a:bodyPr/>
                    <a:lstStyle/>
                    <a:p>
                      <a:r>
                        <a:rPr lang="en-GB" sz="1100"/>
                        <a:t>YTD</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79187">
                <a:tc>
                  <a:txBody>
                    <a:bodyPr/>
                    <a:lstStyle/>
                    <a:p>
                      <a:r>
                        <a:rPr lang="en-GB" sz="1100"/>
                        <a:t>57,473</a:t>
                      </a:r>
                    </a:p>
                  </a:txBody>
                  <a:tcPr>
                    <a:solidFill>
                      <a:srgbClr val="F7F4F1"/>
                    </a:solidFill>
                  </a:tcPr>
                </a:tc>
                <a:tc>
                  <a:txBody>
                    <a:bodyPr/>
                    <a:lstStyle/>
                    <a:p>
                      <a:r>
                        <a:rPr lang="en-GB" sz="1100"/>
                        <a:t>63,220</a:t>
                      </a:r>
                    </a:p>
                  </a:txBody>
                  <a:tcPr>
                    <a:solidFill>
                      <a:srgbClr val="F7F4F1"/>
                    </a:solidFill>
                  </a:tcPr>
                </a:tc>
                <a:tc>
                  <a:txBody>
                    <a:bodyPr/>
                    <a:lstStyle/>
                    <a:p>
                      <a:r>
                        <a:rPr lang="en-GB" sz="1100"/>
                        <a:t>61,437</a:t>
                      </a:r>
                    </a:p>
                  </a:txBody>
                  <a:tcPr>
                    <a:solidFill>
                      <a:srgbClr val="F7F4F1"/>
                    </a:solidFill>
                  </a:tcPr>
                </a:tc>
                <a:tc>
                  <a:txBody>
                    <a:bodyPr/>
                    <a:lstStyle/>
                    <a:p>
                      <a:r>
                        <a:rPr lang="en-GB" sz="1100" dirty="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12" name="Oval 11">
            <a:extLst>
              <a:ext uri="{FF2B5EF4-FFF2-40B4-BE49-F238E27FC236}">
                <a16:creationId xmlns:a16="http://schemas.microsoft.com/office/drawing/2014/main" id="{9E2E09DA-4854-3DC6-3E10-3AAC91F3A46B}"/>
              </a:ext>
              <a:ext uri="{C183D7F6-B498-43B3-948B-1728B52AA6E4}">
                <adec:decorative xmlns:adec="http://schemas.microsoft.com/office/drawing/2017/decorative" val="1"/>
              </a:ext>
            </a:extLst>
          </p:cNvPr>
          <p:cNvSpPr/>
          <p:nvPr/>
        </p:nvSpPr>
        <p:spPr>
          <a:xfrm>
            <a:off x="10820153" y="5457930"/>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B4517579-32EE-2A85-EBBF-E6E72704ACE1}"/>
              </a:ext>
              <a:ext uri="{C183D7F6-B498-43B3-948B-1728B52AA6E4}">
                <adec:decorative xmlns:adec="http://schemas.microsoft.com/office/drawing/2017/decorative" val="1"/>
              </a:ext>
            </a:extLst>
          </p:cNvPr>
          <p:cNvSpPr/>
          <p:nvPr/>
        </p:nvSpPr>
        <p:spPr>
          <a:xfrm>
            <a:off x="4761461" y="5401313"/>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2546D5A6-857E-F7C3-6FD8-BDC77D4B9E82}"/>
              </a:ext>
            </a:extLst>
          </p:cNvPr>
          <p:cNvSpPr txBox="1"/>
          <p:nvPr/>
        </p:nvSpPr>
        <p:spPr>
          <a:xfrm>
            <a:off x="6386002" y="5949492"/>
            <a:ext cx="4918693" cy="861774"/>
          </a:xfrm>
          <a:prstGeom prst="rect">
            <a:avLst/>
          </a:prstGeom>
          <a:noFill/>
        </p:spPr>
        <p:txBody>
          <a:bodyPr wrap="square">
            <a:spAutoFit/>
          </a:bodyPr>
          <a:lstStyle/>
          <a:p>
            <a:r>
              <a:rPr lang="en-GB" sz="1000">
                <a:solidFill>
                  <a:srgbClr val="000000"/>
                </a:solidFill>
                <a:cs typeface="Arial" panose="020B0604020202020204" pitchFamily="34" charset="0"/>
              </a:rPr>
              <a:t>Between the start of the 2023/24 and January 2024, NICE News for Health and Social Care increased from 39,716 to 40,752; Update for Primary Care increased from 14,443 to 15,578 and NICE News for Life Sciences increased from 3,314 to 5,741. Note: data is YTD collected at the end of the reporting periods only.</a:t>
            </a:r>
          </a:p>
        </p:txBody>
      </p:sp>
    </p:spTree>
    <p:extLst>
      <p:ext uri="{BB962C8B-B14F-4D97-AF65-F5344CB8AC3E}">
        <p14:creationId xmlns:p14="http://schemas.microsoft.com/office/powerpoint/2010/main" val="3103160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A46C50-0F40-2BC3-F4C6-EF2EAFCBDA6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5669967"/>
            <a:ext cx="12191999" cy="1268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E5A3F00C-96F7-40E7-77D4-0D292A8971DA}"/>
              </a:ext>
            </a:extLst>
          </p:cNvPr>
          <p:cNvSpPr txBox="1">
            <a:spLocks noGrp="1"/>
          </p:cNvSpPr>
          <p:nvPr>
            <p:ph type="title" idx="4294967295"/>
          </p:nvPr>
        </p:nvSpPr>
        <p:spPr>
          <a:xfrm>
            <a:off x="558583" y="256220"/>
            <a:ext cx="11178381" cy="371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i="0" kern="1200">
                <a:solidFill>
                  <a:schemeClr val="tx1"/>
                </a:solidFill>
                <a:latin typeface="Lora SemiBold" pitchFamily="2" charset="77"/>
                <a:ea typeface="Lora SemiBold" charset="0"/>
                <a:cs typeface="Lora SemiBold"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Lora SemiBold" pitchFamily="2" charset="77"/>
                <a:ea typeface="Lora SemiBold" charset="0"/>
                <a:cs typeface="Lora SemiBold" charset="0"/>
              </a:rPr>
              <a:t>Effective communications and engagement (Slide 2 of 3)</a:t>
            </a:r>
          </a:p>
        </p:txBody>
      </p:sp>
      <p:graphicFrame>
        <p:nvGraphicFramePr>
          <p:cNvPr id="25" name="Chart 24" descr="Combined bar and line chart of NICE's percentage of actual, target and prior year activity for complaints acknowledged and responded to in 20 working days, from April 2022 to March 2023.">
            <a:extLst>
              <a:ext uri="{FF2B5EF4-FFF2-40B4-BE49-F238E27FC236}">
                <a16:creationId xmlns:a16="http://schemas.microsoft.com/office/drawing/2014/main" id="{0AEDE957-DE38-6DD3-5B9F-AB8CDCC73E3D}"/>
              </a:ext>
            </a:extLst>
          </p:cNvPr>
          <p:cNvGraphicFramePr/>
          <p:nvPr>
            <p:extLst>
              <p:ext uri="{D42A27DB-BD31-4B8C-83A1-F6EECF244321}">
                <p14:modId xmlns:p14="http://schemas.microsoft.com/office/powerpoint/2010/main" val="2711278922"/>
              </p:ext>
            </p:extLst>
          </p:nvPr>
        </p:nvGraphicFramePr>
        <p:xfrm>
          <a:off x="274058" y="964013"/>
          <a:ext cx="3841046" cy="3871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27">
            <a:extLst>
              <a:ext uri="{FF2B5EF4-FFF2-40B4-BE49-F238E27FC236}">
                <a16:creationId xmlns:a16="http://schemas.microsoft.com/office/drawing/2014/main" id="{A1501462-E2A6-500D-99A2-8EA0CC1CCA96}"/>
              </a:ext>
            </a:extLst>
          </p:cNvPr>
          <p:cNvGraphicFramePr>
            <a:graphicFrameLocks noGrp="1"/>
          </p:cNvGraphicFramePr>
          <p:nvPr>
            <p:extLst>
              <p:ext uri="{D42A27DB-BD31-4B8C-83A1-F6EECF244321}">
                <p14:modId xmlns:p14="http://schemas.microsoft.com/office/powerpoint/2010/main" val="3250389564"/>
              </p:ext>
            </p:extLst>
          </p:nvPr>
        </p:nvGraphicFramePr>
        <p:xfrm>
          <a:off x="329828" y="4949348"/>
          <a:ext cx="3785276" cy="931946"/>
        </p:xfrm>
        <a:graphic>
          <a:graphicData uri="http://schemas.openxmlformats.org/drawingml/2006/table">
            <a:tbl>
              <a:tblPr firstRow="1" bandRow="1">
                <a:tableStyleId>{5C22544A-7EE6-4342-B048-85BDC9FD1C3A}</a:tableStyleId>
              </a:tblPr>
              <a:tblGrid>
                <a:gridCol w="1073254">
                  <a:extLst>
                    <a:ext uri="{9D8B030D-6E8A-4147-A177-3AD203B41FA5}">
                      <a16:colId xmlns:a16="http://schemas.microsoft.com/office/drawing/2014/main" val="1651089263"/>
                    </a:ext>
                  </a:extLst>
                </a:gridCol>
                <a:gridCol w="1073254">
                  <a:extLst>
                    <a:ext uri="{9D8B030D-6E8A-4147-A177-3AD203B41FA5}">
                      <a16:colId xmlns:a16="http://schemas.microsoft.com/office/drawing/2014/main" val="3665189291"/>
                    </a:ext>
                  </a:extLst>
                </a:gridCol>
                <a:gridCol w="651741">
                  <a:extLst>
                    <a:ext uri="{9D8B030D-6E8A-4147-A177-3AD203B41FA5}">
                      <a16:colId xmlns:a16="http://schemas.microsoft.com/office/drawing/2014/main" val="3982682260"/>
                    </a:ext>
                  </a:extLst>
                </a:gridCol>
                <a:gridCol w="987027">
                  <a:extLst>
                    <a:ext uri="{9D8B030D-6E8A-4147-A177-3AD203B41FA5}">
                      <a16:colId xmlns:a16="http://schemas.microsoft.com/office/drawing/2014/main" val="4015648614"/>
                    </a:ext>
                  </a:extLst>
                </a:gridCol>
              </a:tblGrid>
              <a:tr h="541062">
                <a:tc>
                  <a:txBody>
                    <a:bodyPr/>
                    <a:lstStyle/>
                    <a:p>
                      <a:r>
                        <a:rPr lang="en-GB" sz="1100"/>
                        <a:t>Overall 2022/23 out-turn </a:t>
                      </a:r>
                    </a:p>
                  </a:txBody>
                  <a:tcPr anchor="b">
                    <a:solidFill>
                      <a:srgbClr val="228096"/>
                    </a:solidFill>
                  </a:tcPr>
                </a:tc>
                <a:tc>
                  <a:txBody>
                    <a:bodyPr/>
                    <a:lstStyle/>
                    <a:p>
                      <a:r>
                        <a:rPr lang="en-GB" sz="1100"/>
                        <a:t>Target for 23/24</a:t>
                      </a:r>
                    </a:p>
                  </a:txBody>
                  <a:tcPr anchor="b">
                    <a:solidFill>
                      <a:srgbClr val="228096"/>
                    </a:solidFill>
                  </a:tcPr>
                </a:tc>
                <a:tc>
                  <a:txBody>
                    <a:bodyPr/>
                    <a:lstStyle/>
                    <a:p>
                      <a:r>
                        <a:rPr lang="en-GB" sz="1100"/>
                        <a:t>YTD</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37586">
                <a:tc>
                  <a:txBody>
                    <a:bodyPr/>
                    <a:lstStyle/>
                    <a:p>
                      <a:r>
                        <a:rPr lang="en-GB" sz="1100"/>
                        <a:t>100%</a:t>
                      </a:r>
                    </a:p>
                  </a:txBody>
                  <a:tcPr>
                    <a:solidFill>
                      <a:srgbClr val="F7F4F1"/>
                    </a:solidFill>
                  </a:tcPr>
                </a:tc>
                <a:tc>
                  <a:txBody>
                    <a:bodyPr/>
                    <a:lstStyle/>
                    <a:p>
                      <a:r>
                        <a:rPr lang="en-GB" sz="1100"/>
                        <a:t>80%</a:t>
                      </a:r>
                    </a:p>
                  </a:txBody>
                  <a:tcPr>
                    <a:solidFill>
                      <a:srgbClr val="F7F4F1"/>
                    </a:solidFill>
                  </a:tcPr>
                </a:tc>
                <a:tc>
                  <a:txBody>
                    <a:bodyPr/>
                    <a:lstStyle/>
                    <a:p>
                      <a:r>
                        <a:rPr lang="en-GB" sz="1100"/>
                        <a:t>100%</a:t>
                      </a:r>
                    </a:p>
                  </a:txBody>
                  <a:tcPr>
                    <a:solidFill>
                      <a:srgbClr val="F7F4F1"/>
                    </a:solidFill>
                  </a:tcPr>
                </a:tc>
                <a:tc>
                  <a:txBody>
                    <a:bodyPr/>
                    <a:lstStyle/>
                    <a:p>
                      <a:r>
                        <a:rPr lang="en-GB" sz="1100" dirty="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16" name="Oval 15">
            <a:extLst>
              <a:ext uri="{FF2B5EF4-FFF2-40B4-BE49-F238E27FC236}">
                <a16:creationId xmlns:a16="http://schemas.microsoft.com/office/drawing/2014/main" id="{C6C35979-FB0F-45F4-44B9-EA272DC01E49}"/>
              </a:ext>
              <a:ext uri="{C183D7F6-B498-43B3-948B-1728B52AA6E4}">
                <adec:decorative xmlns:adec="http://schemas.microsoft.com/office/drawing/2017/decorative" val="1"/>
              </a:ext>
            </a:extLst>
          </p:cNvPr>
          <p:cNvSpPr/>
          <p:nvPr/>
        </p:nvSpPr>
        <p:spPr>
          <a:xfrm>
            <a:off x="3853247" y="5610773"/>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80FFC113-A82E-403A-82B9-CD3F5ECD74BB}"/>
              </a:ext>
            </a:extLst>
          </p:cNvPr>
          <p:cNvSpPr txBox="1"/>
          <p:nvPr/>
        </p:nvSpPr>
        <p:spPr>
          <a:xfrm>
            <a:off x="329828" y="5995211"/>
            <a:ext cx="3785276" cy="861774"/>
          </a:xfrm>
          <a:prstGeom prst="rect">
            <a:avLst/>
          </a:prstGeom>
          <a:noFill/>
        </p:spPr>
        <p:txBody>
          <a:bodyPr wrap="square">
            <a:spAutoFit/>
          </a:bodyPr>
          <a:lstStyle/>
          <a:p>
            <a:r>
              <a:rPr lang="en-GB" sz="1000" dirty="0"/>
              <a:t>All complaints responded to within 20 working day deadline, and none currently under investigation by Ombudsman.</a:t>
            </a:r>
          </a:p>
          <a:p>
            <a:br>
              <a:rPr lang="en-GB" sz="1000" dirty="0"/>
            </a:br>
            <a:endParaRPr lang="en-GB" sz="1000" dirty="0"/>
          </a:p>
        </p:txBody>
      </p:sp>
      <p:graphicFrame>
        <p:nvGraphicFramePr>
          <p:cNvPr id="8" name="Chart 7" descr="Combined bar and line chart of NICE's percentage of actual, target and prior year activity for freedom of Information requests responded to within 20 working days, from April 2022 to March 2023.">
            <a:extLst>
              <a:ext uri="{FF2B5EF4-FFF2-40B4-BE49-F238E27FC236}">
                <a16:creationId xmlns:a16="http://schemas.microsoft.com/office/drawing/2014/main" id="{71928037-6AD4-2CC7-E3D9-EAE4052FB6D5}"/>
              </a:ext>
            </a:extLst>
          </p:cNvPr>
          <p:cNvGraphicFramePr/>
          <p:nvPr>
            <p:extLst>
              <p:ext uri="{D42A27DB-BD31-4B8C-83A1-F6EECF244321}">
                <p14:modId xmlns:p14="http://schemas.microsoft.com/office/powerpoint/2010/main" val="1855057002"/>
              </p:ext>
            </p:extLst>
          </p:nvPr>
        </p:nvGraphicFramePr>
        <p:xfrm>
          <a:off x="4292346" y="759813"/>
          <a:ext cx="3652637" cy="40756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le 27">
            <a:extLst>
              <a:ext uri="{FF2B5EF4-FFF2-40B4-BE49-F238E27FC236}">
                <a16:creationId xmlns:a16="http://schemas.microsoft.com/office/drawing/2014/main" id="{C0D3DD0A-1B3C-273C-80DE-3DB8B865120E}"/>
              </a:ext>
            </a:extLst>
          </p:cNvPr>
          <p:cNvGraphicFramePr>
            <a:graphicFrameLocks noGrp="1"/>
          </p:cNvGraphicFramePr>
          <p:nvPr>
            <p:extLst>
              <p:ext uri="{D42A27DB-BD31-4B8C-83A1-F6EECF244321}">
                <p14:modId xmlns:p14="http://schemas.microsoft.com/office/powerpoint/2010/main" val="2495248800"/>
              </p:ext>
            </p:extLst>
          </p:nvPr>
        </p:nvGraphicFramePr>
        <p:xfrm>
          <a:off x="4292346" y="4955715"/>
          <a:ext cx="3785276" cy="931946"/>
        </p:xfrm>
        <a:graphic>
          <a:graphicData uri="http://schemas.openxmlformats.org/drawingml/2006/table">
            <a:tbl>
              <a:tblPr firstRow="1" bandRow="1">
                <a:tableStyleId>{5C22544A-7EE6-4342-B048-85BDC9FD1C3A}</a:tableStyleId>
              </a:tblPr>
              <a:tblGrid>
                <a:gridCol w="1073254">
                  <a:extLst>
                    <a:ext uri="{9D8B030D-6E8A-4147-A177-3AD203B41FA5}">
                      <a16:colId xmlns:a16="http://schemas.microsoft.com/office/drawing/2014/main" val="1651089263"/>
                    </a:ext>
                  </a:extLst>
                </a:gridCol>
                <a:gridCol w="1073254">
                  <a:extLst>
                    <a:ext uri="{9D8B030D-6E8A-4147-A177-3AD203B41FA5}">
                      <a16:colId xmlns:a16="http://schemas.microsoft.com/office/drawing/2014/main" val="3665189291"/>
                    </a:ext>
                  </a:extLst>
                </a:gridCol>
                <a:gridCol w="651741">
                  <a:extLst>
                    <a:ext uri="{9D8B030D-6E8A-4147-A177-3AD203B41FA5}">
                      <a16:colId xmlns:a16="http://schemas.microsoft.com/office/drawing/2014/main" val="3982682260"/>
                    </a:ext>
                  </a:extLst>
                </a:gridCol>
                <a:gridCol w="987027">
                  <a:extLst>
                    <a:ext uri="{9D8B030D-6E8A-4147-A177-3AD203B41FA5}">
                      <a16:colId xmlns:a16="http://schemas.microsoft.com/office/drawing/2014/main" val="4015648614"/>
                    </a:ext>
                  </a:extLst>
                </a:gridCol>
              </a:tblGrid>
              <a:tr h="541062">
                <a:tc>
                  <a:txBody>
                    <a:bodyPr/>
                    <a:lstStyle/>
                    <a:p>
                      <a:r>
                        <a:rPr lang="en-GB" sz="1100"/>
                        <a:t>Overall 2022/23 out-turn</a:t>
                      </a:r>
                    </a:p>
                  </a:txBody>
                  <a:tcPr anchor="b">
                    <a:solidFill>
                      <a:srgbClr val="228096"/>
                    </a:solidFill>
                  </a:tcPr>
                </a:tc>
                <a:tc>
                  <a:txBody>
                    <a:bodyPr/>
                    <a:lstStyle/>
                    <a:p>
                      <a:r>
                        <a:rPr lang="en-GB" sz="1100"/>
                        <a:t>Target for 23/24</a:t>
                      </a:r>
                    </a:p>
                  </a:txBody>
                  <a:tcPr anchor="b">
                    <a:solidFill>
                      <a:srgbClr val="228096"/>
                    </a:solidFill>
                  </a:tcPr>
                </a:tc>
                <a:tc>
                  <a:txBody>
                    <a:bodyPr/>
                    <a:lstStyle/>
                    <a:p>
                      <a:r>
                        <a:rPr lang="en-GB" sz="1100"/>
                        <a:t>YTD</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37586">
                <a:tc>
                  <a:txBody>
                    <a:bodyPr/>
                    <a:lstStyle/>
                    <a:p>
                      <a:r>
                        <a:rPr lang="en-GB" sz="1100"/>
                        <a:t>98%</a:t>
                      </a:r>
                    </a:p>
                  </a:txBody>
                  <a:tcPr>
                    <a:solidFill>
                      <a:srgbClr val="F7F4F1"/>
                    </a:solidFill>
                  </a:tcPr>
                </a:tc>
                <a:tc>
                  <a:txBody>
                    <a:bodyPr/>
                    <a:lstStyle/>
                    <a:p>
                      <a:r>
                        <a:rPr lang="en-GB" sz="1100"/>
                        <a:t>90%</a:t>
                      </a:r>
                    </a:p>
                  </a:txBody>
                  <a:tcPr>
                    <a:solidFill>
                      <a:srgbClr val="F7F4F1"/>
                    </a:solidFill>
                  </a:tcPr>
                </a:tc>
                <a:tc>
                  <a:txBody>
                    <a:bodyPr/>
                    <a:lstStyle/>
                    <a:p>
                      <a:r>
                        <a:rPr lang="en-GB" sz="1100"/>
                        <a:t>97%</a:t>
                      </a:r>
                    </a:p>
                  </a:txBody>
                  <a:tcPr>
                    <a:solidFill>
                      <a:srgbClr val="F7F4F1"/>
                    </a:solidFill>
                  </a:tcPr>
                </a:tc>
                <a:tc>
                  <a:txBody>
                    <a:bodyPr/>
                    <a:lstStyle/>
                    <a:p>
                      <a:r>
                        <a:rPr lang="en-GB" sz="1100" dirty="0"/>
                        <a:t>A</a:t>
                      </a:r>
                    </a:p>
                  </a:txBody>
                  <a:tcPr>
                    <a:solidFill>
                      <a:srgbClr val="F7F4F1"/>
                    </a:solidFill>
                  </a:tcPr>
                </a:tc>
                <a:extLst>
                  <a:ext uri="{0D108BD9-81ED-4DB2-BD59-A6C34878D82A}">
                    <a16:rowId xmlns:a16="http://schemas.microsoft.com/office/drawing/2014/main" val="1116214792"/>
                  </a:ext>
                </a:extLst>
              </a:tr>
            </a:tbl>
          </a:graphicData>
        </a:graphic>
      </p:graphicFrame>
      <p:sp>
        <p:nvSpPr>
          <p:cNvPr id="6" name="Oval 5">
            <a:extLst>
              <a:ext uri="{FF2B5EF4-FFF2-40B4-BE49-F238E27FC236}">
                <a16:creationId xmlns:a16="http://schemas.microsoft.com/office/drawing/2014/main" id="{F41FAFA0-F8EE-F1C3-8B93-8FAD86BBB87A}"/>
              </a:ext>
              <a:ext uri="{C183D7F6-B498-43B3-948B-1728B52AA6E4}">
                <adec:decorative xmlns:adec="http://schemas.microsoft.com/office/drawing/2017/decorative" val="1"/>
              </a:ext>
            </a:extLst>
          </p:cNvPr>
          <p:cNvSpPr/>
          <p:nvPr/>
        </p:nvSpPr>
        <p:spPr>
          <a:xfrm>
            <a:off x="7798525" y="5621406"/>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72994F4-0181-1C18-4691-8FBE1112B92B}"/>
              </a:ext>
            </a:extLst>
          </p:cNvPr>
          <p:cNvSpPr txBox="1"/>
          <p:nvPr/>
        </p:nvSpPr>
        <p:spPr>
          <a:xfrm>
            <a:off x="4292345" y="5995211"/>
            <a:ext cx="3652638" cy="246221"/>
          </a:xfrm>
          <a:prstGeom prst="rect">
            <a:avLst/>
          </a:prstGeom>
          <a:noFill/>
        </p:spPr>
        <p:txBody>
          <a:bodyPr wrap="square" lIns="91440" tIns="45720" rIns="91440" bIns="45720" anchor="t">
            <a:spAutoFit/>
          </a:bodyPr>
          <a:lstStyle/>
          <a:p>
            <a:r>
              <a:rPr lang="en-GB" sz="1000"/>
              <a:t>Currently expected to meet annual target. </a:t>
            </a:r>
            <a:endParaRPr lang="en-GB" sz="1000" dirty="0"/>
          </a:p>
        </p:txBody>
      </p:sp>
      <p:graphicFrame>
        <p:nvGraphicFramePr>
          <p:cNvPr id="10" name="Chart 9" descr="Combined bar and line chart of NICE's percentage of actual, target and prior year activity for Parliamentary Questions (PQs) contribution provided within requested time frame, from April 2022 to March 2023.">
            <a:extLst>
              <a:ext uri="{FF2B5EF4-FFF2-40B4-BE49-F238E27FC236}">
                <a16:creationId xmlns:a16="http://schemas.microsoft.com/office/drawing/2014/main" id="{AEF30745-3E19-C6C2-8E2A-4E5FA4490FDE}"/>
              </a:ext>
            </a:extLst>
          </p:cNvPr>
          <p:cNvGraphicFramePr/>
          <p:nvPr>
            <p:extLst>
              <p:ext uri="{D42A27DB-BD31-4B8C-83A1-F6EECF244321}">
                <p14:modId xmlns:p14="http://schemas.microsoft.com/office/powerpoint/2010/main" val="4039657496"/>
              </p:ext>
            </p:extLst>
          </p:nvPr>
        </p:nvGraphicFramePr>
        <p:xfrm>
          <a:off x="8206657" y="628106"/>
          <a:ext cx="3486187" cy="42073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Table 27">
            <a:extLst>
              <a:ext uri="{FF2B5EF4-FFF2-40B4-BE49-F238E27FC236}">
                <a16:creationId xmlns:a16="http://schemas.microsoft.com/office/drawing/2014/main" id="{14346F2B-7824-6874-2B51-4690B04D7362}"/>
              </a:ext>
            </a:extLst>
          </p:cNvPr>
          <p:cNvGraphicFramePr>
            <a:graphicFrameLocks noGrp="1"/>
          </p:cNvGraphicFramePr>
          <p:nvPr>
            <p:extLst>
              <p:ext uri="{D42A27DB-BD31-4B8C-83A1-F6EECF244321}">
                <p14:modId xmlns:p14="http://schemas.microsoft.com/office/powerpoint/2010/main" val="794415687"/>
              </p:ext>
            </p:extLst>
          </p:nvPr>
        </p:nvGraphicFramePr>
        <p:xfrm>
          <a:off x="8206657" y="4962082"/>
          <a:ext cx="3785276" cy="931946"/>
        </p:xfrm>
        <a:graphic>
          <a:graphicData uri="http://schemas.openxmlformats.org/drawingml/2006/table">
            <a:tbl>
              <a:tblPr firstRow="1" bandRow="1">
                <a:tableStyleId>{5C22544A-7EE6-4342-B048-85BDC9FD1C3A}</a:tableStyleId>
              </a:tblPr>
              <a:tblGrid>
                <a:gridCol w="1073254">
                  <a:extLst>
                    <a:ext uri="{9D8B030D-6E8A-4147-A177-3AD203B41FA5}">
                      <a16:colId xmlns:a16="http://schemas.microsoft.com/office/drawing/2014/main" val="1651089263"/>
                    </a:ext>
                  </a:extLst>
                </a:gridCol>
                <a:gridCol w="1073254">
                  <a:extLst>
                    <a:ext uri="{9D8B030D-6E8A-4147-A177-3AD203B41FA5}">
                      <a16:colId xmlns:a16="http://schemas.microsoft.com/office/drawing/2014/main" val="3665189291"/>
                    </a:ext>
                  </a:extLst>
                </a:gridCol>
                <a:gridCol w="651741">
                  <a:extLst>
                    <a:ext uri="{9D8B030D-6E8A-4147-A177-3AD203B41FA5}">
                      <a16:colId xmlns:a16="http://schemas.microsoft.com/office/drawing/2014/main" val="3982682260"/>
                    </a:ext>
                  </a:extLst>
                </a:gridCol>
                <a:gridCol w="987027">
                  <a:extLst>
                    <a:ext uri="{9D8B030D-6E8A-4147-A177-3AD203B41FA5}">
                      <a16:colId xmlns:a16="http://schemas.microsoft.com/office/drawing/2014/main" val="4015648614"/>
                    </a:ext>
                  </a:extLst>
                </a:gridCol>
              </a:tblGrid>
              <a:tr h="541062">
                <a:tc>
                  <a:txBody>
                    <a:bodyPr/>
                    <a:lstStyle/>
                    <a:p>
                      <a:r>
                        <a:rPr lang="en-GB" sz="1100"/>
                        <a:t>Overall 2022/23 out-turn</a:t>
                      </a:r>
                    </a:p>
                  </a:txBody>
                  <a:tcPr anchor="b">
                    <a:solidFill>
                      <a:srgbClr val="228096"/>
                    </a:solidFill>
                  </a:tcPr>
                </a:tc>
                <a:tc>
                  <a:txBody>
                    <a:bodyPr/>
                    <a:lstStyle/>
                    <a:p>
                      <a:r>
                        <a:rPr lang="en-GB" sz="1100"/>
                        <a:t>Target for 23/24</a:t>
                      </a:r>
                    </a:p>
                  </a:txBody>
                  <a:tcPr anchor="b">
                    <a:solidFill>
                      <a:srgbClr val="228096"/>
                    </a:solidFill>
                  </a:tcPr>
                </a:tc>
                <a:tc>
                  <a:txBody>
                    <a:bodyPr/>
                    <a:lstStyle/>
                    <a:p>
                      <a:r>
                        <a:rPr lang="en-GB" sz="1100"/>
                        <a:t>YTD</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37586">
                <a:tc>
                  <a:txBody>
                    <a:bodyPr/>
                    <a:lstStyle/>
                    <a:p>
                      <a:r>
                        <a:rPr lang="en-GB" sz="1100"/>
                        <a:t>99%</a:t>
                      </a:r>
                    </a:p>
                  </a:txBody>
                  <a:tcPr>
                    <a:solidFill>
                      <a:srgbClr val="F7F4F1"/>
                    </a:solidFill>
                  </a:tcPr>
                </a:tc>
                <a:tc>
                  <a:txBody>
                    <a:bodyPr/>
                    <a:lstStyle/>
                    <a:p>
                      <a:r>
                        <a:rPr lang="en-GB" sz="1100"/>
                        <a:t>90%</a:t>
                      </a:r>
                    </a:p>
                  </a:txBody>
                  <a:tcPr>
                    <a:solidFill>
                      <a:srgbClr val="F7F4F1"/>
                    </a:solidFill>
                  </a:tcPr>
                </a:tc>
                <a:tc>
                  <a:txBody>
                    <a:bodyPr/>
                    <a:lstStyle/>
                    <a:p>
                      <a:r>
                        <a:rPr lang="en-GB" sz="1100"/>
                        <a:t>98%</a:t>
                      </a:r>
                    </a:p>
                  </a:txBody>
                  <a:tcPr>
                    <a:solidFill>
                      <a:srgbClr val="F7F4F1"/>
                    </a:solidFill>
                  </a:tcPr>
                </a:tc>
                <a:tc>
                  <a:txBody>
                    <a:bodyPr/>
                    <a:lstStyle/>
                    <a:p>
                      <a:r>
                        <a:rPr lang="en-GB" sz="1100" dirty="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17" name="Oval 16">
            <a:extLst>
              <a:ext uri="{FF2B5EF4-FFF2-40B4-BE49-F238E27FC236}">
                <a16:creationId xmlns:a16="http://schemas.microsoft.com/office/drawing/2014/main" id="{CA1B4E85-191F-7A9E-AF0C-21ED756A92D0}"/>
              </a:ext>
              <a:ext uri="{C183D7F6-B498-43B3-948B-1728B52AA6E4}">
                <adec:decorative xmlns:adec="http://schemas.microsoft.com/office/drawing/2017/decorative" val="1"/>
              </a:ext>
            </a:extLst>
          </p:cNvPr>
          <p:cNvSpPr/>
          <p:nvPr/>
        </p:nvSpPr>
        <p:spPr>
          <a:xfrm>
            <a:off x="11708509" y="5614511"/>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A1924406-631C-2BB9-BFE2-F73198D50152}"/>
              </a:ext>
            </a:extLst>
          </p:cNvPr>
          <p:cNvSpPr txBox="1"/>
          <p:nvPr/>
        </p:nvSpPr>
        <p:spPr>
          <a:xfrm>
            <a:off x="8206656" y="5995210"/>
            <a:ext cx="3486187" cy="400110"/>
          </a:xfrm>
          <a:prstGeom prst="rect">
            <a:avLst/>
          </a:prstGeom>
          <a:noFill/>
        </p:spPr>
        <p:txBody>
          <a:bodyPr wrap="square" lIns="91440" tIns="45720" rIns="91440" bIns="45720" anchor="t">
            <a:spAutoFit/>
          </a:bodyPr>
          <a:lstStyle/>
          <a:p>
            <a:r>
              <a:rPr lang="en-GB" sz="1000" dirty="0"/>
              <a:t>No parliamentary questions (PQs) in August due to summer recess. Currently expected to meet target.</a:t>
            </a:r>
          </a:p>
        </p:txBody>
      </p:sp>
    </p:spTree>
    <p:extLst>
      <p:ext uri="{BB962C8B-B14F-4D97-AF65-F5344CB8AC3E}">
        <p14:creationId xmlns:p14="http://schemas.microsoft.com/office/powerpoint/2010/main" val="1986503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6780E9-2E29-45D2-E0CC-7B38878B405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1773" y="5617365"/>
            <a:ext cx="12191999" cy="1268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t>The faecal immunochemical testing press release in July led to extensive media coverage which included our key message which is the main reason is why the</a:t>
            </a:r>
            <a:endParaRPr lang="en-GB" dirty="0">
              <a:solidFill>
                <a:schemeClr val="tx1"/>
              </a:solidFill>
            </a:endParaRPr>
          </a:p>
        </p:txBody>
      </p:sp>
      <p:sp>
        <p:nvSpPr>
          <p:cNvPr id="8" name="Title 1">
            <a:extLst>
              <a:ext uri="{FF2B5EF4-FFF2-40B4-BE49-F238E27FC236}">
                <a16:creationId xmlns:a16="http://schemas.microsoft.com/office/drawing/2014/main" id="{7777D6F2-CB52-98CB-FCB6-11E6045C067D}"/>
              </a:ext>
            </a:extLst>
          </p:cNvPr>
          <p:cNvSpPr txBox="1">
            <a:spLocks noGrp="1"/>
          </p:cNvSpPr>
          <p:nvPr>
            <p:ph type="title" idx="4294967295"/>
          </p:nvPr>
        </p:nvSpPr>
        <p:spPr>
          <a:xfrm>
            <a:off x="558583" y="256220"/>
            <a:ext cx="11178381" cy="371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i="0" kern="1200">
                <a:solidFill>
                  <a:schemeClr val="tx1"/>
                </a:solidFill>
                <a:latin typeface="Lora SemiBold" pitchFamily="2" charset="77"/>
                <a:ea typeface="Lora SemiBold" charset="0"/>
                <a:cs typeface="Lora SemiBold"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Lora SemiBold" pitchFamily="2" charset="77"/>
                <a:ea typeface="Lora SemiBold" charset="0"/>
                <a:cs typeface="Lora SemiBold" charset="0"/>
              </a:rPr>
              <a:t>Effective communications and engage</a:t>
            </a:r>
            <a:r>
              <a:rPr lang="en-GB" sz="2000" dirty="0" err="1"/>
              <a:t>ment</a:t>
            </a:r>
            <a:r>
              <a:rPr lang="en-GB" sz="2000" dirty="0"/>
              <a:t> </a:t>
            </a:r>
            <a:r>
              <a:rPr kumimoji="0" lang="en-GB" sz="2000" b="1" i="0" u="none" strike="noStrike" kern="1200" cap="none" spc="0" normalizeH="0" baseline="0" noProof="0" dirty="0">
                <a:ln>
                  <a:noFill/>
                </a:ln>
                <a:solidFill>
                  <a:schemeClr val="tx1"/>
                </a:solidFill>
                <a:effectLst/>
                <a:uLnTx/>
                <a:uFillTx/>
                <a:latin typeface="Lora SemiBold" pitchFamily="2" charset="77"/>
                <a:ea typeface="Lora SemiBold" charset="0"/>
                <a:cs typeface="Lora SemiBold" charset="0"/>
              </a:rPr>
              <a:t>(slide </a:t>
            </a:r>
            <a:r>
              <a:rPr lang="en-GB" sz="2000" dirty="0"/>
              <a:t>3</a:t>
            </a:r>
            <a:r>
              <a:rPr kumimoji="0" lang="en-GB" sz="2000" b="1" i="0" u="none" strike="noStrike" kern="1200" cap="none" spc="0" normalizeH="0" baseline="0" noProof="0" dirty="0">
                <a:ln>
                  <a:noFill/>
                </a:ln>
                <a:solidFill>
                  <a:schemeClr val="tx1"/>
                </a:solidFill>
                <a:effectLst/>
                <a:uLnTx/>
                <a:uFillTx/>
                <a:latin typeface="Lora SemiBold" pitchFamily="2" charset="77"/>
                <a:ea typeface="Lora SemiBold" charset="0"/>
                <a:cs typeface="Lora SemiBold" charset="0"/>
              </a:rPr>
              <a:t> of 3)</a:t>
            </a:r>
          </a:p>
        </p:txBody>
      </p:sp>
      <p:graphicFrame>
        <p:nvGraphicFramePr>
          <p:cNvPr id="21" name="Chart 20" descr="Combined bar and line chart of NICE's percentage of actual, target and prior year activity for proportion of media coverage of NICE that is positive, from April 2022 to March 2023.">
            <a:extLst>
              <a:ext uri="{FF2B5EF4-FFF2-40B4-BE49-F238E27FC236}">
                <a16:creationId xmlns:a16="http://schemas.microsoft.com/office/drawing/2014/main" id="{E67DE1BC-9EE2-EBC2-76DB-2993845F3AF3}"/>
              </a:ext>
            </a:extLst>
          </p:cNvPr>
          <p:cNvGraphicFramePr/>
          <p:nvPr>
            <p:extLst>
              <p:ext uri="{D42A27DB-BD31-4B8C-83A1-F6EECF244321}">
                <p14:modId xmlns:p14="http://schemas.microsoft.com/office/powerpoint/2010/main" val="3581848182"/>
              </p:ext>
            </p:extLst>
          </p:nvPr>
        </p:nvGraphicFramePr>
        <p:xfrm>
          <a:off x="327950" y="908344"/>
          <a:ext cx="5408622" cy="3936072"/>
        </p:xfrm>
        <a:graphic>
          <a:graphicData uri="http://schemas.openxmlformats.org/drawingml/2006/chart">
            <c:chart xmlns:c="http://schemas.openxmlformats.org/drawingml/2006/chart" xmlns:r="http://schemas.openxmlformats.org/officeDocument/2006/relationships" r:id="rId3"/>
          </a:graphicData>
        </a:graphic>
      </p:graphicFrame>
      <p:sp>
        <p:nvSpPr>
          <p:cNvPr id="17" name="Oval 16">
            <a:extLst>
              <a:ext uri="{FF2B5EF4-FFF2-40B4-BE49-F238E27FC236}">
                <a16:creationId xmlns:a16="http://schemas.microsoft.com/office/drawing/2014/main" id="{B7FEE580-E846-FED1-06B0-FB9CD2453161}"/>
              </a:ext>
              <a:ext uri="{C183D7F6-B498-43B3-948B-1728B52AA6E4}">
                <adec:decorative xmlns:adec="http://schemas.microsoft.com/office/drawing/2017/decorative" val="1"/>
              </a:ext>
            </a:extLst>
          </p:cNvPr>
          <p:cNvSpPr/>
          <p:nvPr/>
        </p:nvSpPr>
        <p:spPr>
          <a:xfrm>
            <a:off x="5483148" y="5584907"/>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7">
            <a:extLst>
              <a:ext uri="{FF2B5EF4-FFF2-40B4-BE49-F238E27FC236}">
                <a16:creationId xmlns:a16="http://schemas.microsoft.com/office/drawing/2014/main" id="{46FC593E-BB81-4CBF-7A39-6C8963422C21}"/>
              </a:ext>
            </a:extLst>
          </p:cNvPr>
          <p:cNvGraphicFramePr>
            <a:graphicFrameLocks noGrp="1"/>
          </p:cNvGraphicFramePr>
          <p:nvPr>
            <p:extLst>
              <p:ext uri="{D42A27DB-BD31-4B8C-83A1-F6EECF244321}">
                <p14:modId xmlns:p14="http://schemas.microsoft.com/office/powerpoint/2010/main" val="3712163742"/>
              </p:ext>
            </p:extLst>
          </p:nvPr>
        </p:nvGraphicFramePr>
        <p:xfrm>
          <a:off x="327950" y="5103003"/>
          <a:ext cx="5408622" cy="685800"/>
        </p:xfrm>
        <a:graphic>
          <a:graphicData uri="http://schemas.openxmlformats.org/drawingml/2006/table">
            <a:tbl>
              <a:tblPr firstRow="1" bandRow="1">
                <a:tableStyleId>{5C22544A-7EE6-4342-B048-85BDC9FD1C3A}</a:tableStyleId>
              </a:tblPr>
              <a:tblGrid>
                <a:gridCol w="1357406">
                  <a:extLst>
                    <a:ext uri="{9D8B030D-6E8A-4147-A177-3AD203B41FA5}">
                      <a16:colId xmlns:a16="http://schemas.microsoft.com/office/drawing/2014/main" val="1651089263"/>
                    </a:ext>
                  </a:extLst>
                </a:gridCol>
                <a:gridCol w="1356461">
                  <a:extLst>
                    <a:ext uri="{9D8B030D-6E8A-4147-A177-3AD203B41FA5}">
                      <a16:colId xmlns:a16="http://schemas.microsoft.com/office/drawing/2014/main" val="3665189291"/>
                    </a:ext>
                  </a:extLst>
                </a:gridCol>
                <a:gridCol w="1108180">
                  <a:extLst>
                    <a:ext uri="{9D8B030D-6E8A-4147-A177-3AD203B41FA5}">
                      <a16:colId xmlns:a16="http://schemas.microsoft.com/office/drawing/2014/main" val="3982682260"/>
                    </a:ext>
                  </a:extLst>
                </a:gridCol>
                <a:gridCol w="1586575">
                  <a:extLst>
                    <a:ext uri="{9D8B030D-6E8A-4147-A177-3AD203B41FA5}">
                      <a16:colId xmlns:a16="http://schemas.microsoft.com/office/drawing/2014/main" val="4015648614"/>
                    </a:ext>
                  </a:extLst>
                </a:gridCol>
              </a:tblGrid>
              <a:tr h="305957">
                <a:tc>
                  <a:txBody>
                    <a:bodyPr/>
                    <a:lstStyle/>
                    <a:p>
                      <a:r>
                        <a:rPr lang="en-GB" sz="1100"/>
                        <a:t>Overall 2022/23 out-turn </a:t>
                      </a:r>
                    </a:p>
                  </a:txBody>
                  <a:tcPr anchor="b">
                    <a:solidFill>
                      <a:srgbClr val="228096"/>
                    </a:solidFill>
                  </a:tcPr>
                </a:tc>
                <a:tc>
                  <a:txBody>
                    <a:bodyPr/>
                    <a:lstStyle/>
                    <a:p>
                      <a:r>
                        <a:rPr lang="en-GB" sz="1100"/>
                        <a:t>Target for 23/24</a:t>
                      </a:r>
                    </a:p>
                  </a:txBody>
                  <a:tcPr anchor="b">
                    <a:solidFill>
                      <a:srgbClr val="228096"/>
                    </a:solidFill>
                  </a:tcPr>
                </a:tc>
                <a:tc>
                  <a:txBody>
                    <a:bodyPr/>
                    <a:lstStyle/>
                    <a:p>
                      <a:r>
                        <a:rPr lang="en-GB" sz="1100"/>
                        <a:t>YTD</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190896">
                <a:tc>
                  <a:txBody>
                    <a:bodyPr/>
                    <a:lstStyle/>
                    <a:p>
                      <a:r>
                        <a:rPr lang="en-GB" sz="1100"/>
                        <a:t>85%</a:t>
                      </a:r>
                    </a:p>
                  </a:txBody>
                  <a:tcPr>
                    <a:solidFill>
                      <a:srgbClr val="F7F4F1"/>
                    </a:solidFill>
                  </a:tcPr>
                </a:tc>
                <a:tc>
                  <a:txBody>
                    <a:bodyPr/>
                    <a:lstStyle/>
                    <a:p>
                      <a:r>
                        <a:rPr lang="en-GB" sz="1100"/>
                        <a:t>80%</a:t>
                      </a:r>
                    </a:p>
                  </a:txBody>
                  <a:tcPr>
                    <a:solidFill>
                      <a:srgbClr val="F7F4F1"/>
                    </a:solidFill>
                  </a:tcPr>
                </a:tc>
                <a:tc>
                  <a:txBody>
                    <a:bodyPr/>
                    <a:lstStyle/>
                    <a:p>
                      <a:r>
                        <a:rPr lang="en-GB" sz="1100"/>
                        <a:t>83%</a:t>
                      </a:r>
                    </a:p>
                  </a:txBody>
                  <a:tcPr>
                    <a:solidFill>
                      <a:srgbClr val="F7F4F1"/>
                    </a:solidFill>
                  </a:tcPr>
                </a:tc>
                <a:tc>
                  <a:txBody>
                    <a:bodyPr/>
                    <a:lstStyle/>
                    <a:p>
                      <a:r>
                        <a:rPr lang="en-GB" sz="1100" dirty="0"/>
                        <a:t>G</a:t>
                      </a:r>
                    </a:p>
                  </a:txBody>
                  <a:tcPr>
                    <a:solidFill>
                      <a:srgbClr val="F7F4F1"/>
                    </a:solidFill>
                  </a:tcPr>
                </a:tc>
                <a:extLst>
                  <a:ext uri="{0D108BD9-81ED-4DB2-BD59-A6C34878D82A}">
                    <a16:rowId xmlns:a16="http://schemas.microsoft.com/office/drawing/2014/main" val="1116214792"/>
                  </a:ext>
                </a:extLst>
              </a:tr>
            </a:tbl>
          </a:graphicData>
        </a:graphic>
      </p:graphicFrame>
      <p:graphicFrame>
        <p:nvGraphicFramePr>
          <p:cNvPr id="9" name="Chart 8" descr="Combined bar and line chart of NICE's percentage of actual, target and prior year activity for proportion of media coverage of NICE that is positive, from April 2022 to March 2023.">
            <a:extLst>
              <a:ext uri="{FF2B5EF4-FFF2-40B4-BE49-F238E27FC236}">
                <a16:creationId xmlns:a16="http://schemas.microsoft.com/office/drawing/2014/main" id="{E928FA00-1D47-A302-F321-74162E4C7C60}"/>
              </a:ext>
            </a:extLst>
          </p:cNvPr>
          <p:cNvGraphicFramePr/>
          <p:nvPr>
            <p:extLst>
              <p:ext uri="{D42A27DB-BD31-4B8C-83A1-F6EECF244321}">
                <p14:modId xmlns:p14="http://schemas.microsoft.com/office/powerpoint/2010/main" val="2580243993"/>
              </p:ext>
            </p:extLst>
          </p:nvPr>
        </p:nvGraphicFramePr>
        <p:xfrm>
          <a:off x="6365312" y="585148"/>
          <a:ext cx="5408622" cy="42592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27">
            <a:extLst>
              <a:ext uri="{FF2B5EF4-FFF2-40B4-BE49-F238E27FC236}">
                <a16:creationId xmlns:a16="http://schemas.microsoft.com/office/drawing/2014/main" id="{AE35E53C-82AA-B1AA-2D60-17D9F89B19B0}"/>
              </a:ext>
            </a:extLst>
          </p:cNvPr>
          <p:cNvGraphicFramePr>
            <a:graphicFrameLocks noGrp="1"/>
          </p:cNvGraphicFramePr>
          <p:nvPr>
            <p:extLst>
              <p:ext uri="{D42A27DB-BD31-4B8C-83A1-F6EECF244321}">
                <p14:modId xmlns:p14="http://schemas.microsoft.com/office/powerpoint/2010/main" val="439563043"/>
              </p:ext>
            </p:extLst>
          </p:nvPr>
        </p:nvGraphicFramePr>
        <p:xfrm>
          <a:off x="6365313" y="5108249"/>
          <a:ext cx="5408622" cy="685800"/>
        </p:xfrm>
        <a:graphic>
          <a:graphicData uri="http://schemas.openxmlformats.org/drawingml/2006/table">
            <a:tbl>
              <a:tblPr firstRow="1" bandRow="1">
                <a:tableStyleId>{5C22544A-7EE6-4342-B048-85BDC9FD1C3A}</a:tableStyleId>
              </a:tblPr>
              <a:tblGrid>
                <a:gridCol w="1357406">
                  <a:extLst>
                    <a:ext uri="{9D8B030D-6E8A-4147-A177-3AD203B41FA5}">
                      <a16:colId xmlns:a16="http://schemas.microsoft.com/office/drawing/2014/main" val="1651089263"/>
                    </a:ext>
                  </a:extLst>
                </a:gridCol>
                <a:gridCol w="1356461">
                  <a:extLst>
                    <a:ext uri="{9D8B030D-6E8A-4147-A177-3AD203B41FA5}">
                      <a16:colId xmlns:a16="http://schemas.microsoft.com/office/drawing/2014/main" val="3665189291"/>
                    </a:ext>
                  </a:extLst>
                </a:gridCol>
                <a:gridCol w="1108180">
                  <a:extLst>
                    <a:ext uri="{9D8B030D-6E8A-4147-A177-3AD203B41FA5}">
                      <a16:colId xmlns:a16="http://schemas.microsoft.com/office/drawing/2014/main" val="3982682260"/>
                    </a:ext>
                  </a:extLst>
                </a:gridCol>
                <a:gridCol w="1586575">
                  <a:extLst>
                    <a:ext uri="{9D8B030D-6E8A-4147-A177-3AD203B41FA5}">
                      <a16:colId xmlns:a16="http://schemas.microsoft.com/office/drawing/2014/main" val="4015648614"/>
                    </a:ext>
                  </a:extLst>
                </a:gridCol>
              </a:tblGrid>
              <a:tr h="305957">
                <a:tc>
                  <a:txBody>
                    <a:bodyPr/>
                    <a:lstStyle/>
                    <a:p>
                      <a:r>
                        <a:rPr lang="en-GB" sz="1100"/>
                        <a:t>Overall 2022/23 out-turn </a:t>
                      </a:r>
                    </a:p>
                  </a:txBody>
                  <a:tcPr anchor="b">
                    <a:solidFill>
                      <a:srgbClr val="228096"/>
                    </a:solidFill>
                  </a:tcPr>
                </a:tc>
                <a:tc>
                  <a:txBody>
                    <a:bodyPr/>
                    <a:lstStyle/>
                    <a:p>
                      <a:r>
                        <a:rPr lang="en-GB" sz="1100"/>
                        <a:t>Target for 23/24</a:t>
                      </a:r>
                    </a:p>
                  </a:txBody>
                  <a:tcPr anchor="b">
                    <a:solidFill>
                      <a:srgbClr val="228096"/>
                    </a:solidFill>
                  </a:tcPr>
                </a:tc>
                <a:tc>
                  <a:txBody>
                    <a:bodyPr/>
                    <a:lstStyle/>
                    <a:p>
                      <a:r>
                        <a:rPr lang="en-GB" sz="1100"/>
                        <a:t>YTD</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190896">
                <a:tc>
                  <a:txBody>
                    <a:bodyPr/>
                    <a:lstStyle/>
                    <a:p>
                      <a:r>
                        <a:rPr lang="en-GB" sz="1100"/>
                        <a:t>56%</a:t>
                      </a:r>
                    </a:p>
                  </a:txBody>
                  <a:tcPr>
                    <a:solidFill>
                      <a:srgbClr val="F7F4F1"/>
                    </a:solidFill>
                  </a:tcPr>
                </a:tc>
                <a:tc>
                  <a:txBody>
                    <a:bodyPr/>
                    <a:lstStyle/>
                    <a:p>
                      <a:r>
                        <a:rPr lang="en-GB" sz="1100"/>
                        <a:t>60%</a:t>
                      </a:r>
                    </a:p>
                  </a:txBody>
                  <a:tcPr>
                    <a:solidFill>
                      <a:srgbClr val="F7F4F1"/>
                    </a:solidFill>
                  </a:tcPr>
                </a:tc>
                <a:tc>
                  <a:txBody>
                    <a:bodyPr/>
                    <a:lstStyle/>
                    <a:p>
                      <a:r>
                        <a:rPr lang="en-GB" sz="1100"/>
                        <a:t>55%</a:t>
                      </a:r>
                    </a:p>
                  </a:txBody>
                  <a:tcPr>
                    <a:solidFill>
                      <a:srgbClr val="F7F4F1"/>
                    </a:solidFill>
                  </a:tcPr>
                </a:tc>
                <a:tc>
                  <a:txBody>
                    <a:bodyPr/>
                    <a:lstStyle/>
                    <a:p>
                      <a:r>
                        <a:rPr lang="en-GB" sz="1100" dirty="0"/>
                        <a:t>A</a:t>
                      </a:r>
                    </a:p>
                  </a:txBody>
                  <a:tcPr>
                    <a:solidFill>
                      <a:srgbClr val="F7F4F1"/>
                    </a:solidFill>
                  </a:tcPr>
                </a:tc>
                <a:extLst>
                  <a:ext uri="{0D108BD9-81ED-4DB2-BD59-A6C34878D82A}">
                    <a16:rowId xmlns:a16="http://schemas.microsoft.com/office/drawing/2014/main" val="1116214792"/>
                  </a:ext>
                </a:extLst>
              </a:tr>
            </a:tbl>
          </a:graphicData>
        </a:graphic>
      </p:graphicFrame>
      <p:sp>
        <p:nvSpPr>
          <p:cNvPr id="4" name="Oval 3">
            <a:extLst>
              <a:ext uri="{FF2B5EF4-FFF2-40B4-BE49-F238E27FC236}">
                <a16:creationId xmlns:a16="http://schemas.microsoft.com/office/drawing/2014/main" id="{0BCC78CD-ADEE-944F-9E9F-D1E9A1F8A49E}"/>
              </a:ext>
              <a:ext uri="{C183D7F6-B498-43B3-948B-1728B52AA6E4}">
                <adec:decorative xmlns:adec="http://schemas.microsoft.com/office/drawing/2017/decorative" val="1"/>
              </a:ext>
            </a:extLst>
          </p:cNvPr>
          <p:cNvSpPr/>
          <p:nvPr/>
        </p:nvSpPr>
        <p:spPr>
          <a:xfrm>
            <a:off x="11507479" y="5584907"/>
            <a:ext cx="149570" cy="149570"/>
          </a:xfrm>
          <a:prstGeom prst="ellipse">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BED01859-D341-7099-0634-D2D7B309B86B}"/>
              </a:ext>
            </a:extLst>
          </p:cNvPr>
          <p:cNvSpPr txBox="1"/>
          <p:nvPr/>
        </p:nvSpPr>
        <p:spPr>
          <a:xfrm>
            <a:off x="281001" y="5866774"/>
            <a:ext cx="5351717" cy="769441"/>
          </a:xfrm>
          <a:prstGeom prst="rect">
            <a:avLst/>
          </a:prstGeom>
          <a:noFill/>
        </p:spPr>
        <p:txBody>
          <a:bodyPr wrap="square" lIns="91440" tIns="45720" rIns="91440" bIns="45720" anchor="t">
            <a:spAutoFit/>
          </a:bodyPr>
          <a:lstStyle/>
          <a:p>
            <a:r>
              <a:rPr lang="en-GB" sz="1100" b="0" i="0" dirty="0">
                <a:solidFill>
                  <a:srgbClr val="000000"/>
                </a:solidFill>
                <a:effectLst/>
              </a:rPr>
              <a:t>November saw the issue of the cystic fibrosis technology appraisal generate some negative comment, which continued into December.  </a:t>
            </a:r>
            <a:r>
              <a:rPr lang="en-GB" sz="1100" dirty="0">
                <a:ea typeface="+mn-lt"/>
                <a:cs typeface="+mn-lt"/>
              </a:rPr>
              <a:t>The media analysis company we use experienced a major service cyberattack in early February, which has delayed the January data. </a:t>
            </a:r>
            <a:endParaRPr lang="en-GB" sz="1000" dirty="0">
              <a:effectLst/>
              <a:ea typeface="Inter"/>
            </a:endParaRPr>
          </a:p>
        </p:txBody>
      </p:sp>
      <p:sp>
        <p:nvSpPr>
          <p:cNvPr id="7" name="Oval 6">
            <a:extLst>
              <a:ext uri="{FF2B5EF4-FFF2-40B4-BE49-F238E27FC236}">
                <a16:creationId xmlns:a16="http://schemas.microsoft.com/office/drawing/2014/main" id="{DC0F53C0-94B4-3E4F-2C6F-2A32B80EC198}"/>
              </a:ext>
              <a:ext uri="{C183D7F6-B498-43B3-948B-1728B52AA6E4}">
                <adec:decorative xmlns:adec="http://schemas.microsoft.com/office/drawing/2017/decorative" val="1"/>
              </a:ext>
            </a:extLst>
          </p:cNvPr>
          <p:cNvSpPr/>
          <p:nvPr/>
        </p:nvSpPr>
        <p:spPr>
          <a:xfrm>
            <a:off x="5366262" y="5567663"/>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861DA36E-2AF2-718B-95FD-B1DE88335784}"/>
              </a:ext>
            </a:extLst>
          </p:cNvPr>
          <p:cNvSpPr txBox="1"/>
          <p:nvPr/>
        </p:nvSpPr>
        <p:spPr>
          <a:xfrm>
            <a:off x="6305332" y="5843751"/>
            <a:ext cx="5351717" cy="938719"/>
          </a:xfrm>
          <a:prstGeom prst="rect">
            <a:avLst/>
          </a:prstGeom>
          <a:noFill/>
        </p:spPr>
        <p:txBody>
          <a:bodyPr wrap="square" lIns="91440" tIns="45720" rIns="91440" bIns="45720" anchor="t">
            <a:spAutoFit/>
          </a:bodyPr>
          <a:lstStyle/>
          <a:p>
            <a:r>
              <a:rPr lang="en-GB" sz="1100" dirty="0"/>
              <a:t>The faecal immunochemical testing press release in July led to extensive media coverage which included our key message which is the main reason is why the figure is much higher than in previous months. </a:t>
            </a:r>
            <a:r>
              <a:rPr lang="en-GB" sz="1100" dirty="0">
                <a:ea typeface="+mn-lt"/>
                <a:cs typeface="+mn-lt"/>
              </a:rPr>
              <a:t>The media analysis company we use experienced a major service cyberattack in early February, which has delayed the January data. </a:t>
            </a:r>
            <a:endParaRPr lang="en-GB" sz="1000" dirty="0">
              <a:effectLst/>
              <a:ea typeface="Inter"/>
            </a:endParaRPr>
          </a:p>
        </p:txBody>
      </p:sp>
    </p:spTree>
    <p:extLst>
      <p:ext uri="{BB962C8B-B14F-4D97-AF65-F5344CB8AC3E}">
        <p14:creationId xmlns:p14="http://schemas.microsoft.com/office/powerpoint/2010/main" val="2531348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A046-07E7-108C-435D-E444D568BA38}"/>
              </a:ext>
            </a:extLst>
          </p:cNvPr>
          <p:cNvSpPr>
            <a:spLocks noGrp="1"/>
          </p:cNvSpPr>
          <p:nvPr>
            <p:ph type="ctrTitle"/>
          </p:nvPr>
        </p:nvSpPr>
        <p:spPr>
          <a:xfrm>
            <a:off x="195951" y="50892"/>
            <a:ext cx="11822484" cy="1276350"/>
          </a:xfrm>
        </p:spPr>
        <p:txBody>
          <a:bodyPr>
            <a:normAutofit/>
          </a:bodyPr>
          <a:lstStyle/>
          <a:p>
            <a:r>
              <a:rPr lang="en-GB"/>
              <a:t>Financial position as at 31</a:t>
            </a:r>
            <a:r>
              <a:rPr lang="en-GB" baseline="30000"/>
              <a:t>st</a:t>
            </a:r>
            <a:r>
              <a:rPr lang="en-GB"/>
              <a:t> January 2024</a:t>
            </a:r>
          </a:p>
        </p:txBody>
      </p:sp>
      <p:sp>
        <p:nvSpPr>
          <p:cNvPr id="4" name="Rectangle 3">
            <a:extLst>
              <a:ext uri="{FF2B5EF4-FFF2-40B4-BE49-F238E27FC236}">
                <a16:creationId xmlns:a16="http://schemas.microsoft.com/office/drawing/2014/main" id="{CF111BEF-1E99-DCF1-1335-FB72B1FE82D3}"/>
              </a:ext>
              <a:ext uri="{C183D7F6-B498-43B3-948B-1728B52AA6E4}">
                <adec:decorative xmlns:adec="http://schemas.microsoft.com/office/drawing/2017/decorative" val="1"/>
              </a:ext>
            </a:extLst>
          </p:cNvPr>
          <p:cNvSpPr>
            <a:spLocks/>
          </p:cNvSpPr>
          <p:nvPr/>
        </p:nvSpPr>
        <p:spPr>
          <a:xfrm>
            <a:off x="0" y="6065255"/>
            <a:ext cx="12191999" cy="713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4" name="Table 13">
            <a:extLst>
              <a:ext uri="{FF2B5EF4-FFF2-40B4-BE49-F238E27FC236}">
                <a16:creationId xmlns:a16="http://schemas.microsoft.com/office/drawing/2014/main" id="{5386D810-B6FB-BE46-A63D-0F813DADE48F}"/>
              </a:ext>
            </a:extLst>
          </p:cNvPr>
          <p:cNvGraphicFramePr>
            <a:graphicFrameLocks noGrp="1"/>
          </p:cNvGraphicFramePr>
          <p:nvPr>
            <p:extLst>
              <p:ext uri="{D42A27DB-BD31-4B8C-83A1-F6EECF244321}">
                <p14:modId xmlns:p14="http://schemas.microsoft.com/office/powerpoint/2010/main" val="29557345"/>
              </p:ext>
            </p:extLst>
          </p:nvPr>
        </p:nvGraphicFramePr>
        <p:xfrm>
          <a:off x="505680" y="948776"/>
          <a:ext cx="7321085" cy="2082097"/>
        </p:xfrm>
        <a:graphic>
          <a:graphicData uri="http://schemas.openxmlformats.org/drawingml/2006/table">
            <a:tbl>
              <a:tblPr firstRow="1"/>
              <a:tblGrid>
                <a:gridCol w="1206773">
                  <a:extLst>
                    <a:ext uri="{9D8B030D-6E8A-4147-A177-3AD203B41FA5}">
                      <a16:colId xmlns:a16="http://schemas.microsoft.com/office/drawing/2014/main" val="438671358"/>
                    </a:ext>
                  </a:extLst>
                </a:gridCol>
                <a:gridCol w="1019052">
                  <a:extLst>
                    <a:ext uri="{9D8B030D-6E8A-4147-A177-3AD203B41FA5}">
                      <a16:colId xmlns:a16="http://schemas.microsoft.com/office/drawing/2014/main" val="3858713269"/>
                    </a:ext>
                  </a:extLst>
                </a:gridCol>
                <a:gridCol w="1019052">
                  <a:extLst>
                    <a:ext uri="{9D8B030D-6E8A-4147-A177-3AD203B41FA5}">
                      <a16:colId xmlns:a16="http://schemas.microsoft.com/office/drawing/2014/main" val="4164149341"/>
                    </a:ext>
                  </a:extLst>
                </a:gridCol>
                <a:gridCol w="1019052">
                  <a:extLst>
                    <a:ext uri="{9D8B030D-6E8A-4147-A177-3AD203B41FA5}">
                      <a16:colId xmlns:a16="http://schemas.microsoft.com/office/drawing/2014/main" val="3483086292"/>
                    </a:ext>
                  </a:extLst>
                </a:gridCol>
                <a:gridCol w="1019052">
                  <a:extLst>
                    <a:ext uri="{9D8B030D-6E8A-4147-A177-3AD203B41FA5}">
                      <a16:colId xmlns:a16="http://schemas.microsoft.com/office/drawing/2014/main" val="2456291916"/>
                    </a:ext>
                  </a:extLst>
                </a:gridCol>
                <a:gridCol w="1019052">
                  <a:extLst>
                    <a:ext uri="{9D8B030D-6E8A-4147-A177-3AD203B41FA5}">
                      <a16:colId xmlns:a16="http://schemas.microsoft.com/office/drawing/2014/main" val="3294099563"/>
                    </a:ext>
                  </a:extLst>
                </a:gridCol>
                <a:gridCol w="1019052">
                  <a:extLst>
                    <a:ext uri="{9D8B030D-6E8A-4147-A177-3AD203B41FA5}">
                      <a16:colId xmlns:a16="http://schemas.microsoft.com/office/drawing/2014/main" val="612120144"/>
                    </a:ext>
                  </a:extLst>
                </a:gridCol>
              </a:tblGrid>
              <a:tr h="681910">
                <a:tc>
                  <a:txBody>
                    <a:bodyPr/>
                    <a:lstStyle/>
                    <a:p>
                      <a:pPr algn="l" fontAlgn="ctr"/>
                      <a:r>
                        <a:rPr lang="en-GB" sz="1100" u="none" strike="noStrike">
                          <a:solidFill>
                            <a:schemeClr val="bg1"/>
                          </a:solidFill>
                          <a:effectLst/>
                        </a:rPr>
                        <a:t>Spend Category</a:t>
                      </a:r>
                      <a:endParaRPr lang="en-GB" sz="1100" b="1" i="0" u="none" strike="noStrike">
                        <a:solidFill>
                          <a:schemeClr val="bg1"/>
                        </a:solidFill>
                        <a:effectLst/>
                        <a:latin typeface="Lato" panose="020F050202020403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l" fontAlgn="ctr"/>
                      <a:r>
                        <a:rPr lang="en-GB" sz="1100" u="none" strike="noStrike">
                          <a:solidFill>
                            <a:schemeClr val="bg1"/>
                          </a:solidFill>
                          <a:effectLst/>
                        </a:rPr>
                        <a:t>Year to Date Budget £000</a:t>
                      </a:r>
                      <a:endParaRPr lang="en-GB" sz="1100" b="1" i="0" u="none" strike="noStrike">
                        <a:solidFill>
                          <a:schemeClr val="bg1"/>
                        </a:solidFill>
                        <a:effectLst/>
                        <a:latin typeface="Lato" panose="020F050202020403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l" fontAlgn="ctr"/>
                      <a:r>
                        <a:rPr lang="en-GB" sz="1100" u="none" strike="noStrike">
                          <a:solidFill>
                            <a:schemeClr val="bg1"/>
                          </a:solidFill>
                          <a:effectLst/>
                        </a:rPr>
                        <a:t>Year to Date Actual £000</a:t>
                      </a:r>
                      <a:endParaRPr lang="en-GB" sz="1100" b="1" i="0" u="none" strike="noStrike">
                        <a:solidFill>
                          <a:schemeClr val="bg1"/>
                        </a:solidFill>
                        <a:effectLst/>
                        <a:latin typeface="Lato" panose="020F050202020403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l" fontAlgn="ctr"/>
                      <a:r>
                        <a:rPr lang="en-GB" sz="1100" u="none" strike="noStrike">
                          <a:solidFill>
                            <a:schemeClr val="bg1"/>
                          </a:solidFill>
                          <a:effectLst/>
                        </a:rPr>
                        <a:t>Year to Date Variance £000</a:t>
                      </a:r>
                      <a:endParaRPr lang="en-GB" sz="1100" b="1" i="0" u="none" strike="noStrike">
                        <a:solidFill>
                          <a:schemeClr val="bg1"/>
                        </a:solidFill>
                        <a:effectLst/>
                        <a:latin typeface="Lato" panose="020F050202020403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l" fontAlgn="ctr"/>
                      <a:r>
                        <a:rPr lang="en-GB" sz="1100" u="none" strike="noStrike">
                          <a:solidFill>
                            <a:schemeClr val="bg1"/>
                          </a:solidFill>
                          <a:effectLst/>
                        </a:rPr>
                        <a:t>Annual Budget £000</a:t>
                      </a:r>
                      <a:endParaRPr lang="en-GB" sz="1100" b="1" i="0" u="none" strike="noStrike">
                        <a:solidFill>
                          <a:schemeClr val="bg1"/>
                        </a:solidFill>
                        <a:effectLst/>
                        <a:latin typeface="Lato" panose="020F050202020403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l" fontAlgn="ctr"/>
                      <a:r>
                        <a:rPr lang="en-GB" sz="1100" u="none" strike="noStrike">
                          <a:solidFill>
                            <a:schemeClr val="bg1"/>
                          </a:solidFill>
                          <a:effectLst/>
                        </a:rPr>
                        <a:t>Estimated Outturn Spend £000</a:t>
                      </a:r>
                      <a:endParaRPr lang="en-GB" sz="1100" b="1" i="0" u="none" strike="noStrike">
                        <a:solidFill>
                          <a:schemeClr val="bg1"/>
                        </a:solidFill>
                        <a:effectLst/>
                        <a:latin typeface="Lato" panose="020F050202020403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l" fontAlgn="ctr"/>
                      <a:r>
                        <a:rPr lang="en-GB" sz="1100" u="none" strike="noStrike">
                          <a:solidFill>
                            <a:schemeClr val="bg1"/>
                          </a:solidFill>
                          <a:effectLst/>
                        </a:rPr>
                        <a:t>Estimated Outturn Variance £000</a:t>
                      </a:r>
                      <a:endParaRPr lang="en-GB" sz="1100" b="1" i="0" u="none" strike="noStrike">
                        <a:solidFill>
                          <a:schemeClr val="bg1"/>
                        </a:solidFill>
                        <a:effectLst/>
                        <a:latin typeface="Lato" panose="020F050202020403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extLst>
                  <a:ext uri="{0D108BD9-81ED-4DB2-BD59-A6C34878D82A}">
                    <a16:rowId xmlns:a16="http://schemas.microsoft.com/office/drawing/2014/main" val="3204845415"/>
                  </a:ext>
                </a:extLst>
              </a:tr>
              <a:tr h="381869">
                <a:tc>
                  <a:txBody>
                    <a:bodyPr/>
                    <a:lstStyle/>
                    <a:p>
                      <a:pPr algn="l" fontAlgn="ctr"/>
                      <a:r>
                        <a:rPr lang="en-GB" sz="1100" u="none" strike="noStrike">
                          <a:effectLst/>
                        </a:rPr>
                        <a:t>Pay</a:t>
                      </a:r>
                      <a:endParaRPr lang="en-GB" sz="1100" b="0" i="0" u="none" strike="noStrike">
                        <a:solidFill>
                          <a:srgbClr val="000000"/>
                        </a:solidFill>
                        <a:effectLst/>
                        <a:latin typeface="Lato" panose="020F0502020204030203" pitchFamily="34" charset="0"/>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100" b="0" i="0" u="none" strike="noStrike">
                          <a:solidFill>
                            <a:srgbClr val="000000"/>
                          </a:solidFill>
                          <a:effectLst/>
                          <a:latin typeface="Lato" panose="020F0502020204030203" pitchFamily="34" charset="0"/>
                        </a:rPr>
                        <a:t>49,101</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100" u="none" strike="noStrike">
                          <a:effectLst/>
                        </a:rPr>
                        <a:t>48,298</a:t>
                      </a:r>
                      <a:endParaRPr lang="en-GB" sz="1100" b="0" i="0" u="none" strike="noStrike">
                        <a:solidFill>
                          <a:srgbClr val="000000"/>
                        </a:solidFill>
                        <a:effectLst/>
                        <a:latin typeface="Lato" panose="020F0502020204030203" pitchFamily="34" charset="0"/>
                      </a:endParaRP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100" u="none" strike="noStrike">
                          <a:effectLst/>
                        </a:rPr>
                        <a:t>(803)</a:t>
                      </a:r>
                      <a:endParaRPr lang="en-GB" sz="1100" b="0" i="0" u="none" strike="noStrike">
                        <a:solidFill>
                          <a:srgbClr val="000000"/>
                        </a:solidFill>
                        <a:effectLst/>
                        <a:latin typeface="Lato" panose="020F0502020204030203" pitchFamily="34" charset="0"/>
                      </a:endParaRP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100" u="none" strike="noStrike">
                          <a:effectLst/>
                        </a:rPr>
                        <a:t>59,246</a:t>
                      </a:r>
                      <a:endParaRPr lang="en-GB" sz="1100" b="0" i="0" u="none" strike="noStrike">
                        <a:solidFill>
                          <a:srgbClr val="000000"/>
                        </a:solidFill>
                        <a:effectLst/>
                        <a:latin typeface="Lato" panose="020F0502020204030203" pitchFamily="34" charset="0"/>
                      </a:endParaRP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100" u="none" strike="noStrike">
                          <a:effectLst/>
                        </a:rPr>
                        <a:t>57,889</a:t>
                      </a:r>
                      <a:endParaRPr lang="en-GB" sz="1100" b="0" i="0" u="none" strike="noStrike">
                        <a:solidFill>
                          <a:srgbClr val="000000"/>
                        </a:solidFill>
                        <a:effectLst/>
                        <a:latin typeface="Lato" panose="020F0502020204030203" pitchFamily="34" charset="0"/>
                      </a:endParaRP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100" u="none" strike="noStrike">
                          <a:effectLst/>
                        </a:rPr>
                        <a:t>(1,357)</a:t>
                      </a:r>
                      <a:endParaRPr lang="en-GB" sz="1100" b="0" i="0" u="none" strike="noStrike">
                        <a:solidFill>
                          <a:srgbClr val="000000"/>
                        </a:solidFill>
                        <a:effectLst/>
                        <a:latin typeface="Lato" panose="020F0502020204030203" pitchFamily="34" charset="0"/>
                      </a:endParaRP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0386459"/>
                  </a:ext>
                </a:extLst>
              </a:tr>
              <a:tr h="381869">
                <a:tc>
                  <a:txBody>
                    <a:bodyPr/>
                    <a:lstStyle/>
                    <a:p>
                      <a:pPr algn="l" fontAlgn="ctr"/>
                      <a:r>
                        <a:rPr lang="en-GB" sz="1100" u="none" strike="noStrike">
                          <a:effectLst/>
                        </a:rPr>
                        <a:t>Non-pay</a:t>
                      </a:r>
                      <a:endParaRPr lang="en-GB" sz="1100" b="0" i="0" u="none" strike="noStrike">
                        <a:solidFill>
                          <a:srgbClr val="000000"/>
                        </a:solidFill>
                        <a:effectLst/>
                        <a:latin typeface="Lato" panose="020F0502020204030203" pitchFamily="34" charset="0"/>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100" b="0" i="0" u="none" strike="noStrike">
                          <a:solidFill>
                            <a:srgbClr val="000000"/>
                          </a:solidFill>
                          <a:effectLst/>
                          <a:latin typeface="Lato" panose="020F0502020204030203" pitchFamily="34" charset="0"/>
                        </a:rPr>
                        <a:t>18,020</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100" u="none" strike="noStrike">
                          <a:effectLst/>
                        </a:rPr>
                        <a:t>17,301</a:t>
                      </a:r>
                      <a:endParaRPr lang="en-GB" sz="1100" b="0" i="0" u="none" strike="noStrike">
                        <a:solidFill>
                          <a:srgbClr val="000000"/>
                        </a:solidFill>
                        <a:effectLst/>
                        <a:latin typeface="Lato" panose="020F0502020204030203" pitchFamily="34" charset="0"/>
                      </a:endParaRP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100" u="none" strike="noStrike">
                          <a:effectLst/>
                        </a:rPr>
                        <a:t>(719)</a:t>
                      </a:r>
                      <a:endParaRPr lang="en-GB" sz="1100" b="0" i="0" u="none" strike="noStrike">
                        <a:solidFill>
                          <a:srgbClr val="000000"/>
                        </a:solidFill>
                        <a:effectLst/>
                        <a:latin typeface="Lato" panose="020F0502020204030203" pitchFamily="34" charset="0"/>
                      </a:endParaRP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100" u="none" strike="noStrike">
                          <a:effectLst/>
                        </a:rPr>
                        <a:t>23,909</a:t>
                      </a:r>
                      <a:endParaRPr lang="en-GB" sz="1100" b="0" i="0" u="none" strike="noStrike">
                        <a:solidFill>
                          <a:srgbClr val="000000"/>
                        </a:solidFill>
                        <a:effectLst/>
                        <a:latin typeface="Lato" panose="020F0502020204030203" pitchFamily="34" charset="0"/>
                      </a:endParaRP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100" u="none" strike="noStrike">
                          <a:effectLst/>
                        </a:rPr>
                        <a:t>22,151</a:t>
                      </a:r>
                      <a:endParaRPr lang="en-GB" sz="1100" b="0" i="0" u="none" strike="noStrike">
                        <a:solidFill>
                          <a:srgbClr val="000000"/>
                        </a:solidFill>
                        <a:effectLst/>
                        <a:latin typeface="Lato" panose="020F0502020204030203" pitchFamily="34" charset="0"/>
                      </a:endParaRP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100" u="none" strike="noStrike">
                          <a:effectLst/>
                        </a:rPr>
                        <a:t>(1,758)</a:t>
                      </a:r>
                      <a:endParaRPr lang="en-GB" sz="1100" b="0" i="0" u="none" strike="noStrike">
                        <a:solidFill>
                          <a:srgbClr val="000000"/>
                        </a:solidFill>
                        <a:effectLst/>
                        <a:latin typeface="Lato" panose="020F0502020204030203" pitchFamily="34" charset="0"/>
                      </a:endParaRP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95690"/>
                  </a:ext>
                </a:extLst>
              </a:tr>
              <a:tr h="381869">
                <a:tc>
                  <a:txBody>
                    <a:bodyPr/>
                    <a:lstStyle/>
                    <a:p>
                      <a:pPr algn="l" fontAlgn="ctr"/>
                      <a:r>
                        <a:rPr lang="en-GB" sz="1100" u="none" strike="noStrike">
                          <a:effectLst/>
                        </a:rPr>
                        <a:t>Income</a:t>
                      </a:r>
                      <a:endParaRPr lang="en-GB" sz="1100" b="0" i="0" u="none" strike="noStrike">
                        <a:solidFill>
                          <a:srgbClr val="000000"/>
                        </a:solidFill>
                        <a:effectLst/>
                        <a:latin typeface="Lato" panose="020F0502020204030203" pitchFamily="34" charset="0"/>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100" b="0" i="0" u="none" strike="noStrike">
                          <a:solidFill>
                            <a:srgbClr val="000000"/>
                          </a:solidFill>
                          <a:effectLst/>
                          <a:latin typeface="Lato" panose="020F0502020204030203" pitchFamily="34" charset="0"/>
                        </a:rPr>
                        <a:t>(21,518)</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100" u="none" strike="noStrike">
                          <a:effectLst/>
                        </a:rPr>
                        <a:t>(19,013)</a:t>
                      </a:r>
                      <a:endParaRPr lang="en-GB" sz="1100" b="0" i="0" u="none" strike="noStrike">
                        <a:solidFill>
                          <a:srgbClr val="000000"/>
                        </a:solidFill>
                        <a:effectLst/>
                        <a:latin typeface="Lato" panose="020F0502020204030203" pitchFamily="34" charset="0"/>
                      </a:endParaRP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100" u="none" strike="noStrike">
                          <a:effectLst/>
                        </a:rPr>
                        <a:t>2,505</a:t>
                      </a:r>
                      <a:endParaRPr lang="en-GB" sz="1100" b="0" i="0" u="none" strike="noStrike">
                        <a:solidFill>
                          <a:srgbClr val="000000"/>
                        </a:solidFill>
                        <a:effectLst/>
                        <a:latin typeface="Lato" panose="020F0502020204030203" pitchFamily="34" charset="0"/>
                      </a:endParaRP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100" u="none" strike="noStrike">
                          <a:effectLst/>
                        </a:rPr>
                        <a:t>(25,845)</a:t>
                      </a:r>
                      <a:endParaRPr lang="en-GB" sz="1100" b="0" i="0" u="none" strike="noStrike">
                        <a:solidFill>
                          <a:srgbClr val="000000"/>
                        </a:solidFill>
                        <a:effectLst/>
                        <a:latin typeface="Lato" panose="020F0502020204030203" pitchFamily="34" charset="0"/>
                      </a:endParaRP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100" u="none" strike="noStrike">
                          <a:effectLst/>
                        </a:rPr>
                        <a:t>(23,304)</a:t>
                      </a:r>
                      <a:endParaRPr lang="en-GB" sz="1100" b="0" i="0" u="none" strike="noStrike">
                        <a:solidFill>
                          <a:srgbClr val="000000"/>
                        </a:solidFill>
                        <a:effectLst/>
                        <a:latin typeface="Lato" panose="020F0502020204030203" pitchFamily="34" charset="0"/>
                      </a:endParaRP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100" u="none" strike="noStrike">
                          <a:effectLst/>
                        </a:rPr>
                        <a:t>2,551</a:t>
                      </a:r>
                      <a:endParaRPr lang="en-GB" sz="1100" b="0" i="0" u="none" strike="noStrike">
                        <a:solidFill>
                          <a:srgbClr val="000000"/>
                        </a:solidFill>
                        <a:effectLst/>
                        <a:latin typeface="Lato" panose="020F0502020204030203" pitchFamily="34" charset="0"/>
                      </a:endParaRP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8256995"/>
                  </a:ext>
                </a:extLst>
              </a:tr>
              <a:tr h="254580">
                <a:tc>
                  <a:txBody>
                    <a:bodyPr/>
                    <a:lstStyle/>
                    <a:p>
                      <a:pPr algn="l" fontAlgn="ctr"/>
                      <a:r>
                        <a:rPr lang="en-GB" sz="1100" u="none" strike="noStrike">
                          <a:solidFill>
                            <a:schemeClr val="bg1"/>
                          </a:solidFill>
                          <a:effectLst/>
                        </a:rPr>
                        <a:t>Total</a:t>
                      </a:r>
                      <a:endParaRPr lang="en-GB" sz="1100" b="1" i="0" u="none" strike="noStrike">
                        <a:solidFill>
                          <a:schemeClr val="bg1"/>
                        </a:solidFill>
                        <a:effectLst/>
                        <a:latin typeface="Lato" panose="020F050202020403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r" fontAlgn="ctr"/>
                      <a:r>
                        <a:rPr lang="en-GB" sz="1100" b="1" i="0" u="none" strike="noStrike">
                          <a:solidFill>
                            <a:schemeClr val="bg1"/>
                          </a:solidFill>
                          <a:effectLst/>
                          <a:latin typeface="Lato" panose="020F0502020204030203" pitchFamily="34" charset="0"/>
                        </a:rPr>
                        <a:t>45,603</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r" fontAlgn="ctr"/>
                      <a:r>
                        <a:rPr lang="en-GB" sz="1100" u="none" strike="noStrike">
                          <a:solidFill>
                            <a:schemeClr val="bg1"/>
                          </a:solidFill>
                          <a:effectLst/>
                        </a:rPr>
                        <a:t>46,586</a:t>
                      </a:r>
                      <a:endParaRPr lang="en-GB" sz="1100" b="1" i="0" u="none" strike="noStrike">
                        <a:solidFill>
                          <a:schemeClr val="bg1"/>
                        </a:solidFill>
                        <a:effectLst/>
                        <a:latin typeface="Lato" panose="020F0502020204030203" pitchFamily="34" charset="0"/>
                      </a:endParaRP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r" fontAlgn="ctr"/>
                      <a:r>
                        <a:rPr lang="en-GB" sz="1100" u="none" strike="noStrike">
                          <a:solidFill>
                            <a:schemeClr val="bg1"/>
                          </a:solidFill>
                          <a:effectLst/>
                        </a:rPr>
                        <a:t>983</a:t>
                      </a:r>
                      <a:endParaRPr lang="en-GB" sz="1100" b="1" i="0" u="none" strike="noStrike">
                        <a:solidFill>
                          <a:schemeClr val="bg1"/>
                        </a:solidFill>
                        <a:effectLst/>
                        <a:latin typeface="Lato" panose="020F0502020204030203" pitchFamily="34" charset="0"/>
                      </a:endParaRP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r" fontAlgn="ctr"/>
                      <a:r>
                        <a:rPr lang="en-GB" sz="1100" u="none" strike="noStrike">
                          <a:solidFill>
                            <a:schemeClr val="bg1"/>
                          </a:solidFill>
                          <a:effectLst/>
                        </a:rPr>
                        <a:t>57,300</a:t>
                      </a:r>
                      <a:endParaRPr lang="en-GB" sz="1100" b="1" i="0" u="none" strike="noStrike">
                        <a:solidFill>
                          <a:schemeClr val="bg1"/>
                        </a:solidFill>
                        <a:effectLst/>
                        <a:latin typeface="Lato" panose="020F0502020204030203" pitchFamily="34" charset="0"/>
                      </a:endParaRP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r" fontAlgn="ctr"/>
                      <a:r>
                        <a:rPr lang="en-GB" sz="1100" u="none" strike="noStrike">
                          <a:solidFill>
                            <a:schemeClr val="bg1"/>
                          </a:solidFill>
                          <a:effectLst/>
                        </a:rPr>
                        <a:t>56,736</a:t>
                      </a:r>
                      <a:endParaRPr lang="en-GB" sz="1100" b="1" i="0" u="none" strike="noStrike">
                        <a:solidFill>
                          <a:schemeClr val="bg1"/>
                        </a:solidFill>
                        <a:effectLst/>
                        <a:latin typeface="Lato" panose="020F0502020204030203" pitchFamily="34" charset="0"/>
                      </a:endParaRP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r" fontAlgn="ctr"/>
                      <a:r>
                        <a:rPr lang="en-GB" sz="1100" u="none" strike="noStrike" dirty="0">
                          <a:solidFill>
                            <a:schemeClr val="bg1"/>
                          </a:solidFill>
                          <a:effectLst/>
                        </a:rPr>
                        <a:t>(564)</a:t>
                      </a:r>
                      <a:endParaRPr lang="en-GB" sz="1100" b="1" i="0" u="none" strike="noStrike" dirty="0">
                        <a:solidFill>
                          <a:schemeClr val="bg1"/>
                        </a:solidFill>
                        <a:effectLst/>
                        <a:latin typeface="Lato" panose="020F0502020204030203" pitchFamily="34" charset="0"/>
                      </a:endParaRP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extLst>
                  <a:ext uri="{0D108BD9-81ED-4DB2-BD59-A6C34878D82A}">
                    <a16:rowId xmlns:a16="http://schemas.microsoft.com/office/drawing/2014/main" val="710741113"/>
                  </a:ext>
                </a:extLst>
              </a:tr>
            </a:tbl>
          </a:graphicData>
        </a:graphic>
      </p:graphicFrame>
      <p:sp>
        <p:nvSpPr>
          <p:cNvPr id="6" name="TextBox 5">
            <a:extLst>
              <a:ext uri="{FF2B5EF4-FFF2-40B4-BE49-F238E27FC236}">
                <a16:creationId xmlns:a16="http://schemas.microsoft.com/office/drawing/2014/main" id="{7497A528-04FB-4155-58A4-CFBD758313B0}"/>
              </a:ext>
            </a:extLst>
          </p:cNvPr>
          <p:cNvSpPr txBox="1"/>
          <p:nvPr/>
        </p:nvSpPr>
        <p:spPr>
          <a:xfrm>
            <a:off x="440365" y="3597501"/>
            <a:ext cx="10131218" cy="2611805"/>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60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srgbClr val="000000"/>
                </a:solidFill>
                <a:effectLst/>
                <a:uLnTx/>
                <a:uFillTx/>
                <a:latin typeface="Inter"/>
                <a:ea typeface="Inter"/>
              </a:rPr>
              <a:t>Year to date overspend of £0.98m is primarily driven by under recovery against plan for technology appraisal (TA) income (£2.2m) and NICE Advice (£0.6m). This is partly offset by £0.8m underspend on pay (mainly in the Centre for Health Technology Evaluation; </a:t>
            </a:r>
            <a:r>
              <a:rPr lang="en-GB" sz="1300" dirty="0">
                <a:solidFill>
                  <a:srgbClr val="000000"/>
                </a:solidFill>
                <a:latin typeface="Inter"/>
                <a:ea typeface="Inter"/>
              </a:rPr>
              <a:t>and </a:t>
            </a:r>
            <a:r>
              <a:rPr kumimoji="0" lang="en-GB" sz="1300" b="0" i="0" u="none" strike="noStrike" kern="1200" cap="none" spc="0" normalizeH="0" baseline="0" noProof="0" dirty="0">
                <a:ln>
                  <a:noFill/>
                </a:ln>
                <a:solidFill>
                  <a:srgbClr val="000000"/>
                </a:solidFill>
                <a:effectLst/>
                <a:uLnTx/>
                <a:uFillTx/>
                <a:latin typeface="Inter"/>
                <a:ea typeface="Inter"/>
              </a:rPr>
              <a:t>Digital, Information and Technology, and Science, Evidence and Analytics Directorates) and a £0.7m underspend on non-pay (mainly due to uncommitted reserves, one-off VAT rebates relating to 2021-22 and 2022-23, lower than expected spend on committees, and DIT licences).  </a:t>
            </a:r>
            <a:endParaRPr kumimoji="0" lang="en-GB" sz="1300" b="0" i="0" u="none" strike="noStrike" kern="1200" cap="none" spc="0" normalizeH="0" baseline="0" noProof="0" dirty="0">
              <a:ln>
                <a:noFill/>
              </a:ln>
              <a:solidFill>
                <a:srgbClr val="000000"/>
              </a:solidFill>
              <a:effectLst/>
              <a:highlight>
                <a:srgbClr val="FFFF00"/>
              </a:highlight>
              <a:uLnTx/>
              <a:uFillTx/>
              <a:latin typeface="Inter"/>
              <a:ea typeface="Inter"/>
            </a:endParaRPr>
          </a:p>
          <a:p>
            <a:pPr marL="342900" indent="-342900">
              <a:lnSpc>
                <a:spcPct val="150000"/>
              </a:lnSpc>
              <a:spcBef>
                <a:spcPts val="600"/>
              </a:spcBef>
              <a:buFont typeface="Arial" panose="020B0604020202020204" pitchFamily="34" charset="0"/>
              <a:buChar char="•"/>
              <a:defRPr/>
            </a:pPr>
            <a:r>
              <a:rPr lang="en-GB" sz="1300" dirty="0">
                <a:solidFill>
                  <a:srgbClr val="000000"/>
                </a:solidFill>
                <a:ea typeface="Inter"/>
              </a:rPr>
              <a:t>The forecast outturn is currently a £0.56m surplus (£0.45m surplus at M9). The forecast reflects the most likely outcome, with a worst-case scenario of £0.14m underspend and a best-case scenario of £0.97m underspend (see next slide).</a:t>
            </a:r>
          </a:p>
          <a:p>
            <a:pPr marL="342900" lvl="0" indent="-342900">
              <a:lnSpc>
                <a:spcPct val="150000"/>
              </a:lnSpc>
              <a:spcBef>
                <a:spcPts val="600"/>
              </a:spcBef>
              <a:buFont typeface="Arial" panose="020B0604020202020204" pitchFamily="34" charset="0"/>
              <a:buChar char="•"/>
              <a:defRPr/>
            </a:pPr>
            <a:r>
              <a:rPr kumimoji="0" lang="en-GB" sz="1300" b="0" i="0" u="none" strike="noStrike" kern="1200" cap="none" spc="0" normalizeH="0" baseline="0" noProof="0" dirty="0">
                <a:ln>
                  <a:noFill/>
                </a:ln>
                <a:solidFill>
                  <a:srgbClr val="000000"/>
                </a:solidFill>
                <a:effectLst/>
                <a:uLnTx/>
                <a:uFillTx/>
                <a:latin typeface="Inter"/>
                <a:ea typeface="Inter"/>
              </a:rPr>
              <a:t>Technology Appraisal forecast income has reduced </a:t>
            </a:r>
            <a:r>
              <a:rPr lang="en-GB" sz="1300" dirty="0">
                <a:solidFill>
                  <a:srgbClr val="000000"/>
                </a:solidFill>
                <a:ea typeface="Inter"/>
              </a:rPr>
              <a:t>since December </a:t>
            </a:r>
            <a:r>
              <a:rPr kumimoji="0" lang="en-GB" sz="1300" b="0" i="0" u="none" strike="noStrike" kern="1200" cap="none" spc="0" normalizeH="0" baseline="0" noProof="0" dirty="0">
                <a:ln>
                  <a:noFill/>
                </a:ln>
                <a:solidFill>
                  <a:srgbClr val="000000"/>
                </a:solidFill>
                <a:effectLst/>
                <a:uLnTx/>
                <a:uFillTx/>
                <a:latin typeface="Inter"/>
                <a:ea typeface="Inter"/>
              </a:rPr>
              <a:t>from £10.5m to £10.4m.  </a:t>
            </a:r>
          </a:p>
        </p:txBody>
      </p:sp>
    </p:spTree>
    <p:extLst>
      <p:ext uri="{BB962C8B-B14F-4D97-AF65-F5344CB8AC3E}">
        <p14:creationId xmlns:p14="http://schemas.microsoft.com/office/powerpoint/2010/main" val="1707278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70DC495-2A59-5982-B85E-2C41AEB0F2D1}"/>
              </a:ext>
            </a:extLst>
          </p:cNvPr>
          <p:cNvGraphicFramePr>
            <a:graphicFrameLocks noGrp="1"/>
          </p:cNvGraphicFramePr>
          <p:nvPr>
            <p:extLst>
              <p:ext uri="{D42A27DB-BD31-4B8C-83A1-F6EECF244321}">
                <p14:modId xmlns:p14="http://schemas.microsoft.com/office/powerpoint/2010/main" val="1382317538"/>
              </p:ext>
            </p:extLst>
          </p:nvPr>
        </p:nvGraphicFramePr>
        <p:xfrm>
          <a:off x="623740" y="1328517"/>
          <a:ext cx="10642024" cy="3559215"/>
        </p:xfrm>
        <a:graphic>
          <a:graphicData uri="http://schemas.openxmlformats.org/drawingml/2006/table">
            <a:tbl>
              <a:tblPr firstRow="1" lastRow="1">
                <a:tableStyleId>{5C22544A-7EE6-4342-B048-85BDC9FD1C3A}</a:tableStyleId>
              </a:tblPr>
              <a:tblGrid>
                <a:gridCol w="1968540">
                  <a:extLst>
                    <a:ext uri="{9D8B030D-6E8A-4147-A177-3AD203B41FA5}">
                      <a16:colId xmlns:a16="http://schemas.microsoft.com/office/drawing/2014/main" val="1275779807"/>
                    </a:ext>
                  </a:extLst>
                </a:gridCol>
                <a:gridCol w="905522">
                  <a:extLst>
                    <a:ext uri="{9D8B030D-6E8A-4147-A177-3AD203B41FA5}">
                      <a16:colId xmlns:a16="http://schemas.microsoft.com/office/drawing/2014/main" val="3824468270"/>
                    </a:ext>
                  </a:extLst>
                </a:gridCol>
                <a:gridCol w="941033">
                  <a:extLst>
                    <a:ext uri="{9D8B030D-6E8A-4147-A177-3AD203B41FA5}">
                      <a16:colId xmlns:a16="http://schemas.microsoft.com/office/drawing/2014/main" val="1197985839"/>
                    </a:ext>
                  </a:extLst>
                </a:gridCol>
                <a:gridCol w="6826929">
                  <a:extLst>
                    <a:ext uri="{9D8B030D-6E8A-4147-A177-3AD203B41FA5}">
                      <a16:colId xmlns:a16="http://schemas.microsoft.com/office/drawing/2014/main" val="1092830908"/>
                    </a:ext>
                  </a:extLst>
                </a:gridCol>
              </a:tblGrid>
              <a:tr h="587369">
                <a:tc>
                  <a:txBody>
                    <a:bodyPr/>
                    <a:lstStyle/>
                    <a:p>
                      <a:pPr algn="l" fontAlgn="ctr"/>
                      <a:r>
                        <a:rPr lang="en-GB" sz="1050" u="none" strike="noStrike">
                          <a:effectLst/>
                        </a:rPr>
                        <a:t>Uncertainties / Opportunities</a:t>
                      </a:r>
                      <a:endParaRPr lang="en-GB" sz="1050" b="1" i="0" u="none" strike="noStrike">
                        <a:solidFill>
                          <a:srgbClr val="000000"/>
                        </a:solidFill>
                        <a:effectLst/>
                        <a:latin typeface="Calibri" panose="020F0502020204030204"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050" u="none" strike="noStrike">
                          <a:effectLst/>
                        </a:rPr>
                        <a:t>Worst case FOT (£m)</a:t>
                      </a:r>
                      <a:endParaRPr lang="en-GB" sz="105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050" u="none" strike="noStrike">
                          <a:effectLst/>
                        </a:rPr>
                        <a:t>Best case FOT (£m)</a:t>
                      </a:r>
                      <a:endParaRPr lang="en-GB" sz="105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050" u="none" strike="noStrike">
                          <a:effectLst/>
                        </a:rPr>
                        <a:t>Comments</a:t>
                      </a:r>
                      <a:endParaRPr lang="en-GB" sz="105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1985835"/>
                  </a:ext>
                </a:extLst>
              </a:tr>
              <a:tr h="243492">
                <a:tc>
                  <a:txBody>
                    <a:bodyPr/>
                    <a:lstStyle/>
                    <a:p>
                      <a:pPr algn="l" fontAlgn="b"/>
                      <a:r>
                        <a:rPr lang="en-GB" sz="1200" b="1" i="0" u="none" strike="noStrike">
                          <a:solidFill>
                            <a:srgbClr val="000000"/>
                          </a:solidFill>
                          <a:effectLst/>
                          <a:latin typeface="Inter" panose="02000503000000020004" pitchFamily="2" charset="0"/>
                          <a:ea typeface="Inter" panose="02000503000000020004" pitchFamily="2" charset="0"/>
                        </a:rPr>
                        <a:t>Month 10 FOT</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GB" sz="1200" b="1" i="0" u="none" strike="noStrike">
                          <a:solidFill>
                            <a:srgbClr val="000000"/>
                          </a:solidFill>
                          <a:effectLst/>
                          <a:latin typeface="Inter" panose="02000503000000020004" pitchFamily="2" charset="0"/>
                          <a:ea typeface="Inter" panose="02000503000000020004" pitchFamily="2" charset="0"/>
                        </a:rPr>
                        <a:t>(0.57)</a:t>
                      </a: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GB" sz="1200" b="1" i="0" u="none" strike="noStrike">
                          <a:solidFill>
                            <a:srgbClr val="000000"/>
                          </a:solidFill>
                          <a:effectLst/>
                          <a:latin typeface="Inter" panose="02000503000000020004" pitchFamily="2" charset="0"/>
                          <a:ea typeface="Inter" panose="02000503000000020004" pitchFamily="2" charset="0"/>
                        </a:rPr>
                        <a:t>(0.57)</a:t>
                      </a: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Inter" panose="02000503000000020004" pitchFamily="2" charset="0"/>
                          <a:ea typeface="Inter" panose="02000503000000020004" pitchFamily="2" charset="0"/>
                        </a:rPr>
                        <a:t>Most likely based on current forecast assumptions</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4215344"/>
                  </a:ext>
                </a:extLst>
              </a:tr>
              <a:tr h="243492">
                <a:tc>
                  <a:txBody>
                    <a:bodyPr/>
                    <a:lstStyle/>
                    <a:p>
                      <a:pPr algn="l" fontAlgn="b"/>
                      <a:r>
                        <a:rPr lang="en-GB" sz="1200" b="0" i="0" u="none" strike="noStrike">
                          <a:solidFill>
                            <a:srgbClr val="000000"/>
                          </a:solidFill>
                          <a:effectLst/>
                          <a:latin typeface="Inter" panose="02000503000000020004" pitchFamily="2" charset="0"/>
                          <a:ea typeface="Inter" panose="02000503000000020004" pitchFamily="2" charset="0"/>
                        </a:rPr>
                        <a:t>TA income</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Inter" panose="02000503000000020004" pitchFamily="2" charset="0"/>
                          <a:ea typeface="Inter" panose="02000503000000020004" pitchFamily="2" charset="0"/>
                        </a:rPr>
                        <a:t>0.10 </a:t>
                      </a: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GB" sz="1200" b="0" i="0" u="none" strike="noStrike">
                          <a:solidFill>
                            <a:srgbClr val="000000"/>
                          </a:solidFill>
                          <a:effectLst/>
                          <a:latin typeface="Inter" panose="02000503000000020004" pitchFamily="2" charset="0"/>
                          <a:ea typeface="Inter" panose="02000503000000020004" pitchFamily="2" charset="0"/>
                        </a:rPr>
                        <a:t>(0.10)</a:t>
                      </a: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Inter" panose="02000503000000020004" pitchFamily="2" charset="0"/>
                          <a:ea typeface="Inter" panose="02000503000000020004" pitchFamily="2" charset="0"/>
                        </a:rPr>
                        <a:t>Assumed £10.4m in forecast but there’s a possibility this will move by year end</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1730994"/>
                  </a:ext>
                </a:extLst>
              </a:tr>
              <a:tr h="486984">
                <a:tc>
                  <a:txBody>
                    <a:bodyPr/>
                    <a:lstStyle/>
                    <a:p>
                      <a:pPr algn="l" fontAlgn="b"/>
                      <a:r>
                        <a:rPr lang="en-GB" sz="1200" b="0" i="0" u="none" strike="noStrike">
                          <a:solidFill>
                            <a:srgbClr val="000000"/>
                          </a:solidFill>
                          <a:effectLst/>
                          <a:latin typeface="Inter" panose="02000503000000020004" pitchFamily="2" charset="0"/>
                          <a:ea typeface="Inter" panose="02000503000000020004" pitchFamily="2" charset="0"/>
                        </a:rPr>
                        <a:t>Restructure costs</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Inter" panose="02000503000000020004" pitchFamily="2" charset="0"/>
                          <a:ea typeface="Inter" panose="02000503000000020004" pitchFamily="2" charset="0"/>
                        </a:rPr>
                        <a:t>0.00 </a:t>
                      </a: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GB" sz="1200" b="0" i="0" u="none" strike="noStrike">
                          <a:solidFill>
                            <a:srgbClr val="000000"/>
                          </a:solidFill>
                          <a:effectLst/>
                          <a:latin typeface="Inter" panose="02000503000000020004" pitchFamily="2" charset="0"/>
                          <a:ea typeface="Inter" panose="02000503000000020004" pitchFamily="2" charset="0"/>
                        </a:rPr>
                        <a:t>(0.10)</a:t>
                      </a: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Inter" panose="02000503000000020004" pitchFamily="2" charset="0"/>
                          <a:ea typeface="Inter" panose="02000503000000020004" pitchFamily="2" charset="0"/>
                        </a:rPr>
                        <a:t>Assumed £1.2m in the forecast. £960k remains to pay for redundancies expected in Q4</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4669531"/>
                  </a:ext>
                </a:extLst>
              </a:tr>
              <a:tr h="243492">
                <a:tc>
                  <a:txBody>
                    <a:bodyPr/>
                    <a:lstStyle/>
                    <a:p>
                      <a:pPr algn="l" fontAlgn="b"/>
                      <a:r>
                        <a:rPr lang="en-GB" sz="1200" b="0" i="0" u="none" strike="noStrike">
                          <a:solidFill>
                            <a:srgbClr val="000000"/>
                          </a:solidFill>
                          <a:effectLst/>
                          <a:latin typeface="Inter" panose="02000503000000020004" pitchFamily="2" charset="0"/>
                          <a:ea typeface="Inter" panose="02000503000000020004" pitchFamily="2" charset="0"/>
                        </a:rPr>
                        <a:t>Manchester office rent review</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Inter" panose="02000503000000020004" pitchFamily="2" charset="0"/>
                          <a:ea typeface="Inter" panose="02000503000000020004" pitchFamily="2" charset="0"/>
                        </a:rPr>
                        <a:t>0.20 </a:t>
                      </a: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GB" sz="1200" b="0" i="0" u="none" strike="noStrike">
                          <a:solidFill>
                            <a:srgbClr val="000000"/>
                          </a:solidFill>
                          <a:effectLst/>
                          <a:latin typeface="Inter" panose="02000503000000020004" pitchFamily="2" charset="0"/>
                          <a:ea typeface="Inter" panose="02000503000000020004" pitchFamily="2" charset="0"/>
                        </a:rPr>
                        <a:t>0.00 </a:t>
                      </a: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Inter" panose="02000503000000020004" pitchFamily="2" charset="0"/>
                          <a:ea typeface="Inter" panose="02000503000000020004" pitchFamily="2" charset="0"/>
                        </a:rPr>
                        <a:t>Nil assumed in the forecast, review outstanding from Dec 2022, up to £200k pa expected</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2425796"/>
                  </a:ext>
                </a:extLst>
              </a:tr>
              <a:tr h="413614">
                <a:tc>
                  <a:txBody>
                    <a:bodyPr/>
                    <a:lstStyle/>
                    <a:p>
                      <a:pPr algn="l" fontAlgn="b"/>
                      <a:r>
                        <a:rPr lang="en-GB" sz="1200" b="0" i="0" u="none" strike="noStrike">
                          <a:solidFill>
                            <a:srgbClr val="000000"/>
                          </a:solidFill>
                          <a:effectLst/>
                          <a:latin typeface="Inter" panose="02000503000000020004" pitchFamily="2" charset="0"/>
                          <a:ea typeface="Inter" panose="02000503000000020004" pitchFamily="2" charset="0"/>
                        </a:rPr>
                        <a:t>NICE Advice Range</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Inter" panose="02000503000000020004" pitchFamily="2" charset="0"/>
                          <a:ea typeface="Inter" panose="02000503000000020004" pitchFamily="2" charset="0"/>
                        </a:rPr>
                        <a:t>0.10 </a:t>
                      </a: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GB" sz="1200" b="0" i="0" u="none" strike="noStrike">
                          <a:solidFill>
                            <a:srgbClr val="000000"/>
                          </a:solidFill>
                          <a:effectLst/>
                          <a:latin typeface="Inter" panose="02000503000000020004" pitchFamily="2" charset="0"/>
                          <a:ea typeface="Inter" panose="02000503000000020004" pitchFamily="2" charset="0"/>
                        </a:rPr>
                        <a:t>0.00 </a:t>
                      </a: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Inter" panose="02000503000000020004" pitchFamily="2" charset="0"/>
                          <a:ea typeface="Inter" panose="02000503000000020004" pitchFamily="2" charset="0"/>
                        </a:rPr>
                        <a:t>Estimate - based on number of assumed slots being filled. </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617985"/>
                  </a:ext>
                </a:extLst>
              </a:tr>
              <a:tr h="243492">
                <a:tc>
                  <a:txBody>
                    <a:bodyPr/>
                    <a:lstStyle/>
                    <a:p>
                      <a:pPr algn="l" fontAlgn="b"/>
                      <a:r>
                        <a:rPr lang="en-GB" sz="1200" b="0" i="0" u="none" strike="noStrike">
                          <a:solidFill>
                            <a:srgbClr val="000000"/>
                          </a:solidFill>
                          <a:effectLst/>
                          <a:latin typeface="Inter" panose="02000503000000020004" pitchFamily="2" charset="0"/>
                          <a:ea typeface="Inter" panose="02000503000000020004" pitchFamily="2" charset="0"/>
                        </a:rPr>
                        <a:t>IFRS 16 Adjustment</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Inter" panose="02000503000000020004" pitchFamily="2" charset="0"/>
                          <a:ea typeface="Inter" panose="02000503000000020004" pitchFamily="2" charset="0"/>
                        </a:rPr>
                        <a:t>0.03 </a:t>
                      </a: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GB" sz="1200" b="0" i="0" u="none" strike="noStrike">
                          <a:solidFill>
                            <a:srgbClr val="000000"/>
                          </a:solidFill>
                          <a:effectLst/>
                          <a:latin typeface="Inter" panose="02000503000000020004" pitchFamily="2" charset="0"/>
                          <a:ea typeface="Inter" panose="02000503000000020004" pitchFamily="2" charset="0"/>
                        </a:rPr>
                        <a:t>0.00 </a:t>
                      </a: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Inter" panose="02000503000000020004" pitchFamily="2" charset="0"/>
                          <a:ea typeface="Inter" panose="02000503000000020004" pitchFamily="2" charset="0"/>
                        </a:rPr>
                        <a:t>Technical adjustment relating to change in lease (Manchester).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2504775"/>
                  </a:ext>
                </a:extLst>
              </a:tr>
              <a:tr h="243492">
                <a:tc>
                  <a:txBody>
                    <a:bodyPr/>
                    <a:lstStyle/>
                    <a:p>
                      <a:pPr algn="l" fontAlgn="b"/>
                      <a:r>
                        <a:rPr lang="en-GB" sz="1200" b="0" i="0" u="none" strike="noStrike">
                          <a:solidFill>
                            <a:srgbClr val="000000"/>
                          </a:solidFill>
                          <a:effectLst/>
                          <a:latin typeface="Inter" panose="02000503000000020004" pitchFamily="2" charset="0"/>
                          <a:ea typeface="Inter" panose="02000503000000020004" pitchFamily="2" charset="0"/>
                        </a:rPr>
                        <a:t>Cyber funding</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Inter" panose="02000503000000020004" pitchFamily="2" charset="0"/>
                          <a:ea typeface="Inter" panose="02000503000000020004" pitchFamily="2" charset="0"/>
                        </a:rPr>
                        <a:t>0.0</a:t>
                      </a: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GB" sz="1200" b="0" i="0" u="none" strike="noStrike">
                          <a:solidFill>
                            <a:srgbClr val="000000"/>
                          </a:solidFill>
                          <a:effectLst/>
                          <a:latin typeface="Inter" panose="02000503000000020004" pitchFamily="2" charset="0"/>
                          <a:ea typeface="Inter" panose="02000503000000020004" pitchFamily="2" charset="0"/>
                        </a:rPr>
                        <a:t>(0.2)</a:t>
                      </a: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Inter" panose="02000503000000020004" pitchFamily="2" charset="0"/>
                          <a:ea typeface="Inter" panose="02000503000000020004" pitchFamily="2" charset="0"/>
                        </a:rPr>
                        <a:t>NICE has been allocated £160k revenue funding to support improvements to cyber infrastructure, but due to the timing of this award it may not be possible to spend this funding.</a:t>
                      </a:r>
                    </a:p>
                    <a:p>
                      <a:pPr algn="l" fontAlgn="b"/>
                      <a:r>
                        <a:rPr lang="en-GB" sz="1200" b="0" i="0" u="none" strike="noStrike">
                          <a:solidFill>
                            <a:srgbClr val="000000"/>
                          </a:solidFill>
                          <a:effectLst/>
                          <a:latin typeface="Inter" panose="02000503000000020004" pitchFamily="2" charset="0"/>
                          <a:ea typeface="Inter" panose="02000503000000020004" pitchFamily="2" charset="0"/>
                        </a:rPr>
                        <a:t>An additional £0.4m capital funding (not shown here) has been awarded,  which may not be possible to spend either due to timing constraints.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507005"/>
                  </a:ext>
                </a:extLst>
              </a:tr>
              <a:tr h="243492">
                <a:tc>
                  <a:txBody>
                    <a:bodyPr/>
                    <a:lstStyle/>
                    <a:p>
                      <a:pPr algn="l" fontAlgn="b"/>
                      <a:r>
                        <a:rPr lang="en-GB" sz="1200" b="1" i="0" u="none" strike="noStrike">
                          <a:solidFill>
                            <a:schemeClr val="bg1"/>
                          </a:solidFill>
                          <a:effectLst/>
                          <a:latin typeface="Inter" panose="02000503000000020004" pitchFamily="2" charset="0"/>
                          <a:ea typeface="Inter" panose="02000503000000020004" pitchFamily="2" charset="0"/>
                        </a:rPr>
                        <a:t>Deficit / (Surplus) - Range</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GB" sz="1200" b="1" i="0" u="none" strike="noStrike">
                          <a:solidFill>
                            <a:schemeClr val="bg1"/>
                          </a:solidFill>
                          <a:effectLst/>
                          <a:latin typeface="Inter" panose="02000503000000020004" pitchFamily="2" charset="0"/>
                          <a:ea typeface="Inter" panose="02000503000000020004" pitchFamily="2" charset="0"/>
                        </a:rPr>
                        <a:t>(0.14) </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GB" sz="1200" b="1" i="0" u="none" strike="noStrike">
                          <a:solidFill>
                            <a:schemeClr val="bg1"/>
                          </a:solidFill>
                          <a:effectLst/>
                          <a:latin typeface="Inter" panose="02000503000000020004" pitchFamily="2" charset="0"/>
                          <a:ea typeface="Inter" panose="02000503000000020004" pitchFamily="2" charset="0"/>
                        </a:rPr>
                        <a:t>(0.97)</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200" b="0" i="0" u="none" strike="noStrike" dirty="0">
                          <a:solidFill>
                            <a:schemeClr val="bg1"/>
                          </a:solidFill>
                          <a:effectLst/>
                          <a:latin typeface="Inter" panose="02000503000000020004" pitchFamily="2" charset="0"/>
                          <a:ea typeface="Inter" panose="02000503000000020004" pitchFamily="2" charset="0"/>
                        </a:rPr>
                        <a:t> </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4548804"/>
                  </a:ext>
                </a:extLst>
              </a:tr>
            </a:tbl>
          </a:graphicData>
        </a:graphic>
      </p:graphicFrame>
      <p:sp>
        <p:nvSpPr>
          <p:cNvPr id="5" name="Title 4">
            <a:extLst>
              <a:ext uri="{FF2B5EF4-FFF2-40B4-BE49-F238E27FC236}">
                <a16:creationId xmlns:a16="http://schemas.microsoft.com/office/drawing/2014/main" id="{AE246C88-1EDE-6547-85AB-D9E3E6368C8B}"/>
              </a:ext>
            </a:extLst>
          </p:cNvPr>
          <p:cNvSpPr txBox="1">
            <a:spLocks noGrp="1"/>
          </p:cNvSpPr>
          <p:nvPr>
            <p:ph type="title" idx="4294967295"/>
          </p:nvPr>
        </p:nvSpPr>
        <p:spPr>
          <a:xfrm>
            <a:off x="545839" y="493263"/>
            <a:ext cx="11248894"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Lora SemiBold" pitchFamily="2" charset="0"/>
                <a:ea typeface="+mn-ea"/>
                <a:cs typeface="+mn-cs"/>
              </a:rPr>
              <a:t>Forecast Outturn – risks and uncertainties – best-case worst-case scenarios </a:t>
            </a:r>
            <a:r>
              <a:rPr kumimoji="0" lang="en-GB" sz="1800" b="0" i="0" u="none" strike="noStrike" kern="1200" cap="none" spc="0" normalizeH="0" baseline="0" noProof="0" dirty="0">
                <a:ln>
                  <a:noFill/>
                </a:ln>
                <a:solidFill>
                  <a:srgbClr val="000000"/>
                </a:solidFill>
                <a:effectLst/>
                <a:uLnTx/>
                <a:uFillTx/>
                <a:latin typeface="Lora SemiBold" pitchFamily="2" charset="0"/>
                <a:ea typeface="+mn-ea"/>
                <a:cs typeface="+mn-cs"/>
              </a:rPr>
              <a:t>​</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708739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830ABF2-3910-6FB7-1B28-DA3A3A6D39B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5649894"/>
            <a:ext cx="12144375" cy="1208106"/>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6D2F95F-D242-4BA5-2612-FC6DFEAB87ED}"/>
              </a:ext>
            </a:extLst>
          </p:cNvPr>
          <p:cNvSpPr>
            <a:spLocks noGrp="1"/>
          </p:cNvSpPr>
          <p:nvPr>
            <p:ph type="ctrTitle"/>
          </p:nvPr>
        </p:nvSpPr>
        <p:spPr>
          <a:xfrm>
            <a:off x="251474" y="216749"/>
            <a:ext cx="11178381" cy="404480"/>
          </a:xfrm>
        </p:spPr>
        <p:txBody>
          <a:bodyPr>
            <a:normAutofit/>
          </a:bodyPr>
          <a:lstStyle/>
          <a:p>
            <a:r>
              <a:rPr lang="en-GB" sz="2000"/>
              <a:t>Summary</a:t>
            </a:r>
            <a:endParaRPr lang="en-GB" sz="2000" b="0">
              <a:solidFill>
                <a:srgbClr val="FF0000"/>
              </a:solidFill>
              <a:highlight>
                <a:srgbClr val="FFFF00"/>
              </a:highlight>
              <a:latin typeface="Inter SemiBold" panose="02000503000000020004" pitchFamily="2" charset="0"/>
              <a:ea typeface="Inter SemiBold" panose="02000503000000020004" pitchFamily="2" charset="0"/>
            </a:endParaRPr>
          </a:p>
        </p:txBody>
      </p:sp>
      <p:sp>
        <p:nvSpPr>
          <p:cNvPr id="33" name="Rectangle 32">
            <a:extLst>
              <a:ext uri="{FF2B5EF4-FFF2-40B4-BE49-F238E27FC236}">
                <a16:creationId xmlns:a16="http://schemas.microsoft.com/office/drawing/2014/main" id="{3A17A96D-9636-8AF7-A6EC-7292B8755C9E}"/>
              </a:ext>
            </a:extLst>
          </p:cNvPr>
          <p:cNvSpPr/>
          <p:nvPr/>
        </p:nvSpPr>
        <p:spPr>
          <a:xfrm>
            <a:off x="284507" y="999122"/>
            <a:ext cx="1161603" cy="254336"/>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ea typeface="Lato" panose="020F0502020204030203" pitchFamily="34" charset="0"/>
                <a:cs typeface="Lato" panose="020F0502020204030203" pitchFamily="34" charset="0"/>
              </a:rPr>
              <a:t>Area</a:t>
            </a:r>
          </a:p>
        </p:txBody>
      </p:sp>
      <p:sp>
        <p:nvSpPr>
          <p:cNvPr id="31" name="Rectangle 30">
            <a:extLst>
              <a:ext uri="{FF2B5EF4-FFF2-40B4-BE49-F238E27FC236}">
                <a16:creationId xmlns:a16="http://schemas.microsoft.com/office/drawing/2014/main" id="{2F5B059E-044C-3711-EF5D-EF00CF16130D}"/>
              </a:ext>
            </a:extLst>
          </p:cNvPr>
          <p:cNvSpPr/>
          <p:nvPr/>
        </p:nvSpPr>
        <p:spPr>
          <a:xfrm>
            <a:off x="2014644" y="846969"/>
            <a:ext cx="2142141" cy="364293"/>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ea typeface="Lato" panose="020F0502020204030203" pitchFamily="34" charset="0"/>
                <a:cs typeface="Lato" panose="020F0502020204030203" pitchFamily="34" charset="0"/>
              </a:rPr>
              <a:t>Confidence in achieving targets at year end</a:t>
            </a:r>
          </a:p>
        </p:txBody>
      </p:sp>
      <p:sp>
        <p:nvSpPr>
          <p:cNvPr id="32" name="Rectangle 31">
            <a:extLst>
              <a:ext uri="{FF2B5EF4-FFF2-40B4-BE49-F238E27FC236}">
                <a16:creationId xmlns:a16="http://schemas.microsoft.com/office/drawing/2014/main" id="{2C62E6CE-2EF3-85E2-1898-77663E2EE7B2}"/>
              </a:ext>
              <a:ext uri="{C183D7F6-B498-43B3-948B-1728B52AA6E4}">
                <adec:decorative xmlns:adec="http://schemas.microsoft.com/office/drawing/2017/decorative" val="0"/>
              </a:ext>
            </a:extLst>
          </p:cNvPr>
          <p:cNvSpPr/>
          <p:nvPr/>
        </p:nvSpPr>
        <p:spPr>
          <a:xfrm>
            <a:off x="4100807" y="999121"/>
            <a:ext cx="1007705" cy="212141"/>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ea typeface="Lato" panose="020F0502020204030203" pitchFamily="34" charset="0"/>
                <a:cs typeface="Lato" panose="020F0502020204030203" pitchFamily="34" charset="0"/>
              </a:rPr>
              <a:t>Comments</a:t>
            </a:r>
          </a:p>
        </p:txBody>
      </p:sp>
      <p:sp>
        <p:nvSpPr>
          <p:cNvPr id="8" name="TextBox 7">
            <a:extLst>
              <a:ext uri="{FF2B5EF4-FFF2-40B4-BE49-F238E27FC236}">
                <a16:creationId xmlns:a16="http://schemas.microsoft.com/office/drawing/2014/main" id="{32A94DF0-0963-1F3D-3FC2-9DF1C38C5ED2}"/>
              </a:ext>
            </a:extLst>
          </p:cNvPr>
          <p:cNvSpPr txBox="1"/>
          <p:nvPr/>
        </p:nvSpPr>
        <p:spPr>
          <a:xfrm>
            <a:off x="251474" y="1485387"/>
            <a:ext cx="1440175" cy="738664"/>
          </a:xfrm>
          <a:prstGeom prst="rect">
            <a:avLst/>
          </a:prstGeom>
          <a:noFill/>
        </p:spPr>
        <p:txBody>
          <a:bodyPr wrap="square">
            <a:spAutoFit/>
          </a:bodyPr>
          <a:lstStyle/>
          <a:p>
            <a:r>
              <a:rPr lang="en-GB" sz="1050">
                <a:latin typeface="Inter" panose="02000503000000020004" pitchFamily="2" charset="0"/>
                <a:ea typeface="Inter" panose="02000503000000020004" pitchFamily="2" charset="0"/>
              </a:rPr>
              <a:t>Our transformation objectives in the 23/24 business plan</a:t>
            </a:r>
          </a:p>
        </p:txBody>
      </p:sp>
      <p:sp>
        <p:nvSpPr>
          <p:cNvPr id="55" name="Rectangle 54" descr="Graphic of a meter illustrating that confidence in achieving target at the end of the year is amber. ">
            <a:extLst>
              <a:ext uri="{FF2B5EF4-FFF2-40B4-BE49-F238E27FC236}">
                <a16:creationId xmlns:a16="http://schemas.microsoft.com/office/drawing/2014/main" id="{16F83915-AA3A-90DA-950C-FAADF79B224D}"/>
              </a:ext>
            </a:extLst>
          </p:cNvPr>
          <p:cNvSpPr/>
          <p:nvPr/>
        </p:nvSpPr>
        <p:spPr>
          <a:xfrm>
            <a:off x="2677388" y="1607760"/>
            <a:ext cx="678595" cy="691296"/>
          </a:xfrm>
          <a:prstGeom prst="rect">
            <a:avLst/>
          </a:prstGeom>
          <a:gradFill>
            <a:gsLst>
              <a:gs pos="0">
                <a:srgbClr val="D8F0F6"/>
              </a:gs>
              <a:gs pos="100000">
                <a:srgbClr val="FCFE12"/>
              </a:gs>
              <a:gs pos="99000">
                <a:srgbClr val="FF0000"/>
              </a:gs>
              <a:gs pos="90000">
                <a:srgbClr val="FFFF00"/>
              </a:gs>
              <a:gs pos="82500">
                <a:srgbClr val="FFFF00"/>
              </a:gs>
              <a:gs pos="57000">
                <a:srgbClr val="00B050"/>
              </a:gs>
              <a:gs pos="0">
                <a:srgbClr val="00B05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84A6406E-47BC-FEC5-61A1-0C486C686FF1}"/>
              </a:ext>
            </a:extLst>
          </p:cNvPr>
          <p:cNvSpPr txBox="1"/>
          <p:nvPr/>
        </p:nvSpPr>
        <p:spPr>
          <a:xfrm>
            <a:off x="4100807" y="1419347"/>
            <a:ext cx="7483287" cy="1061829"/>
          </a:xfrm>
          <a:prstGeom prst="rect">
            <a:avLst/>
          </a:prstGeom>
          <a:noFill/>
        </p:spPr>
        <p:txBody>
          <a:bodyPr wrap="square" lIns="91440" tIns="45720" rIns="91440" bIns="45720" anchor="t">
            <a:spAutoFit/>
          </a:bodyPr>
          <a:lstStyle/>
          <a:p>
            <a:r>
              <a:rPr lang="en-GB" sz="1050">
                <a:effectLst/>
                <a:latin typeface="Inter" panose="020B0604020202020204" charset="0"/>
                <a:ea typeface="Times New Roman" panose="02020603050405020304" pitchFamily="18" charset="0"/>
              </a:rPr>
              <a:t>At the end of February, 3 business plan objectives have been achieved (developing a new approach to prioritising guidance; simplifying how we engage and support industry; and adopting a NICE-wide approach to talent management). The remaining objectives are rated amber while issues that emerged are resolved, although we are still on course for the most part to achieve their intent. The objective about continuous improvement was retired in 2023 due to financial pressures. Of the 50 milestones in the business plan, 27 have been achieved and a further 13 are on track for delivery next month. Six are at risk, and just 4 milestones will not be delivered. </a:t>
            </a:r>
            <a:endParaRPr lang="en-GB" sz="105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55812246-DB1F-BFD1-335B-9A375A909E7B}"/>
              </a:ext>
            </a:extLst>
          </p:cNvPr>
          <p:cNvSpPr txBox="1"/>
          <p:nvPr/>
        </p:nvSpPr>
        <p:spPr>
          <a:xfrm>
            <a:off x="251474" y="2926085"/>
            <a:ext cx="1337753" cy="1061829"/>
          </a:xfrm>
          <a:prstGeom prst="rect">
            <a:avLst/>
          </a:prstGeom>
          <a:noFill/>
        </p:spPr>
        <p:txBody>
          <a:bodyPr wrap="square">
            <a:spAutoFit/>
          </a:bodyPr>
          <a:lstStyle/>
          <a:p>
            <a:r>
              <a:rPr lang="en-GB" sz="1050">
                <a:latin typeface="Inter" panose="02000503000000020004" pitchFamily="2" charset="0"/>
                <a:ea typeface="Inter" panose="02000503000000020004" pitchFamily="2" charset="0"/>
              </a:rPr>
              <a:t>High quality advice that is relevant, timely, usable and has a demonstrable impact</a:t>
            </a:r>
          </a:p>
        </p:txBody>
      </p:sp>
      <p:sp>
        <p:nvSpPr>
          <p:cNvPr id="57" name="Rectangle 56" descr="Graphic of a meter illustrating that confidence in achieving target at the end of the year is amber.">
            <a:extLst>
              <a:ext uri="{FF2B5EF4-FFF2-40B4-BE49-F238E27FC236}">
                <a16:creationId xmlns:a16="http://schemas.microsoft.com/office/drawing/2014/main" id="{9E883A96-A62D-7B1A-03CB-2CCB3873F1A6}"/>
              </a:ext>
            </a:extLst>
          </p:cNvPr>
          <p:cNvSpPr/>
          <p:nvPr/>
        </p:nvSpPr>
        <p:spPr>
          <a:xfrm>
            <a:off x="2662787" y="3015895"/>
            <a:ext cx="680400" cy="691200"/>
          </a:xfrm>
          <a:prstGeom prst="rect">
            <a:avLst/>
          </a:prstGeom>
          <a:gradFill>
            <a:gsLst>
              <a:gs pos="83000">
                <a:srgbClr val="FF0000"/>
              </a:gs>
              <a:gs pos="79000">
                <a:srgbClr val="FFFF00"/>
              </a:gs>
              <a:gs pos="64000">
                <a:srgbClr val="EEF969"/>
              </a:gs>
              <a:gs pos="45000">
                <a:srgbClr val="00B05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79FEACC1-A489-A94A-57F4-6FB158D011DF}"/>
              </a:ext>
            </a:extLst>
          </p:cNvPr>
          <p:cNvSpPr txBox="1"/>
          <p:nvPr/>
        </p:nvSpPr>
        <p:spPr>
          <a:xfrm>
            <a:off x="4145684" y="2521200"/>
            <a:ext cx="7633548" cy="2516073"/>
          </a:xfrm>
          <a:prstGeom prst="rect">
            <a:avLst/>
          </a:prstGeom>
          <a:noFill/>
        </p:spPr>
        <p:txBody>
          <a:bodyPr wrap="square" lIns="91440" tIns="45720" rIns="91440" bIns="45720" anchor="t">
            <a:spAutoFit/>
          </a:bodyPr>
          <a:lstStyle/>
          <a:p>
            <a:r>
              <a:rPr lang="en-GB" sz="1050">
                <a:latin typeface="Inter"/>
                <a:ea typeface="Inter"/>
              </a:rPr>
              <a:t>It is anticipated that the guidelines and health technologies programmes will deliver the volume of outputs in the 2023/24 business plan, with the number of guidelines outputs significantly ahead of target. The number of quality standards updates will be lower than set out in the business plan but in line with internal work-plans. It is anticipated that the final number of technology appraisal (TA) and highly specialised technologies (HST) outputs will be 90% of the business plan target. </a:t>
            </a:r>
          </a:p>
          <a:p>
            <a:endParaRPr lang="en-GB" sz="1050">
              <a:latin typeface="Inter" panose="02000503000000020004" pitchFamily="2" charset="0"/>
              <a:ea typeface="Inter" panose="02000503000000020004" pitchFamily="2" charset="0"/>
            </a:endParaRPr>
          </a:p>
          <a:p>
            <a:r>
              <a:rPr lang="en-GB" sz="1050">
                <a:latin typeface="Inter" panose="02000503000000020004" pitchFamily="2" charset="0"/>
                <a:ea typeface="Inter" panose="02000503000000020004" pitchFamily="2" charset="0"/>
              </a:rPr>
              <a:t>YTD, the mean and median number of days between GB marketing authorisation (MA) and TA/HST guidance publication has significantly reduced from 2022/23 for ‘optimal’ topics and the 15% target reduction is likely to be met. However, this target is unlikely to be achieved when ‘divergent’ topics are included, with performance affected by 6 HST publications with a mean of 1,625 days. </a:t>
            </a:r>
            <a:r>
              <a:rPr lang="en-GB" sz="1050">
                <a:solidFill>
                  <a:schemeClr val="tx1"/>
                </a:solidFill>
                <a:effectLst/>
              </a:rPr>
              <a:t>The target to produce conditional</a:t>
            </a:r>
            <a:r>
              <a:rPr lang="en-GB" sz="1050" baseline="0">
                <a:solidFill>
                  <a:schemeClr val="tx1"/>
                </a:solidFill>
                <a:effectLst/>
              </a:rPr>
              <a:t> recommendations for early value assessments within 6 months is also unlikely to be met.</a:t>
            </a:r>
            <a:r>
              <a:rPr lang="en-GB" sz="1050">
                <a:effectLst/>
                <a:ea typeface="Calibri" panose="020F0502020204030204" pitchFamily="34" charset="0"/>
              </a:rPr>
              <a:t> T</a:t>
            </a:r>
            <a:r>
              <a:rPr lang="en-GB" sz="1050">
                <a:ea typeface="Inter" panose="02000503000000020004" pitchFamily="2" charset="0"/>
              </a:rPr>
              <a:t>he </a:t>
            </a:r>
            <a:r>
              <a:rPr lang="en-GB" sz="1050">
                <a:solidFill>
                  <a:schemeClr val="tx1"/>
                </a:solidFill>
                <a:effectLst/>
              </a:rPr>
              <a:t>proportion of early engagement services that are for diagnostics, devices and digital technologies has slightly increased from 2022/23, but the target for a 25% increase is at risk of delivery.</a:t>
            </a:r>
            <a:endParaRPr lang="en-GB" sz="1050">
              <a:ea typeface="Inter" panose="02000503000000020004" pitchFamily="2" charset="0"/>
            </a:endParaRPr>
          </a:p>
          <a:p>
            <a:endParaRPr lang="en-GB" sz="1050">
              <a:latin typeface="Inter" panose="02000503000000020004" pitchFamily="2" charset="0"/>
              <a:ea typeface="Inter" panose="02000503000000020004" pitchFamily="2" charset="0"/>
            </a:endParaRPr>
          </a:p>
          <a:p>
            <a:endParaRPr lang="en-GB" sz="1050">
              <a:latin typeface="Inter" panose="02000503000000020004" pitchFamily="2" charset="0"/>
              <a:ea typeface="Inter" panose="02000503000000020004" pitchFamily="2" charset="0"/>
            </a:endParaRPr>
          </a:p>
        </p:txBody>
      </p:sp>
      <p:sp>
        <p:nvSpPr>
          <p:cNvPr id="22" name="TextBox 21">
            <a:extLst>
              <a:ext uri="{FF2B5EF4-FFF2-40B4-BE49-F238E27FC236}">
                <a16:creationId xmlns:a16="http://schemas.microsoft.com/office/drawing/2014/main" id="{2EF58315-9BDC-6FBA-7AA0-628B54AC3B36}"/>
              </a:ext>
            </a:extLst>
          </p:cNvPr>
          <p:cNvSpPr txBox="1"/>
          <p:nvPr/>
        </p:nvSpPr>
        <p:spPr>
          <a:xfrm>
            <a:off x="276850" y="4851776"/>
            <a:ext cx="1672063" cy="1384995"/>
          </a:xfrm>
          <a:prstGeom prst="rect">
            <a:avLst/>
          </a:prstGeom>
          <a:noFill/>
        </p:spPr>
        <p:txBody>
          <a:bodyPr wrap="square">
            <a:spAutoFit/>
          </a:bodyPr>
          <a:lstStyle/>
          <a:p>
            <a:r>
              <a:rPr lang="en-GB" sz="1050">
                <a:effectLst/>
                <a:latin typeface="Inter" panose="02000503000000020004" pitchFamily="2" charset="0"/>
                <a:ea typeface="Inter" panose="02000503000000020004" pitchFamily="2" charset="0"/>
              </a:rPr>
              <a:t>While ensuring a financially sustainable organisation, with happy and well-supported staff, and effective communications and engagement </a:t>
            </a:r>
            <a:endParaRPr lang="en-GB" sz="500">
              <a:latin typeface="Inter" panose="02000503000000020004" pitchFamily="2" charset="0"/>
              <a:ea typeface="Inter" panose="02000503000000020004" pitchFamily="2" charset="0"/>
            </a:endParaRPr>
          </a:p>
        </p:txBody>
      </p:sp>
      <p:sp>
        <p:nvSpPr>
          <p:cNvPr id="56" name="Rectangle 55" descr="Graphic of a meter illustrating that confidence in achieving target at the end of the year is amber.">
            <a:extLst>
              <a:ext uri="{FF2B5EF4-FFF2-40B4-BE49-F238E27FC236}">
                <a16:creationId xmlns:a16="http://schemas.microsoft.com/office/drawing/2014/main" id="{37870082-3F22-2C97-92E4-009B20C110E7}"/>
              </a:ext>
            </a:extLst>
          </p:cNvPr>
          <p:cNvSpPr/>
          <p:nvPr/>
        </p:nvSpPr>
        <p:spPr>
          <a:xfrm>
            <a:off x="2676485" y="5110888"/>
            <a:ext cx="680400" cy="691200"/>
          </a:xfrm>
          <a:prstGeom prst="rect">
            <a:avLst/>
          </a:prstGeom>
          <a:gradFill>
            <a:gsLst>
              <a:gs pos="61000">
                <a:srgbClr val="ECF87B"/>
              </a:gs>
              <a:gs pos="0">
                <a:srgbClr val="D8F0F6"/>
              </a:gs>
              <a:gs pos="100000">
                <a:srgbClr val="F6FC3E"/>
              </a:gs>
              <a:gs pos="100000">
                <a:srgbClr val="FF0000"/>
              </a:gs>
              <a:gs pos="0">
                <a:srgbClr val="00B05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38FD896D-5F64-AF08-FD49-0EE55BA49E5D}"/>
              </a:ext>
            </a:extLst>
          </p:cNvPr>
          <p:cNvSpPr txBox="1"/>
          <p:nvPr/>
        </p:nvSpPr>
        <p:spPr>
          <a:xfrm>
            <a:off x="4192312" y="4690193"/>
            <a:ext cx="7483287" cy="1546577"/>
          </a:xfrm>
          <a:prstGeom prst="rect">
            <a:avLst/>
          </a:prstGeom>
          <a:noFill/>
        </p:spPr>
        <p:txBody>
          <a:bodyPr wrap="square">
            <a:spAutoFit/>
          </a:bodyPr>
          <a:lstStyle/>
          <a:p>
            <a:endParaRPr lang="en-GB" sz="1050" dirty="0">
              <a:solidFill>
                <a:srgbClr val="FF0000"/>
              </a:solidFill>
              <a:latin typeface="Inter" panose="02000503000000020004" pitchFamily="2" charset="0"/>
              <a:ea typeface="Inter" panose="02000503000000020004" pitchFamily="2" charset="0"/>
            </a:endParaRPr>
          </a:p>
          <a:p>
            <a:r>
              <a:rPr lang="en-GB" sz="1050" dirty="0">
                <a:latin typeface="Inter" panose="02000503000000020004" pitchFamily="2" charset="0"/>
                <a:ea typeface="Inter" panose="02000503000000020004" pitchFamily="2" charset="0"/>
              </a:rPr>
              <a:t>At the end of month 10 the year to date overspend is £0.98m, primarily driven by under recovery against plan for TA income (£2.2m). The forecast outturn is currently a £0.56m surplus, with a worst-case scenario of a £0.14m underspend and a best-case scenario of £0.97m underspend. </a:t>
            </a:r>
          </a:p>
          <a:p>
            <a:endParaRPr lang="en-GB" sz="1050" dirty="0">
              <a:latin typeface="Inter" panose="02000503000000020004" pitchFamily="2" charset="0"/>
              <a:ea typeface="Inter" panose="02000503000000020004" pitchFamily="2" charset="0"/>
            </a:endParaRPr>
          </a:p>
          <a:p>
            <a:r>
              <a:rPr lang="en-GB" sz="1050" dirty="0">
                <a:latin typeface="Inter" panose="02000503000000020004" pitchFamily="2" charset="0"/>
                <a:ea typeface="Inter" panose="02000503000000020004" pitchFamily="2" charset="0"/>
              </a:rPr>
              <a:t>Sickness absence has increased over the winter months and the YTD figure is now above target and 2022/23 levels. Staff turnover remains slightly above target but lower than last year. There are no significant concerns with the year-end forecast for the other people indicators or the communications and engagement indicators, although the outturn performance may be slightly below plan for several indicators. </a:t>
            </a:r>
          </a:p>
        </p:txBody>
      </p:sp>
      <p:cxnSp>
        <p:nvCxnSpPr>
          <p:cNvPr id="7" name="Straight Connector 6">
            <a:extLst>
              <a:ext uri="{FF2B5EF4-FFF2-40B4-BE49-F238E27FC236}">
                <a16:creationId xmlns:a16="http://schemas.microsoft.com/office/drawing/2014/main" id="{D27244C1-8B62-5548-6345-A67718208548}"/>
              </a:ext>
              <a:ext uri="{C183D7F6-B498-43B3-948B-1728B52AA6E4}">
                <adec:decorative xmlns:adec="http://schemas.microsoft.com/office/drawing/2017/decorative" val="1"/>
              </a:ext>
            </a:extLst>
          </p:cNvPr>
          <p:cNvCxnSpPr>
            <a:cxnSpLocks/>
          </p:cNvCxnSpPr>
          <p:nvPr/>
        </p:nvCxnSpPr>
        <p:spPr>
          <a:xfrm>
            <a:off x="284508" y="1385191"/>
            <a:ext cx="1139109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DF99BB8-A441-A4DB-56AB-D46CD3E60EFF}"/>
              </a:ext>
              <a:ext uri="{C183D7F6-B498-43B3-948B-1728B52AA6E4}">
                <adec:decorative xmlns:adec="http://schemas.microsoft.com/office/drawing/2017/decorative" val="1"/>
              </a:ext>
            </a:extLst>
          </p:cNvPr>
          <p:cNvCxnSpPr>
            <a:cxnSpLocks/>
          </p:cNvCxnSpPr>
          <p:nvPr/>
        </p:nvCxnSpPr>
        <p:spPr>
          <a:xfrm>
            <a:off x="304357" y="4754591"/>
            <a:ext cx="1142412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B470710B-ADAC-E41A-6B01-FBFDDED0FAEE}"/>
              </a:ext>
              <a:ext uri="{C183D7F6-B498-43B3-948B-1728B52AA6E4}">
                <adec:decorative xmlns:adec="http://schemas.microsoft.com/office/drawing/2017/decorative" val="1"/>
              </a:ext>
            </a:extLst>
          </p:cNvPr>
          <p:cNvCxnSpPr>
            <a:cxnSpLocks/>
          </p:cNvCxnSpPr>
          <p:nvPr/>
        </p:nvCxnSpPr>
        <p:spPr>
          <a:xfrm>
            <a:off x="251474" y="2521624"/>
            <a:ext cx="1142412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BF4E30F-F7B0-7C1D-7006-7A2EE01B3175}"/>
              </a:ext>
              <a:ext uri="{C183D7F6-B498-43B3-948B-1728B52AA6E4}">
                <adec:decorative xmlns:adec="http://schemas.microsoft.com/office/drawing/2017/decorative" val="1"/>
              </a:ext>
            </a:extLst>
          </p:cNvPr>
          <p:cNvCxnSpPr>
            <a:cxnSpLocks/>
          </p:cNvCxnSpPr>
          <p:nvPr/>
        </p:nvCxnSpPr>
        <p:spPr>
          <a:xfrm>
            <a:off x="1974289" y="846969"/>
            <a:ext cx="0" cy="55037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BF489BA-646C-AD78-4C94-9E8F4CCBF51A}"/>
              </a:ext>
              <a:ext uri="{C183D7F6-B498-43B3-948B-1728B52AA6E4}">
                <adec:decorative xmlns:adec="http://schemas.microsoft.com/office/drawing/2017/decorative" val="1"/>
              </a:ext>
            </a:extLst>
          </p:cNvPr>
          <p:cNvCxnSpPr>
            <a:cxnSpLocks/>
          </p:cNvCxnSpPr>
          <p:nvPr/>
        </p:nvCxnSpPr>
        <p:spPr>
          <a:xfrm>
            <a:off x="4059081" y="846969"/>
            <a:ext cx="0" cy="5503727"/>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3441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56172A-0AC8-99FB-B320-976475860E3C}"/>
              </a:ext>
            </a:extLst>
          </p:cNvPr>
          <p:cNvSpPr>
            <a:spLocks noGrp="1"/>
          </p:cNvSpPr>
          <p:nvPr>
            <p:ph type="ctrTitle"/>
          </p:nvPr>
        </p:nvSpPr>
        <p:spPr>
          <a:xfrm>
            <a:off x="193694" y="123475"/>
            <a:ext cx="11076689" cy="732858"/>
          </a:xfrm>
        </p:spPr>
        <p:txBody>
          <a:bodyPr/>
          <a:lstStyle/>
          <a:p>
            <a:r>
              <a:rPr lang="en-GB" dirty="0"/>
              <a:t>Technology Appraisals – Month 10</a:t>
            </a:r>
          </a:p>
        </p:txBody>
      </p:sp>
      <p:sp>
        <p:nvSpPr>
          <p:cNvPr id="18" name="TextBox 17">
            <a:extLst>
              <a:ext uri="{FF2B5EF4-FFF2-40B4-BE49-F238E27FC236}">
                <a16:creationId xmlns:a16="http://schemas.microsoft.com/office/drawing/2014/main" id="{66FCA6CA-985C-4C71-0131-A849E2ECD0B3}"/>
              </a:ext>
            </a:extLst>
          </p:cNvPr>
          <p:cNvSpPr txBox="1"/>
          <p:nvPr/>
        </p:nvSpPr>
        <p:spPr>
          <a:xfrm>
            <a:off x="1041916" y="1340015"/>
            <a:ext cx="3554342" cy="307777"/>
          </a:xfrm>
          <a:prstGeom prst="rect">
            <a:avLst/>
          </a:prstGeom>
          <a:noFill/>
        </p:spPr>
        <p:txBody>
          <a:bodyPr wrap="square" rtlCol="0">
            <a:spAutoFit/>
          </a:bodyPr>
          <a:lstStyle/>
          <a:p>
            <a:r>
              <a:rPr lang="en-GB" sz="1400" b="1"/>
              <a:t>TA Income YTD and Forecast</a:t>
            </a:r>
          </a:p>
        </p:txBody>
      </p:sp>
      <p:graphicFrame>
        <p:nvGraphicFramePr>
          <p:cNvPr id="16" name="Table 15">
            <a:extLst>
              <a:ext uri="{FF2B5EF4-FFF2-40B4-BE49-F238E27FC236}">
                <a16:creationId xmlns:a16="http://schemas.microsoft.com/office/drawing/2014/main" id="{F592BFEB-1C9E-EB87-B9D0-17BE28E6169C}"/>
              </a:ext>
            </a:extLst>
          </p:cNvPr>
          <p:cNvGraphicFramePr>
            <a:graphicFrameLocks noGrp="1"/>
          </p:cNvGraphicFramePr>
          <p:nvPr>
            <p:extLst>
              <p:ext uri="{D42A27DB-BD31-4B8C-83A1-F6EECF244321}">
                <p14:modId xmlns:p14="http://schemas.microsoft.com/office/powerpoint/2010/main" val="4291588563"/>
              </p:ext>
            </p:extLst>
          </p:nvPr>
        </p:nvGraphicFramePr>
        <p:xfrm>
          <a:off x="347806" y="2062711"/>
          <a:ext cx="4508936" cy="1346344"/>
        </p:xfrm>
        <a:graphic>
          <a:graphicData uri="http://schemas.openxmlformats.org/drawingml/2006/table">
            <a:tbl>
              <a:tblPr firstRow="1"/>
              <a:tblGrid>
                <a:gridCol w="999026">
                  <a:extLst>
                    <a:ext uri="{9D8B030D-6E8A-4147-A177-3AD203B41FA5}">
                      <a16:colId xmlns:a16="http://schemas.microsoft.com/office/drawing/2014/main" val="3392699050"/>
                    </a:ext>
                  </a:extLst>
                </a:gridCol>
                <a:gridCol w="1228801">
                  <a:extLst>
                    <a:ext uri="{9D8B030D-6E8A-4147-A177-3AD203B41FA5}">
                      <a16:colId xmlns:a16="http://schemas.microsoft.com/office/drawing/2014/main" val="611584144"/>
                    </a:ext>
                  </a:extLst>
                </a:gridCol>
                <a:gridCol w="1132229">
                  <a:extLst>
                    <a:ext uri="{9D8B030D-6E8A-4147-A177-3AD203B41FA5}">
                      <a16:colId xmlns:a16="http://schemas.microsoft.com/office/drawing/2014/main" val="2922736774"/>
                    </a:ext>
                  </a:extLst>
                </a:gridCol>
                <a:gridCol w="1148880">
                  <a:extLst>
                    <a:ext uri="{9D8B030D-6E8A-4147-A177-3AD203B41FA5}">
                      <a16:colId xmlns:a16="http://schemas.microsoft.com/office/drawing/2014/main" val="3554478374"/>
                    </a:ext>
                  </a:extLst>
                </a:gridCol>
              </a:tblGrid>
              <a:tr h="577004">
                <a:tc>
                  <a:txBody>
                    <a:bodyPr/>
                    <a:lstStyle/>
                    <a:p>
                      <a:pPr algn="l" fontAlgn="ctr"/>
                      <a:r>
                        <a:rPr lang="en-GB" sz="1050" b="1" i="0" u="none" strike="noStrike">
                          <a:solidFill>
                            <a:srgbClr val="FFFFFF"/>
                          </a:solidFill>
                          <a:effectLst/>
                          <a:latin typeface="Arial" panose="020B0604020202020204" pitchFamily="34" charset="0"/>
                        </a:rPr>
                        <a:t>Month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l" fontAlgn="ctr"/>
                      <a:r>
                        <a:rPr lang="en-GB" sz="1050" b="1" i="0" u="none" strike="noStrike">
                          <a:solidFill>
                            <a:srgbClr val="FFFFFF"/>
                          </a:solidFill>
                          <a:effectLst/>
                          <a:latin typeface="Arial" panose="020B0604020202020204" pitchFamily="34" charset="0"/>
                        </a:rPr>
                        <a:t>Full cost recovery target </a:t>
                      </a:r>
                      <a:br>
                        <a:rPr lang="en-GB" sz="1050" b="1" i="0" u="none" strike="noStrike">
                          <a:solidFill>
                            <a:srgbClr val="FFFFFF"/>
                          </a:solidFill>
                          <a:effectLst/>
                          <a:latin typeface="Arial" panose="020B0604020202020204" pitchFamily="34" charset="0"/>
                        </a:rPr>
                      </a:br>
                      <a:r>
                        <a:rPr lang="en-GB" sz="1050" b="1" i="0" u="none" strike="noStrike">
                          <a:solidFill>
                            <a:srgbClr val="FFFFFF"/>
                          </a:solidFill>
                          <a:effectLst/>
                          <a:latin typeface="Arial" panose="020B060402020202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l" fontAlgn="ctr"/>
                      <a:r>
                        <a:rPr lang="en-GB" sz="1050" b="1" i="0" u="none" strike="noStrike">
                          <a:solidFill>
                            <a:srgbClr val="FFFFFF"/>
                          </a:solidFill>
                          <a:effectLst/>
                          <a:latin typeface="Arial" panose="020B0604020202020204" pitchFamily="34" charset="0"/>
                        </a:rPr>
                        <a:t>Actual income </a:t>
                      </a:r>
                      <a:br>
                        <a:rPr lang="en-GB" sz="1050" b="1" i="0" u="none" strike="noStrike">
                          <a:solidFill>
                            <a:srgbClr val="FFFFFF"/>
                          </a:solidFill>
                          <a:effectLst/>
                          <a:latin typeface="Arial" panose="020B0604020202020204" pitchFamily="34" charset="0"/>
                        </a:rPr>
                      </a:br>
                      <a:r>
                        <a:rPr lang="en-GB" sz="1050" b="1" i="0" u="none" strike="noStrike">
                          <a:solidFill>
                            <a:srgbClr val="FFFFFF"/>
                          </a:solidFill>
                          <a:effectLst/>
                          <a:latin typeface="Arial" panose="020B060402020202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l" fontAlgn="ctr"/>
                      <a:r>
                        <a:rPr lang="en-GB" sz="1050" b="1" i="0" u="none" strike="noStrike">
                          <a:solidFill>
                            <a:srgbClr val="FFFFFF"/>
                          </a:solidFill>
                          <a:effectLst/>
                          <a:latin typeface="Arial" panose="020B0604020202020204" pitchFamily="34" charset="0"/>
                        </a:rPr>
                        <a:t>(Surplus)/Deficit </a:t>
                      </a:r>
                      <a:br>
                        <a:rPr lang="en-GB" sz="1050" b="1" i="0" u="none" strike="noStrike">
                          <a:solidFill>
                            <a:srgbClr val="FFFFFF"/>
                          </a:solidFill>
                          <a:effectLst/>
                          <a:latin typeface="Arial" panose="020B0604020202020204" pitchFamily="34" charset="0"/>
                        </a:rPr>
                      </a:br>
                      <a:r>
                        <a:rPr lang="en-GB" sz="1050" b="1" i="0" u="none" strike="noStrike">
                          <a:solidFill>
                            <a:srgbClr val="FFFFFF"/>
                          </a:solidFill>
                          <a:effectLst/>
                          <a:latin typeface="Arial" panose="020B060402020202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extLst>
                  <a:ext uri="{0D108BD9-81ED-4DB2-BD59-A6C34878D82A}">
                    <a16:rowId xmlns:a16="http://schemas.microsoft.com/office/drawing/2014/main" val="2201910509"/>
                  </a:ext>
                </a:extLst>
              </a:tr>
              <a:tr h="192335">
                <a:tc>
                  <a:txBody>
                    <a:bodyPr/>
                    <a:lstStyle/>
                    <a:p>
                      <a:pPr algn="l" fontAlgn="ctr"/>
                      <a:r>
                        <a:rPr lang="en-GB" sz="1050" b="0" i="0" u="none" strike="noStrike">
                          <a:solidFill>
                            <a:srgbClr val="000000"/>
                          </a:solidFill>
                          <a:effectLst/>
                          <a:latin typeface="Arial" panose="020B0604020202020204" pitchFamily="34" charset="0"/>
                        </a:rPr>
                        <a:t>April to Jan - 24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50" b="0" i="0" u="none" strike="noStrike">
                          <a:solidFill>
                            <a:srgbClr val="000000"/>
                          </a:solidFill>
                          <a:effectLst/>
                          <a:latin typeface="Arial" panose="020B0604020202020204" pitchFamily="34" charset="0"/>
                        </a:rPr>
                        <a:t>10,487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50" b="0" i="0" u="none" strike="noStrike">
                          <a:solidFill>
                            <a:srgbClr val="000000"/>
                          </a:solidFill>
                          <a:effectLst/>
                          <a:latin typeface="Arial" panose="020B0604020202020204" pitchFamily="34" charset="0"/>
                        </a:rPr>
                        <a:t>8,546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50" b="0" i="0" u="none" strike="noStrike">
                          <a:solidFill>
                            <a:srgbClr val="000000"/>
                          </a:solidFill>
                          <a:effectLst/>
                          <a:latin typeface="Arial" panose="020B0604020202020204" pitchFamily="34" charset="0"/>
                        </a:rPr>
                        <a:t>1,941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3949168"/>
                  </a:ext>
                </a:extLst>
              </a:tr>
              <a:tr h="192335">
                <a:tc>
                  <a:txBody>
                    <a:bodyPr/>
                    <a:lstStyle/>
                    <a:p>
                      <a:pPr algn="l" fontAlgn="ctr"/>
                      <a:r>
                        <a:rPr lang="en-GB" sz="1050" b="0" i="0" u="none" strike="noStrike">
                          <a:solidFill>
                            <a:srgbClr val="000000"/>
                          </a:solidFill>
                          <a:effectLst/>
                          <a:latin typeface="Arial" panose="020B0604020202020204" pitchFamily="34" charset="0"/>
                        </a:rPr>
                        <a:t>Feb-24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GB" sz="1050" b="0" i="0" u="none" strike="noStrike">
                          <a:solidFill>
                            <a:srgbClr val="000000"/>
                          </a:solidFill>
                          <a:effectLst/>
                          <a:latin typeface="Arial" panose="020B0604020202020204" pitchFamily="34" charset="0"/>
                        </a:rPr>
                        <a:t>1,042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050" b="0" i="0" u="none" strike="noStrike">
                          <a:solidFill>
                            <a:srgbClr val="000000"/>
                          </a:solidFill>
                          <a:effectLst/>
                          <a:latin typeface="Arial" panose="020B0604020202020204" pitchFamily="34" charset="0"/>
                        </a:rPr>
                        <a:t>                        964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GB" sz="1050" b="0" i="0" u="none" strike="noStrike">
                          <a:solidFill>
                            <a:srgbClr val="000000"/>
                          </a:solidFill>
                          <a:effectLst/>
                          <a:latin typeface="Arial" panose="020B0604020202020204" pitchFamily="34" charset="0"/>
                        </a:rPr>
                        <a:t>78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81624726"/>
                  </a:ext>
                </a:extLst>
              </a:tr>
              <a:tr h="192335">
                <a:tc>
                  <a:txBody>
                    <a:bodyPr/>
                    <a:lstStyle/>
                    <a:p>
                      <a:pPr algn="l" fontAlgn="ctr"/>
                      <a:r>
                        <a:rPr lang="en-GB" sz="1050" b="0" i="0" u="none" strike="noStrike">
                          <a:solidFill>
                            <a:srgbClr val="000000"/>
                          </a:solidFill>
                          <a:effectLst/>
                          <a:latin typeface="Arial" panose="020B0604020202020204" pitchFamily="34" charset="0"/>
                        </a:rPr>
                        <a:t>Mar-24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GB" sz="1050" b="0" i="0" u="none" strike="noStrike">
                          <a:solidFill>
                            <a:srgbClr val="000000"/>
                          </a:solidFill>
                          <a:effectLst/>
                          <a:latin typeface="Arial" panose="020B0604020202020204" pitchFamily="34" charset="0"/>
                        </a:rPr>
                        <a:t>1,090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050" b="0" i="0" u="none" strike="noStrike">
                          <a:solidFill>
                            <a:srgbClr val="000000"/>
                          </a:solidFill>
                          <a:effectLst/>
                          <a:latin typeface="Arial" panose="020B0604020202020204" pitchFamily="34" charset="0"/>
                        </a:rPr>
                        <a:t>                        890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GB" sz="1050" b="0" i="0" u="none" strike="noStrike">
                          <a:solidFill>
                            <a:srgbClr val="000000"/>
                          </a:solidFill>
                          <a:effectLst/>
                          <a:latin typeface="Arial" panose="020B0604020202020204" pitchFamily="34" charset="0"/>
                        </a:rPr>
                        <a:t>200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6725008"/>
                  </a:ext>
                </a:extLst>
              </a:tr>
              <a:tr h="192335">
                <a:tc>
                  <a:txBody>
                    <a:bodyPr/>
                    <a:lstStyle/>
                    <a:p>
                      <a:pPr algn="l" fontAlgn="ctr"/>
                      <a:r>
                        <a:rPr lang="en-GB" sz="1050" b="1" i="0" u="none" strike="noStrike">
                          <a:solidFill>
                            <a:srgbClr val="FFFFFF"/>
                          </a:solidFill>
                          <a:effectLst/>
                          <a:latin typeface="Arial" panose="020B060402020202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r" fontAlgn="ctr"/>
                      <a:r>
                        <a:rPr lang="en-GB" sz="1050" b="1" i="0" u="none" strike="noStrike">
                          <a:solidFill>
                            <a:srgbClr val="FFFFFF"/>
                          </a:solidFill>
                          <a:effectLst/>
                          <a:latin typeface="Arial" panose="020B0604020202020204" pitchFamily="34" charset="0"/>
                        </a:rPr>
                        <a:t>12,619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r" fontAlgn="ctr"/>
                      <a:r>
                        <a:rPr lang="en-GB" sz="1050" b="1" i="0" u="none" strike="noStrike">
                          <a:solidFill>
                            <a:srgbClr val="FFFFFF"/>
                          </a:solidFill>
                          <a:effectLst/>
                          <a:latin typeface="Arial" panose="020B0604020202020204" pitchFamily="34" charset="0"/>
                        </a:rPr>
                        <a:t>10,400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r" fontAlgn="ctr"/>
                      <a:r>
                        <a:rPr lang="en-GB" sz="1050" b="1" i="0" u="none" strike="noStrike" dirty="0">
                          <a:solidFill>
                            <a:srgbClr val="FFFFFF"/>
                          </a:solidFill>
                          <a:effectLst/>
                          <a:latin typeface="Arial" panose="020B0604020202020204" pitchFamily="34" charset="0"/>
                        </a:rPr>
                        <a:t>2,219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extLst>
                  <a:ext uri="{0D108BD9-81ED-4DB2-BD59-A6C34878D82A}">
                    <a16:rowId xmlns:a16="http://schemas.microsoft.com/office/drawing/2014/main" val="1372071255"/>
                  </a:ext>
                </a:extLst>
              </a:tr>
            </a:tbl>
          </a:graphicData>
        </a:graphic>
      </p:graphicFrame>
      <p:sp>
        <p:nvSpPr>
          <p:cNvPr id="21" name="TextBox 20">
            <a:extLst>
              <a:ext uri="{FF2B5EF4-FFF2-40B4-BE49-F238E27FC236}">
                <a16:creationId xmlns:a16="http://schemas.microsoft.com/office/drawing/2014/main" id="{44FC54C1-3F65-14CF-7277-2625F9AA85DA}"/>
              </a:ext>
            </a:extLst>
          </p:cNvPr>
          <p:cNvSpPr txBox="1"/>
          <p:nvPr/>
        </p:nvSpPr>
        <p:spPr>
          <a:xfrm>
            <a:off x="6682576" y="1060097"/>
            <a:ext cx="5156837" cy="307777"/>
          </a:xfrm>
          <a:prstGeom prst="rect">
            <a:avLst/>
          </a:prstGeom>
          <a:noFill/>
        </p:spPr>
        <p:txBody>
          <a:bodyPr wrap="square" rtlCol="0">
            <a:spAutoFit/>
          </a:bodyPr>
          <a:lstStyle/>
          <a:p>
            <a:r>
              <a:rPr lang="en-GB" sz="1400" b="1"/>
              <a:t>TA Income and Cost - YTD and Forecast</a:t>
            </a:r>
          </a:p>
        </p:txBody>
      </p:sp>
      <p:pic>
        <p:nvPicPr>
          <p:cNvPr id="5" name="Picture 4" descr="Chart outlining TA income and cost - ytd and forecast">
            <a:extLst>
              <a:ext uri="{FF2B5EF4-FFF2-40B4-BE49-F238E27FC236}">
                <a16:creationId xmlns:a16="http://schemas.microsoft.com/office/drawing/2014/main" id="{184B51F5-E8E6-5A07-1DB5-CA54F6358AE8}"/>
              </a:ext>
            </a:extLst>
          </p:cNvPr>
          <p:cNvPicPr>
            <a:picLocks noChangeAspect="1"/>
          </p:cNvPicPr>
          <p:nvPr/>
        </p:nvPicPr>
        <p:blipFill>
          <a:blip r:embed="rId2"/>
          <a:stretch>
            <a:fillRect/>
          </a:stretch>
        </p:blipFill>
        <p:spPr>
          <a:xfrm>
            <a:off x="5008613" y="1671311"/>
            <a:ext cx="6926532" cy="3278867"/>
          </a:xfrm>
          <a:prstGeom prst="rect">
            <a:avLst/>
          </a:prstGeom>
        </p:spPr>
      </p:pic>
      <p:sp>
        <p:nvSpPr>
          <p:cNvPr id="17" name="TextBox 16">
            <a:extLst>
              <a:ext uri="{FF2B5EF4-FFF2-40B4-BE49-F238E27FC236}">
                <a16:creationId xmlns:a16="http://schemas.microsoft.com/office/drawing/2014/main" id="{88E8ACCE-9593-364A-17FE-39C8C0871BCE}"/>
              </a:ext>
              <a:ext uri="{C183D7F6-B498-43B3-948B-1728B52AA6E4}">
                <adec:decorative xmlns:adec="http://schemas.microsoft.com/office/drawing/2017/decorative" val="1"/>
              </a:ext>
            </a:extLst>
          </p:cNvPr>
          <p:cNvSpPr txBox="1"/>
          <p:nvPr/>
        </p:nvSpPr>
        <p:spPr>
          <a:xfrm>
            <a:off x="11099038" y="1396258"/>
            <a:ext cx="928575" cy="220198"/>
          </a:xfrm>
          <a:prstGeom prst="rect">
            <a:avLst/>
          </a:prstGeom>
          <a:noFill/>
        </p:spPr>
        <p:txBody>
          <a:bodyPr wrap="square" rtlCol="0">
            <a:spAutoFit/>
          </a:bodyPr>
          <a:lstStyle/>
          <a:p>
            <a:r>
              <a:rPr lang="en-GB" sz="800"/>
              <a:t>Forecast</a:t>
            </a:r>
          </a:p>
        </p:txBody>
      </p:sp>
      <p:cxnSp>
        <p:nvCxnSpPr>
          <p:cNvPr id="23" name="Straight Arrow Connector 22">
            <a:extLst>
              <a:ext uri="{FF2B5EF4-FFF2-40B4-BE49-F238E27FC236}">
                <a16:creationId xmlns:a16="http://schemas.microsoft.com/office/drawing/2014/main" id="{FBCEB1B2-6304-77BF-65A5-659DF32E3BDF}"/>
              </a:ext>
              <a:ext uri="{C183D7F6-B498-43B3-948B-1728B52AA6E4}">
                <adec:decorative xmlns:adec="http://schemas.microsoft.com/office/drawing/2017/decorative" val="1"/>
              </a:ext>
            </a:extLst>
          </p:cNvPr>
          <p:cNvCxnSpPr/>
          <p:nvPr/>
        </p:nvCxnSpPr>
        <p:spPr>
          <a:xfrm>
            <a:off x="11099038" y="1616456"/>
            <a:ext cx="61246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582765A-3D7D-349A-B2D3-6ACE579F3694}"/>
              </a:ext>
              <a:ext uri="{C183D7F6-B498-43B3-948B-1728B52AA6E4}">
                <adec:decorative xmlns:adec="http://schemas.microsoft.com/office/drawing/2017/decorative" val="1"/>
              </a:ext>
            </a:extLst>
          </p:cNvPr>
          <p:cNvSpPr/>
          <p:nvPr/>
        </p:nvSpPr>
        <p:spPr>
          <a:xfrm>
            <a:off x="51773" y="5617365"/>
            <a:ext cx="12191999" cy="1268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0DE0382A-7CEF-5720-4B1C-5E7D21CB9215}"/>
              </a:ext>
            </a:extLst>
          </p:cNvPr>
          <p:cNvSpPr>
            <a:spLocks noGrp="1"/>
          </p:cNvSpPr>
          <p:nvPr>
            <p:ph type="body" sz="quarter" idx="12"/>
          </p:nvPr>
        </p:nvSpPr>
        <p:spPr>
          <a:xfrm>
            <a:off x="449249" y="5033310"/>
            <a:ext cx="11076689" cy="1529185"/>
          </a:xfrm>
        </p:spPr>
        <p:txBody>
          <a:bodyPr>
            <a:normAutofit fontScale="92500"/>
          </a:bodyPr>
          <a:lstStyle/>
          <a:p>
            <a:pPr>
              <a:lnSpc>
                <a:spcPct val="100000"/>
              </a:lnSpc>
              <a:spcBef>
                <a:spcPts val="0"/>
              </a:spcBef>
              <a:defRPr/>
            </a:pPr>
            <a:r>
              <a:rPr lang="en-GB" sz="1500">
                <a:solidFill>
                  <a:srgbClr val="000000"/>
                </a:solidFill>
                <a:latin typeface="Inter"/>
                <a:ea typeface="Inter"/>
                <a:cs typeface="+mn-cs"/>
              </a:rPr>
              <a:t>The full year forecast income is £10.4m against an income target of £12.6m (82.5%). Some activity and topics that had been due to start before the end of the financial year have moved into 2024-25, primarily due to regulatory delays. There remains some uncertainty about milestones that will be achieved on a handful of topics and the forecast may reduce further. </a:t>
            </a:r>
          </a:p>
          <a:p>
            <a:pPr>
              <a:lnSpc>
                <a:spcPct val="100000"/>
              </a:lnSpc>
              <a:spcBef>
                <a:spcPts val="0"/>
              </a:spcBef>
              <a:defRPr/>
            </a:pPr>
            <a:endParaRPr lang="en-GB" sz="1500">
              <a:solidFill>
                <a:srgbClr val="000000"/>
              </a:solidFill>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srgbClr val="000000"/>
                </a:solidFill>
                <a:effectLst/>
                <a:uLnTx/>
                <a:uFillTx/>
                <a:latin typeface="Inter"/>
                <a:ea typeface="+mn-ea"/>
                <a:cs typeface="+mn-cs"/>
              </a:rPr>
              <a:t>The year-to-date TA position is a £</a:t>
            </a:r>
            <a:r>
              <a:rPr lang="en-GB" sz="1500">
                <a:solidFill>
                  <a:srgbClr val="000000"/>
                </a:solidFill>
                <a:latin typeface="Inter"/>
                <a:ea typeface="+mn-ea"/>
                <a:cs typeface="+mn-cs"/>
              </a:rPr>
              <a:t>1.9</a:t>
            </a:r>
            <a:r>
              <a:rPr kumimoji="0" lang="en-GB" sz="1500" b="0" i="0" u="none" strike="noStrike" kern="1200" cap="none" spc="0" normalizeH="0" baseline="0" noProof="0">
                <a:ln>
                  <a:noFill/>
                </a:ln>
                <a:solidFill>
                  <a:srgbClr val="000000"/>
                </a:solidFill>
                <a:effectLst/>
                <a:uLnTx/>
                <a:uFillTx/>
                <a:latin typeface="Inter"/>
                <a:ea typeface="+mn-ea"/>
                <a:cs typeface="+mn-cs"/>
              </a:rPr>
              <a:t>m under recovery of income against the full costs of the programme.  T</a:t>
            </a:r>
            <a:r>
              <a:rPr kumimoji="0" lang="en-GB" sz="1500" b="0" i="0" u="none" strike="noStrike" kern="1200" cap="none" spc="0" normalizeH="0" baseline="0" noProof="0">
                <a:ln>
                  <a:noFill/>
                </a:ln>
                <a:solidFill>
                  <a:srgbClr val="000000"/>
                </a:solidFill>
                <a:effectLst/>
                <a:uLnTx/>
                <a:uFillTx/>
                <a:latin typeface="Inter"/>
                <a:ea typeface="Inter"/>
                <a:cs typeface="+mn-cs"/>
              </a:rPr>
              <a:t>he programme has recovered 81% of its year-to-date costs. The forecast under recovery for the full year programme is £2.2m.</a:t>
            </a:r>
            <a:endParaRPr kumimoji="0" lang="en-GB" sz="1500" b="0" i="0" u="none" strike="noStrike" kern="1200" cap="none" spc="0" normalizeH="0" baseline="0" noProof="0">
              <a:ln>
                <a:noFill/>
              </a:ln>
              <a:solidFill>
                <a:srgbClr val="000000"/>
              </a:solidFill>
              <a:effectLst/>
              <a:uLnTx/>
              <a:uFillTx/>
              <a:latin typeface="Inter" panose="02000503000000020004" pitchFamily="2" charset="0"/>
              <a:ea typeface="Inter" panose="02000503000000020004"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Inter" panose="02000503000000020004" pitchFamily="2" charset="0"/>
              <a:ea typeface="Inter" panose="02000503000000020004" pitchFamily="2" charset="0"/>
              <a:cs typeface="+mn-cs"/>
            </a:endParaRPr>
          </a:p>
          <a:p>
            <a:endParaRPr lang="en-GB"/>
          </a:p>
        </p:txBody>
      </p:sp>
    </p:spTree>
    <p:extLst>
      <p:ext uri="{BB962C8B-B14F-4D97-AF65-F5344CB8AC3E}">
        <p14:creationId xmlns:p14="http://schemas.microsoft.com/office/powerpoint/2010/main" val="1898943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B41DE-21F9-B412-59F4-F69F8B97B673}"/>
              </a:ext>
            </a:extLst>
          </p:cNvPr>
          <p:cNvSpPr>
            <a:spLocks noGrp="1"/>
          </p:cNvSpPr>
          <p:nvPr>
            <p:ph type="ctrTitle"/>
          </p:nvPr>
        </p:nvSpPr>
        <p:spPr>
          <a:xfrm>
            <a:off x="261144" y="193101"/>
            <a:ext cx="11178381" cy="838657"/>
          </a:xfrm>
        </p:spPr>
        <p:txBody>
          <a:bodyPr>
            <a:normAutofit/>
          </a:bodyPr>
          <a:lstStyle/>
          <a:p>
            <a:r>
              <a:rPr lang="en-GB" sz="3200" dirty="0"/>
              <a:t>NICE Advice– FY 23-24 Forecast – Month 10</a:t>
            </a:r>
          </a:p>
        </p:txBody>
      </p:sp>
      <p:graphicFrame>
        <p:nvGraphicFramePr>
          <p:cNvPr id="5" name="Table 4">
            <a:extLst>
              <a:ext uri="{FF2B5EF4-FFF2-40B4-BE49-F238E27FC236}">
                <a16:creationId xmlns:a16="http://schemas.microsoft.com/office/drawing/2014/main" id="{7D446957-E307-AA64-CECF-02C3E1C6028F}"/>
              </a:ext>
            </a:extLst>
          </p:cNvPr>
          <p:cNvGraphicFramePr>
            <a:graphicFrameLocks noGrp="1"/>
          </p:cNvGraphicFramePr>
          <p:nvPr>
            <p:extLst>
              <p:ext uri="{D42A27DB-BD31-4B8C-83A1-F6EECF244321}">
                <p14:modId xmlns:p14="http://schemas.microsoft.com/office/powerpoint/2010/main" val="2961041046"/>
              </p:ext>
            </p:extLst>
          </p:nvPr>
        </p:nvGraphicFramePr>
        <p:xfrm>
          <a:off x="429525" y="950103"/>
          <a:ext cx="6549773" cy="2151138"/>
        </p:xfrm>
        <a:graphic>
          <a:graphicData uri="http://schemas.openxmlformats.org/drawingml/2006/table">
            <a:tbl>
              <a:tblPr firstRow="1"/>
              <a:tblGrid>
                <a:gridCol w="929459">
                  <a:extLst>
                    <a:ext uri="{9D8B030D-6E8A-4147-A177-3AD203B41FA5}">
                      <a16:colId xmlns:a16="http://schemas.microsoft.com/office/drawing/2014/main" val="998416352"/>
                    </a:ext>
                  </a:extLst>
                </a:gridCol>
                <a:gridCol w="409543">
                  <a:extLst>
                    <a:ext uri="{9D8B030D-6E8A-4147-A177-3AD203B41FA5}">
                      <a16:colId xmlns:a16="http://schemas.microsoft.com/office/drawing/2014/main" val="2689773298"/>
                    </a:ext>
                  </a:extLst>
                </a:gridCol>
                <a:gridCol w="69709">
                  <a:extLst>
                    <a:ext uri="{9D8B030D-6E8A-4147-A177-3AD203B41FA5}">
                      <a16:colId xmlns:a16="http://schemas.microsoft.com/office/drawing/2014/main" val="2585613608"/>
                    </a:ext>
                  </a:extLst>
                </a:gridCol>
                <a:gridCol w="395020">
                  <a:extLst>
                    <a:ext uri="{9D8B030D-6E8A-4147-A177-3AD203B41FA5}">
                      <a16:colId xmlns:a16="http://schemas.microsoft.com/office/drawing/2014/main" val="4130321755"/>
                    </a:ext>
                  </a:extLst>
                </a:gridCol>
                <a:gridCol w="894603">
                  <a:extLst>
                    <a:ext uri="{9D8B030D-6E8A-4147-A177-3AD203B41FA5}">
                      <a16:colId xmlns:a16="http://schemas.microsoft.com/office/drawing/2014/main" val="3024514138"/>
                    </a:ext>
                  </a:extLst>
                </a:gridCol>
                <a:gridCol w="894603">
                  <a:extLst>
                    <a:ext uri="{9D8B030D-6E8A-4147-A177-3AD203B41FA5}">
                      <a16:colId xmlns:a16="http://schemas.microsoft.com/office/drawing/2014/main" val="3595069597"/>
                    </a:ext>
                  </a:extLst>
                </a:gridCol>
                <a:gridCol w="688380">
                  <a:extLst>
                    <a:ext uri="{9D8B030D-6E8A-4147-A177-3AD203B41FA5}">
                      <a16:colId xmlns:a16="http://schemas.microsoft.com/office/drawing/2014/main" val="680254515"/>
                    </a:ext>
                  </a:extLst>
                </a:gridCol>
                <a:gridCol w="766802">
                  <a:extLst>
                    <a:ext uri="{9D8B030D-6E8A-4147-A177-3AD203B41FA5}">
                      <a16:colId xmlns:a16="http://schemas.microsoft.com/office/drawing/2014/main" val="2471658152"/>
                    </a:ext>
                  </a:extLst>
                </a:gridCol>
                <a:gridCol w="848130">
                  <a:extLst>
                    <a:ext uri="{9D8B030D-6E8A-4147-A177-3AD203B41FA5}">
                      <a16:colId xmlns:a16="http://schemas.microsoft.com/office/drawing/2014/main" val="1495083942"/>
                    </a:ext>
                  </a:extLst>
                </a:gridCol>
                <a:gridCol w="653524">
                  <a:extLst>
                    <a:ext uri="{9D8B030D-6E8A-4147-A177-3AD203B41FA5}">
                      <a16:colId xmlns:a16="http://schemas.microsoft.com/office/drawing/2014/main" val="3522374619"/>
                    </a:ext>
                  </a:extLst>
                </a:gridCol>
              </a:tblGrid>
              <a:tr h="467910">
                <a:tc gridSpan="4">
                  <a:txBody>
                    <a:bodyPr/>
                    <a:lstStyle/>
                    <a:p>
                      <a:pPr algn="l" fontAlgn="ctr"/>
                      <a:endParaRPr lang="en-GB" sz="1100" b="0" i="0" u="none" strike="noStrike">
                        <a:solidFill>
                          <a:srgbClr val="FFFFFF"/>
                        </a:solidFill>
                        <a:effectLst/>
                        <a:latin typeface="Inter" panose="02000503000000020004" pitchFamily="2" charset="0"/>
                      </a:endParaRPr>
                    </a:p>
                  </a:txBody>
                  <a:tcPr marL="5013" marR="5013" marT="5013" marB="24065"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D4651"/>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ctr"/>
                      <a:r>
                        <a:rPr lang="en-GB" sz="1100" b="0" i="0" u="none" strike="noStrike">
                          <a:solidFill>
                            <a:srgbClr val="FFFFFF"/>
                          </a:solidFill>
                          <a:effectLst/>
                          <a:latin typeface="Inter SemiBold" panose="02000503000000020004" pitchFamily="2" charset="0"/>
                        </a:rPr>
                        <a:t>Year to Date Income</a:t>
                      </a:r>
                    </a:p>
                  </a:txBody>
                  <a:tcPr marL="5013" marR="5013" marT="5013" marB="2406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D4651"/>
                    </a:solidFill>
                  </a:tcPr>
                </a:tc>
                <a:tc>
                  <a:txBody>
                    <a:bodyPr/>
                    <a:lstStyle/>
                    <a:p>
                      <a:pPr algn="ctr" fontAlgn="ctr"/>
                      <a:r>
                        <a:rPr lang="en-GB" sz="1100" b="0" i="0" u="none" strike="noStrike">
                          <a:solidFill>
                            <a:srgbClr val="FFFFFF"/>
                          </a:solidFill>
                          <a:effectLst/>
                          <a:latin typeface="Inter SemiBold" panose="02000503000000020004" pitchFamily="2" charset="0"/>
                        </a:rPr>
                        <a:t>Year to Date Expenditure</a:t>
                      </a:r>
                    </a:p>
                  </a:txBody>
                  <a:tcPr marL="5013" marR="5013" marT="5013" marB="2406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D4651"/>
                    </a:solidFill>
                  </a:tcPr>
                </a:tc>
                <a:tc>
                  <a:txBody>
                    <a:bodyPr/>
                    <a:lstStyle/>
                    <a:p>
                      <a:pPr algn="ctr" fontAlgn="ctr"/>
                      <a:r>
                        <a:rPr lang="en-GB" sz="1100" b="0" i="0" u="none" strike="noStrike">
                          <a:solidFill>
                            <a:srgbClr val="FFFFFF"/>
                          </a:solidFill>
                          <a:effectLst/>
                          <a:latin typeface="Inter SemiBold" panose="02000503000000020004" pitchFamily="2" charset="0"/>
                        </a:rPr>
                        <a:t>Net</a:t>
                      </a:r>
                    </a:p>
                  </a:txBody>
                  <a:tcPr marL="5013" marR="5013" marT="5013" marB="2406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D4651"/>
                    </a:solidFill>
                  </a:tcPr>
                </a:tc>
                <a:tc>
                  <a:txBody>
                    <a:bodyPr/>
                    <a:lstStyle/>
                    <a:p>
                      <a:pPr algn="ctr" fontAlgn="ctr"/>
                      <a:r>
                        <a:rPr lang="en-GB" sz="1100" b="0" i="0" u="none" strike="noStrike">
                          <a:solidFill>
                            <a:srgbClr val="FFFFFF"/>
                          </a:solidFill>
                          <a:effectLst/>
                          <a:latin typeface="Inter SemiBold" panose="02000503000000020004" pitchFamily="2" charset="0"/>
                        </a:rPr>
                        <a:t>Income Forecast</a:t>
                      </a:r>
                    </a:p>
                  </a:txBody>
                  <a:tcPr marL="5013" marR="5013" marT="5013" marB="2406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D4651"/>
                    </a:solidFill>
                  </a:tcPr>
                </a:tc>
                <a:tc>
                  <a:txBody>
                    <a:bodyPr/>
                    <a:lstStyle/>
                    <a:p>
                      <a:pPr algn="ctr" fontAlgn="ctr"/>
                      <a:r>
                        <a:rPr lang="en-GB" sz="1100" b="0" i="0" u="none" strike="noStrike">
                          <a:solidFill>
                            <a:srgbClr val="FFFFFF"/>
                          </a:solidFill>
                          <a:effectLst/>
                          <a:latin typeface="Inter SemiBold" panose="02000503000000020004" pitchFamily="2" charset="0"/>
                        </a:rPr>
                        <a:t>Expenditure Forecast</a:t>
                      </a:r>
                    </a:p>
                  </a:txBody>
                  <a:tcPr marL="5013" marR="5013" marT="5013" marB="2406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D4651"/>
                    </a:solidFill>
                  </a:tcPr>
                </a:tc>
                <a:tc>
                  <a:txBody>
                    <a:bodyPr/>
                    <a:lstStyle/>
                    <a:p>
                      <a:pPr algn="ctr" fontAlgn="ctr"/>
                      <a:r>
                        <a:rPr lang="en-GB" sz="1100" b="0" i="0" u="none" strike="noStrike">
                          <a:solidFill>
                            <a:srgbClr val="FFFFFF"/>
                          </a:solidFill>
                          <a:effectLst/>
                          <a:latin typeface="Inter SemiBold" panose="02000503000000020004" pitchFamily="2" charset="0"/>
                        </a:rPr>
                        <a:t>Net</a:t>
                      </a:r>
                    </a:p>
                  </a:txBody>
                  <a:tcPr marL="5013" marR="5013" marT="5013" marB="2406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D4651"/>
                    </a:solidFill>
                  </a:tcPr>
                </a:tc>
                <a:extLst>
                  <a:ext uri="{0D108BD9-81ED-4DB2-BD59-A6C34878D82A}">
                    <a16:rowId xmlns:a16="http://schemas.microsoft.com/office/drawing/2014/main" val="1169118185"/>
                  </a:ext>
                </a:extLst>
              </a:tr>
              <a:tr h="176929">
                <a:tc>
                  <a:txBody>
                    <a:bodyPr/>
                    <a:lstStyle/>
                    <a:p>
                      <a:pPr algn="l" fontAlgn="ctr"/>
                      <a:endParaRPr lang="en-GB" sz="1100" b="0" i="0" u="none" strike="noStrike">
                        <a:solidFill>
                          <a:srgbClr val="FFFFFF"/>
                        </a:solidFill>
                        <a:effectLst/>
                        <a:latin typeface="Inter" panose="02000503000000020004" pitchFamily="2" charset="0"/>
                      </a:endParaRPr>
                    </a:p>
                  </a:txBody>
                  <a:tcPr marL="5013" marR="5013" marT="5013" marB="24065"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0D4651"/>
                    </a:solidFill>
                  </a:tcPr>
                </a:tc>
                <a:tc>
                  <a:txBody>
                    <a:bodyPr/>
                    <a:lstStyle/>
                    <a:p>
                      <a:pPr algn="l" fontAlgn="ctr"/>
                      <a:endParaRPr lang="en-GB" sz="1100" b="0" i="0" u="none" strike="noStrike">
                        <a:solidFill>
                          <a:srgbClr val="FFFFFF"/>
                        </a:solidFill>
                        <a:effectLst/>
                        <a:latin typeface="Inter" panose="02000503000000020004" pitchFamily="2" charset="0"/>
                      </a:endParaRPr>
                    </a:p>
                  </a:txBody>
                  <a:tcPr marL="5013" marR="5013" marT="5013" marB="24065" anchor="ctr">
                    <a:lnL>
                      <a:noFill/>
                    </a:lnL>
                    <a:lnR>
                      <a:noFill/>
                    </a:lnR>
                    <a:lnT>
                      <a:noFill/>
                    </a:lnT>
                    <a:lnB w="6350" cap="flat" cmpd="sng" algn="ctr">
                      <a:solidFill>
                        <a:srgbClr val="000000"/>
                      </a:solidFill>
                      <a:prstDash val="solid"/>
                      <a:round/>
                      <a:headEnd type="none" w="med" len="med"/>
                      <a:tailEnd type="none" w="med" len="med"/>
                    </a:lnB>
                    <a:solidFill>
                      <a:srgbClr val="0D4651"/>
                    </a:solidFill>
                  </a:tcPr>
                </a:tc>
                <a:tc>
                  <a:txBody>
                    <a:bodyPr/>
                    <a:lstStyle/>
                    <a:p>
                      <a:pPr algn="l" fontAlgn="ctr"/>
                      <a:endParaRPr lang="en-GB" sz="1100" b="0" i="0" u="none" strike="noStrike">
                        <a:solidFill>
                          <a:srgbClr val="FFFFFF"/>
                        </a:solidFill>
                        <a:effectLst/>
                        <a:latin typeface="Inter" panose="02000503000000020004" pitchFamily="2" charset="0"/>
                      </a:endParaRPr>
                    </a:p>
                  </a:txBody>
                  <a:tcPr marL="5013" marR="5013" marT="5013" marB="24065" anchor="ctr">
                    <a:lnL>
                      <a:noFill/>
                    </a:lnL>
                    <a:lnR>
                      <a:noFill/>
                    </a:lnR>
                    <a:lnT>
                      <a:noFill/>
                    </a:lnT>
                    <a:lnB w="6350" cap="flat" cmpd="sng" algn="ctr">
                      <a:solidFill>
                        <a:srgbClr val="000000"/>
                      </a:solidFill>
                      <a:prstDash val="solid"/>
                      <a:round/>
                      <a:headEnd type="none" w="med" len="med"/>
                      <a:tailEnd type="none" w="med" len="med"/>
                    </a:lnB>
                    <a:solidFill>
                      <a:srgbClr val="0D4651"/>
                    </a:solidFill>
                  </a:tcPr>
                </a:tc>
                <a:tc>
                  <a:txBody>
                    <a:bodyPr/>
                    <a:lstStyle/>
                    <a:p>
                      <a:pPr algn="l" fontAlgn="ctr"/>
                      <a:endParaRPr lang="en-GB" sz="1100" b="0" i="0" u="none" strike="noStrike">
                        <a:solidFill>
                          <a:srgbClr val="FFFFFF"/>
                        </a:solidFill>
                        <a:effectLst/>
                        <a:latin typeface="Inter" panose="02000503000000020004" pitchFamily="2" charset="0"/>
                      </a:endParaRPr>
                    </a:p>
                  </a:txBody>
                  <a:tcPr marL="5013" marR="5013" marT="5013" marB="24065"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D4651"/>
                    </a:solidFill>
                  </a:tcPr>
                </a:tc>
                <a:tc>
                  <a:txBody>
                    <a:bodyPr/>
                    <a:lstStyle/>
                    <a:p>
                      <a:pPr algn="r" fontAlgn="ctr"/>
                      <a:r>
                        <a:rPr lang="en-GB" sz="1100" b="0" i="0" u="none" strike="noStrike">
                          <a:solidFill>
                            <a:srgbClr val="FFFFFF"/>
                          </a:solidFill>
                          <a:effectLst/>
                          <a:latin typeface="Inter SemiBold" panose="02000503000000020004" pitchFamily="2" charset="0"/>
                        </a:rPr>
                        <a:t>(£'000)</a:t>
                      </a:r>
                    </a:p>
                  </a:txBody>
                  <a:tcPr marL="5013" marR="5013" marT="5013" marB="2406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D4651"/>
                    </a:solidFill>
                  </a:tcPr>
                </a:tc>
                <a:tc>
                  <a:txBody>
                    <a:bodyPr/>
                    <a:lstStyle/>
                    <a:p>
                      <a:pPr algn="r" fontAlgn="ctr"/>
                      <a:r>
                        <a:rPr lang="en-GB" sz="1100" b="0" i="0" u="none" strike="noStrike">
                          <a:solidFill>
                            <a:srgbClr val="FFFFFF"/>
                          </a:solidFill>
                          <a:effectLst/>
                          <a:latin typeface="Inter SemiBold" panose="02000503000000020004" pitchFamily="2" charset="0"/>
                        </a:rPr>
                        <a:t>(£'000)</a:t>
                      </a:r>
                    </a:p>
                  </a:txBody>
                  <a:tcPr marL="5013" marR="5013" marT="5013" marB="2406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D4651"/>
                    </a:solidFill>
                  </a:tcPr>
                </a:tc>
                <a:tc>
                  <a:txBody>
                    <a:bodyPr/>
                    <a:lstStyle/>
                    <a:p>
                      <a:pPr algn="r" fontAlgn="ctr"/>
                      <a:r>
                        <a:rPr lang="en-GB" sz="1100" b="0" i="0" u="none" strike="noStrike">
                          <a:solidFill>
                            <a:srgbClr val="FFFFFF"/>
                          </a:solidFill>
                          <a:effectLst/>
                          <a:latin typeface="Inter SemiBold" panose="02000503000000020004" pitchFamily="2" charset="0"/>
                        </a:rPr>
                        <a:t>(£'000)</a:t>
                      </a:r>
                    </a:p>
                  </a:txBody>
                  <a:tcPr marL="5013" marR="5013" marT="5013" marB="2406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D4651"/>
                    </a:solidFill>
                  </a:tcPr>
                </a:tc>
                <a:tc>
                  <a:txBody>
                    <a:bodyPr/>
                    <a:lstStyle/>
                    <a:p>
                      <a:pPr algn="r" fontAlgn="ctr"/>
                      <a:r>
                        <a:rPr lang="en-GB" sz="1100" b="0" i="0" u="none" strike="noStrike">
                          <a:solidFill>
                            <a:srgbClr val="FFFFFF"/>
                          </a:solidFill>
                          <a:effectLst/>
                          <a:latin typeface="Inter SemiBold" panose="02000503000000020004" pitchFamily="2" charset="0"/>
                        </a:rPr>
                        <a:t>(£'000)</a:t>
                      </a:r>
                    </a:p>
                  </a:txBody>
                  <a:tcPr marL="5013" marR="5013" marT="5013" marB="2406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D4651"/>
                    </a:solidFill>
                  </a:tcPr>
                </a:tc>
                <a:tc>
                  <a:txBody>
                    <a:bodyPr/>
                    <a:lstStyle/>
                    <a:p>
                      <a:pPr algn="r" fontAlgn="ctr"/>
                      <a:r>
                        <a:rPr lang="en-GB" sz="1100" b="0" i="0" u="none" strike="noStrike">
                          <a:solidFill>
                            <a:srgbClr val="FFFFFF"/>
                          </a:solidFill>
                          <a:effectLst/>
                          <a:latin typeface="Inter SemiBold" panose="02000503000000020004" pitchFamily="2" charset="0"/>
                        </a:rPr>
                        <a:t>(£'000)</a:t>
                      </a:r>
                    </a:p>
                  </a:txBody>
                  <a:tcPr marL="5013" marR="5013" marT="5013" marB="2406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D4651"/>
                    </a:solidFill>
                  </a:tcPr>
                </a:tc>
                <a:tc>
                  <a:txBody>
                    <a:bodyPr/>
                    <a:lstStyle/>
                    <a:p>
                      <a:pPr algn="r" fontAlgn="ctr"/>
                      <a:r>
                        <a:rPr lang="en-GB" sz="1100" b="0" i="0" u="none" strike="noStrike">
                          <a:solidFill>
                            <a:srgbClr val="FFFFFF"/>
                          </a:solidFill>
                          <a:effectLst/>
                          <a:latin typeface="Inter SemiBold" panose="02000503000000020004" pitchFamily="2" charset="0"/>
                        </a:rPr>
                        <a:t>(£'000)</a:t>
                      </a:r>
                    </a:p>
                  </a:txBody>
                  <a:tcPr marL="5013" marR="5013" marT="5013" marB="2406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D4651"/>
                    </a:solidFill>
                  </a:tcPr>
                </a:tc>
                <a:extLst>
                  <a:ext uri="{0D108BD9-81ED-4DB2-BD59-A6C34878D82A}">
                    <a16:rowId xmlns:a16="http://schemas.microsoft.com/office/drawing/2014/main" val="3118457313"/>
                  </a:ext>
                </a:extLst>
              </a:tr>
              <a:tr h="311453">
                <a:tc>
                  <a:txBody>
                    <a:bodyPr/>
                    <a:lstStyle/>
                    <a:p>
                      <a:pPr algn="l" fontAlgn="b"/>
                      <a:r>
                        <a:rPr lang="en-GB" sz="1100" b="0" i="0" u="none" strike="noStrike">
                          <a:solidFill>
                            <a:srgbClr val="000000"/>
                          </a:solidFill>
                          <a:effectLst/>
                          <a:latin typeface="Inter" panose="02000503000000020004" pitchFamily="2" charset="0"/>
                        </a:rPr>
                        <a:t>NA and NI only</a:t>
                      </a:r>
                    </a:p>
                  </a:txBody>
                  <a:tcPr marL="5013" marR="5013" marT="5013" marB="24065"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endParaRPr lang="en-GB" sz="1100" b="1" i="0" u="none" strike="noStrike">
                        <a:solidFill>
                          <a:srgbClr val="000000"/>
                        </a:solidFill>
                        <a:effectLst/>
                        <a:latin typeface="Inter" panose="02000503000000020004" pitchFamily="2" charset="0"/>
                      </a:endParaRPr>
                    </a:p>
                  </a:txBody>
                  <a:tcPr marL="5013" marR="5013" marT="5013" marB="2406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a:txBody>
                    <a:bodyPr/>
                    <a:lstStyle/>
                    <a:p>
                      <a:pPr algn="l" fontAlgn="b"/>
                      <a:endParaRPr lang="en-GB" sz="1100" b="1" i="0" u="none" strike="noStrike">
                        <a:solidFill>
                          <a:srgbClr val="000000"/>
                        </a:solidFill>
                        <a:effectLst/>
                        <a:latin typeface="Inter" panose="02000503000000020004" pitchFamily="2" charset="0"/>
                      </a:endParaRPr>
                    </a:p>
                  </a:txBody>
                  <a:tcPr marL="5013" marR="5013" marT="5013" marB="24065"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Inter" panose="02000503000000020004" pitchFamily="2" charset="0"/>
                        </a:rPr>
                        <a:t>(2,307)</a:t>
                      </a:r>
                    </a:p>
                  </a:txBody>
                  <a:tcPr marL="5013" marR="5013" marT="5013" marB="2406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Inter" panose="02000503000000020004" pitchFamily="2" charset="0"/>
                        </a:rPr>
                        <a:t>2,583</a:t>
                      </a:r>
                    </a:p>
                  </a:txBody>
                  <a:tcPr marL="5013" marR="5013" marT="5013" marB="2406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Inter" panose="02000503000000020004" pitchFamily="2" charset="0"/>
                        </a:rPr>
                        <a:t>275</a:t>
                      </a:r>
                    </a:p>
                  </a:txBody>
                  <a:tcPr marL="5013" marR="5013" marT="5013" marB="2406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Inter" panose="02000503000000020004" pitchFamily="2" charset="0"/>
                        </a:rPr>
                        <a:t>(3,041)</a:t>
                      </a:r>
                    </a:p>
                  </a:txBody>
                  <a:tcPr marL="5013" marR="5013" marT="5013" marB="2406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Inter" panose="02000503000000020004" pitchFamily="2" charset="0"/>
                        </a:rPr>
                        <a:t>3,103</a:t>
                      </a:r>
                    </a:p>
                  </a:txBody>
                  <a:tcPr marL="5013" marR="5013" marT="5013" marB="2406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Inter" panose="02000503000000020004" pitchFamily="2" charset="0"/>
                        </a:rPr>
                        <a:t>62</a:t>
                      </a:r>
                    </a:p>
                  </a:txBody>
                  <a:tcPr marL="5013" marR="5013" marT="5013" marB="2406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92724348"/>
                  </a:ext>
                </a:extLst>
              </a:tr>
              <a:tr h="176929">
                <a:tc>
                  <a:txBody>
                    <a:bodyPr/>
                    <a:lstStyle/>
                    <a:p>
                      <a:pPr algn="l" fontAlgn="b"/>
                      <a:r>
                        <a:rPr lang="en-GB" sz="1100" b="0" i="0" u="none" strike="noStrike">
                          <a:solidFill>
                            <a:srgbClr val="000000"/>
                          </a:solidFill>
                          <a:effectLst/>
                          <a:latin typeface="Inter" panose="02000503000000020004" pitchFamily="2" charset="0"/>
                        </a:rPr>
                        <a:t>LST only</a:t>
                      </a:r>
                    </a:p>
                  </a:txBody>
                  <a:tcPr marL="5013" marR="5013" marT="5013" marB="24065"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endParaRPr lang="en-GB" sz="1100" b="0" i="0" u="none" strike="noStrike">
                        <a:solidFill>
                          <a:srgbClr val="000000"/>
                        </a:solidFill>
                        <a:effectLst/>
                        <a:latin typeface="Inter" panose="02000503000000020004" pitchFamily="2" charset="0"/>
                      </a:endParaRPr>
                    </a:p>
                  </a:txBody>
                  <a:tcPr marL="5013" marR="5013" marT="5013" marB="2406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a:txBody>
                    <a:bodyPr/>
                    <a:lstStyle/>
                    <a:p>
                      <a:pPr algn="l" fontAlgn="b"/>
                      <a:endParaRPr lang="en-GB" sz="1100" b="0" i="0" u="none" strike="noStrike">
                        <a:solidFill>
                          <a:srgbClr val="000000"/>
                        </a:solidFill>
                        <a:effectLst/>
                        <a:latin typeface="Inter" panose="02000503000000020004" pitchFamily="2" charset="0"/>
                      </a:endParaRPr>
                    </a:p>
                  </a:txBody>
                  <a:tcPr marL="5013" marR="5013" marT="5013" marB="24065"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Inter" panose="02000503000000020004" pitchFamily="2" charset="0"/>
                        </a:rPr>
                        <a:t>(220)</a:t>
                      </a:r>
                    </a:p>
                  </a:txBody>
                  <a:tcPr marL="5013" marR="5013" marT="5013" marB="2406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Inter" panose="02000503000000020004" pitchFamily="2" charset="0"/>
                        </a:rPr>
                        <a:t>686</a:t>
                      </a:r>
                    </a:p>
                  </a:txBody>
                  <a:tcPr marL="5013" marR="5013" marT="5013" marB="2406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Inter" panose="02000503000000020004" pitchFamily="2" charset="0"/>
                        </a:rPr>
                        <a:t>466</a:t>
                      </a:r>
                    </a:p>
                  </a:txBody>
                  <a:tcPr marL="5013" marR="5013" marT="5013" marB="2406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Inter" panose="02000503000000020004" pitchFamily="2" charset="0"/>
                        </a:rPr>
                        <a:t>(254)</a:t>
                      </a:r>
                    </a:p>
                  </a:txBody>
                  <a:tcPr marL="5013" marR="5013" marT="5013" marB="2406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Inter" panose="02000503000000020004" pitchFamily="2" charset="0"/>
                        </a:rPr>
                        <a:t>770</a:t>
                      </a:r>
                    </a:p>
                  </a:txBody>
                  <a:tcPr marL="5013" marR="5013" marT="5013" marB="2406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Inter" panose="02000503000000020004" pitchFamily="2" charset="0"/>
                        </a:rPr>
                        <a:t>517</a:t>
                      </a:r>
                    </a:p>
                  </a:txBody>
                  <a:tcPr marL="5013" marR="5013" marT="5013" marB="2406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9443278"/>
                  </a:ext>
                </a:extLst>
              </a:tr>
              <a:tr h="176929">
                <a:tc>
                  <a:txBody>
                    <a:bodyPr/>
                    <a:lstStyle/>
                    <a:p>
                      <a:pPr algn="l" fontAlgn="b"/>
                      <a:r>
                        <a:rPr lang="en-GB" sz="1100" b="0" i="0" u="none" strike="noStrike">
                          <a:solidFill>
                            <a:srgbClr val="000000"/>
                          </a:solidFill>
                          <a:effectLst/>
                          <a:latin typeface="Inter SemiBold" panose="02000503000000020004" pitchFamily="2" charset="0"/>
                        </a:rPr>
                        <a:t>Sub-total</a:t>
                      </a:r>
                    </a:p>
                  </a:txBody>
                  <a:tcPr marL="5013" marR="5013" marT="5013" marB="24065"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endParaRPr lang="en-GB" sz="1100" b="0" i="0" u="none" strike="noStrike">
                        <a:solidFill>
                          <a:srgbClr val="000000"/>
                        </a:solidFill>
                        <a:effectLst/>
                        <a:latin typeface="Inter SemiBold" panose="02000503000000020004" pitchFamily="2" charset="0"/>
                      </a:endParaRPr>
                    </a:p>
                  </a:txBody>
                  <a:tcPr marL="5013" marR="5013" marT="5013" marB="2406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a:txBody>
                    <a:bodyPr/>
                    <a:lstStyle/>
                    <a:p>
                      <a:pPr algn="l" fontAlgn="b"/>
                      <a:endParaRPr lang="en-GB" sz="1100" b="0" i="0" u="none" strike="noStrike">
                        <a:solidFill>
                          <a:srgbClr val="000000"/>
                        </a:solidFill>
                        <a:effectLst/>
                        <a:latin typeface="Inter SemiBold" panose="02000503000000020004" pitchFamily="2" charset="0"/>
                      </a:endParaRPr>
                    </a:p>
                  </a:txBody>
                  <a:tcPr marL="5013" marR="5013" marT="5013" marB="24065"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Inter SemiBold" panose="02000503000000020004" pitchFamily="2" charset="0"/>
                        </a:rPr>
                        <a:t>(2,527)</a:t>
                      </a:r>
                    </a:p>
                  </a:txBody>
                  <a:tcPr marL="5013" marR="5013" marT="5013" marB="2406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Inter SemiBold" panose="02000503000000020004" pitchFamily="2" charset="0"/>
                        </a:rPr>
                        <a:t>3,269</a:t>
                      </a:r>
                    </a:p>
                  </a:txBody>
                  <a:tcPr marL="5013" marR="5013" marT="5013" marB="2406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Inter SemiBold" panose="02000503000000020004" pitchFamily="2" charset="0"/>
                        </a:rPr>
                        <a:t>742</a:t>
                      </a:r>
                    </a:p>
                  </a:txBody>
                  <a:tcPr marL="5013" marR="5013" marT="5013" marB="2406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Inter SemiBold" panose="02000503000000020004" pitchFamily="2" charset="0"/>
                        </a:rPr>
                        <a:t>(3,295)</a:t>
                      </a:r>
                    </a:p>
                  </a:txBody>
                  <a:tcPr marL="5013" marR="5013" marT="5013" marB="2406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Inter SemiBold" panose="02000503000000020004" pitchFamily="2" charset="0"/>
                        </a:rPr>
                        <a:t>3,874</a:t>
                      </a:r>
                    </a:p>
                  </a:txBody>
                  <a:tcPr marL="5013" marR="5013" marT="5013" marB="2406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Inter SemiBold" panose="02000503000000020004" pitchFamily="2" charset="0"/>
                        </a:rPr>
                        <a:t>579</a:t>
                      </a:r>
                    </a:p>
                  </a:txBody>
                  <a:tcPr marL="5013" marR="5013" marT="5013" marB="2406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66713752"/>
                  </a:ext>
                </a:extLst>
              </a:tr>
              <a:tr h="311453">
                <a:tc>
                  <a:txBody>
                    <a:bodyPr/>
                    <a:lstStyle/>
                    <a:p>
                      <a:pPr algn="l" fontAlgn="b"/>
                      <a:r>
                        <a:rPr lang="en-GB" sz="1100" b="0" i="0" u="none" strike="noStrike">
                          <a:solidFill>
                            <a:srgbClr val="000000"/>
                          </a:solidFill>
                          <a:effectLst/>
                          <a:latin typeface="Inter" panose="02000503000000020004" pitchFamily="2" charset="0"/>
                        </a:rPr>
                        <a:t>GIA allocation to LST</a:t>
                      </a:r>
                    </a:p>
                  </a:txBody>
                  <a:tcPr marL="5013" marR="5013" marT="5013" marB="24065"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endParaRPr lang="en-GB" sz="1100" b="0" i="0" u="none" strike="noStrike">
                        <a:solidFill>
                          <a:srgbClr val="000000"/>
                        </a:solidFill>
                        <a:effectLst/>
                        <a:latin typeface="Inter" panose="02000503000000020004" pitchFamily="2" charset="0"/>
                      </a:endParaRPr>
                    </a:p>
                  </a:txBody>
                  <a:tcPr marL="5013" marR="5013" marT="5013" marB="2406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a:txBody>
                    <a:bodyPr/>
                    <a:lstStyle/>
                    <a:p>
                      <a:pPr algn="l" fontAlgn="b"/>
                      <a:endParaRPr lang="en-GB" sz="1100" b="0" i="0" u="none" strike="noStrike">
                        <a:solidFill>
                          <a:srgbClr val="000000"/>
                        </a:solidFill>
                        <a:effectLst/>
                        <a:latin typeface="Inter" panose="02000503000000020004" pitchFamily="2" charset="0"/>
                      </a:endParaRPr>
                    </a:p>
                  </a:txBody>
                  <a:tcPr marL="5013" marR="5013" marT="5013" marB="24065"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Inter" panose="02000503000000020004" pitchFamily="2" charset="0"/>
                        </a:rPr>
                        <a:t>-</a:t>
                      </a:r>
                    </a:p>
                  </a:txBody>
                  <a:tcPr marL="5013" marR="5013" marT="5013" marB="2406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Inter" panose="02000503000000020004" pitchFamily="2" charset="0"/>
                        </a:rPr>
                        <a:t>-</a:t>
                      </a:r>
                    </a:p>
                  </a:txBody>
                  <a:tcPr marL="5013" marR="5013" marT="5013" marB="2406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Inter" panose="02000503000000020004" pitchFamily="2" charset="0"/>
                        </a:rPr>
                        <a:t>-</a:t>
                      </a:r>
                    </a:p>
                  </a:txBody>
                  <a:tcPr marL="5013" marR="5013" marT="5013" marB="2406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Inter" panose="02000503000000020004" pitchFamily="2" charset="0"/>
                        </a:rPr>
                        <a:t>(517)</a:t>
                      </a:r>
                    </a:p>
                  </a:txBody>
                  <a:tcPr marL="5013" marR="5013" marT="5013" marB="2406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Inter" panose="02000503000000020004" pitchFamily="2" charset="0"/>
                        </a:rPr>
                        <a:t>-</a:t>
                      </a:r>
                    </a:p>
                  </a:txBody>
                  <a:tcPr marL="5013" marR="5013" marT="5013" marB="2406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Inter" panose="02000503000000020004" pitchFamily="2" charset="0"/>
                        </a:rPr>
                        <a:t>(517)</a:t>
                      </a:r>
                    </a:p>
                  </a:txBody>
                  <a:tcPr marL="5013" marR="5013" marT="5013" marB="2406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84263902"/>
                  </a:ext>
                </a:extLst>
              </a:tr>
              <a:tr h="311453">
                <a:tc gridSpan="4">
                  <a:txBody>
                    <a:bodyPr/>
                    <a:lstStyle/>
                    <a:p>
                      <a:pPr algn="l" fontAlgn="b"/>
                      <a:r>
                        <a:rPr lang="en-GB" sz="1100" b="0" i="0" u="none" strike="noStrike">
                          <a:solidFill>
                            <a:srgbClr val="000000"/>
                          </a:solidFill>
                          <a:effectLst/>
                          <a:latin typeface="Inter SemiBold" panose="02000503000000020004" pitchFamily="2" charset="0"/>
                        </a:rPr>
                        <a:t>Aggregate NICE Advice forecast deficit</a:t>
                      </a:r>
                    </a:p>
                  </a:txBody>
                  <a:tcPr marL="5013" marR="5013" marT="5013" marB="2406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r" fontAlgn="b"/>
                      <a:r>
                        <a:rPr lang="en-GB" sz="1100" b="0" i="0" u="none" strike="noStrike">
                          <a:solidFill>
                            <a:srgbClr val="000000"/>
                          </a:solidFill>
                          <a:effectLst/>
                          <a:latin typeface="Inter SemiBold" panose="02000503000000020004" pitchFamily="2" charset="0"/>
                        </a:rPr>
                        <a:t>-</a:t>
                      </a:r>
                    </a:p>
                  </a:txBody>
                  <a:tcPr marL="5013" marR="5013" marT="5013" marB="2406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fontAlgn="b"/>
                      <a:r>
                        <a:rPr lang="en-GB" sz="1100" b="0" i="0" u="none" strike="noStrike">
                          <a:solidFill>
                            <a:srgbClr val="000000"/>
                          </a:solidFill>
                          <a:effectLst/>
                          <a:latin typeface="Inter SemiBold" panose="02000503000000020004" pitchFamily="2" charset="0"/>
                        </a:rPr>
                        <a:t>-</a:t>
                      </a:r>
                    </a:p>
                  </a:txBody>
                  <a:tcPr marL="5013" marR="5013" marT="5013" marB="2406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fontAlgn="b"/>
                      <a:r>
                        <a:rPr lang="en-GB" sz="1100" b="0" i="0" u="none" strike="noStrike">
                          <a:solidFill>
                            <a:srgbClr val="000000"/>
                          </a:solidFill>
                          <a:effectLst/>
                          <a:latin typeface="Inter SemiBold" panose="02000503000000020004" pitchFamily="2" charset="0"/>
                        </a:rPr>
                        <a:t>-</a:t>
                      </a:r>
                    </a:p>
                  </a:txBody>
                  <a:tcPr marL="5013" marR="5013" marT="5013" marB="2406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fontAlgn="ctr"/>
                      <a:r>
                        <a:rPr lang="en-GB" sz="1100" b="0" i="0" u="none" strike="noStrike">
                          <a:solidFill>
                            <a:srgbClr val="000000"/>
                          </a:solidFill>
                          <a:effectLst/>
                          <a:latin typeface="Inter SemiBold" panose="02000503000000020004" pitchFamily="2" charset="0"/>
                        </a:rPr>
                        <a:t>(3,812)</a:t>
                      </a:r>
                    </a:p>
                  </a:txBody>
                  <a:tcPr marL="5013" marR="5013" marT="5013" marB="2406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fontAlgn="ctr"/>
                      <a:r>
                        <a:rPr lang="en-GB" sz="1100" b="0" i="0" u="none" strike="noStrike">
                          <a:solidFill>
                            <a:srgbClr val="000000"/>
                          </a:solidFill>
                          <a:effectLst/>
                          <a:latin typeface="Inter SemiBold" panose="02000503000000020004" pitchFamily="2" charset="0"/>
                        </a:rPr>
                        <a:t>3,874</a:t>
                      </a:r>
                    </a:p>
                  </a:txBody>
                  <a:tcPr marL="5013" marR="5013" marT="5013" marB="2406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fontAlgn="ctr"/>
                      <a:r>
                        <a:rPr lang="en-GB" sz="1100" b="0" i="0" u="none" strike="noStrike" dirty="0">
                          <a:solidFill>
                            <a:srgbClr val="000000"/>
                          </a:solidFill>
                          <a:effectLst/>
                          <a:latin typeface="Inter SemiBold" panose="02000503000000020004" pitchFamily="2" charset="0"/>
                        </a:rPr>
                        <a:t>62</a:t>
                      </a:r>
                    </a:p>
                  </a:txBody>
                  <a:tcPr marL="5013" marR="5013" marT="5013" marB="2406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211219995"/>
                  </a:ext>
                </a:extLst>
              </a:tr>
            </a:tbl>
          </a:graphicData>
        </a:graphic>
      </p:graphicFrame>
      <p:sp>
        <p:nvSpPr>
          <p:cNvPr id="3" name="Rectangle 2">
            <a:extLst>
              <a:ext uri="{FF2B5EF4-FFF2-40B4-BE49-F238E27FC236}">
                <a16:creationId xmlns:a16="http://schemas.microsoft.com/office/drawing/2014/main" id="{D4EC9345-1B7E-E163-3ADA-7D1E7AE93844}"/>
              </a:ext>
              <a:ext uri="{C183D7F6-B498-43B3-948B-1728B52AA6E4}">
                <adec:decorative xmlns:adec="http://schemas.microsoft.com/office/drawing/2017/decorative" val="1"/>
              </a:ext>
            </a:extLst>
          </p:cNvPr>
          <p:cNvSpPr/>
          <p:nvPr/>
        </p:nvSpPr>
        <p:spPr>
          <a:xfrm>
            <a:off x="51773" y="5617365"/>
            <a:ext cx="12191999" cy="1268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2">
            <a:extLst>
              <a:ext uri="{FF2B5EF4-FFF2-40B4-BE49-F238E27FC236}">
                <a16:creationId xmlns:a16="http://schemas.microsoft.com/office/drawing/2014/main" id="{BDDA385F-5D7B-C3DC-3447-E93F9A30BE7C}"/>
              </a:ext>
            </a:extLst>
          </p:cNvPr>
          <p:cNvSpPr txBox="1">
            <a:spLocks/>
          </p:cNvSpPr>
          <p:nvPr/>
        </p:nvSpPr>
        <p:spPr>
          <a:xfrm>
            <a:off x="214764" y="3333745"/>
            <a:ext cx="11224762" cy="3154141"/>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Inter SemiBold" panose="02000503000000020004" pitchFamily="2" charset="0"/>
                <a:ea typeface="Inter SemiBold" panose="02000503000000020004" pitchFamily="2" charset="0"/>
              </a:rPr>
              <a:t>Headlines</a:t>
            </a:r>
          </a:p>
          <a:p>
            <a:pPr marL="571500" marR="0" lvl="0" indent="-5715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mn-lt"/>
                <a:ea typeface="Inter SemiBold" panose="02000503000000020004" pitchFamily="2" charset="0"/>
              </a:rPr>
              <a:t>NICE Advice (NA) launched in November 2023 – performance reporting </a:t>
            </a:r>
            <a:r>
              <a:rPr lang="en-GB" sz="1400" dirty="0">
                <a:solidFill>
                  <a:srgbClr val="000000"/>
                </a:solidFill>
                <a:latin typeface="+mn-lt"/>
                <a:ea typeface="Inter SemiBold" panose="02000503000000020004" pitchFamily="2" charset="0"/>
              </a:rPr>
              <a:t>is </a:t>
            </a:r>
            <a:r>
              <a:rPr kumimoji="0" lang="en-GB" sz="1400" b="0" i="0" u="none" strike="noStrike" kern="1200" cap="none" spc="0" normalizeH="0" baseline="0" noProof="0" dirty="0">
                <a:ln>
                  <a:noFill/>
                </a:ln>
                <a:solidFill>
                  <a:srgbClr val="000000"/>
                </a:solidFill>
                <a:effectLst/>
                <a:uLnTx/>
                <a:uFillTx/>
                <a:latin typeface="+mn-lt"/>
                <a:ea typeface="Inter SemiBold" panose="02000503000000020004" pitchFamily="2" charset="0"/>
              </a:rPr>
              <a:t>now based on the combined function.  </a:t>
            </a:r>
          </a:p>
          <a:p>
            <a:pPr marL="571500" marR="0" lvl="0" indent="-5715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mn-lt"/>
                <a:ea typeface="Inter SemiBold" panose="02000503000000020004" pitchFamily="2" charset="0"/>
              </a:rPr>
              <a:t>As at Month 10, the combined NA function is forecast to generate a </a:t>
            </a:r>
            <a:r>
              <a:rPr kumimoji="0" lang="en-GB" sz="1400" b="0" i="0" u="none" strike="noStrike" kern="1200" cap="none" spc="0" normalizeH="0" baseline="0" noProof="0" dirty="0">
                <a:ln>
                  <a:noFill/>
                </a:ln>
                <a:solidFill>
                  <a:srgbClr val="000000"/>
                </a:solidFill>
                <a:effectLst/>
                <a:uLnTx/>
                <a:uFillTx/>
                <a:latin typeface="+mn-lt"/>
                <a:ea typeface="Inter" panose="020B0604020202020204" charset="0"/>
              </a:rPr>
              <a:t>£</a:t>
            </a:r>
            <a:r>
              <a:rPr lang="en-GB" sz="1400" dirty="0">
                <a:solidFill>
                  <a:srgbClr val="000000"/>
                </a:solidFill>
                <a:latin typeface="+mn-lt"/>
                <a:ea typeface="Inter" panose="020B0604020202020204" charset="0"/>
              </a:rPr>
              <a:t>579</a:t>
            </a:r>
            <a:r>
              <a:rPr kumimoji="0" lang="en-GB" sz="1400" i="0" u="none" strike="noStrike" kern="1200" cap="none" spc="0" normalizeH="0" baseline="0" noProof="0" dirty="0">
                <a:ln>
                  <a:noFill/>
                </a:ln>
                <a:solidFill>
                  <a:srgbClr val="000000"/>
                </a:solidFill>
                <a:effectLst/>
                <a:uLnTx/>
                <a:uFillTx/>
                <a:latin typeface="+mn-lt"/>
                <a:ea typeface="Inter" panose="020B0604020202020204" charset="0"/>
              </a:rPr>
              <a:t>k deficit </a:t>
            </a:r>
            <a:r>
              <a:rPr kumimoji="0" lang="en-GB" sz="1400" i="0" u="none" strike="noStrike" kern="1200" cap="none" spc="0" normalizeH="0" baseline="0" noProof="0" dirty="0">
                <a:ln>
                  <a:noFill/>
                </a:ln>
                <a:solidFill>
                  <a:srgbClr val="000000"/>
                </a:solidFill>
                <a:effectLst/>
                <a:uLnTx/>
                <a:uFillTx/>
                <a:latin typeface="+mn-lt"/>
                <a:ea typeface="Inter SemiBold" panose="02000503000000020004" pitchFamily="2" charset="0"/>
              </a:rPr>
              <a:t>for the year. This does not include the non-recurrent grant in aid (GIA) contribution to the Life Science Team’s (LST) funding for 2023-24 of £</a:t>
            </a:r>
            <a:r>
              <a:rPr lang="en-GB" sz="1400" dirty="0">
                <a:solidFill>
                  <a:srgbClr val="000000"/>
                </a:solidFill>
                <a:latin typeface="+mn-lt"/>
                <a:ea typeface="Inter SemiBold" panose="02000503000000020004" pitchFamily="2" charset="0"/>
              </a:rPr>
              <a:t>517</a:t>
            </a:r>
            <a:r>
              <a:rPr kumimoji="0" lang="en-GB" sz="1400" i="0" u="none" strike="noStrike" kern="1200" cap="none" spc="0" normalizeH="0" baseline="0" noProof="0" dirty="0">
                <a:ln>
                  <a:noFill/>
                </a:ln>
                <a:solidFill>
                  <a:srgbClr val="000000"/>
                </a:solidFill>
                <a:effectLst/>
                <a:uLnTx/>
                <a:uFillTx/>
                <a:latin typeface="+mn-lt"/>
                <a:ea typeface="Inter SemiBold" panose="02000503000000020004" pitchFamily="2" charset="0"/>
              </a:rPr>
              <a:t>k. There will be no GIA contribution in 2024-25</a:t>
            </a:r>
            <a:r>
              <a:rPr kumimoji="0" lang="en-GB" sz="1400" b="0" i="0" u="none" strike="noStrike" kern="1200" cap="none" spc="0" normalizeH="0" baseline="0" noProof="0" dirty="0">
                <a:ln>
                  <a:noFill/>
                </a:ln>
                <a:solidFill>
                  <a:srgbClr val="000000"/>
                </a:solidFill>
                <a:effectLst/>
                <a:uLnTx/>
                <a:uFillTx/>
                <a:latin typeface="+mn-lt"/>
                <a:ea typeface="Inter SemiBold" panose="02000503000000020004" pitchFamily="2" charset="0"/>
              </a:rPr>
              <a:t>. </a:t>
            </a:r>
          </a:p>
          <a:p>
            <a:pPr marL="571500" marR="0" lvl="0" indent="-5715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mn-lt"/>
                <a:ea typeface="Inter SemiBold" panose="02000503000000020004" pitchFamily="2" charset="0"/>
              </a:rPr>
              <a:t>This is based on a forecast income of £3,295k and expenditure of £3,874k.  Of this forecast income, £</a:t>
            </a:r>
            <a:r>
              <a:rPr lang="en-GB" sz="1400" dirty="0">
                <a:solidFill>
                  <a:srgbClr val="000000"/>
                </a:solidFill>
                <a:latin typeface="+mn-lt"/>
                <a:ea typeface="Inter SemiBold" panose="02000503000000020004" pitchFamily="2" charset="0"/>
              </a:rPr>
              <a:t>19</a:t>
            </a:r>
            <a:r>
              <a:rPr kumimoji="0" lang="en-GB" sz="1400" b="0" i="0" u="none" strike="noStrike" kern="1200" cap="none" spc="0" normalizeH="0" baseline="0" noProof="0" dirty="0">
                <a:ln>
                  <a:noFill/>
                </a:ln>
                <a:solidFill>
                  <a:srgbClr val="000000"/>
                </a:solidFill>
                <a:effectLst/>
                <a:uLnTx/>
                <a:uFillTx/>
                <a:latin typeface="+mn-lt"/>
                <a:ea typeface="Inter SemiBold" panose="02000503000000020004" pitchFamily="2" charset="0"/>
              </a:rPr>
              <a:t>k is linked to currently vacant slots.</a:t>
            </a:r>
          </a:p>
          <a:p>
            <a:pPr marL="571500" marR="0" lvl="0" indent="-5715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mn-lt"/>
                <a:ea typeface="Inter SemiBold" panose="02000503000000020004" pitchFamily="2" charset="0"/>
              </a:rPr>
              <a:t>The forecast includes a £400k NA contribution for NICE intellectual property (IP). </a:t>
            </a:r>
          </a:p>
        </p:txBody>
      </p:sp>
    </p:spTree>
    <p:extLst>
      <p:ext uri="{BB962C8B-B14F-4D97-AF65-F5344CB8AC3E}">
        <p14:creationId xmlns:p14="http://schemas.microsoft.com/office/powerpoint/2010/main" val="4100564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C7231-5D39-6E30-35D1-D4BD62619C64}"/>
              </a:ext>
            </a:extLst>
          </p:cNvPr>
          <p:cNvSpPr>
            <a:spLocks noGrp="1"/>
          </p:cNvSpPr>
          <p:nvPr>
            <p:ph type="ctrTitle"/>
          </p:nvPr>
        </p:nvSpPr>
        <p:spPr>
          <a:xfrm>
            <a:off x="724988" y="746309"/>
            <a:ext cx="9228909" cy="1276350"/>
          </a:xfrm>
        </p:spPr>
        <p:txBody>
          <a:bodyPr/>
          <a:lstStyle/>
          <a:p>
            <a:r>
              <a:rPr lang="en-GB"/>
              <a:t>Our transformation objectives in the 2023/24 business plan</a:t>
            </a:r>
          </a:p>
        </p:txBody>
      </p:sp>
      <p:sp>
        <p:nvSpPr>
          <p:cNvPr id="5" name="TextBox 4">
            <a:extLst>
              <a:ext uri="{FF2B5EF4-FFF2-40B4-BE49-F238E27FC236}">
                <a16:creationId xmlns:a16="http://schemas.microsoft.com/office/drawing/2014/main" id="{6C83AF55-77D9-95B5-F788-B8C0A4098A5A}"/>
              </a:ext>
            </a:extLst>
          </p:cNvPr>
          <p:cNvSpPr txBox="1"/>
          <p:nvPr/>
        </p:nvSpPr>
        <p:spPr>
          <a:xfrm>
            <a:off x="724988" y="2022659"/>
            <a:ext cx="6106160" cy="369332"/>
          </a:xfrm>
          <a:prstGeom prst="rect">
            <a:avLst/>
          </a:prstGeom>
          <a:noFill/>
        </p:spPr>
        <p:txBody>
          <a:bodyPr wrap="square">
            <a:spAutoFit/>
          </a:bodyPr>
          <a:lstStyle/>
          <a:p>
            <a:r>
              <a:rPr lang="en-GB">
                <a:solidFill>
                  <a:schemeClr val="bg1"/>
                </a:solidFill>
              </a:rPr>
              <a:t>1 April 2023 to 29 February 2024</a:t>
            </a:r>
            <a:endParaRPr lang="en-GB">
              <a:solidFill>
                <a:srgbClr val="FF0000"/>
              </a:solidFill>
            </a:endParaRPr>
          </a:p>
        </p:txBody>
      </p:sp>
    </p:spTree>
    <p:extLst>
      <p:ext uri="{BB962C8B-B14F-4D97-AF65-F5344CB8AC3E}">
        <p14:creationId xmlns:p14="http://schemas.microsoft.com/office/powerpoint/2010/main" val="3645704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4">
            <a:extLst>
              <a:ext uri="{FF2B5EF4-FFF2-40B4-BE49-F238E27FC236}">
                <a16:creationId xmlns:a16="http://schemas.microsoft.com/office/drawing/2014/main" id="{A896AA65-2EBD-2C3E-6BF0-A621B74877C5}"/>
              </a:ext>
            </a:extLst>
          </p:cNvPr>
          <p:cNvSpPr txBox="1">
            <a:spLocks noGrp="1"/>
          </p:cNvSpPr>
          <p:nvPr>
            <p:ph type="title" idx="4294967295"/>
          </p:nvPr>
        </p:nvSpPr>
        <p:spPr>
          <a:xfrm>
            <a:off x="250947" y="71683"/>
            <a:ext cx="8669769"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Lora SemiBold" pitchFamily="2" charset="0"/>
                <a:ea typeface="Lato" panose="020F0502020204030203" pitchFamily="34" charset="0"/>
                <a:cs typeface="Lato" panose="020F0502020204030203" pitchFamily="34" charset="0"/>
              </a:rPr>
              <a:t>Transformation Progress – February 2024 (Slide 1 of 5)</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3" name="Title 7">
            <a:extLst>
              <a:ext uri="{FF2B5EF4-FFF2-40B4-BE49-F238E27FC236}">
                <a16:creationId xmlns:a16="http://schemas.microsoft.com/office/drawing/2014/main" id="{B36E00D4-CA15-4F23-DF56-C48D4220F222}"/>
              </a:ext>
            </a:extLst>
          </p:cNvPr>
          <p:cNvSpPr>
            <a:spLocks/>
          </p:cNvSpPr>
          <p:nvPr/>
        </p:nvSpPr>
        <p:spPr>
          <a:xfrm>
            <a:off x="256150" y="533715"/>
            <a:ext cx="11684059" cy="483573"/>
          </a:xfrm>
          <a:prstGeom prst="rect">
            <a:avLst/>
          </a:prstGeom>
          <a:solidFill>
            <a:srgbClr val="228096"/>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sz="2000"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sz="2000"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Focus on what matters most</a:t>
            </a:r>
            <a:endParaRPr kumimoji="0" lang="en-GB"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endParaRPr>
          </a:p>
        </p:txBody>
      </p:sp>
      <p:sp>
        <p:nvSpPr>
          <p:cNvPr id="67" name="Oval 66">
            <a:extLst>
              <a:ext uri="{FF2B5EF4-FFF2-40B4-BE49-F238E27FC236}">
                <a16:creationId xmlns:a16="http://schemas.microsoft.com/office/drawing/2014/main" id="{6232D2EE-50F3-9931-2707-109AEDFE3F05}"/>
              </a:ext>
              <a:ext uri="{C183D7F6-B498-43B3-948B-1728B52AA6E4}">
                <adec:decorative xmlns:adec="http://schemas.microsoft.com/office/drawing/2017/decorative" val="1"/>
              </a:ext>
            </a:extLst>
          </p:cNvPr>
          <p:cNvSpPr/>
          <p:nvPr/>
        </p:nvSpPr>
        <p:spPr>
          <a:xfrm>
            <a:off x="395134" y="572404"/>
            <a:ext cx="396000" cy="396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1</a:t>
            </a:r>
          </a:p>
        </p:txBody>
      </p:sp>
      <p:sp>
        <p:nvSpPr>
          <p:cNvPr id="2" name="Rectangle 1">
            <a:extLst>
              <a:ext uri="{FF2B5EF4-FFF2-40B4-BE49-F238E27FC236}">
                <a16:creationId xmlns:a16="http://schemas.microsoft.com/office/drawing/2014/main" id="{E26D446A-E810-CC04-6DF5-765A83218B15}"/>
              </a:ext>
            </a:extLst>
          </p:cNvPr>
          <p:cNvSpPr/>
          <p:nvPr/>
        </p:nvSpPr>
        <p:spPr>
          <a:xfrm>
            <a:off x="250947" y="1102786"/>
            <a:ext cx="2329220" cy="324899"/>
          </a:xfrm>
          <a:prstGeom prst="rect">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rPr>
              <a:t>Relevance</a:t>
            </a:r>
          </a:p>
        </p:txBody>
      </p:sp>
      <p:sp>
        <p:nvSpPr>
          <p:cNvPr id="8" name="Arrow: Pentagon 7">
            <a:extLst>
              <a:ext uri="{FF2B5EF4-FFF2-40B4-BE49-F238E27FC236}">
                <a16:creationId xmlns:a16="http://schemas.microsoft.com/office/drawing/2014/main" id="{622A55E7-F7F6-E16F-0E7A-FA419A79B249}"/>
              </a:ext>
            </a:extLst>
          </p:cNvPr>
          <p:cNvSpPr/>
          <p:nvPr/>
        </p:nvSpPr>
        <p:spPr>
          <a:xfrm>
            <a:off x="250947" y="1448244"/>
            <a:ext cx="2718000" cy="2465176"/>
          </a:xfrm>
          <a:prstGeom prst="homePlate">
            <a:avLst>
              <a:gd name="adj" fmla="val 15700"/>
            </a:avLst>
          </a:prstGeom>
          <a:solidFill>
            <a:srgbClr val="40729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1">
              <a:solidFill>
                <a:schemeClr val="bg1"/>
              </a:solidFill>
              <a:latin typeface="Inter" panose="02000503000000020004" pitchFamily="2" charset="0"/>
              <a:ea typeface="Inter" panose="02000503000000020004" pitchFamily="2"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schemeClr val="bg1"/>
                </a:solidFill>
                <a:latin typeface="Inter" panose="02000503000000020004" pitchFamily="2" charset="0"/>
                <a:ea typeface="Inter" panose="02000503000000020004" pitchFamily="2" charset="0"/>
                <a:cs typeface="Lato" panose="020F0502020204030203" pitchFamily="34" charset="0"/>
              </a:rPr>
              <a:t>Objective 1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latin typeface="Inter" panose="02000503000000020004" pitchFamily="2" charset="0"/>
                <a:ea typeface="Inter" panose="02000503000000020004" pitchFamily="2" charset="0"/>
                <a:cs typeface="Lato" panose="020F0502020204030203" pitchFamily="34" charset="0"/>
              </a:rPr>
              <a:t>Increase the relevance of our guidance by developing </a:t>
            </a:r>
            <a:r>
              <a:rPr lang="en-GB" sz="1000" b="1">
                <a:solidFill>
                  <a:schemeClr val="bg1"/>
                </a:solidFill>
                <a:latin typeface="Inter" panose="02000503000000020004" pitchFamily="2" charset="0"/>
                <a:ea typeface="Inter" panose="02000503000000020004" pitchFamily="2" charset="0"/>
                <a:cs typeface="Lato" panose="020F0502020204030203" pitchFamily="34" charset="0"/>
              </a:rPr>
              <a:t>a NICE-wide horizon scanning &amp; topic selection </a:t>
            </a:r>
            <a:r>
              <a:rPr lang="en-GB" sz="1000">
                <a:solidFill>
                  <a:schemeClr val="bg1"/>
                </a:solidFill>
                <a:latin typeface="Inter" panose="02000503000000020004" pitchFamily="2" charset="0"/>
                <a:ea typeface="Inter" panose="02000503000000020004" pitchFamily="2" charset="0"/>
                <a:cs typeface="Lato" panose="020F0502020204030203" pitchFamily="34" charset="0"/>
              </a:rPr>
              <a:t>function enabled by </a:t>
            </a:r>
            <a:r>
              <a:rPr lang="en-GB" sz="1000" b="1">
                <a:solidFill>
                  <a:schemeClr val="bg1"/>
                </a:solidFill>
                <a:latin typeface="Inter" panose="02000503000000020004" pitchFamily="2" charset="0"/>
                <a:ea typeface="Inter" panose="02000503000000020004" pitchFamily="2" charset="0"/>
                <a:cs typeface="Lato" panose="020F0502020204030203" pitchFamily="34" charset="0"/>
              </a:rPr>
              <a:t>coordinated stakeholder engagement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a:solidFill>
                <a:schemeClr val="bg1"/>
              </a:solidFill>
              <a:latin typeface="Inter" panose="02000503000000020004" pitchFamily="2" charset="0"/>
              <a:ea typeface="Inter" panose="02000503000000020004" pitchFamily="2"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schemeClr val="bg1"/>
                </a:solidFill>
                <a:latin typeface="Inter" panose="02000503000000020004" pitchFamily="2" charset="0"/>
                <a:ea typeface="Inter" panose="02000503000000020004" pitchFamily="2" charset="0"/>
                <a:cs typeface="Lato" panose="020F0502020204030203" pitchFamily="34" charset="0"/>
              </a:rPr>
              <a:t>Objective 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latin typeface="Inter" panose="02000503000000020004" pitchFamily="2" charset="0"/>
                <a:ea typeface="Inter" panose="02000503000000020004" pitchFamily="2" charset="0"/>
                <a:cs typeface="Lato" panose="020F0502020204030203" pitchFamily="34" charset="0"/>
              </a:rPr>
              <a:t>Increase the real-world impact of our pre-evaluation support by </a:t>
            </a:r>
            <a:r>
              <a:rPr lang="en-GB" sz="1000" b="1">
                <a:solidFill>
                  <a:schemeClr val="bg1"/>
                </a:solidFill>
                <a:latin typeface="Inter" panose="02000503000000020004" pitchFamily="2" charset="0"/>
                <a:ea typeface="Inter" panose="02000503000000020004" pitchFamily="2" charset="0"/>
                <a:cs typeface="Lato" panose="020F0502020204030203" pitchFamily="34" charset="0"/>
              </a:rPr>
              <a:t>simplifying and improving NICE’s early engagement with industry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chemeClr val="bg1"/>
              </a:solidFill>
              <a:effectLst/>
              <a:uLnTx/>
              <a:uFillTx/>
              <a:latin typeface="Inter" panose="02000503000000020004" pitchFamily="2" charset="0"/>
              <a:ea typeface="Inter" panose="02000503000000020004" pitchFamily="2"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a:ln>
                <a:noFill/>
              </a:ln>
              <a:solidFill>
                <a:schemeClr val="bg1"/>
              </a:solidFill>
              <a:effectLst/>
              <a:uLnTx/>
              <a:uFillTx/>
              <a:latin typeface="Inter" panose="02000503000000020004" pitchFamily="2" charset="0"/>
              <a:ea typeface="Inter" panose="02000503000000020004" pitchFamily="2" charset="0"/>
              <a:cs typeface="Lato" panose="020F0502020204030203" pitchFamily="34" charset="0"/>
            </a:endParaRPr>
          </a:p>
        </p:txBody>
      </p:sp>
      <p:sp>
        <p:nvSpPr>
          <p:cNvPr id="93" name="Rectangle 92">
            <a:extLst>
              <a:ext uri="{FF2B5EF4-FFF2-40B4-BE49-F238E27FC236}">
                <a16:creationId xmlns:a16="http://schemas.microsoft.com/office/drawing/2014/main" id="{3BFFFE04-DBF8-9B8C-3A67-533F7E44606A}"/>
              </a:ext>
            </a:extLst>
          </p:cNvPr>
          <p:cNvSpPr/>
          <p:nvPr/>
        </p:nvSpPr>
        <p:spPr>
          <a:xfrm>
            <a:off x="3028752" y="1102786"/>
            <a:ext cx="1155600" cy="2810633"/>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95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Confidence level in achieving objective</a:t>
            </a:r>
          </a:p>
        </p:txBody>
      </p:sp>
      <p:grpSp>
        <p:nvGrpSpPr>
          <p:cNvPr id="11" name="Group 10" descr="Graphic of a meter ranked Low to High, with an arrow pointing at the High level.">
            <a:extLst>
              <a:ext uri="{FF2B5EF4-FFF2-40B4-BE49-F238E27FC236}">
                <a16:creationId xmlns:a16="http://schemas.microsoft.com/office/drawing/2014/main" id="{271B93BF-4BA6-1EC0-D41F-C4E6B0D318EE}"/>
              </a:ext>
            </a:extLst>
          </p:cNvPr>
          <p:cNvGrpSpPr/>
          <p:nvPr/>
        </p:nvGrpSpPr>
        <p:grpSpPr>
          <a:xfrm>
            <a:off x="3251061" y="1834062"/>
            <a:ext cx="845875" cy="1673071"/>
            <a:chOff x="7818668" y="2734102"/>
            <a:chExt cx="845875" cy="1163725"/>
          </a:xfrm>
        </p:grpSpPr>
        <p:sp>
          <p:nvSpPr>
            <p:cNvPr id="12" name="Rectangle 11">
              <a:extLst>
                <a:ext uri="{FF2B5EF4-FFF2-40B4-BE49-F238E27FC236}">
                  <a16:creationId xmlns:a16="http://schemas.microsoft.com/office/drawing/2014/main" id="{15ACA648-B60E-D8B8-C1E1-728C65F3481B}"/>
                </a:ext>
              </a:extLst>
            </p:cNvPr>
            <p:cNvSpPr/>
            <p:nvPr/>
          </p:nvSpPr>
          <p:spPr>
            <a:xfrm>
              <a:off x="7964859" y="2754248"/>
              <a:ext cx="570861" cy="1143579"/>
            </a:xfrm>
            <a:prstGeom prst="rect">
              <a:avLst/>
            </a:prstGeom>
            <a:gradFill flip="none" rotWithShape="1">
              <a:gsLst>
                <a:gs pos="0">
                  <a:srgbClr val="92D050"/>
                </a:gs>
                <a:gs pos="77000">
                  <a:srgbClr val="F56207"/>
                </a:gs>
                <a:gs pos="24000">
                  <a:srgbClr val="B7CB35"/>
                </a:gs>
                <a:gs pos="52000">
                  <a:srgbClr val="EBC30E"/>
                </a:gs>
                <a:gs pos="100000">
                  <a:srgbClr val="FF0000"/>
                </a:gs>
              </a:gsLst>
              <a:lin ang="540000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53AC909B-5535-052C-91B0-5479985DFD84}"/>
                </a:ext>
              </a:extLst>
            </p:cNvPr>
            <p:cNvSpPr txBox="1"/>
            <p:nvPr/>
          </p:nvSpPr>
          <p:spPr>
            <a:xfrm>
              <a:off x="7893193" y="3172233"/>
              <a:ext cx="716223"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MEDIUM</a:t>
              </a:r>
            </a:p>
          </p:txBody>
        </p:sp>
        <p:sp>
          <p:nvSpPr>
            <p:cNvPr id="14" name="TextBox 13">
              <a:extLst>
                <a:ext uri="{FF2B5EF4-FFF2-40B4-BE49-F238E27FC236}">
                  <a16:creationId xmlns:a16="http://schemas.microsoft.com/office/drawing/2014/main" id="{DD8082C4-DADD-327E-50F2-EB182313930F}"/>
                </a:ext>
              </a:extLst>
            </p:cNvPr>
            <p:cNvSpPr txBox="1"/>
            <p:nvPr/>
          </p:nvSpPr>
          <p:spPr>
            <a:xfrm>
              <a:off x="7818668" y="2734102"/>
              <a:ext cx="845875"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HIGH</a:t>
              </a:r>
            </a:p>
          </p:txBody>
        </p:sp>
        <p:sp>
          <p:nvSpPr>
            <p:cNvPr id="15" name="TextBox 14">
              <a:extLst>
                <a:ext uri="{FF2B5EF4-FFF2-40B4-BE49-F238E27FC236}">
                  <a16:creationId xmlns:a16="http://schemas.microsoft.com/office/drawing/2014/main" id="{DE52DF86-8D8D-EF0D-3EDF-7CCA2F2ED633}"/>
                </a:ext>
              </a:extLst>
            </p:cNvPr>
            <p:cNvSpPr txBox="1"/>
            <p:nvPr/>
          </p:nvSpPr>
          <p:spPr>
            <a:xfrm>
              <a:off x="7917865" y="3708568"/>
              <a:ext cx="647480"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LOW</a:t>
              </a:r>
            </a:p>
          </p:txBody>
        </p:sp>
      </p:grpSp>
      <p:sp>
        <p:nvSpPr>
          <p:cNvPr id="10" name="Rectangle 9">
            <a:extLst>
              <a:ext uri="{FF2B5EF4-FFF2-40B4-BE49-F238E27FC236}">
                <a16:creationId xmlns:a16="http://schemas.microsoft.com/office/drawing/2014/main" id="{5A8923EF-3B54-92B8-1AD3-BAE9891CAC3B}"/>
              </a:ext>
            </a:extLst>
          </p:cNvPr>
          <p:cNvSpPr/>
          <p:nvPr/>
        </p:nvSpPr>
        <p:spPr>
          <a:xfrm>
            <a:off x="4243127" y="1109988"/>
            <a:ext cx="3378725" cy="2901508"/>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tx1"/>
                </a:solidFill>
                <a:effectLst/>
                <a:uLnTx/>
                <a:uFillTx/>
                <a:latin typeface="Inter"/>
                <a:ea typeface="Inter"/>
                <a:cs typeface="Lato"/>
              </a:rPr>
              <a:t>What’s been achieved</a:t>
            </a:r>
          </a:p>
          <a:p>
            <a:pPr>
              <a:defRPr/>
            </a:pPr>
            <a:r>
              <a:rPr lang="en-GB" sz="800">
                <a:solidFill>
                  <a:schemeClr val="tx1"/>
                </a:solidFill>
                <a:latin typeface="Inter"/>
                <a:cs typeface="Calibri"/>
              </a:rPr>
              <a:t>Delivered  an external webinar on 12 Feb -  attended by nearly 1000 stakeholders.</a:t>
            </a:r>
            <a:endParaRPr lang="en-GB" sz="800">
              <a:solidFill>
                <a:schemeClr val="tx1"/>
              </a:solidFill>
              <a:cs typeface="Calibri"/>
            </a:endParaRPr>
          </a:p>
          <a:p>
            <a:pPr>
              <a:defRPr/>
            </a:pPr>
            <a:r>
              <a:rPr lang="en-GB" sz="800">
                <a:solidFill>
                  <a:schemeClr val="tx1"/>
                </a:solidFill>
                <a:latin typeface="Inter"/>
                <a:cs typeface="Calibri"/>
              </a:rPr>
              <a:t>Completed 3 rounds of testing the framework.</a:t>
            </a:r>
            <a:endParaRPr lang="en-US" sz="800">
              <a:solidFill>
                <a:schemeClr val="tx1"/>
              </a:solidFill>
              <a:latin typeface="Inter"/>
              <a:cs typeface="Calibri"/>
            </a:endParaRPr>
          </a:p>
          <a:p>
            <a:pPr>
              <a:defRPr/>
            </a:pPr>
            <a:r>
              <a:rPr lang="en-GB" sz="800">
                <a:solidFill>
                  <a:schemeClr val="tx1"/>
                </a:solidFill>
                <a:latin typeface="Inter"/>
                <a:cs typeface="Calibri"/>
              </a:rPr>
              <a:t>Draft consultation paper reviewed by ET, Board and Prioritisation Board and at the Board seminar, and shared with Dept of Health &amp; Social Care and NHSE sponsor teams.</a:t>
            </a:r>
            <a:endParaRPr lang="en-US" sz="800">
              <a:solidFill>
                <a:schemeClr val="tx1"/>
              </a:solidFill>
              <a:latin typeface="Inter"/>
              <a:cs typeface="Calibri"/>
            </a:endParaRPr>
          </a:p>
          <a:p>
            <a:pPr>
              <a:defRPr/>
            </a:pPr>
            <a:r>
              <a:rPr lang="en-GB" sz="800">
                <a:solidFill>
                  <a:schemeClr val="tx1"/>
                </a:solidFill>
                <a:latin typeface="Inter"/>
                <a:cs typeface="Calibri"/>
              </a:rPr>
              <a:t>Approach to enhanced horizon scanning for meds in response to international recognition procedure (IRP) confirmed in consultation with Association of British Pharmaceutical Industry.</a:t>
            </a:r>
            <a:endParaRPr lang="en-US" sz="800">
              <a:solidFill>
                <a:schemeClr val="tx1"/>
              </a:solidFill>
              <a:latin typeface="Inter"/>
              <a:cs typeface="Calibri"/>
            </a:endParaRPr>
          </a:p>
          <a:p>
            <a:pPr>
              <a:defRPr/>
            </a:pPr>
            <a:r>
              <a:rPr lang="en-GB" sz="800">
                <a:solidFill>
                  <a:schemeClr val="tx1"/>
                </a:solidFill>
                <a:latin typeface="Inter"/>
                <a:cs typeface="Calibri"/>
              </a:rPr>
              <a:t>New pipeline tracker service procured and tested, with initial US Food &amp; Drug Administration (FDA) pipeline/ </a:t>
            </a:r>
            <a:r>
              <a:rPr lang="en-GB" sz="800" err="1">
                <a:solidFill>
                  <a:schemeClr val="tx1"/>
                </a:solidFill>
                <a:latin typeface="Inter"/>
                <a:cs typeface="Calibri"/>
              </a:rPr>
              <a:t>Pharmascan</a:t>
            </a:r>
            <a:r>
              <a:rPr lang="en-GB" sz="800">
                <a:solidFill>
                  <a:schemeClr val="tx1"/>
                </a:solidFill>
                <a:latin typeface="Inter"/>
                <a:cs typeface="Calibri"/>
              </a:rPr>
              <a:t> cross ref reports in development for use in pipeline meetings in April. </a:t>
            </a:r>
            <a:endParaRPr lang="en-US" sz="800">
              <a:solidFill>
                <a:schemeClr val="tx1"/>
              </a:solidFill>
              <a:latin typeface="Inter"/>
              <a:cs typeface="Calibri"/>
            </a:endParaRPr>
          </a:p>
          <a:p>
            <a:pPr>
              <a:defRPr/>
            </a:pPr>
            <a:r>
              <a:rPr lang="en-GB" sz="800">
                <a:solidFill>
                  <a:schemeClr val="tx1"/>
                </a:solidFill>
                <a:latin typeface="Inter"/>
                <a:cs typeface="Calibri"/>
              </a:rPr>
              <a:t>A high-level insight report based on intelligence gathered in Q3 has been produced.</a:t>
            </a:r>
            <a:endParaRPr lang="en-US" sz="800">
              <a:solidFill>
                <a:schemeClr val="tx1"/>
              </a:solidFill>
              <a:latin typeface="Inter"/>
              <a:cs typeface="Calibri"/>
            </a:endParaRPr>
          </a:p>
          <a:p>
            <a:pPr>
              <a:defRPr/>
            </a:pPr>
            <a:r>
              <a:rPr lang="en-GB" sz="800">
                <a:solidFill>
                  <a:schemeClr val="tx1"/>
                </a:solidFill>
                <a:latin typeface="Inter"/>
                <a:cs typeface="Calibri"/>
              </a:rPr>
              <a:t>System intelligence has been gathered and incorporated into the position statement on social care.</a:t>
            </a:r>
          </a:p>
          <a:p>
            <a:pPr>
              <a:buFont typeface="Arial"/>
              <a:defRPr/>
            </a:pPr>
            <a:r>
              <a:rPr lang="en-GB" sz="900" b="1">
                <a:solidFill>
                  <a:schemeClr val="tx1"/>
                </a:solidFill>
                <a:latin typeface="Inter"/>
                <a:ea typeface="Inter"/>
                <a:cs typeface="Lato"/>
              </a:rPr>
              <a:t>Objective 2:</a:t>
            </a:r>
            <a:endParaRPr lang="en-GB" sz="900" b="1">
              <a:solidFill>
                <a:schemeClr val="tx1"/>
              </a:solidFill>
              <a:latin typeface="Inter"/>
              <a:cs typeface="Lato"/>
            </a:endParaRPr>
          </a:p>
          <a:p>
            <a:pPr>
              <a:buFont typeface="Arial"/>
              <a:defRPr/>
            </a:pPr>
            <a:r>
              <a:rPr lang="en-GB" sz="800">
                <a:solidFill>
                  <a:schemeClr val="tx1"/>
                </a:solidFill>
                <a:latin typeface="Inter"/>
                <a:cs typeface="Calibri"/>
              </a:rPr>
              <a:t>Continued increases seen in enquiry numbers for NICE Advice.</a:t>
            </a:r>
          </a:p>
          <a:p>
            <a:pPr>
              <a:buFont typeface="Arial"/>
              <a:defRPr/>
            </a:pPr>
            <a:r>
              <a:rPr lang="en-GB" sz="800">
                <a:solidFill>
                  <a:schemeClr val="tx1"/>
                </a:solidFill>
                <a:latin typeface="Inter"/>
                <a:cs typeface="Calibri"/>
              </a:rPr>
              <a:t>All-team strategy day held to unite the team and build morale. Engagement with Health Innovation Network, with plan to work together to support the 8 Innovative Devices Access Pathway pilot technologies and deliver a series of knowledge exchange. workshops.</a:t>
            </a:r>
            <a:endParaRPr lang="en-GB" sz="800">
              <a:solidFill>
                <a:schemeClr val="tx1"/>
              </a:solidFill>
              <a:latin typeface="Inter"/>
              <a:ea typeface="Inter"/>
              <a:cs typeface="Calibri"/>
            </a:endParaRPr>
          </a:p>
          <a:p>
            <a:pPr>
              <a:defRPr/>
            </a:pPr>
            <a:r>
              <a:rPr lang="en-GB" sz="800">
                <a:solidFill>
                  <a:schemeClr val="tx1"/>
                </a:solidFill>
                <a:latin typeface="Inter"/>
                <a:cs typeface="Calibri"/>
              </a:rPr>
              <a:t>Income targets set for 24-25.</a:t>
            </a:r>
          </a:p>
          <a:p>
            <a:pPr>
              <a:defRPr/>
            </a:pPr>
            <a:endParaRPr lang="en-GB" sz="800" b="1">
              <a:solidFill>
                <a:schemeClr val="tx1"/>
              </a:solidFill>
              <a:latin typeface="Inter"/>
              <a:ea typeface="Inter"/>
              <a:cs typeface="Lato"/>
            </a:endParaRPr>
          </a:p>
          <a:p>
            <a:pPr>
              <a:defRPr/>
            </a:pPr>
            <a:endParaRPr lang="en-GB" sz="900">
              <a:solidFill>
                <a:schemeClr val="tx1"/>
              </a:solidFill>
              <a:latin typeface="Inter"/>
              <a:ea typeface="Inter"/>
              <a:cs typeface="Lato"/>
            </a:endParaRPr>
          </a:p>
        </p:txBody>
      </p:sp>
      <p:sp>
        <p:nvSpPr>
          <p:cNvPr id="4" name="Rectangle 3">
            <a:extLst>
              <a:ext uri="{FF2B5EF4-FFF2-40B4-BE49-F238E27FC236}">
                <a16:creationId xmlns:a16="http://schemas.microsoft.com/office/drawing/2014/main" id="{D7067A17-1E3F-C617-2D21-4BC74792221D}"/>
              </a:ext>
            </a:extLst>
          </p:cNvPr>
          <p:cNvSpPr/>
          <p:nvPr/>
        </p:nvSpPr>
        <p:spPr>
          <a:xfrm>
            <a:off x="7647865" y="1123058"/>
            <a:ext cx="2545702" cy="2987490"/>
          </a:xfrm>
          <a:prstGeom prst="rect">
            <a:avLst/>
          </a:prstGeom>
          <a:solidFill>
            <a:srgbClr val="F3DED3"/>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tx1"/>
                </a:solidFill>
                <a:effectLst/>
                <a:uLnTx/>
                <a:uFillTx/>
                <a:latin typeface="Inter"/>
                <a:ea typeface="Inter"/>
                <a:cs typeface="Lato"/>
              </a:rPr>
              <a:t>Key risks and challenges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6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endParaRPr>
          </a:p>
          <a:p>
            <a:pPr>
              <a:defRPr/>
            </a:pPr>
            <a:r>
              <a:rPr lang="en-GB" sz="800" b="1">
                <a:solidFill>
                  <a:schemeClr val="tx1"/>
                </a:solidFill>
                <a:latin typeface="Inter"/>
                <a:cs typeface="Lato"/>
              </a:rPr>
              <a:t>Objective 1:</a:t>
            </a:r>
          </a:p>
          <a:p>
            <a:pPr>
              <a:defRPr/>
            </a:pPr>
            <a:r>
              <a:rPr lang="en-GB" sz="800">
                <a:solidFill>
                  <a:schemeClr val="tx1"/>
                </a:solidFill>
                <a:latin typeface="Inter"/>
                <a:cs typeface="Calibri"/>
              </a:rPr>
              <a:t>Successful establishment of a fully functional 'topic intelligence and monitoring team' in the clinical directorate and the integration of Topic Selection Oversight Panel into the Prioritisation Board.</a:t>
            </a:r>
            <a:endParaRPr lang="en-GB" sz="800">
              <a:solidFill>
                <a:schemeClr val="tx1"/>
              </a:solidFill>
              <a:latin typeface="Calibri"/>
              <a:cs typeface="Calibri"/>
            </a:endParaRPr>
          </a:p>
          <a:p>
            <a:pPr>
              <a:defRPr/>
            </a:pPr>
            <a:r>
              <a:rPr lang="en-GB" sz="800">
                <a:solidFill>
                  <a:schemeClr val="tx1"/>
                </a:solidFill>
                <a:latin typeface="Inter"/>
                <a:cs typeface="Calibri"/>
              </a:rPr>
              <a:t>External challenge to the proposed clarification process during or after the formal consultation.</a:t>
            </a:r>
            <a:endParaRPr lang="en-GB" sz="800" b="1">
              <a:solidFill>
                <a:srgbClr val="FF0000"/>
              </a:solidFill>
              <a:latin typeface="Inter" panose="02000503000000020004" pitchFamily="2" charset="0"/>
              <a:cs typeface="Lato" panose="020F0502020204030203" pitchFamily="34" charset="0"/>
            </a:endParaRPr>
          </a:p>
          <a:p>
            <a:pPr>
              <a:defRPr/>
            </a:pPr>
            <a:r>
              <a:rPr lang="en-GB" sz="800" b="1">
                <a:solidFill>
                  <a:schemeClr val="tx1"/>
                </a:solidFill>
                <a:latin typeface="Inter"/>
                <a:cs typeface="Lato"/>
              </a:rPr>
              <a:t>Objective 2:</a:t>
            </a:r>
            <a:endParaRPr lang="en-GB" sz="800">
              <a:solidFill>
                <a:schemeClr val="tx1"/>
              </a:solidFill>
              <a:latin typeface="Inter"/>
              <a:cs typeface="Calibri"/>
            </a:endParaRPr>
          </a:p>
          <a:p>
            <a:pPr>
              <a:defRPr/>
            </a:pPr>
            <a:r>
              <a:rPr lang="en-GB" sz="800">
                <a:solidFill>
                  <a:schemeClr val="tx1"/>
                </a:solidFill>
                <a:latin typeface="Inter"/>
                <a:cs typeface="Calibri"/>
              </a:rPr>
              <a:t>Continued delay in getting Senior Account Manager in post. </a:t>
            </a:r>
          </a:p>
          <a:p>
            <a:pPr>
              <a:defRPr/>
            </a:pPr>
            <a:r>
              <a:rPr lang="en-GB" sz="800">
                <a:solidFill>
                  <a:schemeClr val="tx1"/>
                </a:solidFill>
                <a:latin typeface="Inter"/>
                <a:cs typeface="Calibri"/>
              </a:rPr>
              <a:t>High uncertainty and flux in staff positions due to range of factors including maternity leave, sickness, career breaks and secondments, which is creating challenges for workforce and financial planning, as well as causing disruption for the team. </a:t>
            </a:r>
          </a:p>
          <a:p>
            <a:pPr>
              <a:defRPr/>
            </a:pPr>
            <a:endParaRPr lang="en-GB" sz="800">
              <a:solidFill>
                <a:prstClr val="black"/>
              </a:solidFill>
              <a:latin typeface="Inter" panose="02000503000000020004" pitchFamily="2" charset="0"/>
              <a:ea typeface="Inter" panose="02000503000000020004" pitchFamily="2" charset="0"/>
              <a:cs typeface="Lato" panose="020F0502020204030203" pitchFamily="34" charset="0"/>
            </a:endParaRPr>
          </a:p>
          <a:p>
            <a:pPr>
              <a:defRPr/>
            </a:pPr>
            <a:endParaRPr lang="en-GB" sz="800">
              <a:solidFill>
                <a:prstClr val="black"/>
              </a:solidFill>
              <a:latin typeface="Inter" panose="02000503000000020004" pitchFamily="2" charset="0"/>
              <a:ea typeface="Inter" panose="02000503000000020004" pitchFamily="2" charset="0"/>
              <a:cs typeface="Lato" panose="020F0502020204030203" pitchFamily="34" charset="0"/>
            </a:endParaRPr>
          </a:p>
          <a:p>
            <a:pPr>
              <a:defRPr/>
            </a:pPr>
            <a:endParaRPr lang="en-GB" sz="800">
              <a:solidFill>
                <a:prstClr val="black"/>
              </a:solidFill>
              <a:latin typeface="Inter" panose="02000503000000020004" pitchFamily="2" charset="0"/>
              <a:ea typeface="Inter" panose="02000503000000020004" pitchFamily="2" charset="0"/>
              <a:cs typeface="Lato" panose="020F0502020204030203" pitchFamily="34" charset="0"/>
            </a:endParaRPr>
          </a:p>
          <a:p>
            <a:pPr>
              <a:defRPr/>
            </a:pPr>
            <a:endParaRPr lang="en-GB" sz="1000">
              <a:solidFill>
                <a:prstClr val="black"/>
              </a:solidFill>
              <a:latin typeface="Inter" panose="02000503000000020004" pitchFamily="2" charset="0"/>
              <a:ea typeface="Inter" panose="02000503000000020004" pitchFamily="2" charset="0"/>
              <a:cs typeface="Lato" panose="020F0502020204030203" pitchFamily="34" charset="0"/>
            </a:endParaRPr>
          </a:p>
          <a:p>
            <a:pPr algn="ctr">
              <a:defRPr/>
            </a:pPr>
            <a:endParaRPr lang="en-GB" sz="1000" b="1">
              <a:solidFill>
                <a:prstClr val="black"/>
              </a:solidFill>
              <a:latin typeface="Inter" panose="02000503000000020004" pitchFamily="2" charset="0"/>
              <a:ea typeface="Inter" panose="02000503000000020004" pitchFamily="2" charset="0"/>
              <a:cs typeface="Lato" panose="020F0502020204030203" pitchFamily="34" charset="0"/>
            </a:endParaRPr>
          </a:p>
        </p:txBody>
      </p:sp>
      <p:sp>
        <p:nvSpPr>
          <p:cNvPr id="3" name="Rectangle 2">
            <a:extLst>
              <a:ext uri="{FF2B5EF4-FFF2-40B4-BE49-F238E27FC236}">
                <a16:creationId xmlns:a16="http://schemas.microsoft.com/office/drawing/2014/main" id="{706E2ADA-38B4-DD7B-D8D8-F3923B83F91B}"/>
              </a:ext>
            </a:extLst>
          </p:cNvPr>
          <p:cNvSpPr/>
          <p:nvPr/>
        </p:nvSpPr>
        <p:spPr>
          <a:xfrm>
            <a:off x="10244593" y="1111348"/>
            <a:ext cx="1824043" cy="2802073"/>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tx1"/>
                </a:solidFill>
                <a:effectLst/>
                <a:uLnTx/>
                <a:uFillTx/>
                <a:latin typeface="Inter"/>
                <a:ea typeface="Inter"/>
                <a:cs typeface="Lato"/>
              </a:rPr>
              <a:t>What we have learnt</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600" b="1" i="0" u="none" strike="noStrike" kern="1200" cap="none" spc="0" normalizeH="0" baseline="0" noProof="0">
              <a:ln>
                <a:noFill/>
              </a:ln>
              <a:solidFill>
                <a:schemeClr val="tx1"/>
              </a:solidFill>
              <a:effectLst/>
              <a:uLnTx/>
              <a:uFillTx/>
              <a:latin typeface="Inter" panose="02000503000000020004" pitchFamily="2" charset="0"/>
              <a:ea typeface="Inter" panose="02000503000000020004" pitchFamily="2" charset="0"/>
              <a:cs typeface="Lato" panose="020F0502020204030203" pitchFamily="34" charset="0"/>
            </a:endParaRPr>
          </a:p>
          <a:p>
            <a:pPr>
              <a:defRPr/>
            </a:pPr>
            <a:r>
              <a:rPr lang="en-GB" sz="900" b="1">
                <a:solidFill>
                  <a:schemeClr val="tx1"/>
                </a:solidFill>
                <a:latin typeface="Inter"/>
                <a:cs typeface="Lato"/>
              </a:rPr>
              <a:t>Objective 1: </a:t>
            </a:r>
          </a:p>
          <a:p>
            <a:pPr>
              <a:defRPr/>
            </a:pPr>
            <a:r>
              <a:rPr lang="en-GB" sz="800">
                <a:solidFill>
                  <a:srgbClr val="000000"/>
                </a:solidFill>
                <a:latin typeface="Inter"/>
                <a:cs typeface="Calibri"/>
              </a:rPr>
              <a:t>The layers of complexity that surround the suggestion to move from a challenge process to a common clarification process when the prioritisation board is established.</a:t>
            </a:r>
            <a:endParaRPr lang="en-GB" sz="800" b="1">
              <a:solidFill>
                <a:srgbClr val="FF0000"/>
              </a:solidFill>
              <a:latin typeface="Inter" panose="02000503000000020004" pitchFamily="2" charset="0"/>
              <a:cs typeface="Lato" panose="020F0502020204030203" pitchFamily="34" charset="0"/>
            </a:endParaRPr>
          </a:p>
          <a:p>
            <a:pPr>
              <a:defRPr/>
            </a:pPr>
            <a:r>
              <a:rPr lang="en-GB" sz="900" b="1">
                <a:solidFill>
                  <a:srgbClr val="000000"/>
                </a:solidFill>
                <a:latin typeface="Inter"/>
                <a:cs typeface="Calibri"/>
              </a:rPr>
              <a:t>Objective 2: </a:t>
            </a:r>
            <a:r>
              <a:rPr lang="en-GB" sz="800">
                <a:solidFill>
                  <a:srgbClr val="000000"/>
                </a:solidFill>
                <a:latin typeface="Inter"/>
                <a:cs typeface="Calibri"/>
              </a:rPr>
              <a:t>Although secondments and career breaks support people’s development, they can put considerable pressure on the team.</a:t>
            </a:r>
          </a:p>
          <a:p>
            <a:pPr>
              <a:defRPr/>
            </a:pPr>
            <a:endParaRPr lang="en-GB" sz="800" b="1">
              <a:solidFill>
                <a:schemeClr val="tx1"/>
              </a:solidFill>
              <a:latin typeface="Inter" panose="02000503000000020004" pitchFamily="2" charset="0"/>
              <a:ea typeface="Inter" panose="02000503000000020004" pitchFamily="2" charset="0"/>
              <a:cs typeface="Lato" panose="020F0502020204030203" pitchFamily="34" charset="0"/>
            </a:endParaRPr>
          </a:p>
          <a:p>
            <a:pPr>
              <a:defRPr/>
            </a:pPr>
            <a:endParaRPr lang="en-GB" sz="600" b="1">
              <a:solidFill>
                <a:schemeClr val="tx1"/>
              </a:solidFill>
              <a:latin typeface="Inter" panose="02000503000000020004" pitchFamily="2" charset="0"/>
              <a:ea typeface="Inter" panose="02000503000000020004" pitchFamily="2" charset="0"/>
              <a:cs typeface="Lato" panose="020F0502020204030203" pitchFamily="34" charset="0"/>
            </a:endParaRPr>
          </a:p>
        </p:txBody>
      </p:sp>
      <p:sp>
        <p:nvSpPr>
          <p:cNvPr id="16" name="Arrow: Right 15">
            <a:extLst>
              <a:ext uri="{FF2B5EF4-FFF2-40B4-BE49-F238E27FC236}">
                <a16:creationId xmlns:a16="http://schemas.microsoft.com/office/drawing/2014/main" id="{B95C5497-1A8F-8052-CB66-119DA0361AA8}"/>
              </a:ext>
              <a:ext uri="{C183D7F6-B498-43B3-948B-1728B52AA6E4}">
                <adec:decorative xmlns:adec="http://schemas.microsoft.com/office/drawing/2017/decorative" val="1"/>
              </a:ext>
            </a:extLst>
          </p:cNvPr>
          <p:cNvSpPr/>
          <p:nvPr/>
        </p:nvSpPr>
        <p:spPr>
          <a:xfrm>
            <a:off x="3074023" y="1886137"/>
            <a:ext cx="309327" cy="322962"/>
          </a:xfrm>
          <a:prstGeom prst="rightArrow">
            <a:avLst/>
          </a:prstGeom>
          <a:solidFill>
            <a:srgbClr val="228096"/>
          </a:solidFill>
          <a:ln>
            <a:solidFill>
              <a:srgbClr val="228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Table 16">
            <a:extLst>
              <a:ext uri="{FF2B5EF4-FFF2-40B4-BE49-F238E27FC236}">
                <a16:creationId xmlns:a16="http://schemas.microsoft.com/office/drawing/2014/main" id="{B0D06541-C0B5-D01D-3B8E-E005C88446B3}"/>
              </a:ext>
            </a:extLst>
          </p:cNvPr>
          <p:cNvGraphicFramePr>
            <a:graphicFrameLocks noGrp="1"/>
          </p:cNvGraphicFramePr>
          <p:nvPr>
            <p:extLst>
              <p:ext uri="{D42A27DB-BD31-4B8C-83A1-F6EECF244321}">
                <p14:modId xmlns:p14="http://schemas.microsoft.com/office/powerpoint/2010/main" val="4241493255"/>
              </p:ext>
            </p:extLst>
          </p:nvPr>
        </p:nvGraphicFramePr>
        <p:xfrm>
          <a:off x="294327" y="4019191"/>
          <a:ext cx="11684060" cy="2733597"/>
        </p:xfrm>
        <a:graphic>
          <a:graphicData uri="http://schemas.openxmlformats.org/drawingml/2006/table">
            <a:tbl>
              <a:tblPr firstRow="1" bandRow="1">
                <a:tableStyleId>{5C22544A-7EE6-4342-B048-85BDC9FD1C3A}</a:tableStyleId>
              </a:tblPr>
              <a:tblGrid>
                <a:gridCol w="711413">
                  <a:extLst>
                    <a:ext uri="{9D8B030D-6E8A-4147-A177-3AD203B41FA5}">
                      <a16:colId xmlns:a16="http://schemas.microsoft.com/office/drawing/2014/main" val="4238164501"/>
                    </a:ext>
                  </a:extLst>
                </a:gridCol>
                <a:gridCol w="8601739">
                  <a:extLst>
                    <a:ext uri="{9D8B030D-6E8A-4147-A177-3AD203B41FA5}">
                      <a16:colId xmlns:a16="http://schemas.microsoft.com/office/drawing/2014/main" val="1861665711"/>
                    </a:ext>
                  </a:extLst>
                </a:gridCol>
                <a:gridCol w="1206683">
                  <a:extLst>
                    <a:ext uri="{9D8B030D-6E8A-4147-A177-3AD203B41FA5}">
                      <a16:colId xmlns:a16="http://schemas.microsoft.com/office/drawing/2014/main" val="1966782462"/>
                    </a:ext>
                  </a:extLst>
                </a:gridCol>
                <a:gridCol w="1164225">
                  <a:extLst>
                    <a:ext uri="{9D8B030D-6E8A-4147-A177-3AD203B41FA5}">
                      <a16:colId xmlns:a16="http://schemas.microsoft.com/office/drawing/2014/main" val="3628499826"/>
                    </a:ext>
                  </a:extLst>
                </a:gridCol>
              </a:tblGrid>
              <a:tr h="264717">
                <a:tc rowSpan="9">
                  <a:txBody>
                    <a:bodyPr/>
                    <a:lstStyle/>
                    <a:p>
                      <a:pPr algn="ctr"/>
                      <a:endParaRPr lang="en-GB" sz="2000" dirty="0"/>
                    </a:p>
                    <a:p>
                      <a:pPr algn="ctr"/>
                      <a:endParaRPr lang="en-GB" sz="2000" dirty="0"/>
                    </a:p>
                    <a:p>
                      <a:pPr algn="ctr"/>
                      <a:endParaRPr lang="en-GB" sz="2000" dirty="0"/>
                    </a:p>
                    <a:p>
                      <a:pPr algn="ctr"/>
                      <a:endParaRPr lang="en-GB" sz="2400" dirty="0"/>
                    </a:p>
                    <a:p>
                      <a:pPr algn="ctr"/>
                      <a:r>
                        <a:rPr lang="en-GB" sz="2400" dirty="0"/>
                        <a:t>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r>
                        <a:rPr lang="en-GB" sz="1100" dirty="0"/>
                        <a:t>Milestone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8096"/>
                    </a:solidFill>
                  </a:tcPr>
                </a:tc>
                <a:tc>
                  <a:txBody>
                    <a:bodyPr/>
                    <a:lstStyle/>
                    <a:p>
                      <a:r>
                        <a:rPr lang="en-GB" sz="1100" dirty="0"/>
                        <a:t>Delivered by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8096"/>
                    </a:solidFill>
                  </a:tcPr>
                </a:tc>
                <a:tc>
                  <a:txBody>
                    <a:bodyPr/>
                    <a:lstStyle/>
                    <a:p>
                      <a:pPr algn="ctr"/>
                      <a:r>
                        <a:rPr lang="en-GB" sz="1100" dirty="0"/>
                        <a:t>On track?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8096"/>
                    </a:solidFill>
                  </a:tcPr>
                </a:tc>
                <a:extLst>
                  <a:ext uri="{0D108BD9-81ED-4DB2-BD59-A6C34878D82A}">
                    <a16:rowId xmlns:a16="http://schemas.microsoft.com/office/drawing/2014/main" val="1059272938"/>
                  </a:ext>
                </a:extLst>
              </a:tr>
              <a:tr h="228237">
                <a:tc vMerge="1">
                  <a:txBody>
                    <a:bodyPr/>
                    <a:lstStyle/>
                    <a:p>
                      <a:endParaRPr lang="en-GB" sz="1000"/>
                    </a:p>
                  </a:txBody>
                  <a:tcPr/>
                </a:tc>
                <a:tc>
                  <a:txBody>
                    <a:bodyPr/>
                    <a:lstStyle/>
                    <a:p>
                      <a:pPr algn="l" rtl="0" fontAlgn="base"/>
                      <a:r>
                        <a:rPr lang="en-GB" sz="950" b="0" i="0">
                          <a:solidFill>
                            <a:srgbClr val="000000"/>
                          </a:solidFill>
                          <a:effectLst/>
                          <a:latin typeface="Inter"/>
                        </a:rPr>
                        <a:t>Adopted a new, coordinated approach to stakeholder engagement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l" rtl="0" fontAlgn="base"/>
                      <a:r>
                        <a:rPr lang="en-GB" sz="950" b="0" i="0">
                          <a:solidFill>
                            <a:srgbClr val="000000"/>
                          </a:solidFill>
                          <a:effectLst/>
                          <a:latin typeface="Inter"/>
                        </a:rPr>
                        <a:t>Feb 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ctr" rtl="0" fontAlgn="base"/>
                      <a:r>
                        <a:rPr lang="en-GB" sz="950" b="0" i="0" dirty="0">
                          <a:solidFill>
                            <a:schemeClr val="tx1"/>
                          </a:solidFill>
                          <a:effectLst/>
                          <a:latin typeface="Inter"/>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469511913"/>
                  </a:ext>
                </a:extLst>
              </a:tr>
              <a:tr h="368123">
                <a:tc vMerge="1">
                  <a:txBody>
                    <a:bodyPr/>
                    <a:lstStyle/>
                    <a:p>
                      <a:endParaRPr lang="en-GB"/>
                    </a:p>
                  </a:txBody>
                  <a:tcPr/>
                </a:tc>
                <a:tc>
                  <a:txBody>
                    <a:bodyPr/>
                    <a:lstStyle/>
                    <a:p>
                      <a:pPr algn="l" rtl="0" fontAlgn="base"/>
                      <a:r>
                        <a:rPr lang="en-GB" sz="950" b="0" i="0">
                          <a:solidFill>
                            <a:srgbClr val="000000"/>
                          </a:solidFill>
                          <a:effectLst/>
                          <a:latin typeface="Inter"/>
                        </a:rPr>
                        <a:t>Redesigned our support for developers and innovators to make the most of NICE’s relevant services, better tailored to the needs of all types of technology developers​​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l" rtl="0" fontAlgn="base"/>
                      <a:r>
                        <a:rPr lang="en-GB" sz="950" b="0" i="0">
                          <a:solidFill>
                            <a:srgbClr val="000000"/>
                          </a:solidFill>
                          <a:effectLst/>
                          <a:latin typeface="Inter"/>
                        </a:rPr>
                        <a:t>Oct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rtl="0" fontAlgn="base"/>
                      <a:r>
                        <a:rPr lang="en-GB" sz="950" b="0" i="0" dirty="0">
                          <a:solidFill>
                            <a:srgbClr val="FFFFFF"/>
                          </a:solidFill>
                          <a:effectLst/>
                          <a:latin typeface="Inter"/>
                        </a:rPr>
                        <a:t>Yes​</a:t>
                      </a:r>
                      <a:endParaRPr lang="en-GB" sz="950" b="0" i="0" dirty="0">
                        <a:solidFill>
                          <a:srgbClr val="000000"/>
                        </a:solidFill>
                        <a:effectLst/>
                        <a:latin typeface="Inter"/>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87610260"/>
                  </a:ext>
                </a:extLst>
              </a:tr>
              <a:tr h="508010">
                <a:tc vMerge="1">
                  <a:txBody>
                    <a:bodyPr/>
                    <a:lstStyle/>
                    <a:p>
                      <a:endParaRPr lang="en-GB"/>
                    </a:p>
                  </a:txBody>
                  <a:tcPr/>
                </a:tc>
                <a:tc>
                  <a:txBody>
                    <a:bodyPr/>
                    <a:lstStyle/>
                    <a:p>
                      <a:pPr algn="l" rtl="0" fontAlgn="base"/>
                      <a:r>
                        <a:rPr lang="en-GB" sz="950" b="0" i="0">
                          <a:solidFill>
                            <a:srgbClr val="000000"/>
                          </a:solidFill>
                          <a:effectLst/>
                          <a:latin typeface="Inter"/>
                        </a:rPr>
                        <a:t>Established a new early engagement team bringing together all of NICE’s industry engagement services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l" rtl="0" fontAlgn="base"/>
                      <a:r>
                        <a:rPr lang="en-GB" sz="950" b="0" i="0">
                          <a:solidFill>
                            <a:srgbClr val="000000"/>
                          </a:solidFill>
                          <a:effectLst/>
                          <a:latin typeface="Inter"/>
                        </a:rPr>
                        <a:t>Nov 2023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ctr" rtl="0" fontAlgn="base"/>
                      <a:r>
                        <a:rPr lang="en-GB" sz="950" b="0" i="0" dirty="0">
                          <a:solidFill>
                            <a:schemeClr val="tx1"/>
                          </a:solidFill>
                          <a:effectLst/>
                          <a:latin typeface="Inter"/>
                        </a:rPr>
                        <a:t>Yes – Prog Board agreed revised date of Nov 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D054"/>
                    </a:solidFill>
                  </a:tcPr>
                </a:tc>
                <a:extLst>
                  <a:ext uri="{0D108BD9-81ED-4DB2-BD59-A6C34878D82A}">
                    <a16:rowId xmlns:a16="http://schemas.microsoft.com/office/drawing/2014/main" val="1293908606"/>
                  </a:ext>
                </a:extLst>
              </a:tr>
              <a:tr h="368123">
                <a:tc vMerge="1">
                  <a:txBody>
                    <a:bodyPr/>
                    <a:lstStyle/>
                    <a:p>
                      <a:endParaRPr lang="en-GB"/>
                    </a:p>
                  </a:txBody>
                  <a:tcPr/>
                </a:tc>
                <a:tc>
                  <a:txBody>
                    <a:bodyPr/>
                    <a:lstStyle/>
                    <a:p>
                      <a:pPr algn="l" rtl="0" fontAlgn="base"/>
                      <a:r>
                        <a:rPr lang="en-GB" sz="950" b="0" i="0">
                          <a:solidFill>
                            <a:srgbClr val="000000"/>
                          </a:solidFill>
                          <a:effectLst/>
                          <a:latin typeface="Inter"/>
                        </a:rPr>
                        <a:t>Redesigned our business model to allow more scope for proactive outreach and to facilitate risk-based proportionate approaches to our advice for technologies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l" rtl="0" fontAlgn="base"/>
                      <a:r>
                        <a:rPr lang="en-GB" sz="950" b="0" i="0">
                          <a:solidFill>
                            <a:srgbClr val="000000"/>
                          </a:solidFill>
                          <a:effectLst/>
                          <a:latin typeface="Inter"/>
                        </a:rPr>
                        <a:t>Nov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rtl="0" fontAlgn="base"/>
                      <a:r>
                        <a:rPr lang="en-GB" sz="950" b="0" i="0" dirty="0">
                          <a:solidFill>
                            <a:srgbClr val="FFFFFF"/>
                          </a:solidFill>
                          <a:effectLst/>
                          <a:latin typeface="Inter"/>
                        </a:rPr>
                        <a:t>Yes​</a:t>
                      </a:r>
                      <a:endParaRPr lang="en-GB" sz="950" b="0" i="0" dirty="0">
                        <a:solidFill>
                          <a:srgbClr val="000000"/>
                        </a:solidFill>
                        <a:effectLst/>
                        <a:latin typeface="Inter"/>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915791157"/>
                  </a:ext>
                </a:extLst>
              </a:tr>
              <a:tr h="228237">
                <a:tc vMerge="1">
                  <a:txBody>
                    <a:bodyPr/>
                    <a:lstStyle/>
                    <a:p>
                      <a:endParaRPr lang="en-GB" sz="1000"/>
                    </a:p>
                  </a:txBody>
                  <a:tcPr/>
                </a:tc>
                <a:tc>
                  <a:txBody>
                    <a:bodyPr/>
                    <a:lstStyle/>
                    <a:p>
                      <a:pPr algn="l" rtl="0" fontAlgn="base"/>
                      <a:r>
                        <a:rPr lang="en-GB" sz="950" b="0" i="0">
                          <a:solidFill>
                            <a:srgbClr val="000000"/>
                          </a:solidFill>
                          <a:effectLst/>
                          <a:latin typeface="Inter"/>
                        </a:rPr>
                        <a:t>Established new ways of working to systematically gather intelligence from the health and social care system, and from life sciences and industry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l" rtl="0" fontAlgn="base"/>
                      <a:r>
                        <a:rPr lang="en-GB" sz="950" b="0" i="0" dirty="0">
                          <a:solidFill>
                            <a:srgbClr val="000000"/>
                          </a:solidFill>
                          <a:effectLst/>
                          <a:latin typeface="Inter"/>
                        </a:rPr>
                        <a:t>Feb 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ctr" rtl="0" fontAlgn="base"/>
                      <a:r>
                        <a:rPr lang="en-GB" sz="950" b="0" i="0">
                          <a:solidFill>
                            <a:srgbClr val="FFFFFF"/>
                          </a:solidFill>
                          <a:effectLst/>
                          <a:latin typeface="Inter"/>
                        </a:rPr>
                        <a:t>Yes​</a:t>
                      </a:r>
                      <a:endParaRPr lang="en-GB" sz="950" b="0" i="0">
                        <a:solidFill>
                          <a:srgbClr val="000000"/>
                        </a:solidFill>
                        <a:effectLst/>
                        <a:latin typeface="Inter"/>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501791997"/>
                  </a:ext>
                </a:extLst>
              </a:tr>
              <a:tr h="228237">
                <a:tc vMerge="1">
                  <a:txBody>
                    <a:bodyPr/>
                    <a:lstStyle/>
                    <a:p>
                      <a:endParaRPr lang="en-GB" sz="1000"/>
                    </a:p>
                  </a:txBody>
                  <a:tcPr/>
                </a:tc>
                <a:tc>
                  <a:txBody>
                    <a:bodyPr/>
                    <a:lstStyle/>
                    <a:p>
                      <a:pPr algn="l" rtl="0" fontAlgn="base"/>
                      <a:r>
                        <a:rPr lang="en-GB" sz="950" b="0" i="0">
                          <a:solidFill>
                            <a:srgbClr val="000000"/>
                          </a:solidFill>
                          <a:effectLst/>
                          <a:latin typeface="Inter"/>
                        </a:rPr>
                        <a:t>Created a cross-organisational prioritisation function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l" rtl="0" fontAlgn="base"/>
                      <a:r>
                        <a:rPr lang="en-GB" sz="950" b="0" i="0">
                          <a:solidFill>
                            <a:srgbClr val="000000"/>
                          </a:solidFill>
                          <a:effectLst/>
                          <a:latin typeface="Inter"/>
                        </a:rPr>
                        <a:t>Jan 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rtl="0" fontAlgn="base"/>
                      <a:r>
                        <a:rPr lang="en-GB" sz="950" b="0" i="0">
                          <a:solidFill>
                            <a:srgbClr val="FFFFFF"/>
                          </a:solidFill>
                          <a:effectLst/>
                          <a:latin typeface="Inter"/>
                        </a:rPr>
                        <a:t>Yes​</a:t>
                      </a:r>
                      <a:endParaRPr lang="en-GB" sz="950" b="0" i="0">
                        <a:solidFill>
                          <a:srgbClr val="000000"/>
                        </a:solidFill>
                        <a:effectLst/>
                        <a:latin typeface="Inter"/>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605993382"/>
                  </a:ext>
                </a:extLst>
              </a:tr>
              <a:tr h="228237">
                <a:tc vMerge="1">
                  <a:txBody>
                    <a:bodyPr/>
                    <a:lstStyle/>
                    <a:p>
                      <a:endParaRPr lang="en-GB" sz="1000"/>
                    </a:p>
                  </a:txBody>
                  <a:tcPr/>
                </a:tc>
                <a:tc>
                  <a:txBody>
                    <a:bodyPr/>
                    <a:lstStyle/>
                    <a:p>
                      <a:pPr algn="l" rtl="0" fontAlgn="base"/>
                      <a:r>
                        <a:rPr lang="en-GB" sz="950" b="0" i="0">
                          <a:solidFill>
                            <a:srgbClr val="000000"/>
                          </a:solidFill>
                          <a:effectLst/>
                          <a:latin typeface="Inter"/>
                        </a:rPr>
                        <a:t>Established a new mechanism to scope and schedule our topics based on identified priorities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l" rtl="0" fontAlgn="base"/>
                      <a:r>
                        <a:rPr lang="en-GB" sz="950" b="0" i="0">
                          <a:solidFill>
                            <a:srgbClr val="000000"/>
                          </a:solidFill>
                          <a:effectLst/>
                          <a:latin typeface="Inter"/>
                        </a:rPr>
                        <a:t>Jan 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ctr" rtl="0" fontAlgn="base"/>
                      <a:r>
                        <a:rPr lang="en-GB" sz="950" b="0" i="0" dirty="0">
                          <a:solidFill>
                            <a:srgbClr val="FFFFFF"/>
                          </a:solidFill>
                          <a:effectLst/>
                          <a:latin typeface="Inter"/>
                        </a:rPr>
                        <a:t>Yes​</a:t>
                      </a:r>
                      <a:endParaRPr lang="en-GB" sz="950" b="0" i="0" dirty="0">
                        <a:solidFill>
                          <a:srgbClr val="000000"/>
                        </a:solidFill>
                        <a:effectLst/>
                        <a:latin typeface="Inter"/>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60679941"/>
                  </a:ext>
                </a:extLst>
              </a:tr>
              <a:tr h="228237">
                <a:tc vMerge="1">
                  <a:txBody>
                    <a:bodyPr/>
                    <a:lstStyle/>
                    <a:p>
                      <a:endParaRPr lang="en-GB" sz="1000"/>
                    </a:p>
                  </a:txBody>
                  <a:tcPr/>
                </a:tc>
                <a:tc>
                  <a:txBody>
                    <a:bodyPr/>
                    <a:lstStyle/>
                    <a:p>
                      <a:pPr algn="l" rtl="0" fontAlgn="base"/>
                      <a:r>
                        <a:rPr lang="en-GB" sz="950" b="0" i="0">
                          <a:solidFill>
                            <a:srgbClr val="000000"/>
                          </a:solidFill>
                          <a:effectLst/>
                          <a:latin typeface="Inter"/>
                        </a:rPr>
                        <a:t>Tested our selected priorities with the health and care system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l" rtl="0" fontAlgn="base"/>
                      <a:r>
                        <a:rPr lang="en-GB" sz="950" b="0" i="0">
                          <a:solidFill>
                            <a:srgbClr val="000000"/>
                          </a:solidFill>
                          <a:effectLst/>
                          <a:latin typeface="Inter"/>
                        </a:rPr>
                        <a:t>Feb 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rtl="0" fontAlgn="base"/>
                      <a:r>
                        <a:rPr lang="en-GB" sz="950" b="0" i="0" dirty="0">
                          <a:solidFill>
                            <a:srgbClr val="FFFFFF"/>
                          </a:solidFill>
                          <a:effectLst/>
                          <a:latin typeface="Inter"/>
                        </a:rPr>
                        <a:t>Yes​</a:t>
                      </a:r>
                      <a:endParaRPr lang="en-GB" sz="950" b="0" i="0" dirty="0">
                        <a:solidFill>
                          <a:srgbClr val="000000"/>
                        </a:solidFill>
                        <a:effectLst/>
                        <a:latin typeface="Inter"/>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858299326"/>
                  </a:ext>
                </a:extLst>
              </a:tr>
            </a:tbl>
          </a:graphicData>
        </a:graphic>
      </p:graphicFrame>
    </p:spTree>
    <p:extLst>
      <p:ext uri="{BB962C8B-B14F-4D97-AF65-F5344CB8AC3E}">
        <p14:creationId xmlns:p14="http://schemas.microsoft.com/office/powerpoint/2010/main" val="1690726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8DDA1A3B-9CEA-B67A-AAF0-D798CF30DF69}"/>
              </a:ext>
            </a:extLst>
          </p:cNvPr>
          <p:cNvSpPr txBox="1">
            <a:spLocks noGrp="1"/>
          </p:cNvSpPr>
          <p:nvPr>
            <p:ph type="title" idx="4294967295"/>
          </p:nvPr>
        </p:nvSpPr>
        <p:spPr>
          <a:xfrm>
            <a:off x="250947" y="71683"/>
            <a:ext cx="8669769"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Lora SemiBold" pitchFamily="2" charset="0"/>
                <a:ea typeface="Lato" panose="020F0502020204030203" pitchFamily="34" charset="0"/>
                <a:cs typeface="Lato" panose="020F0502020204030203" pitchFamily="34" charset="0"/>
              </a:rPr>
              <a:t>Transformation Progress – February 2024 (Slide 2 of 5)</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8" name="Title 7">
            <a:extLst>
              <a:ext uri="{FF2B5EF4-FFF2-40B4-BE49-F238E27FC236}">
                <a16:creationId xmlns:a16="http://schemas.microsoft.com/office/drawing/2014/main" id="{2B09FCF1-2D51-17F5-BA36-FE84ACBDA975}"/>
              </a:ext>
            </a:extLst>
          </p:cNvPr>
          <p:cNvSpPr>
            <a:spLocks/>
          </p:cNvSpPr>
          <p:nvPr/>
        </p:nvSpPr>
        <p:spPr>
          <a:xfrm>
            <a:off x="256149" y="536448"/>
            <a:ext cx="11692956" cy="482400"/>
          </a:xfrm>
          <a:prstGeom prst="rect">
            <a:avLst/>
          </a:prstGeom>
          <a:solidFill>
            <a:srgbClr val="407291"/>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kumimoji="0" lang="en-GB"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sz="2000"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sz="2000" b="1" i="0" u="none" strike="noStrike" kern="1200" cap="none" spc="0" normalizeH="0" baseline="0" noProof="0">
                <a:ln>
                  <a:noFill/>
                </a:ln>
                <a:solidFill>
                  <a:schemeClr val="bg1"/>
                </a:solidFill>
                <a:effectLst/>
                <a:uLnTx/>
                <a:uFillTx/>
                <a:latin typeface="Inter" panose="02000503000000020004" pitchFamily="2" charset="0"/>
                <a:ea typeface="Inter" panose="02000503000000020004" pitchFamily="2" charset="0"/>
                <a:cs typeface="Lato" panose="020F0502020204030203" pitchFamily="34" charset="0"/>
              </a:rPr>
              <a:t>Provide useful and useable advice – Part 1</a:t>
            </a:r>
          </a:p>
        </p:txBody>
      </p:sp>
      <p:sp>
        <p:nvSpPr>
          <p:cNvPr id="14" name="Rectangle 13">
            <a:extLst>
              <a:ext uri="{FF2B5EF4-FFF2-40B4-BE49-F238E27FC236}">
                <a16:creationId xmlns:a16="http://schemas.microsoft.com/office/drawing/2014/main" id="{066568F6-4140-EA96-452D-6D8C62B1EE60}"/>
              </a:ext>
            </a:extLst>
          </p:cNvPr>
          <p:cNvSpPr/>
          <p:nvPr/>
        </p:nvSpPr>
        <p:spPr>
          <a:xfrm>
            <a:off x="250947" y="1102786"/>
            <a:ext cx="2269616" cy="324899"/>
          </a:xfrm>
          <a:prstGeom prst="rect">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rPr>
              <a:t>Useable</a:t>
            </a:r>
          </a:p>
        </p:txBody>
      </p:sp>
      <p:sp>
        <p:nvSpPr>
          <p:cNvPr id="4" name="Arrow: Pentagon 3">
            <a:extLst>
              <a:ext uri="{FF2B5EF4-FFF2-40B4-BE49-F238E27FC236}">
                <a16:creationId xmlns:a16="http://schemas.microsoft.com/office/drawing/2014/main" id="{CD54F775-B494-C95A-C685-42CB3AB1466C}"/>
              </a:ext>
            </a:extLst>
          </p:cNvPr>
          <p:cNvSpPr/>
          <p:nvPr/>
        </p:nvSpPr>
        <p:spPr>
          <a:xfrm>
            <a:off x="250947" y="1448243"/>
            <a:ext cx="2389511" cy="5250508"/>
          </a:xfrm>
          <a:prstGeom prst="homePlate">
            <a:avLst>
              <a:gd name="adj" fmla="val 15700"/>
            </a:avLst>
          </a:prstGeom>
          <a:solidFill>
            <a:srgbClr val="40729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1">
              <a:solidFill>
                <a:schemeClr val="bg1"/>
              </a:solidFill>
              <a:latin typeface="Inter" panose="02000503000000020004" pitchFamily="2" charset="0"/>
              <a:ea typeface="Inter" panose="02000503000000020004" pitchFamily="2"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schemeClr val="bg1"/>
                </a:solidFill>
                <a:latin typeface="Inter" panose="02000503000000020004" pitchFamily="2" charset="0"/>
                <a:ea typeface="Inter" panose="02000503000000020004" pitchFamily="2" charset="0"/>
                <a:cs typeface="Lato" panose="020F0502020204030203" pitchFamily="34" charset="0"/>
              </a:rPr>
              <a:t>Objective 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latin typeface="Inter" panose="02000503000000020004" pitchFamily="2" charset="0"/>
                <a:ea typeface="Inter" panose="02000503000000020004" pitchFamily="2" charset="0"/>
                <a:cs typeface="Lato" panose="020F0502020204030203" pitchFamily="34" charset="0"/>
              </a:rPr>
              <a:t>Make our advice easier to access by </a:t>
            </a:r>
            <a:r>
              <a:rPr lang="en-GB" sz="1000" b="1">
                <a:solidFill>
                  <a:schemeClr val="bg1"/>
                </a:solidFill>
                <a:latin typeface="Inter" panose="02000503000000020004" pitchFamily="2" charset="0"/>
                <a:ea typeface="Inter" panose="02000503000000020004" pitchFamily="2" charset="0"/>
                <a:cs typeface="Lato" panose="020F0502020204030203" pitchFamily="34" charset="0"/>
              </a:rPr>
              <a:t>improving our digital presence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a:solidFill>
                <a:schemeClr val="bg1"/>
              </a:solidFill>
              <a:latin typeface="Inter" panose="02000503000000020004" pitchFamily="2" charset="0"/>
              <a:ea typeface="Inter" panose="02000503000000020004" pitchFamily="2"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schemeClr val="bg1"/>
                </a:solidFill>
                <a:latin typeface="Inter" panose="02000503000000020004" pitchFamily="2" charset="0"/>
                <a:ea typeface="Inter" panose="02000503000000020004" pitchFamily="2" charset="0"/>
                <a:cs typeface="Lato" panose="020F0502020204030203" pitchFamily="34" charset="0"/>
              </a:rPr>
              <a:t>Objective 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latin typeface="Inter" panose="02000503000000020004" pitchFamily="2" charset="0"/>
                <a:ea typeface="Inter" panose="02000503000000020004" pitchFamily="2" charset="0"/>
                <a:cs typeface="Lato" panose="020F0502020204030203" pitchFamily="34" charset="0"/>
              </a:rPr>
              <a:t>Increase the useability of our guidance </a:t>
            </a:r>
            <a:r>
              <a:rPr lang="en-GB" sz="1000" b="1">
                <a:solidFill>
                  <a:schemeClr val="bg1"/>
                </a:solidFill>
                <a:latin typeface="Inter" panose="02000503000000020004" pitchFamily="2" charset="0"/>
                <a:ea typeface="Inter" panose="02000503000000020004" pitchFamily="2" charset="0"/>
                <a:cs typeface="Lato" panose="020F0502020204030203" pitchFamily="34" charset="0"/>
              </a:rPr>
              <a:t>by incorporating technologies into guidelines,</a:t>
            </a:r>
            <a:r>
              <a:rPr lang="en-GB" sz="1000">
                <a:solidFill>
                  <a:schemeClr val="bg1"/>
                </a:solidFill>
                <a:latin typeface="Inter" panose="02000503000000020004" pitchFamily="2" charset="0"/>
                <a:ea typeface="Inter" panose="02000503000000020004" pitchFamily="2" charset="0"/>
                <a:cs typeface="Lato" panose="020F0502020204030203" pitchFamily="34" charset="0"/>
              </a:rPr>
              <a:t> and </a:t>
            </a:r>
            <a:r>
              <a:rPr lang="en-GB" sz="1000" b="1">
                <a:solidFill>
                  <a:schemeClr val="bg1"/>
                </a:solidFill>
                <a:latin typeface="Inter" panose="02000503000000020004" pitchFamily="2" charset="0"/>
                <a:ea typeface="Inter" panose="02000503000000020004" pitchFamily="2" charset="0"/>
                <a:cs typeface="Lato" panose="020F0502020204030203" pitchFamily="34" charset="0"/>
              </a:rPr>
              <a:t>evolve our supporting resource impact assessment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a:solidFill>
                <a:schemeClr val="bg1"/>
              </a:solidFill>
              <a:latin typeface="Inter" panose="02000503000000020004" pitchFamily="2" charset="0"/>
              <a:ea typeface="Inter" panose="02000503000000020004" pitchFamily="2"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schemeClr val="bg1"/>
                </a:solidFill>
                <a:latin typeface="Inter" panose="02000503000000020004" pitchFamily="2" charset="0"/>
                <a:ea typeface="Inter" panose="02000503000000020004" pitchFamily="2" charset="0"/>
                <a:cs typeface="Lato" panose="020F0502020204030203" pitchFamily="34" charset="0"/>
              </a:rPr>
              <a:t>Objective 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latin typeface="Inter" panose="02000503000000020004" pitchFamily="2" charset="0"/>
                <a:ea typeface="Inter" panose="02000503000000020004" pitchFamily="2" charset="0"/>
                <a:cs typeface="Lato" panose="020F0502020204030203" pitchFamily="34" charset="0"/>
              </a:rPr>
              <a:t>Improve the value of NHS purchasing in new ways by developing the programme to </a:t>
            </a:r>
            <a:r>
              <a:rPr lang="en-GB" sz="1000" b="1">
                <a:solidFill>
                  <a:schemeClr val="bg1"/>
                </a:solidFill>
                <a:latin typeface="Inter" panose="02000503000000020004" pitchFamily="2" charset="0"/>
                <a:ea typeface="Inter" panose="02000503000000020004" pitchFamily="2" charset="0"/>
                <a:cs typeface="Lato" panose="020F0502020204030203" pitchFamily="34" charset="0"/>
              </a:rPr>
              <a:t>provide advice on classes of </a:t>
            </a:r>
            <a:r>
              <a:rPr lang="en-GB" sz="1000" b="1" err="1">
                <a:solidFill>
                  <a:schemeClr val="bg1"/>
                </a:solidFill>
                <a:latin typeface="Inter" panose="02000503000000020004" pitchFamily="2" charset="0"/>
                <a:ea typeface="Inter" panose="02000503000000020004" pitchFamily="2" charset="0"/>
                <a:cs typeface="Lato" panose="020F0502020204030203" pitchFamily="34" charset="0"/>
              </a:rPr>
              <a:t>HealthTech</a:t>
            </a:r>
            <a:r>
              <a:rPr lang="en-GB" sz="1000" b="1">
                <a:solidFill>
                  <a:schemeClr val="bg1"/>
                </a:solidFill>
                <a:latin typeface="Inter" panose="02000503000000020004" pitchFamily="2" charset="0"/>
                <a:ea typeface="Inter" panose="02000503000000020004" pitchFamily="2" charset="0"/>
                <a:cs typeface="Lato" panose="020F0502020204030203" pitchFamily="34" charset="0"/>
              </a:rPr>
              <a:t> products already in use</a:t>
            </a:r>
          </a:p>
        </p:txBody>
      </p:sp>
      <p:sp>
        <p:nvSpPr>
          <p:cNvPr id="69" name="Oval 68">
            <a:extLst>
              <a:ext uri="{FF2B5EF4-FFF2-40B4-BE49-F238E27FC236}">
                <a16:creationId xmlns:a16="http://schemas.microsoft.com/office/drawing/2014/main" id="{967AAB49-00BA-ED4D-D62E-706F107E79F1}"/>
              </a:ext>
              <a:ext uri="{C183D7F6-B498-43B3-948B-1728B52AA6E4}">
                <adec:decorative xmlns:adec="http://schemas.microsoft.com/office/drawing/2017/decorative" val="1"/>
              </a:ext>
            </a:extLst>
          </p:cNvPr>
          <p:cNvSpPr/>
          <p:nvPr/>
        </p:nvSpPr>
        <p:spPr>
          <a:xfrm>
            <a:off x="350042" y="569549"/>
            <a:ext cx="396000" cy="396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2</a:t>
            </a:r>
          </a:p>
        </p:txBody>
      </p:sp>
      <p:sp>
        <p:nvSpPr>
          <p:cNvPr id="2" name="Rectangle 1">
            <a:extLst>
              <a:ext uri="{FF2B5EF4-FFF2-40B4-BE49-F238E27FC236}">
                <a16:creationId xmlns:a16="http://schemas.microsoft.com/office/drawing/2014/main" id="{BC9A4983-CA08-2FA4-E5FE-25975984EA2E}"/>
              </a:ext>
            </a:extLst>
          </p:cNvPr>
          <p:cNvSpPr/>
          <p:nvPr/>
        </p:nvSpPr>
        <p:spPr>
          <a:xfrm>
            <a:off x="2727919" y="1109987"/>
            <a:ext cx="1155600" cy="5588764"/>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95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Confidence level in achieving objective</a:t>
            </a:r>
          </a:p>
        </p:txBody>
      </p:sp>
      <p:grpSp>
        <p:nvGrpSpPr>
          <p:cNvPr id="8" name="Group 7" descr="Graphic of a meter ranked Low to High, with an arrow pointing at the High level.">
            <a:extLst>
              <a:ext uri="{FF2B5EF4-FFF2-40B4-BE49-F238E27FC236}">
                <a16:creationId xmlns:a16="http://schemas.microsoft.com/office/drawing/2014/main" id="{CA1C152E-1833-9EA9-A92D-40C21258A189}"/>
              </a:ext>
            </a:extLst>
          </p:cNvPr>
          <p:cNvGrpSpPr/>
          <p:nvPr/>
        </p:nvGrpSpPr>
        <p:grpSpPr>
          <a:xfrm>
            <a:off x="2952156" y="2029030"/>
            <a:ext cx="845875" cy="1673071"/>
            <a:chOff x="7818668" y="2734102"/>
            <a:chExt cx="845875" cy="1163725"/>
          </a:xfrm>
        </p:grpSpPr>
        <p:sp>
          <p:nvSpPr>
            <p:cNvPr id="9" name="Rectangle 8">
              <a:extLst>
                <a:ext uri="{FF2B5EF4-FFF2-40B4-BE49-F238E27FC236}">
                  <a16:creationId xmlns:a16="http://schemas.microsoft.com/office/drawing/2014/main" id="{3A3700C9-51B9-95BF-942E-958D0344B152}"/>
                </a:ext>
              </a:extLst>
            </p:cNvPr>
            <p:cNvSpPr/>
            <p:nvPr/>
          </p:nvSpPr>
          <p:spPr>
            <a:xfrm>
              <a:off x="7964859" y="2754248"/>
              <a:ext cx="570861" cy="1143579"/>
            </a:xfrm>
            <a:prstGeom prst="rect">
              <a:avLst/>
            </a:prstGeom>
            <a:gradFill flip="none" rotWithShape="1">
              <a:gsLst>
                <a:gs pos="0">
                  <a:srgbClr val="92D050"/>
                </a:gs>
                <a:gs pos="77000">
                  <a:srgbClr val="F56207"/>
                </a:gs>
                <a:gs pos="24000">
                  <a:srgbClr val="B7CB35"/>
                </a:gs>
                <a:gs pos="52000">
                  <a:srgbClr val="EBC30E"/>
                </a:gs>
                <a:gs pos="100000">
                  <a:srgbClr val="FF0000"/>
                </a:gs>
              </a:gsLst>
              <a:lin ang="540000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30D29CED-281A-8805-2DFE-CB7D6AD0FCAE}"/>
                </a:ext>
              </a:extLst>
            </p:cNvPr>
            <p:cNvSpPr txBox="1"/>
            <p:nvPr/>
          </p:nvSpPr>
          <p:spPr>
            <a:xfrm>
              <a:off x="7893193" y="3172233"/>
              <a:ext cx="716223"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MEDIUM</a:t>
              </a:r>
            </a:p>
          </p:txBody>
        </p:sp>
        <p:sp>
          <p:nvSpPr>
            <p:cNvPr id="11" name="TextBox 10">
              <a:extLst>
                <a:ext uri="{FF2B5EF4-FFF2-40B4-BE49-F238E27FC236}">
                  <a16:creationId xmlns:a16="http://schemas.microsoft.com/office/drawing/2014/main" id="{B6F9CDD7-E692-CC63-AD8D-0FC39CB7EBC8}"/>
                </a:ext>
              </a:extLst>
            </p:cNvPr>
            <p:cNvSpPr txBox="1"/>
            <p:nvPr/>
          </p:nvSpPr>
          <p:spPr>
            <a:xfrm>
              <a:off x="7818668" y="2734102"/>
              <a:ext cx="845875"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HIGH</a:t>
              </a:r>
            </a:p>
          </p:txBody>
        </p:sp>
        <p:sp>
          <p:nvSpPr>
            <p:cNvPr id="12" name="TextBox 11">
              <a:extLst>
                <a:ext uri="{FF2B5EF4-FFF2-40B4-BE49-F238E27FC236}">
                  <a16:creationId xmlns:a16="http://schemas.microsoft.com/office/drawing/2014/main" id="{5AF954D5-B6C0-FBD7-4833-C82161864119}"/>
                </a:ext>
              </a:extLst>
            </p:cNvPr>
            <p:cNvSpPr txBox="1"/>
            <p:nvPr/>
          </p:nvSpPr>
          <p:spPr>
            <a:xfrm>
              <a:off x="7917865" y="3708568"/>
              <a:ext cx="647480"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LOW</a:t>
              </a:r>
            </a:p>
          </p:txBody>
        </p:sp>
      </p:grpSp>
      <p:sp>
        <p:nvSpPr>
          <p:cNvPr id="7" name="Rectangle 6">
            <a:extLst>
              <a:ext uri="{FF2B5EF4-FFF2-40B4-BE49-F238E27FC236}">
                <a16:creationId xmlns:a16="http://schemas.microsoft.com/office/drawing/2014/main" id="{FED9F89F-76B1-45BA-94E1-2D47CFBF27AC}"/>
              </a:ext>
            </a:extLst>
          </p:cNvPr>
          <p:cNvSpPr/>
          <p:nvPr/>
        </p:nvSpPr>
        <p:spPr>
          <a:xfrm>
            <a:off x="3957545" y="1131539"/>
            <a:ext cx="3679559" cy="5588764"/>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tx1"/>
                </a:solidFill>
                <a:effectLst/>
                <a:uLnTx/>
                <a:uFillTx/>
                <a:latin typeface="Inter"/>
                <a:ea typeface="Inter"/>
                <a:cs typeface="Lato"/>
              </a:rPr>
              <a:t>What’s been achieved</a:t>
            </a:r>
          </a:p>
          <a:p>
            <a:pPr algn="l" rtl="0" fontAlgn="base"/>
            <a:r>
              <a:rPr lang="en-GB" sz="800" b="1" i="0" u="none" strike="noStrike">
                <a:solidFill>
                  <a:srgbClr val="000000"/>
                </a:solidFill>
                <a:effectLst/>
                <a:latin typeface="Inter" panose="02000503000000020004" pitchFamily="2" charset="0"/>
              </a:rPr>
              <a:t>Objective 3</a:t>
            </a:r>
            <a:r>
              <a:rPr lang="en-GB" sz="800" b="0" i="0" u="none" strike="noStrike">
                <a:solidFill>
                  <a:srgbClr val="000000"/>
                </a:solidFill>
                <a:effectLst/>
                <a:latin typeface="Inter" panose="02000503000000020004" pitchFamily="2" charset="0"/>
              </a:rPr>
              <a:t>:</a:t>
            </a:r>
            <a:r>
              <a:rPr lang="en-US" sz="800" b="0" i="0">
                <a:solidFill>
                  <a:srgbClr val="000000"/>
                </a:solidFill>
                <a:effectLst/>
                <a:latin typeface="Inter" panose="02000503000000020004" pitchFamily="2" charset="0"/>
              </a:rPr>
              <a:t>​</a:t>
            </a:r>
            <a:endParaRPr lang="en-US" sz="800" b="0" i="0">
              <a:solidFill>
                <a:srgbClr val="000000"/>
              </a:solidFill>
              <a:effectLst/>
              <a:latin typeface="Segoe UI" panose="020B0502040204020203" pitchFamily="34" charset="0"/>
            </a:endParaRPr>
          </a:p>
          <a:p>
            <a:pPr fontAlgn="base"/>
            <a:r>
              <a:rPr lang="en-GB" sz="800" b="0" i="0" u="none" strike="noStrike">
                <a:solidFill>
                  <a:schemeClr val="tx1"/>
                </a:solidFill>
                <a:effectLst/>
                <a:latin typeface="Inter"/>
                <a:ea typeface="Inter"/>
              </a:rPr>
              <a:t>Product and channel strategy (how we deliver NICE’s content to our users): </a:t>
            </a:r>
            <a:r>
              <a:rPr lang="en-GB" sz="800">
                <a:solidFill>
                  <a:schemeClr val="tx1"/>
                </a:solidFill>
                <a:latin typeface="Inter"/>
                <a:ea typeface="Inter"/>
              </a:rPr>
              <a:t>Vendor meetings have been held in relation to our Prior Information</a:t>
            </a:r>
            <a:r>
              <a:rPr lang="en-GB" sz="800" b="0" i="0" u="none" strike="noStrike">
                <a:solidFill>
                  <a:schemeClr val="tx1"/>
                </a:solidFill>
                <a:effectLst/>
                <a:latin typeface="Inter"/>
                <a:ea typeface="Inter"/>
              </a:rPr>
              <a:t> </a:t>
            </a:r>
            <a:r>
              <a:rPr lang="en-GB" sz="800">
                <a:solidFill>
                  <a:schemeClr val="tx1"/>
                </a:solidFill>
                <a:latin typeface="Inter"/>
                <a:ea typeface="Inter"/>
              </a:rPr>
              <a:t>notice (PIN) –  this signals our intention to undergo procurement for a knowledge platform to deliver NICE’s content</a:t>
            </a:r>
            <a:r>
              <a:rPr lang="en-GB" sz="800" b="0" i="0" u="none" strike="noStrike">
                <a:solidFill>
                  <a:schemeClr val="tx1"/>
                </a:solidFill>
                <a:effectLst/>
                <a:latin typeface="Inter"/>
                <a:ea typeface="Inter"/>
              </a:rPr>
              <a:t>. Workstreams and objectives are being scoped as part of our 24/25 business planning.  </a:t>
            </a:r>
            <a:r>
              <a:rPr lang="en-GB" sz="800" b="0" i="0">
                <a:solidFill>
                  <a:schemeClr val="tx1"/>
                </a:solidFill>
                <a:effectLst/>
                <a:latin typeface="Inter"/>
                <a:ea typeface="Inter"/>
              </a:rPr>
              <a:t>​</a:t>
            </a:r>
          </a:p>
          <a:p>
            <a:pPr fontAlgn="base"/>
            <a:r>
              <a:rPr lang="en-GB" sz="800">
                <a:solidFill>
                  <a:schemeClr val="tx1"/>
                </a:solidFill>
                <a:latin typeface="Inter"/>
                <a:ea typeface="Inter"/>
              </a:rPr>
              <a:t>The project to establish a Componentised Content Management System (CCMS) – which would enables a more flexible and efficient approach to updating our content has progressed with completion of a </a:t>
            </a:r>
            <a:r>
              <a:rPr lang="en-GB" sz="800" b="0" i="0" u="none" strike="noStrike">
                <a:solidFill>
                  <a:schemeClr val="tx1"/>
                </a:solidFill>
                <a:effectLst/>
                <a:latin typeface="Inter"/>
                <a:ea typeface="Inter"/>
              </a:rPr>
              <a:t>business case and tender specification.</a:t>
            </a:r>
            <a:endParaRPr lang="en-GB" sz="800" b="0" i="0">
              <a:solidFill>
                <a:schemeClr val="tx1"/>
              </a:solidFill>
              <a:effectLst/>
              <a:latin typeface="Inter"/>
              <a:ea typeface="Inter"/>
            </a:endParaRPr>
          </a:p>
          <a:p>
            <a:pPr fontAlgn="base"/>
            <a:r>
              <a:rPr lang="en-GB" sz="800" b="1" i="0" u="none" strike="noStrike">
                <a:solidFill>
                  <a:schemeClr val="tx1"/>
                </a:solidFill>
                <a:effectLst/>
                <a:latin typeface="Inter"/>
                <a:ea typeface="Inter"/>
              </a:rPr>
              <a:t>Corporate website and </a:t>
            </a:r>
            <a:r>
              <a:rPr lang="en-GB" sz="800" b="1">
                <a:solidFill>
                  <a:schemeClr val="tx1"/>
                </a:solidFill>
                <a:latin typeface="Inter"/>
                <a:ea typeface="Inter"/>
              </a:rPr>
              <a:t>Content Management System (CMS):</a:t>
            </a:r>
            <a:r>
              <a:rPr lang="en-GB" sz="800" b="1" i="0" u="none" strike="noStrike">
                <a:solidFill>
                  <a:schemeClr val="tx1"/>
                </a:solidFill>
                <a:effectLst/>
                <a:latin typeface="Inter"/>
                <a:ea typeface="Inter"/>
              </a:rPr>
              <a:t> </a:t>
            </a:r>
            <a:r>
              <a:rPr lang="en-GB" sz="800" b="0" i="0" u="none" strike="noStrike">
                <a:solidFill>
                  <a:schemeClr val="tx1"/>
                </a:solidFill>
                <a:effectLst/>
                <a:latin typeface="Inter"/>
                <a:ea typeface="Inter"/>
              </a:rPr>
              <a:t> </a:t>
            </a:r>
            <a:r>
              <a:rPr lang="en-US" sz="800" b="0" i="0">
                <a:solidFill>
                  <a:schemeClr val="tx1"/>
                </a:solidFill>
                <a:effectLst/>
                <a:latin typeface="Inter"/>
                <a:ea typeface="Inter"/>
              </a:rPr>
              <a:t>​</a:t>
            </a:r>
          </a:p>
          <a:p>
            <a:pPr algn="l" rtl="0" fontAlgn="base"/>
            <a:r>
              <a:rPr lang="en-GB" sz="800" b="0" i="0" u="none" strike="noStrike">
                <a:solidFill>
                  <a:schemeClr val="tx1"/>
                </a:solidFill>
                <a:effectLst/>
                <a:latin typeface="Inter" panose="02000503000000020004" pitchFamily="2" charset="0"/>
              </a:rPr>
              <a:t>Continues to make good progress with the corporate website  and remains on track to launch the new homepage in early April.  </a:t>
            </a:r>
            <a:r>
              <a:rPr lang="en-US" sz="800" b="0" i="0">
                <a:solidFill>
                  <a:schemeClr val="tx1"/>
                </a:solidFill>
                <a:effectLst/>
                <a:latin typeface="Inter" panose="02000503000000020004" pitchFamily="2" charset="0"/>
              </a:rPr>
              <a:t>​</a:t>
            </a:r>
            <a:endParaRPr lang="en-US" sz="800" b="0" i="0">
              <a:solidFill>
                <a:schemeClr val="tx1"/>
              </a:solidFill>
              <a:effectLst/>
              <a:latin typeface="Segoe UI" panose="020B0502040204020203" pitchFamily="34" charset="0"/>
            </a:endParaRPr>
          </a:p>
          <a:p>
            <a:pPr algn="l" rtl="0" fontAlgn="base"/>
            <a:r>
              <a:rPr lang="en-GB" sz="800" b="0" i="0">
                <a:solidFill>
                  <a:schemeClr val="tx1"/>
                </a:solidFill>
                <a:effectLst/>
                <a:latin typeface="Inter"/>
                <a:ea typeface="Inter"/>
              </a:rPr>
              <a:t>​</a:t>
            </a:r>
            <a:r>
              <a:rPr lang="en-GB" sz="800" b="0" i="0" u="none" strike="noStrike">
                <a:solidFill>
                  <a:schemeClr val="tx1"/>
                </a:solidFill>
                <a:effectLst/>
                <a:latin typeface="Inter"/>
                <a:ea typeface="Inter"/>
              </a:rPr>
              <a:t>Internal communications commenced to highlight the content freeze and the launch of the homepage . A "learn a bit about" session on the new homepage was held on 29 February.</a:t>
            </a:r>
            <a:r>
              <a:rPr lang="en-US" sz="800" b="0" i="0">
                <a:solidFill>
                  <a:schemeClr val="tx1"/>
                </a:solidFill>
                <a:effectLst/>
                <a:latin typeface="Inter"/>
                <a:ea typeface="Inter"/>
              </a:rPr>
              <a:t>​ </a:t>
            </a:r>
            <a:r>
              <a:rPr lang="en-GB" sz="800" b="0" i="0" u="none" strike="noStrike">
                <a:solidFill>
                  <a:schemeClr val="tx1"/>
                </a:solidFill>
                <a:effectLst/>
                <a:latin typeface="Inter"/>
                <a:ea typeface="Inter"/>
              </a:rPr>
              <a:t>Further work on migration, template design, and setting website metrics carried out.</a:t>
            </a:r>
            <a:r>
              <a:rPr lang="en-GB" sz="800">
                <a:solidFill>
                  <a:schemeClr val="tx1"/>
                </a:solidFill>
                <a:latin typeface="Inter"/>
                <a:ea typeface="Inter"/>
              </a:rPr>
              <a:t>​</a:t>
            </a:r>
            <a:r>
              <a:rPr lang="en-GB" sz="800">
                <a:solidFill>
                  <a:schemeClr val="tx1"/>
                </a:solidFill>
                <a:latin typeface="Calibri"/>
                <a:cs typeface="Calibri"/>
              </a:rPr>
              <a:t>​</a:t>
            </a:r>
            <a:endParaRPr lang="en-GB" sz="800" b="0" i="0">
              <a:solidFill>
                <a:schemeClr val="tx1"/>
              </a:solidFill>
              <a:effectLst/>
              <a:latin typeface="Segoe UI" panose="020B0502040204020203" pitchFamily="34" charset="0"/>
            </a:endParaRPr>
          </a:p>
          <a:p>
            <a:pPr algn="l" rtl="0" fontAlgn="base"/>
            <a:r>
              <a:rPr lang="en-GB" sz="800" b="1" i="0" u="none" strike="noStrike">
                <a:solidFill>
                  <a:schemeClr val="tx1"/>
                </a:solidFill>
                <a:effectLst/>
                <a:latin typeface="Inter" panose="02000503000000020004" pitchFamily="2" charset="0"/>
              </a:rPr>
              <a:t>Objective 4: </a:t>
            </a:r>
            <a:r>
              <a:rPr lang="en-GB" sz="800" b="0" i="0">
                <a:solidFill>
                  <a:schemeClr val="tx1"/>
                </a:solidFill>
                <a:effectLst/>
                <a:latin typeface="Inter" panose="02000503000000020004" pitchFamily="2" charset="0"/>
              </a:rPr>
              <a:t>​</a:t>
            </a:r>
            <a:endParaRPr lang="en-GB" sz="800" b="0" i="0">
              <a:solidFill>
                <a:schemeClr val="tx1"/>
              </a:solidFill>
              <a:effectLst/>
              <a:latin typeface="Segoe UI" panose="020B0502040204020203" pitchFamily="34" charset="0"/>
            </a:endParaRPr>
          </a:p>
          <a:p>
            <a:pPr fontAlgn="base"/>
            <a:r>
              <a:rPr lang="en-GB" sz="800" b="0" i="0" u="none" strike="noStrike">
                <a:solidFill>
                  <a:schemeClr val="tx1"/>
                </a:solidFill>
                <a:effectLst/>
                <a:latin typeface="Inter"/>
                <a:ea typeface="Inter"/>
              </a:rPr>
              <a:t>External webinar held with 150+ stakeholders to explain the approaches to including </a:t>
            </a:r>
            <a:r>
              <a:rPr lang="en-GB" sz="800">
                <a:solidFill>
                  <a:schemeClr val="tx1"/>
                </a:solidFill>
                <a:latin typeface="Inter"/>
                <a:ea typeface="Inter"/>
              </a:rPr>
              <a:t>Technology Appraisals (TAs)</a:t>
            </a:r>
            <a:r>
              <a:rPr lang="en-GB" sz="800" b="0" i="0" u="none" strike="noStrike">
                <a:solidFill>
                  <a:schemeClr val="tx1"/>
                </a:solidFill>
                <a:effectLst/>
                <a:latin typeface="Inter"/>
                <a:ea typeface="Inter"/>
              </a:rPr>
              <a:t> into guidelines</a:t>
            </a:r>
            <a:r>
              <a:rPr lang="en-US" sz="800" b="0" i="0">
                <a:solidFill>
                  <a:schemeClr val="tx1"/>
                </a:solidFill>
                <a:effectLst/>
                <a:latin typeface="Inter"/>
                <a:ea typeface="Inter"/>
              </a:rPr>
              <a:t>​.</a:t>
            </a:r>
          </a:p>
          <a:p>
            <a:pPr algn="l" rtl="0" fontAlgn="base"/>
            <a:r>
              <a:rPr lang="en-GB" sz="800" b="0" i="0" u="none" strike="noStrike">
                <a:solidFill>
                  <a:schemeClr val="tx1"/>
                </a:solidFill>
                <a:effectLst/>
                <a:latin typeface="Inter" panose="02000503000000020004" pitchFamily="2" charset="0"/>
              </a:rPr>
              <a:t>External stakeholder consultation started on interim methods and process statement (running from 5 February to 5 April 2024).</a:t>
            </a:r>
            <a:r>
              <a:rPr lang="en-US" sz="800" b="0" i="0">
                <a:solidFill>
                  <a:schemeClr val="tx1"/>
                </a:solidFill>
                <a:effectLst/>
                <a:latin typeface="Inter" panose="02000503000000020004" pitchFamily="2" charset="0"/>
              </a:rPr>
              <a:t>​</a:t>
            </a:r>
            <a:endParaRPr lang="en-US" sz="800" b="0" i="0">
              <a:solidFill>
                <a:schemeClr val="tx1"/>
              </a:solidFill>
              <a:effectLst/>
              <a:latin typeface="Segoe UI" panose="020B0502040204020203" pitchFamily="34" charset="0"/>
            </a:endParaRPr>
          </a:p>
          <a:p>
            <a:pPr algn="l" rtl="0" fontAlgn="base"/>
            <a:r>
              <a:rPr lang="en-GB" sz="800" b="0" i="0" u="none" strike="noStrike">
                <a:solidFill>
                  <a:schemeClr val="tx1"/>
                </a:solidFill>
                <a:effectLst/>
                <a:latin typeface="Inter" panose="02000503000000020004" pitchFamily="2" charset="0"/>
              </a:rPr>
              <a:t>A new webpage produced setting out our approach to bringing guidance together</a:t>
            </a:r>
            <a:r>
              <a:rPr lang="en-US" sz="800" b="0" i="0">
                <a:solidFill>
                  <a:schemeClr val="tx1"/>
                </a:solidFill>
                <a:effectLst/>
                <a:latin typeface="Inter" panose="02000503000000020004" pitchFamily="2" charset="0"/>
              </a:rPr>
              <a:t>​.</a:t>
            </a:r>
            <a:endParaRPr lang="en-US" sz="800" b="0" i="0">
              <a:solidFill>
                <a:schemeClr val="tx1"/>
              </a:solidFill>
              <a:effectLst/>
              <a:latin typeface="Segoe UI" panose="020B0502040204020203" pitchFamily="34" charset="0"/>
            </a:endParaRPr>
          </a:p>
          <a:p>
            <a:pPr algn="l" rtl="0" fontAlgn="base"/>
            <a:r>
              <a:rPr lang="en-GB" sz="800" b="0" i="0" u="none" strike="noStrike">
                <a:solidFill>
                  <a:schemeClr val="tx1"/>
                </a:solidFill>
                <a:effectLst/>
                <a:latin typeface="Inter" panose="02000503000000020004" pitchFamily="2" charset="0"/>
              </a:rPr>
              <a:t>Work is ongoing to develop processes and resourcing for complex incorporation.</a:t>
            </a:r>
            <a:r>
              <a:rPr lang="en-US" sz="800" b="0" i="0">
                <a:solidFill>
                  <a:schemeClr val="tx1"/>
                </a:solidFill>
                <a:effectLst/>
                <a:latin typeface="Inter" panose="02000503000000020004" pitchFamily="2" charset="0"/>
              </a:rPr>
              <a:t>​</a:t>
            </a:r>
            <a:endParaRPr lang="en-US" sz="800" b="0" i="0">
              <a:solidFill>
                <a:schemeClr val="tx1"/>
              </a:solidFill>
              <a:effectLst/>
              <a:latin typeface="Segoe UI" panose="020B0502040204020203" pitchFamily="34" charset="0"/>
            </a:endParaRPr>
          </a:p>
          <a:p>
            <a:pPr algn="l" rtl="0" fontAlgn="base"/>
            <a:r>
              <a:rPr lang="en-GB" sz="800" b="0" i="0" u="none" strike="noStrike">
                <a:solidFill>
                  <a:schemeClr val="tx1"/>
                </a:solidFill>
                <a:effectLst/>
                <a:latin typeface="Inter" panose="02000503000000020004" pitchFamily="2" charset="0"/>
              </a:rPr>
              <a:t>Additional integration pilot topic confirmed (Chronic heart failure)</a:t>
            </a:r>
            <a:r>
              <a:rPr lang="en-US" sz="800" b="0" i="0">
                <a:solidFill>
                  <a:schemeClr val="tx1"/>
                </a:solidFill>
                <a:effectLst/>
                <a:latin typeface="Inter" panose="02000503000000020004" pitchFamily="2" charset="0"/>
              </a:rPr>
              <a:t>​.</a:t>
            </a:r>
            <a:endParaRPr lang="en-US" sz="800" b="0" i="0">
              <a:solidFill>
                <a:schemeClr val="tx1"/>
              </a:solidFill>
              <a:effectLst/>
              <a:latin typeface="Segoe UI" panose="020B0502040204020203" pitchFamily="34" charset="0"/>
            </a:endParaRPr>
          </a:p>
          <a:p>
            <a:pPr fontAlgn="base"/>
            <a:r>
              <a:rPr lang="en-GB" sz="800" b="0" i="0" u="none" strike="noStrike">
                <a:solidFill>
                  <a:schemeClr val="tx1"/>
                </a:solidFill>
                <a:effectLst/>
                <a:latin typeface="Inter"/>
                <a:ea typeface="Inter"/>
              </a:rPr>
              <a:t>New </a:t>
            </a:r>
            <a:r>
              <a:rPr lang="en-GB" sz="800">
                <a:solidFill>
                  <a:schemeClr val="tx1"/>
                </a:solidFill>
                <a:latin typeface="Inter"/>
                <a:ea typeface="Inter"/>
              </a:rPr>
              <a:t>resource impact assessment</a:t>
            </a:r>
            <a:r>
              <a:rPr lang="en-GB" sz="800" b="0" i="0" u="none" strike="noStrike">
                <a:solidFill>
                  <a:schemeClr val="tx1"/>
                </a:solidFill>
                <a:effectLst/>
                <a:latin typeface="Inter"/>
                <a:ea typeface="Inter"/>
              </a:rPr>
              <a:t> </a:t>
            </a:r>
            <a:r>
              <a:rPr lang="en-GB" sz="800">
                <a:solidFill>
                  <a:schemeClr val="tx1"/>
                </a:solidFill>
                <a:latin typeface="Inter"/>
                <a:ea typeface="Inter"/>
              </a:rPr>
              <a:t>(RIA) </a:t>
            </a:r>
            <a:r>
              <a:rPr lang="en-GB" sz="800" b="0" i="0" u="none" strike="noStrike">
                <a:solidFill>
                  <a:schemeClr val="tx1"/>
                </a:solidFill>
                <a:effectLst/>
                <a:latin typeface="Inter"/>
                <a:ea typeface="Inter"/>
              </a:rPr>
              <a:t>template developed and now in use after consultation with multiple stakeholders</a:t>
            </a:r>
            <a:r>
              <a:rPr lang="en-GB" sz="800" b="0" i="0">
                <a:solidFill>
                  <a:schemeClr val="tx1"/>
                </a:solidFill>
                <a:effectLst/>
                <a:latin typeface="Inter"/>
                <a:ea typeface="Inter"/>
              </a:rPr>
              <a:t>​.</a:t>
            </a:r>
          </a:p>
          <a:p>
            <a:pPr algn="l" rtl="0" fontAlgn="base"/>
            <a:r>
              <a:rPr lang="en-GB" sz="800" b="1" i="0" u="none" strike="noStrike">
                <a:solidFill>
                  <a:schemeClr val="tx1"/>
                </a:solidFill>
                <a:effectLst/>
                <a:latin typeface="Inter" panose="02000503000000020004" pitchFamily="2" charset="0"/>
              </a:rPr>
              <a:t>Objective 5:</a:t>
            </a:r>
            <a:r>
              <a:rPr lang="en-US" sz="800" b="0" i="0">
                <a:solidFill>
                  <a:schemeClr val="tx1"/>
                </a:solidFill>
                <a:effectLst/>
                <a:latin typeface="Inter" panose="02000503000000020004" pitchFamily="2" charset="0"/>
              </a:rPr>
              <a:t>​</a:t>
            </a:r>
            <a:endParaRPr lang="en-US" sz="800" b="0" i="0">
              <a:solidFill>
                <a:schemeClr val="tx1"/>
              </a:solidFill>
              <a:effectLst/>
              <a:latin typeface="Segoe UI" panose="020B0502040204020203" pitchFamily="34" charset="0"/>
            </a:endParaRPr>
          </a:p>
          <a:p>
            <a:r>
              <a:rPr lang="en-GB" sz="800" b="0" i="0" u="none" strike="noStrike">
                <a:solidFill>
                  <a:schemeClr val="tx1"/>
                </a:solidFill>
                <a:effectLst/>
                <a:latin typeface="Inter"/>
                <a:ea typeface="Inter"/>
              </a:rPr>
              <a:t>The approach has been approved by Guidance Executive (GE). Interim </a:t>
            </a:r>
            <a:r>
              <a:rPr lang="en-GB" sz="800">
                <a:solidFill>
                  <a:schemeClr val="tx1"/>
                </a:solidFill>
                <a:latin typeface="Inter"/>
                <a:ea typeface="Inter"/>
              </a:rPr>
              <a:t>Methods &amp; Processes now open for 4 weeks consultation. Interim </a:t>
            </a:r>
            <a:r>
              <a:rPr lang="en-GB" sz="800" b="0" i="0" u="none" strike="noStrike">
                <a:solidFill>
                  <a:schemeClr val="tx1"/>
                </a:solidFill>
                <a:effectLst/>
                <a:latin typeface="Inter"/>
                <a:ea typeface="Inter"/>
              </a:rPr>
              <a:t>process and methods have been shared with NICE’s legal advisers, who recommend this now proceeds into consultation.</a:t>
            </a:r>
            <a:r>
              <a:rPr lang="en-GB" sz="800">
                <a:solidFill>
                  <a:schemeClr val="tx1"/>
                </a:solidFill>
                <a:latin typeface="Inter"/>
                <a:ea typeface="Inter"/>
              </a:rPr>
              <a:t> </a:t>
            </a:r>
            <a:endParaRPr lang="en-GB">
              <a:solidFill>
                <a:schemeClr val="tx1"/>
              </a:solidFill>
              <a:effectLst/>
            </a:endParaRPr>
          </a:p>
          <a:p>
            <a:pPr fontAlgn="base"/>
            <a:r>
              <a:rPr lang="en-GB" sz="800" b="0" i="0" u="none" strike="noStrike">
                <a:solidFill>
                  <a:schemeClr val="tx1"/>
                </a:solidFill>
                <a:effectLst/>
                <a:latin typeface="Inter" panose="02000503000000020004" pitchFamily="2" charset="0"/>
              </a:rPr>
              <a:t>Tier 2 pilots</a:t>
            </a:r>
            <a:r>
              <a:rPr lang="en-GB" sz="800">
                <a:solidFill>
                  <a:schemeClr val="tx1"/>
                </a:solidFill>
                <a:latin typeface="Inter" panose="02000503000000020004" pitchFamily="2" charset="0"/>
              </a:rPr>
              <a:t> are now </a:t>
            </a:r>
            <a:r>
              <a:rPr lang="en-GB" sz="800" b="0" i="0" u="none" strike="noStrike">
                <a:solidFill>
                  <a:schemeClr val="tx1"/>
                </a:solidFill>
                <a:effectLst/>
                <a:latin typeface="Inter" panose="02000503000000020004" pitchFamily="2" charset="0"/>
              </a:rPr>
              <a:t> almost agreed – wound-care topics to be finalised.</a:t>
            </a:r>
            <a:r>
              <a:rPr lang="en-US" sz="800" b="0" i="0">
                <a:solidFill>
                  <a:schemeClr val="tx1"/>
                </a:solidFill>
                <a:effectLst/>
                <a:latin typeface="Inter" panose="02000503000000020004" pitchFamily="2" charset="0"/>
              </a:rPr>
              <a:t>​</a:t>
            </a:r>
            <a:endParaRPr lang="en-US" sz="800" b="0" i="0">
              <a:solidFill>
                <a:schemeClr val="tx1"/>
              </a:solidFill>
              <a:effectLst/>
              <a:latin typeface="Segoe UI" panose="020B0502040204020203" pitchFamily="34" charset="0"/>
            </a:endParaRPr>
          </a:p>
          <a:p>
            <a:pPr fontAlgn="base"/>
            <a:r>
              <a:rPr lang="en-GB" sz="800" b="0" i="0" u="none" strike="noStrike">
                <a:solidFill>
                  <a:schemeClr val="tx1"/>
                </a:solidFill>
                <a:effectLst/>
                <a:latin typeface="Inter"/>
                <a:ea typeface="Inter"/>
              </a:rPr>
              <a:t>Key stakeholders for the topic have been identified for </a:t>
            </a:r>
            <a:r>
              <a:rPr lang="en-GB" sz="800">
                <a:solidFill>
                  <a:schemeClr val="tx1"/>
                </a:solidFill>
                <a:latin typeface="Inter"/>
                <a:ea typeface="Inter"/>
              </a:rPr>
              <a:t>NHS Supply Chain (NHSSC) /National Institute for Cardiovascular Outcomes Research (NICOR) and NHSE</a:t>
            </a:r>
            <a:r>
              <a:rPr lang="en-US" sz="800" b="0" i="0">
                <a:solidFill>
                  <a:schemeClr val="tx1"/>
                </a:solidFill>
                <a:effectLst/>
                <a:latin typeface="Inter"/>
                <a:ea typeface="Inter"/>
              </a:rPr>
              <a:t>​. </a:t>
            </a:r>
            <a:r>
              <a:rPr lang="en-GB" sz="800" b="0" i="0" u="none" strike="noStrike">
                <a:solidFill>
                  <a:schemeClr val="tx1"/>
                </a:solidFill>
                <a:effectLst/>
                <a:latin typeface="Inter"/>
                <a:ea typeface="Inter"/>
              </a:rPr>
              <a:t>Working </a:t>
            </a:r>
            <a:r>
              <a:rPr lang="en-GB" sz="800">
                <a:solidFill>
                  <a:schemeClr val="tx1"/>
                </a:solidFill>
                <a:latin typeface="Inter"/>
                <a:ea typeface="Inter"/>
              </a:rPr>
              <a:t>relationship</a:t>
            </a:r>
            <a:r>
              <a:rPr lang="en-GB" sz="800" b="0" i="0" u="none" strike="noStrike">
                <a:solidFill>
                  <a:schemeClr val="tx1"/>
                </a:solidFill>
                <a:effectLst/>
                <a:latin typeface="Inter"/>
                <a:ea typeface="Inter"/>
              </a:rPr>
              <a:t> established with NHSSC, in progress for NICOR and NHSE</a:t>
            </a:r>
            <a:r>
              <a:rPr lang="en-US" sz="800" b="0" i="0">
                <a:solidFill>
                  <a:schemeClr val="tx1"/>
                </a:solidFill>
                <a:effectLst/>
                <a:latin typeface="Inter"/>
                <a:ea typeface="Inter"/>
              </a:rPr>
              <a:t>​.</a:t>
            </a:r>
          </a:p>
          <a:p>
            <a:pPr fontAlgn="base"/>
            <a:r>
              <a:rPr lang="en-GB" sz="800" b="0" i="0" u="none" strike="noStrike">
                <a:solidFill>
                  <a:schemeClr val="tx1"/>
                </a:solidFill>
                <a:effectLst/>
                <a:latin typeface="Inter"/>
                <a:ea typeface="Inter"/>
              </a:rPr>
              <a:t>Chair of </a:t>
            </a:r>
            <a:r>
              <a:rPr lang="en-GB" sz="800">
                <a:solidFill>
                  <a:schemeClr val="tx1"/>
                </a:solidFill>
                <a:latin typeface="Inter"/>
                <a:ea typeface="Inter"/>
              </a:rPr>
              <a:t>Interventional Procedures Advisory Committee (IPAC)</a:t>
            </a:r>
            <a:r>
              <a:rPr lang="en-GB" sz="800" b="0" i="0" u="none" strike="noStrike">
                <a:solidFill>
                  <a:schemeClr val="tx1"/>
                </a:solidFill>
                <a:effectLst/>
                <a:latin typeface="Inter"/>
                <a:ea typeface="Inter"/>
              </a:rPr>
              <a:t> recruited to Chair the topic (scoping workshop and committee meetings)</a:t>
            </a:r>
            <a:r>
              <a:rPr lang="en-US" sz="800" b="0" i="0">
                <a:solidFill>
                  <a:schemeClr val="tx1"/>
                </a:solidFill>
                <a:effectLst/>
                <a:latin typeface="Inter"/>
                <a:ea typeface="Inter"/>
              </a:rPr>
              <a:t>​.</a:t>
            </a:r>
          </a:p>
          <a:p>
            <a:pPr fontAlgn="base"/>
            <a:r>
              <a:rPr lang="en-GB" sz="800" b="0" i="0" u="none" strike="noStrike">
                <a:solidFill>
                  <a:schemeClr val="tx1"/>
                </a:solidFill>
                <a:effectLst/>
                <a:latin typeface="Inter"/>
                <a:ea typeface="Inter"/>
              </a:rPr>
              <a:t>DHSC/NICE </a:t>
            </a:r>
            <a:r>
              <a:rPr lang="en-GB" sz="800">
                <a:solidFill>
                  <a:schemeClr val="tx1"/>
                </a:solidFill>
                <a:latin typeface="Inter"/>
                <a:ea typeface="Inter"/>
              </a:rPr>
              <a:t>Memorandum of Understanding (MOU) signed</a:t>
            </a:r>
            <a:r>
              <a:rPr lang="en-GB" sz="800" b="0" i="0" u="none" strike="noStrike">
                <a:solidFill>
                  <a:schemeClr val="tx1"/>
                </a:solidFill>
                <a:effectLst/>
                <a:latin typeface="Inter"/>
                <a:ea typeface="Inter"/>
              </a:rPr>
              <a:t> 20 February 2024 - payment to be processed (March 2024)</a:t>
            </a:r>
            <a:r>
              <a:rPr lang="en-US" sz="800" b="0" i="0">
                <a:solidFill>
                  <a:schemeClr val="tx1"/>
                </a:solidFill>
                <a:effectLst/>
                <a:latin typeface="Inter"/>
                <a:ea typeface="Inter"/>
              </a:rPr>
              <a:t>​</a:t>
            </a:r>
          </a:p>
          <a:p>
            <a:pPr fontAlgn="base"/>
            <a:endParaRPr lang="en-GB" sz="800" b="0" i="0">
              <a:solidFill>
                <a:schemeClr val="tx1"/>
              </a:solidFill>
              <a:effectLst/>
              <a:latin typeface="Inter"/>
              <a:ea typeface="Inter"/>
            </a:endParaRPr>
          </a:p>
          <a:p>
            <a:pPr>
              <a:defRPr/>
            </a:pPr>
            <a:endParaRPr lang="en-GB" sz="800">
              <a:solidFill>
                <a:schemeClr val="tx1"/>
              </a:solidFill>
              <a:latin typeface="Inter"/>
              <a:ea typeface="Inter"/>
              <a:cs typeface="Lato"/>
            </a:endParaRPr>
          </a:p>
          <a:p>
            <a:pPr>
              <a:defRPr/>
            </a:pPr>
            <a:endParaRPr lang="en-GB" sz="900">
              <a:solidFill>
                <a:schemeClr val="tx1"/>
              </a:solidFill>
              <a:latin typeface="Inter"/>
              <a:ea typeface="Inter"/>
              <a:cs typeface="Lato"/>
            </a:endParaRPr>
          </a:p>
        </p:txBody>
      </p:sp>
      <p:sp>
        <p:nvSpPr>
          <p:cNvPr id="6" name="Rectangle 5">
            <a:extLst>
              <a:ext uri="{FF2B5EF4-FFF2-40B4-BE49-F238E27FC236}">
                <a16:creationId xmlns:a16="http://schemas.microsoft.com/office/drawing/2014/main" id="{1FA82392-6A41-FC9E-93EB-62A97B0738A1}"/>
              </a:ext>
            </a:extLst>
          </p:cNvPr>
          <p:cNvSpPr/>
          <p:nvPr/>
        </p:nvSpPr>
        <p:spPr>
          <a:xfrm>
            <a:off x="7767639" y="1127778"/>
            <a:ext cx="2535542" cy="5588764"/>
          </a:xfrm>
          <a:prstGeom prst="rect">
            <a:avLst/>
          </a:prstGeom>
          <a:solidFill>
            <a:srgbClr val="F3DED3"/>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tx1"/>
                </a:solidFill>
                <a:effectLst/>
                <a:uLnTx/>
                <a:uFillTx/>
                <a:latin typeface="Inter"/>
                <a:ea typeface="Inter"/>
                <a:cs typeface="Lato"/>
              </a:rPr>
              <a:t>Key risks and challenges</a:t>
            </a:r>
          </a:p>
          <a:p>
            <a:pPr algn="l" rtl="0" fontAlgn="base"/>
            <a:r>
              <a:rPr lang="en-GB" sz="800" b="1" i="0" u="none" strike="noStrike">
                <a:solidFill>
                  <a:srgbClr val="000000"/>
                </a:solidFill>
                <a:effectLst/>
                <a:latin typeface="Inter"/>
                <a:ea typeface="Inter"/>
              </a:rPr>
              <a:t>Objective 3: </a:t>
            </a:r>
            <a:r>
              <a:rPr lang="en-US" sz="800" b="0" i="0">
                <a:solidFill>
                  <a:srgbClr val="000000"/>
                </a:solidFill>
                <a:effectLst/>
                <a:latin typeface="Inter"/>
                <a:ea typeface="Inter"/>
              </a:rPr>
              <a:t>​</a:t>
            </a:r>
          </a:p>
          <a:p>
            <a:pPr algn="l" rtl="0" fontAlgn="base"/>
            <a:r>
              <a:rPr lang="en-GB" sz="800" b="0" i="0" u="none" strike="noStrike">
                <a:solidFill>
                  <a:srgbClr val="000000"/>
                </a:solidFill>
                <a:effectLst/>
                <a:latin typeface="Inter"/>
                <a:ea typeface="Inter"/>
              </a:rPr>
              <a:t>CCMS: Risk that the </a:t>
            </a:r>
            <a:r>
              <a:rPr lang="en-GB" sz="800">
                <a:solidFill>
                  <a:srgbClr val="000000"/>
                </a:solidFill>
                <a:latin typeface="Inter"/>
                <a:ea typeface="Inter"/>
              </a:rPr>
              <a:t>m</a:t>
            </a:r>
            <a:r>
              <a:rPr lang="en-GB" sz="800" b="0" i="0" u="none" strike="noStrike">
                <a:solidFill>
                  <a:srgbClr val="000000"/>
                </a:solidFill>
                <a:effectLst/>
                <a:latin typeface="Inter"/>
                <a:ea typeface="Inter"/>
              </a:rPr>
              <a:t>arket response to the PIN is not of sufficient quality and breadth to ensure competition and enable us to achieve our objectives around </a:t>
            </a:r>
            <a:r>
              <a:rPr lang="en-GB" sz="800">
                <a:solidFill>
                  <a:srgbClr val="000000"/>
                </a:solidFill>
                <a:latin typeface="Inter"/>
                <a:ea typeface="Inter"/>
              </a:rPr>
              <a:t>content</a:t>
            </a:r>
            <a:r>
              <a:rPr lang="en-GB" sz="800" b="0" i="0" u="none" strike="noStrike">
                <a:solidFill>
                  <a:srgbClr val="000000"/>
                </a:solidFill>
                <a:effectLst/>
                <a:latin typeface="Inter"/>
                <a:ea typeface="Inter"/>
              </a:rPr>
              <a:t> management. </a:t>
            </a:r>
          </a:p>
          <a:p>
            <a:pPr algn="l" rtl="0" fontAlgn="base"/>
            <a:r>
              <a:rPr lang="en-GB" sz="800">
                <a:solidFill>
                  <a:srgbClr val="000000"/>
                </a:solidFill>
                <a:latin typeface="Inter"/>
                <a:ea typeface="Inter"/>
              </a:rPr>
              <a:t>The mi</a:t>
            </a:r>
            <a:r>
              <a:rPr lang="en-GB" sz="800" b="0" i="0" u="none" strike="noStrike">
                <a:solidFill>
                  <a:srgbClr val="000000"/>
                </a:solidFill>
                <a:effectLst/>
                <a:latin typeface="Inter"/>
                <a:ea typeface="Inter"/>
              </a:rPr>
              <a:t>gration to a new service and supporting business processes</a:t>
            </a:r>
            <a:r>
              <a:rPr lang="en-US" sz="800" b="0" i="0">
                <a:solidFill>
                  <a:srgbClr val="000000"/>
                </a:solidFill>
                <a:effectLst/>
                <a:latin typeface="Inter"/>
                <a:ea typeface="Inter"/>
              </a:rPr>
              <a:t>​ needs to be well planned and communicated.</a:t>
            </a:r>
          </a:p>
          <a:p>
            <a:pPr algn="l" rtl="0" fontAlgn="base"/>
            <a:r>
              <a:rPr lang="en-GB" sz="800" i="0" u="none" strike="noStrike">
                <a:solidFill>
                  <a:srgbClr val="000000"/>
                </a:solidFill>
                <a:effectLst/>
                <a:latin typeface="Inter"/>
                <a:ea typeface="Inter"/>
              </a:rPr>
              <a:t>Corporate website</a:t>
            </a:r>
            <a:r>
              <a:rPr lang="en-GB" sz="800" b="0" i="0" u="none" strike="noStrike">
                <a:solidFill>
                  <a:srgbClr val="000000"/>
                </a:solidFill>
                <a:effectLst/>
                <a:latin typeface="Inter"/>
                <a:ea typeface="Inter"/>
              </a:rPr>
              <a:t>: Risk currently being monitored on web team resource capacity. </a:t>
            </a:r>
            <a:r>
              <a:rPr lang="en-US" sz="800" b="0" i="0">
                <a:solidFill>
                  <a:srgbClr val="000000"/>
                </a:solidFill>
                <a:effectLst/>
                <a:latin typeface="Inter"/>
                <a:ea typeface="Inter"/>
              </a:rPr>
              <a:t>​</a:t>
            </a:r>
          </a:p>
          <a:p>
            <a:pPr algn="l" rtl="0" fontAlgn="base"/>
            <a:r>
              <a:rPr lang="en-GB" sz="800" b="1" i="0" u="none" strike="noStrike">
                <a:solidFill>
                  <a:srgbClr val="000000"/>
                </a:solidFill>
                <a:effectLst/>
                <a:latin typeface="Inter"/>
                <a:ea typeface="Inter"/>
              </a:rPr>
              <a:t>Objective 4</a:t>
            </a:r>
            <a:r>
              <a:rPr lang="en-GB" sz="800" b="0" i="0" u="none" strike="noStrike">
                <a:solidFill>
                  <a:srgbClr val="000000"/>
                </a:solidFill>
                <a:effectLst/>
                <a:latin typeface="Inter"/>
                <a:ea typeface="Inter"/>
              </a:rPr>
              <a:t>: </a:t>
            </a:r>
            <a:r>
              <a:rPr lang="en-US" sz="800" b="0" i="0">
                <a:solidFill>
                  <a:srgbClr val="000000"/>
                </a:solidFill>
                <a:effectLst/>
                <a:latin typeface="Inter"/>
                <a:ea typeface="Inter"/>
              </a:rPr>
              <a:t>​</a:t>
            </a:r>
          </a:p>
          <a:p>
            <a:pPr algn="l" rtl="0" fontAlgn="base"/>
            <a:r>
              <a:rPr lang="en-GB" sz="800" b="0" i="0" u="none" strike="noStrike">
                <a:solidFill>
                  <a:schemeClr val="tx1"/>
                </a:solidFill>
                <a:effectLst/>
                <a:latin typeface="Inter"/>
                <a:ea typeface="Inter"/>
              </a:rPr>
              <a:t>Risk to continuity and resourcing because of the Centre for Guidelines management of change process</a:t>
            </a:r>
            <a:r>
              <a:rPr lang="en-GB" sz="800" b="0" i="0">
                <a:solidFill>
                  <a:schemeClr val="tx1"/>
                </a:solidFill>
                <a:effectLst/>
                <a:latin typeface="Inter"/>
                <a:ea typeface="Inter"/>
              </a:rPr>
              <a:t>​.</a:t>
            </a:r>
          </a:p>
          <a:p>
            <a:pPr algn="l" rtl="0" fontAlgn="base"/>
            <a:r>
              <a:rPr lang="en-GB" sz="800" b="0" i="0" u="none" strike="noStrike">
                <a:solidFill>
                  <a:schemeClr val="tx1"/>
                </a:solidFill>
                <a:effectLst/>
                <a:latin typeface="Inter"/>
                <a:ea typeface="Inter"/>
              </a:rPr>
              <a:t>Risk of delay to agreeing an approach to commercial engagement with NHSE</a:t>
            </a:r>
            <a:r>
              <a:rPr lang="en-US" sz="800" b="0" i="0">
                <a:solidFill>
                  <a:schemeClr val="tx1"/>
                </a:solidFill>
                <a:effectLst/>
                <a:latin typeface="Inter"/>
                <a:ea typeface="Inter"/>
              </a:rPr>
              <a:t>​.</a:t>
            </a:r>
          </a:p>
          <a:p>
            <a:pPr algn="l" rtl="0" fontAlgn="base"/>
            <a:r>
              <a:rPr lang="en-GB" sz="800" b="0" i="0" u="none" strike="noStrike">
                <a:solidFill>
                  <a:schemeClr val="tx1"/>
                </a:solidFill>
                <a:effectLst/>
                <a:latin typeface="Inter"/>
                <a:ea typeface="Inter"/>
              </a:rPr>
              <a:t>Risk of pilot timeline slipping if volume of commercial engagement is high. </a:t>
            </a:r>
            <a:r>
              <a:rPr lang="en-US" sz="800" b="0" i="0">
                <a:solidFill>
                  <a:schemeClr val="tx1"/>
                </a:solidFill>
                <a:effectLst/>
                <a:latin typeface="Inter"/>
                <a:ea typeface="Inter"/>
              </a:rPr>
              <a:t>​</a:t>
            </a:r>
          </a:p>
          <a:p>
            <a:pPr algn="l" rtl="0" fontAlgn="base"/>
            <a:r>
              <a:rPr lang="en-GB" sz="800" b="0" i="0" u="none" strike="noStrike">
                <a:solidFill>
                  <a:schemeClr val="tx1"/>
                </a:solidFill>
                <a:effectLst/>
                <a:latin typeface="Inter"/>
                <a:ea typeface="Inter"/>
              </a:rPr>
              <a:t>Risk of legal challenge on the proposed approach to integration</a:t>
            </a:r>
            <a:r>
              <a:rPr lang="en-US" sz="800" b="0" i="0">
                <a:solidFill>
                  <a:schemeClr val="tx1"/>
                </a:solidFill>
                <a:effectLst/>
                <a:latin typeface="Inter"/>
                <a:ea typeface="Inter"/>
              </a:rPr>
              <a:t>​.</a:t>
            </a:r>
          </a:p>
          <a:p>
            <a:pPr algn="l" rtl="0" fontAlgn="base"/>
            <a:r>
              <a:rPr lang="en-GB" sz="800" b="0" i="0" u="none" strike="noStrike">
                <a:solidFill>
                  <a:schemeClr val="tx1"/>
                </a:solidFill>
                <a:effectLst/>
                <a:latin typeface="Inter"/>
                <a:ea typeface="Inter"/>
              </a:rPr>
              <a:t>Risk of pilot timelines slipping due to complexity and volume of reviewing work required.</a:t>
            </a:r>
            <a:r>
              <a:rPr lang="en-US" sz="800" b="0" i="0">
                <a:solidFill>
                  <a:schemeClr val="tx1"/>
                </a:solidFill>
                <a:effectLst/>
                <a:latin typeface="Inter"/>
                <a:ea typeface="Inter"/>
              </a:rPr>
              <a:t>​</a:t>
            </a:r>
          </a:p>
          <a:p>
            <a:pPr algn="l" rtl="0" fontAlgn="base"/>
            <a:r>
              <a:rPr lang="en-GB" sz="800" b="0" i="0" u="none" strike="noStrike">
                <a:solidFill>
                  <a:schemeClr val="tx1"/>
                </a:solidFill>
                <a:effectLst/>
                <a:latin typeface="Inter"/>
                <a:ea typeface="Inter"/>
              </a:rPr>
              <a:t>Risk of pilot timelines extending because of challenge of obtaining papers from British Library</a:t>
            </a:r>
            <a:r>
              <a:rPr lang="en-US" sz="800" b="0" i="0">
                <a:solidFill>
                  <a:schemeClr val="tx1"/>
                </a:solidFill>
                <a:effectLst/>
                <a:latin typeface="Inter"/>
                <a:ea typeface="Inter"/>
              </a:rPr>
              <a:t>​. </a:t>
            </a:r>
            <a:r>
              <a:rPr lang="en-GB" sz="800" b="0" i="0" u="none" strike="noStrike">
                <a:solidFill>
                  <a:schemeClr val="tx1"/>
                </a:solidFill>
                <a:effectLst/>
                <a:latin typeface="Inter"/>
                <a:ea typeface="Inter"/>
              </a:rPr>
              <a:t>Overall delay to timelines for publishing the finalised methods and process statement due to extended timelines for the pilot topics.</a:t>
            </a:r>
            <a:r>
              <a:rPr lang="en-US" sz="800" b="0" i="0">
                <a:solidFill>
                  <a:schemeClr val="tx1"/>
                </a:solidFill>
                <a:effectLst/>
                <a:latin typeface="Inter"/>
                <a:ea typeface="Inter"/>
              </a:rPr>
              <a:t>​</a:t>
            </a:r>
            <a:r>
              <a:rPr lang="en-GB" sz="800" b="0" i="0">
                <a:solidFill>
                  <a:schemeClr val="tx1"/>
                </a:solidFill>
                <a:effectLst/>
                <a:latin typeface="Inter"/>
                <a:ea typeface="Inter"/>
              </a:rPr>
              <a:t>​</a:t>
            </a:r>
          </a:p>
          <a:p>
            <a:pPr algn="l" rtl="0" fontAlgn="base"/>
            <a:r>
              <a:rPr lang="en-GB" sz="800" b="1" i="0" u="none" strike="noStrike">
                <a:solidFill>
                  <a:schemeClr val="tx1"/>
                </a:solidFill>
                <a:effectLst/>
                <a:latin typeface="Inter"/>
                <a:ea typeface="Inter"/>
              </a:rPr>
              <a:t>Objective 5</a:t>
            </a:r>
            <a:r>
              <a:rPr lang="en-US" sz="800" b="0" i="0">
                <a:solidFill>
                  <a:schemeClr val="tx1"/>
                </a:solidFill>
                <a:effectLst/>
                <a:latin typeface="Inter"/>
                <a:ea typeface="Inter"/>
              </a:rPr>
              <a:t>​</a:t>
            </a:r>
          </a:p>
          <a:p>
            <a:pPr fontAlgn="base"/>
            <a:r>
              <a:rPr lang="en-GB" sz="800">
                <a:solidFill>
                  <a:schemeClr val="tx1"/>
                </a:solidFill>
                <a:latin typeface="Inter"/>
                <a:ea typeface="Inter"/>
              </a:rPr>
              <a:t>Late-Stage Assessment (LSA) </a:t>
            </a:r>
            <a:r>
              <a:rPr lang="en-GB" sz="800" b="0" i="0" u="none" strike="noStrike">
                <a:solidFill>
                  <a:schemeClr val="tx1"/>
                </a:solidFill>
                <a:effectLst/>
                <a:latin typeface="Inter"/>
                <a:ea typeface="Inter"/>
              </a:rPr>
              <a:t>is a new NICE approach, </a:t>
            </a:r>
            <a:r>
              <a:rPr lang="en-GB" sz="800">
                <a:solidFill>
                  <a:schemeClr val="tx1"/>
                </a:solidFill>
                <a:latin typeface="Inter"/>
                <a:ea typeface="Inter"/>
              </a:rPr>
              <a:t>which means there is a degree of estimation in the </a:t>
            </a:r>
            <a:r>
              <a:rPr lang="en-GB" sz="800" b="0" i="0" u="none" strike="noStrike">
                <a:solidFill>
                  <a:schemeClr val="tx1"/>
                </a:solidFill>
                <a:effectLst/>
                <a:latin typeface="Inter"/>
                <a:ea typeface="Inter"/>
              </a:rPr>
              <a:t>costings to deliver the pilots</a:t>
            </a:r>
            <a:r>
              <a:rPr lang="en-GB" sz="800">
                <a:solidFill>
                  <a:schemeClr val="tx1"/>
                </a:solidFill>
                <a:latin typeface="Inter"/>
                <a:ea typeface="Inter"/>
              </a:rPr>
              <a:t>, and t</a:t>
            </a:r>
            <a:r>
              <a:rPr lang="en-GB" sz="800" b="0" i="0" u="none" strike="noStrike">
                <a:solidFill>
                  <a:schemeClr val="tx1"/>
                </a:solidFill>
                <a:effectLst/>
                <a:latin typeface="Inter"/>
                <a:ea typeface="Inter"/>
              </a:rPr>
              <a:t>here is a risk these costs could </a:t>
            </a:r>
            <a:r>
              <a:rPr lang="en-GB" sz="800">
                <a:solidFill>
                  <a:schemeClr val="tx1"/>
                </a:solidFill>
                <a:latin typeface="Inter"/>
                <a:ea typeface="Inter"/>
              </a:rPr>
              <a:t>increase</a:t>
            </a:r>
            <a:r>
              <a:rPr lang="en-GB" sz="800" b="0" i="0" u="none" strike="noStrike">
                <a:solidFill>
                  <a:schemeClr val="tx1"/>
                </a:solidFill>
                <a:effectLst/>
                <a:latin typeface="Inter"/>
                <a:ea typeface="Inter"/>
              </a:rPr>
              <a:t> during the production of the NICE guidance.</a:t>
            </a:r>
            <a:r>
              <a:rPr lang="en-US" sz="800" b="0" i="0">
                <a:solidFill>
                  <a:schemeClr val="tx1"/>
                </a:solidFill>
                <a:effectLst/>
                <a:latin typeface="Inter"/>
                <a:ea typeface="Inter"/>
              </a:rPr>
              <a:t>​</a:t>
            </a:r>
          </a:p>
          <a:p>
            <a:pPr fontAlgn="base"/>
            <a:r>
              <a:rPr lang="en-GB" sz="800">
                <a:solidFill>
                  <a:schemeClr val="tx1"/>
                </a:solidFill>
                <a:latin typeface="Inter"/>
                <a:ea typeface="Inter"/>
              </a:rPr>
              <a:t>There are r</a:t>
            </a:r>
            <a:r>
              <a:rPr lang="en-GB" sz="800" b="0" i="0" u="none" strike="noStrike">
                <a:solidFill>
                  <a:schemeClr val="tx1"/>
                </a:solidFill>
                <a:effectLst/>
                <a:latin typeface="Inter"/>
                <a:ea typeface="Inter"/>
              </a:rPr>
              <a:t>esource and capacity constraints on </a:t>
            </a:r>
            <a:r>
              <a:rPr lang="en-GB" sz="800">
                <a:solidFill>
                  <a:schemeClr val="tx1"/>
                </a:solidFill>
                <a:latin typeface="Inter"/>
                <a:ea typeface="Inter"/>
              </a:rPr>
              <a:t>p</a:t>
            </a:r>
            <a:r>
              <a:rPr lang="en-GB" sz="800" b="0" i="0" u="none" strike="noStrike">
                <a:solidFill>
                  <a:schemeClr val="tx1"/>
                </a:solidFill>
                <a:effectLst/>
                <a:latin typeface="Inter"/>
                <a:ea typeface="Inter"/>
              </a:rPr>
              <a:t>roject support. </a:t>
            </a:r>
            <a:r>
              <a:rPr lang="en-US" sz="800">
                <a:solidFill>
                  <a:schemeClr val="tx1"/>
                </a:solidFill>
                <a:latin typeface="Inter"/>
                <a:ea typeface="Inter"/>
              </a:rPr>
              <a:t> </a:t>
            </a:r>
            <a:r>
              <a:rPr lang="en-GB" sz="800">
                <a:solidFill>
                  <a:schemeClr val="tx1"/>
                </a:solidFill>
                <a:latin typeface="Inter"/>
                <a:ea typeface="Inter"/>
              </a:rPr>
              <a:t>Increased</a:t>
            </a:r>
            <a:r>
              <a:rPr lang="en-GB" sz="800" b="0" i="0" u="none" strike="noStrike">
                <a:solidFill>
                  <a:schemeClr val="tx1"/>
                </a:solidFill>
                <a:effectLst/>
                <a:latin typeface="Inter"/>
                <a:ea typeface="Inter"/>
              </a:rPr>
              <a:t> </a:t>
            </a:r>
            <a:r>
              <a:rPr lang="en-GB" sz="800">
                <a:solidFill>
                  <a:schemeClr val="tx1"/>
                </a:solidFill>
                <a:latin typeface="Inter"/>
                <a:ea typeface="Inter"/>
              </a:rPr>
              <a:t>engagement, level of feedback and interest from stakeholders around</a:t>
            </a:r>
            <a:r>
              <a:rPr lang="en-GB" sz="800" b="0" i="0" u="none" strike="noStrike">
                <a:solidFill>
                  <a:schemeClr val="tx1"/>
                </a:solidFill>
                <a:effectLst/>
                <a:latin typeface="Inter"/>
                <a:ea typeface="Inter"/>
              </a:rPr>
              <a:t> our methods and </a:t>
            </a:r>
            <a:r>
              <a:rPr lang="en-GB" sz="800">
                <a:solidFill>
                  <a:schemeClr val="tx1"/>
                </a:solidFill>
                <a:latin typeface="Inter"/>
                <a:ea typeface="Inter"/>
              </a:rPr>
              <a:t>processes means the consultation</a:t>
            </a:r>
            <a:r>
              <a:rPr lang="en-GB" sz="800" b="0" i="0" u="none" strike="noStrike">
                <a:solidFill>
                  <a:schemeClr val="tx1"/>
                </a:solidFill>
                <a:effectLst/>
                <a:latin typeface="Inter"/>
                <a:ea typeface="Inter"/>
              </a:rPr>
              <a:t> </a:t>
            </a:r>
            <a:r>
              <a:rPr lang="en-GB" sz="800">
                <a:solidFill>
                  <a:schemeClr val="tx1"/>
                </a:solidFill>
                <a:latin typeface="Inter"/>
                <a:ea typeface="Inter"/>
              </a:rPr>
              <a:t>is to</a:t>
            </a:r>
            <a:r>
              <a:rPr lang="en-GB" sz="800" b="0" i="0" u="none" strike="noStrike">
                <a:solidFill>
                  <a:schemeClr val="tx1"/>
                </a:solidFill>
                <a:effectLst/>
                <a:latin typeface="Inter"/>
                <a:ea typeface="Inter"/>
              </a:rPr>
              <a:t> run </a:t>
            </a:r>
            <a:r>
              <a:rPr lang="en-GB" sz="800">
                <a:solidFill>
                  <a:schemeClr val="tx1"/>
                </a:solidFill>
                <a:latin typeface="Inter"/>
                <a:ea typeface="Inter"/>
              </a:rPr>
              <a:t>longer than originally expected (Feb</a:t>
            </a:r>
            <a:r>
              <a:rPr lang="en-GB" sz="800" b="0" i="0" u="none" strike="noStrike">
                <a:solidFill>
                  <a:schemeClr val="tx1"/>
                </a:solidFill>
                <a:effectLst/>
                <a:latin typeface="Inter"/>
                <a:ea typeface="Inter"/>
              </a:rPr>
              <a:t>/March 24</a:t>
            </a:r>
            <a:r>
              <a:rPr lang="en-GB" sz="800">
                <a:solidFill>
                  <a:schemeClr val="tx1"/>
                </a:solidFill>
                <a:latin typeface="Inter"/>
                <a:ea typeface="Inter"/>
              </a:rPr>
              <a:t>) to allow greater opportunity for feedback to be obtained.</a:t>
            </a:r>
            <a:r>
              <a:rPr lang="en-US" sz="800" b="0" i="0">
                <a:solidFill>
                  <a:schemeClr val="tx1"/>
                </a:solidFill>
                <a:effectLst/>
                <a:latin typeface="Inter"/>
                <a:ea typeface="Inter"/>
              </a:rPr>
              <a:t>​</a:t>
            </a:r>
            <a:endParaRPr lang="en-US" sz="800" b="0" i="0">
              <a:solidFill>
                <a:schemeClr val="tx1"/>
              </a:solidFill>
              <a:effectLst/>
              <a:latin typeface="Segoe UI" panose="020B0502040204020203" pitchFamily="34" charset="0"/>
              <a:ea typeface="Inter"/>
              <a:cs typeface="Segoe UI" panose="020B0502040204020203" pitchFamily="34" charset="0"/>
            </a:endParaRPr>
          </a:p>
          <a:p>
            <a:pPr algn="l" rtl="0" fontAlgn="base"/>
            <a:r>
              <a:rPr lang="en-GB" sz="800" b="0" i="0" u="none" strike="noStrike">
                <a:solidFill>
                  <a:schemeClr val="tx1"/>
                </a:solidFill>
                <a:effectLst/>
                <a:latin typeface="Inter"/>
                <a:ea typeface="Inter"/>
              </a:rPr>
              <a:t>Delays in data access. Infrastructure to deliver timely access doesn't meet the ambition. </a:t>
            </a:r>
            <a:endParaRPr lang="en-US" sz="800" b="0" i="0">
              <a:solidFill>
                <a:schemeClr val="tx1"/>
              </a:solidFill>
              <a:effectLst/>
              <a:latin typeface="Inter"/>
              <a:ea typeface="Inter"/>
            </a:endParaRPr>
          </a:p>
          <a:p>
            <a:pPr>
              <a:defRPr/>
            </a:pPr>
            <a:endParaRPr lang="en-GB" sz="1000" b="1">
              <a:solidFill>
                <a:schemeClr val="tx1"/>
              </a:solidFill>
              <a:latin typeface="Inter" panose="02000503000000020004" pitchFamily="2" charset="0"/>
              <a:ea typeface="Inter" panose="02000503000000020004" pitchFamily="2" charset="0"/>
              <a:cs typeface="Lato" panose="020F0502020204030203" pitchFamily="34" charset="0"/>
            </a:endParaRPr>
          </a:p>
        </p:txBody>
      </p:sp>
      <p:sp>
        <p:nvSpPr>
          <p:cNvPr id="5" name="Rectangle 4">
            <a:extLst>
              <a:ext uri="{FF2B5EF4-FFF2-40B4-BE49-F238E27FC236}">
                <a16:creationId xmlns:a16="http://schemas.microsoft.com/office/drawing/2014/main" id="{3CF273C1-BEF5-4747-FEF2-30B4961B65FA}"/>
              </a:ext>
            </a:extLst>
          </p:cNvPr>
          <p:cNvSpPr/>
          <p:nvPr/>
        </p:nvSpPr>
        <p:spPr>
          <a:xfrm>
            <a:off x="10244593" y="1102785"/>
            <a:ext cx="1695617" cy="5588763"/>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tx1"/>
                </a:solidFill>
                <a:effectLst/>
                <a:uLnTx/>
                <a:uFillTx/>
                <a:latin typeface="Inter"/>
                <a:ea typeface="Inter"/>
                <a:cs typeface="Lato"/>
              </a:rPr>
              <a:t>What we have learnt</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600" b="1" i="0" u="none" strike="noStrike" kern="1200" cap="none" spc="0" normalizeH="0" baseline="0" noProof="0">
              <a:ln>
                <a:noFill/>
              </a:ln>
              <a:solidFill>
                <a:schemeClr val="tx1"/>
              </a:solidFill>
              <a:effectLst/>
              <a:uLnTx/>
              <a:uFillTx/>
              <a:latin typeface="Inter" panose="02000503000000020004" pitchFamily="2" charset="0"/>
              <a:ea typeface="Inter" panose="02000503000000020004" pitchFamily="2" charset="0"/>
              <a:cs typeface="Lato" panose="020F0502020204030203" pitchFamily="34" charset="0"/>
            </a:endParaRPr>
          </a:p>
          <a:p>
            <a:pPr algn="l" rtl="0" fontAlgn="base"/>
            <a:r>
              <a:rPr lang="en-GB" sz="800" b="1" i="0" u="none" strike="noStrike">
                <a:solidFill>
                  <a:srgbClr val="000000"/>
                </a:solidFill>
                <a:effectLst/>
              </a:rPr>
              <a:t>Objective 3:</a:t>
            </a:r>
            <a:r>
              <a:rPr lang="en-US" sz="800" b="0" i="0">
                <a:solidFill>
                  <a:srgbClr val="000000"/>
                </a:solidFill>
                <a:effectLst/>
              </a:rPr>
              <a:t>​</a:t>
            </a:r>
            <a:endParaRPr lang="en-US" sz="800" b="0" i="0">
              <a:solidFill>
                <a:srgbClr val="000000"/>
              </a:solidFill>
              <a:effectLst/>
              <a:ea typeface="Inter"/>
            </a:endParaRPr>
          </a:p>
          <a:p>
            <a:pPr fontAlgn="base"/>
            <a:r>
              <a:rPr lang="en-GB" sz="800" b="0" i="0" u="none" strike="noStrike">
                <a:solidFill>
                  <a:srgbClr val="000000"/>
                </a:solidFill>
                <a:effectLst/>
                <a:latin typeface="Inter"/>
                <a:ea typeface="Inter"/>
              </a:rPr>
              <a:t>Corporate</a:t>
            </a:r>
            <a:r>
              <a:rPr lang="en-GB" sz="800">
                <a:solidFill>
                  <a:srgbClr val="000000"/>
                </a:solidFill>
                <a:latin typeface="Inter"/>
                <a:ea typeface="Inter"/>
              </a:rPr>
              <a:t> website</a:t>
            </a:r>
            <a:r>
              <a:rPr lang="en-GB" sz="800" b="0" i="0" u="none" strike="noStrike">
                <a:solidFill>
                  <a:srgbClr val="000000"/>
                </a:solidFill>
                <a:effectLst/>
                <a:latin typeface="Inter"/>
                <a:ea typeface="Inter"/>
              </a:rPr>
              <a:t>: </a:t>
            </a:r>
            <a:r>
              <a:rPr lang="en-GB" sz="800">
                <a:solidFill>
                  <a:srgbClr val="000000"/>
                </a:solidFill>
                <a:latin typeface="Inter"/>
                <a:ea typeface="Inter"/>
              </a:rPr>
              <a:t>It is important that </a:t>
            </a:r>
            <a:r>
              <a:rPr lang="en-GB" sz="800" b="0" i="0" u="none" strike="noStrike">
                <a:solidFill>
                  <a:srgbClr val="000000"/>
                </a:solidFill>
                <a:effectLst/>
                <a:latin typeface="Inter"/>
                <a:ea typeface="Inter"/>
              </a:rPr>
              <a:t>the new homepage meets user </a:t>
            </a:r>
            <a:r>
              <a:rPr lang="en-GB" sz="800">
                <a:solidFill>
                  <a:srgbClr val="000000"/>
                </a:solidFill>
                <a:latin typeface="Inter"/>
                <a:ea typeface="Inter"/>
              </a:rPr>
              <a:t>and</a:t>
            </a:r>
            <a:r>
              <a:rPr lang="en-GB" sz="800" b="0" i="0" u="none" strike="noStrike">
                <a:solidFill>
                  <a:srgbClr val="000000"/>
                </a:solidFill>
                <a:effectLst/>
                <a:latin typeface="Inter"/>
                <a:ea typeface="Inter"/>
              </a:rPr>
              <a:t> business needs</a:t>
            </a:r>
            <a:r>
              <a:rPr lang="en-GB" sz="800">
                <a:solidFill>
                  <a:srgbClr val="000000"/>
                </a:solidFill>
                <a:latin typeface="Inter"/>
                <a:ea typeface="Inter"/>
              </a:rPr>
              <a:t>, promotes NICE's brand and reputation, and communicates NICE's vision and strategic objectives.</a:t>
            </a:r>
          </a:p>
          <a:p>
            <a:r>
              <a:rPr lang="en-GB" sz="800" b="0" i="0">
                <a:solidFill>
                  <a:srgbClr val="000000"/>
                </a:solidFill>
                <a:effectLst/>
                <a:latin typeface="Inter"/>
                <a:ea typeface="Inter"/>
              </a:rPr>
              <a:t>​</a:t>
            </a:r>
            <a:r>
              <a:rPr lang="en-GB" sz="800">
                <a:solidFill>
                  <a:srgbClr val="000000"/>
                </a:solidFill>
                <a:latin typeface="Inter"/>
                <a:ea typeface="Inter"/>
              </a:rPr>
              <a:t>It is important to maintain involvement and effectively communicate progress on the knowledge</a:t>
            </a:r>
            <a:r>
              <a:rPr lang="en-GB" sz="800" b="0" i="0" u="none" strike="noStrike">
                <a:solidFill>
                  <a:srgbClr val="000000"/>
                </a:solidFill>
                <a:effectLst/>
                <a:latin typeface="Inter"/>
                <a:ea typeface="Inter"/>
              </a:rPr>
              <a:t> platform</a:t>
            </a:r>
            <a:r>
              <a:rPr lang="en-US" sz="800" b="0" i="0">
                <a:solidFill>
                  <a:srgbClr val="000000"/>
                </a:solidFill>
                <a:effectLst/>
                <a:latin typeface="Inter"/>
                <a:ea typeface="Inter"/>
              </a:rPr>
              <a:t>​</a:t>
            </a:r>
            <a:r>
              <a:rPr lang="en-US" sz="800">
                <a:solidFill>
                  <a:srgbClr val="000000"/>
                </a:solidFill>
                <a:latin typeface="Inter"/>
                <a:ea typeface="Inter"/>
              </a:rPr>
              <a:t> given the importance and impact of this work.</a:t>
            </a:r>
          </a:p>
          <a:p>
            <a:pPr fontAlgn="base"/>
            <a:endParaRPr lang="en-US" sz="800" b="0" i="0">
              <a:solidFill>
                <a:srgbClr val="000000"/>
              </a:solidFill>
              <a:effectLst/>
              <a:latin typeface="Inter"/>
              <a:ea typeface="Inter"/>
            </a:endParaRPr>
          </a:p>
          <a:p>
            <a:pPr algn="l" rtl="0" fontAlgn="base"/>
            <a:r>
              <a:rPr lang="en-GB" sz="800" b="1" i="0" u="none" strike="noStrike">
                <a:solidFill>
                  <a:srgbClr val="000000"/>
                </a:solidFill>
                <a:effectLst/>
                <a:latin typeface="Inter"/>
                <a:ea typeface="Inter"/>
              </a:rPr>
              <a:t>Objective 4: </a:t>
            </a:r>
            <a:r>
              <a:rPr lang="en-US" sz="800" b="0" i="0">
                <a:solidFill>
                  <a:srgbClr val="000000"/>
                </a:solidFill>
                <a:effectLst/>
                <a:latin typeface="Inter"/>
                <a:ea typeface="Inter"/>
              </a:rPr>
              <a:t>​</a:t>
            </a:r>
          </a:p>
          <a:p>
            <a:pPr algn="l" rtl="0" fontAlgn="base"/>
            <a:r>
              <a:rPr lang="en-GB" sz="800" b="0" i="0" u="none" strike="noStrike">
                <a:solidFill>
                  <a:srgbClr val="000000"/>
                </a:solidFill>
                <a:effectLst/>
                <a:latin typeface="Inter"/>
                <a:ea typeface="Inter"/>
              </a:rPr>
              <a:t>An additional pilot/s may be required to ensure that the approach to integration can be </a:t>
            </a:r>
            <a:r>
              <a:rPr lang="en-GB" sz="800" b="0" i="0" u="none" strike="noStrike">
                <a:solidFill>
                  <a:schemeClr val="tx1"/>
                </a:solidFill>
                <a:effectLst/>
                <a:latin typeface="Inter"/>
                <a:ea typeface="Inter"/>
              </a:rPr>
              <a:t>robustly tested (</a:t>
            </a:r>
            <a:r>
              <a:rPr lang="en-GB" sz="800" b="0" i="0" u="none" strike="noStrike" err="1">
                <a:solidFill>
                  <a:schemeClr val="tx1"/>
                </a:solidFill>
                <a:effectLst/>
                <a:latin typeface="Inter"/>
                <a:ea typeface="Inter"/>
              </a:rPr>
              <a:t>eg</a:t>
            </a:r>
            <a:r>
              <a:rPr lang="en-GB" sz="800" b="0" i="0" u="none" strike="noStrike">
                <a:solidFill>
                  <a:schemeClr val="tx1"/>
                </a:solidFill>
                <a:effectLst/>
                <a:latin typeface="Inter"/>
                <a:ea typeface="Inter"/>
              </a:rPr>
              <a:t> quantitative modifiers). </a:t>
            </a:r>
            <a:r>
              <a:rPr lang="en-US" sz="800" b="0" i="0">
                <a:solidFill>
                  <a:schemeClr val="tx1"/>
                </a:solidFill>
                <a:effectLst/>
                <a:latin typeface="Inter"/>
                <a:ea typeface="Inter"/>
              </a:rPr>
              <a:t>​</a:t>
            </a:r>
          </a:p>
          <a:p>
            <a:pPr algn="l" rtl="0" fontAlgn="base"/>
            <a:r>
              <a:rPr lang="en-GB" sz="800" b="0" i="0" u="none" strike="noStrike">
                <a:solidFill>
                  <a:schemeClr val="tx1"/>
                </a:solidFill>
                <a:effectLst/>
                <a:latin typeface="Inter"/>
                <a:ea typeface="Inter"/>
              </a:rPr>
              <a:t>End users are finding it challenging to be ready by the end of the 90 day implementation period – this is due to a range of factors including changes to the pathway, capacity constraints, the volume of TAs, and funding.</a:t>
            </a:r>
            <a:endParaRPr lang="en-GB" sz="800">
              <a:solidFill>
                <a:schemeClr val="tx1"/>
              </a:solidFill>
              <a:latin typeface="Inter"/>
              <a:ea typeface="Inter"/>
            </a:endParaRPr>
          </a:p>
          <a:p>
            <a:pPr algn="l" rtl="0" fontAlgn="base"/>
            <a:endParaRPr lang="en-GB" sz="800" b="0" i="0">
              <a:solidFill>
                <a:schemeClr val="tx1"/>
              </a:solidFill>
              <a:effectLst/>
              <a:latin typeface="Inter"/>
              <a:ea typeface="Inter"/>
            </a:endParaRPr>
          </a:p>
          <a:p>
            <a:pPr algn="l" rtl="0" fontAlgn="base"/>
            <a:r>
              <a:rPr lang="en-GB" sz="800" b="1" i="0" u="none" strike="noStrike">
                <a:solidFill>
                  <a:schemeClr val="tx1"/>
                </a:solidFill>
                <a:effectLst/>
                <a:latin typeface="Inter" panose="02000503000000020004" pitchFamily="2" charset="0"/>
              </a:rPr>
              <a:t>Objective 5</a:t>
            </a:r>
            <a:r>
              <a:rPr lang="en-US" sz="800" b="0" i="0">
                <a:solidFill>
                  <a:schemeClr val="tx1"/>
                </a:solidFill>
                <a:effectLst/>
                <a:latin typeface="Inter" panose="02000503000000020004" pitchFamily="2" charset="0"/>
              </a:rPr>
              <a:t>​</a:t>
            </a:r>
            <a:endParaRPr lang="en-US" sz="800" b="0" i="0">
              <a:solidFill>
                <a:schemeClr val="tx1"/>
              </a:solidFill>
              <a:effectLst/>
              <a:latin typeface="Inter" panose="02000503000000020004" pitchFamily="2" charset="0"/>
              <a:ea typeface="Inter" panose="02000503000000020004" pitchFamily="2" charset="0"/>
            </a:endParaRPr>
          </a:p>
          <a:p>
            <a:r>
              <a:rPr lang="en-GB" sz="800">
                <a:solidFill>
                  <a:schemeClr val="tx1"/>
                </a:solidFill>
                <a:latin typeface="Inter"/>
                <a:ea typeface="Inter"/>
              </a:rPr>
              <a:t>We need to allow more time for stakeholders to provide us with feedback. Responses indicated that two weeks was not enough time to provide detailed feedback from our stakeholders and therefore we have increased our timeline for this consultation to four weeks. </a:t>
            </a:r>
            <a:endParaRPr lang="en-GB" sz="800">
              <a:solidFill>
                <a:schemeClr val="tx1"/>
              </a:solidFill>
              <a:latin typeface="Inter"/>
              <a:ea typeface="Inter" panose="02000503000000020004" pitchFamily="2" charset="0"/>
              <a:cs typeface="Segoe UI" panose="020B0502040204020203" pitchFamily="34" charset="0"/>
            </a:endParaRPr>
          </a:p>
          <a:p>
            <a:pPr>
              <a:defRPr/>
            </a:pPr>
            <a:endParaRPr lang="en-GB" sz="800" b="1">
              <a:solidFill>
                <a:schemeClr val="tx1"/>
              </a:solidFill>
              <a:latin typeface="Inter" panose="02000503000000020004" pitchFamily="2" charset="0"/>
              <a:ea typeface="Inter" panose="02000503000000020004" pitchFamily="2" charset="0"/>
              <a:cs typeface="Lato" panose="020F0502020204030203" pitchFamily="34" charset="0"/>
            </a:endParaRPr>
          </a:p>
        </p:txBody>
      </p:sp>
      <p:sp>
        <p:nvSpPr>
          <p:cNvPr id="13" name="Arrow: Right 12">
            <a:extLst>
              <a:ext uri="{FF2B5EF4-FFF2-40B4-BE49-F238E27FC236}">
                <a16:creationId xmlns:a16="http://schemas.microsoft.com/office/drawing/2014/main" id="{51CA9360-24A8-BAB3-EC1D-959DC0B41F68}"/>
              </a:ext>
              <a:ext uri="{C183D7F6-B498-43B3-948B-1728B52AA6E4}">
                <adec:decorative xmlns:adec="http://schemas.microsoft.com/office/drawing/2017/decorative" val="1"/>
              </a:ext>
            </a:extLst>
          </p:cNvPr>
          <p:cNvSpPr/>
          <p:nvPr/>
        </p:nvSpPr>
        <p:spPr>
          <a:xfrm>
            <a:off x="2773300" y="2131772"/>
            <a:ext cx="309327" cy="322962"/>
          </a:xfrm>
          <a:prstGeom prst="rightArrow">
            <a:avLst/>
          </a:prstGeom>
          <a:solidFill>
            <a:srgbClr val="228096"/>
          </a:solidFill>
          <a:ln>
            <a:solidFill>
              <a:srgbClr val="228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1137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8DDA1A3B-9CEA-B67A-AAF0-D798CF30DF69}"/>
              </a:ext>
            </a:extLst>
          </p:cNvPr>
          <p:cNvSpPr txBox="1">
            <a:spLocks noGrp="1"/>
          </p:cNvSpPr>
          <p:nvPr>
            <p:ph type="title" idx="4294967295"/>
          </p:nvPr>
        </p:nvSpPr>
        <p:spPr>
          <a:xfrm>
            <a:off x="248097" y="40861"/>
            <a:ext cx="8669769"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Lora SemiBold" pitchFamily="2" charset="0"/>
                <a:ea typeface="Lato" panose="020F0502020204030203" pitchFamily="34" charset="0"/>
                <a:cs typeface="Lato" panose="020F0502020204030203" pitchFamily="34" charset="0"/>
              </a:rPr>
              <a:t>Transformation Progress – February 2024 (Slides 3 of 5)</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8" name="Title 7">
            <a:extLst>
              <a:ext uri="{FF2B5EF4-FFF2-40B4-BE49-F238E27FC236}">
                <a16:creationId xmlns:a16="http://schemas.microsoft.com/office/drawing/2014/main" id="{2B09FCF1-2D51-17F5-BA36-FE84ACBDA975}"/>
              </a:ext>
            </a:extLst>
          </p:cNvPr>
          <p:cNvSpPr>
            <a:spLocks/>
          </p:cNvSpPr>
          <p:nvPr/>
        </p:nvSpPr>
        <p:spPr>
          <a:xfrm>
            <a:off x="248098" y="392423"/>
            <a:ext cx="11792970" cy="482400"/>
          </a:xfrm>
          <a:prstGeom prst="rect">
            <a:avLst/>
          </a:prstGeom>
          <a:solidFill>
            <a:srgbClr val="407291"/>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kumimoji="0" lang="en-GB"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sz="2000"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sz="2000" b="1" i="0" u="none" strike="noStrike" kern="1200" cap="none" spc="0" normalizeH="0" baseline="0" noProof="0">
                <a:ln>
                  <a:noFill/>
                </a:ln>
                <a:solidFill>
                  <a:schemeClr val="bg1"/>
                </a:solidFill>
                <a:effectLst/>
                <a:uLnTx/>
                <a:uFillTx/>
                <a:latin typeface="Inter" panose="02000503000000020004" pitchFamily="2" charset="0"/>
                <a:ea typeface="Inter" panose="02000503000000020004" pitchFamily="2" charset="0"/>
                <a:cs typeface="Lato" panose="020F0502020204030203" pitchFamily="34" charset="0"/>
              </a:rPr>
              <a:t>Provide useful and useable advice  - Part 2</a:t>
            </a:r>
          </a:p>
        </p:txBody>
      </p:sp>
      <p:sp>
        <p:nvSpPr>
          <p:cNvPr id="69" name="Oval 68">
            <a:extLst>
              <a:ext uri="{FF2B5EF4-FFF2-40B4-BE49-F238E27FC236}">
                <a16:creationId xmlns:a16="http://schemas.microsoft.com/office/drawing/2014/main" id="{967AAB49-00BA-ED4D-D62E-706F107E79F1}"/>
              </a:ext>
              <a:ext uri="{C183D7F6-B498-43B3-948B-1728B52AA6E4}">
                <adec:decorative xmlns:adec="http://schemas.microsoft.com/office/drawing/2017/decorative" val="1"/>
              </a:ext>
            </a:extLst>
          </p:cNvPr>
          <p:cNvSpPr/>
          <p:nvPr/>
        </p:nvSpPr>
        <p:spPr>
          <a:xfrm>
            <a:off x="401413" y="444508"/>
            <a:ext cx="396000" cy="396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2</a:t>
            </a:r>
          </a:p>
        </p:txBody>
      </p:sp>
      <p:graphicFrame>
        <p:nvGraphicFramePr>
          <p:cNvPr id="2" name="Table 16">
            <a:extLst>
              <a:ext uri="{FF2B5EF4-FFF2-40B4-BE49-F238E27FC236}">
                <a16:creationId xmlns:a16="http://schemas.microsoft.com/office/drawing/2014/main" id="{4E80F940-4805-2DD0-3116-13DD91183E44}"/>
              </a:ext>
            </a:extLst>
          </p:cNvPr>
          <p:cNvGraphicFramePr>
            <a:graphicFrameLocks noGrp="1"/>
          </p:cNvGraphicFramePr>
          <p:nvPr>
            <p:extLst>
              <p:ext uri="{D42A27DB-BD31-4B8C-83A1-F6EECF244321}">
                <p14:modId xmlns:p14="http://schemas.microsoft.com/office/powerpoint/2010/main" val="3464926511"/>
              </p:ext>
            </p:extLst>
          </p:nvPr>
        </p:nvGraphicFramePr>
        <p:xfrm>
          <a:off x="248097" y="921645"/>
          <a:ext cx="11792971" cy="5938760"/>
        </p:xfrm>
        <a:graphic>
          <a:graphicData uri="http://schemas.openxmlformats.org/drawingml/2006/table">
            <a:tbl>
              <a:tblPr firstRow="1" bandRow="1">
                <a:tableStyleId>{5C22544A-7EE6-4342-B048-85BDC9FD1C3A}</a:tableStyleId>
              </a:tblPr>
              <a:tblGrid>
                <a:gridCol w="718044">
                  <a:extLst>
                    <a:ext uri="{9D8B030D-6E8A-4147-A177-3AD203B41FA5}">
                      <a16:colId xmlns:a16="http://schemas.microsoft.com/office/drawing/2014/main" val="4238164501"/>
                    </a:ext>
                  </a:extLst>
                </a:gridCol>
                <a:gridCol w="8783756">
                  <a:extLst>
                    <a:ext uri="{9D8B030D-6E8A-4147-A177-3AD203B41FA5}">
                      <a16:colId xmlns:a16="http://schemas.microsoft.com/office/drawing/2014/main" val="1861665711"/>
                    </a:ext>
                  </a:extLst>
                </a:gridCol>
                <a:gridCol w="1116094">
                  <a:extLst>
                    <a:ext uri="{9D8B030D-6E8A-4147-A177-3AD203B41FA5}">
                      <a16:colId xmlns:a16="http://schemas.microsoft.com/office/drawing/2014/main" val="1966782462"/>
                    </a:ext>
                  </a:extLst>
                </a:gridCol>
                <a:gridCol w="1175077">
                  <a:extLst>
                    <a:ext uri="{9D8B030D-6E8A-4147-A177-3AD203B41FA5}">
                      <a16:colId xmlns:a16="http://schemas.microsoft.com/office/drawing/2014/main" val="3628499826"/>
                    </a:ext>
                  </a:extLst>
                </a:gridCol>
              </a:tblGrid>
              <a:tr h="358156">
                <a:tc rowSpan="21">
                  <a:txBody>
                    <a:bodyPr/>
                    <a:lstStyle/>
                    <a:p>
                      <a:pPr lvl="0" algn="ctr">
                        <a:buNone/>
                      </a:pPr>
                      <a:endParaRPr lang="en-GB" sz="2000">
                        <a:solidFill>
                          <a:schemeClr val="tx1"/>
                        </a:solidFill>
                      </a:endParaRPr>
                    </a:p>
                    <a:p>
                      <a:pPr lvl="0" algn="ctr">
                        <a:buNone/>
                      </a:pPr>
                      <a:endParaRPr lang="en-GB" sz="2000">
                        <a:solidFill>
                          <a:schemeClr val="tx1"/>
                        </a:solidFill>
                      </a:endParaRPr>
                    </a:p>
                    <a:p>
                      <a:pPr lvl="0" algn="ctr">
                        <a:buNone/>
                      </a:pPr>
                      <a:endParaRPr lang="en-GB" sz="2000">
                        <a:solidFill>
                          <a:schemeClr val="tx1"/>
                        </a:solidFill>
                      </a:endParaRPr>
                    </a:p>
                    <a:p>
                      <a:pPr lvl="0" algn="ctr">
                        <a:buNone/>
                      </a:pPr>
                      <a:endParaRPr lang="en-GB" sz="2000">
                        <a:solidFill>
                          <a:schemeClr val="tx1"/>
                        </a:solidFill>
                      </a:endParaRPr>
                    </a:p>
                    <a:p>
                      <a:pPr lvl="0" algn="ctr">
                        <a:buNone/>
                      </a:pPr>
                      <a:endParaRPr lang="en-GB" sz="2000">
                        <a:solidFill>
                          <a:schemeClr val="tx1"/>
                        </a:solidFill>
                      </a:endParaRPr>
                    </a:p>
                    <a:p>
                      <a:pPr lvl="0" algn="ctr">
                        <a:buNone/>
                      </a:pPr>
                      <a:endParaRPr lang="en-GB" sz="2000">
                        <a:solidFill>
                          <a:schemeClr val="tx1"/>
                        </a:solidFill>
                      </a:endParaRPr>
                    </a:p>
                    <a:p>
                      <a:pPr lvl="0" algn="ctr">
                        <a:buNone/>
                      </a:pPr>
                      <a:endParaRPr lang="en-GB" sz="2000">
                        <a:solidFill>
                          <a:schemeClr val="tx1"/>
                        </a:solidFill>
                      </a:endParaRPr>
                    </a:p>
                    <a:p>
                      <a:pPr lvl="0" algn="ctr">
                        <a:buNone/>
                      </a:pPr>
                      <a:r>
                        <a:rPr lang="en-GB" sz="2400">
                          <a:solidFill>
                            <a:schemeClr val="bg1"/>
                          </a:solidFill>
                        </a:rPr>
                        <a:t>17</a:t>
                      </a:r>
                      <a:endParaRPr lang="en-GB">
                        <a:solidFill>
                          <a:schemeClr val="bg1"/>
                        </a:solidFill>
                      </a:endParaRPr>
                    </a:p>
                  </a:txBody>
                  <a:tcPr>
                    <a:lnL w="12700">
                      <a:solidFill>
                        <a:schemeClr val="bg1"/>
                      </a:solidFill>
                    </a:lnL>
                    <a:lnR w="12700">
                      <a:solidFill>
                        <a:schemeClr val="bg1"/>
                      </a:solidFill>
                    </a:lnR>
                    <a:lnT w="12700">
                      <a:solidFill>
                        <a:schemeClr val="bg1"/>
                      </a:solidFill>
                    </a:lnT>
                    <a:lnB w="12700">
                      <a:solidFill>
                        <a:schemeClr val="bg1"/>
                      </a:solidFill>
                    </a:lnB>
                    <a:solidFill>
                      <a:schemeClr val="accent1"/>
                    </a:solidFill>
                  </a:tcPr>
                </a:tc>
                <a:tc>
                  <a:txBody>
                    <a:bodyPr/>
                    <a:lstStyle/>
                    <a:p>
                      <a:pPr lvl="0">
                        <a:buNone/>
                      </a:pPr>
                      <a:r>
                        <a:rPr lang="en-GB" sz="1200" dirty="0"/>
                        <a:t>Milestone</a:t>
                      </a:r>
                      <a:endParaRPr lang="en-US" dirty="0"/>
                    </a:p>
                  </a:txBody>
                  <a:tcPr>
                    <a:lnL w="12700">
                      <a:solidFill>
                        <a:schemeClr val="bg1"/>
                      </a:solidFill>
                    </a:lnL>
                    <a:lnR w="12700">
                      <a:solidFill>
                        <a:schemeClr val="bg1"/>
                      </a:solidFill>
                    </a:lnR>
                    <a:lnT w="12700">
                      <a:solidFill>
                        <a:schemeClr val="bg1"/>
                      </a:solidFill>
                    </a:lnT>
                    <a:lnB w="12700">
                      <a:solidFill>
                        <a:schemeClr val="bg1"/>
                      </a:solidFill>
                    </a:lnB>
                    <a:solidFill>
                      <a:srgbClr val="228096"/>
                    </a:solidFill>
                  </a:tcPr>
                </a:tc>
                <a:tc>
                  <a:txBody>
                    <a:bodyPr/>
                    <a:lstStyle/>
                    <a:p>
                      <a:r>
                        <a:rPr lang="en-GB" sz="1200" dirty="0"/>
                        <a:t>Delivered by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8096"/>
                    </a:solidFill>
                  </a:tcPr>
                </a:tc>
                <a:tc>
                  <a:txBody>
                    <a:bodyPr/>
                    <a:lstStyle/>
                    <a:p>
                      <a:pPr algn="ctr"/>
                      <a:r>
                        <a:rPr lang="en-GB" sz="1200" dirty="0"/>
                        <a:t>On track?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8096"/>
                    </a:solidFill>
                  </a:tcPr>
                </a:tc>
                <a:extLst>
                  <a:ext uri="{0D108BD9-81ED-4DB2-BD59-A6C34878D82A}">
                    <a16:rowId xmlns:a16="http://schemas.microsoft.com/office/drawing/2014/main" val="1059272938"/>
                  </a:ext>
                </a:extLst>
              </a:tr>
              <a:tr h="324045">
                <a:tc vMerge="1">
                  <a:txBody>
                    <a:bodyPr/>
                    <a:lstStyle/>
                    <a:p>
                      <a:pPr>
                        <a:buNone/>
                      </a:pPr>
                      <a:endParaRPr lang="en-US"/>
                    </a:p>
                  </a:txBody>
                  <a:tcPr anchor="ctr">
                    <a:lnL w="12700">
                      <a:solidFill>
                        <a:schemeClr val="bg1"/>
                      </a:solidFill>
                    </a:lnL>
                    <a:lnR w="12700">
                      <a:solidFill>
                        <a:schemeClr val="bg1"/>
                      </a:solid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gridSpan="3">
                  <a:txBody>
                    <a:bodyPr/>
                    <a:lstStyle/>
                    <a:p>
                      <a:pPr lvl="0">
                        <a:buNone/>
                      </a:pPr>
                      <a:r>
                        <a:rPr lang="en-GB" sz="1200" b="1">
                          <a:latin typeface="+mn-lt"/>
                          <a:ea typeface="Lato"/>
                          <a:cs typeface="Lato"/>
                        </a:rPr>
                        <a:t>Objective 3</a:t>
                      </a:r>
                      <a:r>
                        <a:rPr lang="en-GB" sz="1200">
                          <a:latin typeface="+mn-lt"/>
                          <a:ea typeface="Lato"/>
                          <a:cs typeface="Lato"/>
                        </a:rPr>
                        <a:t>: </a:t>
                      </a:r>
                      <a:r>
                        <a:rPr lang="en-GB" sz="1000">
                          <a:latin typeface="+mn-lt"/>
                          <a:ea typeface="Lato"/>
                          <a:cs typeface="Lato"/>
                        </a:rPr>
                        <a:t>M</a:t>
                      </a:r>
                      <a:r>
                        <a:rPr lang="en-GB" sz="1000" b="0" i="0" u="none" strike="noStrike" noProof="0">
                          <a:solidFill>
                            <a:schemeClr val="tx1"/>
                          </a:solidFill>
                          <a:latin typeface="Inter"/>
                        </a:rPr>
                        <a:t>ake our advice easier to access by </a:t>
                      </a:r>
                      <a:r>
                        <a:rPr lang="en-GB" sz="1000" b="1" i="0" u="none" strike="noStrike" noProof="0">
                          <a:solidFill>
                            <a:schemeClr val="tx1"/>
                          </a:solidFill>
                          <a:latin typeface="Inter"/>
                        </a:rPr>
                        <a:t>improving our digital presence</a:t>
                      </a:r>
                      <a:endParaRPr lang="en-GB" sz="1000" b="0" i="0" u="none" strike="noStrike" noProof="0">
                        <a:solidFill>
                          <a:schemeClr val="tx1"/>
                        </a:solidFill>
                        <a:latin typeface="Inter"/>
                      </a:endParaRPr>
                    </a:p>
                  </a:txBody>
                  <a:tcPr anchor="ctr">
                    <a:lnL w="12700">
                      <a:solidFill>
                        <a:schemeClr val="bg1"/>
                      </a:solidFill>
                    </a:lnL>
                    <a:lnR w="12700">
                      <a:solidFill>
                        <a:schemeClr val="bg1"/>
                      </a:solidFill>
                    </a:lnR>
                    <a:lnT w="12700">
                      <a:solidFill>
                        <a:schemeClr val="bg1"/>
                      </a:solidFill>
                    </a:lnT>
                    <a:lnB w="12700">
                      <a:solidFill>
                        <a:schemeClr val="bg1"/>
                      </a:solidFill>
                    </a:lnB>
                    <a:solidFill>
                      <a:schemeClr val="bg1">
                        <a:lumMod val="85000"/>
                      </a:schemeClr>
                    </a:solidFill>
                  </a:tcPr>
                </a:tc>
                <a:tc hMerge="1">
                  <a:txBody>
                    <a:bodyPr/>
                    <a:lstStyle/>
                    <a:p>
                      <a:endParaRPr lang="en-US"/>
                    </a:p>
                  </a:txBody>
                  <a:tcPr anchor="ctr">
                    <a:lnL w="12700" cap="flat" cmpd="sng" algn="ctr">
                      <a:solidFill>
                        <a:schemeClr val="bg1"/>
                      </a:solidFill>
                      <a:prstDash val="solid"/>
                      <a:round/>
                      <a:headEnd type="none" w="med" len="med"/>
                      <a:tailEnd type="none" w="med" len="med"/>
                    </a:lnL>
                    <a:lnR w="12700">
                      <a:solidFill>
                        <a:schemeClr val="bg1"/>
                      </a:solid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hMerge="1">
                  <a:txBody>
                    <a:bodyPr/>
                    <a:lstStyle/>
                    <a:p>
                      <a:endParaRPr lang="en-US"/>
                    </a:p>
                  </a:txBody>
                  <a:tcPr anchor="ctr">
                    <a:lnL w="12700">
                      <a:solidFill>
                        <a:schemeClr val="bg1"/>
                      </a:solidFill>
                    </a:lnL>
                    <a:lnR w="12700">
                      <a:solidFill>
                        <a:schemeClr val="bg1"/>
                      </a:solidFill>
                    </a:lnR>
                    <a:lnT w="12700">
                      <a:solidFill>
                        <a:schemeClr val="bg1"/>
                      </a:solidFill>
                    </a:lnT>
                    <a:lnB w="12700">
                      <a:solidFill>
                        <a:schemeClr val="bg1"/>
                      </a:solidFill>
                    </a:lnB>
                    <a:solidFill>
                      <a:schemeClr val="accent5"/>
                    </a:solidFill>
                  </a:tcPr>
                </a:tc>
                <a:extLst>
                  <a:ext uri="{0D108BD9-81ED-4DB2-BD59-A6C34878D82A}">
                    <a16:rowId xmlns:a16="http://schemas.microsoft.com/office/drawing/2014/main" val="2392602776"/>
                  </a:ext>
                </a:extLst>
              </a:tr>
              <a:tr h="238770">
                <a:tc vMerge="1">
                  <a:txBody>
                    <a:bodyPr/>
                    <a:lstStyle/>
                    <a:p>
                      <a:endParaRPr lang="en-GB" sz="100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lvl="0">
                        <a:buNone/>
                      </a:pPr>
                      <a:r>
                        <a:rPr lang="en-GB" sz="900">
                          <a:latin typeface="+mn-lt"/>
                          <a:ea typeface="Lato"/>
                          <a:cs typeface="Lato"/>
                        </a:rPr>
                        <a:t>Commenced rolling quarterly improvements to guideline content presentation based on user research ​​</a:t>
                      </a:r>
                      <a:endParaRPr lang="en-US" sz="900"/>
                    </a:p>
                  </a:txBody>
                  <a:tcPr anchor="ctr">
                    <a:lnL w="12700">
                      <a:solidFill>
                        <a:schemeClr val="bg1"/>
                      </a:solidFill>
                    </a:lnL>
                    <a:lnR w="12700">
                      <a:solidFill>
                        <a:schemeClr val="bg1"/>
                      </a:solidFill>
                    </a:lnR>
                    <a:lnT w="12700">
                      <a:solidFill>
                        <a:schemeClr val="bg1"/>
                      </a:solidFill>
                    </a:lnT>
                    <a:lnB w="12700">
                      <a:solidFill>
                        <a:schemeClr val="bg1"/>
                      </a:solidFill>
                    </a:lnB>
                    <a:solidFill>
                      <a:srgbClr val="F7F4F1"/>
                    </a:solidFill>
                  </a:tcPr>
                </a:tc>
                <a:tc>
                  <a:txBody>
                    <a:bodyPr/>
                    <a:lstStyle/>
                    <a:p>
                      <a:r>
                        <a:rPr lang="en-GB" sz="900">
                          <a:solidFill>
                            <a:schemeClr val="tx1"/>
                          </a:solidFill>
                        </a:rPr>
                        <a:t>Jul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a:r>
                        <a:rPr lang="en-GB" sz="900" dirty="0">
                          <a:solidFill>
                            <a:schemeClr val="bg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906D"/>
                    </a:solidFill>
                  </a:tcPr>
                </a:tc>
                <a:extLst>
                  <a:ext uri="{0D108BD9-81ED-4DB2-BD59-A6C34878D82A}">
                    <a16:rowId xmlns:a16="http://schemas.microsoft.com/office/drawing/2014/main" val="1469511913"/>
                  </a:ext>
                </a:extLst>
              </a:tr>
              <a:tr h="238770">
                <a:tc vMerge="1">
                  <a:txBody>
                    <a:bodyPr/>
                    <a:lstStyle/>
                    <a:p>
                      <a:endParaRPr lang="en-GB" sz="100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lvl="0">
                        <a:buNone/>
                      </a:pPr>
                      <a:r>
                        <a:rPr lang="en-GB" sz="900" b="0" i="0" u="none" strike="noStrike" kern="1200" cap="none" spc="0" normalizeH="0" baseline="0" noProof="0">
                          <a:ln>
                            <a:noFill/>
                          </a:ln>
                          <a:effectLst/>
                          <a:uLnTx/>
                          <a:uFillTx/>
                          <a:latin typeface="+mn-lt"/>
                          <a:ea typeface="Lato"/>
                          <a:cs typeface="Lato"/>
                        </a:rPr>
                        <a:t>Procured a new Content Management System (CMS) to enable improvements to NICE’s corporate website </a:t>
                      </a:r>
                      <a:endParaRPr lang="en-US" sz="900"/>
                    </a:p>
                  </a:txBody>
                  <a:tcPr anchor="ctr">
                    <a:lnL w="12700">
                      <a:solidFill>
                        <a:schemeClr val="bg1"/>
                      </a:solidFill>
                    </a:lnL>
                    <a:lnR w="12700">
                      <a:solidFill>
                        <a:schemeClr val="bg1"/>
                      </a:solidFill>
                    </a:lnR>
                    <a:lnT w="12700">
                      <a:solidFill>
                        <a:schemeClr val="bg1"/>
                      </a:solidFill>
                    </a:lnT>
                    <a:lnB w="12700">
                      <a:solidFill>
                        <a:schemeClr val="bg1"/>
                      </a:solidFill>
                    </a:lnB>
                    <a:solidFill>
                      <a:srgbClr val="EEEAE4"/>
                    </a:solidFill>
                  </a:tcPr>
                </a:tc>
                <a:tc>
                  <a:txBody>
                    <a:bodyPr/>
                    <a:lstStyle/>
                    <a:p>
                      <a:r>
                        <a:rPr lang="en-GB" sz="900">
                          <a:solidFill>
                            <a:schemeClr val="tx1"/>
                          </a:solidFill>
                        </a:rPr>
                        <a:t>Aug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ctr"/>
                      <a:r>
                        <a:rPr lang="en-GB" sz="900" dirty="0">
                          <a:solidFill>
                            <a:schemeClr val="bg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906D"/>
                    </a:solidFill>
                  </a:tcPr>
                </a:tc>
                <a:extLst>
                  <a:ext uri="{0D108BD9-81ED-4DB2-BD59-A6C34878D82A}">
                    <a16:rowId xmlns:a16="http://schemas.microsoft.com/office/drawing/2014/main" val="3501791997"/>
                  </a:ext>
                </a:extLst>
              </a:tr>
              <a:tr h="238770">
                <a:tc vMerge="1">
                  <a:txBody>
                    <a:bodyPr/>
                    <a:lstStyle/>
                    <a:p>
                      <a:pPr lvl="0">
                        <a:buNone/>
                      </a:pP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marL="0" marR="0" lvl="0" indent="0" algn="l" rtl="0">
                        <a:lnSpc>
                          <a:spcPct val="100000"/>
                        </a:lnSpc>
                        <a:spcBef>
                          <a:spcPts val="0"/>
                        </a:spcBef>
                        <a:spcAft>
                          <a:spcPts val="0"/>
                        </a:spcAft>
                        <a:buClrTx/>
                        <a:buSzTx/>
                        <a:buFontTx/>
                        <a:buNone/>
                      </a:pPr>
                      <a:r>
                        <a:rPr lang="en-GB" sz="900">
                          <a:latin typeface="+mn-lt"/>
                          <a:ea typeface="Lato"/>
                          <a:cs typeface="Lato"/>
                        </a:rPr>
                        <a:t>Created a product and channel strategy to d</a:t>
                      </a:r>
                      <a:r>
                        <a:rPr lang="en-GB" sz="900" b="0" i="0" u="none" strike="noStrike" kern="1200" cap="none" spc="0" normalizeH="0" baseline="0" noProof="0">
                          <a:ln>
                            <a:noFill/>
                          </a:ln>
                          <a:effectLst/>
                          <a:uLnTx/>
                          <a:uFillTx/>
                          <a:latin typeface="+mn-lt"/>
                          <a:ea typeface="Lato"/>
                          <a:cs typeface="Lato"/>
                        </a:rPr>
                        <a:t>escribe the future publishing model for NICE guidance that is more useful and useable</a:t>
                      </a:r>
                      <a:endParaRPr lang="en-US" sz="900"/>
                    </a:p>
                  </a:txBody>
                  <a:tcPr anchor="ctr">
                    <a:lnL w="12700">
                      <a:solidFill>
                        <a:schemeClr val="bg1"/>
                      </a:solidFill>
                    </a:lnL>
                    <a:lnR w="12700">
                      <a:solidFill>
                        <a:schemeClr val="bg1"/>
                      </a:solidFill>
                    </a:lnR>
                    <a:lnT w="12700">
                      <a:solidFill>
                        <a:schemeClr val="bg1"/>
                      </a:solidFill>
                    </a:lnT>
                    <a:lnB w="12700">
                      <a:solidFill>
                        <a:schemeClr val="bg1"/>
                      </a:solidFill>
                    </a:lnB>
                    <a:solidFill>
                      <a:srgbClr val="F7F4F1"/>
                    </a:solidFill>
                  </a:tcPr>
                </a:tc>
                <a:tc>
                  <a:txBody>
                    <a:bodyPr/>
                    <a:lstStyle/>
                    <a:p>
                      <a:pPr lvl="0">
                        <a:buNone/>
                      </a:pPr>
                      <a:r>
                        <a:rPr lang="en-GB" sz="900">
                          <a:solidFill>
                            <a:schemeClr val="tx1"/>
                          </a:solidFill>
                        </a:rPr>
                        <a:t>Oct 2023</a:t>
                      </a:r>
                      <a:endParaRPr lang="en-US" sz="9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lvl="0" algn="ctr">
                        <a:buNone/>
                      </a:pPr>
                      <a:r>
                        <a:rPr lang="en-GB" sz="900" dirty="0">
                          <a:solidFill>
                            <a:schemeClr val="bg1"/>
                          </a:solidFill>
                        </a:rPr>
                        <a:t>Yes</a:t>
                      </a:r>
                      <a:endParaRPr lang="en-US" sz="9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906D"/>
                    </a:solidFill>
                  </a:tcPr>
                </a:tc>
                <a:extLst>
                  <a:ext uri="{0D108BD9-81ED-4DB2-BD59-A6C34878D82A}">
                    <a16:rowId xmlns:a16="http://schemas.microsoft.com/office/drawing/2014/main" val="1266970186"/>
                  </a:ext>
                </a:extLst>
              </a:tr>
              <a:tr h="238770">
                <a:tc vMerge="1">
                  <a:txBody>
                    <a:bodyPr/>
                    <a:lstStyle/>
                    <a:p>
                      <a:pPr lvl="0">
                        <a:buNone/>
                      </a:pP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marL="0" marR="0" lvl="0" indent="0" algn="l" rtl="0">
                        <a:lnSpc>
                          <a:spcPct val="100000"/>
                        </a:lnSpc>
                        <a:spcBef>
                          <a:spcPts val="0"/>
                        </a:spcBef>
                        <a:spcAft>
                          <a:spcPts val="0"/>
                        </a:spcAft>
                        <a:buClrTx/>
                        <a:buSzTx/>
                        <a:buFontTx/>
                        <a:buNone/>
                      </a:pPr>
                      <a:r>
                        <a:rPr lang="en-GB" sz="900" dirty="0">
                          <a:latin typeface="+mn-lt"/>
                          <a:ea typeface="Lato"/>
                          <a:cs typeface="Lato"/>
                        </a:rPr>
                        <a:t>Commenced the continuous deployment and integration phase of our new CMS adoption </a:t>
                      </a:r>
                    </a:p>
                  </a:txBody>
                  <a:tcPr anchor="ctr">
                    <a:lnL w="12700">
                      <a:solidFill>
                        <a:schemeClr val="bg1"/>
                      </a:solidFill>
                    </a:lnL>
                    <a:lnR w="12700">
                      <a:solidFill>
                        <a:schemeClr val="bg1"/>
                      </a:solidFill>
                    </a:lnR>
                    <a:lnT w="12700">
                      <a:solidFill>
                        <a:schemeClr val="bg1"/>
                      </a:solidFill>
                    </a:lnT>
                    <a:lnB w="12700">
                      <a:solidFill>
                        <a:schemeClr val="bg1"/>
                      </a:solidFill>
                    </a:lnB>
                    <a:solidFill>
                      <a:srgbClr val="EEEAE4"/>
                    </a:solidFill>
                  </a:tcPr>
                </a:tc>
                <a:tc>
                  <a:txBody>
                    <a:bodyPr/>
                    <a:lstStyle/>
                    <a:p>
                      <a:pPr lvl="0">
                        <a:buNone/>
                      </a:pPr>
                      <a:r>
                        <a:rPr lang="en-GB" sz="900">
                          <a:solidFill>
                            <a:schemeClr val="tx1"/>
                          </a:solidFill>
                        </a:rPr>
                        <a:t>Oct 2023</a:t>
                      </a:r>
                      <a:endParaRPr lang="en-US" sz="9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lvl="0" algn="ctr">
                        <a:buNone/>
                      </a:pPr>
                      <a:r>
                        <a:rPr lang="en-GB" sz="900" dirty="0">
                          <a:solidFill>
                            <a:schemeClr val="bg1"/>
                          </a:solidFill>
                        </a:rPr>
                        <a:t>Yes</a:t>
                      </a:r>
                      <a:endParaRPr lang="en-US" sz="9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906D"/>
                    </a:solidFill>
                  </a:tcPr>
                </a:tc>
                <a:extLst>
                  <a:ext uri="{0D108BD9-81ED-4DB2-BD59-A6C34878D82A}">
                    <a16:rowId xmlns:a16="http://schemas.microsoft.com/office/drawing/2014/main" val="1685652143"/>
                  </a:ext>
                </a:extLst>
              </a:tr>
              <a:tr h="238770">
                <a:tc vMerge="1">
                  <a:txBody>
                    <a:bodyPr/>
                    <a:lstStyle/>
                    <a:p>
                      <a:pPr lvl="0">
                        <a:buNone/>
                      </a:pPr>
                      <a:endParaRPr lang="en-GB" sz="1000">
                        <a:solidFill>
                          <a:schemeClr val="tx1"/>
                        </a:solidFill>
                      </a:endParaRPr>
                    </a:p>
                  </a:txBody>
                  <a:tcPr anchor="ctr">
                    <a:lnL w="12700">
                      <a:solidFill>
                        <a:schemeClr val="bg1"/>
                      </a:solidFill>
                    </a:lnL>
                    <a:lnR w="12700">
                      <a:solidFill>
                        <a:schemeClr val="bg1"/>
                      </a:solid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lvl="0">
                        <a:buNone/>
                      </a:pPr>
                      <a:r>
                        <a:rPr lang="en-GB" sz="900" b="0" i="0" u="none" strike="noStrike" kern="1200" cap="none" spc="0" normalizeH="0" baseline="0" noProof="0">
                          <a:ln>
                            <a:noFill/>
                          </a:ln>
                          <a:effectLst/>
                          <a:uLnTx/>
                          <a:uFillTx/>
                          <a:latin typeface="+mn-lt"/>
                          <a:ea typeface="Lato"/>
                          <a:cs typeface="Lato"/>
                        </a:rPr>
                        <a:t>Procured suitable content management technology to realise our product strategy and deliver more value to our guidance users</a:t>
                      </a:r>
                    </a:p>
                  </a:txBody>
                  <a:tcPr anchor="ctr">
                    <a:lnL w="12700">
                      <a:solidFill>
                        <a:schemeClr val="bg1"/>
                      </a:solidFill>
                    </a:lnL>
                    <a:lnR w="12700">
                      <a:solidFill>
                        <a:schemeClr val="bg1"/>
                      </a:solidFill>
                    </a:lnR>
                    <a:lnT w="12700">
                      <a:solidFill>
                        <a:schemeClr val="bg1"/>
                      </a:solidFill>
                    </a:lnT>
                    <a:lnB w="12700">
                      <a:solidFill>
                        <a:schemeClr val="bg1"/>
                      </a:solidFill>
                    </a:lnB>
                    <a:solidFill>
                      <a:schemeClr val="bg1"/>
                    </a:solidFill>
                  </a:tcPr>
                </a:tc>
                <a:tc>
                  <a:txBody>
                    <a:bodyPr/>
                    <a:lstStyle/>
                    <a:p>
                      <a:pPr lvl="0">
                        <a:buNone/>
                      </a:pPr>
                      <a:r>
                        <a:rPr lang="en-GB" sz="900">
                          <a:solidFill>
                            <a:schemeClr val="tx1"/>
                          </a:solidFill>
                        </a:rPr>
                        <a:t>Nov 2023</a:t>
                      </a:r>
                    </a:p>
                  </a:txBody>
                  <a:tcPr anchor="ctr">
                    <a:lnL w="12700" cap="flat" cmpd="sng" algn="ctr">
                      <a:solidFill>
                        <a:schemeClr val="bg1"/>
                      </a:solidFill>
                      <a:prstDash val="solid"/>
                      <a:round/>
                      <a:headEnd type="none" w="med" len="med"/>
                      <a:tailEnd type="none" w="med" len="med"/>
                    </a:lnL>
                    <a:lnR w="12700">
                      <a:solidFill>
                        <a:schemeClr val="bg1"/>
                      </a:solid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lvl="0" algn="ctr">
                        <a:buNone/>
                      </a:pPr>
                      <a:r>
                        <a:rPr lang="en-GB" sz="900" dirty="0">
                          <a:solidFill>
                            <a:schemeClr val="tx1"/>
                          </a:solidFill>
                        </a:rPr>
                        <a:t>No</a:t>
                      </a:r>
                    </a:p>
                  </a:txBody>
                  <a:tcPr anchor="ctr">
                    <a:lnL w="12700">
                      <a:solidFill>
                        <a:schemeClr val="bg1"/>
                      </a:solidFill>
                    </a:lnL>
                    <a:lnR w="12700">
                      <a:solidFill>
                        <a:schemeClr val="bg1"/>
                      </a:solidFill>
                    </a:lnR>
                    <a:lnT w="12700" cap="flat" cmpd="sng" algn="ctr">
                      <a:solidFill>
                        <a:schemeClr val="bg1"/>
                      </a:solidFill>
                      <a:prstDash val="solid"/>
                      <a:round/>
                      <a:headEnd type="none" w="med" len="med"/>
                      <a:tailEnd type="none" w="med" len="med"/>
                    </a:lnT>
                    <a:lnB w="12700">
                      <a:solidFill>
                        <a:schemeClr val="bg1"/>
                      </a:solidFill>
                    </a:lnB>
                    <a:solidFill>
                      <a:schemeClr val="accent3"/>
                    </a:solidFill>
                  </a:tcPr>
                </a:tc>
                <a:extLst>
                  <a:ext uri="{0D108BD9-81ED-4DB2-BD59-A6C34878D82A}">
                    <a16:rowId xmlns:a16="http://schemas.microsoft.com/office/drawing/2014/main" val="3958183078"/>
                  </a:ext>
                </a:extLst>
              </a:tr>
              <a:tr h="326571">
                <a:tc vMerge="1">
                  <a:txBody>
                    <a:bodyPr/>
                    <a:lstStyle/>
                    <a:p>
                      <a:pPr>
                        <a:buNone/>
                      </a:pPr>
                      <a:endParaRPr lang="en-US"/>
                    </a:p>
                  </a:txBody>
                  <a:tcPr anchor="ctr">
                    <a:lnL w="12700">
                      <a:solidFill>
                        <a:schemeClr val="bg1"/>
                      </a:solidFill>
                    </a:lnL>
                    <a:lnR w="12700">
                      <a:solidFill>
                        <a:schemeClr val="bg1"/>
                      </a:solid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gridSpan="3">
                  <a:txBody>
                    <a:bodyPr/>
                    <a:lstStyle/>
                    <a:p>
                      <a:pPr marL="0" marR="0" lvl="0" indent="0" algn="l">
                        <a:lnSpc>
                          <a:spcPct val="100000"/>
                        </a:lnSpc>
                        <a:spcBef>
                          <a:spcPts val="0"/>
                        </a:spcBef>
                        <a:spcAft>
                          <a:spcPts val="0"/>
                        </a:spcAft>
                        <a:buNone/>
                      </a:pPr>
                      <a:r>
                        <a:rPr lang="en-GB" sz="1200" b="1" i="0" u="none" strike="noStrike" kern="1200" cap="none" spc="0" normalizeH="0" baseline="0" noProof="0">
                          <a:ln>
                            <a:noFill/>
                          </a:ln>
                          <a:solidFill>
                            <a:schemeClr val="tx1"/>
                          </a:solidFill>
                          <a:effectLst/>
                          <a:uLnTx/>
                          <a:uFillTx/>
                          <a:latin typeface="Inter"/>
                        </a:rPr>
                        <a:t>Objective 4:</a:t>
                      </a:r>
                      <a:r>
                        <a:rPr lang="en-GB" sz="1000" b="1" i="0" u="none" strike="noStrike" kern="1200" cap="none" spc="0" normalizeH="0" baseline="0" noProof="0">
                          <a:ln>
                            <a:noFill/>
                          </a:ln>
                          <a:solidFill>
                            <a:schemeClr val="tx1"/>
                          </a:solidFill>
                          <a:effectLst/>
                          <a:uLnTx/>
                          <a:uFillTx/>
                          <a:latin typeface="Inter"/>
                        </a:rPr>
                        <a:t> </a:t>
                      </a:r>
                      <a:r>
                        <a:rPr lang="en-GB" sz="1000" b="0" i="0" u="none" strike="noStrike" kern="1200" cap="none" spc="0" normalizeH="0" baseline="0" noProof="0">
                          <a:ln>
                            <a:noFill/>
                          </a:ln>
                          <a:solidFill>
                            <a:schemeClr val="tx1"/>
                          </a:solidFill>
                          <a:effectLst/>
                          <a:uLnTx/>
                          <a:uFillTx/>
                          <a:latin typeface="Inter"/>
                        </a:rPr>
                        <a:t>Increase the useability of our guidance </a:t>
                      </a:r>
                      <a:r>
                        <a:rPr lang="en-GB" sz="1000" b="1" i="0" u="none" strike="noStrike" kern="1200" cap="none" spc="0" normalizeH="0" baseline="0" noProof="0">
                          <a:ln>
                            <a:noFill/>
                          </a:ln>
                          <a:solidFill>
                            <a:schemeClr val="tx1"/>
                          </a:solidFill>
                          <a:effectLst/>
                          <a:uLnTx/>
                          <a:uFillTx/>
                          <a:latin typeface="Inter"/>
                        </a:rPr>
                        <a:t>by incorporating technologies into guidelines,</a:t>
                      </a:r>
                      <a:r>
                        <a:rPr lang="en-GB" sz="1000" b="0" i="0" u="none" strike="noStrike" kern="1200" cap="none" spc="0" normalizeH="0" baseline="0" noProof="0">
                          <a:ln>
                            <a:noFill/>
                          </a:ln>
                          <a:solidFill>
                            <a:schemeClr val="tx1"/>
                          </a:solidFill>
                          <a:effectLst/>
                          <a:uLnTx/>
                          <a:uFillTx/>
                          <a:latin typeface="Inter"/>
                        </a:rPr>
                        <a:t> and </a:t>
                      </a:r>
                      <a:r>
                        <a:rPr lang="en-GB" sz="1000" b="1" i="0" u="none" strike="noStrike" kern="1200" cap="none" spc="0" normalizeH="0" baseline="0" noProof="0">
                          <a:ln>
                            <a:noFill/>
                          </a:ln>
                          <a:solidFill>
                            <a:schemeClr val="tx1"/>
                          </a:solidFill>
                          <a:effectLst/>
                          <a:uLnTx/>
                          <a:uFillTx/>
                          <a:latin typeface="Inter"/>
                        </a:rPr>
                        <a:t>evolve our supporting resource impact assessment</a:t>
                      </a:r>
                      <a:endParaRPr lang="en-GB" sz="1000"/>
                    </a:p>
                  </a:txBody>
                  <a:tcPr anchor="ctr">
                    <a:lnL w="12700">
                      <a:solidFill>
                        <a:schemeClr val="bg1"/>
                      </a:solidFill>
                    </a:lnL>
                    <a:lnR w="12700">
                      <a:solidFill>
                        <a:schemeClr val="bg1"/>
                      </a:solidFill>
                    </a:lnR>
                    <a:lnT w="12700">
                      <a:solidFill>
                        <a:schemeClr val="bg1"/>
                      </a:solidFill>
                    </a:lnT>
                    <a:lnB w="12700">
                      <a:solidFill>
                        <a:schemeClr val="bg1"/>
                      </a:solidFill>
                    </a:lnB>
                    <a:solidFill>
                      <a:schemeClr val="bg1">
                        <a:lumMod val="85000"/>
                      </a:schemeClr>
                    </a:solidFill>
                  </a:tcPr>
                </a:tc>
                <a:tc hMerge="1">
                  <a:txBody>
                    <a:bodyPr/>
                    <a:lstStyle/>
                    <a:p>
                      <a:endParaRPr lang="en-US"/>
                    </a:p>
                  </a:txBody>
                  <a:tcPr anchor="ctr">
                    <a:lnL w="12700" cap="flat" cmpd="sng" algn="ctr">
                      <a:solidFill>
                        <a:schemeClr val="bg1"/>
                      </a:solidFill>
                      <a:prstDash val="solid"/>
                      <a:round/>
                      <a:headEnd type="none" w="med" len="med"/>
                      <a:tailEnd type="none" w="med" len="med"/>
                    </a:lnL>
                    <a:lnR w="12700">
                      <a:solidFill>
                        <a:schemeClr val="bg1"/>
                      </a:solid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hMerge="1">
                  <a:txBody>
                    <a:bodyPr/>
                    <a:lstStyle/>
                    <a:p>
                      <a:endParaRPr lang="en-US"/>
                    </a:p>
                  </a:txBody>
                  <a:tcPr anchor="ctr">
                    <a:lnL w="12700">
                      <a:solidFill>
                        <a:schemeClr val="bg1"/>
                      </a:solidFill>
                    </a:lnL>
                    <a:lnR w="12700">
                      <a:solidFill>
                        <a:schemeClr val="bg1"/>
                      </a:solidFill>
                    </a:lnR>
                    <a:lnT w="12700">
                      <a:solidFill>
                        <a:schemeClr val="bg1"/>
                      </a:solidFill>
                    </a:lnT>
                    <a:lnB w="12700">
                      <a:solidFill>
                        <a:schemeClr val="bg1"/>
                      </a:solidFill>
                    </a:lnB>
                    <a:solidFill>
                      <a:schemeClr val="accent5"/>
                    </a:solidFill>
                  </a:tcPr>
                </a:tc>
                <a:extLst>
                  <a:ext uri="{0D108BD9-81ED-4DB2-BD59-A6C34878D82A}">
                    <a16:rowId xmlns:a16="http://schemas.microsoft.com/office/drawing/2014/main" val="1461378791"/>
                  </a:ext>
                </a:extLst>
              </a:tr>
              <a:tr h="272142">
                <a:tc vMerge="1">
                  <a:txBody>
                    <a:bodyPr/>
                    <a:lstStyle/>
                    <a:p>
                      <a:pPr lvl="0">
                        <a:buNone/>
                      </a:pP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lvl="0">
                        <a:buNone/>
                      </a:pPr>
                      <a:r>
                        <a:rPr lang="en-GB" sz="900">
                          <a:latin typeface="+mn-lt"/>
                          <a:ea typeface="Lato"/>
                          <a:cs typeface="Lato"/>
                        </a:rPr>
                        <a:t>Agreed an approach to capturing and reporting evidence about the capacity and workforce implications of an intervention or recommendation </a:t>
                      </a:r>
                    </a:p>
                  </a:txBody>
                  <a:tcPr anchor="ctr">
                    <a:lnL w="12700">
                      <a:solidFill>
                        <a:schemeClr val="bg1"/>
                      </a:solidFill>
                    </a:lnL>
                    <a:lnR w="12700">
                      <a:solidFill>
                        <a:schemeClr val="bg1"/>
                      </a:solidFill>
                    </a:lnR>
                    <a:lnT w="12700">
                      <a:solidFill>
                        <a:schemeClr val="bg1"/>
                      </a:solidFill>
                    </a:lnT>
                    <a:lnB w="12700">
                      <a:solidFill>
                        <a:schemeClr val="bg1"/>
                      </a:solidFill>
                    </a:lnB>
                    <a:solidFill>
                      <a:schemeClr val="bg1"/>
                    </a:solidFill>
                  </a:tcPr>
                </a:tc>
                <a:tc>
                  <a:txBody>
                    <a:bodyPr/>
                    <a:lstStyle/>
                    <a:p>
                      <a:pPr lvl="0">
                        <a:buNone/>
                      </a:pPr>
                      <a:r>
                        <a:rPr lang="en-GB" sz="900">
                          <a:solidFill>
                            <a:schemeClr val="tx1"/>
                          </a:solidFill>
                        </a:rPr>
                        <a:t>Jun 2023</a:t>
                      </a:r>
                      <a:endParaRPr lang="en-US" sz="9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lvl="0" algn="ctr">
                        <a:buNone/>
                      </a:pPr>
                      <a:r>
                        <a:rPr lang="en-GB" sz="900" dirty="0">
                          <a:solidFill>
                            <a:schemeClr val="bg1"/>
                          </a:solidFill>
                        </a:rPr>
                        <a:t>Yes</a:t>
                      </a:r>
                      <a:endParaRPr lang="en-US" sz="9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965707612"/>
                  </a:ext>
                </a:extLst>
              </a:tr>
              <a:tr h="308178">
                <a:tc vMerge="1">
                  <a:txBody>
                    <a:bodyPr/>
                    <a:lstStyle/>
                    <a:p>
                      <a:pPr lvl="0">
                        <a:buNone/>
                      </a:pP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lvl="0">
                        <a:buNone/>
                      </a:pPr>
                      <a:r>
                        <a:rPr lang="en-GB" sz="900" b="0" i="0" u="none" strike="noStrike" kern="1200" cap="none" spc="0" normalizeH="0" baseline="0" noProof="0">
                          <a:ln>
                            <a:noFill/>
                          </a:ln>
                          <a:effectLst/>
                          <a:uLnTx/>
                          <a:uFillTx/>
                          <a:latin typeface="+mn-lt"/>
                          <a:ea typeface="Lato"/>
                          <a:cs typeface="Lato"/>
                        </a:rPr>
                        <a:t>Aligned relevant methods and processes between guidelines and Technology Appraisals  </a:t>
                      </a:r>
                    </a:p>
                  </a:txBody>
                  <a:tcPr anchor="ctr">
                    <a:lnL w="12700">
                      <a:solidFill>
                        <a:schemeClr val="bg1"/>
                      </a:solidFill>
                    </a:lnL>
                    <a:lnR w="12700">
                      <a:solidFill>
                        <a:schemeClr val="bg1"/>
                      </a:solidFill>
                    </a:lnR>
                    <a:lnT w="12700">
                      <a:solidFill>
                        <a:schemeClr val="bg1"/>
                      </a:solidFill>
                    </a:lnT>
                    <a:lnB w="12700">
                      <a:solidFill>
                        <a:schemeClr val="bg1"/>
                      </a:solidFill>
                    </a:lnB>
                    <a:solidFill>
                      <a:schemeClr val="accent6">
                        <a:lumMod val="20000"/>
                        <a:lumOff val="80000"/>
                      </a:schemeClr>
                    </a:solidFill>
                  </a:tcPr>
                </a:tc>
                <a:tc>
                  <a:txBody>
                    <a:bodyPr/>
                    <a:lstStyle/>
                    <a:p>
                      <a:pPr lvl="0">
                        <a:buNone/>
                      </a:pPr>
                      <a:r>
                        <a:rPr lang="en-GB" sz="900">
                          <a:solidFill>
                            <a:schemeClr val="tx1"/>
                          </a:solidFill>
                        </a:rPr>
                        <a:t>Sept 2023</a:t>
                      </a:r>
                      <a:endParaRPr lang="en-US" sz="9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lvl="0" algn="ctr">
                        <a:buNone/>
                      </a:pPr>
                      <a:r>
                        <a:rPr lang="en-GB" sz="900">
                          <a:solidFill>
                            <a:schemeClr val="bg1"/>
                          </a:solidFill>
                        </a:rPr>
                        <a:t>Yes</a:t>
                      </a:r>
                      <a:endParaRPr lang="en-US" sz="9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827985361"/>
                  </a:ext>
                </a:extLst>
              </a:tr>
              <a:tr h="238770">
                <a:tc vMerge="1">
                  <a:txBody>
                    <a:bodyPr/>
                    <a:lstStyle/>
                    <a:p>
                      <a:pPr lvl="0">
                        <a:buNone/>
                      </a:pPr>
                      <a:endParaRPr lang="en-GB" sz="1000">
                        <a:solidFill>
                          <a:schemeClr val="tx1"/>
                        </a:solidFill>
                      </a:endParaRPr>
                    </a:p>
                  </a:txBody>
                  <a:tcPr anchor="ctr">
                    <a:lnL w="12700">
                      <a:solidFill>
                        <a:schemeClr val="bg1"/>
                      </a:solidFill>
                    </a:lnL>
                    <a:lnR w="12700">
                      <a:solidFill>
                        <a:schemeClr val="bg1"/>
                      </a:solid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lvl="0">
                        <a:buNone/>
                      </a:pPr>
                      <a:r>
                        <a:rPr lang="en-GB" sz="900" b="0" i="0" u="none" strike="noStrike" kern="1200" cap="none" spc="0" normalizeH="0" baseline="0" noProof="0">
                          <a:ln>
                            <a:noFill/>
                          </a:ln>
                          <a:effectLst/>
                          <a:uLnTx/>
                          <a:uFillTx/>
                          <a:latin typeface="+mn-lt"/>
                          <a:ea typeface="Lato"/>
                          <a:cs typeface="Lato"/>
                        </a:rPr>
                        <a:t>Agreed and published interim methods and processes</a:t>
                      </a:r>
                    </a:p>
                  </a:txBody>
                  <a:tcPr anchor="ctr">
                    <a:lnL w="12700">
                      <a:solidFill>
                        <a:schemeClr val="bg1"/>
                      </a:solidFill>
                    </a:lnL>
                    <a:lnR w="12700">
                      <a:solidFill>
                        <a:schemeClr val="bg1"/>
                      </a:solidFill>
                    </a:lnR>
                    <a:lnT w="12700">
                      <a:solidFill>
                        <a:schemeClr val="bg1"/>
                      </a:solidFill>
                    </a:lnT>
                    <a:lnB w="12700">
                      <a:solidFill>
                        <a:schemeClr val="bg1"/>
                      </a:solidFill>
                    </a:lnB>
                    <a:solidFill>
                      <a:srgbClr val="F7F4F1"/>
                    </a:solidFill>
                  </a:tcPr>
                </a:tc>
                <a:tc>
                  <a:txBody>
                    <a:bodyPr/>
                    <a:lstStyle/>
                    <a:p>
                      <a:pPr lvl="0">
                        <a:buNone/>
                      </a:pPr>
                      <a:r>
                        <a:rPr lang="en-GB" sz="900">
                          <a:solidFill>
                            <a:schemeClr val="tx1"/>
                          </a:solidFill>
                        </a:rPr>
                        <a:t>Nov 2023</a:t>
                      </a:r>
                    </a:p>
                  </a:txBody>
                  <a:tcPr anchor="ctr">
                    <a:lnL w="12700" cap="flat" cmpd="sng" algn="ctr">
                      <a:solidFill>
                        <a:schemeClr val="bg1"/>
                      </a:solidFill>
                      <a:prstDash val="solid"/>
                      <a:round/>
                      <a:headEnd type="none" w="med" len="med"/>
                      <a:tailEnd type="none" w="med" len="med"/>
                    </a:lnL>
                    <a:lnR w="12700">
                      <a:solidFill>
                        <a:schemeClr val="bg1"/>
                      </a:solid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lvl="0" algn="ctr">
                        <a:buNone/>
                      </a:pPr>
                      <a:r>
                        <a:rPr lang="en-GB" sz="900" dirty="0">
                          <a:solidFill>
                            <a:schemeClr val="tx1"/>
                          </a:solidFill>
                        </a:rPr>
                        <a:t>No</a:t>
                      </a:r>
                    </a:p>
                  </a:txBody>
                  <a:tcPr anchor="ctr">
                    <a:lnL w="12700">
                      <a:solidFill>
                        <a:schemeClr val="bg1"/>
                      </a:solidFill>
                    </a:lnL>
                    <a:lnR w="12700">
                      <a:solidFill>
                        <a:schemeClr val="bg1"/>
                      </a:solidFill>
                    </a:lnR>
                    <a:lnT w="12700">
                      <a:solidFill>
                        <a:schemeClr val="bg1"/>
                      </a:solidFill>
                    </a:lnT>
                    <a:lnB w="12700">
                      <a:solidFill>
                        <a:schemeClr val="bg1"/>
                      </a:solidFill>
                    </a:lnB>
                    <a:solidFill>
                      <a:schemeClr val="accent3"/>
                    </a:solidFill>
                  </a:tcPr>
                </a:tc>
                <a:extLst>
                  <a:ext uri="{0D108BD9-81ED-4DB2-BD59-A6C34878D82A}">
                    <a16:rowId xmlns:a16="http://schemas.microsoft.com/office/drawing/2014/main" val="961557062"/>
                  </a:ext>
                </a:extLst>
              </a:tr>
              <a:tr h="238770">
                <a:tc vMerge="1">
                  <a:txBody>
                    <a:bodyPr/>
                    <a:lstStyle/>
                    <a:p>
                      <a:pPr lvl="0">
                        <a:buNone/>
                      </a:pP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lvl="0">
                        <a:buNone/>
                      </a:pPr>
                      <a:r>
                        <a:rPr lang="en-GB" sz="900" b="0" i="0" u="none" strike="noStrike" kern="1200" cap="none" spc="0" normalizeH="0" baseline="0" noProof="0">
                          <a:ln>
                            <a:noFill/>
                          </a:ln>
                          <a:effectLst/>
                          <a:uLnTx/>
                          <a:uFillTx/>
                          <a:latin typeface="+mn-lt"/>
                          <a:ea typeface="Lato"/>
                          <a:cs typeface="Lato"/>
                        </a:rPr>
                        <a:t>Commenced 2 pilots of interim principles for integrating Technology Appraisals (TAs) in guidelines</a:t>
                      </a:r>
                      <a:endParaRPr lang="en-US" sz="900"/>
                    </a:p>
                  </a:txBody>
                  <a:tcPr anchor="ctr">
                    <a:lnL w="12700">
                      <a:solidFill>
                        <a:schemeClr val="bg1"/>
                      </a:solidFill>
                    </a:lnL>
                    <a:lnR w="12700">
                      <a:solidFill>
                        <a:schemeClr val="bg1"/>
                      </a:solidFill>
                    </a:lnR>
                    <a:lnT w="12700">
                      <a:solidFill>
                        <a:schemeClr val="bg1"/>
                      </a:solidFill>
                    </a:lnT>
                    <a:lnB w="12700">
                      <a:solidFill>
                        <a:schemeClr val="bg1"/>
                      </a:solidFill>
                    </a:lnB>
                    <a:solidFill>
                      <a:schemeClr val="accent6">
                        <a:lumMod val="20000"/>
                        <a:lumOff val="80000"/>
                      </a:schemeClr>
                    </a:solidFill>
                  </a:tcPr>
                </a:tc>
                <a:tc>
                  <a:txBody>
                    <a:bodyPr/>
                    <a:lstStyle/>
                    <a:p>
                      <a:pPr lvl="0">
                        <a:buNone/>
                      </a:pPr>
                      <a:r>
                        <a:rPr lang="en-GB" sz="900" i="0"/>
                        <a:t>Feb 2024</a:t>
                      </a:r>
                      <a:endParaRPr lang="en-US" sz="9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lvl="0" algn="ctr">
                        <a:buNone/>
                      </a:pPr>
                      <a:r>
                        <a:rPr lang="en-GB" sz="900" dirty="0">
                          <a:solidFill>
                            <a:schemeClr val="tx1"/>
                          </a:solidFill>
                        </a:rPr>
                        <a:t>No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D054"/>
                    </a:solidFill>
                  </a:tcPr>
                </a:tc>
                <a:extLst>
                  <a:ext uri="{0D108BD9-81ED-4DB2-BD59-A6C34878D82A}">
                    <a16:rowId xmlns:a16="http://schemas.microsoft.com/office/drawing/2014/main" val="3897227766"/>
                  </a:ext>
                </a:extLst>
              </a:tr>
              <a:tr h="238770">
                <a:tc vMerge="1">
                  <a:txBody>
                    <a:bodyPr/>
                    <a:lstStyle/>
                    <a:p>
                      <a:pPr lvl="0">
                        <a:buNone/>
                      </a:pP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marL="0" marR="0" lvl="0" indent="0" algn="l" rtl="0">
                        <a:lnSpc>
                          <a:spcPct val="100000"/>
                        </a:lnSpc>
                        <a:spcBef>
                          <a:spcPts val="0"/>
                        </a:spcBef>
                        <a:spcAft>
                          <a:spcPts val="0"/>
                        </a:spcAft>
                        <a:buClrTx/>
                        <a:buSzTx/>
                        <a:buFontTx/>
                        <a:buNone/>
                      </a:pPr>
                      <a:r>
                        <a:rPr lang="en-GB" sz="900">
                          <a:latin typeface="+mn-lt"/>
                          <a:ea typeface="Lato"/>
                          <a:cs typeface="Lato"/>
                        </a:rPr>
                        <a:t>Developed and tested a new presentation approach to illustrate the workforce and capacity implications of NICE advice  </a:t>
                      </a:r>
                    </a:p>
                  </a:txBody>
                  <a:tcPr anchor="ctr">
                    <a:lnL w="12700">
                      <a:solidFill>
                        <a:schemeClr val="bg1"/>
                      </a:solidFill>
                    </a:lnL>
                    <a:lnR w="12700">
                      <a:solidFill>
                        <a:schemeClr val="bg1"/>
                      </a:solidFill>
                    </a:lnR>
                    <a:lnT w="12700">
                      <a:solidFill>
                        <a:schemeClr val="bg1"/>
                      </a:solidFill>
                    </a:lnT>
                    <a:lnB w="12700">
                      <a:solidFill>
                        <a:schemeClr val="bg1"/>
                      </a:solidFill>
                    </a:lnB>
                    <a:solidFill>
                      <a:schemeClr val="bg1"/>
                    </a:solidFill>
                  </a:tcPr>
                </a:tc>
                <a:tc>
                  <a:txBody>
                    <a:bodyPr/>
                    <a:lstStyle/>
                    <a:p>
                      <a:pPr lvl="0">
                        <a:buNone/>
                      </a:pPr>
                      <a:r>
                        <a:rPr lang="en-GB" sz="900">
                          <a:solidFill>
                            <a:schemeClr val="tx1"/>
                          </a:solidFill>
                        </a:rPr>
                        <a:t>Nov 2023</a:t>
                      </a:r>
                      <a:endParaRPr lang="en-US" sz="9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ctr" rtl="0">
                        <a:lnSpc>
                          <a:spcPct val="100000"/>
                        </a:lnSpc>
                        <a:spcBef>
                          <a:spcPts val="0"/>
                        </a:spcBef>
                        <a:spcAft>
                          <a:spcPts val="0"/>
                        </a:spcAft>
                        <a:buClrTx/>
                        <a:buSzTx/>
                        <a:buFontTx/>
                        <a:buNone/>
                      </a:pPr>
                      <a:r>
                        <a:rPr lang="en-GB" sz="900">
                          <a:solidFill>
                            <a:schemeClr val="bg1"/>
                          </a:solidFill>
                        </a:rPr>
                        <a:t>Yes</a:t>
                      </a:r>
                      <a:endParaRPr lang="en-US" sz="9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43159443"/>
                  </a:ext>
                </a:extLst>
              </a:tr>
              <a:tr h="375212">
                <a:tc vMerge="1">
                  <a:txBody>
                    <a:bodyPr/>
                    <a:lstStyle/>
                    <a:p>
                      <a:pPr lvl="0">
                        <a:buNone/>
                      </a:pPr>
                      <a:endParaRPr lang="en-GB" sz="1000">
                        <a:solidFill>
                          <a:schemeClr val="tx1"/>
                        </a:solidFill>
                      </a:endParaRPr>
                    </a:p>
                  </a:txBody>
                  <a:tcPr anchor="ctr">
                    <a:lnL w="12700">
                      <a:solidFill>
                        <a:schemeClr val="bg1"/>
                      </a:solidFill>
                    </a:lnL>
                    <a:lnR w="12700">
                      <a:solidFill>
                        <a:schemeClr val="bg1"/>
                      </a:solid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marL="0" lvl="0" indent="0" algn="l">
                        <a:lnSpc>
                          <a:spcPct val="100000"/>
                        </a:lnSpc>
                        <a:spcBef>
                          <a:spcPts val="0"/>
                        </a:spcBef>
                        <a:spcAft>
                          <a:spcPts val="0"/>
                        </a:spcAft>
                        <a:buNone/>
                      </a:pPr>
                      <a:r>
                        <a:rPr lang="en-GB" sz="900" b="0" i="0" u="none" strike="noStrike" noProof="0">
                          <a:solidFill>
                            <a:srgbClr val="000000"/>
                          </a:solidFill>
                          <a:latin typeface="Inter"/>
                        </a:rPr>
                        <a:t>Developed and adopted a Resource Impact Analysis methodology that reflects more granular evidence about capacity and workforce implications </a:t>
                      </a:r>
                      <a:endParaRPr lang="en-US" sz="900"/>
                    </a:p>
                  </a:txBody>
                  <a:tcPr anchor="ctr">
                    <a:lnL w="12700">
                      <a:solidFill>
                        <a:schemeClr val="bg1"/>
                      </a:solidFill>
                    </a:lnL>
                    <a:lnR w="12700">
                      <a:solidFill>
                        <a:schemeClr val="bg1"/>
                      </a:solidFill>
                    </a:lnR>
                    <a:lnT w="12700">
                      <a:solidFill>
                        <a:schemeClr val="bg1"/>
                      </a:solidFill>
                    </a:lnT>
                    <a:lnB w="12700">
                      <a:solidFill>
                        <a:schemeClr val="bg1"/>
                      </a:solidFill>
                    </a:lnB>
                    <a:solidFill>
                      <a:schemeClr val="accent6">
                        <a:lumMod val="20000"/>
                        <a:lumOff val="80000"/>
                      </a:schemeClr>
                    </a:solidFill>
                  </a:tcPr>
                </a:tc>
                <a:tc>
                  <a:txBody>
                    <a:bodyPr/>
                    <a:lstStyle/>
                    <a:p>
                      <a:pPr lvl="0">
                        <a:buNone/>
                      </a:pPr>
                      <a:r>
                        <a:rPr lang="en-GB" sz="900">
                          <a:solidFill>
                            <a:schemeClr val="tx1"/>
                          </a:solidFill>
                        </a:rPr>
                        <a:t>Nov 2023</a:t>
                      </a:r>
                    </a:p>
                  </a:txBody>
                  <a:tcPr anchor="ctr">
                    <a:lnL w="12700" cap="flat" cmpd="sng" algn="ctr">
                      <a:solidFill>
                        <a:schemeClr val="bg1"/>
                      </a:solidFill>
                      <a:prstDash val="solid"/>
                      <a:round/>
                      <a:headEnd type="none" w="med" len="med"/>
                      <a:tailEnd type="none" w="med" len="med"/>
                    </a:lnL>
                    <a:lnR w="12700">
                      <a:solidFill>
                        <a:schemeClr val="bg1"/>
                      </a:solid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lvl="0" indent="0" algn="ctr">
                        <a:lnSpc>
                          <a:spcPct val="100000"/>
                        </a:lnSpc>
                        <a:spcBef>
                          <a:spcPts val="0"/>
                        </a:spcBef>
                        <a:spcAft>
                          <a:spcPts val="0"/>
                        </a:spcAft>
                        <a:buNone/>
                      </a:pPr>
                      <a:r>
                        <a:rPr lang="en-GB" sz="900" dirty="0">
                          <a:solidFill>
                            <a:schemeClr val="bg1"/>
                          </a:solidFill>
                        </a:rPr>
                        <a:t>Yes</a:t>
                      </a:r>
                    </a:p>
                  </a:txBody>
                  <a:tcPr anchor="ctr">
                    <a:lnL w="12700">
                      <a:solidFill>
                        <a:schemeClr val="bg1"/>
                      </a:solidFill>
                    </a:lnL>
                    <a:lnR w="12700">
                      <a:solidFill>
                        <a:schemeClr val="bg1"/>
                      </a:solidFill>
                    </a:lnR>
                    <a:lnT w="12700">
                      <a:solidFill>
                        <a:schemeClr val="bg1"/>
                      </a:solidFill>
                    </a:lnT>
                    <a:lnB w="12700">
                      <a:solidFill>
                        <a:schemeClr val="bg1"/>
                      </a:solidFill>
                    </a:lnB>
                    <a:solidFill>
                      <a:schemeClr val="accent5"/>
                    </a:solidFill>
                  </a:tcPr>
                </a:tc>
                <a:extLst>
                  <a:ext uri="{0D108BD9-81ED-4DB2-BD59-A6C34878D82A}">
                    <a16:rowId xmlns:a16="http://schemas.microsoft.com/office/drawing/2014/main" val="1763972202"/>
                  </a:ext>
                </a:extLst>
              </a:tr>
              <a:tr h="272142">
                <a:tc vMerge="1">
                  <a:txBody>
                    <a:bodyPr/>
                    <a:lstStyle/>
                    <a:p>
                      <a:pPr lvl="0">
                        <a:buNone/>
                      </a:pP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lvl="0">
                        <a:buNone/>
                      </a:pPr>
                      <a:r>
                        <a:rPr lang="en-GB" sz="900" b="0" i="0" u="none" strike="noStrike" kern="1200" cap="none" spc="0" normalizeH="0" baseline="0" noProof="0">
                          <a:ln>
                            <a:noFill/>
                          </a:ln>
                          <a:effectLst/>
                          <a:uLnTx/>
                          <a:uFillTx/>
                          <a:latin typeface="+mn-lt"/>
                          <a:ea typeface="Lato"/>
                          <a:cs typeface="Lato"/>
                        </a:rPr>
                        <a:t>Finalised and published the updated methods manual codifying the new approach </a:t>
                      </a:r>
                    </a:p>
                  </a:txBody>
                  <a:tcPr anchor="ctr">
                    <a:lnL w="12700">
                      <a:solidFill>
                        <a:schemeClr val="bg1"/>
                      </a:solidFill>
                    </a:lnL>
                    <a:lnR w="12700">
                      <a:solidFill>
                        <a:schemeClr val="bg1"/>
                      </a:solidFill>
                    </a:lnR>
                    <a:lnT w="12700">
                      <a:solidFill>
                        <a:schemeClr val="bg1"/>
                      </a:solidFill>
                    </a:lnT>
                    <a:lnB w="12700">
                      <a:solidFill>
                        <a:schemeClr val="bg1"/>
                      </a:solidFill>
                    </a:lnB>
                    <a:solidFill>
                      <a:srgbClr val="F7F4F1"/>
                    </a:solidFill>
                  </a:tcPr>
                </a:tc>
                <a:tc>
                  <a:txBody>
                    <a:bodyPr/>
                    <a:lstStyle/>
                    <a:p>
                      <a:pPr lvl="0">
                        <a:buNone/>
                      </a:pPr>
                      <a:r>
                        <a:rPr lang="en-GB" sz="900"/>
                        <a:t>Mar 2024</a:t>
                      </a:r>
                      <a:endParaRPr lang="en-US" sz="9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lvl="0" algn="ctr">
                        <a:buNone/>
                      </a:pPr>
                      <a:r>
                        <a:rPr lang="en-GB" sz="900">
                          <a:solidFill>
                            <a:schemeClr val="bg1"/>
                          </a:solidFill>
                        </a:rPr>
                        <a:t>No</a:t>
                      </a:r>
                      <a:endParaRPr lang="en-US" sz="9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906D"/>
                    </a:solidFill>
                  </a:tcPr>
                </a:tc>
                <a:extLst>
                  <a:ext uri="{0D108BD9-81ED-4DB2-BD59-A6C34878D82A}">
                    <a16:rowId xmlns:a16="http://schemas.microsoft.com/office/drawing/2014/main" val="2761709645"/>
                  </a:ext>
                </a:extLst>
              </a:tr>
              <a:tr h="489857">
                <a:tc vMerge="1">
                  <a:txBody>
                    <a:bodyPr/>
                    <a:lstStyle/>
                    <a:p>
                      <a:pPr lvl="0">
                        <a:buNone/>
                      </a:pPr>
                      <a:endParaRPr lang="en-GB" sz="1000">
                        <a:solidFill>
                          <a:schemeClr val="tx1"/>
                        </a:solidFill>
                      </a:endParaRPr>
                    </a:p>
                  </a:txBody>
                  <a:tcPr anchor="ctr">
                    <a:lnL w="12700">
                      <a:solidFill>
                        <a:schemeClr val="bg1"/>
                      </a:solid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gridSpan="3">
                  <a:txBody>
                    <a:bodyPr/>
                    <a:lstStyle/>
                    <a:p>
                      <a:pPr marL="0" marR="0" lvl="0" indent="0" algn="l">
                        <a:lnSpc>
                          <a:spcPct val="100000"/>
                        </a:lnSpc>
                        <a:spcBef>
                          <a:spcPts val="0"/>
                        </a:spcBef>
                        <a:spcAft>
                          <a:spcPts val="0"/>
                        </a:spcAft>
                        <a:buNone/>
                      </a:pPr>
                      <a:r>
                        <a:rPr lang="en-GB" sz="1200" b="1" i="0" u="none" strike="noStrike" kern="1200" cap="none" spc="0" normalizeH="0" baseline="0" noProof="0">
                          <a:ln>
                            <a:noFill/>
                          </a:ln>
                          <a:solidFill>
                            <a:schemeClr val="tx1"/>
                          </a:solidFill>
                          <a:effectLst/>
                          <a:uLnTx/>
                          <a:uFillTx/>
                          <a:latin typeface="Inter"/>
                        </a:rPr>
                        <a:t>Objective 5:</a:t>
                      </a:r>
                      <a:r>
                        <a:rPr lang="en-GB" sz="1000" b="1" i="0" u="none" strike="noStrike" kern="1200" cap="none" spc="0" normalizeH="0" baseline="0" noProof="0">
                          <a:ln>
                            <a:noFill/>
                          </a:ln>
                          <a:solidFill>
                            <a:schemeClr val="tx1"/>
                          </a:solidFill>
                          <a:effectLst/>
                          <a:uLnTx/>
                          <a:uFillTx/>
                          <a:latin typeface="Inter"/>
                        </a:rPr>
                        <a:t> </a:t>
                      </a:r>
                      <a:r>
                        <a:rPr lang="en-GB" sz="1000" b="0" i="0" u="none" strike="noStrike" kern="1200" cap="none" spc="0" normalizeH="0" baseline="0" noProof="0">
                          <a:ln>
                            <a:noFill/>
                          </a:ln>
                          <a:solidFill>
                            <a:schemeClr val="tx1"/>
                          </a:solidFill>
                          <a:effectLst/>
                          <a:uLnTx/>
                          <a:uFillTx/>
                          <a:latin typeface="Inter"/>
                        </a:rPr>
                        <a:t>Improve the value of NHS purchasing in new ways by developing the programme to </a:t>
                      </a:r>
                      <a:r>
                        <a:rPr lang="en-GB" sz="1000" b="1" i="0" u="none" strike="noStrike" kern="1200" cap="none" spc="0" normalizeH="0" baseline="0" noProof="0">
                          <a:ln>
                            <a:noFill/>
                          </a:ln>
                          <a:solidFill>
                            <a:schemeClr val="tx1"/>
                          </a:solidFill>
                          <a:effectLst/>
                          <a:uLnTx/>
                          <a:uFillTx/>
                          <a:latin typeface="Inter"/>
                        </a:rPr>
                        <a:t>provide advice on classes of HealthTech products already in use</a:t>
                      </a:r>
                      <a:endParaRPr lang="en-GB" sz="1000">
                        <a:solidFill>
                          <a:schemeClr val="tx1"/>
                        </a:solidFill>
                      </a:endParaRPr>
                    </a:p>
                  </a:txBody>
                  <a:tcPr anchor="ctr">
                    <a:lnL w="12700" cap="flat" cmpd="sng" algn="ctr">
                      <a:solidFill>
                        <a:schemeClr val="bg1"/>
                      </a:solidFill>
                      <a:prstDash val="solid"/>
                      <a:round/>
                      <a:headEnd type="none" w="med" len="med"/>
                      <a:tailEnd type="none" w="med" len="med"/>
                    </a:lnL>
                    <a:lnR w="12700">
                      <a:solidFill>
                        <a:schemeClr val="bg1"/>
                      </a:solidFill>
                    </a:lnR>
                    <a:lnT w="12700" cap="flat" cmpd="sng" algn="ctr">
                      <a:solidFill>
                        <a:schemeClr val="bg1"/>
                      </a:solidFill>
                      <a:prstDash val="solid"/>
                      <a:round/>
                      <a:headEnd type="none" w="med" len="med"/>
                      <a:tailEnd type="none" w="med" len="med"/>
                    </a:lnT>
                    <a:lnB w="12700">
                      <a:solidFill>
                        <a:schemeClr val="bg1"/>
                      </a:solidFill>
                    </a:lnB>
                    <a:solidFill>
                      <a:schemeClr val="bg1">
                        <a:lumMod val="85000"/>
                      </a:schemeClr>
                    </a:solidFill>
                  </a:tcPr>
                </a:tc>
                <a:tc hMerge="1">
                  <a:txBody>
                    <a:bodyPr/>
                    <a:lstStyle/>
                    <a:p>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hMerge="1">
                  <a:txBody>
                    <a:bodyPr/>
                    <a:lstStyle/>
                    <a:p>
                      <a:endParaRPr lang="en-US"/>
                    </a:p>
                  </a:txBody>
                  <a:tcPr anchor="ctr">
                    <a:lnL w="12700" cap="flat" cmpd="sng" algn="ctr">
                      <a:solidFill>
                        <a:schemeClr val="bg1"/>
                      </a:solidFill>
                      <a:prstDash val="solid"/>
                      <a:round/>
                      <a:headEnd type="none" w="med" len="med"/>
                      <a:tailEnd type="none" w="med" len="med"/>
                    </a:lnL>
                    <a:lnR w="12700">
                      <a:solidFill>
                        <a:schemeClr val="bg1"/>
                      </a:solidFill>
                    </a:lnR>
                    <a:lnT w="12700" cap="flat" cmpd="sng" algn="ctr">
                      <a:solidFill>
                        <a:schemeClr val="bg1"/>
                      </a:solidFill>
                      <a:prstDash val="solid"/>
                      <a:round/>
                      <a:headEnd type="none" w="med" len="med"/>
                      <a:tailEnd type="none" w="med" len="med"/>
                    </a:lnT>
                    <a:lnB w="12700">
                      <a:solidFill>
                        <a:schemeClr val="bg1"/>
                      </a:solidFill>
                    </a:lnB>
                    <a:solidFill>
                      <a:schemeClr val="accent5"/>
                    </a:solidFill>
                  </a:tcPr>
                </a:tc>
                <a:extLst>
                  <a:ext uri="{0D108BD9-81ED-4DB2-BD59-A6C34878D82A}">
                    <a16:rowId xmlns:a16="http://schemas.microsoft.com/office/drawing/2014/main" val="1914142314"/>
                  </a:ext>
                </a:extLst>
              </a:tr>
              <a:tr h="235857">
                <a:tc vMerge="1">
                  <a:txBody>
                    <a:bodyPr/>
                    <a:lstStyle/>
                    <a:p>
                      <a:endParaRPr lang="en-GB"/>
                    </a:p>
                  </a:txBody>
                  <a:tcPr/>
                </a:tc>
                <a:tc>
                  <a:txBody>
                    <a:bodyPr/>
                    <a:lstStyle/>
                    <a:p>
                      <a:pPr marL="0" lvl="0" indent="0" algn="l">
                        <a:lnSpc>
                          <a:spcPct val="100000"/>
                        </a:lnSpc>
                        <a:spcBef>
                          <a:spcPts val="0"/>
                        </a:spcBef>
                        <a:spcAft>
                          <a:spcPts val="0"/>
                        </a:spcAft>
                        <a:buNone/>
                      </a:pPr>
                      <a:r>
                        <a:rPr lang="en-GB" sz="900" b="0" i="0" u="none" strike="noStrike" kern="1200" cap="none" spc="0" normalizeH="0" baseline="0" noProof="0">
                          <a:ln>
                            <a:noFill/>
                          </a:ln>
                          <a:solidFill>
                            <a:schemeClr val="tx1"/>
                          </a:solidFill>
                          <a:effectLst/>
                          <a:uLnTx/>
                          <a:uFillTx/>
                          <a:latin typeface="Inter"/>
                        </a:rPr>
                        <a:t>Publication of the LSA interim processes and methods statement and the comms plan</a:t>
                      </a:r>
                      <a:endParaRPr lang="en-GB" sz="900" b="1" i="0" u="none" strike="noStrike" kern="1200" cap="none" spc="0" normalizeH="0" baseline="0" noProof="0">
                        <a:ln>
                          <a:noFill/>
                        </a:ln>
                        <a:solidFill>
                          <a:schemeClr val="tx1"/>
                        </a:solidFill>
                        <a:effectLst/>
                        <a:uLnTx/>
                        <a:uFillTx/>
                        <a:latin typeface="Inter"/>
                      </a:endParaRPr>
                    </a:p>
                  </a:txBody>
                  <a:tcPr anchor="ctr">
                    <a:lnL w="12700">
                      <a:solidFill>
                        <a:schemeClr val="bg1"/>
                      </a:solidFill>
                    </a:lnL>
                    <a:lnR w="12700">
                      <a:solidFill>
                        <a:schemeClr val="bg1"/>
                      </a:solidFill>
                    </a:lnR>
                    <a:lnT w="12700">
                      <a:solidFill>
                        <a:schemeClr val="bg1"/>
                      </a:solidFill>
                    </a:lnT>
                    <a:lnB w="12700">
                      <a:solidFill>
                        <a:schemeClr val="bg1"/>
                      </a:solidFill>
                    </a:lnB>
                    <a:solidFill>
                      <a:schemeClr val="bg2">
                        <a:lumMod val="90000"/>
                      </a:schemeClr>
                    </a:solidFill>
                  </a:tcPr>
                </a:tc>
                <a:tc>
                  <a:txBody>
                    <a:bodyPr/>
                    <a:lstStyle/>
                    <a:p>
                      <a:pPr lvl="0">
                        <a:buNone/>
                      </a:pPr>
                      <a:r>
                        <a:rPr lang="en-GB" sz="900">
                          <a:solidFill>
                            <a:schemeClr val="tx1"/>
                          </a:solidFill>
                        </a:rPr>
                        <a:t>Feb 2024</a:t>
                      </a:r>
                    </a:p>
                  </a:txBody>
                  <a:tcPr anchor="ctr">
                    <a:lnL w="12700">
                      <a:solidFill>
                        <a:schemeClr val="bg1"/>
                      </a:solidFill>
                    </a:lnL>
                    <a:lnR w="12700">
                      <a:solidFill>
                        <a:schemeClr val="bg1"/>
                      </a:solidFill>
                    </a:lnR>
                    <a:lnT w="12700">
                      <a:solidFill>
                        <a:schemeClr val="bg1"/>
                      </a:solidFill>
                    </a:lnT>
                    <a:lnB w="12700">
                      <a:solidFill>
                        <a:schemeClr val="bg1"/>
                      </a:solidFill>
                    </a:lnB>
                    <a:solidFill>
                      <a:schemeClr val="bg2">
                        <a:lumMod val="90000"/>
                      </a:schemeClr>
                    </a:solidFill>
                  </a:tcPr>
                </a:tc>
                <a:tc>
                  <a:txBody>
                    <a:bodyPr/>
                    <a:lstStyle/>
                    <a:p>
                      <a:pPr lvl="0" algn="ctr">
                        <a:buNone/>
                      </a:pPr>
                      <a:r>
                        <a:rPr lang="en-GB" sz="900">
                          <a:solidFill>
                            <a:schemeClr val="bg1"/>
                          </a:solidFill>
                        </a:rPr>
                        <a:t>Yes</a:t>
                      </a:r>
                    </a:p>
                  </a:txBody>
                  <a:tcPr anchor="ctr">
                    <a:lnL w="12700">
                      <a:solidFill>
                        <a:schemeClr val="bg1"/>
                      </a:solidFill>
                    </a:lnL>
                    <a:lnR w="12700">
                      <a:solidFill>
                        <a:schemeClr val="bg1"/>
                      </a:solidFill>
                    </a:lnR>
                    <a:lnT w="12700">
                      <a:solidFill>
                        <a:schemeClr val="bg1"/>
                      </a:solidFill>
                    </a:lnT>
                    <a:lnB w="12700">
                      <a:solidFill>
                        <a:schemeClr val="bg1"/>
                      </a:solidFill>
                    </a:lnB>
                    <a:solidFill>
                      <a:schemeClr val="accent5"/>
                    </a:solidFill>
                  </a:tcPr>
                </a:tc>
                <a:extLst>
                  <a:ext uri="{0D108BD9-81ED-4DB2-BD59-A6C34878D82A}">
                    <a16:rowId xmlns:a16="http://schemas.microsoft.com/office/drawing/2014/main" val="322640224"/>
                  </a:ext>
                </a:extLst>
              </a:tr>
              <a:tr h="235857">
                <a:tc vMerge="1">
                  <a:txBody>
                    <a:bodyPr/>
                    <a:lstStyle/>
                    <a:p>
                      <a:endParaRPr lang="en-GB"/>
                    </a:p>
                  </a:txBody>
                  <a:tcPr/>
                </a:tc>
                <a:tc>
                  <a:txBody>
                    <a:bodyPr/>
                    <a:lstStyle/>
                    <a:p>
                      <a:pPr marL="0" lvl="0" indent="0" algn="l">
                        <a:lnSpc>
                          <a:spcPct val="100000"/>
                        </a:lnSpc>
                        <a:spcBef>
                          <a:spcPts val="0"/>
                        </a:spcBef>
                        <a:spcAft>
                          <a:spcPts val="0"/>
                        </a:spcAft>
                        <a:buNone/>
                      </a:pPr>
                      <a:r>
                        <a:rPr lang="en-GB" sz="900" b="0" i="0" u="none" strike="noStrike" kern="1200" cap="none" spc="0" normalizeH="0" baseline="0" noProof="0">
                          <a:ln>
                            <a:noFill/>
                          </a:ln>
                          <a:solidFill>
                            <a:schemeClr val="tx1"/>
                          </a:solidFill>
                          <a:effectLst/>
                          <a:uLnTx/>
                          <a:uFillTx/>
                          <a:latin typeface="Inter"/>
                        </a:rPr>
                        <a:t>Developed new methods and processes to consider late-stage multi-tech evaluations</a:t>
                      </a:r>
                    </a:p>
                  </a:txBody>
                  <a:tcPr anchor="ctr">
                    <a:lnL w="12700">
                      <a:solidFill>
                        <a:schemeClr val="bg1"/>
                      </a:solidFill>
                    </a:lnL>
                    <a:lnR w="12700">
                      <a:solidFill>
                        <a:schemeClr val="bg1"/>
                      </a:solidFill>
                    </a:lnR>
                    <a:lnT w="12700">
                      <a:solidFill>
                        <a:schemeClr val="bg1"/>
                      </a:solidFill>
                    </a:lnT>
                    <a:lnB w="12700">
                      <a:solidFill>
                        <a:schemeClr val="bg1"/>
                      </a:solidFill>
                    </a:lnB>
                    <a:solidFill>
                      <a:srgbClr val="F7F4F1"/>
                    </a:solidFill>
                  </a:tcPr>
                </a:tc>
                <a:tc>
                  <a:txBody>
                    <a:bodyPr/>
                    <a:lstStyle/>
                    <a:p>
                      <a:pPr lvl="0">
                        <a:buNone/>
                      </a:pPr>
                      <a:r>
                        <a:rPr lang="en-GB" sz="900">
                          <a:solidFill>
                            <a:schemeClr val="tx1"/>
                          </a:solidFill>
                        </a:rPr>
                        <a:t>Dec 2023</a:t>
                      </a:r>
                    </a:p>
                  </a:txBody>
                  <a:tcPr anchor="ctr">
                    <a:lnL w="12700">
                      <a:solidFill>
                        <a:schemeClr val="bg1"/>
                      </a:solidFill>
                    </a:lnL>
                    <a:lnR w="12700">
                      <a:solidFill>
                        <a:schemeClr val="bg1"/>
                      </a:solidFill>
                    </a:lnR>
                    <a:lnT w="12700">
                      <a:solidFill>
                        <a:schemeClr val="bg1"/>
                      </a:solidFill>
                    </a:lnT>
                    <a:lnB w="12700">
                      <a:solidFill>
                        <a:schemeClr val="bg1"/>
                      </a:solidFill>
                    </a:lnB>
                    <a:solidFill>
                      <a:srgbClr val="F7F4F1"/>
                    </a:solidFill>
                  </a:tcPr>
                </a:tc>
                <a:tc>
                  <a:txBody>
                    <a:bodyPr/>
                    <a:lstStyle/>
                    <a:p>
                      <a:pPr lvl="0" algn="ctr">
                        <a:buNone/>
                      </a:pPr>
                      <a:r>
                        <a:rPr lang="en-GB" sz="900">
                          <a:solidFill>
                            <a:schemeClr val="bg1"/>
                          </a:solidFill>
                        </a:rPr>
                        <a:t>Yes</a:t>
                      </a:r>
                    </a:p>
                  </a:txBody>
                  <a:tcPr anchor="ctr">
                    <a:lnL w="12700">
                      <a:solidFill>
                        <a:schemeClr val="bg1"/>
                      </a:solidFill>
                    </a:lnL>
                    <a:lnR w="12700">
                      <a:solidFill>
                        <a:schemeClr val="bg1"/>
                      </a:solidFill>
                    </a:lnR>
                    <a:lnT w="12700">
                      <a:solidFill>
                        <a:schemeClr val="bg1"/>
                      </a:solidFill>
                    </a:lnT>
                    <a:lnB w="12700">
                      <a:solidFill>
                        <a:schemeClr val="bg1"/>
                      </a:solidFill>
                    </a:lnB>
                    <a:solidFill>
                      <a:schemeClr val="accent5"/>
                    </a:solidFill>
                  </a:tcPr>
                </a:tc>
                <a:extLst>
                  <a:ext uri="{0D108BD9-81ED-4DB2-BD59-A6C34878D82A}">
                    <a16:rowId xmlns:a16="http://schemas.microsoft.com/office/drawing/2014/main" val="2695274855"/>
                  </a:ext>
                </a:extLst>
              </a:tr>
              <a:tr h="253999">
                <a:tc vMerge="1">
                  <a:txBody>
                    <a:bodyPr/>
                    <a:lstStyle/>
                    <a:p>
                      <a:pPr lvl="0">
                        <a:buNone/>
                      </a:pP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lvl="0">
                        <a:buNone/>
                      </a:pPr>
                      <a:r>
                        <a:rPr lang="en-GB" sz="900">
                          <a:latin typeface="+mn-lt"/>
                          <a:ea typeface="Lato"/>
                          <a:cs typeface="Lato"/>
                        </a:rPr>
                        <a:t>Developed an approach to accessing and utilising data for late-stage class-based evaluations</a:t>
                      </a:r>
                      <a:endParaRPr lang="en-US" sz="900"/>
                    </a:p>
                  </a:txBody>
                  <a:tcPr anchor="ctr">
                    <a:lnL w="12700">
                      <a:solidFill>
                        <a:schemeClr val="bg1"/>
                      </a:solidFill>
                    </a:lnL>
                    <a:lnR w="12700">
                      <a:solidFill>
                        <a:schemeClr val="bg1"/>
                      </a:solidFill>
                    </a:lnR>
                    <a:lnT w="12700">
                      <a:solidFill>
                        <a:schemeClr val="bg1"/>
                      </a:solidFill>
                    </a:lnT>
                    <a:lnB w="12700">
                      <a:solidFill>
                        <a:schemeClr val="bg1"/>
                      </a:solidFill>
                    </a:lnB>
                    <a:solidFill>
                      <a:srgbClr val="EEEAE4"/>
                    </a:solidFill>
                  </a:tcPr>
                </a:tc>
                <a:tc>
                  <a:txBody>
                    <a:bodyPr/>
                    <a:lstStyle/>
                    <a:p>
                      <a:pPr lvl="0">
                        <a:buNone/>
                      </a:pPr>
                      <a:r>
                        <a:rPr lang="en-GB" sz="900"/>
                        <a:t>Dec 2023</a:t>
                      </a:r>
                      <a:endParaRPr lang="en-US" sz="9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lvl="0" algn="ctr">
                        <a:buNone/>
                      </a:pPr>
                      <a:r>
                        <a:rPr lang="en-GB" sz="900">
                          <a:solidFill>
                            <a:schemeClr val="bg1"/>
                          </a:solidFill>
                        </a:rPr>
                        <a:t>Yes</a:t>
                      </a:r>
                      <a:endParaRPr lang="en-US" sz="9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906D"/>
                    </a:solidFill>
                  </a:tcPr>
                </a:tc>
                <a:extLst>
                  <a:ext uri="{0D108BD9-81ED-4DB2-BD59-A6C34878D82A}">
                    <a16:rowId xmlns:a16="http://schemas.microsoft.com/office/drawing/2014/main" val="412857213"/>
                  </a:ext>
                </a:extLst>
              </a:tr>
              <a:tr h="238770">
                <a:tc vMerge="1">
                  <a:txBody>
                    <a:bodyPr/>
                    <a:lstStyle/>
                    <a:p>
                      <a:endParaRPr lang="en-GB" sz="1000" i="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lvl="0">
                        <a:buNone/>
                      </a:pPr>
                      <a:r>
                        <a:rPr lang="en-GB" sz="900" b="0" i="0" u="none" strike="noStrike" kern="1200" cap="none" spc="0" normalizeH="0" baseline="0" noProof="0">
                          <a:ln>
                            <a:noFill/>
                          </a:ln>
                          <a:effectLst/>
                          <a:uLnTx/>
                          <a:uFillTx/>
                          <a:latin typeface="+mn-lt"/>
                          <a:ea typeface="Lato"/>
                          <a:cs typeface="Lato"/>
                        </a:rPr>
                        <a:t>Launched two pilots of the new approach and planned launches for remaining topics</a:t>
                      </a:r>
                    </a:p>
                  </a:txBody>
                  <a:tcPr anchor="ctr">
                    <a:lnL w="12700">
                      <a:solidFill>
                        <a:schemeClr val="bg1"/>
                      </a:solidFill>
                    </a:lnL>
                    <a:lnR w="12700">
                      <a:solidFill>
                        <a:schemeClr val="bg1"/>
                      </a:solidFill>
                    </a:lnR>
                    <a:lnT w="12700">
                      <a:solidFill>
                        <a:schemeClr val="bg1"/>
                      </a:solidFill>
                    </a:lnT>
                    <a:lnB w="12700">
                      <a:solidFill>
                        <a:schemeClr val="bg1"/>
                      </a:solidFill>
                    </a:lnB>
                    <a:solidFill>
                      <a:srgbClr val="F7F4F1"/>
                    </a:solidFill>
                  </a:tcPr>
                </a:tc>
                <a:tc>
                  <a:txBody>
                    <a:bodyPr/>
                    <a:lstStyle/>
                    <a:p>
                      <a:pPr lvl="0">
                        <a:buNone/>
                      </a:pPr>
                      <a:r>
                        <a:rPr lang="en-GB" sz="900" i="0"/>
                        <a:t>Mar 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a:r>
                        <a:rPr lang="en-GB" sz="900" dirty="0">
                          <a:solidFill>
                            <a:schemeClr val="bg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906D"/>
                    </a:solidFill>
                  </a:tcPr>
                </a:tc>
                <a:extLst>
                  <a:ext uri="{0D108BD9-81ED-4DB2-BD59-A6C34878D82A}">
                    <a16:rowId xmlns:a16="http://schemas.microsoft.com/office/drawing/2014/main" val="1046853308"/>
                  </a:ext>
                </a:extLst>
              </a:tr>
              <a:tr h="238770">
                <a:tc vMerge="1">
                  <a:txBody>
                    <a:bodyPr/>
                    <a:lstStyle/>
                    <a:p>
                      <a:endParaRPr lang="en-GB" sz="10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marL="0" marR="0" lvl="0" indent="0" algn="l" rtl="0">
                        <a:lnSpc>
                          <a:spcPct val="100000"/>
                        </a:lnSpc>
                        <a:spcBef>
                          <a:spcPts val="0"/>
                        </a:spcBef>
                        <a:spcAft>
                          <a:spcPts val="0"/>
                        </a:spcAft>
                        <a:buClrTx/>
                        <a:buSzTx/>
                        <a:buFontTx/>
                        <a:buNone/>
                      </a:pPr>
                      <a:r>
                        <a:rPr lang="en-GB" sz="900" b="0" i="0" u="none" strike="noStrike" kern="1200" cap="none" spc="0" normalizeH="0" baseline="0" noProof="0">
                          <a:ln>
                            <a:noFill/>
                          </a:ln>
                          <a:effectLst/>
                          <a:uLnTx/>
                          <a:uFillTx/>
                          <a:latin typeface="+mn-lt"/>
                          <a:ea typeface="Lato"/>
                          <a:cs typeface="Lato"/>
                        </a:rPr>
                        <a:t>Developed partnerships for longer-term delivery of data access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a:solidFill>
                        <a:schemeClr val="bg1"/>
                      </a:solidFill>
                    </a:lnB>
                    <a:solidFill>
                      <a:srgbClr val="EEEAE4"/>
                    </a:solidFill>
                  </a:tcPr>
                </a:tc>
                <a:tc>
                  <a:txBody>
                    <a:bodyPr/>
                    <a:lstStyle/>
                    <a:p>
                      <a:r>
                        <a:rPr lang="en-GB" sz="900"/>
                        <a:t>Mar 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ctr"/>
                      <a:r>
                        <a:rPr lang="en-GB" sz="900" dirty="0">
                          <a:solidFill>
                            <a:schemeClr val="bg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98958958"/>
                  </a:ext>
                </a:extLst>
              </a:tr>
            </a:tbl>
          </a:graphicData>
        </a:graphic>
      </p:graphicFrame>
    </p:spTree>
    <p:extLst>
      <p:ext uri="{BB962C8B-B14F-4D97-AF65-F5344CB8AC3E}">
        <p14:creationId xmlns:p14="http://schemas.microsoft.com/office/powerpoint/2010/main" val="1120507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7259E672-EBCF-71E4-D1E4-9EE51D00FD5D}"/>
              </a:ext>
            </a:extLst>
          </p:cNvPr>
          <p:cNvSpPr txBox="1">
            <a:spLocks noGrp="1"/>
          </p:cNvSpPr>
          <p:nvPr>
            <p:ph type="title" idx="4294967295"/>
          </p:nvPr>
        </p:nvSpPr>
        <p:spPr>
          <a:xfrm>
            <a:off x="250947" y="71683"/>
            <a:ext cx="8669769"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Lora SemiBold" pitchFamily="2" charset="0"/>
                <a:ea typeface="Lato" panose="020F0502020204030203" pitchFamily="34" charset="0"/>
                <a:cs typeface="Lato" panose="020F0502020204030203" pitchFamily="34" charset="0"/>
              </a:rPr>
              <a:t>Transformation Progress – February 2024 (Slide 4 of 6)</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Title 7">
            <a:extLst>
              <a:ext uri="{FF2B5EF4-FFF2-40B4-BE49-F238E27FC236}">
                <a16:creationId xmlns:a16="http://schemas.microsoft.com/office/drawing/2014/main" id="{E84FE134-E561-CE77-8CCC-B51AC1907EE2}"/>
              </a:ext>
            </a:extLst>
          </p:cNvPr>
          <p:cNvSpPr>
            <a:spLocks/>
          </p:cNvSpPr>
          <p:nvPr/>
        </p:nvSpPr>
        <p:spPr>
          <a:xfrm>
            <a:off x="256149" y="440751"/>
            <a:ext cx="11692956" cy="482400"/>
          </a:xfrm>
          <a:prstGeom prst="rect">
            <a:avLst/>
          </a:prstGeom>
          <a:solidFill>
            <a:srgbClr val="407291"/>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kumimoji="0" lang="en-GB"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sz="2000"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sz="2000" b="1" i="0" u="none" strike="noStrike" kern="1200" cap="none" spc="0" normalizeH="0" baseline="0" noProof="0">
                <a:ln>
                  <a:noFill/>
                </a:ln>
                <a:solidFill>
                  <a:schemeClr val="bg1"/>
                </a:solidFill>
                <a:effectLst/>
                <a:uLnTx/>
                <a:uFillTx/>
                <a:latin typeface="Inter" panose="02000503000000020004" pitchFamily="2" charset="0"/>
                <a:ea typeface="Inter" panose="02000503000000020004" pitchFamily="2" charset="0"/>
                <a:cs typeface="Lato" panose="020F0502020204030203" pitchFamily="34" charset="0"/>
              </a:rPr>
              <a:t>Provide useful and useable advice  - Part 3</a:t>
            </a:r>
          </a:p>
        </p:txBody>
      </p:sp>
      <p:sp>
        <p:nvSpPr>
          <p:cNvPr id="13" name="Rectangle 12">
            <a:extLst>
              <a:ext uri="{FF2B5EF4-FFF2-40B4-BE49-F238E27FC236}">
                <a16:creationId xmlns:a16="http://schemas.microsoft.com/office/drawing/2014/main" id="{C7D567A3-FE78-645A-FD83-BA5D178BDEA5}"/>
              </a:ext>
            </a:extLst>
          </p:cNvPr>
          <p:cNvSpPr/>
          <p:nvPr/>
        </p:nvSpPr>
        <p:spPr>
          <a:xfrm>
            <a:off x="250947" y="1007089"/>
            <a:ext cx="2329220" cy="324899"/>
          </a:xfrm>
          <a:prstGeom prst="rect">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rPr>
              <a:t>Timely</a:t>
            </a:r>
          </a:p>
        </p:txBody>
      </p:sp>
      <p:sp>
        <p:nvSpPr>
          <p:cNvPr id="3" name="Arrow: Pentagon 2">
            <a:extLst>
              <a:ext uri="{FF2B5EF4-FFF2-40B4-BE49-F238E27FC236}">
                <a16:creationId xmlns:a16="http://schemas.microsoft.com/office/drawing/2014/main" id="{2240E410-8088-F59B-96EA-3D39608F88BC}"/>
              </a:ext>
            </a:extLst>
          </p:cNvPr>
          <p:cNvSpPr/>
          <p:nvPr/>
        </p:nvSpPr>
        <p:spPr>
          <a:xfrm>
            <a:off x="250947" y="1352547"/>
            <a:ext cx="2718000" cy="2315682"/>
          </a:xfrm>
          <a:prstGeom prst="homePlate">
            <a:avLst>
              <a:gd name="adj" fmla="val 15700"/>
            </a:avLst>
          </a:prstGeom>
          <a:solidFill>
            <a:srgbClr val="40729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a:solidFill>
                <a:schemeClr val="bg1"/>
              </a:solidFill>
              <a:latin typeface="Inter" panose="02000503000000020004" pitchFamily="2" charset="0"/>
              <a:ea typeface="Inter" panose="02000503000000020004" pitchFamily="2"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a:solidFill>
                <a:schemeClr val="bg1"/>
              </a:solidFill>
              <a:latin typeface="Inter" panose="02000503000000020004" pitchFamily="2" charset="0"/>
              <a:ea typeface="Inter" panose="02000503000000020004" pitchFamily="2"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schemeClr val="bg1"/>
                </a:solidFill>
                <a:latin typeface="Inter" panose="02000503000000020004" pitchFamily="2" charset="0"/>
                <a:ea typeface="Inter" panose="02000503000000020004" pitchFamily="2" charset="0"/>
                <a:cs typeface="Lato" panose="020F0502020204030203" pitchFamily="34" charset="0"/>
              </a:rPr>
              <a:t>Objective 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bg1"/>
                </a:solidFill>
                <a:ea typeface="Inter SemiBold" panose="02000503000000020004" pitchFamily="2" charset="0"/>
              </a:rPr>
              <a:t>Improve the timeliness of our guidance by </a:t>
            </a:r>
            <a:r>
              <a:rPr lang="en-GB" sz="1050" b="1">
                <a:solidFill>
                  <a:schemeClr val="bg1"/>
                </a:solidFill>
                <a:ea typeface="Inter SemiBold" panose="02000503000000020004" pitchFamily="2" charset="0"/>
              </a:rPr>
              <a:t>implementing improvements to our methods and processes identified last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a:ln>
                <a:noFill/>
              </a:ln>
              <a:solidFill>
                <a:schemeClr val="bg1"/>
              </a:solidFill>
              <a:effectLst/>
              <a:uLnTx/>
              <a:uFillTx/>
              <a:latin typeface="Inter" panose="02000503000000020004" pitchFamily="2" charset="0"/>
              <a:ea typeface="Inter" panose="02000503000000020004" pitchFamily="2"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a:ln>
                <a:noFill/>
              </a:ln>
              <a:solidFill>
                <a:schemeClr val="bg1"/>
              </a:solidFill>
              <a:effectLst/>
              <a:uLnTx/>
              <a:uFillTx/>
              <a:latin typeface="Inter" panose="02000503000000020004" pitchFamily="2" charset="0"/>
              <a:ea typeface="Inter" panose="02000503000000020004" pitchFamily="2" charset="0"/>
              <a:cs typeface="Lato" panose="020F0502020204030203" pitchFamily="34" charset="0"/>
            </a:endParaRPr>
          </a:p>
        </p:txBody>
      </p:sp>
      <p:sp>
        <p:nvSpPr>
          <p:cNvPr id="2" name="Rectangle 1">
            <a:extLst>
              <a:ext uri="{FF2B5EF4-FFF2-40B4-BE49-F238E27FC236}">
                <a16:creationId xmlns:a16="http://schemas.microsoft.com/office/drawing/2014/main" id="{B4B4E8C9-96B1-34A7-6DFA-24D2C8AA5899}"/>
              </a:ext>
            </a:extLst>
          </p:cNvPr>
          <p:cNvSpPr/>
          <p:nvPr/>
        </p:nvSpPr>
        <p:spPr>
          <a:xfrm>
            <a:off x="3028752" y="1007090"/>
            <a:ext cx="1155600" cy="2661140"/>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95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Confidence level in achieving objective</a:t>
            </a:r>
          </a:p>
        </p:txBody>
      </p:sp>
      <p:grpSp>
        <p:nvGrpSpPr>
          <p:cNvPr id="7" name="Group 6" descr="Graphic of a meter ranked Low to High, with an arrow pointing at the High level.">
            <a:extLst>
              <a:ext uri="{FF2B5EF4-FFF2-40B4-BE49-F238E27FC236}">
                <a16:creationId xmlns:a16="http://schemas.microsoft.com/office/drawing/2014/main" id="{7D3965AF-3A05-87EE-9C1C-12C97DEDB5C4}"/>
              </a:ext>
            </a:extLst>
          </p:cNvPr>
          <p:cNvGrpSpPr/>
          <p:nvPr/>
        </p:nvGrpSpPr>
        <p:grpSpPr>
          <a:xfrm>
            <a:off x="3251061" y="1738365"/>
            <a:ext cx="845875" cy="1673071"/>
            <a:chOff x="7818668" y="2734102"/>
            <a:chExt cx="845875" cy="1163725"/>
          </a:xfrm>
        </p:grpSpPr>
        <p:sp>
          <p:nvSpPr>
            <p:cNvPr id="8" name="Rectangle 7">
              <a:extLst>
                <a:ext uri="{FF2B5EF4-FFF2-40B4-BE49-F238E27FC236}">
                  <a16:creationId xmlns:a16="http://schemas.microsoft.com/office/drawing/2014/main" id="{3091C78B-67DD-052B-627D-E2333696AC54}"/>
                </a:ext>
              </a:extLst>
            </p:cNvPr>
            <p:cNvSpPr/>
            <p:nvPr/>
          </p:nvSpPr>
          <p:spPr>
            <a:xfrm>
              <a:off x="7964859" y="2754248"/>
              <a:ext cx="570861" cy="1143579"/>
            </a:xfrm>
            <a:prstGeom prst="rect">
              <a:avLst/>
            </a:prstGeom>
            <a:gradFill flip="none" rotWithShape="1">
              <a:gsLst>
                <a:gs pos="0">
                  <a:srgbClr val="92D050"/>
                </a:gs>
                <a:gs pos="77000">
                  <a:srgbClr val="F56207"/>
                </a:gs>
                <a:gs pos="24000">
                  <a:srgbClr val="B7CB35"/>
                </a:gs>
                <a:gs pos="52000">
                  <a:srgbClr val="EBC30E"/>
                </a:gs>
                <a:gs pos="100000">
                  <a:srgbClr val="FF0000"/>
                </a:gs>
              </a:gsLst>
              <a:lin ang="540000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930B4D4-8141-A615-D7FB-E7AA471B6B91}"/>
                </a:ext>
              </a:extLst>
            </p:cNvPr>
            <p:cNvSpPr txBox="1"/>
            <p:nvPr/>
          </p:nvSpPr>
          <p:spPr>
            <a:xfrm>
              <a:off x="7893193" y="3172233"/>
              <a:ext cx="716223"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MEDIUM</a:t>
              </a:r>
            </a:p>
          </p:txBody>
        </p:sp>
        <p:sp>
          <p:nvSpPr>
            <p:cNvPr id="10" name="TextBox 9">
              <a:extLst>
                <a:ext uri="{FF2B5EF4-FFF2-40B4-BE49-F238E27FC236}">
                  <a16:creationId xmlns:a16="http://schemas.microsoft.com/office/drawing/2014/main" id="{75E526F5-A96C-E359-2A10-278EE670632D}"/>
                </a:ext>
              </a:extLst>
            </p:cNvPr>
            <p:cNvSpPr txBox="1"/>
            <p:nvPr/>
          </p:nvSpPr>
          <p:spPr>
            <a:xfrm>
              <a:off x="7818668" y="2734102"/>
              <a:ext cx="845875"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HIGH</a:t>
              </a:r>
            </a:p>
          </p:txBody>
        </p:sp>
        <p:sp>
          <p:nvSpPr>
            <p:cNvPr id="11" name="TextBox 10">
              <a:extLst>
                <a:ext uri="{FF2B5EF4-FFF2-40B4-BE49-F238E27FC236}">
                  <a16:creationId xmlns:a16="http://schemas.microsoft.com/office/drawing/2014/main" id="{397F41B3-B79B-216F-FDE0-F999F3F67322}"/>
                </a:ext>
              </a:extLst>
            </p:cNvPr>
            <p:cNvSpPr txBox="1"/>
            <p:nvPr/>
          </p:nvSpPr>
          <p:spPr>
            <a:xfrm>
              <a:off x="7917865" y="3708568"/>
              <a:ext cx="647480"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LOW</a:t>
              </a:r>
            </a:p>
          </p:txBody>
        </p:sp>
      </p:grpSp>
      <p:sp>
        <p:nvSpPr>
          <p:cNvPr id="6" name="Rectangle 5">
            <a:extLst>
              <a:ext uri="{FF2B5EF4-FFF2-40B4-BE49-F238E27FC236}">
                <a16:creationId xmlns:a16="http://schemas.microsoft.com/office/drawing/2014/main" id="{7DCB4440-340F-071C-4FAE-E5C4C541D247}"/>
              </a:ext>
            </a:extLst>
          </p:cNvPr>
          <p:cNvSpPr/>
          <p:nvPr/>
        </p:nvSpPr>
        <p:spPr>
          <a:xfrm>
            <a:off x="4229624" y="1007090"/>
            <a:ext cx="3378725" cy="2661140"/>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tx1"/>
                </a:solidFill>
                <a:effectLst/>
                <a:uLnTx/>
                <a:uFillTx/>
                <a:latin typeface="Inter"/>
                <a:ea typeface="Inter"/>
                <a:cs typeface="Lato"/>
              </a:rPr>
              <a:t>What’s been achieved</a:t>
            </a:r>
          </a:p>
          <a:p>
            <a:pPr marL="0" marR="0" lvl="0" indent="0" defTabSz="914400" rtl="0" eaLnBrk="1" fontAlgn="auto" latinLnBrk="0" hangingPunct="1">
              <a:lnSpc>
                <a:spcPct val="100000"/>
              </a:lnSpc>
              <a:spcBef>
                <a:spcPts val="0"/>
              </a:spcBef>
              <a:spcAft>
                <a:spcPts val="0"/>
              </a:spcAft>
              <a:buClrTx/>
              <a:buSzTx/>
              <a:buFontTx/>
              <a:buNone/>
              <a:tabLst/>
              <a:defRPr/>
            </a:pPr>
            <a:endParaRPr lang="en-GB" sz="600" b="1" i="0" u="none" strike="noStrike" kern="1200" cap="none" spc="0" normalizeH="0" baseline="0" noProof="0" dirty="0">
              <a:ln>
                <a:noFill/>
              </a:ln>
              <a:solidFill>
                <a:schemeClr val="tx1"/>
              </a:solidFill>
              <a:effectLst/>
              <a:uLnTx/>
              <a:uFillTx/>
              <a:latin typeface="Inter"/>
              <a:ea typeface="Inter"/>
              <a:cs typeface="Lato"/>
            </a:endParaRPr>
          </a:p>
          <a:p>
            <a:pPr algn="l" rtl="0" fontAlgn="base"/>
            <a:r>
              <a:rPr lang="en-GB" sz="800" b="0" i="0" u="none" strike="noStrike" dirty="0">
                <a:solidFill>
                  <a:schemeClr val="tx1"/>
                </a:solidFill>
                <a:effectLst/>
                <a:latin typeface="Inter" panose="02000503000000020004" pitchFamily="2" charset="0"/>
              </a:rPr>
              <a:t>Work to identify and actively monitor the Key Priority Areas (KPAs) within agreed topic suites continues, to ensure we focus on what matters most. Diabetes, Women's health are functioning as envisaged in the digital living guidelines (DLG) model.  </a:t>
            </a:r>
            <a:r>
              <a:rPr lang="en-US" sz="800" b="0" i="0" dirty="0">
                <a:solidFill>
                  <a:schemeClr val="tx1"/>
                </a:solidFill>
                <a:effectLst/>
                <a:latin typeface="Inter" panose="02000503000000020004" pitchFamily="2" charset="0"/>
              </a:rPr>
              <a:t>​</a:t>
            </a:r>
            <a:endParaRPr lang="en-US" sz="800" b="0" i="0" dirty="0">
              <a:solidFill>
                <a:schemeClr val="tx1"/>
              </a:solidFill>
              <a:effectLst/>
              <a:latin typeface="Segoe UI" panose="020B0502040204020203" pitchFamily="34" charset="0"/>
            </a:endParaRPr>
          </a:p>
          <a:p>
            <a:pPr algn="l" rtl="0" fontAlgn="base"/>
            <a:r>
              <a:rPr lang="en-GB" sz="800" b="0" i="0" dirty="0">
                <a:solidFill>
                  <a:schemeClr val="tx1"/>
                </a:solidFill>
                <a:effectLst/>
                <a:latin typeface="Inter" panose="02000503000000020004" pitchFamily="2" charset="0"/>
              </a:rPr>
              <a:t>​</a:t>
            </a:r>
            <a:endParaRPr lang="en-GB" sz="800" b="0" i="0" dirty="0">
              <a:solidFill>
                <a:schemeClr val="tx1"/>
              </a:solidFill>
              <a:effectLst/>
              <a:latin typeface="Segoe UI" panose="020B0502040204020203" pitchFamily="34" charset="0"/>
            </a:endParaRPr>
          </a:p>
          <a:p>
            <a:pPr algn="l" rtl="0" fontAlgn="base"/>
            <a:r>
              <a:rPr lang="en-GB" sz="800" b="0" i="0" u="none" strike="noStrike" dirty="0">
                <a:solidFill>
                  <a:schemeClr val="tx1"/>
                </a:solidFill>
                <a:effectLst/>
                <a:latin typeface="Inter" panose="02000503000000020004" pitchFamily="2" charset="0"/>
              </a:rPr>
              <a:t>Useful and Useable Programme Board presentation on cross NICE consultation work. Request to consider further as part of business planning and 24/25 objective to align relevant processes. </a:t>
            </a:r>
            <a:r>
              <a:rPr lang="en-GB" sz="800" b="0" i="0" dirty="0">
                <a:solidFill>
                  <a:schemeClr val="tx1"/>
                </a:solidFill>
                <a:effectLst/>
                <a:latin typeface="Inter" panose="02000503000000020004" pitchFamily="2" charset="0"/>
              </a:rPr>
              <a:t>​</a:t>
            </a:r>
            <a:endParaRPr lang="en-GB" sz="800" b="0" i="0" dirty="0">
              <a:solidFill>
                <a:schemeClr val="tx1"/>
              </a:solidFill>
              <a:effectLst/>
              <a:latin typeface="Segoe UI" panose="020B0502040204020203" pitchFamily="34" charset="0"/>
            </a:endParaRPr>
          </a:p>
          <a:p>
            <a:pPr algn="l" rtl="0" fontAlgn="base"/>
            <a:r>
              <a:rPr lang="en-GB" sz="800" b="0" i="0" dirty="0">
                <a:solidFill>
                  <a:schemeClr val="tx1"/>
                </a:solidFill>
                <a:effectLst/>
                <a:latin typeface="Inter" panose="02000503000000020004" pitchFamily="2" charset="0"/>
              </a:rPr>
              <a:t>​</a:t>
            </a:r>
            <a:endParaRPr lang="en-GB" sz="800" b="0" i="0" dirty="0">
              <a:solidFill>
                <a:schemeClr val="tx1"/>
              </a:solidFill>
              <a:effectLst/>
              <a:latin typeface="Segoe UI" panose="020B0502040204020203" pitchFamily="34" charset="0"/>
            </a:endParaRPr>
          </a:p>
          <a:p>
            <a:pPr algn="l" rtl="0" fontAlgn="base"/>
            <a:r>
              <a:rPr lang="en-GB" sz="800" b="0" i="0" u="none" strike="noStrike" dirty="0">
                <a:solidFill>
                  <a:schemeClr val="tx1"/>
                </a:solidFill>
                <a:effectLst/>
                <a:latin typeface="Inter" panose="02000503000000020004" pitchFamily="2" charset="0"/>
              </a:rPr>
              <a:t>Agreement reached on plan to establish mental health suite. Other 3 high priority suites already established. </a:t>
            </a:r>
            <a:r>
              <a:rPr lang="en-GB" sz="800" b="0" i="0" dirty="0">
                <a:solidFill>
                  <a:schemeClr val="tx1"/>
                </a:solidFill>
                <a:effectLst/>
                <a:latin typeface="Inter" panose="02000503000000020004" pitchFamily="2" charset="0"/>
              </a:rPr>
              <a:t>​</a:t>
            </a:r>
            <a:endParaRPr lang="en-GB" sz="800" b="0" i="0" dirty="0">
              <a:solidFill>
                <a:schemeClr val="tx1"/>
              </a:solidFill>
              <a:effectLst/>
              <a:latin typeface="Segoe UI" panose="020B0502040204020203" pitchFamily="34" charset="0"/>
            </a:endParaRPr>
          </a:p>
          <a:p>
            <a:pPr algn="l" rtl="0" fontAlgn="base"/>
            <a:r>
              <a:rPr lang="en-GB" sz="800" b="0" i="0" dirty="0">
                <a:solidFill>
                  <a:schemeClr val="tx1"/>
                </a:solidFill>
                <a:effectLst/>
                <a:latin typeface="Inter" panose="02000503000000020004" pitchFamily="2" charset="0"/>
              </a:rPr>
              <a:t>​</a:t>
            </a:r>
            <a:endParaRPr lang="en-GB" sz="800" b="0" i="0" dirty="0">
              <a:solidFill>
                <a:schemeClr val="tx1"/>
              </a:solidFill>
              <a:effectLst/>
              <a:latin typeface="Segoe UI" panose="020B0502040204020203" pitchFamily="34" charset="0"/>
            </a:endParaRPr>
          </a:p>
          <a:p>
            <a:pPr algn="l" rtl="0" fontAlgn="base"/>
            <a:r>
              <a:rPr lang="en-GB" sz="800" b="0" i="0" u="none" strike="noStrike" dirty="0">
                <a:solidFill>
                  <a:schemeClr val="tx1"/>
                </a:solidFill>
                <a:effectLst/>
                <a:latin typeface="Inter" panose="02000503000000020004" pitchFamily="2" charset="0"/>
              </a:rPr>
              <a:t>The first modular update to the Guide to developing Health Technology Evaluation was published on 31 October 2023.</a:t>
            </a:r>
          </a:p>
          <a:p>
            <a:pPr algn="l" rtl="0" fontAlgn="base"/>
            <a:endParaRPr lang="en-GB" sz="800" dirty="0">
              <a:solidFill>
                <a:schemeClr val="tx1"/>
              </a:solidFill>
              <a:latin typeface="Inter" panose="02000503000000020004" pitchFamily="2" charset="0"/>
            </a:endParaRPr>
          </a:p>
          <a:p>
            <a:pPr algn="l" rtl="0" fontAlgn="base"/>
            <a:r>
              <a:rPr lang="en-GB" sz="800" dirty="0">
                <a:solidFill>
                  <a:schemeClr val="tx1"/>
                </a:solidFill>
                <a:latin typeface="Inter" panose="02000503000000020004" pitchFamily="2" charset="0"/>
                <a:ea typeface="Inter" panose="02000503000000020004" pitchFamily="2" charset="0"/>
              </a:rPr>
              <a:t>The 15% target reduction of the mean and median number of days between GB marketing authorisation (MA) and TA/HST guidance publication is on track to be achieved for ‘optimal’ topics</a:t>
            </a:r>
            <a:endParaRPr lang="en-GB" sz="800" b="0" i="0" u="none" strike="noStrike" dirty="0">
              <a:solidFill>
                <a:schemeClr val="tx1"/>
              </a:solidFill>
              <a:effectLst/>
              <a:latin typeface="Inter" panose="02000503000000020004" pitchFamily="2" charset="0"/>
            </a:endParaRPr>
          </a:p>
          <a:p>
            <a:pPr algn="l" rtl="0" fontAlgn="base"/>
            <a:endParaRPr lang="en-GB" sz="800" dirty="0">
              <a:solidFill>
                <a:schemeClr val="tx1"/>
              </a:solidFill>
              <a:latin typeface="Inter" panose="02000503000000020004" pitchFamily="2" charset="0"/>
            </a:endParaRPr>
          </a:p>
          <a:p>
            <a:pPr algn="l" rtl="0" fontAlgn="base"/>
            <a:endParaRPr lang="en-GB" sz="800" b="0" i="0" dirty="0">
              <a:solidFill>
                <a:schemeClr val="tx1"/>
              </a:solidFill>
              <a:effectLst/>
              <a:latin typeface="Segoe UI" panose="020B0502040204020203" pitchFamily="34" charset="0"/>
            </a:endParaRPr>
          </a:p>
          <a:p>
            <a:pPr>
              <a:defRPr/>
            </a:pPr>
            <a:endParaRPr lang="en-GB" sz="800" dirty="0">
              <a:solidFill>
                <a:schemeClr val="tx1"/>
              </a:solidFill>
              <a:ea typeface="Inter"/>
              <a:cs typeface="Lato"/>
            </a:endParaRPr>
          </a:p>
          <a:p>
            <a:pPr>
              <a:defRPr/>
            </a:pPr>
            <a:endParaRPr lang="en-GB" sz="800" dirty="0">
              <a:solidFill>
                <a:schemeClr val="tx1"/>
              </a:solidFill>
              <a:ea typeface="Inter"/>
              <a:cs typeface="Lato"/>
            </a:endParaRPr>
          </a:p>
        </p:txBody>
      </p:sp>
      <p:sp>
        <p:nvSpPr>
          <p:cNvPr id="5" name="Rectangle 4">
            <a:extLst>
              <a:ext uri="{FF2B5EF4-FFF2-40B4-BE49-F238E27FC236}">
                <a16:creationId xmlns:a16="http://schemas.microsoft.com/office/drawing/2014/main" id="{F018B729-EC13-5107-4D9C-AA42EE8A4CDE}"/>
              </a:ext>
            </a:extLst>
          </p:cNvPr>
          <p:cNvSpPr/>
          <p:nvPr/>
        </p:nvSpPr>
        <p:spPr>
          <a:xfrm>
            <a:off x="7653620" y="1014292"/>
            <a:ext cx="2545702" cy="2653938"/>
          </a:xfrm>
          <a:prstGeom prst="rect">
            <a:avLst/>
          </a:prstGeom>
          <a:solidFill>
            <a:srgbClr val="F3DED3"/>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tx1"/>
                </a:solidFill>
                <a:effectLst/>
                <a:uLnTx/>
                <a:uFillTx/>
                <a:latin typeface="Inter"/>
                <a:ea typeface="Inter"/>
                <a:cs typeface="Lato"/>
              </a:rPr>
              <a:t>Key risks and challenges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6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endParaRPr>
          </a:p>
          <a:p>
            <a:pPr algn="l" rtl="0" fontAlgn="base"/>
            <a:r>
              <a:rPr lang="en-GB" sz="800" b="0" i="0" u="none" strike="noStrike">
                <a:solidFill>
                  <a:schemeClr val="tx1"/>
                </a:solidFill>
                <a:effectLst/>
              </a:rPr>
              <a:t>Work has begun on a new operating model for the Centre for Guidelines and there is a risk that this will slow progress and impact on delivery. </a:t>
            </a:r>
            <a:r>
              <a:rPr lang="en-US" sz="800" b="0" i="0">
                <a:solidFill>
                  <a:schemeClr val="tx1"/>
                </a:solidFill>
                <a:effectLst/>
              </a:rPr>
              <a:t>​</a:t>
            </a:r>
          </a:p>
          <a:p>
            <a:pPr algn="l" rtl="0" fontAlgn="base"/>
            <a:r>
              <a:rPr lang="en-GB" sz="800" b="0" i="0">
                <a:solidFill>
                  <a:schemeClr val="tx1"/>
                </a:solidFill>
                <a:effectLst/>
              </a:rPr>
              <a:t>​</a:t>
            </a:r>
          </a:p>
          <a:p>
            <a:pPr algn="l" rtl="0" fontAlgn="base"/>
            <a:r>
              <a:rPr lang="en-GB" sz="800" b="0" i="0" u="none" strike="noStrike">
                <a:solidFill>
                  <a:schemeClr val="tx1"/>
                </a:solidFill>
                <a:effectLst/>
              </a:rPr>
              <a:t>The impact of accelerated regulatory processes by the MHRA might impact on the overall timeliness KPI. </a:t>
            </a:r>
          </a:p>
          <a:p>
            <a:pPr algn="l" rtl="0" fontAlgn="base"/>
            <a:endParaRPr lang="en-GB" sz="800">
              <a:solidFill>
                <a:schemeClr val="tx1"/>
              </a:solidFill>
              <a:ea typeface="Inter" panose="02000503000000020004" pitchFamily="2" charset="0"/>
              <a:cs typeface="Lato" panose="020F0502020204030203" pitchFamily="34" charset="0"/>
            </a:endParaRPr>
          </a:p>
          <a:p>
            <a:pPr algn="l" rtl="0" fontAlgn="base"/>
            <a:r>
              <a:rPr lang="en-GB" sz="800">
                <a:solidFill>
                  <a:schemeClr val="tx1"/>
                </a:solidFill>
                <a:ea typeface="Inter" panose="02000503000000020004" pitchFamily="2" charset="0"/>
                <a:cs typeface="Lato" panose="020F0502020204030203" pitchFamily="34" charset="0"/>
              </a:rPr>
              <a:t>A number of divergent topics are taking have taken longer than the target time to reach publication. </a:t>
            </a:r>
          </a:p>
          <a:p>
            <a:pPr algn="l" rtl="0" fontAlgn="base"/>
            <a:endParaRPr lang="en-GB" sz="800">
              <a:solidFill>
                <a:schemeClr val="tx1"/>
              </a:solidFill>
              <a:effectLst/>
              <a:ea typeface="Inter" panose="02000503000000020004" pitchFamily="2" charset="0"/>
              <a:cs typeface="Lato" panose="020F0502020204030203" pitchFamily="34" charset="0"/>
            </a:endParaRPr>
          </a:p>
          <a:p>
            <a:pPr algn="l" rtl="0" fontAlgn="base"/>
            <a:r>
              <a:rPr lang="en-GB" sz="800">
                <a:solidFill>
                  <a:schemeClr val="tx1"/>
                </a:solidFill>
                <a:effectLst/>
              </a:rPr>
              <a:t>There </a:t>
            </a:r>
            <a:r>
              <a:rPr lang="en-GB" sz="800">
                <a:solidFill>
                  <a:schemeClr val="tx1"/>
                </a:solidFill>
              </a:rPr>
              <a:t>have also been challenges </a:t>
            </a:r>
            <a:r>
              <a:rPr lang="en-GB" sz="800">
                <a:solidFill>
                  <a:schemeClr val="tx1"/>
                </a:solidFill>
                <a:effectLst/>
              </a:rPr>
              <a:t>to produce conditional</a:t>
            </a:r>
            <a:r>
              <a:rPr lang="en-GB" sz="800" baseline="0">
                <a:solidFill>
                  <a:schemeClr val="tx1"/>
                </a:solidFill>
                <a:effectLst/>
              </a:rPr>
              <a:t> recommendations for early value assessment within their 6 months target. </a:t>
            </a:r>
            <a:endParaRPr lang="en-GB" sz="800">
              <a:solidFill>
                <a:schemeClr val="tx1"/>
              </a:solidFill>
            </a:endParaRPr>
          </a:p>
          <a:p>
            <a:pPr algn="l" rtl="0" fontAlgn="base"/>
            <a:endParaRPr lang="en-GB" sz="800">
              <a:solidFill>
                <a:prstClr val="black"/>
              </a:solidFill>
              <a:ea typeface="Inter" panose="02000503000000020004" pitchFamily="2" charset="0"/>
              <a:cs typeface="Lato" panose="020F0502020204030203" pitchFamily="34" charset="0"/>
            </a:endParaRPr>
          </a:p>
          <a:p>
            <a:pPr algn="ctr">
              <a:defRPr/>
            </a:pPr>
            <a:endParaRPr lang="en-GB" sz="1000" b="1">
              <a:solidFill>
                <a:prstClr val="black"/>
              </a:solidFill>
              <a:latin typeface="Inter" panose="02000503000000020004" pitchFamily="2" charset="0"/>
              <a:ea typeface="Inter" panose="02000503000000020004" pitchFamily="2" charset="0"/>
              <a:cs typeface="Lato" panose="020F0502020204030203" pitchFamily="34" charset="0"/>
            </a:endParaRPr>
          </a:p>
        </p:txBody>
      </p:sp>
      <p:sp>
        <p:nvSpPr>
          <p:cNvPr id="4" name="Rectangle 3">
            <a:extLst>
              <a:ext uri="{FF2B5EF4-FFF2-40B4-BE49-F238E27FC236}">
                <a16:creationId xmlns:a16="http://schemas.microsoft.com/office/drawing/2014/main" id="{8928BC1D-D489-4BAB-AE93-B1B4B2D307C5}"/>
              </a:ext>
            </a:extLst>
          </p:cNvPr>
          <p:cNvSpPr/>
          <p:nvPr/>
        </p:nvSpPr>
        <p:spPr>
          <a:xfrm>
            <a:off x="10244593" y="1007090"/>
            <a:ext cx="1695617" cy="2661140"/>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tx1"/>
                </a:solidFill>
                <a:effectLst/>
                <a:uLnTx/>
                <a:uFillTx/>
                <a:latin typeface="Inter"/>
                <a:ea typeface="Inter"/>
                <a:cs typeface="Lato"/>
              </a:rPr>
              <a:t>What we have learnt</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600" b="1" i="0" u="none" strike="noStrike" kern="1200" cap="none" spc="0" normalizeH="0" baseline="0" noProof="0">
              <a:ln>
                <a:noFill/>
              </a:ln>
              <a:solidFill>
                <a:schemeClr val="tx1"/>
              </a:solidFill>
              <a:effectLst/>
              <a:uLnTx/>
              <a:uFillTx/>
              <a:latin typeface="Inter" panose="02000503000000020004" pitchFamily="2" charset="0"/>
              <a:ea typeface="Inter" panose="02000503000000020004" pitchFamily="2" charset="0"/>
              <a:cs typeface="Lato" panose="020F0502020204030203" pitchFamily="34" charset="0"/>
            </a:endParaRPr>
          </a:p>
          <a:p>
            <a:pPr algn="l" rtl="0" fontAlgn="base"/>
            <a:r>
              <a:rPr lang="en-GB" sz="800" b="0" i="0" u="none" strike="noStrike">
                <a:solidFill>
                  <a:schemeClr val="tx1"/>
                </a:solidFill>
                <a:effectLst/>
              </a:rPr>
              <a:t>Work has begun on designing a new operating model for the Centre for Guidelines and there is a risk that this will slow progress and impact on delivery. </a:t>
            </a:r>
            <a:r>
              <a:rPr lang="en-US" sz="800" b="0" i="0">
                <a:solidFill>
                  <a:schemeClr val="tx1"/>
                </a:solidFill>
                <a:effectLst/>
              </a:rPr>
              <a:t>​</a:t>
            </a:r>
          </a:p>
          <a:p>
            <a:pPr algn="l" rtl="0" fontAlgn="base"/>
            <a:r>
              <a:rPr lang="en-GB" sz="800" b="0" i="0">
                <a:solidFill>
                  <a:schemeClr val="tx1"/>
                </a:solidFill>
                <a:effectLst/>
              </a:rPr>
              <a:t>​</a:t>
            </a:r>
          </a:p>
          <a:p>
            <a:pPr algn="l" rtl="0" fontAlgn="base"/>
            <a:r>
              <a:rPr lang="en-GB" sz="800" b="0" i="0" u="none" strike="noStrike">
                <a:solidFill>
                  <a:schemeClr val="tx1"/>
                </a:solidFill>
                <a:effectLst/>
              </a:rPr>
              <a:t>The impact of accelerated regulatory processes by the MHRA might impact on the overall timeliness KPI. </a:t>
            </a:r>
          </a:p>
          <a:p>
            <a:pPr algn="l" rtl="0" fontAlgn="base"/>
            <a:endParaRPr lang="en-GB" sz="800" kern="1200" cap="none" spc="0" normalizeH="0" baseline="0" noProof="0">
              <a:ln>
                <a:noFill/>
              </a:ln>
              <a:solidFill>
                <a:schemeClr val="tx1"/>
              </a:solidFill>
              <a:uLnTx/>
              <a:uFillTx/>
              <a:ea typeface="Inter" panose="02000503000000020004" pitchFamily="2" charset="0"/>
              <a:cs typeface="Lato" panose="020F0502020204030203" pitchFamily="34" charset="0"/>
            </a:endParaRPr>
          </a:p>
          <a:p>
            <a:pPr algn="l" rtl="0" fontAlgn="base"/>
            <a:endParaRPr lang="en-GB" sz="800" i="0" u="none" strike="noStrike" kern="1200" cap="none" spc="0" normalizeH="0" baseline="0" noProof="0">
              <a:ln>
                <a:noFill/>
              </a:ln>
              <a:solidFill>
                <a:schemeClr val="tx1"/>
              </a:solidFill>
              <a:effectLst/>
              <a:uLnTx/>
              <a:uFillTx/>
              <a:ea typeface="Inter" panose="02000503000000020004" pitchFamily="2" charset="0"/>
              <a:cs typeface="Lato" panose="020F0502020204030203" pitchFamily="34" charset="0"/>
            </a:endParaRPr>
          </a:p>
        </p:txBody>
      </p:sp>
      <p:sp>
        <p:nvSpPr>
          <p:cNvPr id="12" name="Arrow: Right 11">
            <a:extLst>
              <a:ext uri="{FF2B5EF4-FFF2-40B4-BE49-F238E27FC236}">
                <a16:creationId xmlns:a16="http://schemas.microsoft.com/office/drawing/2014/main" id="{CD332B85-055A-E557-0017-4F259C16FB8B}"/>
              </a:ext>
              <a:ext uri="{C183D7F6-B498-43B3-948B-1728B52AA6E4}">
                <adec:decorative xmlns:adec="http://schemas.microsoft.com/office/drawing/2017/decorative" val="1"/>
              </a:ext>
            </a:extLst>
          </p:cNvPr>
          <p:cNvSpPr/>
          <p:nvPr/>
        </p:nvSpPr>
        <p:spPr>
          <a:xfrm>
            <a:off x="3074023" y="1790440"/>
            <a:ext cx="309327" cy="322962"/>
          </a:xfrm>
          <a:prstGeom prst="rightArrow">
            <a:avLst/>
          </a:prstGeom>
          <a:solidFill>
            <a:srgbClr val="228096"/>
          </a:solidFill>
          <a:ln>
            <a:solidFill>
              <a:srgbClr val="228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4" name="Table 16">
            <a:extLst>
              <a:ext uri="{FF2B5EF4-FFF2-40B4-BE49-F238E27FC236}">
                <a16:creationId xmlns:a16="http://schemas.microsoft.com/office/drawing/2014/main" id="{361C7BBD-CBAD-9D93-03DE-40BB7C9433CB}"/>
              </a:ext>
            </a:extLst>
          </p:cNvPr>
          <p:cNvGraphicFramePr>
            <a:graphicFrameLocks noGrp="1"/>
          </p:cNvGraphicFramePr>
          <p:nvPr>
            <p:extLst>
              <p:ext uri="{D42A27DB-BD31-4B8C-83A1-F6EECF244321}">
                <p14:modId xmlns:p14="http://schemas.microsoft.com/office/powerpoint/2010/main" val="2815778021"/>
              </p:ext>
            </p:extLst>
          </p:nvPr>
        </p:nvGraphicFramePr>
        <p:xfrm>
          <a:off x="256150" y="3761561"/>
          <a:ext cx="11684060" cy="3022600"/>
        </p:xfrm>
        <a:graphic>
          <a:graphicData uri="http://schemas.openxmlformats.org/drawingml/2006/table">
            <a:tbl>
              <a:tblPr firstRow="1" bandRow="1">
                <a:tableStyleId>{5C22544A-7EE6-4342-B048-85BDC9FD1C3A}</a:tableStyleId>
              </a:tblPr>
              <a:tblGrid>
                <a:gridCol w="711413">
                  <a:extLst>
                    <a:ext uri="{9D8B030D-6E8A-4147-A177-3AD203B41FA5}">
                      <a16:colId xmlns:a16="http://schemas.microsoft.com/office/drawing/2014/main" val="4238164501"/>
                    </a:ext>
                  </a:extLst>
                </a:gridCol>
                <a:gridCol w="8803758">
                  <a:extLst>
                    <a:ext uri="{9D8B030D-6E8A-4147-A177-3AD203B41FA5}">
                      <a16:colId xmlns:a16="http://schemas.microsoft.com/office/drawing/2014/main" val="1861665711"/>
                    </a:ext>
                  </a:extLst>
                </a:gridCol>
                <a:gridCol w="1148316">
                  <a:extLst>
                    <a:ext uri="{9D8B030D-6E8A-4147-A177-3AD203B41FA5}">
                      <a16:colId xmlns:a16="http://schemas.microsoft.com/office/drawing/2014/main" val="1966782462"/>
                    </a:ext>
                  </a:extLst>
                </a:gridCol>
                <a:gridCol w="1020573">
                  <a:extLst>
                    <a:ext uri="{9D8B030D-6E8A-4147-A177-3AD203B41FA5}">
                      <a16:colId xmlns:a16="http://schemas.microsoft.com/office/drawing/2014/main" val="3628499826"/>
                    </a:ext>
                  </a:extLst>
                </a:gridCol>
              </a:tblGrid>
              <a:tr h="370840">
                <a:tc rowSpan="11">
                  <a:txBody>
                    <a:bodyPr/>
                    <a:lstStyle/>
                    <a:p>
                      <a:pPr algn="ctr"/>
                      <a:endParaRPr lang="en-GB" sz="2000"/>
                    </a:p>
                    <a:p>
                      <a:pPr algn="ctr"/>
                      <a:endParaRPr lang="en-GB" sz="2000"/>
                    </a:p>
                    <a:p>
                      <a:pPr algn="ctr"/>
                      <a:endParaRPr lang="en-GB" sz="2000"/>
                    </a:p>
                    <a:p>
                      <a:pPr algn="ctr"/>
                      <a:endParaRPr lang="en-GB" sz="2000"/>
                    </a:p>
                    <a:p>
                      <a:pPr algn="ctr"/>
                      <a:endParaRPr lang="en-GB" sz="2000"/>
                    </a:p>
                    <a:p>
                      <a:pPr algn="ctr"/>
                      <a:r>
                        <a:rPr lang="en-GB" sz="2400"/>
                        <a:t>10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r>
                        <a:rPr lang="en-GB" sz="1200" dirty="0"/>
                        <a:t>Milestone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8096"/>
                    </a:solidFill>
                  </a:tcPr>
                </a:tc>
                <a:tc>
                  <a:txBody>
                    <a:bodyPr/>
                    <a:lstStyle/>
                    <a:p>
                      <a:r>
                        <a:rPr lang="en-GB" sz="1200" dirty="0"/>
                        <a:t>Delivered by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8096"/>
                    </a:solidFill>
                  </a:tcPr>
                </a:tc>
                <a:tc>
                  <a:txBody>
                    <a:bodyPr/>
                    <a:lstStyle/>
                    <a:p>
                      <a:pPr algn="ctr"/>
                      <a:r>
                        <a:rPr lang="en-GB" sz="1200" dirty="0"/>
                        <a:t>On track?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8096"/>
                    </a:solidFill>
                  </a:tcPr>
                </a:tc>
                <a:extLst>
                  <a:ext uri="{0D108BD9-81ED-4DB2-BD59-A6C34878D82A}">
                    <a16:rowId xmlns:a16="http://schemas.microsoft.com/office/drawing/2014/main" val="1059272938"/>
                  </a:ext>
                </a:extLst>
              </a:tr>
              <a:tr h="0">
                <a:tc vMerge="1">
                  <a:txBody>
                    <a:bodyPr/>
                    <a:lstStyle/>
                    <a:p>
                      <a:endParaRPr lang="en-GB" sz="100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950"/>
                        <a:t>Health tech: </a:t>
                      </a:r>
                      <a:r>
                        <a:rPr lang="en-GB" sz="950">
                          <a:latin typeface="+mn-lt"/>
                          <a:ea typeface="Lato"/>
                          <a:cs typeface="Lato"/>
                        </a:rPr>
                        <a:t>Launched the first topic under a new single approach to multi-technology evaluations across </a:t>
                      </a:r>
                      <a:r>
                        <a:rPr lang="en-GB" sz="950" err="1">
                          <a:latin typeface="+mn-lt"/>
                          <a:ea typeface="Lato"/>
                          <a:cs typeface="Lato"/>
                        </a:rPr>
                        <a:t>medtech</a:t>
                      </a:r>
                      <a:r>
                        <a:rPr lang="en-GB" sz="950">
                          <a:latin typeface="+mn-lt"/>
                          <a:ea typeface="Lato"/>
                          <a:cs typeface="Lato"/>
                        </a:rPr>
                        <a:t>, diagnostics, and digital, including incorporating quick wins identified in our Early Value Assessment pilots </a:t>
                      </a:r>
                      <a:endParaRPr lang="en-GB" sz="95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r>
                        <a:rPr lang="en-GB" sz="950"/>
                        <a:t>Aug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ctr"/>
                      <a:r>
                        <a:rPr lang="en-GB" sz="950" dirty="0">
                          <a:solidFill>
                            <a:schemeClr val="tx1"/>
                          </a:solidFill>
                        </a:rPr>
                        <a:t>No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D054"/>
                    </a:solidFill>
                  </a:tcPr>
                </a:tc>
                <a:extLst>
                  <a:ext uri="{0D108BD9-81ED-4DB2-BD59-A6C34878D82A}">
                    <a16:rowId xmlns:a16="http://schemas.microsoft.com/office/drawing/2014/main" val="1469511913"/>
                  </a:ext>
                </a:extLst>
              </a:tr>
              <a:tr h="0">
                <a:tc vMerge="1">
                  <a:txBody>
                    <a:bodyPr/>
                    <a:lstStyle/>
                    <a:p>
                      <a:endParaRPr lang="en-GB"/>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950"/>
                        <a:t>Guidelines: </a:t>
                      </a:r>
                      <a:r>
                        <a:rPr lang="en-GB" sz="950">
                          <a:latin typeface="+mn-lt"/>
                          <a:ea typeface="Lato"/>
                          <a:cs typeface="Lato"/>
                        </a:rPr>
                        <a:t>Embedded pilot living mechanisms to monitor evidence &amp; system intelligence for Key Priority Areas within diabetes &amp; women’s health suites </a:t>
                      </a:r>
                      <a:endParaRPr lang="en-GB" sz="950">
                        <a:latin typeface="+mn-lt"/>
                        <a:ea typeface="Lato" panose="020F0502020204030203" pitchFamily="34"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r>
                        <a:rPr lang="en-GB" sz="950" i="0">
                          <a:solidFill>
                            <a:schemeClr val="tx1"/>
                          </a:solidFill>
                        </a:rPr>
                        <a:t>Aug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a:r>
                        <a:rPr lang="en-GB" sz="950" dirty="0">
                          <a:solidFill>
                            <a:schemeClr val="bg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223155163"/>
                  </a:ext>
                </a:extLst>
              </a:tr>
              <a:tr h="0">
                <a:tc vMerge="1">
                  <a:txBody>
                    <a:bodyPr/>
                    <a:lstStyle/>
                    <a:p>
                      <a:endParaRPr lang="en-GB" sz="100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950"/>
                        <a:t>Health tech: </a:t>
                      </a:r>
                      <a:r>
                        <a:rPr lang="en-GB" sz="950">
                          <a:latin typeface="+mn-lt"/>
                          <a:ea typeface="Lato"/>
                          <a:cs typeface="Lato"/>
                        </a:rPr>
                        <a:t>Defined the approach to including Resource Impact Statements alongside all health tech guidance </a:t>
                      </a:r>
                      <a:endParaRPr lang="en-GB" sz="95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r>
                        <a:rPr lang="en-GB" sz="950"/>
                        <a:t>Oct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ctr"/>
                      <a:r>
                        <a:rPr lang="en-GB" sz="950" dirty="0">
                          <a:solidFill>
                            <a:schemeClr val="bg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501791997"/>
                  </a:ext>
                </a:extLst>
              </a:tr>
              <a:tr h="0">
                <a:tc vMerge="1">
                  <a:txBody>
                    <a:bodyPr/>
                    <a:lstStyle/>
                    <a:p>
                      <a:endParaRPr lang="en-GB" sz="1000"/>
                    </a:p>
                  </a:txBody>
                  <a:tcPr/>
                </a:tc>
                <a:tc>
                  <a:txBody>
                    <a:bodyPr/>
                    <a:lstStyle/>
                    <a:p>
                      <a:r>
                        <a:rPr lang="en-GB" sz="950">
                          <a:latin typeface="+mn-lt"/>
                          <a:ea typeface="Lato"/>
                          <a:cs typeface="Lato"/>
                        </a:rPr>
                        <a:t>Medicines: Published a modular update to our methods and processes to embed improvements identified in our Proportionate Approach to Technology Appraisals in 2022/23 </a:t>
                      </a:r>
                      <a:endParaRPr kumimoji="0" lang="en-GB" sz="950" b="0" i="0" u="none" strike="noStrike" kern="1200" cap="none" spc="0" normalizeH="0" baseline="0" noProof="0">
                        <a:ln>
                          <a:noFill/>
                        </a:ln>
                        <a:effectLst/>
                        <a:uLnTx/>
                        <a:uFillTx/>
                        <a:latin typeface="+mn-lt"/>
                        <a:ea typeface="Lato" panose="020F0502020204030203" pitchFamily="34"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r>
                        <a:rPr lang="en-GB" sz="950"/>
                        <a:t>Oct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a:r>
                        <a:rPr lang="en-GB" sz="950" dirty="0">
                          <a:solidFill>
                            <a:schemeClr val="bg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605993382"/>
                  </a:ext>
                </a:extLst>
              </a:tr>
              <a:tr h="0">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50"/>
                        <a:t>Guidelines: </a:t>
                      </a:r>
                      <a:r>
                        <a:rPr lang="en-GB" sz="950">
                          <a:latin typeface="+mn-lt"/>
                          <a:ea typeface="Lato"/>
                          <a:cs typeface="Lato"/>
                        </a:rPr>
                        <a:t>Tested new proportionate approaches to guideline updates following identification of new evidence in Key Priority Areas in diabetes suite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r>
                        <a:rPr lang="en-GB" sz="950">
                          <a:solidFill>
                            <a:schemeClr val="tx1"/>
                          </a:solidFill>
                        </a:rPr>
                        <a:t>Dec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ctr"/>
                      <a:r>
                        <a:rPr lang="en-GB" sz="950">
                          <a:solidFill>
                            <a:schemeClr val="bg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832730485"/>
                  </a:ext>
                </a:extLst>
              </a:tr>
              <a:tr h="0">
                <a:tc vMerge="1">
                  <a:txBody>
                    <a:bodyPr/>
                    <a:lstStyle/>
                    <a:p>
                      <a:endParaRPr lang="en-GB"/>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950"/>
                        <a:t>Guidelines: </a:t>
                      </a:r>
                      <a:r>
                        <a:rPr lang="en-GB" sz="950">
                          <a:latin typeface="+mn-lt"/>
                          <a:ea typeface="Lato"/>
                          <a:cs typeface="Lato"/>
                        </a:rPr>
                        <a:t>Implemented a proportionate approach to consultation across all priority guideline suites </a:t>
                      </a:r>
                      <a:endParaRPr lang="en-GB" sz="950">
                        <a:latin typeface="+mn-lt"/>
                        <a:ea typeface="Lato" panose="020F0502020204030203" pitchFamily="34"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r>
                        <a:rPr lang="en-GB" sz="950">
                          <a:solidFill>
                            <a:schemeClr val="tx1"/>
                          </a:solidFill>
                        </a:rPr>
                        <a:t>Jan 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a:r>
                        <a:rPr lang="en-GB" sz="950" dirty="0">
                          <a:solidFill>
                            <a:schemeClr val="tx1"/>
                          </a:solidFill>
                        </a:rPr>
                        <a:t>Partially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D054"/>
                    </a:solidFill>
                  </a:tcPr>
                </a:tc>
                <a:extLst>
                  <a:ext uri="{0D108BD9-81ED-4DB2-BD59-A6C34878D82A}">
                    <a16:rowId xmlns:a16="http://schemas.microsoft.com/office/drawing/2014/main" val="1699183620"/>
                  </a:ext>
                </a:extLst>
              </a:tr>
              <a:tr h="0">
                <a:tc vMerge="1">
                  <a:txBody>
                    <a:bodyPr/>
                    <a:lstStyle/>
                    <a:p>
                      <a:endParaRPr lang="en-GB" sz="1000"/>
                    </a:p>
                  </a:txBody>
                  <a:tcPr/>
                </a:tc>
                <a:tc>
                  <a:txBody>
                    <a:bodyPr/>
                    <a:lstStyle/>
                    <a:p>
                      <a:r>
                        <a:rPr kumimoji="0" lang="en-GB" sz="950" b="0" i="0" u="none" strike="noStrike" kern="1200" cap="none" spc="0" normalizeH="0" baseline="0" noProof="0">
                          <a:ln>
                            <a:noFill/>
                          </a:ln>
                          <a:effectLst/>
                          <a:uLnTx/>
                          <a:uFillTx/>
                          <a:latin typeface="+mn-lt"/>
                          <a:ea typeface="Lato"/>
                          <a:cs typeface="Lato"/>
                        </a:rPr>
                        <a:t>Medicines: Confirmed an approach to enable Rapid Entry to Managed Access</a:t>
                      </a:r>
                      <a:r>
                        <a:rPr lang="en-GB" sz="950" b="0" i="0" u="none" strike="noStrike" kern="1200" cap="none" spc="0" normalizeH="0" baseline="0" noProof="0">
                          <a:ln>
                            <a:noFill/>
                          </a:ln>
                          <a:effectLst/>
                          <a:uLnTx/>
                          <a:uFillTx/>
                          <a:latin typeface="+mn-lt"/>
                          <a:ea typeface="Lato"/>
                          <a:cs typeface="Lato"/>
                        </a:rPr>
                        <a:t>  </a:t>
                      </a:r>
                      <a:endParaRPr kumimoji="0" lang="en-GB" sz="950" b="0" i="0" u="none" strike="noStrike" kern="1200" cap="none" spc="0" normalizeH="0" baseline="0" noProof="0">
                        <a:ln>
                          <a:noFill/>
                        </a:ln>
                        <a:effectLst/>
                        <a:uLnTx/>
                        <a:uFillTx/>
                        <a:latin typeface="+mn-lt"/>
                        <a:ea typeface="Lato" panose="020F0502020204030203" pitchFamily="34"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r>
                        <a:rPr lang="en-GB" sz="950" i="0"/>
                        <a:t>Jan 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ctr"/>
                      <a:r>
                        <a:rPr lang="en-GB" sz="950" dirty="0">
                          <a:solidFill>
                            <a:schemeClr val="tx1"/>
                          </a:solidFill>
                        </a:rPr>
                        <a:t>No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D054"/>
                    </a:solidFill>
                  </a:tcPr>
                </a:tc>
                <a:extLst>
                  <a:ext uri="{0D108BD9-81ED-4DB2-BD59-A6C34878D82A}">
                    <a16:rowId xmlns:a16="http://schemas.microsoft.com/office/drawing/2014/main" val="360679941"/>
                  </a:ext>
                </a:extLst>
              </a:tr>
              <a:tr h="0">
                <a:tc vMerge="1">
                  <a:txBody>
                    <a:bodyPr/>
                    <a:lstStyle/>
                    <a:p>
                      <a:endParaRPr lang="en-GB" sz="100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950"/>
                        <a:t>Medicines: </a:t>
                      </a:r>
                      <a:r>
                        <a:rPr kumimoji="0" lang="en-GB" sz="950" b="0" i="0" u="none" strike="noStrike" kern="1200" cap="none" spc="0" normalizeH="0" baseline="0" noProof="0">
                          <a:ln>
                            <a:noFill/>
                          </a:ln>
                          <a:effectLst/>
                          <a:uLnTx/>
                          <a:uFillTx/>
                          <a:latin typeface="+mn-lt"/>
                          <a:ea typeface="Lato"/>
                          <a:cs typeface="Lato"/>
                        </a:rPr>
                        <a:t>Developed two reference models to test pathway appraisals in cancer medicines</a:t>
                      </a:r>
                      <a:r>
                        <a:rPr lang="en-GB" sz="950" b="0" i="0" u="none" strike="noStrike" kern="1200" cap="none" spc="0" normalizeH="0" baseline="0" noProof="0">
                          <a:ln>
                            <a:noFill/>
                          </a:ln>
                          <a:effectLst/>
                          <a:uLnTx/>
                          <a:uFillTx/>
                          <a:latin typeface="+mn-lt"/>
                          <a:ea typeface="Lato"/>
                          <a:cs typeface="Lato"/>
                        </a:rPr>
                        <a:t> </a:t>
                      </a:r>
                      <a:endParaRPr kumimoji="0" lang="en-GB" sz="950" b="0" i="0" u="none" strike="noStrike" kern="1200" cap="none" spc="0" normalizeH="0" baseline="0" noProof="0">
                        <a:ln>
                          <a:noFill/>
                        </a:ln>
                        <a:effectLst/>
                        <a:uLnTx/>
                        <a:uFillTx/>
                        <a:latin typeface="+mn-lt"/>
                        <a:ea typeface="Lato" panose="020F0502020204030203" pitchFamily="34"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r>
                        <a:rPr lang="en-GB" sz="950"/>
                        <a:t>Jan 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a:r>
                        <a:rPr lang="en-GB" sz="950">
                          <a:solidFill>
                            <a:schemeClr val="bg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858299326"/>
                  </a:ext>
                </a:extLst>
              </a:tr>
              <a:tr h="0">
                <a:tc vMerge="1">
                  <a:txBody>
                    <a:bodyPr/>
                    <a:lstStyle/>
                    <a:p>
                      <a:endParaRPr lang="en-GB" sz="1000"/>
                    </a:p>
                  </a:txBody>
                  <a:tcPr/>
                </a:tc>
                <a:tc>
                  <a:txBody>
                    <a:bodyPr/>
                    <a:lstStyle/>
                    <a:p>
                      <a:r>
                        <a:rPr kumimoji="0" lang="en-GB" sz="950" b="0" i="0" u="none" strike="noStrike" kern="1200" cap="none" spc="0" normalizeH="0" baseline="0" noProof="0">
                          <a:ln>
                            <a:noFill/>
                          </a:ln>
                          <a:effectLst/>
                          <a:uLnTx/>
                          <a:uFillTx/>
                          <a:latin typeface="+mn-lt"/>
                          <a:ea typeface="Lato"/>
                          <a:cs typeface="Lato"/>
                        </a:rPr>
                        <a:t>Medicines: Commenced a pilot of a new approach to immuno-oncology appraisals/portfolio appraisals</a:t>
                      </a:r>
                      <a:r>
                        <a:rPr lang="en-GB" sz="950" b="0" i="0" u="none" strike="noStrike" kern="1200" cap="none" spc="0" normalizeH="0" baseline="0" noProof="0">
                          <a:ln>
                            <a:noFill/>
                          </a:ln>
                          <a:effectLst/>
                          <a:uLnTx/>
                          <a:uFillTx/>
                          <a:latin typeface="+mn-lt"/>
                          <a:ea typeface="Lato"/>
                          <a:cs typeface="Lato"/>
                        </a:rPr>
                        <a:t> </a:t>
                      </a:r>
                      <a:endParaRPr kumimoji="0" lang="en-GB" sz="950" b="0" i="0" u="none" strike="noStrike" kern="1200" cap="none" spc="0" normalizeH="0" baseline="0" noProof="0">
                        <a:ln>
                          <a:noFill/>
                        </a:ln>
                        <a:effectLst/>
                        <a:uLnTx/>
                        <a:uFillTx/>
                        <a:latin typeface="+mn-lt"/>
                        <a:ea typeface="Lato" panose="020F0502020204030203" pitchFamily="34"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r>
                        <a:rPr lang="en-GB" sz="950"/>
                        <a:t>Mar 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ctr"/>
                      <a:r>
                        <a:rPr lang="en-GB" sz="950" dirty="0">
                          <a:solidFill>
                            <a:schemeClr val="tx1"/>
                          </a:solidFill>
                        </a:rPr>
                        <a:t>No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D054"/>
                    </a:solidFill>
                  </a:tcPr>
                </a:tc>
                <a:extLst>
                  <a:ext uri="{0D108BD9-81ED-4DB2-BD59-A6C34878D82A}">
                    <a16:rowId xmlns:a16="http://schemas.microsoft.com/office/drawing/2014/main" val="1128834055"/>
                  </a:ext>
                </a:extLst>
              </a:tr>
              <a:tr h="0">
                <a:tc vMerge="1">
                  <a:txBody>
                    <a:bodyPr/>
                    <a:lstStyle/>
                    <a:p>
                      <a:pPr algn="ctr"/>
                      <a:endParaRPr lang="en-GB" sz="10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r>
                        <a:rPr lang="en-GB" sz="950">
                          <a:latin typeface="+mn-lt"/>
                          <a:ea typeface="Lato"/>
                          <a:cs typeface="Lato"/>
                        </a:rPr>
                        <a:t>Guidelines:  Created a faculty of experts to support lifecycle of recommendations in 5 priority topic suites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r>
                        <a:rPr lang="en-GB" sz="950">
                          <a:solidFill>
                            <a:schemeClr val="tx1"/>
                          </a:solidFill>
                        </a:rPr>
                        <a:t>Mar 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a:r>
                        <a:rPr lang="en-GB" sz="950" dirty="0">
                          <a:solidFill>
                            <a:schemeClr val="tx1"/>
                          </a:solidFill>
                        </a:rPr>
                        <a:t>Partially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D054"/>
                    </a:solidFill>
                  </a:tcPr>
                </a:tc>
                <a:extLst>
                  <a:ext uri="{0D108BD9-81ED-4DB2-BD59-A6C34878D82A}">
                    <a16:rowId xmlns:a16="http://schemas.microsoft.com/office/drawing/2014/main" val="2478197505"/>
                  </a:ext>
                </a:extLst>
              </a:tr>
            </a:tbl>
          </a:graphicData>
        </a:graphic>
      </p:graphicFrame>
      <p:sp>
        <p:nvSpPr>
          <p:cNvPr id="17" name="Oval 16">
            <a:extLst>
              <a:ext uri="{FF2B5EF4-FFF2-40B4-BE49-F238E27FC236}">
                <a16:creationId xmlns:a16="http://schemas.microsoft.com/office/drawing/2014/main" id="{2F761439-259D-E2E4-9125-ACF74BE69954}"/>
              </a:ext>
              <a:ext uri="{C183D7F6-B498-43B3-948B-1728B52AA6E4}">
                <adec:decorative xmlns:adec="http://schemas.microsoft.com/office/drawing/2017/decorative" val="1"/>
              </a:ext>
            </a:extLst>
          </p:cNvPr>
          <p:cNvSpPr/>
          <p:nvPr/>
        </p:nvSpPr>
        <p:spPr>
          <a:xfrm>
            <a:off x="350042" y="473852"/>
            <a:ext cx="396000" cy="396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2</a:t>
            </a:r>
          </a:p>
        </p:txBody>
      </p:sp>
    </p:spTree>
    <p:extLst>
      <p:ext uri="{BB962C8B-B14F-4D97-AF65-F5344CB8AC3E}">
        <p14:creationId xmlns:p14="http://schemas.microsoft.com/office/powerpoint/2010/main" val="2002953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4">
            <a:extLst>
              <a:ext uri="{FF2B5EF4-FFF2-40B4-BE49-F238E27FC236}">
                <a16:creationId xmlns:a16="http://schemas.microsoft.com/office/drawing/2014/main" id="{4027C294-B42D-DE3C-9A99-448F40D8507B}"/>
              </a:ext>
            </a:extLst>
          </p:cNvPr>
          <p:cNvSpPr txBox="1">
            <a:spLocks noGrp="1"/>
          </p:cNvSpPr>
          <p:nvPr>
            <p:ph type="title" idx="4294967295"/>
          </p:nvPr>
        </p:nvSpPr>
        <p:spPr>
          <a:xfrm>
            <a:off x="250947" y="71683"/>
            <a:ext cx="8669769"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Lora SemiBold" pitchFamily="2" charset="0"/>
                <a:ea typeface="Lato" panose="020F0502020204030203" pitchFamily="34" charset="0"/>
                <a:cs typeface="Lato" panose="020F0502020204030203" pitchFamily="34" charset="0"/>
              </a:rPr>
              <a:t>Transformation Progress – February 2024 (Slide 5 of 6)</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3" name="Title 7">
            <a:extLst>
              <a:ext uri="{FF2B5EF4-FFF2-40B4-BE49-F238E27FC236}">
                <a16:creationId xmlns:a16="http://schemas.microsoft.com/office/drawing/2014/main" id="{B36E00D4-CA15-4F23-DF56-C48D4220F222}"/>
              </a:ext>
            </a:extLst>
          </p:cNvPr>
          <p:cNvSpPr>
            <a:spLocks/>
          </p:cNvSpPr>
          <p:nvPr/>
        </p:nvSpPr>
        <p:spPr>
          <a:xfrm>
            <a:off x="215314" y="538001"/>
            <a:ext cx="11733791" cy="482400"/>
          </a:xfrm>
          <a:prstGeom prst="rect">
            <a:avLst/>
          </a:prstGeom>
          <a:solidFill>
            <a:srgbClr val="00436C"/>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kumimoji="0" lang="en-GB"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sz="2000"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sz="2000" b="1" i="0" u="none" strike="noStrike" kern="1200" cap="none" spc="0" normalizeH="0" baseline="0" noProof="0">
                <a:ln>
                  <a:noFill/>
                </a:ln>
                <a:solidFill>
                  <a:schemeClr val="bg1"/>
                </a:solidFill>
                <a:effectLst/>
                <a:uLnTx/>
                <a:uFillTx/>
                <a:latin typeface="Inter" panose="02000503000000020004" pitchFamily="2" charset="0"/>
                <a:ea typeface="Inter" panose="02000503000000020004" pitchFamily="2" charset="0"/>
                <a:cs typeface="Lato" panose="020F0502020204030203" pitchFamily="34" charset="0"/>
              </a:rPr>
              <a:t>Constantly learning from data and implementation</a:t>
            </a:r>
          </a:p>
        </p:txBody>
      </p:sp>
      <p:sp>
        <p:nvSpPr>
          <p:cNvPr id="67" name="Oval 66">
            <a:extLst>
              <a:ext uri="{FF2B5EF4-FFF2-40B4-BE49-F238E27FC236}">
                <a16:creationId xmlns:a16="http://schemas.microsoft.com/office/drawing/2014/main" id="{6232D2EE-50F3-9931-2707-109AEDFE3F05}"/>
              </a:ext>
              <a:ext uri="{C183D7F6-B498-43B3-948B-1728B52AA6E4}">
                <adec:decorative xmlns:adec="http://schemas.microsoft.com/office/drawing/2017/decorative" val="1"/>
              </a:ext>
            </a:extLst>
          </p:cNvPr>
          <p:cNvSpPr/>
          <p:nvPr/>
        </p:nvSpPr>
        <p:spPr>
          <a:xfrm>
            <a:off x="309207" y="580246"/>
            <a:ext cx="396000" cy="396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3</a:t>
            </a:r>
          </a:p>
        </p:txBody>
      </p:sp>
      <p:sp>
        <p:nvSpPr>
          <p:cNvPr id="14" name="Rectangle 13">
            <a:extLst>
              <a:ext uri="{FF2B5EF4-FFF2-40B4-BE49-F238E27FC236}">
                <a16:creationId xmlns:a16="http://schemas.microsoft.com/office/drawing/2014/main" id="{85464C48-2654-3F9E-3924-C4879AE8F071}"/>
              </a:ext>
            </a:extLst>
          </p:cNvPr>
          <p:cNvSpPr/>
          <p:nvPr/>
        </p:nvSpPr>
        <p:spPr>
          <a:xfrm>
            <a:off x="250947" y="1102786"/>
            <a:ext cx="2329220" cy="452560"/>
          </a:xfrm>
          <a:prstGeom prst="rect">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rPr>
              <a:t>Learning from real </a:t>
            </a:r>
          </a:p>
          <a:p>
            <a:r>
              <a:rPr lang="en-GB" sz="1400" b="1">
                <a:solidFill>
                  <a:schemeClr val="tx1"/>
                </a:solidFill>
              </a:rPr>
              <a:t>world data</a:t>
            </a:r>
          </a:p>
        </p:txBody>
      </p:sp>
      <p:sp>
        <p:nvSpPr>
          <p:cNvPr id="3" name="Arrow: Pentagon 2">
            <a:extLst>
              <a:ext uri="{FF2B5EF4-FFF2-40B4-BE49-F238E27FC236}">
                <a16:creationId xmlns:a16="http://schemas.microsoft.com/office/drawing/2014/main" id="{38A41B90-7BC3-EB19-844D-899BFE5A9EBB}"/>
              </a:ext>
            </a:extLst>
          </p:cNvPr>
          <p:cNvSpPr/>
          <p:nvPr/>
        </p:nvSpPr>
        <p:spPr>
          <a:xfrm>
            <a:off x="250947" y="1595200"/>
            <a:ext cx="2718000" cy="2324232"/>
          </a:xfrm>
          <a:prstGeom prst="homePlate">
            <a:avLst>
              <a:gd name="adj" fmla="val 15700"/>
            </a:avLst>
          </a:prstGeom>
          <a:solidFill>
            <a:srgbClr val="40729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a:solidFill>
                <a:schemeClr val="bg1"/>
              </a:solidFill>
              <a:latin typeface="Inter" panose="02000503000000020004" pitchFamily="2" charset="0"/>
              <a:ea typeface="Inter" panose="02000503000000020004" pitchFamily="2"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a:solidFill>
                <a:schemeClr val="bg1"/>
              </a:solidFill>
              <a:latin typeface="Inter" panose="02000503000000020004" pitchFamily="2" charset="0"/>
              <a:ea typeface="Inter" panose="02000503000000020004" pitchFamily="2"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schemeClr val="bg1"/>
                </a:solidFill>
                <a:latin typeface="Inter" panose="02000503000000020004" pitchFamily="2" charset="0"/>
                <a:ea typeface="Inter" panose="02000503000000020004" pitchFamily="2" charset="0"/>
                <a:cs typeface="Lato" panose="020F0502020204030203" pitchFamily="34" charset="0"/>
              </a:rPr>
              <a:t>Objective 7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latin typeface="Inter" panose="02000503000000020004" pitchFamily="2" charset="0"/>
                <a:ea typeface="Inter" panose="02000503000000020004" pitchFamily="2" charset="0"/>
                <a:cs typeface="Lato" panose="020F0502020204030203" pitchFamily="34" charset="0"/>
              </a:rPr>
              <a:t>Support implementation of our guidance by </a:t>
            </a:r>
            <a:r>
              <a:rPr lang="en-GB" sz="1000" b="1">
                <a:solidFill>
                  <a:schemeClr val="bg1"/>
                </a:solidFill>
                <a:latin typeface="Inter" panose="02000503000000020004" pitchFamily="2" charset="0"/>
                <a:ea typeface="Inter" panose="02000503000000020004" pitchFamily="2" charset="0"/>
                <a:cs typeface="Lato" panose="020F0502020204030203" pitchFamily="34" charset="0"/>
              </a:rPr>
              <a:t>improving our measurement approach</a:t>
            </a:r>
            <a:r>
              <a:rPr lang="en-GB" sz="1000">
                <a:solidFill>
                  <a:schemeClr val="bg1"/>
                </a:solidFill>
                <a:latin typeface="Inter" panose="02000503000000020004" pitchFamily="2" charset="0"/>
                <a:ea typeface="Inter" panose="02000503000000020004" pitchFamily="2" charset="0"/>
                <a:cs typeface="Lato" panose="020F0502020204030203" pitchFamily="34" charset="0"/>
              </a:rPr>
              <a:t>, and develop an </a:t>
            </a:r>
            <a:r>
              <a:rPr lang="en-GB" sz="1000" b="1">
                <a:solidFill>
                  <a:schemeClr val="bg1"/>
                </a:solidFill>
                <a:latin typeface="Inter" panose="02000503000000020004" pitchFamily="2" charset="0"/>
                <a:ea typeface="Inter" panose="02000503000000020004" pitchFamily="2" charset="0"/>
                <a:cs typeface="Lato" panose="020F0502020204030203" pitchFamily="34" charset="0"/>
              </a:rPr>
              <a:t>automated uptake and monitoring system in a priority topic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chemeClr val="bg1"/>
              </a:solidFill>
              <a:effectLst/>
              <a:uLnTx/>
              <a:uFillTx/>
              <a:latin typeface="Inter" panose="02000503000000020004" pitchFamily="2" charset="0"/>
              <a:ea typeface="Inter" panose="02000503000000020004" pitchFamily="2"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a:ln>
                <a:noFill/>
              </a:ln>
              <a:solidFill>
                <a:schemeClr val="bg1"/>
              </a:solidFill>
              <a:effectLst/>
              <a:uLnTx/>
              <a:uFillTx/>
              <a:latin typeface="Inter" panose="02000503000000020004" pitchFamily="2" charset="0"/>
              <a:ea typeface="Inter" panose="02000503000000020004" pitchFamily="2" charset="0"/>
              <a:cs typeface="Lato" panose="020F0502020204030203" pitchFamily="34" charset="0"/>
            </a:endParaRPr>
          </a:p>
        </p:txBody>
      </p:sp>
      <p:sp>
        <p:nvSpPr>
          <p:cNvPr id="2" name="Rectangle 1">
            <a:extLst>
              <a:ext uri="{FF2B5EF4-FFF2-40B4-BE49-F238E27FC236}">
                <a16:creationId xmlns:a16="http://schemas.microsoft.com/office/drawing/2014/main" id="{8CC6F08C-99E5-7D74-801A-FAE477866E54}"/>
              </a:ext>
            </a:extLst>
          </p:cNvPr>
          <p:cNvSpPr/>
          <p:nvPr/>
        </p:nvSpPr>
        <p:spPr>
          <a:xfrm>
            <a:off x="2813092" y="1016522"/>
            <a:ext cx="1155600" cy="2810633"/>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95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Confidence level in achieving objective</a:t>
            </a:r>
          </a:p>
        </p:txBody>
      </p:sp>
      <p:grpSp>
        <p:nvGrpSpPr>
          <p:cNvPr id="8" name="Group 7" descr="Graphic of a meter ranked Low to High, with an arrow pointing at the High level.">
            <a:extLst>
              <a:ext uri="{FF2B5EF4-FFF2-40B4-BE49-F238E27FC236}">
                <a16:creationId xmlns:a16="http://schemas.microsoft.com/office/drawing/2014/main" id="{F82706DB-85F6-F1AD-6F1F-5980FF81E632}"/>
              </a:ext>
            </a:extLst>
          </p:cNvPr>
          <p:cNvGrpSpPr/>
          <p:nvPr/>
        </p:nvGrpSpPr>
        <p:grpSpPr>
          <a:xfrm>
            <a:off x="3251061" y="1834062"/>
            <a:ext cx="845875" cy="1673071"/>
            <a:chOff x="7818668" y="2734102"/>
            <a:chExt cx="845875" cy="1163725"/>
          </a:xfrm>
        </p:grpSpPr>
        <p:sp>
          <p:nvSpPr>
            <p:cNvPr id="9" name="Rectangle 8">
              <a:extLst>
                <a:ext uri="{FF2B5EF4-FFF2-40B4-BE49-F238E27FC236}">
                  <a16:creationId xmlns:a16="http://schemas.microsoft.com/office/drawing/2014/main" id="{AEAFA10F-E941-77F6-0F87-FDAB0DC91A2C}"/>
                </a:ext>
              </a:extLst>
            </p:cNvPr>
            <p:cNvSpPr/>
            <p:nvPr/>
          </p:nvSpPr>
          <p:spPr>
            <a:xfrm>
              <a:off x="7964859" y="2754248"/>
              <a:ext cx="570861" cy="1143579"/>
            </a:xfrm>
            <a:prstGeom prst="rect">
              <a:avLst/>
            </a:prstGeom>
            <a:gradFill flip="none" rotWithShape="1">
              <a:gsLst>
                <a:gs pos="0">
                  <a:srgbClr val="92D050"/>
                </a:gs>
                <a:gs pos="77000">
                  <a:srgbClr val="F56207"/>
                </a:gs>
                <a:gs pos="24000">
                  <a:srgbClr val="B7CB35"/>
                </a:gs>
                <a:gs pos="52000">
                  <a:srgbClr val="EBC30E"/>
                </a:gs>
                <a:gs pos="100000">
                  <a:srgbClr val="FF0000"/>
                </a:gs>
              </a:gsLst>
              <a:lin ang="540000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3D5280C2-F015-7B11-5BF4-D3B6D9D7A3C5}"/>
                </a:ext>
              </a:extLst>
            </p:cNvPr>
            <p:cNvSpPr txBox="1"/>
            <p:nvPr/>
          </p:nvSpPr>
          <p:spPr>
            <a:xfrm>
              <a:off x="7893193" y="3172233"/>
              <a:ext cx="716223"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MEDIUM</a:t>
              </a:r>
            </a:p>
          </p:txBody>
        </p:sp>
        <p:sp>
          <p:nvSpPr>
            <p:cNvPr id="11" name="TextBox 10">
              <a:extLst>
                <a:ext uri="{FF2B5EF4-FFF2-40B4-BE49-F238E27FC236}">
                  <a16:creationId xmlns:a16="http://schemas.microsoft.com/office/drawing/2014/main" id="{64D5BFAA-59E5-1FCB-52AC-323FB67E6179}"/>
                </a:ext>
              </a:extLst>
            </p:cNvPr>
            <p:cNvSpPr txBox="1"/>
            <p:nvPr/>
          </p:nvSpPr>
          <p:spPr>
            <a:xfrm>
              <a:off x="7818668" y="2734102"/>
              <a:ext cx="845875"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HIGH</a:t>
              </a:r>
            </a:p>
          </p:txBody>
        </p:sp>
        <p:sp>
          <p:nvSpPr>
            <p:cNvPr id="12" name="TextBox 11">
              <a:extLst>
                <a:ext uri="{FF2B5EF4-FFF2-40B4-BE49-F238E27FC236}">
                  <a16:creationId xmlns:a16="http://schemas.microsoft.com/office/drawing/2014/main" id="{0F9E8500-20CD-72D4-81D4-1CB97BABC58B}"/>
                </a:ext>
              </a:extLst>
            </p:cNvPr>
            <p:cNvSpPr txBox="1"/>
            <p:nvPr/>
          </p:nvSpPr>
          <p:spPr>
            <a:xfrm>
              <a:off x="7917865" y="3708568"/>
              <a:ext cx="647480"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LOW</a:t>
              </a:r>
            </a:p>
          </p:txBody>
        </p:sp>
      </p:grpSp>
      <p:sp>
        <p:nvSpPr>
          <p:cNvPr id="7" name="Rectangle 6">
            <a:extLst>
              <a:ext uri="{FF2B5EF4-FFF2-40B4-BE49-F238E27FC236}">
                <a16:creationId xmlns:a16="http://schemas.microsoft.com/office/drawing/2014/main" id="{051D0C51-6274-F330-C303-30A2AFB2E61F}"/>
              </a:ext>
            </a:extLst>
          </p:cNvPr>
          <p:cNvSpPr/>
          <p:nvPr/>
        </p:nvSpPr>
        <p:spPr>
          <a:xfrm>
            <a:off x="4172114" y="1016522"/>
            <a:ext cx="3378725" cy="2810633"/>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tx1"/>
                </a:solidFill>
                <a:effectLst/>
                <a:uLnTx/>
                <a:uFillTx/>
                <a:ea typeface="Inter"/>
                <a:cs typeface="Lato"/>
              </a:rPr>
              <a:t>What’s been achieved</a:t>
            </a:r>
          </a:p>
          <a:p>
            <a:pPr marL="0" marR="0" lvl="0" indent="0" defTabSz="914400" rtl="0" eaLnBrk="1" fontAlgn="auto" latinLnBrk="0" hangingPunct="1">
              <a:lnSpc>
                <a:spcPct val="100000"/>
              </a:lnSpc>
              <a:spcBef>
                <a:spcPts val="0"/>
              </a:spcBef>
              <a:spcAft>
                <a:spcPts val="0"/>
              </a:spcAft>
              <a:buClrTx/>
              <a:buSzTx/>
              <a:buFontTx/>
              <a:buNone/>
              <a:tabLst/>
              <a:defRPr/>
            </a:pPr>
            <a:endParaRPr lang="en-GB" sz="900" b="1" i="0" u="none" strike="noStrike" kern="1200" cap="none" spc="0" normalizeH="0" baseline="0" noProof="0">
              <a:ln>
                <a:noFill/>
              </a:ln>
              <a:solidFill>
                <a:schemeClr val="tx1"/>
              </a:solidFill>
              <a:effectLst/>
              <a:uLnTx/>
              <a:uFillTx/>
              <a:ea typeface="Inter"/>
              <a:cs typeface="Lato"/>
            </a:endParaRPr>
          </a:p>
          <a:p>
            <a:pPr algn="l" rtl="0" fontAlgn="base"/>
            <a:r>
              <a:rPr lang="en-GB" sz="900" b="1" i="0" u="none" strike="noStrike">
                <a:solidFill>
                  <a:srgbClr val="000000"/>
                </a:solidFill>
                <a:effectLst/>
              </a:rPr>
              <a:t>Implementing routine measurement</a:t>
            </a:r>
            <a:r>
              <a:rPr lang="en-US" sz="900" b="0" i="0">
                <a:solidFill>
                  <a:srgbClr val="000000"/>
                </a:solidFill>
                <a:effectLst/>
              </a:rPr>
              <a:t>​</a:t>
            </a:r>
          </a:p>
          <a:p>
            <a:pPr algn="l" rtl="0" fontAlgn="base"/>
            <a:r>
              <a:rPr lang="en-GB" sz="900" b="0" i="0" u="none" strike="noStrike">
                <a:solidFill>
                  <a:srgbClr val="000000"/>
                </a:solidFill>
                <a:effectLst/>
              </a:rPr>
              <a:t>The uptake data directory format has been agreed and templates set. This includes national uptake figure, the frequency the data is updated, and the opportunity the data gives for more detailed insights</a:t>
            </a:r>
            <a:r>
              <a:rPr lang="en-US" sz="900" b="0" i="0">
                <a:solidFill>
                  <a:srgbClr val="000000"/>
                </a:solidFill>
                <a:effectLst/>
              </a:rPr>
              <a:t>​.</a:t>
            </a:r>
          </a:p>
          <a:p>
            <a:pPr algn="l" rtl="0" fontAlgn="base"/>
            <a:r>
              <a:rPr lang="en-GB" sz="900" b="0" i="0">
                <a:solidFill>
                  <a:srgbClr val="000000"/>
                </a:solidFill>
                <a:effectLst/>
              </a:rPr>
              <a:t>​</a:t>
            </a:r>
          </a:p>
          <a:p>
            <a:pPr algn="l" rtl="0" fontAlgn="base"/>
            <a:r>
              <a:rPr lang="en-GB" sz="900" b="1" i="0" u="none" strike="noStrike">
                <a:solidFill>
                  <a:srgbClr val="000000"/>
                </a:solidFill>
                <a:effectLst/>
              </a:rPr>
              <a:t>Automation/Computability </a:t>
            </a:r>
            <a:r>
              <a:rPr lang="en-GB" sz="900" b="0" i="0">
                <a:solidFill>
                  <a:srgbClr val="000000"/>
                </a:solidFill>
                <a:effectLst/>
              </a:rPr>
              <a:t>​</a:t>
            </a:r>
          </a:p>
          <a:p>
            <a:pPr fontAlgn="base"/>
            <a:r>
              <a:rPr lang="en-GB" sz="900" b="0" i="0" u="none" strike="noStrike">
                <a:solidFill>
                  <a:srgbClr val="000000"/>
                </a:solidFill>
                <a:effectLst/>
              </a:rPr>
              <a:t>Focus has been on business planning and particularly how computability and automated reporting is built into </a:t>
            </a:r>
            <a:r>
              <a:rPr lang="en-GB" sz="900">
                <a:solidFill>
                  <a:srgbClr val="000000"/>
                </a:solidFill>
              </a:rPr>
              <a:t>Science, Evidence, &amp; Analytics (SEA) </a:t>
            </a:r>
            <a:r>
              <a:rPr lang="en-GB" sz="900" b="0" i="0" u="none" strike="noStrike">
                <a:solidFill>
                  <a:srgbClr val="000000"/>
                </a:solidFill>
                <a:effectLst/>
              </a:rPr>
              <a:t>business objectives for 2024/25</a:t>
            </a:r>
            <a:r>
              <a:rPr lang="en-US" sz="900" b="0" i="0">
                <a:solidFill>
                  <a:srgbClr val="000000"/>
                </a:solidFill>
                <a:effectLst/>
              </a:rPr>
              <a:t>​.</a:t>
            </a:r>
          </a:p>
          <a:p>
            <a:pPr algn="l" rtl="0" fontAlgn="base"/>
            <a:r>
              <a:rPr lang="en-GB" sz="900" b="0" i="0" u="none" strike="noStrike">
                <a:solidFill>
                  <a:srgbClr val="000000"/>
                </a:solidFill>
                <a:effectLst/>
              </a:rPr>
              <a:t>Explored initial conversations with the content team to ensure that priorities align on computability for 2024/25.</a:t>
            </a:r>
            <a:r>
              <a:rPr lang="en-US" sz="900" b="0" i="0">
                <a:solidFill>
                  <a:srgbClr val="000000"/>
                </a:solidFill>
                <a:effectLst/>
              </a:rPr>
              <a:t>​</a:t>
            </a:r>
          </a:p>
          <a:p>
            <a:pPr algn="l" rtl="0" fontAlgn="base"/>
            <a:r>
              <a:rPr lang="en-GB" sz="900" b="0" i="0" u="none" strike="noStrike">
                <a:solidFill>
                  <a:srgbClr val="000000"/>
                </a:solidFill>
                <a:effectLst/>
              </a:rPr>
              <a:t>Explored options to use large language models to build parts of Digital Adaptation Kits (i.e. computable recommendations). </a:t>
            </a:r>
            <a:endParaRPr lang="en-US" sz="900" b="0" i="0">
              <a:solidFill>
                <a:srgbClr val="000000"/>
              </a:solidFill>
              <a:effectLst/>
            </a:endParaRPr>
          </a:p>
          <a:p>
            <a:pPr>
              <a:defRPr/>
            </a:pPr>
            <a:r>
              <a:rPr lang="en-GB" sz="900">
                <a:solidFill>
                  <a:schemeClr val="tx1"/>
                </a:solidFill>
                <a:latin typeface="Inter"/>
                <a:ea typeface="Inter"/>
                <a:cs typeface="Lato"/>
              </a:rPr>
              <a:t>.</a:t>
            </a:r>
            <a:endParaRPr kumimoji="0" lang="en-GB" sz="900" i="0" u="none" strike="noStrike" kern="1200" cap="none" spc="0" normalizeH="0" baseline="0" noProof="0">
              <a:ln>
                <a:noFill/>
              </a:ln>
              <a:solidFill>
                <a:schemeClr val="tx1"/>
              </a:solidFill>
              <a:effectLst/>
              <a:uLnTx/>
              <a:uFillTx/>
              <a:latin typeface="Inter"/>
              <a:ea typeface="Inter"/>
              <a:cs typeface="Lato"/>
            </a:endParaRPr>
          </a:p>
        </p:txBody>
      </p:sp>
      <p:sp>
        <p:nvSpPr>
          <p:cNvPr id="6" name="Rectangle 5">
            <a:extLst>
              <a:ext uri="{FF2B5EF4-FFF2-40B4-BE49-F238E27FC236}">
                <a16:creationId xmlns:a16="http://schemas.microsoft.com/office/drawing/2014/main" id="{CA6F9F62-ECEA-4E9A-D23F-9B973B470F40}"/>
              </a:ext>
            </a:extLst>
          </p:cNvPr>
          <p:cNvSpPr/>
          <p:nvPr/>
        </p:nvSpPr>
        <p:spPr>
          <a:xfrm>
            <a:off x="7680998" y="1009346"/>
            <a:ext cx="2112257" cy="2803431"/>
          </a:xfrm>
          <a:prstGeom prst="rect">
            <a:avLst/>
          </a:prstGeom>
          <a:solidFill>
            <a:srgbClr val="F3DED3"/>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tx1"/>
                </a:solidFill>
                <a:effectLst/>
                <a:uLnTx/>
                <a:uFillTx/>
                <a:latin typeface="Inter"/>
                <a:ea typeface="Inter"/>
                <a:cs typeface="Lato"/>
              </a:rPr>
              <a:t>Key risks and challenges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6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900"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GB" sz="900" b="0" i="0" u="none" strike="noStrike">
                <a:solidFill>
                  <a:srgbClr val="000000"/>
                </a:solidFill>
                <a:effectLst/>
                <a:latin typeface="Inter" panose="02000503000000020004" pitchFamily="2" charset="0"/>
              </a:rPr>
              <a:t>Business planning for different components of products and channels (where computability will “sit”) have been developed separately. It is important that these align as we finalise business plans.</a:t>
            </a:r>
            <a:endParaRPr lang="en-GB" sz="900">
              <a:solidFill>
                <a:prstClr val="black"/>
              </a:solidFill>
              <a:latin typeface="Inter" panose="02000503000000020004" pitchFamily="2" charset="0"/>
              <a:ea typeface="Inter" panose="02000503000000020004" pitchFamily="2" charset="0"/>
              <a:cs typeface="Lato" panose="020F0502020204030203"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000"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endParaRPr>
          </a:p>
        </p:txBody>
      </p:sp>
      <p:sp>
        <p:nvSpPr>
          <p:cNvPr id="4" name="Rectangle 3">
            <a:extLst>
              <a:ext uri="{FF2B5EF4-FFF2-40B4-BE49-F238E27FC236}">
                <a16:creationId xmlns:a16="http://schemas.microsoft.com/office/drawing/2014/main" id="{D399F0AF-C983-A3FB-403C-296CAC331EF7}"/>
              </a:ext>
            </a:extLst>
          </p:cNvPr>
          <p:cNvSpPr/>
          <p:nvPr/>
        </p:nvSpPr>
        <p:spPr>
          <a:xfrm>
            <a:off x="9922802" y="1009346"/>
            <a:ext cx="1997984" cy="2810634"/>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tx1"/>
                </a:solidFill>
                <a:effectLst/>
                <a:uLnTx/>
                <a:uFillTx/>
                <a:latin typeface="Inter"/>
                <a:ea typeface="Inter"/>
                <a:cs typeface="Lato"/>
              </a:rPr>
              <a:t>What we have learnt</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600" b="1" i="0" u="none" strike="noStrike" kern="1200" cap="none" spc="0" normalizeH="0" baseline="0" noProof="0">
              <a:ln>
                <a:noFill/>
              </a:ln>
              <a:solidFill>
                <a:schemeClr val="tx1"/>
              </a:solidFill>
              <a:effectLst/>
              <a:uLnTx/>
              <a:uFillTx/>
              <a:latin typeface="Inter" panose="02000503000000020004" pitchFamily="2" charset="0"/>
              <a:ea typeface="Inter" panose="02000503000000020004" pitchFamily="2" charset="0"/>
              <a:cs typeface="Lato" panose="020F0502020204030203"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GB" sz="900" b="0" i="0" u="none" strike="noStrike">
                <a:solidFill>
                  <a:srgbClr val="000000"/>
                </a:solidFill>
                <a:effectLst/>
                <a:latin typeface="Inter" panose="02000503000000020004" pitchFamily="2" charset="0"/>
              </a:rPr>
              <a:t>Our internal audiences want direct access to high level information and insights from measurement.</a:t>
            </a:r>
            <a:endParaRPr kumimoji="0" lang="en-GB" sz="900" b="1" i="0" u="none" strike="noStrike" kern="1200" cap="none" spc="0" normalizeH="0" baseline="0" noProof="0">
              <a:ln>
                <a:noFill/>
              </a:ln>
              <a:solidFill>
                <a:schemeClr val="tx1"/>
              </a:solidFill>
              <a:effectLst/>
              <a:uLnTx/>
              <a:uFillTx/>
              <a:latin typeface="Inter" panose="02000503000000020004" pitchFamily="2" charset="0"/>
              <a:ea typeface="Inter" panose="02000503000000020004" pitchFamily="2" charset="0"/>
              <a:cs typeface="Lato" panose="020F0502020204030203" pitchFamily="34" charset="0"/>
            </a:endParaRPr>
          </a:p>
        </p:txBody>
      </p:sp>
      <p:sp>
        <p:nvSpPr>
          <p:cNvPr id="13" name="Arrow: Right 12">
            <a:extLst>
              <a:ext uri="{FF2B5EF4-FFF2-40B4-BE49-F238E27FC236}">
                <a16:creationId xmlns:a16="http://schemas.microsoft.com/office/drawing/2014/main" id="{AE940FCB-FE1C-C8C0-61BD-D0689D185968}"/>
              </a:ext>
              <a:ext uri="{C183D7F6-B498-43B3-948B-1728B52AA6E4}">
                <adec:decorative xmlns:adec="http://schemas.microsoft.com/office/drawing/2017/decorative" val="1"/>
              </a:ext>
            </a:extLst>
          </p:cNvPr>
          <p:cNvSpPr/>
          <p:nvPr/>
        </p:nvSpPr>
        <p:spPr>
          <a:xfrm>
            <a:off x="3074023" y="2022615"/>
            <a:ext cx="309327" cy="322962"/>
          </a:xfrm>
          <a:prstGeom prst="rightArrow">
            <a:avLst/>
          </a:prstGeom>
          <a:solidFill>
            <a:srgbClr val="228096"/>
          </a:solidFill>
          <a:ln>
            <a:solidFill>
              <a:srgbClr val="228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5" name="Table 16">
            <a:extLst>
              <a:ext uri="{FF2B5EF4-FFF2-40B4-BE49-F238E27FC236}">
                <a16:creationId xmlns:a16="http://schemas.microsoft.com/office/drawing/2014/main" id="{1FDF4DFC-4090-5128-3B28-48D26DEB7EEA}"/>
              </a:ext>
            </a:extLst>
          </p:cNvPr>
          <p:cNvGraphicFramePr>
            <a:graphicFrameLocks noGrp="1"/>
          </p:cNvGraphicFramePr>
          <p:nvPr>
            <p:extLst>
              <p:ext uri="{D42A27DB-BD31-4B8C-83A1-F6EECF244321}">
                <p14:modId xmlns:p14="http://schemas.microsoft.com/office/powerpoint/2010/main" val="3349401849"/>
              </p:ext>
            </p:extLst>
          </p:nvPr>
        </p:nvGraphicFramePr>
        <p:xfrm>
          <a:off x="256150" y="4077228"/>
          <a:ext cx="11684060" cy="1986280"/>
        </p:xfrm>
        <a:graphic>
          <a:graphicData uri="http://schemas.openxmlformats.org/drawingml/2006/table">
            <a:tbl>
              <a:tblPr firstRow="1" bandRow="1">
                <a:tableStyleId>{5C22544A-7EE6-4342-B048-85BDC9FD1C3A}</a:tableStyleId>
              </a:tblPr>
              <a:tblGrid>
                <a:gridCol w="711413">
                  <a:extLst>
                    <a:ext uri="{9D8B030D-6E8A-4147-A177-3AD203B41FA5}">
                      <a16:colId xmlns:a16="http://schemas.microsoft.com/office/drawing/2014/main" val="4238164501"/>
                    </a:ext>
                  </a:extLst>
                </a:gridCol>
                <a:gridCol w="8601739">
                  <a:extLst>
                    <a:ext uri="{9D8B030D-6E8A-4147-A177-3AD203B41FA5}">
                      <a16:colId xmlns:a16="http://schemas.microsoft.com/office/drawing/2014/main" val="1861665711"/>
                    </a:ext>
                  </a:extLst>
                </a:gridCol>
                <a:gridCol w="1206683">
                  <a:extLst>
                    <a:ext uri="{9D8B030D-6E8A-4147-A177-3AD203B41FA5}">
                      <a16:colId xmlns:a16="http://schemas.microsoft.com/office/drawing/2014/main" val="1966782462"/>
                    </a:ext>
                  </a:extLst>
                </a:gridCol>
                <a:gridCol w="1164225">
                  <a:extLst>
                    <a:ext uri="{9D8B030D-6E8A-4147-A177-3AD203B41FA5}">
                      <a16:colId xmlns:a16="http://schemas.microsoft.com/office/drawing/2014/main" val="3628499826"/>
                    </a:ext>
                  </a:extLst>
                </a:gridCol>
              </a:tblGrid>
              <a:tr h="370840">
                <a:tc rowSpan="7">
                  <a:txBody>
                    <a:bodyPr/>
                    <a:lstStyle/>
                    <a:p>
                      <a:pPr algn="ctr"/>
                      <a:endParaRPr lang="en-GB" sz="2000"/>
                    </a:p>
                    <a:p>
                      <a:pPr algn="ctr"/>
                      <a:endParaRPr lang="en-GB" sz="2000"/>
                    </a:p>
                    <a:p>
                      <a:pPr algn="ctr"/>
                      <a:r>
                        <a:rPr lang="en-GB" sz="2400"/>
                        <a:t>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r>
                        <a:rPr lang="en-GB" sz="1200" dirty="0"/>
                        <a:t>Milestone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8096"/>
                    </a:solidFill>
                  </a:tcPr>
                </a:tc>
                <a:tc>
                  <a:txBody>
                    <a:bodyPr/>
                    <a:lstStyle/>
                    <a:p>
                      <a:r>
                        <a:rPr lang="en-GB" sz="1200" dirty="0"/>
                        <a:t>Delivered by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8096"/>
                    </a:solidFill>
                  </a:tcPr>
                </a:tc>
                <a:tc>
                  <a:txBody>
                    <a:bodyPr/>
                    <a:lstStyle/>
                    <a:p>
                      <a:pPr algn="ctr"/>
                      <a:r>
                        <a:rPr lang="en-GB" sz="1200" dirty="0"/>
                        <a:t>On track?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8096"/>
                    </a:solidFill>
                  </a:tcPr>
                </a:tc>
                <a:extLst>
                  <a:ext uri="{0D108BD9-81ED-4DB2-BD59-A6C34878D82A}">
                    <a16:rowId xmlns:a16="http://schemas.microsoft.com/office/drawing/2014/main" val="1059272938"/>
                  </a:ext>
                </a:extLst>
              </a:tr>
              <a:tr h="0">
                <a:tc vMerge="1">
                  <a:txBody>
                    <a:bodyPr/>
                    <a:lstStyle/>
                    <a:p>
                      <a:endParaRPr lang="en-GB" sz="1000"/>
                    </a:p>
                  </a:txBody>
                  <a:tcPr>
                    <a:lnT w="12700" cap="flat" cmpd="sng" algn="ctr">
                      <a:solidFill>
                        <a:schemeClr val="bg1"/>
                      </a:solidFill>
                      <a:prstDash val="solid"/>
                      <a:round/>
                      <a:headEnd type="none" w="med" len="med"/>
                      <a:tailEnd type="none" w="med" len="med"/>
                    </a:lnT>
                  </a:tcPr>
                </a:tc>
                <a:tc>
                  <a:txBody>
                    <a:bodyPr/>
                    <a:lstStyle/>
                    <a:p>
                      <a:r>
                        <a:rPr lang="en-GB" sz="1000"/>
                        <a:t>Assessed the extent of uptake of priority guidance using currently available data</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r>
                        <a:rPr lang="en-GB" sz="1000" i="0"/>
                        <a:t>Sep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ctr"/>
                      <a:r>
                        <a:rPr lang="en-GB" sz="1000">
                          <a:solidFill>
                            <a:schemeClr val="bg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469511913"/>
                  </a:ext>
                </a:extLst>
              </a:tr>
              <a:tr h="0">
                <a:tc vMerge="1">
                  <a:txBody>
                    <a:bodyPr/>
                    <a:lstStyle/>
                    <a:p>
                      <a:endParaRPr lang="en-GB" sz="1000"/>
                    </a:p>
                  </a:txBody>
                  <a:tcPr/>
                </a:tc>
                <a:tc>
                  <a:txBody>
                    <a:bodyPr/>
                    <a:lstStyle/>
                    <a:p>
                      <a:r>
                        <a:rPr lang="en-GB" sz="1000" b="0" i="0" kern="1200">
                          <a:solidFill>
                            <a:schemeClr val="dk1"/>
                          </a:solidFill>
                          <a:effectLst/>
                          <a:latin typeface="+mn-lt"/>
                          <a:ea typeface="+mn-ea"/>
                          <a:cs typeface="+mn-cs"/>
                        </a:rPr>
                        <a:t>Develop an automated data pipeline to illustrate variation in clinical practice in primary care</a:t>
                      </a:r>
                      <a:endParaRPr lang="en-GB" sz="1000" b="0">
                        <a:ea typeface="Lato"/>
                        <a:cs typeface="Lato"/>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r>
                        <a:rPr lang="en-GB" sz="1000"/>
                        <a:t>Dec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a:r>
                        <a:rPr lang="en-GB" sz="1000">
                          <a:solidFill>
                            <a:schemeClr val="bg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906D"/>
                    </a:solidFill>
                  </a:tcPr>
                </a:tc>
                <a:extLst>
                  <a:ext uri="{0D108BD9-81ED-4DB2-BD59-A6C34878D82A}">
                    <a16:rowId xmlns:a16="http://schemas.microsoft.com/office/drawing/2014/main" val="3501791997"/>
                  </a:ext>
                </a:extLst>
              </a:tr>
              <a:tr h="0">
                <a:tc vMerge="1">
                  <a:txBody>
                    <a:bodyPr/>
                    <a:lstStyle/>
                    <a:p>
                      <a:endParaRPr lang="en-GB" sz="1000"/>
                    </a:p>
                  </a:txBody>
                  <a:tcPr/>
                </a:tc>
                <a:tc>
                  <a:txBody>
                    <a:bodyPr/>
                    <a:lstStyle/>
                    <a:p>
                      <a:r>
                        <a:rPr lang="en-GB" sz="1000" b="0" i="0" u="none" strike="noStrike">
                          <a:solidFill>
                            <a:srgbClr val="000000"/>
                          </a:solidFill>
                          <a:effectLst/>
                          <a:latin typeface="Inter"/>
                        </a:rPr>
                        <a:t>Develop an approach for automatic measurement of core recommendations in NICE guidance (Health Technology Assessment (HTA) + guidelines) </a:t>
                      </a:r>
                      <a:endParaRPr lang="en-GB" sz="1000">
                        <a:latin typeface="+mn-lt"/>
                        <a:ea typeface="Lato" panose="020F0502020204030203" pitchFamily="34" charset="0"/>
                        <a:cs typeface="Lato" panose="020F0502020204030203"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r>
                        <a:rPr lang="en-GB" sz="1000"/>
                        <a:t>Dec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ctr"/>
                      <a:r>
                        <a:rPr lang="en-GB" sz="1000">
                          <a:solidFill>
                            <a:schemeClr val="bg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605993382"/>
                  </a:ext>
                </a:extLst>
              </a:tr>
              <a:tr h="0">
                <a:tc vMerge="1">
                  <a:txBody>
                    <a:bodyPr/>
                    <a:lstStyle/>
                    <a:p>
                      <a:endParaRPr lang="en-GB" sz="1000"/>
                    </a:p>
                  </a:txBody>
                  <a:tcPr/>
                </a:tc>
                <a:tc>
                  <a:txBody>
                    <a:bodyPr/>
                    <a:lstStyle/>
                    <a:p>
                      <a:r>
                        <a:rPr lang="en-GB" sz="1000" b="0" i="0" u="none" strike="noStrike">
                          <a:solidFill>
                            <a:srgbClr val="000000"/>
                          </a:solidFill>
                          <a:effectLst/>
                          <a:latin typeface="Inter"/>
                        </a:rPr>
                        <a:t>Developed an approach for defining core computable recommendations for guidance </a:t>
                      </a:r>
                      <a:endParaRPr lang="en-GB" sz="1000">
                        <a:latin typeface="+mn-lt"/>
                        <a:ea typeface="Lato" panose="020F0502020204030203" pitchFamily="34" charset="0"/>
                        <a:cs typeface="Lato" panose="020F0502020204030203"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r>
                        <a:rPr lang="en-GB" sz="1000"/>
                        <a:t>Mar 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a:r>
                        <a:rPr lang="en-GB" sz="1000">
                          <a:solidFill>
                            <a:schemeClr val="bg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60679941"/>
                  </a:ext>
                </a:extLst>
              </a:tr>
              <a:tr h="0">
                <a:tc vMerge="1">
                  <a:txBody>
                    <a:bodyPr/>
                    <a:lstStyle/>
                    <a:p>
                      <a:endParaRPr lang="en-GB" sz="1000"/>
                    </a:p>
                  </a:txBody>
                  <a:tcPr/>
                </a:tc>
                <a:tc>
                  <a:txBody>
                    <a:bodyPr/>
                    <a:lstStyle/>
                    <a:p>
                      <a:pPr>
                        <a:defRPr/>
                      </a:pPr>
                      <a:r>
                        <a:rPr lang="en-GB" sz="1000" b="0" i="0" u="none" strike="noStrike">
                          <a:solidFill>
                            <a:srgbClr val="000000"/>
                          </a:solidFill>
                          <a:effectLst/>
                          <a:latin typeface="Inter"/>
                        </a:rPr>
                        <a:t>Implemented routine measurement of TAs and high impact/priority TAs quality standards as a surrogate for guideline uptake </a:t>
                      </a:r>
                      <a:r>
                        <a:rPr lang="en-GB" sz="1000" b="0" i="0">
                          <a:solidFill>
                            <a:srgbClr val="000000"/>
                          </a:solidFill>
                          <a:effectLst/>
                          <a:latin typeface="Inter"/>
                        </a:rPr>
                        <a:t>​</a:t>
                      </a:r>
                      <a:endParaRPr kumimoji="0" lang="en-GB" sz="1000" b="0" i="0" u="none" strike="noStrike" kern="1200" cap="none" spc="0" normalizeH="0" baseline="0" noProof="0">
                        <a:ln>
                          <a:noFill/>
                        </a:ln>
                        <a:effectLst/>
                        <a:uLnTx/>
                        <a:uFillTx/>
                        <a:latin typeface="Inter"/>
                        <a:ea typeface="Lato" panose="020F0502020204030203" pitchFamily="34" charset="0"/>
                        <a:cs typeface="Lato" panose="020F0502020204030203"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r>
                        <a:rPr lang="en-GB" sz="1000">
                          <a:solidFill>
                            <a:schemeClr val="tx1"/>
                          </a:solidFill>
                        </a:rPr>
                        <a:t>Mar 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ctr"/>
                      <a:r>
                        <a:rPr lang="en-GB" sz="1000">
                          <a:solidFill>
                            <a:schemeClr val="bg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858299326"/>
                  </a:ext>
                </a:extLst>
              </a:tr>
              <a:tr h="0">
                <a:tc vMerge="1">
                  <a:txBody>
                    <a:bodyPr/>
                    <a:lstStyle/>
                    <a:p>
                      <a:endParaRPr lang="en-GB" sz="100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a:latin typeface="+mn-lt"/>
                          <a:ea typeface="Lato"/>
                          <a:cs typeface="Lato"/>
                        </a:rPr>
                        <a:t>Established a system for routine feedback from uptake data to inform implementation support plans and topic selection </a:t>
                      </a:r>
                      <a:endParaRPr lang="en-GB" sz="1000">
                        <a:latin typeface="+mn-lt"/>
                        <a:ea typeface="Lato" panose="020F0502020204030203" pitchFamily="34" charset="0"/>
                        <a:cs typeface="Lato" panose="020F0502020204030203"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r>
                        <a:rPr lang="en-GB" sz="1000">
                          <a:solidFill>
                            <a:schemeClr val="tx1"/>
                          </a:solidFill>
                        </a:rPr>
                        <a:t>Mar 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a:r>
                        <a:rPr lang="en-GB" sz="1000" dirty="0">
                          <a:solidFill>
                            <a:schemeClr val="bg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128834055"/>
                  </a:ext>
                </a:extLst>
              </a:tr>
            </a:tbl>
          </a:graphicData>
        </a:graphic>
      </p:graphicFrame>
    </p:spTree>
    <p:extLst>
      <p:ext uri="{BB962C8B-B14F-4D97-AF65-F5344CB8AC3E}">
        <p14:creationId xmlns:p14="http://schemas.microsoft.com/office/powerpoint/2010/main" val="66144307"/>
      </p:ext>
    </p:extLst>
  </p:cSld>
  <p:clrMapOvr>
    <a:masterClrMapping/>
  </p:clrMapOvr>
</p:sld>
</file>

<file path=ppt/theme/theme1.xml><?xml version="1.0" encoding="utf-8"?>
<a:theme xmlns:a="http://schemas.openxmlformats.org/drawingml/2006/main" name="NIC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NICE corporate fonts">
      <a:majorFont>
        <a:latin typeface="Lora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Presentation1" id="{8F13F29B-A5DF-4438-A0C5-4191D50A9D3E}" vid="{36193950-B9EB-4BE8-B6A6-15F9A6FCB0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adc4af7-6c61-4d83-a8fe-e6380333cf6e">
      <UserInfo>
        <DisplayName>Hazmin Ahamed</DisplayName>
        <AccountId>447</AccountId>
        <AccountType/>
      </UserInfo>
    </SharedWithUsers>
    <lcf76f155ced4ddcb4097134ff3c332f xmlns="d882c45d-a7ed-40e7-aeed-44a62b97a77e">
      <Terms xmlns="http://schemas.microsoft.com/office/infopath/2007/PartnerControls"/>
    </lcf76f155ced4ddcb4097134ff3c332f>
    <TaxCatchAll xmlns="0eb656aa-4e79-4e95-9076-bc119a23e0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6E2F098893DC34484FEBB01E743F540" ma:contentTypeVersion="15" ma:contentTypeDescription="Create a new document." ma:contentTypeScope="" ma:versionID="8b6e5f3d63751665857e4728c8991a82">
  <xsd:schema xmlns:xsd="http://www.w3.org/2001/XMLSchema" xmlns:xs="http://www.w3.org/2001/XMLSchema" xmlns:p="http://schemas.microsoft.com/office/2006/metadata/properties" xmlns:ns2="5adc4af7-6c61-4d83-a8fe-e6380333cf6e" xmlns:ns3="d882c45d-a7ed-40e7-aeed-44a62b97a77e" xmlns:ns4="0eb656aa-4e79-4e95-9076-bc119a23e0cc" targetNamespace="http://schemas.microsoft.com/office/2006/metadata/properties" ma:root="true" ma:fieldsID="f3148cae1e578c7cfdd8b5d8b46b25cc" ns2:_="" ns3:_="" ns4:_="">
    <xsd:import namespace="5adc4af7-6c61-4d83-a8fe-e6380333cf6e"/>
    <xsd:import namespace="d882c45d-a7ed-40e7-aeed-44a62b97a77e"/>
    <xsd:import namespace="0eb656aa-4e79-4e95-9076-bc119a23e0c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4: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dc4af7-6c61-4d83-a8fe-e6380333cf6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82c45d-a7ed-40e7-aeed-44a62b97a77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abb4586-6e39-4769-a9e9-e64cee0e77fc"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b656aa-4e79-4e95-9076-bc119a23e0cc"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35bc1b7c-c3fe-485e-9a31-d1f03cec93d9}" ma:internalName="TaxCatchAll" ma:showField="CatchAllData" ma:web="5adc4af7-6c61-4d83-a8fe-e6380333cf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C0BEF2-4EBA-47E7-BB20-B4A8A9516E10}">
  <ds:schemaRefs>
    <ds:schemaRef ds:uri="http://schemas.microsoft.com/sharepoint/v3/contenttype/forms"/>
  </ds:schemaRefs>
</ds:datastoreItem>
</file>

<file path=customXml/itemProps2.xml><?xml version="1.0" encoding="utf-8"?>
<ds:datastoreItem xmlns:ds="http://schemas.openxmlformats.org/officeDocument/2006/customXml" ds:itemID="{593594A8-8E77-4863-BDE0-6B36E1E94F7C}">
  <ds:schemaRefs>
    <ds:schemaRef ds:uri="http://schemas.microsoft.com/office/2006/metadata/properties"/>
    <ds:schemaRef ds:uri="http://purl.org/dc/elements/1.1/"/>
    <ds:schemaRef ds:uri="http://purl.org/dc/terms/"/>
    <ds:schemaRef ds:uri="http://schemas.microsoft.com/office/2006/documentManagement/types"/>
    <ds:schemaRef ds:uri="35b4e7bb-0a9c-468b-b508-8e83b9d014a1"/>
    <ds:schemaRef ds:uri="http://www.w3.org/XML/1998/namespace"/>
    <ds:schemaRef ds:uri="http://schemas.openxmlformats.org/package/2006/metadata/core-properties"/>
    <ds:schemaRef ds:uri="http://schemas.microsoft.com/office/infopath/2007/PartnerControls"/>
    <ds:schemaRef ds:uri="289b8fc0-128f-4d7b-b8ee-34c94b7018e7"/>
    <ds:schemaRef ds:uri="http://purl.org/dc/dcmitype/"/>
    <ds:schemaRef ds:uri="5adc4af7-6c61-4d83-a8fe-e6380333cf6e"/>
    <ds:schemaRef ds:uri="d882c45d-a7ed-40e7-aeed-44a62b97a77e"/>
    <ds:schemaRef ds:uri="0eb656aa-4e79-4e95-9076-bc119a23e0cc"/>
  </ds:schemaRefs>
</ds:datastoreItem>
</file>

<file path=customXml/itemProps3.xml><?xml version="1.0" encoding="utf-8"?>
<ds:datastoreItem xmlns:ds="http://schemas.openxmlformats.org/officeDocument/2006/customXml" ds:itemID="{ACF56168-47C2-43F1-AADF-F395A64A6E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dc4af7-6c61-4d83-a8fe-e6380333cf6e"/>
    <ds:schemaRef ds:uri="d882c45d-a7ed-40e7-aeed-44a62b97a77e"/>
    <ds:schemaRef ds:uri="0eb656aa-4e79-4e95-9076-bc119a23e0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Corporate PowerPoint template</Template>
  <TotalTime>0</TotalTime>
  <Words>7471</Words>
  <Application>Microsoft Office PowerPoint</Application>
  <PresentationFormat>Widescreen</PresentationFormat>
  <Paragraphs>998</Paragraphs>
  <Slides>31</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Inter</vt:lpstr>
      <vt:lpstr>Times New Roman</vt:lpstr>
      <vt:lpstr>Lora SemiBold</vt:lpstr>
      <vt:lpstr>Lato</vt:lpstr>
      <vt:lpstr>Calibri</vt:lpstr>
      <vt:lpstr>Segoe UI</vt:lpstr>
      <vt:lpstr>Inter SemiBold</vt:lpstr>
      <vt:lpstr>Arial</vt:lpstr>
      <vt:lpstr>NICE</vt:lpstr>
      <vt:lpstr>Integrated performance report</vt:lpstr>
      <vt:lpstr>Contents</vt:lpstr>
      <vt:lpstr>Summary</vt:lpstr>
      <vt:lpstr>Our transformation objectives in the 2023/24 business plan</vt:lpstr>
      <vt:lpstr>Transformation Progress – February 2024 (Slide 1 of 5)</vt:lpstr>
      <vt:lpstr>Transformation Progress – February 2024 (Slide 2 of 5)</vt:lpstr>
      <vt:lpstr>Transformation Progress – February 2024 (Slides 3 of 5)</vt:lpstr>
      <vt:lpstr>Transformation Progress – February 2024 (Slide 4 of 6)</vt:lpstr>
      <vt:lpstr>Transformation Progress – February 2024 (Slide 5 of 6)</vt:lpstr>
      <vt:lpstr>Transformation Progress – February 2024 (Slide 6 of 6)</vt:lpstr>
      <vt:lpstr>Provide high quality advice, that is relevant, timely, usable, and has a demonstrable impact </vt:lpstr>
      <vt:lpstr>Provide high quality advice…</vt:lpstr>
      <vt:lpstr>Provide high quality advice… </vt:lpstr>
      <vt:lpstr>…that is relevant</vt:lpstr>
      <vt:lpstr>Helping practitioners and commissioners get effective treatments to patients fast</vt:lpstr>
      <vt:lpstr>How we characterise an ‘optimal’ or divergent topic</vt:lpstr>
      <vt:lpstr>Factors that cause topics to be ‘divergent’</vt:lpstr>
      <vt:lpstr>Days between GB marketing authorisation and final TA/HST guidance publication: 1 April-31 January 2023</vt:lpstr>
      <vt:lpstr>…that is timely </vt:lpstr>
      <vt:lpstr>…that is usable and has a demonstrable impact</vt:lpstr>
      <vt:lpstr>While ensuring a financially sustainable organisation, with happy and well-supported staff, and effective communications and engagement    </vt:lpstr>
      <vt:lpstr>Happy and well supported staff (Slide 1 of 3)</vt:lpstr>
      <vt:lpstr>Happy and well supported staff (Slide 2 of 3)</vt:lpstr>
      <vt:lpstr>Happy and well supported staff (Slide 3 of 3)</vt:lpstr>
      <vt:lpstr>Effective communications and engagement (Slide 1 of 3)</vt:lpstr>
      <vt:lpstr>Effective communications and engagement (Slide 2 of 3)</vt:lpstr>
      <vt:lpstr>Effective communications and engagement (slide 3 of 3)</vt:lpstr>
      <vt:lpstr>Financial position as at 31st January 2024</vt:lpstr>
      <vt:lpstr>Forecast Outturn – risks and uncertainties – best-case worst-case scenarios ​</vt:lpstr>
      <vt:lpstr>Technology Appraisals – Month 10</vt:lpstr>
      <vt:lpstr>NICE Advice– FY 23-24 Forecast – Month 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2024-03-13T14:14:46Z</dcterms:created>
  <dcterms:modified xsi:type="dcterms:W3CDTF">2024-03-14T15:54:37Z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9d85d5-6d9e-4305-a294-1f636ec0f2d6_Enabled">
    <vt:lpwstr>true</vt:lpwstr>
  </property>
  <property fmtid="{D5CDD505-2E9C-101B-9397-08002B2CF9AE}" pid="3" name="MSIP_Label_c69d85d5-6d9e-4305-a294-1f636ec0f2d6_SetDate">
    <vt:lpwstr>2024-03-13T14:14:48Z</vt:lpwstr>
  </property>
  <property fmtid="{D5CDD505-2E9C-101B-9397-08002B2CF9AE}" pid="4" name="MSIP_Label_c69d85d5-6d9e-4305-a294-1f636ec0f2d6_Method">
    <vt:lpwstr>Standard</vt:lpwstr>
  </property>
  <property fmtid="{D5CDD505-2E9C-101B-9397-08002B2CF9AE}" pid="5" name="MSIP_Label_c69d85d5-6d9e-4305-a294-1f636ec0f2d6_Name">
    <vt:lpwstr>OFFICIAL</vt:lpwstr>
  </property>
  <property fmtid="{D5CDD505-2E9C-101B-9397-08002B2CF9AE}" pid="6" name="MSIP_Label_c69d85d5-6d9e-4305-a294-1f636ec0f2d6_SiteId">
    <vt:lpwstr>6030f479-b342-472d-a5dd-740ff7538de9</vt:lpwstr>
  </property>
  <property fmtid="{D5CDD505-2E9C-101B-9397-08002B2CF9AE}" pid="7" name="MSIP_Label_c69d85d5-6d9e-4305-a294-1f636ec0f2d6_ActionId">
    <vt:lpwstr>61352813-81e3-4b57-9f1a-c99053cfde5b</vt:lpwstr>
  </property>
  <property fmtid="{D5CDD505-2E9C-101B-9397-08002B2CF9AE}" pid="8" name="MSIP_Label_c69d85d5-6d9e-4305-a294-1f636ec0f2d6_ContentBits">
    <vt:lpwstr>0</vt:lpwstr>
  </property>
  <property fmtid="{D5CDD505-2E9C-101B-9397-08002B2CF9AE}" pid="9" name="Order">
    <vt:r8>100</vt:r8>
  </property>
  <property fmtid="{D5CDD505-2E9C-101B-9397-08002B2CF9AE}" pid="10" name="MediaServiceImageTags">
    <vt:lpwstr/>
  </property>
  <property fmtid="{D5CDD505-2E9C-101B-9397-08002B2CF9AE}" pid="11" name="ContentTypeId">
    <vt:lpwstr>0x010100CFEB742D5E2988439A0FECDECF284312</vt:lpwstr>
  </property>
  <property fmtid="{D5CDD505-2E9C-101B-9397-08002B2CF9AE}" pid="12" name="Display Status">
    <vt:lpwstr/>
  </property>
  <property fmtid="{D5CDD505-2E9C-101B-9397-08002B2CF9AE}" pid="13" name="Policy Status">
    <vt:lpwstr/>
  </property>
  <property fmtid="{D5CDD505-2E9C-101B-9397-08002B2CF9AE}" pid="14" name="Service area">
    <vt:lpwstr/>
  </property>
  <property fmtid="{D5CDD505-2E9C-101B-9397-08002B2CF9AE}" pid="15" name="c3e9b32804b143caaf778522fda46369">
    <vt:lpwstr/>
  </property>
  <property fmtid="{D5CDD505-2E9C-101B-9397-08002B2CF9AE}" pid="16" name="TaxCatchAll">
    <vt:lpwstr/>
  </property>
  <property fmtid="{D5CDD505-2E9C-101B-9397-08002B2CF9AE}" pid="17" name="j31c8abf4698464c99deb46d7432c918">
    <vt:lpwstr/>
  </property>
</Properties>
</file>