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147471648" r:id="rId5"/>
    <p:sldId id="2147472024" r:id="rId6"/>
    <p:sldId id="2147471917" r:id="rId7"/>
    <p:sldId id="2147472060" r:id="rId8"/>
    <p:sldId id="2147472022" r:id="rId9"/>
    <p:sldId id="2147472056" r:id="rId10"/>
    <p:sldId id="2147472086" r:id="rId11"/>
    <p:sldId id="2147472026" r:id="rId12"/>
    <p:sldId id="2147472085" r:id="rId13"/>
    <p:sldId id="2147471978" r:id="rId14"/>
    <p:sldId id="2147472037" r:id="rId15"/>
    <p:sldId id="2147471863" r:id="rId16"/>
    <p:sldId id="2147472076" r:id="rId17"/>
    <p:sldId id="2147472083" r:id="rId18"/>
    <p:sldId id="2147472069" r:id="rId19"/>
    <p:sldId id="2147472068" r:id="rId20"/>
    <p:sldId id="2147472071" r:id="rId21"/>
    <p:sldId id="2147472038" r:id="rId22"/>
    <p:sldId id="2147471995" r:id="rId23"/>
    <p:sldId id="2147471929" r:id="rId24"/>
    <p:sldId id="2147472065" r:id="rId25"/>
    <p:sldId id="2147472055" r:id="rId26"/>
    <p:sldId id="2147471935" r:id="rId27"/>
    <p:sldId id="2147472067" r:id="rId28"/>
    <p:sldId id="2147472042" r:id="rId29"/>
    <p:sldId id="2147472088" r:id="rId30"/>
    <p:sldId id="2147472070" r:id="rId31"/>
    <p:sldId id="2147471896" r:id="rId32"/>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59416-DE10-9560-6DB1-F9BB494C7D65}" name="Laura Norburn" initials="LN" userId="S::laura.norburn@nice.org.uk::252bd178-e09c-4adb-88c8-3927db311343" providerId="AD"/>
  <p188:author id="{C44CEB38-1D17-548D-8B06-31B1C02826E3}" name="Naomi Lee" initials="" userId="S::Naomi.Lee@nice.org.uk::635fb5f0-35a4-4ff3-861f-4446da55a893" providerId="AD"/>
  <p188:author id="{4548D142-2E44-B9FD-78AF-19D117583BFB}" name="Clare Morgan" initials="CM" userId="S::clare.morgan@nice.org.uk::2839e4b1-0f17-4338-8f95-1993dc91e5f7" providerId="AD"/>
  <p188:author id="{E5D665B7-CCEA-CEF6-E5F7-EC8C3BB8CFDF}" name="Clare Morgan" initials="CM" userId="S::Clare.Morgan@nice.org.uk::2839e4b1-0f17-4338-8f95-1993dc91e5f7" providerId="AD"/>
  <p188:author id="{F5BA3CFB-6EF1-E0CA-1DE5-1C76EB73ADFB}" name="Naomi Lee" initials="NL" userId="S::naomi.lee@nice.org.uk::635fb5f0-35a4-4ff3-861f-4446da55a8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4A33A-EB07-41C7-A536-FC3584F6B51C}" v="1" dt="2024-03-11T11:01:27.902"/>
    <p1510:client id="{D31E2C80-DC25-47AA-B4CB-A4E5DA257E3B}" v="573" dt="2024-03-12T10:22:45.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81" d="100"/>
          <a:sy n="81" d="100"/>
        </p:scale>
        <p:origin x="126" y="474"/>
      </p:cViewPr>
      <p:guideLst/>
    </p:cSldViewPr>
  </p:slideViewPr>
  <p:outlineViewPr>
    <p:cViewPr>
      <p:scale>
        <a:sx n="33" d="100"/>
        <a:sy n="33" d="100"/>
      </p:scale>
      <p:origin x="0" y="-3894"/>
    </p:cViewPr>
  </p:outlineViewPr>
  <p:notesTextViewPr>
    <p:cViewPr>
      <p:scale>
        <a:sx n="1" d="1"/>
        <a:sy n="1" d="1"/>
      </p:scale>
      <p:origin x="0" y="0"/>
    </p:cViewPr>
  </p:notesTextViewPr>
  <p:sorterViewPr>
    <p:cViewPr>
      <p:scale>
        <a:sx n="60" d="100"/>
        <a:sy n="60" d="100"/>
      </p:scale>
      <p:origin x="0" y="-8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Woodward" userId="618c2155-77b8-4d50-a4cd-d8818db741fc" providerId="ADAL" clId="{D31E2C80-DC25-47AA-B4CB-A4E5DA257E3B}"/>
    <pc:docChg chg="undo custSel modSld">
      <pc:chgData name="Lynn Woodward" userId="618c2155-77b8-4d50-a4cd-d8818db741fc" providerId="ADAL" clId="{D31E2C80-DC25-47AA-B4CB-A4E5DA257E3B}" dt="2024-03-12T10:24:49.999" v="779" actId="962"/>
      <pc:docMkLst>
        <pc:docMk/>
      </pc:docMkLst>
      <pc:sldChg chg="modSp mod">
        <pc:chgData name="Lynn Woodward" userId="618c2155-77b8-4d50-a4cd-d8818db741fc" providerId="ADAL" clId="{D31E2C80-DC25-47AA-B4CB-A4E5DA257E3B}" dt="2024-03-12T10:10:07.806" v="611" actId="33553"/>
        <pc:sldMkLst>
          <pc:docMk/>
          <pc:sldMk cId="238766351" sldId="2147471648"/>
        </pc:sldMkLst>
        <pc:spChg chg="mod">
          <ac:chgData name="Lynn Woodward" userId="618c2155-77b8-4d50-a4cd-d8818db741fc" providerId="ADAL" clId="{D31E2C80-DC25-47AA-B4CB-A4E5DA257E3B}" dt="2024-03-12T10:10:07.806" v="611" actId="33553"/>
          <ac:spMkLst>
            <pc:docMk/>
            <pc:sldMk cId="238766351" sldId="2147471648"/>
            <ac:spMk id="2" creationId="{CF1693F9-C6E4-7DE1-8C5C-F301A9DBE3F8}"/>
          </ac:spMkLst>
        </pc:spChg>
        <pc:spChg chg="mod">
          <ac:chgData name="Lynn Woodward" userId="618c2155-77b8-4d50-a4cd-d8818db741fc" providerId="ADAL" clId="{D31E2C80-DC25-47AA-B4CB-A4E5DA257E3B}" dt="2024-03-12T10:05:17.366" v="1" actId="962"/>
          <ac:spMkLst>
            <pc:docMk/>
            <pc:sldMk cId="238766351" sldId="2147471648"/>
            <ac:spMk id="4" creationId="{0D4F6B94-50B6-24E9-BF69-26DB792D9538}"/>
          </ac:spMkLst>
        </pc:spChg>
        <pc:picChg chg="mod">
          <ac:chgData name="Lynn Woodward" userId="618c2155-77b8-4d50-a4cd-d8818db741fc" providerId="ADAL" clId="{D31E2C80-DC25-47AA-B4CB-A4E5DA257E3B}" dt="2024-03-12T10:05:14.739" v="0" actId="962"/>
          <ac:picMkLst>
            <pc:docMk/>
            <pc:sldMk cId="238766351" sldId="2147471648"/>
            <ac:picMk id="7" creationId="{51913D0C-AD35-8B3A-894F-EAFEA46D4D9E}"/>
          </ac:picMkLst>
        </pc:picChg>
      </pc:sldChg>
      <pc:sldChg chg="modSp mod">
        <pc:chgData name="Lynn Woodward" userId="618c2155-77b8-4d50-a4cd-d8818db741fc" providerId="ADAL" clId="{D31E2C80-DC25-47AA-B4CB-A4E5DA257E3B}" dt="2024-03-12T10:10:12.662" v="612" actId="33553"/>
        <pc:sldMkLst>
          <pc:docMk/>
          <pc:sldMk cId="2935848238" sldId="2147471863"/>
        </pc:sldMkLst>
        <pc:spChg chg="mod">
          <ac:chgData name="Lynn Woodward" userId="618c2155-77b8-4d50-a4cd-d8818db741fc" providerId="ADAL" clId="{D31E2C80-DC25-47AA-B4CB-A4E5DA257E3B}" dt="2024-03-12T10:10:12.662" v="612" actId="33553"/>
          <ac:spMkLst>
            <pc:docMk/>
            <pc:sldMk cId="2935848238" sldId="2147471863"/>
            <ac:spMk id="2" creationId="{20EE75F7-4D45-809A-761A-15C00EACFE7D}"/>
          </ac:spMkLst>
        </pc:spChg>
        <pc:spChg chg="mod">
          <ac:chgData name="Lynn Woodward" userId="618c2155-77b8-4d50-a4cd-d8818db741fc" providerId="ADAL" clId="{D31E2C80-DC25-47AA-B4CB-A4E5DA257E3B}" dt="2024-03-12T10:07:50.124" v="151" actId="962"/>
          <ac:spMkLst>
            <pc:docMk/>
            <pc:sldMk cId="2935848238" sldId="2147471863"/>
            <ac:spMk id="19" creationId="{86161445-5B78-605D-E733-9C59A9955C68}"/>
          </ac:spMkLst>
        </pc:spChg>
      </pc:sldChg>
      <pc:sldChg chg="modSp mod">
        <pc:chgData name="Lynn Woodward" userId="618c2155-77b8-4d50-a4cd-d8818db741fc" providerId="ADAL" clId="{D31E2C80-DC25-47AA-B4CB-A4E5DA257E3B}" dt="2024-03-12T10:10:33.966" v="616" actId="33553"/>
        <pc:sldMkLst>
          <pc:docMk/>
          <pc:sldMk cId="2225538007" sldId="2147471896"/>
        </pc:sldMkLst>
        <pc:spChg chg="mod">
          <ac:chgData name="Lynn Woodward" userId="618c2155-77b8-4d50-a4cd-d8818db741fc" providerId="ADAL" clId="{D31E2C80-DC25-47AA-B4CB-A4E5DA257E3B}" dt="2024-03-12T10:10:33.966" v="616" actId="33553"/>
          <ac:spMkLst>
            <pc:docMk/>
            <pc:sldMk cId="2225538007" sldId="2147471896"/>
            <ac:spMk id="2" creationId="{505FAF98-8ABD-D5A8-B954-09B537BB1624}"/>
          </ac:spMkLst>
        </pc:spChg>
        <pc:graphicFrameChg chg="modGraphic">
          <ac:chgData name="Lynn Woodward" userId="618c2155-77b8-4d50-a4cd-d8818db741fc" providerId="ADAL" clId="{D31E2C80-DC25-47AA-B4CB-A4E5DA257E3B}" dt="2024-03-12T10:09:56.482" v="610" actId="13238"/>
          <ac:graphicFrameMkLst>
            <pc:docMk/>
            <pc:sldMk cId="2225538007" sldId="2147471896"/>
            <ac:graphicFrameMk id="5" creationId="{43F925AA-03EA-F3EA-4EC7-5D16A05A32C5}"/>
          </ac:graphicFrameMkLst>
        </pc:graphicFrameChg>
      </pc:sldChg>
      <pc:sldChg chg="modSp mod">
        <pc:chgData name="Lynn Woodward" userId="618c2155-77b8-4d50-a4cd-d8818db741fc" providerId="ADAL" clId="{D31E2C80-DC25-47AA-B4CB-A4E5DA257E3B}" dt="2024-03-12T10:05:22.106" v="2" actId="962"/>
        <pc:sldMkLst>
          <pc:docMk/>
          <pc:sldMk cId="3529560391" sldId="2147471917"/>
        </pc:sldMkLst>
        <pc:cxnChg chg="mod">
          <ac:chgData name="Lynn Woodward" userId="618c2155-77b8-4d50-a4cd-d8818db741fc" providerId="ADAL" clId="{D31E2C80-DC25-47AA-B4CB-A4E5DA257E3B}" dt="2024-03-12T10:05:22.106" v="2" actId="962"/>
          <ac:cxnSpMkLst>
            <pc:docMk/>
            <pc:sldMk cId="3529560391" sldId="2147471917"/>
            <ac:cxnSpMk id="7" creationId="{7AAC4FD4-EE9D-00E1-11B1-F4B66E9DC201}"/>
          </ac:cxnSpMkLst>
        </pc:cxnChg>
      </pc:sldChg>
      <pc:sldChg chg="modSp mod">
        <pc:chgData name="Lynn Woodward" userId="618c2155-77b8-4d50-a4cd-d8818db741fc" providerId="ADAL" clId="{D31E2C80-DC25-47AA-B4CB-A4E5DA257E3B}" dt="2024-03-12T10:22:45.532" v="769" actId="13244"/>
        <pc:sldMkLst>
          <pc:docMk/>
          <pc:sldMk cId="980098610" sldId="2147471929"/>
        </pc:sldMkLst>
        <pc:spChg chg="ord">
          <ac:chgData name="Lynn Woodward" userId="618c2155-77b8-4d50-a4cd-d8818db741fc" providerId="ADAL" clId="{D31E2C80-DC25-47AA-B4CB-A4E5DA257E3B}" dt="2024-03-12T10:22:27.286" v="765" actId="13244"/>
          <ac:spMkLst>
            <pc:docMk/>
            <pc:sldMk cId="980098610" sldId="2147471929"/>
            <ac:spMk id="4" creationId="{DB236990-6EC9-596E-3E30-82FDD1720359}"/>
          </ac:spMkLst>
        </pc:spChg>
        <pc:spChg chg="ord">
          <ac:chgData name="Lynn Woodward" userId="618c2155-77b8-4d50-a4cd-d8818db741fc" providerId="ADAL" clId="{D31E2C80-DC25-47AA-B4CB-A4E5DA257E3B}" dt="2024-03-12T10:22:31.547" v="766" actId="13244"/>
          <ac:spMkLst>
            <pc:docMk/>
            <pc:sldMk cId="980098610" sldId="2147471929"/>
            <ac:spMk id="6" creationId="{44C0B091-FD78-02AC-47FC-1AE0E22A3414}"/>
          </ac:spMkLst>
        </pc:spChg>
        <pc:spChg chg="ord">
          <ac:chgData name="Lynn Woodward" userId="618c2155-77b8-4d50-a4cd-d8818db741fc" providerId="ADAL" clId="{D31E2C80-DC25-47AA-B4CB-A4E5DA257E3B}" dt="2024-03-12T10:22:18.488" v="763" actId="13244"/>
          <ac:spMkLst>
            <pc:docMk/>
            <pc:sldMk cId="980098610" sldId="2147471929"/>
            <ac:spMk id="14" creationId="{2ED14C1C-8A3D-32A8-B16A-849432A3318C}"/>
          </ac:spMkLst>
        </pc:spChg>
        <pc:spChg chg="ord">
          <ac:chgData name="Lynn Woodward" userId="618c2155-77b8-4d50-a4cd-d8818db741fc" providerId="ADAL" clId="{D31E2C80-DC25-47AA-B4CB-A4E5DA257E3B}" dt="2024-03-12T10:22:22.045" v="764" actId="13244"/>
          <ac:spMkLst>
            <pc:docMk/>
            <pc:sldMk cId="980098610" sldId="2147471929"/>
            <ac:spMk id="16" creationId="{AF50A744-15D7-589C-A618-E729A982729B}"/>
          </ac:spMkLst>
        </pc:spChg>
        <pc:spChg chg="ord">
          <ac:chgData name="Lynn Woodward" userId="618c2155-77b8-4d50-a4cd-d8818db741fc" providerId="ADAL" clId="{D31E2C80-DC25-47AA-B4CB-A4E5DA257E3B}" dt="2024-03-12T10:22:38.983" v="768" actId="13244"/>
          <ac:spMkLst>
            <pc:docMk/>
            <pc:sldMk cId="980098610" sldId="2147471929"/>
            <ac:spMk id="18" creationId="{421DDD8B-F0B5-C277-BA3B-65EC1F1C2446}"/>
          </ac:spMkLst>
        </pc:spChg>
        <pc:spChg chg="ord">
          <ac:chgData name="Lynn Woodward" userId="618c2155-77b8-4d50-a4cd-d8818db741fc" providerId="ADAL" clId="{D31E2C80-DC25-47AA-B4CB-A4E5DA257E3B}" dt="2024-03-12T10:22:35" v="767" actId="13244"/>
          <ac:spMkLst>
            <pc:docMk/>
            <pc:sldMk cId="980098610" sldId="2147471929"/>
            <ac:spMk id="23" creationId="{1759B7B3-9F5D-2C60-22AA-A6F1B8CC39BB}"/>
          </ac:spMkLst>
        </pc:spChg>
        <pc:graphicFrameChg chg="mod">
          <ac:chgData name="Lynn Woodward" userId="618c2155-77b8-4d50-a4cd-d8818db741fc" providerId="ADAL" clId="{D31E2C80-DC25-47AA-B4CB-A4E5DA257E3B}" dt="2024-03-12T10:22:45.532" v="769" actId="13244"/>
          <ac:graphicFrameMkLst>
            <pc:docMk/>
            <pc:sldMk cId="980098610" sldId="2147471929"/>
            <ac:graphicFrameMk id="7" creationId="{21A863A4-9FFC-A3D3-D634-383BAC5A2B32}"/>
          </ac:graphicFrameMkLst>
        </pc:graphicFrameChg>
      </pc:sldChg>
      <pc:sldChg chg="modSp mod">
        <pc:chgData name="Lynn Woodward" userId="618c2155-77b8-4d50-a4cd-d8818db741fc" providerId="ADAL" clId="{D31E2C80-DC25-47AA-B4CB-A4E5DA257E3B}" dt="2024-03-12T10:07:26.358" v="146" actId="962"/>
        <pc:sldMkLst>
          <pc:docMk/>
          <pc:sldMk cId="3620012286" sldId="2147471978"/>
        </pc:sldMkLst>
        <pc:spChg chg="mod">
          <ac:chgData name="Lynn Woodward" userId="618c2155-77b8-4d50-a4cd-d8818db741fc" providerId="ADAL" clId="{D31E2C80-DC25-47AA-B4CB-A4E5DA257E3B}" dt="2024-03-12T10:07:19.767" v="145" actId="962"/>
          <ac:spMkLst>
            <pc:docMk/>
            <pc:sldMk cId="3620012286" sldId="2147471978"/>
            <ac:spMk id="9" creationId="{E759BA26-7F84-107E-4924-6A0AFF9A7BAE}"/>
          </ac:spMkLst>
        </pc:spChg>
        <pc:grpChg chg="mod">
          <ac:chgData name="Lynn Woodward" userId="618c2155-77b8-4d50-a4cd-d8818db741fc" providerId="ADAL" clId="{D31E2C80-DC25-47AA-B4CB-A4E5DA257E3B}" dt="2024-03-12T10:07:26.358" v="146" actId="962"/>
          <ac:grpSpMkLst>
            <pc:docMk/>
            <pc:sldMk cId="3620012286" sldId="2147471978"/>
            <ac:grpSpMk id="3" creationId="{A84351B8-1405-009D-76FD-3C75B2F401AB}"/>
          </ac:grpSpMkLst>
        </pc:grpChg>
      </pc:sldChg>
      <pc:sldChg chg="modSp mod">
        <pc:chgData name="Lynn Woodward" userId="618c2155-77b8-4d50-a4cd-d8818db741fc" providerId="ADAL" clId="{D31E2C80-DC25-47AA-B4CB-A4E5DA257E3B}" dt="2024-03-12T10:21:56.811" v="762" actId="962"/>
        <pc:sldMkLst>
          <pc:docMk/>
          <pc:sldMk cId="2575972449" sldId="2147471995"/>
        </pc:sldMkLst>
        <pc:spChg chg="mod">
          <ac:chgData name="Lynn Woodward" userId="618c2155-77b8-4d50-a4cd-d8818db741fc" providerId="ADAL" clId="{D31E2C80-DC25-47AA-B4CB-A4E5DA257E3B}" dt="2024-03-12T10:09:10.162" v="532" actId="962"/>
          <ac:spMkLst>
            <pc:docMk/>
            <pc:sldMk cId="2575972449" sldId="2147471995"/>
            <ac:spMk id="5" creationId="{AD9AD3A2-AF84-DA48-31F8-8B19E1DD10E0}"/>
          </ac:spMkLst>
        </pc:spChg>
        <pc:spChg chg="mod">
          <ac:chgData name="Lynn Woodward" userId="618c2155-77b8-4d50-a4cd-d8818db741fc" providerId="ADAL" clId="{D31E2C80-DC25-47AA-B4CB-A4E5DA257E3B}" dt="2024-03-12T10:09:11.731" v="533" actId="962"/>
          <ac:spMkLst>
            <pc:docMk/>
            <pc:sldMk cId="2575972449" sldId="2147471995"/>
            <ac:spMk id="6" creationId="{4ACD46E3-BB53-6127-8975-FEC4FDA9D64C}"/>
          </ac:spMkLst>
        </pc:spChg>
        <pc:spChg chg="mod">
          <ac:chgData name="Lynn Woodward" userId="618c2155-77b8-4d50-a4cd-d8818db741fc" providerId="ADAL" clId="{D31E2C80-DC25-47AA-B4CB-A4E5DA257E3B}" dt="2024-03-12T10:21:56.811" v="762" actId="962"/>
          <ac:spMkLst>
            <pc:docMk/>
            <pc:sldMk cId="2575972449" sldId="2147471995"/>
            <ac:spMk id="14" creationId="{87DAD074-A6AA-2154-19BE-A88AC69E3152}"/>
          </ac:spMkLst>
        </pc:spChg>
        <pc:spChg chg="ord">
          <ac:chgData name="Lynn Woodward" userId="618c2155-77b8-4d50-a4cd-d8818db741fc" providerId="ADAL" clId="{D31E2C80-DC25-47AA-B4CB-A4E5DA257E3B}" dt="2024-03-12T10:21:53.270" v="759" actId="13244"/>
          <ac:spMkLst>
            <pc:docMk/>
            <pc:sldMk cId="2575972449" sldId="2147471995"/>
            <ac:spMk id="17" creationId="{BDF61217-B19E-2FCD-7AA7-354A05F7438B}"/>
          </ac:spMkLst>
        </pc:spChg>
        <pc:spChg chg="ord">
          <ac:chgData name="Lynn Woodward" userId="618c2155-77b8-4d50-a4cd-d8818db741fc" providerId="ADAL" clId="{D31E2C80-DC25-47AA-B4CB-A4E5DA257E3B}" dt="2024-03-12T10:21:51.645" v="758" actId="13244"/>
          <ac:spMkLst>
            <pc:docMk/>
            <pc:sldMk cId="2575972449" sldId="2147471995"/>
            <ac:spMk id="18" creationId="{C8DEA05D-8353-E976-DA59-3A2B0953258A}"/>
          </ac:spMkLst>
        </pc:spChg>
        <pc:spChg chg="mod">
          <ac:chgData name="Lynn Woodward" userId="618c2155-77b8-4d50-a4cd-d8818db741fc" providerId="ADAL" clId="{D31E2C80-DC25-47AA-B4CB-A4E5DA257E3B}" dt="2024-03-12T10:21:55.707" v="760" actId="962"/>
          <ac:spMkLst>
            <pc:docMk/>
            <pc:sldMk cId="2575972449" sldId="2147471995"/>
            <ac:spMk id="21" creationId="{E1ABB3A2-894A-1CFA-6771-8695D1024520}"/>
          </ac:spMkLst>
        </pc:spChg>
        <pc:spChg chg="mod">
          <ac:chgData name="Lynn Woodward" userId="618c2155-77b8-4d50-a4cd-d8818db741fc" providerId="ADAL" clId="{D31E2C80-DC25-47AA-B4CB-A4E5DA257E3B}" dt="2024-03-12T10:21:56.109" v="761" actId="962"/>
          <ac:spMkLst>
            <pc:docMk/>
            <pc:sldMk cId="2575972449" sldId="2147471995"/>
            <ac:spMk id="22" creationId="{42C56E8B-B50E-BB42-3971-4987A15BCA5D}"/>
          </ac:spMkLst>
        </pc:spChg>
      </pc:sldChg>
      <pc:sldChg chg="modSp mod">
        <pc:chgData name="Lynn Woodward" userId="618c2155-77b8-4d50-a4cd-d8818db741fc" providerId="ADAL" clId="{D31E2C80-DC25-47AA-B4CB-A4E5DA257E3B}" dt="2024-03-12T10:06:14.653" v="128" actId="962"/>
        <pc:sldMkLst>
          <pc:docMk/>
          <pc:sldMk cId="760038253" sldId="2147472022"/>
        </pc:sldMkLst>
        <pc:picChg chg="mod">
          <ac:chgData name="Lynn Woodward" userId="618c2155-77b8-4d50-a4cd-d8818db741fc" providerId="ADAL" clId="{D31E2C80-DC25-47AA-B4CB-A4E5DA257E3B}" dt="2024-03-12T10:06:14.653" v="128" actId="962"/>
          <ac:picMkLst>
            <pc:docMk/>
            <pc:sldMk cId="760038253" sldId="2147472022"/>
            <ac:picMk id="8" creationId="{D51D1A8F-98A5-73AD-4979-F8EFA9850676}"/>
          </ac:picMkLst>
        </pc:picChg>
      </pc:sldChg>
      <pc:sldChg chg="modSp mod">
        <pc:chgData name="Lynn Woodward" userId="618c2155-77b8-4d50-a4cd-d8818db741fc" providerId="ADAL" clId="{D31E2C80-DC25-47AA-B4CB-A4E5DA257E3B}" dt="2024-03-12T10:07:28.821" v="147" actId="962"/>
        <pc:sldMkLst>
          <pc:docMk/>
          <pc:sldMk cId="3241076744" sldId="2147472037"/>
        </pc:sldMkLst>
        <pc:cxnChg chg="mod">
          <ac:chgData name="Lynn Woodward" userId="618c2155-77b8-4d50-a4cd-d8818db741fc" providerId="ADAL" clId="{D31E2C80-DC25-47AA-B4CB-A4E5DA257E3B}" dt="2024-03-12T10:07:28.821" v="147" actId="962"/>
          <ac:cxnSpMkLst>
            <pc:docMk/>
            <pc:sldMk cId="3241076744" sldId="2147472037"/>
            <ac:cxnSpMk id="7" creationId="{7AAC4FD4-EE9D-00E1-11B1-F4B66E9DC201}"/>
          </ac:cxnSpMkLst>
        </pc:cxnChg>
      </pc:sldChg>
      <pc:sldChg chg="modSp mod">
        <pc:chgData name="Lynn Woodward" userId="618c2155-77b8-4d50-a4cd-d8818db741fc" providerId="ADAL" clId="{D31E2C80-DC25-47AA-B4CB-A4E5DA257E3B}" dt="2024-03-12T10:09:07.423" v="531" actId="962"/>
        <pc:sldMkLst>
          <pc:docMk/>
          <pc:sldMk cId="3516880323" sldId="2147472038"/>
        </pc:sldMkLst>
        <pc:cxnChg chg="mod">
          <ac:chgData name="Lynn Woodward" userId="618c2155-77b8-4d50-a4cd-d8818db741fc" providerId="ADAL" clId="{D31E2C80-DC25-47AA-B4CB-A4E5DA257E3B}" dt="2024-03-12T10:09:07.423" v="531" actId="962"/>
          <ac:cxnSpMkLst>
            <pc:docMk/>
            <pc:sldMk cId="3516880323" sldId="2147472038"/>
            <ac:cxnSpMk id="7" creationId="{7AAC4FD4-EE9D-00E1-11B1-F4B66E9DC201}"/>
          </ac:cxnSpMkLst>
        </pc:cxnChg>
      </pc:sldChg>
      <pc:sldChg chg="modSp mod">
        <pc:chgData name="Lynn Woodward" userId="618c2155-77b8-4d50-a4cd-d8818db741fc" providerId="ADAL" clId="{D31E2C80-DC25-47AA-B4CB-A4E5DA257E3B}" dt="2024-03-12T10:09:45.434" v="608" actId="962"/>
        <pc:sldMkLst>
          <pc:docMk/>
          <pc:sldMk cId="3843230904" sldId="2147472042"/>
        </pc:sldMkLst>
        <pc:cxnChg chg="mod">
          <ac:chgData name="Lynn Woodward" userId="618c2155-77b8-4d50-a4cd-d8818db741fc" providerId="ADAL" clId="{D31E2C80-DC25-47AA-B4CB-A4E5DA257E3B}" dt="2024-03-12T10:09:45.434" v="608" actId="962"/>
          <ac:cxnSpMkLst>
            <pc:docMk/>
            <pc:sldMk cId="3843230904" sldId="2147472042"/>
            <ac:cxnSpMk id="7" creationId="{7AAC4FD4-EE9D-00E1-11B1-F4B66E9DC201}"/>
          </ac:cxnSpMkLst>
        </pc:cxnChg>
      </pc:sldChg>
      <pc:sldChg chg="modSp mod">
        <pc:chgData name="Lynn Woodward" userId="618c2155-77b8-4d50-a4cd-d8818db741fc" providerId="ADAL" clId="{D31E2C80-DC25-47AA-B4CB-A4E5DA257E3B}" dt="2024-03-12T10:09:44.279" v="607" actId="962"/>
        <pc:sldMkLst>
          <pc:docMk/>
          <pc:sldMk cId="2034292923" sldId="2147472055"/>
        </pc:sldMkLst>
        <pc:cxnChg chg="mod">
          <ac:chgData name="Lynn Woodward" userId="618c2155-77b8-4d50-a4cd-d8818db741fc" providerId="ADAL" clId="{D31E2C80-DC25-47AA-B4CB-A4E5DA257E3B}" dt="2024-03-12T10:09:44.279" v="607" actId="962"/>
          <ac:cxnSpMkLst>
            <pc:docMk/>
            <pc:sldMk cId="2034292923" sldId="2147472055"/>
            <ac:cxnSpMk id="7" creationId="{7AAC4FD4-EE9D-00E1-11B1-F4B66E9DC201}"/>
          </ac:cxnSpMkLst>
        </pc:cxnChg>
      </pc:sldChg>
      <pc:sldChg chg="modSp mod">
        <pc:chgData name="Lynn Woodward" userId="618c2155-77b8-4d50-a4cd-d8818db741fc" providerId="ADAL" clId="{D31E2C80-DC25-47AA-B4CB-A4E5DA257E3B}" dt="2024-03-12T10:06:25.788" v="129" actId="962"/>
        <pc:sldMkLst>
          <pc:docMk/>
          <pc:sldMk cId="2020081932" sldId="2147472056"/>
        </pc:sldMkLst>
        <pc:grpChg chg="mod">
          <ac:chgData name="Lynn Woodward" userId="618c2155-77b8-4d50-a4cd-d8818db741fc" providerId="ADAL" clId="{D31E2C80-DC25-47AA-B4CB-A4E5DA257E3B}" dt="2024-03-12T10:06:25.788" v="129" actId="962"/>
          <ac:grpSpMkLst>
            <pc:docMk/>
            <pc:sldMk cId="2020081932" sldId="2147472056"/>
            <ac:grpSpMk id="11" creationId="{66805298-D559-9F1F-5B40-B3338654F1E5}"/>
          </ac:grpSpMkLst>
        </pc:grpChg>
      </pc:sldChg>
      <pc:sldChg chg="modSp mod">
        <pc:chgData name="Lynn Woodward" userId="618c2155-77b8-4d50-a4cd-d8818db741fc" providerId="ADAL" clId="{D31E2C80-DC25-47AA-B4CB-A4E5DA257E3B}" dt="2024-03-12T10:24:49.999" v="779" actId="962"/>
        <pc:sldMkLst>
          <pc:docMk/>
          <pc:sldMk cId="17180884" sldId="2147472060"/>
        </pc:sldMkLst>
        <pc:spChg chg="mod">
          <ac:chgData name="Lynn Woodward" userId="618c2155-77b8-4d50-a4cd-d8818db741fc" providerId="ADAL" clId="{D31E2C80-DC25-47AA-B4CB-A4E5DA257E3B}" dt="2024-03-12T10:11:44.058" v="633" actId="13244"/>
          <ac:spMkLst>
            <pc:docMk/>
            <pc:sldMk cId="17180884" sldId="2147472060"/>
            <ac:spMk id="3" creationId="{5DD4CF27-2E14-355A-48A3-06095F1B3EB0}"/>
          </ac:spMkLst>
        </pc:spChg>
        <pc:spChg chg="mod">
          <ac:chgData name="Lynn Woodward" userId="618c2155-77b8-4d50-a4cd-d8818db741fc" providerId="ADAL" clId="{D31E2C80-DC25-47AA-B4CB-A4E5DA257E3B}" dt="2024-03-12T10:05:32.986" v="4" actId="962"/>
          <ac:spMkLst>
            <pc:docMk/>
            <pc:sldMk cId="17180884" sldId="2147472060"/>
            <ac:spMk id="5" creationId="{351D6DD4-6CAF-52CF-3CA9-95E4ADA3CA73}"/>
          </ac:spMkLst>
        </pc:spChg>
        <pc:spChg chg="mod">
          <ac:chgData name="Lynn Woodward" userId="618c2155-77b8-4d50-a4cd-d8818db741fc" providerId="ADAL" clId="{D31E2C80-DC25-47AA-B4CB-A4E5DA257E3B}" dt="2024-03-12T10:11:49.731" v="634" actId="13244"/>
          <ac:spMkLst>
            <pc:docMk/>
            <pc:sldMk cId="17180884" sldId="2147472060"/>
            <ac:spMk id="7" creationId="{832452F3-2F58-9599-0341-5206D0022F63}"/>
          </ac:spMkLst>
        </pc:spChg>
        <pc:spChg chg="mod">
          <ac:chgData name="Lynn Woodward" userId="618c2155-77b8-4d50-a4cd-d8818db741fc" providerId="ADAL" clId="{D31E2C80-DC25-47AA-B4CB-A4E5DA257E3B}" dt="2024-03-12T10:05:35.726" v="5" actId="962"/>
          <ac:spMkLst>
            <pc:docMk/>
            <pc:sldMk cId="17180884" sldId="2147472060"/>
            <ac:spMk id="8" creationId="{31BC4028-6499-C1BC-2B68-F4FEE13B20AC}"/>
          </ac:spMkLst>
        </pc:spChg>
        <pc:spChg chg="mod">
          <ac:chgData name="Lynn Woodward" userId="618c2155-77b8-4d50-a4cd-d8818db741fc" providerId="ADAL" clId="{D31E2C80-DC25-47AA-B4CB-A4E5DA257E3B}" dt="2024-03-12T10:14:56.344" v="652" actId="962"/>
          <ac:spMkLst>
            <pc:docMk/>
            <pc:sldMk cId="17180884" sldId="2147472060"/>
            <ac:spMk id="9" creationId="{6005CE0A-A1F3-1BFE-D6EB-F65A99A58856}"/>
          </ac:spMkLst>
        </pc:spChg>
        <pc:spChg chg="mod">
          <ac:chgData name="Lynn Woodward" userId="618c2155-77b8-4d50-a4cd-d8818db741fc" providerId="ADAL" clId="{D31E2C80-DC25-47AA-B4CB-A4E5DA257E3B}" dt="2024-03-12T10:05:37.910" v="6" actId="962"/>
          <ac:spMkLst>
            <pc:docMk/>
            <pc:sldMk cId="17180884" sldId="2147472060"/>
            <ac:spMk id="10" creationId="{44A3AAC1-3011-6A34-5A13-C3BAD31E6DD1}"/>
          </ac:spMkLst>
        </pc:spChg>
        <pc:spChg chg="mod ord">
          <ac:chgData name="Lynn Woodward" userId="618c2155-77b8-4d50-a4cd-d8818db741fc" providerId="ADAL" clId="{D31E2C80-DC25-47AA-B4CB-A4E5DA257E3B}" dt="2024-03-12T10:13:48.364" v="644" actId="13244"/>
          <ac:spMkLst>
            <pc:docMk/>
            <pc:sldMk cId="17180884" sldId="2147472060"/>
            <ac:spMk id="13" creationId="{5B4B1FE9-1367-B21D-D5BC-67B3A0DF9A51}"/>
          </ac:spMkLst>
        </pc:spChg>
        <pc:spChg chg="ord">
          <ac:chgData name="Lynn Woodward" userId="618c2155-77b8-4d50-a4cd-d8818db741fc" providerId="ADAL" clId="{D31E2C80-DC25-47AA-B4CB-A4E5DA257E3B}" dt="2024-03-12T10:14:37.302" v="649" actId="13244"/>
          <ac:spMkLst>
            <pc:docMk/>
            <pc:sldMk cId="17180884" sldId="2147472060"/>
            <ac:spMk id="14" creationId="{D4AE1B18-C065-A427-699E-CBC421C54B75}"/>
          </ac:spMkLst>
        </pc:spChg>
        <pc:spChg chg="mod">
          <ac:chgData name="Lynn Woodward" userId="618c2155-77b8-4d50-a4cd-d8818db741fc" providerId="ADAL" clId="{D31E2C80-DC25-47AA-B4CB-A4E5DA257E3B}" dt="2024-03-12T10:14:48.034" v="651" actId="962"/>
          <ac:spMkLst>
            <pc:docMk/>
            <pc:sldMk cId="17180884" sldId="2147472060"/>
            <ac:spMk id="16" creationId="{8388491E-AE7D-42FA-FA86-957B1CC5B941}"/>
          </ac:spMkLst>
        </pc:spChg>
        <pc:spChg chg="mod">
          <ac:chgData name="Lynn Woodward" userId="618c2155-77b8-4d50-a4cd-d8818db741fc" providerId="ADAL" clId="{D31E2C80-DC25-47AA-B4CB-A4E5DA257E3B}" dt="2024-03-12T10:14:58.118" v="653" actId="962"/>
          <ac:spMkLst>
            <pc:docMk/>
            <pc:sldMk cId="17180884" sldId="2147472060"/>
            <ac:spMk id="25" creationId="{E3320260-4B2A-A231-E8C9-7866281591F5}"/>
          </ac:spMkLst>
        </pc:spChg>
        <pc:spChg chg="mod">
          <ac:chgData name="Lynn Woodward" userId="618c2155-77b8-4d50-a4cd-d8818db741fc" providerId="ADAL" clId="{D31E2C80-DC25-47AA-B4CB-A4E5DA257E3B}" dt="2024-03-12T10:12:21.049" v="637" actId="13244"/>
          <ac:spMkLst>
            <pc:docMk/>
            <pc:sldMk cId="17180884" sldId="2147472060"/>
            <ac:spMk id="27" creationId="{651A5434-CD88-91CB-03CE-741EB0555008}"/>
          </ac:spMkLst>
        </pc:spChg>
        <pc:spChg chg="mod">
          <ac:chgData name="Lynn Woodward" userId="618c2155-77b8-4d50-a4cd-d8818db741fc" providerId="ADAL" clId="{D31E2C80-DC25-47AA-B4CB-A4E5DA257E3B}" dt="2024-03-12T10:12:30.651" v="638" actId="13244"/>
          <ac:spMkLst>
            <pc:docMk/>
            <pc:sldMk cId="17180884" sldId="2147472060"/>
            <ac:spMk id="28" creationId="{5F0E7927-6873-5CEB-FB5A-48DA9728E841}"/>
          </ac:spMkLst>
        </pc:spChg>
        <pc:spChg chg="ord">
          <ac:chgData name="Lynn Woodward" userId="618c2155-77b8-4d50-a4cd-d8818db741fc" providerId="ADAL" clId="{D31E2C80-DC25-47AA-B4CB-A4E5DA257E3B}" dt="2024-03-12T10:14:43.552" v="650" actId="13244"/>
          <ac:spMkLst>
            <pc:docMk/>
            <pc:sldMk cId="17180884" sldId="2147472060"/>
            <ac:spMk id="29" creationId="{AA6821C1-AC23-7845-942B-399F564BC087}"/>
          </ac:spMkLst>
        </pc:spChg>
        <pc:spChg chg="mod ord">
          <ac:chgData name="Lynn Woodward" userId="618c2155-77b8-4d50-a4cd-d8818db741fc" providerId="ADAL" clId="{D31E2C80-DC25-47AA-B4CB-A4E5DA257E3B}" dt="2024-03-12T10:24:49.999" v="779" actId="962"/>
          <ac:spMkLst>
            <pc:docMk/>
            <pc:sldMk cId="17180884" sldId="2147472060"/>
            <ac:spMk id="35" creationId="{C4B7A4E8-3595-1F3B-B43A-7034C4B59D10}"/>
          </ac:spMkLst>
        </pc:spChg>
        <pc:spChg chg="mod">
          <ac:chgData name="Lynn Woodward" userId="618c2155-77b8-4d50-a4cd-d8818db741fc" providerId="ADAL" clId="{D31E2C80-DC25-47AA-B4CB-A4E5DA257E3B}" dt="2024-03-12T10:14:59.686" v="654" actId="962"/>
          <ac:spMkLst>
            <pc:docMk/>
            <pc:sldMk cId="17180884" sldId="2147472060"/>
            <ac:spMk id="36" creationId="{A05F151A-FF60-5D3E-CFFF-71F44C11F7C5}"/>
          </ac:spMkLst>
        </pc:spChg>
        <pc:spChg chg="mod">
          <ac:chgData name="Lynn Woodward" userId="618c2155-77b8-4d50-a4cd-d8818db741fc" providerId="ADAL" clId="{D31E2C80-DC25-47AA-B4CB-A4E5DA257E3B}" dt="2024-03-12T10:05:26.252" v="3" actId="962"/>
          <ac:spMkLst>
            <pc:docMk/>
            <pc:sldMk cId="17180884" sldId="2147472060"/>
            <ac:spMk id="37" creationId="{C393C547-0720-D450-1F43-D4D68A10166F}"/>
          </ac:spMkLst>
        </pc:spChg>
        <pc:picChg chg="mod">
          <ac:chgData name="Lynn Woodward" userId="618c2155-77b8-4d50-a4cd-d8818db741fc" providerId="ADAL" clId="{D31E2C80-DC25-47AA-B4CB-A4E5DA257E3B}" dt="2024-03-12T10:05:44.715" v="10" actId="962"/>
          <ac:picMkLst>
            <pc:docMk/>
            <pc:sldMk cId="17180884" sldId="2147472060"/>
            <ac:picMk id="2" creationId="{B49ED766-CCD0-7F12-BE00-C2917AB7AC57}"/>
          </ac:picMkLst>
        </pc:picChg>
        <pc:picChg chg="mod">
          <ac:chgData name="Lynn Woodward" userId="618c2155-77b8-4d50-a4cd-d8818db741fc" providerId="ADAL" clId="{D31E2C80-DC25-47AA-B4CB-A4E5DA257E3B}" dt="2024-03-12T10:05:40.267" v="7" actId="962"/>
          <ac:picMkLst>
            <pc:docMk/>
            <pc:sldMk cId="17180884" sldId="2147472060"/>
            <ac:picMk id="31" creationId="{01F89634-43D9-6B6E-EE0D-0F75E937FF70}"/>
          </ac:picMkLst>
        </pc:picChg>
        <pc:picChg chg="mod">
          <ac:chgData name="Lynn Woodward" userId="618c2155-77b8-4d50-a4cd-d8818db741fc" providerId="ADAL" clId="{D31E2C80-DC25-47AA-B4CB-A4E5DA257E3B}" dt="2024-03-12T10:05:41.519" v="8" actId="962"/>
          <ac:picMkLst>
            <pc:docMk/>
            <pc:sldMk cId="17180884" sldId="2147472060"/>
            <ac:picMk id="32" creationId="{77A5468A-FEF0-CB19-9613-901A0262247C}"/>
          </ac:picMkLst>
        </pc:picChg>
        <pc:picChg chg="mod">
          <ac:chgData name="Lynn Woodward" userId="618c2155-77b8-4d50-a4cd-d8818db741fc" providerId="ADAL" clId="{D31E2C80-DC25-47AA-B4CB-A4E5DA257E3B}" dt="2024-03-12T10:05:42.958" v="9" actId="962"/>
          <ac:picMkLst>
            <pc:docMk/>
            <pc:sldMk cId="17180884" sldId="2147472060"/>
            <ac:picMk id="33" creationId="{A7D858B3-F300-C73A-E809-574D51420689}"/>
          </ac:picMkLst>
        </pc:picChg>
      </pc:sldChg>
      <pc:sldChg chg="modSp mod">
        <pc:chgData name="Lynn Woodward" userId="618c2155-77b8-4d50-a4cd-d8818db741fc" providerId="ADAL" clId="{D31E2C80-DC25-47AA-B4CB-A4E5DA257E3B}" dt="2024-03-12T10:24:07.079" v="776" actId="962"/>
        <pc:sldMkLst>
          <pc:docMk/>
          <pc:sldMk cId="2198699344" sldId="2147472065"/>
        </pc:sldMkLst>
        <pc:spChg chg="mod">
          <ac:chgData name="Lynn Woodward" userId="618c2155-77b8-4d50-a4cd-d8818db741fc" providerId="ADAL" clId="{D31E2C80-DC25-47AA-B4CB-A4E5DA257E3B}" dt="2024-03-12T10:09:36.222" v="602" actId="962"/>
          <ac:spMkLst>
            <pc:docMk/>
            <pc:sldMk cId="2198699344" sldId="2147472065"/>
            <ac:spMk id="7" creationId="{624F0CE4-5F30-DB8B-1370-DDFEADF183CC}"/>
          </ac:spMkLst>
        </pc:spChg>
        <pc:spChg chg="ord">
          <ac:chgData name="Lynn Woodward" userId="618c2155-77b8-4d50-a4cd-d8818db741fc" providerId="ADAL" clId="{D31E2C80-DC25-47AA-B4CB-A4E5DA257E3B}" dt="2024-03-12T10:24:03.097" v="775" actId="13244"/>
          <ac:spMkLst>
            <pc:docMk/>
            <pc:sldMk cId="2198699344" sldId="2147472065"/>
            <ac:spMk id="8" creationId="{CE795EA7-E636-C1DF-21A9-4A9C503576A7}"/>
          </ac:spMkLst>
        </pc:spChg>
        <pc:spChg chg="ord">
          <ac:chgData name="Lynn Woodward" userId="618c2155-77b8-4d50-a4cd-d8818db741fc" providerId="ADAL" clId="{D31E2C80-DC25-47AA-B4CB-A4E5DA257E3B}" dt="2024-03-12T10:23:41.122" v="772" actId="13244"/>
          <ac:spMkLst>
            <pc:docMk/>
            <pc:sldMk cId="2198699344" sldId="2147472065"/>
            <ac:spMk id="10" creationId="{769F0471-09CB-D9C4-045E-1A1BCC3DA3CB}"/>
          </ac:spMkLst>
        </pc:spChg>
        <pc:spChg chg="ord">
          <ac:chgData name="Lynn Woodward" userId="618c2155-77b8-4d50-a4cd-d8818db741fc" providerId="ADAL" clId="{D31E2C80-DC25-47AA-B4CB-A4E5DA257E3B}" dt="2024-03-12T10:23:45.569" v="773" actId="13244"/>
          <ac:spMkLst>
            <pc:docMk/>
            <pc:sldMk cId="2198699344" sldId="2147472065"/>
            <ac:spMk id="11" creationId="{1D6F95A6-2676-DD5C-8F2A-742BFD820225}"/>
          </ac:spMkLst>
        </pc:spChg>
        <pc:spChg chg="ord">
          <ac:chgData name="Lynn Woodward" userId="618c2155-77b8-4d50-a4cd-d8818db741fc" providerId="ADAL" clId="{D31E2C80-DC25-47AA-B4CB-A4E5DA257E3B}" dt="2024-03-12T10:23:55.597" v="774" actId="13244"/>
          <ac:spMkLst>
            <pc:docMk/>
            <pc:sldMk cId="2198699344" sldId="2147472065"/>
            <ac:spMk id="12" creationId="{8512DD43-E5CB-EA25-E04E-8E88320A972B}"/>
          </ac:spMkLst>
        </pc:spChg>
        <pc:spChg chg="mod">
          <ac:chgData name="Lynn Woodward" userId="618c2155-77b8-4d50-a4cd-d8818db741fc" providerId="ADAL" clId="{D31E2C80-DC25-47AA-B4CB-A4E5DA257E3B}" dt="2024-03-12T10:09:38.705" v="603" actId="962"/>
          <ac:spMkLst>
            <pc:docMk/>
            <pc:sldMk cId="2198699344" sldId="2147472065"/>
            <ac:spMk id="15" creationId="{D11DD3DB-E201-380A-091C-DBF02BAC5088}"/>
          </ac:spMkLst>
        </pc:spChg>
        <pc:spChg chg="mod">
          <ac:chgData name="Lynn Woodward" userId="618c2155-77b8-4d50-a4cd-d8818db741fc" providerId="ADAL" clId="{D31E2C80-DC25-47AA-B4CB-A4E5DA257E3B}" dt="2024-03-12T10:09:40.482" v="604" actId="962"/>
          <ac:spMkLst>
            <pc:docMk/>
            <pc:sldMk cId="2198699344" sldId="2147472065"/>
            <ac:spMk id="17" creationId="{19894316-14B6-DACF-4074-3D1C21AA5667}"/>
          </ac:spMkLst>
        </pc:spChg>
        <pc:spChg chg="mod">
          <ac:chgData name="Lynn Woodward" userId="618c2155-77b8-4d50-a4cd-d8818db741fc" providerId="ADAL" clId="{D31E2C80-DC25-47AA-B4CB-A4E5DA257E3B}" dt="2024-03-12T10:09:29.967" v="600" actId="962"/>
          <ac:spMkLst>
            <pc:docMk/>
            <pc:sldMk cId="2198699344" sldId="2147472065"/>
            <ac:spMk id="18" creationId="{803487D7-11D2-5DB0-D4A7-5D812469B608}"/>
          </ac:spMkLst>
        </pc:spChg>
        <pc:spChg chg="mod">
          <ac:chgData name="Lynn Woodward" userId="618c2155-77b8-4d50-a4cd-d8818db741fc" providerId="ADAL" clId="{D31E2C80-DC25-47AA-B4CB-A4E5DA257E3B}" dt="2024-03-12T10:09:41.819" v="605" actId="962"/>
          <ac:spMkLst>
            <pc:docMk/>
            <pc:sldMk cId="2198699344" sldId="2147472065"/>
            <ac:spMk id="19" creationId="{A45833A9-88E6-94D8-4538-69A39992466F}"/>
          </ac:spMkLst>
        </pc:spChg>
        <pc:spChg chg="mod">
          <ac:chgData name="Lynn Woodward" userId="618c2155-77b8-4d50-a4cd-d8818db741fc" providerId="ADAL" clId="{D31E2C80-DC25-47AA-B4CB-A4E5DA257E3B}" dt="2024-03-12T10:09:42.998" v="606" actId="962"/>
          <ac:spMkLst>
            <pc:docMk/>
            <pc:sldMk cId="2198699344" sldId="2147472065"/>
            <ac:spMk id="20" creationId="{05D7DD66-078F-3073-46A7-61601565B31B}"/>
          </ac:spMkLst>
        </pc:spChg>
        <pc:spChg chg="ord">
          <ac:chgData name="Lynn Woodward" userId="618c2155-77b8-4d50-a4cd-d8818db741fc" providerId="ADAL" clId="{D31E2C80-DC25-47AA-B4CB-A4E5DA257E3B}" dt="2024-03-12T10:23:34.103" v="771" actId="13244"/>
          <ac:spMkLst>
            <pc:docMk/>
            <pc:sldMk cId="2198699344" sldId="2147472065"/>
            <ac:spMk id="38" creationId="{7B3170CA-3AA1-2A50-4801-690947B288B4}"/>
          </ac:spMkLst>
        </pc:spChg>
        <pc:spChg chg="mod">
          <ac:chgData name="Lynn Woodward" userId="618c2155-77b8-4d50-a4cd-d8818db741fc" providerId="ADAL" clId="{D31E2C80-DC25-47AA-B4CB-A4E5DA257E3B}" dt="2024-03-12T10:24:07.079" v="776" actId="962"/>
          <ac:spMkLst>
            <pc:docMk/>
            <pc:sldMk cId="2198699344" sldId="2147472065"/>
            <ac:spMk id="40" creationId="{B4E45F69-131F-212F-BA18-07727271C19D}"/>
          </ac:spMkLst>
        </pc:spChg>
        <pc:spChg chg="mod">
          <ac:chgData name="Lynn Woodward" userId="618c2155-77b8-4d50-a4cd-d8818db741fc" providerId="ADAL" clId="{D31E2C80-DC25-47AA-B4CB-A4E5DA257E3B}" dt="2024-03-12T10:09:31.845" v="601" actId="962"/>
          <ac:spMkLst>
            <pc:docMk/>
            <pc:sldMk cId="2198699344" sldId="2147472065"/>
            <ac:spMk id="41" creationId="{C284BD47-1CAD-5135-E98B-B620A1590B3D}"/>
          </ac:spMkLst>
        </pc:spChg>
      </pc:sldChg>
      <pc:sldChg chg="modSp mod">
        <pc:chgData name="Lynn Woodward" userId="618c2155-77b8-4d50-a4cd-d8818db741fc" providerId="ADAL" clId="{D31E2C80-DC25-47AA-B4CB-A4E5DA257E3B}" dt="2024-03-12T10:24:31.672" v="778" actId="13244"/>
        <pc:sldMkLst>
          <pc:docMk/>
          <pc:sldMk cId="3983783618" sldId="2147472067"/>
        </pc:sldMkLst>
        <pc:spChg chg="ord">
          <ac:chgData name="Lynn Woodward" userId="618c2155-77b8-4d50-a4cd-d8818db741fc" providerId="ADAL" clId="{D31E2C80-DC25-47AA-B4CB-A4E5DA257E3B}" dt="2024-03-12T10:24:31.672" v="778" actId="13244"/>
          <ac:spMkLst>
            <pc:docMk/>
            <pc:sldMk cId="3983783618" sldId="2147472067"/>
            <ac:spMk id="4" creationId="{BA6F2808-BE01-38FB-0F4B-DD5D0F1BAB33}"/>
          </ac:spMkLst>
        </pc:spChg>
      </pc:sldChg>
      <pc:sldChg chg="addSp delSp modSp mod">
        <pc:chgData name="Lynn Woodward" userId="618c2155-77b8-4d50-a4cd-d8818db741fc" providerId="ADAL" clId="{D31E2C80-DC25-47AA-B4CB-A4E5DA257E3B}" dt="2024-03-12T10:11:09.254" v="632" actId="33699"/>
        <pc:sldMkLst>
          <pc:docMk/>
          <pc:sldMk cId="2331835437" sldId="2147472068"/>
        </pc:sldMkLst>
        <pc:spChg chg="add del mod">
          <ac:chgData name="Lynn Woodward" userId="618c2155-77b8-4d50-a4cd-d8818db741fc" providerId="ADAL" clId="{D31E2C80-DC25-47AA-B4CB-A4E5DA257E3B}" dt="2024-03-12T10:10:25.526" v="614" actId="33699"/>
          <ac:spMkLst>
            <pc:docMk/>
            <pc:sldMk cId="2331835437" sldId="2147472068"/>
            <ac:spMk id="2" creationId="{54743F7C-38F2-A203-C0FA-00E1E2977949}"/>
          </ac:spMkLst>
        </pc:spChg>
        <pc:spChg chg="add del mod">
          <ac:chgData name="Lynn Woodward" userId="618c2155-77b8-4d50-a4cd-d8818db741fc" providerId="ADAL" clId="{D31E2C80-DC25-47AA-B4CB-A4E5DA257E3B}" dt="2024-03-12T10:10:53.632" v="627" actId="21"/>
          <ac:spMkLst>
            <pc:docMk/>
            <pc:sldMk cId="2331835437" sldId="2147472068"/>
            <ac:spMk id="3" creationId="{9DD26DD2-3892-5870-FEE3-9840A31CA875}"/>
          </ac:spMkLst>
        </pc:spChg>
        <pc:spChg chg="add del mod">
          <ac:chgData name="Lynn Woodward" userId="618c2155-77b8-4d50-a4cd-d8818db741fc" providerId="ADAL" clId="{D31E2C80-DC25-47AA-B4CB-A4E5DA257E3B}" dt="2024-03-12T10:10:58.676" v="628" actId="21"/>
          <ac:spMkLst>
            <pc:docMk/>
            <pc:sldMk cId="2331835437" sldId="2147472068"/>
            <ac:spMk id="4" creationId="{1FF259C6-7041-B114-2F59-BE7CC0476F85}"/>
          </ac:spMkLst>
        </pc:spChg>
        <pc:spChg chg="add del mod">
          <ac:chgData name="Lynn Woodward" userId="618c2155-77b8-4d50-a4cd-d8818db741fc" providerId="ADAL" clId="{D31E2C80-DC25-47AA-B4CB-A4E5DA257E3B}" dt="2024-03-12T10:11:09.254" v="632" actId="33699"/>
          <ac:spMkLst>
            <pc:docMk/>
            <pc:sldMk cId="2331835437" sldId="2147472068"/>
            <ac:spMk id="5" creationId="{2541F114-96A7-9857-7AC7-A2BB75F291F6}"/>
          </ac:spMkLst>
        </pc:spChg>
      </pc:sldChg>
      <pc:sldChg chg="modSp mod">
        <pc:chgData name="Lynn Woodward" userId="618c2155-77b8-4d50-a4cd-d8818db741fc" providerId="ADAL" clId="{D31E2C80-DC25-47AA-B4CB-A4E5DA257E3B}" dt="2024-03-12T10:10:29.491" v="615" actId="33553"/>
        <pc:sldMkLst>
          <pc:docMk/>
          <pc:sldMk cId="4074490845" sldId="2147472070"/>
        </pc:sldMkLst>
        <pc:spChg chg="mod">
          <ac:chgData name="Lynn Woodward" userId="618c2155-77b8-4d50-a4cd-d8818db741fc" providerId="ADAL" clId="{D31E2C80-DC25-47AA-B4CB-A4E5DA257E3B}" dt="2024-03-12T10:10:29.491" v="615" actId="33553"/>
          <ac:spMkLst>
            <pc:docMk/>
            <pc:sldMk cId="4074490845" sldId="2147472070"/>
            <ac:spMk id="4" creationId="{6B244600-6B28-46DE-C9F7-A62BD97659DC}"/>
          </ac:spMkLst>
        </pc:spChg>
        <pc:graphicFrameChg chg="modGraphic">
          <ac:chgData name="Lynn Woodward" userId="618c2155-77b8-4d50-a4cd-d8818db741fc" providerId="ADAL" clId="{D31E2C80-DC25-47AA-B4CB-A4E5DA257E3B}" dt="2024-03-12T10:09:51.013" v="609" actId="13238"/>
          <ac:graphicFrameMkLst>
            <pc:docMk/>
            <pc:sldMk cId="4074490845" sldId="2147472070"/>
            <ac:graphicFrameMk id="5" creationId="{43F925AA-03EA-F3EA-4EC7-5D16A05A32C5}"/>
          </ac:graphicFrameMkLst>
        </pc:graphicFrameChg>
      </pc:sldChg>
      <pc:sldChg chg="modSp mod">
        <pc:chgData name="Lynn Woodward" userId="618c2155-77b8-4d50-a4cd-d8818db741fc" providerId="ADAL" clId="{D31E2C80-DC25-47AA-B4CB-A4E5DA257E3B}" dt="2024-03-12T10:21:33.405" v="757" actId="13244"/>
        <pc:sldMkLst>
          <pc:docMk/>
          <pc:sldMk cId="1838070514" sldId="2147472071"/>
        </pc:sldMkLst>
        <pc:spChg chg="ord">
          <ac:chgData name="Lynn Woodward" userId="618c2155-77b8-4d50-a4cd-d8818db741fc" providerId="ADAL" clId="{D31E2C80-DC25-47AA-B4CB-A4E5DA257E3B}" dt="2024-03-12T10:21:33.405" v="757" actId="13244"/>
          <ac:spMkLst>
            <pc:docMk/>
            <pc:sldMk cId="1838070514" sldId="2147472071"/>
            <ac:spMk id="9" creationId="{1EDDC397-B5EC-3FD9-3D36-4E8215905920}"/>
          </ac:spMkLst>
        </pc:spChg>
        <pc:graphicFrameChg chg="mod">
          <ac:chgData name="Lynn Woodward" userId="618c2155-77b8-4d50-a4cd-d8818db741fc" providerId="ADAL" clId="{D31E2C80-DC25-47AA-B4CB-A4E5DA257E3B}" dt="2024-03-12T10:09:01.420" v="530" actId="962"/>
          <ac:graphicFrameMkLst>
            <pc:docMk/>
            <pc:sldMk cId="1838070514" sldId="2147472071"/>
            <ac:graphicFrameMk id="7" creationId="{243D982A-490E-342F-072A-6C705BF4EE4F}"/>
          </ac:graphicFrameMkLst>
        </pc:graphicFrameChg>
      </pc:sldChg>
      <pc:sldChg chg="modSp mod">
        <pc:chgData name="Lynn Woodward" userId="618c2155-77b8-4d50-a4cd-d8818db741fc" providerId="ADAL" clId="{D31E2C80-DC25-47AA-B4CB-A4E5DA257E3B}" dt="2024-03-12T10:20:04.043" v="749" actId="13244"/>
        <pc:sldMkLst>
          <pc:docMk/>
          <pc:sldMk cId="1503151243" sldId="2147472076"/>
        </pc:sldMkLst>
        <pc:spChg chg="ord">
          <ac:chgData name="Lynn Woodward" userId="618c2155-77b8-4d50-a4cd-d8818db741fc" providerId="ADAL" clId="{D31E2C80-DC25-47AA-B4CB-A4E5DA257E3B}" dt="2024-03-12T10:20:04.043" v="749" actId="13244"/>
          <ac:spMkLst>
            <pc:docMk/>
            <pc:sldMk cId="1503151243" sldId="2147472076"/>
            <ac:spMk id="3" creationId="{157E1115-4C4D-2A1C-8649-7882E088770E}"/>
          </ac:spMkLst>
        </pc:spChg>
        <pc:spChg chg="ord">
          <ac:chgData name="Lynn Woodward" userId="618c2155-77b8-4d50-a4cd-d8818db741fc" providerId="ADAL" clId="{D31E2C80-DC25-47AA-B4CB-A4E5DA257E3B}" dt="2024-03-12T10:19:36.827" v="745" actId="13244"/>
          <ac:spMkLst>
            <pc:docMk/>
            <pc:sldMk cId="1503151243" sldId="2147472076"/>
            <ac:spMk id="10" creationId="{C7F9BFCD-4464-D887-2A18-C3777FDF6C0E}"/>
          </ac:spMkLst>
        </pc:spChg>
        <pc:spChg chg="ord">
          <ac:chgData name="Lynn Woodward" userId="618c2155-77b8-4d50-a4cd-d8818db741fc" providerId="ADAL" clId="{D31E2C80-DC25-47AA-B4CB-A4E5DA257E3B}" dt="2024-03-12T10:19:45.001" v="746" actId="13244"/>
          <ac:spMkLst>
            <pc:docMk/>
            <pc:sldMk cId="1503151243" sldId="2147472076"/>
            <ac:spMk id="12" creationId="{E34FD326-E1F0-5063-614C-74EB424365C5}"/>
          </ac:spMkLst>
        </pc:spChg>
        <pc:spChg chg="ord">
          <ac:chgData name="Lynn Woodward" userId="618c2155-77b8-4d50-a4cd-d8818db741fc" providerId="ADAL" clId="{D31E2C80-DC25-47AA-B4CB-A4E5DA257E3B}" dt="2024-03-12T10:19:51.579" v="747" actId="13244"/>
          <ac:spMkLst>
            <pc:docMk/>
            <pc:sldMk cId="1503151243" sldId="2147472076"/>
            <ac:spMk id="13" creationId="{91DD0C68-49CD-0250-BFE4-1D742A35FAEB}"/>
          </ac:spMkLst>
        </pc:spChg>
        <pc:spChg chg="ord">
          <ac:chgData name="Lynn Woodward" userId="618c2155-77b8-4d50-a4cd-d8818db741fc" providerId="ADAL" clId="{D31E2C80-DC25-47AA-B4CB-A4E5DA257E3B}" dt="2024-03-12T10:20:00.255" v="748" actId="13244"/>
          <ac:spMkLst>
            <pc:docMk/>
            <pc:sldMk cId="1503151243" sldId="2147472076"/>
            <ac:spMk id="15" creationId="{6152C4BC-AD0E-F7A8-69ED-035A5F47C03E}"/>
          </ac:spMkLst>
        </pc:spChg>
      </pc:sldChg>
      <pc:sldChg chg="modSp mod">
        <pc:chgData name="Lynn Woodward" userId="618c2155-77b8-4d50-a4cd-d8818db741fc" providerId="ADAL" clId="{D31E2C80-DC25-47AA-B4CB-A4E5DA257E3B}" dt="2024-03-12T10:21:20.578" v="756" actId="13244"/>
        <pc:sldMkLst>
          <pc:docMk/>
          <pc:sldMk cId="2550860519" sldId="2147472083"/>
        </pc:sldMkLst>
        <pc:spChg chg="mod">
          <ac:chgData name="Lynn Woodward" userId="618c2155-77b8-4d50-a4cd-d8818db741fc" providerId="ADAL" clId="{D31E2C80-DC25-47AA-B4CB-A4E5DA257E3B}" dt="2024-03-12T10:08:03.850" v="156" actId="962"/>
          <ac:spMkLst>
            <pc:docMk/>
            <pc:sldMk cId="2550860519" sldId="2147472083"/>
            <ac:spMk id="2" creationId="{6059202F-6EFD-5C7E-A525-C389A90BD428}"/>
          </ac:spMkLst>
        </pc:spChg>
        <pc:spChg chg="ord">
          <ac:chgData name="Lynn Woodward" userId="618c2155-77b8-4d50-a4cd-d8818db741fc" providerId="ADAL" clId="{D31E2C80-DC25-47AA-B4CB-A4E5DA257E3B}" dt="2024-03-12T10:21:11.031" v="755" actId="13244"/>
          <ac:spMkLst>
            <pc:docMk/>
            <pc:sldMk cId="2550860519" sldId="2147472083"/>
            <ac:spMk id="8" creationId="{B0051A0F-50C6-5529-0369-4ADEFC36E74E}"/>
          </ac:spMkLst>
        </pc:spChg>
        <pc:spChg chg="ord">
          <ac:chgData name="Lynn Woodward" userId="618c2155-77b8-4d50-a4cd-d8818db741fc" providerId="ADAL" clId="{D31E2C80-DC25-47AA-B4CB-A4E5DA257E3B}" dt="2024-03-12T10:20:32.769" v="750" actId="13244"/>
          <ac:spMkLst>
            <pc:docMk/>
            <pc:sldMk cId="2550860519" sldId="2147472083"/>
            <ac:spMk id="9" creationId="{825D3342-81DF-9D87-FB3E-2A4B3E293318}"/>
          </ac:spMkLst>
        </pc:spChg>
        <pc:spChg chg="ord">
          <ac:chgData name="Lynn Woodward" userId="618c2155-77b8-4d50-a4cd-d8818db741fc" providerId="ADAL" clId="{D31E2C80-DC25-47AA-B4CB-A4E5DA257E3B}" dt="2024-03-12T10:20:37.583" v="751" actId="13244"/>
          <ac:spMkLst>
            <pc:docMk/>
            <pc:sldMk cId="2550860519" sldId="2147472083"/>
            <ac:spMk id="10" creationId="{B92D2AFE-B22F-8202-3B50-7BF508B6499A}"/>
          </ac:spMkLst>
        </pc:spChg>
        <pc:spChg chg="ord">
          <ac:chgData name="Lynn Woodward" userId="618c2155-77b8-4d50-a4cd-d8818db741fc" providerId="ADAL" clId="{D31E2C80-DC25-47AA-B4CB-A4E5DA257E3B}" dt="2024-03-12T10:20:41.425" v="752" actId="13244"/>
          <ac:spMkLst>
            <pc:docMk/>
            <pc:sldMk cId="2550860519" sldId="2147472083"/>
            <ac:spMk id="11" creationId="{4B48B6A8-8225-B013-F457-40679950E8DF}"/>
          </ac:spMkLst>
        </pc:spChg>
        <pc:spChg chg="ord">
          <ac:chgData name="Lynn Woodward" userId="618c2155-77b8-4d50-a4cd-d8818db741fc" providerId="ADAL" clId="{D31E2C80-DC25-47AA-B4CB-A4E5DA257E3B}" dt="2024-03-12T10:20:54.811" v="754" actId="13244"/>
          <ac:spMkLst>
            <pc:docMk/>
            <pc:sldMk cId="2550860519" sldId="2147472083"/>
            <ac:spMk id="12" creationId="{AEC42610-B47D-B653-79B3-13027691B9C3}"/>
          </ac:spMkLst>
        </pc:spChg>
        <pc:spChg chg="ord">
          <ac:chgData name="Lynn Woodward" userId="618c2155-77b8-4d50-a4cd-d8818db741fc" providerId="ADAL" clId="{D31E2C80-DC25-47AA-B4CB-A4E5DA257E3B}" dt="2024-03-12T10:20:46.958" v="753" actId="13244"/>
          <ac:spMkLst>
            <pc:docMk/>
            <pc:sldMk cId="2550860519" sldId="2147472083"/>
            <ac:spMk id="13" creationId="{9535D72C-EB82-41E0-744D-DDC8F0E30E07}"/>
          </ac:spMkLst>
        </pc:spChg>
        <pc:spChg chg="ord">
          <ac:chgData name="Lynn Woodward" userId="618c2155-77b8-4d50-a4cd-d8818db741fc" providerId="ADAL" clId="{D31E2C80-DC25-47AA-B4CB-A4E5DA257E3B}" dt="2024-03-12T10:21:20.578" v="756" actId="13244"/>
          <ac:spMkLst>
            <pc:docMk/>
            <pc:sldMk cId="2550860519" sldId="2147472083"/>
            <ac:spMk id="15" creationId="{5B2E42A8-4E2E-1412-D16F-7142FE332E9D}"/>
          </ac:spMkLst>
        </pc:spChg>
        <pc:spChg chg="mod">
          <ac:chgData name="Lynn Woodward" userId="618c2155-77b8-4d50-a4cd-d8818db741fc" providerId="ADAL" clId="{D31E2C80-DC25-47AA-B4CB-A4E5DA257E3B}" dt="2024-03-12T10:07:59.605" v="153" actId="962"/>
          <ac:spMkLst>
            <pc:docMk/>
            <pc:sldMk cId="2550860519" sldId="2147472083"/>
            <ac:spMk id="18" creationId="{4B885709-0090-E45E-7B21-6FA95BD3E0B0}"/>
          </ac:spMkLst>
        </pc:spChg>
        <pc:spChg chg="mod">
          <ac:chgData name="Lynn Woodward" userId="618c2155-77b8-4d50-a4cd-d8818db741fc" providerId="ADAL" clId="{D31E2C80-DC25-47AA-B4CB-A4E5DA257E3B}" dt="2024-03-12T10:08:01.031" v="154" actId="962"/>
          <ac:spMkLst>
            <pc:docMk/>
            <pc:sldMk cId="2550860519" sldId="2147472083"/>
            <ac:spMk id="19" creationId="{059774CF-7841-26E1-E057-8DBA43253731}"/>
          </ac:spMkLst>
        </pc:spChg>
        <pc:spChg chg="mod">
          <ac:chgData name="Lynn Woodward" userId="618c2155-77b8-4d50-a4cd-d8818db741fc" providerId="ADAL" clId="{D31E2C80-DC25-47AA-B4CB-A4E5DA257E3B}" dt="2024-03-12T10:07:58.323" v="152" actId="962"/>
          <ac:spMkLst>
            <pc:docMk/>
            <pc:sldMk cId="2550860519" sldId="2147472083"/>
            <ac:spMk id="20" creationId="{83897490-8E80-C299-0473-435993D20737}"/>
          </ac:spMkLst>
        </pc:spChg>
        <pc:spChg chg="mod">
          <ac:chgData name="Lynn Woodward" userId="618c2155-77b8-4d50-a4cd-d8818db741fc" providerId="ADAL" clId="{D31E2C80-DC25-47AA-B4CB-A4E5DA257E3B}" dt="2024-03-12T10:08:02.354" v="155" actId="962"/>
          <ac:spMkLst>
            <pc:docMk/>
            <pc:sldMk cId="2550860519" sldId="2147472083"/>
            <ac:spMk id="21" creationId="{51AAAB01-CD7D-D64C-7913-820ECF8ECCD7}"/>
          </ac:spMkLst>
        </pc:spChg>
      </pc:sldChg>
      <pc:sldChg chg="modSp mod">
        <pc:chgData name="Lynn Woodward" userId="618c2155-77b8-4d50-a4cd-d8818db741fc" providerId="ADAL" clId="{D31E2C80-DC25-47AA-B4CB-A4E5DA257E3B}" dt="2024-03-12T10:19:23.475" v="744" actId="13244"/>
        <pc:sldMkLst>
          <pc:docMk/>
          <pc:sldMk cId="3593920050" sldId="2147472085"/>
        </pc:sldMkLst>
        <pc:spChg chg="ord">
          <ac:chgData name="Lynn Woodward" userId="618c2155-77b8-4d50-a4cd-d8818db741fc" providerId="ADAL" clId="{D31E2C80-DC25-47AA-B4CB-A4E5DA257E3B}" dt="2024-03-12T10:19:19.563" v="743" actId="13244"/>
          <ac:spMkLst>
            <pc:docMk/>
            <pc:sldMk cId="3593920050" sldId="2147472085"/>
            <ac:spMk id="4" creationId="{BA6F2808-BE01-38FB-0F4B-DD5D0F1BAB33}"/>
          </ac:spMkLst>
        </pc:spChg>
        <pc:spChg chg="ord">
          <ac:chgData name="Lynn Woodward" userId="618c2155-77b8-4d50-a4cd-d8818db741fc" providerId="ADAL" clId="{D31E2C80-DC25-47AA-B4CB-A4E5DA257E3B}" dt="2024-03-12T10:19:23.475" v="744" actId="13244"/>
          <ac:spMkLst>
            <pc:docMk/>
            <pc:sldMk cId="3593920050" sldId="2147472085"/>
            <ac:spMk id="6" creationId="{254520C1-7B15-FA73-65BF-0102569227E6}"/>
          </ac:spMkLst>
        </pc:spChg>
      </pc:sldChg>
      <pc:sldChg chg="modSp mod">
        <pc:chgData name="Lynn Woodward" userId="618c2155-77b8-4d50-a4cd-d8818db741fc" providerId="ADAL" clId="{D31E2C80-DC25-47AA-B4CB-A4E5DA257E3B}" dt="2024-03-12T10:19:04.007" v="742" actId="962"/>
        <pc:sldMkLst>
          <pc:docMk/>
          <pc:sldMk cId="3474409534" sldId="2147472086"/>
        </pc:sldMkLst>
        <pc:spChg chg="mod">
          <ac:chgData name="Lynn Woodward" userId="618c2155-77b8-4d50-a4cd-d8818db741fc" providerId="ADAL" clId="{D31E2C80-DC25-47AA-B4CB-A4E5DA257E3B}" dt="2024-03-12T10:19:04.007" v="742" actId="962"/>
          <ac:spMkLst>
            <pc:docMk/>
            <pc:sldMk cId="3474409534" sldId="2147472086"/>
            <ac:spMk id="3" creationId="{A89775F5-F1B7-800F-5FA9-9D0EEAA51361}"/>
          </ac:spMkLst>
        </pc:spChg>
        <pc:spChg chg="ord">
          <ac:chgData name="Lynn Woodward" userId="618c2155-77b8-4d50-a4cd-d8818db741fc" providerId="ADAL" clId="{D31E2C80-DC25-47AA-B4CB-A4E5DA257E3B}" dt="2024-03-12T10:18:34.050" v="735" actId="13244"/>
          <ac:spMkLst>
            <pc:docMk/>
            <pc:sldMk cId="3474409534" sldId="2147472086"/>
            <ac:spMk id="4" creationId="{54548E9A-6910-1C47-6871-5CD7D2377B18}"/>
          </ac:spMkLst>
        </pc:spChg>
        <pc:spChg chg="mod">
          <ac:chgData name="Lynn Woodward" userId="618c2155-77b8-4d50-a4cd-d8818db741fc" providerId="ADAL" clId="{D31E2C80-DC25-47AA-B4CB-A4E5DA257E3B}" dt="2024-03-12T10:19:00.507" v="740" actId="962"/>
          <ac:spMkLst>
            <pc:docMk/>
            <pc:sldMk cId="3474409534" sldId="2147472086"/>
            <ac:spMk id="9" creationId="{80C2797A-4D81-FB72-BF2A-57E4150995FF}"/>
          </ac:spMkLst>
        </pc:spChg>
        <pc:spChg chg="ord">
          <ac:chgData name="Lynn Woodward" userId="618c2155-77b8-4d50-a4cd-d8818db741fc" providerId="ADAL" clId="{D31E2C80-DC25-47AA-B4CB-A4E5DA257E3B}" dt="2024-03-12T10:16:54.440" v="719" actId="13244"/>
          <ac:spMkLst>
            <pc:docMk/>
            <pc:sldMk cId="3474409534" sldId="2147472086"/>
            <ac:spMk id="12" creationId="{D10F7D5C-D649-76FC-5D17-610DBFB7E266}"/>
          </ac:spMkLst>
        </pc:spChg>
        <pc:spChg chg="mod">
          <ac:chgData name="Lynn Woodward" userId="618c2155-77b8-4d50-a4cd-d8818db741fc" providerId="ADAL" clId="{D31E2C80-DC25-47AA-B4CB-A4E5DA257E3B}" dt="2024-03-12T10:19:02.508" v="741" actId="962"/>
          <ac:spMkLst>
            <pc:docMk/>
            <pc:sldMk cId="3474409534" sldId="2147472086"/>
            <ac:spMk id="13" creationId="{DF63A25F-C040-1C84-9BCD-3A70AF033F99}"/>
          </ac:spMkLst>
        </pc:spChg>
        <pc:spChg chg="mod">
          <ac:chgData name="Lynn Woodward" userId="618c2155-77b8-4d50-a4cd-d8818db741fc" providerId="ADAL" clId="{D31E2C80-DC25-47AA-B4CB-A4E5DA257E3B}" dt="2024-03-12T10:06:44.182" v="134" actId="962"/>
          <ac:spMkLst>
            <pc:docMk/>
            <pc:sldMk cId="3474409534" sldId="2147472086"/>
            <ac:spMk id="16" creationId="{7A89162B-41A4-2AA1-26C0-45E4B871CCA4}"/>
          </ac:spMkLst>
        </pc:spChg>
        <pc:spChg chg="mod">
          <ac:chgData name="Lynn Woodward" userId="618c2155-77b8-4d50-a4cd-d8818db741fc" providerId="ADAL" clId="{D31E2C80-DC25-47AA-B4CB-A4E5DA257E3B}" dt="2024-03-12T10:06:46.531" v="135" actId="962"/>
          <ac:spMkLst>
            <pc:docMk/>
            <pc:sldMk cId="3474409534" sldId="2147472086"/>
            <ac:spMk id="21" creationId="{77E564C1-6525-7526-5BC4-F2221EC1CF18}"/>
          </ac:spMkLst>
        </pc:spChg>
        <pc:spChg chg="ord">
          <ac:chgData name="Lynn Woodward" userId="618c2155-77b8-4d50-a4cd-d8818db741fc" providerId="ADAL" clId="{D31E2C80-DC25-47AA-B4CB-A4E5DA257E3B}" dt="2024-03-12T10:18:37.893" v="736" actId="13244"/>
          <ac:spMkLst>
            <pc:docMk/>
            <pc:sldMk cId="3474409534" sldId="2147472086"/>
            <ac:spMk id="23" creationId="{2B49FDC0-68CA-F1BA-23B2-AB9F24E8E9C4}"/>
          </ac:spMkLst>
        </pc:spChg>
        <pc:spChg chg="mod">
          <ac:chgData name="Lynn Woodward" userId="618c2155-77b8-4d50-a4cd-d8818db741fc" providerId="ADAL" clId="{D31E2C80-DC25-47AA-B4CB-A4E5DA257E3B}" dt="2024-03-12T10:06:48.415" v="136" actId="962"/>
          <ac:spMkLst>
            <pc:docMk/>
            <pc:sldMk cId="3474409534" sldId="2147472086"/>
            <ac:spMk id="24" creationId="{DFE991D1-F262-7453-2748-70A7FB3A0322}"/>
          </ac:spMkLst>
        </pc:spChg>
        <pc:spChg chg="mod ord">
          <ac:chgData name="Lynn Woodward" userId="618c2155-77b8-4d50-a4cd-d8818db741fc" providerId="ADAL" clId="{D31E2C80-DC25-47AA-B4CB-A4E5DA257E3B}" dt="2024-03-12T10:18:53.490" v="739" actId="962"/>
          <ac:spMkLst>
            <pc:docMk/>
            <pc:sldMk cId="3474409534" sldId="2147472086"/>
            <ac:spMk id="25" creationId="{BB3128C5-74F7-42DA-3241-8373C8A91246}"/>
          </ac:spMkLst>
        </pc:spChg>
        <pc:spChg chg="mod">
          <ac:chgData name="Lynn Woodward" userId="618c2155-77b8-4d50-a4cd-d8818db741fc" providerId="ADAL" clId="{D31E2C80-DC25-47AA-B4CB-A4E5DA257E3B}" dt="2024-03-12T10:06:50.065" v="137" actId="962"/>
          <ac:spMkLst>
            <pc:docMk/>
            <pc:sldMk cId="3474409534" sldId="2147472086"/>
            <ac:spMk id="27" creationId="{4E00618D-44F9-993A-0400-4FFB45272CF6}"/>
          </ac:spMkLst>
        </pc:spChg>
        <pc:spChg chg="ord">
          <ac:chgData name="Lynn Woodward" userId="618c2155-77b8-4d50-a4cd-d8818db741fc" providerId="ADAL" clId="{D31E2C80-DC25-47AA-B4CB-A4E5DA257E3B}" dt="2024-03-12T10:17:34.699" v="724" actId="13244"/>
          <ac:spMkLst>
            <pc:docMk/>
            <pc:sldMk cId="3474409534" sldId="2147472086"/>
            <ac:spMk id="30" creationId="{D8B3D07C-4039-0AD4-B2CD-1CFA958A78EF}"/>
          </ac:spMkLst>
        </pc:spChg>
        <pc:spChg chg="mod">
          <ac:chgData name="Lynn Woodward" userId="618c2155-77b8-4d50-a4cd-d8818db741fc" providerId="ADAL" clId="{D31E2C80-DC25-47AA-B4CB-A4E5DA257E3B}" dt="2024-03-12T10:06:51.513" v="138" actId="962"/>
          <ac:spMkLst>
            <pc:docMk/>
            <pc:sldMk cId="3474409534" sldId="2147472086"/>
            <ac:spMk id="32" creationId="{369A0EBC-B9E5-62ED-A02E-527C240457F9}"/>
          </ac:spMkLst>
        </pc:spChg>
        <pc:spChg chg="mod">
          <ac:chgData name="Lynn Woodward" userId="618c2155-77b8-4d50-a4cd-d8818db741fc" providerId="ADAL" clId="{D31E2C80-DC25-47AA-B4CB-A4E5DA257E3B}" dt="2024-03-12T10:06:52.877" v="139" actId="962"/>
          <ac:spMkLst>
            <pc:docMk/>
            <pc:sldMk cId="3474409534" sldId="2147472086"/>
            <ac:spMk id="33" creationId="{0992CD91-1952-2099-7E21-D455C21EE5C3}"/>
          </ac:spMkLst>
        </pc:spChg>
        <pc:spChg chg="mod">
          <ac:chgData name="Lynn Woodward" userId="618c2155-77b8-4d50-a4cd-d8818db741fc" providerId="ADAL" clId="{D31E2C80-DC25-47AA-B4CB-A4E5DA257E3B}" dt="2024-03-12T10:06:54.448" v="140" actId="962"/>
          <ac:spMkLst>
            <pc:docMk/>
            <pc:sldMk cId="3474409534" sldId="2147472086"/>
            <ac:spMk id="38" creationId="{97E94DF8-9CE3-B62B-016F-FB8CDA102F2B}"/>
          </ac:spMkLst>
        </pc:spChg>
        <pc:spChg chg="mod">
          <ac:chgData name="Lynn Woodward" userId="618c2155-77b8-4d50-a4cd-d8818db741fc" providerId="ADAL" clId="{D31E2C80-DC25-47AA-B4CB-A4E5DA257E3B}" dt="2024-03-12T10:07:04.069" v="142" actId="962"/>
          <ac:spMkLst>
            <pc:docMk/>
            <pc:sldMk cId="3474409534" sldId="2147472086"/>
            <ac:spMk id="44" creationId="{841ED78C-E681-DD39-E72C-20E8DF69D5AA}"/>
          </ac:spMkLst>
        </pc:spChg>
        <pc:spChg chg="ord">
          <ac:chgData name="Lynn Woodward" userId="618c2155-77b8-4d50-a4cd-d8818db741fc" providerId="ADAL" clId="{D31E2C80-DC25-47AA-B4CB-A4E5DA257E3B}" dt="2024-03-12T10:18:08.459" v="730" actId="13244"/>
          <ac:spMkLst>
            <pc:docMk/>
            <pc:sldMk cId="3474409534" sldId="2147472086"/>
            <ac:spMk id="47" creationId="{9CD1855D-8CD1-56B2-CD25-68BA2F457F3B}"/>
          </ac:spMkLst>
        </pc:spChg>
        <pc:spChg chg="ord">
          <ac:chgData name="Lynn Woodward" userId="618c2155-77b8-4d50-a4cd-d8818db741fc" providerId="ADAL" clId="{D31E2C80-DC25-47AA-B4CB-A4E5DA257E3B}" dt="2024-03-12T10:16:42.301" v="718" actId="13244"/>
          <ac:spMkLst>
            <pc:docMk/>
            <pc:sldMk cId="3474409534" sldId="2147472086"/>
            <ac:spMk id="48" creationId="{E2993129-D84A-8E8C-6331-90DD18293D89}"/>
          </ac:spMkLst>
        </pc:spChg>
        <pc:spChg chg="ord">
          <ac:chgData name="Lynn Woodward" userId="618c2155-77b8-4d50-a4cd-d8818db741fc" providerId="ADAL" clId="{D31E2C80-DC25-47AA-B4CB-A4E5DA257E3B}" dt="2024-03-12T10:17:27.687" v="723" actId="13244"/>
          <ac:spMkLst>
            <pc:docMk/>
            <pc:sldMk cId="3474409534" sldId="2147472086"/>
            <ac:spMk id="49" creationId="{6A52D905-56CF-2008-80E4-EE84C0F2E916}"/>
          </ac:spMkLst>
        </pc:spChg>
        <pc:spChg chg="ord">
          <ac:chgData name="Lynn Woodward" userId="618c2155-77b8-4d50-a4cd-d8818db741fc" providerId="ADAL" clId="{D31E2C80-DC25-47AA-B4CB-A4E5DA257E3B}" dt="2024-03-12T10:18:00.975" v="729" actId="13244"/>
          <ac:spMkLst>
            <pc:docMk/>
            <pc:sldMk cId="3474409534" sldId="2147472086"/>
            <ac:spMk id="51" creationId="{21E1319D-64AE-449D-E033-D70A49979FDB}"/>
          </ac:spMkLst>
        </pc:spChg>
        <pc:spChg chg="mod ord">
          <ac:chgData name="Lynn Woodward" userId="618c2155-77b8-4d50-a4cd-d8818db741fc" providerId="ADAL" clId="{D31E2C80-DC25-47AA-B4CB-A4E5DA257E3B}" dt="2024-03-12T10:17:56.176" v="728" actId="13244"/>
          <ac:spMkLst>
            <pc:docMk/>
            <pc:sldMk cId="3474409534" sldId="2147472086"/>
            <ac:spMk id="53" creationId="{755C41AA-E7F0-A780-E634-2C515DDB1A91}"/>
          </ac:spMkLst>
        </pc:spChg>
        <pc:spChg chg="mod ord">
          <ac:chgData name="Lynn Woodward" userId="618c2155-77b8-4d50-a4cd-d8818db741fc" providerId="ADAL" clId="{D31E2C80-DC25-47AA-B4CB-A4E5DA257E3B}" dt="2024-03-12T10:18:30.237" v="734" actId="962"/>
          <ac:spMkLst>
            <pc:docMk/>
            <pc:sldMk cId="3474409534" sldId="2147472086"/>
            <ac:spMk id="54" creationId="{C2A1610F-0C68-4B70-AFFE-513AD7C8CA99}"/>
          </ac:spMkLst>
        </pc:spChg>
        <pc:grpChg chg="mod">
          <ac:chgData name="Lynn Woodward" userId="618c2155-77b8-4d50-a4cd-d8818db741fc" providerId="ADAL" clId="{D31E2C80-DC25-47AA-B4CB-A4E5DA257E3B}" dt="2024-03-12T10:16:32.522" v="717" actId="962"/>
          <ac:grpSpMkLst>
            <pc:docMk/>
            <pc:sldMk cId="3474409534" sldId="2147472086"/>
            <ac:grpSpMk id="11" creationId="{247AF976-BB04-88DF-E27A-BC60BCB9B6FA}"/>
          </ac:grpSpMkLst>
        </pc:grpChg>
        <pc:grpChg chg="mod">
          <ac:chgData name="Lynn Woodward" userId="618c2155-77b8-4d50-a4cd-d8818db741fc" providerId="ADAL" clId="{D31E2C80-DC25-47AA-B4CB-A4E5DA257E3B}" dt="2024-03-12T10:17:21.449" v="722" actId="962"/>
          <ac:grpSpMkLst>
            <pc:docMk/>
            <pc:sldMk cId="3474409534" sldId="2147472086"/>
            <ac:grpSpMk id="20" creationId="{B9007350-EAAB-C90A-8113-C585E151F723}"/>
          </ac:grpSpMkLst>
        </pc:grpChg>
        <pc:picChg chg="mod">
          <ac:chgData name="Lynn Woodward" userId="618c2155-77b8-4d50-a4cd-d8818db741fc" providerId="ADAL" clId="{D31E2C80-DC25-47AA-B4CB-A4E5DA257E3B}" dt="2024-03-12T10:06:37.775" v="132" actId="962"/>
          <ac:picMkLst>
            <pc:docMk/>
            <pc:sldMk cId="3474409534" sldId="2147472086"/>
            <ac:picMk id="14" creationId="{5774AF20-4D4A-2C0E-815A-450407A4695A}"/>
          </ac:picMkLst>
        </pc:picChg>
        <pc:picChg chg="mod">
          <ac:chgData name="Lynn Woodward" userId="618c2155-77b8-4d50-a4cd-d8818db741fc" providerId="ADAL" clId="{D31E2C80-DC25-47AA-B4CB-A4E5DA257E3B}" dt="2024-03-12T10:07:15.842" v="144" actId="962"/>
          <ac:picMkLst>
            <pc:docMk/>
            <pc:sldMk cId="3474409534" sldId="2147472086"/>
            <ac:picMk id="19" creationId="{067BAF3F-5624-85E3-E7EB-9EA9F5E6F4EF}"/>
          </ac:picMkLst>
        </pc:picChg>
        <pc:picChg chg="mod">
          <ac:chgData name="Lynn Woodward" userId="618c2155-77b8-4d50-a4cd-d8818db741fc" providerId="ADAL" clId="{D31E2C80-DC25-47AA-B4CB-A4E5DA257E3B}" dt="2024-03-12T10:06:59.104" v="141" actId="962"/>
          <ac:picMkLst>
            <pc:docMk/>
            <pc:sldMk cId="3474409534" sldId="2147472086"/>
            <ac:picMk id="26" creationId="{434D8C48-FB9B-A6FD-A8F5-616AF5B8716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D29C0-5A07-4911-98E3-DF80577494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C7B11B7-AABE-4114-8A38-AAC54A87C1D3}">
      <dgm:prSet phldrT="[Text]"/>
      <dgm:spPr/>
      <dgm:t>
        <a:bodyPr/>
        <a:lstStyle/>
        <a:p>
          <a:r>
            <a:rPr lang="en-GB" dirty="0"/>
            <a:t>Continue</a:t>
          </a:r>
          <a:r>
            <a:rPr lang="en-GB" baseline="0" dirty="0"/>
            <a:t> to use data and insights provided by the WRES, WDES and Gender Pay Gap (inc. ethnicity, disability and LGBTQ+ pay gaps) to inform decision making and track progress</a:t>
          </a:r>
          <a:endParaRPr lang="en-GB" dirty="0"/>
        </a:p>
      </dgm:t>
    </dgm:pt>
    <dgm:pt modelId="{AA8188E1-B7F2-4832-A059-6AC37A518C6B}" type="parTrans" cxnId="{743931D4-CF74-42FF-BAC7-889FCF3A39E3}">
      <dgm:prSet/>
      <dgm:spPr/>
      <dgm:t>
        <a:bodyPr/>
        <a:lstStyle/>
        <a:p>
          <a:endParaRPr lang="en-GB"/>
        </a:p>
      </dgm:t>
    </dgm:pt>
    <dgm:pt modelId="{6D0BDA60-2244-4962-8BB6-9684DAFBAC61}" type="sibTrans" cxnId="{743931D4-CF74-42FF-BAC7-889FCF3A39E3}">
      <dgm:prSet/>
      <dgm:spPr/>
      <dgm:t>
        <a:bodyPr/>
        <a:lstStyle/>
        <a:p>
          <a:endParaRPr lang="en-GB"/>
        </a:p>
      </dgm:t>
    </dgm:pt>
    <dgm:pt modelId="{6137BC10-5E47-4424-9A2E-EA69D875C144}">
      <dgm:prSet/>
      <dgm:spPr/>
      <dgm:t>
        <a:bodyPr/>
        <a:lstStyle/>
        <a:p>
          <a:r>
            <a:rPr lang="en-GB" dirty="0"/>
            <a:t> Seek to learn from other organisations across the health and care system and beyond</a:t>
          </a:r>
        </a:p>
      </dgm:t>
    </dgm:pt>
    <dgm:pt modelId="{6E4CD5D3-BAF0-4432-93DA-372148380783}" type="parTrans" cxnId="{E7B10E07-2BF9-488B-A60E-559C80744B49}">
      <dgm:prSet/>
      <dgm:spPr/>
      <dgm:t>
        <a:bodyPr/>
        <a:lstStyle/>
        <a:p>
          <a:endParaRPr lang="en-GB"/>
        </a:p>
      </dgm:t>
    </dgm:pt>
    <dgm:pt modelId="{E1D34980-29D4-457A-A4C2-FA023B2A59BF}" type="sibTrans" cxnId="{E7B10E07-2BF9-488B-A60E-559C80744B49}">
      <dgm:prSet/>
      <dgm:spPr/>
      <dgm:t>
        <a:bodyPr/>
        <a:lstStyle/>
        <a:p>
          <a:endParaRPr lang="en-GB"/>
        </a:p>
      </dgm:t>
    </dgm:pt>
    <dgm:pt modelId="{C502256D-3E9E-49CB-B2F9-09A573677CC1}">
      <dgm:prSet/>
      <dgm:spPr/>
      <dgm:t>
        <a:bodyPr/>
        <a:lstStyle/>
        <a:p>
          <a:r>
            <a:rPr lang="en-GB" dirty="0"/>
            <a:t>Produce high-quality equality data, taking steps to continuously improve our declaration rates</a:t>
          </a:r>
        </a:p>
      </dgm:t>
    </dgm:pt>
    <dgm:pt modelId="{5C55BFE7-7F62-4AFB-BDFC-BD9A7BF972BB}" type="parTrans" cxnId="{0775EDDF-AC34-465F-9DF4-C0AB9D71CA58}">
      <dgm:prSet/>
      <dgm:spPr/>
      <dgm:t>
        <a:bodyPr/>
        <a:lstStyle/>
        <a:p>
          <a:endParaRPr lang="en-GB"/>
        </a:p>
      </dgm:t>
    </dgm:pt>
    <dgm:pt modelId="{700FC40A-BFA2-4E0B-926C-48C367614BB9}" type="sibTrans" cxnId="{0775EDDF-AC34-465F-9DF4-C0AB9D71CA58}">
      <dgm:prSet/>
      <dgm:spPr/>
      <dgm:t>
        <a:bodyPr/>
        <a:lstStyle/>
        <a:p>
          <a:endParaRPr lang="en-GB"/>
        </a:p>
      </dgm:t>
    </dgm:pt>
    <dgm:pt modelId="{2C3153F7-1C57-4C0B-99D4-8C411318E368}">
      <dgm:prSet/>
      <dgm:spPr/>
      <dgm:t>
        <a:bodyPr/>
        <a:lstStyle/>
        <a:p>
          <a:r>
            <a:rPr lang="en-GB" dirty="0"/>
            <a:t> Take an evidence-based approach, engaging with current research and  evaluating activity to ensure delivery of improvements </a:t>
          </a:r>
        </a:p>
      </dgm:t>
    </dgm:pt>
    <dgm:pt modelId="{2215C628-D4B1-4B00-8134-8F0C86BA23B1}" type="parTrans" cxnId="{F5DA42B5-0351-450F-8C0C-D98C6BCEAFFC}">
      <dgm:prSet/>
      <dgm:spPr/>
      <dgm:t>
        <a:bodyPr/>
        <a:lstStyle/>
        <a:p>
          <a:endParaRPr lang="en-GB"/>
        </a:p>
      </dgm:t>
    </dgm:pt>
    <dgm:pt modelId="{66FB3843-BD08-4112-BCD9-3E2D778040C0}" type="sibTrans" cxnId="{F5DA42B5-0351-450F-8C0C-D98C6BCEAFFC}">
      <dgm:prSet/>
      <dgm:spPr/>
      <dgm:t>
        <a:bodyPr/>
        <a:lstStyle/>
        <a:p>
          <a:endParaRPr lang="en-GB"/>
        </a:p>
      </dgm:t>
    </dgm:pt>
    <dgm:pt modelId="{0C0B5BBA-6BDD-4AC1-8CD6-7772096C3993}">
      <dgm:prSet/>
      <dgm:spPr/>
      <dgm:t>
        <a:bodyPr/>
        <a:lstStyle/>
        <a:p>
          <a:r>
            <a:rPr lang="en-GB" dirty="0"/>
            <a:t> Ensure compliance with the Equality Act (2010), Public Sector Equality Duty, and all statutory requirements </a:t>
          </a:r>
        </a:p>
      </dgm:t>
    </dgm:pt>
    <dgm:pt modelId="{47C62FC1-B9AA-4A94-9B1C-EA53FAAB0ADC}" type="parTrans" cxnId="{7336222A-7E12-439D-AC89-1F71DA6B52C0}">
      <dgm:prSet/>
      <dgm:spPr/>
      <dgm:t>
        <a:bodyPr/>
        <a:lstStyle/>
        <a:p>
          <a:endParaRPr lang="en-GB"/>
        </a:p>
      </dgm:t>
    </dgm:pt>
    <dgm:pt modelId="{B8ACB60E-CC3B-40F7-A93D-EA905BD328AA}" type="sibTrans" cxnId="{7336222A-7E12-439D-AC89-1F71DA6B52C0}">
      <dgm:prSet/>
      <dgm:spPr/>
      <dgm:t>
        <a:bodyPr/>
        <a:lstStyle/>
        <a:p>
          <a:endParaRPr lang="en-GB"/>
        </a:p>
      </dgm:t>
    </dgm:pt>
    <dgm:pt modelId="{47FFBC7C-7301-4943-902E-24D90269ED35}">
      <dgm:prSet phldrT="[Text]"/>
      <dgm:spPr/>
      <dgm:t>
        <a:bodyPr/>
        <a:lstStyle/>
        <a:p>
          <a:r>
            <a:rPr lang="en-GB" dirty="0"/>
            <a:t>Take steps to understand and address the impact of intersectionality, and the socio-economic profile of our workforce  </a:t>
          </a:r>
        </a:p>
      </dgm:t>
    </dgm:pt>
    <dgm:pt modelId="{64ED4D5E-8890-448B-910B-D0D16561CCD5}" type="parTrans" cxnId="{6E3929FD-80B1-46E9-9FDF-4A17C288D550}">
      <dgm:prSet/>
      <dgm:spPr/>
      <dgm:t>
        <a:bodyPr/>
        <a:lstStyle/>
        <a:p>
          <a:endParaRPr lang="en-GB"/>
        </a:p>
      </dgm:t>
    </dgm:pt>
    <dgm:pt modelId="{AEE0DCBA-21C0-465C-AFE1-1C1828A90245}" type="sibTrans" cxnId="{6E3929FD-80B1-46E9-9FDF-4A17C288D550}">
      <dgm:prSet/>
      <dgm:spPr/>
      <dgm:t>
        <a:bodyPr/>
        <a:lstStyle/>
        <a:p>
          <a:endParaRPr lang="en-GB"/>
        </a:p>
      </dgm:t>
    </dgm:pt>
    <dgm:pt modelId="{AD3BA88E-2BAF-468F-9371-50F13164F358}">
      <dgm:prSet phldrT="[Text]"/>
      <dgm:spPr/>
      <dgm:t>
        <a:bodyPr/>
        <a:lstStyle/>
        <a:p>
          <a:r>
            <a:rPr lang="en-GB" dirty="0"/>
            <a:t>Seek to maximise the opportunities for improved delivery that a continuous improvement approach and mature HR business-partnering model will bring</a:t>
          </a:r>
        </a:p>
      </dgm:t>
    </dgm:pt>
    <dgm:pt modelId="{241BD940-2BE2-4F80-B671-9368C51977CE}" type="parTrans" cxnId="{3CB3E3AD-BE76-4A3C-9F65-4E0C3DB9BF84}">
      <dgm:prSet/>
      <dgm:spPr/>
      <dgm:t>
        <a:bodyPr/>
        <a:lstStyle/>
        <a:p>
          <a:endParaRPr lang="en-GB"/>
        </a:p>
      </dgm:t>
    </dgm:pt>
    <dgm:pt modelId="{D784A819-EFAE-4791-85D2-7AC7CE7C8812}" type="sibTrans" cxnId="{3CB3E3AD-BE76-4A3C-9F65-4E0C3DB9BF84}">
      <dgm:prSet/>
      <dgm:spPr/>
      <dgm:t>
        <a:bodyPr/>
        <a:lstStyle/>
        <a:p>
          <a:endParaRPr lang="en-GB"/>
        </a:p>
      </dgm:t>
    </dgm:pt>
    <dgm:pt modelId="{36A843AD-DB27-49DB-ACE2-9F77F8D8B2D7}">
      <dgm:prSet phldrT="[Text]"/>
      <dgm:spPr/>
      <dgm:t>
        <a:bodyPr/>
        <a:lstStyle/>
        <a:p>
          <a:r>
            <a:rPr lang="en-GB" dirty="0"/>
            <a:t>Ensure that all our activity, where appropriate, applies to committee members and clinical expert groups</a:t>
          </a:r>
        </a:p>
      </dgm:t>
    </dgm:pt>
    <dgm:pt modelId="{BB2B2814-7D91-454B-B60A-7A6B7C55B04E}" type="parTrans" cxnId="{86E2C94D-CD8B-48C5-8B4C-79D2BF13CD8D}">
      <dgm:prSet/>
      <dgm:spPr/>
      <dgm:t>
        <a:bodyPr/>
        <a:lstStyle/>
        <a:p>
          <a:endParaRPr lang="en-GB"/>
        </a:p>
      </dgm:t>
    </dgm:pt>
    <dgm:pt modelId="{E4EA325F-8269-4962-9FC9-001ACD6724E6}" type="sibTrans" cxnId="{86E2C94D-CD8B-48C5-8B4C-79D2BF13CD8D}">
      <dgm:prSet/>
      <dgm:spPr/>
      <dgm:t>
        <a:bodyPr/>
        <a:lstStyle/>
        <a:p>
          <a:endParaRPr lang="en-GB"/>
        </a:p>
      </dgm:t>
    </dgm:pt>
    <dgm:pt modelId="{6C53FB37-2C94-4598-A77A-EB8A85F4DDF0}" type="pres">
      <dgm:prSet presAssocID="{40FD29C0-5A07-4911-98E3-DF80577494A9}" presName="diagram" presStyleCnt="0">
        <dgm:presLayoutVars>
          <dgm:dir/>
          <dgm:resizeHandles val="exact"/>
        </dgm:presLayoutVars>
      </dgm:prSet>
      <dgm:spPr/>
    </dgm:pt>
    <dgm:pt modelId="{E52555A3-E136-42CD-A668-397063CAD1D5}" type="pres">
      <dgm:prSet presAssocID="{C502256D-3E9E-49CB-B2F9-09A573677CC1}" presName="node" presStyleLbl="node1" presStyleIdx="0" presStyleCnt="8">
        <dgm:presLayoutVars>
          <dgm:bulletEnabled val="1"/>
        </dgm:presLayoutVars>
      </dgm:prSet>
      <dgm:spPr/>
    </dgm:pt>
    <dgm:pt modelId="{C86AF5B4-EC9C-4014-AFC8-DD35D28482B9}" type="pres">
      <dgm:prSet presAssocID="{700FC40A-BFA2-4E0B-926C-48C367614BB9}" presName="sibTrans" presStyleCnt="0"/>
      <dgm:spPr/>
    </dgm:pt>
    <dgm:pt modelId="{1853854F-3268-495E-A3C3-6BCBADBFE200}" type="pres">
      <dgm:prSet presAssocID="{6137BC10-5E47-4424-9A2E-EA69D875C144}" presName="node" presStyleLbl="node1" presStyleIdx="1" presStyleCnt="8">
        <dgm:presLayoutVars>
          <dgm:bulletEnabled val="1"/>
        </dgm:presLayoutVars>
      </dgm:prSet>
      <dgm:spPr/>
    </dgm:pt>
    <dgm:pt modelId="{FEF54B51-06EA-4ABE-9387-66D7D9C794A0}" type="pres">
      <dgm:prSet presAssocID="{E1D34980-29D4-457A-A4C2-FA023B2A59BF}" presName="sibTrans" presStyleCnt="0"/>
      <dgm:spPr/>
    </dgm:pt>
    <dgm:pt modelId="{E2E22929-FD36-45CA-8194-DCB3660965E7}" type="pres">
      <dgm:prSet presAssocID="{2C3153F7-1C57-4C0B-99D4-8C411318E368}" presName="node" presStyleLbl="node1" presStyleIdx="2" presStyleCnt="8" custLinFactNeighborX="1794" custLinFactNeighborY="-1239">
        <dgm:presLayoutVars>
          <dgm:bulletEnabled val="1"/>
        </dgm:presLayoutVars>
      </dgm:prSet>
      <dgm:spPr/>
    </dgm:pt>
    <dgm:pt modelId="{E23133A0-1B4C-47AF-9DC7-0604A471C053}" type="pres">
      <dgm:prSet presAssocID="{66FB3843-BD08-4112-BCD9-3E2D778040C0}" presName="sibTrans" presStyleCnt="0"/>
      <dgm:spPr/>
    </dgm:pt>
    <dgm:pt modelId="{07097D23-76E2-4751-B224-48DFCA23F211}" type="pres">
      <dgm:prSet presAssocID="{0C0B5BBA-6BDD-4AC1-8CD6-7772096C3993}" presName="node" presStyleLbl="node1" presStyleIdx="3" presStyleCnt="8">
        <dgm:presLayoutVars>
          <dgm:bulletEnabled val="1"/>
        </dgm:presLayoutVars>
      </dgm:prSet>
      <dgm:spPr/>
    </dgm:pt>
    <dgm:pt modelId="{1FDA340C-D98B-4238-A534-2779CB399D65}" type="pres">
      <dgm:prSet presAssocID="{B8ACB60E-CC3B-40F7-A93D-EA905BD328AA}" presName="sibTrans" presStyleCnt="0"/>
      <dgm:spPr/>
    </dgm:pt>
    <dgm:pt modelId="{9803E16C-30EE-4E3C-B2EC-75021759EE06}" type="pres">
      <dgm:prSet presAssocID="{5C7B11B7-AABE-4114-8A38-AAC54A87C1D3}" presName="node" presStyleLbl="node1" presStyleIdx="4" presStyleCnt="8" custLinFactNeighborX="-278" custLinFactNeighborY="377">
        <dgm:presLayoutVars>
          <dgm:bulletEnabled val="1"/>
        </dgm:presLayoutVars>
      </dgm:prSet>
      <dgm:spPr/>
    </dgm:pt>
    <dgm:pt modelId="{2C4EA738-039A-49FB-9B37-2AE3A8FF81ED}" type="pres">
      <dgm:prSet presAssocID="{6D0BDA60-2244-4962-8BB6-9684DAFBAC61}" presName="sibTrans" presStyleCnt="0"/>
      <dgm:spPr/>
    </dgm:pt>
    <dgm:pt modelId="{C698F75D-5392-46BD-9C21-977674A70F26}" type="pres">
      <dgm:prSet presAssocID="{47FFBC7C-7301-4943-902E-24D90269ED35}" presName="node" presStyleLbl="node1" presStyleIdx="5" presStyleCnt="8">
        <dgm:presLayoutVars>
          <dgm:bulletEnabled val="1"/>
        </dgm:presLayoutVars>
      </dgm:prSet>
      <dgm:spPr/>
    </dgm:pt>
    <dgm:pt modelId="{71EC5389-0C74-4FF5-B666-741A53A3D661}" type="pres">
      <dgm:prSet presAssocID="{AEE0DCBA-21C0-465C-AFE1-1C1828A90245}" presName="sibTrans" presStyleCnt="0"/>
      <dgm:spPr/>
    </dgm:pt>
    <dgm:pt modelId="{8041936F-B6F1-4235-ADF3-82D048EEC9B6}" type="pres">
      <dgm:prSet presAssocID="{AD3BA88E-2BAF-468F-9371-50F13164F358}" presName="node" presStyleLbl="node1" presStyleIdx="6" presStyleCnt="8">
        <dgm:presLayoutVars>
          <dgm:bulletEnabled val="1"/>
        </dgm:presLayoutVars>
      </dgm:prSet>
      <dgm:spPr/>
    </dgm:pt>
    <dgm:pt modelId="{E864CD8C-86A8-47F0-B273-9CC8008B1CA0}" type="pres">
      <dgm:prSet presAssocID="{D784A819-EFAE-4791-85D2-7AC7CE7C8812}" presName="sibTrans" presStyleCnt="0"/>
      <dgm:spPr/>
    </dgm:pt>
    <dgm:pt modelId="{77F7BD1E-ED43-4108-9BB5-ED2AB2573D6C}" type="pres">
      <dgm:prSet presAssocID="{36A843AD-DB27-49DB-ACE2-9F77F8D8B2D7}" presName="node" presStyleLbl="node1" presStyleIdx="7" presStyleCnt="8">
        <dgm:presLayoutVars>
          <dgm:bulletEnabled val="1"/>
        </dgm:presLayoutVars>
      </dgm:prSet>
      <dgm:spPr/>
    </dgm:pt>
  </dgm:ptLst>
  <dgm:cxnLst>
    <dgm:cxn modelId="{E7B10E07-2BF9-488B-A60E-559C80744B49}" srcId="{40FD29C0-5A07-4911-98E3-DF80577494A9}" destId="{6137BC10-5E47-4424-9A2E-EA69D875C144}" srcOrd="1" destOrd="0" parTransId="{6E4CD5D3-BAF0-4432-93DA-372148380783}" sibTransId="{E1D34980-29D4-457A-A4C2-FA023B2A59BF}"/>
    <dgm:cxn modelId="{CC00210E-66EF-4C68-882F-143192F3C95A}" type="presOf" srcId="{36A843AD-DB27-49DB-ACE2-9F77F8D8B2D7}" destId="{77F7BD1E-ED43-4108-9BB5-ED2AB2573D6C}" srcOrd="0" destOrd="0" presId="urn:microsoft.com/office/officeart/2005/8/layout/default"/>
    <dgm:cxn modelId="{B435D027-9FF4-4EF7-88A3-CA3E7A965D2B}" type="presOf" srcId="{40FD29C0-5A07-4911-98E3-DF80577494A9}" destId="{6C53FB37-2C94-4598-A77A-EB8A85F4DDF0}" srcOrd="0" destOrd="0" presId="urn:microsoft.com/office/officeart/2005/8/layout/default"/>
    <dgm:cxn modelId="{7336222A-7E12-439D-AC89-1F71DA6B52C0}" srcId="{40FD29C0-5A07-4911-98E3-DF80577494A9}" destId="{0C0B5BBA-6BDD-4AC1-8CD6-7772096C3993}" srcOrd="3" destOrd="0" parTransId="{47C62FC1-B9AA-4A94-9B1C-EA53FAAB0ADC}" sibTransId="{B8ACB60E-CC3B-40F7-A93D-EA905BD328AA}"/>
    <dgm:cxn modelId="{DEF6B762-277A-4063-9766-75AD0F1E21CA}" type="presOf" srcId="{0C0B5BBA-6BDD-4AC1-8CD6-7772096C3993}" destId="{07097D23-76E2-4751-B224-48DFCA23F211}" srcOrd="0" destOrd="0" presId="urn:microsoft.com/office/officeart/2005/8/layout/default"/>
    <dgm:cxn modelId="{CCD5A446-A025-43DC-80CE-6548DFBB49FC}" type="presOf" srcId="{6137BC10-5E47-4424-9A2E-EA69D875C144}" destId="{1853854F-3268-495E-A3C3-6BCBADBFE200}" srcOrd="0" destOrd="0" presId="urn:microsoft.com/office/officeart/2005/8/layout/default"/>
    <dgm:cxn modelId="{658AE76C-4DCB-4F44-AF79-7A4C7E5AEB0D}" type="presOf" srcId="{AD3BA88E-2BAF-468F-9371-50F13164F358}" destId="{8041936F-B6F1-4235-ADF3-82D048EEC9B6}" srcOrd="0" destOrd="0" presId="urn:microsoft.com/office/officeart/2005/8/layout/default"/>
    <dgm:cxn modelId="{86E2C94D-CD8B-48C5-8B4C-79D2BF13CD8D}" srcId="{40FD29C0-5A07-4911-98E3-DF80577494A9}" destId="{36A843AD-DB27-49DB-ACE2-9F77F8D8B2D7}" srcOrd="7" destOrd="0" parTransId="{BB2B2814-7D91-454B-B60A-7A6B7C55B04E}" sibTransId="{E4EA325F-8269-4962-9FC9-001ACD6724E6}"/>
    <dgm:cxn modelId="{3914A688-DAA0-49B3-AFF3-7AD0EA80FF43}" type="presOf" srcId="{2C3153F7-1C57-4C0B-99D4-8C411318E368}" destId="{E2E22929-FD36-45CA-8194-DCB3660965E7}" srcOrd="0" destOrd="0" presId="urn:microsoft.com/office/officeart/2005/8/layout/default"/>
    <dgm:cxn modelId="{633BA390-4F50-4F7F-BBE5-09B17011033C}" type="presOf" srcId="{C502256D-3E9E-49CB-B2F9-09A573677CC1}" destId="{E52555A3-E136-42CD-A668-397063CAD1D5}" srcOrd="0" destOrd="0" presId="urn:microsoft.com/office/officeart/2005/8/layout/default"/>
    <dgm:cxn modelId="{3CB3E3AD-BE76-4A3C-9F65-4E0C3DB9BF84}" srcId="{40FD29C0-5A07-4911-98E3-DF80577494A9}" destId="{AD3BA88E-2BAF-468F-9371-50F13164F358}" srcOrd="6" destOrd="0" parTransId="{241BD940-2BE2-4F80-B671-9368C51977CE}" sibTransId="{D784A819-EFAE-4791-85D2-7AC7CE7C8812}"/>
    <dgm:cxn modelId="{F5DA42B5-0351-450F-8C0C-D98C6BCEAFFC}" srcId="{40FD29C0-5A07-4911-98E3-DF80577494A9}" destId="{2C3153F7-1C57-4C0B-99D4-8C411318E368}" srcOrd="2" destOrd="0" parTransId="{2215C628-D4B1-4B00-8134-8F0C86BA23B1}" sibTransId="{66FB3843-BD08-4112-BCD9-3E2D778040C0}"/>
    <dgm:cxn modelId="{743931D4-CF74-42FF-BAC7-889FCF3A39E3}" srcId="{40FD29C0-5A07-4911-98E3-DF80577494A9}" destId="{5C7B11B7-AABE-4114-8A38-AAC54A87C1D3}" srcOrd="4" destOrd="0" parTransId="{AA8188E1-B7F2-4832-A059-6AC37A518C6B}" sibTransId="{6D0BDA60-2244-4962-8BB6-9684DAFBAC61}"/>
    <dgm:cxn modelId="{A16EC2DC-3E12-4AE9-92EA-38D85C01870A}" type="presOf" srcId="{47FFBC7C-7301-4943-902E-24D90269ED35}" destId="{C698F75D-5392-46BD-9C21-977674A70F26}" srcOrd="0" destOrd="0" presId="urn:microsoft.com/office/officeart/2005/8/layout/default"/>
    <dgm:cxn modelId="{0775EDDF-AC34-465F-9DF4-C0AB9D71CA58}" srcId="{40FD29C0-5A07-4911-98E3-DF80577494A9}" destId="{C502256D-3E9E-49CB-B2F9-09A573677CC1}" srcOrd="0" destOrd="0" parTransId="{5C55BFE7-7F62-4AFB-BDFC-BD9A7BF972BB}" sibTransId="{700FC40A-BFA2-4E0B-926C-48C367614BB9}"/>
    <dgm:cxn modelId="{FB95DDFA-F2C4-4A05-B9E0-0C616E0ADB25}" type="presOf" srcId="{5C7B11B7-AABE-4114-8A38-AAC54A87C1D3}" destId="{9803E16C-30EE-4E3C-B2EC-75021759EE06}" srcOrd="0" destOrd="0" presId="urn:microsoft.com/office/officeart/2005/8/layout/default"/>
    <dgm:cxn modelId="{6E3929FD-80B1-46E9-9FDF-4A17C288D550}" srcId="{40FD29C0-5A07-4911-98E3-DF80577494A9}" destId="{47FFBC7C-7301-4943-902E-24D90269ED35}" srcOrd="5" destOrd="0" parTransId="{64ED4D5E-8890-448B-910B-D0D16561CCD5}" sibTransId="{AEE0DCBA-21C0-465C-AFE1-1C1828A90245}"/>
    <dgm:cxn modelId="{7B20B16C-AB6E-4817-9643-7774ECA2C92A}" type="presParOf" srcId="{6C53FB37-2C94-4598-A77A-EB8A85F4DDF0}" destId="{E52555A3-E136-42CD-A668-397063CAD1D5}" srcOrd="0" destOrd="0" presId="urn:microsoft.com/office/officeart/2005/8/layout/default"/>
    <dgm:cxn modelId="{BE3C6F4B-B46E-4933-98DF-7FAE2AD623AF}" type="presParOf" srcId="{6C53FB37-2C94-4598-A77A-EB8A85F4DDF0}" destId="{C86AF5B4-EC9C-4014-AFC8-DD35D28482B9}" srcOrd="1" destOrd="0" presId="urn:microsoft.com/office/officeart/2005/8/layout/default"/>
    <dgm:cxn modelId="{72A0415C-A701-40AC-9B0F-F5A5335F6FA6}" type="presParOf" srcId="{6C53FB37-2C94-4598-A77A-EB8A85F4DDF0}" destId="{1853854F-3268-495E-A3C3-6BCBADBFE200}" srcOrd="2" destOrd="0" presId="urn:microsoft.com/office/officeart/2005/8/layout/default"/>
    <dgm:cxn modelId="{D7602B5C-E097-44D5-8850-F62A1ADC285C}" type="presParOf" srcId="{6C53FB37-2C94-4598-A77A-EB8A85F4DDF0}" destId="{FEF54B51-06EA-4ABE-9387-66D7D9C794A0}" srcOrd="3" destOrd="0" presId="urn:microsoft.com/office/officeart/2005/8/layout/default"/>
    <dgm:cxn modelId="{B7F61356-278C-4359-9EFC-C03EBEE776AD}" type="presParOf" srcId="{6C53FB37-2C94-4598-A77A-EB8A85F4DDF0}" destId="{E2E22929-FD36-45CA-8194-DCB3660965E7}" srcOrd="4" destOrd="0" presId="urn:microsoft.com/office/officeart/2005/8/layout/default"/>
    <dgm:cxn modelId="{BEDAD423-9CA4-4951-8397-099300FD76EC}" type="presParOf" srcId="{6C53FB37-2C94-4598-A77A-EB8A85F4DDF0}" destId="{E23133A0-1B4C-47AF-9DC7-0604A471C053}" srcOrd="5" destOrd="0" presId="urn:microsoft.com/office/officeart/2005/8/layout/default"/>
    <dgm:cxn modelId="{059D4BA9-B8BC-41AE-8EE3-8E935BD93CDA}" type="presParOf" srcId="{6C53FB37-2C94-4598-A77A-EB8A85F4DDF0}" destId="{07097D23-76E2-4751-B224-48DFCA23F211}" srcOrd="6" destOrd="0" presId="urn:microsoft.com/office/officeart/2005/8/layout/default"/>
    <dgm:cxn modelId="{CB35804E-E905-4F1B-81F9-74F7E021AEF2}" type="presParOf" srcId="{6C53FB37-2C94-4598-A77A-EB8A85F4DDF0}" destId="{1FDA340C-D98B-4238-A534-2779CB399D65}" srcOrd="7" destOrd="0" presId="urn:microsoft.com/office/officeart/2005/8/layout/default"/>
    <dgm:cxn modelId="{CA09D8A0-FD64-444F-BFFE-F7CD0F1AE83C}" type="presParOf" srcId="{6C53FB37-2C94-4598-A77A-EB8A85F4DDF0}" destId="{9803E16C-30EE-4E3C-B2EC-75021759EE06}" srcOrd="8" destOrd="0" presId="urn:microsoft.com/office/officeart/2005/8/layout/default"/>
    <dgm:cxn modelId="{8D12783D-183F-4A79-A2E9-41EC2433B987}" type="presParOf" srcId="{6C53FB37-2C94-4598-A77A-EB8A85F4DDF0}" destId="{2C4EA738-039A-49FB-9B37-2AE3A8FF81ED}" srcOrd="9" destOrd="0" presId="urn:microsoft.com/office/officeart/2005/8/layout/default"/>
    <dgm:cxn modelId="{DB20397A-FD54-4546-A336-EB65180EB178}" type="presParOf" srcId="{6C53FB37-2C94-4598-A77A-EB8A85F4DDF0}" destId="{C698F75D-5392-46BD-9C21-977674A70F26}" srcOrd="10" destOrd="0" presId="urn:microsoft.com/office/officeart/2005/8/layout/default"/>
    <dgm:cxn modelId="{BE9753B8-3DDD-4CCD-954B-8E44DBDC74E0}" type="presParOf" srcId="{6C53FB37-2C94-4598-A77A-EB8A85F4DDF0}" destId="{71EC5389-0C74-4FF5-B666-741A53A3D661}" srcOrd="11" destOrd="0" presId="urn:microsoft.com/office/officeart/2005/8/layout/default"/>
    <dgm:cxn modelId="{6F933E52-7961-49E3-94AF-E9AFF451210D}" type="presParOf" srcId="{6C53FB37-2C94-4598-A77A-EB8A85F4DDF0}" destId="{8041936F-B6F1-4235-ADF3-82D048EEC9B6}" srcOrd="12" destOrd="0" presId="urn:microsoft.com/office/officeart/2005/8/layout/default"/>
    <dgm:cxn modelId="{180916DB-17A9-4DD1-84D6-FD2F61519129}" type="presParOf" srcId="{6C53FB37-2C94-4598-A77A-EB8A85F4DDF0}" destId="{E864CD8C-86A8-47F0-B273-9CC8008B1CA0}" srcOrd="13" destOrd="0" presId="urn:microsoft.com/office/officeart/2005/8/layout/default"/>
    <dgm:cxn modelId="{D6C69609-F35F-4F80-8D54-0208BF3B2C3C}" type="presParOf" srcId="{6C53FB37-2C94-4598-A77A-EB8A85F4DDF0}" destId="{77F7BD1E-ED43-4108-9BB5-ED2AB2573D6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465C5-B52A-435A-B388-0A1541B8222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CF2F2B59-9A61-4E19-AF47-AC59F95AFCD5}">
      <dgm:prSet phldrT="[Text]"/>
      <dgm:spPr/>
      <dgm:t>
        <a:bodyPr/>
        <a:lstStyle/>
        <a:p>
          <a:r>
            <a:rPr lang="en-GB" dirty="0"/>
            <a:t>Organisational Annual Action Plan </a:t>
          </a:r>
        </a:p>
      </dgm:t>
    </dgm:pt>
    <dgm:pt modelId="{D473B281-328D-4522-9924-439ADC3AEB34}" type="parTrans" cxnId="{3C206221-68D5-414F-BDE0-2F77ED9BE699}">
      <dgm:prSet/>
      <dgm:spPr/>
      <dgm:t>
        <a:bodyPr/>
        <a:lstStyle/>
        <a:p>
          <a:endParaRPr lang="en-GB"/>
        </a:p>
      </dgm:t>
    </dgm:pt>
    <dgm:pt modelId="{12FBC1DB-08FD-48C4-A315-E09F506ADB6A}" type="sibTrans" cxnId="{3C206221-68D5-414F-BDE0-2F77ED9BE699}">
      <dgm:prSet/>
      <dgm:spPr/>
      <dgm:t>
        <a:bodyPr/>
        <a:lstStyle/>
        <a:p>
          <a:endParaRPr lang="en-GB"/>
        </a:p>
      </dgm:t>
    </dgm:pt>
    <dgm:pt modelId="{3A5A46AD-2ABC-449B-9835-471D1B557897}">
      <dgm:prSet phldrT="[Text]"/>
      <dgm:spPr>
        <a:solidFill>
          <a:schemeClr val="accent1"/>
        </a:solidFill>
      </dgm:spPr>
      <dgm:t>
        <a:bodyPr/>
        <a:lstStyle/>
        <a:p>
          <a:r>
            <a:rPr lang="en-GB" dirty="0"/>
            <a:t>Staff Network Annual Action Plans </a:t>
          </a:r>
        </a:p>
      </dgm:t>
    </dgm:pt>
    <dgm:pt modelId="{5B938BCA-CB69-413E-9020-F16B9A87684C}" type="parTrans" cxnId="{B55BB2AC-5568-496E-9D97-A10A3A33A582}">
      <dgm:prSet/>
      <dgm:spPr/>
      <dgm:t>
        <a:bodyPr/>
        <a:lstStyle/>
        <a:p>
          <a:endParaRPr lang="en-GB"/>
        </a:p>
      </dgm:t>
    </dgm:pt>
    <dgm:pt modelId="{76B551A9-9C87-4812-AD5D-257FE2942C2D}" type="sibTrans" cxnId="{B55BB2AC-5568-496E-9D97-A10A3A33A582}">
      <dgm:prSet/>
      <dgm:spPr/>
      <dgm:t>
        <a:bodyPr/>
        <a:lstStyle/>
        <a:p>
          <a:endParaRPr lang="en-GB"/>
        </a:p>
      </dgm:t>
    </dgm:pt>
    <dgm:pt modelId="{EE8D567C-C7C8-4D0B-976D-BE0DAA074D40}">
      <dgm:prSet phldrT="[Text]" custT="1"/>
      <dgm:spPr>
        <a:solidFill>
          <a:schemeClr val="accent1"/>
        </a:solidFill>
      </dgm:spPr>
      <dgm:t>
        <a:bodyPr/>
        <a:lstStyle/>
        <a:p>
          <a:pPr marL="0" lvl="0" indent="0" algn="ctr" defTabSz="533400">
            <a:lnSpc>
              <a:spcPct val="90000"/>
            </a:lnSpc>
            <a:spcBef>
              <a:spcPct val="0"/>
            </a:spcBef>
            <a:spcAft>
              <a:spcPct val="35000"/>
            </a:spcAft>
            <a:buNone/>
          </a:pPr>
          <a:r>
            <a:rPr lang="en-GB" sz="1200" kern="1200" dirty="0">
              <a:solidFill>
                <a:srgbClr val="FFFFFF"/>
              </a:solidFill>
              <a:latin typeface="Inter"/>
              <a:ea typeface="+mn-ea"/>
              <a:cs typeface="+mn-cs"/>
            </a:rPr>
            <a:t>Directorate Annual Action Plans</a:t>
          </a:r>
        </a:p>
      </dgm:t>
    </dgm:pt>
    <dgm:pt modelId="{A2C24292-3A4E-42C3-B503-51ACF8F5F515}" type="sibTrans" cxnId="{A74CF0AE-8517-4E19-BB6D-93EC0696DF4E}">
      <dgm:prSet/>
      <dgm:spPr/>
      <dgm:t>
        <a:bodyPr/>
        <a:lstStyle/>
        <a:p>
          <a:endParaRPr lang="en-GB"/>
        </a:p>
      </dgm:t>
    </dgm:pt>
    <dgm:pt modelId="{25747E72-D80E-4B14-9D81-A65339B740B3}" type="parTrans" cxnId="{A74CF0AE-8517-4E19-BB6D-93EC0696DF4E}">
      <dgm:prSet/>
      <dgm:spPr/>
      <dgm:t>
        <a:bodyPr/>
        <a:lstStyle/>
        <a:p>
          <a:endParaRPr lang="en-GB"/>
        </a:p>
      </dgm:t>
    </dgm:pt>
    <dgm:pt modelId="{09C30068-BAE9-47A9-8A61-30F5F63115D3}">
      <dgm:prSet phldrT="[Text]"/>
      <dgm:spPr>
        <a:solidFill>
          <a:schemeClr val="tx2"/>
        </a:solidFill>
      </dgm:spPr>
      <dgm:t>
        <a:bodyPr/>
        <a:lstStyle/>
        <a:p>
          <a:r>
            <a:rPr lang="en-GB" dirty="0"/>
            <a:t>EDI Roadmap </a:t>
          </a:r>
        </a:p>
      </dgm:t>
    </dgm:pt>
    <dgm:pt modelId="{FA8BFB71-2EA6-44B7-B042-F3E0939FAD24}" type="sibTrans" cxnId="{241F5675-7D93-4AB0-801B-ED21018D1C56}">
      <dgm:prSet/>
      <dgm:spPr/>
      <dgm:t>
        <a:bodyPr/>
        <a:lstStyle/>
        <a:p>
          <a:endParaRPr lang="en-GB"/>
        </a:p>
      </dgm:t>
    </dgm:pt>
    <dgm:pt modelId="{5E5DC90D-237D-42EA-A32A-F3DF7929F4BC}" type="parTrans" cxnId="{241F5675-7D93-4AB0-801B-ED21018D1C56}">
      <dgm:prSet/>
      <dgm:spPr/>
      <dgm:t>
        <a:bodyPr/>
        <a:lstStyle/>
        <a:p>
          <a:endParaRPr lang="en-GB"/>
        </a:p>
      </dgm:t>
    </dgm:pt>
    <dgm:pt modelId="{41856A31-3273-4224-B04A-9F92660E22B7}" type="pres">
      <dgm:prSet presAssocID="{F16465C5-B52A-435A-B388-0A1541B82229}" presName="Name0" presStyleCnt="0">
        <dgm:presLayoutVars>
          <dgm:chMax val="1"/>
          <dgm:chPref val="1"/>
          <dgm:dir/>
          <dgm:animOne val="branch"/>
          <dgm:animLvl val="lvl"/>
        </dgm:presLayoutVars>
      </dgm:prSet>
      <dgm:spPr/>
    </dgm:pt>
    <dgm:pt modelId="{98133716-5FED-4A7C-8147-D0B685AFA8AD}" type="pres">
      <dgm:prSet presAssocID="{CF2F2B59-9A61-4E19-AF47-AC59F95AFCD5}" presName="singleCycle" presStyleCnt="0"/>
      <dgm:spPr/>
    </dgm:pt>
    <dgm:pt modelId="{F942DB6E-3DEB-496D-871C-611C4CA46168}" type="pres">
      <dgm:prSet presAssocID="{CF2F2B59-9A61-4E19-AF47-AC59F95AFCD5}" presName="singleCenter" presStyleLbl="node1" presStyleIdx="0" presStyleCnt="4" custScaleX="142020" custScaleY="128612" custLinFactNeighborX="258" custLinFactNeighborY="-4638">
        <dgm:presLayoutVars>
          <dgm:chMax val="7"/>
          <dgm:chPref val="7"/>
        </dgm:presLayoutVars>
      </dgm:prSet>
      <dgm:spPr/>
    </dgm:pt>
    <dgm:pt modelId="{A7BA1DF2-7666-4D1E-996D-D4E5B0AEB40C}" type="pres">
      <dgm:prSet presAssocID="{5E5DC90D-237D-42EA-A32A-F3DF7929F4BC}" presName="Name56" presStyleLbl="parChTrans1D2" presStyleIdx="0" presStyleCnt="3"/>
      <dgm:spPr/>
    </dgm:pt>
    <dgm:pt modelId="{3F0A5B2E-E25B-499C-92E4-81EF20E00255}" type="pres">
      <dgm:prSet presAssocID="{09C30068-BAE9-47A9-8A61-30F5F63115D3}" presName="text0" presStyleLbl="node1" presStyleIdx="1" presStyleCnt="4" custScaleX="251522" custRadScaleRad="100900" custRadScaleInc="0">
        <dgm:presLayoutVars>
          <dgm:bulletEnabled val="1"/>
        </dgm:presLayoutVars>
      </dgm:prSet>
      <dgm:spPr/>
    </dgm:pt>
    <dgm:pt modelId="{0DC5CE46-F2A0-40FF-973A-09763D331DF7}" type="pres">
      <dgm:prSet presAssocID="{25747E72-D80E-4B14-9D81-A65339B740B3}" presName="Name56" presStyleLbl="parChTrans1D2" presStyleIdx="1" presStyleCnt="3"/>
      <dgm:spPr/>
    </dgm:pt>
    <dgm:pt modelId="{6C92814D-E84A-4BAF-85B8-5F9451FCBB2A}" type="pres">
      <dgm:prSet presAssocID="{EE8D567C-C7C8-4D0B-976D-BE0DAA074D40}" presName="text0" presStyleLbl="node1" presStyleIdx="2" presStyleCnt="4" custScaleX="185283" custScaleY="150664" custRadScaleRad="131687" custRadScaleInc="-8734">
        <dgm:presLayoutVars>
          <dgm:bulletEnabled val="1"/>
        </dgm:presLayoutVars>
      </dgm:prSet>
      <dgm:spPr/>
    </dgm:pt>
    <dgm:pt modelId="{F6223508-1E4A-458A-82D1-CFA19D736CF3}" type="pres">
      <dgm:prSet presAssocID="{5B938BCA-CB69-413E-9020-F16B9A87684C}" presName="Name56" presStyleLbl="parChTrans1D2" presStyleIdx="2" presStyleCnt="3"/>
      <dgm:spPr/>
    </dgm:pt>
    <dgm:pt modelId="{F5FBB84D-4D17-4594-93F3-AFF10F7BE795}" type="pres">
      <dgm:prSet presAssocID="{3A5A46AD-2ABC-449B-9835-471D1B557897}" presName="text0" presStyleLbl="node1" presStyleIdx="3" presStyleCnt="4" custScaleX="181689" custScaleY="151120" custRadScaleRad="124942" custRadScaleInc="5021">
        <dgm:presLayoutVars>
          <dgm:bulletEnabled val="1"/>
        </dgm:presLayoutVars>
      </dgm:prSet>
      <dgm:spPr/>
    </dgm:pt>
  </dgm:ptLst>
  <dgm:cxnLst>
    <dgm:cxn modelId="{3C206221-68D5-414F-BDE0-2F77ED9BE699}" srcId="{F16465C5-B52A-435A-B388-0A1541B82229}" destId="{CF2F2B59-9A61-4E19-AF47-AC59F95AFCD5}" srcOrd="0" destOrd="0" parTransId="{D473B281-328D-4522-9924-439ADC3AEB34}" sibTransId="{12FBC1DB-08FD-48C4-A315-E09F506ADB6A}"/>
    <dgm:cxn modelId="{B12D442D-01F1-4CBD-A9EC-8BA9F2769A40}" type="presOf" srcId="{CF2F2B59-9A61-4E19-AF47-AC59F95AFCD5}" destId="{F942DB6E-3DEB-496D-871C-611C4CA46168}" srcOrd="0" destOrd="0" presId="urn:microsoft.com/office/officeart/2008/layout/RadialCluster"/>
    <dgm:cxn modelId="{72EA2034-7EE9-46FB-B895-26EDEF447B38}" type="presOf" srcId="{5E5DC90D-237D-42EA-A32A-F3DF7929F4BC}" destId="{A7BA1DF2-7666-4D1E-996D-D4E5B0AEB40C}" srcOrd="0" destOrd="0" presId="urn:microsoft.com/office/officeart/2008/layout/RadialCluster"/>
    <dgm:cxn modelId="{10FC8A48-841A-41E1-958A-4AD1151DFA1B}" type="presOf" srcId="{EE8D567C-C7C8-4D0B-976D-BE0DAA074D40}" destId="{6C92814D-E84A-4BAF-85B8-5F9451FCBB2A}" srcOrd="0" destOrd="0" presId="urn:microsoft.com/office/officeart/2008/layout/RadialCluster"/>
    <dgm:cxn modelId="{BF366671-F809-4ED3-9464-8269CBFD72F7}" type="presOf" srcId="{5B938BCA-CB69-413E-9020-F16B9A87684C}" destId="{F6223508-1E4A-458A-82D1-CFA19D736CF3}" srcOrd="0" destOrd="0" presId="urn:microsoft.com/office/officeart/2008/layout/RadialCluster"/>
    <dgm:cxn modelId="{241F5675-7D93-4AB0-801B-ED21018D1C56}" srcId="{CF2F2B59-9A61-4E19-AF47-AC59F95AFCD5}" destId="{09C30068-BAE9-47A9-8A61-30F5F63115D3}" srcOrd="0" destOrd="0" parTransId="{5E5DC90D-237D-42EA-A32A-F3DF7929F4BC}" sibTransId="{FA8BFB71-2EA6-44B7-B042-F3E0939FAD24}"/>
    <dgm:cxn modelId="{6AADF078-5868-4F17-A9FA-0144DF8F2FBC}" type="presOf" srcId="{09C30068-BAE9-47A9-8A61-30F5F63115D3}" destId="{3F0A5B2E-E25B-499C-92E4-81EF20E00255}" srcOrd="0" destOrd="0" presId="urn:microsoft.com/office/officeart/2008/layout/RadialCluster"/>
    <dgm:cxn modelId="{B55BB2AC-5568-496E-9D97-A10A3A33A582}" srcId="{CF2F2B59-9A61-4E19-AF47-AC59F95AFCD5}" destId="{3A5A46AD-2ABC-449B-9835-471D1B557897}" srcOrd="2" destOrd="0" parTransId="{5B938BCA-CB69-413E-9020-F16B9A87684C}" sibTransId="{76B551A9-9C87-4812-AD5D-257FE2942C2D}"/>
    <dgm:cxn modelId="{A74CF0AE-8517-4E19-BB6D-93EC0696DF4E}" srcId="{CF2F2B59-9A61-4E19-AF47-AC59F95AFCD5}" destId="{EE8D567C-C7C8-4D0B-976D-BE0DAA074D40}" srcOrd="1" destOrd="0" parTransId="{25747E72-D80E-4B14-9D81-A65339B740B3}" sibTransId="{A2C24292-3A4E-42C3-B503-51ACF8F5F515}"/>
    <dgm:cxn modelId="{F65283C1-F8E9-4581-8A8C-2A50DF4505BC}" type="presOf" srcId="{F16465C5-B52A-435A-B388-0A1541B82229}" destId="{41856A31-3273-4224-B04A-9F92660E22B7}" srcOrd="0" destOrd="0" presId="urn:microsoft.com/office/officeart/2008/layout/RadialCluster"/>
    <dgm:cxn modelId="{D89C8EC9-FDF3-40CC-AB80-34BC1D5C1067}" type="presOf" srcId="{3A5A46AD-2ABC-449B-9835-471D1B557897}" destId="{F5FBB84D-4D17-4594-93F3-AFF10F7BE795}" srcOrd="0" destOrd="0" presId="urn:microsoft.com/office/officeart/2008/layout/RadialCluster"/>
    <dgm:cxn modelId="{1AEEF7EF-0192-40A7-82C4-B98555F09CA1}" type="presOf" srcId="{25747E72-D80E-4B14-9D81-A65339B740B3}" destId="{0DC5CE46-F2A0-40FF-973A-09763D331DF7}" srcOrd="0" destOrd="0" presId="urn:microsoft.com/office/officeart/2008/layout/RadialCluster"/>
    <dgm:cxn modelId="{BE367FE2-2CC5-4E7F-9A35-BA48CB8C3E1D}" type="presParOf" srcId="{41856A31-3273-4224-B04A-9F92660E22B7}" destId="{98133716-5FED-4A7C-8147-D0B685AFA8AD}" srcOrd="0" destOrd="0" presId="urn:microsoft.com/office/officeart/2008/layout/RadialCluster"/>
    <dgm:cxn modelId="{838C9C3D-BCE6-4F8D-99B1-68379EE71500}" type="presParOf" srcId="{98133716-5FED-4A7C-8147-D0B685AFA8AD}" destId="{F942DB6E-3DEB-496D-871C-611C4CA46168}" srcOrd="0" destOrd="0" presId="urn:microsoft.com/office/officeart/2008/layout/RadialCluster"/>
    <dgm:cxn modelId="{AC06889F-57E5-4AF8-9218-505DFB445634}" type="presParOf" srcId="{98133716-5FED-4A7C-8147-D0B685AFA8AD}" destId="{A7BA1DF2-7666-4D1E-996D-D4E5B0AEB40C}" srcOrd="1" destOrd="0" presId="urn:microsoft.com/office/officeart/2008/layout/RadialCluster"/>
    <dgm:cxn modelId="{6760E07F-48B4-4DA3-8A35-306AD64ED504}" type="presParOf" srcId="{98133716-5FED-4A7C-8147-D0B685AFA8AD}" destId="{3F0A5B2E-E25B-499C-92E4-81EF20E00255}" srcOrd="2" destOrd="0" presId="urn:microsoft.com/office/officeart/2008/layout/RadialCluster"/>
    <dgm:cxn modelId="{EA12AF59-181C-4631-9859-0BA6F043FC2B}" type="presParOf" srcId="{98133716-5FED-4A7C-8147-D0B685AFA8AD}" destId="{0DC5CE46-F2A0-40FF-973A-09763D331DF7}" srcOrd="3" destOrd="0" presId="urn:microsoft.com/office/officeart/2008/layout/RadialCluster"/>
    <dgm:cxn modelId="{538FD1DF-440D-4E77-B6BC-F698642FE94D}" type="presParOf" srcId="{98133716-5FED-4A7C-8147-D0B685AFA8AD}" destId="{6C92814D-E84A-4BAF-85B8-5F9451FCBB2A}" srcOrd="4" destOrd="0" presId="urn:microsoft.com/office/officeart/2008/layout/RadialCluster"/>
    <dgm:cxn modelId="{FC6D4A4F-BE4C-4C31-B669-7A029AF8CB13}" type="presParOf" srcId="{98133716-5FED-4A7C-8147-D0B685AFA8AD}" destId="{F6223508-1E4A-458A-82D1-CFA19D736CF3}" srcOrd="5" destOrd="0" presId="urn:microsoft.com/office/officeart/2008/layout/RadialCluster"/>
    <dgm:cxn modelId="{E32A5A53-3D15-442F-A0D9-3F47B2AADD65}" type="presParOf" srcId="{98133716-5FED-4A7C-8147-D0B685AFA8AD}" destId="{F5FBB84D-4D17-4594-93F3-AFF10F7BE79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555A3-E136-42CD-A668-397063CAD1D5}">
      <dsp:nvSpPr>
        <dsp:cNvPr id="0" name=""/>
        <dsp:cNvSpPr/>
      </dsp:nvSpPr>
      <dsp:spPr>
        <a:xfrm>
          <a:off x="2976" y="424049"/>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Produce high-quality equality data, taking steps to continuously improve our declaration rates</a:t>
          </a:r>
        </a:p>
      </dsp:txBody>
      <dsp:txXfrm>
        <a:off x="2976" y="424049"/>
        <a:ext cx="2361348" cy="1416809"/>
      </dsp:txXfrm>
    </dsp:sp>
    <dsp:sp modelId="{1853854F-3268-495E-A3C3-6BCBADBFE200}">
      <dsp:nvSpPr>
        <dsp:cNvPr id="0" name=""/>
        <dsp:cNvSpPr/>
      </dsp:nvSpPr>
      <dsp:spPr>
        <a:xfrm>
          <a:off x="2600459" y="424049"/>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 Seek to learn from other organisations across the health and care system and beyond</a:t>
          </a:r>
        </a:p>
      </dsp:txBody>
      <dsp:txXfrm>
        <a:off x="2600459" y="424049"/>
        <a:ext cx="2361348" cy="1416809"/>
      </dsp:txXfrm>
    </dsp:sp>
    <dsp:sp modelId="{E2E22929-FD36-45CA-8194-DCB3660965E7}">
      <dsp:nvSpPr>
        <dsp:cNvPr id="0" name=""/>
        <dsp:cNvSpPr/>
      </dsp:nvSpPr>
      <dsp:spPr>
        <a:xfrm>
          <a:off x="5240306" y="406495"/>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 Take an evidence-based approach, engaging with current research and  evaluating activity to ensure delivery of improvements </a:t>
          </a:r>
        </a:p>
      </dsp:txBody>
      <dsp:txXfrm>
        <a:off x="5240306" y="406495"/>
        <a:ext cx="2361348" cy="1416809"/>
      </dsp:txXfrm>
    </dsp:sp>
    <dsp:sp modelId="{07097D23-76E2-4751-B224-48DFCA23F211}">
      <dsp:nvSpPr>
        <dsp:cNvPr id="0" name=""/>
        <dsp:cNvSpPr/>
      </dsp:nvSpPr>
      <dsp:spPr>
        <a:xfrm>
          <a:off x="7795426" y="424049"/>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 Ensure compliance with the Equality Act (2010), Public Sector Equality Duty, and all statutory requirements </a:t>
          </a:r>
        </a:p>
      </dsp:txBody>
      <dsp:txXfrm>
        <a:off x="7795426" y="424049"/>
        <a:ext cx="2361348" cy="1416809"/>
      </dsp:txXfrm>
    </dsp:sp>
    <dsp:sp modelId="{9803E16C-30EE-4E3C-B2EC-75021759EE06}">
      <dsp:nvSpPr>
        <dsp:cNvPr id="0" name=""/>
        <dsp:cNvSpPr/>
      </dsp:nvSpPr>
      <dsp:spPr>
        <a:xfrm>
          <a:off x="0" y="2082334"/>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Continue</a:t>
          </a:r>
          <a:r>
            <a:rPr lang="en-GB" sz="1300" kern="1200" baseline="0" dirty="0"/>
            <a:t> to use data and insights provided by the WRES, WDES and Gender Pay Gap (inc. ethnicity, disability and LGBTQ+ pay gaps) to inform decision making and track progress</a:t>
          </a:r>
          <a:endParaRPr lang="en-GB" sz="1300" kern="1200" dirty="0"/>
        </a:p>
      </dsp:txBody>
      <dsp:txXfrm>
        <a:off x="0" y="2082334"/>
        <a:ext cx="2361348" cy="1416809"/>
      </dsp:txXfrm>
    </dsp:sp>
    <dsp:sp modelId="{C698F75D-5392-46BD-9C21-977674A70F26}">
      <dsp:nvSpPr>
        <dsp:cNvPr id="0" name=""/>
        <dsp:cNvSpPr/>
      </dsp:nvSpPr>
      <dsp:spPr>
        <a:xfrm>
          <a:off x="2600459" y="2076993"/>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Take steps to understand and address the impact of intersectionality, and the socio-economic profile of our workforce  </a:t>
          </a:r>
        </a:p>
      </dsp:txBody>
      <dsp:txXfrm>
        <a:off x="2600459" y="2076993"/>
        <a:ext cx="2361348" cy="1416809"/>
      </dsp:txXfrm>
    </dsp:sp>
    <dsp:sp modelId="{8041936F-B6F1-4235-ADF3-82D048EEC9B6}">
      <dsp:nvSpPr>
        <dsp:cNvPr id="0" name=""/>
        <dsp:cNvSpPr/>
      </dsp:nvSpPr>
      <dsp:spPr>
        <a:xfrm>
          <a:off x="5197943" y="2076993"/>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Seek to maximise the opportunities for improved delivery that a continuous improvement approach and mature HR business-partnering model will bring</a:t>
          </a:r>
        </a:p>
      </dsp:txBody>
      <dsp:txXfrm>
        <a:off x="5197943" y="2076993"/>
        <a:ext cx="2361348" cy="1416809"/>
      </dsp:txXfrm>
    </dsp:sp>
    <dsp:sp modelId="{77F7BD1E-ED43-4108-9BB5-ED2AB2573D6C}">
      <dsp:nvSpPr>
        <dsp:cNvPr id="0" name=""/>
        <dsp:cNvSpPr/>
      </dsp:nvSpPr>
      <dsp:spPr>
        <a:xfrm>
          <a:off x="7795426" y="2076993"/>
          <a:ext cx="2361348" cy="1416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Ensure that all our activity, where appropriate, applies to committee members and clinical expert groups</a:t>
          </a:r>
        </a:p>
      </dsp:txBody>
      <dsp:txXfrm>
        <a:off x="7795426" y="2076993"/>
        <a:ext cx="2361348" cy="1416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2DB6E-3DEB-496D-871C-611C4CA46168}">
      <dsp:nvSpPr>
        <dsp:cNvPr id="0" name=""/>
        <dsp:cNvSpPr/>
      </dsp:nvSpPr>
      <dsp:spPr>
        <a:xfrm>
          <a:off x="1048096" y="1027896"/>
          <a:ext cx="1237582" cy="11207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Organisational Annual Action Plan </a:t>
          </a:r>
        </a:p>
      </dsp:txBody>
      <dsp:txXfrm>
        <a:off x="1102806" y="1082606"/>
        <a:ext cx="1128162" cy="1011322"/>
      </dsp:txXfrm>
    </dsp:sp>
    <dsp:sp modelId="{A7BA1DF2-7666-4D1E-996D-D4E5B0AEB40C}">
      <dsp:nvSpPr>
        <dsp:cNvPr id="0" name=""/>
        <dsp:cNvSpPr/>
      </dsp:nvSpPr>
      <dsp:spPr>
        <a:xfrm rot="16180640">
          <a:off x="1475449" y="840671"/>
          <a:ext cx="374456" cy="0"/>
        </a:xfrm>
        <a:custGeom>
          <a:avLst/>
          <a:gdLst/>
          <a:ahLst/>
          <a:cxnLst/>
          <a:rect l="0" t="0" r="0" b="0"/>
          <a:pathLst>
            <a:path>
              <a:moveTo>
                <a:pt x="0" y="0"/>
              </a:moveTo>
              <a:lnTo>
                <a:pt x="3744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0A5B2E-E25B-499C-92E4-81EF20E00255}">
      <dsp:nvSpPr>
        <dsp:cNvPr id="0" name=""/>
        <dsp:cNvSpPr/>
      </dsp:nvSpPr>
      <dsp:spPr>
        <a:xfrm>
          <a:off x="925726" y="69598"/>
          <a:ext cx="1468504" cy="58384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kern="1200" dirty="0"/>
            <a:t>EDI Roadmap </a:t>
          </a:r>
        </a:p>
      </dsp:txBody>
      <dsp:txXfrm>
        <a:off x="954227" y="98099"/>
        <a:ext cx="1411502" cy="526845"/>
      </dsp:txXfrm>
    </dsp:sp>
    <dsp:sp modelId="{0DC5CE46-F2A0-40FF-973A-09763D331DF7}">
      <dsp:nvSpPr>
        <dsp:cNvPr id="0" name=""/>
        <dsp:cNvSpPr/>
      </dsp:nvSpPr>
      <dsp:spPr>
        <a:xfrm rot="13008694">
          <a:off x="2277727" y="2048731"/>
          <a:ext cx="8831" cy="0"/>
        </a:xfrm>
        <a:custGeom>
          <a:avLst/>
          <a:gdLst/>
          <a:ahLst/>
          <a:cxnLst/>
          <a:rect l="0" t="0" r="0" b="0"/>
          <a:pathLst>
            <a:path>
              <a:moveTo>
                <a:pt x="0" y="0"/>
              </a:moveTo>
              <a:lnTo>
                <a:pt x="883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92814D-E84A-4BAF-85B8-5F9451FCBB2A}">
      <dsp:nvSpPr>
        <dsp:cNvPr id="0" name=""/>
        <dsp:cNvSpPr/>
      </dsp:nvSpPr>
      <dsp:spPr>
        <a:xfrm>
          <a:off x="2278607" y="2011066"/>
          <a:ext cx="1081769" cy="87964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Inter"/>
              <a:ea typeface="+mn-ea"/>
              <a:cs typeface="+mn-cs"/>
            </a:rPr>
            <a:t>Directorate Annual Action Plans</a:t>
          </a:r>
        </a:p>
      </dsp:txBody>
      <dsp:txXfrm>
        <a:off x="2321548" y="2054007"/>
        <a:ext cx="995887" cy="793765"/>
      </dsp:txXfrm>
    </dsp:sp>
    <dsp:sp modelId="{F6223508-1E4A-458A-82D1-CFA19D736CF3}">
      <dsp:nvSpPr>
        <dsp:cNvPr id="0" name=""/>
        <dsp:cNvSpPr/>
      </dsp:nvSpPr>
      <dsp:spPr>
        <a:xfrm rot="8586914">
          <a:off x="1028701" y="2059080"/>
          <a:ext cx="21551" cy="0"/>
        </a:xfrm>
        <a:custGeom>
          <a:avLst/>
          <a:gdLst/>
          <a:ahLst/>
          <a:cxnLst/>
          <a:rect l="0" t="0" r="0" b="0"/>
          <a:pathLst>
            <a:path>
              <a:moveTo>
                <a:pt x="0" y="0"/>
              </a:moveTo>
              <a:lnTo>
                <a:pt x="215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FBB84D-4D17-4594-93F3-AFF10F7BE795}">
      <dsp:nvSpPr>
        <dsp:cNvPr id="0" name=""/>
        <dsp:cNvSpPr/>
      </dsp:nvSpPr>
      <dsp:spPr>
        <a:xfrm>
          <a:off x="-29927" y="2022402"/>
          <a:ext cx="1060786" cy="88231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Staff Network Annual Action Plans </a:t>
          </a:r>
        </a:p>
      </dsp:txBody>
      <dsp:txXfrm>
        <a:off x="13144" y="2065473"/>
        <a:ext cx="974644" cy="7961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ACA247BC-28A5-4809-88EF-5D8038937CEA}" type="datetimeFigureOut">
              <a:t>3/12/2024</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2"/>
            <a:ext cx="539369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377320"/>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20"/>
            <a:ext cx="2921582" cy="495347"/>
          </a:xfrm>
          <a:prstGeom prst="rect">
            <a:avLst/>
          </a:prstGeom>
        </p:spPr>
        <p:txBody>
          <a:bodyPr vert="horz" lIns="91440" tIns="45720" rIns="91440" bIns="45720" rtlCol="0" anchor="b"/>
          <a:lstStyle>
            <a:lvl1pPr algn="r">
              <a:defRPr sz="1200"/>
            </a:lvl1pPr>
          </a:lstStyle>
          <a:p>
            <a:fld id="{BA382A58-B8ED-431A-9C77-24A8BA24D7CA}" type="slidenum">
              <a:t>‹#›</a:t>
            </a:fld>
            <a:endParaRPr lang="en-GB" dirty="0"/>
          </a:p>
        </p:txBody>
      </p:sp>
    </p:spTree>
    <p:extLst>
      <p:ext uri="{BB962C8B-B14F-4D97-AF65-F5344CB8AC3E}">
        <p14:creationId xmlns:p14="http://schemas.microsoft.com/office/powerpoint/2010/main" val="404140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267CA-5651-4A12-BEF7-CB89519BB656}" type="slidenum">
              <a:rPr lang="en-GB" smtClean="0"/>
              <a:t>1</a:t>
            </a:fld>
            <a:endParaRPr lang="en-GB" dirty="0"/>
          </a:p>
        </p:txBody>
      </p:sp>
    </p:spTree>
    <p:extLst>
      <p:ext uri="{BB962C8B-B14F-4D97-AF65-F5344CB8AC3E}">
        <p14:creationId xmlns:p14="http://schemas.microsoft.com/office/powerpoint/2010/main" val="280489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267CA-5651-4A12-BEF7-CB89519BB656}" type="slidenum">
              <a:rPr lang="en-GB" smtClean="0"/>
              <a:t>10</a:t>
            </a:fld>
            <a:endParaRPr lang="en-GB" dirty="0"/>
          </a:p>
        </p:txBody>
      </p:sp>
    </p:spTree>
    <p:extLst>
      <p:ext uri="{BB962C8B-B14F-4D97-AF65-F5344CB8AC3E}">
        <p14:creationId xmlns:p14="http://schemas.microsoft.com/office/powerpoint/2010/main" val="262371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11</a:t>
            </a:fld>
            <a:endParaRPr lang="en-GB" dirty="0"/>
          </a:p>
        </p:txBody>
      </p:sp>
    </p:spTree>
    <p:extLst>
      <p:ext uri="{BB962C8B-B14F-4D97-AF65-F5344CB8AC3E}">
        <p14:creationId xmlns:p14="http://schemas.microsoft.com/office/powerpoint/2010/main" val="154045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12</a:t>
            </a:fld>
            <a:endParaRPr lang="en-US" dirty="0"/>
          </a:p>
        </p:txBody>
      </p:sp>
    </p:spTree>
    <p:extLst>
      <p:ext uri="{BB962C8B-B14F-4D97-AF65-F5344CB8AC3E}">
        <p14:creationId xmlns:p14="http://schemas.microsoft.com/office/powerpoint/2010/main" val="142251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measures, tbc</a:t>
            </a:r>
          </a:p>
        </p:txBody>
      </p:sp>
      <p:sp>
        <p:nvSpPr>
          <p:cNvPr id="4" name="Slide Number Placeholder 3"/>
          <p:cNvSpPr>
            <a:spLocks noGrp="1"/>
          </p:cNvSpPr>
          <p:nvPr>
            <p:ph type="sldNum" sz="quarter" idx="5"/>
          </p:nvPr>
        </p:nvSpPr>
        <p:spPr/>
        <p:txBody>
          <a:bodyPr/>
          <a:lstStyle/>
          <a:p>
            <a:fld id="{BA382A58-B8ED-431A-9C77-24A8BA24D7CA}" type="slidenum">
              <a:rPr lang="en-GB" smtClean="0"/>
              <a:t>13</a:t>
            </a:fld>
            <a:endParaRPr lang="en-GB" dirty="0"/>
          </a:p>
        </p:txBody>
      </p:sp>
    </p:spTree>
    <p:extLst>
      <p:ext uri="{BB962C8B-B14F-4D97-AF65-F5344CB8AC3E}">
        <p14:creationId xmlns:p14="http://schemas.microsoft.com/office/powerpoint/2010/main" val="393764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A382A58-B8ED-431A-9C77-24A8BA24D7CA}" type="slidenum">
              <a:rPr lang="en-GB" smtClean="0"/>
              <a:t>14</a:t>
            </a:fld>
            <a:endParaRPr lang="en-GB" dirty="0"/>
          </a:p>
        </p:txBody>
      </p:sp>
    </p:spTree>
    <p:extLst>
      <p:ext uri="{BB962C8B-B14F-4D97-AF65-F5344CB8AC3E}">
        <p14:creationId xmlns:p14="http://schemas.microsoft.com/office/powerpoint/2010/main" val="120566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03" marR="0" lvl="0" indent="-181103" algn="l" defTabSz="914400" rtl="0" eaLnBrk="1" fontAlgn="auto" latinLnBrk="0" hangingPunct="1">
              <a:lnSpc>
                <a:spcPct val="100000"/>
              </a:lnSpc>
              <a:spcBef>
                <a:spcPts val="0"/>
              </a:spcBef>
              <a:spcAft>
                <a:spcPts val="0"/>
              </a:spcAft>
              <a:buClrTx/>
              <a:buSzTx/>
              <a:buFontTx/>
              <a:buChar char="-"/>
              <a:tabLst/>
              <a:defRPr/>
            </a:pPr>
            <a:r>
              <a:rPr lang="en-GB" dirty="0"/>
              <a:t>Explain consciously inclusive </a:t>
            </a:r>
          </a:p>
          <a:p>
            <a:pPr marL="181103" marR="0" lvl="0" indent="-181103" algn="l" defTabSz="914400" rtl="0" eaLnBrk="1" fontAlgn="auto" latinLnBrk="0" hangingPunct="1">
              <a:lnSpc>
                <a:spcPct val="100000"/>
              </a:lnSpc>
              <a:spcBef>
                <a:spcPts val="0"/>
              </a:spcBef>
              <a:spcAft>
                <a:spcPts val="0"/>
              </a:spcAft>
              <a:buClrTx/>
              <a:buSzTx/>
              <a:buFontTx/>
              <a:buChar char="-"/>
              <a:tabLst/>
              <a:defRPr/>
            </a:pPr>
            <a:r>
              <a:rPr lang="en-GB" dirty="0"/>
              <a:t>On timeline</a:t>
            </a:r>
          </a:p>
          <a:p>
            <a:pPr marL="181103" marR="0" lvl="0" indent="-181103" algn="l" defTabSz="914400" rtl="0" eaLnBrk="1" fontAlgn="auto" latinLnBrk="0" hangingPunct="1">
              <a:lnSpc>
                <a:spcPct val="100000"/>
              </a:lnSpc>
              <a:spcBef>
                <a:spcPts val="0"/>
              </a:spcBef>
              <a:spcAft>
                <a:spcPts val="0"/>
              </a:spcAft>
              <a:buClrTx/>
              <a:buSzTx/>
              <a:buFontTx/>
              <a:buChar char="-"/>
              <a:tabLst/>
              <a:defRPr/>
            </a:pPr>
            <a:endParaRPr lang="en-GB" dirty="0"/>
          </a:p>
          <a:p>
            <a:pPr marL="181103" marR="0" lvl="0" indent="-181103" algn="l" defTabSz="914400" rtl="0" eaLnBrk="1" fontAlgn="auto" latinLnBrk="0" hangingPunct="1">
              <a:lnSpc>
                <a:spcPct val="100000"/>
              </a:lnSpc>
              <a:spcBef>
                <a:spcPts val="0"/>
              </a:spcBef>
              <a:spcAft>
                <a:spcPts val="0"/>
              </a:spcAft>
              <a:buClrTx/>
              <a:buSzTx/>
              <a:buFontTx/>
              <a:buChar char="-"/>
              <a:tabLst/>
              <a:defRPr/>
            </a:pPr>
            <a:r>
              <a:rPr lang="en-GB" dirty="0"/>
              <a:t>Committee work- scope out what needs to be done, by whom, and how</a:t>
            </a:r>
          </a:p>
          <a:p>
            <a:pPr marL="181103" indent="-181103">
              <a:buFontTx/>
              <a:buChar char="-"/>
            </a:pPr>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15</a:t>
            </a:fld>
            <a:endParaRPr lang="en-GB" dirty="0"/>
          </a:p>
        </p:txBody>
      </p:sp>
    </p:spTree>
    <p:extLst>
      <p:ext uri="{BB962C8B-B14F-4D97-AF65-F5344CB8AC3E}">
        <p14:creationId xmlns:p14="http://schemas.microsoft.com/office/powerpoint/2010/main" val="98181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16</a:t>
            </a:fld>
            <a:endParaRPr lang="en-GB" dirty="0"/>
          </a:p>
        </p:txBody>
      </p:sp>
    </p:spTree>
    <p:extLst>
      <p:ext uri="{BB962C8B-B14F-4D97-AF65-F5344CB8AC3E}">
        <p14:creationId xmlns:p14="http://schemas.microsoft.com/office/powerpoint/2010/main" val="3755396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to CQC wording for WRES and WDES</a:t>
            </a:r>
          </a:p>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17</a:t>
            </a:fld>
            <a:endParaRPr lang="en-GB" dirty="0"/>
          </a:p>
        </p:txBody>
      </p:sp>
    </p:spTree>
    <p:extLst>
      <p:ext uri="{BB962C8B-B14F-4D97-AF65-F5344CB8AC3E}">
        <p14:creationId xmlns:p14="http://schemas.microsoft.com/office/powerpoint/2010/main" val="2546275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18</a:t>
            </a:fld>
            <a:endParaRPr lang="en-GB" dirty="0"/>
          </a:p>
        </p:txBody>
      </p:sp>
    </p:spTree>
    <p:extLst>
      <p:ext uri="{BB962C8B-B14F-4D97-AF65-F5344CB8AC3E}">
        <p14:creationId xmlns:p14="http://schemas.microsoft.com/office/powerpoint/2010/main" val="139560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267CA-5651-4A12-BEF7-CB89519BB656}" type="slidenum">
              <a:rPr lang="en-GB" smtClean="0"/>
              <a:t>19</a:t>
            </a:fld>
            <a:endParaRPr lang="en-GB" dirty="0"/>
          </a:p>
        </p:txBody>
      </p:sp>
    </p:spTree>
    <p:extLst>
      <p:ext uri="{BB962C8B-B14F-4D97-AF65-F5344CB8AC3E}">
        <p14:creationId xmlns:p14="http://schemas.microsoft.com/office/powerpoint/2010/main" val="423352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2</a:t>
            </a:fld>
            <a:endParaRPr lang="en-GB" dirty="0"/>
          </a:p>
        </p:txBody>
      </p:sp>
    </p:spTree>
    <p:extLst>
      <p:ext uri="{BB962C8B-B14F-4D97-AF65-F5344CB8AC3E}">
        <p14:creationId xmlns:p14="http://schemas.microsoft.com/office/powerpoint/2010/main" val="128456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20</a:t>
            </a:fld>
            <a:endParaRPr lang="en-US" dirty="0"/>
          </a:p>
        </p:txBody>
      </p:sp>
    </p:spTree>
    <p:extLst>
      <p:ext uri="{BB962C8B-B14F-4D97-AF65-F5344CB8AC3E}">
        <p14:creationId xmlns:p14="http://schemas.microsoft.com/office/powerpoint/2010/main" val="174562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21</a:t>
            </a:fld>
            <a:endParaRPr lang="en-GB" dirty="0"/>
          </a:p>
        </p:txBody>
      </p:sp>
    </p:spTree>
    <p:extLst>
      <p:ext uri="{BB962C8B-B14F-4D97-AF65-F5344CB8AC3E}">
        <p14:creationId xmlns:p14="http://schemas.microsoft.com/office/powerpoint/2010/main" val="377431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22</a:t>
            </a:fld>
            <a:endParaRPr lang="en-GB" dirty="0"/>
          </a:p>
        </p:txBody>
      </p:sp>
    </p:spTree>
    <p:extLst>
      <p:ext uri="{BB962C8B-B14F-4D97-AF65-F5344CB8AC3E}">
        <p14:creationId xmlns:p14="http://schemas.microsoft.com/office/powerpoint/2010/main" val="3968602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267CA-5651-4A12-BEF7-CB89519BB656}" type="slidenum">
              <a:rPr lang="en-GB" smtClean="0"/>
              <a:t>23</a:t>
            </a:fld>
            <a:endParaRPr lang="en-GB" dirty="0"/>
          </a:p>
        </p:txBody>
      </p:sp>
    </p:spTree>
    <p:extLst>
      <p:ext uri="{BB962C8B-B14F-4D97-AF65-F5344CB8AC3E}">
        <p14:creationId xmlns:p14="http://schemas.microsoft.com/office/powerpoint/2010/main" val="134116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24</a:t>
            </a:fld>
            <a:endParaRPr lang="en-GB" dirty="0"/>
          </a:p>
        </p:txBody>
      </p:sp>
    </p:spTree>
    <p:extLst>
      <p:ext uri="{BB962C8B-B14F-4D97-AF65-F5344CB8AC3E}">
        <p14:creationId xmlns:p14="http://schemas.microsoft.com/office/powerpoint/2010/main" val="2443364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25</a:t>
            </a:fld>
            <a:endParaRPr lang="en-GB" dirty="0"/>
          </a:p>
        </p:txBody>
      </p:sp>
    </p:spTree>
    <p:extLst>
      <p:ext uri="{BB962C8B-B14F-4D97-AF65-F5344CB8AC3E}">
        <p14:creationId xmlns:p14="http://schemas.microsoft.com/office/powerpoint/2010/main" val="317790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26</a:t>
            </a:fld>
            <a:endParaRPr lang="en-GB" dirty="0"/>
          </a:p>
        </p:txBody>
      </p:sp>
    </p:spTree>
    <p:extLst>
      <p:ext uri="{BB962C8B-B14F-4D97-AF65-F5344CB8AC3E}">
        <p14:creationId xmlns:p14="http://schemas.microsoft.com/office/powerpoint/2010/main" val="638713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A382A58-B8ED-431A-9C77-24A8BA24D7CA}" type="slidenum">
              <a:rPr lang="en-GB" smtClean="0"/>
              <a:t>27</a:t>
            </a:fld>
            <a:endParaRPr lang="en-GB" dirty="0"/>
          </a:p>
        </p:txBody>
      </p:sp>
    </p:spTree>
    <p:extLst>
      <p:ext uri="{BB962C8B-B14F-4D97-AF65-F5344CB8AC3E}">
        <p14:creationId xmlns:p14="http://schemas.microsoft.com/office/powerpoint/2010/main" val="1195340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28</a:t>
            </a:fld>
            <a:endParaRPr lang="en-GB" dirty="0"/>
          </a:p>
        </p:txBody>
      </p:sp>
    </p:spTree>
    <p:extLst>
      <p:ext uri="{BB962C8B-B14F-4D97-AF65-F5344CB8AC3E}">
        <p14:creationId xmlns:p14="http://schemas.microsoft.com/office/powerpoint/2010/main" val="354881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3</a:t>
            </a:fld>
            <a:endParaRPr lang="en-GB" dirty="0"/>
          </a:p>
        </p:txBody>
      </p:sp>
    </p:spTree>
    <p:extLst>
      <p:ext uri="{BB962C8B-B14F-4D97-AF65-F5344CB8AC3E}">
        <p14:creationId xmlns:p14="http://schemas.microsoft.com/office/powerpoint/2010/main" val="206629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03" indent="-181103">
              <a:buFontTx/>
              <a:buChar char="-"/>
            </a:pPr>
            <a:endParaRPr lang="en-GB" dirty="0"/>
          </a:p>
        </p:txBody>
      </p:sp>
      <p:sp>
        <p:nvSpPr>
          <p:cNvPr id="4" name="Slide Number Placeholder 3"/>
          <p:cNvSpPr>
            <a:spLocks noGrp="1"/>
          </p:cNvSpPr>
          <p:nvPr>
            <p:ph type="sldNum" sz="quarter" idx="5"/>
          </p:nvPr>
        </p:nvSpPr>
        <p:spPr/>
        <p:txBody>
          <a:bodyPr/>
          <a:lstStyle/>
          <a:p>
            <a:fld id="{7E9C9B67-A5DA-499D-AC8F-A8F98C894DA4}" type="slidenum">
              <a:rPr lang="en-GB" smtClean="0"/>
              <a:t>4</a:t>
            </a:fld>
            <a:endParaRPr lang="en-GB" dirty="0"/>
          </a:p>
        </p:txBody>
      </p:sp>
    </p:spTree>
    <p:extLst>
      <p:ext uri="{BB962C8B-B14F-4D97-AF65-F5344CB8AC3E}">
        <p14:creationId xmlns:p14="http://schemas.microsoft.com/office/powerpoint/2010/main" val="38807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5</a:t>
            </a:fld>
            <a:endParaRPr lang="en-GB" dirty="0"/>
          </a:p>
        </p:txBody>
      </p:sp>
    </p:spTree>
    <p:extLst>
      <p:ext uri="{BB962C8B-B14F-4D97-AF65-F5344CB8AC3E}">
        <p14:creationId xmlns:p14="http://schemas.microsoft.com/office/powerpoint/2010/main" val="338063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6</a:t>
            </a:fld>
            <a:endParaRPr lang="en-GB" dirty="0"/>
          </a:p>
        </p:txBody>
      </p:sp>
    </p:spTree>
    <p:extLst>
      <p:ext uri="{BB962C8B-B14F-4D97-AF65-F5344CB8AC3E}">
        <p14:creationId xmlns:p14="http://schemas.microsoft.com/office/powerpoint/2010/main" val="96758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7</a:t>
            </a:fld>
            <a:endParaRPr lang="en-GB" dirty="0"/>
          </a:p>
        </p:txBody>
      </p:sp>
    </p:spTree>
    <p:extLst>
      <p:ext uri="{BB962C8B-B14F-4D97-AF65-F5344CB8AC3E}">
        <p14:creationId xmlns:p14="http://schemas.microsoft.com/office/powerpoint/2010/main" val="398882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8</a:t>
            </a:fld>
            <a:endParaRPr lang="en-GB" dirty="0"/>
          </a:p>
        </p:txBody>
      </p:sp>
    </p:spTree>
    <p:extLst>
      <p:ext uri="{BB962C8B-B14F-4D97-AF65-F5344CB8AC3E}">
        <p14:creationId xmlns:p14="http://schemas.microsoft.com/office/powerpoint/2010/main" val="318885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82A58-B8ED-431A-9C77-24A8BA24D7CA}" type="slidenum">
              <a:rPr lang="en-GB" smtClean="0"/>
              <a:t>9</a:t>
            </a:fld>
            <a:endParaRPr lang="en-GB" dirty="0"/>
          </a:p>
        </p:txBody>
      </p:sp>
    </p:spTree>
    <p:extLst>
      <p:ext uri="{BB962C8B-B14F-4D97-AF65-F5344CB8AC3E}">
        <p14:creationId xmlns:p14="http://schemas.microsoft.com/office/powerpoint/2010/main" val="3995942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6794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2154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6796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3792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1665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4977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03042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9731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0333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1063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28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72827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9238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067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4548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46629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5888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60345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064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8331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446713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2502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1114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5918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00482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2848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92612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96035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3725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73653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018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2739637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46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17656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91242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82981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52BF-E519-FE37-9209-48BB969D9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F5F03F-44B5-9A9C-E55C-B30B71DD0A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7DA689-1FB8-E3B3-9F27-E42BCB575C5E}"/>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EA7179CC-388F-3A9E-64F5-024750625E9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0504BC-99CF-F681-92D6-4073EE6AF58A}"/>
              </a:ext>
            </a:extLst>
          </p:cNvPr>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423518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446629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05500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82542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31504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67536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66613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5277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9541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6258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6282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932209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921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1"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5" r:id="rId44"/>
    <p:sldLayoutId id="2147483706" r:id="rId45"/>
    <p:sldLayoutId id="2147483708" r:id="rId46"/>
    <p:sldLayoutId id="2147483711" r:id="rId47"/>
    <p:sldLayoutId id="2147483712" r:id="rId48"/>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1913D0C-AD35-8B3A-894F-EAFEA46D4D9E}"/>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5" t="-132" r="30491" b="131"/>
          <a:stretch/>
        </p:blipFill>
        <p:spPr bwMode="auto">
          <a:xfrm>
            <a:off x="7186612" y="-9053"/>
            <a:ext cx="5005388"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a:solidFill>
            <a:srgbClr val="FFFFFF"/>
          </a:solidFill>
        </p:spPr>
      </p:pic>
      <p:sp>
        <p:nvSpPr>
          <p:cNvPr id="4" name="Picture Placeholder 3">
            <a:extLst>
              <a:ext uri="{FF2B5EF4-FFF2-40B4-BE49-F238E27FC236}">
                <a16:creationId xmlns:a16="http://schemas.microsoft.com/office/drawing/2014/main" id="{0D4F6B94-50B6-24E9-BF69-26DB792D9538}"/>
              </a:ext>
              <a:ext uri="{C183D7F6-B498-43B3-948B-1728B52AA6E4}">
                <adec:decorative xmlns:adec="http://schemas.microsoft.com/office/drawing/2017/decorative" val="1"/>
              </a:ext>
            </a:extLst>
          </p:cNvPr>
          <p:cNvSpPr>
            <a:spLocks noGrp="1"/>
          </p:cNvSpPr>
          <p:nvPr>
            <p:ph type="pic" sz="quarter" idx="10"/>
          </p:nvPr>
        </p:nvSpPr>
        <p:spPr>
          <a:xfrm>
            <a:off x="7186612" y="-9054"/>
            <a:ext cx="5005388" cy="6867053"/>
          </a:xfrm>
        </p:spPr>
        <p:txBody>
          <a:bodyPr/>
          <a:lstStyle/>
          <a:p>
            <a:endParaRPr lang="en-GB" dirty="0"/>
          </a:p>
        </p:txBody>
      </p:sp>
      <p:sp>
        <p:nvSpPr>
          <p:cNvPr id="2" name="Text Placeholder 6">
            <a:extLst>
              <a:ext uri="{FF2B5EF4-FFF2-40B4-BE49-F238E27FC236}">
                <a16:creationId xmlns:a16="http://schemas.microsoft.com/office/drawing/2014/main" id="{CF1693F9-C6E4-7DE1-8C5C-F301A9DBE3F8}"/>
              </a:ext>
            </a:extLst>
          </p:cNvPr>
          <p:cNvSpPr txBox="1">
            <a:spLocks noGrp="1"/>
          </p:cNvSpPr>
          <p:nvPr>
            <p:ph type="title" idx="4294967295"/>
          </p:nvPr>
        </p:nvSpPr>
        <p:spPr>
          <a:xfrm>
            <a:off x="1080588" y="647490"/>
            <a:ext cx="6816223" cy="3033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rPr>
              <a:t>‘We embrace difference’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rPr>
              <a:t>Our 5-Year Workforce Equality, Diversity and Inclusion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rPr>
              <a:t> Roadmap</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rPr>
              <a:t>  2024-2029</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chemeClr val="bg1"/>
              </a:solidFill>
              <a:effectLst/>
              <a:uLnTx/>
              <a:uFillTx/>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76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62C3-3B39-DEE9-39F3-0570E8EAB9AC}"/>
              </a:ext>
            </a:extLst>
          </p:cNvPr>
          <p:cNvSpPr>
            <a:spLocks noGrp="1"/>
          </p:cNvSpPr>
          <p:nvPr>
            <p:ph type="ctrTitle"/>
          </p:nvPr>
        </p:nvSpPr>
        <p:spPr>
          <a:xfrm>
            <a:off x="36834" y="-38519"/>
            <a:ext cx="11178381" cy="1160319"/>
          </a:xfrm>
        </p:spPr>
        <p:txBody>
          <a:bodyPr>
            <a:normAutofit/>
          </a:bodyPr>
          <a:lstStyle/>
          <a:p>
            <a:r>
              <a:rPr lang="en-GB" sz="3600" dirty="0">
                <a:latin typeface="+mn-lt"/>
              </a:rPr>
              <a:t>However, we are still on a journey</a:t>
            </a:r>
          </a:p>
        </p:txBody>
      </p:sp>
      <p:sp>
        <p:nvSpPr>
          <p:cNvPr id="9" name="TextBox 8">
            <a:extLst>
              <a:ext uri="{FF2B5EF4-FFF2-40B4-BE49-F238E27FC236}">
                <a16:creationId xmlns:a16="http://schemas.microsoft.com/office/drawing/2014/main" id="{E759BA26-7F84-107E-4924-6A0AFF9A7BAE}"/>
              </a:ext>
              <a:ext uri="{C183D7F6-B498-43B3-948B-1728B52AA6E4}">
                <adec:decorative xmlns:adec="http://schemas.microsoft.com/office/drawing/2017/decorative" val="1"/>
              </a:ext>
            </a:extLst>
          </p:cNvPr>
          <p:cNvSpPr txBox="1"/>
          <p:nvPr/>
        </p:nvSpPr>
        <p:spPr>
          <a:xfrm>
            <a:off x="7945565" y="3965637"/>
            <a:ext cx="3644285" cy="1477328"/>
          </a:xfrm>
          <a:prstGeom prst="rect">
            <a:avLst/>
          </a:prstGeom>
          <a:noFill/>
        </p:spPr>
        <p:txBody>
          <a:bodyPr wrap="square" rtlCol="0">
            <a:spAutoFit/>
          </a:bodyPr>
          <a:lstStyle/>
          <a:p>
            <a:endParaRPr lang="en-GB" dirty="0"/>
          </a:p>
          <a:p>
            <a:endParaRPr lang="en-GB" dirty="0"/>
          </a:p>
          <a:p>
            <a:endParaRPr lang="en-GB" dirty="0"/>
          </a:p>
          <a:p>
            <a:endParaRPr lang="en-GB" dirty="0"/>
          </a:p>
          <a:p>
            <a:r>
              <a:rPr lang="en-GB" dirty="0"/>
              <a:t> </a:t>
            </a:r>
          </a:p>
        </p:txBody>
      </p:sp>
      <p:grpSp>
        <p:nvGrpSpPr>
          <p:cNvPr id="3" name="Group 2">
            <a:extLst>
              <a:ext uri="{FF2B5EF4-FFF2-40B4-BE49-F238E27FC236}">
                <a16:creationId xmlns:a16="http://schemas.microsoft.com/office/drawing/2014/main" id="{A84351B8-1405-009D-76FD-3C75B2F401AB}"/>
              </a:ext>
              <a:ext uri="{C183D7F6-B498-43B3-948B-1728B52AA6E4}">
                <adec:decorative xmlns:adec="http://schemas.microsoft.com/office/drawing/2017/decorative" val="1"/>
              </a:ext>
            </a:extLst>
          </p:cNvPr>
          <p:cNvGrpSpPr/>
          <p:nvPr/>
        </p:nvGrpSpPr>
        <p:grpSpPr>
          <a:xfrm>
            <a:off x="103867" y="578900"/>
            <a:ext cx="11966010" cy="6197332"/>
            <a:chOff x="103867" y="578900"/>
            <a:chExt cx="11966010" cy="6197332"/>
          </a:xfrm>
        </p:grpSpPr>
        <p:sp>
          <p:nvSpPr>
            <p:cNvPr id="4" name="TextBox 3">
              <a:extLst>
                <a:ext uri="{FF2B5EF4-FFF2-40B4-BE49-F238E27FC236}">
                  <a16:creationId xmlns:a16="http://schemas.microsoft.com/office/drawing/2014/main" id="{B4DC751E-3749-9A07-794E-029162B54391}"/>
                </a:ext>
              </a:extLst>
            </p:cNvPr>
            <p:cNvSpPr txBox="1"/>
            <p:nvPr/>
          </p:nvSpPr>
          <p:spPr>
            <a:xfrm>
              <a:off x="108005" y="578900"/>
              <a:ext cx="3822939" cy="4539704"/>
            </a:xfrm>
            <a:prstGeom prst="rect">
              <a:avLst/>
            </a:prstGeom>
            <a:solidFill>
              <a:srgbClr val="CDE3DA"/>
            </a:solidFill>
            <a:ln>
              <a:solidFill>
                <a:schemeClr val="tx1"/>
              </a:solidFill>
            </a:ln>
          </p:spPr>
          <p:txBody>
            <a:bodyPr wrap="square" lIns="91440" tIns="45720" rIns="91440" bIns="45720" rtlCol="0" anchor="t">
              <a:spAutoFit/>
            </a:bodyPr>
            <a:lstStyle/>
            <a:p>
              <a:r>
                <a:rPr lang="en-GB" sz="1600" b="1" dirty="0">
                  <a:ea typeface="+mn-lt"/>
                  <a:cs typeface="+mn-lt"/>
                </a:rPr>
                <a:t>O</a:t>
              </a:r>
              <a:r>
                <a:rPr lang="en-GB" sz="1600" b="1" i="0" dirty="0">
                  <a:ea typeface="+mn-lt"/>
                  <a:cs typeface="+mn-lt"/>
                </a:rPr>
                <a:t>ur current workforce is still some way off</a:t>
              </a:r>
              <a:r>
                <a:rPr lang="en-GB" sz="1600" b="1" dirty="0">
                  <a:ea typeface="+mn-lt"/>
                  <a:cs typeface="+mn-lt"/>
                </a:rPr>
                <a:t> </a:t>
              </a:r>
              <a:r>
                <a:rPr lang="en-GB" sz="1600" b="1" i="0" dirty="0">
                  <a:ea typeface="+mn-lt"/>
                  <a:cs typeface="+mn-lt"/>
                </a:rPr>
                <a:t>fully </a:t>
              </a:r>
              <a:r>
                <a:rPr lang="en-GB" sz="1600" b="1" dirty="0">
                  <a:ea typeface="+mn-lt"/>
                  <a:cs typeface="+mn-lt"/>
                </a:rPr>
                <a:t>representing the</a:t>
              </a:r>
              <a:r>
                <a:rPr lang="en-GB" sz="1600" b="1" i="0" dirty="0">
                  <a:ea typeface="+mn-lt"/>
                  <a:cs typeface="+mn-lt"/>
                </a:rPr>
                <a:t> broader community, especially at higher bands</a:t>
              </a:r>
              <a:endParaRPr lang="en-US" dirty="0">
                <a:ea typeface="+mn-lt"/>
                <a:cs typeface="+mn-lt"/>
              </a:endParaRPr>
            </a:p>
            <a:p>
              <a:endParaRPr lang="en-GB" sz="1600" dirty="0">
                <a:ea typeface="+mn-lt"/>
                <a:cs typeface="+mn-lt"/>
              </a:endParaRPr>
            </a:p>
            <a:p>
              <a:r>
                <a:rPr lang="en-GB" sz="1500" dirty="0">
                  <a:ea typeface="+mn-lt"/>
                  <a:cs typeface="+mn-lt"/>
                </a:rPr>
                <a:t>While the % of ethnic minority colleagues at Band 8 + has improved to 14.5%, the % across the UK is 18%</a:t>
              </a:r>
            </a:p>
            <a:p>
              <a:endParaRPr lang="en-GB" sz="1500" dirty="0">
                <a:ea typeface="+mn-lt"/>
                <a:cs typeface="+mn-lt"/>
              </a:endParaRPr>
            </a:p>
            <a:p>
              <a:r>
                <a:rPr lang="en-GB" sz="1500" dirty="0">
                  <a:ea typeface="+mn-lt"/>
                  <a:cs typeface="+mn-lt"/>
                </a:rPr>
                <a:t>We recognise a lack of diversity within specific staff groups, for e.g. our internal clinical expert groups (pharmacists and doctors)</a:t>
              </a:r>
            </a:p>
            <a:p>
              <a:endParaRPr lang="en-GB" sz="1500" dirty="0">
                <a:ea typeface="+mn-lt"/>
                <a:cs typeface="+mn-lt"/>
              </a:endParaRPr>
            </a:p>
            <a:p>
              <a:r>
                <a:rPr lang="en-GB" sz="1500" dirty="0">
                  <a:ea typeface="+mn-lt"/>
                  <a:cs typeface="+mn-lt"/>
                </a:rPr>
                <a:t>We also recognise a need to broaden the conversation about diversity beyond the protected characteristics; we have yet to take stock, for e.g., of the  socio-economic profile of our workforce</a:t>
              </a:r>
            </a:p>
          </p:txBody>
        </p:sp>
        <p:sp>
          <p:nvSpPr>
            <p:cNvPr id="12" name="TextBox 11">
              <a:extLst>
                <a:ext uri="{FF2B5EF4-FFF2-40B4-BE49-F238E27FC236}">
                  <a16:creationId xmlns:a16="http://schemas.microsoft.com/office/drawing/2014/main" id="{B41A3A95-381A-1485-2B72-8F89AF6C8FE5}"/>
                </a:ext>
              </a:extLst>
            </p:cNvPr>
            <p:cNvSpPr txBox="1"/>
            <p:nvPr/>
          </p:nvSpPr>
          <p:spPr>
            <a:xfrm>
              <a:off x="103867" y="5206572"/>
              <a:ext cx="8194691" cy="1569660"/>
            </a:xfrm>
            <a:prstGeom prst="rect">
              <a:avLst/>
            </a:prstGeom>
            <a:solidFill>
              <a:srgbClr val="C8E0E6"/>
            </a:solidFill>
            <a:ln>
              <a:solidFill>
                <a:schemeClr val="tx1"/>
              </a:solidFill>
            </a:ln>
          </p:spPr>
          <p:txBody>
            <a:bodyPr wrap="square" lIns="91440" tIns="45720" rIns="91440" bIns="45720" rtlCol="0" anchor="t">
              <a:spAutoFit/>
            </a:bodyPr>
            <a:lstStyle/>
            <a:p>
              <a:r>
                <a:rPr lang="en-GB" sz="1600" b="1" dirty="0">
                  <a:ea typeface="+mn-lt"/>
                  <a:cs typeface="+mn-lt"/>
                </a:rPr>
                <a:t>We know that we can improve our collective ability to promote equality and address health inequalities through our products and services</a:t>
              </a:r>
            </a:p>
            <a:p>
              <a:endParaRPr lang="en-GB" sz="1600" b="1" dirty="0">
                <a:ea typeface="+mn-lt"/>
                <a:cs typeface="+mn-lt"/>
              </a:endParaRPr>
            </a:p>
            <a:p>
              <a:r>
                <a:rPr lang="en-GB" sz="1600" dirty="0">
                  <a:ea typeface="+mn-lt"/>
                  <a:cs typeface="+mn-lt"/>
                </a:rPr>
                <a:t>To do this, we need to establish a shared understanding of NICE’s role in these areas, and ensure we have the right ‘people’ capabilities (skills, knowledge, behaviours), and work culture, to fulfil our remit consistently and sustainably</a:t>
              </a:r>
            </a:p>
          </p:txBody>
        </p:sp>
        <p:sp>
          <p:nvSpPr>
            <p:cNvPr id="14" name="TextBox 13">
              <a:extLst>
                <a:ext uri="{FF2B5EF4-FFF2-40B4-BE49-F238E27FC236}">
                  <a16:creationId xmlns:a16="http://schemas.microsoft.com/office/drawing/2014/main" id="{37A2A862-7BCE-F00D-804B-735766D083D7}"/>
                </a:ext>
              </a:extLst>
            </p:cNvPr>
            <p:cNvSpPr txBox="1"/>
            <p:nvPr/>
          </p:nvSpPr>
          <p:spPr>
            <a:xfrm>
              <a:off x="4080781" y="578900"/>
              <a:ext cx="4217777" cy="4539704"/>
            </a:xfrm>
            <a:prstGeom prst="rect">
              <a:avLst/>
            </a:prstGeom>
            <a:solidFill>
              <a:srgbClr val="F2E2D9"/>
            </a:solidFill>
            <a:ln>
              <a:solidFill>
                <a:schemeClr val="tx1"/>
              </a:solidFill>
            </a:ln>
          </p:spPr>
          <p:txBody>
            <a:bodyPr wrap="square" lIns="91440" tIns="45720" rIns="91440" bIns="45720" rtlCol="0" anchor="t">
              <a:spAutoFit/>
            </a:bodyPr>
            <a:lstStyle/>
            <a:p>
              <a:r>
                <a:rPr lang="en-GB" sz="1600" b="1" dirty="0">
                  <a:ea typeface="+mn-lt"/>
                  <a:cs typeface="+mn-lt"/>
                </a:rPr>
                <a:t>We are not always good at working in diverse teams or with external stakeholders- and we need to get better at tackling inappropriate behaviours</a:t>
              </a:r>
            </a:p>
            <a:p>
              <a:endParaRPr lang="en-GB" sz="1500" b="0" dirty="0">
                <a:ea typeface="+mn-lt"/>
                <a:cs typeface="+mn-lt"/>
              </a:endParaRPr>
            </a:p>
            <a:p>
              <a:r>
                <a:rPr lang="en-GB" sz="1500" dirty="0">
                  <a:ea typeface="+mn-lt"/>
                  <a:cs typeface="+mn-lt"/>
                </a:rPr>
                <a:t>Reports of having experienced bullying and harassment are higher for ethnic minority colleagues (15%) than for the overall workforce population(10%)</a:t>
              </a:r>
            </a:p>
            <a:p>
              <a:endParaRPr lang="en-GB" sz="1500" dirty="0">
                <a:ea typeface="+mn-lt"/>
                <a:cs typeface="+mn-lt"/>
              </a:endParaRPr>
            </a:p>
            <a:p>
              <a:r>
                <a:rPr lang="en-GB" sz="1500" dirty="0">
                  <a:ea typeface="+mn-lt"/>
                  <a:cs typeface="+mn-lt"/>
                </a:rPr>
                <a:t>They are notably higher for disabled colleagues (27%), whose reported staff experience is significantly worse than for other groups across measures; we know we need to do more to understand the needs of neurodiverse colleagues</a:t>
              </a:r>
            </a:p>
            <a:p>
              <a:endParaRPr lang="en-GB" sz="1500" dirty="0">
                <a:ea typeface="+mn-lt"/>
                <a:cs typeface="+mn-lt"/>
              </a:endParaRPr>
            </a:p>
            <a:p>
              <a:pPr lvl="0"/>
              <a:r>
                <a:rPr lang="en-GB" sz="1500" dirty="0">
                  <a:ea typeface="+mn-lt"/>
                  <a:cs typeface="+mn-lt"/>
                </a:rPr>
                <a:t>There are also, at times, concerns about the behaviours at our committees </a:t>
              </a:r>
            </a:p>
          </p:txBody>
        </p:sp>
        <p:sp>
          <p:nvSpPr>
            <p:cNvPr id="15" name="TextBox 14">
              <a:extLst>
                <a:ext uri="{FF2B5EF4-FFF2-40B4-BE49-F238E27FC236}">
                  <a16:creationId xmlns:a16="http://schemas.microsoft.com/office/drawing/2014/main" id="{5E6DA43F-9344-F2C0-D120-69F1250742B0}"/>
                </a:ext>
              </a:extLst>
            </p:cNvPr>
            <p:cNvSpPr txBox="1"/>
            <p:nvPr/>
          </p:nvSpPr>
          <p:spPr>
            <a:xfrm>
              <a:off x="8425593" y="582556"/>
              <a:ext cx="3644284" cy="2523768"/>
            </a:xfrm>
            <a:prstGeom prst="rect">
              <a:avLst/>
            </a:prstGeom>
            <a:solidFill>
              <a:srgbClr val="C8E0E6"/>
            </a:solidFill>
            <a:ln>
              <a:solidFill>
                <a:schemeClr val="tx1"/>
              </a:solidFill>
            </a:ln>
          </p:spPr>
          <p:txBody>
            <a:bodyPr wrap="square" lIns="91440" tIns="45720" rIns="91440" bIns="45720" rtlCol="0" anchor="t">
              <a:spAutoFit/>
            </a:bodyPr>
            <a:lstStyle/>
            <a:p>
              <a:r>
                <a:rPr lang="en-GB" sz="1600" b="1" dirty="0">
                  <a:ea typeface="+mn-lt"/>
                  <a:cs typeface="+mn-lt"/>
                </a:rPr>
                <a:t>We need more consistent inclusive behaviour and role modelling from our senior leaders </a:t>
              </a:r>
            </a:p>
            <a:p>
              <a:endParaRPr lang="en-GB" sz="2000" b="1" dirty="0">
                <a:ea typeface="+mn-lt"/>
                <a:cs typeface="+mn-lt"/>
              </a:endParaRPr>
            </a:p>
            <a:p>
              <a:r>
                <a:rPr lang="en-GB" sz="1500" dirty="0">
                  <a:ea typeface="+mn-lt"/>
                  <a:cs typeface="+mn-lt"/>
                </a:rPr>
                <a:t>68% of staff feel that the Executive Team demonstrate their commitment to EDI, but there are still 32% who don’t; staff consistently say they want our s</a:t>
              </a:r>
              <a:r>
                <a:rPr lang="en-GB" sz="1500" dirty="0"/>
                <a:t>enior leaders to be more visible in their support of EDI</a:t>
              </a:r>
            </a:p>
          </p:txBody>
        </p:sp>
        <p:sp>
          <p:nvSpPr>
            <p:cNvPr id="17" name="TextBox 16">
              <a:extLst>
                <a:ext uri="{FF2B5EF4-FFF2-40B4-BE49-F238E27FC236}">
                  <a16:creationId xmlns:a16="http://schemas.microsoft.com/office/drawing/2014/main" id="{20053D7D-6F1E-B07E-A6B0-C899F226E0E2}"/>
                </a:ext>
              </a:extLst>
            </p:cNvPr>
            <p:cNvSpPr txBox="1"/>
            <p:nvPr/>
          </p:nvSpPr>
          <p:spPr>
            <a:xfrm>
              <a:off x="8425593" y="3215949"/>
              <a:ext cx="3644284" cy="3539430"/>
            </a:xfrm>
            <a:prstGeom prst="rect">
              <a:avLst/>
            </a:prstGeom>
            <a:solidFill>
              <a:srgbClr val="F4E8AA"/>
            </a:solidFill>
            <a:ln>
              <a:solidFill>
                <a:schemeClr val="tx1"/>
              </a:solidFill>
            </a:ln>
          </p:spPr>
          <p:txBody>
            <a:bodyPr wrap="square" lIns="91440" tIns="45720" rIns="91440" bIns="45720" rtlCol="0" anchor="t">
              <a:spAutoFit/>
            </a:bodyPr>
            <a:lstStyle/>
            <a:p>
              <a:r>
                <a:rPr lang="en-GB" sz="1600" b="1" dirty="0">
                  <a:ea typeface="+mn-lt"/>
                  <a:cs typeface="+mn-lt"/>
                </a:rPr>
                <a:t>We have yet to explore what NICE could offer as an active ‘Anchor organisation’, working with partners to widen access to work and opportunities</a:t>
              </a:r>
            </a:p>
            <a:p>
              <a:endParaRPr lang="en-GB" sz="1600" b="1" dirty="0">
                <a:ea typeface="+mn-lt"/>
                <a:cs typeface="+mn-lt"/>
              </a:endParaRPr>
            </a:p>
            <a:p>
              <a:r>
                <a:rPr lang="en-GB" sz="1600" dirty="0">
                  <a:ea typeface="+mn-lt"/>
                  <a:cs typeface="+mn-lt"/>
                </a:rPr>
                <a:t>This means we are potentially missing opportunities to contribute to the health and wealth of our local communities, to tap into the diverse talent pools sitting on our doorsteps, and build our reputation as a progressive, socially engaged ‘employer of choice’</a:t>
              </a:r>
            </a:p>
          </p:txBody>
        </p:sp>
      </p:grpSp>
    </p:spTree>
    <p:extLst>
      <p:ext uri="{BB962C8B-B14F-4D97-AF65-F5344CB8AC3E}">
        <p14:creationId xmlns:p14="http://schemas.microsoft.com/office/powerpoint/2010/main" val="362001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68AB42-AE4C-3AC6-CA04-BAF3804F3DB3}"/>
              </a:ext>
            </a:extLst>
          </p:cNvPr>
          <p:cNvSpPr>
            <a:spLocks noGrp="1"/>
          </p:cNvSpPr>
          <p:nvPr>
            <p:ph type="ctrTitle"/>
          </p:nvPr>
        </p:nvSpPr>
        <p:spPr>
          <a:xfrm>
            <a:off x="611664" y="2039960"/>
            <a:ext cx="11178381" cy="1160319"/>
          </a:xfrm>
        </p:spPr>
        <p:txBody>
          <a:bodyPr>
            <a:normAutofit/>
          </a:bodyPr>
          <a:lstStyle/>
          <a:p>
            <a:pPr algn="ctr"/>
            <a:r>
              <a:rPr lang="en-GB" sz="4400" dirty="0">
                <a:latin typeface="+mn-lt"/>
                <a:ea typeface="Inter" panose="02000503000000020004" pitchFamily="2" charset="0"/>
              </a:rPr>
              <a:t>Our 5-year roadmap</a:t>
            </a:r>
            <a:r>
              <a:rPr lang="en-GB" sz="4400" dirty="0">
                <a:latin typeface="+mn-lt"/>
              </a:rPr>
              <a:t>:</a:t>
            </a:r>
          </a:p>
        </p:txBody>
      </p:sp>
      <p:sp>
        <p:nvSpPr>
          <p:cNvPr id="5" name="TextBox 4">
            <a:extLst>
              <a:ext uri="{FF2B5EF4-FFF2-40B4-BE49-F238E27FC236}">
                <a16:creationId xmlns:a16="http://schemas.microsoft.com/office/drawing/2014/main" id="{BE60CF0F-DB32-6401-30A3-534C77A43E65}"/>
              </a:ext>
            </a:extLst>
          </p:cNvPr>
          <p:cNvSpPr txBox="1"/>
          <p:nvPr/>
        </p:nvSpPr>
        <p:spPr>
          <a:xfrm>
            <a:off x="3152484" y="3429000"/>
            <a:ext cx="6096740" cy="1938992"/>
          </a:xfrm>
          <a:prstGeom prst="rect">
            <a:avLst/>
          </a:prstGeom>
          <a:noFill/>
        </p:spPr>
        <p:txBody>
          <a:bodyPr wrap="square">
            <a:spAutoFit/>
          </a:bodyPr>
          <a:lstStyle/>
          <a:p>
            <a:pPr algn="ctr"/>
            <a:r>
              <a:rPr lang="en-GB" sz="4000" dirty="0">
                <a:solidFill>
                  <a:schemeClr val="bg1"/>
                </a:solidFill>
              </a:rPr>
              <a:t>Objectives, KPIs and key activity for 2024-2029</a:t>
            </a:r>
          </a:p>
        </p:txBody>
      </p:sp>
      <p:cxnSp>
        <p:nvCxnSpPr>
          <p:cNvPr id="7" name="Straight Connector 6">
            <a:extLst>
              <a:ext uri="{FF2B5EF4-FFF2-40B4-BE49-F238E27FC236}">
                <a16:creationId xmlns:a16="http://schemas.microsoft.com/office/drawing/2014/main" id="{7AAC4FD4-EE9D-00E1-11B1-F4B66E9DC201}"/>
              </a:ext>
              <a:ext uri="{C183D7F6-B498-43B3-948B-1728B52AA6E4}">
                <adec:decorative xmlns:adec="http://schemas.microsoft.com/office/drawing/2017/decorative" val="1"/>
              </a:ext>
            </a:extLst>
          </p:cNvPr>
          <p:cNvCxnSpPr>
            <a:cxnSpLocks/>
          </p:cNvCxnSpPr>
          <p:nvPr/>
        </p:nvCxnSpPr>
        <p:spPr>
          <a:xfrm>
            <a:off x="1614160" y="3266842"/>
            <a:ext cx="8963678"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07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descr="We identify 5 objectives for 2024-2029&#10;">
            <a:extLst>
              <a:ext uri="{FF2B5EF4-FFF2-40B4-BE49-F238E27FC236}">
                <a16:creationId xmlns:a16="http://schemas.microsoft.com/office/drawing/2014/main" id="{86161445-5B78-605D-E733-9C59A9955C68}"/>
              </a:ext>
            </a:extLst>
          </p:cNvPr>
          <p:cNvSpPr txBox="1">
            <a:spLocks/>
          </p:cNvSpPr>
          <p:nvPr/>
        </p:nvSpPr>
        <p:spPr>
          <a:xfrm>
            <a:off x="144238" y="115437"/>
            <a:ext cx="12047761" cy="113654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lvl="0"/>
            <a:endParaRPr lang="en-GB" sz="3400" dirty="0">
              <a:latin typeface="+mn-lt"/>
            </a:endParaRPr>
          </a:p>
        </p:txBody>
      </p:sp>
      <p:sp>
        <p:nvSpPr>
          <p:cNvPr id="3" name="Oval 2">
            <a:extLst>
              <a:ext uri="{FF2B5EF4-FFF2-40B4-BE49-F238E27FC236}">
                <a16:creationId xmlns:a16="http://schemas.microsoft.com/office/drawing/2014/main" id="{618BB4A1-7E31-6C20-ADC8-76670CDF65F3}"/>
              </a:ext>
              <a:ext uri="{C183D7F6-B498-43B3-948B-1728B52AA6E4}">
                <adec:decorative xmlns:adec="http://schemas.microsoft.com/office/drawing/2017/decorative" val="1"/>
              </a:ext>
            </a:extLst>
          </p:cNvPr>
          <p:cNvSpPr>
            <a:spLocks noChangeAspect="1"/>
          </p:cNvSpPr>
          <p:nvPr/>
        </p:nvSpPr>
        <p:spPr>
          <a:xfrm>
            <a:off x="225793" y="1352657"/>
            <a:ext cx="2125178" cy="2125178"/>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Diversity</a:t>
            </a:r>
          </a:p>
        </p:txBody>
      </p:sp>
      <p:sp>
        <p:nvSpPr>
          <p:cNvPr id="5" name="Oval 4">
            <a:extLst>
              <a:ext uri="{FF2B5EF4-FFF2-40B4-BE49-F238E27FC236}">
                <a16:creationId xmlns:a16="http://schemas.microsoft.com/office/drawing/2014/main" id="{700D2063-3305-7A58-E010-8439D8AC5C42}"/>
              </a:ext>
              <a:ext uri="{C183D7F6-B498-43B3-948B-1728B52AA6E4}">
                <adec:decorative xmlns:adec="http://schemas.microsoft.com/office/drawing/2017/decorative" val="1"/>
              </a:ext>
            </a:extLst>
          </p:cNvPr>
          <p:cNvSpPr>
            <a:spLocks noChangeAspect="1"/>
          </p:cNvSpPr>
          <p:nvPr/>
        </p:nvSpPr>
        <p:spPr>
          <a:xfrm>
            <a:off x="2576764" y="1362984"/>
            <a:ext cx="2140608" cy="2140608"/>
          </a:xfrm>
          <a:prstGeom prst="ellipse">
            <a:avLst/>
          </a:prstGeom>
          <a:solidFill>
            <a:srgbClr val="91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Inclusion </a:t>
            </a:r>
          </a:p>
        </p:txBody>
      </p:sp>
      <p:sp>
        <p:nvSpPr>
          <p:cNvPr id="9" name="Oval 8">
            <a:extLst>
              <a:ext uri="{FF2B5EF4-FFF2-40B4-BE49-F238E27FC236}">
                <a16:creationId xmlns:a16="http://schemas.microsoft.com/office/drawing/2014/main" id="{B4765994-7A72-2F70-6824-4134DA556961}"/>
              </a:ext>
              <a:ext uri="{C183D7F6-B498-43B3-948B-1728B52AA6E4}">
                <adec:decorative xmlns:adec="http://schemas.microsoft.com/office/drawing/2017/decorative" val="1"/>
              </a:ext>
            </a:extLst>
          </p:cNvPr>
          <p:cNvSpPr>
            <a:spLocks noChangeAspect="1"/>
          </p:cNvSpPr>
          <p:nvPr/>
        </p:nvSpPr>
        <p:spPr>
          <a:xfrm>
            <a:off x="4943165" y="1232848"/>
            <a:ext cx="2196151" cy="2196151"/>
          </a:xfrm>
          <a:prstGeom prst="ellipse">
            <a:avLst/>
          </a:prstGeom>
          <a:solidFill>
            <a:srgbClr val="EFD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 </a:t>
            </a:r>
            <a:r>
              <a:rPr lang="en-GB" sz="2000" b="1" dirty="0">
                <a:solidFill>
                  <a:schemeClr val="tx1"/>
                </a:solidFill>
              </a:rPr>
              <a:t>Inclusive Leadership</a:t>
            </a:r>
          </a:p>
        </p:txBody>
      </p:sp>
      <p:sp>
        <p:nvSpPr>
          <p:cNvPr id="2" name="Title 1" descr="We identify 5 objectives for 2024-2029&#10;">
            <a:extLst>
              <a:ext uri="{FF2B5EF4-FFF2-40B4-BE49-F238E27FC236}">
                <a16:creationId xmlns:a16="http://schemas.microsoft.com/office/drawing/2014/main" id="{20EE75F7-4D45-809A-761A-15C00EACFE7D}"/>
              </a:ext>
            </a:extLst>
          </p:cNvPr>
          <p:cNvSpPr txBox="1">
            <a:spLocks noGrp="1"/>
          </p:cNvSpPr>
          <p:nvPr>
            <p:ph type="title" idx="4294967295"/>
          </p:nvPr>
        </p:nvSpPr>
        <p:spPr>
          <a:xfrm>
            <a:off x="144615" y="115437"/>
            <a:ext cx="1204776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We identify 5 objectives for 2024-2029</a:t>
            </a:r>
          </a:p>
        </p:txBody>
      </p:sp>
      <p:sp>
        <p:nvSpPr>
          <p:cNvPr id="7" name="Oval 6">
            <a:extLst>
              <a:ext uri="{FF2B5EF4-FFF2-40B4-BE49-F238E27FC236}">
                <a16:creationId xmlns:a16="http://schemas.microsoft.com/office/drawing/2014/main" id="{AE165474-DF6A-64D4-D88D-F3CA3B0175DA}"/>
              </a:ext>
              <a:ext uri="{C183D7F6-B498-43B3-948B-1728B52AA6E4}">
                <adec:decorative xmlns:adec="http://schemas.microsoft.com/office/drawing/2017/decorative" val="1"/>
              </a:ext>
            </a:extLst>
          </p:cNvPr>
          <p:cNvSpPr>
            <a:spLocks noChangeAspect="1"/>
          </p:cNvSpPr>
          <p:nvPr/>
        </p:nvSpPr>
        <p:spPr>
          <a:xfrm>
            <a:off x="7365109" y="1288391"/>
            <a:ext cx="2196151" cy="2196151"/>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Confident in our work</a:t>
            </a:r>
          </a:p>
        </p:txBody>
      </p:sp>
      <p:sp>
        <p:nvSpPr>
          <p:cNvPr id="6" name="Oval 5">
            <a:extLst>
              <a:ext uri="{FF2B5EF4-FFF2-40B4-BE49-F238E27FC236}">
                <a16:creationId xmlns:a16="http://schemas.microsoft.com/office/drawing/2014/main" id="{70551FC7-B73A-1171-BB3B-02A36656175D}"/>
              </a:ext>
              <a:ext uri="{C183D7F6-B498-43B3-948B-1728B52AA6E4}">
                <adec:decorative xmlns:adec="http://schemas.microsoft.com/office/drawing/2017/decorative" val="1"/>
              </a:ext>
            </a:extLst>
          </p:cNvPr>
          <p:cNvSpPr>
            <a:spLocks noChangeAspect="1"/>
          </p:cNvSpPr>
          <p:nvPr/>
        </p:nvSpPr>
        <p:spPr>
          <a:xfrm>
            <a:off x="9787053" y="1251985"/>
            <a:ext cx="2179154" cy="2179154"/>
          </a:xfrm>
          <a:prstGeom prst="ellipse">
            <a:avLst/>
          </a:prstGeom>
          <a:solidFill>
            <a:srgbClr val="91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An active Anchor organisation (employer</a:t>
            </a:r>
            <a:r>
              <a:rPr lang="en-US" dirty="0">
                <a:solidFill>
                  <a:srgbClr val="000000"/>
                </a:solidFill>
              </a:rPr>
              <a:t>) </a:t>
            </a:r>
          </a:p>
        </p:txBody>
      </p:sp>
      <p:sp>
        <p:nvSpPr>
          <p:cNvPr id="4" name="Oval 3">
            <a:extLst>
              <a:ext uri="{FF2B5EF4-FFF2-40B4-BE49-F238E27FC236}">
                <a16:creationId xmlns:a16="http://schemas.microsoft.com/office/drawing/2014/main" id="{5124D64F-7DB5-2696-7FAF-7CED59B0745F}"/>
              </a:ext>
            </a:extLst>
          </p:cNvPr>
          <p:cNvSpPr/>
          <p:nvPr/>
        </p:nvSpPr>
        <p:spPr>
          <a:xfrm>
            <a:off x="303826" y="1368955"/>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1</a:t>
            </a:r>
          </a:p>
        </p:txBody>
      </p:sp>
      <p:sp>
        <p:nvSpPr>
          <p:cNvPr id="10" name="Oval 9">
            <a:extLst>
              <a:ext uri="{FF2B5EF4-FFF2-40B4-BE49-F238E27FC236}">
                <a16:creationId xmlns:a16="http://schemas.microsoft.com/office/drawing/2014/main" id="{F52CC857-6F83-25ED-71D0-A81A54C2DF01}"/>
              </a:ext>
            </a:extLst>
          </p:cNvPr>
          <p:cNvSpPr/>
          <p:nvPr/>
        </p:nvSpPr>
        <p:spPr>
          <a:xfrm>
            <a:off x="2662527" y="138898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2</a:t>
            </a:r>
          </a:p>
        </p:txBody>
      </p:sp>
      <p:sp>
        <p:nvSpPr>
          <p:cNvPr id="11" name="Oval 10">
            <a:extLst>
              <a:ext uri="{FF2B5EF4-FFF2-40B4-BE49-F238E27FC236}">
                <a16:creationId xmlns:a16="http://schemas.microsoft.com/office/drawing/2014/main" id="{69DDCB5E-2C60-F326-398C-7AF4504E45C5}"/>
              </a:ext>
            </a:extLst>
          </p:cNvPr>
          <p:cNvSpPr/>
          <p:nvPr/>
        </p:nvSpPr>
        <p:spPr>
          <a:xfrm>
            <a:off x="4951476" y="138898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3</a:t>
            </a:r>
          </a:p>
        </p:txBody>
      </p:sp>
      <p:sp>
        <p:nvSpPr>
          <p:cNvPr id="8" name="Oval 7">
            <a:extLst>
              <a:ext uri="{FF2B5EF4-FFF2-40B4-BE49-F238E27FC236}">
                <a16:creationId xmlns:a16="http://schemas.microsoft.com/office/drawing/2014/main" id="{D48144AB-289F-49CD-3E00-E297973D49D5}"/>
              </a:ext>
            </a:extLst>
          </p:cNvPr>
          <p:cNvSpPr/>
          <p:nvPr/>
        </p:nvSpPr>
        <p:spPr>
          <a:xfrm>
            <a:off x="7465847" y="138898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4</a:t>
            </a:r>
          </a:p>
        </p:txBody>
      </p:sp>
      <p:sp>
        <p:nvSpPr>
          <p:cNvPr id="12" name="Oval 11">
            <a:extLst>
              <a:ext uri="{FF2B5EF4-FFF2-40B4-BE49-F238E27FC236}">
                <a16:creationId xmlns:a16="http://schemas.microsoft.com/office/drawing/2014/main" id="{DCCA95A3-F87A-5138-450B-5A7D021DBEF1}"/>
              </a:ext>
            </a:extLst>
          </p:cNvPr>
          <p:cNvSpPr/>
          <p:nvPr/>
        </p:nvSpPr>
        <p:spPr>
          <a:xfrm>
            <a:off x="10011073" y="137437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5</a:t>
            </a:r>
          </a:p>
        </p:txBody>
      </p:sp>
      <p:sp>
        <p:nvSpPr>
          <p:cNvPr id="14" name="TextBox 13">
            <a:extLst>
              <a:ext uri="{FF2B5EF4-FFF2-40B4-BE49-F238E27FC236}">
                <a16:creationId xmlns:a16="http://schemas.microsoft.com/office/drawing/2014/main" id="{0A4B34E2-10D8-5049-80D1-3561B5AF931A}"/>
              </a:ext>
            </a:extLst>
          </p:cNvPr>
          <p:cNvSpPr txBox="1"/>
          <p:nvPr/>
        </p:nvSpPr>
        <p:spPr>
          <a:xfrm>
            <a:off x="192329" y="3603241"/>
            <a:ext cx="2125179"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800" b="0" i="0" u="none" strike="noStrike" dirty="0">
                <a:solidFill>
                  <a:schemeClr val="tx1"/>
                </a:solidFill>
                <a:effectLst/>
                <a:latin typeface="+mn-lt"/>
              </a:rPr>
              <a:t>We</a:t>
            </a:r>
            <a:r>
              <a:rPr lang="en-GB" dirty="0"/>
              <a:t> will</a:t>
            </a:r>
            <a:r>
              <a:rPr lang="en-GB" sz="1800" b="0" i="0" u="none" strike="noStrike" dirty="0">
                <a:solidFill>
                  <a:schemeClr val="tx1"/>
                </a:solidFill>
                <a:effectLst/>
                <a:latin typeface="+mn-lt"/>
              </a:rPr>
              <a:t> improve the diversity of our workforce,  so it is at least as diverse as the broader UK population</a:t>
            </a:r>
          </a:p>
        </p:txBody>
      </p:sp>
      <p:sp>
        <p:nvSpPr>
          <p:cNvPr id="16" name="TextBox 15">
            <a:extLst>
              <a:ext uri="{FF2B5EF4-FFF2-40B4-BE49-F238E27FC236}">
                <a16:creationId xmlns:a16="http://schemas.microsoft.com/office/drawing/2014/main" id="{3524C88A-B93B-0C13-8A7D-B7E2E134A0FA}"/>
              </a:ext>
            </a:extLst>
          </p:cNvPr>
          <p:cNvSpPr txBox="1"/>
          <p:nvPr/>
        </p:nvSpPr>
        <p:spPr>
          <a:xfrm>
            <a:off x="2351943" y="3614591"/>
            <a:ext cx="2525832" cy="2585323"/>
          </a:xfrm>
          <a:prstGeom prst="rect">
            <a:avLst/>
          </a:prstGeom>
          <a:noFill/>
        </p:spPr>
        <p:txBody>
          <a:bodyPr wrap="square">
            <a:spAutoFit/>
          </a:bodyPr>
          <a:lstStyle/>
          <a:p>
            <a:pPr algn="ctr">
              <a:lnSpc>
                <a:spcPct val="100000"/>
              </a:lnSpc>
            </a:pPr>
            <a:r>
              <a:rPr lang="en-GB" sz="1800" b="0" dirty="0">
                <a:solidFill>
                  <a:schemeClr val="tx1"/>
                </a:solidFill>
                <a:latin typeface="+mn-lt"/>
              </a:rPr>
              <a:t>We will create a consciously inclusive workplace where everyone enjoys a high-quality workplace experience and there is equality of opportunity</a:t>
            </a:r>
            <a:endParaRPr lang="en-GB" sz="1800" dirty="0">
              <a:solidFill>
                <a:schemeClr val="tx1"/>
              </a:solidFill>
            </a:endParaRPr>
          </a:p>
        </p:txBody>
      </p:sp>
      <p:sp>
        <p:nvSpPr>
          <p:cNvPr id="18" name="TextBox 17">
            <a:extLst>
              <a:ext uri="{FF2B5EF4-FFF2-40B4-BE49-F238E27FC236}">
                <a16:creationId xmlns:a16="http://schemas.microsoft.com/office/drawing/2014/main" id="{CC55616C-0A5E-5DE5-3C80-269BCBFC2D47}"/>
              </a:ext>
            </a:extLst>
          </p:cNvPr>
          <p:cNvSpPr txBox="1"/>
          <p:nvPr/>
        </p:nvSpPr>
        <p:spPr>
          <a:xfrm>
            <a:off x="4973393" y="3566001"/>
            <a:ext cx="2332121"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800" b="0" dirty="0">
                <a:solidFill>
                  <a:schemeClr val="tx1"/>
                </a:solidFill>
                <a:latin typeface="+mn-lt"/>
              </a:rPr>
              <a:t>W</a:t>
            </a:r>
            <a:r>
              <a:rPr lang="en-GB" dirty="0"/>
              <a:t>e will</a:t>
            </a:r>
            <a:r>
              <a:rPr lang="en-GB" sz="1800" b="0" dirty="0">
                <a:solidFill>
                  <a:schemeClr val="tx1"/>
                </a:solidFill>
                <a:latin typeface="+mn-lt"/>
              </a:rPr>
              <a:t> build a community of </a:t>
            </a:r>
            <a:r>
              <a:rPr lang="en-GB" dirty="0"/>
              <a:t>I</a:t>
            </a:r>
            <a:r>
              <a:rPr lang="en-GB" sz="1800" b="0" dirty="0">
                <a:solidFill>
                  <a:schemeClr val="tx1"/>
                </a:solidFill>
                <a:latin typeface="+mn-lt"/>
              </a:rPr>
              <a:t>nclusive Leaders</a:t>
            </a:r>
            <a:r>
              <a:rPr lang="en-GB" dirty="0"/>
              <a:t>, </a:t>
            </a:r>
            <a:r>
              <a:rPr lang="en-GB" sz="1800" b="0" dirty="0">
                <a:solidFill>
                  <a:schemeClr val="tx1"/>
                </a:solidFill>
                <a:latin typeface="+mn-lt"/>
              </a:rPr>
              <a:t>who understand the issues, are confident leading for positive change, and take accountability for delivery</a:t>
            </a:r>
          </a:p>
        </p:txBody>
      </p:sp>
      <p:sp>
        <p:nvSpPr>
          <p:cNvPr id="21" name="TextBox 20">
            <a:extLst>
              <a:ext uri="{FF2B5EF4-FFF2-40B4-BE49-F238E27FC236}">
                <a16:creationId xmlns:a16="http://schemas.microsoft.com/office/drawing/2014/main" id="{45E8C99D-7B06-16A2-02DE-763DA7127D4E}"/>
              </a:ext>
            </a:extLst>
          </p:cNvPr>
          <p:cNvSpPr txBox="1"/>
          <p:nvPr/>
        </p:nvSpPr>
        <p:spPr>
          <a:xfrm>
            <a:off x="7465847" y="3585138"/>
            <a:ext cx="2196150"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800" b="0" kern="1200" dirty="0">
                <a:solidFill>
                  <a:schemeClr val="tx1"/>
                </a:solidFill>
                <a:latin typeface="+mn-lt"/>
                <a:ea typeface="+mn-ea"/>
                <a:cs typeface="+mn-cs"/>
              </a:rPr>
              <a:t>Our workforce is confident in  promoting equality and addressing health inequalities through our products and services</a:t>
            </a:r>
          </a:p>
        </p:txBody>
      </p:sp>
      <p:sp>
        <p:nvSpPr>
          <p:cNvPr id="23" name="TextBox 22">
            <a:extLst>
              <a:ext uri="{FF2B5EF4-FFF2-40B4-BE49-F238E27FC236}">
                <a16:creationId xmlns:a16="http://schemas.microsoft.com/office/drawing/2014/main" id="{3D291ECC-1169-E737-DAA0-F21C3A9D7401}"/>
              </a:ext>
            </a:extLst>
          </p:cNvPr>
          <p:cNvSpPr txBox="1"/>
          <p:nvPr/>
        </p:nvSpPr>
        <p:spPr>
          <a:xfrm>
            <a:off x="9918213" y="3552043"/>
            <a:ext cx="2081458"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mn-lt"/>
                <a:ea typeface="+mn-ea"/>
                <a:cs typeface="+mn-cs"/>
              </a:rPr>
              <a:t>We</a:t>
            </a:r>
            <a:r>
              <a:rPr lang="en-GB" dirty="0"/>
              <a:t> will</a:t>
            </a:r>
            <a:r>
              <a:rPr lang="en-GB" sz="1800" b="0" kern="1200" dirty="0">
                <a:solidFill>
                  <a:schemeClr val="tx1"/>
                </a:solidFill>
                <a:latin typeface="+mn-lt"/>
                <a:ea typeface="+mn-ea"/>
                <a:cs typeface="+mn-cs"/>
              </a:rPr>
              <a:t> establish NICE as an active Anchor organisation</a:t>
            </a:r>
            <a:r>
              <a:rPr lang="en-GB" dirty="0"/>
              <a:t>,</a:t>
            </a:r>
            <a:r>
              <a:rPr lang="en-GB" sz="1800" b="0" kern="1200" dirty="0">
                <a:solidFill>
                  <a:schemeClr val="tx1"/>
                </a:solidFill>
                <a:latin typeface="+mn-lt"/>
                <a:ea typeface="+mn-ea"/>
                <a:cs typeface="+mn-cs"/>
              </a:rPr>
              <a:t> widening access to good quality employment and work opportunities</a:t>
            </a:r>
          </a:p>
        </p:txBody>
      </p:sp>
    </p:spTree>
    <p:extLst>
      <p:ext uri="{BB962C8B-B14F-4D97-AF65-F5344CB8AC3E}">
        <p14:creationId xmlns:p14="http://schemas.microsoft.com/office/powerpoint/2010/main" val="293584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90AC-C055-CBBA-BB4E-96E2709C294C}"/>
              </a:ext>
            </a:extLst>
          </p:cNvPr>
          <p:cNvSpPr>
            <a:spLocks noGrp="1"/>
          </p:cNvSpPr>
          <p:nvPr>
            <p:ph type="ctrTitle"/>
          </p:nvPr>
        </p:nvSpPr>
        <p:spPr>
          <a:xfrm>
            <a:off x="224086" y="231160"/>
            <a:ext cx="11178381" cy="1160319"/>
          </a:xfrm>
        </p:spPr>
        <p:txBody>
          <a:bodyPr>
            <a:normAutofit/>
          </a:bodyPr>
          <a:lstStyle/>
          <a:p>
            <a:r>
              <a:rPr lang="en-GB" sz="3600" dirty="0">
                <a:latin typeface="+mn-lt"/>
              </a:rPr>
              <a:t>Key KPIs</a:t>
            </a:r>
          </a:p>
        </p:txBody>
      </p:sp>
      <p:sp>
        <p:nvSpPr>
          <p:cNvPr id="10" name="TextBox 9">
            <a:extLst>
              <a:ext uri="{FF2B5EF4-FFF2-40B4-BE49-F238E27FC236}">
                <a16:creationId xmlns:a16="http://schemas.microsoft.com/office/drawing/2014/main" id="{C7F9BFCD-4464-D887-2A18-C3777FDF6C0E}"/>
              </a:ext>
            </a:extLst>
          </p:cNvPr>
          <p:cNvSpPr txBox="1"/>
          <p:nvPr/>
        </p:nvSpPr>
        <p:spPr>
          <a:xfrm>
            <a:off x="151007" y="1132548"/>
            <a:ext cx="2332559" cy="1200329"/>
          </a:xfrm>
          <a:prstGeom prst="rect">
            <a:avLst/>
          </a:prstGeom>
          <a:solidFill>
            <a:schemeClr val="tx2"/>
          </a:solidFill>
        </p:spPr>
        <p:txBody>
          <a:bodyPr wrap="square">
            <a:spAutoFit/>
          </a:bodyPr>
          <a:lstStyle/>
          <a:p>
            <a:pPr algn="ctr"/>
            <a:r>
              <a:rPr lang="en-US" sz="1800" b="1" dirty="0">
                <a:solidFill>
                  <a:schemeClr val="bg1"/>
                </a:solidFill>
              </a:rPr>
              <a:t>Improve the diversity of our workforce</a:t>
            </a:r>
          </a:p>
          <a:p>
            <a:pPr algn="ctr"/>
            <a:endParaRPr lang="en-US" sz="1800" b="1" dirty="0"/>
          </a:p>
        </p:txBody>
      </p:sp>
      <p:sp>
        <p:nvSpPr>
          <p:cNvPr id="4" name="Rectangle 3">
            <a:extLst>
              <a:ext uri="{FF2B5EF4-FFF2-40B4-BE49-F238E27FC236}">
                <a16:creationId xmlns:a16="http://schemas.microsoft.com/office/drawing/2014/main" id="{D529FA60-D5BB-C90F-0701-66257DCB293D}"/>
              </a:ext>
            </a:extLst>
          </p:cNvPr>
          <p:cNvSpPr/>
          <p:nvPr/>
        </p:nvSpPr>
        <p:spPr>
          <a:xfrm>
            <a:off x="153362" y="2408407"/>
            <a:ext cx="2306187" cy="3674707"/>
          </a:xfrm>
          <a:prstGeom prst="rect">
            <a:avLst/>
          </a:prstGeom>
          <a:solidFill>
            <a:srgbClr val="EDD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sz="1600" dirty="0">
                <a:solidFill>
                  <a:schemeClr val="tx1"/>
                </a:solidFill>
              </a:rPr>
              <a:t>% of ethnic minority, disabled and LGBTQ+  colleagues at all levels, and on committees</a:t>
            </a:r>
            <a:endParaRPr lang="en-GB" sz="1600" dirty="0">
              <a:solidFill>
                <a:schemeClr val="bg1"/>
              </a:solidFill>
            </a:endParaRPr>
          </a:p>
          <a:p>
            <a:pPr algn="ctr"/>
            <a:endParaRPr lang="en-GB" sz="1600" dirty="0">
              <a:solidFill>
                <a:srgbClr val="000000"/>
              </a:solidFill>
            </a:endParaRPr>
          </a:p>
          <a:p>
            <a:pPr algn="ctr"/>
            <a:r>
              <a:rPr lang="en-GB" sz="1600" dirty="0">
                <a:solidFill>
                  <a:srgbClr val="000000"/>
                </a:solidFill>
              </a:rPr>
              <a:t>% of ethnic minority clinical expert groups (pharmacists and doctors)</a:t>
            </a:r>
            <a:endParaRPr lang="en-GB" sz="1600" dirty="0">
              <a:solidFill>
                <a:schemeClr val="tx1"/>
              </a:solidFill>
            </a:endParaRPr>
          </a:p>
          <a:p>
            <a:pPr algn="ctr"/>
            <a:endParaRPr lang="en-GB" dirty="0">
              <a:solidFill>
                <a:schemeClr val="tx1"/>
              </a:solidFill>
            </a:endParaRPr>
          </a:p>
        </p:txBody>
      </p:sp>
      <p:sp>
        <p:nvSpPr>
          <p:cNvPr id="12" name="TextBox 11">
            <a:extLst>
              <a:ext uri="{FF2B5EF4-FFF2-40B4-BE49-F238E27FC236}">
                <a16:creationId xmlns:a16="http://schemas.microsoft.com/office/drawing/2014/main" id="{E34FD326-E1F0-5063-614C-74EB424365C5}"/>
              </a:ext>
            </a:extLst>
          </p:cNvPr>
          <p:cNvSpPr txBox="1"/>
          <p:nvPr/>
        </p:nvSpPr>
        <p:spPr>
          <a:xfrm>
            <a:off x="2634573" y="1132547"/>
            <a:ext cx="2278359" cy="1200329"/>
          </a:xfrm>
          <a:prstGeom prst="rect">
            <a:avLst/>
          </a:prstGeom>
          <a:solidFill>
            <a:srgbClr val="91C0CB"/>
          </a:solidFill>
        </p:spPr>
        <p:txBody>
          <a:bodyPr wrap="square">
            <a:spAutoFit/>
          </a:bodyPr>
          <a:lstStyle/>
          <a:p>
            <a:pPr algn="ctr"/>
            <a:r>
              <a:rPr lang="en-US" b="1" dirty="0"/>
              <a:t>Create a consciously inclusive work culture</a:t>
            </a:r>
          </a:p>
        </p:txBody>
      </p:sp>
      <p:sp>
        <p:nvSpPr>
          <p:cNvPr id="5" name="Rectangle 4">
            <a:extLst>
              <a:ext uri="{FF2B5EF4-FFF2-40B4-BE49-F238E27FC236}">
                <a16:creationId xmlns:a16="http://schemas.microsoft.com/office/drawing/2014/main" id="{B19538CD-1A9F-536C-D5A8-4FE5EAD1EAE2}"/>
              </a:ext>
            </a:extLst>
          </p:cNvPr>
          <p:cNvSpPr/>
          <p:nvPr/>
        </p:nvSpPr>
        <p:spPr>
          <a:xfrm>
            <a:off x="2612911" y="2408406"/>
            <a:ext cx="2278359" cy="3674707"/>
          </a:xfrm>
          <a:prstGeom prst="rect">
            <a:avLst/>
          </a:prstGeom>
          <a:solidFill>
            <a:srgbClr val="EDD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Health and Wellbeing</a:t>
            </a:r>
          </a:p>
          <a:p>
            <a:pPr algn="ctr"/>
            <a:r>
              <a:rPr lang="en-GB" sz="1500" dirty="0">
                <a:solidFill>
                  <a:schemeClr val="tx1"/>
                </a:solidFill>
              </a:rPr>
              <a:t>Index score </a:t>
            </a:r>
          </a:p>
          <a:p>
            <a:pPr algn="ctr"/>
            <a:endParaRPr lang="en-GB" sz="1500" dirty="0">
              <a:solidFill>
                <a:schemeClr val="tx1"/>
              </a:solidFill>
            </a:endParaRPr>
          </a:p>
          <a:p>
            <a:pPr algn="ctr"/>
            <a:r>
              <a:rPr lang="en-GB" sz="1500" dirty="0">
                <a:solidFill>
                  <a:schemeClr val="tx1"/>
                </a:solidFill>
              </a:rPr>
              <a:t>Engagement score </a:t>
            </a:r>
          </a:p>
          <a:p>
            <a:pPr algn="ctr"/>
            <a:endParaRPr lang="en-GB" sz="1500" dirty="0">
              <a:solidFill>
                <a:schemeClr val="tx1"/>
              </a:solidFill>
            </a:endParaRPr>
          </a:p>
          <a:p>
            <a:pPr algn="ctr"/>
            <a:r>
              <a:rPr lang="en-GB" sz="1500" dirty="0">
                <a:solidFill>
                  <a:schemeClr val="tx1"/>
                </a:solidFill>
              </a:rPr>
              <a:t>% colleagues having experienced bullying, harassment and discrimination</a:t>
            </a:r>
          </a:p>
          <a:p>
            <a:pPr algn="ctr"/>
            <a:endParaRPr lang="en-GB" sz="1500" dirty="0">
              <a:solidFill>
                <a:schemeClr val="tx1"/>
              </a:solidFill>
            </a:endParaRPr>
          </a:p>
          <a:p>
            <a:pPr algn="ctr"/>
            <a:r>
              <a:rPr lang="en-GB" sz="1500" dirty="0">
                <a:solidFill>
                  <a:schemeClr val="tx1"/>
                </a:solidFill>
              </a:rPr>
              <a:t>% colleagues believing there is equality of opportunity regarding career progression and promotion </a:t>
            </a:r>
          </a:p>
        </p:txBody>
      </p:sp>
      <p:sp>
        <p:nvSpPr>
          <p:cNvPr id="13" name="TextBox 12">
            <a:extLst>
              <a:ext uri="{FF2B5EF4-FFF2-40B4-BE49-F238E27FC236}">
                <a16:creationId xmlns:a16="http://schemas.microsoft.com/office/drawing/2014/main" id="{91DD0C68-49CD-0250-BFE4-1D742A35FAEB}"/>
              </a:ext>
            </a:extLst>
          </p:cNvPr>
          <p:cNvSpPr txBox="1"/>
          <p:nvPr/>
        </p:nvSpPr>
        <p:spPr>
          <a:xfrm>
            <a:off x="5063939" y="1132546"/>
            <a:ext cx="2253222" cy="1200329"/>
          </a:xfrm>
          <a:prstGeom prst="rect">
            <a:avLst/>
          </a:prstGeom>
          <a:solidFill>
            <a:srgbClr val="EFDC7F"/>
          </a:solidFill>
        </p:spPr>
        <p:txBody>
          <a:bodyPr wrap="square">
            <a:spAutoFit/>
          </a:bodyPr>
          <a:lstStyle/>
          <a:p>
            <a:pPr algn="ctr"/>
            <a:r>
              <a:rPr lang="en-GB" sz="1800" dirty="0">
                <a:solidFill>
                  <a:schemeClr val="tx1"/>
                </a:solidFill>
              </a:rPr>
              <a:t> </a:t>
            </a:r>
            <a:r>
              <a:rPr lang="en-GB" sz="1800" b="1" dirty="0">
                <a:solidFill>
                  <a:schemeClr val="tx1"/>
                </a:solidFill>
              </a:rPr>
              <a:t>Build a community of Inclusive Leaders</a:t>
            </a:r>
          </a:p>
          <a:p>
            <a:pPr algn="ctr"/>
            <a:endParaRPr lang="en-GB" sz="1800" dirty="0">
              <a:solidFill>
                <a:schemeClr val="tx1"/>
              </a:solidFill>
            </a:endParaRPr>
          </a:p>
        </p:txBody>
      </p:sp>
      <p:sp>
        <p:nvSpPr>
          <p:cNvPr id="6" name="Rectangle 5">
            <a:extLst>
              <a:ext uri="{FF2B5EF4-FFF2-40B4-BE49-F238E27FC236}">
                <a16:creationId xmlns:a16="http://schemas.microsoft.com/office/drawing/2014/main" id="{F81B71EE-0B92-91A7-3CEF-8B528D6F6A92}"/>
              </a:ext>
            </a:extLst>
          </p:cNvPr>
          <p:cNvSpPr/>
          <p:nvPr/>
        </p:nvSpPr>
        <p:spPr>
          <a:xfrm>
            <a:off x="5044632" y="2416286"/>
            <a:ext cx="2267445" cy="3674707"/>
          </a:xfrm>
          <a:prstGeom prst="rect">
            <a:avLst/>
          </a:prstGeom>
          <a:solidFill>
            <a:srgbClr val="EDD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kern="1200" dirty="0">
                <a:solidFill>
                  <a:srgbClr val="000000"/>
                </a:solidFill>
              </a:rPr>
              <a:t>% </a:t>
            </a:r>
            <a:r>
              <a:rPr lang="en-GB" sz="1600" dirty="0">
                <a:solidFill>
                  <a:srgbClr val="000000"/>
                </a:solidFill>
              </a:rPr>
              <a:t>colleagues</a:t>
            </a:r>
            <a:r>
              <a:rPr lang="en-GB" sz="1600" kern="1200" dirty="0">
                <a:solidFill>
                  <a:srgbClr val="000000"/>
                </a:solidFill>
              </a:rPr>
              <a:t> who feel confident in the Executive Team’s commitment to EDI</a:t>
            </a:r>
          </a:p>
          <a:p>
            <a:pPr algn="ctr"/>
            <a:endParaRPr lang="en-GB" sz="1600" dirty="0">
              <a:solidFill>
                <a:srgbClr val="000000"/>
              </a:solidFill>
            </a:endParaRPr>
          </a:p>
          <a:p>
            <a:pPr algn="ctr"/>
            <a:r>
              <a:rPr lang="en-GB" sz="1600" kern="1200" dirty="0">
                <a:solidFill>
                  <a:srgbClr val="000000"/>
                </a:solidFill>
              </a:rPr>
              <a:t>% </a:t>
            </a:r>
            <a:r>
              <a:rPr lang="en-GB" sz="1600" dirty="0">
                <a:solidFill>
                  <a:srgbClr val="000000"/>
                </a:solidFill>
              </a:rPr>
              <a:t>colleagues</a:t>
            </a:r>
            <a:r>
              <a:rPr lang="en-GB" sz="1600" kern="1200" dirty="0">
                <a:solidFill>
                  <a:srgbClr val="000000"/>
                </a:solidFill>
              </a:rPr>
              <a:t> who feel confident in their line manager’s commitment to EDI</a:t>
            </a:r>
          </a:p>
          <a:p>
            <a:pPr algn="ctr"/>
            <a:endParaRPr lang="en-GB" sz="1600" dirty="0">
              <a:solidFill>
                <a:srgbClr val="000000"/>
              </a:solidFill>
            </a:endParaRPr>
          </a:p>
          <a:p>
            <a:pPr algn="ctr"/>
            <a:r>
              <a:rPr lang="en-GB" sz="1600" dirty="0">
                <a:solidFill>
                  <a:srgbClr val="000000"/>
                </a:solidFill>
              </a:rPr>
              <a:t>% senior leaders with measurable EDI objectives* </a:t>
            </a:r>
          </a:p>
        </p:txBody>
      </p:sp>
      <p:sp>
        <p:nvSpPr>
          <p:cNvPr id="15" name="TextBox 14">
            <a:extLst>
              <a:ext uri="{FF2B5EF4-FFF2-40B4-BE49-F238E27FC236}">
                <a16:creationId xmlns:a16="http://schemas.microsoft.com/office/drawing/2014/main" id="{6152C4BC-AD0E-F7A8-69ED-035A5F47C03E}"/>
              </a:ext>
            </a:extLst>
          </p:cNvPr>
          <p:cNvSpPr txBox="1"/>
          <p:nvPr/>
        </p:nvSpPr>
        <p:spPr>
          <a:xfrm>
            <a:off x="7468168" y="1132545"/>
            <a:ext cx="2253222" cy="1200329"/>
          </a:xfrm>
          <a:prstGeom prst="rect">
            <a:avLst/>
          </a:prstGeom>
          <a:solidFill>
            <a:schemeClr val="tx2"/>
          </a:solidFill>
        </p:spPr>
        <p:txBody>
          <a:bodyPr wrap="square">
            <a:spAutoFit/>
          </a:bodyPr>
          <a:lstStyle/>
          <a:p>
            <a:pPr algn="ctr"/>
            <a:r>
              <a:rPr lang="en-US" b="1" dirty="0">
                <a:solidFill>
                  <a:schemeClr val="bg1"/>
                </a:solidFill>
              </a:rPr>
              <a:t>Confident in our work: equalities and health inequalities</a:t>
            </a:r>
          </a:p>
        </p:txBody>
      </p:sp>
      <p:sp>
        <p:nvSpPr>
          <p:cNvPr id="7" name="Rectangle 6">
            <a:extLst>
              <a:ext uri="{FF2B5EF4-FFF2-40B4-BE49-F238E27FC236}">
                <a16:creationId xmlns:a16="http://schemas.microsoft.com/office/drawing/2014/main" id="{E36797CF-B27B-BDB0-3D02-B2F82A1A1BB8}"/>
              </a:ext>
            </a:extLst>
          </p:cNvPr>
          <p:cNvSpPr/>
          <p:nvPr/>
        </p:nvSpPr>
        <p:spPr>
          <a:xfrm>
            <a:off x="7465439" y="2400526"/>
            <a:ext cx="2249694" cy="3682587"/>
          </a:xfrm>
          <a:prstGeom prst="rect">
            <a:avLst/>
          </a:prstGeom>
          <a:solidFill>
            <a:srgbClr val="EDD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0000"/>
                </a:solidFill>
              </a:rPr>
              <a:t>% of colleagues who are clear about their role and responsibilities *</a:t>
            </a:r>
          </a:p>
          <a:p>
            <a:pPr algn="ctr"/>
            <a:endParaRPr lang="en-GB" sz="1600" dirty="0">
              <a:solidFill>
                <a:srgbClr val="000000"/>
              </a:solidFill>
            </a:endParaRPr>
          </a:p>
          <a:p>
            <a:pPr algn="ctr"/>
            <a:r>
              <a:rPr lang="en-GB" sz="1600" dirty="0">
                <a:solidFill>
                  <a:srgbClr val="000000"/>
                </a:solidFill>
              </a:rPr>
              <a:t>% of colleagues who feel confident in their ability to fulfil </a:t>
            </a:r>
          </a:p>
          <a:p>
            <a:pPr algn="ctr"/>
            <a:r>
              <a:rPr lang="en-GB" sz="1600" dirty="0">
                <a:solidFill>
                  <a:srgbClr val="000000"/>
                </a:solidFill>
              </a:rPr>
              <a:t>role and responsibilities *</a:t>
            </a:r>
          </a:p>
        </p:txBody>
      </p:sp>
      <p:sp>
        <p:nvSpPr>
          <p:cNvPr id="3" name="TextBox 2">
            <a:extLst>
              <a:ext uri="{FF2B5EF4-FFF2-40B4-BE49-F238E27FC236}">
                <a16:creationId xmlns:a16="http://schemas.microsoft.com/office/drawing/2014/main" id="{157E1115-4C4D-2A1C-8649-7882E088770E}"/>
              </a:ext>
            </a:extLst>
          </p:cNvPr>
          <p:cNvSpPr txBox="1"/>
          <p:nvPr/>
        </p:nvSpPr>
        <p:spPr>
          <a:xfrm>
            <a:off x="9872397" y="1132544"/>
            <a:ext cx="2168595" cy="1200329"/>
          </a:xfrm>
          <a:prstGeom prst="rect">
            <a:avLst/>
          </a:prstGeom>
          <a:solidFill>
            <a:srgbClr val="91C0CB"/>
          </a:solidFill>
        </p:spPr>
        <p:txBody>
          <a:bodyPr wrap="square">
            <a:spAutoFit/>
          </a:bodyPr>
          <a:lstStyle/>
          <a:p>
            <a:pPr algn="ctr"/>
            <a:r>
              <a:rPr lang="en-US" sz="1800" b="1" dirty="0"/>
              <a:t>Establish NICE as an active Anchor organisation</a:t>
            </a:r>
          </a:p>
          <a:p>
            <a:pPr algn="ctr"/>
            <a:r>
              <a:rPr lang="en-US" b="1" dirty="0"/>
              <a:t>(employer)</a:t>
            </a:r>
            <a:r>
              <a:rPr lang="en-US" sz="1800" dirty="0">
                <a:solidFill>
                  <a:srgbClr val="000000"/>
                </a:solidFill>
              </a:rPr>
              <a:t> </a:t>
            </a:r>
          </a:p>
        </p:txBody>
      </p:sp>
      <p:sp>
        <p:nvSpPr>
          <p:cNvPr id="8" name="Rectangle 7">
            <a:extLst>
              <a:ext uri="{FF2B5EF4-FFF2-40B4-BE49-F238E27FC236}">
                <a16:creationId xmlns:a16="http://schemas.microsoft.com/office/drawing/2014/main" id="{43A45B21-8ADA-26D7-E308-0AEDBD03BA75}"/>
              </a:ext>
            </a:extLst>
          </p:cNvPr>
          <p:cNvSpPr/>
          <p:nvPr/>
        </p:nvSpPr>
        <p:spPr>
          <a:xfrm>
            <a:off x="9868495" y="2387923"/>
            <a:ext cx="2170140" cy="3682587"/>
          </a:xfrm>
          <a:prstGeom prst="rect">
            <a:avLst/>
          </a:prstGeom>
          <a:solidFill>
            <a:srgbClr val="EDD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0000"/>
                </a:solidFill>
              </a:rPr>
              <a:t>Number of active partnerships which enable improved access to work and opportunities in our local communities *</a:t>
            </a:r>
          </a:p>
          <a:p>
            <a:pPr algn="ctr"/>
            <a:endParaRPr lang="en-GB" sz="1600" dirty="0">
              <a:solidFill>
                <a:srgbClr val="000000"/>
              </a:solidFill>
            </a:endParaRPr>
          </a:p>
          <a:p>
            <a:pPr algn="ctr"/>
            <a:r>
              <a:rPr lang="en-GB" sz="1600" dirty="0">
                <a:solidFill>
                  <a:srgbClr val="000000"/>
                </a:solidFill>
              </a:rPr>
              <a:t>% of vacancies/work  opportunities filled through our anchor activity *</a:t>
            </a:r>
          </a:p>
        </p:txBody>
      </p:sp>
      <p:sp>
        <p:nvSpPr>
          <p:cNvPr id="9" name="TextBox 8">
            <a:extLst>
              <a:ext uri="{FF2B5EF4-FFF2-40B4-BE49-F238E27FC236}">
                <a16:creationId xmlns:a16="http://schemas.microsoft.com/office/drawing/2014/main" id="{8B6017B1-7BB9-DF21-463F-223A43C9F01F}"/>
              </a:ext>
            </a:extLst>
          </p:cNvPr>
          <p:cNvSpPr txBox="1"/>
          <p:nvPr/>
        </p:nvSpPr>
        <p:spPr>
          <a:xfrm>
            <a:off x="9868495" y="6269911"/>
            <a:ext cx="2743200" cy="461665"/>
          </a:xfrm>
          <a:prstGeom prst="rect">
            <a:avLst/>
          </a:prstGeom>
          <a:noFill/>
        </p:spPr>
        <p:txBody>
          <a:bodyPr wrap="square" rtlCol="0">
            <a:spAutoFit/>
          </a:bodyPr>
          <a:lstStyle/>
          <a:p>
            <a:r>
              <a:rPr lang="en-GB" sz="2400" dirty="0">
                <a:solidFill>
                  <a:schemeClr val="bg1"/>
                </a:solidFill>
              </a:rPr>
              <a:t>* new metric</a:t>
            </a:r>
          </a:p>
        </p:txBody>
      </p:sp>
    </p:spTree>
    <p:extLst>
      <p:ext uri="{BB962C8B-B14F-4D97-AF65-F5344CB8AC3E}">
        <p14:creationId xmlns:p14="http://schemas.microsoft.com/office/powerpoint/2010/main" val="150315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5B2E42A8-4E2E-1412-D16F-7142FE332E9D}"/>
              </a:ext>
            </a:extLst>
          </p:cNvPr>
          <p:cNvSpPr>
            <a:spLocks noGrp="1"/>
          </p:cNvSpPr>
          <p:nvPr>
            <p:ph type="ctrTitle"/>
          </p:nvPr>
        </p:nvSpPr>
        <p:spPr>
          <a:xfrm>
            <a:off x="0" y="0"/>
            <a:ext cx="12034424" cy="1160319"/>
          </a:xfrm>
        </p:spPr>
        <p:txBody>
          <a:bodyPr>
            <a:normAutofit fontScale="90000"/>
          </a:bodyPr>
          <a:lstStyle/>
          <a:p>
            <a:r>
              <a:rPr lang="en-GB" dirty="0">
                <a:latin typeface="+mn-lt"/>
              </a:rPr>
              <a:t>We will know we have succeeded when we have achieved these 5-year goals</a:t>
            </a:r>
          </a:p>
        </p:txBody>
      </p:sp>
      <p:sp>
        <p:nvSpPr>
          <p:cNvPr id="4" name="Rectangle: Rounded Corners 3">
            <a:extLst>
              <a:ext uri="{FF2B5EF4-FFF2-40B4-BE49-F238E27FC236}">
                <a16:creationId xmlns:a16="http://schemas.microsoft.com/office/drawing/2014/main" id="{43543CBE-A988-42DA-9CD4-8B6A75F939F6}"/>
              </a:ext>
            </a:extLst>
          </p:cNvPr>
          <p:cNvSpPr/>
          <p:nvPr/>
        </p:nvSpPr>
        <p:spPr>
          <a:xfrm>
            <a:off x="249259" y="1098408"/>
            <a:ext cx="2016137" cy="100098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Improve the diversity of our workforce</a:t>
            </a:r>
          </a:p>
        </p:txBody>
      </p:sp>
      <p:sp>
        <p:nvSpPr>
          <p:cNvPr id="9" name="Rectangle 8">
            <a:extLst>
              <a:ext uri="{FF2B5EF4-FFF2-40B4-BE49-F238E27FC236}">
                <a16:creationId xmlns:a16="http://schemas.microsoft.com/office/drawing/2014/main" id="{825D3342-81DF-9D87-FB3E-2A4B3E293318}"/>
              </a:ext>
            </a:extLst>
          </p:cNvPr>
          <p:cNvSpPr/>
          <p:nvPr/>
        </p:nvSpPr>
        <p:spPr>
          <a:xfrm>
            <a:off x="2514655" y="1104517"/>
            <a:ext cx="9519769" cy="881086"/>
          </a:xfrm>
          <a:prstGeom prst="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GB" sz="1400" dirty="0">
                <a:solidFill>
                  <a:schemeClr val="tx1"/>
                </a:solidFill>
              </a:rPr>
              <a:t>NICE can demonstrate &gt;10% year-on-year improvement in the representation of ethnic minority, disabled and LGBTQ+ colleagues at all levels, including committees, where this is not already at least the same as that for the UK population; for clinical expert groups, % ethnic minority colleagues is the same as the UK population</a:t>
            </a:r>
          </a:p>
        </p:txBody>
      </p:sp>
      <p:sp>
        <p:nvSpPr>
          <p:cNvPr id="5" name="Rectangle: Rounded Corners 4">
            <a:extLst>
              <a:ext uri="{FF2B5EF4-FFF2-40B4-BE49-F238E27FC236}">
                <a16:creationId xmlns:a16="http://schemas.microsoft.com/office/drawing/2014/main" id="{A5A58956-A8F9-2654-0C59-810BD3C7F41F}"/>
              </a:ext>
            </a:extLst>
          </p:cNvPr>
          <p:cNvSpPr/>
          <p:nvPr/>
        </p:nvSpPr>
        <p:spPr>
          <a:xfrm>
            <a:off x="258328" y="2506852"/>
            <a:ext cx="2016137" cy="1076204"/>
          </a:xfrm>
          <a:prstGeom prst="roundRect">
            <a:avLst/>
          </a:prstGeom>
          <a:solidFill>
            <a:srgbClr val="59A0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Create a consciously inclusive work culture</a:t>
            </a:r>
          </a:p>
        </p:txBody>
      </p:sp>
      <p:sp>
        <p:nvSpPr>
          <p:cNvPr id="10" name="Rectangle 9">
            <a:extLst>
              <a:ext uri="{FF2B5EF4-FFF2-40B4-BE49-F238E27FC236}">
                <a16:creationId xmlns:a16="http://schemas.microsoft.com/office/drawing/2014/main" id="{B92D2AFE-B22F-8202-3B50-7BF508B6499A}"/>
              </a:ext>
            </a:extLst>
          </p:cNvPr>
          <p:cNvSpPr/>
          <p:nvPr/>
        </p:nvSpPr>
        <p:spPr>
          <a:xfrm>
            <a:off x="2507433" y="2047015"/>
            <a:ext cx="9519769" cy="1931034"/>
          </a:xfrm>
          <a:prstGeom prst="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sz="1300" dirty="0">
              <a:solidFill>
                <a:schemeClr val="tx1"/>
              </a:solidFill>
            </a:endParaRPr>
          </a:p>
          <a:p>
            <a:pPr marL="285750" lvl="0" indent="-285750">
              <a:buFont typeface="Arial" panose="020B0604020202020204" pitchFamily="34" charset="0"/>
              <a:buChar char="•"/>
            </a:pPr>
            <a:r>
              <a:rPr lang="en-GB" sz="1400" dirty="0">
                <a:solidFill>
                  <a:schemeClr val="tx1"/>
                </a:solidFill>
              </a:rPr>
              <a:t>Reported levels of health and wellbeing, and engagement, for ethnic minority, disabled and LGBTQ+ colleagues is at least as good as for the overall workforce population </a:t>
            </a:r>
          </a:p>
          <a:p>
            <a:pPr marL="285750" lvl="0" indent="-285750">
              <a:buFont typeface="Arial" panose="020B0604020202020204" pitchFamily="34" charset="0"/>
              <a:buChar char="•"/>
            </a:pPr>
            <a:r>
              <a:rPr lang="en-GB" sz="1400" dirty="0">
                <a:solidFill>
                  <a:schemeClr val="tx1"/>
                </a:solidFill>
              </a:rPr>
              <a:t>Overall reported levels of bullying and harassment has fallen by &gt;20%, with parity for ethnic minority, disabled and LGBTQ+ colleagues</a:t>
            </a:r>
          </a:p>
          <a:p>
            <a:pPr marL="285750" lvl="0" indent="-285750">
              <a:buFont typeface="Arial" panose="020B0604020202020204" pitchFamily="34" charset="0"/>
              <a:buChar char="•"/>
            </a:pPr>
            <a:r>
              <a:rPr lang="en-GB" sz="1400" dirty="0">
                <a:solidFill>
                  <a:schemeClr val="tx1"/>
                </a:solidFill>
              </a:rPr>
              <a:t>There is &gt;50% reduction in reported levels of discrimination for ethnic minority, disabled and LGBTQ+ colleagues</a:t>
            </a:r>
          </a:p>
          <a:p>
            <a:pPr marL="285750" indent="-285750">
              <a:buFont typeface="Arial" panose="020B0604020202020204" pitchFamily="34" charset="0"/>
              <a:buChar char="•"/>
            </a:pPr>
            <a:r>
              <a:rPr lang="en-GB" sz="1400" dirty="0">
                <a:solidFill>
                  <a:schemeClr val="tx1"/>
                </a:solidFill>
              </a:rPr>
              <a:t>NICE can demonstrate &gt;30% improvement in % colleagues believing there is equality of opportunity regarding career progression/promotion, with parity for ethnic minority, disabled and LGBTQ+ colleagues</a:t>
            </a:r>
          </a:p>
        </p:txBody>
      </p:sp>
      <p:sp>
        <p:nvSpPr>
          <p:cNvPr id="6" name="Rectangle: Rounded Corners 5">
            <a:extLst>
              <a:ext uri="{FF2B5EF4-FFF2-40B4-BE49-F238E27FC236}">
                <a16:creationId xmlns:a16="http://schemas.microsoft.com/office/drawing/2014/main" id="{43F30BC5-60CA-C867-A70F-812D5AA8A790}"/>
              </a:ext>
            </a:extLst>
          </p:cNvPr>
          <p:cNvSpPr/>
          <p:nvPr/>
        </p:nvSpPr>
        <p:spPr>
          <a:xfrm>
            <a:off x="258329" y="4166474"/>
            <a:ext cx="2016137" cy="880824"/>
          </a:xfrm>
          <a:prstGeom prst="roundRect">
            <a:avLst/>
          </a:prstGeom>
          <a:solidFill>
            <a:srgbClr val="EFDC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Build a community of Inclusive Leaders</a:t>
            </a:r>
          </a:p>
        </p:txBody>
      </p:sp>
      <p:sp>
        <p:nvSpPr>
          <p:cNvPr id="11" name="Rectangle 10">
            <a:extLst>
              <a:ext uri="{FF2B5EF4-FFF2-40B4-BE49-F238E27FC236}">
                <a16:creationId xmlns:a16="http://schemas.microsoft.com/office/drawing/2014/main" id="{4B48B6A8-8225-B013-F457-40679950E8DF}"/>
              </a:ext>
            </a:extLst>
          </p:cNvPr>
          <p:cNvSpPr/>
          <p:nvPr/>
        </p:nvSpPr>
        <p:spPr>
          <a:xfrm>
            <a:off x="2501770" y="4063249"/>
            <a:ext cx="9519769" cy="1098690"/>
          </a:xfrm>
          <a:prstGeom prst="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dirty="0">
              <a:solidFill>
                <a:srgbClr val="000000"/>
              </a:solidFill>
            </a:endParaRPr>
          </a:p>
          <a:p>
            <a:pPr marL="285750" indent="-285750">
              <a:buFont typeface="Arial" panose="020B0604020202020204" pitchFamily="34" charset="0"/>
              <a:buChar char="•"/>
            </a:pPr>
            <a:r>
              <a:rPr lang="en-GB" sz="1400" dirty="0">
                <a:solidFill>
                  <a:schemeClr val="tx1"/>
                </a:solidFill>
              </a:rPr>
              <a:t>NICE can demonstrate &gt;5% year-on-year improvement in % colleagues who have</a:t>
            </a:r>
            <a:r>
              <a:rPr lang="en-GB" sz="1400" kern="1200" dirty="0">
                <a:solidFill>
                  <a:schemeClr val="tx1"/>
                </a:solidFill>
              </a:rPr>
              <a:t> confidence in Executive Team and line manager commitment to EDI; 5-year target for</a:t>
            </a:r>
            <a:r>
              <a:rPr lang="en-GB" sz="1400" dirty="0">
                <a:solidFill>
                  <a:schemeClr val="tx1"/>
                </a:solidFill>
              </a:rPr>
              <a:t> both</a:t>
            </a:r>
            <a:r>
              <a:rPr lang="en-GB" sz="1400" kern="1200" dirty="0">
                <a:solidFill>
                  <a:schemeClr val="tx1"/>
                </a:solidFill>
              </a:rPr>
              <a:t> is 90%</a:t>
            </a:r>
          </a:p>
          <a:p>
            <a:pPr marL="285750" indent="-285750">
              <a:buFont typeface="Arial" panose="020B0604020202020204" pitchFamily="34" charset="0"/>
              <a:buChar char="•"/>
            </a:pPr>
            <a:r>
              <a:rPr lang="en-GB" sz="1400" dirty="0">
                <a:solidFill>
                  <a:schemeClr val="tx1"/>
                </a:solidFill>
              </a:rPr>
              <a:t>NICE can demonstrate that all Board and Executive Team members (from 2024/5), and all Programme Directors and Associate Directors (from 2025/6) have a measurable EDI objective with evidence of delivery</a:t>
            </a:r>
            <a:endParaRPr lang="en-GB" sz="1400" kern="1200" dirty="0">
              <a:solidFill>
                <a:schemeClr val="tx1"/>
              </a:solidFill>
            </a:endParaRPr>
          </a:p>
          <a:p>
            <a:pPr marL="285750" indent="-285750">
              <a:buFont typeface="Arial" panose="020B0604020202020204" pitchFamily="34" charset="0"/>
              <a:buChar char="•"/>
            </a:pPr>
            <a:endParaRPr lang="en-GB" dirty="0">
              <a:solidFill>
                <a:srgbClr val="000000"/>
              </a:solidFill>
            </a:endParaRPr>
          </a:p>
        </p:txBody>
      </p:sp>
      <p:sp>
        <p:nvSpPr>
          <p:cNvPr id="7" name="Rectangle: Rounded Corners 6">
            <a:extLst>
              <a:ext uri="{FF2B5EF4-FFF2-40B4-BE49-F238E27FC236}">
                <a16:creationId xmlns:a16="http://schemas.microsoft.com/office/drawing/2014/main" id="{E464B6A0-0960-CED0-11A8-31161D623EFF}"/>
              </a:ext>
            </a:extLst>
          </p:cNvPr>
          <p:cNvSpPr/>
          <p:nvPr/>
        </p:nvSpPr>
        <p:spPr>
          <a:xfrm>
            <a:off x="255307" y="5225592"/>
            <a:ext cx="2016137" cy="76882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Confident in our work</a:t>
            </a:r>
          </a:p>
        </p:txBody>
      </p:sp>
      <p:sp>
        <p:nvSpPr>
          <p:cNvPr id="12" name="Rectangle 11">
            <a:extLst>
              <a:ext uri="{FF2B5EF4-FFF2-40B4-BE49-F238E27FC236}">
                <a16:creationId xmlns:a16="http://schemas.microsoft.com/office/drawing/2014/main" id="{AEC42610-B47D-B653-79B3-13027691B9C3}"/>
              </a:ext>
            </a:extLst>
          </p:cNvPr>
          <p:cNvSpPr/>
          <p:nvPr/>
        </p:nvSpPr>
        <p:spPr>
          <a:xfrm>
            <a:off x="2498158" y="5265319"/>
            <a:ext cx="9526991" cy="722167"/>
          </a:xfrm>
          <a:prstGeom prst="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rgbClr val="000000"/>
                </a:solidFill>
              </a:rPr>
              <a:t>80% colleagues understand the role they play in promoting equality and addressing health inequalities through their work, and are confident fulfilling their role</a:t>
            </a:r>
          </a:p>
        </p:txBody>
      </p:sp>
      <p:sp>
        <p:nvSpPr>
          <p:cNvPr id="8" name="Rectangle: Rounded Corners 7">
            <a:extLst>
              <a:ext uri="{FF2B5EF4-FFF2-40B4-BE49-F238E27FC236}">
                <a16:creationId xmlns:a16="http://schemas.microsoft.com/office/drawing/2014/main" id="{B0051A0F-50C6-5529-0369-4ADEFC36E74E}"/>
              </a:ext>
            </a:extLst>
          </p:cNvPr>
          <p:cNvSpPr/>
          <p:nvPr/>
        </p:nvSpPr>
        <p:spPr>
          <a:xfrm>
            <a:off x="258328" y="6051554"/>
            <a:ext cx="2016137" cy="757781"/>
          </a:xfrm>
          <a:prstGeom prst="roundRect">
            <a:avLst/>
          </a:prstGeom>
          <a:solidFill>
            <a:srgbClr val="59A0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Establish NICE as an active Anchor organisation</a:t>
            </a:r>
            <a:endParaRPr lang="en-GB" sz="1600" dirty="0">
              <a:solidFill>
                <a:srgbClr val="FFFFFF"/>
              </a:solidFill>
            </a:endParaRPr>
          </a:p>
        </p:txBody>
      </p:sp>
      <p:sp>
        <p:nvSpPr>
          <p:cNvPr id="13" name="Rectangle 12">
            <a:extLst>
              <a:ext uri="{FF2B5EF4-FFF2-40B4-BE49-F238E27FC236}">
                <a16:creationId xmlns:a16="http://schemas.microsoft.com/office/drawing/2014/main" id="{9535D72C-EB82-41E0-744D-DDC8F0E30E07}"/>
              </a:ext>
            </a:extLst>
          </p:cNvPr>
          <p:cNvSpPr/>
          <p:nvPr/>
        </p:nvSpPr>
        <p:spPr>
          <a:xfrm>
            <a:off x="2498158" y="6095955"/>
            <a:ext cx="9536266" cy="668977"/>
          </a:xfrm>
          <a:prstGeom prst="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rPr>
              <a:t>NICE can demonstrate it is operating as an active Anchor organisation (as an employer) within our local communities, with year-on-year improvements to KPIs (% tbc)</a:t>
            </a:r>
          </a:p>
        </p:txBody>
      </p:sp>
      <p:sp>
        <p:nvSpPr>
          <p:cNvPr id="20" name="Arrow: Right 19">
            <a:extLst>
              <a:ext uri="{FF2B5EF4-FFF2-40B4-BE49-F238E27FC236}">
                <a16:creationId xmlns:a16="http://schemas.microsoft.com/office/drawing/2014/main" id="{83897490-8E80-C299-0473-435993D20737}"/>
              </a:ext>
              <a:ext uri="{C183D7F6-B498-43B3-948B-1728B52AA6E4}">
                <adec:decorative xmlns:adec="http://schemas.microsoft.com/office/drawing/2017/decorative" val="1"/>
              </a:ext>
            </a:extLst>
          </p:cNvPr>
          <p:cNvSpPr/>
          <p:nvPr/>
        </p:nvSpPr>
        <p:spPr>
          <a:xfrm>
            <a:off x="2193274" y="5402328"/>
            <a:ext cx="451262" cy="398293"/>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7">
            <a:extLst>
              <a:ext uri="{FF2B5EF4-FFF2-40B4-BE49-F238E27FC236}">
                <a16:creationId xmlns:a16="http://schemas.microsoft.com/office/drawing/2014/main" id="{4B885709-0090-E45E-7B21-6FA95BD3E0B0}"/>
              </a:ext>
              <a:ext uri="{C183D7F6-B498-43B3-948B-1728B52AA6E4}">
                <adec:decorative xmlns:adec="http://schemas.microsoft.com/office/drawing/2017/decorative" val="1"/>
              </a:ext>
            </a:extLst>
          </p:cNvPr>
          <p:cNvSpPr/>
          <p:nvPr/>
        </p:nvSpPr>
        <p:spPr>
          <a:xfrm>
            <a:off x="2187168" y="2840753"/>
            <a:ext cx="451262" cy="398293"/>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059774CF-7841-26E1-E057-8DBA43253731}"/>
              </a:ext>
              <a:ext uri="{C183D7F6-B498-43B3-948B-1728B52AA6E4}">
                <adec:decorative xmlns:adec="http://schemas.microsoft.com/office/drawing/2017/decorative" val="1"/>
              </a:ext>
            </a:extLst>
          </p:cNvPr>
          <p:cNvSpPr/>
          <p:nvPr/>
        </p:nvSpPr>
        <p:spPr>
          <a:xfrm>
            <a:off x="2162487" y="4407739"/>
            <a:ext cx="451262" cy="398293"/>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Right 20">
            <a:extLst>
              <a:ext uri="{FF2B5EF4-FFF2-40B4-BE49-F238E27FC236}">
                <a16:creationId xmlns:a16="http://schemas.microsoft.com/office/drawing/2014/main" id="{51AAAB01-CD7D-D64C-7913-820ECF8ECCD7}"/>
              </a:ext>
              <a:ext uri="{C183D7F6-B498-43B3-948B-1728B52AA6E4}">
                <adec:decorative xmlns:adec="http://schemas.microsoft.com/office/drawing/2017/decorative" val="1"/>
              </a:ext>
            </a:extLst>
          </p:cNvPr>
          <p:cNvSpPr/>
          <p:nvPr/>
        </p:nvSpPr>
        <p:spPr>
          <a:xfrm>
            <a:off x="2187168" y="6211352"/>
            <a:ext cx="451262" cy="398293"/>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Arrow: Right 1">
            <a:extLst>
              <a:ext uri="{FF2B5EF4-FFF2-40B4-BE49-F238E27FC236}">
                <a16:creationId xmlns:a16="http://schemas.microsoft.com/office/drawing/2014/main" id="{6059202F-6EFD-5C7E-A525-C389A90BD428}"/>
              </a:ext>
              <a:ext uri="{C183D7F6-B498-43B3-948B-1728B52AA6E4}">
                <adec:decorative xmlns:adec="http://schemas.microsoft.com/office/drawing/2017/decorative" val="1"/>
              </a:ext>
            </a:extLst>
          </p:cNvPr>
          <p:cNvSpPr/>
          <p:nvPr/>
        </p:nvSpPr>
        <p:spPr>
          <a:xfrm>
            <a:off x="2187168" y="1443967"/>
            <a:ext cx="451262" cy="398293"/>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5086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3">
            <a:extLst>
              <a:ext uri="{FF2B5EF4-FFF2-40B4-BE49-F238E27FC236}">
                <a16:creationId xmlns:a16="http://schemas.microsoft.com/office/drawing/2014/main" id="{F7D9451E-11F9-471F-18F7-93C55E000976}"/>
              </a:ext>
            </a:extLst>
          </p:cNvPr>
          <p:cNvGraphicFramePr>
            <a:graphicFrameLocks noGrp="1"/>
          </p:cNvGraphicFramePr>
          <p:nvPr>
            <p:extLst>
              <p:ext uri="{D42A27DB-BD31-4B8C-83A1-F6EECF244321}">
                <p14:modId xmlns:p14="http://schemas.microsoft.com/office/powerpoint/2010/main" val="3087011080"/>
              </p:ext>
            </p:extLst>
          </p:nvPr>
        </p:nvGraphicFramePr>
        <p:xfrm>
          <a:off x="180180" y="1060958"/>
          <a:ext cx="11575399" cy="5698241"/>
        </p:xfrm>
        <a:graphic>
          <a:graphicData uri="http://schemas.openxmlformats.org/drawingml/2006/table">
            <a:tbl>
              <a:tblPr firstRow="1" bandRow="1">
                <a:tableStyleId>{5C22544A-7EE6-4342-B048-85BDC9FD1C3A}</a:tableStyleId>
              </a:tblPr>
              <a:tblGrid>
                <a:gridCol w="2585969">
                  <a:extLst>
                    <a:ext uri="{9D8B030D-6E8A-4147-A177-3AD203B41FA5}">
                      <a16:colId xmlns:a16="http://schemas.microsoft.com/office/drawing/2014/main" val="2875580575"/>
                    </a:ext>
                  </a:extLst>
                </a:gridCol>
                <a:gridCol w="8989430">
                  <a:extLst>
                    <a:ext uri="{9D8B030D-6E8A-4147-A177-3AD203B41FA5}">
                      <a16:colId xmlns:a16="http://schemas.microsoft.com/office/drawing/2014/main" val="4111514422"/>
                    </a:ext>
                  </a:extLst>
                </a:gridCol>
              </a:tblGrid>
              <a:tr h="436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latin typeface="+mn-lt"/>
                          <a:ea typeface="+mn-ea"/>
                          <a:cs typeface="+mn-cs"/>
                        </a:rPr>
                        <a:t>     Objective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latin typeface="+mn-lt"/>
                          <a:ea typeface="+mn-ea"/>
                          <a:cs typeface="+mn-cs"/>
                        </a:rPr>
                        <a:t>                                           We will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94687420"/>
                  </a:ext>
                </a:extLst>
              </a:tr>
              <a:tr h="20346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Improve the diversity of our workforce</a:t>
                      </a:r>
                    </a:p>
                    <a:p>
                      <a:pPr algn="ctr"/>
                      <a:endParaRPr lang="en-GB" sz="1800" b="1" kern="1200" dirty="0">
                        <a:solidFill>
                          <a:schemeClr val="bg1"/>
                        </a:solidFill>
                        <a:latin typeface="+mj-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indent="-285750">
                        <a:lnSpc>
                          <a:spcPct val="110000"/>
                        </a:lnSpc>
                        <a:buFont typeface="Arial" panose="020B0604020202020204" pitchFamily="34" charset="0"/>
                        <a:buChar char="•"/>
                      </a:pPr>
                      <a:r>
                        <a:rPr lang="en-GB" sz="1600" dirty="0">
                          <a:solidFill>
                            <a:schemeClr val="tx1"/>
                          </a:solidFill>
                          <a:latin typeface="+mn-lt"/>
                        </a:rPr>
                        <a:t>Ensure o</a:t>
                      </a:r>
                      <a:r>
                        <a:rPr lang="en-GB" sz="1600" b="0" i="0" u="none" strike="noStrike" dirty="0">
                          <a:solidFill>
                            <a:schemeClr val="tx1"/>
                          </a:solidFill>
                          <a:effectLst/>
                          <a:latin typeface="+mn-lt"/>
                        </a:rPr>
                        <a:t>ur recruitment processes and practices are fair and inclusive, and do not disadvantage any individuals or groups </a:t>
                      </a:r>
                    </a:p>
                    <a:p>
                      <a:pPr marL="285750" indent="-285750">
                        <a:lnSpc>
                          <a:spcPct val="110000"/>
                        </a:lnSpc>
                        <a:buFont typeface="Arial" panose="020B0604020202020204" pitchFamily="34" charset="0"/>
                        <a:buChar char="•"/>
                      </a:pPr>
                      <a:r>
                        <a:rPr lang="en-GB" sz="1600" dirty="0">
                          <a:solidFill>
                            <a:schemeClr val="tx1"/>
                          </a:solidFill>
                          <a:latin typeface="+mn-lt"/>
                        </a:rPr>
                        <a:t>Take steps to identify, develop and retain </a:t>
                      </a:r>
                      <a:r>
                        <a:rPr lang="en-GB" sz="1600" b="0" i="0" u="none" strike="noStrike" dirty="0">
                          <a:solidFill>
                            <a:schemeClr val="tx1"/>
                          </a:solidFill>
                          <a:effectLst/>
                          <a:latin typeface="+mn-lt"/>
                        </a:rPr>
                        <a:t>talented colleagues from under-represented groups, adopting a positive action approach where this will help us reach our goals</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GB" sz="1600" dirty="0">
                          <a:solidFill>
                            <a:schemeClr val="tx1"/>
                          </a:solidFill>
                          <a:latin typeface="+mn-lt"/>
                        </a:rPr>
                        <a:t>A</a:t>
                      </a:r>
                      <a:r>
                        <a:rPr lang="en-GB" sz="1600" b="0" i="0" u="none" strike="noStrike" dirty="0">
                          <a:solidFill>
                            <a:schemeClr val="tx1"/>
                          </a:solidFill>
                          <a:effectLst/>
                          <a:latin typeface="+mn-lt"/>
                        </a:rPr>
                        <a:t>ctively recruit from a wide range of diverse talent pools, including from our local communities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extLst>
                  <a:ext uri="{0D108BD9-81ED-4DB2-BD59-A6C34878D82A}">
                    <a16:rowId xmlns:a16="http://schemas.microsoft.com/office/drawing/2014/main" val="3756086206"/>
                  </a:ext>
                </a:extLst>
              </a:tr>
              <a:tr h="3057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rPr>
                        <a:t>Create a consciously inclusive work culture</a:t>
                      </a:r>
                      <a:endParaRPr lang="en-GB" sz="2000" kern="1200" dirty="0">
                        <a:solidFill>
                          <a:srgbClr val="FFFFFF"/>
                        </a:solidFill>
                        <a:latin typeface="+mj-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a:txBody>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GB" sz="1600" kern="1200" dirty="0">
                          <a:solidFill>
                            <a:schemeClr val="tx1"/>
                          </a:solidFill>
                          <a:latin typeface="+mn-lt"/>
                          <a:ea typeface="+mn-ea"/>
                          <a:cs typeface="+mn-cs"/>
                        </a:rPr>
                        <a:t>Ensure that everyone is clear about their responsibilities regarding workforce EDI, that clear expectations and accountability is in place, and everyone can demonstrate </a:t>
                      </a:r>
                      <a:r>
                        <a:rPr lang="en-GB" sz="1600" dirty="0"/>
                        <a:t>they are living the value ‘We embrace difference’</a:t>
                      </a:r>
                      <a:endParaRPr lang="en-GB" sz="1600" dirty="0">
                        <a:solidFill>
                          <a:schemeClr val="tx1"/>
                        </a:solidFill>
                        <a:latin typeface="Lora SemiBold" pitchFamily="2" charset="0"/>
                      </a:endParaRPr>
                    </a:p>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Take action to ensure all our workplace processes, practices and places are fair, inclusive, and accessible to all colleagues</a:t>
                      </a:r>
                    </a:p>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Work with our staff networks and colleagues across NICE to amplify, listen to and respond to, the voices of lived experience, giving due consideration to intersectionality</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GB" sz="1600" b="0" i="0" u="none" strike="noStrike" dirty="0">
                          <a:solidFill>
                            <a:schemeClr val="tx1"/>
                          </a:solidFill>
                          <a:effectLst/>
                          <a:latin typeface="+mn-lt"/>
                        </a:rPr>
                        <a:t>Build our knowledge, skills and confidence through high-quality learning and development</a:t>
                      </a:r>
                    </a:p>
                    <a:p>
                      <a:pPr marL="285750" indent="-285750">
                        <a:lnSpc>
                          <a:spcPct val="110000"/>
                        </a:lnSpc>
                        <a:buFont typeface="Arial" panose="020B0604020202020204" pitchFamily="34" charset="0"/>
                        <a:buChar char="•"/>
                      </a:pPr>
                      <a:r>
                        <a:rPr lang="en-GB" sz="1600" dirty="0">
                          <a:solidFill>
                            <a:schemeClr val="tx1"/>
                          </a:solidFill>
                          <a:latin typeface="+mn-lt"/>
                        </a:rPr>
                        <a:t>Take decisive action to eliminate bullying, harassment and discrimination, with a particular focus on the experiences of disabled colleagues</a:t>
                      </a:r>
                      <a:endParaRPr lang="en-GB" sz="1600" b="0" i="0" u="none" strike="noStrike" dirty="0">
                        <a:solidFill>
                          <a:schemeClr val="tx1"/>
                        </a:solidFill>
                        <a:effectLst/>
                        <a:latin typeface="+mn-lt"/>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extLst>
                  <a:ext uri="{0D108BD9-81ED-4DB2-BD59-A6C34878D82A}">
                    <a16:rowId xmlns:a16="http://schemas.microsoft.com/office/drawing/2014/main" val="996464768"/>
                  </a:ext>
                </a:extLst>
              </a:tr>
            </a:tbl>
          </a:graphicData>
        </a:graphic>
      </p:graphicFrame>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12583" y="0"/>
            <a:ext cx="12039337" cy="1160319"/>
          </a:xfrm>
        </p:spPr>
        <p:txBody>
          <a:bodyPr>
            <a:normAutofit/>
          </a:bodyPr>
          <a:lstStyle/>
          <a:p>
            <a:r>
              <a:rPr lang="en-GB" sz="3600" dirty="0">
                <a:latin typeface="Inter" panose="02000503000000020004" pitchFamily="2" charset="0"/>
                <a:ea typeface="Inter" panose="02000503000000020004" pitchFamily="2" charset="0"/>
              </a:rPr>
              <a:t>This is what we will do over the next 5 years to achieve our goals</a:t>
            </a:r>
          </a:p>
        </p:txBody>
      </p:sp>
    </p:spTree>
    <p:extLst>
      <p:ext uri="{BB962C8B-B14F-4D97-AF65-F5344CB8AC3E}">
        <p14:creationId xmlns:p14="http://schemas.microsoft.com/office/powerpoint/2010/main" val="274391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3">
            <a:extLst>
              <a:ext uri="{FF2B5EF4-FFF2-40B4-BE49-F238E27FC236}">
                <a16:creationId xmlns:a16="http://schemas.microsoft.com/office/drawing/2014/main" id="{F7D9451E-11F9-471F-18F7-93C55E000976}"/>
              </a:ext>
            </a:extLst>
          </p:cNvPr>
          <p:cNvGraphicFramePr>
            <a:graphicFrameLocks noGrp="1"/>
          </p:cNvGraphicFramePr>
          <p:nvPr>
            <p:extLst>
              <p:ext uri="{D42A27DB-BD31-4B8C-83A1-F6EECF244321}">
                <p14:modId xmlns:p14="http://schemas.microsoft.com/office/powerpoint/2010/main" val="3177106616"/>
              </p:ext>
            </p:extLst>
          </p:nvPr>
        </p:nvGraphicFramePr>
        <p:xfrm>
          <a:off x="355600" y="264161"/>
          <a:ext cx="11399519" cy="6266856"/>
        </p:xfrm>
        <a:graphic>
          <a:graphicData uri="http://schemas.openxmlformats.org/drawingml/2006/table">
            <a:tbl>
              <a:tblPr firstRow="1" bandRow="1">
                <a:tableStyleId>{5C22544A-7EE6-4342-B048-85BDC9FD1C3A}</a:tableStyleId>
              </a:tblPr>
              <a:tblGrid>
                <a:gridCol w="2450605">
                  <a:extLst>
                    <a:ext uri="{9D8B030D-6E8A-4147-A177-3AD203B41FA5}">
                      <a16:colId xmlns:a16="http://schemas.microsoft.com/office/drawing/2014/main" val="2875580575"/>
                    </a:ext>
                  </a:extLst>
                </a:gridCol>
                <a:gridCol w="3131203">
                  <a:extLst>
                    <a:ext uri="{9D8B030D-6E8A-4147-A177-3AD203B41FA5}">
                      <a16:colId xmlns:a16="http://schemas.microsoft.com/office/drawing/2014/main" val="4111514422"/>
                    </a:ext>
                  </a:extLst>
                </a:gridCol>
                <a:gridCol w="5817711">
                  <a:extLst>
                    <a:ext uri="{9D8B030D-6E8A-4147-A177-3AD203B41FA5}">
                      <a16:colId xmlns:a16="http://schemas.microsoft.com/office/drawing/2014/main" val="1106595781"/>
                    </a:ext>
                  </a:extLst>
                </a:gridCol>
              </a:tblGrid>
              <a:tr h="5533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latin typeface="+mn-lt"/>
                          <a:ea typeface="+mn-ea"/>
                          <a:cs typeface="+mn-cs"/>
                        </a:rPr>
                        <a:t>      Objective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latin typeface="+mn-lt"/>
                          <a:ea typeface="+mn-ea"/>
                          <a:cs typeface="+mn-cs"/>
                        </a:rPr>
                        <a:t>Ambition</a:t>
                      </a:r>
                    </a:p>
                  </a:txBody>
                  <a:tcPr marL="137160" marR="137160" marT="137160" marB="1371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3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latin typeface="+mn-lt"/>
                          <a:ea typeface="+mn-ea"/>
                          <a:cs typeface="+mn-cs"/>
                        </a:rPr>
                        <a:t>   We will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94687420"/>
                  </a:ext>
                </a:extLst>
              </a:tr>
              <a:tr h="2023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latin typeface="+mn-lt"/>
                          <a:ea typeface="+mn-ea"/>
                          <a:cs typeface="+mn-cs"/>
                        </a:rPr>
                        <a:t>Build a community of Inclusive Leaders </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DC7F"/>
                    </a:solidFill>
                  </a:tcPr>
                </a:tc>
                <a:tc gridSpan="2">
                  <a:txBody>
                    <a:bodyPr/>
                    <a:lstStyle/>
                    <a:p>
                      <a:pPr marL="285750" indent="-285750">
                        <a:lnSpc>
                          <a:spcPct val="110000"/>
                        </a:lnSpc>
                        <a:buFont typeface="Arial" panose="020B0604020202020204" pitchFamily="34" charset="0"/>
                        <a:buChar char="•"/>
                      </a:pPr>
                      <a:r>
                        <a:rPr lang="en-GB" sz="1600" dirty="0">
                          <a:solidFill>
                            <a:schemeClr val="tx1"/>
                          </a:solidFill>
                          <a:latin typeface="+mn-lt"/>
                        </a:rPr>
                        <a:t>Ensure that all</a:t>
                      </a:r>
                      <a:r>
                        <a:rPr lang="en-GB" sz="1600" b="0" i="0" u="none" strike="noStrike" dirty="0">
                          <a:solidFill>
                            <a:schemeClr val="tx1"/>
                          </a:solidFill>
                          <a:effectLst/>
                          <a:latin typeface="+mn-lt"/>
                        </a:rPr>
                        <a:t> our senior leaders (Board, Executive Team, Programme Directors and Associate Directors) have measurable annual EDI objectives aligned to directorate and organisational objectives, and are held accountable for delivery</a:t>
                      </a:r>
                    </a:p>
                    <a:p>
                      <a:pPr marL="285750" indent="-285750">
                        <a:lnSpc>
                          <a:spcPct val="110000"/>
                        </a:lnSpc>
                        <a:buFont typeface="Arial" panose="020B0604020202020204" pitchFamily="34" charset="0"/>
                        <a:buChar char="•"/>
                      </a:pPr>
                      <a:r>
                        <a:rPr lang="en-GB" sz="1600" dirty="0">
                          <a:solidFill>
                            <a:schemeClr val="tx1"/>
                          </a:solidFill>
                          <a:latin typeface="+mn-lt"/>
                        </a:rPr>
                        <a:t>Take steps to ensure we are recruiting, developing and retaining</a:t>
                      </a:r>
                      <a:r>
                        <a:rPr lang="en-GB" sz="1600" b="0" i="0" u="none" strike="noStrike" dirty="0">
                          <a:solidFill>
                            <a:schemeClr val="tx1"/>
                          </a:solidFill>
                          <a:effectLst/>
                          <a:latin typeface="+mn-lt"/>
                        </a:rPr>
                        <a:t> leaders and people managers with</a:t>
                      </a:r>
                      <a:r>
                        <a:rPr lang="en-GB" sz="1600" dirty="0">
                          <a:solidFill>
                            <a:schemeClr val="tx1"/>
                          </a:solidFill>
                          <a:latin typeface="+mn-lt"/>
                        </a:rPr>
                        <a:t> the skills, knowledge and confidence to</a:t>
                      </a:r>
                      <a:r>
                        <a:rPr lang="en-GB" sz="1600" b="0" i="0" u="none" strike="noStrike" dirty="0">
                          <a:solidFill>
                            <a:schemeClr val="tx1"/>
                          </a:solidFill>
                          <a:effectLst/>
                          <a:latin typeface="+mn-lt"/>
                        </a:rPr>
                        <a:t> lead diverse, inclusive teams, and who can lead NICE’s ambitions to promote equality and address health inequalities through our products and services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tc hMerge="1">
                  <a:txBody>
                    <a:bodyPr/>
                    <a:lstStyle/>
                    <a:p>
                      <a:pPr marL="285750" indent="-285750">
                        <a:lnSpc>
                          <a:spcPct val="110000"/>
                        </a:lnSpc>
                        <a:buFont typeface="Arial" panose="020B0604020202020204" pitchFamily="34" charset="0"/>
                        <a:buChar char="•"/>
                      </a:pPr>
                      <a:r>
                        <a:rPr lang="en-GB" sz="1600" dirty="0">
                          <a:solidFill>
                            <a:schemeClr val="tx1"/>
                          </a:solidFill>
                          <a:latin typeface="+mn-lt"/>
                        </a:rPr>
                        <a:t>Ensure that all</a:t>
                      </a:r>
                      <a:r>
                        <a:rPr lang="en-GB" sz="1600" b="0" i="0" u="none" strike="noStrike" dirty="0">
                          <a:solidFill>
                            <a:schemeClr val="tx1"/>
                          </a:solidFill>
                          <a:effectLst/>
                          <a:latin typeface="+mn-lt"/>
                        </a:rPr>
                        <a:t> senior leaders (including Board &amp; ET) have measurable  EDI objectives, and are held accountable</a:t>
                      </a:r>
                    </a:p>
                    <a:p>
                      <a:pPr marL="285750" indent="-285750">
                        <a:lnSpc>
                          <a:spcPct val="110000"/>
                        </a:lnSpc>
                        <a:buFont typeface="Arial" panose="020B0604020202020204" pitchFamily="34" charset="0"/>
                        <a:buChar char="•"/>
                      </a:pPr>
                      <a:r>
                        <a:rPr lang="en-GB" sz="1600" dirty="0">
                          <a:solidFill>
                            <a:schemeClr val="tx1"/>
                          </a:solidFill>
                          <a:latin typeface="+mn-lt"/>
                        </a:rPr>
                        <a:t>Take steps to ensure we are recruiting and developing</a:t>
                      </a:r>
                      <a:r>
                        <a:rPr lang="en-GB" sz="1600" b="0" i="0" u="none" strike="noStrike" dirty="0">
                          <a:solidFill>
                            <a:schemeClr val="tx1"/>
                          </a:solidFill>
                          <a:effectLst/>
                          <a:latin typeface="+mn-lt"/>
                        </a:rPr>
                        <a:t> leaders and people managers with</a:t>
                      </a:r>
                      <a:r>
                        <a:rPr lang="en-GB" sz="1600" dirty="0">
                          <a:solidFill>
                            <a:schemeClr val="tx1"/>
                          </a:solidFill>
                          <a:latin typeface="+mn-lt"/>
                        </a:rPr>
                        <a:t> the skills, knowledge and confidence to</a:t>
                      </a:r>
                      <a:r>
                        <a:rPr lang="en-GB" sz="1600" b="0" i="0" u="none" strike="noStrike" dirty="0">
                          <a:solidFill>
                            <a:schemeClr val="tx1"/>
                          </a:solidFill>
                          <a:effectLst/>
                          <a:latin typeface="+mn-lt"/>
                        </a:rPr>
                        <a:t> lead diverse, inclusive teams, and to lead NICE’s ambitions to promote equality and address health inequalities through our products and services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extLst>
                  <a:ext uri="{0D108BD9-81ED-4DB2-BD59-A6C34878D82A}">
                    <a16:rowId xmlns:a16="http://schemas.microsoft.com/office/drawing/2014/main" val="3756086206"/>
                  </a:ext>
                </a:extLst>
              </a:tr>
              <a:tr h="2076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Confident in our work: equalities and health inequalities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Take steps to ensure we understand, review and meet our evolving workforce needs</a:t>
                      </a:r>
                    </a:p>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Improve our ability to recruit and retain employees whose talents match these needs</a:t>
                      </a:r>
                    </a:p>
                    <a:p>
                      <a:pPr marL="285750" indent="-285750">
                        <a:lnSpc>
                          <a:spcPct val="110000"/>
                        </a:lnSpc>
                        <a:buFont typeface="Arial" panose="020B0604020202020204" pitchFamily="34" charset="0"/>
                        <a:buChar char="•"/>
                      </a:pPr>
                      <a:r>
                        <a:rPr lang="en-GB" sz="1600" dirty="0">
                          <a:solidFill>
                            <a:schemeClr val="tx1"/>
                          </a:solidFill>
                          <a:latin typeface="+mn-lt"/>
                        </a:rPr>
                        <a:t>Provide</a:t>
                      </a:r>
                      <a:r>
                        <a:rPr lang="en-GB" sz="1600" b="0" i="0" u="none" strike="noStrike" dirty="0">
                          <a:solidFill>
                            <a:schemeClr val="tx1"/>
                          </a:solidFill>
                          <a:effectLst/>
                          <a:latin typeface="+mn-lt"/>
                        </a:rPr>
                        <a:t> high-quality development opportunities for those who require it</a:t>
                      </a:r>
                    </a:p>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Take action to create a work culture where promoting equality and giving due consideration to health inequalities is ‘how we do things around here’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tc hMerge="1">
                  <a:txBody>
                    <a:bodyPr/>
                    <a:lstStyle/>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Identify what we need as an organisation (skills, knowledge, behaviours)</a:t>
                      </a:r>
                    </a:p>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Improve our ability to recruit and retain employees whose talents match these needs</a:t>
                      </a:r>
                    </a:p>
                    <a:p>
                      <a:pPr marL="285750" indent="-285750">
                        <a:lnSpc>
                          <a:spcPct val="110000"/>
                        </a:lnSpc>
                        <a:buFont typeface="Arial" panose="020B0604020202020204" pitchFamily="34" charset="0"/>
                        <a:buChar char="•"/>
                      </a:pPr>
                      <a:r>
                        <a:rPr lang="en-GB" sz="1600" dirty="0">
                          <a:solidFill>
                            <a:schemeClr val="tx1"/>
                          </a:solidFill>
                          <a:latin typeface="+mn-lt"/>
                        </a:rPr>
                        <a:t>Provide</a:t>
                      </a:r>
                      <a:r>
                        <a:rPr lang="en-GB" sz="1600" b="0" i="0" u="none" strike="noStrike" dirty="0">
                          <a:solidFill>
                            <a:schemeClr val="tx1"/>
                          </a:solidFill>
                          <a:effectLst/>
                          <a:latin typeface="+mn-lt"/>
                        </a:rPr>
                        <a:t> high-quality development for those who require it</a:t>
                      </a:r>
                    </a:p>
                    <a:p>
                      <a:pPr marL="285750" indent="-285750">
                        <a:lnSpc>
                          <a:spcPct val="110000"/>
                        </a:lnSpc>
                        <a:buFont typeface="Arial" panose="020B0604020202020204" pitchFamily="34" charset="0"/>
                        <a:buChar char="•"/>
                      </a:pPr>
                      <a:r>
                        <a:rPr lang="en-GB" sz="1600" b="0" i="0" u="none" strike="noStrike" dirty="0">
                          <a:solidFill>
                            <a:schemeClr val="tx1"/>
                          </a:solidFill>
                          <a:effectLst/>
                          <a:latin typeface="+mn-lt"/>
                        </a:rPr>
                        <a:t>Take action to create a work culture where promoting equality and giving due consideration to health inequalities is ‘how we do things around here’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extLst>
                  <a:ext uri="{0D108BD9-81ED-4DB2-BD59-A6C34878D82A}">
                    <a16:rowId xmlns:a16="http://schemas.microsoft.com/office/drawing/2014/main" val="996464768"/>
                  </a:ext>
                </a:extLst>
              </a:tr>
              <a:tr h="15036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bg1"/>
                          </a:solidFill>
                          <a:latin typeface="+mn-lt"/>
                          <a:ea typeface="+mn-ea"/>
                          <a:cs typeface="+mn-cs"/>
                        </a:rPr>
                        <a:t>Establish NICE as an active Anchor organisation (employer) </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A0B0"/>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latin typeface="+mn-lt"/>
                          <a:ea typeface="+mn-ea"/>
                          <a:cs typeface="+mn-cs"/>
                        </a:rPr>
                        <a:t>Agree NICE’s approach in this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latin typeface="+mn-lt"/>
                          <a:ea typeface="+mn-ea"/>
                          <a:cs typeface="+mn-cs"/>
                        </a:rPr>
                        <a:t>Work with local and system partners to understand local community priorities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latin typeface="+mn-lt"/>
                          <a:ea typeface="+mn-ea"/>
                          <a:cs typeface="+mn-cs"/>
                        </a:rPr>
                        <a:t>Work with local and system partners to widen access to good quality work and opportunities at NICE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kern="1200" dirty="0">
                        <a:solidFill>
                          <a:schemeClr val="tx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latin typeface="+mn-lt"/>
                          <a:ea typeface="+mn-ea"/>
                          <a:cs typeface="+mn-cs"/>
                        </a:rPr>
                        <a:t>Work with local partners to understand local community priorities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latin typeface="+mn-lt"/>
                          <a:ea typeface="+mn-ea"/>
                          <a:cs typeface="+mn-cs"/>
                        </a:rPr>
                        <a:t>Develop a programme of activity to widen access to good quality work and opportunities at NICE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3DA"/>
                    </a:solidFill>
                  </a:tcPr>
                </a:tc>
                <a:extLst>
                  <a:ext uri="{0D108BD9-81ED-4DB2-BD59-A6C34878D82A}">
                    <a16:rowId xmlns:a16="http://schemas.microsoft.com/office/drawing/2014/main" val="1262670458"/>
                  </a:ext>
                </a:extLst>
              </a:tr>
            </a:tbl>
          </a:graphicData>
        </a:graphic>
      </p:graphicFrame>
    </p:spTree>
    <p:extLst>
      <p:ext uri="{BB962C8B-B14F-4D97-AF65-F5344CB8AC3E}">
        <p14:creationId xmlns:p14="http://schemas.microsoft.com/office/powerpoint/2010/main" val="233183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2CA8-B2AA-639D-7127-01B8A0D3A3E5}"/>
              </a:ext>
            </a:extLst>
          </p:cNvPr>
          <p:cNvSpPr>
            <a:spLocks noGrp="1"/>
          </p:cNvSpPr>
          <p:nvPr>
            <p:ph type="ctrTitle"/>
          </p:nvPr>
        </p:nvSpPr>
        <p:spPr>
          <a:xfrm>
            <a:off x="221058" y="150943"/>
            <a:ext cx="11178381" cy="1160319"/>
          </a:xfrm>
        </p:spPr>
        <p:txBody>
          <a:bodyPr>
            <a:normAutofit fontScale="90000"/>
          </a:bodyPr>
          <a:lstStyle/>
          <a:p>
            <a:r>
              <a:rPr lang="en-GB" dirty="0">
                <a:latin typeface="+mn-lt"/>
              </a:rPr>
              <a:t>Our work to deliver against our 5 objectives will be underpinned by these commitments</a:t>
            </a:r>
          </a:p>
        </p:txBody>
      </p:sp>
      <p:sp>
        <p:nvSpPr>
          <p:cNvPr id="9" name="TextBox 8">
            <a:extLst>
              <a:ext uri="{FF2B5EF4-FFF2-40B4-BE49-F238E27FC236}">
                <a16:creationId xmlns:a16="http://schemas.microsoft.com/office/drawing/2014/main" id="{1EDDC397-B5EC-3FD9-3D36-4E8215905920}"/>
              </a:ext>
            </a:extLst>
          </p:cNvPr>
          <p:cNvSpPr txBox="1"/>
          <p:nvPr/>
        </p:nvSpPr>
        <p:spPr>
          <a:xfrm>
            <a:off x="301925" y="1331575"/>
            <a:ext cx="3727780" cy="461665"/>
          </a:xfrm>
          <a:prstGeom prst="rect">
            <a:avLst/>
          </a:prstGeom>
          <a:noFill/>
        </p:spPr>
        <p:txBody>
          <a:bodyPr wrap="square" rtlCol="0">
            <a:spAutoFit/>
          </a:bodyPr>
          <a:lstStyle/>
          <a:p>
            <a:r>
              <a:rPr lang="en-GB" sz="2400" b="1" dirty="0"/>
              <a:t>We will: </a:t>
            </a:r>
          </a:p>
        </p:txBody>
      </p:sp>
      <p:graphicFrame>
        <p:nvGraphicFramePr>
          <p:cNvPr id="7" name="Diagram 6" descr="Graphic outlining our work to deliver against our 5 objectives will be underpinned by these commitments. ">
            <a:extLst>
              <a:ext uri="{FF2B5EF4-FFF2-40B4-BE49-F238E27FC236}">
                <a16:creationId xmlns:a16="http://schemas.microsoft.com/office/drawing/2014/main" id="{243D982A-490E-342F-072A-6C705BF4EE4F}"/>
              </a:ext>
            </a:extLst>
          </p:cNvPr>
          <p:cNvGraphicFramePr/>
          <p:nvPr>
            <p:extLst>
              <p:ext uri="{D42A27DB-BD31-4B8C-83A1-F6EECF244321}">
                <p14:modId xmlns:p14="http://schemas.microsoft.com/office/powerpoint/2010/main" val="3174194826"/>
              </p:ext>
            </p:extLst>
          </p:nvPr>
        </p:nvGraphicFramePr>
        <p:xfrm>
          <a:off x="951890" y="1700907"/>
          <a:ext cx="10159752" cy="3917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AC05CE4-D7A6-4A11-B9B8-B7F422187D26}"/>
              </a:ext>
            </a:extLst>
          </p:cNvPr>
          <p:cNvSpPr txBox="1"/>
          <p:nvPr/>
        </p:nvSpPr>
        <p:spPr>
          <a:xfrm>
            <a:off x="975728" y="5639072"/>
            <a:ext cx="10135914" cy="369332"/>
          </a:xfrm>
          <a:prstGeom prst="rect">
            <a:avLst/>
          </a:prstGeom>
          <a:solidFill>
            <a:schemeClr val="accent3"/>
          </a:solidFill>
        </p:spPr>
        <p:txBody>
          <a:bodyPr wrap="square" rtlCol="0">
            <a:spAutoFit/>
          </a:bodyPr>
          <a:lstStyle/>
          <a:p>
            <a:r>
              <a:rPr lang="en-GB" i="1" dirty="0"/>
              <a:t>             We will strive to live and breathe our values and behaviours in everything we do </a:t>
            </a:r>
          </a:p>
        </p:txBody>
      </p:sp>
    </p:spTree>
    <p:extLst>
      <p:ext uri="{BB962C8B-B14F-4D97-AF65-F5344CB8AC3E}">
        <p14:creationId xmlns:p14="http://schemas.microsoft.com/office/powerpoint/2010/main" val="183807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68AB42-AE4C-3AC6-CA04-BAF3804F3DB3}"/>
              </a:ext>
            </a:extLst>
          </p:cNvPr>
          <p:cNvSpPr>
            <a:spLocks noGrp="1"/>
          </p:cNvSpPr>
          <p:nvPr>
            <p:ph type="ctrTitle"/>
          </p:nvPr>
        </p:nvSpPr>
        <p:spPr>
          <a:xfrm>
            <a:off x="506807" y="1972940"/>
            <a:ext cx="11178381" cy="1160319"/>
          </a:xfrm>
        </p:spPr>
        <p:txBody>
          <a:bodyPr>
            <a:normAutofit/>
          </a:bodyPr>
          <a:lstStyle/>
          <a:p>
            <a:pPr algn="ctr"/>
            <a:r>
              <a:rPr lang="en-GB" sz="4400" dirty="0">
                <a:latin typeface="+mn-lt"/>
                <a:ea typeface="Inter" panose="02000503000000020004" pitchFamily="2" charset="0"/>
              </a:rPr>
              <a:t>Our 5-year roadmap</a:t>
            </a:r>
            <a:r>
              <a:rPr lang="en-GB" sz="4400" dirty="0">
                <a:latin typeface="+mn-lt"/>
              </a:rPr>
              <a:t>:</a:t>
            </a:r>
          </a:p>
        </p:txBody>
      </p:sp>
      <p:cxnSp>
        <p:nvCxnSpPr>
          <p:cNvPr id="7" name="Straight Connector 6">
            <a:extLst>
              <a:ext uri="{FF2B5EF4-FFF2-40B4-BE49-F238E27FC236}">
                <a16:creationId xmlns:a16="http://schemas.microsoft.com/office/drawing/2014/main" id="{7AAC4FD4-EE9D-00E1-11B1-F4B66E9DC201}"/>
              </a:ext>
              <a:ext uri="{C183D7F6-B498-43B3-948B-1728B52AA6E4}">
                <adec:decorative xmlns:adec="http://schemas.microsoft.com/office/drawing/2017/decorative" val="1"/>
              </a:ext>
            </a:extLst>
          </p:cNvPr>
          <p:cNvCxnSpPr>
            <a:cxnSpLocks/>
          </p:cNvCxnSpPr>
          <p:nvPr/>
        </p:nvCxnSpPr>
        <p:spPr>
          <a:xfrm>
            <a:off x="1601678" y="3133259"/>
            <a:ext cx="8988641"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7967F1-6620-9F31-9091-84DF854AB111}"/>
              </a:ext>
            </a:extLst>
          </p:cNvPr>
          <p:cNvSpPr txBox="1"/>
          <p:nvPr/>
        </p:nvSpPr>
        <p:spPr>
          <a:xfrm>
            <a:off x="2847932" y="3536940"/>
            <a:ext cx="6096740" cy="1323439"/>
          </a:xfrm>
          <a:prstGeom prst="rect">
            <a:avLst/>
          </a:prstGeom>
          <a:noFill/>
        </p:spPr>
        <p:txBody>
          <a:bodyPr wrap="square">
            <a:spAutoFit/>
          </a:bodyPr>
          <a:lstStyle/>
          <a:p>
            <a:pPr algn="ctr"/>
            <a:r>
              <a:rPr lang="en-GB" sz="4000" dirty="0">
                <a:solidFill>
                  <a:schemeClr val="bg1"/>
                </a:solidFill>
              </a:rPr>
              <a:t>How we will achieve our goals </a:t>
            </a:r>
          </a:p>
        </p:txBody>
      </p:sp>
    </p:spTree>
    <p:extLst>
      <p:ext uri="{BB962C8B-B14F-4D97-AF65-F5344CB8AC3E}">
        <p14:creationId xmlns:p14="http://schemas.microsoft.com/office/powerpoint/2010/main" val="351688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B88D-3925-F4A9-C326-FD30147010B2}"/>
              </a:ext>
            </a:extLst>
          </p:cNvPr>
          <p:cNvSpPr>
            <a:spLocks noGrp="1"/>
          </p:cNvSpPr>
          <p:nvPr>
            <p:ph type="ctrTitle"/>
          </p:nvPr>
        </p:nvSpPr>
        <p:spPr>
          <a:xfrm>
            <a:off x="294483" y="109019"/>
            <a:ext cx="11178381" cy="1160319"/>
          </a:xfrm>
        </p:spPr>
        <p:txBody>
          <a:bodyPr>
            <a:normAutofit/>
          </a:bodyPr>
          <a:lstStyle/>
          <a:p>
            <a:r>
              <a:rPr lang="en-GB" sz="3600" dirty="0">
                <a:latin typeface="+mn-lt"/>
              </a:rPr>
              <a:t>Delivering our roadmap</a:t>
            </a:r>
          </a:p>
        </p:txBody>
      </p:sp>
      <p:sp>
        <p:nvSpPr>
          <p:cNvPr id="4" name="TextBox 3">
            <a:extLst>
              <a:ext uri="{FF2B5EF4-FFF2-40B4-BE49-F238E27FC236}">
                <a16:creationId xmlns:a16="http://schemas.microsoft.com/office/drawing/2014/main" id="{21BB0A68-D7C9-D1FD-A3FB-7A4FFF2A6B04}"/>
              </a:ext>
            </a:extLst>
          </p:cNvPr>
          <p:cNvSpPr txBox="1"/>
          <p:nvPr/>
        </p:nvSpPr>
        <p:spPr>
          <a:xfrm>
            <a:off x="294483" y="460443"/>
            <a:ext cx="11766828" cy="2954655"/>
          </a:xfrm>
          <a:prstGeom prst="rect">
            <a:avLst/>
          </a:prstGeom>
          <a:noFill/>
        </p:spPr>
        <p:txBody>
          <a:bodyPr wrap="square" rtlCol="0">
            <a:spAutoFit/>
          </a:bodyPr>
          <a:lstStyle/>
          <a:p>
            <a:endParaRPr lang="en-GB" sz="2000" dirty="0">
              <a:solidFill>
                <a:schemeClr val="bg1"/>
              </a:solidFill>
            </a:endParaRPr>
          </a:p>
          <a:p>
            <a:r>
              <a:rPr lang="en-GB" dirty="0">
                <a:solidFill>
                  <a:schemeClr val="bg1"/>
                </a:solidFill>
              </a:rPr>
              <a:t>The roadmap is dynamic and flexible, so we can respond to new and emergent opportunities, refresh priorities in line with the progress of NICE’s transformation plan and try different approaches if planned activity is not producing the improvements we wish to see.</a:t>
            </a:r>
          </a:p>
          <a:p>
            <a:endParaRPr lang="en-GB" dirty="0">
              <a:solidFill>
                <a:schemeClr val="bg1"/>
              </a:solidFill>
            </a:endParaRPr>
          </a:p>
          <a:p>
            <a:r>
              <a:rPr lang="en-GB" dirty="0">
                <a:solidFill>
                  <a:schemeClr val="bg1"/>
                </a:solidFill>
              </a:rPr>
              <a:t>It is underpinned by a recognition that success is everyone’s responsibility, and that we need to actively hold each other to account </a:t>
            </a:r>
            <a:r>
              <a:rPr lang="en-GB" dirty="0">
                <a:solidFill>
                  <a:schemeClr val="bg1"/>
                </a:solidFill>
                <a:ea typeface="+mn-lt"/>
                <a:cs typeface="+mn-lt"/>
              </a:rPr>
              <a:t>for meeting our goals.  </a:t>
            </a:r>
            <a:endParaRPr lang="en-GB" dirty="0">
              <a:solidFill>
                <a:schemeClr val="bg1"/>
              </a:solidFill>
            </a:endParaRPr>
          </a:p>
          <a:p>
            <a:endParaRPr lang="en-GB" b="1" dirty="0">
              <a:solidFill>
                <a:schemeClr val="bg1"/>
              </a:solidFill>
            </a:endParaRPr>
          </a:p>
          <a:p>
            <a:r>
              <a:rPr lang="en-GB" dirty="0">
                <a:solidFill>
                  <a:schemeClr val="bg1"/>
                </a:solidFill>
              </a:rPr>
              <a:t>This means: </a:t>
            </a:r>
          </a:p>
          <a:p>
            <a:endParaRPr lang="en-GB" sz="2000" b="1" dirty="0">
              <a:solidFill>
                <a:schemeClr val="bg1"/>
              </a:solidFill>
            </a:endParaRPr>
          </a:p>
        </p:txBody>
      </p:sp>
      <p:sp>
        <p:nvSpPr>
          <p:cNvPr id="5" name="Text Placeholder 2">
            <a:extLst>
              <a:ext uri="{FF2B5EF4-FFF2-40B4-BE49-F238E27FC236}">
                <a16:creationId xmlns:a16="http://schemas.microsoft.com/office/drawing/2014/main" id="{AD9AD3A2-AF84-DA48-31F8-8B19E1DD10E0}"/>
              </a:ext>
              <a:ext uri="{C183D7F6-B498-43B3-948B-1728B52AA6E4}">
                <adec:decorative xmlns:adec="http://schemas.microsoft.com/office/drawing/2017/decorative" val="1"/>
              </a:ext>
            </a:extLst>
          </p:cNvPr>
          <p:cNvSpPr txBox="1">
            <a:spLocks/>
          </p:cNvSpPr>
          <p:nvPr/>
        </p:nvSpPr>
        <p:spPr>
          <a:xfrm>
            <a:off x="3820634" y="2348650"/>
            <a:ext cx="3009014" cy="3782273"/>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en-GB" dirty="0"/>
          </a:p>
        </p:txBody>
      </p:sp>
      <p:sp>
        <p:nvSpPr>
          <p:cNvPr id="6" name="Text Placeholder 2">
            <a:extLst>
              <a:ext uri="{FF2B5EF4-FFF2-40B4-BE49-F238E27FC236}">
                <a16:creationId xmlns:a16="http://schemas.microsoft.com/office/drawing/2014/main" id="{4ACD46E3-BB53-6127-8975-FEC4FDA9D64C}"/>
              </a:ext>
              <a:ext uri="{C183D7F6-B498-43B3-948B-1728B52AA6E4}">
                <adec:decorative xmlns:adec="http://schemas.microsoft.com/office/drawing/2017/decorative" val="1"/>
              </a:ext>
            </a:extLst>
          </p:cNvPr>
          <p:cNvSpPr txBox="1">
            <a:spLocks/>
          </p:cNvSpPr>
          <p:nvPr/>
        </p:nvSpPr>
        <p:spPr>
          <a:xfrm>
            <a:off x="3973034" y="2501050"/>
            <a:ext cx="3009014" cy="3782273"/>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en-GB" dirty="0"/>
          </a:p>
        </p:txBody>
      </p:sp>
      <p:sp>
        <p:nvSpPr>
          <p:cNvPr id="18" name="TextBox 17">
            <a:extLst>
              <a:ext uri="{FF2B5EF4-FFF2-40B4-BE49-F238E27FC236}">
                <a16:creationId xmlns:a16="http://schemas.microsoft.com/office/drawing/2014/main" id="{C8DEA05D-8353-E976-DA59-3A2B0953258A}"/>
              </a:ext>
            </a:extLst>
          </p:cNvPr>
          <p:cNvSpPr txBox="1"/>
          <p:nvPr/>
        </p:nvSpPr>
        <p:spPr>
          <a:xfrm>
            <a:off x="491761" y="3442903"/>
            <a:ext cx="3372630" cy="3056093"/>
          </a:xfrm>
          <a:prstGeom prst="rect">
            <a:avLst/>
          </a:prstGeom>
          <a:solidFill>
            <a:srgbClr val="CDE3DA"/>
          </a:solidFill>
          <a:ln>
            <a:solidFill>
              <a:schemeClr val="tx1"/>
            </a:solidFill>
          </a:ln>
        </p:spPr>
        <p:txBody>
          <a:bodyPr wrap="square" lIns="91440" tIns="45720" rIns="91440" bIns="45720" rtlCol="0" anchor="t">
            <a:spAutoFit/>
          </a:bodyPr>
          <a:lstStyle/>
          <a:p>
            <a:pPr marL="0" lvl="3" indent="0" algn="ctr">
              <a:lnSpc>
                <a:spcPct val="120000"/>
              </a:lnSpc>
              <a:buNone/>
            </a:pPr>
            <a:endParaRPr lang="en-GB" dirty="0">
              <a:ea typeface="+mn-lt"/>
              <a:cs typeface="+mn-lt"/>
            </a:endParaRPr>
          </a:p>
          <a:p>
            <a:pPr marL="0" lvl="3" indent="0" algn="ctr">
              <a:lnSpc>
                <a:spcPct val="120000"/>
              </a:lnSpc>
              <a:buNone/>
            </a:pPr>
            <a:r>
              <a:rPr lang="en-GB" dirty="0">
                <a:ea typeface="+mn-lt"/>
                <a:cs typeface="+mn-lt"/>
              </a:rPr>
              <a:t>We are taking a top-level approach to planning: we will be setting out objectives and key actions, but will give ourselves the flexibility to respond to changing circumstances on a year-by-year basis </a:t>
            </a:r>
          </a:p>
        </p:txBody>
      </p:sp>
      <p:sp>
        <p:nvSpPr>
          <p:cNvPr id="17" name="TextBox 16">
            <a:extLst>
              <a:ext uri="{FF2B5EF4-FFF2-40B4-BE49-F238E27FC236}">
                <a16:creationId xmlns:a16="http://schemas.microsoft.com/office/drawing/2014/main" id="{BDF61217-B19E-2FCD-7AA7-354A05F7438B}"/>
              </a:ext>
            </a:extLst>
          </p:cNvPr>
          <p:cNvSpPr txBox="1"/>
          <p:nvPr/>
        </p:nvSpPr>
        <p:spPr>
          <a:xfrm>
            <a:off x="4398516" y="3442903"/>
            <a:ext cx="3526618" cy="3056093"/>
          </a:xfrm>
          <a:prstGeom prst="rect">
            <a:avLst/>
          </a:prstGeom>
          <a:solidFill>
            <a:srgbClr val="F6ECE6"/>
          </a:solidFill>
          <a:ln>
            <a:solidFill>
              <a:schemeClr val="tx1"/>
            </a:solidFill>
          </a:ln>
        </p:spPr>
        <p:txBody>
          <a:bodyPr wrap="square" lIns="91440" tIns="45720" rIns="91440" bIns="45720" rtlCol="0" anchor="t">
            <a:spAutoFit/>
          </a:bodyPr>
          <a:lstStyle/>
          <a:p>
            <a:pPr marL="0" lvl="3" algn="ctr">
              <a:lnSpc>
                <a:spcPct val="120000"/>
              </a:lnSpc>
            </a:pPr>
            <a:endParaRPr lang="en-GB" dirty="0">
              <a:ea typeface="+mn-lt"/>
              <a:cs typeface="+mn-lt"/>
            </a:endParaRPr>
          </a:p>
          <a:p>
            <a:pPr marL="0" lvl="3" algn="ctr">
              <a:lnSpc>
                <a:spcPct val="120000"/>
              </a:lnSpc>
            </a:pPr>
            <a:r>
              <a:rPr lang="en-GB" dirty="0">
                <a:ea typeface="+mn-lt"/>
                <a:cs typeface="+mn-lt"/>
              </a:rPr>
              <a:t>We will use the annual planning cycle to take stock of progress, create annual organisational and directorate level plans, and set meaningful  targets</a:t>
            </a:r>
          </a:p>
          <a:p>
            <a:pPr marL="0" lvl="3" algn="ctr">
              <a:lnSpc>
                <a:spcPct val="120000"/>
              </a:lnSpc>
            </a:pPr>
            <a:endParaRPr lang="en-GB" dirty="0">
              <a:ea typeface="+mn-lt"/>
              <a:cs typeface="+mn-lt"/>
            </a:endParaRPr>
          </a:p>
          <a:p>
            <a:pPr marL="0" lvl="3" algn="ctr">
              <a:lnSpc>
                <a:spcPct val="120000"/>
              </a:lnSpc>
            </a:pPr>
            <a:endParaRPr lang="en-GB" dirty="0">
              <a:ea typeface="+mn-lt"/>
              <a:cs typeface="+mn-lt"/>
            </a:endParaRPr>
          </a:p>
        </p:txBody>
      </p:sp>
      <p:sp>
        <p:nvSpPr>
          <p:cNvPr id="16" name="TextBox 15">
            <a:extLst>
              <a:ext uri="{FF2B5EF4-FFF2-40B4-BE49-F238E27FC236}">
                <a16:creationId xmlns:a16="http://schemas.microsoft.com/office/drawing/2014/main" id="{3BA1BAD0-A0D3-29B7-8AFE-834465CC024B}"/>
              </a:ext>
            </a:extLst>
          </p:cNvPr>
          <p:cNvSpPr txBox="1"/>
          <p:nvPr/>
        </p:nvSpPr>
        <p:spPr>
          <a:xfrm>
            <a:off x="8452796" y="3405004"/>
            <a:ext cx="3526618" cy="3056093"/>
          </a:xfrm>
          <a:prstGeom prst="rect">
            <a:avLst/>
          </a:prstGeom>
          <a:solidFill>
            <a:srgbClr val="C8E0E6"/>
          </a:solidFill>
          <a:ln>
            <a:solidFill>
              <a:schemeClr val="tx1"/>
            </a:solidFill>
          </a:ln>
        </p:spPr>
        <p:txBody>
          <a:bodyPr wrap="square" lIns="91440" tIns="45720" rIns="91440" bIns="45720" rtlCol="0" anchor="t">
            <a:spAutoFit/>
          </a:bodyPr>
          <a:lstStyle/>
          <a:p>
            <a:pPr marL="0" lvl="3" algn="ctr">
              <a:lnSpc>
                <a:spcPct val="120000"/>
              </a:lnSpc>
            </a:pPr>
            <a:endParaRPr lang="en-GB" dirty="0">
              <a:ea typeface="+mn-lt"/>
              <a:cs typeface="+mn-lt"/>
            </a:endParaRPr>
          </a:p>
          <a:p>
            <a:pPr marL="0" lvl="3" algn="ctr">
              <a:lnSpc>
                <a:spcPct val="120000"/>
              </a:lnSpc>
            </a:pPr>
            <a:r>
              <a:rPr lang="en-GB" dirty="0">
                <a:ea typeface="+mn-lt"/>
                <a:cs typeface="+mn-lt"/>
              </a:rPr>
              <a:t>We will strengthen the governance framework for workforce EDI to ensure clarity about roles and responsibilities, establish accountabilities and ensure effective monitoring is in place</a:t>
            </a:r>
          </a:p>
          <a:p>
            <a:pPr marL="0" lvl="3" algn="ctr">
              <a:lnSpc>
                <a:spcPct val="120000"/>
              </a:lnSpc>
            </a:pPr>
            <a:endParaRPr lang="en-GB" dirty="0">
              <a:ea typeface="+mn-lt"/>
              <a:cs typeface="+mn-lt"/>
            </a:endParaRPr>
          </a:p>
        </p:txBody>
      </p:sp>
      <p:sp>
        <p:nvSpPr>
          <p:cNvPr id="21" name="Oval 20">
            <a:extLst>
              <a:ext uri="{FF2B5EF4-FFF2-40B4-BE49-F238E27FC236}">
                <a16:creationId xmlns:a16="http://schemas.microsoft.com/office/drawing/2014/main" id="{E1ABB3A2-894A-1CFA-6771-8695D1024520}"/>
              </a:ext>
              <a:ext uri="{C183D7F6-B498-43B3-948B-1728B52AA6E4}">
                <adec:decorative xmlns:adec="http://schemas.microsoft.com/office/drawing/2017/decorative" val="1"/>
              </a:ext>
            </a:extLst>
          </p:cNvPr>
          <p:cNvSpPr/>
          <p:nvPr/>
        </p:nvSpPr>
        <p:spPr>
          <a:xfrm>
            <a:off x="4077132" y="3112796"/>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36C"/>
                </a:solidFill>
                <a:effectLst/>
                <a:uLnTx/>
                <a:uFillTx/>
                <a:latin typeface="Lora SemiBold"/>
                <a:ea typeface="+mn-ea"/>
                <a:cs typeface="+mn-cs"/>
              </a:rPr>
              <a:t>2</a:t>
            </a:r>
          </a:p>
        </p:txBody>
      </p:sp>
      <p:sp>
        <p:nvSpPr>
          <p:cNvPr id="22" name="Oval 21">
            <a:extLst>
              <a:ext uri="{FF2B5EF4-FFF2-40B4-BE49-F238E27FC236}">
                <a16:creationId xmlns:a16="http://schemas.microsoft.com/office/drawing/2014/main" id="{42C56E8B-B50E-BB42-3971-4987A15BCA5D}"/>
              </a:ext>
              <a:ext uri="{C183D7F6-B498-43B3-948B-1728B52AA6E4}">
                <adec:decorative xmlns:adec="http://schemas.microsoft.com/office/drawing/2017/decorative" val="1"/>
              </a:ext>
            </a:extLst>
          </p:cNvPr>
          <p:cNvSpPr/>
          <p:nvPr/>
        </p:nvSpPr>
        <p:spPr>
          <a:xfrm>
            <a:off x="8124270" y="3112796"/>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36C"/>
                </a:solidFill>
                <a:effectLst/>
                <a:uLnTx/>
                <a:uFillTx/>
                <a:latin typeface="Lora SemiBold"/>
                <a:ea typeface="+mn-ea"/>
                <a:cs typeface="+mn-cs"/>
              </a:rPr>
              <a:t>3</a:t>
            </a:r>
          </a:p>
        </p:txBody>
      </p:sp>
      <p:sp>
        <p:nvSpPr>
          <p:cNvPr id="14" name="Oval 13">
            <a:extLst>
              <a:ext uri="{FF2B5EF4-FFF2-40B4-BE49-F238E27FC236}">
                <a16:creationId xmlns:a16="http://schemas.microsoft.com/office/drawing/2014/main" id="{87DAD074-A6AA-2154-19BE-A88AC69E3152}"/>
              </a:ext>
              <a:ext uri="{C183D7F6-B498-43B3-948B-1728B52AA6E4}">
                <adec:decorative xmlns:adec="http://schemas.microsoft.com/office/drawing/2017/decorative" val="1"/>
              </a:ext>
            </a:extLst>
          </p:cNvPr>
          <p:cNvSpPr/>
          <p:nvPr/>
        </p:nvSpPr>
        <p:spPr>
          <a:xfrm>
            <a:off x="218439" y="3112796"/>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36C"/>
                </a:solidFill>
                <a:effectLst/>
                <a:uLnTx/>
                <a:uFillTx/>
                <a:latin typeface="Lora SemiBold"/>
                <a:ea typeface="+mn-ea"/>
                <a:cs typeface="+mn-cs"/>
              </a:rPr>
              <a:t>1</a:t>
            </a:r>
          </a:p>
        </p:txBody>
      </p:sp>
    </p:spTree>
    <p:extLst>
      <p:ext uri="{BB962C8B-B14F-4D97-AF65-F5344CB8AC3E}">
        <p14:creationId xmlns:p14="http://schemas.microsoft.com/office/powerpoint/2010/main" val="257597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11D402-9F34-A1C8-50FE-14B8860DA0A9}"/>
              </a:ext>
            </a:extLst>
          </p:cNvPr>
          <p:cNvSpPr>
            <a:spLocks noGrp="1"/>
          </p:cNvSpPr>
          <p:nvPr>
            <p:ph type="ctrTitle"/>
          </p:nvPr>
        </p:nvSpPr>
        <p:spPr>
          <a:xfrm>
            <a:off x="120719" y="149579"/>
            <a:ext cx="11178381" cy="1160319"/>
          </a:xfrm>
        </p:spPr>
        <p:txBody>
          <a:bodyPr>
            <a:normAutofit fontScale="90000"/>
          </a:bodyPr>
          <a:lstStyle/>
          <a:p>
            <a:r>
              <a:rPr lang="en-GB" dirty="0">
                <a:latin typeface="+mn-lt"/>
              </a:rPr>
              <a:t>Our 5-Year workforce EDI roadmap-an overview</a:t>
            </a:r>
          </a:p>
        </p:txBody>
      </p:sp>
      <p:sp>
        <p:nvSpPr>
          <p:cNvPr id="7" name="Text Placeholder 6">
            <a:extLst>
              <a:ext uri="{FF2B5EF4-FFF2-40B4-BE49-F238E27FC236}">
                <a16:creationId xmlns:a16="http://schemas.microsoft.com/office/drawing/2014/main" id="{DB30FD32-7F4F-6272-6919-408D09B52472}"/>
              </a:ext>
            </a:extLst>
          </p:cNvPr>
          <p:cNvSpPr>
            <a:spLocks noGrp="1"/>
          </p:cNvSpPr>
          <p:nvPr>
            <p:ph type="body" sz="quarter" idx="12"/>
          </p:nvPr>
        </p:nvSpPr>
        <p:spPr>
          <a:xfrm>
            <a:off x="181458" y="1309898"/>
            <a:ext cx="11829084" cy="3641147"/>
          </a:xfrm>
        </p:spPr>
        <p:txBody>
          <a:bodyPr>
            <a:noAutofit/>
          </a:bodyPr>
          <a:lstStyle/>
          <a:p>
            <a:pPr>
              <a:lnSpc>
                <a:spcPct val="100000"/>
              </a:lnSpc>
            </a:pPr>
            <a:r>
              <a:rPr lang="en-GB" dirty="0">
                <a:latin typeface="+mn-lt"/>
              </a:rPr>
              <a:t>Building a workforce of talented, committed individuals, with the right skills, knowledge and behaviours, is key to NICE’s success as we strive to deliver our 5-Year Transformation Plan. </a:t>
            </a:r>
          </a:p>
          <a:p>
            <a:pPr>
              <a:lnSpc>
                <a:spcPct val="100000"/>
              </a:lnSpc>
            </a:pPr>
            <a:r>
              <a:rPr lang="en-GB" dirty="0">
                <a:latin typeface="+mn-lt"/>
              </a:rPr>
              <a:t>To achieve this goal, we need to purposefully ‘embrace difference’ by taking a longer-term approach to our workforce EDI activity. This roadmap sets out our ambitions and key actions for the period 2024-2029. It sets out:</a:t>
            </a:r>
          </a:p>
          <a:p>
            <a:pPr>
              <a:lnSpc>
                <a:spcPct val="100000"/>
              </a:lnSpc>
            </a:pPr>
            <a:endParaRPr lang="en-GB" dirty="0">
              <a:latin typeface="+mn-lt"/>
            </a:endParaRPr>
          </a:p>
          <a:p>
            <a:pPr marL="971550" lvl="1" indent="-285750">
              <a:lnSpc>
                <a:spcPct val="100000"/>
              </a:lnSpc>
            </a:pPr>
            <a:r>
              <a:rPr lang="en-GB" dirty="0"/>
              <a:t>our 5 overarching objectives</a:t>
            </a:r>
          </a:p>
          <a:p>
            <a:pPr marL="971550" lvl="1" indent="-285750">
              <a:lnSpc>
                <a:spcPct val="100000"/>
              </a:lnSpc>
            </a:pPr>
            <a:r>
              <a:rPr lang="en-GB" dirty="0"/>
              <a:t>the core areas of work we will undertake</a:t>
            </a:r>
          </a:p>
          <a:p>
            <a:pPr marL="971550" lvl="1" indent="-285750">
              <a:lnSpc>
                <a:spcPct val="100000"/>
              </a:lnSpc>
            </a:pPr>
            <a:r>
              <a:rPr lang="en-GB" dirty="0"/>
              <a:t>a framework for how we will work together and hold ourselves collectively to account for achieving our goals.</a:t>
            </a:r>
          </a:p>
          <a:p>
            <a:pPr marL="971550" lvl="1" indent="-285750">
              <a:lnSpc>
                <a:spcPct val="100000"/>
              </a:lnSpc>
            </a:pPr>
            <a:endParaRPr lang="en-GB" dirty="0"/>
          </a:p>
          <a:p>
            <a:pPr>
              <a:lnSpc>
                <a:spcPct val="100000"/>
              </a:lnSpc>
            </a:pPr>
            <a:r>
              <a:rPr lang="en-GB" dirty="0">
                <a:latin typeface="+mn-lt"/>
              </a:rPr>
              <a:t>The roadmap applies to all our workforce, including committee members.</a:t>
            </a:r>
          </a:p>
          <a:p>
            <a:pPr>
              <a:lnSpc>
                <a:spcPct val="100000"/>
              </a:lnSpc>
            </a:pPr>
            <a:r>
              <a:rPr lang="en-GB" dirty="0">
                <a:latin typeface="+mn-lt"/>
              </a:rPr>
              <a:t>It is a dynamic document that will be regularly reviewed, and where necessary updated. </a:t>
            </a:r>
          </a:p>
          <a:p>
            <a:pPr>
              <a:lnSpc>
                <a:spcPct val="100000"/>
              </a:lnSpc>
            </a:pPr>
            <a:r>
              <a:rPr lang="en-GB" dirty="0">
                <a:latin typeface="+mn-lt"/>
              </a:rPr>
              <a:t>The roadmap has been created with colleagues from across NICE, including our staff networks.</a:t>
            </a:r>
          </a:p>
          <a:p>
            <a:pPr>
              <a:lnSpc>
                <a:spcPct val="100000"/>
              </a:lnSpc>
            </a:pPr>
            <a:endParaRPr lang="en-GB" sz="1600" dirty="0"/>
          </a:p>
        </p:txBody>
      </p:sp>
    </p:spTree>
    <p:extLst>
      <p:ext uri="{BB962C8B-B14F-4D97-AF65-F5344CB8AC3E}">
        <p14:creationId xmlns:p14="http://schemas.microsoft.com/office/powerpoint/2010/main" val="1380584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905C58-6929-B76A-A7C9-8D68DB8290C2}"/>
              </a:ext>
            </a:extLst>
          </p:cNvPr>
          <p:cNvSpPr>
            <a:spLocks noGrp="1"/>
          </p:cNvSpPr>
          <p:nvPr>
            <p:ph type="ctrTitle"/>
          </p:nvPr>
        </p:nvSpPr>
        <p:spPr>
          <a:xfrm>
            <a:off x="231229" y="139154"/>
            <a:ext cx="11754294" cy="830318"/>
          </a:xfrm>
        </p:spPr>
        <p:txBody>
          <a:bodyPr>
            <a:noAutofit/>
          </a:bodyPr>
          <a:lstStyle/>
          <a:p>
            <a:r>
              <a:rPr lang="en-GB" sz="3600" dirty="0">
                <a:latin typeface="+mn-lt"/>
              </a:rPr>
              <a:t>This is everyone’s responsibility</a:t>
            </a:r>
          </a:p>
        </p:txBody>
      </p:sp>
      <p:sp>
        <p:nvSpPr>
          <p:cNvPr id="20" name="Rectangle 19">
            <a:extLst>
              <a:ext uri="{FF2B5EF4-FFF2-40B4-BE49-F238E27FC236}">
                <a16:creationId xmlns:a16="http://schemas.microsoft.com/office/drawing/2014/main" id="{DEE79819-57D2-839A-6DF2-ADEE33F61EBD}"/>
              </a:ext>
            </a:extLst>
          </p:cNvPr>
          <p:cNvSpPr/>
          <p:nvPr/>
        </p:nvSpPr>
        <p:spPr>
          <a:xfrm>
            <a:off x="231229" y="1008380"/>
            <a:ext cx="1566869"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Board</a:t>
            </a:r>
          </a:p>
        </p:txBody>
      </p:sp>
      <p:sp>
        <p:nvSpPr>
          <p:cNvPr id="14" name="TextBox 13">
            <a:extLst>
              <a:ext uri="{FF2B5EF4-FFF2-40B4-BE49-F238E27FC236}">
                <a16:creationId xmlns:a16="http://schemas.microsoft.com/office/drawing/2014/main" id="{2ED14C1C-8A3D-32A8-B16A-849432A3318C}"/>
              </a:ext>
            </a:extLst>
          </p:cNvPr>
          <p:cNvSpPr txBox="1"/>
          <p:nvPr/>
        </p:nvSpPr>
        <p:spPr>
          <a:xfrm>
            <a:off x="1953393" y="1007700"/>
            <a:ext cx="6529041" cy="830997"/>
          </a:xfrm>
          <a:prstGeom prst="rect">
            <a:avLst/>
          </a:prstGeom>
          <a:noFill/>
          <a:ln w="19050">
            <a:solidFill>
              <a:schemeClr val="accent1"/>
            </a:solidFill>
          </a:ln>
        </p:spPr>
        <p:txBody>
          <a:bodyPr wrap="square">
            <a:spAutoFit/>
          </a:bodyPr>
          <a:lstStyle/>
          <a:p>
            <a:r>
              <a:rPr lang="en-GB" sz="1600" dirty="0"/>
              <a:t>Role models Inclusive Leadership, maintaining clear lines of governance and accountability to ensure we are meeting statutory obligations and delivering against the 5-Year roadmap </a:t>
            </a:r>
          </a:p>
        </p:txBody>
      </p:sp>
      <p:sp>
        <p:nvSpPr>
          <p:cNvPr id="21" name="Rectangle 20">
            <a:extLst>
              <a:ext uri="{FF2B5EF4-FFF2-40B4-BE49-F238E27FC236}">
                <a16:creationId xmlns:a16="http://schemas.microsoft.com/office/drawing/2014/main" id="{67D6864E-EF2E-50ED-77C7-BB644149DE07}"/>
              </a:ext>
            </a:extLst>
          </p:cNvPr>
          <p:cNvSpPr/>
          <p:nvPr/>
        </p:nvSpPr>
        <p:spPr>
          <a:xfrm>
            <a:off x="231229" y="1925638"/>
            <a:ext cx="1551284" cy="83031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CEO</a:t>
            </a:r>
          </a:p>
        </p:txBody>
      </p:sp>
      <p:sp>
        <p:nvSpPr>
          <p:cNvPr id="16" name="TextBox 15">
            <a:extLst>
              <a:ext uri="{FF2B5EF4-FFF2-40B4-BE49-F238E27FC236}">
                <a16:creationId xmlns:a16="http://schemas.microsoft.com/office/drawing/2014/main" id="{AF50A744-15D7-589C-A618-E729A982729B}"/>
              </a:ext>
            </a:extLst>
          </p:cNvPr>
          <p:cNvSpPr txBox="1"/>
          <p:nvPr/>
        </p:nvSpPr>
        <p:spPr>
          <a:xfrm>
            <a:off x="1958456" y="1924958"/>
            <a:ext cx="6523978" cy="830997"/>
          </a:xfrm>
          <a:prstGeom prst="rect">
            <a:avLst/>
          </a:prstGeom>
          <a:noFill/>
          <a:ln w="19050">
            <a:solidFill>
              <a:schemeClr val="accent1"/>
            </a:solidFill>
          </a:ln>
        </p:spPr>
        <p:txBody>
          <a:bodyPr wrap="square">
            <a:spAutoFit/>
          </a:bodyPr>
          <a:lstStyle/>
          <a:p>
            <a:r>
              <a:rPr lang="en-GB" sz="1600" dirty="0"/>
              <a:t>Role models Inclusive Leadership, ensuring the Executive Team work with their teams to deliver against organisational and directorate level action plans aligned to the 5-Year roadmap </a:t>
            </a:r>
          </a:p>
        </p:txBody>
      </p:sp>
      <p:sp>
        <p:nvSpPr>
          <p:cNvPr id="4" name="Rectangle 3">
            <a:extLst>
              <a:ext uri="{FF2B5EF4-FFF2-40B4-BE49-F238E27FC236}">
                <a16:creationId xmlns:a16="http://schemas.microsoft.com/office/drawing/2014/main" id="{DB236990-6EC9-596E-3E30-82FDD1720359}"/>
              </a:ext>
            </a:extLst>
          </p:cNvPr>
          <p:cNvSpPr/>
          <p:nvPr/>
        </p:nvSpPr>
        <p:spPr>
          <a:xfrm>
            <a:off x="246814" y="2893778"/>
            <a:ext cx="1551284"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r>
              <a:rPr lang="en-GB" sz="2000" dirty="0"/>
              <a:t>Senior Leaders </a:t>
            </a:r>
          </a:p>
        </p:txBody>
      </p:sp>
      <p:sp>
        <p:nvSpPr>
          <p:cNvPr id="6" name="TextBox 5">
            <a:extLst>
              <a:ext uri="{FF2B5EF4-FFF2-40B4-BE49-F238E27FC236}">
                <a16:creationId xmlns:a16="http://schemas.microsoft.com/office/drawing/2014/main" id="{44C0B091-FD78-02AC-47FC-1AE0E22A3414}"/>
              </a:ext>
            </a:extLst>
          </p:cNvPr>
          <p:cNvSpPr txBox="1"/>
          <p:nvPr/>
        </p:nvSpPr>
        <p:spPr>
          <a:xfrm>
            <a:off x="1958456" y="2893608"/>
            <a:ext cx="6517241" cy="830997"/>
          </a:xfrm>
          <a:prstGeom prst="rect">
            <a:avLst/>
          </a:prstGeom>
          <a:noFill/>
          <a:ln w="19050">
            <a:solidFill>
              <a:schemeClr val="accent1"/>
            </a:solidFill>
          </a:ln>
        </p:spPr>
        <p:txBody>
          <a:bodyPr wrap="square">
            <a:spAutoFit/>
          </a:bodyPr>
          <a:lstStyle/>
          <a:p>
            <a:r>
              <a:rPr lang="en-GB" sz="1600" dirty="0"/>
              <a:t>Role model Inclusive Leadership, working with their teams and the People and Place directorate to develop and deliver directorate level action plans aligned to organisational objectives</a:t>
            </a:r>
          </a:p>
        </p:txBody>
      </p:sp>
      <p:sp>
        <p:nvSpPr>
          <p:cNvPr id="23" name="Rectangle 22">
            <a:extLst>
              <a:ext uri="{FF2B5EF4-FFF2-40B4-BE49-F238E27FC236}">
                <a16:creationId xmlns:a16="http://schemas.microsoft.com/office/drawing/2014/main" id="{1759B7B3-9F5D-2C60-22AA-A6F1B8CC39BB}"/>
              </a:ext>
            </a:extLst>
          </p:cNvPr>
          <p:cNvSpPr/>
          <p:nvPr/>
        </p:nvSpPr>
        <p:spPr>
          <a:xfrm>
            <a:off x="265211" y="3836863"/>
            <a:ext cx="1539871" cy="83031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Staff Networks </a:t>
            </a:r>
          </a:p>
        </p:txBody>
      </p:sp>
      <p:sp>
        <p:nvSpPr>
          <p:cNvPr id="18" name="TextBox 17">
            <a:extLst>
              <a:ext uri="{FF2B5EF4-FFF2-40B4-BE49-F238E27FC236}">
                <a16:creationId xmlns:a16="http://schemas.microsoft.com/office/drawing/2014/main" id="{421DDD8B-F0B5-C277-BA3B-65EC1F1C2446}"/>
              </a:ext>
            </a:extLst>
          </p:cNvPr>
          <p:cNvSpPr txBox="1"/>
          <p:nvPr/>
        </p:nvSpPr>
        <p:spPr>
          <a:xfrm>
            <a:off x="1953393" y="3848686"/>
            <a:ext cx="6529041" cy="830997"/>
          </a:xfrm>
          <a:prstGeom prst="rect">
            <a:avLst/>
          </a:prstGeom>
          <a:noFill/>
          <a:ln w="19050">
            <a:solidFill>
              <a:schemeClr val="accent1"/>
            </a:solidFill>
          </a:ln>
        </p:spPr>
        <p:txBody>
          <a:bodyPr wrap="square">
            <a:spAutoFit/>
          </a:bodyPr>
          <a:lstStyle/>
          <a:p>
            <a:r>
              <a:rPr lang="en-GB" sz="1600" dirty="0"/>
              <a:t>Amplify the voices of lived experience, working with Executive Sponsors and the People and Place directorate to develop staff network action plans aligned to organisational objectives </a:t>
            </a:r>
          </a:p>
        </p:txBody>
      </p:sp>
      <p:sp>
        <p:nvSpPr>
          <p:cNvPr id="22" name="Rectangle 21">
            <a:extLst>
              <a:ext uri="{FF2B5EF4-FFF2-40B4-BE49-F238E27FC236}">
                <a16:creationId xmlns:a16="http://schemas.microsoft.com/office/drawing/2014/main" id="{0C10A367-0170-A736-6B00-B59B5CA6529D}"/>
              </a:ext>
            </a:extLst>
          </p:cNvPr>
          <p:cNvSpPr/>
          <p:nvPr/>
        </p:nvSpPr>
        <p:spPr>
          <a:xfrm>
            <a:off x="265211" y="4821772"/>
            <a:ext cx="1539871" cy="99670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People and Place Directorate</a:t>
            </a:r>
          </a:p>
        </p:txBody>
      </p:sp>
      <p:sp>
        <p:nvSpPr>
          <p:cNvPr id="25" name="TextBox 24">
            <a:extLst>
              <a:ext uri="{FF2B5EF4-FFF2-40B4-BE49-F238E27FC236}">
                <a16:creationId xmlns:a16="http://schemas.microsoft.com/office/drawing/2014/main" id="{490D1600-C754-DDC9-334C-F7B7092C27F0}"/>
              </a:ext>
            </a:extLst>
          </p:cNvPr>
          <p:cNvSpPr txBox="1"/>
          <p:nvPr/>
        </p:nvSpPr>
        <p:spPr>
          <a:xfrm>
            <a:off x="1946655" y="4802815"/>
            <a:ext cx="6535779" cy="1015663"/>
          </a:xfrm>
          <a:prstGeom prst="rect">
            <a:avLst/>
          </a:prstGeom>
          <a:noFill/>
          <a:ln w="19050">
            <a:solidFill>
              <a:schemeClr val="accent1"/>
            </a:solidFill>
          </a:ln>
        </p:spPr>
        <p:txBody>
          <a:bodyPr wrap="square">
            <a:spAutoFit/>
          </a:bodyPr>
          <a:lstStyle/>
          <a:p>
            <a:r>
              <a:rPr lang="en-GB" sz="1500" dirty="0"/>
              <a:t>Provide strategic leadership, subject matter expertise and HR Business Partnership, working with the CEO, Executive Team, staff networks, and colleagues across NICE, to develop and deliver action plans aligned to organisational objectives</a:t>
            </a:r>
          </a:p>
        </p:txBody>
      </p:sp>
      <p:graphicFrame>
        <p:nvGraphicFramePr>
          <p:cNvPr id="7" name="Diagram 6" descr="Diagram outlining the EDI Roadmap">
            <a:extLst>
              <a:ext uri="{FF2B5EF4-FFF2-40B4-BE49-F238E27FC236}">
                <a16:creationId xmlns:a16="http://schemas.microsoft.com/office/drawing/2014/main" id="{21A863A4-9FFC-A3D3-D634-383BAC5A2B32}"/>
              </a:ext>
            </a:extLst>
          </p:cNvPr>
          <p:cNvGraphicFramePr/>
          <p:nvPr>
            <p:extLst>
              <p:ext uri="{D42A27DB-BD31-4B8C-83A1-F6EECF244321}">
                <p14:modId xmlns:p14="http://schemas.microsoft.com/office/powerpoint/2010/main" val="83814979"/>
              </p:ext>
            </p:extLst>
          </p:nvPr>
        </p:nvGraphicFramePr>
        <p:xfrm>
          <a:off x="8662687" y="1762467"/>
          <a:ext cx="3330450" cy="2904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0F7C6D2D-3EF2-691D-5CAD-540A6CC65FAE}"/>
              </a:ext>
            </a:extLst>
          </p:cNvPr>
          <p:cNvSpPr/>
          <p:nvPr/>
        </p:nvSpPr>
        <p:spPr>
          <a:xfrm>
            <a:off x="141301" y="5986768"/>
            <a:ext cx="11885093" cy="73207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i="1" dirty="0">
                <a:solidFill>
                  <a:schemeClr val="tx1"/>
                </a:solidFill>
              </a:rPr>
              <a:t>Everyone</a:t>
            </a:r>
            <a:r>
              <a:rPr lang="en-GB" sz="1800" i="1" dirty="0">
                <a:solidFill>
                  <a:schemeClr val="tx1"/>
                </a:solidFill>
              </a:rPr>
              <a:t>, at every level, has an individual </a:t>
            </a:r>
            <a:r>
              <a:rPr lang="en-GB" i="1" dirty="0">
                <a:solidFill>
                  <a:schemeClr val="tx1"/>
                </a:solidFill>
              </a:rPr>
              <a:t>EDI</a:t>
            </a:r>
            <a:r>
              <a:rPr lang="en-GB" sz="1800" i="1" dirty="0">
                <a:solidFill>
                  <a:schemeClr val="tx1"/>
                </a:solidFill>
              </a:rPr>
              <a:t> objective aligned to directorate and organisational objectives and can demonstrate how they are living the value ‘We embrace difference’</a:t>
            </a:r>
          </a:p>
        </p:txBody>
      </p:sp>
    </p:spTree>
    <p:extLst>
      <p:ext uri="{BB962C8B-B14F-4D97-AF65-F5344CB8AC3E}">
        <p14:creationId xmlns:p14="http://schemas.microsoft.com/office/powerpoint/2010/main" val="98009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E2ED-0818-8E43-A0CC-819571E8FF4D}"/>
              </a:ext>
            </a:extLst>
          </p:cNvPr>
          <p:cNvSpPr>
            <a:spLocks noGrp="1"/>
          </p:cNvSpPr>
          <p:nvPr>
            <p:ph type="ctrTitle"/>
          </p:nvPr>
        </p:nvSpPr>
        <p:spPr>
          <a:xfrm>
            <a:off x="211401" y="148462"/>
            <a:ext cx="11132199" cy="735116"/>
          </a:xfrm>
        </p:spPr>
        <p:txBody>
          <a:bodyPr>
            <a:normAutofit/>
          </a:bodyPr>
          <a:lstStyle/>
          <a:p>
            <a:r>
              <a:rPr lang="en-GB" sz="3600" dirty="0">
                <a:latin typeface="+mn-lt"/>
              </a:rPr>
              <a:t>Workforce EDI governance </a:t>
            </a:r>
          </a:p>
        </p:txBody>
      </p:sp>
      <p:sp>
        <p:nvSpPr>
          <p:cNvPr id="10" name="Rectangle 9">
            <a:extLst>
              <a:ext uri="{FF2B5EF4-FFF2-40B4-BE49-F238E27FC236}">
                <a16:creationId xmlns:a16="http://schemas.microsoft.com/office/drawing/2014/main" id="{769F0471-09CB-D9C4-045E-1A1BCC3DA3CB}"/>
              </a:ext>
            </a:extLst>
          </p:cNvPr>
          <p:cNvSpPr/>
          <p:nvPr/>
        </p:nvSpPr>
        <p:spPr>
          <a:xfrm>
            <a:off x="543715" y="1076307"/>
            <a:ext cx="4472639" cy="1062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NICE Board</a:t>
            </a:r>
            <a:endParaRPr lang="en-GB" sz="2800" dirty="0"/>
          </a:p>
        </p:txBody>
      </p:sp>
      <p:sp>
        <p:nvSpPr>
          <p:cNvPr id="11" name="TextBox 10">
            <a:extLst>
              <a:ext uri="{FF2B5EF4-FFF2-40B4-BE49-F238E27FC236}">
                <a16:creationId xmlns:a16="http://schemas.microsoft.com/office/drawing/2014/main" id="{1D6F95A6-2676-DD5C-8F2A-742BFD820225}"/>
              </a:ext>
            </a:extLst>
          </p:cNvPr>
          <p:cNvSpPr txBox="1"/>
          <p:nvPr/>
        </p:nvSpPr>
        <p:spPr>
          <a:xfrm>
            <a:off x="6561624" y="1017821"/>
            <a:ext cx="4424855" cy="1200329"/>
          </a:xfrm>
          <a:prstGeom prst="rect">
            <a:avLst/>
          </a:prstGeom>
          <a:solidFill>
            <a:schemeClr val="bg1"/>
          </a:solidFill>
          <a:ln w="28575">
            <a:solidFill>
              <a:schemeClr val="accent1"/>
            </a:solidFill>
          </a:ln>
        </p:spPr>
        <p:txBody>
          <a:bodyPr wrap="square" rtlCol="0">
            <a:spAutoFit/>
          </a:bodyPr>
          <a:lstStyle/>
          <a:p>
            <a:pPr algn="ctr"/>
            <a:r>
              <a:rPr lang="en-GB" dirty="0"/>
              <a:t>To receive and approve the Annual Equality Report (to include progress against our 5 organisational objectives) </a:t>
            </a:r>
          </a:p>
        </p:txBody>
      </p:sp>
      <p:sp>
        <p:nvSpPr>
          <p:cNvPr id="9" name="Rectangle 8">
            <a:extLst>
              <a:ext uri="{FF2B5EF4-FFF2-40B4-BE49-F238E27FC236}">
                <a16:creationId xmlns:a16="http://schemas.microsoft.com/office/drawing/2014/main" id="{C05DC626-BA22-BB01-688F-205653E8FC93}"/>
              </a:ext>
            </a:extLst>
          </p:cNvPr>
          <p:cNvSpPr/>
          <p:nvPr/>
        </p:nvSpPr>
        <p:spPr>
          <a:xfrm>
            <a:off x="543726" y="2934772"/>
            <a:ext cx="4472639" cy="976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Executive Team</a:t>
            </a:r>
            <a:endParaRPr lang="en-GB" sz="2800" dirty="0"/>
          </a:p>
        </p:txBody>
      </p:sp>
      <p:sp>
        <p:nvSpPr>
          <p:cNvPr id="12" name="TextBox 11">
            <a:extLst>
              <a:ext uri="{FF2B5EF4-FFF2-40B4-BE49-F238E27FC236}">
                <a16:creationId xmlns:a16="http://schemas.microsoft.com/office/drawing/2014/main" id="{8512DD43-E5CB-EA25-E04E-8E88320A972B}"/>
              </a:ext>
            </a:extLst>
          </p:cNvPr>
          <p:cNvSpPr txBox="1"/>
          <p:nvPr/>
        </p:nvSpPr>
        <p:spPr>
          <a:xfrm>
            <a:off x="6561624" y="2684273"/>
            <a:ext cx="4424855" cy="1477328"/>
          </a:xfrm>
          <a:prstGeom prst="rect">
            <a:avLst/>
          </a:prstGeom>
          <a:solidFill>
            <a:schemeClr val="bg1"/>
          </a:solidFill>
          <a:ln w="28575">
            <a:solidFill>
              <a:schemeClr val="accent1"/>
            </a:solidFill>
          </a:ln>
        </p:spPr>
        <p:txBody>
          <a:bodyPr wrap="square" rtlCol="0">
            <a:spAutoFit/>
          </a:bodyPr>
          <a:lstStyle/>
          <a:p>
            <a:pPr algn="ctr"/>
            <a:r>
              <a:rPr lang="en-GB" dirty="0"/>
              <a:t>To receive bi-monthly updates from the NICE Equality and Diversity Group (to include progress against organisational and directorate action plans)</a:t>
            </a:r>
          </a:p>
        </p:txBody>
      </p:sp>
      <p:sp>
        <p:nvSpPr>
          <p:cNvPr id="18" name="Rectangle 17">
            <a:extLst>
              <a:ext uri="{FF2B5EF4-FFF2-40B4-BE49-F238E27FC236}">
                <a16:creationId xmlns:a16="http://schemas.microsoft.com/office/drawing/2014/main" id="{803487D7-11D2-5DB0-D4A7-5D812469B608}"/>
              </a:ext>
              <a:ext uri="{C183D7F6-B498-43B3-948B-1728B52AA6E4}">
                <adec:decorative xmlns:adec="http://schemas.microsoft.com/office/drawing/2017/decorative" val="1"/>
              </a:ext>
            </a:extLst>
          </p:cNvPr>
          <p:cNvSpPr/>
          <p:nvPr/>
        </p:nvSpPr>
        <p:spPr>
          <a:xfrm>
            <a:off x="563037" y="4635008"/>
            <a:ext cx="4585704" cy="129792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900" dirty="0">
              <a:solidFill>
                <a:srgbClr val="FFFFFF"/>
              </a:solidFill>
            </a:endParaRPr>
          </a:p>
        </p:txBody>
      </p:sp>
      <p:sp>
        <p:nvSpPr>
          <p:cNvPr id="38" name="TextBox 37">
            <a:extLst>
              <a:ext uri="{FF2B5EF4-FFF2-40B4-BE49-F238E27FC236}">
                <a16:creationId xmlns:a16="http://schemas.microsoft.com/office/drawing/2014/main" id="{7B3170CA-3AA1-2A50-4801-690947B288B4}"/>
              </a:ext>
            </a:extLst>
          </p:cNvPr>
          <p:cNvSpPr txBox="1"/>
          <p:nvPr/>
        </p:nvSpPr>
        <p:spPr>
          <a:xfrm>
            <a:off x="925262" y="4773310"/>
            <a:ext cx="4075705" cy="830997"/>
          </a:xfrm>
          <a:prstGeom prst="rect">
            <a:avLst/>
          </a:prstGeom>
          <a:noFill/>
        </p:spPr>
        <p:txBody>
          <a:bodyPr wrap="square" rtlCol="0">
            <a:spAutoFit/>
          </a:bodyPr>
          <a:lstStyle/>
          <a:p>
            <a:pPr algn="ctr"/>
            <a:r>
              <a:rPr lang="en-GB" sz="2400" b="1" dirty="0">
                <a:solidFill>
                  <a:schemeClr val="lt1"/>
                </a:solidFill>
              </a:rPr>
              <a:t>The NICE Equality and Diversity Group</a:t>
            </a:r>
          </a:p>
        </p:txBody>
      </p:sp>
      <p:sp>
        <p:nvSpPr>
          <p:cNvPr id="8" name="TextBox 7">
            <a:extLst>
              <a:ext uri="{FF2B5EF4-FFF2-40B4-BE49-F238E27FC236}">
                <a16:creationId xmlns:a16="http://schemas.microsoft.com/office/drawing/2014/main" id="{CE795EA7-E636-C1DF-21A9-4A9C503576A7}"/>
              </a:ext>
            </a:extLst>
          </p:cNvPr>
          <p:cNvSpPr txBox="1"/>
          <p:nvPr/>
        </p:nvSpPr>
        <p:spPr>
          <a:xfrm>
            <a:off x="6564988" y="4683803"/>
            <a:ext cx="4424855" cy="1200329"/>
          </a:xfrm>
          <a:prstGeom prst="rect">
            <a:avLst/>
          </a:prstGeom>
          <a:solidFill>
            <a:schemeClr val="bg1"/>
          </a:solidFill>
          <a:ln w="28575">
            <a:solidFill>
              <a:schemeClr val="accent1"/>
            </a:solidFill>
          </a:ln>
        </p:spPr>
        <p:txBody>
          <a:bodyPr wrap="square" rtlCol="0">
            <a:spAutoFit/>
          </a:bodyPr>
          <a:lstStyle/>
          <a:p>
            <a:pPr algn="ctr"/>
            <a:r>
              <a:rPr lang="en-GB" dirty="0"/>
              <a:t>To receive bi-monthly updates from directorates, inc. People and Place (to include progress against organisational and directorate action plans)</a:t>
            </a:r>
          </a:p>
        </p:txBody>
      </p:sp>
      <p:sp>
        <p:nvSpPr>
          <p:cNvPr id="40" name="TextBox 39">
            <a:extLst>
              <a:ext uri="{FF2B5EF4-FFF2-40B4-BE49-F238E27FC236}">
                <a16:creationId xmlns:a16="http://schemas.microsoft.com/office/drawing/2014/main" id="{B4E45F69-131F-212F-BA18-07727271C19D}"/>
              </a:ext>
              <a:ext uri="{C183D7F6-B498-43B3-948B-1728B52AA6E4}">
                <adec:decorative xmlns:adec="http://schemas.microsoft.com/office/drawing/2017/decorative" val="1"/>
              </a:ext>
            </a:extLst>
          </p:cNvPr>
          <p:cNvSpPr txBox="1"/>
          <p:nvPr/>
        </p:nvSpPr>
        <p:spPr>
          <a:xfrm>
            <a:off x="6287589" y="975997"/>
            <a:ext cx="2077086" cy="338554"/>
          </a:xfrm>
          <a:prstGeom prst="rect">
            <a:avLst/>
          </a:prstGeom>
          <a:noFill/>
        </p:spPr>
        <p:txBody>
          <a:bodyPr wrap="square" rtlCol="0">
            <a:spAutoFit/>
          </a:bodyPr>
          <a:lstStyle/>
          <a:p>
            <a:pPr algn="ctr"/>
            <a:r>
              <a:rPr lang="en-GB" sz="1600" b="1" dirty="0">
                <a:solidFill>
                  <a:schemeClr val="lt1"/>
                </a:solidFill>
              </a:rPr>
              <a:t>Membership</a:t>
            </a:r>
          </a:p>
        </p:txBody>
      </p:sp>
      <p:sp>
        <p:nvSpPr>
          <p:cNvPr id="41" name="Arrow: Right 40">
            <a:extLst>
              <a:ext uri="{FF2B5EF4-FFF2-40B4-BE49-F238E27FC236}">
                <a16:creationId xmlns:a16="http://schemas.microsoft.com/office/drawing/2014/main" id="{C284BD47-1CAD-5135-E98B-B620A1590B3D}"/>
              </a:ext>
              <a:ext uri="{C183D7F6-B498-43B3-948B-1728B52AA6E4}">
                <adec:decorative xmlns:adec="http://schemas.microsoft.com/office/drawing/2017/decorative" val="1"/>
              </a:ext>
            </a:extLst>
          </p:cNvPr>
          <p:cNvSpPr/>
          <p:nvPr/>
        </p:nvSpPr>
        <p:spPr>
          <a:xfrm>
            <a:off x="5368920" y="1470579"/>
            <a:ext cx="817160" cy="33855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24F0CE4-5F30-DB8B-1370-DDFEADF183CC}"/>
              </a:ext>
              <a:ext uri="{C183D7F6-B498-43B3-948B-1728B52AA6E4}">
                <adec:decorative xmlns:adec="http://schemas.microsoft.com/office/drawing/2017/decorative" val="1"/>
              </a:ext>
            </a:extLst>
          </p:cNvPr>
          <p:cNvSpPr txBox="1"/>
          <p:nvPr/>
        </p:nvSpPr>
        <p:spPr>
          <a:xfrm>
            <a:off x="6632028" y="975997"/>
            <a:ext cx="5016246" cy="735116"/>
          </a:xfrm>
          <a:prstGeom prst="rect">
            <a:avLst/>
          </a:prstGeom>
          <a:noFill/>
        </p:spPr>
        <p:txBody>
          <a:bodyPr wrap="square" rtlCol="0">
            <a:spAutoFit/>
          </a:bodyPr>
          <a:lstStyle/>
          <a:p>
            <a:endParaRPr lang="en-GB" dirty="0"/>
          </a:p>
        </p:txBody>
      </p:sp>
      <p:sp>
        <p:nvSpPr>
          <p:cNvPr id="15" name="Arrow: Down 14">
            <a:extLst>
              <a:ext uri="{FF2B5EF4-FFF2-40B4-BE49-F238E27FC236}">
                <a16:creationId xmlns:a16="http://schemas.microsoft.com/office/drawing/2014/main" id="{D11DD3DB-E201-380A-091C-DBF02BAC5088}"/>
              </a:ext>
              <a:ext uri="{C183D7F6-B498-43B3-948B-1728B52AA6E4}">
                <adec:decorative xmlns:adec="http://schemas.microsoft.com/office/drawing/2017/decorative" val="1"/>
              </a:ext>
            </a:extLst>
          </p:cNvPr>
          <p:cNvSpPr/>
          <p:nvPr/>
        </p:nvSpPr>
        <p:spPr>
          <a:xfrm rot="10800000">
            <a:off x="2576051" y="2224313"/>
            <a:ext cx="495121" cy="562783"/>
          </a:xfrm>
          <a:prstGeom prst="downArrow">
            <a:avLst>
              <a:gd name="adj1" fmla="val 55000"/>
              <a:gd name="adj2" fmla="val 45000"/>
            </a:avLst>
          </a:prstGeom>
          <a:solidFill>
            <a:schemeClr val="tx2">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7" name="Arrow: Down 16">
            <a:extLst>
              <a:ext uri="{FF2B5EF4-FFF2-40B4-BE49-F238E27FC236}">
                <a16:creationId xmlns:a16="http://schemas.microsoft.com/office/drawing/2014/main" id="{19894316-14B6-DACF-4074-3D1C21AA5667}"/>
              </a:ext>
              <a:ext uri="{C183D7F6-B498-43B3-948B-1728B52AA6E4}">
                <adec:decorative xmlns:adec="http://schemas.microsoft.com/office/drawing/2017/decorative" val="1"/>
              </a:ext>
            </a:extLst>
          </p:cNvPr>
          <p:cNvSpPr/>
          <p:nvPr/>
        </p:nvSpPr>
        <p:spPr>
          <a:xfrm rot="10800000">
            <a:off x="2532475" y="3999793"/>
            <a:ext cx="495121" cy="562783"/>
          </a:xfrm>
          <a:prstGeom prst="downArrow">
            <a:avLst>
              <a:gd name="adj1" fmla="val 55000"/>
              <a:gd name="adj2" fmla="val 45000"/>
            </a:avLst>
          </a:prstGeom>
          <a:solidFill>
            <a:schemeClr val="tx2">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9" name="Arrow: Right 18">
            <a:extLst>
              <a:ext uri="{FF2B5EF4-FFF2-40B4-BE49-F238E27FC236}">
                <a16:creationId xmlns:a16="http://schemas.microsoft.com/office/drawing/2014/main" id="{A45833A9-88E6-94D8-4538-69A39992466F}"/>
              </a:ext>
              <a:ext uri="{C183D7F6-B498-43B3-948B-1728B52AA6E4}">
                <adec:decorative xmlns:adec="http://schemas.microsoft.com/office/drawing/2017/decorative" val="1"/>
              </a:ext>
            </a:extLst>
          </p:cNvPr>
          <p:cNvSpPr/>
          <p:nvPr/>
        </p:nvSpPr>
        <p:spPr>
          <a:xfrm>
            <a:off x="5351094" y="5048866"/>
            <a:ext cx="817160" cy="338555"/>
          </a:xfrm>
          <a:prstGeom prst="rightArrow">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05D7DD66-078F-3073-46A7-61601565B31B}"/>
              </a:ext>
              <a:ext uri="{C183D7F6-B498-43B3-948B-1728B52AA6E4}">
                <adec:decorative xmlns:adec="http://schemas.microsoft.com/office/drawing/2017/decorative" val="1"/>
              </a:ext>
            </a:extLst>
          </p:cNvPr>
          <p:cNvSpPr/>
          <p:nvPr/>
        </p:nvSpPr>
        <p:spPr>
          <a:xfrm>
            <a:off x="5368920" y="3225613"/>
            <a:ext cx="817160" cy="33855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869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68AB42-AE4C-3AC6-CA04-BAF3804F3DB3}"/>
              </a:ext>
            </a:extLst>
          </p:cNvPr>
          <p:cNvSpPr>
            <a:spLocks noGrp="1"/>
          </p:cNvSpPr>
          <p:nvPr>
            <p:ph type="ctrTitle"/>
          </p:nvPr>
        </p:nvSpPr>
        <p:spPr>
          <a:xfrm>
            <a:off x="506809" y="2127593"/>
            <a:ext cx="11178381" cy="1160319"/>
          </a:xfrm>
        </p:spPr>
        <p:txBody>
          <a:bodyPr>
            <a:normAutofit/>
          </a:bodyPr>
          <a:lstStyle/>
          <a:p>
            <a:pPr algn="ctr"/>
            <a:r>
              <a:rPr lang="en-GB" sz="4400" dirty="0">
                <a:latin typeface="+mn-lt"/>
                <a:ea typeface="Inter" panose="02000503000000020004" pitchFamily="2" charset="0"/>
              </a:rPr>
              <a:t>Our 5-year roadmap</a:t>
            </a:r>
            <a:r>
              <a:rPr lang="en-GB" sz="4400" dirty="0">
                <a:latin typeface="+mn-lt"/>
              </a:rPr>
              <a:t>:</a:t>
            </a:r>
          </a:p>
        </p:txBody>
      </p:sp>
      <p:cxnSp>
        <p:nvCxnSpPr>
          <p:cNvPr id="7" name="Straight Connector 6">
            <a:extLst>
              <a:ext uri="{FF2B5EF4-FFF2-40B4-BE49-F238E27FC236}">
                <a16:creationId xmlns:a16="http://schemas.microsoft.com/office/drawing/2014/main" id="{7AAC4FD4-EE9D-00E1-11B1-F4B66E9DC201}"/>
              </a:ext>
              <a:ext uri="{C183D7F6-B498-43B3-948B-1728B52AA6E4}">
                <adec:decorative xmlns:adec="http://schemas.microsoft.com/office/drawing/2017/decorative" val="1"/>
              </a:ext>
            </a:extLst>
          </p:cNvPr>
          <p:cNvCxnSpPr>
            <a:cxnSpLocks/>
          </p:cNvCxnSpPr>
          <p:nvPr/>
        </p:nvCxnSpPr>
        <p:spPr>
          <a:xfrm>
            <a:off x="1531906" y="3287912"/>
            <a:ext cx="8988641"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7967F1-6620-9F31-9091-84DF854AB111}"/>
              </a:ext>
            </a:extLst>
          </p:cNvPr>
          <p:cNvSpPr txBox="1"/>
          <p:nvPr/>
        </p:nvSpPr>
        <p:spPr>
          <a:xfrm>
            <a:off x="3047630" y="3570088"/>
            <a:ext cx="6096740" cy="707886"/>
          </a:xfrm>
          <a:prstGeom prst="rect">
            <a:avLst/>
          </a:prstGeom>
          <a:noFill/>
        </p:spPr>
        <p:txBody>
          <a:bodyPr wrap="square">
            <a:spAutoFit/>
          </a:bodyPr>
          <a:lstStyle/>
          <a:p>
            <a:pPr algn="ctr"/>
            <a:r>
              <a:rPr lang="en-GB" sz="4000" dirty="0">
                <a:solidFill>
                  <a:schemeClr val="bg1"/>
                </a:solidFill>
              </a:rPr>
              <a:t>Priorities for 2024/5</a:t>
            </a:r>
          </a:p>
        </p:txBody>
      </p:sp>
    </p:spTree>
    <p:extLst>
      <p:ext uri="{BB962C8B-B14F-4D97-AF65-F5344CB8AC3E}">
        <p14:creationId xmlns:p14="http://schemas.microsoft.com/office/powerpoint/2010/main" val="203429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576DA8E-F0CF-0A64-4877-9695AD65DFE5}"/>
              </a:ext>
            </a:extLst>
          </p:cNvPr>
          <p:cNvSpPr>
            <a:spLocks noGrp="1"/>
          </p:cNvSpPr>
          <p:nvPr>
            <p:ph type="ctrTitle"/>
          </p:nvPr>
        </p:nvSpPr>
        <p:spPr>
          <a:xfrm>
            <a:off x="270549" y="100573"/>
            <a:ext cx="11178381" cy="1160319"/>
          </a:xfrm>
        </p:spPr>
        <p:txBody>
          <a:bodyPr>
            <a:normAutofit/>
          </a:bodyPr>
          <a:lstStyle/>
          <a:p>
            <a:r>
              <a:rPr lang="en-GB" sz="3600" dirty="0">
                <a:latin typeface="+mn-lt"/>
              </a:rPr>
              <a:t>Key priority areas for 2024/25 </a:t>
            </a:r>
          </a:p>
        </p:txBody>
      </p:sp>
      <p:sp>
        <p:nvSpPr>
          <p:cNvPr id="8" name="Text Placeholder 1">
            <a:extLst>
              <a:ext uri="{FF2B5EF4-FFF2-40B4-BE49-F238E27FC236}">
                <a16:creationId xmlns:a16="http://schemas.microsoft.com/office/drawing/2014/main" id="{D9F794F2-F01E-C194-8967-943DFB7FA621}"/>
              </a:ext>
            </a:extLst>
          </p:cNvPr>
          <p:cNvSpPr>
            <a:spLocks noGrp="1"/>
          </p:cNvSpPr>
          <p:nvPr>
            <p:ph type="body" sz="quarter" idx="12"/>
          </p:nvPr>
        </p:nvSpPr>
        <p:spPr>
          <a:xfrm>
            <a:off x="180753" y="794823"/>
            <a:ext cx="3859238" cy="5268351"/>
          </a:xfrm>
          <a:solidFill>
            <a:schemeClr val="accent5">
              <a:lumMod val="40000"/>
              <a:lumOff val="60000"/>
            </a:schemeClr>
          </a:solidFill>
        </p:spPr>
        <p:txBody>
          <a:bodyPr>
            <a:normAutofit/>
          </a:bodyPr>
          <a:lstStyle/>
          <a:p>
            <a:pPr algn="ctr">
              <a:lnSpc>
                <a:spcPct val="100000"/>
              </a:lnSpc>
              <a:spcBef>
                <a:spcPts val="600"/>
              </a:spcBef>
            </a:pPr>
            <a:endParaRPr lang="en-GB" sz="2000" b="1" dirty="0">
              <a:solidFill>
                <a:schemeClr val="tx1"/>
              </a:solidFill>
              <a:latin typeface="+mn-lt"/>
              <a:cs typeface="Arial" panose="020B0604020202020204" pitchFamily="34" charset="0"/>
            </a:endParaRPr>
          </a:p>
          <a:p>
            <a:pPr algn="ctr">
              <a:lnSpc>
                <a:spcPct val="100000"/>
              </a:lnSpc>
              <a:spcBef>
                <a:spcPts val="600"/>
              </a:spcBef>
            </a:pPr>
            <a:r>
              <a:rPr lang="en-GB" sz="2000" b="1" dirty="0">
                <a:solidFill>
                  <a:schemeClr val="tx1"/>
                </a:solidFill>
                <a:latin typeface="+mn-lt"/>
                <a:cs typeface="Arial" panose="020B0604020202020204" pitchFamily="34" charset="0"/>
              </a:rPr>
              <a:t>Improve the diversity of our workforce</a:t>
            </a:r>
          </a:p>
          <a:p>
            <a:pPr algn="ctr">
              <a:lnSpc>
                <a:spcPct val="100000"/>
              </a:lnSpc>
              <a:spcBef>
                <a:spcPts val="600"/>
              </a:spcBef>
            </a:pPr>
            <a:r>
              <a:rPr lang="en-GB" sz="2000" b="1" dirty="0">
                <a:solidFill>
                  <a:schemeClr val="tx1"/>
                </a:solidFill>
                <a:latin typeface="+mn-lt"/>
                <a:ea typeface="Times New Roman" panose="02020603050405020304" pitchFamily="18" charset="0"/>
                <a:cs typeface="Arial" panose="020B0604020202020204" pitchFamily="34" charset="0"/>
              </a:rPr>
              <a:t> </a:t>
            </a:r>
          </a:p>
          <a:p>
            <a:pPr algn="ctr">
              <a:lnSpc>
                <a:spcPct val="100000"/>
              </a:lnSpc>
              <a:spcBef>
                <a:spcPts val="600"/>
              </a:spcBef>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solidFill>
                  <a:schemeClr val="tx1"/>
                </a:solidFill>
                <a:effectLst/>
                <a:latin typeface="+mn-lt"/>
                <a:ea typeface="Times New Roman" panose="02020603050405020304" pitchFamily="18" charset="0"/>
                <a:cs typeface="Arial" panose="020B0604020202020204" pitchFamily="34" charset="0"/>
              </a:rPr>
              <a:t>Continue work to embed</a:t>
            </a:r>
            <a:r>
              <a:rPr lang="en-GB" sz="1600" dirty="0">
                <a:solidFill>
                  <a:schemeClr val="tx1"/>
                </a:solidFill>
                <a:latin typeface="+mn-lt"/>
                <a:ea typeface="Times New Roman" panose="02020603050405020304" pitchFamily="18" charset="0"/>
                <a:cs typeface="Arial" panose="020B0604020202020204" pitchFamily="34" charset="0"/>
              </a:rPr>
              <a:t> and develop</a:t>
            </a:r>
            <a:r>
              <a:rPr lang="en-GB" sz="1600" dirty="0">
                <a:solidFill>
                  <a:schemeClr val="tx1"/>
                </a:solidFill>
                <a:effectLst/>
                <a:latin typeface="+mn-lt"/>
                <a:ea typeface="Times New Roman" panose="02020603050405020304" pitchFamily="18" charset="0"/>
                <a:cs typeface="Arial" panose="020B0604020202020204" pitchFamily="34" charset="0"/>
              </a:rPr>
              <a:t> recruitment improvements introduced in 2023, </a:t>
            </a:r>
            <a:r>
              <a:rPr lang="en-GB" sz="1600" dirty="0">
                <a:solidFill>
                  <a:schemeClr val="tx1"/>
                </a:solidFill>
                <a:latin typeface="+mn-lt"/>
                <a:ea typeface="Times New Roman" panose="02020603050405020304" pitchFamily="18" charset="0"/>
                <a:cs typeface="Arial" panose="020B0604020202020204" pitchFamily="34" charset="0"/>
              </a:rPr>
              <a:t>including the</a:t>
            </a:r>
            <a:r>
              <a:rPr lang="en-GB" sz="1600" dirty="0">
                <a:solidFill>
                  <a:schemeClr val="tx1"/>
                </a:solidFill>
                <a:effectLst/>
                <a:latin typeface="+mn-lt"/>
                <a:ea typeface="Times New Roman" panose="02020603050405020304" pitchFamily="18" charset="0"/>
                <a:cs typeface="Arial" panose="020B0604020202020204" pitchFamily="34" charset="0"/>
              </a:rPr>
              <a:t> Inclusive Recruitment Volunteer Scheme (diverse panels)</a:t>
            </a: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solidFill>
                  <a:schemeClr val="tx1"/>
                </a:solidFill>
                <a:latin typeface="+mn-lt"/>
                <a:ea typeface="Times New Roman" panose="02020603050405020304" pitchFamily="18" charset="0"/>
                <a:cs typeface="Arial" panose="020B0604020202020204" pitchFamily="34" charset="0"/>
              </a:rPr>
              <a:t>People and Place directorate to take responsibility for committee recruitment</a:t>
            </a: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latin typeface="+mn-lt"/>
              <a:ea typeface="Times New Roman" panose="02020603050405020304" pitchFamily="18" charset="0"/>
              <a:cs typeface="Arial" panose="020B0604020202020204" pitchFamily="34" charset="0"/>
            </a:endParaRPr>
          </a:p>
          <a:p>
            <a:pPr>
              <a:lnSpc>
                <a:spcPct val="100000"/>
              </a:lnSpc>
              <a:spcBef>
                <a:spcPts val="600"/>
              </a:spcBef>
            </a:pPr>
            <a:endParaRPr lang="en-GB" sz="1600" dirty="0">
              <a:solidFill>
                <a:schemeClr val="tx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GB" sz="1600" dirty="0">
              <a:solidFill>
                <a:schemeClr val="tx1"/>
              </a:solidFill>
              <a:effectLst/>
              <a:latin typeface="+mn-lt"/>
              <a:ea typeface="Times New Roman" panose="02020603050405020304" pitchFamily="18" charset="0"/>
              <a:cs typeface="Arial" panose="020B0604020202020204" pitchFamily="34" charset="0"/>
            </a:endParaRPr>
          </a:p>
        </p:txBody>
      </p:sp>
      <p:sp>
        <p:nvSpPr>
          <p:cNvPr id="9" name="Text Placeholder 1">
            <a:extLst>
              <a:ext uri="{FF2B5EF4-FFF2-40B4-BE49-F238E27FC236}">
                <a16:creationId xmlns:a16="http://schemas.microsoft.com/office/drawing/2014/main" id="{BA5B0F9E-ED6D-14C8-A115-9334EF7B964C}"/>
              </a:ext>
            </a:extLst>
          </p:cNvPr>
          <p:cNvSpPr txBox="1">
            <a:spLocks/>
          </p:cNvSpPr>
          <p:nvPr/>
        </p:nvSpPr>
        <p:spPr>
          <a:xfrm>
            <a:off x="4156715" y="786196"/>
            <a:ext cx="3859238" cy="5268351"/>
          </a:xfrm>
          <a:prstGeom prst="rect">
            <a:avLst/>
          </a:prstGeom>
          <a:solidFill>
            <a:srgbClr val="EDD8CD"/>
          </a:solidFill>
        </p:spPr>
        <p:txBody>
          <a:bodyPr vert="horz" lIns="91440" tIns="45720" rIns="91440" bIns="45720" rtlCol="0">
            <a:normAutofit fontScale="250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600"/>
              </a:spcBef>
            </a:pPr>
            <a:endParaRPr lang="en-GB" sz="8000" b="1" dirty="0">
              <a:latin typeface="+mn-lt"/>
              <a:cs typeface="Arial" panose="020B0604020202020204" pitchFamily="34" charset="0"/>
            </a:endParaRPr>
          </a:p>
          <a:p>
            <a:pPr algn="ctr">
              <a:lnSpc>
                <a:spcPct val="120000"/>
              </a:lnSpc>
              <a:spcBef>
                <a:spcPts val="600"/>
              </a:spcBef>
            </a:pPr>
            <a:r>
              <a:rPr lang="en-GB" sz="8000" b="1" dirty="0">
                <a:latin typeface="+mn-lt"/>
                <a:cs typeface="Arial" panose="020B0604020202020204" pitchFamily="34" charset="0"/>
              </a:rPr>
              <a:t>Create a consciously inclusive work culture </a:t>
            </a:r>
          </a:p>
          <a:p>
            <a:pPr>
              <a:lnSpc>
                <a:spcPct val="100000"/>
              </a:lnSpc>
              <a:spcBef>
                <a:spcPts val="600"/>
              </a:spcBef>
            </a:pPr>
            <a:r>
              <a:rPr lang="en-GB" sz="3600" b="1" dirty="0">
                <a:latin typeface="+mn-lt"/>
                <a:cs typeface="Arial" panose="020B0604020202020204" pitchFamily="34" charset="0"/>
              </a:rPr>
              <a:t> </a:t>
            </a:r>
            <a:endParaRPr lang="en-GB" sz="5600" b="1" dirty="0">
              <a:latin typeface="+mn-lt"/>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5600" dirty="0">
                <a:latin typeface="+mn-lt"/>
                <a:ea typeface="Times New Roman" panose="02020603050405020304" pitchFamily="18" charset="0"/>
                <a:cs typeface="Arial" panose="020B0604020202020204" pitchFamily="34" charset="0"/>
              </a:rPr>
              <a:t>Launch </a:t>
            </a:r>
            <a:r>
              <a:rPr lang="en-GB" sz="5600" dirty="0">
                <a:solidFill>
                  <a:schemeClr val="tx1"/>
                </a:solidFill>
                <a:effectLst/>
                <a:latin typeface="+mn-lt"/>
                <a:ea typeface="Times New Roman" panose="02020603050405020304" pitchFamily="18" charset="0"/>
                <a:cs typeface="Arial" panose="020B0604020202020204" pitchFamily="34" charset="0"/>
              </a:rPr>
              <a:t>an improved governance </a:t>
            </a:r>
            <a:r>
              <a:rPr lang="en-GB" sz="5600" dirty="0">
                <a:latin typeface="+mn-lt"/>
                <a:ea typeface="Times New Roman" panose="02020603050405020304" pitchFamily="18" charset="0"/>
                <a:cs typeface="Arial" panose="020B0604020202020204" pitchFamily="34" charset="0"/>
              </a:rPr>
              <a:t>and</a:t>
            </a:r>
            <a:r>
              <a:rPr lang="en-GB" sz="5600" dirty="0">
                <a:solidFill>
                  <a:schemeClr val="tx1"/>
                </a:solidFill>
                <a:effectLst/>
                <a:latin typeface="+mn-lt"/>
                <a:ea typeface="Times New Roman" panose="02020603050405020304" pitchFamily="18" charset="0"/>
                <a:cs typeface="Arial" panose="020B0604020202020204" pitchFamily="34" charset="0"/>
              </a:rPr>
              <a:t> operational model to support delivery of the </a:t>
            </a:r>
            <a:r>
              <a:rPr lang="en-GB" sz="5600" dirty="0">
                <a:latin typeface="+mn-lt"/>
                <a:ea typeface="Times New Roman" panose="02020603050405020304" pitchFamily="18" charset="0"/>
                <a:cs typeface="Arial" panose="020B0604020202020204" pitchFamily="34" charset="0"/>
              </a:rPr>
              <a:t>5-year</a:t>
            </a:r>
            <a:r>
              <a:rPr lang="en-GB" sz="5600" dirty="0">
                <a:solidFill>
                  <a:schemeClr val="tx1"/>
                </a:solidFill>
                <a:effectLst/>
                <a:latin typeface="+mn-lt"/>
                <a:ea typeface="Times New Roman" panose="02020603050405020304" pitchFamily="18" charset="0"/>
                <a:cs typeface="Arial" panose="020B0604020202020204" pitchFamily="34" charset="0"/>
              </a:rPr>
              <a:t> roadmap (inc. </a:t>
            </a:r>
            <a:r>
              <a:rPr lang="en-GB" sz="5600" dirty="0">
                <a:latin typeface="+mn-lt"/>
                <a:ea typeface="Times New Roman" panose="02020603050405020304" pitchFamily="18" charset="0"/>
                <a:cs typeface="Arial" panose="020B0604020202020204" pitchFamily="34" charset="0"/>
              </a:rPr>
              <a:t>directorate level action plans and a </a:t>
            </a:r>
            <a:r>
              <a:rPr lang="en-GB" sz="5600" dirty="0">
                <a:solidFill>
                  <a:schemeClr val="tx1"/>
                </a:solidFill>
                <a:effectLst/>
                <a:latin typeface="+mn-lt"/>
                <a:ea typeface="Times New Roman" panose="02020603050405020304" pitchFamily="18" charset="0"/>
                <a:cs typeface="Arial" panose="020B0604020202020204" pitchFamily="34" charset="0"/>
              </a:rPr>
              <a:t>refresh of the NICE Equality and Diversity Group)</a:t>
            </a:r>
          </a:p>
          <a:p>
            <a:pPr marL="285750" indent="-285750">
              <a:lnSpc>
                <a:spcPct val="100000"/>
              </a:lnSpc>
              <a:spcBef>
                <a:spcPts val="600"/>
              </a:spcBef>
              <a:buFont typeface="Arial" panose="020B0604020202020204" pitchFamily="34" charset="0"/>
              <a:buChar char="•"/>
            </a:pPr>
            <a:endParaRPr lang="en-GB" sz="5600" dirty="0">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5600" dirty="0">
                <a:latin typeface="+mn-lt"/>
                <a:ea typeface="Times New Roman" panose="02020603050405020304" pitchFamily="18" charset="0"/>
                <a:cs typeface="Arial" panose="020B0604020202020204" pitchFamily="34" charset="0"/>
              </a:rPr>
              <a:t>Implement recommendations to address bullying, harassment and discrimination, including implementation of a Restorative Just Culture approach</a:t>
            </a:r>
          </a:p>
          <a:p>
            <a:pPr marL="285750" indent="-285750">
              <a:lnSpc>
                <a:spcPct val="100000"/>
              </a:lnSpc>
              <a:spcBef>
                <a:spcPts val="600"/>
              </a:spcBef>
              <a:buFont typeface="Arial" panose="020B0604020202020204" pitchFamily="34" charset="0"/>
              <a:buChar char="•"/>
            </a:pPr>
            <a:endParaRPr lang="en-GB" sz="5600" dirty="0">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5600" dirty="0">
                <a:latin typeface="+mn-lt"/>
                <a:ea typeface="Times New Roman" panose="02020603050405020304" pitchFamily="18" charset="0"/>
                <a:cs typeface="Arial" panose="020B0604020202020204" pitchFamily="34" charset="0"/>
              </a:rPr>
              <a:t>Take steps to better understand the experiences of colleagues working with disabilities/ neurodiversity, using  insights to develop plans and implement actions (to include scoping of disability policy)</a:t>
            </a:r>
          </a:p>
          <a:p>
            <a:pPr marL="285750" indent="-285750">
              <a:lnSpc>
                <a:spcPct val="100000"/>
              </a:lnSpc>
              <a:spcBef>
                <a:spcPts val="600"/>
              </a:spcBef>
              <a:buFont typeface="Arial" panose="020B0604020202020204" pitchFamily="34" charset="0"/>
              <a:buChar char="•"/>
            </a:pPr>
            <a:endParaRPr lang="en-GB" sz="5600" dirty="0">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5600" dirty="0">
                <a:latin typeface="+mn-lt"/>
                <a:ea typeface="Times New Roman" panose="02020603050405020304" pitchFamily="18" charset="0"/>
                <a:cs typeface="Arial" panose="020B0604020202020204" pitchFamily="34" charset="0"/>
              </a:rPr>
              <a:t>Policy work:  launch of a trans/ non-binary and a menopause policy</a:t>
            </a:r>
          </a:p>
        </p:txBody>
      </p:sp>
      <p:sp>
        <p:nvSpPr>
          <p:cNvPr id="2" name="Text Placeholder 1">
            <a:extLst>
              <a:ext uri="{FF2B5EF4-FFF2-40B4-BE49-F238E27FC236}">
                <a16:creationId xmlns:a16="http://schemas.microsoft.com/office/drawing/2014/main" id="{1F2AEE5B-10C3-A3E7-D6E7-A10B98AC845D}"/>
              </a:ext>
            </a:extLst>
          </p:cNvPr>
          <p:cNvSpPr txBox="1">
            <a:spLocks/>
          </p:cNvSpPr>
          <p:nvPr/>
        </p:nvSpPr>
        <p:spPr>
          <a:xfrm>
            <a:off x="8108952" y="786196"/>
            <a:ext cx="3953547" cy="5251098"/>
          </a:xfrm>
          <a:prstGeom prst="rect">
            <a:avLst/>
          </a:prstGeom>
          <a:solidFill>
            <a:srgbClr val="C8E0E6"/>
          </a:solidFill>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endParaRPr lang="en-GB" sz="2000" b="1" dirty="0">
              <a:latin typeface="+mn-lt"/>
              <a:cs typeface="Arial" panose="020B0604020202020204" pitchFamily="34" charset="0"/>
            </a:endParaRPr>
          </a:p>
          <a:p>
            <a:pPr algn="ctr">
              <a:lnSpc>
                <a:spcPct val="100000"/>
              </a:lnSpc>
              <a:spcBef>
                <a:spcPts val="600"/>
              </a:spcBef>
            </a:pPr>
            <a:r>
              <a:rPr lang="en-GB" sz="2000" b="1" dirty="0">
                <a:latin typeface="+mn-lt"/>
                <a:cs typeface="Arial" panose="020B0604020202020204" pitchFamily="34" charset="0"/>
              </a:rPr>
              <a:t>Build a community of </a:t>
            </a:r>
          </a:p>
          <a:p>
            <a:pPr algn="ctr">
              <a:lnSpc>
                <a:spcPct val="100000"/>
              </a:lnSpc>
              <a:spcBef>
                <a:spcPts val="600"/>
              </a:spcBef>
            </a:pPr>
            <a:r>
              <a:rPr lang="en-GB" sz="2000" b="1" dirty="0">
                <a:latin typeface="+mn-lt"/>
                <a:cs typeface="Arial" panose="020B0604020202020204" pitchFamily="34" charset="0"/>
              </a:rPr>
              <a:t>Inclusive leaders</a:t>
            </a:r>
          </a:p>
          <a:p>
            <a:pPr algn="ctr">
              <a:lnSpc>
                <a:spcPct val="100000"/>
              </a:lnSpc>
              <a:spcBef>
                <a:spcPts val="600"/>
              </a:spcBef>
            </a:pPr>
            <a:endParaRPr lang="en-GB" sz="900" b="1" dirty="0">
              <a:latin typeface="+mn-lt"/>
              <a:cs typeface="Arial" panose="020B0604020202020204" pitchFamily="34" charset="0"/>
            </a:endParaRPr>
          </a:p>
          <a:p>
            <a:pPr marL="285750" indent="-285750">
              <a:lnSpc>
                <a:spcPct val="80000"/>
              </a:lnSpc>
              <a:spcBef>
                <a:spcPts val="600"/>
              </a:spcBef>
              <a:buFont typeface="Arial" panose="020B0604020202020204" pitchFamily="34" charset="0"/>
              <a:buChar char="•"/>
            </a:pPr>
            <a:r>
              <a:rPr lang="en-GB" sz="1400" dirty="0">
                <a:latin typeface="+mn-lt"/>
                <a:cs typeface="Arial" panose="020B0604020202020204" pitchFamily="34" charset="0"/>
              </a:rPr>
              <a:t>Define and agree expected competences, skills and behaviours of an Inclusive Leader at NICE</a:t>
            </a:r>
          </a:p>
          <a:p>
            <a:pPr marL="285750" indent="-285750">
              <a:lnSpc>
                <a:spcPct val="80000"/>
              </a:lnSpc>
              <a:spcBef>
                <a:spcPts val="600"/>
              </a:spcBef>
              <a:buFont typeface="Arial" panose="020B0604020202020204" pitchFamily="34" charset="0"/>
              <a:buChar char="•"/>
            </a:pPr>
            <a:endParaRPr lang="en-GB" sz="1400" dirty="0">
              <a:latin typeface="+mn-lt"/>
              <a:cs typeface="Arial" panose="020B0604020202020204" pitchFamily="34" charset="0"/>
            </a:endParaRPr>
          </a:p>
          <a:p>
            <a:pPr marL="285750" indent="-285750">
              <a:lnSpc>
                <a:spcPct val="80000"/>
              </a:lnSpc>
              <a:spcBef>
                <a:spcPts val="600"/>
              </a:spcBef>
              <a:buFont typeface="Arial" panose="020B0604020202020204" pitchFamily="34" charset="0"/>
              <a:buChar char="•"/>
            </a:pPr>
            <a:r>
              <a:rPr lang="en-GB" sz="1400" dirty="0">
                <a:latin typeface="+mn-lt"/>
                <a:cs typeface="Arial" panose="020B0604020202020204" pitchFamily="34" charset="0"/>
              </a:rPr>
              <a:t>Scope and deliver EDI development for our senior leaders (Executive Team,  Programme Directors and Associate Directors)- to include reciprocal mentoring</a:t>
            </a:r>
          </a:p>
          <a:p>
            <a:pPr>
              <a:lnSpc>
                <a:spcPct val="80000"/>
              </a:lnSpc>
              <a:spcBef>
                <a:spcPts val="600"/>
              </a:spcBef>
            </a:pPr>
            <a:endParaRPr lang="en-GB" sz="1400" dirty="0">
              <a:latin typeface="+mn-lt"/>
              <a:cs typeface="Arial" panose="020B0604020202020204" pitchFamily="34" charset="0"/>
            </a:endParaRPr>
          </a:p>
          <a:p>
            <a:pPr marL="285750" indent="-285750">
              <a:lnSpc>
                <a:spcPct val="80000"/>
              </a:lnSpc>
              <a:spcBef>
                <a:spcPts val="600"/>
              </a:spcBef>
              <a:buFont typeface="Arial" panose="020B0604020202020204" pitchFamily="34" charset="0"/>
              <a:buChar char="•"/>
            </a:pPr>
            <a:r>
              <a:rPr lang="en-GB" sz="1400" dirty="0">
                <a:latin typeface="+mn-lt"/>
                <a:cs typeface="Arial" panose="020B0604020202020204" pitchFamily="34" charset="0"/>
              </a:rPr>
              <a:t>Incorporate content and activity supporting the development of Inclusive Leadership capabilities into our leadership and management development offer, with a focus on senior leaders</a:t>
            </a:r>
          </a:p>
          <a:p>
            <a:pPr algn="ctr">
              <a:lnSpc>
                <a:spcPct val="100000"/>
              </a:lnSpc>
              <a:spcBef>
                <a:spcPts val="600"/>
              </a:spcBef>
            </a:pPr>
            <a:endParaRPr lang="en-GB" sz="1400" b="1" dirty="0">
              <a:latin typeface="+mn-lt"/>
              <a:cs typeface="Arial" panose="020B0604020202020204" pitchFamily="34" charset="0"/>
            </a:endParaRPr>
          </a:p>
          <a:p>
            <a:pPr algn="ctr">
              <a:lnSpc>
                <a:spcPct val="100000"/>
              </a:lnSpc>
              <a:spcBef>
                <a:spcPts val="600"/>
              </a:spcBef>
            </a:pPr>
            <a:endParaRPr lang="en-GB" sz="2000" b="1" dirty="0">
              <a:latin typeface="+mn-lt"/>
              <a:cs typeface="Arial" panose="020B0604020202020204" pitchFamily="34" charset="0"/>
            </a:endParaRPr>
          </a:p>
          <a:p>
            <a:pPr algn="ctr">
              <a:lnSpc>
                <a:spcPct val="100000"/>
              </a:lnSpc>
              <a:spcBef>
                <a:spcPts val="600"/>
              </a:spcBef>
            </a:pPr>
            <a:endParaRPr lang="en-GB" sz="2000" b="1" dirty="0">
              <a:latin typeface="+mn-lt"/>
              <a:cs typeface="Arial" panose="020B0604020202020204" pitchFamily="34" charset="0"/>
            </a:endParaRPr>
          </a:p>
        </p:txBody>
      </p:sp>
      <p:sp>
        <p:nvSpPr>
          <p:cNvPr id="3" name="Rectangle 2">
            <a:extLst>
              <a:ext uri="{FF2B5EF4-FFF2-40B4-BE49-F238E27FC236}">
                <a16:creationId xmlns:a16="http://schemas.microsoft.com/office/drawing/2014/main" id="{8C2AAE74-1ECE-7F35-CA13-2DD728C9CB0A}"/>
              </a:ext>
            </a:extLst>
          </p:cNvPr>
          <p:cNvSpPr/>
          <p:nvPr/>
        </p:nvSpPr>
        <p:spPr>
          <a:xfrm>
            <a:off x="180753" y="6122367"/>
            <a:ext cx="11881746" cy="3892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600"/>
              </a:spcBef>
            </a:pPr>
            <a:r>
              <a:rPr lang="en-GB" sz="1800" i="1" dirty="0">
                <a:solidFill>
                  <a:srgbClr val="000000"/>
                </a:solidFill>
                <a:latin typeface="+mn-lt"/>
                <a:ea typeface="Times New Roman" panose="02020603050405020304" pitchFamily="18" charset="0"/>
                <a:cs typeface="Arial" panose="020B0604020202020204" pitchFamily="34" charset="0"/>
              </a:rPr>
              <a:t>            All of our work for 2024/5 is underpinned by work to embed our value ‘We embrace difference’</a:t>
            </a:r>
          </a:p>
        </p:txBody>
      </p:sp>
    </p:spTree>
    <p:extLst>
      <p:ext uri="{BB962C8B-B14F-4D97-AF65-F5344CB8AC3E}">
        <p14:creationId xmlns:p14="http://schemas.microsoft.com/office/powerpoint/2010/main" val="64347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F812-78CB-1E8A-F651-D127C6956C94}"/>
              </a:ext>
            </a:extLst>
          </p:cNvPr>
          <p:cNvSpPr>
            <a:spLocks noGrp="1"/>
          </p:cNvSpPr>
          <p:nvPr>
            <p:ph type="ctrTitle"/>
          </p:nvPr>
        </p:nvSpPr>
        <p:spPr>
          <a:xfrm>
            <a:off x="253783" y="151548"/>
            <a:ext cx="11178381" cy="1160319"/>
          </a:xfrm>
        </p:spPr>
        <p:txBody>
          <a:bodyPr>
            <a:normAutofit/>
          </a:bodyPr>
          <a:lstStyle/>
          <a:p>
            <a:r>
              <a:rPr lang="en-GB" sz="3600" dirty="0">
                <a:latin typeface="+mn-lt"/>
              </a:rPr>
              <a:t>The staff network priorities for 2024/5</a:t>
            </a:r>
          </a:p>
        </p:txBody>
      </p:sp>
      <p:sp>
        <p:nvSpPr>
          <p:cNvPr id="3" name="TextBox 2">
            <a:extLst>
              <a:ext uri="{FF2B5EF4-FFF2-40B4-BE49-F238E27FC236}">
                <a16:creationId xmlns:a16="http://schemas.microsoft.com/office/drawing/2014/main" id="{74CD75DE-24DA-1A60-AD36-1AE846133FAA}"/>
              </a:ext>
            </a:extLst>
          </p:cNvPr>
          <p:cNvSpPr txBox="1"/>
          <p:nvPr/>
        </p:nvSpPr>
        <p:spPr>
          <a:xfrm>
            <a:off x="294129" y="789157"/>
            <a:ext cx="5676345" cy="2862322"/>
          </a:xfrm>
          <a:prstGeom prst="rect">
            <a:avLst/>
          </a:prstGeom>
          <a:solidFill>
            <a:schemeClr val="bg1"/>
          </a:solidFill>
          <a:ln w="28575">
            <a:solidFill>
              <a:schemeClr val="accent1"/>
            </a:solidFill>
          </a:ln>
        </p:spPr>
        <p:txBody>
          <a:bodyPr wrap="square" rtlCol="0">
            <a:spAutoFit/>
          </a:bodyPr>
          <a:lstStyle/>
          <a:p>
            <a:r>
              <a:rPr lang="en-GB" sz="2000" b="1" dirty="0"/>
              <a:t>                 Race Equality Network (REN)</a:t>
            </a:r>
            <a:endParaRPr lang="en-GB" sz="1600" dirty="0"/>
          </a:p>
          <a:p>
            <a:pPr marL="285750" indent="-285750" algn="ctr">
              <a:buFont typeface="Arial" panose="020B0604020202020204" pitchFamily="34" charset="0"/>
              <a:buChar char="•"/>
            </a:pPr>
            <a:r>
              <a:rPr lang="en-GB" sz="1600" dirty="0"/>
              <a:t>Continue supporting initiatives to address employment inequalities</a:t>
            </a:r>
          </a:p>
          <a:p>
            <a:pPr marL="285750" indent="-285750" algn="ctr">
              <a:buFont typeface="Arial" panose="020B0604020202020204" pitchFamily="34" charset="0"/>
              <a:buChar char="•"/>
            </a:pPr>
            <a:r>
              <a:rPr lang="en-GB" sz="1600" dirty="0"/>
              <a:t>Create an organisational pledge of zero tolerance towards racism</a:t>
            </a:r>
          </a:p>
          <a:p>
            <a:pPr marL="285750" indent="-285750" algn="ctr">
              <a:buFont typeface="Arial" panose="020B0604020202020204" pitchFamily="34" charset="0"/>
              <a:buChar char="•"/>
            </a:pPr>
            <a:r>
              <a:rPr lang="en-GB" sz="1600" dirty="0"/>
              <a:t>Campaign for specific reporting routes to prevent and address racial bullying and harassment</a:t>
            </a:r>
          </a:p>
          <a:p>
            <a:pPr marL="285750" indent="-285750" algn="ctr">
              <a:buFont typeface="Arial" panose="020B0604020202020204" pitchFamily="34" charset="0"/>
              <a:buChar char="•"/>
            </a:pPr>
            <a:r>
              <a:rPr lang="en-GB" sz="1600" dirty="0"/>
              <a:t>Champion and lead on the work to evaluate NICE’s performance on tackling racial and ethnic inequalities </a:t>
            </a:r>
          </a:p>
          <a:p>
            <a:pPr marL="285750" indent="-285750" algn="ctr">
              <a:buFont typeface="Arial" panose="020B0604020202020204" pitchFamily="34" charset="0"/>
              <a:buChar char="•"/>
            </a:pPr>
            <a:r>
              <a:rPr lang="en-GB" sz="1600" dirty="0"/>
              <a:t>Develop an organisational race strategy</a:t>
            </a:r>
          </a:p>
          <a:p>
            <a:pPr algn="ctr"/>
            <a:endParaRPr lang="en-GB" sz="1600" dirty="0"/>
          </a:p>
        </p:txBody>
      </p:sp>
      <p:sp>
        <p:nvSpPr>
          <p:cNvPr id="5" name="TextBox 4">
            <a:extLst>
              <a:ext uri="{FF2B5EF4-FFF2-40B4-BE49-F238E27FC236}">
                <a16:creationId xmlns:a16="http://schemas.microsoft.com/office/drawing/2014/main" id="{63DE3CB3-C0DF-0013-8363-F51DFCE38904}"/>
              </a:ext>
            </a:extLst>
          </p:cNvPr>
          <p:cNvSpPr txBox="1"/>
          <p:nvPr/>
        </p:nvSpPr>
        <p:spPr>
          <a:xfrm>
            <a:off x="294129" y="3844130"/>
            <a:ext cx="5676344" cy="2646878"/>
          </a:xfrm>
          <a:prstGeom prst="rect">
            <a:avLst/>
          </a:prstGeom>
          <a:solidFill>
            <a:schemeClr val="bg1"/>
          </a:solidFill>
          <a:ln w="28575">
            <a:solidFill>
              <a:schemeClr val="accent1"/>
            </a:solidFill>
          </a:ln>
        </p:spPr>
        <p:txBody>
          <a:bodyPr wrap="square" rtlCol="0">
            <a:spAutoFit/>
          </a:bodyPr>
          <a:lstStyle/>
          <a:p>
            <a:r>
              <a:rPr lang="en-GB" sz="2000" b="1" dirty="0"/>
              <a:t>                    NICE and Proud (NAP)</a:t>
            </a:r>
          </a:p>
          <a:p>
            <a:r>
              <a:rPr lang="en-GB" sz="2000" b="1" dirty="0"/>
              <a:t> </a:t>
            </a:r>
          </a:p>
          <a:p>
            <a:pPr marL="285750" indent="-285750" algn="ctr">
              <a:buFont typeface="Arial" panose="020B0604020202020204" pitchFamily="34" charset="0"/>
              <a:buChar char="•"/>
            </a:pPr>
            <a:r>
              <a:rPr lang="en-GB" dirty="0"/>
              <a:t>Continue working to improve the experience of gender diverse staff</a:t>
            </a:r>
          </a:p>
          <a:p>
            <a:pPr marL="285750" indent="-285750" algn="ctr">
              <a:buFont typeface="Arial" panose="020B0604020202020204" pitchFamily="34" charset="0"/>
              <a:buChar char="•"/>
            </a:pPr>
            <a:r>
              <a:rPr lang="en-GB" dirty="0"/>
              <a:t>Will produce and launch a trans policy</a:t>
            </a:r>
          </a:p>
          <a:p>
            <a:pPr marL="285750" indent="-285750" algn="ctr">
              <a:buFont typeface="Arial" panose="020B0604020202020204" pitchFamily="34" charset="0"/>
              <a:buChar char="•"/>
            </a:pPr>
            <a:r>
              <a:rPr lang="en-GB" dirty="0"/>
              <a:t>A  focus on LGBTQ+ staff wellbeing</a:t>
            </a:r>
          </a:p>
          <a:p>
            <a:pPr marL="285750" indent="-285750" algn="ctr">
              <a:buFont typeface="Arial" panose="020B0604020202020204" pitchFamily="34" charset="0"/>
              <a:buChar char="•"/>
            </a:pPr>
            <a:r>
              <a:rPr lang="en-GB" dirty="0"/>
              <a:t>Continuing to identify and address concerns; hosting events to help staff feel able to be themselves at work</a:t>
            </a:r>
          </a:p>
        </p:txBody>
      </p:sp>
      <p:sp>
        <p:nvSpPr>
          <p:cNvPr id="6" name="TextBox 5">
            <a:extLst>
              <a:ext uri="{FF2B5EF4-FFF2-40B4-BE49-F238E27FC236}">
                <a16:creationId xmlns:a16="http://schemas.microsoft.com/office/drawing/2014/main" id="{254520C1-7B15-FA73-65BF-0102569227E6}"/>
              </a:ext>
            </a:extLst>
          </p:cNvPr>
          <p:cNvSpPr txBox="1"/>
          <p:nvPr/>
        </p:nvSpPr>
        <p:spPr>
          <a:xfrm>
            <a:off x="6221529" y="758379"/>
            <a:ext cx="5515036" cy="2893100"/>
          </a:xfrm>
          <a:prstGeom prst="rect">
            <a:avLst/>
          </a:prstGeom>
          <a:solidFill>
            <a:schemeClr val="bg1"/>
          </a:solidFill>
          <a:ln w="28575">
            <a:solidFill>
              <a:schemeClr val="accent1"/>
            </a:solidFill>
          </a:ln>
        </p:spPr>
        <p:txBody>
          <a:bodyPr wrap="square" rtlCol="0">
            <a:spAutoFit/>
          </a:bodyPr>
          <a:lstStyle/>
          <a:p>
            <a:pPr algn="ctr"/>
            <a:r>
              <a:rPr lang="en-GB" sz="2000" b="1" dirty="0"/>
              <a:t>Women in NICE (WIN)</a:t>
            </a:r>
            <a:endParaRPr lang="en-GB" b="1" dirty="0"/>
          </a:p>
          <a:p>
            <a:pPr marL="285750" indent="-285750" algn="ctr">
              <a:buFont typeface="Arial" panose="020B0604020202020204" pitchFamily="34" charset="0"/>
              <a:buChar char="•"/>
            </a:pPr>
            <a:r>
              <a:rPr lang="en-GB" dirty="0"/>
              <a:t>A focus on supporting career development for women at NICE – especially those working part-time</a:t>
            </a:r>
          </a:p>
          <a:p>
            <a:pPr marL="285750" indent="-285750" algn="ctr">
              <a:buFont typeface="Arial" panose="020B0604020202020204" pitchFamily="34" charset="0"/>
              <a:buChar char="•"/>
            </a:pPr>
            <a:r>
              <a:rPr lang="en-GB" dirty="0"/>
              <a:t>Finalise and launch menopause policy (with a focus on engaging male colleagues and line managers)</a:t>
            </a:r>
          </a:p>
          <a:p>
            <a:pPr marL="285750" indent="-285750" algn="ctr">
              <a:buFont typeface="Arial" panose="020B0604020202020204" pitchFamily="34" charset="0"/>
              <a:buChar char="•"/>
            </a:pPr>
            <a:r>
              <a:rPr lang="en-GB" dirty="0"/>
              <a:t>Will take actions following fertility and miscarriage listening events</a:t>
            </a:r>
          </a:p>
          <a:p>
            <a:pPr marL="285750" indent="-285750" algn="ctr">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BA6F2808-BE01-38FB-0F4B-DD5D0F1BAB33}"/>
              </a:ext>
            </a:extLst>
          </p:cNvPr>
          <p:cNvSpPr txBox="1"/>
          <p:nvPr/>
        </p:nvSpPr>
        <p:spPr>
          <a:xfrm>
            <a:off x="6221529" y="3844130"/>
            <a:ext cx="5515036" cy="2616101"/>
          </a:xfrm>
          <a:prstGeom prst="rect">
            <a:avLst/>
          </a:prstGeom>
          <a:solidFill>
            <a:srgbClr val="FFFFFF"/>
          </a:solidFill>
          <a:ln w="28575">
            <a:solidFill>
              <a:schemeClr val="accent1"/>
            </a:solidFill>
          </a:ln>
        </p:spPr>
        <p:txBody>
          <a:bodyPr wrap="square" rtlCol="0">
            <a:spAutoFit/>
          </a:bodyPr>
          <a:lstStyle/>
          <a:p>
            <a:pPr algn="ctr"/>
            <a:r>
              <a:rPr lang="en-GB" dirty="0"/>
              <a:t> </a:t>
            </a:r>
            <a:r>
              <a:rPr lang="en-GB" b="1" dirty="0"/>
              <a:t>Disability Advocacy and Wellbeing Network                  (DAWN)</a:t>
            </a:r>
            <a:endParaRPr lang="en-GB" dirty="0"/>
          </a:p>
          <a:p>
            <a:endParaRPr lang="en-GB" dirty="0"/>
          </a:p>
          <a:p>
            <a:pPr marL="285750" indent="-285750" algn="ctr">
              <a:buFont typeface="Arial" panose="020B0604020202020204" pitchFamily="34" charset="0"/>
              <a:buChar char="•"/>
            </a:pPr>
            <a:r>
              <a:rPr lang="en-GB" sz="1800" dirty="0"/>
              <a:t>Scope Disability Policy</a:t>
            </a:r>
          </a:p>
          <a:p>
            <a:pPr marL="285750" indent="-285750" algn="ctr">
              <a:buFont typeface="Arial" panose="020B0604020202020204" pitchFamily="34" charset="0"/>
              <a:buChar char="•"/>
            </a:pPr>
            <a:r>
              <a:rPr lang="en-GB" sz="1800" dirty="0"/>
              <a:t>Support for carers (best practice guide)</a:t>
            </a:r>
          </a:p>
          <a:p>
            <a:pPr marL="285750" indent="-285750" algn="ctr">
              <a:buFont typeface="Arial" panose="020B0604020202020204" pitchFamily="34" charset="0"/>
              <a:buChar char="•"/>
            </a:pPr>
            <a:r>
              <a:rPr lang="en-GB" sz="1800" dirty="0"/>
              <a:t>Career development (focus on neurodiversity) </a:t>
            </a:r>
          </a:p>
          <a:p>
            <a:pPr marL="285750" indent="-285750" algn="ctr">
              <a:buFont typeface="Arial" panose="020B0604020202020204" pitchFamily="34" charset="0"/>
              <a:buChar char="•"/>
            </a:pPr>
            <a:r>
              <a:rPr lang="en-GB" sz="1800" dirty="0"/>
              <a:t>Focus on addressing bullying and harassment</a:t>
            </a:r>
          </a:p>
          <a:p>
            <a:pPr marL="285750" indent="-285750" algn="ctr">
              <a:buFont typeface="Arial" panose="020B0604020202020204" pitchFamily="34" charset="0"/>
              <a:buChar char="•"/>
            </a:pPr>
            <a:r>
              <a:rPr lang="en-GB" sz="1800" dirty="0"/>
              <a:t>Continue to </a:t>
            </a:r>
            <a:r>
              <a:rPr lang="en-GB" dirty="0"/>
              <a:t>i</a:t>
            </a:r>
            <a:r>
              <a:rPr lang="en-GB" sz="1800" dirty="0"/>
              <a:t>nput into</a:t>
            </a:r>
            <a:r>
              <a:rPr lang="en-GB" dirty="0"/>
              <a:t> </a:t>
            </a:r>
            <a:r>
              <a:rPr lang="en-GB" sz="1800" dirty="0"/>
              <a:t>policy development</a:t>
            </a:r>
            <a:endParaRPr lang="en-GB" dirty="0"/>
          </a:p>
          <a:p>
            <a:endParaRPr lang="en-GB" sz="2000" dirty="0"/>
          </a:p>
        </p:txBody>
      </p:sp>
    </p:spTree>
    <p:extLst>
      <p:ext uri="{BB962C8B-B14F-4D97-AF65-F5344CB8AC3E}">
        <p14:creationId xmlns:p14="http://schemas.microsoft.com/office/powerpoint/2010/main" val="398378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68AB42-AE4C-3AC6-CA04-BAF3804F3DB3}"/>
              </a:ext>
            </a:extLst>
          </p:cNvPr>
          <p:cNvSpPr>
            <a:spLocks noGrp="1"/>
          </p:cNvSpPr>
          <p:nvPr>
            <p:ph type="ctrTitle"/>
          </p:nvPr>
        </p:nvSpPr>
        <p:spPr>
          <a:xfrm>
            <a:off x="625114" y="1911027"/>
            <a:ext cx="11178381" cy="1160319"/>
          </a:xfrm>
        </p:spPr>
        <p:txBody>
          <a:bodyPr>
            <a:normAutofit/>
          </a:bodyPr>
          <a:lstStyle/>
          <a:p>
            <a:pPr algn="ctr"/>
            <a:r>
              <a:rPr lang="en-GB" sz="4400" dirty="0">
                <a:latin typeface="+mn-lt"/>
              </a:rPr>
              <a:t>Appendices</a:t>
            </a:r>
          </a:p>
        </p:txBody>
      </p:sp>
      <p:sp>
        <p:nvSpPr>
          <p:cNvPr id="5" name="TextBox 4">
            <a:extLst>
              <a:ext uri="{FF2B5EF4-FFF2-40B4-BE49-F238E27FC236}">
                <a16:creationId xmlns:a16="http://schemas.microsoft.com/office/drawing/2014/main" id="{BE60CF0F-DB32-6401-30A3-534C77A43E65}"/>
              </a:ext>
            </a:extLst>
          </p:cNvPr>
          <p:cNvSpPr txBox="1"/>
          <p:nvPr/>
        </p:nvSpPr>
        <p:spPr>
          <a:xfrm>
            <a:off x="3047630" y="3675726"/>
            <a:ext cx="6096740" cy="2308324"/>
          </a:xfrm>
          <a:prstGeom prst="rect">
            <a:avLst/>
          </a:prstGeom>
          <a:noFill/>
        </p:spPr>
        <p:txBody>
          <a:bodyPr wrap="square">
            <a:spAutoFit/>
          </a:bodyPr>
          <a:lstStyle/>
          <a:p>
            <a:pPr algn="ctr"/>
            <a:r>
              <a:rPr lang="en-GB" sz="3600" dirty="0">
                <a:solidFill>
                  <a:schemeClr val="bg1"/>
                </a:solidFill>
              </a:rPr>
              <a:t>1.Taking an Anchor organisation approach </a:t>
            </a:r>
          </a:p>
          <a:p>
            <a:pPr algn="ctr"/>
            <a:r>
              <a:rPr lang="en-GB" sz="3600" dirty="0">
                <a:solidFill>
                  <a:schemeClr val="bg1"/>
                </a:solidFill>
              </a:rPr>
              <a:t>2. Roadmap timelines (provisional)</a:t>
            </a:r>
          </a:p>
        </p:txBody>
      </p:sp>
      <p:cxnSp>
        <p:nvCxnSpPr>
          <p:cNvPr id="7" name="Straight Connector 6">
            <a:extLst>
              <a:ext uri="{FF2B5EF4-FFF2-40B4-BE49-F238E27FC236}">
                <a16:creationId xmlns:a16="http://schemas.microsoft.com/office/drawing/2014/main" id="{7AAC4FD4-EE9D-00E1-11B1-F4B66E9DC201}"/>
              </a:ext>
              <a:ext uri="{C183D7F6-B498-43B3-948B-1728B52AA6E4}">
                <adec:decorative xmlns:adec="http://schemas.microsoft.com/office/drawing/2017/decorative" val="1"/>
              </a:ext>
            </a:extLst>
          </p:cNvPr>
          <p:cNvCxnSpPr>
            <a:cxnSpLocks/>
          </p:cNvCxnSpPr>
          <p:nvPr/>
        </p:nvCxnSpPr>
        <p:spPr>
          <a:xfrm>
            <a:off x="1730477" y="3207849"/>
            <a:ext cx="9120995"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230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DC75-B9B8-1502-2767-09256446FE9C}"/>
              </a:ext>
            </a:extLst>
          </p:cNvPr>
          <p:cNvSpPr>
            <a:spLocks noGrp="1"/>
          </p:cNvSpPr>
          <p:nvPr>
            <p:ph type="ctrTitle"/>
          </p:nvPr>
        </p:nvSpPr>
        <p:spPr>
          <a:xfrm>
            <a:off x="118712" y="222497"/>
            <a:ext cx="11954576" cy="812092"/>
          </a:xfrm>
        </p:spPr>
        <p:txBody>
          <a:bodyPr>
            <a:noAutofit/>
          </a:bodyPr>
          <a:lstStyle/>
          <a:p>
            <a:r>
              <a:rPr lang="en-GB" sz="3600" dirty="0">
                <a:latin typeface="+mn-lt"/>
              </a:rPr>
              <a:t>Taking an ‘Anchor organisation’ approach to workforce - an overview   </a:t>
            </a:r>
          </a:p>
        </p:txBody>
      </p:sp>
      <p:sp>
        <p:nvSpPr>
          <p:cNvPr id="5" name="TextBox 4">
            <a:extLst>
              <a:ext uri="{FF2B5EF4-FFF2-40B4-BE49-F238E27FC236}">
                <a16:creationId xmlns:a16="http://schemas.microsoft.com/office/drawing/2014/main" id="{048EC311-3F63-9551-0521-56A07547EE7F}"/>
              </a:ext>
            </a:extLst>
          </p:cNvPr>
          <p:cNvSpPr txBox="1"/>
          <p:nvPr/>
        </p:nvSpPr>
        <p:spPr>
          <a:xfrm>
            <a:off x="397360" y="1403301"/>
            <a:ext cx="5531000" cy="5232202"/>
          </a:xfrm>
          <a:prstGeom prst="rect">
            <a:avLst/>
          </a:prstGeom>
          <a:solidFill>
            <a:schemeClr val="accent5">
              <a:lumMod val="20000"/>
              <a:lumOff val="80000"/>
            </a:schemeClr>
          </a:solidFill>
          <a:ln>
            <a:solidFill>
              <a:schemeClr val="tx1"/>
            </a:solidFill>
          </a:ln>
        </p:spPr>
        <p:txBody>
          <a:bodyPr wrap="square" lIns="91440" tIns="45720" rIns="91440" bIns="45720" rtlCol="0" anchor="t">
            <a:spAutoFit/>
          </a:bodyPr>
          <a:lstStyle/>
          <a:p>
            <a:pPr algn="ctr"/>
            <a:endParaRPr lang="en-GB" sz="1600" b="1" dirty="0">
              <a:ea typeface="+mn-lt"/>
              <a:cs typeface="+mn-lt"/>
            </a:endParaRPr>
          </a:p>
          <a:p>
            <a:pPr algn="ctr"/>
            <a:r>
              <a:rPr lang="en-GB" b="1" dirty="0">
                <a:ea typeface="+mn-lt"/>
                <a:cs typeface="+mn-lt"/>
              </a:rPr>
              <a:t>What is an ‘Anchor’ approach?</a:t>
            </a:r>
          </a:p>
          <a:p>
            <a:endParaRPr lang="en-GB" sz="1400" dirty="0">
              <a:ea typeface="+mn-lt"/>
              <a:cs typeface="+mn-lt"/>
            </a:endParaRPr>
          </a:p>
          <a:p>
            <a:endParaRPr lang="en-GB" sz="1400" dirty="0"/>
          </a:p>
          <a:p>
            <a:r>
              <a:rPr lang="en-GB" sz="1400" dirty="0"/>
              <a:t>Every NHS organisation has a role to play in its local communities-  taking a</a:t>
            </a:r>
            <a:r>
              <a:rPr lang="en-GB" sz="1400" dirty="0">
                <a:ea typeface="+mn-lt"/>
                <a:cs typeface="+mn-lt"/>
              </a:rPr>
              <a:t>n ‘anchor’ approach means taking proactive</a:t>
            </a:r>
            <a:r>
              <a:rPr lang="en-GB" sz="1400" dirty="0"/>
              <a:t> steps to create social value locally though employment practice, procurement, sustainability and estate. </a:t>
            </a:r>
            <a:endParaRPr lang="en-GB" sz="1400" dirty="0">
              <a:ea typeface="+mn-lt"/>
              <a:cs typeface="+mn-lt"/>
            </a:endParaRPr>
          </a:p>
          <a:p>
            <a:endParaRPr lang="en-GB" sz="1400" dirty="0">
              <a:ea typeface="+mn-lt"/>
              <a:cs typeface="+mn-lt"/>
            </a:endParaRPr>
          </a:p>
          <a:p>
            <a:r>
              <a:rPr lang="en-GB" sz="1400" dirty="0">
                <a:ea typeface="+mn-lt"/>
                <a:cs typeface="+mn-lt"/>
              </a:rPr>
              <a:t>The NHS Long Term Plan (2019) made a commitment to developing </a:t>
            </a:r>
            <a:r>
              <a:rPr lang="en-GB" sz="1400" dirty="0"/>
              <a:t>the role of the NHS as an anchor institution; l</a:t>
            </a:r>
            <a:r>
              <a:rPr lang="en-GB" sz="1400" dirty="0">
                <a:ea typeface="+mn-lt"/>
                <a:cs typeface="+mn-lt"/>
              </a:rPr>
              <a:t>ast year, the </a:t>
            </a:r>
            <a:r>
              <a:rPr lang="en-GB" sz="1400" dirty="0"/>
              <a:t>NHS Long Term Workforce Plan set out how NHS employers can work individually and collectively to benefit local communities and reduce inequalities through employment practice. This can include:</a:t>
            </a:r>
          </a:p>
          <a:p>
            <a:endParaRPr lang="en-GB" sz="1400" dirty="0"/>
          </a:p>
          <a:p>
            <a:pPr marL="285750" indent="-285750">
              <a:buFont typeface="Arial" panose="020B0604020202020204" pitchFamily="34" charset="0"/>
              <a:buChar char="•"/>
            </a:pPr>
            <a:r>
              <a:rPr lang="en-GB" sz="1300" dirty="0"/>
              <a:t>recruiting more people from local communities with a focus on those who may experience health inequalities</a:t>
            </a:r>
          </a:p>
          <a:p>
            <a:pPr marL="285750" indent="-285750">
              <a:buFont typeface="Arial" panose="020B0604020202020204" pitchFamily="34" charset="0"/>
              <a:buChar char="•"/>
            </a:pPr>
            <a:r>
              <a:rPr lang="en-GB" sz="1300" dirty="0"/>
              <a:t>facilitating skills development, career progression and social mobility</a:t>
            </a:r>
          </a:p>
          <a:p>
            <a:pPr marL="285750" indent="-285750">
              <a:buFont typeface="Arial" panose="020B0604020202020204" pitchFamily="34" charset="0"/>
              <a:buChar char="•"/>
            </a:pPr>
            <a:r>
              <a:rPr lang="en-GB" sz="1300" dirty="0"/>
              <a:t>supporting the health and wellbeing of staff</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endParaRPr lang="en-GB" sz="1300" dirty="0"/>
          </a:p>
        </p:txBody>
      </p:sp>
      <p:sp>
        <p:nvSpPr>
          <p:cNvPr id="7" name="TextBox 6">
            <a:extLst>
              <a:ext uri="{FF2B5EF4-FFF2-40B4-BE49-F238E27FC236}">
                <a16:creationId xmlns:a16="http://schemas.microsoft.com/office/drawing/2014/main" id="{CE84F2C8-B685-8BDF-46E8-27D612271B24}"/>
              </a:ext>
            </a:extLst>
          </p:cNvPr>
          <p:cNvSpPr txBox="1"/>
          <p:nvPr/>
        </p:nvSpPr>
        <p:spPr>
          <a:xfrm>
            <a:off x="6263642" y="1403301"/>
            <a:ext cx="5530998" cy="5216813"/>
          </a:xfrm>
          <a:prstGeom prst="rect">
            <a:avLst/>
          </a:prstGeom>
          <a:solidFill>
            <a:srgbClr val="F7F4F1"/>
          </a:solidFill>
          <a:ln>
            <a:solidFill>
              <a:schemeClr val="tx1"/>
            </a:solidFill>
          </a:ln>
        </p:spPr>
        <p:txBody>
          <a:bodyPr wrap="square" lIns="91440" tIns="45720" rIns="91440" bIns="45720" rtlCol="0" anchor="t">
            <a:spAutoFit/>
          </a:bodyPr>
          <a:lstStyle/>
          <a:p>
            <a:pPr algn="ctr"/>
            <a:endParaRPr lang="en-GB" sz="1600" b="1" dirty="0">
              <a:ea typeface="+mn-lt"/>
              <a:cs typeface="+mn-lt"/>
            </a:endParaRPr>
          </a:p>
          <a:p>
            <a:pPr algn="ctr"/>
            <a:r>
              <a:rPr lang="en-GB" b="1" dirty="0">
                <a:ea typeface="+mn-lt"/>
                <a:cs typeface="+mn-lt"/>
              </a:rPr>
              <a:t>What are the benefits to NICE of </a:t>
            </a:r>
          </a:p>
          <a:p>
            <a:pPr algn="ctr"/>
            <a:r>
              <a:rPr lang="en-GB" b="1" dirty="0">
                <a:ea typeface="+mn-lt"/>
                <a:cs typeface="+mn-lt"/>
              </a:rPr>
              <a:t>operating in this way?  </a:t>
            </a:r>
          </a:p>
          <a:p>
            <a:pPr marL="285750" indent="-285750">
              <a:buFont typeface="Wingdings" panose="05000000000000000000" pitchFamily="2" charset="2"/>
              <a:buChar char="ü"/>
            </a:pPr>
            <a:endParaRPr lang="en-GB" sz="1500" b="0" dirty="0">
              <a:ea typeface="+mn-lt"/>
              <a:cs typeface="+mn-lt"/>
            </a:endParaRPr>
          </a:p>
          <a:p>
            <a:pPr marL="285750" indent="-285750">
              <a:buFont typeface="Wingdings" panose="05000000000000000000" pitchFamily="2" charset="2"/>
              <a:buChar char="ü"/>
            </a:pPr>
            <a:r>
              <a:rPr lang="en-GB" sz="1400" dirty="0">
                <a:ea typeface="+mn-lt"/>
                <a:cs typeface="+mn-lt"/>
              </a:rPr>
              <a:t>We will be doing more to help address health inequalities in our local communities and the wider system-  good quality employment is recognised as a key social determinant of health</a:t>
            </a:r>
          </a:p>
          <a:p>
            <a:pPr marL="285750" indent="-285750">
              <a:buFont typeface="Wingdings" panose="05000000000000000000" pitchFamily="2" charset="2"/>
              <a:buChar char="ü"/>
            </a:pPr>
            <a:endParaRPr lang="en-GB" sz="1400" dirty="0">
              <a:ea typeface="+mn-lt"/>
              <a:cs typeface="+mn-lt"/>
            </a:endParaRPr>
          </a:p>
          <a:p>
            <a:pPr marL="285750" indent="-285750">
              <a:buFont typeface="Wingdings" panose="05000000000000000000" pitchFamily="2" charset="2"/>
              <a:buChar char="ü"/>
            </a:pPr>
            <a:r>
              <a:rPr lang="en-GB" sz="1400" dirty="0"/>
              <a:t>Widening access to work and development opportunities will increase our ability to </a:t>
            </a:r>
            <a:r>
              <a:rPr lang="en-GB" sz="1400" dirty="0">
                <a:ea typeface="+mn-lt"/>
                <a:cs typeface="+mn-lt"/>
              </a:rPr>
              <a:t>tap into diverse talent pools in our North West and east London geographies, supporting our aspiration to create a workforce as diverse as the UK population</a:t>
            </a:r>
          </a:p>
          <a:p>
            <a:pPr marL="285750" indent="-285750">
              <a:buFont typeface="Wingdings" panose="05000000000000000000" pitchFamily="2" charset="2"/>
              <a:buChar char="ü"/>
            </a:pPr>
            <a:endParaRPr lang="en-GB" sz="1400" dirty="0">
              <a:ea typeface="+mn-lt"/>
              <a:cs typeface="+mn-lt"/>
            </a:endParaRPr>
          </a:p>
          <a:p>
            <a:pPr marL="285750" indent="-285750">
              <a:buFont typeface="Wingdings" panose="05000000000000000000" pitchFamily="2" charset="2"/>
              <a:buChar char="ü"/>
            </a:pPr>
            <a:r>
              <a:rPr lang="en-GB" sz="1400" dirty="0">
                <a:ea typeface="+mn-lt"/>
                <a:cs typeface="+mn-lt"/>
              </a:rPr>
              <a:t>Taking a proactive approach to improving the health and wealth of our communities, with a focus on groups who experience inequalities, will also help to build our reputation as a ‘employer of choice’ and attract talent - in a competitive marketplace, candidates increasingly favour organisations who take a progressive stance on social issues</a:t>
            </a:r>
          </a:p>
          <a:p>
            <a:pPr marL="285750" indent="-285750">
              <a:buFont typeface="Wingdings" panose="05000000000000000000" pitchFamily="2" charset="2"/>
              <a:buChar char="ü"/>
            </a:pPr>
            <a:endParaRPr lang="en-GB" sz="1400" dirty="0">
              <a:ea typeface="+mn-lt"/>
              <a:cs typeface="+mn-lt"/>
            </a:endParaRPr>
          </a:p>
        </p:txBody>
      </p:sp>
    </p:spTree>
    <p:extLst>
      <p:ext uri="{BB962C8B-B14F-4D97-AF65-F5344CB8AC3E}">
        <p14:creationId xmlns:p14="http://schemas.microsoft.com/office/powerpoint/2010/main" val="75353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3F925AA-03EA-F3EA-4EC7-5D16A05A32C5}"/>
              </a:ext>
            </a:extLst>
          </p:cNvPr>
          <p:cNvGraphicFramePr>
            <a:graphicFrameLocks noGrp="1"/>
          </p:cNvGraphicFramePr>
          <p:nvPr>
            <p:extLst>
              <p:ext uri="{D42A27DB-BD31-4B8C-83A1-F6EECF244321}">
                <p14:modId xmlns:p14="http://schemas.microsoft.com/office/powerpoint/2010/main" val="1182890133"/>
              </p:ext>
            </p:extLst>
          </p:nvPr>
        </p:nvGraphicFramePr>
        <p:xfrm>
          <a:off x="91907" y="136337"/>
          <a:ext cx="12026472" cy="6585325"/>
        </p:xfrm>
        <a:graphic>
          <a:graphicData uri="http://schemas.openxmlformats.org/drawingml/2006/table">
            <a:tbl>
              <a:tblPr firstRow="1"/>
              <a:tblGrid>
                <a:gridCol w="6244343">
                  <a:extLst>
                    <a:ext uri="{9D8B030D-6E8A-4147-A177-3AD203B41FA5}">
                      <a16:colId xmlns:a16="http://schemas.microsoft.com/office/drawing/2014/main" val="2498932155"/>
                    </a:ext>
                  </a:extLst>
                </a:gridCol>
                <a:gridCol w="578213">
                  <a:extLst>
                    <a:ext uri="{9D8B030D-6E8A-4147-A177-3AD203B41FA5}">
                      <a16:colId xmlns:a16="http://schemas.microsoft.com/office/drawing/2014/main" val="1002833996"/>
                    </a:ext>
                  </a:extLst>
                </a:gridCol>
                <a:gridCol w="578213">
                  <a:extLst>
                    <a:ext uri="{9D8B030D-6E8A-4147-A177-3AD203B41FA5}">
                      <a16:colId xmlns:a16="http://schemas.microsoft.com/office/drawing/2014/main" val="993696931"/>
                    </a:ext>
                  </a:extLst>
                </a:gridCol>
                <a:gridCol w="578213">
                  <a:extLst>
                    <a:ext uri="{9D8B030D-6E8A-4147-A177-3AD203B41FA5}">
                      <a16:colId xmlns:a16="http://schemas.microsoft.com/office/drawing/2014/main" val="1521200946"/>
                    </a:ext>
                  </a:extLst>
                </a:gridCol>
                <a:gridCol w="575502">
                  <a:extLst>
                    <a:ext uri="{9D8B030D-6E8A-4147-A177-3AD203B41FA5}">
                      <a16:colId xmlns:a16="http://schemas.microsoft.com/office/drawing/2014/main" val="1013777917"/>
                    </a:ext>
                  </a:extLst>
                </a:gridCol>
                <a:gridCol w="580924">
                  <a:extLst>
                    <a:ext uri="{9D8B030D-6E8A-4147-A177-3AD203B41FA5}">
                      <a16:colId xmlns:a16="http://schemas.microsoft.com/office/drawing/2014/main" val="2440888511"/>
                    </a:ext>
                  </a:extLst>
                </a:gridCol>
                <a:gridCol w="578213">
                  <a:extLst>
                    <a:ext uri="{9D8B030D-6E8A-4147-A177-3AD203B41FA5}">
                      <a16:colId xmlns:a16="http://schemas.microsoft.com/office/drawing/2014/main" val="1947266013"/>
                    </a:ext>
                  </a:extLst>
                </a:gridCol>
                <a:gridCol w="695402">
                  <a:extLst>
                    <a:ext uri="{9D8B030D-6E8A-4147-A177-3AD203B41FA5}">
                      <a16:colId xmlns:a16="http://schemas.microsoft.com/office/drawing/2014/main" val="2259505902"/>
                    </a:ext>
                  </a:extLst>
                </a:gridCol>
                <a:gridCol w="461024">
                  <a:extLst>
                    <a:ext uri="{9D8B030D-6E8A-4147-A177-3AD203B41FA5}">
                      <a16:colId xmlns:a16="http://schemas.microsoft.com/office/drawing/2014/main" val="3974178439"/>
                    </a:ext>
                  </a:extLst>
                </a:gridCol>
                <a:gridCol w="595925">
                  <a:extLst>
                    <a:ext uri="{9D8B030D-6E8A-4147-A177-3AD203B41FA5}">
                      <a16:colId xmlns:a16="http://schemas.microsoft.com/office/drawing/2014/main" val="678861392"/>
                    </a:ext>
                  </a:extLst>
                </a:gridCol>
                <a:gridCol w="560500">
                  <a:extLst>
                    <a:ext uri="{9D8B030D-6E8A-4147-A177-3AD203B41FA5}">
                      <a16:colId xmlns:a16="http://schemas.microsoft.com/office/drawing/2014/main" val="573375917"/>
                    </a:ext>
                  </a:extLst>
                </a:gridCol>
              </a:tblGrid>
              <a:tr h="355811">
                <a:tc>
                  <a:txBody>
                    <a:bodyPr/>
                    <a:lstStyle/>
                    <a:p>
                      <a:pPr algn="l" rtl="0" fontAlgn="base"/>
                      <a:endParaRPr lang="en-GB" sz="1200" b="0" i="0" dirty="0">
                        <a:solidFill>
                          <a:schemeClr val="tx1"/>
                        </a:solidFill>
                        <a:effectLst/>
                        <a:latin typeface="Inter SemiBold" panose="02000503000000020004" pitchFamily="2" charset="0"/>
                        <a:ea typeface="Inter SemiBold" panose="02000503000000020004" pitchFamily="2" charset="0"/>
                      </a:endParaRPr>
                    </a:p>
                  </a:txBody>
                  <a:tcPr marL="4394" marR="4394" marT="2197" marB="2197"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2024 </a:t>
                      </a:r>
                    </a:p>
                  </a:txBody>
                  <a:tcPr marL="4394" marR="4394" marT="2197" marB="2197"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2025 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2026 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2027 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2028 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60147602"/>
                  </a:ext>
                </a:extLst>
              </a:tr>
              <a:tr h="356592">
                <a:tc>
                  <a:txBody>
                    <a:bodyPr/>
                    <a:lstStyle/>
                    <a:p>
                      <a:pPr fontAlgn="ctr"/>
                      <a:r>
                        <a:rPr lang="en-GB" sz="1600" b="1" dirty="0">
                          <a:effectLst/>
                        </a:rPr>
                        <a:t>Improving the diversity of our work force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0812"/>
                  </a:ext>
                </a:extLst>
              </a:tr>
              <a:tr h="487935">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Embed/ develop existing work to improve inclusivity of recruitment process and practice (e.g. diverse panel scheme, committee recruitment)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dirty="0">
                        <a:solidFill>
                          <a:schemeClr val="tx1"/>
                        </a:solidFill>
                        <a:effectLst/>
                      </a:endParaRPr>
                    </a:p>
                    <a:p>
                      <a:pPr algn="l" rtl="0" fontAlgn="base"/>
                      <a:r>
                        <a:rPr lang="en-GB" sz="1200" b="0" i="0" dirty="0">
                          <a:solidFill>
                            <a:schemeClr val="tx1"/>
                          </a:solidFill>
                          <a:effectLst/>
                          <a:latin typeface="Arial" panose="020B0604020202020204" pitchFamily="34" charset="0"/>
                        </a:rPr>
                        <a:t> </a:t>
                      </a:r>
                      <a:endParaRPr lang="en-GB" sz="1200" b="0" i="0" dirty="0">
                        <a:solidFill>
                          <a:schemeClr val="tx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tx1"/>
                        </a:solidFill>
                        <a:effectLst/>
                      </a:endParaRPr>
                    </a:p>
                    <a:p>
                      <a:pPr algn="l" rtl="0" fontAlgn="base"/>
                      <a:r>
                        <a:rPr lang="en-GB" sz="1200" b="0" i="0" dirty="0">
                          <a:solidFill>
                            <a:schemeClr val="tx1"/>
                          </a:solidFill>
                          <a:effectLst/>
                          <a:latin typeface="Arial" panose="020B0604020202020204" pitchFamily="34" charset="0"/>
                        </a:rPr>
                        <a:t> </a:t>
                      </a:r>
                      <a:endParaRPr lang="en-GB" sz="1200" b="0" i="0" dirty="0">
                        <a:solidFill>
                          <a:schemeClr val="tx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866582"/>
                  </a:ext>
                </a:extLst>
              </a:tr>
              <a:tr h="567313">
                <a:tc>
                  <a:txBody>
                    <a:bodyPr/>
                    <a:lstStyle/>
                    <a:p>
                      <a:pPr marL="171450" indent="-171450" fontAlgn="ctr">
                        <a:buFont typeface="Arial" panose="020B0604020202020204" pitchFamily="34" charset="0"/>
                        <a:buChar char="•"/>
                      </a:pPr>
                      <a:r>
                        <a:rPr lang="en-GB" sz="1200" dirty="0">
                          <a:effectLst/>
                          <a:latin typeface="+mn-lt"/>
                        </a:rPr>
                        <a:t>Scope and take action to improve recruitment process and practice for disabled and neurodiverse colleagues</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p>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893264"/>
                  </a:ext>
                </a:extLst>
              </a:tr>
              <a:tr h="532042">
                <a:tc>
                  <a:txBody>
                    <a:bodyPr/>
                    <a:lstStyle/>
                    <a:p>
                      <a:pPr marL="171450" indent="-171450" fontAlgn="ctr">
                        <a:buFont typeface="Arial" panose="020B0604020202020204" pitchFamily="34" charset="0"/>
                        <a:buChar char="•"/>
                      </a:pPr>
                      <a:r>
                        <a:rPr lang="en-GB" sz="1200" dirty="0">
                          <a:effectLst/>
                          <a:latin typeface="+mn-lt"/>
                        </a:rPr>
                        <a:t>Scope and broker opportunities for widening our access to diverse talent pools- to include professional networks/ organisations (2025/6), local communities (2026 +)</a:t>
                      </a:r>
                    </a:p>
                    <a:p>
                      <a:pPr marL="0" indent="0" fontAlgn="ctr">
                        <a:buFont typeface="Arial" panose="020B0604020202020204" pitchFamily="34" charset="0"/>
                        <a:buNone/>
                      </a:pPr>
                      <a:endParaRPr lang="en-GB" sz="120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extLst>
                  <a:ext uri="{0D108BD9-81ED-4DB2-BD59-A6C34878D82A}">
                    <a16:rowId xmlns:a16="http://schemas.microsoft.com/office/drawing/2014/main" val="3595550972"/>
                  </a:ext>
                </a:extLst>
              </a:tr>
              <a:tr h="532042">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Build a consideration of EDI into our talent management/ succession planning approach, with a focus on colleagues from under-represented groups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solidFill>
                          <a:srgbClr val="000000"/>
                        </a:solidFill>
                        <a:effectLst/>
                        <a:latin typeface="Arial" panose="020B0604020202020204" pitchFamily="34" charset="0"/>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396256"/>
                  </a:ext>
                </a:extLst>
              </a:tr>
              <a:tr h="532042">
                <a:tc>
                  <a:txBody>
                    <a:bodyPr/>
                    <a:lstStyle/>
                    <a:p>
                      <a:pPr marL="171450" indent="-171450" fontAlgn="ctr">
                        <a:buFont typeface="Arial" panose="020B0604020202020204" pitchFamily="34" charset="0"/>
                        <a:buChar char="•"/>
                      </a:pPr>
                      <a:r>
                        <a:rPr lang="en-GB" sz="1200" dirty="0">
                          <a:effectLst/>
                          <a:latin typeface="+mn-lt"/>
                        </a:rPr>
                        <a:t>Develop and deliver targeted development offers for colleagues from under-represented groups</a:t>
                      </a:r>
                    </a:p>
                    <a:p>
                      <a:pPr marL="0" indent="0" fontAlgn="ctr">
                        <a:buFont typeface="Arial" panose="020B0604020202020204" pitchFamily="34" charset="0"/>
                        <a:buNone/>
                      </a:pPr>
                      <a:endParaRPr lang="en-GB" sz="120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1"/>
                        </a:solidFill>
                        <a:effectLst/>
                      </a:endParaRPr>
                    </a:p>
                    <a:p>
                      <a:pPr algn="l" rtl="0" fontAlgn="base"/>
                      <a:r>
                        <a:rPr lang="en-GB" sz="1200" b="0" i="0" dirty="0">
                          <a:solidFill>
                            <a:schemeClr val="bg1"/>
                          </a:solidFill>
                          <a:effectLst/>
                          <a:latin typeface="Arial" panose="020B0604020202020204" pitchFamily="34" charset="0"/>
                        </a:rPr>
                        <a:t> </a:t>
                      </a: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1"/>
                        </a:solidFill>
                        <a:effectLst/>
                      </a:endParaRPr>
                    </a:p>
                    <a:p>
                      <a:pPr algn="l" rtl="0" fontAlgn="base"/>
                      <a:r>
                        <a:rPr lang="en-GB" sz="1200" b="0" i="0" dirty="0">
                          <a:solidFill>
                            <a:schemeClr val="bg1"/>
                          </a:solidFill>
                          <a:effectLst/>
                          <a:latin typeface="Arial" panose="020B0604020202020204" pitchFamily="34" charset="0"/>
                        </a:rPr>
                        <a:t> </a:t>
                      </a: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1"/>
                        </a:solidFill>
                        <a:effectLst/>
                      </a:endParaRPr>
                    </a:p>
                    <a:p>
                      <a:pPr algn="l" rtl="0" fontAlgn="base"/>
                      <a:r>
                        <a:rPr lang="en-GB" sz="1200" b="0" i="0" dirty="0">
                          <a:solidFill>
                            <a:schemeClr val="bg1"/>
                          </a:solidFill>
                          <a:effectLst/>
                          <a:latin typeface="Arial" panose="020B0604020202020204" pitchFamily="34" charset="0"/>
                        </a:rPr>
                        <a:t> </a:t>
                      </a: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1"/>
                        </a:solidFill>
                        <a:effectLst/>
                      </a:endParaRPr>
                    </a:p>
                    <a:p>
                      <a:pPr algn="l" rtl="0" fontAlgn="base"/>
                      <a:r>
                        <a:rPr lang="en-GB" sz="1200" b="0" i="0" dirty="0">
                          <a:solidFill>
                            <a:schemeClr val="bg1"/>
                          </a:solidFill>
                          <a:effectLst/>
                          <a:latin typeface="Arial" panose="020B0604020202020204" pitchFamily="34" charset="0"/>
                        </a:rPr>
                        <a:t> </a:t>
                      </a: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1"/>
                        </a:solidFill>
                        <a:effectLst/>
                      </a:endParaRPr>
                    </a:p>
                    <a:p>
                      <a:pPr algn="l" rtl="0" fontAlgn="base"/>
                      <a:r>
                        <a:rPr lang="en-GB" sz="1200" b="0" i="0" dirty="0">
                          <a:solidFill>
                            <a:schemeClr val="bg1"/>
                          </a:solidFill>
                          <a:effectLst/>
                          <a:latin typeface="Arial" panose="020B0604020202020204" pitchFamily="34" charset="0"/>
                        </a:rPr>
                        <a:t> </a:t>
                      </a: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1"/>
                        </a:solidFill>
                        <a:effectLst/>
                      </a:endParaRPr>
                    </a:p>
                    <a:p>
                      <a:pPr algn="l" rtl="0" fontAlgn="base"/>
                      <a:r>
                        <a:rPr lang="en-GB" sz="1200" b="0" i="0" dirty="0">
                          <a:solidFill>
                            <a:schemeClr val="bg1"/>
                          </a:solidFill>
                          <a:effectLst/>
                          <a:latin typeface="Arial" panose="020B0604020202020204" pitchFamily="34" charset="0"/>
                        </a:rPr>
                        <a:t> </a:t>
                      </a: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1"/>
                        </a:solidFill>
                        <a:effectLst/>
                      </a:endParaRPr>
                    </a:p>
                    <a:p>
                      <a:pPr algn="l" rtl="0" fontAlgn="base"/>
                      <a:r>
                        <a:rPr lang="en-GB" sz="1200" b="0" i="0" dirty="0">
                          <a:solidFill>
                            <a:schemeClr val="bg1"/>
                          </a:solidFill>
                          <a:effectLst/>
                          <a:latin typeface="Arial" panose="020B0604020202020204" pitchFamily="34" charset="0"/>
                        </a:rPr>
                        <a:t> </a:t>
                      </a:r>
                      <a:endParaRPr lang="en-GB" sz="1200" b="0" i="0" dirty="0">
                        <a:solidFill>
                          <a:schemeClr val="bg1"/>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extLst>
                  <a:ext uri="{0D108BD9-81ED-4DB2-BD59-A6C34878D82A}">
                    <a16:rowId xmlns:a16="http://schemas.microsoft.com/office/drawing/2014/main" val="1324350720"/>
                  </a:ext>
                </a:extLst>
              </a:tr>
              <a:tr h="379840">
                <a:tc>
                  <a:txBody>
                    <a:bodyPr/>
                    <a:lstStyle/>
                    <a:p>
                      <a:pPr algn="l" rtl="0" fontAlgn="base"/>
                      <a:r>
                        <a:rPr lang="en-GB" sz="1600" b="1" i="0" dirty="0">
                          <a:solidFill>
                            <a:srgbClr val="000000"/>
                          </a:solidFill>
                          <a:effectLst/>
                          <a:latin typeface="Inter" panose="02000503000000020004" pitchFamily="2" charset="0"/>
                          <a:ea typeface="Inter" panose="02000503000000020004" pitchFamily="2" charset="0"/>
                        </a:rPr>
                        <a:t>Creating a consciously inclusive workplace </a:t>
                      </a:r>
                      <a:endParaRPr lang="en-GB" sz="1600" b="1" i="0" dirty="0">
                        <a:effectLst/>
                        <a:latin typeface="Inter" panose="02000503000000020004" pitchFamily="2" charset="0"/>
                        <a:ea typeface="Inter" panose="02000503000000020004" pitchFamily="2" charset="0"/>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854564"/>
                  </a:ext>
                </a:extLst>
              </a:tr>
              <a:tr h="532042">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Launch and embed refreshed approach to EDI governance and monitoring</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05689"/>
                  </a:ext>
                </a:extLst>
              </a:tr>
              <a:tr h="534988">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Progress work to embed our value of ‘We embrace difference’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38964354"/>
                  </a:ext>
                </a:extLst>
              </a:tr>
              <a:tr h="532042">
                <a:tc>
                  <a:txBody>
                    <a:bodyPr/>
                    <a:lstStyle/>
                    <a:p>
                      <a:pPr fontAlgn="ctr"/>
                      <a:endParaRPr lang="en-GB" sz="1200" dirty="0">
                        <a:effectLst/>
                        <a:latin typeface="+mn-lt"/>
                      </a:endParaRPr>
                    </a:p>
                    <a:p>
                      <a:pPr marL="171450" indent="-171450" fontAlgn="ctr">
                        <a:buFont typeface="Arial" panose="020B0604020202020204" pitchFamily="34" charset="0"/>
                        <a:buChar char="•"/>
                      </a:pPr>
                      <a:r>
                        <a:rPr lang="en-GB" sz="1200" dirty="0">
                          <a:effectLst/>
                        </a:rPr>
                        <a:t>Improve the provision and delivery of reasonable adjustments</a:t>
                      </a:r>
                    </a:p>
                    <a:p>
                      <a:pPr marL="0" indent="0" fontAlgn="ctr">
                        <a:buFont typeface="Arial" panose="020B0604020202020204" pitchFamily="34" charset="0"/>
                        <a:buNone/>
                      </a:pPr>
                      <a:endParaRPr lang="en-GB" sz="120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18732298"/>
                  </a:ext>
                </a:extLst>
              </a:tr>
              <a:tr h="532042">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rPr>
                        <a:t>Implement, embed and monitor recommendations/ interventions to address bullying, harassment and discrimination</a:t>
                      </a:r>
                    </a:p>
                    <a:p>
                      <a:pPr fontAlgn="ctr"/>
                      <a:endParaRPr lang="en-GB" sz="120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extLst>
                  <a:ext uri="{0D108BD9-81ED-4DB2-BD59-A6C34878D82A}">
                    <a16:rowId xmlns:a16="http://schemas.microsoft.com/office/drawing/2014/main" val="132122645"/>
                  </a:ext>
                </a:extLst>
              </a:tr>
              <a:tr h="532042">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Further develop and deliver existing EDI learning and development offer, to align with core leadership and management/ skills development offer</a:t>
                      </a:r>
                    </a:p>
                    <a:p>
                      <a:pPr fontAlgn="ctr"/>
                      <a:endParaRPr lang="en-GB" sz="1200" b="0" i="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60506765"/>
                  </a:ext>
                </a:extLst>
              </a:tr>
            </a:tbl>
          </a:graphicData>
        </a:graphic>
      </p:graphicFrame>
      <p:sp>
        <p:nvSpPr>
          <p:cNvPr id="4" name="Title 3">
            <a:extLst>
              <a:ext uri="{FF2B5EF4-FFF2-40B4-BE49-F238E27FC236}">
                <a16:creationId xmlns:a16="http://schemas.microsoft.com/office/drawing/2014/main" id="{6B244600-6B28-46DE-C9F7-A62BD97659DC}"/>
              </a:ext>
            </a:extLst>
          </p:cNvPr>
          <p:cNvSpPr>
            <a:spLocks noGrp="1"/>
          </p:cNvSpPr>
          <p:nvPr>
            <p:ph type="title" idx="4294967295"/>
          </p:nvPr>
        </p:nvSpPr>
        <p:spPr>
          <a:xfrm>
            <a:off x="44758" y="136337"/>
            <a:ext cx="6294047" cy="441001"/>
          </a:xfrm>
          <a:prstGeom prst="homePlate">
            <a:avLst/>
          </a:prstGeom>
          <a:solidFill>
            <a:srgbClr val="EAD05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Inter SemiBold" panose="02000503000000020004" pitchFamily="2" charset="0"/>
                <a:ea typeface="Inter SemiBold" panose="02000503000000020004" pitchFamily="2" charset="0"/>
                <a:cs typeface="+mn-cs"/>
              </a:rPr>
              <a:t>Timeline of key activity</a:t>
            </a:r>
            <a:endParaRPr kumimoji="0" lang="en-GB" sz="3200" b="0" i="0" u="none" strike="noStrike" kern="1200" cap="none" spc="0" normalizeH="0" baseline="0" noProof="0" dirty="0">
              <a:ln>
                <a:noFill/>
              </a:ln>
              <a:solidFill>
                <a:schemeClr val="tx1"/>
              </a:solidFill>
              <a:effectLst/>
              <a:uLnTx/>
              <a:uFillTx/>
              <a:latin typeface="Inter SemiBold" panose="02000503000000020004" pitchFamily="2" charset="0"/>
              <a:ea typeface="Inter SemiBold" panose="02000503000000020004" pitchFamily="2" charset="0"/>
              <a:cs typeface="+mn-cs"/>
            </a:endParaRPr>
          </a:p>
        </p:txBody>
      </p:sp>
    </p:spTree>
    <p:extLst>
      <p:ext uri="{BB962C8B-B14F-4D97-AF65-F5344CB8AC3E}">
        <p14:creationId xmlns:p14="http://schemas.microsoft.com/office/powerpoint/2010/main" val="407449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3F925AA-03EA-F3EA-4EC7-5D16A05A32C5}"/>
              </a:ext>
            </a:extLst>
          </p:cNvPr>
          <p:cNvGraphicFramePr>
            <a:graphicFrameLocks noGrp="1"/>
          </p:cNvGraphicFramePr>
          <p:nvPr>
            <p:extLst>
              <p:ext uri="{D42A27DB-BD31-4B8C-83A1-F6EECF244321}">
                <p14:modId xmlns:p14="http://schemas.microsoft.com/office/powerpoint/2010/main" val="2699055782"/>
              </p:ext>
            </p:extLst>
          </p:nvPr>
        </p:nvGraphicFramePr>
        <p:xfrm>
          <a:off x="92242" y="62253"/>
          <a:ext cx="11881450" cy="6790329"/>
        </p:xfrm>
        <a:graphic>
          <a:graphicData uri="http://schemas.openxmlformats.org/drawingml/2006/table">
            <a:tbl>
              <a:tblPr firstRow="1"/>
              <a:tblGrid>
                <a:gridCol w="6027813">
                  <a:extLst>
                    <a:ext uri="{9D8B030D-6E8A-4147-A177-3AD203B41FA5}">
                      <a16:colId xmlns:a16="http://schemas.microsoft.com/office/drawing/2014/main" val="2498932155"/>
                    </a:ext>
                  </a:extLst>
                </a:gridCol>
                <a:gridCol w="609696">
                  <a:extLst>
                    <a:ext uri="{9D8B030D-6E8A-4147-A177-3AD203B41FA5}">
                      <a16:colId xmlns:a16="http://schemas.microsoft.com/office/drawing/2014/main" val="1002833996"/>
                    </a:ext>
                  </a:extLst>
                </a:gridCol>
                <a:gridCol w="561029">
                  <a:extLst>
                    <a:ext uri="{9D8B030D-6E8A-4147-A177-3AD203B41FA5}">
                      <a16:colId xmlns:a16="http://schemas.microsoft.com/office/drawing/2014/main" val="993696931"/>
                    </a:ext>
                  </a:extLst>
                </a:gridCol>
                <a:gridCol w="585364">
                  <a:extLst>
                    <a:ext uri="{9D8B030D-6E8A-4147-A177-3AD203B41FA5}">
                      <a16:colId xmlns:a16="http://schemas.microsoft.com/office/drawing/2014/main" val="1521200946"/>
                    </a:ext>
                  </a:extLst>
                </a:gridCol>
                <a:gridCol w="585364">
                  <a:extLst>
                    <a:ext uri="{9D8B030D-6E8A-4147-A177-3AD203B41FA5}">
                      <a16:colId xmlns:a16="http://schemas.microsoft.com/office/drawing/2014/main" val="1013777917"/>
                    </a:ext>
                  </a:extLst>
                </a:gridCol>
                <a:gridCol w="585364">
                  <a:extLst>
                    <a:ext uri="{9D8B030D-6E8A-4147-A177-3AD203B41FA5}">
                      <a16:colId xmlns:a16="http://schemas.microsoft.com/office/drawing/2014/main" val="2440888511"/>
                    </a:ext>
                  </a:extLst>
                </a:gridCol>
                <a:gridCol w="585364">
                  <a:extLst>
                    <a:ext uri="{9D8B030D-6E8A-4147-A177-3AD203B41FA5}">
                      <a16:colId xmlns:a16="http://schemas.microsoft.com/office/drawing/2014/main" val="1947266013"/>
                    </a:ext>
                  </a:extLst>
                </a:gridCol>
                <a:gridCol w="585364">
                  <a:extLst>
                    <a:ext uri="{9D8B030D-6E8A-4147-A177-3AD203B41FA5}">
                      <a16:colId xmlns:a16="http://schemas.microsoft.com/office/drawing/2014/main" val="2259505902"/>
                    </a:ext>
                  </a:extLst>
                </a:gridCol>
                <a:gridCol w="585364">
                  <a:extLst>
                    <a:ext uri="{9D8B030D-6E8A-4147-A177-3AD203B41FA5}">
                      <a16:colId xmlns:a16="http://schemas.microsoft.com/office/drawing/2014/main" val="3974178439"/>
                    </a:ext>
                  </a:extLst>
                </a:gridCol>
                <a:gridCol w="585364">
                  <a:extLst>
                    <a:ext uri="{9D8B030D-6E8A-4147-A177-3AD203B41FA5}">
                      <a16:colId xmlns:a16="http://schemas.microsoft.com/office/drawing/2014/main" val="678861392"/>
                    </a:ext>
                  </a:extLst>
                </a:gridCol>
                <a:gridCol w="585364">
                  <a:extLst>
                    <a:ext uri="{9D8B030D-6E8A-4147-A177-3AD203B41FA5}">
                      <a16:colId xmlns:a16="http://schemas.microsoft.com/office/drawing/2014/main" val="573375917"/>
                    </a:ext>
                  </a:extLst>
                </a:gridCol>
              </a:tblGrid>
              <a:tr h="374584">
                <a:tc>
                  <a:txBody>
                    <a:bodyPr/>
                    <a:lstStyle/>
                    <a:p>
                      <a:pPr algn="l" rtl="0" fontAlgn="base"/>
                      <a:endParaRPr lang="en-GB" sz="1200" b="0" i="0" dirty="0">
                        <a:solidFill>
                          <a:schemeClr val="tx1"/>
                        </a:solidFill>
                        <a:effectLst/>
                        <a:latin typeface="Inter SemiBold" panose="02000503000000020004" pitchFamily="2" charset="0"/>
                        <a:ea typeface="Inter SemiBold" panose="02000503000000020004" pitchFamily="2" charset="0"/>
                      </a:endParaRPr>
                    </a:p>
                  </a:txBody>
                  <a:tcPr marL="4394" marR="4394" marT="2197" marB="2197"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2024 </a:t>
                      </a:r>
                    </a:p>
                  </a:txBody>
                  <a:tcPr marL="4394" marR="4394" marT="2197" marB="2197"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2025 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2026 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2027 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2028 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200" b="0" i="0" dirty="0">
                          <a:solidFill>
                            <a:schemeClr val="tx1"/>
                          </a:solidFill>
                          <a:effectLst/>
                          <a:latin typeface="+mn-lt"/>
                        </a:rPr>
                        <a:t>H2 </a:t>
                      </a: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60147602"/>
                  </a:ext>
                </a:extLst>
              </a:tr>
              <a:tr h="3653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1" dirty="0">
                          <a:solidFill>
                            <a:schemeClr val="tx1"/>
                          </a:solidFill>
                        </a:rPr>
                        <a:t>Build a community of Inclusive Leaders</a:t>
                      </a:r>
                    </a:p>
                  </a:txBody>
                  <a:tcPr marL="4394" marR="4394" marT="2197" marB="2197"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0812"/>
                  </a:ext>
                </a:extLst>
              </a:tr>
              <a:tr h="365390">
                <a:tc>
                  <a:txBody>
                    <a:bodyPr/>
                    <a:lstStyle/>
                    <a:p>
                      <a:pPr marL="171450" indent="-171450" fontAlgn="ctr">
                        <a:buFont typeface="Arial" panose="020B0604020202020204" pitchFamily="34" charset="0"/>
                        <a:buChar char="•"/>
                      </a:pPr>
                      <a:r>
                        <a:rPr lang="en-GB" sz="1200" dirty="0">
                          <a:effectLst/>
                          <a:latin typeface="+mn-lt"/>
                        </a:rPr>
                        <a:t>All senior leaders (Board, Executive Team, Programme Directors and Associate Directors) to have measurable EDI objectives</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866582"/>
                  </a:ext>
                </a:extLst>
              </a:tr>
              <a:tr h="545916">
                <a:tc>
                  <a:txBody>
                    <a:bodyPr/>
                    <a:lstStyle/>
                    <a:p>
                      <a:pPr marL="171450" indent="-171450" fontAlgn="ctr">
                        <a:buFont typeface="Arial" panose="020B0604020202020204" pitchFamily="34" charset="0"/>
                        <a:buChar char="•"/>
                      </a:pPr>
                      <a:r>
                        <a:rPr lang="en-GB" sz="1200" dirty="0">
                          <a:effectLst/>
                          <a:latin typeface="+mn-lt"/>
                        </a:rPr>
                        <a:t>Scope and agree what we mean by ‘Inclusive Leadership’ at NICE- to include competences, skills, behaviours </a:t>
                      </a:r>
                    </a:p>
                    <a:p>
                      <a:pPr marL="0" indent="0" fontAlgn="ctr">
                        <a:buFont typeface="Arial" panose="020B0604020202020204" pitchFamily="34" charset="0"/>
                        <a:buNone/>
                      </a:pPr>
                      <a:endParaRPr lang="en-GB" sz="120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893264"/>
                  </a:ext>
                </a:extLst>
              </a:tr>
              <a:tr h="689200">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mn-lt"/>
                        </a:rPr>
                        <a:t>Scope Inclusive Leadership development needs across NICE; develop and deliver development activity -first phase (2024/5) to include bespoke Executive Team EDI development and development for </a:t>
                      </a:r>
                      <a:r>
                        <a:rPr lang="en-GB" sz="1200" dirty="0">
                          <a:effectLst/>
                          <a:latin typeface="+mn-lt"/>
                        </a:rPr>
                        <a:t>Programme Directors and Associate Directors</a:t>
                      </a:r>
                      <a:r>
                        <a:rPr lang="en-GB" sz="1200" b="0" i="0" dirty="0">
                          <a:solidFill>
                            <a:srgbClr val="000000"/>
                          </a:solidFill>
                          <a:effectLst/>
                          <a:latin typeface="+mn-lt"/>
                        </a:rPr>
                        <a:t> via leadership </a:t>
                      </a:r>
                      <a:r>
                        <a:rPr lang="en-GB" sz="1200" b="0" i="0">
                          <a:solidFill>
                            <a:srgbClr val="000000"/>
                          </a:solidFill>
                          <a:effectLst/>
                          <a:latin typeface="+mn-lt"/>
                        </a:rPr>
                        <a:t>development offer</a:t>
                      </a:r>
                      <a:endParaRPr lang="en-GB" sz="1200" b="0" i="0" dirty="0">
                        <a:solidFill>
                          <a:srgbClr val="000000"/>
                        </a:solidFill>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p>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550972"/>
                  </a:ext>
                </a:extLst>
              </a:tr>
              <a:tr h="446551">
                <a:tc rowSpan="2">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Build a consideration of Inclusive Leadership capabilities into our recruitment process and practice, and talent management/ succession planning approach</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GB" sz="1200" b="0" dirty="0">
                        <a:effectLst/>
                        <a:latin typeface="+mn-lt"/>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chemeClr val="tx1"/>
                          </a:solidFill>
                          <a:effectLst/>
                          <a:latin typeface="+mn-lt"/>
                          <a:ea typeface="+mn-ea"/>
                          <a:cs typeface="+mn-cs"/>
                        </a:rPr>
                        <a:t>Confident in our work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759532"/>
                  </a:ext>
                </a:extLst>
              </a:tr>
              <a:tr h="471011">
                <a:tc vMerge="1">
                  <a:txBody>
                    <a:bodyPr/>
                    <a:lstStyle/>
                    <a:p>
                      <a:endParaRPr lang="en-GB"/>
                    </a:p>
                  </a:txBody>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2594904"/>
                  </a:ext>
                </a:extLst>
              </a:tr>
              <a:tr h="726443">
                <a:tc rowSpan="2">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Scope and agree NICE’s remit and approach to promoting equality and addressing health inequalities in our work</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mn-lt"/>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Scope what workforce capabilities we will need (2025/26) and scope/design/ deliver development (2026/27)</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p>
                    <a:p>
                      <a:pPr algn="l" rtl="0" fontAlgn="base"/>
                      <a:endParaRPr lang="en-GB" sz="1200" b="0" i="0" dirty="0">
                        <a:solidFill>
                          <a:schemeClr val="bg2"/>
                        </a:solidFill>
                        <a:effectLst/>
                        <a:latin typeface="Arial" panose="020B0604020202020204" pitchFamily="34" charset="0"/>
                      </a:endParaRPr>
                    </a:p>
                    <a:p>
                      <a:pPr algn="l" rtl="0" fontAlgn="base"/>
                      <a:endParaRPr lang="en-GB" sz="1200" b="0" i="0" dirty="0">
                        <a:solidFill>
                          <a:schemeClr val="bg2"/>
                        </a:solidFill>
                        <a:effectLst/>
                        <a:latin typeface="Arial" panose="020B0604020202020204" pitchFamily="34" charset="0"/>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05689"/>
                  </a:ext>
                </a:extLst>
              </a:tr>
              <a:tr h="427063">
                <a:tc vMerge="1">
                  <a:txBody>
                    <a:bodyPr/>
                    <a:lstStyle/>
                    <a:p>
                      <a:endParaRPr lang="en-GB"/>
                    </a:p>
                  </a:txBody>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algn="l" rtl="0" fontAlgn="base"/>
                      <a:endParaRPr lang="en-GB" sz="1200" b="0" i="0" dirty="0">
                        <a:solidFill>
                          <a:schemeClr val="bg2"/>
                        </a:solidFill>
                        <a:effectLst/>
                        <a:latin typeface="Arial" panose="020B0604020202020204" pitchFamily="34" charset="0"/>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960056"/>
                  </a:ext>
                </a:extLst>
              </a:tr>
              <a:tr h="365390">
                <a:tc rowSpan="2">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Scope and take action to develop recruitment/talent management practice to ensure we are recruiting and retaining candidates with required capabilities</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GB" sz="1200" b="1" dirty="0">
                        <a:effectLst/>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chemeClr val="tx1"/>
                          </a:solidFill>
                          <a:effectLst/>
                          <a:latin typeface="+mn-lt"/>
                          <a:ea typeface="+mn-ea"/>
                          <a:cs typeface="+mn-cs"/>
                        </a:rPr>
                        <a:t>Establishing NICE as an Anchor organisation</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A1B5"/>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p>
                      <a:pPr algn="l" rtl="0" fontAlgn="base"/>
                      <a:r>
                        <a:rPr lang="en-GB" sz="1200" b="0" i="0" dirty="0">
                          <a:solidFill>
                            <a:schemeClr val="bg2"/>
                          </a:solidFill>
                          <a:effectLst/>
                          <a:latin typeface="Arial" panose="020B0604020202020204" pitchFamily="34" charset="0"/>
                        </a:rPr>
                        <a:t> </a:t>
                      </a:r>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effectLst/>
                      </a:endParaRPr>
                    </a:p>
                    <a:p>
                      <a:pPr algn="l" rtl="0" fontAlgn="base"/>
                      <a:r>
                        <a:rPr lang="en-GB" sz="1200" b="0" i="0" dirty="0">
                          <a:solidFill>
                            <a:srgbClr val="000000"/>
                          </a:solidFill>
                          <a:effectLst/>
                          <a:latin typeface="Arial" panose="020B0604020202020204" pitchFamily="34" charset="0"/>
                        </a:rPr>
                        <a:t> </a:t>
                      </a:r>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38964354"/>
                  </a:ext>
                </a:extLst>
              </a:tr>
              <a:tr h="421228">
                <a:tc vMerge="1">
                  <a:txBody>
                    <a:bodyPr/>
                    <a:lstStyle/>
                    <a:p>
                      <a:endParaRPr lang="en-GB"/>
                    </a:p>
                  </a:txBody>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ctr"/>
                      <a:endParaRPr lang="en-GB" sz="120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solidFill>
                          <a:schemeClr val="bg2"/>
                        </a:solidFill>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endParaRPr lang="en-GB" sz="1200" b="0" i="0" dirty="0">
                        <a:effectLs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77210122"/>
                  </a:ext>
                </a:extLst>
              </a:tr>
              <a:tr h="689200">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effectLst/>
                        <a:latin typeface="+mn-lt"/>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Scope and agree what being an Anchor organisation (employer) could look like for NICE - what can we do; what can’t we do?-  develop an Anchor Framework</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18732298"/>
                  </a:ext>
                </a:extLst>
              </a:tr>
              <a:tr h="449722">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Scope approach/ plans for engaging with local and system stakeholders with regard to widening access to employment and work opportunities</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2122645"/>
                  </a:ext>
                </a:extLst>
              </a:tr>
              <a:tr h="365390">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rPr>
                        <a:t>Implement our approach to establishing NICE as an Anchor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dirty="0">
                        <a:effectLst/>
                        <a:latin typeface="+mn-lt"/>
                      </a:endParaRP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tc>
                  <a:txBody>
                    <a:bodyPr/>
                    <a:lstStyle/>
                    <a:p>
                      <a:pPr marL="0" algn="l" defTabSz="914400" rtl="0" eaLnBrk="1" fontAlgn="ctr" latinLnBrk="0" hangingPunct="1"/>
                      <a:endParaRPr lang="en-GB" sz="1200" kern="1200" dirty="0">
                        <a:solidFill>
                          <a:schemeClr val="bg2"/>
                        </a:solidFill>
                        <a:effectLst/>
                        <a:latin typeface="+mn-lt"/>
                        <a:ea typeface="+mn-ea"/>
                        <a:cs typeface="+mn-cs"/>
                      </a:endParaRPr>
                    </a:p>
                    <a:p>
                      <a:pPr marL="0" algn="l" defTabSz="914400" rtl="0" eaLnBrk="1" fontAlgn="base" latinLnBrk="0" hangingPunct="1"/>
                      <a:r>
                        <a:rPr lang="en-GB" sz="1200" kern="1200" dirty="0">
                          <a:solidFill>
                            <a:schemeClr val="bg2"/>
                          </a:solidFill>
                          <a:effectLst/>
                          <a:latin typeface="+mn-lt"/>
                          <a:ea typeface="+mn-ea"/>
                          <a:cs typeface="+mn-cs"/>
                        </a:rPr>
                        <a:t> </a:t>
                      </a:r>
                    </a:p>
                  </a:txBody>
                  <a:tcPr marL="4394" marR="4394" marT="2197" marB="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A1B5"/>
                    </a:solidFill>
                  </a:tcPr>
                </a:tc>
                <a:extLst>
                  <a:ext uri="{0D108BD9-81ED-4DB2-BD59-A6C34878D82A}">
                    <a16:rowId xmlns:a16="http://schemas.microsoft.com/office/drawing/2014/main" val="1060506765"/>
                  </a:ext>
                </a:extLst>
              </a:tr>
            </a:tbl>
          </a:graphicData>
        </a:graphic>
      </p:graphicFrame>
      <p:sp>
        <p:nvSpPr>
          <p:cNvPr id="2" name="Title 1">
            <a:extLst>
              <a:ext uri="{FF2B5EF4-FFF2-40B4-BE49-F238E27FC236}">
                <a16:creationId xmlns:a16="http://schemas.microsoft.com/office/drawing/2014/main" id="{505FAF98-8ABD-D5A8-B954-09B537BB1624}"/>
              </a:ext>
            </a:extLst>
          </p:cNvPr>
          <p:cNvSpPr>
            <a:spLocks noGrp="1"/>
          </p:cNvSpPr>
          <p:nvPr>
            <p:ph type="title" idx="4294967295"/>
          </p:nvPr>
        </p:nvSpPr>
        <p:spPr>
          <a:xfrm>
            <a:off x="92242" y="52132"/>
            <a:ext cx="6003758" cy="382925"/>
          </a:xfrm>
          <a:prstGeom prst="homePlate">
            <a:avLst/>
          </a:prstGeom>
          <a:solidFill>
            <a:srgbClr val="EAD05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Inter SemiBold" panose="02000503000000020004" pitchFamily="2" charset="0"/>
                <a:ea typeface="Inter SemiBold" panose="02000503000000020004" pitchFamily="2" charset="0"/>
                <a:cs typeface="+mn-cs"/>
              </a:rPr>
              <a:t>Timeline of key activity</a:t>
            </a:r>
            <a:endParaRPr kumimoji="0" lang="en-GB" sz="3200" b="0" i="0" u="none" strike="noStrike" kern="1200" cap="none" spc="0" normalizeH="0" baseline="0" noProof="0" dirty="0">
              <a:ln>
                <a:noFill/>
              </a:ln>
              <a:solidFill>
                <a:schemeClr val="tx1"/>
              </a:solidFill>
              <a:effectLst/>
              <a:uLnTx/>
              <a:uFillTx/>
              <a:latin typeface="Inter SemiBold" panose="02000503000000020004" pitchFamily="2" charset="0"/>
              <a:ea typeface="Inter SemiBold" panose="02000503000000020004" pitchFamily="2" charset="0"/>
              <a:cs typeface="+mn-cs"/>
            </a:endParaRPr>
          </a:p>
        </p:txBody>
      </p:sp>
    </p:spTree>
    <p:extLst>
      <p:ext uri="{BB962C8B-B14F-4D97-AF65-F5344CB8AC3E}">
        <p14:creationId xmlns:p14="http://schemas.microsoft.com/office/powerpoint/2010/main" val="222553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68AB42-AE4C-3AC6-CA04-BAF3804F3DB3}"/>
              </a:ext>
            </a:extLst>
          </p:cNvPr>
          <p:cNvSpPr>
            <a:spLocks noGrp="1"/>
          </p:cNvSpPr>
          <p:nvPr>
            <p:ph type="ctrTitle"/>
          </p:nvPr>
        </p:nvSpPr>
        <p:spPr>
          <a:xfrm>
            <a:off x="1702187" y="1874380"/>
            <a:ext cx="9065490" cy="1160319"/>
          </a:xfrm>
        </p:spPr>
        <p:txBody>
          <a:bodyPr>
            <a:normAutofit/>
          </a:bodyPr>
          <a:lstStyle/>
          <a:p>
            <a:pPr algn="ctr"/>
            <a:r>
              <a:rPr lang="en-GB" sz="4400" dirty="0">
                <a:latin typeface="+mn-lt"/>
                <a:ea typeface="Inter" panose="02000503000000020004" pitchFamily="2" charset="0"/>
              </a:rPr>
              <a:t>Our 5-year roadmap</a:t>
            </a:r>
            <a:r>
              <a:rPr lang="en-GB" sz="4400" dirty="0">
                <a:latin typeface="+mn-lt"/>
              </a:rPr>
              <a:t>:</a:t>
            </a:r>
          </a:p>
        </p:txBody>
      </p:sp>
      <p:sp>
        <p:nvSpPr>
          <p:cNvPr id="5" name="TextBox 4">
            <a:extLst>
              <a:ext uri="{FF2B5EF4-FFF2-40B4-BE49-F238E27FC236}">
                <a16:creationId xmlns:a16="http://schemas.microsoft.com/office/drawing/2014/main" id="{BE60CF0F-DB32-6401-30A3-534C77A43E65}"/>
              </a:ext>
            </a:extLst>
          </p:cNvPr>
          <p:cNvSpPr txBox="1"/>
          <p:nvPr/>
        </p:nvSpPr>
        <p:spPr>
          <a:xfrm>
            <a:off x="3047630" y="3800716"/>
            <a:ext cx="6096740" cy="707886"/>
          </a:xfrm>
          <a:prstGeom prst="rect">
            <a:avLst/>
          </a:prstGeom>
          <a:noFill/>
        </p:spPr>
        <p:txBody>
          <a:bodyPr wrap="square">
            <a:spAutoFit/>
          </a:bodyPr>
          <a:lstStyle/>
          <a:p>
            <a:pPr algn="ctr"/>
            <a:r>
              <a:rPr lang="en-GB" sz="4000" dirty="0">
                <a:solidFill>
                  <a:schemeClr val="bg1"/>
                </a:solidFill>
              </a:rPr>
              <a:t>Our ‘why’ </a:t>
            </a:r>
          </a:p>
        </p:txBody>
      </p:sp>
      <p:cxnSp>
        <p:nvCxnSpPr>
          <p:cNvPr id="7" name="Straight Connector 6">
            <a:extLst>
              <a:ext uri="{FF2B5EF4-FFF2-40B4-BE49-F238E27FC236}">
                <a16:creationId xmlns:a16="http://schemas.microsoft.com/office/drawing/2014/main" id="{7AAC4FD4-EE9D-00E1-11B1-F4B66E9DC201}"/>
              </a:ext>
              <a:ext uri="{C183D7F6-B498-43B3-948B-1728B52AA6E4}">
                <adec:decorative xmlns:adec="http://schemas.microsoft.com/office/drawing/2017/decorative" val="1"/>
              </a:ext>
            </a:extLst>
          </p:cNvPr>
          <p:cNvCxnSpPr>
            <a:cxnSpLocks/>
          </p:cNvCxnSpPr>
          <p:nvPr/>
        </p:nvCxnSpPr>
        <p:spPr>
          <a:xfrm>
            <a:off x="1528535" y="3429000"/>
            <a:ext cx="8988641" cy="0"/>
          </a:xfrm>
          <a:prstGeom prst="line">
            <a:avLst/>
          </a:prstGeom>
          <a:ln w="19050">
            <a:solidFill>
              <a:srgbClr val="EAD0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56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393C547-0720-D450-1F43-D4D68A10166F}"/>
              </a:ext>
              <a:ext uri="{C183D7F6-B498-43B3-948B-1728B52AA6E4}">
                <adec:decorative xmlns:adec="http://schemas.microsoft.com/office/drawing/2017/decorative" val="1"/>
              </a:ext>
            </a:extLst>
          </p:cNvPr>
          <p:cNvSpPr/>
          <p:nvPr/>
        </p:nvSpPr>
        <p:spPr>
          <a:xfrm>
            <a:off x="342518" y="5916732"/>
            <a:ext cx="1198107" cy="7032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267691" y="35678"/>
            <a:ext cx="11656618" cy="812771"/>
          </a:xfrm>
        </p:spPr>
        <p:txBody>
          <a:bodyPr>
            <a:normAutofit fontScale="90000"/>
          </a:bodyPr>
          <a:lstStyle/>
          <a:p>
            <a:r>
              <a:rPr lang="en-GB" dirty="0">
                <a:latin typeface="+mn-lt"/>
              </a:rPr>
              <a:t>Through our 5-Year transformation plan, NICE will evolve in 4 ways to meet the needs of practitioners and commissioners</a:t>
            </a:r>
            <a:endParaRPr lang="en-GB" dirty="0">
              <a:latin typeface="Lora SemiBold"/>
            </a:endParaRPr>
          </a:p>
        </p:txBody>
      </p:sp>
      <p:sp>
        <p:nvSpPr>
          <p:cNvPr id="7" name="TextBox 6">
            <a:extLst>
              <a:ext uri="{FF2B5EF4-FFF2-40B4-BE49-F238E27FC236}">
                <a16:creationId xmlns:a16="http://schemas.microsoft.com/office/drawing/2014/main" id="{832452F3-2F58-9599-0341-5206D0022F63}"/>
              </a:ext>
            </a:extLst>
          </p:cNvPr>
          <p:cNvSpPr txBox="1"/>
          <p:nvPr/>
        </p:nvSpPr>
        <p:spPr>
          <a:xfrm>
            <a:off x="864986" y="1612353"/>
            <a:ext cx="10804927" cy="738664"/>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p:spPr>
        <p:txBody>
          <a:bodyPr wrap="square" lIns="91440" tIns="45720" rIns="91440" bIns="45720" rtlCol="0" anchor="t">
            <a:spAutoFit/>
          </a:bodyPr>
          <a:lstStyle/>
          <a:p>
            <a:pPr algn="ctr"/>
            <a:r>
              <a:rPr lang="en-GB" dirty="0">
                <a:solidFill>
                  <a:schemeClr val="tx2"/>
                </a:solidFill>
              </a:rPr>
              <a:t>To help practitioners and commissioners</a:t>
            </a:r>
          </a:p>
          <a:p>
            <a:pPr algn="ctr"/>
            <a:r>
              <a:rPr lang="en-GB" sz="2400" dirty="0">
                <a:solidFill>
                  <a:schemeClr val="tx2"/>
                </a:solidFill>
                <a:latin typeface="+mj-lt"/>
              </a:rPr>
              <a:t>get the best care to patients fast and ensure value for the taxpayer</a:t>
            </a:r>
          </a:p>
        </p:txBody>
      </p:sp>
      <p:sp>
        <p:nvSpPr>
          <p:cNvPr id="35" name="TextBox 34">
            <a:extLst>
              <a:ext uri="{FF2B5EF4-FFF2-40B4-BE49-F238E27FC236}">
                <a16:creationId xmlns:a16="http://schemas.microsoft.com/office/drawing/2014/main" id="{C4B7A4E8-3595-1F3B-B43A-7034C4B59D10}"/>
              </a:ext>
              <a:ext uri="{C183D7F6-B498-43B3-948B-1728B52AA6E4}">
                <adec:decorative xmlns:adec="http://schemas.microsoft.com/office/drawing/2017/decorative" val="1"/>
              </a:ext>
            </a:extLst>
          </p:cNvPr>
          <p:cNvSpPr txBox="1"/>
          <p:nvPr/>
        </p:nvSpPr>
        <p:spPr>
          <a:xfrm flipH="1">
            <a:off x="881611" y="5781830"/>
            <a:ext cx="10804927" cy="738664"/>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rgbClr val="F7F4F1"/>
          </a:solidFill>
        </p:spPr>
        <p:txBody>
          <a:bodyPr wrap="square" rtlCol="0">
            <a:spAutoFit/>
          </a:bodyPr>
          <a:lstStyle/>
          <a:p>
            <a:pPr algn="ctr"/>
            <a:r>
              <a:rPr lang="en-GB" dirty="0">
                <a:solidFill>
                  <a:srgbClr val="F7F4F1"/>
                </a:solidFill>
              </a:rPr>
              <a:t>]</a:t>
            </a:r>
          </a:p>
          <a:p>
            <a:pPr algn="ctr"/>
            <a:r>
              <a:rPr lang="en-GB" sz="2400" dirty="0">
                <a:solidFill>
                  <a:srgbClr val="F7F4F1"/>
                </a:solidFill>
                <a:latin typeface="+mj-lt"/>
              </a:rPr>
              <a:t>]</a:t>
            </a:r>
          </a:p>
        </p:txBody>
      </p:sp>
      <p:sp>
        <p:nvSpPr>
          <p:cNvPr id="5" name="Rectangle 4">
            <a:extLst>
              <a:ext uri="{FF2B5EF4-FFF2-40B4-BE49-F238E27FC236}">
                <a16:creationId xmlns:a16="http://schemas.microsoft.com/office/drawing/2014/main" id="{351D6DD4-6CAF-52CF-3CA9-95E4ADA3CA73}"/>
              </a:ext>
              <a:ext uri="{C183D7F6-B498-43B3-948B-1728B52AA6E4}">
                <adec:decorative xmlns:adec="http://schemas.microsoft.com/office/drawing/2017/decorative" val="1"/>
              </a:ext>
            </a:extLst>
          </p:cNvPr>
          <p:cNvSpPr/>
          <p:nvPr/>
        </p:nvSpPr>
        <p:spPr>
          <a:xfrm>
            <a:off x="4555289" y="2586644"/>
            <a:ext cx="3236595" cy="300037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1BC4028-6499-C1BC-2B68-F4FEE13B20AC}"/>
              </a:ext>
              <a:ext uri="{C183D7F6-B498-43B3-948B-1728B52AA6E4}">
                <adec:decorative xmlns:adec="http://schemas.microsoft.com/office/drawing/2017/decorative" val="1"/>
              </a:ext>
            </a:extLst>
          </p:cNvPr>
          <p:cNvSpPr/>
          <p:nvPr/>
        </p:nvSpPr>
        <p:spPr>
          <a:xfrm>
            <a:off x="8185267" y="2572471"/>
            <a:ext cx="3236595" cy="300037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925311" y="2582488"/>
            <a:ext cx="3236595" cy="300037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B4B1FE9-1367-B21D-D5BC-67B3A0DF9A51}"/>
              </a:ext>
            </a:extLst>
          </p:cNvPr>
          <p:cNvSpPr txBox="1"/>
          <p:nvPr/>
        </p:nvSpPr>
        <p:spPr>
          <a:xfrm>
            <a:off x="1327180" y="2675208"/>
            <a:ext cx="2432858" cy="646331"/>
          </a:xfrm>
          <a:prstGeom prst="rect">
            <a:avLst/>
          </a:prstGeom>
          <a:noFill/>
        </p:spPr>
        <p:txBody>
          <a:bodyPr wrap="square" rtlCol="0">
            <a:spAutoFit/>
          </a:bodyPr>
          <a:lstStyle/>
          <a:p>
            <a:pPr algn="ctr"/>
            <a:r>
              <a:rPr lang="en-GB" b="1" dirty="0">
                <a:solidFill>
                  <a:schemeClr val="accent2"/>
                </a:solidFill>
                <a:latin typeface="+mj-lt"/>
              </a:rPr>
              <a:t>Focus on what matters most</a:t>
            </a:r>
          </a:p>
        </p:txBody>
      </p:sp>
      <p:sp>
        <p:nvSpPr>
          <p:cNvPr id="27" name="TextBox 26">
            <a:extLst>
              <a:ext uri="{FF2B5EF4-FFF2-40B4-BE49-F238E27FC236}">
                <a16:creationId xmlns:a16="http://schemas.microsoft.com/office/drawing/2014/main" id="{651A5434-CD88-91CB-03CE-741EB0555008}"/>
              </a:ext>
            </a:extLst>
          </p:cNvPr>
          <p:cNvSpPr txBox="1"/>
          <p:nvPr/>
        </p:nvSpPr>
        <p:spPr>
          <a:xfrm>
            <a:off x="1086283" y="5012687"/>
            <a:ext cx="2914650" cy="523220"/>
          </a:xfrm>
          <a:prstGeom prst="rect">
            <a:avLst/>
          </a:prstGeom>
          <a:noFill/>
        </p:spPr>
        <p:txBody>
          <a:bodyPr wrap="square" rtlCol="0">
            <a:spAutoFit/>
          </a:bodyPr>
          <a:lstStyle/>
          <a:p>
            <a:pPr algn="ctr"/>
            <a:r>
              <a:rPr lang="en-GB" sz="1400" i="1" dirty="0">
                <a:solidFill>
                  <a:schemeClr val="accent2"/>
                </a:solidFill>
              </a:rPr>
              <a:t>Is our advice </a:t>
            </a:r>
            <a:r>
              <a:rPr lang="en-GB" sz="1400" b="1" i="1" dirty="0">
                <a:solidFill>
                  <a:schemeClr val="accent2"/>
                </a:solidFill>
              </a:rPr>
              <a:t>relevant</a:t>
            </a:r>
            <a:r>
              <a:rPr lang="en-GB" sz="1400" i="1" dirty="0">
                <a:solidFill>
                  <a:schemeClr val="accent2"/>
                </a:solidFill>
              </a:rPr>
              <a:t> given pressures in health and care?</a:t>
            </a:r>
          </a:p>
        </p:txBody>
      </p:sp>
      <p:sp>
        <p:nvSpPr>
          <p:cNvPr id="14" name="TextBox 13">
            <a:extLst>
              <a:ext uri="{FF2B5EF4-FFF2-40B4-BE49-F238E27FC236}">
                <a16:creationId xmlns:a16="http://schemas.microsoft.com/office/drawing/2014/main" id="{D4AE1B18-C065-A427-699E-CBC421C54B75}"/>
              </a:ext>
            </a:extLst>
          </p:cNvPr>
          <p:cNvSpPr txBox="1"/>
          <p:nvPr/>
        </p:nvSpPr>
        <p:spPr>
          <a:xfrm>
            <a:off x="4823682" y="2674699"/>
            <a:ext cx="2581275" cy="646331"/>
          </a:xfrm>
          <a:prstGeom prst="rect">
            <a:avLst/>
          </a:prstGeom>
          <a:noFill/>
        </p:spPr>
        <p:txBody>
          <a:bodyPr wrap="square" rtlCol="0">
            <a:spAutoFit/>
          </a:bodyPr>
          <a:lstStyle/>
          <a:p>
            <a:pPr algn="ctr"/>
            <a:r>
              <a:rPr lang="en-GB" dirty="0">
                <a:solidFill>
                  <a:schemeClr val="accent2"/>
                </a:solidFill>
                <a:latin typeface="+mj-lt"/>
              </a:rPr>
              <a:t>Provide useful and useable advice</a:t>
            </a:r>
          </a:p>
        </p:txBody>
      </p:sp>
      <p:sp>
        <p:nvSpPr>
          <p:cNvPr id="28" name="TextBox 27">
            <a:extLst>
              <a:ext uri="{FF2B5EF4-FFF2-40B4-BE49-F238E27FC236}">
                <a16:creationId xmlns:a16="http://schemas.microsoft.com/office/drawing/2014/main" id="{5F0E7927-6873-5CEB-FB5A-48DA9728E841}"/>
              </a:ext>
            </a:extLst>
          </p:cNvPr>
          <p:cNvSpPr txBox="1"/>
          <p:nvPr/>
        </p:nvSpPr>
        <p:spPr>
          <a:xfrm>
            <a:off x="4716261" y="5012687"/>
            <a:ext cx="2914650" cy="523220"/>
          </a:xfrm>
          <a:prstGeom prst="rect">
            <a:avLst/>
          </a:prstGeom>
          <a:noFill/>
        </p:spPr>
        <p:txBody>
          <a:bodyPr wrap="square" rtlCol="0">
            <a:spAutoFit/>
          </a:bodyPr>
          <a:lstStyle/>
          <a:p>
            <a:pPr algn="ctr"/>
            <a:r>
              <a:rPr lang="en-GB" sz="1400" i="1" dirty="0">
                <a:solidFill>
                  <a:schemeClr val="accent2"/>
                </a:solidFill>
              </a:rPr>
              <a:t>Is our advice </a:t>
            </a:r>
            <a:r>
              <a:rPr lang="en-GB" sz="1400" b="1" i="1" dirty="0">
                <a:solidFill>
                  <a:schemeClr val="accent2"/>
                </a:solidFill>
              </a:rPr>
              <a:t>timely</a:t>
            </a:r>
            <a:r>
              <a:rPr lang="en-GB" sz="1400" i="1" dirty="0">
                <a:solidFill>
                  <a:schemeClr val="accent2"/>
                </a:solidFill>
              </a:rPr>
              <a:t> and </a:t>
            </a:r>
            <a:r>
              <a:rPr lang="en-GB" sz="1400" b="1" i="1" dirty="0">
                <a:solidFill>
                  <a:schemeClr val="accent2"/>
                </a:solidFill>
              </a:rPr>
              <a:t>easy to use</a:t>
            </a:r>
            <a:r>
              <a:rPr lang="en-GB" sz="1400" i="1" dirty="0">
                <a:solidFill>
                  <a:schemeClr val="accent2"/>
                </a:solidFill>
              </a:rPr>
              <a:t> for NHS and care staff?</a:t>
            </a:r>
          </a:p>
        </p:txBody>
      </p:sp>
      <p:sp>
        <p:nvSpPr>
          <p:cNvPr id="15" name="TextBox 14">
            <a:extLst>
              <a:ext uri="{FF2B5EF4-FFF2-40B4-BE49-F238E27FC236}">
                <a16:creationId xmlns:a16="http://schemas.microsoft.com/office/drawing/2014/main" id="{62D06B90-31ED-AFA2-4860-CC413D3D9D92}"/>
              </a:ext>
            </a:extLst>
          </p:cNvPr>
          <p:cNvSpPr txBox="1"/>
          <p:nvPr/>
        </p:nvSpPr>
        <p:spPr>
          <a:xfrm>
            <a:off x="8495609" y="2674699"/>
            <a:ext cx="2702849" cy="646331"/>
          </a:xfrm>
          <a:prstGeom prst="rect">
            <a:avLst/>
          </a:prstGeom>
          <a:noFill/>
        </p:spPr>
        <p:txBody>
          <a:bodyPr wrap="square" rtlCol="0">
            <a:spAutoFit/>
          </a:bodyPr>
          <a:lstStyle/>
          <a:p>
            <a:pPr algn="ctr"/>
            <a:r>
              <a:rPr lang="en-GB" dirty="0">
                <a:solidFill>
                  <a:schemeClr val="accent2"/>
                </a:solidFill>
                <a:latin typeface="+mj-lt"/>
              </a:rPr>
              <a:t>Learn from data &amp; implementation</a:t>
            </a:r>
          </a:p>
        </p:txBody>
      </p:sp>
      <p:sp>
        <p:nvSpPr>
          <p:cNvPr id="29" name="TextBox 28">
            <a:extLst>
              <a:ext uri="{FF2B5EF4-FFF2-40B4-BE49-F238E27FC236}">
                <a16:creationId xmlns:a16="http://schemas.microsoft.com/office/drawing/2014/main" id="{AA6821C1-AC23-7845-942B-399F564BC087}"/>
              </a:ext>
            </a:extLst>
          </p:cNvPr>
          <p:cNvSpPr txBox="1"/>
          <p:nvPr/>
        </p:nvSpPr>
        <p:spPr>
          <a:xfrm>
            <a:off x="8252517" y="5015274"/>
            <a:ext cx="3102093" cy="461665"/>
          </a:xfrm>
          <a:prstGeom prst="rect">
            <a:avLst/>
          </a:prstGeom>
          <a:noFill/>
        </p:spPr>
        <p:txBody>
          <a:bodyPr wrap="square" rtlCol="0">
            <a:spAutoFit/>
          </a:bodyPr>
          <a:lstStyle/>
          <a:p>
            <a:pPr algn="ctr"/>
            <a:r>
              <a:rPr lang="en-GB" sz="1200" i="1" dirty="0">
                <a:solidFill>
                  <a:schemeClr val="accent2"/>
                </a:solidFill>
              </a:rPr>
              <a:t>Does our advice reflect </a:t>
            </a:r>
            <a:r>
              <a:rPr lang="en-GB" sz="1200" b="1" i="1" dirty="0">
                <a:solidFill>
                  <a:schemeClr val="accent2"/>
                </a:solidFill>
              </a:rPr>
              <a:t>learnings from real world</a:t>
            </a:r>
            <a:r>
              <a:rPr lang="en-GB" sz="1200" i="1" dirty="0">
                <a:solidFill>
                  <a:schemeClr val="accent2"/>
                </a:solidFill>
              </a:rPr>
              <a:t> implementation and data?</a:t>
            </a:r>
          </a:p>
        </p:txBody>
      </p:sp>
      <p:sp>
        <p:nvSpPr>
          <p:cNvPr id="16" name="Oval 15">
            <a:extLst>
              <a:ext uri="{FF2B5EF4-FFF2-40B4-BE49-F238E27FC236}">
                <a16:creationId xmlns:a16="http://schemas.microsoft.com/office/drawing/2014/main" id="{8388491E-AE7D-42FA-FA86-957B1CC5B941}"/>
              </a:ext>
              <a:ext uri="{C183D7F6-B498-43B3-948B-1728B52AA6E4}">
                <adec:decorative xmlns:adec="http://schemas.microsoft.com/office/drawing/2017/decorative" val="1"/>
              </a:ext>
            </a:extLst>
          </p:cNvPr>
          <p:cNvSpPr/>
          <p:nvPr/>
        </p:nvSpPr>
        <p:spPr>
          <a:xfrm>
            <a:off x="716227" y="2440778"/>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1</a:t>
            </a:r>
          </a:p>
        </p:txBody>
      </p:sp>
      <p:sp>
        <p:nvSpPr>
          <p:cNvPr id="24" name="TextBox 23">
            <a:extLst>
              <a:ext uri="{FF2B5EF4-FFF2-40B4-BE49-F238E27FC236}">
                <a16:creationId xmlns:a16="http://schemas.microsoft.com/office/drawing/2014/main" id="{9E891FA7-B925-244B-DDE9-A8F7492898A8}"/>
              </a:ext>
            </a:extLst>
          </p:cNvPr>
          <p:cNvSpPr txBox="1"/>
          <p:nvPr/>
        </p:nvSpPr>
        <p:spPr>
          <a:xfrm>
            <a:off x="908687" y="5806786"/>
            <a:ext cx="10761226" cy="369332"/>
          </a:xfrm>
          <a:prstGeom prst="rect">
            <a:avLst/>
          </a:prstGeom>
          <a:noFill/>
        </p:spPr>
        <p:txBody>
          <a:bodyPr wrap="square" rtlCol="0">
            <a:spAutoFit/>
          </a:bodyPr>
          <a:lstStyle/>
          <a:p>
            <a:pPr algn="ctr"/>
            <a:r>
              <a:rPr lang="en-GB" dirty="0">
                <a:solidFill>
                  <a:schemeClr val="accent2"/>
                </a:solidFill>
                <a:latin typeface="+mj-lt"/>
              </a:rPr>
              <a:t>Build an organisation as brilliant as the people in it</a:t>
            </a:r>
          </a:p>
        </p:txBody>
      </p:sp>
      <p:sp>
        <p:nvSpPr>
          <p:cNvPr id="30" name="TextBox 29">
            <a:extLst>
              <a:ext uri="{FF2B5EF4-FFF2-40B4-BE49-F238E27FC236}">
                <a16:creationId xmlns:a16="http://schemas.microsoft.com/office/drawing/2014/main" id="{F7679CC4-6BE7-0186-BBE9-DF6C9493495D}"/>
              </a:ext>
            </a:extLst>
          </p:cNvPr>
          <p:cNvSpPr txBox="1"/>
          <p:nvPr/>
        </p:nvSpPr>
        <p:spPr>
          <a:xfrm>
            <a:off x="925311" y="6140052"/>
            <a:ext cx="10761227" cy="307777"/>
          </a:xfrm>
          <a:prstGeom prst="rect">
            <a:avLst/>
          </a:prstGeom>
          <a:noFill/>
        </p:spPr>
        <p:txBody>
          <a:bodyPr wrap="square" rtlCol="0">
            <a:spAutoFit/>
          </a:bodyPr>
          <a:lstStyle/>
          <a:p>
            <a:pPr algn="ctr"/>
            <a:r>
              <a:rPr lang="en-GB" sz="1400" i="1" dirty="0">
                <a:solidFill>
                  <a:schemeClr val="accent2"/>
                </a:solidFill>
              </a:rPr>
              <a:t>Do we have simple </a:t>
            </a:r>
            <a:r>
              <a:rPr lang="en-GB" sz="1400" b="1" i="1" dirty="0">
                <a:solidFill>
                  <a:schemeClr val="accent2"/>
                </a:solidFill>
              </a:rPr>
              <a:t>processes </a:t>
            </a:r>
            <a:r>
              <a:rPr lang="en-GB" sz="1400" i="1" dirty="0">
                <a:solidFill>
                  <a:schemeClr val="accent2"/>
                </a:solidFill>
              </a:rPr>
              <a:t>and enabling </a:t>
            </a:r>
            <a:r>
              <a:rPr lang="en-GB" sz="1400" b="1" i="1" dirty="0">
                <a:solidFill>
                  <a:schemeClr val="accent2"/>
                </a:solidFill>
              </a:rPr>
              <a:t>technology </a:t>
            </a:r>
            <a:r>
              <a:rPr lang="en-GB" sz="1400" i="1" dirty="0">
                <a:solidFill>
                  <a:schemeClr val="accent2"/>
                </a:solidFill>
              </a:rPr>
              <a:t>and </a:t>
            </a:r>
            <a:r>
              <a:rPr lang="en-GB" sz="1400" b="1" i="1" dirty="0">
                <a:solidFill>
                  <a:schemeClr val="accent2"/>
                </a:solidFill>
              </a:rPr>
              <a:t>behaviours</a:t>
            </a:r>
            <a:r>
              <a:rPr lang="en-GB" sz="1400" i="1" dirty="0">
                <a:solidFill>
                  <a:schemeClr val="accent2"/>
                </a:solidFill>
              </a:rPr>
              <a:t>?</a:t>
            </a:r>
          </a:p>
        </p:txBody>
      </p:sp>
      <p:sp>
        <p:nvSpPr>
          <p:cNvPr id="9" name="Oval 8">
            <a:extLst>
              <a:ext uri="{FF2B5EF4-FFF2-40B4-BE49-F238E27FC236}">
                <a16:creationId xmlns:a16="http://schemas.microsoft.com/office/drawing/2014/main" id="{6005CE0A-A1F3-1BFE-D6EB-F65A99A58856}"/>
              </a:ext>
              <a:ext uri="{C183D7F6-B498-43B3-948B-1728B52AA6E4}">
                <adec:decorative xmlns:adec="http://schemas.microsoft.com/office/drawing/2017/decorative" val="1"/>
              </a:ext>
            </a:extLst>
          </p:cNvPr>
          <p:cNvSpPr/>
          <p:nvPr/>
        </p:nvSpPr>
        <p:spPr>
          <a:xfrm>
            <a:off x="4370990" y="245141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2</a:t>
            </a:r>
          </a:p>
        </p:txBody>
      </p:sp>
      <p:sp>
        <p:nvSpPr>
          <p:cNvPr id="25" name="Oval 24">
            <a:extLst>
              <a:ext uri="{FF2B5EF4-FFF2-40B4-BE49-F238E27FC236}">
                <a16:creationId xmlns:a16="http://schemas.microsoft.com/office/drawing/2014/main" id="{E3320260-4B2A-A231-E8C9-7866281591F5}"/>
              </a:ext>
              <a:ext uri="{C183D7F6-B498-43B3-948B-1728B52AA6E4}">
                <adec:decorative xmlns:adec="http://schemas.microsoft.com/office/drawing/2017/decorative" val="1"/>
              </a:ext>
            </a:extLst>
          </p:cNvPr>
          <p:cNvSpPr/>
          <p:nvPr/>
        </p:nvSpPr>
        <p:spPr>
          <a:xfrm>
            <a:off x="7976183" y="2451417"/>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3</a:t>
            </a:r>
          </a:p>
        </p:txBody>
      </p:sp>
      <p:pic>
        <p:nvPicPr>
          <p:cNvPr id="31" name="Picture 30">
            <a:extLst>
              <a:ext uri="{FF2B5EF4-FFF2-40B4-BE49-F238E27FC236}">
                <a16:creationId xmlns:a16="http://schemas.microsoft.com/office/drawing/2014/main" id="{01F89634-43D9-6B6E-EE0D-0F75E937FF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81326" y="3294188"/>
            <a:ext cx="1812214" cy="1702543"/>
          </a:xfrm>
          <a:prstGeom prst="rect">
            <a:avLst/>
          </a:prstGeom>
        </p:spPr>
      </p:pic>
      <p:pic>
        <p:nvPicPr>
          <p:cNvPr id="32" name="Picture 31">
            <a:extLst>
              <a:ext uri="{FF2B5EF4-FFF2-40B4-BE49-F238E27FC236}">
                <a16:creationId xmlns:a16="http://schemas.microsoft.com/office/drawing/2014/main" id="{77A5468A-FEF0-CB19-9613-901A026224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278" y="3355221"/>
            <a:ext cx="1812214" cy="1702543"/>
          </a:xfrm>
          <a:prstGeom prst="rect">
            <a:avLst/>
          </a:prstGeom>
        </p:spPr>
      </p:pic>
      <p:pic>
        <p:nvPicPr>
          <p:cNvPr id="33" name="Picture 32">
            <a:extLst>
              <a:ext uri="{FF2B5EF4-FFF2-40B4-BE49-F238E27FC236}">
                <a16:creationId xmlns:a16="http://schemas.microsoft.com/office/drawing/2014/main" id="{A7D858B3-F300-C73A-E809-574D514206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38677" y="3287168"/>
            <a:ext cx="1812214" cy="1702543"/>
          </a:xfrm>
          <a:prstGeom prst="rect">
            <a:avLst/>
          </a:prstGeom>
        </p:spPr>
      </p:pic>
      <p:sp>
        <p:nvSpPr>
          <p:cNvPr id="36" name="Oval 35">
            <a:extLst>
              <a:ext uri="{FF2B5EF4-FFF2-40B4-BE49-F238E27FC236}">
                <a16:creationId xmlns:a16="http://schemas.microsoft.com/office/drawing/2014/main" id="{A05F151A-FF60-5D3E-CFFF-71F44C11F7C5}"/>
              </a:ext>
              <a:ext uri="{C183D7F6-B498-43B3-948B-1728B52AA6E4}">
                <adec:decorative xmlns:adec="http://schemas.microsoft.com/office/drawing/2017/decorative" val="1"/>
              </a:ext>
            </a:extLst>
          </p:cNvPr>
          <p:cNvSpPr/>
          <p:nvPr/>
        </p:nvSpPr>
        <p:spPr>
          <a:xfrm>
            <a:off x="716227" y="5682302"/>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4</a:t>
            </a:r>
          </a:p>
        </p:txBody>
      </p:sp>
      <p:pic>
        <p:nvPicPr>
          <p:cNvPr id="2" name="Picture 1">
            <a:extLst>
              <a:ext uri="{FF2B5EF4-FFF2-40B4-BE49-F238E27FC236}">
                <a16:creationId xmlns:a16="http://schemas.microsoft.com/office/drawing/2014/main" id="{B49ED766-CCD0-7F12-BE00-C2917AB7AC5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412097" y="5620673"/>
            <a:ext cx="1130334" cy="1061929"/>
          </a:xfrm>
          <a:prstGeom prst="rect">
            <a:avLst/>
          </a:prstGeom>
        </p:spPr>
      </p:pic>
    </p:spTree>
    <p:extLst>
      <p:ext uri="{BB962C8B-B14F-4D97-AF65-F5344CB8AC3E}">
        <p14:creationId xmlns:p14="http://schemas.microsoft.com/office/powerpoint/2010/main" val="1718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7D0C-2BEF-52A1-6B4D-E4FAD97E14EB}"/>
              </a:ext>
            </a:extLst>
          </p:cNvPr>
          <p:cNvSpPr>
            <a:spLocks noGrp="1"/>
          </p:cNvSpPr>
          <p:nvPr>
            <p:ph type="ctrTitle"/>
          </p:nvPr>
        </p:nvSpPr>
        <p:spPr>
          <a:xfrm>
            <a:off x="241550" y="139916"/>
            <a:ext cx="11950450" cy="1276350"/>
          </a:xfrm>
        </p:spPr>
        <p:txBody>
          <a:bodyPr>
            <a:normAutofit fontScale="90000"/>
          </a:bodyPr>
          <a:lstStyle/>
          <a:p>
            <a:r>
              <a:rPr lang="en-GB" sz="4000" dirty="0">
                <a:latin typeface="+mn-lt"/>
              </a:rPr>
              <a:t>To be successful, we</a:t>
            </a:r>
            <a:r>
              <a:rPr lang="en-GB" dirty="0">
                <a:latin typeface="+mn-lt"/>
              </a:rPr>
              <a:t> </a:t>
            </a:r>
            <a:r>
              <a:rPr lang="en-GB" sz="4000" dirty="0">
                <a:latin typeface="+mn-lt"/>
              </a:rPr>
              <a:t>need to embe</a:t>
            </a:r>
            <a:r>
              <a:rPr lang="en-GB" dirty="0">
                <a:latin typeface="+mn-lt"/>
              </a:rPr>
              <a:t>d our </a:t>
            </a:r>
            <a:r>
              <a:rPr lang="en-GB" sz="4000" dirty="0">
                <a:latin typeface="+mn-lt"/>
              </a:rPr>
              <a:t>values and behaviours</a:t>
            </a:r>
            <a:r>
              <a:rPr lang="en-GB" dirty="0">
                <a:latin typeface="+mn-lt"/>
              </a:rPr>
              <a:t> </a:t>
            </a:r>
            <a:r>
              <a:rPr lang="en-GB" sz="4000" dirty="0">
                <a:latin typeface="+mn-lt"/>
              </a:rPr>
              <a:t>in everything we do</a:t>
            </a:r>
            <a:br>
              <a:rPr lang="en-GB" sz="4000" dirty="0">
                <a:latin typeface="+mn-lt"/>
              </a:rPr>
            </a:br>
            <a:br>
              <a:rPr lang="en-GB" sz="4000" dirty="0">
                <a:latin typeface="+mn-lt"/>
              </a:rPr>
            </a:br>
            <a:br>
              <a:rPr lang="en-GB" sz="4000" b="0" dirty="0">
                <a:latin typeface="+mn-lt"/>
              </a:rPr>
            </a:br>
            <a:endParaRPr lang="en-GB" sz="2200" b="0" dirty="0">
              <a:latin typeface="+mn-lt"/>
            </a:endParaRPr>
          </a:p>
        </p:txBody>
      </p:sp>
      <p:pic>
        <p:nvPicPr>
          <p:cNvPr id="8" name="Picture 7" descr="Graphic outlining the NICE values">
            <a:extLst>
              <a:ext uri="{FF2B5EF4-FFF2-40B4-BE49-F238E27FC236}">
                <a16:creationId xmlns:a16="http://schemas.microsoft.com/office/drawing/2014/main" id="{D51D1A8F-98A5-73AD-4979-F8EFA9850676}"/>
              </a:ext>
              <a:ext uri="{C183D7F6-B498-43B3-948B-1728B52AA6E4}">
                <adec:decorative xmlns:adec="http://schemas.microsoft.com/office/drawing/2017/decorative" val="0"/>
              </a:ext>
            </a:extLst>
          </p:cNvPr>
          <p:cNvPicPr>
            <a:picLocks noChangeAspect="1"/>
          </p:cNvPicPr>
          <p:nvPr/>
        </p:nvPicPr>
        <p:blipFill rotWithShape="1">
          <a:blip r:embed="rId3"/>
          <a:srcRect t="13897"/>
          <a:stretch/>
        </p:blipFill>
        <p:spPr>
          <a:xfrm>
            <a:off x="885374" y="1822666"/>
            <a:ext cx="9811661" cy="4521826"/>
          </a:xfrm>
          <a:prstGeom prst="rect">
            <a:avLst/>
          </a:prstGeom>
        </p:spPr>
      </p:pic>
    </p:spTree>
    <p:extLst>
      <p:ext uri="{BB962C8B-B14F-4D97-AF65-F5344CB8AC3E}">
        <p14:creationId xmlns:p14="http://schemas.microsoft.com/office/powerpoint/2010/main" val="76003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21E9-B3C3-E506-7FA6-0E796973FC0D}"/>
              </a:ext>
            </a:extLst>
          </p:cNvPr>
          <p:cNvSpPr>
            <a:spLocks noGrp="1"/>
          </p:cNvSpPr>
          <p:nvPr>
            <p:ph type="ctrTitle"/>
          </p:nvPr>
        </p:nvSpPr>
        <p:spPr>
          <a:xfrm>
            <a:off x="120172" y="0"/>
            <a:ext cx="11851161" cy="1160319"/>
          </a:xfrm>
        </p:spPr>
        <p:txBody>
          <a:bodyPr>
            <a:normAutofit fontScale="90000"/>
          </a:bodyPr>
          <a:lstStyle/>
          <a:p>
            <a:r>
              <a:rPr lang="en-GB" dirty="0">
                <a:latin typeface="+mn-lt"/>
              </a:rPr>
              <a:t>‘We embrace difference’: achieving our ambitions through workforce EDI</a:t>
            </a:r>
            <a:br>
              <a:rPr lang="en-GB" dirty="0">
                <a:latin typeface="+mn-lt"/>
              </a:rPr>
            </a:br>
            <a:br>
              <a:rPr lang="en-GB" dirty="0">
                <a:latin typeface="+mn-lt"/>
              </a:rPr>
            </a:br>
            <a:endParaRPr lang="en-GB" dirty="0">
              <a:latin typeface="+mn-lt"/>
            </a:endParaRPr>
          </a:p>
        </p:txBody>
      </p:sp>
      <p:sp>
        <p:nvSpPr>
          <p:cNvPr id="3" name="Text Placeholder 2">
            <a:extLst>
              <a:ext uri="{FF2B5EF4-FFF2-40B4-BE49-F238E27FC236}">
                <a16:creationId xmlns:a16="http://schemas.microsoft.com/office/drawing/2014/main" id="{6FBC37DC-D5B6-C800-1519-7A6B7000439F}"/>
              </a:ext>
            </a:extLst>
          </p:cNvPr>
          <p:cNvSpPr>
            <a:spLocks noGrp="1"/>
          </p:cNvSpPr>
          <p:nvPr>
            <p:ph type="body" sz="quarter" idx="12"/>
          </p:nvPr>
        </p:nvSpPr>
        <p:spPr>
          <a:xfrm>
            <a:off x="134362" y="676853"/>
            <a:ext cx="11981894" cy="3641147"/>
          </a:xfrm>
        </p:spPr>
        <p:txBody>
          <a:bodyPr vert="horz" lIns="91440" tIns="45720" rIns="91440" bIns="45720" rtlCol="0" anchor="t">
            <a:noAutofit/>
          </a:bodyPr>
          <a:lstStyle/>
          <a:p>
            <a:pPr marL="0" indent="0">
              <a:lnSpc>
                <a:spcPct val="100000"/>
              </a:lnSpc>
              <a:buNone/>
            </a:pPr>
            <a:endParaRPr lang="en-GB" sz="1600" dirty="0">
              <a:latin typeface="+mn-lt"/>
            </a:endParaRPr>
          </a:p>
          <a:p>
            <a:pPr marL="0" indent="0">
              <a:lnSpc>
                <a:spcPct val="100000"/>
              </a:lnSpc>
              <a:buNone/>
            </a:pPr>
            <a:r>
              <a:rPr lang="en-GB" sz="1600" dirty="0">
                <a:latin typeface="+mn-lt"/>
              </a:rPr>
              <a:t>We know that if we are to meet the needs of our key users, NICE needs a talented and committed workforce who can work together, and with our stakeholders, to find innovative, user-focused solutions to the complex challenges the health and care system is facing.</a:t>
            </a:r>
          </a:p>
          <a:p>
            <a:pPr marL="0" indent="0">
              <a:lnSpc>
                <a:spcPct val="100000"/>
              </a:lnSpc>
              <a:buNone/>
            </a:pPr>
            <a:r>
              <a:rPr lang="en-GB" sz="1600" dirty="0">
                <a:latin typeface="+mn-lt"/>
              </a:rPr>
              <a:t>This includes the challenge of working with the system to address health inequalities, both through the products and services we collectively deliver, and the actions we take as Anchor organisations and employers to improve the health and wealth of our local communities.</a:t>
            </a:r>
          </a:p>
          <a:p>
            <a:pPr>
              <a:lnSpc>
                <a:spcPct val="100000"/>
              </a:lnSpc>
            </a:pPr>
            <a:r>
              <a:rPr lang="en-GB" sz="1600" dirty="0">
                <a:latin typeface="+mn-lt"/>
              </a:rPr>
              <a:t>To meet our challenges and achieve our transformation goals, NICE needs to maximise the benefits and assets that a focus on diversity and inclusion brings, including improved innovation, engagement, productivity and quality, and our ability to attract talent.</a:t>
            </a:r>
          </a:p>
          <a:p>
            <a:pPr>
              <a:lnSpc>
                <a:spcPct val="100000"/>
              </a:lnSpc>
            </a:pPr>
            <a:r>
              <a:rPr lang="en-GB" sz="1600" dirty="0">
                <a:latin typeface="+mn-lt"/>
              </a:rPr>
              <a:t>To do this, we need to actively ‘embrace difference’ by:</a:t>
            </a:r>
            <a:endParaRPr lang="en-GB" sz="1600" dirty="0">
              <a:solidFill>
                <a:schemeClr val="tx1"/>
              </a:solidFill>
              <a:latin typeface="+mn-lt"/>
            </a:endParaRPr>
          </a:p>
          <a:p>
            <a:pPr lvl="1"/>
            <a:endParaRPr lang="en-GB" sz="1200" b="1" dirty="0"/>
          </a:p>
        </p:txBody>
      </p:sp>
      <p:grpSp>
        <p:nvGrpSpPr>
          <p:cNvPr id="11" name="Group 10">
            <a:extLst>
              <a:ext uri="{FF2B5EF4-FFF2-40B4-BE49-F238E27FC236}">
                <a16:creationId xmlns:a16="http://schemas.microsoft.com/office/drawing/2014/main" id="{66805298-D559-9F1F-5B40-B3338654F1E5}"/>
              </a:ext>
              <a:ext uri="{C183D7F6-B498-43B3-948B-1728B52AA6E4}">
                <adec:decorative xmlns:adec="http://schemas.microsoft.com/office/drawing/2017/decorative" val="1"/>
              </a:ext>
            </a:extLst>
          </p:cNvPr>
          <p:cNvGrpSpPr/>
          <p:nvPr/>
        </p:nvGrpSpPr>
        <p:grpSpPr>
          <a:xfrm>
            <a:off x="356919" y="4034766"/>
            <a:ext cx="11377666" cy="2077490"/>
            <a:chOff x="407167" y="4103657"/>
            <a:chExt cx="11377666" cy="2077490"/>
          </a:xfrm>
        </p:grpSpPr>
        <p:sp>
          <p:nvSpPr>
            <p:cNvPr id="7" name="TextBox 6">
              <a:extLst>
                <a:ext uri="{FF2B5EF4-FFF2-40B4-BE49-F238E27FC236}">
                  <a16:creationId xmlns:a16="http://schemas.microsoft.com/office/drawing/2014/main" id="{33B04210-4054-8AC8-0F01-BEBA2E19E3D1}"/>
                </a:ext>
              </a:extLst>
            </p:cNvPr>
            <p:cNvSpPr txBox="1"/>
            <p:nvPr/>
          </p:nvSpPr>
          <p:spPr>
            <a:xfrm>
              <a:off x="407167" y="4103657"/>
              <a:ext cx="2500749" cy="2077490"/>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endParaRPr lang="en-GB" sz="1600" dirty="0">
                <a:latin typeface="+mn-lt"/>
              </a:endParaRPr>
            </a:p>
            <a:p>
              <a:pPr algn="ctr">
                <a:lnSpc>
                  <a:spcPct val="100000"/>
                </a:lnSpc>
              </a:pPr>
              <a:endParaRPr lang="en-GB" sz="1600" dirty="0">
                <a:latin typeface="+mn-lt"/>
              </a:endParaRPr>
            </a:p>
            <a:p>
              <a:pPr algn="ctr">
                <a:lnSpc>
                  <a:spcPct val="100000"/>
                </a:lnSpc>
              </a:pPr>
              <a:r>
                <a:rPr lang="en-GB" sz="1600" dirty="0">
                  <a:latin typeface="+mn-lt"/>
                </a:rPr>
                <a:t>Recruiting and retaining a workforce which is representative of the UK population</a:t>
              </a:r>
            </a:p>
            <a:p>
              <a:pPr algn="ctr">
                <a:lnSpc>
                  <a:spcPct val="100000"/>
                </a:lnSpc>
              </a:pPr>
              <a:endParaRPr lang="en-GB" sz="1600" dirty="0">
                <a:latin typeface="+mn-lt"/>
              </a:endParaRPr>
            </a:p>
            <a:p>
              <a:pPr algn="ctr">
                <a:lnSpc>
                  <a:spcPct val="100000"/>
                </a:lnSpc>
              </a:pPr>
              <a:endParaRPr lang="en-GB" sz="1600" dirty="0">
                <a:latin typeface="+mn-lt"/>
              </a:endParaRPr>
            </a:p>
          </p:txBody>
        </p:sp>
        <p:sp>
          <p:nvSpPr>
            <p:cNvPr id="8" name="TextBox 7">
              <a:extLst>
                <a:ext uri="{FF2B5EF4-FFF2-40B4-BE49-F238E27FC236}">
                  <a16:creationId xmlns:a16="http://schemas.microsoft.com/office/drawing/2014/main" id="{4810F815-3C53-44F2-BC6C-85E9FA6DBF01}"/>
                </a:ext>
              </a:extLst>
            </p:cNvPr>
            <p:cNvSpPr txBox="1"/>
            <p:nvPr/>
          </p:nvSpPr>
          <p:spPr>
            <a:xfrm>
              <a:off x="3191411" y="4119044"/>
              <a:ext cx="2690191" cy="2062103"/>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endParaRPr lang="en-GB" sz="1600" dirty="0"/>
            </a:p>
            <a:p>
              <a:pPr algn="ctr">
                <a:lnSpc>
                  <a:spcPct val="100000"/>
                </a:lnSpc>
              </a:pPr>
              <a:endParaRPr lang="en-GB" sz="1600" dirty="0"/>
            </a:p>
            <a:p>
              <a:pPr algn="ctr">
                <a:lnSpc>
                  <a:spcPct val="100000"/>
                </a:lnSpc>
              </a:pPr>
              <a:r>
                <a:rPr lang="en-GB" sz="1600" dirty="0"/>
                <a:t>Creating an inclusive and fair workplace where everyone can contribute to their full potential and thrive</a:t>
              </a:r>
            </a:p>
            <a:p>
              <a:pPr algn="ctr">
                <a:lnSpc>
                  <a:spcPct val="100000"/>
                </a:lnSpc>
              </a:pPr>
              <a:endParaRPr lang="en-GB" sz="1600" dirty="0"/>
            </a:p>
          </p:txBody>
        </p:sp>
        <p:sp>
          <p:nvSpPr>
            <p:cNvPr id="9" name="TextBox 8">
              <a:extLst>
                <a:ext uri="{FF2B5EF4-FFF2-40B4-BE49-F238E27FC236}">
                  <a16:creationId xmlns:a16="http://schemas.microsoft.com/office/drawing/2014/main" id="{40FCFC85-6DCF-DEAF-D96B-D2688A726AF1}"/>
                </a:ext>
              </a:extLst>
            </p:cNvPr>
            <p:cNvSpPr txBox="1"/>
            <p:nvPr/>
          </p:nvSpPr>
          <p:spPr>
            <a:xfrm>
              <a:off x="6165097" y="4119044"/>
              <a:ext cx="2690191" cy="2062103"/>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endParaRPr lang="en-GB" sz="1600" dirty="0"/>
            </a:p>
            <a:p>
              <a:pPr algn="ctr">
                <a:lnSpc>
                  <a:spcPct val="100000"/>
                </a:lnSpc>
              </a:pPr>
              <a:r>
                <a:rPr lang="en-GB" sz="1600" dirty="0"/>
                <a:t>Ensuring our workforce can confidently play its part in promoting equality and addressing health inequalities through our products and services</a:t>
              </a:r>
            </a:p>
            <a:p>
              <a:pPr algn="ctr">
                <a:lnSpc>
                  <a:spcPct val="100000"/>
                </a:lnSpc>
              </a:pPr>
              <a:endParaRPr lang="en-GB" sz="1600" dirty="0"/>
            </a:p>
          </p:txBody>
        </p:sp>
        <p:sp>
          <p:nvSpPr>
            <p:cNvPr id="10" name="TextBox 9">
              <a:extLst>
                <a:ext uri="{FF2B5EF4-FFF2-40B4-BE49-F238E27FC236}">
                  <a16:creationId xmlns:a16="http://schemas.microsoft.com/office/drawing/2014/main" id="{81B63B72-85C7-2035-50D0-C33F31FA0B95}"/>
                </a:ext>
              </a:extLst>
            </p:cNvPr>
            <p:cNvSpPr txBox="1"/>
            <p:nvPr/>
          </p:nvSpPr>
          <p:spPr>
            <a:xfrm>
              <a:off x="9138782" y="4119044"/>
              <a:ext cx="2646051" cy="2062103"/>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r>
                <a:rPr lang="en-GB" sz="1600" dirty="0"/>
                <a:t>Adopting an active ‘Anchor organisation’ approach*- widening access to work, so we can contribute to our local communities and increase opportunities to attract diverse talent</a:t>
              </a:r>
            </a:p>
          </p:txBody>
        </p:sp>
      </p:grpSp>
      <p:sp>
        <p:nvSpPr>
          <p:cNvPr id="4" name="TextBox 3">
            <a:extLst>
              <a:ext uri="{FF2B5EF4-FFF2-40B4-BE49-F238E27FC236}">
                <a16:creationId xmlns:a16="http://schemas.microsoft.com/office/drawing/2014/main" id="{1A0C43CE-F977-321F-E0D5-667ECA314882}"/>
              </a:ext>
            </a:extLst>
          </p:cNvPr>
          <p:cNvSpPr txBox="1"/>
          <p:nvPr/>
        </p:nvSpPr>
        <p:spPr>
          <a:xfrm>
            <a:off x="6878399" y="6181147"/>
            <a:ext cx="4856186" cy="523220"/>
          </a:xfrm>
          <a:prstGeom prst="rect">
            <a:avLst/>
          </a:prstGeom>
          <a:noFill/>
        </p:spPr>
        <p:txBody>
          <a:bodyPr wrap="square" rtlCol="0">
            <a:spAutoFit/>
          </a:bodyPr>
          <a:lstStyle/>
          <a:p>
            <a:pPr algn="ctr"/>
            <a:r>
              <a:rPr lang="en-GB" sz="1400" dirty="0">
                <a:solidFill>
                  <a:schemeClr val="bg1"/>
                </a:solidFill>
              </a:rPr>
              <a:t>*See appendix 1 for further explanation of an</a:t>
            </a:r>
          </a:p>
          <a:p>
            <a:pPr algn="ctr"/>
            <a:r>
              <a:rPr lang="en-GB" sz="1400" dirty="0">
                <a:solidFill>
                  <a:schemeClr val="bg1"/>
                </a:solidFill>
              </a:rPr>
              <a:t> ‘Anchor’ approach</a:t>
            </a:r>
          </a:p>
        </p:txBody>
      </p:sp>
    </p:spTree>
    <p:extLst>
      <p:ext uri="{BB962C8B-B14F-4D97-AF65-F5344CB8AC3E}">
        <p14:creationId xmlns:p14="http://schemas.microsoft.com/office/powerpoint/2010/main" val="202008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1BDC-398C-256C-720D-3A84A2EDBCCB}"/>
              </a:ext>
            </a:extLst>
          </p:cNvPr>
          <p:cNvSpPr>
            <a:spLocks noGrp="1"/>
          </p:cNvSpPr>
          <p:nvPr>
            <p:ph type="ctrTitle"/>
          </p:nvPr>
        </p:nvSpPr>
        <p:spPr>
          <a:xfrm>
            <a:off x="146981" y="33459"/>
            <a:ext cx="12387531" cy="1388557"/>
          </a:xfrm>
        </p:spPr>
        <p:txBody>
          <a:bodyPr>
            <a:noAutofit/>
          </a:bodyPr>
          <a:lstStyle/>
          <a:p>
            <a:r>
              <a:rPr lang="en-GB" sz="3200" dirty="0">
                <a:latin typeface="+mn-lt"/>
              </a:rPr>
              <a:t>Here are some of the specific ways embracing difference can help us achieve our transformation goals</a:t>
            </a:r>
            <a:br>
              <a:rPr lang="en-GB" sz="3200" i="1" dirty="0">
                <a:latin typeface="+mn-lt"/>
              </a:rPr>
            </a:br>
            <a:endParaRPr lang="en-GB" sz="3200" dirty="0">
              <a:latin typeface="+mn-lt"/>
            </a:endParaRPr>
          </a:p>
        </p:txBody>
      </p:sp>
      <p:grpSp>
        <p:nvGrpSpPr>
          <p:cNvPr id="11" name="Group 10" descr="Focus on what matters most">
            <a:extLst>
              <a:ext uri="{FF2B5EF4-FFF2-40B4-BE49-F238E27FC236}">
                <a16:creationId xmlns:a16="http://schemas.microsoft.com/office/drawing/2014/main" id="{247AF976-BB04-88DF-E27A-BC60BCB9B6FA}"/>
              </a:ext>
              <a:ext uri="{C183D7F6-B498-43B3-948B-1728B52AA6E4}">
                <adec:decorative xmlns:adec="http://schemas.microsoft.com/office/drawing/2017/decorative" val="0"/>
              </a:ext>
            </a:extLst>
          </p:cNvPr>
          <p:cNvGrpSpPr/>
          <p:nvPr/>
        </p:nvGrpSpPr>
        <p:grpSpPr>
          <a:xfrm>
            <a:off x="428830" y="1081642"/>
            <a:ext cx="2287455" cy="1977435"/>
            <a:chOff x="281509" y="1104636"/>
            <a:chExt cx="2287455" cy="1977435"/>
          </a:xfrm>
        </p:grpSpPr>
        <p:sp>
          <p:nvSpPr>
            <p:cNvPr id="7" name="Rectangle 6">
              <a:extLst>
                <a:ext uri="{FF2B5EF4-FFF2-40B4-BE49-F238E27FC236}">
                  <a16:creationId xmlns:a16="http://schemas.microsoft.com/office/drawing/2014/main" id="{302D588D-15FE-989B-1043-CA16811F3A08}"/>
                </a:ext>
              </a:extLst>
            </p:cNvPr>
            <p:cNvSpPr/>
            <p:nvPr/>
          </p:nvSpPr>
          <p:spPr>
            <a:xfrm>
              <a:off x="389282" y="1104636"/>
              <a:ext cx="2179682" cy="197743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9F04A13-C87A-7F5A-F335-5B45A7789DFC}"/>
                </a:ext>
              </a:extLst>
            </p:cNvPr>
            <p:cNvSpPr txBox="1"/>
            <p:nvPr/>
          </p:nvSpPr>
          <p:spPr>
            <a:xfrm>
              <a:off x="624399" y="1140212"/>
              <a:ext cx="1664808" cy="584775"/>
            </a:xfrm>
            <a:prstGeom prst="rect">
              <a:avLst/>
            </a:prstGeom>
            <a:noFill/>
          </p:spPr>
          <p:txBody>
            <a:bodyPr wrap="square" rtlCol="0">
              <a:spAutoFit/>
            </a:bodyPr>
            <a:lstStyle/>
            <a:p>
              <a:pPr algn="ctr"/>
              <a:r>
                <a:rPr lang="en-GB" sz="1600" dirty="0">
                  <a:solidFill>
                    <a:schemeClr val="accent2"/>
                  </a:solidFill>
                  <a:latin typeface="+mj-lt"/>
                </a:rPr>
                <a:t>Focus on what matters most</a:t>
              </a:r>
            </a:p>
          </p:txBody>
        </p:sp>
        <p:sp>
          <p:nvSpPr>
            <p:cNvPr id="10" name="Oval 9">
              <a:extLst>
                <a:ext uri="{FF2B5EF4-FFF2-40B4-BE49-F238E27FC236}">
                  <a16:creationId xmlns:a16="http://schemas.microsoft.com/office/drawing/2014/main" id="{BD3ABBCF-DC47-0DFD-5D7C-3BDD772347D2}"/>
                </a:ext>
              </a:extLst>
            </p:cNvPr>
            <p:cNvSpPr/>
            <p:nvPr/>
          </p:nvSpPr>
          <p:spPr>
            <a:xfrm>
              <a:off x="281509" y="1113618"/>
              <a:ext cx="278522" cy="288469"/>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1</a:t>
              </a:r>
            </a:p>
          </p:txBody>
        </p:sp>
      </p:grpSp>
      <p:sp>
        <p:nvSpPr>
          <p:cNvPr id="48" name="TextBox 47">
            <a:extLst>
              <a:ext uri="{FF2B5EF4-FFF2-40B4-BE49-F238E27FC236}">
                <a16:creationId xmlns:a16="http://schemas.microsoft.com/office/drawing/2014/main" id="{E2993129-D84A-8E8C-6331-90DD18293D89}"/>
              </a:ext>
            </a:extLst>
          </p:cNvPr>
          <p:cNvSpPr txBox="1"/>
          <p:nvPr/>
        </p:nvSpPr>
        <p:spPr>
          <a:xfrm>
            <a:off x="536603" y="3280282"/>
            <a:ext cx="2183528" cy="523220"/>
          </a:xfrm>
          <a:prstGeom prst="rect">
            <a:avLst/>
          </a:prstGeom>
          <a:solidFill>
            <a:srgbClr val="F4E8AA"/>
          </a:solidFill>
        </p:spPr>
        <p:txBody>
          <a:bodyPr wrap="square" rtlCol="0">
            <a:spAutoFit/>
          </a:bodyPr>
          <a:lstStyle/>
          <a:p>
            <a:pPr algn="ctr">
              <a:lnSpc>
                <a:spcPct val="100000"/>
              </a:lnSpc>
            </a:pPr>
            <a:r>
              <a:rPr lang="en-GB" sz="1400" b="1" dirty="0">
                <a:solidFill>
                  <a:srgbClr val="000000"/>
                </a:solidFill>
              </a:rPr>
              <a:t>Improved decision- making</a:t>
            </a:r>
          </a:p>
        </p:txBody>
      </p:sp>
      <p:sp>
        <p:nvSpPr>
          <p:cNvPr id="12" name="Text Placeholder 11">
            <a:extLst>
              <a:ext uri="{FF2B5EF4-FFF2-40B4-BE49-F238E27FC236}">
                <a16:creationId xmlns:a16="http://schemas.microsoft.com/office/drawing/2014/main" id="{D10F7D5C-D649-76FC-5D17-610DBFB7E266}"/>
              </a:ext>
            </a:extLst>
          </p:cNvPr>
          <p:cNvSpPr>
            <a:spLocks noGrp="1"/>
          </p:cNvSpPr>
          <p:nvPr>
            <p:ph type="body" sz="quarter" idx="12"/>
          </p:nvPr>
        </p:nvSpPr>
        <p:spPr>
          <a:xfrm>
            <a:off x="353133" y="3939480"/>
            <a:ext cx="2534150" cy="2190974"/>
          </a:xfrm>
        </p:spPr>
        <p:txBody>
          <a:bodyPr>
            <a:noAutofit/>
          </a:bodyPr>
          <a:lstStyle/>
          <a:p>
            <a:pPr algn="ctr">
              <a:lnSpc>
                <a:spcPct val="100000"/>
              </a:lnSpc>
            </a:pPr>
            <a:r>
              <a:rPr lang="en-GB" sz="1400" dirty="0"/>
              <a:t>Greater diversity and more inclusive ways of working will help us make more robust decisions about what we prioritise by ensuring we take account of a variety of perspectives and viewpoints</a:t>
            </a:r>
          </a:p>
        </p:txBody>
      </p:sp>
      <p:pic>
        <p:nvPicPr>
          <p:cNvPr id="14" name="Picture 13">
            <a:extLst>
              <a:ext uri="{FF2B5EF4-FFF2-40B4-BE49-F238E27FC236}">
                <a16:creationId xmlns:a16="http://schemas.microsoft.com/office/drawing/2014/main" id="{5774AF20-4D4A-2C0E-815A-450407A469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3649" y="1862612"/>
            <a:ext cx="1038369" cy="975530"/>
          </a:xfrm>
          <a:prstGeom prst="rect">
            <a:avLst/>
          </a:prstGeom>
        </p:spPr>
      </p:pic>
      <p:grpSp>
        <p:nvGrpSpPr>
          <p:cNvPr id="20" name="Group 19" descr="Provide useful and useable advice">
            <a:extLst>
              <a:ext uri="{FF2B5EF4-FFF2-40B4-BE49-F238E27FC236}">
                <a16:creationId xmlns:a16="http://schemas.microsoft.com/office/drawing/2014/main" id="{B9007350-EAAB-C90A-8113-C585E151F723}"/>
              </a:ext>
              <a:ext uri="{C183D7F6-B498-43B3-948B-1728B52AA6E4}">
                <adec:decorative xmlns:adec="http://schemas.microsoft.com/office/drawing/2017/decorative" val="0"/>
              </a:ext>
            </a:extLst>
          </p:cNvPr>
          <p:cNvGrpSpPr/>
          <p:nvPr/>
        </p:nvGrpSpPr>
        <p:grpSpPr>
          <a:xfrm>
            <a:off x="3242656" y="1100145"/>
            <a:ext cx="2398799" cy="1958397"/>
            <a:chOff x="3016124" y="1104636"/>
            <a:chExt cx="2398799" cy="1958397"/>
          </a:xfrm>
        </p:grpSpPr>
        <p:sp>
          <p:nvSpPr>
            <p:cNvPr id="52" name="Rectangle 51">
              <a:extLst>
                <a:ext uri="{FF2B5EF4-FFF2-40B4-BE49-F238E27FC236}">
                  <a16:creationId xmlns:a16="http://schemas.microsoft.com/office/drawing/2014/main" id="{7B1818CF-E584-AD33-527B-6EC92D06D6E0}"/>
                </a:ext>
              </a:extLst>
            </p:cNvPr>
            <p:cNvSpPr/>
            <p:nvPr/>
          </p:nvSpPr>
          <p:spPr>
            <a:xfrm>
              <a:off x="3216005" y="1104636"/>
              <a:ext cx="2198918" cy="1958397"/>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E4E79383-CA70-0991-0C39-7847ACDA5D90}"/>
                </a:ext>
              </a:extLst>
            </p:cNvPr>
            <p:cNvSpPr txBox="1"/>
            <p:nvPr/>
          </p:nvSpPr>
          <p:spPr>
            <a:xfrm>
              <a:off x="3344742" y="1139688"/>
              <a:ext cx="2028955" cy="584775"/>
            </a:xfrm>
            <a:prstGeom prst="rect">
              <a:avLst/>
            </a:prstGeom>
            <a:noFill/>
          </p:spPr>
          <p:txBody>
            <a:bodyPr wrap="square" rtlCol="0">
              <a:spAutoFit/>
            </a:bodyPr>
            <a:lstStyle/>
            <a:p>
              <a:pPr algn="ctr"/>
              <a:r>
                <a:rPr lang="en-GB" sz="1600" dirty="0">
                  <a:solidFill>
                    <a:schemeClr val="accent2"/>
                  </a:solidFill>
                  <a:latin typeface="+mj-lt"/>
                </a:rPr>
                <a:t>Provide useful and useable advice</a:t>
              </a:r>
            </a:p>
          </p:txBody>
        </p:sp>
        <p:sp>
          <p:nvSpPr>
            <p:cNvPr id="17" name="Oval 16">
              <a:extLst>
                <a:ext uri="{FF2B5EF4-FFF2-40B4-BE49-F238E27FC236}">
                  <a16:creationId xmlns:a16="http://schemas.microsoft.com/office/drawing/2014/main" id="{A49D040D-C773-9B0C-1590-400349283FFA}"/>
                </a:ext>
              </a:extLst>
            </p:cNvPr>
            <p:cNvSpPr/>
            <p:nvPr/>
          </p:nvSpPr>
          <p:spPr>
            <a:xfrm>
              <a:off x="3016124" y="1104636"/>
              <a:ext cx="278522" cy="288469"/>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2</a:t>
              </a:r>
            </a:p>
          </p:txBody>
        </p:sp>
        <p:pic>
          <p:nvPicPr>
            <p:cNvPr id="18" name="Picture 17">
              <a:extLst>
                <a:ext uri="{FF2B5EF4-FFF2-40B4-BE49-F238E27FC236}">
                  <a16:creationId xmlns:a16="http://schemas.microsoft.com/office/drawing/2014/main" id="{ABD5A78F-A45F-31AF-F035-C8DBC2B79C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89648" y="1912186"/>
              <a:ext cx="1139142" cy="1070204"/>
            </a:xfrm>
            <a:prstGeom prst="rect">
              <a:avLst/>
            </a:prstGeom>
          </p:spPr>
        </p:pic>
      </p:grpSp>
      <p:sp>
        <p:nvSpPr>
          <p:cNvPr id="49" name="TextBox 48">
            <a:extLst>
              <a:ext uri="{FF2B5EF4-FFF2-40B4-BE49-F238E27FC236}">
                <a16:creationId xmlns:a16="http://schemas.microsoft.com/office/drawing/2014/main" id="{6A52D905-56CF-2008-80E4-EE84C0F2E916}"/>
              </a:ext>
            </a:extLst>
          </p:cNvPr>
          <p:cNvSpPr txBox="1"/>
          <p:nvPr/>
        </p:nvSpPr>
        <p:spPr>
          <a:xfrm>
            <a:off x="3480506" y="3266063"/>
            <a:ext cx="2160949" cy="492443"/>
          </a:xfrm>
          <a:prstGeom prst="rect">
            <a:avLst/>
          </a:prstGeom>
          <a:solidFill>
            <a:srgbClr val="F4E8AA"/>
          </a:solidFill>
        </p:spPr>
        <p:txBody>
          <a:bodyPr wrap="square" rtlCol="0">
            <a:spAutoFit/>
          </a:bodyPr>
          <a:lstStyle/>
          <a:p>
            <a:pPr algn="ctr"/>
            <a:r>
              <a:rPr lang="en-GB" sz="1300" b="1" dirty="0"/>
              <a:t>User-focused products and services</a:t>
            </a:r>
          </a:p>
        </p:txBody>
      </p:sp>
      <p:sp>
        <p:nvSpPr>
          <p:cNvPr id="30" name="Text Placeholder 11">
            <a:extLst>
              <a:ext uri="{FF2B5EF4-FFF2-40B4-BE49-F238E27FC236}">
                <a16:creationId xmlns:a16="http://schemas.microsoft.com/office/drawing/2014/main" id="{D8B3D07C-4039-0AD4-B2CD-1CFA958A78EF}"/>
              </a:ext>
            </a:extLst>
          </p:cNvPr>
          <p:cNvSpPr txBox="1">
            <a:spLocks/>
          </p:cNvSpPr>
          <p:nvPr/>
        </p:nvSpPr>
        <p:spPr>
          <a:xfrm>
            <a:off x="3072458" y="3998295"/>
            <a:ext cx="2929077" cy="239925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500" dirty="0"/>
              <a:t>If our workforce reflects the diversity of the broader UK population, we will be better able to develop products and services which address the needs of patients and service users</a:t>
            </a:r>
          </a:p>
          <a:p>
            <a:pPr algn="ctr">
              <a:lnSpc>
                <a:spcPct val="100000"/>
              </a:lnSpc>
            </a:pPr>
            <a:r>
              <a:rPr lang="en-GB" sz="1500" dirty="0"/>
              <a:t>Building our confidence in promoting equality and addressing health inequalities in our work will further improve our user-focus</a:t>
            </a:r>
            <a:endParaRPr lang="en-GB" sz="1400" dirty="0"/>
          </a:p>
          <a:p>
            <a:pPr>
              <a:lnSpc>
                <a:spcPct val="100000"/>
              </a:lnSpc>
            </a:pPr>
            <a:endParaRPr lang="en-GB" sz="1400" dirty="0"/>
          </a:p>
          <a:p>
            <a:pPr>
              <a:lnSpc>
                <a:spcPct val="100000"/>
              </a:lnSpc>
            </a:pPr>
            <a:endParaRPr lang="en-GB" sz="1400" dirty="0"/>
          </a:p>
          <a:p>
            <a:pPr>
              <a:lnSpc>
                <a:spcPct val="100000"/>
              </a:lnSpc>
            </a:pPr>
            <a:endParaRPr lang="en-GB" sz="1400" dirty="0"/>
          </a:p>
        </p:txBody>
      </p:sp>
      <p:sp>
        <p:nvSpPr>
          <p:cNvPr id="53" name="Rectangle 52" descr="Learn from data &amp; implementation">
            <a:extLst>
              <a:ext uri="{FF2B5EF4-FFF2-40B4-BE49-F238E27FC236}">
                <a16:creationId xmlns:a16="http://schemas.microsoft.com/office/drawing/2014/main" id="{755C41AA-E7F0-A780-E634-2C515DDB1A91}"/>
              </a:ext>
              <a:ext uri="{C183D7F6-B498-43B3-948B-1728B52AA6E4}">
                <adec:decorative xmlns:adec="http://schemas.microsoft.com/office/drawing/2017/decorative" val="0"/>
              </a:ext>
            </a:extLst>
          </p:cNvPr>
          <p:cNvSpPr/>
          <p:nvPr/>
        </p:nvSpPr>
        <p:spPr>
          <a:xfrm>
            <a:off x="6382219" y="1090625"/>
            <a:ext cx="2179682" cy="197743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21E1319D-64AE-449D-E033-D70A49979FDB}"/>
              </a:ext>
            </a:extLst>
          </p:cNvPr>
          <p:cNvSpPr txBox="1"/>
          <p:nvPr/>
        </p:nvSpPr>
        <p:spPr>
          <a:xfrm>
            <a:off x="6398671" y="3278738"/>
            <a:ext cx="2179682" cy="492443"/>
          </a:xfrm>
          <a:prstGeom prst="rect">
            <a:avLst/>
          </a:prstGeom>
          <a:solidFill>
            <a:srgbClr val="F4E8AA"/>
          </a:solidFill>
        </p:spPr>
        <p:txBody>
          <a:bodyPr wrap="square" rtlCol="0">
            <a:spAutoFit/>
          </a:bodyPr>
          <a:lstStyle/>
          <a:p>
            <a:pPr algn="ctr">
              <a:lnSpc>
                <a:spcPct val="100000"/>
              </a:lnSpc>
            </a:pPr>
            <a:r>
              <a:rPr lang="en-GB" sz="1300" b="1" dirty="0">
                <a:solidFill>
                  <a:srgbClr val="000000"/>
                </a:solidFill>
              </a:rPr>
              <a:t>Improved partnerships and public engagement</a:t>
            </a:r>
          </a:p>
        </p:txBody>
      </p:sp>
      <p:sp>
        <p:nvSpPr>
          <p:cNvPr id="47" name="Text Placeholder 11">
            <a:extLst>
              <a:ext uri="{FF2B5EF4-FFF2-40B4-BE49-F238E27FC236}">
                <a16:creationId xmlns:a16="http://schemas.microsoft.com/office/drawing/2014/main" id="{9CD1855D-8CD1-56B2-CD25-68BA2F457F3B}"/>
              </a:ext>
            </a:extLst>
          </p:cNvPr>
          <p:cNvSpPr txBox="1">
            <a:spLocks/>
          </p:cNvSpPr>
          <p:nvPr/>
        </p:nvSpPr>
        <p:spPr>
          <a:xfrm>
            <a:off x="6058666" y="3962565"/>
            <a:ext cx="2832639" cy="242560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GB" sz="2000" dirty="0"/>
              <a:t>Improving diversity and working in a consistently inclusive way will help us establish stronger relationships across the system- this will improve engagement with our products and services and help to bring even more diverse perspectives into our work</a:t>
            </a:r>
          </a:p>
          <a:p>
            <a:pPr>
              <a:lnSpc>
                <a:spcPct val="100000"/>
              </a:lnSpc>
            </a:pPr>
            <a:endParaRPr lang="en-GB" sz="2000" dirty="0"/>
          </a:p>
          <a:p>
            <a:pPr>
              <a:lnSpc>
                <a:spcPct val="100000"/>
              </a:lnSpc>
            </a:pPr>
            <a:endParaRPr lang="en-GB" sz="1400" dirty="0"/>
          </a:p>
          <a:p>
            <a:pPr>
              <a:lnSpc>
                <a:spcPct val="100000"/>
              </a:lnSpc>
            </a:pPr>
            <a:endParaRPr lang="en-GB" sz="1400" dirty="0"/>
          </a:p>
        </p:txBody>
      </p:sp>
      <p:sp>
        <p:nvSpPr>
          <p:cNvPr id="54" name="Rectangle 53" descr="Build an organisation as brilliant as the people in it">
            <a:extLst>
              <a:ext uri="{FF2B5EF4-FFF2-40B4-BE49-F238E27FC236}">
                <a16:creationId xmlns:a16="http://schemas.microsoft.com/office/drawing/2014/main" id="{C2A1610F-0C68-4B70-AFFE-513AD7C8CA99}"/>
              </a:ext>
              <a:ext uri="{C183D7F6-B498-43B3-948B-1728B52AA6E4}">
                <adec:decorative xmlns:adec="http://schemas.microsoft.com/office/drawing/2017/decorative" val="0"/>
              </a:ext>
            </a:extLst>
          </p:cNvPr>
          <p:cNvSpPr/>
          <p:nvPr/>
        </p:nvSpPr>
        <p:spPr>
          <a:xfrm>
            <a:off x="9282093" y="1056432"/>
            <a:ext cx="2179682" cy="1977435"/>
          </a:xfrm>
          <a:prstGeom prst="rect">
            <a:avLst/>
          </a:prstGeom>
          <a:solidFill>
            <a:srgbClr val="F7F4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4548E9A-6910-1C47-6871-5CD7D2377B18}"/>
              </a:ext>
            </a:extLst>
          </p:cNvPr>
          <p:cNvSpPr txBox="1"/>
          <p:nvPr/>
        </p:nvSpPr>
        <p:spPr>
          <a:xfrm>
            <a:off x="9300826" y="3240159"/>
            <a:ext cx="2160949" cy="523220"/>
          </a:xfrm>
          <a:prstGeom prst="rect">
            <a:avLst/>
          </a:prstGeom>
          <a:solidFill>
            <a:srgbClr val="F4E8AA"/>
          </a:solidFill>
        </p:spPr>
        <p:txBody>
          <a:bodyPr wrap="square" rtlCol="0">
            <a:spAutoFit/>
          </a:bodyPr>
          <a:lstStyle/>
          <a:p>
            <a:pPr algn="ctr">
              <a:lnSpc>
                <a:spcPct val="100000"/>
              </a:lnSpc>
            </a:pPr>
            <a:r>
              <a:rPr lang="en-GB" sz="1400" b="1" dirty="0">
                <a:solidFill>
                  <a:srgbClr val="000000"/>
                </a:solidFill>
              </a:rPr>
              <a:t>A talented and engaged workforce</a:t>
            </a:r>
          </a:p>
        </p:txBody>
      </p:sp>
      <p:sp>
        <p:nvSpPr>
          <p:cNvPr id="23" name="Text Placeholder 11">
            <a:extLst>
              <a:ext uri="{FF2B5EF4-FFF2-40B4-BE49-F238E27FC236}">
                <a16:creationId xmlns:a16="http://schemas.microsoft.com/office/drawing/2014/main" id="{2B49FDC0-68CA-F1BA-23B2-AB9F24E8E9C4}"/>
              </a:ext>
            </a:extLst>
          </p:cNvPr>
          <p:cNvSpPr txBox="1">
            <a:spLocks/>
          </p:cNvSpPr>
          <p:nvPr/>
        </p:nvSpPr>
        <p:spPr>
          <a:xfrm>
            <a:off x="8937273" y="3716720"/>
            <a:ext cx="2901594" cy="1736422"/>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endParaRPr lang="en-GB" sz="1400" dirty="0">
              <a:solidFill>
                <a:srgbClr val="FFFFFF"/>
              </a:solidFill>
            </a:endParaRPr>
          </a:p>
          <a:p>
            <a:pPr algn="ctr">
              <a:lnSpc>
                <a:spcPct val="100000"/>
              </a:lnSpc>
              <a:spcBef>
                <a:spcPts val="0"/>
              </a:spcBef>
              <a:defRPr/>
            </a:pPr>
            <a:r>
              <a:rPr lang="en-GB" sz="1400" dirty="0"/>
              <a:t>When employees feel included and valued, engagement, well-being, and productivity increase</a:t>
            </a:r>
          </a:p>
          <a:p>
            <a:pPr algn="ctr">
              <a:lnSpc>
                <a:spcPct val="100000"/>
              </a:lnSpc>
              <a:spcBef>
                <a:spcPts val="0"/>
              </a:spcBef>
              <a:defRPr/>
            </a:pPr>
            <a:endParaRPr lang="en-GB" sz="1400" dirty="0">
              <a:solidFill>
                <a:srgbClr val="FFFFFF"/>
              </a:solidFill>
              <a:cs typeface="Poppins Light" panose="00000400000000000000" pitchFamily="2" charset="0"/>
            </a:endParaRPr>
          </a:p>
          <a:p>
            <a:pPr algn="ctr">
              <a:lnSpc>
                <a:spcPct val="100000"/>
              </a:lnSpc>
              <a:spcBef>
                <a:spcPts val="0"/>
              </a:spcBef>
              <a:defRPr/>
            </a:pPr>
            <a:r>
              <a:rPr lang="en-GB" sz="1400" dirty="0"/>
              <a:t>Organisations that prioritise diversity and inclusion, and take a proactive stance on social issues, are more likely to attract a wide, diverse pool of candidates and retain talent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16" name="Text Placeholder 11">
            <a:extLst>
              <a:ext uri="{FF2B5EF4-FFF2-40B4-BE49-F238E27FC236}">
                <a16:creationId xmlns:a16="http://schemas.microsoft.com/office/drawing/2014/main" id="{7A89162B-41A4-2AA1-26C0-45E4B871CCA4}"/>
              </a:ext>
              <a:ext uri="{C183D7F6-B498-43B3-948B-1728B52AA6E4}">
                <adec:decorative xmlns:adec="http://schemas.microsoft.com/office/drawing/2017/decorative" val="1"/>
              </a:ext>
            </a:extLst>
          </p:cNvPr>
          <p:cNvSpPr txBox="1">
            <a:spLocks/>
          </p:cNvSpPr>
          <p:nvPr/>
        </p:nvSpPr>
        <p:spPr>
          <a:xfrm>
            <a:off x="3115136" y="3771181"/>
            <a:ext cx="2519186" cy="25275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p:txBody>
      </p:sp>
      <p:sp>
        <p:nvSpPr>
          <p:cNvPr id="21" name="Text Placeholder 11">
            <a:extLst>
              <a:ext uri="{FF2B5EF4-FFF2-40B4-BE49-F238E27FC236}">
                <a16:creationId xmlns:a16="http://schemas.microsoft.com/office/drawing/2014/main" id="{77E564C1-6525-7526-5BC4-F2221EC1CF18}"/>
              </a:ext>
              <a:ext uri="{C183D7F6-B498-43B3-948B-1728B52AA6E4}">
                <adec:decorative xmlns:adec="http://schemas.microsoft.com/office/drawing/2017/decorative" val="1"/>
              </a:ext>
            </a:extLst>
          </p:cNvPr>
          <p:cNvSpPr txBox="1">
            <a:spLocks/>
          </p:cNvSpPr>
          <p:nvPr/>
        </p:nvSpPr>
        <p:spPr>
          <a:xfrm>
            <a:off x="8745331" y="3858883"/>
            <a:ext cx="2519186" cy="25275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4" name="Text Placeholder 11">
            <a:extLst>
              <a:ext uri="{FF2B5EF4-FFF2-40B4-BE49-F238E27FC236}">
                <a16:creationId xmlns:a16="http://schemas.microsoft.com/office/drawing/2014/main" id="{DFE991D1-F262-7453-2748-70A7FB3A0322}"/>
              </a:ext>
              <a:ext uri="{C183D7F6-B498-43B3-948B-1728B52AA6E4}">
                <adec:decorative xmlns:adec="http://schemas.microsoft.com/office/drawing/2017/decorative" val="1"/>
              </a:ext>
            </a:extLst>
          </p:cNvPr>
          <p:cNvSpPr txBox="1">
            <a:spLocks/>
          </p:cNvSpPr>
          <p:nvPr/>
        </p:nvSpPr>
        <p:spPr>
          <a:xfrm>
            <a:off x="3323982" y="3858883"/>
            <a:ext cx="2519186" cy="25275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7" name="Text Placeholder 11">
            <a:extLst>
              <a:ext uri="{FF2B5EF4-FFF2-40B4-BE49-F238E27FC236}">
                <a16:creationId xmlns:a16="http://schemas.microsoft.com/office/drawing/2014/main" id="{4E00618D-44F9-993A-0400-4FFB45272CF6}"/>
              </a:ext>
              <a:ext uri="{C183D7F6-B498-43B3-948B-1728B52AA6E4}">
                <adec:decorative xmlns:adec="http://schemas.microsoft.com/office/drawing/2017/decorative" val="1"/>
              </a:ext>
            </a:extLst>
          </p:cNvPr>
          <p:cNvSpPr txBox="1">
            <a:spLocks/>
          </p:cNvSpPr>
          <p:nvPr/>
        </p:nvSpPr>
        <p:spPr>
          <a:xfrm>
            <a:off x="5888270" y="3782683"/>
            <a:ext cx="2519186" cy="25275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2" name="Text Placeholder 11">
            <a:extLst>
              <a:ext uri="{FF2B5EF4-FFF2-40B4-BE49-F238E27FC236}">
                <a16:creationId xmlns:a16="http://schemas.microsoft.com/office/drawing/2014/main" id="{369A0EBC-B9E5-62ED-A02E-527C240457F9}"/>
              </a:ext>
              <a:ext uri="{C183D7F6-B498-43B3-948B-1728B52AA6E4}">
                <adec:decorative xmlns:adec="http://schemas.microsoft.com/office/drawing/2017/decorative" val="1"/>
              </a:ext>
            </a:extLst>
          </p:cNvPr>
          <p:cNvSpPr txBox="1">
            <a:spLocks/>
          </p:cNvSpPr>
          <p:nvPr/>
        </p:nvSpPr>
        <p:spPr>
          <a:xfrm>
            <a:off x="8802462" y="3706483"/>
            <a:ext cx="2486629" cy="25275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400" dirty="0"/>
          </a:p>
        </p:txBody>
      </p:sp>
      <p:sp>
        <p:nvSpPr>
          <p:cNvPr id="33" name="Text Placeholder 11">
            <a:extLst>
              <a:ext uri="{FF2B5EF4-FFF2-40B4-BE49-F238E27FC236}">
                <a16:creationId xmlns:a16="http://schemas.microsoft.com/office/drawing/2014/main" id="{0992CD91-1952-2099-7E21-D455C21EE5C3}"/>
              </a:ext>
              <a:ext uri="{C183D7F6-B498-43B3-948B-1728B52AA6E4}">
                <adec:decorative xmlns:adec="http://schemas.microsoft.com/office/drawing/2017/decorative" val="1"/>
              </a:ext>
            </a:extLst>
          </p:cNvPr>
          <p:cNvSpPr txBox="1">
            <a:spLocks/>
          </p:cNvSpPr>
          <p:nvPr/>
        </p:nvSpPr>
        <p:spPr>
          <a:xfrm>
            <a:off x="8069547" y="3628565"/>
            <a:ext cx="2486629" cy="25275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400" dirty="0"/>
          </a:p>
        </p:txBody>
      </p:sp>
      <p:sp>
        <p:nvSpPr>
          <p:cNvPr id="38" name="Text Placeholder 11">
            <a:extLst>
              <a:ext uri="{FF2B5EF4-FFF2-40B4-BE49-F238E27FC236}">
                <a16:creationId xmlns:a16="http://schemas.microsoft.com/office/drawing/2014/main" id="{97E94DF8-9CE3-B62B-016F-FB8CDA102F2B}"/>
              </a:ext>
              <a:ext uri="{C183D7F6-B498-43B3-948B-1728B52AA6E4}">
                <adec:decorative xmlns:adec="http://schemas.microsoft.com/office/drawing/2017/decorative" val="1"/>
              </a:ext>
            </a:extLst>
          </p:cNvPr>
          <p:cNvSpPr txBox="1">
            <a:spLocks/>
          </p:cNvSpPr>
          <p:nvPr/>
        </p:nvSpPr>
        <p:spPr>
          <a:xfrm flipV="1">
            <a:off x="9070219" y="3554083"/>
            <a:ext cx="2184745" cy="176948"/>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t> </a:t>
            </a:r>
          </a:p>
        </p:txBody>
      </p:sp>
      <p:pic>
        <p:nvPicPr>
          <p:cNvPr id="26" name="Picture 25">
            <a:extLst>
              <a:ext uri="{FF2B5EF4-FFF2-40B4-BE49-F238E27FC236}">
                <a16:creationId xmlns:a16="http://schemas.microsoft.com/office/drawing/2014/main" id="{434D8C48-FB9B-A6FD-A8F5-616AF5B871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77467" y="2085417"/>
            <a:ext cx="792787" cy="744809"/>
          </a:xfrm>
          <a:prstGeom prst="rect">
            <a:avLst/>
          </a:prstGeom>
        </p:spPr>
      </p:pic>
      <p:sp>
        <p:nvSpPr>
          <p:cNvPr id="25" name="TextBox 24">
            <a:extLst>
              <a:ext uri="{FF2B5EF4-FFF2-40B4-BE49-F238E27FC236}">
                <a16:creationId xmlns:a16="http://schemas.microsoft.com/office/drawing/2014/main" id="{BB3128C5-74F7-42DA-3241-8373C8A91246}"/>
              </a:ext>
              <a:ext uri="{C183D7F6-B498-43B3-948B-1728B52AA6E4}">
                <adec:decorative xmlns:adec="http://schemas.microsoft.com/office/drawing/2017/decorative" val="1"/>
              </a:ext>
            </a:extLst>
          </p:cNvPr>
          <p:cNvSpPr txBox="1"/>
          <p:nvPr/>
        </p:nvSpPr>
        <p:spPr>
          <a:xfrm>
            <a:off x="9217077" y="1148680"/>
            <a:ext cx="2341985" cy="830997"/>
          </a:xfrm>
          <a:prstGeom prst="rect">
            <a:avLst/>
          </a:prstGeom>
          <a:noFill/>
        </p:spPr>
        <p:txBody>
          <a:bodyPr wrap="square" rtlCol="0">
            <a:spAutoFit/>
          </a:bodyPr>
          <a:lstStyle/>
          <a:p>
            <a:pPr algn="ctr"/>
            <a:r>
              <a:rPr lang="en-GB" sz="1600" dirty="0">
                <a:solidFill>
                  <a:schemeClr val="accent2"/>
                </a:solidFill>
                <a:latin typeface="+mj-lt"/>
              </a:rPr>
              <a:t>Build an organisation as brilliant as the people in it</a:t>
            </a:r>
          </a:p>
        </p:txBody>
      </p:sp>
      <p:sp>
        <p:nvSpPr>
          <p:cNvPr id="44" name="TextBox 43">
            <a:extLst>
              <a:ext uri="{FF2B5EF4-FFF2-40B4-BE49-F238E27FC236}">
                <a16:creationId xmlns:a16="http://schemas.microsoft.com/office/drawing/2014/main" id="{841ED78C-E681-DD39-E72C-20E8DF69D5AA}"/>
              </a:ext>
              <a:ext uri="{C183D7F6-B498-43B3-948B-1728B52AA6E4}">
                <adec:decorative xmlns:adec="http://schemas.microsoft.com/office/drawing/2017/decorative" val="1"/>
              </a:ext>
            </a:extLst>
          </p:cNvPr>
          <p:cNvSpPr txBox="1"/>
          <p:nvPr/>
        </p:nvSpPr>
        <p:spPr>
          <a:xfrm>
            <a:off x="536603" y="6387965"/>
            <a:ext cx="10988542" cy="360179"/>
          </a:xfrm>
          <a:prstGeom prst="rect">
            <a:avLst/>
          </a:prstGeom>
          <a:solidFill>
            <a:schemeClr val="accent3"/>
          </a:solidFill>
        </p:spPr>
        <p:txBody>
          <a:bodyPr wrap="square" rtlCol="0">
            <a:spAutoFit/>
          </a:bodyPr>
          <a:lstStyle/>
          <a:p>
            <a:pPr algn="ctr"/>
            <a:endParaRPr lang="en-GB" i="1" dirty="0"/>
          </a:p>
        </p:txBody>
      </p:sp>
      <p:sp>
        <p:nvSpPr>
          <p:cNvPr id="42" name="TextBox 41">
            <a:extLst>
              <a:ext uri="{FF2B5EF4-FFF2-40B4-BE49-F238E27FC236}">
                <a16:creationId xmlns:a16="http://schemas.microsoft.com/office/drawing/2014/main" id="{9B224E36-F43F-C738-F6B8-8967E61C77FF}"/>
              </a:ext>
            </a:extLst>
          </p:cNvPr>
          <p:cNvSpPr txBox="1"/>
          <p:nvPr/>
        </p:nvSpPr>
        <p:spPr>
          <a:xfrm>
            <a:off x="573551" y="6397060"/>
            <a:ext cx="12527618" cy="338554"/>
          </a:xfrm>
          <a:prstGeom prst="rect">
            <a:avLst/>
          </a:prstGeom>
          <a:noFill/>
        </p:spPr>
        <p:txBody>
          <a:bodyPr wrap="square">
            <a:spAutoFit/>
          </a:bodyPr>
          <a:lstStyle/>
          <a:p>
            <a:pPr>
              <a:lnSpc>
                <a:spcPct val="100000"/>
              </a:lnSpc>
            </a:pPr>
            <a:r>
              <a:rPr lang="en-GB" sz="1600" i="1" dirty="0"/>
              <a:t>A more diverse and inclusive workplace will drive innovation and creative problem-solving across all 4 areas </a:t>
            </a:r>
          </a:p>
        </p:txBody>
      </p:sp>
      <p:sp>
        <p:nvSpPr>
          <p:cNvPr id="9" name="TextBox 8">
            <a:extLst>
              <a:ext uri="{FF2B5EF4-FFF2-40B4-BE49-F238E27FC236}">
                <a16:creationId xmlns:a16="http://schemas.microsoft.com/office/drawing/2014/main" id="{80C2797A-4D81-FB72-BF2A-57E4150995FF}"/>
              </a:ext>
              <a:ext uri="{C183D7F6-B498-43B3-948B-1728B52AA6E4}">
                <adec:decorative xmlns:adec="http://schemas.microsoft.com/office/drawing/2017/decorative" val="1"/>
              </a:ext>
            </a:extLst>
          </p:cNvPr>
          <p:cNvSpPr txBox="1"/>
          <p:nvPr/>
        </p:nvSpPr>
        <p:spPr>
          <a:xfrm>
            <a:off x="6482412" y="1169558"/>
            <a:ext cx="1991336" cy="584775"/>
          </a:xfrm>
          <a:prstGeom prst="rect">
            <a:avLst/>
          </a:prstGeom>
          <a:noFill/>
        </p:spPr>
        <p:txBody>
          <a:bodyPr wrap="square" rtlCol="0">
            <a:spAutoFit/>
          </a:bodyPr>
          <a:lstStyle/>
          <a:p>
            <a:pPr algn="ctr"/>
            <a:r>
              <a:rPr lang="en-GB" sz="1600" dirty="0">
                <a:solidFill>
                  <a:schemeClr val="accent2"/>
                </a:solidFill>
                <a:latin typeface="+mj-lt"/>
              </a:rPr>
              <a:t>Learn from data &amp; implementation</a:t>
            </a:r>
          </a:p>
        </p:txBody>
      </p:sp>
      <p:pic>
        <p:nvPicPr>
          <p:cNvPr id="19" name="Picture 18">
            <a:extLst>
              <a:ext uri="{FF2B5EF4-FFF2-40B4-BE49-F238E27FC236}">
                <a16:creationId xmlns:a16="http://schemas.microsoft.com/office/drawing/2014/main" id="{067BAF3F-5624-85E3-E7EB-9EA9F5E6F4E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52109" y="1980491"/>
            <a:ext cx="851941" cy="800385"/>
          </a:xfrm>
          <a:prstGeom prst="rect">
            <a:avLst/>
          </a:prstGeom>
        </p:spPr>
      </p:pic>
      <p:sp>
        <p:nvSpPr>
          <p:cNvPr id="13" name="Oval 12">
            <a:extLst>
              <a:ext uri="{FF2B5EF4-FFF2-40B4-BE49-F238E27FC236}">
                <a16:creationId xmlns:a16="http://schemas.microsoft.com/office/drawing/2014/main" id="{DF63A25F-C040-1C84-9BCD-3A70AF033F99}"/>
              </a:ext>
              <a:ext uri="{C183D7F6-B498-43B3-948B-1728B52AA6E4}">
                <adec:decorative xmlns:adec="http://schemas.microsoft.com/office/drawing/2017/decorative" val="1"/>
              </a:ext>
            </a:extLst>
          </p:cNvPr>
          <p:cNvSpPr/>
          <p:nvPr/>
        </p:nvSpPr>
        <p:spPr>
          <a:xfrm>
            <a:off x="6179193" y="1090625"/>
            <a:ext cx="278522" cy="288469"/>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3</a:t>
            </a:r>
          </a:p>
        </p:txBody>
      </p:sp>
      <p:sp>
        <p:nvSpPr>
          <p:cNvPr id="3" name="Oval 2">
            <a:extLst>
              <a:ext uri="{FF2B5EF4-FFF2-40B4-BE49-F238E27FC236}">
                <a16:creationId xmlns:a16="http://schemas.microsoft.com/office/drawing/2014/main" id="{A89775F5-F1B7-800F-5FA9-9D0EEAA51361}"/>
              </a:ext>
              <a:ext uri="{C183D7F6-B498-43B3-948B-1728B52AA6E4}">
                <adec:decorative xmlns:adec="http://schemas.microsoft.com/office/drawing/2017/decorative" val="1"/>
              </a:ext>
            </a:extLst>
          </p:cNvPr>
          <p:cNvSpPr/>
          <p:nvPr/>
        </p:nvSpPr>
        <p:spPr>
          <a:xfrm>
            <a:off x="9065384" y="1079351"/>
            <a:ext cx="278522" cy="288469"/>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rPr>
              <a:t>4</a:t>
            </a:r>
          </a:p>
        </p:txBody>
      </p:sp>
    </p:spTree>
    <p:extLst>
      <p:ext uri="{BB962C8B-B14F-4D97-AF65-F5344CB8AC3E}">
        <p14:creationId xmlns:p14="http://schemas.microsoft.com/office/powerpoint/2010/main" val="347440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3AC81-178D-8543-39B7-9A327FCF6AE8}"/>
              </a:ext>
            </a:extLst>
          </p:cNvPr>
          <p:cNvSpPr>
            <a:spLocks noGrp="1"/>
          </p:cNvSpPr>
          <p:nvPr>
            <p:ph type="ctrTitle"/>
          </p:nvPr>
        </p:nvSpPr>
        <p:spPr>
          <a:xfrm>
            <a:off x="392714" y="97544"/>
            <a:ext cx="11080069" cy="1276350"/>
          </a:xfrm>
        </p:spPr>
        <p:txBody>
          <a:bodyPr>
            <a:normAutofit fontScale="90000"/>
          </a:bodyPr>
          <a:lstStyle/>
          <a:p>
            <a:r>
              <a:rPr lang="en-GB" dirty="0">
                <a:latin typeface="+mn-lt"/>
              </a:rPr>
              <a:t>Where are we now? </a:t>
            </a:r>
            <a:br>
              <a:rPr lang="en-GB" dirty="0">
                <a:latin typeface="+mn-lt"/>
              </a:rPr>
            </a:br>
            <a:br>
              <a:rPr lang="en-GB" dirty="0">
                <a:latin typeface="+mn-lt"/>
              </a:rPr>
            </a:br>
            <a:br>
              <a:rPr lang="en-GB" sz="2700" dirty="0">
                <a:latin typeface="+mn-lt"/>
              </a:rPr>
            </a:br>
            <a:br>
              <a:rPr lang="en-GB" sz="2700" dirty="0">
                <a:latin typeface="+mn-lt"/>
              </a:rPr>
            </a:br>
            <a:r>
              <a:rPr lang="en-GB" dirty="0">
                <a:latin typeface="+mn-lt"/>
              </a:rPr>
              <a:t> </a:t>
            </a:r>
            <a:br>
              <a:rPr lang="en-GB" dirty="0"/>
            </a:br>
            <a:endParaRPr lang="en-GB" dirty="0">
              <a:latin typeface="+mn-lt"/>
            </a:endParaRPr>
          </a:p>
        </p:txBody>
      </p:sp>
      <p:sp>
        <p:nvSpPr>
          <p:cNvPr id="10" name="Text Placeholder 4">
            <a:extLst>
              <a:ext uri="{FF2B5EF4-FFF2-40B4-BE49-F238E27FC236}">
                <a16:creationId xmlns:a16="http://schemas.microsoft.com/office/drawing/2014/main" id="{F8B3B8E5-D899-A4EA-DBF9-95F78C7EDA27}"/>
              </a:ext>
            </a:extLst>
          </p:cNvPr>
          <p:cNvSpPr>
            <a:spLocks noGrp="1"/>
          </p:cNvSpPr>
          <p:nvPr>
            <p:ph type="body" sz="quarter" idx="12"/>
          </p:nvPr>
        </p:nvSpPr>
        <p:spPr>
          <a:xfrm>
            <a:off x="392714" y="757651"/>
            <a:ext cx="11177587" cy="3641147"/>
          </a:xfrm>
        </p:spPr>
        <p:txBody>
          <a:bodyPr>
            <a:normAutofit/>
          </a:bodyPr>
          <a:lstStyle/>
          <a:p>
            <a:pPr marL="0" indent="0">
              <a:lnSpc>
                <a:spcPct val="100000"/>
              </a:lnSpc>
              <a:buNone/>
            </a:pPr>
            <a:r>
              <a:rPr lang="en-GB" sz="2000" dirty="0">
                <a:latin typeface="+mn-lt"/>
              </a:rPr>
              <a:t>In the past 2 years, we have taken important steps forward and we can be proud of these, and other, achievements:</a:t>
            </a:r>
            <a:endParaRPr lang="en-GB" sz="2000" dirty="0"/>
          </a:p>
        </p:txBody>
      </p:sp>
      <p:sp>
        <p:nvSpPr>
          <p:cNvPr id="8" name="Oval 7">
            <a:extLst>
              <a:ext uri="{FF2B5EF4-FFF2-40B4-BE49-F238E27FC236}">
                <a16:creationId xmlns:a16="http://schemas.microsoft.com/office/drawing/2014/main" id="{6149F18E-8EF8-D1B2-CBCB-B52D381EFA3B}"/>
              </a:ext>
              <a:ext uri="{C183D7F6-B498-43B3-948B-1728B52AA6E4}">
                <adec:decorative xmlns:adec="http://schemas.microsoft.com/office/drawing/2017/decorative" val="1"/>
              </a:ext>
            </a:extLst>
          </p:cNvPr>
          <p:cNvSpPr>
            <a:spLocks noChangeAspect="1"/>
          </p:cNvSpPr>
          <p:nvPr/>
        </p:nvSpPr>
        <p:spPr>
          <a:xfrm>
            <a:off x="353148" y="1715593"/>
            <a:ext cx="2984225" cy="2984225"/>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kern="1200" dirty="0"/>
              <a:t>The percentage of ethnic minority colleagues at band 8 and above has increased to 14.5% from 11% in 202</a:t>
            </a:r>
            <a:r>
              <a:rPr lang="en-GB" dirty="0"/>
              <a:t>0</a:t>
            </a:r>
            <a:r>
              <a:rPr lang="en-GB" kern="1200" dirty="0"/>
              <a:t>/21</a:t>
            </a:r>
          </a:p>
        </p:txBody>
      </p:sp>
      <p:sp>
        <p:nvSpPr>
          <p:cNvPr id="3" name="Oval 2">
            <a:extLst>
              <a:ext uri="{FF2B5EF4-FFF2-40B4-BE49-F238E27FC236}">
                <a16:creationId xmlns:a16="http://schemas.microsoft.com/office/drawing/2014/main" id="{60410195-A223-D22B-05A6-2005AAEAC2CF}"/>
              </a:ext>
              <a:ext uri="{C183D7F6-B498-43B3-948B-1728B52AA6E4}">
                <adec:decorative xmlns:adec="http://schemas.microsoft.com/office/drawing/2017/decorative" val="1"/>
              </a:ext>
            </a:extLst>
          </p:cNvPr>
          <p:cNvSpPr>
            <a:spLocks noChangeAspect="1"/>
          </p:cNvSpPr>
          <p:nvPr/>
        </p:nvSpPr>
        <p:spPr>
          <a:xfrm>
            <a:off x="6414165" y="3568137"/>
            <a:ext cx="2892644" cy="2892644"/>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kern="1200" dirty="0"/>
              <a:t>In our most recent staff survey, 68% of </a:t>
            </a:r>
            <a:r>
              <a:rPr lang="en-GB" dirty="0"/>
              <a:t>colleagues</a:t>
            </a:r>
            <a:r>
              <a:rPr lang="en-GB" kern="1200" dirty="0"/>
              <a:t> felt confident in the Executive </a:t>
            </a:r>
            <a:r>
              <a:rPr lang="en-GB" dirty="0"/>
              <a:t>T</a:t>
            </a:r>
            <a:r>
              <a:rPr lang="en-GB" kern="1200" dirty="0"/>
              <a:t>eam’s commitment to EDI</a:t>
            </a:r>
          </a:p>
        </p:txBody>
      </p:sp>
      <p:sp>
        <p:nvSpPr>
          <p:cNvPr id="6" name="Oval 5">
            <a:extLst>
              <a:ext uri="{FF2B5EF4-FFF2-40B4-BE49-F238E27FC236}">
                <a16:creationId xmlns:a16="http://schemas.microsoft.com/office/drawing/2014/main" id="{BD8CF6EC-5B57-7FAD-EB63-BBA73D98178C}"/>
              </a:ext>
              <a:ext uri="{C183D7F6-B498-43B3-948B-1728B52AA6E4}">
                <adec:decorative xmlns:adec="http://schemas.microsoft.com/office/drawing/2017/decorative" val="1"/>
              </a:ext>
            </a:extLst>
          </p:cNvPr>
          <p:cNvSpPr>
            <a:spLocks noChangeAspect="1"/>
          </p:cNvSpPr>
          <p:nvPr/>
        </p:nvSpPr>
        <p:spPr>
          <a:xfrm>
            <a:off x="8385471" y="1771395"/>
            <a:ext cx="2824407" cy="2824407"/>
          </a:xfrm>
          <a:prstGeom prst="ellipse">
            <a:avLst/>
          </a:prstGeom>
          <a:solidFill>
            <a:srgbClr val="91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committees, the application to appointment ratio for ethnic minority and white candidates is about the same </a:t>
            </a:r>
          </a:p>
        </p:txBody>
      </p:sp>
      <p:sp>
        <p:nvSpPr>
          <p:cNvPr id="7" name="Oval 6">
            <a:extLst>
              <a:ext uri="{FF2B5EF4-FFF2-40B4-BE49-F238E27FC236}">
                <a16:creationId xmlns:a16="http://schemas.microsoft.com/office/drawing/2014/main" id="{B7C0FF75-D88C-98C6-2841-47ABC4DC6745}"/>
              </a:ext>
              <a:ext uri="{C183D7F6-B498-43B3-948B-1728B52AA6E4}">
                <adec:decorative xmlns:adec="http://schemas.microsoft.com/office/drawing/2017/decorative" val="1"/>
              </a:ext>
            </a:extLst>
          </p:cNvPr>
          <p:cNvSpPr>
            <a:spLocks noChangeAspect="1"/>
          </p:cNvSpPr>
          <p:nvPr/>
        </p:nvSpPr>
        <p:spPr>
          <a:xfrm>
            <a:off x="4295446" y="1715593"/>
            <a:ext cx="2936012" cy="29360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We have established 4 thriving staff networks, with Chairs who have agreed protected time </a:t>
            </a:r>
          </a:p>
        </p:txBody>
      </p:sp>
      <p:sp>
        <p:nvSpPr>
          <p:cNvPr id="2" name="Oval 1">
            <a:extLst>
              <a:ext uri="{FF2B5EF4-FFF2-40B4-BE49-F238E27FC236}">
                <a16:creationId xmlns:a16="http://schemas.microsoft.com/office/drawing/2014/main" id="{B03F5277-C909-679A-DA46-D6DDAF0F9D5F}"/>
              </a:ext>
              <a:ext uri="{C183D7F6-B498-43B3-948B-1728B52AA6E4}">
                <adec:decorative xmlns:adec="http://schemas.microsoft.com/office/drawing/2017/decorative" val="1"/>
              </a:ext>
            </a:extLst>
          </p:cNvPr>
          <p:cNvSpPr>
            <a:spLocks noChangeAspect="1"/>
          </p:cNvSpPr>
          <p:nvPr/>
        </p:nvSpPr>
        <p:spPr>
          <a:xfrm>
            <a:off x="2456400" y="3657029"/>
            <a:ext cx="2803752" cy="2803752"/>
          </a:xfrm>
          <a:prstGeom prst="ellipse">
            <a:avLst/>
          </a:prstGeom>
          <a:solidFill>
            <a:srgbClr val="91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Our Executive Team is more diverse</a:t>
            </a:r>
          </a:p>
        </p:txBody>
      </p:sp>
    </p:spTree>
    <p:extLst>
      <p:ext uri="{BB962C8B-B14F-4D97-AF65-F5344CB8AC3E}">
        <p14:creationId xmlns:p14="http://schemas.microsoft.com/office/powerpoint/2010/main" val="413494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F812-78CB-1E8A-F651-D127C6956C94}"/>
              </a:ext>
            </a:extLst>
          </p:cNvPr>
          <p:cNvSpPr>
            <a:spLocks noGrp="1"/>
          </p:cNvSpPr>
          <p:nvPr>
            <p:ph type="ctrTitle"/>
          </p:nvPr>
        </p:nvSpPr>
        <p:spPr>
          <a:xfrm>
            <a:off x="0" y="10266"/>
            <a:ext cx="11178381" cy="1160319"/>
          </a:xfrm>
        </p:spPr>
        <p:txBody>
          <a:bodyPr>
            <a:normAutofit fontScale="90000"/>
          </a:bodyPr>
          <a:lstStyle/>
          <a:p>
            <a:r>
              <a:rPr lang="en-GB" sz="4000" dirty="0">
                <a:solidFill>
                  <a:schemeClr val="tx1"/>
                </a:solidFill>
                <a:latin typeface="+mn-lt"/>
              </a:rPr>
              <a:t>Our staff networks have played an important role in  our success</a:t>
            </a:r>
            <a:endParaRPr lang="en-GB" dirty="0">
              <a:latin typeface="+mn-lt"/>
            </a:endParaRPr>
          </a:p>
        </p:txBody>
      </p:sp>
      <p:sp>
        <p:nvSpPr>
          <p:cNvPr id="3" name="TextBox 2">
            <a:extLst>
              <a:ext uri="{FF2B5EF4-FFF2-40B4-BE49-F238E27FC236}">
                <a16:creationId xmlns:a16="http://schemas.microsoft.com/office/drawing/2014/main" id="{74CD75DE-24DA-1A60-AD36-1AE846133FAA}"/>
              </a:ext>
            </a:extLst>
          </p:cNvPr>
          <p:cNvSpPr txBox="1"/>
          <p:nvPr/>
        </p:nvSpPr>
        <p:spPr>
          <a:xfrm>
            <a:off x="279309" y="1083617"/>
            <a:ext cx="5662855" cy="3416320"/>
          </a:xfrm>
          <a:prstGeom prst="rect">
            <a:avLst/>
          </a:prstGeom>
          <a:solidFill>
            <a:schemeClr val="bg1"/>
          </a:solidFill>
          <a:ln w="28575">
            <a:solidFill>
              <a:schemeClr val="accent1"/>
            </a:solidFill>
          </a:ln>
        </p:spPr>
        <p:txBody>
          <a:bodyPr wrap="square" rtlCol="0">
            <a:spAutoFit/>
          </a:bodyPr>
          <a:lstStyle/>
          <a:p>
            <a:r>
              <a:rPr lang="en-GB" sz="2000" b="1" dirty="0"/>
              <a:t>                Race Equality Network (REN)</a:t>
            </a:r>
          </a:p>
          <a:p>
            <a:endParaRPr lang="en-GB" sz="2000" b="1" dirty="0"/>
          </a:p>
          <a:p>
            <a:pPr marL="285750" indent="-285750" algn="ctr">
              <a:buFont typeface="Arial" panose="020B0604020202020204" pitchFamily="34" charset="0"/>
              <a:buChar char="•"/>
            </a:pPr>
            <a:r>
              <a:rPr lang="en-GB" sz="1600" dirty="0"/>
              <a:t>Has ensured that the interests of ethnic minority colleagues are heard and are represented in policies and processes </a:t>
            </a:r>
          </a:p>
          <a:p>
            <a:pPr marL="285750" indent="-285750" algn="ctr">
              <a:buFont typeface="Arial" panose="020B0604020202020204" pitchFamily="34" charset="0"/>
              <a:buChar char="•"/>
            </a:pPr>
            <a:r>
              <a:rPr lang="en-GB" sz="1600" dirty="0"/>
              <a:t> Provides a safe environment where colleagues can raise concerns</a:t>
            </a:r>
          </a:p>
          <a:p>
            <a:pPr marL="285750" indent="-285750" algn="ctr">
              <a:buFont typeface="Arial" panose="020B0604020202020204" pitchFamily="34" charset="0"/>
              <a:buChar char="•"/>
            </a:pPr>
            <a:r>
              <a:rPr lang="en-GB" sz="1600" dirty="0"/>
              <a:t>Organises events to celebrate the diverse cultures of colleagues across NICE</a:t>
            </a:r>
          </a:p>
          <a:p>
            <a:pPr marL="285750" indent="-285750" algn="ctr">
              <a:buFont typeface="Arial" panose="020B0604020202020204" pitchFamily="34" charset="0"/>
              <a:buChar char="•"/>
            </a:pPr>
            <a:r>
              <a:rPr lang="en-GB" sz="1600" dirty="0"/>
              <a:t>Works with senior management to address employment inequalities, achieving tangible improvements in our interview to appointment conversion rates</a:t>
            </a:r>
          </a:p>
        </p:txBody>
      </p:sp>
      <p:sp>
        <p:nvSpPr>
          <p:cNvPr id="5" name="TextBox 4">
            <a:extLst>
              <a:ext uri="{FF2B5EF4-FFF2-40B4-BE49-F238E27FC236}">
                <a16:creationId xmlns:a16="http://schemas.microsoft.com/office/drawing/2014/main" id="{63DE3CB3-C0DF-0013-8363-F51DFCE38904}"/>
              </a:ext>
            </a:extLst>
          </p:cNvPr>
          <p:cNvSpPr txBox="1"/>
          <p:nvPr/>
        </p:nvSpPr>
        <p:spPr>
          <a:xfrm>
            <a:off x="279308" y="4603792"/>
            <a:ext cx="5662855" cy="1938992"/>
          </a:xfrm>
          <a:prstGeom prst="rect">
            <a:avLst/>
          </a:prstGeom>
          <a:solidFill>
            <a:schemeClr val="bg1"/>
          </a:solidFill>
          <a:ln w="28575">
            <a:solidFill>
              <a:schemeClr val="accent1"/>
            </a:solidFill>
          </a:ln>
        </p:spPr>
        <p:txBody>
          <a:bodyPr wrap="square" rtlCol="0">
            <a:spAutoFit/>
          </a:bodyPr>
          <a:lstStyle/>
          <a:p>
            <a:r>
              <a:rPr lang="en-GB" sz="2000" b="1" dirty="0"/>
              <a:t>                          NICE and Proud (NAP)</a:t>
            </a:r>
          </a:p>
          <a:p>
            <a:endParaRPr lang="en-GB" sz="2000" b="1" dirty="0"/>
          </a:p>
          <a:p>
            <a:pPr marL="342900" indent="-342900" algn="ctr">
              <a:buFont typeface="Arial" panose="020B0604020202020204" pitchFamily="34" charset="0"/>
              <a:buChar char="•"/>
            </a:pPr>
            <a:r>
              <a:rPr lang="en-GB" sz="1600" dirty="0"/>
              <a:t>Has scoped the organisation’s learning needs with regard to LGBTQ+ issues and hosted events to support this</a:t>
            </a:r>
            <a:endParaRPr lang="en-GB" sz="1600" b="1" dirty="0"/>
          </a:p>
          <a:p>
            <a:pPr marL="342900" indent="-342900" algn="ctr">
              <a:buFont typeface="Arial" panose="020B0604020202020204" pitchFamily="34" charset="0"/>
              <a:buChar char="•"/>
            </a:pPr>
            <a:r>
              <a:rPr lang="en-GB" sz="1600" dirty="0"/>
              <a:t>Has worked with the editorial team to review and update the NICE style guide</a:t>
            </a:r>
          </a:p>
        </p:txBody>
      </p:sp>
      <p:sp>
        <p:nvSpPr>
          <p:cNvPr id="6" name="TextBox 5">
            <a:extLst>
              <a:ext uri="{FF2B5EF4-FFF2-40B4-BE49-F238E27FC236}">
                <a16:creationId xmlns:a16="http://schemas.microsoft.com/office/drawing/2014/main" id="{254520C1-7B15-FA73-65BF-0102569227E6}"/>
              </a:ext>
            </a:extLst>
          </p:cNvPr>
          <p:cNvSpPr txBox="1"/>
          <p:nvPr/>
        </p:nvSpPr>
        <p:spPr>
          <a:xfrm>
            <a:off x="6032739" y="1083617"/>
            <a:ext cx="5601931" cy="2600712"/>
          </a:xfrm>
          <a:prstGeom prst="rect">
            <a:avLst/>
          </a:prstGeom>
          <a:solidFill>
            <a:schemeClr val="bg1"/>
          </a:solidFill>
          <a:ln w="28575">
            <a:solidFill>
              <a:schemeClr val="accent1"/>
            </a:solidFill>
          </a:ln>
        </p:spPr>
        <p:txBody>
          <a:bodyPr wrap="square" rtlCol="0">
            <a:spAutoFit/>
          </a:bodyPr>
          <a:lstStyle/>
          <a:p>
            <a:pPr algn="ctr"/>
            <a:r>
              <a:rPr lang="en-GB" sz="2000" b="1" dirty="0"/>
              <a:t>Women in NICE (WIN)</a:t>
            </a:r>
          </a:p>
          <a:p>
            <a:pPr algn="ctr"/>
            <a:endParaRPr lang="en-GB" sz="2000" b="1" dirty="0"/>
          </a:p>
          <a:p>
            <a:pPr marL="285750" indent="-285750" algn="ctr">
              <a:buFont typeface="Arial" panose="020B0604020202020204" pitchFamily="34" charset="0"/>
              <a:buChar char="•"/>
            </a:pPr>
            <a:r>
              <a:rPr lang="en-GB" sz="1600" dirty="0"/>
              <a:t>Has spear-headed awareness-raising, taboo-busting menopause events and campaigns </a:t>
            </a:r>
          </a:p>
          <a:p>
            <a:pPr marL="285750" indent="-285750" algn="ctr">
              <a:buFont typeface="Arial" panose="020B0604020202020204" pitchFamily="34" charset="0"/>
              <a:buChar char="•"/>
            </a:pPr>
            <a:r>
              <a:rPr lang="en-GB" sz="1600" dirty="0"/>
              <a:t>Hosts monthly menopause support coffee breaks </a:t>
            </a:r>
          </a:p>
          <a:p>
            <a:pPr marL="285750" indent="-285750" algn="ctr">
              <a:buFont typeface="Arial" panose="020B0604020202020204" pitchFamily="34" charset="0"/>
              <a:buChar char="•"/>
            </a:pPr>
            <a:r>
              <a:rPr lang="en-GB" sz="1600" dirty="0"/>
              <a:t>Provided input into the updated Parent Policy</a:t>
            </a:r>
          </a:p>
          <a:p>
            <a:pPr marL="285750" indent="-285750" algn="ctr">
              <a:buFont typeface="Arial" panose="020B0604020202020204" pitchFamily="34" charset="0"/>
              <a:buChar char="•"/>
            </a:pPr>
            <a:r>
              <a:rPr lang="en-GB" sz="1600" dirty="0"/>
              <a:t>Has undertaken inquiry work to learn more about the experiences of colleagues experiencing miscarriage or undergoing fertility treatment </a:t>
            </a:r>
          </a:p>
          <a:p>
            <a:pPr algn="ctr"/>
            <a:endParaRPr lang="en-GB" sz="1100" dirty="0"/>
          </a:p>
        </p:txBody>
      </p:sp>
      <p:sp>
        <p:nvSpPr>
          <p:cNvPr id="4" name="TextBox 3">
            <a:extLst>
              <a:ext uri="{FF2B5EF4-FFF2-40B4-BE49-F238E27FC236}">
                <a16:creationId xmlns:a16="http://schemas.microsoft.com/office/drawing/2014/main" id="{BA6F2808-BE01-38FB-0F4B-DD5D0F1BAB33}"/>
              </a:ext>
            </a:extLst>
          </p:cNvPr>
          <p:cNvSpPr txBox="1"/>
          <p:nvPr/>
        </p:nvSpPr>
        <p:spPr>
          <a:xfrm>
            <a:off x="6026988" y="3772795"/>
            <a:ext cx="5601931" cy="2769989"/>
          </a:xfrm>
          <a:prstGeom prst="rect">
            <a:avLst/>
          </a:prstGeom>
          <a:solidFill>
            <a:srgbClr val="FFFFFF"/>
          </a:solidFill>
          <a:ln w="28575">
            <a:solidFill>
              <a:schemeClr val="accent1"/>
            </a:solidFill>
          </a:ln>
        </p:spPr>
        <p:txBody>
          <a:bodyPr wrap="square" rtlCol="0">
            <a:spAutoFit/>
          </a:bodyPr>
          <a:lstStyle/>
          <a:p>
            <a:pPr algn="ctr"/>
            <a:r>
              <a:rPr lang="en-GB" b="1" dirty="0"/>
              <a:t>Disability Advocacy and Wellbeing Network (DAWN)</a:t>
            </a:r>
          </a:p>
          <a:p>
            <a:pPr algn="ctr"/>
            <a:endParaRPr lang="en-GB" dirty="0"/>
          </a:p>
          <a:p>
            <a:pPr marL="285750" indent="-285750" algn="ctr">
              <a:buFont typeface="Arial" panose="020B0604020202020204" pitchFamily="34" charset="0"/>
              <a:buChar char="•"/>
            </a:pPr>
            <a:r>
              <a:rPr lang="en-GB" sz="1600" dirty="0"/>
              <a:t>Has introduced Disability Passports and the ‘Quiet and Calm’ office area</a:t>
            </a:r>
          </a:p>
          <a:p>
            <a:pPr marL="285750" indent="-285750" algn="ctr">
              <a:buFont typeface="Arial" panose="020B0604020202020204" pitchFamily="34" charset="0"/>
              <a:buChar char="•"/>
            </a:pPr>
            <a:r>
              <a:rPr lang="en-GB" sz="1600" dirty="0"/>
              <a:t>Collaborated with People and Places on an improved reasonable adjustments process</a:t>
            </a:r>
          </a:p>
          <a:p>
            <a:pPr marL="285750" indent="-285750" algn="ctr">
              <a:buFont typeface="Arial" panose="020B0604020202020204" pitchFamily="34" charset="0"/>
              <a:buChar char="•"/>
            </a:pPr>
            <a:r>
              <a:rPr lang="en-GB" sz="1600" dirty="0"/>
              <a:t>Raises awareness (Disability Pride and Disability History Month)</a:t>
            </a:r>
          </a:p>
          <a:p>
            <a:pPr marL="285750" indent="-285750" algn="ctr">
              <a:buFont typeface="Arial" panose="020B0604020202020204" pitchFamily="34" charset="0"/>
              <a:buChar char="•"/>
            </a:pPr>
            <a:r>
              <a:rPr lang="en-GB" sz="1600" dirty="0"/>
              <a:t>Provides support to colleagues</a:t>
            </a:r>
          </a:p>
          <a:p>
            <a:pPr marL="285750" indent="-285750" algn="ctr">
              <a:buFont typeface="Arial" panose="020B0604020202020204" pitchFamily="34" charset="0"/>
              <a:buChar char="•"/>
            </a:pPr>
            <a:endParaRPr lang="en-GB" sz="800" dirty="0"/>
          </a:p>
        </p:txBody>
      </p:sp>
    </p:spTree>
    <p:extLst>
      <p:ext uri="{BB962C8B-B14F-4D97-AF65-F5344CB8AC3E}">
        <p14:creationId xmlns:p14="http://schemas.microsoft.com/office/powerpoint/2010/main" val="3593920050"/>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E83A1D92-8CBB-4C19-B0FB-9BC6467CE958}" vid="{407C3750-DBAE-49CC-95D1-2132770A8A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2F098893DC34484FEBB01E743F540" ma:contentTypeVersion="15" ma:contentTypeDescription="Create a new document." ma:contentTypeScope="" ma:versionID="8b6e5f3d63751665857e4728c8991a82">
  <xsd:schema xmlns:xsd="http://www.w3.org/2001/XMLSchema" xmlns:xs="http://www.w3.org/2001/XMLSchema" xmlns:p="http://schemas.microsoft.com/office/2006/metadata/properties" xmlns:ns2="5adc4af7-6c61-4d83-a8fe-e6380333cf6e" xmlns:ns3="d882c45d-a7ed-40e7-aeed-44a62b97a77e" xmlns:ns4="0eb656aa-4e79-4e95-9076-bc119a23e0cc" targetNamespace="http://schemas.microsoft.com/office/2006/metadata/properties" ma:root="true" ma:fieldsID="f3148cae1e578c7cfdd8b5d8b46b25cc" ns2:_="" ns3:_="" ns4:_="">
    <xsd:import namespace="5adc4af7-6c61-4d83-a8fe-e6380333cf6e"/>
    <xsd:import namespace="d882c45d-a7ed-40e7-aeed-44a62b97a77e"/>
    <xsd:import namespace="0eb656aa-4e79-4e95-9076-bc119a23e0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c4af7-6c61-4d83-a8fe-e6380333cf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82c45d-a7ed-40e7-aeed-44a62b97a7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5bc1b7c-c3fe-485e-9a31-d1f03cec93d9}" ma:internalName="TaxCatchAll" ma:showField="CatchAllData" ma:web="5adc4af7-6c61-4d83-a8fe-e6380333c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adc4af7-6c61-4d83-a8fe-e6380333cf6e">
      <UserInfo>
        <DisplayName>Laura Norburn</DisplayName>
        <AccountId>37</AccountId>
        <AccountType/>
      </UserInfo>
      <UserInfo>
        <DisplayName>Naomi Lee</DisplayName>
        <AccountId>1090</AccountId>
        <AccountType/>
      </UserInfo>
      <UserInfo>
        <DisplayName>Mark Rasburn</DisplayName>
        <AccountId>17</AccountId>
        <AccountType/>
      </UserInfo>
      <UserInfo>
        <DisplayName>Heidi Livingstone</DisplayName>
        <AccountId>29</AccountId>
        <AccountType/>
      </UserInfo>
      <UserInfo>
        <DisplayName>Jane Cowl</DisplayName>
        <AccountId>28</AccountId>
        <AccountType/>
      </UserInfo>
    </SharedWithUsers>
    <lcf76f155ced4ddcb4097134ff3c332f xmlns="d882c45d-a7ed-40e7-aeed-44a62b97a77e">
      <Terms xmlns="http://schemas.microsoft.com/office/infopath/2007/PartnerControls"/>
    </lcf76f155ced4ddcb4097134ff3c332f>
    <TaxCatchAll xmlns="0eb656aa-4e79-4e95-9076-bc119a23e0cc" xsi:nil="true"/>
  </documentManagement>
</p:properties>
</file>

<file path=customXml/itemProps1.xml><?xml version="1.0" encoding="utf-8"?>
<ds:datastoreItem xmlns:ds="http://schemas.openxmlformats.org/officeDocument/2006/customXml" ds:itemID="{63F5C8AC-2B92-4BE6-978A-774C7FA25BA3}"/>
</file>

<file path=customXml/itemProps2.xml><?xml version="1.0" encoding="utf-8"?>
<ds:datastoreItem xmlns:ds="http://schemas.openxmlformats.org/officeDocument/2006/customXml" ds:itemID="{36965BDC-C851-469B-AE75-6409F54ACDE7}">
  <ds:schemaRefs>
    <ds:schemaRef ds:uri="http://schemas.microsoft.com/sharepoint/v3/contenttype/forms"/>
  </ds:schemaRefs>
</ds:datastoreItem>
</file>

<file path=customXml/itemProps3.xml><?xml version="1.0" encoding="utf-8"?>
<ds:datastoreItem xmlns:ds="http://schemas.openxmlformats.org/officeDocument/2006/customXml" ds:itemID="{C889B973-F5EC-4F1B-8B1C-0C1241CA0EAF}">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289b8fc0-128f-4d7b-b8ee-34c94b7018e7"/>
    <ds:schemaRef ds:uri="http://schemas.openxmlformats.org/package/2006/metadata/core-properties"/>
    <ds:schemaRef ds:uri="http://www.w3.org/XML/1998/namespace"/>
    <ds:schemaRef ds:uri="35b4e7bb-0a9c-468b-b508-8e83b9d014a1"/>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8211</TotalTime>
  <Words>4686</Words>
  <Application>Microsoft Office PowerPoint</Application>
  <PresentationFormat>Widescreen</PresentationFormat>
  <Paragraphs>820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Inter</vt:lpstr>
      <vt:lpstr>Inter SemiBold</vt:lpstr>
      <vt:lpstr>Lato</vt:lpstr>
      <vt:lpstr>Lora SemiBold</vt:lpstr>
      <vt:lpstr>Poppins Light</vt:lpstr>
      <vt:lpstr>Wingdings</vt:lpstr>
      <vt:lpstr>NICEbrandtheme</vt:lpstr>
      <vt:lpstr> ‘We embrace difference’  Our 5-Year Workforce Equality, Diversity and Inclusion  Roadmap    2024-2029 </vt:lpstr>
      <vt:lpstr>Our 5-Year workforce EDI roadmap-an overview</vt:lpstr>
      <vt:lpstr>Our 5-year roadmap:</vt:lpstr>
      <vt:lpstr>Through our 5-Year transformation plan, NICE will evolve in 4 ways to meet the needs of practitioners and commissioners</vt:lpstr>
      <vt:lpstr>To be successful, we need to embed our values and behaviours in everything we do   </vt:lpstr>
      <vt:lpstr>‘We embrace difference’: achieving our ambitions through workforce EDI  </vt:lpstr>
      <vt:lpstr>Here are some of the specific ways embracing difference can help us achieve our transformation goals </vt:lpstr>
      <vt:lpstr>Where are we now?       </vt:lpstr>
      <vt:lpstr>Our staff networks have played an important role in  our success</vt:lpstr>
      <vt:lpstr>However, we are still on a journey</vt:lpstr>
      <vt:lpstr>Our 5-year roadmap:</vt:lpstr>
      <vt:lpstr>We identify 5 objectives for 2024-2029</vt:lpstr>
      <vt:lpstr>Key KPIs</vt:lpstr>
      <vt:lpstr>We will know we have succeeded when we have achieved these 5-year goals</vt:lpstr>
      <vt:lpstr>This is what we will do over the next 5 years to achieve our goals</vt:lpstr>
      <vt:lpstr>PowerPoint Presentation</vt:lpstr>
      <vt:lpstr>Our work to deliver against our 5 objectives will be underpinned by these commitments</vt:lpstr>
      <vt:lpstr>Our 5-year roadmap:</vt:lpstr>
      <vt:lpstr>Delivering our roadmap</vt:lpstr>
      <vt:lpstr>This is everyone’s responsibility</vt:lpstr>
      <vt:lpstr>Workforce EDI governance </vt:lpstr>
      <vt:lpstr>Our 5-year roadmap:</vt:lpstr>
      <vt:lpstr>Key priority areas for 2024/25 </vt:lpstr>
      <vt:lpstr>The staff network priorities for 2024/5</vt:lpstr>
      <vt:lpstr>Appendices</vt:lpstr>
      <vt:lpstr>Taking an ‘Anchor organisation’ approach to workforce - an overview   </vt:lpstr>
      <vt:lpstr>Timeline of key activity</vt:lpstr>
      <vt:lpstr>Timeline of key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from the external review</dc:title>
  <dc:creator>Victoria Thomas</dc:creator>
  <cp:lastModifiedBy>Lynn Woodward</cp:lastModifiedBy>
  <cp:revision>134</cp:revision>
  <cp:lastPrinted>2024-03-11T11:26:38Z</cp:lastPrinted>
  <dcterms:created xsi:type="dcterms:W3CDTF">2023-07-12T13:52:41Z</dcterms:created>
  <dcterms:modified xsi:type="dcterms:W3CDTF">2024-03-12T10:24:58Z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2023-07-12T15:01:05Z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7ff50635-28f2-4a44-8eec-6006ad9c5c9a</vt:lpwstr>
  </property>
  <property fmtid="{D5CDD505-2E9C-101B-9397-08002B2CF9AE}" pid="8" name="MSIP_Label_c69d85d5-6d9e-4305-a294-1f636ec0f2d6_ContentBits">
    <vt:lpwstr>0</vt:lpwstr>
  </property>
  <property fmtid="{D5CDD505-2E9C-101B-9397-08002B2CF9AE}" pid="9" name="ContentTypeId">
    <vt:lpwstr>0x010100CFEB742D5E2988439A0FECDECF284312</vt:lpwstr>
  </property>
  <property fmtid="{D5CDD505-2E9C-101B-9397-08002B2CF9AE}" pid="10" name="MediaServiceImageTags">
    <vt:lpwstr/>
  </property>
</Properties>
</file>