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5"/>
  </p:notesMasterIdLst>
  <p:sldIdLst>
    <p:sldId id="2147471636" r:id="rId5"/>
    <p:sldId id="2147471713" r:id="rId6"/>
    <p:sldId id="2147471698" r:id="rId7"/>
    <p:sldId id="2147471709" r:id="rId8"/>
    <p:sldId id="2147471710" r:id="rId9"/>
    <p:sldId id="4689" r:id="rId10"/>
    <p:sldId id="2147471700" r:id="rId11"/>
    <p:sldId id="2147471711" r:id="rId12"/>
    <p:sldId id="2147471716" r:id="rId13"/>
    <p:sldId id="2147471715" r:id="rId14"/>
  </p:sldIdLst>
  <p:sldSz cx="12192000" cy="6858000"/>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E167E9-ED52-37A1-E0BC-F15FAFFE29B7}" name="Danielle Mason" initials="DM" userId="S::danielle.mason@nice.org.uk::6b0148c3-fe47-45fd-83e0-bc1849cc3b1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9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Coombs" userId="7880e5f9-4692-4389-ae43-e8af7a21d04a" providerId="ADAL" clId="{BE2CD461-AB61-4153-A00F-898B3982F2C4}"/>
    <pc:docChg chg="custSel modSld">
      <pc:chgData name="David Coombs" userId="7880e5f9-4692-4389-ae43-e8af7a21d04a" providerId="ADAL" clId="{BE2CD461-AB61-4153-A00F-898B3982F2C4}" dt="2024-03-15T17:31:02.428" v="12"/>
      <pc:docMkLst>
        <pc:docMk/>
      </pc:docMkLst>
      <pc:sldChg chg="modSp mod">
        <pc:chgData name="David Coombs" userId="7880e5f9-4692-4389-ae43-e8af7a21d04a" providerId="ADAL" clId="{BE2CD461-AB61-4153-A00F-898B3982F2C4}" dt="2024-03-15T07:58:32.311" v="2" actId="27636"/>
        <pc:sldMkLst>
          <pc:docMk/>
          <pc:sldMk cId="3150082631" sldId="4689"/>
        </pc:sldMkLst>
        <pc:spChg chg="mod">
          <ac:chgData name="David Coombs" userId="7880e5f9-4692-4389-ae43-e8af7a21d04a" providerId="ADAL" clId="{BE2CD461-AB61-4153-A00F-898B3982F2C4}" dt="2024-03-15T07:58:32.311" v="2" actId="27636"/>
          <ac:spMkLst>
            <pc:docMk/>
            <pc:sldMk cId="3150082631" sldId="4689"/>
            <ac:spMk id="3" creationId="{C247618C-0823-6677-1CB8-9CF66131120C}"/>
          </ac:spMkLst>
        </pc:spChg>
      </pc:sldChg>
      <pc:sldChg chg="modSp mod">
        <pc:chgData name="David Coombs" userId="7880e5f9-4692-4389-ae43-e8af7a21d04a" providerId="ADAL" clId="{BE2CD461-AB61-4153-A00F-898B3982F2C4}" dt="2024-03-15T17:31:02.428" v="12"/>
        <pc:sldMkLst>
          <pc:docMk/>
          <pc:sldMk cId="3700368981" sldId="2147471709"/>
        </pc:sldMkLst>
        <pc:spChg chg="mod">
          <ac:chgData name="David Coombs" userId="7880e5f9-4692-4389-ae43-e8af7a21d04a" providerId="ADAL" clId="{BE2CD461-AB61-4153-A00F-898B3982F2C4}" dt="2024-03-15T17:31:02.428" v="12"/>
          <ac:spMkLst>
            <pc:docMk/>
            <pc:sldMk cId="3700368981" sldId="2147471709"/>
            <ac:spMk id="3" creationId="{DD11ADFA-82EC-D914-3DE6-0E07E70B5EF1}"/>
          </ac:spMkLst>
        </pc:spChg>
      </pc:sldChg>
      <pc:sldChg chg="modSp mod">
        <pc:chgData name="David Coombs" userId="7880e5f9-4692-4389-ae43-e8af7a21d04a" providerId="ADAL" clId="{BE2CD461-AB61-4153-A00F-898B3982F2C4}" dt="2024-03-15T07:58:32.315" v="3" actId="27636"/>
        <pc:sldMkLst>
          <pc:docMk/>
          <pc:sldMk cId="2328630908" sldId="2147471716"/>
        </pc:sldMkLst>
        <pc:spChg chg="mod">
          <ac:chgData name="David Coombs" userId="7880e5f9-4692-4389-ae43-e8af7a21d04a" providerId="ADAL" clId="{BE2CD461-AB61-4153-A00F-898B3982F2C4}" dt="2024-03-15T07:58:32.315" v="3" actId="27636"/>
          <ac:spMkLst>
            <pc:docMk/>
            <pc:sldMk cId="2328630908" sldId="2147471716"/>
            <ac:spMk id="19" creationId="{6812CEF8-743F-1360-28EE-F7F23BF685DB}"/>
          </ac:spMkLst>
        </pc:spChg>
      </pc:sldChg>
    </pc:docChg>
  </pc:docChgLst>
  <pc:docChgLst>
    <pc:chgData name="Jonathan Purkis" userId="14ab4e1d-5af6-4c64-95c4-295f92fae32a" providerId="ADAL" clId="{5E0F9004-EF8B-4974-AAFE-25E9D7B4608A}"/>
    <pc:docChg chg="modSld">
      <pc:chgData name="Jonathan Purkis" userId="14ab4e1d-5af6-4c64-95c4-295f92fae32a" providerId="ADAL" clId="{5E0F9004-EF8B-4974-AAFE-25E9D7B4608A}" dt="2024-03-19T10:47:02.443" v="0" actId="13244"/>
      <pc:docMkLst>
        <pc:docMk/>
      </pc:docMkLst>
      <pc:sldChg chg="modSp mod">
        <pc:chgData name="Jonathan Purkis" userId="14ab4e1d-5af6-4c64-95c4-295f92fae32a" providerId="ADAL" clId="{5E0F9004-EF8B-4974-AAFE-25E9D7B4608A}" dt="2024-03-19T10:47:02.443" v="0" actId="13244"/>
        <pc:sldMkLst>
          <pc:docMk/>
          <pc:sldMk cId="477595577" sldId="2147471710"/>
        </pc:sldMkLst>
        <pc:spChg chg="ord">
          <ac:chgData name="Jonathan Purkis" userId="14ab4e1d-5af6-4c64-95c4-295f92fae32a" providerId="ADAL" clId="{5E0F9004-EF8B-4974-AAFE-25E9D7B4608A}" dt="2024-03-19T10:47:02.443" v="0" actId="13244"/>
          <ac:spMkLst>
            <pc:docMk/>
            <pc:sldMk cId="477595577" sldId="2147471710"/>
            <ac:spMk id="4" creationId="{611D4215-D6F3-2BC2-3B95-AE735CBDE7B1}"/>
          </ac:spMkLst>
        </pc:spChg>
      </pc:sldChg>
    </pc:docChg>
  </pc:docChgLst>
  <pc:docChgLst>
    <pc:chgData name="Lynn Woodward" userId="618c2155-77b8-4d50-a4cd-d8818db741fc" providerId="ADAL" clId="{27C9F2A6-106A-4700-B226-695F30A70390}"/>
    <pc:docChg chg="custSel modSld">
      <pc:chgData name="Lynn Woodward" userId="618c2155-77b8-4d50-a4cd-d8818db741fc" providerId="ADAL" clId="{27C9F2A6-106A-4700-B226-695F30A70390}" dt="2024-03-15T08:03:53.819" v="30" actId="13244"/>
      <pc:docMkLst>
        <pc:docMk/>
      </pc:docMkLst>
      <pc:sldChg chg="modSp mod">
        <pc:chgData name="Lynn Woodward" userId="618c2155-77b8-4d50-a4cd-d8818db741fc" providerId="ADAL" clId="{27C9F2A6-106A-4700-B226-695F30A70390}" dt="2024-03-15T08:02:09.698" v="14" actId="13244"/>
        <pc:sldMkLst>
          <pc:docMk/>
          <pc:sldMk cId="3150082631" sldId="4689"/>
        </pc:sldMkLst>
        <pc:spChg chg="mod">
          <ac:chgData name="Lynn Woodward" userId="618c2155-77b8-4d50-a4cd-d8818db741fc" providerId="ADAL" clId="{27C9F2A6-106A-4700-B226-695F30A70390}" dt="2024-03-15T07:58:33.500" v="6" actId="27636"/>
          <ac:spMkLst>
            <pc:docMk/>
            <pc:sldMk cId="3150082631" sldId="4689"/>
            <ac:spMk id="3" creationId="{C247618C-0823-6677-1CB8-9CF66131120C}"/>
          </ac:spMkLst>
        </pc:spChg>
        <pc:spChg chg="ord">
          <ac:chgData name="Lynn Woodward" userId="618c2155-77b8-4d50-a4cd-d8818db741fc" providerId="ADAL" clId="{27C9F2A6-106A-4700-B226-695F30A70390}" dt="2024-03-15T08:02:06.761" v="13" actId="13244"/>
          <ac:spMkLst>
            <pc:docMk/>
            <pc:sldMk cId="3150082631" sldId="4689"/>
            <ac:spMk id="16" creationId="{E3FD79F7-79FE-FB30-A4E5-EFFDCFE5B0FC}"/>
          </ac:spMkLst>
        </pc:spChg>
        <pc:spChg chg="ord">
          <ac:chgData name="Lynn Woodward" userId="618c2155-77b8-4d50-a4cd-d8818db741fc" providerId="ADAL" clId="{27C9F2A6-106A-4700-B226-695F30A70390}" dt="2024-03-15T08:02:09.698" v="14" actId="13244"/>
          <ac:spMkLst>
            <pc:docMk/>
            <pc:sldMk cId="3150082631" sldId="4689"/>
            <ac:spMk id="21" creationId="{A277218A-8A79-16E4-B6A4-B3BB1943B472}"/>
          </ac:spMkLst>
        </pc:spChg>
      </pc:sldChg>
      <pc:sldChg chg="modSp mod">
        <pc:chgData name="Lynn Woodward" userId="618c2155-77b8-4d50-a4cd-d8818db741fc" providerId="ADAL" clId="{27C9F2A6-106A-4700-B226-695F30A70390}" dt="2024-03-15T08:02:54.150" v="20" actId="962"/>
        <pc:sldMkLst>
          <pc:docMk/>
          <pc:sldMk cId="3491846886" sldId="2147471700"/>
        </pc:sldMkLst>
        <pc:spChg chg="ord">
          <ac:chgData name="Lynn Woodward" userId="618c2155-77b8-4d50-a4cd-d8818db741fc" providerId="ADAL" clId="{27C9F2A6-106A-4700-B226-695F30A70390}" dt="2024-03-15T08:02:50.513" v="19" actId="13244"/>
          <ac:spMkLst>
            <pc:docMk/>
            <pc:sldMk cId="3491846886" sldId="2147471700"/>
            <ac:spMk id="6" creationId="{58861623-CD65-56ED-A995-38CB1361D5BD}"/>
          </ac:spMkLst>
        </pc:spChg>
        <pc:spChg chg="ord">
          <ac:chgData name="Lynn Woodward" userId="618c2155-77b8-4d50-a4cd-d8818db741fc" providerId="ADAL" clId="{27C9F2A6-106A-4700-B226-695F30A70390}" dt="2024-03-15T08:02:43.745" v="17" actId="13244"/>
          <ac:spMkLst>
            <pc:docMk/>
            <pc:sldMk cId="3491846886" sldId="2147471700"/>
            <ac:spMk id="8" creationId="{458DBAAC-1DB9-8F64-99FB-D459E210FB10}"/>
          </ac:spMkLst>
        </pc:spChg>
        <pc:spChg chg="ord">
          <ac:chgData name="Lynn Woodward" userId="618c2155-77b8-4d50-a4cd-d8818db741fc" providerId="ADAL" clId="{27C9F2A6-106A-4700-B226-695F30A70390}" dt="2024-03-15T08:02:31.961" v="15" actId="13244"/>
          <ac:spMkLst>
            <pc:docMk/>
            <pc:sldMk cId="3491846886" sldId="2147471700"/>
            <ac:spMk id="14" creationId="{F1853C52-817A-9B01-7A01-A309934631B4}"/>
          </ac:spMkLst>
        </pc:spChg>
        <pc:spChg chg="ord">
          <ac:chgData name="Lynn Woodward" userId="618c2155-77b8-4d50-a4cd-d8818db741fc" providerId="ADAL" clId="{27C9F2A6-106A-4700-B226-695F30A70390}" dt="2024-03-15T08:02:47.017" v="18" actId="13244"/>
          <ac:spMkLst>
            <pc:docMk/>
            <pc:sldMk cId="3491846886" sldId="2147471700"/>
            <ac:spMk id="15" creationId="{897C1E48-E56C-2E95-651B-4B744BCDFB49}"/>
          </ac:spMkLst>
        </pc:spChg>
        <pc:picChg chg="mod">
          <ac:chgData name="Lynn Woodward" userId="618c2155-77b8-4d50-a4cd-d8818db741fc" providerId="ADAL" clId="{27C9F2A6-106A-4700-B226-695F30A70390}" dt="2024-03-15T08:02:54.150" v="20" actId="962"/>
          <ac:picMkLst>
            <pc:docMk/>
            <pc:sldMk cId="3491846886" sldId="2147471700"/>
            <ac:picMk id="9" creationId="{BC5A0869-B191-50B0-B9A1-9C5620F982D4}"/>
          </ac:picMkLst>
        </pc:picChg>
      </pc:sldChg>
      <pc:sldChg chg="modSp mod">
        <pc:chgData name="Lynn Woodward" userId="618c2155-77b8-4d50-a4cd-d8818db741fc" providerId="ADAL" clId="{27C9F2A6-106A-4700-B226-695F30A70390}" dt="2024-03-15T08:01:48.718" v="12" actId="13244"/>
        <pc:sldMkLst>
          <pc:docMk/>
          <pc:sldMk cId="477595577" sldId="2147471710"/>
        </pc:sldMkLst>
        <pc:spChg chg="ord">
          <ac:chgData name="Lynn Woodward" userId="618c2155-77b8-4d50-a4cd-d8818db741fc" providerId="ADAL" clId="{27C9F2A6-106A-4700-B226-695F30A70390}" dt="2024-03-15T08:01:43.475" v="11" actId="13244"/>
          <ac:spMkLst>
            <pc:docMk/>
            <pc:sldMk cId="477595577" sldId="2147471710"/>
            <ac:spMk id="5" creationId="{DE312B73-9FC1-9A16-92C4-004FECD87005}"/>
          </ac:spMkLst>
        </pc:spChg>
        <pc:spChg chg="ord">
          <ac:chgData name="Lynn Woodward" userId="618c2155-77b8-4d50-a4cd-d8818db741fc" providerId="ADAL" clId="{27C9F2A6-106A-4700-B226-695F30A70390}" dt="2024-03-15T08:01:48.718" v="12" actId="13244"/>
          <ac:spMkLst>
            <pc:docMk/>
            <pc:sldMk cId="477595577" sldId="2147471710"/>
            <ac:spMk id="11" creationId="{B327490C-4731-351A-0193-7CD1F744B43C}"/>
          </ac:spMkLst>
        </pc:spChg>
        <pc:spChg chg="ord">
          <ac:chgData name="Lynn Woodward" userId="618c2155-77b8-4d50-a4cd-d8818db741fc" providerId="ADAL" clId="{27C9F2A6-106A-4700-B226-695F30A70390}" dt="2024-03-15T08:01:31.873" v="9" actId="13244"/>
          <ac:spMkLst>
            <pc:docMk/>
            <pc:sldMk cId="477595577" sldId="2147471710"/>
            <ac:spMk id="16" creationId="{E3FD79F7-79FE-FB30-A4E5-EFFDCFE5B0FC}"/>
          </ac:spMkLst>
        </pc:spChg>
        <pc:spChg chg="ord">
          <ac:chgData name="Lynn Woodward" userId="618c2155-77b8-4d50-a4cd-d8818db741fc" providerId="ADAL" clId="{27C9F2A6-106A-4700-B226-695F30A70390}" dt="2024-03-15T08:01:35.226" v="10" actId="13244"/>
          <ac:spMkLst>
            <pc:docMk/>
            <pc:sldMk cId="477595577" sldId="2147471710"/>
            <ac:spMk id="21" creationId="{A277218A-8A79-16E4-B6A4-B3BB1943B472}"/>
          </ac:spMkLst>
        </pc:spChg>
        <pc:picChg chg="mod">
          <ac:chgData name="Lynn Woodward" userId="618c2155-77b8-4d50-a4cd-d8818db741fc" providerId="ADAL" clId="{27C9F2A6-106A-4700-B226-695F30A70390}" dt="2024-03-15T07:58:33.544" v="8" actId="962"/>
          <ac:picMkLst>
            <pc:docMk/>
            <pc:sldMk cId="477595577" sldId="2147471710"/>
            <ac:picMk id="15" creationId="{A6C349F1-D0E2-2B02-6B44-85BEFAFCDA49}"/>
          </ac:picMkLst>
        </pc:picChg>
      </pc:sldChg>
      <pc:sldChg chg="modSp mod">
        <pc:chgData name="Lynn Woodward" userId="618c2155-77b8-4d50-a4cd-d8818db741fc" providerId="ADAL" clId="{27C9F2A6-106A-4700-B226-695F30A70390}" dt="2024-03-15T08:03:30.533" v="26" actId="962"/>
        <pc:sldMkLst>
          <pc:docMk/>
          <pc:sldMk cId="578099596" sldId="2147471711"/>
        </pc:sldMkLst>
        <pc:spChg chg="ord">
          <ac:chgData name="Lynn Woodward" userId="618c2155-77b8-4d50-a4cd-d8818db741fc" providerId="ADAL" clId="{27C9F2A6-106A-4700-B226-695F30A70390}" dt="2024-03-15T08:03:21.217" v="23" actId="13244"/>
          <ac:spMkLst>
            <pc:docMk/>
            <pc:sldMk cId="578099596" sldId="2147471711"/>
            <ac:spMk id="5" creationId="{CFD3F548-97D1-EEC8-30DD-400661EF8D76}"/>
          </ac:spMkLst>
        </pc:spChg>
        <pc:spChg chg="ord">
          <ac:chgData name="Lynn Woodward" userId="618c2155-77b8-4d50-a4cd-d8818db741fc" providerId="ADAL" clId="{27C9F2A6-106A-4700-B226-695F30A70390}" dt="2024-03-15T08:03:14.350" v="22" actId="13244"/>
          <ac:spMkLst>
            <pc:docMk/>
            <pc:sldMk cId="578099596" sldId="2147471711"/>
            <ac:spMk id="6" creationId="{CA96EFD0-0A3B-C5C8-BEEE-BD67DFD0E10C}"/>
          </ac:spMkLst>
        </pc:spChg>
        <pc:spChg chg="mod">
          <ac:chgData name="Lynn Woodward" userId="618c2155-77b8-4d50-a4cd-d8818db741fc" providerId="ADAL" clId="{27C9F2A6-106A-4700-B226-695F30A70390}" dt="2024-03-15T07:57:54.875" v="2" actId="962"/>
          <ac:spMkLst>
            <pc:docMk/>
            <pc:sldMk cId="578099596" sldId="2147471711"/>
            <ac:spMk id="13" creationId="{9E9F6CDE-3EB3-38E7-1022-4D4E4E8D86C8}"/>
          </ac:spMkLst>
        </pc:spChg>
        <pc:spChg chg="ord">
          <ac:chgData name="Lynn Woodward" userId="618c2155-77b8-4d50-a4cd-d8818db741fc" providerId="ADAL" clId="{27C9F2A6-106A-4700-B226-695F30A70390}" dt="2024-03-15T08:03:08.736" v="21" actId="13244"/>
          <ac:spMkLst>
            <pc:docMk/>
            <pc:sldMk cId="578099596" sldId="2147471711"/>
            <ac:spMk id="15" creationId="{897C1E48-E56C-2E95-651B-4B744BCDFB49}"/>
          </ac:spMkLst>
        </pc:spChg>
        <pc:picChg chg="mod">
          <ac:chgData name="Lynn Woodward" userId="618c2155-77b8-4d50-a4cd-d8818db741fc" providerId="ADAL" clId="{27C9F2A6-106A-4700-B226-695F30A70390}" dt="2024-03-15T08:03:28.917" v="24" actId="962"/>
          <ac:picMkLst>
            <pc:docMk/>
            <pc:sldMk cId="578099596" sldId="2147471711"/>
            <ac:picMk id="7" creationId="{8B866FF0-3B6D-B974-5565-173B6DE793C2}"/>
          </ac:picMkLst>
        </pc:picChg>
        <pc:picChg chg="mod">
          <ac:chgData name="Lynn Woodward" userId="618c2155-77b8-4d50-a4cd-d8818db741fc" providerId="ADAL" clId="{27C9F2A6-106A-4700-B226-695F30A70390}" dt="2024-03-15T08:03:29.702" v="25" actId="962"/>
          <ac:picMkLst>
            <pc:docMk/>
            <pc:sldMk cId="578099596" sldId="2147471711"/>
            <ac:picMk id="12" creationId="{42C93ADF-3C78-7DD5-B4EE-4C4C908291E3}"/>
          </ac:picMkLst>
        </pc:picChg>
        <pc:picChg chg="mod">
          <ac:chgData name="Lynn Woodward" userId="618c2155-77b8-4d50-a4cd-d8818db741fc" providerId="ADAL" clId="{27C9F2A6-106A-4700-B226-695F30A70390}" dt="2024-03-15T08:03:30.533" v="26" actId="962"/>
          <ac:picMkLst>
            <pc:docMk/>
            <pc:sldMk cId="578099596" sldId="2147471711"/>
            <ac:picMk id="16" creationId="{466C628A-06AC-8BAB-6C4C-51619F405FFD}"/>
          </ac:picMkLst>
        </pc:picChg>
      </pc:sldChg>
      <pc:sldChg chg="modSp mod">
        <pc:chgData name="Lynn Woodward" userId="618c2155-77b8-4d50-a4cd-d8818db741fc" providerId="ADAL" clId="{27C9F2A6-106A-4700-B226-695F30A70390}" dt="2024-03-15T07:58:21.663" v="5" actId="962"/>
        <pc:sldMkLst>
          <pc:docMk/>
          <pc:sldMk cId="1263901236" sldId="2147471715"/>
        </pc:sldMkLst>
        <pc:spChg chg="mod">
          <ac:chgData name="Lynn Woodward" userId="618c2155-77b8-4d50-a4cd-d8818db741fc" providerId="ADAL" clId="{27C9F2A6-106A-4700-B226-695F30A70390}" dt="2024-03-15T07:58:21.663" v="5" actId="962"/>
          <ac:spMkLst>
            <pc:docMk/>
            <pc:sldMk cId="1263901236" sldId="2147471715"/>
            <ac:spMk id="8" creationId="{A05DD19B-2FF4-0901-2550-8B85C5EE69CA}"/>
          </ac:spMkLst>
        </pc:spChg>
      </pc:sldChg>
      <pc:sldChg chg="modSp mod">
        <pc:chgData name="Lynn Woodward" userId="618c2155-77b8-4d50-a4cd-d8818db741fc" providerId="ADAL" clId="{27C9F2A6-106A-4700-B226-695F30A70390}" dt="2024-03-15T08:03:53.819" v="30" actId="13244"/>
        <pc:sldMkLst>
          <pc:docMk/>
          <pc:sldMk cId="2328630908" sldId="2147471716"/>
        </pc:sldMkLst>
        <pc:spChg chg="mod">
          <ac:chgData name="Lynn Woodward" userId="618c2155-77b8-4d50-a4cd-d8818db741fc" providerId="ADAL" clId="{27C9F2A6-106A-4700-B226-695F30A70390}" dt="2024-03-15T07:58:17.088" v="4" actId="962"/>
          <ac:spMkLst>
            <pc:docMk/>
            <pc:sldMk cId="2328630908" sldId="2147471716"/>
            <ac:spMk id="8" creationId="{00AA2A99-085C-A343-0709-4C186D046B6F}"/>
          </ac:spMkLst>
        </pc:spChg>
        <pc:spChg chg="mod">
          <ac:chgData name="Lynn Woodward" userId="618c2155-77b8-4d50-a4cd-d8818db741fc" providerId="ADAL" clId="{27C9F2A6-106A-4700-B226-695F30A70390}" dt="2024-03-15T07:58:09.598" v="3" actId="962"/>
          <ac:spMkLst>
            <pc:docMk/>
            <pc:sldMk cId="2328630908" sldId="2147471716"/>
            <ac:spMk id="13" creationId="{9E9F6CDE-3EB3-38E7-1022-4D4E4E8D86C8}"/>
          </ac:spMkLst>
        </pc:spChg>
        <pc:spChg chg="mod">
          <ac:chgData name="Lynn Woodward" userId="618c2155-77b8-4d50-a4cd-d8818db741fc" providerId="ADAL" clId="{27C9F2A6-106A-4700-B226-695F30A70390}" dt="2024-03-15T07:58:33.502" v="7" actId="27636"/>
          <ac:spMkLst>
            <pc:docMk/>
            <pc:sldMk cId="2328630908" sldId="2147471716"/>
            <ac:spMk id="19" creationId="{6812CEF8-743F-1360-28EE-F7F23BF685DB}"/>
          </ac:spMkLst>
        </pc:spChg>
        <pc:spChg chg="ord">
          <ac:chgData name="Lynn Woodward" userId="618c2155-77b8-4d50-a4cd-d8818db741fc" providerId="ADAL" clId="{27C9F2A6-106A-4700-B226-695F30A70390}" dt="2024-03-15T08:03:44.007" v="27" actId="13244"/>
          <ac:spMkLst>
            <pc:docMk/>
            <pc:sldMk cId="2328630908" sldId="2147471716"/>
            <ac:spMk id="20" creationId="{790BB169-F3E7-A647-A6DF-D0AA67C02AE2}"/>
          </ac:spMkLst>
        </pc:spChg>
        <pc:spChg chg="ord">
          <ac:chgData name="Lynn Woodward" userId="618c2155-77b8-4d50-a4cd-d8818db741fc" providerId="ADAL" clId="{27C9F2A6-106A-4700-B226-695F30A70390}" dt="2024-03-15T08:03:46.255" v="28" actId="13244"/>
          <ac:spMkLst>
            <pc:docMk/>
            <pc:sldMk cId="2328630908" sldId="2147471716"/>
            <ac:spMk id="21" creationId="{313DD36B-39D9-BC5A-5E29-191F93AA7E35}"/>
          </ac:spMkLst>
        </pc:spChg>
        <pc:spChg chg="ord">
          <ac:chgData name="Lynn Woodward" userId="618c2155-77b8-4d50-a4cd-d8818db741fc" providerId="ADAL" clId="{27C9F2A6-106A-4700-B226-695F30A70390}" dt="2024-03-15T08:03:51.889" v="29" actId="13244"/>
          <ac:spMkLst>
            <pc:docMk/>
            <pc:sldMk cId="2328630908" sldId="2147471716"/>
            <ac:spMk id="22" creationId="{BEDDF769-9A24-5E84-B73E-38A343B3791F}"/>
          </ac:spMkLst>
        </pc:spChg>
        <pc:spChg chg="ord">
          <ac:chgData name="Lynn Woodward" userId="618c2155-77b8-4d50-a4cd-d8818db741fc" providerId="ADAL" clId="{27C9F2A6-106A-4700-B226-695F30A70390}" dt="2024-03-15T08:03:53.819" v="30" actId="13244"/>
          <ac:spMkLst>
            <pc:docMk/>
            <pc:sldMk cId="2328630908" sldId="2147471716"/>
            <ac:spMk id="23" creationId="{299482FB-66BD-75C7-6777-FF88C0D42D6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AF25A712-4ECD-40AC-BDA2-2D2D737C1EA2}" type="datetimeFigureOut">
              <a:rPr lang="en-GB" smtClean="0"/>
              <a:t>19/03/2024</a:t>
            </a:fld>
            <a:endParaRPr lang="en-GB"/>
          </a:p>
        </p:txBody>
      </p:sp>
      <p:sp>
        <p:nvSpPr>
          <p:cNvPr id="4" name="Slide Image Placeholder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4212" y="4751222"/>
            <a:ext cx="5393690" cy="388736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20"/>
            <a:ext cx="2921582"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8971" y="9377320"/>
            <a:ext cx="2921582" cy="495347"/>
          </a:xfrm>
          <a:prstGeom prst="rect">
            <a:avLst/>
          </a:prstGeom>
        </p:spPr>
        <p:txBody>
          <a:bodyPr vert="horz" lIns="91440" tIns="45720" rIns="91440" bIns="45720" rtlCol="0" anchor="b"/>
          <a:lstStyle>
            <a:lvl1pPr algn="r">
              <a:defRPr sz="1200"/>
            </a:lvl1pPr>
          </a:lstStyle>
          <a:p>
            <a:fld id="{9F7267CA-5651-4A12-BEF7-CB89519BB656}" type="slidenum">
              <a:rPr lang="en-GB" smtClean="0"/>
              <a:t>‹#›</a:t>
            </a:fld>
            <a:endParaRPr lang="en-GB"/>
          </a:p>
        </p:txBody>
      </p:sp>
    </p:spTree>
    <p:extLst>
      <p:ext uri="{BB962C8B-B14F-4D97-AF65-F5344CB8AC3E}">
        <p14:creationId xmlns:p14="http://schemas.microsoft.com/office/powerpoint/2010/main" val="34130997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92B9AF-1FF3-B64A-A57E-17202D6D58C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22976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7267CA-5651-4A12-BEF7-CB89519BB656}" type="slidenum">
              <a:rPr lang="en-GB" smtClean="0"/>
              <a:t>10</a:t>
            </a:fld>
            <a:endParaRPr lang="en-GB"/>
          </a:p>
        </p:txBody>
      </p:sp>
    </p:spTree>
    <p:extLst>
      <p:ext uri="{BB962C8B-B14F-4D97-AF65-F5344CB8AC3E}">
        <p14:creationId xmlns:p14="http://schemas.microsoft.com/office/powerpoint/2010/main" val="2110366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7267CA-5651-4A12-BEF7-CB89519BB656}" type="slidenum">
              <a:rPr lang="en-GB" smtClean="0"/>
              <a:t>2</a:t>
            </a:fld>
            <a:endParaRPr lang="en-GB"/>
          </a:p>
        </p:txBody>
      </p:sp>
    </p:spTree>
    <p:extLst>
      <p:ext uri="{BB962C8B-B14F-4D97-AF65-F5344CB8AC3E}">
        <p14:creationId xmlns:p14="http://schemas.microsoft.com/office/powerpoint/2010/main" val="2056600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7267CA-5651-4A12-BEF7-CB89519BB656}" type="slidenum">
              <a:rPr lang="en-GB" smtClean="0"/>
              <a:t>3</a:t>
            </a:fld>
            <a:endParaRPr lang="en-GB"/>
          </a:p>
        </p:txBody>
      </p:sp>
    </p:spTree>
    <p:extLst>
      <p:ext uri="{BB962C8B-B14F-4D97-AF65-F5344CB8AC3E}">
        <p14:creationId xmlns:p14="http://schemas.microsoft.com/office/powerpoint/2010/main" val="105829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F7267CA-5651-4A12-BEF7-CB89519BB656}" type="slidenum">
              <a:rPr lang="en-GB" smtClean="0"/>
              <a:t>4</a:t>
            </a:fld>
            <a:endParaRPr lang="en-GB"/>
          </a:p>
        </p:txBody>
      </p:sp>
    </p:spTree>
    <p:extLst>
      <p:ext uri="{BB962C8B-B14F-4D97-AF65-F5344CB8AC3E}">
        <p14:creationId xmlns:p14="http://schemas.microsoft.com/office/powerpoint/2010/main" val="38651019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EECAC96-FEDE-494A-B417-919E1B4CC074}" type="slidenum">
              <a:rPr lang="en-GB" smtClean="0"/>
              <a:t>5</a:t>
            </a:fld>
            <a:endParaRPr lang="en-GB"/>
          </a:p>
        </p:txBody>
      </p:sp>
    </p:spTree>
    <p:extLst>
      <p:ext uri="{BB962C8B-B14F-4D97-AF65-F5344CB8AC3E}">
        <p14:creationId xmlns:p14="http://schemas.microsoft.com/office/powerpoint/2010/main" val="1389029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EECAC96-FEDE-494A-B417-919E1B4CC074}" type="slidenum">
              <a:rPr lang="en-GB" smtClean="0"/>
              <a:t>6</a:t>
            </a:fld>
            <a:endParaRPr lang="en-GB"/>
          </a:p>
        </p:txBody>
      </p:sp>
    </p:spTree>
    <p:extLst>
      <p:ext uri="{BB962C8B-B14F-4D97-AF65-F5344CB8AC3E}">
        <p14:creationId xmlns:p14="http://schemas.microsoft.com/office/powerpoint/2010/main" val="16259841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EECAC96-FEDE-494A-B417-919E1B4CC074}" type="slidenum">
              <a:rPr lang="en-GB" smtClean="0"/>
              <a:t>7</a:t>
            </a:fld>
            <a:endParaRPr lang="en-GB"/>
          </a:p>
        </p:txBody>
      </p:sp>
    </p:spTree>
    <p:extLst>
      <p:ext uri="{BB962C8B-B14F-4D97-AF65-F5344CB8AC3E}">
        <p14:creationId xmlns:p14="http://schemas.microsoft.com/office/powerpoint/2010/main" val="26508275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EECAC96-FEDE-494A-B417-919E1B4CC074}" type="slidenum">
              <a:rPr lang="en-GB" smtClean="0"/>
              <a:t>8</a:t>
            </a:fld>
            <a:endParaRPr lang="en-GB"/>
          </a:p>
        </p:txBody>
      </p:sp>
    </p:spTree>
    <p:extLst>
      <p:ext uri="{BB962C8B-B14F-4D97-AF65-F5344CB8AC3E}">
        <p14:creationId xmlns:p14="http://schemas.microsoft.com/office/powerpoint/2010/main" val="34211485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EECAC96-FEDE-494A-B417-919E1B4CC074}" type="slidenum">
              <a:rPr lang="en-GB" smtClean="0"/>
              <a:t>9</a:t>
            </a:fld>
            <a:endParaRPr lang="en-GB"/>
          </a:p>
        </p:txBody>
      </p:sp>
    </p:spTree>
    <p:extLst>
      <p:ext uri="{BB962C8B-B14F-4D97-AF65-F5344CB8AC3E}">
        <p14:creationId xmlns:p14="http://schemas.microsoft.com/office/powerpoint/2010/main" val="31791049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513786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3494156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ne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0913568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6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One Column (Grey)">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1305171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67939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407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78823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One Column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59A0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87820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wo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userDrawn="1"/>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822346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wo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887749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wo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9356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Gre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7121262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wo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8271597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hree Column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400688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hree Column (Grey)">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08876197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667746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hree Column (Purpl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2470004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0403200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Page (Grey)">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88988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6197575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59A0B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9145268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Sample Layout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263345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5837515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Sample Layout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userDrawn="1"/>
        </p:nvSpPr>
        <p:spPr>
          <a:xfrm>
            <a:off x="0" y="0"/>
            <a:ext cx="12192000" cy="6858000"/>
          </a:xfrm>
          <a:prstGeom prst="rect">
            <a:avLst/>
          </a:prstGeom>
          <a:solidFill>
            <a:srgbClr val="4072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64337161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98499317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Sample Layout Page (Purpl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userDrawn="1"/>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63397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38206103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Quote Image (Purp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508736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userDrawn="1"/>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6717704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1_Example Image (Purpl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223304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0132945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Infographics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userDrawn="1"/>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299859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Infographics 2">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userDrawn="1"/>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019176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66289493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3916209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791904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31456212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ign Off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6911518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29885062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Sign Off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20668854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2_One Column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E9E9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6F30B294-BAC4-5649-A920-E506AB8F815C}"/>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75822" y="6056144"/>
            <a:ext cx="669504" cy="218020"/>
          </a:xfrm>
          <a:prstGeom prst="rect">
            <a:avLst/>
          </a:prstGeom>
        </p:spPr>
      </p:pic>
      <p:sp>
        <p:nvSpPr>
          <p:cNvPr id="9" name="Title 1">
            <a:extLst>
              <a:ext uri="{FF2B5EF4-FFF2-40B4-BE49-F238E27FC236}">
                <a16:creationId xmlns:a16="http://schemas.microsoft.com/office/drawing/2014/main" id="{EC3CC89E-EBF2-B346-B7D3-219415B110FA}"/>
              </a:ext>
            </a:extLst>
          </p:cNvPr>
          <p:cNvSpPr>
            <a:spLocks noGrp="1"/>
          </p:cNvSpPr>
          <p:nvPr>
            <p:ph type="ctrTitle" hasCustomPrompt="1"/>
          </p:nvPr>
        </p:nvSpPr>
        <p:spPr>
          <a:xfrm>
            <a:off x="496384" y="487510"/>
            <a:ext cx="11080070" cy="1276350"/>
          </a:xfrm>
          <a:prstGeom prst="rect">
            <a:avLst/>
          </a:prstGeom>
        </p:spPr>
        <p:txBody>
          <a:bodyPr anchor="t" anchorCtr="0">
            <a:normAutofit/>
          </a:bodyPr>
          <a:lstStyle>
            <a:lvl1pPr algn="l">
              <a:defRPr sz="4000">
                <a:solidFill>
                  <a:srgbClr val="222222"/>
                </a:solidFill>
              </a:defRPr>
            </a:lvl1pPr>
          </a:lstStyle>
          <a:p>
            <a:r>
              <a:rPr lang="en-US"/>
              <a:t>This is sample bulleted text (one column)</a:t>
            </a:r>
            <a:br>
              <a:rPr lang="en-US"/>
            </a:br>
            <a:endParaRPr lang="en-US"/>
          </a:p>
        </p:txBody>
      </p:sp>
      <p:sp>
        <p:nvSpPr>
          <p:cNvPr id="6" name="Subtitle 2">
            <a:extLst>
              <a:ext uri="{FF2B5EF4-FFF2-40B4-BE49-F238E27FC236}">
                <a16:creationId xmlns:a16="http://schemas.microsoft.com/office/drawing/2014/main" id="{CCE67437-CAF1-4EBD-91F9-62BA4F771442}"/>
              </a:ext>
            </a:extLst>
          </p:cNvPr>
          <p:cNvSpPr>
            <a:spLocks noGrp="1"/>
          </p:cNvSpPr>
          <p:nvPr>
            <p:ph type="subTitle" idx="1" hasCustomPrompt="1"/>
          </p:nvPr>
        </p:nvSpPr>
        <p:spPr>
          <a:xfrm>
            <a:off x="496580" y="1781111"/>
            <a:ext cx="11080069" cy="4041718"/>
          </a:xfrm>
          <a:prstGeom prst="rect">
            <a:avLst/>
          </a:prstGeom>
        </p:spPr>
        <p:txBody>
          <a:bodyPr>
            <a:normAutofit/>
          </a:bodyPr>
          <a:lstStyle>
            <a:lvl1pPr marL="285750" indent="-285750" algn="l">
              <a:lnSpc>
                <a:spcPct val="150000"/>
              </a:lnSpc>
              <a:spcBef>
                <a:spcPts val="200"/>
              </a:spcBef>
              <a:buFont typeface="Arial" panose="020B0604020202020204" pitchFamily="34" charset="0"/>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 </a:t>
            </a:r>
          </a:p>
          <a:p>
            <a:pPr marL="285750" indent="-285750">
              <a:buFont typeface="Arial" panose="020B0604020202020204" pitchFamily="34" charset="0"/>
              <a:buChar char="•"/>
            </a:pPr>
            <a:r>
              <a:rPr lang="en-GB">
                <a:solidFill>
                  <a:srgbClr val="222222"/>
                </a:solidFill>
                <a:latin typeface="Lato" panose="020F0502020204030203" pitchFamily="34" charset="77"/>
              </a:rPr>
              <a:t>Please use this space to insert written content as required</a:t>
            </a:r>
          </a:p>
          <a:p>
            <a:pPr marL="285750" indent="-285750">
              <a:buFont typeface="Arial" panose="020B0604020202020204" pitchFamily="34" charset="0"/>
              <a:buChar char="•"/>
            </a:pPr>
            <a:endParaRPr lang="en-GB">
              <a:solidFill>
                <a:srgbClr val="222222"/>
              </a:solidFill>
              <a:latin typeface="Lato" panose="020F0502020204030203" pitchFamily="34" charset="77"/>
            </a:endParaRPr>
          </a:p>
        </p:txBody>
      </p:sp>
    </p:spTree>
    <p:extLst>
      <p:ext uri="{BB962C8B-B14F-4D97-AF65-F5344CB8AC3E}">
        <p14:creationId xmlns:p14="http://schemas.microsoft.com/office/powerpoint/2010/main" val="109893433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1_Three Column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userDrawn="1"/>
        </p:nvSpPr>
        <p:spPr>
          <a:xfrm>
            <a:off x="360000" y="350520"/>
            <a:ext cx="11472000" cy="6156959"/>
          </a:xfrm>
          <a:prstGeom prst="rect">
            <a:avLst/>
          </a:prstGeom>
          <a:solidFill>
            <a:srgbClr val="1864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9" name="Picture 8">
            <a:extLst>
              <a:ext uri="{FF2B5EF4-FFF2-40B4-BE49-F238E27FC236}">
                <a16:creationId xmlns:a16="http://schemas.microsoft.com/office/drawing/2014/main" id="{8B1F633A-3DEE-2E45-8FE4-94F7C936C464}"/>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78540" y="6042717"/>
            <a:ext cx="666786" cy="217726"/>
          </a:xfrm>
          <a:prstGeom prst="rect">
            <a:avLst/>
          </a:prstGeom>
        </p:spPr>
      </p:pic>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a:solidFill>
                  <a:srgbClr val="FFFFFF"/>
                </a:solidFill>
              </a:defRPr>
            </a:lvl1pPr>
          </a:lstStyle>
          <a:p>
            <a:r>
              <a:rPr lang="en-US"/>
              <a:t>This is sample bulleted text (three columns)</a:t>
            </a:r>
            <a:br>
              <a:rPr lang="en-US"/>
            </a:br>
            <a:endParaRPr lang="en-US"/>
          </a:p>
        </p:txBody>
      </p:sp>
      <p:sp>
        <p:nvSpPr>
          <p:cNvPr id="12" name="Subtitle 2">
            <a:extLst>
              <a:ext uri="{FF2B5EF4-FFF2-40B4-BE49-F238E27FC236}">
                <a16:creationId xmlns:a16="http://schemas.microsoft.com/office/drawing/2014/main" id="{D95635EA-8A47-BA4A-86F6-47CB93FEA6AA}"/>
              </a:ext>
            </a:extLst>
          </p:cNvPr>
          <p:cNvSpPr>
            <a:spLocks noGrp="1"/>
          </p:cNvSpPr>
          <p:nvPr>
            <p:ph type="subTitle" idx="1" hasCustomPrompt="1"/>
          </p:nvPr>
        </p:nvSpPr>
        <p:spPr>
          <a:xfrm>
            <a:off x="496384" y="1769462"/>
            <a:ext cx="11076780" cy="4026219"/>
          </a:xfrm>
          <a:prstGeom prst="rect">
            <a:avLst/>
          </a:prstGeom>
        </p:spPr>
        <p:txBody>
          <a:bodyPr numCol="3" spcCol="216000">
            <a:normAutofit/>
          </a:bodyPr>
          <a:lstStyle>
            <a:lvl1pPr marL="285750" indent="-285750" algn="l">
              <a:lnSpc>
                <a:spcPct val="100000"/>
              </a:lnSpc>
              <a:spcBef>
                <a:spcPts val="200"/>
              </a:spcBef>
              <a:buFont typeface="Arial" panose="020B0604020202020204" pitchFamily="34" charset="0"/>
              <a:buChar char="•"/>
              <a:defRPr sz="1800">
                <a:solidFill>
                  <a:srgbClr val="FFFFFF"/>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 </a:t>
            </a:r>
          </a:p>
          <a:p>
            <a:pPr>
              <a:buFont typeface="Arial" panose="020B0604020202020204" pitchFamily="34" charset="0"/>
              <a:buChar char="•"/>
            </a:pPr>
            <a:endParaRPr lang="en-GB">
              <a:solidFill>
                <a:srgbClr val="FFFFFF"/>
              </a:solidFill>
              <a:latin typeface="Lato" panose="020F0502020204030203" pitchFamily="34" charset="77"/>
              <a:ea typeface="Roboto Light" panose="02000000000000000000" pitchFamily="2" charset="0"/>
              <a:cs typeface="Roboto Light" panose="02000000000000000000" pitchFamily="2" charset="0"/>
            </a:endParaRPr>
          </a:p>
          <a:p>
            <a:pPr>
              <a:buFont typeface="Arial" panose="020B0604020202020204" pitchFamily="34" charset="0"/>
              <a:buChar char="•"/>
            </a:pPr>
            <a:r>
              <a:rPr lang="en-GB">
                <a:solidFill>
                  <a:srgbClr val="FFFFFF"/>
                </a:solidFill>
                <a:latin typeface="Lato" panose="020F0502020204030203" pitchFamily="34" charset="77"/>
              </a:rPr>
              <a:t>Please use this space to insert written content as required</a:t>
            </a:r>
          </a:p>
          <a:p>
            <a:pPr>
              <a:buFont typeface="Arial" panose="020B0604020202020204" pitchFamily="34" charset="0"/>
              <a:buChar char="•"/>
            </a:pPr>
            <a:endParaRPr lang="en-GB">
              <a:solidFill>
                <a:srgbClr val="FFFFFF"/>
              </a:solidFill>
              <a:latin typeface="Lato" panose="020F0502020204030203" pitchFamily="34" charset="77"/>
            </a:endParaRPr>
          </a:p>
        </p:txBody>
      </p:sp>
    </p:spTree>
    <p:extLst>
      <p:ext uri="{BB962C8B-B14F-4D97-AF65-F5344CB8AC3E}">
        <p14:creationId xmlns:p14="http://schemas.microsoft.com/office/powerpoint/2010/main" val="345952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715762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Purpl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17673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00808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99165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92151663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3194951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 id="2147483706" r:id="rId46"/>
    <p:sldLayoutId id="2147483707" r:id="rId47"/>
  </p:sldLayoutIdLst>
  <p:hf hdr="0" dt="0"/>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9BFA7-74B2-43C7-968D-2B58ED8D68F1}"/>
              </a:ext>
            </a:extLst>
          </p:cNvPr>
          <p:cNvSpPr>
            <a:spLocks noGrp="1"/>
          </p:cNvSpPr>
          <p:nvPr>
            <p:ph type="ctrTitle"/>
          </p:nvPr>
        </p:nvSpPr>
        <p:spPr>
          <a:xfrm>
            <a:off x="579052" y="842911"/>
            <a:ext cx="6754871" cy="3943170"/>
          </a:xfrm>
        </p:spPr>
        <p:txBody>
          <a:bodyPr>
            <a:normAutofit fontScale="90000"/>
          </a:bodyPr>
          <a:lstStyle/>
          <a:p>
            <a:pPr>
              <a:lnSpc>
                <a:spcPct val="100000"/>
              </a:lnSpc>
            </a:pPr>
            <a:r>
              <a:rPr lang="en-GB" sz="4900">
                <a:solidFill>
                  <a:schemeClr val="bg1"/>
                </a:solidFill>
                <a:latin typeface="+mn-lt"/>
              </a:rPr>
              <a:t>‘We embrace difference’</a:t>
            </a:r>
            <a:br>
              <a:rPr lang="en-GB" sz="4900">
                <a:solidFill>
                  <a:schemeClr val="bg1"/>
                </a:solidFill>
                <a:latin typeface="+mn-lt"/>
              </a:rPr>
            </a:br>
            <a:br>
              <a:rPr lang="en-GB" sz="4900">
                <a:solidFill>
                  <a:schemeClr val="bg1"/>
                </a:solidFill>
                <a:latin typeface="+mn-lt"/>
              </a:rPr>
            </a:br>
            <a:r>
              <a:rPr lang="en-GB">
                <a:solidFill>
                  <a:schemeClr val="bg1"/>
                </a:solidFill>
                <a:latin typeface="+mn-lt"/>
              </a:rPr>
              <a:t>Gender Pay Gap</a:t>
            </a:r>
            <a:br>
              <a:rPr lang="en-GB">
                <a:solidFill>
                  <a:schemeClr val="bg1"/>
                </a:solidFill>
                <a:latin typeface="+mn-lt"/>
              </a:rPr>
            </a:br>
            <a:r>
              <a:rPr lang="en-GB">
                <a:solidFill>
                  <a:schemeClr val="bg1"/>
                </a:solidFill>
                <a:latin typeface="+mn-lt"/>
              </a:rPr>
              <a:t>2022/23</a:t>
            </a:r>
            <a:br>
              <a:rPr lang="en-GB">
                <a:solidFill>
                  <a:schemeClr val="bg1"/>
                </a:solidFill>
                <a:latin typeface="+mn-lt"/>
              </a:rPr>
            </a:br>
            <a:br>
              <a:rPr lang="en-GB">
                <a:solidFill>
                  <a:schemeClr val="bg1"/>
                </a:solidFill>
                <a:latin typeface="+mn-lt"/>
              </a:rPr>
            </a:br>
            <a:endParaRPr lang="en-GB"/>
          </a:p>
        </p:txBody>
      </p:sp>
      <p:sp>
        <p:nvSpPr>
          <p:cNvPr id="5" name="Subtitle 4">
            <a:extLst>
              <a:ext uri="{FF2B5EF4-FFF2-40B4-BE49-F238E27FC236}">
                <a16:creationId xmlns:a16="http://schemas.microsoft.com/office/drawing/2014/main" id="{2184A454-6D36-45E1-A7B3-9BA3906FBA7B}"/>
              </a:ext>
            </a:extLst>
          </p:cNvPr>
          <p:cNvSpPr>
            <a:spLocks noGrp="1"/>
          </p:cNvSpPr>
          <p:nvPr>
            <p:ph type="subTitle" idx="1"/>
          </p:nvPr>
        </p:nvSpPr>
        <p:spPr>
          <a:xfrm>
            <a:off x="683589" y="3954242"/>
            <a:ext cx="4007695" cy="1371695"/>
          </a:xfrm>
        </p:spPr>
        <p:txBody>
          <a:bodyPr vert="horz" lIns="91440" tIns="45720" rIns="91440" bIns="45720" rtlCol="0" anchor="t">
            <a:normAutofit/>
          </a:bodyPr>
          <a:lstStyle/>
          <a:p>
            <a:r>
              <a:rPr lang="en-GB" sz="2800" b="1">
                <a:solidFill>
                  <a:srgbClr val="FFFFFF"/>
                </a:solidFill>
              </a:rPr>
              <a:t>February 2024</a:t>
            </a:r>
          </a:p>
        </p:txBody>
      </p:sp>
      <p:pic>
        <p:nvPicPr>
          <p:cNvPr id="12" name="Picture Placeholder 11">
            <a:extLst>
              <a:ext uri="{FF2B5EF4-FFF2-40B4-BE49-F238E27FC236}">
                <a16:creationId xmlns:a16="http://schemas.microsoft.com/office/drawing/2014/main" id="{DF5521F9-0E5F-B308-FFFC-1E0DF0EACD0C}"/>
              </a:ext>
              <a:ext uri="{C183D7F6-B498-43B3-948B-1728B52AA6E4}">
                <adec:decorative xmlns:adec="http://schemas.microsoft.com/office/drawing/2017/decorative" val="1"/>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18637" r="18637"/>
          <a:stretch/>
        </p:blipFill>
        <p:spPr>
          <a:xfrm>
            <a:off x="5631484" y="0"/>
            <a:ext cx="6461125" cy="6867053"/>
          </a:xfrm>
        </p:spPr>
      </p:pic>
    </p:spTree>
    <p:extLst>
      <p:ext uri="{BB962C8B-B14F-4D97-AF65-F5344CB8AC3E}">
        <p14:creationId xmlns:p14="http://schemas.microsoft.com/office/powerpoint/2010/main" val="4277062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9347856-A510-BFF6-981B-710E49A8EA71}"/>
              </a:ext>
              <a:ext uri="{C183D7F6-B498-43B3-948B-1728B52AA6E4}">
                <adec:decorative xmlns:adec="http://schemas.microsoft.com/office/drawing/2017/decorative" val="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latin typeface="Inter" panose="02000503000000020004" pitchFamily="2" charset="0"/>
                <a:ea typeface="Inter" panose="02000503000000020004" pitchFamily="2" charset="0"/>
              </a:rPr>
              <a:pPr algn="ctr"/>
              <a:t>10</a:t>
            </a:fld>
            <a:endParaRPr lang="en-US" sz="1200">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E576DA8E-F0CF-0A64-4877-9695AD65DFE5}"/>
              </a:ext>
            </a:extLst>
          </p:cNvPr>
          <p:cNvSpPr>
            <a:spLocks noGrp="1"/>
          </p:cNvSpPr>
          <p:nvPr>
            <p:ph type="ctrTitle"/>
          </p:nvPr>
        </p:nvSpPr>
        <p:spPr>
          <a:xfrm>
            <a:off x="137604" y="113427"/>
            <a:ext cx="11177588" cy="1160463"/>
          </a:xfrm>
        </p:spPr>
        <p:txBody>
          <a:bodyPr>
            <a:normAutofit/>
          </a:bodyPr>
          <a:lstStyle/>
          <a:p>
            <a:r>
              <a:rPr lang="en-GB">
                <a:latin typeface="+mn-lt"/>
              </a:rPr>
              <a:t>Looking forward to </a:t>
            </a:r>
            <a:r>
              <a:rPr lang="en-GB" sz="4000">
                <a:solidFill>
                  <a:schemeClr val="tx1"/>
                </a:solidFill>
                <a:latin typeface="+mn-lt"/>
              </a:rPr>
              <a:t>2024/25</a:t>
            </a:r>
          </a:p>
        </p:txBody>
      </p:sp>
      <p:sp>
        <p:nvSpPr>
          <p:cNvPr id="6" name="TextBox 5">
            <a:extLst>
              <a:ext uri="{FF2B5EF4-FFF2-40B4-BE49-F238E27FC236}">
                <a16:creationId xmlns:a16="http://schemas.microsoft.com/office/drawing/2014/main" id="{D94FE288-D8DF-A284-4C85-9E8F6609F39C}"/>
              </a:ext>
            </a:extLst>
          </p:cNvPr>
          <p:cNvSpPr txBox="1"/>
          <p:nvPr/>
        </p:nvSpPr>
        <p:spPr>
          <a:xfrm>
            <a:off x="139337" y="793177"/>
            <a:ext cx="12052663" cy="6863417"/>
          </a:xfrm>
          <a:prstGeom prst="rect">
            <a:avLst/>
          </a:prstGeom>
          <a:noFill/>
        </p:spPr>
        <p:txBody>
          <a:bodyPr wrap="square" rtlCol="0">
            <a:spAutoFit/>
          </a:bodyPr>
          <a:lstStyle/>
          <a:p>
            <a:r>
              <a:rPr lang="en-GB"/>
              <a:t>Our key workforce EDI priorities for this financial year are set out in </a:t>
            </a:r>
            <a:r>
              <a:rPr lang="en-GB">
                <a:cs typeface="Calibri" panose="020F0502020204030204" pitchFamily="34" charset="0"/>
              </a:rPr>
              <a:t>o</a:t>
            </a:r>
            <a:r>
              <a:rPr lang="en-GB" sz="1800">
                <a:ea typeface="Calibri" panose="020F0502020204030204" pitchFamily="34" charset="0"/>
                <a:cs typeface="Calibri" panose="020F0502020204030204" pitchFamily="34" charset="0"/>
              </a:rPr>
              <a:t>ur 5-Year Workforce EDI Roadmap.</a:t>
            </a:r>
            <a:r>
              <a:rPr lang="en-GB">
                <a:ea typeface="Calibri" panose="020F0502020204030204" pitchFamily="34" charset="0"/>
                <a:cs typeface="Calibri" panose="020F0502020204030204" pitchFamily="34" charset="0"/>
              </a:rPr>
              <a:t> </a:t>
            </a:r>
          </a:p>
          <a:p>
            <a:endParaRPr lang="en-GB">
              <a:ea typeface="Calibri" panose="020F0502020204030204" pitchFamily="34" charset="0"/>
              <a:cs typeface="Calibri" panose="020F0502020204030204" pitchFamily="34" charset="0"/>
            </a:endParaRPr>
          </a:p>
          <a:p>
            <a:r>
              <a:rPr lang="en-GB">
                <a:ea typeface="Calibri" panose="020F0502020204030204" pitchFamily="34" charset="0"/>
                <a:cs typeface="Calibri" panose="020F0502020204030204" pitchFamily="34" charset="0"/>
              </a:rPr>
              <a:t>A number of these will support our aspiration to continue to improve our gender pay gap by enabling career progression and supporting the health and wellbeing of female colleagues. They will also help us to address the </a:t>
            </a:r>
            <a:r>
              <a:rPr lang="en-GB" sz="1800">
                <a:solidFill>
                  <a:schemeClr val="tx1"/>
                </a:solidFill>
                <a:effectLst/>
                <a:latin typeface="+mn-lt"/>
                <a:ea typeface="Times New Roman" panose="02020603050405020304" pitchFamily="18" charset="0"/>
                <a:cs typeface="Arial" panose="020B0604020202020204" pitchFamily="34" charset="0"/>
              </a:rPr>
              <a:t>pay disparities we have identified with respect to female ethnic minority colleagues</a:t>
            </a:r>
            <a:r>
              <a:rPr lang="en-GB">
                <a:ea typeface="Times New Roman" panose="02020603050405020304" pitchFamily="18" charset="0"/>
                <a:cs typeface="Arial" panose="020B0604020202020204" pitchFamily="34" charset="0"/>
              </a:rPr>
              <a:t>.</a:t>
            </a:r>
            <a:endParaRPr lang="en-GB">
              <a:ea typeface="Calibri" panose="020F0502020204030204" pitchFamily="34" charset="0"/>
              <a:cs typeface="Calibri" panose="020F0502020204030204" pitchFamily="34" charset="0"/>
            </a:endParaRPr>
          </a:p>
          <a:p>
            <a:endParaRPr lang="en-GB">
              <a:ea typeface="Calibri" panose="020F0502020204030204" pitchFamily="34" charset="0"/>
              <a:cs typeface="Calibri" panose="020F0502020204030204" pitchFamily="34" charset="0"/>
            </a:endParaRPr>
          </a:p>
          <a:p>
            <a:r>
              <a:rPr lang="en-GB">
                <a:ea typeface="Calibri" panose="020F0502020204030204" pitchFamily="34" charset="0"/>
                <a:cs typeface="Calibri" panose="020F0502020204030204" pitchFamily="34" charset="0"/>
              </a:rPr>
              <a:t>These include:</a:t>
            </a:r>
          </a:p>
          <a:p>
            <a:endParaRPr lang="en-GB" sz="160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a:ea typeface="Times New Roman" panose="02020603050405020304" pitchFamily="18" charset="0"/>
                <a:cs typeface="Arial" panose="020B0604020202020204" pitchFamily="34" charset="0"/>
              </a:rPr>
              <a:t>A continuation of</a:t>
            </a:r>
            <a:r>
              <a:rPr lang="en-GB" sz="1600">
                <a:solidFill>
                  <a:schemeClr val="tx1"/>
                </a:solidFill>
                <a:effectLst/>
                <a:latin typeface="+mn-lt"/>
                <a:ea typeface="Times New Roman" panose="02020603050405020304" pitchFamily="18" charset="0"/>
                <a:cs typeface="Arial" panose="020B0604020202020204" pitchFamily="34" charset="0"/>
              </a:rPr>
              <a:t> our work to embed</a:t>
            </a:r>
            <a:r>
              <a:rPr lang="en-GB" sz="1600">
                <a:solidFill>
                  <a:schemeClr val="tx1"/>
                </a:solidFill>
                <a:latin typeface="+mn-lt"/>
                <a:ea typeface="Times New Roman" panose="02020603050405020304" pitchFamily="18" charset="0"/>
                <a:cs typeface="Arial" panose="020B0604020202020204" pitchFamily="34" charset="0"/>
              </a:rPr>
              <a:t> and develop</a:t>
            </a:r>
            <a:r>
              <a:rPr lang="en-GB" sz="1600">
                <a:solidFill>
                  <a:schemeClr val="tx1"/>
                </a:solidFill>
                <a:effectLst/>
                <a:latin typeface="+mn-lt"/>
                <a:ea typeface="Times New Roman" panose="02020603050405020304" pitchFamily="18" charset="0"/>
                <a:cs typeface="Arial" panose="020B0604020202020204" pitchFamily="34" charset="0"/>
              </a:rPr>
              <a:t> recruitment improvements introduced in 2023</a:t>
            </a:r>
          </a:p>
          <a:p>
            <a:pPr marL="285750" indent="-285750">
              <a:buFont typeface="Arial" panose="020B0604020202020204" pitchFamily="34" charset="0"/>
              <a:buChar char="•"/>
            </a:pPr>
            <a:r>
              <a:rPr lang="en-GB" sz="1600">
                <a:solidFill>
                  <a:schemeClr val="tx1"/>
                </a:solidFill>
                <a:effectLst/>
                <a:latin typeface="+mn-lt"/>
                <a:ea typeface="Times New Roman" panose="02020603050405020304" pitchFamily="18" charset="0"/>
                <a:cs typeface="Arial" panose="020B0604020202020204" pitchFamily="34" charset="0"/>
              </a:rPr>
              <a:t>The launch of a new Menopause policy (in collaboration with WIN)</a:t>
            </a:r>
          </a:p>
          <a:p>
            <a:endParaRPr lang="en-GB">
              <a:ea typeface="Times New Roman" panose="02020603050405020304" pitchFamily="18" charset="0"/>
              <a:cs typeface="Arial" panose="020B0604020202020204" pitchFamily="34" charset="0"/>
            </a:endParaRPr>
          </a:p>
          <a:p>
            <a:r>
              <a:rPr lang="en-GB" sz="1800">
                <a:solidFill>
                  <a:schemeClr val="tx1"/>
                </a:solidFill>
                <a:effectLst/>
                <a:latin typeface="+mn-lt"/>
                <a:ea typeface="Times New Roman" panose="02020603050405020304" pitchFamily="18" charset="0"/>
                <a:cs typeface="Arial" panose="020B0604020202020204" pitchFamily="34" charset="0"/>
              </a:rPr>
              <a:t>Our staff </a:t>
            </a:r>
            <a:r>
              <a:rPr lang="en-GB">
                <a:ea typeface="Times New Roman" panose="02020603050405020304" pitchFamily="18" charset="0"/>
                <a:cs typeface="Arial" panose="020B0604020202020204" pitchFamily="34" charset="0"/>
              </a:rPr>
              <a:t>n</a:t>
            </a:r>
            <a:r>
              <a:rPr lang="en-GB" sz="1800">
                <a:solidFill>
                  <a:schemeClr val="tx1"/>
                </a:solidFill>
                <a:effectLst/>
                <a:latin typeface="+mn-lt"/>
                <a:ea typeface="Times New Roman" panose="02020603050405020304" pitchFamily="18" charset="0"/>
                <a:cs typeface="Arial" panose="020B0604020202020204" pitchFamily="34" charset="0"/>
              </a:rPr>
              <a:t>etworks will also be engaging in further work that will help us reduce our gender pay gap</a:t>
            </a:r>
            <a:r>
              <a:rPr lang="en-GB">
                <a:ea typeface="Times New Roman" panose="02020603050405020304" pitchFamily="18" charset="0"/>
                <a:cs typeface="Arial" panose="020B0604020202020204" pitchFamily="34" charset="0"/>
              </a:rPr>
              <a:t>. </a:t>
            </a:r>
            <a:endParaRPr lang="en-GB" sz="1800">
              <a:solidFill>
                <a:schemeClr val="tx1"/>
              </a:solidFill>
              <a:effectLst/>
              <a:latin typeface="+mn-lt"/>
              <a:ea typeface="Times New Roman" panose="02020603050405020304" pitchFamily="18" charset="0"/>
              <a:cs typeface="Arial" panose="020B0604020202020204" pitchFamily="34" charset="0"/>
            </a:endParaRPr>
          </a:p>
          <a:p>
            <a:endParaRPr lang="en-GB">
              <a:ea typeface="Times New Roman" panose="02020603050405020304" pitchFamily="18" charset="0"/>
              <a:cs typeface="Arial" panose="020B0604020202020204" pitchFamily="34" charset="0"/>
            </a:endParaRPr>
          </a:p>
          <a:p>
            <a:pPr marL="285750" indent="-285750">
              <a:buFont typeface="Arial" panose="020B0604020202020204" pitchFamily="34" charset="0"/>
              <a:buChar char="•"/>
            </a:pPr>
            <a:r>
              <a:rPr lang="en-GB" sz="1600">
                <a:solidFill>
                  <a:schemeClr val="tx1"/>
                </a:solidFill>
                <a:effectLst/>
                <a:latin typeface="+mn-lt"/>
                <a:ea typeface="Times New Roman" panose="02020603050405020304" pitchFamily="18" charset="0"/>
                <a:cs typeface="Arial" panose="020B0604020202020204" pitchFamily="34" charset="0"/>
              </a:rPr>
              <a:t>WIN will be spearheading new work to </a:t>
            </a:r>
            <a:r>
              <a:rPr lang="en-GB" sz="1600"/>
              <a:t>support career development for women, with a focus on those working part-time</a:t>
            </a:r>
          </a:p>
          <a:p>
            <a:pPr marL="285750" indent="-285750">
              <a:buFont typeface="Arial" panose="020B0604020202020204" pitchFamily="34" charset="0"/>
              <a:buChar char="•"/>
            </a:pPr>
            <a:r>
              <a:rPr lang="en-GB" sz="1600"/>
              <a:t>A key priority for REN is to continue to support initiatives to address employment inequalities</a:t>
            </a:r>
          </a:p>
          <a:p>
            <a:endParaRPr lang="en-GB" sz="1800"/>
          </a:p>
          <a:p>
            <a:r>
              <a:rPr lang="en-GB"/>
              <a:t>In line with one of the key </a:t>
            </a:r>
            <a:r>
              <a:rPr lang="en-GB" sz="1800"/>
              <a:t>commitments of the roadmap, we will </a:t>
            </a:r>
            <a:r>
              <a:rPr lang="en-GB"/>
              <a:t>take steps to ensure all our work considers an </a:t>
            </a:r>
            <a:r>
              <a:rPr lang="en-GB" sz="1800"/>
              <a:t>intersectional perspective (including that relating to disabled and LGBTQ+ staff), and take action where </a:t>
            </a:r>
            <a:r>
              <a:rPr lang="en-GB"/>
              <a:t>issues are identified. </a:t>
            </a:r>
            <a:r>
              <a:rPr lang="en-GB" sz="1800"/>
              <a:t> </a:t>
            </a:r>
            <a:endParaRPr lang="en-GB"/>
          </a:p>
          <a:p>
            <a:endParaRPr lang="en-GB"/>
          </a:p>
          <a:p>
            <a:endParaRPr lang="en-GB"/>
          </a:p>
          <a:p>
            <a:endParaRPr lang="en-GB"/>
          </a:p>
          <a:p>
            <a:r>
              <a:rPr lang="en-GB" sz="1800">
                <a:solidFill>
                  <a:schemeClr val="tx1"/>
                </a:solidFill>
                <a:effectLst/>
                <a:latin typeface="+mn-lt"/>
                <a:ea typeface="Times New Roman" panose="02020603050405020304" pitchFamily="18" charset="0"/>
                <a:cs typeface="Arial" panose="020B0604020202020204" pitchFamily="34" charset="0"/>
              </a:rPr>
              <a:t> </a:t>
            </a:r>
          </a:p>
          <a:p>
            <a:endParaRPr lang="en-GB"/>
          </a:p>
          <a:p>
            <a:endParaRPr lang="en-GB"/>
          </a:p>
        </p:txBody>
      </p:sp>
      <p:sp>
        <p:nvSpPr>
          <p:cNvPr id="8" name="TextBox 7">
            <a:extLst>
              <a:ext uri="{FF2B5EF4-FFF2-40B4-BE49-F238E27FC236}">
                <a16:creationId xmlns:a16="http://schemas.microsoft.com/office/drawing/2014/main" id="{A05DD19B-2FF4-0901-2550-8B85C5EE69CA}"/>
              </a:ext>
              <a:ext uri="{C183D7F6-B498-43B3-948B-1728B52AA6E4}">
                <adec:decorative xmlns:adec="http://schemas.microsoft.com/office/drawing/2017/decorative" val="1"/>
              </a:ext>
            </a:extLst>
          </p:cNvPr>
          <p:cNvSpPr txBox="1"/>
          <p:nvPr/>
        </p:nvSpPr>
        <p:spPr>
          <a:xfrm>
            <a:off x="3041904" y="3063875"/>
            <a:ext cx="6108192" cy="369332"/>
          </a:xfrm>
          <a:prstGeom prst="rect">
            <a:avLst/>
          </a:prstGeom>
          <a:noFill/>
        </p:spPr>
        <p:txBody>
          <a:bodyPr wrap="square">
            <a:spAutoFit/>
          </a:bodyPr>
          <a:lstStyle/>
          <a:p>
            <a:pPr algn="ctr">
              <a:lnSpc>
                <a:spcPct val="100000"/>
              </a:lnSpc>
              <a:spcBef>
                <a:spcPts val="0"/>
              </a:spcBef>
            </a:pPr>
            <a:endParaRPr lang="en-GB"/>
          </a:p>
        </p:txBody>
      </p:sp>
    </p:spTree>
    <p:extLst>
      <p:ext uri="{BB962C8B-B14F-4D97-AF65-F5344CB8AC3E}">
        <p14:creationId xmlns:p14="http://schemas.microsoft.com/office/powerpoint/2010/main" val="1263901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838BAB4-C719-6294-E47F-0559FFE88142}"/>
              </a:ext>
            </a:extLst>
          </p:cNvPr>
          <p:cNvSpPr>
            <a:spLocks noGrp="1"/>
          </p:cNvSpPr>
          <p:nvPr>
            <p:ph type="ctrTitle"/>
          </p:nvPr>
        </p:nvSpPr>
        <p:spPr>
          <a:xfrm>
            <a:off x="239483" y="145264"/>
            <a:ext cx="11140441" cy="1276350"/>
          </a:xfrm>
        </p:spPr>
        <p:txBody>
          <a:bodyPr/>
          <a:lstStyle/>
          <a:p>
            <a:r>
              <a:rPr lang="en-US">
                <a:latin typeface="+mn-lt"/>
              </a:rPr>
              <a:t>Summary of NICE gender pay gap data</a:t>
            </a:r>
          </a:p>
        </p:txBody>
      </p:sp>
      <p:sp>
        <p:nvSpPr>
          <p:cNvPr id="6" name="TextBox 5">
            <a:extLst>
              <a:ext uri="{FF2B5EF4-FFF2-40B4-BE49-F238E27FC236}">
                <a16:creationId xmlns:a16="http://schemas.microsoft.com/office/drawing/2014/main" id="{A65E1C06-45F4-7C79-16A4-73F3630BC44E}"/>
              </a:ext>
            </a:extLst>
          </p:cNvPr>
          <p:cNvSpPr txBox="1"/>
          <p:nvPr/>
        </p:nvSpPr>
        <p:spPr>
          <a:xfrm>
            <a:off x="461553" y="1421614"/>
            <a:ext cx="10330542" cy="5632311"/>
          </a:xfrm>
          <a:prstGeom prst="rect">
            <a:avLst/>
          </a:prstGeom>
          <a:noFill/>
        </p:spPr>
        <p:txBody>
          <a:bodyPr wrap="square">
            <a:spAutoFit/>
          </a:bodyPr>
          <a:lstStyle/>
          <a:p>
            <a:r>
              <a:rPr lang="en-GB" sz="1800">
                <a:solidFill>
                  <a:schemeClr val="bg1"/>
                </a:solidFill>
                <a:effectLst/>
                <a:ea typeface="Times New Roman" panose="02020603050405020304" pitchFamily="18" charset="0"/>
              </a:rPr>
              <a:t>NICE’s overall mean gender pay gap for the reporting period is 7.36%</a:t>
            </a:r>
            <a:r>
              <a:rPr lang="en-GB">
                <a:solidFill>
                  <a:schemeClr val="bg1"/>
                </a:solidFill>
                <a:ea typeface="Times New Roman" panose="02020603050405020304" pitchFamily="18" charset="0"/>
              </a:rPr>
              <a:t>, </a:t>
            </a:r>
            <a:r>
              <a:rPr lang="en-GB" sz="1800">
                <a:solidFill>
                  <a:schemeClr val="bg1"/>
                </a:solidFill>
                <a:effectLst/>
                <a:ea typeface="Times New Roman" panose="02020603050405020304" pitchFamily="18" charset="0"/>
              </a:rPr>
              <a:t>an improvement from 7.82% in 2021/22. </a:t>
            </a:r>
          </a:p>
          <a:p>
            <a:endParaRPr lang="en-GB">
              <a:solidFill>
                <a:schemeClr val="bg1"/>
              </a:solidFill>
              <a:ea typeface="Times New Roman" panose="02020603050405020304" pitchFamily="18" charset="0"/>
            </a:endParaRPr>
          </a:p>
          <a:p>
            <a:r>
              <a:rPr lang="en-GB" sz="1800">
                <a:solidFill>
                  <a:schemeClr val="bg1"/>
                </a:solidFill>
                <a:effectLst/>
                <a:ea typeface="Times New Roman" panose="02020603050405020304" pitchFamily="18" charset="0"/>
              </a:rPr>
              <a:t>Our data shows that women continue to be over-represented in the lowest pay quartile and under-represented in the top pay quartile</a:t>
            </a:r>
            <a:r>
              <a:rPr lang="en-GB">
                <a:solidFill>
                  <a:schemeClr val="bg1"/>
                </a:solidFill>
                <a:ea typeface="Times New Roman" panose="02020603050405020304" pitchFamily="18" charset="0"/>
              </a:rPr>
              <a:t>. </a:t>
            </a:r>
            <a:r>
              <a:rPr lang="en-GB" sz="1800">
                <a:solidFill>
                  <a:schemeClr val="bg1"/>
                </a:solidFill>
                <a:effectLst/>
                <a:ea typeface="Times New Roman" panose="02020603050405020304" pitchFamily="18" charset="0"/>
              </a:rPr>
              <a:t>These disparities continue to be more acute for ethnic minority female staff</a:t>
            </a:r>
            <a:r>
              <a:rPr lang="en-GB">
                <a:solidFill>
                  <a:schemeClr val="bg1"/>
                </a:solidFill>
                <a:ea typeface="Times New Roman" panose="02020603050405020304" pitchFamily="18" charset="0"/>
              </a:rPr>
              <a:t>.</a:t>
            </a:r>
          </a:p>
          <a:p>
            <a:endParaRPr lang="en-GB" sz="1800">
              <a:solidFill>
                <a:schemeClr val="bg1"/>
              </a:solidFill>
              <a:effectLst/>
              <a:ea typeface="Times New Roman" panose="02020603050405020304" pitchFamily="18" charset="0"/>
            </a:endParaRPr>
          </a:p>
          <a:p>
            <a:r>
              <a:rPr lang="en-GB">
                <a:solidFill>
                  <a:schemeClr val="bg1"/>
                </a:solidFill>
                <a:ea typeface="Times New Roman" panose="02020603050405020304" pitchFamily="18" charset="0"/>
              </a:rPr>
              <a:t>In summary, the data suggests that while we have made an overall improvement, we still have work to do in relation to improving gender pay disparities at NICE.</a:t>
            </a:r>
          </a:p>
          <a:p>
            <a:endParaRPr lang="en-GB" sz="1800">
              <a:solidFill>
                <a:schemeClr val="bg1"/>
              </a:solidFill>
              <a:effectLst/>
              <a:ea typeface="Times New Roman" panose="02020603050405020304" pitchFamily="18" charset="0"/>
            </a:endParaRPr>
          </a:p>
          <a:p>
            <a:r>
              <a:rPr lang="en-GB" sz="1800">
                <a:solidFill>
                  <a:schemeClr val="bg1"/>
                </a:solidFill>
                <a:effectLst/>
                <a:ea typeface="Times New Roman" panose="02020603050405020304" pitchFamily="18" charset="0"/>
                <a:cs typeface="Times New Roman" panose="02020603050405020304" pitchFamily="18" charset="0"/>
              </a:rPr>
              <a:t>This report takes a closer look at the data and also provides a summary of activity we plan to undertake in 2024 in support of further reducing the gender pay gap, and to improving gender equality more broadly at NICE.</a:t>
            </a:r>
          </a:p>
          <a:p>
            <a:endParaRPr lang="en-GB">
              <a:solidFill>
                <a:schemeClr val="bg1"/>
              </a:solidFill>
              <a:latin typeface="Arial" panose="020B0604020202020204" pitchFamily="34" charset="0"/>
              <a:ea typeface="Times New Roman" panose="02020603050405020304" pitchFamily="18" charset="0"/>
              <a:cs typeface="Times New Roman" panose="02020603050405020304" pitchFamily="18" charset="0"/>
            </a:endParaRPr>
          </a:p>
          <a:p>
            <a:endParaRPr lang="en-GB" sz="180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p>
            <a:endParaRPr lang="en-GB">
              <a:solidFill>
                <a:schemeClr val="bg1"/>
              </a:solidFill>
              <a:ea typeface="Times New Roman" panose="02020603050405020304" pitchFamily="18" charset="0"/>
            </a:endParaRPr>
          </a:p>
          <a:p>
            <a:endParaRPr lang="en-GB" sz="1800">
              <a:solidFill>
                <a:schemeClr val="bg1"/>
              </a:solidFill>
              <a:effectLst/>
              <a:ea typeface="Times New Roman" panose="02020603050405020304" pitchFamily="18" charset="0"/>
            </a:endParaRPr>
          </a:p>
          <a:p>
            <a:endParaRPr lang="en-GB">
              <a:solidFill>
                <a:schemeClr val="bg1"/>
              </a:solidFill>
            </a:endParaRPr>
          </a:p>
          <a:p>
            <a:endParaRPr lang="en-GB">
              <a:solidFill>
                <a:schemeClr val="bg1"/>
              </a:solidFill>
            </a:endParaRPr>
          </a:p>
          <a:p>
            <a:endParaRPr lang="en-GB">
              <a:solidFill>
                <a:schemeClr val="bg1"/>
              </a:solidFill>
            </a:endParaRPr>
          </a:p>
        </p:txBody>
      </p:sp>
    </p:spTree>
    <p:extLst>
      <p:ext uri="{BB962C8B-B14F-4D97-AF65-F5344CB8AC3E}">
        <p14:creationId xmlns:p14="http://schemas.microsoft.com/office/powerpoint/2010/main" val="33664439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DE9AE-2C6B-4D01-9C90-59F125D4FAF5}"/>
              </a:ext>
            </a:extLst>
          </p:cNvPr>
          <p:cNvSpPr>
            <a:spLocks noGrp="1"/>
          </p:cNvSpPr>
          <p:nvPr>
            <p:ph type="ctrTitle"/>
          </p:nvPr>
        </p:nvSpPr>
        <p:spPr>
          <a:xfrm>
            <a:off x="196606" y="270685"/>
            <a:ext cx="11995394" cy="1276350"/>
          </a:xfrm>
        </p:spPr>
        <p:txBody>
          <a:bodyPr>
            <a:normAutofit/>
          </a:bodyPr>
          <a:lstStyle/>
          <a:p>
            <a:r>
              <a:rPr lang="en-GB">
                <a:latin typeface="+mn-lt"/>
              </a:rPr>
              <a:t>Why Gender Pay Gap reporting? </a:t>
            </a:r>
          </a:p>
        </p:txBody>
      </p:sp>
      <p:sp>
        <p:nvSpPr>
          <p:cNvPr id="4" name="Slide Number Placeholder 3">
            <a:extLst>
              <a:ext uri="{FF2B5EF4-FFF2-40B4-BE49-F238E27FC236}">
                <a16:creationId xmlns:a16="http://schemas.microsoft.com/office/drawing/2014/main" id="{39347856-A510-BFF6-981B-710E49A8EA71}"/>
              </a:ext>
              <a:ext uri="{C183D7F6-B498-43B3-948B-1728B52AA6E4}">
                <adec:decorative xmlns:adec="http://schemas.microsoft.com/office/drawing/2017/decorative" val="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latin typeface="Inter" panose="02000503000000020004" pitchFamily="2" charset="0"/>
                <a:ea typeface="Inter" panose="02000503000000020004" pitchFamily="2" charset="0"/>
              </a:rPr>
              <a:pPr algn="ctr"/>
              <a:t>3</a:t>
            </a:fld>
            <a:endParaRPr lang="en-US" sz="1200">
              <a:latin typeface="Inter" panose="02000503000000020004" pitchFamily="2" charset="0"/>
              <a:ea typeface="Inter" panose="02000503000000020004" pitchFamily="2" charset="0"/>
            </a:endParaRPr>
          </a:p>
        </p:txBody>
      </p:sp>
      <p:sp>
        <p:nvSpPr>
          <p:cNvPr id="6" name="TextBox 5">
            <a:extLst>
              <a:ext uri="{FF2B5EF4-FFF2-40B4-BE49-F238E27FC236}">
                <a16:creationId xmlns:a16="http://schemas.microsoft.com/office/drawing/2014/main" id="{EC18A6C7-3B36-D577-95B0-65BCC94681A7}"/>
              </a:ext>
            </a:extLst>
          </p:cNvPr>
          <p:cNvSpPr txBox="1"/>
          <p:nvPr/>
        </p:nvSpPr>
        <p:spPr>
          <a:xfrm>
            <a:off x="196606" y="1775635"/>
            <a:ext cx="10961583" cy="3631763"/>
          </a:xfrm>
          <a:prstGeom prst="rect">
            <a:avLst/>
          </a:prstGeom>
          <a:noFill/>
        </p:spPr>
        <p:txBody>
          <a:bodyPr wrap="square">
            <a:spAutoFit/>
          </a:bodyPr>
          <a:lstStyle/>
          <a:p>
            <a:pPr marL="800100" lvl="1" indent="-342900">
              <a:spcAft>
                <a:spcPts val="1200"/>
              </a:spcAft>
              <a:buFont typeface="Arial" panose="020B0604020202020204" pitchFamily="34" charset="0"/>
              <a:buChar char="•"/>
            </a:pPr>
            <a:r>
              <a:rPr lang="en-GB" sz="2000">
                <a:effectLst/>
                <a:ea typeface="Times New Roman" panose="02020603050405020304" pitchFamily="18" charset="0"/>
                <a:cs typeface="Times New Roman" panose="02020603050405020304" pitchFamily="18" charset="0"/>
              </a:rPr>
              <a:t>UK gender pay gap (GPG) reporting is a statutory requirement which came into effect on 31 March 2017 for all employers with over 250 employees. </a:t>
            </a:r>
          </a:p>
          <a:p>
            <a:pPr marL="800100" lvl="1" indent="-342900">
              <a:spcAft>
                <a:spcPts val="1200"/>
              </a:spcAft>
              <a:buFont typeface="Arial" panose="020B0604020202020204" pitchFamily="34" charset="0"/>
              <a:buChar char="•"/>
            </a:pPr>
            <a:r>
              <a:rPr lang="en-GB" sz="2000">
                <a:effectLst/>
                <a:ea typeface="Times New Roman" panose="02020603050405020304" pitchFamily="18" charset="0"/>
                <a:cs typeface="Times New Roman" panose="02020603050405020304" pitchFamily="18" charset="0"/>
              </a:rPr>
              <a:t>Under this legislation, organisations are required to use defined measures to calculate </a:t>
            </a:r>
            <a:r>
              <a:rPr lang="en-GB" sz="2000">
                <a:ea typeface="Times New Roman" panose="02020603050405020304" pitchFamily="18" charset="0"/>
                <a:cs typeface="Times New Roman" panose="02020603050405020304" pitchFamily="18" charset="0"/>
              </a:rPr>
              <a:t>and publish </a:t>
            </a:r>
            <a:r>
              <a:rPr lang="en-GB" sz="2000">
                <a:effectLst/>
                <a:ea typeface="Times New Roman" panose="02020603050405020304" pitchFamily="18" charset="0"/>
                <a:cs typeface="Times New Roman" panose="02020603050405020304" pitchFamily="18" charset="0"/>
              </a:rPr>
              <a:t>their pay gap.</a:t>
            </a:r>
          </a:p>
          <a:p>
            <a:pPr marL="800100" lvl="1" indent="-342900">
              <a:spcAft>
                <a:spcPts val="1200"/>
              </a:spcAft>
              <a:buFont typeface="Arial" panose="020B0604020202020204" pitchFamily="34" charset="0"/>
              <a:buChar char="•"/>
            </a:pPr>
            <a:r>
              <a:rPr lang="en-GB" sz="2000">
                <a:effectLst/>
                <a:ea typeface="Times New Roman" panose="02020603050405020304" pitchFamily="18" charset="0"/>
              </a:rPr>
              <a:t>In simple terms, the gender pay gap is a measure of the difference between men’s and women’s average earnings across an organisation. </a:t>
            </a:r>
          </a:p>
          <a:p>
            <a:pPr marL="800100" lvl="1" indent="-342900">
              <a:spcAft>
                <a:spcPts val="1200"/>
              </a:spcAft>
              <a:buFont typeface="Arial" panose="020B0604020202020204" pitchFamily="34" charset="0"/>
              <a:buChar char="•"/>
            </a:pPr>
            <a:r>
              <a:rPr lang="en-GB" sz="2000">
                <a:ea typeface="Times New Roman" panose="02020603050405020304" pitchFamily="18" charset="0"/>
                <a:cs typeface="Times New Roman" panose="02020603050405020304" pitchFamily="18" charset="0"/>
              </a:rPr>
              <a:t>Irrespective of our statutory obligations, collecting and analysing our gender pay gap data provides a welcome opportunity to take stock of our performance in terms of gender equality, and identify any areas where we need to see improvement.</a:t>
            </a:r>
            <a:endParaRPr lang="en-GB" sz="180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35069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E7EB5-904A-AF5E-A313-955DA4A5D7C1}"/>
              </a:ext>
            </a:extLst>
          </p:cNvPr>
          <p:cNvSpPr>
            <a:spLocks noGrp="1"/>
          </p:cNvSpPr>
          <p:nvPr>
            <p:ph type="ctrTitle"/>
          </p:nvPr>
        </p:nvSpPr>
        <p:spPr>
          <a:xfrm>
            <a:off x="506809" y="425783"/>
            <a:ext cx="11178381" cy="1160319"/>
          </a:xfrm>
        </p:spPr>
        <p:txBody>
          <a:bodyPr>
            <a:normAutofit/>
          </a:bodyPr>
          <a:lstStyle/>
          <a:p>
            <a:r>
              <a:rPr lang="en-GB">
                <a:latin typeface="+mn-lt"/>
              </a:rPr>
              <a:t>The NICE context for 2022/23</a:t>
            </a:r>
          </a:p>
        </p:txBody>
      </p:sp>
      <p:sp>
        <p:nvSpPr>
          <p:cNvPr id="3" name="Text Placeholder 2">
            <a:extLst>
              <a:ext uri="{FF2B5EF4-FFF2-40B4-BE49-F238E27FC236}">
                <a16:creationId xmlns:a16="http://schemas.microsoft.com/office/drawing/2014/main" id="{DD11ADFA-82EC-D914-3DE6-0E07E70B5EF1}"/>
              </a:ext>
            </a:extLst>
          </p:cNvPr>
          <p:cNvSpPr>
            <a:spLocks noGrp="1"/>
          </p:cNvSpPr>
          <p:nvPr>
            <p:ph type="body" sz="quarter" idx="12"/>
          </p:nvPr>
        </p:nvSpPr>
        <p:spPr>
          <a:xfrm>
            <a:off x="35312" y="1401605"/>
            <a:ext cx="11649878" cy="4054790"/>
          </a:xfrm>
        </p:spPr>
        <p:txBody>
          <a:bodyPr>
            <a:noAutofit/>
          </a:bodyPr>
          <a:lstStyle/>
          <a:p>
            <a:pPr marL="457200" lvl="1" indent="0">
              <a:lnSpc>
                <a:spcPct val="115000"/>
              </a:lnSpc>
              <a:spcAft>
                <a:spcPts val="1200"/>
              </a:spcAft>
              <a:buNone/>
            </a:pPr>
            <a:r>
              <a:rPr lang="en-GB" sz="2000" dirty="0">
                <a:latin typeface="+mn-lt"/>
                <a:cs typeface="Times New Roman" panose="02020603050405020304" pitchFamily="18" charset="0"/>
              </a:rPr>
              <a:t>When considering NICE’s gender pay gap figures, it is helpful to note the following:</a:t>
            </a:r>
          </a:p>
          <a:p>
            <a:pPr marL="1257300" lvl="2" indent="-342900">
              <a:lnSpc>
                <a:spcPct val="100000"/>
              </a:lnSpc>
              <a:spcAft>
                <a:spcPts val="1200"/>
              </a:spcAft>
            </a:pPr>
            <a:r>
              <a:rPr lang="en-GB" sz="2000" dirty="0">
                <a:latin typeface="+mn-lt"/>
                <a:cs typeface="Times New Roman" panose="02020603050405020304" pitchFamily="18" charset="0"/>
              </a:rPr>
              <a:t>67.8% of the employees included in the figures were female and 32.2% were male.</a:t>
            </a:r>
          </a:p>
          <a:p>
            <a:pPr marL="1257300" lvl="2" indent="-342900">
              <a:lnSpc>
                <a:spcPct val="100000"/>
              </a:lnSpc>
              <a:spcAft>
                <a:spcPts val="1200"/>
              </a:spcAft>
            </a:pPr>
            <a:r>
              <a:rPr lang="en-GB" sz="2000" dirty="0">
                <a:latin typeface="+mn-lt"/>
                <a:cs typeface="Times New Roman" panose="02020603050405020304" pitchFamily="18" charset="0"/>
              </a:rPr>
              <a:t>In total, 836 employees (567 female, 269 male) were included in the gender pay gap (GPG) figures (in line with gender pay gap guidance those receiving less than full pay -starters, leavers, and those on maternity and sick leave- are excluded from the calculations).</a:t>
            </a:r>
          </a:p>
          <a:p>
            <a:pPr marL="1257300" lvl="2" indent="-342900">
              <a:lnSpc>
                <a:spcPct val="100000"/>
              </a:lnSpc>
              <a:spcAft>
                <a:spcPts val="1200"/>
              </a:spcAft>
            </a:pPr>
            <a:r>
              <a:rPr lang="en-GB" sz="2000" dirty="0">
                <a:latin typeface="+mn-lt"/>
                <a:cs typeface="Times New Roman" panose="02020603050405020304" pitchFamily="18" charset="0"/>
              </a:rPr>
              <a:t>This year's figures include TUPE colleagues who joined on April 1, 2022.</a:t>
            </a:r>
          </a:p>
          <a:p>
            <a:pPr marL="1257300" lvl="2" indent="-342900">
              <a:lnSpc>
                <a:spcPct val="100000"/>
              </a:lnSpc>
              <a:spcAft>
                <a:spcPts val="1200"/>
              </a:spcAft>
            </a:pPr>
            <a:r>
              <a:rPr lang="en-GB" sz="2000" dirty="0">
                <a:solidFill>
                  <a:srgbClr val="000000"/>
                </a:solidFill>
              </a:rPr>
              <a:t>It should be noted that our GPG data is taken from ESR, the </a:t>
            </a:r>
            <a:r>
              <a:rPr lang="en-GB" sz="2000" dirty="0">
                <a:solidFill>
                  <a:srgbClr val="000000"/>
                </a:solidFill>
                <a:effectLst/>
              </a:rPr>
              <a:t>NHS workforce payroll platform. ESR </a:t>
            </a:r>
            <a:r>
              <a:rPr lang="en-GB" sz="2000" dirty="0">
                <a:solidFill>
                  <a:srgbClr val="000000"/>
                </a:solidFill>
              </a:rPr>
              <a:t>does not currently provide employees with an option to identify as trans or non-binary, or to self-describe gender.</a:t>
            </a:r>
          </a:p>
          <a:p>
            <a:pPr marL="1257300" lvl="2" indent="-342900">
              <a:lnSpc>
                <a:spcPct val="100000"/>
              </a:lnSpc>
              <a:spcAft>
                <a:spcPts val="1200"/>
              </a:spcAft>
            </a:pPr>
            <a:r>
              <a:rPr lang="en-GB" sz="2000">
                <a:latin typeface="+mn-lt"/>
                <a:cs typeface="Times New Roman" panose="02020603050405020304" pitchFamily="18" charset="0"/>
              </a:rPr>
              <a:t>It should also be noted that a number of the statistics in this report are based on small headcount numbers, meaning that the trend data can be volatile.</a:t>
            </a:r>
          </a:p>
          <a:p>
            <a:pPr marL="1257300" lvl="2" indent="-342900">
              <a:lnSpc>
                <a:spcPct val="100000"/>
              </a:lnSpc>
              <a:spcAft>
                <a:spcPts val="1200"/>
              </a:spcAft>
            </a:pPr>
            <a:endParaRPr lang="en-GB" sz="2000" dirty="0">
              <a:latin typeface="+mn-lt"/>
              <a:cs typeface="Times New Roman" panose="02020603050405020304" pitchFamily="18" charset="0"/>
            </a:endParaRPr>
          </a:p>
        </p:txBody>
      </p:sp>
    </p:spTree>
    <p:extLst>
      <p:ext uri="{BB962C8B-B14F-4D97-AF65-F5344CB8AC3E}">
        <p14:creationId xmlns:p14="http://schemas.microsoft.com/office/powerpoint/2010/main" val="3700368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6831-1973-5773-32AB-2AAA72C6CF69}"/>
              </a:ext>
            </a:extLst>
          </p:cNvPr>
          <p:cNvSpPr>
            <a:spLocks noGrp="1"/>
          </p:cNvSpPr>
          <p:nvPr>
            <p:ph type="ctrTitle"/>
          </p:nvPr>
        </p:nvSpPr>
        <p:spPr>
          <a:xfrm>
            <a:off x="382819" y="267208"/>
            <a:ext cx="11178381" cy="1160319"/>
          </a:xfrm>
        </p:spPr>
        <p:txBody>
          <a:bodyPr/>
          <a:lstStyle/>
          <a:p>
            <a:r>
              <a:rPr lang="en-GB">
                <a:latin typeface="+mn-lt"/>
              </a:rPr>
              <a:t>O</a:t>
            </a:r>
            <a:r>
              <a:rPr lang="en-GB" sz="4000">
                <a:latin typeface="+mn-lt"/>
              </a:rPr>
              <a:t>ur overall gender pay gap for 2022/23</a:t>
            </a:r>
            <a:endParaRPr lang="en-GB"/>
          </a:p>
        </p:txBody>
      </p:sp>
      <p:sp>
        <p:nvSpPr>
          <p:cNvPr id="3" name="Text Placeholder 2">
            <a:extLst>
              <a:ext uri="{FF2B5EF4-FFF2-40B4-BE49-F238E27FC236}">
                <a16:creationId xmlns:a16="http://schemas.microsoft.com/office/drawing/2014/main" id="{C247618C-0823-6677-1CB8-9CF66131120C}"/>
              </a:ext>
            </a:extLst>
          </p:cNvPr>
          <p:cNvSpPr>
            <a:spLocks noGrp="1"/>
          </p:cNvSpPr>
          <p:nvPr>
            <p:ph type="body" sz="quarter" idx="12"/>
          </p:nvPr>
        </p:nvSpPr>
        <p:spPr>
          <a:xfrm>
            <a:off x="410977" y="1072989"/>
            <a:ext cx="11177587" cy="910950"/>
          </a:xfrm>
        </p:spPr>
        <p:txBody>
          <a:bodyPr>
            <a:normAutofit/>
          </a:bodyPr>
          <a:lstStyle/>
          <a:p>
            <a:pPr>
              <a:lnSpc>
                <a:spcPct val="100000"/>
              </a:lnSpc>
            </a:pPr>
            <a:r>
              <a:rPr lang="en-GB" sz="2000"/>
              <a:t>Our latest gender pay gap data reveals an overall mean gender pay gap of </a:t>
            </a:r>
            <a:r>
              <a:rPr lang="en-GB" sz="2000" b="1"/>
              <a:t>7.36%, </a:t>
            </a:r>
            <a:r>
              <a:rPr lang="en-GB" sz="2000"/>
              <a:t>in favour of male employees.</a:t>
            </a:r>
          </a:p>
        </p:txBody>
      </p:sp>
      <p:sp>
        <p:nvSpPr>
          <p:cNvPr id="16" name="TextBox 15">
            <a:extLst>
              <a:ext uri="{FF2B5EF4-FFF2-40B4-BE49-F238E27FC236}">
                <a16:creationId xmlns:a16="http://schemas.microsoft.com/office/drawing/2014/main" id="{E3FD79F7-79FE-FB30-A4E5-EFFDCFE5B0FC}"/>
              </a:ext>
            </a:extLst>
          </p:cNvPr>
          <p:cNvSpPr txBox="1"/>
          <p:nvPr/>
        </p:nvSpPr>
        <p:spPr>
          <a:xfrm>
            <a:off x="640301" y="1989300"/>
            <a:ext cx="3088626" cy="1015663"/>
          </a:xfrm>
          <a:prstGeom prst="rect">
            <a:avLst/>
          </a:prstGeom>
          <a:noFill/>
        </p:spPr>
        <p:txBody>
          <a:bodyPr wrap="square" rtlCol="0">
            <a:spAutoFit/>
          </a:bodyPr>
          <a:lstStyle/>
          <a:p>
            <a:pPr algn="ctr"/>
            <a:r>
              <a:rPr lang="en-GB" sz="2000" b="1"/>
              <a:t>What does this mean in terms of an actual pay difference?</a:t>
            </a:r>
          </a:p>
        </p:txBody>
      </p:sp>
      <p:sp>
        <p:nvSpPr>
          <p:cNvPr id="21" name="TextBox 20">
            <a:extLst>
              <a:ext uri="{FF2B5EF4-FFF2-40B4-BE49-F238E27FC236}">
                <a16:creationId xmlns:a16="http://schemas.microsoft.com/office/drawing/2014/main" id="{A277218A-8A79-16E4-B6A4-B3BB1943B472}"/>
              </a:ext>
            </a:extLst>
          </p:cNvPr>
          <p:cNvSpPr txBox="1"/>
          <p:nvPr/>
        </p:nvSpPr>
        <p:spPr>
          <a:xfrm>
            <a:off x="623016" y="4884830"/>
            <a:ext cx="3088626" cy="1200329"/>
          </a:xfrm>
          <a:prstGeom prst="rect">
            <a:avLst/>
          </a:prstGeom>
          <a:noFill/>
        </p:spPr>
        <p:txBody>
          <a:bodyPr wrap="square" rtlCol="0">
            <a:spAutoFit/>
          </a:bodyPr>
          <a:lstStyle/>
          <a:p>
            <a:pPr algn="ctr"/>
            <a:r>
              <a:rPr lang="en-GB"/>
              <a:t>For every £1 that men at NICE earn, women earned 92p on average (the same as last year)</a:t>
            </a:r>
          </a:p>
        </p:txBody>
      </p:sp>
      <p:sp>
        <p:nvSpPr>
          <p:cNvPr id="4" name="TextBox 3">
            <a:extLst>
              <a:ext uri="{FF2B5EF4-FFF2-40B4-BE49-F238E27FC236}">
                <a16:creationId xmlns:a16="http://schemas.microsoft.com/office/drawing/2014/main" id="{611D4215-D6F3-2BC2-3B95-AE735CBDE7B1}"/>
              </a:ext>
            </a:extLst>
          </p:cNvPr>
          <p:cNvSpPr txBox="1"/>
          <p:nvPr/>
        </p:nvSpPr>
        <p:spPr>
          <a:xfrm>
            <a:off x="4470892" y="2027012"/>
            <a:ext cx="3088626" cy="707886"/>
          </a:xfrm>
          <a:prstGeom prst="rect">
            <a:avLst/>
          </a:prstGeom>
          <a:noFill/>
        </p:spPr>
        <p:txBody>
          <a:bodyPr wrap="square" rtlCol="0">
            <a:spAutoFit/>
          </a:bodyPr>
          <a:lstStyle/>
          <a:p>
            <a:pPr algn="ctr"/>
            <a:r>
              <a:rPr lang="en-GB" sz="2000" b="1"/>
              <a:t>How does this compare to  previous years?  </a:t>
            </a:r>
          </a:p>
        </p:txBody>
      </p:sp>
      <p:sp>
        <p:nvSpPr>
          <p:cNvPr id="5" name="TextBox 4">
            <a:extLst>
              <a:ext uri="{FF2B5EF4-FFF2-40B4-BE49-F238E27FC236}">
                <a16:creationId xmlns:a16="http://schemas.microsoft.com/office/drawing/2014/main" id="{DE312B73-9FC1-9A16-92C4-004FECD87005}"/>
              </a:ext>
            </a:extLst>
          </p:cNvPr>
          <p:cNvSpPr txBox="1"/>
          <p:nvPr/>
        </p:nvSpPr>
        <p:spPr>
          <a:xfrm>
            <a:off x="4097214" y="4884830"/>
            <a:ext cx="4075966" cy="923330"/>
          </a:xfrm>
          <a:prstGeom prst="rect">
            <a:avLst/>
          </a:prstGeom>
          <a:noFill/>
        </p:spPr>
        <p:txBody>
          <a:bodyPr wrap="square" rtlCol="0">
            <a:spAutoFit/>
          </a:bodyPr>
          <a:lstStyle/>
          <a:p>
            <a:pPr algn="ctr"/>
            <a:r>
              <a:rPr lang="en-GB"/>
              <a:t>There has been a slight improvement in our gender pay gap from last year, when it was 7.82% </a:t>
            </a:r>
          </a:p>
        </p:txBody>
      </p:sp>
      <p:sp>
        <p:nvSpPr>
          <p:cNvPr id="11" name="TextBox 10">
            <a:extLst>
              <a:ext uri="{FF2B5EF4-FFF2-40B4-BE49-F238E27FC236}">
                <a16:creationId xmlns:a16="http://schemas.microsoft.com/office/drawing/2014/main" id="{B327490C-4731-351A-0193-7CD1F744B43C}"/>
              </a:ext>
            </a:extLst>
          </p:cNvPr>
          <p:cNvSpPr txBox="1"/>
          <p:nvPr/>
        </p:nvSpPr>
        <p:spPr>
          <a:xfrm>
            <a:off x="8605012" y="1968464"/>
            <a:ext cx="3088626" cy="1015663"/>
          </a:xfrm>
          <a:prstGeom prst="rect">
            <a:avLst/>
          </a:prstGeom>
          <a:noFill/>
        </p:spPr>
        <p:txBody>
          <a:bodyPr wrap="square" rtlCol="0">
            <a:spAutoFit/>
          </a:bodyPr>
          <a:lstStyle/>
          <a:p>
            <a:pPr algn="ctr"/>
            <a:r>
              <a:rPr lang="en-GB" sz="2000" b="1"/>
              <a:t>How are we doing compared to the national average?</a:t>
            </a:r>
          </a:p>
        </p:txBody>
      </p:sp>
      <p:sp>
        <p:nvSpPr>
          <p:cNvPr id="6" name="TextBox 5">
            <a:extLst>
              <a:ext uri="{FF2B5EF4-FFF2-40B4-BE49-F238E27FC236}">
                <a16:creationId xmlns:a16="http://schemas.microsoft.com/office/drawing/2014/main" id="{4AD3D929-C91C-A412-3D3C-7E1028CA2B55}"/>
              </a:ext>
            </a:extLst>
          </p:cNvPr>
          <p:cNvSpPr txBox="1"/>
          <p:nvPr/>
        </p:nvSpPr>
        <p:spPr>
          <a:xfrm>
            <a:off x="8447504" y="4884830"/>
            <a:ext cx="3289487" cy="1200329"/>
          </a:xfrm>
          <a:prstGeom prst="rect">
            <a:avLst/>
          </a:prstGeom>
          <a:noFill/>
        </p:spPr>
        <p:txBody>
          <a:bodyPr wrap="square" rtlCol="0">
            <a:spAutoFit/>
          </a:bodyPr>
          <a:lstStyle/>
          <a:p>
            <a:pPr algn="ctr"/>
            <a:r>
              <a:rPr lang="en-GB"/>
              <a:t>NICE’s gender pay gap is consistently better than the national average, which is 14.3% for 2022/23  </a:t>
            </a:r>
          </a:p>
        </p:txBody>
      </p:sp>
      <p:pic>
        <p:nvPicPr>
          <p:cNvPr id="9" name="Picture 8">
            <a:extLst>
              <a:ext uri="{FF2B5EF4-FFF2-40B4-BE49-F238E27FC236}">
                <a16:creationId xmlns:a16="http://schemas.microsoft.com/office/drawing/2014/main" id="{436BB7CC-D467-2AE8-6A72-0EA61ECBE2BC}"/>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16225" t="4635" r="14725" b="4274"/>
          <a:stretch/>
        </p:blipFill>
        <p:spPr>
          <a:xfrm>
            <a:off x="10092248" y="3318622"/>
            <a:ext cx="720000" cy="720000"/>
          </a:xfrm>
          <a:prstGeom prst="rect">
            <a:avLst/>
          </a:prstGeom>
        </p:spPr>
      </p:pic>
      <p:pic>
        <p:nvPicPr>
          <p:cNvPr id="7" name="Picture 6">
            <a:extLst>
              <a:ext uri="{FF2B5EF4-FFF2-40B4-BE49-F238E27FC236}">
                <a16:creationId xmlns:a16="http://schemas.microsoft.com/office/drawing/2014/main" id="{7A07A0DE-C7BD-A6B5-EB4F-0734A0F4C0E6}"/>
              </a:ext>
              <a:ext uri="{C183D7F6-B498-43B3-948B-1728B52AA6E4}">
                <adec:decorative xmlns:adec="http://schemas.microsoft.com/office/drawing/2017/decorative" val="1"/>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l="15772" t="3455" r="14428" b="3463"/>
          <a:stretch/>
        </p:blipFill>
        <p:spPr>
          <a:xfrm>
            <a:off x="1439721" y="3177724"/>
            <a:ext cx="1455216" cy="1469642"/>
          </a:xfrm>
          <a:prstGeom prst="rect">
            <a:avLst/>
          </a:prstGeom>
        </p:spPr>
      </p:pic>
      <p:pic>
        <p:nvPicPr>
          <p:cNvPr id="8" name="Picture 7">
            <a:extLst>
              <a:ext uri="{FF2B5EF4-FFF2-40B4-BE49-F238E27FC236}">
                <a16:creationId xmlns:a16="http://schemas.microsoft.com/office/drawing/2014/main" id="{80443E6B-3013-8F54-4522-C04C51200E1F}"/>
              </a:ext>
              <a:ext uri="{C183D7F6-B498-43B3-948B-1728B52AA6E4}">
                <adec:decorative xmlns:adec="http://schemas.microsoft.com/office/drawing/2017/decorative" val="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l="16406" t="4575" r="14821" b="4613"/>
          <a:stretch/>
        </p:blipFill>
        <p:spPr>
          <a:xfrm>
            <a:off x="5255107" y="3195644"/>
            <a:ext cx="1433804" cy="1433802"/>
          </a:xfrm>
          <a:prstGeom prst="rect">
            <a:avLst/>
          </a:prstGeom>
        </p:spPr>
      </p:pic>
      <p:pic>
        <p:nvPicPr>
          <p:cNvPr id="15" name="Picture 14">
            <a:extLst>
              <a:ext uri="{FF2B5EF4-FFF2-40B4-BE49-F238E27FC236}">
                <a16:creationId xmlns:a16="http://schemas.microsoft.com/office/drawing/2014/main" id="{A6C349F1-D0E2-2B02-6B44-85BEFAFCDA49}"/>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12768" y="3067141"/>
            <a:ext cx="2158960" cy="1635001"/>
          </a:xfrm>
          <a:prstGeom prst="rect">
            <a:avLst/>
          </a:prstGeom>
        </p:spPr>
      </p:pic>
    </p:spTree>
    <p:extLst>
      <p:ext uri="{BB962C8B-B14F-4D97-AF65-F5344CB8AC3E}">
        <p14:creationId xmlns:p14="http://schemas.microsoft.com/office/powerpoint/2010/main" val="4775955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6831-1973-5773-32AB-2AAA72C6CF69}"/>
              </a:ext>
            </a:extLst>
          </p:cNvPr>
          <p:cNvSpPr>
            <a:spLocks noGrp="1"/>
          </p:cNvSpPr>
          <p:nvPr>
            <p:ph type="ctrTitle"/>
          </p:nvPr>
        </p:nvSpPr>
        <p:spPr>
          <a:xfrm>
            <a:off x="375299" y="381759"/>
            <a:ext cx="11178381" cy="1160319"/>
          </a:xfrm>
        </p:spPr>
        <p:txBody>
          <a:bodyPr/>
          <a:lstStyle/>
          <a:p>
            <a:r>
              <a:rPr lang="en-GB" sz="4000">
                <a:latin typeface="+mn-lt"/>
              </a:rPr>
              <a:t>Other key </a:t>
            </a:r>
            <a:r>
              <a:rPr lang="en-GB">
                <a:latin typeface="+mn-lt"/>
              </a:rPr>
              <a:t>measures</a:t>
            </a:r>
            <a:r>
              <a:rPr lang="en-GB" sz="4000">
                <a:latin typeface="+mn-lt"/>
              </a:rPr>
              <a:t> for 2022/23</a:t>
            </a:r>
            <a:endParaRPr lang="en-GB"/>
          </a:p>
        </p:txBody>
      </p:sp>
      <p:sp>
        <p:nvSpPr>
          <p:cNvPr id="3" name="Text Placeholder 2">
            <a:extLst>
              <a:ext uri="{FF2B5EF4-FFF2-40B4-BE49-F238E27FC236}">
                <a16:creationId xmlns:a16="http://schemas.microsoft.com/office/drawing/2014/main" id="{C247618C-0823-6677-1CB8-9CF66131120C}"/>
              </a:ext>
            </a:extLst>
          </p:cNvPr>
          <p:cNvSpPr>
            <a:spLocks noGrp="1"/>
          </p:cNvSpPr>
          <p:nvPr>
            <p:ph type="body" sz="quarter" idx="12"/>
          </p:nvPr>
        </p:nvSpPr>
        <p:spPr>
          <a:xfrm>
            <a:off x="459242" y="1020460"/>
            <a:ext cx="11177587" cy="910950"/>
          </a:xfrm>
        </p:spPr>
        <p:txBody>
          <a:bodyPr>
            <a:normAutofit fontScale="92500" lnSpcReduction="10000"/>
          </a:bodyPr>
          <a:lstStyle/>
          <a:p>
            <a:pPr>
              <a:lnSpc>
                <a:spcPct val="100000"/>
              </a:lnSpc>
            </a:pPr>
            <a:r>
              <a:rPr lang="en-GB" sz="2000">
                <a:latin typeface="+mn-lt"/>
              </a:rPr>
              <a:t>As a part of our gender pay gap reporting, we are also required to provide data relating to the </a:t>
            </a:r>
            <a:r>
              <a:rPr lang="en-GB" sz="2000">
                <a:effectLst/>
                <a:latin typeface="+mn-lt"/>
                <a:ea typeface="Times New Roman" panose="02020603050405020304" pitchFamily="18" charset="0"/>
                <a:cs typeface="Times New Roman" panose="02020603050405020304" pitchFamily="18" charset="0"/>
              </a:rPr>
              <a:t>proportion of female and male staff by pay quartile*, and the gender pay gap with regard to bonuses. </a:t>
            </a:r>
          </a:p>
          <a:p>
            <a:pPr>
              <a:lnSpc>
                <a:spcPct val="100000"/>
              </a:lnSpc>
            </a:pPr>
            <a:endParaRPr lang="en-GB"/>
          </a:p>
        </p:txBody>
      </p:sp>
      <p:sp>
        <p:nvSpPr>
          <p:cNvPr id="16" name="TextBox 15">
            <a:extLst>
              <a:ext uri="{FF2B5EF4-FFF2-40B4-BE49-F238E27FC236}">
                <a16:creationId xmlns:a16="http://schemas.microsoft.com/office/drawing/2014/main" id="{E3FD79F7-79FE-FB30-A4E5-EFFDCFE5B0FC}"/>
              </a:ext>
            </a:extLst>
          </p:cNvPr>
          <p:cNvSpPr txBox="1"/>
          <p:nvPr/>
        </p:nvSpPr>
        <p:spPr>
          <a:xfrm>
            <a:off x="2336959" y="1854175"/>
            <a:ext cx="3088626" cy="707886"/>
          </a:xfrm>
          <a:prstGeom prst="rect">
            <a:avLst/>
          </a:prstGeom>
          <a:noFill/>
        </p:spPr>
        <p:txBody>
          <a:bodyPr wrap="square" rtlCol="0">
            <a:spAutoFit/>
          </a:bodyPr>
          <a:lstStyle/>
          <a:p>
            <a:pPr algn="ctr"/>
            <a:r>
              <a:rPr lang="en-GB" sz="2000" b="1"/>
              <a:t>Distribution of gender across pay quartiles</a:t>
            </a:r>
          </a:p>
        </p:txBody>
      </p:sp>
      <p:sp>
        <p:nvSpPr>
          <p:cNvPr id="21" name="TextBox 20">
            <a:extLst>
              <a:ext uri="{FF2B5EF4-FFF2-40B4-BE49-F238E27FC236}">
                <a16:creationId xmlns:a16="http://schemas.microsoft.com/office/drawing/2014/main" id="{A277218A-8A79-16E4-B6A4-B3BB1943B472}"/>
              </a:ext>
            </a:extLst>
          </p:cNvPr>
          <p:cNvSpPr txBox="1"/>
          <p:nvPr/>
        </p:nvSpPr>
        <p:spPr>
          <a:xfrm>
            <a:off x="1447800" y="4496363"/>
            <a:ext cx="5258295" cy="1200329"/>
          </a:xfrm>
          <a:prstGeom prst="rect">
            <a:avLst/>
          </a:prstGeom>
          <a:noFill/>
        </p:spPr>
        <p:txBody>
          <a:bodyPr wrap="square" rtlCol="0">
            <a:spAutoFit/>
          </a:bodyPr>
          <a:lstStyle/>
          <a:p>
            <a:pPr algn="ctr"/>
            <a:r>
              <a:rPr lang="en-GB"/>
              <a:t>Women continue to be over-represented in the lowest pay quartile (75.48% of total staff) and under-represented in the upper pay quartile (59.75%)</a:t>
            </a:r>
          </a:p>
        </p:txBody>
      </p:sp>
      <p:sp>
        <p:nvSpPr>
          <p:cNvPr id="4" name="TextBox 3">
            <a:extLst>
              <a:ext uri="{FF2B5EF4-FFF2-40B4-BE49-F238E27FC236}">
                <a16:creationId xmlns:a16="http://schemas.microsoft.com/office/drawing/2014/main" id="{611D4215-D6F3-2BC2-3B95-AE735CBDE7B1}"/>
              </a:ext>
            </a:extLst>
          </p:cNvPr>
          <p:cNvSpPr txBox="1"/>
          <p:nvPr/>
        </p:nvSpPr>
        <p:spPr>
          <a:xfrm>
            <a:off x="7208764" y="1890283"/>
            <a:ext cx="3088626" cy="707886"/>
          </a:xfrm>
          <a:prstGeom prst="rect">
            <a:avLst/>
          </a:prstGeom>
          <a:noFill/>
        </p:spPr>
        <p:txBody>
          <a:bodyPr wrap="square" rtlCol="0">
            <a:spAutoFit/>
          </a:bodyPr>
          <a:lstStyle/>
          <a:p>
            <a:pPr algn="ctr"/>
            <a:r>
              <a:rPr lang="en-GB" sz="2000" b="1"/>
              <a:t>The Bonus gender pay gap (bonuses) </a:t>
            </a:r>
          </a:p>
        </p:txBody>
      </p:sp>
      <p:sp>
        <p:nvSpPr>
          <p:cNvPr id="22" name="TextBox 21">
            <a:extLst>
              <a:ext uri="{FF2B5EF4-FFF2-40B4-BE49-F238E27FC236}">
                <a16:creationId xmlns:a16="http://schemas.microsoft.com/office/drawing/2014/main" id="{F0986855-0079-263B-D892-C92FFF14BD6F}"/>
              </a:ext>
            </a:extLst>
          </p:cNvPr>
          <p:cNvSpPr txBox="1"/>
          <p:nvPr/>
        </p:nvSpPr>
        <p:spPr>
          <a:xfrm>
            <a:off x="7334475" y="4496362"/>
            <a:ext cx="3088626" cy="1200329"/>
          </a:xfrm>
          <a:prstGeom prst="rect">
            <a:avLst/>
          </a:prstGeom>
          <a:noFill/>
        </p:spPr>
        <p:txBody>
          <a:bodyPr wrap="square" rtlCol="0">
            <a:spAutoFit/>
          </a:bodyPr>
          <a:lstStyle/>
          <a:p>
            <a:pPr marL="0" lvl="1" algn="ctr">
              <a:spcAft>
                <a:spcPts val="1200"/>
              </a:spcAft>
            </a:pPr>
            <a:r>
              <a:rPr lang="en-GB"/>
              <a:t>Our overall mean pay gap for bonus payments this year is 54.52%, in favour of male employees</a:t>
            </a:r>
          </a:p>
        </p:txBody>
      </p:sp>
      <p:pic>
        <p:nvPicPr>
          <p:cNvPr id="23" name="Picture 22">
            <a:extLst>
              <a:ext uri="{FF2B5EF4-FFF2-40B4-BE49-F238E27FC236}">
                <a16:creationId xmlns:a16="http://schemas.microsoft.com/office/drawing/2014/main" id="{628539B1-3B73-C2BA-7E33-14CA7CB0D308}"/>
              </a:ex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l="15568" t="3793" r="14651" b="3793"/>
          <a:stretch/>
        </p:blipFill>
        <p:spPr>
          <a:xfrm>
            <a:off x="1979656" y="2855714"/>
            <a:ext cx="1164923" cy="720000"/>
          </a:xfrm>
          <a:prstGeom prst="rect">
            <a:avLst/>
          </a:prstGeom>
        </p:spPr>
      </p:pic>
      <p:pic>
        <p:nvPicPr>
          <p:cNvPr id="24" name="Picture 23">
            <a:extLst>
              <a:ext uri="{FF2B5EF4-FFF2-40B4-BE49-F238E27FC236}">
                <a16:creationId xmlns:a16="http://schemas.microsoft.com/office/drawing/2014/main" id="{18C21DA7-E50B-EB47-33B7-5160F7919B77}"/>
              </a:ext>
              <a:ext uri="{C183D7F6-B498-43B3-948B-1728B52AA6E4}">
                <adec:decorative xmlns:adec="http://schemas.microsoft.com/office/drawing/2017/decorative" val="1"/>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l="16239" t="4370" r="14309" b="3920"/>
          <a:stretch/>
        </p:blipFill>
        <p:spPr>
          <a:xfrm>
            <a:off x="3154072" y="2802012"/>
            <a:ext cx="1454400" cy="1454400"/>
          </a:xfrm>
          <a:prstGeom prst="rect">
            <a:avLst/>
          </a:prstGeom>
        </p:spPr>
      </p:pic>
      <p:pic>
        <p:nvPicPr>
          <p:cNvPr id="5" name="Picture 4">
            <a:extLst>
              <a:ext uri="{FF2B5EF4-FFF2-40B4-BE49-F238E27FC236}">
                <a16:creationId xmlns:a16="http://schemas.microsoft.com/office/drawing/2014/main" id="{F70FB99B-3D94-903A-8DFE-184834F455F0}"/>
              </a:ext>
              <a:ext uri="{C183D7F6-B498-43B3-948B-1728B52AA6E4}">
                <adec:decorative xmlns:adec="http://schemas.microsoft.com/office/drawing/2017/decorative" val="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l="15772" t="3455" r="14428" b="3463"/>
          <a:stretch/>
        </p:blipFill>
        <p:spPr>
          <a:xfrm>
            <a:off x="8025469" y="2762897"/>
            <a:ext cx="1455216" cy="1469642"/>
          </a:xfrm>
          <a:prstGeom prst="rect">
            <a:avLst/>
          </a:prstGeom>
        </p:spPr>
      </p:pic>
      <p:sp>
        <p:nvSpPr>
          <p:cNvPr id="7" name="TextBox 6">
            <a:extLst>
              <a:ext uri="{FF2B5EF4-FFF2-40B4-BE49-F238E27FC236}">
                <a16:creationId xmlns:a16="http://schemas.microsoft.com/office/drawing/2014/main" id="{433F7F76-4076-4FB2-794A-AD27690CE0A5}"/>
              </a:ext>
            </a:extLst>
          </p:cNvPr>
          <p:cNvSpPr txBox="1"/>
          <p:nvPr/>
        </p:nvSpPr>
        <p:spPr>
          <a:xfrm>
            <a:off x="833272" y="5909483"/>
            <a:ext cx="11358728" cy="566758"/>
          </a:xfrm>
          <a:prstGeom prst="rect">
            <a:avLst/>
          </a:prstGeom>
          <a:noFill/>
        </p:spPr>
        <p:txBody>
          <a:bodyPr wrap="square">
            <a:spAutoFit/>
          </a:bodyPr>
          <a:lstStyle/>
          <a:p>
            <a:pPr lvl="1">
              <a:lnSpc>
                <a:spcPct val="115000"/>
              </a:lnSpc>
              <a:spcAft>
                <a:spcPts val="1200"/>
              </a:spcAft>
            </a:pPr>
            <a:r>
              <a:rPr lang="en-GB" sz="1400">
                <a:effectLst/>
                <a:latin typeface="Arial" panose="020B0604020202020204" pitchFamily="34" charset="0"/>
                <a:ea typeface="Times New Roman" panose="02020603050405020304" pitchFamily="18" charset="0"/>
                <a:cs typeface="Times New Roman" panose="02020603050405020304" pitchFamily="18" charset="0"/>
              </a:rPr>
              <a:t>* There are 4 pay quartiles, calculated on the basis of hourly payrates, starting from the lowest paid (1st Quartile) to the highest paid (4th Quartile). </a:t>
            </a:r>
          </a:p>
        </p:txBody>
      </p:sp>
    </p:spTree>
    <p:extLst>
      <p:ext uri="{BB962C8B-B14F-4D97-AF65-F5344CB8AC3E}">
        <p14:creationId xmlns:p14="http://schemas.microsoft.com/office/powerpoint/2010/main" val="3150082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6831-1973-5773-32AB-2AAA72C6CF69}"/>
              </a:ext>
            </a:extLst>
          </p:cNvPr>
          <p:cNvSpPr>
            <a:spLocks noGrp="1"/>
          </p:cNvSpPr>
          <p:nvPr>
            <p:ph type="ctrTitle"/>
          </p:nvPr>
        </p:nvSpPr>
        <p:spPr>
          <a:xfrm>
            <a:off x="286440" y="293520"/>
            <a:ext cx="11178381" cy="1160319"/>
          </a:xfrm>
        </p:spPr>
        <p:txBody>
          <a:bodyPr>
            <a:normAutofit/>
          </a:bodyPr>
          <a:lstStyle/>
          <a:p>
            <a:r>
              <a:rPr lang="en-GB">
                <a:latin typeface="+mn-lt"/>
              </a:rPr>
              <a:t>Additional findings from this reporting period </a:t>
            </a:r>
          </a:p>
        </p:txBody>
      </p:sp>
      <p:sp>
        <p:nvSpPr>
          <p:cNvPr id="3" name="Text Placeholder 2">
            <a:extLst>
              <a:ext uri="{FF2B5EF4-FFF2-40B4-BE49-F238E27FC236}">
                <a16:creationId xmlns:a16="http://schemas.microsoft.com/office/drawing/2014/main" id="{C247618C-0823-6677-1CB8-9CF66131120C}"/>
              </a:ext>
            </a:extLst>
          </p:cNvPr>
          <p:cNvSpPr>
            <a:spLocks noGrp="1"/>
          </p:cNvSpPr>
          <p:nvPr>
            <p:ph type="body" sz="quarter" idx="12"/>
          </p:nvPr>
        </p:nvSpPr>
        <p:spPr>
          <a:xfrm>
            <a:off x="385206" y="986853"/>
            <a:ext cx="11177587" cy="910950"/>
          </a:xfrm>
        </p:spPr>
        <p:txBody>
          <a:bodyPr>
            <a:noAutofit/>
          </a:bodyPr>
          <a:lstStyle/>
          <a:p>
            <a:pPr>
              <a:lnSpc>
                <a:spcPct val="100000"/>
              </a:lnSpc>
            </a:pPr>
            <a:r>
              <a:rPr lang="en-GB"/>
              <a:t>Whilst it is not a statutory requirement, we also look at data relating to the distribution of gender across pay bands, internal promotions/ lateral moves, and new hires. </a:t>
            </a:r>
          </a:p>
        </p:txBody>
      </p:sp>
      <p:sp>
        <p:nvSpPr>
          <p:cNvPr id="14" name="TextBox 13">
            <a:extLst>
              <a:ext uri="{FF2B5EF4-FFF2-40B4-BE49-F238E27FC236}">
                <a16:creationId xmlns:a16="http://schemas.microsoft.com/office/drawing/2014/main" id="{F1853C52-817A-9B01-7A01-A309934631B4}"/>
              </a:ext>
            </a:extLst>
          </p:cNvPr>
          <p:cNvSpPr txBox="1"/>
          <p:nvPr/>
        </p:nvSpPr>
        <p:spPr>
          <a:xfrm>
            <a:off x="706035" y="2066770"/>
            <a:ext cx="3088626" cy="707886"/>
          </a:xfrm>
          <a:prstGeom prst="rect">
            <a:avLst/>
          </a:prstGeom>
          <a:noFill/>
        </p:spPr>
        <p:txBody>
          <a:bodyPr wrap="square" rtlCol="0">
            <a:spAutoFit/>
          </a:bodyPr>
          <a:lstStyle/>
          <a:p>
            <a:pPr algn="ctr"/>
            <a:r>
              <a:rPr lang="en-GB" sz="2000" b="1"/>
              <a:t>Gender distribution across Bands</a:t>
            </a:r>
          </a:p>
        </p:txBody>
      </p:sp>
      <p:sp>
        <p:nvSpPr>
          <p:cNvPr id="6" name="TextBox 5">
            <a:extLst>
              <a:ext uri="{FF2B5EF4-FFF2-40B4-BE49-F238E27FC236}">
                <a16:creationId xmlns:a16="http://schemas.microsoft.com/office/drawing/2014/main" id="{58861623-CD65-56ED-A995-38CB1361D5BD}"/>
              </a:ext>
            </a:extLst>
          </p:cNvPr>
          <p:cNvSpPr txBox="1"/>
          <p:nvPr/>
        </p:nvSpPr>
        <p:spPr>
          <a:xfrm>
            <a:off x="488321" y="4643543"/>
            <a:ext cx="3682444" cy="1477328"/>
          </a:xfrm>
          <a:prstGeom prst="rect">
            <a:avLst/>
          </a:prstGeom>
          <a:noFill/>
        </p:spPr>
        <p:txBody>
          <a:bodyPr wrap="square" rtlCol="0">
            <a:spAutoFit/>
          </a:bodyPr>
          <a:lstStyle/>
          <a:p>
            <a:pPr algn="ctr"/>
            <a:r>
              <a:rPr lang="en-GB"/>
              <a:t>Females are disproportionately represented in bands 4, 5 and 6, but under-represented in most senior roles (bands 8b, 8c and 8d)</a:t>
            </a:r>
          </a:p>
        </p:txBody>
      </p:sp>
      <p:sp>
        <p:nvSpPr>
          <p:cNvPr id="8" name="TextBox 7">
            <a:extLst>
              <a:ext uri="{FF2B5EF4-FFF2-40B4-BE49-F238E27FC236}">
                <a16:creationId xmlns:a16="http://schemas.microsoft.com/office/drawing/2014/main" id="{458DBAAC-1DB9-8F64-99FB-D459E210FB10}"/>
              </a:ext>
            </a:extLst>
          </p:cNvPr>
          <p:cNvSpPr txBox="1"/>
          <p:nvPr/>
        </p:nvSpPr>
        <p:spPr>
          <a:xfrm>
            <a:off x="4840608" y="2124730"/>
            <a:ext cx="3088626" cy="400110"/>
          </a:xfrm>
          <a:prstGeom prst="rect">
            <a:avLst/>
          </a:prstGeom>
          <a:noFill/>
        </p:spPr>
        <p:txBody>
          <a:bodyPr wrap="square" rtlCol="0">
            <a:spAutoFit/>
          </a:bodyPr>
          <a:lstStyle/>
          <a:p>
            <a:pPr algn="ctr"/>
            <a:r>
              <a:rPr lang="en-GB" sz="2000" b="1"/>
              <a:t>Promotional prospects</a:t>
            </a:r>
          </a:p>
        </p:txBody>
      </p:sp>
      <p:sp>
        <p:nvSpPr>
          <p:cNvPr id="11" name="TextBox 10">
            <a:extLst>
              <a:ext uri="{FF2B5EF4-FFF2-40B4-BE49-F238E27FC236}">
                <a16:creationId xmlns:a16="http://schemas.microsoft.com/office/drawing/2014/main" id="{2589B33D-BB99-C334-6164-58A036566E88}"/>
              </a:ext>
            </a:extLst>
          </p:cNvPr>
          <p:cNvSpPr txBox="1"/>
          <p:nvPr/>
        </p:nvSpPr>
        <p:spPr>
          <a:xfrm>
            <a:off x="4543699" y="4643543"/>
            <a:ext cx="3682444" cy="1477328"/>
          </a:xfrm>
          <a:prstGeom prst="rect">
            <a:avLst/>
          </a:prstGeom>
          <a:noFill/>
        </p:spPr>
        <p:txBody>
          <a:bodyPr wrap="square" rtlCol="0">
            <a:spAutoFit/>
          </a:bodyPr>
          <a:lstStyle/>
          <a:p>
            <a:pPr algn="ctr"/>
            <a:r>
              <a:rPr lang="en-GB"/>
              <a:t>Female staff had about the same chance of being promoted/ securing a lateral move (6.7%) as male counterparts</a:t>
            </a:r>
          </a:p>
        </p:txBody>
      </p:sp>
      <p:sp>
        <p:nvSpPr>
          <p:cNvPr id="15" name="TextBox 14">
            <a:extLst>
              <a:ext uri="{FF2B5EF4-FFF2-40B4-BE49-F238E27FC236}">
                <a16:creationId xmlns:a16="http://schemas.microsoft.com/office/drawing/2014/main" id="{897C1E48-E56C-2E95-651B-4B744BCDFB49}"/>
              </a:ext>
            </a:extLst>
          </p:cNvPr>
          <p:cNvSpPr txBox="1"/>
          <p:nvPr/>
        </p:nvSpPr>
        <p:spPr>
          <a:xfrm>
            <a:off x="8455727" y="2100360"/>
            <a:ext cx="3088626" cy="400110"/>
          </a:xfrm>
          <a:prstGeom prst="rect">
            <a:avLst/>
          </a:prstGeom>
          <a:noFill/>
        </p:spPr>
        <p:txBody>
          <a:bodyPr wrap="square" rtlCol="0">
            <a:spAutoFit/>
          </a:bodyPr>
          <a:lstStyle/>
          <a:p>
            <a:pPr algn="ctr"/>
            <a:r>
              <a:rPr lang="en-GB" sz="2000" b="1"/>
              <a:t>New Hires</a:t>
            </a:r>
          </a:p>
        </p:txBody>
      </p:sp>
      <p:sp>
        <p:nvSpPr>
          <p:cNvPr id="12" name="TextBox 11">
            <a:extLst>
              <a:ext uri="{FF2B5EF4-FFF2-40B4-BE49-F238E27FC236}">
                <a16:creationId xmlns:a16="http://schemas.microsoft.com/office/drawing/2014/main" id="{503143E2-B84E-447A-9B3A-DB435A81E599}"/>
              </a:ext>
            </a:extLst>
          </p:cNvPr>
          <p:cNvSpPr txBox="1"/>
          <p:nvPr/>
        </p:nvSpPr>
        <p:spPr>
          <a:xfrm>
            <a:off x="8286807" y="4643543"/>
            <a:ext cx="3682444" cy="1754326"/>
          </a:xfrm>
          <a:prstGeom prst="rect">
            <a:avLst/>
          </a:prstGeom>
          <a:noFill/>
        </p:spPr>
        <p:txBody>
          <a:bodyPr wrap="square" rtlCol="0">
            <a:spAutoFit/>
          </a:bodyPr>
          <a:lstStyle/>
          <a:p>
            <a:pPr algn="ctr"/>
            <a:r>
              <a:rPr lang="en-GB"/>
              <a:t>The proportion of female new hires has increased from last year, to 70.31% from 63.44%, which is slightly above the overall percentage of women in the workforce</a:t>
            </a:r>
          </a:p>
        </p:txBody>
      </p:sp>
      <p:pic>
        <p:nvPicPr>
          <p:cNvPr id="9" name="Picture 8">
            <a:extLst>
              <a:ext uri="{FF2B5EF4-FFF2-40B4-BE49-F238E27FC236}">
                <a16:creationId xmlns:a16="http://schemas.microsoft.com/office/drawing/2014/main" id="{BC5A0869-B191-50B0-B9A1-9C5620F982D4}"/>
              </a:ext>
              <a:ext uri="{C183D7F6-B498-43B3-948B-1728B52AA6E4}">
                <adec:decorative xmlns:adec="http://schemas.microsoft.com/office/drawing/2017/decorative" val="1"/>
              </a:ext>
            </a:extLst>
          </p:cNvPr>
          <p:cNvPicPr preferRelativeResize="0">
            <a:picLocks noChangeAspect="1"/>
          </p:cNvPicPr>
          <p:nvPr/>
        </p:nvPicPr>
        <p:blipFill>
          <a:blip r:embed="rId3">
            <a:extLst>
              <a:ext uri="{28A0092B-C50C-407E-A947-70E740481C1C}">
                <a14:useLocalDpi xmlns:a14="http://schemas.microsoft.com/office/drawing/2010/main" val="0"/>
              </a:ext>
            </a:extLst>
          </a:blip>
          <a:stretch>
            <a:fillRect/>
          </a:stretch>
        </p:blipFill>
        <p:spPr>
          <a:xfrm>
            <a:off x="5326284" y="2774656"/>
            <a:ext cx="2117274" cy="1598757"/>
          </a:xfrm>
          <a:prstGeom prst="rect">
            <a:avLst/>
          </a:prstGeom>
        </p:spPr>
      </p:pic>
      <p:pic>
        <p:nvPicPr>
          <p:cNvPr id="13" name="Picture 12">
            <a:extLst>
              <a:ext uri="{FF2B5EF4-FFF2-40B4-BE49-F238E27FC236}">
                <a16:creationId xmlns:a16="http://schemas.microsoft.com/office/drawing/2014/main" id="{E594FDE5-E16D-7F34-1067-2D2B88540DBC}"/>
              </a:ext>
              <a:ext uri="{C183D7F6-B498-43B3-948B-1728B52AA6E4}">
                <adec:decorative xmlns:adec="http://schemas.microsoft.com/office/drawing/2017/decorative" val="1"/>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l="15940" t="4198" r="14395" b="4115"/>
          <a:stretch/>
        </p:blipFill>
        <p:spPr>
          <a:xfrm>
            <a:off x="9377939" y="2748171"/>
            <a:ext cx="1452400" cy="1447616"/>
          </a:xfrm>
          <a:prstGeom prst="rect">
            <a:avLst/>
          </a:prstGeom>
        </p:spPr>
      </p:pic>
      <p:pic>
        <p:nvPicPr>
          <p:cNvPr id="16" name="Picture 15">
            <a:extLst>
              <a:ext uri="{FF2B5EF4-FFF2-40B4-BE49-F238E27FC236}">
                <a16:creationId xmlns:a16="http://schemas.microsoft.com/office/drawing/2014/main" id="{1C5B03D0-5157-5BC2-3ECA-86BA8B91C837}"/>
              </a:ext>
              <a:ext uri="{C183D7F6-B498-43B3-948B-1728B52AA6E4}">
                <adec:decorative xmlns:adec="http://schemas.microsoft.com/office/drawing/2017/decorative" val="1"/>
              </a:ext>
            </a:extLst>
          </p:cNvPr>
          <p:cNvPicPr>
            <a:picLocks noChangeAspect="1"/>
          </p:cNvPicPr>
          <p:nvPr/>
        </p:nvPicPr>
        <p:blipFill rotWithShape="1">
          <a:blip r:embed="rId5" cstate="print">
            <a:extLst>
              <a:ext uri="{28A0092B-C50C-407E-A947-70E740481C1C}">
                <a14:useLocalDpi xmlns:a14="http://schemas.microsoft.com/office/drawing/2010/main"/>
              </a:ext>
            </a:extLst>
          </a:blip>
          <a:srcRect l="16239" t="4370" r="14309" b="3920"/>
          <a:stretch/>
        </p:blipFill>
        <p:spPr>
          <a:xfrm>
            <a:off x="1612803" y="2923377"/>
            <a:ext cx="1433480" cy="1433500"/>
          </a:xfrm>
          <a:prstGeom prst="rect">
            <a:avLst/>
          </a:prstGeom>
        </p:spPr>
      </p:pic>
    </p:spTree>
    <p:extLst>
      <p:ext uri="{BB962C8B-B14F-4D97-AF65-F5344CB8AC3E}">
        <p14:creationId xmlns:p14="http://schemas.microsoft.com/office/powerpoint/2010/main" val="3491846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6831-1973-5773-32AB-2AAA72C6CF69}"/>
              </a:ext>
            </a:extLst>
          </p:cNvPr>
          <p:cNvSpPr>
            <a:spLocks noGrp="1"/>
          </p:cNvSpPr>
          <p:nvPr>
            <p:ph type="ctrTitle"/>
          </p:nvPr>
        </p:nvSpPr>
        <p:spPr>
          <a:xfrm>
            <a:off x="354409" y="293697"/>
            <a:ext cx="11178381" cy="1160319"/>
          </a:xfrm>
        </p:spPr>
        <p:txBody>
          <a:bodyPr>
            <a:normAutofit/>
          </a:bodyPr>
          <a:lstStyle/>
          <a:p>
            <a:r>
              <a:rPr lang="en-GB">
                <a:latin typeface="+mn-lt"/>
              </a:rPr>
              <a:t>Ethnicity and the gender pay gap</a:t>
            </a:r>
          </a:p>
        </p:txBody>
      </p:sp>
      <p:sp>
        <p:nvSpPr>
          <p:cNvPr id="3" name="Text Placeholder 2">
            <a:extLst>
              <a:ext uri="{FF2B5EF4-FFF2-40B4-BE49-F238E27FC236}">
                <a16:creationId xmlns:a16="http://schemas.microsoft.com/office/drawing/2014/main" id="{C247618C-0823-6677-1CB8-9CF66131120C}"/>
              </a:ext>
            </a:extLst>
          </p:cNvPr>
          <p:cNvSpPr>
            <a:spLocks noGrp="1"/>
          </p:cNvSpPr>
          <p:nvPr>
            <p:ph type="body" sz="quarter" idx="12"/>
          </p:nvPr>
        </p:nvSpPr>
        <p:spPr>
          <a:xfrm>
            <a:off x="559377" y="1189397"/>
            <a:ext cx="11177587" cy="910950"/>
          </a:xfrm>
        </p:spPr>
        <p:txBody>
          <a:bodyPr/>
          <a:lstStyle/>
          <a:p>
            <a:r>
              <a:rPr lang="en-GB"/>
              <a:t>NICE voluntarily reports on our ethnicity pay gap. </a:t>
            </a:r>
          </a:p>
        </p:txBody>
      </p:sp>
      <p:sp>
        <p:nvSpPr>
          <p:cNvPr id="15" name="TextBox 14">
            <a:extLst>
              <a:ext uri="{FF2B5EF4-FFF2-40B4-BE49-F238E27FC236}">
                <a16:creationId xmlns:a16="http://schemas.microsoft.com/office/drawing/2014/main" id="{897C1E48-E56C-2E95-651B-4B744BCDFB49}"/>
              </a:ext>
            </a:extLst>
          </p:cNvPr>
          <p:cNvSpPr txBox="1"/>
          <p:nvPr/>
        </p:nvSpPr>
        <p:spPr>
          <a:xfrm>
            <a:off x="1215717" y="1957408"/>
            <a:ext cx="3088626" cy="369332"/>
          </a:xfrm>
          <a:prstGeom prst="rect">
            <a:avLst/>
          </a:prstGeom>
          <a:noFill/>
        </p:spPr>
        <p:txBody>
          <a:bodyPr wrap="square" rtlCol="0">
            <a:spAutoFit/>
          </a:bodyPr>
          <a:lstStyle/>
          <a:p>
            <a:pPr algn="ctr"/>
            <a:r>
              <a:rPr lang="en-GB" b="1"/>
              <a:t>The ethnicity pay gap</a:t>
            </a:r>
          </a:p>
        </p:txBody>
      </p:sp>
      <p:sp>
        <p:nvSpPr>
          <p:cNvPr id="11" name="TextBox 10">
            <a:extLst>
              <a:ext uri="{FF2B5EF4-FFF2-40B4-BE49-F238E27FC236}">
                <a16:creationId xmlns:a16="http://schemas.microsoft.com/office/drawing/2014/main" id="{2589B33D-BB99-C334-6164-58A036566E88}"/>
              </a:ext>
            </a:extLst>
          </p:cNvPr>
          <p:cNvSpPr txBox="1"/>
          <p:nvPr/>
        </p:nvSpPr>
        <p:spPr>
          <a:xfrm>
            <a:off x="1057748" y="4542467"/>
            <a:ext cx="3682444" cy="923330"/>
          </a:xfrm>
          <a:prstGeom prst="rect">
            <a:avLst/>
          </a:prstGeom>
          <a:noFill/>
        </p:spPr>
        <p:txBody>
          <a:bodyPr wrap="square" rtlCol="0">
            <a:spAutoFit/>
          </a:bodyPr>
          <a:lstStyle/>
          <a:p>
            <a:pPr algn="ctr"/>
            <a:r>
              <a:rPr lang="en-GB"/>
              <a:t>The current ethnicity pay gap is 13.8%, which is an increase from 11.18% last year </a:t>
            </a:r>
          </a:p>
        </p:txBody>
      </p:sp>
      <p:sp>
        <p:nvSpPr>
          <p:cNvPr id="4" name="TextBox 3">
            <a:extLst>
              <a:ext uri="{FF2B5EF4-FFF2-40B4-BE49-F238E27FC236}">
                <a16:creationId xmlns:a16="http://schemas.microsoft.com/office/drawing/2014/main" id="{96B55101-BCEF-F5F2-38A8-072E3F00E09F}"/>
              </a:ext>
            </a:extLst>
          </p:cNvPr>
          <p:cNvSpPr txBox="1"/>
          <p:nvPr/>
        </p:nvSpPr>
        <p:spPr>
          <a:xfrm>
            <a:off x="4960683" y="1942353"/>
            <a:ext cx="3088626" cy="646331"/>
          </a:xfrm>
          <a:prstGeom prst="rect">
            <a:avLst/>
          </a:prstGeom>
          <a:noFill/>
        </p:spPr>
        <p:txBody>
          <a:bodyPr wrap="square" rtlCol="0">
            <a:spAutoFit/>
          </a:bodyPr>
          <a:lstStyle/>
          <a:p>
            <a:pPr algn="ctr"/>
            <a:r>
              <a:rPr lang="en-GB" b="1"/>
              <a:t>Distribution across pay quartiles - females</a:t>
            </a:r>
          </a:p>
        </p:txBody>
      </p:sp>
      <p:sp>
        <p:nvSpPr>
          <p:cNvPr id="6" name="TextBox 5">
            <a:extLst>
              <a:ext uri="{FF2B5EF4-FFF2-40B4-BE49-F238E27FC236}">
                <a16:creationId xmlns:a16="http://schemas.microsoft.com/office/drawing/2014/main" id="{CA96EFD0-0A3B-C5C8-BEEE-BD67DFD0E10C}"/>
              </a:ext>
            </a:extLst>
          </p:cNvPr>
          <p:cNvSpPr txBox="1"/>
          <p:nvPr/>
        </p:nvSpPr>
        <p:spPr>
          <a:xfrm>
            <a:off x="4846503" y="4542467"/>
            <a:ext cx="3316983" cy="2585323"/>
          </a:xfrm>
          <a:prstGeom prst="rect">
            <a:avLst/>
          </a:prstGeom>
          <a:noFill/>
        </p:spPr>
        <p:txBody>
          <a:bodyPr wrap="square" rtlCol="0">
            <a:spAutoFit/>
          </a:bodyPr>
          <a:lstStyle/>
          <a:p>
            <a:pPr algn="ctr"/>
            <a:r>
              <a:rPr lang="en-GB" sz="1600"/>
              <a:t>Ethnic minority women continue to be the most over-represented group in the lowest pay quartile (40.2%) and the most under-represented in the highest quartile (14.71%). These disparities have widened since last year, when the figures were 34.48% and 16.09% respectively</a:t>
            </a:r>
          </a:p>
          <a:p>
            <a:pPr algn="ctr"/>
            <a:endParaRPr lang="en-GB"/>
          </a:p>
        </p:txBody>
      </p:sp>
      <p:sp>
        <p:nvSpPr>
          <p:cNvPr id="5" name="TextBox 4">
            <a:extLst>
              <a:ext uri="{FF2B5EF4-FFF2-40B4-BE49-F238E27FC236}">
                <a16:creationId xmlns:a16="http://schemas.microsoft.com/office/drawing/2014/main" id="{CFD3F548-97D1-EEC8-30DD-400661EF8D76}"/>
              </a:ext>
            </a:extLst>
          </p:cNvPr>
          <p:cNvSpPr txBox="1"/>
          <p:nvPr/>
        </p:nvSpPr>
        <p:spPr>
          <a:xfrm>
            <a:off x="8624962" y="2002755"/>
            <a:ext cx="3088626" cy="646331"/>
          </a:xfrm>
          <a:prstGeom prst="rect">
            <a:avLst/>
          </a:prstGeom>
          <a:noFill/>
        </p:spPr>
        <p:txBody>
          <a:bodyPr wrap="square" rtlCol="0">
            <a:spAutoFit/>
          </a:bodyPr>
          <a:lstStyle/>
          <a:p>
            <a:pPr algn="ctr"/>
            <a:r>
              <a:rPr lang="en-GB" b="1"/>
              <a:t>Distribution across pay quartiles - males</a:t>
            </a:r>
          </a:p>
        </p:txBody>
      </p:sp>
      <p:sp>
        <p:nvSpPr>
          <p:cNvPr id="10" name="TextBox 9">
            <a:extLst>
              <a:ext uri="{FF2B5EF4-FFF2-40B4-BE49-F238E27FC236}">
                <a16:creationId xmlns:a16="http://schemas.microsoft.com/office/drawing/2014/main" id="{37C8FBEA-74BD-8884-E78F-281AFA156BF1}"/>
              </a:ext>
            </a:extLst>
          </p:cNvPr>
          <p:cNvSpPr txBox="1"/>
          <p:nvPr/>
        </p:nvSpPr>
        <p:spPr>
          <a:xfrm>
            <a:off x="8518462" y="3988469"/>
            <a:ext cx="3088626" cy="2308324"/>
          </a:xfrm>
          <a:prstGeom prst="rect">
            <a:avLst/>
          </a:prstGeom>
          <a:noFill/>
        </p:spPr>
        <p:txBody>
          <a:bodyPr wrap="square" rtlCol="0">
            <a:spAutoFit/>
          </a:bodyPr>
          <a:lstStyle/>
          <a:p>
            <a:pPr algn="ctr"/>
            <a:endParaRPr lang="en-GB"/>
          </a:p>
          <a:p>
            <a:pPr algn="ctr"/>
            <a:endParaRPr lang="en-GB"/>
          </a:p>
          <a:p>
            <a:pPr algn="ctr"/>
            <a:r>
              <a:rPr lang="en-GB"/>
              <a:t>There has been a decrease from last year in the proportion of ethnic minority male staff in the highest quartile, from 35.48% to 30.48% </a:t>
            </a:r>
          </a:p>
        </p:txBody>
      </p:sp>
      <p:pic>
        <p:nvPicPr>
          <p:cNvPr id="7" name="Picture 6">
            <a:extLst>
              <a:ext uri="{FF2B5EF4-FFF2-40B4-BE49-F238E27FC236}">
                <a16:creationId xmlns:a16="http://schemas.microsoft.com/office/drawing/2014/main" id="{8B866FF0-3B6D-B974-5565-173B6DE793C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80550" y="2761712"/>
            <a:ext cx="2118564" cy="1604409"/>
          </a:xfrm>
          <a:prstGeom prst="rect">
            <a:avLst/>
          </a:prstGeom>
        </p:spPr>
      </p:pic>
      <p:pic>
        <p:nvPicPr>
          <p:cNvPr id="12" name="Picture 11">
            <a:extLst>
              <a:ext uri="{FF2B5EF4-FFF2-40B4-BE49-F238E27FC236}">
                <a16:creationId xmlns:a16="http://schemas.microsoft.com/office/drawing/2014/main" id="{42C93ADF-3C78-7DD5-B4EE-4C4C908291E3}"/>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0995" y="2744218"/>
            <a:ext cx="2133423" cy="1621903"/>
          </a:xfrm>
          <a:prstGeom prst="rect">
            <a:avLst/>
          </a:prstGeom>
        </p:spPr>
      </p:pic>
      <p:sp>
        <p:nvSpPr>
          <p:cNvPr id="13" name="AutoShape 2">
            <a:extLst>
              <a:ext uri="{FF2B5EF4-FFF2-40B4-BE49-F238E27FC236}">
                <a16:creationId xmlns:a16="http://schemas.microsoft.com/office/drawing/2014/main" id="{9E9F6CDE-3EB3-38E7-1022-4D4E4E8D86C8}"/>
              </a:ext>
              <a:ext uri="{C183D7F6-B498-43B3-948B-1728B52AA6E4}">
                <adec:decorative xmlns:adec="http://schemas.microsoft.com/office/drawing/2017/decorative" val="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6" name="Picture 15">
            <a:extLst>
              <a:ext uri="{FF2B5EF4-FFF2-40B4-BE49-F238E27FC236}">
                <a16:creationId xmlns:a16="http://schemas.microsoft.com/office/drawing/2014/main" id="{466C628A-06AC-8BAB-6C4C-51619F405FFD}"/>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28775" y="2761712"/>
            <a:ext cx="2133423" cy="1615662"/>
          </a:xfrm>
          <a:prstGeom prst="rect">
            <a:avLst/>
          </a:prstGeom>
        </p:spPr>
      </p:pic>
    </p:spTree>
    <p:extLst>
      <p:ext uri="{BB962C8B-B14F-4D97-AF65-F5344CB8AC3E}">
        <p14:creationId xmlns:p14="http://schemas.microsoft.com/office/powerpoint/2010/main" val="578099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6831-1973-5773-32AB-2AAA72C6CF69}"/>
              </a:ext>
            </a:extLst>
          </p:cNvPr>
          <p:cNvSpPr>
            <a:spLocks noGrp="1"/>
          </p:cNvSpPr>
          <p:nvPr>
            <p:ph type="ctrTitle"/>
          </p:nvPr>
        </p:nvSpPr>
        <p:spPr/>
        <p:txBody>
          <a:bodyPr>
            <a:normAutofit/>
          </a:bodyPr>
          <a:lstStyle/>
          <a:p>
            <a:r>
              <a:rPr lang="en-GB">
                <a:latin typeface="+mn-lt"/>
              </a:rPr>
              <a:t>Disability and LGBTQ+ pay gaps</a:t>
            </a:r>
          </a:p>
        </p:txBody>
      </p:sp>
      <p:sp>
        <p:nvSpPr>
          <p:cNvPr id="13" name="AutoShape 2">
            <a:extLst>
              <a:ext uri="{FF2B5EF4-FFF2-40B4-BE49-F238E27FC236}">
                <a16:creationId xmlns:a16="http://schemas.microsoft.com/office/drawing/2014/main" id="{9E9F6CDE-3EB3-38E7-1022-4D4E4E8D86C8}"/>
              </a:ext>
              <a:ext uri="{C183D7F6-B498-43B3-948B-1728B52AA6E4}">
                <adec:decorative xmlns:adec="http://schemas.microsoft.com/office/drawing/2017/decorative" val="1"/>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Text Placeholder 1">
            <a:extLst>
              <a:ext uri="{FF2B5EF4-FFF2-40B4-BE49-F238E27FC236}">
                <a16:creationId xmlns:a16="http://schemas.microsoft.com/office/drawing/2014/main" id="{00AA2A99-085C-A343-0709-4C186D046B6F}"/>
              </a:ext>
              <a:ext uri="{C183D7F6-B498-43B3-948B-1728B52AA6E4}">
                <adec:decorative xmlns:adec="http://schemas.microsoft.com/office/drawing/2017/decorative" val="1"/>
              </a:ext>
            </a:extLst>
          </p:cNvPr>
          <p:cNvSpPr txBox="1">
            <a:spLocks/>
          </p:cNvSpPr>
          <p:nvPr/>
        </p:nvSpPr>
        <p:spPr>
          <a:xfrm>
            <a:off x="8132348" y="2744218"/>
            <a:ext cx="2823036" cy="2740634"/>
          </a:xfrm>
          <a:prstGeom prst="rect">
            <a:avLst/>
          </a:prstGeom>
        </p:spPr>
        <p:txBody>
          <a:bodyPr vert="horz" lIns="91440" tIns="45720" rIns="91440" bIns="45720" rtlCol="0">
            <a:normAutofit/>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mn-lt"/>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a:p>
        </p:txBody>
      </p:sp>
      <p:sp>
        <p:nvSpPr>
          <p:cNvPr id="22" name="Rectangle 21">
            <a:extLst>
              <a:ext uri="{FF2B5EF4-FFF2-40B4-BE49-F238E27FC236}">
                <a16:creationId xmlns:a16="http://schemas.microsoft.com/office/drawing/2014/main" id="{BEDDF769-9A24-5E84-B73E-38A343B3791F}"/>
              </a:ext>
            </a:extLst>
          </p:cNvPr>
          <p:cNvSpPr/>
          <p:nvPr/>
        </p:nvSpPr>
        <p:spPr>
          <a:xfrm>
            <a:off x="882098" y="2331705"/>
            <a:ext cx="2165902" cy="1156969"/>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Disability</a:t>
            </a:r>
          </a:p>
        </p:txBody>
      </p:sp>
      <p:sp>
        <p:nvSpPr>
          <p:cNvPr id="20" name="TextBox 19">
            <a:extLst>
              <a:ext uri="{FF2B5EF4-FFF2-40B4-BE49-F238E27FC236}">
                <a16:creationId xmlns:a16="http://schemas.microsoft.com/office/drawing/2014/main" id="{790BB169-F3E7-A647-A6DF-D0AA67C02AE2}"/>
              </a:ext>
            </a:extLst>
          </p:cNvPr>
          <p:cNvSpPr txBox="1"/>
          <p:nvPr/>
        </p:nvSpPr>
        <p:spPr>
          <a:xfrm>
            <a:off x="3522603" y="2420299"/>
            <a:ext cx="2815789" cy="646331"/>
          </a:xfrm>
          <a:prstGeom prst="rect">
            <a:avLst/>
          </a:prstGeom>
          <a:noFill/>
        </p:spPr>
        <p:txBody>
          <a:bodyPr wrap="square" rtlCol="0">
            <a:spAutoFit/>
          </a:bodyPr>
          <a:lstStyle/>
          <a:p>
            <a:r>
              <a:rPr lang="en-GB"/>
              <a:t>5.2% (in favour of non-disabled employees) </a:t>
            </a:r>
          </a:p>
        </p:txBody>
      </p:sp>
      <p:sp>
        <p:nvSpPr>
          <p:cNvPr id="23" name="Rectangle 22">
            <a:extLst>
              <a:ext uri="{FF2B5EF4-FFF2-40B4-BE49-F238E27FC236}">
                <a16:creationId xmlns:a16="http://schemas.microsoft.com/office/drawing/2014/main" id="{299482FB-66BD-75C7-6777-FF88C0D42D65}"/>
              </a:ext>
            </a:extLst>
          </p:cNvPr>
          <p:cNvSpPr/>
          <p:nvPr/>
        </p:nvSpPr>
        <p:spPr>
          <a:xfrm>
            <a:off x="882098" y="3948487"/>
            <a:ext cx="2165903" cy="1254144"/>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a:t>Sexual Orientation</a:t>
            </a:r>
          </a:p>
        </p:txBody>
      </p:sp>
      <p:sp>
        <p:nvSpPr>
          <p:cNvPr id="21" name="TextBox 20">
            <a:extLst>
              <a:ext uri="{FF2B5EF4-FFF2-40B4-BE49-F238E27FC236}">
                <a16:creationId xmlns:a16="http://schemas.microsoft.com/office/drawing/2014/main" id="{313DD36B-39D9-BC5A-5E29-191F93AA7E35}"/>
              </a:ext>
            </a:extLst>
          </p:cNvPr>
          <p:cNvSpPr txBox="1"/>
          <p:nvPr/>
        </p:nvSpPr>
        <p:spPr>
          <a:xfrm>
            <a:off x="3522603" y="4114535"/>
            <a:ext cx="2945098" cy="646331"/>
          </a:xfrm>
          <a:prstGeom prst="rect">
            <a:avLst/>
          </a:prstGeom>
          <a:noFill/>
        </p:spPr>
        <p:txBody>
          <a:bodyPr wrap="square" rtlCol="0">
            <a:spAutoFit/>
          </a:bodyPr>
          <a:lstStyle/>
          <a:p>
            <a:r>
              <a:rPr lang="en-GB"/>
              <a:t>3.5% (in favour of heterosexual employees)</a:t>
            </a:r>
          </a:p>
        </p:txBody>
      </p:sp>
      <p:sp>
        <p:nvSpPr>
          <p:cNvPr id="19" name="Text Placeholder 1">
            <a:extLst>
              <a:ext uri="{FF2B5EF4-FFF2-40B4-BE49-F238E27FC236}">
                <a16:creationId xmlns:a16="http://schemas.microsoft.com/office/drawing/2014/main" id="{6812CEF8-743F-1360-28EE-F7F23BF685DB}"/>
              </a:ext>
            </a:extLst>
          </p:cNvPr>
          <p:cNvSpPr txBox="1">
            <a:spLocks/>
          </p:cNvSpPr>
          <p:nvPr/>
        </p:nvSpPr>
        <p:spPr>
          <a:xfrm>
            <a:off x="6997446" y="2420299"/>
            <a:ext cx="4496907" cy="3100406"/>
          </a:xfrm>
          <a:prstGeom prst="rect">
            <a:avLst/>
          </a:prstGeom>
        </p:spPr>
        <p:txBody>
          <a:bodyPr vert="horz" lIns="91440" tIns="45720" rIns="91440" bIns="45720" rtlCol="0">
            <a:normAutofit fontScale="62500" lnSpcReduction="20000"/>
          </a:bodyPr>
          <a:lstStyle>
            <a:lvl1pPr marL="0" indent="0" algn="l" defTabSz="914400" rtl="0" eaLnBrk="1" latinLnBrk="0" hangingPunct="1">
              <a:lnSpc>
                <a:spcPct val="150000"/>
              </a:lnSpc>
              <a:spcBef>
                <a:spcPts val="1000"/>
              </a:spcBef>
              <a:buFont typeface="Arial" panose="020B0604020202020204" pitchFamily="34" charset="0"/>
              <a:buNone/>
              <a:defRPr sz="1800" kern="1200">
                <a:solidFill>
                  <a:schemeClr val="tx1"/>
                </a:solidFill>
                <a:latin typeface="Inter" panose="02000503000000020004" pitchFamily="2" charset="0"/>
                <a:ea typeface="Inter" panose="02000503000000020004" pitchFamily="2" charset="0"/>
                <a:cs typeface="Inter" charset="0"/>
              </a:defRPr>
            </a:lvl1pPr>
            <a:lvl2pPr marL="6858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mn-lt"/>
                <a:ea typeface="Inter" panose="02000503000000020004" pitchFamily="2" charset="0"/>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Inter" panose="02000503000000020004" pitchFamily="2" charset="0"/>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20000"/>
              </a:lnSpc>
            </a:pPr>
            <a:r>
              <a:rPr lang="en-GB" sz="2600">
                <a:latin typeface="+mn-lt"/>
                <a:ea typeface="+mn-ea"/>
                <a:cs typeface="+mn-cs"/>
              </a:rPr>
              <a:t>For the period 2022/23, we have produced, for the first time,  pay gap data for disability and sexual orientation.</a:t>
            </a:r>
          </a:p>
          <a:p>
            <a:endParaRPr lang="en-GB" sz="2600">
              <a:latin typeface="+mn-lt"/>
              <a:ea typeface="+mn-ea"/>
              <a:cs typeface="+mn-cs"/>
            </a:endParaRPr>
          </a:p>
          <a:p>
            <a:pPr>
              <a:lnSpc>
                <a:spcPct val="120000"/>
              </a:lnSpc>
            </a:pPr>
            <a:r>
              <a:rPr lang="en-GB" sz="2600">
                <a:latin typeface="+mn-lt"/>
                <a:ea typeface="+mn-ea"/>
                <a:cs typeface="+mn-cs"/>
              </a:rPr>
              <a:t>This has revealed pay gaps for both groups; however, it should be noted that these are less than both the gender (7.36%) and ethnicity (13.8%) pay gaps. </a:t>
            </a:r>
          </a:p>
          <a:p>
            <a:endParaRPr lang="en-GB"/>
          </a:p>
        </p:txBody>
      </p:sp>
    </p:spTree>
    <p:extLst>
      <p:ext uri="{BB962C8B-B14F-4D97-AF65-F5344CB8AC3E}">
        <p14:creationId xmlns:p14="http://schemas.microsoft.com/office/powerpoint/2010/main" val="2328630908"/>
      </p:ext>
    </p:extLst>
  </p:cSld>
  <p:clrMapOvr>
    <a:masterClrMapping/>
  </p:clrMapOvr>
</p:sld>
</file>

<file path=ppt/theme/theme1.xml><?xml version="1.0" encoding="utf-8"?>
<a:theme xmlns:a="http://schemas.openxmlformats.org/drawingml/2006/main" name="NIC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8F13F29B-A5DF-4438-A0C5-4191D50A9D3E}" vid="{36193950-B9EB-4BE8-B6A6-15F9A6FCB06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10F1E73-F3E0-4D2C-AEAE-DADCE06A1562}">
  <ds:schemaRefs>
    <ds:schemaRef ds:uri="http://schemas.microsoft.com/office/2006/metadata/properties"/>
    <ds:schemaRef ds:uri="http://purl.org/dc/terms/"/>
    <ds:schemaRef ds:uri="http://schemas.microsoft.com/office/2006/documentManagement/types"/>
    <ds:schemaRef ds:uri="http://purl.org/dc/elements/1.1/"/>
    <ds:schemaRef ds:uri="http://purl.org/dc/dcmitype/"/>
    <ds:schemaRef ds:uri="http://schemas.microsoft.com/office/infopath/2007/PartnerControls"/>
    <ds:schemaRef ds:uri="http://www.w3.org/XML/1998/namespace"/>
    <ds:schemaRef ds:uri="289b8fc0-128f-4d7b-b8ee-34c94b7018e7"/>
    <ds:schemaRef ds:uri="http://schemas.openxmlformats.org/package/2006/metadata/core-properties"/>
    <ds:schemaRef ds:uri="35b4e7bb-0a9c-468b-b508-8e83b9d014a1"/>
  </ds:schemaRefs>
</ds:datastoreItem>
</file>

<file path=customXml/itemProps2.xml><?xml version="1.0" encoding="utf-8"?>
<ds:datastoreItem xmlns:ds="http://schemas.openxmlformats.org/officeDocument/2006/customXml" ds:itemID="{95CD7EB4-0DFC-45FF-B17C-206E45590C3A}">
  <ds:schemaRefs>
    <ds:schemaRef ds:uri="http://schemas.microsoft.com/sharepoint/v3/contenttype/forms"/>
  </ds:schemaRefs>
</ds:datastoreItem>
</file>

<file path=customXml/itemProps3.xml><?xml version="1.0" encoding="utf-8"?>
<ds:datastoreItem xmlns:ds="http://schemas.openxmlformats.org/officeDocument/2006/customXml" ds:itemID="{581CF37B-A081-4CEA-A1DF-A510A5DF4AC1}">
  <ds:schemaRefs>
    <ds:schemaRef ds:uri="289b8fc0-128f-4d7b-b8ee-34c94b7018e7"/>
    <ds:schemaRef ds:uri="35b4e7bb-0a9c-468b-b508-8e83b9d014a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1248</Words>
  <Application>Microsoft Office PowerPoint</Application>
  <PresentationFormat>Widescreen</PresentationFormat>
  <Paragraphs>100</Paragraphs>
  <Slides>10</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Inter</vt:lpstr>
      <vt:lpstr>Lato</vt:lpstr>
      <vt:lpstr>Lora SemiBold</vt:lpstr>
      <vt:lpstr>Times New Roman</vt:lpstr>
      <vt:lpstr>NICE</vt:lpstr>
      <vt:lpstr>‘We embrace difference’  Gender Pay Gap 2022/23  </vt:lpstr>
      <vt:lpstr>Summary of NICE gender pay gap data</vt:lpstr>
      <vt:lpstr>Why Gender Pay Gap reporting? </vt:lpstr>
      <vt:lpstr>The NICE context for 2022/23</vt:lpstr>
      <vt:lpstr>Our overall gender pay gap for 2022/23</vt:lpstr>
      <vt:lpstr>Other key measures for 2022/23</vt:lpstr>
      <vt:lpstr>Additional findings from this reporting period </vt:lpstr>
      <vt:lpstr>Ethnicity and the gender pay gap</vt:lpstr>
      <vt:lpstr>Disability and LGBTQ+ pay gaps</vt:lpstr>
      <vt:lpstr>Looking forward to 2024/25</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Our ambition for the future of NICE</dc:title>
  <dc:creator>Melanie Bryan</dc:creator>
  <cp:lastModifiedBy>Jonathan Purkis</cp:lastModifiedBy>
  <cp:revision>1</cp:revision>
  <cp:lastPrinted>2024-03-04T12:22:04Z</cp:lastPrinted>
  <dcterms:created xsi:type="dcterms:W3CDTF">2022-09-15T10:07:11Z</dcterms:created>
  <dcterms:modified xsi:type="dcterms:W3CDTF">2024-03-19T10:47:08Z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0x010100CFEB742D5E2988439A0FECDECF284312</vt:lpwstr>
  </property>
  <property fmtid="{D5CDD505-2E9C-101B-9397-08002B2CF9AE}" pid="3" name="MSIP_Label_c69d85d5-6d9e-4305-a294-1f636ec0f2d6_Enabled">
    <vt:lpwstr>true</vt:lpwstr>
  </property>
  <property fmtid="{D5CDD505-2E9C-101B-9397-08002B2CF9AE}" pid="4" name="MSIP_Label_c69d85d5-6d9e-4305-a294-1f636ec0f2d6_SetDate">
    <vt:lpwstr>2023-03-03T10:47:20Z</vt:lpwstr>
  </property>
  <property fmtid="{D5CDD505-2E9C-101B-9397-08002B2CF9AE}" pid="5" name="MSIP_Label_c69d85d5-6d9e-4305-a294-1f636ec0f2d6_Method">
    <vt:lpwstr>Standard</vt:lpwstr>
  </property>
  <property fmtid="{D5CDD505-2E9C-101B-9397-08002B2CF9AE}" pid="6" name="MSIP_Label_c69d85d5-6d9e-4305-a294-1f636ec0f2d6_Name">
    <vt:lpwstr>OFFICIAL</vt:lpwstr>
  </property>
  <property fmtid="{D5CDD505-2E9C-101B-9397-08002B2CF9AE}" pid="7" name="MSIP_Label_c69d85d5-6d9e-4305-a294-1f636ec0f2d6_SiteId">
    <vt:lpwstr>6030f479-b342-472d-a5dd-740ff7538de9</vt:lpwstr>
  </property>
  <property fmtid="{D5CDD505-2E9C-101B-9397-08002B2CF9AE}" pid="8" name="MSIP_Label_c69d85d5-6d9e-4305-a294-1f636ec0f2d6_ActionId">
    <vt:lpwstr>1ed674e0-f819-4230-8158-5be339850bcb</vt:lpwstr>
  </property>
  <property fmtid="{D5CDD505-2E9C-101B-9397-08002B2CF9AE}" pid="9" name="MSIP_Label_c69d85d5-6d9e-4305-a294-1f636ec0f2d6_ContentBits">
    <vt:lpwstr>0</vt:lpwstr>
  </property>
</Properties>
</file>