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3" r:id="rId2"/>
    <p:sldId id="257" r:id="rId3"/>
    <p:sldId id="258" r:id="rId4"/>
    <p:sldId id="259" r:id="rId5"/>
    <p:sldId id="260" r:id="rId6"/>
    <p:sldId id="261" r:id="rId7"/>
    <p:sldId id="262" r:id="rId8"/>
    <p:sldId id="271" r:id="rId9"/>
    <p:sldId id="264" r:id="rId10"/>
    <p:sldId id="269" r:id="rId11"/>
    <p:sldId id="265" r:id="rId12"/>
    <p:sldId id="267" r:id="rId13"/>
    <p:sldId id="270" r:id="rId14"/>
    <p:sldId id="266" r:id="rId15"/>
    <p:sldId id="268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76" autoAdjust="0"/>
  </p:normalViewPr>
  <p:slideViewPr>
    <p:cSldViewPr>
      <p:cViewPr varScale="1">
        <p:scale>
          <a:sx n="103" d="100"/>
          <a:sy n="103" d="100"/>
        </p:scale>
        <p:origin x="-2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1"/>
          <c:dLbls>
            <c:dLbl>
              <c:idx val="0"/>
              <c:layout>
                <c:manualLayout>
                  <c:x val="-9.9124088356579709E-2"/>
                  <c:y val="0.1161353318112703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Demand</a:t>
                    </a:r>
                  </a:p>
                  <a:p>
                    <a:r>
                      <a:rPr lang="en-US" dirty="0" smtClean="0"/>
                      <a:t>modelling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Pathway</a:t>
                    </a:r>
                  </a:p>
                  <a:p>
                    <a:r>
                      <a:rPr lang="en-US"/>
                      <a:t> redesign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GP education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mtClean="0"/>
                      <a:t>Financial and workforce planning</a:t>
                    </a:r>
                    <a:endParaRPr lang="en-US"/>
                  </a:p>
                </c:rich>
              </c:tx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0.10340744908203357"/>
                  <c:y val="0.1173787465931883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Capacity</a:t>
                    </a:r>
                  </a:p>
                  <a:p>
                    <a:r>
                      <a:rPr lang="en-US" dirty="0" smtClean="0"/>
                      <a:t> </a:t>
                    </a:r>
                    <a:r>
                      <a:rPr lang="en-US" dirty="0"/>
                      <a:t>increase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</c:dLbls>
          <c:cat>
            <c:strRef>
              <c:f>Sheet2!$A$2:$A$9</c:f>
              <c:strCache>
                <c:ptCount val="8"/>
                <c:pt idx="0">
                  <c:v>Demand modelling</c:v>
                </c:pt>
                <c:pt idx="1">
                  <c:v>Pathway redesign</c:v>
                </c:pt>
                <c:pt idx="2">
                  <c:v>Creating referral forms</c:v>
                </c:pt>
                <c:pt idx="3">
                  <c:v>Access to urgent investigations</c:v>
                </c:pt>
                <c:pt idx="4">
                  <c:v>Patient engagement</c:v>
                </c:pt>
                <c:pt idx="5">
                  <c:v>Financial and workforce planning</c:v>
                </c:pt>
                <c:pt idx="6">
                  <c:v>GP education</c:v>
                </c:pt>
                <c:pt idx="7">
                  <c:v>Capacity increase</c:v>
                </c:pt>
              </c:strCache>
            </c:strRef>
          </c:cat>
          <c:val>
            <c:numRef>
              <c:f>Sheet2!$B$2:$B$9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en-US" sz="1400"/>
              <a:t>2WR into</a:t>
            </a:r>
            <a:r>
              <a:rPr lang="en-US" sz="1400" baseline="0"/>
              <a:t> </a:t>
            </a:r>
            <a:r>
              <a:rPr lang="en-US"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EAST LANCASHIRE NHS HOSPITALS TRUST</a:t>
            </a:r>
            <a:r>
              <a:rPr lang="en-US" sz="1400"/>
              <a:t> - estimated</a:t>
            </a:r>
          </a:p>
        </c:rich>
      </c:tx>
      <c:layout/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'CANCER SUMMARY v2'!$B$6</c:f>
              <c:strCache>
                <c:ptCount val="1"/>
                <c:pt idx="0">
                  <c:v>Brain</c:v>
                </c:pt>
              </c:strCache>
            </c:strRef>
          </c:tx>
          <c:invertIfNegative val="0"/>
          <c:cat>
            <c:strRef>
              <c:f>'CANCER SUMMARY v2'!$A$7:$A$12</c:f>
              <c:strCache>
                <c:ptCount val="6"/>
                <c:pt idx="0">
                  <c:v>Baseline</c:v>
                </c:pt>
                <c:pt idx="1">
                  <c:v>2016-17 estimated</c:v>
                </c:pt>
                <c:pt idx="2">
                  <c:v>2017-18  estimated</c:v>
                </c:pt>
                <c:pt idx="3">
                  <c:v>2018-19  estimated</c:v>
                </c:pt>
                <c:pt idx="4">
                  <c:v>2019-20 estimated</c:v>
                </c:pt>
                <c:pt idx="5">
                  <c:v>2020-21 estimated</c:v>
                </c:pt>
              </c:strCache>
            </c:strRef>
          </c:cat>
          <c:val>
            <c:numRef>
              <c:f>'CANCER SUMMARY v2'!$B$7:$B$12</c:f>
              <c:numCache>
                <c:formatCode>General</c:formatCode>
                <c:ptCount val="6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</c:ser>
        <c:ser>
          <c:idx val="1"/>
          <c:order val="1"/>
          <c:tx>
            <c:strRef>
              <c:f>'CANCER SUMMARY v2'!$C$6</c:f>
              <c:strCache>
                <c:ptCount val="1"/>
                <c:pt idx="0">
                  <c:v>Breast</c:v>
                </c:pt>
              </c:strCache>
            </c:strRef>
          </c:tx>
          <c:invertIfNegative val="0"/>
          <c:cat>
            <c:strRef>
              <c:f>'CANCER SUMMARY v2'!$A$7:$A$12</c:f>
              <c:strCache>
                <c:ptCount val="6"/>
                <c:pt idx="0">
                  <c:v>Baseline</c:v>
                </c:pt>
                <c:pt idx="1">
                  <c:v>2016-17 estimated</c:v>
                </c:pt>
                <c:pt idx="2">
                  <c:v>2017-18  estimated</c:v>
                </c:pt>
                <c:pt idx="3">
                  <c:v>2018-19  estimated</c:v>
                </c:pt>
                <c:pt idx="4">
                  <c:v>2019-20 estimated</c:v>
                </c:pt>
                <c:pt idx="5">
                  <c:v>2020-21 estimated</c:v>
                </c:pt>
              </c:strCache>
            </c:strRef>
          </c:cat>
          <c:val>
            <c:numRef>
              <c:f>'CANCER SUMMARY v2'!$C$7:$C$12</c:f>
              <c:numCache>
                <c:formatCode>General</c:formatCode>
                <c:ptCount val="6"/>
                <c:pt idx="0">
                  <c:v>4200</c:v>
                </c:pt>
                <c:pt idx="1">
                  <c:v>4326</c:v>
                </c:pt>
                <c:pt idx="2">
                  <c:v>4456</c:v>
                </c:pt>
                <c:pt idx="3">
                  <c:v>4590</c:v>
                </c:pt>
                <c:pt idx="4">
                  <c:v>4705</c:v>
                </c:pt>
                <c:pt idx="5">
                  <c:v>4799</c:v>
                </c:pt>
              </c:numCache>
            </c:numRef>
          </c:val>
        </c:ser>
        <c:ser>
          <c:idx val="2"/>
          <c:order val="2"/>
          <c:tx>
            <c:strRef>
              <c:f>'CANCER SUMMARY v2'!$D$6</c:f>
              <c:strCache>
                <c:ptCount val="1"/>
                <c:pt idx="0">
                  <c:v>Colorectal</c:v>
                </c:pt>
              </c:strCache>
            </c:strRef>
          </c:tx>
          <c:invertIfNegative val="0"/>
          <c:cat>
            <c:strRef>
              <c:f>'CANCER SUMMARY v2'!$A$7:$A$12</c:f>
              <c:strCache>
                <c:ptCount val="6"/>
                <c:pt idx="0">
                  <c:v>Baseline</c:v>
                </c:pt>
                <c:pt idx="1">
                  <c:v>2016-17 estimated</c:v>
                </c:pt>
                <c:pt idx="2">
                  <c:v>2017-18  estimated</c:v>
                </c:pt>
                <c:pt idx="3">
                  <c:v>2018-19  estimated</c:v>
                </c:pt>
                <c:pt idx="4">
                  <c:v>2019-20 estimated</c:v>
                </c:pt>
                <c:pt idx="5">
                  <c:v>2020-21 estimated</c:v>
                </c:pt>
              </c:strCache>
            </c:strRef>
          </c:cat>
          <c:val>
            <c:numRef>
              <c:f>'CANCER SUMMARY v2'!$D$7:$D$12</c:f>
              <c:numCache>
                <c:formatCode>General</c:formatCode>
                <c:ptCount val="6"/>
                <c:pt idx="0">
                  <c:v>2508</c:v>
                </c:pt>
                <c:pt idx="1">
                  <c:v>3075</c:v>
                </c:pt>
                <c:pt idx="2">
                  <c:v>3770</c:v>
                </c:pt>
                <c:pt idx="3">
                  <c:v>4168</c:v>
                </c:pt>
                <c:pt idx="4">
                  <c:v>4608</c:v>
                </c:pt>
                <c:pt idx="5">
                  <c:v>5094</c:v>
                </c:pt>
              </c:numCache>
            </c:numRef>
          </c:val>
        </c:ser>
        <c:ser>
          <c:idx val="3"/>
          <c:order val="3"/>
          <c:tx>
            <c:strRef>
              <c:f>'CANCER SUMMARY v2'!$E$6</c:f>
              <c:strCache>
                <c:ptCount val="1"/>
                <c:pt idx="0">
                  <c:v>Gynaecology</c:v>
                </c:pt>
              </c:strCache>
            </c:strRef>
          </c:tx>
          <c:invertIfNegative val="0"/>
          <c:cat>
            <c:strRef>
              <c:f>'CANCER SUMMARY v2'!$A$7:$A$12</c:f>
              <c:strCache>
                <c:ptCount val="6"/>
                <c:pt idx="0">
                  <c:v>Baseline</c:v>
                </c:pt>
                <c:pt idx="1">
                  <c:v>2016-17 estimated</c:v>
                </c:pt>
                <c:pt idx="2">
                  <c:v>2017-18  estimated</c:v>
                </c:pt>
                <c:pt idx="3">
                  <c:v>2018-19  estimated</c:v>
                </c:pt>
                <c:pt idx="4">
                  <c:v>2019-20 estimated</c:v>
                </c:pt>
                <c:pt idx="5">
                  <c:v>2020-21 estimated</c:v>
                </c:pt>
              </c:strCache>
            </c:strRef>
          </c:cat>
          <c:val>
            <c:numRef>
              <c:f>'CANCER SUMMARY v2'!$E$7:$E$12</c:f>
              <c:numCache>
                <c:formatCode>General</c:formatCode>
                <c:ptCount val="6"/>
                <c:pt idx="0">
                  <c:v>1429</c:v>
                </c:pt>
                <c:pt idx="1">
                  <c:v>1472</c:v>
                </c:pt>
                <c:pt idx="2">
                  <c:v>1516</c:v>
                </c:pt>
                <c:pt idx="3">
                  <c:v>1562</c:v>
                </c:pt>
                <c:pt idx="4">
                  <c:v>1601</c:v>
                </c:pt>
                <c:pt idx="5">
                  <c:v>1641</c:v>
                </c:pt>
              </c:numCache>
            </c:numRef>
          </c:val>
        </c:ser>
        <c:ser>
          <c:idx val="4"/>
          <c:order val="4"/>
          <c:tx>
            <c:strRef>
              <c:f>'CANCER SUMMARY v2'!$F$6</c:f>
              <c:strCache>
                <c:ptCount val="1"/>
                <c:pt idx="0">
                  <c:v>Haematology</c:v>
                </c:pt>
              </c:strCache>
            </c:strRef>
          </c:tx>
          <c:invertIfNegative val="0"/>
          <c:cat>
            <c:strRef>
              <c:f>'CANCER SUMMARY v2'!$A$7:$A$12</c:f>
              <c:strCache>
                <c:ptCount val="6"/>
                <c:pt idx="0">
                  <c:v>Baseline</c:v>
                </c:pt>
                <c:pt idx="1">
                  <c:v>2016-17 estimated</c:v>
                </c:pt>
                <c:pt idx="2">
                  <c:v>2017-18  estimated</c:v>
                </c:pt>
                <c:pt idx="3">
                  <c:v>2018-19  estimated</c:v>
                </c:pt>
                <c:pt idx="4">
                  <c:v>2019-20 estimated</c:v>
                </c:pt>
                <c:pt idx="5">
                  <c:v>2020-21 estimated</c:v>
                </c:pt>
              </c:strCache>
            </c:strRef>
          </c:cat>
          <c:val>
            <c:numRef>
              <c:f>'CANCER SUMMARY v2'!$F$7:$F$12</c:f>
              <c:numCache>
                <c:formatCode>General</c:formatCode>
                <c:ptCount val="6"/>
                <c:pt idx="0">
                  <c:v>96</c:v>
                </c:pt>
                <c:pt idx="1">
                  <c:v>98</c:v>
                </c:pt>
                <c:pt idx="2">
                  <c:v>100</c:v>
                </c:pt>
                <c:pt idx="3">
                  <c:v>102</c:v>
                </c:pt>
                <c:pt idx="4">
                  <c:v>104</c:v>
                </c:pt>
                <c:pt idx="5">
                  <c:v>106</c:v>
                </c:pt>
              </c:numCache>
            </c:numRef>
          </c:val>
        </c:ser>
        <c:ser>
          <c:idx val="5"/>
          <c:order val="5"/>
          <c:tx>
            <c:strRef>
              <c:f>'CANCER SUMMARY v2'!$G$6</c:f>
              <c:strCache>
                <c:ptCount val="1"/>
                <c:pt idx="0">
                  <c:v>Head and Neck</c:v>
                </c:pt>
              </c:strCache>
            </c:strRef>
          </c:tx>
          <c:invertIfNegative val="0"/>
          <c:cat>
            <c:strRef>
              <c:f>'CANCER SUMMARY v2'!$A$7:$A$12</c:f>
              <c:strCache>
                <c:ptCount val="6"/>
                <c:pt idx="0">
                  <c:v>Baseline</c:v>
                </c:pt>
                <c:pt idx="1">
                  <c:v>2016-17 estimated</c:v>
                </c:pt>
                <c:pt idx="2">
                  <c:v>2017-18  estimated</c:v>
                </c:pt>
                <c:pt idx="3">
                  <c:v>2018-19  estimated</c:v>
                </c:pt>
                <c:pt idx="4">
                  <c:v>2019-20 estimated</c:v>
                </c:pt>
                <c:pt idx="5">
                  <c:v>2020-21 estimated</c:v>
                </c:pt>
              </c:strCache>
            </c:strRef>
          </c:cat>
          <c:val>
            <c:numRef>
              <c:f>'CANCER SUMMARY v2'!$G$7:$G$12</c:f>
              <c:numCache>
                <c:formatCode>General</c:formatCode>
                <c:ptCount val="6"/>
                <c:pt idx="0">
                  <c:v>1832</c:v>
                </c:pt>
                <c:pt idx="1">
                  <c:v>2173</c:v>
                </c:pt>
                <c:pt idx="2">
                  <c:v>2577</c:v>
                </c:pt>
                <c:pt idx="3">
                  <c:v>2797</c:v>
                </c:pt>
                <c:pt idx="4">
                  <c:v>3036</c:v>
                </c:pt>
                <c:pt idx="5">
                  <c:v>3295</c:v>
                </c:pt>
              </c:numCache>
            </c:numRef>
          </c:val>
        </c:ser>
        <c:ser>
          <c:idx val="6"/>
          <c:order val="6"/>
          <c:tx>
            <c:strRef>
              <c:f>'CANCER SUMMARY v2'!$H$6</c:f>
              <c:strCache>
                <c:ptCount val="1"/>
                <c:pt idx="0">
                  <c:v>Lung</c:v>
                </c:pt>
              </c:strCache>
            </c:strRef>
          </c:tx>
          <c:invertIfNegative val="0"/>
          <c:cat>
            <c:strRef>
              <c:f>'CANCER SUMMARY v2'!$A$7:$A$12</c:f>
              <c:strCache>
                <c:ptCount val="6"/>
                <c:pt idx="0">
                  <c:v>Baseline</c:v>
                </c:pt>
                <c:pt idx="1">
                  <c:v>2016-17 estimated</c:v>
                </c:pt>
                <c:pt idx="2">
                  <c:v>2017-18  estimated</c:v>
                </c:pt>
                <c:pt idx="3">
                  <c:v>2018-19  estimated</c:v>
                </c:pt>
                <c:pt idx="4">
                  <c:v>2019-20 estimated</c:v>
                </c:pt>
                <c:pt idx="5">
                  <c:v>2020-21 estimated</c:v>
                </c:pt>
              </c:strCache>
            </c:strRef>
          </c:cat>
          <c:val>
            <c:numRef>
              <c:f>'CANCER SUMMARY v2'!$H$7:$H$12</c:f>
              <c:numCache>
                <c:formatCode>General</c:formatCode>
                <c:ptCount val="6"/>
                <c:pt idx="0">
                  <c:v>612</c:v>
                </c:pt>
                <c:pt idx="1">
                  <c:v>677</c:v>
                </c:pt>
                <c:pt idx="2">
                  <c:v>748</c:v>
                </c:pt>
                <c:pt idx="3">
                  <c:v>797</c:v>
                </c:pt>
                <c:pt idx="4">
                  <c:v>849</c:v>
                </c:pt>
                <c:pt idx="5">
                  <c:v>904</c:v>
                </c:pt>
              </c:numCache>
            </c:numRef>
          </c:val>
        </c:ser>
        <c:ser>
          <c:idx val="7"/>
          <c:order val="7"/>
          <c:tx>
            <c:strRef>
              <c:f>'CANCER SUMMARY v2'!$I$6</c:f>
              <c:strCache>
                <c:ptCount val="1"/>
                <c:pt idx="0">
                  <c:v>Other</c:v>
                </c:pt>
              </c:strCache>
            </c:strRef>
          </c:tx>
          <c:invertIfNegative val="0"/>
          <c:cat>
            <c:strRef>
              <c:f>'CANCER SUMMARY v2'!$A$7:$A$12</c:f>
              <c:strCache>
                <c:ptCount val="6"/>
                <c:pt idx="0">
                  <c:v>Baseline</c:v>
                </c:pt>
                <c:pt idx="1">
                  <c:v>2016-17 estimated</c:v>
                </c:pt>
                <c:pt idx="2">
                  <c:v>2017-18  estimated</c:v>
                </c:pt>
                <c:pt idx="3">
                  <c:v>2018-19  estimated</c:v>
                </c:pt>
                <c:pt idx="4">
                  <c:v>2019-20 estimated</c:v>
                </c:pt>
                <c:pt idx="5">
                  <c:v>2020-21 estimated</c:v>
                </c:pt>
              </c:strCache>
            </c:strRef>
          </c:cat>
          <c:val>
            <c:numRef>
              <c:f>'CANCER SUMMARY v2'!$I$7:$I$12</c:f>
              <c:numCache>
                <c:formatCode>General</c:formatCode>
                <c:ptCount val="6"/>
                <c:pt idx="0">
                  <c:v>38</c:v>
                </c:pt>
                <c:pt idx="1">
                  <c:v>39</c:v>
                </c:pt>
                <c:pt idx="2">
                  <c:v>40</c:v>
                </c:pt>
                <c:pt idx="3">
                  <c:v>41</c:v>
                </c:pt>
                <c:pt idx="4">
                  <c:v>42</c:v>
                </c:pt>
                <c:pt idx="5">
                  <c:v>43</c:v>
                </c:pt>
              </c:numCache>
            </c:numRef>
          </c:val>
        </c:ser>
        <c:ser>
          <c:idx val="8"/>
          <c:order val="8"/>
          <c:tx>
            <c:strRef>
              <c:f>'CANCER SUMMARY v2'!$J$6</c:f>
              <c:strCache>
                <c:ptCount val="1"/>
                <c:pt idx="0">
                  <c:v>Paediatric</c:v>
                </c:pt>
              </c:strCache>
            </c:strRef>
          </c:tx>
          <c:invertIfNegative val="0"/>
          <c:cat>
            <c:strRef>
              <c:f>'CANCER SUMMARY v2'!$A$7:$A$12</c:f>
              <c:strCache>
                <c:ptCount val="6"/>
                <c:pt idx="0">
                  <c:v>Baseline</c:v>
                </c:pt>
                <c:pt idx="1">
                  <c:v>2016-17 estimated</c:v>
                </c:pt>
                <c:pt idx="2">
                  <c:v>2017-18  estimated</c:v>
                </c:pt>
                <c:pt idx="3">
                  <c:v>2018-19  estimated</c:v>
                </c:pt>
                <c:pt idx="4">
                  <c:v>2019-20 estimated</c:v>
                </c:pt>
                <c:pt idx="5">
                  <c:v>2020-21 estimated</c:v>
                </c:pt>
              </c:strCache>
            </c:strRef>
          </c:cat>
          <c:val>
            <c:numRef>
              <c:f>'CANCER SUMMARY v2'!$J$7:$J$12</c:f>
              <c:numCache>
                <c:formatCode>General</c:formatCode>
                <c:ptCount val="6"/>
                <c:pt idx="0">
                  <c:v>105</c:v>
                </c:pt>
                <c:pt idx="1">
                  <c:v>111</c:v>
                </c:pt>
                <c:pt idx="2">
                  <c:v>117</c:v>
                </c:pt>
                <c:pt idx="3">
                  <c:v>123</c:v>
                </c:pt>
                <c:pt idx="4">
                  <c:v>126</c:v>
                </c:pt>
                <c:pt idx="5">
                  <c:v>129</c:v>
                </c:pt>
              </c:numCache>
            </c:numRef>
          </c:val>
        </c:ser>
        <c:ser>
          <c:idx val="9"/>
          <c:order val="9"/>
          <c:tx>
            <c:strRef>
              <c:f>'CANCER SUMMARY v2'!$K$6</c:f>
              <c:strCache>
                <c:ptCount val="1"/>
                <c:pt idx="0">
                  <c:v>Sarcoma</c:v>
                </c:pt>
              </c:strCache>
            </c:strRef>
          </c:tx>
          <c:invertIfNegative val="0"/>
          <c:cat>
            <c:strRef>
              <c:f>'CANCER SUMMARY v2'!$A$7:$A$12</c:f>
              <c:strCache>
                <c:ptCount val="6"/>
                <c:pt idx="0">
                  <c:v>Baseline</c:v>
                </c:pt>
                <c:pt idx="1">
                  <c:v>2016-17 estimated</c:v>
                </c:pt>
                <c:pt idx="2">
                  <c:v>2017-18  estimated</c:v>
                </c:pt>
                <c:pt idx="3">
                  <c:v>2018-19  estimated</c:v>
                </c:pt>
                <c:pt idx="4">
                  <c:v>2019-20 estimated</c:v>
                </c:pt>
                <c:pt idx="5">
                  <c:v>2020-21 estimated</c:v>
                </c:pt>
              </c:strCache>
            </c:strRef>
          </c:cat>
          <c:val>
            <c:numRef>
              <c:f>'CANCER SUMMARY v2'!$K$7:$K$12</c:f>
              <c:numCache>
                <c:formatCode>General</c:formatCode>
                <c:ptCount val="6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  <c:pt idx="5">
                  <c:v>20</c:v>
                </c:pt>
              </c:numCache>
            </c:numRef>
          </c:val>
        </c:ser>
        <c:ser>
          <c:idx val="10"/>
          <c:order val="10"/>
          <c:tx>
            <c:strRef>
              <c:f>'CANCER SUMMARY v2'!$L$6</c:f>
              <c:strCache>
                <c:ptCount val="1"/>
                <c:pt idx="0">
                  <c:v>Skin</c:v>
                </c:pt>
              </c:strCache>
            </c:strRef>
          </c:tx>
          <c:invertIfNegative val="0"/>
          <c:cat>
            <c:strRef>
              <c:f>'CANCER SUMMARY v2'!$A$7:$A$12</c:f>
              <c:strCache>
                <c:ptCount val="6"/>
                <c:pt idx="0">
                  <c:v>Baseline</c:v>
                </c:pt>
                <c:pt idx="1">
                  <c:v>2016-17 estimated</c:v>
                </c:pt>
                <c:pt idx="2">
                  <c:v>2017-18  estimated</c:v>
                </c:pt>
                <c:pt idx="3">
                  <c:v>2018-19  estimated</c:v>
                </c:pt>
                <c:pt idx="4">
                  <c:v>2019-20 estimated</c:v>
                </c:pt>
                <c:pt idx="5">
                  <c:v>2020-21 estimated</c:v>
                </c:pt>
              </c:strCache>
            </c:strRef>
          </c:cat>
          <c:val>
            <c:numRef>
              <c:f>'CANCER SUMMARY v2'!$L$7:$L$12</c:f>
              <c:numCache>
                <c:formatCode>General</c:formatCode>
                <c:ptCount val="6"/>
                <c:pt idx="0">
                  <c:v>2446</c:v>
                </c:pt>
                <c:pt idx="1">
                  <c:v>2704</c:v>
                </c:pt>
                <c:pt idx="2">
                  <c:v>2989</c:v>
                </c:pt>
                <c:pt idx="3">
                  <c:v>3304</c:v>
                </c:pt>
                <c:pt idx="4">
                  <c:v>3553</c:v>
                </c:pt>
                <c:pt idx="5">
                  <c:v>3821</c:v>
                </c:pt>
              </c:numCache>
            </c:numRef>
          </c:val>
        </c:ser>
        <c:ser>
          <c:idx val="11"/>
          <c:order val="11"/>
          <c:tx>
            <c:strRef>
              <c:f>'CANCER SUMMARY v2'!$M$6</c:f>
              <c:strCache>
                <c:ptCount val="1"/>
                <c:pt idx="0">
                  <c:v>Upper GI</c:v>
                </c:pt>
              </c:strCache>
            </c:strRef>
          </c:tx>
          <c:invertIfNegative val="0"/>
          <c:cat>
            <c:strRef>
              <c:f>'CANCER SUMMARY v2'!$A$7:$A$12</c:f>
              <c:strCache>
                <c:ptCount val="6"/>
                <c:pt idx="0">
                  <c:v>Baseline</c:v>
                </c:pt>
                <c:pt idx="1">
                  <c:v>2016-17 estimated</c:v>
                </c:pt>
                <c:pt idx="2">
                  <c:v>2017-18  estimated</c:v>
                </c:pt>
                <c:pt idx="3">
                  <c:v>2018-19  estimated</c:v>
                </c:pt>
                <c:pt idx="4">
                  <c:v>2019-20 estimated</c:v>
                </c:pt>
                <c:pt idx="5">
                  <c:v>2020-21 estimated</c:v>
                </c:pt>
              </c:strCache>
            </c:strRef>
          </c:cat>
          <c:val>
            <c:numRef>
              <c:f>'CANCER SUMMARY v2'!$M$7:$M$12</c:f>
              <c:numCache>
                <c:formatCode>General</c:formatCode>
                <c:ptCount val="6"/>
                <c:pt idx="0">
                  <c:v>2214</c:v>
                </c:pt>
                <c:pt idx="1">
                  <c:v>2781</c:v>
                </c:pt>
                <c:pt idx="2">
                  <c:v>3494</c:v>
                </c:pt>
                <c:pt idx="3">
                  <c:v>4214</c:v>
                </c:pt>
                <c:pt idx="4">
                  <c:v>4870</c:v>
                </c:pt>
                <c:pt idx="5">
                  <c:v>5384</c:v>
                </c:pt>
              </c:numCache>
            </c:numRef>
          </c:val>
        </c:ser>
        <c:ser>
          <c:idx val="12"/>
          <c:order val="12"/>
          <c:tx>
            <c:strRef>
              <c:f>'CANCER SUMMARY v2'!$N$6</c:f>
              <c:strCache>
                <c:ptCount val="1"/>
                <c:pt idx="0">
                  <c:v>Urology</c:v>
                </c:pt>
              </c:strCache>
            </c:strRef>
          </c:tx>
          <c:invertIfNegative val="0"/>
          <c:cat>
            <c:strRef>
              <c:f>'CANCER SUMMARY v2'!$A$7:$A$12</c:f>
              <c:strCache>
                <c:ptCount val="6"/>
                <c:pt idx="0">
                  <c:v>Baseline</c:v>
                </c:pt>
                <c:pt idx="1">
                  <c:v>2016-17 estimated</c:v>
                </c:pt>
                <c:pt idx="2">
                  <c:v>2017-18  estimated</c:v>
                </c:pt>
                <c:pt idx="3">
                  <c:v>2018-19  estimated</c:v>
                </c:pt>
                <c:pt idx="4">
                  <c:v>2019-20 estimated</c:v>
                </c:pt>
                <c:pt idx="5">
                  <c:v>2020-21 estimated</c:v>
                </c:pt>
              </c:strCache>
            </c:strRef>
          </c:cat>
          <c:val>
            <c:numRef>
              <c:f>'CANCER SUMMARY v2'!$N$7:$N$12</c:f>
              <c:numCache>
                <c:formatCode>General</c:formatCode>
                <c:ptCount val="6"/>
                <c:pt idx="0">
                  <c:v>1438</c:v>
                </c:pt>
                <c:pt idx="1">
                  <c:v>1590</c:v>
                </c:pt>
                <c:pt idx="2">
                  <c:v>1758</c:v>
                </c:pt>
                <c:pt idx="3">
                  <c:v>1899</c:v>
                </c:pt>
                <c:pt idx="4">
                  <c:v>2004</c:v>
                </c:pt>
                <c:pt idx="5">
                  <c:v>2115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132952448"/>
        <c:axId val="132953984"/>
      </c:barChart>
      <c:catAx>
        <c:axId val="132952448"/>
        <c:scaling>
          <c:orientation val="minMax"/>
        </c:scaling>
        <c:delete val="0"/>
        <c:axPos val="b"/>
        <c:majorTickMark val="none"/>
        <c:minorTickMark val="none"/>
        <c:tickLblPos val="nextTo"/>
        <c:crossAx val="132953984"/>
        <c:crosses val="autoZero"/>
        <c:auto val="1"/>
        <c:lblAlgn val="ctr"/>
        <c:lblOffset val="100"/>
        <c:noMultiLvlLbl val="0"/>
      </c:catAx>
      <c:valAx>
        <c:axId val="13295398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3295244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8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en-US" sz="1400"/>
              <a:t>Projected Increase in</a:t>
            </a:r>
            <a:r>
              <a:rPr lang="en-US" sz="1400" baseline="0"/>
              <a:t> Diagnostic</a:t>
            </a:r>
            <a:r>
              <a:rPr lang="en-US" sz="1400"/>
              <a:t> Demand in ELHT 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'CANCER SUMMARY v2'!$B$24</c:f>
              <c:strCache>
                <c:ptCount val="1"/>
                <c:pt idx="0">
                  <c:v>Baseline</c:v>
                </c:pt>
              </c:strCache>
            </c:strRef>
          </c:tx>
          <c:invertIfNegative val="0"/>
          <c:cat>
            <c:strRef>
              <c:f>'CANCER SUMMARY v2'!$A$27:$A$36</c:f>
              <c:strCache>
                <c:ptCount val="10"/>
                <c:pt idx="0">
                  <c:v>Endoscopies</c:v>
                </c:pt>
                <c:pt idx="1">
                  <c:v>Angiography</c:v>
                </c:pt>
                <c:pt idx="2">
                  <c:v>CT</c:v>
                </c:pt>
                <c:pt idx="3">
                  <c:v>Fluoroscopy</c:v>
                </c:pt>
                <c:pt idx="4">
                  <c:v>Mammography</c:v>
                </c:pt>
                <c:pt idx="5">
                  <c:v>MRI</c:v>
                </c:pt>
                <c:pt idx="6">
                  <c:v>Nuclear Medicine</c:v>
                </c:pt>
                <c:pt idx="7">
                  <c:v>Obstetrics</c:v>
                </c:pt>
                <c:pt idx="8">
                  <c:v>Radiology</c:v>
                </c:pt>
                <c:pt idx="9">
                  <c:v>Ultrasound</c:v>
                </c:pt>
              </c:strCache>
            </c:strRef>
          </c:cat>
          <c:val>
            <c:numRef>
              <c:f>'CANCER SUMMARY v2'!$B$27:$B$36</c:f>
              <c:numCache>
                <c:formatCode>0</c:formatCode>
                <c:ptCount val="10"/>
                <c:pt idx="0">
                  <c:v>4592</c:v>
                </c:pt>
                <c:pt idx="1">
                  <c:v>33</c:v>
                </c:pt>
                <c:pt idx="2">
                  <c:v>3446</c:v>
                </c:pt>
                <c:pt idx="3">
                  <c:v>349</c:v>
                </c:pt>
                <c:pt idx="4">
                  <c:v>2451</c:v>
                </c:pt>
                <c:pt idx="5">
                  <c:v>839</c:v>
                </c:pt>
                <c:pt idx="6">
                  <c:v>764</c:v>
                </c:pt>
                <c:pt idx="7">
                  <c:v>60</c:v>
                </c:pt>
                <c:pt idx="8">
                  <c:v>3918</c:v>
                </c:pt>
                <c:pt idx="9">
                  <c:v>7247</c:v>
                </c:pt>
              </c:numCache>
            </c:numRef>
          </c:val>
        </c:ser>
        <c:ser>
          <c:idx val="1"/>
          <c:order val="1"/>
          <c:tx>
            <c:strRef>
              <c:f>'CANCER SUMMARY v2'!$C$24</c:f>
              <c:strCache>
                <c:ptCount val="1"/>
                <c:pt idx="0">
                  <c:v>2016-17</c:v>
                </c:pt>
              </c:strCache>
            </c:strRef>
          </c:tx>
          <c:invertIfNegative val="0"/>
          <c:cat>
            <c:strRef>
              <c:f>'CANCER SUMMARY v2'!$A$27:$A$36</c:f>
              <c:strCache>
                <c:ptCount val="10"/>
                <c:pt idx="0">
                  <c:v>Endoscopies</c:v>
                </c:pt>
                <c:pt idx="1">
                  <c:v>Angiography</c:v>
                </c:pt>
                <c:pt idx="2">
                  <c:v>CT</c:v>
                </c:pt>
                <c:pt idx="3">
                  <c:v>Fluoroscopy</c:v>
                </c:pt>
                <c:pt idx="4">
                  <c:v>Mammography</c:v>
                </c:pt>
                <c:pt idx="5">
                  <c:v>MRI</c:v>
                </c:pt>
                <c:pt idx="6">
                  <c:v>Nuclear Medicine</c:v>
                </c:pt>
                <c:pt idx="7">
                  <c:v>Obstetrics</c:v>
                </c:pt>
                <c:pt idx="8">
                  <c:v>Radiology</c:v>
                </c:pt>
                <c:pt idx="9">
                  <c:v>Ultrasound</c:v>
                </c:pt>
              </c:strCache>
            </c:strRef>
          </c:cat>
          <c:val>
            <c:numRef>
              <c:f>'CANCER SUMMARY v2'!$C$27:$C$36</c:f>
              <c:numCache>
                <c:formatCode>0</c:formatCode>
                <c:ptCount val="10"/>
                <c:pt idx="0">
                  <c:v>5638</c:v>
                </c:pt>
                <c:pt idx="1">
                  <c:v>36</c:v>
                </c:pt>
                <c:pt idx="2">
                  <c:v>4007</c:v>
                </c:pt>
                <c:pt idx="3">
                  <c:v>415</c:v>
                </c:pt>
                <c:pt idx="4">
                  <c:v>2533</c:v>
                </c:pt>
                <c:pt idx="5">
                  <c:v>951</c:v>
                </c:pt>
                <c:pt idx="6">
                  <c:v>846</c:v>
                </c:pt>
                <c:pt idx="7">
                  <c:v>64</c:v>
                </c:pt>
                <c:pt idx="8">
                  <c:v>4524</c:v>
                </c:pt>
                <c:pt idx="9">
                  <c:v>7685</c:v>
                </c:pt>
              </c:numCache>
            </c:numRef>
          </c:val>
        </c:ser>
        <c:ser>
          <c:idx val="2"/>
          <c:order val="2"/>
          <c:tx>
            <c:strRef>
              <c:f>'CANCER SUMMARY v2'!$D$24</c:f>
              <c:strCache>
                <c:ptCount val="1"/>
                <c:pt idx="0">
                  <c:v>2017-18</c:v>
                </c:pt>
              </c:strCache>
            </c:strRef>
          </c:tx>
          <c:invertIfNegative val="0"/>
          <c:cat>
            <c:strRef>
              <c:f>'CANCER SUMMARY v2'!$A$27:$A$36</c:f>
              <c:strCache>
                <c:ptCount val="10"/>
                <c:pt idx="0">
                  <c:v>Endoscopies</c:v>
                </c:pt>
                <c:pt idx="1">
                  <c:v>Angiography</c:v>
                </c:pt>
                <c:pt idx="2">
                  <c:v>CT</c:v>
                </c:pt>
                <c:pt idx="3">
                  <c:v>Fluoroscopy</c:v>
                </c:pt>
                <c:pt idx="4">
                  <c:v>Mammography</c:v>
                </c:pt>
                <c:pt idx="5">
                  <c:v>MRI</c:v>
                </c:pt>
                <c:pt idx="6">
                  <c:v>Nuclear Medicine</c:v>
                </c:pt>
                <c:pt idx="7">
                  <c:v>Obstetrics</c:v>
                </c:pt>
                <c:pt idx="8">
                  <c:v>Radiology</c:v>
                </c:pt>
                <c:pt idx="9">
                  <c:v>Ultrasound</c:v>
                </c:pt>
              </c:strCache>
            </c:strRef>
          </c:cat>
          <c:val>
            <c:numRef>
              <c:f>'CANCER SUMMARY v2'!$D$27:$D$36</c:f>
              <c:numCache>
                <c:formatCode>0</c:formatCode>
                <c:ptCount val="10"/>
                <c:pt idx="0">
                  <c:v>6932</c:v>
                </c:pt>
                <c:pt idx="1">
                  <c:v>42</c:v>
                </c:pt>
                <c:pt idx="2">
                  <c:v>4676</c:v>
                </c:pt>
                <c:pt idx="3">
                  <c:v>496</c:v>
                </c:pt>
                <c:pt idx="4">
                  <c:v>2621</c:v>
                </c:pt>
                <c:pt idx="5">
                  <c:v>1084</c:v>
                </c:pt>
                <c:pt idx="6">
                  <c:v>941</c:v>
                </c:pt>
                <c:pt idx="7">
                  <c:v>68</c:v>
                </c:pt>
                <c:pt idx="8">
                  <c:v>5248</c:v>
                </c:pt>
                <c:pt idx="9">
                  <c:v>8178</c:v>
                </c:pt>
              </c:numCache>
            </c:numRef>
          </c:val>
        </c:ser>
        <c:ser>
          <c:idx val="3"/>
          <c:order val="3"/>
          <c:tx>
            <c:strRef>
              <c:f>'CANCER SUMMARY v2'!$E$24</c:f>
              <c:strCache>
                <c:ptCount val="1"/>
                <c:pt idx="0">
                  <c:v>2018-19</c:v>
                </c:pt>
              </c:strCache>
            </c:strRef>
          </c:tx>
          <c:invertIfNegative val="0"/>
          <c:cat>
            <c:strRef>
              <c:f>'CANCER SUMMARY v2'!$A$27:$A$36</c:f>
              <c:strCache>
                <c:ptCount val="10"/>
                <c:pt idx="0">
                  <c:v>Endoscopies</c:v>
                </c:pt>
                <c:pt idx="1">
                  <c:v>Angiography</c:v>
                </c:pt>
                <c:pt idx="2">
                  <c:v>CT</c:v>
                </c:pt>
                <c:pt idx="3">
                  <c:v>Fluoroscopy</c:v>
                </c:pt>
                <c:pt idx="4">
                  <c:v>Mammography</c:v>
                </c:pt>
                <c:pt idx="5">
                  <c:v>MRI</c:v>
                </c:pt>
                <c:pt idx="6">
                  <c:v>Nuclear Medicine</c:v>
                </c:pt>
                <c:pt idx="7">
                  <c:v>Obstetrics</c:v>
                </c:pt>
                <c:pt idx="8">
                  <c:v>Radiology</c:v>
                </c:pt>
                <c:pt idx="9">
                  <c:v>Ultrasound</c:v>
                </c:pt>
              </c:strCache>
            </c:strRef>
          </c:cat>
          <c:val>
            <c:numRef>
              <c:f>'CANCER SUMMARY v2'!$E$27:$E$36</c:f>
              <c:numCache>
                <c:formatCode>0</c:formatCode>
                <c:ptCount val="10"/>
                <c:pt idx="0">
                  <c:v>7970</c:v>
                </c:pt>
                <c:pt idx="1">
                  <c:v>47</c:v>
                </c:pt>
                <c:pt idx="2">
                  <c:v>5171</c:v>
                </c:pt>
                <c:pt idx="3">
                  <c:v>561</c:v>
                </c:pt>
                <c:pt idx="4">
                  <c:v>2710</c:v>
                </c:pt>
                <c:pt idx="5">
                  <c:v>1182</c:v>
                </c:pt>
                <c:pt idx="6">
                  <c:v>1016</c:v>
                </c:pt>
                <c:pt idx="7">
                  <c:v>72</c:v>
                </c:pt>
                <c:pt idx="8">
                  <c:v>5805</c:v>
                </c:pt>
                <c:pt idx="9">
                  <c:v>8607</c:v>
                </c:pt>
              </c:numCache>
            </c:numRef>
          </c:val>
        </c:ser>
        <c:ser>
          <c:idx val="4"/>
          <c:order val="4"/>
          <c:tx>
            <c:strRef>
              <c:f>'CANCER SUMMARY v2'!$F$24</c:f>
              <c:strCache>
                <c:ptCount val="1"/>
                <c:pt idx="0">
                  <c:v>2019-20</c:v>
                </c:pt>
              </c:strCache>
            </c:strRef>
          </c:tx>
          <c:invertIfNegative val="0"/>
          <c:cat>
            <c:strRef>
              <c:f>'CANCER SUMMARY v2'!$A$27:$A$36</c:f>
              <c:strCache>
                <c:ptCount val="10"/>
                <c:pt idx="0">
                  <c:v>Endoscopies</c:v>
                </c:pt>
                <c:pt idx="1">
                  <c:v>Angiography</c:v>
                </c:pt>
                <c:pt idx="2">
                  <c:v>CT</c:v>
                </c:pt>
                <c:pt idx="3">
                  <c:v>Fluoroscopy</c:v>
                </c:pt>
                <c:pt idx="4">
                  <c:v>Mammography</c:v>
                </c:pt>
                <c:pt idx="5">
                  <c:v>MRI</c:v>
                </c:pt>
                <c:pt idx="6">
                  <c:v>Nuclear Medicine</c:v>
                </c:pt>
                <c:pt idx="7">
                  <c:v>Obstetrics</c:v>
                </c:pt>
                <c:pt idx="8">
                  <c:v>Radiology</c:v>
                </c:pt>
                <c:pt idx="9">
                  <c:v>Ultrasound</c:v>
                </c:pt>
              </c:strCache>
            </c:strRef>
          </c:cat>
          <c:val>
            <c:numRef>
              <c:f>'CANCER SUMMARY v2'!$F$27:$F$36</c:f>
              <c:numCache>
                <c:formatCode>0</c:formatCode>
                <c:ptCount val="10"/>
                <c:pt idx="0">
                  <c:v>8981</c:v>
                </c:pt>
                <c:pt idx="1">
                  <c:v>51</c:v>
                </c:pt>
                <c:pt idx="2">
                  <c:v>5649</c:v>
                </c:pt>
                <c:pt idx="3">
                  <c:v>624</c:v>
                </c:pt>
                <c:pt idx="4">
                  <c:v>2785</c:v>
                </c:pt>
                <c:pt idx="5">
                  <c:v>1274</c:v>
                </c:pt>
                <c:pt idx="6">
                  <c:v>1086</c:v>
                </c:pt>
                <c:pt idx="7">
                  <c:v>75</c:v>
                </c:pt>
                <c:pt idx="8">
                  <c:v>6340</c:v>
                </c:pt>
                <c:pt idx="9">
                  <c:v>8991</c:v>
                </c:pt>
              </c:numCache>
            </c:numRef>
          </c:val>
        </c:ser>
        <c:ser>
          <c:idx val="5"/>
          <c:order val="5"/>
          <c:tx>
            <c:strRef>
              <c:f>'CANCER SUMMARY v2'!$G$24</c:f>
              <c:strCache>
                <c:ptCount val="1"/>
                <c:pt idx="0">
                  <c:v>2020-21</c:v>
                </c:pt>
              </c:strCache>
            </c:strRef>
          </c:tx>
          <c:invertIfNegative val="0"/>
          <c:cat>
            <c:strRef>
              <c:f>'CANCER SUMMARY v2'!$A$27:$A$36</c:f>
              <c:strCache>
                <c:ptCount val="10"/>
                <c:pt idx="0">
                  <c:v>Endoscopies</c:v>
                </c:pt>
                <c:pt idx="1">
                  <c:v>Angiography</c:v>
                </c:pt>
                <c:pt idx="2">
                  <c:v>CT</c:v>
                </c:pt>
                <c:pt idx="3">
                  <c:v>Fluoroscopy</c:v>
                </c:pt>
                <c:pt idx="4">
                  <c:v>Mammography</c:v>
                </c:pt>
                <c:pt idx="5">
                  <c:v>MRI</c:v>
                </c:pt>
                <c:pt idx="6">
                  <c:v>Nuclear Medicine</c:v>
                </c:pt>
                <c:pt idx="7">
                  <c:v>Obstetrics</c:v>
                </c:pt>
                <c:pt idx="8">
                  <c:v>Radiology</c:v>
                </c:pt>
                <c:pt idx="9">
                  <c:v>Ultrasound</c:v>
                </c:pt>
              </c:strCache>
            </c:strRef>
          </c:cat>
          <c:val>
            <c:numRef>
              <c:f>'CANCER SUMMARY v2'!$G$27:$G$36</c:f>
              <c:numCache>
                <c:formatCode>0</c:formatCode>
                <c:ptCount val="10"/>
                <c:pt idx="0">
                  <c:v>9905</c:v>
                </c:pt>
                <c:pt idx="1">
                  <c:v>55</c:v>
                </c:pt>
                <c:pt idx="2">
                  <c:v>6125</c:v>
                </c:pt>
                <c:pt idx="3">
                  <c:v>680</c:v>
                </c:pt>
                <c:pt idx="4">
                  <c:v>2847</c:v>
                </c:pt>
                <c:pt idx="5">
                  <c:v>1367</c:v>
                </c:pt>
                <c:pt idx="6">
                  <c:v>1152</c:v>
                </c:pt>
                <c:pt idx="7">
                  <c:v>79</c:v>
                </c:pt>
                <c:pt idx="8">
                  <c:v>6858</c:v>
                </c:pt>
                <c:pt idx="9">
                  <c:v>9347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4776192"/>
        <c:axId val="164786176"/>
      </c:barChart>
      <c:catAx>
        <c:axId val="164776192"/>
        <c:scaling>
          <c:orientation val="minMax"/>
        </c:scaling>
        <c:delete val="0"/>
        <c:axPos val="b"/>
        <c:majorTickMark val="none"/>
        <c:minorTickMark val="none"/>
        <c:tickLblPos val="nextTo"/>
        <c:crossAx val="164786176"/>
        <c:crosses val="autoZero"/>
        <c:auto val="1"/>
        <c:lblAlgn val="ctr"/>
        <c:lblOffset val="100"/>
        <c:noMultiLvlLbl val="0"/>
      </c:catAx>
      <c:valAx>
        <c:axId val="164786176"/>
        <c:scaling>
          <c:orientation val="minMax"/>
        </c:scaling>
        <c:delete val="0"/>
        <c:axPos val="l"/>
        <c:majorGridlines/>
        <c:numFmt formatCode="0" sourceLinked="1"/>
        <c:majorTickMark val="none"/>
        <c:minorTickMark val="none"/>
        <c:tickLblPos val="nextTo"/>
        <c:crossAx val="16477619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en-US" sz="1400"/>
              <a:t>Estimated total cost 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9698862642169729"/>
          <c:y val="0.19480351414406533"/>
          <c:w val="0.67739259336768964"/>
          <c:h val="0.593546223388743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'CANCER SUMMARY v2'!$A$57</c:f>
              <c:strCache>
                <c:ptCount val="1"/>
                <c:pt idx="0">
                  <c:v>Estimated total cost</c:v>
                </c:pt>
              </c:strCache>
            </c:strRef>
          </c:tx>
          <c:invertIfNegative val="0"/>
          <c:cat>
            <c:strRef>
              <c:f>'CANCER SUMMARY v2'!$A$58:$A$63</c:f>
              <c:strCache>
                <c:ptCount val="6"/>
                <c:pt idx="0">
                  <c:v>Baseline</c:v>
                </c:pt>
                <c:pt idx="1">
                  <c:v>2016/17</c:v>
                </c:pt>
                <c:pt idx="2">
                  <c:v>2017/18</c:v>
                </c:pt>
                <c:pt idx="3">
                  <c:v>2018/19</c:v>
                </c:pt>
                <c:pt idx="4">
                  <c:v>2019/20</c:v>
                </c:pt>
                <c:pt idx="5">
                  <c:v>2020/21</c:v>
                </c:pt>
              </c:strCache>
            </c:strRef>
          </c:cat>
          <c:val>
            <c:numRef>
              <c:f>'CANCER SUMMARY v2'!$B$54:$G$54</c:f>
              <c:numCache>
                <c:formatCode>_-"£"* #,##0_-;\-"£"* #,##0_-;_-"£"* "-"??_-;_-@_-</c:formatCode>
                <c:ptCount val="6"/>
                <c:pt idx="0">
                  <c:v>5778358.8000000007</c:v>
                </c:pt>
                <c:pt idx="1">
                  <c:v>6692376</c:v>
                </c:pt>
                <c:pt idx="2">
                  <c:v>7797478.3000000007</c:v>
                </c:pt>
                <c:pt idx="3">
                  <c:v>8669754.5</c:v>
                </c:pt>
                <c:pt idx="4">
                  <c:v>9509205.0999999978</c:v>
                </c:pt>
                <c:pt idx="5">
                  <c:v>10301301.699999997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9247104"/>
        <c:axId val="169248640"/>
      </c:barChart>
      <c:catAx>
        <c:axId val="169247104"/>
        <c:scaling>
          <c:orientation val="minMax"/>
        </c:scaling>
        <c:delete val="0"/>
        <c:axPos val="b"/>
        <c:majorTickMark val="out"/>
        <c:minorTickMark val="none"/>
        <c:tickLblPos val="nextTo"/>
        <c:crossAx val="169248640"/>
        <c:crosses val="autoZero"/>
        <c:auto val="1"/>
        <c:lblAlgn val="ctr"/>
        <c:lblOffset val="100"/>
        <c:noMultiLvlLbl val="0"/>
      </c:catAx>
      <c:valAx>
        <c:axId val="169248640"/>
        <c:scaling>
          <c:orientation val="minMax"/>
        </c:scaling>
        <c:delete val="0"/>
        <c:axPos val="l"/>
        <c:majorGridlines/>
        <c:numFmt formatCode="_-&quot;£&quot;* #,##0_-;\-&quot;£&quot;* #,##0_-;_-&quot;£&quot;* &quot;-&quot;??_-;_-@_-" sourceLinked="1"/>
        <c:majorTickMark val="out"/>
        <c:minorTickMark val="none"/>
        <c:tickLblPos val="nextTo"/>
        <c:crossAx val="169247104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0.37946</cdr:x>
      <cdr:y>0.35347</cdr:y>
    </cdr:from>
    <cdr:to>
      <cdr:x>0.61663</cdr:x>
      <cdr:y>0.65339</cdr:y>
    </cdr:to>
    <cdr:sp macro="" textlink="">
      <cdr:nvSpPr>
        <cdr:cNvPr id="2" name="Oval 1"/>
        <cdr:cNvSpPr/>
      </cdr:nvSpPr>
      <cdr:spPr>
        <a:xfrm xmlns:a="http://schemas.openxmlformats.org/drawingml/2006/main">
          <a:off x="3428992" y="2357430"/>
          <a:ext cx="2143140" cy="2000264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wrap="none" lIns="0" tIns="0" rIns="0" bIns="0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GB" sz="1200" b="0" dirty="0" smtClean="0">
              <a:solidFill>
                <a:schemeClr val="tx2"/>
              </a:solidFill>
              <a:latin typeface="Trebuchet MS" panose="020B0603020202020204" pitchFamily="34" charset="0"/>
            </a:rPr>
            <a:t>IMPLEMENTATION</a:t>
          </a:r>
        </a:p>
        <a:p xmlns:a="http://schemas.openxmlformats.org/drawingml/2006/main">
          <a:pPr algn="ctr"/>
          <a:r>
            <a:rPr lang="en-GB" sz="1200" b="0" dirty="0" smtClean="0">
              <a:solidFill>
                <a:schemeClr val="tx2"/>
              </a:solidFill>
              <a:latin typeface="Trebuchet MS" panose="020B0603020202020204" pitchFamily="34" charset="0"/>
            </a:rPr>
            <a:t> OF NICE </a:t>
          </a:r>
        </a:p>
        <a:p xmlns:a="http://schemas.openxmlformats.org/drawingml/2006/main">
          <a:pPr algn="ctr"/>
          <a:r>
            <a:rPr lang="en-GB" sz="1200" b="0" dirty="0" smtClean="0">
              <a:solidFill>
                <a:schemeClr val="tx2"/>
              </a:solidFill>
              <a:latin typeface="Trebuchet MS" panose="020B0603020202020204" pitchFamily="34" charset="0"/>
            </a:rPr>
            <a:t>GUIDELINES (NG12)</a:t>
          </a:r>
        </a:p>
        <a:p xmlns:a="http://schemas.openxmlformats.org/drawingml/2006/main">
          <a:pPr algn="ctr"/>
          <a:r>
            <a:rPr lang="en-GB" sz="1200" b="0" dirty="0" smtClean="0">
              <a:solidFill>
                <a:schemeClr val="tx2"/>
              </a:solidFill>
              <a:latin typeface="Trebuchet MS" panose="020B0603020202020204" pitchFamily="34" charset="0"/>
            </a:rPr>
            <a:t>FOR SUSPECTED CANCER:</a:t>
          </a:r>
        </a:p>
        <a:p xmlns:a="http://schemas.openxmlformats.org/drawingml/2006/main">
          <a:pPr algn="ctr"/>
          <a:r>
            <a:rPr lang="en-GB" sz="1200" b="0" dirty="0" smtClean="0">
              <a:solidFill>
                <a:schemeClr val="tx2"/>
              </a:solidFill>
              <a:latin typeface="Trebuchet MS" panose="020B0603020202020204" pitchFamily="34" charset="0"/>
            </a:rPr>
            <a:t> REGOGNITION &amp; REFERRAL</a:t>
          </a:r>
          <a:endParaRPr lang="en-GB" sz="1200" b="0" dirty="0">
            <a:solidFill>
              <a:schemeClr val="tx2"/>
            </a:solidFill>
            <a:latin typeface="Trebuchet MS" panose="020B060302020202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11E14D-74E1-41B0-AA00-09110DC13070}" type="datetimeFigureOut">
              <a:rPr lang="en-GB" smtClean="0"/>
              <a:pPr/>
              <a:t>13/12/2016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FE3CF4-84AA-4213-B40A-5C2E12F0D9B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712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5B6A0-9767-401F-A159-760602682167}" type="datetimeFigureOut">
              <a:rPr lang="en-GB" smtClean="0"/>
              <a:pPr/>
              <a:t>13/12/2016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E2BC2-B04C-4DD6-BC13-BB57915BEEF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6159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5B6A0-9767-401F-A159-760602682167}" type="datetimeFigureOut">
              <a:rPr lang="en-GB" smtClean="0"/>
              <a:pPr/>
              <a:t>13/12/2016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E2BC2-B04C-4DD6-BC13-BB57915BEEF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5015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5B6A0-9767-401F-A159-760602682167}" type="datetimeFigureOut">
              <a:rPr lang="en-GB" smtClean="0"/>
              <a:pPr/>
              <a:t>13/12/2016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E2BC2-B04C-4DD6-BC13-BB57915BEEF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4529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5B6A0-9767-401F-A159-760602682167}" type="datetimeFigureOut">
              <a:rPr lang="en-GB" smtClean="0"/>
              <a:pPr/>
              <a:t>13/12/2016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E2BC2-B04C-4DD6-BC13-BB57915BEEF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6963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5B6A0-9767-401F-A159-760602682167}" type="datetimeFigureOut">
              <a:rPr lang="en-GB" smtClean="0"/>
              <a:pPr/>
              <a:t>13/12/2016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E2BC2-B04C-4DD6-BC13-BB57915BEEF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3649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5B6A0-9767-401F-A159-760602682167}" type="datetimeFigureOut">
              <a:rPr lang="en-GB" smtClean="0"/>
              <a:pPr/>
              <a:t>13/12/2016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E2BC2-B04C-4DD6-BC13-BB57915BEEF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0488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5B6A0-9767-401F-A159-760602682167}" type="datetimeFigureOut">
              <a:rPr lang="en-GB" smtClean="0"/>
              <a:pPr/>
              <a:t>13/12/2016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E2BC2-B04C-4DD6-BC13-BB57915BEEF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1587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5B6A0-9767-401F-A159-760602682167}" type="datetimeFigureOut">
              <a:rPr lang="en-GB" smtClean="0"/>
              <a:pPr/>
              <a:t>13/12/2016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E2BC2-B04C-4DD6-BC13-BB57915BEEF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0154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5B6A0-9767-401F-A159-760602682167}" type="datetimeFigureOut">
              <a:rPr lang="en-GB" smtClean="0"/>
              <a:pPr/>
              <a:t>13/12/2016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E2BC2-B04C-4DD6-BC13-BB57915BEEF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4807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5B6A0-9767-401F-A159-760602682167}" type="datetimeFigureOut">
              <a:rPr lang="en-GB" smtClean="0"/>
              <a:pPr/>
              <a:t>13/12/2016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E2BC2-B04C-4DD6-BC13-BB57915BEEF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3565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5B6A0-9767-401F-A159-760602682167}" type="datetimeFigureOut">
              <a:rPr lang="en-GB" smtClean="0"/>
              <a:pPr/>
              <a:t>13/12/2016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E2BC2-B04C-4DD6-BC13-BB57915BEEF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4670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5B6A0-9767-401F-A159-760602682167}" type="datetimeFigureOut">
              <a:rPr lang="en-GB" smtClean="0"/>
              <a:pPr/>
              <a:t>13/12/2016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2E2BC2-B04C-4DD6-BC13-BB57915BEEF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4160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xfrm>
            <a:off x="827582" y="1628799"/>
            <a:ext cx="7632850" cy="345638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lvl="0">
              <a:defRPr sz="1800"/>
            </a:pPr>
            <a:r>
              <a:rPr sz="4400" dirty="0" smtClean="0"/>
              <a:t>SUSPECTED CANCER: RECOGNITION AND REFERRAL</a:t>
            </a:r>
            <a:r>
              <a:rPr lang="en-GB" sz="4400" dirty="0" smtClean="0"/>
              <a:t> IMPLEMENTATION EVENT LSC SCN</a:t>
            </a:r>
            <a:br>
              <a:rPr lang="en-GB" sz="4400" dirty="0" smtClean="0"/>
            </a:br>
            <a:r>
              <a:rPr lang="en-GB" sz="2800" dirty="0" smtClean="0"/>
              <a:t>Neil Smith</a:t>
            </a:r>
            <a:br>
              <a:rPr lang="en-GB" sz="2800" dirty="0" smtClean="0"/>
            </a:br>
            <a:r>
              <a:rPr lang="en-GB" sz="2800" dirty="0" smtClean="0"/>
              <a:t>Lynn Scott</a:t>
            </a:r>
            <a:br>
              <a:rPr lang="en-GB" sz="2800" dirty="0" smtClean="0"/>
            </a:br>
            <a:r>
              <a:rPr lang="en-GB" sz="2800" dirty="0" smtClean="0"/>
              <a:t>Juliette Brookfield</a:t>
            </a:r>
            <a:br>
              <a:rPr lang="en-GB" sz="2800" dirty="0" smtClean="0"/>
            </a:br>
            <a:r>
              <a:rPr lang="en-GB" sz="2800" dirty="0" smtClean="0"/>
              <a:t>4.3.16</a:t>
            </a:r>
            <a:endParaRPr sz="2800" dirty="0"/>
          </a:p>
        </p:txBody>
      </p:sp>
      <p:pic>
        <p:nvPicPr>
          <p:cNvPr id="51" name="image1.jpeg" descr="M_mid_RGB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679" y="5693904"/>
            <a:ext cx="2705100" cy="1123950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image4.jpe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65274" y="5619202"/>
            <a:ext cx="2478727" cy="113628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174307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 descr="ultroid-nice-news-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3702" y="0"/>
            <a:ext cx="2500298" cy="156268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322" y="5619202"/>
            <a:ext cx="943356" cy="1095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35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Roll out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 smtClean="0"/>
              <a:t>Phase 1</a:t>
            </a:r>
          </a:p>
          <a:p>
            <a:pPr marL="0" indent="0">
              <a:buNone/>
            </a:pPr>
            <a:r>
              <a:rPr lang="en-GB" dirty="0" smtClean="0"/>
              <a:t>Breast (2ww and separate </a:t>
            </a:r>
            <a:r>
              <a:rPr lang="en-GB" dirty="0" err="1" smtClean="0"/>
              <a:t>proforma</a:t>
            </a:r>
            <a:r>
              <a:rPr lang="en-GB" dirty="0" smtClean="0"/>
              <a:t> for breast symptomatic referrals)</a:t>
            </a:r>
          </a:p>
          <a:p>
            <a:pPr marL="0" indent="0">
              <a:buNone/>
            </a:pPr>
            <a:r>
              <a:rPr lang="en-GB" dirty="0" smtClean="0"/>
              <a:t>Upper GI / Iron Deficiency Anaemia/ Jaundice</a:t>
            </a:r>
          </a:p>
          <a:p>
            <a:pPr marL="0" indent="0">
              <a:buNone/>
            </a:pPr>
            <a:r>
              <a:rPr lang="en-GB" dirty="0" smtClean="0"/>
              <a:t>Head &amp; Neck</a:t>
            </a:r>
          </a:p>
          <a:p>
            <a:pPr marL="0" indent="0">
              <a:buNone/>
            </a:pPr>
            <a:r>
              <a:rPr lang="en-GB" dirty="0" smtClean="0"/>
              <a:t>Haematology</a:t>
            </a:r>
          </a:p>
          <a:p>
            <a:pPr marL="0" indent="0">
              <a:buNone/>
            </a:pPr>
            <a:r>
              <a:rPr lang="en-GB" dirty="0" smtClean="0"/>
              <a:t>Gynaecology</a:t>
            </a:r>
          </a:p>
          <a:p>
            <a:pPr marL="0" indent="0">
              <a:buNone/>
            </a:pPr>
            <a:r>
              <a:rPr lang="en-GB" dirty="0" smtClean="0"/>
              <a:t>Bone</a:t>
            </a:r>
          </a:p>
          <a:p>
            <a:pPr marL="0" indent="0">
              <a:buNone/>
            </a:pPr>
            <a:r>
              <a:rPr lang="en-GB" dirty="0" smtClean="0"/>
              <a:t>Sarcoma</a:t>
            </a:r>
          </a:p>
          <a:p>
            <a:pPr marL="0" indent="0">
              <a:buNone/>
            </a:pPr>
            <a:r>
              <a:rPr lang="en-GB" dirty="0" smtClean="0"/>
              <a:t>Brain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 smtClean="0"/>
              <a:t>Phase 2</a:t>
            </a:r>
          </a:p>
          <a:p>
            <a:pPr marL="0" indent="0">
              <a:buNone/>
            </a:pPr>
            <a:r>
              <a:rPr lang="en-GB" dirty="0" smtClean="0"/>
              <a:t>Lung</a:t>
            </a:r>
          </a:p>
          <a:p>
            <a:pPr marL="0" indent="0">
              <a:buNone/>
            </a:pPr>
            <a:r>
              <a:rPr lang="en-GB" dirty="0" smtClean="0"/>
              <a:t>Urology</a:t>
            </a:r>
          </a:p>
          <a:p>
            <a:pPr marL="0" indent="0">
              <a:buNone/>
            </a:pPr>
            <a:r>
              <a:rPr lang="en-GB" dirty="0" smtClean="0"/>
              <a:t>Skin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No plan yet – Colorectal due to need to address endoscopy capacity first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877272"/>
            <a:ext cx="8172400" cy="92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54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Operational Challenges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 smtClean="0"/>
              <a:t>Change in pathway – for example ultrasound now before OPA in </a:t>
            </a:r>
            <a:r>
              <a:rPr lang="en-GB" dirty="0" err="1" smtClean="0"/>
              <a:t>gynae</a:t>
            </a:r>
            <a:r>
              <a:rPr lang="en-GB" dirty="0" smtClean="0"/>
              <a:t> (GPs make referral for u/sound at time of emailing a 2ww </a:t>
            </a:r>
            <a:r>
              <a:rPr lang="en-GB" dirty="0" err="1" smtClean="0"/>
              <a:t>proforma</a:t>
            </a:r>
            <a:r>
              <a:rPr lang="en-GB" dirty="0" smtClean="0"/>
              <a:t>) – has required changes in processing appointment allocation for the Trust booking team</a:t>
            </a:r>
          </a:p>
          <a:p>
            <a:r>
              <a:rPr lang="en-GB" dirty="0" smtClean="0"/>
              <a:t>Change in pathway – paediatrics – some conditions to be seen within 48 hours (Brain &amp; CNS/Leukaemia/Lymphoma (</a:t>
            </a:r>
            <a:r>
              <a:rPr lang="en-GB" dirty="0" err="1" smtClean="0"/>
              <a:t>inc</a:t>
            </a:r>
            <a:r>
              <a:rPr lang="en-GB" dirty="0" smtClean="0"/>
              <a:t> H&amp;N if under 16 years)/Bone sarcoma/Soft tissue sarcoma/</a:t>
            </a:r>
            <a:r>
              <a:rPr lang="en-GB" dirty="0" err="1" smtClean="0"/>
              <a:t>Neuroblastoma</a:t>
            </a:r>
            <a:r>
              <a:rPr lang="en-GB" dirty="0" smtClean="0"/>
              <a:t>/Retinoblastoma/</a:t>
            </a:r>
            <a:r>
              <a:rPr lang="en-GB" dirty="0" err="1" smtClean="0"/>
              <a:t>Wilms</a:t>
            </a:r>
            <a:r>
              <a:rPr lang="en-GB" dirty="0" smtClean="0"/>
              <a:t>’ tumour</a:t>
            </a:r>
          </a:p>
          <a:p>
            <a:r>
              <a:rPr lang="en-GB" dirty="0" smtClean="0"/>
              <a:t>Re-issue of 2ww </a:t>
            </a:r>
            <a:r>
              <a:rPr lang="en-GB" dirty="0" err="1" smtClean="0"/>
              <a:t>proformas</a:t>
            </a:r>
            <a:r>
              <a:rPr lang="en-GB" dirty="0" smtClean="0"/>
              <a:t> to dentists – dentists not commissioned by our CCG so our CCG had to make separate contact with our local NHS England representative</a:t>
            </a:r>
          </a:p>
          <a:p>
            <a:r>
              <a:rPr lang="en-GB" dirty="0" smtClean="0"/>
              <a:t>All </a:t>
            </a:r>
            <a:r>
              <a:rPr lang="en-GB" dirty="0" err="1" smtClean="0"/>
              <a:t>proformas</a:t>
            </a:r>
            <a:r>
              <a:rPr lang="en-GB" dirty="0" smtClean="0"/>
              <a:t> needed re-writing,(keeping everyone happy) edited into EMIS format, sent to 87 practices, imported into document templates with old ones deactivated then each G.P. has to find each form individually.</a:t>
            </a: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877272"/>
            <a:ext cx="8172400" cy="92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97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877272"/>
            <a:ext cx="8172400" cy="9222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Operational Challenges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 smtClean="0"/>
              <a:t>Some local pathways agreed – </a:t>
            </a:r>
            <a:r>
              <a:rPr lang="en-GB" dirty="0" err="1" smtClean="0"/>
              <a:t>eg</a:t>
            </a:r>
            <a:r>
              <a:rPr lang="en-GB" dirty="0" smtClean="0"/>
              <a:t>  Iron Deficiency anaemia</a:t>
            </a:r>
          </a:p>
          <a:p>
            <a:r>
              <a:rPr lang="en-GB" dirty="0" smtClean="0"/>
              <a:t>GPs understanding the new referral pathways – requiring micromanagement in some tumour groups – particularly HPB and Upper GI/Iron Deficiency Anaemia referrals</a:t>
            </a:r>
          </a:p>
          <a:p>
            <a:r>
              <a:rPr lang="en-GB" dirty="0" smtClean="0"/>
              <a:t>Paediatrics – still work in progress to ‘get right’ – needing micromanagement</a:t>
            </a:r>
          </a:p>
          <a:p>
            <a:r>
              <a:rPr lang="en-GB" dirty="0" smtClean="0"/>
              <a:t>Upper GI – still work in progress to ‘get right’: straight to scope but also OPA if GP indicates abdominal mass</a:t>
            </a:r>
          </a:p>
          <a:p>
            <a:r>
              <a:rPr lang="en-GB" dirty="0" smtClean="0"/>
              <a:t>Recognition more time required for clerks in the booking team – discussion with finance teams to provide funding for 2 additional band 3 staff </a:t>
            </a:r>
          </a:p>
          <a:p>
            <a:r>
              <a:rPr lang="en-GB" dirty="0" smtClean="0"/>
              <a:t>Skin – concern from the Consultants that the 2ww process will ‘flood the system’ due the bcc’s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409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 of a revised pathway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1100" dirty="0" smtClean="0"/>
              <a:t>OVARIAN PATHWAY</a:t>
            </a:r>
            <a:endParaRPr lang="en-GB" sz="1100" dirty="0"/>
          </a:p>
        </p:txBody>
      </p:sp>
      <p:sp>
        <p:nvSpPr>
          <p:cNvPr id="5" name="Oval 4"/>
          <p:cNvSpPr/>
          <p:nvPr/>
        </p:nvSpPr>
        <p:spPr>
          <a:xfrm>
            <a:off x="3563888" y="1844824"/>
            <a:ext cx="2160240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dirty="0" smtClean="0"/>
              <a:t>Patient presents with symptoms that would suggest ovarian cancer</a:t>
            </a:r>
            <a:endParaRPr lang="en-GB" sz="800" dirty="0"/>
          </a:p>
        </p:txBody>
      </p:sp>
      <p:sp>
        <p:nvSpPr>
          <p:cNvPr id="6" name="Oval 5"/>
          <p:cNvSpPr/>
          <p:nvPr/>
        </p:nvSpPr>
        <p:spPr>
          <a:xfrm>
            <a:off x="3335358" y="2463656"/>
            <a:ext cx="108012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dirty="0" smtClean="0"/>
              <a:t>GP Requests CA125</a:t>
            </a:r>
          </a:p>
        </p:txBody>
      </p:sp>
      <p:sp>
        <p:nvSpPr>
          <p:cNvPr id="7" name="Oval 6"/>
          <p:cNvSpPr/>
          <p:nvPr/>
        </p:nvSpPr>
        <p:spPr>
          <a:xfrm>
            <a:off x="4638937" y="2463656"/>
            <a:ext cx="122413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dirty="0" smtClean="0"/>
              <a:t>If CA125 &gt; 30IU/ml</a:t>
            </a:r>
            <a:endParaRPr lang="en-GB" sz="800" dirty="0"/>
          </a:p>
        </p:txBody>
      </p:sp>
      <p:sp>
        <p:nvSpPr>
          <p:cNvPr id="8" name="Oval 7"/>
          <p:cNvSpPr/>
          <p:nvPr/>
        </p:nvSpPr>
        <p:spPr>
          <a:xfrm>
            <a:off x="3415683" y="2996952"/>
            <a:ext cx="2376264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dirty="0" smtClean="0"/>
              <a:t>GP to request ultrasound scan  as red cross/category 7 and completes 2WW </a:t>
            </a:r>
            <a:r>
              <a:rPr lang="en-GB" sz="800" dirty="0" err="1" smtClean="0"/>
              <a:t>proforma</a:t>
            </a:r>
            <a:r>
              <a:rPr lang="en-GB" sz="800" dirty="0" smtClean="0"/>
              <a:t> and e-mail to Booking Centre</a:t>
            </a:r>
            <a:endParaRPr lang="en-GB" sz="800" dirty="0"/>
          </a:p>
        </p:txBody>
      </p:sp>
      <p:sp>
        <p:nvSpPr>
          <p:cNvPr id="9" name="Rectangle 8"/>
          <p:cNvSpPr/>
          <p:nvPr/>
        </p:nvSpPr>
        <p:spPr>
          <a:xfrm>
            <a:off x="3162773" y="4005064"/>
            <a:ext cx="2952328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dirty="0" smtClean="0"/>
              <a:t>Radiology to book ultrasound scan within 7 days  and booking team to ensure OPD made ASAP following ultrasound scan</a:t>
            </a:r>
            <a:endParaRPr lang="en-GB" sz="800" dirty="0"/>
          </a:p>
        </p:txBody>
      </p:sp>
      <p:sp>
        <p:nvSpPr>
          <p:cNvPr id="10" name="Rectangle 9"/>
          <p:cNvSpPr/>
          <p:nvPr/>
        </p:nvSpPr>
        <p:spPr>
          <a:xfrm>
            <a:off x="3491880" y="4941168"/>
            <a:ext cx="2232248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dirty="0" smtClean="0"/>
              <a:t>Patient seen in the out-patient clinic and informed of findings of ultrasound scan </a:t>
            </a:r>
            <a:endParaRPr lang="en-GB" sz="800" dirty="0"/>
          </a:p>
        </p:txBody>
      </p:sp>
      <p:cxnSp>
        <p:nvCxnSpPr>
          <p:cNvPr id="12" name="Straight Arrow Connector 11"/>
          <p:cNvCxnSpPr>
            <a:stCxn id="5" idx="3"/>
          </p:cNvCxnSpPr>
          <p:nvPr/>
        </p:nvCxnSpPr>
        <p:spPr>
          <a:xfrm flipH="1">
            <a:off x="3779912" y="2275063"/>
            <a:ext cx="100336" cy="1885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6" idx="6"/>
            <a:endCxn id="7" idx="2"/>
          </p:cNvCxnSpPr>
          <p:nvPr/>
        </p:nvCxnSpPr>
        <p:spPr>
          <a:xfrm>
            <a:off x="4415478" y="2643676"/>
            <a:ext cx="22345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5076056" y="2823696"/>
            <a:ext cx="72008" cy="173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8" idx="4"/>
          </p:cNvCxnSpPr>
          <p:nvPr/>
        </p:nvCxnSpPr>
        <p:spPr>
          <a:xfrm flipH="1">
            <a:off x="4602949" y="3717032"/>
            <a:ext cx="866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endCxn id="10" idx="0"/>
          </p:cNvCxnSpPr>
          <p:nvPr/>
        </p:nvCxnSpPr>
        <p:spPr>
          <a:xfrm>
            <a:off x="4608004" y="4663185"/>
            <a:ext cx="0" cy="2779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2006674" y="3212976"/>
            <a:ext cx="54910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0</a:t>
            </a:r>
            <a:endParaRPr lang="en-GB" dirty="0"/>
          </a:p>
        </p:txBody>
      </p:sp>
      <p:sp>
        <p:nvSpPr>
          <p:cNvPr id="31" name="Oval 30"/>
          <p:cNvSpPr/>
          <p:nvPr/>
        </p:nvSpPr>
        <p:spPr>
          <a:xfrm>
            <a:off x="2006674" y="4149080"/>
            <a:ext cx="54910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7</a:t>
            </a:r>
            <a:endParaRPr lang="en-GB" dirty="0"/>
          </a:p>
        </p:txBody>
      </p:sp>
      <p:sp>
        <p:nvSpPr>
          <p:cNvPr id="34" name="Oval 33"/>
          <p:cNvSpPr/>
          <p:nvPr/>
        </p:nvSpPr>
        <p:spPr>
          <a:xfrm>
            <a:off x="2006674" y="5013176"/>
            <a:ext cx="549102" cy="3960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/>
              <a:t>14</a:t>
            </a:r>
            <a:endParaRPr lang="en-GB" sz="1400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877272"/>
            <a:ext cx="8172400" cy="92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0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Operational Challenges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Decision of how to record clock stop against the 14 day target is the absence of any formal </a:t>
            </a:r>
            <a:r>
              <a:rPr lang="en-GB" dirty="0" err="1" smtClean="0"/>
              <a:t>DoH</a:t>
            </a:r>
            <a:r>
              <a:rPr lang="en-GB" dirty="0" smtClean="0"/>
              <a:t> revised guidance</a:t>
            </a:r>
          </a:p>
          <a:p>
            <a:r>
              <a:rPr lang="en-GB" dirty="0" smtClean="0"/>
              <a:t>Contacted Cancer Waits re a u/s scan ‘stopping the clock’ – received email back to confirm this.  Now work being undertaken by CCG re possibly putting this into a contract variation</a:t>
            </a: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877272"/>
            <a:ext cx="8172400" cy="92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01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Next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en-GB" dirty="0" smtClean="0"/>
              <a:t>Micromanagement of the pathways – </a:t>
            </a:r>
            <a:r>
              <a:rPr lang="en-GB" dirty="0" err="1" smtClean="0"/>
              <a:t>ongoing</a:t>
            </a:r>
            <a:r>
              <a:rPr lang="en-GB" dirty="0" smtClean="0"/>
              <a:t> - </a:t>
            </a:r>
          </a:p>
          <a:p>
            <a:pPr marL="0" indent="0" algn="just">
              <a:buNone/>
            </a:pPr>
            <a:r>
              <a:rPr lang="en-GB" dirty="0" smtClean="0"/>
              <a:t>      still a lot to do</a:t>
            </a:r>
          </a:p>
          <a:p>
            <a:pPr algn="just"/>
            <a:r>
              <a:rPr lang="en-GB" dirty="0" smtClean="0"/>
              <a:t>Refine system for monitoring 2ww referrals to see if the actual number of referrals increases as per the predictions</a:t>
            </a:r>
          </a:p>
          <a:p>
            <a:pPr algn="just"/>
            <a:r>
              <a:rPr lang="en-GB" dirty="0" smtClean="0"/>
              <a:t>Release and Implement tumour groups in Phase 2</a:t>
            </a:r>
          </a:p>
          <a:p>
            <a:pPr algn="just"/>
            <a:r>
              <a:rPr lang="en-GB" dirty="0" smtClean="0"/>
              <a:t>Wider project addressing endoscopy capacity for the predicted increase in colorectal referrals</a:t>
            </a:r>
          </a:p>
          <a:p>
            <a:pPr algn="just"/>
            <a:r>
              <a:rPr lang="en-GB" dirty="0" smtClean="0"/>
              <a:t>Plan/Coordinate process for NICE guidelines that recommend a GP does a diagnostic test before a 2WW referral (our Blue Chart – v our Red Chart!)</a:t>
            </a:r>
          </a:p>
          <a:p>
            <a:pPr algn="just"/>
            <a:r>
              <a:rPr lang="en-GB" dirty="0" smtClean="0"/>
              <a:t>Uncertainty about the </a:t>
            </a:r>
            <a:r>
              <a:rPr lang="en-GB" smtClean="0"/>
              <a:t>NICE recommendation </a:t>
            </a:r>
            <a:r>
              <a:rPr lang="en-GB" dirty="0" smtClean="0"/>
              <a:t>on ‘refer for FOB’ – not offered locally</a:t>
            </a:r>
          </a:p>
          <a:p>
            <a:pPr algn="just"/>
            <a:r>
              <a:rPr lang="en-GB" dirty="0" smtClean="0"/>
              <a:t>Continue our work so that we can plan/implement the National Cancer Strategy – 95% cancer patients to be diagnosed by day 28 (2020)</a:t>
            </a: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877272"/>
            <a:ext cx="8172400" cy="92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47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877272"/>
            <a:ext cx="8172400" cy="922252"/>
          </a:xfrm>
          <a:prstGeom prst="rect">
            <a:avLst/>
          </a:prstGeom>
        </p:spPr>
      </p:pic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8527209"/>
              </p:ext>
            </p:extLst>
          </p:nvPr>
        </p:nvGraphicFramePr>
        <p:xfrm>
          <a:off x="0" y="-99392"/>
          <a:ext cx="9036496" cy="6669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5032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4205"/>
            <a:ext cx="9144000" cy="486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877272"/>
            <a:ext cx="8172400" cy="92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23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/>
          <a:lstStyle/>
          <a:p>
            <a:r>
              <a:rPr lang="en-GB" dirty="0" smtClean="0"/>
              <a:t>Demand modelling assumptions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856984" cy="4929411"/>
          </a:xfrm>
        </p:spPr>
        <p:txBody>
          <a:bodyPr>
            <a:normAutofit/>
          </a:bodyPr>
          <a:lstStyle/>
          <a:p>
            <a:r>
              <a:rPr lang="en-GB" dirty="0" smtClean="0"/>
              <a:t>Natural growth trajectory</a:t>
            </a:r>
          </a:p>
          <a:p>
            <a:r>
              <a:rPr lang="en-GB" dirty="0" smtClean="0"/>
              <a:t>Demographic growth- numbers/ aging</a:t>
            </a:r>
          </a:p>
          <a:p>
            <a:r>
              <a:rPr lang="en-GB" dirty="0" smtClean="0"/>
              <a:t>Awareness campaigns</a:t>
            </a:r>
          </a:p>
          <a:p>
            <a:r>
              <a:rPr lang="en-GB" dirty="0" smtClean="0"/>
              <a:t>Specific NICE changes</a:t>
            </a:r>
          </a:p>
          <a:p>
            <a:pPr marL="0" indent="0">
              <a:buNone/>
            </a:pPr>
            <a:endParaRPr lang="en-GB" sz="2000" dirty="0" smtClean="0"/>
          </a:p>
          <a:p>
            <a:r>
              <a:rPr lang="en-GB" dirty="0" smtClean="0"/>
              <a:t>No science, no guidance</a:t>
            </a:r>
          </a:p>
          <a:p>
            <a:r>
              <a:rPr lang="en-GB" dirty="0" smtClean="0"/>
              <a:t>Best estimates BUT our “educated” guesses are being used nationally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877272"/>
            <a:ext cx="8172400" cy="92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26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51233713"/>
              </p:ext>
            </p:extLst>
          </p:nvPr>
        </p:nvGraphicFramePr>
        <p:xfrm>
          <a:off x="323528" y="188640"/>
          <a:ext cx="8712968" cy="6336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0898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611166492"/>
              </p:ext>
            </p:extLst>
          </p:nvPr>
        </p:nvGraphicFramePr>
        <p:xfrm>
          <a:off x="251520" y="188640"/>
          <a:ext cx="8784976" cy="6552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0766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249341772"/>
              </p:ext>
            </p:extLst>
          </p:nvPr>
        </p:nvGraphicFramePr>
        <p:xfrm>
          <a:off x="-108520" y="188640"/>
          <a:ext cx="9145016" cy="6669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877272"/>
            <a:ext cx="8172400" cy="92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52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877272"/>
            <a:ext cx="8172400" cy="92225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54430" y="116632"/>
            <a:ext cx="8280920" cy="5831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endParaRPr lang="en-US" b="1" spc="-15" dirty="0" smtClean="0">
              <a:latin typeface="Arial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en-US" sz="3200" b="1" spc="-15" dirty="0" smtClean="0">
                <a:latin typeface="Arial"/>
                <a:ea typeface="Calibri"/>
                <a:cs typeface="Times New Roman"/>
              </a:rPr>
              <a:t>Next</a:t>
            </a:r>
            <a:r>
              <a:rPr lang="en-US" sz="3200" b="1" spc="-90" dirty="0" smtClean="0">
                <a:latin typeface="Arial"/>
                <a:ea typeface="Calibri"/>
                <a:cs typeface="Times New Roman"/>
              </a:rPr>
              <a:t>  S</a:t>
            </a:r>
            <a:r>
              <a:rPr lang="en-US" sz="3200" b="1" spc="-25" dirty="0" smtClean="0">
                <a:latin typeface="Arial"/>
                <a:ea typeface="Calibri"/>
                <a:cs typeface="Times New Roman"/>
              </a:rPr>
              <a:t>teps</a:t>
            </a:r>
            <a:endParaRPr lang="en-GB" sz="3200" dirty="0"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b="1" spc="-25" dirty="0">
                <a:latin typeface="Arial"/>
                <a:ea typeface="Calibri"/>
                <a:cs typeface="Times New Roman"/>
              </a:rPr>
              <a:t> </a:t>
            </a:r>
            <a:endParaRPr lang="en-GB" dirty="0">
              <a:ea typeface="Calibri"/>
              <a:cs typeface="Times New Roman"/>
            </a:endParaRPr>
          </a:p>
          <a:p>
            <a:pPr marL="342900" lvl="0" indent="-342900" algn="just">
              <a:spcBef>
                <a:spcPts val="20"/>
              </a:spcBef>
              <a:spcAft>
                <a:spcPts val="0"/>
              </a:spcAft>
              <a:buFont typeface="Symbol"/>
              <a:buChar char=""/>
            </a:pPr>
            <a:r>
              <a:rPr lang="en-US" spc="-25" dirty="0">
                <a:latin typeface="Arial"/>
                <a:ea typeface="Calibri"/>
                <a:cs typeface="Times New Roman"/>
              </a:rPr>
              <a:t>Seek CCG agreement and support for additional resources.</a:t>
            </a:r>
            <a:endParaRPr lang="en-GB" dirty="0">
              <a:ea typeface="Calibri"/>
              <a:cs typeface="Times New Roman"/>
            </a:endParaRPr>
          </a:p>
          <a:p>
            <a:pPr marL="342900" lvl="0" indent="-342900" algn="just">
              <a:spcBef>
                <a:spcPts val="20"/>
              </a:spcBef>
              <a:spcAft>
                <a:spcPts val="0"/>
              </a:spcAft>
              <a:buFont typeface="Symbol"/>
              <a:buChar char=""/>
            </a:pPr>
            <a:r>
              <a:rPr lang="en-US" spc="-25" dirty="0">
                <a:latin typeface="Arial"/>
                <a:ea typeface="Calibri"/>
                <a:cs typeface="Times New Roman"/>
              </a:rPr>
              <a:t>Seek CCG agreement with the potential use of other providers and a primary care model</a:t>
            </a:r>
            <a:endParaRPr lang="en-GB" dirty="0">
              <a:ea typeface="Calibri"/>
              <a:cs typeface="Times New Roman"/>
            </a:endParaRPr>
          </a:p>
          <a:p>
            <a:pPr marL="342900" lvl="0" indent="-342900" algn="just">
              <a:spcBef>
                <a:spcPts val="20"/>
              </a:spcBef>
              <a:spcAft>
                <a:spcPts val="0"/>
              </a:spcAft>
              <a:buFont typeface="Symbol"/>
              <a:buChar char=""/>
            </a:pPr>
            <a:r>
              <a:rPr lang="en-US" spc="-25" dirty="0">
                <a:latin typeface="Arial"/>
                <a:ea typeface="Calibri"/>
                <a:cs typeface="Times New Roman"/>
              </a:rPr>
              <a:t>Sense check growth assumptions with other localities.</a:t>
            </a:r>
            <a:endParaRPr lang="en-GB" dirty="0">
              <a:ea typeface="Calibri"/>
              <a:cs typeface="Times New Roman"/>
            </a:endParaRPr>
          </a:p>
          <a:p>
            <a:pPr marL="342900" lvl="0" indent="-342900" algn="just">
              <a:spcBef>
                <a:spcPts val="20"/>
              </a:spcBef>
              <a:spcAft>
                <a:spcPts val="0"/>
              </a:spcAft>
              <a:buFont typeface="Symbol"/>
              <a:buChar char=""/>
            </a:pPr>
            <a:r>
              <a:rPr lang="en-US" spc="-25" dirty="0">
                <a:latin typeface="Arial"/>
                <a:ea typeface="Calibri"/>
                <a:cs typeface="Times New Roman"/>
              </a:rPr>
              <a:t>Further refine modelling to include potential impacts on pathology, histology and </a:t>
            </a:r>
            <a:r>
              <a:rPr lang="en-US" spc="-25" dirty="0" err="1">
                <a:latin typeface="Arial"/>
                <a:ea typeface="Calibri"/>
                <a:cs typeface="Times New Roman"/>
              </a:rPr>
              <a:t>haematology</a:t>
            </a:r>
            <a:r>
              <a:rPr lang="en-US" spc="-25" dirty="0">
                <a:latin typeface="Arial"/>
                <a:ea typeface="Calibri"/>
                <a:cs typeface="Times New Roman"/>
              </a:rPr>
              <a:t>.</a:t>
            </a:r>
            <a:endParaRPr lang="en-GB" dirty="0">
              <a:ea typeface="Calibri"/>
              <a:cs typeface="Times New Roman"/>
            </a:endParaRPr>
          </a:p>
          <a:p>
            <a:pPr marL="342900" lvl="0" indent="-342900" algn="just">
              <a:spcBef>
                <a:spcPts val="20"/>
              </a:spcBef>
              <a:spcAft>
                <a:spcPts val="0"/>
              </a:spcAft>
              <a:buFont typeface="Symbol"/>
              <a:buChar char=""/>
            </a:pPr>
            <a:r>
              <a:rPr lang="en-US" spc="-25" dirty="0">
                <a:latin typeface="Arial"/>
                <a:ea typeface="Calibri"/>
                <a:cs typeface="Times New Roman"/>
              </a:rPr>
              <a:t>Further financial modelling to reflect updated information.</a:t>
            </a:r>
            <a:endParaRPr lang="en-GB" dirty="0">
              <a:ea typeface="Calibri"/>
              <a:cs typeface="Times New Roman"/>
            </a:endParaRPr>
          </a:p>
          <a:p>
            <a:pPr marL="342900" lvl="0" indent="-342900" algn="just">
              <a:spcBef>
                <a:spcPts val="20"/>
              </a:spcBef>
              <a:spcAft>
                <a:spcPts val="0"/>
              </a:spcAft>
              <a:buFont typeface="Symbol"/>
              <a:buChar char=""/>
            </a:pPr>
            <a:r>
              <a:rPr lang="en-US" spc="-25" dirty="0">
                <a:latin typeface="Arial"/>
                <a:ea typeface="Calibri"/>
                <a:cs typeface="Times New Roman"/>
              </a:rPr>
              <a:t>ELHT capacity gap analysis.</a:t>
            </a:r>
            <a:endParaRPr lang="en-GB" dirty="0">
              <a:ea typeface="Calibri"/>
              <a:cs typeface="Times New Roman"/>
            </a:endParaRPr>
          </a:p>
          <a:p>
            <a:pPr marL="342900" lvl="0" indent="-342900" algn="just">
              <a:spcBef>
                <a:spcPts val="20"/>
              </a:spcBef>
              <a:spcAft>
                <a:spcPts val="0"/>
              </a:spcAft>
              <a:buFont typeface="Symbol"/>
              <a:buChar char=""/>
            </a:pPr>
            <a:r>
              <a:rPr lang="en-US" spc="-25" dirty="0">
                <a:latin typeface="Arial"/>
                <a:ea typeface="Calibri"/>
                <a:cs typeface="Times New Roman"/>
              </a:rPr>
              <a:t>Develop commissioning plans to ensure sufficient capacity within the healthcare system.</a:t>
            </a:r>
            <a:endParaRPr lang="en-GB" dirty="0">
              <a:ea typeface="Calibri"/>
              <a:cs typeface="Times New Roman"/>
            </a:endParaRPr>
          </a:p>
          <a:p>
            <a:pPr marL="342900" lvl="0" indent="-342900" algn="just">
              <a:spcBef>
                <a:spcPts val="20"/>
              </a:spcBef>
              <a:spcAft>
                <a:spcPts val="0"/>
              </a:spcAft>
              <a:buFont typeface="Symbol"/>
              <a:buChar char=""/>
            </a:pPr>
            <a:r>
              <a:rPr lang="en-US" spc="-25" dirty="0">
                <a:latin typeface="Arial"/>
                <a:ea typeface="Calibri"/>
                <a:cs typeface="Times New Roman"/>
              </a:rPr>
              <a:t>Ensure contracting/ quality arrangements support implementation.</a:t>
            </a:r>
            <a:endParaRPr lang="en-GB" dirty="0">
              <a:ea typeface="Calibri"/>
              <a:cs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</a:pPr>
            <a:r>
              <a:rPr lang="en-US" spc="-25" dirty="0" err="1">
                <a:latin typeface="Arial"/>
                <a:ea typeface="Calibri"/>
                <a:cs typeface="Times New Roman"/>
              </a:rPr>
              <a:t>Finalise</a:t>
            </a:r>
            <a:r>
              <a:rPr lang="en-US" spc="-25" dirty="0">
                <a:latin typeface="Arial"/>
                <a:ea typeface="Calibri"/>
                <a:cs typeface="Times New Roman"/>
              </a:rPr>
              <a:t> plan for full implementation of NICE Guidance.</a:t>
            </a:r>
            <a:endParaRPr lang="en-GB" dirty="0">
              <a:ea typeface="Calibri"/>
              <a:cs typeface="Times New Roman"/>
            </a:endParaRPr>
          </a:p>
          <a:p>
            <a:pPr marL="342900" marR="240665" lvl="0" indent="-342900" algn="just">
              <a:lnSpc>
                <a:spcPct val="97000"/>
              </a:lnSpc>
              <a:spcAft>
                <a:spcPts val="0"/>
              </a:spcAft>
              <a:buFont typeface="Symbol"/>
              <a:buChar char=""/>
              <a:tabLst>
                <a:tab pos="243840" algn="l"/>
              </a:tabLst>
            </a:pPr>
            <a:r>
              <a:rPr lang="en-US" spc="-5" dirty="0">
                <a:latin typeface="Arial"/>
                <a:ea typeface="Calibri"/>
                <a:cs typeface="Times New Roman"/>
              </a:rPr>
              <a:t>Agree data set/metrics to support robust monitoring, demonstrating service improvement in relation to clinical outcomes and patient experience.</a:t>
            </a:r>
            <a:endParaRPr lang="en-GB" sz="2800" dirty="0">
              <a:ea typeface="Calibri"/>
              <a:cs typeface="Times New Roman"/>
            </a:endParaRPr>
          </a:p>
          <a:p>
            <a:pPr marL="342900" marR="240665" lvl="0" indent="-342900" algn="just">
              <a:spcAft>
                <a:spcPts val="0"/>
              </a:spcAft>
              <a:buFont typeface="Symbol"/>
              <a:buChar char=""/>
              <a:tabLst>
                <a:tab pos="243840" algn="l"/>
              </a:tabLst>
            </a:pPr>
            <a:r>
              <a:rPr lang="en-US" spc="-5" dirty="0">
                <a:latin typeface="Arial"/>
                <a:ea typeface="Calibri"/>
                <a:cs typeface="Times New Roman"/>
              </a:rPr>
              <a:t>Develop and agree tool for monitoring patient experience and satisfaction.</a:t>
            </a:r>
            <a:endParaRPr lang="en-GB" sz="2800" dirty="0">
              <a:ea typeface="Calibri"/>
              <a:cs typeface="Times New Roman"/>
            </a:endParaRPr>
          </a:p>
          <a:p>
            <a:pPr marL="342900" marR="548005" lvl="0" indent="-342900" algn="just">
              <a:spcAft>
                <a:spcPts val="0"/>
              </a:spcAft>
              <a:buFont typeface="Symbol"/>
              <a:buChar char=""/>
              <a:tabLst>
                <a:tab pos="243840" algn="l"/>
              </a:tabLst>
            </a:pPr>
            <a:r>
              <a:rPr lang="en-US" spc="-5" dirty="0">
                <a:latin typeface="Arial"/>
                <a:ea typeface="Calibri"/>
                <a:cs typeface="Times New Roman"/>
              </a:rPr>
              <a:t>Consider any emerging service redesign issues.</a:t>
            </a:r>
            <a:endParaRPr lang="en-GB" sz="2800" dirty="0">
              <a:ea typeface="Calibri"/>
              <a:cs typeface="Times New Roman"/>
            </a:endParaRPr>
          </a:p>
          <a:p>
            <a:pPr marL="342900" marR="548005" lvl="0" indent="-342900" algn="just">
              <a:spcAft>
                <a:spcPts val="0"/>
              </a:spcAft>
              <a:buFont typeface="Symbol"/>
              <a:buChar char=""/>
              <a:tabLst>
                <a:tab pos="243840" algn="l"/>
              </a:tabLst>
            </a:pPr>
            <a:r>
              <a:rPr lang="en-US" spc="-5" dirty="0">
                <a:latin typeface="Arial"/>
                <a:ea typeface="Calibri"/>
                <a:cs typeface="Times New Roman"/>
              </a:rPr>
              <a:t>Consider potential workforce implications.</a:t>
            </a:r>
            <a:endParaRPr lang="en-GB" sz="28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2986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Provider Actions – </a:t>
            </a:r>
            <a:br>
              <a:rPr lang="en-GB" sz="3600" dirty="0" smtClean="0"/>
            </a:br>
            <a:r>
              <a:rPr lang="en-GB" sz="3600" dirty="0" smtClean="0"/>
              <a:t>What we have done to date 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GB" dirty="0" smtClean="0"/>
              <a:t>Lots of meetings with CCG reps to redesign the 2ww </a:t>
            </a:r>
            <a:r>
              <a:rPr lang="en-GB" dirty="0" err="1" smtClean="0"/>
              <a:t>proformas</a:t>
            </a:r>
            <a:r>
              <a:rPr lang="en-GB" dirty="0" smtClean="0"/>
              <a:t> to meet the revised NICE guidance</a:t>
            </a:r>
          </a:p>
          <a:p>
            <a:pPr algn="just"/>
            <a:r>
              <a:rPr lang="en-GB" dirty="0" smtClean="0"/>
              <a:t>Meetings held between Macmillan GP and  all the hospital MDT Consultant leads to discuss their particular </a:t>
            </a:r>
            <a:r>
              <a:rPr lang="en-GB" dirty="0" err="1" smtClean="0"/>
              <a:t>proforma</a:t>
            </a:r>
            <a:endParaRPr lang="en-GB" dirty="0" smtClean="0"/>
          </a:p>
          <a:p>
            <a:pPr algn="just"/>
            <a:r>
              <a:rPr lang="en-GB" dirty="0" smtClean="0"/>
              <a:t>Established 2 working groups – an external group with CCG and CSU representation (2ww Task &amp; Finish Group) and internal group (2ww Implementation Group) – meeting monthly subsequent to the new guidelines</a:t>
            </a:r>
          </a:p>
          <a:p>
            <a:pPr algn="just"/>
            <a:r>
              <a:rPr lang="en-GB" dirty="0" smtClean="0"/>
              <a:t>‘Sub-meetings’ ++ with key stakeholder areas such as Information Team, Radiology Manager and Histopathology Manager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877272"/>
            <a:ext cx="8172400" cy="92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914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740</Words>
  <Application>Microsoft Office PowerPoint</Application>
  <PresentationFormat>On-screen Show (4:3)</PresentationFormat>
  <Paragraphs>98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SUSPECTED CANCER: RECOGNITION AND REFERRAL IMPLEMENTATION EVENT LSC SCN Neil Smith Lynn Scott Juliette Brookfield 4.3.16</vt:lpstr>
      <vt:lpstr>PowerPoint Presentation</vt:lpstr>
      <vt:lpstr>PowerPoint Presentation</vt:lpstr>
      <vt:lpstr>Demand modelling assumptions</vt:lpstr>
      <vt:lpstr>PowerPoint Presentation</vt:lpstr>
      <vt:lpstr>PowerPoint Presentation</vt:lpstr>
      <vt:lpstr>PowerPoint Presentation</vt:lpstr>
      <vt:lpstr>PowerPoint Presentation</vt:lpstr>
      <vt:lpstr>Provider Actions –  What we have done to date </vt:lpstr>
      <vt:lpstr>Roll out</vt:lpstr>
      <vt:lpstr>Operational Challenges</vt:lpstr>
      <vt:lpstr>Operational Challenges</vt:lpstr>
      <vt:lpstr>Example of a revised pathway</vt:lpstr>
      <vt:lpstr>Operational Challenges</vt:lpstr>
      <vt:lpstr>Next Steps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SUSPECTED CANCER: RECOGNITION AND REFERRAL IMPLEMENTATION EVENT LSC</dc:title>
  <dc:creator>Smith Neil (BWDCCG)</dc:creator>
  <cp:lastModifiedBy>Smith Neil (BWDCCG)</cp:lastModifiedBy>
  <cp:revision>18</cp:revision>
  <dcterms:created xsi:type="dcterms:W3CDTF">2016-02-23T11:33:47Z</dcterms:created>
  <dcterms:modified xsi:type="dcterms:W3CDTF">2016-12-13T15:31:07Z</dcterms:modified>
</cp:coreProperties>
</file>