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520" r:id="rId5"/>
    <p:sldId id="527" r:id="rId6"/>
    <p:sldId id="528" r:id="rId7"/>
    <p:sldId id="534" r:id="rId8"/>
    <p:sldId id="529" r:id="rId9"/>
    <p:sldId id="535" r:id="rId10"/>
    <p:sldId id="530" r:id="rId11"/>
    <p:sldId id="531" r:id="rId12"/>
    <p:sldId id="532" r:id="rId13"/>
    <p:sldId id="538" r:id="rId14"/>
    <p:sldId id="539" r:id="rId15"/>
    <p:sldId id="541" r:id="rId16"/>
    <p:sldId id="540" r:id="rId17"/>
    <p:sldId id="260" r:id="rId18"/>
    <p:sldId id="536" r:id="rId19"/>
    <p:sldId id="533"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D94"/>
    <a:srgbClr val="007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932D1-ADC9-41D3-86AD-F2618AF0EAFD}" v="11" dt="2019-08-16T12:50:47.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5490" autoAdjust="0"/>
  </p:normalViewPr>
  <p:slideViewPr>
    <p:cSldViewPr>
      <p:cViewPr varScale="1">
        <p:scale>
          <a:sx n="65" d="100"/>
          <a:sy n="65" d="100"/>
        </p:scale>
        <p:origin x="1572" y="66"/>
      </p:cViewPr>
      <p:guideLst>
        <p:guide orient="horz" pos="2160"/>
        <p:guide pos="2880"/>
      </p:guideLst>
    </p:cSldViewPr>
  </p:slideViewPr>
  <p:notesTextViewPr>
    <p:cViewPr>
      <p:scale>
        <a:sx n="3" d="2"/>
        <a:sy n="3" d="2"/>
      </p:scale>
      <p:origin x="0" y="0"/>
    </p:cViewPr>
  </p:notesTextViewPr>
  <p:sorterViewPr>
    <p:cViewPr>
      <p:scale>
        <a:sx n="100" d="100"/>
        <a:sy n="100" d="100"/>
      </p:scale>
      <p:origin x="0" y="-468"/>
    </p:cViewPr>
  </p:sorterViewPr>
  <p:notesViewPr>
    <p:cSldViewPr>
      <p:cViewPr varScale="1">
        <p:scale>
          <a:sx n="65" d="100"/>
          <a:sy n="65" d="100"/>
        </p:scale>
        <p:origin x="28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CBA07-9325-4955-A69A-A76254A99C83}"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GB"/>
        </a:p>
      </dgm:t>
    </dgm:pt>
    <dgm:pt modelId="{F3D90255-E0DA-45FC-BB7D-F8C192C33DDD}">
      <dgm:prSet phldrT="[Text]"/>
      <dgm:spPr/>
      <dgm:t>
        <a:bodyPr/>
        <a:lstStyle/>
        <a:p>
          <a:r>
            <a:rPr lang="en-GB">
              <a:latin typeface="Abadi Extra Light" panose="020B0204020104020204" pitchFamily="34" charset="0"/>
            </a:rPr>
            <a:t>Assessment </a:t>
          </a:r>
          <a:r>
            <a:rPr lang="en-GB" dirty="0">
              <a:latin typeface="Abadi Extra Light" panose="020B0204020104020204" pitchFamily="34" charset="0"/>
            </a:rPr>
            <a:t>and Support Plan</a:t>
          </a:r>
        </a:p>
      </dgm:t>
    </dgm:pt>
    <dgm:pt modelId="{4B93B473-DB0B-4478-B2BF-F8C0A9976FD4}" type="parTrans" cxnId="{E11277F1-0659-4660-A552-3246C05BE9D0}">
      <dgm:prSet/>
      <dgm:spPr/>
      <dgm:t>
        <a:bodyPr/>
        <a:lstStyle/>
        <a:p>
          <a:endParaRPr lang="en-GB"/>
        </a:p>
      </dgm:t>
    </dgm:pt>
    <dgm:pt modelId="{8EE8C36D-C2B5-4007-BE30-18383E4E87AF}" type="sibTrans" cxnId="{E11277F1-0659-4660-A552-3246C05BE9D0}">
      <dgm:prSet/>
      <dgm:spPr/>
      <dgm:t>
        <a:bodyPr/>
        <a:lstStyle/>
        <a:p>
          <a:endParaRPr lang="en-GB"/>
        </a:p>
      </dgm:t>
    </dgm:pt>
    <dgm:pt modelId="{089E56EA-9816-46E3-84B5-B5D9A18FFA4F}">
      <dgm:prSet phldrT="[Text]"/>
      <dgm:spPr/>
      <dgm:t>
        <a:bodyPr/>
        <a:lstStyle/>
        <a:p>
          <a:r>
            <a:rPr lang="en-GB" dirty="0">
              <a:latin typeface="Abadi Extra Light" panose="020B0204020104020204" pitchFamily="34" charset="0"/>
            </a:rPr>
            <a:t>Initial  6 week review / annual review</a:t>
          </a:r>
        </a:p>
      </dgm:t>
    </dgm:pt>
    <dgm:pt modelId="{0C40D642-0AC4-440A-A2F6-93F032C93EF5}" type="parTrans" cxnId="{5B663602-9CB5-4B4B-9649-5010551E9D40}">
      <dgm:prSet/>
      <dgm:spPr/>
      <dgm:t>
        <a:bodyPr/>
        <a:lstStyle/>
        <a:p>
          <a:endParaRPr lang="en-GB"/>
        </a:p>
      </dgm:t>
    </dgm:pt>
    <dgm:pt modelId="{2DFD84D0-7D58-4053-B2B0-C6F076255F35}" type="sibTrans" cxnId="{5B663602-9CB5-4B4B-9649-5010551E9D40}">
      <dgm:prSet/>
      <dgm:spPr/>
      <dgm:t>
        <a:bodyPr/>
        <a:lstStyle/>
        <a:p>
          <a:endParaRPr lang="en-GB"/>
        </a:p>
      </dgm:t>
    </dgm:pt>
    <dgm:pt modelId="{6746CB5F-FBD2-44D2-A889-A01AF488ABD9}">
      <dgm:prSet phldrT="[Text]"/>
      <dgm:spPr/>
      <dgm:t>
        <a:bodyPr/>
        <a:lstStyle/>
        <a:p>
          <a:r>
            <a:rPr lang="en-GB" dirty="0">
              <a:latin typeface="Abadi Extra Light" panose="020B0204020104020204" pitchFamily="34" charset="0"/>
            </a:rPr>
            <a:t>Complete survey at the end of the review</a:t>
          </a:r>
        </a:p>
      </dgm:t>
    </dgm:pt>
    <dgm:pt modelId="{0291A610-BC63-49FB-822B-AE1B54F02F01}" type="parTrans" cxnId="{413A1111-A509-4E36-8BD2-B08636CB9926}">
      <dgm:prSet/>
      <dgm:spPr/>
      <dgm:t>
        <a:bodyPr/>
        <a:lstStyle/>
        <a:p>
          <a:endParaRPr lang="en-GB"/>
        </a:p>
      </dgm:t>
    </dgm:pt>
    <dgm:pt modelId="{EA638826-B7F6-4CDF-8C32-5B946CEC7D86}" type="sibTrans" cxnId="{413A1111-A509-4E36-8BD2-B08636CB9926}">
      <dgm:prSet/>
      <dgm:spPr/>
      <dgm:t>
        <a:bodyPr/>
        <a:lstStyle/>
        <a:p>
          <a:endParaRPr lang="en-GB"/>
        </a:p>
      </dgm:t>
    </dgm:pt>
    <dgm:pt modelId="{E5E512AC-1534-4FF3-9F8D-CCFCBB7AB4D3}" type="pres">
      <dgm:prSet presAssocID="{399CBA07-9325-4955-A69A-A76254A99C83}" presName="Name0" presStyleCnt="0">
        <dgm:presLayoutVars>
          <dgm:chMax val="11"/>
          <dgm:chPref val="11"/>
          <dgm:dir/>
          <dgm:resizeHandles/>
        </dgm:presLayoutVars>
      </dgm:prSet>
      <dgm:spPr/>
    </dgm:pt>
    <dgm:pt modelId="{54BFBC51-2D83-4263-A292-149DA1A6DA97}" type="pres">
      <dgm:prSet presAssocID="{6746CB5F-FBD2-44D2-A889-A01AF488ABD9}" presName="Accent3" presStyleCnt="0"/>
      <dgm:spPr/>
    </dgm:pt>
    <dgm:pt modelId="{D4DC5435-0589-4595-B309-28D474E3226D}" type="pres">
      <dgm:prSet presAssocID="{6746CB5F-FBD2-44D2-A889-A01AF488ABD9}" presName="Accent" presStyleLbl="node1" presStyleIdx="0" presStyleCnt="3"/>
      <dgm:spPr/>
    </dgm:pt>
    <dgm:pt modelId="{43E0170F-519B-4321-8030-F05D792AAD65}" type="pres">
      <dgm:prSet presAssocID="{6746CB5F-FBD2-44D2-A889-A01AF488ABD9}" presName="ParentBackground3" presStyleCnt="0"/>
      <dgm:spPr/>
    </dgm:pt>
    <dgm:pt modelId="{63D278FC-0121-49EB-AE1D-82E1DACB3510}" type="pres">
      <dgm:prSet presAssocID="{6746CB5F-FBD2-44D2-A889-A01AF488ABD9}" presName="ParentBackground" presStyleLbl="fgAcc1" presStyleIdx="0" presStyleCnt="3"/>
      <dgm:spPr/>
    </dgm:pt>
    <dgm:pt modelId="{75F032A6-73EF-4A0A-AFB6-B327B71C1DE2}" type="pres">
      <dgm:prSet presAssocID="{6746CB5F-FBD2-44D2-A889-A01AF488ABD9}" presName="Parent3" presStyleLbl="revTx" presStyleIdx="0" presStyleCnt="0">
        <dgm:presLayoutVars>
          <dgm:chMax val="1"/>
          <dgm:chPref val="1"/>
          <dgm:bulletEnabled val="1"/>
        </dgm:presLayoutVars>
      </dgm:prSet>
      <dgm:spPr/>
    </dgm:pt>
    <dgm:pt modelId="{4F464D87-F089-4510-A1DC-D46BBD0077E7}" type="pres">
      <dgm:prSet presAssocID="{089E56EA-9816-46E3-84B5-B5D9A18FFA4F}" presName="Accent2" presStyleCnt="0"/>
      <dgm:spPr/>
    </dgm:pt>
    <dgm:pt modelId="{9F524A79-1DAC-4742-9710-810B19A6A90A}" type="pres">
      <dgm:prSet presAssocID="{089E56EA-9816-46E3-84B5-B5D9A18FFA4F}" presName="Accent" presStyleLbl="node1" presStyleIdx="1" presStyleCnt="3"/>
      <dgm:spPr/>
    </dgm:pt>
    <dgm:pt modelId="{37076C1F-4258-4B75-9F61-ABA2F2ED1B23}" type="pres">
      <dgm:prSet presAssocID="{089E56EA-9816-46E3-84B5-B5D9A18FFA4F}" presName="ParentBackground2" presStyleCnt="0"/>
      <dgm:spPr/>
    </dgm:pt>
    <dgm:pt modelId="{E374B0D5-1757-42F0-AC64-51818641E6F6}" type="pres">
      <dgm:prSet presAssocID="{089E56EA-9816-46E3-84B5-B5D9A18FFA4F}" presName="ParentBackground" presStyleLbl="fgAcc1" presStyleIdx="1" presStyleCnt="3"/>
      <dgm:spPr/>
    </dgm:pt>
    <dgm:pt modelId="{7CCFA725-8C35-4306-9959-0E42EA05CD78}" type="pres">
      <dgm:prSet presAssocID="{089E56EA-9816-46E3-84B5-B5D9A18FFA4F}" presName="Parent2" presStyleLbl="revTx" presStyleIdx="0" presStyleCnt="0">
        <dgm:presLayoutVars>
          <dgm:chMax val="1"/>
          <dgm:chPref val="1"/>
          <dgm:bulletEnabled val="1"/>
        </dgm:presLayoutVars>
      </dgm:prSet>
      <dgm:spPr/>
    </dgm:pt>
    <dgm:pt modelId="{8950D886-DEAD-437E-B453-953D86B95210}" type="pres">
      <dgm:prSet presAssocID="{F3D90255-E0DA-45FC-BB7D-F8C192C33DDD}" presName="Accent1" presStyleCnt="0"/>
      <dgm:spPr/>
    </dgm:pt>
    <dgm:pt modelId="{0E4AC80A-9608-424E-842B-A2C10F57CACA}" type="pres">
      <dgm:prSet presAssocID="{F3D90255-E0DA-45FC-BB7D-F8C192C33DDD}" presName="Accent" presStyleLbl="node1" presStyleIdx="2" presStyleCnt="3"/>
      <dgm:spPr/>
    </dgm:pt>
    <dgm:pt modelId="{9AF065D3-1D41-404F-A6FA-3E12184A9719}" type="pres">
      <dgm:prSet presAssocID="{F3D90255-E0DA-45FC-BB7D-F8C192C33DDD}" presName="ParentBackground1" presStyleCnt="0"/>
      <dgm:spPr/>
    </dgm:pt>
    <dgm:pt modelId="{50BDC432-F440-4EB3-966C-7465E3045F21}" type="pres">
      <dgm:prSet presAssocID="{F3D90255-E0DA-45FC-BB7D-F8C192C33DDD}" presName="ParentBackground" presStyleLbl="fgAcc1" presStyleIdx="2" presStyleCnt="3"/>
      <dgm:spPr/>
    </dgm:pt>
    <dgm:pt modelId="{83BAEDCA-8AD4-4D88-88B7-1D01EB5EF5D5}" type="pres">
      <dgm:prSet presAssocID="{F3D90255-E0DA-45FC-BB7D-F8C192C33DDD}" presName="Parent1" presStyleLbl="revTx" presStyleIdx="0" presStyleCnt="0">
        <dgm:presLayoutVars>
          <dgm:chMax val="1"/>
          <dgm:chPref val="1"/>
          <dgm:bulletEnabled val="1"/>
        </dgm:presLayoutVars>
      </dgm:prSet>
      <dgm:spPr/>
    </dgm:pt>
  </dgm:ptLst>
  <dgm:cxnLst>
    <dgm:cxn modelId="{5B663602-9CB5-4B4B-9649-5010551E9D40}" srcId="{399CBA07-9325-4955-A69A-A76254A99C83}" destId="{089E56EA-9816-46E3-84B5-B5D9A18FFA4F}" srcOrd="1" destOrd="0" parTransId="{0C40D642-0AC4-440A-A2F6-93F032C93EF5}" sibTransId="{2DFD84D0-7D58-4053-B2B0-C6F076255F35}"/>
    <dgm:cxn modelId="{413A1111-A509-4E36-8BD2-B08636CB9926}" srcId="{399CBA07-9325-4955-A69A-A76254A99C83}" destId="{6746CB5F-FBD2-44D2-A889-A01AF488ABD9}" srcOrd="2" destOrd="0" parTransId="{0291A610-BC63-49FB-822B-AE1B54F02F01}" sibTransId="{EA638826-B7F6-4CDF-8C32-5B946CEC7D86}"/>
    <dgm:cxn modelId="{0F45505B-2AB5-44CA-AB42-20BEE880F4DB}" type="presOf" srcId="{089E56EA-9816-46E3-84B5-B5D9A18FFA4F}" destId="{E374B0D5-1757-42F0-AC64-51818641E6F6}" srcOrd="0" destOrd="0" presId="urn:microsoft.com/office/officeart/2011/layout/CircleProcess"/>
    <dgm:cxn modelId="{FFDF055E-4C01-4234-BD6D-8B8A01B01378}" type="presOf" srcId="{6746CB5F-FBD2-44D2-A889-A01AF488ABD9}" destId="{63D278FC-0121-49EB-AE1D-82E1DACB3510}" srcOrd="0" destOrd="0" presId="urn:microsoft.com/office/officeart/2011/layout/CircleProcess"/>
    <dgm:cxn modelId="{D4306841-BD41-463F-BCF2-180B1D13FCF9}" type="presOf" srcId="{089E56EA-9816-46E3-84B5-B5D9A18FFA4F}" destId="{7CCFA725-8C35-4306-9959-0E42EA05CD78}" srcOrd="1" destOrd="0" presId="urn:microsoft.com/office/officeart/2011/layout/CircleProcess"/>
    <dgm:cxn modelId="{5B722671-60C4-4B78-880D-0CB869673B14}" type="presOf" srcId="{F3D90255-E0DA-45FC-BB7D-F8C192C33DDD}" destId="{50BDC432-F440-4EB3-966C-7465E3045F21}" srcOrd="0" destOrd="0" presId="urn:microsoft.com/office/officeart/2011/layout/CircleProcess"/>
    <dgm:cxn modelId="{3D4D7E72-DD48-49B2-A8ED-5362029F0CE7}" type="presOf" srcId="{F3D90255-E0DA-45FC-BB7D-F8C192C33DDD}" destId="{83BAEDCA-8AD4-4D88-88B7-1D01EB5EF5D5}" srcOrd="1" destOrd="0" presId="urn:microsoft.com/office/officeart/2011/layout/CircleProcess"/>
    <dgm:cxn modelId="{2C1806AD-62A0-4887-A9C7-8116A1717D58}" type="presOf" srcId="{6746CB5F-FBD2-44D2-A889-A01AF488ABD9}" destId="{75F032A6-73EF-4A0A-AFB6-B327B71C1DE2}" srcOrd="1" destOrd="0" presId="urn:microsoft.com/office/officeart/2011/layout/CircleProcess"/>
    <dgm:cxn modelId="{9F032BB9-C73E-468E-AEFD-2505D1E52365}" type="presOf" srcId="{399CBA07-9325-4955-A69A-A76254A99C83}" destId="{E5E512AC-1534-4FF3-9F8D-CCFCBB7AB4D3}" srcOrd="0" destOrd="0" presId="urn:microsoft.com/office/officeart/2011/layout/CircleProcess"/>
    <dgm:cxn modelId="{E11277F1-0659-4660-A552-3246C05BE9D0}" srcId="{399CBA07-9325-4955-A69A-A76254A99C83}" destId="{F3D90255-E0DA-45FC-BB7D-F8C192C33DDD}" srcOrd="0" destOrd="0" parTransId="{4B93B473-DB0B-4478-B2BF-F8C0A9976FD4}" sibTransId="{8EE8C36D-C2B5-4007-BE30-18383E4E87AF}"/>
    <dgm:cxn modelId="{B76F60A3-5A96-4364-807E-6EDE5F8B35AF}" type="presParOf" srcId="{E5E512AC-1534-4FF3-9F8D-CCFCBB7AB4D3}" destId="{54BFBC51-2D83-4263-A292-149DA1A6DA97}" srcOrd="0" destOrd="0" presId="urn:microsoft.com/office/officeart/2011/layout/CircleProcess"/>
    <dgm:cxn modelId="{BBF4BF63-B70B-40F8-A48D-828E71A4E4C0}" type="presParOf" srcId="{54BFBC51-2D83-4263-A292-149DA1A6DA97}" destId="{D4DC5435-0589-4595-B309-28D474E3226D}" srcOrd="0" destOrd="0" presId="urn:microsoft.com/office/officeart/2011/layout/CircleProcess"/>
    <dgm:cxn modelId="{1CAB8C9D-126F-4B7E-BFB1-9555E21E8E85}" type="presParOf" srcId="{E5E512AC-1534-4FF3-9F8D-CCFCBB7AB4D3}" destId="{43E0170F-519B-4321-8030-F05D792AAD65}" srcOrd="1" destOrd="0" presId="urn:microsoft.com/office/officeart/2011/layout/CircleProcess"/>
    <dgm:cxn modelId="{C9F2496B-95E0-42AA-8335-4D429B29B05C}" type="presParOf" srcId="{43E0170F-519B-4321-8030-F05D792AAD65}" destId="{63D278FC-0121-49EB-AE1D-82E1DACB3510}" srcOrd="0" destOrd="0" presId="urn:microsoft.com/office/officeart/2011/layout/CircleProcess"/>
    <dgm:cxn modelId="{E6F52711-4EDA-44A6-ADB4-BD1B79B97AE5}" type="presParOf" srcId="{E5E512AC-1534-4FF3-9F8D-CCFCBB7AB4D3}" destId="{75F032A6-73EF-4A0A-AFB6-B327B71C1DE2}" srcOrd="2" destOrd="0" presId="urn:microsoft.com/office/officeart/2011/layout/CircleProcess"/>
    <dgm:cxn modelId="{0F02DAE6-6B46-4D18-BEC1-A9D8C3BF9299}" type="presParOf" srcId="{E5E512AC-1534-4FF3-9F8D-CCFCBB7AB4D3}" destId="{4F464D87-F089-4510-A1DC-D46BBD0077E7}" srcOrd="3" destOrd="0" presId="urn:microsoft.com/office/officeart/2011/layout/CircleProcess"/>
    <dgm:cxn modelId="{71464C4B-33D9-41AF-A24C-C672808B570D}" type="presParOf" srcId="{4F464D87-F089-4510-A1DC-D46BBD0077E7}" destId="{9F524A79-1DAC-4742-9710-810B19A6A90A}" srcOrd="0" destOrd="0" presId="urn:microsoft.com/office/officeart/2011/layout/CircleProcess"/>
    <dgm:cxn modelId="{A31015FD-5937-4AD1-A236-D6F1A08CFCBF}" type="presParOf" srcId="{E5E512AC-1534-4FF3-9F8D-CCFCBB7AB4D3}" destId="{37076C1F-4258-4B75-9F61-ABA2F2ED1B23}" srcOrd="4" destOrd="0" presId="urn:microsoft.com/office/officeart/2011/layout/CircleProcess"/>
    <dgm:cxn modelId="{56634072-872D-4816-8B72-A8D6044CEDDA}" type="presParOf" srcId="{37076C1F-4258-4B75-9F61-ABA2F2ED1B23}" destId="{E374B0D5-1757-42F0-AC64-51818641E6F6}" srcOrd="0" destOrd="0" presId="urn:microsoft.com/office/officeart/2011/layout/CircleProcess"/>
    <dgm:cxn modelId="{38A5CD2F-29D0-4915-81D3-0A526B7D6970}" type="presParOf" srcId="{E5E512AC-1534-4FF3-9F8D-CCFCBB7AB4D3}" destId="{7CCFA725-8C35-4306-9959-0E42EA05CD78}" srcOrd="5" destOrd="0" presId="urn:microsoft.com/office/officeart/2011/layout/CircleProcess"/>
    <dgm:cxn modelId="{6746CB9A-BA2C-4501-ABC5-49012356F978}" type="presParOf" srcId="{E5E512AC-1534-4FF3-9F8D-CCFCBB7AB4D3}" destId="{8950D886-DEAD-437E-B453-953D86B95210}" srcOrd="6" destOrd="0" presId="urn:microsoft.com/office/officeart/2011/layout/CircleProcess"/>
    <dgm:cxn modelId="{54E85216-E9FF-45A6-97CE-D4B71FA47AA0}" type="presParOf" srcId="{8950D886-DEAD-437E-B453-953D86B95210}" destId="{0E4AC80A-9608-424E-842B-A2C10F57CACA}" srcOrd="0" destOrd="0" presId="urn:microsoft.com/office/officeart/2011/layout/CircleProcess"/>
    <dgm:cxn modelId="{89793A41-02EC-404A-A7BD-A68E6BBAB268}" type="presParOf" srcId="{E5E512AC-1534-4FF3-9F8D-CCFCBB7AB4D3}" destId="{9AF065D3-1D41-404F-A6FA-3E12184A9719}" srcOrd="7" destOrd="0" presId="urn:microsoft.com/office/officeart/2011/layout/CircleProcess"/>
    <dgm:cxn modelId="{7B7EEAAF-38B0-4C48-AD2A-67DFC577A8B5}" type="presParOf" srcId="{9AF065D3-1D41-404F-A6FA-3E12184A9719}" destId="{50BDC432-F440-4EB3-966C-7465E3045F21}" srcOrd="0" destOrd="0" presId="urn:microsoft.com/office/officeart/2011/layout/CircleProcess"/>
    <dgm:cxn modelId="{699058BD-ACFF-4A64-98AA-13187B10FA43}" type="presParOf" srcId="{E5E512AC-1534-4FF3-9F8D-CCFCBB7AB4D3}" destId="{83BAEDCA-8AD4-4D88-88B7-1D01EB5EF5D5}" srcOrd="8" destOrd="0" presId="urn:microsoft.com/office/officeart/2011/layout/Circle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C5435-0589-4595-B309-28D474E3226D}">
      <dsp:nvSpPr>
        <dsp:cNvPr id="0" name=""/>
        <dsp:cNvSpPr/>
      </dsp:nvSpPr>
      <dsp:spPr>
        <a:xfrm>
          <a:off x="5605900" y="805423"/>
          <a:ext cx="2133547" cy="21339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278FC-0121-49EB-AE1D-82E1DACB3510}">
      <dsp:nvSpPr>
        <dsp:cNvPr id="0" name=""/>
        <dsp:cNvSpPr/>
      </dsp:nvSpPr>
      <dsp:spPr>
        <a:xfrm>
          <a:off x="5676740" y="876567"/>
          <a:ext cx="1991866" cy="1991654"/>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badi Extra Light" panose="020B0204020104020204" pitchFamily="34" charset="0"/>
            </a:rPr>
            <a:t>Complete survey at the end of the review</a:t>
          </a:r>
        </a:p>
      </dsp:txBody>
      <dsp:txXfrm>
        <a:off x="5961491" y="1161143"/>
        <a:ext cx="1422365" cy="1422503"/>
      </dsp:txXfrm>
    </dsp:sp>
    <dsp:sp modelId="{9F524A79-1DAC-4742-9710-810B19A6A90A}">
      <dsp:nvSpPr>
        <dsp:cNvPr id="0" name=""/>
        <dsp:cNvSpPr/>
      </dsp:nvSpPr>
      <dsp:spPr>
        <a:xfrm rot="2700000">
          <a:off x="3403386" y="808003"/>
          <a:ext cx="2128409" cy="2128409"/>
        </a:xfrm>
        <a:prstGeom prst="teardrop">
          <a:avLst>
            <a:gd name="adj" fmla="val 1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4B0D5-1757-42F0-AC64-51818641E6F6}">
      <dsp:nvSpPr>
        <dsp:cNvPr id="0" name=""/>
        <dsp:cNvSpPr/>
      </dsp:nvSpPr>
      <dsp:spPr>
        <a:xfrm>
          <a:off x="3471657" y="876567"/>
          <a:ext cx="1991866" cy="1991654"/>
        </a:xfrm>
        <a:prstGeom prst="ellipse">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badi Extra Light" panose="020B0204020104020204" pitchFamily="34" charset="0"/>
            </a:rPr>
            <a:t>Initial  6 week review / annual review</a:t>
          </a:r>
        </a:p>
      </dsp:txBody>
      <dsp:txXfrm>
        <a:off x="3756408" y="1161143"/>
        <a:ext cx="1422365" cy="1422503"/>
      </dsp:txXfrm>
    </dsp:sp>
    <dsp:sp modelId="{0E4AC80A-9608-424E-842B-A2C10F57CACA}">
      <dsp:nvSpPr>
        <dsp:cNvPr id="0" name=""/>
        <dsp:cNvSpPr/>
      </dsp:nvSpPr>
      <dsp:spPr>
        <a:xfrm rot="2700000">
          <a:off x="1198303" y="808003"/>
          <a:ext cx="2128409" cy="2128409"/>
        </a:xfrm>
        <a:prstGeom prst="teardrop">
          <a:avLst>
            <a:gd name="adj" fmla="val 1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DC432-F440-4EB3-966C-7465E3045F21}">
      <dsp:nvSpPr>
        <dsp:cNvPr id="0" name=""/>
        <dsp:cNvSpPr/>
      </dsp:nvSpPr>
      <dsp:spPr>
        <a:xfrm>
          <a:off x="1266574" y="876567"/>
          <a:ext cx="1991866" cy="1991654"/>
        </a:xfrm>
        <a:prstGeom prst="ellipse">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a:latin typeface="Abadi Extra Light" panose="020B0204020104020204" pitchFamily="34" charset="0"/>
            </a:rPr>
            <a:t>Assessment </a:t>
          </a:r>
          <a:r>
            <a:rPr lang="en-GB" sz="2200" kern="1200" dirty="0">
              <a:latin typeface="Abadi Extra Light" panose="020B0204020104020204" pitchFamily="34" charset="0"/>
            </a:rPr>
            <a:t>and Support Plan</a:t>
          </a:r>
        </a:p>
      </dsp:txBody>
      <dsp:txXfrm>
        <a:off x="1551325" y="1161143"/>
        <a:ext cx="1422365" cy="142250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EFEECBD-1C5E-4875-922D-C46BE2226977}" type="datetimeFigureOut">
              <a:rPr lang="en-GB" smtClean="0"/>
              <a:t>04/03/2020</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04F549A-BF9D-4CA8-8CC4-591AFB052BBE}" type="slidenum">
              <a:rPr lang="en-GB" smtClean="0"/>
              <a:t>‹#›</a:t>
            </a:fld>
            <a:endParaRPr lang="en-GB" dirty="0"/>
          </a:p>
        </p:txBody>
      </p:sp>
    </p:spTree>
    <p:extLst>
      <p:ext uri="{BB962C8B-B14F-4D97-AF65-F5344CB8AC3E}">
        <p14:creationId xmlns:p14="http://schemas.microsoft.com/office/powerpoint/2010/main" val="3136299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8B9433-FA68-4727-85EC-B63412962EF3}" type="datetimeFigureOut">
              <a:rPr lang="en-GB" smtClean="0"/>
              <a:t>04/03/2020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54F8C84-B919-4F9D-B1E1-9BF50A983818}" type="slidenum">
              <a:rPr lang="en-GB" smtClean="0"/>
              <a:t>‹#›</a:t>
            </a:fld>
            <a:endParaRPr lang="en-GB" dirty="0"/>
          </a:p>
        </p:txBody>
      </p:sp>
    </p:spTree>
    <p:extLst>
      <p:ext uri="{BB962C8B-B14F-4D97-AF65-F5344CB8AC3E}">
        <p14:creationId xmlns:p14="http://schemas.microsoft.com/office/powerpoint/2010/main" val="39940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F8C84-B919-4F9D-B1E1-9BF50A983818}" type="slidenum">
              <a:rPr lang="en-GB" smtClean="0"/>
              <a:t>2</a:t>
            </a:fld>
            <a:endParaRPr lang="en-GB" dirty="0"/>
          </a:p>
        </p:txBody>
      </p:sp>
    </p:spTree>
    <p:extLst>
      <p:ext uri="{BB962C8B-B14F-4D97-AF65-F5344CB8AC3E}">
        <p14:creationId xmlns:p14="http://schemas.microsoft.com/office/powerpoint/2010/main" val="169669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F8C84-B919-4F9D-B1E1-9BF50A983818}" type="slidenum">
              <a:rPr lang="en-GB" smtClean="0"/>
              <a:t>3</a:t>
            </a:fld>
            <a:endParaRPr lang="en-GB" dirty="0"/>
          </a:p>
        </p:txBody>
      </p:sp>
    </p:spTree>
    <p:extLst>
      <p:ext uri="{BB962C8B-B14F-4D97-AF65-F5344CB8AC3E}">
        <p14:creationId xmlns:p14="http://schemas.microsoft.com/office/powerpoint/2010/main" val="192784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F8C84-B919-4F9D-B1E1-9BF50A983818}" type="slidenum">
              <a:rPr lang="en-GB" smtClean="0"/>
              <a:t>7</a:t>
            </a:fld>
            <a:endParaRPr lang="en-GB" dirty="0"/>
          </a:p>
        </p:txBody>
      </p:sp>
    </p:spTree>
    <p:extLst>
      <p:ext uri="{BB962C8B-B14F-4D97-AF65-F5344CB8AC3E}">
        <p14:creationId xmlns:p14="http://schemas.microsoft.com/office/powerpoint/2010/main" val="111351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32558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62338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159875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5548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89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403808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313247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12584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56421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369931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B9554D-7792-4868-ABD3-975C4B0A8086}" type="slidenum">
              <a:rPr lang="en-GB" smtClean="0"/>
              <a:t>‹#›</a:t>
            </a:fld>
            <a:endParaRPr lang="en-GB" dirty="0"/>
          </a:p>
        </p:txBody>
      </p:sp>
    </p:spTree>
    <p:extLst>
      <p:ext uri="{BB962C8B-B14F-4D97-AF65-F5344CB8AC3E}">
        <p14:creationId xmlns:p14="http://schemas.microsoft.com/office/powerpoint/2010/main" val="48899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G:\Communications Team\Marcoms\Design Studio\Swooshes\Swoosh with web\Land whtsw web RG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5506536"/>
            <a:ext cx="9144000" cy="137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61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0" eaLnBrk="1" latinLnBrk="0" hangingPunct="1">
        <a:spcBef>
          <a:spcPct val="0"/>
        </a:spcBef>
        <a:buNone/>
        <a:defRPr sz="4400" b="1" kern="1200">
          <a:solidFill>
            <a:srgbClr val="0079B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79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79B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9B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79B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79B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11E17DBC-2BDF-4EEC-ADF1-E00E21E12CD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574D8-FA14-49E0-BDF0-8C57D613A90D}"/>
              </a:ext>
            </a:extLst>
          </p:cNvPr>
          <p:cNvSpPr txBox="1"/>
          <p:nvPr/>
        </p:nvSpPr>
        <p:spPr>
          <a:xfrm>
            <a:off x="1907704" y="3356992"/>
            <a:ext cx="5688632" cy="1200329"/>
          </a:xfrm>
          <a:prstGeom prst="rect">
            <a:avLst/>
          </a:prstGeom>
          <a:noFill/>
        </p:spPr>
        <p:txBody>
          <a:bodyPr wrap="square" rtlCol="0">
            <a:spAutoFit/>
          </a:bodyPr>
          <a:lstStyle/>
          <a:p>
            <a:pPr algn="ctr"/>
            <a:r>
              <a:rPr lang="en-GB" sz="3600" dirty="0">
                <a:solidFill>
                  <a:schemeClr val="accent1"/>
                </a:solidFill>
                <a:latin typeface="Abadi Extra Light" panose="020B0204020104020204" pitchFamily="34" charset="0"/>
                <a:cs typeface="Arial" panose="020B0604020202020204" pitchFamily="34" charset="0"/>
              </a:rPr>
              <a:t>Getting People involved in Adult Social Care</a:t>
            </a:r>
          </a:p>
        </p:txBody>
      </p:sp>
      <p:sp>
        <p:nvSpPr>
          <p:cNvPr id="3" name="Rectangle 2">
            <a:extLst>
              <a:ext uri="{FF2B5EF4-FFF2-40B4-BE49-F238E27FC236}">
                <a16:creationId xmlns:a16="http://schemas.microsoft.com/office/drawing/2014/main" id="{61552A29-137F-49EB-9B8B-6FD4190FB3E0}"/>
              </a:ext>
            </a:extLst>
          </p:cNvPr>
          <p:cNvSpPr/>
          <p:nvPr/>
        </p:nvSpPr>
        <p:spPr>
          <a:xfrm>
            <a:off x="0" y="908720"/>
            <a:ext cx="9144137" cy="21602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ctrTitle"/>
          </p:nvPr>
        </p:nvSpPr>
        <p:spPr>
          <a:xfrm>
            <a:off x="576672" y="929854"/>
            <a:ext cx="7990656" cy="2160240"/>
          </a:xfrm>
          <a:ln>
            <a:noFill/>
            <a:prstDash val="lgDashDot"/>
          </a:ln>
        </p:spPr>
        <p:txBody>
          <a:bodyPr>
            <a:noAutofit/>
          </a:bodyPr>
          <a:lstStyle/>
          <a:p>
            <a:pPr algn="ctr"/>
            <a:r>
              <a:rPr lang="en-GB" sz="6000" dirty="0">
                <a:solidFill>
                  <a:schemeClr val="bg1"/>
                </a:solidFill>
                <a:latin typeface="Abadi Extra Light" panose="020B0204020104020204" pitchFamily="34" charset="0"/>
                <a:cs typeface="Arial" panose="020B0604020202020204" pitchFamily="34" charset="0"/>
              </a:rPr>
              <a:t>Adult Social Care Experience Survey</a:t>
            </a:r>
          </a:p>
        </p:txBody>
      </p:sp>
    </p:spTree>
    <p:extLst>
      <p:ext uri="{BB962C8B-B14F-4D97-AF65-F5344CB8AC3E}">
        <p14:creationId xmlns:p14="http://schemas.microsoft.com/office/powerpoint/2010/main" val="33114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9D6B-E588-4298-A9B4-8EA8382A1376}"/>
              </a:ext>
            </a:extLst>
          </p:cNvPr>
          <p:cNvSpPr>
            <a:spLocks noGrp="1"/>
          </p:cNvSpPr>
          <p:nvPr>
            <p:ph type="title"/>
          </p:nvPr>
        </p:nvSpPr>
        <p:spPr>
          <a:xfrm>
            <a:off x="0" y="274638"/>
            <a:ext cx="9144000" cy="1143000"/>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Options for Getting Involved</a:t>
            </a:r>
          </a:p>
        </p:txBody>
      </p:sp>
      <p:sp>
        <p:nvSpPr>
          <p:cNvPr id="7" name="TextBox 6">
            <a:extLst>
              <a:ext uri="{FF2B5EF4-FFF2-40B4-BE49-F238E27FC236}">
                <a16:creationId xmlns:a16="http://schemas.microsoft.com/office/drawing/2014/main" id="{2AFEB116-AD3C-4B13-9470-4E2099FD760A}"/>
              </a:ext>
            </a:extLst>
          </p:cNvPr>
          <p:cNvSpPr txBox="1"/>
          <p:nvPr/>
        </p:nvSpPr>
        <p:spPr>
          <a:xfrm>
            <a:off x="539552" y="2276872"/>
            <a:ext cx="6696744"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Abadi Extra Light" panose="020B0204020104020204" pitchFamily="34" charset="0"/>
              </a:rPr>
              <a:t>Discussion or focus groups</a:t>
            </a:r>
          </a:p>
          <a:p>
            <a:pPr marL="285750" indent="-285750">
              <a:buFont typeface="Arial" panose="020B0604020202020204" pitchFamily="34" charset="0"/>
              <a:buChar char="•"/>
            </a:pPr>
            <a:r>
              <a:rPr lang="en-GB" sz="3200" dirty="0">
                <a:latin typeface="Abadi Extra Light" panose="020B0204020104020204" pitchFamily="34" charset="0"/>
              </a:rPr>
              <a:t>Surveys and questionnaires </a:t>
            </a:r>
          </a:p>
          <a:p>
            <a:pPr marL="285750" indent="-285750">
              <a:buFont typeface="Arial" panose="020B0604020202020204" pitchFamily="34" charset="0"/>
              <a:buChar char="•"/>
            </a:pPr>
            <a:r>
              <a:rPr lang="en-GB" sz="3200" dirty="0">
                <a:latin typeface="Abadi Extra Light" panose="020B0204020104020204" pitchFamily="34" charset="0"/>
              </a:rPr>
              <a:t>Adult Social Care Stakeholder Group</a:t>
            </a:r>
          </a:p>
          <a:p>
            <a:pPr marL="285750" indent="-285750">
              <a:buFont typeface="Arial" panose="020B0604020202020204" pitchFamily="34" charset="0"/>
              <a:buChar char="•"/>
            </a:pPr>
            <a:r>
              <a:rPr lang="en-GB" sz="3200" dirty="0">
                <a:latin typeface="Abadi Extra Light" panose="020B0204020104020204" pitchFamily="34" charset="0"/>
              </a:rPr>
              <a:t>Adult Social Care Annual Report </a:t>
            </a:r>
          </a:p>
          <a:p>
            <a:pPr marL="285750" indent="-285750">
              <a:buFont typeface="Arial" panose="020B0604020202020204" pitchFamily="34" charset="0"/>
              <a:buChar char="•"/>
            </a:pPr>
            <a:r>
              <a:rPr lang="en-GB" sz="3200" dirty="0">
                <a:latin typeface="Abadi Extra Light" panose="020B0204020104020204" pitchFamily="34" charset="0"/>
              </a:rPr>
              <a:t>Training</a:t>
            </a:r>
          </a:p>
        </p:txBody>
      </p:sp>
      <p:pic>
        <p:nvPicPr>
          <p:cNvPr id="10" name="Picture 9">
            <a:extLst>
              <a:ext uri="{FF2B5EF4-FFF2-40B4-BE49-F238E27FC236}">
                <a16:creationId xmlns:a16="http://schemas.microsoft.com/office/drawing/2014/main" id="{54B349F1-9A74-4854-8425-CA8755BDAE9F}"/>
              </a:ext>
            </a:extLst>
          </p:cNvPr>
          <p:cNvPicPr>
            <a:picLocks noChangeAspect="1"/>
          </p:cNvPicPr>
          <p:nvPr/>
        </p:nvPicPr>
        <p:blipFill>
          <a:blip r:embed="rId2"/>
          <a:stretch>
            <a:fillRect/>
          </a:stretch>
        </p:blipFill>
        <p:spPr>
          <a:xfrm rot="923895">
            <a:off x="6707018" y="2729336"/>
            <a:ext cx="1946916" cy="27851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124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4828B-33BC-45D1-B34F-97800EFEA700}"/>
              </a:ext>
            </a:extLst>
          </p:cNvPr>
          <p:cNvPicPr>
            <a:picLocks noChangeAspect="1"/>
          </p:cNvPicPr>
          <p:nvPr/>
        </p:nvPicPr>
        <p:blipFill>
          <a:blip r:embed="rId2"/>
          <a:stretch>
            <a:fillRect/>
          </a:stretch>
        </p:blipFill>
        <p:spPr>
          <a:xfrm>
            <a:off x="683568" y="1272453"/>
            <a:ext cx="8010636" cy="4313093"/>
          </a:xfrm>
          <a:prstGeom prst="rect">
            <a:avLst/>
          </a:prstGeom>
        </p:spPr>
      </p:pic>
      <p:sp>
        <p:nvSpPr>
          <p:cNvPr id="5" name="TextBox 4">
            <a:extLst>
              <a:ext uri="{FF2B5EF4-FFF2-40B4-BE49-F238E27FC236}">
                <a16:creationId xmlns:a16="http://schemas.microsoft.com/office/drawing/2014/main" id="{F58698BA-AFA4-421D-B210-DC2E665E1675}"/>
              </a:ext>
            </a:extLst>
          </p:cNvPr>
          <p:cNvSpPr txBox="1"/>
          <p:nvPr/>
        </p:nvSpPr>
        <p:spPr>
          <a:xfrm>
            <a:off x="0" y="260648"/>
            <a:ext cx="9175183" cy="584775"/>
          </a:xfrm>
          <a:prstGeom prst="rect">
            <a:avLst/>
          </a:prstGeom>
          <a:solidFill>
            <a:schemeClr val="tx2">
              <a:lumMod val="60000"/>
              <a:lumOff val="40000"/>
            </a:schemeClr>
          </a:solidFill>
        </p:spPr>
        <p:txBody>
          <a:bodyPr wrap="square" rtlCol="0">
            <a:spAutoFit/>
          </a:bodyPr>
          <a:lstStyle/>
          <a:p>
            <a:pPr algn="ctr"/>
            <a:r>
              <a:rPr lang="en-GB" sz="3200" b="1" dirty="0">
                <a:solidFill>
                  <a:schemeClr val="bg1"/>
                </a:solidFill>
                <a:latin typeface="Abadi Extra Light" panose="020B0204020104020204" pitchFamily="34" charset="0"/>
                <a:cs typeface="Arial" panose="020B0604020202020204" pitchFamily="34" charset="0"/>
              </a:rPr>
              <a:t>How do we currently involve people? </a:t>
            </a:r>
          </a:p>
        </p:txBody>
      </p:sp>
    </p:spTree>
    <p:extLst>
      <p:ext uri="{BB962C8B-B14F-4D97-AF65-F5344CB8AC3E}">
        <p14:creationId xmlns:p14="http://schemas.microsoft.com/office/powerpoint/2010/main" val="1319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age001">
            <a:extLst>
              <a:ext uri="{FF2B5EF4-FFF2-40B4-BE49-F238E27FC236}">
                <a16:creationId xmlns:a16="http://schemas.microsoft.com/office/drawing/2014/main" id="{09671D2F-BE8F-4751-BA15-E2617663C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09013"/>
            <a:ext cx="3456384" cy="25396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368587FE-F701-4916-841C-5B0DE1247BCC}"/>
              </a:ext>
            </a:extLst>
          </p:cNvPr>
          <p:cNvSpPr/>
          <p:nvPr/>
        </p:nvSpPr>
        <p:spPr>
          <a:xfrm>
            <a:off x="0" y="404664"/>
            <a:ext cx="9144000" cy="1067842"/>
          </a:xfrm>
          <a:prstGeom prst="rect">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Abadi Extra Light" panose="020B0204020104020204" pitchFamily="34" charset="0"/>
              </a:rPr>
              <a:t>Adult Social Care Stakeholders Group</a:t>
            </a:r>
          </a:p>
        </p:txBody>
      </p:sp>
      <p:sp>
        <p:nvSpPr>
          <p:cNvPr id="8" name="TextBox 7">
            <a:extLst>
              <a:ext uri="{FF2B5EF4-FFF2-40B4-BE49-F238E27FC236}">
                <a16:creationId xmlns:a16="http://schemas.microsoft.com/office/drawing/2014/main" id="{5C8056B4-309A-4383-A8E5-AC148926C196}"/>
              </a:ext>
            </a:extLst>
          </p:cNvPr>
          <p:cNvSpPr txBox="1"/>
          <p:nvPr/>
        </p:nvSpPr>
        <p:spPr>
          <a:xfrm>
            <a:off x="251520" y="1916832"/>
            <a:ext cx="4536504" cy="332398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badi Extra Light" panose="020B0204020104020204" pitchFamily="34" charset="0"/>
              </a:rPr>
              <a:t>Group meet every other month to discuss any developments in Adult Social Care. </a:t>
            </a:r>
          </a:p>
          <a:p>
            <a:pPr marL="285750" indent="-285750">
              <a:buFont typeface="Arial" panose="020B0604020202020204" pitchFamily="34" charset="0"/>
              <a:buChar char="•"/>
            </a:pPr>
            <a:r>
              <a:rPr lang="en-GB" sz="2400" dirty="0">
                <a:latin typeface="Abadi Extra Light" panose="020B0204020104020204" pitchFamily="34" charset="0"/>
              </a:rPr>
              <a:t>People using services and carers attend alongside some representatives from the Vol. Sector.  </a:t>
            </a:r>
          </a:p>
          <a:p>
            <a:pPr marL="285750" indent="-285750">
              <a:buFont typeface="Arial" panose="020B0604020202020204" pitchFamily="34" charset="0"/>
              <a:buChar char="•"/>
            </a:pPr>
            <a:r>
              <a:rPr lang="en-GB" sz="2400" dirty="0">
                <a:latin typeface="Abadi Extra Light" panose="020B0204020104020204" pitchFamily="34" charset="0"/>
              </a:rPr>
              <a:t>There is an open group.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7850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F927-1F2F-4522-AAE5-370BA577CA37}"/>
              </a:ext>
            </a:extLst>
          </p:cNvPr>
          <p:cNvSpPr>
            <a:spLocks noGrp="1"/>
          </p:cNvSpPr>
          <p:nvPr>
            <p:ph type="title"/>
          </p:nvPr>
        </p:nvSpPr>
        <p:spPr>
          <a:xfrm>
            <a:off x="0" y="274638"/>
            <a:ext cx="9144000" cy="1143000"/>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Adult Social Care Bulletin</a:t>
            </a:r>
          </a:p>
        </p:txBody>
      </p:sp>
      <p:pic>
        <p:nvPicPr>
          <p:cNvPr id="4" name="Picture 3">
            <a:extLst>
              <a:ext uri="{FF2B5EF4-FFF2-40B4-BE49-F238E27FC236}">
                <a16:creationId xmlns:a16="http://schemas.microsoft.com/office/drawing/2014/main" id="{696EEF0C-0D06-4C5C-B66A-892691B03D0D}"/>
              </a:ext>
            </a:extLst>
          </p:cNvPr>
          <p:cNvPicPr>
            <a:picLocks noChangeAspect="1"/>
          </p:cNvPicPr>
          <p:nvPr/>
        </p:nvPicPr>
        <p:blipFill>
          <a:blip r:embed="rId2"/>
          <a:stretch>
            <a:fillRect/>
          </a:stretch>
        </p:blipFill>
        <p:spPr>
          <a:xfrm>
            <a:off x="5292080" y="1431876"/>
            <a:ext cx="3094255" cy="44399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98C5838C-53D1-4053-98A8-A5EED7A87E87}"/>
              </a:ext>
            </a:extLst>
          </p:cNvPr>
          <p:cNvSpPr txBox="1"/>
          <p:nvPr/>
        </p:nvSpPr>
        <p:spPr>
          <a:xfrm>
            <a:off x="683568" y="2564904"/>
            <a:ext cx="4032448" cy="2246769"/>
          </a:xfrm>
          <a:prstGeom prst="rect">
            <a:avLst/>
          </a:prstGeom>
          <a:noFill/>
        </p:spPr>
        <p:txBody>
          <a:bodyPr wrap="square" rtlCol="0">
            <a:spAutoFit/>
          </a:bodyPr>
          <a:lstStyle/>
          <a:p>
            <a:pPr algn="ctr"/>
            <a:r>
              <a:rPr lang="en-GB" sz="2800" dirty="0">
                <a:latin typeface="Abadi Extra Light" panose="020B0204020104020204" pitchFamily="34" charset="0"/>
              </a:rPr>
              <a:t>Quarterly Bulletin for anyone who wishes to be kept informed of developments within Adult Social Care.  </a:t>
            </a:r>
          </a:p>
        </p:txBody>
      </p:sp>
    </p:spTree>
    <p:extLst>
      <p:ext uri="{BB962C8B-B14F-4D97-AF65-F5344CB8AC3E}">
        <p14:creationId xmlns:p14="http://schemas.microsoft.com/office/powerpoint/2010/main" val="322795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48583"/>
            <a:ext cx="9143999" cy="886065"/>
          </a:xfrm>
          <a:prstGeom prst="rect">
            <a:avLst/>
          </a:prstGeom>
          <a:solidFill>
            <a:schemeClr val="tx2">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badi Extra Light" panose="020B0204020104020204" pitchFamily="34" charset="0"/>
              </a:rPr>
              <a:t>Final Questions</a:t>
            </a:r>
          </a:p>
        </p:txBody>
      </p:sp>
      <p:sp>
        <p:nvSpPr>
          <p:cNvPr id="6" name="TextBox 5"/>
          <p:cNvSpPr txBox="1"/>
          <p:nvPr/>
        </p:nvSpPr>
        <p:spPr>
          <a:xfrm>
            <a:off x="685800" y="1926529"/>
            <a:ext cx="3421906" cy="507831"/>
          </a:xfrm>
          <a:prstGeom prst="rect">
            <a:avLst/>
          </a:prstGeom>
          <a:noFill/>
        </p:spPr>
        <p:txBody>
          <a:bodyPr wrap="square" rtlCol="0">
            <a:spAutoFit/>
          </a:bodyPr>
          <a:lstStyle/>
          <a:p>
            <a:r>
              <a:rPr lang="en-GB" sz="1350" dirty="0">
                <a:solidFill>
                  <a:schemeClr val="tx1">
                    <a:lumMod val="50000"/>
                    <a:lumOff val="50000"/>
                  </a:schemeClr>
                </a:solidFill>
              </a:rPr>
              <a:t>What would you change about the support you receive if you could?</a:t>
            </a:r>
          </a:p>
        </p:txBody>
      </p:sp>
      <p:sp>
        <p:nvSpPr>
          <p:cNvPr id="7" name="TextBox 6"/>
          <p:cNvSpPr txBox="1"/>
          <p:nvPr/>
        </p:nvSpPr>
        <p:spPr>
          <a:xfrm>
            <a:off x="4907756" y="1926529"/>
            <a:ext cx="3443288" cy="507831"/>
          </a:xfrm>
          <a:prstGeom prst="rect">
            <a:avLst/>
          </a:prstGeom>
          <a:noFill/>
        </p:spPr>
        <p:txBody>
          <a:bodyPr wrap="square" rtlCol="0">
            <a:spAutoFit/>
          </a:bodyPr>
          <a:lstStyle/>
          <a:p>
            <a:r>
              <a:rPr lang="en-GB" sz="1350" dirty="0">
                <a:solidFill>
                  <a:schemeClr val="tx1">
                    <a:lumMod val="50000"/>
                    <a:lumOff val="50000"/>
                  </a:schemeClr>
                </a:solidFill>
              </a:rPr>
              <a:t>Would you be interested in getting involved in improving adult social care?</a:t>
            </a:r>
          </a:p>
        </p:txBody>
      </p:sp>
      <p:sp>
        <p:nvSpPr>
          <p:cNvPr id="9" name="Rounded Rectangle 8"/>
          <p:cNvSpPr/>
          <p:nvPr/>
        </p:nvSpPr>
        <p:spPr>
          <a:xfrm>
            <a:off x="519481" y="1821953"/>
            <a:ext cx="3695332" cy="3269510"/>
          </a:xfrm>
          <a:prstGeom prst="roundRect">
            <a:avLst/>
          </a:prstGeom>
          <a:noFill/>
          <a:ln w="317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ed Rectangle 9"/>
          <p:cNvSpPr/>
          <p:nvPr/>
        </p:nvSpPr>
        <p:spPr>
          <a:xfrm>
            <a:off x="4727150" y="1821952"/>
            <a:ext cx="3695332" cy="3269511"/>
          </a:xfrm>
          <a:prstGeom prst="roundRect">
            <a:avLst/>
          </a:prstGeom>
          <a:noFill/>
          <a:ln w="317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p:cNvSpPr txBox="1"/>
          <p:nvPr/>
        </p:nvSpPr>
        <p:spPr>
          <a:xfrm>
            <a:off x="812324" y="4375723"/>
            <a:ext cx="3295382" cy="577081"/>
          </a:xfrm>
          <a:prstGeom prst="rect">
            <a:avLst/>
          </a:prstGeom>
          <a:noFill/>
        </p:spPr>
        <p:txBody>
          <a:bodyPr wrap="square" rtlCol="0">
            <a:spAutoFit/>
          </a:bodyPr>
          <a:lstStyle/>
          <a:p>
            <a:r>
              <a:rPr lang="en-GB" sz="1050" dirty="0">
                <a:solidFill>
                  <a:schemeClr val="tx1">
                    <a:lumMod val="50000"/>
                    <a:lumOff val="50000"/>
                  </a:schemeClr>
                </a:solidFill>
              </a:rPr>
              <a:t>The wordle above shows the words used regularly by respondents, the size of the words shows the number of occurrences.</a:t>
            </a:r>
          </a:p>
        </p:txBody>
      </p:sp>
      <p:sp>
        <p:nvSpPr>
          <p:cNvPr id="14" name="TextBox 13"/>
          <p:cNvSpPr txBox="1"/>
          <p:nvPr/>
        </p:nvSpPr>
        <p:spPr>
          <a:xfrm>
            <a:off x="5055662" y="4537307"/>
            <a:ext cx="3295382" cy="415498"/>
          </a:xfrm>
          <a:prstGeom prst="rect">
            <a:avLst/>
          </a:prstGeom>
          <a:noFill/>
        </p:spPr>
        <p:txBody>
          <a:bodyPr wrap="square" rtlCol="0">
            <a:spAutoFit/>
          </a:bodyPr>
          <a:lstStyle/>
          <a:p>
            <a:r>
              <a:rPr lang="en-GB" sz="1050" dirty="0">
                <a:solidFill>
                  <a:schemeClr val="tx1">
                    <a:lumMod val="50000"/>
                    <a:lumOff val="50000"/>
                  </a:schemeClr>
                </a:solidFill>
              </a:rPr>
              <a:t>Note: Only 24 of the 28 people surveyed responded to the question </a:t>
            </a:r>
          </a:p>
        </p:txBody>
      </p:sp>
      <p:pic>
        <p:nvPicPr>
          <p:cNvPr id="2" name="Picture 1"/>
          <p:cNvPicPr>
            <a:picLocks noChangeAspect="1"/>
          </p:cNvPicPr>
          <p:nvPr/>
        </p:nvPicPr>
        <p:blipFill>
          <a:blip r:embed="rId2"/>
          <a:stretch>
            <a:fillRect/>
          </a:stretch>
        </p:blipFill>
        <p:spPr>
          <a:xfrm>
            <a:off x="5701492" y="2454967"/>
            <a:ext cx="1643063" cy="1557338"/>
          </a:xfrm>
          <a:prstGeom prst="rect">
            <a:avLst/>
          </a:prstGeom>
        </p:spPr>
      </p:pic>
      <p:sp>
        <p:nvSpPr>
          <p:cNvPr id="11" name="TextBox 10"/>
          <p:cNvSpPr txBox="1"/>
          <p:nvPr/>
        </p:nvSpPr>
        <p:spPr>
          <a:xfrm>
            <a:off x="5162529" y="2659279"/>
            <a:ext cx="662746" cy="300082"/>
          </a:xfrm>
          <a:prstGeom prst="rect">
            <a:avLst/>
          </a:prstGeom>
          <a:noFill/>
        </p:spPr>
        <p:txBody>
          <a:bodyPr wrap="none" rtlCol="0">
            <a:spAutoFit/>
          </a:bodyPr>
          <a:lstStyle/>
          <a:p>
            <a:r>
              <a:rPr lang="en-GB" sz="1350" dirty="0">
                <a:solidFill>
                  <a:schemeClr val="tx1">
                    <a:lumMod val="50000"/>
                    <a:lumOff val="50000"/>
                  </a:schemeClr>
                </a:solidFill>
              </a:rPr>
              <a:t>Yes = 7</a:t>
            </a:r>
          </a:p>
        </p:txBody>
      </p:sp>
      <p:sp>
        <p:nvSpPr>
          <p:cNvPr id="12" name="TextBox 11"/>
          <p:cNvSpPr txBox="1"/>
          <p:nvPr/>
        </p:nvSpPr>
        <p:spPr>
          <a:xfrm>
            <a:off x="7200397" y="3618143"/>
            <a:ext cx="728084" cy="300082"/>
          </a:xfrm>
          <a:prstGeom prst="rect">
            <a:avLst/>
          </a:prstGeom>
          <a:noFill/>
        </p:spPr>
        <p:txBody>
          <a:bodyPr wrap="none" rtlCol="0">
            <a:spAutoFit/>
          </a:bodyPr>
          <a:lstStyle/>
          <a:p>
            <a:r>
              <a:rPr lang="en-GB" sz="1350" dirty="0">
                <a:solidFill>
                  <a:schemeClr val="tx1">
                    <a:lumMod val="50000"/>
                    <a:lumOff val="50000"/>
                  </a:schemeClr>
                </a:solidFill>
              </a:rPr>
              <a:t>No = 17</a:t>
            </a:r>
          </a:p>
        </p:txBody>
      </p:sp>
      <p:pic>
        <p:nvPicPr>
          <p:cNvPr id="3" name="Picture 2"/>
          <p:cNvPicPr>
            <a:picLocks noChangeAspect="1"/>
          </p:cNvPicPr>
          <p:nvPr/>
        </p:nvPicPr>
        <p:blipFill>
          <a:blip r:embed="rId3"/>
          <a:stretch>
            <a:fillRect/>
          </a:stretch>
        </p:blipFill>
        <p:spPr>
          <a:xfrm>
            <a:off x="178562" y="3076285"/>
            <a:ext cx="4279106" cy="450056"/>
          </a:xfrm>
          <a:prstGeom prst="rect">
            <a:avLst/>
          </a:prstGeom>
          <a:ln w="22225">
            <a:solidFill>
              <a:schemeClr val="accent3">
                <a:lumMod val="75000"/>
              </a:schemeClr>
            </a:solidFill>
          </a:ln>
        </p:spPr>
      </p:pic>
    </p:spTree>
    <p:extLst>
      <p:ext uri="{BB962C8B-B14F-4D97-AF65-F5344CB8AC3E}">
        <p14:creationId xmlns:p14="http://schemas.microsoft.com/office/powerpoint/2010/main" val="59928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A792-5000-41E4-AFEC-C8F51331DF4A}"/>
              </a:ext>
            </a:extLst>
          </p:cNvPr>
          <p:cNvSpPr>
            <a:spLocks noGrp="1"/>
          </p:cNvSpPr>
          <p:nvPr>
            <p:ph type="title"/>
          </p:nvPr>
        </p:nvSpPr>
        <p:spPr>
          <a:xfrm>
            <a:off x="0" y="321014"/>
            <a:ext cx="9144000" cy="947745"/>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Getting it set up</a:t>
            </a:r>
          </a:p>
        </p:txBody>
      </p:sp>
      <p:sp>
        <p:nvSpPr>
          <p:cNvPr id="7" name="Slide Number Placeholder 6">
            <a:extLst>
              <a:ext uri="{FF2B5EF4-FFF2-40B4-BE49-F238E27FC236}">
                <a16:creationId xmlns:a16="http://schemas.microsoft.com/office/drawing/2014/main" id="{13BF768B-0EA8-4FE5-99DB-5D3DF8CB64E5}"/>
              </a:ext>
            </a:extLst>
          </p:cNvPr>
          <p:cNvSpPr>
            <a:spLocks noGrp="1"/>
          </p:cNvSpPr>
          <p:nvPr>
            <p:ph type="sldNum" sz="quarter" idx="12"/>
          </p:nvPr>
        </p:nvSpPr>
        <p:spPr/>
        <p:txBody>
          <a:bodyPr/>
          <a:lstStyle/>
          <a:p>
            <a:fld id="{0AB9554D-7792-4868-ABD3-975C4B0A8086}" type="slidenum">
              <a:rPr lang="en-GB" smtClean="0"/>
              <a:t>15</a:t>
            </a:fld>
            <a:endParaRPr lang="en-GB" dirty="0"/>
          </a:p>
        </p:txBody>
      </p:sp>
      <p:pic>
        <p:nvPicPr>
          <p:cNvPr id="3" name="Picture 2">
            <a:extLst>
              <a:ext uri="{FF2B5EF4-FFF2-40B4-BE49-F238E27FC236}">
                <a16:creationId xmlns:a16="http://schemas.microsoft.com/office/drawing/2014/main" id="{8FC74514-832A-4B12-BA93-16D89C122B37}"/>
              </a:ext>
            </a:extLst>
          </p:cNvPr>
          <p:cNvPicPr>
            <a:picLocks noChangeAspect="1"/>
          </p:cNvPicPr>
          <p:nvPr/>
        </p:nvPicPr>
        <p:blipFill>
          <a:blip r:embed="rId2"/>
          <a:stretch>
            <a:fillRect/>
          </a:stretch>
        </p:blipFill>
        <p:spPr>
          <a:xfrm rot="373948">
            <a:off x="393885" y="3401567"/>
            <a:ext cx="1324272" cy="2694807"/>
          </a:xfrm>
          <a:prstGeom prst="rect">
            <a:avLst/>
          </a:prstGeom>
        </p:spPr>
      </p:pic>
      <p:sp>
        <p:nvSpPr>
          <p:cNvPr id="10" name="Rectangle: Rounded Corners 9">
            <a:extLst>
              <a:ext uri="{FF2B5EF4-FFF2-40B4-BE49-F238E27FC236}">
                <a16:creationId xmlns:a16="http://schemas.microsoft.com/office/drawing/2014/main" id="{13994496-6271-460A-8F12-BCBA2D61955C}"/>
              </a:ext>
            </a:extLst>
          </p:cNvPr>
          <p:cNvSpPr/>
          <p:nvPr/>
        </p:nvSpPr>
        <p:spPr>
          <a:xfrm>
            <a:off x="827584" y="1429356"/>
            <a:ext cx="2986642" cy="1440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2">
                    <a:lumMod val="75000"/>
                  </a:schemeClr>
                </a:solidFill>
                <a:latin typeface="Arial Rounded MT Bold" panose="020F0704030504030204" pitchFamily="34" charset="0"/>
              </a:rPr>
              <a:t>Open to link in the email to the survey on your work phone:</a:t>
            </a:r>
            <a:endParaRPr lang="en-GB" sz="1000" u="sng" dirty="0">
              <a:solidFill>
                <a:schemeClr val="tx2">
                  <a:lumMod val="75000"/>
                </a:schemeClr>
              </a:solidFill>
              <a:latin typeface="Arial Rounded MT Bold" panose="020F0704030504030204" pitchFamily="34" charset="0"/>
            </a:endParaRPr>
          </a:p>
        </p:txBody>
      </p:sp>
      <p:sp>
        <p:nvSpPr>
          <p:cNvPr id="11" name="Rectangle: Rounded Corners 10">
            <a:extLst>
              <a:ext uri="{FF2B5EF4-FFF2-40B4-BE49-F238E27FC236}">
                <a16:creationId xmlns:a16="http://schemas.microsoft.com/office/drawing/2014/main" id="{E3C345E7-C8EA-4134-BC88-784621A3C029}"/>
              </a:ext>
            </a:extLst>
          </p:cNvPr>
          <p:cNvSpPr/>
          <p:nvPr/>
        </p:nvSpPr>
        <p:spPr>
          <a:xfrm>
            <a:off x="4783417" y="1920824"/>
            <a:ext cx="2986642" cy="1440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a:solidFill>
                  <a:schemeClr val="tx2">
                    <a:lumMod val="75000"/>
                  </a:schemeClr>
                </a:solidFill>
                <a:latin typeface="Arial Rounded MT Bold" panose="020F0704030504030204" pitchFamily="34" charset="0"/>
              </a:rPr>
              <a:t>The link will open in the Browser App (in workspace) </a:t>
            </a:r>
          </a:p>
        </p:txBody>
      </p:sp>
      <p:sp>
        <p:nvSpPr>
          <p:cNvPr id="5" name="Hexagon 4">
            <a:extLst>
              <a:ext uri="{FF2B5EF4-FFF2-40B4-BE49-F238E27FC236}">
                <a16:creationId xmlns:a16="http://schemas.microsoft.com/office/drawing/2014/main" id="{C4C20567-EDD5-4D66-B8F7-9FFEC1DE3174}"/>
              </a:ext>
            </a:extLst>
          </p:cNvPr>
          <p:cNvSpPr/>
          <p:nvPr/>
        </p:nvSpPr>
        <p:spPr>
          <a:xfrm>
            <a:off x="189494" y="1028812"/>
            <a:ext cx="936104" cy="801087"/>
          </a:xfrm>
          <a:prstGeom prst="hex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1</a:t>
            </a:r>
          </a:p>
        </p:txBody>
      </p:sp>
      <p:sp>
        <p:nvSpPr>
          <p:cNvPr id="8" name="Hexagon 7">
            <a:extLst>
              <a:ext uri="{FF2B5EF4-FFF2-40B4-BE49-F238E27FC236}">
                <a16:creationId xmlns:a16="http://schemas.microsoft.com/office/drawing/2014/main" id="{E2651D7C-5558-496C-89FA-F12C7C0E9A1B}"/>
              </a:ext>
            </a:extLst>
          </p:cNvPr>
          <p:cNvSpPr/>
          <p:nvPr/>
        </p:nvSpPr>
        <p:spPr>
          <a:xfrm>
            <a:off x="4103948" y="1515935"/>
            <a:ext cx="936104" cy="801087"/>
          </a:xfrm>
          <a:prstGeom prst="hex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2</a:t>
            </a:r>
          </a:p>
        </p:txBody>
      </p:sp>
      <p:pic>
        <p:nvPicPr>
          <p:cNvPr id="12" name="Picture 11">
            <a:extLst>
              <a:ext uri="{FF2B5EF4-FFF2-40B4-BE49-F238E27FC236}">
                <a16:creationId xmlns:a16="http://schemas.microsoft.com/office/drawing/2014/main" id="{209F12D6-558B-4ED5-BD33-62EBAEA8265D}"/>
              </a:ext>
            </a:extLst>
          </p:cNvPr>
          <p:cNvPicPr>
            <a:picLocks noChangeAspect="1"/>
          </p:cNvPicPr>
          <p:nvPr/>
        </p:nvPicPr>
        <p:blipFill>
          <a:blip r:embed="rId3"/>
          <a:stretch>
            <a:fillRect/>
          </a:stretch>
        </p:blipFill>
        <p:spPr>
          <a:xfrm>
            <a:off x="7302007" y="2793552"/>
            <a:ext cx="936104" cy="962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Rounded Corners 13">
            <a:extLst>
              <a:ext uri="{FF2B5EF4-FFF2-40B4-BE49-F238E27FC236}">
                <a16:creationId xmlns:a16="http://schemas.microsoft.com/office/drawing/2014/main" id="{3626A350-1C54-4827-A08C-4340E757C976}"/>
              </a:ext>
            </a:extLst>
          </p:cNvPr>
          <p:cNvSpPr/>
          <p:nvPr/>
        </p:nvSpPr>
        <p:spPr>
          <a:xfrm>
            <a:off x="2843808" y="4068780"/>
            <a:ext cx="2986642" cy="1440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a:solidFill>
                  <a:schemeClr val="tx2">
                    <a:lumMod val="75000"/>
                  </a:schemeClr>
                </a:solidFill>
                <a:latin typeface="Arial Rounded MT Bold" panose="020F0704030504030204" pitchFamily="34" charset="0"/>
              </a:rPr>
              <a:t>Add the link as a bookmark for future reference  </a:t>
            </a:r>
          </a:p>
        </p:txBody>
      </p:sp>
      <p:sp>
        <p:nvSpPr>
          <p:cNvPr id="13" name="Hexagon 12">
            <a:extLst>
              <a:ext uri="{FF2B5EF4-FFF2-40B4-BE49-F238E27FC236}">
                <a16:creationId xmlns:a16="http://schemas.microsoft.com/office/drawing/2014/main" id="{C32FA6FA-DEFC-4B0A-8E5E-143220C81492}"/>
              </a:ext>
            </a:extLst>
          </p:cNvPr>
          <p:cNvSpPr/>
          <p:nvPr/>
        </p:nvSpPr>
        <p:spPr>
          <a:xfrm>
            <a:off x="2272354" y="3587230"/>
            <a:ext cx="936104" cy="801087"/>
          </a:xfrm>
          <a:prstGeom prst="hex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3</a:t>
            </a:r>
          </a:p>
        </p:txBody>
      </p:sp>
      <p:sp>
        <p:nvSpPr>
          <p:cNvPr id="15" name="Star: 5 Points 14">
            <a:extLst>
              <a:ext uri="{FF2B5EF4-FFF2-40B4-BE49-F238E27FC236}">
                <a16:creationId xmlns:a16="http://schemas.microsoft.com/office/drawing/2014/main" id="{F8D78F26-EDF3-4808-A7A7-90B02D1D1D5C}"/>
              </a:ext>
            </a:extLst>
          </p:cNvPr>
          <p:cNvSpPr/>
          <p:nvPr/>
        </p:nvSpPr>
        <p:spPr>
          <a:xfrm>
            <a:off x="5629708" y="4988426"/>
            <a:ext cx="785740" cy="657965"/>
          </a:xfrm>
          <a:prstGeom prst="star5">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953849D-1E94-4455-97AD-7FDEADF5E242}"/>
              </a:ext>
            </a:extLst>
          </p:cNvPr>
          <p:cNvSpPr/>
          <p:nvPr/>
        </p:nvSpPr>
        <p:spPr>
          <a:xfrm>
            <a:off x="6529330" y="4988426"/>
            <a:ext cx="130902" cy="154652"/>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E7113B6-BD95-41EC-A225-23F8669BAD3B}"/>
              </a:ext>
            </a:extLst>
          </p:cNvPr>
          <p:cNvSpPr/>
          <p:nvPr/>
        </p:nvSpPr>
        <p:spPr>
          <a:xfrm>
            <a:off x="6529330" y="5229165"/>
            <a:ext cx="130902" cy="154653"/>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B2EC562-1551-4665-8635-640AAC956119}"/>
              </a:ext>
            </a:extLst>
          </p:cNvPr>
          <p:cNvSpPr/>
          <p:nvPr/>
        </p:nvSpPr>
        <p:spPr>
          <a:xfrm>
            <a:off x="6529330" y="5469905"/>
            <a:ext cx="130902" cy="154653"/>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EC1EF5E-63B6-48AC-970C-B4F8C793FD0A}"/>
              </a:ext>
            </a:extLst>
          </p:cNvPr>
          <p:cNvSpPr/>
          <p:nvPr/>
        </p:nvSpPr>
        <p:spPr>
          <a:xfrm>
            <a:off x="6813736" y="4120141"/>
            <a:ext cx="2284054" cy="229120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chemeClr val="accent6">
                    <a:lumMod val="75000"/>
                  </a:schemeClr>
                </a:solidFill>
                <a:latin typeface="Arial Rounded MT Bold" panose="020F0704030504030204" pitchFamily="34" charset="0"/>
              </a:rPr>
              <a:t>Remember you will need the CD Number for the person to start the survey.</a:t>
            </a:r>
          </a:p>
        </p:txBody>
      </p:sp>
    </p:spTree>
    <p:extLst>
      <p:ext uri="{BB962C8B-B14F-4D97-AF65-F5344CB8AC3E}">
        <p14:creationId xmlns:p14="http://schemas.microsoft.com/office/powerpoint/2010/main" val="13120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9"/>
                                        </p:tgtEl>
                                        <p:attrNameLst>
                                          <p:attrName>ppt_x</p:attrName>
                                          <p:attrName>ppt_y</p:attrName>
                                        </p:attrNameLst>
                                      </p:cBhvr>
                                    </p:animMotion>
                                    <p:animRot by="1500000">
                                      <p:cBhvr>
                                        <p:cTn id="7" dur="125" fill="hold">
                                          <p:stCondLst>
                                            <p:cond delay="0"/>
                                          </p:stCondLst>
                                        </p:cTn>
                                        <p:tgtEl>
                                          <p:spTgt spid="19"/>
                                        </p:tgtEl>
                                        <p:attrNameLst>
                                          <p:attrName>r</p:attrName>
                                        </p:attrNameLst>
                                      </p:cBhvr>
                                    </p:animRot>
                                    <p:animRot by="-1500000">
                                      <p:cBhvr>
                                        <p:cTn id="8" dur="125" fill="hold">
                                          <p:stCondLst>
                                            <p:cond delay="125"/>
                                          </p:stCondLst>
                                        </p:cTn>
                                        <p:tgtEl>
                                          <p:spTgt spid="19"/>
                                        </p:tgtEl>
                                        <p:attrNameLst>
                                          <p:attrName>r</p:attrName>
                                        </p:attrNameLst>
                                      </p:cBhvr>
                                    </p:animRot>
                                    <p:animRot by="-1500000">
                                      <p:cBhvr>
                                        <p:cTn id="9" dur="125" fill="hold">
                                          <p:stCondLst>
                                            <p:cond delay="250"/>
                                          </p:stCondLst>
                                        </p:cTn>
                                        <p:tgtEl>
                                          <p:spTgt spid="19"/>
                                        </p:tgtEl>
                                        <p:attrNameLst>
                                          <p:attrName>r</p:attrName>
                                        </p:attrNameLst>
                                      </p:cBhvr>
                                    </p:animRot>
                                    <p:animRot by="1500000">
                                      <p:cBhvr>
                                        <p:cTn id="10" dur="125" fill="hold">
                                          <p:stCondLst>
                                            <p:cond delay="375"/>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10CE24-42EA-439C-9B66-7D5F671FDEC7}"/>
              </a:ext>
            </a:extLst>
          </p:cNvPr>
          <p:cNvSpPr>
            <a:spLocks noGrp="1"/>
          </p:cNvSpPr>
          <p:nvPr>
            <p:ph type="title"/>
          </p:nvPr>
        </p:nvSpPr>
        <p:spPr>
          <a:xfrm>
            <a:off x="0" y="252604"/>
            <a:ext cx="9144000" cy="1143000"/>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The Experience Survey </a:t>
            </a:r>
          </a:p>
        </p:txBody>
      </p:sp>
      <p:sp>
        <p:nvSpPr>
          <p:cNvPr id="9" name="Content Placeholder 8">
            <a:extLst>
              <a:ext uri="{FF2B5EF4-FFF2-40B4-BE49-F238E27FC236}">
                <a16:creationId xmlns:a16="http://schemas.microsoft.com/office/drawing/2014/main" id="{A5F2692B-91FE-4F8B-882B-3DDC03CFD4C6}"/>
              </a:ext>
            </a:extLst>
          </p:cNvPr>
          <p:cNvSpPr>
            <a:spLocks noGrp="1"/>
          </p:cNvSpPr>
          <p:nvPr>
            <p:ph idx="1"/>
          </p:nvPr>
        </p:nvSpPr>
        <p:spPr>
          <a:xfrm>
            <a:off x="214759" y="1782933"/>
            <a:ext cx="5915000" cy="4281339"/>
          </a:xfrm>
        </p:spPr>
        <p:txBody>
          <a:bodyPr>
            <a:normAutofit fontScale="85000" lnSpcReduction="20000"/>
          </a:bodyPr>
          <a:lstStyle/>
          <a:p>
            <a:r>
              <a:rPr lang="en-GB" dirty="0">
                <a:latin typeface="Abadi Extra Light" panose="020B0204020104020204" pitchFamily="34" charset="0"/>
              </a:rPr>
              <a:t>Live from 1</a:t>
            </a:r>
            <a:r>
              <a:rPr lang="en-GB" baseline="30000" dirty="0">
                <a:latin typeface="Abadi Extra Light" panose="020B0204020104020204" pitchFamily="34" charset="0"/>
              </a:rPr>
              <a:t>st</a:t>
            </a:r>
            <a:r>
              <a:rPr lang="en-GB" dirty="0">
                <a:latin typeface="Abadi Extra Light" panose="020B0204020104020204" pitchFamily="34" charset="0"/>
              </a:rPr>
              <a:t> October with staff briefings planned to be held in September</a:t>
            </a:r>
          </a:p>
          <a:p>
            <a:r>
              <a:rPr lang="en-GB" dirty="0">
                <a:latin typeface="Abadi Extra Light" panose="020B0204020104020204" pitchFamily="34" charset="0"/>
              </a:rPr>
              <a:t>Able to report on survey results via ASC Balanced Scorecard</a:t>
            </a:r>
          </a:p>
          <a:p>
            <a:r>
              <a:rPr lang="en-GB" dirty="0">
                <a:latin typeface="Abadi Extra Light" panose="020B0204020104020204" pitchFamily="34" charset="0"/>
              </a:rPr>
              <a:t>Results will be discussed at the </a:t>
            </a:r>
            <a:r>
              <a:rPr lang="en-GB" dirty="0" err="1">
                <a:latin typeface="Abadi Extra Light" panose="020B0204020104020204" pitchFamily="34" charset="0"/>
              </a:rPr>
              <a:t>the</a:t>
            </a:r>
            <a:r>
              <a:rPr lang="en-GB" dirty="0">
                <a:latin typeface="Abadi Extra Light" panose="020B0204020104020204" pitchFamily="34" charset="0"/>
              </a:rPr>
              <a:t> Adult Social Care Stakeholder Group</a:t>
            </a:r>
          </a:p>
          <a:p>
            <a:r>
              <a:rPr lang="en-GB" dirty="0">
                <a:latin typeface="Abadi Extra Light" panose="020B0204020104020204" pitchFamily="34" charset="0"/>
              </a:rPr>
              <a:t>There is a leaflet that can be given to families to explain the survey</a:t>
            </a:r>
          </a:p>
          <a:p>
            <a:pPr marL="0" indent="0" algn="ctr">
              <a:buNone/>
            </a:pPr>
            <a:r>
              <a:rPr lang="en-GB" sz="5400" b="1" dirty="0">
                <a:solidFill>
                  <a:schemeClr val="tx2">
                    <a:lumMod val="60000"/>
                    <a:lumOff val="40000"/>
                  </a:schemeClr>
                </a:solidFill>
                <a:effectLst>
                  <a:outerShdw blurRad="38100" dist="38100" dir="2700000" algn="tl">
                    <a:srgbClr val="000000">
                      <a:alpha val="43137"/>
                    </a:srgbClr>
                  </a:outerShdw>
                </a:effectLst>
                <a:latin typeface="Abadi Extra Light" panose="020B0204020104020204" pitchFamily="34" charset="0"/>
              </a:rPr>
              <a:t>Any questions?</a:t>
            </a:r>
          </a:p>
        </p:txBody>
      </p:sp>
      <p:sp>
        <p:nvSpPr>
          <p:cNvPr id="7" name="Slide Number Placeholder 6">
            <a:extLst>
              <a:ext uri="{FF2B5EF4-FFF2-40B4-BE49-F238E27FC236}">
                <a16:creationId xmlns:a16="http://schemas.microsoft.com/office/drawing/2014/main" id="{C6ADD952-8CC2-41B9-ACD5-0B355343FFA9}"/>
              </a:ext>
            </a:extLst>
          </p:cNvPr>
          <p:cNvSpPr>
            <a:spLocks noGrp="1"/>
          </p:cNvSpPr>
          <p:nvPr>
            <p:ph type="sldNum" sz="quarter" idx="4294967295"/>
          </p:nvPr>
        </p:nvSpPr>
        <p:spPr>
          <a:xfrm>
            <a:off x="7010400" y="6356350"/>
            <a:ext cx="2133600" cy="365125"/>
          </a:xfrm>
          <a:prstGeom prst="rect">
            <a:avLst/>
          </a:prstGeom>
        </p:spPr>
        <p:txBody>
          <a:bodyPr/>
          <a:lstStyle/>
          <a:p>
            <a:fld id="{0AB9554D-7792-4868-ABD3-975C4B0A8086}" type="slidenum">
              <a:rPr lang="en-GB" smtClean="0"/>
              <a:t>16</a:t>
            </a:fld>
            <a:endParaRPr lang="en-GB" dirty="0"/>
          </a:p>
        </p:txBody>
      </p:sp>
      <p:pic>
        <p:nvPicPr>
          <p:cNvPr id="2" name="Picture 1">
            <a:extLst>
              <a:ext uri="{FF2B5EF4-FFF2-40B4-BE49-F238E27FC236}">
                <a16:creationId xmlns:a16="http://schemas.microsoft.com/office/drawing/2014/main" id="{A30C6D10-765E-4CB5-B1FD-5D26225A5CA0}"/>
              </a:ext>
            </a:extLst>
          </p:cNvPr>
          <p:cNvPicPr>
            <a:picLocks noChangeAspect="1"/>
          </p:cNvPicPr>
          <p:nvPr/>
        </p:nvPicPr>
        <p:blipFill>
          <a:blip r:embed="rId2"/>
          <a:stretch>
            <a:fillRect/>
          </a:stretch>
        </p:blipFill>
        <p:spPr>
          <a:xfrm>
            <a:off x="6228184" y="1772816"/>
            <a:ext cx="2701057" cy="3872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599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3638-C04A-4E61-B3A5-35043E6DFD0C}"/>
              </a:ext>
            </a:extLst>
          </p:cNvPr>
          <p:cNvSpPr>
            <a:spLocks noGrp="1"/>
          </p:cNvSpPr>
          <p:nvPr>
            <p:ph type="title"/>
          </p:nvPr>
        </p:nvSpPr>
        <p:spPr>
          <a:xfrm>
            <a:off x="2987824" y="188640"/>
            <a:ext cx="6156156" cy="1204471"/>
          </a:xfrm>
          <a:solidFill>
            <a:schemeClr val="tx2">
              <a:lumMod val="60000"/>
              <a:lumOff val="40000"/>
            </a:schemeClr>
          </a:solidFill>
        </p:spPr>
        <p:txBody>
          <a:bodyPr>
            <a:normAutofit/>
          </a:bodyPr>
          <a:lstStyle/>
          <a:p>
            <a:r>
              <a:rPr lang="en-GB" dirty="0">
                <a:solidFill>
                  <a:schemeClr val="bg1"/>
                </a:solidFill>
                <a:latin typeface="Abadi Extra Light" panose="020B0204020104020204" pitchFamily="34" charset="0"/>
              </a:rPr>
              <a:t>Background and Context</a:t>
            </a:r>
          </a:p>
        </p:txBody>
      </p:sp>
      <p:pic>
        <p:nvPicPr>
          <p:cNvPr id="5" name="Picture 4" descr="Image">
            <a:extLst>
              <a:ext uri="{FF2B5EF4-FFF2-40B4-BE49-F238E27FC236}">
                <a16:creationId xmlns:a16="http://schemas.microsoft.com/office/drawing/2014/main" id="{9EDC1905-0B91-4A6C-B9FF-10EFFDAD519B}"/>
              </a:ext>
            </a:extLst>
          </p:cNvPr>
          <p:cNvPicPr/>
          <p:nvPr/>
        </p:nvPicPr>
        <p:blipFill rotWithShape="1">
          <a:blip r:embed="rId3" r:link="rId4" cstate="print">
            <a:extLst>
              <a:ext uri="{28A0092B-C50C-407E-A947-70E740481C1C}">
                <a14:useLocalDpi xmlns:a14="http://schemas.microsoft.com/office/drawing/2010/main" val="0"/>
              </a:ext>
            </a:extLst>
          </a:blip>
          <a:srcRect l="16434" r="15973"/>
          <a:stretch>
            <a:fillRect/>
          </a:stretch>
        </p:blipFill>
        <p:spPr bwMode="auto">
          <a:xfrm>
            <a:off x="20" y="10"/>
            <a:ext cx="3476673" cy="685799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459B7307-E36E-4A3C-80C4-DC3A4867C546}"/>
              </a:ext>
            </a:extLst>
          </p:cNvPr>
          <p:cNvSpPr>
            <a:spLocks noGrp="1"/>
          </p:cNvSpPr>
          <p:nvPr>
            <p:ph idx="1"/>
          </p:nvPr>
        </p:nvSpPr>
        <p:spPr>
          <a:xfrm>
            <a:off x="3825347" y="1581741"/>
            <a:ext cx="4939867" cy="4392488"/>
          </a:xfrm>
        </p:spPr>
        <p:txBody>
          <a:bodyPr>
            <a:normAutofit lnSpcReduction="10000"/>
          </a:bodyPr>
          <a:lstStyle/>
          <a:p>
            <a:pPr>
              <a:lnSpc>
                <a:spcPct val="90000"/>
              </a:lnSpc>
            </a:pPr>
            <a:r>
              <a:rPr lang="en-GB" sz="1800" dirty="0">
                <a:latin typeface="Abadi Extra Light" panose="020B0204020104020204" pitchFamily="34" charset="0"/>
              </a:rPr>
              <a:t>Key element of Quality Assurance is seeking feedback from our customers, clients and carers alike</a:t>
            </a:r>
          </a:p>
          <a:p>
            <a:pPr>
              <a:lnSpc>
                <a:spcPct val="90000"/>
              </a:lnSpc>
            </a:pPr>
            <a:endParaRPr lang="en-GB" sz="1800" dirty="0">
              <a:latin typeface="Abadi Extra Light" panose="020B0204020104020204" pitchFamily="34" charset="0"/>
            </a:endParaRPr>
          </a:p>
          <a:p>
            <a:pPr>
              <a:lnSpc>
                <a:spcPct val="90000"/>
              </a:lnSpc>
            </a:pPr>
            <a:r>
              <a:rPr lang="en-GB" sz="1800" dirty="0">
                <a:latin typeface="Abadi Extra Light" panose="020B0204020104020204" pitchFamily="34" charset="0"/>
              </a:rPr>
              <a:t>This traditionally takes the form of two national postal surveys - annual Adult Social Care Survey and biennial Carers Survey – All local authorities must complete these surveys</a:t>
            </a:r>
          </a:p>
          <a:p>
            <a:pPr marL="0" indent="0">
              <a:lnSpc>
                <a:spcPct val="90000"/>
              </a:lnSpc>
              <a:buNone/>
            </a:pPr>
            <a:endParaRPr lang="en-GB" sz="1800" dirty="0">
              <a:latin typeface="Abadi Extra Light" panose="020B0204020104020204" pitchFamily="34" charset="0"/>
            </a:endParaRPr>
          </a:p>
          <a:p>
            <a:pPr>
              <a:lnSpc>
                <a:spcPct val="90000"/>
              </a:lnSpc>
            </a:pPr>
            <a:r>
              <a:rPr lang="en-GB" sz="1800" dirty="0">
                <a:latin typeface="Abadi Extra Light" panose="020B0204020104020204" pitchFamily="34" charset="0"/>
              </a:rPr>
              <a:t>Results from the surveys are used to some of Adult Social Care Outcomes Framework (</a:t>
            </a:r>
            <a:r>
              <a:rPr lang="en-GB" sz="1800" dirty="0" err="1">
                <a:latin typeface="Abadi Extra Light" panose="020B0204020104020204" pitchFamily="34" charset="0"/>
              </a:rPr>
              <a:t>ASCOF</a:t>
            </a:r>
            <a:r>
              <a:rPr lang="en-GB" sz="1800" dirty="0">
                <a:latin typeface="Abadi Extra Light" panose="020B0204020104020204" pitchFamily="34" charset="0"/>
              </a:rPr>
              <a:t>) indicators. For example (3A) ‘Overall satisfaction of people who use service with their care and support’</a:t>
            </a:r>
          </a:p>
          <a:p>
            <a:pPr marL="0" indent="0">
              <a:lnSpc>
                <a:spcPct val="90000"/>
              </a:lnSpc>
              <a:buNone/>
            </a:pPr>
            <a:endParaRPr lang="en-GB" sz="1800" dirty="0">
              <a:latin typeface="Abadi Extra Light" panose="020B0204020104020204" pitchFamily="34" charset="0"/>
            </a:endParaRPr>
          </a:p>
          <a:p>
            <a:pPr>
              <a:lnSpc>
                <a:spcPct val="90000"/>
              </a:lnSpc>
            </a:pPr>
            <a:r>
              <a:rPr lang="en-GB" sz="1800" dirty="0">
                <a:latin typeface="Abadi Extra Light" panose="020B0204020104020204" pitchFamily="34" charset="0"/>
              </a:rPr>
              <a:t>Most services now seek feedback immediately after a service is provided, whether it’s a hospital, the dentist, a restaurant etc.    </a:t>
            </a:r>
          </a:p>
          <a:p>
            <a:pPr>
              <a:lnSpc>
                <a:spcPct val="90000"/>
              </a:lnSpc>
            </a:pPr>
            <a:endParaRPr lang="en-GB" sz="1800" dirty="0">
              <a:latin typeface="Abadi Extra Light" panose="020B0204020104020204" pitchFamily="34" charset="0"/>
            </a:endParaRPr>
          </a:p>
          <a:p>
            <a:pPr marL="0" indent="0">
              <a:lnSpc>
                <a:spcPct val="90000"/>
              </a:lnSpc>
              <a:buNone/>
            </a:pPr>
            <a:endParaRPr lang="en-GB" sz="1800" dirty="0">
              <a:latin typeface="Abadi Extra Light" panose="020B0204020104020204" pitchFamily="34" charset="0"/>
            </a:endParaRPr>
          </a:p>
          <a:p>
            <a:pPr>
              <a:lnSpc>
                <a:spcPct val="90000"/>
              </a:lnSpc>
            </a:pPr>
            <a:endParaRPr lang="en-GB" sz="1800" dirty="0">
              <a:latin typeface="Abadi Extra Light" panose="020B0204020104020204" pitchFamily="34" charset="0"/>
            </a:endParaRPr>
          </a:p>
          <a:p>
            <a:pPr>
              <a:lnSpc>
                <a:spcPct val="90000"/>
              </a:lnSpc>
            </a:pPr>
            <a:endParaRPr lang="en-GB" sz="1800" dirty="0">
              <a:latin typeface="Abadi Extra Light" panose="020B0204020104020204" pitchFamily="34" charset="0"/>
            </a:endParaRPr>
          </a:p>
          <a:p>
            <a:pPr>
              <a:lnSpc>
                <a:spcPct val="90000"/>
              </a:lnSpc>
            </a:pPr>
            <a:endParaRPr lang="en-GB" sz="1600" dirty="0"/>
          </a:p>
        </p:txBody>
      </p:sp>
    </p:spTree>
    <p:extLst>
      <p:ext uri="{BB962C8B-B14F-4D97-AF65-F5344CB8AC3E}">
        <p14:creationId xmlns:p14="http://schemas.microsoft.com/office/powerpoint/2010/main" val="147417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EFFF-48BA-4DD8-8299-E4E80C24F227}"/>
              </a:ext>
            </a:extLst>
          </p:cNvPr>
          <p:cNvSpPr>
            <a:spLocks noGrp="1"/>
          </p:cNvSpPr>
          <p:nvPr>
            <p:ph type="title"/>
          </p:nvPr>
        </p:nvSpPr>
        <p:spPr>
          <a:xfrm>
            <a:off x="0" y="382630"/>
            <a:ext cx="9144000" cy="950991"/>
          </a:xfrm>
          <a:solidFill>
            <a:schemeClr val="tx2">
              <a:lumMod val="60000"/>
              <a:lumOff val="40000"/>
            </a:schemeClr>
          </a:solidFill>
        </p:spPr>
        <p:txBody>
          <a:bodyPr>
            <a:normAutofit/>
          </a:bodyPr>
          <a:lstStyle/>
          <a:p>
            <a:pPr algn="ctr"/>
            <a:r>
              <a:rPr lang="en-GB" dirty="0">
                <a:solidFill>
                  <a:schemeClr val="bg1"/>
                </a:solidFill>
                <a:latin typeface="Abadi Extra Light" panose="020B0204020104020204" pitchFamily="34" charset="0"/>
              </a:rPr>
              <a:t>Background and Context</a:t>
            </a:r>
          </a:p>
        </p:txBody>
      </p:sp>
      <p:pic>
        <p:nvPicPr>
          <p:cNvPr id="7" name="Picture 6">
            <a:extLst>
              <a:ext uri="{FF2B5EF4-FFF2-40B4-BE49-F238E27FC236}">
                <a16:creationId xmlns:a16="http://schemas.microsoft.com/office/drawing/2014/main" id="{6CB87109-2892-4393-A871-C4555F778008}"/>
              </a:ext>
            </a:extLst>
          </p:cNvPr>
          <p:cNvPicPr>
            <a:picLocks noChangeAspect="1"/>
          </p:cNvPicPr>
          <p:nvPr/>
        </p:nvPicPr>
        <p:blipFill>
          <a:blip r:embed="rId3"/>
          <a:stretch>
            <a:fillRect/>
          </a:stretch>
        </p:blipFill>
        <p:spPr>
          <a:xfrm>
            <a:off x="0" y="1916832"/>
            <a:ext cx="4823631" cy="3482901"/>
          </a:xfrm>
          <a:prstGeom prst="rect">
            <a:avLst/>
          </a:prstGeom>
        </p:spPr>
      </p:pic>
      <p:sp>
        <p:nvSpPr>
          <p:cNvPr id="3" name="Content Placeholder 2">
            <a:extLst>
              <a:ext uri="{FF2B5EF4-FFF2-40B4-BE49-F238E27FC236}">
                <a16:creationId xmlns:a16="http://schemas.microsoft.com/office/drawing/2014/main" id="{2B32D8A7-3C88-47A7-8F90-F3881EDBE9B5}"/>
              </a:ext>
            </a:extLst>
          </p:cNvPr>
          <p:cNvSpPr>
            <a:spLocks noGrp="1"/>
          </p:cNvSpPr>
          <p:nvPr>
            <p:ph idx="1"/>
          </p:nvPr>
        </p:nvSpPr>
        <p:spPr>
          <a:xfrm>
            <a:off x="4572000" y="1556792"/>
            <a:ext cx="4320480" cy="4351338"/>
          </a:xfrm>
        </p:spPr>
        <p:txBody>
          <a:bodyPr>
            <a:normAutofit lnSpcReduction="10000"/>
          </a:bodyPr>
          <a:lstStyle/>
          <a:p>
            <a:pPr>
              <a:lnSpc>
                <a:spcPct val="90000"/>
              </a:lnSpc>
            </a:pPr>
            <a:endParaRPr lang="en-GB" sz="2000" dirty="0">
              <a:latin typeface="Abadi Extra Light" panose="020B0204020104020204" pitchFamily="34" charset="0"/>
            </a:endParaRPr>
          </a:p>
          <a:p>
            <a:pPr>
              <a:lnSpc>
                <a:spcPct val="90000"/>
              </a:lnSpc>
            </a:pPr>
            <a:r>
              <a:rPr lang="en-GB" sz="2000" dirty="0">
                <a:latin typeface="Abadi Extra Light" panose="020B0204020104020204" pitchFamily="34" charset="0"/>
              </a:rPr>
              <a:t>We wanted to develop more ‘real time’ approaches to understanding the experience of those who access our support and to encourage more people to ‘get involved’.  This will help us improve our adult social care support and promote a coproduction culture</a:t>
            </a:r>
          </a:p>
          <a:p>
            <a:pPr>
              <a:lnSpc>
                <a:spcPct val="90000"/>
              </a:lnSpc>
            </a:pPr>
            <a:endParaRPr lang="en-GB" sz="2000" dirty="0">
              <a:latin typeface="Abadi Extra Light" panose="020B0204020104020204" pitchFamily="34" charset="0"/>
            </a:endParaRPr>
          </a:p>
          <a:p>
            <a:pPr>
              <a:lnSpc>
                <a:spcPct val="90000"/>
              </a:lnSpc>
            </a:pPr>
            <a:r>
              <a:rPr lang="en-GB" sz="2000" dirty="0">
                <a:latin typeface="Abadi Extra Light" panose="020B0204020104020204" pitchFamily="34" charset="0"/>
              </a:rPr>
              <a:t>We held a pilot earlier in the year with the Older People’s reviewing team and Carers Assessment Workers.  </a:t>
            </a:r>
          </a:p>
          <a:p>
            <a:pPr marL="0" indent="0">
              <a:lnSpc>
                <a:spcPct val="90000"/>
              </a:lnSpc>
              <a:buNone/>
            </a:pPr>
            <a:endParaRPr lang="en-GB" sz="2000" dirty="0">
              <a:latin typeface="Abadi Extra Light" panose="020B0204020104020204" pitchFamily="34" charset="0"/>
            </a:endParaRPr>
          </a:p>
          <a:p>
            <a:pPr>
              <a:lnSpc>
                <a:spcPct val="90000"/>
              </a:lnSpc>
            </a:pPr>
            <a:r>
              <a:rPr lang="en-GB" sz="2000" dirty="0">
                <a:latin typeface="Abadi Extra Light" panose="020B0204020104020204" pitchFamily="34" charset="0"/>
              </a:rPr>
              <a:t>Key part of strength-based approaches to adult social care</a:t>
            </a:r>
          </a:p>
          <a:p>
            <a:pPr>
              <a:lnSpc>
                <a:spcPct val="90000"/>
              </a:lnSpc>
            </a:pPr>
            <a:endParaRPr lang="en-GB" sz="1700" dirty="0"/>
          </a:p>
        </p:txBody>
      </p:sp>
    </p:spTree>
    <p:extLst>
      <p:ext uri="{BB962C8B-B14F-4D97-AF65-F5344CB8AC3E}">
        <p14:creationId xmlns:p14="http://schemas.microsoft.com/office/powerpoint/2010/main" val="148416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66F6-FE0F-4F7A-A919-10F170C95E8C}"/>
              </a:ext>
            </a:extLst>
          </p:cNvPr>
          <p:cNvSpPr>
            <a:spLocks noGrp="1"/>
          </p:cNvSpPr>
          <p:nvPr>
            <p:ph type="title"/>
          </p:nvPr>
        </p:nvSpPr>
        <p:spPr>
          <a:xfrm>
            <a:off x="0" y="404664"/>
            <a:ext cx="9144000" cy="1012974"/>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What’s the point?</a:t>
            </a:r>
          </a:p>
        </p:txBody>
      </p:sp>
      <p:sp>
        <p:nvSpPr>
          <p:cNvPr id="3" name="Content Placeholder 2">
            <a:extLst>
              <a:ext uri="{FF2B5EF4-FFF2-40B4-BE49-F238E27FC236}">
                <a16:creationId xmlns:a16="http://schemas.microsoft.com/office/drawing/2014/main" id="{8E49C38D-332E-459A-9206-2AF152E7933F}"/>
              </a:ext>
            </a:extLst>
          </p:cNvPr>
          <p:cNvSpPr>
            <a:spLocks noGrp="1"/>
          </p:cNvSpPr>
          <p:nvPr>
            <p:ph idx="1"/>
          </p:nvPr>
        </p:nvSpPr>
        <p:spPr>
          <a:xfrm>
            <a:off x="457200" y="1700808"/>
            <a:ext cx="8229600" cy="4320480"/>
          </a:xfrm>
        </p:spPr>
        <p:txBody>
          <a:bodyPr>
            <a:normAutofit fontScale="77500" lnSpcReduction="20000"/>
          </a:bodyPr>
          <a:lstStyle/>
          <a:p>
            <a:pPr algn="just"/>
            <a:r>
              <a:rPr lang="en-GB" dirty="0">
                <a:latin typeface="Abadi Extra Light" panose="020B0204020104020204" pitchFamily="34" charset="0"/>
              </a:rPr>
              <a:t>We know only certain people respond to postal surveys</a:t>
            </a:r>
          </a:p>
          <a:p>
            <a:pPr marL="0" indent="0" algn="just">
              <a:buNone/>
            </a:pPr>
            <a:endParaRPr lang="en-GB" dirty="0">
              <a:latin typeface="Abadi Extra Light" panose="020B0204020104020204" pitchFamily="34" charset="0"/>
            </a:endParaRPr>
          </a:p>
          <a:p>
            <a:pPr algn="just"/>
            <a:r>
              <a:rPr lang="en-GB" dirty="0">
                <a:latin typeface="Abadi Extra Light" panose="020B0204020104020204" pitchFamily="34" charset="0"/>
              </a:rPr>
              <a:t>Seeking feedback from a range of people helps us get a better sense of how things are working (good and bad)</a:t>
            </a:r>
          </a:p>
          <a:p>
            <a:pPr algn="just"/>
            <a:endParaRPr lang="en-GB" dirty="0">
              <a:latin typeface="Abadi Extra Light" panose="020B0204020104020204" pitchFamily="34" charset="0"/>
            </a:endParaRPr>
          </a:p>
          <a:p>
            <a:pPr algn="just"/>
            <a:r>
              <a:rPr lang="en-GB" dirty="0">
                <a:latin typeface="Abadi Extra Light" panose="020B0204020104020204" pitchFamily="34" charset="0"/>
              </a:rPr>
              <a:t>Often feedback to commissioning is seen as anecdotal or isolated but this will help gather more overarching themes / concerns and maybe pick up on concerns at an earlier stage</a:t>
            </a:r>
          </a:p>
          <a:p>
            <a:pPr algn="just"/>
            <a:endParaRPr lang="en-GB" dirty="0">
              <a:latin typeface="Abadi Extra Light" panose="020B0204020104020204" pitchFamily="34" charset="0"/>
            </a:endParaRPr>
          </a:p>
          <a:p>
            <a:pPr algn="just"/>
            <a:r>
              <a:rPr lang="en-GB" dirty="0">
                <a:latin typeface="Abadi Extra Light" panose="020B0204020104020204" pitchFamily="34" charset="0"/>
              </a:rPr>
              <a:t>Will help us have a better understanding of what interventions work well or could be improved.  </a:t>
            </a:r>
          </a:p>
        </p:txBody>
      </p:sp>
    </p:spTree>
    <p:extLst>
      <p:ext uri="{BB962C8B-B14F-4D97-AF65-F5344CB8AC3E}">
        <p14:creationId xmlns:p14="http://schemas.microsoft.com/office/powerpoint/2010/main" val="149064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1930-A925-4361-80BA-675702ECE868}"/>
              </a:ext>
            </a:extLst>
          </p:cNvPr>
          <p:cNvSpPr>
            <a:spLocks noGrp="1"/>
          </p:cNvSpPr>
          <p:nvPr>
            <p:ph type="title"/>
          </p:nvPr>
        </p:nvSpPr>
        <p:spPr>
          <a:xfrm>
            <a:off x="0" y="310622"/>
            <a:ext cx="9144000" cy="864096"/>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The Experience Survey </a:t>
            </a:r>
          </a:p>
        </p:txBody>
      </p:sp>
      <p:sp>
        <p:nvSpPr>
          <p:cNvPr id="3" name="Content Placeholder 2">
            <a:extLst>
              <a:ext uri="{FF2B5EF4-FFF2-40B4-BE49-F238E27FC236}">
                <a16:creationId xmlns:a16="http://schemas.microsoft.com/office/drawing/2014/main" id="{C58CF25E-71D3-4A4F-B166-AFEACEEA81D9}"/>
              </a:ext>
            </a:extLst>
          </p:cNvPr>
          <p:cNvSpPr>
            <a:spLocks noGrp="1"/>
          </p:cNvSpPr>
          <p:nvPr>
            <p:ph idx="1"/>
          </p:nvPr>
        </p:nvSpPr>
        <p:spPr>
          <a:xfrm>
            <a:off x="457200" y="1399018"/>
            <a:ext cx="8229600" cy="4525963"/>
          </a:xfrm>
        </p:spPr>
        <p:txBody>
          <a:bodyPr>
            <a:normAutofit fontScale="70000" lnSpcReduction="20000"/>
          </a:bodyPr>
          <a:lstStyle/>
          <a:p>
            <a:r>
              <a:rPr lang="en-GB" dirty="0">
                <a:latin typeface="Abadi Extra Light" panose="020B0204020104020204" pitchFamily="34" charset="0"/>
              </a:rPr>
              <a:t>An online experience survey has been developed consisting of a series of statements from either the perspective of the client (person with support needs) or a carer</a:t>
            </a:r>
          </a:p>
          <a:p>
            <a:endParaRPr lang="en-GB" dirty="0">
              <a:latin typeface="Abadi Extra Light" panose="020B0204020104020204" pitchFamily="34" charset="0"/>
            </a:endParaRPr>
          </a:p>
          <a:p>
            <a:r>
              <a:rPr lang="en-GB" dirty="0">
                <a:latin typeface="Abadi Extra Light" panose="020B0204020104020204" pitchFamily="34" charset="0"/>
              </a:rPr>
              <a:t>Intentionally high level, intended to elicit general responses regarding people’s experience rather than specific types of service. They are however aligned to the questions within the </a:t>
            </a:r>
            <a:r>
              <a:rPr lang="en-GB" dirty="0" err="1">
                <a:latin typeface="Abadi Extra Light" panose="020B0204020104020204" pitchFamily="34" charset="0"/>
              </a:rPr>
              <a:t>ASCOF</a:t>
            </a:r>
            <a:r>
              <a:rPr lang="en-GB" dirty="0">
                <a:latin typeface="Abadi Extra Light" panose="020B0204020104020204" pitchFamily="34" charset="0"/>
              </a:rPr>
              <a:t> </a:t>
            </a:r>
          </a:p>
          <a:p>
            <a:endParaRPr lang="en-GB" dirty="0">
              <a:latin typeface="Abadi Extra Light" panose="020B0204020104020204" pitchFamily="34" charset="0"/>
            </a:endParaRPr>
          </a:p>
          <a:p>
            <a:r>
              <a:rPr lang="en-GB" dirty="0">
                <a:latin typeface="Abadi Extra Light" panose="020B0204020104020204" pitchFamily="34" charset="0"/>
              </a:rPr>
              <a:t>It’s not a mechanism to gain feedback about individual practitioners but to determine how effective interventions and support have been through Adult Social Care.  </a:t>
            </a:r>
          </a:p>
          <a:p>
            <a:endParaRPr lang="en-GB" dirty="0">
              <a:latin typeface="Abadi Extra Light" panose="020B0204020104020204" pitchFamily="34" charset="0"/>
            </a:endParaRPr>
          </a:p>
          <a:p>
            <a:r>
              <a:rPr lang="en-GB" dirty="0">
                <a:latin typeface="Abadi Extra Light" panose="020B0204020104020204" pitchFamily="34" charset="0"/>
              </a:rPr>
              <a:t>Practitioner to support people to complete the survey at the point of a ‘review’</a:t>
            </a:r>
          </a:p>
        </p:txBody>
      </p:sp>
    </p:spTree>
    <p:extLst>
      <p:ext uri="{BB962C8B-B14F-4D97-AF65-F5344CB8AC3E}">
        <p14:creationId xmlns:p14="http://schemas.microsoft.com/office/powerpoint/2010/main" val="3251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21444EB-7DB8-4FE5-AD64-7E50D4E4C596}"/>
              </a:ext>
            </a:extLst>
          </p:cNvPr>
          <p:cNvGraphicFramePr/>
          <p:nvPr>
            <p:extLst>
              <p:ext uri="{D42A27DB-BD31-4B8C-83A1-F6EECF244321}">
                <p14:modId xmlns:p14="http://schemas.microsoft.com/office/powerpoint/2010/main" val="1852634786"/>
              </p:ext>
            </p:extLst>
          </p:nvPr>
        </p:nvGraphicFramePr>
        <p:xfrm>
          <a:off x="179512" y="256013"/>
          <a:ext cx="8496944"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0" name="Straight Arrow Connector 19">
            <a:extLst>
              <a:ext uri="{FF2B5EF4-FFF2-40B4-BE49-F238E27FC236}">
                <a16:creationId xmlns:a16="http://schemas.microsoft.com/office/drawing/2014/main" id="{19605AE6-5FDC-4C1C-AA41-EB49C4D481D2}"/>
              </a:ext>
            </a:extLst>
          </p:cNvPr>
          <p:cNvCxnSpPr/>
          <p:nvPr/>
        </p:nvCxnSpPr>
        <p:spPr>
          <a:xfrm>
            <a:off x="6876256" y="3244467"/>
            <a:ext cx="0" cy="864096"/>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FE5EF42-AA06-438F-A796-DADCE420713A}"/>
              </a:ext>
            </a:extLst>
          </p:cNvPr>
          <p:cNvPicPr>
            <a:picLocks noChangeAspect="1"/>
          </p:cNvPicPr>
          <p:nvPr/>
        </p:nvPicPr>
        <p:blipFill>
          <a:blip r:embed="rId7"/>
          <a:stretch>
            <a:fillRect/>
          </a:stretch>
        </p:blipFill>
        <p:spPr>
          <a:xfrm>
            <a:off x="6389842" y="3923880"/>
            <a:ext cx="1375123" cy="23712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23" name="Straight Arrow Connector 22">
            <a:extLst>
              <a:ext uri="{FF2B5EF4-FFF2-40B4-BE49-F238E27FC236}">
                <a16:creationId xmlns:a16="http://schemas.microsoft.com/office/drawing/2014/main" id="{F3F1AAD7-9379-43A9-AAFA-A07AD33B1A4E}"/>
              </a:ext>
            </a:extLst>
          </p:cNvPr>
          <p:cNvCxnSpPr>
            <a:cxnSpLocks/>
          </p:cNvCxnSpPr>
          <p:nvPr/>
        </p:nvCxnSpPr>
        <p:spPr>
          <a:xfrm>
            <a:off x="4644007" y="3244467"/>
            <a:ext cx="0" cy="864096"/>
          </a:xfrm>
          <a:prstGeom prst="straightConnector1">
            <a:avLst/>
          </a:prstGeom>
          <a:ln w="76200">
            <a:solidFill>
              <a:srgbClr val="239D9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8B1F7BD-8870-480B-9C73-E85B6F8CF9EA}"/>
              </a:ext>
            </a:extLst>
          </p:cNvPr>
          <p:cNvCxnSpPr>
            <a:cxnSpLocks/>
          </p:cNvCxnSpPr>
          <p:nvPr/>
        </p:nvCxnSpPr>
        <p:spPr>
          <a:xfrm>
            <a:off x="2411760" y="3249611"/>
            <a:ext cx="0" cy="864096"/>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CE820C8-0FA0-48BA-98E0-72B133EEC5D3}"/>
              </a:ext>
            </a:extLst>
          </p:cNvPr>
          <p:cNvPicPr>
            <a:picLocks noChangeAspect="1"/>
          </p:cNvPicPr>
          <p:nvPr/>
        </p:nvPicPr>
        <p:blipFill>
          <a:blip r:embed="rId8"/>
          <a:stretch>
            <a:fillRect/>
          </a:stretch>
        </p:blipFill>
        <p:spPr>
          <a:xfrm>
            <a:off x="3970139" y="4225555"/>
            <a:ext cx="1643257" cy="23485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2808CB2C-A0FD-4559-9343-CC9DCFC4720F}"/>
              </a:ext>
            </a:extLst>
          </p:cNvPr>
          <p:cNvPicPr>
            <a:picLocks noChangeAspect="1"/>
          </p:cNvPicPr>
          <p:nvPr/>
        </p:nvPicPr>
        <p:blipFill>
          <a:blip r:embed="rId9"/>
          <a:stretch>
            <a:fillRect/>
          </a:stretch>
        </p:blipFill>
        <p:spPr>
          <a:xfrm rot="517859">
            <a:off x="549509" y="4258515"/>
            <a:ext cx="1524100" cy="21670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Arrow: Right 4">
            <a:extLst>
              <a:ext uri="{FF2B5EF4-FFF2-40B4-BE49-F238E27FC236}">
                <a16:creationId xmlns:a16="http://schemas.microsoft.com/office/drawing/2014/main" id="{0F9A9C24-BF33-4C00-893D-976875E653FA}"/>
              </a:ext>
            </a:extLst>
          </p:cNvPr>
          <p:cNvSpPr/>
          <p:nvPr/>
        </p:nvSpPr>
        <p:spPr>
          <a:xfrm>
            <a:off x="61720" y="30887"/>
            <a:ext cx="9036496" cy="116109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Abadi Extra Light" panose="020B0204020104020204" pitchFamily="34" charset="0"/>
              </a:rPr>
              <a:t>Process</a:t>
            </a:r>
          </a:p>
        </p:txBody>
      </p:sp>
      <p:pic>
        <p:nvPicPr>
          <p:cNvPr id="6" name="Picture 5">
            <a:extLst>
              <a:ext uri="{FF2B5EF4-FFF2-40B4-BE49-F238E27FC236}">
                <a16:creationId xmlns:a16="http://schemas.microsoft.com/office/drawing/2014/main" id="{8451BF7E-1A5F-49F5-AA2D-2051FF8CEEB4}"/>
              </a:ext>
            </a:extLst>
          </p:cNvPr>
          <p:cNvPicPr>
            <a:picLocks noChangeAspect="1"/>
          </p:cNvPicPr>
          <p:nvPr/>
        </p:nvPicPr>
        <p:blipFill>
          <a:blip r:embed="rId10"/>
          <a:stretch>
            <a:fillRect/>
          </a:stretch>
        </p:blipFill>
        <p:spPr>
          <a:xfrm>
            <a:off x="1549042" y="4623266"/>
            <a:ext cx="2051198" cy="14347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4824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6E88-DDFF-46BC-BB44-7D8D7D5B8E13}"/>
              </a:ext>
            </a:extLst>
          </p:cNvPr>
          <p:cNvSpPr>
            <a:spLocks noGrp="1"/>
          </p:cNvSpPr>
          <p:nvPr>
            <p:ph type="title"/>
          </p:nvPr>
        </p:nvSpPr>
        <p:spPr>
          <a:xfrm>
            <a:off x="0" y="332656"/>
            <a:ext cx="9144000" cy="810344"/>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The Experience Survey </a:t>
            </a:r>
          </a:p>
        </p:txBody>
      </p:sp>
      <p:sp>
        <p:nvSpPr>
          <p:cNvPr id="3" name="Content Placeholder 2">
            <a:extLst>
              <a:ext uri="{FF2B5EF4-FFF2-40B4-BE49-F238E27FC236}">
                <a16:creationId xmlns:a16="http://schemas.microsoft.com/office/drawing/2014/main" id="{7A4F5CAF-4A04-46EB-9200-6C3E3E83F7E8}"/>
              </a:ext>
            </a:extLst>
          </p:cNvPr>
          <p:cNvSpPr>
            <a:spLocks noGrp="1"/>
          </p:cNvSpPr>
          <p:nvPr>
            <p:ph idx="1"/>
          </p:nvPr>
        </p:nvSpPr>
        <p:spPr>
          <a:xfrm>
            <a:off x="454480" y="1417638"/>
            <a:ext cx="8229600" cy="4421088"/>
          </a:xfrm>
        </p:spPr>
        <p:txBody>
          <a:bodyPr>
            <a:normAutofit fontScale="55000" lnSpcReduction="20000"/>
          </a:bodyPr>
          <a:lstStyle/>
          <a:p>
            <a:pPr marL="0" indent="0">
              <a:buNone/>
            </a:pPr>
            <a:r>
              <a:rPr lang="en-GB" b="1" dirty="0">
                <a:latin typeface="Abadi Extra Light" panose="020B0204020104020204" pitchFamily="34" charset="0"/>
              </a:rPr>
              <a:t>The client based statements are;</a:t>
            </a:r>
            <a:endParaRPr lang="en-GB" dirty="0">
              <a:latin typeface="Abadi Extra Light" panose="020B0204020104020204" pitchFamily="34" charset="0"/>
            </a:endParaRPr>
          </a:p>
          <a:p>
            <a:pPr lvl="0"/>
            <a:r>
              <a:rPr lang="en-GB" dirty="0">
                <a:latin typeface="Abadi Extra Light" panose="020B0204020104020204" pitchFamily="34" charset="0"/>
              </a:rPr>
              <a:t>I am treated with kindness, dignity and respect </a:t>
            </a:r>
          </a:p>
          <a:p>
            <a:pPr lvl="0"/>
            <a:r>
              <a:rPr lang="en-GB" dirty="0">
                <a:latin typeface="Abadi Extra Light" panose="020B0204020104020204" pitchFamily="34" charset="0"/>
              </a:rPr>
              <a:t>I am happy with the support I receive </a:t>
            </a:r>
          </a:p>
          <a:p>
            <a:pPr lvl="0"/>
            <a:r>
              <a:rPr lang="en-GB" dirty="0">
                <a:latin typeface="Abadi Extra Light" panose="020B0204020104020204" pitchFamily="34" charset="0"/>
              </a:rPr>
              <a:t>I have enough choice and/or control over the support I receive </a:t>
            </a:r>
          </a:p>
          <a:p>
            <a:pPr lvl="0"/>
            <a:r>
              <a:rPr lang="en-GB" dirty="0">
                <a:latin typeface="Abadi Extra Light" panose="020B0204020104020204" pitchFamily="34" charset="0"/>
              </a:rPr>
              <a:t>I am supported to live as independently as possible </a:t>
            </a:r>
          </a:p>
          <a:p>
            <a:pPr lvl="0"/>
            <a:r>
              <a:rPr lang="en-GB" dirty="0">
                <a:latin typeface="Abadi Extra Light" panose="020B0204020104020204" pitchFamily="34" charset="0"/>
              </a:rPr>
              <a:t>Information about my support is easily available to me and those who need it </a:t>
            </a:r>
          </a:p>
          <a:p>
            <a:pPr lvl="0"/>
            <a:r>
              <a:rPr lang="en-GB" dirty="0">
                <a:latin typeface="Abadi Extra Light" panose="020B0204020104020204" pitchFamily="34" charset="0"/>
              </a:rPr>
              <a:t>I have as much contact with people as I would like </a:t>
            </a:r>
          </a:p>
          <a:p>
            <a:pPr lvl="0"/>
            <a:r>
              <a:rPr lang="en-GB" dirty="0">
                <a:latin typeface="Abadi Extra Light" panose="020B0204020104020204" pitchFamily="34" charset="0"/>
              </a:rPr>
              <a:t>The support I receive helps me feel safe </a:t>
            </a:r>
          </a:p>
          <a:p>
            <a:pPr marL="0" indent="0">
              <a:buNone/>
            </a:pPr>
            <a:endParaRPr lang="en-GB" b="1" dirty="0">
              <a:latin typeface="Abadi Extra Light" panose="020B0204020104020204" pitchFamily="34" charset="0"/>
            </a:endParaRPr>
          </a:p>
          <a:p>
            <a:pPr marL="0" indent="0">
              <a:buNone/>
            </a:pPr>
            <a:r>
              <a:rPr lang="en-GB" b="1" dirty="0">
                <a:latin typeface="Abadi Extra Light" panose="020B0204020104020204" pitchFamily="34" charset="0"/>
              </a:rPr>
              <a:t>The carer centred statements are;</a:t>
            </a:r>
            <a:r>
              <a:rPr lang="en-GB" dirty="0">
                <a:latin typeface="Abadi Extra Light" panose="020B0204020104020204" pitchFamily="34" charset="0"/>
              </a:rPr>
              <a:t> </a:t>
            </a:r>
          </a:p>
          <a:p>
            <a:pPr lvl="0"/>
            <a:r>
              <a:rPr lang="en-GB" dirty="0">
                <a:latin typeface="Abadi Extra Light" panose="020B0204020104020204" pitchFamily="34" charset="0"/>
              </a:rPr>
              <a:t>I am treated with kindness, dignity and respect </a:t>
            </a:r>
          </a:p>
          <a:p>
            <a:pPr lvl="0"/>
            <a:r>
              <a:rPr lang="en-GB" dirty="0">
                <a:latin typeface="Abadi Extra Light" panose="020B0204020104020204" pitchFamily="34" charset="0"/>
              </a:rPr>
              <a:t>I am happy with the support I receive </a:t>
            </a:r>
          </a:p>
          <a:p>
            <a:pPr lvl="0"/>
            <a:r>
              <a:rPr lang="en-GB" dirty="0">
                <a:latin typeface="Abadi Extra Light" panose="020B0204020104020204" pitchFamily="34" charset="0"/>
              </a:rPr>
              <a:t>I have been involved and listened to in the planning for the person I care for </a:t>
            </a:r>
          </a:p>
          <a:p>
            <a:pPr lvl="0"/>
            <a:r>
              <a:rPr lang="en-GB" dirty="0">
                <a:latin typeface="Abadi Extra Light" panose="020B0204020104020204" pitchFamily="34" charset="0"/>
              </a:rPr>
              <a:t>Information I have needed to support me in my caring role has been easily available</a:t>
            </a:r>
          </a:p>
          <a:p>
            <a:pPr lvl="0"/>
            <a:r>
              <a:rPr lang="en-GB" dirty="0">
                <a:latin typeface="Abadi Extra Light" panose="020B0204020104020204" pitchFamily="34" charset="0"/>
              </a:rPr>
              <a:t>I am able to manage my social life alongside my caring role </a:t>
            </a:r>
          </a:p>
          <a:p>
            <a:endParaRPr lang="en-GB" dirty="0"/>
          </a:p>
        </p:txBody>
      </p:sp>
    </p:spTree>
    <p:extLst>
      <p:ext uri="{BB962C8B-B14F-4D97-AF65-F5344CB8AC3E}">
        <p14:creationId xmlns:p14="http://schemas.microsoft.com/office/powerpoint/2010/main" val="402195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7CB8-C8B4-4F1F-9D3B-6325ED1C0066}"/>
              </a:ext>
            </a:extLst>
          </p:cNvPr>
          <p:cNvSpPr>
            <a:spLocks noGrp="1"/>
          </p:cNvSpPr>
          <p:nvPr>
            <p:ph type="title"/>
          </p:nvPr>
        </p:nvSpPr>
        <p:spPr>
          <a:xfrm>
            <a:off x="0" y="404664"/>
            <a:ext cx="9144000" cy="864096"/>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The Experience Survey </a:t>
            </a:r>
          </a:p>
        </p:txBody>
      </p:sp>
      <p:sp>
        <p:nvSpPr>
          <p:cNvPr id="3" name="Content Placeholder 2">
            <a:extLst>
              <a:ext uri="{FF2B5EF4-FFF2-40B4-BE49-F238E27FC236}">
                <a16:creationId xmlns:a16="http://schemas.microsoft.com/office/drawing/2014/main" id="{529F2C2D-503F-4524-A239-C3CE732372BD}"/>
              </a:ext>
            </a:extLst>
          </p:cNvPr>
          <p:cNvSpPr>
            <a:spLocks noGrp="1"/>
          </p:cNvSpPr>
          <p:nvPr>
            <p:ph idx="1"/>
          </p:nvPr>
        </p:nvSpPr>
        <p:spPr/>
        <p:txBody>
          <a:bodyPr/>
          <a:lstStyle/>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5A55D4F3-2CCC-4A10-903C-E674036A8C0B}"/>
              </a:ext>
            </a:extLst>
          </p:cNvPr>
          <p:cNvPicPr>
            <a:picLocks noChangeAspect="1"/>
          </p:cNvPicPr>
          <p:nvPr/>
        </p:nvPicPr>
        <p:blipFill>
          <a:blip r:embed="rId2"/>
          <a:stretch>
            <a:fillRect/>
          </a:stretch>
        </p:blipFill>
        <p:spPr>
          <a:xfrm>
            <a:off x="228600" y="1600200"/>
            <a:ext cx="8686800" cy="3936980"/>
          </a:xfrm>
          <a:prstGeom prst="rect">
            <a:avLst/>
          </a:prstGeom>
        </p:spPr>
      </p:pic>
    </p:spTree>
    <p:extLst>
      <p:ext uri="{BB962C8B-B14F-4D97-AF65-F5344CB8AC3E}">
        <p14:creationId xmlns:p14="http://schemas.microsoft.com/office/powerpoint/2010/main" val="269624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B3B5-8387-403E-A4D2-3BCC4E44629E}"/>
              </a:ext>
            </a:extLst>
          </p:cNvPr>
          <p:cNvSpPr>
            <a:spLocks noGrp="1"/>
          </p:cNvSpPr>
          <p:nvPr>
            <p:ph type="title"/>
          </p:nvPr>
        </p:nvSpPr>
        <p:spPr>
          <a:xfrm>
            <a:off x="0" y="332656"/>
            <a:ext cx="9144000" cy="817604"/>
          </a:xfrm>
          <a:solidFill>
            <a:schemeClr val="tx2">
              <a:lumMod val="60000"/>
              <a:lumOff val="40000"/>
            </a:schemeClr>
          </a:solidFill>
        </p:spPr>
        <p:txBody>
          <a:bodyPr/>
          <a:lstStyle/>
          <a:p>
            <a:pPr algn="ctr"/>
            <a:r>
              <a:rPr lang="en-GB" dirty="0">
                <a:solidFill>
                  <a:schemeClr val="bg1"/>
                </a:solidFill>
                <a:latin typeface="Abadi Extra Light" panose="020B0204020104020204" pitchFamily="34" charset="0"/>
              </a:rPr>
              <a:t>The Experience Survey </a:t>
            </a:r>
          </a:p>
        </p:txBody>
      </p:sp>
      <p:pic>
        <p:nvPicPr>
          <p:cNvPr id="4" name="Content Placeholder 3">
            <a:extLst>
              <a:ext uri="{FF2B5EF4-FFF2-40B4-BE49-F238E27FC236}">
                <a16:creationId xmlns:a16="http://schemas.microsoft.com/office/drawing/2014/main" id="{0ABAE0D2-5334-4B83-8023-B26FF61DC9B5}"/>
              </a:ext>
            </a:extLst>
          </p:cNvPr>
          <p:cNvPicPr>
            <a:picLocks noGrp="1"/>
          </p:cNvPicPr>
          <p:nvPr>
            <p:ph sz="half" idx="2"/>
          </p:nvPr>
        </p:nvPicPr>
        <p:blipFill>
          <a:blip r:embed="rId2"/>
          <a:stretch>
            <a:fillRect/>
          </a:stretch>
        </p:blipFill>
        <p:spPr>
          <a:xfrm>
            <a:off x="774376" y="1628800"/>
            <a:ext cx="4187825" cy="403244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1741021-96EF-4995-9D68-1F9B541C0CCA}"/>
              </a:ext>
            </a:extLst>
          </p:cNvPr>
          <p:cNvPicPr>
            <a:picLocks noChangeAspect="1"/>
          </p:cNvPicPr>
          <p:nvPr/>
        </p:nvPicPr>
        <p:blipFill>
          <a:blip r:embed="rId3"/>
          <a:stretch>
            <a:fillRect/>
          </a:stretch>
        </p:blipFill>
        <p:spPr>
          <a:xfrm>
            <a:off x="5364088" y="1772816"/>
            <a:ext cx="3005536" cy="43083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89748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8FEC4CE5222843A7E600E1FD566496" ma:contentTypeVersion="13" ma:contentTypeDescription="Create a new document." ma:contentTypeScope="" ma:versionID="43593a2c981bf3bef42ea1c49b351a81">
  <xsd:schema xmlns:xsd="http://www.w3.org/2001/XMLSchema" xmlns:xs="http://www.w3.org/2001/XMLSchema" xmlns:p="http://schemas.microsoft.com/office/2006/metadata/properties" xmlns:ns1="http://schemas.microsoft.com/sharepoint/v3" xmlns:ns3="91934310-d12b-4927-985c-e9f5f9efa9cb" xmlns:ns4="0af63bf1-ce4b-482e-b112-e8d35eb6b2fc" targetNamespace="http://schemas.microsoft.com/office/2006/metadata/properties" ma:root="true" ma:fieldsID="7265b5c4b6d8075cae584d0f87caa09f" ns1:_="" ns3:_="" ns4:_="">
    <xsd:import namespace="http://schemas.microsoft.com/sharepoint/v3"/>
    <xsd:import namespace="91934310-d12b-4927-985c-e9f5f9efa9cb"/>
    <xsd:import namespace="0af63bf1-ce4b-482e-b112-e8d35eb6b2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34310-d12b-4927-985c-e9f5f9efa9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63bf1-ce4b-482e-b112-e8d35eb6b2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af63bf1-ce4b-482e-b112-e8d35eb6b2fc">
      <UserInfo>
        <DisplayName>McGinty, Michelle</DisplayName>
        <AccountId>26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4C222CF-D197-44B5-B50A-0766605365CA}">
  <ds:schemaRefs>
    <ds:schemaRef ds:uri="http://schemas.microsoft.com/sharepoint/v3/contenttype/forms"/>
  </ds:schemaRefs>
</ds:datastoreItem>
</file>

<file path=customXml/itemProps2.xml><?xml version="1.0" encoding="utf-8"?>
<ds:datastoreItem xmlns:ds="http://schemas.openxmlformats.org/officeDocument/2006/customXml" ds:itemID="{3F39A6AE-3BE6-4AB8-9741-137F26D3B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934310-d12b-4927-985c-e9f5f9efa9cb"/>
    <ds:schemaRef ds:uri="0af63bf1-ce4b-482e-b112-e8d35eb6b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AB6B09-1F74-4D6E-A608-ED78AB9653BE}">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0af63bf1-ce4b-482e-b112-e8d35eb6b2fc"/>
    <ds:schemaRef ds:uri="91934310-d12b-4927-985c-e9f5f9efa9cb"/>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253</TotalTime>
  <Words>831</Words>
  <Application>Microsoft Office PowerPoint</Application>
  <PresentationFormat>On-screen Show (4:3)</PresentationFormat>
  <Paragraphs>99</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Abadi Extra Light</vt:lpstr>
      <vt:lpstr>Arial</vt:lpstr>
      <vt:lpstr>Arial Rounded MT Bold</vt:lpstr>
      <vt:lpstr>Calibri</vt:lpstr>
      <vt:lpstr>Office Theme</vt:lpstr>
      <vt:lpstr>Adult Social Care Experience Survey</vt:lpstr>
      <vt:lpstr>Background and Context</vt:lpstr>
      <vt:lpstr>Background and Context</vt:lpstr>
      <vt:lpstr>What’s the point?</vt:lpstr>
      <vt:lpstr>The Experience Survey </vt:lpstr>
      <vt:lpstr>PowerPoint Presentation</vt:lpstr>
      <vt:lpstr>The Experience Survey </vt:lpstr>
      <vt:lpstr>The Experience Survey </vt:lpstr>
      <vt:lpstr>The Experience Survey </vt:lpstr>
      <vt:lpstr>Options for Getting Involved</vt:lpstr>
      <vt:lpstr>PowerPoint Presentation</vt:lpstr>
      <vt:lpstr>PowerPoint Presentation</vt:lpstr>
      <vt:lpstr>Adult Social Care Bulletin</vt:lpstr>
      <vt:lpstr>PowerPoint Presentation</vt:lpstr>
      <vt:lpstr>Getting it set up</vt:lpstr>
      <vt:lpstr>The Experience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Social Care Experience Survey</dc:title>
  <dc:creator>Borro, Gabrielle</dc:creator>
  <cp:lastModifiedBy>Chris Bird</cp:lastModifiedBy>
  <cp:revision>24</cp:revision>
  <dcterms:created xsi:type="dcterms:W3CDTF">2019-09-13T14:43:20Z</dcterms:created>
  <dcterms:modified xsi:type="dcterms:W3CDTF">2020-03-04T12:11:17Z</dcterms:modified>
</cp:coreProperties>
</file>