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9" r:id="rId4"/>
    <p:sldId id="260" r:id="rId5"/>
    <p:sldId id="262" r:id="rId6"/>
    <p:sldId id="261" r:id="rId7"/>
    <p:sldId id="321" r:id="rId8"/>
    <p:sldId id="264" r:id="rId9"/>
    <p:sldId id="274" r:id="rId10"/>
    <p:sldId id="257" r:id="rId11"/>
    <p:sldId id="268" r:id="rId12"/>
    <p:sldId id="269" r:id="rId13"/>
    <p:sldId id="270" r:id="rId14"/>
    <p:sldId id="271" r:id="rId15"/>
    <p:sldId id="276" r:id="rId16"/>
    <p:sldId id="277" r:id="rId17"/>
    <p:sldId id="284" r:id="rId18"/>
    <p:sldId id="286" r:id="rId19"/>
    <p:sldId id="280" r:id="rId20"/>
    <p:sldId id="282" r:id="rId21"/>
    <p:sldId id="283" r:id="rId22"/>
    <p:sldId id="266" r:id="rId23"/>
    <p:sldId id="335" r:id="rId24"/>
    <p:sldId id="263" r:id="rId25"/>
    <p:sldId id="265" r:id="rId26"/>
    <p:sldId id="272" r:id="rId27"/>
    <p:sldId id="273" r:id="rId28"/>
    <p:sldId id="327" r:id="rId29"/>
    <p:sldId id="328" r:id="rId30"/>
    <p:sldId id="278" r:id="rId31"/>
    <p:sldId id="311" r:id="rId32"/>
    <p:sldId id="325" r:id="rId33"/>
    <p:sldId id="326" r:id="rId34"/>
    <p:sldId id="320" r:id="rId35"/>
    <p:sldId id="322" r:id="rId36"/>
    <p:sldId id="307" r:id="rId37"/>
    <p:sldId id="316" r:id="rId38"/>
    <p:sldId id="287" r:id="rId39"/>
    <p:sldId id="329" r:id="rId40"/>
    <p:sldId id="330" r:id="rId41"/>
    <p:sldId id="331" r:id="rId42"/>
    <p:sldId id="332" r:id="rId43"/>
    <p:sldId id="33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45" d="100"/>
          <a:sy n="45" d="100"/>
        </p:scale>
        <p:origin x="-588"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AB6B4-41F1-47AC-8CBA-59CFE285B5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7AA6A69-62A2-4BF2-9422-DA85CD26FB41}">
      <dgm:prSet/>
      <dgm:spPr/>
      <dgm:t>
        <a:bodyPr/>
        <a:lstStyle/>
        <a:p>
          <a:r>
            <a:rPr lang="en-GB"/>
            <a:t>Personalised Care means people have choice and control over the way their care is planned and delivered, based on ‘what matters’ to them and their individual strengths and needs. This happens within a system that makes the most of the expertise, capacity and potential of people, families and communities in delivering better outcomes and experiences. </a:t>
          </a:r>
          <a:endParaRPr lang="en-US"/>
        </a:p>
      </dgm:t>
    </dgm:pt>
    <dgm:pt modelId="{50135A51-9CA8-414D-A4B0-DA15BD012261}" type="parTrans" cxnId="{52ECB22A-DC9F-44E9-8D69-E26F0A7EC1B9}">
      <dgm:prSet/>
      <dgm:spPr/>
      <dgm:t>
        <a:bodyPr/>
        <a:lstStyle/>
        <a:p>
          <a:endParaRPr lang="en-US"/>
        </a:p>
      </dgm:t>
    </dgm:pt>
    <dgm:pt modelId="{32F143C7-9E4C-4588-8910-A9928581A9FF}" type="sibTrans" cxnId="{52ECB22A-DC9F-44E9-8D69-E26F0A7EC1B9}">
      <dgm:prSet/>
      <dgm:spPr/>
      <dgm:t>
        <a:bodyPr/>
        <a:lstStyle/>
        <a:p>
          <a:endParaRPr lang="en-US"/>
        </a:p>
      </dgm:t>
    </dgm:pt>
    <dgm:pt modelId="{CD4B3460-DDAA-49D3-94C0-621EBAFC3FC1}">
      <dgm:prSet/>
      <dgm:spPr/>
      <dgm:t>
        <a:bodyPr/>
        <a:lstStyle/>
        <a:p>
          <a:r>
            <a:rPr lang="en-GB"/>
            <a:t>This represents a new relationship between people, professionals and the health and care system. It provides a positive shift in power and decision-making that enables people to feel informed, have a voice, be heard and be connected to each other and their communities. </a:t>
          </a:r>
          <a:endParaRPr lang="en-US"/>
        </a:p>
      </dgm:t>
    </dgm:pt>
    <dgm:pt modelId="{C6E8EAA6-CB52-4743-BC9F-666660B47367}" type="parTrans" cxnId="{15F2B966-5D96-4702-AFA3-6EE34120BB99}">
      <dgm:prSet/>
      <dgm:spPr/>
      <dgm:t>
        <a:bodyPr/>
        <a:lstStyle/>
        <a:p>
          <a:endParaRPr lang="en-US"/>
        </a:p>
      </dgm:t>
    </dgm:pt>
    <dgm:pt modelId="{CD2D640F-3799-4250-A20E-2991ADAA4076}" type="sibTrans" cxnId="{15F2B966-5D96-4702-AFA3-6EE34120BB99}">
      <dgm:prSet/>
      <dgm:spPr/>
      <dgm:t>
        <a:bodyPr/>
        <a:lstStyle/>
        <a:p>
          <a:endParaRPr lang="en-US"/>
        </a:p>
      </dgm:t>
    </dgm:pt>
    <dgm:pt modelId="{CB5E8AE9-C169-4D52-B138-E517390863A6}" type="pres">
      <dgm:prSet presAssocID="{012AB6B4-41F1-47AC-8CBA-59CFE285B5F0}" presName="linear" presStyleCnt="0">
        <dgm:presLayoutVars>
          <dgm:animLvl val="lvl"/>
          <dgm:resizeHandles val="exact"/>
        </dgm:presLayoutVars>
      </dgm:prSet>
      <dgm:spPr/>
      <dgm:t>
        <a:bodyPr/>
        <a:lstStyle/>
        <a:p>
          <a:endParaRPr lang="en-GB"/>
        </a:p>
      </dgm:t>
    </dgm:pt>
    <dgm:pt modelId="{A4E7AFB2-6AB8-40EE-ADE6-0AE76C189A0A}" type="pres">
      <dgm:prSet presAssocID="{87AA6A69-62A2-4BF2-9422-DA85CD26FB41}" presName="parentText" presStyleLbl="node1" presStyleIdx="0" presStyleCnt="2">
        <dgm:presLayoutVars>
          <dgm:chMax val="0"/>
          <dgm:bulletEnabled val="1"/>
        </dgm:presLayoutVars>
      </dgm:prSet>
      <dgm:spPr/>
      <dgm:t>
        <a:bodyPr/>
        <a:lstStyle/>
        <a:p>
          <a:endParaRPr lang="en-GB"/>
        </a:p>
      </dgm:t>
    </dgm:pt>
    <dgm:pt modelId="{D9FA9CE0-55F5-4515-A665-8ABAD8438683}" type="pres">
      <dgm:prSet presAssocID="{32F143C7-9E4C-4588-8910-A9928581A9FF}" presName="spacer" presStyleCnt="0"/>
      <dgm:spPr/>
    </dgm:pt>
    <dgm:pt modelId="{3B07D635-D8F3-44DD-A307-261DD3283259}" type="pres">
      <dgm:prSet presAssocID="{CD4B3460-DDAA-49D3-94C0-621EBAFC3FC1}" presName="parentText" presStyleLbl="node1" presStyleIdx="1" presStyleCnt="2">
        <dgm:presLayoutVars>
          <dgm:chMax val="0"/>
          <dgm:bulletEnabled val="1"/>
        </dgm:presLayoutVars>
      </dgm:prSet>
      <dgm:spPr/>
      <dgm:t>
        <a:bodyPr/>
        <a:lstStyle/>
        <a:p>
          <a:endParaRPr lang="en-GB"/>
        </a:p>
      </dgm:t>
    </dgm:pt>
  </dgm:ptLst>
  <dgm:cxnLst>
    <dgm:cxn modelId="{0C41AD84-2BAA-45AE-8809-3D58E2CAE580}" type="presOf" srcId="{87AA6A69-62A2-4BF2-9422-DA85CD26FB41}" destId="{A4E7AFB2-6AB8-40EE-ADE6-0AE76C189A0A}" srcOrd="0" destOrd="0" presId="urn:microsoft.com/office/officeart/2005/8/layout/vList2"/>
    <dgm:cxn modelId="{E245302F-E1EF-47AC-8B21-24E41D4214A3}" type="presOf" srcId="{CD4B3460-DDAA-49D3-94C0-621EBAFC3FC1}" destId="{3B07D635-D8F3-44DD-A307-261DD3283259}" srcOrd="0" destOrd="0" presId="urn:microsoft.com/office/officeart/2005/8/layout/vList2"/>
    <dgm:cxn modelId="{15F2B966-5D96-4702-AFA3-6EE34120BB99}" srcId="{012AB6B4-41F1-47AC-8CBA-59CFE285B5F0}" destId="{CD4B3460-DDAA-49D3-94C0-621EBAFC3FC1}" srcOrd="1" destOrd="0" parTransId="{C6E8EAA6-CB52-4743-BC9F-666660B47367}" sibTransId="{CD2D640F-3799-4250-A20E-2991ADAA4076}"/>
    <dgm:cxn modelId="{52ECB22A-DC9F-44E9-8D69-E26F0A7EC1B9}" srcId="{012AB6B4-41F1-47AC-8CBA-59CFE285B5F0}" destId="{87AA6A69-62A2-4BF2-9422-DA85CD26FB41}" srcOrd="0" destOrd="0" parTransId="{50135A51-9CA8-414D-A4B0-DA15BD012261}" sibTransId="{32F143C7-9E4C-4588-8910-A9928581A9FF}"/>
    <dgm:cxn modelId="{333B4AFF-0EA8-4F4B-A5D1-F2E6DBD289D6}" type="presOf" srcId="{012AB6B4-41F1-47AC-8CBA-59CFE285B5F0}" destId="{CB5E8AE9-C169-4D52-B138-E517390863A6}" srcOrd="0" destOrd="0" presId="urn:microsoft.com/office/officeart/2005/8/layout/vList2"/>
    <dgm:cxn modelId="{26B90D5F-CBC6-4761-A9D7-A1968B8F72D1}" type="presParOf" srcId="{CB5E8AE9-C169-4D52-B138-E517390863A6}" destId="{A4E7AFB2-6AB8-40EE-ADE6-0AE76C189A0A}" srcOrd="0" destOrd="0" presId="urn:microsoft.com/office/officeart/2005/8/layout/vList2"/>
    <dgm:cxn modelId="{CC9ABB9E-F837-45CF-B08B-FDBE91A279BE}" type="presParOf" srcId="{CB5E8AE9-C169-4D52-B138-E517390863A6}" destId="{D9FA9CE0-55F5-4515-A665-8ABAD8438683}" srcOrd="1" destOrd="0" presId="urn:microsoft.com/office/officeart/2005/8/layout/vList2"/>
    <dgm:cxn modelId="{D6E83939-1BAC-44A0-8001-FA84CEFD6AA7}" type="presParOf" srcId="{CB5E8AE9-C169-4D52-B138-E517390863A6}" destId="{3B07D635-D8F3-44DD-A307-261DD328325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31302-C2B4-47FA-ACB5-9F23078BD4D1}" type="doc">
      <dgm:prSet loTypeId="urn:microsoft.com/office/officeart/2005/8/layout/pyramid2" loCatId="list" qsTypeId="urn:microsoft.com/office/officeart/2005/8/quickstyle/simple1" qsCatId="simple" csTypeId="urn:microsoft.com/office/officeart/2005/8/colors/accent0_3" csCatId="mainScheme" phldr="1"/>
      <dgm:spPr/>
    </dgm:pt>
    <dgm:pt modelId="{E792B378-7522-4F02-A6F6-E0753D49D650}">
      <dgm:prSet phldrT="[Text]"/>
      <dgm:spPr/>
      <dgm:t>
        <a:bodyPr/>
        <a:lstStyle/>
        <a:p>
          <a:r>
            <a:rPr lang="en-GB" dirty="0"/>
            <a:t>24% too unstable</a:t>
          </a:r>
        </a:p>
      </dgm:t>
    </dgm:pt>
    <dgm:pt modelId="{54D4DEAE-1583-4505-992A-79C7BB629439}" type="parTrans" cxnId="{A557F9C8-C7F6-41F4-9502-C3D5E3F984F8}">
      <dgm:prSet/>
      <dgm:spPr/>
    </dgm:pt>
    <dgm:pt modelId="{40818D02-5EC1-4453-A7BE-26968534BE46}" type="sibTrans" cxnId="{A557F9C8-C7F6-41F4-9502-C3D5E3F984F8}">
      <dgm:prSet/>
      <dgm:spPr/>
    </dgm:pt>
    <dgm:pt modelId="{56F1C817-3649-4EE4-BC1D-F8075C6870EA}">
      <dgm:prSet phldrT="[Text]"/>
      <dgm:spPr/>
      <dgm:t>
        <a:bodyPr/>
        <a:lstStyle/>
        <a:p>
          <a:r>
            <a:rPr lang="en-GB"/>
            <a:t>5% </a:t>
          </a:r>
          <a:r>
            <a:rPr lang="en-GB" dirty="0"/>
            <a:t>died within 3 days</a:t>
          </a:r>
        </a:p>
      </dgm:t>
    </dgm:pt>
    <dgm:pt modelId="{55EB84E2-9E96-4D1D-9CF4-885126063D5F}" type="parTrans" cxnId="{7563492D-E16F-4537-BF42-7ED3EB8E58DC}">
      <dgm:prSet/>
      <dgm:spPr/>
    </dgm:pt>
    <dgm:pt modelId="{F2A918E4-E2B6-4421-9B99-32E034C315F6}" type="sibTrans" cxnId="{7563492D-E16F-4537-BF42-7ED3EB8E58DC}">
      <dgm:prSet/>
      <dgm:spPr/>
    </dgm:pt>
    <dgm:pt modelId="{21C1EC0F-BD85-422C-985B-19C0C369A58E}">
      <dgm:prSet phldrT="[Text]"/>
      <dgm:spPr/>
      <dgm:t>
        <a:bodyPr/>
        <a:lstStyle/>
        <a:p>
          <a:r>
            <a:rPr lang="en-GB" dirty="0"/>
            <a:t>28% (8) eligible for the study. 6 consented to be in the study</a:t>
          </a:r>
        </a:p>
      </dgm:t>
    </dgm:pt>
    <dgm:pt modelId="{4D791A94-5795-4F19-85BE-8E5CD46F10D9}" type="parTrans" cxnId="{08CD00B6-ACDB-41F3-9B23-43A5B7167C8A}">
      <dgm:prSet/>
      <dgm:spPr/>
    </dgm:pt>
    <dgm:pt modelId="{F58CABD8-53D6-4D5D-96F3-6C5B36D1E3EB}" type="sibTrans" cxnId="{08CD00B6-ACDB-41F3-9B23-43A5B7167C8A}">
      <dgm:prSet/>
      <dgm:spPr/>
    </dgm:pt>
    <dgm:pt modelId="{2EE5BF90-174C-4161-8796-4DEAEBF8E67E}" type="pres">
      <dgm:prSet presAssocID="{7A031302-C2B4-47FA-ACB5-9F23078BD4D1}" presName="compositeShape" presStyleCnt="0">
        <dgm:presLayoutVars>
          <dgm:dir/>
          <dgm:resizeHandles/>
        </dgm:presLayoutVars>
      </dgm:prSet>
      <dgm:spPr/>
    </dgm:pt>
    <dgm:pt modelId="{AB9DAA58-DD4C-48BD-932E-9A680642E0C7}" type="pres">
      <dgm:prSet presAssocID="{7A031302-C2B4-47FA-ACB5-9F23078BD4D1}" presName="pyramid" presStyleLbl="node1" presStyleIdx="0" presStyleCnt="1"/>
      <dgm:spPr/>
    </dgm:pt>
    <dgm:pt modelId="{3647AB04-C2AC-4BA6-82C2-9703F9D91DB7}" type="pres">
      <dgm:prSet presAssocID="{7A031302-C2B4-47FA-ACB5-9F23078BD4D1}" presName="theList" presStyleCnt="0"/>
      <dgm:spPr/>
    </dgm:pt>
    <dgm:pt modelId="{D6E69B30-C09A-4D52-AEA8-80306E120BB7}" type="pres">
      <dgm:prSet presAssocID="{E792B378-7522-4F02-A6F6-E0753D49D650}" presName="aNode" presStyleLbl="fgAcc1" presStyleIdx="0" presStyleCnt="3">
        <dgm:presLayoutVars>
          <dgm:bulletEnabled val="1"/>
        </dgm:presLayoutVars>
      </dgm:prSet>
      <dgm:spPr/>
      <dgm:t>
        <a:bodyPr/>
        <a:lstStyle/>
        <a:p>
          <a:endParaRPr lang="en-GB"/>
        </a:p>
      </dgm:t>
    </dgm:pt>
    <dgm:pt modelId="{C7D92F5D-8BF0-4191-960C-70D972FA9A08}" type="pres">
      <dgm:prSet presAssocID="{E792B378-7522-4F02-A6F6-E0753D49D650}" presName="aSpace" presStyleCnt="0"/>
      <dgm:spPr/>
    </dgm:pt>
    <dgm:pt modelId="{6A7A4465-15BE-4608-9B71-0D54954F3EB3}" type="pres">
      <dgm:prSet presAssocID="{56F1C817-3649-4EE4-BC1D-F8075C6870EA}" presName="aNode" presStyleLbl="fgAcc1" presStyleIdx="1" presStyleCnt="3">
        <dgm:presLayoutVars>
          <dgm:bulletEnabled val="1"/>
        </dgm:presLayoutVars>
      </dgm:prSet>
      <dgm:spPr/>
      <dgm:t>
        <a:bodyPr/>
        <a:lstStyle/>
        <a:p>
          <a:endParaRPr lang="en-GB"/>
        </a:p>
      </dgm:t>
    </dgm:pt>
    <dgm:pt modelId="{51437FCA-033F-4CF3-B867-3C0E5E8184D5}" type="pres">
      <dgm:prSet presAssocID="{56F1C817-3649-4EE4-BC1D-F8075C6870EA}" presName="aSpace" presStyleCnt="0"/>
      <dgm:spPr/>
    </dgm:pt>
    <dgm:pt modelId="{D9CC0C70-B065-4044-88E7-9CEBACC77D61}" type="pres">
      <dgm:prSet presAssocID="{21C1EC0F-BD85-422C-985B-19C0C369A58E}" presName="aNode" presStyleLbl="fgAcc1" presStyleIdx="2" presStyleCnt="3">
        <dgm:presLayoutVars>
          <dgm:bulletEnabled val="1"/>
        </dgm:presLayoutVars>
      </dgm:prSet>
      <dgm:spPr/>
      <dgm:t>
        <a:bodyPr/>
        <a:lstStyle/>
        <a:p>
          <a:endParaRPr lang="en-GB"/>
        </a:p>
      </dgm:t>
    </dgm:pt>
    <dgm:pt modelId="{AF7D2899-75BB-457A-97A1-63AC0D2DB575}" type="pres">
      <dgm:prSet presAssocID="{21C1EC0F-BD85-422C-985B-19C0C369A58E}" presName="aSpace" presStyleCnt="0"/>
      <dgm:spPr/>
    </dgm:pt>
  </dgm:ptLst>
  <dgm:cxnLst>
    <dgm:cxn modelId="{3B59B180-14E6-4C34-8F39-FB9463666AA4}" type="presOf" srcId="{56F1C817-3649-4EE4-BC1D-F8075C6870EA}" destId="{6A7A4465-15BE-4608-9B71-0D54954F3EB3}" srcOrd="0" destOrd="0" presId="urn:microsoft.com/office/officeart/2005/8/layout/pyramid2"/>
    <dgm:cxn modelId="{7563492D-E16F-4537-BF42-7ED3EB8E58DC}" srcId="{7A031302-C2B4-47FA-ACB5-9F23078BD4D1}" destId="{56F1C817-3649-4EE4-BC1D-F8075C6870EA}" srcOrd="1" destOrd="0" parTransId="{55EB84E2-9E96-4D1D-9CF4-885126063D5F}" sibTransId="{F2A918E4-E2B6-4421-9B99-32E034C315F6}"/>
    <dgm:cxn modelId="{28DF5350-27BA-4A00-B5C1-6B5460CCE776}" type="presOf" srcId="{21C1EC0F-BD85-422C-985B-19C0C369A58E}" destId="{D9CC0C70-B065-4044-88E7-9CEBACC77D61}" srcOrd="0" destOrd="0" presId="urn:microsoft.com/office/officeart/2005/8/layout/pyramid2"/>
    <dgm:cxn modelId="{A557F9C8-C7F6-41F4-9502-C3D5E3F984F8}" srcId="{7A031302-C2B4-47FA-ACB5-9F23078BD4D1}" destId="{E792B378-7522-4F02-A6F6-E0753D49D650}" srcOrd="0" destOrd="0" parTransId="{54D4DEAE-1583-4505-992A-79C7BB629439}" sibTransId="{40818D02-5EC1-4453-A7BE-26968534BE46}"/>
    <dgm:cxn modelId="{50995D3F-1027-42C3-ACA4-9CD54BB18992}" type="presOf" srcId="{7A031302-C2B4-47FA-ACB5-9F23078BD4D1}" destId="{2EE5BF90-174C-4161-8796-4DEAEBF8E67E}" srcOrd="0" destOrd="0" presId="urn:microsoft.com/office/officeart/2005/8/layout/pyramid2"/>
    <dgm:cxn modelId="{AA442879-22E8-4F1E-8D2C-0A93C654B3E0}" type="presOf" srcId="{E792B378-7522-4F02-A6F6-E0753D49D650}" destId="{D6E69B30-C09A-4D52-AEA8-80306E120BB7}" srcOrd="0" destOrd="0" presId="urn:microsoft.com/office/officeart/2005/8/layout/pyramid2"/>
    <dgm:cxn modelId="{08CD00B6-ACDB-41F3-9B23-43A5B7167C8A}" srcId="{7A031302-C2B4-47FA-ACB5-9F23078BD4D1}" destId="{21C1EC0F-BD85-422C-985B-19C0C369A58E}" srcOrd="2" destOrd="0" parTransId="{4D791A94-5795-4F19-85BE-8E5CD46F10D9}" sibTransId="{F58CABD8-53D6-4D5D-96F3-6C5B36D1E3EB}"/>
    <dgm:cxn modelId="{8D0D2D85-2EEF-400D-B5F9-97737235F6B1}" type="presParOf" srcId="{2EE5BF90-174C-4161-8796-4DEAEBF8E67E}" destId="{AB9DAA58-DD4C-48BD-932E-9A680642E0C7}" srcOrd="0" destOrd="0" presId="urn:microsoft.com/office/officeart/2005/8/layout/pyramid2"/>
    <dgm:cxn modelId="{A04F8201-FE91-40D8-9BBE-1399A84A9F2F}" type="presParOf" srcId="{2EE5BF90-174C-4161-8796-4DEAEBF8E67E}" destId="{3647AB04-C2AC-4BA6-82C2-9703F9D91DB7}" srcOrd="1" destOrd="0" presId="urn:microsoft.com/office/officeart/2005/8/layout/pyramid2"/>
    <dgm:cxn modelId="{400AD9F1-F4C9-44E0-B47B-C84B00BDE39D}" type="presParOf" srcId="{3647AB04-C2AC-4BA6-82C2-9703F9D91DB7}" destId="{D6E69B30-C09A-4D52-AEA8-80306E120BB7}" srcOrd="0" destOrd="0" presId="urn:microsoft.com/office/officeart/2005/8/layout/pyramid2"/>
    <dgm:cxn modelId="{26F7F5D1-82FC-456A-B92E-05742A87E43F}" type="presParOf" srcId="{3647AB04-C2AC-4BA6-82C2-9703F9D91DB7}" destId="{C7D92F5D-8BF0-4191-960C-70D972FA9A08}" srcOrd="1" destOrd="0" presId="urn:microsoft.com/office/officeart/2005/8/layout/pyramid2"/>
    <dgm:cxn modelId="{574AAE10-F478-4062-BE3F-85AA06D6C2BD}" type="presParOf" srcId="{3647AB04-C2AC-4BA6-82C2-9703F9D91DB7}" destId="{6A7A4465-15BE-4608-9B71-0D54954F3EB3}" srcOrd="2" destOrd="0" presId="urn:microsoft.com/office/officeart/2005/8/layout/pyramid2"/>
    <dgm:cxn modelId="{7B06969C-1CBD-4343-9335-4CDF21DB56A7}" type="presParOf" srcId="{3647AB04-C2AC-4BA6-82C2-9703F9D91DB7}" destId="{51437FCA-033F-4CF3-B867-3C0E5E8184D5}" srcOrd="3" destOrd="0" presId="urn:microsoft.com/office/officeart/2005/8/layout/pyramid2"/>
    <dgm:cxn modelId="{D1CE1822-C566-49BF-9635-414D02984766}" type="presParOf" srcId="{3647AB04-C2AC-4BA6-82C2-9703F9D91DB7}" destId="{D9CC0C70-B065-4044-88E7-9CEBACC77D61}" srcOrd="4" destOrd="0" presId="urn:microsoft.com/office/officeart/2005/8/layout/pyramid2"/>
    <dgm:cxn modelId="{9CDEC98E-C9E0-4BF2-B2FA-28D46D8BA93A}" type="presParOf" srcId="{3647AB04-C2AC-4BA6-82C2-9703F9D91DB7}" destId="{AF7D2899-75BB-457A-97A1-63AC0D2DB57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C408E-E052-4A84-9634-C55C2784A30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CBF4098F-322E-4F0D-BD96-03321A123DBE}">
      <dgm:prSet phldrT="[Text]"/>
      <dgm:spPr/>
      <dgm:t>
        <a:bodyPr/>
        <a:lstStyle/>
        <a:p>
          <a:r>
            <a:rPr lang="en-GB" dirty="0"/>
            <a:t>What is the nature of the relationship ?</a:t>
          </a:r>
        </a:p>
      </dgm:t>
    </dgm:pt>
    <dgm:pt modelId="{23841A56-17B0-4B3A-888E-403E120C5BBA}" type="parTrans" cxnId="{5CD64EF3-58C6-4084-B39C-D7B8366FFD15}">
      <dgm:prSet/>
      <dgm:spPr/>
      <dgm:t>
        <a:bodyPr/>
        <a:lstStyle/>
        <a:p>
          <a:endParaRPr lang="en-GB"/>
        </a:p>
      </dgm:t>
    </dgm:pt>
    <dgm:pt modelId="{E07AC676-FB4C-40CA-BC19-5E346F259145}" type="sibTrans" cxnId="{5CD64EF3-58C6-4084-B39C-D7B8366FFD15}">
      <dgm:prSet/>
      <dgm:spPr/>
      <dgm:t>
        <a:bodyPr/>
        <a:lstStyle/>
        <a:p>
          <a:endParaRPr lang="en-GB"/>
        </a:p>
      </dgm:t>
    </dgm:pt>
    <dgm:pt modelId="{4A9AA2B1-5BE4-4C9D-9B65-C8C1549FC556}">
      <dgm:prSet phldrT="[Text]"/>
      <dgm:spPr/>
      <dgm:t>
        <a:bodyPr/>
        <a:lstStyle/>
        <a:p>
          <a:r>
            <a:rPr lang="en-GB" dirty="0"/>
            <a:t>What is the task ( regulated/ non regulated)</a:t>
          </a:r>
        </a:p>
      </dgm:t>
    </dgm:pt>
    <dgm:pt modelId="{27C2548C-732D-436B-A6DE-D8483D8651C7}" type="parTrans" cxnId="{06447DF0-0810-4473-B8BE-98451BBA70B5}">
      <dgm:prSet/>
      <dgm:spPr/>
      <dgm:t>
        <a:bodyPr/>
        <a:lstStyle/>
        <a:p>
          <a:endParaRPr lang="en-GB"/>
        </a:p>
      </dgm:t>
    </dgm:pt>
    <dgm:pt modelId="{68572D77-A90B-4D4D-AF5B-DA8D10485900}" type="sibTrans" cxnId="{06447DF0-0810-4473-B8BE-98451BBA70B5}">
      <dgm:prSet/>
      <dgm:spPr/>
      <dgm:t>
        <a:bodyPr/>
        <a:lstStyle/>
        <a:p>
          <a:endParaRPr lang="en-GB"/>
        </a:p>
      </dgm:t>
    </dgm:pt>
    <dgm:pt modelId="{BA168FE5-5269-47FF-8888-B26AC455639A}">
      <dgm:prSet phldrT="[Text]"/>
      <dgm:spPr/>
      <dgm:t>
        <a:bodyPr/>
        <a:lstStyle/>
        <a:p>
          <a:r>
            <a:rPr lang="en-GB" dirty="0"/>
            <a:t>Is the person a vulnerable adult ?</a:t>
          </a:r>
        </a:p>
      </dgm:t>
    </dgm:pt>
    <dgm:pt modelId="{FC3D6B63-0347-461F-B28E-2AF1205787EA}" type="parTrans" cxnId="{CEAF7D2D-A1F4-412B-BF2D-B483EB28C166}">
      <dgm:prSet/>
      <dgm:spPr/>
      <dgm:t>
        <a:bodyPr/>
        <a:lstStyle/>
        <a:p>
          <a:endParaRPr lang="en-GB"/>
        </a:p>
      </dgm:t>
    </dgm:pt>
    <dgm:pt modelId="{D3CF9E6A-2950-4485-A5C7-004D881CE0F7}" type="sibTrans" cxnId="{CEAF7D2D-A1F4-412B-BF2D-B483EB28C166}">
      <dgm:prSet/>
      <dgm:spPr/>
      <dgm:t>
        <a:bodyPr/>
        <a:lstStyle/>
        <a:p>
          <a:endParaRPr lang="en-GB"/>
        </a:p>
      </dgm:t>
    </dgm:pt>
    <dgm:pt modelId="{9A413BA1-A5F8-4528-B942-C648FE0F7BF2}">
      <dgm:prSet/>
      <dgm:spPr/>
      <dgm:t>
        <a:bodyPr/>
        <a:lstStyle/>
        <a:p>
          <a:r>
            <a:rPr lang="en-GB" dirty="0"/>
            <a:t>Safeguarding mitigation factors </a:t>
          </a:r>
        </a:p>
      </dgm:t>
    </dgm:pt>
    <dgm:pt modelId="{0383EFAD-3CA6-409D-A881-2ED52E6235B9}" type="parTrans" cxnId="{8273A073-831F-4DA9-BBA8-873D3DB8EFA6}">
      <dgm:prSet/>
      <dgm:spPr/>
      <dgm:t>
        <a:bodyPr/>
        <a:lstStyle/>
        <a:p>
          <a:endParaRPr lang="en-GB"/>
        </a:p>
      </dgm:t>
    </dgm:pt>
    <dgm:pt modelId="{2AE98E6D-D013-41B3-A049-3C67639217F7}" type="sibTrans" cxnId="{8273A073-831F-4DA9-BBA8-873D3DB8EFA6}">
      <dgm:prSet/>
      <dgm:spPr/>
      <dgm:t>
        <a:bodyPr/>
        <a:lstStyle/>
        <a:p>
          <a:endParaRPr lang="en-GB"/>
        </a:p>
      </dgm:t>
    </dgm:pt>
    <dgm:pt modelId="{124F5E6D-44FB-4604-9E26-E8815FEE478A}" type="pres">
      <dgm:prSet presAssocID="{187C408E-E052-4A84-9634-C55C2784A302}" presName="linear" presStyleCnt="0">
        <dgm:presLayoutVars>
          <dgm:dir/>
          <dgm:animLvl val="lvl"/>
          <dgm:resizeHandles val="exact"/>
        </dgm:presLayoutVars>
      </dgm:prSet>
      <dgm:spPr/>
      <dgm:t>
        <a:bodyPr/>
        <a:lstStyle/>
        <a:p>
          <a:endParaRPr lang="en-GB"/>
        </a:p>
      </dgm:t>
    </dgm:pt>
    <dgm:pt modelId="{BA40C247-7681-4145-A7B4-611B1B2C3A74}" type="pres">
      <dgm:prSet presAssocID="{CBF4098F-322E-4F0D-BD96-03321A123DBE}" presName="parentLin" presStyleCnt="0"/>
      <dgm:spPr/>
    </dgm:pt>
    <dgm:pt modelId="{BECC3C58-EC89-4D67-BD9A-C632C5951278}" type="pres">
      <dgm:prSet presAssocID="{CBF4098F-322E-4F0D-BD96-03321A123DBE}" presName="parentLeftMargin" presStyleLbl="node1" presStyleIdx="0" presStyleCnt="4"/>
      <dgm:spPr/>
      <dgm:t>
        <a:bodyPr/>
        <a:lstStyle/>
        <a:p>
          <a:endParaRPr lang="en-GB"/>
        </a:p>
      </dgm:t>
    </dgm:pt>
    <dgm:pt modelId="{A92A5823-668D-438E-B335-782715BA2905}" type="pres">
      <dgm:prSet presAssocID="{CBF4098F-322E-4F0D-BD96-03321A123DBE}" presName="parentText" presStyleLbl="node1" presStyleIdx="0" presStyleCnt="4">
        <dgm:presLayoutVars>
          <dgm:chMax val="0"/>
          <dgm:bulletEnabled val="1"/>
        </dgm:presLayoutVars>
      </dgm:prSet>
      <dgm:spPr/>
      <dgm:t>
        <a:bodyPr/>
        <a:lstStyle/>
        <a:p>
          <a:endParaRPr lang="en-GB"/>
        </a:p>
      </dgm:t>
    </dgm:pt>
    <dgm:pt modelId="{E287319C-941F-497C-95B9-3CF587A4140F}" type="pres">
      <dgm:prSet presAssocID="{CBF4098F-322E-4F0D-BD96-03321A123DBE}" presName="negativeSpace" presStyleCnt="0"/>
      <dgm:spPr/>
    </dgm:pt>
    <dgm:pt modelId="{931DA406-684E-4F09-97DC-09E86854DFC2}" type="pres">
      <dgm:prSet presAssocID="{CBF4098F-322E-4F0D-BD96-03321A123DBE}" presName="childText" presStyleLbl="conFgAcc1" presStyleIdx="0" presStyleCnt="4">
        <dgm:presLayoutVars>
          <dgm:bulletEnabled val="1"/>
        </dgm:presLayoutVars>
      </dgm:prSet>
      <dgm:spPr/>
    </dgm:pt>
    <dgm:pt modelId="{CD0C98BE-1D7A-48EC-A5B3-727E10B54F1A}" type="pres">
      <dgm:prSet presAssocID="{E07AC676-FB4C-40CA-BC19-5E346F259145}" presName="spaceBetweenRectangles" presStyleCnt="0"/>
      <dgm:spPr/>
    </dgm:pt>
    <dgm:pt modelId="{A32F6215-5482-4E48-9227-85A28D8E3688}" type="pres">
      <dgm:prSet presAssocID="{4A9AA2B1-5BE4-4C9D-9B65-C8C1549FC556}" presName="parentLin" presStyleCnt="0"/>
      <dgm:spPr/>
    </dgm:pt>
    <dgm:pt modelId="{FB9EC643-4701-448D-96DA-7D81D9B1D0F6}" type="pres">
      <dgm:prSet presAssocID="{4A9AA2B1-5BE4-4C9D-9B65-C8C1549FC556}" presName="parentLeftMargin" presStyleLbl="node1" presStyleIdx="0" presStyleCnt="4"/>
      <dgm:spPr/>
      <dgm:t>
        <a:bodyPr/>
        <a:lstStyle/>
        <a:p>
          <a:endParaRPr lang="en-GB"/>
        </a:p>
      </dgm:t>
    </dgm:pt>
    <dgm:pt modelId="{D752EDC2-C26D-4175-845F-A818BB96CB05}" type="pres">
      <dgm:prSet presAssocID="{4A9AA2B1-5BE4-4C9D-9B65-C8C1549FC556}" presName="parentText" presStyleLbl="node1" presStyleIdx="1" presStyleCnt="4">
        <dgm:presLayoutVars>
          <dgm:chMax val="0"/>
          <dgm:bulletEnabled val="1"/>
        </dgm:presLayoutVars>
      </dgm:prSet>
      <dgm:spPr/>
      <dgm:t>
        <a:bodyPr/>
        <a:lstStyle/>
        <a:p>
          <a:endParaRPr lang="en-GB"/>
        </a:p>
      </dgm:t>
    </dgm:pt>
    <dgm:pt modelId="{8056A52E-FA67-4D8D-BF77-4730165ACCA1}" type="pres">
      <dgm:prSet presAssocID="{4A9AA2B1-5BE4-4C9D-9B65-C8C1549FC556}" presName="negativeSpace" presStyleCnt="0"/>
      <dgm:spPr/>
    </dgm:pt>
    <dgm:pt modelId="{C897B832-0391-47F5-AE1F-73474329CAEE}" type="pres">
      <dgm:prSet presAssocID="{4A9AA2B1-5BE4-4C9D-9B65-C8C1549FC556}" presName="childText" presStyleLbl="conFgAcc1" presStyleIdx="1" presStyleCnt="4">
        <dgm:presLayoutVars>
          <dgm:bulletEnabled val="1"/>
        </dgm:presLayoutVars>
      </dgm:prSet>
      <dgm:spPr/>
    </dgm:pt>
    <dgm:pt modelId="{E53E53BF-7A1C-411A-B4CC-32F201C357A2}" type="pres">
      <dgm:prSet presAssocID="{68572D77-A90B-4D4D-AF5B-DA8D10485900}" presName="spaceBetweenRectangles" presStyleCnt="0"/>
      <dgm:spPr/>
    </dgm:pt>
    <dgm:pt modelId="{E2960EA9-73AB-4628-9A88-3067C2E8A3C8}" type="pres">
      <dgm:prSet presAssocID="{BA168FE5-5269-47FF-8888-B26AC455639A}" presName="parentLin" presStyleCnt="0"/>
      <dgm:spPr/>
    </dgm:pt>
    <dgm:pt modelId="{D92058A2-0E71-4574-9D30-E1B7E465DA41}" type="pres">
      <dgm:prSet presAssocID="{BA168FE5-5269-47FF-8888-B26AC455639A}" presName="parentLeftMargin" presStyleLbl="node1" presStyleIdx="1" presStyleCnt="4"/>
      <dgm:spPr/>
      <dgm:t>
        <a:bodyPr/>
        <a:lstStyle/>
        <a:p>
          <a:endParaRPr lang="en-GB"/>
        </a:p>
      </dgm:t>
    </dgm:pt>
    <dgm:pt modelId="{37334DFB-C013-4850-A743-E5E2F18639F5}" type="pres">
      <dgm:prSet presAssocID="{BA168FE5-5269-47FF-8888-B26AC455639A}" presName="parentText" presStyleLbl="node1" presStyleIdx="2" presStyleCnt="4">
        <dgm:presLayoutVars>
          <dgm:chMax val="0"/>
          <dgm:bulletEnabled val="1"/>
        </dgm:presLayoutVars>
      </dgm:prSet>
      <dgm:spPr/>
      <dgm:t>
        <a:bodyPr/>
        <a:lstStyle/>
        <a:p>
          <a:endParaRPr lang="en-GB"/>
        </a:p>
      </dgm:t>
    </dgm:pt>
    <dgm:pt modelId="{74EE181B-3E27-4369-B2CC-A0D8A0FE9B1D}" type="pres">
      <dgm:prSet presAssocID="{BA168FE5-5269-47FF-8888-B26AC455639A}" presName="negativeSpace" presStyleCnt="0"/>
      <dgm:spPr/>
    </dgm:pt>
    <dgm:pt modelId="{DCAD2583-05BD-481F-A84D-2BF0E7CB30F1}" type="pres">
      <dgm:prSet presAssocID="{BA168FE5-5269-47FF-8888-B26AC455639A}" presName="childText" presStyleLbl="conFgAcc1" presStyleIdx="2" presStyleCnt="4">
        <dgm:presLayoutVars>
          <dgm:bulletEnabled val="1"/>
        </dgm:presLayoutVars>
      </dgm:prSet>
      <dgm:spPr/>
    </dgm:pt>
    <dgm:pt modelId="{5C74938D-EF04-41BC-8B30-4E0BABCBE89F}" type="pres">
      <dgm:prSet presAssocID="{D3CF9E6A-2950-4485-A5C7-004D881CE0F7}" presName="spaceBetweenRectangles" presStyleCnt="0"/>
      <dgm:spPr/>
    </dgm:pt>
    <dgm:pt modelId="{ECA6BDED-9572-419D-9849-C2B7D3FC24E3}" type="pres">
      <dgm:prSet presAssocID="{9A413BA1-A5F8-4528-B942-C648FE0F7BF2}" presName="parentLin" presStyleCnt="0"/>
      <dgm:spPr/>
    </dgm:pt>
    <dgm:pt modelId="{F644DD31-5855-4C8E-A8D4-DE9F92452CEF}" type="pres">
      <dgm:prSet presAssocID="{9A413BA1-A5F8-4528-B942-C648FE0F7BF2}" presName="parentLeftMargin" presStyleLbl="node1" presStyleIdx="2" presStyleCnt="4"/>
      <dgm:spPr/>
      <dgm:t>
        <a:bodyPr/>
        <a:lstStyle/>
        <a:p>
          <a:endParaRPr lang="en-GB"/>
        </a:p>
      </dgm:t>
    </dgm:pt>
    <dgm:pt modelId="{8B1DBB43-B6ED-4164-9C29-2949C7F40C63}" type="pres">
      <dgm:prSet presAssocID="{9A413BA1-A5F8-4528-B942-C648FE0F7BF2}" presName="parentText" presStyleLbl="node1" presStyleIdx="3" presStyleCnt="4">
        <dgm:presLayoutVars>
          <dgm:chMax val="0"/>
          <dgm:bulletEnabled val="1"/>
        </dgm:presLayoutVars>
      </dgm:prSet>
      <dgm:spPr/>
      <dgm:t>
        <a:bodyPr/>
        <a:lstStyle/>
        <a:p>
          <a:endParaRPr lang="en-GB"/>
        </a:p>
      </dgm:t>
    </dgm:pt>
    <dgm:pt modelId="{3F1F5716-F9A0-46B1-9CE6-9BCB3AB261D0}" type="pres">
      <dgm:prSet presAssocID="{9A413BA1-A5F8-4528-B942-C648FE0F7BF2}" presName="negativeSpace" presStyleCnt="0"/>
      <dgm:spPr/>
    </dgm:pt>
    <dgm:pt modelId="{ECA4EC55-4D0C-4676-9954-DB66D95B9E65}" type="pres">
      <dgm:prSet presAssocID="{9A413BA1-A5F8-4528-B942-C648FE0F7BF2}" presName="childText" presStyleLbl="conFgAcc1" presStyleIdx="3" presStyleCnt="4">
        <dgm:presLayoutVars>
          <dgm:bulletEnabled val="1"/>
        </dgm:presLayoutVars>
      </dgm:prSet>
      <dgm:spPr/>
    </dgm:pt>
  </dgm:ptLst>
  <dgm:cxnLst>
    <dgm:cxn modelId="{501C58BC-3723-4E52-8844-F797C6D8BDEA}" type="presOf" srcId="{4A9AA2B1-5BE4-4C9D-9B65-C8C1549FC556}" destId="{FB9EC643-4701-448D-96DA-7D81D9B1D0F6}" srcOrd="0" destOrd="0" presId="urn:microsoft.com/office/officeart/2005/8/layout/list1"/>
    <dgm:cxn modelId="{CEAF7D2D-A1F4-412B-BF2D-B483EB28C166}" srcId="{187C408E-E052-4A84-9634-C55C2784A302}" destId="{BA168FE5-5269-47FF-8888-B26AC455639A}" srcOrd="2" destOrd="0" parTransId="{FC3D6B63-0347-461F-B28E-2AF1205787EA}" sibTransId="{D3CF9E6A-2950-4485-A5C7-004D881CE0F7}"/>
    <dgm:cxn modelId="{4EAE969B-82EB-42E3-A0E4-96DAB8E96143}" type="presOf" srcId="{187C408E-E052-4A84-9634-C55C2784A302}" destId="{124F5E6D-44FB-4604-9E26-E8815FEE478A}" srcOrd="0" destOrd="0" presId="urn:microsoft.com/office/officeart/2005/8/layout/list1"/>
    <dgm:cxn modelId="{96B69001-5A70-4F2D-B283-010340EBA8D1}" type="presOf" srcId="{CBF4098F-322E-4F0D-BD96-03321A123DBE}" destId="{BECC3C58-EC89-4D67-BD9A-C632C5951278}" srcOrd="0" destOrd="0" presId="urn:microsoft.com/office/officeart/2005/8/layout/list1"/>
    <dgm:cxn modelId="{1CC22B1F-7BFD-474D-9040-243D2C5AA67F}" type="presOf" srcId="{9A413BA1-A5F8-4528-B942-C648FE0F7BF2}" destId="{F644DD31-5855-4C8E-A8D4-DE9F92452CEF}" srcOrd="0" destOrd="0" presId="urn:microsoft.com/office/officeart/2005/8/layout/list1"/>
    <dgm:cxn modelId="{56C486C4-584F-46B5-8D19-8D45BFDF1011}" type="presOf" srcId="{CBF4098F-322E-4F0D-BD96-03321A123DBE}" destId="{A92A5823-668D-438E-B335-782715BA2905}" srcOrd="1" destOrd="0" presId="urn:microsoft.com/office/officeart/2005/8/layout/list1"/>
    <dgm:cxn modelId="{A4AE38C3-2226-42B5-81F9-C1A78DACB09B}" type="presOf" srcId="{BA168FE5-5269-47FF-8888-B26AC455639A}" destId="{37334DFB-C013-4850-A743-E5E2F18639F5}" srcOrd="1" destOrd="0" presId="urn:microsoft.com/office/officeart/2005/8/layout/list1"/>
    <dgm:cxn modelId="{8273A073-831F-4DA9-BBA8-873D3DB8EFA6}" srcId="{187C408E-E052-4A84-9634-C55C2784A302}" destId="{9A413BA1-A5F8-4528-B942-C648FE0F7BF2}" srcOrd="3" destOrd="0" parTransId="{0383EFAD-3CA6-409D-A881-2ED52E6235B9}" sibTransId="{2AE98E6D-D013-41B3-A049-3C67639217F7}"/>
    <dgm:cxn modelId="{A6BA9610-82A1-49E4-BA5B-C8D4FFFBD1A5}" type="presOf" srcId="{BA168FE5-5269-47FF-8888-B26AC455639A}" destId="{D92058A2-0E71-4574-9D30-E1B7E465DA41}" srcOrd="0" destOrd="0" presId="urn:microsoft.com/office/officeart/2005/8/layout/list1"/>
    <dgm:cxn modelId="{5CD64EF3-58C6-4084-B39C-D7B8366FFD15}" srcId="{187C408E-E052-4A84-9634-C55C2784A302}" destId="{CBF4098F-322E-4F0D-BD96-03321A123DBE}" srcOrd="0" destOrd="0" parTransId="{23841A56-17B0-4B3A-888E-403E120C5BBA}" sibTransId="{E07AC676-FB4C-40CA-BC19-5E346F259145}"/>
    <dgm:cxn modelId="{32A3F816-A140-4C54-ADE3-3AB97DDC32CB}" type="presOf" srcId="{9A413BA1-A5F8-4528-B942-C648FE0F7BF2}" destId="{8B1DBB43-B6ED-4164-9C29-2949C7F40C63}" srcOrd="1" destOrd="0" presId="urn:microsoft.com/office/officeart/2005/8/layout/list1"/>
    <dgm:cxn modelId="{69EE6328-76C5-4EC3-B0F6-BACC05877821}" type="presOf" srcId="{4A9AA2B1-5BE4-4C9D-9B65-C8C1549FC556}" destId="{D752EDC2-C26D-4175-845F-A818BB96CB05}" srcOrd="1" destOrd="0" presId="urn:microsoft.com/office/officeart/2005/8/layout/list1"/>
    <dgm:cxn modelId="{06447DF0-0810-4473-B8BE-98451BBA70B5}" srcId="{187C408E-E052-4A84-9634-C55C2784A302}" destId="{4A9AA2B1-5BE4-4C9D-9B65-C8C1549FC556}" srcOrd="1" destOrd="0" parTransId="{27C2548C-732D-436B-A6DE-D8483D8651C7}" sibTransId="{68572D77-A90B-4D4D-AF5B-DA8D10485900}"/>
    <dgm:cxn modelId="{26076D2C-CE55-420C-94AD-4100F69314C6}" type="presParOf" srcId="{124F5E6D-44FB-4604-9E26-E8815FEE478A}" destId="{BA40C247-7681-4145-A7B4-611B1B2C3A74}" srcOrd="0" destOrd="0" presId="urn:microsoft.com/office/officeart/2005/8/layout/list1"/>
    <dgm:cxn modelId="{18ABE59C-6AE9-47F7-B687-09B4ADF549BE}" type="presParOf" srcId="{BA40C247-7681-4145-A7B4-611B1B2C3A74}" destId="{BECC3C58-EC89-4D67-BD9A-C632C5951278}" srcOrd="0" destOrd="0" presId="urn:microsoft.com/office/officeart/2005/8/layout/list1"/>
    <dgm:cxn modelId="{266F3F59-0E25-40D8-8716-C079B5E6CBF9}" type="presParOf" srcId="{BA40C247-7681-4145-A7B4-611B1B2C3A74}" destId="{A92A5823-668D-438E-B335-782715BA2905}" srcOrd="1" destOrd="0" presId="urn:microsoft.com/office/officeart/2005/8/layout/list1"/>
    <dgm:cxn modelId="{C7F359DA-D61D-4C30-8E27-350B6D600E6D}" type="presParOf" srcId="{124F5E6D-44FB-4604-9E26-E8815FEE478A}" destId="{E287319C-941F-497C-95B9-3CF587A4140F}" srcOrd="1" destOrd="0" presId="urn:microsoft.com/office/officeart/2005/8/layout/list1"/>
    <dgm:cxn modelId="{95710DCD-4909-4265-A309-D40ACCF9822A}" type="presParOf" srcId="{124F5E6D-44FB-4604-9E26-E8815FEE478A}" destId="{931DA406-684E-4F09-97DC-09E86854DFC2}" srcOrd="2" destOrd="0" presId="urn:microsoft.com/office/officeart/2005/8/layout/list1"/>
    <dgm:cxn modelId="{68C9AA93-E98E-4380-B12D-60253C9885FE}" type="presParOf" srcId="{124F5E6D-44FB-4604-9E26-E8815FEE478A}" destId="{CD0C98BE-1D7A-48EC-A5B3-727E10B54F1A}" srcOrd="3" destOrd="0" presId="urn:microsoft.com/office/officeart/2005/8/layout/list1"/>
    <dgm:cxn modelId="{75C7ED9F-C420-41DA-8F25-E3909F7E4C0B}" type="presParOf" srcId="{124F5E6D-44FB-4604-9E26-E8815FEE478A}" destId="{A32F6215-5482-4E48-9227-85A28D8E3688}" srcOrd="4" destOrd="0" presId="urn:microsoft.com/office/officeart/2005/8/layout/list1"/>
    <dgm:cxn modelId="{BD52297D-3216-459B-A994-C38D48D1DF70}" type="presParOf" srcId="{A32F6215-5482-4E48-9227-85A28D8E3688}" destId="{FB9EC643-4701-448D-96DA-7D81D9B1D0F6}" srcOrd="0" destOrd="0" presId="urn:microsoft.com/office/officeart/2005/8/layout/list1"/>
    <dgm:cxn modelId="{CA419DC8-AD3C-46A7-9393-E686E2E7FAD3}" type="presParOf" srcId="{A32F6215-5482-4E48-9227-85A28D8E3688}" destId="{D752EDC2-C26D-4175-845F-A818BB96CB05}" srcOrd="1" destOrd="0" presId="urn:microsoft.com/office/officeart/2005/8/layout/list1"/>
    <dgm:cxn modelId="{417FBF7B-83C8-42C8-A1D1-6D4251629941}" type="presParOf" srcId="{124F5E6D-44FB-4604-9E26-E8815FEE478A}" destId="{8056A52E-FA67-4D8D-BF77-4730165ACCA1}" srcOrd="5" destOrd="0" presId="urn:microsoft.com/office/officeart/2005/8/layout/list1"/>
    <dgm:cxn modelId="{19AC4B69-539B-4750-8772-44208D959663}" type="presParOf" srcId="{124F5E6D-44FB-4604-9E26-E8815FEE478A}" destId="{C897B832-0391-47F5-AE1F-73474329CAEE}" srcOrd="6" destOrd="0" presId="urn:microsoft.com/office/officeart/2005/8/layout/list1"/>
    <dgm:cxn modelId="{8D11D796-85E2-4391-9FF7-3370B208EB66}" type="presParOf" srcId="{124F5E6D-44FB-4604-9E26-E8815FEE478A}" destId="{E53E53BF-7A1C-411A-B4CC-32F201C357A2}" srcOrd="7" destOrd="0" presId="urn:microsoft.com/office/officeart/2005/8/layout/list1"/>
    <dgm:cxn modelId="{BFB7D989-511B-4C01-AC60-9178F3B326A7}" type="presParOf" srcId="{124F5E6D-44FB-4604-9E26-E8815FEE478A}" destId="{E2960EA9-73AB-4628-9A88-3067C2E8A3C8}" srcOrd="8" destOrd="0" presId="urn:microsoft.com/office/officeart/2005/8/layout/list1"/>
    <dgm:cxn modelId="{F3CE4365-4E5D-4037-BC28-8ADAD855CB14}" type="presParOf" srcId="{E2960EA9-73AB-4628-9A88-3067C2E8A3C8}" destId="{D92058A2-0E71-4574-9D30-E1B7E465DA41}" srcOrd="0" destOrd="0" presId="urn:microsoft.com/office/officeart/2005/8/layout/list1"/>
    <dgm:cxn modelId="{1E701AF7-593A-47FC-9F31-24CF7C9ED0A2}" type="presParOf" srcId="{E2960EA9-73AB-4628-9A88-3067C2E8A3C8}" destId="{37334DFB-C013-4850-A743-E5E2F18639F5}" srcOrd="1" destOrd="0" presId="urn:microsoft.com/office/officeart/2005/8/layout/list1"/>
    <dgm:cxn modelId="{3254CD05-098D-4D56-B883-ED34717FEB48}" type="presParOf" srcId="{124F5E6D-44FB-4604-9E26-E8815FEE478A}" destId="{74EE181B-3E27-4369-B2CC-A0D8A0FE9B1D}" srcOrd="9" destOrd="0" presId="urn:microsoft.com/office/officeart/2005/8/layout/list1"/>
    <dgm:cxn modelId="{F7DDCE16-5CD7-4160-9F96-F70A0CED0884}" type="presParOf" srcId="{124F5E6D-44FB-4604-9E26-E8815FEE478A}" destId="{DCAD2583-05BD-481F-A84D-2BF0E7CB30F1}" srcOrd="10" destOrd="0" presId="urn:microsoft.com/office/officeart/2005/8/layout/list1"/>
    <dgm:cxn modelId="{ED49F551-AA88-4EC9-B6CD-47766AD1F541}" type="presParOf" srcId="{124F5E6D-44FB-4604-9E26-E8815FEE478A}" destId="{5C74938D-EF04-41BC-8B30-4E0BABCBE89F}" srcOrd="11" destOrd="0" presId="urn:microsoft.com/office/officeart/2005/8/layout/list1"/>
    <dgm:cxn modelId="{D5A2BD0C-BCE1-4A7E-BCFC-A8BC0BE18B1F}" type="presParOf" srcId="{124F5E6D-44FB-4604-9E26-E8815FEE478A}" destId="{ECA6BDED-9572-419D-9849-C2B7D3FC24E3}" srcOrd="12" destOrd="0" presId="urn:microsoft.com/office/officeart/2005/8/layout/list1"/>
    <dgm:cxn modelId="{44E6F99D-3CC9-491A-BB3B-59B263D155ED}" type="presParOf" srcId="{ECA6BDED-9572-419D-9849-C2B7D3FC24E3}" destId="{F644DD31-5855-4C8E-A8D4-DE9F92452CEF}" srcOrd="0" destOrd="0" presId="urn:microsoft.com/office/officeart/2005/8/layout/list1"/>
    <dgm:cxn modelId="{8DC27B24-6DFC-4FDF-81DD-14D52BEF1477}" type="presParOf" srcId="{ECA6BDED-9572-419D-9849-C2B7D3FC24E3}" destId="{8B1DBB43-B6ED-4164-9C29-2949C7F40C63}" srcOrd="1" destOrd="0" presId="urn:microsoft.com/office/officeart/2005/8/layout/list1"/>
    <dgm:cxn modelId="{D2B95CDE-EBFD-4ECA-812A-7B85BA1DDD77}" type="presParOf" srcId="{124F5E6D-44FB-4604-9E26-E8815FEE478A}" destId="{3F1F5716-F9A0-46B1-9CE6-9BCB3AB261D0}" srcOrd="13" destOrd="0" presId="urn:microsoft.com/office/officeart/2005/8/layout/list1"/>
    <dgm:cxn modelId="{7C19342A-C3E5-4342-B7C7-0279BC9F477C}" type="presParOf" srcId="{124F5E6D-44FB-4604-9E26-E8815FEE478A}" destId="{ECA4EC55-4D0C-4676-9954-DB66D95B9E6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7AFB2-6AB8-40EE-ADE6-0AE76C189A0A}">
      <dsp:nvSpPr>
        <dsp:cNvPr id="0" name=""/>
        <dsp:cNvSpPr/>
      </dsp:nvSpPr>
      <dsp:spPr>
        <a:xfrm>
          <a:off x="0" y="455472"/>
          <a:ext cx="6513603" cy="2457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Personalised Care means people have choice and control over the way their care is planned and delivered, based on ‘what matters’ to them and their individual strengths and needs. This happens within a system that makes the most of the expertise, capacity and potential of people, families and communities in delivering better outcomes and experiences. </a:t>
          </a:r>
          <a:endParaRPr lang="en-US" sz="2100" kern="1200"/>
        </a:p>
      </dsp:txBody>
      <dsp:txXfrm>
        <a:off x="119941" y="575413"/>
        <a:ext cx="6273721" cy="2217118"/>
      </dsp:txXfrm>
    </dsp:sp>
    <dsp:sp modelId="{3B07D635-D8F3-44DD-A307-261DD3283259}">
      <dsp:nvSpPr>
        <dsp:cNvPr id="0" name=""/>
        <dsp:cNvSpPr/>
      </dsp:nvSpPr>
      <dsp:spPr>
        <a:xfrm>
          <a:off x="0" y="2972953"/>
          <a:ext cx="6513603" cy="2457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This represents a new relationship between people, professionals and the health and care system. It provides a positive shift in power and decision-making that enables people to feel informed, have a voice, be heard and be connected to each other and their communities. </a:t>
          </a:r>
          <a:endParaRPr lang="en-US" sz="2100" kern="1200"/>
        </a:p>
      </dsp:txBody>
      <dsp:txXfrm>
        <a:off x="119941" y="3092894"/>
        <a:ext cx="6273721" cy="2217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EC6DC-1968-4BF7-A076-2B8966929B9A}" type="datetimeFigureOut">
              <a:rPr lang="en-GB" smtClean="0"/>
              <a:t>11/08/2020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AEC96-5CBD-4265-B5D1-9B6C3B34BF05}" type="slidenum">
              <a:rPr lang="en-GB" smtClean="0"/>
              <a:t>‹#›</a:t>
            </a:fld>
            <a:endParaRPr lang="en-GB"/>
          </a:p>
        </p:txBody>
      </p:sp>
    </p:spTree>
    <p:extLst>
      <p:ext uri="{BB962C8B-B14F-4D97-AF65-F5344CB8AC3E}">
        <p14:creationId xmlns:p14="http://schemas.microsoft.com/office/powerpoint/2010/main" val="131739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you follow all delegation policies – and something goes wrong then your employer holds the vicarious liability.</a:t>
            </a:r>
          </a:p>
        </p:txBody>
      </p:sp>
      <p:sp>
        <p:nvSpPr>
          <p:cNvPr id="4" name="Slide Number Placeholder 3"/>
          <p:cNvSpPr>
            <a:spLocks noGrp="1"/>
          </p:cNvSpPr>
          <p:nvPr>
            <p:ph type="sldNum" sz="quarter" idx="5"/>
          </p:nvPr>
        </p:nvSpPr>
        <p:spPr/>
        <p:txBody>
          <a:bodyPr/>
          <a:lstStyle/>
          <a:p>
            <a:fld id="{0F5AEC96-5CBD-4265-B5D1-9B6C3B34BF05}" type="slidenum">
              <a:rPr lang="en-GB" smtClean="0"/>
              <a:t>6</a:t>
            </a:fld>
            <a:endParaRPr lang="en-GB"/>
          </a:p>
        </p:txBody>
      </p:sp>
    </p:spTree>
    <p:extLst>
      <p:ext uri="{BB962C8B-B14F-4D97-AF65-F5344CB8AC3E}">
        <p14:creationId xmlns:p14="http://schemas.microsoft.com/office/powerpoint/2010/main" val="379002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5AEC96-5CBD-4265-B5D1-9B6C3B34BF05}" type="slidenum">
              <a:rPr lang="en-GB" smtClean="0"/>
              <a:t>9</a:t>
            </a:fld>
            <a:endParaRPr lang="en-GB"/>
          </a:p>
        </p:txBody>
      </p:sp>
    </p:spTree>
    <p:extLst>
      <p:ext uri="{BB962C8B-B14F-4D97-AF65-F5344CB8AC3E}">
        <p14:creationId xmlns:p14="http://schemas.microsoft.com/office/powerpoint/2010/main" val="16194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Think about</a:t>
            </a:r>
            <a:r>
              <a:rPr lang="en-GB" baseline="0" dirty="0"/>
              <a:t> this statement – on flipcharts write down the following</a:t>
            </a:r>
          </a:p>
          <a:p>
            <a:r>
              <a:rPr lang="en-GB" baseline="0" dirty="0"/>
              <a:t>what your responses are to everyone having a ‘civic responsibility to show kindness etc for those at end of life ‘</a:t>
            </a:r>
          </a:p>
          <a:p>
            <a:r>
              <a:rPr lang="en-GB" dirty="0"/>
              <a:t>What</a:t>
            </a:r>
            <a:r>
              <a:rPr lang="en-GB" baseline="0" dirty="0"/>
              <a:t> are the barriers to this ?</a:t>
            </a:r>
          </a:p>
          <a:p>
            <a:r>
              <a:rPr lang="en-GB" baseline="0" dirty="0"/>
              <a:t>What </a:t>
            </a:r>
            <a:r>
              <a:rPr lang="en-GB" baseline="0" dirty="0" err="1"/>
              <a:t>atre</a:t>
            </a:r>
            <a:r>
              <a:rPr lang="en-GB" baseline="0" dirty="0"/>
              <a:t> the </a:t>
            </a:r>
            <a:r>
              <a:rPr lang="en-GB" baseline="0" dirty="0" err="1"/>
              <a:t>oppertunties</a:t>
            </a:r>
            <a:r>
              <a:rPr lang="en-GB" baseline="0" dirty="0"/>
              <a:t> ?</a:t>
            </a:r>
            <a:endParaRPr lang="en-GB" dirty="0"/>
          </a:p>
        </p:txBody>
      </p:sp>
      <p:sp>
        <p:nvSpPr>
          <p:cNvPr id="4" name="Slide Number Placeholder 3"/>
          <p:cNvSpPr>
            <a:spLocks noGrp="1"/>
          </p:cNvSpPr>
          <p:nvPr>
            <p:ph type="sldNum" sz="quarter" idx="10"/>
          </p:nvPr>
        </p:nvSpPr>
        <p:spPr/>
        <p:txBody>
          <a:bodyPr/>
          <a:lstStyle/>
          <a:p>
            <a:fld id="{FF2256D0-0364-4F86-8B2F-D400DC3BD5D4}"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Think about</a:t>
            </a:r>
            <a:r>
              <a:rPr lang="en-GB" baseline="0" dirty="0"/>
              <a:t> this statement – on flipcharts write down the following</a:t>
            </a:r>
          </a:p>
          <a:p>
            <a:r>
              <a:rPr lang="en-GB" baseline="0" dirty="0"/>
              <a:t>what your responses are to everyone having a ‘civic responsibility to show kindness etc for those at end of life ‘</a:t>
            </a:r>
          </a:p>
          <a:p>
            <a:r>
              <a:rPr lang="en-GB" dirty="0"/>
              <a:t>What</a:t>
            </a:r>
            <a:r>
              <a:rPr lang="en-GB" baseline="0" dirty="0"/>
              <a:t> are the barriers to this ?</a:t>
            </a:r>
          </a:p>
          <a:p>
            <a:r>
              <a:rPr lang="en-GB" baseline="0" dirty="0"/>
              <a:t>What </a:t>
            </a:r>
            <a:r>
              <a:rPr lang="en-GB" baseline="0" dirty="0" err="1"/>
              <a:t>atre</a:t>
            </a:r>
            <a:r>
              <a:rPr lang="en-GB" baseline="0" dirty="0"/>
              <a:t> the </a:t>
            </a:r>
            <a:r>
              <a:rPr lang="en-GB" baseline="0" dirty="0" err="1"/>
              <a:t>oppertunties</a:t>
            </a:r>
            <a:r>
              <a:rPr lang="en-GB" baseline="0" dirty="0"/>
              <a:t> ?</a:t>
            </a:r>
            <a:endParaRPr lang="en-GB" dirty="0"/>
          </a:p>
        </p:txBody>
      </p:sp>
      <p:sp>
        <p:nvSpPr>
          <p:cNvPr id="4" name="Slide Number Placeholder 3"/>
          <p:cNvSpPr>
            <a:spLocks noGrp="1"/>
          </p:cNvSpPr>
          <p:nvPr>
            <p:ph type="sldNum" sz="quarter" idx="10"/>
          </p:nvPr>
        </p:nvSpPr>
        <p:spPr/>
        <p:txBody>
          <a:bodyPr/>
          <a:lstStyle/>
          <a:p>
            <a:fld id="{FF2256D0-0364-4F86-8B2F-D400DC3BD5D4}"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2847D-0C89-4725-BB5A-B253F62825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FED3807-8244-4EC9-A9F8-9ECD5C29E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64CEBBB-782F-4E2D-81E4-779D4E4F9837}"/>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E5CCAF91-CB89-409A-AD5F-B428F033AA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B67373-F520-4154-B033-7BB68CD6A029}"/>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79283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644A9-02C0-4BE4-9EE1-7E14697D6D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96E463A-811D-4EF8-864D-21520CF45F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E2B4C12-E261-400A-854E-178C0D365899}"/>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9FF4B152-5634-4447-B140-97DCF971C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6EA189-FF8E-4065-A803-E7B9BCDD52E1}"/>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228970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E1242D-7788-4D68-939A-1AA7CAE367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30681AD-5F83-4958-A2FA-37E37750D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675526-8E3F-476C-BA55-BB08F5449E55}"/>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AC3E2A2A-86D9-4233-87E5-4713FA40D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F0A6681-7843-485C-AD17-443864166E03}"/>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360336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24937-E1D6-4CC0-9BD4-47EE13EB59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56F1849-4588-4298-A7CF-2155113BEB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FA09EC-605E-416F-A247-2F50583F51D4}"/>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1FE657D8-371E-4207-BDBB-B8B3169F4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885BBC0-6B16-40C6-8545-F77A3D5D23FB}"/>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82740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CC9D2-99F8-4071-A06D-8DD246E8A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F6B5339-F72A-4687-9601-01D46D18B8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E2CB9DD-B2ED-4E62-8A9A-7F7F27578F83}"/>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3291F5F4-E438-4B7D-8CAD-0357F899A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8842DD-64AE-4DDE-B949-6099B1A49ED5}"/>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381902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CA2BB-D41C-4A6E-8735-3ED9A3BD25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2506576-9E51-429F-BDB9-7A3726B1C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AAB18F2-4B27-4B96-B413-1931E8B44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21AD68E-3304-400D-94E3-DD22F213B3C8}"/>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6" name="Footer Placeholder 5">
            <a:extLst>
              <a:ext uri="{FF2B5EF4-FFF2-40B4-BE49-F238E27FC236}">
                <a16:creationId xmlns:a16="http://schemas.microsoft.com/office/drawing/2014/main" xmlns="" id="{7A9682F5-79EF-4A9A-9CE9-F4A9185932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99E1AEB-8328-4A06-9779-06D85703DF31}"/>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29738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1A308-19F1-4D61-9A1B-41CA4A724B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A178EEB-95EB-4E5D-A810-2C5E36263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AAEB4F3-38FE-433D-8B68-C012BA5973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233A5BB-DB58-45AD-86F7-6A532261E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6135B54-4C76-42A3-90DF-0645AECBD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387065F-52B6-47DF-A29F-897D6917B8F3}"/>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8" name="Footer Placeholder 7">
            <a:extLst>
              <a:ext uri="{FF2B5EF4-FFF2-40B4-BE49-F238E27FC236}">
                <a16:creationId xmlns:a16="http://schemas.microsoft.com/office/drawing/2014/main" xmlns="" id="{2C0D3EC9-D443-4D7D-9490-E098FB151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5BB619F-7FB9-405E-AD84-D24DE7251084}"/>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215827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3C238-A658-4122-B380-2DC0708DE3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64B87AF-4090-4E1A-AE85-88D01D8F86EB}"/>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4" name="Footer Placeholder 3">
            <a:extLst>
              <a:ext uri="{FF2B5EF4-FFF2-40B4-BE49-F238E27FC236}">
                <a16:creationId xmlns:a16="http://schemas.microsoft.com/office/drawing/2014/main" xmlns="" id="{E9223C12-F79C-404E-910B-39F2188D9E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0229B48-E9B1-4932-A6E0-BFD36F375E55}"/>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376897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E12D02-153D-4720-8FA4-489A8F98672B}"/>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3" name="Footer Placeholder 2">
            <a:extLst>
              <a:ext uri="{FF2B5EF4-FFF2-40B4-BE49-F238E27FC236}">
                <a16:creationId xmlns:a16="http://schemas.microsoft.com/office/drawing/2014/main" xmlns="" id="{841C468F-9FE8-40D3-B49D-97DA559A09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F675E6C-5135-4C6B-A2DC-23F45578171A}"/>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9003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91DAE-0787-488E-BEF1-12A1B97CE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E347ABA-BC7D-4DAE-87B9-F128D03BF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0F432FA-8B82-44A6-B192-EFB2572B5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1B741F-16F4-4FC6-8DCA-44408D727DCE}"/>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6" name="Footer Placeholder 5">
            <a:extLst>
              <a:ext uri="{FF2B5EF4-FFF2-40B4-BE49-F238E27FC236}">
                <a16:creationId xmlns:a16="http://schemas.microsoft.com/office/drawing/2014/main" xmlns="" id="{B7F18697-F462-4F38-893F-4B9704286F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05F19B3-3F1E-42D1-B825-5261380AEFA2}"/>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7029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284D3-AE09-4AB3-8A69-9E2241A90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93E8E3A-46B6-403C-914E-472C6520E6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4207C5C-07C0-4D91-BC38-347688E40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69D5BB-485F-439A-B55C-773F20649CAC}"/>
              </a:ext>
            </a:extLst>
          </p:cNvPr>
          <p:cNvSpPr>
            <a:spLocks noGrp="1"/>
          </p:cNvSpPr>
          <p:nvPr>
            <p:ph type="dt" sz="half" idx="10"/>
          </p:nvPr>
        </p:nvSpPr>
        <p:spPr/>
        <p:txBody>
          <a:bodyPr/>
          <a:lstStyle/>
          <a:p>
            <a:fld id="{8E4A8BB0-394D-4CD9-9568-9A21796B0673}" type="datetimeFigureOut">
              <a:rPr lang="en-GB" smtClean="0"/>
              <a:t>11/08/2020</a:t>
            </a:fld>
            <a:endParaRPr lang="en-GB"/>
          </a:p>
        </p:txBody>
      </p:sp>
      <p:sp>
        <p:nvSpPr>
          <p:cNvPr id="6" name="Footer Placeholder 5">
            <a:extLst>
              <a:ext uri="{FF2B5EF4-FFF2-40B4-BE49-F238E27FC236}">
                <a16:creationId xmlns:a16="http://schemas.microsoft.com/office/drawing/2014/main" xmlns="" id="{B9881187-E6BC-4FBA-A313-E356D49CD2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DDC0F47-E2BD-42F4-8442-09F255623212}"/>
              </a:ext>
            </a:extLst>
          </p:cNvPr>
          <p:cNvSpPr>
            <a:spLocks noGrp="1"/>
          </p:cNvSpPr>
          <p:nvPr>
            <p:ph type="sldNum" sz="quarter" idx="12"/>
          </p:nvPr>
        </p:nvSpPr>
        <p:spPr/>
        <p:txBody>
          <a:bodyPr/>
          <a:lstStyle/>
          <a:p>
            <a:fld id="{CC7EE47C-CE05-4133-9AD5-82A905891FB2}" type="slidenum">
              <a:rPr lang="en-GB" smtClean="0"/>
              <a:t>‹#›</a:t>
            </a:fld>
            <a:endParaRPr lang="en-GB"/>
          </a:p>
        </p:txBody>
      </p:sp>
    </p:spTree>
    <p:extLst>
      <p:ext uri="{BB962C8B-B14F-4D97-AF65-F5344CB8AC3E}">
        <p14:creationId xmlns:p14="http://schemas.microsoft.com/office/powerpoint/2010/main" val="315046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5AE952-6765-4605-899E-B79EB0CEB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F42FA6F-06EB-41BF-8D6A-09313F69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280775-DA23-4030-A1AA-922AD69A2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8BB0-394D-4CD9-9568-9A21796B0673}" type="datetimeFigureOut">
              <a:rPr lang="en-GB" smtClean="0"/>
              <a:t>11/08/2020</a:t>
            </a:fld>
            <a:endParaRPr lang="en-GB"/>
          </a:p>
        </p:txBody>
      </p:sp>
      <p:sp>
        <p:nvSpPr>
          <p:cNvPr id="5" name="Footer Placeholder 4">
            <a:extLst>
              <a:ext uri="{FF2B5EF4-FFF2-40B4-BE49-F238E27FC236}">
                <a16:creationId xmlns:a16="http://schemas.microsoft.com/office/drawing/2014/main" xmlns="" id="{1A1D197C-413F-4955-B0DF-A3BF856C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700EAB8-B3E1-49FC-B636-198F6E1AA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EE47C-CE05-4133-9AD5-82A905891FB2}" type="slidenum">
              <a:rPr lang="en-GB" smtClean="0"/>
              <a:t>‹#›</a:t>
            </a:fld>
            <a:endParaRPr lang="en-GB"/>
          </a:p>
        </p:txBody>
      </p:sp>
    </p:spTree>
    <p:extLst>
      <p:ext uri="{BB962C8B-B14F-4D97-AF65-F5344CB8AC3E}">
        <p14:creationId xmlns:p14="http://schemas.microsoft.com/office/powerpoint/2010/main" val="178497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Batanes_Protected_Landscapes_and_Seascapes_Hills_of_Basco.jpg"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pkitten.blogspot.com/2014/08/when-tv-programme-is-transmitted-via.html" TargetMode="External"/><Relationship Id="rId2" Type="http://schemas.openxmlformats.org/officeDocument/2006/relationships/image" Target="../media/image21.jpg"/><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eettidings.blogspot.com/2012/01/coffee-and-life.html"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cyrus30s670419356.wikid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52F66CF-6207-406D-A53D-2C6789C6AD12}"/>
              </a:ext>
            </a:extLst>
          </p:cNvPr>
          <p:cNvSpPr>
            <a:spLocks noGrp="1"/>
          </p:cNvSpPr>
          <p:nvPr>
            <p:ph type="ctrTitle"/>
          </p:nvPr>
        </p:nvSpPr>
        <p:spPr>
          <a:xfrm>
            <a:off x="3045368" y="2043663"/>
            <a:ext cx="6105194" cy="2031055"/>
          </a:xfrm>
        </p:spPr>
        <p:txBody>
          <a:bodyPr>
            <a:normAutofit/>
          </a:bodyPr>
          <a:lstStyle/>
          <a:p>
            <a:r>
              <a:rPr lang="en-GB">
                <a:solidFill>
                  <a:srgbClr val="FFFFFF"/>
                </a:solidFill>
              </a:rPr>
              <a:t>Delegation</a:t>
            </a:r>
          </a:p>
        </p:txBody>
      </p:sp>
      <p:sp>
        <p:nvSpPr>
          <p:cNvPr id="3" name="Subtitle 2">
            <a:extLst>
              <a:ext uri="{FF2B5EF4-FFF2-40B4-BE49-F238E27FC236}">
                <a16:creationId xmlns:a16="http://schemas.microsoft.com/office/drawing/2014/main" xmlns="" id="{0855F891-D949-49BD-92D3-E3FC9B989037}"/>
              </a:ext>
            </a:extLst>
          </p:cNvPr>
          <p:cNvSpPr>
            <a:spLocks noGrp="1"/>
          </p:cNvSpPr>
          <p:nvPr>
            <p:ph type="subTitle" idx="1"/>
          </p:nvPr>
        </p:nvSpPr>
        <p:spPr>
          <a:xfrm>
            <a:off x="3045368" y="4074718"/>
            <a:ext cx="6105194" cy="682079"/>
          </a:xfrm>
        </p:spPr>
        <p:txBody>
          <a:bodyPr>
            <a:normAutofit/>
          </a:bodyPr>
          <a:lstStyle/>
          <a:p>
            <a:r>
              <a:rPr lang="en-GB">
                <a:solidFill>
                  <a:srgbClr val="FFFFFF"/>
                </a:solidFill>
              </a:rPr>
              <a:t>Your role </a:t>
            </a:r>
          </a:p>
        </p:txBody>
      </p:sp>
    </p:spTree>
    <p:extLst>
      <p:ext uri="{BB962C8B-B14F-4D97-AF65-F5344CB8AC3E}">
        <p14:creationId xmlns:p14="http://schemas.microsoft.com/office/powerpoint/2010/main" val="274772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 landscape - web.jpg"/>
          <p:cNvPicPr>
            <a:picLocks noChangeAspect="1"/>
          </p:cNvPicPr>
          <p:nvPr/>
        </p:nvPicPr>
        <p:blipFill>
          <a:blip r:embed="rId3" cstate="print"/>
          <a:stretch>
            <a:fillRect/>
          </a:stretch>
        </p:blipFill>
        <p:spPr>
          <a:xfrm>
            <a:off x="1524000" y="1"/>
            <a:ext cx="9144000" cy="1236919"/>
          </a:xfrm>
          <a:prstGeom prst="rect">
            <a:avLst/>
          </a:prstGeom>
        </p:spPr>
      </p:pic>
      <p:pic>
        <p:nvPicPr>
          <p:cNvPr id="5" name="Picture 4" descr="footer landscape.jpg"/>
          <p:cNvPicPr>
            <a:picLocks noChangeAspect="1"/>
          </p:cNvPicPr>
          <p:nvPr/>
        </p:nvPicPr>
        <p:blipFill>
          <a:blip r:embed="rId4" cstate="print"/>
          <a:stretch>
            <a:fillRect/>
          </a:stretch>
        </p:blipFill>
        <p:spPr>
          <a:xfrm>
            <a:off x="1524000" y="6093296"/>
            <a:ext cx="9144000" cy="858688"/>
          </a:xfrm>
          <a:prstGeom prst="rect">
            <a:avLst/>
          </a:prstGeom>
        </p:spPr>
      </p:pic>
      <p:sp>
        <p:nvSpPr>
          <p:cNvPr id="9" name="Title 8"/>
          <p:cNvSpPr>
            <a:spLocks noGrp="1"/>
          </p:cNvSpPr>
          <p:nvPr>
            <p:ph type="title"/>
          </p:nvPr>
        </p:nvSpPr>
        <p:spPr>
          <a:xfrm>
            <a:off x="2063552" y="620688"/>
            <a:ext cx="8229600" cy="1143000"/>
          </a:xfrm>
        </p:spPr>
        <p:txBody>
          <a:bodyPr>
            <a:normAutofit/>
          </a:bodyPr>
          <a:lstStyle/>
          <a:p>
            <a:r>
              <a:rPr lang="en-GB" sz="3200" b="1" dirty="0">
                <a:solidFill>
                  <a:schemeClr val="tx2"/>
                </a:solidFill>
                <a:latin typeface="Arial" pitchFamily="34" charset="0"/>
                <a:cs typeface="Arial" pitchFamily="34" charset="0"/>
              </a:rPr>
              <a:t>EOL </a:t>
            </a:r>
            <a:endParaRPr lang="en-GB" sz="3200" dirty="0"/>
          </a:p>
        </p:txBody>
      </p:sp>
      <p:sp>
        <p:nvSpPr>
          <p:cNvPr id="6" name="Content Placeholder 5"/>
          <p:cNvSpPr>
            <a:spLocks noGrp="1"/>
          </p:cNvSpPr>
          <p:nvPr>
            <p:ph idx="1"/>
          </p:nvPr>
        </p:nvSpPr>
        <p:spPr>
          <a:xfrm>
            <a:off x="1919536" y="1844825"/>
            <a:ext cx="8229600" cy="4525963"/>
          </a:xfrm>
        </p:spPr>
        <p:txBody>
          <a:bodyPr>
            <a:normAutofit fontScale="92500" lnSpcReduction="10000"/>
          </a:bodyPr>
          <a:lstStyle/>
          <a:p>
            <a:r>
              <a:rPr lang="en-GB" sz="3000" dirty="0"/>
              <a:t>At end of life when you are ‘ at the mercy of medicine, you can feel extremely </a:t>
            </a:r>
            <a:r>
              <a:rPr lang="en-GB" sz="3000" b="1" dirty="0"/>
              <a:t>disempowered</a:t>
            </a:r>
            <a:r>
              <a:rPr lang="en-GB" sz="3000" dirty="0"/>
              <a:t> and </a:t>
            </a:r>
            <a:r>
              <a:rPr lang="en-GB" sz="3000" b="1" dirty="0"/>
              <a:t>out of control</a:t>
            </a:r>
            <a:r>
              <a:rPr lang="en-GB" sz="3000" dirty="0"/>
              <a:t>. </a:t>
            </a:r>
          </a:p>
          <a:p>
            <a:r>
              <a:rPr lang="en-GB" sz="3000" dirty="0"/>
              <a:t>you can feel that everything is happening </a:t>
            </a:r>
            <a:r>
              <a:rPr lang="en-GB" sz="3000" b="1" i="1" dirty="0"/>
              <a:t>to </a:t>
            </a:r>
            <a:r>
              <a:rPr lang="en-GB" sz="3000" b="1" dirty="0"/>
              <a:t>you </a:t>
            </a:r>
            <a:r>
              <a:rPr lang="en-GB" sz="3000" dirty="0"/>
              <a:t>and </a:t>
            </a:r>
            <a:r>
              <a:rPr lang="en-GB" sz="3000" b="1" i="1" dirty="0"/>
              <a:t>around </a:t>
            </a:r>
            <a:r>
              <a:rPr lang="en-GB" sz="3000" b="1" dirty="0"/>
              <a:t>you.</a:t>
            </a:r>
          </a:p>
          <a:p>
            <a:r>
              <a:rPr lang="en-GB" sz="3000" dirty="0"/>
              <a:t> having genuine </a:t>
            </a:r>
            <a:r>
              <a:rPr lang="en-GB" sz="3000" b="1" dirty="0"/>
              <a:t>choice</a:t>
            </a:r>
            <a:r>
              <a:rPr lang="en-GB" sz="3000" dirty="0"/>
              <a:t> about how you are cared for and where you spend the last days and hours of your life can help address this. </a:t>
            </a:r>
          </a:p>
          <a:p>
            <a:r>
              <a:rPr lang="en-GB" sz="3000" dirty="0"/>
              <a:t>It can also have a lasting and meaningful </a:t>
            </a:r>
            <a:r>
              <a:rPr lang="en-GB" sz="3000" b="1" dirty="0"/>
              <a:t>impact</a:t>
            </a:r>
            <a:r>
              <a:rPr lang="en-GB" sz="3000" dirty="0"/>
              <a:t> on friends and family left behind. </a:t>
            </a:r>
          </a:p>
          <a:p>
            <a:pPr>
              <a:buNone/>
            </a:pPr>
            <a:r>
              <a:rPr lang="en-GB" sz="3000" dirty="0"/>
              <a:t>(Macmillan Dec 2017)</a:t>
            </a:r>
          </a:p>
          <a:p>
            <a:endParaRPr lang="en-GB" dirty="0"/>
          </a:p>
        </p:txBody>
      </p:sp>
      <p:sp>
        <p:nvSpPr>
          <p:cNvPr id="7" name="Slide Number Placeholder 6"/>
          <p:cNvSpPr>
            <a:spLocks noGrp="1"/>
          </p:cNvSpPr>
          <p:nvPr>
            <p:ph type="sldNum" sz="quarter" idx="12"/>
          </p:nvPr>
        </p:nvSpPr>
        <p:spPr/>
        <p:txBody>
          <a:bodyPr/>
          <a:lstStyle/>
          <a:p>
            <a:fld id="{28D635C8-755E-4216-83D3-9EED5070741B}" type="slidenum">
              <a:rPr lang="en-GB" smtClean="0"/>
              <a:pPr/>
              <a:t>10</a:t>
            </a:fld>
            <a:endParaRPr lang="en-GB"/>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 landscape - web.jpg"/>
          <p:cNvPicPr>
            <a:picLocks noChangeAspect="1"/>
          </p:cNvPicPr>
          <p:nvPr/>
        </p:nvPicPr>
        <p:blipFill>
          <a:blip r:embed="rId3" cstate="print"/>
          <a:stretch>
            <a:fillRect/>
          </a:stretch>
        </p:blipFill>
        <p:spPr>
          <a:xfrm>
            <a:off x="1524000" y="1"/>
            <a:ext cx="9144000" cy="1236919"/>
          </a:xfrm>
          <a:prstGeom prst="rect">
            <a:avLst/>
          </a:prstGeom>
        </p:spPr>
      </p:pic>
      <p:pic>
        <p:nvPicPr>
          <p:cNvPr id="5" name="Picture 4" descr="footer landscape.jpg"/>
          <p:cNvPicPr>
            <a:picLocks noChangeAspect="1"/>
          </p:cNvPicPr>
          <p:nvPr/>
        </p:nvPicPr>
        <p:blipFill>
          <a:blip r:embed="rId4" cstate="print"/>
          <a:stretch>
            <a:fillRect/>
          </a:stretch>
        </p:blipFill>
        <p:spPr>
          <a:xfrm>
            <a:off x="1524000" y="6093296"/>
            <a:ext cx="9144000" cy="858688"/>
          </a:xfrm>
          <a:prstGeom prst="rect">
            <a:avLst/>
          </a:prstGeom>
        </p:spPr>
      </p:pic>
      <p:sp>
        <p:nvSpPr>
          <p:cNvPr id="9" name="Title 8"/>
          <p:cNvSpPr>
            <a:spLocks noGrp="1"/>
          </p:cNvSpPr>
          <p:nvPr>
            <p:ph type="title"/>
          </p:nvPr>
        </p:nvSpPr>
        <p:spPr/>
        <p:txBody>
          <a:bodyPr>
            <a:normAutofit/>
          </a:bodyPr>
          <a:lstStyle/>
          <a:p>
            <a:r>
              <a:rPr lang="en-GB" sz="3200" b="1" dirty="0">
                <a:solidFill>
                  <a:schemeClr val="tx2"/>
                </a:solidFill>
                <a:latin typeface="Arial" pitchFamily="34" charset="0"/>
                <a:cs typeface="Arial" pitchFamily="34" charset="0"/>
              </a:rPr>
              <a:t>Operational Issues</a:t>
            </a:r>
            <a:endParaRPr lang="en-GB" sz="3200" dirty="0"/>
          </a:p>
        </p:txBody>
      </p:sp>
      <p:pic>
        <p:nvPicPr>
          <p:cNvPr id="14" name="Content Placeholder 13" descr="salcombe.jpg"/>
          <p:cNvPicPr>
            <a:picLocks noGrp="1" noChangeAspect="1"/>
          </p:cNvPicPr>
          <p:nvPr>
            <p:ph sz="half" idx="4294967295"/>
          </p:nvPr>
        </p:nvPicPr>
        <p:blipFill>
          <a:blip r:embed="rId5" cstate="print"/>
          <a:stretch>
            <a:fillRect/>
          </a:stretch>
        </p:blipFill>
        <p:spPr>
          <a:xfrm>
            <a:off x="6096001" y="2636913"/>
            <a:ext cx="2619127" cy="1895529"/>
          </a:xfrm>
        </p:spPr>
      </p:pic>
      <p:pic>
        <p:nvPicPr>
          <p:cNvPr id="16" name="Picture 15" descr="Plymouth.jpg"/>
          <p:cNvPicPr>
            <a:picLocks noChangeAspect="1"/>
          </p:cNvPicPr>
          <p:nvPr/>
        </p:nvPicPr>
        <p:blipFill>
          <a:blip r:embed="rId6" cstate="print"/>
          <a:stretch>
            <a:fillRect/>
          </a:stretch>
        </p:blipFill>
        <p:spPr>
          <a:xfrm>
            <a:off x="1991545" y="3356992"/>
            <a:ext cx="4074713" cy="2736304"/>
          </a:xfrm>
          <a:prstGeom prst="rect">
            <a:avLst/>
          </a:prstGeom>
          <a:effectLst>
            <a:innerShdw blurRad="63500" dist="50800" dir="13500000">
              <a:prstClr val="black">
                <a:alpha val="50000"/>
              </a:prstClr>
            </a:innerShdw>
          </a:effectLst>
        </p:spPr>
      </p:pic>
      <p:pic>
        <p:nvPicPr>
          <p:cNvPr id="17" name="Picture 16" descr="dartmoor.jpg"/>
          <p:cNvPicPr>
            <a:picLocks noChangeAspect="1"/>
          </p:cNvPicPr>
          <p:nvPr/>
        </p:nvPicPr>
        <p:blipFill>
          <a:blip r:embed="rId7" cstate="print"/>
          <a:stretch>
            <a:fillRect/>
          </a:stretch>
        </p:blipFill>
        <p:spPr>
          <a:xfrm>
            <a:off x="7176121" y="1052737"/>
            <a:ext cx="2905125" cy="1571625"/>
          </a:xfrm>
          <a:prstGeom prst="rect">
            <a:avLst/>
          </a:prstGeom>
        </p:spPr>
      </p:pic>
      <p:pic>
        <p:nvPicPr>
          <p:cNvPr id="18" name="Picture 17" descr="kingsands.jpg"/>
          <p:cNvPicPr>
            <a:picLocks noChangeAspect="1"/>
          </p:cNvPicPr>
          <p:nvPr/>
        </p:nvPicPr>
        <p:blipFill>
          <a:blip r:embed="rId8" cstate="print"/>
          <a:stretch>
            <a:fillRect/>
          </a:stretch>
        </p:blipFill>
        <p:spPr>
          <a:xfrm>
            <a:off x="7968209" y="4532949"/>
            <a:ext cx="2475359" cy="1647239"/>
          </a:xfrm>
          <a:prstGeom prst="rect">
            <a:avLst/>
          </a:prstGeom>
        </p:spPr>
      </p:pic>
      <p:sp>
        <p:nvSpPr>
          <p:cNvPr id="19" name="TextBox 18"/>
          <p:cNvSpPr txBox="1"/>
          <p:nvPr/>
        </p:nvSpPr>
        <p:spPr>
          <a:xfrm>
            <a:off x="1991544" y="1268760"/>
            <a:ext cx="4320480" cy="1754326"/>
          </a:xfrm>
          <a:prstGeom prst="rect">
            <a:avLst/>
          </a:prstGeom>
          <a:noFill/>
        </p:spPr>
        <p:txBody>
          <a:bodyPr wrap="square" rtlCol="0">
            <a:spAutoFit/>
          </a:bodyPr>
          <a:lstStyle/>
          <a:p>
            <a:r>
              <a:rPr lang="en-GB" b="1" dirty="0"/>
              <a:t>Large diverse patch with many rural Issues </a:t>
            </a:r>
          </a:p>
          <a:p>
            <a:pPr>
              <a:buFont typeface="Wingdings" pitchFamily="2" charset="2"/>
              <a:buChar char="Ø"/>
            </a:pPr>
            <a:r>
              <a:rPr lang="en-GB" dirty="0"/>
              <a:t>Lack of services</a:t>
            </a:r>
          </a:p>
          <a:p>
            <a:pPr>
              <a:buFont typeface="Wingdings" pitchFamily="2" charset="2"/>
              <a:buChar char="Ø"/>
            </a:pPr>
            <a:r>
              <a:rPr lang="en-GB" dirty="0"/>
              <a:t>Poor  Public Transport</a:t>
            </a:r>
          </a:p>
          <a:p>
            <a:pPr>
              <a:buFont typeface="Wingdings" pitchFamily="2" charset="2"/>
              <a:buChar char="Ø"/>
            </a:pPr>
            <a:r>
              <a:rPr lang="en-GB" dirty="0"/>
              <a:t>Ageing population</a:t>
            </a:r>
          </a:p>
          <a:p>
            <a:pPr>
              <a:buFont typeface="Wingdings" pitchFamily="2" charset="2"/>
              <a:buChar char="Ø"/>
            </a:pPr>
            <a:r>
              <a:rPr lang="en-GB" dirty="0"/>
              <a:t>Country lanes and the ‘tourist season’ !</a:t>
            </a:r>
          </a:p>
          <a:p>
            <a:pPr>
              <a:buFont typeface="Wingdings" pitchFamily="2" charset="2"/>
              <a:buChar char="Ø"/>
            </a:pPr>
            <a:r>
              <a:rPr lang="en-GB" dirty="0"/>
              <a:t>Small communities , isolation.</a:t>
            </a:r>
          </a:p>
        </p:txBody>
      </p:sp>
      <p:sp>
        <p:nvSpPr>
          <p:cNvPr id="10" name="Slide Number Placeholder 9"/>
          <p:cNvSpPr>
            <a:spLocks noGrp="1"/>
          </p:cNvSpPr>
          <p:nvPr>
            <p:ph type="sldNum" sz="quarter" idx="12"/>
          </p:nvPr>
        </p:nvSpPr>
        <p:spPr/>
        <p:txBody>
          <a:bodyPr/>
          <a:lstStyle/>
          <a:p>
            <a:fld id="{28D635C8-755E-4216-83D3-9EED5070741B}" type="slidenum">
              <a:rPr lang="en-GB" smtClean="0"/>
              <a:pPr/>
              <a:t>11</a:t>
            </a:fld>
            <a:endParaRPr lang="en-GB"/>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11380" y="404665"/>
            <a:ext cx="8830318" cy="5904656"/>
          </a:xfrm>
          <a:prstGeom prst="rect">
            <a:avLst/>
          </a:prstGeom>
          <a:noFill/>
          <a:ln w="9525">
            <a:noFill/>
            <a:miter lim="800000"/>
            <a:headEnd/>
            <a:tailEnd/>
          </a:ln>
        </p:spPr>
      </p:pic>
      <p:sp>
        <p:nvSpPr>
          <p:cNvPr id="3" name="TextBox 2"/>
          <p:cNvSpPr txBox="1"/>
          <p:nvPr/>
        </p:nvSpPr>
        <p:spPr>
          <a:xfrm>
            <a:off x="6960096" y="1268760"/>
            <a:ext cx="3168352" cy="369332"/>
          </a:xfrm>
          <a:prstGeom prst="rect">
            <a:avLst/>
          </a:prstGeom>
          <a:noFill/>
        </p:spPr>
        <p:txBody>
          <a:bodyPr wrap="square" rtlCol="0">
            <a:spAutoFit/>
          </a:bodyPr>
          <a:lstStyle/>
          <a:p>
            <a:r>
              <a:rPr lang="en-GB" b="1" i="1" dirty="0"/>
              <a:t>Ecology of Care </a:t>
            </a:r>
            <a:r>
              <a:rPr lang="en-GB" dirty="0" err="1"/>
              <a:t>Horsfall</a:t>
            </a:r>
            <a:r>
              <a:rPr lang="en-GB" dirty="0"/>
              <a:t> (2016)</a:t>
            </a:r>
          </a:p>
        </p:txBody>
      </p:sp>
      <p:sp>
        <p:nvSpPr>
          <p:cNvPr id="4" name="Slide Number Placeholder 3"/>
          <p:cNvSpPr>
            <a:spLocks noGrp="1"/>
          </p:cNvSpPr>
          <p:nvPr>
            <p:ph type="sldNum" sz="quarter" idx="12"/>
          </p:nvPr>
        </p:nvSpPr>
        <p:spPr/>
        <p:txBody>
          <a:bodyPr/>
          <a:lstStyle/>
          <a:p>
            <a:fld id="{28D635C8-755E-4216-83D3-9EED5070741B}"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SLH small study – using a  </a:t>
            </a:r>
            <a:r>
              <a:rPr lang="en-GB" b="1" dirty="0"/>
              <a:t>phenomenological approach</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dirty="0"/>
              <a:t>6 case studies, personal stories and reflections were used to explore what factors were helpful to patients and staff in developing supportive community networks.</a:t>
            </a:r>
          </a:p>
          <a:p>
            <a:r>
              <a:rPr lang="en-GB" dirty="0"/>
              <a:t> In addition the project has sought to understand and share any  ‘new learning’ needs which will enable  nursing practice to change from “I do to you” to “we can help you to do”  to increase that staff awareness of  co-participation, patient autonomy, advocacy and risk issues.</a:t>
            </a:r>
          </a:p>
          <a:p>
            <a:endParaRPr lang="en-GB" dirty="0"/>
          </a:p>
        </p:txBody>
      </p:sp>
      <p:sp>
        <p:nvSpPr>
          <p:cNvPr id="4" name="Slide Number Placeholder 3"/>
          <p:cNvSpPr>
            <a:spLocks noGrp="1"/>
          </p:cNvSpPr>
          <p:nvPr>
            <p:ph type="sldNum" sz="quarter" idx="12"/>
          </p:nvPr>
        </p:nvSpPr>
        <p:spPr/>
        <p:txBody>
          <a:bodyPr/>
          <a:lstStyle/>
          <a:p>
            <a:fld id="{28D635C8-755E-4216-83D3-9EED5070741B}" type="slidenum">
              <a:rPr lang="en-GB" smtClean="0"/>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 project – staff views</a:t>
            </a:r>
          </a:p>
        </p:txBody>
      </p:sp>
      <p:sp>
        <p:nvSpPr>
          <p:cNvPr id="3" name="Content Placeholder 2"/>
          <p:cNvSpPr>
            <a:spLocks noGrp="1"/>
          </p:cNvSpPr>
          <p:nvPr>
            <p:ph sz="half" idx="1"/>
          </p:nvPr>
        </p:nvSpPr>
        <p:spPr>
          <a:xfrm>
            <a:off x="1981200" y="1600200"/>
            <a:ext cx="4038600" cy="4709120"/>
          </a:xfrm>
          <a:solidFill>
            <a:schemeClr val="bg1"/>
          </a:solidFill>
        </p:spPr>
        <p:txBody>
          <a:bodyPr>
            <a:normAutofit fontScale="85000" lnSpcReduction="20000"/>
          </a:bodyPr>
          <a:lstStyle/>
          <a:p>
            <a:r>
              <a:rPr lang="en-GB" dirty="0"/>
              <a:t>All thought project was a good idea to empower patients</a:t>
            </a:r>
          </a:p>
          <a:p>
            <a:r>
              <a:rPr lang="en-GB" dirty="0"/>
              <a:t>However 30% did not consider formal and informal networks as equal partners</a:t>
            </a:r>
          </a:p>
          <a:p>
            <a:r>
              <a:rPr lang="en-GB" dirty="0"/>
              <a:t>Concerns about professional code and delegating to ‘lay people’ especially sub cut injections.</a:t>
            </a:r>
          </a:p>
          <a:p>
            <a:r>
              <a:rPr lang="en-GB" dirty="0"/>
              <a:t>Concerns re confidentiality</a:t>
            </a:r>
          </a:p>
          <a:p>
            <a:r>
              <a:rPr lang="en-GB" dirty="0"/>
              <a:t>Concerns re DBS</a:t>
            </a:r>
          </a:p>
          <a:p>
            <a:r>
              <a:rPr lang="en-GB" dirty="0"/>
              <a:t>Needed to know they had organisational support</a:t>
            </a:r>
          </a:p>
          <a:p>
            <a:endParaRPr lang="en-GB" dirty="0"/>
          </a:p>
          <a:p>
            <a:endParaRPr lang="en-GB" dirty="0"/>
          </a:p>
        </p:txBody>
      </p:sp>
      <p:pic>
        <p:nvPicPr>
          <p:cNvPr id="5" name="Content Placeholder 4" descr="12963846_10156676211225526_785569373668537522_n.jpg"/>
          <p:cNvPicPr>
            <a:picLocks noGrp="1" noChangeAspect="1"/>
          </p:cNvPicPr>
          <p:nvPr>
            <p:ph sz="half" idx="2"/>
          </p:nvPr>
        </p:nvPicPr>
        <p:blipFill>
          <a:blip r:embed="rId2" cstate="print"/>
          <a:stretch>
            <a:fillRect/>
          </a:stretch>
        </p:blipFill>
        <p:spPr>
          <a:xfrm>
            <a:off x="6591299" y="2062065"/>
            <a:ext cx="4542893" cy="3407170"/>
          </a:xfrm>
          <a:prstGeom prst="rect">
            <a:avLst/>
          </a:prstGeom>
        </p:spPr>
      </p:pic>
      <p:sp>
        <p:nvSpPr>
          <p:cNvPr id="6" name="Slide Number Placeholder 5"/>
          <p:cNvSpPr>
            <a:spLocks noGrp="1"/>
          </p:cNvSpPr>
          <p:nvPr>
            <p:ph type="sldNum" sz="quarter" idx="12"/>
          </p:nvPr>
        </p:nvSpPr>
        <p:spPr/>
        <p:txBody>
          <a:bodyPr/>
          <a:lstStyle/>
          <a:p>
            <a:fld id="{28D635C8-755E-4216-83D3-9EED5070741B}"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979117-1470-491E-BA9F-1724A90DF9B2}"/>
              </a:ext>
            </a:extLst>
          </p:cNvPr>
          <p:cNvPicPr>
            <a:picLocks noChangeAspect="1"/>
          </p:cNvPicPr>
          <p:nvPr/>
        </p:nvPicPr>
        <p:blipFill>
          <a:blip r:embed="rId2"/>
          <a:stretch>
            <a:fillRect/>
          </a:stretch>
        </p:blipFill>
        <p:spPr>
          <a:xfrm>
            <a:off x="905446" y="234683"/>
            <a:ext cx="4420576" cy="6388634"/>
          </a:xfrm>
          <a:prstGeom prst="rect">
            <a:avLst/>
          </a:prstGeom>
          <a:ln w="38100">
            <a:solidFill>
              <a:schemeClr val="tx1"/>
            </a:solidFill>
          </a:ln>
        </p:spPr>
      </p:pic>
      <p:pic>
        <p:nvPicPr>
          <p:cNvPr id="6" name="Picture 5">
            <a:extLst>
              <a:ext uri="{FF2B5EF4-FFF2-40B4-BE49-F238E27FC236}">
                <a16:creationId xmlns:a16="http://schemas.microsoft.com/office/drawing/2014/main" xmlns="" id="{CD101985-60BE-4E54-B432-49AC0F960BB2}"/>
              </a:ext>
            </a:extLst>
          </p:cNvPr>
          <p:cNvPicPr>
            <a:picLocks noChangeAspect="1"/>
          </p:cNvPicPr>
          <p:nvPr/>
        </p:nvPicPr>
        <p:blipFill>
          <a:blip r:embed="rId3"/>
          <a:stretch>
            <a:fillRect/>
          </a:stretch>
        </p:blipFill>
        <p:spPr>
          <a:xfrm>
            <a:off x="6242756" y="153037"/>
            <a:ext cx="4655399" cy="6536750"/>
          </a:xfrm>
          <a:prstGeom prst="rect">
            <a:avLst/>
          </a:prstGeom>
          <a:ln w="28575">
            <a:solidFill>
              <a:schemeClr val="tx1"/>
            </a:solidFill>
          </a:ln>
        </p:spPr>
      </p:pic>
    </p:spTree>
    <p:extLst>
      <p:ext uri="{BB962C8B-B14F-4D97-AF65-F5344CB8AC3E}">
        <p14:creationId xmlns:p14="http://schemas.microsoft.com/office/powerpoint/2010/main" val="161590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DDA8A0-4B90-400A-8D98-5DE003A8A286}"/>
              </a:ext>
            </a:extLst>
          </p:cNvPr>
          <p:cNvPicPr>
            <a:picLocks noChangeAspect="1"/>
          </p:cNvPicPr>
          <p:nvPr/>
        </p:nvPicPr>
        <p:blipFill>
          <a:blip r:embed="rId2"/>
          <a:stretch>
            <a:fillRect/>
          </a:stretch>
        </p:blipFill>
        <p:spPr>
          <a:xfrm>
            <a:off x="877537" y="334349"/>
            <a:ext cx="4340926" cy="6189301"/>
          </a:xfrm>
          <a:prstGeom prst="rect">
            <a:avLst/>
          </a:prstGeom>
          <a:ln w="28575">
            <a:solidFill>
              <a:schemeClr val="tx1"/>
            </a:solidFill>
          </a:ln>
        </p:spPr>
      </p:pic>
      <p:pic>
        <p:nvPicPr>
          <p:cNvPr id="3" name="Picture 2">
            <a:extLst>
              <a:ext uri="{FF2B5EF4-FFF2-40B4-BE49-F238E27FC236}">
                <a16:creationId xmlns:a16="http://schemas.microsoft.com/office/drawing/2014/main" xmlns="" id="{4BDEBBB8-BBB1-4379-8E1F-6E2C4CA3800D}"/>
              </a:ext>
            </a:extLst>
          </p:cNvPr>
          <p:cNvPicPr>
            <a:picLocks noChangeAspect="1"/>
          </p:cNvPicPr>
          <p:nvPr/>
        </p:nvPicPr>
        <p:blipFill>
          <a:blip r:embed="rId3"/>
          <a:stretch>
            <a:fillRect/>
          </a:stretch>
        </p:blipFill>
        <p:spPr>
          <a:xfrm>
            <a:off x="6311414" y="935383"/>
            <a:ext cx="4062150" cy="1465100"/>
          </a:xfrm>
          <a:prstGeom prst="rect">
            <a:avLst/>
          </a:prstGeom>
          <a:ln w="28575">
            <a:solidFill>
              <a:schemeClr val="tx1"/>
            </a:solidFill>
          </a:ln>
        </p:spPr>
      </p:pic>
    </p:spTree>
    <p:extLst>
      <p:ext uri="{BB962C8B-B14F-4D97-AF65-F5344CB8AC3E}">
        <p14:creationId xmlns:p14="http://schemas.microsoft.com/office/powerpoint/2010/main" val="30046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29 patient referred into the team</a:t>
            </a:r>
          </a:p>
        </p:txBody>
      </p:sp>
      <p:sp>
        <p:nvSpPr>
          <p:cNvPr id="3" name="Slide Number Placeholder 2"/>
          <p:cNvSpPr>
            <a:spLocks noGrp="1"/>
          </p:cNvSpPr>
          <p:nvPr>
            <p:ph type="sldNum" sz="quarter" idx="12"/>
          </p:nvPr>
        </p:nvSpPr>
        <p:spPr/>
        <p:txBody>
          <a:bodyPr/>
          <a:lstStyle/>
          <a:p>
            <a:fld id="{28D635C8-755E-4216-83D3-9EED5070741B}" type="slidenum">
              <a:rPr lang="en-GB" smtClean="0"/>
              <a:pPr/>
              <a:t>17</a:t>
            </a:fld>
            <a:endParaRPr lang="en-GB"/>
          </a:p>
        </p:txBody>
      </p:sp>
      <p:graphicFrame>
        <p:nvGraphicFramePr>
          <p:cNvPr id="4" name="Diagram 3"/>
          <p:cNvGraphicFramePr/>
          <p:nvPr>
            <p:extLst>
              <p:ext uri="{D42A27DB-BD31-4B8C-83A1-F6EECF244321}">
                <p14:modId xmlns:p14="http://schemas.microsoft.com/office/powerpoint/2010/main" val="3614373701"/>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a:t>
            </a:r>
          </a:p>
        </p:txBody>
      </p:sp>
      <p:sp>
        <p:nvSpPr>
          <p:cNvPr id="4" name="Content Placeholder 3"/>
          <p:cNvSpPr>
            <a:spLocks noGrp="1"/>
          </p:cNvSpPr>
          <p:nvPr>
            <p:ph sz="half" idx="1"/>
          </p:nvPr>
        </p:nvSpPr>
        <p:spPr/>
        <p:txBody>
          <a:bodyPr/>
          <a:lstStyle/>
          <a:p>
            <a:r>
              <a:rPr lang="en-GB" dirty="0"/>
              <a:t>All 6 died at home</a:t>
            </a:r>
          </a:p>
          <a:p>
            <a:r>
              <a:rPr lang="en-GB" dirty="0"/>
              <a:t>2 networks were friends/ Neighbours</a:t>
            </a:r>
          </a:p>
          <a:p>
            <a:r>
              <a:rPr lang="en-GB" dirty="0"/>
              <a:t>4 family and friends</a:t>
            </a:r>
          </a:p>
          <a:p>
            <a:r>
              <a:rPr lang="en-GB" dirty="0"/>
              <a:t>None had re admissions</a:t>
            </a:r>
          </a:p>
          <a:p>
            <a:r>
              <a:rPr lang="en-GB" dirty="0"/>
              <a:t>Positive experience.</a:t>
            </a:r>
          </a:p>
          <a:p>
            <a:endParaRPr lang="en-GB" dirty="0"/>
          </a:p>
        </p:txBody>
      </p:sp>
      <p:sp>
        <p:nvSpPr>
          <p:cNvPr id="3" name="Slide Number Placeholder 2"/>
          <p:cNvSpPr>
            <a:spLocks noGrp="1"/>
          </p:cNvSpPr>
          <p:nvPr>
            <p:ph type="sldNum" sz="quarter" idx="12"/>
          </p:nvPr>
        </p:nvSpPr>
        <p:spPr/>
        <p:txBody>
          <a:bodyPr/>
          <a:lstStyle/>
          <a:p>
            <a:fld id="{28D635C8-755E-4216-83D3-9EED5070741B}" type="slidenum">
              <a:rPr lang="en-GB" smtClean="0"/>
              <a:pPr/>
              <a:t>18</a:t>
            </a:fld>
            <a:endParaRPr lang="en-GB"/>
          </a:p>
        </p:txBody>
      </p:sp>
      <p:pic>
        <p:nvPicPr>
          <p:cNvPr id="6" name="Content Placeholder 7" descr="http://www.clipartbest.com/cliparts/ace/KeR/aceKeRqEi.png"/>
          <p:cNvPicPr>
            <a:picLocks noGrp="1" noChangeAspect="1" noChangeArrowheads="1"/>
          </p:cNvPicPr>
          <p:nvPr>
            <p:ph sz="half" idx="2"/>
          </p:nvPr>
        </p:nvPicPr>
        <p:blipFill>
          <a:blip r:embed="rId2" cstate="print"/>
          <a:srcRect/>
          <a:stretch>
            <a:fillRect/>
          </a:stretch>
        </p:blipFill>
        <p:spPr bwMode="auto">
          <a:xfrm>
            <a:off x="6168008" y="1844825"/>
            <a:ext cx="4038600" cy="28705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2DA086-AB6B-4D6A-9BE1-4E816756F0F2}"/>
              </a:ext>
            </a:extLst>
          </p:cNvPr>
          <p:cNvSpPr>
            <a:spLocks noGrp="1"/>
          </p:cNvSpPr>
          <p:nvPr>
            <p:ph type="title"/>
          </p:nvPr>
        </p:nvSpPr>
        <p:spPr/>
        <p:txBody>
          <a:bodyPr/>
          <a:lstStyle/>
          <a:p>
            <a:pPr algn="ctr"/>
            <a:r>
              <a:rPr lang="en-GB" b="1" dirty="0"/>
              <a:t>Support Given </a:t>
            </a:r>
          </a:p>
        </p:txBody>
      </p:sp>
      <p:sp>
        <p:nvSpPr>
          <p:cNvPr id="4" name="Content Placeholder 3">
            <a:extLst>
              <a:ext uri="{FF2B5EF4-FFF2-40B4-BE49-F238E27FC236}">
                <a16:creationId xmlns:a16="http://schemas.microsoft.com/office/drawing/2014/main" xmlns="" id="{1D429646-EE21-49F7-BAC8-3FA72C425C57}"/>
              </a:ext>
            </a:extLst>
          </p:cNvPr>
          <p:cNvSpPr>
            <a:spLocks noGrp="1"/>
          </p:cNvSpPr>
          <p:nvPr>
            <p:ph sz="half" idx="1"/>
          </p:nvPr>
        </p:nvSpPr>
        <p:spPr>
          <a:solidFill>
            <a:schemeClr val="bg1"/>
          </a:solidFill>
        </p:spPr>
        <p:txBody>
          <a:bodyPr/>
          <a:lstStyle/>
          <a:p>
            <a:endParaRPr lang="en-GB" dirty="0"/>
          </a:p>
        </p:txBody>
      </p:sp>
      <p:sp>
        <p:nvSpPr>
          <p:cNvPr id="6" name="Rectangle 5">
            <a:extLst>
              <a:ext uri="{FF2B5EF4-FFF2-40B4-BE49-F238E27FC236}">
                <a16:creationId xmlns:a16="http://schemas.microsoft.com/office/drawing/2014/main" xmlns="" id="{327B2471-BF38-4EE8-95CE-9FB57C4BB68F}"/>
              </a:ext>
            </a:extLst>
          </p:cNvPr>
          <p:cNvSpPr/>
          <p:nvPr/>
        </p:nvSpPr>
        <p:spPr>
          <a:xfrm>
            <a:off x="1991544" y="1916833"/>
            <a:ext cx="3600400" cy="4370427"/>
          </a:xfrm>
          <a:prstGeom prst="rect">
            <a:avLst/>
          </a:prstGeom>
        </p:spPr>
        <p:txBody>
          <a:bodyPr wrap="square">
            <a:spAutoFit/>
          </a:bodyPr>
          <a:lstStyle/>
          <a:p>
            <a:r>
              <a:rPr lang="en-GB" sz="2800" b="1" dirty="0">
                <a:solidFill>
                  <a:schemeClr val="accent1"/>
                </a:solidFill>
                <a:latin typeface="Arial" pitchFamily="34" charset="0"/>
                <a:cs typeface="Arial" pitchFamily="34" charset="0"/>
              </a:rPr>
              <a:t>FAMILY </a:t>
            </a:r>
          </a:p>
          <a:p>
            <a:endParaRPr lang="en-GB" dirty="0"/>
          </a:p>
          <a:p>
            <a:pPr>
              <a:buFont typeface="Arial" pitchFamily="34" charset="0"/>
              <a:buChar char="•"/>
            </a:pPr>
            <a:r>
              <a:rPr lang="en-GB" sz="2800" dirty="0"/>
              <a:t>Oral medication</a:t>
            </a:r>
          </a:p>
          <a:p>
            <a:pPr>
              <a:buFont typeface="Arial" pitchFamily="34" charset="0"/>
              <a:buChar char="•"/>
            </a:pPr>
            <a:r>
              <a:rPr lang="en-GB" sz="2800" dirty="0"/>
              <a:t>Personal Care</a:t>
            </a:r>
          </a:p>
          <a:p>
            <a:pPr>
              <a:buFont typeface="Arial" pitchFamily="34" charset="0"/>
              <a:buChar char="•"/>
            </a:pPr>
            <a:r>
              <a:rPr lang="en-GB" sz="2800" dirty="0"/>
              <a:t>Movement and handling</a:t>
            </a:r>
          </a:p>
          <a:p>
            <a:pPr>
              <a:buFont typeface="Arial" pitchFamily="34" charset="0"/>
              <a:buChar char="•"/>
            </a:pPr>
            <a:r>
              <a:rPr lang="en-GB" sz="2800" dirty="0"/>
              <a:t>Subcutaneous injection I.E analgesia, antiemetic</a:t>
            </a:r>
          </a:p>
          <a:p>
            <a:endParaRPr lang="en-GB" dirty="0"/>
          </a:p>
          <a:p>
            <a:endParaRPr lang="en-GB" dirty="0"/>
          </a:p>
        </p:txBody>
      </p:sp>
      <p:sp>
        <p:nvSpPr>
          <p:cNvPr id="7" name="Content Placeholder 2">
            <a:extLst>
              <a:ext uri="{FF2B5EF4-FFF2-40B4-BE49-F238E27FC236}">
                <a16:creationId xmlns:a16="http://schemas.microsoft.com/office/drawing/2014/main" xmlns="" id="{594E0477-6130-48A4-B4E7-F1BE4B0242CA}"/>
              </a:ext>
            </a:extLst>
          </p:cNvPr>
          <p:cNvSpPr>
            <a:spLocks noGrp="1"/>
          </p:cNvSpPr>
          <p:nvPr>
            <p:ph sz="half" idx="2"/>
          </p:nvPr>
        </p:nvSpPr>
        <p:spPr>
          <a:xfrm>
            <a:off x="6172200" y="1825625"/>
            <a:ext cx="5181600" cy="4351338"/>
          </a:xfrm>
          <a:solidFill>
            <a:schemeClr val="bg1"/>
          </a:solidFill>
        </p:spPr>
        <p:txBody>
          <a:bodyPr>
            <a:normAutofit/>
          </a:bodyPr>
          <a:lstStyle/>
          <a:p>
            <a:pPr>
              <a:buNone/>
            </a:pPr>
            <a:r>
              <a:rPr lang="en-GB" dirty="0">
                <a:solidFill>
                  <a:schemeClr val="accent1"/>
                </a:solidFill>
                <a:latin typeface="Arial" pitchFamily="34" charset="0"/>
                <a:cs typeface="Arial" pitchFamily="34" charset="0"/>
              </a:rPr>
              <a:t>NETWORKS</a:t>
            </a:r>
          </a:p>
          <a:p>
            <a:endParaRPr lang="en-GB" dirty="0"/>
          </a:p>
          <a:p>
            <a:r>
              <a:rPr lang="en-GB" sz="3000" dirty="0"/>
              <a:t>Meals</a:t>
            </a:r>
          </a:p>
          <a:p>
            <a:r>
              <a:rPr lang="en-GB" sz="3000" dirty="0"/>
              <a:t>Shopping</a:t>
            </a:r>
          </a:p>
          <a:p>
            <a:r>
              <a:rPr lang="en-GB" sz="3000" dirty="0"/>
              <a:t>Chemist runs</a:t>
            </a:r>
          </a:p>
          <a:p>
            <a:r>
              <a:rPr lang="en-GB" sz="3000" dirty="0"/>
              <a:t>Company- being there</a:t>
            </a:r>
          </a:p>
          <a:p>
            <a:pPr>
              <a:buNone/>
            </a:pPr>
            <a:endParaRPr lang="en-GB" dirty="0"/>
          </a:p>
        </p:txBody>
      </p:sp>
    </p:spTree>
    <p:extLst>
      <p:ext uri="{BB962C8B-B14F-4D97-AF65-F5344CB8AC3E}">
        <p14:creationId xmlns:p14="http://schemas.microsoft.com/office/powerpoint/2010/main" val="125670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large green field with a mountain in the background&#10;&#10;Description automatically generated">
            <a:extLst>
              <a:ext uri="{FF2B5EF4-FFF2-40B4-BE49-F238E27FC236}">
                <a16:creationId xmlns:a16="http://schemas.microsoft.com/office/drawing/2014/main" xmlns="" id="{F03A3F16-BCA9-49E3-B5A6-CD556A342FC1}"/>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31818" r="9091"/>
          <a:stretch/>
        </p:blipFill>
        <p:spPr>
          <a:xfrm>
            <a:off x="20" y="10"/>
            <a:ext cx="12191980" cy="6857990"/>
          </a:xfrm>
          <a:prstGeom prst="rect">
            <a:avLst/>
          </a:prstGeom>
        </p:spPr>
      </p:pic>
      <p:sp>
        <p:nvSpPr>
          <p:cNvPr id="15" name="Freeform: Shape 14">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1DF7B8E-C681-4F34-B93F-95BA5CB39AA1}"/>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a:t>The Changing Landscape of Care </a:t>
            </a:r>
          </a:p>
        </p:txBody>
      </p:sp>
      <p:sp>
        <p:nvSpPr>
          <p:cNvPr id="4" name="Content Placeholder 3">
            <a:extLst>
              <a:ext uri="{FF2B5EF4-FFF2-40B4-BE49-F238E27FC236}">
                <a16:creationId xmlns:a16="http://schemas.microsoft.com/office/drawing/2014/main" xmlns="" id="{295BD818-3CC6-450C-87DB-B409CF0AC6E6}"/>
              </a:ext>
            </a:extLst>
          </p:cNvPr>
          <p:cNvSpPr>
            <a:spLocks noGrp="1"/>
          </p:cNvSpPr>
          <p:nvPr>
            <p:ph sz="half" idx="1"/>
          </p:nvPr>
        </p:nvSpPr>
        <p:spPr>
          <a:xfrm>
            <a:off x="520242" y="1774372"/>
            <a:ext cx="4062642" cy="2754086"/>
          </a:xfrm>
        </p:spPr>
        <p:txBody>
          <a:bodyPr vert="horz" lIns="91440" tIns="45720" rIns="91440" bIns="45720" rtlCol="0" anchor="t">
            <a:normAutofit/>
          </a:bodyPr>
          <a:lstStyle/>
          <a:p>
            <a:r>
              <a:rPr lang="en-US" sz="1800" dirty="0"/>
              <a:t>New Roles within NHS  (AN, Nurse Apprenticeships, ACP, Nurse Consultant)</a:t>
            </a:r>
          </a:p>
          <a:p>
            <a:r>
              <a:rPr lang="en-US" sz="1800" dirty="0"/>
              <a:t>New roles in the community –Personal Assistants (PA’s) </a:t>
            </a:r>
          </a:p>
          <a:p>
            <a:r>
              <a:rPr lang="en-US" sz="1800" dirty="0"/>
              <a:t>Community Volunteers (Marie Curie) </a:t>
            </a:r>
          </a:p>
          <a:p>
            <a:r>
              <a:rPr lang="en-US" sz="1800" dirty="0"/>
              <a:t>Informal volunteer ‘known’ networks </a:t>
            </a:r>
          </a:p>
          <a:p>
            <a:r>
              <a:rPr lang="en-US" sz="1800" dirty="0"/>
              <a:t>Longer Term NHS Plan</a:t>
            </a:r>
          </a:p>
        </p:txBody>
      </p:sp>
    </p:spTree>
    <p:extLst>
      <p:ext uri="{BB962C8B-B14F-4D97-AF65-F5344CB8AC3E}">
        <p14:creationId xmlns:p14="http://schemas.microsoft.com/office/powerpoint/2010/main" val="67646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Informal network observations/ reflections</a:t>
            </a:r>
            <a:r>
              <a:rPr lang="en-GB" dirty="0"/>
              <a:t/>
            </a:r>
            <a:br>
              <a:rPr lang="en-GB" dirty="0"/>
            </a:br>
            <a:endParaRPr lang="en-GB" dirty="0"/>
          </a:p>
        </p:txBody>
      </p:sp>
      <p:sp>
        <p:nvSpPr>
          <p:cNvPr id="4" name="Content Placeholder 3"/>
          <p:cNvSpPr>
            <a:spLocks noGrp="1"/>
          </p:cNvSpPr>
          <p:nvPr>
            <p:ph sz="half" idx="1"/>
          </p:nvPr>
        </p:nvSpPr>
        <p:spPr>
          <a:xfrm>
            <a:off x="598311" y="1365956"/>
            <a:ext cx="5421489" cy="4811007"/>
          </a:xfrm>
          <a:solidFill>
            <a:schemeClr val="bg1"/>
          </a:solidFill>
          <a:ln>
            <a:solidFill>
              <a:schemeClr val="accent1"/>
            </a:solidFill>
          </a:ln>
        </p:spPr>
        <p:txBody>
          <a:bodyPr>
            <a:normAutofit fontScale="70000" lnSpcReduction="20000"/>
          </a:bodyPr>
          <a:lstStyle/>
          <a:p>
            <a:pPr marL="514350" indent="-514350">
              <a:buFont typeface="+mj-lt"/>
              <a:buAutoNum type="arabicPeriod"/>
            </a:pPr>
            <a:r>
              <a:rPr lang="en-US" dirty="0"/>
              <a:t>Lay people do want to be involved, they just need to be asked.</a:t>
            </a:r>
          </a:p>
          <a:p>
            <a:pPr marL="514350" indent="-514350">
              <a:buFont typeface="+mj-lt"/>
              <a:buAutoNum type="arabicPeriod"/>
            </a:pPr>
            <a:endParaRPr lang="en-GB" dirty="0"/>
          </a:p>
          <a:p>
            <a:pPr marL="514350" indent="-514350">
              <a:buFont typeface="+mj-lt"/>
              <a:buAutoNum type="arabicPeriod"/>
            </a:pPr>
            <a:r>
              <a:rPr lang="en-US" dirty="0"/>
              <a:t>Most of  the supportive networks were ‘known networks’  consisted of family members , with the help friends and </a:t>
            </a:r>
            <a:r>
              <a:rPr lang="en-US" dirty="0" err="1"/>
              <a:t>neighbours</a:t>
            </a:r>
            <a:endParaRPr lang="en-US" dirty="0"/>
          </a:p>
          <a:p>
            <a:pPr marL="514350" indent="-514350">
              <a:buFont typeface="+mj-lt"/>
              <a:buAutoNum type="arabicPeriod"/>
            </a:pPr>
            <a:endParaRPr lang="en-GB" dirty="0"/>
          </a:p>
          <a:p>
            <a:pPr marL="514350" indent="-514350">
              <a:buFont typeface="+mj-lt"/>
              <a:buAutoNum type="arabicPeriod"/>
            </a:pPr>
            <a:r>
              <a:rPr lang="en-US" dirty="0"/>
              <a:t>Supportive networks were prepared to give medications and to give personal care, however they expressed feeling nervous about this and wanted to get it right. </a:t>
            </a:r>
          </a:p>
          <a:p>
            <a:pPr marL="514350" indent="-514350">
              <a:buFont typeface="+mj-lt"/>
              <a:buAutoNum type="arabicPeriod"/>
            </a:pPr>
            <a:endParaRPr lang="en-US" dirty="0"/>
          </a:p>
          <a:p>
            <a:pPr marL="514350" indent="-514350">
              <a:buFont typeface="+mj-lt"/>
              <a:buAutoNum type="arabicPeriod"/>
            </a:pPr>
            <a:r>
              <a:rPr lang="en-US" dirty="0"/>
              <a:t>Showing informal networks members how to do things reduced anxiety and enabled them to ask questions. </a:t>
            </a:r>
            <a:endParaRPr lang="en-GB" dirty="0"/>
          </a:p>
          <a:p>
            <a:pPr marL="514350" indent="-514350">
              <a:buFont typeface="+mj-lt"/>
              <a:buAutoNum type="arabicPeriod"/>
            </a:pPr>
            <a:endParaRPr lang="en-GB" dirty="0"/>
          </a:p>
        </p:txBody>
      </p:sp>
      <p:sp>
        <p:nvSpPr>
          <p:cNvPr id="5" name="Content Placeholder 4"/>
          <p:cNvSpPr>
            <a:spLocks noGrp="1"/>
          </p:cNvSpPr>
          <p:nvPr>
            <p:ph sz="half" idx="2"/>
          </p:nvPr>
        </p:nvSpPr>
        <p:spPr>
          <a:xfrm>
            <a:off x="6172200" y="1365956"/>
            <a:ext cx="5534378" cy="4811007"/>
          </a:xfrm>
          <a:solidFill>
            <a:schemeClr val="bg1"/>
          </a:solidFill>
        </p:spPr>
        <p:txBody>
          <a:bodyPr>
            <a:normAutofit fontScale="70000" lnSpcReduction="20000"/>
          </a:bodyPr>
          <a:lstStyle/>
          <a:p>
            <a:pPr marL="514350" indent="-514350">
              <a:buFont typeface="+mj-lt"/>
              <a:buAutoNum type="arabicPeriod" startAt="5"/>
            </a:pPr>
            <a:r>
              <a:rPr lang="en-US" dirty="0"/>
              <a:t>Supportive networks were willing to do ‘informal record keeping’ </a:t>
            </a:r>
            <a:r>
              <a:rPr lang="en-US" dirty="0" err="1"/>
              <a:t>ie</a:t>
            </a:r>
            <a:r>
              <a:rPr lang="en-US" dirty="0"/>
              <a:t> documenting what they had done in the daily dairy. This information was useful to formal </a:t>
            </a:r>
            <a:r>
              <a:rPr lang="en-US" dirty="0" err="1"/>
              <a:t>carers</a:t>
            </a:r>
            <a:r>
              <a:rPr lang="en-US" dirty="0"/>
              <a:t>.</a:t>
            </a:r>
          </a:p>
          <a:p>
            <a:pPr marL="514350" indent="-514350">
              <a:buFont typeface="+mj-lt"/>
              <a:buAutoNum type="arabicPeriod" startAt="5"/>
            </a:pPr>
            <a:endParaRPr lang="en-GB" dirty="0"/>
          </a:p>
          <a:p>
            <a:pPr marL="514350" indent="-514350">
              <a:buFont typeface="+mj-lt"/>
              <a:buAutoNum type="arabicPeriod" startAt="5"/>
            </a:pPr>
            <a:r>
              <a:rPr lang="en-US" dirty="0"/>
              <a:t>Network members had a sense of achievement that they had done their bit to help the person have the choice to die at home</a:t>
            </a:r>
          </a:p>
          <a:p>
            <a:pPr marL="514350" indent="-514350">
              <a:buFont typeface="+mj-lt"/>
              <a:buAutoNum type="arabicPeriod" startAt="5"/>
            </a:pPr>
            <a:endParaRPr lang="en-GB" dirty="0"/>
          </a:p>
          <a:p>
            <a:pPr marL="514350" indent="-514350">
              <a:buFont typeface="+mj-lt"/>
              <a:buAutoNum type="arabicPeriod" startAt="5"/>
            </a:pPr>
            <a:r>
              <a:rPr lang="en-US" dirty="0"/>
              <a:t>Network members felt part of the caring team and did not feel excluded.</a:t>
            </a:r>
            <a:endParaRPr lang="en-GB" dirty="0"/>
          </a:p>
          <a:p>
            <a:endParaRPr lang="en-GB" dirty="0"/>
          </a:p>
        </p:txBody>
      </p:sp>
      <p:sp>
        <p:nvSpPr>
          <p:cNvPr id="6" name="Slide Number Placeholder 5"/>
          <p:cNvSpPr>
            <a:spLocks noGrp="1"/>
          </p:cNvSpPr>
          <p:nvPr>
            <p:ph type="sldNum" sz="quarter" idx="12"/>
          </p:nvPr>
        </p:nvSpPr>
        <p:spPr/>
        <p:txBody>
          <a:bodyPr/>
          <a:lstStyle/>
          <a:p>
            <a:fld id="{28D635C8-755E-4216-83D3-9EED5070741B}"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Case Study: The Landlady</a:t>
            </a:r>
          </a:p>
        </p:txBody>
      </p:sp>
      <p:sp>
        <p:nvSpPr>
          <p:cNvPr id="5" name="Content Placeholder 4"/>
          <p:cNvSpPr>
            <a:spLocks noGrp="1"/>
          </p:cNvSpPr>
          <p:nvPr>
            <p:ph sz="half" idx="1"/>
          </p:nvPr>
        </p:nvSpPr>
        <p:spPr>
          <a:xfrm>
            <a:off x="677758" y="1570955"/>
            <a:ext cx="4100264" cy="4785395"/>
          </a:xfrm>
        </p:spPr>
        <p:txBody>
          <a:bodyPr>
            <a:normAutofit fontScale="70000" lnSpcReduction="20000"/>
          </a:bodyPr>
          <a:lstStyle/>
          <a:p>
            <a:r>
              <a:rPr lang="en-GB" i="1" dirty="0"/>
              <a:t>By using mapping tool, found out that the patients family friend is the local public house landlady, as part of the compassionate community we were able to make her part of the consultation, care and support. We trained her and the wife on correct positioning , medication and personal care.</a:t>
            </a:r>
          </a:p>
          <a:p>
            <a:endParaRPr lang="en-GB" dirty="0"/>
          </a:p>
          <a:p>
            <a:r>
              <a:rPr lang="en-GB" i="1" dirty="0"/>
              <a:t>Before the project we would not have been able to include the family friend in the patients care, however the family friend stayed with the wife overnight supporting them both, she was also able to collect medication and give personal care when required overnight taking the stress from the patient’s wife. </a:t>
            </a:r>
            <a:endParaRPr lang="en-GB" dirty="0"/>
          </a:p>
          <a:p>
            <a:endParaRPr lang="en-GB" dirty="0"/>
          </a:p>
        </p:txBody>
      </p:sp>
      <p:pic>
        <p:nvPicPr>
          <p:cNvPr id="7" name="Content Placeholder 6" descr="country-pub-1.jpg"/>
          <p:cNvPicPr>
            <a:picLocks noGrp="1" noChangeAspect="1"/>
          </p:cNvPicPr>
          <p:nvPr>
            <p:ph sz="half" idx="2"/>
          </p:nvPr>
        </p:nvPicPr>
        <p:blipFill>
          <a:blip r:embed="rId2" cstate="print"/>
          <a:stretch>
            <a:fillRect/>
          </a:stretch>
        </p:blipFill>
        <p:spPr>
          <a:xfrm>
            <a:off x="6384032" y="1700809"/>
            <a:ext cx="4038600" cy="2886253"/>
          </a:xfrm>
        </p:spPr>
      </p:pic>
      <p:sp>
        <p:nvSpPr>
          <p:cNvPr id="1025" name="Rectangle 1"/>
          <p:cNvSpPr>
            <a:spLocks noChangeArrowheads="1"/>
          </p:cNvSpPr>
          <p:nvPr/>
        </p:nvSpPr>
        <p:spPr bwMode="auto">
          <a:xfrm>
            <a:off x="6672064" y="4725145"/>
            <a:ext cx="35638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1200" i="1" dirty="0">
                <a:latin typeface="Arial" pitchFamily="34" charset="0"/>
                <a:ea typeface="Times New Roman" pitchFamily="18" charset="0"/>
                <a:cs typeface="Times New Roman" pitchFamily="18" charset="0"/>
              </a:rPr>
              <a:t>The family friend said that as she is a Landlady she was in a perfect position to continue the compassionate communities within the local public house, she could organise a care support system that can be used in the local area.</a:t>
            </a:r>
            <a:endParaRPr lang="en-GB"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28D635C8-755E-4216-83D3-9EED5070741B}" type="slidenum">
              <a:rPr lang="en-GB" smtClean="0"/>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Nurses Reflections</a:t>
            </a:r>
          </a:p>
        </p:txBody>
      </p:sp>
      <p:sp>
        <p:nvSpPr>
          <p:cNvPr id="3" name="Content Placeholder 2"/>
          <p:cNvSpPr>
            <a:spLocks noGrp="1"/>
          </p:cNvSpPr>
          <p:nvPr>
            <p:ph sz="half" idx="1"/>
          </p:nvPr>
        </p:nvSpPr>
        <p:spPr>
          <a:solidFill>
            <a:schemeClr val="bg1"/>
          </a:solidFill>
          <a:ln>
            <a:solidFill>
              <a:schemeClr val="accent1"/>
            </a:solidFill>
          </a:ln>
        </p:spPr>
        <p:txBody>
          <a:bodyPr>
            <a:normAutofit fontScale="70000" lnSpcReduction="20000"/>
          </a:bodyPr>
          <a:lstStyle/>
          <a:p>
            <a:pPr marL="514350" indent="-514350">
              <a:buFont typeface="+mj-lt"/>
              <a:buAutoNum type="arabicPeriod"/>
            </a:pPr>
            <a:r>
              <a:rPr lang="en-US" dirty="0"/>
              <a:t>The thought of co production was at first scary – what would happen if something went wrong?, Staff needed to know the organization would support them.</a:t>
            </a:r>
          </a:p>
          <a:p>
            <a:pPr marL="514350" indent="-514350">
              <a:buFont typeface="+mj-lt"/>
              <a:buAutoNum type="arabicPeriod"/>
            </a:pPr>
            <a:endParaRPr lang="en-US" dirty="0"/>
          </a:p>
          <a:p>
            <a:pPr marL="514350" indent="-514350">
              <a:buFont typeface="+mj-lt"/>
              <a:buAutoNum type="arabicPeriod"/>
            </a:pPr>
            <a:r>
              <a:rPr lang="en-US" dirty="0"/>
              <a:t>Concerns about should lay people perform what have been seen as ‘nursing tasks’. What are then lay roles and nursing roles ?</a:t>
            </a:r>
          </a:p>
          <a:p>
            <a:pPr marL="514350" indent="-514350">
              <a:buFont typeface="+mj-lt"/>
              <a:buAutoNum type="arabicPeriod"/>
            </a:pPr>
            <a:endParaRPr lang="en-GB" dirty="0"/>
          </a:p>
          <a:p>
            <a:pPr marL="514350" indent="-514350">
              <a:buFont typeface="+mj-lt"/>
              <a:buAutoNum type="arabicPeriod"/>
            </a:pPr>
            <a:r>
              <a:rPr lang="en-US" dirty="0"/>
              <a:t>Staff were not used to teaching lay people to give medication and whilst fine about oral medication and personal care they were more nervous about injections</a:t>
            </a:r>
            <a:endParaRPr lang="en-GB" dirty="0"/>
          </a:p>
          <a:p>
            <a:endParaRPr lang="en-GB" dirty="0"/>
          </a:p>
        </p:txBody>
      </p:sp>
      <p:sp>
        <p:nvSpPr>
          <p:cNvPr id="4" name="Content Placeholder 3"/>
          <p:cNvSpPr>
            <a:spLocks noGrp="1"/>
          </p:cNvSpPr>
          <p:nvPr>
            <p:ph sz="half" idx="2"/>
          </p:nvPr>
        </p:nvSpPr>
        <p:spPr>
          <a:solidFill>
            <a:schemeClr val="bg1"/>
          </a:solidFill>
          <a:ln>
            <a:solidFill>
              <a:schemeClr val="accent1"/>
            </a:solidFill>
          </a:ln>
        </p:spPr>
        <p:txBody>
          <a:bodyPr>
            <a:normAutofit fontScale="70000" lnSpcReduction="20000"/>
          </a:bodyPr>
          <a:lstStyle/>
          <a:p>
            <a:pPr marL="514350" indent="-514350">
              <a:buFont typeface="+mj-lt"/>
              <a:buAutoNum type="arabicPeriod" startAt="4"/>
            </a:pPr>
            <a:r>
              <a:rPr lang="en-US" dirty="0"/>
              <a:t>Staff could see the value of working with informal networks especially when capacity in the team to respond in a timely way limited </a:t>
            </a:r>
            <a:r>
              <a:rPr lang="en-US" dirty="0" err="1"/>
              <a:t>eg</a:t>
            </a:r>
            <a:r>
              <a:rPr lang="en-US" dirty="0"/>
              <a:t> if they were at the other end of the geographical patch</a:t>
            </a:r>
          </a:p>
          <a:p>
            <a:pPr marL="514350" indent="-514350">
              <a:buFont typeface="+mj-lt"/>
              <a:buAutoNum type="arabicPeriod" startAt="4"/>
            </a:pPr>
            <a:endParaRPr lang="en-US" dirty="0"/>
          </a:p>
          <a:p>
            <a:pPr marL="514350" indent="-514350">
              <a:buFont typeface="+mj-lt"/>
              <a:buAutoNum type="arabicPeriod" startAt="4"/>
            </a:pPr>
            <a:r>
              <a:rPr lang="en-US" dirty="0"/>
              <a:t>There has been a mindset shift as staff have commented that nurses often view patients </a:t>
            </a:r>
            <a:r>
              <a:rPr lang="en-US" b="1" dirty="0">
                <a:solidFill>
                  <a:schemeClr val="tx2">
                    <a:lumMod val="60000"/>
                    <a:lumOff val="40000"/>
                  </a:schemeClr>
                </a:solidFill>
              </a:rPr>
              <a:t>as ‘their patient’ </a:t>
            </a:r>
            <a:r>
              <a:rPr lang="en-US" dirty="0"/>
              <a:t>and that now they see them as </a:t>
            </a:r>
            <a:r>
              <a:rPr lang="en-US" b="1" dirty="0">
                <a:solidFill>
                  <a:schemeClr val="tx2">
                    <a:lumMod val="60000"/>
                    <a:lumOff val="40000"/>
                  </a:schemeClr>
                </a:solidFill>
              </a:rPr>
              <a:t>individuals</a:t>
            </a:r>
            <a:r>
              <a:rPr lang="en-US" dirty="0"/>
              <a:t> who want to be in control of their own choices , even if those choices and decisions are not always shared with the nurse e.g. compromising on pain relief in order to stay alert.</a:t>
            </a:r>
            <a:endParaRPr lang="en-GB" dirty="0"/>
          </a:p>
          <a:p>
            <a:pPr marL="514350" indent="-514350">
              <a:buFont typeface="+mj-lt"/>
              <a:buAutoNum type="arabicPeriod" startAt="4"/>
            </a:pPr>
            <a:endParaRPr lang="en-GB" dirty="0"/>
          </a:p>
        </p:txBody>
      </p:sp>
      <p:sp>
        <p:nvSpPr>
          <p:cNvPr id="5" name="Slide Number Placeholder 4"/>
          <p:cNvSpPr>
            <a:spLocks noGrp="1"/>
          </p:cNvSpPr>
          <p:nvPr>
            <p:ph type="sldNum" sz="quarter" idx="12"/>
          </p:nvPr>
        </p:nvSpPr>
        <p:spPr/>
        <p:txBody>
          <a:bodyPr/>
          <a:lstStyle/>
          <a:p>
            <a:fld id="{28D635C8-755E-4216-83D3-9EED5070741B}"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xmlns="" id="{76E69A14-38AE-46F6-BACC-8421D63E42AE}"/>
              </a:ext>
            </a:extLst>
          </p:cNvPr>
          <p:cNvSpPr txBox="1">
            <a:spLocks noChangeArrowheads="1"/>
          </p:cNvSpPr>
          <p:nvPr/>
        </p:nvSpPr>
        <p:spPr bwMode="auto">
          <a:xfrm>
            <a:off x="2807335" y="2109788"/>
            <a:ext cx="6067107" cy="3610292"/>
          </a:xfrm>
          <a:prstGeom prst="rect">
            <a:avLst/>
          </a:prstGeom>
          <a:solidFill>
            <a:srgbClr val="99CC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Livewell Southwest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18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b="1">
                <a:solidFill>
                  <a:srgbClr val="000000"/>
                </a:solidFill>
                <a:effectLst/>
                <a:latin typeface="Arial" panose="020B0604020202020204" pitchFamily="34" charset="0"/>
                <a:ea typeface="Times New Roman" panose="02020603050405020304" pitchFamily="18" charset="0"/>
              </a:rPr>
              <a:t>Third party delegation</a:t>
            </a:r>
            <a:endParaRPr lang="en-GB" sz="1200">
              <a:solidFill>
                <a:srgbClr val="000000"/>
              </a:solidFill>
              <a:effectLst/>
              <a:latin typeface="Arial" panose="020B0604020202020204" pitchFamily="34" charset="0"/>
              <a:ea typeface="Times New Roman" panose="02020603050405020304" pitchFamily="18" charset="0"/>
            </a:endParaRPr>
          </a:p>
          <a:p>
            <a:pPr algn="ctr">
              <a:spcAft>
                <a:spcPts val="0"/>
              </a:spcAft>
            </a:pPr>
            <a:r>
              <a:rPr lang="en-GB" sz="20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a:effectLst/>
                <a:latin typeface="Arial" panose="020B0604020202020204" pitchFamily="34" charset="0"/>
                <a:ea typeface="Times New Roman" panose="02020603050405020304" pitchFamily="18" charset="0"/>
                <a:cs typeface="Times New Roman" panose="02020603050405020304" pitchFamily="18" charset="0"/>
              </a:rPr>
              <a:t>Version No.1.2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a:effectLst/>
                <a:latin typeface="Arial" panose="020B0604020202020204" pitchFamily="34" charset="0"/>
                <a:ea typeface="Times New Roman" panose="02020603050405020304" pitchFamily="18" charset="0"/>
                <a:cs typeface="Times New Roman" panose="02020603050405020304" pitchFamily="18" charset="0"/>
              </a:rPr>
              <a:t>Review: December 2021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2000">
                <a:effectLst/>
                <a:latin typeface="Arial" panose="020B0604020202020204" pitchFamily="34" charset="0"/>
                <a:ea typeface="Times New Roman" panose="02020603050405020304" pitchFamily="18" charset="0"/>
                <a:cs typeface="Times New Roman" panose="02020603050405020304" pitchFamily="18" charset="0"/>
              </a:rPr>
              <a:t>Expires:  May 2022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B3B9ADCB-7F54-498F-A1CF-FF678F45DD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0095" y="518160"/>
            <a:ext cx="1771650" cy="762000"/>
          </a:xfrm>
          <a:prstGeom prst="rect">
            <a:avLst/>
          </a:prstGeom>
          <a:noFill/>
          <a:ln>
            <a:noFill/>
          </a:ln>
        </p:spPr>
      </p:pic>
      <p:pic>
        <p:nvPicPr>
          <p:cNvPr id="9" name="Picture 8">
            <a:extLst>
              <a:ext uri="{FF2B5EF4-FFF2-40B4-BE49-F238E27FC236}">
                <a16:creationId xmlns:a16="http://schemas.microsoft.com/office/drawing/2014/main" xmlns="" id="{79457A01-1BAC-4C24-A715-CE99C36C3BBA}"/>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985" y="574040"/>
            <a:ext cx="2038350" cy="467360"/>
          </a:xfrm>
          <a:prstGeom prst="rect">
            <a:avLst/>
          </a:prstGeom>
          <a:noFill/>
          <a:ln>
            <a:noFill/>
          </a:ln>
        </p:spPr>
      </p:pic>
    </p:spTree>
    <p:extLst>
      <p:ext uri="{BB962C8B-B14F-4D97-AF65-F5344CB8AC3E}">
        <p14:creationId xmlns:p14="http://schemas.microsoft.com/office/powerpoint/2010/main" val="347976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F57FC6A2-125E-4FAB-8CC5-BDC490E9BD46}"/>
              </a:ext>
            </a:extLst>
          </p:cNvPr>
          <p:cNvSpPr>
            <a:spLocks noGrp="1"/>
          </p:cNvSpPr>
          <p:nvPr>
            <p:ph type="title"/>
          </p:nvPr>
        </p:nvSpPr>
        <p:spPr>
          <a:xfrm>
            <a:off x="839787" y="139960"/>
            <a:ext cx="3932237" cy="1600200"/>
          </a:xfrm>
        </p:spPr>
        <p:txBody>
          <a:bodyPr/>
          <a:lstStyle/>
          <a:p>
            <a:r>
              <a:rPr lang="en-GB" b="1" dirty="0">
                <a:solidFill>
                  <a:schemeClr val="accent1"/>
                </a:solidFill>
              </a:rPr>
              <a:t>Appropriate Delegated Healthcare tasks Appendix A. </a:t>
            </a:r>
          </a:p>
        </p:txBody>
      </p:sp>
      <p:pic>
        <p:nvPicPr>
          <p:cNvPr id="12" name="Content Placeholder 11" descr="A person posing for the camera&#10;&#10;Description automatically generated">
            <a:extLst>
              <a:ext uri="{FF2B5EF4-FFF2-40B4-BE49-F238E27FC236}">
                <a16:creationId xmlns:a16="http://schemas.microsoft.com/office/drawing/2014/main" xmlns="" id="{3373422F-4403-487B-901A-D53AAD7F87C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36982" y="2095178"/>
            <a:ext cx="3505200" cy="3505200"/>
          </a:xfrm>
        </p:spPr>
      </p:pic>
      <p:sp>
        <p:nvSpPr>
          <p:cNvPr id="10" name="Text Placeholder 9">
            <a:extLst>
              <a:ext uri="{FF2B5EF4-FFF2-40B4-BE49-F238E27FC236}">
                <a16:creationId xmlns:a16="http://schemas.microsoft.com/office/drawing/2014/main" xmlns="" id="{01CDEDE4-C945-4E04-A9B3-B410C5240152}"/>
              </a:ext>
            </a:extLst>
          </p:cNvPr>
          <p:cNvSpPr>
            <a:spLocks noGrp="1"/>
          </p:cNvSpPr>
          <p:nvPr>
            <p:ph type="body" sz="half" idx="2"/>
          </p:nvPr>
        </p:nvSpPr>
        <p:spPr>
          <a:xfrm>
            <a:off x="839788" y="2057400"/>
            <a:ext cx="3932237" cy="3811588"/>
          </a:xfrm>
        </p:spPr>
        <p:txBody>
          <a:bodyPr/>
          <a:lstStyle/>
          <a:p>
            <a:r>
              <a:rPr lang="en-GB" dirty="0"/>
              <a:t>Now includes certain sub cut (not IM)</a:t>
            </a:r>
          </a:p>
        </p:txBody>
      </p:sp>
      <p:pic>
        <p:nvPicPr>
          <p:cNvPr id="7" name="Picture 6">
            <a:extLst>
              <a:ext uri="{FF2B5EF4-FFF2-40B4-BE49-F238E27FC236}">
                <a16:creationId xmlns:a16="http://schemas.microsoft.com/office/drawing/2014/main" xmlns="" id="{9052D590-EFA4-46AD-8E48-DC2054B7C88D}"/>
              </a:ext>
            </a:extLst>
          </p:cNvPr>
          <p:cNvPicPr>
            <a:picLocks noChangeAspect="1"/>
          </p:cNvPicPr>
          <p:nvPr/>
        </p:nvPicPr>
        <p:blipFill>
          <a:blip r:embed="rId4"/>
          <a:stretch>
            <a:fillRect/>
          </a:stretch>
        </p:blipFill>
        <p:spPr>
          <a:xfrm>
            <a:off x="5878285" y="545327"/>
            <a:ext cx="4173063" cy="5767346"/>
          </a:xfrm>
          <a:prstGeom prst="rect">
            <a:avLst/>
          </a:prstGeom>
        </p:spPr>
      </p:pic>
    </p:spTree>
    <p:extLst>
      <p:ext uri="{BB962C8B-B14F-4D97-AF65-F5344CB8AC3E}">
        <p14:creationId xmlns:p14="http://schemas.microsoft.com/office/powerpoint/2010/main" val="416000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6F60C7F-96DD-48E3-8B41-86CC66CD0644}"/>
              </a:ext>
            </a:extLst>
          </p:cNvPr>
          <p:cNvSpPr>
            <a:spLocks noGrp="1"/>
          </p:cNvSpPr>
          <p:nvPr>
            <p:ph type="title"/>
          </p:nvPr>
        </p:nvSpPr>
        <p:spPr/>
        <p:txBody>
          <a:bodyPr/>
          <a:lstStyle/>
          <a:p>
            <a:endParaRPr lang="en-GB"/>
          </a:p>
        </p:txBody>
      </p:sp>
      <p:pic>
        <p:nvPicPr>
          <p:cNvPr id="6" name="Picture 5">
            <a:extLst>
              <a:ext uri="{FF2B5EF4-FFF2-40B4-BE49-F238E27FC236}">
                <a16:creationId xmlns:a16="http://schemas.microsoft.com/office/drawing/2014/main" xmlns="" id="{6F6EE0F5-64C1-43F0-974A-B86796EF095E}"/>
              </a:ext>
            </a:extLst>
          </p:cNvPr>
          <p:cNvPicPr>
            <a:picLocks noChangeAspect="1"/>
          </p:cNvPicPr>
          <p:nvPr/>
        </p:nvPicPr>
        <p:blipFill>
          <a:blip r:embed="rId2"/>
          <a:stretch>
            <a:fillRect/>
          </a:stretch>
        </p:blipFill>
        <p:spPr>
          <a:xfrm>
            <a:off x="3188774" y="384183"/>
            <a:ext cx="5814451" cy="6089634"/>
          </a:xfrm>
          <a:prstGeom prst="rect">
            <a:avLst/>
          </a:prstGeom>
        </p:spPr>
      </p:pic>
      <p:pic>
        <p:nvPicPr>
          <p:cNvPr id="7" name="Picture 6">
            <a:extLst>
              <a:ext uri="{FF2B5EF4-FFF2-40B4-BE49-F238E27FC236}">
                <a16:creationId xmlns:a16="http://schemas.microsoft.com/office/drawing/2014/main" xmlns="" id="{4B251239-BC14-44CF-B302-CBE712896CCD}"/>
              </a:ext>
            </a:extLst>
          </p:cNvPr>
          <p:cNvPicPr>
            <a:picLocks noChangeAspect="1"/>
          </p:cNvPicPr>
          <p:nvPr/>
        </p:nvPicPr>
        <p:blipFill>
          <a:blip r:embed="rId3"/>
          <a:stretch>
            <a:fillRect/>
          </a:stretch>
        </p:blipFill>
        <p:spPr>
          <a:xfrm>
            <a:off x="2492047" y="139958"/>
            <a:ext cx="7060806" cy="6718041"/>
          </a:xfrm>
          <a:prstGeom prst="rect">
            <a:avLst/>
          </a:prstGeom>
          <a:ln w="38100">
            <a:solidFill>
              <a:schemeClr val="tx1"/>
            </a:solidFill>
          </a:ln>
        </p:spPr>
      </p:pic>
    </p:spTree>
    <p:extLst>
      <p:ext uri="{BB962C8B-B14F-4D97-AF65-F5344CB8AC3E}">
        <p14:creationId xmlns:p14="http://schemas.microsoft.com/office/powerpoint/2010/main" val="369060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44CDFE-A6F9-4E85-BB68-956A55AB5A49}"/>
              </a:ext>
            </a:extLst>
          </p:cNvPr>
          <p:cNvPicPr>
            <a:picLocks noChangeAspect="1"/>
          </p:cNvPicPr>
          <p:nvPr/>
        </p:nvPicPr>
        <p:blipFill>
          <a:blip r:embed="rId2"/>
          <a:stretch>
            <a:fillRect/>
          </a:stretch>
        </p:blipFill>
        <p:spPr>
          <a:xfrm>
            <a:off x="1776101" y="276364"/>
            <a:ext cx="8291630" cy="6581635"/>
          </a:xfrm>
          <a:prstGeom prst="rect">
            <a:avLst/>
          </a:prstGeom>
        </p:spPr>
      </p:pic>
    </p:spTree>
    <p:extLst>
      <p:ext uri="{BB962C8B-B14F-4D97-AF65-F5344CB8AC3E}">
        <p14:creationId xmlns:p14="http://schemas.microsoft.com/office/powerpoint/2010/main" val="162761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2E4E4E-4F18-476C-A20D-29F87D9D9D30}"/>
              </a:ext>
            </a:extLst>
          </p:cNvPr>
          <p:cNvPicPr>
            <a:picLocks noChangeAspect="1"/>
          </p:cNvPicPr>
          <p:nvPr/>
        </p:nvPicPr>
        <p:blipFill rotWithShape="1">
          <a:blip r:embed="rId2"/>
          <a:srcRect l="1867" r="739"/>
          <a:stretch/>
        </p:blipFill>
        <p:spPr>
          <a:xfrm>
            <a:off x="1399591" y="319594"/>
            <a:ext cx="9502829" cy="3289000"/>
          </a:xfrm>
          <a:prstGeom prst="rect">
            <a:avLst/>
          </a:prstGeom>
        </p:spPr>
      </p:pic>
      <p:pic>
        <p:nvPicPr>
          <p:cNvPr id="4" name="Picture 3">
            <a:extLst>
              <a:ext uri="{FF2B5EF4-FFF2-40B4-BE49-F238E27FC236}">
                <a16:creationId xmlns:a16="http://schemas.microsoft.com/office/drawing/2014/main" xmlns="" id="{B9203E25-9670-4A5F-9F76-C3EB2F7773D0}"/>
              </a:ext>
            </a:extLst>
          </p:cNvPr>
          <p:cNvPicPr>
            <a:picLocks noChangeAspect="1"/>
          </p:cNvPicPr>
          <p:nvPr/>
        </p:nvPicPr>
        <p:blipFill rotWithShape="1">
          <a:blip r:embed="rId3"/>
          <a:srcRect l="3395"/>
          <a:stretch/>
        </p:blipFill>
        <p:spPr>
          <a:xfrm>
            <a:off x="1399591" y="3608594"/>
            <a:ext cx="9502829" cy="857133"/>
          </a:xfrm>
          <a:prstGeom prst="rect">
            <a:avLst/>
          </a:prstGeom>
        </p:spPr>
      </p:pic>
      <p:pic>
        <p:nvPicPr>
          <p:cNvPr id="5" name="Picture 4">
            <a:extLst>
              <a:ext uri="{FF2B5EF4-FFF2-40B4-BE49-F238E27FC236}">
                <a16:creationId xmlns:a16="http://schemas.microsoft.com/office/drawing/2014/main" xmlns="" id="{4E3C2D14-A2D1-4B31-A494-D54E96F15E97}"/>
              </a:ext>
            </a:extLst>
          </p:cNvPr>
          <p:cNvPicPr>
            <a:picLocks noChangeAspect="1"/>
          </p:cNvPicPr>
          <p:nvPr/>
        </p:nvPicPr>
        <p:blipFill>
          <a:blip r:embed="rId4"/>
          <a:stretch>
            <a:fillRect/>
          </a:stretch>
        </p:blipFill>
        <p:spPr>
          <a:xfrm>
            <a:off x="1399591" y="4465727"/>
            <a:ext cx="9438526" cy="1066433"/>
          </a:xfrm>
          <a:prstGeom prst="rect">
            <a:avLst/>
          </a:prstGeom>
        </p:spPr>
      </p:pic>
    </p:spTree>
    <p:extLst>
      <p:ext uri="{BB962C8B-B14F-4D97-AF65-F5344CB8AC3E}">
        <p14:creationId xmlns:p14="http://schemas.microsoft.com/office/powerpoint/2010/main" val="56285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87EFFFA-0211-4021-928D-7CC219581AB9}"/>
              </a:ext>
            </a:extLst>
          </p:cNvPr>
          <p:cNvPicPr>
            <a:picLocks noChangeAspect="1"/>
          </p:cNvPicPr>
          <p:nvPr/>
        </p:nvPicPr>
        <p:blipFill>
          <a:blip r:embed="rId3"/>
          <a:stretch>
            <a:fillRect/>
          </a:stretch>
        </p:blipFill>
        <p:spPr>
          <a:xfrm>
            <a:off x="1356824" y="1246300"/>
            <a:ext cx="9478351" cy="4365400"/>
          </a:xfrm>
          <a:prstGeom prst="rect">
            <a:avLst/>
          </a:prstGeom>
        </p:spPr>
      </p:pic>
    </p:spTree>
    <p:extLst>
      <p:ext uri="{BB962C8B-B14F-4D97-AF65-F5344CB8AC3E}">
        <p14:creationId xmlns:p14="http://schemas.microsoft.com/office/powerpoint/2010/main" val="305366110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AB1309E-B65A-475C-ACEB-8C290B0AF9D4}"/>
              </a:ext>
            </a:extLst>
          </p:cNvPr>
          <p:cNvPicPr>
            <a:picLocks noChangeAspect="1"/>
          </p:cNvPicPr>
          <p:nvPr/>
        </p:nvPicPr>
        <p:blipFill>
          <a:blip r:embed="rId3"/>
          <a:stretch>
            <a:fillRect/>
          </a:stretch>
        </p:blipFill>
        <p:spPr>
          <a:xfrm>
            <a:off x="6938015" y="158620"/>
            <a:ext cx="4527144" cy="6540759"/>
          </a:xfrm>
          <a:prstGeom prst="rect">
            <a:avLst/>
          </a:prstGeom>
          <a:ln w="38100">
            <a:solidFill>
              <a:schemeClr val="tx1"/>
            </a:solidFill>
          </a:ln>
        </p:spPr>
      </p:pic>
      <p:pic>
        <p:nvPicPr>
          <p:cNvPr id="3" name="Picture 2">
            <a:extLst>
              <a:ext uri="{FF2B5EF4-FFF2-40B4-BE49-F238E27FC236}">
                <a16:creationId xmlns:a16="http://schemas.microsoft.com/office/drawing/2014/main" xmlns="" id="{F03CD465-4B1B-461C-8D72-F25B9EE8AC38}"/>
              </a:ext>
            </a:extLst>
          </p:cNvPr>
          <p:cNvPicPr>
            <a:picLocks noChangeAspect="1"/>
          </p:cNvPicPr>
          <p:nvPr/>
        </p:nvPicPr>
        <p:blipFill>
          <a:blip r:embed="rId4"/>
          <a:stretch>
            <a:fillRect/>
          </a:stretch>
        </p:blipFill>
        <p:spPr>
          <a:xfrm>
            <a:off x="1058506" y="272143"/>
            <a:ext cx="4955822" cy="6427236"/>
          </a:xfrm>
          <a:prstGeom prst="rect">
            <a:avLst/>
          </a:prstGeom>
          <a:ln w="38100">
            <a:solidFill>
              <a:schemeClr val="tx1"/>
            </a:solidFill>
          </a:ln>
        </p:spPr>
      </p:pic>
    </p:spTree>
    <p:extLst>
      <p:ext uri="{BB962C8B-B14F-4D97-AF65-F5344CB8AC3E}">
        <p14:creationId xmlns:p14="http://schemas.microsoft.com/office/powerpoint/2010/main" val="146723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979D2-30FD-4AD9-BEF7-E4ABDF3FBDD5}"/>
              </a:ext>
            </a:extLst>
          </p:cNvPr>
          <p:cNvSpPr>
            <a:spLocks noGrp="1"/>
          </p:cNvSpPr>
          <p:nvPr>
            <p:ph type="title"/>
          </p:nvPr>
        </p:nvSpPr>
        <p:spPr/>
        <p:txBody>
          <a:bodyPr/>
          <a:lstStyle/>
          <a:p>
            <a:pPr algn="ctr"/>
            <a:r>
              <a:rPr lang="en-GB" b="1" dirty="0">
                <a:solidFill>
                  <a:schemeClr val="accent1"/>
                </a:solidFill>
              </a:rPr>
              <a:t>Accountability: You and the law </a:t>
            </a:r>
            <a:r>
              <a:rPr lang="en-GB" sz="2000" b="1" dirty="0">
                <a:solidFill>
                  <a:schemeClr val="accent1"/>
                </a:solidFill>
              </a:rPr>
              <a:t>(RCN 2017)</a:t>
            </a:r>
            <a:r>
              <a:rPr lang="en-GB" sz="2000" dirty="0"/>
              <a:t/>
            </a:r>
            <a:br>
              <a:rPr lang="en-GB" sz="2000" dirty="0"/>
            </a:br>
            <a:endParaRPr lang="en-GB" sz="2000" dirty="0"/>
          </a:p>
        </p:txBody>
      </p:sp>
      <p:sp>
        <p:nvSpPr>
          <p:cNvPr id="3" name="Content Placeholder 2">
            <a:extLst>
              <a:ext uri="{FF2B5EF4-FFF2-40B4-BE49-F238E27FC236}">
                <a16:creationId xmlns:a16="http://schemas.microsoft.com/office/drawing/2014/main" xmlns="" id="{AC948F7F-9F3D-4614-8EDF-C1A1065D6410}"/>
              </a:ext>
            </a:extLst>
          </p:cNvPr>
          <p:cNvSpPr>
            <a:spLocks noGrp="1"/>
          </p:cNvSpPr>
          <p:nvPr>
            <p:ph sz="half" idx="1"/>
          </p:nvPr>
        </p:nvSpPr>
        <p:spPr/>
        <p:txBody>
          <a:bodyPr>
            <a:normAutofit fontScale="92500" lnSpcReduction="10000"/>
          </a:bodyPr>
          <a:lstStyle/>
          <a:p>
            <a:r>
              <a:rPr lang="en-GB" dirty="0">
                <a:solidFill>
                  <a:schemeClr val="accent1"/>
                </a:solidFill>
              </a:rPr>
              <a:t>Health service providers </a:t>
            </a:r>
            <a:r>
              <a:rPr lang="en-GB" dirty="0"/>
              <a:t>are accountable to both the criminal and civil courts to ensure that their activities conform to legal requirements. In addition, employees are accountable to their employer to follow their contract of duty.</a:t>
            </a:r>
          </a:p>
          <a:p>
            <a:r>
              <a:rPr lang="en-GB" dirty="0">
                <a:solidFill>
                  <a:schemeClr val="accent1"/>
                </a:solidFill>
              </a:rPr>
              <a:t>Registered practitioners </a:t>
            </a:r>
            <a:r>
              <a:rPr lang="en-GB" dirty="0"/>
              <a:t>are also accountable to regulatory bodies in terms of standards of practice and patient care (RCN et al., 2006).</a:t>
            </a:r>
          </a:p>
        </p:txBody>
      </p:sp>
      <p:sp>
        <p:nvSpPr>
          <p:cNvPr id="4" name="Content Placeholder 3">
            <a:extLst>
              <a:ext uri="{FF2B5EF4-FFF2-40B4-BE49-F238E27FC236}">
                <a16:creationId xmlns:a16="http://schemas.microsoft.com/office/drawing/2014/main" xmlns="" id="{3FE4268A-9113-4723-B152-D1FF17562279}"/>
              </a:ext>
            </a:extLst>
          </p:cNvPr>
          <p:cNvSpPr>
            <a:spLocks noGrp="1"/>
          </p:cNvSpPr>
          <p:nvPr>
            <p:ph sz="half" idx="2"/>
          </p:nvPr>
        </p:nvSpPr>
        <p:spPr/>
        <p:txBody>
          <a:bodyPr>
            <a:normAutofit fontScale="92500" lnSpcReduction="10000"/>
          </a:bodyPr>
          <a:lstStyle/>
          <a:p>
            <a:r>
              <a:rPr lang="en-GB" dirty="0"/>
              <a:t>The law imposes </a:t>
            </a:r>
            <a:r>
              <a:rPr lang="en-GB" dirty="0">
                <a:solidFill>
                  <a:schemeClr val="accent1"/>
                </a:solidFill>
              </a:rPr>
              <a:t>a duty of care </a:t>
            </a:r>
            <a:r>
              <a:rPr lang="en-GB" dirty="0"/>
              <a:t>on those when it is “reasonably foreseeable” that they might cause harm to patients through their actions or their failure to act (Cox, 2010).</a:t>
            </a:r>
          </a:p>
          <a:p>
            <a:r>
              <a:rPr lang="en-GB" dirty="0"/>
              <a:t>If </a:t>
            </a:r>
            <a:r>
              <a:rPr lang="en-GB" dirty="0">
                <a:solidFill>
                  <a:schemeClr val="accent1"/>
                </a:solidFill>
              </a:rPr>
              <a:t>individuals have a ‘duty of care</a:t>
            </a:r>
            <a:r>
              <a:rPr lang="en-GB" dirty="0"/>
              <a:t>’ they must perform </a:t>
            </a:r>
            <a:r>
              <a:rPr lang="en-GB" dirty="0">
                <a:solidFill>
                  <a:schemeClr val="accent1"/>
                </a:solidFill>
              </a:rPr>
              <a:t>competently</a:t>
            </a:r>
            <a:r>
              <a:rPr lang="en-GB" dirty="0"/>
              <a:t>. They </a:t>
            </a:r>
            <a:r>
              <a:rPr lang="en-GB" dirty="0">
                <a:solidFill>
                  <a:schemeClr val="accent1"/>
                </a:solidFill>
              </a:rPr>
              <a:t>must</a:t>
            </a:r>
            <a:r>
              <a:rPr lang="en-GB" dirty="0"/>
              <a:t> also inform a senior member of staff when they are </a:t>
            </a:r>
            <a:r>
              <a:rPr lang="en-GB" dirty="0">
                <a:solidFill>
                  <a:schemeClr val="accent1"/>
                </a:solidFill>
              </a:rPr>
              <a:t>unable to perform competently</a:t>
            </a:r>
            <a:r>
              <a:rPr lang="en-GB" dirty="0"/>
              <a:t>.</a:t>
            </a:r>
          </a:p>
        </p:txBody>
      </p:sp>
    </p:spTree>
    <p:extLst>
      <p:ext uri="{BB962C8B-B14F-4D97-AF65-F5344CB8AC3E}">
        <p14:creationId xmlns:p14="http://schemas.microsoft.com/office/powerpoint/2010/main" val="1541451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0E52665-1D00-4ED9-A58B-C4A8C4C4031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Complete your own support map </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18468E2B-F2C7-4EB2-9110-1FFF9BBEAF3C}"/>
              </a:ext>
            </a:extLst>
          </p:cNvPr>
          <p:cNvPicPr>
            <a:picLocks noChangeAspect="1"/>
          </p:cNvPicPr>
          <p:nvPr/>
        </p:nvPicPr>
        <p:blipFill>
          <a:blip r:embed="rId2"/>
          <a:stretch>
            <a:fillRect/>
          </a:stretch>
        </p:blipFill>
        <p:spPr>
          <a:xfrm>
            <a:off x="6031230" y="492573"/>
            <a:ext cx="4798728" cy="5880796"/>
          </a:xfrm>
          <a:prstGeom prst="rect">
            <a:avLst/>
          </a:prstGeom>
          <a:ln w="28575">
            <a:solidFill>
              <a:schemeClr val="tx1"/>
            </a:solidFill>
          </a:ln>
        </p:spPr>
      </p:pic>
    </p:spTree>
    <p:extLst>
      <p:ext uri="{BB962C8B-B14F-4D97-AF65-F5344CB8AC3E}">
        <p14:creationId xmlns:p14="http://schemas.microsoft.com/office/powerpoint/2010/main" val="3950891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xmlns="" id="{639C50F9-40D3-4C8B-9FE3-EB7994728970}"/>
              </a:ext>
            </a:extLst>
          </p:cNvPr>
          <p:cNvSpPr/>
          <p:nvPr/>
        </p:nvSpPr>
        <p:spPr>
          <a:xfrm>
            <a:off x="6600056" y="4140697"/>
            <a:ext cx="2304256" cy="1656184"/>
          </a:xfrm>
          <a:prstGeom prst="wedgeEllipseCallout">
            <a:avLst>
              <a:gd name="adj1" fmla="val 42150"/>
              <a:gd name="adj2" fmla="val -6767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I will be accountable if vols do something wrong !</a:t>
            </a:r>
          </a:p>
        </p:txBody>
      </p:sp>
      <p:sp>
        <p:nvSpPr>
          <p:cNvPr id="5" name="Thought Bubble: Cloud 4">
            <a:extLst>
              <a:ext uri="{FF2B5EF4-FFF2-40B4-BE49-F238E27FC236}">
                <a16:creationId xmlns:a16="http://schemas.microsoft.com/office/drawing/2014/main" xmlns="" id="{A8B70B8D-E9FF-4281-BF57-4A4753637429}"/>
              </a:ext>
            </a:extLst>
          </p:cNvPr>
          <p:cNvSpPr/>
          <p:nvPr/>
        </p:nvSpPr>
        <p:spPr>
          <a:xfrm>
            <a:off x="5447928" y="2196481"/>
            <a:ext cx="2088232" cy="1944216"/>
          </a:xfrm>
          <a:prstGeom prst="cloudCallout">
            <a:avLst>
              <a:gd name="adj1" fmla="val -75568"/>
              <a:gd name="adj2" fmla="val -64015"/>
            </a:avLst>
          </a:prstGeo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Neighbours need DBS checks</a:t>
            </a:r>
          </a:p>
        </p:txBody>
      </p:sp>
      <p:sp>
        <p:nvSpPr>
          <p:cNvPr id="7" name="Speech Bubble: Oval 6">
            <a:extLst>
              <a:ext uri="{FF2B5EF4-FFF2-40B4-BE49-F238E27FC236}">
                <a16:creationId xmlns:a16="http://schemas.microsoft.com/office/drawing/2014/main" xmlns="" id="{06669CEA-A91B-4DED-9620-726545FF369C}"/>
              </a:ext>
            </a:extLst>
          </p:cNvPr>
          <p:cNvSpPr/>
          <p:nvPr/>
        </p:nvSpPr>
        <p:spPr>
          <a:xfrm>
            <a:off x="2207568" y="4140698"/>
            <a:ext cx="2664296" cy="2094835"/>
          </a:xfrm>
          <a:prstGeom prst="wedgeEllipseCallout">
            <a:avLst>
              <a:gd name="adj1" fmla="val 42287"/>
              <a:gd name="adj2" fmla="val -661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People who volunteer in people’s homes need DBS checks </a:t>
            </a:r>
          </a:p>
        </p:txBody>
      </p:sp>
      <p:sp>
        <p:nvSpPr>
          <p:cNvPr id="9" name="Thought Bubble: Cloud 8">
            <a:extLst>
              <a:ext uri="{FF2B5EF4-FFF2-40B4-BE49-F238E27FC236}">
                <a16:creationId xmlns:a16="http://schemas.microsoft.com/office/drawing/2014/main" xmlns="" id="{AE57CB25-34E5-4A47-A45F-41603FD1321B}"/>
              </a:ext>
            </a:extLst>
          </p:cNvPr>
          <p:cNvSpPr/>
          <p:nvPr/>
        </p:nvSpPr>
        <p:spPr>
          <a:xfrm>
            <a:off x="7752184" y="917104"/>
            <a:ext cx="2088232" cy="1944216"/>
          </a:xfrm>
          <a:prstGeom prst="cloudCallout">
            <a:avLst>
              <a:gd name="adj1" fmla="val 73312"/>
              <a:gd name="adj2" fmla="val -4285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All End of life patients are vulnerable</a:t>
            </a:r>
          </a:p>
        </p:txBody>
      </p:sp>
      <p:sp>
        <p:nvSpPr>
          <p:cNvPr id="10" name="Speech Bubble: Oval 9">
            <a:extLst>
              <a:ext uri="{FF2B5EF4-FFF2-40B4-BE49-F238E27FC236}">
                <a16:creationId xmlns:a16="http://schemas.microsoft.com/office/drawing/2014/main" xmlns="" id="{3E6A65B3-2EB6-41D3-AE66-612D633F7A14}"/>
              </a:ext>
            </a:extLst>
          </p:cNvPr>
          <p:cNvSpPr/>
          <p:nvPr/>
        </p:nvSpPr>
        <p:spPr>
          <a:xfrm>
            <a:off x="2407608" y="1874371"/>
            <a:ext cx="2304256" cy="1656184"/>
          </a:xfrm>
          <a:prstGeom prst="wedgeEllipseCallout">
            <a:avLst>
              <a:gd name="adj1" fmla="val -56661"/>
              <a:gd name="adj2" fmla="val -46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Volunteers who work with patients need DBS Checks </a:t>
            </a:r>
          </a:p>
        </p:txBody>
      </p:sp>
      <p:sp>
        <p:nvSpPr>
          <p:cNvPr id="2" name="TextBox 1">
            <a:extLst>
              <a:ext uri="{FF2B5EF4-FFF2-40B4-BE49-F238E27FC236}">
                <a16:creationId xmlns:a16="http://schemas.microsoft.com/office/drawing/2014/main" xmlns="" id="{EE45F737-2A61-4D07-9D3C-7CE8D32CA975}"/>
              </a:ext>
            </a:extLst>
          </p:cNvPr>
          <p:cNvSpPr txBox="1"/>
          <p:nvPr/>
        </p:nvSpPr>
        <p:spPr>
          <a:xfrm>
            <a:off x="2135560" y="476672"/>
            <a:ext cx="5040560" cy="1107996"/>
          </a:xfrm>
          <a:prstGeom prst="rect">
            <a:avLst/>
          </a:prstGeom>
          <a:noFill/>
        </p:spPr>
        <p:txBody>
          <a:bodyPr wrap="square" rtlCol="0">
            <a:spAutoFit/>
          </a:bodyPr>
          <a:lstStyle/>
          <a:p>
            <a:pPr algn="ctr"/>
            <a:r>
              <a:rPr lang="en-GB" sz="6600" dirty="0"/>
              <a:t>Myths</a:t>
            </a:r>
            <a:r>
              <a:rPr lang="en-GB" dirty="0"/>
              <a:t> </a:t>
            </a:r>
          </a:p>
        </p:txBody>
      </p:sp>
    </p:spTree>
    <p:extLst>
      <p:ext uri="{BB962C8B-B14F-4D97-AF65-F5344CB8AC3E}">
        <p14:creationId xmlns:p14="http://schemas.microsoft.com/office/powerpoint/2010/main" val="2010558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BA206D0-FF9D-466B-9527-1DAF4D19FDF1}"/>
              </a:ext>
            </a:extLst>
          </p:cNvPr>
          <p:cNvSpPr>
            <a:spLocks noGrp="1"/>
          </p:cNvSpPr>
          <p:nvPr>
            <p:ph type="title"/>
          </p:nvPr>
        </p:nvSpPr>
        <p:spPr/>
        <p:txBody>
          <a:bodyPr/>
          <a:lstStyle/>
          <a:p>
            <a:r>
              <a:rPr lang="en-GB" dirty="0"/>
              <a:t>There are 2 types of ‘informal networks’</a:t>
            </a:r>
          </a:p>
        </p:txBody>
      </p:sp>
      <p:sp>
        <p:nvSpPr>
          <p:cNvPr id="4" name="Text Placeholder 3">
            <a:extLst>
              <a:ext uri="{FF2B5EF4-FFF2-40B4-BE49-F238E27FC236}">
                <a16:creationId xmlns:a16="http://schemas.microsoft.com/office/drawing/2014/main" xmlns="" id="{A6A6A099-A9D5-4760-97ED-3EE5E844A6FD}"/>
              </a:ext>
            </a:extLst>
          </p:cNvPr>
          <p:cNvSpPr>
            <a:spLocks noGrp="1"/>
          </p:cNvSpPr>
          <p:nvPr>
            <p:ph type="body" idx="1"/>
          </p:nvPr>
        </p:nvSpPr>
        <p:spPr/>
        <p:txBody>
          <a:bodyPr/>
          <a:lstStyle/>
          <a:p>
            <a:r>
              <a:rPr lang="en-GB" dirty="0"/>
              <a:t>Known Network – can use 3</a:t>
            </a:r>
            <a:r>
              <a:rPr lang="en-GB" baseline="30000" dirty="0"/>
              <a:t>rd</a:t>
            </a:r>
            <a:r>
              <a:rPr lang="en-GB" dirty="0"/>
              <a:t> party </a:t>
            </a:r>
          </a:p>
        </p:txBody>
      </p:sp>
      <p:sp>
        <p:nvSpPr>
          <p:cNvPr id="5" name="Content Placeholder 4">
            <a:extLst>
              <a:ext uri="{FF2B5EF4-FFF2-40B4-BE49-F238E27FC236}">
                <a16:creationId xmlns:a16="http://schemas.microsoft.com/office/drawing/2014/main" xmlns="" id="{B9B32E77-7112-4818-9398-149E1C04BC97}"/>
              </a:ext>
            </a:extLst>
          </p:cNvPr>
          <p:cNvSpPr>
            <a:spLocks noGrp="1"/>
          </p:cNvSpPr>
          <p:nvPr>
            <p:ph sz="half" idx="2"/>
          </p:nvPr>
        </p:nvSpPr>
        <p:spPr/>
        <p:txBody>
          <a:bodyPr>
            <a:normAutofit fontScale="92500" lnSpcReduction="20000"/>
          </a:bodyPr>
          <a:lstStyle/>
          <a:p>
            <a:r>
              <a:rPr lang="en-GB" dirty="0"/>
              <a:t>This is a network made up of people who are ‘known’ to the patient &amp; carers </a:t>
            </a:r>
            <a:r>
              <a:rPr lang="en-GB" dirty="0" err="1"/>
              <a:t>eg</a:t>
            </a:r>
            <a:r>
              <a:rPr lang="en-GB" dirty="0"/>
              <a:t>   family, friends, neighbours, work colleagues etc</a:t>
            </a:r>
          </a:p>
          <a:p>
            <a:r>
              <a:rPr lang="en-GB" dirty="0"/>
              <a:t>There is no restriction on the activity that individuals in a known network can do , so you can delegate agreed tasks to them if they are willing.</a:t>
            </a:r>
          </a:p>
        </p:txBody>
      </p:sp>
      <p:sp>
        <p:nvSpPr>
          <p:cNvPr id="6" name="Text Placeholder 5">
            <a:extLst>
              <a:ext uri="{FF2B5EF4-FFF2-40B4-BE49-F238E27FC236}">
                <a16:creationId xmlns:a16="http://schemas.microsoft.com/office/drawing/2014/main" xmlns="" id="{1AE9D625-B523-436F-BB61-7823A16DFA06}"/>
              </a:ext>
            </a:extLst>
          </p:cNvPr>
          <p:cNvSpPr>
            <a:spLocks noGrp="1"/>
          </p:cNvSpPr>
          <p:nvPr>
            <p:ph type="body" sz="quarter" idx="3"/>
          </p:nvPr>
        </p:nvSpPr>
        <p:spPr/>
        <p:txBody>
          <a:bodyPr/>
          <a:lstStyle/>
          <a:p>
            <a:r>
              <a:rPr lang="en-GB" dirty="0"/>
              <a:t>Unknown Network</a:t>
            </a:r>
          </a:p>
        </p:txBody>
      </p:sp>
      <p:sp>
        <p:nvSpPr>
          <p:cNvPr id="7" name="Content Placeholder 6">
            <a:extLst>
              <a:ext uri="{FF2B5EF4-FFF2-40B4-BE49-F238E27FC236}">
                <a16:creationId xmlns:a16="http://schemas.microsoft.com/office/drawing/2014/main" xmlns="" id="{F8EC28F4-9F75-418B-8A28-217ED13A0FB9}"/>
              </a:ext>
            </a:extLst>
          </p:cNvPr>
          <p:cNvSpPr>
            <a:spLocks noGrp="1"/>
          </p:cNvSpPr>
          <p:nvPr>
            <p:ph sz="quarter" idx="4"/>
          </p:nvPr>
        </p:nvSpPr>
        <p:spPr/>
        <p:txBody>
          <a:bodyPr>
            <a:normAutofit fontScale="92500" lnSpcReduction="20000"/>
          </a:bodyPr>
          <a:lstStyle/>
          <a:p>
            <a:r>
              <a:rPr lang="en-GB" dirty="0"/>
              <a:t>This network is made up of people that are not known to the patient/carer. </a:t>
            </a:r>
          </a:p>
          <a:p>
            <a:r>
              <a:rPr lang="en-GB" dirty="0"/>
              <a:t>You cannot use 3</a:t>
            </a:r>
            <a:r>
              <a:rPr lang="en-GB" baseline="30000" dirty="0"/>
              <a:t>rd</a:t>
            </a:r>
            <a:r>
              <a:rPr lang="en-GB" dirty="0"/>
              <a:t> party with unknown network , </a:t>
            </a:r>
            <a:r>
              <a:rPr lang="en-GB" dirty="0">
                <a:solidFill>
                  <a:srgbClr val="FF0000"/>
                </a:solidFill>
              </a:rPr>
              <a:t>unless</a:t>
            </a:r>
            <a:r>
              <a:rPr lang="en-GB" dirty="0"/>
              <a:t> you are using volunteers from a </a:t>
            </a:r>
            <a:r>
              <a:rPr lang="en-GB" dirty="0">
                <a:solidFill>
                  <a:srgbClr val="FF0000"/>
                </a:solidFill>
              </a:rPr>
              <a:t>registered</a:t>
            </a:r>
            <a:r>
              <a:rPr lang="en-GB" dirty="0"/>
              <a:t>  voluntary agency that </a:t>
            </a:r>
            <a:r>
              <a:rPr lang="en-GB" dirty="0">
                <a:solidFill>
                  <a:srgbClr val="FF0000"/>
                </a:solidFill>
              </a:rPr>
              <a:t>DBS</a:t>
            </a:r>
            <a:r>
              <a:rPr lang="en-GB" dirty="0"/>
              <a:t> checks their volunteers.</a:t>
            </a:r>
          </a:p>
          <a:p>
            <a:r>
              <a:rPr lang="en-GB" dirty="0"/>
              <a:t>Unknown people , who are not DBS checked are restricted in what activities they can do and this is termed </a:t>
            </a:r>
            <a:r>
              <a:rPr lang="en-GB" dirty="0">
                <a:solidFill>
                  <a:srgbClr val="FF0000"/>
                </a:solidFill>
              </a:rPr>
              <a:t>‘Non regulated activity’.</a:t>
            </a:r>
          </a:p>
          <a:p>
            <a:endParaRPr lang="en-GB" dirty="0"/>
          </a:p>
        </p:txBody>
      </p:sp>
    </p:spTree>
    <p:extLst>
      <p:ext uri="{BB962C8B-B14F-4D97-AF65-F5344CB8AC3E}">
        <p14:creationId xmlns:p14="http://schemas.microsoft.com/office/powerpoint/2010/main" val="23342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6B32FD6-1030-4F14-992C-D0A4357BB0BB}"/>
              </a:ext>
            </a:extLst>
          </p:cNvPr>
          <p:cNvSpPr>
            <a:spLocks noGrp="1"/>
          </p:cNvSpPr>
          <p:nvPr>
            <p:ph type="title"/>
          </p:nvPr>
        </p:nvSpPr>
        <p:spPr/>
        <p:txBody>
          <a:bodyPr/>
          <a:lstStyle/>
          <a:p>
            <a:r>
              <a:rPr lang="en-GB" b="1" dirty="0">
                <a:solidFill>
                  <a:schemeClr val="accent1"/>
                </a:solidFill>
              </a:rPr>
              <a:t>Unregulated Activity </a:t>
            </a:r>
          </a:p>
        </p:txBody>
      </p:sp>
      <p:sp>
        <p:nvSpPr>
          <p:cNvPr id="10" name="Text Placeholder 9">
            <a:extLst>
              <a:ext uri="{FF2B5EF4-FFF2-40B4-BE49-F238E27FC236}">
                <a16:creationId xmlns:a16="http://schemas.microsoft.com/office/drawing/2014/main" xmlns="" id="{7438B380-D270-4E64-A375-006472B3BBA7}"/>
              </a:ext>
            </a:extLst>
          </p:cNvPr>
          <p:cNvSpPr>
            <a:spLocks noGrp="1"/>
          </p:cNvSpPr>
          <p:nvPr>
            <p:ph type="body" idx="1"/>
          </p:nvPr>
        </p:nvSpPr>
        <p:spPr>
          <a:xfrm>
            <a:off x="862014" y="1343812"/>
            <a:ext cx="5157787" cy="823912"/>
          </a:xfrm>
        </p:spPr>
        <p:txBody>
          <a:bodyPr/>
          <a:lstStyle/>
          <a:p>
            <a:r>
              <a:rPr lang="en-GB" dirty="0"/>
              <a:t>Exclusions </a:t>
            </a:r>
          </a:p>
        </p:txBody>
      </p:sp>
      <p:sp>
        <p:nvSpPr>
          <p:cNvPr id="8" name="Content Placeholder 7">
            <a:extLst>
              <a:ext uri="{FF2B5EF4-FFF2-40B4-BE49-F238E27FC236}">
                <a16:creationId xmlns:a16="http://schemas.microsoft.com/office/drawing/2014/main" xmlns="" id="{ED7C0AE3-9430-443B-99C9-9294B28CCED3}"/>
              </a:ext>
            </a:extLst>
          </p:cNvPr>
          <p:cNvSpPr>
            <a:spLocks noGrp="1"/>
          </p:cNvSpPr>
          <p:nvPr>
            <p:ph sz="half" idx="2"/>
          </p:nvPr>
        </p:nvSpPr>
        <p:spPr>
          <a:xfrm>
            <a:off x="836612" y="2167724"/>
            <a:ext cx="5157787" cy="3684588"/>
          </a:xfrm>
        </p:spPr>
        <p:txBody>
          <a:bodyPr>
            <a:normAutofit lnSpcReduction="10000"/>
          </a:bodyPr>
          <a:lstStyle/>
          <a:p>
            <a:r>
              <a:rPr lang="en-GB" dirty="0"/>
              <a:t>Any activity that would  usually be performed by a regulated professional</a:t>
            </a:r>
          </a:p>
          <a:p>
            <a:r>
              <a:rPr lang="en-GB" dirty="0"/>
              <a:t>Any activity that involves handling money or drugs</a:t>
            </a:r>
          </a:p>
          <a:p>
            <a:r>
              <a:rPr lang="en-GB" dirty="0"/>
              <a:t>Any type of personal care</a:t>
            </a:r>
          </a:p>
          <a:p>
            <a:r>
              <a:rPr lang="en-GB" dirty="0"/>
              <a:t>Giving medications</a:t>
            </a:r>
          </a:p>
          <a:p>
            <a:r>
              <a:rPr lang="en-GB" dirty="0"/>
              <a:t>Take people to hospital appointments</a:t>
            </a:r>
          </a:p>
        </p:txBody>
      </p:sp>
      <p:sp>
        <p:nvSpPr>
          <p:cNvPr id="11" name="Text Placeholder 10">
            <a:extLst>
              <a:ext uri="{FF2B5EF4-FFF2-40B4-BE49-F238E27FC236}">
                <a16:creationId xmlns:a16="http://schemas.microsoft.com/office/drawing/2014/main" xmlns="" id="{0591650D-9BC3-456A-9859-2179FA60839F}"/>
              </a:ext>
            </a:extLst>
          </p:cNvPr>
          <p:cNvSpPr>
            <a:spLocks noGrp="1"/>
          </p:cNvSpPr>
          <p:nvPr>
            <p:ph type="body" sz="quarter" idx="3"/>
          </p:nvPr>
        </p:nvSpPr>
        <p:spPr>
          <a:xfrm>
            <a:off x="6197603" y="1343812"/>
            <a:ext cx="5183188" cy="823912"/>
          </a:xfrm>
        </p:spPr>
        <p:txBody>
          <a:bodyPr/>
          <a:lstStyle/>
          <a:p>
            <a:r>
              <a:rPr lang="en-GB" dirty="0"/>
              <a:t>What they can do</a:t>
            </a:r>
          </a:p>
        </p:txBody>
      </p:sp>
      <p:sp>
        <p:nvSpPr>
          <p:cNvPr id="12" name="Content Placeholder 11">
            <a:extLst>
              <a:ext uri="{FF2B5EF4-FFF2-40B4-BE49-F238E27FC236}">
                <a16:creationId xmlns:a16="http://schemas.microsoft.com/office/drawing/2014/main" xmlns="" id="{55E59E53-8D01-4162-8D0B-40A050F67D32}"/>
              </a:ext>
            </a:extLst>
          </p:cNvPr>
          <p:cNvSpPr>
            <a:spLocks noGrp="1"/>
          </p:cNvSpPr>
          <p:nvPr>
            <p:ph sz="quarter" idx="4"/>
          </p:nvPr>
        </p:nvSpPr>
        <p:spPr>
          <a:xfrm>
            <a:off x="6172200" y="2167724"/>
            <a:ext cx="5183188" cy="3684588"/>
          </a:xfrm>
        </p:spPr>
        <p:txBody>
          <a:bodyPr>
            <a:normAutofit lnSpcReduction="10000"/>
          </a:bodyPr>
          <a:lstStyle/>
          <a:p>
            <a:r>
              <a:rPr lang="en-GB" dirty="0"/>
              <a:t>Collect shopping already paid for</a:t>
            </a:r>
          </a:p>
          <a:p>
            <a:r>
              <a:rPr lang="en-GB" dirty="0"/>
              <a:t>Make meals</a:t>
            </a:r>
          </a:p>
          <a:p>
            <a:r>
              <a:rPr lang="en-GB" dirty="0"/>
              <a:t>Sit with people –provide company</a:t>
            </a:r>
          </a:p>
          <a:p>
            <a:r>
              <a:rPr lang="en-GB" dirty="0"/>
              <a:t>Be phone buddies</a:t>
            </a:r>
          </a:p>
          <a:p>
            <a:r>
              <a:rPr lang="en-GB" dirty="0"/>
              <a:t>Walk dogs</a:t>
            </a:r>
          </a:p>
          <a:p>
            <a:r>
              <a:rPr lang="en-GB" dirty="0"/>
              <a:t>Take people to cafes, pubs, trips for pleasure</a:t>
            </a:r>
          </a:p>
        </p:txBody>
      </p:sp>
      <p:sp>
        <p:nvSpPr>
          <p:cNvPr id="13" name="TextBox 12">
            <a:extLst>
              <a:ext uri="{FF2B5EF4-FFF2-40B4-BE49-F238E27FC236}">
                <a16:creationId xmlns:a16="http://schemas.microsoft.com/office/drawing/2014/main" xmlns="" id="{7E3CC74F-041F-4069-9958-0F0778163BBB}"/>
              </a:ext>
            </a:extLst>
          </p:cNvPr>
          <p:cNvSpPr txBox="1"/>
          <p:nvPr/>
        </p:nvSpPr>
        <p:spPr>
          <a:xfrm>
            <a:off x="1589103" y="6027938"/>
            <a:ext cx="8433786" cy="646331"/>
          </a:xfrm>
          <a:prstGeom prst="rect">
            <a:avLst/>
          </a:prstGeom>
          <a:noFill/>
        </p:spPr>
        <p:txBody>
          <a:bodyPr wrap="square" rtlCol="0">
            <a:spAutoFit/>
          </a:bodyPr>
          <a:lstStyle/>
          <a:p>
            <a:r>
              <a:rPr lang="en-GB" i="1"/>
              <a:t>(The definition of ‘regulated activity’ (adults) as defined by the Safeguarding Vulnerable Groups Act 2006 from 10th September 2012) pub DOH .</a:t>
            </a:r>
            <a:endParaRPr lang="en-GB" dirty="0">
              <a:solidFill>
                <a:srgbClr val="000000"/>
              </a:solidFill>
              <a:latin typeface="Arial" panose="020B0604020202020204" pitchFamily="34" charset="0"/>
            </a:endParaRPr>
          </a:p>
        </p:txBody>
      </p:sp>
    </p:spTree>
    <p:extLst>
      <p:ext uri="{BB962C8B-B14F-4D97-AF65-F5344CB8AC3E}">
        <p14:creationId xmlns:p14="http://schemas.microsoft.com/office/powerpoint/2010/main" val="329370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08C3D-3712-49FC-AE87-B8856220320E}"/>
              </a:ext>
            </a:extLst>
          </p:cNvPr>
          <p:cNvSpPr>
            <a:spLocks noGrp="1"/>
          </p:cNvSpPr>
          <p:nvPr>
            <p:ph type="title"/>
          </p:nvPr>
        </p:nvSpPr>
        <p:spPr/>
        <p:txBody>
          <a:bodyPr/>
          <a:lstStyle/>
          <a:p>
            <a:r>
              <a:rPr lang="en-GB" dirty="0">
                <a:solidFill>
                  <a:srgbClr val="0070C0"/>
                </a:solidFill>
              </a:rPr>
              <a:t>What is a professionals duty ?</a:t>
            </a:r>
          </a:p>
        </p:txBody>
      </p:sp>
      <p:sp>
        <p:nvSpPr>
          <p:cNvPr id="3" name="Content Placeholder 2">
            <a:extLst>
              <a:ext uri="{FF2B5EF4-FFF2-40B4-BE49-F238E27FC236}">
                <a16:creationId xmlns:a16="http://schemas.microsoft.com/office/drawing/2014/main" xmlns="" id="{ABF00CFF-CF7A-4380-8F1D-0F348EC9BF3B}"/>
              </a:ext>
            </a:extLst>
          </p:cNvPr>
          <p:cNvSpPr>
            <a:spLocks noGrp="1"/>
          </p:cNvSpPr>
          <p:nvPr>
            <p:ph idx="1"/>
          </p:nvPr>
        </p:nvSpPr>
        <p:spPr/>
        <p:txBody>
          <a:bodyPr>
            <a:normAutofit/>
          </a:bodyPr>
          <a:lstStyle/>
          <a:p>
            <a:r>
              <a:rPr lang="en-GB" dirty="0"/>
              <a:t>To identify those individuals who may be at risk by completing safeguarding checks. – refer to the safeguarding checklist.</a:t>
            </a:r>
          </a:p>
          <a:p>
            <a:r>
              <a:rPr lang="en-GB" dirty="0"/>
              <a:t>Identify any potential risks</a:t>
            </a:r>
          </a:p>
          <a:p>
            <a:r>
              <a:rPr lang="en-GB" dirty="0"/>
              <a:t>If the person has capacity and can self advocate talk to them and inform them of any risks </a:t>
            </a:r>
          </a:p>
          <a:p>
            <a:r>
              <a:rPr lang="en-GB" dirty="0"/>
              <a:t>Let the person decide if the benefits of a service outweighs the risks for them</a:t>
            </a:r>
          </a:p>
          <a:p>
            <a:r>
              <a:rPr lang="en-GB" dirty="0"/>
              <a:t>Your role is not to remove choice and control because you deem the risks to be too great.</a:t>
            </a:r>
          </a:p>
        </p:txBody>
      </p:sp>
    </p:spTree>
    <p:extLst>
      <p:ext uri="{BB962C8B-B14F-4D97-AF65-F5344CB8AC3E}">
        <p14:creationId xmlns:p14="http://schemas.microsoft.com/office/powerpoint/2010/main" val="3303543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0F4EA86-3337-4499-A0C3-B5200CF1EFC0}"/>
              </a:ext>
            </a:extLst>
          </p:cNvPr>
          <p:cNvSpPr>
            <a:spLocks noGrp="1"/>
          </p:cNvSpPr>
          <p:nvPr>
            <p:ph type="title" idx="4294967295"/>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Plymouth City Compassionate Friends</a:t>
            </a:r>
          </a:p>
        </p:txBody>
      </p:sp>
      <p:sp>
        <p:nvSpPr>
          <p:cNvPr id="4" name="Content Placeholder 3">
            <a:extLst>
              <a:ext uri="{FF2B5EF4-FFF2-40B4-BE49-F238E27FC236}">
                <a16:creationId xmlns:a16="http://schemas.microsoft.com/office/drawing/2014/main" xmlns="" id="{FD4A1356-0AC4-4EFE-B0D5-89672EC9C7F0}"/>
              </a:ext>
            </a:extLst>
          </p:cNvPr>
          <p:cNvSpPr>
            <a:spLocks noGrp="1"/>
          </p:cNvSpPr>
          <p:nvPr>
            <p:ph sz="half" idx="4294967295"/>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E7E6E6"/>
                </a:solidFill>
              </a:rPr>
              <a:t>For those at EOL.</a:t>
            </a: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B4526890-8EB8-4486-81D9-2028BD1794DA}"/>
              </a:ext>
            </a:extLst>
          </p:cNvPr>
          <p:cNvPicPr>
            <a:picLocks noChangeAspect="1"/>
          </p:cNvPicPr>
          <p:nvPr/>
        </p:nvPicPr>
        <p:blipFill>
          <a:blip r:embed="rId2"/>
          <a:stretch>
            <a:fillRect/>
          </a:stretch>
        </p:blipFill>
        <p:spPr>
          <a:xfrm>
            <a:off x="1658163" y="2426818"/>
            <a:ext cx="2802725" cy="3997637"/>
          </a:xfrm>
          <a:prstGeom prst="rect">
            <a:avLst/>
          </a:prstGeom>
          <a:ln w="19050">
            <a:solidFill>
              <a:schemeClr val="tx1"/>
            </a:solidFill>
          </a:ln>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DE639B3-3DFA-43DF-8CCD-B804D666E693}"/>
              </a:ext>
            </a:extLst>
          </p:cNvPr>
          <p:cNvPicPr>
            <a:picLocks noChangeAspect="1"/>
          </p:cNvPicPr>
          <p:nvPr/>
        </p:nvPicPr>
        <p:blipFill>
          <a:blip r:embed="rId3"/>
          <a:stretch>
            <a:fillRect/>
          </a:stretch>
        </p:blipFill>
        <p:spPr>
          <a:xfrm>
            <a:off x="7766697" y="2426818"/>
            <a:ext cx="2812669" cy="3997637"/>
          </a:xfrm>
          <a:prstGeom prst="rect">
            <a:avLst/>
          </a:prstGeom>
          <a:ln>
            <a:solidFill>
              <a:schemeClr val="tx1"/>
            </a:solidFill>
            <a:prstDash val="solid"/>
          </a:ln>
        </p:spPr>
      </p:pic>
    </p:spTree>
    <p:extLst>
      <p:ext uri="{BB962C8B-B14F-4D97-AF65-F5344CB8AC3E}">
        <p14:creationId xmlns:p14="http://schemas.microsoft.com/office/powerpoint/2010/main" val="144654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xmlns="" id="{A9B61B35-D33C-41EA-B9E5-BB3EEF57BB7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Using Compassionate networks - Summary</a:t>
            </a:r>
          </a:p>
        </p:txBody>
      </p:sp>
      <p:grpSp>
        <p:nvGrpSpPr>
          <p:cNvPr id="15" name="Group 14">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xmlns="" id="{07EAFA34-E657-44BF-9D2E-5A9969D4B069}"/>
              </a:ext>
            </a:extLst>
          </p:cNvPr>
          <p:cNvSpPr>
            <a:spLocks noGrp="1"/>
          </p:cNvSpPr>
          <p:nvPr>
            <p:ph sz="half" idx="1"/>
          </p:nvPr>
        </p:nvSpPr>
        <p:spPr>
          <a:xfrm>
            <a:off x="590719" y="2330505"/>
            <a:ext cx="4559425" cy="3979585"/>
          </a:xfrm>
        </p:spPr>
        <p:txBody>
          <a:bodyPr vert="horz" lIns="91440" tIns="45720" rIns="91440" bIns="45720" rtlCol="0" anchor="ctr">
            <a:normAutofit fontScale="92500" lnSpcReduction="10000"/>
          </a:bodyPr>
          <a:lstStyle/>
          <a:p>
            <a:r>
              <a:rPr lang="en-US" sz="2000" dirty="0"/>
              <a:t>Lay people known to family – no requirement for a DBS  - use 3</a:t>
            </a:r>
            <a:r>
              <a:rPr lang="en-US" sz="2000" baseline="30000" dirty="0"/>
              <a:t>rd</a:t>
            </a:r>
            <a:r>
              <a:rPr lang="en-US" sz="2000" dirty="0"/>
              <a:t> party</a:t>
            </a:r>
          </a:p>
          <a:p>
            <a:r>
              <a:rPr lang="en-US" sz="2000" dirty="0"/>
              <a:t>People working for volunteer charities – you can use them if  they have been DBS checked – use 3</a:t>
            </a:r>
            <a:r>
              <a:rPr lang="en-US" sz="2000" baseline="30000" dirty="0"/>
              <a:t>rd</a:t>
            </a:r>
            <a:r>
              <a:rPr lang="en-US" sz="2000" dirty="0"/>
              <a:t> party</a:t>
            </a:r>
          </a:p>
          <a:p>
            <a:r>
              <a:rPr lang="en-US" sz="2000" dirty="0"/>
              <a:t>People not known to the family but are undertaking non regulated activities – no requirement for a DBS – cannot use 3</a:t>
            </a:r>
            <a:r>
              <a:rPr lang="en-US" sz="2000" baseline="30000" dirty="0"/>
              <a:t>rd</a:t>
            </a:r>
            <a:r>
              <a:rPr lang="en-US" sz="2000" dirty="0"/>
              <a:t> party but could support in other ways , so long as no safeguarding concerns</a:t>
            </a:r>
          </a:p>
          <a:p>
            <a:pPr marL="0" indent="0">
              <a:buNone/>
            </a:pPr>
            <a:r>
              <a:rPr lang="en-US" sz="2000" dirty="0"/>
              <a:t>(making meals, walking the dog, chatting, sitting, collecting shopping ). </a:t>
            </a:r>
          </a:p>
          <a:p>
            <a:pPr marL="0" indent="0">
              <a:buNone/>
            </a:pPr>
            <a:r>
              <a:rPr lang="en-US" sz="2000" dirty="0"/>
              <a:t>       </a:t>
            </a:r>
          </a:p>
        </p:txBody>
      </p:sp>
      <p:sp>
        <p:nvSpPr>
          <p:cNvPr id="21" name="Rectangle 20">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xmlns="" id="{378AB643-0FFA-4044-850C-766585EC9E0A}"/>
              </a:ext>
            </a:extLst>
          </p:cNvPr>
          <p:cNvPicPr>
            <a:picLocks noGrp="1" noChangeAspect="1"/>
          </p:cNvPicPr>
          <p:nvPr>
            <p:ph sz="half" idx="2"/>
          </p:nvPr>
        </p:nvPicPr>
        <p:blipFill rotWithShape="1">
          <a:blip r:embed="rId2"/>
          <a:srcRect l="51122" t="6345" r="19280" b="45298"/>
          <a:stretch/>
        </p:blipFill>
        <p:spPr>
          <a:xfrm>
            <a:off x="5971592" y="1452435"/>
            <a:ext cx="4460032" cy="4420690"/>
          </a:xfrm>
          <a:prstGeom prst="rect">
            <a:avLst/>
          </a:prstGeom>
          <a:ln w="38100">
            <a:solidFill>
              <a:schemeClr val="tx1"/>
            </a:solidFill>
          </a:ln>
        </p:spPr>
      </p:pic>
    </p:spTree>
    <p:extLst>
      <p:ext uri="{BB962C8B-B14F-4D97-AF65-F5344CB8AC3E}">
        <p14:creationId xmlns:p14="http://schemas.microsoft.com/office/powerpoint/2010/main" val="43754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1EEE2E8-63F4-43FC-B73C-EB86FF692301}"/>
              </a:ext>
            </a:extLst>
          </p:cNvPr>
          <p:cNvSpPr>
            <a:spLocks noGrp="1"/>
          </p:cNvSpPr>
          <p:nvPr>
            <p:ph type="title"/>
          </p:nvPr>
        </p:nvSpPr>
        <p:spPr/>
        <p:txBody>
          <a:bodyPr>
            <a:normAutofit/>
          </a:bodyPr>
          <a:lstStyle/>
          <a:p>
            <a:r>
              <a:rPr lang="en-GB" dirty="0">
                <a:solidFill>
                  <a:schemeClr val="accent1"/>
                </a:solidFill>
              </a:rPr>
              <a:t>In summary – Complete a holistic assessment </a:t>
            </a:r>
          </a:p>
        </p:txBody>
      </p:sp>
      <p:graphicFrame>
        <p:nvGraphicFramePr>
          <p:cNvPr id="6" name="Diagram 5">
            <a:extLst>
              <a:ext uri="{FF2B5EF4-FFF2-40B4-BE49-F238E27FC236}">
                <a16:creationId xmlns:a16="http://schemas.microsoft.com/office/drawing/2014/main" xmlns="" id="{7246FFF2-7EFC-46CA-8CF0-3F2621DEE800}"/>
              </a:ext>
            </a:extLst>
          </p:cNvPr>
          <p:cNvGraphicFramePr/>
          <p:nvPr/>
        </p:nvGraphicFramePr>
        <p:xfrm>
          <a:off x="2423592" y="1397000"/>
          <a:ext cx="7416824" cy="518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75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rgbClr val="FF0000"/>
                </a:solidFill>
              </a:rPr>
              <a:t>Final Thoughts </a:t>
            </a:r>
          </a:p>
        </p:txBody>
      </p:sp>
      <p:sp>
        <p:nvSpPr>
          <p:cNvPr id="6" name="Content Placeholder 5"/>
          <p:cNvSpPr>
            <a:spLocks noGrp="1"/>
          </p:cNvSpPr>
          <p:nvPr>
            <p:ph idx="1"/>
          </p:nvPr>
        </p:nvSpPr>
        <p:spPr>
          <a:xfrm>
            <a:off x="1981200" y="1600269"/>
            <a:ext cx="8229600" cy="5112568"/>
          </a:xfrm>
          <a:solidFill>
            <a:schemeClr val="bg1"/>
          </a:solidFill>
        </p:spPr>
        <p:txBody>
          <a:bodyPr>
            <a:normAutofit lnSpcReduction="10000"/>
          </a:bodyPr>
          <a:lstStyle/>
          <a:p>
            <a:r>
              <a:rPr lang="en-GB" dirty="0"/>
              <a:t>Ordinary people are willing, to help to support people with a little support and training from formal carers/ nurses. </a:t>
            </a:r>
          </a:p>
          <a:p>
            <a:endParaRPr lang="en-GB" dirty="0"/>
          </a:p>
          <a:p>
            <a:r>
              <a:rPr lang="en-GB" dirty="0"/>
              <a:t>As demands for services increase with the rising elderly demographics and a move to focus on home based care, community services will need to ensure that identifying ‘supportive care networks’ becomes part of the nursing assessment. </a:t>
            </a:r>
          </a:p>
          <a:p>
            <a:r>
              <a:rPr lang="en-GB" dirty="0"/>
              <a:t>We need to legitimise the role  informal compassionate networks can play as a vital part of the patients care and support plan. </a:t>
            </a:r>
          </a:p>
          <a:p>
            <a:pPr>
              <a:buNone/>
            </a:pPr>
            <a:r>
              <a:rPr lang="en-GB" dirty="0"/>
              <a:t> </a:t>
            </a:r>
          </a:p>
          <a:p>
            <a:endParaRPr lang="en-GB" dirty="0"/>
          </a:p>
        </p:txBody>
      </p:sp>
      <p:sp>
        <p:nvSpPr>
          <p:cNvPr id="7" name="Slide Number Placeholder 6"/>
          <p:cNvSpPr>
            <a:spLocks noGrp="1"/>
          </p:cNvSpPr>
          <p:nvPr>
            <p:ph type="sldNum" sz="quarter" idx="12"/>
          </p:nvPr>
        </p:nvSpPr>
        <p:spPr/>
        <p:txBody>
          <a:bodyPr/>
          <a:lstStyle/>
          <a:p>
            <a:fld id="{28D635C8-755E-4216-83D3-9EED5070741B}" type="slidenum">
              <a:rPr lang="en-GB" smtClean="0"/>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late with a cup of coffee&#10;&#10;Description automatically generated">
            <a:extLst>
              <a:ext uri="{FF2B5EF4-FFF2-40B4-BE49-F238E27FC236}">
                <a16:creationId xmlns:a16="http://schemas.microsoft.com/office/drawing/2014/main" xmlns="" id="{EFE551C3-4438-4B66-B3D0-F8B9D36E09D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8502" r="5316" b="909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xmlns="" id="{44F3E866-7EFF-4773-A519-587AD6998B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Coffee break 10 minutes</a:t>
            </a:r>
          </a:p>
        </p:txBody>
      </p:sp>
      <p:sp>
        <p:nvSpPr>
          <p:cNvPr id="17" name="Rectangle 1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7352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C8EC17-F11E-4CA1-86C3-CD8935612507}"/>
              </a:ext>
            </a:extLst>
          </p:cNvPr>
          <p:cNvSpPr>
            <a:spLocks noGrp="1"/>
          </p:cNvSpPr>
          <p:nvPr>
            <p:ph type="title"/>
          </p:nvPr>
        </p:nvSpPr>
        <p:spPr/>
        <p:txBody>
          <a:bodyPr/>
          <a:lstStyle/>
          <a:p>
            <a:pPr algn="ctr"/>
            <a:r>
              <a:rPr lang="en-GB" b="1" dirty="0">
                <a:solidFill>
                  <a:srgbClr val="0070C0"/>
                </a:solidFill>
              </a:rPr>
              <a:t>Delegation</a:t>
            </a:r>
          </a:p>
        </p:txBody>
      </p:sp>
      <p:sp>
        <p:nvSpPr>
          <p:cNvPr id="5" name="Content Placeholder 4">
            <a:extLst>
              <a:ext uri="{FF2B5EF4-FFF2-40B4-BE49-F238E27FC236}">
                <a16:creationId xmlns:a16="http://schemas.microsoft.com/office/drawing/2014/main" xmlns="" id="{95230926-D201-4E74-86EC-1D431572B70B}"/>
              </a:ext>
            </a:extLst>
          </p:cNvPr>
          <p:cNvSpPr>
            <a:spLocks noGrp="1"/>
          </p:cNvSpPr>
          <p:nvPr>
            <p:ph idx="1"/>
          </p:nvPr>
        </p:nvSpPr>
        <p:spPr/>
        <p:txBody>
          <a:bodyPr>
            <a:noAutofit/>
          </a:bodyPr>
          <a:lstStyle/>
          <a:p>
            <a:pPr marL="0" indent="0" algn="ctr">
              <a:buNone/>
            </a:pPr>
            <a:r>
              <a:rPr lang="en-GB" sz="4000" dirty="0"/>
              <a:t>“Delegation is the </a:t>
            </a:r>
            <a:r>
              <a:rPr lang="en-GB" sz="4000" dirty="0">
                <a:solidFill>
                  <a:schemeClr val="accent1"/>
                </a:solidFill>
              </a:rPr>
              <a:t>process</a:t>
            </a:r>
            <a:r>
              <a:rPr lang="en-GB" sz="4000" dirty="0"/>
              <a:t> by which you (the delegator) allocate </a:t>
            </a:r>
            <a:r>
              <a:rPr lang="en-GB" sz="4000" dirty="0">
                <a:solidFill>
                  <a:schemeClr val="accent1"/>
                </a:solidFill>
              </a:rPr>
              <a:t>clinical or non-clinical treatment or care </a:t>
            </a:r>
            <a:r>
              <a:rPr lang="en-GB" sz="4000" dirty="0"/>
              <a:t>to a </a:t>
            </a:r>
            <a:r>
              <a:rPr lang="en-GB" sz="4000" dirty="0">
                <a:solidFill>
                  <a:schemeClr val="accent1"/>
                </a:solidFill>
              </a:rPr>
              <a:t>competent</a:t>
            </a:r>
            <a:r>
              <a:rPr lang="en-GB" sz="4000" dirty="0"/>
              <a:t> person (the </a:t>
            </a:r>
            <a:r>
              <a:rPr lang="en-GB" sz="4000" dirty="0" err="1"/>
              <a:t>delegatee</a:t>
            </a:r>
            <a:r>
              <a:rPr lang="en-GB" sz="4000" dirty="0"/>
              <a:t>). You will </a:t>
            </a:r>
            <a:r>
              <a:rPr lang="en-GB" sz="4000" dirty="0">
                <a:solidFill>
                  <a:schemeClr val="accent1"/>
                </a:solidFill>
              </a:rPr>
              <a:t>remain responsible </a:t>
            </a:r>
            <a:r>
              <a:rPr lang="en-GB" sz="4000" dirty="0"/>
              <a:t>for the overall management of the service user, and </a:t>
            </a:r>
            <a:r>
              <a:rPr lang="en-GB" sz="4000" dirty="0">
                <a:solidFill>
                  <a:schemeClr val="accent1"/>
                </a:solidFill>
              </a:rPr>
              <a:t>accountable for your decision to delegate</a:t>
            </a:r>
            <a:r>
              <a:rPr lang="en-GB" sz="4000" dirty="0"/>
              <a:t>. You will </a:t>
            </a:r>
            <a:r>
              <a:rPr lang="en-GB" sz="4000" dirty="0">
                <a:solidFill>
                  <a:schemeClr val="accent1"/>
                </a:solidFill>
              </a:rPr>
              <a:t>not be accountable </a:t>
            </a:r>
            <a:r>
              <a:rPr lang="en-GB" sz="4000" dirty="0"/>
              <a:t>for the decisions and actions of the </a:t>
            </a:r>
            <a:r>
              <a:rPr lang="en-GB" sz="4000" dirty="0" err="1"/>
              <a:t>delegatee</a:t>
            </a:r>
            <a:r>
              <a:rPr lang="en-GB" sz="4000" dirty="0"/>
              <a:t>.” ( RCN 2017)</a:t>
            </a:r>
          </a:p>
          <a:p>
            <a:pPr marL="0" indent="0" algn="ctr">
              <a:buNone/>
            </a:pPr>
            <a:r>
              <a:rPr lang="en-GB" sz="4000" dirty="0"/>
              <a:t>* </a:t>
            </a:r>
            <a:r>
              <a:rPr lang="en-GB" dirty="0">
                <a:solidFill>
                  <a:srgbClr val="FF0000"/>
                </a:solidFill>
              </a:rPr>
              <a:t>This includes Skilled Not Registered (SNR) workers &amp; informal carers</a:t>
            </a:r>
            <a:r>
              <a:rPr lang="en-GB" dirty="0"/>
              <a:t>.</a:t>
            </a:r>
          </a:p>
        </p:txBody>
      </p:sp>
    </p:spTree>
    <p:extLst>
      <p:ext uri="{BB962C8B-B14F-4D97-AF65-F5344CB8AC3E}">
        <p14:creationId xmlns:p14="http://schemas.microsoft.com/office/powerpoint/2010/main" val="3313262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06199-FF87-476A-AFFE-07520B7F2548}"/>
              </a:ext>
            </a:extLst>
          </p:cNvPr>
          <p:cNvSpPr>
            <a:spLocks noGrp="1"/>
          </p:cNvSpPr>
          <p:nvPr>
            <p:ph type="title"/>
          </p:nvPr>
        </p:nvSpPr>
        <p:spPr>
          <a:xfrm>
            <a:off x="1004454" y="18255"/>
            <a:ext cx="10515600" cy="1325563"/>
          </a:xfrm>
        </p:spPr>
        <p:txBody>
          <a:bodyPr/>
          <a:lstStyle/>
          <a:p>
            <a:r>
              <a:rPr lang="en-GB" dirty="0"/>
              <a:t>Case Study Chris &amp; Sam</a:t>
            </a:r>
          </a:p>
        </p:txBody>
      </p:sp>
      <p:sp>
        <p:nvSpPr>
          <p:cNvPr id="5" name="Content Placeholder 4">
            <a:extLst>
              <a:ext uri="{FF2B5EF4-FFF2-40B4-BE49-F238E27FC236}">
                <a16:creationId xmlns:a16="http://schemas.microsoft.com/office/drawing/2014/main" xmlns="" id="{C4B24B47-9096-4151-A1F7-C40D4E7D2F3E}"/>
              </a:ext>
            </a:extLst>
          </p:cNvPr>
          <p:cNvSpPr>
            <a:spLocks noGrp="1"/>
          </p:cNvSpPr>
          <p:nvPr>
            <p:ph idx="1"/>
          </p:nvPr>
        </p:nvSpPr>
        <p:spPr>
          <a:xfrm>
            <a:off x="235527" y="721360"/>
            <a:ext cx="11417993" cy="5913120"/>
          </a:xfrm>
        </p:spPr>
        <p:txBody>
          <a:bodyPr>
            <a:normAutofit fontScale="92500"/>
          </a:bodyPr>
          <a:lstStyle/>
          <a:p>
            <a:pPr marL="0" indent="0">
              <a:buNone/>
            </a:pPr>
            <a:endParaRPr lang="en-GB" dirty="0"/>
          </a:p>
          <a:p>
            <a:r>
              <a:rPr lang="en-GB" dirty="0"/>
              <a:t>Chris is 65 years old and has locally advanced and metastatic bowel cancer. There are no remaining oncological interventions available and his wish is to remain at home with his partner Sam for as long as possible. He has been told that his prognosis is weeks to short months.</a:t>
            </a:r>
          </a:p>
          <a:p>
            <a:r>
              <a:rPr lang="en-GB" dirty="0"/>
              <a:t>Due to multilevel tumours, Chris goes in and out of sub-acute bowel obstruction, which causes severe colicky pain and nausea. His background analgesia and anti-emetic (diamorphine 30mg / 24hrs; </a:t>
            </a:r>
            <a:r>
              <a:rPr lang="en-GB" dirty="0" err="1"/>
              <a:t>Buscopan</a:t>
            </a:r>
            <a:r>
              <a:rPr lang="en-GB" dirty="0"/>
              <a:t> 60 mg / 24hrs; levomepromazine 6.25mg / 24hrs) are given via a syringe driver as oral absorption is unreliable. </a:t>
            </a:r>
          </a:p>
          <a:p>
            <a:r>
              <a:rPr lang="en-GB" dirty="0"/>
              <a:t>Chris and Sam live in a semi-rural area on the outskirts of Plymouth. Over the weekend, Chris was in </a:t>
            </a:r>
            <a:r>
              <a:rPr lang="en-GB" dirty="0">
                <a:solidFill>
                  <a:srgbClr val="0070C0"/>
                </a:solidFill>
              </a:rPr>
              <a:t>significant colicky pain</a:t>
            </a:r>
            <a:r>
              <a:rPr lang="en-GB" dirty="0"/>
              <a:t>. Sam called the out of hours service but the community nurse couldn’t visit to give as needed medication for over 2 hours. Chris and Sam </a:t>
            </a:r>
            <a:r>
              <a:rPr lang="en-GB" dirty="0">
                <a:solidFill>
                  <a:srgbClr val="0070C0"/>
                </a:solidFill>
              </a:rPr>
              <a:t>are distressed and frightened of this happening again </a:t>
            </a:r>
            <a:r>
              <a:rPr lang="en-GB" dirty="0"/>
              <a:t>and are keen for Sam to be able to administer medication in this sort of situation in future.</a:t>
            </a:r>
          </a:p>
          <a:p>
            <a:endParaRPr lang="en-GB" dirty="0"/>
          </a:p>
        </p:txBody>
      </p:sp>
    </p:spTree>
    <p:extLst>
      <p:ext uri="{BB962C8B-B14F-4D97-AF65-F5344CB8AC3E}">
        <p14:creationId xmlns:p14="http://schemas.microsoft.com/office/powerpoint/2010/main" val="405784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5DD5200-BD7B-4106-A288-DE8BFCD46F45}"/>
              </a:ext>
            </a:extLst>
          </p:cNvPr>
          <p:cNvSpPr>
            <a:spLocks noGrp="1"/>
          </p:cNvSpPr>
          <p:nvPr>
            <p:ph type="title"/>
          </p:nvPr>
        </p:nvSpPr>
        <p:spPr>
          <a:xfrm>
            <a:off x="838200" y="365125"/>
            <a:ext cx="10515600" cy="1325563"/>
          </a:xfrm>
        </p:spPr>
        <p:txBody>
          <a:bodyPr/>
          <a:lstStyle/>
          <a:p>
            <a:r>
              <a:rPr lang="en-GB" b="1" dirty="0">
                <a:solidFill>
                  <a:srgbClr val="0070C0"/>
                </a:solidFill>
              </a:rPr>
              <a:t>The following SC medication has been prescribed  PRN</a:t>
            </a:r>
            <a:r>
              <a:rPr lang="en-GB" dirty="0"/>
              <a:t>.</a:t>
            </a:r>
          </a:p>
        </p:txBody>
      </p:sp>
      <p:sp>
        <p:nvSpPr>
          <p:cNvPr id="5" name="Content Placeholder 4">
            <a:extLst>
              <a:ext uri="{FF2B5EF4-FFF2-40B4-BE49-F238E27FC236}">
                <a16:creationId xmlns:a16="http://schemas.microsoft.com/office/drawing/2014/main" xmlns="" id="{3624D6F8-36D5-4B5C-806B-99FF788A7FFB}"/>
              </a:ext>
            </a:extLst>
          </p:cNvPr>
          <p:cNvSpPr>
            <a:spLocks noGrp="1"/>
          </p:cNvSpPr>
          <p:nvPr>
            <p:ph sz="half" idx="1"/>
          </p:nvPr>
        </p:nvSpPr>
        <p:spPr>
          <a:xfrm>
            <a:off x="838200" y="1825625"/>
            <a:ext cx="5181600" cy="4351338"/>
          </a:xfrm>
        </p:spPr>
        <p:txBody>
          <a:bodyPr>
            <a:normAutofit/>
          </a:bodyPr>
          <a:lstStyle/>
          <a:p>
            <a:r>
              <a:rPr lang="en-GB"/>
              <a:t>Diamorphine 5mg 1 hourly for pain </a:t>
            </a:r>
          </a:p>
          <a:p>
            <a:r>
              <a:rPr lang="en-GB"/>
              <a:t>Buscopan 20mg (to max dose 120mg / 24hrs including dose in syringe driver) for colicky pain</a:t>
            </a:r>
          </a:p>
          <a:p>
            <a:r>
              <a:rPr lang="en-GB"/>
              <a:t>Levomepromazine 6.25mg (to max 25mg / 24hrs including dose in syringe driver) for nausea</a:t>
            </a:r>
          </a:p>
          <a:p>
            <a:r>
              <a:rPr lang="en-GB"/>
              <a:t>(Also prescribed sc dexamethasone 4mg once daily)</a:t>
            </a:r>
          </a:p>
          <a:p>
            <a:endParaRPr lang="en-GB" dirty="0"/>
          </a:p>
        </p:txBody>
      </p:sp>
      <p:sp>
        <p:nvSpPr>
          <p:cNvPr id="6" name="Content Placeholder 5">
            <a:extLst>
              <a:ext uri="{FF2B5EF4-FFF2-40B4-BE49-F238E27FC236}">
                <a16:creationId xmlns:a16="http://schemas.microsoft.com/office/drawing/2014/main" xmlns="" id="{BFA23957-1595-448F-A3C4-AFC3457BB264}"/>
              </a:ext>
            </a:extLst>
          </p:cNvPr>
          <p:cNvSpPr>
            <a:spLocks noGrp="1"/>
          </p:cNvSpPr>
          <p:nvPr>
            <p:ph sz="half" idx="2"/>
          </p:nvPr>
        </p:nvSpPr>
        <p:spPr>
          <a:xfrm>
            <a:off x="6172200" y="1825625"/>
            <a:ext cx="5181600" cy="4351338"/>
          </a:xfrm>
        </p:spPr>
        <p:txBody>
          <a:bodyPr>
            <a:normAutofit/>
          </a:bodyPr>
          <a:lstStyle/>
          <a:p>
            <a:pPr lvl="0"/>
            <a:r>
              <a:rPr lang="en-GB" b="1" dirty="0"/>
              <a:t>What medication do you think it might be appropriate for Sam to administer if needed? </a:t>
            </a:r>
            <a:endParaRPr lang="en-GB" dirty="0"/>
          </a:p>
          <a:p>
            <a:pPr lvl="0"/>
            <a:r>
              <a:rPr lang="en-GB" b="1" dirty="0"/>
              <a:t>How would you write up the ‘Carers Direction to Administer Controlled / Symptom Management Drugs’ sheet?</a:t>
            </a:r>
            <a:endParaRPr lang="en-GB" dirty="0"/>
          </a:p>
          <a:p>
            <a:endParaRPr lang="en-GB" dirty="0"/>
          </a:p>
        </p:txBody>
      </p:sp>
    </p:spTree>
    <p:extLst>
      <p:ext uri="{BB962C8B-B14F-4D97-AF65-F5344CB8AC3E}">
        <p14:creationId xmlns:p14="http://schemas.microsoft.com/office/powerpoint/2010/main" val="877344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B37227C-95D9-4B06-8179-A098D5A35B6C}"/>
              </a:ext>
            </a:extLst>
          </p:cNvPr>
          <p:cNvSpPr/>
          <p:nvPr/>
        </p:nvSpPr>
        <p:spPr>
          <a:xfrm>
            <a:off x="193040" y="221963"/>
            <a:ext cx="11623040" cy="2031325"/>
          </a:xfrm>
          <a:prstGeom prst="rect">
            <a:avLst/>
          </a:prstGeom>
        </p:spPr>
        <p:txBody>
          <a:bodyPr wrap="square">
            <a:spAutoFit/>
          </a:bodyPr>
          <a:lstStyle/>
          <a:p>
            <a:pPr>
              <a:spcBef>
                <a:spcPts val="600"/>
              </a:spcBef>
              <a:spcAft>
                <a:spcPts val="0"/>
              </a:spcAft>
            </a:pPr>
            <a:r>
              <a:rPr lang="en-GB" b="1" dirty="0">
                <a:latin typeface="Arial" panose="020B0604020202020204" pitchFamily="34" charset="0"/>
                <a:ea typeface="Times New Roman" panose="02020603050405020304" pitchFamily="18" charset="0"/>
              </a:rPr>
              <a:t>Carers’ Direction to Administer Controlled/Symptom Management Drugs</a:t>
            </a:r>
            <a:endParaRPr lang="en-GB" dirty="0">
              <a:latin typeface="Arial" panose="020B0604020202020204" pitchFamily="34" charset="0"/>
              <a:ea typeface="Times New Roman" panose="02020603050405020304" pitchFamily="18" charset="0"/>
            </a:endParaRPr>
          </a:p>
          <a:p>
            <a:pPr>
              <a:spcAft>
                <a:spcPts val="0"/>
              </a:spcAft>
            </a:pPr>
            <a:r>
              <a:rPr lang="en-GB" dirty="0">
                <a:solidFill>
                  <a:srgbClr val="000000"/>
                </a:solidFill>
                <a:latin typeface="Arial" panose="020B0604020202020204" pitchFamily="34" charset="0"/>
                <a:ea typeface="Times New Roman" panose="02020603050405020304" pitchFamily="18" charset="0"/>
              </a:rPr>
              <a:t> </a:t>
            </a:r>
          </a:p>
          <a:p>
            <a:pPr>
              <a:spcAft>
                <a:spcPts val="0"/>
              </a:spcAft>
            </a:pPr>
            <a:r>
              <a:rPr lang="en-GB" dirty="0">
                <a:solidFill>
                  <a:srgbClr val="000000"/>
                </a:solidFill>
                <a:latin typeface="Arial" panose="020B0604020202020204" pitchFamily="34" charset="0"/>
                <a:ea typeface="Times New Roman" panose="02020603050405020304" pitchFamily="18" charset="0"/>
              </a:rPr>
              <a:t>Patients Name:	…………………………………………………………</a:t>
            </a:r>
          </a:p>
          <a:p>
            <a:pPr>
              <a:spcAft>
                <a:spcPts val="0"/>
              </a:spcAft>
            </a:pPr>
            <a:r>
              <a:rPr lang="en-GB" dirty="0">
                <a:solidFill>
                  <a:srgbClr val="000000"/>
                </a:solidFill>
                <a:latin typeface="Arial" panose="020B0604020202020204" pitchFamily="34" charset="0"/>
                <a:ea typeface="Times New Roman" panose="02020603050405020304" pitchFamily="18" charset="0"/>
              </a:rPr>
              <a:t>NHS Number:	…………………………………………………………</a:t>
            </a:r>
          </a:p>
          <a:p>
            <a:pPr>
              <a:spcAft>
                <a:spcPts val="0"/>
              </a:spcAft>
            </a:pPr>
            <a:r>
              <a:rPr lang="en-GB" dirty="0">
                <a:solidFill>
                  <a:srgbClr val="000000"/>
                </a:solidFill>
                <a:latin typeface="Arial" panose="020B0604020202020204" pitchFamily="34" charset="0"/>
                <a:ea typeface="Times New Roman" panose="02020603050405020304" pitchFamily="18" charset="0"/>
              </a:rPr>
              <a:t>Date of Birth	:	…………………………………………………………</a:t>
            </a:r>
          </a:p>
          <a:p>
            <a:pPr>
              <a:spcAft>
                <a:spcPts val="0"/>
              </a:spcAft>
            </a:pPr>
            <a:r>
              <a:rPr lang="en-GB" dirty="0">
                <a:solidFill>
                  <a:srgbClr val="000000"/>
                </a:solidFill>
                <a:latin typeface="Arial" panose="020B0604020202020204" pitchFamily="34" charset="0"/>
                <a:ea typeface="Times New Roman" panose="02020603050405020304" pitchFamily="18" charset="0"/>
              </a:rPr>
              <a:t>Drug Allergies:	…………………………………………………………</a:t>
            </a:r>
          </a:p>
          <a:p>
            <a:pPr>
              <a:spcAft>
                <a:spcPts val="0"/>
              </a:spcAft>
            </a:pPr>
            <a:r>
              <a:rPr lang="en-GB" dirty="0">
                <a:solidFill>
                  <a:srgbClr val="000000"/>
                </a:solidFill>
                <a:latin typeface="Arial" panose="020B0604020202020204" pitchFamily="34" charset="0"/>
                <a:ea typeface="Times New Roman" panose="02020603050405020304" pitchFamily="18" charset="0"/>
              </a:rPr>
              <a:t> </a:t>
            </a:r>
          </a:p>
        </p:txBody>
      </p:sp>
      <p:graphicFrame>
        <p:nvGraphicFramePr>
          <p:cNvPr id="6" name="Table 5">
            <a:extLst>
              <a:ext uri="{FF2B5EF4-FFF2-40B4-BE49-F238E27FC236}">
                <a16:creationId xmlns:a16="http://schemas.microsoft.com/office/drawing/2014/main" xmlns="" id="{DB1E320B-0467-4B1D-8FF0-CD9802CCF25B}"/>
              </a:ext>
            </a:extLst>
          </p:cNvPr>
          <p:cNvGraphicFramePr>
            <a:graphicFrameLocks noGrp="1"/>
          </p:cNvGraphicFramePr>
          <p:nvPr>
            <p:extLst>
              <p:ext uri="{D42A27DB-BD31-4B8C-83A1-F6EECF244321}">
                <p14:modId xmlns:p14="http://schemas.microsoft.com/office/powerpoint/2010/main" val="3210034509"/>
              </p:ext>
            </p:extLst>
          </p:nvPr>
        </p:nvGraphicFramePr>
        <p:xfrm>
          <a:off x="747712" y="1950720"/>
          <a:ext cx="9615490" cy="4555015"/>
        </p:xfrm>
        <a:graphic>
          <a:graphicData uri="http://schemas.openxmlformats.org/drawingml/2006/table">
            <a:tbl>
              <a:tblPr firstRow="1" firstCol="1" bandRow="1">
                <a:tableStyleId>{5940675A-B579-460E-94D1-54222C63F5DA}</a:tableStyleId>
              </a:tblPr>
              <a:tblGrid>
                <a:gridCol w="1033064">
                  <a:extLst>
                    <a:ext uri="{9D8B030D-6E8A-4147-A177-3AD203B41FA5}">
                      <a16:colId xmlns:a16="http://schemas.microsoft.com/office/drawing/2014/main" xmlns="" val="1146547846"/>
                    </a:ext>
                  </a:extLst>
                </a:gridCol>
                <a:gridCol w="1033064">
                  <a:extLst>
                    <a:ext uri="{9D8B030D-6E8A-4147-A177-3AD203B41FA5}">
                      <a16:colId xmlns:a16="http://schemas.microsoft.com/office/drawing/2014/main" xmlns="" val="1287526822"/>
                    </a:ext>
                  </a:extLst>
                </a:gridCol>
                <a:gridCol w="1033719">
                  <a:extLst>
                    <a:ext uri="{9D8B030D-6E8A-4147-A177-3AD203B41FA5}">
                      <a16:colId xmlns:a16="http://schemas.microsoft.com/office/drawing/2014/main" xmlns="" val="3077203773"/>
                    </a:ext>
                  </a:extLst>
                </a:gridCol>
                <a:gridCol w="1033064">
                  <a:extLst>
                    <a:ext uri="{9D8B030D-6E8A-4147-A177-3AD203B41FA5}">
                      <a16:colId xmlns:a16="http://schemas.microsoft.com/office/drawing/2014/main" xmlns="" val="1826558204"/>
                    </a:ext>
                  </a:extLst>
                </a:gridCol>
                <a:gridCol w="1033064">
                  <a:extLst>
                    <a:ext uri="{9D8B030D-6E8A-4147-A177-3AD203B41FA5}">
                      <a16:colId xmlns:a16="http://schemas.microsoft.com/office/drawing/2014/main" xmlns="" val="2206817878"/>
                    </a:ext>
                  </a:extLst>
                </a:gridCol>
                <a:gridCol w="1033719">
                  <a:extLst>
                    <a:ext uri="{9D8B030D-6E8A-4147-A177-3AD203B41FA5}">
                      <a16:colId xmlns:a16="http://schemas.microsoft.com/office/drawing/2014/main" xmlns="" val="4072375856"/>
                    </a:ext>
                  </a:extLst>
                </a:gridCol>
                <a:gridCol w="1033064">
                  <a:extLst>
                    <a:ext uri="{9D8B030D-6E8A-4147-A177-3AD203B41FA5}">
                      <a16:colId xmlns:a16="http://schemas.microsoft.com/office/drawing/2014/main" xmlns="" val="4129370071"/>
                    </a:ext>
                  </a:extLst>
                </a:gridCol>
                <a:gridCol w="1033719">
                  <a:extLst>
                    <a:ext uri="{9D8B030D-6E8A-4147-A177-3AD203B41FA5}">
                      <a16:colId xmlns:a16="http://schemas.microsoft.com/office/drawing/2014/main" xmlns="" val="3221687195"/>
                    </a:ext>
                  </a:extLst>
                </a:gridCol>
                <a:gridCol w="1349013">
                  <a:extLst>
                    <a:ext uri="{9D8B030D-6E8A-4147-A177-3AD203B41FA5}">
                      <a16:colId xmlns:a16="http://schemas.microsoft.com/office/drawing/2014/main" xmlns="" val="875937977"/>
                    </a:ext>
                  </a:extLst>
                </a:gridCol>
              </a:tblGrid>
              <a:tr h="284352">
                <a:tc gridSpan="9">
                  <a:txBody>
                    <a:bodyPr/>
                    <a:lstStyle/>
                    <a:p>
                      <a:pPr marL="457200" algn="ctr">
                        <a:spcAft>
                          <a:spcPts val="0"/>
                        </a:spcAft>
                      </a:pPr>
                      <a:r>
                        <a:rPr lang="en-GB" sz="1400" dirty="0">
                          <a:effectLst/>
                        </a:rPr>
                        <a:t>To be scanned on to S1 when completed</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097150274"/>
                  </a:ext>
                </a:extLst>
              </a:tr>
              <a:tr h="600562">
                <a:tc gridSpan="9">
                  <a:txBody>
                    <a:bodyPr/>
                    <a:lstStyle/>
                    <a:p>
                      <a:pPr marL="457200" algn="ctr">
                        <a:spcAft>
                          <a:spcPts val="0"/>
                        </a:spcAft>
                      </a:pPr>
                      <a:r>
                        <a:rPr lang="en-GB" sz="1200" dirty="0">
                          <a:effectLst/>
                          <a:highlight>
                            <a:srgbClr val="FFFF00"/>
                          </a:highlight>
                        </a:rPr>
                        <a:t>Prior to medication administration, the carer must contact the appropriate community nurse team to ensure they are aware of the change in patient need or as soon as possible after administration.</a:t>
                      </a:r>
                    </a:p>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536009785"/>
                  </a:ext>
                </a:extLst>
              </a:tr>
              <a:tr h="600562">
                <a:tc>
                  <a:txBody>
                    <a:bodyPr/>
                    <a:lstStyle/>
                    <a:p>
                      <a:pPr>
                        <a:spcAft>
                          <a:spcPts val="0"/>
                        </a:spcAft>
                      </a:pPr>
                      <a:r>
                        <a:rPr lang="en-GB" sz="1200">
                          <a:effectLst/>
                        </a:rPr>
                        <a:t>Date</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dirty="0">
                          <a:effectLst/>
                        </a:rPr>
                        <a:t>Name of Drug</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Dose</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How to Give it</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How Often</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Maximum Dose in 24 Hours</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What the Drug is Used For</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Side Effects</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Nurses Signature and Name in Full</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765598651"/>
                  </a:ext>
                </a:extLst>
              </a:tr>
              <a:tr h="600562">
                <a:tc>
                  <a:txBody>
                    <a:bodyPr/>
                    <a:lstStyle/>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287514881"/>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95820130"/>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307495454"/>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918219301"/>
                  </a:ext>
                </a:extLst>
              </a:tr>
              <a:tr h="467104">
                <a:tc gridSpan="9">
                  <a:txBody>
                    <a:bodyPr/>
                    <a:lstStyle/>
                    <a:p>
                      <a:pPr>
                        <a:spcAft>
                          <a:spcPts val="0"/>
                        </a:spcAft>
                      </a:pPr>
                      <a:r>
                        <a:rPr lang="en-GB" sz="1400" dirty="0">
                          <a:effectLst/>
                          <a:highlight>
                            <a:srgbClr val="FFFF00"/>
                          </a:highlight>
                        </a:rPr>
                        <a:t>Document Drug doses and indication in special notes on S1 along with the name of the person the task has been delegated to. Ensure information is changed on S1 if the situation changes</a:t>
                      </a:r>
                      <a:endParaRPr lang="en-GB" sz="1200" dirty="0">
                        <a:solidFill>
                          <a:srgbClr val="000000"/>
                        </a:solidFill>
                        <a:effectLst/>
                        <a:highlight>
                          <a:srgbClr val="FFFF00"/>
                        </a:highligh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05813476"/>
                  </a:ext>
                </a:extLst>
              </a:tr>
              <a:tr h="200187">
                <a:tc gridSpan="9">
                  <a:txBody>
                    <a:bodyPr/>
                    <a:lstStyle/>
                    <a:p>
                      <a:pPr algn="ctr">
                        <a:spcAft>
                          <a:spcPts val="0"/>
                        </a:spcAft>
                      </a:pPr>
                      <a:r>
                        <a:rPr lang="en-GB" sz="1200" dirty="0">
                          <a:effectLst/>
                        </a:rPr>
                        <a:t>To be used in conjunction with Guidance for Professionals</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7918676"/>
                  </a:ext>
                </a:extLst>
              </a:tr>
            </a:tbl>
          </a:graphicData>
        </a:graphic>
      </p:graphicFrame>
    </p:spTree>
    <p:extLst>
      <p:ext uri="{BB962C8B-B14F-4D97-AF65-F5344CB8AC3E}">
        <p14:creationId xmlns:p14="http://schemas.microsoft.com/office/powerpoint/2010/main" val="833422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B37227C-95D9-4B06-8179-A098D5A35B6C}"/>
              </a:ext>
            </a:extLst>
          </p:cNvPr>
          <p:cNvSpPr/>
          <p:nvPr/>
        </p:nvSpPr>
        <p:spPr>
          <a:xfrm>
            <a:off x="193040" y="221963"/>
            <a:ext cx="11623040" cy="2031325"/>
          </a:xfrm>
          <a:prstGeom prst="rect">
            <a:avLst/>
          </a:prstGeom>
        </p:spPr>
        <p:txBody>
          <a:bodyPr wrap="square">
            <a:spAutoFit/>
          </a:bodyPr>
          <a:lstStyle/>
          <a:p>
            <a:pPr>
              <a:spcBef>
                <a:spcPts val="600"/>
              </a:spcBef>
              <a:spcAft>
                <a:spcPts val="0"/>
              </a:spcAft>
            </a:pPr>
            <a:r>
              <a:rPr lang="en-GB" b="1" dirty="0">
                <a:latin typeface="Arial" panose="020B0604020202020204" pitchFamily="34" charset="0"/>
                <a:ea typeface="Times New Roman" panose="02020603050405020304" pitchFamily="18" charset="0"/>
              </a:rPr>
              <a:t>Carers’ Direction to Administer Controlled/Symptom Management Drugs</a:t>
            </a:r>
            <a:endParaRPr lang="en-GB" dirty="0">
              <a:latin typeface="Arial" panose="020B0604020202020204" pitchFamily="34" charset="0"/>
              <a:ea typeface="Times New Roman" panose="02020603050405020304" pitchFamily="18" charset="0"/>
            </a:endParaRPr>
          </a:p>
          <a:p>
            <a:pPr>
              <a:spcAft>
                <a:spcPts val="0"/>
              </a:spcAft>
            </a:pPr>
            <a:r>
              <a:rPr lang="en-GB" dirty="0">
                <a:solidFill>
                  <a:srgbClr val="000000"/>
                </a:solidFill>
                <a:latin typeface="Arial" panose="020B0604020202020204" pitchFamily="34" charset="0"/>
                <a:ea typeface="Times New Roman" panose="02020603050405020304" pitchFamily="18" charset="0"/>
              </a:rPr>
              <a:t> </a:t>
            </a:r>
          </a:p>
          <a:p>
            <a:pPr>
              <a:spcAft>
                <a:spcPts val="0"/>
              </a:spcAft>
            </a:pPr>
            <a:r>
              <a:rPr lang="en-GB" dirty="0">
                <a:solidFill>
                  <a:srgbClr val="000000"/>
                </a:solidFill>
                <a:latin typeface="Arial" panose="020B0604020202020204" pitchFamily="34" charset="0"/>
                <a:ea typeface="Times New Roman" panose="02020603050405020304" pitchFamily="18" charset="0"/>
              </a:rPr>
              <a:t>Patients Name:	…………………………………………………………</a:t>
            </a:r>
          </a:p>
          <a:p>
            <a:pPr>
              <a:spcAft>
                <a:spcPts val="0"/>
              </a:spcAft>
            </a:pPr>
            <a:r>
              <a:rPr lang="en-GB" dirty="0">
                <a:solidFill>
                  <a:srgbClr val="000000"/>
                </a:solidFill>
                <a:latin typeface="Arial" panose="020B0604020202020204" pitchFamily="34" charset="0"/>
                <a:ea typeface="Times New Roman" panose="02020603050405020304" pitchFamily="18" charset="0"/>
              </a:rPr>
              <a:t>NHS Number:	…………………………………………………………</a:t>
            </a:r>
          </a:p>
          <a:p>
            <a:pPr>
              <a:spcAft>
                <a:spcPts val="0"/>
              </a:spcAft>
            </a:pPr>
            <a:r>
              <a:rPr lang="en-GB" dirty="0">
                <a:solidFill>
                  <a:srgbClr val="000000"/>
                </a:solidFill>
                <a:latin typeface="Arial" panose="020B0604020202020204" pitchFamily="34" charset="0"/>
                <a:ea typeface="Times New Roman" panose="02020603050405020304" pitchFamily="18" charset="0"/>
              </a:rPr>
              <a:t>Date of Birth	:	…………………………………………………………</a:t>
            </a:r>
          </a:p>
          <a:p>
            <a:pPr>
              <a:spcAft>
                <a:spcPts val="0"/>
              </a:spcAft>
            </a:pPr>
            <a:r>
              <a:rPr lang="en-GB" dirty="0">
                <a:solidFill>
                  <a:srgbClr val="000000"/>
                </a:solidFill>
                <a:latin typeface="Arial" panose="020B0604020202020204" pitchFamily="34" charset="0"/>
                <a:ea typeface="Times New Roman" panose="02020603050405020304" pitchFamily="18" charset="0"/>
              </a:rPr>
              <a:t>Drug Allergies:	…………………………………………………………</a:t>
            </a:r>
          </a:p>
          <a:p>
            <a:pPr>
              <a:spcAft>
                <a:spcPts val="0"/>
              </a:spcAft>
            </a:pPr>
            <a:r>
              <a:rPr lang="en-GB" dirty="0">
                <a:solidFill>
                  <a:srgbClr val="000000"/>
                </a:solidFill>
                <a:latin typeface="Arial" panose="020B0604020202020204" pitchFamily="34" charset="0"/>
                <a:ea typeface="Times New Roman" panose="02020603050405020304" pitchFamily="18" charset="0"/>
              </a:rPr>
              <a:t> </a:t>
            </a:r>
          </a:p>
        </p:txBody>
      </p:sp>
      <p:graphicFrame>
        <p:nvGraphicFramePr>
          <p:cNvPr id="6" name="Table 5">
            <a:extLst>
              <a:ext uri="{FF2B5EF4-FFF2-40B4-BE49-F238E27FC236}">
                <a16:creationId xmlns:a16="http://schemas.microsoft.com/office/drawing/2014/main" xmlns="" id="{DB1E320B-0467-4B1D-8FF0-CD9802CCF25B}"/>
              </a:ext>
            </a:extLst>
          </p:cNvPr>
          <p:cNvGraphicFramePr>
            <a:graphicFrameLocks noGrp="1"/>
          </p:cNvGraphicFramePr>
          <p:nvPr/>
        </p:nvGraphicFramePr>
        <p:xfrm>
          <a:off x="747712" y="1950720"/>
          <a:ext cx="9615490" cy="4555015"/>
        </p:xfrm>
        <a:graphic>
          <a:graphicData uri="http://schemas.openxmlformats.org/drawingml/2006/table">
            <a:tbl>
              <a:tblPr firstRow="1" firstCol="1" bandRow="1">
                <a:tableStyleId>{5940675A-B579-460E-94D1-54222C63F5DA}</a:tableStyleId>
              </a:tblPr>
              <a:tblGrid>
                <a:gridCol w="1033064">
                  <a:extLst>
                    <a:ext uri="{9D8B030D-6E8A-4147-A177-3AD203B41FA5}">
                      <a16:colId xmlns:a16="http://schemas.microsoft.com/office/drawing/2014/main" xmlns="" val="1146547846"/>
                    </a:ext>
                  </a:extLst>
                </a:gridCol>
                <a:gridCol w="1033064">
                  <a:extLst>
                    <a:ext uri="{9D8B030D-6E8A-4147-A177-3AD203B41FA5}">
                      <a16:colId xmlns:a16="http://schemas.microsoft.com/office/drawing/2014/main" xmlns="" val="1287526822"/>
                    </a:ext>
                  </a:extLst>
                </a:gridCol>
                <a:gridCol w="1033719">
                  <a:extLst>
                    <a:ext uri="{9D8B030D-6E8A-4147-A177-3AD203B41FA5}">
                      <a16:colId xmlns:a16="http://schemas.microsoft.com/office/drawing/2014/main" xmlns="" val="3077203773"/>
                    </a:ext>
                  </a:extLst>
                </a:gridCol>
                <a:gridCol w="1033064">
                  <a:extLst>
                    <a:ext uri="{9D8B030D-6E8A-4147-A177-3AD203B41FA5}">
                      <a16:colId xmlns:a16="http://schemas.microsoft.com/office/drawing/2014/main" xmlns="" val="1826558204"/>
                    </a:ext>
                  </a:extLst>
                </a:gridCol>
                <a:gridCol w="1033064">
                  <a:extLst>
                    <a:ext uri="{9D8B030D-6E8A-4147-A177-3AD203B41FA5}">
                      <a16:colId xmlns:a16="http://schemas.microsoft.com/office/drawing/2014/main" xmlns="" val="2206817878"/>
                    </a:ext>
                  </a:extLst>
                </a:gridCol>
                <a:gridCol w="1033719">
                  <a:extLst>
                    <a:ext uri="{9D8B030D-6E8A-4147-A177-3AD203B41FA5}">
                      <a16:colId xmlns:a16="http://schemas.microsoft.com/office/drawing/2014/main" xmlns="" val="4072375856"/>
                    </a:ext>
                  </a:extLst>
                </a:gridCol>
                <a:gridCol w="1033064">
                  <a:extLst>
                    <a:ext uri="{9D8B030D-6E8A-4147-A177-3AD203B41FA5}">
                      <a16:colId xmlns:a16="http://schemas.microsoft.com/office/drawing/2014/main" xmlns="" val="4129370071"/>
                    </a:ext>
                  </a:extLst>
                </a:gridCol>
                <a:gridCol w="1033719">
                  <a:extLst>
                    <a:ext uri="{9D8B030D-6E8A-4147-A177-3AD203B41FA5}">
                      <a16:colId xmlns:a16="http://schemas.microsoft.com/office/drawing/2014/main" xmlns="" val="3221687195"/>
                    </a:ext>
                  </a:extLst>
                </a:gridCol>
                <a:gridCol w="1349013">
                  <a:extLst>
                    <a:ext uri="{9D8B030D-6E8A-4147-A177-3AD203B41FA5}">
                      <a16:colId xmlns:a16="http://schemas.microsoft.com/office/drawing/2014/main" xmlns="" val="875937977"/>
                    </a:ext>
                  </a:extLst>
                </a:gridCol>
              </a:tblGrid>
              <a:tr h="284352">
                <a:tc gridSpan="9">
                  <a:txBody>
                    <a:bodyPr/>
                    <a:lstStyle/>
                    <a:p>
                      <a:pPr marL="457200" algn="ctr">
                        <a:spcAft>
                          <a:spcPts val="0"/>
                        </a:spcAft>
                      </a:pPr>
                      <a:r>
                        <a:rPr lang="en-GB" sz="1400" dirty="0">
                          <a:effectLst/>
                        </a:rPr>
                        <a:t>To be scanned on to S1 when completed</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097150274"/>
                  </a:ext>
                </a:extLst>
              </a:tr>
              <a:tr h="600562">
                <a:tc gridSpan="9">
                  <a:txBody>
                    <a:bodyPr/>
                    <a:lstStyle/>
                    <a:p>
                      <a:pPr marL="457200" algn="ctr">
                        <a:spcAft>
                          <a:spcPts val="0"/>
                        </a:spcAft>
                      </a:pPr>
                      <a:r>
                        <a:rPr lang="en-GB" sz="1200" dirty="0">
                          <a:effectLst/>
                          <a:highlight>
                            <a:srgbClr val="FFFF00"/>
                          </a:highlight>
                        </a:rPr>
                        <a:t>Prior to medication administration, the carer must contact the appropriate community nurse team to ensure they are aware of the change in patient need or as soon as possible after administration.</a:t>
                      </a:r>
                    </a:p>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536009785"/>
                  </a:ext>
                </a:extLst>
              </a:tr>
              <a:tr h="600562">
                <a:tc>
                  <a:txBody>
                    <a:bodyPr/>
                    <a:lstStyle/>
                    <a:p>
                      <a:pPr>
                        <a:spcAft>
                          <a:spcPts val="0"/>
                        </a:spcAft>
                      </a:pPr>
                      <a:r>
                        <a:rPr lang="en-GB" sz="1200">
                          <a:effectLst/>
                        </a:rPr>
                        <a:t>Date</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dirty="0">
                          <a:effectLst/>
                        </a:rPr>
                        <a:t>Name of Drug</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Dose</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How to Give it</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How Often</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Maximum Dose in 24 Hours</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What the Drug is Used For</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Side Effects</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Nurses Signature and Name in Full</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765598651"/>
                  </a:ext>
                </a:extLst>
              </a:tr>
              <a:tr h="600562">
                <a:tc>
                  <a:txBody>
                    <a:bodyPr/>
                    <a:lstStyle/>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287514881"/>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095820130"/>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307495454"/>
                  </a:ext>
                </a:extLst>
              </a:tr>
              <a:tr h="600562">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dirty="0">
                          <a:effectLst/>
                        </a:rPr>
                        <a:t> </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918219301"/>
                  </a:ext>
                </a:extLst>
              </a:tr>
              <a:tr h="467104">
                <a:tc gridSpan="9">
                  <a:txBody>
                    <a:bodyPr/>
                    <a:lstStyle/>
                    <a:p>
                      <a:pPr>
                        <a:spcAft>
                          <a:spcPts val="0"/>
                        </a:spcAft>
                      </a:pPr>
                      <a:r>
                        <a:rPr lang="en-GB" sz="1400" dirty="0">
                          <a:effectLst/>
                          <a:highlight>
                            <a:srgbClr val="FFFF00"/>
                          </a:highlight>
                        </a:rPr>
                        <a:t>Document Drug doses and indication in special notes on S1 along with the name of the person the task has been delegated to. Ensure information is changed on S1 if the situation changes</a:t>
                      </a:r>
                      <a:endParaRPr lang="en-GB" sz="1200" dirty="0">
                        <a:solidFill>
                          <a:srgbClr val="000000"/>
                        </a:solidFill>
                        <a:effectLst/>
                        <a:highlight>
                          <a:srgbClr val="FFFF00"/>
                        </a:highligh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05813476"/>
                  </a:ext>
                </a:extLst>
              </a:tr>
              <a:tr h="200187">
                <a:tc gridSpan="9">
                  <a:txBody>
                    <a:bodyPr/>
                    <a:lstStyle/>
                    <a:p>
                      <a:pPr algn="ctr">
                        <a:spcAft>
                          <a:spcPts val="0"/>
                        </a:spcAft>
                      </a:pPr>
                      <a:r>
                        <a:rPr lang="en-GB" sz="1200" dirty="0">
                          <a:effectLst/>
                        </a:rPr>
                        <a:t>To be used in conjunction with Guidance for Professionals</a:t>
                      </a:r>
                      <a:endParaRPr lang="en-GB"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7918676"/>
                  </a:ext>
                </a:extLst>
              </a:tr>
            </a:tbl>
          </a:graphicData>
        </a:graphic>
      </p:graphicFrame>
    </p:spTree>
    <p:extLst>
      <p:ext uri="{BB962C8B-B14F-4D97-AF65-F5344CB8AC3E}">
        <p14:creationId xmlns:p14="http://schemas.microsoft.com/office/powerpoint/2010/main" val="290467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2CF9A-B647-4120-8581-082F2A5A543D}"/>
              </a:ext>
            </a:extLst>
          </p:cNvPr>
          <p:cNvSpPr>
            <a:spLocks noGrp="1"/>
          </p:cNvSpPr>
          <p:nvPr>
            <p:ph type="title"/>
          </p:nvPr>
        </p:nvSpPr>
        <p:spPr/>
        <p:txBody>
          <a:bodyPr/>
          <a:lstStyle/>
          <a:p>
            <a:r>
              <a:rPr lang="en-GB" b="1" dirty="0">
                <a:solidFill>
                  <a:schemeClr val="accent1"/>
                </a:solidFill>
              </a:rPr>
              <a:t>Your Delegation Responsibilities </a:t>
            </a:r>
          </a:p>
        </p:txBody>
      </p:sp>
      <p:sp>
        <p:nvSpPr>
          <p:cNvPr id="3" name="Content Placeholder 2">
            <a:extLst>
              <a:ext uri="{FF2B5EF4-FFF2-40B4-BE49-F238E27FC236}">
                <a16:creationId xmlns:a16="http://schemas.microsoft.com/office/drawing/2014/main" xmlns="" id="{0522680B-EF0D-4C54-9505-3EA6FF4EBCCC}"/>
              </a:ext>
            </a:extLst>
          </p:cNvPr>
          <p:cNvSpPr>
            <a:spLocks noGrp="1"/>
          </p:cNvSpPr>
          <p:nvPr>
            <p:ph idx="1"/>
          </p:nvPr>
        </p:nvSpPr>
        <p:spPr/>
        <p:txBody>
          <a:bodyPr>
            <a:normAutofit fontScale="92500" lnSpcReduction="20000"/>
          </a:bodyPr>
          <a:lstStyle/>
          <a:p>
            <a:r>
              <a:rPr lang="en-GB" dirty="0"/>
              <a:t>The registered professional who delegates a task remains </a:t>
            </a:r>
            <a:r>
              <a:rPr lang="en-GB" dirty="0">
                <a:solidFill>
                  <a:schemeClr val="accent1"/>
                </a:solidFill>
              </a:rPr>
              <a:t>accountable</a:t>
            </a:r>
            <a:r>
              <a:rPr lang="en-GB" dirty="0"/>
              <a:t> for the </a:t>
            </a:r>
            <a:r>
              <a:rPr lang="en-GB" dirty="0">
                <a:solidFill>
                  <a:schemeClr val="accent1"/>
                </a:solidFill>
              </a:rPr>
              <a:t>appropriateness of the delegation </a:t>
            </a:r>
            <a:r>
              <a:rPr lang="en-GB" dirty="0"/>
              <a:t>and ensuring that the SNR worker / PA/ Informal carer who does the work </a:t>
            </a:r>
            <a:r>
              <a:rPr lang="en-GB" dirty="0">
                <a:solidFill>
                  <a:schemeClr val="accent1"/>
                </a:solidFill>
              </a:rPr>
              <a:t>is able to do it </a:t>
            </a:r>
          </a:p>
          <a:p>
            <a:r>
              <a:rPr lang="en-GB" dirty="0"/>
              <a:t>Registered professionals have a duty of care and legal liability with regard to the service user. If they have delegated an activity they must ensure that is has been </a:t>
            </a:r>
            <a:r>
              <a:rPr lang="en-GB" dirty="0">
                <a:solidFill>
                  <a:schemeClr val="accent1"/>
                </a:solidFill>
              </a:rPr>
              <a:t>appropriately delegated </a:t>
            </a:r>
          </a:p>
          <a:p>
            <a:r>
              <a:rPr lang="en-GB" dirty="0"/>
              <a:t>The registered professional is </a:t>
            </a:r>
            <a:r>
              <a:rPr lang="en-GB" dirty="0">
                <a:solidFill>
                  <a:schemeClr val="accent1"/>
                </a:solidFill>
              </a:rPr>
              <a:t>accountable</a:t>
            </a:r>
            <a:r>
              <a:rPr lang="en-GB" dirty="0"/>
              <a:t> for the service users’ </a:t>
            </a:r>
            <a:r>
              <a:rPr lang="en-GB" dirty="0">
                <a:solidFill>
                  <a:schemeClr val="accent1"/>
                </a:solidFill>
              </a:rPr>
              <a:t>care</a:t>
            </a:r>
            <a:r>
              <a:rPr lang="en-GB" dirty="0"/>
              <a:t> </a:t>
            </a:r>
            <a:r>
              <a:rPr lang="en-GB" dirty="0">
                <a:solidFill>
                  <a:schemeClr val="accent1"/>
                </a:solidFill>
              </a:rPr>
              <a:t>plan</a:t>
            </a:r>
            <a:r>
              <a:rPr lang="en-GB" dirty="0"/>
              <a:t>. </a:t>
            </a:r>
          </a:p>
          <a:p>
            <a:r>
              <a:rPr lang="en-GB" dirty="0"/>
              <a:t>The registered professional </a:t>
            </a:r>
            <a:r>
              <a:rPr lang="en-GB" dirty="0">
                <a:solidFill>
                  <a:schemeClr val="accent1"/>
                </a:solidFill>
              </a:rPr>
              <a:t>will intervene </a:t>
            </a:r>
            <a:r>
              <a:rPr lang="en-GB" dirty="0"/>
              <a:t>if they feel that a proposed delegation from an Employer is </a:t>
            </a:r>
            <a:r>
              <a:rPr lang="en-GB" dirty="0">
                <a:solidFill>
                  <a:schemeClr val="accent1"/>
                </a:solidFill>
              </a:rPr>
              <a:t>inappropriate or unsafe</a:t>
            </a:r>
            <a:r>
              <a:rPr lang="en-GB" dirty="0"/>
              <a:t>. </a:t>
            </a:r>
          </a:p>
          <a:p>
            <a:r>
              <a:rPr lang="en-GB" dirty="0"/>
              <a:t>Registered professionals are </a:t>
            </a:r>
            <a:r>
              <a:rPr lang="en-GB" dirty="0">
                <a:solidFill>
                  <a:schemeClr val="accent1"/>
                </a:solidFill>
              </a:rPr>
              <a:t>accountable</a:t>
            </a:r>
            <a:r>
              <a:rPr lang="en-GB" dirty="0"/>
              <a:t> to their employer to follow their contract of duty. </a:t>
            </a:r>
          </a:p>
          <a:p>
            <a:r>
              <a:rPr lang="en-GB" dirty="0"/>
              <a:t>Registered professionals are accountable to regulatory bodies in terms of standards of practice and patient care. </a:t>
            </a:r>
            <a:endParaRPr lang="en-GB" dirty="0">
              <a:solidFill>
                <a:schemeClr val="accent1"/>
              </a:solidFill>
            </a:endParaRPr>
          </a:p>
        </p:txBody>
      </p:sp>
    </p:spTree>
    <p:extLst>
      <p:ext uri="{BB962C8B-B14F-4D97-AF65-F5344CB8AC3E}">
        <p14:creationId xmlns:p14="http://schemas.microsoft.com/office/powerpoint/2010/main" val="368983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1B2579-44F0-4C83-82C5-1CFD08545EA3}"/>
              </a:ext>
            </a:extLst>
          </p:cNvPr>
          <p:cNvSpPr>
            <a:spLocks noGrp="1"/>
          </p:cNvSpPr>
          <p:nvPr>
            <p:ph type="title"/>
          </p:nvPr>
        </p:nvSpPr>
        <p:spPr/>
        <p:txBody>
          <a:bodyPr/>
          <a:lstStyle/>
          <a:p>
            <a:pPr algn="ctr"/>
            <a:r>
              <a:rPr lang="en-GB" b="1" dirty="0">
                <a:solidFill>
                  <a:schemeClr val="accent1"/>
                </a:solidFill>
              </a:rPr>
              <a:t>Employers Responsibility </a:t>
            </a:r>
          </a:p>
        </p:txBody>
      </p:sp>
      <p:sp>
        <p:nvSpPr>
          <p:cNvPr id="3" name="Content Placeholder 2">
            <a:extLst>
              <a:ext uri="{FF2B5EF4-FFF2-40B4-BE49-F238E27FC236}">
                <a16:creationId xmlns:a16="http://schemas.microsoft.com/office/drawing/2014/main" xmlns="" id="{03AC6398-61DC-4559-8A6F-64F9ED4A4A99}"/>
              </a:ext>
            </a:extLst>
          </p:cNvPr>
          <p:cNvSpPr>
            <a:spLocks noGrp="1"/>
          </p:cNvSpPr>
          <p:nvPr>
            <p:ph idx="1"/>
          </p:nvPr>
        </p:nvSpPr>
        <p:spPr/>
        <p:txBody>
          <a:bodyPr>
            <a:normAutofit/>
          </a:bodyPr>
          <a:lstStyle/>
          <a:p>
            <a:pPr marL="0" indent="0" algn="ctr">
              <a:buNone/>
            </a:pPr>
            <a:r>
              <a:rPr lang="en-GB" sz="4000" dirty="0"/>
              <a:t>Employers accept </a:t>
            </a:r>
            <a:r>
              <a:rPr lang="en-GB" sz="4000" dirty="0">
                <a:solidFill>
                  <a:schemeClr val="accent1"/>
                </a:solidFill>
              </a:rPr>
              <a:t>‘vicarious liability</a:t>
            </a:r>
            <a:r>
              <a:rPr lang="en-GB" sz="4000" dirty="0"/>
              <a:t>’ for their employees. This means that, provided the employee is working </a:t>
            </a:r>
            <a:r>
              <a:rPr lang="en-GB" sz="4000" dirty="0">
                <a:solidFill>
                  <a:schemeClr val="accent1"/>
                </a:solidFill>
              </a:rPr>
              <a:t>within</a:t>
            </a:r>
            <a:r>
              <a:rPr lang="en-GB" sz="4000" dirty="0"/>
              <a:t> their sphere of </a:t>
            </a:r>
            <a:r>
              <a:rPr lang="en-GB" sz="4000" dirty="0">
                <a:solidFill>
                  <a:schemeClr val="accent1"/>
                </a:solidFill>
              </a:rPr>
              <a:t>competence</a:t>
            </a:r>
            <a:r>
              <a:rPr lang="en-GB" sz="4000" dirty="0"/>
              <a:t> and in connection with their </a:t>
            </a:r>
            <a:r>
              <a:rPr lang="en-GB" sz="4000" dirty="0">
                <a:solidFill>
                  <a:schemeClr val="accent1"/>
                </a:solidFill>
              </a:rPr>
              <a:t>employment</a:t>
            </a:r>
            <a:r>
              <a:rPr lang="en-GB" sz="4000" dirty="0"/>
              <a:t>, the employer is also accountable for their actions.</a:t>
            </a:r>
          </a:p>
        </p:txBody>
      </p:sp>
    </p:spTree>
    <p:extLst>
      <p:ext uri="{BB962C8B-B14F-4D97-AF65-F5344CB8AC3E}">
        <p14:creationId xmlns:p14="http://schemas.microsoft.com/office/powerpoint/2010/main" val="332853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Image result for personalised care a shift in relationships">
            <a:extLst>
              <a:ext uri="{FF2B5EF4-FFF2-40B4-BE49-F238E27FC236}">
                <a16:creationId xmlns:a16="http://schemas.microsoft.com/office/drawing/2014/main" xmlns="" id="{3D8B0CCA-A178-4233-B209-29377FA50CB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86933" y="587021"/>
            <a:ext cx="9866489" cy="5791201"/>
          </a:xfrm>
          <a:prstGeom prst="rect">
            <a:avLst/>
          </a:prstGeom>
          <a:noFill/>
        </p:spPr>
      </p:pic>
    </p:spTree>
    <p:extLst>
      <p:ext uri="{BB962C8B-B14F-4D97-AF65-F5344CB8AC3E}">
        <p14:creationId xmlns:p14="http://schemas.microsoft.com/office/powerpoint/2010/main" val="108576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B8546033-214D-4E59-AAB8-217F25086747}"/>
              </a:ext>
            </a:extLst>
          </p:cNvPr>
          <p:cNvSpPr>
            <a:spLocks noGrp="1"/>
          </p:cNvSpPr>
          <p:nvPr>
            <p:ph type="title"/>
          </p:nvPr>
        </p:nvSpPr>
        <p:spPr>
          <a:xfrm>
            <a:off x="863029" y="1012004"/>
            <a:ext cx="3416158" cy="4795408"/>
          </a:xfrm>
        </p:spPr>
        <p:txBody>
          <a:bodyPr>
            <a:normAutofit/>
          </a:bodyPr>
          <a:lstStyle/>
          <a:p>
            <a:r>
              <a:rPr lang="en-GB" sz="4100" b="1" dirty="0">
                <a:solidFill>
                  <a:srgbClr val="FFFFFF"/>
                </a:solidFill>
              </a:rPr>
              <a:t>Personalisation : The Case for Change (NHS E) </a:t>
            </a:r>
          </a:p>
        </p:txBody>
      </p:sp>
      <p:graphicFrame>
        <p:nvGraphicFramePr>
          <p:cNvPr id="9" name="Content Placeholder 6">
            <a:extLst>
              <a:ext uri="{FF2B5EF4-FFF2-40B4-BE49-F238E27FC236}">
                <a16:creationId xmlns:a16="http://schemas.microsoft.com/office/drawing/2014/main" xmlns="" id="{A84A0D63-6A60-4DD1-87DB-5C76F3628F07}"/>
              </a:ext>
            </a:extLst>
          </p:cNvPr>
          <p:cNvGraphicFramePr>
            <a:graphicFrameLocks noGrp="1"/>
          </p:cNvGraphicFramePr>
          <p:nvPr>
            <p:ph idx="1"/>
            <p:extLst>
              <p:ext uri="{D42A27DB-BD31-4B8C-83A1-F6EECF244321}">
                <p14:modId xmlns:p14="http://schemas.microsoft.com/office/powerpoint/2010/main" val="27043129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60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770D3C-11D9-4A06-8773-9874425ED9B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What do you think about this ?</a:t>
            </a:r>
          </a:p>
        </p:txBody>
      </p:sp>
      <p:sp>
        <p:nvSpPr>
          <p:cNvPr id="17" name="Freeform: Shape 16">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drawing&#10;&#10;Description automatically generated">
            <a:extLst>
              <a:ext uri="{FF2B5EF4-FFF2-40B4-BE49-F238E27FC236}">
                <a16:creationId xmlns:a16="http://schemas.microsoft.com/office/drawing/2014/main" xmlns="" id="{D4446511-9C83-478E-AF47-0E6373C9C88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426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7" name="TextBox 6">
            <a:extLst>
              <a:ext uri="{FF2B5EF4-FFF2-40B4-BE49-F238E27FC236}">
                <a16:creationId xmlns:a16="http://schemas.microsoft.com/office/drawing/2014/main" xmlns="" id="{D5FC4407-72FB-49DA-9FAA-8D7AECCE7941}"/>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cyrus30s670419356.wikidot.com/">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Tree>
    <p:extLst>
      <p:ext uri="{BB962C8B-B14F-4D97-AF65-F5344CB8AC3E}">
        <p14:creationId xmlns:p14="http://schemas.microsoft.com/office/powerpoint/2010/main" val="34284944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TotalTime>
  <Words>2682</Words>
  <Application>Microsoft Office PowerPoint</Application>
  <PresentationFormat>Custom</PresentationFormat>
  <Paragraphs>337</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Delegation</vt:lpstr>
      <vt:lpstr>The Changing Landscape of Care </vt:lpstr>
      <vt:lpstr>Accountability: You and the law (RCN 2017) </vt:lpstr>
      <vt:lpstr>Delegation</vt:lpstr>
      <vt:lpstr>Your Delegation Responsibilities </vt:lpstr>
      <vt:lpstr>Employers Responsibility </vt:lpstr>
      <vt:lpstr>PowerPoint Presentation</vt:lpstr>
      <vt:lpstr>Personalisation : The Case for Change (NHS E) </vt:lpstr>
      <vt:lpstr>What do you think about this ?</vt:lpstr>
      <vt:lpstr>EOL </vt:lpstr>
      <vt:lpstr>Operational Issues</vt:lpstr>
      <vt:lpstr>PowerPoint Presentation</vt:lpstr>
      <vt:lpstr>SLH small study – using a  phenomenological approach</vt:lpstr>
      <vt:lpstr>Pre project – staff views</vt:lpstr>
      <vt:lpstr>PowerPoint Presentation</vt:lpstr>
      <vt:lpstr>PowerPoint Presentation</vt:lpstr>
      <vt:lpstr>29 patient referred into the team</vt:lpstr>
      <vt:lpstr>Results </vt:lpstr>
      <vt:lpstr>Support Given </vt:lpstr>
      <vt:lpstr>Informal network observations/ reflections </vt:lpstr>
      <vt:lpstr>Case Study: The Landlady</vt:lpstr>
      <vt:lpstr>Nurses Reflections</vt:lpstr>
      <vt:lpstr>PowerPoint Presentation</vt:lpstr>
      <vt:lpstr>Appropriate Delegated Healthcare tasks Appendix A. </vt:lpstr>
      <vt:lpstr>PowerPoint Presentation</vt:lpstr>
      <vt:lpstr>PowerPoint Presentation</vt:lpstr>
      <vt:lpstr>PowerPoint Presentation</vt:lpstr>
      <vt:lpstr>PowerPoint Presentation</vt:lpstr>
      <vt:lpstr>PowerPoint Presentation</vt:lpstr>
      <vt:lpstr>Complete your own support map </vt:lpstr>
      <vt:lpstr>PowerPoint Presentation</vt:lpstr>
      <vt:lpstr>There are 2 types of ‘informal networks’</vt:lpstr>
      <vt:lpstr>Unregulated Activity </vt:lpstr>
      <vt:lpstr>What is a professionals duty ?</vt:lpstr>
      <vt:lpstr>Plymouth City Compassionate Friends</vt:lpstr>
      <vt:lpstr>Using Compassionate networks - Summary</vt:lpstr>
      <vt:lpstr>In summary – Complete a holistic assessment </vt:lpstr>
      <vt:lpstr>Final Thoughts </vt:lpstr>
      <vt:lpstr>Coffee break 10 minutes</vt:lpstr>
      <vt:lpstr>Case Study Chris &amp; Sam</vt:lpstr>
      <vt:lpstr>The following SC medication has been prescribed  PRN.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dc:title>
  <dc:creator>Gail Wilson</dc:creator>
  <cp:lastModifiedBy>KING Sharon, West District Team Manager</cp:lastModifiedBy>
  <cp:revision>8</cp:revision>
  <dcterms:created xsi:type="dcterms:W3CDTF">2020-03-16T12:31:45Z</dcterms:created>
  <dcterms:modified xsi:type="dcterms:W3CDTF">2020-08-11T10:06:22Z</dcterms:modified>
</cp:coreProperties>
</file>