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1"/>
  </p:sldMasterIdLst>
  <p:notesMasterIdLst>
    <p:notesMasterId r:id="rId44"/>
  </p:notesMasterIdLst>
  <p:handoutMasterIdLst>
    <p:handoutMasterId r:id="rId45"/>
  </p:handoutMasterIdLst>
  <p:sldIdLst>
    <p:sldId id="339" r:id="rId2"/>
    <p:sldId id="478" r:id="rId3"/>
    <p:sldId id="479" r:id="rId4"/>
    <p:sldId id="480" r:id="rId5"/>
    <p:sldId id="481" r:id="rId6"/>
    <p:sldId id="359" r:id="rId7"/>
    <p:sldId id="482" r:id="rId8"/>
    <p:sldId id="488" r:id="rId9"/>
    <p:sldId id="345" r:id="rId10"/>
    <p:sldId id="472" r:id="rId11"/>
    <p:sldId id="352" r:id="rId12"/>
    <p:sldId id="417" r:id="rId13"/>
    <p:sldId id="358" r:id="rId14"/>
    <p:sldId id="420" r:id="rId15"/>
    <p:sldId id="350" r:id="rId16"/>
    <p:sldId id="360" r:id="rId17"/>
    <p:sldId id="431" r:id="rId18"/>
    <p:sldId id="379" r:id="rId19"/>
    <p:sldId id="469" r:id="rId20"/>
    <p:sldId id="421" r:id="rId21"/>
    <p:sldId id="413" r:id="rId22"/>
    <p:sldId id="423" r:id="rId23"/>
    <p:sldId id="353" r:id="rId24"/>
    <p:sldId id="390" r:id="rId25"/>
    <p:sldId id="356" r:id="rId26"/>
    <p:sldId id="483" r:id="rId27"/>
    <p:sldId id="484" r:id="rId28"/>
    <p:sldId id="416" r:id="rId29"/>
    <p:sldId id="414" r:id="rId30"/>
    <p:sldId id="425" r:id="rId31"/>
    <p:sldId id="470" r:id="rId32"/>
    <p:sldId id="381" r:id="rId33"/>
    <p:sldId id="424" r:id="rId34"/>
    <p:sldId id="367" r:id="rId35"/>
    <p:sldId id="463" r:id="rId36"/>
    <p:sldId id="466" r:id="rId37"/>
    <p:sldId id="490" r:id="rId38"/>
    <p:sldId id="489" r:id="rId39"/>
    <p:sldId id="427" r:id="rId40"/>
    <p:sldId id="473" r:id="rId41"/>
    <p:sldId id="459" r:id="rId42"/>
    <p:sldId id="401" r:id="rId43"/>
  </p:sldIdLst>
  <p:sldSz cx="12192000" cy="6858000"/>
  <p:notesSz cx="6858000" cy="9144000"/>
  <p:embeddedFontLst>
    <p:embeddedFont>
      <p:font typeface="Inter" panose="02000503000000020004" pitchFamily="2" charset="0"/>
      <p:regular r:id="rId46"/>
      <p:bold r:id="rId47"/>
    </p:embeddedFont>
    <p:embeddedFont>
      <p:font typeface="Lato" panose="020F05020202040302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92BEA-CF4B-136D-A517-03294E253AEF}" name="Nigel Gumbleton" initials="NG" userId="S::Nigel.Gumbleton@nice.org.uk::cdbb7ff5-a56f-4d85-97a9-f63cb3d92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avid Meads" initials="DM" lastIdx="44" clrIdx="6">
    <p:extLst>
      <p:ext uri="{19B8F6BF-5375-455C-9EA6-DF929625EA0E}">
        <p15:presenceInfo xmlns:p15="http://schemas.microsoft.com/office/powerpoint/2012/main" userId="David Meads" providerId="None"/>
      </p:ext>
    </p:extLst>
  </p:cmAuthor>
  <p:cmAuthor id="1" name="Kate Scott" initials="KS" lastIdx="1" clrIdx="0"/>
  <p:cmAuthor id="8" name="Malcolm Oswald" initials="MO" lastIdx="13" clrIdx="7"/>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Nigel Gumbleton" initials="NG" lastIdx="196" clrIdx="4">
    <p:extLst>
      <p:ext uri="{19B8F6BF-5375-455C-9EA6-DF929625EA0E}">
        <p15:presenceInfo xmlns:p15="http://schemas.microsoft.com/office/powerpoint/2012/main" userId="S::Nigel.Gumbleton@nice.org.uk::cdbb7ff5-a56f-4d85-97a9-f63cb3d92d21" providerId="AD"/>
      </p:ext>
    </p:extLst>
  </p:cmAuthor>
  <p:cmAuthor id="6" name="Carl Prescott" initials="CP" lastIdx="128" clrIdx="5">
    <p:extLst>
      <p:ext uri="{19B8F6BF-5375-455C-9EA6-DF929625EA0E}">
        <p15:presenceInfo xmlns:p15="http://schemas.microsoft.com/office/powerpoint/2012/main" userId="S::Carl.Prescott@nice.org.uk::63543921-5c61-4187-b645-cb67b3bbc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8EDEF"/>
    <a:srgbClr val="CCD8DD"/>
    <a:srgbClr val="FFFFFF"/>
    <a:srgbClr val="C00000"/>
    <a:srgbClr val="FFC000"/>
    <a:srgbClr val="00436C"/>
    <a:srgbClr val="228096"/>
    <a:srgbClr val="ADB0B1"/>
    <a:srgbClr val="CAE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8" autoAdjust="0"/>
    <p:restoredTop sz="86930" autoAdjust="0"/>
  </p:normalViewPr>
  <p:slideViewPr>
    <p:cSldViewPr snapToGrid="0" snapToObjects="1">
      <p:cViewPr varScale="1">
        <p:scale>
          <a:sx n="56" d="100"/>
          <a:sy n="56" d="100"/>
        </p:scale>
        <p:origin x="916"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6" d="100"/>
          <a:sy n="106" d="100"/>
        </p:scale>
        <p:origin x="44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20/12/2022</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12/20/2022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141076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1 adapted from figure 1 in company submission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435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150722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229225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dirty="0"/>
          </a:p>
        </p:txBody>
      </p:sp>
    </p:spTree>
    <p:extLst>
      <p:ext uri="{BB962C8B-B14F-4D97-AF65-F5344CB8AC3E}">
        <p14:creationId xmlns:p14="http://schemas.microsoft.com/office/powerpoint/2010/main" val="76674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 9 company submission </a:t>
            </a:r>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397937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46872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Arial" panose="020B0604020202020204" pitchFamily="34" charset="0"/>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Arial" panose="020B0604020202020204" pitchFamily="34" charset="0"/>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Inter" panose="02000503000000020004" pitchFamily="2" charset="0"/>
              </a:defRPr>
            </a:lvl1pPr>
          </a:lstStyle>
          <a:p>
            <a:pPr lvl="0"/>
            <a:r>
              <a:rPr lang="en-US" dirty="0"/>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Inter" panose="02000503000000020004" pitchFamily="2" charset="0"/>
              </a:defRPr>
            </a:lvl1pPr>
          </a:lstStyle>
          <a:p>
            <a:pPr lvl="0"/>
            <a:r>
              <a:rPr lang="en-US" dirty="0"/>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defRPr>
            </a:lvl1pPr>
            <a:lvl2pPr>
              <a:lnSpc>
                <a:spcPct val="150000"/>
              </a:lnSpc>
              <a:defRPr sz="1800">
                <a:latin typeface="Arial" panose="020B0604020202020204" pitchFamily="34" charset="0"/>
                <a:ea typeface="Inter" panose="02000503000000020004" pitchFamily="2" charset="0"/>
              </a:defRPr>
            </a:lvl2pPr>
            <a:lvl3pPr>
              <a:lnSpc>
                <a:spcPct val="150000"/>
              </a:lnSpc>
              <a:defRPr sz="1800">
                <a:latin typeface="Arial" panose="020B0604020202020204" pitchFamily="34" charset="0"/>
                <a:ea typeface="Inter" panose="02000503000000020004" pitchFamily="2" charset="0"/>
              </a:defRPr>
            </a:lvl3pPr>
            <a:lvl4pPr>
              <a:lnSpc>
                <a:spcPct val="150000"/>
              </a:lnSpc>
              <a:defRPr sz="1800">
                <a:latin typeface="Arial" panose="020B0604020202020204" pitchFamily="34" charset="0"/>
                <a:ea typeface="Inter" panose="02000503000000020004" pitchFamily="2" charset="0"/>
              </a:defRPr>
            </a:lvl4pPr>
            <a:lvl5pPr>
              <a:lnSpc>
                <a:spcPct val="150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52006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Sample Page (White confidenti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atin typeface="Arial" panose="020B0604020202020204" pitchFamily="34" charset="0"/>
              </a:defRPr>
            </a:lvl2pPr>
            <a:lvl3pPr>
              <a:lnSpc>
                <a:spcPct val="100000"/>
              </a:lnSpc>
              <a:spcBef>
                <a:spcPts val="600"/>
              </a:spcBef>
              <a:defRPr sz="1800">
                <a:latin typeface="Arial" panose="020B0604020202020204" pitchFamily="34" charset="0"/>
              </a:defRPr>
            </a:lvl3pPr>
            <a:lvl4pPr>
              <a:lnSpc>
                <a:spcPct val="100000"/>
              </a:lnSpc>
              <a:spcBef>
                <a:spcPts val="600"/>
              </a:spcBef>
              <a:defRPr sz="1800">
                <a:latin typeface="Arial" panose="020B0604020202020204" pitchFamily="34" charset="0"/>
              </a:defRPr>
            </a:lvl4pPr>
            <a:lvl5pPr>
              <a:lnSpc>
                <a:spcPct val="100000"/>
              </a:lnSpc>
              <a:spcBef>
                <a:spcPts val="600"/>
              </a:spcBef>
              <a:defRPr sz="1800">
                <a:latin typeface="Arial" panose="020B0604020202020204" pitchFamily="34" charset="0"/>
              </a:defRPr>
            </a:lvl5pPr>
          </a:lstStyle>
          <a:p>
            <a:pPr lvl="0"/>
            <a:r>
              <a:rPr lang="en-GB" noProof="0" dirty="0"/>
              <a:t>Use this space to insert written content as required. Use </a:t>
            </a:r>
            <a:r>
              <a:rPr lang="en-GB" noProof="0" dirty="0" err="1"/>
              <a:t>Lato</a:t>
            </a:r>
            <a:r>
              <a:rPr lang="en-GB" noProof="0" dirty="0"/>
              <a:t> or Arial with a minimum font size of 18 </a:t>
            </a:r>
            <a:r>
              <a:rPr lang="en-GB" noProof="0" dirty="0" err="1"/>
              <a:t>pt</a:t>
            </a:r>
            <a:r>
              <a:rPr lang="en-GB" noProof="0" dirty="0"/>
              <a:t> and avoid changing the colour of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21200" y="188913"/>
            <a:ext cx="11376025" cy="526312"/>
          </a:xfrm>
        </p:spPr>
        <p:txBody>
          <a:bodyPr/>
          <a:lstStyle>
            <a:lvl1pPr>
              <a:defRPr/>
            </a:lvl1pPr>
          </a:lstStyle>
          <a:p>
            <a:r>
              <a:rPr lang="en-GB" sz="3200" dirty="0"/>
              <a:t>Insert title</a:t>
            </a:r>
            <a:endParaRPr lang="en-GB" b="0" dirty="0"/>
          </a:p>
        </p:txBody>
      </p:sp>
      <p:sp>
        <p:nvSpPr>
          <p:cNvPr id="6" name="Rectangle 5" descr="Marker showing slides are confidential ">
            <a:extLst>
              <a:ext uri="{FF2B5EF4-FFF2-40B4-BE49-F238E27FC236}">
                <a16:creationId xmlns:a16="http://schemas.microsoft.com/office/drawing/2014/main" id="{33659015-660B-4B90-91C3-51F394C6E510}"/>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Text Placeholder 7">
            <a:extLst>
              <a:ext uri="{FF2B5EF4-FFF2-40B4-BE49-F238E27FC236}">
                <a16:creationId xmlns:a16="http://schemas.microsoft.com/office/drawing/2014/main" id="{45C46CAA-B3E9-9D6A-E33F-26C203DCAF4E}"/>
              </a:ext>
            </a:extLst>
          </p:cNvPr>
          <p:cNvSpPr>
            <a:spLocks noGrp="1"/>
          </p:cNvSpPr>
          <p:nvPr>
            <p:ph type="body" sz="quarter" idx="13" hasCustomPrompt="1"/>
          </p:nvPr>
        </p:nvSpPr>
        <p:spPr>
          <a:xfrm>
            <a:off x="421200" y="612000"/>
            <a:ext cx="10289475" cy="526312"/>
          </a:xfrm>
        </p:spPr>
        <p:txBody>
          <a:bodyPr>
            <a:normAutofit/>
          </a:bodyPr>
          <a:lstStyle>
            <a:lvl1pPr>
              <a:tabLst>
                <a:tab pos="2417763" algn="l"/>
              </a:tabLst>
              <a:defRPr sz="2800"/>
            </a:lvl1pPr>
          </a:lstStyle>
          <a:p>
            <a:pPr lvl="0"/>
            <a:r>
              <a:rPr lang="en-US" dirty="0"/>
              <a:t>Insert key message of slide</a:t>
            </a:r>
          </a:p>
        </p:txBody>
      </p:sp>
      <p:sp>
        <p:nvSpPr>
          <p:cNvPr id="10" name="Text Placeholder 9">
            <a:extLst>
              <a:ext uri="{FF2B5EF4-FFF2-40B4-BE49-F238E27FC236}">
                <a16:creationId xmlns:a16="http://schemas.microsoft.com/office/drawing/2014/main" id="{BF4BF8AD-3F32-A1F8-68CC-EF0F7AAB504F}"/>
              </a:ext>
            </a:extLst>
          </p:cNvPr>
          <p:cNvSpPr>
            <a:spLocks noGrp="1"/>
          </p:cNvSpPr>
          <p:nvPr>
            <p:ph type="body" sz="quarter" idx="15" hasCustomPrompt="1"/>
          </p:nvPr>
        </p:nvSpPr>
        <p:spPr>
          <a:xfrm>
            <a:off x="2058987" y="6565857"/>
            <a:ext cx="9317573" cy="295655"/>
          </a:xfrm>
        </p:spPr>
        <p:txBody>
          <a:bodyPr>
            <a:normAutofit/>
          </a:bodyPr>
          <a:lstStyle>
            <a:lvl1pP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Abbreviations: [for example, OS, overall survival, ICER, incremental cost-effectiveness ratio]</a:t>
            </a:r>
          </a:p>
        </p:txBody>
      </p:sp>
    </p:spTree>
    <p:extLst>
      <p:ext uri="{BB962C8B-B14F-4D97-AF65-F5344CB8AC3E}">
        <p14:creationId xmlns:p14="http://schemas.microsoft.com/office/powerpoint/2010/main" val="889401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50000"/>
              </a:lnSpc>
              <a:defRPr sz="1800">
                <a:latin typeface="Arial" panose="020B0604020202020204" pitchFamily="34" charset="0"/>
                <a:ea typeface="Inter" panose="02000503000000020004" pitchFamily="2" charset="0"/>
              </a:defRPr>
            </a:lvl1pPr>
            <a:lvl2pPr>
              <a:lnSpc>
                <a:spcPct val="150000"/>
              </a:lnSpc>
              <a:defRPr sz="1800">
                <a:latin typeface="Arial" panose="020B0604020202020204" pitchFamily="34" charset="0"/>
                <a:ea typeface="Inter" panose="02000503000000020004" pitchFamily="2" charset="0"/>
              </a:defRPr>
            </a:lvl2pPr>
            <a:lvl3pPr>
              <a:lnSpc>
                <a:spcPct val="150000"/>
              </a:lnSpc>
              <a:defRPr sz="1800">
                <a:latin typeface="Arial" panose="020B0604020202020204" pitchFamily="34" charset="0"/>
                <a:ea typeface="Inter" panose="02000503000000020004" pitchFamily="2" charset="0"/>
              </a:defRPr>
            </a:lvl3pPr>
            <a:lvl4pPr>
              <a:lnSpc>
                <a:spcPct val="150000"/>
              </a:lnSpc>
              <a:defRPr sz="1800">
                <a:latin typeface="Arial" panose="020B0604020202020204" pitchFamily="34" charset="0"/>
                <a:ea typeface="Inter" panose="02000503000000020004" pitchFamily="2" charset="0"/>
              </a:defRPr>
            </a:lvl4pPr>
            <a:lvl5pPr>
              <a:lnSpc>
                <a:spcPct val="150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spTree>
    <p:extLst>
      <p:ext uri="{BB962C8B-B14F-4D97-AF65-F5344CB8AC3E}">
        <p14:creationId xmlns:p14="http://schemas.microsoft.com/office/powerpoint/2010/main" val="153263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Inter" panose="02000503000000020004" pitchFamily="2" charset="0"/>
              </a:defRPr>
            </a:lvl1pPr>
            <a:lvl2pPr>
              <a:lnSpc>
                <a:spcPct val="114000"/>
              </a:lnSpc>
              <a:defRPr sz="1800">
                <a:latin typeface="Arial" panose="020B0604020202020204" pitchFamily="34" charset="0"/>
                <a:ea typeface="Inter" panose="02000503000000020004" pitchFamily="2" charset="0"/>
              </a:defRPr>
            </a:lvl2pPr>
            <a:lvl3pPr>
              <a:lnSpc>
                <a:spcPct val="114000"/>
              </a:lnSpc>
              <a:defRPr sz="1800">
                <a:latin typeface="Arial" panose="020B0604020202020204" pitchFamily="34" charset="0"/>
                <a:ea typeface="Inter" panose="02000503000000020004" pitchFamily="2" charset="0"/>
              </a:defRPr>
            </a:lvl3pPr>
            <a:lvl4pPr>
              <a:lnSpc>
                <a:spcPct val="114000"/>
              </a:lnSpc>
              <a:defRPr sz="1800">
                <a:latin typeface="Arial" panose="020B0604020202020204" pitchFamily="34" charset="0"/>
                <a:ea typeface="Inter" panose="02000503000000020004" pitchFamily="2" charset="0"/>
              </a:defRPr>
            </a:lvl4pPr>
            <a:lvl5pPr>
              <a:lnSpc>
                <a:spcPct val="114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Inter" panose="02000503000000020004" pitchFamily="2" charset="0"/>
              </a:defRPr>
            </a:lvl1pPr>
            <a:lvl2pPr>
              <a:lnSpc>
                <a:spcPct val="114000"/>
              </a:lnSpc>
              <a:defRPr sz="1800">
                <a:latin typeface="Arial" panose="020B0604020202020204" pitchFamily="34" charset="0"/>
                <a:ea typeface="Inter" panose="02000503000000020004" pitchFamily="2" charset="0"/>
              </a:defRPr>
            </a:lvl2pPr>
            <a:lvl3pPr>
              <a:lnSpc>
                <a:spcPct val="114000"/>
              </a:lnSpc>
              <a:defRPr sz="1800">
                <a:latin typeface="Arial" panose="020B0604020202020204" pitchFamily="34" charset="0"/>
                <a:ea typeface="Inter" panose="02000503000000020004" pitchFamily="2" charset="0"/>
              </a:defRPr>
            </a:lvl3pPr>
            <a:lvl4pPr>
              <a:lnSpc>
                <a:spcPct val="114000"/>
              </a:lnSpc>
              <a:defRPr sz="1800">
                <a:latin typeface="Arial" panose="020B0604020202020204" pitchFamily="34" charset="0"/>
                <a:ea typeface="Inter" panose="02000503000000020004" pitchFamily="2" charset="0"/>
              </a:defRPr>
            </a:lvl4pPr>
            <a:lvl5pPr>
              <a:lnSpc>
                <a:spcPct val="114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defRPr>
            </a:lvl1pPr>
            <a:lvl2pPr>
              <a:lnSpc>
                <a:spcPct val="150000"/>
              </a:lnSpc>
              <a:defRPr sz="1800">
                <a:latin typeface="Arial" panose="020B0604020202020204" pitchFamily="34" charset="0"/>
                <a:ea typeface="Inter" panose="02000503000000020004" pitchFamily="2" charset="0"/>
              </a:defRPr>
            </a:lvl2pPr>
            <a:lvl3pPr>
              <a:lnSpc>
                <a:spcPct val="150000"/>
              </a:lnSpc>
              <a:defRPr sz="1800">
                <a:latin typeface="Arial" panose="020B0604020202020204" pitchFamily="34" charset="0"/>
                <a:ea typeface="Inter" panose="02000503000000020004" pitchFamily="2" charset="0"/>
              </a:defRPr>
            </a:lvl3pPr>
            <a:lvl4pPr>
              <a:lnSpc>
                <a:spcPct val="150000"/>
              </a:lnSpc>
              <a:defRPr sz="1800">
                <a:latin typeface="Arial" panose="020B0604020202020204" pitchFamily="34" charset="0"/>
                <a:ea typeface="Inter" panose="02000503000000020004" pitchFamily="2" charset="0"/>
              </a:defRPr>
            </a:lvl4pPr>
            <a:lvl5pPr>
              <a:lnSpc>
                <a:spcPct val="150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 id="2147484129" r:id="rId39"/>
    <p:sldLayoutId id="2147484130" r:id="rId40"/>
    <p:sldLayoutId id="2147484131" r:id="rId41"/>
    <p:sldLayoutId id="2147484132" r:id="rId42"/>
    <p:sldLayoutId id="2147484135" r:id="rId43"/>
    <p:sldLayoutId id="2147484136" r:id="rId44"/>
    <p:sldLayoutId id="2147484137" r:id="rId45"/>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487510"/>
            <a:ext cx="5124487" cy="1276350"/>
          </a:xfrm>
        </p:spPr>
        <p:txBody>
          <a:bodyPr>
            <a:normAutofit fontScale="90000"/>
          </a:bodyPr>
          <a:lstStyle/>
          <a:p>
            <a:r>
              <a:rPr lang="en-GB" dirty="0">
                <a:latin typeface="Arial" panose="020B0604020202020204" pitchFamily="34" charset="0"/>
                <a:cs typeface="Arial" panose="020B0604020202020204" pitchFamily="34" charset="0"/>
              </a:rPr>
              <a:t>Voxelotor for treating haemolytic anaemia in people with sickle cell disease</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31907" y="2412075"/>
            <a:ext cx="11328186" cy="4587217"/>
          </a:xfrm>
        </p:spPr>
        <p:txBody>
          <a:bodyPr>
            <a:normAutofit/>
          </a:bodyPr>
          <a:lstStyle/>
          <a:p>
            <a:pPr defTabSz="703434">
              <a:spcBef>
                <a:spcPts val="1200"/>
              </a:spcBef>
              <a:defRPr/>
            </a:pPr>
            <a:r>
              <a:rPr lang="en-GB" sz="2000" b="1" dirty="0">
                <a:latin typeface="Arial" panose="020B0604020202020204" pitchFamily="34" charset="0"/>
                <a:cs typeface="Arial" panose="020B0604020202020204" pitchFamily="34" charset="0"/>
              </a:rPr>
              <a:t>Technology appraisal committee D [7th December 2022]</a:t>
            </a:r>
          </a:p>
          <a:p>
            <a:pPr defTabSz="703434">
              <a:spcBef>
                <a:spcPts val="1200"/>
              </a:spcBef>
              <a:defRPr/>
            </a:pPr>
            <a:r>
              <a:rPr lang="en-GB" sz="2000" b="1" dirty="0">
                <a:latin typeface="Arial" panose="020B0604020202020204" pitchFamily="34" charset="0"/>
                <a:cs typeface="Arial" panose="020B0604020202020204" pitchFamily="34" charset="0"/>
              </a:rPr>
              <a:t>Chair:  </a:t>
            </a:r>
            <a:r>
              <a:rPr lang="en-GB" sz="2000" dirty="0">
                <a:latin typeface="Arial" panose="020B0604020202020204" pitchFamily="34" charset="0"/>
                <a:cs typeface="Arial" panose="020B0604020202020204" pitchFamily="34" charset="0"/>
              </a:rPr>
              <a:t>Dr Megan John</a:t>
            </a:r>
          </a:p>
          <a:p>
            <a:pPr defTabSz="703434">
              <a:spcBef>
                <a:spcPts val="1200"/>
              </a:spcBef>
              <a:defRPr/>
            </a:pPr>
            <a:r>
              <a:rPr lang="en-GB" sz="2000" b="1" dirty="0">
                <a:latin typeface="Arial" panose="020B0604020202020204" pitchFamily="34" charset="0"/>
                <a:cs typeface="Arial" panose="020B0604020202020204" pitchFamily="34" charset="0"/>
              </a:rPr>
              <a:t>Lead team: </a:t>
            </a:r>
            <a:r>
              <a:rPr lang="en-GB" sz="2000" dirty="0"/>
              <a:t>David Meads, John Watkins, Malcolm Oswald </a:t>
            </a:r>
            <a:endParaRPr lang="en-GB" sz="2000" dirty="0">
              <a:latin typeface="Arial" panose="020B0604020202020204" pitchFamily="34" charset="0"/>
              <a:cs typeface="Arial" panose="020B0604020202020204" pitchFamily="34" charset="0"/>
            </a:endParaRPr>
          </a:p>
          <a:p>
            <a:pPr defTabSz="703434">
              <a:spcBef>
                <a:spcPts val="1200"/>
              </a:spcBef>
              <a:defRPr/>
            </a:pPr>
            <a:r>
              <a:rPr lang="en-GB" sz="2000" b="1" dirty="0">
                <a:latin typeface="Arial" panose="020B0604020202020204" pitchFamily="34" charset="0"/>
                <a:cs typeface="Arial" panose="020B0604020202020204" pitchFamily="34" charset="0"/>
              </a:rPr>
              <a:t>Evidence assessment group: </a:t>
            </a:r>
            <a:r>
              <a:rPr lang="en-GB" sz="2000" dirty="0">
                <a:latin typeface="Arial" panose="020B0604020202020204" pitchFamily="34" charset="0"/>
                <a:cs typeface="Arial" panose="020B0604020202020204" pitchFamily="34" charset="0"/>
              </a:rPr>
              <a:t>Liverpool Reviews and Implementation Group  </a:t>
            </a:r>
          </a:p>
          <a:p>
            <a:pPr defTabSz="703434">
              <a:spcBef>
                <a:spcPts val="1200"/>
              </a:spcBef>
              <a:defRPr/>
            </a:pPr>
            <a:r>
              <a:rPr lang="en-GB" sz="2000" b="1" dirty="0">
                <a:latin typeface="Arial" panose="020B0604020202020204" pitchFamily="34" charset="0"/>
                <a:cs typeface="Arial" panose="020B0604020202020204" pitchFamily="34" charset="0"/>
              </a:rPr>
              <a:t>Technical team: </a:t>
            </a:r>
            <a:r>
              <a:rPr lang="en-GB" sz="2000" dirty="0">
                <a:latin typeface="Arial" panose="020B0604020202020204" pitchFamily="34" charset="0"/>
                <a:cs typeface="Arial" panose="020B0604020202020204" pitchFamily="34" charset="0"/>
              </a:rPr>
              <a:t>Nigel Gumbleton, Carl Prescott, Linda Landells</a:t>
            </a:r>
          </a:p>
          <a:p>
            <a:pPr defTabSz="703434">
              <a:spcBef>
                <a:spcPts val="1200"/>
              </a:spcBef>
              <a:defRPr/>
            </a:pPr>
            <a:r>
              <a:rPr lang="en-GB" sz="2000" b="1" dirty="0">
                <a:latin typeface="Arial" panose="020B0604020202020204" pitchFamily="34" charset="0"/>
                <a:cs typeface="Arial" panose="020B0604020202020204" pitchFamily="34" charset="0"/>
              </a:rPr>
              <a:t>Company: </a:t>
            </a:r>
            <a:r>
              <a:rPr lang="en-GB" sz="2000" dirty="0">
                <a:latin typeface="Arial" panose="020B0604020202020204" pitchFamily="34" charset="0"/>
                <a:cs typeface="Arial" panose="020B0604020202020204" pitchFamily="34" charset="0"/>
              </a:rPr>
              <a:t>Global Blood Therapeutics </a:t>
            </a:r>
          </a:p>
          <a:p>
            <a:pPr>
              <a:spcBef>
                <a:spcPts val="1200"/>
              </a:spcBef>
            </a:pPr>
            <a:endParaRPr lang="en-GB"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anose="020B0604020202020204" pitchFamily="34" charset="0"/>
              </a:rPr>
              <a:t>Part 1 slides for public – fully redacted</a:t>
            </a:r>
            <a:endParaRPr lang="en-GB" b="1" u="sng" dirty="0">
              <a:solidFill>
                <a:schemeClr val="tx1"/>
              </a:solidFill>
              <a:highlight>
                <a:srgbClr val="00FFFF"/>
              </a:highlight>
              <a:latin typeface="Arial" panose="020B0604020202020204" pitchFamily="34" charset="0"/>
            </a:endParaRP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2022</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Inter"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62CA2D-19AF-412B-9C14-71E1793896FC}"/>
              </a:ext>
            </a:extLst>
          </p:cNvPr>
          <p:cNvSpPr txBox="1">
            <a:spLocks/>
          </p:cNvSpPr>
          <p:nvPr/>
        </p:nvSpPr>
        <p:spPr>
          <a:xfrm>
            <a:off x="474491" y="266791"/>
            <a:ext cx="11376025"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Decision problem: </a:t>
            </a:r>
            <a:r>
              <a:rPr lang="en-GB" sz="3200" b="0" dirty="0">
                <a:latin typeface="Arial" panose="020B0604020202020204" pitchFamily="34" charset="0"/>
                <a:cs typeface="Arial" panose="020B0604020202020204" pitchFamily="34" charset="0"/>
              </a:rPr>
              <a:t>Population narrower than the scope</a:t>
            </a:r>
            <a:endParaRPr lang="en-GB"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A4C0CEBD-4FAE-A89A-09E6-A0B54A6E7C89}"/>
              </a:ext>
            </a:extLst>
          </p:cNvPr>
          <p:cNvSpPr>
            <a:spLocks noGrp="1"/>
          </p:cNvSpPr>
          <p:nvPr>
            <p:ph type="body" sz="quarter" idx="13"/>
          </p:nvPr>
        </p:nvSpPr>
        <p:spPr>
          <a:xfrm>
            <a:off x="1239580" y="6343650"/>
            <a:ext cx="9845846" cy="365125"/>
          </a:xfrm>
        </p:spPr>
        <p:txBody>
          <a:bodyPr>
            <a:noAutofit/>
          </a:bodyPr>
          <a:lstStyle/>
          <a:p>
            <a:r>
              <a:rPr lang="en-GB" sz="1600" dirty="0"/>
              <a:t>Abbreviations: EAMS, early access to medicines scheme; HC, hydroxycarbamide; MHRA, Medicines and Healthcare products Regulatory Agency; SCD, sickle cell disease</a:t>
            </a:r>
          </a:p>
        </p:txBody>
      </p:sp>
      <p:graphicFrame>
        <p:nvGraphicFramePr>
          <p:cNvPr id="5" name="Table 2" descr="Decision problem, including population, intervention, comparators and outcomes">
            <a:extLst>
              <a:ext uri="{FF2B5EF4-FFF2-40B4-BE49-F238E27FC236}">
                <a16:creationId xmlns:a16="http://schemas.microsoft.com/office/drawing/2014/main" id="{48797B5D-DD8B-54EC-AF33-132AA89AAC70}"/>
              </a:ext>
            </a:extLst>
          </p:cNvPr>
          <p:cNvGraphicFramePr>
            <a:graphicFrameLocks noGrp="1"/>
          </p:cNvGraphicFramePr>
          <p:nvPr>
            <p:extLst>
              <p:ext uri="{D42A27DB-BD31-4B8C-83A1-F6EECF244321}">
                <p14:modId xmlns:p14="http://schemas.microsoft.com/office/powerpoint/2010/main" val="2309981582"/>
              </p:ext>
            </p:extLst>
          </p:nvPr>
        </p:nvGraphicFramePr>
        <p:xfrm>
          <a:off x="474491" y="808093"/>
          <a:ext cx="11243020" cy="5331488"/>
        </p:xfrm>
        <a:graphic>
          <a:graphicData uri="http://schemas.openxmlformats.org/drawingml/2006/table">
            <a:tbl>
              <a:tblPr firstRow="1" bandRow="1">
                <a:tableStyleId>{5C22544A-7EE6-4342-B048-85BDC9FD1C3A}</a:tableStyleId>
              </a:tblPr>
              <a:tblGrid>
                <a:gridCol w="1519409">
                  <a:extLst>
                    <a:ext uri="{9D8B030D-6E8A-4147-A177-3AD203B41FA5}">
                      <a16:colId xmlns:a16="http://schemas.microsoft.com/office/drawing/2014/main" val="2557443117"/>
                    </a:ext>
                  </a:extLst>
                </a:gridCol>
                <a:gridCol w="2337468">
                  <a:extLst>
                    <a:ext uri="{9D8B030D-6E8A-4147-A177-3AD203B41FA5}">
                      <a16:colId xmlns:a16="http://schemas.microsoft.com/office/drawing/2014/main" val="2079107674"/>
                    </a:ext>
                  </a:extLst>
                </a:gridCol>
                <a:gridCol w="3465095">
                  <a:extLst>
                    <a:ext uri="{9D8B030D-6E8A-4147-A177-3AD203B41FA5}">
                      <a16:colId xmlns:a16="http://schemas.microsoft.com/office/drawing/2014/main" val="2472317003"/>
                    </a:ext>
                  </a:extLst>
                </a:gridCol>
                <a:gridCol w="3921048">
                  <a:extLst>
                    <a:ext uri="{9D8B030D-6E8A-4147-A177-3AD203B41FA5}">
                      <a16:colId xmlns:a16="http://schemas.microsoft.com/office/drawing/2014/main" val="1317010418"/>
                    </a:ext>
                  </a:extLst>
                </a:gridCol>
              </a:tblGrid>
              <a:tr h="349892">
                <a:tc>
                  <a:txBody>
                    <a:bodyPr/>
                    <a:lstStyle/>
                    <a:p>
                      <a:endParaRPr lang="en-GB" dirty="0">
                        <a:latin typeface="Arial" panose="020B0604020202020204" pitchFamily="34" charset="0"/>
                        <a:cs typeface="Arial" panose="020B0604020202020204" pitchFamily="34" charset="0"/>
                      </a:endParaRPr>
                    </a:p>
                  </a:txBody>
                  <a:tcPr>
                    <a:solidFill>
                      <a:schemeClr val="accent1"/>
                    </a:solidFill>
                  </a:tcPr>
                </a:tc>
                <a:tc>
                  <a:txBody>
                    <a:bodyPr/>
                    <a:lstStyle/>
                    <a:p>
                      <a:r>
                        <a:rPr lang="en-GB" dirty="0">
                          <a:latin typeface="Arial" panose="020B0604020202020204" pitchFamily="34" charset="0"/>
                          <a:cs typeface="Arial" panose="020B0604020202020204" pitchFamily="34" charset="0"/>
                        </a:rPr>
                        <a:t>Final scope</a:t>
                      </a:r>
                    </a:p>
                  </a:txBody>
                  <a:tcPr/>
                </a:tc>
                <a:tc>
                  <a:txBody>
                    <a:bodyPr/>
                    <a:lstStyle/>
                    <a:p>
                      <a:r>
                        <a:rPr lang="en-GB">
                          <a:latin typeface="Arial" panose="020B0604020202020204" pitchFamily="34" charset="0"/>
                          <a:cs typeface="Arial" panose="020B0604020202020204" pitchFamily="34" charset="0"/>
                        </a:rPr>
                        <a:t>Company</a:t>
                      </a:r>
                      <a:endParaRPr lang="en-GB" dirty="0">
                        <a:latin typeface="Arial" panose="020B0604020202020204" pitchFamily="34" charset="0"/>
                        <a:cs typeface="Arial" panose="020B0604020202020204" pitchFamily="34" charset="0"/>
                      </a:endParaRPr>
                    </a:p>
                  </a:txBody>
                  <a:tcPr/>
                </a:tc>
                <a:tc>
                  <a:txBody>
                    <a:bodyPr/>
                    <a:lstStyle/>
                    <a:p>
                      <a:r>
                        <a:rPr lang="en-GB">
                          <a:latin typeface="Arial" panose="020B0604020202020204" pitchFamily="34" charset="0"/>
                          <a:cs typeface="Arial" panose="020B0604020202020204" pitchFamily="34" charset="0"/>
                        </a:rPr>
                        <a:t>EAG comment </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7193136"/>
                  </a:ext>
                </a:extLst>
              </a:tr>
              <a:tr h="1399568">
                <a:tc>
                  <a:txBody>
                    <a:bodyPr/>
                    <a:lstStyle/>
                    <a:p>
                      <a:r>
                        <a:rPr lang="en-GB" b="1" dirty="0">
                          <a:solidFill>
                            <a:schemeClr val="bg1"/>
                          </a:solidFill>
                          <a:latin typeface="Arial" panose="020B0604020202020204" pitchFamily="34" charset="0"/>
                          <a:cs typeface="Arial" panose="020B0604020202020204" pitchFamily="34" charset="0"/>
                        </a:rPr>
                        <a:t>Population</a:t>
                      </a:r>
                    </a:p>
                  </a:txBody>
                  <a:tcPr>
                    <a:solidFill>
                      <a:schemeClr val="accent1"/>
                    </a:solidFill>
                  </a:tcPr>
                </a:tc>
                <a:tc>
                  <a:txBody>
                    <a:bodyPr/>
                    <a:lstStyle/>
                    <a:p>
                      <a:r>
                        <a:rPr lang="en-GB" dirty="0">
                          <a:latin typeface="Arial" panose="020B0604020202020204" pitchFamily="34" charset="0"/>
                          <a:cs typeface="Arial" panose="020B0604020202020204" pitchFamily="34" charset="0"/>
                        </a:rPr>
                        <a:t>Haemolytic anaemia in people with sickle cell disease</a:t>
                      </a:r>
                    </a:p>
                  </a:txBody>
                  <a:tcPr/>
                </a:tc>
                <a:tc>
                  <a:txBody>
                    <a:bodyPr/>
                    <a:lstStyle/>
                    <a:p>
                      <a:r>
                        <a:rPr lang="en-GB" u="none" dirty="0">
                          <a:latin typeface="Arial" panose="020B0604020202020204" pitchFamily="34" charset="0"/>
                          <a:cs typeface="Arial" panose="020B0604020202020204" pitchFamily="34" charset="0"/>
                        </a:rPr>
                        <a:t>2</a:t>
                      </a:r>
                      <a:r>
                        <a:rPr lang="en-GB" u="none" baseline="30000" dirty="0">
                          <a:latin typeface="Arial" panose="020B0604020202020204" pitchFamily="34" charset="0"/>
                          <a:cs typeface="Arial" panose="020B0604020202020204" pitchFamily="34" charset="0"/>
                        </a:rPr>
                        <a:t>nd </a:t>
                      </a:r>
                      <a:r>
                        <a:rPr lang="en-GB" u="none" dirty="0">
                          <a:latin typeface="Arial" panose="020B0604020202020204" pitchFamily="34" charset="0"/>
                          <a:cs typeface="Arial" panose="020B0604020202020204" pitchFamily="34" charset="0"/>
                        </a:rPr>
                        <a:t>line treatment after HC </a:t>
                      </a:r>
                      <a:r>
                        <a:rPr lang="en-GB" u="none" dirty="0">
                          <a:solidFill>
                            <a:schemeClr val="tx1"/>
                          </a:solidFill>
                          <a:latin typeface="Arial" panose="020B0604020202020204" pitchFamily="34" charset="0"/>
                          <a:cs typeface="Arial" panose="020B0604020202020204" pitchFamily="34" charset="0"/>
                        </a:rPr>
                        <a:t>consideration</a:t>
                      </a:r>
                      <a:endParaRPr lang="en-GB" dirty="0">
                        <a:solidFill>
                          <a:schemeClr val="tx1"/>
                        </a:solidFill>
                        <a:latin typeface="Arial" panose="020B0604020202020204" pitchFamily="34" charset="0"/>
                        <a:cs typeface="Arial" panose="020B0604020202020204" pitchFamily="34" charset="0"/>
                      </a:endParaRPr>
                    </a:p>
                  </a:txBody>
                  <a:tcPr/>
                </a:tc>
                <a:tc>
                  <a:txBody>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MHRA EAMS indication supports use of </a:t>
                      </a:r>
                      <a:r>
                        <a:rPr lang="en-GB" sz="1800" dirty="0" err="1">
                          <a:effectLst/>
                          <a:latin typeface="Arial" panose="020B0604020202020204" pitchFamily="34" charset="0"/>
                          <a:ea typeface="Times New Roman" panose="02020603050405020304" pitchFamily="18" charset="0"/>
                          <a:cs typeface="Arial" panose="020B0604020202020204" pitchFamily="34" charset="0"/>
                        </a:rPr>
                        <a:t>voxelotor</a:t>
                      </a:r>
                      <a:r>
                        <a:rPr lang="en-GB" sz="1800" dirty="0">
                          <a:effectLst/>
                          <a:latin typeface="Arial" panose="020B0604020202020204" pitchFamily="34" charset="0"/>
                          <a:ea typeface="Times New Roman" panose="02020603050405020304" pitchFamily="18" charset="0"/>
                          <a:cs typeface="Arial" panose="020B0604020202020204" pitchFamily="34" charset="0"/>
                        </a:rPr>
                        <a:t> as a monotherapy or in combination with HC and does not limit use </a:t>
                      </a:r>
                      <a:r>
                        <a:rPr lang="en-GB" sz="1800" u="none" dirty="0">
                          <a:effectLst/>
                          <a:latin typeface="Arial" panose="020B0604020202020204" pitchFamily="34" charset="0"/>
                          <a:ea typeface="Times New Roman" panose="02020603050405020304" pitchFamily="18" charset="0"/>
                          <a:cs typeface="Arial" panose="020B0604020202020204" pitchFamily="34" charset="0"/>
                        </a:rPr>
                        <a:t>to 2</a:t>
                      </a:r>
                      <a:r>
                        <a:rPr lang="en-GB" sz="1800" u="none" baseline="30000" dirty="0">
                          <a:effectLst/>
                          <a:latin typeface="Arial" panose="020B0604020202020204" pitchFamily="34" charset="0"/>
                          <a:ea typeface="Times New Roman" panose="02020603050405020304" pitchFamily="18" charset="0"/>
                          <a:cs typeface="Arial" panose="020B0604020202020204" pitchFamily="34" charset="0"/>
                        </a:rPr>
                        <a:t>nd</a:t>
                      </a:r>
                      <a:r>
                        <a:rPr lang="en-GB" sz="1800" u="none" dirty="0">
                          <a:effectLst/>
                          <a:latin typeface="Arial" panose="020B0604020202020204" pitchFamily="34" charset="0"/>
                          <a:ea typeface="Times New Roman" panose="02020603050405020304" pitchFamily="18" charset="0"/>
                          <a:cs typeface="Arial" panose="020B0604020202020204" pitchFamily="34" charset="0"/>
                        </a:rPr>
                        <a:t> line after HC</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2339764"/>
                  </a:ext>
                </a:extLst>
              </a:tr>
              <a:tr h="349892">
                <a:tc>
                  <a:txBody>
                    <a:bodyPr/>
                    <a:lstStyle/>
                    <a:p>
                      <a:r>
                        <a:rPr lang="en-GB" b="1" dirty="0">
                          <a:solidFill>
                            <a:schemeClr val="bg1"/>
                          </a:solidFill>
                          <a:latin typeface="Arial" panose="020B0604020202020204" pitchFamily="34" charset="0"/>
                          <a:cs typeface="Arial" panose="020B0604020202020204" pitchFamily="34" charset="0"/>
                        </a:rPr>
                        <a:t>Intervention</a:t>
                      </a:r>
                    </a:p>
                  </a:txBody>
                  <a:tcPr>
                    <a:solidFill>
                      <a:schemeClr val="accent1"/>
                    </a:solidFill>
                  </a:tcPr>
                </a:tc>
                <a:tc gridSpan="3">
                  <a:txBody>
                    <a:bodyPr/>
                    <a:lstStyle/>
                    <a:p>
                      <a:pPr algn="l"/>
                      <a:r>
                        <a:rPr lang="en-GB" dirty="0">
                          <a:latin typeface="Arial" panose="020B0604020202020204" pitchFamily="34" charset="0"/>
                          <a:cs typeface="Arial" panose="020B0604020202020204" pitchFamily="34" charset="0"/>
                        </a:rPr>
                        <a:t>Voxelotor</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66598515"/>
                  </a:ext>
                </a:extLst>
              </a:tr>
              <a:tr h="2186825">
                <a:tc>
                  <a:txBody>
                    <a:bodyPr/>
                    <a:lstStyle/>
                    <a:p>
                      <a:r>
                        <a:rPr lang="en-GB" b="1" dirty="0">
                          <a:solidFill>
                            <a:schemeClr val="bg1"/>
                          </a:solidFill>
                          <a:latin typeface="Arial" panose="020B0604020202020204" pitchFamily="34" charset="0"/>
                          <a:cs typeface="Arial" panose="020B0604020202020204" pitchFamily="34" charset="0"/>
                        </a:rPr>
                        <a:t>Comparator</a:t>
                      </a:r>
                    </a:p>
                  </a:txBody>
                  <a:tcPr>
                    <a:solidFill>
                      <a:schemeClr val="accent1"/>
                    </a:solidFill>
                  </a:tcP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Established clinical management without </a:t>
                      </a:r>
                      <a:r>
                        <a:rPr lang="en-GB" sz="1800" kern="1200" dirty="0" err="1">
                          <a:solidFill>
                            <a:schemeClr val="dk1"/>
                          </a:solidFill>
                          <a:effectLst/>
                          <a:latin typeface="Arial" panose="020B0604020202020204" pitchFamily="34" charset="0"/>
                          <a:ea typeface="+mn-ea"/>
                          <a:cs typeface="Arial" panose="020B0604020202020204" pitchFamily="34" charset="0"/>
                        </a:rPr>
                        <a:t>voxelotor</a:t>
                      </a:r>
                      <a:r>
                        <a:rPr lang="en-GB" sz="1800" kern="1200" dirty="0">
                          <a:solidFill>
                            <a:schemeClr val="dk1"/>
                          </a:solidFill>
                          <a:effectLst/>
                          <a:latin typeface="Arial" panose="020B0604020202020204" pitchFamily="34" charset="0"/>
                          <a:ea typeface="+mn-ea"/>
                          <a:cs typeface="Arial" panose="020B0604020202020204" pitchFamily="34" charset="0"/>
                        </a:rPr>
                        <a:t> including:</a:t>
                      </a:r>
                    </a:p>
                    <a:p>
                      <a:pPr lvl="0"/>
                      <a:r>
                        <a:rPr lang="en-GB" sz="1800" kern="1200" dirty="0">
                          <a:solidFill>
                            <a:schemeClr val="dk1"/>
                          </a:solidFill>
                          <a:effectLst/>
                          <a:latin typeface="Arial" panose="020B0604020202020204" pitchFamily="34" charset="0"/>
                          <a:ea typeface="+mn-ea"/>
                          <a:cs typeface="Arial" panose="020B0604020202020204" pitchFamily="34" charset="0"/>
                        </a:rPr>
                        <a:t>HC</a:t>
                      </a:r>
                    </a:p>
                    <a:p>
                      <a:pPr lvl="0"/>
                      <a:r>
                        <a:rPr lang="en-GB" sz="1800" kern="1200" dirty="0">
                          <a:solidFill>
                            <a:schemeClr val="dk1"/>
                          </a:solidFill>
                          <a:effectLst/>
                          <a:latin typeface="Arial" panose="020B0604020202020204" pitchFamily="34" charset="0"/>
                          <a:ea typeface="+mn-ea"/>
                          <a:cs typeface="Arial" panose="020B0604020202020204" pitchFamily="34" charset="0"/>
                        </a:rPr>
                        <a:t>blood transfusions (exchange and top-ups)</a:t>
                      </a:r>
                    </a:p>
                    <a:p>
                      <a:r>
                        <a:rPr lang="en-GB" sz="1800" kern="1200" dirty="0">
                          <a:solidFill>
                            <a:schemeClr val="dk1"/>
                          </a:solidFill>
                          <a:effectLst/>
                          <a:latin typeface="Arial" panose="020B0604020202020204" pitchFamily="34" charset="0"/>
                          <a:ea typeface="+mn-ea"/>
                          <a:cs typeface="Arial" panose="020B0604020202020204" pitchFamily="34" charset="0"/>
                        </a:rPr>
                        <a:t>best supportive care</a:t>
                      </a:r>
                      <a:endParaRPr lang="en-GB"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Established clinical management without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in people </a:t>
                      </a:r>
                      <a:r>
                        <a:rPr lang="en-GB" u="none" dirty="0">
                          <a:latin typeface="Arial" panose="020B0604020202020204" pitchFamily="34" charset="0"/>
                          <a:cs typeface="Arial" panose="020B0604020202020204" pitchFamily="34" charset="0"/>
                        </a:rPr>
                        <a:t>who are ineligible for, intolerant of or unwilling to take HC, or for whom HC alone is insufficiently effective</a:t>
                      </a:r>
                      <a:r>
                        <a:rPr lang="en-GB" dirty="0">
                          <a:latin typeface="Arial" panose="020B0604020202020204" pitchFamily="34" charset="0"/>
                          <a:cs typeface="Arial" panose="020B0604020202020204" pitchFamily="34" charset="0"/>
                        </a:rPr>
                        <a:t>. Includes supportive care and HC and/or blood transfusions</a:t>
                      </a:r>
                    </a:p>
                  </a:txBody>
                  <a:tcPr/>
                </a:tc>
                <a:tc>
                  <a:txBody>
                    <a:bodyPr/>
                    <a:lstStyle/>
                    <a:p>
                      <a:r>
                        <a:rPr lang="en-GB" dirty="0">
                          <a:latin typeface="Arial" panose="020B0604020202020204" pitchFamily="34" charset="0"/>
                          <a:cs typeface="Arial" panose="020B0604020202020204" pitchFamily="34" charset="0"/>
                        </a:rPr>
                        <a:t>Company presented clinical effectiveness evidence for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from HOPE trial. This compares efficacy of </a:t>
                      </a:r>
                      <a:r>
                        <a:rPr lang="en-GB" dirty="0" err="1">
                          <a:latin typeface="Arial" panose="020B0604020202020204" pitchFamily="34" charset="0"/>
                          <a:cs typeface="Arial" panose="020B0604020202020204" pitchFamily="34" charset="0"/>
                        </a:rPr>
                        <a:t>voxelotor+SoC</a:t>
                      </a:r>
                      <a:r>
                        <a:rPr lang="en-GB" dirty="0">
                          <a:latin typeface="Arial" panose="020B0604020202020204" pitchFamily="34" charset="0"/>
                          <a:cs typeface="Arial" panose="020B0604020202020204" pitchFamily="34" charset="0"/>
                        </a:rPr>
                        <a:t> versus </a:t>
                      </a:r>
                      <a:r>
                        <a:rPr lang="en-GB" dirty="0" err="1">
                          <a:latin typeface="Arial" panose="020B0604020202020204" pitchFamily="34" charset="0"/>
                          <a:cs typeface="Arial" panose="020B0604020202020204" pitchFamily="34" charset="0"/>
                        </a:rPr>
                        <a:t>placebo+SoC</a:t>
                      </a:r>
                      <a:r>
                        <a:rPr lang="en-GB" dirty="0">
                          <a:latin typeface="Arial" panose="020B0604020202020204" pitchFamily="34" charset="0"/>
                          <a:cs typeface="Arial" panose="020B0604020202020204" pitchFamily="34" charset="0"/>
                        </a:rPr>
                        <a:t> (where SoC does not </a:t>
                      </a:r>
                      <a:r>
                        <a:rPr lang="en-GB" dirty="0">
                          <a:solidFill>
                            <a:schemeClr val="tx1"/>
                          </a:solidFill>
                          <a:latin typeface="Arial" panose="020B0604020202020204" pitchFamily="34" charset="0"/>
                          <a:cs typeface="Arial" panose="020B0604020202020204" pitchFamily="34" charset="0"/>
                        </a:rPr>
                        <a:t>include regular blood </a:t>
                      </a:r>
                      <a:r>
                        <a:rPr lang="en-GB" dirty="0">
                          <a:latin typeface="Arial" panose="020B0604020202020204" pitchFamily="34" charset="0"/>
                          <a:cs typeface="Arial" panose="020B0604020202020204" pitchFamily="34" charset="0"/>
                        </a:rPr>
                        <a:t>transfusions, </a:t>
                      </a:r>
                      <a:r>
                        <a:rPr lang="en-GB" b="1" dirty="0">
                          <a:latin typeface="Arial" panose="020B0604020202020204" pitchFamily="34" charset="0"/>
                          <a:cs typeface="Arial" panose="020B0604020202020204" pitchFamily="34" charset="0"/>
                        </a:rPr>
                        <a:t>but</a:t>
                      </a:r>
                      <a:r>
                        <a:rPr lang="en-GB" dirty="0">
                          <a:latin typeface="Arial" panose="020B0604020202020204" pitchFamily="34" charset="0"/>
                          <a:cs typeface="Arial" panose="020B0604020202020204" pitchFamily="34" charset="0"/>
                        </a:rPr>
                        <a:t> ad hoc transfusions allowed in both arms)</a:t>
                      </a:r>
                      <a:endParaRPr lang="en-GB" dirty="0"/>
                    </a:p>
                  </a:txBody>
                  <a:tcPr/>
                </a:tc>
                <a:extLst>
                  <a:ext uri="{0D108BD9-81ED-4DB2-BD59-A6C34878D82A}">
                    <a16:rowId xmlns:a16="http://schemas.microsoft.com/office/drawing/2014/main" val="4274909800"/>
                  </a:ext>
                </a:extLst>
              </a:tr>
              <a:tr h="874730">
                <a:tc>
                  <a:txBody>
                    <a:bodyPr/>
                    <a:lstStyle/>
                    <a:p>
                      <a:r>
                        <a:rPr lang="en-GB" b="1" dirty="0">
                          <a:solidFill>
                            <a:schemeClr val="bg1"/>
                          </a:solidFill>
                          <a:latin typeface="Arial" panose="020B0604020202020204" pitchFamily="34" charset="0"/>
                          <a:cs typeface="Arial" panose="020B0604020202020204" pitchFamily="34" charset="0"/>
                        </a:rPr>
                        <a:t>Outcomes</a:t>
                      </a:r>
                    </a:p>
                  </a:txBody>
                  <a:tcPr>
                    <a:solidFill>
                      <a:schemeClr val="accent1"/>
                    </a:solidFill>
                  </a:tcPr>
                </a:tc>
                <a:tc gridSpan="3">
                  <a:txBody>
                    <a:bodyPr/>
                    <a:lstStyle/>
                    <a:p>
                      <a:pPr marL="0" indent="0" algn="l">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Changes to haematological parameters (haemoglobin levels); number and severity of sickle cell crises; complications arising from sickle cell disease; markers of haemolysis; mortality; adverse effects of treatment; health-related quality of life</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51154784"/>
                  </a:ext>
                </a:extLst>
              </a:tr>
            </a:tbl>
          </a:graphicData>
        </a:graphic>
      </p:graphicFrame>
    </p:spTree>
    <p:extLst>
      <p:ext uri="{BB962C8B-B14F-4D97-AF65-F5344CB8AC3E}">
        <p14:creationId xmlns:p14="http://schemas.microsoft.com/office/powerpoint/2010/main" val="101888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p:txBody>
          <a:bodyPr/>
          <a:lstStyle/>
          <a:p>
            <a:r>
              <a:rPr lang="en-GB" dirty="0"/>
              <a:t>Clinical effectiveness</a:t>
            </a:r>
          </a:p>
        </p:txBody>
      </p:sp>
    </p:spTree>
    <p:extLst>
      <p:ext uri="{BB962C8B-B14F-4D97-AF65-F5344CB8AC3E}">
        <p14:creationId xmlns:p14="http://schemas.microsoft.com/office/powerpoint/2010/main" val="391230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descr="Figure showing the treatment pathway for haemolytic anaemia in sickle cell disease. &#10;">
            <a:extLst>
              <a:ext uri="{FF2B5EF4-FFF2-40B4-BE49-F238E27FC236}">
                <a16:creationId xmlns:a16="http://schemas.microsoft.com/office/drawing/2014/main" id="{C4BA705C-255A-2A79-1576-796D22998F9F}"/>
              </a:ext>
            </a:extLst>
          </p:cNvPr>
          <p:cNvSpPr txBox="1"/>
          <p:nvPr/>
        </p:nvSpPr>
        <p:spPr>
          <a:xfrm>
            <a:off x="1494778" y="1520522"/>
            <a:ext cx="8308441" cy="584775"/>
          </a:xfrm>
          <a:prstGeom prst="rect">
            <a:avLst/>
          </a:prstGeom>
          <a:noFill/>
        </p:spPr>
        <p:txBody>
          <a:bodyPr wrap="square">
            <a:spAutoFit/>
          </a:bodyPr>
          <a:lstStyle/>
          <a:p>
            <a:pPr algn="ctr"/>
            <a:r>
              <a:rPr lang="en-GB" sz="1600" b="1" dirty="0">
                <a:solidFill>
                  <a:schemeClr val="tx1"/>
                </a:solidFill>
                <a:latin typeface="Arial" panose="020B0604020202020204" pitchFamily="34" charset="0"/>
              </a:rPr>
              <a:t>Supportive care</a:t>
            </a:r>
            <a:r>
              <a:rPr lang="en-GB" sz="1600" dirty="0">
                <a:solidFill>
                  <a:schemeClr val="tx1"/>
                </a:solidFill>
                <a:latin typeface="Arial" panose="020B0604020202020204" pitchFamily="34" charset="0"/>
              </a:rPr>
              <a:t>: lifestyle advice (adequate hydration, body temperature regulation), infection prevention and pain management (paracetamol, NSAIDs, opioids)</a:t>
            </a:r>
          </a:p>
        </p:txBody>
      </p:sp>
      <p:sp>
        <p:nvSpPr>
          <p:cNvPr id="48" name="Title 1">
            <a:extLst>
              <a:ext uri="{FF2B5EF4-FFF2-40B4-BE49-F238E27FC236}">
                <a16:creationId xmlns:a16="http://schemas.microsoft.com/office/drawing/2014/main" id="{C23383BD-7A1F-B504-B659-600E32482230}"/>
              </a:ext>
            </a:extLst>
          </p:cNvPr>
          <p:cNvSpPr txBox="1">
            <a:spLocks/>
          </p:cNvSpPr>
          <p:nvPr/>
        </p:nvSpPr>
        <p:spPr>
          <a:xfrm>
            <a:off x="466723" y="268494"/>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mj-lt"/>
                <a:ea typeface="Lora SemiBold" charset="0"/>
                <a:cs typeface="Lora SemiBold" charset="0"/>
              </a:defRPr>
            </a:lvl1pPr>
          </a:lstStyle>
          <a:p>
            <a:r>
              <a:rPr lang="en-GB" dirty="0">
                <a:latin typeface="Arial" panose="020B0604020202020204" pitchFamily="34" charset="0"/>
                <a:cs typeface="Arial" panose="020B0604020202020204" pitchFamily="34" charset="0"/>
              </a:rPr>
              <a:t>Treatment pathway</a:t>
            </a:r>
          </a:p>
        </p:txBody>
      </p:sp>
      <p:sp>
        <p:nvSpPr>
          <p:cNvPr id="6" name="Rectangle 5" descr="Figure showing the treatment pathway for haemolytic anaemia in sickle cell disease. &#10;">
            <a:extLst>
              <a:ext uri="{FF2B5EF4-FFF2-40B4-BE49-F238E27FC236}">
                <a16:creationId xmlns:a16="http://schemas.microsoft.com/office/drawing/2014/main" id="{75DB053F-0D89-44F0-A3DE-55ED6EE0D28F}"/>
              </a:ext>
            </a:extLst>
          </p:cNvPr>
          <p:cNvSpPr/>
          <p:nvPr/>
        </p:nvSpPr>
        <p:spPr>
          <a:xfrm>
            <a:off x="1513100" y="1218301"/>
            <a:ext cx="8308442" cy="315825"/>
          </a:xfrm>
          <a:prstGeom prst="rect">
            <a:avLst/>
          </a:prstGeom>
          <a:solidFill>
            <a:schemeClr val="bg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rPr>
              <a:t>Haemolytic anaemia in sickle cell disease </a:t>
            </a:r>
          </a:p>
        </p:txBody>
      </p:sp>
      <p:sp>
        <p:nvSpPr>
          <p:cNvPr id="9" name="Rectangle 8" descr="Figure showing the treatment pathway for haemolytic anaemia in sickle cell disease. &#10;">
            <a:extLst>
              <a:ext uri="{FF2B5EF4-FFF2-40B4-BE49-F238E27FC236}">
                <a16:creationId xmlns:a16="http://schemas.microsoft.com/office/drawing/2014/main" id="{F232E751-7147-0276-6082-B6A8E5918438}"/>
              </a:ext>
            </a:extLst>
          </p:cNvPr>
          <p:cNvSpPr/>
          <p:nvPr/>
        </p:nvSpPr>
        <p:spPr>
          <a:xfrm>
            <a:off x="1531427" y="2191600"/>
            <a:ext cx="8271792" cy="4527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HC</a:t>
            </a:r>
          </a:p>
        </p:txBody>
      </p:sp>
      <p:sp>
        <p:nvSpPr>
          <p:cNvPr id="12" name="Rectangle 11" descr="Figure showing the treatment pathway for haemolytic anaemia in sickle cell disease. &#10;">
            <a:extLst>
              <a:ext uri="{FF2B5EF4-FFF2-40B4-BE49-F238E27FC236}">
                <a16:creationId xmlns:a16="http://schemas.microsoft.com/office/drawing/2014/main" id="{2A068852-95A9-E6BE-4FA5-DA556F3F4474}"/>
              </a:ext>
            </a:extLst>
          </p:cNvPr>
          <p:cNvSpPr/>
          <p:nvPr/>
        </p:nvSpPr>
        <p:spPr>
          <a:xfrm>
            <a:off x="1513100" y="4223639"/>
            <a:ext cx="3535423" cy="630202"/>
          </a:xfrm>
          <a:prstGeom prst="rect">
            <a:avLst/>
          </a:prstGeom>
          <a:solidFill>
            <a:srgbClr val="CAEBF3"/>
          </a:solidFill>
          <a:ln w="57150">
            <a:solidFill>
              <a:srgbClr val="2280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Voxelotor** +/- HC</a:t>
            </a:r>
          </a:p>
        </p:txBody>
      </p:sp>
      <p:sp>
        <p:nvSpPr>
          <p:cNvPr id="13" name="Rectangle 12" descr="Figure showing the treatment pathway for haemolytic anaemia in sickle cell disease. &#10;">
            <a:extLst>
              <a:ext uri="{FF2B5EF4-FFF2-40B4-BE49-F238E27FC236}">
                <a16:creationId xmlns:a16="http://schemas.microsoft.com/office/drawing/2014/main" id="{A4DBBE36-20E8-8F6C-CA49-D98BCBE102DB}"/>
              </a:ext>
            </a:extLst>
          </p:cNvPr>
          <p:cNvSpPr/>
          <p:nvPr/>
        </p:nvSpPr>
        <p:spPr>
          <a:xfrm>
            <a:off x="6267796" y="4188012"/>
            <a:ext cx="3535423" cy="628896"/>
          </a:xfrm>
          <a:prstGeom prst="rect">
            <a:avLst/>
          </a:prstGeom>
          <a:solidFill>
            <a:srgbClr val="CAEB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Regular blood transfusions</a:t>
            </a:r>
          </a:p>
        </p:txBody>
      </p:sp>
      <p:sp>
        <p:nvSpPr>
          <p:cNvPr id="15" name="Rectangle 14" descr="Figure showing the treatment pathway for haemolytic anaemia in sickle cell disease. &#10;">
            <a:extLst>
              <a:ext uri="{FF2B5EF4-FFF2-40B4-BE49-F238E27FC236}">
                <a16:creationId xmlns:a16="http://schemas.microsoft.com/office/drawing/2014/main" id="{85E2E226-8143-3771-5219-C346F1AE16DB}"/>
              </a:ext>
            </a:extLst>
          </p:cNvPr>
          <p:cNvSpPr/>
          <p:nvPr/>
        </p:nvSpPr>
        <p:spPr>
          <a:xfrm>
            <a:off x="1510154" y="5184064"/>
            <a:ext cx="8293065" cy="607208"/>
          </a:xfrm>
          <a:prstGeom prst="rect">
            <a:avLst/>
          </a:prstGeom>
          <a:solidFill>
            <a:srgbClr val="CAEB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Allogeneic stem cell transplant </a:t>
            </a:r>
          </a:p>
          <a:p>
            <a:pPr algn="ctr"/>
            <a:r>
              <a:rPr lang="en-GB" dirty="0">
                <a:solidFill>
                  <a:schemeClr val="tx1"/>
                </a:solidFill>
                <a:latin typeface="Arial" panose="020B0604020202020204" pitchFamily="34" charset="0"/>
              </a:rPr>
              <a:t>(Severe SCD not responding to other therapies)</a:t>
            </a:r>
          </a:p>
        </p:txBody>
      </p:sp>
      <p:sp>
        <p:nvSpPr>
          <p:cNvPr id="16" name="Rectangle 15" descr="Figure showing the treatment pathway for haemolytic anaemia in sickle cell disease. &#10;">
            <a:extLst>
              <a:ext uri="{FF2B5EF4-FFF2-40B4-BE49-F238E27FC236}">
                <a16:creationId xmlns:a16="http://schemas.microsoft.com/office/drawing/2014/main" id="{F4144223-85F7-5552-A464-14D73F1FD6F4}"/>
              </a:ext>
            </a:extLst>
          </p:cNvPr>
          <p:cNvSpPr/>
          <p:nvPr/>
        </p:nvSpPr>
        <p:spPr>
          <a:xfrm>
            <a:off x="1494680" y="3013621"/>
            <a:ext cx="8308539" cy="61239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Hydroxycarbamide ineligible, intolerant, inadequate efficacy or unwilling to use</a:t>
            </a:r>
          </a:p>
        </p:txBody>
      </p:sp>
      <p:sp>
        <p:nvSpPr>
          <p:cNvPr id="17" name="Rectangle: Rounded Corners 16" descr="Figure showing the treatment pathway for haemolytic anaemia in sickle cell disease. &#10;">
            <a:extLst>
              <a:ext uri="{FF2B5EF4-FFF2-40B4-BE49-F238E27FC236}">
                <a16:creationId xmlns:a16="http://schemas.microsoft.com/office/drawing/2014/main" id="{8A27B002-11E4-BDD6-9CDD-32DE24134984}"/>
              </a:ext>
            </a:extLst>
          </p:cNvPr>
          <p:cNvSpPr/>
          <p:nvPr/>
        </p:nvSpPr>
        <p:spPr>
          <a:xfrm>
            <a:off x="615676" y="2121558"/>
            <a:ext cx="648396" cy="59281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b="1" dirty="0">
                <a:solidFill>
                  <a:schemeClr val="bg1"/>
                </a:solidFill>
                <a:latin typeface="Arial" panose="020B0604020202020204" pitchFamily="34" charset="0"/>
              </a:rPr>
              <a:t>1</a:t>
            </a:r>
            <a:r>
              <a:rPr lang="en-GB" b="1" baseline="30000" dirty="0">
                <a:solidFill>
                  <a:schemeClr val="bg1"/>
                </a:solidFill>
                <a:latin typeface="Arial" panose="020B0604020202020204" pitchFamily="34" charset="0"/>
              </a:rPr>
              <a:t>st</a:t>
            </a:r>
            <a:r>
              <a:rPr lang="en-GB" b="1" dirty="0">
                <a:solidFill>
                  <a:schemeClr val="bg1"/>
                </a:solidFill>
                <a:latin typeface="Arial" panose="020B0604020202020204" pitchFamily="34" charset="0"/>
              </a:rPr>
              <a:t> line </a:t>
            </a:r>
          </a:p>
        </p:txBody>
      </p:sp>
      <p:sp>
        <p:nvSpPr>
          <p:cNvPr id="18" name="Rectangle: Rounded Corners 17" descr="Figure showing the treatment pathway for haemolytic anaemia in sickle cell disease. &#10;">
            <a:extLst>
              <a:ext uri="{FF2B5EF4-FFF2-40B4-BE49-F238E27FC236}">
                <a16:creationId xmlns:a16="http://schemas.microsoft.com/office/drawing/2014/main" id="{1B5A2F79-634F-4749-84A2-A08CCD7426B3}"/>
              </a:ext>
            </a:extLst>
          </p:cNvPr>
          <p:cNvSpPr/>
          <p:nvPr/>
        </p:nvSpPr>
        <p:spPr>
          <a:xfrm>
            <a:off x="615676" y="4218361"/>
            <a:ext cx="648396" cy="62570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b="1" dirty="0">
                <a:solidFill>
                  <a:schemeClr val="bg1"/>
                </a:solidFill>
                <a:latin typeface="Arial" panose="020B0604020202020204" pitchFamily="34" charset="0"/>
              </a:rPr>
              <a:t>2</a:t>
            </a:r>
            <a:r>
              <a:rPr lang="en-GB" b="1" baseline="30000" dirty="0">
                <a:solidFill>
                  <a:schemeClr val="bg1"/>
                </a:solidFill>
                <a:latin typeface="Arial" panose="020B0604020202020204" pitchFamily="34" charset="0"/>
              </a:rPr>
              <a:t>nd</a:t>
            </a:r>
            <a:r>
              <a:rPr lang="en-GB" b="1" dirty="0">
                <a:solidFill>
                  <a:schemeClr val="bg1"/>
                </a:solidFill>
                <a:latin typeface="Arial" panose="020B0604020202020204" pitchFamily="34" charset="0"/>
              </a:rPr>
              <a:t> line </a:t>
            </a:r>
          </a:p>
        </p:txBody>
      </p:sp>
      <p:sp>
        <p:nvSpPr>
          <p:cNvPr id="23" name="Rectangle 22" descr="Figure showing the treatment pathway for haemolytic anaemia in sickle cell disease. &#10;">
            <a:extLst>
              <a:ext uri="{FF2B5EF4-FFF2-40B4-BE49-F238E27FC236}">
                <a16:creationId xmlns:a16="http://schemas.microsoft.com/office/drawing/2014/main" id="{55524BB8-5284-5685-F216-C5E6FADE7230}"/>
              </a:ext>
            </a:extLst>
          </p:cNvPr>
          <p:cNvSpPr/>
          <p:nvPr/>
        </p:nvSpPr>
        <p:spPr>
          <a:xfrm>
            <a:off x="10098613" y="3636241"/>
            <a:ext cx="1669896" cy="1642221"/>
          </a:xfrm>
          <a:prstGeom prst="rect">
            <a:avLst/>
          </a:prstGeom>
          <a:solidFill>
            <a:schemeClr val="bg1"/>
          </a:solidFill>
          <a:ln w="57150">
            <a:solidFill>
              <a:srgbClr val="2280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Company proposed positioning of </a:t>
            </a:r>
            <a:r>
              <a:rPr lang="en-GB" dirty="0" err="1">
                <a:solidFill>
                  <a:schemeClr val="tx1"/>
                </a:solidFill>
                <a:latin typeface="Arial" panose="020B0604020202020204" pitchFamily="34" charset="0"/>
              </a:rPr>
              <a:t>voxelotor</a:t>
            </a:r>
            <a:endParaRPr lang="en-GB" dirty="0">
              <a:solidFill>
                <a:schemeClr val="tx1"/>
              </a:solidFill>
              <a:latin typeface="Arial" panose="020B0604020202020204" pitchFamily="34" charset="0"/>
            </a:endParaRPr>
          </a:p>
        </p:txBody>
      </p:sp>
      <p:grpSp>
        <p:nvGrpSpPr>
          <p:cNvPr id="42" name="Group 41">
            <a:extLst>
              <a:ext uri="{FF2B5EF4-FFF2-40B4-BE49-F238E27FC236}">
                <a16:creationId xmlns:a16="http://schemas.microsoft.com/office/drawing/2014/main" id="{9A359DD4-C996-4AA2-6461-489CF586B651}"/>
              </a:ext>
            </a:extLst>
          </p:cNvPr>
          <p:cNvGrpSpPr/>
          <p:nvPr/>
        </p:nvGrpSpPr>
        <p:grpSpPr>
          <a:xfrm>
            <a:off x="1342541" y="5995634"/>
            <a:ext cx="10077188" cy="576000"/>
            <a:chOff x="1456000" y="5395742"/>
            <a:chExt cx="10077188" cy="576000"/>
          </a:xfrm>
        </p:grpSpPr>
        <p:sp>
          <p:nvSpPr>
            <p:cNvPr id="43" name="Rectangle 42" descr="Question to committee">
              <a:extLst>
                <a:ext uri="{FF2B5EF4-FFF2-40B4-BE49-F238E27FC236}">
                  <a16:creationId xmlns:a16="http://schemas.microsoft.com/office/drawing/2014/main" id="{A09548F9-21EE-F5F1-064A-86DFD09566B1}"/>
                </a:ext>
                <a:ext uri="{C183D7F6-B498-43B3-948B-1728B52AA6E4}">
                  <adec:decorative xmlns:adec="http://schemas.microsoft.com/office/drawing/2017/decorative" val="0"/>
                </a:ext>
              </a:extLst>
            </p:cNvPr>
            <p:cNvSpPr/>
            <p:nvPr/>
          </p:nvSpPr>
          <p:spPr>
            <a:xfrm>
              <a:off x="1818062" y="541791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sz="1800" dirty="0">
                  <a:solidFill>
                    <a:schemeClr val="tx1"/>
                  </a:solidFill>
                  <a:latin typeface="Arial" panose="020B0604020202020204" pitchFamily="34" charset="0"/>
                  <a:ea typeface="Inter" panose="02000503000000020004" pitchFamily="2" charset="0"/>
                  <a:cs typeface="Calibri" panose="020F0502020204030204" pitchFamily="34" charset="0"/>
                </a:rPr>
                <a:t>Is this pathway consistent with UK clinical practice? </a:t>
              </a:r>
            </a:p>
          </p:txBody>
        </p:sp>
        <p:grpSp>
          <p:nvGrpSpPr>
            <p:cNvPr id="44" name="Group 43">
              <a:extLst>
                <a:ext uri="{FF2B5EF4-FFF2-40B4-BE49-F238E27FC236}">
                  <a16:creationId xmlns:a16="http://schemas.microsoft.com/office/drawing/2014/main" id="{D7DF7713-9AC7-4BF4-CFE1-FC931E453A63}"/>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45" name="Oval 44">
                <a:extLst>
                  <a:ext uri="{FF2B5EF4-FFF2-40B4-BE49-F238E27FC236}">
                    <a16:creationId xmlns:a16="http://schemas.microsoft.com/office/drawing/2014/main" id="{6E2E2490-BC93-7F06-66BA-50DCCEF0EB36}"/>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endParaRPr>
              </a:p>
            </p:txBody>
          </p:sp>
          <p:pic>
            <p:nvPicPr>
              <p:cNvPr id="46" name="Graphic 45" descr="Chat with solid fill">
                <a:extLst>
                  <a:ext uri="{FF2B5EF4-FFF2-40B4-BE49-F238E27FC236}">
                    <a16:creationId xmlns:a16="http://schemas.microsoft.com/office/drawing/2014/main" id="{2CCC9376-83C6-E071-65DE-54F9435282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grpSp>
      <p:sp>
        <p:nvSpPr>
          <p:cNvPr id="29" name="TextBox 28">
            <a:extLst>
              <a:ext uri="{FF2B5EF4-FFF2-40B4-BE49-F238E27FC236}">
                <a16:creationId xmlns:a16="http://schemas.microsoft.com/office/drawing/2014/main" id="{49A7C42A-8E5C-8856-BF2B-C261E225979D}"/>
              </a:ext>
            </a:extLst>
          </p:cNvPr>
          <p:cNvSpPr txBox="1"/>
          <p:nvPr/>
        </p:nvSpPr>
        <p:spPr>
          <a:xfrm>
            <a:off x="1090002" y="6510537"/>
            <a:ext cx="10329727" cy="338554"/>
          </a:xfrm>
          <a:prstGeom prst="rect">
            <a:avLst/>
          </a:prstGeom>
          <a:noFill/>
        </p:spPr>
        <p:txBody>
          <a:bodyPr wrap="square" rtlCol="0">
            <a:spAutoFit/>
          </a:bodyPr>
          <a:lstStyle/>
          <a:p>
            <a:r>
              <a:rPr lang="en-GB" sz="1600" dirty="0">
                <a:latin typeface="Arial" panose="020B0604020202020204" pitchFamily="34" charset="0"/>
              </a:rPr>
              <a:t>Abbreviations: HC, hydroxycarbamide; NSAIDs, non-steroidal anti-inflammatory drugs; SCD, sickle cell disease </a:t>
            </a:r>
          </a:p>
        </p:txBody>
      </p:sp>
      <p:sp>
        <p:nvSpPr>
          <p:cNvPr id="2" name="TextBox 1">
            <a:extLst>
              <a:ext uri="{FF2B5EF4-FFF2-40B4-BE49-F238E27FC236}">
                <a16:creationId xmlns:a16="http://schemas.microsoft.com/office/drawing/2014/main" id="{CD4182FA-F546-04B3-C2E0-E725C3D45957}"/>
              </a:ext>
            </a:extLst>
          </p:cNvPr>
          <p:cNvSpPr txBox="1"/>
          <p:nvPr/>
        </p:nvSpPr>
        <p:spPr>
          <a:xfrm>
            <a:off x="317964" y="800573"/>
            <a:ext cx="7716600" cy="369332"/>
          </a:xfrm>
          <a:prstGeom prst="rect">
            <a:avLst/>
          </a:prstGeom>
          <a:noFill/>
        </p:spPr>
        <p:txBody>
          <a:bodyPr wrap="square" rtlCol="0">
            <a:spAutoFit/>
          </a:bodyPr>
          <a:lstStyle/>
          <a:p>
            <a:r>
              <a:rPr lang="en-GB" b="1" dirty="0">
                <a:latin typeface="Arial" panose="020B0604020202020204" pitchFamily="34" charset="0"/>
              </a:rPr>
              <a:t>Figure 2 </a:t>
            </a:r>
            <a:r>
              <a:rPr lang="en-GB" dirty="0">
                <a:latin typeface="Arial" panose="020B0604020202020204" pitchFamily="34" charset="0"/>
              </a:rPr>
              <a:t>Treatment pathway for haemolytic anaemia in sickle cell disease</a:t>
            </a:r>
          </a:p>
        </p:txBody>
      </p:sp>
      <p:cxnSp>
        <p:nvCxnSpPr>
          <p:cNvPr id="22" name="Straight Arrow Connector 21">
            <a:extLst>
              <a:ext uri="{FF2B5EF4-FFF2-40B4-BE49-F238E27FC236}">
                <a16:creationId xmlns:a16="http://schemas.microsoft.com/office/drawing/2014/main" id="{F9A42F9D-FDE7-3E95-5671-FE5CD9BCE55E}"/>
              </a:ext>
            </a:extLst>
          </p:cNvPr>
          <p:cNvCxnSpPr>
            <a:cxnSpLocks/>
            <a:stCxn id="12" idx="2"/>
          </p:cNvCxnSpPr>
          <p:nvPr/>
        </p:nvCxnSpPr>
        <p:spPr>
          <a:xfrm>
            <a:off x="3280812" y="4853841"/>
            <a:ext cx="0" cy="3302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F514CE5-C7B3-3A6F-AA8C-37B92191AB51}"/>
              </a:ext>
            </a:extLst>
          </p:cNvPr>
          <p:cNvCxnSpPr>
            <a:cxnSpLocks/>
            <a:stCxn id="13" idx="2"/>
          </p:cNvCxnSpPr>
          <p:nvPr/>
        </p:nvCxnSpPr>
        <p:spPr>
          <a:xfrm flipH="1">
            <a:off x="8034564" y="4816908"/>
            <a:ext cx="944" cy="3671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09B1BC9-9B25-F029-1BA4-E984D6D67107}"/>
              </a:ext>
            </a:extLst>
          </p:cNvPr>
          <p:cNvCxnSpPr>
            <a:cxnSpLocks/>
            <a:endCxn id="12" idx="0"/>
          </p:cNvCxnSpPr>
          <p:nvPr/>
        </p:nvCxnSpPr>
        <p:spPr>
          <a:xfrm>
            <a:off x="3280812" y="3636241"/>
            <a:ext cx="0" cy="587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27F4678-A09B-A757-8F68-91381BBA6B48}"/>
              </a:ext>
            </a:extLst>
          </p:cNvPr>
          <p:cNvCxnSpPr>
            <a:cxnSpLocks/>
            <a:endCxn id="13" idx="0"/>
          </p:cNvCxnSpPr>
          <p:nvPr/>
        </p:nvCxnSpPr>
        <p:spPr>
          <a:xfrm>
            <a:off x="8034564" y="3636241"/>
            <a:ext cx="944" cy="551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AD96170-1754-A18F-AE9D-D6A18358E312}"/>
              </a:ext>
            </a:extLst>
          </p:cNvPr>
          <p:cNvCxnSpPr/>
          <p:nvPr/>
        </p:nvCxnSpPr>
        <p:spPr>
          <a:xfrm>
            <a:off x="5636865" y="2644333"/>
            <a:ext cx="0" cy="343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descr="Figure showing the treatment pathway for haemolytic anaemia in sickle cell disease. &#10;">
            <a:extLst>
              <a:ext uri="{FF2B5EF4-FFF2-40B4-BE49-F238E27FC236}">
                <a16:creationId xmlns:a16="http://schemas.microsoft.com/office/drawing/2014/main" id="{51A81360-19DC-8784-4D5E-BC8D7F13E90B}"/>
              </a:ext>
            </a:extLst>
          </p:cNvPr>
          <p:cNvSpPr/>
          <p:nvPr/>
        </p:nvSpPr>
        <p:spPr>
          <a:xfrm>
            <a:off x="10098613" y="1998064"/>
            <a:ext cx="1669896" cy="888608"/>
          </a:xfrm>
          <a:prstGeom prst="rect">
            <a:avLst/>
          </a:prstGeom>
          <a:solidFill>
            <a:schemeClr val="bg1"/>
          </a:solidFill>
          <a:ln w="57150">
            <a:solidFill>
              <a:srgbClr val="2280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t>
            </a:r>
            <a:r>
              <a:rPr lang="en-GB" b="1" dirty="0">
                <a:solidFill>
                  <a:schemeClr val="tx1"/>
                </a:solidFill>
                <a:latin typeface="Arial" panose="020B0604020202020204" pitchFamily="34" charset="0"/>
              </a:rPr>
              <a:t>not</a:t>
            </a:r>
            <a:r>
              <a:rPr lang="en-GB" dirty="0">
                <a:solidFill>
                  <a:schemeClr val="tx1"/>
                </a:solidFill>
                <a:latin typeface="Arial" panose="020B0604020202020204" pitchFamily="34" charset="0"/>
              </a:rPr>
              <a:t> company preferred)</a:t>
            </a:r>
          </a:p>
        </p:txBody>
      </p:sp>
    </p:spTree>
    <p:extLst>
      <p:ext uri="{BB962C8B-B14F-4D97-AF65-F5344CB8AC3E}">
        <p14:creationId xmlns:p14="http://schemas.microsoft.com/office/powerpoint/2010/main" val="47836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2CA74A-6F08-4190-9479-10C9823605C7}"/>
              </a:ext>
            </a:extLst>
          </p:cNvPr>
          <p:cNvSpPr/>
          <p:nvPr/>
        </p:nvSpPr>
        <p:spPr>
          <a:xfrm>
            <a:off x="456297" y="1179356"/>
            <a:ext cx="11306862"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has used the term ‘second line’ (2L) to describe positioning of </a:t>
            </a:r>
            <a:r>
              <a:rPr lang="en-GB" dirty="0" err="1">
                <a:solidFill>
                  <a:schemeClr val="tx1"/>
                </a:solidFill>
                <a:latin typeface="Arial" panose="020B0604020202020204" pitchFamily="34" charset="0"/>
              </a:rPr>
              <a:t>voxelotor</a:t>
            </a:r>
            <a:endParaRPr lang="en-GB" dirty="0">
              <a:solidFill>
                <a:schemeClr val="tx1"/>
              </a:solidFill>
              <a:latin typeface="Arial" panose="020B0604020202020204" pitchFamily="34" charset="0"/>
            </a:endParaRP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522800" y="228600"/>
            <a:ext cx="11250785" cy="592817"/>
          </a:xfrm>
        </p:spPr>
        <p:txBody>
          <a:bodyPr>
            <a:noAutofit/>
          </a:bodyPr>
          <a:lstStyle/>
          <a:p>
            <a:r>
              <a:rPr lang="en-GB" dirty="0"/>
              <a:t>Key issue: The company position of </a:t>
            </a:r>
            <a:r>
              <a:rPr lang="en-GB" dirty="0" err="1"/>
              <a:t>voxelotor</a:t>
            </a:r>
            <a:r>
              <a:rPr lang="en-GB" dirty="0"/>
              <a:t> is problematic (1/2)</a:t>
            </a:r>
          </a:p>
        </p:txBody>
      </p:sp>
      <p:sp>
        <p:nvSpPr>
          <p:cNvPr id="4" name="Rectangle 3">
            <a:extLst>
              <a:ext uri="{FF2B5EF4-FFF2-40B4-BE49-F238E27FC236}">
                <a16:creationId xmlns:a16="http://schemas.microsoft.com/office/drawing/2014/main" id="{012E5352-16BC-1A8E-CB02-1BB0A3520E18}"/>
              </a:ext>
            </a:extLst>
          </p:cNvPr>
          <p:cNvSpPr/>
          <p:nvPr/>
        </p:nvSpPr>
        <p:spPr>
          <a:xfrm>
            <a:off x="456297" y="2031421"/>
            <a:ext cx="11317288" cy="22946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rPr>
              <a:t>Positioning </a:t>
            </a:r>
            <a:r>
              <a:rPr lang="en-GB" dirty="0">
                <a:solidFill>
                  <a:schemeClr val="tx1"/>
                </a:solidFill>
                <a:latin typeface="Arial" panose="020B0604020202020204" pitchFamily="34" charset="0"/>
                <a:ea typeface="Times New Roman" panose="02020603050405020304" pitchFamily="18" charset="0"/>
              </a:rPr>
              <a:t>as </a:t>
            </a:r>
            <a:r>
              <a:rPr lang="en-GB" dirty="0">
                <a:solidFill>
                  <a:schemeClr val="tx1"/>
                </a:solidFill>
                <a:effectLst/>
                <a:latin typeface="Arial" panose="020B0604020202020204" pitchFamily="34" charset="0"/>
                <a:ea typeface="Times New Roman" panose="02020603050405020304" pitchFamily="18" charset="0"/>
              </a:rPr>
              <a:t>‘2</a:t>
            </a:r>
            <a:r>
              <a:rPr lang="en-GB" baseline="30000" dirty="0">
                <a:solidFill>
                  <a:schemeClr val="tx1"/>
                </a:solidFill>
                <a:effectLst/>
                <a:latin typeface="Arial" panose="020B0604020202020204" pitchFamily="34" charset="0"/>
                <a:ea typeface="Times New Roman" panose="02020603050405020304" pitchFamily="18" charset="0"/>
              </a:rPr>
              <a:t>nd</a:t>
            </a:r>
            <a:r>
              <a:rPr lang="en-GB" dirty="0">
                <a:solidFill>
                  <a:schemeClr val="tx1"/>
                </a:solidFill>
                <a:effectLst/>
                <a:latin typeface="Arial" panose="020B0604020202020204" pitchFamily="34" charset="0"/>
                <a:ea typeface="Times New Roman" panose="02020603050405020304" pitchFamily="18" charset="0"/>
              </a:rPr>
              <a:t> line treatment after HC’ not appropriate. Clinical advice is </a:t>
            </a:r>
            <a:r>
              <a:rPr lang="en-GB" dirty="0" err="1">
                <a:solidFill>
                  <a:schemeClr val="tx1"/>
                </a:solidFill>
                <a:effectLst/>
                <a:latin typeface="Arial" panose="020B0604020202020204" pitchFamily="34" charset="0"/>
                <a:ea typeface="Times New Roman" panose="02020603050405020304" pitchFamily="18" charset="0"/>
              </a:rPr>
              <a:t>voxelotor</a:t>
            </a:r>
            <a:r>
              <a:rPr lang="en-GB" dirty="0">
                <a:solidFill>
                  <a:schemeClr val="tx1"/>
                </a:solidFill>
                <a:effectLst/>
                <a:latin typeface="Arial" panose="020B0604020202020204" pitchFamily="34" charset="0"/>
                <a:ea typeface="Times New Roman" panose="02020603050405020304" pitchFamily="18" charset="0"/>
              </a:rPr>
              <a:t> should be considered for all people with SCD with low Hb, regardless of whether they are taking/have previously taken HC/never taken HC</a:t>
            </a:r>
            <a:endParaRPr lang="en-GB" dirty="0">
              <a:solidFill>
                <a:schemeClr val="tx1"/>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HOPE trial, 64% </a:t>
            </a:r>
            <a:r>
              <a:rPr lang="en-GB"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voxelotor</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63% in placebo had HC at baseline. Therefore, HOPE population is not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limited to </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those who are receiving </a:t>
            </a:r>
            <a:r>
              <a:rPr lang="en-GB"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voxelotor</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a second-line treatment after HC</a:t>
            </a:r>
            <a:endParaRPr lang="en-GB"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rPr>
              <a:t>MHRA EAMS indication supports use of </a:t>
            </a:r>
            <a:r>
              <a:rPr lang="en-GB" dirty="0" err="1">
                <a:solidFill>
                  <a:schemeClr val="tx1"/>
                </a:solidFill>
                <a:effectLst/>
                <a:latin typeface="Arial" panose="020B0604020202020204" pitchFamily="34" charset="0"/>
                <a:ea typeface="Times New Roman" panose="02020603050405020304" pitchFamily="18" charset="0"/>
              </a:rPr>
              <a:t>voxelotor</a:t>
            </a:r>
            <a:r>
              <a:rPr lang="en-GB" dirty="0">
                <a:solidFill>
                  <a:schemeClr val="tx1"/>
                </a:solidFill>
                <a:effectLst/>
                <a:latin typeface="Arial" panose="020B0604020202020204" pitchFamily="34" charset="0"/>
                <a:ea typeface="Times New Roman" panose="02020603050405020304" pitchFamily="18" charset="0"/>
              </a:rPr>
              <a:t> as monotherapy or combination with HC and does not limit use of </a:t>
            </a:r>
            <a:r>
              <a:rPr lang="en-GB" dirty="0" err="1">
                <a:solidFill>
                  <a:schemeClr val="tx1"/>
                </a:solidFill>
                <a:effectLst/>
                <a:latin typeface="Arial" panose="020B0604020202020204" pitchFamily="34" charset="0"/>
                <a:ea typeface="Times New Roman" panose="02020603050405020304" pitchFamily="18" charset="0"/>
              </a:rPr>
              <a:t>voxelotor</a:t>
            </a:r>
            <a:r>
              <a:rPr lang="en-GB" dirty="0">
                <a:solidFill>
                  <a:schemeClr val="tx1"/>
                </a:solidFill>
                <a:effectLst/>
                <a:latin typeface="Arial" panose="020B0604020202020204" pitchFamily="34" charset="0"/>
                <a:ea typeface="Times New Roman" panose="02020603050405020304" pitchFamily="18" charset="0"/>
              </a:rPr>
              <a:t> to after HC</a:t>
            </a:r>
            <a:endPar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dirty="0">
              <a:solidFill>
                <a:schemeClr val="tx1"/>
              </a:solidFill>
              <a:effectLst/>
              <a:latin typeface="Arial" panose="020B060402020202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82851E28-49D0-8AF0-4D16-03F5040DF5AD}"/>
              </a:ext>
            </a:extLst>
          </p:cNvPr>
          <p:cNvSpPr/>
          <p:nvPr/>
        </p:nvSpPr>
        <p:spPr>
          <a:xfrm>
            <a:off x="451084" y="4487314"/>
            <a:ext cx="11317288" cy="177978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 TE response </a:t>
            </a: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en-GB"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nd</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line positioning chosen after consultation with 9 UK clinicians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F</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ocuses on those with highest unmet need, i.e. ineligible for, intolerant of or unwilling to take HC, or for whom HC alone is insufficiently effective. </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where</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most likely be used in NHS</a:t>
            </a:r>
          </a:p>
          <a:p>
            <a:pPr marL="285750" indent="-285750">
              <a:buFont typeface="Arial" panose="020B0604020202020204" pitchFamily="34" charset="0"/>
              <a:buChar char="•"/>
            </a:pPr>
            <a:r>
              <a:rPr lang="en-GB" dirty="0">
                <a:solidFill>
                  <a:schemeClr val="tx1"/>
                </a:solidFill>
                <a:latin typeface="Arial" panose="020B0604020202020204" pitchFamily="34" charset="0"/>
              </a:rPr>
              <a:t>HC is ‘1</a:t>
            </a:r>
            <a:r>
              <a:rPr lang="en-GB" baseline="30000" dirty="0">
                <a:solidFill>
                  <a:schemeClr val="tx1"/>
                </a:solidFill>
                <a:latin typeface="Arial" panose="020B0604020202020204" pitchFamily="34" charset="0"/>
              </a:rPr>
              <a:t>st</a:t>
            </a:r>
            <a:r>
              <a:rPr lang="en-GB" dirty="0">
                <a:solidFill>
                  <a:schemeClr val="tx1"/>
                </a:solidFill>
                <a:latin typeface="Arial" panose="020B0604020202020204" pitchFamily="34" charset="0"/>
              </a:rPr>
              <a:t> line treatment’ as recommended by British Society of Haematology for all people with SCD</a:t>
            </a: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HOPE population is sufficiently representative of submission population</a:t>
            </a:r>
          </a:p>
        </p:txBody>
      </p:sp>
      <p:pic>
        <p:nvPicPr>
          <p:cNvPr id="5" name="Picture 4">
            <a:extLst>
              <a:ext uri="{FF2B5EF4-FFF2-40B4-BE49-F238E27FC236}">
                <a16:creationId xmlns:a16="http://schemas.microsoft.com/office/drawing/2014/main" id="{2326CC79-F1E0-7A51-774C-C0BB61118EC9}"/>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sp>
        <p:nvSpPr>
          <p:cNvPr id="3" name="TextBox 2">
            <a:extLst>
              <a:ext uri="{FF2B5EF4-FFF2-40B4-BE49-F238E27FC236}">
                <a16:creationId xmlns:a16="http://schemas.microsoft.com/office/drawing/2014/main" id="{051F5C50-EC10-8733-FE6F-644370AB7183}"/>
              </a:ext>
            </a:extLst>
          </p:cNvPr>
          <p:cNvSpPr txBox="1"/>
          <p:nvPr/>
        </p:nvSpPr>
        <p:spPr>
          <a:xfrm>
            <a:off x="953857" y="6319054"/>
            <a:ext cx="10388670" cy="584775"/>
          </a:xfrm>
          <a:prstGeom prst="rect">
            <a:avLst/>
          </a:prstGeom>
          <a:noFill/>
        </p:spPr>
        <p:txBody>
          <a:bodyPr wrap="square" rtlCol="0">
            <a:spAutoFit/>
          </a:bodyPr>
          <a:lstStyle/>
          <a:p>
            <a:r>
              <a:rPr lang="en-GB" sz="1600" dirty="0">
                <a:latin typeface="Arial" panose="020B0604020202020204" pitchFamily="34" charset="0"/>
              </a:rPr>
              <a:t>Abbreviations: EAMS, early access to medicines scheme; MHRA; Medicines and Healthcare products Regulatory Agency; HC, hydroxycarbamide; SCD, sickle cell disease </a:t>
            </a:r>
          </a:p>
        </p:txBody>
      </p:sp>
    </p:spTree>
    <p:extLst>
      <p:ext uri="{BB962C8B-B14F-4D97-AF65-F5344CB8AC3E}">
        <p14:creationId xmlns:p14="http://schemas.microsoft.com/office/powerpoint/2010/main" val="61126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95634-03B8-07FC-78BB-36A92523F246}"/>
              </a:ext>
            </a:extLst>
          </p:cNvPr>
          <p:cNvSpPr/>
          <p:nvPr/>
        </p:nvSpPr>
        <p:spPr>
          <a:xfrm>
            <a:off x="189571" y="6311590"/>
            <a:ext cx="947853" cy="391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5BD5949-7F4B-7DEE-5522-1FE01BA6A126}"/>
              </a:ext>
            </a:extLst>
          </p:cNvPr>
          <p:cNvSpPr/>
          <p:nvPr/>
        </p:nvSpPr>
        <p:spPr>
          <a:xfrm>
            <a:off x="466724" y="4152477"/>
            <a:ext cx="11317289" cy="1465838"/>
          </a:xfrm>
          <a:prstGeom prst="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Patient and clinical expert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HC acknowledged to be 1</a:t>
            </a:r>
            <a:r>
              <a:rPr lang="en-GB" baseline="30000" dirty="0">
                <a:solidFill>
                  <a:schemeClr val="tx1"/>
                </a:solidFill>
                <a:latin typeface="Arial" panose="020B0604020202020204" pitchFamily="34" charset="0"/>
              </a:rPr>
              <a:t>st</a:t>
            </a:r>
            <a:r>
              <a:rPr lang="en-GB" dirty="0">
                <a:solidFill>
                  <a:schemeClr val="tx1"/>
                </a:solidFill>
                <a:latin typeface="Arial" panose="020B0604020202020204" pitchFamily="34" charset="0"/>
              </a:rPr>
              <a:t> line therapy for most people with SCD, but in practice, a significant proportion of people refuse to take it</a:t>
            </a:r>
          </a:p>
          <a:p>
            <a:pPr marL="285750" indent="-285750">
              <a:buFont typeface="Arial" panose="020B0604020202020204" pitchFamily="34" charset="0"/>
              <a:buChar char="•"/>
            </a:pPr>
            <a:r>
              <a:rPr lang="en-GB" dirty="0">
                <a:solidFill>
                  <a:schemeClr val="tx1"/>
                </a:solidFill>
                <a:latin typeface="Arial" panose="020B0604020202020204" pitchFamily="34" charset="0"/>
              </a:rPr>
              <a:t>Positioning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is clear and makes clinical sense </a:t>
            </a:r>
            <a:r>
              <a:rPr lang="en-GB" dirty="0">
                <a:solidFill>
                  <a:schemeClr val="tx1"/>
                </a:solidFill>
                <a:latin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rPr>
              <a:t>no problem in considering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2</a:t>
            </a:r>
            <a:r>
              <a:rPr lang="en-GB" baseline="30000" dirty="0">
                <a:solidFill>
                  <a:schemeClr val="tx1"/>
                </a:solidFill>
                <a:latin typeface="Arial" panose="020B0604020202020204" pitchFamily="34" charset="0"/>
              </a:rPr>
              <a:t>nd</a:t>
            </a:r>
            <a:r>
              <a:rPr lang="en-GB" dirty="0">
                <a:solidFill>
                  <a:schemeClr val="tx1"/>
                </a:solidFill>
                <a:latin typeface="Arial" panose="020B0604020202020204" pitchFamily="34" charset="0"/>
              </a:rPr>
              <a:t> line, when first line therapy (HC) has been offered, but refused</a:t>
            </a:r>
          </a:p>
        </p:txBody>
      </p:sp>
      <p:sp>
        <p:nvSpPr>
          <p:cNvPr id="6" name="Title 5">
            <a:extLst>
              <a:ext uri="{FF2B5EF4-FFF2-40B4-BE49-F238E27FC236}">
                <a16:creationId xmlns:a16="http://schemas.microsoft.com/office/drawing/2014/main" id="{C5246ADC-EC8D-E632-A8D7-F92B1E972814}"/>
              </a:ext>
            </a:extLst>
          </p:cNvPr>
          <p:cNvSpPr>
            <a:spLocks noGrp="1"/>
          </p:cNvSpPr>
          <p:nvPr>
            <p:ph type="title"/>
          </p:nvPr>
        </p:nvSpPr>
        <p:spPr>
          <a:xfrm>
            <a:off x="466724" y="263524"/>
            <a:ext cx="11250785" cy="592817"/>
          </a:xfrm>
        </p:spPr>
        <p:txBody>
          <a:bodyPr>
            <a:noAutofit/>
          </a:bodyPr>
          <a:lstStyle/>
          <a:p>
            <a:r>
              <a:rPr lang="en-GB" dirty="0"/>
              <a:t>Key issue: The company position of </a:t>
            </a:r>
            <a:r>
              <a:rPr lang="en-GB" dirty="0" err="1"/>
              <a:t>voxelotor</a:t>
            </a:r>
            <a:r>
              <a:rPr lang="en-GB" dirty="0"/>
              <a:t> is problematic (2/2)</a:t>
            </a:r>
          </a:p>
        </p:txBody>
      </p:sp>
      <p:sp>
        <p:nvSpPr>
          <p:cNvPr id="12" name="Rectangle 11">
            <a:extLst>
              <a:ext uri="{FF2B5EF4-FFF2-40B4-BE49-F238E27FC236}">
                <a16:creationId xmlns:a16="http://schemas.microsoft.com/office/drawing/2014/main" id="{8F13C7C0-6DE6-D42F-6576-42AC57179483}"/>
              </a:ext>
            </a:extLst>
          </p:cNvPr>
          <p:cNvSpPr/>
          <p:nvPr/>
        </p:nvSpPr>
        <p:spPr>
          <a:xfrm>
            <a:off x="475265" y="1370702"/>
            <a:ext cx="11317288" cy="26320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critique of company TE response </a:t>
            </a: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People who had previously taken, were currently taking, and who had never taken HC were enrolled in HOPE</a:t>
            </a:r>
            <a:endParaRPr lang="en-GB"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gree with company that some people would be taking </a:t>
            </a:r>
            <a:r>
              <a:rPr lang="en-GB"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voxelotor</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2</a:t>
            </a:r>
            <a:r>
              <a:rPr lang="en-GB" baseline="30000" dirty="0">
                <a:solidFill>
                  <a:schemeClr val="tx1"/>
                </a:solidFill>
                <a:latin typeface="Arial" panose="020B0604020202020204" pitchFamily="34" charset="0"/>
                <a:ea typeface="Times New Roman" panose="02020603050405020304" pitchFamily="18" charset="0"/>
                <a:cs typeface="Arial" panose="020B0604020202020204" pitchFamily="34" charset="0"/>
              </a:rPr>
              <a:t>nd </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line i.e. those who had taken HC but stopped taking it, and those taking HC at baseline and continued to take HC</a:t>
            </a:r>
            <a:endParaRPr lang="en-GB"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But people ineligible for, intolerant of or unwilling to take HC would be taking </a:t>
            </a:r>
            <a:r>
              <a:rPr lang="en-GB"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voxelotor</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a 1</a:t>
            </a:r>
            <a:r>
              <a:rPr lang="en-GB"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line treatment given that they had not received prior treatment with HC, regardless of whether it had been offered</a:t>
            </a:r>
            <a:endParaRPr lang="en-GB"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Therefore, not appropriate to label </a:t>
            </a:r>
            <a:r>
              <a:rPr lang="en-GB"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voxelotor</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a 2</a:t>
            </a:r>
            <a:r>
              <a:rPr lang="en-GB"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nd</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line treatment</a:t>
            </a:r>
          </a:p>
        </p:txBody>
      </p:sp>
      <p:pic>
        <p:nvPicPr>
          <p:cNvPr id="13" name="Picture 12">
            <a:extLst>
              <a:ext uri="{FF2B5EF4-FFF2-40B4-BE49-F238E27FC236}">
                <a16:creationId xmlns:a16="http://schemas.microsoft.com/office/drawing/2014/main" id="{AA59B068-5E84-B2F6-2655-5BB37B79FFDF}"/>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grpSp>
        <p:nvGrpSpPr>
          <p:cNvPr id="15" name="Group 14">
            <a:extLst>
              <a:ext uri="{FF2B5EF4-FFF2-40B4-BE49-F238E27FC236}">
                <a16:creationId xmlns:a16="http://schemas.microsoft.com/office/drawing/2014/main" id="{568FCA37-171A-7D05-D8D2-696F788BF304}"/>
              </a:ext>
            </a:extLst>
          </p:cNvPr>
          <p:cNvGrpSpPr/>
          <p:nvPr/>
        </p:nvGrpSpPr>
        <p:grpSpPr>
          <a:xfrm>
            <a:off x="367991" y="5729220"/>
            <a:ext cx="11416022" cy="865256"/>
            <a:chOff x="1456000" y="5486114"/>
            <a:chExt cx="10077188" cy="485628"/>
          </a:xfrm>
        </p:grpSpPr>
        <p:sp>
          <p:nvSpPr>
            <p:cNvPr id="16" name="Rectangle 15" descr="Question to committee">
              <a:extLst>
                <a:ext uri="{FF2B5EF4-FFF2-40B4-BE49-F238E27FC236}">
                  <a16:creationId xmlns:a16="http://schemas.microsoft.com/office/drawing/2014/main" id="{BB6BE158-20AC-3C82-9BBF-653F6F42957A}"/>
                </a:ext>
                <a:ext uri="{C183D7F6-B498-43B3-948B-1728B52AA6E4}">
                  <adec:decorative xmlns:adec="http://schemas.microsoft.com/office/drawing/2017/decorative" val="0"/>
                </a:ext>
              </a:extLst>
            </p:cNvPr>
            <p:cNvSpPr/>
            <p:nvPr/>
          </p:nvSpPr>
          <p:spPr>
            <a:xfrm>
              <a:off x="1818062" y="5486114"/>
              <a:ext cx="9715126" cy="4634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gn="ctr"/>
              <a:r>
                <a:rPr lang="en-GB" dirty="0">
                  <a:solidFill>
                    <a:schemeClr val="tx1"/>
                  </a:solidFill>
                  <a:latin typeface="Arial" panose="020B0604020202020204" pitchFamily="34" charset="0"/>
                </a:rPr>
                <a:t>Is the company positioning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appropriate?</a:t>
              </a:r>
            </a:p>
            <a:p>
              <a:pPr algn="ctr"/>
              <a:r>
                <a:rPr lang="en-GB" dirty="0">
                  <a:solidFill>
                    <a:schemeClr val="tx1"/>
                  </a:solidFill>
                  <a:latin typeface="Arial" panose="020B0604020202020204" pitchFamily="34" charset="0"/>
                </a:rPr>
                <a:t> Would everyone with SCD be eligible for this intervention in NHS practice? If not, how would eligibility be defined?</a:t>
              </a:r>
            </a:p>
          </p:txBody>
        </p:sp>
        <p:grpSp>
          <p:nvGrpSpPr>
            <p:cNvPr id="17" name="Group 16">
              <a:extLst>
                <a:ext uri="{FF2B5EF4-FFF2-40B4-BE49-F238E27FC236}">
                  <a16:creationId xmlns:a16="http://schemas.microsoft.com/office/drawing/2014/main" id="{460D9608-33F1-6CCF-2FCB-4AD288E28DE8}"/>
                </a:ext>
                <a:ext uri="{C183D7F6-B498-43B3-948B-1728B52AA6E4}">
                  <adec:decorative xmlns:adec="http://schemas.microsoft.com/office/drawing/2017/decorative" val="1"/>
                </a:ext>
              </a:extLst>
            </p:cNvPr>
            <p:cNvGrpSpPr/>
            <p:nvPr/>
          </p:nvGrpSpPr>
          <p:grpSpPr>
            <a:xfrm>
              <a:off x="1456000" y="5486114"/>
              <a:ext cx="576000" cy="485628"/>
              <a:chOff x="-1440493" y="4223961"/>
              <a:chExt cx="576000" cy="485628"/>
            </a:xfrm>
          </p:grpSpPr>
          <p:sp>
            <p:nvSpPr>
              <p:cNvPr id="18" name="Oval 17">
                <a:extLst>
                  <a:ext uri="{FF2B5EF4-FFF2-40B4-BE49-F238E27FC236}">
                    <a16:creationId xmlns:a16="http://schemas.microsoft.com/office/drawing/2014/main" id="{ED0BB707-769C-242C-F0BD-88458208862A}"/>
                  </a:ext>
                </a:extLst>
              </p:cNvPr>
              <p:cNvSpPr/>
              <p:nvPr/>
            </p:nvSpPr>
            <p:spPr>
              <a:xfrm>
                <a:off x="-1440493" y="4223961"/>
                <a:ext cx="576000" cy="485628"/>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endParaRPr>
              </a:p>
            </p:txBody>
          </p:sp>
          <p:pic>
            <p:nvPicPr>
              <p:cNvPr id="19" name="Graphic 18" descr="Chat with solid fill">
                <a:extLst>
                  <a:ext uri="{FF2B5EF4-FFF2-40B4-BE49-F238E27FC236}">
                    <a16:creationId xmlns:a16="http://schemas.microsoft.com/office/drawing/2014/main" id="{712AE084-6B28-9E53-C502-F7E37C633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795" y="4223961"/>
                <a:ext cx="463463" cy="463463"/>
              </a:xfrm>
              <a:prstGeom prst="rect">
                <a:avLst/>
              </a:prstGeom>
            </p:spPr>
          </p:pic>
        </p:grpSp>
      </p:grpSp>
      <p:sp>
        <p:nvSpPr>
          <p:cNvPr id="2" name="TextBox 1">
            <a:extLst>
              <a:ext uri="{FF2B5EF4-FFF2-40B4-BE49-F238E27FC236}">
                <a16:creationId xmlns:a16="http://schemas.microsoft.com/office/drawing/2014/main" id="{E2369D0D-82D8-F695-9289-8AAF9E523A78}"/>
              </a:ext>
            </a:extLst>
          </p:cNvPr>
          <p:cNvSpPr txBox="1"/>
          <p:nvPr/>
        </p:nvSpPr>
        <p:spPr>
          <a:xfrm>
            <a:off x="3148486" y="6550223"/>
            <a:ext cx="5887260" cy="338554"/>
          </a:xfrm>
          <a:prstGeom prst="rect">
            <a:avLst/>
          </a:prstGeom>
          <a:noFill/>
        </p:spPr>
        <p:txBody>
          <a:bodyPr wrap="square" rtlCol="0">
            <a:spAutoFit/>
          </a:bodyPr>
          <a:lstStyle/>
          <a:p>
            <a:r>
              <a:rPr lang="en-GB" sz="1600" dirty="0">
                <a:latin typeface="Arial" panose="020B0604020202020204" pitchFamily="34" charset="0"/>
              </a:rPr>
              <a:t>Abbreviations: HC, hydroxycarbamide; SCD, sickle cell disease </a:t>
            </a:r>
          </a:p>
        </p:txBody>
      </p:sp>
    </p:spTree>
    <p:extLst>
      <p:ext uri="{BB962C8B-B14F-4D97-AF65-F5344CB8AC3E}">
        <p14:creationId xmlns:p14="http://schemas.microsoft.com/office/powerpoint/2010/main" val="53135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p:txBody>
          <a:bodyPr/>
          <a:lstStyle/>
          <a:p>
            <a:r>
              <a:rPr lang="en-GB" dirty="0"/>
              <a:t>Key clinical trial - HOPE</a:t>
            </a:r>
          </a:p>
        </p:txBody>
      </p:sp>
      <p:sp>
        <p:nvSpPr>
          <p:cNvPr id="2" name="TextBox 1">
            <a:extLst>
              <a:ext uri="{FF2B5EF4-FFF2-40B4-BE49-F238E27FC236}">
                <a16:creationId xmlns:a16="http://schemas.microsoft.com/office/drawing/2014/main" id="{4F2B0C0D-FCFC-FA6C-0060-17771786A90F}"/>
              </a:ext>
            </a:extLst>
          </p:cNvPr>
          <p:cNvSpPr txBox="1"/>
          <p:nvPr/>
        </p:nvSpPr>
        <p:spPr>
          <a:xfrm>
            <a:off x="322915" y="1623250"/>
            <a:ext cx="3159839" cy="369332"/>
          </a:xfrm>
          <a:prstGeom prst="rect">
            <a:avLst/>
          </a:prstGeom>
          <a:noFill/>
        </p:spPr>
        <p:txBody>
          <a:bodyPr wrap="none" rtlCol="0">
            <a:spAutoFit/>
          </a:bodyPr>
          <a:lstStyle/>
          <a:p>
            <a:r>
              <a:rPr lang="en-GB" b="1" dirty="0">
                <a:latin typeface="Arial" panose="020B0604020202020204" pitchFamily="34" charset="0"/>
              </a:rPr>
              <a:t>Figure 3 </a:t>
            </a:r>
            <a:r>
              <a:rPr lang="en-GB" dirty="0">
                <a:latin typeface="Arial" panose="020B0604020202020204" pitchFamily="34" charset="0"/>
              </a:rPr>
              <a:t>HOPE study design</a:t>
            </a:r>
          </a:p>
        </p:txBody>
      </p:sp>
      <p:sp>
        <p:nvSpPr>
          <p:cNvPr id="3" name="Rectangle: Rounded Corners 2" descr="Figure showing the clinical trial design of the HOPE trial&#10;">
            <a:extLst>
              <a:ext uri="{FF2B5EF4-FFF2-40B4-BE49-F238E27FC236}">
                <a16:creationId xmlns:a16="http://schemas.microsoft.com/office/drawing/2014/main" id="{DC46E4A8-EE06-DB0A-FD17-F0EEEBA204C1}"/>
              </a:ext>
            </a:extLst>
          </p:cNvPr>
          <p:cNvSpPr/>
          <p:nvPr/>
        </p:nvSpPr>
        <p:spPr>
          <a:xfrm>
            <a:off x="298444" y="1992582"/>
            <a:ext cx="4054481" cy="269524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rPr>
              <a:t>Population (n=274)</a:t>
            </a:r>
          </a:p>
          <a:p>
            <a:pPr marL="285750" indent="-285750" algn="ctr">
              <a:buFont typeface="Arial" panose="020B0604020202020204" pitchFamily="34" charset="0"/>
              <a:buChar char="•"/>
            </a:pPr>
            <a:r>
              <a:rPr lang="en-GB" dirty="0">
                <a:solidFill>
                  <a:schemeClr val="tx1"/>
                </a:solidFill>
                <a:latin typeface="Arial" panose="020B0604020202020204" pitchFamily="34" charset="0"/>
              </a:rPr>
              <a:t>Aged 12 to 65 years with confirmed sickle cell disease</a:t>
            </a:r>
          </a:p>
          <a:p>
            <a:pPr marL="285750" indent="-285750" algn="ctr">
              <a:buFont typeface="Arial" panose="020B0604020202020204" pitchFamily="34" charset="0"/>
              <a:buChar char="•"/>
            </a:pPr>
            <a:r>
              <a:rPr lang="en-GB" dirty="0">
                <a:solidFill>
                  <a:schemeClr val="tx1"/>
                </a:solidFill>
                <a:latin typeface="Arial" panose="020B0604020202020204" pitchFamily="34" charset="0"/>
              </a:rPr>
              <a:t>Had a Hb level between 5.5 and 10.5 g/dL during screening</a:t>
            </a:r>
          </a:p>
          <a:p>
            <a:pPr marL="285750" indent="-285750" algn="ctr">
              <a:buFont typeface="Arial" panose="020B0604020202020204" pitchFamily="34" charset="0"/>
              <a:buChar char="•"/>
            </a:pPr>
            <a:r>
              <a:rPr lang="en-GB" dirty="0">
                <a:solidFill>
                  <a:schemeClr val="tx1"/>
                </a:solidFill>
                <a:latin typeface="Arial" panose="020B0604020202020204" pitchFamily="34" charset="0"/>
              </a:rPr>
              <a:t>Had between 1 to 10 VOCs in the past 12 months</a:t>
            </a:r>
          </a:p>
          <a:p>
            <a:pPr marL="285750" indent="-285750" algn="ctr">
              <a:buFont typeface="Arial" panose="020B0604020202020204" pitchFamily="34" charset="0"/>
              <a:buChar char="•"/>
            </a:pPr>
            <a:r>
              <a:rPr lang="en-GB" dirty="0">
                <a:solidFill>
                  <a:schemeClr val="tx1"/>
                </a:solidFill>
                <a:latin typeface="Arial" panose="020B0604020202020204" pitchFamily="34" charset="0"/>
              </a:rPr>
              <a:t>Participants taking HC must be on stable dose for at least 3 months prior</a:t>
            </a:r>
          </a:p>
        </p:txBody>
      </p:sp>
      <p:sp>
        <p:nvSpPr>
          <p:cNvPr id="4" name="Rectangle 3" descr="Figure showing the clinical trial design of the HOPE trial&#10;">
            <a:extLst>
              <a:ext uri="{FF2B5EF4-FFF2-40B4-BE49-F238E27FC236}">
                <a16:creationId xmlns:a16="http://schemas.microsoft.com/office/drawing/2014/main" id="{BE6C3323-C4A2-38C2-689D-8D20E29957D7}"/>
              </a:ext>
            </a:extLst>
          </p:cNvPr>
          <p:cNvSpPr/>
          <p:nvPr/>
        </p:nvSpPr>
        <p:spPr>
          <a:xfrm>
            <a:off x="4644657" y="1992582"/>
            <a:ext cx="1742439" cy="1943752"/>
          </a:xfrm>
          <a:prstGeom prst="rect">
            <a:avLst/>
          </a:prstGeom>
          <a:solidFill>
            <a:srgbClr val="D6DCE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Arial" panose="020B0604020202020204" pitchFamily="34" charset="0"/>
              </a:rPr>
              <a:t>Randomised 1:1:1</a:t>
            </a:r>
          </a:p>
        </p:txBody>
      </p:sp>
      <p:sp>
        <p:nvSpPr>
          <p:cNvPr id="5" name="Rectangle: Rounded Corners 4" descr="Figure showing the clinical trial design of the HOPE trial&#10;">
            <a:extLst>
              <a:ext uri="{FF2B5EF4-FFF2-40B4-BE49-F238E27FC236}">
                <a16:creationId xmlns:a16="http://schemas.microsoft.com/office/drawing/2014/main" id="{31B4351F-7F02-56F3-9CCC-2AE1ECF5C14D}"/>
              </a:ext>
            </a:extLst>
          </p:cNvPr>
          <p:cNvSpPr/>
          <p:nvPr/>
        </p:nvSpPr>
        <p:spPr>
          <a:xfrm>
            <a:off x="6674698" y="2088922"/>
            <a:ext cx="3068274" cy="3592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Voxelotor 1500mg (n=90)</a:t>
            </a:r>
          </a:p>
        </p:txBody>
      </p:sp>
      <p:sp>
        <p:nvSpPr>
          <p:cNvPr id="6" name="Rectangle: Rounded Corners 5" descr="Figure showing the clinical trial design of the HOPE trial&#10;">
            <a:extLst>
              <a:ext uri="{FF2B5EF4-FFF2-40B4-BE49-F238E27FC236}">
                <a16:creationId xmlns:a16="http://schemas.microsoft.com/office/drawing/2014/main" id="{7B25738B-B312-D926-2486-E5AEAB16BD81}"/>
              </a:ext>
            </a:extLst>
          </p:cNvPr>
          <p:cNvSpPr/>
          <p:nvPr/>
        </p:nvSpPr>
        <p:spPr>
          <a:xfrm>
            <a:off x="6678828" y="2573165"/>
            <a:ext cx="3064143" cy="359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Voxelotor 900mg (n=92)</a:t>
            </a:r>
          </a:p>
        </p:txBody>
      </p:sp>
      <p:sp>
        <p:nvSpPr>
          <p:cNvPr id="7" name="Rectangle: Rounded Corners 6" descr="Figure showing the clinical trial design of the HOPE trial&#10;">
            <a:extLst>
              <a:ext uri="{FF2B5EF4-FFF2-40B4-BE49-F238E27FC236}">
                <a16:creationId xmlns:a16="http://schemas.microsoft.com/office/drawing/2014/main" id="{8419DA8D-68A3-FC7D-41A4-13C3AB04BE18}"/>
              </a:ext>
            </a:extLst>
          </p:cNvPr>
          <p:cNvSpPr/>
          <p:nvPr/>
        </p:nvSpPr>
        <p:spPr>
          <a:xfrm>
            <a:off x="6678828" y="3057408"/>
            <a:ext cx="3064143" cy="35925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Placebo (n=92)</a:t>
            </a:r>
          </a:p>
        </p:txBody>
      </p:sp>
      <p:sp>
        <p:nvSpPr>
          <p:cNvPr id="12" name="Rectangle: Rounded Corners 11" descr="Figure showing the clinical trial design of the HOPE trial&#10;">
            <a:extLst>
              <a:ext uri="{FF2B5EF4-FFF2-40B4-BE49-F238E27FC236}">
                <a16:creationId xmlns:a16="http://schemas.microsoft.com/office/drawing/2014/main" id="{90644063-7E98-F6DD-B72A-8A1ABB859FE2}"/>
              </a:ext>
            </a:extLst>
          </p:cNvPr>
          <p:cNvSpPr/>
          <p:nvPr/>
        </p:nvSpPr>
        <p:spPr>
          <a:xfrm>
            <a:off x="2110297" y="4756666"/>
            <a:ext cx="7963638" cy="16336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rPr>
              <a:t>Primary endpoint:</a:t>
            </a:r>
          </a:p>
          <a:p>
            <a:pPr marL="285750" indent="-285750" algn="ctr">
              <a:buFont typeface="Arial" panose="020B0604020202020204" pitchFamily="34" charset="0"/>
              <a:buChar char="•"/>
            </a:pPr>
            <a:r>
              <a:rPr lang="en-GB" dirty="0">
                <a:solidFill>
                  <a:schemeClr val="bg1"/>
                </a:solidFill>
                <a:latin typeface="Arial" panose="020B0604020202020204" pitchFamily="34" charset="0"/>
              </a:rPr>
              <a:t>Hb response rate, % of people with &gt; 1.0g/dL increase at 24 weeks</a:t>
            </a:r>
          </a:p>
          <a:p>
            <a:pPr algn="ctr"/>
            <a:r>
              <a:rPr lang="en-GB" b="1" dirty="0">
                <a:solidFill>
                  <a:schemeClr val="bg1"/>
                </a:solidFill>
                <a:latin typeface="Arial" panose="020B0604020202020204" pitchFamily="34" charset="0"/>
              </a:rPr>
              <a:t>Key secondary endpoints:</a:t>
            </a:r>
          </a:p>
          <a:p>
            <a:pPr marL="285750" indent="-285750" algn="ctr">
              <a:buFont typeface="Arial" panose="020B0604020202020204" pitchFamily="34" charset="0"/>
              <a:buChar char="•"/>
            </a:pPr>
            <a:r>
              <a:rPr lang="en-GB" dirty="0">
                <a:solidFill>
                  <a:schemeClr val="bg1"/>
                </a:solidFill>
                <a:latin typeface="Arial" panose="020B0604020202020204" pitchFamily="34" charset="0"/>
              </a:rPr>
              <a:t>Haemolysis markers, change from baseline to week 24</a:t>
            </a:r>
          </a:p>
          <a:p>
            <a:pPr marL="285750" indent="-285750" algn="ctr">
              <a:buFont typeface="Arial" panose="020B0604020202020204" pitchFamily="34" charset="0"/>
              <a:buChar char="•"/>
            </a:pPr>
            <a:r>
              <a:rPr lang="en-GB" dirty="0">
                <a:solidFill>
                  <a:schemeClr val="bg1"/>
                </a:solidFill>
                <a:latin typeface="Arial" panose="020B0604020202020204" pitchFamily="34" charset="0"/>
              </a:rPr>
              <a:t>Hb level, change from baseline to week 24 </a:t>
            </a:r>
          </a:p>
          <a:p>
            <a:pPr marL="285750" indent="-285750" algn="ctr">
              <a:buFont typeface="Arial" panose="020B0604020202020204" pitchFamily="34" charset="0"/>
              <a:buChar char="•"/>
            </a:pPr>
            <a:r>
              <a:rPr lang="en-GB" dirty="0">
                <a:solidFill>
                  <a:schemeClr val="bg1"/>
                </a:solidFill>
                <a:latin typeface="Arial" panose="020B0604020202020204" pitchFamily="34" charset="0"/>
              </a:rPr>
              <a:t>Annualised incidence of VOCs, final analysis at 72 weeks</a:t>
            </a:r>
          </a:p>
        </p:txBody>
      </p:sp>
      <p:cxnSp>
        <p:nvCxnSpPr>
          <p:cNvPr id="13" name="Straight Arrow Connector 12" descr="Figure showing the clinical trial design of the HOPE trial&#10;">
            <a:extLst>
              <a:ext uri="{FF2B5EF4-FFF2-40B4-BE49-F238E27FC236}">
                <a16:creationId xmlns:a16="http://schemas.microsoft.com/office/drawing/2014/main" id="{C4901FBE-CC5A-17A9-51F7-C0ECA398507C}"/>
              </a:ext>
            </a:extLst>
          </p:cNvPr>
          <p:cNvCxnSpPr>
            <a:cxnSpLocks/>
          </p:cNvCxnSpPr>
          <p:nvPr/>
        </p:nvCxnSpPr>
        <p:spPr>
          <a:xfrm>
            <a:off x="6749032" y="3805259"/>
            <a:ext cx="13219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Figure showing the clinical trial design of the HOPE trial&#10;">
            <a:extLst>
              <a:ext uri="{FF2B5EF4-FFF2-40B4-BE49-F238E27FC236}">
                <a16:creationId xmlns:a16="http://schemas.microsoft.com/office/drawing/2014/main" id="{42F22D9F-FCE4-2989-CA37-83A470B2DEC9}"/>
              </a:ext>
            </a:extLst>
          </p:cNvPr>
          <p:cNvCxnSpPr>
            <a:cxnSpLocks/>
          </p:cNvCxnSpPr>
          <p:nvPr/>
        </p:nvCxnSpPr>
        <p:spPr>
          <a:xfrm>
            <a:off x="8071026" y="3805259"/>
            <a:ext cx="1959548" cy="0"/>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TextBox 18" descr="Figure showing the clinical trial design of the HOPE trial&#10;">
            <a:extLst>
              <a:ext uri="{FF2B5EF4-FFF2-40B4-BE49-F238E27FC236}">
                <a16:creationId xmlns:a16="http://schemas.microsoft.com/office/drawing/2014/main" id="{5D284DB8-5EF4-3DA8-6EC7-9A273283223C}"/>
              </a:ext>
            </a:extLst>
          </p:cNvPr>
          <p:cNvSpPr txBox="1"/>
          <p:nvPr/>
        </p:nvSpPr>
        <p:spPr>
          <a:xfrm>
            <a:off x="6948585" y="4041492"/>
            <a:ext cx="2149416" cy="646331"/>
          </a:xfrm>
          <a:prstGeom prst="rect">
            <a:avLst/>
          </a:prstGeom>
          <a:noFill/>
        </p:spPr>
        <p:txBody>
          <a:bodyPr wrap="square">
            <a:spAutoFit/>
          </a:bodyPr>
          <a:lstStyle/>
          <a:p>
            <a:r>
              <a:rPr lang="en-GB" b="1" dirty="0">
                <a:latin typeface="Arial" panose="020B0604020202020204" pitchFamily="34" charset="0"/>
              </a:rPr>
              <a:t>Primary endpoint at week 24</a:t>
            </a:r>
          </a:p>
        </p:txBody>
      </p:sp>
      <p:sp>
        <p:nvSpPr>
          <p:cNvPr id="9" name="TextBox 8" descr="Figure showing the clinical trial design of the HOPE trial&#10;">
            <a:extLst>
              <a:ext uri="{FF2B5EF4-FFF2-40B4-BE49-F238E27FC236}">
                <a16:creationId xmlns:a16="http://schemas.microsoft.com/office/drawing/2014/main" id="{C97C9C13-9B8B-2CB8-D6EE-5CE8BC3ECD1F}"/>
              </a:ext>
            </a:extLst>
          </p:cNvPr>
          <p:cNvSpPr txBox="1"/>
          <p:nvPr/>
        </p:nvSpPr>
        <p:spPr>
          <a:xfrm>
            <a:off x="7056929" y="3418147"/>
            <a:ext cx="3461287" cy="369332"/>
          </a:xfrm>
          <a:prstGeom prst="rect">
            <a:avLst/>
          </a:prstGeom>
          <a:noFill/>
        </p:spPr>
        <p:txBody>
          <a:bodyPr wrap="square">
            <a:spAutoFit/>
          </a:bodyPr>
          <a:lstStyle/>
          <a:p>
            <a:r>
              <a:rPr lang="en-GB" b="1" dirty="0">
                <a:latin typeface="Arial" panose="020B0604020202020204" pitchFamily="34" charset="0"/>
              </a:rPr>
              <a:t>72-week treatment-period</a:t>
            </a:r>
          </a:p>
        </p:txBody>
      </p:sp>
      <p:cxnSp>
        <p:nvCxnSpPr>
          <p:cNvPr id="26" name="Straight Arrow Connector 25" descr="Figure showing the clinical trial design of the HOPE trial&#10;">
            <a:extLst>
              <a:ext uri="{FF2B5EF4-FFF2-40B4-BE49-F238E27FC236}">
                <a16:creationId xmlns:a16="http://schemas.microsoft.com/office/drawing/2014/main" id="{E627E78F-C9F9-A8FE-A55E-A851079A65AE}"/>
              </a:ext>
            </a:extLst>
          </p:cNvPr>
          <p:cNvCxnSpPr>
            <a:cxnSpLocks/>
          </p:cNvCxnSpPr>
          <p:nvPr/>
        </p:nvCxnSpPr>
        <p:spPr>
          <a:xfrm>
            <a:off x="7887485" y="3805259"/>
            <a:ext cx="0" cy="295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descr="Figure showing the clinical trial design of the HOPE trial&#10;">
            <a:extLst>
              <a:ext uri="{FF2B5EF4-FFF2-40B4-BE49-F238E27FC236}">
                <a16:creationId xmlns:a16="http://schemas.microsoft.com/office/drawing/2014/main" id="{F0382AAF-FD25-B39E-A17A-19BD70B3CC72}"/>
              </a:ext>
            </a:extLst>
          </p:cNvPr>
          <p:cNvSpPr txBox="1"/>
          <p:nvPr/>
        </p:nvSpPr>
        <p:spPr>
          <a:xfrm>
            <a:off x="10122427" y="3343594"/>
            <a:ext cx="1347795"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GB" b="1" dirty="0">
                <a:latin typeface="Arial" panose="020B0604020202020204" pitchFamily="34" charset="0"/>
              </a:rPr>
              <a:t>HOPE OLE trial (n=178)</a:t>
            </a:r>
          </a:p>
        </p:txBody>
      </p:sp>
      <p:cxnSp>
        <p:nvCxnSpPr>
          <p:cNvPr id="30" name="Straight Arrow Connector 29" descr="Figure showing the clinical trial design of the HOPE trial&#10;">
            <a:extLst>
              <a:ext uri="{FF2B5EF4-FFF2-40B4-BE49-F238E27FC236}">
                <a16:creationId xmlns:a16="http://schemas.microsoft.com/office/drawing/2014/main" id="{E9FECE02-27EB-1957-2EFF-91146025602A}"/>
              </a:ext>
            </a:extLst>
          </p:cNvPr>
          <p:cNvCxnSpPr>
            <a:cxnSpLocks/>
            <a:endCxn id="4" idx="1"/>
          </p:cNvCxnSpPr>
          <p:nvPr/>
        </p:nvCxnSpPr>
        <p:spPr>
          <a:xfrm>
            <a:off x="4352925" y="2959715"/>
            <a:ext cx="291732" cy="4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descr="Figure showing the clinical trial design of the HOPE trial&#10;">
            <a:extLst>
              <a:ext uri="{FF2B5EF4-FFF2-40B4-BE49-F238E27FC236}">
                <a16:creationId xmlns:a16="http://schemas.microsoft.com/office/drawing/2014/main" id="{3DB6F2D3-2E96-5F3F-CA43-D8892F4A96B8}"/>
              </a:ext>
            </a:extLst>
          </p:cNvPr>
          <p:cNvCxnSpPr>
            <a:cxnSpLocks/>
            <a:endCxn id="5" idx="1"/>
          </p:cNvCxnSpPr>
          <p:nvPr/>
        </p:nvCxnSpPr>
        <p:spPr>
          <a:xfrm>
            <a:off x="6380781" y="2268551"/>
            <a:ext cx="2939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descr="Figure showing the clinical trial design of the HOPE trial&#10;">
            <a:extLst>
              <a:ext uri="{FF2B5EF4-FFF2-40B4-BE49-F238E27FC236}">
                <a16:creationId xmlns:a16="http://schemas.microsoft.com/office/drawing/2014/main" id="{F4F37D46-BF85-6451-596B-BB7BD353B96D}"/>
              </a:ext>
            </a:extLst>
          </p:cNvPr>
          <p:cNvCxnSpPr>
            <a:cxnSpLocks/>
            <a:endCxn id="6" idx="1"/>
          </p:cNvCxnSpPr>
          <p:nvPr/>
        </p:nvCxnSpPr>
        <p:spPr>
          <a:xfrm>
            <a:off x="6380781" y="2752064"/>
            <a:ext cx="298047" cy="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Figure showing the clinical trial design of the HOPE trial&#10;">
            <a:extLst>
              <a:ext uri="{FF2B5EF4-FFF2-40B4-BE49-F238E27FC236}">
                <a16:creationId xmlns:a16="http://schemas.microsoft.com/office/drawing/2014/main" id="{9612C77A-7344-4C60-E001-ADF1DFA1E630}"/>
              </a:ext>
            </a:extLst>
          </p:cNvPr>
          <p:cNvCxnSpPr>
            <a:cxnSpLocks/>
            <a:endCxn id="7" idx="1"/>
          </p:cNvCxnSpPr>
          <p:nvPr/>
        </p:nvCxnSpPr>
        <p:spPr>
          <a:xfrm>
            <a:off x="6387096" y="3237037"/>
            <a:ext cx="2917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919533E-BD9F-80D4-3C27-D58ACF964FE7}"/>
              </a:ext>
            </a:extLst>
          </p:cNvPr>
          <p:cNvSpPr txBox="1"/>
          <p:nvPr/>
        </p:nvSpPr>
        <p:spPr>
          <a:xfrm>
            <a:off x="376521" y="744916"/>
            <a:ext cx="11384078" cy="923330"/>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rPr>
              <a:t>Phase 3, multicentre, double-blind, placebo-controlled RCT</a:t>
            </a:r>
          </a:p>
          <a:p>
            <a:pPr marL="285750" indent="-285750">
              <a:buFont typeface="Arial" panose="020B0604020202020204" pitchFamily="34" charset="0"/>
              <a:buChar char="•"/>
            </a:pPr>
            <a:r>
              <a:rPr lang="en-GB" dirty="0">
                <a:latin typeface="Arial" panose="020B0604020202020204" pitchFamily="34" charset="0"/>
              </a:rPr>
              <a:t>60 sites in 12 countries (UK, Canada, USA, France, Italy, Netherlands, Turkey, Egypt, Lebanon, Oman, Kenya and Jamaica) </a:t>
            </a:r>
          </a:p>
        </p:txBody>
      </p:sp>
      <p:sp>
        <p:nvSpPr>
          <p:cNvPr id="11" name="TextBox 10">
            <a:extLst>
              <a:ext uri="{FF2B5EF4-FFF2-40B4-BE49-F238E27FC236}">
                <a16:creationId xmlns:a16="http://schemas.microsoft.com/office/drawing/2014/main" id="{46DA08CD-299C-49E3-69CB-7D4149862D1B}"/>
              </a:ext>
            </a:extLst>
          </p:cNvPr>
          <p:cNvSpPr txBox="1"/>
          <p:nvPr/>
        </p:nvSpPr>
        <p:spPr>
          <a:xfrm>
            <a:off x="905612" y="6362351"/>
            <a:ext cx="10962967" cy="523220"/>
          </a:xfrm>
          <a:prstGeom prst="rect">
            <a:avLst/>
          </a:prstGeom>
          <a:noFill/>
        </p:spPr>
        <p:txBody>
          <a:bodyPr wrap="square" rtlCol="0">
            <a:spAutoFit/>
          </a:bodyPr>
          <a:lstStyle/>
          <a:p>
            <a:r>
              <a:rPr lang="en-GB" sz="1400" dirty="0">
                <a:latin typeface="Arial" panose="020B0604020202020204" pitchFamily="34" charset="0"/>
              </a:rPr>
              <a:t>Abbreviations: Hb, haemoglobin; HC, hydroxycarbamide; OLE, open-label extension; RCT, randomised controlled trial; SCD, sickle cell disease; VOC, </a:t>
            </a:r>
            <a:r>
              <a:rPr lang="en-GB" sz="1400" dirty="0" err="1">
                <a:latin typeface="Arial" panose="020B0604020202020204" pitchFamily="34" charset="0"/>
              </a:rPr>
              <a:t>vaso</a:t>
            </a:r>
            <a:r>
              <a:rPr lang="en-GB" sz="1400" dirty="0">
                <a:latin typeface="Arial" panose="020B0604020202020204" pitchFamily="34" charset="0"/>
              </a:rPr>
              <a:t>-occlusive crisis </a:t>
            </a:r>
          </a:p>
        </p:txBody>
      </p:sp>
      <p:cxnSp>
        <p:nvCxnSpPr>
          <p:cNvPr id="18" name="Straight Arrow Connector 17">
            <a:extLst>
              <a:ext uri="{FF2B5EF4-FFF2-40B4-BE49-F238E27FC236}">
                <a16:creationId xmlns:a16="http://schemas.microsoft.com/office/drawing/2014/main" id="{94E249C5-AE0B-DBAD-AB42-5238328EFCEE}"/>
              </a:ext>
            </a:extLst>
          </p:cNvPr>
          <p:cNvCxnSpPr>
            <a:cxnSpLocks/>
            <a:stCxn id="5" idx="3"/>
          </p:cNvCxnSpPr>
          <p:nvPr/>
        </p:nvCxnSpPr>
        <p:spPr>
          <a:xfrm flipV="1">
            <a:off x="9742972" y="2268550"/>
            <a:ext cx="287602" cy="1"/>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BC0F96D3-8B68-5B0B-8A10-67DB0ADA0762}"/>
              </a:ext>
            </a:extLst>
          </p:cNvPr>
          <p:cNvSpPr/>
          <p:nvPr/>
        </p:nvSpPr>
        <p:spPr>
          <a:xfrm>
            <a:off x="10030574" y="2088922"/>
            <a:ext cx="2020646" cy="38969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Licensed dose </a:t>
            </a:r>
          </a:p>
        </p:txBody>
      </p:sp>
      <p:sp>
        <p:nvSpPr>
          <p:cNvPr id="44" name="Rectangle: Rounded Corners 43">
            <a:extLst>
              <a:ext uri="{FF2B5EF4-FFF2-40B4-BE49-F238E27FC236}">
                <a16:creationId xmlns:a16="http://schemas.microsoft.com/office/drawing/2014/main" id="{299FE9F0-225B-E8BC-8B67-7BBDCC96463A}"/>
              </a:ext>
            </a:extLst>
          </p:cNvPr>
          <p:cNvSpPr/>
          <p:nvPr/>
        </p:nvSpPr>
        <p:spPr>
          <a:xfrm>
            <a:off x="10032809" y="2575350"/>
            <a:ext cx="2020646" cy="476662"/>
          </a:xfrm>
          <a:prstGeom prst="round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Not the licensed dose </a:t>
            </a:r>
          </a:p>
        </p:txBody>
      </p:sp>
      <p:cxnSp>
        <p:nvCxnSpPr>
          <p:cNvPr id="45" name="Straight Arrow Connector 44">
            <a:extLst>
              <a:ext uri="{FF2B5EF4-FFF2-40B4-BE49-F238E27FC236}">
                <a16:creationId xmlns:a16="http://schemas.microsoft.com/office/drawing/2014/main" id="{B3CE2A7B-B0EA-D950-C577-204B34E55F36}"/>
              </a:ext>
            </a:extLst>
          </p:cNvPr>
          <p:cNvCxnSpPr>
            <a:cxnSpLocks/>
          </p:cNvCxnSpPr>
          <p:nvPr/>
        </p:nvCxnSpPr>
        <p:spPr>
          <a:xfrm flipV="1">
            <a:off x="9742971" y="2755885"/>
            <a:ext cx="287602" cy="1"/>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38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Autofit/>
          </a:bodyPr>
          <a:lstStyle/>
          <a:p>
            <a:r>
              <a:rPr lang="en-GB" dirty="0"/>
              <a:t>HOPE trial results</a:t>
            </a:r>
            <a:br>
              <a:rPr lang="en-GB" dirty="0"/>
            </a:br>
            <a:r>
              <a:rPr lang="en-GB" sz="2400" b="0" dirty="0"/>
              <a:t>At week 24, </a:t>
            </a:r>
            <a:r>
              <a:rPr lang="en-GB" sz="2400" b="0" dirty="0" err="1"/>
              <a:t>voxelotor</a:t>
            </a:r>
            <a:r>
              <a:rPr lang="en-GB" sz="2400" b="0" dirty="0"/>
              <a:t> 1500mg* has higher proportion of people with Hb increase of &gt;1g/dL than placebo</a:t>
            </a:r>
          </a:p>
        </p:txBody>
      </p:sp>
      <p:graphicFrame>
        <p:nvGraphicFramePr>
          <p:cNvPr id="2" name="Table 1">
            <a:extLst>
              <a:ext uri="{FF2B5EF4-FFF2-40B4-BE49-F238E27FC236}">
                <a16:creationId xmlns:a16="http://schemas.microsoft.com/office/drawing/2014/main" id="{E32221AB-E6E1-92A7-A3FA-22C5E40A1B9A}"/>
              </a:ext>
            </a:extLst>
          </p:cNvPr>
          <p:cNvGraphicFramePr>
            <a:graphicFrameLocks noGrp="1"/>
          </p:cNvGraphicFramePr>
          <p:nvPr>
            <p:extLst>
              <p:ext uri="{D42A27DB-BD31-4B8C-83A1-F6EECF244321}">
                <p14:modId xmlns:p14="http://schemas.microsoft.com/office/powerpoint/2010/main" val="881991035"/>
              </p:ext>
            </p:extLst>
          </p:nvPr>
        </p:nvGraphicFramePr>
        <p:xfrm>
          <a:off x="475526" y="1525420"/>
          <a:ext cx="11084128" cy="861060"/>
        </p:xfrm>
        <a:graphic>
          <a:graphicData uri="http://schemas.openxmlformats.org/drawingml/2006/table">
            <a:tbl>
              <a:tblPr firstRow="1" firstCol="1" bandRow="1">
                <a:tableStyleId>{5C22544A-7EE6-4342-B048-85BDC9FD1C3A}</a:tableStyleId>
              </a:tblPr>
              <a:tblGrid>
                <a:gridCol w="1544662">
                  <a:extLst>
                    <a:ext uri="{9D8B030D-6E8A-4147-A177-3AD203B41FA5}">
                      <a16:colId xmlns:a16="http://schemas.microsoft.com/office/drawing/2014/main" val="2441157099"/>
                    </a:ext>
                  </a:extLst>
                </a:gridCol>
                <a:gridCol w="3635255">
                  <a:extLst>
                    <a:ext uri="{9D8B030D-6E8A-4147-A177-3AD203B41FA5}">
                      <a16:colId xmlns:a16="http://schemas.microsoft.com/office/drawing/2014/main" val="3418383686"/>
                    </a:ext>
                  </a:extLst>
                </a:gridCol>
                <a:gridCol w="3612815">
                  <a:extLst>
                    <a:ext uri="{9D8B030D-6E8A-4147-A177-3AD203B41FA5}">
                      <a16:colId xmlns:a16="http://schemas.microsoft.com/office/drawing/2014/main" val="207179206"/>
                    </a:ext>
                  </a:extLst>
                </a:gridCol>
                <a:gridCol w="2291396">
                  <a:extLst>
                    <a:ext uri="{9D8B030D-6E8A-4147-A177-3AD203B41FA5}">
                      <a16:colId xmlns:a16="http://schemas.microsoft.com/office/drawing/2014/main" val="388538527"/>
                    </a:ext>
                  </a:extLst>
                </a:gridCol>
              </a:tblGrid>
              <a:tr h="178659">
                <a:tc>
                  <a:txBody>
                    <a:bodyPr/>
                    <a:lstStyle/>
                    <a:p>
                      <a:pPr>
                        <a:spcAft>
                          <a:spcPts val="300"/>
                        </a:spcAft>
                      </a:pPr>
                      <a:r>
                        <a:rPr lang="en-GB" sz="1800" dirty="0">
                          <a:effectLst/>
                          <a:latin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dirty="0">
                          <a:effectLst/>
                          <a:latin typeface="Arial" panose="020B0604020202020204" pitchFamily="34" charset="0"/>
                        </a:rPr>
                        <a:t>Voxelotor 1500 mg (N = 90)</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dirty="0">
                          <a:effectLst/>
                          <a:latin typeface="Arial" panose="020B0604020202020204" pitchFamily="34" charset="0"/>
                        </a:rPr>
                        <a:t>Voxelotor 900 mg* (N = 92)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300"/>
                        </a:spcAft>
                      </a:pPr>
                      <a:r>
                        <a:rPr lang="en-GB" sz="1800" dirty="0">
                          <a:effectLst/>
                          <a:latin typeface="Arial" panose="020B0604020202020204" pitchFamily="34" charset="0"/>
                        </a:rPr>
                        <a:t>Placebo (N = 92)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4838045"/>
                  </a:ext>
                </a:extLst>
              </a:tr>
              <a:tr h="382131">
                <a:tc>
                  <a:txBody>
                    <a:bodyPr/>
                    <a:lstStyle/>
                    <a:p>
                      <a:pPr>
                        <a:spcAft>
                          <a:spcPts val="300"/>
                        </a:spcAft>
                      </a:pPr>
                      <a:r>
                        <a:rPr lang="en-GB" sz="1800" dirty="0">
                          <a:effectLst/>
                          <a:latin typeface="Arial" panose="020B0604020202020204" pitchFamily="34" charset="0"/>
                        </a:rPr>
                        <a:t>Response, n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300"/>
                        </a:spcAft>
                      </a:pPr>
                      <a:r>
                        <a:rPr lang="en-GB" sz="1800" dirty="0">
                          <a:effectLst/>
                          <a:latin typeface="Arial" panose="020B0604020202020204" pitchFamily="34" charset="0"/>
                        </a:rPr>
                        <a:t>46 (51.1%) </a:t>
                      </a:r>
                    </a:p>
                    <a:p>
                      <a:pPr algn="r">
                        <a:spcAft>
                          <a:spcPts val="300"/>
                        </a:spcAft>
                      </a:pPr>
                      <a:r>
                        <a:rPr lang="en-GB" sz="1800" dirty="0">
                          <a:effectLst/>
                          <a:latin typeface="Arial" panose="020B0604020202020204" pitchFamily="34" charset="0"/>
                        </a:rPr>
                        <a:t>[95% CI: 41, 61]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300"/>
                        </a:spcAft>
                      </a:pPr>
                      <a:r>
                        <a:rPr lang="en-GB" sz="1800" dirty="0">
                          <a:effectLst/>
                          <a:latin typeface="Arial" panose="020B0604020202020204" pitchFamily="34" charset="0"/>
                        </a:rPr>
                        <a:t>30 (32.6%)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300"/>
                        </a:spcAft>
                      </a:pPr>
                      <a:r>
                        <a:rPr lang="en-GB" sz="1800" dirty="0">
                          <a:effectLst/>
                          <a:latin typeface="Arial" panose="020B0604020202020204" pitchFamily="34" charset="0"/>
                        </a:rPr>
                        <a:t>6 (6.5%) </a:t>
                      </a:r>
                    </a:p>
                    <a:p>
                      <a:pPr algn="r">
                        <a:spcAft>
                          <a:spcPts val="300"/>
                        </a:spcAft>
                      </a:pPr>
                      <a:r>
                        <a:rPr lang="en-GB" sz="1800" dirty="0">
                          <a:effectLst/>
                          <a:latin typeface="Arial" panose="020B0604020202020204" pitchFamily="34" charset="0"/>
                        </a:rPr>
                        <a:t>[95% CI: 1, 12 ]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70003305"/>
                  </a:ext>
                </a:extLst>
              </a:tr>
            </a:tbl>
          </a:graphicData>
        </a:graphic>
      </p:graphicFrame>
      <p:sp>
        <p:nvSpPr>
          <p:cNvPr id="5" name="Rectangle 2">
            <a:extLst>
              <a:ext uri="{FF2B5EF4-FFF2-40B4-BE49-F238E27FC236}">
                <a16:creationId xmlns:a16="http://schemas.microsoft.com/office/drawing/2014/main" id="{F076E350-88BB-EB6F-A79D-74BAE68A9EE2}"/>
              </a:ext>
            </a:extLst>
          </p:cNvPr>
          <p:cNvSpPr>
            <a:spLocks noChangeArrowheads="1"/>
          </p:cNvSpPr>
          <p:nvPr/>
        </p:nvSpPr>
        <p:spPr bwMode="auto">
          <a:xfrm>
            <a:off x="466724" y="2479589"/>
            <a:ext cx="7644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4 </a:t>
            </a: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Secondary outcome, Hb change from baseline, ITT population</a:t>
            </a:r>
            <a:endParaRPr kumimoji="0" lang="en-GB" altLang="en-US" i="0" u="none" strike="noStrike" cap="none" normalizeH="0" baseline="0" dirty="0">
              <a:ln>
                <a:noFill/>
              </a:ln>
              <a:solidFill>
                <a:schemeClr val="tx1"/>
              </a:solidFill>
              <a:effectLst/>
              <a:latin typeface="Arial" panose="020B0604020202020204" pitchFamily="34" charset="0"/>
            </a:endParaRPr>
          </a:p>
        </p:txBody>
      </p:sp>
      <p:sp>
        <p:nvSpPr>
          <p:cNvPr id="6" name="Rectangle 5" descr="Marker showing slides are confidential ">
            <a:extLst>
              <a:ext uri="{FF2B5EF4-FFF2-40B4-BE49-F238E27FC236}">
                <a16:creationId xmlns:a16="http://schemas.microsoft.com/office/drawing/2014/main" id="{E56622F6-7B55-8838-53F9-0FD65A9F3E4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pic>
        <p:nvPicPr>
          <p:cNvPr id="7" name="Picture 6" descr="Figure showing the change in haemoglobin from baseline in the HOPE trial population in the voxelotor 1500mg arm, voxelotor 900mg arm and placebo arm">
            <a:extLst>
              <a:ext uri="{FF2B5EF4-FFF2-40B4-BE49-F238E27FC236}">
                <a16:creationId xmlns:a16="http://schemas.microsoft.com/office/drawing/2014/main" id="{A91B596F-9A8C-7F02-38CC-A4C8587435D8}"/>
              </a:ext>
            </a:extLst>
          </p:cNvPr>
          <p:cNvPicPr>
            <a:picLocks noChangeAspect="1"/>
          </p:cNvPicPr>
          <p:nvPr/>
        </p:nvPicPr>
        <p:blipFill>
          <a:blip r:embed="rId3"/>
          <a:stretch>
            <a:fillRect/>
          </a:stretch>
        </p:blipFill>
        <p:spPr>
          <a:xfrm>
            <a:off x="2522736" y="2851164"/>
            <a:ext cx="7214589" cy="2431495"/>
          </a:xfrm>
          <a:prstGeom prst="rect">
            <a:avLst/>
          </a:prstGeom>
        </p:spPr>
      </p:pic>
      <p:sp>
        <p:nvSpPr>
          <p:cNvPr id="4" name="TextBox 3">
            <a:extLst>
              <a:ext uri="{FF2B5EF4-FFF2-40B4-BE49-F238E27FC236}">
                <a16:creationId xmlns:a16="http://schemas.microsoft.com/office/drawing/2014/main" id="{F92B79D0-7D2F-9722-885C-98DC5ADF5739}"/>
              </a:ext>
            </a:extLst>
          </p:cNvPr>
          <p:cNvSpPr txBox="1"/>
          <p:nvPr/>
        </p:nvSpPr>
        <p:spPr>
          <a:xfrm>
            <a:off x="993059" y="6560617"/>
            <a:ext cx="10566595" cy="307777"/>
          </a:xfrm>
          <a:prstGeom prst="rect">
            <a:avLst/>
          </a:prstGeom>
          <a:noFill/>
        </p:spPr>
        <p:txBody>
          <a:bodyPr wrap="square" rtlCol="0">
            <a:spAutoFit/>
          </a:bodyPr>
          <a:lstStyle/>
          <a:p>
            <a:r>
              <a:rPr lang="en-GB" sz="1400" dirty="0">
                <a:latin typeface="Arial" panose="020B0604020202020204" pitchFamily="34" charset="0"/>
              </a:rPr>
              <a:t>Abbreviations: CI, confidence interval; Hb, haemoglobin; ITT, intention to treat; SCD, sickle cell disease; VOC, </a:t>
            </a:r>
            <a:r>
              <a:rPr lang="en-GB" sz="1400" dirty="0" err="1">
                <a:latin typeface="Arial" panose="020B0604020202020204" pitchFamily="34" charset="0"/>
              </a:rPr>
              <a:t>vaso</a:t>
            </a:r>
            <a:r>
              <a:rPr lang="en-GB" sz="1400" dirty="0">
                <a:latin typeface="Arial" panose="020B0604020202020204" pitchFamily="34" charset="0"/>
              </a:rPr>
              <a:t>-occlusive crisis </a:t>
            </a:r>
          </a:p>
        </p:txBody>
      </p:sp>
      <p:sp>
        <p:nvSpPr>
          <p:cNvPr id="11" name="Rectangle: Rounded Corners 10">
            <a:extLst>
              <a:ext uri="{FF2B5EF4-FFF2-40B4-BE49-F238E27FC236}">
                <a16:creationId xmlns:a16="http://schemas.microsoft.com/office/drawing/2014/main" id="{F4AF26E9-1213-6931-0875-258BE8EEDDE6}"/>
              </a:ext>
            </a:extLst>
          </p:cNvPr>
          <p:cNvSpPr/>
          <p:nvPr/>
        </p:nvSpPr>
        <p:spPr>
          <a:xfrm>
            <a:off x="497724" y="5408785"/>
            <a:ext cx="11533854" cy="86106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To inform the economic model, treatment effect data from </a:t>
            </a:r>
            <a:r>
              <a:rPr lang="en-GB" dirty="0" err="1">
                <a:solidFill>
                  <a:schemeClr val="tx1"/>
                </a:solidFill>
                <a:latin typeface="Arial" panose="020B0604020202020204" pitchFamily="34" charset="0"/>
                <a:cs typeface="Arial" panose="020B0604020202020204" pitchFamily="34" charset="0"/>
              </a:rPr>
              <a:t>voxelotor</a:t>
            </a:r>
            <a:r>
              <a:rPr lang="en-GB" dirty="0">
                <a:solidFill>
                  <a:schemeClr val="tx1"/>
                </a:solidFill>
                <a:latin typeface="Arial" panose="020B0604020202020204" pitchFamily="34" charset="0"/>
                <a:cs typeface="Arial" panose="020B0604020202020204" pitchFamily="34" charset="0"/>
              </a:rPr>
              <a:t> 1500mg arm of HOPE stratified by use of HC. The impact of Hb changes on SCD complications is based on time-to-event analysis using evidence from UK CPRD-HES database</a:t>
            </a:r>
          </a:p>
        </p:txBody>
      </p:sp>
      <p:sp>
        <p:nvSpPr>
          <p:cNvPr id="12" name="TextBox 11">
            <a:extLst>
              <a:ext uri="{FF2B5EF4-FFF2-40B4-BE49-F238E27FC236}">
                <a16:creationId xmlns:a16="http://schemas.microsoft.com/office/drawing/2014/main" id="{DFDD3B3B-4B5A-A663-17A4-E09741139B6B}"/>
              </a:ext>
            </a:extLst>
          </p:cNvPr>
          <p:cNvSpPr txBox="1"/>
          <p:nvPr/>
        </p:nvSpPr>
        <p:spPr>
          <a:xfrm>
            <a:off x="1143907" y="6275527"/>
            <a:ext cx="10566595" cy="338554"/>
          </a:xfrm>
          <a:prstGeom prst="rect">
            <a:avLst/>
          </a:prstGeom>
          <a:noFill/>
        </p:spPr>
        <p:txBody>
          <a:bodyPr wrap="square">
            <a:spAutoFit/>
          </a:bodyPr>
          <a:lstStyle/>
          <a:p>
            <a:pPr algn="ctr"/>
            <a:r>
              <a:rPr lang="en-GB" sz="1600" dirty="0">
                <a:latin typeface="Arial" panose="020B0604020202020204" pitchFamily="34" charset="0"/>
                <a:cs typeface="Arial" panose="020B0604020202020204" pitchFamily="34" charset="0"/>
              </a:rPr>
              <a:t>*1500mg is licensed dose. People on placebo &amp; 900mg switched to 1500mg in OLE extension trial (next slide)</a:t>
            </a:r>
          </a:p>
        </p:txBody>
      </p:sp>
    </p:spTree>
    <p:extLst>
      <p:ext uri="{BB962C8B-B14F-4D97-AF65-F5344CB8AC3E}">
        <p14:creationId xmlns:p14="http://schemas.microsoft.com/office/powerpoint/2010/main" val="225823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217CFAFE-F44E-554A-00D2-D74A43C68300}"/>
              </a:ext>
            </a:extLst>
          </p:cNvPr>
          <p:cNvSpPr>
            <a:spLocks noGrp="1"/>
          </p:cNvSpPr>
          <p:nvPr>
            <p:ph type="title"/>
          </p:nvPr>
        </p:nvSpPr>
        <p:spPr>
          <a:xfrm>
            <a:off x="466724" y="263524"/>
            <a:ext cx="11250785" cy="592817"/>
          </a:xfrm>
        </p:spPr>
        <p:txBody>
          <a:bodyPr/>
          <a:lstStyle/>
          <a:p>
            <a:r>
              <a:rPr lang="en-GB" dirty="0"/>
              <a:t>HOPE trial open-label extension (OLE)</a:t>
            </a:r>
          </a:p>
        </p:txBody>
      </p:sp>
      <p:pic>
        <p:nvPicPr>
          <p:cNvPr id="7" name="Picture 6" descr="figure showing the change in haemoglobin from the HOPE study baseline to the open label extension study week 48 for the voxelotor 1500mg arm, voxelotor 900mg arm and placebo arm">
            <a:extLst>
              <a:ext uri="{FF2B5EF4-FFF2-40B4-BE49-F238E27FC236}">
                <a16:creationId xmlns:a16="http://schemas.microsoft.com/office/drawing/2014/main" id="{A9188456-FEEC-18BB-4218-6B7D1C50BB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462" y="3045644"/>
            <a:ext cx="5853308" cy="2872843"/>
          </a:xfrm>
          <a:prstGeom prst="rect">
            <a:avLst/>
          </a:prstGeom>
          <a:noFill/>
        </p:spPr>
      </p:pic>
      <p:sp>
        <p:nvSpPr>
          <p:cNvPr id="12" name="TextBox 11">
            <a:extLst>
              <a:ext uri="{FF2B5EF4-FFF2-40B4-BE49-F238E27FC236}">
                <a16:creationId xmlns:a16="http://schemas.microsoft.com/office/drawing/2014/main" id="{ADAC2CC9-F054-D579-7814-AD0EF23EB4DF}"/>
              </a:ext>
            </a:extLst>
          </p:cNvPr>
          <p:cNvSpPr txBox="1"/>
          <p:nvPr/>
        </p:nvSpPr>
        <p:spPr>
          <a:xfrm>
            <a:off x="508665" y="715608"/>
            <a:ext cx="11166902" cy="2031325"/>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in placebo and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900mg* arms in HOPE switched to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1500mg in HOPE OLE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Median duration of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exposure in HOPE OLE = 69.9 weeks (range: 1.9-102.0 weeks)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78 people treated for ≥72 weeks. Of these, 52 previously received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in HOPE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who received placebo in HOPE and subsequently received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1500mg as part of HOPE OLE had a 1.3 g/dL Hb increase from baseline to Week 48 in HOPE OLE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who received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1500mg in HOPE and in HOPE OLE maintained Hb response until end of OLE</a:t>
            </a:r>
          </a:p>
        </p:txBody>
      </p:sp>
      <p:sp>
        <p:nvSpPr>
          <p:cNvPr id="13" name="Rectangle 2">
            <a:extLst>
              <a:ext uri="{FF2B5EF4-FFF2-40B4-BE49-F238E27FC236}">
                <a16:creationId xmlns:a16="http://schemas.microsoft.com/office/drawing/2014/main" id="{72A8A5D2-72E7-503A-EB3A-66C10962A950}"/>
              </a:ext>
            </a:extLst>
          </p:cNvPr>
          <p:cNvSpPr>
            <a:spLocks noChangeArrowheads="1"/>
          </p:cNvSpPr>
          <p:nvPr/>
        </p:nvSpPr>
        <p:spPr bwMode="auto">
          <a:xfrm>
            <a:off x="466724" y="2701440"/>
            <a:ext cx="86613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5 </a:t>
            </a:r>
            <a:r>
              <a:rPr kumimoji="0" lang="en-GB"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change in Hb response from HOPE study baseline to HOPE OLE week 48</a:t>
            </a:r>
            <a:endParaRPr kumimoji="0" lang="en-GB" altLang="en-US"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5738355D-1E47-7D85-A470-5A97B53B5D03}"/>
              </a:ext>
            </a:extLst>
          </p:cNvPr>
          <p:cNvSpPr txBox="1"/>
          <p:nvPr/>
        </p:nvSpPr>
        <p:spPr>
          <a:xfrm>
            <a:off x="1052623" y="6360309"/>
            <a:ext cx="10804452" cy="523220"/>
          </a:xfrm>
          <a:prstGeom prst="rect">
            <a:avLst/>
          </a:prstGeom>
          <a:noFill/>
        </p:spPr>
        <p:txBody>
          <a:bodyPr wrap="square" rtlCol="0">
            <a:spAutoFit/>
          </a:bodyPr>
          <a:lstStyle/>
          <a:p>
            <a:r>
              <a:rPr lang="en-GB" sz="1400" dirty="0">
                <a:latin typeface="Arial" panose="020B0604020202020204" pitchFamily="34" charset="0"/>
              </a:rPr>
              <a:t>Abbreviations: CPRD, Clinical Practice Research Database; HES, hospital episode statistics; Hb, haemoglobin; OLE, open label extension; SCD, sickle cell disease</a:t>
            </a:r>
          </a:p>
        </p:txBody>
      </p:sp>
      <p:sp>
        <p:nvSpPr>
          <p:cNvPr id="3" name="TextBox 2">
            <a:extLst>
              <a:ext uri="{FF2B5EF4-FFF2-40B4-BE49-F238E27FC236}">
                <a16:creationId xmlns:a16="http://schemas.microsoft.com/office/drawing/2014/main" id="{42731724-408D-09A7-CE15-50DA0406BF33}"/>
              </a:ext>
            </a:extLst>
          </p:cNvPr>
          <p:cNvSpPr txBox="1"/>
          <p:nvPr/>
        </p:nvSpPr>
        <p:spPr>
          <a:xfrm>
            <a:off x="5728447" y="6036470"/>
            <a:ext cx="5982055" cy="369332"/>
          </a:xfrm>
          <a:prstGeom prst="rect">
            <a:avLst/>
          </a:prstGeom>
          <a:noFill/>
        </p:spPr>
        <p:txBody>
          <a:bodyPr wrap="square">
            <a:spAutoFit/>
          </a:bodyPr>
          <a:lstStyle/>
          <a:p>
            <a:pPr algn="ctr"/>
            <a:r>
              <a:rPr lang="en-GB" dirty="0">
                <a:latin typeface="Arial" panose="020B0604020202020204" pitchFamily="34" charset="0"/>
                <a:cs typeface="Arial" panose="020B0604020202020204" pitchFamily="34" charset="0"/>
              </a:rPr>
              <a:t>*900mg </a:t>
            </a:r>
            <a:r>
              <a:rPr lang="en-GB" dirty="0" err="1">
                <a:latin typeface="Arial" panose="020B0604020202020204" pitchFamily="34" charset="0"/>
                <a:cs typeface="Arial" panose="020B0604020202020204" pitchFamily="34" charset="0"/>
              </a:rPr>
              <a:t>voxelotor</a:t>
            </a:r>
            <a:r>
              <a:rPr lang="en-GB" dirty="0">
                <a:latin typeface="Arial" panose="020B0604020202020204" pitchFamily="34" charset="0"/>
                <a:cs typeface="Arial" panose="020B0604020202020204" pitchFamily="34" charset="0"/>
              </a:rPr>
              <a:t> dose is not the licensed dose </a:t>
            </a:r>
          </a:p>
        </p:txBody>
      </p:sp>
    </p:spTree>
    <p:extLst>
      <p:ext uri="{BB962C8B-B14F-4D97-AF65-F5344CB8AC3E}">
        <p14:creationId xmlns:p14="http://schemas.microsoft.com/office/powerpoint/2010/main" val="328085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445872" y="2330135"/>
            <a:ext cx="11317288" cy="17374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Unclear whether an increase in Hb of &gt; 1g/dL is clinically meaningful</a:t>
            </a:r>
          </a:p>
          <a:p>
            <a:pPr marL="285750" indent="-285750">
              <a:buFont typeface="Arial" panose="020B0604020202020204" pitchFamily="34" charset="0"/>
              <a:buChar char="•"/>
            </a:pPr>
            <a:r>
              <a:rPr lang="en-GB" dirty="0">
                <a:solidFill>
                  <a:schemeClr val="tx1"/>
                </a:solidFill>
                <a:latin typeface="Arial" panose="020B0604020202020204" pitchFamily="34" charset="0"/>
              </a:rPr>
              <a:t>Although statistically significant, effect of &gt;1g/dL increase in Hb level on long term outcomes for HOPE trial population is not known</a:t>
            </a:r>
          </a:p>
          <a:p>
            <a:pPr marL="285750" indent="-285750">
              <a:buFont typeface="Arial" panose="020B0604020202020204" pitchFamily="34" charset="0"/>
              <a:buChar char="•"/>
            </a:pPr>
            <a:r>
              <a:rPr lang="en-GB" dirty="0">
                <a:solidFill>
                  <a:schemeClr val="tx1"/>
                </a:solidFill>
                <a:latin typeface="Arial" panose="020B0604020202020204" pitchFamily="34" charset="0"/>
              </a:rPr>
              <a:t>European Medicines Agency considers treatment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has resulted in beneficial effect in terms of reduction in haemolysis and increase in Hb, which are considered of clinical relevance</a:t>
            </a:r>
          </a:p>
        </p:txBody>
      </p:sp>
      <p:sp>
        <p:nvSpPr>
          <p:cNvPr id="13" name="Rectangle 12">
            <a:extLst>
              <a:ext uri="{FF2B5EF4-FFF2-40B4-BE49-F238E27FC236}">
                <a16:creationId xmlns:a16="http://schemas.microsoft.com/office/drawing/2014/main" id="{E82CA74A-6F08-4190-9479-10C9823605C7}"/>
              </a:ext>
            </a:extLst>
          </p:cNvPr>
          <p:cNvSpPr/>
          <p:nvPr/>
        </p:nvSpPr>
        <p:spPr>
          <a:xfrm>
            <a:off x="466724" y="1231818"/>
            <a:ext cx="11306862" cy="93046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HOPE trial showed statistically significant difference in favour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over placebo in numbers of people who experienced an increase in Hb of at least 1g/dL at week 24 </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Autofit/>
          </a:bodyPr>
          <a:lstStyle/>
          <a:p>
            <a:r>
              <a:rPr lang="en-GB" dirty="0"/>
              <a:t>Key issue: Unclear if an increase in Hb of &gt;1g/dL is clinically meaningful for people with SCD (1/3)</a:t>
            </a:r>
          </a:p>
        </p:txBody>
      </p:sp>
      <p:pic>
        <p:nvPicPr>
          <p:cNvPr id="5" name="Picture 4">
            <a:extLst>
              <a:ext uri="{FF2B5EF4-FFF2-40B4-BE49-F238E27FC236}">
                <a16:creationId xmlns:a16="http://schemas.microsoft.com/office/drawing/2014/main" id="{ED0F19A3-6EB0-C8EF-8751-FDB3A0268F3F}"/>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sp>
        <p:nvSpPr>
          <p:cNvPr id="8" name="TextBox 7">
            <a:extLst>
              <a:ext uri="{FF2B5EF4-FFF2-40B4-BE49-F238E27FC236}">
                <a16:creationId xmlns:a16="http://schemas.microsoft.com/office/drawing/2014/main" id="{6605B0C4-8431-8746-E9A4-BA86CA5BC82B}"/>
              </a:ext>
            </a:extLst>
          </p:cNvPr>
          <p:cNvSpPr txBox="1"/>
          <p:nvPr/>
        </p:nvSpPr>
        <p:spPr>
          <a:xfrm>
            <a:off x="3357410" y="6519446"/>
            <a:ext cx="5515063" cy="338554"/>
          </a:xfrm>
          <a:prstGeom prst="rect">
            <a:avLst/>
          </a:prstGeom>
          <a:noFill/>
        </p:spPr>
        <p:txBody>
          <a:bodyPr wrap="square" rtlCol="0">
            <a:spAutoFit/>
          </a:bodyPr>
          <a:lstStyle/>
          <a:p>
            <a:r>
              <a:rPr lang="en-GB" sz="1600" dirty="0">
                <a:latin typeface="Arial" panose="020B0604020202020204" pitchFamily="34" charset="0"/>
              </a:rPr>
              <a:t>Abbreviations: Hb, haemoglobin; SCD, sickle cell disease </a:t>
            </a:r>
          </a:p>
        </p:txBody>
      </p:sp>
      <p:sp>
        <p:nvSpPr>
          <p:cNvPr id="4" name="Rectangle 3">
            <a:extLst>
              <a:ext uri="{FF2B5EF4-FFF2-40B4-BE49-F238E27FC236}">
                <a16:creationId xmlns:a16="http://schemas.microsoft.com/office/drawing/2014/main" id="{779F5C1D-6EC1-9F23-6303-F981CD690A4D}"/>
              </a:ext>
            </a:extLst>
          </p:cNvPr>
          <p:cNvSpPr/>
          <p:nvPr/>
        </p:nvSpPr>
        <p:spPr>
          <a:xfrm>
            <a:off x="445872" y="4229186"/>
            <a:ext cx="11317288" cy="196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relevance confirmed by regulatory bodies</a:t>
            </a:r>
          </a:p>
          <a:p>
            <a:pPr marL="285750" indent="-285750">
              <a:buFont typeface="Arial" panose="020B0604020202020204" pitchFamily="34" charset="0"/>
              <a:buChar char="•"/>
            </a:pPr>
            <a:r>
              <a:rPr lang="en-GB" dirty="0">
                <a:solidFill>
                  <a:schemeClr val="tx1"/>
                </a:solidFill>
                <a:latin typeface="Arial" panose="020B0604020202020204" pitchFamily="34" charset="0"/>
              </a:rPr>
              <a:t>Increased Hb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is a marker of reduced disease activity. Same is not true for transfusions, where increase in Hb not related to improvement in disease activity</a:t>
            </a:r>
          </a:p>
          <a:p>
            <a:pPr marL="285750" indent="-285750">
              <a:buFont typeface="Arial" panose="020B0604020202020204" pitchFamily="34" charset="0"/>
              <a:buChar char="•"/>
            </a:pPr>
            <a:r>
              <a:rPr lang="en-GB" dirty="0">
                <a:solidFill>
                  <a:schemeClr val="tx1"/>
                </a:solidFill>
                <a:latin typeface="Arial" panose="020B0604020202020204" pitchFamily="34" charset="0"/>
              </a:rPr>
              <a:t>Considerable evidence for relationship between higher Hb and improved outcomes in SCD</a:t>
            </a:r>
          </a:p>
          <a:p>
            <a:pPr marL="285750" indent="-285750">
              <a:buFont typeface="Arial" panose="020B0604020202020204" pitchFamily="34" charset="0"/>
              <a:buChar char="•"/>
            </a:pPr>
            <a:r>
              <a:rPr lang="en-GB" dirty="0">
                <a:solidFill>
                  <a:schemeClr val="tx1"/>
                </a:solidFill>
                <a:latin typeface="Arial" panose="020B0604020202020204" pitchFamily="34" charset="0"/>
              </a:rPr>
              <a:t>Evidence on non-Hb outcomes seen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e.g. reduction in leg ulcers in HOPE trial, and reduction in hospitalisations and use of concomitant medication in Symphony database</a:t>
            </a:r>
          </a:p>
        </p:txBody>
      </p:sp>
    </p:spTree>
    <p:extLst>
      <p:ext uri="{BB962C8B-B14F-4D97-AF65-F5344CB8AC3E}">
        <p14:creationId xmlns:p14="http://schemas.microsoft.com/office/powerpoint/2010/main" val="69159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673F6C5-2C91-CFCA-B2A1-38D1ECD20CDC}"/>
              </a:ext>
            </a:extLst>
          </p:cNvPr>
          <p:cNvSpPr txBox="1"/>
          <p:nvPr/>
        </p:nvSpPr>
        <p:spPr>
          <a:xfrm>
            <a:off x="1128168" y="6336999"/>
            <a:ext cx="10589341" cy="523220"/>
          </a:xfrm>
          <a:prstGeom prst="rect">
            <a:avLst/>
          </a:prstGeom>
          <a:noFill/>
        </p:spPr>
        <p:txBody>
          <a:bodyPr wrap="square" rtlCol="0">
            <a:spAutoFit/>
          </a:bodyPr>
          <a:lstStyle/>
          <a:p>
            <a:r>
              <a:rPr lang="en-GB" sz="1400" dirty="0">
                <a:latin typeface="Arial" panose="020B0604020202020204" pitchFamily="34" charset="0"/>
              </a:rPr>
              <a:t>Abbreviations: CPRD, Clinical Practice Research Database; EOD, end organ damage; Hb, haemoglobin; HES, hospital episode statistics; SCD, sickle cell disease; TTE, time to event; VOC, </a:t>
            </a:r>
            <a:r>
              <a:rPr lang="en-GB" sz="1400" dirty="0" err="1">
                <a:latin typeface="Arial" panose="020B0604020202020204" pitchFamily="34" charset="0"/>
              </a:rPr>
              <a:t>vaso</a:t>
            </a:r>
            <a:r>
              <a:rPr lang="en-GB" sz="1400" dirty="0">
                <a:latin typeface="Arial" panose="020B0604020202020204" pitchFamily="34" charset="0"/>
              </a:rPr>
              <a:t>-occlusive crisis </a:t>
            </a:r>
          </a:p>
        </p:txBody>
      </p:sp>
      <p:sp>
        <p:nvSpPr>
          <p:cNvPr id="2" name="Rectangle 1">
            <a:extLst>
              <a:ext uri="{FF2B5EF4-FFF2-40B4-BE49-F238E27FC236}">
                <a16:creationId xmlns:a16="http://schemas.microsoft.com/office/drawing/2014/main" id="{B37763AA-A881-F9C1-1497-25A59B1230FB}"/>
              </a:ext>
            </a:extLst>
          </p:cNvPr>
          <p:cNvSpPr/>
          <p:nvPr/>
        </p:nvSpPr>
        <p:spPr>
          <a:xfrm>
            <a:off x="400221" y="1624749"/>
            <a:ext cx="11317288" cy="451135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r>
              <a:rPr lang="en-GB" b="1" u="sng" dirty="0">
                <a:solidFill>
                  <a:schemeClr val="tx1"/>
                </a:solidFill>
                <a:latin typeface="Arial" panose="020B0604020202020204" pitchFamily="34" charset="0"/>
              </a:rPr>
              <a:t>Symphony database</a:t>
            </a:r>
          </a:p>
          <a:p>
            <a:pPr marL="285750" indent="-285750">
              <a:buFont typeface="Arial" panose="020B0604020202020204" pitchFamily="34" charset="0"/>
              <a:buChar char="•"/>
            </a:pPr>
            <a:r>
              <a:rPr lang="en-GB" dirty="0">
                <a:solidFill>
                  <a:schemeClr val="tx1"/>
                </a:solidFill>
                <a:latin typeface="Arial" panose="020B0604020202020204" pitchFamily="34" charset="0"/>
              </a:rPr>
              <a:t>November 2019 =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approved in US</a:t>
            </a:r>
          </a:p>
          <a:p>
            <a:pPr marL="285750" indent="-285750">
              <a:buFont typeface="Arial" panose="020B0604020202020204" pitchFamily="34" charset="0"/>
              <a:buChar char="•"/>
            </a:pPr>
            <a:r>
              <a:rPr lang="en-GB" dirty="0">
                <a:solidFill>
                  <a:schemeClr val="tx1"/>
                </a:solidFill>
                <a:latin typeface="Arial" panose="020B0604020202020204" pitchFamily="34" charset="0"/>
              </a:rPr>
              <a:t>Symphony database (Nov 2019 to June 2021) included people aged ≥12 years with SCD who started treatment with </a:t>
            </a:r>
            <a:r>
              <a:rPr lang="en-GB" dirty="0" err="1">
                <a:solidFill>
                  <a:schemeClr val="tx1"/>
                </a:solidFill>
                <a:latin typeface="Arial" panose="020B0604020202020204" pitchFamily="34" charset="0"/>
              </a:rPr>
              <a:t>voxelotor</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74 people had at least 1 Hb value measured both before and after treatment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t>
            </a:r>
            <a:r>
              <a:rPr lang="en-GB" dirty="0">
                <a:solidFill>
                  <a:schemeClr val="tx1"/>
                </a:solidFill>
                <a:latin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rPr>
              <a:t>Hb responses evaluated </a:t>
            </a:r>
          </a:p>
          <a:p>
            <a:pPr marL="285750" indent="-285750">
              <a:buFont typeface="Arial" panose="020B0604020202020204" pitchFamily="34" charset="0"/>
              <a:buChar char="•"/>
            </a:pPr>
            <a:r>
              <a:rPr lang="en-GB" dirty="0">
                <a:solidFill>
                  <a:schemeClr val="tx1"/>
                </a:solidFill>
                <a:latin typeface="Arial" panose="020B0604020202020204" pitchFamily="34" charset="0"/>
              </a:rPr>
              <a:t>Of these, 60.8% had change in Hb &gt;1 g/dL at any time during follow-up. Increase in mean Hb concentration between pre- and post-index values was 1.1g/dL</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r>
              <a:rPr lang="en-GB" b="1" u="sng" dirty="0">
                <a:solidFill>
                  <a:schemeClr val="tx1"/>
                </a:solidFill>
                <a:latin typeface="Arial" panose="020B0604020202020204" pitchFamily="34" charset="0"/>
              </a:rPr>
              <a:t>HES/CPRD</a:t>
            </a:r>
          </a:p>
          <a:p>
            <a:pPr marL="285750" indent="-285750">
              <a:buFont typeface="Arial" panose="020B0604020202020204" pitchFamily="34" charset="0"/>
              <a:buChar char="•"/>
            </a:pPr>
            <a:r>
              <a:rPr lang="en-GB" dirty="0">
                <a:solidFill>
                  <a:schemeClr val="tx1"/>
                </a:solidFill>
                <a:latin typeface="Arial" panose="020B0604020202020204" pitchFamily="34" charset="0"/>
              </a:rPr>
              <a:t>Analysis of people with SCD in England by Telfer et al. found an increase in Hb of 1g/dL associated with statistically significant reduction in risk for 6 common EOD outcomes and clinical complications (leg ulcer, pulmonary hypertension, chronic kidney disease, end-stage renal disease, acute chest syndrome and stroke)</a:t>
            </a:r>
          </a:p>
          <a:p>
            <a:pPr marL="285750" indent="-285750">
              <a:buFont typeface="Arial" panose="020B0604020202020204" pitchFamily="34" charset="0"/>
              <a:buChar char="•"/>
            </a:pPr>
            <a:r>
              <a:rPr lang="en-GB" dirty="0">
                <a:solidFill>
                  <a:schemeClr val="tx1"/>
                </a:solidFill>
                <a:latin typeface="Arial" panose="020B0604020202020204" pitchFamily="34" charset="0"/>
              </a:rPr>
              <a:t>In response to TE, company used HES-CPRD dataset directly to derive TTE equations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6" name="Title 1">
            <a:extLst>
              <a:ext uri="{FF2B5EF4-FFF2-40B4-BE49-F238E27FC236}">
                <a16:creationId xmlns:a16="http://schemas.microsoft.com/office/drawing/2014/main" id="{5CB4EC3B-6F32-CF8C-FC0D-3D516AE7D1AB}"/>
              </a:ext>
            </a:extLst>
          </p:cNvPr>
          <p:cNvSpPr>
            <a:spLocks noGrp="1"/>
          </p:cNvSpPr>
          <p:nvPr>
            <p:ph type="title"/>
          </p:nvPr>
        </p:nvSpPr>
        <p:spPr>
          <a:xfrm>
            <a:off x="466724" y="263524"/>
            <a:ext cx="11250785" cy="592817"/>
          </a:xfrm>
        </p:spPr>
        <p:txBody>
          <a:bodyPr>
            <a:noAutofit/>
          </a:bodyPr>
          <a:lstStyle/>
          <a:p>
            <a:r>
              <a:rPr lang="en-GB" dirty="0"/>
              <a:t>Key issue: Unclear if an increase in Hb of &gt;1g/dL is clinically meaningful for people with SCD (2/3)</a:t>
            </a:r>
            <a:br>
              <a:rPr lang="en-GB" dirty="0"/>
            </a:br>
            <a:r>
              <a:rPr lang="en-GB" sz="2800" b="0" dirty="0"/>
              <a:t>Real world evidence</a:t>
            </a:r>
            <a:endParaRPr lang="en-GB" b="0" dirty="0"/>
          </a:p>
        </p:txBody>
      </p:sp>
      <p:pic>
        <p:nvPicPr>
          <p:cNvPr id="7" name="Picture 6">
            <a:extLst>
              <a:ext uri="{FF2B5EF4-FFF2-40B4-BE49-F238E27FC236}">
                <a16:creationId xmlns:a16="http://schemas.microsoft.com/office/drawing/2014/main" id="{4344727E-3C75-B6CA-05DE-EF46EB840AE4}"/>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spTree>
    <p:extLst>
      <p:ext uri="{BB962C8B-B14F-4D97-AF65-F5344CB8AC3E}">
        <p14:creationId xmlns:p14="http://schemas.microsoft.com/office/powerpoint/2010/main" val="398180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p:txBody>
          <a:bodyPr>
            <a:noAutofit/>
          </a:bodyPr>
          <a:lstStyle/>
          <a:p>
            <a:r>
              <a:rPr lang="en-GB" dirty="0">
                <a:latin typeface="Arial" panose="020B0604020202020204" pitchFamily="34" charset="0"/>
                <a:ea typeface="Inter" panose="02000503000000020004" pitchFamily="2" charset="0"/>
                <a:cs typeface="Arial" panose="020B0604020202020204" pitchFamily="34" charset="0"/>
              </a:rPr>
              <a:t>Background on haemolytic anaemia in sickle cell disease (1/2) </a:t>
            </a:r>
            <a:br>
              <a:rPr lang="en-GB" dirty="0">
                <a:latin typeface="Arial" panose="020B0604020202020204" pitchFamily="34" charset="0"/>
                <a:ea typeface="Inter" panose="02000503000000020004" pitchFamily="2"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466724" y="1173574"/>
            <a:ext cx="11177587" cy="3339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Hb is a protein in RBC that carries oxygen from the lungs to the rest of the body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ea typeface="+mn-ea"/>
              </a:rPr>
              <a:t>G</a:t>
            </a:r>
            <a:r>
              <a:rPr kumimoji="0" lang="en-GB"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ene</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mutation results in </a:t>
            </a: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sickle Hb variant</a:t>
            </a:r>
            <a:r>
              <a:rPr lang="en-GB" b="1" dirty="0">
                <a:solidFill>
                  <a:srgbClr val="000000"/>
                </a:solidFill>
                <a:ea typeface="+mn-ea"/>
              </a:rPr>
              <a:t> </a:t>
            </a:r>
            <a:r>
              <a:rPr lang="en-GB" dirty="0">
                <a:solidFill>
                  <a:srgbClr val="000000"/>
                </a:solidFill>
                <a:ea typeface="+mn-ea"/>
                <a:sym typeface="Wingdings" panose="05000000000000000000" pitchFamily="2" charset="2"/>
              </a:rPr>
              <a:t>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RBCs distort into a rigid sickle shape when in low oxygen, </a:t>
            </a:r>
            <a:r>
              <a:rPr lang="en-GB" dirty="0">
                <a:solidFill>
                  <a:srgbClr val="000000"/>
                </a:solidFill>
                <a:ea typeface="+mn-ea"/>
              </a:rPr>
              <a:t>and </a:t>
            </a:r>
            <a:r>
              <a:rPr lang="en-GB" dirty="0" err="1">
                <a:solidFill>
                  <a:srgbClr val="000000"/>
                </a:solidFill>
                <a:ea typeface="+mn-ea"/>
              </a:rPr>
              <a:t>unsickle</a:t>
            </a:r>
            <a:r>
              <a:rPr lang="en-GB" dirty="0">
                <a:solidFill>
                  <a:srgbClr val="000000"/>
                </a:solidFill>
                <a:ea typeface="+mn-ea"/>
              </a:rPr>
              <a:t>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high oxygen. This process leads to </a:t>
            </a: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irreversibly sickled RBCs</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which </a:t>
            </a:r>
            <a:r>
              <a:rPr lang="en-GB" dirty="0">
                <a:solidFill>
                  <a:srgbClr val="000000"/>
                </a:solidFill>
                <a:ea typeface="+mn-ea"/>
              </a:rPr>
              <a:t>are then broken down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(haemolysis), leading to </a:t>
            </a: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haemolytic anaemia</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blood vessel damage and </a:t>
            </a:r>
            <a:r>
              <a:rPr kumimoji="0" lang="en-GB"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vaso</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-occlusion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1210797" y="6608554"/>
            <a:ext cx="10981203" cy="365125"/>
          </a:xfrm>
        </p:spPr>
        <p:txBody>
          <a:bodyPr>
            <a:noAutofit/>
          </a:bodyPr>
          <a:lstStyle/>
          <a:p>
            <a:r>
              <a:rPr lang="en-GB" sz="1200" dirty="0"/>
              <a:t>Abbreviations: Hb, haemoglobin; </a:t>
            </a:r>
            <a:r>
              <a:rPr lang="en-GB" sz="1200" dirty="0" err="1"/>
              <a:t>HbS</a:t>
            </a:r>
            <a:r>
              <a:rPr lang="en-GB" sz="1200" dirty="0"/>
              <a:t>, sickle beta</a:t>
            </a:r>
            <a:r>
              <a:rPr lang="el-GR" sz="1200" dirty="0"/>
              <a:t>-</a:t>
            </a:r>
            <a:r>
              <a:rPr lang="en-GB" sz="1200" dirty="0"/>
              <a:t>globin haemoglobin; RBC, red blood cells;  SCD, sickle cell disease; VOC, </a:t>
            </a:r>
            <a:r>
              <a:rPr lang="en-GB" sz="1200" dirty="0" err="1"/>
              <a:t>vaso</a:t>
            </a:r>
            <a:r>
              <a:rPr lang="en-GB" sz="1200" dirty="0"/>
              <a:t>-occlusive crisis</a:t>
            </a:r>
          </a:p>
        </p:txBody>
      </p:sp>
      <p:sp>
        <p:nvSpPr>
          <p:cNvPr id="6" name="TextBox 5">
            <a:extLst>
              <a:ext uri="{FF2B5EF4-FFF2-40B4-BE49-F238E27FC236}">
                <a16:creationId xmlns:a16="http://schemas.microsoft.com/office/drawing/2014/main" id="{4F347F78-B2C3-5D0C-4551-E645647BCF71}"/>
              </a:ext>
            </a:extLst>
          </p:cNvPr>
          <p:cNvSpPr txBox="1"/>
          <p:nvPr/>
        </p:nvSpPr>
        <p:spPr>
          <a:xfrm>
            <a:off x="547689" y="2658880"/>
            <a:ext cx="37112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Figure 1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Disease process in SCD </a:t>
            </a:r>
          </a:p>
        </p:txBody>
      </p:sp>
      <p:pic>
        <p:nvPicPr>
          <p:cNvPr id="7" name="Picture 6">
            <a:extLst>
              <a:ext uri="{FF2B5EF4-FFF2-40B4-BE49-F238E27FC236}">
                <a16:creationId xmlns:a16="http://schemas.microsoft.com/office/drawing/2014/main" id="{076A3F4E-0388-6498-636B-1699E19902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41"/>
          <a:stretch/>
        </p:blipFill>
        <p:spPr bwMode="auto">
          <a:xfrm>
            <a:off x="1720072" y="3097430"/>
            <a:ext cx="8747760" cy="3473977"/>
          </a:xfrm>
          <a:prstGeom prst="rect">
            <a:avLst/>
          </a:prstGeom>
          <a:noFill/>
        </p:spPr>
      </p:pic>
    </p:spTree>
    <p:extLst>
      <p:ext uri="{BB962C8B-B14F-4D97-AF65-F5344CB8AC3E}">
        <p14:creationId xmlns:p14="http://schemas.microsoft.com/office/powerpoint/2010/main" val="406660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E9613-3BE9-7BAC-3935-694237F2A28C}"/>
              </a:ext>
            </a:extLst>
          </p:cNvPr>
          <p:cNvSpPr/>
          <p:nvPr/>
        </p:nvSpPr>
        <p:spPr>
          <a:xfrm>
            <a:off x="466724" y="1229652"/>
            <a:ext cx="11317289" cy="2359952"/>
          </a:xfrm>
          <a:prstGeom prst="rect">
            <a:avLst/>
          </a:prstGeom>
          <a:no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Patient and clinical expert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Real world evidence shows increase in haemoglobin of &gt;1g/dL is clinically meaningful</a:t>
            </a:r>
          </a:p>
          <a:p>
            <a:pPr marL="285750" indent="-285750">
              <a:buFont typeface="Arial" panose="020B0604020202020204" pitchFamily="34" charset="0"/>
              <a:buChar char="•"/>
            </a:pPr>
            <a:r>
              <a:rPr lang="en-GB" dirty="0">
                <a:solidFill>
                  <a:schemeClr val="tx1"/>
                </a:solidFill>
                <a:latin typeface="Arial" panose="020B0604020202020204" pitchFamily="34" charset="0"/>
              </a:rPr>
              <a:t>Sustained increase in haemoglobin level by 1g/dL without a concomitant increase in frequency of </a:t>
            </a:r>
            <a:r>
              <a:rPr lang="en-GB" dirty="0" err="1">
                <a:solidFill>
                  <a:schemeClr val="tx1"/>
                </a:solidFill>
                <a:latin typeface="Arial" panose="020B0604020202020204" pitchFamily="34" charset="0"/>
              </a:rPr>
              <a:t>vaso</a:t>
            </a:r>
            <a:r>
              <a:rPr lang="en-GB" dirty="0">
                <a:solidFill>
                  <a:schemeClr val="tx1"/>
                </a:solidFill>
                <a:latin typeface="Arial" panose="020B0604020202020204" pitchFamily="34" charset="0"/>
              </a:rPr>
              <a:t>-occlusive episodes would be a clinically significant treatment response </a:t>
            </a:r>
          </a:p>
          <a:p>
            <a:pPr marL="285750" indent="-285750">
              <a:buFont typeface="Arial" panose="020B0604020202020204" pitchFamily="34" charset="0"/>
              <a:buChar char="•"/>
            </a:pPr>
            <a:r>
              <a:rPr lang="en-GB" dirty="0">
                <a:solidFill>
                  <a:schemeClr val="tx1"/>
                </a:solidFill>
                <a:latin typeface="Arial" panose="020B0604020202020204" pitchFamily="34" charset="0"/>
              </a:rPr>
              <a:t>From clinical trials and early access schemes, improved haemoglobin during treatment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is associated with improved energy levels and improved functionality</a:t>
            </a:r>
          </a:p>
          <a:p>
            <a:pPr marL="285750" indent="-285750">
              <a:buFont typeface="Arial" panose="020B0604020202020204" pitchFamily="34" charset="0"/>
              <a:buChar char="•"/>
            </a:pPr>
            <a:r>
              <a:rPr lang="en-GB" dirty="0">
                <a:solidFill>
                  <a:schemeClr val="tx1"/>
                </a:solidFill>
                <a:latin typeface="Arial" panose="020B0604020202020204" pitchFamily="34" charset="0"/>
              </a:rPr>
              <a:t>Subgroup with very low haemoglobin level at steady state, for whom transfusion is not possible would have a clinically meaningful benefit from treating anaemia </a:t>
            </a:r>
          </a:p>
        </p:txBody>
      </p:sp>
      <p:pic>
        <p:nvPicPr>
          <p:cNvPr id="3" name="Picture 2">
            <a:extLst>
              <a:ext uri="{FF2B5EF4-FFF2-40B4-BE49-F238E27FC236}">
                <a16:creationId xmlns:a16="http://schemas.microsoft.com/office/drawing/2014/main" id="{5B88395E-B3A3-E1A5-12B4-E45894C8B607}"/>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grpSp>
        <p:nvGrpSpPr>
          <p:cNvPr id="6" name="Group 5">
            <a:extLst>
              <a:ext uri="{FF2B5EF4-FFF2-40B4-BE49-F238E27FC236}">
                <a16:creationId xmlns:a16="http://schemas.microsoft.com/office/drawing/2014/main" id="{62B43006-6820-41C8-ABAD-99A4220DA784}"/>
              </a:ext>
            </a:extLst>
          </p:cNvPr>
          <p:cNvGrpSpPr/>
          <p:nvPr/>
        </p:nvGrpSpPr>
        <p:grpSpPr>
          <a:xfrm>
            <a:off x="1406321" y="5848849"/>
            <a:ext cx="10077188" cy="576000"/>
            <a:chOff x="1456000" y="5711882"/>
            <a:chExt cx="10077188" cy="576000"/>
          </a:xfrm>
        </p:grpSpPr>
        <p:sp>
          <p:nvSpPr>
            <p:cNvPr id="7" name="Rectangle 6" descr="Question to committee">
              <a:extLst>
                <a:ext uri="{FF2B5EF4-FFF2-40B4-BE49-F238E27FC236}">
                  <a16:creationId xmlns:a16="http://schemas.microsoft.com/office/drawing/2014/main" id="{B22B355F-CEE1-002A-4385-398862F6B3F0}"/>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tabLst>
                  <a:tab pos="1790700" algn="l"/>
                </a:tabLst>
              </a:pPr>
              <a:r>
                <a:rPr lang="en-GB" dirty="0">
                  <a:solidFill>
                    <a:schemeClr val="tx1"/>
                  </a:solidFill>
                  <a:latin typeface="Arial" panose="020B0604020202020204" pitchFamily="34" charset="0"/>
                </a:rPr>
                <a:t>Is an increase in Hb of &gt;1g/dL clinical meaningful for people with SCD and clinicians?</a:t>
              </a:r>
            </a:p>
          </p:txBody>
        </p:sp>
        <p:grpSp>
          <p:nvGrpSpPr>
            <p:cNvPr id="10" name="Group 9">
              <a:extLst>
                <a:ext uri="{FF2B5EF4-FFF2-40B4-BE49-F238E27FC236}">
                  <a16:creationId xmlns:a16="http://schemas.microsoft.com/office/drawing/2014/main" id="{E1F6B707-558E-BED1-87CD-BFCF73CB5093}"/>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11" name="Oval 10">
                <a:extLst>
                  <a:ext uri="{FF2B5EF4-FFF2-40B4-BE49-F238E27FC236}">
                    <a16:creationId xmlns:a16="http://schemas.microsoft.com/office/drawing/2014/main" id="{D1A1BA8C-1EC4-095F-75F5-D90B30CBEB99}"/>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2" name="Graphic 11">
                <a:extLst>
                  <a:ext uri="{FF2B5EF4-FFF2-40B4-BE49-F238E27FC236}">
                    <a16:creationId xmlns:a16="http://schemas.microsoft.com/office/drawing/2014/main" id="{AEA9F76E-C478-63C8-3695-CAA341EADA0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5" name="Title 1">
            <a:extLst>
              <a:ext uri="{FF2B5EF4-FFF2-40B4-BE49-F238E27FC236}">
                <a16:creationId xmlns:a16="http://schemas.microsoft.com/office/drawing/2014/main" id="{2C06B788-E054-7069-70CF-969591B6AC66}"/>
              </a:ext>
            </a:extLst>
          </p:cNvPr>
          <p:cNvSpPr>
            <a:spLocks noGrp="1"/>
          </p:cNvSpPr>
          <p:nvPr>
            <p:ph type="title"/>
          </p:nvPr>
        </p:nvSpPr>
        <p:spPr>
          <a:xfrm>
            <a:off x="466724" y="263524"/>
            <a:ext cx="11250785" cy="592817"/>
          </a:xfrm>
        </p:spPr>
        <p:txBody>
          <a:bodyPr>
            <a:noAutofit/>
          </a:bodyPr>
          <a:lstStyle/>
          <a:p>
            <a:r>
              <a:rPr lang="en-GB" dirty="0"/>
              <a:t>Key issue: Unclear if an increase in Hb of &gt;1g/dL is clinically meaningful for people with SCD (3/3)</a:t>
            </a:r>
          </a:p>
        </p:txBody>
      </p:sp>
      <p:sp>
        <p:nvSpPr>
          <p:cNvPr id="4" name="TextBox 3">
            <a:extLst>
              <a:ext uri="{FF2B5EF4-FFF2-40B4-BE49-F238E27FC236}">
                <a16:creationId xmlns:a16="http://schemas.microsoft.com/office/drawing/2014/main" id="{EC0D8B1D-DA7D-D202-AEB0-845E786C8E91}"/>
              </a:ext>
            </a:extLst>
          </p:cNvPr>
          <p:cNvSpPr txBox="1"/>
          <p:nvPr/>
        </p:nvSpPr>
        <p:spPr>
          <a:xfrm>
            <a:off x="4381302" y="6510230"/>
            <a:ext cx="3421627" cy="338554"/>
          </a:xfrm>
          <a:prstGeom prst="rect">
            <a:avLst/>
          </a:prstGeom>
          <a:noFill/>
        </p:spPr>
        <p:txBody>
          <a:bodyPr wrap="square">
            <a:spAutoFit/>
          </a:bodyPr>
          <a:lstStyle/>
          <a:p>
            <a:r>
              <a:rPr lang="en-GB" sz="1600" dirty="0">
                <a:latin typeface="Arial" panose="020B0604020202020204" pitchFamily="34" charset="0"/>
              </a:rPr>
              <a:t>Abbreviations: Hb, haemoglobin</a:t>
            </a:r>
          </a:p>
        </p:txBody>
      </p:sp>
      <p:sp>
        <p:nvSpPr>
          <p:cNvPr id="8" name="Rectangle 7">
            <a:extLst>
              <a:ext uri="{FF2B5EF4-FFF2-40B4-BE49-F238E27FC236}">
                <a16:creationId xmlns:a16="http://schemas.microsoft.com/office/drawing/2014/main" id="{BFFFF857-8E42-15E6-8C95-BC65E6364DFA}"/>
              </a:ext>
            </a:extLst>
          </p:cNvPr>
          <p:cNvSpPr/>
          <p:nvPr/>
        </p:nvSpPr>
        <p:spPr>
          <a:xfrm>
            <a:off x="466725" y="3883233"/>
            <a:ext cx="11317288" cy="11459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critique of company TE response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EAG reaffirmed its position that although HOPE trial showed statistically significant difference for </a:t>
            </a:r>
            <a:r>
              <a:rPr lang="en-GB" dirty="0" err="1">
                <a:solidFill>
                  <a:schemeClr val="tx1"/>
                </a:solidFill>
                <a:latin typeface="Arial" panose="020B0604020202020204" pitchFamily="34" charset="0"/>
                <a:cs typeface="Arial" panose="020B0604020202020204" pitchFamily="34" charset="0"/>
              </a:rPr>
              <a:t>voxelotor</a:t>
            </a:r>
            <a:r>
              <a:rPr lang="en-GB" dirty="0">
                <a:solidFill>
                  <a:schemeClr val="tx1"/>
                </a:solidFill>
                <a:latin typeface="Arial" panose="020B0604020202020204" pitchFamily="34" charset="0"/>
                <a:cs typeface="Arial" panose="020B0604020202020204" pitchFamily="34" charset="0"/>
              </a:rPr>
              <a:t> compared with placebo in number of people who had a Hb response, the effect of this improvement in Hb on long term outcomes is not known</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Tree>
    <p:extLst>
      <p:ext uri="{BB962C8B-B14F-4D97-AF65-F5344CB8AC3E}">
        <p14:creationId xmlns:p14="http://schemas.microsoft.com/office/powerpoint/2010/main" val="22012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456298" y="2110028"/>
            <a:ext cx="11317288" cy="7365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Trial data do not provide evidence for long-term impact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on development of SCD complications </a:t>
            </a:r>
          </a:p>
        </p:txBody>
      </p:sp>
      <p:sp>
        <p:nvSpPr>
          <p:cNvPr id="13" name="Rectangle 12">
            <a:extLst>
              <a:ext uri="{FF2B5EF4-FFF2-40B4-BE49-F238E27FC236}">
                <a16:creationId xmlns:a16="http://schemas.microsoft.com/office/drawing/2014/main" id="{E82CA74A-6F08-4190-9479-10C9823605C7}"/>
              </a:ext>
            </a:extLst>
          </p:cNvPr>
          <p:cNvSpPr/>
          <p:nvPr/>
        </p:nvSpPr>
        <p:spPr>
          <a:xfrm>
            <a:off x="456298" y="1267815"/>
            <a:ext cx="11317288" cy="7365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effectiveness data from HOPE and OLE trial for a maximum of 144 weeks </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Autofit/>
          </a:bodyPr>
          <a:lstStyle/>
          <a:p>
            <a:r>
              <a:rPr lang="en-GB" dirty="0"/>
              <a:t>Key issue: Impact of </a:t>
            </a:r>
            <a:r>
              <a:rPr lang="en-GB" dirty="0" err="1"/>
              <a:t>voxelotor</a:t>
            </a:r>
            <a:r>
              <a:rPr lang="en-GB" dirty="0"/>
              <a:t> on long-term complications is uncertain (1/2)</a:t>
            </a:r>
          </a:p>
        </p:txBody>
      </p:sp>
      <p:pic>
        <p:nvPicPr>
          <p:cNvPr id="7" name="Picture 6">
            <a:extLst>
              <a:ext uri="{FF2B5EF4-FFF2-40B4-BE49-F238E27FC236}">
                <a16:creationId xmlns:a16="http://schemas.microsoft.com/office/drawing/2014/main" id="{C1432EAC-BC66-E3F8-D82A-0A71FC67B09F}"/>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sp>
        <p:nvSpPr>
          <p:cNvPr id="8" name="Rectangle 7">
            <a:extLst>
              <a:ext uri="{FF2B5EF4-FFF2-40B4-BE49-F238E27FC236}">
                <a16:creationId xmlns:a16="http://schemas.microsoft.com/office/drawing/2014/main" id="{DB9FFB79-713B-ED9F-0C3E-A12557BD15A3}"/>
              </a:ext>
            </a:extLst>
          </p:cNvPr>
          <p:cNvSpPr/>
          <p:nvPr/>
        </p:nvSpPr>
        <p:spPr>
          <a:xfrm>
            <a:off x="456298" y="2952244"/>
            <a:ext cx="11317288" cy="317183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 TE response </a:t>
            </a:r>
          </a:p>
          <a:p>
            <a:pPr marL="285750" indent="-285750">
              <a:buFont typeface="Arial" panose="020B0604020202020204" pitchFamily="34" charset="0"/>
              <a:buChar char="•"/>
            </a:pPr>
            <a:r>
              <a:rPr lang="en-GB" dirty="0">
                <a:solidFill>
                  <a:schemeClr val="tx1"/>
                </a:solidFill>
                <a:latin typeface="Arial" panose="020B0604020202020204" pitchFamily="34" charset="0"/>
              </a:rPr>
              <a:t>HOPE trial not designed to show an effect on long-term complications</a:t>
            </a:r>
          </a:p>
          <a:p>
            <a:pPr marL="285750" indent="-285750">
              <a:buFont typeface="Arial" panose="020B0604020202020204" pitchFamily="34" charset="0"/>
              <a:buChar char="•"/>
            </a:pPr>
            <a:r>
              <a:rPr lang="en-GB" dirty="0">
                <a:solidFill>
                  <a:schemeClr val="tx1"/>
                </a:solidFill>
                <a:latin typeface="Arial" panose="020B0604020202020204" pitchFamily="34" charset="0"/>
              </a:rPr>
              <a:t>Modelled long-term outcomes using associations with Hb based on TTE equations derived from HES/CPRD databases and validated using equations from Symphony database</a:t>
            </a:r>
          </a:p>
          <a:p>
            <a:pPr marL="285750" indent="-285750">
              <a:buFont typeface="Arial" panose="020B0604020202020204" pitchFamily="34" charset="0"/>
              <a:buChar char="•"/>
            </a:pPr>
            <a:r>
              <a:rPr lang="en-GB" dirty="0">
                <a:solidFill>
                  <a:schemeClr val="tx1"/>
                </a:solidFill>
                <a:latin typeface="Arial" panose="020B0604020202020204" pitchFamily="34" charset="0"/>
              </a:rPr>
              <a:t>Use surrogate endpoints in chronic conditions. Relationship between Hb and complications robust</a:t>
            </a:r>
          </a:p>
          <a:p>
            <a:pPr marL="285750" indent="-285750">
              <a:buFont typeface="Arial" panose="020B0604020202020204" pitchFamily="34" charset="0"/>
              <a:buChar char="•"/>
            </a:pPr>
            <a:r>
              <a:rPr lang="en-GB" dirty="0">
                <a:solidFill>
                  <a:schemeClr val="tx1"/>
                </a:solidFill>
                <a:latin typeface="Arial" panose="020B0604020202020204" pitchFamily="34" charset="0"/>
              </a:rPr>
              <a:t>Endpoints in HOPE were Hb-related and not designed or powered to study impact on VOCs or other SCD-related complications. Voxelotor arm had numerically lower VOCs than placebo and a potential clinical benefit for leg ulcers (although not statistically significant)</a:t>
            </a:r>
          </a:p>
          <a:p>
            <a:pPr marL="285750" indent="-285750">
              <a:buFont typeface="Arial" panose="020B0604020202020204" pitchFamily="34" charset="0"/>
              <a:buChar char="•"/>
            </a:pPr>
            <a:r>
              <a:rPr lang="en-GB" dirty="0">
                <a:solidFill>
                  <a:schemeClr val="tx1"/>
                </a:solidFill>
                <a:latin typeface="Arial" panose="020B0604020202020204" pitchFamily="34" charset="0"/>
              </a:rPr>
              <a:t>Real-world evidence from US where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has been commercially available since 2019 </a:t>
            </a:r>
            <a:r>
              <a:rPr lang="en-GB" dirty="0">
                <a:solidFill>
                  <a:schemeClr val="tx1"/>
                </a:solidFill>
                <a:latin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rPr>
              <a:t>Published analysis demonstrated statistically significant reductions in annualised rates of hospitalisations, transfusions and VOCs, and reduced use of iron chelation and opioids</a:t>
            </a:r>
          </a:p>
        </p:txBody>
      </p:sp>
      <p:sp>
        <p:nvSpPr>
          <p:cNvPr id="3" name="TextBox 2">
            <a:extLst>
              <a:ext uri="{FF2B5EF4-FFF2-40B4-BE49-F238E27FC236}">
                <a16:creationId xmlns:a16="http://schemas.microsoft.com/office/drawing/2014/main" id="{A9DE112B-6957-32AC-86E2-8FDFC73C5CD6}"/>
              </a:ext>
            </a:extLst>
          </p:cNvPr>
          <p:cNvSpPr txBox="1"/>
          <p:nvPr/>
        </p:nvSpPr>
        <p:spPr>
          <a:xfrm>
            <a:off x="1128168" y="6351485"/>
            <a:ext cx="10589341" cy="523220"/>
          </a:xfrm>
          <a:prstGeom prst="rect">
            <a:avLst/>
          </a:prstGeom>
          <a:noFill/>
        </p:spPr>
        <p:txBody>
          <a:bodyPr wrap="square" rtlCol="0">
            <a:spAutoFit/>
          </a:bodyPr>
          <a:lstStyle/>
          <a:p>
            <a:r>
              <a:rPr lang="en-GB" sz="1400" dirty="0">
                <a:latin typeface="Arial" panose="020B0604020202020204" pitchFamily="34" charset="0"/>
              </a:rPr>
              <a:t>Abbreviations: CPRD, Clinical Practice Research Database; Hb, haemoglobin; HES, hospital episode statistics; OLE, open label extension; SCD, sickle cell disease; TTE, time to event; VOC, </a:t>
            </a:r>
            <a:r>
              <a:rPr lang="en-GB" sz="1400" dirty="0" err="1">
                <a:latin typeface="Arial" panose="020B0604020202020204" pitchFamily="34" charset="0"/>
              </a:rPr>
              <a:t>vaso</a:t>
            </a:r>
            <a:r>
              <a:rPr lang="en-GB" sz="1400" dirty="0">
                <a:latin typeface="Arial" panose="020B0604020202020204" pitchFamily="34" charset="0"/>
              </a:rPr>
              <a:t>-occlusive crisis </a:t>
            </a:r>
          </a:p>
        </p:txBody>
      </p:sp>
    </p:spTree>
    <p:extLst>
      <p:ext uri="{BB962C8B-B14F-4D97-AF65-F5344CB8AC3E}">
        <p14:creationId xmlns:p14="http://schemas.microsoft.com/office/powerpoint/2010/main" val="55123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EE580-F8C5-EC9F-6FF8-8F579F17A148}"/>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483509" y="263524"/>
            <a:ext cx="468000" cy="468000"/>
          </a:xfrm>
          <a:prstGeom prst="rect">
            <a:avLst/>
          </a:prstGeom>
        </p:spPr>
      </p:pic>
      <p:grpSp>
        <p:nvGrpSpPr>
          <p:cNvPr id="7" name="Group 6">
            <a:extLst>
              <a:ext uri="{FF2B5EF4-FFF2-40B4-BE49-F238E27FC236}">
                <a16:creationId xmlns:a16="http://schemas.microsoft.com/office/drawing/2014/main" id="{C4B91887-DC27-0831-9E38-B954D2CBF185}"/>
              </a:ext>
            </a:extLst>
          </p:cNvPr>
          <p:cNvGrpSpPr/>
          <p:nvPr/>
        </p:nvGrpSpPr>
        <p:grpSpPr>
          <a:xfrm>
            <a:off x="1086774" y="5760543"/>
            <a:ext cx="10077188" cy="576000"/>
            <a:chOff x="1456000" y="5711882"/>
            <a:chExt cx="10077188" cy="576000"/>
          </a:xfrm>
        </p:grpSpPr>
        <p:sp>
          <p:nvSpPr>
            <p:cNvPr id="8" name="Rectangle 7" descr="Question to committee">
              <a:extLst>
                <a:ext uri="{FF2B5EF4-FFF2-40B4-BE49-F238E27FC236}">
                  <a16:creationId xmlns:a16="http://schemas.microsoft.com/office/drawing/2014/main" id="{F7EEEA71-1808-8E2D-1065-AD6EB16DFA80}"/>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tabLst>
                  <a:tab pos="1790700" algn="l"/>
                </a:tabLst>
              </a:pPr>
              <a:r>
                <a:rPr lang="en-GB" dirty="0">
                  <a:solidFill>
                    <a:schemeClr val="tx1"/>
                  </a:solidFill>
                  <a:latin typeface="Arial" panose="020B0604020202020204" pitchFamily="34" charset="0"/>
                </a:rPr>
                <a:t>Does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improve long-term complications of SCD compared with HC? </a:t>
              </a:r>
            </a:p>
          </p:txBody>
        </p:sp>
        <p:grpSp>
          <p:nvGrpSpPr>
            <p:cNvPr id="9" name="Group 8">
              <a:extLst>
                <a:ext uri="{FF2B5EF4-FFF2-40B4-BE49-F238E27FC236}">
                  <a16:creationId xmlns:a16="http://schemas.microsoft.com/office/drawing/2014/main" id="{8821857A-1CDE-85C2-73AF-1609DC18CC85}"/>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10" name="Oval 9">
                <a:extLst>
                  <a:ext uri="{FF2B5EF4-FFF2-40B4-BE49-F238E27FC236}">
                    <a16:creationId xmlns:a16="http://schemas.microsoft.com/office/drawing/2014/main" id="{36C46A1D-B482-92CE-BFA7-33746E67D3E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E30C670E-FC97-C09E-AC56-506F750832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2" name="Rectangle 11">
            <a:extLst>
              <a:ext uri="{FF2B5EF4-FFF2-40B4-BE49-F238E27FC236}">
                <a16:creationId xmlns:a16="http://schemas.microsoft.com/office/drawing/2014/main" id="{AEDA39DA-55DB-0AAD-4D9D-AEBE6A4B3D99}"/>
              </a:ext>
            </a:extLst>
          </p:cNvPr>
          <p:cNvSpPr/>
          <p:nvPr/>
        </p:nvSpPr>
        <p:spPr>
          <a:xfrm>
            <a:off x="466725" y="3233347"/>
            <a:ext cx="11317289" cy="201242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Clinical expert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From clinical trials and early access schemes, improved Hb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is associated with improved energy levels and improved functionality </a:t>
            </a:r>
          </a:p>
          <a:p>
            <a:pPr marL="285750" indent="-285750">
              <a:buFont typeface="Arial" panose="020B0604020202020204" pitchFamily="34" charset="0"/>
              <a:buChar char="•"/>
            </a:pPr>
            <a:r>
              <a:rPr lang="en-GB" dirty="0">
                <a:solidFill>
                  <a:schemeClr val="tx1"/>
                </a:solidFill>
                <a:latin typeface="Arial" panose="020B0604020202020204" pitchFamily="34" charset="0"/>
              </a:rPr>
              <a:t>Unknown if risk of certain chronic complications can be reduced through raising haemoglobin level by 1g/dL during treatment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t>
            </a:r>
            <a:r>
              <a:rPr lang="en-GB" dirty="0">
                <a:solidFill>
                  <a:schemeClr val="tx1"/>
                </a:solidFill>
                <a:latin typeface="Arial" panose="020B0604020202020204" pitchFamily="34" charset="0"/>
                <a:sym typeface="Wingdings" panose="05000000000000000000" pitchFamily="2" charset="2"/>
              </a:rPr>
              <a:t> a</a:t>
            </a:r>
            <a:r>
              <a:rPr lang="en-GB" dirty="0">
                <a:solidFill>
                  <a:schemeClr val="tx1"/>
                </a:solidFill>
                <a:latin typeface="Arial" panose="020B0604020202020204" pitchFamily="34" charset="0"/>
              </a:rPr>
              <a:t>rea of uncertainty which will be hard to resolve until results of long-term follow-up studies on treatment are available</a:t>
            </a:r>
          </a:p>
          <a:p>
            <a:pPr marL="285750" indent="-285750">
              <a:buFont typeface="Arial" panose="020B0604020202020204" pitchFamily="34" charset="0"/>
              <a:buChar char="•"/>
            </a:pPr>
            <a:r>
              <a:rPr lang="en-GB" dirty="0">
                <a:solidFill>
                  <a:schemeClr val="tx1"/>
                </a:solidFill>
                <a:latin typeface="Arial" panose="020B0604020202020204" pitchFamily="34" charset="0"/>
              </a:rPr>
              <a:t>A reduction in risk of complications and time to onset of these chronic complications would be meaningful</a:t>
            </a:r>
          </a:p>
        </p:txBody>
      </p:sp>
      <p:sp>
        <p:nvSpPr>
          <p:cNvPr id="13" name="Rectangle 12">
            <a:extLst>
              <a:ext uri="{FF2B5EF4-FFF2-40B4-BE49-F238E27FC236}">
                <a16:creationId xmlns:a16="http://schemas.microsoft.com/office/drawing/2014/main" id="{BD977ACD-8A5A-7603-F2CD-F5C009469773}"/>
              </a:ext>
            </a:extLst>
          </p:cNvPr>
          <p:cNvSpPr/>
          <p:nvPr/>
        </p:nvSpPr>
        <p:spPr>
          <a:xfrm>
            <a:off x="466725" y="1355039"/>
            <a:ext cx="11317288" cy="14725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critique of company TE response </a:t>
            </a:r>
          </a:p>
          <a:p>
            <a:pPr marL="285750" indent="-285750">
              <a:buFont typeface="Arial" panose="020B0604020202020204" pitchFamily="34" charset="0"/>
              <a:buChar char="•"/>
            </a:pPr>
            <a:r>
              <a:rPr lang="en-GB" dirty="0">
                <a:solidFill>
                  <a:schemeClr val="tx1"/>
                </a:solidFill>
                <a:latin typeface="Arial" panose="020B0604020202020204" pitchFamily="34" charset="0"/>
              </a:rPr>
              <a:t>Considers RWE analysis of Symphony database to be at a high risk of bias because simple before and after study </a:t>
            </a:r>
          </a:p>
          <a:p>
            <a:pPr marL="285750" indent="-285750">
              <a:buFont typeface="Arial" panose="020B0604020202020204" pitchFamily="34" charset="0"/>
              <a:buChar char="•"/>
            </a:pPr>
            <a:r>
              <a:rPr lang="en-GB" dirty="0">
                <a:solidFill>
                  <a:schemeClr val="tx1"/>
                </a:solidFill>
                <a:latin typeface="Arial" panose="020B0604020202020204" pitchFamily="34" charset="0"/>
              </a:rPr>
              <a:t>Symphony database analysis results showed changes in event rates for people treated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that were not reflected in HOPE trial results</a:t>
            </a:r>
          </a:p>
        </p:txBody>
      </p:sp>
      <p:sp>
        <p:nvSpPr>
          <p:cNvPr id="15" name="Title 1">
            <a:extLst>
              <a:ext uri="{FF2B5EF4-FFF2-40B4-BE49-F238E27FC236}">
                <a16:creationId xmlns:a16="http://schemas.microsoft.com/office/drawing/2014/main" id="{7C08A63D-7A01-9E27-7680-DA08C0402E62}"/>
              </a:ext>
            </a:extLst>
          </p:cNvPr>
          <p:cNvSpPr>
            <a:spLocks noGrp="1"/>
          </p:cNvSpPr>
          <p:nvPr>
            <p:ph type="title"/>
          </p:nvPr>
        </p:nvSpPr>
        <p:spPr>
          <a:xfrm>
            <a:off x="466724" y="263524"/>
            <a:ext cx="11250785" cy="592817"/>
          </a:xfrm>
        </p:spPr>
        <p:txBody>
          <a:bodyPr>
            <a:noAutofit/>
          </a:bodyPr>
          <a:lstStyle/>
          <a:p>
            <a:r>
              <a:rPr lang="en-GB" dirty="0"/>
              <a:t>Key issue: Impact of </a:t>
            </a:r>
            <a:r>
              <a:rPr lang="en-GB" dirty="0" err="1"/>
              <a:t>voxelotor</a:t>
            </a:r>
            <a:r>
              <a:rPr lang="en-GB" dirty="0"/>
              <a:t> on long-term complications is uncertain (2/2)</a:t>
            </a:r>
          </a:p>
        </p:txBody>
      </p:sp>
      <p:sp>
        <p:nvSpPr>
          <p:cNvPr id="2" name="TextBox 1">
            <a:extLst>
              <a:ext uri="{FF2B5EF4-FFF2-40B4-BE49-F238E27FC236}">
                <a16:creationId xmlns:a16="http://schemas.microsoft.com/office/drawing/2014/main" id="{DB502DED-4D37-371B-79CE-F30C7FF9A022}"/>
              </a:ext>
            </a:extLst>
          </p:cNvPr>
          <p:cNvSpPr txBox="1"/>
          <p:nvPr/>
        </p:nvSpPr>
        <p:spPr>
          <a:xfrm>
            <a:off x="2132960" y="6529405"/>
            <a:ext cx="7984817" cy="338554"/>
          </a:xfrm>
          <a:prstGeom prst="rect">
            <a:avLst/>
          </a:prstGeom>
          <a:noFill/>
        </p:spPr>
        <p:txBody>
          <a:bodyPr wrap="square" rtlCol="0">
            <a:spAutoFit/>
          </a:bodyPr>
          <a:lstStyle/>
          <a:p>
            <a:r>
              <a:rPr lang="en-GB" sz="1600" dirty="0">
                <a:latin typeface="Arial" panose="020B0604020202020204" pitchFamily="34" charset="0"/>
              </a:rPr>
              <a:t>Abbreviations: Hb, haemoglobin; RWE, real world evidence; SCD, sickle cell disease</a:t>
            </a:r>
          </a:p>
        </p:txBody>
      </p:sp>
    </p:spTree>
    <p:extLst>
      <p:ext uri="{BB962C8B-B14F-4D97-AF65-F5344CB8AC3E}">
        <p14:creationId xmlns:p14="http://schemas.microsoft.com/office/powerpoint/2010/main" val="30441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p:txBody>
          <a:bodyPr/>
          <a:lstStyle/>
          <a:p>
            <a:r>
              <a:rPr lang="en-GB" dirty="0"/>
              <a:t>Cost effectiveness</a:t>
            </a:r>
          </a:p>
        </p:txBody>
      </p:sp>
    </p:spTree>
    <p:extLst>
      <p:ext uri="{BB962C8B-B14F-4D97-AF65-F5344CB8AC3E}">
        <p14:creationId xmlns:p14="http://schemas.microsoft.com/office/powerpoint/2010/main" val="182183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showing the company model structure ">
            <a:extLst>
              <a:ext uri="{FF2B5EF4-FFF2-40B4-BE49-F238E27FC236}">
                <a16:creationId xmlns:a16="http://schemas.microsoft.com/office/drawing/2014/main" id="{D4D982EE-92C5-D064-F79D-05A29B2655E7}"/>
              </a:ext>
            </a:extLst>
          </p:cNvPr>
          <p:cNvPicPr>
            <a:picLocks noChangeAspect="1"/>
          </p:cNvPicPr>
          <p:nvPr/>
        </p:nvPicPr>
        <p:blipFill>
          <a:blip r:embed="rId2">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arto="http://schemas.microsoft.com/office/word/2006/arto"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id="{9FC9BC19-4A36-4CBC-A8B0-FC9FA5F0D4DB}"/>
              </a:ext>
            </a:extLst>
          </a:blip>
          <a:stretch>
            <a:fillRect/>
          </a:stretch>
        </p:blipFill>
        <p:spPr>
          <a:xfrm>
            <a:off x="833121" y="1266479"/>
            <a:ext cx="6035512" cy="4714777"/>
          </a:xfrm>
          <a:prstGeom prst="rect">
            <a:avLst/>
          </a:prstGeom>
        </p:spPr>
      </p:pic>
      <p:sp>
        <p:nvSpPr>
          <p:cNvPr id="15" name="TextBox 14">
            <a:extLst>
              <a:ext uri="{FF2B5EF4-FFF2-40B4-BE49-F238E27FC236}">
                <a16:creationId xmlns:a16="http://schemas.microsoft.com/office/drawing/2014/main" id="{86B34F39-8E6E-4E58-8B3F-ADD14547DEFF}"/>
              </a:ext>
            </a:extLst>
          </p:cNvPr>
          <p:cNvSpPr txBox="1"/>
          <p:nvPr/>
        </p:nvSpPr>
        <p:spPr>
          <a:xfrm>
            <a:off x="843855" y="876744"/>
            <a:ext cx="3903633" cy="369332"/>
          </a:xfrm>
          <a:prstGeom prst="rect">
            <a:avLst/>
          </a:prstGeom>
          <a:noFill/>
        </p:spPr>
        <p:txBody>
          <a:bodyPr wrap="none" rtlCol="0">
            <a:spAutoFit/>
          </a:bodyPr>
          <a:lstStyle/>
          <a:p>
            <a:r>
              <a:rPr lang="en-GB" b="1" dirty="0">
                <a:latin typeface="Arial" panose="020B0604020202020204" pitchFamily="34" charset="0"/>
              </a:rPr>
              <a:t>Figure 6 </a:t>
            </a:r>
            <a:r>
              <a:rPr lang="en-GB" dirty="0">
                <a:latin typeface="Arial" panose="020B0604020202020204" pitchFamily="34" charset="0"/>
              </a:rPr>
              <a:t>Company model structure</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Autofit/>
          </a:bodyPr>
          <a:lstStyle/>
          <a:p>
            <a:r>
              <a:rPr lang="en-GB" dirty="0"/>
              <a:t>Company’s model overview</a:t>
            </a:r>
            <a:br>
              <a:rPr lang="en-GB" dirty="0"/>
            </a:br>
            <a:endParaRPr lang="en-GB" dirty="0"/>
          </a:p>
        </p:txBody>
      </p:sp>
      <p:sp>
        <p:nvSpPr>
          <p:cNvPr id="12" name="TextBox 11">
            <a:extLst>
              <a:ext uri="{FF2B5EF4-FFF2-40B4-BE49-F238E27FC236}">
                <a16:creationId xmlns:a16="http://schemas.microsoft.com/office/drawing/2014/main" id="{D4C33764-06D6-14B8-83A9-0C8042C33783}"/>
              </a:ext>
            </a:extLst>
          </p:cNvPr>
          <p:cNvSpPr txBox="1"/>
          <p:nvPr/>
        </p:nvSpPr>
        <p:spPr>
          <a:xfrm>
            <a:off x="6868632" y="1061410"/>
            <a:ext cx="4717909" cy="4524315"/>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rPr>
              <a:t>DES model where possible events are modelled on time to event basis. </a:t>
            </a:r>
          </a:p>
          <a:p>
            <a:pPr marL="285750"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Events modelled were SCD-related complications and death, treatment discontinuations</a:t>
            </a:r>
          </a:p>
          <a:p>
            <a:endParaRPr lang="en-GB"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Biggest model driver is proportions of people in </a:t>
            </a:r>
            <a:r>
              <a:rPr lang="en-GB" dirty="0" err="1">
                <a:latin typeface="Arial" panose="020B0604020202020204" pitchFamily="34" charset="0"/>
              </a:rPr>
              <a:t>voxelotor</a:t>
            </a:r>
            <a:r>
              <a:rPr lang="en-GB" dirty="0">
                <a:latin typeface="Arial" panose="020B0604020202020204" pitchFamily="34" charset="0"/>
              </a:rPr>
              <a:t> and SoC arms who receive RTT</a:t>
            </a:r>
          </a:p>
          <a:p>
            <a:pPr marL="285750"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Complications included: ARF, arrythmias, CKD, ESRD, gallstones, heart failure, leg ulcers, osteomyelitis, osteonecrosis, pulmonary hypertension, sepsis, stroke, VOC</a:t>
            </a:r>
          </a:p>
        </p:txBody>
      </p:sp>
      <p:sp>
        <p:nvSpPr>
          <p:cNvPr id="7" name="TextBox 6">
            <a:extLst>
              <a:ext uri="{FF2B5EF4-FFF2-40B4-BE49-F238E27FC236}">
                <a16:creationId xmlns:a16="http://schemas.microsoft.com/office/drawing/2014/main" id="{A6617ECD-2739-26FE-3A2B-EC2FA51BF71A}"/>
              </a:ext>
            </a:extLst>
          </p:cNvPr>
          <p:cNvSpPr txBox="1"/>
          <p:nvPr/>
        </p:nvSpPr>
        <p:spPr>
          <a:xfrm>
            <a:off x="1128168" y="6119336"/>
            <a:ext cx="10589341" cy="738664"/>
          </a:xfrm>
          <a:prstGeom prst="rect">
            <a:avLst/>
          </a:prstGeom>
          <a:noFill/>
        </p:spPr>
        <p:txBody>
          <a:bodyPr wrap="square" rtlCol="0">
            <a:spAutoFit/>
          </a:bodyPr>
          <a:lstStyle/>
          <a:p>
            <a:r>
              <a:rPr lang="en-GB" sz="1400" dirty="0">
                <a:latin typeface="Arial" panose="020B0604020202020204" pitchFamily="34" charset="0"/>
              </a:rPr>
              <a:t>Abbreviations: ARF, acute renal failure; CKD, chronic kidney disease; DES: Discrete Event Simulation; ESRD, end stage renal disease; HC, hydroxycarbamide; RTT, regular transfusion therapy; SCD, sickle cell disease; SoC, standard of care; VOC, </a:t>
            </a:r>
            <a:r>
              <a:rPr lang="en-GB" sz="1400" dirty="0" err="1">
                <a:latin typeface="Arial" panose="020B0604020202020204" pitchFamily="34" charset="0"/>
              </a:rPr>
              <a:t>vaso</a:t>
            </a:r>
            <a:r>
              <a:rPr lang="en-GB" sz="1400" dirty="0">
                <a:latin typeface="Arial" panose="020B0604020202020204" pitchFamily="34" charset="0"/>
              </a:rPr>
              <a:t>-occlusive crisis </a:t>
            </a:r>
          </a:p>
        </p:txBody>
      </p:sp>
    </p:spTree>
    <p:extLst>
      <p:ext uri="{BB962C8B-B14F-4D97-AF65-F5344CB8AC3E}">
        <p14:creationId xmlns:p14="http://schemas.microsoft.com/office/powerpoint/2010/main" val="320058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6B9460-EF04-457E-ADEA-A9DA71D0C3F8}"/>
              </a:ext>
            </a:extLst>
          </p:cNvPr>
          <p:cNvSpPr txBox="1"/>
          <p:nvPr/>
        </p:nvSpPr>
        <p:spPr>
          <a:xfrm>
            <a:off x="423405" y="994845"/>
            <a:ext cx="3848041" cy="369332"/>
          </a:xfrm>
          <a:prstGeom prst="rect">
            <a:avLst/>
          </a:prstGeom>
          <a:noFill/>
        </p:spPr>
        <p:txBody>
          <a:bodyPr wrap="none" rtlCol="0">
            <a:spAutoFit/>
          </a:bodyPr>
          <a:lstStyle/>
          <a:p>
            <a:r>
              <a:rPr lang="en-GB" b="1" dirty="0">
                <a:latin typeface="Arial" panose="020B0604020202020204" pitchFamily="34" charset="0"/>
              </a:rPr>
              <a:t>Table 6 </a:t>
            </a:r>
            <a:r>
              <a:rPr lang="en-GB" dirty="0">
                <a:latin typeface="Arial" panose="020B0604020202020204" pitchFamily="34" charset="0"/>
              </a:rPr>
              <a:t>Input and evidence sources</a:t>
            </a:r>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948315002"/>
              </p:ext>
            </p:extLst>
          </p:nvPr>
        </p:nvGraphicFramePr>
        <p:xfrm>
          <a:off x="451307" y="1364177"/>
          <a:ext cx="11317288" cy="4673600"/>
        </p:xfrm>
        <a:graphic>
          <a:graphicData uri="http://schemas.openxmlformats.org/drawingml/2006/table">
            <a:tbl>
              <a:tblPr firstRow="1" firstCol="1" bandRow="1">
                <a:tableStyleId>{21E4AEA4-8DFA-4A89-87EB-49C32662AFE0}</a:tableStyleId>
              </a:tblPr>
              <a:tblGrid>
                <a:gridCol w="2950894">
                  <a:extLst>
                    <a:ext uri="{9D8B030D-6E8A-4147-A177-3AD203B41FA5}">
                      <a16:colId xmlns:a16="http://schemas.microsoft.com/office/drawing/2014/main" val="3974739884"/>
                    </a:ext>
                  </a:extLst>
                </a:gridCol>
                <a:gridCol w="8366394">
                  <a:extLst>
                    <a:ext uri="{9D8B030D-6E8A-4147-A177-3AD203B41FA5}">
                      <a16:colId xmlns:a16="http://schemas.microsoft.com/office/drawing/2014/main" val="4289090289"/>
                    </a:ext>
                  </a:extLst>
                </a:gridCol>
              </a:tblGrid>
              <a:tr h="370840">
                <a:tc>
                  <a:txBody>
                    <a:bodyPr/>
                    <a:lstStyle/>
                    <a:p>
                      <a:r>
                        <a:rPr lang="en-GB" dirty="0">
                          <a:latin typeface="Arial" panose="020B0604020202020204" pitchFamily="34" charset="0"/>
                        </a:rPr>
                        <a:t>Input</a:t>
                      </a:r>
                    </a:p>
                  </a:txBody>
                  <a:tcPr/>
                </a:tc>
                <a:tc>
                  <a:txBody>
                    <a:bodyPr/>
                    <a:lstStyle/>
                    <a:p>
                      <a:r>
                        <a:rPr lang="en-GB" dirty="0">
                          <a:latin typeface="Arial" panose="020B0604020202020204" pitchFamily="34" charset="0"/>
                        </a:rPr>
                        <a:t>Assumption and evidence source</a:t>
                      </a:r>
                    </a:p>
                  </a:txBody>
                  <a:tcPr/>
                </a:tc>
                <a:extLst>
                  <a:ext uri="{0D108BD9-81ED-4DB2-BD59-A6C34878D82A}">
                    <a16:rowId xmlns:a16="http://schemas.microsoft.com/office/drawing/2014/main" val="1365441208"/>
                  </a:ext>
                </a:extLst>
              </a:tr>
              <a:tr h="370840">
                <a:tc>
                  <a:txBody>
                    <a:bodyPr/>
                    <a:lstStyle/>
                    <a:p>
                      <a:r>
                        <a:rPr lang="en-GB" b="1" dirty="0">
                          <a:solidFill>
                            <a:schemeClr val="bg1"/>
                          </a:solidFill>
                          <a:latin typeface="Arial" panose="020B0604020202020204" pitchFamily="34" charset="0"/>
                        </a:rPr>
                        <a:t>Baseline characteristics</a:t>
                      </a:r>
                    </a:p>
                  </a:txBody>
                  <a:tcPr/>
                </a:tc>
                <a:tc>
                  <a:txBody>
                    <a:bodyPr/>
                    <a:lstStyle/>
                    <a:p>
                      <a:r>
                        <a:rPr lang="en-GB" dirty="0">
                          <a:latin typeface="Arial" panose="020B0604020202020204" pitchFamily="34" charset="0"/>
                        </a:rPr>
                        <a:t>HES-CPRD database</a:t>
                      </a:r>
                    </a:p>
                  </a:txBody>
                  <a:tcPr/>
                </a:tc>
                <a:extLst>
                  <a:ext uri="{0D108BD9-81ED-4DB2-BD59-A6C34878D82A}">
                    <a16:rowId xmlns:a16="http://schemas.microsoft.com/office/drawing/2014/main" val="3471957187"/>
                  </a:ext>
                </a:extLst>
              </a:tr>
              <a:tr h="370840">
                <a:tc>
                  <a:txBody>
                    <a:bodyPr/>
                    <a:lstStyle/>
                    <a:p>
                      <a:r>
                        <a:rPr lang="en-GB" b="1" dirty="0">
                          <a:solidFill>
                            <a:schemeClr val="bg1"/>
                          </a:solidFill>
                          <a:latin typeface="Arial" panose="020B0604020202020204" pitchFamily="34" charset="0"/>
                        </a:rPr>
                        <a:t>Intervention efficacy</a:t>
                      </a:r>
                    </a:p>
                  </a:txBody>
                  <a:tcPr/>
                </a:tc>
                <a:tc>
                  <a:txBody>
                    <a:bodyPr/>
                    <a:lstStyle/>
                    <a:p>
                      <a:r>
                        <a:rPr lang="en-GB" dirty="0">
                          <a:latin typeface="Arial" panose="020B0604020202020204" pitchFamily="34" charset="0"/>
                        </a:rPr>
                        <a:t>Proportion of Hb responders (&gt;1g/dL increase in Hb) and Hb change from baseline from HOPE trial in the </a:t>
                      </a:r>
                      <a:r>
                        <a:rPr lang="en-GB" dirty="0" err="1">
                          <a:latin typeface="Arial" panose="020B0604020202020204" pitchFamily="34" charset="0"/>
                        </a:rPr>
                        <a:t>voxelotor</a:t>
                      </a:r>
                      <a:r>
                        <a:rPr lang="en-GB" dirty="0">
                          <a:latin typeface="Arial" panose="020B0604020202020204" pitchFamily="34" charset="0"/>
                        </a:rPr>
                        <a:t> 1500mg arm, by HC status</a:t>
                      </a:r>
                    </a:p>
                  </a:txBody>
                  <a:tcPr/>
                </a:tc>
                <a:extLst>
                  <a:ext uri="{0D108BD9-81ED-4DB2-BD59-A6C34878D82A}">
                    <a16:rowId xmlns:a16="http://schemas.microsoft.com/office/drawing/2014/main" val="2121904842"/>
                  </a:ext>
                </a:extLst>
              </a:tr>
              <a:tr h="370840">
                <a:tc>
                  <a:txBody>
                    <a:bodyPr/>
                    <a:lstStyle/>
                    <a:p>
                      <a:r>
                        <a:rPr lang="en-GB" b="1" dirty="0">
                          <a:solidFill>
                            <a:schemeClr val="bg1"/>
                          </a:solidFill>
                          <a:latin typeface="Arial" panose="020B0604020202020204" pitchFamily="34" charset="0"/>
                        </a:rPr>
                        <a:t>Comparator efficacy</a:t>
                      </a:r>
                    </a:p>
                  </a:txBody>
                  <a:tcPr/>
                </a:tc>
                <a:tc>
                  <a:txBody>
                    <a:bodyPr/>
                    <a:lstStyle/>
                    <a:p>
                      <a:r>
                        <a:rPr lang="en-GB" dirty="0">
                          <a:latin typeface="Arial" panose="020B0604020202020204" pitchFamily="34" charset="0"/>
                        </a:rPr>
                        <a:t>Proportion of Hb responders (&gt;1g/dL increase in Hb) and Hb change from baseline from HOPE trial in the placebo arm, by HC status</a:t>
                      </a:r>
                    </a:p>
                  </a:txBody>
                  <a:tcPr/>
                </a:tc>
                <a:extLst>
                  <a:ext uri="{0D108BD9-81ED-4DB2-BD59-A6C34878D82A}">
                    <a16:rowId xmlns:a16="http://schemas.microsoft.com/office/drawing/2014/main" val="1805464215"/>
                  </a:ext>
                </a:extLst>
              </a:tr>
              <a:tr h="370840">
                <a:tc>
                  <a:txBody>
                    <a:bodyPr/>
                    <a:lstStyle/>
                    <a:p>
                      <a:r>
                        <a:rPr lang="en-GB" b="1" dirty="0">
                          <a:solidFill>
                            <a:schemeClr val="bg1"/>
                          </a:solidFill>
                          <a:latin typeface="Arial" panose="020B0604020202020204" pitchFamily="34" charset="0"/>
                        </a:rPr>
                        <a:t>Utilities</a:t>
                      </a:r>
                    </a:p>
                  </a:txBody>
                  <a:tcPr/>
                </a:tc>
                <a:tc>
                  <a:txBody>
                    <a:bodyPr/>
                    <a:lstStyle/>
                    <a:p>
                      <a:r>
                        <a:rPr lang="en-GB" dirty="0">
                          <a:latin typeface="Arial" panose="020B0604020202020204" pitchFamily="34" charset="0"/>
                        </a:rPr>
                        <a:t>Adjusted UK HRQoL population norms to match (for age and sex) HES-CPRD population then applied utility decrements due to complications and treatments from literature </a:t>
                      </a:r>
                    </a:p>
                  </a:txBody>
                  <a:tcPr/>
                </a:tc>
                <a:extLst>
                  <a:ext uri="{0D108BD9-81ED-4DB2-BD59-A6C34878D82A}">
                    <a16:rowId xmlns:a16="http://schemas.microsoft.com/office/drawing/2014/main" val="815366450"/>
                  </a:ext>
                </a:extLst>
              </a:tr>
              <a:tr h="370840">
                <a:tc>
                  <a:txBody>
                    <a:bodyPr/>
                    <a:lstStyle/>
                    <a:p>
                      <a:r>
                        <a:rPr lang="en-GB" b="1" dirty="0">
                          <a:solidFill>
                            <a:schemeClr val="bg1"/>
                          </a:solidFill>
                          <a:latin typeface="Arial" panose="020B0604020202020204" pitchFamily="34" charset="0"/>
                        </a:rPr>
                        <a:t>Costs</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Symptomatic management (opioids, ESA and RTT) costs based on weighted average of proportions from expert opinion</a:t>
                      </a:r>
                    </a:p>
                    <a:p>
                      <a:pPr marL="285750" indent="-285750">
                        <a:buFont typeface="Arial" panose="020B0604020202020204" pitchFamily="34" charset="0"/>
                        <a:buChar char="•"/>
                      </a:pPr>
                      <a:r>
                        <a:rPr lang="en-GB" dirty="0">
                          <a:latin typeface="Arial" panose="020B0604020202020204" pitchFamily="34" charset="0"/>
                        </a:rPr>
                        <a:t>Monitoring costs based on TA743 (crizanlizumab for preventing sickle cell crises in sickle cell disease) </a:t>
                      </a:r>
                    </a:p>
                    <a:p>
                      <a:pPr marL="285750" indent="-285750">
                        <a:buFont typeface="Arial" panose="020B0604020202020204" pitchFamily="34" charset="0"/>
                        <a:buChar char="•"/>
                      </a:pPr>
                      <a:r>
                        <a:rPr lang="en-GB" dirty="0">
                          <a:latin typeface="Arial" panose="020B0604020202020204" pitchFamily="34" charset="0"/>
                        </a:rPr>
                        <a:t>Acute and chronic complications and AE’s from NHS Reference Costs 2019/2020 and HOPE trial</a:t>
                      </a:r>
                    </a:p>
                  </a:txBody>
                  <a:tcPr/>
                </a:tc>
                <a:extLst>
                  <a:ext uri="{0D108BD9-81ED-4DB2-BD59-A6C34878D82A}">
                    <a16:rowId xmlns:a16="http://schemas.microsoft.com/office/drawing/2014/main" val="3904281607"/>
                  </a:ext>
                </a:extLst>
              </a:tr>
            </a:tbl>
          </a:graphicData>
        </a:graphic>
      </p:graphicFrame>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p:txBody>
          <a:bodyPr/>
          <a:lstStyle/>
          <a:p>
            <a:r>
              <a:rPr lang="en-GB" sz="3200" dirty="0">
                <a:ea typeface="Inter" panose="02000503000000020004" pitchFamily="2" charset="0"/>
              </a:rPr>
              <a:t>How company incorporated evidence into model</a:t>
            </a:r>
            <a:endParaRPr lang="en-GB" dirty="0"/>
          </a:p>
        </p:txBody>
      </p:sp>
      <p:sp>
        <p:nvSpPr>
          <p:cNvPr id="3" name="TextBox 2">
            <a:extLst>
              <a:ext uri="{FF2B5EF4-FFF2-40B4-BE49-F238E27FC236}">
                <a16:creationId xmlns:a16="http://schemas.microsoft.com/office/drawing/2014/main" id="{5152627F-2A77-1652-0EEA-D95643861679}"/>
              </a:ext>
            </a:extLst>
          </p:cNvPr>
          <p:cNvSpPr txBox="1"/>
          <p:nvPr/>
        </p:nvSpPr>
        <p:spPr>
          <a:xfrm>
            <a:off x="1074420" y="6253225"/>
            <a:ext cx="10694175" cy="584775"/>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Abbreviations: AE, adverse events; CPRD, Clinical Practice Research Database; ESA: erythropoietin stimulating agents; HC, hydroxycarbamide; HES, hospital episode statistics; RTT, regular transfusions therapy</a:t>
            </a:r>
          </a:p>
        </p:txBody>
      </p:sp>
    </p:spTree>
    <p:extLst>
      <p:ext uri="{BB962C8B-B14F-4D97-AF65-F5344CB8AC3E}">
        <p14:creationId xmlns:p14="http://schemas.microsoft.com/office/powerpoint/2010/main" val="212477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5" y="263524"/>
            <a:ext cx="10848976" cy="592817"/>
          </a:xfrm>
        </p:spPr>
        <p:txBody>
          <a:bodyPr>
            <a:noAutofit/>
          </a:bodyPr>
          <a:lstStyle/>
          <a:p>
            <a:r>
              <a:rPr lang="en-GB" dirty="0"/>
              <a:t>Key issue: Uncertainty around the proportions of people receiving regular transfusion therapy (1/3)</a:t>
            </a:r>
            <a:br>
              <a:rPr lang="en-GB" dirty="0"/>
            </a:br>
            <a:r>
              <a:rPr lang="en-GB" sz="2400" b="0" dirty="0">
                <a:effectLst/>
              </a:rPr>
              <a:t>Impact of </a:t>
            </a:r>
            <a:r>
              <a:rPr lang="en-GB" sz="2400" b="0" dirty="0" err="1">
                <a:effectLst/>
              </a:rPr>
              <a:t>voxelotor</a:t>
            </a:r>
            <a:r>
              <a:rPr lang="en-GB" sz="2400" b="0" dirty="0">
                <a:effectLst/>
              </a:rPr>
              <a:t> on RTT use</a:t>
            </a:r>
            <a:endParaRPr lang="en-GB" sz="2400" dirty="0"/>
          </a:p>
        </p:txBody>
      </p:sp>
      <p:sp>
        <p:nvSpPr>
          <p:cNvPr id="32" name="Rectangle 31">
            <a:extLst>
              <a:ext uri="{FF2B5EF4-FFF2-40B4-BE49-F238E27FC236}">
                <a16:creationId xmlns:a16="http://schemas.microsoft.com/office/drawing/2014/main" id="{4423FAC9-BAA5-411F-E9CE-445B234CF3C2}"/>
              </a:ext>
            </a:extLst>
          </p:cNvPr>
          <p:cNvSpPr/>
          <p:nvPr/>
        </p:nvSpPr>
        <p:spPr>
          <a:xfrm>
            <a:off x="466725" y="1683403"/>
            <a:ext cx="11306863" cy="6908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28096"/>
                </a:solidFill>
                <a:effectLst/>
                <a:uLnTx/>
                <a:uFillTx/>
                <a:latin typeface="Arial" panose="020B0604020202020204" pitchFamily="34" charset="0"/>
                <a:ea typeface="+mn-ea"/>
                <a:cs typeface="+mn-cs"/>
              </a:rPr>
              <a:t>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its model company assumed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voxelotor</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arm and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SoC arm require RTT at baseline</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2"/>
          <a:srcRect l="16406" t="4575" r="14821" b="4613"/>
          <a:stretch/>
        </p:blipFill>
        <p:spPr>
          <a:xfrm>
            <a:off x="11093152" y="262190"/>
            <a:ext cx="690860" cy="690860"/>
          </a:xfrm>
          <a:prstGeom prst="rect">
            <a:avLst/>
          </a:prstGeom>
        </p:spPr>
      </p:pic>
      <p:sp>
        <p:nvSpPr>
          <p:cNvPr id="5" name="TextBox 4">
            <a:extLst>
              <a:ext uri="{FF2B5EF4-FFF2-40B4-BE49-F238E27FC236}">
                <a16:creationId xmlns:a16="http://schemas.microsoft.com/office/drawing/2014/main" id="{54A194AC-E559-D5FC-83F7-5AA875FECEEA}"/>
              </a:ext>
            </a:extLst>
          </p:cNvPr>
          <p:cNvSpPr txBox="1"/>
          <p:nvPr/>
        </p:nvSpPr>
        <p:spPr>
          <a:xfrm>
            <a:off x="1771401" y="6501650"/>
            <a:ext cx="101731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Abbreviations: RTT, regular transfusion therapy; SCD, sickle cell disease; SoC, standard </a:t>
            </a:r>
            <a:r>
              <a:rPr lang="en-GB" sz="1600" dirty="0">
                <a:solidFill>
                  <a:srgbClr val="000000"/>
                </a:solidFill>
                <a:latin typeface="Arial" panose="020B0604020202020204" pitchFamily="34" charset="0"/>
              </a:rPr>
              <a:t>of care</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Rectangle 3" descr="Marker showing slides are confidential ">
            <a:extLst>
              <a:ext uri="{FF2B5EF4-FFF2-40B4-BE49-F238E27FC236}">
                <a16:creationId xmlns:a16="http://schemas.microsoft.com/office/drawing/2014/main" id="{DFCF95AB-9D0D-FDE8-E989-0FD8F9F419D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CONFIDENTIAL</a:t>
            </a:r>
          </a:p>
        </p:txBody>
      </p:sp>
      <p:sp>
        <p:nvSpPr>
          <p:cNvPr id="6" name="Rectangle 5">
            <a:extLst>
              <a:ext uri="{FF2B5EF4-FFF2-40B4-BE49-F238E27FC236}">
                <a16:creationId xmlns:a16="http://schemas.microsoft.com/office/drawing/2014/main" id="{1CC38A2B-E204-FE24-8622-5B288012B234}"/>
              </a:ext>
            </a:extLst>
          </p:cNvPr>
          <p:cNvSpPr/>
          <p:nvPr/>
        </p:nvSpPr>
        <p:spPr>
          <a:xfrm>
            <a:off x="477149" y="2656574"/>
            <a:ext cx="11306863" cy="17631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436C"/>
                </a:solidFill>
                <a:effectLst/>
                <a:uLnTx/>
                <a:uFillTx/>
                <a:latin typeface="Arial" panose="020B0604020202020204" pitchFamily="34" charset="0"/>
                <a:ea typeface="+mn-ea"/>
                <a:cs typeface="+mn-cs"/>
              </a:rPr>
              <a:t>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Recognise necessary to include RTT as a treatment in SoC arm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Consulted 9 English SCD clinicians in a modified Delphi panel exercise. In absence of any other data on proportion of people requiring RTT, this is best available data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requiring RTT in SoC derived from a weighted average between those willing to take HC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those unwilling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18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254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2C2A61-FE51-0BE2-0C3D-13BFF22BA81F}"/>
              </a:ext>
            </a:extLst>
          </p:cNvPr>
          <p:cNvSpPr>
            <a:spLocks noGrp="1"/>
          </p:cNvSpPr>
          <p:nvPr>
            <p:ph type="title"/>
          </p:nvPr>
        </p:nvSpPr>
        <p:spPr>
          <a:xfrm>
            <a:off x="466725" y="263524"/>
            <a:ext cx="10848976" cy="592817"/>
          </a:xfrm>
        </p:spPr>
        <p:txBody>
          <a:bodyPr>
            <a:noAutofit/>
          </a:bodyPr>
          <a:lstStyle/>
          <a:p>
            <a:r>
              <a:rPr lang="en-GB" dirty="0"/>
              <a:t>Key issue: Uncertainty around the proportions of people receiving regular transfusion therapy (2/3)</a:t>
            </a:r>
            <a:br>
              <a:rPr lang="en-GB" dirty="0"/>
            </a:br>
            <a:r>
              <a:rPr lang="en-GB" sz="2400" b="0" dirty="0">
                <a:effectLst/>
              </a:rPr>
              <a:t>Impact of </a:t>
            </a:r>
            <a:r>
              <a:rPr lang="en-GB" sz="2400" b="0" dirty="0" err="1">
                <a:effectLst/>
              </a:rPr>
              <a:t>voxelotor</a:t>
            </a:r>
            <a:r>
              <a:rPr lang="en-GB" sz="2400" b="0" dirty="0">
                <a:effectLst/>
              </a:rPr>
              <a:t> on RTT use</a:t>
            </a:r>
            <a:endParaRPr lang="en-GB" sz="2400" b="0" dirty="0"/>
          </a:p>
        </p:txBody>
      </p:sp>
      <p:sp>
        <p:nvSpPr>
          <p:cNvPr id="9" name="Text Placeholder 3">
            <a:extLst>
              <a:ext uri="{FF2B5EF4-FFF2-40B4-BE49-F238E27FC236}">
                <a16:creationId xmlns:a16="http://schemas.microsoft.com/office/drawing/2014/main" id="{B15C657C-421C-CCBD-1A7B-9ABB49F4C67D}"/>
              </a:ext>
            </a:extLst>
          </p:cNvPr>
          <p:cNvSpPr txBox="1">
            <a:spLocks/>
          </p:cNvSpPr>
          <p:nvPr/>
        </p:nvSpPr>
        <p:spPr>
          <a:xfrm>
            <a:off x="2216579" y="6600915"/>
            <a:ext cx="928284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Abbreviations: HC, hydroxycarbamide; RTT, regular transfusion therapy; SoC, standard of care</a:t>
            </a:r>
          </a:p>
        </p:txBody>
      </p:sp>
      <p:sp>
        <p:nvSpPr>
          <p:cNvPr id="2" name="Rectangle 1" descr="Marker showing slides are confidential ">
            <a:extLst>
              <a:ext uri="{FF2B5EF4-FFF2-40B4-BE49-F238E27FC236}">
                <a16:creationId xmlns:a16="http://schemas.microsoft.com/office/drawing/2014/main" id="{98B27FD8-B5EC-106F-9EE1-279ADEDC6879}"/>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pic>
        <p:nvPicPr>
          <p:cNvPr id="3" name="Picture 2">
            <a:extLst>
              <a:ext uri="{FF2B5EF4-FFF2-40B4-BE49-F238E27FC236}">
                <a16:creationId xmlns:a16="http://schemas.microsoft.com/office/drawing/2014/main" id="{9E4606B5-D68A-62B5-9188-ACA71227FF96}"/>
              </a:ext>
              <a:ext uri="{C183D7F6-B498-43B3-948B-1728B52AA6E4}">
                <adec:decorative xmlns:adec="http://schemas.microsoft.com/office/drawing/2017/decorative" val="1"/>
              </a:ext>
            </a:extLst>
          </p:cNvPr>
          <p:cNvPicPr>
            <a:picLocks noChangeAspect="1"/>
          </p:cNvPicPr>
          <p:nvPr/>
        </p:nvPicPr>
        <p:blipFill rotWithShape="1">
          <a:blip r:embed="rId2"/>
          <a:srcRect l="16406" t="4575" r="14821" b="4613"/>
          <a:stretch/>
        </p:blipFill>
        <p:spPr>
          <a:xfrm>
            <a:off x="11093152" y="262190"/>
            <a:ext cx="690860" cy="690860"/>
          </a:xfrm>
          <a:prstGeom prst="rect">
            <a:avLst/>
          </a:prstGeom>
        </p:spPr>
      </p:pic>
      <p:sp>
        <p:nvSpPr>
          <p:cNvPr id="4" name="Rectangle 3" descr="Question to committee">
            <a:extLst>
              <a:ext uri="{FF2B5EF4-FFF2-40B4-BE49-F238E27FC236}">
                <a16:creationId xmlns:a16="http://schemas.microsoft.com/office/drawing/2014/main" id="{51CD863D-CCA0-0638-760B-92EE6A857F02}"/>
              </a:ext>
            </a:extLst>
          </p:cNvPr>
          <p:cNvSpPr/>
          <p:nvPr/>
        </p:nvSpPr>
        <p:spPr>
          <a:xfrm>
            <a:off x="1360176" y="5602166"/>
            <a:ext cx="9955525" cy="9139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Will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voxelotor</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use reduce RTT or stop RTT?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an assumption of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voxelotor</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arm and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 SoC arm requiring RTT at baseline appropriate?  </a:t>
            </a:r>
          </a:p>
        </p:txBody>
      </p:sp>
      <p:grpSp>
        <p:nvGrpSpPr>
          <p:cNvPr id="5" name="Group 4">
            <a:extLst>
              <a:ext uri="{FF2B5EF4-FFF2-40B4-BE49-F238E27FC236}">
                <a16:creationId xmlns:a16="http://schemas.microsoft.com/office/drawing/2014/main" id="{D3144B1F-F9F7-5F17-64EB-BC7723271361}"/>
              </a:ext>
              <a:ext uri="{C183D7F6-B498-43B3-948B-1728B52AA6E4}">
                <adec:decorative xmlns:adec="http://schemas.microsoft.com/office/drawing/2017/decorative" val="1"/>
              </a:ext>
            </a:extLst>
          </p:cNvPr>
          <p:cNvGrpSpPr/>
          <p:nvPr/>
        </p:nvGrpSpPr>
        <p:grpSpPr>
          <a:xfrm>
            <a:off x="779892" y="5720660"/>
            <a:ext cx="708104" cy="676970"/>
            <a:chOff x="-1440493" y="4133589"/>
            <a:chExt cx="576000" cy="576000"/>
          </a:xfrm>
        </p:grpSpPr>
        <p:sp>
          <p:nvSpPr>
            <p:cNvPr id="6" name="Oval 5">
              <a:extLst>
                <a:ext uri="{FF2B5EF4-FFF2-40B4-BE49-F238E27FC236}">
                  <a16:creationId xmlns:a16="http://schemas.microsoft.com/office/drawing/2014/main" id="{A589C118-95E0-CC70-2DCD-3C24053C3AF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 name="Graphic 9">
              <a:extLst>
                <a:ext uri="{FF2B5EF4-FFF2-40B4-BE49-F238E27FC236}">
                  <a16:creationId xmlns:a16="http://schemas.microsoft.com/office/drawing/2014/main" id="{C8A3575D-70B0-4D59-7E4A-ECEF3A18311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11" name="Rectangle 10">
            <a:extLst>
              <a:ext uri="{FF2B5EF4-FFF2-40B4-BE49-F238E27FC236}">
                <a16:creationId xmlns:a16="http://schemas.microsoft.com/office/drawing/2014/main" id="{1DF7FBBE-82D3-BCEE-7B88-2A1C95F2B141}"/>
              </a:ext>
            </a:extLst>
          </p:cNvPr>
          <p:cNvSpPr/>
          <p:nvPr/>
        </p:nvSpPr>
        <p:spPr>
          <a:xfrm>
            <a:off x="442569" y="1574218"/>
            <a:ext cx="11306862" cy="39618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342900" indent="-342900">
              <a:buFont typeface="Arial" panose="020B0604020202020204" pitchFamily="34" charset="0"/>
              <a:buChar char="•"/>
            </a:pPr>
            <a:r>
              <a:rPr lang="en-GB" dirty="0">
                <a:solidFill>
                  <a:schemeClr val="tx1"/>
                </a:solidFill>
                <a:latin typeface="Arial" panose="020B0604020202020204" pitchFamily="34" charset="0"/>
              </a:rPr>
              <a:t>Potential cost effectiveness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is dependent on preventing RTT</a:t>
            </a:r>
          </a:p>
          <a:p>
            <a:pPr marL="342900" indent="-342900">
              <a:buFont typeface="Arial" panose="020B0604020202020204" pitchFamily="34" charset="0"/>
              <a:buChar char="•"/>
            </a:pPr>
            <a:r>
              <a:rPr lang="en-GB" dirty="0">
                <a:solidFill>
                  <a:schemeClr val="tx1"/>
                </a:solidFill>
                <a:latin typeface="Arial" panose="020B0604020202020204" pitchFamily="34" charset="0"/>
              </a:rPr>
              <a:t>HOPE = no difference in use of rescue transfusion therapy, between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and placebo arms</a:t>
            </a:r>
          </a:p>
          <a:p>
            <a:pPr marL="342900" indent="-342900">
              <a:buFont typeface="Arial" panose="020B0604020202020204" pitchFamily="34" charset="0"/>
              <a:buChar char="•"/>
            </a:pPr>
            <a:r>
              <a:rPr lang="en-GB" dirty="0">
                <a:solidFill>
                  <a:schemeClr val="tx1"/>
                </a:solidFill>
                <a:latin typeface="Arial" panose="020B0604020202020204" pitchFamily="34" charset="0"/>
              </a:rPr>
              <a:t>Delphi panel </a:t>
            </a:r>
            <a:r>
              <a:rPr lang="en-GB" dirty="0">
                <a:solidFill>
                  <a:schemeClr val="tx1"/>
                </a:solidFill>
                <a:latin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rPr>
              <a:t>provided wide range of responses about level of RTT following treatment with:</a:t>
            </a:r>
          </a:p>
          <a:p>
            <a:pPr marL="800100" lvl="1" indent="-342900">
              <a:buFont typeface="Arial" panose="020B0604020202020204" pitchFamily="34" charset="0"/>
              <a:buChar char="•"/>
            </a:pP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to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and </a:t>
            </a:r>
          </a:p>
          <a:p>
            <a:pPr marL="800100" lvl="1" indent="-342900">
              <a:buFont typeface="Arial" panose="020B0604020202020204" pitchFamily="34" charset="0"/>
              <a:buChar char="•"/>
            </a:pPr>
            <a:r>
              <a:rPr lang="en-GB" dirty="0">
                <a:solidFill>
                  <a:schemeClr val="tx1"/>
                </a:solidFill>
                <a:latin typeface="Arial" panose="020B0604020202020204" pitchFamily="34" charset="0"/>
              </a:rPr>
              <a:t>Standard of care (willing to take HC: </a:t>
            </a:r>
            <a:r>
              <a:rPr lang="en-GB" u="sng" dirty="0">
                <a:solidFill>
                  <a:schemeClr val="tx1"/>
                </a:solidFill>
                <a:highlight>
                  <a:srgbClr val="000000"/>
                </a:highlight>
                <a:latin typeface="Arial" panose="020B0604020202020204" pitchFamily="34" charset="0"/>
              </a:rPr>
              <a:t>XXX</a:t>
            </a:r>
            <a:r>
              <a:rPr lang="en-GB" dirty="0">
                <a:solidFill>
                  <a:schemeClr val="tx1"/>
                </a:solidFill>
                <a:latin typeface="Arial" panose="020B0604020202020204" pitchFamily="34" charset="0"/>
              </a:rPr>
              <a:t>% to </a:t>
            </a:r>
            <a:r>
              <a:rPr lang="en-GB" u="sng" dirty="0">
                <a:solidFill>
                  <a:schemeClr val="tx1"/>
                </a:solidFill>
                <a:highlight>
                  <a:srgbClr val="000000"/>
                </a:highlight>
                <a:latin typeface="Arial" panose="020B0604020202020204" pitchFamily="34" charset="0"/>
              </a:rPr>
              <a:t>XXX</a:t>
            </a:r>
            <a:r>
              <a:rPr lang="en-GB" dirty="0">
                <a:solidFill>
                  <a:schemeClr val="tx1"/>
                </a:solidFill>
                <a:latin typeface="Arial" panose="020B0604020202020204" pitchFamily="34" charset="0"/>
              </a:rPr>
              <a:t>%; unwilling to take HC: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a:t>
            </a:r>
          </a:p>
          <a:p>
            <a:pPr marL="342900" indent="-342900">
              <a:buFont typeface="Arial" panose="020B0604020202020204" pitchFamily="34" charset="0"/>
              <a:buChar char="•"/>
            </a:pPr>
            <a:r>
              <a:rPr lang="en-GB" dirty="0">
                <a:solidFill>
                  <a:schemeClr val="tx1"/>
                </a:solidFill>
                <a:latin typeface="Arial" panose="020B0604020202020204" pitchFamily="34" charset="0"/>
              </a:rPr>
              <a:t>Values used in model estimated by taking weighted average (methodology not reported) </a:t>
            </a:r>
          </a:p>
          <a:p>
            <a:pPr marL="800100" lvl="1" indent="-342900">
              <a:buFont typeface="Arial" panose="020B0604020202020204" pitchFamily="34" charset="0"/>
              <a:buChar char="•"/>
            </a:pPr>
            <a:r>
              <a:rPr lang="en-GB" dirty="0">
                <a:solidFill>
                  <a:schemeClr val="tx1"/>
                </a:solidFill>
                <a:latin typeface="Arial" panose="020B0604020202020204" pitchFamily="34" charset="0"/>
              </a:rPr>
              <a:t>EAG: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arm uses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counterintuitive weighted average, given range was between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and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a:t>
            </a:r>
          </a:p>
          <a:p>
            <a:pPr marL="342900" indent="-342900">
              <a:buFont typeface="Arial" panose="020B0604020202020204" pitchFamily="34" charset="0"/>
              <a:buChar char="•"/>
            </a:pPr>
            <a:r>
              <a:rPr lang="en-GB" dirty="0">
                <a:solidFill>
                  <a:schemeClr val="tx1"/>
                </a:solidFill>
                <a:latin typeface="Arial" panose="020B0604020202020204" pitchFamily="34" charset="0"/>
              </a:rPr>
              <a:t>With TA743 (crizanlizumab) committee accepted treatment led to RTT reduction, but:</a:t>
            </a:r>
          </a:p>
          <a:p>
            <a:pPr marL="800100" lvl="1" indent="-342900">
              <a:buFont typeface="Arial" panose="020B0604020202020204" pitchFamily="34" charset="0"/>
              <a:buChar char="•"/>
            </a:pPr>
            <a:r>
              <a:rPr lang="en-GB" dirty="0">
                <a:solidFill>
                  <a:schemeClr val="tx1"/>
                </a:solidFill>
                <a:latin typeface="Arial" panose="020B0604020202020204" pitchFamily="34" charset="0"/>
              </a:rPr>
              <a:t>Level of reduction derived from analysing data, rather than Delphi panel </a:t>
            </a:r>
          </a:p>
          <a:p>
            <a:pPr marL="800100" lvl="1" indent="-342900">
              <a:buFont typeface="Arial" panose="020B0604020202020204" pitchFamily="34" charset="0"/>
              <a:buChar char="•"/>
            </a:pPr>
            <a:r>
              <a:rPr lang="en-GB" dirty="0">
                <a:solidFill>
                  <a:schemeClr val="tx1"/>
                </a:solidFill>
                <a:latin typeface="Arial" panose="020B0604020202020204" pitchFamily="34" charset="0"/>
              </a:rPr>
              <a:t>Assumption considered highly uncertain</a:t>
            </a:r>
          </a:p>
          <a:p>
            <a:pPr marL="342900" indent="-342900">
              <a:buFont typeface="Arial" panose="020B0604020202020204" pitchFamily="34" charset="0"/>
              <a:buChar char="•"/>
            </a:pPr>
            <a:r>
              <a:rPr lang="en-GB" dirty="0">
                <a:solidFill>
                  <a:schemeClr val="tx1"/>
                </a:solidFill>
                <a:latin typeface="Arial" panose="020B0604020202020204" pitchFamily="34" charset="0"/>
              </a:rPr>
              <a:t>Inappropriate to include baseline differences in RTT rates and should have assumed same RTT rate in both arms or, preferably, modelled risk of having RTT at baseline</a:t>
            </a:r>
          </a:p>
        </p:txBody>
      </p:sp>
    </p:spTree>
    <p:extLst>
      <p:ext uri="{BB962C8B-B14F-4D97-AF65-F5344CB8AC3E}">
        <p14:creationId xmlns:p14="http://schemas.microsoft.com/office/powerpoint/2010/main" val="359041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5" y="263524"/>
            <a:ext cx="10848976" cy="592817"/>
          </a:xfrm>
        </p:spPr>
        <p:txBody>
          <a:bodyPr>
            <a:noAutofit/>
          </a:bodyPr>
          <a:lstStyle/>
          <a:p>
            <a:r>
              <a:rPr lang="en-GB" dirty="0"/>
              <a:t>Key issue: Uncertainty around the proportions of people receiving regular transfusion therapy (3/3)</a:t>
            </a:r>
            <a:br>
              <a:rPr lang="en-GB" dirty="0"/>
            </a:br>
            <a:r>
              <a:rPr lang="en-GB" sz="2400" b="0" dirty="0">
                <a:effectLst/>
              </a:rPr>
              <a:t>Modelling of RTT benefits</a:t>
            </a:r>
            <a:br>
              <a:rPr lang="en-GB" dirty="0"/>
            </a:br>
            <a:endParaRPr lang="en-GB" sz="2400" b="0" dirty="0"/>
          </a:p>
        </p:txBody>
      </p:sp>
      <p:sp>
        <p:nvSpPr>
          <p:cNvPr id="32" name="Rectangle 31">
            <a:extLst>
              <a:ext uri="{FF2B5EF4-FFF2-40B4-BE49-F238E27FC236}">
                <a16:creationId xmlns:a16="http://schemas.microsoft.com/office/drawing/2014/main" id="{4423FAC9-BAA5-411F-E9CE-445B234CF3C2}"/>
              </a:ext>
            </a:extLst>
          </p:cNvPr>
          <p:cNvSpPr/>
          <p:nvPr/>
        </p:nvSpPr>
        <p:spPr>
          <a:xfrm>
            <a:off x="477151" y="1557870"/>
            <a:ext cx="11306863" cy="125250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28096"/>
                </a:solidFill>
                <a:effectLst/>
                <a:uLnTx/>
                <a:uFillTx/>
                <a:latin typeface="Arial" panose="020B0604020202020204" pitchFamily="34" charset="0"/>
                <a:ea typeface="+mn-ea"/>
                <a:cs typeface="+mn-cs"/>
              </a:rPr>
              <a:t>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Arial" panose="020B0604020202020204" pitchFamily="34" charset="0"/>
              </a:rPr>
              <a:t>Model a</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ssumes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people who receive RTT have an increase in Hb of </a:t>
            </a:r>
            <a:r>
              <a:rPr lang="en-GB" u="sng" dirty="0">
                <a:solidFill>
                  <a:srgbClr val="000000"/>
                </a:solidFill>
                <a:highlight>
                  <a:srgbClr val="000000"/>
                </a:highlight>
                <a:latin typeface="Arial" panose="020B0604020202020204" pitchFamily="34" charset="0"/>
              </a:rPr>
              <a:t>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g/dL based on analysis of Symphony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RTT use biggest factor influencing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endParaRPr>
          </a:p>
        </p:txBody>
      </p:sp>
      <p:sp>
        <p:nvSpPr>
          <p:cNvPr id="5" name="TextBox 4">
            <a:extLst>
              <a:ext uri="{FF2B5EF4-FFF2-40B4-BE49-F238E27FC236}">
                <a16:creationId xmlns:a16="http://schemas.microsoft.com/office/drawing/2014/main" id="{54A194AC-E559-D5FC-83F7-5AA875FECEEA}"/>
              </a:ext>
            </a:extLst>
          </p:cNvPr>
          <p:cNvSpPr txBox="1"/>
          <p:nvPr/>
        </p:nvSpPr>
        <p:spPr>
          <a:xfrm>
            <a:off x="958726" y="6573099"/>
            <a:ext cx="107058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Abbreviations: dL, decilitre; Hb, haemoglobin; RTT, regular transfusion therapy; SCD, sickle cell disease; SoC, standard of care</a:t>
            </a:r>
          </a:p>
        </p:txBody>
      </p:sp>
      <p:sp>
        <p:nvSpPr>
          <p:cNvPr id="4" name="Rectangle 3" descr="Marker showing slides are confidential ">
            <a:extLst>
              <a:ext uri="{FF2B5EF4-FFF2-40B4-BE49-F238E27FC236}">
                <a16:creationId xmlns:a16="http://schemas.microsoft.com/office/drawing/2014/main" id="{DFCF95AB-9D0D-FDE8-E989-0FD8F9F419D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CONFIDENTIAL</a:t>
            </a:r>
          </a:p>
        </p:txBody>
      </p:sp>
      <p:sp>
        <p:nvSpPr>
          <p:cNvPr id="6" name="Rectangle 5">
            <a:extLst>
              <a:ext uri="{FF2B5EF4-FFF2-40B4-BE49-F238E27FC236}">
                <a16:creationId xmlns:a16="http://schemas.microsoft.com/office/drawing/2014/main" id="{1CC38A2B-E204-FE24-8622-5B288012B234}"/>
              </a:ext>
            </a:extLst>
          </p:cNvPr>
          <p:cNvSpPr/>
          <p:nvPr/>
        </p:nvSpPr>
        <p:spPr>
          <a:xfrm>
            <a:off x="477150" y="2912195"/>
            <a:ext cx="11306863" cy="122468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436C"/>
                </a:solidFill>
                <a:effectLst/>
                <a:uLnTx/>
                <a:uFillTx/>
                <a:latin typeface="Arial" panose="020B0604020202020204" pitchFamily="34" charset="0"/>
                <a:ea typeface="+mn-ea"/>
                <a:cs typeface="+mn-cs"/>
              </a:rPr>
              <a:t>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In Symphony, 28 days after infusion people experience Hb increase of </a:t>
            </a:r>
            <a:r>
              <a:rPr lang="en-GB" u="sng" dirty="0">
                <a:solidFill>
                  <a:srgbClr val="000000"/>
                </a:solidFill>
                <a:highlight>
                  <a:srgbClr val="000000"/>
                </a:highlight>
                <a:latin typeface="Arial" panose="020B0604020202020204" pitchFamily="34" charset="0"/>
                <a:sym typeface="Wingdings" panose="05000000000000000000" pitchFamily="2" charset="2"/>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g/dL. Company clinical advice was RTT involves a transfusion every 6 weeks, and increase in Hb level that occurs following a transfusion declines after 3 weeks. Therefore, divided value derived from Symphony,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sym typeface="Wingdings" panose="05000000000000000000" pitchFamily="2" charset="2"/>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g/dL in half = </a:t>
            </a:r>
            <a:r>
              <a:rPr lang="en-GB" u="sng" dirty="0">
                <a:solidFill>
                  <a:srgbClr val="000000"/>
                </a:solidFill>
                <a:highlight>
                  <a:srgbClr val="000000"/>
                </a:highlight>
                <a:latin typeface="Arial" panose="020B0604020202020204" pitchFamily="34" charset="0"/>
                <a:sym typeface="Wingdings" panose="05000000000000000000" pitchFamily="2" charset="2"/>
              </a:rPr>
              <a:t>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panose="05000000000000000000" pitchFamily="2" charset="2"/>
              </a:rPr>
              <a:t> g/dL</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57C86A76-F3FA-7752-F422-F59B7D00833A}"/>
              </a:ext>
            </a:extLst>
          </p:cNvPr>
          <p:cNvSpPr/>
          <p:nvPr/>
        </p:nvSpPr>
        <p:spPr>
          <a:xfrm>
            <a:off x="477151" y="4219480"/>
            <a:ext cx="11306862" cy="17885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EAG comments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EAG considers approach to deriving an estimate for effect of RTT on Hb level is not logical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Symphony data analysis relates to Hb level at 4 weeks following a transfusion, and therefore Hb increase seen at 3 weeks (</a:t>
            </a:r>
            <a:r>
              <a:rPr lang="en-GB" u="sng" dirty="0">
                <a:solidFill>
                  <a:srgbClr val="000000"/>
                </a:solidFill>
                <a:highlight>
                  <a:srgbClr val="000000"/>
                </a:highlight>
                <a:latin typeface="Arial" panose="020B0604020202020204" pitchFamily="34" charset="0"/>
                <a:cs typeface="Arial" panose="020B0604020202020204" pitchFamily="34" charset="0"/>
              </a:rPr>
              <a:t>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g/dL) should be at least as high as increase seen at 4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model, RTT costs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per year, generates disutility of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has limited effect on Hb level (and, therefore, on long term complications)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question if model failing to adequately capture RTT benefits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7" descr="Question to committee">
            <a:extLst>
              <a:ext uri="{FF2B5EF4-FFF2-40B4-BE49-F238E27FC236}">
                <a16:creationId xmlns:a16="http://schemas.microsoft.com/office/drawing/2014/main" id="{DB35F031-DDDC-7F50-8CF6-13C86E649912}"/>
              </a:ext>
            </a:extLst>
          </p:cNvPr>
          <p:cNvSpPr/>
          <p:nvPr/>
        </p:nvSpPr>
        <p:spPr>
          <a:xfrm>
            <a:off x="1554977" y="6042325"/>
            <a:ext cx="9955525" cy="565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Does the model adequately capture any benefits of RTT?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a </a:t>
            </a:r>
            <a:r>
              <a:rPr lang="en-GB" u="sng" dirty="0">
                <a:solidFill>
                  <a:srgbClr val="000000"/>
                </a:solidFill>
                <a:highlight>
                  <a:srgbClr val="000000"/>
                </a:highlight>
                <a:latin typeface="Arial" panose="020B0604020202020204" pitchFamily="34" charset="0"/>
              </a:rPr>
              <a:t>XXX</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g/dL or </a:t>
            </a:r>
            <a:r>
              <a:rPr lang="en-GB" u="sng" dirty="0">
                <a:solidFill>
                  <a:srgbClr val="000000"/>
                </a:solidFill>
                <a:highlight>
                  <a:srgbClr val="000000"/>
                </a:highlight>
                <a:latin typeface="Arial" panose="020B0604020202020204" pitchFamily="34" charset="0"/>
              </a:rPr>
              <a:t>XXX</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g/dL increase in Hb following RTT appropriate?  </a:t>
            </a:r>
          </a:p>
        </p:txBody>
      </p:sp>
      <p:grpSp>
        <p:nvGrpSpPr>
          <p:cNvPr id="9" name="Group 8">
            <a:extLst>
              <a:ext uri="{FF2B5EF4-FFF2-40B4-BE49-F238E27FC236}">
                <a16:creationId xmlns:a16="http://schemas.microsoft.com/office/drawing/2014/main" id="{3A64F540-9A74-4B1F-FD4B-A77EA1D96EA2}"/>
              </a:ext>
              <a:ext uri="{C183D7F6-B498-43B3-948B-1728B52AA6E4}">
                <adec:decorative xmlns:adec="http://schemas.microsoft.com/office/drawing/2017/decorative" val="1"/>
              </a:ext>
            </a:extLst>
          </p:cNvPr>
          <p:cNvGrpSpPr/>
          <p:nvPr/>
        </p:nvGrpSpPr>
        <p:grpSpPr>
          <a:xfrm>
            <a:off x="1111224" y="6029148"/>
            <a:ext cx="666205" cy="596823"/>
            <a:chOff x="-1440493" y="4133589"/>
            <a:chExt cx="576000" cy="576000"/>
          </a:xfrm>
        </p:grpSpPr>
        <p:sp>
          <p:nvSpPr>
            <p:cNvPr id="10" name="Oval 9">
              <a:extLst>
                <a:ext uri="{FF2B5EF4-FFF2-40B4-BE49-F238E27FC236}">
                  <a16:creationId xmlns:a16="http://schemas.microsoft.com/office/drawing/2014/main" id="{37DD8567-B1D1-09B0-FFFA-55112562236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Graphic 10">
              <a:extLst>
                <a:ext uri="{FF2B5EF4-FFF2-40B4-BE49-F238E27FC236}">
                  <a16:creationId xmlns:a16="http://schemas.microsoft.com/office/drawing/2014/main" id="{973A5A53-505B-1464-1B0D-AD46529CB24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pic>
        <p:nvPicPr>
          <p:cNvPr id="12" name="Picture 11">
            <a:extLst>
              <a:ext uri="{FF2B5EF4-FFF2-40B4-BE49-F238E27FC236}">
                <a16:creationId xmlns:a16="http://schemas.microsoft.com/office/drawing/2014/main" id="{DDAD253E-A596-54EF-6F5D-07359DACD806}"/>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93152" y="262190"/>
            <a:ext cx="690860" cy="690860"/>
          </a:xfrm>
          <a:prstGeom prst="rect">
            <a:avLst/>
          </a:prstGeom>
        </p:spPr>
      </p:pic>
    </p:spTree>
    <p:extLst>
      <p:ext uri="{BB962C8B-B14F-4D97-AF65-F5344CB8AC3E}">
        <p14:creationId xmlns:p14="http://schemas.microsoft.com/office/powerpoint/2010/main" val="3434466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5" y="263524"/>
            <a:ext cx="10900930" cy="592817"/>
          </a:xfrm>
        </p:spPr>
        <p:txBody>
          <a:bodyPr>
            <a:noAutofit/>
          </a:bodyPr>
          <a:lstStyle/>
          <a:p>
            <a:r>
              <a:rPr lang="en-GB" dirty="0"/>
              <a:t>Key issue: modelled impact of treatment with </a:t>
            </a:r>
            <a:r>
              <a:rPr lang="en-GB" dirty="0" err="1"/>
              <a:t>voxelotor</a:t>
            </a:r>
            <a:r>
              <a:rPr lang="en-GB" dirty="0"/>
              <a:t> on HRQoL is not supported by trial evidence (1/3)</a:t>
            </a:r>
          </a:p>
        </p:txBody>
      </p:sp>
      <p:sp>
        <p:nvSpPr>
          <p:cNvPr id="26" name="Rectangle 25">
            <a:extLst>
              <a:ext uri="{FF2B5EF4-FFF2-40B4-BE49-F238E27FC236}">
                <a16:creationId xmlns:a16="http://schemas.microsoft.com/office/drawing/2014/main" id="{A15841C0-D630-413A-0CA7-BF161E3967C5}"/>
              </a:ext>
            </a:extLst>
          </p:cNvPr>
          <p:cNvSpPr/>
          <p:nvPr/>
        </p:nvSpPr>
        <p:spPr>
          <a:xfrm>
            <a:off x="470536" y="3634241"/>
            <a:ext cx="11306862" cy="22766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EAG considers the trial finding can be interpreted in one of four ways: </a:t>
            </a:r>
          </a:p>
          <a:p>
            <a:pPr marL="800100" lvl="1" indent="-342900">
              <a:buFont typeface="+mj-lt"/>
              <a:buAutoNum type="arabicPeriod"/>
            </a:pP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does not improve Hb levels enough to influence utility as measured by EQ-5D</a:t>
            </a:r>
          </a:p>
          <a:p>
            <a:pPr marL="800100" lvl="1" indent="-342900">
              <a:buFont typeface="+mj-lt"/>
              <a:buAutoNum type="arabicPeriod"/>
            </a:pPr>
            <a:r>
              <a:rPr lang="en-GB" dirty="0">
                <a:solidFill>
                  <a:schemeClr val="tx1"/>
                </a:solidFill>
                <a:latin typeface="Arial" panose="020B0604020202020204" pitchFamily="34" charset="0"/>
              </a:rPr>
              <a:t>EQ-5D not a useful tool for capturing changes in HRQoL in people with changing Hb levels</a:t>
            </a:r>
          </a:p>
          <a:p>
            <a:pPr marL="800100" lvl="1" indent="-342900">
              <a:buFont typeface="+mj-lt"/>
              <a:buAutoNum type="arabicPeriod"/>
            </a:pPr>
            <a:r>
              <a:rPr lang="en-GB" dirty="0">
                <a:solidFill>
                  <a:schemeClr val="tx1"/>
                </a:solidFill>
                <a:latin typeface="Arial" panose="020B0604020202020204" pitchFamily="34" charset="0"/>
              </a:rPr>
              <a:t>people experience HRQoL benefit from raised Hb levels, but is outweighed by AEs linked to </a:t>
            </a:r>
            <a:r>
              <a:rPr lang="en-GB" dirty="0" err="1">
                <a:solidFill>
                  <a:schemeClr val="tx1"/>
                </a:solidFill>
                <a:latin typeface="Arial" panose="020B0604020202020204" pitchFamily="34" charset="0"/>
              </a:rPr>
              <a:t>voxelotor</a:t>
            </a:r>
            <a:endParaRPr lang="en-GB" dirty="0">
              <a:solidFill>
                <a:schemeClr val="tx1"/>
              </a:solidFill>
              <a:latin typeface="Arial" panose="020B0604020202020204" pitchFamily="34" charset="0"/>
            </a:endParaRPr>
          </a:p>
          <a:p>
            <a:pPr marL="800100" lvl="1" indent="-342900">
              <a:buFont typeface="+mj-lt"/>
              <a:buAutoNum type="arabicPeriod"/>
            </a:pPr>
            <a:r>
              <a:rPr lang="en-GB" dirty="0">
                <a:solidFill>
                  <a:schemeClr val="tx1"/>
                </a:solidFill>
                <a:latin typeface="Arial" panose="020B0604020202020204" pitchFamily="34" charset="0"/>
              </a:rPr>
              <a:t>other issues not relating to Hb</a:t>
            </a:r>
          </a:p>
          <a:p>
            <a:pPr marL="285750" indent="-285750">
              <a:buFont typeface="Arial" panose="020B0604020202020204" pitchFamily="34" charset="0"/>
              <a:buChar char="•"/>
            </a:pPr>
            <a:r>
              <a:rPr lang="en-GB" dirty="0">
                <a:solidFill>
                  <a:schemeClr val="tx1"/>
                </a:solidFill>
                <a:latin typeface="Arial" panose="020B0604020202020204" pitchFamily="34" charset="0"/>
              </a:rPr>
              <a:t>No evidence from HOPE to demonstrate raised Hb levels in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arm resulted in increased utility  </a:t>
            </a:r>
            <a:r>
              <a:rPr lang="en-GB" dirty="0">
                <a:solidFill>
                  <a:schemeClr val="tx1"/>
                </a:solidFill>
                <a:latin typeface="Arial" panose="020B0604020202020204" pitchFamily="34" charset="0"/>
                <a:sym typeface="Wingdings" panose="05000000000000000000" pitchFamily="2" charset="2"/>
              </a:rPr>
              <a:t></a:t>
            </a:r>
            <a:r>
              <a:rPr lang="en-GB" dirty="0">
                <a:solidFill>
                  <a:schemeClr val="tx1"/>
                </a:solidFill>
                <a:latin typeface="Arial" panose="020B0604020202020204" pitchFamily="34" charset="0"/>
              </a:rPr>
              <a:t> casts doubt on whether company should have included such a benefit in its model</a:t>
            </a:r>
          </a:p>
        </p:txBody>
      </p:sp>
      <p:sp>
        <p:nvSpPr>
          <p:cNvPr id="32" name="Rectangle 31">
            <a:extLst>
              <a:ext uri="{FF2B5EF4-FFF2-40B4-BE49-F238E27FC236}">
                <a16:creationId xmlns:a16="http://schemas.microsoft.com/office/drawing/2014/main" id="{4423FAC9-BAA5-411F-E9CE-445B234CF3C2}"/>
              </a:ext>
            </a:extLst>
          </p:cNvPr>
          <p:cNvSpPr/>
          <p:nvPr/>
        </p:nvSpPr>
        <p:spPr>
          <a:xfrm>
            <a:off x="470536" y="1388225"/>
            <a:ext cx="11306863" cy="20407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assumed increase in Hb with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in HOPE translates into increase in utility. </a:t>
            </a:r>
          </a:p>
          <a:p>
            <a:pPr marL="285750" indent="-285750">
              <a:buFont typeface="Arial" panose="020B0604020202020204" pitchFamily="34" charset="0"/>
              <a:buChar char="•"/>
            </a:pPr>
            <a:r>
              <a:rPr lang="en-GB" dirty="0">
                <a:solidFill>
                  <a:schemeClr val="tx1"/>
                </a:solidFill>
                <a:latin typeface="Arial" panose="020B0604020202020204" pitchFamily="34" charset="0"/>
              </a:rPr>
              <a:t>However, no evidence of this from EQ-5D data in HOPE at 72 weeks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used analysis of EQ-5D data from the Patient Journey Survey of people with SCD to assess relationship between Hb levels and HRQoL. Used linear models of utilities as a function of Hb. </a:t>
            </a:r>
          </a:p>
          <a:p>
            <a:pPr marL="285750" indent="-285750">
              <a:buFont typeface="Arial" panose="020B0604020202020204" pitchFamily="34" charset="0"/>
              <a:buChar char="•"/>
            </a:pPr>
            <a:r>
              <a:rPr lang="en-GB" dirty="0">
                <a:solidFill>
                  <a:schemeClr val="tx1"/>
                </a:solidFill>
                <a:latin typeface="Arial" panose="020B0604020202020204" pitchFamily="34" charset="0"/>
              </a:rPr>
              <a:t>Estimated utility per 1g/dL increase in Hb was </a:t>
            </a:r>
            <a:r>
              <a:rPr lang="en-GB" u="sng" dirty="0">
                <a:solidFill>
                  <a:schemeClr val="tx1"/>
                </a:solidFill>
                <a:highlight>
                  <a:srgbClr val="000000"/>
                </a:highlight>
                <a:latin typeface="Arial" panose="020B0604020202020204" pitchFamily="34" charset="0"/>
              </a:rPr>
              <a:t>XXXX</a:t>
            </a:r>
            <a:r>
              <a:rPr lang="en-GB" dirty="0">
                <a:solidFill>
                  <a:schemeClr val="tx1"/>
                </a:solidFill>
                <a:latin typeface="Arial" panose="020B0604020202020204" pitchFamily="34" charset="0"/>
              </a:rPr>
              <a:t> using EQ-5D </a:t>
            </a:r>
            <a:r>
              <a:rPr lang="en-GB" dirty="0">
                <a:solidFill>
                  <a:schemeClr val="tx1"/>
                </a:solidFill>
                <a:latin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rPr>
              <a:t>applied in model irrespective of treatment arm </a:t>
            </a:r>
          </a:p>
        </p:txBody>
      </p:sp>
      <p:pic>
        <p:nvPicPr>
          <p:cNvPr id="3" name="Picture 2">
            <a:extLst>
              <a:ext uri="{FF2B5EF4-FFF2-40B4-BE49-F238E27FC236}">
                <a16:creationId xmlns:a16="http://schemas.microsoft.com/office/drawing/2014/main" id="{5A824DF2-D919-F411-A2CA-32A9AED75210}"/>
              </a:ext>
              <a:ext uri="{C183D7F6-B498-43B3-948B-1728B52AA6E4}">
                <adec:decorative xmlns:adec="http://schemas.microsoft.com/office/drawing/2017/decorative" val="1"/>
              </a:ext>
            </a:extLst>
          </p:cNvPr>
          <p:cNvPicPr>
            <a:picLocks noChangeAspect="1"/>
          </p:cNvPicPr>
          <p:nvPr/>
        </p:nvPicPr>
        <p:blipFill rotWithShape="1">
          <a:blip r:embed="rId2"/>
          <a:srcRect l="16406" t="4575" r="14821" b="4613"/>
          <a:stretch/>
        </p:blipFill>
        <p:spPr>
          <a:xfrm>
            <a:off x="11269798" y="263524"/>
            <a:ext cx="690860" cy="690860"/>
          </a:xfrm>
          <a:prstGeom prst="rect">
            <a:avLst/>
          </a:prstGeom>
        </p:spPr>
      </p:pic>
      <p:sp>
        <p:nvSpPr>
          <p:cNvPr id="5" name="TextBox 4">
            <a:extLst>
              <a:ext uri="{FF2B5EF4-FFF2-40B4-BE49-F238E27FC236}">
                <a16:creationId xmlns:a16="http://schemas.microsoft.com/office/drawing/2014/main" id="{10212C03-ED2D-A736-DE38-E336501809F9}"/>
              </a:ext>
            </a:extLst>
          </p:cNvPr>
          <p:cNvSpPr txBox="1"/>
          <p:nvPr/>
        </p:nvSpPr>
        <p:spPr>
          <a:xfrm>
            <a:off x="896429" y="6555644"/>
            <a:ext cx="11064229" cy="338554"/>
          </a:xfrm>
          <a:prstGeom prst="rect">
            <a:avLst/>
          </a:prstGeom>
          <a:noFill/>
        </p:spPr>
        <p:txBody>
          <a:bodyPr wrap="square" rtlCol="0">
            <a:spAutoFit/>
          </a:bodyPr>
          <a:lstStyle/>
          <a:p>
            <a:r>
              <a:rPr lang="en-GB" sz="1600" dirty="0">
                <a:latin typeface="Arial" panose="020B0604020202020204" pitchFamily="34" charset="0"/>
              </a:rPr>
              <a:t>Abbreviations: AE, adverse events; Hb, haemoglobin; SCD, sickle cell disease; SoC, standard of care; QoL, quality of life</a:t>
            </a:r>
          </a:p>
        </p:txBody>
      </p:sp>
      <p:sp>
        <p:nvSpPr>
          <p:cNvPr id="4" name="Rectangle 3" descr="Marker showing slides are confidential ">
            <a:extLst>
              <a:ext uri="{FF2B5EF4-FFF2-40B4-BE49-F238E27FC236}">
                <a16:creationId xmlns:a16="http://schemas.microsoft.com/office/drawing/2014/main" id="{E1130828-965D-9F3F-383D-7CD43515742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24942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8148-3D9F-A9B1-8E2A-7B1483B0CA43}"/>
              </a:ext>
            </a:extLst>
          </p:cNvPr>
          <p:cNvSpPr txBox="1"/>
          <p:nvPr/>
        </p:nvSpPr>
        <p:spPr>
          <a:xfrm>
            <a:off x="507209" y="1997839"/>
            <a:ext cx="11210301"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Epidemiology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SCD is a rare, severe, inherited disorder that predominantly affects people of African, Caribbean, Middle Eastern or South Asian family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2018/2019, 299 babies diagnosed with SCD in England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Approximately 12,500–15,000 people are living with SCD in England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haemolytic anaemia is experienced by all people with SCD to various degrees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Symptoms and prognosis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Sustained haemolytic anaemia causes symptoms such as fatigue, weakness, tachycardia, dizziness and confusion. Also leads to deterioration in tissue and organ function</a:t>
            </a:r>
          </a:p>
        </p:txBody>
      </p:sp>
      <p:sp>
        <p:nvSpPr>
          <p:cNvPr id="7" name="Title 1">
            <a:extLst>
              <a:ext uri="{FF2B5EF4-FFF2-40B4-BE49-F238E27FC236}">
                <a16:creationId xmlns:a16="http://schemas.microsoft.com/office/drawing/2014/main" id="{51C40C92-423F-1728-74FA-2A0B4C2B70DE}"/>
              </a:ext>
            </a:extLst>
          </p:cNvPr>
          <p:cNvSpPr>
            <a:spLocks noGrp="1"/>
          </p:cNvSpPr>
          <p:nvPr>
            <p:ph type="title"/>
          </p:nvPr>
        </p:nvSpPr>
        <p:spPr>
          <a:xfrm>
            <a:off x="466724" y="263524"/>
            <a:ext cx="11250785" cy="592817"/>
          </a:xfrm>
        </p:spPr>
        <p:txBody>
          <a:bodyPr>
            <a:noAutofit/>
          </a:bodyPr>
          <a:lstStyle/>
          <a:p>
            <a:r>
              <a:rPr lang="en-GB" dirty="0">
                <a:latin typeface="Arial" panose="020B0604020202020204" pitchFamily="34" charset="0"/>
                <a:ea typeface="Inter" panose="02000503000000020004" pitchFamily="2" charset="0"/>
                <a:cs typeface="Arial" panose="020B0604020202020204" pitchFamily="34" charset="0"/>
              </a:rPr>
              <a:t>Background on haemolytic anaemia in sickle cell disease (2/2) </a:t>
            </a:r>
            <a:br>
              <a:rPr lang="en-GB" dirty="0">
                <a:latin typeface="Arial" panose="020B0604020202020204" pitchFamily="34" charset="0"/>
                <a:ea typeface="Inter" panose="02000503000000020004" pitchFamily="2"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14A62C3E-9EEE-620E-D509-AF03D2D3E331}"/>
              </a:ext>
            </a:extLst>
          </p:cNvPr>
          <p:cNvSpPr txBox="1">
            <a:spLocks/>
          </p:cNvSpPr>
          <p:nvPr/>
        </p:nvSpPr>
        <p:spPr>
          <a:xfrm>
            <a:off x="4005749" y="6560821"/>
            <a:ext cx="4172733"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SCD, sickle cell disease</a:t>
            </a:r>
          </a:p>
        </p:txBody>
      </p:sp>
    </p:spTree>
    <p:extLst>
      <p:ext uri="{BB962C8B-B14F-4D97-AF65-F5344CB8AC3E}">
        <p14:creationId xmlns:p14="http://schemas.microsoft.com/office/powerpoint/2010/main" val="392871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1B6D4-932F-996F-0A27-DD23262678A7}"/>
              </a:ext>
            </a:extLst>
          </p:cNvPr>
          <p:cNvSpPr>
            <a:spLocks noGrp="1"/>
          </p:cNvSpPr>
          <p:nvPr>
            <p:ph type="body" sz="quarter" idx="13"/>
          </p:nvPr>
        </p:nvSpPr>
        <p:spPr>
          <a:xfrm>
            <a:off x="1708922" y="6517686"/>
            <a:ext cx="8774155" cy="365125"/>
          </a:xfrm>
        </p:spPr>
        <p:txBody>
          <a:bodyPr>
            <a:noAutofit/>
          </a:bodyPr>
          <a:lstStyle/>
          <a:p>
            <a:r>
              <a:rPr lang="en-GB" sz="1600" dirty="0"/>
              <a:t>Abbreviations: OHE, Office of Health Economics; SCD, sickle cell disease; QoL, quality of life </a:t>
            </a:r>
          </a:p>
        </p:txBody>
      </p:sp>
      <p:sp>
        <p:nvSpPr>
          <p:cNvPr id="6" name="Rectangle 5">
            <a:extLst>
              <a:ext uri="{FF2B5EF4-FFF2-40B4-BE49-F238E27FC236}">
                <a16:creationId xmlns:a16="http://schemas.microsoft.com/office/drawing/2014/main" id="{358EE428-088F-B23C-7613-3016D8A31B35}"/>
              </a:ext>
            </a:extLst>
          </p:cNvPr>
          <p:cNvSpPr/>
          <p:nvPr/>
        </p:nvSpPr>
        <p:spPr>
          <a:xfrm>
            <a:off x="466725" y="1242811"/>
            <a:ext cx="11306863" cy="505166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 TE response</a:t>
            </a:r>
          </a:p>
          <a:p>
            <a:pPr marL="285750" indent="-285750">
              <a:buFont typeface="Arial" panose="020B0604020202020204" pitchFamily="34" charset="0"/>
              <a:buChar char="•"/>
            </a:pPr>
            <a:r>
              <a:rPr lang="en-GB" dirty="0">
                <a:solidFill>
                  <a:schemeClr val="tx1"/>
                </a:solidFill>
                <a:latin typeface="Arial" panose="020B0604020202020204" pitchFamily="34" charset="0"/>
              </a:rPr>
              <a:t>Common for Phase III trials and in rare diseases, to show no significant difference in HRQoL</a:t>
            </a:r>
          </a:p>
        </p:txBody>
      </p:sp>
      <p:sp>
        <p:nvSpPr>
          <p:cNvPr id="3" name="Rectangle 2" descr="Marker showing slides are confidential ">
            <a:extLst>
              <a:ext uri="{FF2B5EF4-FFF2-40B4-BE49-F238E27FC236}">
                <a16:creationId xmlns:a16="http://schemas.microsoft.com/office/drawing/2014/main" id="{2268C21A-BB62-4786-47E5-3C0161BCB69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8" name="Title 1">
            <a:extLst>
              <a:ext uri="{FF2B5EF4-FFF2-40B4-BE49-F238E27FC236}">
                <a16:creationId xmlns:a16="http://schemas.microsoft.com/office/drawing/2014/main" id="{631CECAD-95D1-50AA-B4B3-9078C0D3B7F8}"/>
              </a:ext>
            </a:extLst>
          </p:cNvPr>
          <p:cNvSpPr>
            <a:spLocks noGrp="1"/>
          </p:cNvSpPr>
          <p:nvPr>
            <p:ph type="title"/>
          </p:nvPr>
        </p:nvSpPr>
        <p:spPr>
          <a:xfrm>
            <a:off x="466725" y="263524"/>
            <a:ext cx="10944800" cy="592817"/>
          </a:xfrm>
        </p:spPr>
        <p:txBody>
          <a:bodyPr>
            <a:noAutofit/>
          </a:bodyPr>
          <a:lstStyle/>
          <a:p>
            <a:r>
              <a:rPr lang="en-GB" dirty="0"/>
              <a:t>Key issue: modelled impact of treatment with </a:t>
            </a:r>
            <a:r>
              <a:rPr lang="en-GB" dirty="0" err="1"/>
              <a:t>voxelotor</a:t>
            </a:r>
            <a:r>
              <a:rPr lang="en-GB" dirty="0"/>
              <a:t> on HRQoL is not supported by trial evidence (2/3)</a:t>
            </a:r>
          </a:p>
        </p:txBody>
      </p:sp>
      <p:pic>
        <p:nvPicPr>
          <p:cNvPr id="9" name="Picture 8">
            <a:extLst>
              <a:ext uri="{FF2B5EF4-FFF2-40B4-BE49-F238E27FC236}">
                <a16:creationId xmlns:a16="http://schemas.microsoft.com/office/drawing/2014/main" id="{9B4E4DDF-36FA-3763-6A8D-38B8899999FF}"/>
              </a:ext>
              <a:ext uri="{C183D7F6-B498-43B3-948B-1728B52AA6E4}">
                <adec:decorative xmlns:adec="http://schemas.microsoft.com/office/drawing/2017/decorative" val="1"/>
              </a:ext>
            </a:extLst>
          </p:cNvPr>
          <p:cNvPicPr>
            <a:picLocks noChangeAspect="1"/>
          </p:cNvPicPr>
          <p:nvPr/>
        </p:nvPicPr>
        <p:blipFill rotWithShape="1">
          <a:blip r:embed="rId2"/>
          <a:srcRect l="16406" t="4575" r="14821" b="4613"/>
          <a:stretch/>
        </p:blipFill>
        <p:spPr>
          <a:xfrm>
            <a:off x="11259407" y="328739"/>
            <a:ext cx="690860" cy="690860"/>
          </a:xfrm>
          <a:prstGeom prst="rect">
            <a:avLst/>
          </a:prstGeom>
        </p:spPr>
      </p:pic>
      <p:graphicFrame>
        <p:nvGraphicFramePr>
          <p:cNvPr id="10" name="Table 10">
            <a:extLst>
              <a:ext uri="{FF2B5EF4-FFF2-40B4-BE49-F238E27FC236}">
                <a16:creationId xmlns:a16="http://schemas.microsoft.com/office/drawing/2014/main" id="{D6E6AD6B-CA71-A478-DF09-8F35BA831D3F}"/>
              </a:ext>
            </a:extLst>
          </p:cNvPr>
          <p:cNvGraphicFramePr>
            <a:graphicFrameLocks noGrp="1"/>
          </p:cNvGraphicFramePr>
          <p:nvPr>
            <p:extLst>
              <p:ext uri="{D42A27DB-BD31-4B8C-83A1-F6EECF244321}">
                <p14:modId xmlns:p14="http://schemas.microsoft.com/office/powerpoint/2010/main" val="171006946"/>
              </p:ext>
            </p:extLst>
          </p:nvPr>
        </p:nvGraphicFramePr>
        <p:xfrm>
          <a:off x="571418" y="1902556"/>
          <a:ext cx="11097476" cy="4302760"/>
        </p:xfrm>
        <a:graphic>
          <a:graphicData uri="http://schemas.openxmlformats.org/drawingml/2006/table">
            <a:tbl>
              <a:tblPr firstRow="1" bandRow="1">
                <a:tableStyleId>{5C22544A-7EE6-4342-B048-85BDC9FD1C3A}</a:tableStyleId>
              </a:tblPr>
              <a:tblGrid>
                <a:gridCol w="2979622">
                  <a:extLst>
                    <a:ext uri="{9D8B030D-6E8A-4147-A177-3AD203B41FA5}">
                      <a16:colId xmlns:a16="http://schemas.microsoft.com/office/drawing/2014/main" val="1095214440"/>
                    </a:ext>
                  </a:extLst>
                </a:gridCol>
                <a:gridCol w="8117854">
                  <a:extLst>
                    <a:ext uri="{9D8B030D-6E8A-4147-A177-3AD203B41FA5}">
                      <a16:colId xmlns:a16="http://schemas.microsoft.com/office/drawing/2014/main" val="3254611889"/>
                    </a:ext>
                  </a:extLst>
                </a:gridCol>
              </a:tblGrid>
              <a:tr h="370840">
                <a:tc>
                  <a:txBody>
                    <a:bodyPr/>
                    <a:lstStyle/>
                    <a:p>
                      <a:r>
                        <a:rPr lang="en-GB" dirty="0">
                          <a:latin typeface="Arial" panose="020B0604020202020204" pitchFamily="34" charset="0"/>
                          <a:cs typeface="Arial" panose="020B0604020202020204" pitchFamily="34" charset="0"/>
                        </a:rPr>
                        <a:t>Company comments</a:t>
                      </a:r>
                    </a:p>
                  </a:txBody>
                  <a:tcPr/>
                </a:tc>
                <a:tc>
                  <a:txBody>
                    <a:bodyPr/>
                    <a:lstStyle/>
                    <a:p>
                      <a:r>
                        <a:rPr lang="en-GB" dirty="0">
                          <a:latin typeface="Arial" panose="020B0604020202020204" pitchFamily="34" charset="0"/>
                          <a:cs typeface="Arial" panose="020B0604020202020204" pitchFamily="34" charset="0"/>
                        </a:rPr>
                        <a:t>Explanation</a:t>
                      </a:r>
                    </a:p>
                  </a:txBody>
                  <a:tcPr/>
                </a:tc>
                <a:extLst>
                  <a:ext uri="{0D108BD9-81ED-4DB2-BD59-A6C34878D82A}">
                    <a16:rowId xmlns:a16="http://schemas.microsoft.com/office/drawing/2014/main" val="2913598832"/>
                  </a:ext>
                </a:extLst>
              </a:tr>
              <a:tr h="370840">
                <a:tc>
                  <a:txBody>
                    <a:bodyPr/>
                    <a:lstStyle/>
                    <a:p>
                      <a:r>
                        <a:rPr lang="en-GB" b="1" dirty="0">
                          <a:solidFill>
                            <a:schemeClr val="tx1"/>
                          </a:solidFill>
                          <a:latin typeface="Arial" panose="020B0604020202020204" pitchFamily="34" charset="0"/>
                          <a:cs typeface="Arial" panose="020B0604020202020204" pitchFamily="34" charset="0"/>
                        </a:rPr>
                        <a:t>Missing data from HOPE trial </a:t>
                      </a:r>
                      <a:endParaRPr lang="en-GB"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solidFill>
                            <a:schemeClr val="tx1"/>
                          </a:solidFill>
                          <a:highlight>
                            <a:srgbClr val="000000"/>
                          </a:highlight>
                          <a:latin typeface="Arial" panose="020B0604020202020204" pitchFamily="34" charset="0"/>
                          <a:cs typeface="Arial" panose="020B0604020202020204" pitchFamily="34" charset="0"/>
                        </a:rPr>
                        <a:t>XXX</a:t>
                      </a:r>
                      <a:r>
                        <a:rPr lang="en-GB" dirty="0">
                          <a:solidFill>
                            <a:schemeClr val="tx1"/>
                          </a:solidFill>
                          <a:latin typeface="Arial" panose="020B0604020202020204" pitchFamily="34" charset="0"/>
                          <a:cs typeface="Arial" panose="020B0604020202020204" pitchFamily="34" charset="0"/>
                        </a:rPr>
                        <a:t>90 in placebo and </a:t>
                      </a:r>
                      <a:r>
                        <a:rPr lang="en-GB" u="sng" dirty="0">
                          <a:solidFill>
                            <a:schemeClr val="tx1"/>
                          </a:solidFill>
                          <a:highlight>
                            <a:srgbClr val="000000"/>
                          </a:highlight>
                          <a:latin typeface="Arial" panose="020B0604020202020204" pitchFamily="34" charset="0"/>
                          <a:cs typeface="Arial" panose="020B0604020202020204" pitchFamily="34" charset="0"/>
                        </a:rPr>
                        <a:t>XXX</a:t>
                      </a:r>
                      <a:r>
                        <a:rPr lang="en-GB" dirty="0">
                          <a:solidFill>
                            <a:schemeClr val="tx1"/>
                          </a:solidFill>
                          <a:latin typeface="Arial" panose="020B0604020202020204" pitchFamily="34" charset="0"/>
                          <a:cs typeface="Arial" panose="020B0604020202020204" pitchFamily="34" charset="0"/>
                        </a:rPr>
                        <a:t>90 in </a:t>
                      </a:r>
                      <a:r>
                        <a:rPr lang="en-GB" dirty="0" err="1">
                          <a:solidFill>
                            <a:schemeClr val="tx1"/>
                          </a:solidFill>
                          <a:latin typeface="Arial" panose="020B0604020202020204" pitchFamily="34" charset="0"/>
                          <a:cs typeface="Arial" panose="020B0604020202020204" pitchFamily="34" charset="0"/>
                        </a:rPr>
                        <a:t>voxelotor</a:t>
                      </a:r>
                      <a:r>
                        <a:rPr lang="en-GB" dirty="0">
                          <a:solidFill>
                            <a:schemeClr val="tx1"/>
                          </a:solidFill>
                          <a:latin typeface="Arial" panose="020B0604020202020204" pitchFamily="34" charset="0"/>
                          <a:cs typeface="Arial" panose="020B0604020202020204" pitchFamily="34" charset="0"/>
                        </a:rPr>
                        <a:t> arms had baseline EQ-5D. </a:t>
                      </a:r>
                      <a:r>
                        <a:rPr lang="en-GB" u="sng" dirty="0">
                          <a:solidFill>
                            <a:schemeClr val="tx1"/>
                          </a:solidFill>
                          <a:highlight>
                            <a:srgbClr val="000000"/>
                          </a:highlight>
                          <a:latin typeface="Arial" panose="020B0604020202020204" pitchFamily="34" charset="0"/>
                          <a:cs typeface="Arial" panose="020B0604020202020204" pitchFamily="34" charset="0"/>
                        </a:rPr>
                        <a:t>XX</a:t>
                      </a:r>
                      <a:r>
                        <a:rPr lang="en-GB" dirty="0">
                          <a:solidFill>
                            <a:schemeClr val="tx1"/>
                          </a:solidFill>
                          <a:latin typeface="Arial" panose="020B0604020202020204" pitchFamily="34" charset="0"/>
                          <a:cs typeface="Arial" panose="020B0604020202020204" pitchFamily="34" charset="0"/>
                        </a:rPr>
                        <a:t> and </a:t>
                      </a:r>
                      <a:r>
                        <a:rPr lang="en-GB" u="sng" dirty="0">
                          <a:solidFill>
                            <a:schemeClr val="tx1"/>
                          </a:solidFill>
                          <a:highlight>
                            <a:srgbClr val="000000"/>
                          </a:highlight>
                          <a:latin typeface="Arial" panose="020B0604020202020204" pitchFamily="34" charset="0"/>
                          <a:cs typeface="Arial" panose="020B0604020202020204" pitchFamily="34" charset="0"/>
                        </a:rPr>
                        <a:t>XX</a:t>
                      </a:r>
                      <a:r>
                        <a:rPr lang="en-GB" dirty="0">
                          <a:solidFill>
                            <a:schemeClr val="tx1"/>
                          </a:solidFill>
                          <a:latin typeface="Arial" panose="020B0604020202020204" pitchFamily="34" charset="0"/>
                          <a:cs typeface="Arial" panose="020B0604020202020204" pitchFamily="34" charset="0"/>
                        </a:rPr>
                        <a:t> respectively had change from baseline value at week 24, and </a:t>
                      </a:r>
                      <a:r>
                        <a:rPr lang="en-GB" u="sng" dirty="0">
                          <a:solidFill>
                            <a:schemeClr val="tx1"/>
                          </a:solidFill>
                          <a:highlight>
                            <a:srgbClr val="000000"/>
                          </a:highlight>
                          <a:latin typeface="Arial" panose="020B0604020202020204" pitchFamily="34" charset="0"/>
                          <a:cs typeface="Arial" panose="020B0604020202020204" pitchFamily="34" charset="0"/>
                        </a:rPr>
                        <a:t>XX</a:t>
                      </a:r>
                      <a:r>
                        <a:rPr lang="en-GB" dirty="0">
                          <a:solidFill>
                            <a:schemeClr val="tx1"/>
                          </a:solidFill>
                          <a:latin typeface="Arial" panose="020B0604020202020204" pitchFamily="34" charset="0"/>
                          <a:cs typeface="Arial" panose="020B0604020202020204" pitchFamily="34" charset="0"/>
                        </a:rPr>
                        <a:t> in both arms at week 72</a:t>
                      </a:r>
                    </a:p>
                  </a:txBody>
                  <a:tcPr/>
                </a:tc>
                <a:extLst>
                  <a:ext uri="{0D108BD9-81ED-4DB2-BD59-A6C34878D82A}">
                    <a16:rowId xmlns:a16="http://schemas.microsoft.com/office/drawing/2014/main" val="438288303"/>
                  </a:ext>
                </a:extLst>
              </a:tr>
              <a:tr h="370840">
                <a:tc>
                  <a:txBody>
                    <a:bodyPr/>
                    <a:lstStyle/>
                    <a:p>
                      <a:r>
                        <a:rPr lang="en-GB" b="1" dirty="0">
                          <a:solidFill>
                            <a:schemeClr val="tx1"/>
                          </a:solidFill>
                          <a:latin typeface="Arial" panose="020B0604020202020204" pitchFamily="34" charset="0"/>
                          <a:cs typeface="Arial" panose="020B0604020202020204" pitchFamily="34" charset="0"/>
                        </a:rPr>
                        <a:t>High baseline EQ-5D values </a:t>
                      </a:r>
                      <a:endParaRPr lang="en-GB"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Mean baseline utilities higher than literature values and very close to population norms. Baseline EQ-5D not reflect burden of disease and difficult to detect improvements</a:t>
                      </a:r>
                    </a:p>
                  </a:txBody>
                  <a:tcPr/>
                </a:tc>
                <a:extLst>
                  <a:ext uri="{0D108BD9-81ED-4DB2-BD59-A6C34878D82A}">
                    <a16:rowId xmlns:a16="http://schemas.microsoft.com/office/drawing/2014/main" val="1182952514"/>
                  </a:ext>
                </a:extLst>
              </a:tr>
              <a:tr h="0">
                <a:tc>
                  <a:txBody>
                    <a:bodyPr/>
                    <a:lstStyle/>
                    <a:p>
                      <a:r>
                        <a:rPr lang="en-GB" b="1" dirty="0">
                          <a:solidFill>
                            <a:schemeClr val="tx1"/>
                          </a:solidFill>
                          <a:latin typeface="Arial" panose="020B0604020202020204" pitchFamily="34" charset="0"/>
                          <a:cs typeface="Arial" panose="020B0604020202020204" pitchFamily="34" charset="0"/>
                        </a:rPr>
                        <a:t>Effect of long term complications on HRQoL not captured in HOPE </a:t>
                      </a:r>
                      <a:endParaRPr lang="en-GB"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chemeClr val="tx1"/>
                          </a:solidFill>
                          <a:latin typeface="Arial" panose="020B0604020202020204" pitchFamily="34" charset="0"/>
                          <a:cs typeface="Arial" panose="020B0604020202020204" pitchFamily="34" charset="0"/>
                        </a:rPr>
                        <a:t>Voxelotor’s</a:t>
                      </a:r>
                      <a:r>
                        <a:rPr lang="en-GB" dirty="0">
                          <a:solidFill>
                            <a:schemeClr val="tx1"/>
                          </a:solidFill>
                          <a:latin typeface="Arial" panose="020B0604020202020204" pitchFamily="34" charset="0"/>
                          <a:cs typeface="Arial" panose="020B0604020202020204" pitchFamily="34" charset="0"/>
                        </a:rPr>
                        <a:t> HRQoL benefit is through prevention of long-term complications. Not captured in trial EQ-5D data due to short duration</a:t>
                      </a:r>
                    </a:p>
                  </a:txBody>
                  <a:tcPr/>
                </a:tc>
                <a:extLst>
                  <a:ext uri="{0D108BD9-81ED-4DB2-BD59-A6C34878D82A}">
                    <a16:rowId xmlns:a16="http://schemas.microsoft.com/office/drawing/2014/main" val="1117835065"/>
                  </a:ext>
                </a:extLst>
              </a:tr>
              <a:tr h="370840">
                <a:tc>
                  <a:txBody>
                    <a:bodyPr/>
                    <a:lstStyle/>
                    <a:p>
                      <a:r>
                        <a:rPr lang="en-GB" b="1" dirty="0">
                          <a:solidFill>
                            <a:schemeClr val="tx1"/>
                          </a:solidFill>
                          <a:latin typeface="Arial" panose="020B0604020202020204" pitchFamily="34" charset="0"/>
                          <a:cs typeface="Arial" panose="020B0604020202020204" pitchFamily="34" charset="0"/>
                        </a:rPr>
                        <a:t>Validity of EQ-5D in SCD </a:t>
                      </a:r>
                      <a:endParaRPr lang="en-GB" dirty="0">
                        <a:latin typeface="Arial" panose="020B0604020202020204" pitchFamily="34" charset="0"/>
                        <a:cs typeface="Arial" panose="020B0604020202020204" pitchFamily="34" charset="0"/>
                      </a:endParaRPr>
                    </a:p>
                  </a:txBody>
                  <a:tcPr/>
                </a:tc>
                <a:tc>
                  <a:txBody>
                    <a:bodyPr/>
                    <a:lstStyle/>
                    <a:p>
                      <a:r>
                        <a:rPr lang="en-GB" dirty="0">
                          <a:solidFill>
                            <a:schemeClr val="tx1"/>
                          </a:solidFill>
                          <a:latin typeface="Arial" panose="020B0604020202020204" pitchFamily="34" charset="0"/>
                          <a:cs typeface="Arial" panose="020B0604020202020204" pitchFamily="34" charset="0"/>
                        </a:rPr>
                        <a:t>OHE report generic measures of HRQoL like EQ-5D in certain contexts fail to capture relevant aspects of QoL. In SCD there has been little research testing validity of EQ-5D. Fatigue, a major component of SCD, is also not captured explicitly in EQ-5D and may lack validity</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9657538"/>
                  </a:ext>
                </a:extLst>
              </a:tr>
            </a:tbl>
          </a:graphicData>
        </a:graphic>
      </p:graphicFrame>
    </p:spTree>
    <p:extLst>
      <p:ext uri="{BB962C8B-B14F-4D97-AF65-F5344CB8AC3E}">
        <p14:creationId xmlns:p14="http://schemas.microsoft.com/office/powerpoint/2010/main" val="1337960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764436-08F6-E303-716C-E3B72A539075}"/>
              </a:ext>
            </a:extLst>
          </p:cNvPr>
          <p:cNvSpPr/>
          <p:nvPr/>
        </p:nvSpPr>
        <p:spPr>
          <a:xfrm>
            <a:off x="442569" y="1387770"/>
            <a:ext cx="11306862" cy="23426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critique of company TE response</a:t>
            </a:r>
          </a:p>
          <a:p>
            <a:pPr marL="342900" indent="-342900">
              <a:buFont typeface="Arial" panose="020B0604020202020204" pitchFamily="34" charset="0"/>
              <a:buChar char="•"/>
            </a:pPr>
            <a:r>
              <a:rPr lang="en-GB" dirty="0">
                <a:solidFill>
                  <a:schemeClr val="tx1"/>
                </a:solidFill>
                <a:latin typeface="Arial" panose="020B0604020202020204" pitchFamily="34" charset="0"/>
              </a:rPr>
              <a:t>Disagree HOPE trial utilities very close to population norms and EQ-5D not valid in SCD </a:t>
            </a:r>
          </a:p>
          <a:p>
            <a:pPr marL="342900" indent="-342900">
              <a:buFont typeface="Arial" panose="020B0604020202020204" pitchFamily="34" charset="0"/>
              <a:buChar char="•"/>
            </a:pPr>
            <a:r>
              <a:rPr lang="en-GB" dirty="0">
                <a:solidFill>
                  <a:schemeClr val="tx1"/>
                </a:solidFill>
                <a:latin typeface="Arial" panose="020B0604020202020204" pitchFamily="34" charset="0"/>
              </a:rPr>
              <a:t>In HOPE,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arm had a mean age of 24 years and a mean utility of 0.86, vs. general population, utility decrement for SCD without RTT is approx. 0.08 </a:t>
            </a:r>
          </a:p>
          <a:p>
            <a:pPr marL="342900" indent="-342900">
              <a:buFont typeface="Arial" panose="020B0604020202020204" pitchFamily="34" charset="0"/>
              <a:buChar char="•"/>
            </a:pPr>
            <a:r>
              <a:rPr lang="en-GB" dirty="0">
                <a:solidFill>
                  <a:schemeClr val="tx1"/>
                </a:solidFill>
                <a:latin typeface="Arial" panose="020B0604020202020204" pitchFamily="34" charset="0"/>
              </a:rPr>
              <a:t>0.08 utility decrement suggests EQ-5D is valid measure in SCD </a:t>
            </a:r>
          </a:p>
          <a:p>
            <a:pPr marL="342900" indent="-342900">
              <a:buFont typeface="Arial" panose="020B0604020202020204" pitchFamily="34" charset="0"/>
              <a:buChar char="•"/>
            </a:pPr>
            <a:r>
              <a:rPr lang="en-GB" dirty="0">
                <a:solidFill>
                  <a:schemeClr val="tx1"/>
                </a:solidFill>
                <a:latin typeface="Arial" panose="020B0604020202020204" pitchFamily="34" charset="0"/>
              </a:rPr>
              <a:t>Considers relationship between Hb and utility is complex and unlikely linear </a:t>
            </a:r>
          </a:p>
          <a:p>
            <a:pPr marL="342900" indent="-342900">
              <a:buFont typeface="Arial" panose="020B0604020202020204" pitchFamily="34" charset="0"/>
              <a:buChar char="•"/>
            </a:pPr>
            <a:r>
              <a:rPr lang="en-GB" dirty="0">
                <a:solidFill>
                  <a:schemeClr val="tx1"/>
                </a:solidFill>
                <a:latin typeface="Arial" panose="020B0604020202020204" pitchFamily="34" charset="0"/>
              </a:rPr>
              <a:t>EQ-5D completion rates &lt;100% at baseline and declining over time does not invalidate HOPE trial finding that change in utility value over time was not statistically significant</a:t>
            </a:r>
            <a:endParaRPr lang="en-GB" b="1" dirty="0">
              <a:solidFill>
                <a:schemeClr val="tx1"/>
              </a:solidFill>
              <a:latin typeface="Arial" panose="020B0604020202020204" pitchFamily="34" charset="0"/>
            </a:endParaRPr>
          </a:p>
        </p:txBody>
      </p:sp>
      <p:sp>
        <p:nvSpPr>
          <p:cNvPr id="11" name="Title 1">
            <a:extLst>
              <a:ext uri="{FF2B5EF4-FFF2-40B4-BE49-F238E27FC236}">
                <a16:creationId xmlns:a16="http://schemas.microsoft.com/office/drawing/2014/main" id="{F49B9EE9-998C-EF52-015D-F68CDB7FA496}"/>
              </a:ext>
            </a:extLst>
          </p:cNvPr>
          <p:cNvSpPr>
            <a:spLocks noGrp="1"/>
          </p:cNvSpPr>
          <p:nvPr>
            <p:ph type="title"/>
          </p:nvPr>
        </p:nvSpPr>
        <p:spPr>
          <a:xfrm>
            <a:off x="466725" y="263524"/>
            <a:ext cx="10944800" cy="592817"/>
          </a:xfrm>
        </p:spPr>
        <p:txBody>
          <a:bodyPr>
            <a:noAutofit/>
          </a:bodyPr>
          <a:lstStyle/>
          <a:p>
            <a:r>
              <a:rPr lang="en-GB" dirty="0"/>
              <a:t>Key issue: modelled impact of treatment with </a:t>
            </a:r>
            <a:r>
              <a:rPr lang="en-GB" dirty="0" err="1"/>
              <a:t>voxelotor</a:t>
            </a:r>
            <a:r>
              <a:rPr lang="en-GB" dirty="0"/>
              <a:t> on HRQoL is not supported by trial evidence (3/3)</a:t>
            </a:r>
          </a:p>
        </p:txBody>
      </p:sp>
      <p:pic>
        <p:nvPicPr>
          <p:cNvPr id="12" name="Picture 11">
            <a:extLst>
              <a:ext uri="{FF2B5EF4-FFF2-40B4-BE49-F238E27FC236}">
                <a16:creationId xmlns:a16="http://schemas.microsoft.com/office/drawing/2014/main" id="{52AACE6E-1000-1646-9756-5349204989D1}"/>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259407" y="328739"/>
            <a:ext cx="690860" cy="690860"/>
          </a:xfrm>
          <a:prstGeom prst="rect">
            <a:avLst/>
          </a:prstGeom>
        </p:spPr>
      </p:pic>
      <p:sp>
        <p:nvSpPr>
          <p:cNvPr id="13" name="Rectangle 12" descr="Question to committee">
            <a:extLst>
              <a:ext uri="{FF2B5EF4-FFF2-40B4-BE49-F238E27FC236}">
                <a16:creationId xmlns:a16="http://schemas.microsoft.com/office/drawing/2014/main" id="{718FB910-9873-A163-864D-397F1231B6D7}"/>
              </a:ext>
            </a:extLst>
          </p:cNvPr>
          <p:cNvSpPr/>
          <p:nvPr/>
        </p:nvSpPr>
        <p:spPr>
          <a:xfrm>
            <a:off x="1456000" y="5804421"/>
            <a:ext cx="9955525" cy="636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285750" indent="-285750" algn="ctr">
              <a:buFont typeface="Arial" panose="020B0604020202020204" pitchFamily="34" charset="0"/>
              <a:buChar char="•"/>
            </a:pPr>
            <a:r>
              <a:rPr lang="en-GB" dirty="0">
                <a:solidFill>
                  <a:schemeClr val="tx1"/>
                </a:solidFill>
                <a:latin typeface="Arial" panose="020B0604020202020204" pitchFamily="34" charset="0"/>
              </a:rPr>
              <a:t> Is there an impact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on </a:t>
            </a:r>
            <a:r>
              <a:rPr lang="en-GB" dirty="0" err="1">
                <a:solidFill>
                  <a:schemeClr val="tx1"/>
                </a:solidFill>
                <a:latin typeface="Arial" panose="020B0604020202020204" pitchFamily="34" charset="0"/>
              </a:rPr>
              <a:t>HRQoL</a:t>
            </a:r>
            <a:r>
              <a:rPr lang="en-GB" dirty="0">
                <a:solidFill>
                  <a:schemeClr val="tx1"/>
                </a:solidFill>
                <a:latin typeface="Arial" panose="020B0604020202020204" pitchFamily="34" charset="0"/>
              </a:rPr>
              <a:t>?</a:t>
            </a:r>
          </a:p>
          <a:p>
            <a:pPr marL="285750" indent="-285750" algn="ctr">
              <a:buFont typeface="Arial" panose="020B0604020202020204" pitchFamily="34" charset="0"/>
              <a:buChar char="•"/>
            </a:pPr>
            <a:r>
              <a:rPr lang="en-GB" dirty="0">
                <a:solidFill>
                  <a:schemeClr val="tx1"/>
                </a:solidFill>
                <a:latin typeface="Arial" panose="020B0604020202020204" pitchFamily="34" charset="0"/>
              </a:rPr>
              <a:t>Has the impact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on </a:t>
            </a:r>
            <a:r>
              <a:rPr lang="en-GB" dirty="0" err="1">
                <a:solidFill>
                  <a:schemeClr val="tx1"/>
                </a:solidFill>
                <a:latin typeface="Arial" panose="020B0604020202020204" pitchFamily="34" charset="0"/>
              </a:rPr>
              <a:t>HRQoL</a:t>
            </a:r>
            <a:r>
              <a:rPr lang="en-GB" dirty="0">
                <a:solidFill>
                  <a:schemeClr val="tx1"/>
                </a:solidFill>
                <a:latin typeface="Arial" panose="020B0604020202020204" pitchFamily="34" charset="0"/>
              </a:rPr>
              <a:t> been captured appropriately in the model?</a:t>
            </a:r>
          </a:p>
        </p:txBody>
      </p:sp>
      <p:grpSp>
        <p:nvGrpSpPr>
          <p:cNvPr id="14" name="Group 13">
            <a:extLst>
              <a:ext uri="{FF2B5EF4-FFF2-40B4-BE49-F238E27FC236}">
                <a16:creationId xmlns:a16="http://schemas.microsoft.com/office/drawing/2014/main" id="{8B9773D8-198B-78CD-14C1-43AAFC45DA54}"/>
              </a:ext>
              <a:ext uri="{C183D7F6-B498-43B3-948B-1728B52AA6E4}">
                <adec:decorative xmlns:adec="http://schemas.microsoft.com/office/drawing/2017/decorative" val="1"/>
              </a:ext>
            </a:extLst>
          </p:cNvPr>
          <p:cNvGrpSpPr/>
          <p:nvPr/>
        </p:nvGrpSpPr>
        <p:grpSpPr>
          <a:xfrm>
            <a:off x="1254181" y="5903125"/>
            <a:ext cx="459907" cy="497785"/>
            <a:chOff x="-1308387" y="4123185"/>
            <a:chExt cx="459907" cy="497785"/>
          </a:xfrm>
        </p:grpSpPr>
        <p:sp>
          <p:nvSpPr>
            <p:cNvPr id="15" name="Oval 14">
              <a:extLst>
                <a:ext uri="{FF2B5EF4-FFF2-40B4-BE49-F238E27FC236}">
                  <a16:creationId xmlns:a16="http://schemas.microsoft.com/office/drawing/2014/main" id="{BFA29250-FF58-9476-AD44-FE0703EE387D}"/>
                </a:ext>
              </a:extLst>
            </p:cNvPr>
            <p:cNvSpPr/>
            <p:nvPr/>
          </p:nvSpPr>
          <p:spPr>
            <a:xfrm>
              <a:off x="-1308387" y="4123185"/>
              <a:ext cx="459907" cy="49778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6" name="Graphic 15">
              <a:extLst>
                <a:ext uri="{FF2B5EF4-FFF2-40B4-BE49-F238E27FC236}">
                  <a16:creationId xmlns:a16="http://schemas.microsoft.com/office/drawing/2014/main" id="{C222A5A3-69BA-A855-301A-D9EF4562CE5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0252" y="4200261"/>
              <a:ext cx="403639" cy="403639"/>
            </a:xfrm>
            <a:prstGeom prst="rect">
              <a:avLst/>
            </a:prstGeom>
          </p:spPr>
        </p:pic>
      </p:grpSp>
      <p:sp>
        <p:nvSpPr>
          <p:cNvPr id="2" name="Text Placeholder 3">
            <a:extLst>
              <a:ext uri="{FF2B5EF4-FFF2-40B4-BE49-F238E27FC236}">
                <a16:creationId xmlns:a16="http://schemas.microsoft.com/office/drawing/2014/main" id="{6CAFAF66-46F8-CFD2-C9F8-77EE001AC093}"/>
              </a:ext>
            </a:extLst>
          </p:cNvPr>
          <p:cNvSpPr txBox="1">
            <a:spLocks/>
          </p:cNvSpPr>
          <p:nvPr/>
        </p:nvSpPr>
        <p:spPr>
          <a:xfrm>
            <a:off x="2172109" y="6609212"/>
            <a:ext cx="852330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Hb, haemoglobin; RTT, regular transfusion therapy; SCD, sickle cell disease</a:t>
            </a:r>
          </a:p>
        </p:txBody>
      </p:sp>
      <p:sp>
        <p:nvSpPr>
          <p:cNvPr id="3" name="Rectangle 2">
            <a:extLst>
              <a:ext uri="{FF2B5EF4-FFF2-40B4-BE49-F238E27FC236}">
                <a16:creationId xmlns:a16="http://schemas.microsoft.com/office/drawing/2014/main" id="{1C262F6E-F5E0-05F0-27FB-183B2F1E69E4}"/>
              </a:ext>
            </a:extLst>
          </p:cNvPr>
          <p:cNvSpPr/>
          <p:nvPr/>
        </p:nvSpPr>
        <p:spPr>
          <a:xfrm>
            <a:off x="466725" y="4136977"/>
            <a:ext cx="11306863" cy="14786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Clinical and patient expert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Trial did not adequately capture range of decrement in QoL experienced by people living with SCD who might be eligible for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t>
            </a:r>
            <a:r>
              <a:rPr lang="en-GB" dirty="0">
                <a:solidFill>
                  <a:schemeClr val="tx1"/>
                </a:solidFill>
                <a:latin typeface="Arial" panose="020B0604020202020204" pitchFamily="34" charset="0"/>
                <a:sym typeface="Wingdings" panose="05000000000000000000" pitchFamily="2" charset="2"/>
              </a:rPr>
              <a:t> l</a:t>
            </a:r>
            <a:r>
              <a:rPr lang="en-GB" dirty="0">
                <a:solidFill>
                  <a:schemeClr val="tx1"/>
                </a:solidFill>
                <a:latin typeface="Arial" panose="020B0604020202020204" pitchFamily="34" charset="0"/>
              </a:rPr>
              <a:t>ikely due to not fit for purpose nature of QoL questionnaires used</a:t>
            </a:r>
          </a:p>
          <a:p>
            <a:pPr marL="285750" indent="-285750">
              <a:buFont typeface="Arial" panose="020B0604020202020204" pitchFamily="34" charset="0"/>
              <a:buChar char="•"/>
            </a:pPr>
            <a:r>
              <a:rPr lang="en-GB" dirty="0">
                <a:solidFill>
                  <a:schemeClr val="tx1"/>
                </a:solidFill>
                <a:latin typeface="Arial" panose="020B0604020202020204" pitchFamily="34" charset="0"/>
              </a:rPr>
              <a:t>Baseline QoL in SCD completely different from general population and not same as other people with SCD</a:t>
            </a:r>
          </a:p>
          <a:p>
            <a:pPr marL="285750" indent="-285750">
              <a:buFont typeface="Arial" panose="020B0604020202020204" pitchFamily="34" charset="0"/>
              <a:buChar char="•"/>
            </a:pPr>
            <a:r>
              <a:rPr lang="en-GB" dirty="0">
                <a:solidFill>
                  <a:schemeClr val="tx1"/>
                </a:solidFill>
                <a:latin typeface="Arial" panose="020B0604020202020204" pitchFamily="34" charset="0"/>
              </a:rPr>
              <a:t>HRQoL instruments are “not fit for purpose” for people living with chronic disorders</a:t>
            </a:r>
          </a:p>
        </p:txBody>
      </p:sp>
    </p:spTree>
    <p:extLst>
      <p:ext uri="{BB962C8B-B14F-4D97-AF65-F5344CB8AC3E}">
        <p14:creationId xmlns:p14="http://schemas.microsoft.com/office/powerpoint/2010/main" val="3898207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466724" y="263524"/>
            <a:ext cx="11016785" cy="592817"/>
          </a:xfrm>
        </p:spPr>
        <p:txBody>
          <a:bodyPr>
            <a:noAutofit/>
          </a:bodyPr>
          <a:lstStyle/>
          <a:p>
            <a:r>
              <a:rPr lang="en-GB" dirty="0"/>
              <a:t>Key issue: Methods to generate TTE probabilities are not robust (1/2)</a:t>
            </a:r>
          </a:p>
        </p:txBody>
      </p:sp>
      <p:sp>
        <p:nvSpPr>
          <p:cNvPr id="32" name="Rectangle 31">
            <a:extLst>
              <a:ext uri="{FF2B5EF4-FFF2-40B4-BE49-F238E27FC236}">
                <a16:creationId xmlns:a16="http://schemas.microsoft.com/office/drawing/2014/main" id="{4423FAC9-BAA5-411F-E9CE-445B234CF3C2}"/>
              </a:ext>
            </a:extLst>
          </p:cNvPr>
          <p:cNvSpPr/>
          <p:nvPr/>
        </p:nvSpPr>
        <p:spPr>
          <a:xfrm>
            <a:off x="466724" y="1431040"/>
            <a:ext cx="11306863" cy="20427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carried out accelerated failure time regression analyses to link Hb levels from HOPE with SCD complications over model time horizon</a:t>
            </a:r>
          </a:p>
          <a:p>
            <a:pPr marL="285750" indent="-285750">
              <a:buFont typeface="Arial" panose="020B0604020202020204" pitchFamily="34" charset="0"/>
              <a:buChar char="•"/>
            </a:pPr>
            <a:r>
              <a:rPr lang="en-GB" dirty="0">
                <a:solidFill>
                  <a:schemeClr val="tx1"/>
                </a:solidFill>
                <a:latin typeface="Arial" panose="020B0604020202020204" pitchFamily="34" charset="0"/>
              </a:rPr>
              <a:t>Used Symphony (US based population) database to derive TTE data due to larger sample size and more complete recording of Hb levels than UK source (HES-CPRD database)</a:t>
            </a:r>
          </a:p>
          <a:p>
            <a:pPr marL="285750" indent="-285750">
              <a:buFont typeface="Arial" panose="020B0604020202020204" pitchFamily="34" charset="0"/>
              <a:buChar char="•"/>
            </a:pPr>
            <a:r>
              <a:rPr lang="en-GB" dirty="0">
                <a:solidFill>
                  <a:schemeClr val="tx1"/>
                </a:solidFill>
                <a:latin typeface="Arial" panose="020B0604020202020204" pitchFamily="34" charset="0"/>
              </a:rPr>
              <a:t>To improve applicability of Symphony to UK SCD population, MAIC was undertaken match population to UK SCD population characteristics found in HES-CPRD</a:t>
            </a:r>
          </a:p>
        </p:txBody>
      </p:sp>
      <p:sp>
        <p:nvSpPr>
          <p:cNvPr id="3" name="TextBox 2">
            <a:extLst>
              <a:ext uri="{FF2B5EF4-FFF2-40B4-BE49-F238E27FC236}">
                <a16:creationId xmlns:a16="http://schemas.microsoft.com/office/drawing/2014/main" id="{3499DFD8-06ED-6A9D-1A9A-369CA9659D70}"/>
              </a:ext>
            </a:extLst>
          </p:cNvPr>
          <p:cNvSpPr txBox="1"/>
          <p:nvPr/>
        </p:nvSpPr>
        <p:spPr>
          <a:xfrm>
            <a:off x="1184246" y="6273225"/>
            <a:ext cx="10589341" cy="584775"/>
          </a:xfrm>
          <a:prstGeom prst="rect">
            <a:avLst/>
          </a:prstGeom>
          <a:noFill/>
        </p:spPr>
        <p:txBody>
          <a:bodyPr wrap="square" rtlCol="0">
            <a:spAutoFit/>
          </a:bodyPr>
          <a:lstStyle/>
          <a:p>
            <a:r>
              <a:rPr lang="en-GB" sz="1600" dirty="0">
                <a:latin typeface="Arial" panose="020B0604020202020204" pitchFamily="34" charset="0"/>
              </a:rPr>
              <a:t>Abbreviations: AFT, accelerated failure time; CPRD, Clinical Practice Research Database; Hb, haemoglobin; HES, hospital episode statistics; SCD, sickle cell disease; TTE, time to event; VOC, </a:t>
            </a:r>
            <a:r>
              <a:rPr lang="en-GB" sz="1600" dirty="0" err="1">
                <a:latin typeface="Arial" panose="020B0604020202020204" pitchFamily="34" charset="0"/>
              </a:rPr>
              <a:t>vaso</a:t>
            </a:r>
            <a:r>
              <a:rPr lang="en-GB" sz="1600" dirty="0">
                <a:latin typeface="Arial" panose="020B0604020202020204" pitchFamily="34" charset="0"/>
              </a:rPr>
              <a:t>-occlusive crisis </a:t>
            </a:r>
          </a:p>
        </p:txBody>
      </p:sp>
      <p:sp>
        <p:nvSpPr>
          <p:cNvPr id="4" name="Rectangle 3">
            <a:extLst>
              <a:ext uri="{FF2B5EF4-FFF2-40B4-BE49-F238E27FC236}">
                <a16:creationId xmlns:a16="http://schemas.microsoft.com/office/drawing/2014/main" id="{419BD191-C595-2C53-E0C5-659C0699E2FD}"/>
              </a:ext>
            </a:extLst>
          </p:cNvPr>
          <p:cNvSpPr/>
          <p:nvPr/>
        </p:nvSpPr>
        <p:spPr>
          <a:xfrm>
            <a:off x="466724" y="4048482"/>
            <a:ext cx="11306863" cy="176546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In original submission, used Symphony equations, however, following concerns over matching methodology, and with new parameterisation of equations, company updated base case after technical engagement using HES-CPRD equations </a:t>
            </a:r>
          </a:p>
          <a:p>
            <a:pPr marL="285750" indent="-285750">
              <a:buFont typeface="Arial" panose="020B0604020202020204" pitchFamily="34" charset="0"/>
              <a:buChar char="•"/>
            </a:pPr>
            <a:r>
              <a:rPr lang="en-GB" dirty="0">
                <a:solidFill>
                  <a:schemeClr val="tx1"/>
                </a:solidFill>
                <a:latin typeface="Arial" panose="020B0604020202020204" pitchFamily="34" charset="0"/>
              </a:rPr>
              <a:t>No longer requirement to match US Symphony database to UK SCD population</a:t>
            </a:r>
          </a:p>
          <a:p>
            <a:pPr marL="285750" indent="-285750">
              <a:buFont typeface="Arial" panose="020B0604020202020204" pitchFamily="34" charset="0"/>
              <a:buChar char="•"/>
            </a:pPr>
            <a:r>
              <a:rPr lang="en-GB" dirty="0">
                <a:solidFill>
                  <a:schemeClr val="tx1"/>
                </a:solidFill>
                <a:latin typeface="Arial" panose="020B0604020202020204" pitchFamily="34" charset="0"/>
              </a:rPr>
              <a:t>Provided scenario analyses with Symphony database </a:t>
            </a:r>
            <a:r>
              <a:rPr lang="en-GB" dirty="0">
                <a:solidFill>
                  <a:schemeClr val="tx1"/>
                </a:solidFill>
                <a:latin typeface="Arial" panose="020B0604020202020204" pitchFamily="34" charset="0"/>
                <a:sym typeface="Wingdings" panose="05000000000000000000" pitchFamily="2" charset="2"/>
              </a:rPr>
              <a:t> small impact on cost-effectiveness results </a:t>
            </a:r>
            <a:endParaRPr lang="en-GB" dirty="0">
              <a:solidFill>
                <a:schemeClr val="tx1"/>
              </a:solidFill>
              <a:latin typeface="Arial" panose="020B0604020202020204" pitchFamily="34" charset="0"/>
            </a:endParaRPr>
          </a:p>
        </p:txBody>
      </p:sp>
      <p:pic>
        <p:nvPicPr>
          <p:cNvPr id="5" name="Picture 4">
            <a:extLst>
              <a:ext uri="{FF2B5EF4-FFF2-40B4-BE49-F238E27FC236}">
                <a16:creationId xmlns:a16="http://schemas.microsoft.com/office/drawing/2014/main" id="{6012D79F-8790-92C3-F1B3-DC805A49E259}"/>
              </a:ext>
              <a:ext uri="{C183D7F6-B498-43B3-948B-1728B52AA6E4}">
                <adec:decorative xmlns:adec="http://schemas.microsoft.com/office/drawing/2017/decorative" val="1"/>
              </a:ext>
            </a:extLst>
          </p:cNvPr>
          <p:cNvPicPr>
            <a:picLocks/>
          </p:cNvPicPr>
          <p:nvPr/>
        </p:nvPicPr>
        <p:blipFill rotWithShape="1">
          <a:blip r:embed="rId2"/>
          <a:srcRect l="15651" t="4371" r="14330" b="4307"/>
          <a:stretch/>
        </p:blipFill>
        <p:spPr>
          <a:xfrm>
            <a:off x="11257276" y="388341"/>
            <a:ext cx="468000" cy="468000"/>
          </a:xfrm>
          <a:prstGeom prst="rect">
            <a:avLst/>
          </a:prstGeom>
        </p:spPr>
      </p:pic>
    </p:spTree>
    <p:extLst>
      <p:ext uri="{BB962C8B-B14F-4D97-AF65-F5344CB8AC3E}">
        <p14:creationId xmlns:p14="http://schemas.microsoft.com/office/powerpoint/2010/main" val="224118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estion to committee">
            <a:extLst>
              <a:ext uri="{FF2B5EF4-FFF2-40B4-BE49-F238E27FC236}">
                <a16:creationId xmlns:a16="http://schemas.microsoft.com/office/drawing/2014/main" id="{C7FB0A0C-06FC-163A-61C4-6BF60AC7C43D}"/>
              </a:ext>
            </a:extLst>
          </p:cNvPr>
          <p:cNvSpPr/>
          <p:nvPr/>
        </p:nvSpPr>
        <p:spPr>
          <a:xfrm>
            <a:off x="1490229" y="5864456"/>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dirty="0">
                <a:solidFill>
                  <a:schemeClr val="tx1"/>
                </a:solidFill>
                <a:latin typeface="Arial" panose="020B0604020202020204" pitchFamily="34" charset="0"/>
              </a:rPr>
              <a:t>Is the company updated method to generate TTE probabilities using equations directly from HES-CPRD appropriate? </a:t>
            </a:r>
          </a:p>
        </p:txBody>
      </p:sp>
      <p:grpSp>
        <p:nvGrpSpPr>
          <p:cNvPr id="8" name="Group 7">
            <a:extLst>
              <a:ext uri="{FF2B5EF4-FFF2-40B4-BE49-F238E27FC236}">
                <a16:creationId xmlns:a16="http://schemas.microsoft.com/office/drawing/2014/main" id="{FF43059F-C27E-0847-DF38-2A3F3C054DBD}"/>
              </a:ext>
              <a:ext uri="{C183D7F6-B498-43B3-948B-1728B52AA6E4}">
                <adec:decorative xmlns:adec="http://schemas.microsoft.com/office/drawing/2017/decorative" val="1"/>
              </a:ext>
            </a:extLst>
          </p:cNvPr>
          <p:cNvGrpSpPr/>
          <p:nvPr/>
        </p:nvGrpSpPr>
        <p:grpSpPr>
          <a:xfrm>
            <a:off x="1128168" y="5842286"/>
            <a:ext cx="576000" cy="576000"/>
            <a:chOff x="-1440493" y="4133589"/>
            <a:chExt cx="576000" cy="576000"/>
          </a:xfrm>
        </p:grpSpPr>
        <p:sp>
          <p:nvSpPr>
            <p:cNvPr id="9" name="Oval 8">
              <a:extLst>
                <a:ext uri="{FF2B5EF4-FFF2-40B4-BE49-F238E27FC236}">
                  <a16:creationId xmlns:a16="http://schemas.microsoft.com/office/drawing/2014/main" id="{3E5F08FA-2394-AF48-276B-16AF3B671FC9}"/>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D871DD5F-26D3-13CF-C733-13E807AE631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
        <p:nvSpPr>
          <p:cNvPr id="14" name="Title 1">
            <a:extLst>
              <a:ext uri="{FF2B5EF4-FFF2-40B4-BE49-F238E27FC236}">
                <a16:creationId xmlns:a16="http://schemas.microsoft.com/office/drawing/2014/main" id="{13487AEE-44EB-58C5-A418-6782A09A5021}"/>
              </a:ext>
            </a:extLst>
          </p:cNvPr>
          <p:cNvSpPr>
            <a:spLocks noGrp="1"/>
          </p:cNvSpPr>
          <p:nvPr>
            <p:ph type="title"/>
          </p:nvPr>
        </p:nvSpPr>
        <p:spPr>
          <a:xfrm>
            <a:off x="466725" y="263524"/>
            <a:ext cx="10942494" cy="592817"/>
          </a:xfrm>
        </p:spPr>
        <p:txBody>
          <a:bodyPr>
            <a:noAutofit/>
          </a:bodyPr>
          <a:lstStyle/>
          <a:p>
            <a:r>
              <a:rPr lang="en-GB" dirty="0"/>
              <a:t>Key issue: Methods to generate TTE probabilities are not robust (2/2)</a:t>
            </a:r>
          </a:p>
        </p:txBody>
      </p:sp>
      <p:sp>
        <p:nvSpPr>
          <p:cNvPr id="2" name="TextBox 1">
            <a:extLst>
              <a:ext uri="{FF2B5EF4-FFF2-40B4-BE49-F238E27FC236}">
                <a16:creationId xmlns:a16="http://schemas.microsoft.com/office/drawing/2014/main" id="{73CA8136-3559-9365-18CD-24B0F575A414}"/>
              </a:ext>
            </a:extLst>
          </p:cNvPr>
          <p:cNvSpPr txBox="1"/>
          <p:nvPr/>
        </p:nvSpPr>
        <p:spPr>
          <a:xfrm>
            <a:off x="1128168" y="6396121"/>
            <a:ext cx="10589341" cy="523220"/>
          </a:xfrm>
          <a:prstGeom prst="rect">
            <a:avLst/>
          </a:prstGeom>
          <a:noFill/>
        </p:spPr>
        <p:txBody>
          <a:bodyPr wrap="square" rtlCol="0">
            <a:spAutoFit/>
          </a:bodyPr>
          <a:lstStyle/>
          <a:p>
            <a:r>
              <a:rPr lang="en-GB" sz="1400" dirty="0">
                <a:latin typeface="Arial" panose="020B0604020202020204" pitchFamily="34" charset="0"/>
              </a:rPr>
              <a:t>Abbreviations: CPRD, Clinical Practice Research Database; HES, hospital episode statistics; SCD, sickle cell disease; TTE, time to event; TE, technical engagement; VOC, vaso-occlusive crisis</a:t>
            </a:r>
          </a:p>
        </p:txBody>
      </p:sp>
      <p:pic>
        <p:nvPicPr>
          <p:cNvPr id="4" name="Picture 3">
            <a:extLst>
              <a:ext uri="{FF2B5EF4-FFF2-40B4-BE49-F238E27FC236}">
                <a16:creationId xmlns:a16="http://schemas.microsoft.com/office/drawing/2014/main" id="{B4F2D920-5769-C404-B3FA-5F98127EF023}"/>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257276" y="388341"/>
            <a:ext cx="468000" cy="468000"/>
          </a:xfrm>
          <a:prstGeom prst="rect">
            <a:avLst/>
          </a:prstGeom>
        </p:spPr>
      </p:pic>
      <p:sp>
        <p:nvSpPr>
          <p:cNvPr id="11" name="Rectangle 10">
            <a:extLst>
              <a:ext uri="{FF2B5EF4-FFF2-40B4-BE49-F238E27FC236}">
                <a16:creationId xmlns:a16="http://schemas.microsoft.com/office/drawing/2014/main" id="{819D30D7-5F39-1286-B380-B24BEA4396CD}"/>
              </a:ext>
            </a:extLst>
          </p:cNvPr>
          <p:cNvSpPr/>
          <p:nvPr/>
        </p:nvSpPr>
        <p:spPr>
          <a:xfrm>
            <a:off x="579220" y="1266974"/>
            <a:ext cx="11250785" cy="45335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HES-CPRD included those who had ≥3 confirmed SCD secondary care interactions before baseline Hb</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state this was “to identify a subgroup of patients with SCD who experienced severe disease requiring hospital treatment which may indicate unmet clinical need, despite standard treatment, and thus may benefit from novel treatments” </a:t>
            </a:r>
          </a:p>
          <a:p>
            <a:pPr marL="285750" indent="-285750">
              <a:buFont typeface="Arial" panose="020B0604020202020204" pitchFamily="34" charset="0"/>
              <a:buChar char="•"/>
            </a:pPr>
            <a:r>
              <a:rPr lang="en-GB" dirty="0">
                <a:solidFill>
                  <a:schemeClr val="tx1"/>
                </a:solidFill>
                <a:latin typeface="Arial" panose="020B0604020202020204" pitchFamily="34" charset="0"/>
              </a:rPr>
              <a:t>HES-CPRD </a:t>
            </a:r>
            <a:r>
              <a:rPr lang="en-GB" dirty="0">
                <a:solidFill>
                  <a:schemeClr val="tx1"/>
                </a:solidFill>
                <a:latin typeface="Arial" panose="020B0604020202020204" pitchFamily="34" charset="0"/>
                <a:sym typeface="Wingdings" panose="05000000000000000000" pitchFamily="2" charset="2"/>
              </a:rPr>
              <a:t> included only 34.85% of people who </a:t>
            </a:r>
            <a:r>
              <a:rPr lang="en-GB" dirty="0">
                <a:solidFill>
                  <a:schemeClr val="tx1"/>
                </a:solidFill>
                <a:latin typeface="Arial" panose="020B0604020202020204" pitchFamily="34" charset="0"/>
              </a:rPr>
              <a:t>had a VOC during 12 months before</a:t>
            </a:r>
          </a:p>
          <a:p>
            <a:pPr marL="285750" indent="-285750">
              <a:buFont typeface="Arial" panose="020B0604020202020204" pitchFamily="34" charset="0"/>
              <a:buChar char="•"/>
            </a:pPr>
            <a:r>
              <a:rPr lang="en-GB" dirty="0">
                <a:solidFill>
                  <a:schemeClr val="tx1"/>
                </a:solidFill>
                <a:latin typeface="Arial" panose="020B0604020202020204" pitchFamily="34" charset="0"/>
              </a:rPr>
              <a:t>In contrast, all people in HOPE had at least 1 VOC during 12 months before enrolment and approximately 60% had at least 2 VOCs</a:t>
            </a:r>
          </a:p>
          <a:p>
            <a:pPr marL="285750" indent="-285750">
              <a:buFont typeface="Arial" panose="020B0604020202020204" pitchFamily="34" charset="0"/>
              <a:buChar char="•"/>
            </a:pPr>
            <a:r>
              <a:rPr lang="en-GB" dirty="0">
                <a:solidFill>
                  <a:schemeClr val="tx1"/>
                </a:solidFill>
                <a:latin typeface="Arial" panose="020B0604020202020204" pitchFamily="34" charset="0"/>
              </a:rPr>
              <a:t>Unclear whether company TTE analysis relates to a population with more or less severe disease than HOPE trial population. Also unclear why analysis was not limited to those who met HOPE inclusion criteria </a:t>
            </a:r>
            <a:r>
              <a:rPr lang="en-GB" dirty="0">
                <a:solidFill>
                  <a:schemeClr val="tx1"/>
                </a:solidFill>
                <a:latin typeface="Arial" panose="020B0604020202020204" pitchFamily="34" charset="0"/>
                <a:sym typeface="Wingdings" panose="05000000000000000000" pitchFamily="2" charset="2"/>
              </a:rPr>
              <a:t> </a:t>
            </a:r>
            <a:r>
              <a:rPr lang="en-GB" dirty="0">
                <a:solidFill>
                  <a:schemeClr val="tx1"/>
                </a:solidFill>
                <a:latin typeface="Arial" panose="020B0604020202020204" pitchFamily="34" charset="0"/>
              </a:rPr>
              <a:t>1-10 VOCs in last 12 months</a:t>
            </a:r>
          </a:p>
          <a:p>
            <a:pPr marL="285750" indent="-285750">
              <a:buFont typeface="Arial" panose="020B0604020202020204" pitchFamily="34" charset="0"/>
              <a:buChar char="•"/>
            </a:pPr>
            <a:r>
              <a:rPr lang="en-GB" dirty="0">
                <a:solidFill>
                  <a:schemeClr val="tx1"/>
                </a:solidFill>
                <a:latin typeface="Arial" panose="020B0604020202020204" pitchFamily="34" charset="0"/>
              </a:rPr>
              <a:t>Mean age in TTE analysis =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years; median age in HOPE trial = 24 years. Age difference suggests TTE analysis probabilities may not be directly applicable to HOPE trial population</a:t>
            </a:r>
          </a:p>
          <a:p>
            <a:pPr marL="285750" indent="-285750">
              <a:buFont typeface="Arial" panose="020B0604020202020204" pitchFamily="34" charset="0"/>
              <a:buChar char="•"/>
            </a:pPr>
            <a:r>
              <a:rPr lang="en-GB" dirty="0">
                <a:solidFill>
                  <a:schemeClr val="tx1"/>
                </a:solidFill>
                <a:latin typeface="Arial" panose="020B0604020202020204" pitchFamily="34" charset="0"/>
              </a:rPr>
              <a:t>Using index Hb level to generate TTE probabilities is overly simplistic. Company TTE probabilities relate to only 1 Hb level at a specific point in time and not to how changes to Hb level affect probability of experiencing a complication</a:t>
            </a:r>
          </a:p>
        </p:txBody>
      </p:sp>
    </p:spTree>
    <p:extLst>
      <p:ext uri="{BB962C8B-B14F-4D97-AF65-F5344CB8AC3E}">
        <p14:creationId xmlns:p14="http://schemas.microsoft.com/office/powerpoint/2010/main" val="46449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Marker showing slides are confidential ">
            <a:extLst>
              <a:ext uri="{FF2B5EF4-FFF2-40B4-BE49-F238E27FC236}">
                <a16:creationId xmlns:a16="http://schemas.microsoft.com/office/drawing/2014/main" id="{9ACE6B5A-E65F-21DC-24E9-A89A7E613DE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graphicFrame>
        <p:nvGraphicFramePr>
          <p:cNvPr id="6" name="Table 4" descr="Base case assumptions for company and evidence review group">
            <a:extLst>
              <a:ext uri="{FF2B5EF4-FFF2-40B4-BE49-F238E27FC236}">
                <a16:creationId xmlns:a16="http://schemas.microsoft.com/office/drawing/2014/main" id="{C47DD06A-6C15-DEE5-BD36-6805F4DDC3C3}"/>
              </a:ext>
            </a:extLst>
          </p:cNvPr>
          <p:cNvGraphicFramePr>
            <a:graphicFrameLocks noGrp="1"/>
          </p:cNvGraphicFramePr>
          <p:nvPr>
            <p:extLst>
              <p:ext uri="{D42A27DB-BD31-4B8C-83A1-F6EECF244321}">
                <p14:modId xmlns:p14="http://schemas.microsoft.com/office/powerpoint/2010/main" val="1352201057"/>
              </p:ext>
            </p:extLst>
          </p:nvPr>
        </p:nvGraphicFramePr>
        <p:xfrm>
          <a:off x="277203" y="796982"/>
          <a:ext cx="11506808" cy="5364480"/>
        </p:xfrm>
        <a:graphic>
          <a:graphicData uri="http://schemas.openxmlformats.org/drawingml/2006/table">
            <a:tbl>
              <a:tblPr firstRow="1" bandRow="1">
                <a:tableStyleId>{5C22544A-7EE6-4342-B048-85BDC9FD1C3A}</a:tableStyleId>
              </a:tblPr>
              <a:tblGrid>
                <a:gridCol w="1901519">
                  <a:extLst>
                    <a:ext uri="{9D8B030D-6E8A-4147-A177-3AD203B41FA5}">
                      <a16:colId xmlns:a16="http://schemas.microsoft.com/office/drawing/2014/main" val="3974739884"/>
                    </a:ext>
                  </a:extLst>
                </a:gridCol>
                <a:gridCol w="4530213">
                  <a:extLst>
                    <a:ext uri="{9D8B030D-6E8A-4147-A177-3AD203B41FA5}">
                      <a16:colId xmlns:a16="http://schemas.microsoft.com/office/drawing/2014/main" val="4289090289"/>
                    </a:ext>
                  </a:extLst>
                </a:gridCol>
                <a:gridCol w="5075076">
                  <a:extLst>
                    <a:ext uri="{9D8B030D-6E8A-4147-A177-3AD203B41FA5}">
                      <a16:colId xmlns:a16="http://schemas.microsoft.com/office/drawing/2014/main" val="3834478098"/>
                    </a:ext>
                  </a:extLst>
                </a:gridCol>
              </a:tblGrid>
              <a:tr h="275211">
                <a:tc>
                  <a:txBody>
                    <a:bodyPr/>
                    <a:lstStyle/>
                    <a:p>
                      <a:r>
                        <a:rPr lang="en-GB" dirty="0">
                          <a:latin typeface="Arial" panose="020B0604020202020204" pitchFamily="34" charset="0"/>
                        </a:rPr>
                        <a:t>Assumption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r>
                        <a:rPr lang="en-GB" dirty="0">
                          <a:latin typeface="Arial" panose="020B0604020202020204" pitchFamily="34" charset="0"/>
                        </a:rPr>
                        <a:t>Company base case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r>
                        <a:rPr lang="en-GB" dirty="0">
                          <a:latin typeface="Arial" panose="020B0604020202020204" pitchFamily="34" charset="0"/>
                        </a:rPr>
                        <a:t>EAG base case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365441208"/>
                  </a:ext>
                </a:extLst>
              </a:tr>
              <a:tr h="275211">
                <a:tc>
                  <a:txBody>
                    <a:bodyPr/>
                    <a:lstStyle/>
                    <a:p>
                      <a:r>
                        <a:rPr lang="en-GB" dirty="0">
                          <a:solidFill>
                            <a:schemeClr val="bg1"/>
                          </a:solidFill>
                          <a:latin typeface="Arial" panose="020B0604020202020204" pitchFamily="34" charset="0"/>
                        </a:rPr>
                        <a:t>Efficacy data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r>
                        <a:rPr lang="en-GB" sz="1700" b="0" dirty="0">
                          <a:latin typeface="Arial" panose="020B0604020202020204" pitchFamily="34" charset="0"/>
                        </a:rPr>
                        <a:t>HOPE trial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r>
                        <a:rPr lang="en-GB" sz="1700" b="0" dirty="0">
                          <a:solidFill>
                            <a:schemeClr val="tx1"/>
                          </a:solidFill>
                          <a:latin typeface="Arial" panose="020B0604020202020204" pitchFamily="34" charset="0"/>
                        </a:rPr>
                        <a:t>HOPE trial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468367677"/>
                  </a:ext>
                </a:extLst>
              </a:tr>
              <a:tr h="678602">
                <a:tc>
                  <a:txBody>
                    <a:bodyPr/>
                    <a:lstStyle/>
                    <a:p>
                      <a:r>
                        <a:rPr lang="en-GB" dirty="0">
                          <a:solidFill>
                            <a:schemeClr val="bg1"/>
                          </a:solidFill>
                          <a:latin typeface="Arial" panose="020B0604020202020204" pitchFamily="34" charset="0"/>
                        </a:rPr>
                        <a:t>RTT benefit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r>
                        <a:rPr lang="en-GB" sz="1700" b="0" u="sng" dirty="0">
                          <a:highlight>
                            <a:srgbClr val="000000"/>
                          </a:highlight>
                          <a:latin typeface="Arial" panose="020B0604020202020204" pitchFamily="34" charset="0"/>
                        </a:rPr>
                        <a:t>XX</a:t>
                      </a:r>
                      <a:r>
                        <a:rPr lang="en-GB" sz="1700" b="0" dirty="0">
                          <a:latin typeface="Arial" panose="020B0604020202020204" pitchFamily="34" charset="0"/>
                        </a:rPr>
                        <a:t>% in </a:t>
                      </a:r>
                      <a:r>
                        <a:rPr lang="en-GB" sz="1700" b="0" dirty="0" err="1">
                          <a:latin typeface="Arial" panose="020B0604020202020204" pitchFamily="34" charset="0"/>
                        </a:rPr>
                        <a:t>voxelotor</a:t>
                      </a:r>
                      <a:r>
                        <a:rPr lang="en-GB" sz="1700" b="0" dirty="0">
                          <a:latin typeface="Arial" panose="020B0604020202020204" pitchFamily="34" charset="0"/>
                        </a:rPr>
                        <a:t> arm and</a:t>
                      </a:r>
                      <a:r>
                        <a:rPr lang="en-GB" sz="1700" b="0" dirty="0">
                          <a:highlight>
                            <a:srgbClr val="000000"/>
                          </a:highlight>
                          <a:latin typeface="Arial" panose="020B0604020202020204" pitchFamily="34" charset="0"/>
                        </a:rPr>
                        <a:t> </a:t>
                      </a:r>
                      <a:r>
                        <a:rPr lang="en-GB" sz="1700" b="0" u="sng" dirty="0">
                          <a:highlight>
                            <a:srgbClr val="000000"/>
                          </a:highlight>
                          <a:latin typeface="Arial" panose="020B0604020202020204" pitchFamily="34" charset="0"/>
                        </a:rPr>
                        <a:t>XXX</a:t>
                      </a:r>
                      <a:r>
                        <a:rPr lang="en-GB" sz="1700" b="0" dirty="0">
                          <a:latin typeface="Arial" panose="020B0604020202020204" pitchFamily="34" charset="0"/>
                        </a:rPr>
                        <a:t>% in SoC arm require RTT at baseline. Benefit of RTT = increase in Hb of </a:t>
                      </a:r>
                      <a:r>
                        <a:rPr lang="en-GB" sz="1700" b="0" u="sng" dirty="0">
                          <a:highlight>
                            <a:srgbClr val="000000"/>
                          </a:highlight>
                          <a:latin typeface="Arial" panose="020B0604020202020204" pitchFamily="34" charset="0"/>
                        </a:rPr>
                        <a:t>XXX</a:t>
                      </a:r>
                      <a:r>
                        <a:rPr lang="en-GB" sz="1700" b="0" dirty="0">
                          <a:latin typeface="Arial" panose="020B0604020202020204" pitchFamily="34" charset="0"/>
                        </a:rPr>
                        <a:t> g/dL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r>
                        <a:rPr lang="en-GB" sz="1700" b="0" dirty="0">
                          <a:latin typeface="Arial" panose="020B0604020202020204" pitchFamily="34" charset="0"/>
                        </a:rPr>
                        <a:t>RTT rate of </a:t>
                      </a:r>
                      <a:r>
                        <a:rPr lang="en-GB" sz="1700" b="0" u="sng" dirty="0">
                          <a:highlight>
                            <a:srgbClr val="000000"/>
                          </a:highlight>
                          <a:latin typeface="Arial" panose="020B0604020202020204" pitchFamily="34" charset="0"/>
                        </a:rPr>
                        <a:t>XX</a:t>
                      </a:r>
                      <a:r>
                        <a:rPr lang="en-GB" sz="1700" b="0" dirty="0">
                          <a:latin typeface="Arial" panose="020B0604020202020204" pitchFamily="34" charset="0"/>
                        </a:rPr>
                        <a:t>% for voxelotor and for </a:t>
                      </a:r>
                      <a:r>
                        <a:rPr lang="en-GB" sz="1700" b="0" dirty="0" err="1">
                          <a:latin typeface="Arial" panose="020B0604020202020204" pitchFamily="34" charset="0"/>
                        </a:rPr>
                        <a:t>SoC.</a:t>
                      </a:r>
                      <a:r>
                        <a:rPr lang="en-GB" sz="1700" b="0" dirty="0">
                          <a:latin typeface="Arial" panose="020B0604020202020204" pitchFamily="34" charset="0"/>
                        </a:rPr>
                        <a:t> Benefit of RTT = increase in Hb of </a:t>
                      </a:r>
                      <a:r>
                        <a:rPr lang="en-GB" sz="1700" b="0" u="sng" dirty="0">
                          <a:highlight>
                            <a:srgbClr val="000000"/>
                          </a:highlight>
                          <a:latin typeface="Arial" panose="020B0604020202020204" pitchFamily="34" charset="0"/>
                        </a:rPr>
                        <a:t>XX</a:t>
                      </a:r>
                      <a:r>
                        <a:rPr lang="en-GB" sz="1700" b="0" dirty="0">
                          <a:latin typeface="Arial" panose="020B0604020202020204" pitchFamily="34" charset="0"/>
                        </a:rPr>
                        <a:t> g/dL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245394131"/>
                  </a:ext>
                </a:extLst>
              </a:tr>
              <a:tr h="475021">
                <a:tc>
                  <a:txBody>
                    <a:bodyPr/>
                    <a:lstStyle/>
                    <a:p>
                      <a:r>
                        <a:rPr lang="en-GB" dirty="0">
                          <a:solidFill>
                            <a:schemeClr val="bg1"/>
                          </a:solidFill>
                          <a:latin typeface="Arial" panose="020B0604020202020204" pitchFamily="34" charset="0"/>
                        </a:rPr>
                        <a:t>Utility benefit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l"/>
                      <a:r>
                        <a:rPr lang="en-GB" sz="1700" b="0" dirty="0">
                          <a:latin typeface="Arial" panose="020B0604020202020204" pitchFamily="34" charset="0"/>
                        </a:rPr>
                        <a:t>Utility increment per 1g/dL increase in Hb was calculated to be </a:t>
                      </a:r>
                      <a:r>
                        <a:rPr lang="en-GB" sz="1700" b="0" u="sng" dirty="0">
                          <a:highlight>
                            <a:srgbClr val="000000"/>
                          </a:highlight>
                          <a:latin typeface="Arial" panose="020B0604020202020204" pitchFamily="34" charset="0"/>
                        </a:rPr>
                        <a:t>XXXXXXXXXXXX</a:t>
                      </a:r>
                      <a:endParaRPr lang="en-GB" sz="1700" b="0" dirty="0">
                        <a:highlight>
                          <a:srgbClr val="000000"/>
                        </a:highlight>
                        <a:latin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r>
                        <a:rPr lang="en-GB" sz="1700" b="0" dirty="0">
                          <a:solidFill>
                            <a:schemeClr val="tx1"/>
                          </a:solidFill>
                          <a:latin typeface="Arial" panose="020B0604020202020204" pitchFamily="34" charset="0"/>
                        </a:rPr>
                        <a:t>No utility benefit associated with increase in Hb level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30323914"/>
                  </a:ext>
                </a:extLst>
              </a:tr>
              <a:tr h="475021">
                <a:tc>
                  <a:txBody>
                    <a:bodyPr/>
                    <a:lstStyle/>
                    <a:p>
                      <a:r>
                        <a:rPr lang="en-GB" dirty="0">
                          <a:solidFill>
                            <a:schemeClr val="bg1"/>
                          </a:solidFill>
                          <a:latin typeface="Arial" panose="020B0604020202020204" pitchFamily="34" charset="0"/>
                        </a:rPr>
                        <a:t>RTT and HC discontinuations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r>
                        <a:rPr lang="en-GB" sz="1700" b="0" kern="1200" dirty="0">
                          <a:solidFill>
                            <a:schemeClr val="dk1"/>
                          </a:solidFill>
                          <a:effectLst/>
                          <a:latin typeface="Arial" panose="020B0604020202020204" pitchFamily="34" charset="0"/>
                          <a:ea typeface="+mn-ea"/>
                          <a:cs typeface="+mn-cs"/>
                        </a:rPr>
                        <a:t>RTT: 5% / HC: 5%</a:t>
                      </a:r>
                      <a:endParaRPr lang="en-GB" sz="1700" b="0" dirty="0">
                        <a:latin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dk1"/>
                          </a:solidFill>
                          <a:effectLst/>
                          <a:latin typeface="Arial" panose="020B0604020202020204" pitchFamily="34" charset="0"/>
                          <a:ea typeface="+mn-ea"/>
                          <a:cs typeface="+mn-cs"/>
                        </a:rPr>
                        <a:t>RTT: 5% / HC: 5%</a:t>
                      </a:r>
                      <a:endParaRPr lang="en-GB" sz="1700" b="0" dirty="0">
                        <a:latin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71957187"/>
                  </a:ext>
                </a:extLst>
              </a:tr>
              <a:tr h="678602">
                <a:tc>
                  <a:txBody>
                    <a:bodyPr/>
                    <a:lstStyle/>
                    <a:p>
                      <a:r>
                        <a:rPr lang="en-GB" dirty="0">
                          <a:solidFill>
                            <a:schemeClr val="bg1"/>
                          </a:solidFill>
                          <a:latin typeface="Arial" panose="020B0604020202020204" pitchFamily="34" charset="0"/>
                        </a:rPr>
                        <a:t>Voxelotor discontinuation rates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l"/>
                      <a:r>
                        <a:rPr lang="en-GB" sz="1700" b="0" dirty="0">
                          <a:latin typeface="Arial" panose="020B0604020202020204" pitchFamily="34" charset="0"/>
                        </a:rPr>
                        <a:t>Stratified by responder (</a:t>
                      </a:r>
                      <a:r>
                        <a:rPr lang="en-GB" sz="1700" b="0" u="sng" dirty="0">
                          <a:highlight>
                            <a:srgbClr val="000000"/>
                          </a:highlight>
                          <a:latin typeface="Arial" panose="020B0604020202020204" pitchFamily="34" charset="0"/>
                        </a:rPr>
                        <a:t>XXX</a:t>
                      </a:r>
                      <a:r>
                        <a:rPr lang="en-GB" sz="1700" b="0" dirty="0">
                          <a:latin typeface="Arial" panose="020B0604020202020204" pitchFamily="34" charset="0"/>
                        </a:rPr>
                        <a:t>%) and non-responder (</a:t>
                      </a:r>
                      <a:r>
                        <a:rPr lang="en-GB" sz="1700" b="0" u="sng" dirty="0">
                          <a:highlight>
                            <a:srgbClr val="000000"/>
                          </a:highlight>
                          <a:latin typeface="Arial" panose="020B0604020202020204" pitchFamily="34" charset="0"/>
                        </a:rPr>
                        <a:t>XXX</a:t>
                      </a:r>
                      <a:r>
                        <a:rPr lang="en-GB" sz="1700" b="0" dirty="0">
                          <a:latin typeface="Arial" panose="020B0604020202020204" pitchFamily="34" charset="0"/>
                        </a:rPr>
                        <a:t>%) per year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latin typeface="Arial" panose="020B0604020202020204" pitchFamily="34" charset="0"/>
                        </a:rPr>
                        <a:t>Stratified by responder (</a:t>
                      </a:r>
                      <a:r>
                        <a:rPr lang="en-GB" sz="1700" b="0" u="sng" dirty="0">
                          <a:highlight>
                            <a:srgbClr val="000000"/>
                          </a:highlight>
                          <a:latin typeface="Arial" panose="020B0604020202020204" pitchFamily="34" charset="0"/>
                        </a:rPr>
                        <a:t>XXX</a:t>
                      </a:r>
                      <a:r>
                        <a:rPr lang="en-GB" sz="1700" b="0" dirty="0">
                          <a:latin typeface="Arial" panose="020B0604020202020204" pitchFamily="34" charset="0"/>
                        </a:rPr>
                        <a:t>%) and non-responder (</a:t>
                      </a:r>
                      <a:r>
                        <a:rPr lang="en-GB" sz="1700" b="0" u="sng" dirty="0">
                          <a:highlight>
                            <a:srgbClr val="000000"/>
                          </a:highlight>
                          <a:latin typeface="Arial" panose="020B0604020202020204" pitchFamily="34" charset="0"/>
                        </a:rPr>
                        <a:t>XXX</a:t>
                      </a:r>
                      <a:r>
                        <a:rPr lang="en-GB" sz="1700" b="0" dirty="0">
                          <a:latin typeface="Arial" panose="020B0604020202020204" pitchFamily="34" charset="0"/>
                        </a:rPr>
                        <a:t>%) per year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121904842"/>
                  </a:ext>
                </a:extLst>
              </a:tr>
              <a:tr h="678602">
                <a:tc>
                  <a:txBody>
                    <a:bodyPr/>
                    <a:lstStyle/>
                    <a:p>
                      <a:r>
                        <a:rPr lang="en-GB" dirty="0">
                          <a:solidFill>
                            <a:schemeClr val="bg1"/>
                          </a:solidFill>
                          <a:latin typeface="Arial" panose="020B0604020202020204" pitchFamily="34" charset="0"/>
                        </a:rPr>
                        <a:t>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l"/>
                      <a:r>
                        <a:rPr lang="en-GB" sz="1700" b="0" u="none" dirty="0">
                          <a:effectLst/>
                          <a:latin typeface="Arial" panose="020B0604020202020204" pitchFamily="34" charset="0"/>
                          <a:ea typeface="Times New Roman" panose="02020603050405020304" pitchFamily="18" charset="0"/>
                        </a:rPr>
                        <a:t>Proposed population is second line. Comparator is mix of HC, RTT, RTT+HC </a:t>
                      </a:r>
                      <a:r>
                        <a:rPr lang="en-GB" sz="1700" b="0" dirty="0">
                          <a:effectLst/>
                          <a:latin typeface="Arial" panose="020B0604020202020204" pitchFamily="34" charset="0"/>
                          <a:ea typeface="Times New Roman" panose="02020603050405020304" pitchFamily="18" charset="0"/>
                        </a:rPr>
                        <a:t>or nothing. </a:t>
                      </a:r>
                      <a:endParaRPr lang="en-GB" sz="1700" b="0" dirty="0">
                        <a:latin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l"/>
                      <a:r>
                        <a:rPr lang="en-GB" sz="1700" b="0" dirty="0">
                          <a:latin typeface="Arial" panose="020B0604020202020204" pitchFamily="34" charset="0"/>
                        </a:rPr>
                        <a:t>All patients eligible for voxelotor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661879072"/>
                  </a:ext>
                </a:extLst>
              </a:tr>
              <a:tr h="275211">
                <a:tc>
                  <a:txBody>
                    <a:bodyPr/>
                    <a:lstStyle/>
                    <a:p>
                      <a:r>
                        <a:rPr lang="en-GB" dirty="0">
                          <a:solidFill>
                            <a:schemeClr val="bg1"/>
                          </a:solidFill>
                          <a:latin typeface="Arial" panose="020B0604020202020204" pitchFamily="34" charset="0"/>
                        </a:rPr>
                        <a:t>Waning effect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l"/>
                      <a:r>
                        <a:rPr lang="en-GB" sz="1700" b="0" dirty="0">
                          <a:latin typeface="Arial" panose="020B0604020202020204" pitchFamily="34" charset="0"/>
                        </a:rPr>
                        <a:t>Not included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l"/>
                      <a:r>
                        <a:rPr lang="en-GB" sz="1700" b="0" dirty="0">
                          <a:latin typeface="Arial" panose="020B0604020202020204" pitchFamily="34" charset="0"/>
                        </a:rPr>
                        <a:t>Not included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00578193"/>
                  </a:ext>
                </a:extLst>
              </a:tr>
              <a:tr h="275211">
                <a:tc>
                  <a:txBody>
                    <a:bodyPr/>
                    <a:lstStyle/>
                    <a:p>
                      <a:r>
                        <a:rPr lang="en-GB" dirty="0">
                          <a:solidFill>
                            <a:schemeClr val="bg1"/>
                          </a:solidFill>
                          <a:latin typeface="Arial" panose="020B0604020202020204" pitchFamily="34" charset="0"/>
                        </a:rPr>
                        <a:t>TTE equations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l"/>
                      <a:r>
                        <a:rPr lang="en-GB" sz="1700" b="0" dirty="0">
                          <a:latin typeface="Arial" panose="020B0604020202020204" pitchFamily="34" charset="0"/>
                        </a:rPr>
                        <a:t>HES/CPRD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pPr algn="l"/>
                      <a:r>
                        <a:rPr lang="en-GB" sz="1700" b="0" dirty="0">
                          <a:latin typeface="Arial" panose="020B0604020202020204" pitchFamily="34" charset="0"/>
                        </a:rPr>
                        <a:t>HES/CPRD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634580806"/>
                  </a:ext>
                </a:extLst>
              </a:tr>
            </a:tbl>
          </a:graphicData>
        </a:graphic>
      </p:graphicFrame>
      <p:sp>
        <p:nvSpPr>
          <p:cNvPr id="11" name="TextBox 10">
            <a:extLst>
              <a:ext uri="{FF2B5EF4-FFF2-40B4-BE49-F238E27FC236}">
                <a16:creationId xmlns:a16="http://schemas.microsoft.com/office/drawing/2014/main" id="{0B22A773-CAFC-9D2E-6FCF-5499B7E9E172}"/>
              </a:ext>
            </a:extLst>
          </p:cNvPr>
          <p:cNvSpPr txBox="1"/>
          <p:nvPr/>
        </p:nvSpPr>
        <p:spPr>
          <a:xfrm>
            <a:off x="932410" y="6420542"/>
            <a:ext cx="10851601" cy="523220"/>
          </a:xfrm>
          <a:prstGeom prst="rect">
            <a:avLst/>
          </a:prstGeom>
          <a:noFill/>
        </p:spPr>
        <p:txBody>
          <a:bodyPr wrap="square" rtlCol="0">
            <a:spAutoFit/>
          </a:bodyPr>
          <a:lstStyle/>
          <a:p>
            <a:r>
              <a:rPr lang="en-GB" sz="1400" dirty="0">
                <a:latin typeface="Arial" panose="020B0604020202020204" pitchFamily="34" charset="0"/>
              </a:rPr>
              <a:t>Abbreviations: CPRD, Clinical Practice Research Database; Hb, haemoglobin; HC, hydroxycarbamide; HES, hospital episode statistics; RTT, regular transfusion therapy; SCD, sickle cell disease; TTE, time to event; VOC, </a:t>
            </a:r>
            <a:r>
              <a:rPr lang="en-GB" sz="1400" dirty="0" err="1">
                <a:latin typeface="Arial" panose="020B0604020202020204" pitchFamily="34" charset="0"/>
              </a:rPr>
              <a:t>vaso</a:t>
            </a:r>
            <a:r>
              <a:rPr lang="en-GB" sz="1400" dirty="0">
                <a:latin typeface="Arial" panose="020B0604020202020204" pitchFamily="34" charset="0"/>
              </a:rPr>
              <a:t>-occlusive crisis </a:t>
            </a:r>
          </a:p>
        </p:txBody>
      </p:sp>
      <p:sp>
        <p:nvSpPr>
          <p:cNvPr id="4" name="Title 1">
            <a:extLst>
              <a:ext uri="{FF2B5EF4-FFF2-40B4-BE49-F238E27FC236}">
                <a16:creationId xmlns:a16="http://schemas.microsoft.com/office/drawing/2014/main" id="{C3C3997F-7298-CF7E-3FCF-4578A7EAB4B6}"/>
              </a:ext>
            </a:extLst>
          </p:cNvPr>
          <p:cNvSpPr txBox="1">
            <a:spLocks/>
          </p:cNvSpPr>
          <p:nvPr/>
        </p:nvSpPr>
        <p:spPr>
          <a:xfrm>
            <a:off x="420515" y="254984"/>
            <a:ext cx="11363496" cy="7657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Summary of company and EAG base case assumptions</a:t>
            </a:r>
            <a:endParaRPr lang="en-GB"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0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C48D-51E9-49E9-A03C-CE8C1E8041B1}"/>
              </a:ext>
            </a:extLst>
          </p:cNvPr>
          <p:cNvSpPr txBox="1">
            <a:spLocks/>
          </p:cNvSpPr>
          <p:nvPr/>
        </p:nvSpPr>
        <p:spPr>
          <a:xfrm>
            <a:off x="420515" y="25498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QALY weightings for severity (1/3)</a:t>
            </a:r>
          </a:p>
          <a:p>
            <a:pPr>
              <a:defRPr/>
            </a:pPr>
            <a:endParaRPr lang="en-GB" sz="2400" b="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DA9F9013-AB55-4B92-85E9-DADD13BA0A34}"/>
              </a:ext>
            </a:extLst>
          </p:cNvPr>
          <p:cNvGraphicFramePr>
            <a:graphicFrameLocks noGrp="1"/>
          </p:cNvGraphicFramePr>
          <p:nvPr>
            <p:extLst>
              <p:ext uri="{D42A27DB-BD31-4B8C-83A1-F6EECF244321}">
                <p14:modId xmlns:p14="http://schemas.microsoft.com/office/powerpoint/2010/main" val="2812962171"/>
              </p:ext>
            </p:extLst>
          </p:nvPr>
        </p:nvGraphicFramePr>
        <p:xfrm>
          <a:off x="6418518" y="1246410"/>
          <a:ext cx="5612622" cy="2937984"/>
        </p:xfrm>
        <a:graphic>
          <a:graphicData uri="http://schemas.openxmlformats.org/drawingml/2006/table">
            <a:tbl>
              <a:tblPr firstRow="1" bandRow="1">
                <a:tableStyleId>{5C22544A-7EE6-4342-B048-85BDC9FD1C3A}</a:tableStyleId>
              </a:tblPr>
              <a:tblGrid>
                <a:gridCol w="1408700">
                  <a:extLst>
                    <a:ext uri="{9D8B030D-6E8A-4147-A177-3AD203B41FA5}">
                      <a16:colId xmlns:a16="http://schemas.microsoft.com/office/drawing/2014/main" val="604690041"/>
                    </a:ext>
                  </a:extLst>
                </a:gridCol>
                <a:gridCol w="2032411">
                  <a:extLst>
                    <a:ext uri="{9D8B030D-6E8A-4147-A177-3AD203B41FA5}">
                      <a16:colId xmlns:a16="http://schemas.microsoft.com/office/drawing/2014/main" val="1558910358"/>
                    </a:ext>
                  </a:extLst>
                </a:gridCol>
                <a:gridCol w="2171511">
                  <a:extLst>
                    <a:ext uri="{9D8B030D-6E8A-4147-A177-3AD203B41FA5}">
                      <a16:colId xmlns:a16="http://schemas.microsoft.com/office/drawing/2014/main" val="2539275014"/>
                    </a:ext>
                  </a:extLst>
                </a:gridCol>
              </a:tblGrid>
              <a:tr h="793700">
                <a:tc>
                  <a:txBody>
                    <a:bodyPr/>
                    <a:lstStyle/>
                    <a:p>
                      <a:r>
                        <a:rPr lang="en-GB" dirty="0">
                          <a:latin typeface="Arial" panose="020B0604020202020204" pitchFamily="34" charset="0"/>
                        </a:rPr>
                        <a:t>QALY weight</a:t>
                      </a:r>
                    </a:p>
                  </a:txBody>
                  <a:tcPr>
                    <a:solidFill>
                      <a:schemeClr val="accent1"/>
                    </a:solidFill>
                  </a:tcPr>
                </a:tc>
                <a:tc>
                  <a:txBody>
                    <a:bodyPr/>
                    <a:lstStyle/>
                    <a:p>
                      <a:r>
                        <a:rPr lang="en-GB" dirty="0">
                          <a:latin typeface="Arial" panose="020B0604020202020204" pitchFamily="34" charset="0"/>
                        </a:rPr>
                        <a:t>Absolute shortfall (AS)</a:t>
                      </a:r>
                    </a:p>
                  </a:txBody>
                  <a:tcPr>
                    <a:solidFill>
                      <a:schemeClr val="accent1"/>
                    </a:solidFill>
                  </a:tcPr>
                </a:tc>
                <a:tc>
                  <a:txBody>
                    <a:bodyPr/>
                    <a:lstStyle/>
                    <a:p>
                      <a:r>
                        <a:rPr lang="en-GB" dirty="0">
                          <a:latin typeface="Arial" panose="020B0604020202020204" pitchFamily="34" charset="0"/>
                        </a:rPr>
                        <a:t>Proportional shortfall (PS)</a:t>
                      </a:r>
                    </a:p>
                  </a:txBody>
                  <a:tcPr>
                    <a:solidFill>
                      <a:schemeClr val="accent1"/>
                    </a:solidFill>
                  </a:tcPr>
                </a:tc>
                <a:extLst>
                  <a:ext uri="{0D108BD9-81ED-4DB2-BD59-A6C34878D82A}">
                    <a16:rowId xmlns:a16="http://schemas.microsoft.com/office/drawing/2014/main" val="3135952743"/>
                  </a:ext>
                </a:extLst>
              </a:tr>
              <a:tr h="718040">
                <a:tc>
                  <a:txBody>
                    <a:bodyPr/>
                    <a:lstStyle/>
                    <a:p>
                      <a:r>
                        <a:rPr lang="en-GB" dirty="0">
                          <a:latin typeface="Arial" panose="020B0604020202020204" pitchFamily="34" charset="0"/>
                        </a:rPr>
                        <a:t>1</a:t>
                      </a:r>
                    </a:p>
                  </a:txBody>
                  <a:tcPr/>
                </a:tc>
                <a:tc>
                  <a:txBody>
                    <a:bodyPr/>
                    <a:lstStyle/>
                    <a:p>
                      <a:r>
                        <a:rPr lang="en-GB" dirty="0">
                          <a:latin typeface="Arial" panose="020B0604020202020204" pitchFamily="34" charset="0"/>
                        </a:rPr>
                        <a:t>Less than 12</a:t>
                      </a:r>
                    </a:p>
                  </a:txBody>
                  <a:tcPr/>
                </a:tc>
                <a:tc>
                  <a:txBody>
                    <a:bodyPr/>
                    <a:lstStyle/>
                    <a:p>
                      <a:r>
                        <a:rPr lang="en-GB" dirty="0">
                          <a:latin typeface="Arial" panose="020B0604020202020204" pitchFamily="34" charset="0"/>
                        </a:rPr>
                        <a:t>Less than 0.85</a:t>
                      </a:r>
                    </a:p>
                  </a:txBody>
                  <a:tcPr/>
                </a:tc>
                <a:extLst>
                  <a:ext uri="{0D108BD9-81ED-4DB2-BD59-A6C34878D82A}">
                    <a16:rowId xmlns:a16="http://schemas.microsoft.com/office/drawing/2014/main" val="123753817"/>
                  </a:ext>
                </a:extLst>
              </a:tr>
              <a:tr h="718040">
                <a:tc>
                  <a:txBody>
                    <a:bodyPr/>
                    <a:lstStyle/>
                    <a:p>
                      <a:r>
                        <a:rPr lang="en-GB" dirty="0">
                          <a:latin typeface="Arial" panose="020B0604020202020204" pitchFamily="34" charset="0"/>
                        </a:rPr>
                        <a:t>X 1.2</a:t>
                      </a:r>
                    </a:p>
                  </a:txBody>
                  <a:tcPr/>
                </a:tc>
                <a:tc>
                  <a:txBody>
                    <a:bodyPr/>
                    <a:lstStyle/>
                    <a:p>
                      <a:r>
                        <a:rPr lang="en-GB" dirty="0">
                          <a:latin typeface="Arial" panose="020B0604020202020204" pitchFamily="34" charset="0"/>
                        </a:rPr>
                        <a:t>12 to 18</a:t>
                      </a:r>
                    </a:p>
                  </a:txBody>
                  <a:tcPr/>
                </a:tc>
                <a:tc>
                  <a:txBody>
                    <a:bodyPr/>
                    <a:lstStyle/>
                    <a:p>
                      <a:r>
                        <a:rPr lang="en-GB" dirty="0">
                          <a:latin typeface="Arial" panose="020B0604020202020204" pitchFamily="34" charset="0"/>
                        </a:rPr>
                        <a:t>0.85 to 0.95</a:t>
                      </a:r>
                    </a:p>
                  </a:txBody>
                  <a:tcPr/>
                </a:tc>
                <a:extLst>
                  <a:ext uri="{0D108BD9-81ED-4DB2-BD59-A6C34878D82A}">
                    <a16:rowId xmlns:a16="http://schemas.microsoft.com/office/drawing/2014/main" val="200722641"/>
                  </a:ext>
                </a:extLst>
              </a:tr>
              <a:tr h="708204">
                <a:tc>
                  <a:txBody>
                    <a:bodyPr/>
                    <a:lstStyle/>
                    <a:p>
                      <a:r>
                        <a:rPr lang="en-GB" dirty="0">
                          <a:latin typeface="Arial" panose="020B0604020202020204" pitchFamily="34" charset="0"/>
                        </a:rPr>
                        <a:t>X 1.7</a:t>
                      </a:r>
                    </a:p>
                  </a:txBody>
                  <a:tcPr/>
                </a:tc>
                <a:tc>
                  <a:txBody>
                    <a:bodyPr/>
                    <a:lstStyle/>
                    <a:p>
                      <a:r>
                        <a:rPr lang="en-GB" dirty="0">
                          <a:latin typeface="Arial" panose="020B0604020202020204" pitchFamily="34" charset="0"/>
                        </a:rPr>
                        <a:t>At least 18</a:t>
                      </a:r>
                    </a:p>
                  </a:txBody>
                  <a:tcPr/>
                </a:tc>
                <a:tc>
                  <a:txBody>
                    <a:bodyPr/>
                    <a:lstStyle/>
                    <a:p>
                      <a:r>
                        <a:rPr lang="en-GB" dirty="0">
                          <a:latin typeface="Arial" panose="020B0604020202020204" pitchFamily="34" charset="0"/>
                        </a:rPr>
                        <a:t>At least 0.95</a:t>
                      </a:r>
                    </a:p>
                  </a:txBody>
                  <a:tcPr/>
                </a:tc>
                <a:extLst>
                  <a:ext uri="{0D108BD9-81ED-4DB2-BD59-A6C34878D82A}">
                    <a16:rowId xmlns:a16="http://schemas.microsoft.com/office/drawing/2014/main" val="2109313565"/>
                  </a:ext>
                </a:extLst>
              </a:tr>
            </a:tbl>
          </a:graphicData>
        </a:graphic>
      </p:graphicFrame>
      <p:sp>
        <p:nvSpPr>
          <p:cNvPr id="6" name="TextBox 5">
            <a:extLst>
              <a:ext uri="{FF2B5EF4-FFF2-40B4-BE49-F238E27FC236}">
                <a16:creationId xmlns:a16="http://schemas.microsoft.com/office/drawing/2014/main" id="{9A2873EC-66C6-1EF5-9073-E8FDAF4CAEAF}"/>
              </a:ext>
            </a:extLst>
          </p:cNvPr>
          <p:cNvSpPr txBox="1"/>
          <p:nvPr/>
        </p:nvSpPr>
        <p:spPr>
          <a:xfrm>
            <a:off x="407989" y="1131060"/>
            <a:ext cx="6554972" cy="369332"/>
          </a:xfrm>
          <a:prstGeom prst="rect">
            <a:avLst/>
          </a:prstGeom>
          <a:noFill/>
        </p:spPr>
        <p:txBody>
          <a:bodyPr wrap="square">
            <a:spAutoFit/>
          </a:bodyPr>
          <a:lstStyle/>
          <a:p>
            <a:r>
              <a:rPr lang="en-GB" b="1" dirty="0">
                <a:latin typeface="Arial" panose="020B0604020202020204" pitchFamily="34" charset="0"/>
              </a:rPr>
              <a:t>New severity modifier calculations and components:</a:t>
            </a:r>
          </a:p>
        </p:txBody>
      </p:sp>
      <p:sp>
        <p:nvSpPr>
          <p:cNvPr id="13" name="Rectangle 12">
            <a:extLst>
              <a:ext uri="{FF2B5EF4-FFF2-40B4-BE49-F238E27FC236}">
                <a16:creationId xmlns:a16="http://schemas.microsoft.com/office/drawing/2014/main" id="{162301FB-552C-BEA2-74DF-8CF6B2A166E2}"/>
              </a:ext>
            </a:extLst>
          </p:cNvPr>
          <p:cNvSpPr/>
          <p:nvPr/>
        </p:nvSpPr>
        <p:spPr>
          <a:xfrm>
            <a:off x="1266472" y="1553053"/>
            <a:ext cx="4227871" cy="55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QALYs people without the condition (A)</a:t>
            </a:r>
          </a:p>
        </p:txBody>
      </p:sp>
      <p:sp>
        <p:nvSpPr>
          <p:cNvPr id="14" name="Rectangle 13">
            <a:extLst>
              <a:ext uri="{FF2B5EF4-FFF2-40B4-BE49-F238E27FC236}">
                <a16:creationId xmlns:a16="http://schemas.microsoft.com/office/drawing/2014/main" id="{6649E093-C44E-DB1A-D739-D575EDA6C0FE}"/>
              </a:ext>
            </a:extLst>
          </p:cNvPr>
          <p:cNvSpPr/>
          <p:nvPr/>
        </p:nvSpPr>
        <p:spPr>
          <a:xfrm>
            <a:off x="1266471" y="2315056"/>
            <a:ext cx="2476189" cy="558131"/>
          </a:xfrm>
          <a:prstGeom prst="rect">
            <a:avLst/>
          </a:prstGeom>
          <a:solidFill>
            <a:srgbClr val="91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rPr>
              <a:t>QALYs people with the condition (B)</a:t>
            </a:r>
          </a:p>
        </p:txBody>
      </p:sp>
      <p:pic>
        <p:nvPicPr>
          <p:cNvPr id="15" name="Picture 14">
            <a:extLst>
              <a:ext uri="{FF2B5EF4-FFF2-40B4-BE49-F238E27FC236}">
                <a16:creationId xmlns:a16="http://schemas.microsoft.com/office/drawing/2014/main" id="{F10F0160-8FCB-6978-21BF-0D7AADB6C3BA}"/>
              </a:ext>
              <a:ext uri="{C183D7F6-B498-43B3-948B-1728B52AA6E4}">
                <adec:decorative xmlns:adec="http://schemas.microsoft.com/office/drawing/2017/decorative" val="1"/>
              </a:ext>
            </a:extLst>
          </p:cNvPr>
          <p:cNvPicPr>
            <a:picLocks/>
          </p:cNvPicPr>
          <p:nvPr/>
        </p:nvPicPr>
        <p:blipFill rotWithShape="1">
          <a:blip r:embed="rId2"/>
          <a:srcRect l="15940" t="4198" r="14395" b="4115"/>
          <a:stretch/>
        </p:blipFill>
        <p:spPr>
          <a:xfrm>
            <a:off x="535744" y="1528019"/>
            <a:ext cx="607448" cy="607448"/>
          </a:xfrm>
          <a:prstGeom prst="rect">
            <a:avLst/>
          </a:prstGeom>
        </p:spPr>
      </p:pic>
      <p:pic>
        <p:nvPicPr>
          <p:cNvPr id="16" name="Picture 15">
            <a:extLst>
              <a:ext uri="{FF2B5EF4-FFF2-40B4-BE49-F238E27FC236}">
                <a16:creationId xmlns:a16="http://schemas.microsoft.com/office/drawing/2014/main" id="{C2717DDE-DA34-3374-63A4-C46E7BB802A2}"/>
              </a:ext>
              <a:ext uri="{C183D7F6-B498-43B3-948B-1728B52AA6E4}">
                <adec:decorative xmlns:adec="http://schemas.microsoft.com/office/drawing/2017/decorative" val="1"/>
              </a:ext>
            </a:extLst>
          </p:cNvPr>
          <p:cNvPicPr>
            <a:picLocks noChangeAspect="1"/>
          </p:cNvPicPr>
          <p:nvPr/>
        </p:nvPicPr>
        <p:blipFill rotWithShape="1">
          <a:blip r:embed="rId3"/>
          <a:srcRect l="15802" t="4883" r="14957" b="4040"/>
          <a:stretch/>
        </p:blipFill>
        <p:spPr>
          <a:xfrm>
            <a:off x="535744" y="2290022"/>
            <a:ext cx="607448" cy="607448"/>
          </a:xfrm>
          <a:prstGeom prst="rect">
            <a:avLst/>
          </a:prstGeom>
        </p:spPr>
      </p:pic>
      <p:sp>
        <p:nvSpPr>
          <p:cNvPr id="17" name="TextBox 16">
            <a:extLst>
              <a:ext uri="{FF2B5EF4-FFF2-40B4-BE49-F238E27FC236}">
                <a16:creationId xmlns:a16="http://schemas.microsoft.com/office/drawing/2014/main" id="{69F28545-2B4F-7307-C242-8C4EBD364C76}"/>
              </a:ext>
            </a:extLst>
          </p:cNvPr>
          <p:cNvSpPr txBox="1"/>
          <p:nvPr/>
        </p:nvSpPr>
        <p:spPr>
          <a:xfrm>
            <a:off x="934902" y="3273873"/>
            <a:ext cx="5351716" cy="3139321"/>
          </a:xfrm>
          <a:prstGeom prst="rect">
            <a:avLst/>
          </a:prstGeom>
          <a:solidFill>
            <a:schemeClr val="bg1"/>
          </a:solidFill>
        </p:spPr>
        <p:txBody>
          <a:bodyPr wrap="square" rtlCol="0">
            <a:spAutoFit/>
          </a:bodyPr>
          <a:lstStyle/>
          <a:p>
            <a:r>
              <a:rPr lang="en-GB" dirty="0">
                <a:latin typeface="Arial" panose="020B0604020202020204" pitchFamily="34" charset="0"/>
                <a:ea typeface="Inter SemiBold" panose="02000503000000020004" pitchFamily="2" charset="0"/>
              </a:rPr>
              <a:t>Health lost by people with the condition: </a:t>
            </a:r>
          </a:p>
          <a:p>
            <a:pPr marL="285750" indent="-285750">
              <a:buFont typeface="Arial" panose="020B0604020202020204" pitchFamily="34" charset="0"/>
              <a:buChar char="•"/>
            </a:pPr>
            <a:r>
              <a:rPr lang="en-GB" dirty="0">
                <a:latin typeface="Arial" panose="020B0604020202020204" pitchFamily="34" charset="0"/>
              </a:rPr>
              <a:t>Absolute shortfall: total = A – B </a:t>
            </a:r>
          </a:p>
          <a:p>
            <a:pPr marL="285750" indent="-285750">
              <a:buFont typeface="Arial" panose="020B0604020202020204" pitchFamily="34" charset="0"/>
              <a:buChar char="•"/>
            </a:pPr>
            <a:r>
              <a:rPr lang="en-GB" dirty="0">
                <a:latin typeface="Arial" panose="020B0604020202020204" pitchFamily="34" charset="0"/>
              </a:rPr>
              <a:t>Proportional shortfall: fraction = ( A – B ) / A</a:t>
            </a:r>
          </a:p>
          <a:p>
            <a:pPr marL="285750" indent="-285750">
              <a:buFont typeface="Arial" panose="020B0604020202020204" pitchFamily="34" charset="0"/>
              <a:buChar char="•"/>
            </a:pPr>
            <a:r>
              <a:rPr lang="en-GB" dirty="0">
                <a:latin typeface="Arial" panose="020B0604020202020204" pitchFamily="34" charset="0"/>
              </a:rPr>
              <a:t>*Note: The QALY weightings for severity are applied based on </a:t>
            </a:r>
            <a:r>
              <a:rPr lang="en-GB" b="1" dirty="0">
                <a:latin typeface="Arial" panose="020B0604020202020204" pitchFamily="34" charset="0"/>
              </a:rPr>
              <a:t>whichever of absolute or proportional shortfall implies the greater severity</a:t>
            </a:r>
            <a:r>
              <a:rPr lang="en-GB" dirty="0">
                <a:latin typeface="Arial" panose="020B0604020202020204" pitchFamily="34" charset="0"/>
              </a:rPr>
              <a:t>. If either the proportional or absolute QALY shortfall calculated falls on the cut-off between severity levels, the higher severity level will apply</a:t>
            </a:r>
          </a:p>
          <a:p>
            <a:pPr marL="285750" indent="-285750">
              <a:buFont typeface="Arial" panose="020B0604020202020204" pitchFamily="34" charset="0"/>
              <a:buChar char="•"/>
            </a:pPr>
            <a:endParaRPr lang="en-GB" dirty="0">
              <a:latin typeface="Arial" panose="020B0604020202020204" pitchFamily="34" charset="0"/>
            </a:endParaRPr>
          </a:p>
        </p:txBody>
      </p:sp>
      <p:sp>
        <p:nvSpPr>
          <p:cNvPr id="19" name="Left Brace 18">
            <a:extLst>
              <a:ext uri="{FF2B5EF4-FFF2-40B4-BE49-F238E27FC236}">
                <a16:creationId xmlns:a16="http://schemas.microsoft.com/office/drawing/2014/main" id="{F7C233C9-B438-0EBA-6CEF-01A3035E126D}"/>
              </a:ext>
              <a:ext uri="{C183D7F6-B498-43B3-948B-1728B52AA6E4}">
                <adec:decorative xmlns:adec="http://schemas.microsoft.com/office/drawing/2017/decorative" val="1"/>
              </a:ext>
            </a:extLst>
          </p:cNvPr>
          <p:cNvSpPr/>
          <p:nvPr/>
        </p:nvSpPr>
        <p:spPr>
          <a:xfrm rot="16200000">
            <a:off x="4607346" y="1942932"/>
            <a:ext cx="192499" cy="1806866"/>
          </a:xfrm>
          <a:prstGeom prst="lef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anose="020B0604020202020204" pitchFamily="34" charset="0"/>
            </a:endParaRPr>
          </a:p>
        </p:txBody>
      </p:sp>
      <p:sp>
        <p:nvSpPr>
          <p:cNvPr id="21" name="Rectangle 20">
            <a:extLst>
              <a:ext uri="{FF2B5EF4-FFF2-40B4-BE49-F238E27FC236}">
                <a16:creationId xmlns:a16="http://schemas.microsoft.com/office/drawing/2014/main" id="{DF4DEFBC-5AA0-D16A-1B58-EC21A1A7E8F7}"/>
              </a:ext>
            </a:extLst>
          </p:cNvPr>
          <p:cNvSpPr/>
          <p:nvPr/>
        </p:nvSpPr>
        <p:spPr>
          <a:xfrm flipV="1">
            <a:off x="3810754" y="2680688"/>
            <a:ext cx="1802686" cy="69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cxnSp>
        <p:nvCxnSpPr>
          <p:cNvPr id="22" name="Connector: Elbow 21">
            <a:extLst>
              <a:ext uri="{FF2B5EF4-FFF2-40B4-BE49-F238E27FC236}">
                <a16:creationId xmlns:a16="http://schemas.microsoft.com/office/drawing/2014/main" id="{35D89119-A2BD-ECA3-3D6A-6981BF3399A8}"/>
              </a:ext>
            </a:extLst>
          </p:cNvPr>
          <p:cNvCxnSpPr>
            <a:cxnSpLocks/>
            <a:stCxn id="19" idx="1"/>
            <a:endCxn id="17" idx="0"/>
          </p:cNvCxnSpPr>
          <p:nvPr/>
        </p:nvCxnSpPr>
        <p:spPr>
          <a:xfrm rot="5400000">
            <a:off x="3991549" y="2561826"/>
            <a:ext cx="331258" cy="1092836"/>
          </a:xfrm>
          <a:prstGeom prst="bentConnector5">
            <a:avLst>
              <a:gd name="adj1" fmla="val 30493"/>
              <a:gd name="adj2" fmla="val 5788"/>
              <a:gd name="adj3" fmla="val 3099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6DC272-5332-C137-F717-9E7E7C703A96}"/>
              </a:ext>
            </a:extLst>
          </p:cNvPr>
          <p:cNvSpPr txBox="1"/>
          <p:nvPr/>
        </p:nvSpPr>
        <p:spPr>
          <a:xfrm>
            <a:off x="4117652" y="6519446"/>
            <a:ext cx="4601731" cy="338554"/>
          </a:xfrm>
          <a:prstGeom prst="rect">
            <a:avLst/>
          </a:prstGeom>
          <a:noFill/>
        </p:spPr>
        <p:txBody>
          <a:bodyPr wrap="square" rtlCol="0">
            <a:spAutoFit/>
          </a:bodyPr>
          <a:lstStyle/>
          <a:p>
            <a:r>
              <a:rPr lang="en-GB" sz="1600" dirty="0">
                <a:latin typeface="Arial" panose="020B0604020202020204" pitchFamily="34" charset="0"/>
              </a:rPr>
              <a:t>Abbreviations: QALY, quality-adjusted life year  </a:t>
            </a:r>
          </a:p>
        </p:txBody>
      </p:sp>
    </p:spTree>
    <p:extLst>
      <p:ext uri="{BB962C8B-B14F-4D97-AF65-F5344CB8AC3E}">
        <p14:creationId xmlns:p14="http://schemas.microsoft.com/office/powerpoint/2010/main" val="1305218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ADE75-AE8E-F529-1BBF-D02711D5D245}"/>
              </a:ext>
            </a:extLst>
          </p:cNvPr>
          <p:cNvSpPr txBox="1">
            <a:spLocks/>
          </p:cNvSpPr>
          <p:nvPr/>
        </p:nvSpPr>
        <p:spPr>
          <a:xfrm>
            <a:off x="420515" y="25498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QALY weightings for severity (2/3)</a:t>
            </a:r>
          </a:p>
          <a:p>
            <a:pPr>
              <a:defRPr/>
            </a:pPr>
            <a:endParaRPr lang="en-GB" sz="2400" b="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977C3BF-F332-CA41-44B6-E4D1B99F00FA}"/>
              </a:ext>
            </a:extLst>
          </p:cNvPr>
          <p:cNvSpPr/>
          <p:nvPr/>
        </p:nvSpPr>
        <p:spPr>
          <a:xfrm>
            <a:off x="420514" y="3690233"/>
            <a:ext cx="11306863" cy="25767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Calculation does not fully capture severity of SCD in those who would be treated with </a:t>
            </a:r>
            <a:r>
              <a:rPr lang="en-GB" dirty="0" err="1">
                <a:solidFill>
                  <a:schemeClr val="tx1"/>
                </a:solidFill>
                <a:latin typeface="Arial" panose="020B0604020202020204" pitchFamily="34" charset="0"/>
              </a:rPr>
              <a:t>voxelotor</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SCD is a rare life-long genetic condition which may be clinically impactful from an early age</a:t>
            </a:r>
          </a:p>
          <a:p>
            <a:pPr marL="285750" indent="-285750">
              <a:buFont typeface="Arial" panose="020B0604020202020204" pitchFamily="34" charset="0"/>
              <a:buChar char="•"/>
            </a:pPr>
            <a:r>
              <a:rPr lang="en-GB" dirty="0">
                <a:solidFill>
                  <a:schemeClr val="tx1"/>
                </a:solidFill>
                <a:latin typeface="Arial" panose="020B0604020202020204" pitchFamily="34" charset="0"/>
              </a:rPr>
              <a:t>SCD is progressive and associated with a wide range of acute and chronic complications, progressive organ damage, and a 20-30-year reduction in life expectancy </a:t>
            </a:r>
          </a:p>
          <a:p>
            <a:pPr marL="285750" indent="-285750">
              <a:buFont typeface="Arial" panose="020B0604020202020204" pitchFamily="34" charset="0"/>
              <a:buChar char="•"/>
            </a:pPr>
            <a:r>
              <a:rPr lang="en-GB" dirty="0">
                <a:solidFill>
                  <a:schemeClr val="tx1"/>
                </a:solidFill>
                <a:latin typeface="Arial" panose="020B0604020202020204" pitchFamily="34" charset="0"/>
              </a:rPr>
              <a:t>Estimated mean age of death in model for SoC is </a:t>
            </a:r>
            <a:r>
              <a:rPr lang="en-GB"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years. Implies a material loss in life expectancy versus average age of general population</a:t>
            </a:r>
          </a:p>
          <a:p>
            <a:pPr marL="285750" indent="-285750">
              <a:buFont typeface="Arial" panose="020B0604020202020204" pitchFamily="34" charset="0"/>
              <a:buChar char="•"/>
            </a:pPr>
            <a:r>
              <a:rPr lang="en-GB" dirty="0">
                <a:solidFill>
                  <a:schemeClr val="tx1"/>
                </a:solidFill>
                <a:latin typeface="Arial" panose="020B0604020202020204" pitchFamily="34" charset="0"/>
              </a:rPr>
              <a:t>Despite SCD being acknowledged as a severe disease, it does not meet highest levels of severity</a:t>
            </a:r>
          </a:p>
          <a:p>
            <a:pPr marL="285750" indent="-285750">
              <a:buFont typeface="Arial" panose="020B0604020202020204" pitchFamily="34" charset="0"/>
              <a:buChar char="•"/>
            </a:pPr>
            <a:r>
              <a:rPr lang="en-GB" dirty="0">
                <a:solidFill>
                  <a:schemeClr val="tx1"/>
                </a:solidFill>
                <a:latin typeface="Arial" panose="020B0604020202020204" pitchFamily="34" charset="0"/>
              </a:rPr>
              <a:t>Strongly believe should qualify for highest level of severity, which reflects 1.7 QALY weight</a:t>
            </a:r>
            <a:endPar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3E9EAC52-DF91-CC41-24D2-9C08D8AB63B7}"/>
              </a:ext>
            </a:extLst>
          </p:cNvPr>
          <p:cNvSpPr txBox="1"/>
          <p:nvPr/>
        </p:nvSpPr>
        <p:spPr>
          <a:xfrm>
            <a:off x="1684887" y="6519446"/>
            <a:ext cx="8778115" cy="338554"/>
          </a:xfrm>
          <a:prstGeom prst="rect">
            <a:avLst/>
          </a:prstGeom>
          <a:noFill/>
        </p:spPr>
        <p:txBody>
          <a:bodyPr wrap="square" rtlCol="0">
            <a:spAutoFit/>
          </a:bodyPr>
          <a:lstStyle/>
          <a:p>
            <a:r>
              <a:rPr lang="en-GB" sz="1600" dirty="0">
                <a:latin typeface="Arial" panose="020B0604020202020204" pitchFamily="34" charset="0"/>
              </a:rPr>
              <a:t>Abbreviations: SCD, sickle cell disease; SoC, standard of care; QALY, quality-adjusted life year  </a:t>
            </a:r>
          </a:p>
        </p:txBody>
      </p:sp>
      <p:graphicFrame>
        <p:nvGraphicFramePr>
          <p:cNvPr id="15" name="Table 6">
            <a:extLst>
              <a:ext uri="{FF2B5EF4-FFF2-40B4-BE49-F238E27FC236}">
                <a16:creationId xmlns:a16="http://schemas.microsoft.com/office/drawing/2014/main" id="{D2F8D179-0D1D-3BB2-652B-878308D8E61B}"/>
              </a:ext>
            </a:extLst>
          </p:cNvPr>
          <p:cNvGraphicFramePr>
            <a:graphicFrameLocks noGrp="1"/>
          </p:cNvGraphicFramePr>
          <p:nvPr>
            <p:extLst>
              <p:ext uri="{D42A27DB-BD31-4B8C-83A1-F6EECF244321}">
                <p14:modId xmlns:p14="http://schemas.microsoft.com/office/powerpoint/2010/main" val="3738928176"/>
              </p:ext>
            </p:extLst>
          </p:nvPr>
        </p:nvGraphicFramePr>
        <p:xfrm>
          <a:off x="395460" y="770127"/>
          <a:ext cx="11376027" cy="1728944"/>
        </p:xfrm>
        <a:graphic>
          <a:graphicData uri="http://schemas.openxmlformats.org/drawingml/2006/table">
            <a:tbl>
              <a:tblPr firstRow="1" bandRow="1">
                <a:tableStyleId>{5C22544A-7EE6-4342-B048-85BDC9FD1C3A}</a:tableStyleId>
              </a:tblPr>
              <a:tblGrid>
                <a:gridCol w="2417535">
                  <a:extLst>
                    <a:ext uri="{9D8B030D-6E8A-4147-A177-3AD203B41FA5}">
                      <a16:colId xmlns:a16="http://schemas.microsoft.com/office/drawing/2014/main" val="3135261376"/>
                    </a:ext>
                  </a:extLst>
                </a:gridCol>
                <a:gridCol w="2961566">
                  <a:extLst>
                    <a:ext uri="{9D8B030D-6E8A-4147-A177-3AD203B41FA5}">
                      <a16:colId xmlns:a16="http://schemas.microsoft.com/office/drawing/2014/main" val="984063111"/>
                    </a:ext>
                  </a:extLst>
                </a:gridCol>
                <a:gridCol w="2101755">
                  <a:extLst>
                    <a:ext uri="{9D8B030D-6E8A-4147-A177-3AD203B41FA5}">
                      <a16:colId xmlns:a16="http://schemas.microsoft.com/office/drawing/2014/main" val="3528286551"/>
                    </a:ext>
                  </a:extLst>
                </a:gridCol>
                <a:gridCol w="1910687">
                  <a:extLst>
                    <a:ext uri="{9D8B030D-6E8A-4147-A177-3AD203B41FA5}">
                      <a16:colId xmlns:a16="http://schemas.microsoft.com/office/drawing/2014/main" val="2229036277"/>
                    </a:ext>
                  </a:extLst>
                </a:gridCol>
                <a:gridCol w="1984484">
                  <a:extLst>
                    <a:ext uri="{9D8B030D-6E8A-4147-A177-3AD203B41FA5}">
                      <a16:colId xmlns:a16="http://schemas.microsoft.com/office/drawing/2014/main" val="2716350486"/>
                    </a:ext>
                  </a:extLst>
                </a:gridCol>
              </a:tblGrid>
              <a:tr h="407272">
                <a:tc>
                  <a:txBody>
                    <a:bodyPr/>
                    <a:lstStyle/>
                    <a:p>
                      <a:endParaRPr lang="en-GB" dirty="0">
                        <a:latin typeface="Arial" panose="020B0604020202020204" pitchFamily="34" charset="0"/>
                        <a:cs typeface="Arial" panose="020B0604020202020204" pitchFamily="34" charset="0"/>
                      </a:endParaRPr>
                    </a:p>
                  </a:txBody>
                  <a:tcPr/>
                </a:tc>
                <a:tc>
                  <a:txBody>
                    <a:bodyPr/>
                    <a:lstStyle/>
                    <a:p>
                      <a:r>
                        <a:rPr lang="en-GB" sz="1800" b="0" dirty="0">
                          <a:latin typeface="Arial" panose="020B0604020202020204" pitchFamily="34" charset="0"/>
                          <a:ea typeface="Lato" panose="020F0502020204030203" pitchFamily="34" charset="0"/>
                          <a:cs typeface="Arial" panose="020B0604020202020204" pitchFamily="34" charset="0"/>
                        </a:rPr>
                        <a:t>QALYs of people without condition (based on trial population characteristics)</a:t>
                      </a:r>
                      <a:endParaRPr lang="en-GB" b="0" dirty="0">
                        <a:latin typeface="Arial" panose="020B0604020202020204" pitchFamily="34" charset="0"/>
                        <a:cs typeface="Arial" panose="020B0604020202020204" pitchFamily="34" charset="0"/>
                      </a:endParaRPr>
                    </a:p>
                  </a:txBody>
                  <a:tcPr/>
                </a:tc>
                <a:tc>
                  <a:txBody>
                    <a:bodyPr/>
                    <a:lstStyle/>
                    <a:p>
                      <a:r>
                        <a:rPr lang="en-GB" sz="1800" b="0" dirty="0">
                          <a:latin typeface="Arial" panose="020B0604020202020204" pitchFamily="34" charset="0"/>
                          <a:ea typeface="Lato" panose="020F0502020204030203" pitchFamily="34" charset="0"/>
                          <a:cs typeface="Arial" panose="020B0604020202020204" pitchFamily="34" charset="0"/>
                        </a:rPr>
                        <a:t>QALYs with the condition on current treatment</a:t>
                      </a:r>
                      <a:endParaRPr lang="en-GB"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Absolute QALY shortfall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(has to be &gt;12)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Proportional QALY shortfall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(has to be &gt;0.85)</a:t>
                      </a:r>
                    </a:p>
                  </a:txBody>
                  <a:tcPr/>
                </a:tc>
                <a:extLst>
                  <a:ext uri="{0D108BD9-81ED-4DB2-BD59-A6C34878D82A}">
                    <a16:rowId xmlns:a16="http://schemas.microsoft.com/office/drawing/2014/main" val="2700794746"/>
                  </a:ext>
                </a:extLst>
              </a:tr>
              <a:tr h="407272">
                <a:tc>
                  <a:txBody>
                    <a:bodyPr/>
                    <a:lstStyle/>
                    <a:p>
                      <a:r>
                        <a:rPr lang="en-GB" b="1" dirty="0">
                          <a:latin typeface="Arial" panose="020B0604020202020204" pitchFamily="34" charset="0"/>
                          <a:cs typeface="Arial" panose="020B0604020202020204" pitchFamily="34" charset="0"/>
                        </a:rPr>
                        <a:t>Company base case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sng" dirty="0">
                          <a:highlight>
                            <a:srgbClr val="000000"/>
                          </a:highlight>
                          <a:latin typeface="Arial" panose="020B0604020202020204" pitchFamily="34" charset="0"/>
                          <a:ea typeface="Lato" panose="020F0502020204030203" pitchFamily="34" charset="0"/>
                          <a:cs typeface="Arial" panose="020B0604020202020204" pitchFamily="34" charset="0"/>
                        </a:rPr>
                        <a:t>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endPar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endPar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endParaRPr>
                    </a:p>
                  </a:txBody>
                  <a:tcPr/>
                </a:tc>
                <a:extLst>
                  <a:ext uri="{0D108BD9-81ED-4DB2-BD59-A6C34878D82A}">
                    <a16:rowId xmlns:a16="http://schemas.microsoft.com/office/drawing/2014/main" val="2054690164"/>
                  </a:ext>
                </a:extLst>
              </a:tr>
              <a:tr h="407272">
                <a:tc>
                  <a:txBody>
                    <a:bodyPr/>
                    <a:lstStyle/>
                    <a:p>
                      <a:r>
                        <a:rPr lang="en-GB" b="1" dirty="0">
                          <a:latin typeface="Arial" panose="020B0604020202020204" pitchFamily="34" charset="0"/>
                          <a:cs typeface="Arial" panose="020B0604020202020204" pitchFamily="34" charset="0"/>
                        </a:rPr>
                        <a:t>EAG base case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endPar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endPar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Lato" panose="020F0502020204030203" pitchFamily="34" charset="0"/>
                          <a:cs typeface="Arial" panose="020B0604020202020204" pitchFamily="34" charset="0"/>
                        </a:rPr>
                        <a:t>XXXX</a:t>
                      </a:r>
                    </a:p>
                  </a:txBody>
                  <a:tcPr/>
                </a:tc>
                <a:extLst>
                  <a:ext uri="{0D108BD9-81ED-4DB2-BD59-A6C34878D82A}">
                    <a16:rowId xmlns:a16="http://schemas.microsoft.com/office/drawing/2014/main" val="2247058553"/>
                  </a:ext>
                </a:extLst>
              </a:tr>
            </a:tbl>
          </a:graphicData>
        </a:graphic>
      </p:graphicFrame>
      <p:sp>
        <p:nvSpPr>
          <p:cNvPr id="2" name="Rectangle 1" descr="Marker showing slides are confidential ">
            <a:extLst>
              <a:ext uri="{FF2B5EF4-FFF2-40B4-BE49-F238E27FC236}">
                <a16:creationId xmlns:a16="http://schemas.microsoft.com/office/drawing/2014/main" id="{70704890-1BD1-9381-3022-9A22437B8C8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4" name="Rectangle 3">
            <a:extLst>
              <a:ext uri="{FF2B5EF4-FFF2-40B4-BE49-F238E27FC236}">
                <a16:creationId xmlns:a16="http://schemas.microsoft.com/office/drawing/2014/main" id="{6CEB8558-5DFE-93D8-CA14-8CDBD3A005AC}"/>
              </a:ext>
            </a:extLst>
          </p:cNvPr>
          <p:cNvSpPr/>
          <p:nvPr/>
        </p:nvSpPr>
        <p:spPr>
          <a:xfrm>
            <a:off x="420515" y="2564123"/>
            <a:ext cx="11306863" cy="9646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In its original submission, company base case met the x1.2 modifier. However, following changes at clarification, it no longer meets the QALY shortfall  </a:t>
            </a:r>
          </a:p>
        </p:txBody>
      </p:sp>
    </p:spTree>
    <p:extLst>
      <p:ext uri="{BB962C8B-B14F-4D97-AF65-F5344CB8AC3E}">
        <p14:creationId xmlns:p14="http://schemas.microsoft.com/office/powerpoint/2010/main" val="504538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520B1-09D5-094A-5D2C-68B89E0CB5D0}"/>
              </a:ext>
            </a:extLst>
          </p:cNvPr>
          <p:cNvSpPr>
            <a:spLocks noGrp="1"/>
          </p:cNvSpPr>
          <p:nvPr>
            <p:ph type="body" sz="quarter" idx="13"/>
          </p:nvPr>
        </p:nvSpPr>
        <p:spPr>
          <a:xfrm>
            <a:off x="4082328" y="6523725"/>
            <a:ext cx="4846649" cy="394824"/>
          </a:xfrm>
        </p:spPr>
        <p:txBody>
          <a:bodyPr>
            <a:normAutofit/>
          </a:bodyPr>
          <a:lstStyle/>
          <a:p>
            <a:r>
              <a:rPr lang="en-GB" dirty="0"/>
              <a:t>Abbreviations: QALY: quality-adjusted life year</a:t>
            </a:r>
          </a:p>
        </p:txBody>
      </p:sp>
      <p:sp>
        <p:nvSpPr>
          <p:cNvPr id="7" name="Rectangle 6">
            <a:extLst>
              <a:ext uri="{FF2B5EF4-FFF2-40B4-BE49-F238E27FC236}">
                <a16:creationId xmlns:a16="http://schemas.microsoft.com/office/drawing/2014/main" id="{73F6C014-23C7-8146-3F99-E91E3795C4A5}"/>
              </a:ext>
            </a:extLst>
          </p:cNvPr>
          <p:cNvSpPr/>
          <p:nvPr/>
        </p:nvSpPr>
        <p:spPr>
          <a:xfrm>
            <a:off x="410646" y="1001701"/>
            <a:ext cx="11306863" cy="182960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Calculation also does not fully capture QALY shortfall of people entering the model</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People enter the model a</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 35 years old and will have had sickle cell disease since birth</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Therefore, the calculation does not incorporate 35 years of QALY loss compared to the general population</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uggests a limitation of the severity modifier methodology, that biases against conditions which are inherited at birth, but for which treatment might begin later</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9" name="Title 1">
            <a:extLst>
              <a:ext uri="{FF2B5EF4-FFF2-40B4-BE49-F238E27FC236}">
                <a16:creationId xmlns:a16="http://schemas.microsoft.com/office/drawing/2014/main" id="{B857D3F8-2373-98D4-8BDD-EF41D2C71C80}"/>
              </a:ext>
            </a:extLst>
          </p:cNvPr>
          <p:cNvSpPr txBox="1">
            <a:spLocks/>
          </p:cNvSpPr>
          <p:nvPr/>
        </p:nvSpPr>
        <p:spPr>
          <a:xfrm>
            <a:off x="420515" y="25498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QALY weightings for severity (3/3)</a:t>
            </a:r>
          </a:p>
          <a:p>
            <a:pPr>
              <a:defRPr/>
            </a:pPr>
            <a:endParaRPr lang="en-GB" sz="2400" b="0" dirty="0">
              <a:latin typeface="Arial" panose="020B0604020202020204" pitchFamily="34" charset="0"/>
              <a:cs typeface="Arial" panose="020B0604020202020204" pitchFamily="34" charset="0"/>
            </a:endParaRPr>
          </a:p>
        </p:txBody>
      </p:sp>
      <p:sp>
        <p:nvSpPr>
          <p:cNvPr id="10" name="Rectangle 9" descr="Question to committee">
            <a:extLst>
              <a:ext uri="{FF2B5EF4-FFF2-40B4-BE49-F238E27FC236}">
                <a16:creationId xmlns:a16="http://schemas.microsoft.com/office/drawing/2014/main" id="{78DB699F-48E0-8CA7-FC7F-F89D843D6CBC}"/>
              </a:ext>
            </a:extLst>
          </p:cNvPr>
          <p:cNvSpPr/>
          <p:nvPr/>
        </p:nvSpPr>
        <p:spPr>
          <a:xfrm>
            <a:off x="1611059" y="5878908"/>
            <a:ext cx="9789188" cy="39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dirty="0">
                <a:solidFill>
                  <a:schemeClr val="tx1"/>
                </a:solidFill>
                <a:latin typeface="Arial" panose="020B0604020202020204" pitchFamily="34" charset="0"/>
              </a:rPr>
              <a:t>Has the company model accurately captured severity of disease?</a:t>
            </a:r>
          </a:p>
        </p:txBody>
      </p:sp>
      <p:grpSp>
        <p:nvGrpSpPr>
          <p:cNvPr id="11" name="Group 10">
            <a:extLst>
              <a:ext uri="{FF2B5EF4-FFF2-40B4-BE49-F238E27FC236}">
                <a16:creationId xmlns:a16="http://schemas.microsoft.com/office/drawing/2014/main" id="{7D99A607-8288-024E-B1B6-C07FD11A2014}"/>
              </a:ext>
              <a:ext uri="{C183D7F6-B498-43B3-948B-1728B52AA6E4}">
                <adec:decorative xmlns:adec="http://schemas.microsoft.com/office/drawing/2017/decorative" val="1"/>
              </a:ext>
            </a:extLst>
          </p:cNvPr>
          <p:cNvGrpSpPr/>
          <p:nvPr/>
        </p:nvGrpSpPr>
        <p:grpSpPr>
          <a:xfrm>
            <a:off x="1394134" y="5887778"/>
            <a:ext cx="433849" cy="394824"/>
            <a:chOff x="-1440493" y="4133589"/>
            <a:chExt cx="576000" cy="576000"/>
          </a:xfrm>
        </p:grpSpPr>
        <p:sp>
          <p:nvSpPr>
            <p:cNvPr id="12" name="Oval 11">
              <a:extLst>
                <a:ext uri="{FF2B5EF4-FFF2-40B4-BE49-F238E27FC236}">
                  <a16:creationId xmlns:a16="http://schemas.microsoft.com/office/drawing/2014/main" id="{688AD970-AE75-46E5-3651-CAEB5D2CA87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3" name="Graphic 12">
              <a:extLst>
                <a:ext uri="{FF2B5EF4-FFF2-40B4-BE49-F238E27FC236}">
                  <a16:creationId xmlns:a16="http://schemas.microsoft.com/office/drawing/2014/main" id="{76AB8574-18C9-CFBD-105D-EF7D9023A01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9470" y="4189857"/>
              <a:ext cx="463463" cy="463463"/>
            </a:xfrm>
            <a:prstGeom prst="rect">
              <a:avLst/>
            </a:prstGeom>
          </p:spPr>
        </p:pic>
      </p:grpSp>
      <p:sp>
        <p:nvSpPr>
          <p:cNvPr id="14" name="Rectangle 13">
            <a:extLst>
              <a:ext uri="{FF2B5EF4-FFF2-40B4-BE49-F238E27FC236}">
                <a16:creationId xmlns:a16="http://schemas.microsoft.com/office/drawing/2014/main" id="{E73CEF6A-5A2E-BDD8-2B0E-0D7B93C7B584}"/>
              </a:ext>
            </a:extLst>
          </p:cNvPr>
          <p:cNvSpPr/>
          <p:nvPr/>
        </p:nvSpPr>
        <p:spPr>
          <a:xfrm>
            <a:off x="410645" y="3114729"/>
            <a:ext cx="11306863" cy="192562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6"/>
                </a:solidFill>
                <a:latin typeface="Arial" panose="020B0604020202020204" pitchFamily="34" charset="0"/>
              </a:rPr>
              <a:t>Technical team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Characteristics of the population in the company model does not reflect the population covered by the marketing authorisation or the population included in the HOPE clinical trial e.g. marketing authorisation and HOPE trial younger than model population</a:t>
            </a:r>
          </a:p>
          <a:p>
            <a:pPr marL="285750" indent="-285750">
              <a:buFont typeface="Arial" panose="020B0604020202020204" pitchFamily="34" charset="0"/>
              <a:buChar char="•"/>
            </a:pPr>
            <a:r>
              <a:rPr lang="en-GB" dirty="0">
                <a:solidFill>
                  <a:schemeClr val="tx1"/>
                </a:solidFill>
                <a:latin typeface="Arial" panose="020B0604020202020204" pitchFamily="34" charset="0"/>
              </a:rPr>
              <a:t>The 2022 NICE health technology evaluations manual states the severity of the condition is defined as the </a:t>
            </a:r>
            <a:r>
              <a:rPr lang="en-GB" b="1" dirty="0">
                <a:solidFill>
                  <a:schemeClr val="tx1"/>
                </a:solidFill>
                <a:latin typeface="Arial" panose="020B0604020202020204" pitchFamily="34" charset="0"/>
              </a:rPr>
              <a:t>future</a:t>
            </a:r>
            <a:r>
              <a:rPr lang="en-GB" dirty="0">
                <a:solidFill>
                  <a:schemeClr val="tx1"/>
                </a:solidFill>
                <a:latin typeface="Arial" panose="020B0604020202020204" pitchFamily="34" charset="0"/>
              </a:rPr>
              <a:t> health lost by people living with the condition treated with standard care in the NHS</a:t>
            </a:r>
          </a:p>
        </p:txBody>
      </p:sp>
    </p:spTree>
    <p:extLst>
      <p:ext uri="{BB962C8B-B14F-4D97-AF65-F5344CB8AC3E}">
        <p14:creationId xmlns:p14="http://schemas.microsoft.com/office/powerpoint/2010/main" val="1427034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3396EAE-B72B-4260-A153-96CC5D6490AC}"/>
              </a:ext>
            </a:extLst>
          </p:cNvPr>
          <p:cNvSpPr txBox="1">
            <a:spLocks/>
          </p:cNvSpPr>
          <p:nvPr/>
        </p:nvSpPr>
        <p:spPr>
          <a:xfrm>
            <a:off x="420515" y="314396"/>
            <a:ext cx="11363496" cy="6527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Cost-effectiveness results and scenarios </a:t>
            </a:r>
          </a:p>
        </p:txBody>
      </p:sp>
      <p:sp>
        <p:nvSpPr>
          <p:cNvPr id="2" name="Rectangle 1">
            <a:extLst>
              <a:ext uri="{FF2B5EF4-FFF2-40B4-BE49-F238E27FC236}">
                <a16:creationId xmlns:a16="http://schemas.microsoft.com/office/drawing/2014/main" id="{5956F210-2F4A-4B62-189F-B1BB98A820C7}"/>
              </a:ext>
            </a:extLst>
          </p:cNvPr>
          <p:cNvSpPr/>
          <p:nvPr/>
        </p:nvSpPr>
        <p:spPr>
          <a:xfrm>
            <a:off x="500135" y="870888"/>
            <a:ext cx="11191729" cy="394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rPr>
              <a:t>All ICERs are reported in PART 2 slides because they include confidential discounts</a:t>
            </a:r>
          </a:p>
        </p:txBody>
      </p:sp>
      <p:sp>
        <p:nvSpPr>
          <p:cNvPr id="15" name="Rectangle 14">
            <a:extLst>
              <a:ext uri="{FF2B5EF4-FFF2-40B4-BE49-F238E27FC236}">
                <a16:creationId xmlns:a16="http://schemas.microsoft.com/office/drawing/2014/main" id="{C3F6A479-15CA-1AC7-8489-B7A9AF11A5A8}"/>
              </a:ext>
            </a:extLst>
          </p:cNvPr>
          <p:cNvSpPr/>
          <p:nvPr/>
        </p:nvSpPr>
        <p:spPr>
          <a:xfrm>
            <a:off x="513012" y="1725629"/>
            <a:ext cx="6441577" cy="23302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solidFill>
                  <a:schemeClr val="bg1"/>
                </a:solidFill>
                <a:latin typeface="Arial" panose="020B0604020202020204" pitchFamily="34" charset="0"/>
              </a:rPr>
              <a:t>Company base case assumptions</a:t>
            </a:r>
          </a:p>
          <a:p>
            <a:pPr marL="285750" indent="-285750">
              <a:buFont typeface="Arial" panose="020B0604020202020204" pitchFamily="34" charset="0"/>
              <a:buChar char="•"/>
            </a:pP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Utility increment per 1g/dL increase in Hb was calculated to be </a:t>
            </a:r>
            <a:r>
              <a:rPr kumimoji="0" lang="en-GB" sz="1700" b="0" i="0" u="sng" strike="noStrike" kern="1200" cap="none" spc="0" normalizeH="0" baseline="0" noProof="0" dirty="0">
                <a:ln>
                  <a:noFill/>
                </a:ln>
                <a:solidFill>
                  <a:schemeClr val="tx1"/>
                </a:solidFill>
                <a:effectLst/>
                <a:highlight>
                  <a:srgbClr val="000000"/>
                </a:highlight>
                <a:uLnTx/>
                <a:uFillTx/>
                <a:latin typeface="Arial" panose="020B0604020202020204" pitchFamily="34" charset="0"/>
                <a:ea typeface="+mn-ea"/>
                <a:cs typeface="+mn-cs"/>
              </a:rPr>
              <a:t>XXXX</a:t>
            </a:r>
          </a:p>
          <a:p>
            <a:pPr marL="285750" indent="-285750">
              <a:buFont typeface="Arial" panose="020B0604020202020204" pitchFamily="34" charset="0"/>
              <a:buChar char="•"/>
            </a:pPr>
            <a:r>
              <a:rPr kumimoji="0" lang="en-GB" sz="1700" b="0" i="0"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n-GB" sz="1700" b="0" i="0" u="sng" strike="noStrike" kern="1200" cap="none" spc="0" normalizeH="0" baseline="0" noProof="0" dirty="0">
                <a:ln>
                  <a:noFill/>
                </a:ln>
                <a:solidFill>
                  <a:schemeClr val="tx1"/>
                </a:solidFill>
                <a:effectLst/>
                <a:highlight>
                  <a:srgbClr val="000000"/>
                </a:highlight>
                <a:uLnTx/>
                <a:uFillTx/>
                <a:latin typeface="Arial" panose="020B0604020202020204" pitchFamily="34" charset="0"/>
                <a:ea typeface="+mn-ea"/>
                <a:cs typeface="+mn-cs"/>
              </a:rPr>
              <a:t>XX</a:t>
            </a: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in </a:t>
            </a:r>
            <a:r>
              <a:rPr kumimoji="0" lang="en-GB" sz="17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rPr>
              <a:t>voxelotor</a:t>
            </a: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arm and </a:t>
            </a:r>
            <a:r>
              <a:rPr kumimoji="0" lang="en-GB" sz="1700" b="0" i="0" u="sng" strike="noStrike" kern="1200" cap="none" spc="0" normalizeH="0" baseline="0" noProof="0" dirty="0">
                <a:ln>
                  <a:noFill/>
                </a:ln>
                <a:solidFill>
                  <a:schemeClr val="tx1"/>
                </a:solidFill>
                <a:effectLst/>
                <a:highlight>
                  <a:srgbClr val="000000"/>
                </a:highlight>
                <a:uLnTx/>
                <a:uFillTx/>
                <a:latin typeface="Arial" panose="020B0604020202020204" pitchFamily="34" charset="0"/>
                <a:ea typeface="+mn-ea"/>
                <a:cs typeface="+mn-cs"/>
              </a:rPr>
              <a:t>XX</a:t>
            </a: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in SoC arm requiring RTT at baseline </a:t>
            </a:r>
          </a:p>
          <a:p>
            <a:pPr marL="285750" indent="-285750">
              <a:buFont typeface="Arial" panose="020B0604020202020204" pitchFamily="34" charset="0"/>
              <a:buChar char="•"/>
            </a:pPr>
            <a:r>
              <a:rPr lang="en-GB" sz="1700" u="sng" dirty="0">
                <a:solidFill>
                  <a:schemeClr val="tx1"/>
                </a:solidFill>
                <a:highlight>
                  <a:srgbClr val="000000"/>
                </a:highlight>
                <a:latin typeface="Arial" panose="020B0604020202020204" pitchFamily="34" charset="0"/>
              </a:rPr>
              <a:t>XXX</a:t>
            </a: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g/dL </a:t>
            </a:r>
            <a:r>
              <a:rPr kumimoji="0" lang="en-GB" sz="17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mn-cs"/>
              </a:rPr>
              <a:t>increase in Hb with RTT</a:t>
            </a:r>
            <a:endParaRPr kumimoji="0" lang="en-GB" sz="1700" b="0" i="0" u="sng" strike="noStrike" kern="1200" cap="none" spc="0" normalizeH="0" baseline="0" noProof="0" dirty="0">
              <a:ln>
                <a:noFill/>
              </a:ln>
              <a:solidFill>
                <a:schemeClr val="bg1"/>
              </a:solidFill>
              <a:effectLst/>
              <a:highlight>
                <a:srgbClr val="FFFF00"/>
              </a:highlight>
              <a:uLnTx/>
              <a:uFillTx/>
              <a:latin typeface="Arial" panose="020B0604020202020204" pitchFamily="34" charset="0"/>
              <a:ea typeface="+mn-ea"/>
              <a:cs typeface="+mn-cs"/>
            </a:endParaRPr>
          </a:p>
          <a:p>
            <a:pPr marL="285750" indent="-285750">
              <a:buFont typeface="Arial" panose="020B0604020202020204" pitchFamily="34" charset="0"/>
              <a:buChar char="•"/>
            </a:pPr>
            <a:r>
              <a:rPr lang="en-GB" sz="1700" dirty="0">
                <a:solidFill>
                  <a:schemeClr val="bg1"/>
                </a:solidFill>
                <a:latin typeface="Arial" panose="020B0604020202020204" pitchFamily="34" charset="0"/>
              </a:rPr>
              <a:t>Multiplicative utility values for SCD complications</a:t>
            </a:r>
          </a:p>
          <a:p>
            <a:pPr marL="285750" indent="-285750">
              <a:buFont typeface="Arial" panose="020B0604020202020204" pitchFamily="34" charset="0"/>
              <a:buChar char="•"/>
            </a:pPr>
            <a:r>
              <a:rPr lang="en-GB" sz="1700" dirty="0">
                <a:solidFill>
                  <a:schemeClr val="bg1"/>
                </a:solidFill>
                <a:latin typeface="Arial" panose="020B0604020202020204" pitchFamily="34" charset="0"/>
              </a:rPr>
              <a:t>TTE dataset from HES-CPRD</a:t>
            </a:r>
          </a:p>
          <a:p>
            <a:pPr marL="285750" indent="-285750">
              <a:buFont typeface="Arial" panose="020B0604020202020204" pitchFamily="34" charset="0"/>
              <a:buChar char="•"/>
            </a:pPr>
            <a:r>
              <a:rPr lang="en-GB" sz="1700" dirty="0">
                <a:solidFill>
                  <a:schemeClr val="bg1"/>
                </a:solidFill>
                <a:latin typeface="Arial" panose="020B0604020202020204" pitchFamily="34" charset="0"/>
              </a:rPr>
              <a:t>HOPE trial Hb evaluation at 24 weeks</a:t>
            </a:r>
          </a:p>
        </p:txBody>
      </p:sp>
      <p:sp>
        <p:nvSpPr>
          <p:cNvPr id="16" name="Rectangle 15">
            <a:extLst>
              <a:ext uri="{FF2B5EF4-FFF2-40B4-BE49-F238E27FC236}">
                <a16:creationId xmlns:a16="http://schemas.microsoft.com/office/drawing/2014/main" id="{CC3CBF58-4AA5-59E7-239C-D067A2AC4A20}"/>
              </a:ext>
            </a:extLst>
          </p:cNvPr>
          <p:cNvSpPr/>
          <p:nvPr/>
        </p:nvSpPr>
        <p:spPr>
          <a:xfrm>
            <a:off x="513012" y="4370805"/>
            <a:ext cx="6441577" cy="1676775"/>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solidFill>
                  <a:schemeClr val="tx1"/>
                </a:solidFill>
                <a:latin typeface="Arial" panose="020B0604020202020204" pitchFamily="34" charset="0"/>
              </a:rPr>
              <a:t>Scenarios applied to company base case:</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Utility values for SCD-associated complications applied additively</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TTE dataset from Symphony</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HOPE trial Hb evaluation: at 72 weeks</a:t>
            </a:r>
          </a:p>
          <a:p>
            <a:pPr marL="285750" indent="-285750">
              <a:buFont typeface="Arial" panose="020B0604020202020204" pitchFamily="34" charset="0"/>
              <a:buChar char="•"/>
            </a:pPr>
            <a:r>
              <a:rPr lang="en-GB" sz="1700" dirty="0">
                <a:solidFill>
                  <a:schemeClr val="tx1"/>
                </a:solidFill>
                <a:latin typeface="Arial" panose="020B0604020202020204" pitchFamily="34" charset="0"/>
              </a:rPr>
              <a:t>HOPE trial Hb evaluation: over 72 weeks</a:t>
            </a:r>
          </a:p>
        </p:txBody>
      </p:sp>
      <p:sp>
        <p:nvSpPr>
          <p:cNvPr id="5" name="TextBox 4">
            <a:extLst>
              <a:ext uri="{FF2B5EF4-FFF2-40B4-BE49-F238E27FC236}">
                <a16:creationId xmlns:a16="http://schemas.microsoft.com/office/drawing/2014/main" id="{288A38F0-8798-AB09-4118-14BB2E865EAD}"/>
              </a:ext>
            </a:extLst>
          </p:cNvPr>
          <p:cNvSpPr txBox="1"/>
          <p:nvPr/>
        </p:nvSpPr>
        <p:spPr>
          <a:xfrm>
            <a:off x="723240" y="1337986"/>
            <a:ext cx="4881041" cy="369332"/>
          </a:xfrm>
          <a:prstGeom prst="rect">
            <a:avLst/>
          </a:prstGeom>
          <a:noFill/>
        </p:spPr>
        <p:txBody>
          <a:bodyPr wrap="square">
            <a:spAutoFit/>
          </a:bodyPr>
          <a:lstStyle/>
          <a:p>
            <a:r>
              <a:rPr lang="en-GB" b="1" dirty="0">
                <a:latin typeface="Arial" panose="020B0604020202020204" pitchFamily="34" charset="0"/>
              </a:rPr>
              <a:t>Company base case ICER &gt; £30,000/QALY</a:t>
            </a:r>
          </a:p>
        </p:txBody>
      </p:sp>
      <p:sp>
        <p:nvSpPr>
          <p:cNvPr id="9" name="TextBox 8">
            <a:extLst>
              <a:ext uri="{FF2B5EF4-FFF2-40B4-BE49-F238E27FC236}">
                <a16:creationId xmlns:a16="http://schemas.microsoft.com/office/drawing/2014/main" id="{767B38CE-6301-DC06-73AA-5AC4548BE822}"/>
              </a:ext>
            </a:extLst>
          </p:cNvPr>
          <p:cNvSpPr txBox="1"/>
          <p:nvPr/>
        </p:nvSpPr>
        <p:spPr>
          <a:xfrm>
            <a:off x="874024" y="6408559"/>
            <a:ext cx="11010622" cy="461665"/>
          </a:xfrm>
          <a:prstGeom prst="rect">
            <a:avLst/>
          </a:prstGeom>
          <a:noFill/>
        </p:spPr>
        <p:txBody>
          <a:bodyPr wrap="square" rtlCol="0">
            <a:spAutoFit/>
          </a:bodyPr>
          <a:lstStyle/>
          <a:p>
            <a:r>
              <a:rPr lang="en-GB" sz="1200" dirty="0">
                <a:latin typeface="Arial" panose="020B0604020202020204" pitchFamily="34" charset="0"/>
              </a:rPr>
              <a:t>Abbreviations: CPRD, Clinical Practice Research Database; HB, haemoglobin; HES, hospital episode statistics; RTT, regular transfusion therapy; SCD, sickle cell disease; TTE, time to event</a:t>
            </a:r>
          </a:p>
        </p:txBody>
      </p:sp>
      <p:sp>
        <p:nvSpPr>
          <p:cNvPr id="18" name="Rectangle 17">
            <a:extLst>
              <a:ext uri="{FF2B5EF4-FFF2-40B4-BE49-F238E27FC236}">
                <a16:creationId xmlns:a16="http://schemas.microsoft.com/office/drawing/2014/main" id="{75B98BDF-D60F-CAF6-892F-BC2546B5B81F}"/>
              </a:ext>
            </a:extLst>
          </p:cNvPr>
          <p:cNvSpPr/>
          <p:nvPr/>
        </p:nvSpPr>
        <p:spPr>
          <a:xfrm>
            <a:off x="8446366" y="5725632"/>
            <a:ext cx="3245498" cy="429616"/>
          </a:xfrm>
          <a:prstGeom prst="rect">
            <a:avLst/>
          </a:prstGeom>
          <a:solidFill>
            <a:srgbClr val="7F7F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rPr>
              <a:t>EAG base case</a:t>
            </a:r>
          </a:p>
        </p:txBody>
      </p:sp>
      <p:sp>
        <p:nvSpPr>
          <p:cNvPr id="19" name="Rectangle 18">
            <a:extLst>
              <a:ext uri="{FF2B5EF4-FFF2-40B4-BE49-F238E27FC236}">
                <a16:creationId xmlns:a16="http://schemas.microsoft.com/office/drawing/2014/main" id="{2B7BDFED-87DF-EDA7-1989-10E35D599A23}"/>
              </a:ext>
            </a:extLst>
          </p:cNvPr>
          <p:cNvSpPr/>
          <p:nvPr/>
        </p:nvSpPr>
        <p:spPr>
          <a:xfrm>
            <a:off x="7598535" y="1738699"/>
            <a:ext cx="4093329" cy="62343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Arial" panose="020B0604020202020204" pitchFamily="34" charset="0"/>
              </a:rPr>
              <a:t>EAG revisions applied to company base case</a:t>
            </a:r>
          </a:p>
        </p:txBody>
      </p:sp>
      <p:sp>
        <p:nvSpPr>
          <p:cNvPr id="23" name="Rectangle 22">
            <a:extLst>
              <a:ext uri="{FF2B5EF4-FFF2-40B4-BE49-F238E27FC236}">
                <a16:creationId xmlns:a16="http://schemas.microsoft.com/office/drawing/2014/main" id="{6AAB52C7-C00E-182D-A8C9-602BA7504985}"/>
              </a:ext>
            </a:extLst>
          </p:cNvPr>
          <p:cNvSpPr/>
          <p:nvPr/>
        </p:nvSpPr>
        <p:spPr>
          <a:xfrm>
            <a:off x="8446366" y="2545104"/>
            <a:ext cx="3245498" cy="87394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rPr>
              <a:t>No direct utility increase associated with an increase in Hb level </a:t>
            </a:r>
          </a:p>
        </p:txBody>
      </p:sp>
      <p:sp>
        <p:nvSpPr>
          <p:cNvPr id="24" name="Rectangle 23">
            <a:extLst>
              <a:ext uri="{FF2B5EF4-FFF2-40B4-BE49-F238E27FC236}">
                <a16:creationId xmlns:a16="http://schemas.microsoft.com/office/drawing/2014/main" id="{B78115B0-322D-C7FD-4292-E3F6D136C0F0}"/>
              </a:ext>
            </a:extLst>
          </p:cNvPr>
          <p:cNvSpPr/>
          <p:nvPr/>
        </p:nvSpPr>
        <p:spPr>
          <a:xfrm>
            <a:off x="8446366" y="3564958"/>
            <a:ext cx="3245498" cy="87393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rPr>
              <a:t>Setting the RTT rate to be </a:t>
            </a:r>
            <a:r>
              <a:rPr lang="en-GB" u="sng" dirty="0">
                <a:solidFill>
                  <a:schemeClr val="tx1"/>
                </a:solidFill>
                <a:highlight>
                  <a:srgbClr val="000000"/>
                </a:highlight>
                <a:latin typeface="Arial" panose="020B0604020202020204" pitchFamily="34" charset="0"/>
              </a:rPr>
              <a:t>XX</a:t>
            </a:r>
            <a:r>
              <a:rPr lang="en-GB" dirty="0">
                <a:latin typeface="Arial" panose="020B0604020202020204" pitchFamily="34" charset="0"/>
              </a:rPr>
              <a:t>% for the </a:t>
            </a:r>
            <a:r>
              <a:rPr lang="en-GB" dirty="0" err="1">
                <a:latin typeface="Arial" panose="020B0604020202020204" pitchFamily="34" charset="0"/>
              </a:rPr>
              <a:t>voxelotor</a:t>
            </a:r>
            <a:r>
              <a:rPr lang="en-GB" dirty="0">
                <a:latin typeface="Arial" panose="020B0604020202020204" pitchFamily="34" charset="0"/>
              </a:rPr>
              <a:t> and Soc arms </a:t>
            </a:r>
          </a:p>
        </p:txBody>
      </p:sp>
      <p:sp>
        <p:nvSpPr>
          <p:cNvPr id="27" name="Rectangle 26">
            <a:extLst>
              <a:ext uri="{FF2B5EF4-FFF2-40B4-BE49-F238E27FC236}">
                <a16:creationId xmlns:a16="http://schemas.microsoft.com/office/drawing/2014/main" id="{005D3826-B905-E3EF-A0C8-5C02B29C374A}"/>
              </a:ext>
            </a:extLst>
          </p:cNvPr>
          <p:cNvSpPr/>
          <p:nvPr/>
        </p:nvSpPr>
        <p:spPr>
          <a:xfrm>
            <a:off x="8446366" y="4667044"/>
            <a:ext cx="3245498" cy="68923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rPr>
              <a:t>Hb level increases by </a:t>
            </a:r>
            <a:r>
              <a:rPr lang="en-GB" u="sng" dirty="0">
                <a:solidFill>
                  <a:schemeClr val="tx1"/>
                </a:solidFill>
                <a:highlight>
                  <a:srgbClr val="000000"/>
                </a:highlight>
                <a:latin typeface="Arial" panose="020B0604020202020204" pitchFamily="34" charset="0"/>
              </a:rPr>
              <a:t>XX</a:t>
            </a:r>
            <a:r>
              <a:rPr lang="en-GB" dirty="0">
                <a:latin typeface="Arial" panose="020B0604020202020204" pitchFamily="34" charset="0"/>
              </a:rPr>
              <a:t> g/dL for patients receiving RTT</a:t>
            </a:r>
          </a:p>
        </p:txBody>
      </p:sp>
      <p:cxnSp>
        <p:nvCxnSpPr>
          <p:cNvPr id="43" name="Straight Connector 42">
            <a:extLst>
              <a:ext uri="{FF2B5EF4-FFF2-40B4-BE49-F238E27FC236}">
                <a16:creationId xmlns:a16="http://schemas.microsoft.com/office/drawing/2014/main" id="{F5AC46F4-A0ED-5DC7-2D54-B2F982F7E002}"/>
              </a:ext>
            </a:extLst>
          </p:cNvPr>
          <p:cNvCxnSpPr>
            <a:cxnSpLocks/>
          </p:cNvCxnSpPr>
          <p:nvPr/>
        </p:nvCxnSpPr>
        <p:spPr>
          <a:xfrm>
            <a:off x="5604281" y="3416121"/>
            <a:ext cx="1491978" cy="2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F2BAF5-0E59-C419-7324-1C63DD433C1F}"/>
              </a:ext>
            </a:extLst>
          </p:cNvPr>
          <p:cNvCxnSpPr>
            <a:cxnSpLocks/>
          </p:cNvCxnSpPr>
          <p:nvPr/>
        </p:nvCxnSpPr>
        <p:spPr>
          <a:xfrm>
            <a:off x="7096259" y="3416121"/>
            <a:ext cx="0" cy="14436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4EB7A8E-B469-E06F-B5AF-EF54D687D2D3}"/>
              </a:ext>
            </a:extLst>
          </p:cNvPr>
          <p:cNvCxnSpPr>
            <a:cxnSpLocks/>
          </p:cNvCxnSpPr>
          <p:nvPr/>
        </p:nvCxnSpPr>
        <p:spPr>
          <a:xfrm flipH="1">
            <a:off x="6350270" y="4872651"/>
            <a:ext cx="7459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48E837B-E76D-7300-9AB4-3B0D9B66DCDB}"/>
              </a:ext>
            </a:extLst>
          </p:cNvPr>
          <p:cNvCxnSpPr>
            <a:cxnSpLocks/>
          </p:cNvCxnSpPr>
          <p:nvPr/>
        </p:nvCxnSpPr>
        <p:spPr>
          <a:xfrm>
            <a:off x="3940935" y="3675531"/>
            <a:ext cx="34129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BFF5415-C1C4-FE29-E9C3-9179D3C99169}"/>
              </a:ext>
            </a:extLst>
          </p:cNvPr>
          <p:cNvCxnSpPr>
            <a:cxnSpLocks/>
          </p:cNvCxnSpPr>
          <p:nvPr/>
        </p:nvCxnSpPr>
        <p:spPr>
          <a:xfrm>
            <a:off x="7353837" y="3667869"/>
            <a:ext cx="0" cy="1688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4E09228-A63E-EABA-FA5D-DCDEFEA16924}"/>
              </a:ext>
            </a:extLst>
          </p:cNvPr>
          <p:cNvCxnSpPr>
            <a:cxnSpLocks/>
          </p:cNvCxnSpPr>
          <p:nvPr/>
        </p:nvCxnSpPr>
        <p:spPr>
          <a:xfrm flipH="1">
            <a:off x="3733800" y="5356275"/>
            <a:ext cx="3632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82F9D16-EA14-AB00-CB65-92869474C277}"/>
              </a:ext>
            </a:extLst>
          </p:cNvPr>
          <p:cNvCxnSpPr>
            <a:cxnSpLocks/>
          </p:cNvCxnSpPr>
          <p:nvPr/>
        </p:nvCxnSpPr>
        <p:spPr>
          <a:xfrm flipV="1">
            <a:off x="4556799" y="3915468"/>
            <a:ext cx="2998807" cy="5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0C53B5-717D-2EC1-2B86-3AF84DE1E987}"/>
              </a:ext>
            </a:extLst>
          </p:cNvPr>
          <p:cNvCxnSpPr>
            <a:cxnSpLocks/>
          </p:cNvCxnSpPr>
          <p:nvPr/>
        </p:nvCxnSpPr>
        <p:spPr>
          <a:xfrm>
            <a:off x="7555606" y="3915468"/>
            <a:ext cx="0" cy="18375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ight Brace 78">
            <a:extLst>
              <a:ext uri="{FF2B5EF4-FFF2-40B4-BE49-F238E27FC236}">
                <a16:creationId xmlns:a16="http://schemas.microsoft.com/office/drawing/2014/main" id="{5E45CA78-E77A-E1C0-2C5F-F95E34573ADA}"/>
              </a:ext>
            </a:extLst>
          </p:cNvPr>
          <p:cNvSpPr/>
          <p:nvPr/>
        </p:nvSpPr>
        <p:spPr>
          <a:xfrm>
            <a:off x="4945487" y="5472262"/>
            <a:ext cx="257578" cy="56538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anose="020B0604020202020204" pitchFamily="34" charset="0"/>
            </a:endParaRPr>
          </a:p>
        </p:txBody>
      </p:sp>
      <p:cxnSp>
        <p:nvCxnSpPr>
          <p:cNvPr id="81" name="Straight Connector 80">
            <a:extLst>
              <a:ext uri="{FF2B5EF4-FFF2-40B4-BE49-F238E27FC236}">
                <a16:creationId xmlns:a16="http://schemas.microsoft.com/office/drawing/2014/main" id="{754F5CFD-532A-D8EE-7144-C04EE2C8DFA6}"/>
              </a:ext>
            </a:extLst>
          </p:cNvPr>
          <p:cNvCxnSpPr>
            <a:cxnSpLocks/>
          </p:cNvCxnSpPr>
          <p:nvPr/>
        </p:nvCxnSpPr>
        <p:spPr>
          <a:xfrm>
            <a:off x="5203065" y="5753049"/>
            <a:ext cx="23525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356081-D445-F400-FA48-44A0FEE76C7A}"/>
              </a:ext>
            </a:extLst>
          </p:cNvPr>
          <p:cNvCxnSpPr/>
          <p:nvPr/>
        </p:nvCxnSpPr>
        <p:spPr>
          <a:xfrm>
            <a:off x="7856113" y="2362130"/>
            <a:ext cx="0" cy="587132"/>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2B7420F-684F-3DED-BA6D-88700BA83441}"/>
              </a:ext>
            </a:extLst>
          </p:cNvPr>
          <p:cNvCxnSpPr/>
          <p:nvPr/>
        </p:nvCxnSpPr>
        <p:spPr>
          <a:xfrm>
            <a:off x="7856113" y="2949262"/>
            <a:ext cx="590253" cy="0"/>
          </a:xfrm>
          <a:prstGeom prst="straightConnector1">
            <a:avLst/>
          </a:prstGeom>
          <a:ln w="381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E329D0A-00C7-38B9-1FAE-49A11D330116}"/>
              </a:ext>
            </a:extLst>
          </p:cNvPr>
          <p:cNvCxnSpPr>
            <a:cxnSpLocks/>
          </p:cNvCxnSpPr>
          <p:nvPr/>
        </p:nvCxnSpPr>
        <p:spPr>
          <a:xfrm>
            <a:off x="7856113" y="2949262"/>
            <a:ext cx="0" cy="1188684"/>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3122C9-286A-0D87-EFCC-D9B3587DDE37}"/>
              </a:ext>
            </a:extLst>
          </p:cNvPr>
          <p:cNvCxnSpPr>
            <a:cxnSpLocks/>
          </p:cNvCxnSpPr>
          <p:nvPr/>
        </p:nvCxnSpPr>
        <p:spPr>
          <a:xfrm>
            <a:off x="7856113" y="4109032"/>
            <a:ext cx="0" cy="932896"/>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31A3FE3-8713-1FA9-0D4D-669FFF39CF17}"/>
              </a:ext>
            </a:extLst>
          </p:cNvPr>
          <p:cNvCxnSpPr>
            <a:cxnSpLocks/>
          </p:cNvCxnSpPr>
          <p:nvPr/>
        </p:nvCxnSpPr>
        <p:spPr>
          <a:xfrm>
            <a:off x="7856113" y="5041928"/>
            <a:ext cx="0" cy="915976"/>
          </a:xfrm>
          <a:prstGeom prst="line">
            <a:avLst/>
          </a:prstGeom>
          <a:ln w="381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F138E3F-93DA-3D72-EDF8-4E2B75E49A94}"/>
              </a:ext>
            </a:extLst>
          </p:cNvPr>
          <p:cNvCxnSpPr/>
          <p:nvPr/>
        </p:nvCxnSpPr>
        <p:spPr>
          <a:xfrm>
            <a:off x="7856112" y="4012659"/>
            <a:ext cx="590253" cy="0"/>
          </a:xfrm>
          <a:prstGeom prst="straightConnector1">
            <a:avLst/>
          </a:prstGeom>
          <a:ln w="381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54540C4-4EE3-3AED-3784-E31B819CBAA2}"/>
              </a:ext>
            </a:extLst>
          </p:cNvPr>
          <p:cNvCxnSpPr/>
          <p:nvPr/>
        </p:nvCxnSpPr>
        <p:spPr>
          <a:xfrm>
            <a:off x="7856111" y="5041928"/>
            <a:ext cx="590253" cy="0"/>
          </a:xfrm>
          <a:prstGeom prst="straightConnector1">
            <a:avLst/>
          </a:prstGeom>
          <a:ln w="381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70E98BC7-845D-BFD7-9684-F860E92ADFE6}"/>
              </a:ext>
            </a:extLst>
          </p:cNvPr>
          <p:cNvCxnSpPr/>
          <p:nvPr/>
        </p:nvCxnSpPr>
        <p:spPr>
          <a:xfrm>
            <a:off x="7856110" y="5939627"/>
            <a:ext cx="590253" cy="0"/>
          </a:xfrm>
          <a:prstGeom prst="straightConnector1">
            <a:avLst/>
          </a:prstGeom>
          <a:ln w="3810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B1C4E2D-1DCD-8E3D-3AE3-E2719EB1E2E8}"/>
              </a:ext>
            </a:extLst>
          </p:cNvPr>
          <p:cNvSpPr txBox="1"/>
          <p:nvPr/>
        </p:nvSpPr>
        <p:spPr>
          <a:xfrm>
            <a:off x="7598535" y="1363050"/>
            <a:ext cx="4340180" cy="369332"/>
          </a:xfrm>
          <a:prstGeom prst="rect">
            <a:avLst/>
          </a:prstGeom>
          <a:noFill/>
        </p:spPr>
        <p:txBody>
          <a:bodyPr wrap="square">
            <a:spAutoFit/>
          </a:bodyPr>
          <a:lstStyle/>
          <a:p>
            <a:r>
              <a:rPr lang="en-GB" b="1" dirty="0">
                <a:latin typeface="Arial" panose="020B0604020202020204" pitchFamily="34" charset="0"/>
              </a:rPr>
              <a:t>E</a:t>
            </a:r>
            <a:r>
              <a:rPr lang="en-GB" b="1" dirty="0">
                <a:solidFill>
                  <a:schemeClr val="tx1"/>
                </a:solidFill>
                <a:latin typeface="Arial" panose="020B0604020202020204" pitchFamily="34" charset="0"/>
              </a:rPr>
              <a:t>AG</a:t>
            </a:r>
            <a:r>
              <a:rPr lang="en-GB" b="1" dirty="0">
                <a:latin typeface="Arial" panose="020B0604020202020204" pitchFamily="34" charset="0"/>
              </a:rPr>
              <a:t> base case ICER &gt; £30,000/QALY</a:t>
            </a:r>
          </a:p>
        </p:txBody>
      </p:sp>
      <p:sp>
        <p:nvSpPr>
          <p:cNvPr id="4" name="Rectangle 3" descr="Marker showing slides are confidential ">
            <a:extLst>
              <a:ext uri="{FF2B5EF4-FFF2-40B4-BE49-F238E27FC236}">
                <a16:creationId xmlns:a16="http://schemas.microsoft.com/office/drawing/2014/main" id="{5AD39C8B-6F47-AE68-ADC3-9F8BD60240B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72097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BC6CB-55E2-C4AF-AAB8-7B4C8277276E}"/>
              </a:ext>
            </a:extLst>
          </p:cNvPr>
          <p:cNvSpPr>
            <a:spLocks noGrp="1"/>
          </p:cNvSpPr>
          <p:nvPr>
            <p:ph type="body" sz="quarter" idx="13"/>
          </p:nvPr>
        </p:nvSpPr>
        <p:spPr>
          <a:xfrm>
            <a:off x="998821" y="6492875"/>
            <a:ext cx="10722572" cy="365125"/>
          </a:xfrm>
        </p:spPr>
        <p:txBody>
          <a:bodyPr>
            <a:noAutofit/>
          </a:bodyPr>
          <a:lstStyle/>
          <a:p>
            <a:r>
              <a:rPr lang="en-GB" sz="1200" dirty="0"/>
              <a:t>Abbreviations: EMA, European Medicines Agency; </a:t>
            </a:r>
            <a:r>
              <a:rPr lang="en-GB" sz="1200" dirty="0" err="1"/>
              <a:t>HbS</a:t>
            </a:r>
            <a:r>
              <a:rPr lang="en-GB" sz="1200" dirty="0"/>
              <a:t>; sickle </a:t>
            </a:r>
            <a:r>
              <a:rPr lang="el-GR" sz="1200" dirty="0"/>
              <a:t>β-</a:t>
            </a:r>
            <a:r>
              <a:rPr lang="en-GB" sz="1200" dirty="0"/>
              <a:t>globin haemoglobin; HC, hydroxycarbamide; </a:t>
            </a:r>
            <a:r>
              <a:rPr lang="en-GB" sz="1200" dirty="0" err="1"/>
              <a:t>HRQoL</a:t>
            </a:r>
            <a:r>
              <a:rPr lang="en-GB" sz="1200" dirty="0"/>
              <a:t>, health related quality of life; MHRA, </a:t>
            </a:r>
            <a:r>
              <a:rPr lang="en-GB" sz="1200" dirty="0">
                <a:latin typeface="Arial" panose="020B0604020202020204" pitchFamily="34" charset="0"/>
              </a:rPr>
              <a:t>Medicines and Healthcare products Regulatory Agency;</a:t>
            </a:r>
            <a:r>
              <a:rPr lang="en-GB" sz="1200" dirty="0"/>
              <a:t> RBC, red blood cells; SCD, sickle cell disease</a:t>
            </a:r>
          </a:p>
        </p:txBody>
      </p:sp>
      <p:sp>
        <p:nvSpPr>
          <p:cNvPr id="5" name="Title 1">
            <a:extLst>
              <a:ext uri="{FF2B5EF4-FFF2-40B4-BE49-F238E27FC236}">
                <a16:creationId xmlns:a16="http://schemas.microsoft.com/office/drawing/2014/main" id="{EF3D557E-A74B-1E0A-BFD3-BA2C16DB1B38}"/>
              </a:ext>
            </a:extLst>
          </p:cNvPr>
          <p:cNvSpPr txBox="1">
            <a:spLocks/>
          </p:cNvSpPr>
          <p:nvPr/>
        </p:nvSpPr>
        <p:spPr>
          <a:xfrm>
            <a:off x="470608" y="1204529"/>
            <a:ext cx="11250785" cy="89176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GB" dirty="0"/>
          </a:p>
        </p:txBody>
      </p:sp>
      <p:sp>
        <p:nvSpPr>
          <p:cNvPr id="8" name="Rectangle 7">
            <a:extLst>
              <a:ext uri="{FF2B5EF4-FFF2-40B4-BE49-F238E27FC236}">
                <a16:creationId xmlns:a16="http://schemas.microsoft.com/office/drawing/2014/main" id="{37451C16-CA38-F5FE-4C8F-66D09534CF21}"/>
              </a:ext>
            </a:extLst>
          </p:cNvPr>
          <p:cNvSpPr/>
          <p:nvPr/>
        </p:nvSpPr>
        <p:spPr>
          <a:xfrm>
            <a:off x="470608" y="772139"/>
            <a:ext cx="11033134" cy="33277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Innovative, addresses unmet need, in a population that suffers health and socio-economic inequalities </a:t>
            </a:r>
          </a:p>
          <a:p>
            <a:pPr marL="285750" indent="-285750">
              <a:buFont typeface="Arial" panose="020B0604020202020204" pitchFamily="34" charset="0"/>
              <a:buChar char="•"/>
            </a:pPr>
            <a:r>
              <a:rPr lang="en-GB" dirty="0">
                <a:solidFill>
                  <a:schemeClr val="tx1"/>
                </a:solidFill>
                <a:latin typeface="Arial" panose="020B0604020202020204" pitchFamily="34" charset="0"/>
              </a:rPr>
              <a:t>Granted Promising Innovative Medicine status and was selected for Early Access to Medicines Scheme</a:t>
            </a:r>
          </a:p>
          <a:p>
            <a:pPr marL="285750" indent="-285750">
              <a:buFont typeface="Arial" panose="020B0604020202020204" pitchFamily="34" charset="0"/>
              <a:buChar char="•"/>
            </a:pPr>
            <a:r>
              <a:rPr lang="en-GB" dirty="0">
                <a:solidFill>
                  <a:schemeClr val="tx1"/>
                </a:solidFill>
                <a:latin typeface="Arial" panose="020B0604020202020204" pitchFamily="34" charset="0"/>
              </a:rPr>
              <a:t>Only approved treatment to address </a:t>
            </a:r>
            <a:r>
              <a:rPr lang="en-GB" dirty="0" err="1">
                <a:solidFill>
                  <a:schemeClr val="tx1"/>
                </a:solidFill>
                <a:latin typeface="Arial" panose="020B0604020202020204" pitchFamily="34" charset="0"/>
              </a:rPr>
              <a:t>HbS</a:t>
            </a:r>
            <a:r>
              <a:rPr lang="en-GB" dirty="0">
                <a:solidFill>
                  <a:schemeClr val="tx1"/>
                </a:solidFill>
                <a:latin typeface="Arial" panose="020B0604020202020204" pitchFamily="34" charset="0"/>
              </a:rPr>
              <a:t> polymerisation</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M</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onotherapy or in addition to HC </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step change in management for second-line treatment after HC and may otherwise require chronic transfusions</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E</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ffects of </a:t>
            </a:r>
            <a:r>
              <a:rPr lang="en-GB"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voxelotor</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have potential to produce benefits that are not captured in QALY calculation:</a:t>
            </a:r>
          </a:p>
          <a:p>
            <a:pPr marL="742950" lvl="1" indent="-285750">
              <a:buFont typeface="Courier New" panose="02070309020205020404" pitchFamily="49" charset="0"/>
              <a:buChar char="o"/>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o</a:t>
            </a: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ral treatment and alternative to blood transfusions, reducing need for transfusion-related hospital visits and reducing anxiety over potential adverse effects from transfusions</a:t>
            </a:r>
          </a:p>
          <a:p>
            <a:pPr marL="742950" lvl="1" indent="-285750">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benefits for NHS from reduced demand for blood transfusions in people with SCD</a:t>
            </a:r>
          </a:p>
          <a:p>
            <a:pPr marL="742950" lvl="1" indent="-285750">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increase ability to study and work</a:t>
            </a:r>
          </a:p>
          <a:p>
            <a:pPr marL="742950" lvl="1" indent="-285750">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reduce anxiety about long-term progression of symptoms</a:t>
            </a:r>
          </a:p>
        </p:txBody>
      </p:sp>
      <p:sp>
        <p:nvSpPr>
          <p:cNvPr id="10" name="Rectangle 9">
            <a:extLst>
              <a:ext uri="{FF2B5EF4-FFF2-40B4-BE49-F238E27FC236}">
                <a16:creationId xmlns:a16="http://schemas.microsoft.com/office/drawing/2014/main" id="{ADC1B4F8-7317-2D75-517D-5D6452AD88F7}"/>
              </a:ext>
            </a:extLst>
          </p:cNvPr>
          <p:cNvSpPr/>
          <p:nvPr/>
        </p:nvSpPr>
        <p:spPr>
          <a:xfrm>
            <a:off x="466724" y="4221905"/>
            <a:ext cx="11033134" cy="1537449"/>
          </a:xfrm>
          <a:prstGeom prst="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t"/>
          <a:lstStyle/>
          <a:p>
            <a:r>
              <a:rPr lang="en-GB" b="1" dirty="0">
                <a:latin typeface="Arial" panose="020B0604020202020204" pitchFamily="34" charset="0"/>
                <a:cs typeface="Arial" panose="020B0604020202020204" pitchFamily="34" charset="0"/>
              </a:rPr>
              <a:t>Clinical expert:</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For a subset with very low haemoglobin, symptomatic anaemia and who cannot have transfusions, </a:t>
            </a:r>
            <a:r>
              <a:rPr lang="en-GB" sz="1800" dirty="0" err="1">
                <a:latin typeface="Arial" panose="020B0604020202020204" pitchFamily="34" charset="0"/>
                <a:cs typeface="Arial" panose="020B0604020202020204" pitchFamily="34" charset="0"/>
              </a:rPr>
              <a:t>voxelotor</a:t>
            </a:r>
            <a:r>
              <a:rPr lang="en-GB" sz="1800" dirty="0">
                <a:latin typeface="Arial" panose="020B0604020202020204" pitchFamily="34" charset="0"/>
                <a:cs typeface="Arial" panose="020B0604020202020204" pitchFamily="34" charset="0"/>
              </a:rPr>
              <a:t> may be only treatment option, and if not available, would deprive this grou</a:t>
            </a:r>
            <a:r>
              <a:rPr lang="en-GB" dirty="0">
                <a:latin typeface="Arial" panose="020B0604020202020204" pitchFamily="34" charset="0"/>
                <a:cs typeface="Arial" panose="020B0604020202020204" pitchFamily="34" charset="0"/>
              </a:rPr>
              <a:t>p </a:t>
            </a:r>
            <a:r>
              <a:rPr lang="en-GB" sz="1800" dirty="0">
                <a:latin typeface="Arial" panose="020B0604020202020204" pitchFamily="34" charset="0"/>
                <a:cs typeface="Arial" panose="020B0604020202020204" pitchFamily="34" charset="0"/>
              </a:rPr>
              <a:t>of potentially life-saving therapy</a:t>
            </a:r>
          </a:p>
          <a:p>
            <a:pPr marL="285750" indent="-285750">
              <a:buFont typeface="Arial" panose="020B0604020202020204" pitchFamily="34" charset="0"/>
              <a:buChar char="•"/>
            </a:pPr>
            <a:r>
              <a:rPr lang="en-GB" sz="1800" dirty="0" err="1">
                <a:effectLst/>
                <a:latin typeface="Arial" panose="020B0604020202020204" pitchFamily="34" charset="0"/>
                <a:cs typeface="Arial" panose="020B0604020202020204" pitchFamily="34" charset="0"/>
              </a:rPr>
              <a:t>HRQoL</a:t>
            </a:r>
            <a:r>
              <a:rPr lang="en-GB" sz="1800" dirty="0">
                <a:effectLst/>
                <a:latin typeface="Arial" panose="020B0604020202020204" pitchFamily="34" charset="0"/>
                <a:cs typeface="Arial" panose="020B0604020202020204" pitchFamily="34" charset="0"/>
              </a:rPr>
              <a:t> instruments are not fit for purpose for people living with chronic disorders</a:t>
            </a:r>
            <a:endParaRPr lang="en-GB" sz="1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181540D-A0B6-38A7-98E6-C4F59DFEB59A}"/>
              </a:ext>
            </a:extLst>
          </p:cNvPr>
          <p:cNvSpPr>
            <a:spLocks noGrp="1"/>
          </p:cNvSpPr>
          <p:nvPr>
            <p:ph type="title"/>
          </p:nvPr>
        </p:nvSpPr>
        <p:spPr>
          <a:xfrm>
            <a:off x="466724" y="205921"/>
            <a:ext cx="10786631" cy="592817"/>
          </a:xfrm>
        </p:spPr>
        <p:txBody>
          <a:bodyPr>
            <a:noAutofit/>
          </a:bodyPr>
          <a:lstStyle/>
          <a:p>
            <a:r>
              <a:rPr lang="en-GB" dirty="0"/>
              <a:t>Innovation: Company consider </a:t>
            </a:r>
            <a:r>
              <a:rPr lang="en-GB" dirty="0" err="1"/>
              <a:t>voxelotor</a:t>
            </a:r>
            <a:r>
              <a:rPr lang="en-GB" dirty="0"/>
              <a:t> innovative</a:t>
            </a:r>
          </a:p>
        </p:txBody>
      </p:sp>
      <p:sp>
        <p:nvSpPr>
          <p:cNvPr id="4" name="Rectangle 3" descr="Question to committee">
            <a:extLst>
              <a:ext uri="{FF2B5EF4-FFF2-40B4-BE49-F238E27FC236}">
                <a16:creationId xmlns:a16="http://schemas.microsoft.com/office/drawing/2014/main" id="{9A6C579E-6878-AB44-9CD1-9A22AD51F90C}"/>
              </a:ext>
            </a:extLst>
          </p:cNvPr>
          <p:cNvSpPr/>
          <p:nvPr/>
        </p:nvSpPr>
        <p:spPr>
          <a:xfrm>
            <a:off x="1286822" y="5927349"/>
            <a:ext cx="9789188"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dirty="0">
                <a:solidFill>
                  <a:schemeClr val="tx1"/>
                </a:solidFill>
                <a:latin typeface="Arial" panose="020B0604020202020204" pitchFamily="34" charset="0"/>
              </a:rPr>
              <a:t>Have any benefits of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not been captured in the model? </a:t>
            </a:r>
          </a:p>
          <a:p>
            <a:pPr algn="ctr"/>
            <a:r>
              <a:rPr lang="en-GB" dirty="0">
                <a:solidFill>
                  <a:schemeClr val="tx1"/>
                </a:solidFill>
                <a:latin typeface="Arial" panose="020B0604020202020204" pitchFamily="34" charset="0"/>
              </a:rPr>
              <a:t>Is </a:t>
            </a:r>
            <a:r>
              <a:rPr lang="en-GB" dirty="0" err="1">
                <a:solidFill>
                  <a:schemeClr val="tx1"/>
                </a:solidFill>
                <a:latin typeface="Arial" panose="020B0604020202020204" pitchFamily="34" charset="0"/>
              </a:rPr>
              <a:t>voxelotor</a:t>
            </a:r>
            <a:r>
              <a:rPr lang="en-GB" dirty="0">
                <a:solidFill>
                  <a:schemeClr val="tx1"/>
                </a:solidFill>
                <a:latin typeface="Arial" panose="020B0604020202020204" pitchFamily="34" charset="0"/>
              </a:rPr>
              <a:t> a step-change in treatment of SCD? </a:t>
            </a:r>
          </a:p>
        </p:txBody>
      </p:sp>
      <p:grpSp>
        <p:nvGrpSpPr>
          <p:cNvPr id="6" name="Group 5">
            <a:extLst>
              <a:ext uri="{FF2B5EF4-FFF2-40B4-BE49-F238E27FC236}">
                <a16:creationId xmlns:a16="http://schemas.microsoft.com/office/drawing/2014/main" id="{4145BA3F-39F2-A2B8-4C01-25990F907588}"/>
              </a:ext>
              <a:ext uri="{C183D7F6-B498-43B3-948B-1728B52AA6E4}">
                <adec:decorative xmlns:adec="http://schemas.microsoft.com/office/drawing/2017/decorative" val="1"/>
              </a:ext>
            </a:extLst>
          </p:cNvPr>
          <p:cNvGrpSpPr/>
          <p:nvPr/>
        </p:nvGrpSpPr>
        <p:grpSpPr>
          <a:xfrm>
            <a:off x="998821" y="5927348"/>
            <a:ext cx="566376" cy="576000"/>
            <a:chOff x="-1440493" y="4133589"/>
            <a:chExt cx="576000" cy="576000"/>
          </a:xfrm>
        </p:grpSpPr>
        <p:sp>
          <p:nvSpPr>
            <p:cNvPr id="7" name="Oval 6">
              <a:extLst>
                <a:ext uri="{FF2B5EF4-FFF2-40B4-BE49-F238E27FC236}">
                  <a16:creationId xmlns:a16="http://schemas.microsoft.com/office/drawing/2014/main" id="{1B10AC9B-C453-AB0B-DB22-6340C0A0836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D226A03A-F897-3A14-DDFF-62E9EF077D2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143055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689425" y="2271548"/>
            <a:ext cx="3324512" cy="1452868"/>
          </a:xfrm>
          <a:prstGeom prst="wedgeRoundRectCallout">
            <a:avLst>
              <a:gd name="adj1" fmla="val 35398"/>
              <a:gd name="adj2" fmla="val 61731"/>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rPr>
              <a:t>B</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urden</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SCD is significant. </a:t>
            </a:r>
            <a:r>
              <a:rPr lang="en-GB" dirty="0">
                <a:solidFill>
                  <a:srgbClr val="000000"/>
                </a:solidFill>
                <a:latin typeface="Arial" panose="020B0604020202020204" pitchFamily="34" charset="0"/>
              </a:rPr>
              <a:t>P</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rofound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impact on QoL, including school, further education, work and relationships.</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689425" y="3979113"/>
            <a:ext cx="3324512" cy="2336781"/>
          </a:xfrm>
          <a:prstGeom prst="wedgeRoundRectCallout">
            <a:avLst>
              <a:gd name="adj1" fmla="val 34599"/>
              <a:gd name="adj2" fmla="val 57412"/>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High unmet need for effective additional disease modifying treatments for SCD. Evidenced by the All Party Parliamentary Group’s inquiry report on serious health inequalities associated with SCD</a:t>
            </a:r>
          </a:p>
        </p:txBody>
      </p:sp>
      <p:sp>
        <p:nvSpPr>
          <p:cNvPr id="4" name="Speech Bubble: Rectangle with Corners Rounded 3" descr="Patient quotation">
            <a:extLst>
              <a:ext uri="{FF2B5EF4-FFF2-40B4-BE49-F238E27FC236}">
                <a16:creationId xmlns:a16="http://schemas.microsoft.com/office/drawing/2014/main" id="{BA4407CA-90E2-A621-6B02-B2436D33F12B}"/>
              </a:ext>
              <a:ext uri="{C183D7F6-B498-43B3-948B-1728B52AA6E4}">
                <adec:decorative xmlns:adec="http://schemas.microsoft.com/office/drawing/2017/decorative" val="0"/>
              </a:ext>
            </a:extLst>
          </p:cNvPr>
          <p:cNvSpPr/>
          <p:nvPr/>
        </p:nvSpPr>
        <p:spPr>
          <a:xfrm>
            <a:off x="8697191" y="563982"/>
            <a:ext cx="3316746" cy="1452868"/>
          </a:xfrm>
          <a:prstGeom prst="wedgeRoundRectCallout">
            <a:avLst>
              <a:gd name="adj1" fmla="val 35101"/>
              <a:gd name="adj2" fmla="val 59424"/>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Lack of innovation and investment in SCD. Only 2 licenced treatments; one of which has only been available from February 2022</a:t>
            </a:r>
          </a:p>
        </p:txBody>
      </p:sp>
      <p:sp>
        <p:nvSpPr>
          <p:cNvPr id="13" name="Title 9">
            <a:extLst>
              <a:ext uri="{FF2B5EF4-FFF2-40B4-BE49-F238E27FC236}">
                <a16:creationId xmlns:a16="http://schemas.microsoft.com/office/drawing/2014/main" id="{CC0E4449-6306-F8D6-13AE-E8032FE57B68}"/>
              </a:ext>
            </a:extLst>
          </p:cNvPr>
          <p:cNvSpPr>
            <a:spLocks noGrp="1"/>
          </p:cNvSpPr>
          <p:nvPr>
            <p:ph type="title"/>
          </p:nvPr>
        </p:nvSpPr>
        <p:spPr>
          <a:xfrm>
            <a:off x="466724" y="263524"/>
            <a:ext cx="11250785" cy="592817"/>
          </a:xfrm>
        </p:spPr>
        <p:txBody>
          <a:bodyPr>
            <a:noAutofit/>
          </a:bodyPr>
          <a:lstStyle/>
          <a:p>
            <a:r>
              <a:rPr lang="en-GB" dirty="0"/>
              <a:t>Patient perspectives</a:t>
            </a:r>
            <a:br>
              <a:rPr lang="en-GB" dirty="0"/>
            </a:br>
            <a:endParaRPr lang="en-GB" dirty="0"/>
          </a:p>
        </p:txBody>
      </p:sp>
      <p:sp>
        <p:nvSpPr>
          <p:cNvPr id="14" name="Text Placeholder 7">
            <a:extLst>
              <a:ext uri="{FF2B5EF4-FFF2-40B4-BE49-F238E27FC236}">
                <a16:creationId xmlns:a16="http://schemas.microsoft.com/office/drawing/2014/main" id="{118541F2-F3C2-CDBA-C2AA-72E95E248639}"/>
              </a:ext>
            </a:extLst>
          </p:cNvPr>
          <p:cNvSpPr>
            <a:spLocks noGrp="1"/>
          </p:cNvSpPr>
          <p:nvPr>
            <p:ph type="body" sz="quarter" idx="14"/>
          </p:nvPr>
        </p:nvSpPr>
        <p:spPr>
          <a:xfrm>
            <a:off x="466724" y="860961"/>
            <a:ext cx="8147340" cy="520838"/>
          </a:xfrm>
        </p:spPr>
        <p:txBody>
          <a:bodyPr/>
          <a:lstStyle/>
          <a:p>
            <a:r>
              <a:rPr lang="en-GB" sz="1800" b="1" dirty="0"/>
              <a:t>Submissions from AOFAC Foundation, </a:t>
            </a:r>
            <a:r>
              <a:rPr lang="en-GB" sz="1800" b="1" dirty="0" err="1"/>
              <a:t>Cianna’s</a:t>
            </a:r>
            <a:r>
              <a:rPr lang="en-GB" sz="1800" b="1" dirty="0"/>
              <a:t> Smile, Sickle Cell Society, </a:t>
            </a:r>
            <a:r>
              <a:rPr lang="en-GB" sz="1800" b="1" dirty="0" err="1"/>
              <a:t>Essenelle</a:t>
            </a:r>
            <a:r>
              <a:rPr lang="en-GB" sz="1800" b="1" dirty="0"/>
              <a:t> Foundation</a:t>
            </a:r>
          </a:p>
        </p:txBody>
      </p:sp>
      <p:sp>
        <p:nvSpPr>
          <p:cNvPr id="5" name="Text Placeholder 3">
            <a:extLst>
              <a:ext uri="{FF2B5EF4-FFF2-40B4-BE49-F238E27FC236}">
                <a16:creationId xmlns:a16="http://schemas.microsoft.com/office/drawing/2014/main" id="{0F3242BE-A7A1-BCD8-4DC1-5C5BA4BE5F90}"/>
              </a:ext>
            </a:extLst>
          </p:cNvPr>
          <p:cNvSpPr>
            <a:spLocks noGrp="1"/>
          </p:cNvSpPr>
          <p:nvPr>
            <p:ph type="body" sz="quarter" idx="13"/>
          </p:nvPr>
        </p:nvSpPr>
        <p:spPr>
          <a:xfrm>
            <a:off x="1033334" y="6412635"/>
            <a:ext cx="10562922" cy="365125"/>
          </a:xfrm>
        </p:spPr>
        <p:txBody>
          <a:bodyPr>
            <a:noAutofit/>
          </a:bodyPr>
          <a:lstStyle/>
          <a:p>
            <a:r>
              <a:rPr lang="en-GB" dirty="0"/>
              <a:t>Abbreviations: AOFAC, Anthonia </a:t>
            </a:r>
            <a:r>
              <a:rPr lang="en-GB" dirty="0" err="1"/>
              <a:t>Oyindamola</a:t>
            </a:r>
            <a:r>
              <a:rPr lang="en-GB" dirty="0"/>
              <a:t> </a:t>
            </a:r>
            <a:r>
              <a:rPr lang="en-GB" dirty="0" err="1"/>
              <a:t>Folakemi</a:t>
            </a:r>
            <a:r>
              <a:rPr lang="en-GB" dirty="0"/>
              <a:t> </a:t>
            </a:r>
            <a:r>
              <a:rPr lang="en-GB" dirty="0" err="1"/>
              <a:t>Afelumo</a:t>
            </a:r>
            <a:r>
              <a:rPr lang="en-GB" dirty="0"/>
              <a:t> </a:t>
            </a:r>
            <a:r>
              <a:rPr lang="en-GB" dirty="0" err="1"/>
              <a:t>Coshar</a:t>
            </a:r>
            <a:r>
              <a:rPr lang="en-GB" dirty="0"/>
              <a:t> Foundation; RBC, red blood cells; SCD, sickle cell disease; QoL, quality of life</a:t>
            </a:r>
          </a:p>
        </p:txBody>
      </p:sp>
      <p:sp>
        <p:nvSpPr>
          <p:cNvPr id="9" name="Text Placeholder 7">
            <a:extLst>
              <a:ext uri="{FF2B5EF4-FFF2-40B4-BE49-F238E27FC236}">
                <a16:creationId xmlns:a16="http://schemas.microsoft.com/office/drawing/2014/main" id="{E8866C59-E034-49EF-A2BD-C0C8C921FF1C}"/>
              </a:ext>
            </a:extLst>
          </p:cNvPr>
          <p:cNvSpPr>
            <a:spLocks noGrp="1"/>
          </p:cNvSpPr>
          <p:nvPr>
            <p:ph type="body" sz="quarter" idx="12"/>
          </p:nvPr>
        </p:nvSpPr>
        <p:spPr>
          <a:xfrm>
            <a:off x="470607" y="1670322"/>
            <a:ext cx="8222701" cy="4799392"/>
          </a:xfrm>
        </p:spPr>
        <p:txBody>
          <a:bodyPr/>
          <a:lstStyle/>
          <a:p>
            <a:pPr marL="342900" indent="-342900">
              <a:buFont typeface="Arial" panose="020B0604020202020204" pitchFamily="34" charset="0"/>
              <a:buChar char="•"/>
            </a:pPr>
            <a:r>
              <a:rPr lang="en-GB" dirty="0"/>
              <a:t>SCD is a debilitating condition</a:t>
            </a:r>
          </a:p>
          <a:p>
            <a:pPr marL="342900" indent="-342900">
              <a:buFont typeface="Arial" panose="020B0604020202020204" pitchFamily="34" charset="0"/>
              <a:buChar char="•"/>
            </a:pPr>
            <a:r>
              <a:rPr lang="en-GB" dirty="0"/>
              <a:t>Severe painful crises are unpredictable and common</a:t>
            </a:r>
          </a:p>
          <a:p>
            <a:pPr marL="342900" indent="-342900">
              <a:buFont typeface="Arial" panose="020B0604020202020204" pitchFamily="34" charset="0"/>
              <a:buChar char="•"/>
            </a:pPr>
            <a:r>
              <a:rPr lang="en-GB" dirty="0"/>
              <a:t>Affects multiple organs causing strokes, organ and bone damage, sight loss and other symptoms</a:t>
            </a:r>
          </a:p>
          <a:p>
            <a:pPr marL="342900" indent="-342900">
              <a:buFont typeface="Arial" panose="020B0604020202020204" pitchFamily="34" charset="0"/>
              <a:buChar char="•"/>
            </a:pPr>
            <a:r>
              <a:rPr lang="en-GB" dirty="0"/>
              <a:t>Patients and carers:</a:t>
            </a:r>
          </a:p>
          <a:p>
            <a:pPr marL="1028700" lvl="1" indent="-342900">
              <a:buFont typeface="Courier New" panose="02070309020205020404" pitchFamily="49" charset="0"/>
              <a:buChar char="o"/>
            </a:pPr>
            <a:r>
              <a:rPr lang="en-GB" dirty="0"/>
              <a:t>Can suffer physically, emotionally, and financially</a:t>
            </a:r>
          </a:p>
          <a:p>
            <a:pPr marL="1028700" lvl="1" indent="-342900">
              <a:buFont typeface="Courier New" panose="02070309020205020404" pitchFamily="49" charset="0"/>
              <a:buChar char="o"/>
            </a:pPr>
            <a:r>
              <a:rPr lang="en-GB" dirty="0"/>
              <a:t>Home and working lives are badly disrupted by hospital admissions and sleep deprivation</a:t>
            </a:r>
          </a:p>
          <a:p>
            <a:pPr marL="342900" indent="-342900">
              <a:buFont typeface="Arial" panose="020B0604020202020204" pitchFamily="34" charset="0"/>
              <a:buChar char="•"/>
            </a:pPr>
            <a:r>
              <a:rPr lang="en-GB" dirty="0"/>
              <a:t>“Life-threatening condition with no cure and very few meaningful treatments”</a:t>
            </a:r>
          </a:p>
          <a:p>
            <a:pPr marL="342900" indent="-342900">
              <a:buFont typeface="Arial" panose="020B0604020202020204" pitchFamily="34" charset="0"/>
              <a:buChar char="•"/>
            </a:pPr>
            <a:r>
              <a:rPr lang="en-GB" dirty="0"/>
              <a:t>Long-term morbidities in SCD directly relate to degree of anaemia and/or haemolysis (breaking down of RBC). Voxelotor has the option to target both</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762990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ea typeface="Lato" panose="020F0502020204030203" pitchFamily="34" charset="0"/>
              </a:rPr>
              <a:t>Managed access (1/2)</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p:txBody>
          <a:bodyPr/>
          <a:lstStyle/>
          <a:p>
            <a:r>
              <a:rPr lang="en-GB" b="1" dirty="0"/>
              <a:t>The committee can make a recommendation with managed access if:</a:t>
            </a:r>
          </a:p>
          <a:p>
            <a:pPr marL="285750" indent="-285750">
              <a:lnSpc>
                <a:spcPct val="100000"/>
              </a:lnSpc>
              <a:spcAft>
                <a:spcPts val="1800"/>
              </a:spcAft>
              <a:buFont typeface="Arial" panose="020B0604020202020204" pitchFamily="34" charset="0"/>
              <a:buChar char="•"/>
            </a:pPr>
            <a:r>
              <a:rPr lang="en-GB" dirty="0"/>
              <a:t>t</a:t>
            </a:r>
            <a:r>
              <a:rPr lang="en-GB" sz="1800" dirty="0"/>
              <a:t>he technology cannot be recommended for use because the evidence is too uncertain</a:t>
            </a:r>
          </a:p>
          <a:p>
            <a:pPr marL="285750" indent="-285750">
              <a:lnSpc>
                <a:spcPct val="100000"/>
              </a:lnSpc>
              <a:spcAft>
                <a:spcPts val="1800"/>
              </a:spcAft>
              <a:buFont typeface="Arial" panose="020B0604020202020204" pitchFamily="34" charset="0"/>
              <a:buChar char="•"/>
            </a:pPr>
            <a:r>
              <a:rPr lang="en-GB" sz="1800" dirty="0"/>
              <a:t>the technology has the </a:t>
            </a:r>
            <a:r>
              <a:rPr lang="en-GB" sz="1800" b="1" dirty="0"/>
              <a:t>plausible potential</a:t>
            </a:r>
            <a:r>
              <a:rPr lang="en-GB" sz="1800" dirty="0"/>
              <a:t> to be cost effective at the </a:t>
            </a:r>
            <a:r>
              <a:rPr lang="en-GB" sz="1800" b="1" dirty="0"/>
              <a:t>currently agreed price</a:t>
            </a:r>
            <a:endParaRPr lang="en-GB" sz="1800" dirty="0"/>
          </a:p>
          <a:p>
            <a:pPr marL="285750" indent="-285750">
              <a:lnSpc>
                <a:spcPct val="100000"/>
              </a:lnSpc>
              <a:spcAft>
                <a:spcPts val="1800"/>
              </a:spcAft>
              <a:buFont typeface="Arial" panose="020B0604020202020204" pitchFamily="34" charset="0"/>
              <a:buChar char="•"/>
            </a:pPr>
            <a:r>
              <a:rPr lang="en-GB" sz="1800" dirty="0"/>
              <a:t>new evidence that could </a:t>
            </a:r>
            <a:r>
              <a:rPr lang="en-GB" sz="1800" b="1" dirty="0"/>
              <a:t>sufficiently support the case for recommendation</a:t>
            </a:r>
            <a:r>
              <a:rPr lang="en-GB" sz="1800" dirty="0"/>
              <a:t> is expected from ongoing or planned clinical trials, or could be collected from people having the technology in clinical practice</a:t>
            </a:r>
          </a:p>
          <a:p>
            <a:pPr marL="285750" indent="-285750">
              <a:lnSpc>
                <a:spcPct val="100000"/>
              </a:lnSpc>
              <a:spcAft>
                <a:spcPts val="1800"/>
              </a:spcAft>
              <a:buFont typeface="Arial" panose="020B0604020202020204" pitchFamily="34" charset="0"/>
              <a:buChar char="•"/>
            </a:pPr>
            <a:r>
              <a:rPr lang="en-GB" sz="1800" dirty="0"/>
              <a:t>data could feasibly be collected within a reasonable timeframe (up to a </a:t>
            </a:r>
            <a:r>
              <a:rPr lang="en-GB" sz="1800" b="1" dirty="0"/>
              <a:t>maximum of 5 years</a:t>
            </a:r>
            <a:r>
              <a:rPr lang="en-GB" sz="1800" dirty="0"/>
              <a:t>) without </a:t>
            </a:r>
            <a:r>
              <a:rPr lang="en-GB" sz="1800" b="1" dirty="0"/>
              <a:t>undue burden</a:t>
            </a:r>
            <a:r>
              <a:rPr lang="en-GB" sz="1800" dirty="0"/>
              <a:t>. </a:t>
            </a:r>
            <a:endParaRPr lang="en-GB" sz="2000" b="1" dirty="0"/>
          </a:p>
          <a:p>
            <a:endParaRPr lang="en-GB" dirty="0"/>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3" y="775223"/>
            <a:ext cx="11250786" cy="520838"/>
          </a:xfrm>
        </p:spPr>
        <p:txBody>
          <a:bodyPr/>
          <a:lstStyle/>
          <a:p>
            <a:r>
              <a:rPr lang="en-GB" dirty="0">
                <a:ea typeface="Lato" panose="020F0502020204030203" pitchFamily="34" charset="0"/>
              </a:rPr>
              <a:t>Criteria for a managed access recommendation</a:t>
            </a:r>
          </a:p>
        </p:txBody>
      </p:sp>
    </p:spTree>
    <p:extLst>
      <p:ext uri="{BB962C8B-B14F-4D97-AF65-F5344CB8AC3E}">
        <p14:creationId xmlns:p14="http://schemas.microsoft.com/office/powerpoint/2010/main" val="3269396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ea typeface="Lato" panose="020F0502020204030203" pitchFamily="34" charset="0"/>
              </a:rPr>
              <a:t>Managed access (2/2)</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5" y="1391177"/>
            <a:ext cx="11250785" cy="3779815"/>
          </a:xfrm>
        </p:spPr>
        <p:txBody>
          <a:bodyPr/>
          <a:lstStyle/>
          <a:p>
            <a:pPr marL="285750" indent="-285750">
              <a:buFont typeface="Arial" panose="020B0604020202020204" pitchFamily="34" charset="0"/>
              <a:buChar char="•"/>
            </a:pPr>
            <a:r>
              <a:rPr lang="en-GB" dirty="0"/>
              <a:t>Voxelotor, as a promising new medicine with potential resolvable uncertainty, may be a candidate for managed access through the Innovative Medicines Fund </a:t>
            </a:r>
          </a:p>
          <a:p>
            <a:pPr marL="285750" indent="-285750">
              <a:buFont typeface="Arial" panose="020B0604020202020204" pitchFamily="34" charset="0"/>
              <a:buChar char="•"/>
            </a:pPr>
            <a:r>
              <a:rPr lang="en-GB" dirty="0"/>
              <a:t>T</a:t>
            </a:r>
            <a:r>
              <a:rPr lang="en-GB" sz="1800" dirty="0"/>
              <a:t>o consider a recommendation with managed access, the committee need a managed access proposal (requested as part of the company submission) along with a feasibility assessment from NICE (normally expected approximately 4 weeks prior to the committee meeting)</a:t>
            </a:r>
          </a:p>
          <a:p>
            <a:pPr marL="285750" indent="-285750">
              <a:buFont typeface="Arial" panose="020B0604020202020204" pitchFamily="34" charset="0"/>
              <a:buChar char="•"/>
            </a:pPr>
            <a:r>
              <a:rPr lang="en-GB" sz="1800" dirty="0"/>
              <a:t>The managed access team have been in contact with the company to discuss managed access and request a managed access proposal</a:t>
            </a:r>
          </a:p>
          <a:p>
            <a:pPr marL="285750" indent="-285750">
              <a:buFont typeface="Arial" panose="020B0604020202020204" pitchFamily="34" charset="0"/>
              <a:buChar char="•"/>
            </a:pPr>
            <a:r>
              <a:rPr lang="en-GB" sz="1800" dirty="0"/>
              <a:t>The company has not made a managed access proposal for this medicine </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3" y="749365"/>
            <a:ext cx="11250786" cy="520838"/>
          </a:xfrm>
        </p:spPr>
        <p:txBody>
          <a:bodyPr/>
          <a:lstStyle/>
          <a:p>
            <a:r>
              <a:rPr lang="en-GB" dirty="0">
                <a:ea typeface="Lato" panose="020F0502020204030203" pitchFamily="34" charset="0"/>
              </a:rPr>
              <a:t>The company have not submitted a managed access proposal</a:t>
            </a:r>
          </a:p>
        </p:txBody>
      </p:sp>
      <p:sp>
        <p:nvSpPr>
          <p:cNvPr id="4" name="Rectangle 3" descr="Question to committee">
            <a:extLst>
              <a:ext uri="{FF2B5EF4-FFF2-40B4-BE49-F238E27FC236}">
                <a16:creationId xmlns:a16="http://schemas.microsoft.com/office/drawing/2014/main" id="{0D9CC58C-DC75-9D3E-15AF-638866FD1918}"/>
              </a:ext>
            </a:extLst>
          </p:cNvPr>
          <p:cNvSpPr/>
          <p:nvPr/>
        </p:nvSpPr>
        <p:spPr>
          <a:xfrm>
            <a:off x="1286822" y="5477879"/>
            <a:ext cx="9789188"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dirty="0">
                <a:solidFill>
                  <a:schemeClr val="tx1"/>
                </a:solidFill>
                <a:latin typeface="Arial" panose="020B0604020202020204" pitchFamily="34" charset="0"/>
              </a:rPr>
              <a:t>Are the uncertainties potentially resolvable through a period of managed access? </a:t>
            </a:r>
          </a:p>
          <a:p>
            <a:pPr algn="ctr"/>
            <a:r>
              <a:rPr lang="en-GB" dirty="0">
                <a:solidFill>
                  <a:schemeClr val="tx1"/>
                </a:solidFill>
                <a:latin typeface="Arial" panose="020B0604020202020204" pitchFamily="34" charset="0"/>
              </a:rPr>
              <a:t>Does the company plan to submit a managed access proposal? </a:t>
            </a:r>
          </a:p>
        </p:txBody>
      </p:sp>
      <p:grpSp>
        <p:nvGrpSpPr>
          <p:cNvPr id="5" name="Group 4">
            <a:extLst>
              <a:ext uri="{FF2B5EF4-FFF2-40B4-BE49-F238E27FC236}">
                <a16:creationId xmlns:a16="http://schemas.microsoft.com/office/drawing/2014/main" id="{D11B700D-18D6-E910-B4D2-BE8B572EEF37}"/>
              </a:ext>
              <a:ext uri="{C183D7F6-B498-43B3-948B-1728B52AA6E4}">
                <adec:decorative xmlns:adec="http://schemas.microsoft.com/office/drawing/2017/decorative" val="1"/>
              </a:ext>
            </a:extLst>
          </p:cNvPr>
          <p:cNvGrpSpPr/>
          <p:nvPr/>
        </p:nvGrpSpPr>
        <p:grpSpPr>
          <a:xfrm>
            <a:off x="998821" y="5477878"/>
            <a:ext cx="566376" cy="576000"/>
            <a:chOff x="-1440493" y="4133589"/>
            <a:chExt cx="576000" cy="576000"/>
          </a:xfrm>
        </p:grpSpPr>
        <p:sp>
          <p:nvSpPr>
            <p:cNvPr id="7" name="Oval 6">
              <a:extLst>
                <a:ext uri="{FF2B5EF4-FFF2-40B4-BE49-F238E27FC236}">
                  <a16:creationId xmlns:a16="http://schemas.microsoft.com/office/drawing/2014/main" id="{9DFD25C9-759D-4AAF-59B6-30F50891AD1E}"/>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E9550533-3317-2191-E420-458A1E8A4F4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1634187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NICE 2022. 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Inter" panose="02000503000000020004" pitchFamily="2" charset="0"/>
                <a:cs typeface="Arial" panose="020B0604020202020204" pitchFamily="34" charset="0"/>
              </a:rPr>
              <a:t> </a:t>
            </a:r>
            <a:endParaRPr lang="en-US" dirty="0">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112373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sz="3600" dirty="0"/>
              <a:t>Clinical perspectives</a:t>
            </a:r>
            <a:br>
              <a:rPr lang="en-GB" dirty="0"/>
            </a:br>
            <a:endParaRPr lang="en-GB" dirty="0"/>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4" y="1494607"/>
            <a:ext cx="7723547" cy="4416450"/>
          </a:xfrm>
        </p:spPr>
        <p:txBody>
          <a:bodyPr/>
          <a:lstStyle/>
          <a:p>
            <a:pPr marL="342900" indent="-342900">
              <a:buFont typeface="Arial" panose="020B0604020202020204" pitchFamily="34" charset="0"/>
              <a:buChar char="•"/>
            </a:pPr>
            <a:r>
              <a:rPr lang="en-GB" dirty="0"/>
              <a:t>“Need for alternative treatment that can improve haemoglobin and haemolysis”</a:t>
            </a:r>
          </a:p>
          <a:p>
            <a:pPr marL="342900" indent="-342900">
              <a:buFont typeface="Arial" panose="020B0604020202020204" pitchFamily="34" charset="0"/>
              <a:buChar char="•"/>
            </a:pPr>
            <a:r>
              <a:rPr lang="en-GB" dirty="0" err="1"/>
              <a:t>Voxelotor</a:t>
            </a:r>
            <a:r>
              <a:rPr lang="en-GB" dirty="0"/>
              <a:t> is an “alternative for people who do not respond or tolerate first-line treatment with HC” or “who cannot or will not receive blood transfusions”</a:t>
            </a:r>
          </a:p>
          <a:p>
            <a:pPr marL="342900" indent="-342900">
              <a:buFont typeface="Arial" panose="020B0604020202020204" pitchFamily="34" charset="0"/>
              <a:buChar char="•"/>
            </a:pPr>
            <a:r>
              <a:rPr lang="en-GB" dirty="0"/>
              <a:t>“Some of the long-term morbidities in sickle cell disorder are directly related to the degree of anaemia and/or haemolysis and voxelotor can target both anaemia and haemolysis”</a:t>
            </a:r>
          </a:p>
          <a:p>
            <a:pPr marL="342900" indent="-342900">
              <a:buFont typeface="Arial" panose="020B0604020202020204" pitchFamily="34" charset="0"/>
              <a:buChar char="•"/>
            </a:pPr>
            <a:r>
              <a:rPr lang="en-GB" dirty="0"/>
              <a:t>“Potentially very beneficial for a subgroup of sickle cell disorder with primarily haemolysis-driven symptoms”</a:t>
            </a:r>
          </a:p>
          <a:p>
            <a:pPr marL="342900" indent="-342900">
              <a:buFont typeface="Arial" panose="020B0604020202020204" pitchFamily="34" charset="0"/>
              <a:buChar char="•"/>
            </a:pPr>
            <a:r>
              <a:rPr lang="en-GB" dirty="0"/>
              <a:t>Mild to moderate gastrointestinal side effects during first 1-2 weeks of therapy</a:t>
            </a:r>
          </a:p>
          <a:p>
            <a:endParaRPr lang="en-GB" dirty="0"/>
          </a:p>
          <a:p>
            <a:endParaRPr lang="en-GB" dirty="0"/>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466724" y="946943"/>
            <a:ext cx="11250786" cy="520838"/>
          </a:xfrm>
        </p:spPr>
        <p:txBody>
          <a:bodyPr/>
          <a:lstStyle/>
          <a:p>
            <a:r>
              <a:rPr lang="en-GB" sz="1800" b="1" dirty="0"/>
              <a:t>Submission from RCPath and 2 clinical experts</a:t>
            </a: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8529203" y="4378598"/>
            <a:ext cx="3492500" cy="998200"/>
          </a:xfrm>
          <a:prstGeom prst="wedgeRoundRectCallout">
            <a:avLst>
              <a:gd name="adj1" fmla="val 38076"/>
              <a:gd name="adj2" fmla="val 6250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Voxelotor is a novel treatment for SCD, which historically has very few available options</a:t>
            </a:r>
          </a:p>
        </p:txBody>
      </p:sp>
      <p:sp>
        <p:nvSpPr>
          <p:cNvPr id="5" name="Speech Bubble: Rectangle with Corners Rounded 4" descr="Patient quotation">
            <a:extLst>
              <a:ext uri="{FF2B5EF4-FFF2-40B4-BE49-F238E27FC236}">
                <a16:creationId xmlns:a16="http://schemas.microsoft.com/office/drawing/2014/main" id="{A4C2EA65-2572-91F4-B129-7A5F0CD2456E}"/>
              </a:ext>
              <a:ext uri="{C183D7F6-B498-43B3-948B-1728B52AA6E4}">
                <adec:decorative xmlns:adec="http://schemas.microsoft.com/office/drawing/2017/decorative" val="0"/>
              </a:ext>
            </a:extLst>
          </p:cNvPr>
          <p:cNvSpPr/>
          <p:nvPr/>
        </p:nvSpPr>
        <p:spPr>
          <a:xfrm>
            <a:off x="8529203" y="1506585"/>
            <a:ext cx="3492500" cy="1305196"/>
          </a:xfrm>
          <a:prstGeom prst="wedgeRoundRectCallout">
            <a:avLst>
              <a:gd name="adj1" fmla="val 38076"/>
              <a:gd name="adj2" fmla="val 6250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Sickle cell disease is associated with severe impairment of health and life expectancy</a:t>
            </a:r>
          </a:p>
        </p:txBody>
      </p:sp>
      <p:sp>
        <p:nvSpPr>
          <p:cNvPr id="3" name="Text Placeholder 3">
            <a:extLst>
              <a:ext uri="{FF2B5EF4-FFF2-40B4-BE49-F238E27FC236}">
                <a16:creationId xmlns:a16="http://schemas.microsoft.com/office/drawing/2014/main" id="{F3279ECF-DF50-EA39-4F43-A952E308264C}"/>
              </a:ext>
            </a:extLst>
          </p:cNvPr>
          <p:cNvSpPr txBox="1">
            <a:spLocks/>
          </p:cNvSpPr>
          <p:nvPr/>
        </p:nvSpPr>
        <p:spPr>
          <a:xfrm>
            <a:off x="1545683" y="6554373"/>
            <a:ext cx="1000686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HC, hydroxycarbamide; RCPath, The Royal College of Pathologists; SCD, sickle cell disease</a:t>
            </a:r>
          </a:p>
        </p:txBody>
      </p:sp>
    </p:spTree>
    <p:extLst>
      <p:ext uri="{BB962C8B-B14F-4D97-AF65-F5344CB8AC3E}">
        <p14:creationId xmlns:p14="http://schemas.microsoft.com/office/powerpoint/2010/main" val="354095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948D04-399D-871D-AD48-E0806601C65D}"/>
              </a:ext>
            </a:extLst>
          </p:cNvPr>
          <p:cNvSpPr txBox="1">
            <a:spLocks/>
          </p:cNvSpPr>
          <p:nvPr/>
        </p:nvSpPr>
        <p:spPr>
          <a:xfrm>
            <a:off x="421227" y="188913"/>
            <a:ext cx="11178381"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Equalities </a:t>
            </a:r>
            <a:br>
              <a:rPr lang="en-GB" dirty="0">
                <a:latin typeface="Arial" panose="020B0604020202020204" pitchFamily="34" charset="0"/>
                <a:cs typeface="Arial" panose="020B0604020202020204" pitchFamily="34" charset="0"/>
              </a:rPr>
            </a:br>
            <a:r>
              <a:rPr lang="en-GB" sz="2800" b="0" dirty="0">
                <a:latin typeface="Arial" panose="020B0604020202020204" pitchFamily="34" charset="0"/>
                <a:cs typeface="Arial" panose="020B0604020202020204" pitchFamily="34" charset="0"/>
              </a:rPr>
              <a:t>Previous NICE appraisals</a:t>
            </a:r>
          </a:p>
        </p:txBody>
      </p:sp>
      <p:graphicFrame>
        <p:nvGraphicFramePr>
          <p:cNvPr id="6" name="Table 7" descr="Relevant recent technology appraisals published and their recommendations">
            <a:extLst>
              <a:ext uri="{FF2B5EF4-FFF2-40B4-BE49-F238E27FC236}">
                <a16:creationId xmlns:a16="http://schemas.microsoft.com/office/drawing/2014/main" id="{5DCE0427-4B75-4417-8EC7-C7A142F183B2}"/>
              </a:ext>
            </a:extLst>
          </p:cNvPr>
          <p:cNvGraphicFramePr>
            <a:graphicFrameLocks noGrp="1"/>
          </p:cNvGraphicFramePr>
          <p:nvPr>
            <p:extLst>
              <p:ext uri="{D42A27DB-BD31-4B8C-83A1-F6EECF244321}">
                <p14:modId xmlns:p14="http://schemas.microsoft.com/office/powerpoint/2010/main" val="1759367944"/>
              </p:ext>
            </p:extLst>
          </p:nvPr>
        </p:nvGraphicFramePr>
        <p:xfrm>
          <a:off x="421227" y="1066986"/>
          <a:ext cx="11502068" cy="1607820"/>
        </p:xfrm>
        <a:graphic>
          <a:graphicData uri="http://schemas.openxmlformats.org/drawingml/2006/table">
            <a:tbl>
              <a:tblPr firstRow="1" bandRow="1">
                <a:tableStyleId>{5C22544A-7EE6-4342-B048-85BDC9FD1C3A}</a:tableStyleId>
              </a:tblPr>
              <a:tblGrid>
                <a:gridCol w="2677813">
                  <a:extLst>
                    <a:ext uri="{9D8B030D-6E8A-4147-A177-3AD203B41FA5}">
                      <a16:colId xmlns:a16="http://schemas.microsoft.com/office/drawing/2014/main" val="1941807023"/>
                    </a:ext>
                  </a:extLst>
                </a:gridCol>
                <a:gridCol w="1724152">
                  <a:extLst>
                    <a:ext uri="{9D8B030D-6E8A-4147-A177-3AD203B41FA5}">
                      <a16:colId xmlns:a16="http://schemas.microsoft.com/office/drawing/2014/main" val="1663811082"/>
                    </a:ext>
                  </a:extLst>
                </a:gridCol>
                <a:gridCol w="7100103">
                  <a:extLst>
                    <a:ext uri="{9D8B030D-6E8A-4147-A177-3AD203B41FA5}">
                      <a16:colId xmlns:a16="http://schemas.microsoft.com/office/drawing/2014/main" val="586111453"/>
                    </a:ext>
                  </a:extLst>
                </a:gridCol>
              </a:tblGrid>
              <a:tr h="0">
                <a:tc>
                  <a:txBody>
                    <a:bodyPr/>
                    <a:lstStyle/>
                    <a:p>
                      <a:r>
                        <a:rPr lang="en-GB" sz="1750" dirty="0">
                          <a:latin typeface="Arial" panose="020B0604020202020204" pitchFamily="34" charset="0"/>
                        </a:rPr>
                        <a:t>Technology appraisal</a:t>
                      </a:r>
                    </a:p>
                  </a:txBody>
                  <a:tcPr>
                    <a:solidFill>
                      <a:schemeClr val="accent1"/>
                    </a:solidFill>
                  </a:tcPr>
                </a:tc>
                <a:tc>
                  <a:txBody>
                    <a:bodyPr/>
                    <a:lstStyle/>
                    <a:p>
                      <a:r>
                        <a:rPr lang="en-GB" sz="1750" dirty="0">
                          <a:latin typeface="Arial" panose="020B0604020202020204" pitchFamily="34" charset="0"/>
                        </a:rPr>
                        <a:t>Drug</a:t>
                      </a:r>
                    </a:p>
                  </a:txBody>
                  <a:tcPr/>
                </a:tc>
                <a:tc>
                  <a:txBody>
                    <a:bodyPr/>
                    <a:lstStyle/>
                    <a:p>
                      <a:r>
                        <a:rPr lang="en-GB" sz="1750" dirty="0">
                          <a:latin typeface="Arial" panose="020B0604020202020204" pitchFamily="34" charset="0"/>
                        </a:rPr>
                        <a:t>Population*</a:t>
                      </a:r>
                    </a:p>
                  </a:txBody>
                  <a:tcPr/>
                </a:tc>
                <a:extLst>
                  <a:ext uri="{0D108BD9-81ED-4DB2-BD59-A6C34878D82A}">
                    <a16:rowId xmlns:a16="http://schemas.microsoft.com/office/drawing/2014/main" val="1580460115"/>
                  </a:ext>
                </a:extLst>
              </a:tr>
              <a:tr h="0">
                <a:tc>
                  <a:txBody>
                    <a:bodyPr/>
                    <a:lstStyle/>
                    <a:p>
                      <a:r>
                        <a:rPr lang="en-GB" sz="1750" dirty="0">
                          <a:solidFill>
                            <a:schemeClr val="bg1"/>
                          </a:solidFill>
                          <a:latin typeface="Arial" panose="020B0604020202020204" pitchFamily="34" charset="0"/>
                          <a:cs typeface="Arial" panose="020B0604020202020204" pitchFamily="34" charset="0"/>
                        </a:rPr>
                        <a:t>NICE TA743 (</a:t>
                      </a:r>
                      <a:r>
                        <a:rPr lang="en-GB" sz="1750" b="0" i="0" kern="1200" dirty="0">
                          <a:solidFill>
                            <a:schemeClr val="bg1"/>
                          </a:solidFill>
                          <a:effectLst/>
                          <a:latin typeface="Arial" panose="020B0604020202020204" pitchFamily="34" charset="0"/>
                          <a:ea typeface="+mn-ea"/>
                          <a:cs typeface="Arial" panose="020B0604020202020204" pitchFamily="34" charset="0"/>
                        </a:rPr>
                        <a:t>2021)</a:t>
                      </a:r>
                      <a:endParaRPr lang="en-GB" sz="1750"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en-GB" sz="1750" dirty="0">
                          <a:latin typeface="Arial" panose="020B0604020202020204" pitchFamily="34" charset="0"/>
                        </a:rPr>
                        <a:t>Crizanlizumab </a:t>
                      </a:r>
                    </a:p>
                  </a:txBody>
                  <a:tcPr/>
                </a:tc>
                <a:tc>
                  <a:txBody>
                    <a:bodyPr/>
                    <a:lstStyle/>
                    <a:p>
                      <a:r>
                        <a:rPr lang="en-GB" sz="1750" dirty="0">
                          <a:latin typeface="Arial" panose="020B0604020202020204" pitchFamily="34" charset="0"/>
                        </a:rPr>
                        <a:t>Prevention of </a:t>
                      </a:r>
                      <a:r>
                        <a:rPr lang="en-GB" sz="1750" b="1" dirty="0">
                          <a:latin typeface="Arial" panose="020B0604020202020204" pitchFamily="34" charset="0"/>
                        </a:rPr>
                        <a:t>recurrent </a:t>
                      </a:r>
                      <a:r>
                        <a:rPr lang="en-GB" sz="1750" b="1" dirty="0" err="1">
                          <a:latin typeface="Arial" panose="020B0604020202020204" pitchFamily="34" charset="0"/>
                        </a:rPr>
                        <a:t>vaso</a:t>
                      </a:r>
                      <a:r>
                        <a:rPr lang="en-GB" sz="1750" b="1" dirty="0">
                          <a:latin typeface="Arial" panose="020B0604020202020204" pitchFamily="34" charset="0"/>
                        </a:rPr>
                        <a:t> occlusive crises </a:t>
                      </a:r>
                      <a:r>
                        <a:rPr lang="en-GB" sz="1750" dirty="0">
                          <a:latin typeface="Arial" panose="020B0604020202020204" pitchFamily="34" charset="0"/>
                        </a:rPr>
                        <a:t>(VOCs) in people with </a:t>
                      </a:r>
                      <a:r>
                        <a:rPr lang="en-GB" sz="1750" b="1" dirty="0">
                          <a:latin typeface="Arial" panose="020B0604020202020204" pitchFamily="34" charset="0"/>
                        </a:rPr>
                        <a:t>sickle cell disease aged 16 </a:t>
                      </a:r>
                      <a:r>
                        <a:rPr lang="en-GB" sz="1750" dirty="0">
                          <a:latin typeface="Arial" panose="020B0604020202020204" pitchFamily="34" charset="0"/>
                        </a:rPr>
                        <a:t>years and older </a:t>
                      </a:r>
                    </a:p>
                  </a:txBody>
                  <a:tcPr/>
                </a:tc>
                <a:extLst>
                  <a:ext uri="{0D108BD9-81ED-4DB2-BD59-A6C34878D82A}">
                    <a16:rowId xmlns:a16="http://schemas.microsoft.com/office/drawing/2014/main" val="3160793495"/>
                  </a:ext>
                </a:extLst>
              </a:tr>
              <a:tr h="0">
                <a:tc>
                  <a:txBody>
                    <a:bodyPr/>
                    <a:lstStyle/>
                    <a:p>
                      <a:r>
                        <a:rPr lang="en-GB" sz="1750" dirty="0">
                          <a:solidFill>
                            <a:schemeClr val="bg1"/>
                          </a:solidFill>
                          <a:latin typeface="Arial" panose="020B0604020202020204" pitchFamily="34" charset="0"/>
                          <a:cs typeface="Arial" panose="020B0604020202020204" pitchFamily="34" charset="0"/>
                        </a:rPr>
                        <a:t>NICE ID1403 (2022)</a:t>
                      </a:r>
                    </a:p>
                  </a:txBody>
                  <a:tcPr>
                    <a:solidFill>
                      <a:schemeClr val="accent1"/>
                    </a:solidFill>
                  </a:tcPr>
                </a:tc>
                <a:tc>
                  <a:txBody>
                    <a:bodyPr/>
                    <a:lstStyle/>
                    <a:p>
                      <a:r>
                        <a:rPr lang="en-GB" sz="1750" dirty="0" err="1">
                          <a:latin typeface="Arial" panose="020B0604020202020204" pitchFamily="34" charset="0"/>
                        </a:rPr>
                        <a:t>Voxelotor</a:t>
                      </a:r>
                      <a:endParaRPr lang="en-GB" sz="1750" dirty="0">
                        <a:latin typeface="Arial" panose="020B0604020202020204" pitchFamily="34" charset="0"/>
                      </a:endParaRPr>
                    </a:p>
                  </a:txBody>
                  <a:tcPr/>
                </a:tc>
                <a:tc>
                  <a:txBody>
                    <a:bodyPr/>
                    <a:lstStyle/>
                    <a:p>
                      <a:r>
                        <a:rPr kumimoji="0" lang="en-GB" sz="17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Treatment of </a:t>
                      </a:r>
                      <a:r>
                        <a:rPr kumimoji="0" lang="en-GB" sz="17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haemolytic anaemia due to sickle cell disease (SCD) in adults and paediatric patients 12 years of age and older </a:t>
                      </a:r>
                      <a:endParaRPr lang="en-GB" sz="1750" b="1" dirty="0">
                        <a:latin typeface="Arial" panose="020B0604020202020204" pitchFamily="34" charset="0"/>
                      </a:endParaRPr>
                    </a:p>
                  </a:txBody>
                  <a:tcPr/>
                </a:tc>
                <a:extLst>
                  <a:ext uri="{0D108BD9-81ED-4DB2-BD59-A6C34878D82A}">
                    <a16:rowId xmlns:a16="http://schemas.microsoft.com/office/drawing/2014/main" val="1063501360"/>
                  </a:ext>
                </a:extLst>
              </a:tr>
            </a:tbl>
          </a:graphicData>
        </a:graphic>
      </p:graphicFrame>
      <p:sp>
        <p:nvSpPr>
          <p:cNvPr id="3" name="TextBox 2">
            <a:extLst>
              <a:ext uri="{FF2B5EF4-FFF2-40B4-BE49-F238E27FC236}">
                <a16:creationId xmlns:a16="http://schemas.microsoft.com/office/drawing/2014/main" id="{4D772A97-4D76-9404-EC37-B4329F58DF8F}"/>
              </a:ext>
            </a:extLst>
          </p:cNvPr>
          <p:cNvSpPr txBox="1"/>
          <p:nvPr/>
        </p:nvSpPr>
        <p:spPr>
          <a:xfrm>
            <a:off x="614989" y="2991496"/>
            <a:ext cx="11201876" cy="261610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Committee equality conclusions in TA743:</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Unmet need for effective treatments for people with SCD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Acknowledged potential health inequalities faced by people with SCD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SCD mostly seen in certain minority ethnic populations, and those populations suffered worse health outcomes and barriers to treatment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with SCD face health inequalities because the condition is not well understood, results in disability, and is more common in people of African or African-Caribbean family origin, who tend to have poorer health outcomes than other ethnicities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Access to crizanlizumab may help address these inequalities</a:t>
            </a:r>
          </a:p>
        </p:txBody>
      </p:sp>
      <p:sp>
        <p:nvSpPr>
          <p:cNvPr id="5" name="TextBox 4">
            <a:extLst>
              <a:ext uri="{FF2B5EF4-FFF2-40B4-BE49-F238E27FC236}">
                <a16:creationId xmlns:a16="http://schemas.microsoft.com/office/drawing/2014/main" id="{E281D997-44B8-5241-C33D-56022D06C6CE}"/>
              </a:ext>
            </a:extLst>
          </p:cNvPr>
          <p:cNvSpPr txBox="1"/>
          <p:nvPr/>
        </p:nvSpPr>
        <p:spPr>
          <a:xfrm>
            <a:off x="4048930" y="6517738"/>
            <a:ext cx="4246661" cy="369332"/>
          </a:xfrm>
          <a:prstGeom prst="rect">
            <a:avLst/>
          </a:prstGeom>
          <a:noFill/>
        </p:spPr>
        <p:txBody>
          <a:bodyPr wrap="square">
            <a:spAutoFit/>
          </a:bodyPr>
          <a:lstStyle/>
          <a:p>
            <a:r>
              <a:rPr lang="en-GB" dirty="0">
                <a:latin typeface="Arial" panose="020B0604020202020204" pitchFamily="34" charset="0"/>
              </a:rPr>
              <a:t>Abbreviations: SCD, sickle cell disease</a:t>
            </a:r>
          </a:p>
        </p:txBody>
      </p:sp>
      <p:sp>
        <p:nvSpPr>
          <p:cNvPr id="2" name="TextBox 1">
            <a:extLst>
              <a:ext uri="{FF2B5EF4-FFF2-40B4-BE49-F238E27FC236}">
                <a16:creationId xmlns:a16="http://schemas.microsoft.com/office/drawing/2014/main" id="{CE9A4206-9B70-E788-BD08-F69A43B46401}"/>
              </a:ext>
            </a:extLst>
          </p:cNvPr>
          <p:cNvSpPr txBox="1"/>
          <p:nvPr/>
        </p:nvSpPr>
        <p:spPr>
          <a:xfrm>
            <a:off x="421227" y="2652942"/>
            <a:ext cx="1158940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*Note: the population in TA743 is a different SCD subpopulation to that being considered today</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9D6A112-DC15-62F2-BECF-BE4C6F4CBE5A}"/>
              </a:ext>
            </a:extLst>
          </p:cNvPr>
          <p:cNvSpPr txBox="1"/>
          <p:nvPr/>
        </p:nvSpPr>
        <p:spPr>
          <a:xfrm>
            <a:off x="614989" y="5632541"/>
            <a:ext cx="11201876" cy="64633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Departing from NICE's usual range needs to be done with caution, as it risks displacing funding from more cost-effective treatments elsewhere in the NHS, with an overall net loss of health gain</a:t>
            </a:r>
          </a:p>
        </p:txBody>
      </p:sp>
    </p:spTree>
    <p:extLst>
      <p:ext uri="{BB962C8B-B14F-4D97-AF65-F5344CB8AC3E}">
        <p14:creationId xmlns:p14="http://schemas.microsoft.com/office/powerpoint/2010/main" val="389023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03E3F9-32CB-694C-CBB6-0A67EC9F4ED8}"/>
              </a:ext>
            </a:extLst>
          </p:cNvPr>
          <p:cNvSpPr/>
          <p:nvPr/>
        </p:nvSpPr>
        <p:spPr>
          <a:xfrm>
            <a:off x="400376" y="1062865"/>
            <a:ext cx="11199232" cy="91204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t"/>
          <a:lstStyle/>
          <a:p>
            <a:r>
              <a:rPr lang="en-GB" b="1" dirty="0">
                <a:latin typeface="Arial" panose="020B0604020202020204" pitchFamily="34" charset="0"/>
                <a:cs typeface="Arial" panose="020B0604020202020204" pitchFamily="34" charset="0"/>
              </a:rPr>
              <a:t>Company: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High unmet need with few treatment options, in a patient population that suffers from health and socio-economic inequalities</a:t>
            </a:r>
          </a:p>
        </p:txBody>
      </p:sp>
      <p:sp>
        <p:nvSpPr>
          <p:cNvPr id="6" name="TextBox 5">
            <a:extLst>
              <a:ext uri="{FF2B5EF4-FFF2-40B4-BE49-F238E27FC236}">
                <a16:creationId xmlns:a16="http://schemas.microsoft.com/office/drawing/2014/main" id="{5A4EC629-5EDE-482C-A515-07BC96FA6596}"/>
              </a:ext>
            </a:extLst>
          </p:cNvPr>
          <p:cNvSpPr txBox="1"/>
          <p:nvPr/>
        </p:nvSpPr>
        <p:spPr>
          <a:xfrm>
            <a:off x="2059559" y="6452731"/>
            <a:ext cx="184731" cy="584775"/>
          </a:xfrm>
          <a:prstGeom prst="rect">
            <a:avLst/>
          </a:prstGeom>
          <a:noFill/>
        </p:spPr>
        <p:txBody>
          <a:bodyPr wrap="none" rtlCol="0">
            <a:spAutoFit/>
          </a:bodyPr>
          <a:lstStyle/>
          <a:p>
            <a:endParaRPr lang="en-GB" sz="1600" dirty="0">
              <a:latin typeface="Arial" panose="020B0604020202020204" pitchFamily="34" charset="0"/>
            </a:endParaRPr>
          </a:p>
          <a:p>
            <a:endParaRPr lang="en-GB" sz="1600" dirty="0">
              <a:latin typeface="Arial" panose="020B0604020202020204" pitchFamily="34" charset="0"/>
            </a:endParaRPr>
          </a:p>
        </p:txBody>
      </p:sp>
      <p:sp>
        <p:nvSpPr>
          <p:cNvPr id="7" name="Title 1">
            <a:extLst>
              <a:ext uri="{FF2B5EF4-FFF2-40B4-BE49-F238E27FC236}">
                <a16:creationId xmlns:a16="http://schemas.microsoft.com/office/drawing/2014/main" id="{8CF9D492-88EB-40ED-9544-F1C96E847D0C}"/>
              </a:ext>
            </a:extLst>
          </p:cNvPr>
          <p:cNvSpPr txBox="1">
            <a:spLocks/>
          </p:cNvSpPr>
          <p:nvPr/>
        </p:nvSpPr>
        <p:spPr>
          <a:xfrm>
            <a:off x="421227" y="188913"/>
            <a:ext cx="11178381" cy="1094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latin typeface="Arial" panose="020B0604020202020204" pitchFamily="34" charset="0"/>
                <a:cs typeface="Arial" panose="020B0604020202020204" pitchFamily="34" charset="0"/>
              </a:rPr>
              <a:t>Equalities </a:t>
            </a:r>
            <a:br>
              <a:rPr lang="en-GB" dirty="0">
                <a:latin typeface="Arial" panose="020B0604020202020204" pitchFamily="34" charset="0"/>
                <a:cs typeface="Arial" panose="020B0604020202020204" pitchFamily="34" charset="0"/>
              </a:rPr>
            </a:br>
            <a:r>
              <a:rPr lang="en-GB" sz="2800" b="0" dirty="0">
                <a:latin typeface="Arial" panose="020B0604020202020204" pitchFamily="34" charset="0"/>
                <a:cs typeface="Arial" panose="020B0604020202020204" pitchFamily="34" charset="0"/>
              </a:rPr>
              <a:t>SCD Population suffers from health and socio-economic inequalities</a:t>
            </a:r>
            <a:endParaRPr lang="en-GB"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98559A0-8F7B-0BC1-515E-C33FF7A7A5C7}"/>
              </a:ext>
            </a:extLst>
          </p:cNvPr>
          <p:cNvSpPr/>
          <p:nvPr/>
        </p:nvSpPr>
        <p:spPr>
          <a:xfrm>
            <a:off x="389950" y="2067594"/>
            <a:ext cx="11209657" cy="1815302"/>
          </a:xfrm>
          <a:prstGeom prst="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t"/>
          <a:lstStyle/>
          <a:p>
            <a:r>
              <a:rPr lang="en-GB" b="1" dirty="0">
                <a:latin typeface="Arial" panose="020B0604020202020204" pitchFamily="34" charset="0"/>
                <a:cs typeface="Arial" panose="020B0604020202020204" pitchFamily="34" charset="0"/>
              </a:rPr>
              <a:t>Clinical expert:</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Several reports (including the All Party Parliamentary Group report ‘No one is listening’) highlight the inequality in NHS health care and inadequate social support available to people and carers living with SCD compared to chronic conditions such as haemophilia and cystic fibrosis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SCD is a condition which is common in people whose family origins are African and African Caribbean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with SCD ar</a:t>
            </a:r>
            <a:r>
              <a:rPr lang="en-GB" sz="1800" dirty="0">
                <a:latin typeface="Arial" panose="020B0604020202020204" pitchFamily="34" charset="0"/>
                <a:cs typeface="Arial" panose="020B0604020202020204" pitchFamily="34" charset="0"/>
              </a:rPr>
              <a:t>e disadvantaged particularly on account of race and socioeconomic status</a:t>
            </a:r>
          </a:p>
        </p:txBody>
      </p:sp>
      <p:sp>
        <p:nvSpPr>
          <p:cNvPr id="2" name="TextBox 1">
            <a:extLst>
              <a:ext uri="{FF2B5EF4-FFF2-40B4-BE49-F238E27FC236}">
                <a16:creationId xmlns:a16="http://schemas.microsoft.com/office/drawing/2014/main" id="{FCA2AA2D-F50F-09F1-0478-65B3823EF9B9}"/>
              </a:ext>
            </a:extLst>
          </p:cNvPr>
          <p:cNvSpPr txBox="1"/>
          <p:nvPr/>
        </p:nvSpPr>
        <p:spPr>
          <a:xfrm>
            <a:off x="4452350" y="6604289"/>
            <a:ext cx="3760902" cy="307777"/>
          </a:xfrm>
          <a:prstGeom prst="rect">
            <a:avLst/>
          </a:prstGeom>
          <a:noFill/>
        </p:spPr>
        <p:txBody>
          <a:bodyPr wrap="square" rtlCol="0">
            <a:spAutoFit/>
          </a:bodyPr>
          <a:lstStyle/>
          <a:p>
            <a:r>
              <a:rPr lang="en-GB" sz="1400" dirty="0">
                <a:latin typeface="Arial" panose="020B0604020202020204" pitchFamily="34" charset="0"/>
              </a:rPr>
              <a:t>Abbreviations: SCD, sickle cell disease</a:t>
            </a:r>
          </a:p>
        </p:txBody>
      </p:sp>
      <p:sp>
        <p:nvSpPr>
          <p:cNvPr id="3" name="Rectangle 2">
            <a:extLst>
              <a:ext uri="{FF2B5EF4-FFF2-40B4-BE49-F238E27FC236}">
                <a16:creationId xmlns:a16="http://schemas.microsoft.com/office/drawing/2014/main" id="{0AA8F4C8-BE1E-02E8-B780-D394C6CF116D}"/>
              </a:ext>
            </a:extLst>
          </p:cNvPr>
          <p:cNvSpPr/>
          <p:nvPr/>
        </p:nvSpPr>
        <p:spPr>
          <a:xfrm>
            <a:off x="389949" y="3975582"/>
            <a:ext cx="11209657" cy="1996437"/>
          </a:xfrm>
          <a:prstGeom prst="rect">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t"/>
          <a:lstStyle/>
          <a:p>
            <a:r>
              <a:rPr lang="en-GB" b="1" dirty="0">
                <a:latin typeface="Arial" panose="020B0604020202020204" pitchFamily="34" charset="0"/>
                <a:cs typeface="Arial" panose="020B0604020202020204" pitchFamily="34" charset="0"/>
              </a:rPr>
              <a:t>Patient expert: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Limited access to new safe, effective treatments for SCD widens health inequalities for SCD community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Decisions around availability of SCD treatments primarily affect people from ethnic minorities who have a chronic life-long health condition, many of whom are also socio-economically disadvantaged and subject to health inequalities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number of people with SCD are members of Jehovah’s Witness communities and do not wish to receive blood products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Rectangle 3" descr="Question to committee">
            <a:extLst>
              <a:ext uri="{FF2B5EF4-FFF2-40B4-BE49-F238E27FC236}">
                <a16:creationId xmlns:a16="http://schemas.microsoft.com/office/drawing/2014/main" id="{1A89EA78-313A-1E5B-3F3D-2778B79EF7DE}"/>
              </a:ext>
            </a:extLst>
          </p:cNvPr>
          <p:cNvSpPr/>
          <p:nvPr/>
        </p:nvSpPr>
        <p:spPr>
          <a:xfrm>
            <a:off x="1438207" y="6028290"/>
            <a:ext cx="9789188"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en-GB" dirty="0">
                <a:solidFill>
                  <a:schemeClr val="tx1"/>
                </a:solidFill>
                <a:latin typeface="Arial" panose="020B0604020202020204" pitchFamily="34" charset="0"/>
              </a:rPr>
              <a:t>What account should be taken of health inequalities in the evaluation of voxelotor for treating haemolytic anaemia in people with sickle cell disease?</a:t>
            </a:r>
          </a:p>
        </p:txBody>
      </p:sp>
      <p:grpSp>
        <p:nvGrpSpPr>
          <p:cNvPr id="5" name="Group 4">
            <a:extLst>
              <a:ext uri="{FF2B5EF4-FFF2-40B4-BE49-F238E27FC236}">
                <a16:creationId xmlns:a16="http://schemas.microsoft.com/office/drawing/2014/main" id="{560659C8-D38F-FCAD-FE9D-D5BFE8917607}"/>
              </a:ext>
              <a:ext uri="{C183D7F6-B498-43B3-948B-1728B52AA6E4}">
                <adec:decorative xmlns:adec="http://schemas.microsoft.com/office/drawing/2017/decorative" val="1"/>
              </a:ext>
            </a:extLst>
          </p:cNvPr>
          <p:cNvGrpSpPr/>
          <p:nvPr/>
        </p:nvGrpSpPr>
        <p:grpSpPr>
          <a:xfrm>
            <a:off x="1150206" y="6028289"/>
            <a:ext cx="566376" cy="576000"/>
            <a:chOff x="-1440493" y="4133589"/>
            <a:chExt cx="576000" cy="576000"/>
          </a:xfrm>
        </p:grpSpPr>
        <p:sp>
          <p:nvSpPr>
            <p:cNvPr id="8" name="Oval 7">
              <a:extLst>
                <a:ext uri="{FF2B5EF4-FFF2-40B4-BE49-F238E27FC236}">
                  <a16:creationId xmlns:a16="http://schemas.microsoft.com/office/drawing/2014/main" id="{1EEB989D-5753-28D7-CD01-19D107740EB5}"/>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82445610-445A-A9C4-A3C7-1505D47ACD3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218097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1794730160"/>
              </p:ext>
            </p:extLst>
          </p:nvPr>
        </p:nvGraphicFramePr>
        <p:xfrm>
          <a:off x="474491" y="872625"/>
          <a:ext cx="11259878" cy="4337976"/>
        </p:xfrm>
        <a:graphic>
          <a:graphicData uri="http://schemas.openxmlformats.org/drawingml/2006/table">
            <a:tbl>
              <a:tblPr firstRow="1" bandRow="1">
                <a:tableStyleId>{5C22544A-7EE6-4342-B048-85BDC9FD1C3A}</a:tableStyleId>
              </a:tblPr>
              <a:tblGrid>
                <a:gridCol w="9279888">
                  <a:extLst>
                    <a:ext uri="{9D8B030D-6E8A-4147-A177-3AD203B41FA5}">
                      <a16:colId xmlns:a16="http://schemas.microsoft.com/office/drawing/2014/main" val="3322847139"/>
                    </a:ext>
                  </a:extLst>
                </a:gridCol>
                <a:gridCol w="1979990">
                  <a:extLst>
                    <a:ext uri="{9D8B030D-6E8A-4147-A177-3AD203B41FA5}">
                      <a16:colId xmlns:a16="http://schemas.microsoft.com/office/drawing/2014/main" val="354127724"/>
                    </a:ext>
                  </a:extLst>
                </a:gridCol>
              </a:tblGrid>
              <a:tr h="487631">
                <a:tc>
                  <a:txBody>
                    <a:bodyPr/>
                    <a:lstStyle/>
                    <a:p>
                      <a:r>
                        <a:rPr lang="en-GB" sz="1800" dirty="0">
                          <a:latin typeface="Arial" panose="020B0604020202020204" pitchFamily="34" charset="0"/>
                        </a:rPr>
                        <a:t>Issue</a:t>
                      </a:r>
                    </a:p>
                  </a:txBody>
                  <a:tcPr/>
                </a:tc>
                <a:tc>
                  <a:txBody>
                    <a:bodyPr/>
                    <a:lstStyle/>
                    <a:p>
                      <a:r>
                        <a:rPr lang="en-GB" sz="1800" dirty="0">
                          <a:latin typeface="Arial" panose="020B0604020202020204" pitchFamily="34" charset="0"/>
                        </a:rPr>
                        <a:t>ICER impact</a:t>
                      </a:r>
                    </a:p>
                  </a:txBody>
                  <a:tcPr/>
                </a:tc>
                <a:extLst>
                  <a:ext uri="{0D108BD9-81ED-4DB2-BD59-A6C34878D82A}">
                    <a16:rowId xmlns:a16="http://schemas.microsoft.com/office/drawing/2014/main" val="2647452487"/>
                  </a:ext>
                </a:extLst>
              </a:tr>
              <a:tr h="731446">
                <a:tc>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modelled impact of treatment with </a:t>
                      </a:r>
                      <a:r>
                        <a:rPr lang="en-GB" sz="1800" dirty="0" err="1">
                          <a:effectLst/>
                          <a:latin typeface="Arial" panose="020B0604020202020204" pitchFamily="34" charset="0"/>
                          <a:ea typeface="Times New Roman" panose="02020603050405020304" pitchFamily="18" charset="0"/>
                          <a:cs typeface="Arial" panose="020B0604020202020204" pitchFamily="34" charset="0"/>
                        </a:rPr>
                        <a:t>voxelotor</a:t>
                      </a:r>
                      <a:r>
                        <a:rPr lang="en-GB" sz="1800" dirty="0">
                          <a:effectLst/>
                          <a:latin typeface="Arial" panose="020B0604020202020204" pitchFamily="34" charset="0"/>
                          <a:ea typeface="Times New Roman" panose="02020603050405020304" pitchFamily="18" charset="0"/>
                          <a:cs typeface="Arial" panose="020B0604020202020204" pitchFamily="34" charset="0"/>
                        </a:rPr>
                        <a:t> on HRQoL is not supported by trial evidence</a:t>
                      </a:r>
                    </a:p>
                  </a:txBody>
                  <a:tcPr marL="68580" marR="68580" marT="0" marB="0"/>
                </a:tc>
                <a:tc>
                  <a:txBody>
                    <a:bodyPr/>
                    <a:lstStyle/>
                    <a:p>
                      <a:r>
                        <a:rPr lang="en-GB" sz="1800" dirty="0">
                          <a:latin typeface="Arial" panose="020B0604020202020204" pitchFamily="34" charset="0"/>
                        </a:rPr>
                        <a:t>Large</a:t>
                      </a:r>
                    </a:p>
                  </a:txBody>
                  <a:tcPr anchor="ctr">
                    <a:solidFill>
                      <a:srgbClr val="FF0000"/>
                    </a:solidFill>
                  </a:tcPr>
                </a:tc>
                <a:extLst>
                  <a:ext uri="{0D108BD9-81ED-4DB2-BD59-A6C34878D82A}">
                    <a16:rowId xmlns:a16="http://schemas.microsoft.com/office/drawing/2014/main" val="16909151"/>
                  </a:ext>
                </a:extLst>
              </a:tr>
              <a:tr h="487631">
                <a:tc>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Uncertainty around the proportions of patients receiving regular transfusion therapy</a:t>
                      </a:r>
                    </a:p>
                    <a:p>
                      <a:pPr marL="720000" indent="-285750" algn="l">
                        <a:spcBef>
                          <a:spcPts val="200"/>
                        </a:spcBef>
                        <a:spcAft>
                          <a:spcPts val="200"/>
                        </a:spcAft>
                        <a:buFont typeface="Arial" panose="020B0604020202020204" pitchFamily="34" charset="0"/>
                        <a:buChar char="•"/>
                        <a:tabLst>
                          <a:tab pos="909320" algn="r"/>
                        </a:tabLst>
                      </a:pPr>
                      <a:r>
                        <a:rPr lang="en-GB" sz="1800" i="0" dirty="0">
                          <a:effectLst/>
                          <a:latin typeface="Arial" panose="020B0604020202020204" pitchFamily="34" charset="0"/>
                          <a:ea typeface="Times New Roman" panose="02020603050405020304" pitchFamily="18" charset="0"/>
                          <a:cs typeface="Arial" panose="020B0604020202020204" pitchFamily="34" charset="0"/>
                        </a:rPr>
                        <a:t>Impact of </a:t>
                      </a:r>
                      <a:r>
                        <a:rPr lang="en-GB" sz="1800" i="0" dirty="0" err="1">
                          <a:effectLst/>
                          <a:latin typeface="Arial" panose="020B0604020202020204" pitchFamily="34" charset="0"/>
                          <a:ea typeface="Times New Roman" panose="02020603050405020304" pitchFamily="18" charset="0"/>
                          <a:cs typeface="Arial" panose="020B0604020202020204" pitchFamily="34" charset="0"/>
                        </a:rPr>
                        <a:t>voxelotor</a:t>
                      </a:r>
                      <a:r>
                        <a:rPr lang="en-GB" sz="1800" i="0" dirty="0">
                          <a:effectLst/>
                          <a:latin typeface="Arial" panose="020B0604020202020204" pitchFamily="34" charset="0"/>
                          <a:ea typeface="Times New Roman" panose="02020603050405020304" pitchFamily="18" charset="0"/>
                          <a:cs typeface="Arial" panose="020B0604020202020204" pitchFamily="34" charset="0"/>
                        </a:rPr>
                        <a:t> on RTT use</a:t>
                      </a:r>
                    </a:p>
                    <a:p>
                      <a:pPr marL="720000" indent="-285750" algn="l">
                        <a:spcBef>
                          <a:spcPts val="200"/>
                        </a:spcBef>
                        <a:spcAft>
                          <a:spcPts val="200"/>
                        </a:spcAft>
                        <a:buFont typeface="Arial" panose="020B0604020202020204" pitchFamily="34" charset="0"/>
                        <a:buChar char="•"/>
                        <a:tabLst>
                          <a:tab pos="909320" algn="r"/>
                        </a:tabLst>
                      </a:pPr>
                      <a:r>
                        <a:rPr lang="en-GB" sz="1800" i="0" dirty="0">
                          <a:effectLst/>
                          <a:latin typeface="Arial" panose="020B0604020202020204" pitchFamily="34" charset="0"/>
                          <a:ea typeface="Times New Roman" panose="02020603050405020304" pitchFamily="18" charset="0"/>
                          <a:cs typeface="Arial" panose="020B0604020202020204" pitchFamily="34" charset="0"/>
                        </a:rPr>
                        <a:t>Modelling of RTT benefits </a:t>
                      </a:r>
                    </a:p>
                  </a:txBody>
                  <a:tcPr marL="68580" marR="68580" marT="0" marB="0"/>
                </a:tc>
                <a:tc>
                  <a:txBody>
                    <a:bodyPr/>
                    <a:lstStyle/>
                    <a:p>
                      <a:r>
                        <a:rPr lang="en-GB" sz="1800" dirty="0">
                          <a:latin typeface="Arial" panose="020B0604020202020204" pitchFamily="34" charset="0"/>
                        </a:rPr>
                        <a:t>Large</a:t>
                      </a:r>
                    </a:p>
                  </a:txBody>
                  <a:tcPr anchor="ctr">
                    <a:solidFill>
                      <a:srgbClr val="FF0000"/>
                    </a:solidFill>
                  </a:tcPr>
                </a:tc>
                <a:extLst>
                  <a:ext uri="{0D108BD9-81ED-4DB2-BD59-A6C34878D82A}">
                    <a16:rowId xmlns:a16="http://schemas.microsoft.com/office/drawing/2014/main" val="1835502249"/>
                  </a:ext>
                </a:extLst>
              </a:tr>
              <a:tr h="487631">
                <a:tc>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Methods used by the company to generate TTE probabilities are not robust</a:t>
                      </a:r>
                    </a:p>
                  </a:txBody>
                  <a:tcPr marL="68580" marR="68580" marT="0" marB="0"/>
                </a:tc>
                <a:tc>
                  <a:txBody>
                    <a:bodyPr/>
                    <a:lstStyle/>
                    <a:p>
                      <a:r>
                        <a:rPr lang="en-GB" sz="1800" dirty="0">
                          <a:latin typeface="Arial" panose="020B0604020202020204" pitchFamily="34" charset="0"/>
                        </a:rPr>
                        <a:t>Small</a:t>
                      </a:r>
                    </a:p>
                  </a:txBody>
                  <a:tcPr anchor="ctr">
                    <a:solidFill>
                      <a:srgbClr val="FFC000"/>
                    </a:solidFill>
                  </a:tcPr>
                </a:tc>
                <a:extLst>
                  <a:ext uri="{0D108BD9-81ED-4DB2-BD59-A6C34878D82A}">
                    <a16:rowId xmlns:a16="http://schemas.microsoft.com/office/drawing/2014/main" val="2561244930"/>
                  </a:ext>
                </a:extLst>
              </a:tr>
              <a:tr h="487631">
                <a:tc>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company’s positioning of </a:t>
                      </a:r>
                      <a:r>
                        <a:rPr lang="en-GB" sz="1800" dirty="0" err="1">
                          <a:effectLst/>
                          <a:latin typeface="Arial" panose="020B0604020202020204" pitchFamily="34" charset="0"/>
                          <a:ea typeface="Times New Roman" panose="02020603050405020304" pitchFamily="18" charset="0"/>
                          <a:cs typeface="Arial" panose="020B0604020202020204" pitchFamily="34" charset="0"/>
                        </a:rPr>
                        <a:t>voxelotor</a:t>
                      </a:r>
                      <a:r>
                        <a:rPr lang="en-GB" sz="1800" dirty="0">
                          <a:effectLst/>
                          <a:latin typeface="Arial" panose="020B0604020202020204" pitchFamily="34" charset="0"/>
                          <a:ea typeface="Times New Roman" panose="02020603050405020304" pitchFamily="18" charset="0"/>
                          <a:cs typeface="Arial" panose="020B0604020202020204" pitchFamily="34" charset="0"/>
                        </a:rPr>
                        <a:t> as </a:t>
                      </a:r>
                      <a:r>
                        <a:rPr lang="en-GB" sz="1800" u="none" dirty="0">
                          <a:effectLst/>
                          <a:latin typeface="Arial" panose="020B0604020202020204" pitchFamily="34" charset="0"/>
                          <a:ea typeface="Times New Roman" panose="02020603050405020304" pitchFamily="18" charset="0"/>
                          <a:cs typeface="Arial" panose="020B0604020202020204" pitchFamily="34" charset="0"/>
                        </a:rPr>
                        <a:t>a ‘second-line treatment</a:t>
                      </a:r>
                      <a:r>
                        <a:rPr lang="en-GB" sz="1800" dirty="0">
                          <a:effectLst/>
                          <a:latin typeface="Arial" panose="020B0604020202020204" pitchFamily="34" charset="0"/>
                          <a:ea typeface="Times New Roman" panose="02020603050405020304" pitchFamily="18" charset="0"/>
                          <a:cs typeface="Arial" panose="020B0604020202020204" pitchFamily="34" charset="0"/>
                        </a:rPr>
                        <a:t>’ is problematic</a:t>
                      </a:r>
                    </a:p>
                  </a:txBody>
                  <a:tcPr marL="68580" marR="68580" marT="0" marB="0"/>
                </a:tc>
                <a:tc>
                  <a:txBody>
                    <a:bodyPr/>
                    <a:lstStyle/>
                    <a:p>
                      <a:r>
                        <a:rPr lang="en-GB" sz="1800" dirty="0">
                          <a:latin typeface="Arial" panose="020B0604020202020204" pitchFamily="34" charset="0"/>
                        </a:rPr>
                        <a:t>Unknown</a:t>
                      </a:r>
                    </a:p>
                  </a:txBody>
                  <a:tcPr anchor="ctr">
                    <a:solidFill>
                      <a:srgbClr val="E8EDEF"/>
                    </a:solidFill>
                  </a:tcPr>
                </a:tc>
                <a:extLst>
                  <a:ext uri="{0D108BD9-81ED-4DB2-BD59-A6C34878D82A}">
                    <a16:rowId xmlns:a16="http://schemas.microsoft.com/office/drawing/2014/main" val="4286048228"/>
                  </a:ext>
                </a:extLst>
              </a:tr>
              <a:tr h="731446">
                <a:tc>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It is unclear if an increase in Hb of &gt;1g/dL is clinically meaningful for SCD patients with haemolytic anaemia</a:t>
                      </a:r>
                    </a:p>
                  </a:txBody>
                  <a:tcPr marL="68580" marR="68580" marT="0" marB="0"/>
                </a:tc>
                <a:tc>
                  <a:txBody>
                    <a:bodyPr/>
                    <a:lstStyle/>
                    <a:p>
                      <a:r>
                        <a:rPr lang="en-GB" sz="1800" dirty="0">
                          <a:latin typeface="Arial" panose="020B0604020202020204" pitchFamily="34" charset="0"/>
                        </a:rPr>
                        <a:t>Unknown</a:t>
                      </a:r>
                    </a:p>
                  </a:txBody>
                  <a:tcPr anchor="ctr">
                    <a:solidFill>
                      <a:srgbClr val="CCD8DD"/>
                    </a:solidFill>
                  </a:tcPr>
                </a:tc>
                <a:extLst>
                  <a:ext uri="{0D108BD9-81ED-4DB2-BD59-A6C34878D82A}">
                    <a16:rowId xmlns:a16="http://schemas.microsoft.com/office/drawing/2014/main" val="4079267917"/>
                  </a:ext>
                </a:extLst>
              </a:tr>
              <a:tr h="487631">
                <a:tc>
                  <a:txBody>
                    <a:bodyPr/>
                    <a:lstStyle/>
                    <a:p>
                      <a:pPr algn="l">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impact of </a:t>
                      </a:r>
                      <a:r>
                        <a:rPr lang="en-GB" sz="1800" dirty="0" err="1">
                          <a:effectLst/>
                          <a:latin typeface="Arial" panose="020B0604020202020204" pitchFamily="34" charset="0"/>
                          <a:ea typeface="Times New Roman" panose="02020603050405020304" pitchFamily="18" charset="0"/>
                          <a:cs typeface="Arial" panose="020B0604020202020204" pitchFamily="34" charset="0"/>
                        </a:rPr>
                        <a:t>voxelotor</a:t>
                      </a:r>
                      <a:r>
                        <a:rPr lang="en-GB" sz="1800" dirty="0">
                          <a:effectLst/>
                          <a:latin typeface="Arial" panose="020B0604020202020204" pitchFamily="34" charset="0"/>
                          <a:ea typeface="Times New Roman" panose="02020603050405020304" pitchFamily="18" charset="0"/>
                          <a:cs typeface="Arial" panose="020B0604020202020204" pitchFamily="34" charset="0"/>
                        </a:rPr>
                        <a:t> on long-term complications is unknown</a:t>
                      </a:r>
                    </a:p>
                  </a:txBody>
                  <a:tcPr marL="68580" marR="68580" marT="0" marB="0"/>
                </a:tc>
                <a:tc>
                  <a:txBody>
                    <a:bodyPr/>
                    <a:lstStyle/>
                    <a:p>
                      <a:r>
                        <a:rPr lang="en-GB" sz="1800" dirty="0">
                          <a:latin typeface="Arial" panose="020B0604020202020204" pitchFamily="34" charset="0"/>
                        </a:rPr>
                        <a:t>Unknown</a:t>
                      </a:r>
                    </a:p>
                  </a:txBody>
                  <a:tcPr anchor="ctr">
                    <a:solidFill>
                      <a:srgbClr val="E8EDEF"/>
                    </a:solidFill>
                  </a:tcPr>
                </a:tc>
                <a:extLst>
                  <a:ext uri="{0D108BD9-81ED-4DB2-BD59-A6C34878D82A}">
                    <a16:rowId xmlns:a16="http://schemas.microsoft.com/office/drawing/2014/main" val="710463053"/>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Unresolved Key issues</a:t>
            </a:r>
          </a:p>
        </p:txBody>
      </p:sp>
      <p:pic>
        <p:nvPicPr>
          <p:cNvPr id="3" name="Picture 2">
            <a:extLst>
              <a:ext uri="{FF2B5EF4-FFF2-40B4-BE49-F238E27FC236}">
                <a16:creationId xmlns:a16="http://schemas.microsoft.com/office/drawing/2014/main" id="{5EDF5600-9B99-3FB9-058B-9C810EFAD804}"/>
              </a:ext>
              <a:ext uri="{C183D7F6-B498-43B3-948B-1728B52AA6E4}">
                <adec:decorative xmlns:adec="http://schemas.microsoft.com/office/drawing/2017/decorative" val="1"/>
              </a:ext>
            </a:extLst>
          </p:cNvPr>
          <p:cNvPicPr>
            <a:picLocks/>
          </p:cNvPicPr>
          <p:nvPr/>
        </p:nvPicPr>
        <p:blipFill rotWithShape="1">
          <a:blip r:embed="rId2"/>
          <a:srcRect l="15651" t="4371" r="14330" b="4307"/>
          <a:stretch/>
        </p:blipFill>
        <p:spPr>
          <a:xfrm>
            <a:off x="2719308" y="5863297"/>
            <a:ext cx="468000" cy="468000"/>
          </a:xfrm>
          <a:prstGeom prst="rect">
            <a:avLst/>
          </a:prstGeom>
        </p:spPr>
      </p:pic>
      <p:pic>
        <p:nvPicPr>
          <p:cNvPr id="4" name="Picture 3">
            <a:extLst>
              <a:ext uri="{FF2B5EF4-FFF2-40B4-BE49-F238E27FC236}">
                <a16:creationId xmlns:a16="http://schemas.microsoft.com/office/drawing/2014/main" id="{F34C3562-F5DA-E2CB-624A-55487B4333FE}"/>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4703972" y="5863297"/>
            <a:ext cx="468000" cy="468000"/>
          </a:xfrm>
          <a:prstGeom prst="rect">
            <a:avLst/>
          </a:prstGeom>
        </p:spPr>
      </p:pic>
      <p:pic>
        <p:nvPicPr>
          <p:cNvPr id="5" name="Picture 4">
            <a:extLst>
              <a:ext uri="{FF2B5EF4-FFF2-40B4-BE49-F238E27FC236}">
                <a16:creationId xmlns:a16="http://schemas.microsoft.com/office/drawing/2014/main" id="{04CF3296-30D2-D6B0-06DA-9BDC44697113}"/>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087936" y="5863297"/>
            <a:ext cx="468000" cy="468000"/>
          </a:xfrm>
          <a:prstGeom prst="rect">
            <a:avLst/>
          </a:prstGeom>
        </p:spPr>
      </p:pic>
      <p:sp>
        <p:nvSpPr>
          <p:cNvPr id="8" name="TextBox 7">
            <a:extLst>
              <a:ext uri="{FF2B5EF4-FFF2-40B4-BE49-F238E27FC236}">
                <a16:creationId xmlns:a16="http://schemas.microsoft.com/office/drawing/2014/main" id="{15854353-6F69-644F-7C39-54A64EC37F0D}"/>
              </a:ext>
            </a:extLst>
          </p:cNvPr>
          <p:cNvSpPr txBox="1"/>
          <p:nvPr/>
        </p:nvSpPr>
        <p:spPr>
          <a:xfrm>
            <a:off x="1555936" y="5912631"/>
            <a:ext cx="917100" cy="369332"/>
          </a:xfrm>
          <a:prstGeom prst="rect">
            <a:avLst/>
          </a:prstGeom>
          <a:noFill/>
        </p:spPr>
        <p:txBody>
          <a:bodyPr wrap="square">
            <a:spAutoFit/>
          </a:bodyPr>
          <a:lstStyle/>
          <a:p>
            <a:r>
              <a:rPr lang="en-GB" dirty="0">
                <a:latin typeface="Arial" panose="020B0604020202020204" pitchFamily="34" charset="0"/>
              </a:rPr>
              <a:t>Large</a:t>
            </a:r>
          </a:p>
        </p:txBody>
      </p:sp>
      <p:sp>
        <p:nvSpPr>
          <p:cNvPr id="11" name="TextBox 10">
            <a:extLst>
              <a:ext uri="{FF2B5EF4-FFF2-40B4-BE49-F238E27FC236}">
                <a16:creationId xmlns:a16="http://schemas.microsoft.com/office/drawing/2014/main" id="{A130C7E2-F265-C8A7-5D77-B3EFDECFF6C2}"/>
              </a:ext>
            </a:extLst>
          </p:cNvPr>
          <p:cNvSpPr txBox="1"/>
          <p:nvPr/>
        </p:nvSpPr>
        <p:spPr>
          <a:xfrm>
            <a:off x="3257446" y="5912631"/>
            <a:ext cx="909309" cy="369332"/>
          </a:xfrm>
          <a:prstGeom prst="rect">
            <a:avLst/>
          </a:prstGeom>
          <a:noFill/>
        </p:spPr>
        <p:txBody>
          <a:bodyPr wrap="square">
            <a:spAutoFit/>
          </a:bodyPr>
          <a:lstStyle/>
          <a:p>
            <a:r>
              <a:rPr lang="en-GB" sz="1800" dirty="0">
                <a:latin typeface="Arial" panose="020B0604020202020204" pitchFamily="34" charset="0"/>
              </a:rPr>
              <a:t>Small</a:t>
            </a:r>
          </a:p>
        </p:txBody>
      </p:sp>
      <p:sp>
        <p:nvSpPr>
          <p:cNvPr id="13" name="TextBox 12">
            <a:extLst>
              <a:ext uri="{FF2B5EF4-FFF2-40B4-BE49-F238E27FC236}">
                <a16:creationId xmlns:a16="http://schemas.microsoft.com/office/drawing/2014/main" id="{D49DDAC5-EE08-F162-E2F5-0F3F80FE6339}"/>
              </a:ext>
            </a:extLst>
          </p:cNvPr>
          <p:cNvSpPr txBox="1"/>
          <p:nvPr/>
        </p:nvSpPr>
        <p:spPr>
          <a:xfrm>
            <a:off x="5242110" y="5961965"/>
            <a:ext cx="6094268" cy="369332"/>
          </a:xfrm>
          <a:prstGeom prst="rect">
            <a:avLst/>
          </a:prstGeom>
          <a:noFill/>
        </p:spPr>
        <p:txBody>
          <a:bodyPr wrap="square">
            <a:spAutoFit/>
          </a:bodyPr>
          <a:lstStyle/>
          <a:p>
            <a:r>
              <a:rPr lang="en-GB" sz="1800" dirty="0">
                <a:latin typeface="Arial" panose="020B0604020202020204" pitchFamily="34" charset="0"/>
              </a:rPr>
              <a:t>Unknown</a:t>
            </a:r>
          </a:p>
        </p:txBody>
      </p:sp>
      <p:pic>
        <p:nvPicPr>
          <p:cNvPr id="18" name="Picture 17">
            <a:extLst>
              <a:ext uri="{FF2B5EF4-FFF2-40B4-BE49-F238E27FC236}">
                <a16:creationId xmlns:a16="http://schemas.microsoft.com/office/drawing/2014/main" id="{CF54E78D-B8FE-D6B6-02ED-B5D72820C7D2}"/>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074275" y="3607827"/>
            <a:ext cx="416137" cy="371988"/>
          </a:xfrm>
          <a:prstGeom prst="rect">
            <a:avLst/>
          </a:prstGeom>
        </p:spPr>
      </p:pic>
      <p:pic>
        <p:nvPicPr>
          <p:cNvPr id="20" name="Picture 19">
            <a:extLst>
              <a:ext uri="{FF2B5EF4-FFF2-40B4-BE49-F238E27FC236}">
                <a16:creationId xmlns:a16="http://schemas.microsoft.com/office/drawing/2014/main" id="{0C138D33-28F8-5F89-9023-9ECB392EBC81}"/>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74275" y="1524751"/>
            <a:ext cx="437890" cy="437890"/>
          </a:xfrm>
          <a:prstGeom prst="rect">
            <a:avLst/>
          </a:prstGeom>
        </p:spPr>
      </p:pic>
      <p:sp>
        <p:nvSpPr>
          <p:cNvPr id="7" name="Text Placeholder 3">
            <a:extLst>
              <a:ext uri="{FF2B5EF4-FFF2-40B4-BE49-F238E27FC236}">
                <a16:creationId xmlns:a16="http://schemas.microsoft.com/office/drawing/2014/main" id="{BC7FEFCB-4E39-9175-B5D1-D99A6601CFEA}"/>
              </a:ext>
            </a:extLst>
          </p:cNvPr>
          <p:cNvSpPr txBox="1">
            <a:spLocks/>
          </p:cNvSpPr>
          <p:nvPr/>
        </p:nvSpPr>
        <p:spPr>
          <a:xfrm>
            <a:off x="1020743" y="6544329"/>
            <a:ext cx="10788323"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Abbreviations: Hb, haemoglobin; HRQoL, health related quality of life; SCD, sickle cell disease; TTE, time to event</a:t>
            </a:r>
          </a:p>
        </p:txBody>
      </p:sp>
      <p:pic>
        <p:nvPicPr>
          <p:cNvPr id="10" name="Picture 9">
            <a:extLst>
              <a:ext uri="{FF2B5EF4-FFF2-40B4-BE49-F238E27FC236}">
                <a16:creationId xmlns:a16="http://schemas.microsoft.com/office/drawing/2014/main" id="{94589BEA-EE59-2A8F-A9CC-1F3608166262}"/>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74275" y="2332583"/>
            <a:ext cx="422260" cy="422260"/>
          </a:xfrm>
          <a:prstGeom prst="rect">
            <a:avLst/>
          </a:prstGeom>
        </p:spPr>
      </p:pic>
      <p:pic>
        <p:nvPicPr>
          <p:cNvPr id="14" name="Picture 13">
            <a:extLst>
              <a:ext uri="{FF2B5EF4-FFF2-40B4-BE49-F238E27FC236}">
                <a16:creationId xmlns:a16="http://schemas.microsoft.com/office/drawing/2014/main" id="{78CE52C5-AA2A-A9DF-681A-2C1248AECDC8}"/>
              </a:ext>
              <a:ext uri="{C183D7F6-B498-43B3-948B-1728B52AA6E4}">
                <adec:decorative xmlns:adec="http://schemas.microsoft.com/office/drawing/2017/decorative" val="1"/>
              </a:ext>
            </a:extLst>
          </p:cNvPr>
          <p:cNvPicPr>
            <a:picLocks/>
          </p:cNvPicPr>
          <p:nvPr/>
        </p:nvPicPr>
        <p:blipFill rotWithShape="1">
          <a:blip r:embed="rId2"/>
          <a:srcRect l="15651" t="4371" r="14330" b="4307"/>
          <a:stretch/>
        </p:blipFill>
        <p:spPr>
          <a:xfrm>
            <a:off x="11086063" y="3070774"/>
            <a:ext cx="416137" cy="371988"/>
          </a:xfrm>
          <a:prstGeom prst="rect">
            <a:avLst/>
          </a:prstGeom>
        </p:spPr>
      </p:pic>
      <p:pic>
        <p:nvPicPr>
          <p:cNvPr id="15" name="Picture 14">
            <a:extLst>
              <a:ext uri="{FF2B5EF4-FFF2-40B4-BE49-F238E27FC236}">
                <a16:creationId xmlns:a16="http://schemas.microsoft.com/office/drawing/2014/main" id="{91FFAB04-8A05-8418-073B-58E7796DDCE0}"/>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098139" y="4223960"/>
            <a:ext cx="416137" cy="371988"/>
          </a:xfrm>
          <a:prstGeom prst="rect">
            <a:avLst/>
          </a:prstGeom>
        </p:spPr>
      </p:pic>
      <p:pic>
        <p:nvPicPr>
          <p:cNvPr id="17" name="Picture 16">
            <a:extLst>
              <a:ext uri="{FF2B5EF4-FFF2-40B4-BE49-F238E27FC236}">
                <a16:creationId xmlns:a16="http://schemas.microsoft.com/office/drawing/2014/main" id="{A1C0F7B5-CAD9-6B0A-7C78-4EDAD2904954}"/>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106687" y="4839255"/>
            <a:ext cx="416137" cy="371988"/>
          </a:xfrm>
          <a:prstGeom prst="rect">
            <a:avLst/>
          </a:prstGeom>
        </p:spPr>
      </p:pic>
    </p:spTree>
    <p:extLst>
      <p:ext uri="{BB962C8B-B14F-4D97-AF65-F5344CB8AC3E}">
        <p14:creationId xmlns:p14="http://schemas.microsoft.com/office/powerpoint/2010/main" val="11301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67864301"/>
              </p:ext>
            </p:extLst>
          </p:nvPr>
        </p:nvGraphicFramePr>
        <p:xfrm>
          <a:off x="469424" y="1350713"/>
          <a:ext cx="11317288" cy="3519325"/>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951169">
                <a:tc>
                  <a:txBody>
                    <a:bodyPr/>
                    <a:lstStyle/>
                    <a:p>
                      <a:r>
                        <a:rPr lang="en-GB" dirty="0">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Treatment of haemolytic anaemia due to sickle cell disease (SCD) in adults and paediatric patients 12 years of age and older as monotherapy or in combination with HC</a:t>
                      </a:r>
                    </a:p>
                  </a:txBody>
                  <a:tcPr/>
                </a:tc>
                <a:extLst>
                  <a:ext uri="{0D108BD9-81ED-4DB2-BD59-A6C34878D82A}">
                    <a16:rowId xmlns:a16="http://schemas.microsoft.com/office/drawing/2014/main" val="3751016788"/>
                  </a:ext>
                </a:extLst>
              </a:tr>
              <a:tr h="665818">
                <a:tc>
                  <a:txBody>
                    <a:bodyPr/>
                    <a:lstStyle/>
                    <a:p>
                      <a:r>
                        <a:rPr lang="en-GB" dirty="0">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Voxelotor is a haemoglobin S (</a:t>
                      </a:r>
                      <a:r>
                        <a:rPr lang="en-GB" dirty="0" err="1">
                          <a:latin typeface="Arial" panose="020B0604020202020204" pitchFamily="34" charset="0"/>
                        </a:rPr>
                        <a:t>HbS</a:t>
                      </a:r>
                      <a:r>
                        <a:rPr lang="en-GB" dirty="0">
                          <a:latin typeface="Arial" panose="020B0604020202020204" pitchFamily="34" charset="0"/>
                        </a:rPr>
                        <a:t>) polymerisation inhibitor increasing the affinity of Hb for oxygen. Voxelotor inhibits RBC sickling and improves RBC deformability. </a:t>
                      </a:r>
                    </a:p>
                  </a:txBody>
                  <a:tcPr/>
                </a:tc>
                <a:extLst>
                  <a:ext uri="{0D108BD9-81ED-4DB2-BD59-A6C34878D82A}">
                    <a16:rowId xmlns:a16="http://schemas.microsoft.com/office/drawing/2014/main" val="984656975"/>
                  </a:ext>
                </a:extLst>
              </a:tr>
              <a:tr h="665818">
                <a:tc>
                  <a:txBody>
                    <a:bodyPr/>
                    <a:lstStyle/>
                    <a:p>
                      <a:r>
                        <a:rPr lang="en-GB" dirty="0">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Recommended dosage of </a:t>
                      </a:r>
                      <a:r>
                        <a:rPr lang="en-GB" dirty="0" err="1">
                          <a:latin typeface="Arial" panose="020B0604020202020204" pitchFamily="34" charset="0"/>
                        </a:rPr>
                        <a:t>voxelotor</a:t>
                      </a:r>
                      <a:r>
                        <a:rPr lang="en-GB" dirty="0">
                          <a:latin typeface="Arial" panose="020B0604020202020204" pitchFamily="34" charset="0"/>
                        </a:rPr>
                        <a:t> is 3 x 500 mg film-coated tablets taken orally once daily with or without food</a:t>
                      </a:r>
                    </a:p>
                  </a:txBody>
                  <a:tcPr/>
                </a:tc>
                <a:extLst>
                  <a:ext uri="{0D108BD9-81ED-4DB2-BD59-A6C34878D82A}">
                    <a16:rowId xmlns:a16="http://schemas.microsoft.com/office/drawing/2014/main" val="2152176351"/>
                  </a:ext>
                </a:extLst>
              </a:tr>
              <a:tr h="1236520">
                <a:tc>
                  <a:txBody>
                    <a:bodyPr/>
                    <a:lstStyle/>
                    <a:p>
                      <a:r>
                        <a:rPr lang="en-GB"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List price 90 x 500mg tablets: </a:t>
                      </a:r>
                      <a:r>
                        <a:rPr lang="en-GB" u="sng" dirty="0">
                          <a:highlight>
                            <a:srgbClr val="000000"/>
                          </a:highlight>
                          <a:latin typeface="Arial" panose="020B0604020202020204" pitchFamily="34" charset="0"/>
                        </a:rPr>
                        <a:t>XXXXXX</a:t>
                      </a:r>
                    </a:p>
                    <a:p>
                      <a:pPr marL="285750" indent="-285750">
                        <a:buFont typeface="Arial" panose="020B0604020202020204" pitchFamily="34" charset="0"/>
                        <a:buChar char="•"/>
                      </a:pPr>
                      <a:r>
                        <a:rPr lang="en-GB" dirty="0">
                          <a:latin typeface="Arial" panose="020B0604020202020204" pitchFamily="34" charset="0"/>
                        </a:rPr>
                        <a:t>List price for 12 months of treatment: ≈</a:t>
                      </a:r>
                      <a:r>
                        <a:rPr lang="en-GB" u="sng" dirty="0">
                          <a:highlight>
                            <a:srgbClr val="000000"/>
                          </a:highlight>
                          <a:latin typeface="Arial" panose="020B0604020202020204" pitchFamily="34" charset="0"/>
                        </a:rPr>
                        <a:t>XXXXXX</a:t>
                      </a:r>
                      <a:r>
                        <a:rPr lang="en-GB" dirty="0">
                          <a:latin typeface="Arial" panose="020B0604020202020204" pitchFamily="34" charset="0"/>
                        </a:rPr>
                        <a:t> per patient per year</a:t>
                      </a:r>
                    </a:p>
                    <a:p>
                      <a:pPr marL="285750" indent="-285750">
                        <a:buFont typeface="Arial" panose="020B0604020202020204" pitchFamily="34" charset="0"/>
                        <a:buChar char="•"/>
                      </a:pPr>
                      <a:r>
                        <a:rPr lang="en-GB" u="none" dirty="0">
                          <a:effectLst/>
                          <a:latin typeface="Arial" panose="020B0604020202020204" pitchFamily="34" charset="0"/>
                        </a:rPr>
                        <a:t>A confidential patient access scheme in the form of a simple discount has been submitted and approved by NHS England</a:t>
                      </a:r>
                      <a:endParaRPr lang="en-GB" u="none"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t>Voxelotor (</a:t>
            </a:r>
            <a:r>
              <a:rPr lang="en-GB" dirty="0" err="1"/>
              <a:t>Oxbryta</a:t>
            </a:r>
            <a:r>
              <a:rPr lang="en-GB" dirty="0"/>
              <a:t>, Global Blood Therapeutics)</a:t>
            </a:r>
          </a:p>
        </p:txBody>
      </p:sp>
      <p:sp>
        <p:nvSpPr>
          <p:cNvPr id="2" name="Rectangle 1" descr="Marker showing slides are confidential ">
            <a:extLst>
              <a:ext uri="{FF2B5EF4-FFF2-40B4-BE49-F238E27FC236}">
                <a16:creationId xmlns:a16="http://schemas.microsoft.com/office/drawing/2014/main" id="{9EC4F1A1-AACF-00B3-6923-4B6E8C0CC98A}"/>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6" name="TextBox 5">
            <a:extLst>
              <a:ext uri="{FF2B5EF4-FFF2-40B4-BE49-F238E27FC236}">
                <a16:creationId xmlns:a16="http://schemas.microsoft.com/office/drawing/2014/main" id="{3550BDA2-5885-464B-3E92-EC0BB32BE5A6}"/>
              </a:ext>
            </a:extLst>
          </p:cNvPr>
          <p:cNvSpPr txBox="1"/>
          <p:nvPr/>
        </p:nvSpPr>
        <p:spPr>
          <a:xfrm>
            <a:off x="2190352" y="6586577"/>
            <a:ext cx="7803527" cy="338554"/>
          </a:xfrm>
          <a:prstGeom prst="rect">
            <a:avLst/>
          </a:prstGeom>
          <a:noFill/>
        </p:spPr>
        <p:txBody>
          <a:bodyPr wrap="square" rtlCol="0">
            <a:spAutoFit/>
          </a:bodyPr>
          <a:lstStyle/>
          <a:p>
            <a:r>
              <a:rPr lang="en-GB" sz="1600" dirty="0">
                <a:latin typeface="Arial" panose="020B0604020202020204" pitchFamily="34" charset="0"/>
              </a:rPr>
              <a:t>Abbreviations: HC, hydroxycarbamide; RBC, red blood cell; SCD, sickle cell disease </a:t>
            </a:r>
          </a:p>
        </p:txBody>
      </p:sp>
    </p:spTree>
    <p:extLst>
      <p:ext uri="{BB962C8B-B14F-4D97-AF65-F5344CB8AC3E}">
        <p14:creationId xmlns:p14="http://schemas.microsoft.com/office/powerpoint/2010/main" val="36927659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_Sept 22 new branding.potx" id="{3A335A55-0280-44D0-A13A-28FC1A5273F1}" vid="{76947FE9-5111-4473-ACCD-624B7249A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template_Sept 22 new branding</Template>
  <TotalTime>1248</TotalTime>
  <Words>7453</Words>
  <Application>Microsoft Office PowerPoint</Application>
  <PresentationFormat>Widescreen</PresentationFormat>
  <Paragraphs>579</Paragraphs>
  <Slides>42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Inter</vt:lpstr>
      <vt:lpstr>Courier New</vt:lpstr>
      <vt:lpstr>Arial</vt:lpstr>
      <vt:lpstr>Lato</vt:lpstr>
      <vt:lpstr>NICE</vt:lpstr>
      <vt:lpstr>Voxelotor for treating haemolytic anaemia in people with sickle cell disease</vt:lpstr>
      <vt:lpstr>Background on haemolytic anaemia in sickle cell disease (1/2)  </vt:lpstr>
      <vt:lpstr>Background on haemolytic anaemia in sickle cell disease (2/2)  </vt:lpstr>
      <vt:lpstr>Patient perspectives </vt:lpstr>
      <vt:lpstr>Clinical perspectives </vt:lpstr>
      <vt:lpstr>PowerPoint Presentation</vt:lpstr>
      <vt:lpstr>PowerPoint Presentation</vt:lpstr>
      <vt:lpstr>Unresolved Key issues</vt:lpstr>
      <vt:lpstr>Voxelotor (Oxbryta, Global Blood Therapeutics)</vt:lpstr>
      <vt:lpstr>PowerPoint Presentation</vt:lpstr>
      <vt:lpstr>Clinical effectiveness</vt:lpstr>
      <vt:lpstr>PowerPoint Presentation</vt:lpstr>
      <vt:lpstr>Key issue: The company position of voxelotor is problematic (1/2)</vt:lpstr>
      <vt:lpstr>Key issue: The company position of voxelotor is problematic (2/2)</vt:lpstr>
      <vt:lpstr>Key clinical trial - HOPE</vt:lpstr>
      <vt:lpstr>HOPE trial results At week 24, voxelotor 1500mg* has higher proportion of people with Hb increase of &gt;1g/dL than placebo</vt:lpstr>
      <vt:lpstr>HOPE trial open-label extension (OLE)</vt:lpstr>
      <vt:lpstr>Key issue: Unclear if an increase in Hb of &gt;1g/dL is clinically meaningful for people with SCD (1/3)</vt:lpstr>
      <vt:lpstr>Key issue: Unclear if an increase in Hb of &gt;1g/dL is clinically meaningful for people with SCD (2/3) Real world evidence</vt:lpstr>
      <vt:lpstr>Key issue: Unclear if an increase in Hb of &gt;1g/dL is clinically meaningful for people with SCD (3/3)</vt:lpstr>
      <vt:lpstr>Key issue: Impact of voxelotor on long-term complications is uncertain (1/2)</vt:lpstr>
      <vt:lpstr>Key issue: Impact of voxelotor on long-term complications is uncertain (2/2)</vt:lpstr>
      <vt:lpstr>Cost effectiveness</vt:lpstr>
      <vt:lpstr>Company’s model overview </vt:lpstr>
      <vt:lpstr>How company incorporated evidence into model</vt:lpstr>
      <vt:lpstr>Key issue: Uncertainty around the proportions of people receiving regular transfusion therapy (1/3) Impact of voxelotor on RTT use</vt:lpstr>
      <vt:lpstr>Key issue: Uncertainty around the proportions of people receiving regular transfusion therapy (2/3) Impact of voxelotor on RTT use</vt:lpstr>
      <vt:lpstr>Key issue: Uncertainty around the proportions of people receiving regular transfusion therapy (3/3) Modelling of RTT benefits </vt:lpstr>
      <vt:lpstr>Key issue: modelled impact of treatment with voxelotor on HRQoL is not supported by trial evidence (1/3)</vt:lpstr>
      <vt:lpstr>Key issue: modelled impact of treatment with voxelotor on HRQoL is not supported by trial evidence (2/3)</vt:lpstr>
      <vt:lpstr>Key issue: modelled impact of treatment with voxelotor on HRQoL is not supported by trial evidence (3/3)</vt:lpstr>
      <vt:lpstr>Key issue: Methods to generate TTE probabilities are not robust (1/2)</vt:lpstr>
      <vt:lpstr>Key issue: Methods to generate TTE probabilities are not robust (2/2)</vt:lpstr>
      <vt:lpstr>PowerPoint Presentation</vt:lpstr>
      <vt:lpstr>PowerPoint Presentation</vt:lpstr>
      <vt:lpstr>PowerPoint Presentation</vt:lpstr>
      <vt:lpstr>PowerPoint Presentation</vt:lpstr>
      <vt:lpstr>PowerPoint Presentation</vt:lpstr>
      <vt:lpstr>Innovation: Company consider voxelotor innovative</vt:lpstr>
      <vt:lpstr>Managed access (1/2)</vt:lpstr>
      <vt:lpstr>Managed access (2/2)</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Nigel Gumbleton</dc:creator>
  <cp:lastModifiedBy>Kate Moore</cp:lastModifiedBy>
  <cp:revision>115</cp:revision>
  <dcterms:created xsi:type="dcterms:W3CDTF">2022-09-21T08:59:06Z</dcterms:created>
  <dcterms:modified xsi:type="dcterms:W3CDTF">2022-12-20T11:44:56Z</dcterms:modified>
</cp:coreProperties>
</file>