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6" r:id="rId1"/>
    <p:sldMasterId id="2147484004" r:id="rId2"/>
    <p:sldMasterId id="2147484045" r:id="rId3"/>
  </p:sldMasterIdLst>
  <p:notesMasterIdLst>
    <p:notesMasterId r:id="rId121"/>
  </p:notesMasterIdLst>
  <p:handoutMasterIdLst>
    <p:handoutMasterId r:id="rId122"/>
  </p:handoutMasterIdLst>
  <p:sldIdLst>
    <p:sldId id="301" r:id="rId4"/>
    <p:sldId id="396" r:id="rId5"/>
    <p:sldId id="484" r:id="rId6"/>
    <p:sldId id="297" r:id="rId7"/>
    <p:sldId id="488" r:id="rId8"/>
    <p:sldId id="489" r:id="rId9"/>
    <p:sldId id="490" r:id="rId10"/>
    <p:sldId id="491" r:id="rId11"/>
    <p:sldId id="406" r:id="rId12"/>
    <p:sldId id="408" r:id="rId13"/>
    <p:sldId id="460" r:id="rId14"/>
    <p:sldId id="486" r:id="rId15"/>
    <p:sldId id="332" r:id="rId16"/>
    <p:sldId id="358" r:id="rId17"/>
    <p:sldId id="461" r:id="rId18"/>
    <p:sldId id="504" r:id="rId19"/>
    <p:sldId id="485" r:id="rId20"/>
    <p:sldId id="411" r:id="rId21"/>
    <p:sldId id="329" r:id="rId22"/>
    <p:sldId id="361" r:id="rId23"/>
    <p:sldId id="394" r:id="rId24"/>
    <p:sldId id="395" r:id="rId25"/>
    <p:sldId id="398" r:id="rId26"/>
    <p:sldId id="418" r:id="rId27"/>
    <p:sldId id="427" r:id="rId28"/>
    <p:sldId id="428" r:id="rId29"/>
    <p:sldId id="346" r:id="rId30"/>
    <p:sldId id="349" r:id="rId31"/>
    <p:sldId id="429" r:id="rId32"/>
    <p:sldId id="374" r:id="rId33"/>
    <p:sldId id="405" r:id="rId34"/>
    <p:sldId id="399" r:id="rId35"/>
    <p:sldId id="400" r:id="rId36"/>
    <p:sldId id="401" r:id="rId37"/>
    <p:sldId id="375" r:id="rId38"/>
    <p:sldId id="376" r:id="rId39"/>
    <p:sldId id="377" r:id="rId40"/>
    <p:sldId id="379" r:id="rId41"/>
    <p:sldId id="500" r:id="rId42"/>
    <p:sldId id="509" r:id="rId43"/>
    <p:sldId id="330" r:id="rId44"/>
    <p:sldId id="465" r:id="rId45"/>
    <p:sldId id="337" r:id="rId46"/>
    <p:sldId id="362" r:id="rId47"/>
    <p:sldId id="380" r:id="rId48"/>
    <p:sldId id="407" r:id="rId49"/>
    <p:sldId id="381" r:id="rId50"/>
    <p:sldId id="382" r:id="rId51"/>
    <p:sldId id="384" r:id="rId52"/>
    <p:sldId id="424" r:id="rId53"/>
    <p:sldId id="448" r:id="rId54"/>
    <p:sldId id="478" r:id="rId55"/>
    <p:sldId id="492" r:id="rId56"/>
    <p:sldId id="479" r:id="rId57"/>
    <p:sldId id="403" r:id="rId58"/>
    <p:sldId id="391" r:id="rId59"/>
    <p:sldId id="392" r:id="rId60"/>
    <p:sldId id="388" r:id="rId61"/>
    <p:sldId id="386" r:id="rId62"/>
    <p:sldId id="342" r:id="rId63"/>
    <p:sldId id="508" r:id="rId64"/>
    <p:sldId id="511" r:id="rId65"/>
    <p:sldId id="480" r:id="rId66"/>
    <p:sldId id="452" r:id="rId67"/>
    <p:sldId id="365" r:id="rId68"/>
    <p:sldId id="462" r:id="rId69"/>
    <p:sldId id="343" r:id="rId70"/>
    <p:sldId id="431" r:id="rId71"/>
    <p:sldId id="430" r:id="rId72"/>
    <p:sldId id="463" r:id="rId73"/>
    <p:sldId id="432" r:id="rId74"/>
    <p:sldId id="466" r:id="rId75"/>
    <p:sldId id="433" r:id="rId76"/>
    <p:sldId id="510" r:id="rId77"/>
    <p:sldId id="338" r:id="rId78"/>
    <p:sldId id="451" r:id="rId79"/>
    <p:sldId id="464" r:id="rId80"/>
    <p:sldId id="390" r:id="rId81"/>
    <p:sldId id="495" r:id="rId82"/>
    <p:sldId id="434" r:id="rId83"/>
    <p:sldId id="435" r:id="rId84"/>
    <p:sldId id="436" r:id="rId85"/>
    <p:sldId id="512" r:id="rId86"/>
    <p:sldId id="372" r:id="rId87"/>
    <p:sldId id="481" r:id="rId88"/>
    <p:sldId id="426" r:id="rId89"/>
    <p:sldId id="449" r:id="rId90"/>
    <p:sldId id="450" r:id="rId91"/>
    <p:sldId id="453" r:id="rId92"/>
    <p:sldId id="501" r:id="rId93"/>
    <p:sldId id="482" r:id="rId94"/>
    <p:sldId id="446" r:id="rId95"/>
    <p:sldId id="442" r:id="rId96"/>
    <p:sldId id="444" r:id="rId97"/>
    <p:sldId id="447" r:id="rId98"/>
    <p:sldId id="483" r:id="rId99"/>
    <p:sldId id="354" r:id="rId100"/>
    <p:sldId id="467" r:id="rId101"/>
    <p:sldId id="359" r:id="rId102"/>
    <p:sldId id="360" r:id="rId103"/>
    <p:sldId id="474" r:id="rId104"/>
    <p:sldId id="468" r:id="rId105"/>
    <p:sldId id="469" r:id="rId106"/>
    <p:sldId id="475" r:id="rId107"/>
    <p:sldId id="470" r:id="rId108"/>
    <p:sldId id="476" r:id="rId109"/>
    <p:sldId id="471" r:id="rId110"/>
    <p:sldId id="477" r:id="rId111"/>
    <p:sldId id="487" r:id="rId112"/>
    <p:sldId id="502" r:id="rId113"/>
    <p:sldId id="458" r:id="rId114"/>
    <p:sldId id="308" r:id="rId115"/>
    <p:sldId id="318" r:id="rId116"/>
    <p:sldId id="319" r:id="rId117"/>
    <p:sldId id="459" r:id="rId118"/>
    <p:sldId id="324" r:id="rId119"/>
    <p:sldId id="288"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7CE324-66B1-B749-740A-22EC992F0627}" name="Caroline Bregman" initials="CB" userId="S::Caroline.Bregman@nice.org.uk::bd6af625-5a54-4af4-98e0-c01d976b6fb2" providerId="AD"/>
  <p188:author id="{75308530-0C44-7A8C-929B-B8F52CD8FC40}" name="Alan Lamb" initials="AL" userId="S::Alan.Lamb@nice.org.uk::d618a8cd-c63b-4d41-988d-8e1bc819a571" providerId="AD"/>
  <p188:author id="{541A74F6-079B-28A6-B776-9C0A4E5E4999}" name="Sophie Cooper" initials="SC" userId="S::Sophie.Cooper@nice.org.uk::120c3c28-68dc-481e-a696-8ffaa1dbd6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extLst>
      <p:ext uri="{19B8F6BF-5375-455C-9EA6-DF929625EA0E}">
        <p15:presenceInfo xmlns:p15="http://schemas.microsoft.com/office/powerpoint/2012/main" userId="S::Kate.Scott@nice.org.uk::a9daa57c-aae8-44b9-9578-78ab7c935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1551"/>
    <a:srgbClr val="18646E"/>
    <a:srgbClr val="E7E9E9"/>
    <a:srgbClr val="CBCFD0"/>
    <a:srgbClr val="A2BDC1"/>
    <a:srgbClr val="004751"/>
    <a:srgbClr val="0000FF"/>
    <a:srgbClr val="222222"/>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81" d="100"/>
          <a:sy n="81" d="100"/>
        </p:scale>
        <p:origin x="126" y="474"/>
      </p:cViewPr>
      <p:guideLst/>
    </p:cSldViewPr>
  </p:slideViewPr>
  <p:outlineViewPr>
    <p:cViewPr>
      <p:scale>
        <a:sx n="33" d="100"/>
        <a:sy n="33" d="100"/>
      </p:scale>
      <p:origin x="0" y="-39402"/>
    </p:cViewPr>
  </p:outlineViewPr>
  <p:notesTextViewPr>
    <p:cViewPr>
      <p:scale>
        <a:sx n="1" d="1"/>
        <a:sy n="1" d="1"/>
      </p:scale>
      <p:origin x="0" y="0"/>
    </p:cViewPr>
  </p:notesText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commentAuthors" Target="commentAuthors.xml"/><Relationship Id="rId128" Type="http://schemas.microsoft.com/office/2018/10/relationships/authors" Targe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221FD-A767-48A3-9730-00F73615F29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9A9DA387-9840-477C-83C0-0FAE465FEF96}">
      <dgm:prSet phldrT="[Text]"/>
      <dgm:spPr/>
      <dgm:t>
        <a:bodyPr/>
        <a:lstStyle/>
        <a:p>
          <a:pPr>
            <a:buNone/>
          </a:pPr>
          <a:r>
            <a:rPr lang="en-GB" dirty="0"/>
            <a:t>The HTA estimates total value of the antimicrobial to the NHS in England, over a 20-year horizon</a:t>
          </a:r>
        </a:p>
      </dgm:t>
    </dgm:pt>
    <dgm:pt modelId="{B245B41F-9857-4748-B9A6-9CB8D103BF5D}" type="parTrans" cxnId="{D0467A11-DD82-41DF-AC7B-082697BB8F26}">
      <dgm:prSet/>
      <dgm:spPr/>
      <dgm:t>
        <a:bodyPr/>
        <a:lstStyle/>
        <a:p>
          <a:endParaRPr lang="en-GB"/>
        </a:p>
      </dgm:t>
    </dgm:pt>
    <dgm:pt modelId="{85A89901-AD67-4CE5-A267-93BC628E7236}" type="sibTrans" cxnId="{D0467A11-DD82-41DF-AC7B-082697BB8F26}">
      <dgm:prSet/>
      <dgm:spPr/>
      <dgm:t>
        <a:bodyPr/>
        <a:lstStyle/>
        <a:p>
          <a:endParaRPr lang="en-GB"/>
        </a:p>
      </dgm:t>
    </dgm:pt>
    <dgm:pt modelId="{DB548036-2E03-4004-AE06-1821D306DC67}">
      <dgm:prSet phldrT="[Text]"/>
      <dgm:spPr/>
      <dgm:t>
        <a:bodyPr/>
        <a:lstStyle/>
        <a:p>
          <a:pPr>
            <a:buNone/>
          </a:pPr>
          <a:r>
            <a:rPr lang="en-GB" dirty="0"/>
            <a:t>Contract duration: 10 years</a:t>
          </a:r>
        </a:p>
      </dgm:t>
    </dgm:pt>
    <dgm:pt modelId="{A33DDCB4-8EC4-4B8E-8BD0-C920C317172D}" type="parTrans" cxnId="{EBA7A175-108F-4BE3-8129-3657D4335B33}">
      <dgm:prSet/>
      <dgm:spPr/>
      <dgm:t>
        <a:bodyPr/>
        <a:lstStyle/>
        <a:p>
          <a:endParaRPr lang="en-GB"/>
        </a:p>
      </dgm:t>
    </dgm:pt>
    <dgm:pt modelId="{44169D37-239C-4592-B381-29E9C6A765B4}" type="sibTrans" cxnId="{EBA7A175-108F-4BE3-8129-3657D4335B33}">
      <dgm:prSet/>
      <dgm:spPr/>
      <dgm:t>
        <a:bodyPr/>
        <a:lstStyle/>
        <a:p>
          <a:endParaRPr lang="en-GB"/>
        </a:p>
      </dgm:t>
    </dgm:pt>
    <dgm:pt modelId="{1378103B-C1AB-4E55-BBC8-8751D94F4A2B}">
      <dgm:prSet phldrT="[Text]"/>
      <dgm:spPr/>
      <dgm:t>
        <a:bodyPr/>
        <a:lstStyle/>
        <a:p>
          <a:pPr>
            <a:buNone/>
          </a:pPr>
          <a:r>
            <a:rPr lang="en-GB" dirty="0"/>
            <a:t>What proportion of the total value should be assigned to the 10-year period?</a:t>
          </a:r>
        </a:p>
      </dgm:t>
    </dgm:pt>
    <dgm:pt modelId="{8DBCBE07-78F4-4059-8D19-B2C82D5D33EC}" type="parTrans" cxnId="{6FC92CF0-DBA2-4579-937E-7448B1D0E394}">
      <dgm:prSet/>
      <dgm:spPr/>
      <dgm:t>
        <a:bodyPr/>
        <a:lstStyle/>
        <a:p>
          <a:endParaRPr lang="en-GB"/>
        </a:p>
      </dgm:t>
    </dgm:pt>
    <dgm:pt modelId="{D5ECA8AE-8899-42E3-8A7F-A28DDE5F6B72}" type="sibTrans" cxnId="{6FC92CF0-DBA2-4579-937E-7448B1D0E394}">
      <dgm:prSet/>
      <dgm:spPr/>
      <dgm:t>
        <a:bodyPr/>
        <a:lstStyle/>
        <a:p>
          <a:endParaRPr lang="en-GB"/>
        </a:p>
      </dgm:t>
    </dgm:pt>
    <dgm:pt modelId="{252C2DD5-C778-41DF-BB29-7CFB40C92CF1}" type="pres">
      <dgm:prSet presAssocID="{3E5221FD-A767-48A3-9730-00F73615F29E}" presName="Name0" presStyleCnt="0">
        <dgm:presLayoutVars>
          <dgm:chMax val="7"/>
          <dgm:chPref val="7"/>
          <dgm:dir/>
          <dgm:animLvl val="lvl"/>
        </dgm:presLayoutVars>
      </dgm:prSet>
      <dgm:spPr/>
    </dgm:pt>
    <dgm:pt modelId="{EAAFB473-5CF3-404D-8543-7188D684721A}" type="pres">
      <dgm:prSet presAssocID="{9A9DA387-9840-477C-83C0-0FAE465FEF96}" presName="Accent1" presStyleCnt="0"/>
      <dgm:spPr/>
    </dgm:pt>
    <dgm:pt modelId="{5528B483-ADAF-4ADA-BD84-F02944B8501D}" type="pres">
      <dgm:prSet presAssocID="{9A9DA387-9840-477C-83C0-0FAE465FEF96}" presName="Accent" presStyleLbl="node1" presStyleIdx="0" presStyleCnt="3"/>
      <dgm:spPr/>
    </dgm:pt>
    <dgm:pt modelId="{CFD61F33-E312-4E53-B435-3A022907C710}" type="pres">
      <dgm:prSet presAssocID="{9A9DA387-9840-477C-83C0-0FAE465FEF96}" presName="Parent1" presStyleLbl="revTx" presStyleIdx="0" presStyleCnt="3" custScaleY="180193">
        <dgm:presLayoutVars>
          <dgm:chMax val="1"/>
          <dgm:chPref val="1"/>
          <dgm:bulletEnabled val="1"/>
        </dgm:presLayoutVars>
      </dgm:prSet>
      <dgm:spPr/>
    </dgm:pt>
    <dgm:pt modelId="{14495B7D-8A34-4B94-86D4-319858D231CE}" type="pres">
      <dgm:prSet presAssocID="{DB548036-2E03-4004-AE06-1821D306DC67}" presName="Accent2" presStyleCnt="0"/>
      <dgm:spPr/>
    </dgm:pt>
    <dgm:pt modelId="{72347442-1422-420C-87A0-FB76FFA6E29F}" type="pres">
      <dgm:prSet presAssocID="{DB548036-2E03-4004-AE06-1821D306DC67}" presName="Accent" presStyleLbl="node1" presStyleIdx="1" presStyleCnt="3"/>
      <dgm:spPr/>
    </dgm:pt>
    <dgm:pt modelId="{C06BDF77-7109-4682-8437-DEC2923EAE87}" type="pres">
      <dgm:prSet presAssocID="{DB548036-2E03-4004-AE06-1821D306DC67}" presName="Parent2" presStyleLbl="revTx" presStyleIdx="1" presStyleCnt="3">
        <dgm:presLayoutVars>
          <dgm:chMax val="1"/>
          <dgm:chPref val="1"/>
          <dgm:bulletEnabled val="1"/>
        </dgm:presLayoutVars>
      </dgm:prSet>
      <dgm:spPr/>
    </dgm:pt>
    <dgm:pt modelId="{5BF3D8CD-97CB-4DFB-B2E9-946EAA242521}" type="pres">
      <dgm:prSet presAssocID="{1378103B-C1AB-4E55-BBC8-8751D94F4A2B}" presName="Accent3" presStyleCnt="0"/>
      <dgm:spPr/>
    </dgm:pt>
    <dgm:pt modelId="{37F78EBD-DF8A-426E-950C-44A1DBE44214}" type="pres">
      <dgm:prSet presAssocID="{1378103B-C1AB-4E55-BBC8-8751D94F4A2B}" presName="Accent" presStyleLbl="node1" presStyleIdx="2" presStyleCnt="3"/>
      <dgm:spPr/>
    </dgm:pt>
    <dgm:pt modelId="{B733ADD0-50DE-46C4-B158-532B7D5784FE}" type="pres">
      <dgm:prSet presAssocID="{1378103B-C1AB-4E55-BBC8-8751D94F4A2B}" presName="Parent3" presStyleLbl="revTx" presStyleIdx="2" presStyleCnt="3">
        <dgm:presLayoutVars>
          <dgm:chMax val="1"/>
          <dgm:chPref val="1"/>
          <dgm:bulletEnabled val="1"/>
        </dgm:presLayoutVars>
      </dgm:prSet>
      <dgm:spPr/>
    </dgm:pt>
  </dgm:ptLst>
  <dgm:cxnLst>
    <dgm:cxn modelId="{D0467A11-DD82-41DF-AC7B-082697BB8F26}" srcId="{3E5221FD-A767-48A3-9730-00F73615F29E}" destId="{9A9DA387-9840-477C-83C0-0FAE465FEF96}" srcOrd="0" destOrd="0" parTransId="{B245B41F-9857-4748-B9A6-9CB8D103BF5D}" sibTransId="{85A89901-AD67-4CE5-A267-93BC628E7236}"/>
    <dgm:cxn modelId="{F44FC030-99A6-435F-921E-1CA995C8AFE1}" type="presOf" srcId="{9A9DA387-9840-477C-83C0-0FAE465FEF96}" destId="{CFD61F33-E312-4E53-B435-3A022907C710}" srcOrd="0" destOrd="0" presId="urn:microsoft.com/office/officeart/2009/layout/CircleArrowProcess"/>
    <dgm:cxn modelId="{EBA7A175-108F-4BE3-8129-3657D4335B33}" srcId="{3E5221FD-A767-48A3-9730-00F73615F29E}" destId="{DB548036-2E03-4004-AE06-1821D306DC67}" srcOrd="1" destOrd="0" parTransId="{A33DDCB4-8EC4-4B8E-8BD0-C920C317172D}" sibTransId="{44169D37-239C-4592-B381-29E9C6A765B4}"/>
    <dgm:cxn modelId="{FF96CFB5-A8D5-4CFC-985A-0E953B27D2D1}" type="presOf" srcId="{3E5221FD-A767-48A3-9730-00F73615F29E}" destId="{252C2DD5-C778-41DF-BB29-7CFB40C92CF1}" srcOrd="0" destOrd="0" presId="urn:microsoft.com/office/officeart/2009/layout/CircleArrowProcess"/>
    <dgm:cxn modelId="{46F4DCBB-4D36-4FCE-960A-D10CAB12DBBA}" type="presOf" srcId="{1378103B-C1AB-4E55-BBC8-8751D94F4A2B}" destId="{B733ADD0-50DE-46C4-B158-532B7D5784FE}" srcOrd="0" destOrd="0" presId="urn:microsoft.com/office/officeart/2009/layout/CircleArrowProcess"/>
    <dgm:cxn modelId="{6FC92CF0-DBA2-4579-937E-7448B1D0E394}" srcId="{3E5221FD-A767-48A3-9730-00F73615F29E}" destId="{1378103B-C1AB-4E55-BBC8-8751D94F4A2B}" srcOrd="2" destOrd="0" parTransId="{8DBCBE07-78F4-4059-8D19-B2C82D5D33EC}" sibTransId="{D5ECA8AE-8899-42E3-8A7F-A28DDE5F6B72}"/>
    <dgm:cxn modelId="{7FFDF3F8-24B7-41AE-8A59-B34ECCD1C4FF}" type="presOf" srcId="{DB548036-2E03-4004-AE06-1821D306DC67}" destId="{C06BDF77-7109-4682-8437-DEC2923EAE87}" srcOrd="0" destOrd="0" presId="urn:microsoft.com/office/officeart/2009/layout/CircleArrowProcess"/>
    <dgm:cxn modelId="{FEAFF67F-56EF-47FB-AFD4-6EDD3A28CC8B}" type="presParOf" srcId="{252C2DD5-C778-41DF-BB29-7CFB40C92CF1}" destId="{EAAFB473-5CF3-404D-8543-7188D684721A}" srcOrd="0" destOrd="0" presId="urn:microsoft.com/office/officeart/2009/layout/CircleArrowProcess"/>
    <dgm:cxn modelId="{4120DFC3-14E8-4C08-A0CF-70886FA67C5B}" type="presParOf" srcId="{EAAFB473-5CF3-404D-8543-7188D684721A}" destId="{5528B483-ADAF-4ADA-BD84-F02944B8501D}" srcOrd="0" destOrd="0" presId="urn:microsoft.com/office/officeart/2009/layout/CircleArrowProcess"/>
    <dgm:cxn modelId="{B54A2D52-66F0-45FB-82A2-FD12BD6683AC}" type="presParOf" srcId="{252C2DD5-C778-41DF-BB29-7CFB40C92CF1}" destId="{CFD61F33-E312-4E53-B435-3A022907C710}" srcOrd="1" destOrd="0" presId="urn:microsoft.com/office/officeart/2009/layout/CircleArrowProcess"/>
    <dgm:cxn modelId="{DF0F6A5C-D7EA-4CA5-9C49-A36440C2EF29}" type="presParOf" srcId="{252C2DD5-C778-41DF-BB29-7CFB40C92CF1}" destId="{14495B7D-8A34-4B94-86D4-319858D231CE}" srcOrd="2" destOrd="0" presId="urn:microsoft.com/office/officeart/2009/layout/CircleArrowProcess"/>
    <dgm:cxn modelId="{D149ADC8-27C7-4BFF-A325-0E31747287BE}" type="presParOf" srcId="{14495B7D-8A34-4B94-86D4-319858D231CE}" destId="{72347442-1422-420C-87A0-FB76FFA6E29F}" srcOrd="0" destOrd="0" presId="urn:microsoft.com/office/officeart/2009/layout/CircleArrowProcess"/>
    <dgm:cxn modelId="{FB34D667-BBA5-497D-B6C1-4C996E9FD03B}" type="presParOf" srcId="{252C2DD5-C778-41DF-BB29-7CFB40C92CF1}" destId="{C06BDF77-7109-4682-8437-DEC2923EAE87}" srcOrd="3" destOrd="0" presId="urn:microsoft.com/office/officeart/2009/layout/CircleArrowProcess"/>
    <dgm:cxn modelId="{87C0650C-A474-41B9-B764-70B0A8C7B5AB}" type="presParOf" srcId="{252C2DD5-C778-41DF-BB29-7CFB40C92CF1}" destId="{5BF3D8CD-97CB-4DFB-B2E9-946EAA242521}" srcOrd="4" destOrd="0" presId="urn:microsoft.com/office/officeart/2009/layout/CircleArrowProcess"/>
    <dgm:cxn modelId="{339EB97C-EE3A-4DC3-9199-CE62537EF5E2}" type="presParOf" srcId="{5BF3D8CD-97CB-4DFB-B2E9-946EAA242521}" destId="{37F78EBD-DF8A-426E-950C-44A1DBE44214}" srcOrd="0" destOrd="0" presId="urn:microsoft.com/office/officeart/2009/layout/CircleArrowProcess"/>
    <dgm:cxn modelId="{489D973A-8428-444B-AD7E-9AC7C442B4BF}" type="presParOf" srcId="{252C2DD5-C778-41DF-BB29-7CFB40C92CF1}" destId="{B733ADD0-50DE-46C4-B158-532B7D5784F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B483-ADAF-4ADA-BD84-F02944B8501D}">
      <dsp:nvSpPr>
        <dsp:cNvPr id="0" name=""/>
        <dsp:cNvSpPr/>
      </dsp:nvSpPr>
      <dsp:spPr>
        <a:xfrm>
          <a:off x="3104933" y="0"/>
          <a:ext cx="3051574" cy="305203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61F33-E312-4E53-B435-3A022907C710}">
      <dsp:nvSpPr>
        <dsp:cNvPr id="0" name=""/>
        <dsp:cNvSpPr/>
      </dsp:nvSpPr>
      <dsp:spPr>
        <a:xfrm>
          <a:off x="3779431" y="762001"/>
          <a:ext cx="1695700" cy="1527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The HTA estimates total value of the antimicrobial to the NHS in England, over a 20-year horizon</a:t>
          </a:r>
        </a:p>
      </dsp:txBody>
      <dsp:txXfrm>
        <a:off x="3779431" y="762001"/>
        <a:ext cx="1695700" cy="1527401"/>
      </dsp:txXfrm>
    </dsp:sp>
    <dsp:sp modelId="{72347442-1422-420C-87A0-FB76FFA6E29F}">
      <dsp:nvSpPr>
        <dsp:cNvPr id="0" name=""/>
        <dsp:cNvSpPr/>
      </dsp:nvSpPr>
      <dsp:spPr>
        <a:xfrm>
          <a:off x="2257369" y="1753622"/>
          <a:ext cx="3051574" cy="305203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BDF77-7109-4682-8437-DEC2923EAE87}">
      <dsp:nvSpPr>
        <dsp:cNvPr id="0" name=""/>
        <dsp:cNvSpPr/>
      </dsp:nvSpPr>
      <dsp:spPr>
        <a:xfrm>
          <a:off x="2935306" y="2865644"/>
          <a:ext cx="1695700" cy="84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Contract duration: 10 years</a:t>
          </a:r>
        </a:p>
      </dsp:txBody>
      <dsp:txXfrm>
        <a:off x="2935306" y="2865644"/>
        <a:ext cx="1695700" cy="847647"/>
      </dsp:txXfrm>
    </dsp:sp>
    <dsp:sp modelId="{37F78EBD-DF8A-426E-950C-44A1DBE44214}">
      <dsp:nvSpPr>
        <dsp:cNvPr id="0" name=""/>
        <dsp:cNvSpPr/>
      </dsp:nvSpPr>
      <dsp:spPr>
        <a:xfrm>
          <a:off x="3322125" y="3717096"/>
          <a:ext cx="2621774" cy="262282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3ADD0-50DE-46C4-B158-532B7D5784FE}">
      <dsp:nvSpPr>
        <dsp:cNvPr id="0" name=""/>
        <dsp:cNvSpPr/>
      </dsp:nvSpPr>
      <dsp:spPr>
        <a:xfrm>
          <a:off x="3783443" y="4631947"/>
          <a:ext cx="1695700" cy="84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What proportion of the total value should be assigned to the 10-year period?</a:t>
          </a:r>
        </a:p>
      </dsp:txBody>
      <dsp:txXfrm>
        <a:off x="3783443" y="4631947"/>
        <a:ext cx="1695700" cy="84764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30/03/2022</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a:p>
        </p:txBody>
      </p:sp>
    </p:spTree>
    <p:extLst>
      <p:ext uri="{BB962C8B-B14F-4D97-AF65-F5344CB8AC3E}">
        <p14:creationId xmlns:p14="http://schemas.microsoft.com/office/powerpoint/2010/main" val="143306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22</a:t>
            </a:fld>
            <a:endParaRPr lang="en-US"/>
          </a:p>
        </p:txBody>
      </p:sp>
    </p:spTree>
    <p:extLst>
      <p:ext uri="{BB962C8B-B14F-4D97-AF65-F5344CB8AC3E}">
        <p14:creationId xmlns:p14="http://schemas.microsoft.com/office/powerpoint/2010/main" val="267838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59806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42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3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273273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27</a:t>
            </a:fld>
            <a:endParaRPr lang="en-US"/>
          </a:p>
        </p:txBody>
      </p:sp>
    </p:spTree>
    <p:extLst>
      <p:ext uri="{BB962C8B-B14F-4D97-AF65-F5344CB8AC3E}">
        <p14:creationId xmlns:p14="http://schemas.microsoft.com/office/powerpoint/2010/main" val="281870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0000"/>
              </a:lnSpc>
              <a:spcBef>
                <a:spcPts val="0"/>
              </a:spcBef>
              <a:spcAft>
                <a:spcPts val="0"/>
              </a:spcAf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8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34</a:t>
            </a:fld>
            <a:endParaRPr lang="en-US"/>
          </a:p>
        </p:txBody>
      </p:sp>
    </p:spTree>
    <p:extLst>
      <p:ext uri="{BB962C8B-B14F-4D97-AF65-F5344CB8AC3E}">
        <p14:creationId xmlns:p14="http://schemas.microsoft.com/office/powerpoint/2010/main" val="37935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38</a:t>
            </a:fld>
            <a:endParaRPr lang="en-US"/>
          </a:p>
        </p:txBody>
      </p:sp>
    </p:spTree>
    <p:extLst>
      <p:ext uri="{BB962C8B-B14F-4D97-AF65-F5344CB8AC3E}">
        <p14:creationId xmlns:p14="http://schemas.microsoft.com/office/powerpoint/2010/main" val="66886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43</a:t>
            </a:fld>
            <a:endParaRPr lang="en-US"/>
          </a:p>
        </p:txBody>
      </p:sp>
    </p:spTree>
    <p:extLst>
      <p:ext uri="{BB962C8B-B14F-4D97-AF65-F5344CB8AC3E}">
        <p14:creationId xmlns:p14="http://schemas.microsoft.com/office/powerpoint/2010/main" val="356232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215775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46</a:t>
            </a:fld>
            <a:endParaRPr lang="en-US"/>
          </a:p>
        </p:txBody>
      </p:sp>
    </p:spTree>
    <p:extLst>
      <p:ext uri="{BB962C8B-B14F-4D97-AF65-F5344CB8AC3E}">
        <p14:creationId xmlns:p14="http://schemas.microsoft.com/office/powerpoint/2010/main" val="270734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48</a:t>
            </a:fld>
            <a:endParaRPr lang="en-US"/>
          </a:p>
        </p:txBody>
      </p:sp>
    </p:spTree>
    <p:extLst>
      <p:ext uri="{BB962C8B-B14F-4D97-AF65-F5344CB8AC3E}">
        <p14:creationId xmlns:p14="http://schemas.microsoft.com/office/powerpoint/2010/main" val="210247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49</a:t>
            </a:fld>
            <a:endParaRPr lang="en-US"/>
          </a:p>
        </p:txBody>
      </p:sp>
    </p:spTree>
    <p:extLst>
      <p:ext uri="{BB962C8B-B14F-4D97-AF65-F5344CB8AC3E}">
        <p14:creationId xmlns:p14="http://schemas.microsoft.com/office/powerpoint/2010/main" val="2812149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50</a:t>
            </a:fld>
            <a:endParaRPr lang="en-US"/>
          </a:p>
        </p:txBody>
      </p:sp>
    </p:spTree>
    <p:extLst>
      <p:ext uri="{BB962C8B-B14F-4D97-AF65-F5344CB8AC3E}">
        <p14:creationId xmlns:p14="http://schemas.microsoft.com/office/powerpoint/2010/main" val="28584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22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3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Section 7.2.5.1 (p141)</a:t>
            </a:r>
          </a:p>
        </p:txBody>
      </p:sp>
      <p:sp>
        <p:nvSpPr>
          <p:cNvPr id="4" name="Slide Number Placeholder 3"/>
          <p:cNvSpPr>
            <a:spLocks noGrp="1"/>
          </p:cNvSpPr>
          <p:nvPr>
            <p:ph type="sldNum" sz="quarter" idx="5"/>
          </p:nvPr>
        </p:nvSpPr>
        <p:spPr/>
        <p:txBody>
          <a:bodyPr/>
          <a:lstStyle/>
          <a:p>
            <a:fld id="{3D92B9AF-1FF3-B64A-A57E-17202D6D58C9}" type="slidenum">
              <a:rPr lang="en-US" smtClean="0"/>
              <a:t>65</a:t>
            </a:fld>
            <a:endParaRPr lang="en-US"/>
          </a:p>
        </p:txBody>
      </p:sp>
    </p:spTree>
    <p:extLst>
      <p:ext uri="{BB962C8B-B14F-4D97-AF65-F5344CB8AC3E}">
        <p14:creationId xmlns:p14="http://schemas.microsoft.com/office/powerpoint/2010/main" val="1670312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Section 7.2.5.1 (p141)</a:t>
            </a:r>
          </a:p>
        </p:txBody>
      </p:sp>
      <p:sp>
        <p:nvSpPr>
          <p:cNvPr id="4" name="Slide Number Placeholder 3"/>
          <p:cNvSpPr>
            <a:spLocks noGrp="1"/>
          </p:cNvSpPr>
          <p:nvPr>
            <p:ph type="sldNum" sz="quarter" idx="5"/>
          </p:nvPr>
        </p:nvSpPr>
        <p:spPr/>
        <p:txBody>
          <a:bodyPr/>
          <a:lstStyle/>
          <a:p>
            <a:fld id="{3D92B9AF-1FF3-B64A-A57E-17202D6D58C9}" type="slidenum">
              <a:rPr lang="en-US" smtClean="0"/>
              <a:t>66</a:t>
            </a:fld>
            <a:endParaRPr lang="en-US"/>
          </a:p>
        </p:txBody>
      </p:sp>
    </p:spTree>
    <p:extLst>
      <p:ext uri="{BB962C8B-B14F-4D97-AF65-F5344CB8AC3E}">
        <p14:creationId xmlns:p14="http://schemas.microsoft.com/office/powerpoint/2010/main" val="2659514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p151-157</a:t>
            </a:r>
          </a:p>
        </p:txBody>
      </p:sp>
      <p:sp>
        <p:nvSpPr>
          <p:cNvPr id="4" name="Slide Number Placeholder 3"/>
          <p:cNvSpPr>
            <a:spLocks noGrp="1"/>
          </p:cNvSpPr>
          <p:nvPr>
            <p:ph type="sldNum" sz="quarter" idx="5"/>
          </p:nvPr>
        </p:nvSpPr>
        <p:spPr/>
        <p:txBody>
          <a:bodyPr/>
          <a:lstStyle/>
          <a:p>
            <a:fld id="{3D92B9AF-1FF3-B64A-A57E-17202D6D58C9}" type="slidenum">
              <a:rPr lang="en-US" smtClean="0"/>
              <a:t>67</a:t>
            </a:fld>
            <a:endParaRPr lang="en-US"/>
          </a:p>
        </p:txBody>
      </p:sp>
    </p:spTree>
    <p:extLst>
      <p:ext uri="{BB962C8B-B14F-4D97-AF65-F5344CB8AC3E}">
        <p14:creationId xmlns:p14="http://schemas.microsoft.com/office/powerpoint/2010/main" val="1668026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p153 – table 34</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69</a:t>
            </a:fld>
            <a:endParaRPr lang="en-US"/>
          </a:p>
        </p:txBody>
      </p:sp>
    </p:spTree>
    <p:extLst>
      <p:ext uri="{BB962C8B-B14F-4D97-AF65-F5344CB8AC3E}">
        <p14:creationId xmlns:p14="http://schemas.microsoft.com/office/powerpoint/2010/main" val="193241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116349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Section 7.2.5.1 (p141)</a:t>
            </a:r>
          </a:p>
        </p:txBody>
      </p:sp>
      <p:sp>
        <p:nvSpPr>
          <p:cNvPr id="4" name="Slide Number Placeholder 3"/>
          <p:cNvSpPr>
            <a:spLocks noGrp="1"/>
          </p:cNvSpPr>
          <p:nvPr>
            <p:ph type="sldNum" sz="quarter" idx="5"/>
          </p:nvPr>
        </p:nvSpPr>
        <p:spPr/>
        <p:txBody>
          <a:bodyPr/>
          <a:lstStyle/>
          <a:p>
            <a:fld id="{3D92B9AF-1FF3-B64A-A57E-17202D6D58C9}" type="slidenum">
              <a:rPr lang="en-US" smtClean="0"/>
              <a:t>70</a:t>
            </a:fld>
            <a:endParaRPr lang="en-US"/>
          </a:p>
        </p:txBody>
      </p:sp>
    </p:spTree>
    <p:extLst>
      <p:ext uri="{BB962C8B-B14F-4D97-AF65-F5344CB8AC3E}">
        <p14:creationId xmlns:p14="http://schemas.microsoft.com/office/powerpoint/2010/main" val="2991567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report p141-144 and figure 20</a:t>
            </a:r>
          </a:p>
        </p:txBody>
      </p:sp>
      <p:sp>
        <p:nvSpPr>
          <p:cNvPr id="4" name="Slide Number Placeholder 3"/>
          <p:cNvSpPr>
            <a:spLocks noGrp="1"/>
          </p:cNvSpPr>
          <p:nvPr>
            <p:ph type="sldNum" sz="quarter" idx="5"/>
          </p:nvPr>
        </p:nvSpPr>
        <p:spPr/>
        <p:txBody>
          <a:bodyPr/>
          <a:lstStyle/>
          <a:p>
            <a:fld id="{3D92B9AF-1FF3-B64A-A57E-17202D6D58C9}" type="slidenum">
              <a:rPr lang="en-US" smtClean="0"/>
              <a:t>71</a:t>
            </a:fld>
            <a:endParaRPr lang="en-US"/>
          </a:p>
        </p:txBody>
      </p:sp>
    </p:spTree>
    <p:extLst>
      <p:ext uri="{BB962C8B-B14F-4D97-AF65-F5344CB8AC3E}">
        <p14:creationId xmlns:p14="http://schemas.microsoft.com/office/powerpoint/2010/main" val="3407192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report p141-144 and figure 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03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report p141-144 and figure 20</a:t>
            </a:r>
          </a:p>
        </p:txBody>
      </p:sp>
      <p:sp>
        <p:nvSpPr>
          <p:cNvPr id="4" name="Slide Number Placeholder 3"/>
          <p:cNvSpPr>
            <a:spLocks noGrp="1"/>
          </p:cNvSpPr>
          <p:nvPr>
            <p:ph type="sldNum" sz="quarter" idx="5"/>
          </p:nvPr>
        </p:nvSpPr>
        <p:spPr/>
        <p:txBody>
          <a:bodyPr/>
          <a:lstStyle/>
          <a:p>
            <a:fld id="{3D92B9AF-1FF3-B64A-A57E-17202D6D58C9}" type="slidenum">
              <a:rPr lang="en-US" smtClean="0"/>
              <a:t>73</a:t>
            </a:fld>
            <a:endParaRPr lang="en-US"/>
          </a:p>
        </p:txBody>
      </p:sp>
    </p:spTree>
    <p:extLst>
      <p:ext uri="{BB962C8B-B14F-4D97-AF65-F5344CB8AC3E}">
        <p14:creationId xmlns:p14="http://schemas.microsoft.com/office/powerpoint/2010/main" val="1685801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dirty="0"/>
              <a:t>Source: CAZ-AVI report p151-157 and figure 21</a:t>
            </a:r>
          </a:p>
          <a:p>
            <a:pPr>
              <a:lnSpc>
                <a:spcPct val="100000"/>
              </a:lnSpc>
              <a:spcBef>
                <a:spcPts val="600"/>
              </a:spcBef>
              <a:spcAft>
                <a:spcPts val="6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75</a:t>
            </a:fld>
            <a:endParaRPr lang="en-US"/>
          </a:p>
        </p:txBody>
      </p:sp>
    </p:spTree>
    <p:extLst>
      <p:ext uri="{BB962C8B-B14F-4D97-AF65-F5344CB8AC3E}">
        <p14:creationId xmlns:p14="http://schemas.microsoft.com/office/powerpoint/2010/main" val="1778171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assessment report Section 7.2.5.1 (p141)</a:t>
            </a:r>
          </a:p>
        </p:txBody>
      </p:sp>
      <p:sp>
        <p:nvSpPr>
          <p:cNvPr id="4" name="Slide Number Placeholder 3"/>
          <p:cNvSpPr>
            <a:spLocks noGrp="1"/>
          </p:cNvSpPr>
          <p:nvPr>
            <p:ph type="sldNum" sz="quarter" idx="5"/>
          </p:nvPr>
        </p:nvSpPr>
        <p:spPr/>
        <p:txBody>
          <a:bodyPr/>
          <a:lstStyle/>
          <a:p>
            <a:fld id="{3D92B9AF-1FF3-B64A-A57E-17202D6D58C9}" type="slidenum">
              <a:rPr lang="en-US" smtClean="0"/>
              <a:t>77</a:t>
            </a:fld>
            <a:endParaRPr lang="en-US"/>
          </a:p>
        </p:txBody>
      </p:sp>
    </p:spTree>
    <p:extLst>
      <p:ext uri="{BB962C8B-B14F-4D97-AF65-F5344CB8AC3E}">
        <p14:creationId xmlns:p14="http://schemas.microsoft.com/office/powerpoint/2010/main" val="3877844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CAZ-AVI report p144-148</a:t>
            </a:r>
          </a:p>
        </p:txBody>
      </p:sp>
      <p:sp>
        <p:nvSpPr>
          <p:cNvPr id="4" name="Slide Number Placeholder 3"/>
          <p:cNvSpPr>
            <a:spLocks noGrp="1"/>
          </p:cNvSpPr>
          <p:nvPr>
            <p:ph type="sldNum" sz="quarter" idx="5"/>
          </p:nvPr>
        </p:nvSpPr>
        <p:spPr/>
        <p:txBody>
          <a:bodyPr/>
          <a:lstStyle/>
          <a:p>
            <a:fld id="{3D92B9AF-1FF3-B64A-A57E-17202D6D58C9}" type="slidenum">
              <a:rPr lang="en-US" smtClean="0"/>
              <a:t>78</a:t>
            </a:fld>
            <a:endParaRPr lang="en-US"/>
          </a:p>
        </p:txBody>
      </p:sp>
    </p:spTree>
    <p:extLst>
      <p:ext uri="{BB962C8B-B14F-4D97-AF65-F5344CB8AC3E}">
        <p14:creationId xmlns:p14="http://schemas.microsoft.com/office/powerpoint/2010/main" val="1815915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p144-148 (and appendices 15-17)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864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p144-148 (and appendices 15-17)</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81</a:t>
            </a:fld>
            <a:endParaRPr lang="en-US"/>
          </a:p>
        </p:txBody>
      </p:sp>
    </p:spTree>
    <p:extLst>
      <p:ext uri="{BB962C8B-B14F-4D97-AF65-F5344CB8AC3E}">
        <p14:creationId xmlns:p14="http://schemas.microsoft.com/office/powerpoint/2010/main" val="3928216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82</a:t>
            </a:fld>
            <a:endParaRPr lang="en-US"/>
          </a:p>
        </p:txBody>
      </p:sp>
    </p:spTree>
    <p:extLst>
      <p:ext uri="{BB962C8B-B14F-4D97-AF65-F5344CB8AC3E}">
        <p14:creationId xmlns:p14="http://schemas.microsoft.com/office/powerpoint/2010/main" val="88861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1205261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p144-148 (and appendices 15-17)</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84</a:t>
            </a:fld>
            <a:endParaRPr lang="en-US"/>
          </a:p>
        </p:txBody>
      </p:sp>
    </p:spTree>
    <p:extLst>
      <p:ext uri="{BB962C8B-B14F-4D97-AF65-F5344CB8AC3E}">
        <p14:creationId xmlns:p14="http://schemas.microsoft.com/office/powerpoint/2010/main" val="449448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95</a:t>
            </a:fld>
            <a:endParaRPr lang="en-US"/>
          </a:p>
        </p:txBody>
      </p:sp>
    </p:spTree>
    <p:extLst>
      <p:ext uri="{BB962C8B-B14F-4D97-AF65-F5344CB8AC3E}">
        <p14:creationId xmlns:p14="http://schemas.microsoft.com/office/powerpoint/2010/main" val="2635982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410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77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43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054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38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794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CAZ-AVI report p175-178 and table 43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14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a:p>
        </p:txBody>
      </p:sp>
    </p:spTree>
    <p:extLst>
      <p:ext uri="{BB962C8B-B14F-4D97-AF65-F5344CB8AC3E}">
        <p14:creationId xmlns:p14="http://schemas.microsoft.com/office/powerpoint/2010/main" val="232860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113</a:t>
            </a:fld>
            <a:endParaRPr lang="en-US"/>
          </a:p>
        </p:txBody>
      </p:sp>
    </p:spTree>
    <p:extLst>
      <p:ext uri="{BB962C8B-B14F-4D97-AF65-F5344CB8AC3E}">
        <p14:creationId xmlns:p14="http://schemas.microsoft.com/office/powerpoint/2010/main" val="514671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114</a:t>
            </a:fld>
            <a:endParaRPr lang="en-US"/>
          </a:p>
        </p:txBody>
      </p:sp>
    </p:spTree>
    <p:extLst>
      <p:ext uri="{BB962C8B-B14F-4D97-AF65-F5344CB8AC3E}">
        <p14:creationId xmlns:p14="http://schemas.microsoft.com/office/powerpoint/2010/main" val="2122417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115</a:t>
            </a:fld>
            <a:endParaRPr lang="en-US"/>
          </a:p>
        </p:txBody>
      </p:sp>
    </p:spTree>
    <p:extLst>
      <p:ext uri="{BB962C8B-B14F-4D97-AF65-F5344CB8AC3E}">
        <p14:creationId xmlns:p14="http://schemas.microsoft.com/office/powerpoint/2010/main" val="3108717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116</a:t>
            </a:fld>
            <a:endParaRPr lang="en-US"/>
          </a:p>
        </p:txBody>
      </p:sp>
    </p:spTree>
    <p:extLst>
      <p:ext uri="{BB962C8B-B14F-4D97-AF65-F5344CB8AC3E}">
        <p14:creationId xmlns:p14="http://schemas.microsoft.com/office/powerpoint/2010/main" val="194339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13</a:t>
            </a:fld>
            <a:endParaRPr lang="en-US"/>
          </a:p>
        </p:txBody>
      </p:sp>
    </p:spTree>
    <p:extLst>
      <p:ext uri="{BB962C8B-B14F-4D97-AF65-F5344CB8AC3E}">
        <p14:creationId xmlns:p14="http://schemas.microsoft.com/office/powerpoint/2010/main" val="172489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05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84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21</a:t>
            </a:fld>
            <a:endParaRPr lang="en-US"/>
          </a:p>
        </p:txBody>
      </p:sp>
    </p:spTree>
    <p:extLst>
      <p:ext uri="{BB962C8B-B14F-4D97-AF65-F5344CB8AC3E}">
        <p14:creationId xmlns:p14="http://schemas.microsoft.com/office/powerpoint/2010/main" val="120668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6361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4723218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214896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36512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62574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890202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714436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7551430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880962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5979592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2096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4295040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9858343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505564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20493076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2499371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1687989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7050117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6555047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383807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28772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46402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6838253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4514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175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38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246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8384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8987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4534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1353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138399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17569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205496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09809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29876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84789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93971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2765371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84234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3853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34886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8597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715735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861004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28335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44868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1342880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2858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46560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90477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2865820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83265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8206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186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44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484787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7673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99726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193988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12395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9436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417575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125956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039301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065064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02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676278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543959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61218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692444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978515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181048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231017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792572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514247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45098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5315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4884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262034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89818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3208616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324664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4051494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003583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711089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932199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915468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2410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6721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39046301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433020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916393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795954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795264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91913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566229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5944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2410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90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3298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218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54501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26211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3273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144035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52951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7679238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000267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269880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195313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3976" r:id="rId18"/>
    <p:sldLayoutId id="2147484000" r:id="rId19"/>
    <p:sldLayoutId id="2147484001" r:id="rId20"/>
    <p:sldLayoutId id="2147484002" r:id="rId21"/>
    <p:sldLayoutId id="2147484003" r:id="rId22"/>
    <p:sldLayoutId id="2147483980" r:id="rId23"/>
    <p:sldLayoutId id="2147483981" r:id="rId24"/>
    <p:sldLayoutId id="2147483983" r:id="rId25"/>
    <p:sldLayoutId id="2147483982" r:id="rId26"/>
    <p:sldLayoutId id="2147483978" r:id="rId27"/>
    <p:sldLayoutId id="2147483977" r:id="rId28"/>
    <p:sldLayoutId id="2147483985" r:id="rId29"/>
    <p:sldLayoutId id="2147483986" r:id="rId30"/>
    <p:sldLayoutId id="2147483984" r:id="rId31"/>
    <p:sldLayoutId id="2147483987" r:id="rId32"/>
    <p:sldLayoutId id="2147483988" r:id="rId33"/>
    <p:sldLayoutId id="2147483989" r:id="rId34"/>
    <p:sldLayoutId id="2147483993" r:id="rId35"/>
    <p:sldLayoutId id="2147483994" r:id="rId36"/>
    <p:sldLayoutId id="2147483996" r:id="rId37"/>
    <p:sldLayoutId id="2147483997" r:id="rId38"/>
    <p:sldLayoutId id="2147483998" r:id="rId39"/>
    <p:sldLayoutId id="2147483999"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6031227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120641208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 id="2147484083" r:id="rId38"/>
    <p:sldLayoutId id="2147484084" r:id="rId39"/>
    <p:sldLayoutId id="2147484085"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114.xml"/><Relationship Id="rId3" Type="http://schemas.openxmlformats.org/officeDocument/2006/relationships/slide" Target="slide9.xml"/><Relationship Id="rId7" Type="http://schemas.openxmlformats.org/officeDocument/2006/relationships/slide" Target="slide52.xml"/><Relationship Id="rId12"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11.xml"/><Relationship Id="rId6" Type="http://schemas.openxmlformats.org/officeDocument/2006/relationships/slide" Target="slide42.xml"/><Relationship Id="rId11" Type="http://schemas.openxmlformats.org/officeDocument/2006/relationships/slide" Target="slide91.xml"/><Relationship Id="rId5" Type="http://schemas.openxmlformats.org/officeDocument/2006/relationships/slide" Target="slide41.xml"/><Relationship Id="rId10" Type="http://schemas.openxmlformats.org/officeDocument/2006/relationships/slide" Target="slide85.xml"/><Relationship Id="rId4" Type="http://schemas.openxmlformats.org/officeDocument/2006/relationships/slide" Target="slide19.xml"/><Relationship Id="rId9" Type="http://schemas.openxmlformats.org/officeDocument/2006/relationships/slide" Target="slide6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4A277-4E55-49BD-ACD6-E6ED661D4949}"/>
              </a:ext>
            </a:extLst>
          </p:cNvPr>
          <p:cNvSpPr>
            <a:spLocks noGrp="1"/>
          </p:cNvSpPr>
          <p:nvPr>
            <p:ph type="ctrTitle"/>
          </p:nvPr>
        </p:nvSpPr>
        <p:spPr>
          <a:xfrm>
            <a:off x="724987" y="683466"/>
            <a:ext cx="4836057" cy="1743216"/>
          </a:xfrm>
        </p:spPr>
        <p:txBody>
          <a:bodyPr>
            <a:normAutofit/>
          </a:bodyPr>
          <a:lstStyle/>
          <a:p>
            <a:r>
              <a:rPr lang="en-GB" dirty="0"/>
              <a:t>Antimicrobials evaluation committee</a:t>
            </a:r>
          </a:p>
        </p:txBody>
      </p:sp>
      <p:sp>
        <p:nvSpPr>
          <p:cNvPr id="4" name="Subtitle 3">
            <a:extLst>
              <a:ext uri="{FF2B5EF4-FFF2-40B4-BE49-F238E27FC236}">
                <a16:creationId xmlns:a16="http://schemas.microsoft.com/office/drawing/2014/main" id="{186642BB-EAB3-4660-9FFE-8B9885D9727A}"/>
              </a:ext>
            </a:extLst>
          </p:cNvPr>
          <p:cNvSpPr>
            <a:spLocks noGrp="1"/>
          </p:cNvSpPr>
          <p:nvPr>
            <p:ph type="subTitle" idx="1"/>
          </p:nvPr>
        </p:nvSpPr>
        <p:spPr>
          <a:xfrm>
            <a:off x="724987" y="2760597"/>
            <a:ext cx="4557132" cy="2317241"/>
          </a:xfrm>
        </p:spPr>
        <p:txBody>
          <a:bodyPr>
            <a:normAutofit lnSpcReduction="10000"/>
          </a:bodyPr>
          <a:lstStyle/>
          <a:p>
            <a:r>
              <a:rPr lang="en-GB" dirty="0"/>
              <a:t>Pre-meeting briefing</a:t>
            </a:r>
          </a:p>
          <a:p>
            <a:endParaRPr lang="en-GB" dirty="0"/>
          </a:p>
          <a:p>
            <a:r>
              <a:rPr lang="en-GB" dirty="0"/>
              <a:t>Ceftazidime with avibactam (CAZ-AVI) for treating severe aerobic Gram-negative bacterial infections </a:t>
            </a:r>
          </a:p>
          <a:p>
            <a:endParaRPr lang="en-GB" dirty="0"/>
          </a:p>
          <a:p>
            <a:r>
              <a:rPr lang="en-GB" dirty="0"/>
              <a:t>January 2022</a:t>
            </a:r>
          </a:p>
        </p:txBody>
      </p:sp>
      <p:pic>
        <p:nvPicPr>
          <p:cNvPr id="2" name="Picture Placeholder 1">
            <a:extLst>
              <a:ext uri="{FF2B5EF4-FFF2-40B4-BE49-F238E27FC236}">
                <a16:creationId xmlns:a16="http://schemas.microsoft.com/office/drawing/2014/main" id="{95CD7C2E-26F5-4FB8-AB11-B0E0D6C79152}"/>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54" r="54"/>
          <a:stretch>
            <a:fillRect/>
          </a:stretch>
        </p:blipFill>
        <p:spPr>
          <a:prstGeom prst="rect">
            <a:avLst/>
          </a:prstGeom>
        </p:spPr>
      </p:pic>
    </p:spTree>
    <p:extLst>
      <p:ext uri="{BB962C8B-B14F-4D97-AF65-F5344CB8AC3E}">
        <p14:creationId xmlns:p14="http://schemas.microsoft.com/office/powerpoint/2010/main" val="37529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p:txBody>
          <a:bodyPr>
            <a:normAutofit fontScale="90000"/>
          </a:bodyPr>
          <a:lstStyle/>
          <a:p>
            <a:r>
              <a:rPr lang="en-GB" dirty="0"/>
              <a:t>CAZ-AVI has a broad marketing authorisation with a range of potential uses (not all expected in practice)</a:t>
            </a: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a:xfrm>
            <a:off x="496383" y="3254454"/>
            <a:ext cx="11177587" cy="3708398"/>
          </a:xfrm>
        </p:spPr>
        <p:txBody>
          <a:bodyPr>
            <a:normAutofit/>
          </a:bodyPr>
          <a:lstStyle/>
          <a:p>
            <a:pPr>
              <a:lnSpc>
                <a:spcPct val="130000"/>
              </a:lnSpc>
              <a:spcBef>
                <a:spcPts val="0"/>
              </a:spcBef>
              <a:spcAft>
                <a:spcPts val="300"/>
              </a:spcAft>
            </a:pPr>
            <a:r>
              <a:rPr lang="en-GB" dirty="0">
                <a:latin typeface="+mn-lt"/>
              </a:rPr>
              <a:t>The marketing authorisation covers:</a:t>
            </a:r>
          </a:p>
          <a:p>
            <a:pPr marL="285750" indent="-285750">
              <a:lnSpc>
                <a:spcPct val="130000"/>
              </a:lnSpc>
              <a:spcBef>
                <a:spcPts val="0"/>
              </a:spcBef>
              <a:spcAft>
                <a:spcPts val="300"/>
              </a:spcAft>
              <a:buFont typeface="Arial" panose="020B0604020202020204" pitchFamily="34" charset="0"/>
              <a:buChar char="•"/>
            </a:pPr>
            <a:r>
              <a:rPr lang="en-GB" dirty="0">
                <a:latin typeface="+mn-lt"/>
              </a:rPr>
              <a:t>Different pathogens (</a:t>
            </a:r>
            <a:r>
              <a:rPr lang="en-GB" dirty="0" err="1">
                <a:latin typeface="+mn-lt"/>
              </a:rPr>
              <a:t>eg</a:t>
            </a:r>
            <a:r>
              <a:rPr lang="en-GB" dirty="0">
                <a:latin typeface="+mn-lt"/>
              </a:rPr>
              <a:t> </a:t>
            </a:r>
            <a:r>
              <a:rPr lang="en-GB" i="1" dirty="0" err="1">
                <a:latin typeface="+mn-lt"/>
              </a:rPr>
              <a:t>Enterobacterales</a:t>
            </a:r>
            <a:r>
              <a:rPr lang="en-GB" i="1" dirty="0">
                <a:latin typeface="+mn-lt"/>
              </a:rPr>
              <a:t>, Pseudomonas aeruginosa</a:t>
            </a:r>
            <a:r>
              <a:rPr lang="en-GB" dirty="0">
                <a:latin typeface="+mn-lt"/>
              </a:rPr>
              <a:t>, A</a:t>
            </a:r>
            <a:r>
              <a:rPr lang="en-GB" i="1" dirty="0">
                <a:latin typeface="+mn-lt"/>
              </a:rPr>
              <a:t>cinetobacter </a:t>
            </a:r>
            <a:r>
              <a:rPr lang="en-GB" i="1" dirty="0" err="1">
                <a:latin typeface="+mn-lt"/>
              </a:rPr>
              <a:t>baumannii</a:t>
            </a:r>
            <a:r>
              <a:rPr lang="en-GB" dirty="0">
                <a:latin typeface="+mn-lt"/>
              </a:rPr>
              <a:t>)</a:t>
            </a:r>
          </a:p>
          <a:p>
            <a:pPr marL="285750" indent="-285750">
              <a:lnSpc>
                <a:spcPct val="130000"/>
              </a:lnSpc>
              <a:spcBef>
                <a:spcPts val="0"/>
              </a:spcBef>
              <a:spcAft>
                <a:spcPts val="300"/>
              </a:spcAft>
              <a:buFont typeface="Arial" panose="020B0604020202020204" pitchFamily="34" charset="0"/>
              <a:buChar char="•"/>
            </a:pPr>
            <a:r>
              <a:rPr lang="en-GB" dirty="0">
                <a:latin typeface="+mn-lt"/>
              </a:rPr>
              <a:t>Different resistance mechanisms</a:t>
            </a:r>
          </a:p>
          <a:p>
            <a:pPr marL="971550" lvl="1" indent="-285750">
              <a:lnSpc>
                <a:spcPct val="130000"/>
              </a:lnSpc>
              <a:spcBef>
                <a:spcPts val="0"/>
              </a:spcBef>
              <a:spcAft>
                <a:spcPts val="300"/>
              </a:spcAft>
            </a:pPr>
            <a:r>
              <a:rPr lang="en-GB" dirty="0" err="1"/>
              <a:t>Carbapenemase</a:t>
            </a:r>
            <a:r>
              <a:rPr lang="en-GB" dirty="0"/>
              <a:t>-mediated (</a:t>
            </a:r>
            <a:r>
              <a:rPr lang="en-GB" dirty="0" err="1"/>
              <a:t>carbapenemases</a:t>
            </a:r>
            <a:r>
              <a:rPr lang="en-GB" dirty="0"/>
              <a:t> = enzymes that hydrolyse carbapenem antibiotics) </a:t>
            </a:r>
            <a:br>
              <a:rPr lang="en-GB" dirty="0"/>
            </a:br>
            <a:r>
              <a:rPr lang="en-GB" dirty="0" err="1"/>
              <a:t>eg</a:t>
            </a:r>
            <a:r>
              <a:rPr lang="en-GB" dirty="0"/>
              <a:t> Klebsiella pneumoniae </a:t>
            </a:r>
            <a:r>
              <a:rPr lang="en-GB" dirty="0" err="1"/>
              <a:t>carbapenemase</a:t>
            </a:r>
            <a:r>
              <a:rPr lang="en-GB" dirty="0"/>
              <a:t> (KPC), oxacillinase (OXA), </a:t>
            </a:r>
            <a:r>
              <a:rPr lang="en-GB" dirty="0" err="1"/>
              <a:t>metallo</a:t>
            </a:r>
            <a:r>
              <a:rPr lang="en-GB" dirty="0"/>
              <a:t>-beta-lactamases (MBL)</a:t>
            </a:r>
          </a:p>
          <a:p>
            <a:pPr marL="971550" lvl="1" indent="-285750">
              <a:lnSpc>
                <a:spcPct val="130000"/>
              </a:lnSpc>
              <a:spcBef>
                <a:spcPts val="0"/>
              </a:spcBef>
              <a:spcAft>
                <a:spcPts val="300"/>
              </a:spcAft>
            </a:pPr>
            <a:r>
              <a:rPr lang="en-GB" dirty="0"/>
              <a:t>Non-</a:t>
            </a:r>
            <a:r>
              <a:rPr lang="en-GB" dirty="0" err="1"/>
              <a:t>carbapenemase</a:t>
            </a:r>
            <a:r>
              <a:rPr lang="en-GB" dirty="0"/>
              <a:t>-mediated: reduced cell membrane permeability to antibiotics </a:t>
            </a:r>
            <a:br>
              <a:rPr lang="en-GB" dirty="0"/>
            </a:br>
            <a:r>
              <a:rPr lang="en-GB" dirty="0" err="1"/>
              <a:t>eg</a:t>
            </a:r>
            <a:r>
              <a:rPr lang="en-GB" dirty="0"/>
              <a:t> overexpression of efflux pumps, downregulation of porins </a:t>
            </a:r>
          </a:p>
          <a:p>
            <a:pPr marL="285750" indent="-285750">
              <a:lnSpc>
                <a:spcPct val="130000"/>
              </a:lnSpc>
              <a:spcBef>
                <a:spcPts val="0"/>
              </a:spcBef>
              <a:spcAft>
                <a:spcPts val="300"/>
              </a:spcAft>
              <a:buFont typeface="Arial" panose="020B0604020202020204" pitchFamily="34" charset="0"/>
              <a:buChar char="•"/>
            </a:pPr>
            <a:r>
              <a:rPr lang="en-GB" dirty="0">
                <a:latin typeface="+mn-lt"/>
              </a:rPr>
              <a:t>Different infection sites (e.g. lung, urinary tract, bloodstream)</a:t>
            </a:r>
          </a:p>
          <a:p>
            <a:pPr>
              <a:lnSpc>
                <a:spcPct val="130000"/>
              </a:lnSpc>
              <a:spcBef>
                <a:spcPts val="0"/>
              </a:spcBef>
              <a:spcAft>
                <a:spcPts val="300"/>
              </a:spcAft>
            </a:pPr>
            <a:r>
              <a:rPr lang="en-GB" dirty="0">
                <a:latin typeface="+mn-lt"/>
              </a:rPr>
              <a:t>But CAZ-AVI does not have activity against all of these pathogens and resistance mechanisms</a:t>
            </a:r>
          </a:p>
          <a:p>
            <a:pPr marL="285750" indent="-285750">
              <a:lnSpc>
                <a:spcPct val="130000"/>
              </a:lnSpc>
              <a:spcBef>
                <a:spcPts val="0"/>
              </a:spcBef>
              <a:spcAft>
                <a:spcPts val="300"/>
              </a:spcAft>
              <a:buFont typeface="Arial" panose="020B0604020202020204" pitchFamily="34" charset="0"/>
              <a:buChar char="•"/>
            </a:pPr>
            <a:endParaRPr lang="en-GB" dirty="0">
              <a:latin typeface="+mn-lt"/>
            </a:endParaRPr>
          </a:p>
          <a:p>
            <a:pPr marL="285750" indent="-285750">
              <a:lnSpc>
                <a:spcPct val="130000"/>
              </a:lnSpc>
              <a:spcBef>
                <a:spcPts val="0"/>
              </a:spcBef>
              <a:spcAft>
                <a:spcPts val="300"/>
              </a:spcAft>
              <a:buFont typeface="Arial" panose="020B0604020202020204" pitchFamily="34" charset="0"/>
              <a:buChar char="•"/>
            </a:pPr>
            <a:endParaRPr lang="en-GB" dirty="0">
              <a:latin typeface="+mn-lt"/>
            </a:endParaRPr>
          </a:p>
        </p:txBody>
      </p:sp>
      <p:sp>
        <p:nvSpPr>
          <p:cNvPr id="7" name="TextBox 6">
            <a:extLst>
              <a:ext uri="{FF2B5EF4-FFF2-40B4-BE49-F238E27FC236}">
                <a16:creationId xmlns:a16="http://schemas.microsoft.com/office/drawing/2014/main" id="{B9BB2AA5-8DCC-4BA2-8DBC-07A6EB4B7137}"/>
              </a:ext>
            </a:extLst>
          </p:cNvPr>
          <p:cNvSpPr txBox="1"/>
          <p:nvPr/>
        </p:nvSpPr>
        <p:spPr>
          <a:xfrm>
            <a:off x="378821" y="1691291"/>
            <a:ext cx="11434359" cy="14583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20000"/>
              </a:lnSpc>
            </a:pPr>
            <a:r>
              <a:rPr lang="en-GB" i="0" dirty="0">
                <a:solidFill>
                  <a:schemeClr val="tx1"/>
                </a:solidFill>
              </a:rPr>
              <a:t>Marketing authorisation: </a:t>
            </a:r>
            <a:r>
              <a:rPr lang="en-GB" b="0" i="0" dirty="0">
                <a:solidFill>
                  <a:schemeClr val="tx1"/>
                </a:solidFill>
              </a:rPr>
              <a:t>Adults &amp; paediatric patients (≥3 months) with complicated intra-abdominal infections; complicated urinary tract infection; hospital-acquired pneumonia, including ventilator-associated pneumonia; bacteraemia (adults only) associated with the aforementioned infections; and infections caused by aerobic gram-negative organisms with limited treatment options.”</a:t>
            </a:r>
          </a:p>
        </p:txBody>
      </p:sp>
    </p:spTree>
    <p:extLst>
      <p:ext uri="{BB962C8B-B14F-4D97-AF65-F5344CB8AC3E}">
        <p14:creationId xmlns:p14="http://schemas.microsoft.com/office/powerpoint/2010/main" val="2070506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Transmission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14351C82-9F7A-4DB8-9E0C-10E247171547}"/>
              </a:ext>
            </a:extLst>
          </p:cNvPr>
          <p:cNvGraphicFramePr>
            <a:graphicFrameLocks noGrp="1"/>
          </p:cNvGraphicFramePr>
          <p:nvPr>
            <p:extLst>
              <p:ext uri="{D42A27DB-BD31-4B8C-83A1-F6EECF244321}">
                <p14:modId xmlns:p14="http://schemas.microsoft.com/office/powerpoint/2010/main" val="14499679"/>
              </p:ext>
            </p:extLst>
          </p:nvPr>
        </p:nvGraphicFramePr>
        <p:xfrm>
          <a:off x="496383" y="2026897"/>
          <a:ext cx="11155694" cy="3535680"/>
        </p:xfrm>
        <a:graphic>
          <a:graphicData uri="http://schemas.openxmlformats.org/drawingml/2006/table">
            <a:tbl>
              <a:tblPr firstRow="1" bandRow="1">
                <a:tableStyleId>{5C22544A-7EE6-4342-B048-85BDC9FD1C3A}</a:tableStyleId>
              </a:tblPr>
              <a:tblGrid>
                <a:gridCol w="2246817">
                  <a:extLst>
                    <a:ext uri="{9D8B030D-6E8A-4147-A177-3AD203B41FA5}">
                      <a16:colId xmlns:a16="http://schemas.microsoft.com/office/drawing/2014/main" val="117477685"/>
                    </a:ext>
                  </a:extLst>
                </a:gridCol>
                <a:gridCol w="1340427">
                  <a:extLst>
                    <a:ext uri="{9D8B030D-6E8A-4147-A177-3AD203B41FA5}">
                      <a16:colId xmlns:a16="http://schemas.microsoft.com/office/drawing/2014/main" val="2191805115"/>
                    </a:ext>
                  </a:extLst>
                </a:gridCol>
                <a:gridCol w="7568450">
                  <a:extLst>
                    <a:ext uri="{9D8B030D-6E8A-4147-A177-3AD203B41FA5}">
                      <a16:colId xmlns:a16="http://schemas.microsoft.com/office/drawing/2014/main" val="2657090986"/>
                    </a:ext>
                  </a:extLst>
                </a:gridCol>
              </a:tblGrid>
              <a:tr h="586557">
                <a:tc>
                  <a:txBody>
                    <a:bodyPr/>
                    <a:lstStyle/>
                    <a:p>
                      <a:r>
                        <a:rPr lang="en-GB" sz="2000" dirty="0"/>
                        <a:t>Potential source of additional benefit</a:t>
                      </a:r>
                    </a:p>
                  </a:txBody>
                  <a:tcPr/>
                </a:tc>
                <a:tc>
                  <a:txBody>
                    <a:bodyPr/>
                    <a:lstStyle/>
                    <a:p>
                      <a:r>
                        <a:rPr lang="en-GB" sz="2000" dirty="0"/>
                        <a:t>Included in AG model?</a:t>
                      </a:r>
                    </a:p>
                  </a:txBody>
                  <a:tcPr/>
                </a:tc>
                <a:tc>
                  <a:txBody>
                    <a:bodyPr/>
                    <a:lstStyle/>
                    <a:p>
                      <a:r>
                        <a:rPr lang="en-GB" sz="2000" dirty="0"/>
                        <a:t>Rationale for excluding/additional comment if included</a:t>
                      </a:r>
                    </a:p>
                  </a:txBody>
                  <a:tcPr/>
                </a:tc>
                <a:extLst>
                  <a:ext uri="{0D108BD9-81ED-4DB2-BD59-A6C34878D82A}">
                    <a16:rowId xmlns:a16="http://schemas.microsoft.com/office/drawing/2014/main" val="2602059357"/>
                  </a:ext>
                </a:extLst>
              </a:tr>
              <a:tr h="2094848">
                <a:tc>
                  <a:txBody>
                    <a:bodyPr/>
                    <a:lstStyle/>
                    <a:p>
                      <a:r>
                        <a:rPr lang="en-GB" sz="2000" dirty="0"/>
                        <a:t>Reduced number of resistant infections</a:t>
                      </a:r>
                    </a:p>
                  </a:txBody>
                  <a:tcPr/>
                </a:tc>
                <a:tc>
                  <a:txBody>
                    <a:bodyPr/>
                    <a:lstStyle/>
                    <a:p>
                      <a:r>
                        <a:rPr lang="en-GB" sz="2000" dirty="0"/>
                        <a:t>No</a:t>
                      </a:r>
                    </a:p>
                  </a:txBody>
                  <a:tcPr/>
                </a:tc>
                <a:tc>
                  <a:txBody>
                    <a:bodyPr/>
                    <a:lstStyle/>
                    <a:p>
                      <a:r>
                        <a:rPr lang="en-GB" sz="2000" dirty="0"/>
                        <a:t>Challenging to model: drivers of transmission are broad, with countervailing effects (</a:t>
                      </a:r>
                      <a:r>
                        <a:rPr lang="en-GB" sz="2000" kern="1200" dirty="0">
                          <a:solidFill>
                            <a:schemeClr val="dk1"/>
                          </a:solidFill>
                          <a:effectLst/>
                          <a:latin typeface="+mn-lt"/>
                          <a:ea typeface="+mn-ea"/>
                          <a:cs typeface="+mn-cs"/>
                        </a:rPr>
                        <a:t>↓ length of hospital stay </a:t>
                      </a:r>
                      <a:r>
                        <a:rPr lang="en-GB" sz="2000" kern="1200" dirty="0">
                          <a:solidFill>
                            <a:schemeClr val="dk1"/>
                          </a:solidFill>
                          <a:effectLst/>
                          <a:latin typeface="+mn-lt"/>
                          <a:ea typeface="+mn-ea"/>
                          <a:cs typeface="+mn-cs"/>
                          <a:sym typeface="Wingdings" panose="05000000000000000000" pitchFamily="2" charset="2"/>
                        </a:rPr>
                        <a:t> </a:t>
                      </a:r>
                      <a:r>
                        <a:rPr lang="en-GB" sz="2000" kern="1200" dirty="0">
                          <a:solidFill>
                            <a:schemeClr val="dk1"/>
                          </a:solidFill>
                          <a:effectLst/>
                          <a:latin typeface="+mn-lt"/>
                          <a:ea typeface="+mn-ea"/>
                          <a:cs typeface="+mn-cs"/>
                        </a:rPr>
                        <a:t>↓ transmission, but CAZ-AVI could ↑ hospital stay by reducing mortality in patients with poor prognosis</a:t>
                      </a:r>
                      <a:r>
                        <a:rPr lang="en-GB" sz="2000" dirty="0"/>
                        <a:t>) and driven by transmission beyond high value clinical scenarios. Clinical advisers indicated transmission value isn’t a key driver of </a:t>
                      </a:r>
                      <a:r>
                        <a:rPr lang="en-GB" sz="2000" dirty="0">
                          <a:solidFill>
                            <a:schemeClr val="tx1"/>
                          </a:solidFill>
                        </a:rPr>
                        <a:t>incremental benefits, because CAZ-AVI has small impact on hospital stay (</a:t>
                      </a:r>
                      <a:r>
                        <a:rPr lang="en-GB" sz="2000" kern="1200" dirty="0">
                          <a:solidFill>
                            <a:schemeClr val="dk1"/>
                          </a:solidFill>
                          <a:effectLst/>
                          <a:latin typeface="+mn-lt"/>
                          <a:ea typeface="+mn-ea"/>
                          <a:cs typeface="+mn-cs"/>
                        </a:rPr>
                        <a:t>↓ by </a:t>
                      </a:r>
                      <a:r>
                        <a:rPr lang="en-GB" sz="2000" dirty="0">
                          <a:solidFill>
                            <a:schemeClr val="tx1"/>
                          </a:solidFill>
                        </a:rPr>
                        <a:t>0–1.1 days), and treatment doesn’t eradicate colonisation.</a:t>
                      </a: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5B7A219E-DD10-4404-8C19-64259D46BDEC}"/>
              </a:ext>
            </a:extLst>
          </p:cNvPr>
          <p:cNvSpPr txBox="1">
            <a:spLocks/>
          </p:cNvSpPr>
          <p:nvPr/>
        </p:nvSpPr>
        <p:spPr>
          <a:xfrm>
            <a:off x="496580" y="5184424"/>
            <a:ext cx="11080069" cy="1186066"/>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Company’s approach: </a:t>
            </a:r>
          </a:p>
          <a:p>
            <a:pPr>
              <a:lnSpc>
                <a:spcPct val="100000"/>
              </a:lnSpc>
              <a:buFont typeface="Arial" panose="020B0604020202020204" pitchFamily="34" charset="0"/>
              <a:buChar char="•"/>
              <a:defRPr/>
            </a:pP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Included transmission value in model: assumes antimicrobial treatment can completely eradicate patients of colonisation and CAZ-AVI increases the likelihood of this, which in turns reduces transmission</a:t>
            </a:r>
          </a:p>
        </p:txBody>
      </p:sp>
      <p:sp>
        <p:nvSpPr>
          <p:cNvPr id="7" name="Rectangle 6">
            <a:extLst>
              <a:ext uri="{FF2B5EF4-FFF2-40B4-BE49-F238E27FC236}">
                <a16:creationId xmlns:a16="http://schemas.microsoft.com/office/drawing/2014/main" id="{EC281BE6-6B61-4452-BA55-122162DC43D5}"/>
              </a:ext>
            </a:extLst>
          </p:cNvPr>
          <p:cNvSpPr/>
          <p:nvPr/>
        </p:nvSpPr>
        <p:spPr>
          <a:xfrm>
            <a:off x="496580" y="1122379"/>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Lato"/>
                <a:ea typeface="+mn-ea"/>
                <a:cs typeface="Calibri"/>
              </a:rPr>
              <a:t>Benefits of a new antimicrobial </a:t>
            </a:r>
            <a:r>
              <a:rPr kumimoji="0" lang="en-GB" sz="2000" b="1" i="1" u="none" strike="noStrike" kern="1200" cap="none" spc="0" normalizeH="0" baseline="0" noProof="0" dirty="0">
                <a:ln>
                  <a:noFill/>
                </a:ln>
                <a:solidFill>
                  <a:srgbClr val="000000"/>
                </a:solidFill>
                <a:effectLst/>
                <a:uLnTx/>
                <a:uFillTx/>
                <a:latin typeface="Lato"/>
                <a:ea typeface="+mn-ea"/>
                <a:cs typeface="Calibri"/>
                <a:sym typeface="Calibri"/>
              </a:rPr>
              <a:t>reducing </a:t>
            </a:r>
            <a:r>
              <a:rPr kumimoji="0" lang="en-GB" sz="2000" b="1" i="1" u="none" strike="noStrike" kern="1200" cap="none" spc="0" normalizeH="0" baseline="0" noProof="0" dirty="0">
                <a:ln>
                  <a:noFill/>
                </a:ln>
                <a:solidFill>
                  <a:srgbClr val="000000"/>
                </a:solidFill>
                <a:effectLst/>
                <a:uLnTx/>
                <a:uFillTx/>
                <a:latin typeface="Lato"/>
                <a:ea typeface="Calibri"/>
                <a:cs typeface="Calibri"/>
                <a:sym typeface="Calibri"/>
              </a:rPr>
              <a:t>the rate of transmission of a given pathogen from patients treated with that product to other individuals, potentially reducing the rate of resistant infection</a:t>
            </a:r>
          </a:p>
        </p:txBody>
      </p:sp>
    </p:spTree>
    <p:extLst>
      <p:ext uri="{BB962C8B-B14F-4D97-AF65-F5344CB8AC3E}">
        <p14:creationId xmlns:p14="http://schemas.microsoft.com/office/powerpoint/2010/main" val="17915739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p:txBody>
          <a:bodyPr/>
          <a:lstStyle/>
          <a:p>
            <a:r>
              <a:rPr lang="en-GB" dirty="0"/>
              <a:t>Transmission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p:txBody>
          <a:bodyPr/>
          <a:lstStyle/>
          <a:p>
            <a:pPr>
              <a:lnSpc>
                <a:spcPct val="100000"/>
              </a:lnSpc>
              <a:spcBef>
                <a:spcPts val="1200"/>
              </a:spcBef>
              <a:spcAft>
                <a:spcPts val="1200"/>
              </a:spcAft>
            </a:pPr>
            <a:r>
              <a:rPr lang="en-GB" b="1" u="sng" dirty="0"/>
              <a:t>Pfizer:</a:t>
            </a:r>
          </a:p>
          <a:p>
            <a:pPr>
              <a:lnSpc>
                <a:spcPct val="100000"/>
              </a:lnSpc>
              <a:spcBef>
                <a:spcPts val="1200"/>
              </a:spcBef>
              <a:spcAft>
                <a:spcPts val="1200"/>
              </a:spcAft>
              <a:buFont typeface="Arial" panose="020B0604020202020204" pitchFamily="34" charset="0"/>
              <a:buChar char="•"/>
            </a:pPr>
            <a:r>
              <a:rPr lang="en-GB" dirty="0"/>
              <a:t>Pfizer model demonstrates this value element within the disease transmission component of the model. This was excluded from the EEPRU model as clinical advisors indicated that the effect of CAZ-AVI was uncertain and the magnitude of the effect expected to be small.</a:t>
            </a:r>
          </a:p>
          <a:p>
            <a:pPr marL="0" indent="0">
              <a:lnSpc>
                <a:spcPct val="100000"/>
              </a:lnSpc>
              <a:spcBef>
                <a:spcPts val="1200"/>
              </a:spcBef>
              <a:spcAft>
                <a:spcPts val="1200"/>
              </a:spcAft>
            </a:pPr>
            <a:r>
              <a:rPr lang="en-GB" b="1" u="sng" dirty="0"/>
              <a:t>Shionogi:</a:t>
            </a:r>
          </a:p>
          <a:p>
            <a:pPr>
              <a:lnSpc>
                <a:spcPct val="100000"/>
              </a:lnSpc>
              <a:spcBef>
                <a:spcPts val="1200"/>
              </a:spcBef>
              <a:spcAft>
                <a:spcPts val="1200"/>
              </a:spcAft>
              <a:buFont typeface="Arial" panose="020B0604020202020204" pitchFamily="34" charset="0"/>
              <a:buChar char="•"/>
            </a:pPr>
            <a:r>
              <a:rPr lang="en-GB" dirty="0"/>
              <a:t>Counter-intuitive and contradictory to ethos of the STEDI values to assume that an antibiotic which will improve infection management will not have some transmission value.</a:t>
            </a:r>
          </a:p>
        </p:txBody>
      </p:sp>
      <p:sp>
        <p:nvSpPr>
          <p:cNvPr id="5" name="TextBox 4">
            <a:extLst>
              <a:ext uri="{FF2B5EF4-FFF2-40B4-BE49-F238E27FC236}">
                <a16:creationId xmlns:a16="http://schemas.microsoft.com/office/drawing/2014/main" id="{7788C45D-7E4F-47BD-9905-F2681DB9C84F}"/>
              </a:ext>
            </a:extLst>
          </p:cNvPr>
          <p:cNvSpPr txBox="1"/>
          <p:nvPr/>
        </p:nvSpPr>
        <p:spPr>
          <a:xfrm>
            <a:off x="439565" y="5796166"/>
            <a:ext cx="11155892" cy="978388"/>
          </a:xfrm>
          <a:prstGeom prst="rect">
            <a:avLst/>
          </a:prstGeom>
          <a:solidFill>
            <a:schemeClr val="accent2"/>
          </a:solidFill>
          <a:ln>
            <a:solidFill>
              <a:schemeClr val="bg1"/>
            </a:solidFill>
            <a:prstDash val="dash"/>
          </a:ln>
        </p:spPr>
        <p:txBody>
          <a:bodyPr wrap="square" anchor="ctr">
            <a:noAutofit/>
          </a:bodyPr>
          <a:lstStyle/>
          <a:p>
            <a:pPr algn="ctr">
              <a:defRPr/>
            </a:pPr>
            <a:r>
              <a:rPr lang="en-GB" sz="2000" b="1" dirty="0">
                <a:solidFill>
                  <a:srgbClr val="FFFFFF"/>
                </a:solidFill>
                <a:latin typeface="Lato"/>
              </a:rPr>
              <a:t>Is CAZ-AVI likely to eradicate gut colonisation?</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Has transmission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What is the magnitude of any uncaptured benefits? </a:t>
            </a:r>
          </a:p>
        </p:txBody>
      </p:sp>
    </p:spTree>
    <p:extLst>
      <p:ext uri="{BB962C8B-B14F-4D97-AF65-F5344CB8AC3E}">
        <p14:creationId xmlns:p14="http://schemas.microsoft.com/office/powerpoint/2010/main" val="4181019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418686"/>
            <a:ext cx="11080069" cy="1276350"/>
          </a:xfrm>
        </p:spPr>
        <p:txBody>
          <a:bodyPr/>
          <a:lstStyle/>
          <a:p>
            <a:r>
              <a:rPr lang="en-GB" dirty="0"/>
              <a:t>Enablement Value (1 of 2)</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DA415848-29A8-4197-9E3F-7B5A2841B8B6}"/>
              </a:ext>
            </a:extLst>
          </p:cNvPr>
          <p:cNvGraphicFramePr>
            <a:graphicFrameLocks noGrp="1"/>
          </p:cNvGraphicFramePr>
          <p:nvPr>
            <p:extLst>
              <p:ext uri="{D42A27DB-BD31-4B8C-83A1-F6EECF244321}">
                <p14:modId xmlns:p14="http://schemas.microsoft.com/office/powerpoint/2010/main" val="4139277424"/>
              </p:ext>
            </p:extLst>
          </p:nvPr>
        </p:nvGraphicFramePr>
        <p:xfrm>
          <a:off x="496383" y="1935838"/>
          <a:ext cx="11155694" cy="475488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17477685"/>
                    </a:ext>
                  </a:extLst>
                </a:gridCol>
                <a:gridCol w="1402772">
                  <a:extLst>
                    <a:ext uri="{9D8B030D-6E8A-4147-A177-3AD203B41FA5}">
                      <a16:colId xmlns:a16="http://schemas.microsoft.com/office/drawing/2014/main" val="2191805115"/>
                    </a:ext>
                  </a:extLst>
                </a:gridCol>
                <a:gridCol w="6893041">
                  <a:extLst>
                    <a:ext uri="{9D8B030D-6E8A-4147-A177-3AD203B41FA5}">
                      <a16:colId xmlns:a16="http://schemas.microsoft.com/office/drawing/2014/main" val="2657090986"/>
                    </a:ext>
                  </a:extLst>
                </a:gridCol>
              </a:tblGrid>
              <a:tr h="55921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529579">
                <a:tc>
                  <a:txBody>
                    <a:bodyPr/>
                    <a:lstStyle/>
                    <a:p>
                      <a:r>
                        <a:rPr lang="en-GB" dirty="0"/>
                        <a:t>Improved treatment of post-operative infections</a:t>
                      </a:r>
                    </a:p>
                  </a:txBody>
                  <a:tcPr/>
                </a:tc>
                <a:tc>
                  <a:txBody>
                    <a:bodyPr/>
                    <a:lstStyle/>
                    <a:p>
                      <a:r>
                        <a:rPr lang="en-GB" dirty="0"/>
                        <a:t>Yes</a:t>
                      </a:r>
                    </a:p>
                  </a:txBody>
                  <a:tcPr/>
                </a:tc>
                <a:tc>
                  <a:txBody>
                    <a:bodyPr/>
                    <a:lstStyle/>
                    <a:p>
                      <a:endParaRPr lang="en-GB" dirty="0"/>
                    </a:p>
                  </a:txBody>
                  <a:tcPr/>
                </a:tc>
                <a:extLst>
                  <a:ext uri="{0D108BD9-81ED-4DB2-BD59-A6C34878D82A}">
                    <a16:rowId xmlns:a16="http://schemas.microsoft.com/office/drawing/2014/main" val="130044176"/>
                  </a:ext>
                </a:extLst>
              </a:tr>
              <a:tr h="983505">
                <a:tc>
                  <a:txBody>
                    <a:bodyPr/>
                    <a:lstStyle/>
                    <a:p>
                      <a:r>
                        <a:rPr lang="en-GB" dirty="0"/>
                        <a:t>Improved treatment of pre-operative infections</a:t>
                      </a:r>
                    </a:p>
                  </a:txBody>
                  <a:tcPr/>
                </a:tc>
                <a:tc>
                  <a:txBody>
                    <a:bodyPr/>
                    <a:lstStyle/>
                    <a:p>
                      <a:r>
                        <a:rPr lang="en-GB" dirty="0"/>
                        <a:t>Partially</a:t>
                      </a:r>
                    </a:p>
                  </a:txBody>
                  <a:tcPr/>
                </a:tc>
                <a:tc>
                  <a:txBody>
                    <a:bodyPr/>
                    <a:lstStyle/>
                    <a:p>
                      <a:r>
                        <a:rPr lang="en-GB" sz="1800" kern="1200" dirty="0">
                          <a:solidFill>
                            <a:schemeClr val="dk1"/>
                          </a:solidFill>
                          <a:effectLst/>
                          <a:latin typeface="+mn-lt"/>
                          <a:ea typeface="+mn-ea"/>
                          <a:cs typeface="+mn-cs"/>
                        </a:rPr>
                        <a:t>Partially quantified in HVCSs and extrapolation to expected usage. All patients who survive &gt;30 days experience same survival outcomes, however patients whose infections are resolved quicker may benefit from having operations earlier. </a:t>
                      </a:r>
                      <a:endParaRPr lang="en-GB" dirty="0"/>
                    </a:p>
                  </a:txBody>
                  <a:tcPr/>
                </a:tc>
                <a:extLst>
                  <a:ext uri="{0D108BD9-81ED-4DB2-BD59-A6C34878D82A}">
                    <a16:rowId xmlns:a16="http://schemas.microsoft.com/office/drawing/2014/main" val="829442628"/>
                  </a:ext>
                </a:extLst>
              </a:tr>
              <a:tr h="1891355">
                <a:tc>
                  <a:txBody>
                    <a:bodyPr/>
                    <a:lstStyle/>
                    <a:p>
                      <a:r>
                        <a:rPr lang="en-GB" dirty="0"/>
                        <a:t>Increasing the number of procedures that can go ahead (</a:t>
                      </a:r>
                      <a:r>
                        <a:rPr lang="en-GB" dirty="0" err="1"/>
                        <a:t>eg</a:t>
                      </a:r>
                      <a:r>
                        <a:rPr lang="en-GB" dirty="0"/>
                        <a:t> for patients for whom existing treatments are not an option)</a:t>
                      </a:r>
                    </a:p>
                  </a:txBody>
                  <a:tcPr/>
                </a:tc>
                <a:tc>
                  <a:txBody>
                    <a:bodyPr/>
                    <a:lstStyle/>
                    <a:p>
                      <a:r>
                        <a:rPr lang="en-GB" dirty="0">
                          <a:solidFill>
                            <a:schemeClr val="tx1"/>
                          </a:solidFill>
                        </a:rPr>
                        <a:t>No</a:t>
                      </a:r>
                    </a:p>
                  </a:txBody>
                  <a:tcPr/>
                </a:tc>
                <a:tc>
                  <a:txBody>
                    <a:bodyPr/>
                    <a:lstStyle/>
                    <a:p>
                      <a:r>
                        <a:rPr lang="en-GB" dirty="0">
                          <a:solidFill>
                            <a:schemeClr val="tx1"/>
                          </a:solidFill>
                        </a:rPr>
                        <a:t>EEPRU considers enablement value could be a driver of key incremental benefits if risk of multi-drug-resistant infection or clinicians' ability to treat these infections influences their decision to bring a patient in for a procedure (</a:t>
                      </a:r>
                      <a:r>
                        <a:rPr lang="en-GB" dirty="0" err="1">
                          <a:solidFill>
                            <a:schemeClr val="tx1"/>
                          </a:solidFill>
                        </a:rPr>
                        <a:t>eg</a:t>
                      </a:r>
                      <a:r>
                        <a:rPr lang="en-GB" dirty="0">
                          <a:solidFill>
                            <a:schemeClr val="tx1"/>
                          </a:solidFill>
                        </a:rPr>
                        <a:t> myeloma patients with renal impairment could not be treated with colistin), but did not model because of the uncertainty in the number of affected patients and consequences for patients not receiving planned therapy</a:t>
                      </a:r>
                    </a:p>
                  </a:txBody>
                  <a:tcPr/>
                </a:tc>
                <a:extLst>
                  <a:ext uri="{0D108BD9-81ED-4DB2-BD59-A6C34878D82A}">
                    <a16:rowId xmlns:a16="http://schemas.microsoft.com/office/drawing/2014/main" val="660418716"/>
                  </a:ext>
                </a:extLst>
              </a:tr>
            </a:tbl>
          </a:graphicData>
        </a:graphic>
      </p:graphicFrame>
      <p:sp>
        <p:nvSpPr>
          <p:cNvPr id="7" name="Rectangle 6">
            <a:extLst>
              <a:ext uri="{FF2B5EF4-FFF2-40B4-BE49-F238E27FC236}">
                <a16:creationId xmlns:a16="http://schemas.microsoft.com/office/drawing/2014/main" id="{9137D7D6-C92D-4304-A422-F70944B1B226}"/>
              </a:ext>
            </a:extLst>
          </p:cNvPr>
          <p:cNvSpPr/>
          <p:nvPr/>
        </p:nvSpPr>
        <p:spPr>
          <a:xfrm>
            <a:off x="496580" y="1090314"/>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additional medical procedures being possible as a result of new antimicrobials being available to manage otherwise resistant infections with few alternative treatment options</a:t>
            </a:r>
          </a:p>
        </p:txBody>
      </p:sp>
    </p:spTree>
    <p:extLst>
      <p:ext uri="{BB962C8B-B14F-4D97-AF65-F5344CB8AC3E}">
        <p14:creationId xmlns:p14="http://schemas.microsoft.com/office/powerpoint/2010/main" val="4664160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275206"/>
            <a:ext cx="11080069" cy="1276350"/>
          </a:xfrm>
        </p:spPr>
        <p:txBody>
          <a:bodyPr/>
          <a:lstStyle/>
          <a:p>
            <a:r>
              <a:rPr lang="en-GB" dirty="0"/>
              <a:t>Enablement Value (2 of 2)                          </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7" name="Rectangle 6">
            <a:extLst>
              <a:ext uri="{FF2B5EF4-FFF2-40B4-BE49-F238E27FC236}">
                <a16:creationId xmlns:a16="http://schemas.microsoft.com/office/drawing/2014/main" id="{9137D7D6-C92D-4304-A422-F70944B1B226}"/>
              </a:ext>
            </a:extLst>
          </p:cNvPr>
          <p:cNvSpPr/>
          <p:nvPr/>
        </p:nvSpPr>
        <p:spPr>
          <a:xfrm>
            <a:off x="496580" y="991993"/>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additional medical procedures being possible as a result of new antimicrobials being available to manage otherwise resistant infections with few alternative treatment options</a:t>
            </a:r>
          </a:p>
        </p:txBody>
      </p:sp>
      <p:graphicFrame>
        <p:nvGraphicFramePr>
          <p:cNvPr id="8" name="Table 5">
            <a:extLst>
              <a:ext uri="{FF2B5EF4-FFF2-40B4-BE49-F238E27FC236}">
                <a16:creationId xmlns:a16="http://schemas.microsoft.com/office/drawing/2014/main" id="{A9D1D752-8DEF-40F1-B492-139C4F714332}"/>
              </a:ext>
            </a:extLst>
          </p:cNvPr>
          <p:cNvGraphicFramePr>
            <a:graphicFrameLocks noGrp="1"/>
          </p:cNvGraphicFramePr>
          <p:nvPr>
            <p:extLst>
              <p:ext uri="{D42A27DB-BD31-4B8C-83A1-F6EECF244321}">
                <p14:modId xmlns:p14="http://schemas.microsoft.com/office/powerpoint/2010/main" val="4222577340"/>
              </p:ext>
            </p:extLst>
          </p:nvPr>
        </p:nvGraphicFramePr>
        <p:xfrm>
          <a:off x="539726" y="2139379"/>
          <a:ext cx="11155694" cy="246888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17477685"/>
                    </a:ext>
                  </a:extLst>
                </a:gridCol>
                <a:gridCol w="1402772">
                  <a:extLst>
                    <a:ext uri="{9D8B030D-6E8A-4147-A177-3AD203B41FA5}">
                      <a16:colId xmlns:a16="http://schemas.microsoft.com/office/drawing/2014/main" val="2191805115"/>
                    </a:ext>
                  </a:extLst>
                </a:gridCol>
                <a:gridCol w="6893041">
                  <a:extLst>
                    <a:ext uri="{9D8B030D-6E8A-4147-A177-3AD203B41FA5}">
                      <a16:colId xmlns:a16="http://schemas.microsoft.com/office/drawing/2014/main" val="2657090986"/>
                    </a:ext>
                  </a:extLst>
                </a:gridCol>
              </a:tblGrid>
              <a:tr h="37084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dirty="0"/>
                        <a:t>Ability to keep wards open during an outbreak</a:t>
                      </a:r>
                    </a:p>
                  </a:txBody>
                  <a:tcPr/>
                </a:tc>
                <a:tc>
                  <a:txBody>
                    <a:bodyPr/>
                    <a:lstStyle/>
                    <a:p>
                      <a:r>
                        <a:rPr lang="en-GB" dirty="0"/>
                        <a:t>No</a:t>
                      </a:r>
                    </a:p>
                  </a:txBody>
                  <a:tcPr/>
                </a:tc>
                <a:tc>
                  <a:txBody>
                    <a:bodyPr/>
                    <a:lstStyle/>
                    <a:p>
                      <a:r>
                        <a:rPr lang="en-GB" dirty="0"/>
                        <a:t>EEPRU considered it unlikely that CAZ-AVI will have this effect as most patients have alternative treatment options available.</a:t>
                      </a:r>
                    </a:p>
                  </a:txBody>
                  <a:tcPr/>
                </a:tc>
                <a:extLst>
                  <a:ext uri="{0D108BD9-81ED-4DB2-BD59-A6C34878D82A}">
                    <a16:rowId xmlns:a16="http://schemas.microsoft.com/office/drawing/2014/main" val="130044176"/>
                  </a:ext>
                </a:extLst>
              </a:tr>
              <a:tr h="370840">
                <a:tc>
                  <a:txBody>
                    <a:bodyPr/>
                    <a:lstStyle/>
                    <a:p>
                      <a:r>
                        <a:rPr lang="en-GB" dirty="0"/>
                        <a:t>Reduced use of resources enabling procedures and healthcare for other patients</a:t>
                      </a:r>
                    </a:p>
                  </a:txBody>
                  <a:tcPr/>
                </a:tc>
                <a:tc>
                  <a:txBody>
                    <a:bodyPr/>
                    <a:lstStyle/>
                    <a:p>
                      <a:r>
                        <a:rPr lang="en-GB" dirty="0"/>
                        <a:t>Yes</a:t>
                      </a:r>
                    </a:p>
                  </a:txBody>
                  <a:tcPr/>
                </a:tc>
                <a:tc>
                  <a:txBody>
                    <a:bodyPr/>
                    <a:lstStyle/>
                    <a:p>
                      <a:r>
                        <a:rPr lang="en-GB" dirty="0"/>
                        <a:t>Where possible the impact of CAZ-AVI on resource use has been captured. When calculating population incremental net health benefit, cost savings have been converted to health benefits using standard measures of health opportunity cost. </a:t>
                      </a:r>
                    </a:p>
                  </a:txBody>
                  <a:tcPr/>
                </a:tc>
                <a:extLst>
                  <a:ext uri="{0D108BD9-81ED-4DB2-BD59-A6C34878D82A}">
                    <a16:rowId xmlns:a16="http://schemas.microsoft.com/office/drawing/2014/main" val="829442628"/>
                  </a:ext>
                </a:extLst>
              </a:tr>
            </a:tbl>
          </a:graphicData>
        </a:graphic>
      </p:graphicFrame>
      <p:sp>
        <p:nvSpPr>
          <p:cNvPr id="9" name="Subtitle 2">
            <a:extLst>
              <a:ext uri="{FF2B5EF4-FFF2-40B4-BE49-F238E27FC236}">
                <a16:creationId xmlns:a16="http://schemas.microsoft.com/office/drawing/2014/main" id="{9B120FFC-7116-401F-8426-1DF7F44E0811}"/>
              </a:ext>
            </a:extLst>
          </p:cNvPr>
          <p:cNvSpPr txBox="1">
            <a:spLocks/>
          </p:cNvSpPr>
          <p:nvPr/>
        </p:nvSpPr>
        <p:spPr>
          <a:xfrm>
            <a:off x="534195" y="4955793"/>
            <a:ext cx="11080069" cy="1424054"/>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Enablement value is partially captured within company’s model. Outcomes such as prophylactic antimicrobial use, gains in hospital capacity and enablement of procedures that would otherwise be foregone not explored in model. However, some of its elements included implicitly, as patients infected after surgical and medical procedures fell within modelled population.</a:t>
            </a:r>
          </a:p>
        </p:txBody>
      </p:sp>
    </p:spTree>
    <p:extLst>
      <p:ext uri="{BB962C8B-B14F-4D97-AF65-F5344CB8AC3E}">
        <p14:creationId xmlns:p14="http://schemas.microsoft.com/office/powerpoint/2010/main" val="1741007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p:txBody>
          <a:bodyPr/>
          <a:lstStyle/>
          <a:p>
            <a:r>
              <a:rPr lang="en-GB" dirty="0"/>
              <a:t>Enablement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a:xfrm>
            <a:off x="496580" y="1200150"/>
            <a:ext cx="11080069" cy="4682176"/>
          </a:xfrm>
        </p:spPr>
        <p:txBody>
          <a:bodyPr>
            <a:normAutofit/>
          </a:bodyPr>
          <a:lstStyle/>
          <a:p>
            <a:pPr>
              <a:lnSpc>
                <a:spcPct val="100000"/>
              </a:lnSpc>
              <a:spcBef>
                <a:spcPts val="1200"/>
              </a:spcBef>
              <a:spcAft>
                <a:spcPts val="1200"/>
              </a:spcAft>
            </a:pPr>
            <a:r>
              <a:rPr lang="en-GB" b="1" u="sng" dirty="0"/>
              <a:t>Pfizer:</a:t>
            </a:r>
          </a:p>
          <a:p>
            <a:pPr>
              <a:lnSpc>
                <a:spcPct val="100000"/>
              </a:lnSpc>
              <a:spcBef>
                <a:spcPts val="1200"/>
              </a:spcBef>
              <a:spcAft>
                <a:spcPts val="1200"/>
              </a:spcAft>
              <a:buFont typeface="Arial" panose="020B0604020202020204" pitchFamily="34" charset="0"/>
              <a:buChar char="•"/>
            </a:pPr>
            <a:r>
              <a:rPr lang="en-GB" dirty="0"/>
              <a:t>Enablement value has broader implications than the benefits described in EEPRU's definition. Enablement value goes beyond direct use of CAZ-AVI and links to its impact on antimicrobial resistance. </a:t>
            </a:r>
          </a:p>
          <a:p>
            <a:pPr marL="0" indent="0">
              <a:lnSpc>
                <a:spcPct val="100000"/>
              </a:lnSpc>
              <a:spcBef>
                <a:spcPts val="1200"/>
              </a:spcBef>
              <a:spcAft>
                <a:spcPts val="1200"/>
              </a:spcAft>
            </a:pPr>
            <a:r>
              <a:rPr lang="en-GB" b="1" u="sng" dirty="0"/>
              <a:t>Clinical expert:</a:t>
            </a:r>
          </a:p>
          <a:p>
            <a:pPr marL="285750" indent="-285750">
              <a:lnSpc>
                <a:spcPct val="100000"/>
              </a:lnSpc>
              <a:spcBef>
                <a:spcPts val="1200"/>
              </a:spcBef>
              <a:spcAft>
                <a:spcPts val="1200"/>
              </a:spcAft>
              <a:buFont typeface="Arial" panose="020B0604020202020204" pitchFamily="34" charset="0"/>
              <a:buChar char="•"/>
            </a:pPr>
            <a:r>
              <a:rPr lang="en-GB" dirty="0"/>
              <a:t>Enablement value already observed now, particularly in cystic fibrosis where timely use of CAZ-AVI may contribute towards enabling lung transplantation. Also relevant to growing numbers of other immunocompromised patient populations. </a:t>
            </a:r>
          </a:p>
          <a:p>
            <a:pPr marL="0" indent="0">
              <a:lnSpc>
                <a:spcPct val="100000"/>
              </a:lnSpc>
              <a:spcBef>
                <a:spcPts val="1200"/>
              </a:spcBef>
              <a:spcAft>
                <a:spcPts val="1200"/>
              </a:spcAft>
            </a:pPr>
            <a:r>
              <a:rPr lang="en-GB" b="1" u="sng" dirty="0"/>
              <a:t>Shionogi</a:t>
            </a:r>
          </a:p>
          <a:p>
            <a:pPr>
              <a:lnSpc>
                <a:spcPct val="110000"/>
              </a:lnSpc>
              <a:buFont typeface="Arial" panose="020B0604020202020204" pitchFamily="34" charset="0"/>
              <a:buChar char="•"/>
            </a:pPr>
            <a:r>
              <a:rPr lang="en-GB" dirty="0"/>
              <a:t>Several aspects of enablement value are acknowledged but not captured. In particular the benefit of increasing number of viable procedures.</a:t>
            </a:r>
          </a:p>
        </p:txBody>
      </p:sp>
      <p:sp>
        <p:nvSpPr>
          <p:cNvPr id="5" name="TextBox 4">
            <a:extLst>
              <a:ext uri="{FF2B5EF4-FFF2-40B4-BE49-F238E27FC236}">
                <a16:creationId xmlns:a16="http://schemas.microsoft.com/office/drawing/2014/main" id="{A2BA60C4-064B-46AB-8FB8-604D4C4F5155}"/>
              </a:ext>
            </a:extLst>
          </p:cNvPr>
          <p:cNvSpPr txBox="1"/>
          <p:nvPr/>
        </p:nvSpPr>
        <p:spPr>
          <a:xfrm>
            <a:off x="421152" y="5958232"/>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Has enablement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10206864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203189"/>
            <a:ext cx="11080069" cy="1276350"/>
          </a:xfrm>
        </p:spPr>
        <p:txBody>
          <a:bodyPr/>
          <a:lstStyle/>
          <a:p>
            <a:r>
              <a:rPr lang="en-GB" dirty="0"/>
              <a:t>Diversity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D010CB90-C6DF-40AF-BD4C-F57C66DE04A0}"/>
              </a:ext>
            </a:extLst>
          </p:cNvPr>
          <p:cNvGraphicFramePr>
            <a:graphicFrameLocks noGrp="1"/>
          </p:cNvGraphicFramePr>
          <p:nvPr>
            <p:extLst>
              <p:ext uri="{D42A27DB-BD31-4B8C-83A1-F6EECF244321}">
                <p14:modId xmlns:p14="http://schemas.microsoft.com/office/powerpoint/2010/main" val="749911708"/>
              </p:ext>
            </p:extLst>
          </p:nvPr>
        </p:nvGraphicFramePr>
        <p:xfrm>
          <a:off x="496383" y="1681513"/>
          <a:ext cx="11155694" cy="3535680"/>
        </p:xfrm>
        <a:graphic>
          <a:graphicData uri="http://schemas.openxmlformats.org/drawingml/2006/table">
            <a:tbl>
              <a:tblPr firstRow="1" bandRow="1">
                <a:tableStyleId>{5C22544A-7EE6-4342-B048-85BDC9FD1C3A}</a:tableStyleId>
              </a:tblPr>
              <a:tblGrid>
                <a:gridCol w="2932617">
                  <a:extLst>
                    <a:ext uri="{9D8B030D-6E8A-4147-A177-3AD203B41FA5}">
                      <a16:colId xmlns:a16="http://schemas.microsoft.com/office/drawing/2014/main" val="117477685"/>
                    </a:ext>
                  </a:extLst>
                </a:gridCol>
                <a:gridCol w="1558636">
                  <a:extLst>
                    <a:ext uri="{9D8B030D-6E8A-4147-A177-3AD203B41FA5}">
                      <a16:colId xmlns:a16="http://schemas.microsoft.com/office/drawing/2014/main" val="2191805115"/>
                    </a:ext>
                  </a:extLst>
                </a:gridCol>
                <a:gridCol w="6664441">
                  <a:extLst>
                    <a:ext uri="{9D8B030D-6E8A-4147-A177-3AD203B41FA5}">
                      <a16:colId xmlns:a16="http://schemas.microsoft.com/office/drawing/2014/main" val="2657090986"/>
                    </a:ext>
                  </a:extLst>
                </a:gridCol>
              </a:tblGrid>
              <a:tr h="370840">
                <a:tc>
                  <a:txBody>
                    <a:bodyPr/>
                    <a:lstStyle/>
                    <a:p>
                      <a:r>
                        <a:rPr lang="en-GB" sz="2000" dirty="0"/>
                        <a:t>Potential source of additional benefit</a:t>
                      </a:r>
                    </a:p>
                  </a:txBody>
                  <a:tcPr/>
                </a:tc>
                <a:tc>
                  <a:txBody>
                    <a:bodyPr/>
                    <a:lstStyle/>
                    <a:p>
                      <a:r>
                        <a:rPr lang="en-GB" sz="2000" dirty="0"/>
                        <a:t>Included in AG model?</a:t>
                      </a:r>
                    </a:p>
                  </a:txBody>
                  <a:tcPr/>
                </a:tc>
                <a:tc>
                  <a:txBody>
                    <a:bodyPr/>
                    <a:lstStyle/>
                    <a:p>
                      <a:r>
                        <a:rPr lang="en-GB" sz="2000"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sz="2000" dirty="0"/>
                        <a:t>Adding to the range of treatments currently available, potentially reducing selection pressure on and resistance to other available treatments</a:t>
                      </a:r>
                    </a:p>
                  </a:txBody>
                  <a:tcPr/>
                </a:tc>
                <a:tc>
                  <a:txBody>
                    <a:bodyPr/>
                    <a:lstStyle/>
                    <a:p>
                      <a:r>
                        <a:rPr lang="en-GB" sz="2000" dirty="0"/>
                        <a:t>No</a:t>
                      </a:r>
                    </a:p>
                  </a:txBody>
                  <a:tcPr/>
                </a:tc>
                <a:tc>
                  <a:txBody>
                    <a:bodyPr/>
                    <a:lstStyle/>
                    <a:p>
                      <a:r>
                        <a:rPr lang="en-GB" sz="2000" dirty="0">
                          <a:solidFill>
                            <a:schemeClr val="tx1"/>
                          </a:solidFill>
                        </a:rPr>
                        <a:t>Within HVCS: Clinical advisors indicated that diverse prescribing strategies unlikely to be appropriate given lack of safe and effective alternative treatments. </a:t>
                      </a:r>
                    </a:p>
                    <a:p>
                      <a:r>
                        <a:rPr lang="en-GB" sz="2000" dirty="0">
                          <a:solidFill>
                            <a:schemeClr val="tx1"/>
                          </a:solidFill>
                        </a:rPr>
                        <a:t>Outside HVCS: Clinical advisors not supportive of CAZ-AVI use in broader populations as part of diverse prescribing strategies due to desire to reduce emergence of resistance to CAZ-AVI. Also uncertainty about how reduced use of existing agents due to availability of CAZ-AVI will impact resistant to these drugs</a:t>
                      </a: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366978BE-3052-4659-9D7F-993880A70F98}"/>
              </a:ext>
            </a:extLst>
          </p:cNvPr>
          <p:cNvSpPr txBox="1">
            <a:spLocks/>
          </p:cNvSpPr>
          <p:nvPr/>
        </p:nvSpPr>
        <p:spPr>
          <a:xfrm>
            <a:off x="421152" y="5316003"/>
            <a:ext cx="11080069" cy="906872"/>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Company emphasised the potential for CAZ-AVI to be used alongside other therapeutic options in patients at high risk of a resistant infection. Diverse prescribing strategies included in company’s model </a:t>
            </a:r>
          </a:p>
        </p:txBody>
      </p:sp>
      <p:sp>
        <p:nvSpPr>
          <p:cNvPr id="7" name="Rectangle 6">
            <a:extLst>
              <a:ext uri="{FF2B5EF4-FFF2-40B4-BE49-F238E27FC236}">
                <a16:creationId xmlns:a16="http://schemas.microsoft.com/office/drawing/2014/main" id="{2DF7D925-1C84-4E86-AD6A-CFCE2523E0BD}"/>
              </a:ext>
            </a:extLst>
          </p:cNvPr>
          <p:cNvSpPr/>
          <p:nvPr/>
        </p:nvSpPr>
        <p:spPr>
          <a:xfrm>
            <a:off x="518153" y="862953"/>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Lato"/>
                <a:ea typeface="Calibri"/>
                <a:cs typeface="Calibri"/>
                <a:sym typeface="Calibri"/>
              </a:rPr>
              <a:t>Benefits of new antimicrobials adding to the range of treatments currently available, potentially reducing selection pressure on and resistance to other available treatments</a:t>
            </a:r>
          </a:p>
        </p:txBody>
      </p:sp>
    </p:spTree>
    <p:extLst>
      <p:ext uri="{BB962C8B-B14F-4D97-AF65-F5344CB8AC3E}">
        <p14:creationId xmlns:p14="http://schemas.microsoft.com/office/powerpoint/2010/main" val="3029644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p:txBody>
          <a:bodyPr/>
          <a:lstStyle/>
          <a:p>
            <a:r>
              <a:rPr lang="en-GB" dirty="0"/>
              <a:t>Diversity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a:xfrm>
            <a:off x="496382" y="1287748"/>
            <a:ext cx="11080069" cy="4589379"/>
          </a:xfrm>
        </p:spPr>
        <p:txBody>
          <a:bodyPr>
            <a:normAutofit/>
          </a:bodyPr>
          <a:lstStyle/>
          <a:p>
            <a:pPr>
              <a:lnSpc>
                <a:spcPct val="100000"/>
              </a:lnSpc>
              <a:spcBef>
                <a:spcPts val="1200"/>
              </a:spcBef>
              <a:spcAft>
                <a:spcPts val="1200"/>
              </a:spcAft>
            </a:pPr>
            <a:r>
              <a:rPr lang="en-GB" b="1" u="sng" dirty="0"/>
              <a:t>Pfizer</a:t>
            </a:r>
          </a:p>
          <a:p>
            <a:pPr>
              <a:lnSpc>
                <a:spcPct val="100000"/>
              </a:lnSpc>
              <a:spcBef>
                <a:spcPts val="1200"/>
              </a:spcBef>
              <a:spcAft>
                <a:spcPts val="1200"/>
              </a:spcAft>
              <a:buFont typeface="Arial" panose="020B0604020202020204" pitchFamily="34" charset="0"/>
              <a:buChar char="•"/>
            </a:pPr>
            <a:r>
              <a:rPr lang="en-GB" dirty="0"/>
              <a:t>Incorporating diversification prolongs the efficacy of existing antimicrobials, and introducing a new antimicrobial (CAZ-AVI) increases the effectiveness of diversification. Current EEPRU model does not assess the diversity value of novel antibiotics. </a:t>
            </a:r>
          </a:p>
          <a:p>
            <a:pPr>
              <a:lnSpc>
                <a:spcPct val="100000"/>
              </a:lnSpc>
              <a:spcBef>
                <a:spcPts val="1200"/>
              </a:spcBef>
              <a:spcAft>
                <a:spcPts val="1200"/>
              </a:spcAft>
            </a:pPr>
            <a:r>
              <a:rPr lang="en-GB" b="1" u="sng" dirty="0"/>
              <a:t>BSAC and </a:t>
            </a:r>
            <a:r>
              <a:rPr lang="en-GB" b="1" u="sng" dirty="0" err="1"/>
              <a:t>RCPath</a:t>
            </a:r>
            <a:endParaRPr lang="en-GB" b="1" u="sng" dirty="0"/>
          </a:p>
          <a:p>
            <a:pPr marL="342900" indent="-342900">
              <a:lnSpc>
                <a:spcPct val="100000"/>
              </a:lnSpc>
              <a:spcBef>
                <a:spcPts val="1200"/>
              </a:spcBef>
              <a:spcAft>
                <a:spcPts val="1200"/>
              </a:spcAft>
              <a:buFont typeface="Arial" panose="020B0604020202020204" pitchFamily="34" charset="0"/>
              <a:buChar char="•"/>
            </a:pPr>
            <a:r>
              <a:rPr lang="en-GB" dirty="0"/>
              <a:t>NHS Trusts are put under pressure to avoid prescribing carbapenems </a:t>
            </a:r>
          </a:p>
          <a:p>
            <a:r>
              <a:rPr lang="en-GB" b="1" u="sng" dirty="0"/>
              <a:t>Shionogi</a:t>
            </a:r>
          </a:p>
          <a:p>
            <a:pPr>
              <a:lnSpc>
                <a:spcPct val="100000"/>
              </a:lnSpc>
              <a:spcBef>
                <a:spcPts val="600"/>
              </a:spcBef>
              <a:spcAft>
                <a:spcPts val="600"/>
              </a:spcAft>
              <a:buFont typeface="Arial" panose="020B0604020202020204" pitchFamily="34" charset="0"/>
              <a:buChar char="•"/>
            </a:pPr>
            <a:r>
              <a:rPr lang="en-GB" dirty="0"/>
              <a:t>Argument that diversity will result in a net zero benefit due to countervailing effects seems counter-intuitive and contradictory to the identification of diversity value as a potential uncaptured benefit</a:t>
            </a:r>
          </a:p>
          <a:p>
            <a:pPr>
              <a:lnSpc>
                <a:spcPct val="100000"/>
              </a:lnSpc>
              <a:spcBef>
                <a:spcPts val="600"/>
              </a:spcBef>
              <a:spcAft>
                <a:spcPts val="600"/>
              </a:spcAft>
              <a:buFont typeface="Arial" panose="020B0604020202020204" pitchFamily="34" charset="0"/>
              <a:buChar char="•"/>
            </a:pPr>
            <a:r>
              <a:rPr lang="en-GB" dirty="0">
                <a:sym typeface="Wingdings" panose="05000000000000000000" pitchFamily="2" charset="2"/>
              </a:rPr>
              <a:t>Scientific rationale for diverse prescribing widely accepted</a:t>
            </a:r>
            <a:endParaRPr lang="en-GB" dirty="0"/>
          </a:p>
          <a:p>
            <a:pPr>
              <a:buFont typeface="Arial" panose="020B0604020202020204" pitchFamily="34" charset="0"/>
              <a:buChar char="•"/>
            </a:pPr>
            <a:endParaRPr lang="en-GB" b="1" u="sng" dirty="0">
              <a:solidFill>
                <a:srgbClr val="FF0000"/>
              </a:solidFill>
            </a:endParaRPr>
          </a:p>
        </p:txBody>
      </p:sp>
      <p:sp>
        <p:nvSpPr>
          <p:cNvPr id="5" name="TextBox 4">
            <a:extLst>
              <a:ext uri="{FF2B5EF4-FFF2-40B4-BE49-F238E27FC236}">
                <a16:creationId xmlns:a16="http://schemas.microsoft.com/office/drawing/2014/main" id="{31E4C43E-E681-4280-9748-955F9322AFAF}"/>
              </a:ext>
            </a:extLst>
          </p:cNvPr>
          <p:cNvSpPr txBox="1"/>
          <p:nvPr/>
        </p:nvSpPr>
        <p:spPr>
          <a:xfrm>
            <a:off x="496580" y="5877127"/>
            <a:ext cx="11155694"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diversity value relevant? If it is, has diversity value been adequately captured in the QALYs estimates? 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1298962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Insurance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D07107B9-EB72-4E18-9675-EBA1A993BCED}"/>
              </a:ext>
            </a:extLst>
          </p:cNvPr>
          <p:cNvGraphicFramePr>
            <a:graphicFrameLocks noGrp="1"/>
          </p:cNvGraphicFramePr>
          <p:nvPr>
            <p:extLst>
              <p:ext uri="{D42A27DB-BD31-4B8C-83A1-F6EECF244321}">
                <p14:modId xmlns:p14="http://schemas.microsoft.com/office/powerpoint/2010/main" val="762610402"/>
              </p:ext>
            </p:extLst>
          </p:nvPr>
        </p:nvGraphicFramePr>
        <p:xfrm>
          <a:off x="496580" y="2161981"/>
          <a:ext cx="11155694" cy="3322320"/>
        </p:xfrm>
        <a:graphic>
          <a:graphicData uri="http://schemas.openxmlformats.org/drawingml/2006/table">
            <a:tbl>
              <a:tblPr firstRow="1" bandRow="1">
                <a:tableStyleId>{5C22544A-7EE6-4342-B048-85BDC9FD1C3A}</a:tableStyleId>
              </a:tblPr>
              <a:tblGrid>
                <a:gridCol w="4754619">
                  <a:extLst>
                    <a:ext uri="{9D8B030D-6E8A-4147-A177-3AD203B41FA5}">
                      <a16:colId xmlns:a16="http://schemas.microsoft.com/office/drawing/2014/main" val="117477685"/>
                    </a:ext>
                  </a:extLst>
                </a:gridCol>
                <a:gridCol w="1331097">
                  <a:extLst>
                    <a:ext uri="{9D8B030D-6E8A-4147-A177-3AD203B41FA5}">
                      <a16:colId xmlns:a16="http://schemas.microsoft.com/office/drawing/2014/main" val="2191805115"/>
                    </a:ext>
                  </a:extLst>
                </a:gridCol>
                <a:gridCol w="5069978">
                  <a:extLst>
                    <a:ext uri="{9D8B030D-6E8A-4147-A177-3AD203B41FA5}">
                      <a16:colId xmlns:a16="http://schemas.microsoft.com/office/drawing/2014/main" val="2657090986"/>
                    </a:ext>
                  </a:extLst>
                </a:gridCol>
              </a:tblGrid>
              <a:tr h="370840">
                <a:tc>
                  <a:txBody>
                    <a:bodyPr/>
                    <a:lstStyle/>
                    <a:p>
                      <a:r>
                        <a:rPr lang="en-GB" sz="2000" dirty="0"/>
                        <a:t>Potential source of additional benefit</a:t>
                      </a:r>
                    </a:p>
                  </a:txBody>
                  <a:tcPr/>
                </a:tc>
                <a:tc>
                  <a:txBody>
                    <a:bodyPr/>
                    <a:lstStyle/>
                    <a:p>
                      <a:r>
                        <a:rPr lang="en-GB" sz="2000" dirty="0"/>
                        <a:t>Included in AG model?</a:t>
                      </a:r>
                    </a:p>
                  </a:txBody>
                  <a:tcPr/>
                </a:tc>
                <a:tc>
                  <a:txBody>
                    <a:bodyPr/>
                    <a:lstStyle/>
                    <a:p>
                      <a:r>
                        <a:rPr lang="en-GB" sz="2000"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sz="2000" dirty="0"/>
                        <a:t>Restricting usage of CAZ-AVI to preserve efficacy in the long term</a:t>
                      </a:r>
                    </a:p>
                  </a:txBody>
                  <a:tcPr/>
                </a:tc>
                <a:tc>
                  <a:txBody>
                    <a:bodyPr/>
                    <a:lstStyle/>
                    <a:p>
                      <a:r>
                        <a:rPr lang="en-GB" sz="2000" dirty="0"/>
                        <a:t>Yes</a:t>
                      </a:r>
                    </a:p>
                  </a:txBody>
                  <a:tcPr/>
                </a:tc>
                <a:tc>
                  <a:txBody>
                    <a:bodyPr/>
                    <a:lstStyle/>
                    <a:p>
                      <a:r>
                        <a:rPr lang="en-GB" sz="2000" dirty="0"/>
                        <a:t>Quantified in high value clinical scenarios – scenarios modelled reflect restricting usage</a:t>
                      </a:r>
                    </a:p>
                  </a:txBody>
                  <a:tcPr/>
                </a:tc>
                <a:extLst>
                  <a:ext uri="{0D108BD9-81ED-4DB2-BD59-A6C34878D82A}">
                    <a16:rowId xmlns:a16="http://schemas.microsoft.com/office/drawing/2014/main" val="130044176"/>
                  </a:ext>
                </a:extLst>
              </a:tr>
              <a:tr h="370840">
                <a:tc>
                  <a:txBody>
                    <a:bodyPr/>
                    <a:lstStyle/>
                    <a:p>
                      <a:r>
                        <a:rPr lang="en-GB" sz="2000" dirty="0"/>
                        <a:t>Avoidance for catastrophic health losses</a:t>
                      </a:r>
                    </a:p>
                  </a:txBody>
                  <a:tcPr/>
                </a:tc>
                <a:tc>
                  <a:txBody>
                    <a:bodyPr/>
                    <a:lstStyle/>
                    <a:p>
                      <a:r>
                        <a:rPr lang="en-GB" sz="2000" dirty="0"/>
                        <a:t>Yes</a:t>
                      </a:r>
                    </a:p>
                  </a:txBody>
                  <a:tcPr/>
                </a:tc>
                <a:tc>
                  <a:txBody>
                    <a:bodyPr/>
                    <a:lstStyle/>
                    <a:p>
                      <a:r>
                        <a:rPr lang="en-GB" sz="2000" dirty="0"/>
                        <a:t>Quantified in high value clinical scenarios (presented as distributions of population level net health benefits from the probabilistic sensitivity analysis) – but may be valued differently by society</a:t>
                      </a:r>
                    </a:p>
                  </a:txBody>
                  <a:tcPr/>
                </a:tc>
                <a:extLst>
                  <a:ext uri="{0D108BD9-81ED-4DB2-BD59-A6C34878D82A}">
                    <a16:rowId xmlns:a16="http://schemas.microsoft.com/office/drawing/2014/main" val="912382383"/>
                  </a:ext>
                </a:extLst>
              </a:tr>
            </a:tbl>
          </a:graphicData>
        </a:graphic>
      </p:graphicFrame>
      <p:sp>
        <p:nvSpPr>
          <p:cNvPr id="6" name="Subtitle 2">
            <a:extLst>
              <a:ext uri="{FF2B5EF4-FFF2-40B4-BE49-F238E27FC236}">
                <a16:creationId xmlns:a16="http://schemas.microsoft.com/office/drawing/2014/main" id="{C717B576-1EB8-4281-A5C0-E809D0076D54}"/>
              </a:ext>
            </a:extLst>
          </p:cNvPr>
          <p:cNvSpPr txBox="1">
            <a:spLocks/>
          </p:cNvSpPr>
          <p:nvPr/>
        </p:nvSpPr>
        <p:spPr>
          <a:xfrm>
            <a:off x="539726" y="5484301"/>
            <a:ext cx="11080069" cy="1101496"/>
          </a:xfrm>
          <a:prstGeom prst="rect">
            <a:avLst/>
          </a:prstGeom>
        </p:spPr>
        <p:txBody>
          <a:bodyPr vert="horz" lIns="91440" tIns="45720" rIns="91440" bIns="45720" rtlCol="0">
            <a:norm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Insurance value is reflected to a limited capacity in current model</a:t>
            </a:r>
            <a:endParaRPr kumimoji="0" lang="en-GB" sz="2000" b="0" i="0" u="non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028ABA9F-7003-448E-9E9C-170F6EEBAA36}"/>
              </a:ext>
            </a:extLst>
          </p:cNvPr>
          <p:cNvSpPr/>
          <p:nvPr/>
        </p:nvSpPr>
        <p:spPr>
          <a:xfrm>
            <a:off x="496777" y="1257462"/>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Lato"/>
                <a:ea typeface="Calibri"/>
                <a:cs typeface="Calibri"/>
                <a:sym typeface="Calibri"/>
              </a:rPr>
              <a:t>Benefits of reserving a new antimicrobial until resistance eliminates current alternatives as options or as insurance against a catastrophic emergence of widespread multi drug resistant infections</a:t>
            </a:r>
          </a:p>
        </p:txBody>
      </p:sp>
    </p:spTree>
    <p:extLst>
      <p:ext uri="{BB962C8B-B14F-4D97-AF65-F5344CB8AC3E}">
        <p14:creationId xmlns:p14="http://schemas.microsoft.com/office/powerpoint/2010/main" val="23098919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p:txBody>
          <a:bodyPr/>
          <a:lstStyle/>
          <a:p>
            <a:r>
              <a:rPr lang="en-GB" dirty="0"/>
              <a:t>Insurance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a:xfrm>
            <a:off x="496580" y="1138377"/>
            <a:ext cx="11080069" cy="5337681"/>
          </a:xfrm>
        </p:spPr>
        <p:txBody>
          <a:bodyPr>
            <a:noAutofit/>
          </a:bodyPr>
          <a:lstStyle/>
          <a:p>
            <a:pPr>
              <a:lnSpc>
                <a:spcPct val="100000"/>
              </a:lnSpc>
              <a:spcBef>
                <a:spcPts val="1200"/>
              </a:spcBef>
              <a:spcAft>
                <a:spcPts val="1200"/>
              </a:spcAft>
            </a:pPr>
            <a:r>
              <a:rPr lang="en-GB" b="1" u="sng" dirty="0"/>
              <a:t>Pfizer</a:t>
            </a:r>
          </a:p>
          <a:p>
            <a:pPr>
              <a:lnSpc>
                <a:spcPct val="100000"/>
              </a:lnSpc>
              <a:spcBef>
                <a:spcPts val="1200"/>
              </a:spcBef>
              <a:spcAft>
                <a:spcPts val="1200"/>
              </a:spcAft>
              <a:buFont typeface="Arial" panose="020B0604020202020204" pitchFamily="34" charset="0"/>
              <a:buChar char="•"/>
            </a:pPr>
            <a:r>
              <a:rPr lang="en-GB" dirty="0"/>
              <a:t>Neither Pfizer’s nor EEPRU’s model fully captured insurance value. There are well-established insurance modelling techniques which could capture value of new antibiotics in mitigating future probabilistic events - this value would likely need to be considered collectively across the antibiotic spectrum.</a:t>
            </a:r>
            <a:endParaRPr lang="en-GB" strike="sngStrike" dirty="0"/>
          </a:p>
          <a:p>
            <a:pPr>
              <a:lnSpc>
                <a:spcPct val="100000"/>
              </a:lnSpc>
              <a:spcBef>
                <a:spcPts val="1200"/>
              </a:spcBef>
              <a:spcAft>
                <a:spcPts val="1200"/>
              </a:spcAft>
            </a:pPr>
            <a:r>
              <a:rPr lang="en-GB" b="1" u="sng" dirty="0"/>
              <a:t>BSAC and </a:t>
            </a:r>
            <a:r>
              <a:rPr lang="en-GB" b="1" u="sng" dirty="0" err="1"/>
              <a:t>RCPath</a:t>
            </a:r>
            <a:endParaRPr lang="en-GB" b="1" u="sng" dirty="0"/>
          </a:p>
          <a:p>
            <a:pPr marL="342900" indent="-342900">
              <a:lnSpc>
                <a:spcPct val="100000"/>
              </a:lnSpc>
              <a:spcBef>
                <a:spcPts val="1200"/>
              </a:spcBef>
              <a:spcAft>
                <a:spcPts val="1200"/>
              </a:spcAft>
              <a:buFont typeface="Arial" panose="020B0604020202020204" pitchFamily="34" charset="0"/>
              <a:buChar char="•"/>
            </a:pPr>
            <a:r>
              <a:rPr lang="en-GB" dirty="0"/>
              <a:t>Insurance value is not fully captured. In the USA CAZ-AVI was initially kept in reserve, but use quickly became widespread as KPC-carbapenemases became prevalent. </a:t>
            </a:r>
          </a:p>
          <a:p>
            <a:r>
              <a:rPr lang="en-GB" b="1" u="sng" dirty="0"/>
              <a:t>Shionogi &amp; NHSEI </a:t>
            </a:r>
          </a:p>
          <a:p>
            <a:pPr>
              <a:lnSpc>
                <a:spcPct val="100000"/>
              </a:lnSpc>
              <a:buFont typeface="Arial" panose="020B0604020202020204" pitchFamily="34" charset="0"/>
              <a:buChar char="•"/>
            </a:pPr>
            <a:r>
              <a:rPr lang="en-GB" dirty="0"/>
              <a:t>[See earlier comments on comparator resistance]: Should model increased resistance to current treatments, including low probability event but high impact catastrophic scenarios where high levels of resistance emerge, making existing treatments ineffective.</a:t>
            </a:r>
          </a:p>
          <a:p>
            <a:pPr marL="0" indent="0">
              <a:lnSpc>
                <a:spcPct val="100000"/>
              </a:lnSpc>
            </a:pPr>
            <a:endParaRPr lang="en-GB" dirty="0">
              <a:solidFill>
                <a:srgbClr val="FF0000"/>
              </a:solidFill>
            </a:endParaRPr>
          </a:p>
          <a:p>
            <a:pPr marL="0" indent="0">
              <a:lnSpc>
                <a:spcPct val="100000"/>
              </a:lnSpc>
            </a:pPr>
            <a:r>
              <a:rPr lang="en-GB" dirty="0"/>
              <a:t>Note: EEPRU working on additional scenario analyses relating to potential long term benefits </a:t>
            </a:r>
          </a:p>
        </p:txBody>
      </p:sp>
      <p:sp>
        <p:nvSpPr>
          <p:cNvPr id="5" name="TextBox 4">
            <a:extLst>
              <a:ext uri="{FF2B5EF4-FFF2-40B4-BE49-F238E27FC236}">
                <a16:creationId xmlns:a16="http://schemas.microsoft.com/office/drawing/2014/main" id="{EB224581-69A7-4BD2-944A-A4E83A8C4763}"/>
              </a:ext>
            </a:extLst>
          </p:cNvPr>
          <p:cNvSpPr txBox="1"/>
          <p:nvPr/>
        </p:nvSpPr>
        <p:spPr>
          <a:xfrm>
            <a:off x="458668" y="6085709"/>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Lato"/>
                <a:ea typeface="+mn-ea"/>
                <a:cs typeface="+mn-cs"/>
              </a:rPr>
              <a:t>Has insurance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Lato"/>
                <a:ea typeface="+mn-ea"/>
                <a:cs typeface="+mn-cs"/>
              </a:rPr>
              <a:t>What is the magnitude of any uncaptured benefits?</a:t>
            </a:r>
            <a:endParaRPr kumimoji="0" lang="en-GB" sz="2000" b="0" i="0" u="none" strike="noStrike" kern="1200" cap="none" spc="0" normalizeH="0" baseline="0" noProof="0" dirty="0">
              <a:ln>
                <a:noFill/>
              </a:ln>
              <a:solidFill>
                <a:schemeClr val="bg1"/>
              </a:solidFill>
              <a:effectLst/>
              <a:uLnTx/>
              <a:uFillTx/>
              <a:latin typeface="Lato"/>
              <a:ea typeface="+mn-ea"/>
              <a:cs typeface="+mn-cs"/>
            </a:endParaRPr>
          </a:p>
        </p:txBody>
      </p:sp>
    </p:spTree>
    <p:extLst>
      <p:ext uri="{BB962C8B-B14F-4D97-AF65-F5344CB8AC3E}">
        <p14:creationId xmlns:p14="http://schemas.microsoft.com/office/powerpoint/2010/main" val="18010265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E639-6716-46A1-BA91-112124481DA1}"/>
              </a:ext>
            </a:extLst>
          </p:cNvPr>
          <p:cNvSpPr>
            <a:spLocks noGrp="1"/>
          </p:cNvSpPr>
          <p:nvPr>
            <p:ph type="ctrTitle"/>
          </p:nvPr>
        </p:nvSpPr>
        <p:spPr>
          <a:xfrm>
            <a:off x="373725" y="177048"/>
            <a:ext cx="11080069" cy="1276350"/>
          </a:xfrm>
        </p:spPr>
        <p:txBody>
          <a:bodyPr>
            <a:normAutofit/>
          </a:bodyPr>
          <a:lstStyle/>
          <a:p>
            <a:r>
              <a:rPr lang="en-GB" dirty="0"/>
              <a:t>Summary of additional source of value</a:t>
            </a:r>
          </a:p>
        </p:txBody>
      </p:sp>
      <p:graphicFrame>
        <p:nvGraphicFramePr>
          <p:cNvPr id="4" name="Table 4">
            <a:extLst>
              <a:ext uri="{FF2B5EF4-FFF2-40B4-BE49-F238E27FC236}">
                <a16:creationId xmlns:a16="http://schemas.microsoft.com/office/drawing/2014/main" id="{FB79B291-0187-45BE-AAA1-FAE6E802706F}"/>
              </a:ext>
            </a:extLst>
          </p:cNvPr>
          <p:cNvGraphicFramePr>
            <a:graphicFrameLocks noGrp="1"/>
          </p:cNvGraphicFramePr>
          <p:nvPr>
            <p:extLst>
              <p:ext uri="{D42A27DB-BD31-4B8C-83A1-F6EECF244321}">
                <p14:modId xmlns:p14="http://schemas.microsoft.com/office/powerpoint/2010/main" val="2006726175"/>
              </p:ext>
            </p:extLst>
          </p:nvPr>
        </p:nvGraphicFramePr>
        <p:xfrm>
          <a:off x="264229" y="895262"/>
          <a:ext cx="11554045" cy="5538854"/>
        </p:xfrm>
        <a:graphic>
          <a:graphicData uri="http://schemas.openxmlformats.org/drawingml/2006/table">
            <a:tbl>
              <a:tblPr firstRow="1" bandRow="1">
                <a:tableStyleId>{5C22544A-7EE6-4342-B048-85BDC9FD1C3A}</a:tableStyleId>
              </a:tblPr>
              <a:tblGrid>
                <a:gridCol w="1436980">
                  <a:extLst>
                    <a:ext uri="{9D8B030D-6E8A-4147-A177-3AD203B41FA5}">
                      <a16:colId xmlns:a16="http://schemas.microsoft.com/office/drawing/2014/main" val="3433344510"/>
                    </a:ext>
                  </a:extLst>
                </a:gridCol>
                <a:gridCol w="5630299">
                  <a:extLst>
                    <a:ext uri="{9D8B030D-6E8A-4147-A177-3AD203B41FA5}">
                      <a16:colId xmlns:a16="http://schemas.microsoft.com/office/drawing/2014/main" val="2652152285"/>
                    </a:ext>
                  </a:extLst>
                </a:gridCol>
                <a:gridCol w="1530464">
                  <a:extLst>
                    <a:ext uri="{9D8B030D-6E8A-4147-A177-3AD203B41FA5}">
                      <a16:colId xmlns:a16="http://schemas.microsoft.com/office/drawing/2014/main" val="3610227299"/>
                    </a:ext>
                  </a:extLst>
                </a:gridCol>
                <a:gridCol w="1478151">
                  <a:extLst>
                    <a:ext uri="{9D8B030D-6E8A-4147-A177-3AD203B41FA5}">
                      <a16:colId xmlns:a16="http://schemas.microsoft.com/office/drawing/2014/main" val="1052760167"/>
                    </a:ext>
                  </a:extLst>
                </a:gridCol>
                <a:gridCol w="1478151">
                  <a:extLst>
                    <a:ext uri="{9D8B030D-6E8A-4147-A177-3AD203B41FA5}">
                      <a16:colId xmlns:a16="http://schemas.microsoft.com/office/drawing/2014/main" val="219360132"/>
                    </a:ext>
                  </a:extLst>
                </a:gridCol>
              </a:tblGrid>
              <a:tr h="160912">
                <a:tc>
                  <a:txBody>
                    <a:bodyPr/>
                    <a:lstStyle/>
                    <a:p>
                      <a:r>
                        <a:rPr lang="en-GB" sz="1700" dirty="0"/>
                        <a:t>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Potential source of additional benefit</a:t>
                      </a:r>
                    </a:p>
                    <a:p>
                      <a:endParaRPr lang="en-GB" sz="1700" dirty="0"/>
                    </a:p>
                  </a:txBody>
                  <a:tcPr/>
                </a:tc>
                <a:tc>
                  <a:txBody>
                    <a:bodyPr/>
                    <a:lstStyle/>
                    <a:p>
                      <a:r>
                        <a:rPr lang="en-GB" sz="1700" dirty="0"/>
                        <a:t>Driver of benefit of CAZ-AVI</a:t>
                      </a:r>
                    </a:p>
                  </a:txBody>
                  <a:tcPr/>
                </a:tc>
                <a:tc>
                  <a:txBody>
                    <a:bodyPr/>
                    <a:lstStyle/>
                    <a:p>
                      <a:r>
                        <a:rPr lang="en-GB" sz="1700" dirty="0"/>
                        <a:t>Included in EEPRU model</a:t>
                      </a:r>
                    </a:p>
                  </a:txBody>
                  <a:tcPr/>
                </a:tc>
                <a:tc>
                  <a:txBody>
                    <a:bodyPr/>
                    <a:lstStyle/>
                    <a:p>
                      <a:r>
                        <a:rPr lang="en-GB" sz="1700" dirty="0"/>
                        <a:t>Source of uncertainty*</a:t>
                      </a:r>
                    </a:p>
                  </a:txBody>
                  <a:tcPr/>
                </a:tc>
                <a:extLst>
                  <a:ext uri="{0D108BD9-81ED-4DB2-BD59-A6C34878D82A}">
                    <a16:rowId xmlns:a16="http://schemas.microsoft.com/office/drawing/2014/main" val="790781532"/>
                  </a:ext>
                </a:extLst>
              </a:tr>
              <a:tr h="370840">
                <a:tc>
                  <a:txBody>
                    <a:bodyPr/>
                    <a:lstStyle/>
                    <a:p>
                      <a:r>
                        <a:rPr lang="en-GB" sz="1700" dirty="0"/>
                        <a:t>Spectrum</a:t>
                      </a:r>
                    </a:p>
                  </a:txBody>
                  <a:tcPr/>
                </a:tc>
                <a:tc>
                  <a:txBody>
                    <a:bodyPr/>
                    <a:lstStyle/>
                    <a:p>
                      <a:r>
                        <a:rPr lang="en-GB" sz="1700" dirty="0"/>
                        <a:t>Reduced colonisation with drug-resistant bacteria, leading to reduced drug-resistance of future infections</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No</a:t>
                      </a:r>
                    </a:p>
                  </a:txBody>
                  <a:tcPr/>
                </a:tc>
                <a:extLst>
                  <a:ext uri="{0D108BD9-81ED-4DB2-BD59-A6C34878D82A}">
                    <a16:rowId xmlns:a16="http://schemas.microsoft.com/office/drawing/2014/main" val="3077088857"/>
                  </a:ext>
                </a:extLst>
              </a:tr>
              <a:tr h="370840">
                <a:tc>
                  <a:txBody>
                    <a:bodyPr/>
                    <a:lstStyle/>
                    <a:p>
                      <a:r>
                        <a:rPr lang="en-GB" sz="1700" dirty="0"/>
                        <a:t>Transmission</a:t>
                      </a:r>
                    </a:p>
                  </a:txBody>
                  <a:tcPr/>
                </a:tc>
                <a:tc>
                  <a:txBody>
                    <a:bodyPr/>
                    <a:lstStyle/>
                    <a:p>
                      <a:r>
                        <a:rPr lang="en-GB" sz="1700" dirty="0"/>
                        <a:t>Reduced number of resistant infections</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Yes</a:t>
                      </a:r>
                    </a:p>
                  </a:txBody>
                  <a:tcPr/>
                </a:tc>
                <a:extLst>
                  <a:ext uri="{0D108BD9-81ED-4DB2-BD59-A6C34878D82A}">
                    <a16:rowId xmlns:a16="http://schemas.microsoft.com/office/drawing/2014/main" val="1787439386"/>
                  </a:ext>
                </a:extLst>
              </a:tr>
              <a:tr h="370840">
                <a:tc>
                  <a:txBody>
                    <a:bodyPr/>
                    <a:lstStyle/>
                    <a:p>
                      <a:r>
                        <a:rPr lang="en-GB" sz="1700" dirty="0"/>
                        <a:t>Enablement</a:t>
                      </a:r>
                    </a:p>
                  </a:txBody>
                  <a:tcPr/>
                </a:tc>
                <a:tc>
                  <a:txBody>
                    <a:bodyPr/>
                    <a:lstStyle/>
                    <a:p>
                      <a:r>
                        <a:rPr lang="en-GB" sz="1700" dirty="0"/>
                        <a:t>Improved treatment of post-operative infections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No</a:t>
                      </a:r>
                    </a:p>
                  </a:txBody>
                  <a:tcPr/>
                </a:tc>
                <a:extLst>
                  <a:ext uri="{0D108BD9-81ED-4DB2-BD59-A6C34878D82A}">
                    <a16:rowId xmlns:a16="http://schemas.microsoft.com/office/drawing/2014/main" val="3980304591"/>
                  </a:ext>
                </a:extLst>
              </a:tr>
              <a:tr h="377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Improved treatment of pre-operative infections</a:t>
                      </a:r>
                    </a:p>
                  </a:txBody>
                  <a:tcPr/>
                </a:tc>
                <a:tc>
                  <a:txBody>
                    <a:bodyPr/>
                    <a:lstStyle/>
                    <a:p>
                      <a:r>
                        <a:rPr lang="en-GB" sz="1700" dirty="0"/>
                        <a:t>Yes</a:t>
                      </a:r>
                    </a:p>
                  </a:txBody>
                  <a:tcPr/>
                </a:tc>
                <a:tc>
                  <a:txBody>
                    <a:bodyPr/>
                    <a:lstStyle/>
                    <a:p>
                      <a:r>
                        <a:rPr lang="en-GB" sz="1700" dirty="0"/>
                        <a:t>Partially</a:t>
                      </a:r>
                    </a:p>
                  </a:txBody>
                  <a:tcPr/>
                </a:tc>
                <a:tc>
                  <a:txBody>
                    <a:bodyPr/>
                    <a:lstStyle/>
                    <a:p>
                      <a:r>
                        <a:rPr lang="en-GB" sz="1700" dirty="0"/>
                        <a:t>Yes</a:t>
                      </a:r>
                    </a:p>
                  </a:txBody>
                  <a:tcPr/>
                </a:tc>
                <a:extLst>
                  <a:ext uri="{0D108BD9-81ED-4DB2-BD59-A6C34878D82A}">
                    <a16:rowId xmlns:a16="http://schemas.microsoft.com/office/drawing/2014/main" val="40024580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Increasing the number of procedures that can go ahead</a:t>
                      </a:r>
                    </a:p>
                  </a:txBody>
                  <a:tcPr/>
                </a:tc>
                <a:tc>
                  <a:txBody>
                    <a:bodyPr/>
                    <a:lstStyle/>
                    <a:p>
                      <a:r>
                        <a:rPr lang="en-GB" sz="1700" dirty="0"/>
                        <a:t>Yes</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Yes</a:t>
                      </a:r>
                    </a:p>
                  </a:txBody>
                  <a:tcPr/>
                </a:tc>
                <a:extLst>
                  <a:ext uri="{0D108BD9-81ED-4DB2-BD59-A6C34878D82A}">
                    <a16:rowId xmlns:a16="http://schemas.microsoft.com/office/drawing/2014/main" val="2301171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Ability to keep wards open during an outbreak</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No</a:t>
                      </a:r>
                    </a:p>
                  </a:txBody>
                  <a:tcPr/>
                </a:tc>
                <a:extLst>
                  <a:ext uri="{0D108BD9-81ED-4DB2-BD59-A6C34878D82A}">
                    <a16:rowId xmlns:a16="http://schemas.microsoft.com/office/drawing/2014/main" val="3050533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Reduced use of resources enabling procedures and healthcare for other patients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No</a:t>
                      </a:r>
                    </a:p>
                  </a:txBody>
                  <a:tcPr/>
                </a:tc>
                <a:extLst>
                  <a:ext uri="{0D108BD9-81ED-4DB2-BD59-A6C34878D82A}">
                    <a16:rowId xmlns:a16="http://schemas.microsoft.com/office/drawing/2014/main" val="1900866006"/>
                  </a:ext>
                </a:extLst>
              </a:tr>
              <a:tr h="370840">
                <a:tc>
                  <a:txBody>
                    <a:bodyPr/>
                    <a:lstStyle/>
                    <a:p>
                      <a:r>
                        <a:rPr lang="en-GB" sz="1700" dirty="0"/>
                        <a:t>Diversity</a:t>
                      </a:r>
                    </a:p>
                  </a:txBody>
                  <a:tcPr/>
                </a:tc>
                <a:tc>
                  <a:txBody>
                    <a:bodyPr/>
                    <a:lstStyle/>
                    <a:p>
                      <a:r>
                        <a:rPr lang="en-GB" sz="1700" dirty="0"/>
                        <a:t>Replacing broad spectrum antimicrobials with narrow spectrum antimicrobials</a:t>
                      </a:r>
                    </a:p>
                  </a:txBody>
                  <a:tcPr/>
                </a:tc>
                <a:tc>
                  <a:txBody>
                    <a:bodyPr/>
                    <a:lstStyle/>
                    <a:p>
                      <a:r>
                        <a:rPr lang="en-GB" sz="1700" dirty="0"/>
                        <a:t>No</a:t>
                      </a:r>
                    </a:p>
                  </a:txBody>
                  <a:tcPr/>
                </a:tc>
                <a:tc>
                  <a:txBody>
                    <a:bodyPr/>
                    <a:lstStyle/>
                    <a:p>
                      <a:r>
                        <a:rPr lang="en-GB" sz="1700" dirty="0"/>
                        <a:t>No</a:t>
                      </a:r>
                    </a:p>
                  </a:txBody>
                  <a:tcPr/>
                </a:tc>
                <a:tc>
                  <a:txBody>
                    <a:bodyPr/>
                    <a:lstStyle/>
                    <a:p>
                      <a:r>
                        <a:rPr lang="en-GB" sz="1700"/>
                        <a:t>Yes</a:t>
                      </a:r>
                      <a:endParaRPr lang="en-GB" sz="1700" dirty="0"/>
                    </a:p>
                  </a:txBody>
                  <a:tcPr/>
                </a:tc>
                <a:extLst>
                  <a:ext uri="{0D108BD9-81ED-4DB2-BD59-A6C34878D82A}">
                    <a16:rowId xmlns:a16="http://schemas.microsoft.com/office/drawing/2014/main" val="3989795378"/>
                  </a:ext>
                </a:extLst>
              </a:tr>
              <a:tr h="370840">
                <a:tc>
                  <a:txBody>
                    <a:bodyPr/>
                    <a:lstStyle/>
                    <a:p>
                      <a:r>
                        <a:rPr lang="en-GB" sz="1700" dirty="0"/>
                        <a:t>Insurance</a:t>
                      </a:r>
                    </a:p>
                  </a:txBody>
                  <a:tcPr/>
                </a:tc>
                <a:tc>
                  <a:txBody>
                    <a:bodyPr/>
                    <a:lstStyle/>
                    <a:p>
                      <a:r>
                        <a:rPr lang="en-GB" sz="1700" dirty="0"/>
                        <a:t>Restricting usage of CAZ-AVI to preserve efficacy in the long term</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Yes</a:t>
                      </a:r>
                    </a:p>
                  </a:txBody>
                  <a:tcPr/>
                </a:tc>
                <a:extLst>
                  <a:ext uri="{0D108BD9-81ED-4DB2-BD59-A6C34878D82A}">
                    <a16:rowId xmlns:a16="http://schemas.microsoft.com/office/drawing/2014/main" val="12405155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Insurance</a:t>
                      </a:r>
                    </a:p>
                  </a:txBody>
                  <a:tcPr/>
                </a:tc>
                <a:tc>
                  <a:txBody>
                    <a:bodyPr/>
                    <a:lstStyle/>
                    <a:p>
                      <a:r>
                        <a:rPr lang="en-GB" sz="1700" dirty="0"/>
                        <a:t>Avoidance for catastrophic health losses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Yes</a:t>
                      </a:r>
                    </a:p>
                  </a:txBody>
                  <a:tcPr/>
                </a:tc>
                <a:extLst>
                  <a:ext uri="{0D108BD9-81ED-4DB2-BD59-A6C34878D82A}">
                    <a16:rowId xmlns:a16="http://schemas.microsoft.com/office/drawing/2014/main" val="3545592198"/>
                  </a:ext>
                </a:extLst>
              </a:tr>
            </a:tbl>
          </a:graphicData>
        </a:graphic>
      </p:graphicFrame>
      <p:sp>
        <p:nvSpPr>
          <p:cNvPr id="5" name="TextBox 4">
            <a:extLst>
              <a:ext uri="{FF2B5EF4-FFF2-40B4-BE49-F238E27FC236}">
                <a16:creationId xmlns:a16="http://schemas.microsoft.com/office/drawing/2014/main" id="{1EC0DBD3-5EAE-4B4D-B6C0-8365858B3B2B}"/>
              </a:ext>
            </a:extLst>
          </p:cNvPr>
          <p:cNvSpPr txBox="1"/>
          <p:nvPr/>
        </p:nvSpPr>
        <p:spPr>
          <a:xfrm>
            <a:off x="173700" y="6447717"/>
            <a:ext cx="10822359" cy="369332"/>
          </a:xfrm>
          <a:prstGeom prst="rect">
            <a:avLst/>
          </a:prstGeom>
          <a:noFill/>
        </p:spPr>
        <p:txBody>
          <a:bodyPr wrap="square" rtlCol="0">
            <a:spAutoFit/>
          </a:bodyPr>
          <a:lstStyle/>
          <a:p>
            <a:r>
              <a:rPr lang="en-GB" dirty="0"/>
              <a:t>*If included, EEPRU consider there is uncertainty in their assumptions. </a:t>
            </a:r>
          </a:p>
        </p:txBody>
      </p:sp>
    </p:spTree>
    <p:extLst>
      <p:ext uri="{BB962C8B-B14F-4D97-AF65-F5344CB8AC3E}">
        <p14:creationId xmlns:p14="http://schemas.microsoft.com/office/powerpoint/2010/main" val="394688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495589" y="326798"/>
            <a:ext cx="11178381" cy="1276350"/>
          </a:xfrm>
        </p:spPr>
        <p:txBody>
          <a:bodyPr>
            <a:normAutofit fontScale="90000"/>
          </a:bodyPr>
          <a:lstStyle/>
          <a:p>
            <a:r>
              <a:rPr lang="en-GB" dirty="0"/>
              <a:t>Not possible to model every population </a:t>
            </a:r>
            <a:r>
              <a:rPr lang="en-GB" dirty="0">
                <a:sym typeface="Wingdings" panose="05000000000000000000" pitchFamily="2" charset="2"/>
              </a:rPr>
              <a:t> EEPRU </a:t>
            </a:r>
            <a:r>
              <a:rPr lang="en-GB" dirty="0"/>
              <a:t>selected ‘high value clinical scenarios’ for patient-level model</a:t>
            </a: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a:xfrm>
            <a:off x="496383" y="1887765"/>
            <a:ext cx="11177587" cy="4005262"/>
          </a:xfrm>
        </p:spPr>
        <p:txBody>
          <a:bodyPr>
            <a:noAutofit/>
          </a:bodyPr>
          <a:lstStyle/>
          <a:p>
            <a:pPr marL="285750" indent="-285750">
              <a:lnSpc>
                <a:spcPct val="130000"/>
              </a:lnSpc>
              <a:spcBef>
                <a:spcPts val="500"/>
              </a:spcBef>
              <a:buFont typeface="Arial" panose="020B0604020202020204" pitchFamily="34" charset="0"/>
              <a:buChar char="•"/>
            </a:pPr>
            <a:r>
              <a:rPr lang="en-GB" dirty="0">
                <a:latin typeface="+mn-lt"/>
              </a:rPr>
              <a:t>High value clinical scenarios (HVCS) = </a:t>
            </a:r>
            <a:r>
              <a:rPr lang="en-GB" dirty="0">
                <a:latin typeface="+mn-lt"/>
                <a:sym typeface="Wingdings" panose="05000000000000000000" pitchFamily="2" charset="2"/>
              </a:rPr>
              <a:t>populations where greatest clinical benefit expected</a:t>
            </a:r>
          </a:p>
          <a:p>
            <a:pPr marL="285750" indent="-285750">
              <a:lnSpc>
                <a:spcPct val="130000"/>
              </a:lnSpc>
              <a:spcBef>
                <a:spcPts val="500"/>
              </a:spcBef>
              <a:buFont typeface="Arial" panose="020B0604020202020204" pitchFamily="34" charset="0"/>
              <a:buChar char="•"/>
            </a:pPr>
            <a:r>
              <a:rPr lang="en-GB" dirty="0">
                <a:latin typeface="+mn-lt"/>
                <a:sym typeface="Wingdings" panose="05000000000000000000" pitchFamily="2" charset="2"/>
              </a:rPr>
              <a:t>EEPRU identified HVCS in consultation with clinical advisors during scoping and protocol development</a:t>
            </a:r>
          </a:p>
          <a:p>
            <a:pPr marL="285750" indent="-285750">
              <a:lnSpc>
                <a:spcPct val="130000"/>
              </a:lnSpc>
              <a:spcBef>
                <a:spcPts val="500"/>
              </a:spcBef>
              <a:buFont typeface="Arial" panose="020B0604020202020204" pitchFamily="34" charset="0"/>
              <a:buChar char="•"/>
            </a:pPr>
            <a:r>
              <a:rPr lang="en-GB" dirty="0">
                <a:latin typeface="+mn-lt"/>
              </a:rPr>
              <a:t>Several HVCS, divided across 2 settings that CAZ-AVI would be used, included in patient-level model:</a:t>
            </a:r>
          </a:p>
          <a:p>
            <a:pPr marL="1028700" lvl="1" indent="-342900">
              <a:lnSpc>
                <a:spcPct val="130000"/>
              </a:lnSpc>
              <a:buFont typeface="+mj-lt"/>
              <a:buAutoNum type="arabicPeriod"/>
            </a:pPr>
            <a:r>
              <a:rPr lang="en-GB" b="1" dirty="0"/>
              <a:t>Empiric treatment </a:t>
            </a:r>
            <a:r>
              <a:rPr lang="en-GB" dirty="0"/>
              <a:t>for clinically urgent infections - strong clinical suspicion (risk) of the pathogen-resistance mechanism, based on fulfilling one of the following criteria:</a:t>
            </a:r>
          </a:p>
          <a:p>
            <a:pPr marL="1200150" lvl="2" indent="-285750">
              <a:lnSpc>
                <a:spcPct val="130000"/>
              </a:lnSpc>
            </a:pPr>
            <a:r>
              <a:rPr lang="en-GB" dirty="0">
                <a:ea typeface="Lato" panose="020F0502020204030203" pitchFamily="34" charset="0"/>
                <a:cs typeface="Lato" panose="020F0502020204030203" pitchFamily="34" charset="0"/>
              </a:rPr>
              <a:t>patient previously hospitalised in setting with high prevalence of pathogen of interest</a:t>
            </a:r>
          </a:p>
          <a:p>
            <a:pPr marL="1200150" lvl="2" indent="-285750">
              <a:lnSpc>
                <a:spcPct val="130000"/>
              </a:lnSpc>
            </a:pPr>
            <a:r>
              <a:rPr lang="en-GB" dirty="0">
                <a:ea typeface="Lato" panose="020F0502020204030203" pitchFamily="34" charset="0"/>
                <a:cs typeface="Lato" panose="020F0502020204030203" pitchFamily="34" charset="0"/>
              </a:rPr>
              <a:t>ward outbreak</a:t>
            </a:r>
          </a:p>
          <a:p>
            <a:pPr marL="1200150" lvl="2" indent="-285750">
              <a:lnSpc>
                <a:spcPct val="130000"/>
              </a:lnSpc>
            </a:pPr>
            <a:r>
              <a:rPr lang="en-GB" dirty="0">
                <a:ea typeface="Lato" panose="020F0502020204030203" pitchFamily="34" charset="0"/>
                <a:cs typeface="Lato" panose="020F0502020204030203" pitchFamily="34" charset="0"/>
              </a:rPr>
              <a:t>previous cultures (</a:t>
            </a:r>
            <a:r>
              <a:rPr lang="en-GB" sz="1800" dirty="0">
                <a:effectLst/>
                <a:latin typeface="Segoe UI" panose="020B0502040204020203" pitchFamily="34" charset="0"/>
              </a:rPr>
              <a:t>during current/previous hospital stay</a:t>
            </a:r>
            <a:r>
              <a:rPr lang="en-GB" dirty="0">
                <a:ea typeface="Lato" panose="020F0502020204030203" pitchFamily="34" charset="0"/>
                <a:cs typeface="Lato" panose="020F0502020204030203" pitchFamily="34" charset="0"/>
              </a:rPr>
              <a:t>) show infection/colonisation</a:t>
            </a:r>
          </a:p>
          <a:p>
            <a:pPr marL="1028700" lvl="1" indent="-342900">
              <a:lnSpc>
                <a:spcPct val="130000"/>
              </a:lnSpc>
              <a:buFont typeface="+mj-lt"/>
              <a:buAutoNum type="arabicPeriod"/>
            </a:pPr>
            <a:r>
              <a:rPr lang="en-GB" b="1" dirty="0"/>
              <a:t>Microbiology directed treatment </a:t>
            </a:r>
            <a:r>
              <a:rPr lang="en-GB" dirty="0"/>
              <a:t>for slower progressing infections - treatment based on pathogen’s susceptibility profile (</a:t>
            </a:r>
            <a:r>
              <a:rPr lang="en-GB" sz="1800" dirty="0">
                <a:effectLst/>
                <a:latin typeface="+mj-lt"/>
                <a:ea typeface="DengXian" panose="02010600030101010101" pitchFamily="2" charset="-122"/>
                <a:cs typeface="Arial" panose="020B0604020202020204" pitchFamily="34" charset="0"/>
              </a:rPr>
              <a:t>microbiological susceptibility testing and gene testing performed</a:t>
            </a:r>
            <a:r>
              <a:rPr lang="en-GB" dirty="0"/>
              <a:t>)</a:t>
            </a:r>
          </a:p>
          <a:p>
            <a:pPr marL="285750" lvl="1" indent="-285750">
              <a:lnSpc>
                <a:spcPct val="130000"/>
              </a:lnSpc>
            </a:pPr>
            <a:r>
              <a:rPr lang="en-GB" dirty="0">
                <a:ea typeface="Lato" panose="020F0502020204030203" pitchFamily="34" charset="0"/>
                <a:cs typeface="Lato" panose="020F0502020204030203" pitchFamily="34" charset="0"/>
              </a:rPr>
              <a:t>To reflect value of CAZ-AVI’s expected usage, EEPRU estimated QALYs in other populations (not included in model) by estimating patient numbers and assuming the same incremental health benefits as in HVCS.</a:t>
            </a:r>
          </a:p>
          <a:p>
            <a:pPr marL="285750" indent="-285750">
              <a:lnSpc>
                <a:spcPct val="130000"/>
              </a:lnSpc>
              <a:spcBef>
                <a:spcPts val="500"/>
              </a:spcBef>
              <a:buFont typeface="Arial" panose="020B0604020202020204" pitchFamily="34" charset="0"/>
              <a:buChar char="•"/>
            </a:pPr>
            <a:endParaRPr lang="en-GB" dirty="0">
              <a:solidFill>
                <a:srgbClr val="FF0000"/>
              </a:solidFill>
              <a:latin typeface="+mn-lt"/>
            </a:endParaRPr>
          </a:p>
        </p:txBody>
      </p:sp>
    </p:spTree>
    <p:extLst>
      <p:ext uri="{BB962C8B-B14F-4D97-AF65-F5344CB8AC3E}">
        <p14:creationId xmlns:p14="http://schemas.microsoft.com/office/powerpoint/2010/main" val="3065604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82A1-2402-4A82-B785-95AA3B9DFD87}"/>
              </a:ext>
            </a:extLst>
          </p:cNvPr>
          <p:cNvSpPr>
            <a:spLocks noGrp="1"/>
          </p:cNvSpPr>
          <p:nvPr>
            <p:ph type="ctrTitle"/>
          </p:nvPr>
        </p:nvSpPr>
        <p:spPr/>
        <p:txBody>
          <a:bodyPr/>
          <a:lstStyle/>
          <a:p>
            <a:r>
              <a:rPr lang="en-GB" dirty="0"/>
              <a:t>Consultation comments – stewardship</a:t>
            </a:r>
          </a:p>
        </p:txBody>
      </p:sp>
      <p:sp>
        <p:nvSpPr>
          <p:cNvPr id="3" name="Subtitle 2">
            <a:extLst>
              <a:ext uri="{FF2B5EF4-FFF2-40B4-BE49-F238E27FC236}">
                <a16:creationId xmlns:a16="http://schemas.microsoft.com/office/drawing/2014/main" id="{D81015CD-ABA4-4309-9314-74252EEB608C}"/>
              </a:ext>
            </a:extLst>
          </p:cNvPr>
          <p:cNvSpPr>
            <a:spLocks noGrp="1"/>
          </p:cNvSpPr>
          <p:nvPr>
            <p:ph type="subTitle" idx="1"/>
          </p:nvPr>
        </p:nvSpPr>
        <p:spPr/>
        <p:txBody>
          <a:bodyPr>
            <a:normAutofit/>
          </a:bodyPr>
          <a:lstStyle/>
          <a:p>
            <a:pPr>
              <a:lnSpc>
                <a:spcPct val="100000"/>
              </a:lnSpc>
              <a:spcBef>
                <a:spcPts val="1200"/>
              </a:spcBef>
              <a:spcAft>
                <a:spcPts val="1200"/>
              </a:spcAft>
            </a:pPr>
            <a:r>
              <a:rPr lang="en-GB" b="1" u="sng" dirty="0"/>
              <a:t>Pfizer</a:t>
            </a:r>
          </a:p>
          <a:p>
            <a:pPr marL="342900" indent="-342900">
              <a:lnSpc>
                <a:spcPct val="100000"/>
              </a:lnSpc>
              <a:spcBef>
                <a:spcPts val="1200"/>
              </a:spcBef>
              <a:spcAft>
                <a:spcPts val="1200"/>
              </a:spcAft>
              <a:buFont typeface="Arial" panose="020B0604020202020204" pitchFamily="34" charset="0"/>
              <a:buChar char="•"/>
            </a:pPr>
            <a:r>
              <a:rPr lang="en-GB" dirty="0"/>
              <a:t>Different antimicrobial stewardship strategies could be modelled and their impact on the emergence of resistance. If not possible to quantify diversity value, qualitative assessment considered - impact and appropriate usage of new antibiotics is critical factor in attempting to tackle the clear trend of increasing resistance.</a:t>
            </a:r>
            <a:endParaRPr lang="en-GB" b="1" u="sng" dirty="0"/>
          </a:p>
          <a:p>
            <a:pPr>
              <a:lnSpc>
                <a:spcPct val="100000"/>
              </a:lnSpc>
              <a:spcBef>
                <a:spcPts val="1200"/>
              </a:spcBef>
              <a:spcAft>
                <a:spcPts val="1200"/>
              </a:spcAft>
            </a:pPr>
            <a:r>
              <a:rPr lang="en-GB" b="1" u="sng" dirty="0"/>
              <a:t>MSD</a:t>
            </a:r>
          </a:p>
          <a:p>
            <a:pPr marL="342900" indent="-342900">
              <a:lnSpc>
                <a:spcPct val="100000"/>
              </a:lnSpc>
              <a:buFont typeface="Arial" panose="020B0604020202020204" pitchFamily="34" charset="0"/>
              <a:buChar char="•"/>
            </a:pPr>
            <a:r>
              <a:rPr lang="en-GB" sz="1800" dirty="0"/>
              <a:t>The crucial stewardship component of the technology appraisals appears to have been omitted entirely, optimal usage scenario(s) are critical to balance individual clinical judgement with national guidance.</a:t>
            </a:r>
            <a:endParaRPr lang="en-GB" dirty="0"/>
          </a:p>
          <a:p>
            <a:pPr>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14702792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C483-3B7A-40BA-B2E5-32166174567E}"/>
              </a:ext>
            </a:extLst>
          </p:cNvPr>
          <p:cNvSpPr>
            <a:spLocks noGrp="1"/>
          </p:cNvSpPr>
          <p:nvPr>
            <p:ph type="ctrTitle"/>
          </p:nvPr>
        </p:nvSpPr>
        <p:spPr/>
        <p:txBody>
          <a:bodyPr>
            <a:normAutofit fontScale="90000"/>
          </a:bodyPr>
          <a:lstStyle/>
          <a:p>
            <a:r>
              <a:rPr lang="en-GB" dirty="0"/>
              <a:t>Considerations for apportioning value to the contract period</a:t>
            </a:r>
          </a:p>
        </p:txBody>
      </p:sp>
      <p:sp>
        <p:nvSpPr>
          <p:cNvPr id="3" name="Subtitle 2">
            <a:extLst>
              <a:ext uri="{FF2B5EF4-FFF2-40B4-BE49-F238E27FC236}">
                <a16:creationId xmlns:a16="http://schemas.microsoft.com/office/drawing/2014/main" id="{4BC57A5C-27D4-49CE-938C-BE2CA3E71A8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468855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a:xfrm>
            <a:off x="722806" y="2527765"/>
            <a:ext cx="4815846" cy="1276350"/>
          </a:xfrm>
        </p:spPr>
        <p:txBody>
          <a:bodyPr/>
          <a:lstStyle/>
          <a:p>
            <a:r>
              <a:rPr lang="en-GB" dirty="0"/>
              <a:t>Total value and contract duration</a:t>
            </a:r>
          </a:p>
        </p:txBody>
      </p:sp>
      <p:sp>
        <p:nvSpPr>
          <p:cNvPr id="3" name="Subtitle 2">
            <a:extLst>
              <a:ext uri="{FF2B5EF4-FFF2-40B4-BE49-F238E27FC236}">
                <a16:creationId xmlns:a16="http://schemas.microsoft.com/office/drawing/2014/main" id="{8B53D317-2FF9-4FF8-9740-95E66A93F0BC}"/>
              </a:ext>
              <a:ext uri="{C183D7F6-B498-43B3-948B-1728B52AA6E4}">
                <adec:decorative xmlns:adec="http://schemas.microsoft.com/office/drawing/2017/decorative" val="1"/>
              </a:ext>
            </a:extLst>
          </p:cNvPr>
          <p:cNvSpPr>
            <a:spLocks noGrp="1"/>
          </p:cNvSpPr>
          <p:nvPr>
            <p:ph type="subTitle" idx="1"/>
          </p:nvPr>
        </p:nvSpPr>
        <p:spPr>
          <a:xfrm>
            <a:off x="496383" y="1384663"/>
            <a:ext cx="11270744" cy="4641668"/>
          </a:xfrm>
        </p:spPr>
        <p:txBody>
          <a:bodyPr numCol="1">
            <a:normAutofit/>
          </a:bodyPr>
          <a:lstStyle/>
          <a:p>
            <a:pPr marL="0" indent="0">
              <a:lnSpc>
                <a:spcPct val="150000"/>
              </a:lnSpc>
              <a:buNone/>
            </a:pPr>
            <a:endParaRPr lang="en-GB" sz="2800" dirty="0"/>
          </a:p>
          <a:p>
            <a:pPr marL="0" indent="0">
              <a:lnSpc>
                <a:spcPct val="150000"/>
              </a:lnSpc>
              <a:buNone/>
            </a:pPr>
            <a:endParaRPr lang="en-GB" sz="2800" dirty="0"/>
          </a:p>
        </p:txBody>
      </p:sp>
      <p:graphicFrame>
        <p:nvGraphicFramePr>
          <p:cNvPr id="4" name="Diagram 3">
            <a:extLst>
              <a:ext uri="{FF2B5EF4-FFF2-40B4-BE49-F238E27FC236}">
                <a16:creationId xmlns:a16="http://schemas.microsoft.com/office/drawing/2014/main" id="{121CA873-9553-4F02-B178-A4C6036E32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485022"/>
              </p:ext>
            </p:extLst>
          </p:nvPr>
        </p:nvGraphicFramePr>
        <p:xfrm>
          <a:off x="4271182" y="1"/>
          <a:ext cx="8413877" cy="6339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3500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Option 1: assign 100% of the total value to the contract duration</a:t>
            </a:r>
          </a:p>
        </p:txBody>
      </p:sp>
      <p:graphicFrame>
        <p:nvGraphicFramePr>
          <p:cNvPr id="4" name="Table 6">
            <a:extLst>
              <a:ext uri="{FF2B5EF4-FFF2-40B4-BE49-F238E27FC236}">
                <a16:creationId xmlns:a16="http://schemas.microsoft.com/office/drawing/2014/main" id="{BFFABA1A-91E5-4535-9E5A-3729BD147031}"/>
              </a:ext>
            </a:extLst>
          </p:cNvPr>
          <p:cNvGraphicFramePr>
            <a:graphicFrameLocks noGrp="1"/>
          </p:cNvGraphicFramePr>
          <p:nvPr>
            <p:extLst>
              <p:ext uri="{D42A27DB-BD31-4B8C-83A1-F6EECF244321}">
                <p14:modId xmlns:p14="http://schemas.microsoft.com/office/powerpoint/2010/main" val="90779553"/>
              </p:ext>
            </p:extLst>
          </p:nvPr>
        </p:nvGraphicFramePr>
        <p:xfrm>
          <a:off x="601167" y="1921511"/>
          <a:ext cx="10989665" cy="3339659"/>
        </p:xfrm>
        <a:graphic>
          <a:graphicData uri="http://schemas.openxmlformats.org/drawingml/2006/table">
            <a:tbl>
              <a:tblPr firstRow="1" bandRow="1">
                <a:tableStyleId>{5C22544A-7EE6-4342-B048-85BDC9FD1C3A}</a:tableStyleId>
              </a:tblPr>
              <a:tblGrid>
                <a:gridCol w="5306918">
                  <a:extLst>
                    <a:ext uri="{9D8B030D-6E8A-4147-A177-3AD203B41FA5}">
                      <a16:colId xmlns:a16="http://schemas.microsoft.com/office/drawing/2014/main" val="282219629"/>
                    </a:ext>
                  </a:extLst>
                </a:gridCol>
                <a:gridCol w="5682747">
                  <a:extLst>
                    <a:ext uri="{9D8B030D-6E8A-4147-A177-3AD203B41FA5}">
                      <a16:colId xmlns:a16="http://schemas.microsoft.com/office/drawing/2014/main" val="777177856"/>
                    </a:ext>
                  </a:extLst>
                </a:gridCol>
              </a:tblGrid>
              <a:tr h="658010">
                <a:tc>
                  <a:txBody>
                    <a:bodyPr/>
                    <a:lstStyle/>
                    <a:p>
                      <a:pPr algn="ctr"/>
                      <a:r>
                        <a:rPr lang="en-GB" dirty="0"/>
                        <a:t>Advantages </a:t>
                      </a:r>
                    </a:p>
                  </a:txBody>
                  <a:tcPr anchor="ctr"/>
                </a:tc>
                <a:tc>
                  <a:txBody>
                    <a:bodyPr/>
                    <a:lstStyle/>
                    <a:p>
                      <a:pPr algn="ctr"/>
                      <a:r>
                        <a:rPr lang="en-GB" dirty="0"/>
                        <a:t>Disadvantages </a:t>
                      </a:r>
                    </a:p>
                  </a:txBody>
                  <a:tcPr anchor="ctr"/>
                </a:tc>
                <a:extLst>
                  <a:ext uri="{0D108BD9-81ED-4DB2-BD59-A6C34878D82A}">
                    <a16:rowId xmlns:a16="http://schemas.microsoft.com/office/drawing/2014/main" val="2970991373"/>
                  </a:ext>
                </a:extLst>
              </a:tr>
              <a:tr h="747471">
                <a:tc>
                  <a:txBody>
                    <a:bodyPr/>
                    <a:lstStyle/>
                    <a:p>
                      <a:r>
                        <a:rPr lang="en-GB" dirty="0"/>
                        <a:t>Simplest option</a:t>
                      </a:r>
                    </a:p>
                  </a:txBody>
                  <a:tcPr/>
                </a:tc>
                <a:tc>
                  <a:txBody>
                    <a:bodyPr/>
                    <a:lstStyle/>
                    <a:p>
                      <a:r>
                        <a:rPr lang="en-GB" dirty="0"/>
                        <a:t>No economic rationale to pay for the drug after year 10</a:t>
                      </a:r>
                    </a:p>
                  </a:txBody>
                  <a:tcPr/>
                </a:tc>
                <a:extLst>
                  <a:ext uri="{0D108BD9-81ED-4DB2-BD59-A6C34878D82A}">
                    <a16:rowId xmlns:a16="http://schemas.microsoft.com/office/drawing/2014/main" val="1076177111"/>
                  </a:ext>
                </a:extLst>
              </a:tr>
              <a:tr h="953625">
                <a:tc>
                  <a:txBody>
                    <a:bodyPr/>
                    <a:lstStyle/>
                    <a:p>
                      <a:r>
                        <a:rPr lang="en-GB" dirty="0">
                          <a:solidFill>
                            <a:schemeClr val="tx1"/>
                          </a:solidFill>
                        </a:rPr>
                        <a:t>Provides the greatest reward to company and therefore most likely to support the delivery of a “pull incentive”  </a:t>
                      </a:r>
                    </a:p>
                  </a:txBody>
                  <a:tcPr/>
                </a:tc>
                <a:tc>
                  <a:txBody>
                    <a:bodyPr/>
                    <a:lstStyle/>
                    <a:p>
                      <a:r>
                        <a:rPr lang="en-GB" dirty="0"/>
                        <a:t>NHS likely to end up paying &gt;100% of value if drug is used beyond contract period</a:t>
                      </a:r>
                    </a:p>
                  </a:txBody>
                  <a:tcPr/>
                </a:tc>
                <a:extLst>
                  <a:ext uri="{0D108BD9-81ED-4DB2-BD59-A6C34878D82A}">
                    <a16:rowId xmlns:a16="http://schemas.microsoft.com/office/drawing/2014/main" val="1961985101"/>
                  </a:ext>
                </a:extLst>
              </a:tr>
              <a:tr h="980553">
                <a:tc>
                  <a:txBody>
                    <a:bodyPr/>
                    <a:lstStyle/>
                    <a:p>
                      <a:r>
                        <a:rPr lang="en-GB" dirty="0">
                          <a:solidFill>
                            <a:schemeClr val="tx1"/>
                          </a:solidFill>
                        </a:rPr>
                        <a:t>May be appropriate if the Committee considers there to be additional benefits not captured in the health economic analyses</a:t>
                      </a:r>
                    </a:p>
                  </a:txBody>
                  <a:tcPr/>
                </a:tc>
                <a:tc>
                  <a:txBody>
                    <a:bodyPr/>
                    <a:lstStyle/>
                    <a:p>
                      <a:endParaRPr lang="en-GB" dirty="0"/>
                    </a:p>
                  </a:txBody>
                  <a:tcPr/>
                </a:tc>
                <a:extLst>
                  <a:ext uri="{0D108BD9-81ED-4DB2-BD59-A6C34878D82A}">
                    <a16:rowId xmlns:a16="http://schemas.microsoft.com/office/drawing/2014/main" val="3765246966"/>
                  </a:ext>
                </a:extLst>
              </a:tr>
            </a:tbl>
          </a:graphicData>
        </a:graphic>
      </p:graphicFrame>
    </p:spTree>
    <p:extLst>
      <p:ext uri="{BB962C8B-B14F-4D97-AF65-F5344CB8AC3E}">
        <p14:creationId xmlns:p14="http://schemas.microsoft.com/office/powerpoint/2010/main" val="11990633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Option 2: assign &lt;100% of the total value to the contract duration</a:t>
            </a:r>
          </a:p>
        </p:txBody>
      </p:sp>
      <p:graphicFrame>
        <p:nvGraphicFramePr>
          <p:cNvPr id="4" name="Table 6">
            <a:extLst>
              <a:ext uri="{FF2B5EF4-FFF2-40B4-BE49-F238E27FC236}">
                <a16:creationId xmlns:a16="http://schemas.microsoft.com/office/drawing/2014/main" id="{BFFABA1A-91E5-4535-9E5A-3729BD147031}"/>
              </a:ext>
            </a:extLst>
          </p:cNvPr>
          <p:cNvGraphicFramePr>
            <a:graphicFrameLocks noGrp="1"/>
          </p:cNvGraphicFramePr>
          <p:nvPr/>
        </p:nvGraphicFramePr>
        <p:xfrm>
          <a:off x="582706" y="2354131"/>
          <a:ext cx="10989665" cy="3714755"/>
        </p:xfrm>
        <a:graphic>
          <a:graphicData uri="http://schemas.openxmlformats.org/drawingml/2006/table">
            <a:tbl>
              <a:tblPr firstRow="1" bandRow="1">
                <a:tableStyleId>{5C22544A-7EE6-4342-B048-85BDC9FD1C3A}</a:tableStyleId>
              </a:tblPr>
              <a:tblGrid>
                <a:gridCol w="5306918">
                  <a:extLst>
                    <a:ext uri="{9D8B030D-6E8A-4147-A177-3AD203B41FA5}">
                      <a16:colId xmlns:a16="http://schemas.microsoft.com/office/drawing/2014/main" val="282219629"/>
                    </a:ext>
                  </a:extLst>
                </a:gridCol>
                <a:gridCol w="5682747">
                  <a:extLst>
                    <a:ext uri="{9D8B030D-6E8A-4147-A177-3AD203B41FA5}">
                      <a16:colId xmlns:a16="http://schemas.microsoft.com/office/drawing/2014/main" val="777177856"/>
                    </a:ext>
                  </a:extLst>
                </a:gridCol>
              </a:tblGrid>
              <a:tr h="658010">
                <a:tc>
                  <a:txBody>
                    <a:bodyPr/>
                    <a:lstStyle/>
                    <a:p>
                      <a:pPr algn="ctr"/>
                      <a:r>
                        <a:rPr lang="en-GB" dirty="0"/>
                        <a:t>Advantages </a:t>
                      </a:r>
                    </a:p>
                  </a:txBody>
                  <a:tcPr anchor="ctr"/>
                </a:tc>
                <a:tc>
                  <a:txBody>
                    <a:bodyPr/>
                    <a:lstStyle/>
                    <a:p>
                      <a:pPr algn="ctr"/>
                      <a:r>
                        <a:rPr lang="en-GB" dirty="0"/>
                        <a:t>Disadvantages </a:t>
                      </a:r>
                    </a:p>
                  </a:txBody>
                  <a:tcPr anchor="ctr"/>
                </a:tc>
                <a:extLst>
                  <a:ext uri="{0D108BD9-81ED-4DB2-BD59-A6C34878D82A}">
                    <a16:rowId xmlns:a16="http://schemas.microsoft.com/office/drawing/2014/main" val="2970991373"/>
                  </a:ext>
                </a:extLst>
              </a:tr>
              <a:tr h="747471">
                <a:tc>
                  <a:txBody>
                    <a:bodyPr/>
                    <a:lstStyle/>
                    <a:p>
                      <a:r>
                        <a:rPr lang="en-GB" dirty="0"/>
                        <a:t>Reserves some of the value for the post-contract period of use when normal market mechanisms will apply</a:t>
                      </a:r>
                    </a:p>
                  </a:txBody>
                  <a:tcPr/>
                </a:tc>
                <a:tc>
                  <a:txBody>
                    <a:bodyPr/>
                    <a:lstStyle/>
                    <a:p>
                      <a:r>
                        <a:rPr lang="en-GB" dirty="0"/>
                        <a:t>Unclear what the appropriate percentage should be that should be rewarded</a:t>
                      </a:r>
                    </a:p>
                  </a:txBody>
                  <a:tcPr/>
                </a:tc>
                <a:extLst>
                  <a:ext uri="{0D108BD9-81ED-4DB2-BD59-A6C34878D82A}">
                    <a16:rowId xmlns:a16="http://schemas.microsoft.com/office/drawing/2014/main" val="1076177111"/>
                  </a:ext>
                </a:extLst>
              </a:tr>
              <a:tr h="953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Lowers risk that the NHS will end up paying &gt;100% of the total value over the period the drug (and future generics) will be on the UK market</a:t>
                      </a:r>
                    </a:p>
                    <a:p>
                      <a:endParaRPr lang="en-GB" dirty="0"/>
                    </a:p>
                  </a:txBody>
                  <a:tcPr/>
                </a:tc>
                <a:tc>
                  <a:txBody>
                    <a:bodyPr/>
                    <a:lstStyle/>
                    <a:p>
                      <a:r>
                        <a:rPr lang="en-GB" dirty="0"/>
                        <a:t>Might not provide a sufficiently attractive reward for company (especially if total contract value ends up being lower than what they would be expected to make under normal market mechanisms)</a:t>
                      </a:r>
                    </a:p>
                  </a:txBody>
                  <a:tcPr/>
                </a:tc>
                <a:extLst>
                  <a:ext uri="{0D108BD9-81ED-4DB2-BD59-A6C34878D82A}">
                    <a16:rowId xmlns:a16="http://schemas.microsoft.com/office/drawing/2014/main" val="1961985101"/>
                  </a:ext>
                </a:extLst>
              </a:tr>
              <a:tr h="953625">
                <a:tc>
                  <a:txBody>
                    <a:bodyPr/>
                    <a:lstStyle/>
                    <a:p>
                      <a:endParaRPr lang="en-GB" dirty="0"/>
                    </a:p>
                  </a:txBody>
                  <a:tcPr/>
                </a:tc>
                <a:tc>
                  <a:txBody>
                    <a:bodyPr/>
                    <a:lstStyle/>
                    <a:p>
                      <a:r>
                        <a:rPr lang="en-GB" dirty="0">
                          <a:solidFill>
                            <a:schemeClr val="tx1"/>
                          </a:solidFill>
                        </a:rPr>
                        <a:t>May exacerbate under valuing INHB in the contract period if there are additional benefits not captured in the  health economic analyses</a:t>
                      </a:r>
                    </a:p>
                  </a:txBody>
                  <a:tcPr/>
                </a:tc>
                <a:extLst>
                  <a:ext uri="{0D108BD9-81ED-4DB2-BD59-A6C34878D82A}">
                    <a16:rowId xmlns:a16="http://schemas.microsoft.com/office/drawing/2014/main" val="2548166838"/>
                  </a:ext>
                </a:extLst>
              </a:tr>
            </a:tbl>
          </a:graphicData>
        </a:graphic>
      </p:graphicFrame>
    </p:spTree>
    <p:extLst>
      <p:ext uri="{BB962C8B-B14F-4D97-AF65-F5344CB8AC3E}">
        <p14:creationId xmlns:p14="http://schemas.microsoft.com/office/powerpoint/2010/main" val="25158049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a:xfrm>
            <a:off x="413652" y="421059"/>
            <a:ext cx="9438560" cy="1276350"/>
          </a:xfrm>
        </p:spPr>
        <p:txBody>
          <a:bodyPr/>
          <a:lstStyle/>
          <a:p>
            <a:r>
              <a:rPr lang="en-GB" dirty="0"/>
              <a:t>What do the assessment reports tell us?</a:t>
            </a:r>
          </a:p>
        </p:txBody>
      </p:sp>
      <p:sp>
        <p:nvSpPr>
          <p:cNvPr id="3" name="Subtitle 2">
            <a:extLst>
              <a:ext uri="{FF2B5EF4-FFF2-40B4-BE49-F238E27FC236}">
                <a16:creationId xmlns:a16="http://schemas.microsoft.com/office/drawing/2014/main" id="{8B53D317-2FF9-4FF8-9740-95E66A93F0BC}"/>
              </a:ext>
              <a:ext uri="{C183D7F6-B498-43B3-948B-1728B52AA6E4}">
                <adec:decorative xmlns:adec="http://schemas.microsoft.com/office/drawing/2017/decorative" val="1"/>
              </a:ext>
            </a:extLst>
          </p:cNvPr>
          <p:cNvSpPr>
            <a:spLocks noGrp="1"/>
          </p:cNvSpPr>
          <p:nvPr>
            <p:ph type="subTitle" idx="1"/>
          </p:nvPr>
        </p:nvSpPr>
        <p:spPr>
          <a:xfrm>
            <a:off x="507604" y="1384663"/>
            <a:ext cx="11270744" cy="4641668"/>
          </a:xfrm>
        </p:spPr>
        <p:txBody>
          <a:bodyPr numCol="1">
            <a:normAutofit/>
          </a:bodyPr>
          <a:lstStyle/>
          <a:p>
            <a:pPr marL="0" indent="0">
              <a:lnSpc>
                <a:spcPct val="150000"/>
              </a:lnSpc>
              <a:buNone/>
            </a:pPr>
            <a:endParaRPr lang="en-GB" sz="2800" dirty="0"/>
          </a:p>
          <a:p>
            <a:pPr marL="0" indent="0">
              <a:lnSpc>
                <a:spcPct val="150000"/>
              </a:lnSpc>
              <a:buNone/>
            </a:pPr>
            <a:endParaRPr lang="en-GB" sz="2800" dirty="0"/>
          </a:p>
        </p:txBody>
      </p:sp>
      <p:sp>
        <p:nvSpPr>
          <p:cNvPr id="5" name="TextBox 4">
            <a:extLst>
              <a:ext uri="{FF2B5EF4-FFF2-40B4-BE49-F238E27FC236}">
                <a16:creationId xmlns:a16="http://schemas.microsoft.com/office/drawing/2014/main" id="{06EFAF80-0975-4E81-98E9-416250DD6351}"/>
              </a:ext>
            </a:extLst>
          </p:cNvPr>
          <p:cNvSpPr txBox="1"/>
          <p:nvPr/>
        </p:nvSpPr>
        <p:spPr>
          <a:xfrm>
            <a:off x="690282" y="1276000"/>
            <a:ext cx="10327342" cy="33616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Across scenarios, the proportion of value accruing in the first 10 years is 41-65%  for CAZ-AVI and 41-58% for </a:t>
            </a:r>
            <a:r>
              <a:rPr lang="en-GB" dirty="0" err="1"/>
              <a:t>cefiderocol</a:t>
            </a:r>
            <a:r>
              <a:rPr lang="en-GB" dirty="0"/>
              <a:t> </a:t>
            </a:r>
          </a:p>
          <a:p>
            <a:pPr marL="285750" indent="-285750">
              <a:lnSpc>
                <a:spcPct val="150000"/>
              </a:lnSpc>
              <a:buFont typeface="Arial" panose="020B0604020202020204" pitchFamily="34" charset="0"/>
              <a:buChar char="•"/>
            </a:pPr>
            <a:r>
              <a:rPr lang="en-GB" dirty="0"/>
              <a:t>Scenarios where resistance increases more slowly see lower proportions of value accrue to the first 10 years</a:t>
            </a:r>
          </a:p>
          <a:p>
            <a:pPr marL="285750" indent="-285750">
              <a:lnSpc>
                <a:spcPct val="150000"/>
              </a:lnSpc>
              <a:buFont typeface="Arial" panose="020B0604020202020204" pitchFamily="34" charset="0"/>
              <a:buChar char="•"/>
            </a:pPr>
            <a:r>
              <a:rPr lang="en-GB" dirty="0"/>
              <a:t>For other drugs (not AMs) where usage is expected to be stable over time, the proportion of value accruing in the first 10 years is 59% [1]</a:t>
            </a:r>
          </a:p>
          <a:p>
            <a:pPr marL="285750" indent="-285750">
              <a:lnSpc>
                <a:spcPct val="150000"/>
              </a:lnSpc>
              <a:buFont typeface="Arial" panose="020B0604020202020204" pitchFamily="34" charset="0"/>
              <a:buChar char="•"/>
            </a:pPr>
            <a:endParaRPr lang="en-GB" dirty="0"/>
          </a:p>
          <a:p>
            <a:pPr>
              <a:lnSpc>
                <a:spcPct val="150000"/>
              </a:lnSpc>
            </a:pPr>
            <a:endParaRPr lang="en-GB" dirty="0"/>
          </a:p>
        </p:txBody>
      </p:sp>
      <p:sp>
        <p:nvSpPr>
          <p:cNvPr id="6" name="Rectangle: Rounded Corners 5">
            <a:extLst>
              <a:ext uri="{FF2B5EF4-FFF2-40B4-BE49-F238E27FC236}">
                <a16:creationId xmlns:a16="http://schemas.microsoft.com/office/drawing/2014/main" id="{113E14BD-2CAA-4EB7-B079-C0ACD8529932}"/>
              </a:ext>
            </a:extLst>
          </p:cNvPr>
          <p:cNvSpPr/>
          <p:nvPr/>
        </p:nvSpPr>
        <p:spPr>
          <a:xfrm>
            <a:off x="975412" y="3935893"/>
            <a:ext cx="975708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Value accruing in first 10 years of the AMs therefore is lower than for other drugs under normal market mechanisms</a:t>
            </a:r>
          </a:p>
        </p:txBody>
      </p:sp>
      <p:sp>
        <p:nvSpPr>
          <p:cNvPr id="7" name="Rectangle: Rounded Corners 6">
            <a:extLst>
              <a:ext uri="{FF2B5EF4-FFF2-40B4-BE49-F238E27FC236}">
                <a16:creationId xmlns:a16="http://schemas.microsoft.com/office/drawing/2014/main" id="{E14FAE53-2D10-4B7B-96AC-518D2250BFCB}"/>
              </a:ext>
            </a:extLst>
          </p:cNvPr>
          <p:cNvSpPr/>
          <p:nvPr/>
        </p:nvSpPr>
        <p:spPr>
          <a:xfrm>
            <a:off x="975412" y="4952188"/>
            <a:ext cx="975708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Policy aim of the project is to provide a ‘pull incentive’ – reward should therefore be at least as attractive as those typically received for other drugs</a:t>
            </a:r>
          </a:p>
        </p:txBody>
      </p:sp>
      <p:sp>
        <p:nvSpPr>
          <p:cNvPr id="4" name="TextBox 3">
            <a:extLst>
              <a:ext uri="{FF2B5EF4-FFF2-40B4-BE49-F238E27FC236}">
                <a16:creationId xmlns:a16="http://schemas.microsoft.com/office/drawing/2014/main" id="{63F6272A-1572-4E37-9267-925481BE2FAE}"/>
              </a:ext>
            </a:extLst>
          </p:cNvPr>
          <p:cNvSpPr txBox="1"/>
          <p:nvPr/>
        </p:nvSpPr>
        <p:spPr>
          <a:xfrm>
            <a:off x="507604" y="5968483"/>
            <a:ext cx="10318842" cy="877163"/>
          </a:xfrm>
          <a:prstGeom prst="rect">
            <a:avLst/>
          </a:prstGeom>
          <a:solidFill>
            <a:srgbClr val="FFFFFF"/>
          </a:solidFill>
        </p:spPr>
        <p:txBody>
          <a:bodyPr wrap="square" rtlCol="0">
            <a:spAutoFit/>
          </a:bodyPr>
          <a:lstStyle/>
          <a:p>
            <a:r>
              <a:rPr lang="en-GB" sz="1700" dirty="0"/>
              <a:t>[1] Woods et al. Estimating the shares of the value of branded pharmaceuticals accruing to manufacturers and to patients served by health systems. Health Econ. 2021 Nov;30(11):2649-2666. </a:t>
            </a:r>
            <a:r>
              <a:rPr lang="en-GB" sz="1700" dirty="0" err="1"/>
              <a:t>doi</a:t>
            </a:r>
            <a:r>
              <a:rPr lang="en-GB" sz="1700" dirty="0"/>
              <a:t>: 10.1002/hec.4393. </a:t>
            </a:r>
            <a:r>
              <a:rPr lang="en-GB" sz="1700" dirty="0" err="1"/>
              <a:t>Epub</a:t>
            </a:r>
            <a:r>
              <a:rPr lang="en-GB" sz="1700" dirty="0"/>
              <a:t> 2021 Aug 2. PMID: 34342084.</a:t>
            </a:r>
          </a:p>
        </p:txBody>
      </p:sp>
    </p:spTree>
    <p:extLst>
      <p:ext uri="{BB962C8B-B14F-4D97-AF65-F5344CB8AC3E}">
        <p14:creationId xmlns:p14="http://schemas.microsoft.com/office/powerpoint/2010/main" val="31462207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Potential approach</a:t>
            </a:r>
          </a:p>
        </p:txBody>
      </p:sp>
      <p:sp>
        <p:nvSpPr>
          <p:cNvPr id="5" name="TextBox 4">
            <a:extLst>
              <a:ext uri="{FF2B5EF4-FFF2-40B4-BE49-F238E27FC236}">
                <a16:creationId xmlns:a16="http://schemas.microsoft.com/office/drawing/2014/main" id="{0E58AC8E-E816-4071-B847-C76D82AD65B6}"/>
              </a:ext>
            </a:extLst>
          </p:cNvPr>
          <p:cNvSpPr txBox="1"/>
          <p:nvPr/>
        </p:nvSpPr>
        <p:spPr>
          <a:xfrm>
            <a:off x="690282" y="1595718"/>
            <a:ext cx="10327342" cy="37771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To ensure that the antibiotics are treated at least as favourably as other drugs, the Committee should assign a minimum of 60% of the value to the 10 year contract period</a:t>
            </a:r>
          </a:p>
          <a:p>
            <a:pPr marL="285750" indent="-285750">
              <a:lnSpc>
                <a:spcPct val="150000"/>
              </a:lnSpc>
              <a:buFont typeface="Arial" panose="020B0604020202020204" pitchFamily="34" charset="0"/>
              <a:buChar char="•"/>
            </a:pPr>
            <a:r>
              <a:rPr lang="en-GB" dirty="0"/>
              <a:t>To support a meaningful pull incentive, the Committee may wish to increase the proportion of the total value assigned to the contract period – so &gt;60%</a:t>
            </a:r>
          </a:p>
          <a:p>
            <a:pPr marL="285750" indent="-285750">
              <a:lnSpc>
                <a:spcPct val="150000"/>
              </a:lnSpc>
              <a:buFont typeface="Arial" panose="020B0604020202020204" pitchFamily="34" charset="0"/>
              <a:buChar char="•"/>
            </a:pPr>
            <a:r>
              <a:rPr lang="en-GB" dirty="0"/>
              <a:t>If the Committee considers that there may be uncaptured value even in its best estimate of INHB, the Committee could decide to assign 100% of the estimated INHB to the 10 year contract period. </a:t>
            </a:r>
          </a:p>
          <a:p>
            <a:pPr marL="285750" indent="-285750">
              <a:lnSpc>
                <a:spcPct val="150000"/>
              </a:lnSpc>
              <a:buFont typeface="Arial" panose="020B0604020202020204" pitchFamily="34" charset="0"/>
              <a:buChar char="•"/>
            </a:pPr>
            <a:endParaRPr lang="en-GB" dirty="0"/>
          </a:p>
          <a:p>
            <a:pPr>
              <a:lnSpc>
                <a:spcPct val="150000"/>
              </a:lnSpc>
            </a:pPr>
            <a:endParaRPr lang="en-GB" dirty="0"/>
          </a:p>
        </p:txBody>
      </p:sp>
    </p:spTree>
    <p:extLst>
      <p:ext uri="{BB962C8B-B14F-4D97-AF65-F5344CB8AC3E}">
        <p14:creationId xmlns:p14="http://schemas.microsoft.com/office/powerpoint/2010/main" val="10376549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DABD-B80E-499E-A010-A39BA889DE08}"/>
              </a:ext>
            </a:extLst>
          </p:cNvPr>
          <p:cNvSpPr>
            <a:spLocks noGrp="1"/>
          </p:cNvSpPr>
          <p:nvPr>
            <p:ph type="ctrTitle"/>
          </p:nvPr>
        </p:nvSpPr>
        <p:spPr/>
        <p:txBody>
          <a:bodyPr/>
          <a:lstStyle/>
          <a:p>
            <a:r>
              <a:rPr lang="en-GB" dirty="0"/>
              <a:t>Thank you</a:t>
            </a:r>
          </a:p>
        </p:txBody>
      </p:sp>
      <p:sp>
        <p:nvSpPr>
          <p:cNvPr id="4" name="Text Placeholder 3">
            <a:extLst>
              <a:ext uri="{FF2B5EF4-FFF2-40B4-BE49-F238E27FC236}">
                <a16:creationId xmlns:a16="http://schemas.microsoft.com/office/drawing/2014/main" id="{6A5BE59B-DCDB-4F5A-A618-6E3F9A3D6500}"/>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77"/>
                <a:ea typeface="Times New Roman" panose="02020603050405020304" pitchFamily="18" charset="0"/>
              </a:rPr>
              <a:t>© NICE [insert year]. All rights reserved. Subject to </a:t>
            </a:r>
            <a:r>
              <a:rPr lang="en-GB" dirty="0">
                <a:latin typeface="Lato" panose="020F0502020204030203" pitchFamily="34" charset="77"/>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dirty="0">
                <a:latin typeface="Lato" panose="020F0502020204030203" pitchFamily="34" charset="77"/>
                <a:ea typeface="Times New Roman" panose="02020603050405020304" pitchFamily="18" charset="0"/>
              </a:rPr>
              <a:t>.</a:t>
            </a:r>
            <a:r>
              <a:rPr lang="en-GB" dirty="0">
                <a:latin typeface="Lato" panose="020F0502020204030203" pitchFamily="34" charset="77"/>
              </a:rPr>
              <a:t> </a:t>
            </a:r>
            <a:endParaRPr lang="en-US" dirty="0">
              <a:latin typeface="Lato" panose="020F0502020204030203" pitchFamily="34" charset="77"/>
            </a:endParaRPr>
          </a:p>
        </p:txBody>
      </p:sp>
    </p:spTree>
    <p:extLst>
      <p:ext uri="{BB962C8B-B14F-4D97-AF65-F5344CB8AC3E}">
        <p14:creationId xmlns:p14="http://schemas.microsoft.com/office/powerpoint/2010/main" val="20120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666A-BCB0-4D66-88DF-D00D2AC1AC7C}"/>
              </a:ext>
            </a:extLst>
          </p:cNvPr>
          <p:cNvSpPr>
            <a:spLocks noGrp="1"/>
          </p:cNvSpPr>
          <p:nvPr>
            <p:ph type="ctrTitle"/>
          </p:nvPr>
        </p:nvSpPr>
        <p:spPr>
          <a:xfrm>
            <a:off x="494716" y="296811"/>
            <a:ext cx="11080069" cy="1276350"/>
          </a:xfrm>
        </p:spPr>
        <p:txBody>
          <a:bodyPr>
            <a:normAutofit fontScale="90000"/>
          </a:bodyPr>
          <a:lstStyle/>
          <a:p>
            <a:r>
              <a:rPr lang="en-GB" dirty="0"/>
              <a:t>Company’s definition of patients at high risk of a drug-resistant infection was broader than EEPRU’s</a:t>
            </a:r>
          </a:p>
        </p:txBody>
      </p:sp>
      <p:sp>
        <p:nvSpPr>
          <p:cNvPr id="3" name="Subtitle 2">
            <a:extLst>
              <a:ext uri="{FF2B5EF4-FFF2-40B4-BE49-F238E27FC236}">
                <a16:creationId xmlns:a16="http://schemas.microsoft.com/office/drawing/2014/main" id="{A657B783-37FB-4BF4-9069-2BD77A56E2C5}"/>
              </a:ext>
            </a:extLst>
          </p:cNvPr>
          <p:cNvSpPr>
            <a:spLocks noGrp="1"/>
          </p:cNvSpPr>
          <p:nvPr>
            <p:ph type="subTitle" idx="1"/>
          </p:nvPr>
        </p:nvSpPr>
        <p:spPr>
          <a:xfrm>
            <a:off x="496580" y="1573161"/>
            <a:ext cx="11080069" cy="4249668"/>
          </a:xfrm>
        </p:spPr>
        <p:txBody>
          <a:bodyPr>
            <a:normAutofit fontScale="92500" lnSpcReduction="10000"/>
          </a:bodyPr>
          <a:lstStyle/>
          <a:p>
            <a:pPr marL="0" indent="0">
              <a:lnSpc>
                <a:spcPct val="130000"/>
              </a:lnSpc>
              <a:spcBef>
                <a:spcPts val="500"/>
              </a:spcBef>
            </a:pPr>
            <a:r>
              <a:rPr lang="en-GB" dirty="0">
                <a:latin typeface="+mn-lt"/>
              </a:rPr>
              <a:t>Company’s criteria for higher risks of resistance included any of the following:</a:t>
            </a:r>
          </a:p>
          <a:p>
            <a:pPr>
              <a:lnSpc>
                <a:spcPct val="130000"/>
              </a:lnSpc>
              <a:spcBef>
                <a:spcPts val="500"/>
              </a:spcBef>
              <a:buFont typeface="Arial" panose="020B0604020202020204" pitchFamily="34" charset="0"/>
              <a:buChar char="•"/>
            </a:pPr>
            <a:r>
              <a:rPr lang="en-GB" dirty="0">
                <a:latin typeface="+mn-lt"/>
              </a:rPr>
              <a:t>previous admission to intensive care unit</a:t>
            </a:r>
          </a:p>
          <a:p>
            <a:pPr>
              <a:lnSpc>
                <a:spcPct val="130000"/>
              </a:lnSpc>
              <a:spcBef>
                <a:spcPts val="500"/>
              </a:spcBef>
              <a:buFont typeface="Arial" panose="020B0604020202020204" pitchFamily="34" charset="0"/>
              <a:buChar char="•"/>
            </a:pPr>
            <a:r>
              <a:rPr lang="en-GB" dirty="0">
                <a:latin typeface="+mn-lt"/>
              </a:rPr>
              <a:t>longer admission times</a:t>
            </a:r>
          </a:p>
          <a:p>
            <a:pPr>
              <a:lnSpc>
                <a:spcPct val="130000"/>
              </a:lnSpc>
              <a:spcBef>
                <a:spcPts val="500"/>
              </a:spcBef>
              <a:buFont typeface="Arial" panose="020B0604020202020204" pitchFamily="34" charset="0"/>
              <a:buChar char="•"/>
            </a:pPr>
            <a:r>
              <a:rPr lang="en-GB" dirty="0">
                <a:latin typeface="+mn-lt"/>
              </a:rPr>
              <a:t>critical illness</a:t>
            </a:r>
          </a:p>
          <a:p>
            <a:pPr>
              <a:lnSpc>
                <a:spcPct val="130000"/>
              </a:lnSpc>
              <a:spcBef>
                <a:spcPts val="500"/>
              </a:spcBef>
              <a:buFont typeface="Arial" panose="020B0604020202020204" pitchFamily="34" charset="0"/>
              <a:buChar char="•"/>
            </a:pPr>
            <a:r>
              <a:rPr lang="en-GB" dirty="0">
                <a:latin typeface="+mn-lt"/>
              </a:rPr>
              <a:t>use of invasive devices </a:t>
            </a:r>
          </a:p>
          <a:p>
            <a:pPr>
              <a:lnSpc>
                <a:spcPct val="130000"/>
              </a:lnSpc>
              <a:spcBef>
                <a:spcPts val="500"/>
              </a:spcBef>
              <a:buFont typeface="Arial" panose="020B0604020202020204" pitchFamily="34" charset="0"/>
              <a:buChar char="•"/>
            </a:pPr>
            <a:r>
              <a:rPr lang="en-GB" dirty="0">
                <a:latin typeface="+mn-lt"/>
              </a:rPr>
              <a:t>symptoms or signs starting more than 5 days after hospital admission</a:t>
            </a:r>
          </a:p>
          <a:p>
            <a:pPr>
              <a:lnSpc>
                <a:spcPct val="130000"/>
              </a:lnSpc>
              <a:spcBef>
                <a:spcPts val="500"/>
              </a:spcBef>
              <a:buFont typeface="Arial" panose="020B0604020202020204" pitchFamily="34" charset="0"/>
              <a:buChar char="•"/>
            </a:pPr>
            <a:r>
              <a:rPr lang="en-GB" dirty="0">
                <a:latin typeface="+mn-lt"/>
              </a:rPr>
              <a:t>relevant comorbidity such as severe lung disease or immunosuppression</a:t>
            </a:r>
          </a:p>
          <a:p>
            <a:pPr>
              <a:lnSpc>
                <a:spcPct val="130000"/>
              </a:lnSpc>
              <a:spcBef>
                <a:spcPts val="500"/>
              </a:spcBef>
              <a:buFont typeface="Arial" panose="020B0604020202020204" pitchFamily="34" charset="0"/>
              <a:buChar char="•"/>
            </a:pPr>
            <a:r>
              <a:rPr lang="en-GB" dirty="0">
                <a:latin typeface="+mn-lt"/>
              </a:rPr>
              <a:t>recent use of broad-spectrum antibiotics</a:t>
            </a:r>
          </a:p>
          <a:p>
            <a:pPr>
              <a:lnSpc>
                <a:spcPct val="130000"/>
              </a:lnSpc>
              <a:spcBef>
                <a:spcPts val="500"/>
              </a:spcBef>
              <a:buFont typeface="Arial" panose="020B0604020202020204" pitchFamily="34" charset="0"/>
              <a:buChar char="•"/>
            </a:pPr>
            <a:r>
              <a:rPr lang="en-GB" dirty="0">
                <a:latin typeface="+mn-lt"/>
              </a:rPr>
              <a:t>colonisation with multi-drug-resistant bacteria</a:t>
            </a:r>
          </a:p>
          <a:p>
            <a:pPr>
              <a:lnSpc>
                <a:spcPct val="130000"/>
              </a:lnSpc>
              <a:spcBef>
                <a:spcPts val="500"/>
              </a:spcBef>
              <a:buFont typeface="Arial" panose="020B0604020202020204" pitchFamily="34" charset="0"/>
              <a:buChar char="•"/>
            </a:pPr>
            <a:r>
              <a:rPr lang="en-GB" dirty="0">
                <a:latin typeface="+mn-lt"/>
              </a:rPr>
              <a:t>prior antibiotic therapy including cephalosporin, carbapenem or fluoroquinolone use</a:t>
            </a:r>
          </a:p>
          <a:p>
            <a:pPr>
              <a:lnSpc>
                <a:spcPct val="130000"/>
              </a:lnSpc>
              <a:spcBef>
                <a:spcPts val="500"/>
              </a:spcBef>
              <a:buFont typeface="Arial" panose="020B0604020202020204" pitchFamily="34" charset="0"/>
              <a:buChar char="•"/>
            </a:pPr>
            <a:r>
              <a:rPr lang="en-GB" dirty="0">
                <a:latin typeface="+mn-lt"/>
              </a:rPr>
              <a:t>recent contact with a health or social care setting before current admission </a:t>
            </a:r>
          </a:p>
        </p:txBody>
      </p:sp>
      <p:sp>
        <p:nvSpPr>
          <p:cNvPr id="4" name="Subtitle 2">
            <a:extLst>
              <a:ext uri="{FF2B5EF4-FFF2-40B4-BE49-F238E27FC236}">
                <a16:creationId xmlns:a16="http://schemas.microsoft.com/office/drawing/2014/main" id="{1C66DDF2-FEFF-4AF5-821D-C0140D7EF0F1}"/>
              </a:ext>
            </a:extLst>
          </p:cNvPr>
          <p:cNvSpPr txBox="1">
            <a:spLocks/>
          </p:cNvSpPr>
          <p:nvPr/>
        </p:nvSpPr>
        <p:spPr>
          <a:xfrm>
            <a:off x="337352" y="5987422"/>
            <a:ext cx="11394798" cy="476877"/>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What criteria should be used to define high-risk patients eligible for empiric treatment?</a:t>
            </a:r>
          </a:p>
        </p:txBody>
      </p:sp>
    </p:spTree>
    <p:extLst>
      <p:ext uri="{BB962C8B-B14F-4D97-AF65-F5344CB8AC3E}">
        <p14:creationId xmlns:p14="http://schemas.microsoft.com/office/powerpoint/2010/main" val="296951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p:txBody>
          <a:bodyPr>
            <a:normAutofit/>
          </a:bodyPr>
          <a:lstStyle/>
          <a:p>
            <a:r>
              <a:rPr lang="en-GB" sz="3600" dirty="0"/>
              <a:t>EEPRU’s approach to quantifying value in HVCS and extrapolating to expected usage in NHS</a:t>
            </a:r>
          </a:p>
        </p:txBody>
      </p:sp>
      <p:grpSp>
        <p:nvGrpSpPr>
          <p:cNvPr id="3" name="Group 2">
            <a:extLst>
              <a:ext uri="{FF2B5EF4-FFF2-40B4-BE49-F238E27FC236}">
                <a16:creationId xmlns:a16="http://schemas.microsoft.com/office/drawing/2014/main" id="{01DFA715-297B-4AE6-A29B-E024C9EFBA7A}"/>
              </a:ext>
              <a:ext uri="{C183D7F6-B498-43B3-948B-1728B52AA6E4}">
                <adec:decorative xmlns:adec="http://schemas.microsoft.com/office/drawing/2017/decorative" val="1"/>
              </a:ext>
            </a:extLst>
          </p:cNvPr>
          <p:cNvGrpSpPr/>
          <p:nvPr/>
        </p:nvGrpSpPr>
        <p:grpSpPr>
          <a:xfrm>
            <a:off x="339096" y="1537497"/>
            <a:ext cx="11513808" cy="5279714"/>
            <a:chOff x="517236" y="1165856"/>
            <a:chExt cx="11157528" cy="5279714"/>
          </a:xfrm>
        </p:grpSpPr>
        <p:sp>
          <p:nvSpPr>
            <p:cNvPr id="6" name="Freeform: Shape 5">
              <a:extLst>
                <a:ext uri="{FF2B5EF4-FFF2-40B4-BE49-F238E27FC236}">
                  <a16:creationId xmlns:a16="http://schemas.microsoft.com/office/drawing/2014/main" id="{0D58B68B-CB25-48D2-A0B0-226E78E1A4A6}"/>
                </a:ext>
              </a:extLst>
            </p:cNvPr>
            <p:cNvSpPr/>
            <p:nvPr/>
          </p:nvSpPr>
          <p:spPr>
            <a:xfrm>
              <a:off x="2898262" y="1165856"/>
              <a:ext cx="6153426" cy="5279714"/>
            </a:xfrm>
            <a:custGeom>
              <a:avLst/>
              <a:gdLst>
                <a:gd name="connsiteX0" fmla="*/ 0 w 6153426"/>
                <a:gd name="connsiteY0" fmla="*/ 2556875 h 5113750"/>
                <a:gd name="connsiteX1" fmla="*/ 3076713 w 6153426"/>
                <a:gd name="connsiteY1" fmla="*/ 0 h 5113750"/>
                <a:gd name="connsiteX2" fmla="*/ 6153426 w 6153426"/>
                <a:gd name="connsiteY2" fmla="*/ 2556875 h 5113750"/>
                <a:gd name="connsiteX3" fmla="*/ 3076713 w 6153426"/>
                <a:gd name="connsiteY3" fmla="*/ 5113750 h 5113750"/>
                <a:gd name="connsiteX4" fmla="*/ 0 w 6153426"/>
                <a:gd name="connsiteY4" fmla="*/ 2556875 h 5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426" h="5113750">
                  <a:moveTo>
                    <a:pt x="0" y="2556875"/>
                  </a:moveTo>
                  <a:cubicBezTo>
                    <a:pt x="0" y="1144752"/>
                    <a:pt x="1377491" y="0"/>
                    <a:pt x="3076713" y="0"/>
                  </a:cubicBezTo>
                  <a:cubicBezTo>
                    <a:pt x="4775935" y="0"/>
                    <a:pt x="6153426" y="1144752"/>
                    <a:pt x="6153426" y="2556875"/>
                  </a:cubicBezTo>
                  <a:cubicBezTo>
                    <a:pt x="6153426" y="3968998"/>
                    <a:pt x="4775935" y="5113750"/>
                    <a:pt x="3076713" y="5113750"/>
                  </a:cubicBezTo>
                  <a:cubicBezTo>
                    <a:pt x="1377491" y="5113750"/>
                    <a:pt x="0" y="3968998"/>
                    <a:pt x="0" y="2556875"/>
                  </a:cubicBezTo>
                  <a:close/>
                </a:path>
              </a:pathLst>
            </a:custGeom>
            <a:ln>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1402" tIns="255687" rIns="2001402" bIns="4091001" numCol="1" spcCol="1270" anchor="ctr" anchorCtr="0">
              <a:noAutofit/>
            </a:bodyPr>
            <a:lstStyle/>
            <a:p>
              <a:pPr marL="0" lvl="0" indent="0" algn="ctr" defTabSz="1066800">
                <a:lnSpc>
                  <a:spcPct val="90000"/>
                </a:lnSpc>
                <a:spcBef>
                  <a:spcPct val="0"/>
                </a:spcBef>
                <a:spcAft>
                  <a:spcPct val="35000"/>
                </a:spcAft>
                <a:buNone/>
              </a:pPr>
              <a:r>
                <a:rPr lang="en-GB" sz="2000" kern="1200" dirty="0"/>
                <a:t>3. Population-level QALYs for expected usage (</a:t>
              </a:r>
              <a:r>
                <a:rPr lang="en-GB" sz="2000" dirty="0" err="1"/>
                <a:t>ie</a:t>
              </a:r>
              <a:r>
                <a:rPr lang="en-GB" sz="2000" dirty="0"/>
                <a:t> </a:t>
              </a:r>
              <a:r>
                <a:rPr lang="en-GB" sz="2000" kern="1200" dirty="0"/>
                <a:t>outside HVCS)</a:t>
              </a:r>
            </a:p>
          </p:txBody>
        </p:sp>
        <p:sp>
          <p:nvSpPr>
            <p:cNvPr id="7" name="Freeform: Shape 6">
              <a:extLst>
                <a:ext uri="{FF2B5EF4-FFF2-40B4-BE49-F238E27FC236}">
                  <a16:creationId xmlns:a16="http://schemas.microsoft.com/office/drawing/2014/main" id="{1D293A72-5CB2-4B2A-A037-FF3BE5D5C597}"/>
                </a:ext>
              </a:extLst>
            </p:cNvPr>
            <p:cNvSpPr/>
            <p:nvPr/>
          </p:nvSpPr>
          <p:spPr>
            <a:xfrm>
              <a:off x="3799280" y="2595201"/>
              <a:ext cx="4351392" cy="3835312"/>
            </a:xfrm>
            <a:custGeom>
              <a:avLst/>
              <a:gdLst>
                <a:gd name="connsiteX0" fmla="*/ 0 w 4351392"/>
                <a:gd name="connsiteY0" fmla="*/ 1917656 h 3835312"/>
                <a:gd name="connsiteX1" fmla="*/ 2175696 w 4351392"/>
                <a:gd name="connsiteY1" fmla="*/ 0 h 3835312"/>
                <a:gd name="connsiteX2" fmla="*/ 4351392 w 4351392"/>
                <a:gd name="connsiteY2" fmla="*/ 1917656 h 3835312"/>
                <a:gd name="connsiteX3" fmla="*/ 2175696 w 4351392"/>
                <a:gd name="connsiteY3" fmla="*/ 3835312 h 3835312"/>
                <a:gd name="connsiteX4" fmla="*/ 0 w 4351392"/>
                <a:gd name="connsiteY4" fmla="*/ 1917656 h 383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92" h="3835312">
                  <a:moveTo>
                    <a:pt x="0" y="1917656"/>
                  </a:moveTo>
                  <a:cubicBezTo>
                    <a:pt x="0" y="858564"/>
                    <a:pt x="974092" y="0"/>
                    <a:pt x="2175696" y="0"/>
                  </a:cubicBezTo>
                  <a:cubicBezTo>
                    <a:pt x="3377300" y="0"/>
                    <a:pt x="4351392" y="858564"/>
                    <a:pt x="4351392" y="1917656"/>
                  </a:cubicBezTo>
                  <a:cubicBezTo>
                    <a:pt x="4351392" y="2976748"/>
                    <a:pt x="3377300" y="3835312"/>
                    <a:pt x="2175696" y="3835312"/>
                  </a:cubicBezTo>
                  <a:cubicBezTo>
                    <a:pt x="974092" y="3835312"/>
                    <a:pt x="0" y="2976748"/>
                    <a:pt x="0" y="191765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2835817"/>
                <a:satOff val="20794"/>
                <a:lumOff val="392"/>
                <a:alphaOff val="0"/>
              </a:schemeClr>
            </a:effectRef>
            <a:fontRef idx="minor">
              <a:schemeClr val="lt1"/>
            </a:fontRef>
          </p:style>
          <p:txBody>
            <a:bodyPr spcFirstLastPara="0" vert="horz" wrap="square" lIns="1161822" tIns="239707" rIns="1161822" bIns="3020484"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r>
                <a:rPr lang="en-GB" sz="2000" kern="1200" dirty="0"/>
                <a:t>2. Population-level QALYs for HVCS</a:t>
              </a:r>
            </a:p>
          </p:txBody>
        </p:sp>
        <p:sp>
          <p:nvSpPr>
            <p:cNvPr id="8" name="Freeform: Shape 7">
              <a:extLst>
                <a:ext uri="{FF2B5EF4-FFF2-40B4-BE49-F238E27FC236}">
                  <a16:creationId xmlns:a16="http://schemas.microsoft.com/office/drawing/2014/main" id="{738D4B09-A86F-4B02-B48B-AC7511F9C062}"/>
                </a:ext>
              </a:extLst>
            </p:cNvPr>
            <p:cNvSpPr/>
            <p:nvPr/>
          </p:nvSpPr>
          <p:spPr>
            <a:xfrm>
              <a:off x="4696539" y="3873639"/>
              <a:ext cx="2556875" cy="2556875"/>
            </a:xfrm>
            <a:custGeom>
              <a:avLst/>
              <a:gdLst>
                <a:gd name="connsiteX0" fmla="*/ 0 w 2556875"/>
                <a:gd name="connsiteY0" fmla="*/ 1278438 h 2556875"/>
                <a:gd name="connsiteX1" fmla="*/ 1278438 w 2556875"/>
                <a:gd name="connsiteY1" fmla="*/ 0 h 2556875"/>
                <a:gd name="connsiteX2" fmla="*/ 2556876 w 2556875"/>
                <a:gd name="connsiteY2" fmla="*/ 1278438 h 2556875"/>
                <a:gd name="connsiteX3" fmla="*/ 1278438 w 2556875"/>
                <a:gd name="connsiteY3" fmla="*/ 2556876 h 2556875"/>
                <a:gd name="connsiteX4" fmla="*/ 0 w 2556875"/>
                <a:gd name="connsiteY4" fmla="*/ 1278438 h 25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75" h="2556875">
                  <a:moveTo>
                    <a:pt x="0" y="1278438"/>
                  </a:moveTo>
                  <a:cubicBezTo>
                    <a:pt x="0" y="572376"/>
                    <a:pt x="572376" y="0"/>
                    <a:pt x="1278438" y="0"/>
                  </a:cubicBezTo>
                  <a:cubicBezTo>
                    <a:pt x="1984500" y="0"/>
                    <a:pt x="2556876" y="572376"/>
                    <a:pt x="2556876" y="1278438"/>
                  </a:cubicBezTo>
                  <a:cubicBezTo>
                    <a:pt x="2556876" y="1984500"/>
                    <a:pt x="1984500" y="2556876"/>
                    <a:pt x="1278438" y="2556876"/>
                  </a:cubicBezTo>
                  <a:cubicBezTo>
                    <a:pt x="572376" y="2556876"/>
                    <a:pt x="0" y="1984500"/>
                    <a:pt x="0" y="1278438"/>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5671634"/>
                <a:satOff val="41587"/>
                <a:lumOff val="784"/>
                <a:alphaOff val="0"/>
              </a:schemeClr>
            </a:effectRef>
            <a:fontRef idx="minor">
              <a:schemeClr val="lt1"/>
            </a:fontRef>
          </p:style>
          <p:txBody>
            <a:bodyPr spcFirstLastPara="0" vert="horz" wrap="square" lIns="374446" tIns="639218" rIns="374446" bIns="639220" numCol="1" spcCol="1270" anchor="ctr" anchorCtr="0">
              <a:noAutofit/>
            </a:bodyPr>
            <a:lstStyle/>
            <a:p>
              <a:pPr marL="0" lvl="0" indent="0" algn="ctr" defTabSz="1066800">
                <a:lnSpc>
                  <a:spcPct val="90000"/>
                </a:lnSpc>
                <a:spcBef>
                  <a:spcPct val="0"/>
                </a:spcBef>
                <a:spcAft>
                  <a:spcPct val="35000"/>
                </a:spcAft>
                <a:buNone/>
              </a:pPr>
              <a:r>
                <a:rPr lang="en-GB" sz="2000" kern="1200" dirty="0">
                  <a:solidFill>
                    <a:schemeClr val="tx1"/>
                  </a:solidFill>
                </a:rPr>
                <a:t>1. Patient-level QALYs for HVCS</a:t>
              </a:r>
            </a:p>
          </p:txBody>
        </p:sp>
        <p:sp>
          <p:nvSpPr>
            <p:cNvPr id="9" name="TextBox 8">
              <a:extLst>
                <a:ext uri="{FF2B5EF4-FFF2-40B4-BE49-F238E27FC236}">
                  <a16:creationId xmlns:a16="http://schemas.microsoft.com/office/drawing/2014/main" id="{EDBE91B8-11CF-4599-B24B-4C93891EA1DF}"/>
                </a:ext>
              </a:extLst>
            </p:cNvPr>
            <p:cNvSpPr txBox="1"/>
            <p:nvPr/>
          </p:nvSpPr>
          <p:spPr>
            <a:xfrm>
              <a:off x="8449235" y="1301693"/>
              <a:ext cx="3225529" cy="1631216"/>
            </a:xfrm>
            <a:prstGeom prst="rect">
              <a:avLst/>
            </a:prstGeom>
            <a:solidFill>
              <a:schemeClr val="accent2"/>
            </a:solidFill>
            <a:ln>
              <a:solidFill>
                <a:schemeClr val="bg1"/>
              </a:solidFill>
              <a:prstDash val="dash"/>
            </a:ln>
          </p:spPr>
          <p:txBody>
            <a:bodyPr wrap="square">
              <a:spAutoFit/>
            </a:bodyPr>
            <a:lstStyle/>
            <a:p>
              <a:pPr lvl="0" algn="ctr"/>
              <a:r>
                <a:rPr lang="en-GB" sz="2000" b="1" dirty="0">
                  <a:solidFill>
                    <a:srgbClr val="FFFFFF"/>
                  </a:solidFill>
                </a:rPr>
                <a:t>Rescaling of HVCS QALYs, </a:t>
              </a:r>
            </a:p>
            <a:p>
              <a:pPr lvl="0" algn="ctr"/>
              <a:r>
                <a:rPr lang="en-GB" sz="2000" dirty="0">
                  <a:solidFill>
                    <a:srgbClr val="FFFFFF"/>
                  </a:solidFill>
                </a:rPr>
                <a:t>based on population sizes (PHE data) and assumptions (expert consultation)</a:t>
              </a:r>
            </a:p>
          </p:txBody>
        </p:sp>
        <p:sp>
          <p:nvSpPr>
            <p:cNvPr id="10" name="TextBox 9">
              <a:extLst>
                <a:ext uri="{FF2B5EF4-FFF2-40B4-BE49-F238E27FC236}">
                  <a16:creationId xmlns:a16="http://schemas.microsoft.com/office/drawing/2014/main" id="{EAFA75A3-3DE4-4C59-99C7-71227FC6A196}"/>
                </a:ext>
              </a:extLst>
            </p:cNvPr>
            <p:cNvSpPr txBox="1"/>
            <p:nvPr/>
          </p:nvSpPr>
          <p:spPr>
            <a:xfrm>
              <a:off x="8449235" y="5079571"/>
              <a:ext cx="3225529" cy="1015663"/>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n-GB" sz="2000" b="1" dirty="0">
                  <a:solidFill>
                    <a:schemeClr val="tx1"/>
                  </a:solidFill>
                </a:rPr>
                <a:t>Quantitative modelling,</a:t>
              </a:r>
              <a:r>
                <a:rPr lang="en-GB" sz="2000" dirty="0">
                  <a:solidFill>
                    <a:schemeClr val="tx1"/>
                  </a:solidFill>
                </a:rPr>
                <a:t> similar to ‘normal’ NICE appraisal</a:t>
              </a:r>
            </a:p>
          </p:txBody>
        </p:sp>
        <p:sp>
          <p:nvSpPr>
            <p:cNvPr id="11" name="TextBox 10">
              <a:extLst>
                <a:ext uri="{FF2B5EF4-FFF2-40B4-BE49-F238E27FC236}">
                  <a16:creationId xmlns:a16="http://schemas.microsoft.com/office/drawing/2014/main" id="{AD8F7ACE-A3C0-4B0A-A38E-A550101BED7A}"/>
                </a:ext>
              </a:extLst>
            </p:cNvPr>
            <p:cNvSpPr txBox="1"/>
            <p:nvPr/>
          </p:nvSpPr>
          <p:spPr>
            <a:xfrm>
              <a:off x="8449235" y="3335568"/>
              <a:ext cx="3225529" cy="1323439"/>
            </a:xfrm>
            <a:prstGeom prst="rect">
              <a:avLst/>
            </a:prstGeom>
            <a:solidFill>
              <a:schemeClr val="accent3"/>
            </a:solidFill>
            <a:ln>
              <a:solidFill>
                <a:schemeClr val="bg1"/>
              </a:solidFill>
              <a:prstDash val="dash"/>
            </a:ln>
          </p:spPr>
          <p:txBody>
            <a:bodyPr wrap="square">
              <a:spAutoFit/>
            </a:bodyPr>
            <a:lstStyle/>
            <a:p>
              <a:pPr lvl="0" algn="ctr"/>
              <a:r>
                <a:rPr lang="en-GB" sz="2000" b="1" dirty="0">
                  <a:solidFill>
                    <a:srgbClr val="FFFFFF"/>
                  </a:solidFill>
                </a:rPr>
                <a:t>Quantitative modelling,</a:t>
              </a:r>
              <a:r>
                <a:rPr lang="en-GB" sz="2000" dirty="0">
                  <a:solidFill>
                    <a:srgbClr val="FFFFFF"/>
                  </a:solidFill>
                </a:rPr>
                <a:t> forecasting population size and trends in usage and resistance over time</a:t>
              </a:r>
            </a:p>
          </p:txBody>
        </p:sp>
        <p:cxnSp>
          <p:nvCxnSpPr>
            <p:cNvPr id="12" name="Straight Arrow Connector 11">
              <a:extLst>
                <a:ext uri="{FF2B5EF4-FFF2-40B4-BE49-F238E27FC236}">
                  <a16:creationId xmlns:a16="http://schemas.microsoft.com/office/drawing/2014/main" id="{F4295011-3823-4329-B6C7-E276070ECB68}"/>
                </a:ext>
              </a:extLst>
            </p:cNvPr>
            <p:cNvCxnSpPr>
              <a:cxnSpLocks/>
              <a:endCxn id="11" idx="2"/>
            </p:cNvCxnSpPr>
            <p:nvPr/>
          </p:nvCxnSpPr>
          <p:spPr>
            <a:xfrm flipV="1">
              <a:off x="10058400" y="4659007"/>
              <a:ext cx="3600" cy="420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0A0859-3BDF-41D4-8BF9-21887A7F4895}"/>
                </a:ext>
              </a:extLst>
            </p:cNvPr>
            <p:cNvCxnSpPr>
              <a:cxnSpLocks/>
              <a:endCxn id="9" idx="2"/>
            </p:cNvCxnSpPr>
            <p:nvPr/>
          </p:nvCxnSpPr>
          <p:spPr>
            <a:xfrm flipV="1">
              <a:off x="10058400" y="2932909"/>
              <a:ext cx="3600" cy="40266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3C8090B2-DF74-4F29-8D73-5DA31F484EF5}"/>
                </a:ext>
              </a:extLst>
            </p:cNvPr>
            <p:cNvSpPr/>
            <p:nvPr/>
          </p:nvSpPr>
          <p:spPr>
            <a:xfrm>
              <a:off x="2457383" y="3042298"/>
              <a:ext cx="2460069" cy="355206"/>
            </a:xfrm>
            <a:prstGeom prst="rightArrow">
              <a:avLst/>
            </a:prstGeom>
            <a:solidFill>
              <a:schemeClr val="accent3"/>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2113080A-9B5A-4C67-AB6D-D55596BDBAC3}"/>
                </a:ext>
              </a:extLst>
            </p:cNvPr>
            <p:cNvSpPr txBox="1"/>
            <p:nvPr/>
          </p:nvSpPr>
          <p:spPr>
            <a:xfrm>
              <a:off x="517236" y="2758236"/>
              <a:ext cx="2859134" cy="1938992"/>
            </a:xfrm>
            <a:prstGeom prst="rect">
              <a:avLst/>
            </a:prstGeom>
            <a:solidFill>
              <a:schemeClr val="accent3"/>
            </a:solidFill>
            <a:ln>
              <a:solidFill>
                <a:schemeClr val="bg1"/>
              </a:solidFill>
              <a:prstDash val="dash"/>
            </a:ln>
          </p:spPr>
          <p:txBody>
            <a:bodyPr wrap="square">
              <a:spAutoFit/>
            </a:bodyPr>
            <a:lstStyle/>
            <a:p>
              <a:pPr lvl="0" algn="ctr"/>
              <a:r>
                <a:rPr lang="en-GB" sz="2000" dirty="0">
                  <a:solidFill>
                    <a:srgbClr val="FFFFFF"/>
                  </a:solidFill>
                </a:rPr>
                <a:t>Assessment of whether important sources of value missed from quantification (‘STEDI’ values) – see slides on economic analysis</a:t>
              </a:r>
            </a:p>
          </p:txBody>
        </p:sp>
      </p:grpSp>
    </p:spTree>
    <p:extLst>
      <p:ext uri="{BB962C8B-B14F-4D97-AF65-F5344CB8AC3E}">
        <p14:creationId xmlns:p14="http://schemas.microsoft.com/office/powerpoint/2010/main" val="403198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44DAE2F-5D28-4F7D-AB0D-BA4DC0963BFB}"/>
              </a:ext>
            </a:extLst>
          </p:cNvPr>
          <p:cNvGraphicFramePr>
            <a:graphicFrameLocks noGrp="1"/>
          </p:cNvGraphicFramePr>
          <p:nvPr>
            <p:extLst>
              <p:ext uri="{D42A27DB-BD31-4B8C-83A1-F6EECF244321}">
                <p14:modId xmlns:p14="http://schemas.microsoft.com/office/powerpoint/2010/main" val="1078012596"/>
              </p:ext>
            </p:extLst>
          </p:nvPr>
        </p:nvGraphicFramePr>
        <p:xfrm>
          <a:off x="123371" y="841760"/>
          <a:ext cx="11945257" cy="5452158"/>
        </p:xfrm>
        <a:graphic>
          <a:graphicData uri="http://schemas.openxmlformats.org/drawingml/2006/table">
            <a:tbl>
              <a:tblPr firstRow="1" bandRow="1">
                <a:tableStyleId>{5C22544A-7EE6-4342-B048-85BDC9FD1C3A}</a:tableStyleId>
              </a:tblPr>
              <a:tblGrid>
                <a:gridCol w="1508784">
                  <a:extLst>
                    <a:ext uri="{9D8B030D-6E8A-4147-A177-3AD203B41FA5}">
                      <a16:colId xmlns:a16="http://schemas.microsoft.com/office/drawing/2014/main" val="693450987"/>
                    </a:ext>
                  </a:extLst>
                </a:gridCol>
                <a:gridCol w="6066503">
                  <a:extLst>
                    <a:ext uri="{9D8B030D-6E8A-4147-A177-3AD203B41FA5}">
                      <a16:colId xmlns:a16="http://schemas.microsoft.com/office/drawing/2014/main" val="896290430"/>
                    </a:ext>
                  </a:extLst>
                </a:gridCol>
                <a:gridCol w="4369970">
                  <a:extLst>
                    <a:ext uri="{9D8B030D-6E8A-4147-A177-3AD203B41FA5}">
                      <a16:colId xmlns:a16="http://schemas.microsoft.com/office/drawing/2014/main" val="1888828153"/>
                    </a:ext>
                  </a:extLst>
                </a:gridCol>
              </a:tblGrid>
              <a:tr h="424101">
                <a:tc>
                  <a:txBody>
                    <a:bodyPr/>
                    <a:lstStyle/>
                    <a:p>
                      <a:endParaRPr lang="en-GB" sz="1700" dirty="0"/>
                    </a:p>
                  </a:txBody>
                  <a:tcPr anchor="ctr"/>
                </a:tc>
                <a:tc>
                  <a:txBody>
                    <a:bodyPr/>
                    <a:lstStyle/>
                    <a:p>
                      <a:pPr>
                        <a:lnSpc>
                          <a:spcPct val="110000"/>
                        </a:lnSpc>
                        <a:spcAft>
                          <a:spcPts val="800"/>
                        </a:spcAft>
                      </a:pPr>
                      <a:r>
                        <a:rPr lang="en-GB" sz="1700" b="1" dirty="0">
                          <a:effectLst/>
                          <a:latin typeface="+mj-lt"/>
                          <a:ea typeface="DengXian" panose="02010600030101010101" pitchFamily="2" charset="-122"/>
                          <a:cs typeface="Arial" panose="020B0604020202020204" pitchFamily="34" charset="0"/>
                        </a:rPr>
                        <a:t>Microbiology-directed setting (MDS)</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Aft>
                          <a:spcPts val="800"/>
                        </a:spcAft>
                      </a:pPr>
                      <a:r>
                        <a:rPr lang="en-GB" sz="1700" b="1" dirty="0">
                          <a:effectLst/>
                          <a:latin typeface="+mj-lt"/>
                          <a:ea typeface="DengXian" panose="02010600030101010101" pitchFamily="2" charset="-122"/>
                          <a:cs typeface="Arial" panose="020B0604020202020204" pitchFamily="34" charset="0"/>
                        </a:rPr>
                        <a:t>Risk-based empiric setting (ES)</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1600085"/>
                  </a:ext>
                </a:extLst>
              </a:tr>
              <a:tr h="424101">
                <a:tc>
                  <a:txBody>
                    <a:bodyPr/>
                    <a:lstStyle/>
                    <a:p>
                      <a:r>
                        <a:rPr lang="en-GB" sz="1700" dirty="0"/>
                        <a:t>Pathogen</a:t>
                      </a:r>
                    </a:p>
                  </a:txBody>
                  <a:tcPr/>
                </a:tc>
                <a:tc>
                  <a:txBody>
                    <a:bodyPr/>
                    <a:lstStyle/>
                    <a:p>
                      <a:pPr>
                        <a:lnSpc>
                          <a:spcPct val="107000"/>
                        </a:lnSpc>
                        <a:spcAft>
                          <a:spcPts val="800"/>
                        </a:spcAft>
                      </a:pPr>
                      <a:r>
                        <a:rPr lang="en-GB" sz="1700" i="0" dirty="0">
                          <a:effectLst/>
                          <a:latin typeface="+mj-lt"/>
                          <a:ea typeface="DengXian" panose="02010600030101010101" pitchFamily="2" charset="-122"/>
                          <a:cs typeface="Arial" panose="020B0604020202020204" pitchFamily="34" charset="0"/>
                        </a:rPr>
                        <a:t>Confirmed </a:t>
                      </a:r>
                      <a:r>
                        <a:rPr lang="en-GB" sz="1700" i="1" dirty="0" err="1">
                          <a:effectLst/>
                          <a:latin typeface="+mj-lt"/>
                          <a:ea typeface="DengXian" panose="02010600030101010101" pitchFamily="2" charset="-122"/>
                          <a:cs typeface="Arial" panose="020B0604020202020204" pitchFamily="34" charset="0"/>
                        </a:rPr>
                        <a:t>Enterobacterales</a:t>
                      </a:r>
                      <a:r>
                        <a:rPr lang="en-GB" sz="1700" dirty="0">
                          <a:effectLst/>
                          <a:latin typeface="+mj-lt"/>
                          <a:ea typeface="DengXian" panose="02010600030101010101" pitchFamily="2" charset="-122"/>
                          <a:cs typeface="Arial" panose="020B0604020202020204" pitchFamily="34" charset="0"/>
                        </a:rPr>
                        <a:t> with OXA-48 mechanisms of resistance</a:t>
                      </a:r>
                      <a:endParaRPr lang="en-GB" sz="17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DengXian" panose="02010600030101010101" pitchFamily="2" charset="-122"/>
                          <a:cs typeface="Arial" panose="020B0604020202020204" pitchFamily="34" charset="0"/>
                        </a:rPr>
                        <a:t>Suspected </a:t>
                      </a:r>
                      <a:r>
                        <a:rPr lang="en-GB" sz="1700" i="1" dirty="0" err="1">
                          <a:effectLst/>
                          <a:latin typeface="+mj-lt"/>
                          <a:ea typeface="DengXian" panose="02010600030101010101" pitchFamily="2" charset="-122"/>
                          <a:cs typeface="Arial" panose="020B0604020202020204" pitchFamily="34" charset="0"/>
                        </a:rPr>
                        <a:t>Enterobacterales</a:t>
                      </a:r>
                      <a:r>
                        <a:rPr lang="en-GB" sz="1700" dirty="0">
                          <a:effectLst/>
                          <a:latin typeface="+mj-lt"/>
                          <a:ea typeface="DengXian" panose="02010600030101010101" pitchFamily="2" charset="-122"/>
                          <a:cs typeface="Arial" panose="020B0604020202020204" pitchFamily="34" charset="0"/>
                        </a:rPr>
                        <a:t> with OXA-48 mechanisms of resistance</a:t>
                      </a:r>
                      <a:endParaRPr lang="en-GB" sz="17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684118"/>
                  </a:ext>
                </a:extLst>
              </a:tr>
              <a:tr h="424101">
                <a:tc>
                  <a:txBody>
                    <a:bodyPr/>
                    <a:lstStyle/>
                    <a:p>
                      <a:r>
                        <a:rPr lang="en-GB" sz="1700" dirty="0"/>
                        <a:t>Infection site</a:t>
                      </a:r>
                    </a:p>
                  </a:txBody>
                  <a:tcPr/>
                </a:tc>
                <a:tc>
                  <a:txBody>
                    <a:bodyPr/>
                    <a:lstStyle/>
                    <a:p>
                      <a:pPr marL="342900" lvl="0" indent="-342900">
                        <a:lnSpc>
                          <a:spcPct val="110000"/>
                        </a:lnSpc>
                        <a:buFont typeface="Calibri" panose="020F0502020204030204" pitchFamily="34" charset="0"/>
                        <a:buChar char="-"/>
                      </a:pPr>
                      <a:r>
                        <a:rPr lang="en-GB" sz="1700" b="0" i="0" dirty="0">
                          <a:solidFill>
                            <a:schemeClr val="tx1"/>
                          </a:solidFill>
                        </a:rPr>
                        <a:t>complicated urinary tract infection (</a:t>
                      </a:r>
                      <a:r>
                        <a:rPr lang="en-GB" sz="1700" b="0" i="0" dirty="0" err="1">
                          <a:solidFill>
                            <a:schemeClr val="tx1"/>
                          </a:solidFill>
                        </a:rPr>
                        <a:t>cUTI</a:t>
                      </a:r>
                      <a:r>
                        <a:rPr lang="en-GB" sz="1700" b="0" i="0" dirty="0">
                          <a:solidFill>
                            <a:schemeClr val="tx1"/>
                          </a:solidFill>
                        </a:rPr>
                        <a:t>)</a:t>
                      </a:r>
                    </a:p>
                    <a:p>
                      <a:pPr marL="342900" lvl="0" indent="-342900">
                        <a:lnSpc>
                          <a:spcPct val="110000"/>
                        </a:lnSpc>
                        <a:buFont typeface="Calibri" panose="020F0502020204030204" pitchFamily="34" charset="0"/>
                        <a:buChar char="-"/>
                      </a:pPr>
                      <a:r>
                        <a:rPr lang="en-GB" sz="1700" b="0" i="0" dirty="0">
                          <a:solidFill>
                            <a:schemeClr val="tx1"/>
                          </a:solidFill>
                        </a:rPr>
                        <a:t>hospital-acquired pneumonia &amp; ventilator-associated pneumonia (HAP/VAP)</a:t>
                      </a:r>
                      <a:endParaRPr lang="en-GB" sz="1700" dirty="0">
                        <a:effectLst/>
                        <a:latin typeface="+mj-lt"/>
                        <a:ea typeface="DengXian" panose="02010600030101010101" pitchFamily="2" charset="-122"/>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DengXian" panose="02010600030101010101" pitchFamily="2" charset="-122"/>
                          <a:cs typeface="Arial" panose="020B0604020202020204" pitchFamily="34" charset="0"/>
                        </a:rPr>
                        <a:t>HAP/VAP </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758839"/>
                  </a:ext>
                </a:extLst>
              </a:tr>
              <a:tr h="424101">
                <a:tc>
                  <a:txBody>
                    <a:bodyPr/>
                    <a:lstStyle/>
                    <a:p>
                      <a:r>
                        <a:rPr lang="en-GB" sz="1700" dirty="0"/>
                        <a:t>Intervention</a:t>
                      </a:r>
                    </a:p>
                  </a:txBody>
                  <a:tcPr anchor="ctr"/>
                </a:tc>
                <a:tc>
                  <a:txBody>
                    <a:bodyPr/>
                    <a:lstStyle/>
                    <a:p>
                      <a:pPr>
                        <a:lnSpc>
                          <a:spcPct val="110000"/>
                        </a:lnSpc>
                        <a:spcAft>
                          <a:spcPts val="800"/>
                        </a:spcAft>
                      </a:pPr>
                      <a:r>
                        <a:rPr lang="en-GB" sz="1700" kern="1200" dirty="0">
                          <a:solidFill>
                            <a:schemeClr val="dk1"/>
                          </a:solidFill>
                          <a:effectLst/>
                          <a:latin typeface="+mn-lt"/>
                          <a:ea typeface="Calibri" panose="020F0502020204030204" pitchFamily="34" charset="0"/>
                          <a:cs typeface="Arial" panose="020B0604020202020204" pitchFamily="34" charset="0"/>
                        </a:rPr>
                        <a:t>CAZ-AVI as monotherapy (lack of in vivo or in vitro evidence about combination therapy)</a:t>
                      </a:r>
                    </a:p>
                  </a:txBody>
                  <a:tcPr marL="68580" marR="68580" marT="0" marB="0" anchor="ctr"/>
                </a:tc>
                <a:tc>
                  <a:txBody>
                    <a:bodyPr/>
                    <a:lstStyle/>
                    <a:p>
                      <a:pPr>
                        <a:lnSpc>
                          <a:spcPct val="110000"/>
                        </a:lnSpc>
                        <a:spcAft>
                          <a:spcPts val="800"/>
                        </a:spcAft>
                      </a:pPr>
                      <a:r>
                        <a:rPr lang="en-GB" sz="1700" kern="1200" dirty="0">
                          <a:solidFill>
                            <a:schemeClr val="dk1"/>
                          </a:solidFill>
                          <a:effectLst/>
                          <a:latin typeface="+mn-lt"/>
                          <a:ea typeface="Calibri" panose="020F0502020204030204" pitchFamily="34" charset="0"/>
                          <a:cs typeface="Arial" panose="020B0604020202020204" pitchFamily="34" charset="0"/>
                        </a:rPr>
                        <a:t>Same as for microbiology-directed treatment</a:t>
                      </a:r>
                    </a:p>
                  </a:txBody>
                  <a:tcPr marL="68580" marR="68580" marT="0" marB="0" anchor="ctr"/>
                </a:tc>
                <a:extLst>
                  <a:ext uri="{0D108BD9-81ED-4DB2-BD59-A6C34878D82A}">
                    <a16:rowId xmlns:a16="http://schemas.microsoft.com/office/drawing/2014/main" val="1348564988"/>
                  </a:ext>
                </a:extLst>
              </a:tr>
              <a:tr h="424101">
                <a:tc>
                  <a:txBody>
                    <a:bodyPr/>
                    <a:lstStyle/>
                    <a:p>
                      <a:r>
                        <a:rPr lang="en-GB" sz="1700" dirty="0"/>
                        <a:t>Outcomes</a:t>
                      </a:r>
                    </a:p>
                  </a:txBody>
                  <a:tcPr/>
                </a:tc>
                <a:tc>
                  <a:txBody>
                    <a:bodyPr/>
                    <a:lstStyle/>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All-cause mortality</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Clinical cure (complete resolution of signs/symptoms of the index infection such that no further antimicrobial therapy is needed)</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Microbiologic eradication</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Emergence of resistance </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Hospital days and intensive care unit (ICU) days</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Readmission rate within 90 days of treatment</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Number of treatment days </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Health-related quality of life</a:t>
                      </a:r>
                    </a:p>
                    <a:p>
                      <a:pPr marL="285750" indent="-285750">
                        <a:buFont typeface="Arial" panose="020B0604020202020204" pitchFamily="34" charset="0"/>
                        <a:buChar char="•"/>
                      </a:pPr>
                      <a:r>
                        <a:rPr lang="en-GB" sz="1700" kern="1200" dirty="0">
                          <a:solidFill>
                            <a:schemeClr val="dk1"/>
                          </a:solidFill>
                          <a:effectLst/>
                          <a:latin typeface="+mn-lt"/>
                          <a:ea typeface="+mn-ea"/>
                          <a:cs typeface="+mn-cs"/>
                        </a:rPr>
                        <a:t>Adverse events (AE) (including those associated with </a:t>
                      </a:r>
                      <a:r>
                        <a:rPr lang="en-GB" sz="1700" i="1" kern="1200" dirty="0">
                          <a:solidFill>
                            <a:schemeClr val="dk1"/>
                          </a:solidFill>
                          <a:effectLst/>
                          <a:latin typeface="+mn-lt"/>
                          <a:ea typeface="+mn-ea"/>
                          <a:cs typeface="+mn-cs"/>
                        </a:rPr>
                        <a:t>Clostridium Difficile</a:t>
                      </a:r>
                      <a:r>
                        <a:rPr lang="en-GB" sz="1700" kern="1200" dirty="0">
                          <a:solidFill>
                            <a:schemeClr val="dk1"/>
                          </a:solidFill>
                          <a:effectLst/>
                          <a:latin typeface="+mn-lt"/>
                          <a:ea typeface="+mn-ea"/>
                          <a:cs typeface="+mn-cs"/>
                        </a:rPr>
                        <a:t> infection and renal toxicity)</a:t>
                      </a:r>
                      <a:endParaRPr lang="en-GB" sz="17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Calibri" panose="020F0502020204030204" pitchFamily="34" charset="0"/>
                          <a:cs typeface="Arial" panose="020B0604020202020204" pitchFamily="34" charset="0"/>
                        </a:rPr>
                        <a:t>Same as for microbiology-directed treatment</a:t>
                      </a:r>
                    </a:p>
                  </a:txBody>
                  <a:tcPr marL="68580" marR="68580" marT="0" marB="0"/>
                </a:tc>
                <a:extLst>
                  <a:ext uri="{0D108BD9-81ED-4DB2-BD59-A6C34878D82A}">
                    <a16:rowId xmlns:a16="http://schemas.microsoft.com/office/drawing/2014/main" val="1953588152"/>
                  </a:ext>
                </a:extLst>
              </a:tr>
            </a:tbl>
          </a:graphicData>
        </a:graphic>
      </p:graphicFrame>
      <p:sp>
        <p:nvSpPr>
          <p:cNvPr id="2" name="Title 1">
            <a:extLst>
              <a:ext uri="{FF2B5EF4-FFF2-40B4-BE49-F238E27FC236}">
                <a16:creationId xmlns:a16="http://schemas.microsoft.com/office/drawing/2014/main" id="{D4C9F366-B923-4759-84ED-3C5ACA95A665}"/>
              </a:ext>
            </a:extLst>
          </p:cNvPr>
          <p:cNvSpPr>
            <a:spLocks noGrp="1"/>
          </p:cNvSpPr>
          <p:nvPr>
            <p:ph type="ctrTitle"/>
          </p:nvPr>
        </p:nvSpPr>
        <p:spPr>
          <a:xfrm>
            <a:off x="486516" y="126015"/>
            <a:ext cx="11840760" cy="1276350"/>
          </a:xfrm>
        </p:spPr>
        <p:txBody>
          <a:bodyPr>
            <a:normAutofit/>
          </a:bodyPr>
          <a:lstStyle/>
          <a:p>
            <a:r>
              <a:rPr lang="en-GB" dirty="0"/>
              <a:t>High value clinical scenarios (patient-level model)</a:t>
            </a:r>
          </a:p>
        </p:txBody>
      </p:sp>
    </p:spTree>
    <p:extLst>
      <p:ext uri="{BB962C8B-B14F-4D97-AF65-F5344CB8AC3E}">
        <p14:creationId xmlns:p14="http://schemas.microsoft.com/office/powerpoint/2010/main" val="177825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496383" y="203732"/>
            <a:ext cx="11178381" cy="1276350"/>
          </a:xfrm>
        </p:spPr>
        <p:txBody>
          <a:bodyPr/>
          <a:lstStyle/>
          <a:p>
            <a:r>
              <a:rPr lang="en-GB" dirty="0"/>
              <a:t>Additional expected usage</a:t>
            </a:r>
          </a:p>
        </p:txBody>
      </p:sp>
      <p:graphicFrame>
        <p:nvGraphicFramePr>
          <p:cNvPr id="5" name="Table 5">
            <a:extLst>
              <a:ext uri="{FF2B5EF4-FFF2-40B4-BE49-F238E27FC236}">
                <a16:creationId xmlns:a16="http://schemas.microsoft.com/office/drawing/2014/main" id="{AFCA71D5-A705-46A7-9CD8-D2BD70FD3BD5}"/>
              </a:ext>
            </a:extLst>
          </p:cNvPr>
          <p:cNvGraphicFramePr>
            <a:graphicFrameLocks noGrp="1"/>
          </p:cNvGraphicFramePr>
          <p:nvPr>
            <p:extLst>
              <p:ext uri="{D42A27DB-BD31-4B8C-83A1-F6EECF244321}">
                <p14:modId xmlns:p14="http://schemas.microsoft.com/office/powerpoint/2010/main" val="1728565954"/>
              </p:ext>
            </p:extLst>
          </p:nvPr>
        </p:nvGraphicFramePr>
        <p:xfrm>
          <a:off x="165100" y="885429"/>
          <a:ext cx="11976099" cy="5943600"/>
        </p:xfrm>
        <a:graphic>
          <a:graphicData uri="http://schemas.openxmlformats.org/drawingml/2006/table">
            <a:tbl>
              <a:tblPr firstRow="1" bandRow="1">
                <a:tableStyleId>{5C22544A-7EE6-4342-B048-85BDC9FD1C3A}</a:tableStyleId>
              </a:tblPr>
              <a:tblGrid>
                <a:gridCol w="2187526">
                  <a:extLst>
                    <a:ext uri="{9D8B030D-6E8A-4147-A177-3AD203B41FA5}">
                      <a16:colId xmlns:a16="http://schemas.microsoft.com/office/drawing/2014/main" val="2304253817"/>
                    </a:ext>
                  </a:extLst>
                </a:gridCol>
                <a:gridCol w="3146735">
                  <a:extLst>
                    <a:ext uri="{9D8B030D-6E8A-4147-A177-3AD203B41FA5}">
                      <a16:colId xmlns:a16="http://schemas.microsoft.com/office/drawing/2014/main" val="2612190535"/>
                    </a:ext>
                  </a:extLst>
                </a:gridCol>
                <a:gridCol w="3013477">
                  <a:extLst>
                    <a:ext uri="{9D8B030D-6E8A-4147-A177-3AD203B41FA5}">
                      <a16:colId xmlns:a16="http://schemas.microsoft.com/office/drawing/2014/main" val="1136455645"/>
                    </a:ext>
                  </a:extLst>
                </a:gridCol>
                <a:gridCol w="3628361">
                  <a:extLst>
                    <a:ext uri="{9D8B030D-6E8A-4147-A177-3AD203B41FA5}">
                      <a16:colId xmlns:a16="http://schemas.microsoft.com/office/drawing/2014/main" val="1280400831"/>
                    </a:ext>
                  </a:extLst>
                </a:gridCol>
              </a:tblGrid>
              <a:tr h="499845">
                <a:tc>
                  <a:txBody>
                    <a:bodyPr/>
                    <a:lstStyle/>
                    <a:p>
                      <a:endParaRPr lang="en-GB" dirty="0"/>
                    </a:p>
                  </a:txBody>
                  <a:tcPr/>
                </a:tc>
                <a:tc>
                  <a:txBody>
                    <a:bodyPr/>
                    <a:lstStyle/>
                    <a:p>
                      <a:r>
                        <a:rPr lang="en-GB" dirty="0"/>
                        <a:t>Expected usage included in EEPRU analysis</a:t>
                      </a:r>
                    </a:p>
                  </a:txBody>
                  <a:tcPr/>
                </a:tc>
                <a:tc>
                  <a:txBody>
                    <a:bodyPr/>
                    <a:lstStyle/>
                    <a:p>
                      <a:r>
                        <a:rPr lang="en-GB" dirty="0"/>
                        <a:t>Potential uses not included in EEPRU analysis</a:t>
                      </a:r>
                    </a:p>
                  </a:txBody>
                  <a:tcPr/>
                </a:tc>
                <a:tc>
                  <a:txBody>
                    <a:bodyPr/>
                    <a:lstStyle/>
                    <a:p>
                      <a:r>
                        <a:rPr lang="en-GB" dirty="0"/>
                        <a:t>Rationale for not including in EEPRU analysis</a:t>
                      </a:r>
                    </a:p>
                  </a:txBody>
                  <a:tcPr/>
                </a:tc>
                <a:extLst>
                  <a:ext uri="{0D108BD9-81ED-4DB2-BD59-A6C34878D82A}">
                    <a16:rowId xmlns:a16="http://schemas.microsoft.com/office/drawing/2014/main" val="3275309873"/>
                  </a:ext>
                </a:extLst>
              </a:tr>
              <a:tr h="499845">
                <a:tc>
                  <a:txBody>
                    <a:bodyPr/>
                    <a:lstStyle/>
                    <a:p>
                      <a:r>
                        <a:rPr lang="en-GB" dirty="0"/>
                        <a:t>Pathogen</a:t>
                      </a:r>
                    </a:p>
                  </a:txBody>
                  <a:tcPr/>
                </a:tc>
                <a:tc>
                  <a:txBody>
                    <a:bodyPr/>
                    <a:lstStyle/>
                    <a:p>
                      <a:pPr marL="0" indent="0">
                        <a:buFont typeface="Arial" panose="020B0604020202020204" pitchFamily="34" charset="0"/>
                        <a:buNone/>
                      </a:pPr>
                      <a:r>
                        <a:rPr lang="en-GB" i="0" strike="noStrike" dirty="0"/>
                        <a:t>Only the pathogens described as part of the high value clinical scenarios</a:t>
                      </a:r>
                    </a:p>
                  </a:txBody>
                  <a:tcPr/>
                </a:tc>
                <a:tc>
                  <a:txBody>
                    <a:bodyPr/>
                    <a:lstStyle/>
                    <a:p>
                      <a:pPr marL="0" indent="0">
                        <a:buFont typeface="Arial" panose="020B0604020202020204" pitchFamily="34" charset="0"/>
                        <a:buNone/>
                      </a:pPr>
                      <a:r>
                        <a:rPr lang="en-GB" i="1" dirty="0"/>
                        <a:t>Pseudomonas Aeruginosa </a:t>
                      </a:r>
                    </a:p>
                  </a:txBody>
                  <a:tcPr/>
                </a:tc>
                <a:tc>
                  <a:txBody>
                    <a:bodyPr/>
                    <a:lstStyle/>
                    <a:p>
                      <a:pPr marL="0" indent="0">
                        <a:buFont typeface="Arial" panose="020B0604020202020204" pitchFamily="34" charset="0"/>
                        <a:buNone/>
                      </a:pPr>
                      <a:r>
                        <a:rPr lang="en-GB" dirty="0" err="1"/>
                        <a:t>Carbapenemase</a:t>
                      </a:r>
                      <a:r>
                        <a:rPr lang="en-GB" dirty="0"/>
                        <a:t>-mediated resistance is </a:t>
                      </a:r>
                      <a:r>
                        <a:rPr lang="en-GB" i="1" dirty="0"/>
                        <a:t>Pseudomonas Aeruginosa</a:t>
                      </a:r>
                      <a:r>
                        <a:rPr lang="en-GB" dirty="0"/>
                        <a:t> is rare, and usually via MBL production, against which CAZ-AVI has no activity</a:t>
                      </a:r>
                    </a:p>
                  </a:txBody>
                  <a:tcPr/>
                </a:tc>
                <a:extLst>
                  <a:ext uri="{0D108BD9-81ED-4DB2-BD59-A6C34878D82A}">
                    <a16:rowId xmlns:a16="http://schemas.microsoft.com/office/drawing/2014/main" val="3209330401"/>
                  </a:ext>
                </a:extLst>
              </a:tr>
              <a:tr h="868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Resistance mechanism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strike="noStrike" dirty="0"/>
                        <a:t>Only the resistance mechanisms described as part of the high value clinical scenarios</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KPC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Serine </a:t>
                      </a:r>
                      <a:r>
                        <a:rPr lang="en-GB" sz="1800" kern="1200" dirty="0" err="1">
                          <a:solidFill>
                            <a:schemeClr val="dk1"/>
                          </a:solidFill>
                          <a:effectLst/>
                          <a:latin typeface="+mn-lt"/>
                          <a:ea typeface="+mn-ea"/>
                          <a:cs typeface="+mn-cs"/>
                        </a:rPr>
                        <a:t>carbapenemases</a:t>
                      </a:r>
                      <a:r>
                        <a:rPr lang="en-GB" sz="1800" kern="120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Non-</a:t>
                      </a:r>
                      <a:r>
                        <a:rPr lang="en-GB" sz="1800" kern="1200" dirty="0" err="1">
                          <a:solidFill>
                            <a:schemeClr val="dk1"/>
                          </a:solidFill>
                          <a:effectLst/>
                          <a:latin typeface="+mn-lt"/>
                          <a:ea typeface="+mn-ea"/>
                          <a:cs typeface="+mn-cs"/>
                        </a:rPr>
                        <a:t>carbapenemase</a:t>
                      </a:r>
                      <a:r>
                        <a:rPr lang="en-GB" sz="1800" kern="1200" dirty="0">
                          <a:solidFill>
                            <a:schemeClr val="dk1"/>
                          </a:solidFill>
                          <a:effectLst/>
                          <a:latin typeface="+mn-lt"/>
                          <a:ea typeface="+mn-ea"/>
                          <a:cs typeface="+mn-cs"/>
                        </a:rPr>
                        <a:t> mechanisms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Other treatment options available </a:t>
                      </a:r>
                      <a:r>
                        <a:rPr lang="en-GB" sz="1800" kern="1200" dirty="0">
                          <a:solidFill>
                            <a:schemeClr val="dk1"/>
                          </a:solidFill>
                          <a:effectLst/>
                          <a:latin typeface="+mn-lt"/>
                          <a:ea typeface="+mn-ea"/>
                          <a:cs typeface="+mn-cs"/>
                          <a:sym typeface="Wingdings" panose="05000000000000000000" pitchFamily="2" charset="2"/>
                        </a:rPr>
                        <a:t> low priority</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884804769"/>
                  </a:ext>
                </a:extLst>
              </a:tr>
              <a:tr h="714064">
                <a:tc>
                  <a:txBody>
                    <a:bodyPr/>
                    <a:lstStyle/>
                    <a:p>
                      <a:r>
                        <a:rPr lang="en-GB" dirty="0"/>
                        <a:t>Site of infection</a:t>
                      </a:r>
                    </a:p>
                  </a:txBody>
                  <a:tcPr/>
                </a:tc>
                <a:tc>
                  <a:txBody>
                    <a:bodyPr/>
                    <a:lstStyle/>
                    <a:p>
                      <a:pPr marL="285750" indent="-285750">
                        <a:buFont typeface="Arial" panose="020B0604020202020204" pitchFamily="34" charset="0"/>
                        <a:buChar char="•"/>
                      </a:pPr>
                      <a:r>
                        <a:rPr lang="en-GB" dirty="0"/>
                        <a:t>Bloodstream (including sepsis)</a:t>
                      </a:r>
                    </a:p>
                    <a:p>
                      <a:pPr marL="285750" indent="-285750">
                        <a:buFont typeface="Arial" panose="020B0604020202020204" pitchFamily="34" charset="0"/>
                        <a:buChar char="•"/>
                      </a:pPr>
                      <a:r>
                        <a:rPr lang="en-GB" dirty="0"/>
                        <a:t>Intra-abdominal</a:t>
                      </a:r>
                    </a:p>
                  </a:txBody>
                  <a:tcPr/>
                </a:tc>
                <a:tc>
                  <a:txBody>
                    <a:bodyPr/>
                    <a:lstStyle/>
                    <a:p>
                      <a:pPr marL="0" indent="0">
                        <a:buFont typeface="Arial" panose="020B0604020202020204" pitchFamily="34" charset="0"/>
                        <a:buNone/>
                      </a:pPr>
                      <a:endParaRPr lang="en-GB" dirty="0"/>
                    </a:p>
                  </a:txBody>
                  <a:tcPr/>
                </a:tc>
                <a:tc>
                  <a:txBody>
                    <a:bodyPr/>
                    <a:lstStyle/>
                    <a:p>
                      <a:pPr marL="0" indent="0">
                        <a:buFont typeface="Arial" panose="020B0604020202020204" pitchFamily="34" charset="0"/>
                        <a:buNone/>
                      </a:pPr>
                      <a:endParaRPr lang="en-GB" dirty="0"/>
                    </a:p>
                  </a:txBody>
                  <a:tcPr/>
                </a:tc>
                <a:extLst>
                  <a:ext uri="{0D108BD9-81ED-4DB2-BD59-A6C34878D82A}">
                    <a16:rowId xmlns:a16="http://schemas.microsoft.com/office/drawing/2014/main" val="1164764106"/>
                  </a:ext>
                </a:extLst>
              </a:tr>
              <a:tr h="486583">
                <a:tc>
                  <a:txBody>
                    <a:bodyPr/>
                    <a:lstStyle/>
                    <a:p>
                      <a:r>
                        <a:rPr lang="en-GB" dirty="0">
                          <a:solidFill>
                            <a:schemeClr val="tx1"/>
                          </a:solidFill>
                        </a:rPr>
                        <a:t>Patients with specific underlying conditions, with pathogen &amp; infection site outside HVCS</a:t>
                      </a:r>
                    </a:p>
                  </a:txBody>
                  <a:tcPr/>
                </a:tc>
                <a:tc>
                  <a:txBody>
                    <a:bodyPr/>
                    <a:lstStyle/>
                    <a:p>
                      <a:pPr marL="0" indent="0">
                        <a:buFont typeface="Arial" panose="020B0604020202020204" pitchFamily="34" charset="0"/>
                        <a:buNone/>
                      </a:pPr>
                      <a:endParaRPr lang="en-GB" dirty="0">
                        <a:solidFill>
                          <a:schemeClr val="tx1"/>
                        </a:solidFill>
                      </a:endParaRPr>
                    </a:p>
                  </a:txBody>
                  <a:tcPr/>
                </a:tc>
                <a:tc>
                  <a:txBody>
                    <a:bodyPr/>
                    <a:lstStyle/>
                    <a:p>
                      <a:pPr marL="285750" indent="-285750">
                        <a:buFont typeface="Arial" panose="020B0604020202020204" pitchFamily="34" charset="0"/>
                        <a:buChar char="•"/>
                      </a:pPr>
                      <a:r>
                        <a:rPr lang="en-GB" dirty="0">
                          <a:solidFill>
                            <a:schemeClr val="tx1"/>
                          </a:solidFill>
                        </a:rPr>
                        <a:t>burns</a:t>
                      </a:r>
                    </a:p>
                    <a:p>
                      <a:pPr marL="285750" indent="-285750">
                        <a:buFont typeface="Arial" panose="020B0604020202020204" pitchFamily="34" charset="0"/>
                        <a:buChar char="•"/>
                      </a:pPr>
                      <a:r>
                        <a:rPr lang="en-GB" dirty="0">
                          <a:solidFill>
                            <a:schemeClr val="tx1"/>
                          </a:solidFill>
                        </a:rPr>
                        <a:t>renal complications</a:t>
                      </a:r>
                    </a:p>
                    <a:p>
                      <a:pPr marL="285750" indent="-285750">
                        <a:buFont typeface="Arial" panose="020B0604020202020204" pitchFamily="34" charset="0"/>
                        <a:buChar char="•"/>
                      </a:pPr>
                      <a:r>
                        <a:rPr lang="en-GB" dirty="0">
                          <a:solidFill>
                            <a:schemeClr val="tx1"/>
                          </a:solidFill>
                        </a:rPr>
                        <a:t>compromised immune system</a:t>
                      </a:r>
                    </a:p>
                    <a:p>
                      <a:pPr marL="285750" indent="-285750">
                        <a:buFont typeface="Arial" panose="020B0604020202020204" pitchFamily="34" charset="0"/>
                        <a:buChar char="•"/>
                      </a:pPr>
                      <a:r>
                        <a:rPr lang="en-GB" dirty="0">
                          <a:solidFill>
                            <a:schemeClr val="tx1"/>
                          </a:solidFill>
                        </a:rPr>
                        <a:t>cystic fibrosis</a:t>
                      </a:r>
                    </a:p>
                  </a:txBody>
                  <a:tcPr/>
                </a:tc>
                <a:tc>
                  <a:txBody>
                    <a:bodyPr/>
                    <a:lstStyle/>
                    <a:p>
                      <a:pPr marL="0" indent="0">
                        <a:buFont typeface="Arial" panose="020B0604020202020204" pitchFamily="34" charset="0"/>
                        <a:buNone/>
                      </a:pPr>
                      <a:r>
                        <a:rPr lang="en-GB" dirty="0">
                          <a:solidFill>
                            <a:schemeClr val="tx1"/>
                          </a:solidFill>
                        </a:rPr>
                        <a:t>Uncertainty about whether </a:t>
                      </a:r>
                      <a:r>
                        <a:rPr lang="en-GB" sz="1800" kern="1200" dirty="0">
                          <a:solidFill>
                            <a:schemeClr val="tx1"/>
                          </a:solidFill>
                          <a:effectLst/>
                          <a:latin typeface="+mn-lt"/>
                          <a:ea typeface="+mn-ea"/>
                          <a:cs typeface="+mn-cs"/>
                        </a:rPr>
                        <a:t>these patients experience infections at different sites, or caused by different pathogens, to those defined in HVCS, where CAZ-AVI offers incremental benefit</a:t>
                      </a:r>
                      <a:endParaRPr lang="en-GB" dirty="0">
                        <a:solidFill>
                          <a:schemeClr val="tx1"/>
                        </a:solidFill>
                      </a:endParaRPr>
                    </a:p>
                  </a:txBody>
                  <a:tcPr/>
                </a:tc>
                <a:extLst>
                  <a:ext uri="{0D108BD9-81ED-4DB2-BD59-A6C34878D82A}">
                    <a16:rowId xmlns:a16="http://schemas.microsoft.com/office/drawing/2014/main" val="3299359435"/>
                  </a:ext>
                </a:extLst>
              </a:tr>
            </a:tbl>
          </a:graphicData>
        </a:graphic>
      </p:graphicFrame>
    </p:spTree>
    <p:extLst>
      <p:ext uri="{BB962C8B-B14F-4D97-AF65-F5344CB8AC3E}">
        <p14:creationId xmlns:p14="http://schemas.microsoft.com/office/powerpoint/2010/main" val="155845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a:xfrm>
            <a:off x="425435" y="177048"/>
            <a:ext cx="11080069" cy="1276350"/>
          </a:xfrm>
        </p:spPr>
        <p:txBody>
          <a:bodyPr>
            <a:normAutofit/>
          </a:bodyPr>
          <a:lstStyle/>
          <a:p>
            <a:r>
              <a:rPr lang="en-GB" sz="3200" dirty="0"/>
              <a:t>Consultation comments – population</a:t>
            </a:r>
          </a:p>
        </p:txBody>
      </p:sp>
      <p:sp>
        <p:nvSpPr>
          <p:cNvPr id="3" name="Text Placeholder 2">
            <a:extLst>
              <a:ext uri="{FF2B5EF4-FFF2-40B4-BE49-F238E27FC236}">
                <a16:creationId xmlns:a16="http://schemas.microsoft.com/office/drawing/2014/main" id="{A999D9A0-988F-444A-966F-0E45DC70E98B}"/>
              </a:ext>
              <a:ext uri="{C183D7F6-B498-43B3-948B-1728B52AA6E4}">
                <adec:decorative xmlns:adec="http://schemas.microsoft.com/office/drawing/2017/decorative" val="1"/>
              </a:ext>
            </a:extLst>
          </p:cNvPr>
          <p:cNvSpPr>
            <a:spLocks noGrp="1"/>
          </p:cNvSpPr>
          <p:nvPr>
            <p:ph type="subTitle" idx="1"/>
          </p:nvPr>
        </p:nvSpPr>
        <p:spPr/>
        <p:txBody>
          <a:bodyPr>
            <a:noAutofit/>
          </a:bodyPr>
          <a:lstStyle/>
          <a:p>
            <a:pPr marL="285750" indent="-285750">
              <a:lnSpc>
                <a:spcPct val="100000"/>
              </a:lnSpc>
              <a:spcBef>
                <a:spcPts val="600"/>
              </a:spcBef>
              <a:spcAft>
                <a:spcPts val="600"/>
              </a:spcAft>
              <a:buFont typeface="Arial" panose="020B0604020202020204" pitchFamily="34" charset="0"/>
              <a:buChar char="•"/>
            </a:pPr>
            <a:endParaRPr lang="en-GB" dirty="0"/>
          </a:p>
          <a:p>
            <a:pPr marL="285750" indent="-285750">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pPr>
            <a:endParaRPr lang="en-GB" dirty="0"/>
          </a:p>
        </p:txBody>
      </p:sp>
      <p:graphicFrame>
        <p:nvGraphicFramePr>
          <p:cNvPr id="5" name="Table 5">
            <a:extLst>
              <a:ext uri="{FF2B5EF4-FFF2-40B4-BE49-F238E27FC236}">
                <a16:creationId xmlns:a16="http://schemas.microsoft.com/office/drawing/2014/main" id="{41390C5A-B16E-473F-A595-CDFA9BB53130}"/>
              </a:ext>
            </a:extLst>
          </p:cNvPr>
          <p:cNvGraphicFramePr>
            <a:graphicFrameLocks noGrp="1"/>
          </p:cNvGraphicFramePr>
          <p:nvPr>
            <p:extLst>
              <p:ext uri="{D42A27DB-BD31-4B8C-83A1-F6EECF244321}">
                <p14:modId xmlns:p14="http://schemas.microsoft.com/office/powerpoint/2010/main" val="605110075"/>
              </p:ext>
            </p:extLst>
          </p:nvPr>
        </p:nvGraphicFramePr>
        <p:xfrm>
          <a:off x="425435" y="798346"/>
          <a:ext cx="10943431" cy="5882606"/>
        </p:xfrm>
        <a:graphic>
          <a:graphicData uri="http://schemas.openxmlformats.org/drawingml/2006/table">
            <a:tbl>
              <a:tblPr firstRow="1" bandRow="1">
                <a:tableStyleId>{5C22544A-7EE6-4342-B048-85BDC9FD1C3A}</a:tableStyleId>
              </a:tblPr>
              <a:tblGrid>
                <a:gridCol w="4675774">
                  <a:extLst>
                    <a:ext uri="{9D8B030D-6E8A-4147-A177-3AD203B41FA5}">
                      <a16:colId xmlns:a16="http://schemas.microsoft.com/office/drawing/2014/main" val="3114708446"/>
                    </a:ext>
                  </a:extLst>
                </a:gridCol>
                <a:gridCol w="3363781">
                  <a:extLst>
                    <a:ext uri="{9D8B030D-6E8A-4147-A177-3AD203B41FA5}">
                      <a16:colId xmlns:a16="http://schemas.microsoft.com/office/drawing/2014/main" val="4271128396"/>
                    </a:ext>
                  </a:extLst>
                </a:gridCol>
                <a:gridCol w="2903876">
                  <a:extLst>
                    <a:ext uri="{9D8B030D-6E8A-4147-A177-3AD203B41FA5}">
                      <a16:colId xmlns:a16="http://schemas.microsoft.com/office/drawing/2014/main" val="781578718"/>
                    </a:ext>
                  </a:extLst>
                </a:gridCol>
              </a:tblGrid>
              <a:tr h="383315">
                <a:tc>
                  <a:txBody>
                    <a:bodyPr/>
                    <a:lstStyle/>
                    <a:p>
                      <a:pPr>
                        <a:lnSpc>
                          <a:spcPct val="110000"/>
                        </a:lnSpc>
                        <a:spcBef>
                          <a:spcPts val="0"/>
                        </a:spcBef>
                        <a:spcAft>
                          <a:spcPts val="600"/>
                        </a:spcAft>
                      </a:pPr>
                      <a:r>
                        <a:rPr lang="en-GB" u="none" dirty="0"/>
                        <a:t>Population too narrow</a:t>
                      </a:r>
                    </a:p>
                  </a:txBody>
                  <a:tcPr/>
                </a:tc>
                <a:tc>
                  <a:txBody>
                    <a:bodyPr/>
                    <a:lstStyle/>
                    <a:p>
                      <a:pPr>
                        <a:lnSpc>
                          <a:spcPct val="110000"/>
                        </a:lnSpc>
                        <a:spcBef>
                          <a:spcPts val="0"/>
                        </a:spcBef>
                        <a:spcAft>
                          <a:spcPts val="600"/>
                        </a:spcAft>
                      </a:pPr>
                      <a:r>
                        <a:rPr lang="en-GB" u="none" dirty="0"/>
                        <a:t>Population appropriate</a:t>
                      </a:r>
                    </a:p>
                  </a:txBody>
                  <a:tcPr/>
                </a:tc>
                <a:tc>
                  <a:txBody>
                    <a:bodyPr/>
                    <a:lstStyle/>
                    <a:p>
                      <a:pPr>
                        <a:lnSpc>
                          <a:spcPct val="110000"/>
                        </a:lnSpc>
                        <a:spcBef>
                          <a:spcPts val="0"/>
                        </a:spcBef>
                        <a:spcAft>
                          <a:spcPts val="600"/>
                        </a:spcAft>
                      </a:pPr>
                      <a:r>
                        <a:rPr lang="en-GB" u="none" dirty="0"/>
                        <a:t>Population too broad</a:t>
                      </a:r>
                    </a:p>
                  </a:txBody>
                  <a:tcPr/>
                </a:tc>
                <a:extLst>
                  <a:ext uri="{0D108BD9-81ED-4DB2-BD59-A6C34878D82A}">
                    <a16:rowId xmlns:a16="http://schemas.microsoft.com/office/drawing/2014/main" val="3072268216"/>
                  </a:ext>
                </a:extLst>
              </a:tr>
              <a:tr h="3121918">
                <a:tc>
                  <a:txBody>
                    <a:bodyPr/>
                    <a:lstStyle/>
                    <a:p>
                      <a:pPr marL="0" indent="0">
                        <a:lnSpc>
                          <a:spcPct val="110000"/>
                        </a:lnSpc>
                        <a:spcBef>
                          <a:spcPts val="0"/>
                        </a:spcBef>
                        <a:spcAft>
                          <a:spcPts val="600"/>
                        </a:spcAft>
                        <a:buFont typeface="Arial" panose="020B0604020202020204" pitchFamily="34" charset="0"/>
                        <a:buNone/>
                      </a:pPr>
                      <a:r>
                        <a:rPr lang="en-GB" b="1" u="none" dirty="0"/>
                        <a:t>Pfizer: </a:t>
                      </a:r>
                      <a:r>
                        <a:rPr lang="en-GB" u="none" dirty="0"/>
                        <a:t>substantially more patients already receive CAZ-AVI in the </a:t>
                      </a:r>
                      <a:r>
                        <a:rPr lang="en-GB" u="none" dirty="0">
                          <a:solidFill>
                            <a:schemeClr val="tx1"/>
                          </a:solidFill>
                        </a:rPr>
                        <a:t>UK (~1,400 patients) </a:t>
                      </a:r>
                      <a:r>
                        <a:rPr lang="en-GB" u="none" dirty="0"/>
                        <a:t>than are modelled by EEPRU + real world usage expected to increase </a:t>
                      </a:r>
                      <a:r>
                        <a:rPr lang="en-GB" u="none" dirty="0">
                          <a:solidFill>
                            <a:schemeClr val="tx1"/>
                          </a:solidFill>
                        </a:rPr>
                        <a:t>in future – Population included should reflect current population and marketing authorisation</a:t>
                      </a:r>
                    </a:p>
                    <a:p>
                      <a:pPr marL="0" indent="0">
                        <a:lnSpc>
                          <a:spcPct val="110000"/>
                        </a:lnSpc>
                        <a:spcBef>
                          <a:spcPts val="0"/>
                        </a:spcBef>
                        <a:spcAft>
                          <a:spcPts val="600"/>
                        </a:spcAft>
                        <a:buFont typeface="Arial" panose="020B0604020202020204" pitchFamily="34" charset="0"/>
                        <a:buNone/>
                      </a:pPr>
                      <a:r>
                        <a:rPr lang="en-GB" b="1" u="none" dirty="0"/>
                        <a:t>MSD</a:t>
                      </a:r>
                      <a:r>
                        <a:rPr lang="en-GB" u="none" dirty="0"/>
                        <a:t>:  High-value scenarios very narrow and may not reflect real world usage.</a:t>
                      </a:r>
                    </a:p>
                    <a:p>
                      <a:pPr>
                        <a:lnSpc>
                          <a:spcPct val="110000"/>
                        </a:lnSpc>
                        <a:spcBef>
                          <a:spcPts val="0"/>
                        </a:spcBef>
                        <a:spcAft>
                          <a:spcPts val="600"/>
                        </a:spcAft>
                      </a:pPr>
                      <a:r>
                        <a:rPr lang="en-GB" b="1" u="none" dirty="0"/>
                        <a:t>APRHAI</a:t>
                      </a:r>
                      <a:r>
                        <a:rPr lang="en-GB" u="none" dirty="0"/>
                        <a:t>: should include non OXA-48 mechanisms of resistance</a:t>
                      </a:r>
                    </a:p>
                    <a:p>
                      <a:pPr>
                        <a:lnSpc>
                          <a:spcPct val="110000"/>
                        </a:lnSpc>
                        <a:spcBef>
                          <a:spcPts val="0"/>
                        </a:spcBef>
                        <a:spcAft>
                          <a:spcPts val="600"/>
                        </a:spcAft>
                      </a:pPr>
                      <a:r>
                        <a:rPr lang="en-GB" b="1" u="none" dirty="0"/>
                        <a:t>Clinical expert</a:t>
                      </a:r>
                      <a:r>
                        <a:rPr lang="en-GB" u="none" dirty="0"/>
                        <a:t>: CAZ-AVI likely to be used in other scenarios including some non MBL producing Pseudomonas organisms and Serratia due to either toxicity, intolerability to other agents or drug interactions/ QTc prolongation </a:t>
                      </a:r>
                    </a:p>
                  </a:txBody>
                  <a:tcPr/>
                </a:tc>
                <a:tc>
                  <a:txBody>
                    <a:bodyPr/>
                    <a:lstStyle/>
                    <a:p>
                      <a:pPr marL="0" indent="0">
                        <a:lnSpc>
                          <a:spcPct val="110000"/>
                        </a:lnSpc>
                        <a:spcBef>
                          <a:spcPts val="0"/>
                        </a:spcBef>
                        <a:spcAft>
                          <a:spcPts val="600"/>
                        </a:spcAft>
                        <a:buFont typeface="Arial" panose="020B0604020202020204" pitchFamily="34" charset="0"/>
                        <a:buNone/>
                      </a:pPr>
                      <a:r>
                        <a:rPr lang="en-GB" b="1" u="none" dirty="0"/>
                        <a:t>BSAC and </a:t>
                      </a:r>
                      <a:r>
                        <a:rPr lang="en-GB" b="1" u="none" dirty="0" err="1"/>
                        <a:t>RCPath</a:t>
                      </a:r>
                      <a:r>
                        <a:rPr lang="en-GB" b="1" u="none" dirty="0"/>
                        <a:t>: </a:t>
                      </a:r>
                    </a:p>
                    <a:p>
                      <a:pPr marL="0" indent="0">
                        <a:lnSpc>
                          <a:spcPct val="110000"/>
                        </a:lnSpc>
                        <a:spcBef>
                          <a:spcPts val="0"/>
                        </a:spcBef>
                        <a:spcAft>
                          <a:spcPts val="600"/>
                        </a:spcAft>
                        <a:buFont typeface="Arial" panose="020B0604020202020204" pitchFamily="34" charset="0"/>
                        <a:buNone/>
                      </a:pPr>
                      <a:r>
                        <a:rPr lang="en-GB" u="none" dirty="0"/>
                        <a:t>CAZ-AVI unlikely to be used in all populations covered by marketing authorisation; it will be restricted to select groups of vulnerable patients with resistant Gram-negative infections, mediated by carbapenemases. </a:t>
                      </a:r>
                    </a:p>
                    <a:p>
                      <a:pPr marL="0" indent="0">
                        <a:lnSpc>
                          <a:spcPct val="110000"/>
                        </a:lnSpc>
                        <a:spcBef>
                          <a:spcPts val="0"/>
                        </a:spcBef>
                        <a:spcAft>
                          <a:spcPts val="600"/>
                        </a:spcAft>
                        <a:buFont typeface="Arial" panose="020B0604020202020204" pitchFamily="34" charset="0"/>
                        <a:buNone/>
                      </a:pPr>
                      <a:endParaRPr lang="en-GB" b="1" u="none" dirty="0"/>
                    </a:p>
                  </a:txBody>
                  <a:tcPr/>
                </a:tc>
                <a:tc>
                  <a:txBody>
                    <a:bodyPr/>
                    <a:lstStyle/>
                    <a:p>
                      <a:pPr>
                        <a:lnSpc>
                          <a:spcPct val="110000"/>
                        </a:lnSpc>
                        <a:spcBef>
                          <a:spcPts val="0"/>
                        </a:spcBef>
                        <a:spcAft>
                          <a:spcPts val="600"/>
                        </a:spcAft>
                      </a:pPr>
                      <a:r>
                        <a:rPr lang="en-GB" b="1" u="none" dirty="0"/>
                        <a:t>BIA: </a:t>
                      </a:r>
                      <a:r>
                        <a:rPr lang="en-GB" b="0" u="none" dirty="0"/>
                        <a:t>Empiric use is not appropriate should not have been modelled </a:t>
                      </a:r>
                    </a:p>
                    <a:p>
                      <a:pPr>
                        <a:lnSpc>
                          <a:spcPct val="110000"/>
                        </a:lnSpc>
                        <a:spcBef>
                          <a:spcPts val="0"/>
                        </a:spcBef>
                        <a:spcAft>
                          <a:spcPts val="600"/>
                        </a:spcAft>
                      </a:pPr>
                      <a:r>
                        <a:rPr lang="en-GB" b="1" u="none" dirty="0"/>
                        <a:t>BSAC and </a:t>
                      </a:r>
                      <a:r>
                        <a:rPr lang="en-GB" b="1" u="none" dirty="0" err="1"/>
                        <a:t>RCPath</a:t>
                      </a:r>
                      <a:r>
                        <a:rPr lang="en-GB" b="1" u="none" dirty="0"/>
                        <a:t>: </a:t>
                      </a:r>
                      <a:r>
                        <a:rPr lang="en-GB" b="0" u="none" dirty="0"/>
                        <a:t>Narrower use in empiric setting more accurate on short term – Broader use possible on long term</a:t>
                      </a:r>
                    </a:p>
                    <a:p>
                      <a:pPr>
                        <a:lnSpc>
                          <a:spcPct val="110000"/>
                        </a:lnSpc>
                        <a:spcBef>
                          <a:spcPts val="0"/>
                        </a:spcBef>
                        <a:spcAft>
                          <a:spcPts val="600"/>
                        </a:spcAft>
                      </a:pPr>
                      <a:r>
                        <a:rPr lang="en-GB" b="1" u="none" dirty="0"/>
                        <a:t>BSAC and </a:t>
                      </a:r>
                      <a:r>
                        <a:rPr lang="en-GB" b="1" u="none" dirty="0" err="1"/>
                        <a:t>RCPath</a:t>
                      </a:r>
                      <a:r>
                        <a:rPr lang="en-GB" b="0" u="none" dirty="0"/>
                        <a:t>: use of meropenem in these infections will often mean that treatment is not escalated to CAZ-AVI</a:t>
                      </a:r>
                    </a:p>
                    <a:p>
                      <a:pPr marL="0" marR="0" lvl="0" indent="0" algn="l" defTabSz="914400" rtl="0" eaLnBrk="1" fontAlgn="auto" latinLnBrk="0" hangingPunct="1">
                        <a:lnSpc>
                          <a:spcPct val="110000"/>
                        </a:lnSpc>
                        <a:spcBef>
                          <a:spcPts val="0"/>
                        </a:spcBef>
                        <a:spcAft>
                          <a:spcPts val="600"/>
                        </a:spcAft>
                        <a:buClrTx/>
                        <a:buSzTx/>
                        <a:buFontTx/>
                        <a:buNone/>
                        <a:tabLst/>
                        <a:defRPr/>
                      </a:pPr>
                      <a:r>
                        <a:rPr lang="en-GB" b="1" u="none" dirty="0"/>
                        <a:t>BIA</a:t>
                      </a:r>
                      <a:r>
                        <a:rPr lang="en-GB" b="0" u="none" dirty="0"/>
                        <a:t>: </a:t>
                      </a:r>
                      <a:r>
                        <a:rPr lang="en-GB" sz="1800" kern="1200" dirty="0">
                          <a:solidFill>
                            <a:schemeClr val="dk1"/>
                          </a:solidFill>
                          <a:effectLst/>
                          <a:latin typeface="+mn-lt"/>
                          <a:ea typeface="+mn-ea"/>
                          <a:cs typeface="+mn-cs"/>
                        </a:rPr>
                        <a:t>Not all cases of HAP/VAP require antimicrobial treatment</a:t>
                      </a:r>
                      <a:endParaRPr lang="en-GB" b="0" u="none" dirty="0"/>
                    </a:p>
                    <a:p>
                      <a:pPr>
                        <a:lnSpc>
                          <a:spcPct val="110000"/>
                        </a:lnSpc>
                        <a:spcBef>
                          <a:spcPts val="0"/>
                        </a:spcBef>
                        <a:spcAft>
                          <a:spcPts val="600"/>
                        </a:spcAft>
                      </a:pPr>
                      <a:endParaRPr lang="en-GB" b="0" u="none" dirty="0"/>
                    </a:p>
                  </a:txBody>
                  <a:tcPr/>
                </a:tc>
                <a:extLst>
                  <a:ext uri="{0D108BD9-81ED-4DB2-BD59-A6C34878D82A}">
                    <a16:rowId xmlns:a16="http://schemas.microsoft.com/office/drawing/2014/main" val="2488558278"/>
                  </a:ext>
                </a:extLst>
              </a:tr>
            </a:tbl>
          </a:graphicData>
        </a:graphic>
      </p:graphicFrame>
    </p:spTree>
    <p:extLst>
      <p:ext uri="{BB962C8B-B14F-4D97-AF65-F5344CB8AC3E}">
        <p14:creationId xmlns:p14="http://schemas.microsoft.com/office/powerpoint/2010/main" val="305499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496383" y="487510"/>
            <a:ext cx="11178381" cy="1276350"/>
          </a:xfrm>
        </p:spPr>
        <p:txBody>
          <a:bodyPr/>
          <a:lstStyle/>
          <a:p>
            <a:r>
              <a:rPr lang="en-GB" dirty="0"/>
              <a:t>Accounting for benefit in the expected usage population – key issues</a:t>
            </a:r>
          </a:p>
        </p:txBody>
      </p:sp>
      <p:sp>
        <p:nvSpPr>
          <p:cNvPr id="6" name="TextBox 5">
            <a:extLst>
              <a:ext uri="{FF2B5EF4-FFF2-40B4-BE49-F238E27FC236}">
                <a16:creationId xmlns:a16="http://schemas.microsoft.com/office/drawing/2014/main" id="{73349294-CB20-4B99-BE31-302E90271F44}"/>
              </a:ext>
            </a:extLst>
          </p:cNvPr>
          <p:cNvSpPr txBox="1"/>
          <p:nvPr/>
        </p:nvSpPr>
        <p:spPr>
          <a:xfrm>
            <a:off x="496383" y="4901827"/>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the magnitude of incremental health benefit in any excluded population the same as the benefit in the high value clinical scenarios? </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
        <p:nvSpPr>
          <p:cNvPr id="11" name="TextBox 10">
            <a:extLst>
              <a:ext uri="{FF2B5EF4-FFF2-40B4-BE49-F238E27FC236}">
                <a16:creationId xmlns:a16="http://schemas.microsoft.com/office/drawing/2014/main" id="{B4C3696B-3B84-43B0-9597-62E4B53D8102}"/>
              </a:ext>
            </a:extLst>
          </p:cNvPr>
          <p:cNvSpPr txBox="1"/>
          <p:nvPr/>
        </p:nvSpPr>
        <p:spPr>
          <a:xfrm>
            <a:off x="507824" y="3478027"/>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Are there groups of patients which have been excluded from the analysis, who are likely to benefit from the intervention compared with current treatment options?</a:t>
            </a:r>
          </a:p>
        </p:txBody>
      </p:sp>
      <p:sp>
        <p:nvSpPr>
          <p:cNvPr id="14" name="TextBox 13">
            <a:extLst>
              <a:ext uri="{FF2B5EF4-FFF2-40B4-BE49-F238E27FC236}">
                <a16:creationId xmlns:a16="http://schemas.microsoft.com/office/drawing/2014/main" id="{BF3EE017-0119-4694-ADD8-1AF695CFEA21}"/>
              </a:ext>
            </a:extLst>
          </p:cNvPr>
          <p:cNvSpPr txBox="1"/>
          <p:nvPr/>
        </p:nvSpPr>
        <p:spPr>
          <a:xfrm>
            <a:off x="519267" y="2054228"/>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the magnitude of incremental health benefit in the high value clinical scenarios generalisable to wider expected usage? </a:t>
            </a:r>
          </a:p>
        </p:txBody>
      </p:sp>
    </p:spTree>
    <p:extLst>
      <p:ext uri="{BB962C8B-B14F-4D97-AF65-F5344CB8AC3E}">
        <p14:creationId xmlns:p14="http://schemas.microsoft.com/office/powerpoint/2010/main" val="29601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F8F8-D009-488B-8EB6-39465EB1496E}"/>
              </a:ext>
            </a:extLst>
          </p:cNvPr>
          <p:cNvSpPr>
            <a:spLocks noGrp="1"/>
          </p:cNvSpPr>
          <p:nvPr>
            <p:ph type="ctrTitle"/>
          </p:nvPr>
        </p:nvSpPr>
        <p:spPr>
          <a:xfrm>
            <a:off x="433237" y="102905"/>
            <a:ext cx="11178381" cy="1276350"/>
          </a:xfrm>
        </p:spPr>
        <p:txBody>
          <a:bodyPr/>
          <a:lstStyle/>
          <a:p>
            <a:r>
              <a:rPr lang="en-GB" dirty="0"/>
              <a:t>Comparators</a:t>
            </a:r>
          </a:p>
        </p:txBody>
      </p:sp>
      <p:sp>
        <p:nvSpPr>
          <p:cNvPr id="9" name="Rectangle 8">
            <a:extLst>
              <a:ext uri="{FF2B5EF4-FFF2-40B4-BE49-F238E27FC236}">
                <a16:creationId xmlns:a16="http://schemas.microsoft.com/office/drawing/2014/main" id="{FAA09352-A2D0-4847-ABB7-4AD6C391703E}"/>
              </a:ext>
            </a:extLst>
          </p:cNvPr>
          <p:cNvSpPr/>
          <p:nvPr/>
        </p:nvSpPr>
        <p:spPr>
          <a:xfrm>
            <a:off x="507823" y="695039"/>
            <a:ext cx="6181211" cy="52883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dirty="0">
                <a:solidFill>
                  <a:schemeClr val="tx1"/>
                </a:solidFill>
              </a:rPr>
              <a:t>Microbiology-directed setting</a:t>
            </a:r>
          </a:p>
          <a:p>
            <a:pPr marL="285750" indent="-285750">
              <a:buFont typeface="Arial" panose="020B0604020202020204" pitchFamily="34" charset="0"/>
              <a:buChar char="•"/>
            </a:pPr>
            <a:r>
              <a:rPr lang="en-GB" dirty="0">
                <a:solidFill>
                  <a:schemeClr val="tx1"/>
                </a:solidFill>
              </a:rPr>
              <a:t>meropenem + colistin</a:t>
            </a:r>
          </a:p>
          <a:p>
            <a:pPr marL="285750" indent="-285750">
              <a:buFont typeface="Arial" panose="020B0604020202020204" pitchFamily="34" charset="0"/>
              <a:buChar char="•"/>
            </a:pPr>
            <a:r>
              <a:rPr lang="en-GB" dirty="0">
                <a:solidFill>
                  <a:schemeClr val="tx1"/>
                </a:solidFill>
              </a:rPr>
              <a:t>fluoroquinolones (levofloxacin, ciprofloxacin) + meropenem</a:t>
            </a:r>
          </a:p>
          <a:p>
            <a:pPr marL="285750" indent="-285750">
              <a:buFont typeface="Arial" panose="020B0604020202020204" pitchFamily="34" charset="0"/>
              <a:buChar char="•"/>
            </a:pPr>
            <a:r>
              <a:rPr lang="en-GB" dirty="0">
                <a:solidFill>
                  <a:schemeClr val="tx1"/>
                </a:solidFill>
              </a:rPr>
              <a:t>aminoglycosides (gentamicin, amikacin, tobramycin)</a:t>
            </a:r>
          </a:p>
          <a:p>
            <a:pPr marL="285750" indent="-285750">
              <a:buFont typeface="Arial" panose="020B0604020202020204" pitchFamily="34" charset="0"/>
              <a:buChar char="•"/>
            </a:pPr>
            <a:endParaRPr lang="en-GB" dirty="0">
              <a:solidFill>
                <a:schemeClr val="tx1"/>
              </a:solidFill>
            </a:endParaRPr>
          </a:p>
          <a:p>
            <a:r>
              <a:rPr lang="en-GB" dirty="0">
                <a:solidFill>
                  <a:schemeClr val="tx1"/>
                </a:solidFill>
              </a:rPr>
              <a:t>If low risk of ESBL and </a:t>
            </a:r>
            <a:r>
              <a:rPr lang="en-GB" dirty="0" err="1">
                <a:solidFill>
                  <a:schemeClr val="tx1"/>
                </a:solidFill>
              </a:rPr>
              <a:t>AmpC</a:t>
            </a:r>
            <a:r>
              <a:rPr lang="en-GB" dirty="0">
                <a:solidFill>
                  <a:schemeClr val="tx1"/>
                </a:solidFill>
              </a:rPr>
              <a:t> beta-lactamase suggested by susceptibility testing:</a:t>
            </a:r>
          </a:p>
          <a:p>
            <a:pPr marL="285750" indent="-285750">
              <a:buFont typeface="Arial" panose="020B0604020202020204" pitchFamily="34" charset="0"/>
              <a:buChar char="•"/>
            </a:pPr>
            <a:r>
              <a:rPr lang="en-GB" dirty="0">
                <a:solidFill>
                  <a:schemeClr val="tx1"/>
                </a:solidFill>
              </a:rPr>
              <a:t>cephalosporins (ceftriaxone, cefepime, ceftazidime)</a:t>
            </a:r>
          </a:p>
          <a:p>
            <a:pPr marL="285750" indent="-285750">
              <a:buFont typeface="Arial" panose="020B0604020202020204" pitchFamily="34" charset="0"/>
              <a:buChar char="•"/>
            </a:pPr>
            <a:r>
              <a:rPr lang="en-GB" dirty="0">
                <a:solidFill>
                  <a:schemeClr val="tx1"/>
                </a:solidFill>
              </a:rPr>
              <a:t>aztreonam + </a:t>
            </a:r>
            <a:r>
              <a:rPr lang="en-GB" dirty="0" err="1">
                <a:solidFill>
                  <a:schemeClr val="tx1"/>
                </a:solidFill>
              </a:rPr>
              <a:t>fosfomycin</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aztreonam + colistin</a:t>
            </a:r>
          </a:p>
          <a:p>
            <a:endParaRPr lang="en-GB" dirty="0">
              <a:solidFill>
                <a:schemeClr val="tx1"/>
              </a:solidFill>
            </a:endParaRPr>
          </a:p>
          <a:p>
            <a:r>
              <a:rPr lang="en-GB" dirty="0">
                <a:solidFill>
                  <a:schemeClr val="tx1"/>
                </a:solidFill>
              </a:rPr>
              <a:t>For HAP/VAP the following comparators may be included also:</a:t>
            </a:r>
          </a:p>
          <a:p>
            <a:pPr marL="285750" indent="-285750">
              <a:buFont typeface="Arial" panose="020B0604020202020204" pitchFamily="34" charset="0"/>
              <a:buChar char="•"/>
            </a:pPr>
            <a:r>
              <a:rPr lang="en-GB" dirty="0">
                <a:solidFill>
                  <a:schemeClr val="tx1"/>
                </a:solidFill>
              </a:rPr>
              <a:t>tigecycline + colistin</a:t>
            </a:r>
          </a:p>
          <a:p>
            <a:pPr marL="285750" indent="-285750">
              <a:buFont typeface="Arial" panose="020B0604020202020204" pitchFamily="34" charset="0"/>
              <a:buChar char="•"/>
            </a:pPr>
            <a:r>
              <a:rPr lang="en-GB" dirty="0">
                <a:solidFill>
                  <a:schemeClr val="tx1"/>
                </a:solidFill>
              </a:rPr>
              <a:t>tigecycline + meropenem + colistin</a:t>
            </a:r>
          </a:p>
          <a:p>
            <a:pPr marL="285750" indent="-285750">
              <a:buFont typeface="Arial" panose="020B0604020202020204" pitchFamily="34" charset="0"/>
              <a:buChar char="•"/>
            </a:pPr>
            <a:r>
              <a:rPr lang="en-GB" dirty="0">
                <a:solidFill>
                  <a:schemeClr val="tx1"/>
                </a:solidFill>
              </a:rPr>
              <a:t>aminoglycosides (gentamicin, amikacin, tobramycin) may be used in combination with </a:t>
            </a:r>
            <a:r>
              <a:rPr lang="en-GB" dirty="0" err="1">
                <a:solidFill>
                  <a:schemeClr val="tx1"/>
                </a:solidFill>
              </a:rPr>
              <a:t>fosfomycin</a:t>
            </a:r>
            <a:r>
              <a:rPr lang="en-GB" dirty="0">
                <a:solidFill>
                  <a:schemeClr val="tx1"/>
                </a:solidFill>
              </a:rPr>
              <a:t> instead of as monotherapy</a:t>
            </a:r>
          </a:p>
          <a:p>
            <a:pPr algn="ctr"/>
            <a:endParaRPr lang="en-GB" b="1" dirty="0">
              <a:solidFill>
                <a:schemeClr val="tx1"/>
              </a:solidFill>
            </a:endParaRPr>
          </a:p>
          <a:p>
            <a:pPr algn="ctr"/>
            <a:endParaRPr lang="en-GB" b="1" i="1" dirty="0">
              <a:solidFill>
                <a:schemeClr val="tx1"/>
              </a:solidFill>
            </a:endParaRPr>
          </a:p>
        </p:txBody>
      </p:sp>
      <p:sp>
        <p:nvSpPr>
          <p:cNvPr id="13" name="TextBox 12">
            <a:extLst>
              <a:ext uri="{FF2B5EF4-FFF2-40B4-BE49-F238E27FC236}">
                <a16:creationId xmlns:a16="http://schemas.microsoft.com/office/drawing/2014/main" id="{98742A6E-DA8A-4A9A-AD4A-E52D4880DF03}"/>
              </a:ext>
            </a:extLst>
          </p:cNvPr>
          <p:cNvSpPr txBox="1"/>
          <p:nvPr/>
        </p:nvSpPr>
        <p:spPr>
          <a:xfrm>
            <a:off x="497991" y="6080422"/>
            <a:ext cx="11155497"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Have all appropriate comparators been captured?</a:t>
            </a:r>
            <a:endParaRPr lang="en-GB" sz="2000" dirty="0">
              <a:solidFill>
                <a:srgbClr val="FFFFFF"/>
              </a:solidFill>
            </a:endParaRPr>
          </a:p>
        </p:txBody>
      </p:sp>
      <p:sp>
        <p:nvSpPr>
          <p:cNvPr id="14" name="Subtitle 6">
            <a:extLst>
              <a:ext uri="{FF2B5EF4-FFF2-40B4-BE49-F238E27FC236}">
                <a16:creationId xmlns:a16="http://schemas.microsoft.com/office/drawing/2014/main" id="{F3E8A84F-BD28-4C52-A1F8-A349D06609E9}"/>
              </a:ext>
            </a:extLst>
          </p:cNvPr>
          <p:cNvSpPr txBox="1">
            <a:spLocks/>
          </p:cNvSpPr>
          <p:nvPr/>
        </p:nvSpPr>
        <p:spPr>
          <a:xfrm>
            <a:off x="6810745" y="3796748"/>
            <a:ext cx="4873432" cy="2117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All comparators used in network meta-analysis to estimate relative effectiveness of CAZ-AVI</a:t>
            </a:r>
          </a:p>
          <a:p>
            <a:pPr marL="342900" indent="-342900">
              <a:buFont typeface="Arial" panose="020B0604020202020204" pitchFamily="34" charset="0"/>
              <a:buChar char="•"/>
            </a:pPr>
            <a:r>
              <a:rPr lang="en-GB" sz="1800" dirty="0"/>
              <a:t>Simplified approach taken in model: patients classified by whether they're susceptible to colistin/aminoglycoside based therapy or not (see slide </a:t>
            </a:r>
            <a:r>
              <a:rPr lang="en-GB" sz="1800" dirty="0">
                <a:hlinkClick r:id="rId2" action="ppaction://hlinksldjump"/>
              </a:rPr>
              <a:t>59</a:t>
            </a:r>
            <a:r>
              <a:rPr lang="en-GB" sz="1800" dirty="0"/>
              <a:t>)</a:t>
            </a:r>
            <a:endParaRPr lang="en-GB" sz="1800" dirty="0">
              <a:highlight>
                <a:srgbClr val="FF00FF"/>
              </a:highlight>
            </a:endParaRPr>
          </a:p>
        </p:txBody>
      </p:sp>
      <p:sp>
        <p:nvSpPr>
          <p:cNvPr id="8" name="Rectangle 7">
            <a:extLst>
              <a:ext uri="{FF2B5EF4-FFF2-40B4-BE49-F238E27FC236}">
                <a16:creationId xmlns:a16="http://schemas.microsoft.com/office/drawing/2014/main" id="{3402CCAC-2465-492F-8F43-DC1C3A56407C}"/>
              </a:ext>
            </a:extLst>
          </p:cNvPr>
          <p:cNvSpPr/>
          <p:nvPr/>
        </p:nvSpPr>
        <p:spPr>
          <a:xfrm>
            <a:off x="6927574" y="717529"/>
            <a:ext cx="4549909" cy="2876623"/>
          </a:xfrm>
          <a:prstGeom prst="rect">
            <a:avLst/>
          </a:prstGeom>
          <a:noFill/>
          <a:ln w="38100">
            <a:solidFill>
              <a:srgbClr val="18646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dirty="0">
                <a:solidFill>
                  <a:schemeClr val="tx1"/>
                </a:solidFill>
              </a:rPr>
              <a:t>Risk-based empiric setting</a:t>
            </a:r>
          </a:p>
          <a:p>
            <a:pPr marL="285750" indent="-285750">
              <a:buFont typeface="Arial" panose="020B0604020202020204" pitchFamily="34" charset="0"/>
              <a:buChar char="•"/>
            </a:pPr>
            <a:r>
              <a:rPr lang="en-GB" dirty="0">
                <a:solidFill>
                  <a:schemeClr val="tx1"/>
                </a:solidFill>
              </a:rPr>
              <a:t>meropenem + colistin</a:t>
            </a:r>
          </a:p>
          <a:p>
            <a:pPr marL="285750" indent="-285750">
              <a:buFont typeface="Arial" panose="020B0604020202020204" pitchFamily="34" charset="0"/>
              <a:buChar char="•"/>
            </a:pPr>
            <a:r>
              <a:rPr lang="en-GB" dirty="0">
                <a:solidFill>
                  <a:schemeClr val="tx1"/>
                </a:solidFill>
              </a:rPr>
              <a:t>fluoroquinolones (levofloxacin, ciprofloxacin) + meropenem</a:t>
            </a:r>
          </a:p>
          <a:p>
            <a:pPr marL="285750" indent="-285750">
              <a:buFont typeface="Arial" panose="020B0604020202020204" pitchFamily="34" charset="0"/>
              <a:buChar char="•"/>
            </a:pPr>
            <a:r>
              <a:rPr lang="en-GB" dirty="0">
                <a:solidFill>
                  <a:schemeClr val="tx1"/>
                </a:solidFill>
              </a:rPr>
              <a:t>aminoglycosides (gentamicin, amikacin, tobramycin) + </a:t>
            </a:r>
            <a:r>
              <a:rPr lang="en-GB" dirty="0" err="1">
                <a:solidFill>
                  <a:schemeClr val="tx1"/>
                </a:solidFill>
              </a:rPr>
              <a:t>fosfomycin</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tigecycline   + colistin</a:t>
            </a:r>
          </a:p>
          <a:p>
            <a:pPr marL="285750" indent="-285750">
              <a:buFont typeface="Arial" panose="020B0604020202020204" pitchFamily="34" charset="0"/>
              <a:buChar char="•"/>
            </a:pPr>
            <a:r>
              <a:rPr lang="en-GB" dirty="0">
                <a:solidFill>
                  <a:schemeClr val="tx1"/>
                </a:solidFill>
              </a:rPr>
              <a:t>tigecycline   + meropenem + colistin</a:t>
            </a:r>
            <a:endParaRPr lang="en-GB" b="1" dirty="0">
              <a:solidFill>
                <a:schemeClr val="tx1"/>
              </a:solidFill>
            </a:endParaRPr>
          </a:p>
          <a:p>
            <a:pPr algn="ctr"/>
            <a:endParaRPr lang="en-GB" b="1" i="1" dirty="0">
              <a:solidFill>
                <a:schemeClr val="tx1"/>
              </a:solidFill>
            </a:endParaRPr>
          </a:p>
        </p:txBody>
      </p:sp>
    </p:spTree>
    <p:extLst>
      <p:ext uri="{BB962C8B-B14F-4D97-AF65-F5344CB8AC3E}">
        <p14:creationId xmlns:p14="http://schemas.microsoft.com/office/powerpoint/2010/main" val="140662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7D2C5-6E8A-4D71-ACD2-1AA33ACB941A}"/>
              </a:ext>
            </a:extLst>
          </p:cNvPr>
          <p:cNvSpPr>
            <a:spLocks noGrp="1"/>
          </p:cNvSpPr>
          <p:nvPr>
            <p:ph type="ctrTitle"/>
          </p:nvPr>
        </p:nvSpPr>
        <p:spPr/>
        <p:txBody>
          <a:bodyPr/>
          <a:lstStyle/>
          <a:p>
            <a:r>
              <a:rPr lang="en-GB" dirty="0"/>
              <a:t>Clinical effectiveness evidence</a:t>
            </a:r>
          </a:p>
        </p:txBody>
      </p:sp>
      <p:sp>
        <p:nvSpPr>
          <p:cNvPr id="2" name="Subtitle 1">
            <a:extLst>
              <a:ext uri="{FF2B5EF4-FFF2-40B4-BE49-F238E27FC236}">
                <a16:creationId xmlns:a16="http://schemas.microsoft.com/office/drawing/2014/main" id="{EE57003D-23DB-45FA-8D67-C2938326A34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786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A3410-44D8-4B05-B34A-136DE0436BE6}"/>
              </a:ext>
            </a:extLst>
          </p:cNvPr>
          <p:cNvSpPr>
            <a:spLocks noGrp="1"/>
          </p:cNvSpPr>
          <p:nvPr>
            <p:ph type="ctrTitle"/>
          </p:nvPr>
        </p:nvSpPr>
        <p:spPr/>
        <p:txBody>
          <a:bodyPr/>
          <a:lstStyle/>
          <a:p>
            <a:r>
              <a:rPr lang="en-GB" dirty="0"/>
              <a:t>Information on slide set</a:t>
            </a:r>
          </a:p>
        </p:txBody>
      </p:sp>
      <p:sp>
        <p:nvSpPr>
          <p:cNvPr id="5" name="Subtitle 4">
            <a:extLst>
              <a:ext uri="{FF2B5EF4-FFF2-40B4-BE49-F238E27FC236}">
                <a16:creationId xmlns:a16="http://schemas.microsoft.com/office/drawing/2014/main" id="{CEEF3FEC-B118-4DD0-8662-25776292D8A7}"/>
              </a:ext>
            </a:extLst>
          </p:cNvPr>
          <p:cNvSpPr>
            <a:spLocks noGrp="1"/>
          </p:cNvSpPr>
          <p:nvPr>
            <p:ph type="subTitle" idx="1"/>
          </p:nvPr>
        </p:nvSpPr>
        <p:spPr>
          <a:xfrm>
            <a:off x="496580" y="1158942"/>
            <a:ext cx="11080069" cy="4041718"/>
          </a:xfrm>
        </p:spPr>
        <p:txBody>
          <a:bodyPr vert="horz" lIns="91440" tIns="45720" rIns="91440" bIns="45720" rtlCol="0">
            <a:noAutofit/>
          </a:bodyPr>
          <a:lstStyle/>
          <a:p>
            <a:pPr>
              <a:lnSpc>
                <a:spcPct val="100000"/>
              </a:lnSpc>
              <a:spcBef>
                <a:spcPts val="600"/>
              </a:spcBef>
              <a:spcAft>
                <a:spcPts val="600"/>
              </a:spcAft>
              <a:buFont typeface="Arial" panose="020B0604020202020204" pitchFamily="34" charset="0"/>
              <a:buChar char="•"/>
            </a:pPr>
            <a:r>
              <a:rPr lang="en-GB" dirty="0">
                <a:latin typeface="+mn-lt"/>
              </a:rPr>
              <a:t>This slide set is the pre-meeting briefing for this evaluation. It has been prepared by the NICE technical team with input from the committee chair, and vice-chair and lead team. It is sent to the committee before the committee meeting as part of the committee papers. It summarises:</a:t>
            </a:r>
          </a:p>
          <a:p>
            <a:pPr marL="800100" lvl="1" indent="-342900" algn="l">
              <a:lnSpc>
                <a:spcPct val="100000"/>
              </a:lnSpc>
              <a:spcBef>
                <a:spcPts val="600"/>
              </a:spcBef>
              <a:spcAft>
                <a:spcPts val="600"/>
              </a:spcAft>
              <a:buFont typeface="Arial" panose="020B0604020202020204" pitchFamily="34" charset="0"/>
              <a:buChar char="•"/>
            </a:pPr>
            <a:r>
              <a:rPr lang="en-GB" sz="1800" dirty="0"/>
              <a:t>the assessment report from EEPRU (the Policy Research Unit in Economic Methods of Evaluation in Health &amp; Social Care Interventions)</a:t>
            </a:r>
          </a:p>
          <a:p>
            <a:pPr marL="800100" lvl="1" indent="-342900" algn="l">
              <a:lnSpc>
                <a:spcPct val="100000"/>
              </a:lnSpc>
              <a:spcBef>
                <a:spcPts val="600"/>
              </a:spcBef>
              <a:spcAft>
                <a:spcPts val="600"/>
              </a:spcAft>
              <a:buFont typeface="Arial" panose="020B0604020202020204" pitchFamily="34" charset="0"/>
              <a:buChar char="•"/>
            </a:pPr>
            <a:r>
              <a:rPr lang="en-GB" sz="1800" dirty="0"/>
              <a:t>the key evidence and views submitted by the company</a:t>
            </a:r>
          </a:p>
          <a:p>
            <a:pPr marL="800100" lvl="1" indent="-342900" algn="l">
              <a:lnSpc>
                <a:spcPct val="100000"/>
              </a:lnSpc>
              <a:spcBef>
                <a:spcPts val="600"/>
              </a:spcBef>
              <a:spcAft>
                <a:spcPts val="600"/>
              </a:spcAft>
              <a:buFont typeface="Arial" panose="020B0604020202020204" pitchFamily="34" charset="0"/>
              <a:buChar char="•"/>
            </a:pPr>
            <a:r>
              <a:rPr lang="en-GB" sz="1800" dirty="0"/>
              <a:t>consultation comments received on EEPRU’s report from Pfizer, BSAC (British Society for Antimicrobial Chemotherapy) and </a:t>
            </a:r>
            <a:r>
              <a:rPr lang="en-GB" sz="1800" dirty="0" err="1"/>
              <a:t>RCPath</a:t>
            </a:r>
            <a:r>
              <a:rPr lang="en-GB" sz="1800" dirty="0"/>
              <a:t> (Royal College of Pathologists), Intensive Care Society, Clinical expert, ANTRUK (Antibiotic Research UK), MSD, APRHAI (Advisory Committee on Antimicrobial Prescribing, Resistance and Healthcare Associated Infections), NHS England and Improvement, Shionogi and BIA (British Infection Association)</a:t>
            </a:r>
          </a:p>
          <a:p>
            <a:pPr>
              <a:lnSpc>
                <a:spcPct val="100000"/>
              </a:lnSpc>
              <a:spcBef>
                <a:spcPts val="600"/>
              </a:spcBef>
              <a:spcAft>
                <a:spcPts val="600"/>
              </a:spcAft>
              <a:buFont typeface="Arial" panose="020B0604020202020204" pitchFamily="34" charset="0"/>
              <a:buChar char="•"/>
            </a:pPr>
            <a:r>
              <a:rPr lang="en-GB" dirty="0">
                <a:latin typeface="+mn-lt"/>
              </a:rPr>
              <a:t>It highlights key issues for discussion at the committee meeting and should be read with the full supporting documents for this evaluation.</a:t>
            </a:r>
          </a:p>
          <a:p>
            <a:pPr>
              <a:lnSpc>
                <a:spcPct val="100000"/>
              </a:lnSpc>
              <a:spcBef>
                <a:spcPts val="600"/>
              </a:spcBef>
              <a:spcAft>
                <a:spcPts val="600"/>
              </a:spcAft>
              <a:buFont typeface="Arial" panose="020B0604020202020204" pitchFamily="34" charset="0"/>
              <a:buChar char="•"/>
            </a:pPr>
            <a:r>
              <a:rPr lang="en-GB" dirty="0">
                <a:latin typeface="+mn-lt"/>
              </a:rPr>
              <a:t>It does not include EEPRU’s response to consultation comments (provided separately).</a:t>
            </a:r>
          </a:p>
          <a:p>
            <a:pPr marL="285750" indent="-285750">
              <a:lnSpc>
                <a:spcPct val="100000"/>
              </a:lnSpc>
              <a:spcBef>
                <a:spcPts val="600"/>
              </a:spcBef>
              <a:spcAft>
                <a:spcPts val="600"/>
              </a:spcAft>
              <a:buFont typeface="Arial" panose="020B0604020202020204" pitchFamily="34" charset="0"/>
              <a:buChar char="•"/>
            </a:pPr>
            <a:r>
              <a:rPr lang="en-GB" dirty="0">
                <a:latin typeface="+mn-lt"/>
              </a:rPr>
              <a:t>The lead team may use, or amend, some of these slides for their presentation at the committee meeting.</a:t>
            </a:r>
          </a:p>
          <a:p>
            <a:pPr>
              <a:lnSpc>
                <a:spcPct val="100000"/>
              </a:lnSpc>
              <a:spcBef>
                <a:spcPts val="600"/>
              </a:spcBef>
              <a:spcAft>
                <a:spcPts val="600"/>
              </a:spcAft>
              <a:buChar char="•"/>
            </a:pPr>
            <a:endParaRPr lang="en-GB" dirty="0">
              <a:latin typeface="+mn-lt"/>
            </a:endParaRPr>
          </a:p>
        </p:txBody>
      </p:sp>
    </p:spTree>
    <p:extLst>
      <p:ext uri="{BB962C8B-B14F-4D97-AF65-F5344CB8AC3E}">
        <p14:creationId xmlns:p14="http://schemas.microsoft.com/office/powerpoint/2010/main" val="112432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7F8F37-F5C9-46A4-8AE8-A0CDCD8E04BE}"/>
              </a:ext>
            </a:extLst>
          </p:cNvPr>
          <p:cNvSpPr>
            <a:spLocks noGrp="1"/>
          </p:cNvSpPr>
          <p:nvPr>
            <p:ph type="ctrTitle"/>
          </p:nvPr>
        </p:nvSpPr>
        <p:spPr>
          <a:xfrm>
            <a:off x="199748" y="335859"/>
            <a:ext cx="11080069" cy="1276350"/>
          </a:xfrm>
        </p:spPr>
        <p:txBody>
          <a:bodyPr>
            <a:normAutofit/>
          </a:bodyPr>
          <a:lstStyle/>
          <a:p>
            <a:r>
              <a:rPr lang="en-GB" sz="3200" dirty="0"/>
              <a:t>Company used RCT data to inform treatment efficacy in its economic model</a:t>
            </a:r>
          </a:p>
        </p:txBody>
      </p:sp>
      <p:sp>
        <p:nvSpPr>
          <p:cNvPr id="3" name="TextBox 2">
            <a:extLst>
              <a:ext uri="{FF2B5EF4-FFF2-40B4-BE49-F238E27FC236}">
                <a16:creationId xmlns:a16="http://schemas.microsoft.com/office/drawing/2014/main" id="{F18D637F-F52B-46C7-BF8F-EDB3CEF8C4C1}"/>
              </a:ext>
            </a:extLst>
          </p:cNvPr>
          <p:cNvSpPr txBox="1"/>
          <p:nvPr/>
        </p:nvSpPr>
        <p:spPr>
          <a:xfrm>
            <a:off x="199748" y="5196715"/>
            <a:ext cx="11880744" cy="1323439"/>
          </a:xfrm>
          <a:prstGeom prst="rect">
            <a:avLst/>
          </a:prstGeom>
          <a:solidFill>
            <a:srgbClr val="FFFFFF"/>
          </a:solidFill>
        </p:spPr>
        <p:txBody>
          <a:bodyPr wrap="square" rtlCol="0">
            <a:spAutoFit/>
          </a:bodyPr>
          <a:lstStyle/>
          <a:p>
            <a:r>
              <a:rPr lang="en-GB" sz="1600" dirty="0"/>
              <a:t>The RECLAIM trials and ANDI trial investigated CAZ-AVI in combination with metronidazole. All others focus on CAZ-AVI alone</a:t>
            </a:r>
          </a:p>
          <a:p>
            <a:r>
              <a:rPr lang="en-GB" sz="1600" dirty="0"/>
              <a:t>Source: Company’s submission Table 45   </a:t>
            </a:r>
          </a:p>
          <a:p>
            <a:endParaRPr lang="en-GB" sz="1600" dirty="0"/>
          </a:p>
          <a:p>
            <a:r>
              <a:rPr lang="en-GB" sz="1600" dirty="0"/>
              <a:t>CAZ/AVI: ceftazidime/avibactam; </a:t>
            </a:r>
            <a:r>
              <a:rPr lang="en-GB" sz="1600" dirty="0" err="1"/>
              <a:t>cIAI</a:t>
            </a:r>
            <a:r>
              <a:rPr lang="en-GB" sz="1600" dirty="0"/>
              <a:t>: complicated intra-abdominal infection; </a:t>
            </a:r>
            <a:r>
              <a:rPr lang="en-GB" sz="1600" dirty="0" err="1"/>
              <a:t>cUTI</a:t>
            </a:r>
            <a:r>
              <a:rPr lang="en-GB" sz="1600" dirty="0"/>
              <a:t>: complicated urinary tract infection; HAP: hospital-acquired pneumonia; VAP: ventilator-associated pneumonia.</a:t>
            </a:r>
          </a:p>
        </p:txBody>
      </p:sp>
      <p:graphicFrame>
        <p:nvGraphicFramePr>
          <p:cNvPr id="7" name="Table 2">
            <a:extLst>
              <a:ext uri="{FF2B5EF4-FFF2-40B4-BE49-F238E27FC236}">
                <a16:creationId xmlns:a16="http://schemas.microsoft.com/office/drawing/2014/main" id="{7E2AB3C7-FB02-4FDA-8F22-F619B5EDC696}"/>
              </a:ext>
            </a:extLst>
          </p:cNvPr>
          <p:cNvGraphicFramePr>
            <a:graphicFrameLocks noGrp="1"/>
          </p:cNvGraphicFramePr>
          <p:nvPr>
            <p:extLst>
              <p:ext uri="{D42A27DB-BD31-4B8C-83A1-F6EECF244321}">
                <p14:modId xmlns:p14="http://schemas.microsoft.com/office/powerpoint/2010/main" val="4205430945"/>
              </p:ext>
            </p:extLst>
          </p:nvPr>
        </p:nvGraphicFramePr>
        <p:xfrm>
          <a:off x="199748" y="1269144"/>
          <a:ext cx="11664435" cy="3937000"/>
        </p:xfrm>
        <a:graphic>
          <a:graphicData uri="http://schemas.openxmlformats.org/drawingml/2006/table">
            <a:tbl>
              <a:tblPr firstRow="1" bandRow="1">
                <a:tableStyleId>{5C22544A-7EE6-4342-B048-85BDC9FD1C3A}</a:tableStyleId>
              </a:tblPr>
              <a:tblGrid>
                <a:gridCol w="1432025">
                  <a:extLst>
                    <a:ext uri="{9D8B030D-6E8A-4147-A177-3AD203B41FA5}">
                      <a16:colId xmlns:a16="http://schemas.microsoft.com/office/drawing/2014/main" val="2257798106"/>
                    </a:ext>
                  </a:extLst>
                </a:gridCol>
                <a:gridCol w="1295226">
                  <a:extLst>
                    <a:ext uri="{9D8B030D-6E8A-4147-A177-3AD203B41FA5}">
                      <a16:colId xmlns:a16="http://schemas.microsoft.com/office/drawing/2014/main" val="2631321726"/>
                    </a:ext>
                  </a:extLst>
                </a:gridCol>
                <a:gridCol w="1428298">
                  <a:extLst>
                    <a:ext uri="{9D8B030D-6E8A-4147-A177-3AD203B41FA5}">
                      <a16:colId xmlns:a16="http://schemas.microsoft.com/office/drawing/2014/main" val="604122323"/>
                    </a:ext>
                  </a:extLst>
                </a:gridCol>
                <a:gridCol w="1969454">
                  <a:extLst>
                    <a:ext uri="{9D8B030D-6E8A-4147-A177-3AD203B41FA5}">
                      <a16:colId xmlns:a16="http://schemas.microsoft.com/office/drawing/2014/main" val="3068647162"/>
                    </a:ext>
                  </a:extLst>
                </a:gridCol>
                <a:gridCol w="5539432">
                  <a:extLst>
                    <a:ext uri="{9D8B030D-6E8A-4147-A177-3AD203B41FA5}">
                      <a16:colId xmlns:a16="http://schemas.microsoft.com/office/drawing/2014/main" val="3989342953"/>
                    </a:ext>
                  </a:extLst>
                </a:gridCol>
              </a:tblGrid>
              <a:tr h="370840">
                <a:tc>
                  <a:txBody>
                    <a:bodyPr/>
                    <a:lstStyle/>
                    <a:p>
                      <a:pPr marR="82550" algn="l">
                        <a:spcAft>
                          <a:spcPts val="300"/>
                        </a:spcAft>
                      </a:pPr>
                      <a:r>
                        <a:rPr lang="en-GB" sz="1800" dirty="0">
                          <a:effectLst/>
                        </a:rPr>
                        <a:t>Trial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Design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Comparator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Population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Endpoint</a:t>
                      </a:r>
                    </a:p>
                  </a:txBody>
                  <a:tcPr marL="5081" marR="5081" marT="0" marB="0"/>
                </a:tc>
                <a:extLst>
                  <a:ext uri="{0D108BD9-81ED-4DB2-BD59-A6C34878D82A}">
                    <a16:rowId xmlns:a16="http://schemas.microsoft.com/office/drawing/2014/main" val="1309554474"/>
                  </a:ext>
                </a:extLst>
              </a:tr>
              <a:tr h="370840">
                <a:tc>
                  <a:txBody>
                    <a:bodyPr/>
                    <a:lstStyle/>
                    <a:p>
                      <a:pPr marR="82550" algn="l">
                        <a:spcAft>
                          <a:spcPts val="300"/>
                        </a:spcAft>
                      </a:pPr>
                      <a:r>
                        <a:rPr lang="en-GB" sz="1800" dirty="0">
                          <a:effectLst/>
                        </a:rPr>
                        <a:t>REPROVE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Non-inferiority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meropenem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a:effectLst/>
                        </a:rPr>
                        <a:t>Adult HAP/VAP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clinically cured patients at test-of-cure (TOC) visit</a:t>
                      </a:r>
                    </a:p>
                  </a:txBody>
                  <a:tcPr marL="5081" marR="5081" marT="0" marB="0"/>
                </a:tc>
                <a:extLst>
                  <a:ext uri="{0D108BD9-81ED-4DB2-BD59-A6C34878D82A}">
                    <a16:rowId xmlns:a16="http://schemas.microsoft.com/office/drawing/2014/main" val="525352114"/>
                  </a:ext>
                </a:extLst>
              </a:tr>
              <a:tr h="370840">
                <a:tc>
                  <a:txBody>
                    <a:bodyPr/>
                    <a:lstStyle/>
                    <a:p>
                      <a:pPr marR="82550" algn="l">
                        <a:spcAft>
                          <a:spcPts val="300"/>
                        </a:spcAft>
                      </a:pPr>
                      <a:r>
                        <a:rPr lang="en-GB" sz="1800" dirty="0">
                          <a:effectLst/>
                        </a:rPr>
                        <a:t>RECAPTURE 1 and 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Non-inferiority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err="1">
                          <a:effectLst/>
                        </a:rPr>
                        <a:t>doripenem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cUTI</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patients with symptomatic resolution of UTI-specific symptoms and both microbiological eradication and symptomatic resolution of UTI-specific symptoms at TOC</a:t>
                      </a:r>
                    </a:p>
                  </a:txBody>
                  <a:tcPr marL="5081" marR="5081" marT="0" marB="0"/>
                </a:tc>
                <a:extLst>
                  <a:ext uri="{0D108BD9-81ED-4DB2-BD59-A6C34878D82A}">
                    <a16:rowId xmlns:a16="http://schemas.microsoft.com/office/drawing/2014/main" val="1607087478"/>
                  </a:ext>
                </a:extLst>
              </a:tr>
              <a:tr h="381774">
                <a:tc>
                  <a:txBody>
                    <a:bodyPr/>
                    <a:lstStyle/>
                    <a:p>
                      <a:pPr marR="82550" algn="l">
                        <a:spcAft>
                          <a:spcPts val="300"/>
                        </a:spcAft>
                      </a:pPr>
                      <a:r>
                        <a:rPr lang="en-GB" sz="1800" dirty="0">
                          <a:effectLst/>
                        </a:rPr>
                        <a:t>RECLAIM 1 and 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Non-inferiority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meropenem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cIAI</a:t>
                      </a:r>
                      <a:r>
                        <a:rPr lang="en-GB" sz="1800" dirty="0">
                          <a:effectLst/>
                        </a:rPr>
                        <a:t> (Global trial)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clinically cured patients at the TOC visit</a:t>
                      </a:r>
                    </a:p>
                  </a:txBody>
                  <a:tcPr marL="5081" marR="5081" marT="0" marB="0"/>
                </a:tc>
                <a:extLst>
                  <a:ext uri="{0D108BD9-81ED-4DB2-BD59-A6C34878D82A}">
                    <a16:rowId xmlns:a16="http://schemas.microsoft.com/office/drawing/2014/main" val="950687720"/>
                  </a:ext>
                </a:extLst>
              </a:tr>
              <a:tr h="370840">
                <a:tc>
                  <a:txBody>
                    <a:bodyPr/>
                    <a:lstStyle/>
                    <a:p>
                      <a:pPr marR="82550" algn="l">
                        <a:spcAft>
                          <a:spcPts val="300"/>
                        </a:spcAft>
                      </a:pPr>
                      <a:r>
                        <a:rPr lang="en-GB" sz="1800" dirty="0">
                          <a:effectLst/>
                        </a:rPr>
                        <a:t>RECLAIM 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Non-inferiority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meropenem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cIAI</a:t>
                      </a:r>
                      <a:r>
                        <a:rPr lang="en-GB" sz="1800" dirty="0">
                          <a:effectLst/>
                        </a:rPr>
                        <a:t> (Asian population)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L="0" marR="2032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Same as RECLAIM 1 and 2</a:t>
                      </a:r>
                    </a:p>
                  </a:txBody>
                  <a:tcPr marL="5081" marR="5081" marT="0" marB="0"/>
                </a:tc>
                <a:extLst>
                  <a:ext uri="{0D108BD9-81ED-4DB2-BD59-A6C34878D82A}">
                    <a16:rowId xmlns:a16="http://schemas.microsoft.com/office/drawing/2014/main" val="1541098081"/>
                  </a:ext>
                </a:extLst>
              </a:tr>
              <a:tr h="370840">
                <a:tc>
                  <a:txBody>
                    <a:bodyPr/>
                    <a:lstStyle/>
                    <a:p>
                      <a:pPr marR="82550" algn="l">
                        <a:spcAft>
                          <a:spcPts val="300"/>
                        </a:spcAft>
                      </a:pPr>
                      <a:r>
                        <a:rPr lang="en-GB" sz="1800" dirty="0">
                          <a:effectLst/>
                        </a:rPr>
                        <a:t>REPRISE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rPr>
                        <a:t>Superiority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best available therapy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cUTI</a:t>
                      </a:r>
                      <a:r>
                        <a:rPr lang="en-GB" sz="1800" dirty="0">
                          <a:effectLst/>
                        </a:rPr>
                        <a:t> or </a:t>
                      </a:r>
                      <a:r>
                        <a:rPr lang="en-GB" sz="1800" dirty="0" err="1">
                          <a:effectLst/>
                        </a:rPr>
                        <a:t>cIAI</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patients with clinical response (cure, failure, or indeterminate) at the TOC visit</a:t>
                      </a:r>
                    </a:p>
                  </a:txBody>
                  <a:tcPr marL="5081" marR="5081" marT="0" marB="0"/>
                </a:tc>
                <a:extLst>
                  <a:ext uri="{0D108BD9-81ED-4DB2-BD59-A6C34878D82A}">
                    <a16:rowId xmlns:a16="http://schemas.microsoft.com/office/drawing/2014/main" val="3345571255"/>
                  </a:ext>
                </a:extLst>
              </a:tr>
            </a:tbl>
          </a:graphicData>
        </a:graphic>
      </p:graphicFrame>
    </p:spTree>
    <p:extLst>
      <p:ext uri="{BB962C8B-B14F-4D97-AF65-F5344CB8AC3E}">
        <p14:creationId xmlns:p14="http://schemas.microsoft.com/office/powerpoint/2010/main" val="87340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3EA8-AAC2-4F3A-998B-E0DC176BDFEC}"/>
              </a:ext>
            </a:extLst>
          </p:cNvPr>
          <p:cNvSpPr>
            <a:spLocks noGrp="1"/>
          </p:cNvSpPr>
          <p:nvPr>
            <p:ph type="ctrTitle"/>
          </p:nvPr>
        </p:nvSpPr>
        <p:spPr>
          <a:xfrm>
            <a:off x="237206" y="163451"/>
            <a:ext cx="11080069" cy="1276350"/>
          </a:xfrm>
        </p:spPr>
        <p:txBody>
          <a:bodyPr>
            <a:normAutofit/>
          </a:bodyPr>
          <a:lstStyle/>
          <a:p>
            <a:r>
              <a:rPr lang="en-GB" sz="3200" dirty="0"/>
              <a:t>EEPRU explored 3 possible sources of clinical evidence for economic analysis of HVCS</a:t>
            </a:r>
          </a:p>
        </p:txBody>
      </p:sp>
      <p:graphicFrame>
        <p:nvGraphicFramePr>
          <p:cNvPr id="4" name="Table 4">
            <a:extLst>
              <a:ext uri="{FF2B5EF4-FFF2-40B4-BE49-F238E27FC236}">
                <a16:creationId xmlns:a16="http://schemas.microsoft.com/office/drawing/2014/main" id="{5B566204-A031-4330-9D38-4B5980DB3B00}"/>
              </a:ext>
            </a:extLst>
          </p:cNvPr>
          <p:cNvGraphicFramePr>
            <a:graphicFrameLocks noGrp="1"/>
          </p:cNvGraphicFramePr>
          <p:nvPr>
            <p:extLst>
              <p:ext uri="{D42A27DB-BD31-4B8C-83A1-F6EECF244321}">
                <p14:modId xmlns:p14="http://schemas.microsoft.com/office/powerpoint/2010/main" val="1915127166"/>
              </p:ext>
            </p:extLst>
          </p:nvPr>
        </p:nvGraphicFramePr>
        <p:xfrm>
          <a:off x="237206" y="1095768"/>
          <a:ext cx="11543462" cy="5577840"/>
        </p:xfrm>
        <a:graphic>
          <a:graphicData uri="http://schemas.openxmlformats.org/drawingml/2006/table">
            <a:tbl>
              <a:tblPr firstRow="1" bandRow="1">
                <a:tableStyleId>{5C22544A-7EE6-4342-B048-85BDC9FD1C3A}</a:tableStyleId>
              </a:tblPr>
              <a:tblGrid>
                <a:gridCol w="1645915">
                  <a:extLst>
                    <a:ext uri="{9D8B030D-6E8A-4147-A177-3AD203B41FA5}">
                      <a16:colId xmlns:a16="http://schemas.microsoft.com/office/drawing/2014/main" val="3812463130"/>
                    </a:ext>
                  </a:extLst>
                </a:gridCol>
                <a:gridCol w="3754199">
                  <a:extLst>
                    <a:ext uri="{9D8B030D-6E8A-4147-A177-3AD203B41FA5}">
                      <a16:colId xmlns:a16="http://schemas.microsoft.com/office/drawing/2014/main" val="3727245180"/>
                    </a:ext>
                  </a:extLst>
                </a:gridCol>
                <a:gridCol w="6143348">
                  <a:extLst>
                    <a:ext uri="{9D8B030D-6E8A-4147-A177-3AD203B41FA5}">
                      <a16:colId xmlns:a16="http://schemas.microsoft.com/office/drawing/2014/main" val="96293742"/>
                    </a:ext>
                  </a:extLst>
                </a:gridCol>
              </a:tblGrid>
              <a:tr h="334309">
                <a:tc>
                  <a:txBody>
                    <a:bodyPr/>
                    <a:lstStyle/>
                    <a:p>
                      <a:r>
                        <a:rPr lang="en-GB" dirty="0"/>
                        <a:t>Source</a:t>
                      </a:r>
                    </a:p>
                  </a:txBody>
                  <a:tcPr/>
                </a:tc>
                <a:tc>
                  <a:txBody>
                    <a:bodyPr/>
                    <a:lstStyle/>
                    <a:p>
                      <a:r>
                        <a:rPr lang="en-GB" dirty="0"/>
                        <a:t>Strengths</a:t>
                      </a:r>
                    </a:p>
                  </a:txBody>
                  <a:tcPr/>
                </a:tc>
                <a:tc>
                  <a:txBody>
                    <a:bodyPr/>
                    <a:lstStyle/>
                    <a:p>
                      <a:r>
                        <a:rPr lang="en-GB" dirty="0"/>
                        <a:t>Limitations</a:t>
                      </a:r>
                    </a:p>
                  </a:txBody>
                  <a:tcPr/>
                </a:tc>
                <a:extLst>
                  <a:ext uri="{0D108BD9-81ED-4DB2-BD59-A6C34878D82A}">
                    <a16:rowId xmlns:a16="http://schemas.microsoft.com/office/drawing/2014/main" val="3473505170"/>
                  </a:ext>
                </a:extLst>
              </a:tr>
              <a:tr h="558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RCT data</a:t>
                      </a:r>
                    </a:p>
                    <a:p>
                      <a:endParaRPr lang="en-GB" b="1" dirty="0"/>
                    </a:p>
                  </a:txBody>
                  <a:tcPr/>
                </a:tc>
                <a:tc>
                  <a:txBody>
                    <a:bodyPr/>
                    <a:lstStyle/>
                    <a:p>
                      <a:r>
                        <a:rPr lang="en-GB" dirty="0"/>
                        <a:t>High internal validity </a:t>
                      </a:r>
                      <a:br>
                        <a:rPr lang="en-GB" dirty="0"/>
                      </a:br>
                      <a:r>
                        <a:rPr lang="en-GB" dirty="0"/>
                        <a:t>(low risk of bias)</a:t>
                      </a:r>
                    </a:p>
                  </a:txBody>
                  <a:tcPr/>
                </a:tc>
                <a:tc>
                  <a:txBody>
                    <a:bodyPr/>
                    <a:lstStyle/>
                    <a:p>
                      <a:pPr marL="0" indent="0" algn="l" defTabSz="914400" rtl="0" eaLnBrk="1" latinLnBrk="0" hangingPunct="1">
                        <a:buFontTx/>
                        <a:buNone/>
                      </a:pPr>
                      <a:r>
                        <a:rPr lang="en-GB" sz="1800" kern="1200" dirty="0">
                          <a:solidFill>
                            <a:schemeClr val="dk1"/>
                          </a:solidFill>
                          <a:effectLst/>
                          <a:latin typeface="+mn-lt"/>
                          <a:ea typeface="+mn-ea"/>
                          <a:cs typeface="+mn-cs"/>
                        </a:rPr>
                        <a:t>Non-inferiority trials in susceptible infections </a:t>
                      </a:r>
                      <a:r>
                        <a:rPr lang="en-GB" sz="1800" kern="1200" dirty="0">
                          <a:solidFill>
                            <a:schemeClr val="dk1"/>
                          </a:solidFill>
                          <a:effectLst/>
                          <a:latin typeface="+mn-lt"/>
                          <a:ea typeface="+mn-ea"/>
                          <a:cs typeface="+mn-cs"/>
                          <a:sym typeface="Wingdings" panose="05000000000000000000" pitchFamily="2" charset="2"/>
                        </a:rPr>
                        <a:t> </a:t>
                      </a:r>
                      <a:r>
                        <a:rPr lang="en-GB" sz="1800" kern="1200" dirty="0">
                          <a:solidFill>
                            <a:schemeClr val="dk1"/>
                          </a:solidFill>
                          <a:effectLst/>
                          <a:latin typeface="+mn-lt"/>
                          <a:ea typeface="+mn-ea"/>
                          <a:cs typeface="+mn-cs"/>
                        </a:rPr>
                        <a:t>data not generalisable to populations of interest (resistant infection) </a:t>
                      </a:r>
                    </a:p>
                  </a:txBody>
                  <a:tcPr/>
                </a:tc>
                <a:extLst>
                  <a:ext uri="{0D108BD9-81ED-4DB2-BD59-A6C34878D82A}">
                    <a16:rowId xmlns:a16="http://schemas.microsoft.com/office/drawing/2014/main" val="1915580747"/>
                  </a:ext>
                </a:extLst>
              </a:tr>
              <a:tr h="127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Observational studies</a:t>
                      </a:r>
                    </a:p>
                  </a:txBody>
                  <a:tcPr/>
                </a:tc>
                <a:tc>
                  <a:txBody>
                    <a:bodyPr/>
                    <a:lstStyle/>
                    <a:p>
                      <a:r>
                        <a:rPr lang="en-GB" dirty="0"/>
                        <a:t>Potential for larger sample sizes</a:t>
                      </a:r>
                    </a:p>
                  </a:txBody>
                  <a:tcPr/>
                </a:tc>
                <a:tc>
                  <a:txBody>
                    <a:bodyPr/>
                    <a:lstStyle/>
                    <a:p>
                      <a:pPr marL="285750" indent="-285750" algn="l" defTabSz="914400" rtl="0" eaLnBrk="1" latinLnBrk="0" hangingPunct="1">
                        <a:buFontTx/>
                        <a:buChar char="-"/>
                      </a:pPr>
                      <a:r>
                        <a:rPr lang="en-GB" sz="1800" kern="1200" dirty="0">
                          <a:solidFill>
                            <a:schemeClr val="dk1"/>
                          </a:solidFill>
                          <a:effectLst/>
                          <a:latin typeface="+mn-lt"/>
                          <a:ea typeface="+mn-ea"/>
                          <a:cs typeface="+mn-cs"/>
                        </a:rPr>
                        <a:t>High risk of confounding and uncertainty due to imbalance between baseline prognostic and/or predictive factors</a:t>
                      </a:r>
                    </a:p>
                    <a:p>
                      <a:pPr marL="285750" indent="-285750" algn="l" defTabSz="914400" rtl="0" eaLnBrk="1" latinLnBrk="0" hangingPunct="1">
                        <a:buFontTx/>
                        <a:buChar char="-"/>
                      </a:pPr>
                      <a:r>
                        <a:rPr lang="en-GB" sz="1800" kern="1200" dirty="0">
                          <a:solidFill>
                            <a:schemeClr val="dk1"/>
                          </a:solidFill>
                          <a:effectLst/>
                          <a:latin typeface="+mn-lt"/>
                          <a:ea typeface="+mn-ea"/>
                          <a:cs typeface="+mn-cs"/>
                        </a:rPr>
                        <a:t>Need individual patient data for adjustment methods</a:t>
                      </a:r>
                    </a:p>
                    <a:p>
                      <a:pPr marL="285750" indent="-285750" algn="l" defTabSz="914400" rtl="0" eaLnBrk="1" latinLnBrk="0" hangingPunct="1">
                        <a:buFontTx/>
                        <a:buChar char="-"/>
                      </a:pPr>
                      <a:r>
                        <a:rPr lang="en-GB" sz="1800" kern="1200" dirty="0">
                          <a:solidFill>
                            <a:schemeClr val="dk1"/>
                          </a:solidFill>
                          <a:effectLst/>
                          <a:latin typeface="+mn-lt"/>
                          <a:ea typeface="+mn-ea"/>
                          <a:cs typeface="+mn-cs"/>
                        </a:rPr>
                        <a:t>Single arm studies require advanced techniques</a:t>
                      </a:r>
                    </a:p>
                  </a:txBody>
                  <a:tcPr/>
                </a:tc>
                <a:extLst>
                  <a:ext uri="{0D108BD9-81ED-4DB2-BD59-A6C34878D82A}">
                    <a16:rowId xmlns:a16="http://schemas.microsoft.com/office/drawing/2014/main" val="3464622981"/>
                  </a:ext>
                </a:extLst>
              </a:tr>
              <a:tr h="289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 vitro susceptibility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All drugs tested in same set of isolates: </a:t>
                      </a:r>
                      <a:r>
                        <a:rPr lang="en-GB" dirty="0">
                          <a:sym typeface="Wingdings" panose="05000000000000000000" pitchFamily="2" charset="2"/>
                        </a:rPr>
                        <a:t>h</a:t>
                      </a:r>
                      <a:r>
                        <a:rPr lang="en-GB" dirty="0"/>
                        <a:t>igh internal validity and reduced heterogeneity between arms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Specific to pathogen /resistance mechanism of interest</a:t>
                      </a:r>
                    </a:p>
                    <a:p>
                      <a:pPr marL="285750" indent="-285750">
                        <a:buFontTx/>
                        <a:buChar char="-"/>
                      </a:pPr>
                      <a:r>
                        <a:rPr lang="en-GB" dirty="0"/>
                        <a:t>Better coverage of comparators</a:t>
                      </a:r>
                    </a:p>
                    <a:p>
                      <a:pPr marL="285750" indent="-285750">
                        <a:buFontTx/>
                        <a:buChar char="-"/>
                      </a:pPr>
                      <a:r>
                        <a:rPr lang="en-GB" dirty="0"/>
                        <a:t>Larger sample sizes</a:t>
                      </a:r>
                    </a:p>
                    <a:p>
                      <a:pPr marL="285750" indent="-285750">
                        <a:buFontTx/>
                        <a:buChar char="-"/>
                      </a:pPr>
                      <a:r>
                        <a:rPr lang="en-GB" dirty="0"/>
                        <a:t>Can be used alongside highly relevant data from PHE</a:t>
                      </a:r>
                    </a:p>
                  </a:txBody>
                  <a:tcPr/>
                </a:tc>
                <a:tc>
                  <a:txBody>
                    <a:bodyPr/>
                    <a:lstStyle/>
                    <a:p>
                      <a:pPr marL="285750" indent="-285750">
                        <a:buFontTx/>
                        <a:buChar char="-"/>
                      </a:pPr>
                      <a:r>
                        <a:rPr lang="en-GB" sz="1800" kern="1200" dirty="0">
                          <a:solidFill>
                            <a:schemeClr val="dk1"/>
                          </a:solidFill>
                          <a:effectLst/>
                          <a:latin typeface="+mn-lt"/>
                          <a:ea typeface="+mn-ea"/>
                          <a:cs typeface="+mn-cs"/>
                        </a:rPr>
                        <a:t>Need to link </a:t>
                      </a:r>
                      <a:r>
                        <a:rPr lang="en-GB" dirty="0"/>
                        <a:t>susceptibility surrogate to clinical outcomes </a:t>
                      </a:r>
                    </a:p>
                    <a:p>
                      <a:pPr marL="285750" indent="-285750">
                        <a:buFontTx/>
                        <a:buChar char="-"/>
                      </a:pPr>
                      <a:r>
                        <a:rPr lang="en-GB" dirty="0"/>
                        <a:t>Minimal literature on link </a:t>
                      </a:r>
                      <a:r>
                        <a:rPr lang="en-GB" dirty="0">
                          <a:sym typeface="Wingdings" panose="05000000000000000000" pitchFamily="2" charset="2"/>
                        </a:rPr>
                        <a:t> </a:t>
                      </a:r>
                      <a:r>
                        <a:rPr lang="en-GB" dirty="0"/>
                        <a:t>EEPRU relied on expert elicitation for 30-day survival, length of hospital stay and time spent on ward</a:t>
                      </a:r>
                    </a:p>
                    <a:p>
                      <a:pPr marL="285750" indent="-285750">
                        <a:buFontTx/>
                        <a:buChar char="-"/>
                      </a:pPr>
                      <a:r>
                        <a:rPr lang="en-GB" dirty="0"/>
                        <a:t>No data for treatment combinations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Many sources of heterogeneity, including: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lab methods and breakpoints (EUCAST or CLSI)</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sample selection criteria, age and location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comparators in other countries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kern="1200" dirty="0">
                          <a:solidFill>
                            <a:schemeClr val="dk1"/>
                          </a:solidFill>
                          <a:effectLst/>
                          <a:latin typeface="+mn-lt"/>
                          <a:ea typeface="+mn-ea"/>
                          <a:cs typeface="+mn-cs"/>
                        </a:rPr>
                        <a:t>International results may not be generalisable to UK (different distribution of pathogens &amp; resistance)</a:t>
                      </a:r>
                      <a:endParaRPr lang="en-GB" sz="1800" strike="sngStrike" kern="1200" dirty="0">
                        <a:solidFill>
                          <a:schemeClr val="dk1"/>
                        </a:solidFill>
                        <a:effectLst/>
                        <a:latin typeface="+mn-lt"/>
                        <a:ea typeface="+mn-ea"/>
                        <a:cs typeface="+mn-cs"/>
                      </a:endParaRPr>
                    </a:p>
                  </a:txBody>
                  <a:tcPr/>
                </a:tc>
                <a:extLst>
                  <a:ext uri="{0D108BD9-81ED-4DB2-BD59-A6C34878D82A}">
                    <a16:rowId xmlns:a16="http://schemas.microsoft.com/office/drawing/2014/main" val="3408759449"/>
                  </a:ext>
                </a:extLst>
              </a:tr>
            </a:tbl>
          </a:graphicData>
        </a:graphic>
      </p:graphicFrame>
    </p:spTree>
    <p:extLst>
      <p:ext uri="{BB962C8B-B14F-4D97-AF65-F5344CB8AC3E}">
        <p14:creationId xmlns:p14="http://schemas.microsoft.com/office/powerpoint/2010/main" val="122525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087-990D-4346-AEEA-EDC3E3043371}"/>
              </a:ext>
            </a:extLst>
          </p:cNvPr>
          <p:cNvSpPr>
            <a:spLocks noGrp="1"/>
          </p:cNvSpPr>
          <p:nvPr>
            <p:ph type="ctrTitle"/>
          </p:nvPr>
        </p:nvSpPr>
        <p:spPr>
          <a:xfrm>
            <a:off x="337352" y="360079"/>
            <a:ext cx="11080069" cy="1276350"/>
          </a:xfrm>
        </p:spPr>
        <p:txBody>
          <a:bodyPr/>
          <a:lstStyle/>
          <a:p>
            <a:r>
              <a:rPr lang="en-GB" dirty="0"/>
              <a:t>Limitations of the studies identified</a:t>
            </a:r>
          </a:p>
        </p:txBody>
      </p:sp>
      <p:sp>
        <p:nvSpPr>
          <p:cNvPr id="3" name="Subtitle 2">
            <a:extLst>
              <a:ext uri="{FF2B5EF4-FFF2-40B4-BE49-F238E27FC236}">
                <a16:creationId xmlns:a16="http://schemas.microsoft.com/office/drawing/2014/main" id="{50ADCE15-5DD7-45FF-A526-51AFD8847456}"/>
              </a:ext>
            </a:extLst>
          </p:cNvPr>
          <p:cNvSpPr>
            <a:spLocks noGrp="1"/>
          </p:cNvSpPr>
          <p:nvPr>
            <p:ph type="subTitle" idx="1"/>
          </p:nvPr>
        </p:nvSpPr>
        <p:spPr>
          <a:xfrm>
            <a:off x="337351" y="1083879"/>
            <a:ext cx="5533513" cy="4727864"/>
          </a:xfrm>
          <a:ln w="28575">
            <a:solidFill>
              <a:srgbClr val="451551"/>
            </a:solidFill>
          </a:ln>
        </p:spPr>
        <p:txBody>
          <a:bodyPr>
            <a:noAutofit/>
          </a:bodyPr>
          <a:lstStyle/>
          <a:p>
            <a:pPr marL="0" indent="0">
              <a:lnSpc>
                <a:spcPct val="100000"/>
              </a:lnSpc>
              <a:spcBef>
                <a:spcPts val="600"/>
              </a:spcBef>
              <a:spcAft>
                <a:spcPts val="600"/>
              </a:spcAft>
            </a:pPr>
            <a:r>
              <a:rPr lang="en-GB" b="1" dirty="0"/>
              <a:t>RCTs (EEPRU identified 4 studies)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Low relevance to HVCSs: </a:t>
            </a:r>
          </a:p>
          <a:p>
            <a:pPr marL="742950" lvl="2" indent="-28575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most RCTs not conducted exclusively in population of interest</a:t>
            </a:r>
          </a:p>
          <a:p>
            <a:pPr marL="742950" lvl="2" indent="-28575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2 studies included OXA-48 infections, but:</a:t>
            </a:r>
          </a:p>
          <a:p>
            <a:pPr marL="1200150" lvl="3"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low numbers of OXA-48 infections</a:t>
            </a:r>
          </a:p>
          <a:p>
            <a:pPr marL="1200150" lvl="3"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data for OXA-48 infections not reported separately</a:t>
            </a:r>
          </a:p>
          <a:p>
            <a:pPr marL="742950" lvl="2"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outcomes for comparator arms, and therefore relative treatment effect, not generalisable to highly resistant infections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Not possible to construct an evidence network with comparators of interest in sites of interest</a:t>
            </a:r>
          </a:p>
          <a:p>
            <a:pPr marL="285750" lvl="1" indent="-285750" algn="l">
              <a:lnSpc>
                <a:spcPct val="100000"/>
              </a:lnSpc>
              <a:spcBef>
                <a:spcPts val="600"/>
              </a:spcBef>
              <a:spcAft>
                <a:spcPts val="600"/>
              </a:spcAft>
              <a:buFont typeface="Arial" panose="020B0604020202020204" pitchFamily="34" charset="0"/>
              <a:buChar char="•"/>
            </a:pPr>
            <a:endParaRPr lang="en-GB" sz="1800" dirty="0">
              <a:latin typeface="Lato" panose="020F0502020204030203" pitchFamily="34" charset="0"/>
              <a:ea typeface="Lato" panose="020F0502020204030203" pitchFamily="34" charset="0"/>
              <a:cs typeface="Lato" panose="020F0502020204030203" pitchFamily="34" charset="0"/>
            </a:endParaRPr>
          </a:p>
        </p:txBody>
      </p:sp>
      <p:sp>
        <p:nvSpPr>
          <p:cNvPr id="4" name="Subtitle 2">
            <a:extLst>
              <a:ext uri="{FF2B5EF4-FFF2-40B4-BE49-F238E27FC236}">
                <a16:creationId xmlns:a16="http://schemas.microsoft.com/office/drawing/2014/main" id="{725D1518-1E41-4AD6-A580-BF2E7E881372}"/>
              </a:ext>
            </a:extLst>
          </p:cNvPr>
          <p:cNvSpPr txBox="1">
            <a:spLocks/>
          </p:cNvSpPr>
          <p:nvPr/>
        </p:nvSpPr>
        <p:spPr>
          <a:xfrm>
            <a:off x="6198637" y="1083879"/>
            <a:ext cx="5533513" cy="4727864"/>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Observational data (EEPRU identified 6 studies)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Low relevance to HVCSs:</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All studies included OXA-48 infections but data for sites of interest (</a:t>
            </a:r>
            <a:r>
              <a:rPr lang="en-GB" dirty="0" err="1">
                <a:latin typeface="Lato" panose="020F0502020204030203" pitchFamily="34" charset="0"/>
                <a:ea typeface="Lato" panose="020F0502020204030203" pitchFamily="34" charset="0"/>
                <a:cs typeface="Lato" panose="020F0502020204030203" pitchFamily="34" charset="0"/>
              </a:rPr>
              <a:t>cUTI</a:t>
            </a:r>
            <a:r>
              <a:rPr lang="en-GB" dirty="0">
                <a:latin typeface="Lato" panose="020F0502020204030203" pitchFamily="34" charset="0"/>
                <a:ea typeface="Lato" panose="020F0502020204030203" pitchFamily="34" charset="0"/>
                <a:cs typeface="Lato" panose="020F0502020204030203" pitchFamily="34" charset="0"/>
              </a:rPr>
              <a:t> and HAP/VAP) not reported separately</a:t>
            </a:r>
          </a:p>
          <a:p>
            <a:pPr marL="342900" lvl="1" indent="-34290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Difficult to adjust for confounding (and therefore data couldn’t be used) because:</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small sample sizes </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highly heterogeneous in terms of characteristics and prognostic factors</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insufficient time to obtain individual patient data from authors</a:t>
            </a:r>
          </a:p>
          <a:p>
            <a:pPr marL="457200" lvl="2" algn="l">
              <a:lnSpc>
                <a:spcPct val="100000"/>
              </a:lnSpc>
              <a:spcBef>
                <a:spcPts val="600"/>
              </a:spcBef>
              <a:spcAft>
                <a:spcPts val="600"/>
              </a:spcAft>
            </a:pPr>
            <a:endParaRPr lang="en-GB" dirty="0">
              <a:latin typeface="Lato" panose="020F0502020204030203" pitchFamily="34" charset="0"/>
              <a:ea typeface="Lato" panose="020F0502020204030203" pitchFamily="34" charset="0"/>
              <a:cs typeface="Lato" panose="020F0502020204030203" pitchFamily="34" charset="0"/>
            </a:endParaRPr>
          </a:p>
          <a:p>
            <a:pPr marL="342900" lvl="1" indent="-342900" algn="l">
              <a:lnSpc>
                <a:spcPct val="100000"/>
              </a:lnSpc>
              <a:spcBef>
                <a:spcPts val="600"/>
              </a:spcBef>
              <a:spcAft>
                <a:spcPts val="600"/>
              </a:spcAft>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25255DA2-C0E8-4790-855B-6BADE0CDDAF2}"/>
              </a:ext>
            </a:extLst>
          </p:cNvPr>
          <p:cNvSpPr txBox="1">
            <a:spLocks/>
          </p:cNvSpPr>
          <p:nvPr/>
        </p:nvSpPr>
        <p:spPr>
          <a:xfrm>
            <a:off x="337352" y="5987422"/>
            <a:ext cx="11394798" cy="716427"/>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Because of these limitations, EEPRU used in vitro susceptibility studies to estimate comparative effectiveness in its economic analyses</a:t>
            </a:r>
          </a:p>
        </p:txBody>
      </p:sp>
    </p:spTree>
    <p:extLst>
      <p:ext uri="{BB962C8B-B14F-4D97-AF65-F5344CB8AC3E}">
        <p14:creationId xmlns:p14="http://schemas.microsoft.com/office/powerpoint/2010/main" val="166627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B29C-00FD-43D8-83BD-4440C57F929D}"/>
              </a:ext>
            </a:extLst>
          </p:cNvPr>
          <p:cNvSpPr>
            <a:spLocks noGrp="1"/>
          </p:cNvSpPr>
          <p:nvPr>
            <p:ph type="ctrTitle"/>
          </p:nvPr>
        </p:nvSpPr>
        <p:spPr/>
        <p:txBody>
          <a:bodyPr>
            <a:normAutofit/>
          </a:bodyPr>
          <a:lstStyle/>
          <a:p>
            <a:r>
              <a:rPr lang="en-GB"/>
              <a:t>EEPRU developed its own tool to quality assess susceptibility studies (no published tools exist)</a:t>
            </a:r>
            <a:endParaRPr lang="en-GB" dirty="0"/>
          </a:p>
        </p:txBody>
      </p:sp>
      <p:sp>
        <p:nvSpPr>
          <p:cNvPr id="11" name="Subtitle 10">
            <a:extLst>
              <a:ext uri="{FF2B5EF4-FFF2-40B4-BE49-F238E27FC236}">
                <a16:creationId xmlns:a16="http://schemas.microsoft.com/office/drawing/2014/main" id="{6998379D-6EC5-4651-83FE-C345034320BC}"/>
              </a:ext>
            </a:extLst>
          </p:cNvPr>
          <p:cNvSpPr>
            <a:spLocks noGrp="1"/>
          </p:cNvSpPr>
          <p:nvPr>
            <p:ph type="subTitle" idx="1"/>
          </p:nvPr>
        </p:nvSpPr>
        <p:spPr/>
        <p:txBody>
          <a:bodyPr>
            <a:normAutofit lnSpcReduction="10000"/>
          </a:bodyPr>
          <a:lstStyle/>
          <a:p>
            <a:pPr>
              <a:buFont typeface="Arial" panose="020B0604020202020204" pitchFamily="34" charset="0"/>
              <a:buChar char="•"/>
            </a:pPr>
            <a:r>
              <a:rPr lang="en-GB"/>
              <a:t>EEPRU’s tool to assess bias and relevance of susceptibility studies was based on:</a:t>
            </a:r>
          </a:p>
          <a:p>
            <a:pPr marL="800100" lvl="1" indent="-342900" algn="l">
              <a:lnSpc>
                <a:spcPct val="100000"/>
              </a:lnSpc>
              <a:spcBef>
                <a:spcPts val="600"/>
              </a:spcBef>
              <a:spcAft>
                <a:spcPts val="600"/>
              </a:spcAft>
              <a:buFont typeface="Arial" panose="020B0604020202020204" pitchFamily="34" charset="0"/>
              <a:buChar char="•"/>
            </a:pPr>
            <a:r>
              <a:rPr lang="en-GB" sz="1800"/>
              <a:t>2 tools developed for assessing </a:t>
            </a:r>
            <a:r>
              <a:rPr lang="en-GB" sz="1800" b="1"/>
              <a:t>prevalence studies</a:t>
            </a:r>
            <a:r>
              <a:rPr lang="en-GB" sz="1800"/>
              <a:t> (because studies report the prevalence of susceptibility)</a:t>
            </a:r>
          </a:p>
          <a:p>
            <a:pPr marL="800100" lvl="1" indent="-342900" algn="l">
              <a:lnSpc>
                <a:spcPct val="100000"/>
              </a:lnSpc>
              <a:spcBef>
                <a:spcPts val="600"/>
              </a:spcBef>
              <a:spcAft>
                <a:spcPts val="600"/>
              </a:spcAft>
              <a:buFont typeface="Arial" panose="020B0604020202020204" pitchFamily="34" charset="0"/>
              <a:buChar char="•"/>
            </a:pPr>
            <a:r>
              <a:rPr lang="en-GB" sz="1800"/>
              <a:t>risk of bias in non-randomised studies (ROBINS)-1 checklist for </a:t>
            </a:r>
            <a:r>
              <a:rPr lang="en-GB" sz="1800" b="1"/>
              <a:t>non-randomised studies </a:t>
            </a:r>
            <a:r>
              <a:rPr lang="en-GB" sz="1800"/>
              <a:t>(because studies are comparative, but non-randomised)</a:t>
            </a:r>
          </a:p>
          <a:p>
            <a:pPr marL="800100" lvl="1" indent="-342900" algn="l">
              <a:lnSpc>
                <a:spcPct val="100000"/>
              </a:lnSpc>
              <a:spcBef>
                <a:spcPts val="600"/>
              </a:spcBef>
              <a:spcAft>
                <a:spcPts val="600"/>
              </a:spcAft>
              <a:buFont typeface="Arial" panose="020B0604020202020204" pitchFamily="34" charset="0"/>
              <a:buChar char="•"/>
            </a:pPr>
            <a:r>
              <a:rPr lang="en-GB" sz="1800" b="1"/>
              <a:t>Cochrane’s risk of bias 2 (RoB2) tool </a:t>
            </a:r>
            <a:r>
              <a:rPr lang="en-GB" sz="1800"/>
              <a:t>(because EEPRU’s network meta-analysis assumes the study arms are equivalent to randomised arms of an RCT), </a:t>
            </a:r>
          </a:p>
          <a:p>
            <a:pPr marL="800100" lvl="1" indent="-342900" algn="l">
              <a:lnSpc>
                <a:spcPct val="100000"/>
              </a:lnSpc>
              <a:spcBef>
                <a:spcPts val="600"/>
              </a:spcBef>
              <a:spcAft>
                <a:spcPts val="600"/>
              </a:spcAft>
              <a:buFont typeface="Arial" panose="020B0604020202020204" pitchFamily="34" charset="0"/>
              <a:buChar char="•"/>
            </a:pPr>
            <a:r>
              <a:rPr lang="en-GB" sz="1800"/>
              <a:t>Newcastle Ottawa Scale for assessing </a:t>
            </a:r>
            <a:r>
              <a:rPr lang="en-GB" sz="1800" b="1"/>
              <a:t>observational studies </a:t>
            </a:r>
            <a:r>
              <a:rPr lang="en-GB" sz="1800"/>
              <a:t>(because susceptibility studies are observational). </a:t>
            </a:r>
          </a:p>
          <a:p>
            <a:pPr>
              <a:lnSpc>
                <a:spcPct val="100000"/>
              </a:lnSpc>
              <a:spcBef>
                <a:spcPts val="600"/>
              </a:spcBef>
              <a:spcAft>
                <a:spcPts val="600"/>
              </a:spcAft>
              <a:buFont typeface="Arial" panose="020B0604020202020204" pitchFamily="34" charset="0"/>
              <a:buChar char="•"/>
            </a:pPr>
            <a:r>
              <a:rPr lang="en-GB"/>
              <a:t>Questions from all tools considered for inclusion and adapted to the specifics of this review </a:t>
            </a:r>
          </a:p>
          <a:p>
            <a:pPr>
              <a:lnSpc>
                <a:spcPct val="100000"/>
              </a:lnSpc>
              <a:spcBef>
                <a:spcPts val="600"/>
              </a:spcBef>
              <a:spcAft>
                <a:spcPts val="600"/>
              </a:spcAft>
              <a:buFont typeface="Arial" panose="020B0604020202020204" pitchFamily="34" charset="0"/>
              <a:buChar char="•"/>
            </a:pPr>
            <a:r>
              <a:rPr lang="en-GB"/>
              <a:t>Tool reviewed by other members of the EEPRU team, but no further validation work undertaken</a:t>
            </a:r>
          </a:p>
          <a:p>
            <a:pPr>
              <a:lnSpc>
                <a:spcPct val="100000"/>
              </a:lnSpc>
              <a:spcBef>
                <a:spcPts val="600"/>
              </a:spcBef>
              <a:spcAft>
                <a:spcPts val="600"/>
              </a:spcAft>
              <a:buFont typeface="Arial" panose="020B0604020202020204" pitchFamily="34" charset="0"/>
              <a:buChar char="•"/>
            </a:pPr>
            <a:endParaRPr lang="en-GB"/>
          </a:p>
          <a:p>
            <a:endParaRPr lang="en-GB" dirty="0"/>
          </a:p>
        </p:txBody>
      </p:sp>
      <p:sp>
        <p:nvSpPr>
          <p:cNvPr id="4" name="Subtitle 2">
            <a:extLst>
              <a:ext uri="{FF2B5EF4-FFF2-40B4-BE49-F238E27FC236}">
                <a16:creationId xmlns:a16="http://schemas.microsoft.com/office/drawing/2014/main" id="{C41D6A29-B567-4670-80F0-92582F727CDC}"/>
              </a:ext>
              <a:ext uri="{C183D7F6-B498-43B3-948B-1728B52AA6E4}">
                <adec:decorative xmlns:adec="http://schemas.microsoft.com/office/drawing/2017/decorative" val="1"/>
              </a:ext>
            </a:extLst>
          </p:cNvPr>
          <p:cNvSpPr txBox="1">
            <a:spLocks/>
          </p:cNvSpPr>
          <p:nvPr/>
        </p:nvSpPr>
        <p:spPr>
          <a:xfrm>
            <a:off x="496383" y="1669186"/>
            <a:ext cx="11080069" cy="3908920"/>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99808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496383" y="487510"/>
            <a:ext cx="11693896" cy="1276350"/>
          </a:xfrm>
        </p:spPr>
        <p:txBody>
          <a:bodyPr/>
          <a:lstStyle/>
          <a:p>
            <a:r>
              <a:rPr lang="en-GB"/>
              <a:t>How is susceptibility to antimicrobials assessed?</a:t>
            </a:r>
            <a:endParaRPr lang="en-GB" dirty="0"/>
          </a:p>
        </p:txBody>
      </p:sp>
      <p:sp>
        <p:nvSpPr>
          <p:cNvPr id="7" name="TextBox 6">
            <a:extLst>
              <a:ext uri="{FF2B5EF4-FFF2-40B4-BE49-F238E27FC236}">
                <a16:creationId xmlns:a16="http://schemas.microsoft.com/office/drawing/2014/main" id="{9C109ECD-6ED0-4CF3-A0FD-5C8C61C7726E}"/>
              </a:ext>
            </a:extLst>
          </p:cNvPr>
          <p:cNvSpPr txBox="1"/>
          <p:nvPr/>
        </p:nvSpPr>
        <p:spPr>
          <a:xfrm>
            <a:off x="134991" y="1521659"/>
            <a:ext cx="1680902" cy="1522876"/>
          </a:xfrm>
          <a:prstGeom prst="rect">
            <a:avLst/>
          </a:prstGeom>
          <a:solidFill>
            <a:schemeClr val="accent3"/>
          </a:solidFill>
          <a:ln>
            <a:solidFill>
              <a:schemeClr val="bg1"/>
            </a:solidFill>
            <a:prstDash val="dash"/>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Bacterial isolate taken from patient and cultures grown in vitro</a:t>
            </a:r>
          </a:p>
        </p:txBody>
      </p:sp>
      <p:sp>
        <p:nvSpPr>
          <p:cNvPr id="9" name="TextBox 8">
            <a:extLst>
              <a:ext uri="{FF2B5EF4-FFF2-40B4-BE49-F238E27FC236}">
                <a16:creationId xmlns:a16="http://schemas.microsoft.com/office/drawing/2014/main" id="{41367FCF-17CA-4424-9E24-54D01D81AB87}"/>
              </a:ext>
            </a:extLst>
          </p:cNvPr>
          <p:cNvSpPr txBox="1"/>
          <p:nvPr/>
        </p:nvSpPr>
        <p:spPr>
          <a:xfrm>
            <a:off x="2308132" y="1521659"/>
            <a:ext cx="2815039" cy="1522876"/>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Antimicrobial applied at increasing concentrations to separate cultures – degree of microbial growth assessed</a:t>
            </a:r>
          </a:p>
        </p:txBody>
      </p:sp>
      <p:sp>
        <p:nvSpPr>
          <p:cNvPr id="10" name="TextBox 9">
            <a:extLst>
              <a:ext uri="{FF2B5EF4-FFF2-40B4-BE49-F238E27FC236}">
                <a16:creationId xmlns:a16="http://schemas.microsoft.com/office/drawing/2014/main" id="{990ADC41-D240-4DB6-842A-3A905F02C459}"/>
              </a:ext>
            </a:extLst>
          </p:cNvPr>
          <p:cNvSpPr txBox="1"/>
          <p:nvPr/>
        </p:nvSpPr>
        <p:spPr>
          <a:xfrm>
            <a:off x="5615409" y="1525882"/>
            <a:ext cx="1944000" cy="1514430"/>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Percentage of isolates susceptible at or below breakpoint reported </a:t>
            </a:r>
          </a:p>
        </p:txBody>
      </p:sp>
      <p:cxnSp>
        <p:nvCxnSpPr>
          <p:cNvPr id="13" name="Straight Connector 12">
            <a:extLst>
              <a:ext uri="{FF2B5EF4-FFF2-40B4-BE49-F238E27FC236}">
                <a16:creationId xmlns:a16="http://schemas.microsoft.com/office/drawing/2014/main" id="{AF33C856-4728-406A-9F44-74C9DDBF9E36}"/>
              </a:ext>
              <a:ext uri="{C183D7F6-B498-43B3-948B-1728B52AA6E4}">
                <adec:decorative xmlns:adec="http://schemas.microsoft.com/office/drawing/2017/decorative" val="1"/>
              </a:ext>
            </a:extLst>
          </p:cNvPr>
          <p:cNvCxnSpPr>
            <a:cxnSpLocks/>
          </p:cNvCxnSpPr>
          <p:nvPr/>
        </p:nvCxnSpPr>
        <p:spPr>
          <a:xfrm>
            <a:off x="7675379" y="1183398"/>
            <a:ext cx="0" cy="5373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954190-D29C-414D-B544-B4078B08193B}"/>
              </a:ext>
            </a:extLst>
          </p:cNvPr>
          <p:cNvSpPr txBox="1"/>
          <p:nvPr/>
        </p:nvSpPr>
        <p:spPr>
          <a:xfrm>
            <a:off x="7791351" y="1132846"/>
            <a:ext cx="4398928"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Key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Minimum inhibitory concentration (MIC)</a:t>
            </a:r>
            <a:r>
              <a:rPr kumimoji="0" lang="en-GB" sz="1800" b="0" i="0" u="none" strike="noStrike" kern="1200" cap="none" spc="0" normalizeH="0" baseline="0" noProof="0" dirty="0">
                <a:ln>
                  <a:noFill/>
                </a:ln>
                <a:solidFill>
                  <a:srgbClr val="000000"/>
                </a:solidFill>
                <a:effectLst/>
                <a:uLnTx/>
                <a:uFillTx/>
                <a:latin typeface="Lato"/>
                <a:ea typeface="+mn-ea"/>
                <a:cs typeface="+mn-cs"/>
              </a:rPr>
              <a:t>: Lowest concentration of drug required to stop bacterial growth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MIC90</a:t>
            </a:r>
            <a:r>
              <a:rPr kumimoji="0" lang="en-GB" sz="1800" b="0" i="0" u="none" strike="noStrike" kern="1200" cap="none" spc="0" normalizeH="0" baseline="0" noProof="0" dirty="0">
                <a:ln>
                  <a:noFill/>
                </a:ln>
                <a:solidFill>
                  <a:srgbClr val="000000"/>
                </a:solidFill>
                <a:effectLst/>
                <a:uLnTx/>
                <a:uFillTx/>
                <a:latin typeface="Lato"/>
                <a:ea typeface="+mn-ea"/>
                <a:cs typeface="+mn-cs"/>
              </a:rPr>
              <a:t> = the concentration at which 90% of isolates are inhibited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latin typeface="+mn-lt"/>
              </a:rPr>
              <a:t>Clinical breakpoint for an isolate:</a:t>
            </a:r>
            <a:r>
              <a:rPr lang="en-GB" dirty="0">
                <a:latin typeface="+mn-lt"/>
              </a:rPr>
              <a:t> A concentration threshold used to assess the likelihood of a treatment succeeding or failing</a:t>
            </a:r>
          </a:p>
          <a:p>
            <a:pPr marR="0" lvl="0" algn="l" defTabSz="914400" rtl="0" eaLnBrk="1" fontAlgn="auto" latinLnBrk="0" hangingPunct="1">
              <a:lnSpc>
                <a:spcPct val="100000"/>
              </a:lnSpc>
              <a:spcBef>
                <a:spcPts val="0"/>
              </a:spcBef>
              <a:spcAft>
                <a:spcPts val="0"/>
              </a:spcAft>
              <a:buClrTx/>
              <a:buSzTx/>
              <a:tabLst/>
              <a:defRPr/>
            </a:pPr>
            <a:endParaRPr lang="en-GB" dirty="0"/>
          </a:p>
          <a:p>
            <a:pPr marR="0" lvl="0" algn="l" defTabSz="914400" rtl="0" eaLnBrk="1" fontAlgn="auto" latinLnBrk="0" hangingPunct="1">
              <a:lnSpc>
                <a:spcPct val="100000"/>
              </a:lnSpc>
              <a:spcBef>
                <a:spcPts val="0"/>
              </a:spcBef>
              <a:spcAft>
                <a:spcPts val="0"/>
              </a:spcAft>
              <a:buClrTx/>
              <a:buSzTx/>
              <a:tabLst/>
              <a:defRPr/>
            </a:pPr>
            <a:r>
              <a:rPr lang="en-GB" b="1" dirty="0">
                <a:latin typeface="+mn-lt"/>
              </a:rPr>
              <a:t>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MIC ≤ clinical breakpoint: susceptible infection (treatment likely to succeed)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MIC &gt; clinical breakpoint: resistant infection (treatment likely to fail)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Lato"/>
              </a:rPr>
              <a:t>Infections can be classed as intermediate susceptibility – definitions vary</a:t>
            </a:r>
            <a:endParaRPr kumimoji="0" lang="en-GB" sz="1800" b="0" i="0" u="none" strike="noStrike" kern="1200" cap="none" spc="0" normalizeH="0" baseline="0" noProof="0" dirty="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Lato"/>
              <a:ea typeface="+mn-ea"/>
              <a:cs typeface="+mn-cs"/>
            </a:endParaRPr>
          </a:p>
        </p:txBody>
      </p:sp>
      <p:sp>
        <p:nvSpPr>
          <p:cNvPr id="19" name="Arrow: Right 18">
            <a:extLst>
              <a:ext uri="{FF2B5EF4-FFF2-40B4-BE49-F238E27FC236}">
                <a16:creationId xmlns:a16="http://schemas.microsoft.com/office/drawing/2014/main" id="{BE1080D3-B1B5-42A3-8499-A8F559E41363}"/>
              </a:ext>
              <a:ext uri="{C183D7F6-B498-43B3-948B-1728B52AA6E4}">
                <adec:decorative xmlns:adec="http://schemas.microsoft.com/office/drawing/2017/decorative" val="1"/>
              </a:ext>
            </a:extLst>
          </p:cNvPr>
          <p:cNvSpPr/>
          <p:nvPr/>
        </p:nvSpPr>
        <p:spPr>
          <a:xfrm>
            <a:off x="5199675"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graphicFrame>
        <p:nvGraphicFramePr>
          <p:cNvPr id="24" name="Table 24">
            <a:extLst>
              <a:ext uri="{FF2B5EF4-FFF2-40B4-BE49-F238E27FC236}">
                <a16:creationId xmlns:a16="http://schemas.microsoft.com/office/drawing/2014/main" id="{6C891E82-6C2B-4CB8-BC8E-B413CF942B73}"/>
              </a:ext>
            </a:extLst>
          </p:cNvPr>
          <p:cNvGraphicFramePr>
            <a:graphicFrameLocks noGrp="1"/>
          </p:cNvGraphicFramePr>
          <p:nvPr>
            <p:extLst>
              <p:ext uri="{D42A27DB-BD31-4B8C-83A1-F6EECF244321}">
                <p14:modId xmlns:p14="http://schemas.microsoft.com/office/powerpoint/2010/main" val="1368169408"/>
              </p:ext>
            </p:extLst>
          </p:nvPr>
        </p:nvGraphicFramePr>
        <p:xfrm>
          <a:off x="202280" y="4100647"/>
          <a:ext cx="7356446" cy="2560320"/>
        </p:xfrm>
        <a:graphic>
          <a:graphicData uri="http://schemas.openxmlformats.org/drawingml/2006/table">
            <a:tbl>
              <a:tblPr firstRow="1" bandRow="1">
                <a:tableStyleId>{5C22544A-7EE6-4342-B048-85BDC9FD1C3A}</a:tableStyleId>
              </a:tblPr>
              <a:tblGrid>
                <a:gridCol w="2449258">
                  <a:extLst>
                    <a:ext uri="{9D8B030D-6E8A-4147-A177-3AD203B41FA5}">
                      <a16:colId xmlns:a16="http://schemas.microsoft.com/office/drawing/2014/main" val="236503030"/>
                    </a:ext>
                  </a:extLst>
                </a:gridCol>
                <a:gridCol w="709551">
                  <a:extLst>
                    <a:ext uri="{9D8B030D-6E8A-4147-A177-3AD203B41FA5}">
                      <a16:colId xmlns:a16="http://schemas.microsoft.com/office/drawing/2014/main" val="2126874715"/>
                    </a:ext>
                  </a:extLst>
                </a:gridCol>
                <a:gridCol w="709551">
                  <a:extLst>
                    <a:ext uri="{9D8B030D-6E8A-4147-A177-3AD203B41FA5}">
                      <a16:colId xmlns:a16="http://schemas.microsoft.com/office/drawing/2014/main" val="1166017240"/>
                    </a:ext>
                  </a:extLst>
                </a:gridCol>
                <a:gridCol w="709551">
                  <a:extLst>
                    <a:ext uri="{9D8B030D-6E8A-4147-A177-3AD203B41FA5}">
                      <a16:colId xmlns:a16="http://schemas.microsoft.com/office/drawing/2014/main" val="3158890053"/>
                    </a:ext>
                  </a:extLst>
                </a:gridCol>
                <a:gridCol w="709551">
                  <a:extLst>
                    <a:ext uri="{9D8B030D-6E8A-4147-A177-3AD203B41FA5}">
                      <a16:colId xmlns:a16="http://schemas.microsoft.com/office/drawing/2014/main" val="3705223177"/>
                    </a:ext>
                  </a:extLst>
                </a:gridCol>
                <a:gridCol w="709551">
                  <a:extLst>
                    <a:ext uri="{9D8B030D-6E8A-4147-A177-3AD203B41FA5}">
                      <a16:colId xmlns:a16="http://schemas.microsoft.com/office/drawing/2014/main" val="2931819740"/>
                    </a:ext>
                  </a:extLst>
                </a:gridCol>
                <a:gridCol w="1359433">
                  <a:extLst>
                    <a:ext uri="{9D8B030D-6E8A-4147-A177-3AD203B41FA5}">
                      <a16:colId xmlns:a16="http://schemas.microsoft.com/office/drawing/2014/main" val="2289073604"/>
                    </a:ext>
                  </a:extLst>
                </a:gridCol>
              </a:tblGrid>
              <a:tr h="370840">
                <a:tc>
                  <a:txBody>
                    <a:bodyPr/>
                    <a:lstStyle/>
                    <a:p>
                      <a:r>
                        <a:rPr lang="en-GB" dirty="0"/>
                        <a:t>Concentration</a:t>
                      </a:r>
                    </a:p>
                    <a:p>
                      <a:r>
                        <a:rPr lang="en-GB" dirty="0"/>
                        <a:t>(mg/L)</a:t>
                      </a:r>
                    </a:p>
                  </a:txBody>
                  <a:tcPr/>
                </a:tc>
                <a:tc>
                  <a:txBody>
                    <a:bodyPr/>
                    <a:lstStyle/>
                    <a:p>
                      <a:r>
                        <a:rPr lang="en-GB" dirty="0"/>
                        <a:t>0.25</a:t>
                      </a:r>
                    </a:p>
                  </a:txBody>
                  <a:tcPr/>
                </a:tc>
                <a:tc>
                  <a:txBody>
                    <a:bodyPr/>
                    <a:lstStyle/>
                    <a:p>
                      <a:r>
                        <a:rPr lang="en-GB" dirty="0"/>
                        <a:t>0.5</a:t>
                      </a:r>
                    </a:p>
                  </a:txBody>
                  <a:tcPr/>
                </a:tc>
                <a:tc>
                  <a:txBody>
                    <a:bodyPr/>
                    <a:lstStyle/>
                    <a:p>
                      <a:r>
                        <a:rPr lang="en-GB" dirty="0"/>
                        <a:t>1.0</a:t>
                      </a:r>
                    </a:p>
                  </a:txBody>
                  <a:tcPr/>
                </a:tc>
                <a:tc>
                  <a:txBody>
                    <a:bodyPr/>
                    <a:lstStyle/>
                    <a:p>
                      <a:r>
                        <a:rPr lang="en-GB" dirty="0"/>
                        <a:t>4.0</a:t>
                      </a:r>
                    </a:p>
                  </a:txBody>
                  <a:tcPr/>
                </a:tc>
                <a:tc>
                  <a:txBody>
                    <a:bodyPr/>
                    <a:lstStyle/>
                    <a:p>
                      <a:r>
                        <a:rPr lang="en-GB" dirty="0"/>
                        <a:t>&gt;8.0</a:t>
                      </a:r>
                    </a:p>
                  </a:txBody>
                  <a:tcPr/>
                </a:tc>
                <a:tc>
                  <a:txBody>
                    <a:bodyPr/>
                    <a:lstStyle/>
                    <a:p>
                      <a:r>
                        <a:rPr lang="en-GB" dirty="0"/>
                        <a:t>% susceptible</a:t>
                      </a:r>
                    </a:p>
                  </a:txBody>
                  <a:tcPr/>
                </a:tc>
                <a:extLst>
                  <a:ext uri="{0D108BD9-81ED-4DB2-BD59-A6C34878D82A}">
                    <a16:rowId xmlns:a16="http://schemas.microsoft.com/office/drawing/2014/main" val="3282755110"/>
                  </a:ext>
                </a:extLst>
              </a:tr>
              <a:tr h="370840">
                <a:tc>
                  <a:txBody>
                    <a:bodyPr/>
                    <a:lstStyle/>
                    <a:p>
                      <a:r>
                        <a:rPr lang="en-GB" dirty="0"/>
                        <a:t>Drug X </a:t>
                      </a:r>
                    </a:p>
                    <a:p>
                      <a:r>
                        <a:rPr lang="en-GB" dirty="0"/>
                        <a:t>Breakpoint 2 mg/L</a:t>
                      </a:r>
                    </a:p>
                  </a:txBody>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r>
                        <a:rPr lang="en-GB" dirty="0">
                          <a:solidFill>
                            <a:schemeClr val="bg1"/>
                          </a:solidFill>
                        </a:rPr>
                        <a:t>6</a:t>
                      </a:r>
                    </a:p>
                  </a:txBody>
                  <a:tcPr>
                    <a:solidFill>
                      <a:srgbClr val="C00000"/>
                    </a:solidFill>
                  </a:tcPr>
                </a:tc>
                <a:tc>
                  <a:txBody>
                    <a:bodyPr/>
                    <a:lstStyle/>
                    <a:p>
                      <a:r>
                        <a:rPr lang="en-GB" dirty="0">
                          <a:solidFill>
                            <a:schemeClr val="bg1"/>
                          </a:solidFill>
                        </a:rPr>
                        <a:t>4</a:t>
                      </a:r>
                    </a:p>
                  </a:txBody>
                  <a:tcPr>
                    <a:solidFill>
                      <a:srgbClr val="C00000"/>
                    </a:solidFill>
                  </a:tcPr>
                </a:tc>
                <a:tc>
                  <a:txBody>
                    <a:bodyPr/>
                    <a:lstStyle/>
                    <a:p>
                      <a:r>
                        <a:rPr lang="en-GB" dirty="0"/>
                        <a:t>0%</a:t>
                      </a:r>
                    </a:p>
                  </a:txBody>
                  <a:tcPr/>
                </a:tc>
                <a:extLst>
                  <a:ext uri="{0D108BD9-81ED-4DB2-BD59-A6C34878D82A}">
                    <a16:rowId xmlns:a16="http://schemas.microsoft.com/office/drawing/2014/main" val="1358931354"/>
                  </a:ext>
                </a:extLst>
              </a:tr>
              <a:tr h="370840">
                <a:tc>
                  <a:txBody>
                    <a:bodyPr/>
                    <a:lstStyle/>
                    <a:p>
                      <a:r>
                        <a:rPr lang="en-GB" dirty="0"/>
                        <a:t>Drug 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Breakpoint 0.5 mg/L</a:t>
                      </a:r>
                    </a:p>
                  </a:txBody>
                  <a:tcPr/>
                </a:tc>
                <a:tc>
                  <a:txBody>
                    <a:bodyPr/>
                    <a:lstStyle/>
                    <a:p>
                      <a:r>
                        <a:rPr lang="en-GB" dirty="0"/>
                        <a:t>5</a:t>
                      </a:r>
                    </a:p>
                  </a:txBody>
                  <a:tcPr>
                    <a:solidFill>
                      <a:srgbClr val="92D050"/>
                    </a:solidFill>
                  </a:tcPr>
                </a:tc>
                <a:tc>
                  <a:txBody>
                    <a:bodyPr/>
                    <a:lstStyle/>
                    <a:p>
                      <a:r>
                        <a:rPr lang="en-GB" dirty="0"/>
                        <a:t>5</a:t>
                      </a:r>
                    </a:p>
                  </a:txBody>
                  <a:tcPr>
                    <a:solidFill>
                      <a:srgbClr val="92D050"/>
                    </a:solidFill>
                  </a:tcPr>
                </a:tc>
                <a:tc>
                  <a:txBody>
                    <a:bodyPr/>
                    <a:lstStyle/>
                    <a:p>
                      <a:endParaRPr lang="en-GB" dirty="0"/>
                    </a:p>
                  </a:txBody>
                  <a:tcPr>
                    <a:solidFill>
                      <a:srgbClr val="C00000"/>
                    </a:solidFill>
                  </a:tcPr>
                </a:tc>
                <a:tc>
                  <a:txBody>
                    <a:bodyPr/>
                    <a:lstStyle/>
                    <a:p>
                      <a:endParaRPr lang="en-GB" dirty="0"/>
                    </a:p>
                  </a:txBody>
                  <a:tcPr>
                    <a:solidFill>
                      <a:srgbClr val="C00000"/>
                    </a:solidFill>
                  </a:tcPr>
                </a:tc>
                <a:tc>
                  <a:txBody>
                    <a:bodyPr/>
                    <a:lstStyle/>
                    <a:p>
                      <a:endParaRPr lang="en-GB" dirty="0"/>
                    </a:p>
                  </a:txBody>
                  <a:tcPr>
                    <a:solidFill>
                      <a:srgbClr val="C00000"/>
                    </a:solidFill>
                  </a:tcPr>
                </a:tc>
                <a:tc>
                  <a:txBody>
                    <a:bodyPr/>
                    <a:lstStyle/>
                    <a:p>
                      <a:r>
                        <a:rPr lang="en-GB" dirty="0"/>
                        <a:t>100%</a:t>
                      </a:r>
                    </a:p>
                  </a:txBody>
                  <a:tcPr/>
                </a:tc>
                <a:extLst>
                  <a:ext uri="{0D108BD9-81ED-4DB2-BD59-A6C34878D82A}">
                    <a16:rowId xmlns:a16="http://schemas.microsoft.com/office/drawing/2014/main" val="1417547977"/>
                  </a:ext>
                </a:extLst>
              </a:tr>
              <a:tr h="370840">
                <a:tc>
                  <a:txBody>
                    <a:bodyPr/>
                    <a:lstStyle/>
                    <a:p>
                      <a:r>
                        <a:rPr lang="en-GB" dirty="0"/>
                        <a:t>Drug Z</a:t>
                      </a:r>
                    </a:p>
                    <a:p>
                      <a:r>
                        <a:rPr lang="en-GB" dirty="0"/>
                        <a:t>Breakpoint 1 mg/L</a:t>
                      </a:r>
                    </a:p>
                  </a:txBody>
                  <a:tcPr/>
                </a:tc>
                <a:tc>
                  <a:txBody>
                    <a:bodyPr/>
                    <a:lstStyle/>
                    <a:p>
                      <a:r>
                        <a:rPr lang="en-GB" dirty="0"/>
                        <a:t>4</a:t>
                      </a:r>
                    </a:p>
                  </a:txBody>
                  <a:tcPr>
                    <a:solidFill>
                      <a:srgbClr val="92D050"/>
                    </a:solidFill>
                  </a:tcPr>
                </a:tc>
                <a:tc>
                  <a:txBody>
                    <a:bodyPr/>
                    <a:lstStyle/>
                    <a:p>
                      <a:r>
                        <a:rPr lang="en-GB" dirty="0"/>
                        <a:t>3</a:t>
                      </a:r>
                    </a:p>
                  </a:txBody>
                  <a:tcPr>
                    <a:solidFill>
                      <a:srgbClr val="92D050"/>
                    </a:solidFill>
                  </a:tcPr>
                </a:tc>
                <a:tc>
                  <a:txBody>
                    <a:bodyPr/>
                    <a:lstStyle/>
                    <a:p>
                      <a:r>
                        <a:rPr lang="en-GB" dirty="0"/>
                        <a:t>2</a:t>
                      </a:r>
                    </a:p>
                  </a:txBody>
                  <a:tcPr>
                    <a:solidFill>
                      <a:srgbClr val="92D050"/>
                    </a:solidFill>
                  </a:tcPr>
                </a:tc>
                <a:tc>
                  <a:txBody>
                    <a:bodyPr/>
                    <a:lstStyle/>
                    <a:p>
                      <a:r>
                        <a:rPr lang="en-GB" dirty="0">
                          <a:solidFill>
                            <a:schemeClr val="bg1"/>
                          </a:solidFill>
                        </a:rPr>
                        <a:t>0</a:t>
                      </a:r>
                    </a:p>
                  </a:txBody>
                  <a:tcPr>
                    <a:solidFill>
                      <a:srgbClr val="C00000"/>
                    </a:solidFill>
                  </a:tcPr>
                </a:tc>
                <a:tc>
                  <a:txBody>
                    <a:bodyPr/>
                    <a:lstStyle/>
                    <a:p>
                      <a:r>
                        <a:rPr lang="en-GB" dirty="0">
                          <a:solidFill>
                            <a:schemeClr val="bg1"/>
                          </a:solidFill>
                        </a:rPr>
                        <a:t>1</a:t>
                      </a:r>
                    </a:p>
                  </a:txBody>
                  <a:tcPr>
                    <a:solidFill>
                      <a:srgbClr val="C00000"/>
                    </a:solidFill>
                  </a:tcPr>
                </a:tc>
                <a:tc>
                  <a:txBody>
                    <a:bodyPr/>
                    <a:lstStyle/>
                    <a:p>
                      <a:r>
                        <a:rPr lang="en-GB" dirty="0"/>
                        <a:t>90%</a:t>
                      </a:r>
                    </a:p>
                  </a:txBody>
                  <a:tcPr/>
                </a:tc>
                <a:extLst>
                  <a:ext uri="{0D108BD9-81ED-4DB2-BD59-A6C34878D82A}">
                    <a16:rowId xmlns:a16="http://schemas.microsoft.com/office/drawing/2014/main" val="4126934705"/>
                  </a:ext>
                </a:extLst>
              </a:tr>
            </a:tbl>
          </a:graphicData>
        </a:graphic>
      </p:graphicFrame>
      <p:sp>
        <p:nvSpPr>
          <p:cNvPr id="26" name="TextBox 25">
            <a:extLst>
              <a:ext uri="{FF2B5EF4-FFF2-40B4-BE49-F238E27FC236}">
                <a16:creationId xmlns:a16="http://schemas.microsoft.com/office/drawing/2014/main" id="{10697AF1-CB54-46B0-9BE8-EA90DAAA93E1}"/>
              </a:ext>
            </a:extLst>
          </p:cNvPr>
          <p:cNvSpPr txBox="1"/>
          <p:nvPr/>
        </p:nvSpPr>
        <p:spPr>
          <a:xfrm>
            <a:off x="165041" y="3127693"/>
            <a:ext cx="71914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Example of susceptibility testing results for 3 drugs (10 isolates each) – green cells indicate concentrations at or below breakpoint for each drug. Final column reports total % of isolates at or below breakpoint</a:t>
            </a:r>
          </a:p>
        </p:txBody>
      </p:sp>
      <p:sp>
        <p:nvSpPr>
          <p:cNvPr id="15" name="Arrow: Right 14">
            <a:extLst>
              <a:ext uri="{FF2B5EF4-FFF2-40B4-BE49-F238E27FC236}">
                <a16:creationId xmlns:a16="http://schemas.microsoft.com/office/drawing/2014/main" id="{C40B667C-A8BD-406F-8D82-7E41F837009C}"/>
              </a:ext>
              <a:ext uri="{C183D7F6-B498-43B3-948B-1728B52AA6E4}">
                <adec:decorative xmlns:adec="http://schemas.microsoft.com/office/drawing/2017/decorative" val="1"/>
              </a:ext>
            </a:extLst>
          </p:cNvPr>
          <p:cNvSpPr/>
          <p:nvPr/>
        </p:nvSpPr>
        <p:spPr>
          <a:xfrm>
            <a:off x="1892397"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429069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221080" y="168401"/>
            <a:ext cx="11970920" cy="1276350"/>
          </a:xfrm>
        </p:spPr>
        <p:txBody>
          <a:bodyPr/>
          <a:lstStyle/>
          <a:p>
            <a:r>
              <a:rPr lang="en-GB" dirty="0"/>
              <a:t>Different approaches to setting clinical breakpoints</a:t>
            </a:r>
          </a:p>
        </p:txBody>
      </p:sp>
      <p:grpSp>
        <p:nvGrpSpPr>
          <p:cNvPr id="3" name="Group 2">
            <a:extLst>
              <a:ext uri="{FF2B5EF4-FFF2-40B4-BE49-F238E27FC236}">
                <a16:creationId xmlns:a16="http://schemas.microsoft.com/office/drawing/2014/main" id="{B08C31F5-987C-4EDE-A3DC-667348BE635F}"/>
              </a:ext>
              <a:ext uri="{C183D7F6-B498-43B3-948B-1728B52AA6E4}">
                <adec:decorative xmlns:adec="http://schemas.microsoft.com/office/drawing/2017/decorative" val="1"/>
              </a:ext>
            </a:extLst>
          </p:cNvPr>
          <p:cNvGrpSpPr/>
          <p:nvPr/>
        </p:nvGrpSpPr>
        <p:grpSpPr>
          <a:xfrm>
            <a:off x="1107216" y="960716"/>
            <a:ext cx="8974110" cy="2133306"/>
            <a:chOff x="1167209" y="1447865"/>
            <a:chExt cx="8974110" cy="2133306"/>
          </a:xfrm>
        </p:grpSpPr>
        <p:pic>
          <p:nvPicPr>
            <p:cNvPr id="1026" name="Picture 2">
              <a:extLst>
                <a:ext uri="{FF2B5EF4-FFF2-40B4-BE49-F238E27FC236}">
                  <a16:creationId xmlns:a16="http://schemas.microsoft.com/office/drawing/2014/main" id="{2F6E1D51-435E-4730-BBCC-C9AA10E32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09" y="1510165"/>
              <a:ext cx="3905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98B695-3496-4F06-A44A-6A77850A5482}"/>
                </a:ext>
              </a:extLst>
            </p:cNvPr>
            <p:cNvPicPr>
              <a:picLocks noChangeAspect="1"/>
            </p:cNvPicPr>
            <p:nvPr/>
          </p:nvPicPr>
          <p:blipFill>
            <a:blip r:embed="rId4"/>
            <a:stretch>
              <a:fillRect/>
            </a:stretch>
          </p:blipFill>
          <p:spPr>
            <a:xfrm>
              <a:off x="6800609" y="1476984"/>
              <a:ext cx="2282399" cy="1099808"/>
            </a:xfrm>
            <a:prstGeom prst="rect">
              <a:avLst/>
            </a:prstGeom>
          </p:spPr>
        </p:pic>
        <p:sp>
          <p:nvSpPr>
            <p:cNvPr id="12" name="TextBox 11">
              <a:extLst>
                <a:ext uri="{FF2B5EF4-FFF2-40B4-BE49-F238E27FC236}">
                  <a16:creationId xmlns:a16="http://schemas.microsoft.com/office/drawing/2014/main" id="{654C3DF1-A47D-4E79-88DC-DEB62FF0A5BA}"/>
                </a:ext>
              </a:extLst>
            </p:cNvPr>
            <p:cNvSpPr txBox="1"/>
            <p:nvPr/>
          </p:nvSpPr>
          <p:spPr>
            <a:xfrm>
              <a:off x="1311307" y="2351723"/>
              <a:ext cx="37611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EU based: Recommended by British Society for Antimicrobial Chemotherapy </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used in base case in EEPRU economic model</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6" name="TextBox 15">
              <a:extLst>
                <a:ext uri="{FF2B5EF4-FFF2-40B4-BE49-F238E27FC236}">
                  <a16:creationId xmlns:a16="http://schemas.microsoft.com/office/drawing/2014/main" id="{8F558644-2000-489C-A77E-2FF07CD56556}"/>
                </a:ext>
              </a:extLst>
            </p:cNvPr>
            <p:cNvSpPr txBox="1"/>
            <p:nvPr/>
          </p:nvSpPr>
          <p:spPr>
            <a:xfrm>
              <a:off x="6061233" y="2481879"/>
              <a:ext cx="40800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US based </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used in scenario analyses in EEPRU economic model</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8" name="Rectangle 17">
              <a:extLst>
                <a:ext uri="{FF2B5EF4-FFF2-40B4-BE49-F238E27FC236}">
                  <a16:creationId xmlns:a16="http://schemas.microsoft.com/office/drawing/2014/main" id="{1FADC75B-8848-479E-AACB-35F21C52D0F8}"/>
                </a:ext>
              </a:extLst>
            </p:cNvPr>
            <p:cNvSpPr/>
            <p:nvPr/>
          </p:nvSpPr>
          <p:spPr>
            <a:xfrm>
              <a:off x="1167209" y="1447865"/>
              <a:ext cx="4224178" cy="21041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1" name="Rectangle 20">
              <a:extLst>
                <a:ext uri="{FF2B5EF4-FFF2-40B4-BE49-F238E27FC236}">
                  <a16:creationId xmlns:a16="http://schemas.microsoft.com/office/drawing/2014/main" id="{D7B408DD-E689-4195-8F45-146C42E88151}"/>
                </a:ext>
              </a:extLst>
            </p:cNvPr>
            <p:cNvSpPr/>
            <p:nvPr/>
          </p:nvSpPr>
          <p:spPr>
            <a:xfrm>
              <a:off x="5917135" y="1447865"/>
              <a:ext cx="4224178" cy="213330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grpSp>
      <p:sp>
        <p:nvSpPr>
          <p:cNvPr id="20" name="Subtitle 2">
            <a:extLst>
              <a:ext uri="{FF2B5EF4-FFF2-40B4-BE49-F238E27FC236}">
                <a16:creationId xmlns:a16="http://schemas.microsoft.com/office/drawing/2014/main" id="{3559CCD3-4BDE-4D7C-ABA2-C6EC8A3C2315}"/>
              </a:ext>
            </a:extLst>
          </p:cNvPr>
          <p:cNvSpPr>
            <a:spLocks noGrp="1"/>
          </p:cNvSpPr>
          <p:nvPr>
            <p:ph type="subTitle" idx="1"/>
          </p:nvPr>
        </p:nvSpPr>
        <p:spPr>
          <a:xfrm>
            <a:off x="496580" y="3191040"/>
            <a:ext cx="11274663" cy="2808173"/>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Different organisations use different analytical and laboratory methodologies to set breakpoints and measure minimum inhibitory concentrations </a:t>
            </a:r>
            <a:r>
              <a:rPr lang="en-GB" dirty="0">
                <a:latin typeface="+mn-lt"/>
                <a:sym typeface="Wingdings" panose="05000000000000000000" pitchFamily="2" charset="2"/>
              </a:rPr>
              <a:t> not directly comparable, ideally use laboratory methodology and breakpoints from same organisation</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Definitions of intermediate susceptibility vary between the organisations</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Clinical breakpoints are routinely reassessed and can change over time based on new evidence or methodological changes</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EEPRU used PHE data – it is unclear what breakpoints and laboratory methods were used in PHE dataset</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EUCAST breakpoints are under review – update due in January 2022 (EUCAST have proposed no change,  subject to consultation)</a:t>
            </a: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b="1" dirty="0">
              <a:latin typeface="+mn-lt"/>
            </a:endParaRPr>
          </a:p>
        </p:txBody>
      </p:sp>
    </p:spTree>
    <p:extLst>
      <p:ext uri="{BB962C8B-B14F-4D97-AF65-F5344CB8AC3E}">
        <p14:creationId xmlns:p14="http://schemas.microsoft.com/office/powerpoint/2010/main" val="339724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825-D26C-4B1E-82DE-07E977CA3500}"/>
              </a:ext>
            </a:extLst>
          </p:cNvPr>
          <p:cNvSpPr>
            <a:spLocks noGrp="1"/>
          </p:cNvSpPr>
          <p:nvPr>
            <p:ph type="ctrTitle"/>
          </p:nvPr>
        </p:nvSpPr>
        <p:spPr>
          <a:xfrm>
            <a:off x="329234" y="131675"/>
            <a:ext cx="11400649" cy="1276350"/>
          </a:xfrm>
        </p:spPr>
        <p:txBody>
          <a:bodyPr>
            <a:normAutofit/>
          </a:bodyPr>
          <a:lstStyle/>
          <a:p>
            <a:r>
              <a:rPr lang="en-GB" sz="2800" dirty="0"/>
              <a:t>Network meta analysis informed by susceptibility evidence identified by systematic literature review, supplemented by PHE data</a:t>
            </a:r>
          </a:p>
        </p:txBody>
      </p:sp>
      <p:sp>
        <p:nvSpPr>
          <p:cNvPr id="3" name="Subtitle 2">
            <a:extLst>
              <a:ext uri="{FF2B5EF4-FFF2-40B4-BE49-F238E27FC236}">
                <a16:creationId xmlns:a16="http://schemas.microsoft.com/office/drawing/2014/main" id="{DBDF2AEA-CC9B-4128-822B-AD80A75870C9}"/>
              </a:ext>
            </a:extLst>
          </p:cNvPr>
          <p:cNvSpPr>
            <a:spLocks noGrp="1"/>
          </p:cNvSpPr>
          <p:nvPr>
            <p:ph type="subTitle" idx="1"/>
          </p:nvPr>
        </p:nvSpPr>
        <p:spPr>
          <a:xfrm>
            <a:off x="329235" y="978581"/>
            <a:ext cx="11400649" cy="5120305"/>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Studies which used EUCAST breakpoints and laboratory methods used in economic model base case, because EUCAST used in UK  </a:t>
            </a:r>
          </a:p>
          <a:p>
            <a:pPr marL="800100" lvl="1" indent="-342900" algn="l">
              <a:lnSpc>
                <a:spcPct val="100000"/>
              </a:lnSpc>
              <a:spcBef>
                <a:spcPts val="0"/>
              </a:spcBef>
              <a:spcAft>
                <a:spcPts val="600"/>
              </a:spcAft>
              <a:buFont typeface="Arial" panose="020B0604020202020204" pitchFamily="34" charset="0"/>
              <a:buChar char="•"/>
            </a:pPr>
            <a:r>
              <a:rPr lang="en-GB" sz="1800" dirty="0"/>
              <a:t>Although the laboratory methods and breakpoints used in the PHE dataset were unclear, EEPRU assumed that majority would comply with BSAC recommendations (</a:t>
            </a:r>
            <a:r>
              <a:rPr lang="en-GB" sz="1800" dirty="0" err="1"/>
              <a:t>ie</a:t>
            </a:r>
            <a:r>
              <a:rPr lang="en-GB" sz="1800" dirty="0"/>
              <a:t> EUCAST), and therefore included PHE data in base case</a:t>
            </a:r>
          </a:p>
          <a:p>
            <a:pPr marL="800100" lvl="1" indent="-342900" algn="l">
              <a:lnSpc>
                <a:spcPct val="100000"/>
              </a:lnSpc>
              <a:spcBef>
                <a:spcPts val="0"/>
              </a:spcBef>
              <a:spcAft>
                <a:spcPts val="600"/>
              </a:spcAft>
              <a:buFont typeface="Arial" panose="020B0604020202020204" pitchFamily="34" charset="0"/>
              <a:buChar char="•"/>
            </a:pPr>
            <a:r>
              <a:rPr lang="en-GB" sz="1800" dirty="0"/>
              <a:t>Studies using CLSI breakpoints &amp;/or laboratory methods excluded from base case, because unclear extent to which breakpoints and lab methods were interchangeable </a:t>
            </a:r>
          </a:p>
          <a:p>
            <a:pPr>
              <a:lnSpc>
                <a:spcPct val="100000"/>
              </a:lnSpc>
              <a:spcBef>
                <a:spcPts val="600"/>
              </a:spcBef>
              <a:spcAft>
                <a:spcPts val="600"/>
              </a:spcAft>
              <a:buFont typeface="Arial" panose="020B0604020202020204" pitchFamily="34" charset="0"/>
              <a:buChar char="•"/>
            </a:pPr>
            <a:r>
              <a:rPr lang="en-GB" dirty="0">
                <a:latin typeface="+mn-lt"/>
              </a:rPr>
              <a:t>Scenario analyses tested impact of </a:t>
            </a:r>
            <a:r>
              <a:rPr lang="en-GB" sz="1800" dirty="0">
                <a:latin typeface="+mn-lt"/>
              </a:rPr>
              <a:t>using all studies (regardless of whether they used EUCAST or CLSI laboratory methods or breakpoints), using PHE data alone, </a:t>
            </a:r>
            <a:r>
              <a:rPr lang="en-GB" sz="1800" dirty="0"/>
              <a:t>or </a:t>
            </a:r>
            <a:r>
              <a:rPr lang="en-GB" sz="1800" dirty="0">
                <a:latin typeface="+mn-lt"/>
              </a:rPr>
              <a:t>using EUCAST studies which focussed on the resistance mechanism of interest (</a:t>
            </a:r>
            <a:r>
              <a:rPr lang="en-GB" sz="1800" dirty="0" err="1">
                <a:latin typeface="+mn-lt"/>
              </a:rPr>
              <a:t>ie</a:t>
            </a:r>
            <a:r>
              <a:rPr lang="en-GB" sz="1800" dirty="0">
                <a:latin typeface="+mn-lt"/>
              </a:rPr>
              <a:t> OXA-48, without MBL-mediated resistance, Vazquez-</a:t>
            </a:r>
            <a:r>
              <a:rPr lang="en-GB" sz="1800" dirty="0" err="1">
                <a:latin typeface="+mn-lt"/>
              </a:rPr>
              <a:t>Ucha</a:t>
            </a:r>
            <a:r>
              <a:rPr lang="en-GB" sz="1800" dirty="0">
                <a:latin typeface="+mn-lt"/>
              </a:rPr>
              <a:t> 2021)</a:t>
            </a:r>
          </a:p>
          <a:p>
            <a:pPr>
              <a:lnSpc>
                <a:spcPct val="100000"/>
              </a:lnSpc>
              <a:spcBef>
                <a:spcPts val="600"/>
              </a:spcBef>
              <a:spcAft>
                <a:spcPts val="600"/>
              </a:spcAft>
              <a:buFont typeface="Arial" panose="020B0604020202020204" pitchFamily="34" charset="0"/>
              <a:buChar char="•"/>
            </a:pPr>
            <a:r>
              <a:rPr lang="en-GB" dirty="0">
                <a:latin typeface="+mn-lt"/>
              </a:rPr>
              <a:t>PHE data alone was not selected for the base case because of the following limitations:</a:t>
            </a:r>
          </a:p>
          <a:p>
            <a:pPr marL="800100" lvl="1" indent="-342900" algn="l">
              <a:lnSpc>
                <a:spcPct val="100000"/>
              </a:lnSpc>
              <a:spcBef>
                <a:spcPts val="0"/>
              </a:spcBef>
              <a:spcAft>
                <a:spcPts val="600"/>
              </a:spcAft>
              <a:buFont typeface="Arial" panose="020B0604020202020204" pitchFamily="34" charset="0"/>
              <a:buChar char="•"/>
            </a:pPr>
            <a:r>
              <a:rPr lang="en-GB" sz="1800" dirty="0">
                <a:latin typeface="+mn-lt"/>
              </a:rPr>
              <a:t>Data haven’t always been routinely submitted to PHE, and only submitted for invasive infections (</a:t>
            </a:r>
            <a:r>
              <a:rPr lang="en-GB" sz="1800" dirty="0">
                <a:latin typeface="+mn-lt"/>
                <a:sym typeface="Wingdings" panose="05000000000000000000" pitchFamily="2" charset="2"/>
              </a:rPr>
              <a:t>may </a:t>
            </a:r>
            <a:r>
              <a:rPr lang="en-GB" sz="1800" dirty="0">
                <a:sym typeface="Wingdings" panose="05000000000000000000" pitchFamily="2" charset="2"/>
              </a:rPr>
              <a:t>not be </a:t>
            </a:r>
            <a:r>
              <a:rPr lang="en-GB" sz="1800" dirty="0">
                <a:latin typeface="+mn-lt"/>
              </a:rPr>
              <a:t>representative of true distribution of OXA-48 susceptibilities in England)</a:t>
            </a:r>
          </a:p>
          <a:p>
            <a:pPr marL="800100" lvl="1" indent="-342900" algn="l">
              <a:lnSpc>
                <a:spcPct val="100000"/>
              </a:lnSpc>
              <a:spcBef>
                <a:spcPts val="0"/>
              </a:spcBef>
              <a:spcAft>
                <a:spcPts val="600"/>
              </a:spcAft>
              <a:buFont typeface="Arial" panose="020B0604020202020204" pitchFamily="34" charset="0"/>
              <a:buChar char="•"/>
            </a:pPr>
            <a:r>
              <a:rPr lang="en-GB" sz="1800" dirty="0">
                <a:latin typeface="+mn-lt"/>
              </a:rPr>
              <a:t>Variation in testing methods (may affect comparative effectiveness estimates), EEPRU excluded isolates not tested for all comparators (may introduce selection bias), data missing for comparators of interest: fosfomycin, levofloxacin and ceftriaxone</a:t>
            </a:r>
          </a:p>
          <a:p>
            <a:pPr>
              <a:lnSpc>
                <a:spcPct val="100000"/>
              </a:lnSpc>
              <a:spcBef>
                <a:spcPts val="600"/>
              </a:spcBef>
              <a:spcAft>
                <a:spcPts val="600"/>
              </a:spcAft>
              <a:buFont typeface="Arial" panose="020B0604020202020204" pitchFamily="34" charset="0"/>
              <a:buChar char="•"/>
            </a:pPr>
            <a:r>
              <a:rPr lang="en-GB" dirty="0">
                <a:latin typeface="+mn-lt"/>
                <a:ea typeface="Lato" panose="020F0502020204030203" pitchFamily="34" charset="0"/>
                <a:cs typeface="Lato" panose="020F0502020204030203" pitchFamily="34" charset="0"/>
              </a:rPr>
              <a:t>Full details of sensitivity analyses for the NMA are available in section 4.5.4 and appendix 7 of EEPRU’s report– the following slides focus on networks used in economic model </a:t>
            </a:r>
            <a:r>
              <a:rPr lang="en-GB" dirty="0">
                <a:latin typeface="+mn-lt"/>
              </a:rPr>
              <a:t>base case and scenario analyses</a:t>
            </a:r>
            <a:endParaRPr lang="en-GB" dirty="0">
              <a:latin typeface="+mn-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6064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369794" y="100950"/>
            <a:ext cx="11079162" cy="1276350"/>
          </a:xfrm>
        </p:spPr>
        <p:txBody>
          <a:bodyPr>
            <a:normAutofit/>
          </a:bodyPr>
          <a:lstStyle/>
          <a:p>
            <a:r>
              <a:rPr lang="en-GB" sz="3200" dirty="0"/>
              <a:t>Data informing network meta analysis (NMA) of susceptibility studies </a:t>
            </a:r>
          </a:p>
        </p:txBody>
      </p:sp>
      <p:sp>
        <p:nvSpPr>
          <p:cNvPr id="57" name="Rectangle 56">
            <a:extLst>
              <a:ext uri="{FF2B5EF4-FFF2-40B4-BE49-F238E27FC236}">
                <a16:creationId xmlns:a16="http://schemas.microsoft.com/office/drawing/2014/main" id="{75B7AD9F-F463-4805-8749-7CF49FF2208F}"/>
              </a:ext>
            </a:extLst>
          </p:cNvPr>
          <p:cNvSpPr/>
          <p:nvPr/>
        </p:nvSpPr>
        <p:spPr>
          <a:xfrm>
            <a:off x="5126299" y="5177434"/>
            <a:ext cx="6675767" cy="143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scenario analyses used in economic model: </a:t>
            </a:r>
          </a:p>
          <a:p>
            <a:pPr marL="285750" indent="-285750">
              <a:buFont typeface="Arial" panose="020B0604020202020204" pitchFamily="34" charset="0"/>
              <a:buChar char="•"/>
            </a:pPr>
            <a:r>
              <a:rPr lang="en-GB" dirty="0"/>
              <a:t>all studies, regardless of breakpoint method</a:t>
            </a:r>
          </a:p>
          <a:p>
            <a:pPr marL="285750" indent="-285750">
              <a:buFont typeface="Arial" panose="020B0604020202020204" pitchFamily="34" charset="0"/>
              <a:buChar char="•"/>
            </a:pPr>
            <a:r>
              <a:rPr lang="en-GB" dirty="0"/>
              <a:t>PHE data only</a:t>
            </a:r>
          </a:p>
          <a:p>
            <a:pPr marL="285750" indent="-285750">
              <a:buFont typeface="Arial" panose="020B0604020202020204" pitchFamily="34" charset="0"/>
              <a:buChar char="•"/>
            </a:pPr>
            <a:r>
              <a:rPr lang="en-GB" dirty="0"/>
              <a:t>EUCAST studies in isolates without co-existing MBL mechanisms of resistance (only 1 study: Vazquez-</a:t>
            </a:r>
            <a:r>
              <a:rPr lang="en-GB" dirty="0" err="1"/>
              <a:t>Ucha</a:t>
            </a:r>
            <a:r>
              <a:rPr lang="en-GB" dirty="0"/>
              <a:t> 2021)</a:t>
            </a:r>
          </a:p>
        </p:txBody>
      </p:sp>
      <p:grpSp>
        <p:nvGrpSpPr>
          <p:cNvPr id="3" name="Group 2">
            <a:extLst>
              <a:ext uri="{FF2B5EF4-FFF2-40B4-BE49-F238E27FC236}">
                <a16:creationId xmlns:a16="http://schemas.microsoft.com/office/drawing/2014/main" id="{1519A697-7C72-4FC4-B652-CC3DE76C30F9}"/>
              </a:ext>
              <a:ext uri="{C183D7F6-B498-43B3-948B-1728B52AA6E4}">
                <adec:decorative xmlns:adec="http://schemas.microsoft.com/office/drawing/2017/decorative" val="1"/>
              </a:ext>
            </a:extLst>
          </p:cNvPr>
          <p:cNvGrpSpPr/>
          <p:nvPr/>
        </p:nvGrpSpPr>
        <p:grpSpPr>
          <a:xfrm>
            <a:off x="338123" y="1155580"/>
            <a:ext cx="10766038" cy="4785024"/>
            <a:chOff x="458500" y="1822073"/>
            <a:chExt cx="10766038" cy="4785024"/>
          </a:xfrm>
        </p:grpSpPr>
        <p:sp>
          <p:nvSpPr>
            <p:cNvPr id="6" name="TextBox 5">
              <a:extLst>
                <a:ext uri="{FF2B5EF4-FFF2-40B4-BE49-F238E27FC236}">
                  <a16:creationId xmlns:a16="http://schemas.microsoft.com/office/drawing/2014/main" id="{E94B5066-EE6A-45AF-98C4-CF1057B972AC}"/>
                </a:ext>
              </a:extLst>
            </p:cNvPr>
            <p:cNvSpPr txBox="1"/>
            <p:nvPr/>
          </p:nvSpPr>
          <p:spPr>
            <a:xfrm>
              <a:off x="496383" y="3425384"/>
              <a:ext cx="1527464" cy="369332"/>
            </a:xfrm>
            <a:prstGeom prst="rect">
              <a:avLst/>
            </a:prstGeom>
            <a:noFill/>
          </p:spPr>
          <p:txBody>
            <a:bodyPr wrap="square" rtlCol="0">
              <a:spAutoFit/>
            </a:bodyPr>
            <a:lstStyle/>
            <a:p>
              <a:r>
                <a:rPr lang="en-GB" b="1" dirty="0"/>
                <a:t>Breakpoints</a:t>
              </a:r>
            </a:p>
          </p:txBody>
        </p:sp>
        <p:sp>
          <p:nvSpPr>
            <p:cNvPr id="7" name="TextBox 6">
              <a:extLst>
                <a:ext uri="{FF2B5EF4-FFF2-40B4-BE49-F238E27FC236}">
                  <a16:creationId xmlns:a16="http://schemas.microsoft.com/office/drawing/2014/main" id="{0B43D754-3013-423F-ADBA-DF4867CC66ED}"/>
                </a:ext>
              </a:extLst>
            </p:cNvPr>
            <p:cNvSpPr txBox="1"/>
            <p:nvPr/>
          </p:nvSpPr>
          <p:spPr>
            <a:xfrm>
              <a:off x="458500" y="4566459"/>
              <a:ext cx="1527464" cy="369332"/>
            </a:xfrm>
            <a:prstGeom prst="rect">
              <a:avLst/>
            </a:prstGeom>
            <a:noFill/>
          </p:spPr>
          <p:txBody>
            <a:bodyPr wrap="square" rtlCol="0">
              <a:spAutoFit/>
            </a:bodyPr>
            <a:lstStyle/>
            <a:p>
              <a:r>
                <a:rPr lang="en-GB" b="1" dirty="0"/>
                <a:t>Data sources</a:t>
              </a:r>
            </a:p>
          </p:txBody>
        </p:sp>
        <p:sp>
          <p:nvSpPr>
            <p:cNvPr id="8" name="TextBox 7">
              <a:extLst>
                <a:ext uri="{FF2B5EF4-FFF2-40B4-BE49-F238E27FC236}">
                  <a16:creationId xmlns:a16="http://schemas.microsoft.com/office/drawing/2014/main" id="{B4636DE6-6A37-4040-89AA-5DBBC0405D99}"/>
                </a:ext>
              </a:extLst>
            </p:cNvPr>
            <p:cNvSpPr txBox="1"/>
            <p:nvPr/>
          </p:nvSpPr>
          <p:spPr>
            <a:xfrm>
              <a:off x="496383" y="1943058"/>
              <a:ext cx="1527464" cy="369332"/>
            </a:xfrm>
            <a:prstGeom prst="rect">
              <a:avLst/>
            </a:prstGeom>
            <a:noFill/>
          </p:spPr>
          <p:txBody>
            <a:bodyPr wrap="square" rtlCol="0">
              <a:spAutoFit/>
            </a:bodyPr>
            <a:lstStyle/>
            <a:p>
              <a:r>
                <a:rPr lang="en-GB" b="1" dirty="0"/>
                <a:t>Comparators</a:t>
              </a:r>
            </a:p>
          </p:txBody>
        </p:sp>
        <p:sp>
          <p:nvSpPr>
            <p:cNvPr id="9" name="TextBox 8">
              <a:extLst>
                <a:ext uri="{FF2B5EF4-FFF2-40B4-BE49-F238E27FC236}">
                  <a16:creationId xmlns:a16="http://schemas.microsoft.com/office/drawing/2014/main" id="{E59ECE83-5363-4C2E-B905-0466A04DE41A}"/>
                </a:ext>
              </a:extLst>
            </p:cNvPr>
            <p:cNvSpPr txBox="1"/>
            <p:nvPr/>
          </p:nvSpPr>
          <p:spPr>
            <a:xfrm>
              <a:off x="464712" y="5683767"/>
              <a:ext cx="1789330" cy="923330"/>
            </a:xfrm>
            <a:prstGeom prst="rect">
              <a:avLst/>
            </a:prstGeom>
            <a:noFill/>
          </p:spPr>
          <p:txBody>
            <a:bodyPr wrap="square" rtlCol="0">
              <a:spAutoFit/>
            </a:bodyPr>
            <a:lstStyle/>
            <a:p>
              <a:r>
                <a:rPr lang="en-GB" b="1" dirty="0"/>
                <a:t>Used in economic model</a:t>
              </a:r>
            </a:p>
          </p:txBody>
        </p:sp>
        <p:sp>
          <p:nvSpPr>
            <p:cNvPr id="10" name="Rectangle 9">
              <a:extLst>
                <a:ext uri="{FF2B5EF4-FFF2-40B4-BE49-F238E27FC236}">
                  <a16:creationId xmlns:a16="http://schemas.microsoft.com/office/drawing/2014/main" id="{D7A7D29E-6DE0-4502-AF6C-09F62A85B4DE}"/>
                </a:ext>
                <a:ext uri="{C183D7F6-B498-43B3-948B-1728B52AA6E4}">
                  <adec:decorative xmlns:adec="http://schemas.microsoft.com/office/drawing/2017/decorative" val="1"/>
                </a:ext>
              </a:extLst>
            </p:cNvPr>
            <p:cNvSpPr/>
            <p:nvPr/>
          </p:nvSpPr>
          <p:spPr>
            <a:xfrm>
              <a:off x="3222172" y="3070098"/>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EUCAST</a:t>
              </a:r>
            </a:p>
          </p:txBody>
        </p:sp>
        <p:sp>
          <p:nvSpPr>
            <p:cNvPr id="11" name="Rectangle 10">
              <a:extLst>
                <a:ext uri="{FF2B5EF4-FFF2-40B4-BE49-F238E27FC236}">
                  <a16:creationId xmlns:a16="http://schemas.microsoft.com/office/drawing/2014/main" id="{8669B1C3-9839-4CB6-ACA3-954E8875F699}"/>
                </a:ext>
                <a:ext uri="{C183D7F6-B498-43B3-948B-1728B52AA6E4}">
                  <adec:decorative xmlns:adec="http://schemas.microsoft.com/office/drawing/2017/decorative" val="1"/>
                </a:ext>
              </a:extLst>
            </p:cNvPr>
            <p:cNvSpPr/>
            <p:nvPr/>
          </p:nvSpPr>
          <p:spPr>
            <a:xfrm>
              <a:off x="6786985" y="3070098"/>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CLSI</a:t>
              </a:r>
            </a:p>
          </p:txBody>
        </p:sp>
        <p:sp>
          <p:nvSpPr>
            <p:cNvPr id="12" name="Rectangle 11">
              <a:extLst>
                <a:ext uri="{FF2B5EF4-FFF2-40B4-BE49-F238E27FC236}">
                  <a16:creationId xmlns:a16="http://schemas.microsoft.com/office/drawing/2014/main" id="{F63F71B8-58DA-4CD3-BC95-B6E0A0B652C4}"/>
                </a:ext>
                <a:ext uri="{C183D7F6-B498-43B3-948B-1728B52AA6E4}">
                  <adec:decorative xmlns:adec="http://schemas.microsoft.com/office/drawing/2017/decorative" val="1"/>
                </a:ext>
              </a:extLst>
            </p:cNvPr>
            <p:cNvSpPr/>
            <p:nvPr/>
          </p:nvSpPr>
          <p:spPr>
            <a:xfrm>
              <a:off x="2412535" y="4128743"/>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a:p>
              <a:pPr algn="ctr"/>
              <a:r>
                <a:rPr lang="en-GB" dirty="0"/>
                <a:t>studies (n=374)</a:t>
              </a:r>
            </a:p>
          </p:txBody>
        </p:sp>
        <p:sp>
          <p:nvSpPr>
            <p:cNvPr id="15" name="Rectangle 14">
              <a:extLst>
                <a:ext uri="{FF2B5EF4-FFF2-40B4-BE49-F238E27FC236}">
                  <a16:creationId xmlns:a16="http://schemas.microsoft.com/office/drawing/2014/main" id="{8F822AAE-C05B-45D1-812F-612B1BC352D7}"/>
                </a:ext>
                <a:ext uri="{C183D7F6-B498-43B3-948B-1728B52AA6E4}">
                  <adec:decorative xmlns:adec="http://schemas.microsoft.com/office/drawing/2017/decorative" val="1"/>
                </a:ext>
              </a:extLst>
            </p:cNvPr>
            <p:cNvSpPr/>
            <p:nvPr/>
          </p:nvSpPr>
          <p:spPr>
            <a:xfrm>
              <a:off x="4334958" y="4139895"/>
              <a:ext cx="1379972" cy="11797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PHE data</a:t>
              </a:r>
            </a:p>
            <a:p>
              <a:pPr algn="ctr"/>
              <a:r>
                <a:rPr lang="en-GB" dirty="0"/>
                <a:t>(n=85)</a:t>
              </a:r>
            </a:p>
          </p:txBody>
        </p:sp>
        <p:sp>
          <p:nvSpPr>
            <p:cNvPr id="16" name="Rectangle 15">
              <a:extLst>
                <a:ext uri="{FF2B5EF4-FFF2-40B4-BE49-F238E27FC236}">
                  <a16:creationId xmlns:a16="http://schemas.microsoft.com/office/drawing/2014/main" id="{F40EDF4E-D604-4336-A85D-757B4D567B35}"/>
                </a:ext>
                <a:ext uri="{C183D7F6-B498-43B3-948B-1728B52AA6E4}">
                  <adec:decorative xmlns:adec="http://schemas.microsoft.com/office/drawing/2017/decorative" val="1"/>
                </a:ext>
              </a:extLst>
            </p:cNvPr>
            <p:cNvSpPr/>
            <p:nvPr/>
          </p:nvSpPr>
          <p:spPr>
            <a:xfrm>
              <a:off x="2309520" y="1822073"/>
              <a:ext cx="8395854" cy="8757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Ceftazidime, ceftriaxone, cefepime, tobramycin, gentamicin, colistin, amikacin, levofloxacin, ciprofloxacin, </a:t>
              </a:r>
              <a:r>
                <a:rPr lang="en-GB" dirty="0" err="1"/>
                <a:t>fosfomycin</a:t>
              </a:r>
              <a:r>
                <a:rPr lang="en-GB" dirty="0"/>
                <a:t>, tigecycline, aztreonam, meropenem</a:t>
              </a:r>
            </a:p>
          </p:txBody>
        </p:sp>
        <p:sp>
          <p:nvSpPr>
            <p:cNvPr id="18" name="Rectangle 17">
              <a:extLst>
                <a:ext uri="{FF2B5EF4-FFF2-40B4-BE49-F238E27FC236}">
                  <a16:creationId xmlns:a16="http://schemas.microsoft.com/office/drawing/2014/main" id="{787B5D2F-6730-4FF2-BB3B-E9C850CC09C2}"/>
                </a:ext>
                <a:ext uri="{C183D7F6-B498-43B3-948B-1728B52AA6E4}">
                  <adec:decorative xmlns:adec="http://schemas.microsoft.com/office/drawing/2017/decorative" val="1"/>
                </a:ext>
              </a:extLst>
            </p:cNvPr>
            <p:cNvSpPr/>
            <p:nvPr/>
          </p:nvSpPr>
          <p:spPr>
            <a:xfrm>
              <a:off x="6867757" y="4139894"/>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 studies (n=800)</a:t>
              </a:r>
            </a:p>
          </p:txBody>
        </p:sp>
        <p:sp>
          <p:nvSpPr>
            <p:cNvPr id="20" name="Rectangle 19">
              <a:extLst>
                <a:ext uri="{FF2B5EF4-FFF2-40B4-BE49-F238E27FC236}">
                  <a16:creationId xmlns:a16="http://schemas.microsoft.com/office/drawing/2014/main" id="{386FA09E-0813-4659-A689-290799C9DE0D}"/>
                </a:ext>
                <a:ext uri="{C183D7F6-B498-43B3-948B-1728B52AA6E4}">
                  <adec:decorative xmlns:adec="http://schemas.microsoft.com/office/drawing/2017/decorative" val="1"/>
                </a:ext>
              </a:extLst>
            </p:cNvPr>
            <p:cNvSpPr/>
            <p:nvPr/>
          </p:nvSpPr>
          <p:spPr>
            <a:xfrm>
              <a:off x="3216433" y="5843927"/>
              <a:ext cx="1379972" cy="6652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Base case</a:t>
              </a:r>
            </a:p>
          </p:txBody>
        </p:sp>
        <p:cxnSp>
          <p:nvCxnSpPr>
            <p:cNvPr id="24" name="Connector: Elbow 23">
              <a:extLst>
                <a:ext uri="{FF2B5EF4-FFF2-40B4-BE49-F238E27FC236}">
                  <a16:creationId xmlns:a16="http://schemas.microsoft.com/office/drawing/2014/main" id="{D872CBEB-74DD-4194-9CDA-50FE0B2DE325}"/>
                </a:ext>
              </a:extLst>
            </p:cNvPr>
            <p:cNvCxnSpPr>
              <a:cxnSpLocks/>
              <a:stCxn id="12" idx="2"/>
              <a:endCxn id="20" idx="0"/>
            </p:cNvCxnSpPr>
            <p:nvPr/>
          </p:nvCxnSpPr>
          <p:spPr>
            <a:xfrm rot="16200000" flipH="1">
              <a:off x="3236776" y="5174284"/>
              <a:ext cx="535388" cy="8038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C670B3F-F5CC-4574-8134-A53988BAE1A5}"/>
                </a:ext>
              </a:extLst>
            </p:cNvPr>
            <p:cNvCxnSpPr>
              <a:cxnSpLocks/>
              <a:stCxn id="15" idx="2"/>
              <a:endCxn id="20" idx="0"/>
            </p:cNvCxnSpPr>
            <p:nvPr/>
          </p:nvCxnSpPr>
          <p:spPr>
            <a:xfrm rot="5400000">
              <a:off x="4203564" y="5022546"/>
              <a:ext cx="524237" cy="111852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103BC57-E96D-499A-AD14-FA2A588846E8}"/>
                </a:ext>
              </a:extLst>
            </p:cNvPr>
            <p:cNvCxnSpPr>
              <a:cxnSpLocks/>
              <a:stCxn id="10" idx="2"/>
              <a:endCxn id="12" idx="0"/>
            </p:cNvCxnSpPr>
            <p:nvPr/>
          </p:nvCxnSpPr>
          <p:spPr>
            <a:xfrm rot="5400000">
              <a:off x="3339336" y="3482175"/>
              <a:ext cx="409754" cy="88338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48B61DB-8001-4F9A-A29A-C23D4447E63D}"/>
                </a:ext>
              </a:extLst>
            </p:cNvPr>
            <p:cNvCxnSpPr>
              <a:cxnSpLocks/>
              <a:stCxn id="10" idx="2"/>
              <a:endCxn id="15" idx="0"/>
            </p:cNvCxnSpPr>
            <p:nvPr/>
          </p:nvCxnSpPr>
          <p:spPr>
            <a:xfrm rot="16200000" flipH="1">
              <a:off x="4294971" y="3409922"/>
              <a:ext cx="420906" cy="103904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1B282388-E77C-4E3A-8429-0058E58ADAF7}"/>
                </a:ext>
              </a:extLst>
            </p:cNvPr>
            <p:cNvCxnSpPr>
              <a:cxnSpLocks/>
              <a:stCxn id="11" idx="2"/>
              <a:endCxn id="18" idx="0"/>
            </p:cNvCxnSpPr>
            <p:nvPr/>
          </p:nvCxnSpPr>
          <p:spPr>
            <a:xfrm rot="16200000" flipH="1">
              <a:off x="7343778" y="3925928"/>
              <a:ext cx="420905" cy="702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D9B924A-1493-4868-8F57-9D2D249578EE}"/>
                </a:ext>
              </a:extLst>
            </p:cNvPr>
            <p:cNvCxnSpPr>
              <a:cxnSpLocks/>
              <a:stCxn id="16" idx="2"/>
              <a:endCxn id="10" idx="0"/>
            </p:cNvCxnSpPr>
            <p:nvPr/>
          </p:nvCxnSpPr>
          <p:spPr>
            <a:xfrm rot="5400000">
              <a:off x="5060527" y="1623177"/>
              <a:ext cx="372299" cy="252154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3DA2A06-8742-45F0-81EC-CDEF8CCB6DA4}"/>
                </a:ext>
              </a:extLst>
            </p:cNvPr>
            <p:cNvCxnSpPr>
              <a:cxnSpLocks/>
              <a:stCxn id="16" idx="2"/>
              <a:endCxn id="11" idx="0"/>
            </p:cNvCxnSpPr>
            <p:nvPr/>
          </p:nvCxnSpPr>
          <p:spPr>
            <a:xfrm rot="16200000" flipH="1">
              <a:off x="6842933" y="2362313"/>
              <a:ext cx="372299" cy="104327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B1EFB1-D800-47B4-ACA6-72AC3D6AA3B1}"/>
                </a:ext>
                <a:ext uri="{C183D7F6-B498-43B3-948B-1728B52AA6E4}">
                  <adec:decorative xmlns:adec="http://schemas.microsoft.com/office/drawing/2017/decorative" val="1"/>
                </a:ext>
              </a:extLst>
            </p:cNvPr>
            <p:cNvSpPr/>
            <p:nvPr/>
          </p:nvSpPr>
          <p:spPr>
            <a:xfrm>
              <a:off x="9626283" y="4137586"/>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 studies</a:t>
              </a:r>
            </a:p>
            <a:p>
              <a:pPr algn="ctr"/>
              <a:r>
                <a:rPr lang="en-GB" dirty="0"/>
                <a:t>(n=201)</a:t>
              </a:r>
            </a:p>
          </p:txBody>
        </p:sp>
        <p:cxnSp>
          <p:nvCxnSpPr>
            <p:cNvPr id="35" name="Connector: Elbow 34">
              <a:extLst>
                <a:ext uri="{FF2B5EF4-FFF2-40B4-BE49-F238E27FC236}">
                  <a16:creationId xmlns:a16="http://schemas.microsoft.com/office/drawing/2014/main" id="{9318A6C7-08E5-416B-B06C-D1174B31224E}"/>
                </a:ext>
              </a:extLst>
            </p:cNvPr>
            <p:cNvCxnSpPr>
              <a:cxnSpLocks/>
              <a:endCxn id="37" idx="0"/>
            </p:cNvCxnSpPr>
            <p:nvPr/>
          </p:nvCxnSpPr>
          <p:spPr>
            <a:xfrm>
              <a:off x="6135742" y="2883651"/>
              <a:ext cx="4093477" cy="15148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029108C-D89E-425E-99C2-04930D10C14E}"/>
                </a:ext>
                <a:ext uri="{C183D7F6-B498-43B3-948B-1728B52AA6E4}">
                  <adec:decorative xmlns:adec="http://schemas.microsoft.com/office/drawing/2017/decorative" val="1"/>
                </a:ext>
              </a:extLst>
            </p:cNvPr>
            <p:cNvSpPr/>
            <p:nvPr/>
          </p:nvSpPr>
          <p:spPr>
            <a:xfrm>
              <a:off x="9233899" y="3035135"/>
              <a:ext cx="1990639"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Breakpoint methods unclear</a:t>
              </a:r>
            </a:p>
          </p:txBody>
        </p:sp>
        <p:cxnSp>
          <p:nvCxnSpPr>
            <p:cNvPr id="40" name="Connector: Elbow 39">
              <a:extLst>
                <a:ext uri="{FF2B5EF4-FFF2-40B4-BE49-F238E27FC236}">
                  <a16:creationId xmlns:a16="http://schemas.microsoft.com/office/drawing/2014/main" id="{FE9E5B87-301B-4509-A39B-AAB6781C983F}"/>
                </a:ext>
              </a:extLst>
            </p:cNvPr>
            <p:cNvCxnSpPr>
              <a:cxnSpLocks/>
            </p:cNvCxnSpPr>
            <p:nvPr/>
          </p:nvCxnSpPr>
          <p:spPr>
            <a:xfrm rot="16200000" flipH="1">
              <a:off x="10085845" y="3890966"/>
              <a:ext cx="420905" cy="702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03E34F4-E84F-4FD3-99DC-F70E0B7A80B7}"/>
              </a:ext>
            </a:extLst>
          </p:cNvPr>
          <p:cNvSpPr txBox="1"/>
          <p:nvPr/>
        </p:nvSpPr>
        <p:spPr>
          <a:xfrm>
            <a:off x="570608" y="6282195"/>
            <a:ext cx="2767678" cy="369332"/>
          </a:xfrm>
          <a:prstGeom prst="rect">
            <a:avLst/>
          </a:prstGeom>
          <a:noFill/>
        </p:spPr>
        <p:txBody>
          <a:bodyPr wrap="square">
            <a:spAutoFit/>
          </a:bodyPr>
          <a:lstStyle/>
          <a:p>
            <a:r>
              <a:rPr lang="en-GB" dirty="0"/>
              <a:t>n = number of isolates</a:t>
            </a:r>
          </a:p>
        </p:txBody>
      </p:sp>
    </p:spTree>
    <p:extLst>
      <p:ext uri="{BB962C8B-B14F-4D97-AF65-F5344CB8AC3E}">
        <p14:creationId xmlns:p14="http://schemas.microsoft.com/office/powerpoint/2010/main" val="335256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825-D26C-4B1E-82DE-07E977CA3500}"/>
              </a:ext>
            </a:extLst>
          </p:cNvPr>
          <p:cNvSpPr>
            <a:spLocks noGrp="1"/>
          </p:cNvSpPr>
          <p:nvPr>
            <p:ph type="ctrTitle"/>
          </p:nvPr>
        </p:nvSpPr>
        <p:spPr>
          <a:xfrm>
            <a:off x="496383" y="487510"/>
            <a:ext cx="11307171" cy="1276350"/>
          </a:xfrm>
        </p:spPr>
        <p:txBody>
          <a:bodyPr/>
          <a:lstStyle/>
          <a:p>
            <a:r>
              <a:rPr lang="en-GB" dirty="0"/>
              <a:t>Susceptibility NMA results </a:t>
            </a:r>
            <a:r>
              <a:rPr lang="en-GB" i="1" dirty="0">
                <a:effectLst/>
                <a:latin typeface="+mj-lt"/>
                <a:ea typeface="Calibri" panose="020F0502020204030204" pitchFamily="34" charset="0"/>
                <a:cs typeface="Arial" panose="020B0604020202020204" pitchFamily="34" charset="0"/>
              </a:rPr>
              <a:t> </a:t>
            </a:r>
            <a:r>
              <a:rPr lang="en-GB" dirty="0">
                <a:effectLst/>
                <a:latin typeface="+mj-lt"/>
                <a:ea typeface="Calibri" panose="020F0502020204030204" pitchFamily="34" charset="0"/>
                <a:cs typeface="Arial" panose="020B0604020202020204" pitchFamily="34" charset="0"/>
              </a:rPr>
              <a:t>(1)</a:t>
            </a:r>
            <a:r>
              <a:rPr lang="en-GB" dirty="0"/>
              <a:t> </a:t>
            </a:r>
          </a:p>
        </p:txBody>
      </p:sp>
      <p:sp>
        <p:nvSpPr>
          <p:cNvPr id="7" name="TextBox 6">
            <a:extLst>
              <a:ext uri="{FF2B5EF4-FFF2-40B4-BE49-F238E27FC236}">
                <a16:creationId xmlns:a16="http://schemas.microsoft.com/office/drawing/2014/main" id="{46C2AB42-84D9-4747-A307-47D40BBCABE7}"/>
              </a:ext>
            </a:extLst>
          </p:cNvPr>
          <p:cNvSpPr txBox="1"/>
          <p:nvPr/>
        </p:nvSpPr>
        <p:spPr>
          <a:xfrm>
            <a:off x="388446" y="1255294"/>
            <a:ext cx="4501644" cy="923330"/>
          </a:xfrm>
          <a:prstGeom prst="rect">
            <a:avLst/>
          </a:prstGeom>
          <a:noFill/>
        </p:spPr>
        <p:txBody>
          <a:bodyPr wrap="square" rtlCol="0">
            <a:spAutoFit/>
          </a:bodyPr>
          <a:lstStyle/>
          <a:p>
            <a:r>
              <a:rPr lang="en-GB" b="1" dirty="0">
                <a:ea typeface="Calibri" panose="020F0502020204030204" pitchFamily="34" charset="0"/>
                <a:cs typeface="Arial" panose="020B0604020202020204" pitchFamily="34" charset="0"/>
              </a:rPr>
              <a:t>Base case network</a:t>
            </a:r>
            <a:endParaRPr lang="en-GB" sz="1800" b="1"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Studies with EUCAST breakpoint and PHE data</a:t>
            </a:r>
            <a:endParaRPr lang="en-GB" dirty="0"/>
          </a:p>
        </p:txBody>
      </p:sp>
      <p:sp>
        <p:nvSpPr>
          <p:cNvPr id="8" name="Arrow: Right 7">
            <a:extLst>
              <a:ext uri="{FF2B5EF4-FFF2-40B4-BE49-F238E27FC236}">
                <a16:creationId xmlns:a16="http://schemas.microsoft.com/office/drawing/2014/main" id="{2DCBE920-376D-4F23-A62A-35C23775EECF}"/>
              </a:ext>
              <a:ext uri="{C183D7F6-B498-43B3-948B-1728B52AA6E4}">
                <adec:decorative xmlns:adec="http://schemas.microsoft.com/office/drawing/2017/decorative" val="1"/>
              </a:ext>
            </a:extLst>
          </p:cNvPr>
          <p:cNvSpPr/>
          <p:nvPr/>
        </p:nvSpPr>
        <p:spPr>
          <a:xfrm>
            <a:off x="4890090" y="3906982"/>
            <a:ext cx="924791" cy="436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A96762F-CAC0-4C9D-A359-DBF761BD57A8}"/>
              </a:ext>
            </a:extLst>
          </p:cNvPr>
          <p:cNvSpPr txBox="1"/>
          <p:nvPr/>
        </p:nvSpPr>
        <p:spPr>
          <a:xfrm>
            <a:off x="6327663" y="1253288"/>
            <a:ext cx="5732791" cy="1200329"/>
          </a:xfrm>
          <a:prstGeom prst="rect">
            <a:avLst/>
          </a:prstGeom>
          <a:noFill/>
        </p:spPr>
        <p:txBody>
          <a:bodyPr wrap="square" rtlCol="0">
            <a:spAutoFit/>
          </a:bodyPr>
          <a:lstStyle/>
          <a:p>
            <a:r>
              <a:rPr lang="en-GB" sz="1800" b="1" dirty="0">
                <a:effectLst/>
                <a:ea typeface="Calibri" panose="020F0502020204030204" pitchFamily="34" charset="0"/>
                <a:cs typeface="Arial" panose="020B0604020202020204" pitchFamily="34" charset="0"/>
              </a:rPr>
              <a:t>Susceptibility relative to col</a:t>
            </a:r>
            <a:r>
              <a:rPr lang="en-GB" b="1" dirty="0">
                <a:ea typeface="Calibri" panose="020F0502020204030204" pitchFamily="34" charset="0"/>
                <a:cs typeface="Arial" panose="020B0604020202020204" pitchFamily="34" charset="0"/>
              </a:rPr>
              <a:t>istin</a:t>
            </a:r>
          </a:p>
          <a:p>
            <a:r>
              <a:rPr lang="en-GB" sz="1800" dirty="0">
                <a:effectLst/>
                <a:ea typeface="Calibri" panose="020F0502020204030204" pitchFamily="34" charset="0"/>
                <a:cs typeface="Arial" panose="020B0604020202020204" pitchFamily="34" charset="0"/>
              </a:rPr>
              <a:t>PB = probability of being the most effective treatment</a:t>
            </a:r>
          </a:p>
          <a:p>
            <a:r>
              <a:rPr lang="en-GB" sz="1800" dirty="0" err="1"/>
              <a:t>CrI</a:t>
            </a:r>
            <a:r>
              <a:rPr lang="en-GB" sz="1800" dirty="0"/>
              <a:t>: Credible interval</a:t>
            </a:r>
          </a:p>
          <a:p>
            <a:endParaRPr lang="en-GB" sz="18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9F82B9C-25D5-41FD-A3CF-6416F3AFC2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5965" y="2251897"/>
            <a:ext cx="4206605" cy="4468755"/>
          </a:xfrm>
          <a:prstGeom prst="rect">
            <a:avLst/>
          </a:prstGeom>
        </p:spPr>
      </p:pic>
      <p:pic>
        <p:nvPicPr>
          <p:cNvPr id="4" name="Picture 3">
            <a:extLst>
              <a:ext uri="{FF2B5EF4-FFF2-40B4-BE49-F238E27FC236}">
                <a16:creationId xmlns:a16="http://schemas.microsoft.com/office/drawing/2014/main" id="{C95A9B92-CB77-4776-BCC2-3E976EE0E0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77121" y="2251897"/>
            <a:ext cx="4391375" cy="4391375"/>
          </a:xfrm>
          <a:prstGeom prst="rect">
            <a:avLst/>
          </a:prstGeom>
        </p:spPr>
      </p:pic>
    </p:spTree>
    <p:extLst>
      <p:ext uri="{BB962C8B-B14F-4D97-AF65-F5344CB8AC3E}">
        <p14:creationId xmlns:p14="http://schemas.microsoft.com/office/powerpoint/2010/main" val="184260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3FB-C0D7-4164-A6D5-E10AFA423FE7}"/>
              </a:ext>
            </a:extLst>
          </p:cNvPr>
          <p:cNvSpPr>
            <a:spLocks noGrp="1"/>
          </p:cNvSpPr>
          <p:nvPr>
            <p:ph type="ctrTitle"/>
          </p:nvPr>
        </p:nvSpPr>
        <p:spPr>
          <a:xfrm>
            <a:off x="496383" y="487510"/>
            <a:ext cx="11080069" cy="1276350"/>
          </a:xfrm>
        </p:spPr>
        <p:txBody>
          <a:bodyPr/>
          <a:lstStyle/>
          <a:p>
            <a:r>
              <a:rPr lang="en-GB" dirty="0"/>
              <a:t>Susceptibility NMA results used in model (2) </a:t>
            </a:r>
          </a:p>
        </p:txBody>
      </p:sp>
      <p:graphicFrame>
        <p:nvGraphicFramePr>
          <p:cNvPr id="6" name="Table 6">
            <a:extLst>
              <a:ext uri="{FF2B5EF4-FFF2-40B4-BE49-F238E27FC236}">
                <a16:creationId xmlns:a16="http://schemas.microsoft.com/office/drawing/2014/main" id="{AD5D0362-2547-4B0E-BA5E-85E26254D79F}"/>
              </a:ext>
            </a:extLst>
          </p:cNvPr>
          <p:cNvGraphicFramePr>
            <a:graphicFrameLocks noGrp="1"/>
          </p:cNvGraphicFramePr>
          <p:nvPr>
            <p:extLst>
              <p:ext uri="{D42A27DB-BD31-4B8C-83A1-F6EECF244321}">
                <p14:modId xmlns:p14="http://schemas.microsoft.com/office/powerpoint/2010/main" val="3762014825"/>
              </p:ext>
            </p:extLst>
          </p:nvPr>
        </p:nvGraphicFramePr>
        <p:xfrm>
          <a:off x="399330" y="1344584"/>
          <a:ext cx="11015922" cy="4572000"/>
        </p:xfrm>
        <a:graphic>
          <a:graphicData uri="http://schemas.openxmlformats.org/drawingml/2006/table">
            <a:tbl>
              <a:tblPr firstRow="1" bandRow="1">
                <a:tableStyleId>{5C22544A-7EE6-4342-B048-85BDC9FD1C3A}</a:tableStyleId>
              </a:tblPr>
              <a:tblGrid>
                <a:gridCol w="1782378">
                  <a:extLst>
                    <a:ext uri="{9D8B030D-6E8A-4147-A177-3AD203B41FA5}">
                      <a16:colId xmlns:a16="http://schemas.microsoft.com/office/drawing/2014/main" val="421378736"/>
                    </a:ext>
                  </a:extLst>
                </a:gridCol>
                <a:gridCol w="1780692">
                  <a:extLst>
                    <a:ext uri="{9D8B030D-6E8A-4147-A177-3AD203B41FA5}">
                      <a16:colId xmlns:a16="http://schemas.microsoft.com/office/drawing/2014/main" val="191391083"/>
                    </a:ext>
                  </a:extLst>
                </a:gridCol>
                <a:gridCol w="3537616">
                  <a:extLst>
                    <a:ext uri="{9D8B030D-6E8A-4147-A177-3AD203B41FA5}">
                      <a16:colId xmlns:a16="http://schemas.microsoft.com/office/drawing/2014/main" val="2750174253"/>
                    </a:ext>
                  </a:extLst>
                </a:gridCol>
                <a:gridCol w="3915236">
                  <a:extLst>
                    <a:ext uri="{9D8B030D-6E8A-4147-A177-3AD203B41FA5}">
                      <a16:colId xmlns:a16="http://schemas.microsoft.com/office/drawing/2014/main" val="1379792144"/>
                    </a:ext>
                  </a:extLst>
                </a:gridCol>
              </a:tblGrid>
              <a:tr h="403057">
                <a:tc>
                  <a:txBody>
                    <a:bodyPr/>
                    <a:lstStyle/>
                    <a:p>
                      <a:r>
                        <a:rPr lang="en-GB" dirty="0"/>
                        <a:t>Scenario</a:t>
                      </a:r>
                    </a:p>
                  </a:txBody>
                  <a:tcPr/>
                </a:tc>
                <a:tc>
                  <a:txBody>
                    <a:bodyPr/>
                    <a:lstStyle/>
                    <a:p>
                      <a:r>
                        <a:rPr lang="en-GB" dirty="0"/>
                        <a:t>Breakpoint</a:t>
                      </a:r>
                    </a:p>
                  </a:txBody>
                  <a:tcPr/>
                </a:tc>
                <a:tc>
                  <a:txBody>
                    <a:bodyPr/>
                    <a:lstStyle/>
                    <a:p>
                      <a:r>
                        <a:rPr lang="en-GB" dirty="0"/>
                        <a:t>Data sources </a:t>
                      </a:r>
                    </a:p>
                    <a:p>
                      <a:r>
                        <a:rPr lang="en-GB" dirty="0"/>
                        <a:t>(n=number of studies)</a:t>
                      </a:r>
                    </a:p>
                  </a:txBody>
                  <a:tcPr/>
                </a:tc>
                <a:tc>
                  <a:txBody>
                    <a:bodyPr/>
                    <a:lstStyle/>
                    <a:p>
                      <a:r>
                        <a:rPr lang="en-GB" dirty="0"/>
                        <a:t>Odds ratio versus colistin</a:t>
                      </a:r>
                    </a:p>
                  </a:txBody>
                  <a:tcPr/>
                </a:tc>
                <a:extLst>
                  <a:ext uri="{0D108BD9-81ED-4DB2-BD59-A6C34878D82A}">
                    <a16:rowId xmlns:a16="http://schemas.microsoft.com/office/drawing/2014/main" val="2163353698"/>
                  </a:ext>
                </a:extLst>
              </a:tr>
              <a:tr h="695687">
                <a:tc>
                  <a:txBody>
                    <a:bodyPr/>
                    <a:lstStyle/>
                    <a:p>
                      <a:r>
                        <a:rPr lang="en-GB" b="1" dirty="0"/>
                        <a:t>Base Case</a:t>
                      </a:r>
                    </a:p>
                  </a:txBody>
                  <a:tcPr/>
                </a:tc>
                <a:tc>
                  <a:txBody>
                    <a:bodyPr/>
                    <a:lstStyle/>
                    <a:p>
                      <a:r>
                        <a:rPr lang="en-GB" dirty="0"/>
                        <a:t>EUCAST</a:t>
                      </a:r>
                    </a:p>
                  </a:txBody>
                  <a:tcPr/>
                </a:tc>
                <a:tc>
                  <a:txBody>
                    <a:bodyPr/>
                    <a:lstStyle/>
                    <a:p>
                      <a:r>
                        <a:rPr lang="en-GB" dirty="0"/>
                        <a:t>PHE data + all EUCAST studies (n=3)</a:t>
                      </a:r>
                    </a:p>
                  </a:txBody>
                  <a:tcPr/>
                </a:tc>
                <a:tc>
                  <a:txBody>
                    <a:bodyPr/>
                    <a:lstStyle/>
                    <a:p>
                      <a:r>
                        <a:rPr lang="en-GB" dirty="0"/>
                        <a:t>2.15 </a:t>
                      </a:r>
                    </a:p>
                    <a:p>
                      <a:r>
                        <a:rPr lang="en-GB" dirty="0"/>
                        <a:t>95% </a:t>
                      </a:r>
                      <a:r>
                        <a:rPr lang="en-GB" dirty="0" err="1"/>
                        <a:t>CrI</a:t>
                      </a:r>
                      <a:r>
                        <a:rPr lang="en-GB" dirty="0"/>
                        <a:t> 0.60 to 8.01</a:t>
                      </a:r>
                    </a:p>
                    <a:p>
                      <a:r>
                        <a:rPr lang="en-GB" dirty="0"/>
                        <a:t>Not statistically significant</a:t>
                      </a:r>
                    </a:p>
                  </a:txBody>
                  <a:tcPr/>
                </a:tc>
                <a:extLst>
                  <a:ext uri="{0D108BD9-81ED-4DB2-BD59-A6C34878D82A}">
                    <a16:rowId xmlns:a16="http://schemas.microsoft.com/office/drawing/2014/main" val="1533654319"/>
                  </a:ext>
                </a:extLst>
              </a:tr>
              <a:tr h="403057">
                <a:tc>
                  <a:txBody>
                    <a:bodyPr/>
                    <a:lstStyle/>
                    <a:p>
                      <a:r>
                        <a:rPr lang="en-GB" dirty="0"/>
                        <a:t>Scenario 2</a:t>
                      </a:r>
                    </a:p>
                  </a:txBody>
                  <a:tcPr/>
                </a:tc>
                <a:tc>
                  <a:txBody>
                    <a:bodyPr/>
                    <a:lstStyle/>
                    <a:p>
                      <a:r>
                        <a:rPr lang="en-GB" dirty="0"/>
                        <a:t>EUCAST+CLSI</a:t>
                      </a:r>
                    </a:p>
                  </a:txBody>
                  <a:tcPr/>
                </a:tc>
                <a:tc>
                  <a:txBody>
                    <a:bodyPr/>
                    <a:lstStyle/>
                    <a:p>
                      <a:r>
                        <a:rPr lang="en-GB" dirty="0"/>
                        <a:t>PHE data + all studies regardless of lab methods/breakpoint </a:t>
                      </a:r>
                    </a:p>
                    <a:p>
                      <a:r>
                        <a:rPr lang="en-GB" dirty="0"/>
                        <a:t>(n=16)</a:t>
                      </a:r>
                    </a:p>
                  </a:txBody>
                  <a:tcPr/>
                </a:tc>
                <a:tc>
                  <a:txBody>
                    <a:bodyPr/>
                    <a:lstStyle/>
                    <a:p>
                      <a:r>
                        <a:rPr lang="en-GB" dirty="0">
                          <a:solidFill>
                            <a:schemeClr val="tx1"/>
                          </a:solidFill>
                        </a:rPr>
                        <a:t>7.24</a:t>
                      </a:r>
                    </a:p>
                    <a:p>
                      <a:r>
                        <a:rPr lang="en-GB" dirty="0">
                          <a:solidFill>
                            <a:schemeClr val="tx1"/>
                          </a:solidFill>
                        </a:rPr>
                        <a:t>95% </a:t>
                      </a:r>
                      <a:r>
                        <a:rPr lang="en-GB" dirty="0" err="1">
                          <a:solidFill>
                            <a:schemeClr val="tx1"/>
                          </a:solidFill>
                        </a:rPr>
                        <a:t>CrI</a:t>
                      </a:r>
                      <a:r>
                        <a:rPr lang="en-GB" dirty="0">
                          <a:solidFill>
                            <a:schemeClr val="tx1"/>
                          </a:solidFill>
                        </a:rPr>
                        <a:t> 2.58 to 20.94</a:t>
                      </a:r>
                    </a:p>
                    <a:p>
                      <a:r>
                        <a:rPr lang="en-GB" dirty="0">
                          <a:solidFill>
                            <a:schemeClr val="tx1"/>
                          </a:solidFill>
                        </a:rPr>
                        <a:t>Statistically significant</a:t>
                      </a:r>
                    </a:p>
                  </a:txBody>
                  <a:tcPr/>
                </a:tc>
                <a:extLst>
                  <a:ext uri="{0D108BD9-81ED-4DB2-BD59-A6C34878D82A}">
                    <a16:rowId xmlns:a16="http://schemas.microsoft.com/office/drawing/2014/main" val="380630698"/>
                  </a:ext>
                </a:extLst>
              </a:tr>
              <a:tr h="403057">
                <a:tc>
                  <a:txBody>
                    <a:bodyPr/>
                    <a:lstStyle/>
                    <a:p>
                      <a:r>
                        <a:rPr lang="en-GB" dirty="0"/>
                        <a:t>Scenario 3</a:t>
                      </a:r>
                    </a:p>
                  </a:txBody>
                  <a:tcPr/>
                </a:tc>
                <a:tc>
                  <a:txBody>
                    <a:bodyPr/>
                    <a:lstStyle/>
                    <a:p>
                      <a:r>
                        <a:rPr lang="en-GB" dirty="0"/>
                        <a:t>Assumed EUCAST</a:t>
                      </a:r>
                    </a:p>
                  </a:txBody>
                  <a:tcPr/>
                </a:tc>
                <a:tc>
                  <a:txBody>
                    <a:bodyPr/>
                    <a:lstStyle/>
                    <a:p>
                      <a:r>
                        <a:rPr lang="en-GB" dirty="0"/>
                        <a:t>PHE data only </a:t>
                      </a:r>
                    </a:p>
                    <a:p>
                      <a:r>
                        <a:rPr lang="en-GB" dirty="0"/>
                        <a:t>(n=1)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1.56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95% </a:t>
                      </a:r>
                      <a:r>
                        <a:rPr lang="en-GB" sz="1800" kern="1200" dirty="0" err="1">
                          <a:solidFill>
                            <a:schemeClr val="dk1"/>
                          </a:solidFill>
                          <a:effectLst/>
                          <a:latin typeface="+mn-lt"/>
                          <a:ea typeface="+mn-ea"/>
                          <a:cs typeface="+mn-cs"/>
                        </a:rPr>
                        <a:t>CrI</a:t>
                      </a:r>
                      <a:r>
                        <a:rPr lang="en-GB" sz="1800" kern="1200" dirty="0">
                          <a:solidFill>
                            <a:schemeClr val="dk1"/>
                          </a:solidFill>
                          <a:effectLst/>
                          <a:latin typeface="+mn-lt"/>
                          <a:ea typeface="+mn-ea"/>
                          <a:cs typeface="+mn-cs"/>
                        </a:rPr>
                        <a:t>: 0.68 to 3.59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Not statistically significant</a:t>
                      </a:r>
                      <a:endParaRPr lang="en-GB" dirty="0">
                        <a:solidFill>
                          <a:schemeClr val="tx1"/>
                        </a:solidFill>
                      </a:endParaRPr>
                    </a:p>
                  </a:txBody>
                  <a:tcPr/>
                </a:tc>
                <a:extLst>
                  <a:ext uri="{0D108BD9-81ED-4DB2-BD59-A6C34878D82A}">
                    <a16:rowId xmlns:a16="http://schemas.microsoft.com/office/drawing/2014/main" val="1693431269"/>
                  </a:ext>
                </a:extLst>
              </a:tr>
              <a:tr h="403057">
                <a:tc>
                  <a:txBody>
                    <a:bodyPr/>
                    <a:lstStyle/>
                    <a:p>
                      <a:r>
                        <a:rPr lang="en-GB" dirty="0"/>
                        <a:t>Scenario 4</a:t>
                      </a:r>
                    </a:p>
                  </a:txBody>
                  <a:tcPr/>
                </a:tc>
                <a:tc>
                  <a:txBody>
                    <a:bodyPr/>
                    <a:lstStyle/>
                    <a:p>
                      <a:r>
                        <a:rPr lang="en-GB" dirty="0"/>
                        <a:t>EUCAST</a:t>
                      </a:r>
                    </a:p>
                  </a:txBody>
                  <a:tcPr/>
                </a:tc>
                <a:tc>
                  <a:txBody>
                    <a:bodyPr/>
                    <a:lstStyle/>
                    <a:p>
                      <a:r>
                        <a:rPr lang="en-GB" dirty="0"/>
                        <a:t>Studies of isolates without </a:t>
                      </a:r>
                    </a:p>
                    <a:p>
                      <a:r>
                        <a:rPr lang="en-GB" dirty="0"/>
                        <a:t>co-existing MBL mechanism of resistance </a:t>
                      </a:r>
                    </a:p>
                    <a:p>
                      <a:r>
                        <a:rPr lang="en-GB" dirty="0"/>
                        <a:t>(n=1)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10.08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95% </a:t>
                      </a:r>
                      <a:r>
                        <a:rPr lang="en-GB" sz="1800" kern="1200" dirty="0" err="1">
                          <a:solidFill>
                            <a:schemeClr val="dk1"/>
                          </a:solidFill>
                          <a:effectLst/>
                          <a:latin typeface="+mn-lt"/>
                          <a:ea typeface="+mn-ea"/>
                          <a:cs typeface="+mn-cs"/>
                        </a:rPr>
                        <a:t>CrI</a:t>
                      </a:r>
                      <a:r>
                        <a:rPr lang="en-GB" sz="1800" kern="1200" dirty="0">
                          <a:solidFill>
                            <a:schemeClr val="dk1"/>
                          </a:solidFill>
                          <a:effectLst/>
                          <a:latin typeface="+mn-lt"/>
                          <a:ea typeface="+mn-ea"/>
                          <a:cs typeface="+mn-cs"/>
                        </a:rPr>
                        <a:t>: 3.54 to 28.70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Statistically significant</a:t>
                      </a:r>
                    </a:p>
                  </a:txBody>
                  <a:tcPr/>
                </a:tc>
                <a:extLst>
                  <a:ext uri="{0D108BD9-81ED-4DB2-BD59-A6C34878D82A}">
                    <a16:rowId xmlns:a16="http://schemas.microsoft.com/office/drawing/2014/main" val="4115983350"/>
                  </a:ext>
                </a:extLst>
              </a:tr>
            </a:tbl>
          </a:graphicData>
        </a:graphic>
      </p:graphicFrame>
      <p:sp>
        <p:nvSpPr>
          <p:cNvPr id="11" name="TextBox 10">
            <a:extLst>
              <a:ext uri="{FF2B5EF4-FFF2-40B4-BE49-F238E27FC236}">
                <a16:creationId xmlns:a16="http://schemas.microsoft.com/office/drawing/2014/main" id="{0895ECF1-BB11-41A3-AD79-1F204ACB5341}"/>
              </a:ext>
            </a:extLst>
          </p:cNvPr>
          <p:cNvSpPr txBox="1"/>
          <p:nvPr/>
        </p:nvSpPr>
        <p:spPr>
          <a:xfrm>
            <a:off x="399330" y="6031936"/>
            <a:ext cx="8479199" cy="338554"/>
          </a:xfrm>
          <a:prstGeom prst="rect">
            <a:avLst/>
          </a:prstGeom>
          <a:noFill/>
        </p:spPr>
        <p:txBody>
          <a:bodyPr wrap="square" rtlCol="0">
            <a:spAutoFit/>
          </a:bodyPr>
          <a:lstStyle/>
          <a:p>
            <a:r>
              <a:rPr lang="en-GB" sz="1600" dirty="0" err="1"/>
              <a:t>CrI</a:t>
            </a:r>
            <a:r>
              <a:rPr lang="en-GB" sz="1600" dirty="0"/>
              <a:t>: Credible interval</a:t>
            </a:r>
          </a:p>
        </p:txBody>
      </p:sp>
    </p:spTree>
    <p:extLst>
      <p:ext uri="{BB962C8B-B14F-4D97-AF65-F5344CB8AC3E}">
        <p14:creationId xmlns:p14="http://schemas.microsoft.com/office/powerpoint/2010/main" val="355989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5421-B01A-4C1F-97E4-6BED3F9031DD}"/>
              </a:ext>
            </a:extLst>
          </p:cNvPr>
          <p:cNvSpPr>
            <a:spLocks noGrp="1"/>
          </p:cNvSpPr>
          <p:nvPr>
            <p:ph type="ctrTitle"/>
          </p:nvPr>
        </p:nvSpPr>
        <p:spPr/>
        <p:txBody>
          <a:bodyPr/>
          <a:lstStyle/>
          <a:p>
            <a:r>
              <a:rPr lang="en-GB" dirty="0"/>
              <a:t>Table of contents</a:t>
            </a:r>
          </a:p>
        </p:txBody>
      </p:sp>
      <p:sp>
        <p:nvSpPr>
          <p:cNvPr id="3" name="Subtitle 2">
            <a:extLst>
              <a:ext uri="{FF2B5EF4-FFF2-40B4-BE49-F238E27FC236}">
                <a16:creationId xmlns:a16="http://schemas.microsoft.com/office/drawing/2014/main" id="{7D364FD0-B95C-40ED-9877-821F4E167AD2}"/>
              </a:ext>
            </a:extLst>
          </p:cNvPr>
          <p:cNvSpPr>
            <a:spLocks noGrp="1"/>
          </p:cNvSpPr>
          <p:nvPr>
            <p:ph type="subTitle" idx="1"/>
          </p:nvPr>
        </p:nvSpPr>
        <p:spPr>
          <a:xfrm>
            <a:off x="496580" y="1099226"/>
            <a:ext cx="11080069" cy="4723603"/>
          </a:xfrm>
        </p:spPr>
        <p:txBody>
          <a:bodyPr>
            <a:noAutofit/>
          </a:bodyPr>
          <a:lstStyle/>
          <a:p>
            <a:pPr>
              <a:buFont typeface="Arial" panose="020B0604020202020204" pitchFamily="34" charset="0"/>
              <a:buChar char="•"/>
            </a:pPr>
            <a:r>
              <a:rPr lang="en-GB" dirty="0">
                <a:hlinkClick r:id="rId2" action="ppaction://hlinksldjump"/>
              </a:rPr>
              <a:t>Context and background for the evaluation </a:t>
            </a:r>
            <a:endParaRPr lang="en-GB" dirty="0"/>
          </a:p>
          <a:p>
            <a:pPr>
              <a:buFont typeface="Arial" panose="020B0604020202020204" pitchFamily="34" charset="0"/>
              <a:buChar char="•"/>
            </a:pPr>
            <a:r>
              <a:rPr lang="en-GB" dirty="0">
                <a:hlinkClick r:id="rId3" action="ppaction://hlinksldjump"/>
              </a:rPr>
              <a:t>Overview of EEPRU’s modelling approach</a:t>
            </a:r>
            <a:endParaRPr lang="en-GB" dirty="0"/>
          </a:p>
          <a:p>
            <a:pPr>
              <a:buFont typeface="Arial" panose="020B0604020202020204" pitchFamily="34" charset="0"/>
              <a:buChar char="•"/>
            </a:pPr>
            <a:r>
              <a:rPr lang="en-GB" dirty="0">
                <a:hlinkClick r:id="rId4" action="ppaction://hlinksldjump"/>
              </a:rPr>
              <a:t>Clinical effectiveness evidence</a:t>
            </a:r>
            <a:endParaRPr lang="en-GB" dirty="0"/>
          </a:p>
          <a:p>
            <a:pPr>
              <a:buFont typeface="Arial" panose="020B0604020202020204" pitchFamily="34" charset="0"/>
              <a:buChar char="•"/>
            </a:pPr>
            <a:r>
              <a:rPr lang="en-GB" dirty="0">
                <a:hlinkClick r:id="rId5" action="ppaction://hlinksldjump"/>
              </a:rPr>
              <a:t>Economic analysis</a:t>
            </a:r>
            <a:endParaRPr lang="en-GB" dirty="0"/>
          </a:p>
          <a:p>
            <a:pPr marL="800100" lvl="1" indent="-342900" algn="l">
              <a:buFont typeface="Arial" panose="020B0604020202020204" pitchFamily="34" charset="0"/>
              <a:buChar char="•"/>
            </a:pPr>
            <a:r>
              <a:rPr lang="en-GB" sz="1800" dirty="0">
                <a:hlinkClick r:id="rId6" action="ppaction://hlinksldjump"/>
              </a:rPr>
              <a:t>Company economic model</a:t>
            </a:r>
            <a:endParaRPr lang="en-GB" sz="1800" dirty="0"/>
          </a:p>
          <a:p>
            <a:pPr marL="800100" lvl="1" indent="-342900" algn="l">
              <a:buFont typeface="Arial" panose="020B0604020202020204" pitchFamily="34" charset="0"/>
              <a:buChar char="•"/>
            </a:pPr>
            <a:r>
              <a:rPr lang="en-GB" sz="1800" dirty="0">
                <a:hlinkClick r:id="rId7" action="ppaction://hlinksldjump"/>
              </a:rPr>
              <a:t>EEPRU model methods</a:t>
            </a:r>
            <a:endParaRPr lang="en-GB" sz="1800" dirty="0"/>
          </a:p>
          <a:p>
            <a:pPr marL="1257300" lvl="2" indent="-342900" algn="l">
              <a:buFont typeface="Courier New" panose="02070309020205020404" pitchFamily="49" charset="0"/>
              <a:buChar char="o"/>
            </a:pPr>
            <a:r>
              <a:rPr lang="en-GB" dirty="0">
                <a:hlinkClick r:id="rId8" action="ppaction://hlinksldjump"/>
              </a:rPr>
              <a:t>Estimating patient-level QALYS for high value clinical scenarios</a:t>
            </a:r>
            <a:endParaRPr lang="en-GB" dirty="0"/>
          </a:p>
          <a:p>
            <a:pPr marL="1257300" lvl="2" indent="-342900" algn="l">
              <a:buFont typeface="Courier New" panose="02070309020205020404" pitchFamily="49" charset="0"/>
              <a:buChar char="o"/>
            </a:pPr>
            <a:r>
              <a:rPr lang="en-GB" dirty="0">
                <a:hlinkClick r:id="rId9" action="ppaction://hlinksldjump"/>
              </a:rPr>
              <a:t>Estimating population-level QALYS for high value clinical scenarios</a:t>
            </a:r>
            <a:endParaRPr lang="en-GB" dirty="0"/>
          </a:p>
          <a:p>
            <a:pPr marL="1257300" lvl="2" indent="-342900" algn="l">
              <a:buFont typeface="Courier New" panose="02070309020205020404" pitchFamily="49" charset="0"/>
              <a:buChar char="o"/>
            </a:pPr>
            <a:r>
              <a:rPr lang="en-GB" dirty="0">
                <a:hlinkClick r:id="rId9" action="ppaction://hlinksldjump"/>
              </a:rPr>
              <a:t>Estimating population-level QALYS for expected usage</a:t>
            </a:r>
            <a:endParaRPr lang="en-GB" dirty="0"/>
          </a:p>
          <a:p>
            <a:pPr marL="800100" lvl="1" indent="-342900" algn="l">
              <a:buFont typeface="Arial" panose="020B0604020202020204" pitchFamily="34" charset="0"/>
              <a:buChar char="•"/>
            </a:pPr>
            <a:r>
              <a:rPr lang="en-GB" sz="1800" dirty="0"/>
              <a:t>EEPRU model results </a:t>
            </a:r>
          </a:p>
          <a:p>
            <a:pPr marL="1257300" lvl="2" indent="-342900" algn="l">
              <a:buFont typeface="Courier New" panose="02070309020205020404" pitchFamily="49" charset="0"/>
              <a:buChar char="o"/>
            </a:pPr>
            <a:r>
              <a:rPr lang="en-GB" dirty="0">
                <a:hlinkClick r:id="rId10" action="ppaction://hlinksldjump"/>
              </a:rPr>
              <a:t>Per-patient results</a:t>
            </a:r>
            <a:endParaRPr lang="en-GB" dirty="0"/>
          </a:p>
          <a:p>
            <a:pPr marL="1257300" lvl="2" indent="-342900" algn="l">
              <a:buFont typeface="Courier New" panose="02070309020205020404" pitchFamily="49" charset="0"/>
              <a:buChar char="o"/>
            </a:pPr>
            <a:r>
              <a:rPr lang="en-GB" dirty="0">
                <a:hlinkClick r:id="rId11" action="ppaction://hlinksldjump"/>
              </a:rPr>
              <a:t>Population results</a:t>
            </a:r>
            <a:endParaRPr lang="en-GB" dirty="0"/>
          </a:p>
          <a:p>
            <a:pPr marL="285750" lvl="1" indent="-285750" algn="l">
              <a:lnSpc>
                <a:spcPct val="150000"/>
              </a:lnSpc>
              <a:spcBef>
                <a:spcPts val="200"/>
              </a:spcBef>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hlinkClick r:id="rId12" action="ppaction://hlinksldjump"/>
              </a:rPr>
              <a:t>Additional elements of value</a:t>
            </a:r>
            <a:endParaRPr lang="en-GB" sz="1800" dirty="0">
              <a:latin typeface="Lato" panose="020F0502020204030203" pitchFamily="34" charset="0"/>
              <a:ea typeface="Lato" panose="020F0502020204030203" pitchFamily="34" charset="0"/>
              <a:cs typeface="Lato" panose="020F0502020204030203" pitchFamily="34" charset="0"/>
            </a:endParaRPr>
          </a:p>
          <a:p>
            <a:pPr marL="285750" lvl="1" indent="-285750" algn="l">
              <a:lnSpc>
                <a:spcPct val="150000"/>
              </a:lnSpc>
              <a:spcBef>
                <a:spcPts val="200"/>
              </a:spcBef>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hlinkClick r:id="rId13" action="ppaction://hlinksldjump"/>
              </a:rPr>
              <a:t>Key issues for committee discussion</a:t>
            </a:r>
            <a:endParaRPr lang="en-GB" sz="1800" dirty="0">
              <a:latin typeface="Lato" panose="020F0502020204030203" pitchFamily="34" charset="0"/>
              <a:ea typeface="Lato" panose="020F0502020204030203" pitchFamily="34" charset="0"/>
              <a:cs typeface="Lato" panose="020F0502020204030203" pitchFamily="34" charset="0"/>
            </a:endParaRPr>
          </a:p>
          <a:p>
            <a:pPr marL="800100" lvl="1" indent="-342900" algn="l">
              <a:buFont typeface="Arial" panose="020B0604020202020204" pitchFamily="34" charset="0"/>
              <a:buChar char="•"/>
            </a:pPr>
            <a:endParaRPr lang="en-GB" sz="1800" dirty="0"/>
          </a:p>
        </p:txBody>
      </p:sp>
    </p:spTree>
    <p:extLst>
      <p:ext uri="{BB962C8B-B14F-4D97-AF65-F5344CB8AC3E}">
        <p14:creationId xmlns:p14="http://schemas.microsoft.com/office/powerpoint/2010/main" val="4141954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a:xfrm>
            <a:off x="496383" y="285750"/>
            <a:ext cx="11178381" cy="1276350"/>
          </a:xfrm>
        </p:spPr>
        <p:txBody>
          <a:bodyPr>
            <a:normAutofit/>
          </a:bodyPr>
          <a:lstStyle/>
          <a:p>
            <a:r>
              <a:rPr lang="en-GB" sz="3200" dirty="0"/>
              <a:t>Consultation comments - Susceptibility evidence and breakpoints</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358958" y="1282296"/>
            <a:ext cx="11713067" cy="4797491"/>
          </a:xfrm>
        </p:spPr>
        <p:txBody>
          <a:bodyPr>
            <a:normAutofit fontScale="92500" lnSpcReduction="20000"/>
          </a:bodyPr>
          <a:lstStyle/>
          <a:p>
            <a:pPr>
              <a:lnSpc>
                <a:spcPct val="110000"/>
              </a:lnSpc>
              <a:spcBef>
                <a:spcPts val="300"/>
              </a:spcBef>
              <a:spcAft>
                <a:spcPts val="300"/>
              </a:spcAft>
            </a:pPr>
            <a:r>
              <a:rPr lang="en-GB" b="1" u="sng" dirty="0"/>
              <a:t>BSAC and </a:t>
            </a:r>
            <a:r>
              <a:rPr lang="en-GB" b="1" u="sng" dirty="0" err="1"/>
              <a:t>RCPath</a:t>
            </a:r>
            <a:endParaRPr lang="en-GB" b="1" u="sng" dirty="0"/>
          </a:p>
          <a:p>
            <a:pPr marL="342900" indent="-342900">
              <a:lnSpc>
                <a:spcPct val="110000"/>
              </a:lnSpc>
              <a:spcBef>
                <a:spcPts val="300"/>
              </a:spcBef>
              <a:spcAft>
                <a:spcPts val="300"/>
              </a:spcAft>
              <a:buFont typeface="Arial" panose="020B0604020202020204" pitchFamily="34" charset="0"/>
              <a:buChar char="•"/>
            </a:pPr>
            <a:r>
              <a:rPr lang="en-GB" dirty="0"/>
              <a:t>Variation and lack of standardisation between EUCAST and CLSI decreased significantly thanks to standardisation work </a:t>
            </a:r>
            <a:r>
              <a:rPr lang="en-GB" dirty="0">
                <a:sym typeface="Wingdings" panose="05000000000000000000" pitchFamily="2" charset="2"/>
              </a:rPr>
              <a:t> </a:t>
            </a:r>
            <a:r>
              <a:rPr lang="en-GB" dirty="0"/>
              <a:t>CLSI widely used worldwide and acceptable alternative</a:t>
            </a:r>
          </a:p>
          <a:p>
            <a:pPr marL="342900" indent="-342900">
              <a:lnSpc>
                <a:spcPct val="110000"/>
              </a:lnSpc>
              <a:spcBef>
                <a:spcPts val="300"/>
              </a:spcBef>
              <a:spcAft>
                <a:spcPts val="300"/>
              </a:spcAft>
              <a:buFont typeface="Arial" panose="020B0604020202020204" pitchFamily="34" charset="0"/>
              <a:buChar char="•"/>
            </a:pPr>
            <a:r>
              <a:rPr lang="en-GB" dirty="0"/>
              <a:t>Important that laboratories using EUCAST methodology interpret results using EUCAST breakpoints, similarly when using CLSI methodology interpret with CLSI breakpoints</a:t>
            </a:r>
          </a:p>
          <a:p>
            <a:pPr marL="342900" indent="-342900">
              <a:lnSpc>
                <a:spcPct val="110000"/>
              </a:lnSpc>
              <a:spcBef>
                <a:spcPts val="300"/>
              </a:spcBef>
              <a:spcAft>
                <a:spcPts val="300"/>
              </a:spcAft>
              <a:buFont typeface="Arial" panose="020B0604020202020204" pitchFamily="34" charset="0"/>
              <a:buChar char="•"/>
            </a:pPr>
            <a:r>
              <a:rPr lang="en-GB" dirty="0"/>
              <a:t>Practice changed in the last 5 years for testing of colistin susceptibility </a:t>
            </a:r>
            <a:r>
              <a:rPr lang="en-GB" dirty="0">
                <a:sym typeface="Wingdings" panose="05000000000000000000" pitchFamily="2" charset="2"/>
              </a:rPr>
              <a:t> </a:t>
            </a:r>
            <a:r>
              <a:rPr lang="en-GB" dirty="0"/>
              <a:t>surveillance data may be unreliable.</a:t>
            </a:r>
          </a:p>
          <a:p>
            <a:pPr>
              <a:lnSpc>
                <a:spcPct val="110000"/>
              </a:lnSpc>
              <a:spcBef>
                <a:spcPts val="300"/>
              </a:spcBef>
              <a:spcAft>
                <a:spcPts val="300"/>
              </a:spcAft>
            </a:pPr>
            <a:r>
              <a:rPr lang="en-GB" b="1" u="sng" dirty="0"/>
              <a:t>Shionogi</a:t>
            </a:r>
          </a:p>
          <a:p>
            <a:pPr marL="285750" indent="-285750">
              <a:lnSpc>
                <a:spcPct val="110000"/>
              </a:lnSpc>
              <a:spcBef>
                <a:spcPts val="300"/>
              </a:spcBef>
              <a:spcAft>
                <a:spcPts val="300"/>
              </a:spcAft>
              <a:buFont typeface="Arial" panose="020B0604020202020204" pitchFamily="34" charset="0"/>
              <a:buChar char="•"/>
            </a:pPr>
            <a:r>
              <a:rPr lang="en-GB" dirty="0"/>
              <a:t>NMA underestimates in vitro efficacy of CAZ-AVI compared with colistin:</a:t>
            </a:r>
          </a:p>
          <a:p>
            <a:pPr marL="971550" lvl="1" indent="-285750">
              <a:lnSpc>
                <a:spcPct val="110000"/>
              </a:lnSpc>
              <a:spcBef>
                <a:spcPts val="300"/>
              </a:spcBef>
              <a:spcAft>
                <a:spcPts val="300"/>
              </a:spcAft>
            </a:pPr>
            <a:r>
              <a:rPr lang="en-GB" dirty="0"/>
              <a:t>CLSI recently removed category of ‘susceptible’ for colistin. EUCAST consulting on similar proposal. </a:t>
            </a:r>
          </a:p>
          <a:p>
            <a:pPr marL="971550" lvl="1" indent="-285750">
              <a:lnSpc>
                <a:spcPct val="110000"/>
              </a:lnSpc>
              <a:spcBef>
                <a:spcPts val="300"/>
              </a:spcBef>
              <a:spcAft>
                <a:spcPts val="300"/>
              </a:spcAft>
            </a:pPr>
            <a:r>
              <a:rPr lang="en-GB" dirty="0"/>
              <a:t>CLSI and EUCAST don’t recommend colistin monotherapy because inadequate tissue concentration. </a:t>
            </a:r>
          </a:p>
          <a:p>
            <a:pPr marL="971550" lvl="1" indent="-285750">
              <a:lnSpc>
                <a:spcPct val="110000"/>
              </a:lnSpc>
              <a:spcBef>
                <a:spcPts val="300"/>
              </a:spcBef>
              <a:spcAft>
                <a:spcPts val="300"/>
              </a:spcAft>
            </a:pPr>
            <a:r>
              <a:rPr lang="en-GB" dirty="0"/>
              <a:t>According to EEPRU’s modelling approach, any isolate previously considered susceptible to colistin should now be grouped with resistant isolates as ‘non-susceptible.’ </a:t>
            </a:r>
          </a:p>
          <a:p>
            <a:pPr marL="285750" indent="-285750">
              <a:lnSpc>
                <a:spcPct val="110000"/>
              </a:lnSpc>
              <a:spcBef>
                <a:spcPts val="300"/>
              </a:spcBef>
              <a:spcAft>
                <a:spcPts val="300"/>
              </a:spcAft>
              <a:buFont typeface="Arial" panose="020B0604020202020204" pitchFamily="34" charset="0"/>
              <a:buChar char="•"/>
            </a:pPr>
            <a:r>
              <a:rPr lang="en-GB" dirty="0"/>
              <a:t>Fosfomycin studies should be excluded from the NMA because methods aren’t relevant, robust or comparable with studies of other drugs. Fosfomycin is not a relevant comparator (expect in urinary tract infections).</a:t>
            </a:r>
          </a:p>
          <a:p>
            <a:pPr marL="285750" indent="-285750">
              <a:lnSpc>
                <a:spcPct val="110000"/>
              </a:lnSpc>
              <a:spcBef>
                <a:spcPts val="300"/>
              </a:spcBef>
              <a:spcAft>
                <a:spcPts val="300"/>
              </a:spcAft>
              <a:buFont typeface="Arial" panose="020B0604020202020204" pitchFamily="34" charset="0"/>
              <a:buChar char="•"/>
            </a:pPr>
            <a:r>
              <a:rPr lang="en-GB" dirty="0"/>
              <a:t>Base case should combine EUCAST and CLSI data, because although breakpoints differ, methods are comparable </a:t>
            </a:r>
            <a:r>
              <a:rPr lang="en-GB" dirty="0">
                <a:sym typeface="Wingdings" panose="05000000000000000000" pitchFamily="2" charset="2"/>
              </a:rPr>
              <a:t> </a:t>
            </a:r>
            <a:r>
              <a:rPr lang="en-GB" dirty="0"/>
              <a:t>EUCAST breakpoints can be applied to data generated by CLSI method and vice versa.</a:t>
            </a:r>
          </a:p>
          <a:p>
            <a:pPr marL="285750" indent="-285750">
              <a:lnSpc>
                <a:spcPct val="110000"/>
              </a:lnSpc>
              <a:spcBef>
                <a:spcPts val="300"/>
              </a:spcBef>
              <a:spcAft>
                <a:spcPts val="300"/>
              </a:spcAft>
              <a:buFont typeface="Arial" panose="020B0604020202020204" pitchFamily="34" charset="0"/>
              <a:buChar char="•"/>
            </a:pPr>
            <a:endParaRPr lang="en-GB" dirty="0">
              <a:solidFill>
                <a:srgbClr val="FF0000"/>
              </a:solidFill>
            </a:endParaRPr>
          </a:p>
        </p:txBody>
      </p:sp>
    </p:spTree>
    <p:extLst>
      <p:ext uri="{BB962C8B-B14F-4D97-AF65-F5344CB8AC3E}">
        <p14:creationId xmlns:p14="http://schemas.microsoft.com/office/powerpoint/2010/main" val="271037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3A37-C141-4F92-91C7-C87024BDECE3}"/>
              </a:ext>
            </a:extLst>
          </p:cNvPr>
          <p:cNvSpPr>
            <a:spLocks noGrp="1"/>
          </p:cNvSpPr>
          <p:nvPr>
            <p:ph type="ctrTitle"/>
          </p:nvPr>
        </p:nvSpPr>
        <p:spPr/>
        <p:txBody>
          <a:bodyPr/>
          <a:lstStyle/>
          <a:p>
            <a:r>
              <a:rPr lang="en-GB"/>
              <a:t>Linking susceptibility data to clinical outcomes</a:t>
            </a:r>
            <a:endParaRPr lang="en-GB" dirty="0"/>
          </a:p>
        </p:txBody>
      </p:sp>
      <p:sp>
        <p:nvSpPr>
          <p:cNvPr id="3" name="Subtitle 2">
            <a:extLst>
              <a:ext uri="{FF2B5EF4-FFF2-40B4-BE49-F238E27FC236}">
                <a16:creationId xmlns:a16="http://schemas.microsoft.com/office/drawing/2014/main" id="{4C1DA2C7-B5B3-437E-8642-7C564C5835E9}"/>
              </a:ext>
            </a:extLst>
          </p:cNvPr>
          <p:cNvSpPr>
            <a:spLocks noGrp="1"/>
          </p:cNvSpPr>
          <p:nvPr>
            <p:ph type="subTitle" idx="1"/>
          </p:nvPr>
        </p:nvSpPr>
        <p:spPr>
          <a:xfrm>
            <a:off x="3668382" y="1205226"/>
            <a:ext cx="3855048" cy="4410636"/>
          </a:xfrm>
          <a:ln w="28575">
            <a:solidFill>
              <a:srgbClr val="004751"/>
            </a:solidFill>
          </a:ln>
        </p:spPr>
        <p:txBody>
          <a:bodyPr>
            <a:noAutofit/>
          </a:bodyPr>
          <a:lstStyle/>
          <a:p>
            <a:pPr marL="0" indent="0"/>
            <a:r>
              <a:rPr lang="en-GB" b="1" dirty="0">
                <a:latin typeface="+mn-lt"/>
              </a:rPr>
              <a:t>EEPRU’s assumptions</a:t>
            </a:r>
          </a:p>
          <a:p>
            <a:pPr marL="284400" lvl="1" indent="-284400" algn="l">
              <a:lnSpc>
                <a:spcPct val="130000"/>
              </a:lnSpc>
              <a:spcBef>
                <a:spcPts val="200"/>
              </a:spcBef>
              <a:buFont typeface="Arial" panose="020B0604020202020204" pitchFamily="34" charset="0"/>
              <a:buChar char="•"/>
            </a:pPr>
            <a:r>
              <a:rPr lang="en-GB" sz="1800" dirty="0"/>
              <a:t>Outcomes the same regardless of the specific pathogen-mechanism causing the infection </a:t>
            </a:r>
          </a:p>
          <a:p>
            <a:pPr marL="284400" lvl="1" indent="-284400" algn="l">
              <a:lnSpc>
                <a:spcPct val="130000"/>
              </a:lnSpc>
              <a:spcBef>
                <a:spcPts val="200"/>
              </a:spcBef>
              <a:buFont typeface="Arial" panose="020B0604020202020204" pitchFamily="34" charset="0"/>
              <a:buChar char="•"/>
            </a:pPr>
            <a:r>
              <a:rPr lang="en-GB" sz="1800" dirty="0"/>
              <a:t>Outcomes only change conditional upon pathogen’s susceptibility to treatment</a:t>
            </a:r>
          </a:p>
          <a:p>
            <a:pPr marL="284400" lvl="1" indent="-284400" algn="l">
              <a:lnSpc>
                <a:spcPct val="130000"/>
              </a:lnSpc>
              <a:spcBef>
                <a:spcPts val="200"/>
              </a:spcBef>
              <a:buFont typeface="Arial" panose="020B0604020202020204" pitchFamily="34" charset="0"/>
              <a:buChar char="•"/>
            </a:pPr>
            <a:r>
              <a:rPr lang="en-GB" sz="1800" dirty="0"/>
              <a:t>Risk of AKI with aminoglycoside/colistin factored in</a:t>
            </a:r>
          </a:p>
        </p:txBody>
      </p:sp>
      <p:sp>
        <p:nvSpPr>
          <p:cNvPr id="6" name="Subtitle 2">
            <a:extLst>
              <a:ext uri="{FF2B5EF4-FFF2-40B4-BE49-F238E27FC236}">
                <a16:creationId xmlns:a16="http://schemas.microsoft.com/office/drawing/2014/main" id="{70A7B689-A52F-48D9-BBF1-3C64D23EA314}"/>
              </a:ext>
            </a:extLst>
          </p:cNvPr>
          <p:cNvSpPr txBox="1">
            <a:spLocks/>
          </p:cNvSpPr>
          <p:nvPr/>
        </p:nvSpPr>
        <p:spPr>
          <a:xfrm>
            <a:off x="615547" y="1205224"/>
            <a:ext cx="2844605" cy="4410636"/>
          </a:xfrm>
          <a:prstGeom prst="rect">
            <a:avLst/>
          </a:prstGeom>
          <a:ln w="28575">
            <a:solidFill>
              <a:schemeClr val="accent6"/>
            </a:solidFill>
          </a:ln>
        </p:spPr>
        <p:txBody>
          <a:bodyPr vert="horz" lIns="91440" tIns="45720" rIns="91440" bIns="45720" rtlCol="0">
            <a:norm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r>
              <a:rPr lang="en-GB" b="1" dirty="0">
                <a:latin typeface="+mn-lt"/>
              </a:rPr>
              <a:t>Outcomes of interest </a:t>
            </a:r>
          </a:p>
          <a:p>
            <a:pPr>
              <a:buFont typeface="Arial" panose="020B0604020202020204" pitchFamily="34" charset="0"/>
              <a:buChar char="•"/>
            </a:pPr>
            <a:r>
              <a:rPr lang="en-GB" dirty="0">
                <a:latin typeface="+mn-lt"/>
              </a:rPr>
              <a:t>Mortality</a:t>
            </a:r>
          </a:p>
          <a:p>
            <a:pPr>
              <a:buFont typeface="Arial" panose="020B0604020202020204" pitchFamily="34" charset="0"/>
              <a:buChar char="•"/>
            </a:pPr>
            <a:r>
              <a:rPr lang="en-GB" dirty="0">
                <a:latin typeface="+mn-lt"/>
              </a:rPr>
              <a:t>Length of hospital stay </a:t>
            </a:r>
          </a:p>
          <a:p>
            <a:pPr>
              <a:buFont typeface="Arial" panose="020B0604020202020204" pitchFamily="34" charset="0"/>
              <a:buChar char="•"/>
            </a:pPr>
            <a:r>
              <a:rPr lang="en-GB" dirty="0">
                <a:latin typeface="+mn-lt"/>
              </a:rPr>
              <a:t>Type of hospital ward patients would stay</a:t>
            </a:r>
          </a:p>
        </p:txBody>
      </p:sp>
      <p:sp>
        <p:nvSpPr>
          <p:cNvPr id="7" name="Subtitle 2">
            <a:extLst>
              <a:ext uri="{FF2B5EF4-FFF2-40B4-BE49-F238E27FC236}">
                <a16:creationId xmlns:a16="http://schemas.microsoft.com/office/drawing/2014/main" id="{316C40B1-1DF4-44C3-9D78-698CF24C4061}"/>
              </a:ext>
            </a:extLst>
          </p:cNvPr>
          <p:cNvSpPr txBox="1">
            <a:spLocks/>
          </p:cNvSpPr>
          <p:nvPr/>
        </p:nvSpPr>
        <p:spPr>
          <a:xfrm>
            <a:off x="7731659" y="1205225"/>
            <a:ext cx="3963957" cy="4410636"/>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r>
              <a:rPr lang="en-GB" b="1" dirty="0">
                <a:latin typeface="+mn-lt"/>
              </a:rPr>
              <a:t>Results of literature review</a:t>
            </a:r>
          </a:p>
          <a:p>
            <a:pPr marL="0" indent="0"/>
            <a:r>
              <a:rPr lang="en-GB" dirty="0">
                <a:latin typeface="+mn-lt"/>
              </a:rPr>
              <a:t>Empiric setting: </a:t>
            </a:r>
          </a:p>
          <a:p>
            <a:pPr>
              <a:buFont typeface="Arial" panose="020B0604020202020204" pitchFamily="34" charset="0"/>
              <a:buChar char="•"/>
            </a:pPr>
            <a:r>
              <a:rPr lang="en-GB" dirty="0">
                <a:latin typeface="+mn-lt"/>
              </a:rPr>
              <a:t>2 studies reported mortality or length of hospital stay conditional on susceptibility to empiric treatment </a:t>
            </a:r>
          </a:p>
          <a:p>
            <a:pPr>
              <a:buFont typeface="Arial" panose="020B0604020202020204" pitchFamily="34" charset="0"/>
              <a:buChar char="•"/>
            </a:pPr>
            <a:r>
              <a:rPr lang="en-GB" dirty="0">
                <a:latin typeface="+mn-lt"/>
              </a:rPr>
              <a:t>Studies used for economic model </a:t>
            </a:r>
          </a:p>
          <a:p>
            <a:pPr marL="0" indent="0"/>
            <a:r>
              <a:rPr lang="en-GB" dirty="0">
                <a:latin typeface="+mn-lt"/>
              </a:rPr>
              <a:t>Microbiology-directed setting:</a:t>
            </a:r>
          </a:p>
          <a:p>
            <a:pPr>
              <a:buFont typeface="Arial" panose="020B0604020202020204" pitchFamily="34" charset="0"/>
              <a:buChar char="•"/>
            </a:pPr>
            <a:r>
              <a:rPr lang="en-GB" dirty="0">
                <a:latin typeface="+mn-lt"/>
              </a:rPr>
              <a:t>No relevant studies identified</a:t>
            </a:r>
          </a:p>
          <a:p>
            <a:pPr>
              <a:buFont typeface="Arial" panose="020B0604020202020204" pitchFamily="34" charset="0"/>
              <a:buChar char="•"/>
            </a:pPr>
            <a:r>
              <a:rPr lang="en-GB" dirty="0">
                <a:latin typeface="+mn-lt"/>
              </a:rPr>
              <a:t>Expert elicitation required</a:t>
            </a:r>
            <a:endParaRPr lang="en-GB" b="1" dirty="0">
              <a:latin typeface="+mn-lt"/>
            </a:endParaRPr>
          </a:p>
        </p:txBody>
      </p:sp>
      <p:sp>
        <p:nvSpPr>
          <p:cNvPr id="9" name="Subtitle 2">
            <a:extLst>
              <a:ext uri="{FF2B5EF4-FFF2-40B4-BE49-F238E27FC236}">
                <a16:creationId xmlns:a16="http://schemas.microsoft.com/office/drawing/2014/main" id="{96372299-5606-41C9-9B68-2BF588B91891}"/>
              </a:ext>
            </a:extLst>
          </p:cNvPr>
          <p:cNvSpPr txBox="1">
            <a:spLocks/>
          </p:cNvSpPr>
          <p:nvPr/>
        </p:nvSpPr>
        <p:spPr>
          <a:xfrm>
            <a:off x="300818" y="5855330"/>
            <a:ext cx="11394798" cy="786770"/>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the relationship between susceptibility and outcomes likely to be constant across all antimicrobials?</a:t>
            </a:r>
          </a:p>
        </p:txBody>
      </p:sp>
    </p:spTree>
    <p:extLst>
      <p:ext uri="{BB962C8B-B14F-4D97-AF65-F5344CB8AC3E}">
        <p14:creationId xmlns:p14="http://schemas.microsoft.com/office/powerpoint/2010/main" val="249879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Expert elicitation informed outcomes following microbiology-directed treatment in economic model</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11080069" cy="4286202"/>
          </a:xfrm>
        </p:spPr>
        <p:txBody>
          <a:bodyPr>
            <a:noAutofit/>
          </a:bodyPr>
          <a:lstStyle/>
          <a:p>
            <a:pPr marL="284400" indent="-284400">
              <a:lnSpc>
                <a:spcPct val="130000"/>
              </a:lnSpc>
              <a:buFont typeface="Arial" panose="020B0604020202020204" pitchFamily="34" charset="0"/>
              <a:buChar char="•"/>
            </a:pPr>
            <a:r>
              <a:rPr lang="en-GB" dirty="0">
                <a:latin typeface="+mn-lt"/>
              </a:rPr>
              <a:t>EEPRU’s assumptions:</a:t>
            </a:r>
          </a:p>
          <a:p>
            <a:pPr marL="741600" lvl="2" indent="-284400" algn="l">
              <a:lnSpc>
                <a:spcPct val="130000"/>
              </a:lnSpc>
              <a:spcBef>
                <a:spcPts val="200"/>
              </a:spcBef>
              <a:buFont typeface="Arial" panose="020B0604020202020204" pitchFamily="34" charset="0"/>
              <a:buChar char="•"/>
            </a:pPr>
            <a:r>
              <a:rPr lang="en-GB" dirty="0"/>
              <a:t>Outcomes the same regardless of specific treatment given. </a:t>
            </a:r>
          </a:p>
          <a:p>
            <a:pPr marL="741600" lvl="2" indent="-284400" algn="l">
              <a:lnSpc>
                <a:spcPct val="130000"/>
              </a:lnSpc>
              <a:spcBef>
                <a:spcPts val="200"/>
              </a:spcBef>
              <a:buFont typeface="Arial" panose="020B0604020202020204" pitchFamily="34" charset="0"/>
              <a:buChar char="•"/>
            </a:pPr>
            <a:r>
              <a:rPr lang="en-GB" dirty="0"/>
              <a:t>Outcomes the same regardless of the pathogen type and resistance mechanism, considering only those relevant to NICE evaluations of CAZ-AVI and cefiderocol i.e. </a:t>
            </a:r>
            <a:r>
              <a:rPr lang="en-GB" i="1" dirty="0" err="1"/>
              <a:t>Enterobacterales</a:t>
            </a:r>
            <a:r>
              <a:rPr lang="en-GB" i="1" dirty="0"/>
              <a:t> </a:t>
            </a:r>
            <a:r>
              <a:rPr lang="en-GB" dirty="0"/>
              <a:t>with OXA-48 or MBL resistance mechanism, or </a:t>
            </a:r>
            <a:r>
              <a:rPr lang="en-GB" i="1" dirty="0"/>
              <a:t>Pseudomonas aeruginosa </a:t>
            </a:r>
            <a:r>
              <a:rPr lang="en-GB" dirty="0"/>
              <a:t>with MBL resistance mechanism. </a:t>
            </a:r>
          </a:p>
          <a:p>
            <a:pPr marL="741600" lvl="2" indent="-284400" algn="l">
              <a:lnSpc>
                <a:spcPct val="130000"/>
              </a:lnSpc>
              <a:spcBef>
                <a:spcPts val="200"/>
              </a:spcBef>
              <a:buFont typeface="Arial" panose="020B0604020202020204" pitchFamily="34" charset="0"/>
              <a:buChar char="•"/>
            </a:pPr>
            <a:r>
              <a:rPr lang="en-GB" dirty="0"/>
              <a:t>Outcomes only change conditional upon pathogen’s susceptibility to treatment. </a:t>
            </a:r>
          </a:p>
          <a:p>
            <a:pPr marL="284400" indent="-284400">
              <a:lnSpc>
                <a:spcPct val="130000"/>
              </a:lnSpc>
              <a:buFont typeface="Arial" panose="020B0604020202020204" pitchFamily="34" charset="0"/>
              <a:buChar char="•"/>
            </a:pPr>
            <a:r>
              <a:rPr lang="en-GB" dirty="0">
                <a:latin typeface="+mn-lt"/>
              </a:rPr>
              <a:t>Questions were asked separately for:</a:t>
            </a:r>
          </a:p>
          <a:p>
            <a:pPr marL="741600" lvl="2" indent="-284400" algn="l">
              <a:lnSpc>
                <a:spcPct val="130000"/>
              </a:lnSpc>
              <a:spcBef>
                <a:spcPts val="200"/>
              </a:spcBef>
              <a:buFont typeface="Arial" panose="020B0604020202020204" pitchFamily="34" charset="0"/>
              <a:buChar char="•"/>
            </a:pPr>
            <a:r>
              <a:rPr lang="en-GB" dirty="0"/>
              <a:t>Each infection sites in the HVCSs: HAP/VAP and </a:t>
            </a:r>
            <a:r>
              <a:rPr lang="en-GB" dirty="0" err="1"/>
              <a:t>cUTI</a:t>
            </a:r>
            <a:r>
              <a:rPr lang="en-GB" dirty="0"/>
              <a:t>.</a:t>
            </a:r>
          </a:p>
          <a:p>
            <a:pPr marL="741600" lvl="2" indent="-284400" algn="l">
              <a:lnSpc>
                <a:spcPct val="130000"/>
              </a:lnSpc>
              <a:spcBef>
                <a:spcPts val="200"/>
              </a:spcBef>
              <a:buFont typeface="Arial" panose="020B0604020202020204" pitchFamily="34" charset="0"/>
              <a:buChar char="•"/>
            </a:pPr>
            <a:r>
              <a:rPr lang="en-GB" dirty="0"/>
              <a:t>Pathogens susceptible to treatment in the microbiology-directed setting.</a:t>
            </a:r>
          </a:p>
          <a:p>
            <a:pPr marL="741600" lvl="2" indent="-284400" algn="l">
              <a:lnSpc>
                <a:spcPct val="130000"/>
              </a:lnSpc>
              <a:spcBef>
                <a:spcPts val="200"/>
              </a:spcBef>
              <a:buFont typeface="Arial" panose="020B0604020202020204" pitchFamily="34" charset="0"/>
              <a:buChar char="•"/>
            </a:pPr>
            <a:r>
              <a:rPr lang="en-GB" dirty="0"/>
              <a:t>Pathogens not susceptible to any existing antibiotics (including CAZ-AVI and cefiderocol), and patient receives multi-drug salvage therapy instead. </a:t>
            </a:r>
            <a:endParaRPr lang="en-GB" dirty="0">
              <a:latin typeface="+mn-lt"/>
            </a:endParaRPr>
          </a:p>
          <a:p>
            <a:pPr marL="284400" indent="-284400">
              <a:lnSpc>
                <a:spcPct val="130000"/>
              </a:lnSpc>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1609458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Experts were asked to provide a point estimate and express their uncertainty using a histogram</a:t>
            </a:r>
          </a:p>
        </p:txBody>
      </p:sp>
      <p:sp>
        <p:nvSpPr>
          <p:cNvPr id="6" name="Subtitle 5">
            <a:extLst>
              <a:ext uri="{FF2B5EF4-FFF2-40B4-BE49-F238E27FC236}">
                <a16:creationId xmlns:a16="http://schemas.microsoft.com/office/drawing/2014/main" id="{8FFD1EC1-7739-413B-B943-EBD26369E5B7}"/>
              </a:ext>
            </a:extLst>
          </p:cNvPr>
          <p:cNvSpPr>
            <a:spLocks noGrp="1"/>
          </p:cNvSpPr>
          <p:nvPr>
            <p:ph type="subTitle" idx="1"/>
          </p:nvPr>
        </p:nvSpPr>
        <p:spPr>
          <a:xfrm>
            <a:off x="496580" y="1781111"/>
            <a:ext cx="11080069" cy="3524220"/>
          </a:xfrm>
          <a:ln w="38100">
            <a:solidFill>
              <a:schemeClr val="accent6">
                <a:lumMod val="40000"/>
                <a:lumOff val="60000"/>
              </a:schemeClr>
            </a:solidFill>
          </a:ln>
        </p:spPr>
        <p:txBody>
          <a:bodyPr vert="horz" lIns="91440" tIns="45720" rIns="91440" bIns="45720" rtlCol="0">
            <a:noAutofit/>
          </a:bodyPr>
          <a:lstStyle/>
          <a:p>
            <a:pPr marL="0" indent="0"/>
            <a:r>
              <a:rPr lang="en-GB" dirty="0"/>
              <a:t>Questions:</a:t>
            </a:r>
          </a:p>
          <a:p>
            <a:pPr marL="342900" indent="-342900">
              <a:buFont typeface="+mj-lt"/>
              <a:buAutoNum type="arabicPeriod"/>
            </a:pPr>
            <a:r>
              <a:rPr lang="en-GB" dirty="0"/>
              <a:t>In this patient population, what proportion of patients will still be alive 30 days after starting microbiology directed treatment?</a:t>
            </a:r>
          </a:p>
          <a:p>
            <a:pPr marL="342900" indent="-342900">
              <a:buFont typeface="+mj-lt"/>
              <a:buAutoNum type="arabicPeriod"/>
            </a:pPr>
            <a:r>
              <a:rPr lang="en-GB" dirty="0"/>
              <a:t>In the patient population described, what will be the average length of stay?</a:t>
            </a:r>
          </a:p>
          <a:p>
            <a:pPr marL="342900" indent="-342900">
              <a:buFont typeface="+mj-lt"/>
              <a:buAutoNum type="arabicPeriod"/>
            </a:pPr>
            <a:r>
              <a:rPr lang="en-GB" dirty="0"/>
              <a:t>In the patient population described, what proportion of hospital stay would be spent on each of the following wards (intensive care unit [ICU], high dependency unit [HDU] and general medical ward)? This number should represent the average for all such patients, regardless of their outcome. Elicited as a deterministic value.</a:t>
            </a:r>
          </a:p>
          <a:p>
            <a:pPr marL="342900" indent="-342900">
              <a:buFont typeface="+mj-lt"/>
              <a:buAutoNum type="arabicPeriod"/>
            </a:pPr>
            <a:endParaRPr lang="en-GB" dirty="0"/>
          </a:p>
          <a:p>
            <a:pPr marL="342900" indent="-342900">
              <a:buFont typeface="+mj-lt"/>
              <a:buAutoNum type="arabicPeriod"/>
            </a:pPr>
            <a:endParaRPr lang="en-GB" dirty="0"/>
          </a:p>
        </p:txBody>
      </p:sp>
      <p:sp>
        <p:nvSpPr>
          <p:cNvPr id="9" name="Subtitle 5">
            <a:extLst>
              <a:ext uri="{FF2B5EF4-FFF2-40B4-BE49-F238E27FC236}">
                <a16:creationId xmlns:a16="http://schemas.microsoft.com/office/drawing/2014/main" id="{1DBC36A5-12F0-4B09-A7D7-F55D63E78B6C}"/>
              </a:ext>
              <a:ext uri="{C183D7F6-B498-43B3-948B-1728B52AA6E4}">
                <adec:decorative xmlns:adec="http://schemas.microsoft.com/office/drawing/2017/decorative" val="1"/>
              </a:ext>
            </a:extLst>
          </p:cNvPr>
          <p:cNvSpPr txBox="1">
            <a:spLocks/>
          </p:cNvSpPr>
          <p:nvPr/>
        </p:nvSpPr>
        <p:spPr>
          <a:xfrm>
            <a:off x="496580" y="4606109"/>
            <a:ext cx="11080069" cy="2704828"/>
          </a:xfrm>
          <a:prstGeom prst="rect">
            <a:avLst/>
          </a:prstGeom>
          <a:ln w="38100">
            <a:no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461927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Results are presented as pooled summaries of responses from 5–7 experts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p:txBody>
          <a:bodyPr>
            <a:noAutofit/>
          </a:bodyPr>
          <a:lstStyle/>
          <a:p>
            <a:pPr>
              <a:buFont typeface="Arial" panose="020B0604020202020204" pitchFamily="34" charset="0"/>
              <a:buChar char="•"/>
            </a:pPr>
            <a:r>
              <a:rPr lang="en-GB" dirty="0">
                <a:latin typeface="+mn-lt"/>
              </a:rPr>
              <a:t>11 experts recruited, and 9 experts attempted the task</a:t>
            </a:r>
          </a:p>
          <a:p>
            <a:pPr marL="741600" lvl="2" indent="-284400" algn="l">
              <a:lnSpc>
                <a:spcPct val="130000"/>
              </a:lnSpc>
              <a:spcBef>
                <a:spcPts val="200"/>
              </a:spcBef>
              <a:buFont typeface="Arial" panose="020B0604020202020204" pitchFamily="34" charset="0"/>
              <a:buChar char="•"/>
            </a:pPr>
            <a:r>
              <a:rPr lang="en-GB" dirty="0"/>
              <a:t>5 microbiologists </a:t>
            </a:r>
          </a:p>
          <a:p>
            <a:pPr marL="741600" lvl="2" indent="-284400" algn="l">
              <a:lnSpc>
                <a:spcPct val="130000"/>
              </a:lnSpc>
              <a:spcBef>
                <a:spcPts val="200"/>
              </a:spcBef>
              <a:buFont typeface="Arial" panose="020B0604020202020204" pitchFamily="34" charset="0"/>
              <a:buChar char="•"/>
            </a:pPr>
            <a:r>
              <a:rPr lang="en-GB" dirty="0"/>
              <a:t>2 medical consultants</a:t>
            </a:r>
          </a:p>
          <a:p>
            <a:pPr marL="741600" lvl="2" indent="-284400" algn="l">
              <a:lnSpc>
                <a:spcPct val="130000"/>
              </a:lnSpc>
              <a:spcBef>
                <a:spcPts val="200"/>
              </a:spcBef>
              <a:buFont typeface="Arial" panose="020B0604020202020204" pitchFamily="34" charset="0"/>
              <a:buChar char="•"/>
            </a:pPr>
            <a:r>
              <a:rPr lang="en-GB" dirty="0"/>
              <a:t>1 ICU consultant</a:t>
            </a:r>
          </a:p>
          <a:p>
            <a:pPr marL="741600" lvl="2" indent="-284400" algn="l">
              <a:lnSpc>
                <a:spcPct val="130000"/>
              </a:lnSpc>
              <a:spcBef>
                <a:spcPts val="200"/>
              </a:spcBef>
              <a:buFont typeface="Arial" panose="020B0604020202020204" pitchFamily="34" charset="0"/>
              <a:buChar char="•"/>
            </a:pPr>
            <a:r>
              <a:rPr lang="en-GB" dirty="0"/>
              <a:t>1 pulmonary consultant </a:t>
            </a:r>
          </a:p>
          <a:p>
            <a:pPr>
              <a:buFont typeface="Arial" panose="020B0604020202020204" pitchFamily="34" charset="0"/>
              <a:buChar char="•"/>
            </a:pPr>
            <a:r>
              <a:rPr lang="en-GB" dirty="0">
                <a:latin typeface="+mn-lt"/>
              </a:rPr>
              <a:t>2 experts removed from base case analysis because EEPRU considered their responses implausible</a:t>
            </a:r>
          </a:p>
          <a:p>
            <a:pPr marL="741600" lvl="2" indent="-284400" algn="l">
              <a:lnSpc>
                <a:spcPct val="130000"/>
              </a:lnSpc>
              <a:spcBef>
                <a:spcPts val="200"/>
              </a:spcBef>
              <a:buFont typeface="Arial" panose="020B0604020202020204" pitchFamily="34" charset="0"/>
              <a:buChar char="•"/>
            </a:pPr>
            <a:r>
              <a:rPr lang="en-GB" dirty="0"/>
              <a:t>Responses indicated that survival probability was lower in patients susceptible than not susceptible</a:t>
            </a:r>
          </a:p>
          <a:p>
            <a:pPr>
              <a:buFont typeface="Arial" panose="020B0604020202020204" pitchFamily="34" charset="0"/>
              <a:buChar char="•"/>
            </a:pPr>
            <a:r>
              <a:rPr lang="en-GB" dirty="0">
                <a:latin typeface="+mn-lt"/>
              </a:rPr>
              <a:t>2 experts stopped the exercise before answering all questions – their responses are included in the analyses for outcomes where they provided an estimate for both susceptible and not susceptible patients</a:t>
            </a:r>
          </a:p>
        </p:txBody>
      </p:sp>
    </p:spTree>
    <p:extLst>
      <p:ext uri="{BB962C8B-B14F-4D97-AF65-F5344CB8AC3E}">
        <p14:creationId xmlns:p14="http://schemas.microsoft.com/office/powerpoint/2010/main" val="3896792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 30-day survival</a:t>
            </a:r>
            <a:endParaRPr lang="en-GB" dirty="0"/>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a:t>Survival lowest for VAP patients</a:t>
            </a:r>
          </a:p>
          <a:p>
            <a:pPr>
              <a:buFont typeface="Arial" panose="020B0604020202020204" pitchFamily="34" charset="0"/>
              <a:buChar char="•"/>
            </a:pPr>
            <a:r>
              <a:rPr lang="en-GB" sz="2000"/>
              <a:t>Survival highest for cUTI patients</a:t>
            </a:r>
          </a:p>
          <a:p>
            <a:pPr>
              <a:buFont typeface="Arial" panose="020B0604020202020204" pitchFamily="34" charset="0"/>
              <a:buChar char="•"/>
            </a:pPr>
            <a:r>
              <a:rPr lang="en-GB" sz="2000"/>
              <a:t>Susceptibility to treatment increases the probability of survival, for all 3 infection sites</a:t>
            </a:r>
            <a:endParaRPr lang="en-GB" sz="2000" dirty="0"/>
          </a:p>
        </p:txBody>
      </p:sp>
      <p:sp>
        <p:nvSpPr>
          <p:cNvPr id="6" name="TextBox 5">
            <a:extLst>
              <a:ext uri="{FF2B5EF4-FFF2-40B4-BE49-F238E27FC236}">
                <a16:creationId xmlns:a16="http://schemas.microsoft.com/office/drawing/2014/main" id="{0FCEB0EA-8E56-4D67-B7BC-6C4D653467A5}"/>
              </a:ext>
            </a:extLst>
          </p:cNvPr>
          <p:cNvSpPr txBox="1"/>
          <p:nvPr/>
        </p:nvSpPr>
        <p:spPr>
          <a:xfrm>
            <a:off x="5677786" y="5452999"/>
            <a:ext cx="6201439" cy="369332"/>
          </a:xfrm>
          <a:prstGeom prst="rect">
            <a:avLst/>
          </a:prstGeom>
          <a:noFill/>
        </p:spPr>
        <p:txBody>
          <a:bodyPr wrap="square" rtlCol="0">
            <a:spAutoFit/>
          </a:bodyPr>
          <a:lstStyle/>
          <a:p>
            <a:pPr lvl="2" algn="just"/>
            <a:r>
              <a:rPr lang="en-GB" dirty="0"/>
              <a:t>Source: EEPRU’s report figure 39 - 30-day survival </a:t>
            </a:r>
          </a:p>
        </p:txBody>
      </p:sp>
      <p:pic>
        <p:nvPicPr>
          <p:cNvPr id="4" name="Picture 3">
            <a:extLst>
              <a:ext uri="{FF2B5EF4-FFF2-40B4-BE49-F238E27FC236}">
                <a16:creationId xmlns:a16="http://schemas.microsoft.com/office/drawing/2014/main" id="{FD91403E-DC8C-4340-8644-92B0D3B530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53165" y="1976419"/>
            <a:ext cx="6626060" cy="3313030"/>
          </a:xfrm>
          <a:prstGeom prst="rect">
            <a:avLst/>
          </a:prstGeom>
        </p:spPr>
      </p:pic>
    </p:spTree>
    <p:extLst>
      <p:ext uri="{BB962C8B-B14F-4D97-AF65-F5344CB8AC3E}">
        <p14:creationId xmlns:p14="http://schemas.microsoft.com/office/powerpoint/2010/main" val="2350369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dirty="0"/>
              <a:t>Expert elicitation results: length of hospital stay</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dirty="0"/>
              <a:t>Length of stay shortest in </a:t>
            </a:r>
            <a:r>
              <a:rPr lang="en-GB" sz="2000" dirty="0" err="1"/>
              <a:t>cUTI</a:t>
            </a:r>
            <a:r>
              <a:rPr lang="en-GB" sz="2000" dirty="0"/>
              <a:t> patients</a:t>
            </a:r>
          </a:p>
          <a:p>
            <a:pPr>
              <a:buFont typeface="Arial" panose="020B0604020202020204" pitchFamily="34" charset="0"/>
              <a:buChar char="•"/>
            </a:pPr>
            <a:r>
              <a:rPr lang="en-GB" sz="2000" dirty="0"/>
              <a:t>Length of stay longest for patients with VAP</a:t>
            </a:r>
          </a:p>
          <a:p>
            <a:pPr>
              <a:buFont typeface="Arial" panose="020B0604020202020204" pitchFamily="34" charset="0"/>
              <a:buChar char="•"/>
            </a:pPr>
            <a:r>
              <a:rPr lang="en-GB" sz="2000" dirty="0"/>
              <a:t>Susceptibility to treatment decreases length of stay, for all 3 infection sites</a:t>
            </a:r>
          </a:p>
        </p:txBody>
      </p:sp>
      <p:pic>
        <p:nvPicPr>
          <p:cNvPr id="4" name="Picture 3">
            <a:extLst>
              <a:ext uri="{FF2B5EF4-FFF2-40B4-BE49-F238E27FC236}">
                <a16:creationId xmlns:a16="http://schemas.microsoft.com/office/drawing/2014/main" id="{4ADC9391-3426-4076-BA7E-05BE14BA42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96854" y="1896462"/>
            <a:ext cx="6882372" cy="3441186"/>
          </a:xfrm>
          <a:prstGeom prst="rect">
            <a:avLst/>
          </a:prstGeom>
        </p:spPr>
      </p:pic>
      <p:sp>
        <p:nvSpPr>
          <p:cNvPr id="8" name="TextBox 7">
            <a:extLst>
              <a:ext uri="{FF2B5EF4-FFF2-40B4-BE49-F238E27FC236}">
                <a16:creationId xmlns:a16="http://schemas.microsoft.com/office/drawing/2014/main" id="{B6037B68-ACCC-474C-870F-1F51ED169233}"/>
              </a:ext>
            </a:extLst>
          </p:cNvPr>
          <p:cNvSpPr txBox="1"/>
          <p:nvPr/>
        </p:nvSpPr>
        <p:spPr>
          <a:xfrm>
            <a:off x="5485378" y="5470250"/>
            <a:ext cx="6541680" cy="369332"/>
          </a:xfrm>
          <a:prstGeom prst="rect">
            <a:avLst/>
          </a:prstGeom>
          <a:noFill/>
        </p:spPr>
        <p:txBody>
          <a:bodyPr wrap="square" rtlCol="0">
            <a:spAutoFit/>
          </a:bodyPr>
          <a:lstStyle/>
          <a:p>
            <a:r>
              <a:rPr lang="en-GB" dirty="0"/>
              <a:t>Source: EEPRU’s report figure 40 – Expected length of stay</a:t>
            </a:r>
          </a:p>
        </p:txBody>
      </p:sp>
    </p:spTree>
    <p:extLst>
      <p:ext uri="{BB962C8B-B14F-4D97-AF65-F5344CB8AC3E}">
        <p14:creationId xmlns:p14="http://schemas.microsoft.com/office/powerpoint/2010/main" val="1755934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dirty="0"/>
              <a:t>Expert elicitation results: time spent on wards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851597" cy="4041718"/>
          </a:xfrm>
          <a:ln w="28575">
            <a:solidFill>
              <a:srgbClr val="451551"/>
            </a:solidFill>
          </a:ln>
        </p:spPr>
        <p:txBody>
          <a:bodyPr>
            <a:normAutofit/>
          </a:bodyPr>
          <a:lstStyle/>
          <a:p>
            <a:pPr>
              <a:buFont typeface="Arial" panose="020B0604020202020204" pitchFamily="34" charset="0"/>
              <a:buChar char="•"/>
            </a:pPr>
            <a:r>
              <a:rPr lang="en-GB" sz="2000" dirty="0"/>
              <a:t>Patients with VAP: most time in ICU and least time in general wards</a:t>
            </a:r>
          </a:p>
          <a:p>
            <a:pPr>
              <a:buFont typeface="Arial" panose="020B0604020202020204" pitchFamily="34" charset="0"/>
              <a:buChar char="•"/>
            </a:pPr>
            <a:r>
              <a:rPr lang="en-GB" sz="2000" dirty="0"/>
              <a:t>Followed by HAP then </a:t>
            </a:r>
            <a:r>
              <a:rPr lang="en-GB" sz="2000" dirty="0" err="1"/>
              <a:t>cUTI</a:t>
            </a:r>
            <a:endParaRPr lang="en-GB" sz="2000" dirty="0"/>
          </a:p>
          <a:p>
            <a:pPr>
              <a:buFont typeface="Arial" panose="020B0604020202020204" pitchFamily="34" charset="0"/>
              <a:buChar char="•"/>
            </a:pPr>
            <a:r>
              <a:rPr lang="en-GB" sz="2000" dirty="0"/>
              <a:t>Patients susceptible to treatment expected to spend more time on general ward and less on ICU and HDU, for all 3 infection sites</a:t>
            </a:r>
          </a:p>
        </p:txBody>
      </p:sp>
      <p:graphicFrame>
        <p:nvGraphicFramePr>
          <p:cNvPr id="5" name="Table 4">
            <a:extLst>
              <a:ext uri="{FF2B5EF4-FFF2-40B4-BE49-F238E27FC236}">
                <a16:creationId xmlns:a16="http://schemas.microsoft.com/office/drawing/2014/main" id="{FAF12B26-DD95-48F9-8DBB-64D5F16B88C1}"/>
              </a:ext>
            </a:extLst>
          </p:cNvPr>
          <p:cNvGraphicFramePr>
            <a:graphicFrameLocks noGrp="1"/>
          </p:cNvGraphicFramePr>
          <p:nvPr>
            <p:extLst>
              <p:ext uri="{D42A27DB-BD31-4B8C-83A1-F6EECF244321}">
                <p14:modId xmlns:p14="http://schemas.microsoft.com/office/powerpoint/2010/main" val="4041290786"/>
              </p:ext>
            </p:extLst>
          </p:nvPr>
        </p:nvGraphicFramePr>
        <p:xfrm>
          <a:off x="5582094" y="1781973"/>
          <a:ext cx="6294474" cy="3156033"/>
        </p:xfrm>
        <a:graphic>
          <a:graphicData uri="http://schemas.openxmlformats.org/drawingml/2006/table">
            <a:tbl>
              <a:tblPr firstRow="1" firstCol="1" bandRow="1">
                <a:tableStyleId>{5C22544A-7EE6-4342-B048-85BDC9FD1C3A}</a:tableStyleId>
              </a:tblPr>
              <a:tblGrid>
                <a:gridCol w="2814793">
                  <a:extLst>
                    <a:ext uri="{9D8B030D-6E8A-4147-A177-3AD203B41FA5}">
                      <a16:colId xmlns:a16="http://schemas.microsoft.com/office/drawing/2014/main" val="147245696"/>
                    </a:ext>
                  </a:extLst>
                </a:gridCol>
                <a:gridCol w="972759">
                  <a:extLst>
                    <a:ext uri="{9D8B030D-6E8A-4147-A177-3AD203B41FA5}">
                      <a16:colId xmlns:a16="http://schemas.microsoft.com/office/drawing/2014/main" val="2022535690"/>
                    </a:ext>
                  </a:extLst>
                </a:gridCol>
                <a:gridCol w="879623">
                  <a:extLst>
                    <a:ext uri="{9D8B030D-6E8A-4147-A177-3AD203B41FA5}">
                      <a16:colId xmlns:a16="http://schemas.microsoft.com/office/drawing/2014/main" val="1556254113"/>
                    </a:ext>
                  </a:extLst>
                </a:gridCol>
                <a:gridCol w="1627299">
                  <a:extLst>
                    <a:ext uri="{9D8B030D-6E8A-4147-A177-3AD203B41FA5}">
                      <a16:colId xmlns:a16="http://schemas.microsoft.com/office/drawing/2014/main" val="2184266494"/>
                    </a:ext>
                  </a:extLst>
                </a:gridCol>
              </a:tblGrid>
              <a:tr h="642373">
                <a:tc>
                  <a:txBody>
                    <a:bodyPr/>
                    <a:lstStyle/>
                    <a:p>
                      <a:pPr>
                        <a:lnSpc>
                          <a:spcPct val="107000"/>
                        </a:lnSpc>
                      </a:pPr>
                      <a:endParaRPr lang="en-GB" sz="1800">
                        <a:effectLst/>
                        <a:latin typeface="Calibri" panose="020F0502020204030204" pitchFamily="34" charset="0"/>
                        <a:cs typeface="Arial" panose="020B0604020202020204" pitchFamily="34" charset="0"/>
                      </a:endParaRPr>
                    </a:p>
                  </a:txBody>
                  <a:tcPr marL="25628" marR="25628" marT="0" marB="0"/>
                </a:tc>
                <a:tc>
                  <a:txBody>
                    <a:bodyPr/>
                    <a:lstStyle/>
                    <a:p>
                      <a:pPr algn="ctr">
                        <a:lnSpc>
                          <a:spcPct val="107000"/>
                        </a:lnSpc>
                        <a:spcAft>
                          <a:spcPts val="800"/>
                        </a:spcAft>
                      </a:pPr>
                      <a:r>
                        <a:rPr lang="en-GB" sz="1800" dirty="0">
                          <a:effectLst/>
                        </a:rPr>
                        <a:t>ICU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dirty="0">
                          <a:effectLst/>
                        </a:rPr>
                        <a:t>HDU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dirty="0">
                          <a:effectLst/>
                        </a:rPr>
                        <a:t>General medical ward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extLst>
                  <a:ext uri="{0D108BD9-81ED-4DB2-BD59-A6C34878D82A}">
                    <a16:rowId xmlns:a16="http://schemas.microsoft.com/office/drawing/2014/main" val="3426997670"/>
                  </a:ext>
                </a:extLst>
              </a:tr>
              <a:tr h="350143">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susceptible</a:t>
                      </a:r>
                    </a:p>
                  </a:txBody>
                  <a:tcPr marL="68580" marR="68580" marT="0" marB="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24.3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19.0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56.7</a:t>
                      </a:r>
                    </a:p>
                  </a:txBody>
                  <a:tcPr marL="63500" marR="63500" marT="63500" marB="63500"/>
                </a:tc>
                <a:extLst>
                  <a:ext uri="{0D108BD9-81ED-4DB2-BD59-A6C34878D82A}">
                    <a16:rowId xmlns:a16="http://schemas.microsoft.com/office/drawing/2014/main" val="995554649"/>
                  </a:ext>
                </a:extLst>
              </a:tr>
              <a:tr h="31464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60.0</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13.3</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26.7</a:t>
                      </a:r>
                    </a:p>
                  </a:txBody>
                  <a:tcPr marL="63500" marR="63500" marT="63500" marB="63500"/>
                </a:tc>
                <a:extLst>
                  <a:ext uri="{0D108BD9-81ED-4DB2-BD59-A6C34878D82A}">
                    <a16:rowId xmlns:a16="http://schemas.microsoft.com/office/drawing/2014/main" val="760961938"/>
                  </a:ext>
                </a:extLst>
              </a:tr>
              <a:tr h="29666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17.0</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68.0</a:t>
                      </a:r>
                    </a:p>
                  </a:txBody>
                  <a:tcPr marL="63500" marR="63500" marT="63500" marB="63500"/>
                </a:tc>
                <a:extLst>
                  <a:ext uri="{0D108BD9-81ED-4DB2-BD59-A6C34878D82A}">
                    <a16:rowId xmlns:a16="http://schemas.microsoft.com/office/drawing/2014/main" val="3931904023"/>
                  </a:ext>
                </a:extLst>
              </a:tr>
              <a:tr h="346521">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39.3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20.7</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40.0</a:t>
                      </a:r>
                    </a:p>
                  </a:txBody>
                  <a:tcPr marL="63500" marR="63500" marT="63500" marB="63500"/>
                </a:tc>
                <a:extLst>
                  <a:ext uri="{0D108BD9-81ED-4DB2-BD59-A6C34878D82A}">
                    <a16:rowId xmlns:a16="http://schemas.microsoft.com/office/drawing/2014/main" val="3980214757"/>
                  </a:ext>
                </a:extLst>
              </a:tr>
              <a:tr h="29652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66.7</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15.8</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17.5</a:t>
                      </a:r>
                    </a:p>
                  </a:txBody>
                  <a:tcPr marL="63500" marR="63500" marT="63500" marB="63500"/>
                </a:tc>
                <a:extLst>
                  <a:ext uri="{0D108BD9-81ED-4DB2-BD59-A6C34878D82A}">
                    <a16:rowId xmlns:a16="http://schemas.microsoft.com/office/drawing/2014/main" val="3448262673"/>
                  </a:ext>
                </a:extLst>
              </a:tr>
              <a:tr h="53436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23.3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18.3</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58.3</a:t>
                      </a:r>
                    </a:p>
                  </a:txBody>
                  <a:tcPr marL="63500" marR="63500" marT="63500" marB="63500"/>
                </a:tc>
                <a:extLst>
                  <a:ext uri="{0D108BD9-81ED-4DB2-BD59-A6C34878D82A}">
                    <a16:rowId xmlns:a16="http://schemas.microsoft.com/office/drawing/2014/main" val="1209296924"/>
                  </a:ext>
                </a:extLst>
              </a:tr>
            </a:tbl>
          </a:graphicData>
        </a:graphic>
      </p:graphicFrame>
      <p:sp>
        <p:nvSpPr>
          <p:cNvPr id="8" name="TextBox 7">
            <a:extLst>
              <a:ext uri="{FF2B5EF4-FFF2-40B4-BE49-F238E27FC236}">
                <a16:creationId xmlns:a16="http://schemas.microsoft.com/office/drawing/2014/main" id="{52650B3B-1E94-4FA2-A4DE-5DC14DF60D3C}"/>
              </a:ext>
            </a:extLst>
          </p:cNvPr>
          <p:cNvSpPr txBox="1"/>
          <p:nvPr/>
        </p:nvSpPr>
        <p:spPr>
          <a:xfrm>
            <a:off x="5520037" y="4971771"/>
            <a:ext cx="6541680" cy="923330"/>
          </a:xfrm>
          <a:prstGeom prst="rect">
            <a:avLst/>
          </a:prstGeom>
          <a:noFill/>
        </p:spPr>
        <p:txBody>
          <a:bodyPr wrap="square" rtlCol="0">
            <a:spAutoFit/>
          </a:bodyPr>
          <a:lstStyle/>
          <a:p>
            <a:r>
              <a:rPr lang="en-GB" dirty="0"/>
              <a:t>Source: EEPRU’s report Table 57 – Proportion (%) of hospital stay spent on ICU, HDU and general medical ward</a:t>
            </a:r>
          </a:p>
          <a:p>
            <a:r>
              <a:rPr lang="en-GB" dirty="0"/>
              <a:t>HDU = high dependency unit; ICU = intensive care unit</a:t>
            </a:r>
          </a:p>
        </p:txBody>
      </p:sp>
    </p:spTree>
    <p:extLst>
      <p:ext uri="{BB962C8B-B14F-4D97-AF65-F5344CB8AC3E}">
        <p14:creationId xmlns:p14="http://schemas.microsoft.com/office/powerpoint/2010/main" val="961477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a:xfrm>
            <a:off x="417285" y="181651"/>
            <a:ext cx="11080069" cy="865914"/>
          </a:xfrm>
        </p:spPr>
        <p:txBody>
          <a:bodyPr>
            <a:normAutofit fontScale="90000"/>
          </a:bodyPr>
          <a:lstStyle/>
          <a:p>
            <a:r>
              <a:rPr lang="en-GB" dirty="0"/>
              <a:t>EEPRU used UK study data to validate expert elicitation results for length of hospital stay </a:t>
            </a:r>
          </a:p>
        </p:txBody>
      </p:sp>
      <p:sp>
        <p:nvSpPr>
          <p:cNvPr id="7" name="Subtitle 2">
            <a:extLst>
              <a:ext uri="{FF2B5EF4-FFF2-40B4-BE49-F238E27FC236}">
                <a16:creationId xmlns:a16="http://schemas.microsoft.com/office/drawing/2014/main" id="{FDFD95D1-B22F-485C-92FC-33BA7DA913BC}"/>
              </a:ext>
            </a:extLst>
          </p:cNvPr>
          <p:cNvSpPr txBox="1">
            <a:spLocks/>
          </p:cNvSpPr>
          <p:nvPr/>
        </p:nvSpPr>
        <p:spPr>
          <a:xfrm>
            <a:off x="5604461" y="1376039"/>
            <a:ext cx="6170254" cy="5280119"/>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CARBAR study</a:t>
            </a:r>
          </a:p>
          <a:p>
            <a:pPr marL="342900" indent="-342900">
              <a:lnSpc>
                <a:spcPct val="100000"/>
              </a:lnSpc>
              <a:spcBef>
                <a:spcPts val="600"/>
              </a:spcBef>
              <a:spcAft>
                <a:spcPts val="600"/>
              </a:spcAft>
              <a:buFont typeface="Arial" panose="020B0604020202020204" pitchFamily="34" charset="0"/>
              <a:buChar char="•"/>
            </a:pPr>
            <a:r>
              <a:rPr lang="en-GB" dirty="0"/>
              <a:t>Considerably longer LOS (47.2) than experts’ estimates.</a:t>
            </a:r>
          </a:p>
          <a:p>
            <a:pPr marL="342900" indent="-342900">
              <a:lnSpc>
                <a:spcPct val="100000"/>
              </a:lnSpc>
              <a:spcBef>
                <a:spcPts val="600"/>
              </a:spcBef>
              <a:spcAft>
                <a:spcPts val="600"/>
              </a:spcAft>
              <a:buFont typeface="Arial" panose="020B0604020202020204" pitchFamily="34" charset="0"/>
              <a:buChar char="•"/>
            </a:pPr>
            <a:r>
              <a:rPr lang="en-GB" dirty="0"/>
              <a:t>But CARBAR measured LOS from hospital admission, rather than from start of microbiology directed treatment.</a:t>
            </a:r>
          </a:p>
          <a:p>
            <a:pPr marL="342900" indent="-342900">
              <a:lnSpc>
                <a:spcPct val="100000"/>
              </a:lnSpc>
              <a:spcBef>
                <a:spcPts val="600"/>
              </a:spcBef>
              <a:spcAft>
                <a:spcPts val="600"/>
              </a:spcAft>
              <a:buFont typeface="Arial" panose="020B0604020202020204" pitchFamily="34" charset="0"/>
              <a:buChar char="•"/>
            </a:pPr>
            <a:r>
              <a:rPr lang="en-GB" dirty="0"/>
              <a:t>Time from hospitalisation to onset of infection was 8 days (median), but differed according to method of diagnosis: 16.8 days (mean) for sputum samples and 13.9 days (mean) for UTI-related samples.  </a:t>
            </a:r>
          </a:p>
          <a:p>
            <a:pPr marL="342900" indent="-342900">
              <a:lnSpc>
                <a:spcPct val="100000"/>
              </a:lnSpc>
              <a:spcBef>
                <a:spcPts val="600"/>
              </a:spcBef>
              <a:spcAft>
                <a:spcPts val="600"/>
              </a:spcAft>
              <a:buFont typeface="Arial" panose="020B0604020202020204" pitchFamily="34" charset="0"/>
              <a:buChar char="•"/>
            </a:pPr>
            <a:r>
              <a:rPr lang="en-GB" dirty="0"/>
              <a:t>Time from onset of infection to starting microbiology directed treatment was 5 days (median). </a:t>
            </a:r>
          </a:p>
          <a:p>
            <a:pPr marL="342900" indent="-342900">
              <a:lnSpc>
                <a:spcPct val="100000"/>
              </a:lnSpc>
              <a:spcBef>
                <a:spcPts val="600"/>
              </a:spcBef>
              <a:spcAft>
                <a:spcPts val="600"/>
              </a:spcAft>
              <a:buFont typeface="Arial" panose="020B0604020202020204" pitchFamily="34" charset="0"/>
              <a:buChar char="•"/>
            </a:pPr>
            <a:r>
              <a:rPr lang="en-GB" dirty="0"/>
              <a:t>Assuming 13 (8 + 5) to 21.8 (16.8 + 5) days passed between admission and starting microbiology directed treatment, LOS from start of microbiology directed treatment in CARBAR (25.4 to 34.2 days) was comparable to experts’ estimates.</a:t>
            </a:r>
          </a:p>
        </p:txBody>
      </p:sp>
      <p:graphicFrame>
        <p:nvGraphicFramePr>
          <p:cNvPr id="4" name="Table 4">
            <a:extLst>
              <a:ext uri="{FF2B5EF4-FFF2-40B4-BE49-F238E27FC236}">
                <a16:creationId xmlns:a16="http://schemas.microsoft.com/office/drawing/2014/main" id="{9A01436C-3966-425A-A407-B514C42666D5}"/>
              </a:ext>
            </a:extLst>
          </p:cNvPr>
          <p:cNvGraphicFramePr>
            <a:graphicFrameLocks noGrp="1"/>
          </p:cNvGraphicFramePr>
          <p:nvPr>
            <p:extLst>
              <p:ext uri="{D42A27DB-BD31-4B8C-83A1-F6EECF244321}">
                <p14:modId xmlns:p14="http://schemas.microsoft.com/office/powerpoint/2010/main" val="3824599367"/>
              </p:ext>
            </p:extLst>
          </p:nvPr>
        </p:nvGraphicFramePr>
        <p:xfrm>
          <a:off x="417285" y="1498232"/>
          <a:ext cx="4749519" cy="1805148"/>
        </p:xfrm>
        <a:graphic>
          <a:graphicData uri="http://schemas.openxmlformats.org/drawingml/2006/table">
            <a:tbl>
              <a:tblPr firstRow="1" bandRow="1">
                <a:tableStyleId>{5C22544A-7EE6-4342-B048-85BDC9FD1C3A}</a:tableStyleId>
              </a:tblPr>
              <a:tblGrid>
                <a:gridCol w="2151744">
                  <a:extLst>
                    <a:ext uri="{9D8B030D-6E8A-4147-A177-3AD203B41FA5}">
                      <a16:colId xmlns:a16="http://schemas.microsoft.com/office/drawing/2014/main" val="2546998588"/>
                    </a:ext>
                  </a:extLst>
                </a:gridCol>
                <a:gridCol w="2597775">
                  <a:extLst>
                    <a:ext uri="{9D8B030D-6E8A-4147-A177-3AD203B41FA5}">
                      <a16:colId xmlns:a16="http://schemas.microsoft.com/office/drawing/2014/main" val="3675886640"/>
                    </a:ext>
                  </a:extLst>
                </a:gridCol>
              </a:tblGrid>
              <a:tr h="322225">
                <a:tc>
                  <a:txBody>
                    <a:bodyPr/>
                    <a:lstStyle/>
                    <a:p>
                      <a:r>
                        <a:rPr lang="en-GB" dirty="0"/>
                        <a:t>Source</a:t>
                      </a:r>
                    </a:p>
                  </a:txBody>
                  <a:tcPr/>
                </a:tc>
                <a:tc>
                  <a:txBody>
                    <a:bodyPr/>
                    <a:lstStyle/>
                    <a:p>
                      <a:r>
                        <a:rPr lang="en-GB" dirty="0"/>
                        <a:t>Length of stay (LOS), days</a:t>
                      </a:r>
                    </a:p>
                  </a:txBody>
                  <a:tcPr/>
                </a:tc>
                <a:extLst>
                  <a:ext uri="{0D108BD9-81ED-4DB2-BD59-A6C34878D82A}">
                    <a16:rowId xmlns:a16="http://schemas.microsoft.com/office/drawing/2014/main" val="3412521878"/>
                  </a:ext>
                </a:extLst>
              </a:tr>
              <a:tr h="322225">
                <a:tc>
                  <a:txBody>
                    <a:bodyPr/>
                    <a:lstStyle/>
                    <a:p>
                      <a:r>
                        <a:rPr lang="en-GB" dirty="0"/>
                        <a:t>Expert elicitation</a:t>
                      </a:r>
                    </a:p>
                  </a:txBody>
                  <a:tcPr/>
                </a:tc>
                <a:tc>
                  <a:txBody>
                    <a:bodyPr/>
                    <a:lstStyle/>
                    <a:p>
                      <a:r>
                        <a:rPr lang="en-GB" dirty="0"/>
                        <a:t>12.9–25.8 (mean)</a:t>
                      </a:r>
                    </a:p>
                  </a:txBody>
                  <a:tcPr/>
                </a:tc>
                <a:extLst>
                  <a:ext uri="{0D108BD9-81ED-4DB2-BD59-A6C34878D82A}">
                    <a16:rowId xmlns:a16="http://schemas.microsoft.com/office/drawing/2014/main" val="506114229"/>
                  </a:ext>
                </a:extLst>
              </a:tr>
              <a:tr h="399654">
                <a:tc>
                  <a:txBody>
                    <a:bodyPr/>
                    <a:lstStyle/>
                    <a:p>
                      <a:r>
                        <a:rPr lang="en-GB" dirty="0"/>
                        <a:t>Merrick et al. (UK)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(median)</a:t>
                      </a:r>
                    </a:p>
                  </a:txBody>
                  <a:tcPr/>
                </a:tc>
                <a:extLst>
                  <a:ext uri="{0D108BD9-81ED-4DB2-BD59-A6C34878D82A}">
                    <a16:rowId xmlns:a16="http://schemas.microsoft.com/office/drawing/2014/main" val="1980793230"/>
                  </a:ext>
                </a:extLst>
              </a:tr>
              <a:tr h="399654">
                <a:tc>
                  <a:txBody>
                    <a:bodyPr/>
                    <a:lstStyle/>
                    <a:p>
                      <a:r>
                        <a:rPr lang="en-GB" dirty="0"/>
                        <a:t>CARBAR (UK)</a:t>
                      </a:r>
                    </a:p>
                  </a:txBody>
                  <a:tcPr/>
                </a:tc>
                <a:tc>
                  <a:txBody>
                    <a:bodyPr/>
                    <a:lstStyle/>
                    <a:p>
                      <a:r>
                        <a:rPr lang="en-GB" dirty="0"/>
                        <a:t>47.2 (mean)</a:t>
                      </a:r>
                    </a:p>
                  </a:txBody>
                  <a:tcPr/>
                </a:tc>
                <a:extLst>
                  <a:ext uri="{0D108BD9-81ED-4DB2-BD59-A6C34878D82A}">
                    <a16:rowId xmlns:a16="http://schemas.microsoft.com/office/drawing/2014/main" val="4260803683"/>
                  </a:ext>
                </a:extLst>
              </a:tr>
            </a:tbl>
          </a:graphicData>
        </a:graphic>
      </p:graphicFrame>
      <p:sp>
        <p:nvSpPr>
          <p:cNvPr id="8" name="Subtitle 2">
            <a:extLst>
              <a:ext uri="{FF2B5EF4-FFF2-40B4-BE49-F238E27FC236}">
                <a16:creationId xmlns:a16="http://schemas.microsoft.com/office/drawing/2014/main" id="{C39096F9-FFBA-4791-953B-2FDA26E501FC}"/>
              </a:ext>
            </a:extLst>
          </p:cNvPr>
          <p:cNvSpPr txBox="1">
            <a:spLocks/>
          </p:cNvSpPr>
          <p:nvPr/>
        </p:nvSpPr>
        <p:spPr>
          <a:xfrm>
            <a:off x="417284" y="3599543"/>
            <a:ext cx="4749519" cy="3056615"/>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Merrick et al.</a:t>
            </a:r>
          </a:p>
          <a:p>
            <a:pPr marL="342900" indent="-342900">
              <a:lnSpc>
                <a:spcPct val="100000"/>
              </a:lnSpc>
              <a:spcBef>
                <a:spcPts val="600"/>
              </a:spcBef>
              <a:spcAft>
                <a:spcPts val="600"/>
              </a:spcAft>
              <a:buFont typeface="Arial" panose="020B0604020202020204" pitchFamily="34" charset="0"/>
              <a:buChar char="•"/>
            </a:pPr>
            <a:r>
              <a:rPr lang="en-GB" dirty="0"/>
              <a:t>Mean LOS not reported.</a:t>
            </a:r>
          </a:p>
          <a:p>
            <a:pPr marL="342900" indent="-342900">
              <a:lnSpc>
                <a:spcPct val="100000"/>
              </a:lnSpc>
              <a:spcBef>
                <a:spcPts val="600"/>
              </a:spcBef>
              <a:spcAft>
                <a:spcPts val="600"/>
              </a:spcAft>
              <a:buFont typeface="Arial" panose="020B0604020202020204" pitchFamily="34" charset="0"/>
              <a:buChar char="•"/>
            </a:pPr>
            <a:r>
              <a:rPr lang="en-GB" dirty="0"/>
              <a:t>Median LOS after infections caused by carbapenem-resistant organisms comparable to the mean estimates from experts. </a:t>
            </a:r>
          </a:p>
        </p:txBody>
      </p:sp>
    </p:spTree>
    <p:extLst>
      <p:ext uri="{BB962C8B-B14F-4D97-AF65-F5344CB8AC3E}">
        <p14:creationId xmlns:p14="http://schemas.microsoft.com/office/powerpoint/2010/main" val="147302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Expert elicitation</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18030" y="1294266"/>
            <a:ext cx="11177587" cy="4670116"/>
          </a:xfrm>
        </p:spPr>
        <p:txBody>
          <a:bodyPr>
            <a:normAutofit/>
          </a:bodyPr>
          <a:lstStyle/>
          <a:p>
            <a:pPr>
              <a:lnSpc>
                <a:spcPct val="110000"/>
              </a:lnSpc>
              <a:spcBef>
                <a:spcPts val="600"/>
              </a:spcBef>
              <a:spcAft>
                <a:spcPts val="600"/>
              </a:spcAft>
            </a:pPr>
            <a:r>
              <a:rPr lang="en-GB" b="1" u="sng" dirty="0"/>
              <a:t>Pfizer</a:t>
            </a:r>
          </a:p>
          <a:p>
            <a:pPr marL="285750" indent="-285750">
              <a:lnSpc>
                <a:spcPct val="110000"/>
              </a:lnSpc>
              <a:spcBef>
                <a:spcPts val="600"/>
              </a:spcBef>
              <a:spcAft>
                <a:spcPts val="600"/>
              </a:spcAft>
              <a:buFont typeface="Arial" panose="020B0604020202020204" pitchFamily="34" charset="0"/>
              <a:buChar char="•"/>
            </a:pPr>
            <a:r>
              <a:rPr lang="en-GB" dirty="0"/>
              <a:t>Approaches were not as robust or thorough as a Delphi Panel and not validated against historical data. </a:t>
            </a:r>
          </a:p>
          <a:p>
            <a:pPr>
              <a:lnSpc>
                <a:spcPct val="110000"/>
              </a:lnSpc>
              <a:spcBef>
                <a:spcPts val="600"/>
              </a:spcBef>
              <a:spcAft>
                <a:spcPts val="600"/>
              </a:spcAft>
            </a:pPr>
            <a:r>
              <a:rPr lang="en-GB" b="1" u="sng" dirty="0"/>
              <a:t>MSD</a:t>
            </a:r>
          </a:p>
          <a:p>
            <a:pPr marL="285750" indent="-285750">
              <a:lnSpc>
                <a:spcPct val="110000"/>
              </a:lnSpc>
              <a:spcBef>
                <a:spcPts val="600"/>
              </a:spcBef>
              <a:spcAft>
                <a:spcPts val="600"/>
              </a:spcAft>
              <a:buFont typeface="Arial" panose="020B0604020202020204" pitchFamily="34" charset="0"/>
              <a:buChar char="•"/>
            </a:pPr>
            <a:r>
              <a:rPr lang="en-GB" dirty="0"/>
              <a:t>Support use of expert elicitation methodology to help fill evidence gaps but question robustness of results given small number of experts involved. </a:t>
            </a:r>
          </a:p>
          <a:p>
            <a:pPr>
              <a:lnSpc>
                <a:spcPct val="110000"/>
              </a:lnSpc>
              <a:spcBef>
                <a:spcPts val="600"/>
              </a:spcBef>
              <a:spcAft>
                <a:spcPts val="600"/>
              </a:spcAft>
            </a:pPr>
            <a:r>
              <a:rPr lang="en-GB" b="1" u="sng" dirty="0"/>
              <a:t>Shionogi </a:t>
            </a:r>
          </a:p>
          <a:p>
            <a:pPr marL="285750" indent="-285750">
              <a:lnSpc>
                <a:spcPct val="120000"/>
              </a:lnSpc>
              <a:spcBef>
                <a:spcPts val="600"/>
              </a:spcBef>
              <a:spcAft>
                <a:spcPts val="600"/>
              </a:spcAft>
              <a:buFont typeface="Arial" panose="020B0604020202020204" pitchFamily="34" charset="0"/>
              <a:buChar char="•"/>
            </a:pPr>
            <a:r>
              <a:rPr lang="en-GB" dirty="0"/>
              <a:t>Expert elicitation should have been employed more extensively in areas of limited data.</a:t>
            </a:r>
          </a:p>
          <a:p>
            <a:pPr marL="285750" indent="-285750">
              <a:lnSpc>
                <a:spcPct val="120000"/>
              </a:lnSpc>
              <a:spcBef>
                <a:spcPts val="600"/>
              </a:spcBef>
              <a:spcAft>
                <a:spcPts val="600"/>
              </a:spcAft>
              <a:buFont typeface="Arial" panose="020B0604020202020204" pitchFamily="34" charset="0"/>
              <a:buChar char="•"/>
            </a:pPr>
            <a:r>
              <a:rPr lang="en-GB" dirty="0"/>
              <a:t>Responses that lacked face validity were not addressed.</a:t>
            </a:r>
          </a:p>
        </p:txBody>
      </p:sp>
    </p:spTree>
    <p:extLst>
      <p:ext uri="{BB962C8B-B14F-4D97-AF65-F5344CB8AC3E}">
        <p14:creationId xmlns:p14="http://schemas.microsoft.com/office/powerpoint/2010/main" val="193554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5AE-5B09-44EC-AC1A-AB8C733BD37A}"/>
              </a:ext>
            </a:extLst>
          </p:cNvPr>
          <p:cNvSpPr>
            <a:spLocks noGrp="1"/>
          </p:cNvSpPr>
          <p:nvPr>
            <p:ph type="ctrTitle"/>
          </p:nvPr>
        </p:nvSpPr>
        <p:spPr>
          <a:xfrm>
            <a:off x="724988" y="746309"/>
            <a:ext cx="7038620" cy="1276350"/>
          </a:xfrm>
        </p:spPr>
        <p:txBody>
          <a:bodyPr>
            <a:normAutofit/>
          </a:bodyPr>
          <a:lstStyle/>
          <a:p>
            <a:r>
              <a:rPr lang="en-GB" dirty="0"/>
              <a:t>Context and background for the evaluation</a:t>
            </a:r>
          </a:p>
        </p:txBody>
      </p:sp>
      <p:sp>
        <p:nvSpPr>
          <p:cNvPr id="3" name="Subtitle 2">
            <a:extLst>
              <a:ext uri="{FF2B5EF4-FFF2-40B4-BE49-F238E27FC236}">
                <a16:creationId xmlns:a16="http://schemas.microsoft.com/office/drawing/2014/main" id="{1E14C6FE-C997-4D09-AEEF-8EF3675572CC}"/>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86770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Linking susceptibility data to clinical outcomes</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18030" y="1518005"/>
            <a:ext cx="11177587" cy="4269467"/>
          </a:xfrm>
        </p:spPr>
        <p:txBody>
          <a:bodyPr>
            <a:normAutofit/>
          </a:bodyPr>
          <a:lstStyle/>
          <a:p>
            <a:pPr>
              <a:lnSpc>
                <a:spcPct val="110000"/>
              </a:lnSpc>
              <a:spcBef>
                <a:spcPts val="600"/>
              </a:spcBef>
              <a:spcAft>
                <a:spcPts val="600"/>
              </a:spcAft>
            </a:pPr>
            <a:r>
              <a:rPr lang="en-GB" b="1" u="sng" dirty="0"/>
              <a:t>Pfizer</a:t>
            </a:r>
          </a:p>
          <a:p>
            <a:pPr marL="285750" indent="-285750">
              <a:lnSpc>
                <a:spcPct val="110000"/>
              </a:lnSpc>
              <a:spcBef>
                <a:spcPts val="600"/>
              </a:spcBef>
              <a:spcAft>
                <a:spcPts val="600"/>
              </a:spcAft>
              <a:buFont typeface="Arial" panose="020B0604020202020204" pitchFamily="34" charset="0"/>
              <a:buChar char="•"/>
            </a:pPr>
            <a:r>
              <a:rPr lang="en-GB" dirty="0"/>
              <a:t>In vitro data can’t always be extrapolated to clinical outcomes </a:t>
            </a:r>
            <a:r>
              <a:rPr lang="en-GB" dirty="0">
                <a:sym typeface="Wingdings" panose="05000000000000000000" pitchFamily="2" charset="2"/>
              </a:rPr>
              <a:t></a:t>
            </a:r>
            <a:r>
              <a:rPr lang="en-GB" dirty="0"/>
              <a:t> underestimates the antibiotic’s effectiveness. </a:t>
            </a:r>
          </a:p>
          <a:p>
            <a:pPr>
              <a:lnSpc>
                <a:spcPct val="110000"/>
              </a:lnSpc>
              <a:spcBef>
                <a:spcPts val="600"/>
              </a:spcBef>
              <a:spcAft>
                <a:spcPts val="600"/>
              </a:spcAft>
            </a:pPr>
            <a:r>
              <a:rPr lang="en-GB" b="1" u="sng" dirty="0"/>
              <a:t>Shionogi </a:t>
            </a:r>
          </a:p>
          <a:p>
            <a:pPr marL="285750" indent="-285750">
              <a:lnSpc>
                <a:spcPct val="110000"/>
              </a:lnSpc>
              <a:spcBef>
                <a:spcPts val="600"/>
              </a:spcBef>
              <a:spcAft>
                <a:spcPts val="600"/>
              </a:spcAft>
              <a:buFont typeface="Arial" panose="020B0604020202020204" pitchFamily="34" charset="0"/>
              <a:buChar char="•"/>
            </a:pPr>
            <a:r>
              <a:rPr lang="en-GB" dirty="0"/>
              <a:t>Implausible to assume susceptibility of pathogen is same as probability that patient will be clinically cured </a:t>
            </a:r>
          </a:p>
          <a:p>
            <a:pPr marL="285750" indent="-285750">
              <a:lnSpc>
                <a:spcPct val="110000"/>
              </a:lnSpc>
              <a:spcBef>
                <a:spcPts val="600"/>
              </a:spcBef>
              <a:spcAft>
                <a:spcPts val="600"/>
              </a:spcAft>
              <a:buFont typeface="Arial" panose="020B0604020202020204" pitchFamily="34" charset="0"/>
              <a:buChar char="•"/>
            </a:pPr>
            <a:r>
              <a:rPr lang="en-GB" dirty="0"/>
              <a:t>Incorrect to assume outcomes do not differ according to specific antibiotic used or specific pathogen-mechanism causing the infection, conditional upon susceptibility to that antibiotic. </a:t>
            </a:r>
          </a:p>
          <a:p>
            <a:pPr marL="285750" indent="-285750">
              <a:lnSpc>
                <a:spcPct val="110000"/>
              </a:lnSpc>
              <a:spcBef>
                <a:spcPts val="600"/>
              </a:spcBef>
              <a:spcAft>
                <a:spcPts val="600"/>
              </a:spcAft>
              <a:buFont typeface="Arial" panose="020B0604020202020204" pitchFamily="34" charset="0"/>
              <a:buChar char="•"/>
            </a:pPr>
            <a:r>
              <a:rPr lang="en-GB" dirty="0"/>
              <a:t>Inappropriate to use in vitro data as a surrogate for clinical outcomes, because it doesn’t account for factors that will affect in vivo efficacy </a:t>
            </a:r>
            <a:r>
              <a:rPr lang="en-GB" dirty="0" err="1"/>
              <a:t>eg</a:t>
            </a:r>
            <a:r>
              <a:rPr lang="en-GB" dirty="0"/>
              <a:t> different tissue penetration at different infection sites.</a:t>
            </a:r>
          </a:p>
          <a:p>
            <a:pPr marL="285750" indent="-285750">
              <a:lnSpc>
                <a:spcPct val="110000"/>
              </a:lnSpc>
              <a:spcBef>
                <a:spcPts val="600"/>
              </a:spcBef>
              <a:spcAft>
                <a:spcPts val="600"/>
              </a:spcAft>
              <a:buFont typeface="Arial" panose="020B0604020202020204" pitchFamily="34" charset="0"/>
              <a:buChar char="•"/>
            </a:pPr>
            <a:endParaRPr lang="en-GB" b="1" u="sng" dirty="0"/>
          </a:p>
        </p:txBody>
      </p:sp>
    </p:spTree>
    <p:extLst>
      <p:ext uri="{BB962C8B-B14F-4D97-AF65-F5344CB8AC3E}">
        <p14:creationId xmlns:p14="http://schemas.microsoft.com/office/powerpoint/2010/main" val="357397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681-1833-4DF1-A588-58CF8747393E}"/>
              </a:ext>
            </a:extLst>
          </p:cNvPr>
          <p:cNvSpPr>
            <a:spLocks noGrp="1"/>
          </p:cNvSpPr>
          <p:nvPr>
            <p:ph type="ctrTitle"/>
          </p:nvPr>
        </p:nvSpPr>
        <p:spPr/>
        <p:txBody>
          <a:bodyPr/>
          <a:lstStyle/>
          <a:p>
            <a:r>
              <a:rPr lang="en-GB" dirty="0"/>
              <a:t>Economic analysis</a:t>
            </a:r>
          </a:p>
        </p:txBody>
      </p:sp>
      <p:sp>
        <p:nvSpPr>
          <p:cNvPr id="4" name="Subtitle 3">
            <a:extLst>
              <a:ext uri="{FF2B5EF4-FFF2-40B4-BE49-F238E27FC236}">
                <a16:creationId xmlns:a16="http://schemas.microsoft.com/office/drawing/2014/main" id="{3CFD412E-E33B-4196-B551-ABB7A797B8F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80734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Company economic model</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08454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458310" y="172738"/>
            <a:ext cx="11080069" cy="485153"/>
          </a:xfrm>
        </p:spPr>
        <p:txBody>
          <a:bodyPr>
            <a:normAutofit fontScale="90000"/>
          </a:bodyPr>
          <a:lstStyle/>
          <a:p>
            <a:r>
              <a:rPr lang="en-GB" dirty="0"/>
              <a:t>Company economic model</a:t>
            </a:r>
          </a:p>
        </p:txBody>
      </p:sp>
      <p:sp>
        <p:nvSpPr>
          <p:cNvPr id="3" name="Subtitle 2">
            <a:extLst>
              <a:ext uri="{FF2B5EF4-FFF2-40B4-BE49-F238E27FC236}">
                <a16:creationId xmlns:a16="http://schemas.microsoft.com/office/drawing/2014/main" id="{A5345738-F3E9-41CF-A812-2999E3DA1C02}"/>
              </a:ext>
            </a:extLst>
          </p:cNvPr>
          <p:cNvSpPr>
            <a:spLocks noGrp="1"/>
          </p:cNvSpPr>
          <p:nvPr>
            <p:ph type="subTitle" idx="1"/>
          </p:nvPr>
        </p:nvSpPr>
        <p:spPr>
          <a:xfrm>
            <a:off x="7423355" y="898681"/>
            <a:ext cx="4115023" cy="5669267"/>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Multi-state disease transmission model </a:t>
            </a:r>
          </a:p>
          <a:p>
            <a:pPr>
              <a:lnSpc>
                <a:spcPct val="100000"/>
              </a:lnSpc>
              <a:spcBef>
                <a:spcPts val="600"/>
              </a:spcBef>
              <a:spcAft>
                <a:spcPts val="600"/>
              </a:spcAft>
              <a:buFont typeface="Arial" panose="020B0604020202020204" pitchFamily="34" charset="0"/>
              <a:buChar char="•"/>
            </a:pPr>
            <a:r>
              <a:rPr lang="en-GB" dirty="0">
                <a:effectLst/>
              </a:rPr>
              <a:t>4 main health states: susceptible (not colonised or infected with a pathogen of interest); infected with a pathogen of interest; colonised (but not infected) and dead. For infected and colonised patients: distinction made between sensitive/resistant pathogens</a:t>
            </a:r>
            <a:endParaRPr lang="en-GB" dirty="0"/>
          </a:p>
          <a:p>
            <a:pPr>
              <a:lnSpc>
                <a:spcPct val="100000"/>
              </a:lnSpc>
              <a:spcBef>
                <a:spcPts val="600"/>
              </a:spcBef>
              <a:spcAft>
                <a:spcPts val="600"/>
              </a:spcAft>
              <a:buFont typeface="Arial" panose="020B0604020202020204" pitchFamily="34" charset="0"/>
              <a:buChar char="•"/>
            </a:pPr>
            <a:r>
              <a:rPr lang="en-GB" dirty="0"/>
              <a:t>Infections caused by transmission from patient interactions and environmental exposure</a:t>
            </a:r>
          </a:p>
          <a:p>
            <a:pPr>
              <a:lnSpc>
                <a:spcPct val="100000"/>
              </a:lnSpc>
              <a:spcBef>
                <a:spcPts val="600"/>
              </a:spcBef>
              <a:spcAft>
                <a:spcPts val="600"/>
              </a:spcAft>
              <a:buFont typeface="Arial" panose="020B0604020202020204" pitchFamily="34" charset="0"/>
              <a:buChar char="•"/>
            </a:pPr>
            <a:r>
              <a:rPr lang="en-GB" dirty="0"/>
              <a:t>Multi-state disease transmission model linked to decision-tree treatment pathway module to determine health economic impact of empiric usage of CAZ/AVI</a:t>
            </a:r>
          </a:p>
        </p:txBody>
      </p:sp>
      <p:sp>
        <p:nvSpPr>
          <p:cNvPr id="5" name="TextBox 4">
            <a:extLst>
              <a:ext uri="{FF2B5EF4-FFF2-40B4-BE49-F238E27FC236}">
                <a16:creationId xmlns:a16="http://schemas.microsoft.com/office/drawing/2014/main" id="{BCF82BD3-D470-43A7-B281-86A933F88E4C}"/>
              </a:ext>
            </a:extLst>
          </p:cNvPr>
          <p:cNvSpPr txBox="1"/>
          <p:nvPr/>
        </p:nvSpPr>
        <p:spPr>
          <a:xfrm>
            <a:off x="97971" y="6456014"/>
            <a:ext cx="8033658" cy="353943"/>
          </a:xfrm>
          <a:prstGeom prst="rect">
            <a:avLst/>
          </a:prstGeom>
          <a:noFill/>
        </p:spPr>
        <p:txBody>
          <a:bodyPr wrap="square" rtlCol="0">
            <a:spAutoFit/>
          </a:bodyPr>
          <a:lstStyle/>
          <a:p>
            <a:r>
              <a:rPr lang="en-GB" sz="1700" dirty="0"/>
              <a:t>Company’s model structure,  Source: Company’s submission Figure 13</a:t>
            </a:r>
          </a:p>
        </p:txBody>
      </p:sp>
      <p:pic>
        <p:nvPicPr>
          <p:cNvPr id="6" name="Picture 5">
            <a:extLst>
              <a:ext uri="{FF2B5EF4-FFF2-40B4-BE49-F238E27FC236}">
                <a16:creationId xmlns:a16="http://schemas.microsoft.com/office/drawing/2014/main" id="{63EE35CE-2CA7-476F-8936-B11BD7F13223}"/>
              </a:ext>
              <a:ext uri="{C183D7F6-B498-43B3-948B-1728B52AA6E4}">
                <adec:decorative xmlns:adec="http://schemas.microsoft.com/office/drawing/2017/decorative" val="1"/>
              </a:ext>
            </a:extLst>
          </p:cNvPr>
          <p:cNvPicPr>
            <a:picLocks noChangeAspect="1"/>
          </p:cNvPicPr>
          <p:nvPr/>
        </p:nvPicPr>
        <p:blipFill rotWithShape="1">
          <a:blip r:embed="rId3"/>
          <a:srcRect t="1633" r="50073" b="20991"/>
          <a:stretch/>
        </p:blipFill>
        <p:spPr>
          <a:xfrm>
            <a:off x="198749" y="685662"/>
            <a:ext cx="6710426" cy="3609309"/>
          </a:xfrm>
          <a:prstGeom prst="rect">
            <a:avLst/>
          </a:prstGeom>
        </p:spPr>
      </p:pic>
      <p:pic>
        <p:nvPicPr>
          <p:cNvPr id="7" name="Picture 6">
            <a:extLst>
              <a:ext uri="{FF2B5EF4-FFF2-40B4-BE49-F238E27FC236}">
                <a16:creationId xmlns:a16="http://schemas.microsoft.com/office/drawing/2014/main" id="{4EED03EB-36C6-4196-A508-5D5D0FAB150C}"/>
              </a:ext>
              <a:ext uri="{C183D7F6-B498-43B3-948B-1728B52AA6E4}">
                <adec:decorative xmlns:adec="http://schemas.microsoft.com/office/drawing/2017/decorative" val="1"/>
              </a:ext>
            </a:extLst>
          </p:cNvPr>
          <p:cNvPicPr>
            <a:picLocks noChangeAspect="1"/>
          </p:cNvPicPr>
          <p:nvPr/>
        </p:nvPicPr>
        <p:blipFill rotWithShape="1">
          <a:blip r:embed="rId3"/>
          <a:srcRect l="50000" b="50210"/>
          <a:stretch/>
        </p:blipFill>
        <p:spPr>
          <a:xfrm>
            <a:off x="296719" y="4267199"/>
            <a:ext cx="6413708" cy="2216587"/>
          </a:xfrm>
          <a:prstGeom prst="rect">
            <a:avLst/>
          </a:prstGeom>
        </p:spPr>
      </p:pic>
    </p:spTree>
    <p:extLst>
      <p:ext uri="{BB962C8B-B14F-4D97-AF65-F5344CB8AC3E}">
        <p14:creationId xmlns:p14="http://schemas.microsoft.com/office/powerpoint/2010/main" val="1687106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7F8F37-F5C9-46A4-8AE8-A0CDCD8E04BE}"/>
              </a:ext>
            </a:extLst>
          </p:cNvPr>
          <p:cNvSpPr>
            <a:spLocks noGrp="1"/>
          </p:cNvSpPr>
          <p:nvPr>
            <p:ph type="ctrTitle"/>
          </p:nvPr>
        </p:nvSpPr>
        <p:spPr>
          <a:xfrm>
            <a:off x="496383" y="487510"/>
            <a:ext cx="11080069" cy="1276350"/>
          </a:xfrm>
        </p:spPr>
        <p:txBody>
          <a:bodyPr>
            <a:normAutofit fontScale="90000"/>
          </a:bodyPr>
          <a:lstStyle/>
          <a:p>
            <a:r>
              <a:rPr lang="en-GB" dirty="0"/>
              <a:t>Company used UK sources to inform epidemiological parameters in its economic model</a:t>
            </a:r>
          </a:p>
        </p:txBody>
      </p:sp>
      <p:graphicFrame>
        <p:nvGraphicFramePr>
          <p:cNvPr id="2" name="Table 2">
            <a:extLst>
              <a:ext uri="{FF2B5EF4-FFF2-40B4-BE49-F238E27FC236}">
                <a16:creationId xmlns:a16="http://schemas.microsoft.com/office/drawing/2014/main" id="{065C1279-157F-4827-ABED-79A7E954E756}"/>
              </a:ext>
            </a:extLst>
          </p:cNvPr>
          <p:cNvGraphicFramePr>
            <a:graphicFrameLocks noGrp="1"/>
          </p:cNvGraphicFramePr>
          <p:nvPr>
            <p:extLst>
              <p:ext uri="{D42A27DB-BD31-4B8C-83A1-F6EECF244321}">
                <p14:modId xmlns:p14="http://schemas.microsoft.com/office/powerpoint/2010/main" val="692318873"/>
              </p:ext>
            </p:extLst>
          </p:nvPr>
        </p:nvGraphicFramePr>
        <p:xfrm>
          <a:off x="559927" y="1824505"/>
          <a:ext cx="9567300" cy="2560678"/>
        </p:xfrm>
        <a:graphic>
          <a:graphicData uri="http://schemas.openxmlformats.org/drawingml/2006/table">
            <a:tbl>
              <a:tblPr firstRow="1" bandRow="1">
                <a:tableStyleId>{5C22544A-7EE6-4342-B048-85BDC9FD1C3A}</a:tableStyleId>
              </a:tblPr>
              <a:tblGrid>
                <a:gridCol w="4179221">
                  <a:extLst>
                    <a:ext uri="{9D8B030D-6E8A-4147-A177-3AD203B41FA5}">
                      <a16:colId xmlns:a16="http://schemas.microsoft.com/office/drawing/2014/main" val="2257798106"/>
                    </a:ext>
                  </a:extLst>
                </a:gridCol>
                <a:gridCol w="5388079">
                  <a:extLst>
                    <a:ext uri="{9D8B030D-6E8A-4147-A177-3AD203B41FA5}">
                      <a16:colId xmlns:a16="http://schemas.microsoft.com/office/drawing/2014/main" val="2631321726"/>
                    </a:ext>
                  </a:extLst>
                </a:gridCol>
              </a:tblGrid>
              <a:tr h="370840">
                <a:tc>
                  <a:txBody>
                    <a:bodyPr/>
                    <a:lstStyle/>
                    <a:p>
                      <a:pPr marR="82550" algn="l">
                        <a:spcAft>
                          <a:spcPts val="300"/>
                        </a:spcAft>
                      </a:pPr>
                      <a:r>
                        <a:rPr lang="en-GB" sz="1800" dirty="0">
                          <a:effectLst/>
                          <a:latin typeface="+mj-lt"/>
                        </a:rPr>
                        <a:t>Source</a:t>
                      </a:r>
                      <a:endParaRPr lang="en-GB" sz="1800" dirty="0">
                        <a:effectLst/>
                        <a:latin typeface="+mj-lt"/>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Epidemiological input</a:t>
                      </a:r>
                    </a:p>
                  </a:txBody>
                  <a:tcPr marL="5081" marR="5081" marT="0" marB="0"/>
                </a:tc>
                <a:extLst>
                  <a:ext uri="{0D108BD9-81ED-4DB2-BD59-A6C34878D82A}">
                    <a16:rowId xmlns:a16="http://schemas.microsoft.com/office/drawing/2014/main" val="1309554474"/>
                  </a:ext>
                </a:extLst>
              </a:tr>
              <a:tr h="335638">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ATLAS data (Pfizer)</a:t>
                      </a:r>
                    </a:p>
                  </a:txBody>
                  <a:tcPr marL="5081" marR="5081" marT="0" marB="0"/>
                </a:tc>
                <a:tc>
                  <a:txBody>
                    <a:bodyPr/>
                    <a:lstStyle/>
                    <a:p>
                      <a:pPr marL="0" marR="8255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Baseline resistance</a:t>
                      </a:r>
                      <a:endParaRPr lang="en-GB" sz="1800" b="1" u="sng" dirty="0">
                        <a:effectLst/>
                        <a:latin typeface="+mj-lt"/>
                        <a:ea typeface="Times New Roman" panose="02020603050405020304" pitchFamily="18" charset="0"/>
                        <a:cs typeface="Times New Roman" panose="02020603050405020304" pitchFamily="18" charset="0"/>
                      </a:endParaRPr>
                    </a:p>
                  </a:txBody>
                  <a:tcPr marL="5081" marR="5081" marT="0" marB="0"/>
                </a:tc>
                <a:extLst>
                  <a:ext uri="{0D108BD9-81ED-4DB2-BD59-A6C34878D82A}">
                    <a16:rowId xmlns:a16="http://schemas.microsoft.com/office/drawing/2014/main" val="3974599121"/>
                  </a:ext>
                </a:extLst>
              </a:tr>
              <a:tr h="370840">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ESPAUR 2018-2019 (PHE)</a:t>
                      </a:r>
                    </a:p>
                  </a:txBody>
                  <a:tcPr marL="5081" marR="5081" marT="0" marB="0"/>
                </a:tc>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Baseline resistance and resistance time series</a:t>
                      </a:r>
                    </a:p>
                  </a:txBody>
                  <a:tcPr marL="5081" marR="5081" marT="0" marB="0"/>
                </a:tc>
                <a:extLst>
                  <a:ext uri="{0D108BD9-81ED-4DB2-BD59-A6C34878D82A}">
                    <a16:rowId xmlns:a16="http://schemas.microsoft.com/office/drawing/2014/main" val="525352114"/>
                  </a:ext>
                </a:extLst>
              </a:tr>
              <a:tr h="370840">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PHE AMR local indicator (fingertips)</a:t>
                      </a:r>
                    </a:p>
                  </a:txBody>
                  <a:tcPr marL="5081" marR="5081" marT="0" marB="0"/>
                </a:tc>
                <a:tc>
                  <a:txBody>
                    <a:bodyPr/>
                    <a:lstStyle/>
                    <a:p>
                      <a:pPr marL="0" marR="8255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Infection incidence</a:t>
                      </a:r>
                    </a:p>
                  </a:txBody>
                  <a:tcPr marL="5081" marR="5081" marT="0" marB="0"/>
                </a:tc>
                <a:extLst>
                  <a:ext uri="{0D108BD9-81ED-4DB2-BD59-A6C34878D82A}">
                    <a16:rowId xmlns:a16="http://schemas.microsoft.com/office/drawing/2014/main" val="1607087478"/>
                  </a:ext>
                </a:extLst>
              </a:tr>
              <a:tr h="370840">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Health Protection Agency</a:t>
                      </a:r>
                    </a:p>
                  </a:txBody>
                  <a:tcPr marL="5081" marR="5081" marT="0" marB="0"/>
                </a:tc>
                <a:tc>
                  <a:txBody>
                    <a:bodyPr/>
                    <a:lstStyle/>
                    <a:p>
                      <a:pPr marL="0" marR="8255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Infection incidence</a:t>
                      </a:r>
                    </a:p>
                  </a:txBody>
                  <a:tcPr marL="5081" marR="5081" marT="0" marB="0"/>
                </a:tc>
                <a:extLst>
                  <a:ext uri="{0D108BD9-81ED-4DB2-BD59-A6C34878D82A}">
                    <a16:rowId xmlns:a16="http://schemas.microsoft.com/office/drawing/2014/main" val="1894398418"/>
                  </a:ext>
                </a:extLst>
              </a:tr>
              <a:tr h="370840">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ONS Statistics</a:t>
                      </a:r>
                    </a:p>
                  </a:txBody>
                  <a:tcPr marL="5081" marR="5081" marT="0" marB="0"/>
                </a:tc>
                <a:tc>
                  <a:txBody>
                    <a:bodyPr/>
                    <a:lstStyle/>
                    <a:p>
                      <a:pPr marL="0" marR="8255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Daily mortality rates</a:t>
                      </a:r>
                    </a:p>
                  </a:txBody>
                  <a:tcPr marL="5081" marR="5081" marT="0" marB="0"/>
                </a:tc>
                <a:extLst>
                  <a:ext uri="{0D108BD9-81ED-4DB2-BD59-A6C34878D82A}">
                    <a16:rowId xmlns:a16="http://schemas.microsoft.com/office/drawing/2014/main" val="1541098081"/>
                  </a:ext>
                </a:extLst>
              </a:tr>
              <a:tr h="370840">
                <a:tc>
                  <a:txBody>
                    <a:bodyPr/>
                    <a:lstStyle/>
                    <a:p>
                      <a:pPr marR="82550" algn="l">
                        <a:spcAft>
                          <a:spcPts val="300"/>
                        </a:spcAft>
                      </a:pPr>
                      <a:r>
                        <a:rPr lang="en-GB" sz="1800" dirty="0">
                          <a:effectLst/>
                          <a:latin typeface="+mj-lt"/>
                          <a:ea typeface="Times New Roman" panose="02020603050405020304" pitchFamily="18" charset="0"/>
                          <a:cs typeface="Times New Roman" panose="02020603050405020304" pitchFamily="18" charset="0"/>
                        </a:rPr>
                        <a:t>NHS hospital activity data</a:t>
                      </a:r>
                    </a:p>
                  </a:txBody>
                  <a:tcPr marL="5081" marR="5081" marT="0" marB="0"/>
                </a:tc>
                <a:tc>
                  <a:txBody>
                    <a:bodyPr/>
                    <a:lstStyle/>
                    <a:p>
                      <a:pPr marL="0" marR="8255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Daily mortality rates</a:t>
                      </a:r>
                    </a:p>
                  </a:txBody>
                  <a:tcPr marL="5081" marR="5081" marT="0" marB="0"/>
                </a:tc>
                <a:extLst>
                  <a:ext uri="{0D108BD9-81ED-4DB2-BD59-A6C34878D82A}">
                    <a16:rowId xmlns:a16="http://schemas.microsoft.com/office/drawing/2014/main" val="650749535"/>
                  </a:ext>
                </a:extLst>
              </a:tr>
            </a:tbl>
          </a:graphicData>
        </a:graphic>
      </p:graphicFrame>
      <p:sp>
        <p:nvSpPr>
          <p:cNvPr id="9" name="TextBox 8">
            <a:extLst>
              <a:ext uri="{FF2B5EF4-FFF2-40B4-BE49-F238E27FC236}">
                <a16:creationId xmlns:a16="http://schemas.microsoft.com/office/drawing/2014/main" id="{049B0744-7B87-445A-A321-C8BFF4207787}"/>
              </a:ext>
            </a:extLst>
          </p:cNvPr>
          <p:cNvSpPr txBox="1"/>
          <p:nvPr/>
        </p:nvSpPr>
        <p:spPr>
          <a:xfrm>
            <a:off x="559927" y="4517342"/>
            <a:ext cx="10687665" cy="584775"/>
          </a:xfrm>
          <a:prstGeom prst="rect">
            <a:avLst/>
          </a:prstGeom>
          <a:solidFill>
            <a:srgbClr val="FFFFFF"/>
          </a:solidFill>
        </p:spPr>
        <p:txBody>
          <a:bodyPr wrap="square" rtlCol="0">
            <a:spAutoFit/>
          </a:bodyPr>
          <a:lstStyle/>
          <a:p>
            <a:r>
              <a:rPr lang="en-GB" sz="1600" dirty="0"/>
              <a:t>ATLAS: Antimicrobial testing Leadership and Surveillance, ESPAUR: English Surveillance Programme for Antimicrobial Utilisation and Resistance, PHE: Public Health England, ONS: Office for National Statistics</a:t>
            </a:r>
          </a:p>
        </p:txBody>
      </p:sp>
    </p:spTree>
    <p:extLst>
      <p:ext uri="{BB962C8B-B14F-4D97-AF65-F5344CB8AC3E}">
        <p14:creationId xmlns:p14="http://schemas.microsoft.com/office/powerpoint/2010/main" val="54798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496888" y="487363"/>
            <a:ext cx="11695112" cy="1276350"/>
          </a:xfrm>
        </p:spPr>
        <p:txBody>
          <a:bodyPr>
            <a:normAutofit/>
          </a:bodyPr>
          <a:lstStyle/>
          <a:p>
            <a:r>
              <a:rPr lang="en-GB" sz="3600" dirty="0"/>
              <a:t>Comparison of company and EEPRU economic model (1)</a:t>
            </a:r>
          </a:p>
        </p:txBody>
      </p:sp>
      <p:sp>
        <p:nvSpPr>
          <p:cNvPr id="4" name="Subtitle 3">
            <a:extLst>
              <a:ext uri="{FF2B5EF4-FFF2-40B4-BE49-F238E27FC236}">
                <a16:creationId xmlns:a16="http://schemas.microsoft.com/office/drawing/2014/main" id="{CB0D5995-26B2-4BA6-B64F-2BF0B5E46802}"/>
              </a:ext>
            </a:extLst>
          </p:cNvPr>
          <p:cNvSpPr>
            <a:spLocks noGrp="1"/>
          </p:cNvSpPr>
          <p:nvPr>
            <p:ph type="subTitle" idx="1"/>
          </p:nvPr>
        </p:nvSpPr>
        <p:spPr/>
        <p:txBody>
          <a:bodyPr/>
          <a:lstStyle/>
          <a:p>
            <a:endParaRPr lang="en-GB"/>
          </a:p>
        </p:txBody>
      </p:sp>
      <p:graphicFrame>
        <p:nvGraphicFramePr>
          <p:cNvPr id="8" name="Table 7">
            <a:extLst>
              <a:ext uri="{FF2B5EF4-FFF2-40B4-BE49-F238E27FC236}">
                <a16:creationId xmlns:a16="http://schemas.microsoft.com/office/drawing/2014/main" id="{F6CF8A53-548A-4DFB-A0B4-C93EA1D4642B}"/>
              </a:ext>
            </a:extLst>
          </p:cNvPr>
          <p:cNvGraphicFramePr>
            <a:graphicFrameLocks noGrp="1"/>
          </p:cNvGraphicFramePr>
          <p:nvPr>
            <p:extLst>
              <p:ext uri="{D42A27DB-BD31-4B8C-83A1-F6EECF244321}">
                <p14:modId xmlns:p14="http://schemas.microsoft.com/office/powerpoint/2010/main" val="125175150"/>
              </p:ext>
            </p:extLst>
          </p:nvPr>
        </p:nvGraphicFramePr>
        <p:xfrm>
          <a:off x="414978" y="1160590"/>
          <a:ext cx="11362045" cy="5325751"/>
        </p:xfrm>
        <a:graphic>
          <a:graphicData uri="http://schemas.openxmlformats.org/drawingml/2006/table">
            <a:tbl>
              <a:tblPr firstRow="1" firstCol="1" bandRow="1">
                <a:tableStyleId>{5C22544A-7EE6-4342-B048-85BDC9FD1C3A}</a:tableStyleId>
              </a:tblPr>
              <a:tblGrid>
                <a:gridCol w="1760052">
                  <a:extLst>
                    <a:ext uri="{9D8B030D-6E8A-4147-A177-3AD203B41FA5}">
                      <a16:colId xmlns:a16="http://schemas.microsoft.com/office/drawing/2014/main" val="2499403528"/>
                    </a:ext>
                  </a:extLst>
                </a:gridCol>
                <a:gridCol w="5706227">
                  <a:extLst>
                    <a:ext uri="{9D8B030D-6E8A-4147-A177-3AD203B41FA5}">
                      <a16:colId xmlns:a16="http://schemas.microsoft.com/office/drawing/2014/main" val="3895081300"/>
                    </a:ext>
                  </a:extLst>
                </a:gridCol>
                <a:gridCol w="3895766">
                  <a:extLst>
                    <a:ext uri="{9D8B030D-6E8A-4147-A177-3AD203B41FA5}">
                      <a16:colId xmlns:a16="http://schemas.microsoft.com/office/drawing/2014/main" val="29076630"/>
                    </a:ext>
                  </a:extLst>
                </a:gridCol>
              </a:tblGrid>
              <a:tr h="328494">
                <a:tc>
                  <a:txBody>
                    <a:bodyPr/>
                    <a:lstStyle/>
                    <a:p>
                      <a:pPr>
                        <a:lnSpc>
                          <a:spcPct val="114000"/>
                        </a:lnSpc>
                        <a:spcAft>
                          <a:spcPts val="600"/>
                        </a:spcAft>
                      </a:pPr>
                      <a:r>
                        <a:rPr lang="en-GB" sz="1800">
                          <a:effectLst/>
                          <a:latin typeface="+mn-lt"/>
                        </a:rPr>
                        <a:t>Element</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a:effectLst/>
                          <a:latin typeface="+mn-lt"/>
                        </a:rPr>
                        <a:t>Company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a:effectLst/>
                          <a:latin typeface="+mn-lt"/>
                          <a:ea typeface="Calibri" panose="020F0502020204030204" pitchFamily="34" charset="0"/>
                          <a:cs typeface="Arial" panose="020B0604020202020204" pitchFamily="34" charset="0"/>
                        </a:rPr>
                        <a:t>EEPRU (patient-level)</a:t>
                      </a:r>
                    </a:p>
                  </a:txBody>
                  <a:tcPr marL="11121" marR="11121" marT="0" marB="0"/>
                </a:tc>
                <a:extLst>
                  <a:ext uri="{0D108BD9-81ED-4DB2-BD59-A6C34878D82A}">
                    <a16:rowId xmlns:a16="http://schemas.microsoft.com/office/drawing/2014/main" val="4093648346"/>
                  </a:ext>
                </a:extLst>
              </a:tr>
              <a:tr h="1031136">
                <a:tc>
                  <a:txBody>
                    <a:bodyPr/>
                    <a:lstStyle/>
                    <a:p>
                      <a:pPr>
                        <a:lnSpc>
                          <a:spcPct val="114000"/>
                        </a:lnSpc>
                        <a:spcAft>
                          <a:spcPts val="600"/>
                        </a:spcAft>
                      </a:pPr>
                      <a:r>
                        <a:rPr lang="en-GB" sz="1800" dirty="0">
                          <a:effectLst/>
                          <a:latin typeface="+mn-lt"/>
                        </a:rPr>
                        <a:t>Setting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a:effectLst/>
                          <a:latin typeface="+mn-lt"/>
                        </a:rPr>
                        <a:t>1,000 patients in single hospital with infectious environment. Results scaled-up to reflect 93,432 beds being occupied over a 10-year horizon.</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a:effectLst/>
                          <a:latin typeface="+mn-lt"/>
                          <a:ea typeface="Calibri" panose="020F0502020204030204" pitchFamily="34" charset="0"/>
                          <a:cs typeface="Arial" panose="020B0604020202020204" pitchFamily="34" charset="0"/>
                        </a:rPr>
                        <a:t>Patient-level:  2 settings, microbiology-directed setting and empirical setting treatment</a:t>
                      </a:r>
                    </a:p>
                  </a:txBody>
                  <a:tcPr marL="11121" marR="11121" marT="0" marB="0"/>
                </a:tc>
                <a:extLst>
                  <a:ext uri="{0D108BD9-81ED-4DB2-BD59-A6C34878D82A}">
                    <a16:rowId xmlns:a16="http://schemas.microsoft.com/office/drawing/2014/main" val="4017128157"/>
                  </a:ext>
                </a:extLst>
              </a:tr>
              <a:tr h="916068">
                <a:tc>
                  <a:txBody>
                    <a:bodyPr/>
                    <a:lstStyle/>
                    <a:p>
                      <a:pPr>
                        <a:lnSpc>
                          <a:spcPct val="114000"/>
                        </a:lnSpc>
                        <a:spcAft>
                          <a:spcPts val="600"/>
                        </a:spcAft>
                      </a:pPr>
                      <a:r>
                        <a:rPr lang="en-GB" sz="1800" dirty="0">
                          <a:effectLst/>
                          <a:latin typeface="+mn-lt"/>
                        </a:rPr>
                        <a:t>Model structure</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GB" dirty="0">
                          <a:latin typeface="+mn-lt"/>
                        </a:rPr>
                        <a:t>Multi-state disease transmission model</a:t>
                      </a:r>
                    </a:p>
                  </a:txBody>
                  <a:tcPr marL="11121" marR="11121" marT="0" marB="0"/>
                </a:tc>
                <a:tc>
                  <a:txBody>
                    <a:bodyPr/>
                    <a:lstStyle/>
                    <a:p>
                      <a:pPr>
                        <a:lnSpc>
                          <a:spcPct val="114000"/>
                        </a:lnSpc>
                        <a:spcAft>
                          <a:spcPts val="600"/>
                        </a:spcAft>
                      </a:pPr>
                      <a:r>
                        <a:rPr lang="en-GB" sz="1800" kern="1200" dirty="0">
                          <a:solidFill>
                            <a:schemeClr val="tx1"/>
                          </a:solidFill>
                          <a:effectLst/>
                          <a:latin typeface="+mn-lt"/>
                          <a:ea typeface="+mn-ea"/>
                          <a:cs typeface="+mn-cs"/>
                        </a:rPr>
                        <a:t>Forecast-based approach, structure differs according to the setting: empiric treatment and microbiology-directed setting</a:t>
                      </a:r>
                    </a:p>
                  </a:txBody>
                  <a:tcPr marL="11121" marR="11121" marT="0" marB="0"/>
                </a:tc>
                <a:extLst>
                  <a:ext uri="{0D108BD9-81ED-4DB2-BD59-A6C34878D82A}">
                    <a16:rowId xmlns:a16="http://schemas.microsoft.com/office/drawing/2014/main" val="1805619859"/>
                  </a:ext>
                </a:extLst>
              </a:tr>
              <a:tr h="1031136">
                <a:tc>
                  <a:txBody>
                    <a:bodyPr/>
                    <a:lstStyle/>
                    <a:p>
                      <a:pPr>
                        <a:lnSpc>
                          <a:spcPct val="114000"/>
                        </a:lnSpc>
                        <a:spcAft>
                          <a:spcPts val="600"/>
                        </a:spcAft>
                      </a:pPr>
                      <a:r>
                        <a:rPr lang="en-GB" sz="1800" dirty="0">
                          <a:effectLst/>
                          <a:latin typeface="+mn-lt"/>
                        </a:rPr>
                        <a:t>Treatment pathways for HVCS</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a:solidFill>
                            <a:schemeClr val="tx1"/>
                          </a:solidFill>
                          <a:effectLst/>
                          <a:latin typeface="+mn-lt"/>
                        </a:rPr>
                        <a:t>20% of patients have confirmed pathogen-resistance mechanisms before treatment initiation and receive microbiology-directed treatment first line</a:t>
                      </a:r>
                    </a:p>
                    <a:p>
                      <a:pPr>
                        <a:lnSpc>
                          <a:spcPct val="114000"/>
                        </a:lnSpc>
                        <a:spcAft>
                          <a:spcPts val="600"/>
                        </a:spcAft>
                      </a:pPr>
                      <a:r>
                        <a:rPr lang="en-GB" sz="1800" dirty="0">
                          <a:effectLst/>
                          <a:latin typeface="+mn-lt"/>
                        </a:rPr>
                        <a:t>80% of patients start with empiric risk-based treatment</a:t>
                      </a:r>
                      <a:endParaRPr lang="en-GB" sz="1800" strike="sngStrike"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strike="noStrike" dirty="0">
                          <a:effectLst/>
                          <a:latin typeface="+mn-lt"/>
                          <a:ea typeface="Calibri" panose="020F0502020204030204" pitchFamily="34" charset="0"/>
                          <a:cs typeface="Arial" panose="020B0604020202020204" pitchFamily="34" charset="0"/>
                        </a:rPr>
                        <a:t>All patients receive empiric risk-based treatment first </a:t>
                      </a:r>
                    </a:p>
                  </a:txBody>
                  <a:tcPr marL="11121" marR="11121" marT="0" marB="0"/>
                </a:tc>
                <a:extLst>
                  <a:ext uri="{0D108BD9-81ED-4DB2-BD59-A6C34878D82A}">
                    <a16:rowId xmlns:a16="http://schemas.microsoft.com/office/drawing/2014/main" val="1645356660"/>
                  </a:ext>
                </a:extLst>
              </a:tr>
              <a:tr h="1116737">
                <a:tc>
                  <a:txBody>
                    <a:bodyPr/>
                    <a:lstStyle/>
                    <a:p>
                      <a:pPr>
                        <a:lnSpc>
                          <a:spcPct val="114000"/>
                        </a:lnSpc>
                        <a:spcAft>
                          <a:spcPts val="600"/>
                        </a:spcAft>
                      </a:pPr>
                      <a:r>
                        <a:rPr lang="en-GB" sz="1800" dirty="0">
                          <a:effectLst/>
                          <a:latin typeface="+mn-lt"/>
                        </a:rPr>
                        <a:t>Pathogen-mechanism</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it-IT" sz="1800" dirty="0">
                          <a:effectLst/>
                          <a:latin typeface="+mn-lt"/>
                        </a:rPr>
                        <a:t>Escherichia coli</a:t>
                      </a:r>
                      <a:r>
                        <a:rPr lang="en-GB" sz="1800" dirty="0">
                          <a:effectLst/>
                          <a:latin typeface="+mn-lt"/>
                        </a:rPr>
                        <a:t>, </a:t>
                      </a:r>
                      <a:r>
                        <a:rPr lang="it-IT" sz="1800" dirty="0">
                          <a:effectLst/>
                          <a:latin typeface="+mn-lt"/>
                        </a:rPr>
                        <a:t>Klebsiella pneumoniae</a:t>
                      </a:r>
                      <a:r>
                        <a:rPr lang="en-GB" sz="1800" dirty="0">
                          <a:effectLst/>
                          <a:latin typeface="+mn-lt"/>
                        </a:rPr>
                        <a:t>, </a:t>
                      </a:r>
                      <a:r>
                        <a:rPr lang="it-IT" sz="1800" dirty="0">
                          <a:effectLst/>
                          <a:latin typeface="+mn-lt"/>
                        </a:rPr>
                        <a:t>Pseudomonas aeruginosa</a:t>
                      </a:r>
                      <a:endParaRPr lang="it-IT" sz="1800" dirty="0">
                        <a:solidFill>
                          <a:schemeClr val="tx1"/>
                        </a:solidFill>
                        <a:effectLst/>
                        <a:latin typeface="+mn-lt"/>
                      </a:endParaRPr>
                    </a:p>
                    <a:p>
                      <a:pPr>
                        <a:lnSpc>
                          <a:spcPct val="114000"/>
                        </a:lnSpc>
                        <a:spcAft>
                          <a:spcPts val="600"/>
                        </a:spcAft>
                      </a:pPr>
                      <a:r>
                        <a:rPr lang="it-IT" sz="1800" dirty="0">
                          <a:solidFill>
                            <a:schemeClr val="tx1"/>
                          </a:solidFill>
                          <a:effectLst/>
                          <a:latin typeface="+mn-lt"/>
                        </a:rPr>
                        <a:t>Several mechanisms of resistance (not specified)</a:t>
                      </a:r>
                      <a:endParaRPr lang="en-GB" sz="1800" dirty="0">
                        <a:solidFill>
                          <a:schemeClr val="tx1"/>
                        </a:solidFill>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i="1" dirty="0" err="1">
                          <a:effectLst/>
                          <a:latin typeface="+mn-lt"/>
                          <a:ea typeface="Calibri" panose="020F0502020204030204" pitchFamily="34" charset="0"/>
                          <a:cs typeface="Arial" panose="020B0604020202020204" pitchFamily="34" charset="0"/>
                        </a:rPr>
                        <a:t>Enterobacterales</a:t>
                      </a:r>
                      <a:r>
                        <a:rPr lang="en-GB" sz="1800" dirty="0">
                          <a:effectLst/>
                          <a:latin typeface="+mn-lt"/>
                          <a:ea typeface="Calibri" panose="020F0502020204030204" pitchFamily="34" charset="0"/>
                          <a:cs typeface="Arial" panose="020B0604020202020204" pitchFamily="34" charset="0"/>
                        </a:rPr>
                        <a:t> with OXA-48 mechanism of resistance</a:t>
                      </a:r>
                    </a:p>
                  </a:txBody>
                  <a:tcPr marL="11121" marR="11121" marT="0" marB="0"/>
                </a:tc>
                <a:extLst>
                  <a:ext uri="{0D108BD9-81ED-4DB2-BD59-A6C34878D82A}">
                    <a16:rowId xmlns:a16="http://schemas.microsoft.com/office/drawing/2014/main" val="3109252576"/>
                  </a:ext>
                </a:extLst>
              </a:tr>
              <a:tr h="330212">
                <a:tc>
                  <a:txBody>
                    <a:bodyPr/>
                    <a:lstStyle/>
                    <a:p>
                      <a:pPr>
                        <a:lnSpc>
                          <a:spcPct val="114000"/>
                        </a:lnSpc>
                        <a:spcAft>
                          <a:spcPts val="600"/>
                        </a:spcAft>
                      </a:pPr>
                      <a:r>
                        <a:rPr lang="en-GB" sz="1800">
                          <a:effectLst/>
                          <a:latin typeface="+mn-lt"/>
                        </a:rPr>
                        <a:t>Site of infection</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err="1">
                          <a:effectLst/>
                          <a:latin typeface="+mn-lt"/>
                        </a:rPr>
                        <a:t>cIAI</a:t>
                      </a:r>
                      <a:r>
                        <a:rPr lang="en-GB" sz="1800" dirty="0">
                          <a:effectLst/>
                          <a:latin typeface="+mn-lt"/>
                        </a:rPr>
                        <a:t>, </a:t>
                      </a:r>
                      <a:r>
                        <a:rPr lang="en-GB" sz="1800" dirty="0" err="1">
                          <a:effectLst/>
                          <a:latin typeface="+mn-lt"/>
                        </a:rPr>
                        <a:t>cUTI</a:t>
                      </a:r>
                      <a:r>
                        <a:rPr lang="en-GB" sz="1800" dirty="0">
                          <a:effectLst/>
                          <a:latin typeface="+mn-lt"/>
                        </a:rPr>
                        <a:t> and HAP/VAP</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err="1">
                          <a:effectLst/>
                          <a:latin typeface="+mn-lt"/>
                        </a:rPr>
                        <a:t>cUTI</a:t>
                      </a:r>
                      <a:r>
                        <a:rPr lang="en-GB" sz="1800" dirty="0">
                          <a:effectLst/>
                          <a:latin typeface="+mn-lt"/>
                        </a:rPr>
                        <a:t> and HAP/VAP</a:t>
                      </a:r>
                      <a:endParaRPr lang="en-GB" sz="1800" dirty="0">
                        <a:effectLst/>
                        <a:latin typeface="+mn-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3319259761"/>
                  </a:ext>
                </a:extLst>
              </a:tr>
            </a:tbl>
          </a:graphicData>
        </a:graphic>
      </p:graphicFrame>
    </p:spTree>
    <p:extLst>
      <p:ext uri="{BB962C8B-B14F-4D97-AF65-F5344CB8AC3E}">
        <p14:creationId xmlns:p14="http://schemas.microsoft.com/office/powerpoint/2010/main" val="337746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496888" y="487363"/>
            <a:ext cx="11695112" cy="1276350"/>
          </a:xfrm>
        </p:spPr>
        <p:txBody>
          <a:bodyPr>
            <a:normAutofit/>
          </a:bodyPr>
          <a:lstStyle/>
          <a:p>
            <a:r>
              <a:rPr lang="en-GB" sz="3600" dirty="0"/>
              <a:t>Comparison of company and EEPRU economic model (2)</a:t>
            </a:r>
          </a:p>
        </p:txBody>
      </p:sp>
      <p:graphicFrame>
        <p:nvGraphicFramePr>
          <p:cNvPr id="8" name="Table 7">
            <a:extLst>
              <a:ext uri="{FF2B5EF4-FFF2-40B4-BE49-F238E27FC236}">
                <a16:creationId xmlns:a16="http://schemas.microsoft.com/office/drawing/2014/main" id="{F6CF8A53-548A-4DFB-A0B4-C93EA1D4642B}"/>
              </a:ext>
            </a:extLst>
          </p:cNvPr>
          <p:cNvGraphicFramePr>
            <a:graphicFrameLocks noGrp="1"/>
          </p:cNvGraphicFramePr>
          <p:nvPr>
            <p:extLst>
              <p:ext uri="{D42A27DB-BD31-4B8C-83A1-F6EECF244321}">
                <p14:modId xmlns:p14="http://schemas.microsoft.com/office/powerpoint/2010/main" val="1304146521"/>
              </p:ext>
            </p:extLst>
          </p:nvPr>
        </p:nvGraphicFramePr>
        <p:xfrm>
          <a:off x="414977" y="1125538"/>
          <a:ext cx="11362045" cy="3609213"/>
        </p:xfrm>
        <a:graphic>
          <a:graphicData uri="http://schemas.openxmlformats.org/drawingml/2006/table">
            <a:tbl>
              <a:tblPr firstRow="1" firstCol="1" bandRow="1">
                <a:tableStyleId>{5C22544A-7EE6-4342-B048-85BDC9FD1C3A}</a:tableStyleId>
              </a:tblPr>
              <a:tblGrid>
                <a:gridCol w="1401046">
                  <a:extLst>
                    <a:ext uri="{9D8B030D-6E8A-4147-A177-3AD203B41FA5}">
                      <a16:colId xmlns:a16="http://schemas.microsoft.com/office/drawing/2014/main" val="2499403528"/>
                    </a:ext>
                  </a:extLst>
                </a:gridCol>
                <a:gridCol w="4861224">
                  <a:extLst>
                    <a:ext uri="{9D8B030D-6E8A-4147-A177-3AD203B41FA5}">
                      <a16:colId xmlns:a16="http://schemas.microsoft.com/office/drawing/2014/main" val="3895081300"/>
                    </a:ext>
                  </a:extLst>
                </a:gridCol>
                <a:gridCol w="5099775">
                  <a:extLst>
                    <a:ext uri="{9D8B030D-6E8A-4147-A177-3AD203B41FA5}">
                      <a16:colId xmlns:a16="http://schemas.microsoft.com/office/drawing/2014/main" val="29076630"/>
                    </a:ext>
                  </a:extLst>
                </a:gridCol>
              </a:tblGrid>
              <a:tr h="56163">
                <a:tc>
                  <a:txBody>
                    <a:bodyPr/>
                    <a:lstStyle/>
                    <a:p>
                      <a:pPr>
                        <a:lnSpc>
                          <a:spcPct val="107000"/>
                        </a:lnSpc>
                        <a:spcAft>
                          <a:spcPts val="800"/>
                        </a:spcAft>
                      </a:pPr>
                      <a:r>
                        <a:rPr lang="en-GB" sz="1800">
                          <a:effectLst/>
                        </a:rPr>
                        <a:t>Element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a:lnSpc>
                          <a:spcPct val="107000"/>
                        </a:lnSpc>
                        <a:spcAft>
                          <a:spcPts val="800"/>
                        </a:spcAft>
                      </a:pPr>
                      <a:r>
                        <a:rPr lang="en-GB" sz="1800" dirty="0">
                          <a:effectLst/>
                        </a:rPr>
                        <a:t>Company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a:lnSpc>
                          <a:spcPct val="107000"/>
                        </a:lnSpc>
                        <a:spcAft>
                          <a:spcPts val="800"/>
                        </a:spcAft>
                      </a:pPr>
                      <a:r>
                        <a:rPr lang="en-GB" sz="1800" dirty="0">
                          <a:effectLst/>
                          <a:latin typeface="+mj-lt"/>
                          <a:ea typeface="Calibri" panose="020F0502020204030204" pitchFamily="34" charset="0"/>
                          <a:cs typeface="Arial" panose="020B0604020202020204" pitchFamily="34" charset="0"/>
                        </a:rPr>
                        <a:t>EEPRU (patient-level)</a:t>
                      </a:r>
                    </a:p>
                  </a:txBody>
                  <a:tcPr marL="11121" marR="11121" marT="0" marB="0"/>
                </a:tc>
                <a:extLst>
                  <a:ext uri="{0D108BD9-81ED-4DB2-BD59-A6C34878D82A}">
                    <a16:rowId xmlns:a16="http://schemas.microsoft.com/office/drawing/2014/main" val="4093648346"/>
                  </a:ext>
                </a:extLst>
              </a:tr>
              <a:tr h="115439">
                <a:tc>
                  <a:txBody>
                    <a:bodyPr/>
                    <a:lstStyle/>
                    <a:p>
                      <a:pPr>
                        <a:lnSpc>
                          <a:spcPct val="107000"/>
                        </a:lnSpc>
                        <a:spcAft>
                          <a:spcPts val="800"/>
                        </a:spcAft>
                      </a:pPr>
                      <a:r>
                        <a:rPr lang="en-GB" sz="1800">
                          <a:effectLst/>
                        </a:rPr>
                        <a:t>Intervention</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chemeClr val="tx1"/>
                          </a:solidFill>
                          <a:effectLst/>
                        </a:rPr>
                        <a:t>CAZ-AVI monotherapy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CAZ-AVI is modelled as an additional treatment line in a 3-line diversified treatment sequence, and compared with a non-diversified 2-line treatment sequence made up of existing drugs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a:lnSpc>
                          <a:spcPct val="107000"/>
                        </a:lnSpc>
                        <a:spcAft>
                          <a:spcPts val="800"/>
                        </a:spcAft>
                      </a:pPr>
                      <a:r>
                        <a:rPr lang="en-GB" sz="1800" dirty="0">
                          <a:solidFill>
                            <a:schemeClr val="tx1"/>
                          </a:solidFill>
                          <a:effectLst/>
                          <a:latin typeface="+mj-lt"/>
                          <a:ea typeface="Calibri" panose="020F0502020204030204" pitchFamily="34" charset="0"/>
                          <a:cs typeface="Arial" panose="020B0604020202020204" pitchFamily="34" charset="0"/>
                        </a:rPr>
                        <a:t>CAZ-AVI monotherapy</a:t>
                      </a:r>
                      <a:endParaRPr lang="en-GB" sz="1800" strike="sngStrike" dirty="0">
                        <a:solidFill>
                          <a:schemeClr val="tx1"/>
                        </a:solidFill>
                        <a:effectLst/>
                        <a:latin typeface="+mj-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2916266976"/>
                  </a:ext>
                </a:extLst>
              </a:tr>
              <a:tr h="115439">
                <a:tc>
                  <a:txBody>
                    <a:bodyPr/>
                    <a:lstStyle/>
                    <a:p>
                      <a:pPr>
                        <a:lnSpc>
                          <a:spcPct val="107000"/>
                        </a:lnSpc>
                        <a:spcAft>
                          <a:spcPts val="800"/>
                        </a:spcAft>
                      </a:pPr>
                      <a:r>
                        <a:rPr lang="en-GB" sz="1800">
                          <a:effectLst/>
                        </a:rPr>
                        <a:t>Comparators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marL="285750" indent="-285750">
                        <a:lnSpc>
                          <a:spcPct val="107000"/>
                        </a:lnSpc>
                        <a:spcAft>
                          <a:spcPts val="800"/>
                        </a:spcAft>
                        <a:buFont typeface="Arial" panose="020B0604020202020204" pitchFamily="34" charset="0"/>
                        <a:buChar char="•"/>
                      </a:pPr>
                      <a:r>
                        <a:rPr lang="en-GB" sz="1800" dirty="0">
                          <a:solidFill>
                            <a:schemeClr val="tx1"/>
                          </a:solidFill>
                          <a:effectLst/>
                        </a:rPr>
                        <a:t>meropenem (all indications)</a:t>
                      </a:r>
                    </a:p>
                    <a:p>
                      <a:pPr marL="285750" indent="-285750">
                        <a:lnSpc>
                          <a:spcPct val="107000"/>
                        </a:lnSpc>
                        <a:spcAft>
                          <a:spcPts val="800"/>
                        </a:spcAft>
                        <a:buFont typeface="Arial" panose="020B0604020202020204" pitchFamily="34" charset="0"/>
                        <a:buChar char="•"/>
                      </a:pPr>
                      <a:r>
                        <a:rPr lang="en-GB" sz="1800" dirty="0">
                          <a:solidFill>
                            <a:schemeClr val="tx1"/>
                          </a:solidFill>
                          <a:effectLst/>
                        </a:rPr>
                        <a:t>piperacillin/tazobactam (for </a:t>
                      </a:r>
                      <a:r>
                        <a:rPr lang="en-GB" sz="1800" dirty="0" err="1">
                          <a:solidFill>
                            <a:schemeClr val="tx1"/>
                          </a:solidFill>
                          <a:effectLst/>
                        </a:rPr>
                        <a:t>cIAI</a:t>
                      </a:r>
                      <a:r>
                        <a:rPr lang="en-GB" sz="1800" dirty="0">
                          <a:solidFill>
                            <a:schemeClr val="tx1"/>
                          </a:solidFill>
                          <a:effectLst/>
                        </a:rPr>
                        <a:t> and </a:t>
                      </a:r>
                      <a:r>
                        <a:rPr lang="en-GB" sz="1800" dirty="0" err="1">
                          <a:solidFill>
                            <a:schemeClr val="tx1"/>
                          </a:solidFill>
                          <a:effectLst/>
                        </a:rPr>
                        <a:t>cUTI</a:t>
                      </a:r>
                      <a:r>
                        <a:rPr lang="en-GB" sz="1800" dirty="0">
                          <a:solidFill>
                            <a:schemeClr val="tx1"/>
                          </a:solidFill>
                          <a:effectLst/>
                        </a:rPr>
                        <a:t>) </a:t>
                      </a:r>
                    </a:p>
                    <a:p>
                      <a:pPr marL="285750" indent="-285750">
                        <a:lnSpc>
                          <a:spcPct val="107000"/>
                        </a:lnSpc>
                        <a:spcAft>
                          <a:spcPts val="800"/>
                        </a:spcAft>
                        <a:buFont typeface="Arial" panose="020B0604020202020204" pitchFamily="34" charset="0"/>
                        <a:buChar char="•"/>
                      </a:pPr>
                      <a:r>
                        <a:rPr lang="en-GB" sz="1800" dirty="0">
                          <a:solidFill>
                            <a:schemeClr val="tx1"/>
                          </a:solidFill>
                          <a:effectLst/>
                        </a:rPr>
                        <a:t>colistin (for HAP/VAP) </a:t>
                      </a:r>
                    </a:p>
                  </a:txBody>
                  <a:tcPr marL="11121" marR="11121" marT="0" marB="0"/>
                </a:tc>
                <a:tc>
                  <a:txBody>
                    <a:bodyPr/>
                    <a:lstStyle/>
                    <a:p>
                      <a:pPr marL="0" lvl="0" indent="0">
                        <a:lnSpc>
                          <a:spcPct val="110000"/>
                        </a:lnSpc>
                        <a:buFont typeface="Arial" panose="020B0604020202020204" pitchFamily="34" charset="0"/>
                        <a:buNone/>
                      </a:pPr>
                      <a:r>
                        <a:rPr lang="en-GB" sz="1800" kern="1200" dirty="0">
                          <a:solidFill>
                            <a:schemeClr val="tx1"/>
                          </a:solidFill>
                          <a:effectLst/>
                          <a:latin typeface="+mn-lt"/>
                          <a:ea typeface="DengXian" panose="02010600030101010101" pitchFamily="2" charset="-122"/>
                          <a:cs typeface="Arial" panose="020B0604020202020204" pitchFamily="34" charset="0"/>
                        </a:rPr>
                        <a:t>EERPU included some of company’s comparators (meropenem in combination with colistin and/or other antimicrobials, colistin in combination with other antimicrobials), plus a range of additional comparators (see slide </a:t>
                      </a:r>
                      <a:r>
                        <a:rPr lang="en-GB" sz="1800" kern="1200" dirty="0">
                          <a:solidFill>
                            <a:schemeClr val="tx1"/>
                          </a:solidFill>
                          <a:effectLst/>
                          <a:latin typeface="+mn-lt"/>
                          <a:ea typeface="DengXian" panose="02010600030101010101" pitchFamily="2" charset="-122"/>
                          <a:cs typeface="Arial" panose="020B0604020202020204" pitchFamily="34" charset="0"/>
                          <a:hlinkClick r:id="rId3" action="ppaction://hlinksldjump"/>
                        </a:rPr>
                        <a:t>18</a:t>
                      </a:r>
                      <a:r>
                        <a:rPr lang="en-GB" sz="1800" kern="1200" dirty="0">
                          <a:solidFill>
                            <a:schemeClr val="tx1"/>
                          </a:solidFill>
                          <a:effectLst/>
                          <a:latin typeface="+mn-lt"/>
                          <a:ea typeface="DengXian" panose="02010600030101010101" pitchFamily="2" charset="-122"/>
                          <a:cs typeface="Arial" panose="020B0604020202020204" pitchFamily="34" charset="0"/>
                        </a:rPr>
                        <a:t>)</a:t>
                      </a:r>
                    </a:p>
                    <a:p>
                      <a:pPr>
                        <a:lnSpc>
                          <a:spcPct val="107000"/>
                        </a:lnSpc>
                        <a:spcAft>
                          <a:spcPts val="800"/>
                        </a:spcAft>
                      </a:pPr>
                      <a:endParaRPr lang="en-GB" sz="1800" dirty="0">
                        <a:solidFill>
                          <a:schemeClr val="tx1"/>
                        </a:solidFill>
                        <a:effectLst/>
                        <a:latin typeface="+mj-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597731838"/>
                  </a:ext>
                </a:extLst>
              </a:tr>
            </a:tbl>
          </a:graphicData>
        </a:graphic>
      </p:graphicFrame>
    </p:spTree>
    <p:extLst>
      <p:ext uri="{BB962C8B-B14F-4D97-AF65-F5344CB8AC3E}">
        <p14:creationId xmlns:p14="http://schemas.microsoft.com/office/powerpoint/2010/main" val="1226648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496888" y="487363"/>
            <a:ext cx="11695112" cy="1276350"/>
          </a:xfrm>
        </p:spPr>
        <p:txBody>
          <a:bodyPr>
            <a:normAutofit/>
          </a:bodyPr>
          <a:lstStyle/>
          <a:p>
            <a:r>
              <a:rPr lang="en-GB" sz="3600" dirty="0"/>
              <a:t>Comparison of company and EEPRU economic model (3)</a:t>
            </a:r>
          </a:p>
        </p:txBody>
      </p:sp>
      <p:graphicFrame>
        <p:nvGraphicFramePr>
          <p:cNvPr id="8" name="Table 7">
            <a:extLst>
              <a:ext uri="{FF2B5EF4-FFF2-40B4-BE49-F238E27FC236}">
                <a16:creationId xmlns:a16="http://schemas.microsoft.com/office/drawing/2014/main" id="{F6CF8A53-548A-4DFB-A0B4-C93EA1D4642B}"/>
              </a:ext>
            </a:extLst>
          </p:cNvPr>
          <p:cNvGraphicFramePr>
            <a:graphicFrameLocks noGrp="1"/>
          </p:cNvGraphicFramePr>
          <p:nvPr>
            <p:extLst>
              <p:ext uri="{D42A27DB-BD31-4B8C-83A1-F6EECF244321}">
                <p14:modId xmlns:p14="http://schemas.microsoft.com/office/powerpoint/2010/main" val="3036875777"/>
              </p:ext>
            </p:extLst>
          </p:nvPr>
        </p:nvGraphicFramePr>
        <p:xfrm>
          <a:off x="333375" y="1154176"/>
          <a:ext cx="11362045" cy="4963851"/>
        </p:xfrm>
        <a:graphic>
          <a:graphicData uri="http://schemas.openxmlformats.org/drawingml/2006/table">
            <a:tbl>
              <a:tblPr firstRow="1" firstCol="1" bandRow="1">
                <a:tableStyleId>{5C22544A-7EE6-4342-B048-85BDC9FD1C3A}</a:tableStyleId>
              </a:tblPr>
              <a:tblGrid>
                <a:gridCol w="2217591">
                  <a:extLst>
                    <a:ext uri="{9D8B030D-6E8A-4147-A177-3AD203B41FA5}">
                      <a16:colId xmlns:a16="http://schemas.microsoft.com/office/drawing/2014/main" val="2499403528"/>
                    </a:ext>
                  </a:extLst>
                </a:gridCol>
                <a:gridCol w="4704599">
                  <a:extLst>
                    <a:ext uri="{9D8B030D-6E8A-4147-A177-3AD203B41FA5}">
                      <a16:colId xmlns:a16="http://schemas.microsoft.com/office/drawing/2014/main" val="3895081300"/>
                    </a:ext>
                  </a:extLst>
                </a:gridCol>
                <a:gridCol w="4439855">
                  <a:extLst>
                    <a:ext uri="{9D8B030D-6E8A-4147-A177-3AD203B41FA5}">
                      <a16:colId xmlns:a16="http://schemas.microsoft.com/office/drawing/2014/main" val="765461036"/>
                    </a:ext>
                  </a:extLst>
                </a:gridCol>
              </a:tblGrid>
              <a:tr h="56163">
                <a:tc>
                  <a:txBody>
                    <a:bodyPr/>
                    <a:lstStyle/>
                    <a:p>
                      <a:pPr>
                        <a:lnSpc>
                          <a:spcPct val="107000"/>
                        </a:lnSpc>
                        <a:spcAft>
                          <a:spcPts val="800"/>
                        </a:spcAft>
                      </a:pPr>
                      <a:r>
                        <a:rPr lang="en-GB" sz="1800">
                          <a:effectLst/>
                          <a:latin typeface="+mn-lt"/>
                        </a:rPr>
                        <a:t>Element</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7000"/>
                        </a:lnSpc>
                        <a:spcAft>
                          <a:spcPts val="800"/>
                        </a:spcAft>
                      </a:pPr>
                      <a:r>
                        <a:rPr lang="en-GB" sz="1800" dirty="0">
                          <a:effectLst/>
                          <a:latin typeface="+mn-lt"/>
                        </a:rPr>
                        <a:t>Company</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chemeClr val="lt1"/>
                          </a:solidFill>
                          <a:effectLst/>
                          <a:latin typeface="+mn-lt"/>
                          <a:ea typeface="Calibri" panose="020F0502020204030204" pitchFamily="34" charset="0"/>
                          <a:cs typeface="Arial" panose="020B0604020202020204" pitchFamily="34" charset="0"/>
                        </a:rPr>
                        <a:t>EEPRU (patient-level)</a:t>
                      </a:r>
                    </a:p>
                  </a:txBody>
                  <a:tcPr marL="11121" marR="11121" marT="0" marB="0"/>
                </a:tc>
                <a:extLst>
                  <a:ext uri="{0D108BD9-81ED-4DB2-BD59-A6C34878D82A}">
                    <a16:rowId xmlns:a16="http://schemas.microsoft.com/office/drawing/2014/main" val="4093648346"/>
                  </a:ext>
                </a:extLst>
              </a:tr>
              <a:tr h="1438839">
                <a:tc>
                  <a:txBody>
                    <a:bodyPr/>
                    <a:lstStyle/>
                    <a:p>
                      <a:pPr>
                        <a:lnSpc>
                          <a:spcPct val="107000"/>
                        </a:lnSpc>
                        <a:spcAft>
                          <a:spcPts val="800"/>
                        </a:spcAft>
                      </a:pPr>
                      <a:r>
                        <a:rPr lang="en-GB" sz="1800">
                          <a:effectLst/>
                          <a:latin typeface="+mn-lt"/>
                        </a:rPr>
                        <a:t>Outcomes</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nSpc>
                          <a:spcPct val="107000"/>
                        </a:lnSpc>
                        <a:buFont typeface="Symbol" panose="05050102010706020507" pitchFamily="18" charset="2"/>
                        <a:buChar char=""/>
                      </a:pPr>
                      <a:r>
                        <a:rPr lang="en-GB" sz="1800" dirty="0">
                          <a:effectLst/>
                          <a:latin typeface="+mn-lt"/>
                        </a:rPr>
                        <a:t>Number of deaths</a:t>
                      </a:r>
                    </a:p>
                    <a:p>
                      <a:pPr marL="342900" lvl="0" indent="-342900">
                        <a:lnSpc>
                          <a:spcPct val="107000"/>
                        </a:lnSpc>
                        <a:buFont typeface="Symbol" panose="05050102010706020507" pitchFamily="18" charset="2"/>
                        <a:buChar char=""/>
                      </a:pPr>
                      <a:r>
                        <a:rPr lang="en-GB" sz="1800" dirty="0">
                          <a:effectLst/>
                          <a:latin typeface="+mn-lt"/>
                        </a:rPr>
                        <a:t>Number of infections</a:t>
                      </a:r>
                    </a:p>
                    <a:p>
                      <a:pPr marL="342900" lvl="0" indent="-342900">
                        <a:lnSpc>
                          <a:spcPct val="107000"/>
                        </a:lnSpc>
                        <a:buFont typeface="Symbol" panose="05050102010706020507" pitchFamily="18" charset="2"/>
                        <a:buChar char=""/>
                      </a:pPr>
                      <a:r>
                        <a:rPr lang="en-GB" sz="1800" dirty="0">
                          <a:effectLst/>
                          <a:latin typeface="+mn-lt"/>
                        </a:rPr>
                        <a:t>Number of patients eligible for CAZ-AVI</a:t>
                      </a:r>
                    </a:p>
                    <a:p>
                      <a:pPr marL="342900" lvl="0" indent="-342900">
                        <a:lnSpc>
                          <a:spcPct val="107000"/>
                        </a:lnSpc>
                        <a:spcAft>
                          <a:spcPts val="800"/>
                        </a:spcAft>
                        <a:buFont typeface="Symbol" panose="05050102010706020507" pitchFamily="18" charset="2"/>
                        <a:buChar char=""/>
                      </a:pPr>
                      <a:r>
                        <a:rPr lang="en-GB" sz="1800" dirty="0">
                          <a:effectLst/>
                          <a:latin typeface="+mn-lt"/>
                        </a:rPr>
                        <a:t>LYs/QALYs lost due to infection</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Death</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no AKI</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AKI</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CKD</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LYs and QALYs</a:t>
                      </a:r>
                    </a:p>
                  </a:txBody>
                  <a:tcPr marL="11121" marR="11121" marT="0" marB="0"/>
                </a:tc>
                <a:extLst>
                  <a:ext uri="{0D108BD9-81ED-4DB2-BD59-A6C34878D82A}">
                    <a16:rowId xmlns:a16="http://schemas.microsoft.com/office/drawing/2014/main" val="2530714155"/>
                  </a:ext>
                </a:extLst>
              </a:tr>
              <a:tr h="0">
                <a:tc>
                  <a:txBody>
                    <a:bodyPr/>
                    <a:lstStyle/>
                    <a:p>
                      <a:pPr>
                        <a:lnSpc>
                          <a:spcPct val="107000"/>
                        </a:lnSpc>
                        <a:spcAft>
                          <a:spcPts val="800"/>
                        </a:spcAft>
                      </a:pPr>
                      <a:r>
                        <a:rPr lang="en-GB" sz="1800" dirty="0">
                          <a:effectLst/>
                          <a:latin typeface="+mn-lt"/>
                        </a:rPr>
                        <a:t>Elements of value as set out in the Evaluation Framework</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Diversity value and transmission included </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Insurance and enablement value partially included </a:t>
                      </a: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Insurance value quantified</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Enablement value partially quantified</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Transmission, spectrum and diversity value not quantified</a:t>
                      </a:r>
                    </a:p>
                  </a:txBody>
                  <a:tcPr marL="11121" marR="11121" marT="0" marB="0"/>
                </a:tc>
                <a:extLst>
                  <a:ext uri="{0D108BD9-81ED-4DB2-BD59-A6C34878D82A}">
                    <a16:rowId xmlns:a16="http://schemas.microsoft.com/office/drawing/2014/main" val="507847316"/>
                  </a:ext>
                </a:extLst>
              </a:tr>
              <a:tr h="652385">
                <a:tc>
                  <a:txBody>
                    <a:bodyPr/>
                    <a:lstStyle/>
                    <a:p>
                      <a:pPr>
                        <a:lnSpc>
                          <a:spcPct val="107000"/>
                        </a:lnSpc>
                        <a:spcAft>
                          <a:spcPts val="800"/>
                        </a:spcAft>
                      </a:pPr>
                      <a:r>
                        <a:rPr lang="en-GB" sz="1800" dirty="0">
                          <a:effectLst/>
                          <a:latin typeface="+mn-lt"/>
                        </a:rPr>
                        <a:t>Study designs</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nSpc>
                          <a:spcPct val="107000"/>
                        </a:lnSpc>
                        <a:buFont typeface="Symbol" panose="05050102010706020507" pitchFamily="18" charset="2"/>
                        <a:buChar char=""/>
                      </a:pPr>
                      <a:r>
                        <a:rPr lang="en-GB" sz="1800" dirty="0">
                          <a:effectLst/>
                          <a:latin typeface="+mn-lt"/>
                        </a:rPr>
                        <a:t>RCTs</a:t>
                      </a:r>
                    </a:p>
                    <a:p>
                      <a:pPr marL="342900" lvl="0" indent="-342900">
                        <a:lnSpc>
                          <a:spcPct val="107000"/>
                        </a:lnSpc>
                        <a:buFont typeface="Symbol" panose="05050102010706020507" pitchFamily="18" charset="2"/>
                        <a:buChar char=""/>
                      </a:pPr>
                      <a:r>
                        <a:rPr lang="en-GB" sz="1800" dirty="0">
                          <a:effectLst/>
                          <a:latin typeface="+mn-lt"/>
                        </a:rPr>
                        <a:t>Observational studies</a:t>
                      </a:r>
                    </a:p>
                    <a:p>
                      <a:pPr marL="342900" lvl="0" indent="-342900">
                        <a:lnSpc>
                          <a:spcPct val="107000"/>
                        </a:lnSpc>
                        <a:spcAft>
                          <a:spcPts val="800"/>
                        </a:spcAft>
                        <a:buFont typeface="Symbol" panose="05050102010706020507" pitchFamily="18" charset="2"/>
                        <a:buChar char=""/>
                      </a:pPr>
                      <a:r>
                        <a:rPr lang="en-GB" sz="1800" dirty="0">
                          <a:effectLst/>
                          <a:latin typeface="+mn-lt"/>
                        </a:rPr>
                        <a:t>National and international datasets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lvl="0" indent="0">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Susceptibility studies for effectiveness </a:t>
                      </a:r>
                    </a:p>
                    <a:p>
                      <a:pPr marL="0" lvl="0" indent="0">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Other outcomes from observational data, meta-analyses, national datasets, RCT, structured expert elicitation</a:t>
                      </a:r>
                    </a:p>
                  </a:txBody>
                  <a:tcPr marL="11121" marR="11121" marT="0" marB="0"/>
                </a:tc>
                <a:extLst>
                  <a:ext uri="{0D108BD9-81ED-4DB2-BD59-A6C34878D82A}">
                    <a16:rowId xmlns:a16="http://schemas.microsoft.com/office/drawing/2014/main" val="3053839944"/>
                  </a:ext>
                </a:extLst>
              </a:tr>
              <a:tr h="652385">
                <a:tc>
                  <a:txBody>
                    <a:bodyPr/>
                    <a:lstStyle/>
                    <a:p>
                      <a:pPr>
                        <a:lnSpc>
                          <a:spcPct val="107000"/>
                        </a:lnSpc>
                        <a:spcAft>
                          <a:spcPts val="800"/>
                        </a:spcAft>
                      </a:pPr>
                      <a:r>
                        <a:rPr lang="en-GB" sz="1800" dirty="0">
                          <a:effectLst/>
                          <a:latin typeface="+mn-lt"/>
                          <a:ea typeface="Calibri" panose="020F0502020204030204" pitchFamily="34" charset="0"/>
                          <a:cs typeface="Arial" panose="020B0604020202020204" pitchFamily="34" charset="0"/>
                        </a:rPr>
                        <a:t>Threshold used to convert cost savings to health benefits</a:t>
                      </a:r>
                    </a:p>
                  </a:txBody>
                  <a:tcPr marL="11121" marR="11121" marT="0" marB="0"/>
                </a:tc>
                <a:tc>
                  <a:txBody>
                    <a:bodyPr/>
                    <a:lstStyle/>
                    <a:p>
                      <a:pPr marL="0" lvl="0" indent="0">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£30,000/QALY</a:t>
                      </a:r>
                    </a:p>
                  </a:txBody>
                  <a:tcPr marL="11121" marR="11121" marT="0" marB="0"/>
                </a:tc>
                <a:tc>
                  <a:txBody>
                    <a:bodyPr/>
                    <a:lstStyle/>
                    <a:p>
                      <a:pPr marL="0" lvl="0" indent="0">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£20,000/QALY</a:t>
                      </a:r>
                    </a:p>
                  </a:txBody>
                  <a:tcPr marL="11121" marR="11121" marT="0" marB="0"/>
                </a:tc>
                <a:extLst>
                  <a:ext uri="{0D108BD9-81ED-4DB2-BD59-A6C34878D82A}">
                    <a16:rowId xmlns:a16="http://schemas.microsoft.com/office/drawing/2014/main" val="860268363"/>
                  </a:ext>
                </a:extLst>
              </a:tr>
            </a:tbl>
          </a:graphicData>
        </a:graphic>
      </p:graphicFrame>
      <p:sp>
        <p:nvSpPr>
          <p:cNvPr id="5" name="TextBox 4">
            <a:extLst>
              <a:ext uri="{FF2B5EF4-FFF2-40B4-BE49-F238E27FC236}">
                <a16:creationId xmlns:a16="http://schemas.microsoft.com/office/drawing/2014/main" id="{08E4323A-0AD0-48C0-A1B8-F4465C8A4AEC}"/>
              </a:ext>
            </a:extLst>
          </p:cNvPr>
          <p:cNvSpPr txBox="1"/>
          <p:nvPr/>
        </p:nvSpPr>
        <p:spPr>
          <a:xfrm>
            <a:off x="248920" y="6082109"/>
            <a:ext cx="11530954" cy="615553"/>
          </a:xfrm>
          <a:prstGeom prst="rect">
            <a:avLst/>
          </a:prstGeom>
          <a:noFill/>
        </p:spPr>
        <p:txBody>
          <a:bodyPr wrap="square" rtlCol="0">
            <a:spAutoFit/>
          </a:bodyPr>
          <a:lstStyle/>
          <a:p>
            <a:r>
              <a:rPr lang="en-GB" sz="1700" dirty="0"/>
              <a:t>LY: Life years, QALY: Quality-adjusted life years, AKI: Acute kidney injury, CKD: Chronic kidney disease, </a:t>
            </a:r>
          </a:p>
          <a:p>
            <a:r>
              <a:rPr lang="en-GB" sz="1700" dirty="0"/>
              <a:t>RCT: Randomised controlled trial</a:t>
            </a:r>
          </a:p>
        </p:txBody>
      </p:sp>
    </p:spTree>
    <p:extLst>
      <p:ext uri="{BB962C8B-B14F-4D97-AF65-F5344CB8AC3E}">
        <p14:creationId xmlns:p14="http://schemas.microsoft.com/office/powerpoint/2010/main" val="3603575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B41-C0C6-46F2-B1DC-666AB91201A4}"/>
              </a:ext>
            </a:extLst>
          </p:cNvPr>
          <p:cNvSpPr>
            <a:spLocks noGrp="1"/>
          </p:cNvSpPr>
          <p:nvPr>
            <p:ph type="ctrTitle"/>
          </p:nvPr>
        </p:nvSpPr>
        <p:spPr>
          <a:xfrm>
            <a:off x="496383" y="487510"/>
            <a:ext cx="11080069" cy="1276350"/>
          </a:xfrm>
        </p:spPr>
        <p:txBody>
          <a:bodyPr/>
          <a:lstStyle/>
          <a:p>
            <a:r>
              <a:rPr lang="en-GB" dirty="0"/>
              <a:t>Company’s results – Base case analysis</a:t>
            </a:r>
          </a:p>
        </p:txBody>
      </p:sp>
      <p:sp>
        <p:nvSpPr>
          <p:cNvPr id="3" name="Subtitle 2">
            <a:extLst>
              <a:ext uri="{FF2B5EF4-FFF2-40B4-BE49-F238E27FC236}">
                <a16:creationId xmlns:a16="http://schemas.microsoft.com/office/drawing/2014/main" id="{9374FF18-EECE-4B8B-BEFA-0B696C791E05}"/>
              </a:ext>
            </a:extLst>
          </p:cNvPr>
          <p:cNvSpPr>
            <a:spLocks noGrp="1"/>
          </p:cNvSpPr>
          <p:nvPr>
            <p:ph type="subTitle" idx="1"/>
          </p:nvPr>
        </p:nvSpPr>
        <p:spPr>
          <a:xfrm>
            <a:off x="496888" y="1237281"/>
            <a:ext cx="11079162" cy="660859"/>
          </a:xfrm>
          <a:ln w="28575">
            <a:solidFill>
              <a:srgbClr val="451551"/>
            </a:solidFill>
          </a:ln>
        </p:spPr>
        <p:txBody>
          <a:bodyPr>
            <a:normAutofit fontScale="92500"/>
          </a:bodyPr>
          <a:lstStyle/>
          <a:p>
            <a:pPr marL="0" indent="0" algn="ctr">
              <a:lnSpc>
                <a:spcPct val="110000"/>
              </a:lnSpc>
            </a:pPr>
            <a:r>
              <a:rPr lang="en-GB"/>
              <a:t>Company’s results show effect of adding CAZ-AVI as additional treatment line: comparing CAZ-AVI within a 3-line diversified treatment sequence with a non-diversified 2-line treatment sequence made up of existing drugs</a:t>
            </a:r>
            <a:endParaRPr lang="en-GB" dirty="0"/>
          </a:p>
        </p:txBody>
      </p:sp>
      <p:graphicFrame>
        <p:nvGraphicFramePr>
          <p:cNvPr id="4" name="Table 3">
            <a:extLst>
              <a:ext uri="{FF2B5EF4-FFF2-40B4-BE49-F238E27FC236}">
                <a16:creationId xmlns:a16="http://schemas.microsoft.com/office/drawing/2014/main" id="{A834FE13-A0B4-4A45-95A9-B0445E5BF287}"/>
              </a:ext>
            </a:extLst>
          </p:cNvPr>
          <p:cNvGraphicFramePr>
            <a:graphicFrameLocks noGrp="1"/>
          </p:cNvGraphicFramePr>
          <p:nvPr>
            <p:extLst>
              <p:ext uri="{D42A27DB-BD31-4B8C-83A1-F6EECF244321}">
                <p14:modId xmlns:p14="http://schemas.microsoft.com/office/powerpoint/2010/main" val="129867096"/>
              </p:ext>
            </p:extLst>
          </p:nvPr>
        </p:nvGraphicFramePr>
        <p:xfrm>
          <a:off x="585758" y="2121204"/>
          <a:ext cx="11020486" cy="2937066"/>
        </p:xfrm>
        <a:graphic>
          <a:graphicData uri="http://schemas.openxmlformats.org/drawingml/2006/table">
            <a:tbl>
              <a:tblPr firstRow="1" firstCol="1" bandRow="1">
                <a:tableStyleId>{5C22544A-7EE6-4342-B048-85BDC9FD1C3A}</a:tableStyleId>
              </a:tblPr>
              <a:tblGrid>
                <a:gridCol w="2112854">
                  <a:extLst>
                    <a:ext uri="{9D8B030D-6E8A-4147-A177-3AD203B41FA5}">
                      <a16:colId xmlns:a16="http://schemas.microsoft.com/office/drawing/2014/main" val="319833231"/>
                    </a:ext>
                  </a:extLst>
                </a:gridCol>
                <a:gridCol w="2264926">
                  <a:extLst>
                    <a:ext uri="{9D8B030D-6E8A-4147-A177-3AD203B41FA5}">
                      <a16:colId xmlns:a16="http://schemas.microsoft.com/office/drawing/2014/main" val="839994305"/>
                    </a:ext>
                  </a:extLst>
                </a:gridCol>
                <a:gridCol w="2410657">
                  <a:extLst>
                    <a:ext uri="{9D8B030D-6E8A-4147-A177-3AD203B41FA5}">
                      <a16:colId xmlns:a16="http://schemas.microsoft.com/office/drawing/2014/main" val="1785279062"/>
                    </a:ext>
                  </a:extLst>
                </a:gridCol>
                <a:gridCol w="1553496">
                  <a:extLst>
                    <a:ext uri="{9D8B030D-6E8A-4147-A177-3AD203B41FA5}">
                      <a16:colId xmlns:a16="http://schemas.microsoft.com/office/drawing/2014/main" val="616103276"/>
                    </a:ext>
                  </a:extLst>
                </a:gridCol>
                <a:gridCol w="2678553">
                  <a:extLst>
                    <a:ext uri="{9D8B030D-6E8A-4147-A177-3AD203B41FA5}">
                      <a16:colId xmlns:a16="http://schemas.microsoft.com/office/drawing/2014/main" val="1324336744"/>
                    </a:ext>
                  </a:extLst>
                </a:gridCol>
              </a:tblGrid>
              <a:tr h="538579">
                <a:tc>
                  <a:txBody>
                    <a:bodyPr/>
                    <a:lstStyle/>
                    <a:p>
                      <a:pPr algn="ctr">
                        <a:lnSpc>
                          <a:spcPct val="115000"/>
                        </a:lnSpc>
                        <a:spcBef>
                          <a:spcPts val="200"/>
                        </a:spcBef>
                        <a:spcAft>
                          <a:spcPts val="200"/>
                        </a:spcAft>
                      </a:pPr>
                      <a:r>
                        <a:rPr lang="en-GB" sz="1800" dirty="0">
                          <a:effectLst/>
                        </a:rPr>
                        <a:t>Infection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Treatment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QALYs lost due to infection</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Incremental costs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Incremental QALY gains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925505310"/>
                  </a:ext>
                </a:extLst>
              </a:tr>
              <a:tr h="257049">
                <a:tc rowSpan="2">
                  <a:txBody>
                    <a:bodyPr/>
                    <a:lstStyle/>
                    <a:p>
                      <a:pPr algn="l">
                        <a:lnSpc>
                          <a:spcPct val="115000"/>
                        </a:lnSpc>
                        <a:spcBef>
                          <a:spcPts val="200"/>
                        </a:spcBef>
                        <a:spcAft>
                          <a:spcPts val="200"/>
                        </a:spcAft>
                      </a:pPr>
                      <a:r>
                        <a:rPr lang="en-GB" sz="1800" dirty="0" err="1">
                          <a:effectLst/>
                        </a:rPr>
                        <a:t>cUTI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3,392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9034.97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5,529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691612044"/>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8,921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7148241"/>
                  </a:ext>
                </a:extLst>
              </a:tr>
              <a:tr h="257049">
                <a:tc rowSpan="2">
                  <a:txBody>
                    <a:bodyPr/>
                    <a:lstStyle/>
                    <a:p>
                      <a:pPr algn="l">
                        <a:lnSpc>
                          <a:spcPct val="115000"/>
                        </a:lnSpc>
                        <a:spcBef>
                          <a:spcPts val="200"/>
                        </a:spcBef>
                        <a:spcAft>
                          <a:spcPts val="200"/>
                        </a:spcAft>
                      </a:pPr>
                      <a:r>
                        <a:rPr lang="en-GB" sz="1800" dirty="0" err="1">
                          <a:effectLst/>
                        </a:rPr>
                        <a:t>cIAI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1,687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827.25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4,747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389271897"/>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6,434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55458980"/>
                  </a:ext>
                </a:extLst>
              </a:tr>
              <a:tr h="257049">
                <a:tc rowSpan="2">
                  <a:txBody>
                    <a:bodyPr/>
                    <a:lstStyle/>
                    <a:p>
                      <a:pPr algn="l">
                        <a:lnSpc>
                          <a:spcPct val="115000"/>
                        </a:lnSpc>
                        <a:spcBef>
                          <a:spcPts val="200"/>
                        </a:spcBef>
                        <a:spcAft>
                          <a:spcPts val="200"/>
                        </a:spcAft>
                      </a:pPr>
                      <a:r>
                        <a:rPr lang="en-GB" sz="1800">
                          <a:effectLst/>
                        </a:rPr>
                        <a:t>HAP/VAP</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10,090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5968.55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10,211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3989236771"/>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20,302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4323145"/>
                  </a:ext>
                </a:extLst>
              </a:tr>
              <a:tr h="257049">
                <a:tc rowSpan="2">
                  <a:txBody>
                    <a:bodyPr/>
                    <a:lstStyle/>
                    <a:p>
                      <a:pPr algn="l">
                        <a:lnSpc>
                          <a:spcPct val="115000"/>
                        </a:lnSpc>
                        <a:spcBef>
                          <a:spcPts val="200"/>
                        </a:spcBef>
                        <a:spcAft>
                          <a:spcPts val="200"/>
                        </a:spcAft>
                      </a:pPr>
                      <a:r>
                        <a:rPr lang="en-GB" sz="1800" dirty="0">
                          <a:effectLst/>
                        </a:rPr>
                        <a:t>All above combined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15,169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15830.78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20,487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725749397"/>
                  </a:ext>
                </a:extLst>
              </a:tr>
              <a:tr h="317310">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35,657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76330320"/>
                  </a:ext>
                </a:extLst>
              </a:tr>
            </a:tbl>
          </a:graphicData>
        </a:graphic>
      </p:graphicFrame>
      <p:sp>
        <p:nvSpPr>
          <p:cNvPr id="5" name="TextBox 4">
            <a:extLst>
              <a:ext uri="{FF2B5EF4-FFF2-40B4-BE49-F238E27FC236}">
                <a16:creationId xmlns:a16="http://schemas.microsoft.com/office/drawing/2014/main" id="{3B01F1FD-5FD5-40C4-8559-246384CE85BD}"/>
              </a:ext>
            </a:extLst>
          </p:cNvPr>
          <p:cNvSpPr txBox="1"/>
          <p:nvPr/>
        </p:nvSpPr>
        <p:spPr>
          <a:xfrm>
            <a:off x="526175" y="5100482"/>
            <a:ext cx="10845461" cy="369332"/>
          </a:xfrm>
          <a:prstGeom prst="rect">
            <a:avLst/>
          </a:prstGeom>
          <a:noFill/>
        </p:spPr>
        <p:txBody>
          <a:bodyPr wrap="square" rtlCol="0">
            <a:spAutoFit/>
          </a:bodyPr>
          <a:lstStyle/>
          <a:p>
            <a:r>
              <a:rPr lang="en-GB" dirty="0"/>
              <a:t>Source: Adapted from company’s submission, table 62, QALY: Quality adjusted life years</a:t>
            </a:r>
          </a:p>
        </p:txBody>
      </p:sp>
      <p:sp>
        <p:nvSpPr>
          <p:cNvPr id="6" name="Subtitle 2">
            <a:extLst>
              <a:ext uri="{FF2B5EF4-FFF2-40B4-BE49-F238E27FC236}">
                <a16:creationId xmlns:a16="http://schemas.microsoft.com/office/drawing/2014/main" id="{CD52EDDC-4BDD-400D-8938-54825A5320F4}"/>
              </a:ext>
            </a:extLst>
          </p:cNvPr>
          <p:cNvSpPr txBox="1">
            <a:spLocks/>
          </p:cNvSpPr>
          <p:nvPr/>
        </p:nvSpPr>
        <p:spPr>
          <a:xfrm>
            <a:off x="585757" y="5692878"/>
            <a:ext cx="11080069" cy="771832"/>
          </a:xfrm>
          <a:prstGeom prst="rect">
            <a:avLst/>
          </a:prstGeom>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lnSpc>
                <a:spcPct val="100000"/>
              </a:lnSpc>
              <a:spcBef>
                <a:spcPts val="1200"/>
              </a:spcBef>
              <a:spcAft>
                <a:spcPts val="1200"/>
              </a:spcAft>
            </a:pPr>
            <a:r>
              <a:rPr lang="en-GB" dirty="0"/>
              <a:t>Model drivers: treatment efficacy, discount rate applied, utility values (health-related quality of life) after infection is cured/naturally resolves, life expectancy and the transmission and clearance rates.</a:t>
            </a:r>
          </a:p>
        </p:txBody>
      </p:sp>
    </p:spTree>
    <p:extLst>
      <p:ext uri="{BB962C8B-B14F-4D97-AF65-F5344CB8AC3E}">
        <p14:creationId xmlns:p14="http://schemas.microsoft.com/office/powerpoint/2010/main" val="76732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07A8-FA9F-4859-9002-C53E06D9474D}"/>
              </a:ext>
            </a:extLst>
          </p:cNvPr>
          <p:cNvSpPr>
            <a:spLocks noGrp="1"/>
          </p:cNvSpPr>
          <p:nvPr>
            <p:ph type="ctrTitle"/>
          </p:nvPr>
        </p:nvSpPr>
        <p:spPr>
          <a:xfrm>
            <a:off x="496383" y="487510"/>
            <a:ext cx="11080069" cy="1276350"/>
          </a:xfrm>
        </p:spPr>
        <p:txBody>
          <a:bodyPr>
            <a:normAutofit/>
          </a:bodyPr>
          <a:lstStyle/>
          <a:p>
            <a:r>
              <a:rPr lang="en-GB" dirty="0"/>
              <a:t>EEPRU concerns with company model (1)</a:t>
            </a:r>
          </a:p>
        </p:txBody>
      </p:sp>
      <p:sp>
        <p:nvSpPr>
          <p:cNvPr id="3" name="Subtitle 2">
            <a:extLst>
              <a:ext uri="{FF2B5EF4-FFF2-40B4-BE49-F238E27FC236}">
                <a16:creationId xmlns:a16="http://schemas.microsoft.com/office/drawing/2014/main" id="{D1E3A35E-D1FB-43A0-956F-15B52492800F}"/>
              </a:ext>
            </a:extLst>
          </p:cNvPr>
          <p:cNvSpPr>
            <a:spLocks noGrp="1"/>
          </p:cNvSpPr>
          <p:nvPr>
            <p:ph type="subTitle" idx="1"/>
          </p:nvPr>
        </p:nvSpPr>
        <p:spPr>
          <a:xfrm>
            <a:off x="417922" y="1269833"/>
            <a:ext cx="11080069" cy="4472206"/>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a:t>Analyses submitted by the company capture a bigger patient population</a:t>
            </a:r>
          </a:p>
          <a:p>
            <a:pPr marL="800100" lvl="1" indent="-342900" algn="l">
              <a:lnSpc>
                <a:spcPct val="100000"/>
              </a:lnSpc>
              <a:spcBef>
                <a:spcPts val="600"/>
              </a:spcBef>
              <a:spcAft>
                <a:spcPts val="600"/>
              </a:spcAft>
              <a:buFont typeface="Arial" panose="020B0604020202020204" pitchFamily="34" charset="0"/>
              <a:buChar char="•"/>
            </a:pPr>
            <a:r>
              <a:rPr lang="en-GB" sz="1800"/>
              <a:t>Analyses don’t focus on OXA-48 resistant pathogens, but include all </a:t>
            </a:r>
            <a:r>
              <a:rPr lang="it-IT" sz="1800"/>
              <a:t>Escherichia coli</a:t>
            </a:r>
            <a:r>
              <a:rPr lang="en-GB" sz="1800"/>
              <a:t>, </a:t>
            </a:r>
            <a:r>
              <a:rPr lang="it-IT" sz="1800"/>
              <a:t>Klebsiella pneumoniae</a:t>
            </a:r>
            <a:r>
              <a:rPr lang="en-GB" sz="1800"/>
              <a:t>, </a:t>
            </a:r>
            <a:r>
              <a:rPr lang="it-IT" sz="1800"/>
              <a:t>Pseudomonas aeruginosa</a:t>
            </a:r>
          </a:p>
          <a:p>
            <a:pPr>
              <a:lnSpc>
                <a:spcPct val="100000"/>
              </a:lnSpc>
              <a:spcBef>
                <a:spcPts val="600"/>
              </a:spcBef>
              <a:spcAft>
                <a:spcPts val="600"/>
              </a:spcAft>
              <a:buFont typeface="Arial" panose="020B0604020202020204" pitchFamily="34" charset="0"/>
              <a:buChar char="•"/>
            </a:pPr>
            <a:r>
              <a:rPr lang="en-GB"/>
              <a:t>Assumption that 20% of patients have known resistance, so they don’t receive empiric treatment and have microbiology directed treatment in 1st line – EEPRU’s clinical advise is that most patients would start with empiric treatment and move to microbiology directed treatment in 2nd line</a:t>
            </a:r>
          </a:p>
          <a:p>
            <a:pPr>
              <a:lnSpc>
                <a:spcPct val="100000"/>
              </a:lnSpc>
              <a:spcBef>
                <a:spcPts val="600"/>
              </a:spcBef>
              <a:spcAft>
                <a:spcPts val="600"/>
              </a:spcAft>
              <a:buFont typeface="Arial" panose="020B0604020202020204" pitchFamily="34" charset="0"/>
              <a:buChar char="•"/>
            </a:pPr>
            <a:r>
              <a:rPr lang="en-GB"/>
              <a:t>No evidence provided for the assumption that 20% of patients will be directly tested for resistance before starting treatment</a:t>
            </a:r>
          </a:p>
          <a:p>
            <a:pPr>
              <a:lnSpc>
                <a:spcPct val="100000"/>
              </a:lnSpc>
              <a:spcBef>
                <a:spcPts val="600"/>
              </a:spcBef>
              <a:spcAft>
                <a:spcPts val="600"/>
              </a:spcAft>
              <a:buFont typeface="Arial" panose="020B0604020202020204" pitchFamily="34" charset="0"/>
              <a:buChar char="•"/>
            </a:pPr>
            <a:r>
              <a:rPr lang="en-GB"/>
              <a:t>For patients who receive first-line microbiology-directed treatment, model does not account for a delay of 3-5 days for test results - patient may die from infection and incur hospital costs due to bed occupancy during this time</a:t>
            </a:r>
            <a:endParaRPr lang="en-GB" dirty="0"/>
          </a:p>
        </p:txBody>
      </p:sp>
    </p:spTree>
    <p:extLst>
      <p:ext uri="{BB962C8B-B14F-4D97-AF65-F5344CB8AC3E}">
        <p14:creationId xmlns:p14="http://schemas.microsoft.com/office/powerpoint/2010/main" val="159263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F366-B923-4759-84ED-3C5ACA95A665}"/>
              </a:ext>
            </a:extLst>
          </p:cNvPr>
          <p:cNvSpPr>
            <a:spLocks noGrp="1"/>
          </p:cNvSpPr>
          <p:nvPr>
            <p:ph type="ctrTitle"/>
          </p:nvPr>
        </p:nvSpPr>
        <p:spPr>
          <a:xfrm>
            <a:off x="496383" y="234122"/>
            <a:ext cx="11178381" cy="706808"/>
          </a:xfrm>
        </p:spPr>
        <p:txBody>
          <a:bodyPr/>
          <a:lstStyle/>
          <a:p>
            <a:r>
              <a:rPr lang="en-GB" dirty="0"/>
              <a:t>Evaluation background</a:t>
            </a:r>
          </a:p>
        </p:txBody>
      </p:sp>
      <p:sp>
        <p:nvSpPr>
          <p:cNvPr id="3" name="Text Placeholder 2">
            <a:extLst>
              <a:ext uri="{FF2B5EF4-FFF2-40B4-BE49-F238E27FC236}">
                <a16:creationId xmlns:a16="http://schemas.microsoft.com/office/drawing/2014/main" id="{9227FA66-1862-4761-AE59-BA046A844E3B}"/>
              </a:ext>
            </a:extLst>
          </p:cNvPr>
          <p:cNvSpPr>
            <a:spLocks noGrp="1"/>
          </p:cNvSpPr>
          <p:nvPr>
            <p:ph type="body" sz="quarter" idx="12"/>
          </p:nvPr>
        </p:nvSpPr>
        <p:spPr>
          <a:xfrm>
            <a:off x="413656" y="1086465"/>
            <a:ext cx="4680858" cy="4428964"/>
          </a:xfrm>
          <a:ln w="28575">
            <a:solidFill>
              <a:srgbClr val="451551"/>
            </a:solidFill>
          </a:ln>
        </p:spPr>
        <p:txBody>
          <a:bodyPr>
            <a:noAutofit/>
          </a:bodyPr>
          <a:lstStyle/>
          <a:p>
            <a:pPr marL="108000">
              <a:lnSpc>
                <a:spcPct val="100000"/>
              </a:lnSpc>
            </a:pPr>
            <a:r>
              <a:rPr lang="en-GB" dirty="0"/>
              <a:t>Antimicrobial resistance a global challenge </a:t>
            </a:r>
          </a:p>
          <a:p>
            <a:pPr marL="468000" indent="-342900">
              <a:lnSpc>
                <a:spcPct val="100000"/>
              </a:lnSpc>
              <a:buFont typeface="Arial" panose="020B0604020202020204" pitchFamily="34" charset="0"/>
              <a:buChar char="•"/>
            </a:pPr>
            <a:r>
              <a:rPr lang="en-GB" dirty="0"/>
              <a:t>Despite ↓ antimicrobial use, drug-resistant bloodstream infections in humans ↑ by 35% from 2013–2017 in England.</a:t>
            </a:r>
          </a:p>
          <a:p>
            <a:pPr marL="468000" indent="-342900">
              <a:lnSpc>
                <a:spcPct val="100000"/>
              </a:lnSpc>
              <a:buFont typeface="Arial" panose="020B0604020202020204" pitchFamily="34" charset="0"/>
              <a:buChar char="•"/>
            </a:pPr>
            <a:r>
              <a:rPr lang="en-GB" dirty="0"/>
              <a:t>There are few alternative products in development, and fewer that target priority pathogens.</a:t>
            </a:r>
          </a:p>
          <a:p>
            <a:pPr marL="468000" indent="-342900">
              <a:lnSpc>
                <a:spcPct val="100000"/>
              </a:lnSpc>
              <a:buFont typeface="Arial" panose="020B0604020202020204" pitchFamily="34" charset="0"/>
              <a:buChar char="•"/>
            </a:pPr>
            <a:r>
              <a:rPr lang="en-GB" dirty="0"/>
              <a:t>Investment in novel antimicrobials as commercially unattractive – high R&amp;D costs and low returns have led to market failure.</a:t>
            </a:r>
          </a:p>
          <a:p>
            <a:pPr marL="468000">
              <a:lnSpc>
                <a:spcPct val="100000"/>
              </a:lnSpc>
            </a:pPr>
            <a:endParaRPr lang="en-GB" dirty="0"/>
          </a:p>
        </p:txBody>
      </p:sp>
      <p:sp>
        <p:nvSpPr>
          <p:cNvPr id="5" name="Text Placeholder 2">
            <a:extLst>
              <a:ext uri="{FF2B5EF4-FFF2-40B4-BE49-F238E27FC236}">
                <a16:creationId xmlns:a16="http://schemas.microsoft.com/office/drawing/2014/main" id="{6C010465-74C5-4616-A69C-E885FF82063E}"/>
              </a:ext>
            </a:extLst>
          </p:cNvPr>
          <p:cNvSpPr txBox="1">
            <a:spLocks/>
          </p:cNvSpPr>
          <p:nvPr/>
        </p:nvSpPr>
        <p:spPr>
          <a:xfrm>
            <a:off x="5225143" y="1086465"/>
            <a:ext cx="6553200" cy="4428964"/>
          </a:xfrm>
          <a:prstGeom prst="rect">
            <a:avLst/>
          </a:prstGeom>
          <a:ln w="28575">
            <a:solidFill>
              <a:srgbClr val="18646E"/>
            </a:solidFill>
          </a:ln>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lnSpc>
                <a:spcPct val="100000"/>
              </a:lnSpc>
            </a:pPr>
            <a:r>
              <a:rPr lang="en-GB" dirty="0"/>
              <a:t>The market for antimicrobials may be limited in several ways</a:t>
            </a:r>
          </a:p>
          <a:p>
            <a:pPr marL="468000" indent="-342900">
              <a:lnSpc>
                <a:spcPct val="100000"/>
              </a:lnSpc>
              <a:buFont typeface="Arial" panose="020B0604020202020204" pitchFamily="34" charset="0"/>
              <a:buChar char="•"/>
            </a:pPr>
            <a:r>
              <a:rPr lang="en-GB" dirty="0"/>
              <a:t>New products active against priority pathogens should be subject to strict stewardship and used on a last in line basis. In the absence of significant outbreaks of drug-resistant infections, sales could be minimal</a:t>
            </a:r>
          </a:p>
          <a:p>
            <a:pPr marL="468000" indent="-342900">
              <a:lnSpc>
                <a:spcPct val="100000"/>
              </a:lnSpc>
              <a:buFont typeface="Arial" panose="020B0604020202020204" pitchFamily="34" charset="0"/>
              <a:buChar char="•"/>
            </a:pPr>
            <a:r>
              <a:rPr lang="en-GB" dirty="0"/>
              <a:t>Under such strict stewardship, it might be several years before sales increase </a:t>
            </a:r>
            <a:r>
              <a:rPr lang="en-GB" dirty="0" err="1"/>
              <a:t>ie</a:t>
            </a:r>
            <a:r>
              <a:rPr lang="en-GB" dirty="0"/>
              <a:t> the majority of the value might be after the patent period, and manufacturers won’t recoup costs</a:t>
            </a:r>
          </a:p>
          <a:p>
            <a:pPr marL="468000" indent="-342900">
              <a:lnSpc>
                <a:spcPct val="100000"/>
              </a:lnSpc>
              <a:buFont typeface="Arial" panose="020B0604020202020204" pitchFamily="34" charset="0"/>
              <a:buChar char="•"/>
            </a:pPr>
            <a:r>
              <a:rPr lang="en-GB" dirty="0"/>
              <a:t>New products offering alternative options to existing antibiotics, which could potentially be valuable as part of “cycling” stewardship regimes, tend not to be used due to their high cost compared to existing products (many of which are generics)</a:t>
            </a:r>
          </a:p>
          <a:p>
            <a:pPr marL="237600">
              <a:lnSpc>
                <a:spcPct val="100000"/>
              </a:lnSpc>
            </a:pPr>
            <a:endParaRPr lang="en-GB" dirty="0"/>
          </a:p>
        </p:txBody>
      </p:sp>
      <p:sp>
        <p:nvSpPr>
          <p:cNvPr id="6" name="Text Placeholder 2">
            <a:extLst>
              <a:ext uri="{FF2B5EF4-FFF2-40B4-BE49-F238E27FC236}">
                <a16:creationId xmlns:a16="http://schemas.microsoft.com/office/drawing/2014/main" id="{82669400-6757-4B05-AA07-769AE7089FB4}"/>
              </a:ext>
            </a:extLst>
          </p:cNvPr>
          <p:cNvSpPr txBox="1">
            <a:spLocks/>
          </p:cNvSpPr>
          <p:nvPr/>
        </p:nvSpPr>
        <p:spPr>
          <a:xfrm>
            <a:off x="398548" y="5660964"/>
            <a:ext cx="11394905" cy="1068413"/>
          </a:xfrm>
          <a:prstGeom prst="rect">
            <a:avLst/>
          </a:prstGeom>
          <a:solidFill>
            <a:srgbClr val="451551"/>
          </a:solidFill>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600" algn="ctr">
              <a:lnSpc>
                <a:spcPct val="100000"/>
              </a:lnSpc>
            </a:pPr>
            <a:r>
              <a:rPr lang="en-GB" sz="1900" dirty="0">
                <a:solidFill>
                  <a:schemeClr val="bg1"/>
                </a:solidFill>
              </a:rPr>
              <a:t>NICE are working with NHS England and NHS Improvement (NHSE&amp;I) to test a new health technology evaluation process and a new payment model. This will mean the payments made to companies are based primarily on their value to the NHS, and not linked to the volumes of antimicrobial sold.</a:t>
            </a:r>
          </a:p>
          <a:p>
            <a:pPr algn="ctr">
              <a:lnSpc>
                <a:spcPct val="100000"/>
              </a:lnSpc>
            </a:pPr>
            <a:endParaRPr lang="en-GB" sz="1900" dirty="0">
              <a:solidFill>
                <a:schemeClr val="bg1"/>
              </a:solidFill>
            </a:endParaRPr>
          </a:p>
        </p:txBody>
      </p:sp>
    </p:spTree>
    <p:extLst>
      <p:ext uri="{BB962C8B-B14F-4D97-AF65-F5344CB8AC3E}">
        <p14:creationId xmlns:p14="http://schemas.microsoft.com/office/powerpoint/2010/main" val="175172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07A8-FA9F-4859-9002-C53E06D9474D}"/>
              </a:ext>
            </a:extLst>
          </p:cNvPr>
          <p:cNvSpPr>
            <a:spLocks noGrp="1"/>
          </p:cNvSpPr>
          <p:nvPr>
            <p:ph type="ctrTitle"/>
          </p:nvPr>
        </p:nvSpPr>
        <p:spPr>
          <a:xfrm>
            <a:off x="348548" y="241257"/>
            <a:ext cx="11080069" cy="861496"/>
          </a:xfrm>
        </p:spPr>
        <p:txBody>
          <a:bodyPr>
            <a:normAutofit/>
          </a:bodyPr>
          <a:lstStyle/>
          <a:p>
            <a:r>
              <a:rPr lang="en-GB"/>
              <a:t>EEPRU concerns with </a:t>
            </a:r>
            <a:r>
              <a:rPr lang="en-GB">
                <a:solidFill>
                  <a:schemeClr val="tx1"/>
                </a:solidFill>
              </a:rPr>
              <a:t>company model (2)</a:t>
            </a:r>
            <a:endParaRPr lang="en-GB" dirty="0">
              <a:solidFill>
                <a:schemeClr val="tx1"/>
              </a:solidFill>
            </a:endParaRPr>
          </a:p>
        </p:txBody>
      </p:sp>
      <p:sp>
        <p:nvSpPr>
          <p:cNvPr id="3" name="Subtitle 2">
            <a:extLst>
              <a:ext uri="{FF2B5EF4-FFF2-40B4-BE49-F238E27FC236}">
                <a16:creationId xmlns:a16="http://schemas.microsoft.com/office/drawing/2014/main" id="{D1E3A35E-D1FB-43A0-956F-15B52492800F}"/>
              </a:ext>
            </a:extLst>
          </p:cNvPr>
          <p:cNvSpPr>
            <a:spLocks noGrp="1"/>
          </p:cNvSpPr>
          <p:nvPr>
            <p:ph type="subTitle" idx="1"/>
          </p:nvPr>
        </p:nvSpPr>
        <p:spPr>
          <a:xfrm>
            <a:off x="275302" y="993682"/>
            <a:ext cx="4837471" cy="5642680"/>
          </a:xfrm>
          <a:ln w="28575">
            <a:solidFill>
              <a:schemeClr val="accent2"/>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Company assume that complete eradication of colonisation with any pathogen (sensitive or resistant) is possible, and treatment increases the likelihood of this occurring.</a:t>
            </a:r>
          </a:p>
          <a:p>
            <a:pPr marL="800100" lvl="1" indent="-342900" algn="l">
              <a:lnSpc>
                <a:spcPct val="100000"/>
              </a:lnSpc>
              <a:spcBef>
                <a:spcPts val="600"/>
              </a:spcBef>
              <a:buFont typeface="Arial" panose="020B0604020202020204" pitchFamily="34" charset="0"/>
              <a:buChar char="•"/>
            </a:pPr>
            <a:r>
              <a:rPr lang="en-GB" sz="1800" dirty="0"/>
              <a:t>EEPRU consider that complete eradication unlikely to happen as there will always be reservoir of pathogen remaining in gut (clinical advice)</a:t>
            </a:r>
          </a:p>
          <a:p>
            <a:pPr marL="800100" lvl="1" indent="-342900" algn="l">
              <a:lnSpc>
                <a:spcPct val="100000"/>
              </a:lnSpc>
              <a:spcBef>
                <a:spcPts val="600"/>
              </a:spcBef>
              <a:buFont typeface="Arial" panose="020B0604020202020204" pitchFamily="34" charset="0"/>
              <a:buChar char="•"/>
            </a:pPr>
            <a:r>
              <a:rPr lang="en-GB" sz="1800" dirty="0"/>
              <a:t>EEPRU assumed patient can develop same infection again because pathogen stays dormant in gut, which can result in further transmission</a:t>
            </a:r>
          </a:p>
          <a:p>
            <a:pPr marL="800100" lvl="1" indent="-342900" algn="l">
              <a:lnSpc>
                <a:spcPct val="100000"/>
              </a:lnSpc>
              <a:spcBef>
                <a:spcPts val="600"/>
              </a:spcBef>
              <a:buFont typeface="Arial" panose="020B0604020202020204" pitchFamily="34" charset="0"/>
              <a:buChar char="•"/>
            </a:pPr>
            <a:r>
              <a:rPr lang="en-GB" sz="1800" dirty="0"/>
              <a:t>Impact of assumption difficult to quantify in model but likely that company has overestimated the population health benefits of CAZ-AVI</a:t>
            </a:r>
          </a:p>
        </p:txBody>
      </p:sp>
      <p:sp>
        <p:nvSpPr>
          <p:cNvPr id="4" name="Subtitle 2">
            <a:extLst>
              <a:ext uri="{FF2B5EF4-FFF2-40B4-BE49-F238E27FC236}">
                <a16:creationId xmlns:a16="http://schemas.microsoft.com/office/drawing/2014/main" id="{DEB5F200-BF50-4C5F-AF3E-CC195BBC7463}"/>
              </a:ext>
            </a:extLst>
          </p:cNvPr>
          <p:cNvSpPr txBox="1">
            <a:spLocks/>
          </p:cNvSpPr>
          <p:nvPr/>
        </p:nvSpPr>
        <p:spPr>
          <a:xfrm>
            <a:off x="5545394" y="993682"/>
            <a:ext cx="6150223" cy="5642680"/>
          </a:xfrm>
          <a:prstGeom prst="rect">
            <a:avLst/>
          </a:prstGeom>
          <a:ln w="28575">
            <a:solidFill>
              <a:schemeClr val="accent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t>Company estimates of incremental QALYs for CAZ-AVI expected to be driven by differences in mortality from infection, but unclear how company obtained final results because:</a:t>
            </a:r>
          </a:p>
          <a:p>
            <a:pPr marL="742950" lvl="1" indent="-285750" algn="l">
              <a:lnSpc>
                <a:spcPct val="100000"/>
              </a:lnSpc>
              <a:spcBef>
                <a:spcPts val="600"/>
              </a:spcBef>
              <a:spcAft>
                <a:spcPts val="600"/>
              </a:spcAft>
              <a:buFont typeface="Arial" panose="020B0604020202020204" pitchFamily="34" charset="0"/>
              <a:buChar char="•"/>
            </a:pPr>
            <a:r>
              <a:rPr lang="en-GB" sz="1800" dirty="0"/>
              <a:t>CAZ-AVI is never most effective option and efficacy improvements vs comparators modest</a:t>
            </a:r>
          </a:p>
          <a:p>
            <a:pPr marL="742950" lvl="1" indent="-285750" algn="l">
              <a:lnSpc>
                <a:spcPct val="100000"/>
              </a:lnSpc>
              <a:spcBef>
                <a:spcPts val="600"/>
              </a:spcBef>
              <a:spcAft>
                <a:spcPts val="600"/>
              </a:spcAft>
              <a:buFont typeface="Arial" panose="020B0604020202020204" pitchFamily="34" charset="0"/>
              <a:buChar char="•"/>
            </a:pPr>
            <a:r>
              <a:rPr lang="en-GB" sz="1800" dirty="0"/>
              <a:t>Sensitivity analyses don’t include information on relative contribution to incremental QALYs from treatment-related causes most likely to be driving mortality. Company not transparent about the relative contribution of the following to CAZ-AVI’s survival benefits:</a:t>
            </a:r>
          </a:p>
          <a:p>
            <a:pPr marL="1200150" lvl="2" indent="-285750" algn="l">
              <a:lnSpc>
                <a:spcPct val="100000"/>
              </a:lnSpc>
              <a:spcBef>
                <a:spcPts val="600"/>
              </a:spcBef>
              <a:spcAft>
                <a:spcPts val="600"/>
              </a:spcAft>
              <a:buFont typeface="Arial" panose="020B0604020202020204" pitchFamily="34" charset="0"/>
              <a:buChar char="•"/>
            </a:pPr>
            <a:r>
              <a:rPr lang="en-GB" dirty="0"/>
              <a:t>static effects in model (direct patient benefits from relative clinical efficacy of CAZ-AVI) </a:t>
            </a:r>
          </a:p>
          <a:p>
            <a:pPr marL="1200150" lvl="2" indent="-285750" algn="l">
              <a:lnSpc>
                <a:spcPct val="100000"/>
              </a:lnSpc>
              <a:spcBef>
                <a:spcPts val="600"/>
              </a:spcBef>
              <a:spcAft>
                <a:spcPts val="600"/>
              </a:spcAft>
              <a:buFont typeface="Arial" panose="020B0604020202020204" pitchFamily="34" charset="0"/>
              <a:buChar char="•"/>
            </a:pPr>
            <a:r>
              <a:rPr lang="en-GB" dirty="0"/>
              <a:t>different dynamic aspects of model influencing population-level benefits such as health benefits from reduced infection transmission and diversity strategies. </a:t>
            </a:r>
          </a:p>
        </p:txBody>
      </p:sp>
    </p:spTree>
    <p:extLst>
      <p:ext uri="{BB962C8B-B14F-4D97-AF65-F5344CB8AC3E}">
        <p14:creationId xmlns:p14="http://schemas.microsoft.com/office/powerpoint/2010/main" val="4026090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07A8-FA9F-4859-9002-C53E06D9474D}"/>
              </a:ext>
            </a:extLst>
          </p:cNvPr>
          <p:cNvSpPr>
            <a:spLocks noGrp="1"/>
          </p:cNvSpPr>
          <p:nvPr>
            <p:ph type="ctrTitle"/>
          </p:nvPr>
        </p:nvSpPr>
        <p:spPr>
          <a:xfrm>
            <a:off x="523524" y="486765"/>
            <a:ext cx="11080069" cy="861496"/>
          </a:xfrm>
        </p:spPr>
        <p:txBody>
          <a:bodyPr>
            <a:normAutofit/>
          </a:bodyPr>
          <a:lstStyle/>
          <a:p>
            <a:r>
              <a:rPr lang="en-GB" dirty="0"/>
              <a:t>EEPRU concerns with </a:t>
            </a:r>
            <a:r>
              <a:rPr lang="en-GB" dirty="0">
                <a:solidFill>
                  <a:schemeClr val="tx1"/>
                </a:solidFill>
              </a:rPr>
              <a:t>company model (3)</a:t>
            </a:r>
          </a:p>
        </p:txBody>
      </p:sp>
      <p:sp>
        <p:nvSpPr>
          <p:cNvPr id="3" name="Subtitle 2">
            <a:extLst>
              <a:ext uri="{FF2B5EF4-FFF2-40B4-BE49-F238E27FC236}">
                <a16:creationId xmlns:a16="http://schemas.microsoft.com/office/drawing/2014/main" id="{D1E3A35E-D1FB-43A0-956F-15B52492800F}"/>
              </a:ext>
            </a:extLst>
          </p:cNvPr>
          <p:cNvSpPr>
            <a:spLocks noGrp="1"/>
          </p:cNvSpPr>
          <p:nvPr>
            <p:ph type="subTitle" idx="1"/>
          </p:nvPr>
        </p:nvSpPr>
        <p:spPr>
          <a:xfrm>
            <a:off x="496383" y="1348261"/>
            <a:ext cx="5567176" cy="4555457"/>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Use of 2-line comparator treatment sequence – not clearly justified and not supported by evidence</a:t>
            </a:r>
          </a:p>
          <a:p>
            <a:pPr marL="800100" lvl="1" indent="-342900" algn="l">
              <a:lnSpc>
                <a:spcPct val="100000"/>
              </a:lnSpc>
              <a:spcBef>
                <a:spcPts val="600"/>
              </a:spcBef>
              <a:buFont typeface="Arial" panose="020B0604020202020204" pitchFamily="34" charset="0"/>
              <a:buChar char="•"/>
            </a:pPr>
            <a:r>
              <a:rPr lang="en-GB" sz="1800" dirty="0"/>
              <a:t>EEPRU models treatment sequences which include 3 (or more) treatments</a:t>
            </a:r>
          </a:p>
          <a:p>
            <a:pPr marL="800100" lvl="1" indent="-342900" algn="l">
              <a:lnSpc>
                <a:spcPct val="100000"/>
              </a:lnSpc>
              <a:spcBef>
                <a:spcPts val="600"/>
              </a:spcBef>
              <a:buFont typeface="Arial" panose="020B0604020202020204" pitchFamily="34" charset="0"/>
              <a:buChar char="•"/>
            </a:pPr>
            <a:r>
              <a:rPr lang="en-GB" sz="1800" dirty="0"/>
              <a:t>Patients who have exhausted all available antibiotic treatment options and fail to clear the infection naturally are assumed to die after three days. Addition of any drug to  treatment sequence expected to generate an advantage when compared to a 2-line sequence.</a:t>
            </a:r>
          </a:p>
          <a:p>
            <a:pPr marL="800100" lvl="1" indent="-342900" algn="l">
              <a:lnSpc>
                <a:spcPct val="100000"/>
              </a:lnSpc>
              <a:spcBef>
                <a:spcPts val="600"/>
              </a:spcBef>
              <a:buFont typeface="Arial" panose="020B0604020202020204" pitchFamily="34" charset="0"/>
              <a:buChar char="•"/>
            </a:pPr>
            <a:r>
              <a:rPr lang="en-GB" sz="1800" dirty="0"/>
              <a:t>Unclear if person-to-person transmission of resistance is greater in 2-line treatment lines compared to a 3-line sequence in the company’s model. </a:t>
            </a:r>
          </a:p>
          <a:p>
            <a:pPr lvl="1" algn="l">
              <a:lnSpc>
                <a:spcPct val="100000"/>
              </a:lnSpc>
              <a:spcBef>
                <a:spcPts val="600"/>
              </a:spcBef>
            </a:pPr>
            <a:endParaRPr lang="en-GB" sz="1800" dirty="0"/>
          </a:p>
        </p:txBody>
      </p:sp>
      <p:sp>
        <p:nvSpPr>
          <p:cNvPr id="4" name="Subtitle 2">
            <a:extLst>
              <a:ext uri="{FF2B5EF4-FFF2-40B4-BE49-F238E27FC236}">
                <a16:creationId xmlns:a16="http://schemas.microsoft.com/office/drawing/2014/main" id="{853CE5B6-52C7-40E9-9382-879897247C2A}"/>
              </a:ext>
            </a:extLst>
          </p:cNvPr>
          <p:cNvSpPr txBox="1">
            <a:spLocks/>
          </p:cNvSpPr>
          <p:nvPr/>
        </p:nvSpPr>
        <p:spPr>
          <a:xfrm>
            <a:off x="6331904" y="1374848"/>
            <a:ext cx="5244548" cy="4536855"/>
          </a:xfrm>
          <a:prstGeom prst="rect">
            <a:avLst/>
          </a:prstGeom>
          <a:ln w="28575">
            <a:solidFill>
              <a:srgbClr val="18646E"/>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t>Concerns in incremental QALYs calculation</a:t>
            </a:r>
          </a:p>
          <a:p>
            <a:pPr marL="742950" lvl="1" indent="-285750" algn="l">
              <a:lnSpc>
                <a:spcPct val="100000"/>
              </a:lnSpc>
              <a:spcBef>
                <a:spcPts val="600"/>
              </a:spcBef>
              <a:spcAft>
                <a:spcPts val="600"/>
              </a:spcAft>
              <a:buFont typeface="Arial" panose="020B0604020202020204" pitchFamily="34" charset="0"/>
              <a:buChar char="•"/>
            </a:pPr>
            <a:r>
              <a:rPr lang="en-GB" sz="1800" dirty="0"/>
              <a:t>Uncertainty in appropriateness of population size used in calculations, not fully justified</a:t>
            </a:r>
          </a:p>
          <a:p>
            <a:pPr marL="742950" lvl="1" indent="-285750" algn="l">
              <a:lnSpc>
                <a:spcPct val="100000"/>
              </a:lnSpc>
              <a:spcBef>
                <a:spcPts val="600"/>
              </a:spcBef>
              <a:spcAft>
                <a:spcPts val="600"/>
              </a:spcAft>
              <a:buFont typeface="Arial" panose="020B0604020202020204" pitchFamily="34" charset="0"/>
              <a:buChar char="•"/>
            </a:pPr>
            <a:r>
              <a:rPr lang="en-GB" sz="1800" dirty="0"/>
              <a:t>Model appears to have overestimated health losses of patients from mortality, which is expected to advantage the per patient incremental QALYs of introducing CAZ-AVI. </a:t>
            </a:r>
          </a:p>
        </p:txBody>
      </p:sp>
    </p:spTree>
    <p:extLst>
      <p:ext uri="{BB962C8B-B14F-4D97-AF65-F5344CB8AC3E}">
        <p14:creationId xmlns:p14="http://schemas.microsoft.com/office/powerpoint/2010/main" val="328197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32390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p:txBody>
          <a:bodyPr>
            <a:normAutofit/>
          </a:bodyPr>
          <a:lstStyle/>
          <a:p>
            <a:r>
              <a:rPr lang="en-GB" sz="3600" dirty="0"/>
              <a:t>EEPRU’s approach to quantifying value in HVCS and extrapolating to expected usage in NHS</a:t>
            </a:r>
          </a:p>
        </p:txBody>
      </p:sp>
      <p:grpSp>
        <p:nvGrpSpPr>
          <p:cNvPr id="3" name="Group 2">
            <a:extLst>
              <a:ext uri="{FF2B5EF4-FFF2-40B4-BE49-F238E27FC236}">
                <a16:creationId xmlns:a16="http://schemas.microsoft.com/office/drawing/2014/main" id="{01DFA715-297B-4AE6-A29B-E024C9EFBA7A}"/>
              </a:ext>
              <a:ext uri="{C183D7F6-B498-43B3-948B-1728B52AA6E4}">
                <adec:decorative xmlns:adec="http://schemas.microsoft.com/office/drawing/2017/decorative" val="1"/>
              </a:ext>
            </a:extLst>
          </p:cNvPr>
          <p:cNvGrpSpPr/>
          <p:nvPr/>
        </p:nvGrpSpPr>
        <p:grpSpPr>
          <a:xfrm>
            <a:off x="339096" y="1537497"/>
            <a:ext cx="11513808" cy="5279714"/>
            <a:chOff x="517236" y="1165856"/>
            <a:chExt cx="11157528" cy="5279714"/>
          </a:xfrm>
        </p:grpSpPr>
        <p:sp>
          <p:nvSpPr>
            <p:cNvPr id="6" name="Freeform: Shape 5">
              <a:extLst>
                <a:ext uri="{FF2B5EF4-FFF2-40B4-BE49-F238E27FC236}">
                  <a16:creationId xmlns:a16="http://schemas.microsoft.com/office/drawing/2014/main" id="{0D58B68B-CB25-48D2-A0B0-226E78E1A4A6}"/>
                </a:ext>
              </a:extLst>
            </p:cNvPr>
            <p:cNvSpPr/>
            <p:nvPr/>
          </p:nvSpPr>
          <p:spPr>
            <a:xfrm>
              <a:off x="2898262" y="1165856"/>
              <a:ext cx="6153426" cy="5279714"/>
            </a:xfrm>
            <a:custGeom>
              <a:avLst/>
              <a:gdLst>
                <a:gd name="connsiteX0" fmla="*/ 0 w 6153426"/>
                <a:gd name="connsiteY0" fmla="*/ 2556875 h 5113750"/>
                <a:gd name="connsiteX1" fmla="*/ 3076713 w 6153426"/>
                <a:gd name="connsiteY1" fmla="*/ 0 h 5113750"/>
                <a:gd name="connsiteX2" fmla="*/ 6153426 w 6153426"/>
                <a:gd name="connsiteY2" fmla="*/ 2556875 h 5113750"/>
                <a:gd name="connsiteX3" fmla="*/ 3076713 w 6153426"/>
                <a:gd name="connsiteY3" fmla="*/ 5113750 h 5113750"/>
                <a:gd name="connsiteX4" fmla="*/ 0 w 6153426"/>
                <a:gd name="connsiteY4" fmla="*/ 2556875 h 5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426" h="5113750">
                  <a:moveTo>
                    <a:pt x="0" y="2556875"/>
                  </a:moveTo>
                  <a:cubicBezTo>
                    <a:pt x="0" y="1144752"/>
                    <a:pt x="1377491" y="0"/>
                    <a:pt x="3076713" y="0"/>
                  </a:cubicBezTo>
                  <a:cubicBezTo>
                    <a:pt x="4775935" y="0"/>
                    <a:pt x="6153426" y="1144752"/>
                    <a:pt x="6153426" y="2556875"/>
                  </a:cubicBezTo>
                  <a:cubicBezTo>
                    <a:pt x="6153426" y="3968998"/>
                    <a:pt x="4775935" y="5113750"/>
                    <a:pt x="3076713" y="5113750"/>
                  </a:cubicBezTo>
                  <a:cubicBezTo>
                    <a:pt x="1377491" y="5113750"/>
                    <a:pt x="0" y="3968998"/>
                    <a:pt x="0" y="2556875"/>
                  </a:cubicBezTo>
                  <a:close/>
                </a:path>
              </a:pathLst>
            </a:custGeom>
            <a:ln>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1402" tIns="255687" rIns="2001402" bIns="409100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ato"/>
                  <a:ea typeface="+mn-ea"/>
                  <a:cs typeface="+mn-cs"/>
                </a:rPr>
                <a:t>3. Population-level QALYs for expected usage (</a:t>
              </a:r>
              <a:r>
                <a:rPr kumimoji="0" lang="en-GB" sz="2000" b="0" i="0" u="none" strike="noStrike" kern="1200" cap="none" spc="0" normalizeH="0" baseline="0" noProof="0" dirty="0" err="1">
                  <a:ln>
                    <a:noFill/>
                  </a:ln>
                  <a:solidFill>
                    <a:srgbClr val="FFFFFF"/>
                  </a:solidFill>
                  <a:effectLst/>
                  <a:uLnTx/>
                  <a:uFillTx/>
                  <a:latin typeface="Lato"/>
                  <a:ea typeface="+mn-ea"/>
                  <a:cs typeface="+mn-cs"/>
                </a:rPr>
                <a:t>ie</a:t>
              </a:r>
              <a:r>
                <a:rPr kumimoji="0" lang="en-GB" sz="2000" b="0" i="0" u="none" strike="noStrike" kern="1200" cap="none" spc="0" normalizeH="0" baseline="0" noProof="0" dirty="0">
                  <a:ln>
                    <a:noFill/>
                  </a:ln>
                  <a:solidFill>
                    <a:srgbClr val="FFFFFF"/>
                  </a:solidFill>
                  <a:effectLst/>
                  <a:uLnTx/>
                  <a:uFillTx/>
                  <a:latin typeface="Lato"/>
                  <a:ea typeface="+mn-ea"/>
                  <a:cs typeface="+mn-cs"/>
                </a:rPr>
                <a:t> outside HVCS)</a:t>
              </a:r>
            </a:p>
          </p:txBody>
        </p:sp>
        <p:sp>
          <p:nvSpPr>
            <p:cNvPr id="7" name="Freeform: Shape 6">
              <a:extLst>
                <a:ext uri="{FF2B5EF4-FFF2-40B4-BE49-F238E27FC236}">
                  <a16:creationId xmlns:a16="http://schemas.microsoft.com/office/drawing/2014/main" id="{1D293A72-5CB2-4B2A-A037-FF3BE5D5C597}"/>
                </a:ext>
              </a:extLst>
            </p:cNvPr>
            <p:cNvSpPr/>
            <p:nvPr/>
          </p:nvSpPr>
          <p:spPr>
            <a:xfrm>
              <a:off x="3799280" y="2595201"/>
              <a:ext cx="4351392" cy="3835312"/>
            </a:xfrm>
            <a:custGeom>
              <a:avLst/>
              <a:gdLst>
                <a:gd name="connsiteX0" fmla="*/ 0 w 4351392"/>
                <a:gd name="connsiteY0" fmla="*/ 1917656 h 3835312"/>
                <a:gd name="connsiteX1" fmla="*/ 2175696 w 4351392"/>
                <a:gd name="connsiteY1" fmla="*/ 0 h 3835312"/>
                <a:gd name="connsiteX2" fmla="*/ 4351392 w 4351392"/>
                <a:gd name="connsiteY2" fmla="*/ 1917656 h 3835312"/>
                <a:gd name="connsiteX3" fmla="*/ 2175696 w 4351392"/>
                <a:gd name="connsiteY3" fmla="*/ 3835312 h 3835312"/>
                <a:gd name="connsiteX4" fmla="*/ 0 w 4351392"/>
                <a:gd name="connsiteY4" fmla="*/ 1917656 h 383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92" h="3835312">
                  <a:moveTo>
                    <a:pt x="0" y="1917656"/>
                  </a:moveTo>
                  <a:cubicBezTo>
                    <a:pt x="0" y="858564"/>
                    <a:pt x="974092" y="0"/>
                    <a:pt x="2175696" y="0"/>
                  </a:cubicBezTo>
                  <a:cubicBezTo>
                    <a:pt x="3377300" y="0"/>
                    <a:pt x="4351392" y="858564"/>
                    <a:pt x="4351392" y="1917656"/>
                  </a:cubicBezTo>
                  <a:cubicBezTo>
                    <a:pt x="4351392" y="2976748"/>
                    <a:pt x="3377300" y="3835312"/>
                    <a:pt x="2175696" y="3835312"/>
                  </a:cubicBezTo>
                  <a:cubicBezTo>
                    <a:pt x="974092" y="3835312"/>
                    <a:pt x="0" y="2976748"/>
                    <a:pt x="0" y="191765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2835817"/>
                <a:satOff val="20794"/>
                <a:lumOff val="392"/>
                <a:alphaOff val="0"/>
              </a:schemeClr>
            </a:effectRef>
            <a:fontRef idx="minor">
              <a:schemeClr val="lt1"/>
            </a:fontRef>
          </p:style>
          <p:txBody>
            <a:bodyPr spcFirstLastPara="0" vert="horz" wrap="square" lIns="1161822" tIns="239707" rIns="1161822" bIns="3020484"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ato"/>
                  <a:ea typeface="+mn-ea"/>
                  <a:cs typeface="+mn-cs"/>
                </a:rPr>
                <a:t>2. Population-level QALYs for HVCS</a:t>
              </a:r>
            </a:p>
          </p:txBody>
        </p:sp>
        <p:sp>
          <p:nvSpPr>
            <p:cNvPr id="8" name="Freeform: Shape 7">
              <a:extLst>
                <a:ext uri="{FF2B5EF4-FFF2-40B4-BE49-F238E27FC236}">
                  <a16:creationId xmlns:a16="http://schemas.microsoft.com/office/drawing/2014/main" id="{738D4B09-A86F-4B02-B48B-AC7511F9C062}"/>
                </a:ext>
              </a:extLst>
            </p:cNvPr>
            <p:cNvSpPr/>
            <p:nvPr/>
          </p:nvSpPr>
          <p:spPr>
            <a:xfrm>
              <a:off x="4696539" y="3873639"/>
              <a:ext cx="2556875" cy="2556875"/>
            </a:xfrm>
            <a:custGeom>
              <a:avLst/>
              <a:gdLst>
                <a:gd name="connsiteX0" fmla="*/ 0 w 2556875"/>
                <a:gd name="connsiteY0" fmla="*/ 1278438 h 2556875"/>
                <a:gd name="connsiteX1" fmla="*/ 1278438 w 2556875"/>
                <a:gd name="connsiteY1" fmla="*/ 0 h 2556875"/>
                <a:gd name="connsiteX2" fmla="*/ 2556876 w 2556875"/>
                <a:gd name="connsiteY2" fmla="*/ 1278438 h 2556875"/>
                <a:gd name="connsiteX3" fmla="*/ 1278438 w 2556875"/>
                <a:gd name="connsiteY3" fmla="*/ 2556876 h 2556875"/>
                <a:gd name="connsiteX4" fmla="*/ 0 w 2556875"/>
                <a:gd name="connsiteY4" fmla="*/ 1278438 h 25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75" h="2556875">
                  <a:moveTo>
                    <a:pt x="0" y="1278438"/>
                  </a:moveTo>
                  <a:cubicBezTo>
                    <a:pt x="0" y="572376"/>
                    <a:pt x="572376" y="0"/>
                    <a:pt x="1278438" y="0"/>
                  </a:cubicBezTo>
                  <a:cubicBezTo>
                    <a:pt x="1984500" y="0"/>
                    <a:pt x="2556876" y="572376"/>
                    <a:pt x="2556876" y="1278438"/>
                  </a:cubicBezTo>
                  <a:cubicBezTo>
                    <a:pt x="2556876" y="1984500"/>
                    <a:pt x="1984500" y="2556876"/>
                    <a:pt x="1278438" y="2556876"/>
                  </a:cubicBezTo>
                  <a:cubicBezTo>
                    <a:pt x="572376" y="2556876"/>
                    <a:pt x="0" y="1984500"/>
                    <a:pt x="0" y="1278438"/>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5671634"/>
                <a:satOff val="41587"/>
                <a:lumOff val="784"/>
                <a:alphaOff val="0"/>
              </a:schemeClr>
            </a:effectRef>
            <a:fontRef idx="minor">
              <a:schemeClr val="lt1"/>
            </a:fontRef>
          </p:style>
          <p:txBody>
            <a:bodyPr spcFirstLastPara="0" vert="horz" wrap="square" lIns="374446" tIns="639218" rIns="374446" bIns="6392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Lato"/>
                  <a:ea typeface="+mn-ea"/>
                  <a:cs typeface="+mn-cs"/>
                </a:rPr>
                <a:t>1. Patient-level QALYs for HVCS</a:t>
              </a:r>
            </a:p>
          </p:txBody>
        </p:sp>
        <p:sp>
          <p:nvSpPr>
            <p:cNvPr id="9" name="TextBox 8">
              <a:extLst>
                <a:ext uri="{FF2B5EF4-FFF2-40B4-BE49-F238E27FC236}">
                  <a16:creationId xmlns:a16="http://schemas.microsoft.com/office/drawing/2014/main" id="{EDBE91B8-11CF-4599-B24B-4C93891EA1DF}"/>
                </a:ext>
              </a:extLst>
            </p:cNvPr>
            <p:cNvSpPr txBox="1"/>
            <p:nvPr/>
          </p:nvSpPr>
          <p:spPr>
            <a:xfrm>
              <a:off x="8449235" y="1301693"/>
              <a:ext cx="3225529" cy="1631216"/>
            </a:xfrm>
            <a:prstGeom prst="rect">
              <a:avLst/>
            </a:prstGeom>
            <a:solidFill>
              <a:schemeClr val="accent2"/>
            </a:solidFill>
            <a:ln>
              <a:solidFill>
                <a:schemeClr val="bg1"/>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Rescaling of HVCS QALYs,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ato"/>
                  <a:ea typeface="+mn-ea"/>
                  <a:cs typeface="+mn-cs"/>
                </a:rPr>
                <a:t>based on population sizes (PHE data) and assumptions (expert consultation)</a:t>
              </a:r>
            </a:p>
          </p:txBody>
        </p:sp>
        <p:sp>
          <p:nvSpPr>
            <p:cNvPr id="10" name="TextBox 9">
              <a:extLst>
                <a:ext uri="{FF2B5EF4-FFF2-40B4-BE49-F238E27FC236}">
                  <a16:creationId xmlns:a16="http://schemas.microsoft.com/office/drawing/2014/main" id="{EAFA75A3-3DE4-4C59-99C7-71227FC6A196}"/>
                </a:ext>
              </a:extLst>
            </p:cNvPr>
            <p:cNvSpPr txBox="1"/>
            <p:nvPr/>
          </p:nvSpPr>
          <p:spPr>
            <a:xfrm>
              <a:off x="8449235" y="5079571"/>
              <a:ext cx="3225529" cy="1015663"/>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Lato"/>
                  <a:ea typeface="+mn-ea"/>
                  <a:cs typeface="+mn-cs"/>
                </a:rPr>
                <a:t>Quantitative modelling,</a:t>
              </a:r>
              <a:r>
                <a:rPr kumimoji="0" lang="en-GB" sz="2000" b="0" i="0" u="none" strike="noStrike" kern="1200" cap="none" spc="0" normalizeH="0" baseline="0" noProof="0" dirty="0">
                  <a:ln>
                    <a:noFill/>
                  </a:ln>
                  <a:solidFill>
                    <a:srgbClr val="000000"/>
                  </a:solidFill>
                  <a:effectLst/>
                  <a:uLnTx/>
                  <a:uFillTx/>
                  <a:latin typeface="Lato"/>
                  <a:ea typeface="+mn-ea"/>
                  <a:cs typeface="+mn-cs"/>
                </a:rPr>
                <a:t> similar to ‘normal’ NICE appraisal</a:t>
              </a:r>
            </a:p>
          </p:txBody>
        </p:sp>
        <p:sp>
          <p:nvSpPr>
            <p:cNvPr id="11" name="TextBox 10">
              <a:extLst>
                <a:ext uri="{FF2B5EF4-FFF2-40B4-BE49-F238E27FC236}">
                  <a16:creationId xmlns:a16="http://schemas.microsoft.com/office/drawing/2014/main" id="{AD8F7ACE-A3C0-4B0A-A38E-A550101BED7A}"/>
                </a:ext>
              </a:extLst>
            </p:cNvPr>
            <p:cNvSpPr txBox="1"/>
            <p:nvPr/>
          </p:nvSpPr>
          <p:spPr>
            <a:xfrm>
              <a:off x="8449235" y="3335568"/>
              <a:ext cx="3225529" cy="1323439"/>
            </a:xfrm>
            <a:prstGeom prst="rect">
              <a:avLst/>
            </a:prstGeom>
            <a:solidFill>
              <a:schemeClr val="accent3"/>
            </a:solidFill>
            <a:ln>
              <a:solidFill>
                <a:schemeClr val="bg1"/>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Quantitative modelling,</a:t>
              </a:r>
              <a:r>
                <a:rPr kumimoji="0" lang="en-GB" sz="2000" b="0" i="0" u="none" strike="noStrike" kern="1200" cap="none" spc="0" normalizeH="0" baseline="0" noProof="0" dirty="0">
                  <a:ln>
                    <a:noFill/>
                  </a:ln>
                  <a:solidFill>
                    <a:srgbClr val="FFFFFF"/>
                  </a:solidFill>
                  <a:effectLst/>
                  <a:uLnTx/>
                  <a:uFillTx/>
                  <a:latin typeface="Lato"/>
                  <a:ea typeface="+mn-ea"/>
                  <a:cs typeface="+mn-cs"/>
                </a:rPr>
                <a:t> forecasting population size and trends in usage and resistance over time</a:t>
              </a:r>
            </a:p>
          </p:txBody>
        </p:sp>
        <p:cxnSp>
          <p:nvCxnSpPr>
            <p:cNvPr id="12" name="Straight Arrow Connector 11">
              <a:extLst>
                <a:ext uri="{FF2B5EF4-FFF2-40B4-BE49-F238E27FC236}">
                  <a16:creationId xmlns:a16="http://schemas.microsoft.com/office/drawing/2014/main" id="{F4295011-3823-4329-B6C7-E276070ECB68}"/>
                </a:ext>
              </a:extLst>
            </p:cNvPr>
            <p:cNvCxnSpPr>
              <a:cxnSpLocks/>
              <a:endCxn id="11" idx="2"/>
            </p:cNvCxnSpPr>
            <p:nvPr/>
          </p:nvCxnSpPr>
          <p:spPr>
            <a:xfrm flipV="1">
              <a:off x="10058400" y="4659007"/>
              <a:ext cx="3600" cy="420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0A0859-3BDF-41D4-8BF9-21887A7F4895}"/>
                </a:ext>
              </a:extLst>
            </p:cNvPr>
            <p:cNvCxnSpPr>
              <a:cxnSpLocks/>
              <a:endCxn id="9" idx="2"/>
            </p:cNvCxnSpPr>
            <p:nvPr/>
          </p:nvCxnSpPr>
          <p:spPr>
            <a:xfrm flipV="1">
              <a:off x="10058400" y="2932909"/>
              <a:ext cx="3600" cy="40266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3C8090B2-DF74-4F29-8D73-5DA31F484EF5}"/>
                </a:ext>
              </a:extLst>
            </p:cNvPr>
            <p:cNvSpPr/>
            <p:nvPr/>
          </p:nvSpPr>
          <p:spPr>
            <a:xfrm>
              <a:off x="2457383" y="3042298"/>
              <a:ext cx="2556875" cy="355206"/>
            </a:xfrm>
            <a:prstGeom prst="rightArrow">
              <a:avLst/>
            </a:prstGeom>
            <a:solidFill>
              <a:schemeClr val="accent3"/>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Lato"/>
                <a:ea typeface="+mn-ea"/>
                <a:cs typeface="+mn-cs"/>
              </a:endParaRPr>
            </a:p>
          </p:txBody>
        </p:sp>
        <p:sp>
          <p:nvSpPr>
            <p:cNvPr id="15" name="TextBox 14">
              <a:extLst>
                <a:ext uri="{FF2B5EF4-FFF2-40B4-BE49-F238E27FC236}">
                  <a16:creationId xmlns:a16="http://schemas.microsoft.com/office/drawing/2014/main" id="{2113080A-9B5A-4C67-AB6D-D55596BDBAC3}"/>
                </a:ext>
              </a:extLst>
            </p:cNvPr>
            <p:cNvSpPr txBox="1"/>
            <p:nvPr/>
          </p:nvSpPr>
          <p:spPr>
            <a:xfrm>
              <a:off x="517236" y="2758236"/>
              <a:ext cx="2859134" cy="1938992"/>
            </a:xfrm>
            <a:prstGeom prst="rect">
              <a:avLst/>
            </a:prstGeom>
            <a:solidFill>
              <a:schemeClr val="accent3"/>
            </a:solidFill>
            <a:ln>
              <a:solidFill>
                <a:schemeClr val="bg1"/>
              </a:solidFill>
              <a:prstDash val="dash"/>
            </a:ln>
          </p:spPr>
          <p:txBody>
            <a:bodyPr wrap="square">
              <a:spAutoFit/>
            </a:bodyPr>
            <a:lstStyle/>
            <a:p>
              <a:pPr lvl="0" algn="ctr"/>
              <a:r>
                <a:rPr lang="en-GB" sz="2000" dirty="0">
                  <a:solidFill>
                    <a:srgbClr val="FFFFFF"/>
                  </a:solidFill>
                </a:rPr>
                <a:t>Assessment of whether important sources of value missed from quantification (‘STEDI’ values) – see slides on economic analysis</a:t>
              </a:r>
            </a:p>
          </p:txBody>
        </p:sp>
      </p:grpSp>
    </p:spTree>
    <p:extLst>
      <p:ext uri="{BB962C8B-B14F-4D97-AF65-F5344CB8AC3E}">
        <p14:creationId xmlns:p14="http://schemas.microsoft.com/office/powerpoint/2010/main" val="1641817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Estimating patient-level QALYs for high value clinical scenarios</a:t>
            </a:r>
          </a:p>
        </p:txBody>
      </p:sp>
    </p:spTree>
    <p:extLst>
      <p:ext uri="{BB962C8B-B14F-4D97-AF65-F5344CB8AC3E}">
        <p14:creationId xmlns:p14="http://schemas.microsoft.com/office/powerpoint/2010/main" val="2920904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BC3-350C-43BB-91C8-C4C5C5AED665}"/>
              </a:ext>
            </a:extLst>
          </p:cNvPr>
          <p:cNvSpPr>
            <a:spLocks noGrp="1"/>
          </p:cNvSpPr>
          <p:nvPr>
            <p:ph type="ctrTitle"/>
          </p:nvPr>
        </p:nvSpPr>
        <p:spPr>
          <a:xfrm>
            <a:off x="496888" y="253437"/>
            <a:ext cx="11079162" cy="1276350"/>
          </a:xfrm>
        </p:spPr>
        <p:txBody>
          <a:bodyPr>
            <a:normAutofit/>
          </a:bodyPr>
          <a:lstStyle/>
          <a:p>
            <a:r>
              <a:rPr lang="en-GB" sz="3600" dirty="0"/>
              <a:t>EEPRU’s model– empiric setting (ES)</a:t>
            </a:r>
          </a:p>
        </p:txBody>
      </p:sp>
      <p:sp>
        <p:nvSpPr>
          <p:cNvPr id="9" name="Subtitle 8">
            <a:extLst>
              <a:ext uri="{FF2B5EF4-FFF2-40B4-BE49-F238E27FC236}">
                <a16:creationId xmlns:a16="http://schemas.microsoft.com/office/drawing/2014/main" id="{9AFA0A1A-F145-4EC8-9C91-C097FBB88943}"/>
              </a:ext>
            </a:extLst>
          </p:cNvPr>
          <p:cNvSpPr>
            <a:spLocks noGrp="1"/>
          </p:cNvSpPr>
          <p:nvPr>
            <p:ph type="subTitle" idx="1"/>
          </p:nvPr>
        </p:nvSpPr>
        <p:spPr/>
        <p:txBody>
          <a:bodyPr/>
          <a:lstStyle/>
          <a:p>
            <a:endParaRPr lang="en-GB"/>
          </a:p>
        </p:txBody>
      </p:sp>
      <p:sp>
        <p:nvSpPr>
          <p:cNvPr id="4" name="Subtitle 2">
            <a:extLst>
              <a:ext uri="{FF2B5EF4-FFF2-40B4-BE49-F238E27FC236}">
                <a16:creationId xmlns:a16="http://schemas.microsoft.com/office/drawing/2014/main" id="{50A82571-AF05-4E28-859C-35C60F4D7A84}"/>
              </a:ext>
            </a:extLst>
          </p:cNvPr>
          <p:cNvSpPr txBox="1">
            <a:spLocks/>
          </p:cNvSpPr>
          <p:nvPr/>
        </p:nvSpPr>
        <p:spPr>
          <a:xfrm>
            <a:off x="237766" y="857232"/>
            <a:ext cx="6223498" cy="5894442"/>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Treatment susceptibility unknown before starting empiric treatment </a:t>
            </a:r>
          </a:p>
          <a:p>
            <a:pPr>
              <a:lnSpc>
                <a:spcPct val="100000"/>
              </a:lnSpc>
              <a:spcBef>
                <a:spcPts val="600"/>
              </a:spcBef>
              <a:spcAft>
                <a:spcPts val="600"/>
              </a:spcAft>
              <a:buFont typeface="Arial" panose="020B0604020202020204" pitchFamily="34" charset="0"/>
              <a:buChar char="•"/>
            </a:pPr>
            <a:r>
              <a:rPr lang="en-GB" dirty="0">
                <a:latin typeface="+mn-lt"/>
              </a:rPr>
              <a:t>Outcomes are modelled separately for patients who:</a:t>
            </a:r>
          </a:p>
          <a:p>
            <a:pPr marL="741600" lvl="2" indent="-284400" algn="l">
              <a:lnSpc>
                <a:spcPct val="100000"/>
              </a:lnSpc>
              <a:spcBef>
                <a:spcPts val="200"/>
              </a:spcBef>
              <a:spcAft>
                <a:spcPts val="600"/>
              </a:spcAft>
              <a:buFont typeface="Arial" panose="020B0604020202020204" pitchFamily="34" charset="0"/>
              <a:buChar char="•"/>
            </a:pPr>
            <a:r>
              <a:rPr lang="en-GB" dirty="0"/>
              <a:t>have the suspected drug-resistant pathogen-mechanism (‘correctly suspected’) </a:t>
            </a:r>
            <a:r>
              <a:rPr lang="en-GB" dirty="0">
                <a:sym typeface="Wingdings" panose="05000000000000000000" pitchFamily="2" charset="2"/>
              </a:rPr>
              <a:t> </a:t>
            </a:r>
            <a:r>
              <a:rPr lang="en-GB" dirty="0"/>
              <a:t>different treatment effectiveness</a:t>
            </a:r>
          </a:p>
          <a:p>
            <a:pPr marL="741600" lvl="2" indent="-284400" algn="l">
              <a:lnSpc>
                <a:spcPct val="100000"/>
              </a:lnSpc>
              <a:spcBef>
                <a:spcPts val="200"/>
              </a:spcBef>
              <a:spcAft>
                <a:spcPts val="600"/>
              </a:spcAft>
              <a:buFont typeface="Arial" panose="020B0604020202020204" pitchFamily="34" charset="0"/>
              <a:buChar char="•"/>
            </a:pPr>
            <a:r>
              <a:rPr lang="en-GB" dirty="0"/>
              <a:t>have a different causative pathogen or mechanism (‘wrongly suspected’) </a:t>
            </a:r>
            <a:r>
              <a:rPr lang="en-GB" dirty="0">
                <a:sym typeface="Wingdings" panose="05000000000000000000" pitchFamily="2" charset="2"/>
              </a:rPr>
              <a:t> </a:t>
            </a:r>
            <a:r>
              <a:rPr lang="en-GB" dirty="0"/>
              <a:t>same effectiveness regardless of the choice of empiric treatment (although safety differs) </a:t>
            </a:r>
          </a:p>
          <a:p>
            <a:pPr>
              <a:lnSpc>
                <a:spcPct val="100000"/>
              </a:lnSpc>
              <a:spcBef>
                <a:spcPts val="600"/>
              </a:spcBef>
              <a:spcAft>
                <a:spcPts val="600"/>
              </a:spcAft>
              <a:buFont typeface="Arial" panose="020B0604020202020204" pitchFamily="34" charset="0"/>
              <a:buChar char="•"/>
            </a:pPr>
            <a:r>
              <a:rPr lang="en-GB" dirty="0">
                <a:latin typeface="+mn-lt"/>
              </a:rPr>
              <a:t>Some patients have further treatment in microbiology-directed setting, via 3 possible pathways:</a:t>
            </a:r>
          </a:p>
          <a:p>
            <a:pPr marL="741600" lvl="2" indent="-284400" algn="l">
              <a:lnSpc>
                <a:spcPct val="100000"/>
              </a:lnSpc>
              <a:spcBef>
                <a:spcPts val="200"/>
              </a:spcBef>
              <a:spcAft>
                <a:spcPts val="600"/>
              </a:spcAft>
              <a:buFont typeface="Arial" panose="020B0604020202020204" pitchFamily="34" charset="0"/>
              <a:buChar char="•"/>
            </a:pPr>
            <a:r>
              <a:rPr lang="en-GB" dirty="0"/>
              <a:t>ES1: CAZ-AVI in empiric setting + existing treatments in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ES2: existing therapies in both empiric setting and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ES3: existing therapies in empiric setting + CAZ-AVI in microbiology-directed setting</a:t>
            </a:r>
          </a:p>
          <a:p>
            <a:pPr>
              <a:lnSpc>
                <a:spcPct val="100000"/>
              </a:lnSpc>
              <a:spcBef>
                <a:spcPts val="600"/>
              </a:spcBef>
              <a:spcAft>
                <a:spcPts val="600"/>
              </a:spcAft>
              <a:buFont typeface="Arial" panose="020B0604020202020204" pitchFamily="34" charset="0"/>
              <a:buChar char="•"/>
            </a:pPr>
            <a:endParaRPr lang="en-GB" dirty="0">
              <a:latin typeface="+mn-lt"/>
            </a:endParaRPr>
          </a:p>
        </p:txBody>
      </p:sp>
      <p:pic>
        <p:nvPicPr>
          <p:cNvPr id="6" name="Picture 5">
            <a:extLst>
              <a:ext uri="{FF2B5EF4-FFF2-40B4-BE49-F238E27FC236}">
                <a16:creationId xmlns:a16="http://schemas.microsoft.com/office/drawing/2014/main" id="{2784BC5B-5E5E-48A6-8B82-D98F6AF808DE}"/>
              </a:ext>
              <a:ext uri="{C183D7F6-B498-43B3-948B-1728B52AA6E4}">
                <adec:decorative xmlns:adec="http://schemas.microsoft.com/office/drawing/2017/decorative" val="1"/>
              </a:ext>
            </a:extLst>
          </p:cNvPr>
          <p:cNvPicPr>
            <a:picLocks noChangeAspect="1"/>
          </p:cNvPicPr>
          <p:nvPr/>
        </p:nvPicPr>
        <p:blipFill rotWithShape="1">
          <a:blip r:embed="rId2"/>
          <a:srcRect t="12980" r="7563" b="11290"/>
          <a:stretch/>
        </p:blipFill>
        <p:spPr>
          <a:xfrm>
            <a:off x="6538461" y="1763589"/>
            <a:ext cx="5415773" cy="4597703"/>
          </a:xfrm>
          <a:prstGeom prst="rect">
            <a:avLst/>
          </a:prstGeom>
        </p:spPr>
      </p:pic>
      <p:sp>
        <p:nvSpPr>
          <p:cNvPr id="7" name="TextBox 6">
            <a:extLst>
              <a:ext uri="{FF2B5EF4-FFF2-40B4-BE49-F238E27FC236}">
                <a16:creationId xmlns:a16="http://schemas.microsoft.com/office/drawing/2014/main" id="{22A2DB72-27A3-4538-97E3-D3B3C586460B}"/>
              </a:ext>
            </a:extLst>
          </p:cNvPr>
          <p:cNvSpPr txBox="1"/>
          <p:nvPr/>
        </p:nvSpPr>
        <p:spPr>
          <a:xfrm>
            <a:off x="6677026" y="948676"/>
            <a:ext cx="5635486" cy="646331"/>
          </a:xfrm>
          <a:prstGeom prst="rect">
            <a:avLst/>
          </a:prstGeom>
          <a:noFill/>
        </p:spPr>
        <p:txBody>
          <a:bodyPr wrap="square" rtlCol="0">
            <a:spAutoFit/>
          </a:bodyPr>
          <a:lstStyle/>
          <a:p>
            <a:r>
              <a:rPr lang="en-GB" b="1" dirty="0"/>
              <a:t>First component of 30-day outcomes model for ES: risk of carrying pathogen-mechanism of concern</a:t>
            </a:r>
          </a:p>
        </p:txBody>
      </p:sp>
      <p:sp>
        <p:nvSpPr>
          <p:cNvPr id="3" name="TextBox 2">
            <a:extLst>
              <a:ext uri="{FF2B5EF4-FFF2-40B4-BE49-F238E27FC236}">
                <a16:creationId xmlns:a16="http://schemas.microsoft.com/office/drawing/2014/main" id="{94A99D4F-5B03-49E3-8124-ABAB25E138A1}"/>
              </a:ext>
            </a:extLst>
          </p:cNvPr>
          <p:cNvSpPr txBox="1"/>
          <p:nvPr/>
        </p:nvSpPr>
        <p:spPr>
          <a:xfrm>
            <a:off x="9079452" y="3013497"/>
            <a:ext cx="3112548" cy="1077218"/>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Probability that a patient carries the pathogen-mechanism of interest (“</a:t>
            </a:r>
            <a:r>
              <a:rPr lang="en-GB" sz="1600" dirty="0" err="1">
                <a:solidFill>
                  <a:schemeClr val="bg1"/>
                </a:solidFill>
              </a:rPr>
              <a:t>p_bugmech</a:t>
            </a:r>
            <a:r>
              <a:rPr lang="en-GB" sz="1600" dirty="0">
                <a:solidFill>
                  <a:schemeClr val="bg1"/>
                </a:solidFill>
              </a:rPr>
              <a:t>”) is varied in scenario analyses </a:t>
            </a:r>
          </a:p>
        </p:txBody>
      </p:sp>
      <p:sp>
        <p:nvSpPr>
          <p:cNvPr id="8" name="TextBox 7">
            <a:extLst>
              <a:ext uri="{FF2B5EF4-FFF2-40B4-BE49-F238E27FC236}">
                <a16:creationId xmlns:a16="http://schemas.microsoft.com/office/drawing/2014/main" id="{A3D741F1-DB8F-49DE-A3F9-FD283917544B}"/>
              </a:ext>
            </a:extLst>
          </p:cNvPr>
          <p:cNvSpPr txBox="1"/>
          <p:nvPr/>
        </p:nvSpPr>
        <p:spPr>
          <a:xfrm>
            <a:off x="6898930" y="6284117"/>
            <a:ext cx="4540441" cy="369332"/>
          </a:xfrm>
          <a:prstGeom prst="rect">
            <a:avLst/>
          </a:prstGeom>
          <a:noFill/>
        </p:spPr>
        <p:txBody>
          <a:bodyPr wrap="square" rtlCol="0">
            <a:spAutoFit/>
          </a:bodyPr>
          <a:lstStyle/>
          <a:p>
            <a:r>
              <a:rPr lang="en-GB" dirty="0"/>
              <a:t>Source: EEPRU’s report, Figure 17</a:t>
            </a:r>
          </a:p>
        </p:txBody>
      </p:sp>
    </p:spTree>
    <p:extLst>
      <p:ext uri="{BB962C8B-B14F-4D97-AF65-F5344CB8AC3E}">
        <p14:creationId xmlns:p14="http://schemas.microsoft.com/office/powerpoint/2010/main" val="2328236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BC3-350C-43BB-91C8-C4C5C5AED665}"/>
              </a:ext>
            </a:extLst>
          </p:cNvPr>
          <p:cNvSpPr>
            <a:spLocks noGrp="1"/>
          </p:cNvSpPr>
          <p:nvPr>
            <p:ph type="ctrTitle"/>
          </p:nvPr>
        </p:nvSpPr>
        <p:spPr>
          <a:xfrm>
            <a:off x="496888" y="253437"/>
            <a:ext cx="11079162" cy="1276350"/>
          </a:xfrm>
        </p:spPr>
        <p:txBody>
          <a:bodyPr>
            <a:normAutofit/>
          </a:bodyPr>
          <a:lstStyle/>
          <a:p>
            <a:r>
              <a:rPr lang="en-GB" sz="3600" dirty="0"/>
              <a:t>EEPRU’s model – empiric setting (ES)</a:t>
            </a:r>
          </a:p>
        </p:txBody>
      </p:sp>
      <p:pic>
        <p:nvPicPr>
          <p:cNvPr id="8" name="Picture 7">
            <a:extLst>
              <a:ext uri="{FF2B5EF4-FFF2-40B4-BE49-F238E27FC236}">
                <a16:creationId xmlns:a16="http://schemas.microsoft.com/office/drawing/2014/main" id="{678220B3-63F7-4C4F-84A5-A91109A20F57}"/>
              </a:ext>
              <a:ext uri="{C183D7F6-B498-43B3-948B-1728B52AA6E4}">
                <adec:decorative xmlns:adec="http://schemas.microsoft.com/office/drawing/2017/decorative" val="1"/>
              </a:ext>
            </a:extLst>
          </p:cNvPr>
          <p:cNvPicPr>
            <a:picLocks noChangeAspect="1"/>
          </p:cNvPicPr>
          <p:nvPr/>
        </p:nvPicPr>
        <p:blipFill rotWithShape="1">
          <a:blip r:embed="rId2"/>
          <a:srcRect l="3380" t="3909" r="3594" b="25786"/>
          <a:stretch/>
        </p:blipFill>
        <p:spPr>
          <a:xfrm>
            <a:off x="5429202" y="2049152"/>
            <a:ext cx="6709177" cy="3158872"/>
          </a:xfrm>
          <a:prstGeom prst="rect">
            <a:avLst/>
          </a:prstGeom>
        </p:spPr>
      </p:pic>
      <p:sp>
        <p:nvSpPr>
          <p:cNvPr id="9" name="TextBox 8">
            <a:extLst>
              <a:ext uri="{FF2B5EF4-FFF2-40B4-BE49-F238E27FC236}">
                <a16:creationId xmlns:a16="http://schemas.microsoft.com/office/drawing/2014/main" id="{1DC9AC10-EE52-4646-92C9-CA72B1E05861}"/>
              </a:ext>
            </a:extLst>
          </p:cNvPr>
          <p:cNvSpPr txBox="1"/>
          <p:nvPr/>
        </p:nvSpPr>
        <p:spPr>
          <a:xfrm>
            <a:off x="5429202" y="1138518"/>
            <a:ext cx="6359386" cy="923330"/>
          </a:xfrm>
          <a:prstGeom prst="rect">
            <a:avLst/>
          </a:prstGeom>
          <a:noFill/>
        </p:spPr>
        <p:txBody>
          <a:bodyPr wrap="square" rtlCol="0">
            <a:spAutoFit/>
          </a:bodyPr>
          <a:lstStyle/>
          <a:p>
            <a:r>
              <a:rPr lang="en-GB" b="1" dirty="0"/>
              <a:t>2nd component of 30-day outcomes model for empiric setting: outcomes at the point at which patients are assessed for microbiology-directed treatment </a:t>
            </a:r>
          </a:p>
        </p:txBody>
      </p:sp>
      <p:sp>
        <p:nvSpPr>
          <p:cNvPr id="10" name="TextBox 9">
            <a:extLst>
              <a:ext uri="{FF2B5EF4-FFF2-40B4-BE49-F238E27FC236}">
                <a16:creationId xmlns:a16="http://schemas.microsoft.com/office/drawing/2014/main" id="{CC5CD7FC-1061-4349-923A-C85D5A49E7AA}"/>
              </a:ext>
            </a:extLst>
          </p:cNvPr>
          <p:cNvSpPr txBox="1"/>
          <p:nvPr/>
        </p:nvSpPr>
        <p:spPr>
          <a:xfrm>
            <a:off x="5507860" y="6216492"/>
            <a:ext cx="5130661" cy="369332"/>
          </a:xfrm>
          <a:prstGeom prst="rect">
            <a:avLst/>
          </a:prstGeom>
          <a:solidFill>
            <a:srgbClr val="FFFFFF"/>
          </a:solidFill>
        </p:spPr>
        <p:txBody>
          <a:bodyPr wrap="square" rtlCol="0">
            <a:spAutoFit/>
          </a:bodyPr>
          <a:lstStyle/>
          <a:p>
            <a:r>
              <a:rPr lang="en-GB" dirty="0"/>
              <a:t>Source: EEPRU’s report, Figure 18</a:t>
            </a:r>
          </a:p>
        </p:txBody>
      </p:sp>
      <p:sp>
        <p:nvSpPr>
          <p:cNvPr id="11" name="Subtitle 2">
            <a:extLst>
              <a:ext uri="{FF2B5EF4-FFF2-40B4-BE49-F238E27FC236}">
                <a16:creationId xmlns:a16="http://schemas.microsoft.com/office/drawing/2014/main" id="{428216E7-971C-4E2E-B108-14FE18909A43}"/>
              </a:ext>
            </a:extLst>
          </p:cNvPr>
          <p:cNvSpPr txBox="1">
            <a:spLocks/>
          </p:cNvSpPr>
          <p:nvPr/>
        </p:nvSpPr>
        <p:spPr>
          <a:xfrm>
            <a:off x="324464" y="1039105"/>
            <a:ext cx="4769223" cy="4772652"/>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sz="1800" dirty="0"/>
              <a:t>Patients who have the suspected drug-resistant pathogen-mechanism (‘correctly suspected’) </a:t>
            </a:r>
            <a:r>
              <a:rPr lang="en-GB" dirty="0">
                <a:latin typeface="+mn-lt"/>
              </a:rPr>
              <a:t>are classified as susceptible or not susceptible to empiric therapy </a:t>
            </a:r>
            <a:r>
              <a:rPr lang="en-GB" sz="1800" dirty="0">
                <a:sym typeface="Wingdings" panose="05000000000000000000" pitchFamily="2" charset="2"/>
              </a:rPr>
              <a:t> </a:t>
            </a:r>
            <a:r>
              <a:rPr lang="en-GB" sz="1800" dirty="0"/>
              <a:t>different treatment effectiveness</a:t>
            </a:r>
            <a:endParaRPr lang="en-GB" dirty="0">
              <a:latin typeface="+mn-lt"/>
            </a:endParaRPr>
          </a:p>
          <a:p>
            <a:pPr>
              <a:lnSpc>
                <a:spcPct val="100000"/>
              </a:lnSpc>
              <a:spcBef>
                <a:spcPts val="600"/>
              </a:spcBef>
              <a:spcAft>
                <a:spcPts val="600"/>
              </a:spcAft>
              <a:buFont typeface="Arial" panose="020B0604020202020204" pitchFamily="34" charset="0"/>
              <a:buChar char="•"/>
            </a:pPr>
            <a:r>
              <a:rPr lang="en-GB" dirty="0">
                <a:latin typeface="+mn-lt"/>
              </a:rPr>
              <a:t>Note: differences in susceptibility to empiric treatments are modelled, even though clinicians will not observe it until patients start microbiology-directed treatment</a:t>
            </a:r>
          </a:p>
          <a:p>
            <a:pPr>
              <a:lnSpc>
                <a:spcPct val="100000"/>
              </a:lnSpc>
              <a:spcBef>
                <a:spcPts val="600"/>
              </a:spcBef>
              <a:spcAft>
                <a:spcPts val="600"/>
              </a:spcAft>
              <a:buFont typeface="Arial" panose="020B0604020202020204" pitchFamily="34" charset="0"/>
              <a:buChar char="•"/>
            </a:pPr>
            <a:r>
              <a:rPr lang="en-GB" dirty="0">
                <a:latin typeface="+mn-lt"/>
              </a:rPr>
              <a:t>Patients who received empiric treatment to which they are later found not to be susceptible all assumed to require further treatment in microbiology-directed setting</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13" name="TextBox 12">
            <a:extLst>
              <a:ext uri="{FF2B5EF4-FFF2-40B4-BE49-F238E27FC236}">
                <a16:creationId xmlns:a16="http://schemas.microsoft.com/office/drawing/2014/main" id="{7B752711-DF59-48A5-A790-95D2D0D60C2C}"/>
              </a:ext>
            </a:extLst>
          </p:cNvPr>
          <p:cNvSpPr txBox="1"/>
          <p:nvPr/>
        </p:nvSpPr>
        <p:spPr>
          <a:xfrm>
            <a:off x="5321046" y="5127482"/>
            <a:ext cx="3577147"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Susceptibility probability varied with scenario analyses on NMA </a:t>
            </a:r>
          </a:p>
        </p:txBody>
      </p:sp>
    </p:spTree>
    <p:extLst>
      <p:ext uri="{BB962C8B-B14F-4D97-AF65-F5344CB8AC3E}">
        <p14:creationId xmlns:p14="http://schemas.microsoft.com/office/powerpoint/2010/main" val="3641536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2106-1498-4F04-83A8-6DD24F1D2F1B}"/>
              </a:ext>
            </a:extLst>
          </p:cNvPr>
          <p:cNvSpPr>
            <a:spLocks noGrp="1"/>
          </p:cNvSpPr>
          <p:nvPr>
            <p:ph type="ctrTitle"/>
          </p:nvPr>
        </p:nvSpPr>
        <p:spPr>
          <a:xfrm>
            <a:off x="340659" y="260857"/>
            <a:ext cx="11927541" cy="1276350"/>
          </a:xfrm>
        </p:spPr>
        <p:txBody>
          <a:bodyPr>
            <a:normAutofit/>
          </a:bodyPr>
          <a:lstStyle/>
          <a:p>
            <a:r>
              <a:rPr lang="en-GB" sz="3600" dirty="0"/>
              <a:t>EEPRU’s model– empiric setting (ES)</a:t>
            </a:r>
          </a:p>
        </p:txBody>
      </p:sp>
      <p:pic>
        <p:nvPicPr>
          <p:cNvPr id="4" name="Picture 3">
            <a:extLst>
              <a:ext uri="{FF2B5EF4-FFF2-40B4-BE49-F238E27FC236}">
                <a16:creationId xmlns:a16="http://schemas.microsoft.com/office/drawing/2014/main" id="{D9FF5387-2B72-4F96-B37F-09CF0E431753}"/>
              </a:ext>
              <a:ext uri="{C183D7F6-B498-43B3-948B-1728B52AA6E4}">
                <adec:decorative xmlns:adec="http://schemas.microsoft.com/office/drawing/2017/decorative" val="1"/>
              </a:ext>
            </a:extLst>
          </p:cNvPr>
          <p:cNvPicPr>
            <a:picLocks noChangeAspect="1"/>
          </p:cNvPicPr>
          <p:nvPr/>
        </p:nvPicPr>
        <p:blipFill rotWithShape="1">
          <a:blip r:embed="rId2"/>
          <a:srcRect t="5246" r="6186" b="5081"/>
          <a:stretch/>
        </p:blipFill>
        <p:spPr>
          <a:xfrm>
            <a:off x="4264749" y="1667755"/>
            <a:ext cx="7892780" cy="4236890"/>
          </a:xfrm>
          <a:prstGeom prst="rect">
            <a:avLst/>
          </a:prstGeom>
        </p:spPr>
      </p:pic>
      <p:sp>
        <p:nvSpPr>
          <p:cNvPr id="5" name="TextBox 4">
            <a:extLst>
              <a:ext uri="{FF2B5EF4-FFF2-40B4-BE49-F238E27FC236}">
                <a16:creationId xmlns:a16="http://schemas.microsoft.com/office/drawing/2014/main" id="{D396D54E-5380-472E-8C50-41E6ACD00C1D}"/>
              </a:ext>
            </a:extLst>
          </p:cNvPr>
          <p:cNvSpPr txBox="1"/>
          <p:nvPr/>
        </p:nvSpPr>
        <p:spPr>
          <a:xfrm>
            <a:off x="4701220" y="1021424"/>
            <a:ext cx="7150121" cy="646331"/>
          </a:xfrm>
          <a:prstGeom prst="rect">
            <a:avLst/>
          </a:prstGeom>
          <a:solidFill>
            <a:srgbClr val="FFFFFF"/>
          </a:solidFill>
        </p:spPr>
        <p:txBody>
          <a:bodyPr wrap="square" rtlCol="0">
            <a:spAutoFit/>
          </a:bodyPr>
          <a:lstStyle/>
          <a:p>
            <a:r>
              <a:rPr lang="en-GB" b="1" dirty="0"/>
              <a:t>3</a:t>
            </a:r>
            <a:r>
              <a:rPr lang="en-GB" b="1" baseline="30000" dirty="0"/>
              <a:t>rd</a:t>
            </a:r>
            <a:r>
              <a:rPr lang="en-GB" b="1" dirty="0"/>
              <a:t>  component of 30-day outcomes model for ES: 30-day outcomes following assessment for MDS treatment</a:t>
            </a:r>
          </a:p>
        </p:txBody>
      </p:sp>
      <p:sp>
        <p:nvSpPr>
          <p:cNvPr id="6" name="TextBox 5">
            <a:extLst>
              <a:ext uri="{FF2B5EF4-FFF2-40B4-BE49-F238E27FC236}">
                <a16:creationId xmlns:a16="http://schemas.microsoft.com/office/drawing/2014/main" id="{E6C520F9-E72D-40BD-8E1C-2BE35210B7A5}"/>
              </a:ext>
            </a:extLst>
          </p:cNvPr>
          <p:cNvSpPr txBox="1"/>
          <p:nvPr/>
        </p:nvSpPr>
        <p:spPr>
          <a:xfrm>
            <a:off x="4437993" y="6035193"/>
            <a:ext cx="5130661" cy="369332"/>
          </a:xfrm>
          <a:prstGeom prst="rect">
            <a:avLst/>
          </a:prstGeom>
          <a:solidFill>
            <a:srgbClr val="FFFFFF"/>
          </a:solidFill>
        </p:spPr>
        <p:txBody>
          <a:bodyPr wrap="square" rtlCol="0">
            <a:spAutoFit/>
          </a:bodyPr>
          <a:lstStyle/>
          <a:p>
            <a:r>
              <a:rPr lang="en-GB" dirty="0"/>
              <a:t>Source: EEPRU’s report, Figure 19</a:t>
            </a:r>
          </a:p>
        </p:txBody>
      </p:sp>
      <p:sp>
        <p:nvSpPr>
          <p:cNvPr id="7" name="Subtitle 2">
            <a:extLst>
              <a:ext uri="{FF2B5EF4-FFF2-40B4-BE49-F238E27FC236}">
                <a16:creationId xmlns:a16="http://schemas.microsoft.com/office/drawing/2014/main" id="{A1432CD5-5598-47C8-B6C3-652E9F76CE78}"/>
              </a:ext>
            </a:extLst>
          </p:cNvPr>
          <p:cNvSpPr txBox="1">
            <a:spLocks/>
          </p:cNvSpPr>
          <p:nvPr/>
        </p:nvSpPr>
        <p:spPr>
          <a:xfrm>
            <a:off x="340659" y="1310555"/>
            <a:ext cx="3755907" cy="4236890"/>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Patients who survive until assessment for microbiology-directed treatment enter 3</a:t>
            </a:r>
            <a:r>
              <a:rPr lang="en-GB" baseline="30000" dirty="0">
                <a:latin typeface="+mn-lt"/>
              </a:rPr>
              <a:t>rd</a:t>
            </a:r>
            <a:r>
              <a:rPr lang="en-GB" dirty="0">
                <a:latin typeface="+mn-lt"/>
              </a:rPr>
              <a:t> part of decision tree</a:t>
            </a:r>
          </a:p>
          <a:p>
            <a:pPr>
              <a:lnSpc>
                <a:spcPct val="100000"/>
              </a:lnSpc>
              <a:spcBef>
                <a:spcPts val="600"/>
              </a:spcBef>
              <a:spcAft>
                <a:spcPts val="600"/>
              </a:spcAft>
              <a:buFont typeface="Arial" panose="020B0604020202020204" pitchFamily="34" charset="0"/>
              <a:buChar char="•"/>
            </a:pPr>
            <a:r>
              <a:rPr lang="en-GB" dirty="0">
                <a:latin typeface="+mn-lt"/>
              </a:rPr>
              <a:t>Patients requiring no further treatment: outcomes depends on whether they have acute kidney injury (AKI)</a:t>
            </a:r>
          </a:p>
          <a:p>
            <a:pPr>
              <a:lnSpc>
                <a:spcPct val="100000"/>
              </a:lnSpc>
              <a:spcBef>
                <a:spcPts val="600"/>
              </a:spcBef>
              <a:spcAft>
                <a:spcPts val="600"/>
              </a:spcAft>
              <a:buFont typeface="Arial" panose="020B0604020202020204" pitchFamily="34" charset="0"/>
              <a:buChar char="•"/>
            </a:pPr>
            <a:r>
              <a:rPr lang="en-GB" dirty="0">
                <a:latin typeface="+mn-lt"/>
              </a:rPr>
              <a:t>Patients requiring further treatment enter the microbiology-directed setting component of model</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9" name="TextBox 8">
            <a:extLst>
              <a:ext uri="{FF2B5EF4-FFF2-40B4-BE49-F238E27FC236}">
                <a16:creationId xmlns:a16="http://schemas.microsoft.com/office/drawing/2014/main" id="{B95F7B1E-6ACA-48EE-BAE6-762F26061CB9}"/>
              </a:ext>
            </a:extLst>
          </p:cNvPr>
          <p:cNvSpPr txBox="1"/>
          <p:nvPr/>
        </p:nvSpPr>
        <p:spPr>
          <a:xfrm>
            <a:off x="7245096" y="1843547"/>
            <a:ext cx="3146679"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Long-term mortality varied in scenario analyses</a:t>
            </a:r>
          </a:p>
        </p:txBody>
      </p:sp>
    </p:spTree>
    <p:extLst>
      <p:ext uri="{BB962C8B-B14F-4D97-AF65-F5344CB8AC3E}">
        <p14:creationId xmlns:p14="http://schemas.microsoft.com/office/powerpoint/2010/main" val="2457308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496383" y="368405"/>
            <a:ext cx="11543217" cy="1276350"/>
          </a:xfrm>
        </p:spPr>
        <p:txBody>
          <a:bodyPr>
            <a:normAutofit/>
          </a:bodyPr>
          <a:lstStyle/>
          <a:p>
            <a:r>
              <a:rPr lang="en-GB" sz="3600" dirty="0"/>
              <a:t>EEPRU’s model – Microbiology-directed setting (MDS)</a:t>
            </a:r>
          </a:p>
        </p:txBody>
      </p:sp>
      <p:sp>
        <p:nvSpPr>
          <p:cNvPr id="3" name="Subtitle 2">
            <a:extLst>
              <a:ext uri="{FF2B5EF4-FFF2-40B4-BE49-F238E27FC236}">
                <a16:creationId xmlns:a16="http://schemas.microsoft.com/office/drawing/2014/main" id="{C171F7DA-8E3C-4A1B-A00E-E9A9B99484DF}"/>
              </a:ext>
            </a:extLst>
          </p:cNvPr>
          <p:cNvSpPr>
            <a:spLocks noGrp="1"/>
          </p:cNvSpPr>
          <p:nvPr>
            <p:ph type="subTitle" idx="1"/>
          </p:nvPr>
        </p:nvSpPr>
        <p:spPr>
          <a:xfrm>
            <a:off x="337352" y="1106577"/>
            <a:ext cx="4922121" cy="5555479"/>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Assumes susceptibility is the only predictor of treatment effectiveness</a:t>
            </a:r>
          </a:p>
          <a:p>
            <a:pPr>
              <a:lnSpc>
                <a:spcPct val="100000"/>
              </a:lnSpc>
              <a:spcBef>
                <a:spcPts val="600"/>
              </a:spcBef>
              <a:spcAft>
                <a:spcPts val="600"/>
              </a:spcAft>
              <a:buFont typeface="Arial" panose="020B0604020202020204" pitchFamily="34" charset="0"/>
              <a:buChar char="•"/>
            </a:pPr>
            <a:r>
              <a:rPr lang="en-GB" dirty="0"/>
              <a:t>Following microbiology-directed treatment, patients experience 1 of 4 alternative 30-day outcomes:</a:t>
            </a:r>
          </a:p>
          <a:p>
            <a:pPr marL="741600" lvl="2" indent="-284400" algn="l">
              <a:lnSpc>
                <a:spcPct val="100000"/>
              </a:lnSpc>
              <a:spcBef>
                <a:spcPts val="200"/>
              </a:spcBef>
              <a:spcAft>
                <a:spcPts val="600"/>
              </a:spcAft>
              <a:buFont typeface="Arial" panose="020B0604020202020204" pitchFamily="34" charset="0"/>
              <a:buChar char="•"/>
            </a:pPr>
            <a:r>
              <a:rPr lang="en-GB" sz="1700" dirty="0"/>
              <a:t>death</a:t>
            </a:r>
          </a:p>
          <a:p>
            <a:pPr marL="741600" lvl="2" indent="-284400" algn="l">
              <a:lnSpc>
                <a:spcPct val="100000"/>
              </a:lnSpc>
              <a:spcBef>
                <a:spcPts val="200"/>
              </a:spcBef>
              <a:spcAft>
                <a:spcPts val="600"/>
              </a:spcAft>
              <a:buFont typeface="Arial" panose="020B0604020202020204" pitchFamily="34" charset="0"/>
              <a:buChar char="•"/>
            </a:pPr>
            <a:r>
              <a:rPr lang="en-GB" sz="1700" dirty="0"/>
              <a:t>alive no acute kidney injury (AKI)</a:t>
            </a:r>
          </a:p>
          <a:p>
            <a:pPr marL="741600" lvl="2" indent="-284400" algn="l">
              <a:lnSpc>
                <a:spcPct val="100000"/>
              </a:lnSpc>
              <a:spcBef>
                <a:spcPts val="200"/>
              </a:spcBef>
              <a:spcAft>
                <a:spcPts val="600"/>
              </a:spcAft>
              <a:buFont typeface="Arial" panose="020B0604020202020204" pitchFamily="34" charset="0"/>
              <a:buChar char="•"/>
            </a:pPr>
            <a:r>
              <a:rPr lang="en-GB" sz="1700" dirty="0"/>
              <a:t>alive post-AKI with recovered renal function </a:t>
            </a:r>
          </a:p>
          <a:p>
            <a:pPr marL="741600" lvl="2" indent="-284400" algn="l">
              <a:lnSpc>
                <a:spcPct val="100000"/>
              </a:lnSpc>
              <a:spcBef>
                <a:spcPts val="200"/>
              </a:spcBef>
              <a:spcAft>
                <a:spcPts val="600"/>
              </a:spcAft>
              <a:buFont typeface="Arial" panose="020B0604020202020204" pitchFamily="34" charset="0"/>
              <a:buChar char="•"/>
            </a:pPr>
            <a:r>
              <a:rPr lang="en-GB" sz="1700" dirty="0"/>
              <a:t>alive post-AKI with irreversible renal failure</a:t>
            </a:r>
          </a:p>
          <a:p>
            <a:pPr>
              <a:lnSpc>
                <a:spcPct val="100000"/>
              </a:lnSpc>
              <a:spcBef>
                <a:spcPts val="600"/>
              </a:spcBef>
              <a:spcAft>
                <a:spcPts val="600"/>
              </a:spcAft>
              <a:buFont typeface="Arial" panose="020B0604020202020204" pitchFamily="34" charset="0"/>
              <a:buChar char="•"/>
            </a:pPr>
            <a:r>
              <a:rPr lang="en-GB" dirty="0"/>
              <a:t>Decision tree used to estimate distribution of patients across the 4 different 30-day outcomes</a:t>
            </a:r>
          </a:p>
          <a:p>
            <a:pPr>
              <a:lnSpc>
                <a:spcPct val="100000"/>
              </a:lnSpc>
              <a:spcBef>
                <a:spcPts val="600"/>
              </a:spcBef>
              <a:spcAft>
                <a:spcPts val="600"/>
              </a:spcAft>
              <a:buFont typeface="Arial" panose="020B0604020202020204" pitchFamily="34" charset="0"/>
              <a:buChar char="•"/>
            </a:pPr>
            <a:r>
              <a:rPr lang="en-GB" dirty="0"/>
              <a:t>30-day outcomes determine long-term outcomes (e.g. post AKI recovery or chronic kidney disease [CKD])</a:t>
            </a:r>
          </a:p>
        </p:txBody>
      </p:sp>
      <p:sp>
        <p:nvSpPr>
          <p:cNvPr id="7" name="TextBox 6">
            <a:extLst>
              <a:ext uri="{FF2B5EF4-FFF2-40B4-BE49-F238E27FC236}">
                <a16:creationId xmlns:a16="http://schemas.microsoft.com/office/drawing/2014/main" id="{C6EAE2DA-27EA-43E2-B317-888FCE147432}"/>
              </a:ext>
            </a:extLst>
          </p:cNvPr>
          <p:cNvSpPr txBox="1"/>
          <p:nvPr/>
        </p:nvSpPr>
        <p:spPr>
          <a:xfrm>
            <a:off x="5547632" y="5917597"/>
            <a:ext cx="6240804" cy="830997"/>
          </a:xfrm>
          <a:prstGeom prst="rect">
            <a:avLst/>
          </a:prstGeom>
          <a:noFill/>
        </p:spPr>
        <p:txBody>
          <a:bodyPr wrap="square" rtlCol="0">
            <a:spAutoFit/>
          </a:bodyPr>
          <a:lstStyle/>
          <a:p>
            <a:r>
              <a:rPr lang="en-GB" sz="1600" dirty="0"/>
              <a:t>Source: EEPRU’s report, Figure 16, Markov model used to calculate post-30-day outcomes in patients with recovered renal function and irreversible renal failure</a:t>
            </a:r>
          </a:p>
        </p:txBody>
      </p:sp>
      <p:pic>
        <p:nvPicPr>
          <p:cNvPr id="10" name="Picture 9">
            <a:extLst>
              <a:ext uri="{FF2B5EF4-FFF2-40B4-BE49-F238E27FC236}">
                <a16:creationId xmlns:a16="http://schemas.microsoft.com/office/drawing/2014/main" id="{24534E23-422C-4D37-A040-3823B31C5CE8}"/>
              </a:ext>
              <a:ext uri="{C183D7F6-B498-43B3-948B-1728B52AA6E4}">
                <adec:decorative xmlns:adec="http://schemas.microsoft.com/office/drawing/2017/decorative" val="1"/>
              </a:ext>
            </a:extLst>
          </p:cNvPr>
          <p:cNvPicPr>
            <a:picLocks noChangeAspect="1"/>
          </p:cNvPicPr>
          <p:nvPr/>
        </p:nvPicPr>
        <p:blipFill rotWithShape="1">
          <a:blip r:embed="rId2"/>
          <a:srcRect t="11325" r="1714" b="17033"/>
          <a:stretch/>
        </p:blipFill>
        <p:spPr>
          <a:xfrm>
            <a:off x="5418504" y="1756211"/>
            <a:ext cx="6369932" cy="1705429"/>
          </a:xfrm>
          <a:prstGeom prst="rect">
            <a:avLst/>
          </a:prstGeom>
        </p:spPr>
      </p:pic>
      <p:pic>
        <p:nvPicPr>
          <p:cNvPr id="11" name="Picture 10">
            <a:extLst>
              <a:ext uri="{FF2B5EF4-FFF2-40B4-BE49-F238E27FC236}">
                <a16:creationId xmlns:a16="http://schemas.microsoft.com/office/drawing/2014/main" id="{1FA756B7-D039-461E-AE88-4D7C0267F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11391" y="4372614"/>
            <a:ext cx="5730737" cy="1524132"/>
          </a:xfrm>
          <a:prstGeom prst="rect">
            <a:avLst/>
          </a:prstGeom>
        </p:spPr>
      </p:pic>
      <p:sp>
        <p:nvSpPr>
          <p:cNvPr id="8" name="TextBox 7">
            <a:extLst>
              <a:ext uri="{FF2B5EF4-FFF2-40B4-BE49-F238E27FC236}">
                <a16:creationId xmlns:a16="http://schemas.microsoft.com/office/drawing/2014/main" id="{EB1639A3-E86E-4409-8D5A-E8D17B2431BC}"/>
              </a:ext>
            </a:extLst>
          </p:cNvPr>
          <p:cNvSpPr txBox="1"/>
          <p:nvPr/>
        </p:nvSpPr>
        <p:spPr>
          <a:xfrm>
            <a:off x="5527908" y="3326619"/>
            <a:ext cx="6601861" cy="584775"/>
          </a:xfrm>
          <a:prstGeom prst="rect">
            <a:avLst/>
          </a:prstGeom>
          <a:noFill/>
        </p:spPr>
        <p:txBody>
          <a:bodyPr wrap="square" rtlCol="0">
            <a:spAutoFit/>
          </a:bodyPr>
          <a:lstStyle/>
          <a:p>
            <a:r>
              <a:rPr lang="en-GB" sz="1600" dirty="0"/>
              <a:t>Source: EEPRU’s report, Figure 15 Decision tree used to calculate impact of AKIs on 30-day outcomes in MDS </a:t>
            </a:r>
          </a:p>
        </p:txBody>
      </p:sp>
      <p:sp>
        <p:nvSpPr>
          <p:cNvPr id="12" name="TextBox 11">
            <a:extLst>
              <a:ext uri="{FF2B5EF4-FFF2-40B4-BE49-F238E27FC236}">
                <a16:creationId xmlns:a16="http://schemas.microsoft.com/office/drawing/2014/main" id="{E6CE0042-06B8-4C25-BF5A-95C83EA28EBB}"/>
              </a:ext>
            </a:extLst>
          </p:cNvPr>
          <p:cNvSpPr txBox="1"/>
          <p:nvPr/>
        </p:nvSpPr>
        <p:spPr>
          <a:xfrm>
            <a:off x="6315539" y="1115708"/>
            <a:ext cx="5724061"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probability of AKI, odds ratio of AKI, mortality for AKI vs no AKI and long-term mortality varied in scenario analyses</a:t>
            </a:r>
          </a:p>
        </p:txBody>
      </p:sp>
      <p:sp>
        <p:nvSpPr>
          <p:cNvPr id="13" name="TextBox 12">
            <a:extLst>
              <a:ext uri="{FF2B5EF4-FFF2-40B4-BE49-F238E27FC236}">
                <a16:creationId xmlns:a16="http://schemas.microsoft.com/office/drawing/2014/main" id="{4B9DDAB8-ABEC-4AF9-98D2-5C43A3CD68A1}"/>
              </a:ext>
            </a:extLst>
          </p:cNvPr>
          <p:cNvSpPr txBox="1"/>
          <p:nvPr/>
        </p:nvSpPr>
        <p:spPr>
          <a:xfrm>
            <a:off x="10115549" y="3725736"/>
            <a:ext cx="2014219" cy="1077218"/>
          </a:xfrm>
          <a:prstGeom prst="rect">
            <a:avLst/>
          </a:prstGeom>
          <a:solidFill>
            <a:schemeClr val="accent2"/>
          </a:solidFill>
        </p:spPr>
        <p:txBody>
          <a:bodyPr wrap="square" rtlCol="0">
            <a:spAutoFit/>
          </a:bodyPr>
          <a:lstStyle/>
          <a:p>
            <a:pPr marL="0" lvl="1" algn="ctr">
              <a:spcBef>
                <a:spcPts val="200"/>
              </a:spcBef>
              <a:spcAft>
                <a:spcPts val="600"/>
              </a:spcAft>
            </a:pPr>
            <a:r>
              <a:rPr lang="en-GB" sz="1600" dirty="0">
                <a:solidFill>
                  <a:schemeClr val="bg1"/>
                </a:solidFill>
              </a:rPr>
              <a:t>NB: Risk of CKD and associated mortality varied in scenario analyses</a:t>
            </a:r>
          </a:p>
        </p:txBody>
      </p:sp>
    </p:spTree>
    <p:extLst>
      <p:ext uri="{BB962C8B-B14F-4D97-AF65-F5344CB8AC3E}">
        <p14:creationId xmlns:p14="http://schemas.microsoft.com/office/powerpoint/2010/main" val="1524228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322671" y="282534"/>
            <a:ext cx="11080069" cy="1276350"/>
          </a:xfrm>
        </p:spPr>
        <p:txBody>
          <a:bodyPr>
            <a:normAutofit/>
          </a:bodyPr>
          <a:lstStyle/>
          <a:p>
            <a:r>
              <a:rPr lang="en-GB" sz="3000" dirty="0"/>
              <a:t>EEPRU’s model – Subgroups within MDS and treatment choice</a:t>
            </a:r>
          </a:p>
        </p:txBody>
      </p:sp>
      <p:sp>
        <p:nvSpPr>
          <p:cNvPr id="3" name="Subtitle 2">
            <a:extLst>
              <a:ext uri="{FF2B5EF4-FFF2-40B4-BE49-F238E27FC236}">
                <a16:creationId xmlns:a16="http://schemas.microsoft.com/office/drawing/2014/main" id="{C171F7DA-8E3C-4A1B-A00E-E9A9B99484DF}"/>
              </a:ext>
            </a:extLst>
          </p:cNvPr>
          <p:cNvSpPr>
            <a:spLocks noGrp="1"/>
          </p:cNvSpPr>
          <p:nvPr>
            <p:ph type="subTitle" idx="1"/>
          </p:nvPr>
        </p:nvSpPr>
        <p:spPr>
          <a:xfrm>
            <a:off x="322672" y="947136"/>
            <a:ext cx="11506227" cy="954235"/>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In microbiology-directed setting, susceptibility to available treatment options is known </a:t>
            </a:r>
            <a:r>
              <a:rPr lang="en-GB" dirty="0">
                <a:sym typeface="Wingdings" panose="05000000000000000000" pitchFamily="2" charset="2"/>
              </a:rPr>
              <a:t></a:t>
            </a:r>
            <a:r>
              <a:rPr lang="en-GB" dirty="0"/>
              <a:t> tailored treatment</a:t>
            </a:r>
          </a:p>
          <a:p>
            <a:pPr>
              <a:lnSpc>
                <a:spcPct val="100000"/>
              </a:lnSpc>
              <a:spcBef>
                <a:spcPts val="600"/>
              </a:spcBef>
              <a:spcAft>
                <a:spcPts val="600"/>
              </a:spcAft>
              <a:buFont typeface="Arial" panose="020B0604020202020204" pitchFamily="34" charset="0"/>
              <a:buChar char="•"/>
            </a:pPr>
            <a:r>
              <a:rPr lang="en-GB" dirty="0"/>
              <a:t>Outcomes driven by the distribution of patients across the different susceptibility categories</a:t>
            </a:r>
          </a:p>
        </p:txBody>
      </p:sp>
      <p:graphicFrame>
        <p:nvGraphicFramePr>
          <p:cNvPr id="4" name="Table 3">
            <a:extLst>
              <a:ext uri="{FF2B5EF4-FFF2-40B4-BE49-F238E27FC236}">
                <a16:creationId xmlns:a16="http://schemas.microsoft.com/office/drawing/2014/main" id="{CC47658A-2D60-40C9-AB0A-1B30E6C15DA1}"/>
              </a:ext>
            </a:extLst>
          </p:cNvPr>
          <p:cNvGraphicFramePr>
            <a:graphicFrameLocks noGrp="1"/>
          </p:cNvGraphicFramePr>
          <p:nvPr>
            <p:extLst>
              <p:ext uri="{D42A27DB-BD31-4B8C-83A1-F6EECF244321}">
                <p14:modId xmlns:p14="http://schemas.microsoft.com/office/powerpoint/2010/main" val="3278143309"/>
              </p:ext>
            </p:extLst>
          </p:nvPr>
        </p:nvGraphicFramePr>
        <p:xfrm>
          <a:off x="322671" y="2200125"/>
          <a:ext cx="8182231" cy="4224890"/>
        </p:xfrm>
        <a:graphic>
          <a:graphicData uri="http://schemas.openxmlformats.org/drawingml/2006/table">
            <a:tbl>
              <a:tblPr firstRow="1" firstCol="1" bandRow="1"/>
              <a:tblGrid>
                <a:gridCol w="1968344">
                  <a:extLst>
                    <a:ext uri="{9D8B030D-6E8A-4147-A177-3AD203B41FA5}">
                      <a16:colId xmlns:a16="http://schemas.microsoft.com/office/drawing/2014/main" val="1823346748"/>
                    </a:ext>
                  </a:extLst>
                </a:gridCol>
                <a:gridCol w="1649315">
                  <a:extLst>
                    <a:ext uri="{9D8B030D-6E8A-4147-A177-3AD203B41FA5}">
                      <a16:colId xmlns:a16="http://schemas.microsoft.com/office/drawing/2014/main" val="2207817156"/>
                    </a:ext>
                  </a:extLst>
                </a:gridCol>
                <a:gridCol w="2083766">
                  <a:extLst>
                    <a:ext uri="{9D8B030D-6E8A-4147-A177-3AD203B41FA5}">
                      <a16:colId xmlns:a16="http://schemas.microsoft.com/office/drawing/2014/main" val="1511099034"/>
                    </a:ext>
                  </a:extLst>
                </a:gridCol>
                <a:gridCol w="2480806">
                  <a:extLst>
                    <a:ext uri="{9D8B030D-6E8A-4147-A177-3AD203B41FA5}">
                      <a16:colId xmlns:a16="http://schemas.microsoft.com/office/drawing/2014/main" val="2328736670"/>
                    </a:ext>
                  </a:extLst>
                </a:gridCol>
              </a:tblGrid>
              <a:tr h="680340">
                <a:tc>
                  <a:txBody>
                    <a:bodyPr/>
                    <a:lstStyle/>
                    <a:p>
                      <a:pPr>
                        <a:lnSpc>
                          <a:spcPct val="107000"/>
                        </a:lnSpc>
                      </a:pPr>
                      <a:r>
                        <a:rPr lang="en-GB" sz="1800" b="1">
                          <a:effectLst/>
                          <a:latin typeface="+mj-lt"/>
                          <a:ea typeface="Calibri" panose="020F0502020204030204" pitchFamily="34" charset="0"/>
                          <a:cs typeface="Arial" panose="020B0604020202020204" pitchFamily="34" charset="0"/>
                        </a:rPr>
                        <a:t>Susceptibility to existing drugs</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dirty="0">
                          <a:effectLst/>
                          <a:latin typeface="+mj-lt"/>
                          <a:ea typeface="Calibri" panose="020F0502020204030204" pitchFamily="34" charset="0"/>
                          <a:cs typeface="Arial" panose="020B0604020202020204" pitchFamily="34" charset="0"/>
                        </a:rPr>
                        <a:t>Susceptibility to CAZ-AVI </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effectLst/>
                          <a:latin typeface="+mj-lt"/>
                          <a:ea typeface="Calibri" panose="020F0502020204030204" pitchFamily="34" charset="0"/>
                          <a:cs typeface="Arial" panose="020B0604020202020204" pitchFamily="34" charset="0"/>
                        </a:rPr>
                        <a:t>Therapy under existing care</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dirty="0">
                          <a:effectLst/>
                          <a:latin typeface="+mj-lt"/>
                          <a:ea typeface="Calibri" panose="020F0502020204030204" pitchFamily="34" charset="0"/>
                          <a:cs typeface="Arial" panose="020B0604020202020204" pitchFamily="34" charset="0"/>
                        </a:rPr>
                        <a:t>Therapy with new drug available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06298091"/>
                  </a:ext>
                </a:extLst>
              </a:tr>
              <a:tr h="449083">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 to one or more non-colistin/aminoglycosides option</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1587520126"/>
                  </a:ext>
                </a:extLst>
              </a:tr>
              <a:tr h="828333">
                <a:tc vMerge="1">
                  <a:txBody>
                    <a:bodyPr/>
                    <a:lstStyle/>
                    <a:p>
                      <a:endParaRPr lang="en-GB"/>
                    </a:p>
                  </a:txBody>
                  <a:tcPr/>
                </a:tc>
                <a:tc>
                  <a:txBody>
                    <a:bodyPr/>
                    <a:lstStyle/>
                    <a:p>
                      <a:pPr>
                        <a:lnSpc>
                          <a:spcPct val="107000"/>
                        </a:lnSpc>
                      </a:pPr>
                      <a:r>
                        <a:rPr lang="en-GB" sz="1800" dirty="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2233528113"/>
                  </a:ext>
                </a:extLst>
              </a:tr>
              <a:tr h="648188">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 only to colistin or aminoglycosides</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solidFill>
                            <a:srgbClr val="000000"/>
                          </a:solidFill>
                          <a:effectLst/>
                          <a:latin typeface="+mj-lt"/>
                          <a:ea typeface="Calibri" panose="020F0502020204030204" pitchFamily="34" charset="0"/>
                          <a:cs typeface="Arial" panose="020B0604020202020204" pitchFamily="34" charset="0"/>
                        </a:rPr>
                        <a:t>Colistin/amino-based</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a:txBody>
                    <a:bodyPr/>
                    <a:lstStyle/>
                    <a:p>
                      <a:pPr>
                        <a:lnSpc>
                          <a:spcPct val="107000"/>
                        </a:lnSpc>
                      </a:pPr>
                      <a:r>
                        <a:rPr lang="en-GB" sz="1800" b="1" dirty="0">
                          <a:solidFill>
                            <a:srgbClr val="000000"/>
                          </a:solidFill>
                          <a:effectLst/>
                          <a:latin typeface="+mj-lt"/>
                          <a:ea typeface="Calibri" panose="020F0502020204030204" pitchFamily="34" charset="0"/>
                          <a:cs typeface="Arial" panose="020B0604020202020204" pitchFamily="34" charset="0"/>
                        </a:rPr>
                        <a:t>CAZ-AVI</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2885768274"/>
                  </a:ext>
                </a:extLst>
              </a:tr>
              <a:tr h="462508">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Colistin/amino-based</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Colistin/amino-based</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extLst>
                  <a:ext uri="{0D108BD9-81ED-4DB2-BD59-A6C34878D82A}">
                    <a16:rowId xmlns:a16="http://schemas.microsoft.com/office/drawing/2014/main" val="2902999907"/>
                  </a:ext>
                </a:extLst>
              </a:tr>
              <a:tr h="449083">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Not susceptible to any available treatment options </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solidFill>
                            <a:srgbClr val="000000"/>
                          </a:solidFill>
                          <a:effectLst/>
                          <a:latin typeface="+mj-lt"/>
                          <a:ea typeface="Calibri" panose="020F0502020204030204" pitchFamily="34" charset="0"/>
                          <a:cs typeface="Arial" panose="020B0604020202020204" pitchFamily="34" charset="0"/>
                        </a:rPr>
                        <a:t>Multi-drug salvage</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a:lnSpc>
                          <a:spcPct val="107000"/>
                        </a:lnSpc>
                      </a:pPr>
                      <a:r>
                        <a:rPr lang="en-GB" sz="1800" b="1" dirty="0">
                          <a:solidFill>
                            <a:srgbClr val="000000"/>
                          </a:solidFill>
                          <a:effectLst/>
                          <a:latin typeface="+mj-lt"/>
                          <a:ea typeface="Calibri" panose="020F0502020204030204" pitchFamily="34" charset="0"/>
                          <a:cs typeface="Arial" panose="020B0604020202020204" pitchFamily="34" charset="0"/>
                        </a:rPr>
                        <a:t>CAZ-AVI</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3580104421"/>
                  </a:ext>
                </a:extLst>
              </a:tr>
              <a:tr h="524183">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Multi-drug salvage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Multi-drug salvage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1546770207"/>
                  </a:ext>
                </a:extLst>
              </a:tr>
            </a:tbl>
          </a:graphicData>
        </a:graphic>
      </p:graphicFrame>
      <p:sp>
        <p:nvSpPr>
          <p:cNvPr id="7" name="TextBox 6">
            <a:extLst>
              <a:ext uri="{FF2B5EF4-FFF2-40B4-BE49-F238E27FC236}">
                <a16:creationId xmlns:a16="http://schemas.microsoft.com/office/drawing/2014/main" id="{C6EAE2DA-27EA-43E2-B317-888FCE147432}"/>
              </a:ext>
            </a:extLst>
          </p:cNvPr>
          <p:cNvSpPr txBox="1"/>
          <p:nvPr/>
        </p:nvSpPr>
        <p:spPr>
          <a:xfrm>
            <a:off x="322672" y="6444189"/>
            <a:ext cx="4315315" cy="369332"/>
          </a:xfrm>
          <a:prstGeom prst="rect">
            <a:avLst/>
          </a:prstGeom>
          <a:noFill/>
        </p:spPr>
        <p:txBody>
          <a:bodyPr wrap="square" rtlCol="0">
            <a:spAutoFit/>
          </a:bodyPr>
          <a:lstStyle/>
          <a:p>
            <a:r>
              <a:rPr lang="en-GB" dirty="0"/>
              <a:t>Source: EEPRU’s report, table 20</a:t>
            </a:r>
          </a:p>
        </p:txBody>
      </p:sp>
      <p:sp>
        <p:nvSpPr>
          <p:cNvPr id="8" name="TextBox 7">
            <a:extLst>
              <a:ext uri="{FF2B5EF4-FFF2-40B4-BE49-F238E27FC236}">
                <a16:creationId xmlns:a16="http://schemas.microsoft.com/office/drawing/2014/main" id="{7E7D93B7-7D8B-4BF8-A20F-2C47D19733B9}"/>
              </a:ext>
            </a:extLst>
          </p:cNvPr>
          <p:cNvSpPr txBox="1"/>
          <p:nvPr/>
        </p:nvSpPr>
        <p:spPr>
          <a:xfrm>
            <a:off x="8652387" y="2200125"/>
            <a:ext cx="3303641" cy="4247317"/>
          </a:xfrm>
          <a:prstGeom prst="rect">
            <a:avLst/>
          </a:prstGeom>
          <a:noFill/>
          <a:ln w="28575">
            <a:solidFill>
              <a:srgbClr val="18646E"/>
            </a:solidFill>
          </a:ln>
        </p:spPr>
        <p:txBody>
          <a:bodyPr wrap="square" rtlCol="0">
            <a:spAutoFit/>
          </a:bodyPr>
          <a:lstStyle/>
          <a:p>
            <a:pPr marL="285750" indent="-285750">
              <a:buFont typeface="Arial" panose="020B0604020202020204" pitchFamily="34" charset="0"/>
              <a:buChar char="•"/>
            </a:pPr>
            <a:r>
              <a:rPr lang="en-GB" dirty="0"/>
              <a:t>Green: clinician initiates new treatment course with drug with appropriate efficacy and safety</a:t>
            </a:r>
          </a:p>
          <a:p>
            <a:pPr marL="285750" indent="-285750">
              <a:buFont typeface="Arial" panose="020B0604020202020204" pitchFamily="34" charset="0"/>
              <a:buChar char="•"/>
            </a:pPr>
            <a:r>
              <a:rPr lang="en-GB" dirty="0"/>
              <a:t>Orange: clinician initiates new treatment course with drug with poor safety. </a:t>
            </a:r>
          </a:p>
          <a:p>
            <a:pPr marL="285750" indent="-285750">
              <a:buFont typeface="Arial" panose="020B0604020202020204" pitchFamily="34" charset="0"/>
              <a:buChar char="•"/>
            </a:pPr>
            <a:r>
              <a:rPr lang="en-GB" dirty="0"/>
              <a:t>Red: clinician initiates new treatment course with drug with poor efficacy (and possibly poor safety). </a:t>
            </a:r>
          </a:p>
          <a:p>
            <a:pPr marL="285750" indent="-285750">
              <a:buFont typeface="Arial" panose="020B0604020202020204" pitchFamily="34" charset="0"/>
              <a:buChar char="•"/>
            </a:pPr>
            <a:r>
              <a:rPr lang="en-GB" dirty="0"/>
              <a:t>Bold: patient groups for whom susceptibility evidence would indicate treatment with CAZ-AVI. </a:t>
            </a:r>
          </a:p>
        </p:txBody>
      </p:sp>
    </p:spTree>
    <p:extLst>
      <p:ext uri="{BB962C8B-B14F-4D97-AF65-F5344CB8AC3E}">
        <p14:creationId xmlns:p14="http://schemas.microsoft.com/office/powerpoint/2010/main" val="40849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p:txBody>
          <a:bodyPr/>
          <a:lstStyle/>
          <a:p>
            <a:r>
              <a:rPr lang="en-GB" dirty="0"/>
              <a:t>What is the aim of the evaluation?</a:t>
            </a:r>
          </a:p>
        </p:txBody>
      </p:sp>
      <p:sp>
        <p:nvSpPr>
          <p:cNvPr id="4" name="Rectangle: Rounded Corners 3">
            <a:extLst>
              <a:ext uri="{FF2B5EF4-FFF2-40B4-BE49-F238E27FC236}">
                <a16:creationId xmlns:a16="http://schemas.microsoft.com/office/drawing/2014/main" id="{A6EC60BE-8FCC-47DC-AFFD-C685D7A70312}"/>
              </a:ext>
            </a:extLst>
          </p:cNvPr>
          <p:cNvSpPr/>
          <p:nvPr/>
        </p:nvSpPr>
        <p:spPr>
          <a:xfrm>
            <a:off x="514742" y="1785894"/>
            <a:ext cx="10939125" cy="1517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t>Committee estimate the total value of the antimicrobial to the NHS in England, measured in population incremental net health effects (quality-adjusted life years [QALYs])</a:t>
            </a:r>
            <a:r>
              <a:rPr lang="en-GB" sz="2400" kern="1600" dirty="0">
                <a:effectLst/>
                <a:latin typeface="+mn-lt"/>
                <a:ea typeface="MS Gothic" panose="020B0609070205080204" pitchFamily="49" charset="-128"/>
                <a:cs typeface="Arial" panose="020B0604020202020204" pitchFamily="34" charset="0"/>
              </a:rPr>
              <a:t> </a:t>
            </a:r>
          </a:p>
        </p:txBody>
      </p:sp>
      <p:cxnSp>
        <p:nvCxnSpPr>
          <p:cNvPr id="11" name="Straight Arrow Connector 10" descr="Then">
            <a:extLst>
              <a:ext uri="{FF2B5EF4-FFF2-40B4-BE49-F238E27FC236}">
                <a16:creationId xmlns:a16="http://schemas.microsoft.com/office/drawing/2014/main" id="{98989434-F3BB-4F8A-9FB4-F05D81A33A6D}"/>
              </a:ext>
              <a:ext uri="{C183D7F6-B498-43B3-948B-1728B52AA6E4}">
                <adec:decorative xmlns:adec="http://schemas.microsoft.com/office/drawing/2017/decorative" val="0"/>
              </a:ext>
            </a:extLst>
          </p:cNvPr>
          <p:cNvCxnSpPr>
            <a:cxnSpLocks/>
            <a:stCxn id="4" idx="2"/>
            <a:endCxn id="7" idx="0"/>
          </p:cNvCxnSpPr>
          <p:nvPr/>
        </p:nvCxnSpPr>
        <p:spPr>
          <a:xfrm>
            <a:off x="5984305" y="3303454"/>
            <a:ext cx="0" cy="66778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53B9448-8D11-44D0-A830-4851CE829164}"/>
              </a:ext>
            </a:extLst>
          </p:cNvPr>
          <p:cNvSpPr/>
          <p:nvPr/>
        </p:nvSpPr>
        <p:spPr>
          <a:xfrm>
            <a:off x="514742" y="3971236"/>
            <a:ext cx="10939125" cy="134507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lnSpc>
                <a:spcPct val="150000"/>
              </a:lnSpc>
              <a:buNone/>
            </a:pPr>
            <a:r>
              <a:rPr lang="en-GB" sz="2400" kern="1600" dirty="0">
                <a:effectLst/>
                <a:latin typeface="+mn-lt"/>
                <a:ea typeface="MS Gothic" panose="020B0609070205080204" pitchFamily="49" charset="-128"/>
                <a:cs typeface="Arial" panose="020B0604020202020204" pitchFamily="34" charset="0"/>
              </a:rPr>
              <a:t>NSHE&amp;I and company agree fixed </a:t>
            </a:r>
            <a:r>
              <a:rPr lang="en-GB" sz="2400" kern="1600" dirty="0">
                <a:ea typeface="MS Gothic" panose="020B0609070205080204" pitchFamily="49" charset="-128"/>
                <a:cs typeface="Arial" panose="020B0604020202020204" pitchFamily="34" charset="0"/>
              </a:rPr>
              <a:t>annual fee </a:t>
            </a:r>
            <a:r>
              <a:rPr lang="en-GB" sz="2400" kern="1600" dirty="0">
                <a:effectLst/>
                <a:latin typeface="+mn-lt"/>
                <a:ea typeface="MS Gothic" panose="020B0609070205080204" pitchFamily="49" charset="-128"/>
                <a:cs typeface="Arial" panose="020B0604020202020204" pitchFamily="34" charset="0"/>
              </a:rPr>
              <a:t>for company for contract duration, regardless of volume of drug sold (‘delinked payment model’)</a:t>
            </a:r>
            <a:endParaRPr lang="en-GB" sz="2400" dirty="0"/>
          </a:p>
        </p:txBody>
      </p:sp>
    </p:spTree>
    <p:extLst>
      <p:ext uri="{BB962C8B-B14F-4D97-AF65-F5344CB8AC3E}">
        <p14:creationId xmlns:p14="http://schemas.microsoft.com/office/powerpoint/2010/main" val="2028126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7F8F37-F5C9-46A4-8AE8-A0CDCD8E04BE}"/>
              </a:ext>
            </a:extLst>
          </p:cNvPr>
          <p:cNvSpPr>
            <a:spLocks noGrp="1"/>
          </p:cNvSpPr>
          <p:nvPr>
            <p:ph type="ctrTitle"/>
          </p:nvPr>
        </p:nvSpPr>
        <p:spPr>
          <a:xfrm>
            <a:off x="395210" y="254206"/>
            <a:ext cx="11080069" cy="1276350"/>
          </a:xfrm>
        </p:spPr>
        <p:txBody>
          <a:bodyPr>
            <a:normAutofit/>
          </a:bodyPr>
          <a:lstStyle/>
          <a:p>
            <a:r>
              <a:rPr lang="en-GB" sz="3000" dirty="0"/>
              <a:t>EEPRU’s model –data sources for patient level</a:t>
            </a:r>
          </a:p>
        </p:txBody>
      </p:sp>
      <p:graphicFrame>
        <p:nvGraphicFramePr>
          <p:cNvPr id="3" name="Table 4">
            <a:extLst>
              <a:ext uri="{FF2B5EF4-FFF2-40B4-BE49-F238E27FC236}">
                <a16:creationId xmlns:a16="http://schemas.microsoft.com/office/drawing/2014/main" id="{AB138DE8-33D5-4AE1-9816-64C472B05C99}"/>
              </a:ext>
            </a:extLst>
          </p:cNvPr>
          <p:cNvGraphicFramePr>
            <a:graphicFrameLocks noGrp="1"/>
          </p:cNvGraphicFramePr>
          <p:nvPr>
            <p:extLst>
              <p:ext uri="{D42A27DB-BD31-4B8C-83A1-F6EECF244321}">
                <p14:modId xmlns:p14="http://schemas.microsoft.com/office/powerpoint/2010/main" val="2088351802"/>
              </p:ext>
            </p:extLst>
          </p:nvPr>
        </p:nvGraphicFramePr>
        <p:xfrm>
          <a:off x="234458" y="812864"/>
          <a:ext cx="11401575" cy="5790930"/>
        </p:xfrm>
        <a:graphic>
          <a:graphicData uri="http://schemas.openxmlformats.org/drawingml/2006/table">
            <a:tbl>
              <a:tblPr firstRow="1" bandRow="1">
                <a:tableStyleId>{5C22544A-7EE6-4342-B048-85BDC9FD1C3A}</a:tableStyleId>
              </a:tblPr>
              <a:tblGrid>
                <a:gridCol w="4337542">
                  <a:extLst>
                    <a:ext uri="{9D8B030D-6E8A-4147-A177-3AD203B41FA5}">
                      <a16:colId xmlns:a16="http://schemas.microsoft.com/office/drawing/2014/main" val="4025684632"/>
                    </a:ext>
                  </a:extLst>
                </a:gridCol>
                <a:gridCol w="3741821">
                  <a:extLst>
                    <a:ext uri="{9D8B030D-6E8A-4147-A177-3AD203B41FA5}">
                      <a16:colId xmlns:a16="http://schemas.microsoft.com/office/drawing/2014/main" val="2194349910"/>
                    </a:ext>
                  </a:extLst>
                </a:gridCol>
                <a:gridCol w="3322212">
                  <a:extLst>
                    <a:ext uri="{9D8B030D-6E8A-4147-A177-3AD203B41FA5}">
                      <a16:colId xmlns:a16="http://schemas.microsoft.com/office/drawing/2014/main" val="814169839"/>
                    </a:ext>
                  </a:extLst>
                </a:gridCol>
              </a:tblGrid>
              <a:tr h="370840">
                <a:tc>
                  <a:txBody>
                    <a:bodyPr/>
                    <a:lstStyle/>
                    <a:p>
                      <a:pPr marL="0" lvl="0" indent="0" algn="l" rtl="0">
                        <a:spcBef>
                          <a:spcPts val="0"/>
                        </a:spcBef>
                        <a:spcAft>
                          <a:spcPts val="0"/>
                        </a:spcAft>
                        <a:buNone/>
                      </a:pPr>
                      <a:r>
                        <a:rPr lang="en-GB" sz="1700" b="1" dirty="0"/>
                        <a:t>Parameter</a:t>
                      </a:r>
                      <a:endParaRPr sz="1700" b="1" dirty="0"/>
                    </a:p>
                  </a:txBody>
                  <a:tcPr marL="91425" marR="91425" marT="91425" marB="91425"/>
                </a:tc>
                <a:tc>
                  <a:txBody>
                    <a:bodyPr/>
                    <a:lstStyle/>
                    <a:p>
                      <a:pPr marL="0" lvl="0" indent="0" algn="l" rtl="0">
                        <a:spcBef>
                          <a:spcPts val="0"/>
                        </a:spcBef>
                        <a:spcAft>
                          <a:spcPts val="0"/>
                        </a:spcAft>
                        <a:buNone/>
                      </a:pPr>
                      <a:r>
                        <a:rPr lang="en-GB" sz="1700" b="1" dirty="0"/>
                        <a:t>Source</a:t>
                      </a:r>
                      <a:endParaRPr sz="1700" b="1" dirty="0"/>
                    </a:p>
                  </a:txBody>
                  <a:tcPr marL="91425" marR="91425" marT="91425" marB="91425"/>
                </a:tc>
                <a:tc>
                  <a:txBody>
                    <a:bodyPr/>
                    <a:lstStyle/>
                    <a:p>
                      <a:pPr marL="0" lvl="0" indent="0" algn="l" rtl="0">
                        <a:spcBef>
                          <a:spcPts val="0"/>
                        </a:spcBef>
                        <a:spcAft>
                          <a:spcPts val="0"/>
                        </a:spcAft>
                        <a:buNone/>
                      </a:pPr>
                      <a:r>
                        <a:rPr lang="en-GB" sz="1700" b="1" dirty="0"/>
                        <a:t>Estimates</a:t>
                      </a:r>
                      <a:endParaRPr sz="1700" b="1" dirty="0"/>
                    </a:p>
                  </a:txBody>
                  <a:tcPr marL="91425" marR="91425" marT="91425" marB="91425"/>
                </a:tc>
                <a:extLst>
                  <a:ext uri="{0D108BD9-81ED-4DB2-BD59-A6C34878D82A}">
                    <a16:rowId xmlns:a16="http://schemas.microsoft.com/office/drawing/2014/main" val="2040476723"/>
                  </a:ext>
                </a:extLst>
              </a:tr>
              <a:tr h="370840">
                <a:tc>
                  <a:txBody>
                    <a:bodyPr/>
                    <a:lstStyle/>
                    <a:p>
                      <a:pPr marL="0" lvl="0" indent="0" algn="l" rtl="0">
                        <a:spcBef>
                          <a:spcPts val="0"/>
                        </a:spcBef>
                        <a:spcAft>
                          <a:spcPts val="0"/>
                        </a:spcAft>
                        <a:buNone/>
                      </a:pPr>
                      <a:r>
                        <a:rPr lang="en-GB" sz="1700" dirty="0">
                          <a:solidFill>
                            <a:schemeClr val="tx1"/>
                          </a:solidFill>
                        </a:rPr>
                        <a:t>Probability patient has pathogen-resistance mechanism of interest</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PHE Second Generation Surveillance System (SGSS) data on positives as a % of isolates tested</a:t>
                      </a:r>
                      <a:endParaRPr sz="1700" dirty="0"/>
                    </a:p>
                  </a:txBody>
                  <a:tcPr marL="91425" marR="91425" marT="91425" marB="91425"/>
                </a:tc>
                <a:tc>
                  <a:txBody>
                    <a:bodyPr/>
                    <a:lstStyle/>
                    <a:p>
                      <a:pPr marL="0" lvl="0" indent="0" algn="l" rtl="0">
                        <a:spcBef>
                          <a:spcPts val="0"/>
                        </a:spcBef>
                        <a:spcAft>
                          <a:spcPts val="0"/>
                        </a:spcAft>
                        <a:buNone/>
                      </a:pPr>
                      <a:r>
                        <a:rPr lang="en-GB" sz="1700" dirty="0"/>
                        <a:t>OXA-48 </a:t>
                      </a:r>
                      <a:r>
                        <a:rPr lang="en-GB" sz="1700" i="1" dirty="0" err="1"/>
                        <a:t>Enterobacterales</a:t>
                      </a:r>
                      <a:r>
                        <a:rPr lang="en-GB" sz="1700" dirty="0"/>
                        <a:t>: 20%</a:t>
                      </a:r>
                      <a:endParaRPr sz="1700" dirty="0"/>
                    </a:p>
                  </a:txBody>
                  <a:tcPr marL="91425" marR="91425" marT="91425" marB="91425"/>
                </a:tc>
                <a:extLst>
                  <a:ext uri="{0D108BD9-81ED-4DB2-BD59-A6C34878D82A}">
                    <a16:rowId xmlns:a16="http://schemas.microsoft.com/office/drawing/2014/main" val="828537996"/>
                  </a:ext>
                </a:extLst>
              </a:tr>
              <a:tr h="370840">
                <a:tc>
                  <a:txBody>
                    <a:bodyPr/>
                    <a:lstStyle/>
                    <a:p>
                      <a:pPr marL="0" lvl="0" indent="0" algn="l" rtl="0">
                        <a:spcBef>
                          <a:spcPts val="0"/>
                        </a:spcBef>
                        <a:spcAft>
                          <a:spcPts val="0"/>
                        </a:spcAft>
                        <a:buNone/>
                      </a:pPr>
                      <a:r>
                        <a:rPr lang="en-GB" sz="1700" dirty="0">
                          <a:solidFill>
                            <a:schemeClr val="tx1"/>
                          </a:solidFill>
                        </a:rPr>
                        <a:t>Susceptibility (to inform comparative effectiveness estimates)</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EEPRU evidence synthesis: NMA of in vitro studies and PHE data</a:t>
                      </a:r>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3026873276"/>
                  </a:ext>
                </a:extLst>
              </a:tr>
              <a:tr h="370840">
                <a:tc>
                  <a:txBody>
                    <a:bodyPr/>
                    <a:lstStyle/>
                    <a:p>
                      <a:pPr marL="0" lvl="0" indent="0" algn="l" rtl="0">
                        <a:spcBef>
                          <a:spcPts val="0"/>
                        </a:spcBef>
                        <a:spcAft>
                          <a:spcPts val="0"/>
                        </a:spcAft>
                        <a:buNone/>
                      </a:pPr>
                      <a:r>
                        <a:rPr lang="en-GB" sz="1700" dirty="0">
                          <a:solidFill>
                            <a:schemeClr val="tx1"/>
                          </a:solidFill>
                        </a:rPr>
                        <a:t>Acute kidney injury (AKI) risk with non-aminoglycoside/colistin</a:t>
                      </a:r>
                      <a:endParaRPr sz="1700" dirty="0">
                        <a:solidFill>
                          <a:schemeClr val="tx1"/>
                        </a:solidFill>
                      </a:endParaRPr>
                    </a:p>
                  </a:txBody>
                  <a:tcPr marL="91425" marR="91425" marT="91425" marB="91425"/>
                </a:tc>
                <a:tc>
                  <a:txBody>
                    <a:bodyPr/>
                    <a:lstStyle/>
                    <a:p>
                      <a:pPr algn="l"/>
                      <a:r>
                        <a:rPr lang="en-GB" sz="1700" dirty="0"/>
                        <a:t>Published systematic review</a:t>
                      </a:r>
                    </a:p>
                  </a:txBody>
                  <a:tcPr/>
                </a:tc>
                <a:tc>
                  <a:txBody>
                    <a:bodyPr/>
                    <a:lstStyle/>
                    <a:p>
                      <a:pPr marL="0" lvl="0" indent="0" algn="l" rtl="0">
                        <a:spcBef>
                          <a:spcPts val="0"/>
                        </a:spcBef>
                        <a:spcAft>
                          <a:spcPts val="0"/>
                        </a:spcAft>
                        <a:buNone/>
                      </a:pPr>
                      <a:r>
                        <a:rPr lang="en-GB" sz="1700" dirty="0"/>
                        <a:t>31%</a:t>
                      </a:r>
                      <a:endParaRPr sz="1700" dirty="0"/>
                    </a:p>
                  </a:txBody>
                  <a:tcPr marL="91425" marR="91425" marT="91425" marB="91425"/>
                </a:tc>
                <a:extLst>
                  <a:ext uri="{0D108BD9-81ED-4DB2-BD59-A6C34878D82A}">
                    <a16:rowId xmlns:a16="http://schemas.microsoft.com/office/drawing/2014/main" val="2083674052"/>
                  </a:ext>
                </a:extLst>
              </a:tr>
              <a:tr h="370840">
                <a:tc>
                  <a:txBody>
                    <a:bodyPr/>
                    <a:lstStyle/>
                    <a:p>
                      <a:pPr marL="0" lvl="0" indent="0" algn="l" rtl="0">
                        <a:spcBef>
                          <a:spcPts val="0"/>
                        </a:spcBef>
                        <a:spcAft>
                          <a:spcPts val="0"/>
                        </a:spcAft>
                        <a:buNone/>
                      </a:pPr>
                      <a:r>
                        <a:rPr lang="en-GB" sz="1700" dirty="0">
                          <a:solidFill>
                            <a:schemeClr val="tx1"/>
                          </a:solidFill>
                        </a:rPr>
                        <a:t>AKI risk with aminoglycoside/colistin</a:t>
                      </a:r>
                      <a:endParaRPr sz="1700" dirty="0">
                        <a:solidFill>
                          <a:schemeClr val="tx1"/>
                        </a:solidFill>
                      </a:endParaRPr>
                    </a:p>
                  </a:txBody>
                  <a:tcPr marL="91425" marR="91425" marT="91425" marB="91425"/>
                </a:tc>
                <a:tc>
                  <a:txBody>
                    <a:bodyPr/>
                    <a:lstStyle/>
                    <a:p>
                      <a:pPr algn="l"/>
                      <a:r>
                        <a:rPr lang="en-GB" sz="1700" dirty="0"/>
                        <a:t>Published systematic review</a:t>
                      </a:r>
                    </a:p>
                  </a:txBody>
                  <a:tcPr/>
                </a:tc>
                <a:tc>
                  <a:txBody>
                    <a:bodyPr/>
                    <a:lstStyle/>
                    <a:p>
                      <a:pPr marL="0" lvl="0" indent="0" algn="l" rtl="0">
                        <a:spcBef>
                          <a:spcPts val="0"/>
                        </a:spcBef>
                        <a:spcAft>
                          <a:spcPts val="0"/>
                        </a:spcAft>
                        <a:buNone/>
                      </a:pPr>
                      <a:r>
                        <a:rPr lang="en-GB" sz="1700" dirty="0"/>
                        <a:t>45%</a:t>
                      </a:r>
                      <a:endParaRPr sz="1700" dirty="0"/>
                    </a:p>
                  </a:txBody>
                  <a:tcPr marL="91425" marR="91425" marT="91425" marB="91425"/>
                </a:tc>
                <a:extLst>
                  <a:ext uri="{0D108BD9-81ED-4DB2-BD59-A6C34878D82A}">
                    <a16:rowId xmlns:a16="http://schemas.microsoft.com/office/drawing/2014/main" val="3863471964"/>
                  </a:ext>
                </a:extLst>
              </a:tr>
              <a:tr h="370840">
                <a:tc>
                  <a:txBody>
                    <a:bodyPr/>
                    <a:lstStyle/>
                    <a:p>
                      <a:pPr marL="0" lvl="0" indent="0" algn="l" rtl="0">
                        <a:spcBef>
                          <a:spcPts val="0"/>
                        </a:spcBef>
                        <a:spcAft>
                          <a:spcPts val="0"/>
                        </a:spcAft>
                        <a:buNone/>
                      </a:pPr>
                      <a:r>
                        <a:rPr lang="en-GB" sz="1700" dirty="0">
                          <a:solidFill>
                            <a:schemeClr val="tx1"/>
                          </a:solidFill>
                        </a:rPr>
                        <a:t>Link between susceptibility and short-term clinical outcomes: AKI</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Literature (published systematic review and observational study)</a:t>
                      </a:r>
                      <a:endParaRPr sz="1700" dirty="0"/>
                    </a:p>
                  </a:txBody>
                  <a:tcPr marL="91425" marR="91425" marT="91425" marB="91425"/>
                </a:tc>
                <a:tc>
                  <a:txBody>
                    <a:bodyPr/>
                    <a:lstStyle/>
                    <a:p>
                      <a:pPr marL="0" lvl="0" indent="0" algn="l" rtl="0">
                        <a:spcBef>
                          <a:spcPts val="0"/>
                        </a:spcBef>
                        <a:spcAft>
                          <a:spcPts val="0"/>
                        </a:spcAft>
                        <a:buNone/>
                      </a:pPr>
                      <a:r>
                        <a:rPr lang="en-GB" sz="1700" dirty="0"/>
                        <a:t>Various </a:t>
                      </a:r>
                      <a:endParaRPr sz="1700" dirty="0"/>
                    </a:p>
                  </a:txBody>
                  <a:tcPr marL="91425" marR="91425" marT="91425" marB="91425"/>
                </a:tc>
                <a:extLst>
                  <a:ext uri="{0D108BD9-81ED-4DB2-BD59-A6C34878D82A}">
                    <a16:rowId xmlns:a16="http://schemas.microsoft.com/office/drawing/2014/main" val="2885951807"/>
                  </a:ext>
                </a:extLst>
              </a:tr>
              <a:tr h="0">
                <a:tc>
                  <a:txBody>
                    <a:bodyPr/>
                    <a:lstStyle/>
                    <a:p>
                      <a:pPr marL="0" lvl="0" indent="0" algn="l" rtl="0">
                        <a:spcBef>
                          <a:spcPts val="0"/>
                        </a:spcBef>
                        <a:spcAft>
                          <a:spcPts val="0"/>
                        </a:spcAft>
                        <a:buNone/>
                      </a:pPr>
                      <a:r>
                        <a:rPr lang="en-GB" sz="1700" dirty="0">
                          <a:solidFill>
                            <a:schemeClr val="tx1"/>
                          </a:solidFill>
                        </a:rPr>
                        <a:t>Link between susceptibility and short-term clinical outcomes: 30-day mortality</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Expert elicitation</a:t>
                      </a:r>
                      <a:endParaRPr sz="1700" dirty="0"/>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665331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tx1"/>
                          </a:solidFill>
                        </a:rPr>
                        <a:t>Link between susceptibility and short-term clinical outcomes: hospitalisation</a:t>
                      </a:r>
                    </a:p>
                  </a:txBody>
                  <a:tcPr marL="91425" marR="91425" marT="91425" marB="91425"/>
                </a:tc>
                <a:tc>
                  <a:txBody>
                    <a:bodyPr/>
                    <a:lstStyle/>
                    <a:p>
                      <a:pPr marL="0" lvl="0" indent="0" algn="l" rtl="0">
                        <a:spcBef>
                          <a:spcPts val="0"/>
                        </a:spcBef>
                        <a:spcAft>
                          <a:spcPts val="0"/>
                        </a:spcAft>
                        <a:buNone/>
                      </a:pPr>
                      <a:r>
                        <a:rPr lang="en-GB" sz="1700" dirty="0"/>
                        <a:t>Expert elicitation and literature (RCT)</a:t>
                      </a:r>
                      <a:endParaRPr sz="1700" dirty="0"/>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2693275970"/>
                  </a:ext>
                </a:extLst>
              </a:tr>
              <a:tr h="370840">
                <a:tc>
                  <a:txBody>
                    <a:bodyPr/>
                    <a:lstStyle/>
                    <a:p>
                      <a:pPr marL="0" lvl="0" indent="0" algn="l" rtl="0">
                        <a:spcBef>
                          <a:spcPts val="0"/>
                        </a:spcBef>
                        <a:spcAft>
                          <a:spcPts val="0"/>
                        </a:spcAft>
                        <a:buNone/>
                      </a:pPr>
                      <a:r>
                        <a:rPr lang="en-GB" sz="1700" dirty="0"/>
                        <a:t>L</a:t>
                      </a:r>
                      <a:r>
                        <a:rPr lang="en-GB" sz="1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ong-term mortality</a:t>
                      </a:r>
                      <a:endParaRPr sz="1700" dirty="0"/>
                    </a:p>
                  </a:txBody>
                  <a:tcPr marL="91425" marR="91425" marT="91425" marB="91425"/>
                </a:tc>
                <a:tc>
                  <a:txBody>
                    <a:bodyPr/>
                    <a:lstStyle/>
                    <a:p>
                      <a:pPr marL="0" lvl="0" indent="0" algn="l" rtl="0">
                        <a:spcBef>
                          <a:spcPts val="0"/>
                        </a:spcBef>
                        <a:spcAft>
                          <a:spcPts val="0"/>
                        </a:spcAft>
                        <a:buNone/>
                      </a:pPr>
                      <a:r>
                        <a:rPr lang="en-GB" sz="1700" dirty="0"/>
                        <a:t>CARBAR study – Retrospective study</a:t>
                      </a:r>
                      <a:endParaRPr sz="1700" dirty="0"/>
                    </a:p>
                  </a:txBody>
                  <a:tcPr marL="91425" marR="91425" marT="91425" marB="91425"/>
                </a:tc>
                <a:tc>
                  <a:txBody>
                    <a:bodyPr/>
                    <a:lstStyle/>
                    <a:p>
                      <a:pPr marL="0" lvl="0" indent="0" algn="l" rtl="0">
                        <a:spcBef>
                          <a:spcPts val="0"/>
                        </a:spcBef>
                        <a:spcAft>
                          <a:spcPts val="0"/>
                        </a:spcAft>
                        <a:buNone/>
                      </a:pPr>
                      <a:r>
                        <a:rPr lang="en-GB" sz="1700" dirty="0"/>
                        <a:t>Median life expectancy 1.5 years</a:t>
                      </a:r>
                      <a:endParaRPr sz="1700" dirty="0"/>
                    </a:p>
                  </a:txBody>
                  <a:tcPr marL="91425" marR="91425" marT="91425" marB="91425"/>
                </a:tc>
                <a:extLst>
                  <a:ext uri="{0D108BD9-81ED-4DB2-BD59-A6C34878D82A}">
                    <a16:rowId xmlns:a16="http://schemas.microsoft.com/office/drawing/2014/main" val="3760613158"/>
                  </a:ext>
                </a:extLst>
              </a:tr>
            </a:tbl>
          </a:graphicData>
        </a:graphic>
      </p:graphicFrame>
    </p:spTree>
    <p:extLst>
      <p:ext uri="{BB962C8B-B14F-4D97-AF65-F5344CB8AC3E}">
        <p14:creationId xmlns:p14="http://schemas.microsoft.com/office/powerpoint/2010/main" val="3029624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2A5-036E-4C18-9BE3-FB1659685195}"/>
              </a:ext>
            </a:extLst>
          </p:cNvPr>
          <p:cNvSpPr>
            <a:spLocks noGrp="1"/>
          </p:cNvSpPr>
          <p:nvPr>
            <p:ph type="ctrTitle"/>
          </p:nvPr>
        </p:nvSpPr>
        <p:spPr/>
        <p:txBody>
          <a:bodyPr/>
          <a:lstStyle/>
          <a:p>
            <a:r>
              <a:rPr lang="en-GB" dirty="0"/>
              <a:t>Consultation comments – comparators</a:t>
            </a:r>
          </a:p>
        </p:txBody>
      </p:sp>
      <p:sp>
        <p:nvSpPr>
          <p:cNvPr id="3" name="Subtitle 2">
            <a:extLst>
              <a:ext uri="{FF2B5EF4-FFF2-40B4-BE49-F238E27FC236}">
                <a16:creationId xmlns:a16="http://schemas.microsoft.com/office/drawing/2014/main" id="{9B17A0C8-F7D0-44E5-AEBA-FED2A0797539}"/>
              </a:ext>
            </a:extLst>
          </p:cNvPr>
          <p:cNvSpPr>
            <a:spLocks noGrp="1"/>
          </p:cNvSpPr>
          <p:nvPr>
            <p:ph type="subTitle" idx="1"/>
          </p:nvPr>
        </p:nvSpPr>
        <p:spPr>
          <a:xfrm>
            <a:off x="496580" y="1248678"/>
            <a:ext cx="11080069" cy="4634198"/>
          </a:xfrm>
        </p:spPr>
        <p:txBody>
          <a:bodyPr>
            <a:normAutofit/>
          </a:bodyPr>
          <a:lstStyle/>
          <a:p>
            <a:r>
              <a:rPr lang="en-GB" b="1" u="sng" dirty="0"/>
              <a:t>Clinical expert: </a:t>
            </a:r>
          </a:p>
          <a:p>
            <a:pPr>
              <a:lnSpc>
                <a:spcPct val="100000"/>
              </a:lnSpc>
              <a:buFont typeface="Arial" panose="020B0604020202020204" pitchFamily="34" charset="0"/>
              <a:buChar char="•"/>
            </a:pPr>
            <a:r>
              <a:rPr lang="en-GB" dirty="0"/>
              <a:t>Model assumes there will be non-colistin based alternatives to CAZ-AVI, but this will only be available in ~25% of cases, due to toxicity, intolerance or drug interactions. </a:t>
            </a:r>
          </a:p>
          <a:p>
            <a:pPr>
              <a:lnSpc>
                <a:spcPct val="100000"/>
              </a:lnSpc>
              <a:buFont typeface="Arial" panose="020B0604020202020204" pitchFamily="34" charset="0"/>
              <a:buChar char="•"/>
            </a:pPr>
            <a:endParaRPr lang="en-GB" dirty="0"/>
          </a:p>
          <a:p>
            <a:pPr marL="0" indent="0">
              <a:lnSpc>
                <a:spcPct val="100000"/>
              </a:lnSpc>
            </a:pPr>
            <a:r>
              <a:rPr lang="en-GB" b="1" u="sng" dirty="0"/>
              <a:t>BIA</a:t>
            </a:r>
            <a:r>
              <a:rPr lang="en-GB" dirty="0"/>
              <a:t>:</a:t>
            </a:r>
          </a:p>
          <a:p>
            <a:pPr>
              <a:lnSpc>
                <a:spcPct val="100000"/>
              </a:lnSpc>
              <a:buFont typeface="Arial" panose="020B0604020202020204" pitchFamily="34" charset="0"/>
              <a:buChar char="•"/>
            </a:pPr>
            <a:r>
              <a:rPr lang="en-GB" dirty="0"/>
              <a:t>Aminoglycosides should not be grouped with colistin, because nephrotoxicity risk with aminoglycosides is half the risk with colistin.</a:t>
            </a:r>
          </a:p>
          <a:p>
            <a:pPr marL="0" indent="0">
              <a:lnSpc>
                <a:spcPct val="100000"/>
              </a:lnSpc>
            </a:pPr>
            <a:endParaRPr lang="en-GB" dirty="0"/>
          </a:p>
          <a:p>
            <a:pPr marL="0" indent="0">
              <a:lnSpc>
                <a:spcPct val="100000"/>
              </a:lnSpc>
            </a:pPr>
            <a:r>
              <a:rPr lang="en-GB" b="1" u="sng" dirty="0"/>
              <a:t>Shionogi</a:t>
            </a:r>
          </a:p>
          <a:p>
            <a:pPr>
              <a:lnSpc>
                <a:spcPct val="100000"/>
              </a:lnSpc>
              <a:buFont typeface="Arial" panose="020B0604020202020204" pitchFamily="34" charset="0"/>
              <a:buChar char="•"/>
            </a:pPr>
            <a:r>
              <a:rPr lang="en-GB" dirty="0"/>
              <a:t>A proportion of patients modelled as receiving colistin will not receive colistin in clinical practice due to renal concerns, contraindications or drug interactions.</a:t>
            </a:r>
          </a:p>
          <a:p>
            <a:pPr>
              <a:lnSpc>
                <a:spcPct val="100000"/>
              </a:lnSpc>
              <a:buFont typeface="Arial" panose="020B0604020202020204" pitchFamily="34" charset="0"/>
              <a:buChar char="•"/>
            </a:pPr>
            <a:r>
              <a:rPr lang="en-GB" dirty="0"/>
              <a:t>Unclear what regimen(s) were included in non-colistin/aminoglycoside therapy options in microbiology-directed setting, since all comparators in EEPRU’s PICO table contain either colistin or aminoglycosides.</a:t>
            </a:r>
          </a:p>
          <a:p>
            <a:pPr>
              <a:lnSpc>
                <a:spcPct val="100000"/>
              </a:lnSpc>
              <a:buFont typeface="Arial" panose="020B0604020202020204" pitchFamily="34" charset="0"/>
              <a:buChar char="•"/>
            </a:pPr>
            <a:r>
              <a:rPr lang="en-GB" dirty="0"/>
              <a:t>Treating patients with regimens that exclude colistin and/or aminoglycosides is not consistent with current practice. </a:t>
            </a:r>
          </a:p>
          <a:p>
            <a:pPr>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2525338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2A5-036E-4C18-9BE3-FB1659685195}"/>
              </a:ext>
            </a:extLst>
          </p:cNvPr>
          <p:cNvSpPr>
            <a:spLocks noGrp="1"/>
          </p:cNvSpPr>
          <p:nvPr>
            <p:ph type="ctrTitle"/>
          </p:nvPr>
        </p:nvSpPr>
        <p:spPr>
          <a:xfrm>
            <a:off x="496384" y="487510"/>
            <a:ext cx="10985464" cy="1276350"/>
          </a:xfrm>
        </p:spPr>
        <p:txBody>
          <a:bodyPr>
            <a:normAutofit/>
          </a:bodyPr>
          <a:lstStyle/>
          <a:p>
            <a:r>
              <a:rPr lang="en-GB" sz="3600" dirty="0"/>
              <a:t>Consultation comments – other model assumptions</a:t>
            </a:r>
          </a:p>
        </p:txBody>
      </p:sp>
      <p:sp>
        <p:nvSpPr>
          <p:cNvPr id="3" name="Subtitle 2">
            <a:extLst>
              <a:ext uri="{FF2B5EF4-FFF2-40B4-BE49-F238E27FC236}">
                <a16:creationId xmlns:a16="http://schemas.microsoft.com/office/drawing/2014/main" id="{9B17A0C8-F7D0-44E5-AEBA-FED2A0797539}"/>
              </a:ext>
            </a:extLst>
          </p:cNvPr>
          <p:cNvSpPr>
            <a:spLocks noGrp="1"/>
          </p:cNvSpPr>
          <p:nvPr>
            <p:ph type="subTitle" idx="1"/>
          </p:nvPr>
        </p:nvSpPr>
        <p:spPr>
          <a:xfrm>
            <a:off x="496580" y="1265385"/>
            <a:ext cx="11080069" cy="5305098"/>
          </a:xfrm>
        </p:spPr>
        <p:txBody>
          <a:bodyPr>
            <a:normAutofit/>
          </a:bodyPr>
          <a:lstStyle/>
          <a:p>
            <a:pPr marL="0" indent="0">
              <a:lnSpc>
                <a:spcPct val="100000"/>
              </a:lnSpc>
            </a:pPr>
            <a:r>
              <a:rPr lang="en-GB" b="1" u="sng" dirty="0">
                <a:latin typeface="+mj-lt"/>
              </a:rPr>
              <a:t>Shionogi</a:t>
            </a:r>
          </a:p>
          <a:p>
            <a:pPr>
              <a:lnSpc>
                <a:spcPct val="100000"/>
              </a:lnSpc>
              <a:buFont typeface="Arial" panose="020B0604020202020204" pitchFamily="34" charset="0"/>
              <a:buChar char="•"/>
            </a:pPr>
            <a:r>
              <a:rPr lang="en-GB" sz="1800" dirty="0">
                <a:effectLst/>
                <a:highlight>
                  <a:srgbClr val="FFFFFF"/>
                </a:highlight>
                <a:latin typeface="+mj-lt"/>
                <a:ea typeface="Arial" panose="020B0604020202020204" pitchFamily="34" charset="0"/>
              </a:rPr>
              <a:t>Model doesn’t consider false negatives (infections that are not identified as OXA-48 in the empiric setting but are subsequently treated as such in the microbiology-directed setting) are omitted from the modelling </a:t>
            </a:r>
          </a:p>
          <a:p>
            <a:pPr>
              <a:lnSpc>
                <a:spcPct val="100000"/>
              </a:lnSpc>
              <a:buFont typeface="Arial" panose="020B0604020202020204" pitchFamily="34" charset="0"/>
              <a:buChar char="•"/>
            </a:pPr>
            <a:endParaRPr lang="en-GB" dirty="0">
              <a:solidFill>
                <a:srgbClr val="FF0000"/>
              </a:solidFill>
              <a:latin typeface="+mj-lt"/>
            </a:endParaRPr>
          </a:p>
          <a:p>
            <a:pPr>
              <a:lnSpc>
                <a:spcPct val="100000"/>
              </a:lnSpc>
              <a:buFont typeface="Arial" panose="020B0604020202020204" pitchFamily="34" charset="0"/>
              <a:buChar char="•"/>
            </a:pPr>
            <a:r>
              <a:rPr lang="en-GB" dirty="0">
                <a:latin typeface="+mj-lt"/>
              </a:rPr>
              <a:t>No option to discontinue CAZ-AVI after the pathogen and resistance mechanism has been confirmed</a:t>
            </a:r>
            <a:r>
              <a:rPr lang="en-GB" sz="1800" dirty="0">
                <a:effectLst/>
                <a:highlight>
                  <a:srgbClr val="FFFFFF"/>
                </a:highlight>
                <a:latin typeface="+mj-lt"/>
                <a:ea typeface="Arial" panose="020B0604020202020204" pitchFamily="34" charset="0"/>
              </a:rPr>
              <a:t>, </a:t>
            </a:r>
            <a:r>
              <a:rPr lang="en-GB" dirty="0">
                <a:latin typeface="+mj-lt"/>
              </a:rPr>
              <a:t>and substitute it for an equally efficacious product (part of good stewardship)</a:t>
            </a:r>
          </a:p>
          <a:p>
            <a:pPr>
              <a:lnSpc>
                <a:spcPct val="100000"/>
              </a:lnSpc>
              <a:buFont typeface="Arial" panose="020B0604020202020204" pitchFamily="34" charset="0"/>
              <a:buChar char="•"/>
            </a:pPr>
            <a:endParaRPr lang="en-GB" dirty="0">
              <a:solidFill>
                <a:srgbClr val="FF0000"/>
              </a:solidFill>
              <a:latin typeface="+mj-lt"/>
            </a:endParaRPr>
          </a:p>
          <a:p>
            <a:pPr>
              <a:lnSpc>
                <a:spcPct val="100000"/>
              </a:lnSpc>
              <a:buFont typeface="Arial" panose="020B0604020202020204" pitchFamily="34" charset="0"/>
              <a:buChar char="•"/>
            </a:pPr>
            <a:r>
              <a:rPr lang="en-GB" dirty="0">
                <a:latin typeface="+mj-lt"/>
              </a:rPr>
              <a:t>Incorrect to assume that if a patient is wrongly suspected of having the pathogen and resistance mechanism of interest, that all empiric treatments have the same effectiveness</a:t>
            </a:r>
            <a:endParaRPr lang="en-GB" dirty="0">
              <a:solidFill>
                <a:srgbClr val="FF0000"/>
              </a:solidFill>
              <a:latin typeface="+mj-lt"/>
            </a:endParaRPr>
          </a:p>
        </p:txBody>
      </p:sp>
    </p:spTree>
    <p:extLst>
      <p:ext uri="{BB962C8B-B14F-4D97-AF65-F5344CB8AC3E}">
        <p14:creationId xmlns:p14="http://schemas.microsoft.com/office/powerpoint/2010/main" val="3669837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Estimating population-level QALYs for high value clinical scenarios and expected usage</a:t>
            </a:r>
          </a:p>
        </p:txBody>
      </p:sp>
    </p:spTree>
    <p:extLst>
      <p:ext uri="{BB962C8B-B14F-4D97-AF65-F5344CB8AC3E}">
        <p14:creationId xmlns:p14="http://schemas.microsoft.com/office/powerpoint/2010/main" val="52548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6331-DAD8-484C-8814-4DF1ED1AAE76}"/>
              </a:ext>
            </a:extLst>
          </p:cNvPr>
          <p:cNvSpPr>
            <a:spLocks noGrp="1"/>
          </p:cNvSpPr>
          <p:nvPr>
            <p:ph type="ctrTitle"/>
          </p:nvPr>
        </p:nvSpPr>
        <p:spPr/>
        <p:txBody>
          <a:bodyPr/>
          <a:lstStyle/>
          <a:p>
            <a:r>
              <a:rPr lang="en-GB" dirty="0">
                <a:solidFill>
                  <a:schemeClr val="tx1"/>
                </a:solidFill>
              </a:rPr>
              <a:t>Estimating population-level QALYs</a:t>
            </a:r>
          </a:p>
        </p:txBody>
      </p:sp>
      <p:sp>
        <p:nvSpPr>
          <p:cNvPr id="3" name="Subtitle 2">
            <a:extLst>
              <a:ext uri="{FF2B5EF4-FFF2-40B4-BE49-F238E27FC236}">
                <a16:creationId xmlns:a16="http://schemas.microsoft.com/office/drawing/2014/main" id="{BC8304F6-D581-4B60-8CAA-BF382B00EFC7}"/>
              </a:ext>
            </a:extLst>
          </p:cNvPr>
          <p:cNvSpPr>
            <a:spLocks noGrp="1"/>
          </p:cNvSpPr>
          <p:nvPr>
            <p:ph type="subTitle" idx="1"/>
          </p:nvPr>
        </p:nvSpPr>
        <p:spPr>
          <a:xfrm>
            <a:off x="496580" y="1279666"/>
            <a:ext cx="11080069" cy="4041718"/>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To scale up patient-level QALY results to population-level QALYs, EEPRU needed to forecast changes in population size and trends in usage and resistance over time (see next slides 66-84 for detailed methods)</a:t>
            </a:r>
          </a:p>
          <a:p>
            <a:pPr>
              <a:lnSpc>
                <a:spcPct val="100000"/>
              </a:lnSpc>
              <a:spcBef>
                <a:spcPts val="600"/>
              </a:spcBef>
              <a:spcAft>
                <a:spcPts val="600"/>
              </a:spcAft>
              <a:buFont typeface="Arial" panose="020B0604020202020204" pitchFamily="34" charset="0"/>
              <a:buChar char="•"/>
            </a:pPr>
            <a:r>
              <a:rPr lang="en-GB" dirty="0">
                <a:latin typeface="+mn-lt"/>
              </a:rPr>
              <a:t>Population-level QALYs derived by multiplying patient-level QALYs by the population size </a:t>
            </a:r>
          </a:p>
          <a:p>
            <a:pPr>
              <a:lnSpc>
                <a:spcPct val="100000"/>
              </a:lnSpc>
              <a:spcBef>
                <a:spcPts val="600"/>
              </a:spcBef>
              <a:spcAft>
                <a:spcPts val="600"/>
              </a:spcAft>
              <a:buFont typeface="Arial" panose="020B0604020202020204" pitchFamily="34" charset="0"/>
              <a:buChar char="•"/>
            </a:pPr>
            <a:r>
              <a:rPr lang="en-GB" dirty="0">
                <a:latin typeface="+mn-lt"/>
              </a:rPr>
              <a:t>Patient-level QALYS for the infection sites defined in the high value clinical scenarios (</a:t>
            </a:r>
            <a:r>
              <a:rPr lang="en-GB" dirty="0" err="1">
                <a:latin typeface="+mn-lt"/>
              </a:rPr>
              <a:t>cUTI</a:t>
            </a:r>
            <a:r>
              <a:rPr lang="en-GB" dirty="0">
                <a:latin typeface="+mn-lt"/>
              </a:rPr>
              <a:t> and HAP/VAP) were estimated using the patient-level model (as described on previous slides)</a:t>
            </a:r>
          </a:p>
          <a:p>
            <a:pPr>
              <a:lnSpc>
                <a:spcPct val="100000"/>
              </a:lnSpc>
              <a:spcBef>
                <a:spcPts val="600"/>
              </a:spcBef>
              <a:spcAft>
                <a:spcPts val="600"/>
              </a:spcAft>
              <a:buFont typeface="Arial" panose="020B0604020202020204" pitchFamily="34" charset="0"/>
              <a:buChar char="•"/>
            </a:pPr>
            <a:r>
              <a:rPr lang="en-GB" dirty="0">
                <a:latin typeface="+mn-lt"/>
              </a:rPr>
              <a:t>Patient-level QALYS for the other expected uses of CAZ-AVI (blood stream infection and intra-abdominal infection) were assumed to be the same as in HAP/VAP and </a:t>
            </a:r>
            <a:r>
              <a:rPr lang="en-GB" dirty="0" err="1">
                <a:latin typeface="+mn-lt"/>
              </a:rPr>
              <a:t>cUTI</a:t>
            </a:r>
            <a:r>
              <a:rPr lang="en-GB" dirty="0">
                <a:latin typeface="+mn-lt"/>
              </a:rPr>
              <a:t>, respectively, based on the following feedback from clinical advisors:</a:t>
            </a:r>
          </a:p>
          <a:p>
            <a:pPr marL="741600" lvl="2" indent="-284400" algn="l">
              <a:lnSpc>
                <a:spcPct val="100000"/>
              </a:lnSpc>
              <a:spcBef>
                <a:spcPts val="200"/>
              </a:spcBef>
              <a:spcAft>
                <a:spcPts val="600"/>
              </a:spcAft>
              <a:buFont typeface="Arial" panose="020B0604020202020204" pitchFamily="34" charset="0"/>
              <a:buChar char="•"/>
            </a:pPr>
            <a:r>
              <a:rPr lang="en-GB" dirty="0"/>
              <a:t>BSI and HAP/VAP are both severe infections where CAZ-AVI is expected to be used predominantly empirically. </a:t>
            </a:r>
          </a:p>
          <a:p>
            <a:pPr marL="741600" lvl="2" indent="-284400" algn="l">
              <a:lnSpc>
                <a:spcPct val="100000"/>
              </a:lnSpc>
              <a:spcBef>
                <a:spcPts val="200"/>
              </a:spcBef>
              <a:spcAft>
                <a:spcPts val="600"/>
              </a:spcAft>
              <a:buFont typeface="Arial" panose="020B0604020202020204" pitchFamily="34" charset="0"/>
              <a:buChar char="•"/>
            </a:pPr>
            <a:r>
              <a:rPr lang="en-GB" dirty="0"/>
              <a:t>Consequences of </a:t>
            </a:r>
            <a:r>
              <a:rPr lang="en-GB" dirty="0">
                <a:latin typeface="+mn-lt"/>
              </a:rPr>
              <a:t>intra-abdominal infection</a:t>
            </a:r>
            <a:r>
              <a:rPr lang="en-GB" dirty="0"/>
              <a:t> can be more severe than consequences of </a:t>
            </a:r>
            <a:r>
              <a:rPr lang="en-GB" dirty="0" err="1"/>
              <a:t>cUTI</a:t>
            </a:r>
            <a:r>
              <a:rPr lang="en-GB" dirty="0"/>
              <a:t> because they are very difficult to treat (requiring a combination of antimicrobials and surgery), but benefits of </a:t>
            </a:r>
            <a:br>
              <a:rPr lang="en-GB" dirty="0"/>
            </a:br>
            <a:r>
              <a:rPr lang="en-GB" dirty="0"/>
              <a:t>CAZ-AVI may be smaller in </a:t>
            </a:r>
            <a:r>
              <a:rPr lang="en-GB" dirty="0">
                <a:latin typeface="+mn-lt"/>
              </a:rPr>
              <a:t>intra-abdominal infection</a:t>
            </a:r>
            <a:r>
              <a:rPr lang="en-GB" dirty="0"/>
              <a:t> than in </a:t>
            </a:r>
            <a:r>
              <a:rPr lang="en-GB" dirty="0" err="1"/>
              <a:t>cUTI</a:t>
            </a:r>
            <a:r>
              <a:rPr lang="en-GB" dirty="0"/>
              <a:t> due to complexity of treating these infections and the lesser role of antimicrobials compared to other treatment modalities in their management. </a:t>
            </a:r>
          </a:p>
        </p:txBody>
      </p:sp>
    </p:spTree>
    <p:extLst>
      <p:ext uri="{BB962C8B-B14F-4D97-AF65-F5344CB8AC3E}">
        <p14:creationId xmlns:p14="http://schemas.microsoft.com/office/powerpoint/2010/main" val="2105841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16" name="Rectangle 15">
            <a:extLst>
              <a:ext uri="{FF2B5EF4-FFF2-40B4-BE49-F238E27FC236}">
                <a16:creationId xmlns:a16="http://schemas.microsoft.com/office/drawing/2014/main" id="{276633EE-1B88-4B9E-9083-1FA876952A49}"/>
              </a:ext>
            </a:extLst>
          </p:cNvPr>
          <p:cNvSpPr/>
          <p:nvPr/>
        </p:nvSpPr>
        <p:spPr>
          <a:xfrm>
            <a:off x="615549" y="1447991"/>
            <a:ext cx="11155694" cy="9882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AIM: Predict how the size of the patient population in the modelled clinical scenarios will change over the model time horizon (20 years)  </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CAZ-AVI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382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CAZ-AVI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47396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Determining size of current patient population</a:t>
            </a:r>
          </a:p>
        </p:txBody>
      </p:sp>
      <p:sp>
        <p:nvSpPr>
          <p:cNvPr id="5" name="Rectangle 4">
            <a:extLst>
              <a:ext uri="{FF2B5EF4-FFF2-40B4-BE49-F238E27FC236}">
                <a16:creationId xmlns:a16="http://schemas.microsoft.com/office/drawing/2014/main" id="{C2C7A4C7-9E86-4DA3-BD69-48779705D93F}"/>
              </a:ext>
            </a:extLst>
          </p:cNvPr>
          <p:cNvSpPr/>
          <p:nvPr/>
        </p:nvSpPr>
        <p:spPr>
          <a:xfrm>
            <a:off x="301593" y="1372659"/>
            <a:ext cx="4114544" cy="499783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Data used to inform population estimates</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Public Health England </a:t>
            </a:r>
            <a:r>
              <a:rPr lang="en-GB" dirty="0">
                <a:solidFill>
                  <a:srgbClr val="0B0C0C"/>
                </a:solidFill>
              </a:rPr>
              <a:t>Second Generation Surveillance System (SGSS) Antimicrobial Resistance module – national database of laboratory data provided by 98% of hospital microbiology labs in England</a:t>
            </a:r>
          </a:p>
          <a:p>
            <a:pPr marL="285750" indent="-285750">
              <a:buFont typeface="Arial" panose="020B0604020202020204" pitchFamily="34" charset="0"/>
              <a:buChar char="•"/>
            </a:pPr>
            <a:r>
              <a:rPr lang="en-GB" b="1" dirty="0">
                <a:solidFill>
                  <a:srgbClr val="0B0C0C"/>
                </a:solidFill>
              </a:rPr>
              <a:t>Timeframe: </a:t>
            </a:r>
            <a:r>
              <a:rPr lang="en-GB" dirty="0">
                <a:solidFill>
                  <a:srgbClr val="0B0C0C"/>
                </a:solidFill>
              </a:rPr>
              <a:t>October 2020 to April 2021 (because reporting of acquired </a:t>
            </a:r>
            <a:r>
              <a:rPr lang="en-GB" dirty="0" err="1">
                <a:solidFill>
                  <a:srgbClr val="0B0C0C"/>
                </a:solidFill>
              </a:rPr>
              <a:t>carbapenemase</a:t>
            </a:r>
            <a:r>
              <a:rPr lang="en-GB" dirty="0">
                <a:solidFill>
                  <a:srgbClr val="0B0C0C"/>
                </a:solidFill>
              </a:rPr>
              <a:t>-producing gram-negative bacteria became mandatory in October 2020)</a:t>
            </a:r>
          </a:p>
          <a:p>
            <a:pPr marL="285750" indent="-285750">
              <a:buFont typeface="Arial" panose="020B0604020202020204" pitchFamily="34" charset="0"/>
              <a:buChar char="•"/>
            </a:pPr>
            <a:r>
              <a:rPr lang="en-GB" b="1" dirty="0">
                <a:solidFill>
                  <a:srgbClr val="0B0C0C"/>
                </a:solidFill>
              </a:rPr>
              <a:t>Site of infection not available directly </a:t>
            </a:r>
            <a:r>
              <a:rPr lang="en-GB" b="1" dirty="0">
                <a:solidFill>
                  <a:srgbClr val="0B0C0C"/>
                </a:solidFill>
                <a:sym typeface="Wingdings" panose="05000000000000000000" pitchFamily="2" charset="2"/>
              </a:rPr>
              <a:t> inferred from specimen type </a:t>
            </a:r>
            <a:endParaRPr lang="en-GB" b="1" dirty="0">
              <a:solidFill>
                <a:schemeClr val="tx1"/>
              </a:solidFill>
            </a:endParaRPr>
          </a:p>
        </p:txBody>
      </p:sp>
      <p:sp>
        <p:nvSpPr>
          <p:cNvPr id="7" name="Rectangle 6">
            <a:extLst>
              <a:ext uri="{FF2B5EF4-FFF2-40B4-BE49-F238E27FC236}">
                <a16:creationId xmlns:a16="http://schemas.microsoft.com/office/drawing/2014/main" id="{C56AE5DF-F67C-4C1F-BDE5-1901CC49CD07}"/>
              </a:ext>
            </a:extLst>
          </p:cNvPr>
          <p:cNvSpPr/>
          <p:nvPr/>
        </p:nvSpPr>
        <p:spPr>
          <a:xfrm>
            <a:off x="4610927" y="1354473"/>
            <a:ext cx="7359400" cy="3972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SGSS Data</a:t>
            </a:r>
          </a:p>
        </p:txBody>
      </p:sp>
      <p:sp>
        <p:nvSpPr>
          <p:cNvPr id="8" name="Rectangle 7">
            <a:extLst>
              <a:ext uri="{FF2B5EF4-FFF2-40B4-BE49-F238E27FC236}">
                <a16:creationId xmlns:a16="http://schemas.microsoft.com/office/drawing/2014/main" id="{EE32B80D-B944-4A87-8CC1-929C7AA1C1E1}"/>
              </a:ext>
            </a:extLst>
          </p:cNvPr>
          <p:cNvSpPr/>
          <p:nvPr/>
        </p:nvSpPr>
        <p:spPr>
          <a:xfrm>
            <a:off x="4610927" y="2174260"/>
            <a:ext cx="3524400" cy="16142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PHE classification of infection sites</a:t>
            </a:r>
          </a:p>
          <a:p>
            <a:pPr marL="285750" indent="-285750">
              <a:buFont typeface="Arial" panose="020B0604020202020204" pitchFamily="34" charset="0"/>
              <a:buChar char="•"/>
            </a:pPr>
            <a:r>
              <a:rPr lang="en-GB" dirty="0">
                <a:solidFill>
                  <a:schemeClr val="tx1"/>
                </a:solidFill>
              </a:rPr>
              <a:t>Several samples removed </a:t>
            </a:r>
            <a:r>
              <a:rPr lang="en-GB" dirty="0">
                <a:solidFill>
                  <a:schemeClr val="tx1"/>
                </a:solidFill>
                <a:sym typeface="Wingdings" panose="05000000000000000000" pitchFamily="2" charset="2"/>
              </a:rPr>
              <a:t> clinical experts considered estimates conservative</a:t>
            </a:r>
            <a:endParaRPr lang="en-GB" dirty="0">
              <a:solidFill>
                <a:schemeClr val="tx1"/>
              </a:solidFill>
            </a:endParaRPr>
          </a:p>
        </p:txBody>
      </p:sp>
      <p:sp>
        <p:nvSpPr>
          <p:cNvPr id="10" name="Rectangle 9">
            <a:extLst>
              <a:ext uri="{FF2B5EF4-FFF2-40B4-BE49-F238E27FC236}">
                <a16:creationId xmlns:a16="http://schemas.microsoft.com/office/drawing/2014/main" id="{3CBEBD5C-7681-4B57-84FA-C06CE159C2C2}"/>
              </a:ext>
            </a:extLst>
          </p:cNvPr>
          <p:cNvSpPr/>
          <p:nvPr/>
        </p:nvSpPr>
        <p:spPr>
          <a:xfrm>
            <a:off x="8446377" y="2174260"/>
            <a:ext cx="3524175" cy="16142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Clinical expert classification of infection sites</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Broader classification – may include samples that don’t relate to infections of interest</a:t>
            </a:r>
          </a:p>
        </p:txBody>
      </p:sp>
      <p:sp>
        <p:nvSpPr>
          <p:cNvPr id="11" name="Rectangle 10">
            <a:extLst>
              <a:ext uri="{FF2B5EF4-FFF2-40B4-BE49-F238E27FC236}">
                <a16:creationId xmlns:a16="http://schemas.microsoft.com/office/drawing/2014/main" id="{1CFF17B7-62CE-4F5A-854F-FC7150A206EE}"/>
              </a:ext>
            </a:extLst>
          </p:cNvPr>
          <p:cNvSpPr/>
          <p:nvPr/>
        </p:nvSpPr>
        <p:spPr>
          <a:xfrm>
            <a:off x="4610927" y="4287027"/>
            <a:ext cx="2536594" cy="7006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High value clinical scenarios</a:t>
            </a:r>
          </a:p>
        </p:txBody>
      </p:sp>
      <p:sp>
        <p:nvSpPr>
          <p:cNvPr id="13" name="Rectangle 12">
            <a:extLst>
              <a:ext uri="{FF2B5EF4-FFF2-40B4-BE49-F238E27FC236}">
                <a16:creationId xmlns:a16="http://schemas.microsoft.com/office/drawing/2014/main" id="{7427DF3B-CC4F-41B3-B4B6-86182A458DEE}"/>
              </a:ext>
            </a:extLst>
          </p:cNvPr>
          <p:cNvSpPr/>
          <p:nvPr/>
        </p:nvSpPr>
        <p:spPr>
          <a:xfrm>
            <a:off x="7280625" y="4287026"/>
            <a:ext cx="4800805" cy="7006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Other expected uses</a:t>
            </a:r>
          </a:p>
        </p:txBody>
      </p:sp>
      <p:sp>
        <p:nvSpPr>
          <p:cNvPr id="15" name="Rectangle 14">
            <a:extLst>
              <a:ext uri="{FF2B5EF4-FFF2-40B4-BE49-F238E27FC236}">
                <a16:creationId xmlns:a16="http://schemas.microsoft.com/office/drawing/2014/main" id="{EEE1455B-2922-4A07-9EE9-FF495FBD8006}"/>
              </a:ext>
              <a:ext uri="{C183D7F6-B498-43B3-948B-1728B52AA6E4}">
                <adec:decorative xmlns:adec="http://schemas.microsoft.com/office/drawing/2017/decorative" val="1"/>
              </a:ext>
            </a:extLst>
          </p:cNvPr>
          <p:cNvSpPr/>
          <p:nvPr/>
        </p:nvSpPr>
        <p:spPr>
          <a:xfrm>
            <a:off x="4549390" y="5394738"/>
            <a:ext cx="1232513" cy="11549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HAP/</a:t>
            </a:r>
          </a:p>
          <a:p>
            <a:pPr algn="ctr"/>
            <a:r>
              <a:rPr lang="en-GB" b="1" dirty="0"/>
              <a:t>VAP</a:t>
            </a:r>
          </a:p>
        </p:txBody>
      </p:sp>
      <p:sp>
        <p:nvSpPr>
          <p:cNvPr id="16" name="Rectangle 15">
            <a:extLst>
              <a:ext uri="{FF2B5EF4-FFF2-40B4-BE49-F238E27FC236}">
                <a16:creationId xmlns:a16="http://schemas.microsoft.com/office/drawing/2014/main" id="{3D9DA177-1CFF-45FF-927C-0534B3115C02}"/>
              </a:ext>
              <a:ext uri="{C183D7F6-B498-43B3-948B-1728B52AA6E4}">
                <adec:decorative xmlns:adec="http://schemas.microsoft.com/office/drawing/2017/decorative" val="1"/>
              </a:ext>
            </a:extLst>
          </p:cNvPr>
          <p:cNvSpPr/>
          <p:nvPr/>
        </p:nvSpPr>
        <p:spPr>
          <a:xfrm>
            <a:off x="5915008" y="5394738"/>
            <a:ext cx="1232513" cy="11549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cUTI</a:t>
            </a:r>
            <a:endParaRPr lang="en-GB" b="1" dirty="0"/>
          </a:p>
        </p:txBody>
      </p:sp>
      <p:sp>
        <p:nvSpPr>
          <p:cNvPr id="17" name="Rectangle 16">
            <a:extLst>
              <a:ext uri="{FF2B5EF4-FFF2-40B4-BE49-F238E27FC236}">
                <a16:creationId xmlns:a16="http://schemas.microsoft.com/office/drawing/2014/main" id="{DE80DFC4-FC53-4F04-B45E-5C3839780A8F}"/>
              </a:ext>
              <a:ext uri="{C183D7F6-B498-43B3-948B-1728B52AA6E4}">
                <adec:decorative xmlns:adec="http://schemas.microsoft.com/office/drawing/2017/decorative" val="1"/>
              </a:ext>
            </a:extLst>
          </p:cNvPr>
          <p:cNvSpPr/>
          <p:nvPr/>
        </p:nvSpPr>
        <p:spPr>
          <a:xfrm>
            <a:off x="7280625"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Bloodstream infections (BSI)</a:t>
            </a:r>
          </a:p>
        </p:txBody>
      </p:sp>
      <p:sp>
        <p:nvSpPr>
          <p:cNvPr id="18" name="Rectangle 17">
            <a:extLst>
              <a:ext uri="{FF2B5EF4-FFF2-40B4-BE49-F238E27FC236}">
                <a16:creationId xmlns:a16="http://schemas.microsoft.com/office/drawing/2014/main" id="{2FC28BED-1BE0-4B09-A9C6-81004E782CD6}"/>
              </a:ext>
              <a:ext uri="{C183D7F6-B498-43B3-948B-1728B52AA6E4}">
                <adec:decorative xmlns:adec="http://schemas.microsoft.com/office/drawing/2017/decorative" val="1"/>
              </a:ext>
            </a:extLst>
          </p:cNvPr>
          <p:cNvSpPr/>
          <p:nvPr/>
        </p:nvSpPr>
        <p:spPr>
          <a:xfrm>
            <a:off x="8925261"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Intra-abdominal infections (IAI)</a:t>
            </a:r>
          </a:p>
        </p:txBody>
      </p:sp>
      <p:sp>
        <p:nvSpPr>
          <p:cNvPr id="19" name="Rectangle 18">
            <a:extLst>
              <a:ext uri="{FF2B5EF4-FFF2-40B4-BE49-F238E27FC236}">
                <a16:creationId xmlns:a16="http://schemas.microsoft.com/office/drawing/2014/main" id="{E917E4CA-CC4F-4E46-BCF5-AF66CB32E8E3}"/>
              </a:ext>
              <a:ext uri="{C183D7F6-B498-43B3-948B-1728B52AA6E4}">
                <adec:decorative xmlns:adec="http://schemas.microsoft.com/office/drawing/2017/decorative" val="1"/>
              </a:ext>
            </a:extLst>
          </p:cNvPr>
          <p:cNvSpPr/>
          <p:nvPr/>
        </p:nvSpPr>
        <p:spPr>
          <a:xfrm>
            <a:off x="10569898"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err="1">
                <a:effectLst/>
                <a:ea typeface="Calibri" panose="020F0502020204030204" pitchFamily="34" charset="0"/>
                <a:cs typeface="Arial" panose="020B0604020202020204" pitchFamily="34" charset="0"/>
              </a:rPr>
              <a:t>Stenotro-phomona</a:t>
            </a:r>
            <a:r>
              <a:rPr lang="en-GB" b="1" dirty="0" err="1">
                <a:effectLst/>
                <a:ea typeface="Calibri" panose="020F0502020204030204" pitchFamily="34" charset="0"/>
                <a:cs typeface="Arial" panose="020B0604020202020204" pitchFamily="34" charset="0"/>
              </a:rPr>
              <a:t>s</a:t>
            </a:r>
            <a:endParaRPr lang="en-GB" b="1" dirty="0"/>
          </a:p>
        </p:txBody>
      </p:sp>
      <p:cxnSp>
        <p:nvCxnSpPr>
          <p:cNvPr id="3" name="Connector: Elbow 2">
            <a:extLst>
              <a:ext uri="{FF2B5EF4-FFF2-40B4-BE49-F238E27FC236}">
                <a16:creationId xmlns:a16="http://schemas.microsoft.com/office/drawing/2014/main" id="{2E371A73-2994-415F-B580-090129A26A0E}"/>
              </a:ext>
              <a:ext uri="{C183D7F6-B498-43B3-948B-1728B52AA6E4}">
                <adec:decorative xmlns:adec="http://schemas.microsoft.com/office/drawing/2017/decorative" val="1"/>
              </a:ext>
            </a:extLst>
          </p:cNvPr>
          <p:cNvCxnSpPr>
            <a:stCxn id="7" idx="2"/>
            <a:endCxn id="8" idx="0"/>
          </p:cNvCxnSpPr>
          <p:nvPr/>
        </p:nvCxnSpPr>
        <p:spPr>
          <a:xfrm rot="5400000">
            <a:off x="7120613" y="1004245"/>
            <a:ext cx="422529" cy="1917500"/>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4C88D82-1566-4BEC-AD28-4495691336E8}"/>
              </a:ext>
              <a:ext uri="{C183D7F6-B498-43B3-948B-1728B52AA6E4}">
                <adec:decorative xmlns:adec="http://schemas.microsoft.com/office/drawing/2017/decorative" val="1"/>
              </a:ext>
            </a:extLst>
          </p:cNvPr>
          <p:cNvCxnSpPr>
            <a:stCxn id="7" idx="2"/>
            <a:endCxn id="10" idx="0"/>
          </p:cNvCxnSpPr>
          <p:nvPr/>
        </p:nvCxnSpPr>
        <p:spPr>
          <a:xfrm rot="16200000" flipH="1">
            <a:off x="9038282" y="1004076"/>
            <a:ext cx="422529" cy="191783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9749472-D23D-4B14-9B86-593802CD4BF4}"/>
              </a:ext>
              <a:ext uri="{C183D7F6-B498-43B3-948B-1728B52AA6E4}">
                <adec:decorative xmlns:adec="http://schemas.microsoft.com/office/drawing/2017/decorative" val="1"/>
              </a:ext>
            </a:extLst>
          </p:cNvPr>
          <p:cNvCxnSpPr>
            <a:stCxn id="8" idx="2"/>
            <a:endCxn id="11" idx="0"/>
          </p:cNvCxnSpPr>
          <p:nvPr/>
        </p:nvCxnSpPr>
        <p:spPr>
          <a:xfrm rot="5400000">
            <a:off x="5876908" y="3790807"/>
            <a:ext cx="498537" cy="49390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FF34547-FE5D-4B83-80C9-5DCCF43A1E6D}"/>
              </a:ext>
              <a:ext uri="{C183D7F6-B498-43B3-948B-1728B52AA6E4}">
                <adec:decorative xmlns:adec="http://schemas.microsoft.com/office/drawing/2017/decorative" val="1"/>
              </a:ext>
            </a:extLst>
          </p:cNvPr>
          <p:cNvCxnSpPr>
            <a:stCxn id="8" idx="2"/>
            <a:endCxn id="13" idx="0"/>
          </p:cNvCxnSpPr>
          <p:nvPr/>
        </p:nvCxnSpPr>
        <p:spPr>
          <a:xfrm rot="16200000" flipH="1">
            <a:off x="7777809" y="2383807"/>
            <a:ext cx="498536" cy="330790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810721D-9431-486B-B581-62F9A11330B3}"/>
              </a:ext>
              <a:ext uri="{C183D7F6-B498-43B3-948B-1728B52AA6E4}">
                <adec:decorative xmlns:adec="http://schemas.microsoft.com/office/drawing/2017/decorative" val="1"/>
              </a:ext>
            </a:extLst>
          </p:cNvPr>
          <p:cNvCxnSpPr>
            <a:stCxn id="10" idx="2"/>
            <a:endCxn id="13" idx="0"/>
          </p:cNvCxnSpPr>
          <p:nvPr/>
        </p:nvCxnSpPr>
        <p:spPr>
          <a:xfrm rot="5400000">
            <a:off x="9695479" y="3774040"/>
            <a:ext cx="498536" cy="52743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C8D178A-C574-442E-B6AC-5936EB6C7F50}"/>
              </a:ext>
              <a:ext uri="{C183D7F6-B498-43B3-948B-1728B52AA6E4}">
                <adec:decorative xmlns:adec="http://schemas.microsoft.com/office/drawing/2017/decorative" val="1"/>
              </a:ext>
            </a:extLst>
          </p:cNvPr>
          <p:cNvCxnSpPr>
            <a:cxnSpLocks/>
            <a:stCxn id="11" idx="2"/>
            <a:endCxn id="15" idx="0"/>
          </p:cNvCxnSpPr>
          <p:nvPr/>
        </p:nvCxnSpPr>
        <p:spPr>
          <a:xfrm rot="5400000">
            <a:off x="5318886" y="4834399"/>
            <a:ext cx="407101" cy="71357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2890805-9927-439B-8954-B00E3BB5ACAC}"/>
              </a:ext>
              <a:ext uri="{C183D7F6-B498-43B3-948B-1728B52AA6E4}">
                <adec:decorative xmlns:adec="http://schemas.microsoft.com/office/drawing/2017/decorative" val="1"/>
              </a:ext>
            </a:extLst>
          </p:cNvPr>
          <p:cNvCxnSpPr>
            <a:cxnSpLocks/>
            <a:stCxn id="11" idx="2"/>
            <a:endCxn id="16" idx="0"/>
          </p:cNvCxnSpPr>
          <p:nvPr/>
        </p:nvCxnSpPr>
        <p:spPr>
          <a:xfrm rot="16200000" flipH="1">
            <a:off x="6001694" y="4865166"/>
            <a:ext cx="407101" cy="65204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ADCB58F-AA53-4C86-BA23-D088B3DBBC50}"/>
              </a:ext>
              <a:ext uri="{C183D7F6-B498-43B3-948B-1728B52AA6E4}">
                <adec:decorative xmlns:adec="http://schemas.microsoft.com/office/drawing/2017/decorative" val="1"/>
              </a:ext>
            </a:extLst>
          </p:cNvPr>
          <p:cNvCxnSpPr>
            <a:cxnSpLocks/>
            <a:stCxn id="13" idx="2"/>
            <a:endCxn id="17" idx="0"/>
          </p:cNvCxnSpPr>
          <p:nvPr/>
        </p:nvCxnSpPr>
        <p:spPr>
          <a:xfrm rot="5400000">
            <a:off x="8655160" y="4368870"/>
            <a:ext cx="407100" cy="164463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2EE76C6-721E-4E26-B5AD-54C6DDB7059C}"/>
              </a:ext>
              <a:ext uri="{C183D7F6-B498-43B3-948B-1728B52AA6E4}">
                <adec:decorative xmlns:adec="http://schemas.microsoft.com/office/drawing/2017/decorative" val="1"/>
              </a:ext>
            </a:extLst>
          </p:cNvPr>
          <p:cNvCxnSpPr>
            <a:cxnSpLocks/>
            <a:stCxn id="13" idx="2"/>
            <a:endCxn id="18" idx="0"/>
          </p:cNvCxnSpPr>
          <p:nvPr/>
        </p:nvCxnSpPr>
        <p:spPr>
          <a:xfrm rot="5400000">
            <a:off x="9477478" y="5191188"/>
            <a:ext cx="407100"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1D5C260-5276-428F-96C6-FFB71BD69D67}"/>
              </a:ext>
              <a:ext uri="{C183D7F6-B498-43B3-948B-1728B52AA6E4}">
                <adec:decorative xmlns:adec="http://schemas.microsoft.com/office/drawing/2017/decorative" val="1"/>
              </a:ext>
            </a:extLst>
          </p:cNvPr>
          <p:cNvCxnSpPr>
            <a:cxnSpLocks/>
            <a:stCxn id="13" idx="2"/>
            <a:endCxn id="19" idx="0"/>
          </p:cNvCxnSpPr>
          <p:nvPr/>
        </p:nvCxnSpPr>
        <p:spPr>
          <a:xfrm rot="16200000" flipH="1">
            <a:off x="10299796" y="4368870"/>
            <a:ext cx="407100" cy="164463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51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8206-3135-4FBD-B094-2D04A6EC9DCA}"/>
              </a:ext>
            </a:extLst>
          </p:cNvPr>
          <p:cNvSpPr>
            <a:spLocks noGrp="1"/>
          </p:cNvSpPr>
          <p:nvPr>
            <p:ph type="ctrTitle"/>
          </p:nvPr>
        </p:nvSpPr>
        <p:spPr/>
        <p:txBody>
          <a:bodyPr/>
          <a:lstStyle/>
          <a:p>
            <a:r>
              <a:rPr lang="en-GB" dirty="0"/>
              <a:t>The clinical expert classification of infection sites is broader than the PHE classification</a:t>
            </a:r>
          </a:p>
        </p:txBody>
      </p:sp>
      <p:graphicFrame>
        <p:nvGraphicFramePr>
          <p:cNvPr id="5" name="Table 5">
            <a:extLst>
              <a:ext uri="{FF2B5EF4-FFF2-40B4-BE49-F238E27FC236}">
                <a16:creationId xmlns:a16="http://schemas.microsoft.com/office/drawing/2014/main" id="{287093D6-0A6E-48A1-BA84-B36E2E6A1108}"/>
              </a:ext>
            </a:extLst>
          </p:cNvPr>
          <p:cNvGraphicFramePr>
            <a:graphicFrameLocks noGrp="1"/>
          </p:cNvGraphicFramePr>
          <p:nvPr>
            <p:extLst>
              <p:ext uri="{D42A27DB-BD31-4B8C-83A1-F6EECF244321}">
                <p14:modId xmlns:p14="http://schemas.microsoft.com/office/powerpoint/2010/main" val="2976859413"/>
              </p:ext>
            </p:extLst>
          </p:nvPr>
        </p:nvGraphicFramePr>
        <p:xfrm>
          <a:off x="555965" y="1963150"/>
          <a:ext cx="11080070" cy="3388360"/>
        </p:xfrm>
        <a:graphic>
          <a:graphicData uri="http://schemas.openxmlformats.org/drawingml/2006/table">
            <a:tbl>
              <a:tblPr firstRow="1" bandRow="1">
                <a:tableStyleId>{5C22544A-7EE6-4342-B048-85BDC9FD1C3A}</a:tableStyleId>
              </a:tblPr>
              <a:tblGrid>
                <a:gridCol w="1528016">
                  <a:extLst>
                    <a:ext uri="{9D8B030D-6E8A-4147-A177-3AD203B41FA5}">
                      <a16:colId xmlns:a16="http://schemas.microsoft.com/office/drawing/2014/main" val="1920023368"/>
                    </a:ext>
                  </a:extLst>
                </a:gridCol>
                <a:gridCol w="2126512">
                  <a:extLst>
                    <a:ext uri="{9D8B030D-6E8A-4147-A177-3AD203B41FA5}">
                      <a16:colId xmlns:a16="http://schemas.microsoft.com/office/drawing/2014/main" val="3929509136"/>
                    </a:ext>
                  </a:extLst>
                </a:gridCol>
                <a:gridCol w="3136605">
                  <a:extLst>
                    <a:ext uri="{9D8B030D-6E8A-4147-A177-3AD203B41FA5}">
                      <a16:colId xmlns:a16="http://schemas.microsoft.com/office/drawing/2014/main" val="773625212"/>
                    </a:ext>
                  </a:extLst>
                </a:gridCol>
                <a:gridCol w="2072923">
                  <a:extLst>
                    <a:ext uri="{9D8B030D-6E8A-4147-A177-3AD203B41FA5}">
                      <a16:colId xmlns:a16="http://schemas.microsoft.com/office/drawing/2014/main" val="3576577751"/>
                    </a:ext>
                  </a:extLst>
                </a:gridCol>
                <a:gridCol w="2216014">
                  <a:extLst>
                    <a:ext uri="{9D8B030D-6E8A-4147-A177-3AD203B41FA5}">
                      <a16:colId xmlns:a16="http://schemas.microsoft.com/office/drawing/2014/main" val="50274874"/>
                    </a:ext>
                  </a:extLst>
                </a:gridCol>
              </a:tblGrid>
              <a:tr h="370840">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 </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HAP/VAP</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a:effectLst/>
                          <a:latin typeface="+mn-lt"/>
                          <a:ea typeface="DengXian" panose="02010600030101010101" pitchFamily="2" charset="-122"/>
                          <a:cs typeface="Arial" panose="020B0604020202020204" pitchFamily="34" charset="0"/>
                        </a:rPr>
                        <a:t>cUTIs</a:t>
                      </a:r>
                      <a:endParaRPr lang="en-GB" sz="180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BSIs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IAIs</a:t>
                      </a:r>
                      <a:endParaRPr lang="en-GB" sz="18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2305526"/>
                  </a:ext>
                </a:extLst>
              </a:tr>
              <a:tr h="370840">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PHE classification</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Lower respiratory tract only </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Urine/kidney specimens from all </a:t>
                      </a:r>
                      <a:r>
                        <a:rPr lang="en-GB" sz="1800" b="0" dirty="0">
                          <a:effectLst/>
                          <a:latin typeface="+mn-lt"/>
                          <a:ea typeface="DengXian" panose="02010600030101010101" pitchFamily="2" charset="-122"/>
                          <a:cs typeface="Arial" panose="020B0604020202020204" pitchFamily="34" charset="0"/>
                        </a:rPr>
                        <a:t>male</a:t>
                      </a:r>
                      <a:r>
                        <a:rPr lang="en-GB" sz="1800" dirty="0">
                          <a:effectLst/>
                          <a:latin typeface="+mn-lt"/>
                          <a:ea typeface="DengXian" panose="02010600030101010101" pitchFamily="2" charset="-122"/>
                          <a:cs typeface="Arial" panose="020B0604020202020204" pitchFamily="34" charset="0"/>
                        </a:rPr>
                        <a:t> patients. Nephrostomy specimens in male and female patients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Blood samples only</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n-lt"/>
                          <a:ea typeface="DengXian" panose="02010600030101010101" pitchFamily="2" charset="-122"/>
                          <a:cs typeface="Arial" panose="020B0604020202020204" pitchFamily="34" charset="0"/>
                        </a:rPr>
                        <a:t>Wound specimens (surgical and traumatic wounds)</a:t>
                      </a:r>
                      <a:endParaRPr lang="en-GB" sz="18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64273"/>
                  </a:ext>
                </a:extLst>
              </a:tr>
              <a:tr h="370840">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Clinical expert classification</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Lower respiratory tract and other sites (including but not limited to lung, chest, sputum)</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Urine/kidney specimens in scenario 1 in all hospitalised patients (both male and female), upper genital tract in male and female hospitalised patients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Blood samples and other samples (including but not limited to, heart valve, prosthesis, grafts, bone biopsy sample)</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None additional to PHE</a:t>
                      </a:r>
                      <a:endParaRPr lang="en-GB" sz="18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6361239"/>
                  </a:ext>
                </a:extLst>
              </a:tr>
            </a:tbl>
          </a:graphicData>
        </a:graphic>
      </p:graphicFrame>
    </p:spTree>
    <p:extLst>
      <p:ext uri="{BB962C8B-B14F-4D97-AF65-F5344CB8AC3E}">
        <p14:creationId xmlns:p14="http://schemas.microsoft.com/office/powerpoint/2010/main" val="3106294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383" y="487510"/>
            <a:ext cx="11080069" cy="1276350"/>
          </a:xfrm>
        </p:spPr>
        <p:txBody>
          <a:bodyPr/>
          <a:lstStyle/>
          <a:p>
            <a:r>
              <a:rPr lang="en-GB" dirty="0"/>
              <a:t>Scenarios for size of current population (/year)</a:t>
            </a:r>
          </a:p>
        </p:txBody>
      </p:sp>
      <p:graphicFrame>
        <p:nvGraphicFramePr>
          <p:cNvPr id="3" name="Table 2">
            <a:extLst>
              <a:ext uri="{FF2B5EF4-FFF2-40B4-BE49-F238E27FC236}">
                <a16:creationId xmlns:a16="http://schemas.microsoft.com/office/drawing/2014/main" id="{2E43C1FF-B3FD-427A-B9F2-C4DBEBE89BE7}"/>
              </a:ext>
            </a:extLst>
          </p:cNvPr>
          <p:cNvGraphicFramePr>
            <a:graphicFrameLocks noGrp="1"/>
          </p:cNvGraphicFramePr>
          <p:nvPr>
            <p:extLst>
              <p:ext uri="{D42A27DB-BD31-4B8C-83A1-F6EECF244321}">
                <p14:modId xmlns:p14="http://schemas.microsoft.com/office/powerpoint/2010/main" val="3821286352"/>
              </p:ext>
            </p:extLst>
          </p:nvPr>
        </p:nvGraphicFramePr>
        <p:xfrm>
          <a:off x="357287" y="1299089"/>
          <a:ext cx="10520822" cy="2479320"/>
        </p:xfrm>
        <a:graphic>
          <a:graphicData uri="http://schemas.openxmlformats.org/drawingml/2006/table">
            <a:tbl>
              <a:tblPr firstRow="1" firstCol="1" bandRow="1">
                <a:tableStyleId>{5C22544A-7EE6-4342-B048-85BDC9FD1C3A}</a:tableStyleId>
              </a:tblPr>
              <a:tblGrid>
                <a:gridCol w="1753146">
                  <a:extLst>
                    <a:ext uri="{9D8B030D-6E8A-4147-A177-3AD203B41FA5}">
                      <a16:colId xmlns:a16="http://schemas.microsoft.com/office/drawing/2014/main" val="3004696291"/>
                    </a:ext>
                  </a:extLst>
                </a:gridCol>
                <a:gridCol w="1753146">
                  <a:extLst>
                    <a:ext uri="{9D8B030D-6E8A-4147-A177-3AD203B41FA5}">
                      <a16:colId xmlns:a16="http://schemas.microsoft.com/office/drawing/2014/main" val="4193585964"/>
                    </a:ext>
                  </a:extLst>
                </a:gridCol>
                <a:gridCol w="1753146">
                  <a:extLst>
                    <a:ext uri="{9D8B030D-6E8A-4147-A177-3AD203B41FA5}">
                      <a16:colId xmlns:a16="http://schemas.microsoft.com/office/drawing/2014/main" val="2789176095"/>
                    </a:ext>
                  </a:extLst>
                </a:gridCol>
                <a:gridCol w="1753146">
                  <a:extLst>
                    <a:ext uri="{9D8B030D-6E8A-4147-A177-3AD203B41FA5}">
                      <a16:colId xmlns:a16="http://schemas.microsoft.com/office/drawing/2014/main" val="229465252"/>
                    </a:ext>
                  </a:extLst>
                </a:gridCol>
                <a:gridCol w="1754119">
                  <a:extLst>
                    <a:ext uri="{9D8B030D-6E8A-4147-A177-3AD203B41FA5}">
                      <a16:colId xmlns:a16="http://schemas.microsoft.com/office/drawing/2014/main" val="2206090062"/>
                    </a:ext>
                  </a:extLst>
                </a:gridCol>
                <a:gridCol w="1754119">
                  <a:extLst>
                    <a:ext uri="{9D8B030D-6E8A-4147-A177-3AD203B41FA5}">
                      <a16:colId xmlns:a16="http://schemas.microsoft.com/office/drawing/2014/main" val="1615442935"/>
                    </a:ext>
                  </a:extLst>
                </a:gridCol>
              </a:tblGrid>
              <a:tr h="1054403">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HAP/VAP (tested)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cUTIs (confirmed positive)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BSIs (tested)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IAIs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Total</a:t>
                      </a:r>
                    </a:p>
                  </a:txBody>
                  <a:tcPr marL="51800" marR="51800" marT="0" marB="0"/>
                </a:tc>
                <a:extLst>
                  <a:ext uri="{0D108BD9-81ED-4DB2-BD59-A6C34878D82A}">
                    <a16:rowId xmlns:a16="http://schemas.microsoft.com/office/drawing/2014/main" val="1794211946"/>
                  </a:ext>
                </a:extLst>
              </a:tr>
              <a:tr h="657552">
                <a:tc>
                  <a:txBody>
                    <a:bodyPr/>
                    <a:lstStyle/>
                    <a:p>
                      <a:pPr>
                        <a:lnSpc>
                          <a:spcPct val="107000"/>
                        </a:lnSpc>
                        <a:spcAft>
                          <a:spcPts val="800"/>
                        </a:spcAft>
                      </a:pPr>
                      <a:r>
                        <a:rPr lang="en-GB" sz="1800" dirty="0">
                          <a:effectLst/>
                        </a:rPr>
                        <a:t>PHE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24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82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161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36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303</a:t>
                      </a:r>
                    </a:p>
                  </a:txBody>
                  <a:tcPr marL="51800" marR="51800" marT="0" marB="0" anchor="ctr"/>
                </a:tc>
                <a:extLst>
                  <a:ext uri="{0D108BD9-81ED-4DB2-BD59-A6C34878D82A}">
                    <a16:rowId xmlns:a16="http://schemas.microsoft.com/office/drawing/2014/main" val="673427279"/>
                  </a:ext>
                </a:extLst>
              </a:tr>
              <a:tr h="767365">
                <a:tc>
                  <a:txBody>
                    <a:bodyPr/>
                    <a:lstStyle/>
                    <a:p>
                      <a:pPr>
                        <a:lnSpc>
                          <a:spcPct val="107000"/>
                        </a:lnSpc>
                        <a:spcAft>
                          <a:spcPts val="800"/>
                        </a:spcAft>
                      </a:pPr>
                      <a:r>
                        <a:rPr lang="en-GB" sz="1800" dirty="0">
                          <a:effectLst/>
                        </a:rPr>
                        <a:t>Clinical expert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166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132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161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36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495</a:t>
                      </a:r>
                    </a:p>
                  </a:txBody>
                  <a:tcPr marL="51800" marR="51800" marT="0" marB="0" anchor="ctr"/>
                </a:tc>
                <a:extLst>
                  <a:ext uri="{0D108BD9-81ED-4DB2-BD59-A6C34878D82A}">
                    <a16:rowId xmlns:a16="http://schemas.microsoft.com/office/drawing/2014/main" val="3702973512"/>
                  </a:ext>
                </a:extLst>
              </a:tr>
            </a:tbl>
          </a:graphicData>
        </a:graphic>
      </p:graphicFrame>
      <p:sp>
        <p:nvSpPr>
          <p:cNvPr id="5" name="TextBox 4">
            <a:extLst>
              <a:ext uri="{FF2B5EF4-FFF2-40B4-BE49-F238E27FC236}">
                <a16:creationId xmlns:a16="http://schemas.microsoft.com/office/drawing/2014/main" id="{13E322AD-386B-4B20-9822-5D4E47466A2F}"/>
              </a:ext>
            </a:extLst>
          </p:cNvPr>
          <p:cNvSpPr txBox="1"/>
          <p:nvPr/>
        </p:nvSpPr>
        <p:spPr>
          <a:xfrm>
            <a:off x="357287" y="3808499"/>
            <a:ext cx="11080069" cy="646331"/>
          </a:xfrm>
          <a:prstGeom prst="rect">
            <a:avLst/>
          </a:prstGeom>
          <a:noFill/>
        </p:spPr>
        <p:txBody>
          <a:bodyPr wrap="square" rtlCol="0">
            <a:spAutoFit/>
          </a:bodyPr>
          <a:lstStyle/>
          <a:p>
            <a:r>
              <a:rPr lang="en-GB" dirty="0"/>
              <a:t>BSIs, bloodstream infections; </a:t>
            </a:r>
            <a:r>
              <a:rPr lang="en-GB" dirty="0" err="1"/>
              <a:t>cUTIs</a:t>
            </a:r>
            <a:r>
              <a:rPr lang="en-GB" dirty="0"/>
              <a:t>, complicated urinary tract infections; HAP/VAP, hospital-acquired pneumonia or ventilator associated pneumonia; IAIs intraabdominal infections</a:t>
            </a:r>
          </a:p>
        </p:txBody>
      </p:sp>
      <p:sp>
        <p:nvSpPr>
          <p:cNvPr id="8" name="Rectangle 7">
            <a:extLst>
              <a:ext uri="{FF2B5EF4-FFF2-40B4-BE49-F238E27FC236}">
                <a16:creationId xmlns:a16="http://schemas.microsoft.com/office/drawing/2014/main" id="{B48C797D-7726-455A-8A77-3B9FA8C977A6}"/>
              </a:ext>
            </a:extLst>
          </p:cNvPr>
          <p:cNvSpPr/>
          <p:nvPr/>
        </p:nvSpPr>
        <p:spPr>
          <a:xfrm>
            <a:off x="316047" y="4650600"/>
            <a:ext cx="11403009" cy="17230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Estimates based on SGGS:</a:t>
            </a:r>
            <a:r>
              <a:rPr lang="en-GB" dirty="0">
                <a:solidFill>
                  <a:schemeClr val="tx1"/>
                </a:solidFill>
                <a:sym typeface="Wingdings" panose="05000000000000000000" pitchFamily="2" charset="2"/>
              </a:rPr>
              <a:t> </a:t>
            </a:r>
            <a:r>
              <a:rPr lang="en-GB" dirty="0">
                <a:solidFill>
                  <a:schemeClr val="tx1"/>
                </a:solidFill>
              </a:rPr>
              <a:t>subject to considerable uncertainty due to issues with completeness of dataset</a:t>
            </a:r>
          </a:p>
          <a:p>
            <a:pPr marL="285750" indent="-285750">
              <a:buFont typeface="Arial" panose="020B0604020202020204" pitchFamily="34" charset="0"/>
              <a:buChar char="•"/>
            </a:pPr>
            <a:r>
              <a:rPr lang="en-GB" dirty="0">
                <a:solidFill>
                  <a:schemeClr val="tx1"/>
                </a:solidFill>
              </a:rPr>
              <a:t>EEPRU conducted survey on HAP/VAP infections in empiric setting to provide alternative estimates</a:t>
            </a:r>
          </a:p>
          <a:p>
            <a:pPr marL="285750" indent="-285750">
              <a:buFont typeface="Arial" panose="020B0604020202020204" pitchFamily="34" charset="0"/>
              <a:buChar char="•"/>
            </a:pPr>
            <a:r>
              <a:rPr lang="en-GB" dirty="0">
                <a:solidFill>
                  <a:schemeClr val="tx1"/>
                </a:solidFill>
              </a:rPr>
              <a:t>Survey targeted infectious disease specialists; disseminated to members of British Society for Antimicrobial Chemotherapy (BSAC) and EEPRU’s clinical advisors </a:t>
            </a:r>
          </a:p>
          <a:p>
            <a:pPr marL="285750" indent="-285750">
              <a:buFont typeface="Arial" panose="020B0604020202020204" pitchFamily="34" charset="0"/>
              <a:buChar char="•"/>
            </a:pPr>
            <a:r>
              <a:rPr lang="en-GB" dirty="0">
                <a:solidFill>
                  <a:schemeClr val="tx1"/>
                </a:solidFill>
              </a:rPr>
              <a:t>Small sample size of respondents, and estimates varied considerably between experts </a:t>
            </a:r>
            <a:r>
              <a:rPr lang="en-GB" dirty="0">
                <a:solidFill>
                  <a:schemeClr val="tx1"/>
                </a:solidFill>
                <a:sym typeface="Wingdings" panose="05000000000000000000" pitchFamily="2" charset="2"/>
              </a:rPr>
              <a:t></a:t>
            </a:r>
            <a:r>
              <a:rPr lang="en-GB" dirty="0">
                <a:solidFill>
                  <a:schemeClr val="tx1"/>
                </a:solidFill>
              </a:rPr>
              <a:t> results not included in model</a:t>
            </a:r>
          </a:p>
        </p:txBody>
      </p:sp>
    </p:spTree>
    <p:extLst>
      <p:ext uri="{BB962C8B-B14F-4D97-AF65-F5344CB8AC3E}">
        <p14:creationId xmlns:p14="http://schemas.microsoft.com/office/powerpoint/2010/main" val="56802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BBB2-DC7B-46B6-A34C-FED2F3B10C53}"/>
              </a:ext>
            </a:extLst>
          </p:cNvPr>
          <p:cNvSpPr>
            <a:spLocks noGrp="1"/>
          </p:cNvSpPr>
          <p:nvPr>
            <p:ph type="ctrTitle"/>
          </p:nvPr>
        </p:nvSpPr>
        <p:spPr/>
        <p:txBody>
          <a:bodyPr/>
          <a:lstStyle/>
          <a:p>
            <a:r>
              <a:rPr lang="en-GB" dirty="0"/>
              <a:t>The contract</a:t>
            </a:r>
          </a:p>
        </p:txBody>
      </p:sp>
      <p:sp>
        <p:nvSpPr>
          <p:cNvPr id="3" name="Subtitle 2">
            <a:extLst>
              <a:ext uri="{FF2B5EF4-FFF2-40B4-BE49-F238E27FC236}">
                <a16:creationId xmlns:a16="http://schemas.microsoft.com/office/drawing/2014/main" id="{BDBEC094-FAD7-4A00-9EA3-7615EEF899B1}"/>
              </a:ext>
            </a:extLst>
          </p:cNvPr>
          <p:cNvSpPr>
            <a:spLocks noGrp="1"/>
          </p:cNvSpPr>
          <p:nvPr>
            <p:ph type="subTitle" idx="1"/>
          </p:nvPr>
        </p:nvSpPr>
        <p:spPr>
          <a:xfrm>
            <a:off x="496382" y="1066904"/>
            <a:ext cx="11080069" cy="4724192"/>
          </a:xfrm>
        </p:spPr>
        <p:txBody>
          <a:bodyPr>
            <a:noAutofit/>
          </a:bodyPr>
          <a:lstStyle/>
          <a:p>
            <a:pPr marL="580500" indent="-342900">
              <a:buFont typeface="Arial" panose="020B0604020202020204" pitchFamily="34" charset="0"/>
              <a:buChar char="•"/>
            </a:pPr>
            <a:r>
              <a:rPr lang="en-GB" sz="2000" dirty="0"/>
              <a:t>Subscription-based payments, independent of volumes sold</a:t>
            </a:r>
          </a:p>
          <a:p>
            <a:pPr marL="580500" indent="-342900">
              <a:buFont typeface="Arial" panose="020B0604020202020204" pitchFamily="34" charset="0"/>
              <a:buChar char="•"/>
            </a:pPr>
            <a:r>
              <a:rPr lang="en-GB" sz="2000" dirty="0"/>
              <a:t>Payments based on value of benefits to patients and NHS </a:t>
            </a:r>
          </a:p>
          <a:p>
            <a:pPr marL="885825" lvl="2" indent="-342900" algn="l">
              <a:lnSpc>
                <a:spcPct val="150000"/>
              </a:lnSpc>
              <a:spcBef>
                <a:spcPts val="200"/>
              </a:spcBef>
              <a:buFont typeface="Courier New" panose="02070309020205020404" pitchFamily="49" charset="0"/>
              <a:buChar char="o"/>
            </a:pPr>
            <a:r>
              <a:rPr lang="en-GB" sz="2000" dirty="0"/>
              <a:t>value estimated through NICE committee evaluation, informed by EEPRU analysis</a:t>
            </a:r>
          </a:p>
          <a:p>
            <a:pPr marL="580500" indent="-342900">
              <a:buFont typeface="Arial" panose="020B0604020202020204" pitchFamily="34" charset="0"/>
              <a:buChar char="•"/>
            </a:pPr>
            <a:r>
              <a:rPr lang="en-GB" sz="2000" dirty="0"/>
              <a:t>Payments capped at £10 million per year, per drug</a:t>
            </a:r>
          </a:p>
          <a:p>
            <a:pPr marL="580500" indent="-342900">
              <a:buFont typeface="Arial" panose="020B0604020202020204" pitchFamily="34" charset="0"/>
              <a:buChar char="•"/>
            </a:pPr>
            <a:r>
              <a:rPr lang="en-GB" sz="2000" dirty="0"/>
              <a:t>3–10 year term</a:t>
            </a:r>
          </a:p>
          <a:p>
            <a:pPr marL="581025" lvl="1" indent="-342900" algn="l">
              <a:lnSpc>
                <a:spcPct val="150000"/>
              </a:lnSpc>
              <a:spcBef>
                <a:spcPts val="200"/>
              </a:spcBef>
              <a:buFont typeface="Arial" panose="020B0604020202020204" pitchFamily="34" charset="0"/>
              <a:buChar char="•"/>
            </a:pPr>
            <a:r>
              <a:rPr lang="en-GB" dirty="0"/>
              <a:t>Confidential hospital purchase price, set to encourage appropriate use and discourage inappropriate use</a:t>
            </a:r>
          </a:p>
          <a:p>
            <a:pPr marL="580500" indent="-342900">
              <a:buFont typeface="Arial" panose="020B0604020202020204" pitchFamily="34" charset="0"/>
              <a:buChar char="•"/>
            </a:pPr>
            <a:r>
              <a:rPr lang="en-GB" sz="2000" dirty="0"/>
              <a:t>Contract also includes performance requirements to ensure availability and stewardship</a:t>
            </a:r>
          </a:p>
          <a:p>
            <a:pPr marL="885825" lvl="2" indent="-342900" algn="l">
              <a:lnSpc>
                <a:spcPct val="150000"/>
              </a:lnSpc>
              <a:spcBef>
                <a:spcPts val="200"/>
              </a:spcBef>
              <a:buFont typeface="Courier New" panose="02070309020205020404" pitchFamily="49" charset="0"/>
              <a:buChar char="o"/>
            </a:pPr>
            <a:r>
              <a:rPr lang="en-GB" sz="2000" dirty="0"/>
              <a:t>minimum stock holding within England and within supply chain</a:t>
            </a:r>
          </a:p>
          <a:p>
            <a:pPr marL="885825" lvl="2" indent="-342900" algn="l">
              <a:lnSpc>
                <a:spcPct val="150000"/>
              </a:lnSpc>
              <a:spcBef>
                <a:spcPts val="200"/>
              </a:spcBef>
              <a:buFont typeface="Courier New" panose="02070309020205020404" pitchFamily="49" charset="0"/>
              <a:buChar char="o"/>
            </a:pPr>
            <a:r>
              <a:rPr lang="en-GB" sz="2000" dirty="0"/>
              <a:t>compliance with stewardship, manufacturing, environmental  and surveillance requirements</a:t>
            </a:r>
          </a:p>
          <a:p>
            <a:pPr>
              <a:buFont typeface="Arial" panose="020B0604020202020204" pitchFamily="34" charset="0"/>
              <a:buChar char="•"/>
            </a:pPr>
            <a:endParaRPr lang="en-GB" sz="2000" dirty="0"/>
          </a:p>
        </p:txBody>
      </p:sp>
    </p:spTree>
    <p:extLst>
      <p:ext uri="{BB962C8B-B14F-4D97-AF65-F5344CB8AC3E}">
        <p14:creationId xmlns:p14="http://schemas.microsoft.com/office/powerpoint/2010/main" val="732786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CAZ-AVI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104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888" y="261979"/>
            <a:ext cx="11079162" cy="1276350"/>
          </a:xfrm>
        </p:spPr>
        <p:txBody>
          <a:bodyPr/>
          <a:lstStyle/>
          <a:p>
            <a:r>
              <a:rPr lang="en-GB" dirty="0"/>
              <a:t>Predicting changes in population over time</a:t>
            </a:r>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193172" y="913031"/>
            <a:ext cx="1913504" cy="4366427"/>
          </a:xfrm>
          <a:prstGeom prst="rect">
            <a:avLst/>
          </a:prstGeom>
        </p:spPr>
      </p:pic>
      <p:sp>
        <p:nvSpPr>
          <p:cNvPr id="12" name="Rectangle 11">
            <a:extLst>
              <a:ext uri="{FF2B5EF4-FFF2-40B4-BE49-F238E27FC236}">
                <a16:creationId xmlns:a16="http://schemas.microsoft.com/office/drawing/2014/main" id="{F7B1E6E4-423F-469A-8D11-537E057E1EA3}"/>
              </a:ext>
              <a:ext uri="{C183D7F6-B498-43B3-948B-1728B52AA6E4}">
                <adec:decorative xmlns:adec="http://schemas.microsoft.com/office/drawing/2017/decorative" val="1"/>
              </a:ext>
            </a:extLst>
          </p:cNvPr>
          <p:cNvSpPr/>
          <p:nvPr/>
        </p:nvSpPr>
        <p:spPr>
          <a:xfrm>
            <a:off x="176895" y="5348744"/>
            <a:ext cx="2014148" cy="11924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Historical population size data for pathogen of interest</a:t>
            </a:r>
          </a:p>
        </p:txBody>
      </p:sp>
      <p:sp>
        <p:nvSpPr>
          <p:cNvPr id="16" name="Rectangle 15">
            <a:extLst>
              <a:ext uri="{FF2B5EF4-FFF2-40B4-BE49-F238E27FC236}">
                <a16:creationId xmlns:a16="http://schemas.microsoft.com/office/drawing/2014/main" id="{276633EE-1B88-4B9E-9083-1FA876952A49}"/>
              </a:ext>
            </a:extLst>
          </p:cNvPr>
          <p:cNvSpPr/>
          <p:nvPr/>
        </p:nvSpPr>
        <p:spPr>
          <a:xfrm>
            <a:off x="2296389" y="966618"/>
            <a:ext cx="9750300" cy="601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will the eligible population change over time?  </a:t>
            </a:r>
          </a:p>
        </p:txBody>
      </p:sp>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2296389" y="6103088"/>
            <a:ext cx="9280061" cy="702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 time horizon – 20 years</a:t>
            </a:r>
          </a:p>
        </p:txBody>
      </p:sp>
      <p:sp>
        <p:nvSpPr>
          <p:cNvPr id="8" name="Rectangle 7">
            <a:extLst>
              <a:ext uri="{FF2B5EF4-FFF2-40B4-BE49-F238E27FC236}">
                <a16:creationId xmlns:a16="http://schemas.microsoft.com/office/drawing/2014/main" id="{1D51636A-BF82-4A8B-9F25-FF0439F52268}"/>
              </a:ext>
            </a:extLst>
          </p:cNvPr>
          <p:cNvSpPr/>
          <p:nvPr/>
        </p:nvSpPr>
        <p:spPr>
          <a:xfrm>
            <a:off x="2296389" y="1701392"/>
            <a:ext cx="9750300" cy="28016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Historical data used to inform the extrapolation (2012–2018)</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Public Health England (PHE) </a:t>
            </a:r>
            <a:r>
              <a:rPr lang="en-GB" b="0" i="0" dirty="0">
                <a:solidFill>
                  <a:srgbClr val="0B0C0C"/>
                </a:solidFill>
                <a:effectLst/>
              </a:rPr>
              <a:t>antimicrobial resistance and healthcare associated infections (AMRHAI) national reference library</a:t>
            </a:r>
          </a:p>
          <a:p>
            <a:pPr marL="285750" indent="-285750">
              <a:buFont typeface="Arial" panose="020B0604020202020204" pitchFamily="34" charset="0"/>
              <a:buChar char="•"/>
            </a:pPr>
            <a:r>
              <a:rPr lang="en-GB" b="1" dirty="0">
                <a:solidFill>
                  <a:srgbClr val="0B0C0C"/>
                </a:solidFill>
              </a:rPr>
              <a:t>Timeframe available</a:t>
            </a:r>
            <a:r>
              <a:rPr lang="en-GB" dirty="0">
                <a:solidFill>
                  <a:srgbClr val="0B0C0C"/>
                </a:solidFill>
              </a:rPr>
              <a:t>: 2004 to 2021. Excluded data before Oct 2012 due to small patient numbers. Excluded data after Mar 2018 due to “artificial” decrease in referrals caused by change in guidelines</a:t>
            </a:r>
          </a:p>
          <a:p>
            <a:pPr marL="285750" indent="-285750">
              <a:buFont typeface="Arial" panose="020B0604020202020204" pitchFamily="34" charset="0"/>
              <a:buChar char="•"/>
            </a:pPr>
            <a:r>
              <a:rPr lang="en-GB" b="1" dirty="0">
                <a:solidFill>
                  <a:srgbClr val="0B0C0C"/>
                </a:solidFill>
              </a:rPr>
              <a:t>Primary analysis: </a:t>
            </a:r>
            <a:r>
              <a:rPr lang="en-GB" dirty="0">
                <a:solidFill>
                  <a:srgbClr val="0B0C0C"/>
                </a:solidFill>
              </a:rPr>
              <a:t>Invasive isolates (</a:t>
            </a:r>
            <a:r>
              <a:rPr lang="en-GB" dirty="0" err="1">
                <a:solidFill>
                  <a:srgbClr val="0B0C0C"/>
                </a:solidFill>
              </a:rPr>
              <a:t>eg</a:t>
            </a:r>
            <a:r>
              <a:rPr lang="en-GB" dirty="0">
                <a:solidFill>
                  <a:srgbClr val="0B0C0C"/>
                </a:solidFill>
              </a:rPr>
              <a:t> bloodstream infections) – assumed generalisable to HVCS) </a:t>
            </a:r>
          </a:p>
          <a:p>
            <a:pPr marL="285750" indent="-285750">
              <a:buFont typeface="Arial" panose="020B0604020202020204" pitchFamily="34" charset="0"/>
              <a:buChar char="•"/>
            </a:pPr>
            <a:r>
              <a:rPr lang="en-GB" b="1" dirty="0">
                <a:solidFill>
                  <a:srgbClr val="0B0C0C"/>
                </a:solidFill>
              </a:rPr>
              <a:t>Secondary analysis </a:t>
            </a:r>
            <a:r>
              <a:rPr lang="en-GB" dirty="0">
                <a:solidFill>
                  <a:srgbClr val="0B0C0C"/>
                </a:solidFill>
              </a:rPr>
              <a:t>screening isolates (</a:t>
            </a:r>
            <a:r>
              <a:rPr lang="en-GB" dirty="0" err="1">
                <a:solidFill>
                  <a:srgbClr val="0B0C0C"/>
                </a:solidFill>
              </a:rPr>
              <a:t>eg</a:t>
            </a:r>
            <a:r>
              <a:rPr lang="en-GB" dirty="0">
                <a:solidFill>
                  <a:srgbClr val="0B0C0C"/>
                </a:solidFill>
              </a:rPr>
              <a:t> swabs, wounds) – only used to confirm trends </a:t>
            </a:r>
          </a:p>
          <a:p>
            <a:pPr marL="285750" indent="-285750">
              <a:buFont typeface="Arial" panose="020B0604020202020204" pitchFamily="34" charset="0"/>
              <a:buChar char="•"/>
            </a:pPr>
            <a:endParaRPr lang="en-GB" b="1" dirty="0">
              <a:solidFill>
                <a:schemeClr val="tx1"/>
              </a:solidFill>
            </a:endParaRPr>
          </a:p>
        </p:txBody>
      </p:sp>
      <p:sp>
        <p:nvSpPr>
          <p:cNvPr id="9" name="Rectangle 8">
            <a:extLst>
              <a:ext uri="{FF2B5EF4-FFF2-40B4-BE49-F238E27FC236}">
                <a16:creationId xmlns:a16="http://schemas.microsoft.com/office/drawing/2014/main" id="{9C52A774-F531-47DD-84F4-BE33E2B3C14C}"/>
              </a:ext>
            </a:extLst>
          </p:cNvPr>
          <p:cNvSpPr/>
          <p:nvPr/>
        </p:nvSpPr>
        <p:spPr>
          <a:xfrm>
            <a:off x="2296389" y="4609351"/>
            <a:ext cx="9768179" cy="148214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Methods used to perform the extrapolation</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Time-series models with state-spaced exponential smoothing </a:t>
            </a:r>
          </a:p>
          <a:p>
            <a:pPr marL="285750" indent="-285750">
              <a:buFont typeface="Arial" panose="020B0604020202020204" pitchFamily="34" charset="0"/>
              <a:buChar char="•"/>
            </a:pPr>
            <a:r>
              <a:rPr lang="en-GB" dirty="0">
                <a:solidFill>
                  <a:schemeClr val="tx1"/>
                </a:solidFill>
              </a:rPr>
              <a:t>Rationale for this approach, instead of other time-series models: can specify models which include a trend, and express uncertainty in forecasts</a:t>
            </a:r>
          </a:p>
        </p:txBody>
      </p:sp>
    </p:spTree>
    <p:extLst>
      <p:ext uri="{BB962C8B-B14F-4D97-AF65-F5344CB8AC3E}">
        <p14:creationId xmlns:p14="http://schemas.microsoft.com/office/powerpoint/2010/main" val="1169312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a:t>Predicting changes in population over time</a:t>
            </a:r>
            <a:endParaRPr lang="en-GB" dirty="0"/>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746067" y="1510152"/>
            <a:ext cx="1913504" cy="4366427"/>
          </a:xfrm>
          <a:prstGeom prst="rect">
            <a:avLst/>
          </a:prstGeom>
        </p:spPr>
      </p:pic>
      <p:sp>
        <p:nvSpPr>
          <p:cNvPr id="12" name="Rectangle 11">
            <a:extLst>
              <a:ext uri="{FF2B5EF4-FFF2-40B4-BE49-F238E27FC236}">
                <a16:creationId xmlns:a16="http://schemas.microsoft.com/office/drawing/2014/main" id="{F7B1E6E4-423F-469A-8D11-537E057E1EA3}"/>
              </a:ext>
              <a:ext uri="{C183D7F6-B498-43B3-948B-1728B52AA6E4}">
                <adec:decorative xmlns:adec="http://schemas.microsoft.com/office/drawing/2017/decorative" val="1"/>
              </a:ext>
            </a:extLst>
          </p:cNvPr>
          <p:cNvSpPr/>
          <p:nvPr/>
        </p:nvSpPr>
        <p:spPr>
          <a:xfrm>
            <a:off x="1288373" y="5913794"/>
            <a:ext cx="1309354" cy="5475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PHE data</a:t>
            </a:r>
          </a:p>
        </p:txBody>
      </p:sp>
      <p:sp>
        <p:nvSpPr>
          <p:cNvPr id="16" name="Rectangle 15">
            <a:extLst>
              <a:ext uri="{FF2B5EF4-FFF2-40B4-BE49-F238E27FC236}">
                <a16:creationId xmlns:a16="http://schemas.microsoft.com/office/drawing/2014/main" id="{276633EE-1B88-4B9E-9083-1FA876952A49}"/>
              </a:ext>
            </a:extLst>
          </p:cNvPr>
          <p:cNvSpPr/>
          <p:nvPr/>
        </p:nvSpPr>
        <p:spPr>
          <a:xfrm>
            <a:off x="3345873" y="1527108"/>
            <a:ext cx="8230579" cy="601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3 models were explored . . .  </a:t>
            </a:r>
          </a:p>
        </p:txBody>
      </p:sp>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3221182" y="4871000"/>
            <a:ext cx="5144001" cy="82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Model time horizon – 20 years</a:t>
            </a:r>
          </a:p>
        </p:txBody>
      </p:sp>
      <p:cxnSp>
        <p:nvCxnSpPr>
          <p:cNvPr id="3" name="Straight Connector 2">
            <a:extLst>
              <a:ext uri="{FF2B5EF4-FFF2-40B4-BE49-F238E27FC236}">
                <a16:creationId xmlns:a16="http://schemas.microsoft.com/office/drawing/2014/main" id="{201FD0A1-240D-4554-8677-4AE1CBCF85F7}"/>
              </a:ext>
              <a:ext uri="{C183D7F6-B498-43B3-948B-1728B52AA6E4}">
                <adec:decorative xmlns:adec="http://schemas.microsoft.com/office/drawing/2017/decorative" val="1"/>
              </a:ext>
            </a:extLst>
          </p:cNvPr>
          <p:cNvCxnSpPr>
            <a:cxnSpLocks/>
          </p:cNvCxnSpPr>
          <p:nvPr/>
        </p:nvCxnSpPr>
        <p:spPr>
          <a:xfrm>
            <a:off x="2659571" y="4707085"/>
            <a:ext cx="58609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DFB54A8-19A7-49BE-9679-9FFAD9E66A22}"/>
              </a:ext>
              <a:ext uri="{C183D7F6-B498-43B3-948B-1728B52AA6E4}">
                <adec:decorative xmlns:adec="http://schemas.microsoft.com/office/drawing/2017/decorative" val="1"/>
              </a:ext>
            </a:extLst>
          </p:cNvPr>
          <p:cNvSpPr/>
          <p:nvPr/>
        </p:nvSpPr>
        <p:spPr>
          <a:xfrm>
            <a:off x="8759535" y="4594897"/>
            <a:ext cx="3011707" cy="8208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No trend: </a:t>
            </a:r>
            <a:r>
              <a:rPr kumimoji="0" lang="en-GB" sz="1800" b="0" i="0" u="none" strike="noStrike" kern="1200" cap="none" spc="0" normalizeH="0" baseline="0" noProof="0" dirty="0">
                <a:ln>
                  <a:noFill/>
                </a:ln>
                <a:solidFill>
                  <a:srgbClr val="000000"/>
                </a:solidFill>
                <a:effectLst/>
                <a:uLnTx/>
                <a:uFillTx/>
                <a:latin typeface="Lato"/>
                <a:ea typeface="+mn-ea"/>
                <a:cs typeface="+mn-cs"/>
              </a:rPr>
              <a:t>Population remains constant over time</a:t>
            </a:r>
          </a:p>
        </p:txBody>
      </p:sp>
      <p:sp>
        <p:nvSpPr>
          <p:cNvPr id="23" name="Freeform: Shape 22">
            <a:extLst>
              <a:ext uri="{FF2B5EF4-FFF2-40B4-BE49-F238E27FC236}">
                <a16:creationId xmlns:a16="http://schemas.microsoft.com/office/drawing/2014/main" id="{E53AE8BE-DD25-4364-9037-CED2A28E1771}"/>
              </a:ext>
              <a:ext uri="{C183D7F6-B498-43B3-948B-1728B52AA6E4}">
                <adec:decorative xmlns:adec="http://schemas.microsoft.com/office/drawing/2017/decorative" val="1"/>
              </a:ext>
            </a:extLst>
          </p:cNvPr>
          <p:cNvSpPr/>
          <p:nvPr/>
        </p:nvSpPr>
        <p:spPr>
          <a:xfrm>
            <a:off x="2628900" y="3644617"/>
            <a:ext cx="5860974" cy="1062468"/>
          </a:xfrm>
          <a:custGeom>
            <a:avLst/>
            <a:gdLst>
              <a:gd name="connsiteX0" fmla="*/ 0 w 5839691"/>
              <a:gd name="connsiteY0" fmla="*/ 1376112 h 1376112"/>
              <a:gd name="connsiteX1" fmla="*/ 2774373 w 5839691"/>
              <a:gd name="connsiteY1" fmla="*/ 181158 h 1376112"/>
              <a:gd name="connsiteX2" fmla="*/ 5839691 w 5839691"/>
              <a:gd name="connsiteY2" fmla="*/ 25294 h 1376112"/>
            </a:gdLst>
            <a:ahLst/>
            <a:cxnLst>
              <a:cxn ang="0">
                <a:pos x="connsiteX0" y="connsiteY0"/>
              </a:cxn>
              <a:cxn ang="0">
                <a:pos x="connsiteX1" y="connsiteY1"/>
              </a:cxn>
              <a:cxn ang="0">
                <a:pos x="connsiteX2" y="connsiteY2"/>
              </a:cxn>
            </a:cxnLst>
            <a:rect l="l" t="t" r="r" b="b"/>
            <a:pathLst>
              <a:path w="5839691" h="1376112">
                <a:moveTo>
                  <a:pt x="0" y="1376112"/>
                </a:moveTo>
                <a:cubicBezTo>
                  <a:pt x="900545" y="891203"/>
                  <a:pt x="1801091" y="406294"/>
                  <a:pt x="2774373" y="181158"/>
                </a:cubicBezTo>
                <a:cubicBezTo>
                  <a:pt x="3747655" y="-43978"/>
                  <a:pt x="4793673" y="-9342"/>
                  <a:pt x="5839691" y="25294"/>
                </a:cubicBezTo>
              </a:path>
            </a:pathLst>
          </a:cu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4" name="Rectangle 23">
            <a:extLst>
              <a:ext uri="{FF2B5EF4-FFF2-40B4-BE49-F238E27FC236}">
                <a16:creationId xmlns:a16="http://schemas.microsoft.com/office/drawing/2014/main" id="{19FC1E77-B9D3-4BB4-B0AD-C45ECB1AAF12}"/>
              </a:ext>
              <a:ext uri="{C183D7F6-B498-43B3-948B-1728B52AA6E4}">
                <adec:decorative xmlns:adec="http://schemas.microsoft.com/office/drawing/2017/decorative" val="1"/>
              </a:ext>
            </a:extLst>
          </p:cNvPr>
          <p:cNvSpPr/>
          <p:nvPr/>
        </p:nvSpPr>
        <p:spPr>
          <a:xfrm>
            <a:off x="8759536" y="3436312"/>
            <a:ext cx="3011707" cy="917482"/>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Damped trend: </a:t>
            </a:r>
            <a:r>
              <a:rPr kumimoji="0" lang="en-GB" sz="1800" b="0" i="0" u="none" strike="noStrike" kern="1200" cap="none" spc="0" normalizeH="0" baseline="0" noProof="0" dirty="0">
                <a:ln>
                  <a:noFill/>
                </a:ln>
                <a:solidFill>
                  <a:srgbClr val="000000"/>
                </a:solidFill>
                <a:effectLst/>
                <a:uLnTx/>
                <a:uFillTx/>
                <a:latin typeface="Lato"/>
                <a:ea typeface="+mn-ea"/>
                <a:cs typeface="+mn-cs"/>
              </a:rPr>
              <a:t>Growth in short term, stabilises in long term</a:t>
            </a:r>
          </a:p>
        </p:txBody>
      </p:sp>
      <p:sp>
        <p:nvSpPr>
          <p:cNvPr id="29" name="Freeform: Shape 28">
            <a:extLst>
              <a:ext uri="{FF2B5EF4-FFF2-40B4-BE49-F238E27FC236}">
                <a16:creationId xmlns:a16="http://schemas.microsoft.com/office/drawing/2014/main" id="{FE510C8C-EC2E-43E6-B36B-C587F01A3C06}"/>
              </a:ext>
              <a:ext uri="{C183D7F6-B498-43B3-948B-1728B52AA6E4}">
                <adec:decorative xmlns:adec="http://schemas.microsoft.com/office/drawing/2017/decorative" val="1"/>
              </a:ext>
            </a:extLst>
          </p:cNvPr>
          <p:cNvSpPr/>
          <p:nvPr/>
        </p:nvSpPr>
        <p:spPr>
          <a:xfrm>
            <a:off x="2597727" y="2515743"/>
            <a:ext cx="5922818" cy="2180951"/>
          </a:xfrm>
          <a:custGeom>
            <a:avLst/>
            <a:gdLst>
              <a:gd name="connsiteX0" fmla="*/ 0 w 6200510"/>
              <a:gd name="connsiteY0" fmla="*/ 2180951 h 2180951"/>
              <a:gd name="connsiteX1" fmla="*/ 3813464 w 6200510"/>
              <a:gd name="connsiteY1" fmla="*/ 674269 h 2180951"/>
              <a:gd name="connsiteX2" fmla="*/ 5891646 w 6200510"/>
              <a:gd name="connsiteY2" fmla="*/ 81988 h 2180951"/>
              <a:gd name="connsiteX3" fmla="*/ 6151418 w 6200510"/>
              <a:gd name="connsiteY3" fmla="*/ 19642 h 2180951"/>
            </a:gdLst>
            <a:ahLst/>
            <a:cxnLst>
              <a:cxn ang="0">
                <a:pos x="connsiteX0" y="connsiteY0"/>
              </a:cxn>
              <a:cxn ang="0">
                <a:pos x="connsiteX1" y="connsiteY1"/>
              </a:cxn>
              <a:cxn ang="0">
                <a:pos x="connsiteX2" y="connsiteY2"/>
              </a:cxn>
              <a:cxn ang="0">
                <a:pos x="connsiteX3" y="connsiteY3"/>
              </a:cxn>
            </a:cxnLst>
            <a:rect l="l" t="t" r="r" b="b"/>
            <a:pathLst>
              <a:path w="6200510" h="2180951">
                <a:moveTo>
                  <a:pt x="0" y="2180951"/>
                </a:moveTo>
                <a:cubicBezTo>
                  <a:pt x="1415761" y="1602523"/>
                  <a:pt x="2831523" y="1024096"/>
                  <a:pt x="3813464" y="674269"/>
                </a:cubicBezTo>
                <a:cubicBezTo>
                  <a:pt x="4795405" y="324442"/>
                  <a:pt x="5501987" y="191092"/>
                  <a:pt x="5891646" y="81988"/>
                </a:cubicBezTo>
                <a:cubicBezTo>
                  <a:pt x="6281305" y="-27116"/>
                  <a:pt x="6216361" y="-3737"/>
                  <a:pt x="6151418" y="19642"/>
                </a:cubicBezTo>
              </a:path>
            </a:pathLst>
          </a:cu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30" name="Rectangle 29">
            <a:extLst>
              <a:ext uri="{FF2B5EF4-FFF2-40B4-BE49-F238E27FC236}">
                <a16:creationId xmlns:a16="http://schemas.microsoft.com/office/drawing/2014/main" id="{74247E52-AEAC-49CB-A5FB-3817D316FB79}"/>
              </a:ext>
              <a:ext uri="{C183D7F6-B498-43B3-948B-1728B52AA6E4}">
                <adec:decorative xmlns:adec="http://schemas.microsoft.com/office/drawing/2017/decorative" val="1"/>
              </a:ext>
            </a:extLst>
          </p:cNvPr>
          <p:cNvSpPr/>
          <p:nvPr/>
        </p:nvSpPr>
        <p:spPr>
          <a:xfrm>
            <a:off x="8759534" y="2279528"/>
            <a:ext cx="3011707" cy="917482"/>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Persistent growth: </a:t>
            </a:r>
            <a:r>
              <a:rPr kumimoji="0" lang="en-GB" sz="1800" b="0" i="0" u="none" strike="noStrike" kern="1200" cap="none" spc="0" normalizeH="0" baseline="0" noProof="0" dirty="0">
                <a:ln>
                  <a:noFill/>
                </a:ln>
                <a:solidFill>
                  <a:srgbClr val="000000"/>
                </a:solidFill>
                <a:effectLst/>
                <a:uLnTx/>
                <a:uFillTx/>
                <a:latin typeface="Lato"/>
                <a:ea typeface="+mn-ea"/>
                <a:cs typeface="+mn-cs"/>
              </a:rPr>
              <a:t>Growth persists over time horizon</a:t>
            </a:r>
          </a:p>
        </p:txBody>
      </p:sp>
      <p:sp>
        <p:nvSpPr>
          <p:cNvPr id="14" name="Subtitle 6">
            <a:extLst>
              <a:ext uri="{FF2B5EF4-FFF2-40B4-BE49-F238E27FC236}">
                <a16:creationId xmlns:a16="http://schemas.microsoft.com/office/drawing/2014/main" id="{0CCAC910-4612-4B70-A5B1-E47EEAF2228E}"/>
              </a:ext>
            </a:extLst>
          </p:cNvPr>
          <p:cNvSpPr>
            <a:spLocks noGrp="1"/>
          </p:cNvSpPr>
          <p:nvPr>
            <p:ph type="subTitle" idx="1"/>
          </p:nvPr>
        </p:nvSpPr>
        <p:spPr>
          <a:xfrm>
            <a:off x="2919646" y="5745556"/>
            <a:ext cx="8526287" cy="835997"/>
          </a:xfrm>
        </p:spPr>
        <p:txBody>
          <a:bodyPr/>
          <a:lstStyle/>
          <a:p>
            <a:pPr>
              <a:buFont typeface="Arial" panose="020B0604020202020204" pitchFamily="34" charset="0"/>
              <a:buChar char="•"/>
            </a:pPr>
            <a:r>
              <a:rPr lang="en-GB"/>
              <a:t>Assessed statistical measures of fit and visual evidence of trend </a:t>
            </a:r>
            <a:endParaRPr lang="en-GB" dirty="0"/>
          </a:p>
        </p:txBody>
      </p:sp>
    </p:spTree>
    <p:extLst>
      <p:ext uri="{BB962C8B-B14F-4D97-AF65-F5344CB8AC3E}">
        <p14:creationId xmlns:p14="http://schemas.microsoft.com/office/powerpoint/2010/main" val="61957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322047" y="299331"/>
            <a:ext cx="11080069" cy="1276350"/>
          </a:xfrm>
        </p:spPr>
        <p:txBody>
          <a:bodyPr>
            <a:normAutofit/>
          </a:bodyPr>
          <a:lstStyle/>
          <a:p>
            <a:r>
              <a:rPr lang="en-GB" sz="3600" dirty="0"/>
              <a:t>Estimating the patient population over time - Results</a:t>
            </a:r>
            <a:endParaRPr lang="en-GB" sz="3600" i="1" dirty="0"/>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233464" y="960167"/>
            <a:ext cx="7091463" cy="4801399"/>
          </a:xfrm>
        </p:spPr>
        <p:txBody>
          <a:bodyPr>
            <a:noAutofit/>
          </a:bodyPr>
          <a:lstStyle/>
          <a:p>
            <a:pPr>
              <a:lnSpc>
                <a:spcPct val="100000"/>
              </a:lnSpc>
              <a:spcBef>
                <a:spcPts val="600"/>
              </a:spcBef>
              <a:spcAft>
                <a:spcPts val="600"/>
              </a:spcAft>
              <a:buFont typeface="Arial" panose="020B0604020202020204" pitchFamily="34" charset="0"/>
              <a:buChar char="•"/>
            </a:pPr>
            <a:r>
              <a:rPr lang="en-GB" sz="1700" dirty="0">
                <a:latin typeface="+mn-lt"/>
              </a:rPr>
              <a:t>For both isolate types (invasive and screening isolate), the model with a persistent trend provides the best within-sample fit </a:t>
            </a:r>
          </a:p>
          <a:p>
            <a:pPr>
              <a:lnSpc>
                <a:spcPct val="100000"/>
              </a:lnSpc>
              <a:spcBef>
                <a:spcPts val="600"/>
              </a:spcBef>
              <a:spcAft>
                <a:spcPts val="600"/>
              </a:spcAft>
              <a:buFont typeface="Arial" panose="020B0604020202020204" pitchFamily="34" charset="0"/>
              <a:buChar char="•"/>
            </a:pPr>
            <a:r>
              <a:rPr lang="en-GB" sz="1700" dirty="0">
                <a:latin typeface="+mn-lt"/>
              </a:rPr>
              <a:t>However, difference in values relatively small but difference in extrapolations very large</a:t>
            </a:r>
          </a:p>
          <a:p>
            <a:pPr marL="741600" lvl="2" indent="-284400" algn="l">
              <a:lnSpc>
                <a:spcPct val="100000"/>
              </a:lnSpc>
              <a:spcBef>
                <a:spcPts val="200"/>
              </a:spcBef>
              <a:spcAft>
                <a:spcPts val="600"/>
              </a:spcAft>
              <a:buFont typeface="Arial" panose="020B0604020202020204" pitchFamily="34" charset="0"/>
              <a:buChar char="•"/>
            </a:pPr>
            <a:r>
              <a:rPr lang="en-GB" sz="1700" dirty="0"/>
              <a:t>largest population growth estimated for the screening isolates with a non-damped trend (‘persistent growth’)</a:t>
            </a:r>
          </a:p>
          <a:p>
            <a:pPr marL="741600" lvl="2" indent="-284400" algn="l">
              <a:lnSpc>
                <a:spcPct val="100000"/>
              </a:lnSpc>
              <a:spcBef>
                <a:spcPts val="200"/>
              </a:spcBef>
              <a:spcAft>
                <a:spcPts val="600"/>
              </a:spcAft>
              <a:buFont typeface="Arial" panose="020B0604020202020204" pitchFamily="34" charset="0"/>
              <a:buChar char="•"/>
            </a:pPr>
            <a:r>
              <a:rPr lang="en-GB" sz="1700" dirty="0"/>
              <a:t>smallest (non-constant) population growth was for the invasive isolates with a damped trend model</a:t>
            </a:r>
          </a:p>
          <a:p>
            <a:pPr>
              <a:lnSpc>
                <a:spcPct val="100000"/>
              </a:lnSpc>
              <a:spcBef>
                <a:spcPts val="600"/>
              </a:spcBef>
              <a:spcAft>
                <a:spcPts val="600"/>
              </a:spcAft>
              <a:buFont typeface="Arial" panose="020B0604020202020204" pitchFamily="34" charset="0"/>
              <a:buChar char="•"/>
            </a:pPr>
            <a:r>
              <a:rPr lang="en-GB" sz="1700" dirty="0">
                <a:latin typeface="+mn-lt"/>
              </a:rPr>
              <a:t>Visual evidence of a potential trend and little evidence to choose between models, except: </a:t>
            </a:r>
          </a:p>
          <a:p>
            <a:pPr marL="741600" lvl="2" indent="-284400" algn="l">
              <a:lnSpc>
                <a:spcPct val="100000"/>
              </a:lnSpc>
              <a:spcBef>
                <a:spcPts val="200"/>
              </a:spcBef>
              <a:spcAft>
                <a:spcPts val="600"/>
              </a:spcAft>
              <a:buFont typeface="Arial" panose="020B0604020202020204" pitchFamily="34" charset="0"/>
              <a:buChar char="•"/>
            </a:pPr>
            <a:r>
              <a:rPr lang="en-GB" sz="1700" dirty="0"/>
              <a:t>empirical evidence from the general time-series literature shows that long-term forecasts from models with damped trend generally outperform similar models without damped trend</a:t>
            </a:r>
          </a:p>
          <a:p>
            <a:pPr marL="741600" lvl="2" indent="-284400" algn="l">
              <a:lnSpc>
                <a:spcPct val="100000"/>
              </a:lnSpc>
              <a:spcBef>
                <a:spcPts val="200"/>
              </a:spcBef>
              <a:spcAft>
                <a:spcPts val="600"/>
              </a:spcAft>
              <a:buFont typeface="Arial" panose="020B0604020202020204" pitchFamily="34" charset="0"/>
              <a:buChar char="•"/>
            </a:pPr>
            <a:r>
              <a:rPr lang="en-GB" sz="1700" dirty="0"/>
              <a:t>continual improvements to antimicrobial stewardship strategies may lead to reduced rate of resistance gain (favouring the damped trend model)</a:t>
            </a:r>
          </a:p>
          <a:p>
            <a:pPr>
              <a:lnSpc>
                <a:spcPct val="100000"/>
              </a:lnSpc>
              <a:spcBef>
                <a:spcPts val="600"/>
              </a:spcBef>
              <a:spcAft>
                <a:spcPts val="600"/>
              </a:spcAft>
              <a:buFont typeface="Arial" panose="020B0604020202020204" pitchFamily="34" charset="0"/>
              <a:buChar char="•"/>
            </a:pPr>
            <a:endParaRPr lang="en-GB" sz="1700" dirty="0">
              <a:latin typeface="+mn-lt"/>
            </a:endParaRPr>
          </a:p>
        </p:txBody>
      </p:sp>
      <p:sp>
        <p:nvSpPr>
          <p:cNvPr id="7" name="Rectangle 6">
            <a:extLst>
              <a:ext uri="{FF2B5EF4-FFF2-40B4-BE49-F238E27FC236}">
                <a16:creationId xmlns:a16="http://schemas.microsoft.com/office/drawing/2014/main" id="{6F7E6960-DA35-4F38-A106-D3DF94B4B7C7}"/>
              </a:ext>
            </a:extLst>
          </p:cNvPr>
          <p:cNvSpPr/>
          <p:nvPr/>
        </p:nvSpPr>
        <p:spPr>
          <a:xfrm>
            <a:off x="539924" y="5972616"/>
            <a:ext cx="11155694" cy="7535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Long term estimates sensitive to choice of extrapolation </a:t>
            </a:r>
            <a:r>
              <a:rPr lang="en-GB" b="1" dirty="0">
                <a:solidFill>
                  <a:schemeClr val="tx1"/>
                </a:solidFill>
                <a:sym typeface="Wingdings" panose="05000000000000000000" pitchFamily="2" charset="2"/>
              </a:rPr>
              <a:t> p</a:t>
            </a:r>
            <a:r>
              <a:rPr lang="en-GB" b="1" dirty="0">
                <a:solidFill>
                  <a:schemeClr val="tx1"/>
                </a:solidFill>
              </a:rPr>
              <a:t>ersistent growth and damped trend both considered in base case model</a:t>
            </a:r>
          </a:p>
        </p:txBody>
      </p:sp>
      <p:sp>
        <p:nvSpPr>
          <p:cNvPr id="8" name="TextBox 7">
            <a:extLst>
              <a:ext uri="{FF2B5EF4-FFF2-40B4-BE49-F238E27FC236}">
                <a16:creationId xmlns:a16="http://schemas.microsoft.com/office/drawing/2014/main" id="{D4D11C23-2A6A-4625-BDBE-CC49D0074B28}"/>
              </a:ext>
            </a:extLst>
          </p:cNvPr>
          <p:cNvSpPr txBox="1"/>
          <p:nvPr/>
        </p:nvSpPr>
        <p:spPr>
          <a:xfrm>
            <a:off x="7413510" y="1308718"/>
            <a:ext cx="4201055" cy="646331"/>
          </a:xfrm>
          <a:prstGeom prst="rect">
            <a:avLst/>
          </a:prstGeom>
          <a:noFill/>
        </p:spPr>
        <p:txBody>
          <a:bodyPr wrap="square" rtlCol="0">
            <a:spAutoFit/>
          </a:bodyPr>
          <a:lstStyle/>
          <a:p>
            <a:pPr algn="ctr"/>
            <a:r>
              <a:rPr lang="en-GB" b="1" dirty="0"/>
              <a:t>Extrapolation of population size </a:t>
            </a:r>
          </a:p>
          <a:p>
            <a:pPr algn="ctr"/>
            <a:r>
              <a:rPr lang="en-GB" dirty="0"/>
              <a:t>(primary analysis – invasive isolates)</a:t>
            </a:r>
          </a:p>
        </p:txBody>
      </p:sp>
      <p:pic>
        <p:nvPicPr>
          <p:cNvPr id="2" name="Picture 1">
            <a:extLst>
              <a:ext uri="{FF2B5EF4-FFF2-40B4-BE49-F238E27FC236}">
                <a16:creationId xmlns:a16="http://schemas.microsoft.com/office/drawing/2014/main" id="{025D6A2F-0000-496A-90D8-1DB0777F06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8793" y="2092756"/>
            <a:ext cx="4698813" cy="3357147"/>
          </a:xfrm>
          <a:prstGeom prst="rect">
            <a:avLst/>
          </a:prstGeom>
        </p:spPr>
      </p:pic>
    </p:spTree>
    <p:extLst>
      <p:ext uri="{BB962C8B-B14F-4D97-AF65-F5344CB8AC3E}">
        <p14:creationId xmlns:p14="http://schemas.microsoft.com/office/powerpoint/2010/main" val="3578486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E8AE-2008-46A4-90E9-B5D837EF120B}"/>
              </a:ext>
            </a:extLst>
          </p:cNvPr>
          <p:cNvSpPr>
            <a:spLocks noGrp="1"/>
          </p:cNvSpPr>
          <p:nvPr>
            <p:ph type="ctrTitle"/>
          </p:nvPr>
        </p:nvSpPr>
        <p:spPr/>
        <p:txBody>
          <a:bodyPr/>
          <a:lstStyle/>
          <a:p>
            <a:r>
              <a:rPr lang="en-GB" dirty="0"/>
              <a:t>Consultation comments – Damped trend or persistent growth model</a:t>
            </a:r>
          </a:p>
        </p:txBody>
      </p:sp>
      <p:sp>
        <p:nvSpPr>
          <p:cNvPr id="3" name="Subtitle 2">
            <a:extLst>
              <a:ext uri="{FF2B5EF4-FFF2-40B4-BE49-F238E27FC236}">
                <a16:creationId xmlns:a16="http://schemas.microsoft.com/office/drawing/2014/main" id="{B68AD17D-3126-4949-8A4D-0EEC1695D212}"/>
              </a:ext>
            </a:extLst>
          </p:cNvPr>
          <p:cNvSpPr>
            <a:spLocks noGrp="1"/>
          </p:cNvSpPr>
          <p:nvPr>
            <p:ph type="subTitle" idx="1"/>
          </p:nvPr>
        </p:nvSpPr>
        <p:spPr>
          <a:xfrm>
            <a:off x="496580" y="1781110"/>
            <a:ext cx="11080069" cy="4284711"/>
          </a:xfrm>
        </p:spPr>
        <p:txBody>
          <a:bodyPr>
            <a:normAutofit/>
          </a:bodyPr>
          <a:lstStyle/>
          <a:p>
            <a:r>
              <a:rPr lang="en-GB" b="1" u="sng" dirty="0"/>
              <a:t>Shionogi: </a:t>
            </a:r>
          </a:p>
          <a:p>
            <a:r>
              <a:rPr lang="en-GB" dirty="0"/>
              <a:t>Persistent growth model should be used because:</a:t>
            </a:r>
          </a:p>
          <a:p>
            <a:pPr>
              <a:buFont typeface="Arial" panose="020B0604020202020204" pitchFamily="34" charset="0"/>
              <a:buChar char="•"/>
            </a:pPr>
            <a:r>
              <a:rPr lang="en-GB" dirty="0"/>
              <a:t>Data used to inform the extrapolation (which excluded data after 2018) does not reflect impact of COVID-19, which is likely to have increased antimicrobial use and therefore resistance.</a:t>
            </a:r>
          </a:p>
          <a:p>
            <a:pPr>
              <a:buFont typeface="Arial" panose="020B0604020202020204" pitchFamily="34" charset="0"/>
              <a:buChar char="•"/>
            </a:pPr>
            <a:r>
              <a:rPr lang="en-GB" dirty="0"/>
              <a:t>Persistent growth model is a better fit to available time series data.</a:t>
            </a:r>
          </a:p>
          <a:p>
            <a:pPr>
              <a:buFont typeface="Arial" panose="020B0604020202020204" pitchFamily="34" charset="0"/>
              <a:buChar char="•"/>
            </a:pPr>
            <a:r>
              <a:rPr lang="en-GB" dirty="0"/>
              <a:t>EEPRU do not provide rationale for assuming increases would not persist into the future.</a:t>
            </a:r>
          </a:p>
          <a:p>
            <a:pPr>
              <a:buFont typeface="Arial" panose="020B0604020202020204" pitchFamily="34" charset="0"/>
              <a:buChar char="•"/>
            </a:pPr>
            <a:r>
              <a:rPr lang="en-GB" dirty="0"/>
              <a:t>Clinical experts consider it intuitively inaccurate to apply ‘damping’.</a:t>
            </a:r>
          </a:p>
        </p:txBody>
      </p:sp>
    </p:spTree>
    <p:extLst>
      <p:ext uri="{BB962C8B-B14F-4D97-AF65-F5344CB8AC3E}">
        <p14:creationId xmlns:p14="http://schemas.microsoft.com/office/powerpoint/2010/main" val="1645970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45026" y="195919"/>
            <a:ext cx="12225347" cy="762918"/>
          </a:xfrm>
        </p:spPr>
        <p:txBody>
          <a:bodyPr>
            <a:noAutofit/>
          </a:bodyPr>
          <a:lstStyle/>
          <a:p>
            <a:r>
              <a:rPr lang="en-GB" sz="3600" dirty="0">
                <a:solidFill>
                  <a:schemeClr val="tx1"/>
                </a:solidFill>
              </a:rPr>
              <a:t>Estimating the population size over modelled time horizon</a:t>
            </a:r>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70409" y="840160"/>
            <a:ext cx="5863892" cy="6358926"/>
          </a:xfrm>
        </p:spPr>
        <p:txBody>
          <a:bodyPr>
            <a:normAutofit fontScale="92500" lnSpcReduction="10000"/>
          </a:bodyPr>
          <a:lstStyle/>
          <a:p>
            <a:pPr>
              <a:lnSpc>
                <a:spcPct val="100000"/>
              </a:lnSpc>
              <a:spcBef>
                <a:spcPts val="600"/>
              </a:spcBef>
              <a:spcAft>
                <a:spcPts val="600"/>
              </a:spcAft>
              <a:buFont typeface="Arial" panose="020B0604020202020204" pitchFamily="34" charset="0"/>
              <a:buChar char="•"/>
            </a:pPr>
            <a:r>
              <a:rPr lang="en-GB" dirty="0"/>
              <a:t>Population size over 20 years derived by applying year-on-year population growth to current annual population size (</a:t>
            </a:r>
            <a:r>
              <a:rPr lang="en-GB" dirty="0">
                <a:hlinkClick r:id="rId3" action="ppaction://hlinksldjump"/>
              </a:rPr>
              <a:t>Slide </a:t>
            </a:r>
            <a:r>
              <a:rPr lang="en-GB" dirty="0">
                <a:highlight>
                  <a:srgbClr val="FFFFFF"/>
                </a:highlight>
                <a:hlinkClick r:id="rId3" action="ppaction://hlinksldjump"/>
              </a:rPr>
              <a:t>69</a:t>
            </a:r>
            <a:r>
              <a:rPr lang="en-GB" dirty="0">
                <a:highlight>
                  <a:srgbClr val="FFFFFF"/>
                </a:highlight>
              </a:rPr>
              <a:t>)</a:t>
            </a:r>
          </a:p>
          <a:p>
            <a:pPr>
              <a:lnSpc>
                <a:spcPct val="100000"/>
              </a:lnSpc>
              <a:spcBef>
                <a:spcPts val="600"/>
              </a:spcBef>
              <a:spcAft>
                <a:spcPts val="600"/>
              </a:spcAft>
              <a:buFont typeface="Arial" panose="020B0604020202020204" pitchFamily="34" charset="0"/>
              <a:buChar char="•"/>
            </a:pPr>
            <a:r>
              <a:rPr lang="en-GB" dirty="0"/>
              <a:t>Population size estimates used to rescale estimate of patient-level incremental net health effects (INHEs) to population-level INHEs</a:t>
            </a:r>
          </a:p>
          <a:p>
            <a:pPr marL="0" indent="0">
              <a:lnSpc>
                <a:spcPct val="100000"/>
              </a:lnSpc>
              <a:spcBef>
                <a:spcPts val="600"/>
              </a:spcBef>
              <a:spcAft>
                <a:spcPts val="600"/>
              </a:spcAft>
            </a:pPr>
            <a:r>
              <a:rPr lang="en-GB" dirty="0"/>
              <a:t>4 scenarios used to model eligible population over time:</a:t>
            </a:r>
          </a:p>
          <a:p>
            <a:pPr>
              <a:lnSpc>
                <a:spcPct val="110000"/>
              </a:lnSpc>
              <a:spcBef>
                <a:spcPts val="600"/>
              </a:spcBef>
              <a:spcAft>
                <a:spcPts val="600"/>
              </a:spcAft>
              <a:buFont typeface="Arial" panose="020B0604020202020204" pitchFamily="34" charset="0"/>
              <a:buChar char="•"/>
            </a:pPr>
            <a:r>
              <a:rPr lang="en-GB" dirty="0"/>
              <a:t>P1G1: baseline population based on PHE categorisation of infection sites, damped growth rate (most conservative)</a:t>
            </a:r>
          </a:p>
          <a:p>
            <a:pPr>
              <a:lnSpc>
                <a:spcPct val="110000"/>
              </a:lnSpc>
              <a:spcBef>
                <a:spcPts val="600"/>
              </a:spcBef>
              <a:spcAft>
                <a:spcPts val="600"/>
              </a:spcAft>
              <a:buFont typeface="Arial" panose="020B0604020202020204" pitchFamily="34" charset="0"/>
              <a:buChar char="•"/>
            </a:pPr>
            <a:r>
              <a:rPr lang="en-GB" dirty="0"/>
              <a:t>P1G2: baseline population based on PHE categorisation of infection sites, growth rate not damped</a:t>
            </a:r>
          </a:p>
          <a:p>
            <a:pPr>
              <a:lnSpc>
                <a:spcPct val="110000"/>
              </a:lnSpc>
              <a:spcBef>
                <a:spcPts val="600"/>
              </a:spcBef>
              <a:spcAft>
                <a:spcPts val="600"/>
              </a:spcAft>
              <a:buFont typeface="Arial" panose="020B0604020202020204" pitchFamily="34" charset="0"/>
              <a:buChar char="•"/>
            </a:pPr>
            <a:r>
              <a:rPr lang="en-GB" dirty="0"/>
              <a:t>P2G1: Baseline population based on clinical advisors’ categorisation of infection sites, damped growth rate </a:t>
            </a:r>
          </a:p>
          <a:p>
            <a:pPr>
              <a:lnSpc>
                <a:spcPct val="110000"/>
              </a:lnSpc>
              <a:spcBef>
                <a:spcPts val="600"/>
              </a:spcBef>
              <a:spcAft>
                <a:spcPts val="600"/>
              </a:spcAft>
              <a:buFont typeface="Arial" panose="020B0604020202020204" pitchFamily="34" charset="0"/>
              <a:buChar char="•"/>
            </a:pPr>
            <a:r>
              <a:rPr lang="en-GB" dirty="0"/>
              <a:t>P2G2: Baseline population based on clinical advisors’ categorisation of infection sites, growth rate not damped (least conservative)</a:t>
            </a:r>
          </a:p>
          <a:p>
            <a:pPr>
              <a:lnSpc>
                <a:spcPct val="110000"/>
              </a:lnSpc>
              <a:spcBef>
                <a:spcPts val="600"/>
              </a:spcBef>
              <a:spcAft>
                <a:spcPts val="600"/>
              </a:spcAft>
              <a:buFont typeface="Arial" panose="020B0604020202020204" pitchFamily="34" charset="0"/>
              <a:buChar char="•"/>
            </a:pPr>
            <a:r>
              <a:rPr lang="en-GB" dirty="0"/>
              <a:t>Differences in scenarios largely driven by assumptions about long term growth in infection numbers</a:t>
            </a:r>
          </a:p>
        </p:txBody>
      </p:sp>
      <p:pic>
        <p:nvPicPr>
          <p:cNvPr id="2" name="Picture 1">
            <a:extLst>
              <a:ext uri="{FF2B5EF4-FFF2-40B4-BE49-F238E27FC236}">
                <a16:creationId xmlns:a16="http://schemas.microsoft.com/office/drawing/2014/main" id="{82E31B19-F67C-402A-B16A-D6D56EA83B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74666" y="1035171"/>
            <a:ext cx="6317334" cy="4209311"/>
          </a:xfrm>
          <a:prstGeom prst="rect">
            <a:avLst/>
          </a:prstGeom>
        </p:spPr>
      </p:pic>
      <p:pic>
        <p:nvPicPr>
          <p:cNvPr id="7" name="Picture 6">
            <a:extLst>
              <a:ext uri="{FF2B5EF4-FFF2-40B4-BE49-F238E27FC236}">
                <a16:creationId xmlns:a16="http://schemas.microsoft.com/office/drawing/2014/main" id="{B1F6F614-82EB-45B0-AE64-75DCF36A57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700" y="5397151"/>
            <a:ext cx="5715000" cy="238125"/>
          </a:xfrm>
          <a:prstGeom prst="rect">
            <a:avLst/>
          </a:prstGeom>
        </p:spPr>
      </p:pic>
    </p:spTree>
    <p:extLst>
      <p:ext uri="{BB962C8B-B14F-4D97-AF65-F5344CB8AC3E}">
        <p14:creationId xmlns:p14="http://schemas.microsoft.com/office/powerpoint/2010/main" val="3674222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2240-0F5D-4143-906A-5C7CD6CAFEDF}"/>
              </a:ext>
            </a:extLst>
          </p:cNvPr>
          <p:cNvSpPr>
            <a:spLocks noGrp="1"/>
          </p:cNvSpPr>
          <p:nvPr>
            <p:ph type="ctrTitle"/>
          </p:nvPr>
        </p:nvSpPr>
        <p:spPr/>
        <p:txBody>
          <a:bodyPr>
            <a:normAutofit/>
          </a:bodyPr>
          <a:lstStyle/>
          <a:p>
            <a:r>
              <a:rPr lang="en-GB" sz="3600" dirty="0"/>
              <a:t>Estimating expected total drug usage of CAZ-AVI</a:t>
            </a:r>
          </a:p>
        </p:txBody>
      </p:sp>
      <p:sp>
        <p:nvSpPr>
          <p:cNvPr id="3" name="Subtitle 2">
            <a:extLst>
              <a:ext uri="{FF2B5EF4-FFF2-40B4-BE49-F238E27FC236}">
                <a16:creationId xmlns:a16="http://schemas.microsoft.com/office/drawing/2014/main" id="{C9619DD9-49A1-4BB8-81A5-6409BC3DAE86}"/>
              </a:ext>
            </a:extLst>
          </p:cNvPr>
          <p:cNvSpPr>
            <a:spLocks noGrp="1"/>
          </p:cNvSpPr>
          <p:nvPr>
            <p:ph type="subTitle" idx="1"/>
          </p:nvPr>
        </p:nvSpPr>
        <p:spPr>
          <a:xfrm>
            <a:off x="496382" y="1125685"/>
            <a:ext cx="11080069" cy="4041718"/>
          </a:xfrm>
        </p:spPr>
        <p:txBody>
          <a:bodyPr>
            <a:normAutofit/>
          </a:bodyPr>
          <a:lstStyle/>
          <a:p>
            <a:pPr>
              <a:lnSpc>
                <a:spcPct val="100000"/>
              </a:lnSpc>
              <a:spcBef>
                <a:spcPts val="600"/>
              </a:spcBef>
              <a:spcAft>
                <a:spcPts val="600"/>
              </a:spcAft>
              <a:buFont typeface="Arial" panose="020B0604020202020204" pitchFamily="34" charset="0"/>
              <a:buChar char="•"/>
            </a:pPr>
            <a:r>
              <a:rPr lang="en-GB" dirty="0">
                <a:latin typeface="+mn-lt"/>
              </a:rPr>
              <a:t>Expected total drug usage for CAZ-AVI influences some of the scenarios relating to resistance emergence (see </a:t>
            </a:r>
            <a:r>
              <a:rPr lang="en-GB" dirty="0">
                <a:highlight>
                  <a:srgbClr val="FFFFFF"/>
                </a:highlight>
                <a:latin typeface="+mn-lt"/>
              </a:rPr>
              <a:t>slides 72 to 75</a:t>
            </a:r>
            <a:r>
              <a:rPr lang="en-GB" dirty="0">
                <a:latin typeface="+mn-lt"/>
              </a:rPr>
              <a:t>), as it is expected that resistance increases with increased use of antimicrobial </a:t>
            </a:r>
          </a:p>
          <a:p>
            <a:pPr>
              <a:lnSpc>
                <a:spcPct val="100000"/>
              </a:lnSpc>
              <a:spcBef>
                <a:spcPts val="600"/>
              </a:spcBef>
              <a:spcAft>
                <a:spcPts val="600"/>
              </a:spcAft>
              <a:buFont typeface="Arial" panose="020B0604020202020204" pitchFamily="34" charset="0"/>
              <a:buChar char="•"/>
            </a:pPr>
            <a:r>
              <a:rPr lang="en-GB" dirty="0">
                <a:latin typeface="+mn-lt"/>
              </a:rPr>
              <a:t>Derived by adjusting the population size for the proportion eligible for treatment with CAZ-AVI:</a:t>
            </a:r>
          </a:p>
          <a:p>
            <a:pPr marL="741600" lvl="2" indent="-284400" algn="l">
              <a:lnSpc>
                <a:spcPct val="150000"/>
              </a:lnSpc>
              <a:spcBef>
                <a:spcPts val="200"/>
              </a:spcBef>
              <a:spcAft>
                <a:spcPts val="600"/>
              </a:spcAft>
              <a:buFont typeface="Arial" panose="020B0604020202020204" pitchFamily="34" charset="0"/>
              <a:buChar char="•"/>
            </a:pPr>
            <a:r>
              <a:rPr lang="en-GB" dirty="0"/>
              <a:t>In the empiric setting, all infections assumed to be eligible for empiric treatment. </a:t>
            </a:r>
          </a:p>
          <a:p>
            <a:pPr marL="741600" lvl="2" indent="-284400" algn="l">
              <a:lnSpc>
                <a:spcPct val="150000"/>
              </a:lnSpc>
              <a:spcBef>
                <a:spcPts val="200"/>
              </a:spcBef>
              <a:spcAft>
                <a:spcPts val="600"/>
              </a:spcAft>
              <a:buFont typeface="Arial" panose="020B0604020202020204" pitchFamily="34" charset="0"/>
              <a:buChar char="•"/>
            </a:pPr>
            <a:r>
              <a:rPr lang="en-GB" dirty="0"/>
              <a:t>In the microbiology-directed treatment setting, infections confirmed to have the relevant resistance mechanisms adjusted for the mean proportion of patients who were not susceptible to non-colistin/aminoglycoside-based treatments, but were susceptible to CAZ-AVI</a:t>
            </a:r>
          </a:p>
          <a:p>
            <a:pPr>
              <a:lnSpc>
                <a:spcPct val="100000"/>
              </a:lnSpc>
              <a:spcBef>
                <a:spcPts val="600"/>
              </a:spcBef>
              <a:spcAft>
                <a:spcPts val="600"/>
              </a:spcAft>
              <a:buFont typeface="Arial" panose="020B0604020202020204" pitchFamily="34" charset="0"/>
              <a:buChar char="•"/>
            </a:pPr>
            <a:endParaRPr lang="en-GB" dirty="0">
              <a:latin typeface="+mn-lt"/>
            </a:endParaRPr>
          </a:p>
        </p:txBody>
      </p:sp>
      <p:graphicFrame>
        <p:nvGraphicFramePr>
          <p:cNvPr id="4" name="Table 3">
            <a:extLst>
              <a:ext uri="{FF2B5EF4-FFF2-40B4-BE49-F238E27FC236}">
                <a16:creationId xmlns:a16="http://schemas.microsoft.com/office/drawing/2014/main" id="{429F5E25-C094-4697-9963-DDDAC063B756}"/>
              </a:ext>
            </a:extLst>
          </p:cNvPr>
          <p:cNvGraphicFramePr>
            <a:graphicFrameLocks noGrp="1"/>
          </p:cNvGraphicFramePr>
          <p:nvPr>
            <p:extLst>
              <p:ext uri="{D42A27DB-BD31-4B8C-83A1-F6EECF244321}">
                <p14:modId xmlns:p14="http://schemas.microsoft.com/office/powerpoint/2010/main" val="1792916325"/>
              </p:ext>
            </p:extLst>
          </p:nvPr>
        </p:nvGraphicFramePr>
        <p:xfrm>
          <a:off x="1427917" y="4108307"/>
          <a:ext cx="8362949" cy="2269578"/>
        </p:xfrm>
        <a:graphic>
          <a:graphicData uri="http://schemas.openxmlformats.org/drawingml/2006/table">
            <a:tbl>
              <a:tblPr firstRow="1" firstCol="1" bandRow="1">
                <a:tableStyleId>{5C22544A-7EE6-4342-B048-85BDC9FD1C3A}</a:tableStyleId>
              </a:tblPr>
              <a:tblGrid>
                <a:gridCol w="1672404">
                  <a:extLst>
                    <a:ext uri="{9D8B030D-6E8A-4147-A177-3AD203B41FA5}">
                      <a16:colId xmlns:a16="http://schemas.microsoft.com/office/drawing/2014/main" val="2963132357"/>
                    </a:ext>
                  </a:extLst>
                </a:gridCol>
                <a:gridCol w="1672404">
                  <a:extLst>
                    <a:ext uri="{9D8B030D-6E8A-4147-A177-3AD203B41FA5}">
                      <a16:colId xmlns:a16="http://schemas.microsoft.com/office/drawing/2014/main" val="3382897281"/>
                    </a:ext>
                  </a:extLst>
                </a:gridCol>
                <a:gridCol w="1672404">
                  <a:extLst>
                    <a:ext uri="{9D8B030D-6E8A-4147-A177-3AD203B41FA5}">
                      <a16:colId xmlns:a16="http://schemas.microsoft.com/office/drawing/2014/main" val="1169758502"/>
                    </a:ext>
                  </a:extLst>
                </a:gridCol>
                <a:gridCol w="1672404">
                  <a:extLst>
                    <a:ext uri="{9D8B030D-6E8A-4147-A177-3AD203B41FA5}">
                      <a16:colId xmlns:a16="http://schemas.microsoft.com/office/drawing/2014/main" val="2638634069"/>
                    </a:ext>
                  </a:extLst>
                </a:gridCol>
                <a:gridCol w="1673333">
                  <a:extLst>
                    <a:ext uri="{9D8B030D-6E8A-4147-A177-3AD203B41FA5}">
                      <a16:colId xmlns:a16="http://schemas.microsoft.com/office/drawing/2014/main" val="2431019698"/>
                    </a:ext>
                  </a:extLst>
                </a:gridCol>
              </a:tblGrid>
              <a:tr h="378263">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latin typeface="+mn-lt"/>
                        </a:rPr>
                        <a:t>Total number of patients initiating CAZ-AVI over 20 years</a:t>
                      </a: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946420577"/>
                  </a:ext>
                </a:extLst>
              </a:tr>
              <a:tr h="378263">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nSpc>
                          <a:spcPct val="107000"/>
                        </a:lnSpc>
                        <a:spcAft>
                          <a:spcPts val="800"/>
                        </a:spcAft>
                      </a:pPr>
                      <a:r>
                        <a:rPr lang="en-GB" sz="1800" dirty="0">
                          <a:effectLst/>
                        </a:rPr>
                        <a:t>HAP/VAP</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nSpc>
                          <a:spcPct val="107000"/>
                        </a:lnSpc>
                        <a:spcAft>
                          <a:spcPts val="800"/>
                        </a:spcAft>
                      </a:pPr>
                      <a:r>
                        <a:rPr lang="en-GB" sz="1800">
                          <a:effectLst/>
                        </a:rPr>
                        <a:t>cUTI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nSpc>
                          <a:spcPct val="107000"/>
                        </a:lnSpc>
                        <a:spcAft>
                          <a:spcPts val="800"/>
                        </a:spcAft>
                      </a:pPr>
                      <a:r>
                        <a:rPr lang="en-GB" sz="1800">
                          <a:effectLst/>
                        </a:rPr>
                        <a:t>BSI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nSpc>
                          <a:spcPct val="107000"/>
                        </a:lnSpc>
                        <a:spcAft>
                          <a:spcPts val="800"/>
                        </a:spcAft>
                      </a:pPr>
                      <a:r>
                        <a:rPr lang="en-GB" sz="1800" dirty="0">
                          <a:effectLst/>
                        </a:rPr>
                        <a:t>IAI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208753409"/>
                  </a:ext>
                </a:extLst>
              </a:tr>
              <a:tr h="378263">
                <a:tc>
                  <a:txBody>
                    <a:bodyPr/>
                    <a:lstStyle/>
                    <a:p>
                      <a:pPr>
                        <a:lnSpc>
                          <a:spcPct val="107000"/>
                        </a:lnSpc>
                        <a:spcAft>
                          <a:spcPts val="800"/>
                        </a:spcAft>
                      </a:pPr>
                      <a:r>
                        <a:rPr lang="en-GB" sz="1800" dirty="0">
                          <a:effectLst/>
                        </a:rPr>
                        <a:t>Scenario P1G1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576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588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3,866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257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2595485923"/>
                  </a:ext>
                </a:extLst>
              </a:tr>
              <a:tr h="378263">
                <a:tc>
                  <a:txBody>
                    <a:bodyPr/>
                    <a:lstStyle/>
                    <a:p>
                      <a:pPr>
                        <a:lnSpc>
                          <a:spcPct val="107000"/>
                        </a:lnSpc>
                        <a:spcAft>
                          <a:spcPts val="800"/>
                        </a:spcAft>
                      </a:pPr>
                      <a:r>
                        <a:rPr lang="en-GB" sz="1800" dirty="0">
                          <a:effectLst/>
                        </a:rPr>
                        <a:t>Scenario P1G2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1,279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1,306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8,586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571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4009284585"/>
                  </a:ext>
                </a:extLst>
              </a:tr>
              <a:tr h="378263">
                <a:tc>
                  <a:txBody>
                    <a:bodyPr/>
                    <a:lstStyle/>
                    <a:p>
                      <a:pPr>
                        <a:lnSpc>
                          <a:spcPct val="107000"/>
                        </a:lnSpc>
                        <a:spcAft>
                          <a:spcPts val="800"/>
                        </a:spcAft>
                      </a:pPr>
                      <a:r>
                        <a:rPr lang="en-GB" sz="1800">
                          <a:effectLst/>
                        </a:rPr>
                        <a:t>Scenario P2G1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3,990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943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3,866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257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853929174"/>
                  </a:ext>
                </a:extLst>
              </a:tr>
              <a:tr h="378263">
                <a:tc>
                  <a:txBody>
                    <a:bodyPr/>
                    <a:lstStyle/>
                    <a:p>
                      <a:pPr>
                        <a:lnSpc>
                          <a:spcPct val="107000"/>
                        </a:lnSpc>
                        <a:spcAft>
                          <a:spcPts val="800"/>
                        </a:spcAft>
                      </a:pPr>
                      <a:r>
                        <a:rPr lang="en-GB" sz="1800" dirty="0">
                          <a:effectLst/>
                        </a:rPr>
                        <a:t>Scenario P2G2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8,860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2,095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8,586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571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120731012"/>
                  </a:ext>
                </a:extLst>
              </a:tr>
            </a:tbl>
          </a:graphicData>
        </a:graphic>
      </p:graphicFrame>
    </p:spTree>
    <p:extLst>
      <p:ext uri="{BB962C8B-B14F-4D97-AF65-F5344CB8AC3E}">
        <p14:creationId xmlns:p14="http://schemas.microsoft.com/office/powerpoint/2010/main" val="4287749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CAZ-AVI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044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523-8C21-49F9-88F0-B8520BD67102}"/>
              </a:ext>
            </a:extLst>
          </p:cNvPr>
          <p:cNvSpPr>
            <a:spLocks noGrp="1"/>
          </p:cNvSpPr>
          <p:nvPr>
            <p:ph type="ctrTitle"/>
          </p:nvPr>
        </p:nvSpPr>
        <p:spPr>
          <a:xfrm>
            <a:off x="496383" y="126002"/>
            <a:ext cx="11080069" cy="1276350"/>
          </a:xfrm>
        </p:spPr>
        <p:txBody>
          <a:bodyPr/>
          <a:lstStyle/>
          <a:p>
            <a:r>
              <a:rPr lang="en-GB" dirty="0"/>
              <a:t>Predicting resistance over time</a:t>
            </a:r>
          </a:p>
        </p:txBody>
      </p:sp>
      <p:sp>
        <p:nvSpPr>
          <p:cNvPr id="7" name="Rectangle 6">
            <a:extLst>
              <a:ext uri="{FF2B5EF4-FFF2-40B4-BE49-F238E27FC236}">
                <a16:creationId xmlns:a16="http://schemas.microsoft.com/office/drawing/2014/main" id="{261A6183-9860-4AA1-B5EB-80844832815A}"/>
              </a:ext>
            </a:extLst>
          </p:cNvPr>
          <p:cNvSpPr/>
          <p:nvPr/>
        </p:nvSpPr>
        <p:spPr>
          <a:xfrm>
            <a:off x="539923" y="786289"/>
            <a:ext cx="11155694" cy="5947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AIM: Predict how rates of resistance to antimicrobials will change over time</a:t>
            </a:r>
          </a:p>
        </p:txBody>
      </p:sp>
      <p:sp>
        <p:nvSpPr>
          <p:cNvPr id="8" name="Rectangle 7">
            <a:extLst>
              <a:ext uri="{FF2B5EF4-FFF2-40B4-BE49-F238E27FC236}">
                <a16:creationId xmlns:a16="http://schemas.microsoft.com/office/drawing/2014/main" id="{65617B4F-7F42-4312-8B8B-084E4FB05CF5}"/>
              </a:ext>
              <a:ext uri="{C183D7F6-B498-43B3-948B-1728B52AA6E4}">
                <adec:decorative xmlns:adec="http://schemas.microsoft.com/office/drawing/2017/decorative" val="1"/>
              </a:ext>
            </a:extLst>
          </p:cNvPr>
          <p:cNvSpPr/>
          <p:nvPr/>
        </p:nvSpPr>
        <p:spPr>
          <a:xfrm>
            <a:off x="716280" y="2171659"/>
            <a:ext cx="32010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future rates of resistance to current practice (</a:t>
            </a:r>
            <a:r>
              <a:rPr lang="en-GB" dirty="0" err="1"/>
              <a:t>ie</a:t>
            </a:r>
            <a:r>
              <a:rPr lang="en-GB" dirty="0"/>
              <a:t> the comparators)</a:t>
            </a:r>
          </a:p>
        </p:txBody>
      </p:sp>
      <p:sp>
        <p:nvSpPr>
          <p:cNvPr id="9" name="Oval 8">
            <a:extLst>
              <a:ext uri="{FF2B5EF4-FFF2-40B4-BE49-F238E27FC236}">
                <a16:creationId xmlns:a16="http://schemas.microsoft.com/office/drawing/2014/main" id="{2F283DC2-4CC8-41DF-8347-1A5C0A0DBA6D}"/>
              </a:ext>
              <a:ext uri="{C183D7F6-B498-43B3-948B-1728B52AA6E4}">
                <adec:decorative xmlns:adec="http://schemas.microsoft.com/office/drawing/2017/decorative" val="1"/>
              </a:ext>
            </a:extLst>
          </p:cNvPr>
          <p:cNvSpPr/>
          <p:nvPr/>
        </p:nvSpPr>
        <p:spPr>
          <a:xfrm>
            <a:off x="2046825"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0" name="Rectangle 9">
            <a:extLst>
              <a:ext uri="{FF2B5EF4-FFF2-40B4-BE49-F238E27FC236}">
                <a16:creationId xmlns:a16="http://schemas.microsoft.com/office/drawing/2014/main" id="{F3CE68F6-CEB6-49F8-8BB6-54A19E0BB8F0}"/>
              </a:ext>
              <a:ext uri="{C183D7F6-B498-43B3-948B-1728B52AA6E4}">
                <adec:decorative xmlns:adec="http://schemas.microsoft.com/office/drawing/2017/decorative" val="1"/>
              </a:ext>
            </a:extLst>
          </p:cNvPr>
          <p:cNvSpPr/>
          <p:nvPr/>
        </p:nvSpPr>
        <p:spPr>
          <a:xfrm>
            <a:off x="4533844" y="2171659"/>
            <a:ext cx="3201092"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future rates of resistance to CAZ-AVI</a:t>
            </a:r>
          </a:p>
        </p:txBody>
      </p:sp>
      <p:sp>
        <p:nvSpPr>
          <p:cNvPr id="11" name="Oval 10">
            <a:extLst>
              <a:ext uri="{FF2B5EF4-FFF2-40B4-BE49-F238E27FC236}">
                <a16:creationId xmlns:a16="http://schemas.microsoft.com/office/drawing/2014/main" id="{BA881496-E8F9-4F31-BA0F-00B7AA39FE3D}"/>
              </a:ext>
              <a:ext uri="{C183D7F6-B498-43B3-948B-1728B52AA6E4}">
                <adec:decorative xmlns:adec="http://schemas.microsoft.com/office/drawing/2017/decorative" val="1"/>
              </a:ext>
            </a:extLst>
          </p:cNvPr>
          <p:cNvSpPr/>
          <p:nvPr/>
        </p:nvSpPr>
        <p:spPr>
          <a:xfrm>
            <a:off x="5864390"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 name="Rectangle 11">
            <a:extLst>
              <a:ext uri="{FF2B5EF4-FFF2-40B4-BE49-F238E27FC236}">
                <a16:creationId xmlns:a16="http://schemas.microsoft.com/office/drawing/2014/main" id="{BD0EAB44-03E5-4F3E-88A0-D7C61804F312}"/>
              </a:ext>
              <a:ext uri="{C183D7F6-B498-43B3-948B-1728B52AA6E4}">
                <adec:decorative xmlns:adec="http://schemas.microsoft.com/office/drawing/2017/decorative" val="1"/>
              </a:ext>
            </a:extLst>
          </p:cNvPr>
          <p:cNvSpPr/>
          <p:nvPr/>
        </p:nvSpPr>
        <p:spPr>
          <a:xfrm>
            <a:off x="8385626" y="2171659"/>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the impact of reduced comparator use on resistance to comparators</a:t>
            </a:r>
          </a:p>
        </p:txBody>
      </p:sp>
      <p:sp>
        <p:nvSpPr>
          <p:cNvPr id="13" name="Oval 12">
            <a:extLst>
              <a:ext uri="{FF2B5EF4-FFF2-40B4-BE49-F238E27FC236}">
                <a16:creationId xmlns:a16="http://schemas.microsoft.com/office/drawing/2014/main" id="{FE704FC3-8550-46EE-AD3F-1D028BFEF20F}"/>
              </a:ext>
              <a:ext uri="{C183D7F6-B498-43B3-948B-1728B52AA6E4}">
                <adec:decorative xmlns:adec="http://schemas.microsoft.com/office/drawing/2017/decorative" val="1"/>
              </a:ext>
            </a:extLst>
          </p:cNvPr>
          <p:cNvSpPr/>
          <p:nvPr/>
        </p:nvSpPr>
        <p:spPr>
          <a:xfrm>
            <a:off x="9651456"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Rectangle 15">
            <a:extLst>
              <a:ext uri="{FF2B5EF4-FFF2-40B4-BE49-F238E27FC236}">
                <a16:creationId xmlns:a16="http://schemas.microsoft.com/office/drawing/2014/main" id="{040FDBB5-C3AA-442D-A285-4F1BF1FC8DEE}"/>
              </a:ext>
              <a:ext uri="{C183D7F6-B498-43B3-948B-1728B52AA6E4}">
                <adec:decorative xmlns:adec="http://schemas.microsoft.com/office/drawing/2017/decorative" val="1"/>
              </a:ext>
            </a:extLst>
          </p:cNvPr>
          <p:cNvSpPr/>
          <p:nvPr/>
        </p:nvSpPr>
        <p:spPr>
          <a:xfrm>
            <a:off x="716279" y="4152306"/>
            <a:ext cx="3201092" cy="1593729"/>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Attempted an analysis using similar methods to estimating changes in population size, but sparse data to inform extrapolations</a:t>
            </a:r>
          </a:p>
        </p:txBody>
      </p:sp>
      <p:sp>
        <p:nvSpPr>
          <p:cNvPr id="17" name="Rectangle 16">
            <a:extLst>
              <a:ext uri="{FF2B5EF4-FFF2-40B4-BE49-F238E27FC236}">
                <a16:creationId xmlns:a16="http://schemas.microsoft.com/office/drawing/2014/main" id="{A2112496-BEEB-4C98-B3B0-641A0C7D60C1}"/>
              </a:ext>
            </a:extLst>
          </p:cNvPr>
          <p:cNvSpPr/>
          <p:nvPr/>
        </p:nvSpPr>
        <p:spPr>
          <a:xfrm>
            <a:off x="716279" y="5965308"/>
            <a:ext cx="3201092" cy="64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sym typeface="Wingdings" panose="05000000000000000000" pitchFamily="2" charset="2"/>
              </a:rPr>
              <a:t>Not incorporated into model</a:t>
            </a:r>
            <a:endParaRPr lang="en-GB" b="1" dirty="0">
              <a:solidFill>
                <a:schemeClr val="tx1"/>
              </a:solidFill>
            </a:endParaRPr>
          </a:p>
        </p:txBody>
      </p:sp>
      <p:sp>
        <p:nvSpPr>
          <p:cNvPr id="19" name="Rectangle 18">
            <a:extLst>
              <a:ext uri="{FF2B5EF4-FFF2-40B4-BE49-F238E27FC236}">
                <a16:creationId xmlns:a16="http://schemas.microsoft.com/office/drawing/2014/main" id="{F1FD77F8-27FA-4EE5-ABC9-27E36C6F33FA}"/>
              </a:ext>
            </a:extLst>
          </p:cNvPr>
          <p:cNvSpPr/>
          <p:nvPr/>
        </p:nvSpPr>
        <p:spPr>
          <a:xfrm>
            <a:off x="4533845" y="5120929"/>
            <a:ext cx="3201091" cy="148861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Several scenarios exploring different rates of resistance to CAZ-</a:t>
            </a:r>
            <a:r>
              <a:rPr lang="en-GB" b="1" dirty="0" err="1">
                <a:solidFill>
                  <a:schemeClr val="tx1"/>
                </a:solidFill>
              </a:rPr>
              <a:t>AVl</a:t>
            </a:r>
            <a:r>
              <a:rPr lang="en-GB" b="1" dirty="0">
                <a:solidFill>
                  <a:schemeClr val="tx1"/>
                </a:solidFill>
              </a:rPr>
              <a:t> incorporated into model (1–30%) – see subsequent slides</a:t>
            </a:r>
          </a:p>
        </p:txBody>
      </p:sp>
      <p:sp>
        <p:nvSpPr>
          <p:cNvPr id="20" name="Rectangle 19">
            <a:extLst>
              <a:ext uri="{FF2B5EF4-FFF2-40B4-BE49-F238E27FC236}">
                <a16:creationId xmlns:a16="http://schemas.microsoft.com/office/drawing/2014/main" id="{92EC6238-F82B-4168-8197-91640C025C16}"/>
              </a:ext>
              <a:ext uri="{C183D7F6-B498-43B3-948B-1728B52AA6E4}">
                <adec:decorative xmlns:adec="http://schemas.microsoft.com/office/drawing/2017/decorative" val="1"/>
              </a:ext>
            </a:extLst>
          </p:cNvPr>
          <p:cNvSpPr/>
          <p:nvPr/>
        </p:nvSpPr>
        <p:spPr>
          <a:xfrm>
            <a:off x="8385626" y="3780165"/>
            <a:ext cx="3309991" cy="1965870"/>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Evidence mixed: reducing use of antimicrobials may increase, decrease or have no effect on resistance to them. Complicated by other drivers of resistance (use in other countries, use in animals etc.)</a:t>
            </a:r>
          </a:p>
        </p:txBody>
      </p:sp>
      <p:sp>
        <p:nvSpPr>
          <p:cNvPr id="21" name="Rectangle 20">
            <a:extLst>
              <a:ext uri="{FF2B5EF4-FFF2-40B4-BE49-F238E27FC236}">
                <a16:creationId xmlns:a16="http://schemas.microsoft.com/office/drawing/2014/main" id="{BC2A1BEF-3561-4DAB-AB85-106255CFA5A1}"/>
              </a:ext>
            </a:extLst>
          </p:cNvPr>
          <p:cNvSpPr/>
          <p:nvPr/>
        </p:nvSpPr>
        <p:spPr>
          <a:xfrm>
            <a:off x="8385626" y="5965308"/>
            <a:ext cx="3309991" cy="64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sym typeface="Wingdings" panose="05000000000000000000" pitchFamily="2" charset="2"/>
              </a:rPr>
              <a:t>Not incorporated into model</a:t>
            </a:r>
            <a:endParaRPr lang="en-GB" b="1" dirty="0">
              <a:solidFill>
                <a:schemeClr val="tx1"/>
              </a:solidFill>
            </a:endParaRPr>
          </a:p>
        </p:txBody>
      </p:sp>
      <p:sp>
        <p:nvSpPr>
          <p:cNvPr id="18" name="Rectangle 17">
            <a:extLst>
              <a:ext uri="{FF2B5EF4-FFF2-40B4-BE49-F238E27FC236}">
                <a16:creationId xmlns:a16="http://schemas.microsoft.com/office/drawing/2014/main" id="{1FCA7822-B674-474E-B47D-FDE63EF2D7CF}"/>
              </a:ext>
              <a:ext uri="{C183D7F6-B498-43B3-948B-1728B52AA6E4}">
                <adec:decorative xmlns:adec="http://schemas.microsoft.com/office/drawing/2017/decorative" val="1"/>
              </a:ext>
            </a:extLst>
          </p:cNvPr>
          <p:cNvSpPr/>
          <p:nvPr/>
        </p:nvSpPr>
        <p:spPr>
          <a:xfrm>
            <a:off x="4533844" y="3780165"/>
            <a:ext cx="3201092" cy="1180455"/>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Evidence that resistance will develop to new antimicrobials as usage increases</a:t>
            </a:r>
          </a:p>
        </p:txBody>
      </p:sp>
    </p:spTree>
    <p:extLst>
      <p:ext uri="{BB962C8B-B14F-4D97-AF65-F5344CB8AC3E}">
        <p14:creationId xmlns:p14="http://schemas.microsoft.com/office/powerpoint/2010/main" val="437331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resistance to comparators</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18030" y="1294266"/>
            <a:ext cx="11177587" cy="4269467"/>
          </a:xfrm>
        </p:spPr>
        <p:txBody>
          <a:bodyPr>
            <a:noAutofit/>
          </a:bodyPr>
          <a:lstStyle/>
          <a:p>
            <a:pPr>
              <a:lnSpc>
                <a:spcPct val="110000"/>
              </a:lnSpc>
              <a:spcBef>
                <a:spcPts val="600"/>
              </a:spcBef>
              <a:spcAft>
                <a:spcPts val="600"/>
              </a:spcAft>
            </a:pPr>
            <a:r>
              <a:rPr lang="en-GB" b="1" u="sng" dirty="0"/>
              <a:t>Pfizer</a:t>
            </a:r>
          </a:p>
          <a:p>
            <a:pPr marL="285750" indent="-285750">
              <a:lnSpc>
                <a:spcPct val="110000"/>
              </a:lnSpc>
              <a:spcBef>
                <a:spcPts val="600"/>
              </a:spcBef>
              <a:spcAft>
                <a:spcPts val="600"/>
              </a:spcAft>
              <a:buFont typeface="Arial" panose="020B0604020202020204" pitchFamily="34" charset="0"/>
              <a:buChar char="•"/>
            </a:pPr>
            <a:r>
              <a:rPr lang="en-GB" dirty="0"/>
              <a:t>Resistance to all comparators should be modelled.</a:t>
            </a:r>
          </a:p>
          <a:p>
            <a:pPr>
              <a:lnSpc>
                <a:spcPct val="110000"/>
              </a:lnSpc>
              <a:spcBef>
                <a:spcPts val="600"/>
              </a:spcBef>
              <a:spcAft>
                <a:spcPts val="600"/>
              </a:spcAft>
            </a:pPr>
            <a:endParaRPr lang="en-GB" dirty="0"/>
          </a:p>
          <a:p>
            <a:pPr>
              <a:lnSpc>
                <a:spcPct val="110000"/>
              </a:lnSpc>
              <a:spcBef>
                <a:spcPts val="600"/>
              </a:spcBef>
              <a:spcAft>
                <a:spcPts val="600"/>
              </a:spcAft>
            </a:pPr>
            <a:r>
              <a:rPr lang="en-GB" b="1" u="sng" dirty="0"/>
              <a:t>NHSEI and Shionogi</a:t>
            </a:r>
          </a:p>
          <a:p>
            <a:pPr marL="285750" indent="-285750">
              <a:lnSpc>
                <a:spcPct val="110000"/>
              </a:lnSpc>
              <a:spcBef>
                <a:spcPts val="600"/>
              </a:spcBef>
              <a:spcAft>
                <a:spcPts val="600"/>
              </a:spcAft>
              <a:buFont typeface="Arial" panose="020B0604020202020204" pitchFamily="34" charset="0"/>
              <a:buChar char="•"/>
            </a:pPr>
            <a:r>
              <a:rPr lang="en-GB" dirty="0"/>
              <a:t>Should model increased resistance to current treatments, including low probability event but high impact catastrophic scenarios where high levels of resistance emerge, making existing treatments ineffective.</a:t>
            </a:r>
          </a:p>
          <a:p>
            <a:pPr marL="285750" indent="-285750">
              <a:lnSpc>
                <a:spcPct val="110000"/>
              </a:lnSpc>
              <a:spcBef>
                <a:spcPts val="600"/>
              </a:spcBef>
              <a:spcAft>
                <a:spcPts val="600"/>
              </a:spcAft>
              <a:buFont typeface="Arial" panose="020B0604020202020204" pitchFamily="34" charset="0"/>
              <a:buChar char="•"/>
            </a:pPr>
            <a:endParaRPr lang="en-GB" dirty="0"/>
          </a:p>
          <a:p>
            <a:pPr>
              <a:lnSpc>
                <a:spcPct val="110000"/>
              </a:lnSpc>
              <a:spcBef>
                <a:spcPts val="600"/>
              </a:spcBef>
              <a:spcAft>
                <a:spcPts val="600"/>
              </a:spcAft>
            </a:pPr>
            <a:r>
              <a:rPr lang="en-GB" b="1" u="sng" dirty="0"/>
              <a:t>APRHAI</a:t>
            </a:r>
          </a:p>
          <a:p>
            <a:pPr marL="285750" indent="-285750">
              <a:lnSpc>
                <a:spcPct val="110000"/>
              </a:lnSpc>
              <a:spcBef>
                <a:spcPts val="600"/>
              </a:spcBef>
              <a:spcAft>
                <a:spcPts val="600"/>
              </a:spcAft>
              <a:buFont typeface="Arial" panose="020B0604020202020204" pitchFamily="34" charset="0"/>
              <a:buChar char="•"/>
            </a:pPr>
            <a:r>
              <a:rPr lang="en-GB" dirty="0"/>
              <a:t>National trends in resistance have not necessarily followed reduced usage, for example cephalosporins.</a:t>
            </a:r>
          </a:p>
        </p:txBody>
      </p:sp>
    </p:spTree>
    <p:extLst>
      <p:ext uri="{BB962C8B-B14F-4D97-AF65-F5344CB8AC3E}">
        <p14:creationId xmlns:p14="http://schemas.microsoft.com/office/powerpoint/2010/main" val="133428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p:txBody>
          <a:bodyPr/>
          <a:lstStyle/>
          <a:p>
            <a:r>
              <a:rPr lang="en-GB" dirty="0"/>
              <a:t>6 key questions for committee</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496383" y="1112233"/>
            <a:ext cx="11177587" cy="4005262"/>
          </a:xfrm>
        </p:spPr>
        <p:txBody>
          <a:bodyPr>
            <a:noAutofit/>
          </a:bodyPr>
          <a:lstStyle/>
          <a:p>
            <a:pPr marL="342900" indent="-342900">
              <a:buFont typeface="Arial" panose="020B0604020202020204" pitchFamily="34" charset="0"/>
              <a:buAutoNum type="arabicPeriod"/>
            </a:pPr>
            <a:r>
              <a:rPr lang="en-GB" dirty="0">
                <a:latin typeface="+mn-lt"/>
              </a:rPr>
              <a:t>What are the most relevant comparators? </a:t>
            </a:r>
          </a:p>
          <a:p>
            <a:pPr marL="342900" indent="-342900">
              <a:buFont typeface="Arial" panose="020B0604020202020204" pitchFamily="34" charset="0"/>
              <a:buAutoNum type="arabicPeriod"/>
            </a:pPr>
            <a:r>
              <a:rPr lang="en-GB" dirty="0">
                <a:latin typeface="+mn-lt"/>
              </a:rPr>
              <a:t>What is the </a:t>
            </a:r>
            <a:r>
              <a:rPr lang="en-GB" b="1" dirty="0">
                <a:latin typeface="+mn-lt"/>
              </a:rPr>
              <a:t>total</a:t>
            </a:r>
            <a:r>
              <a:rPr lang="en-GB" dirty="0">
                <a:latin typeface="+mn-lt"/>
              </a:rPr>
              <a:t> lifetime value (Incremental Net Health Effects [INHE]) of the antimicrobial to the NHS (QALYs)?</a:t>
            </a:r>
          </a:p>
          <a:p>
            <a:pPr lvl="1" indent="0">
              <a:buNone/>
            </a:pPr>
            <a:r>
              <a:rPr lang="en-GB" dirty="0"/>
              <a:t>→ Refers to lifetime of product rather than lifetime of treated individuals.  </a:t>
            </a:r>
          </a:p>
          <a:p>
            <a:pPr marL="342900" indent="-342900">
              <a:buFont typeface="Arial" panose="020B0604020202020204" pitchFamily="34" charset="0"/>
              <a:buAutoNum type="arabicPeriod"/>
            </a:pPr>
            <a:r>
              <a:rPr lang="en-GB" dirty="0">
                <a:latin typeface="+mn-lt"/>
              </a:rPr>
              <a:t>Are there any benefits that haven’t been adequately captured in this value estimate?</a:t>
            </a:r>
          </a:p>
          <a:p>
            <a:pPr marL="342900" indent="-342900">
              <a:buFont typeface="Arial" panose="020B0604020202020204" pitchFamily="34" charset="0"/>
              <a:buAutoNum type="arabicPeriod"/>
            </a:pPr>
            <a:r>
              <a:rPr lang="en-GB" dirty="0">
                <a:latin typeface="+mn-lt"/>
              </a:rPr>
              <a:t>What is the </a:t>
            </a:r>
            <a:r>
              <a:rPr lang="en-GB" b="1" dirty="0">
                <a:latin typeface="+mn-lt"/>
              </a:rPr>
              <a:t>annual </a:t>
            </a:r>
            <a:r>
              <a:rPr lang="en-GB" dirty="0">
                <a:latin typeface="+mn-lt"/>
              </a:rPr>
              <a:t>value of the antimicrobial for the 10-year contract duration (QALYs)? </a:t>
            </a:r>
          </a:p>
          <a:p>
            <a:pPr lvl="1" indent="0">
              <a:buNone/>
            </a:pPr>
            <a:r>
              <a:rPr lang="en-GB" i="1" dirty="0"/>
              <a:t>→ </a:t>
            </a:r>
            <a:r>
              <a:rPr lang="en-GB" dirty="0"/>
              <a:t>Refers to proportion of lifetime value that should be attributed to contract in order to address market failure, rather than simply the value accrued in first 10 years of product lifetime</a:t>
            </a:r>
          </a:p>
          <a:p>
            <a:pPr marL="342900" indent="-342900">
              <a:buFont typeface="Arial" panose="020B0604020202020204" pitchFamily="34" charset="0"/>
              <a:buAutoNum type="arabicPeriod"/>
            </a:pPr>
            <a:r>
              <a:rPr lang="en-GB" dirty="0">
                <a:latin typeface="+mn-lt"/>
              </a:rPr>
              <a:t>What are the committee’s stewardship recommendations? </a:t>
            </a:r>
          </a:p>
          <a:p>
            <a:pPr marL="342900" indent="-342900">
              <a:buAutoNum type="arabicPeriod"/>
            </a:pPr>
            <a:r>
              <a:rPr lang="en-GB" dirty="0">
                <a:latin typeface="+mn-lt"/>
              </a:rPr>
              <a:t>How can data collection and surveillance be improved to capture missing data and reduce uncertainty? </a:t>
            </a:r>
          </a:p>
        </p:txBody>
      </p:sp>
    </p:spTree>
    <p:extLst>
      <p:ext uri="{BB962C8B-B14F-4D97-AF65-F5344CB8AC3E}">
        <p14:creationId xmlns:p14="http://schemas.microsoft.com/office/powerpoint/2010/main" val="2788623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58570" y="365072"/>
            <a:ext cx="11080069" cy="1276350"/>
          </a:xfrm>
        </p:spPr>
        <p:txBody>
          <a:bodyPr/>
          <a:lstStyle/>
          <a:p>
            <a:r>
              <a:rPr lang="en-GB" dirty="0"/>
              <a:t>Data sources for estimating resistance to CAZ-AVI over time</a:t>
            </a:r>
          </a:p>
        </p:txBody>
      </p:sp>
      <p:sp>
        <p:nvSpPr>
          <p:cNvPr id="6" name="Rectangle 5">
            <a:extLst>
              <a:ext uri="{FF2B5EF4-FFF2-40B4-BE49-F238E27FC236}">
                <a16:creationId xmlns:a16="http://schemas.microsoft.com/office/drawing/2014/main" id="{A871BB6C-A22F-4A6C-AB09-82C39C75C1C8}"/>
              </a:ext>
            </a:extLst>
          </p:cNvPr>
          <p:cNvSpPr/>
          <p:nvPr/>
        </p:nvSpPr>
        <p:spPr>
          <a:xfrm>
            <a:off x="458570" y="1510015"/>
            <a:ext cx="11155694" cy="96302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Trends on resistance to CAZ-AVI available from PHE, but </a:t>
            </a:r>
            <a:r>
              <a:rPr lang="en-GB" b="1" dirty="0">
                <a:solidFill>
                  <a:srgbClr val="000000"/>
                </a:solidFill>
                <a:latin typeface="Lato"/>
              </a:rPr>
              <a:t>did not suggest any trend in resistance to </a:t>
            </a:r>
            <a:br>
              <a:rPr lang="en-GB" b="1" dirty="0">
                <a:solidFill>
                  <a:srgbClr val="000000"/>
                </a:solidFill>
                <a:latin typeface="Lato"/>
              </a:rPr>
            </a:br>
            <a:r>
              <a:rPr lang="en-GB" b="1" dirty="0">
                <a:solidFill>
                  <a:srgbClr val="000000"/>
                </a:solidFill>
                <a:latin typeface="Lato"/>
              </a:rPr>
              <a:t>CAZ-AVI over time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EEPRU use resistance data for established antimicrobials to predict how resistance to </a:t>
            </a:r>
            <a:r>
              <a:rPr lang="en-GB" b="1" dirty="0">
                <a:solidFill>
                  <a:srgbClr val="000000"/>
                </a:solidFill>
                <a:latin typeface="Lato"/>
                <a:sym typeface="Wingdings" panose="05000000000000000000" pitchFamily="2" charset="2"/>
              </a:rPr>
              <a:t>CAZ-AVI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may change over time </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7" name="Rectangle 6">
            <a:extLst>
              <a:ext uri="{FF2B5EF4-FFF2-40B4-BE49-F238E27FC236}">
                <a16:creationId xmlns:a16="http://schemas.microsoft.com/office/drawing/2014/main" id="{DFED2ACE-C410-44C4-8CF5-A3C2111C0C52}"/>
              </a:ext>
              <a:ext uri="{C183D7F6-B498-43B3-948B-1728B52AA6E4}">
                <adec:decorative xmlns:adec="http://schemas.microsoft.com/office/drawing/2017/decorative" val="1"/>
              </a:ext>
            </a:extLst>
          </p:cNvPr>
          <p:cNvSpPr/>
          <p:nvPr/>
        </p:nvSpPr>
        <p:spPr>
          <a:xfrm>
            <a:off x="458571" y="2705961"/>
            <a:ext cx="3003444" cy="13372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Wide search for antimicrobial resistance data</a:t>
            </a:r>
          </a:p>
        </p:txBody>
      </p:sp>
      <p:sp>
        <p:nvSpPr>
          <p:cNvPr id="9" name="Rectangle 8">
            <a:extLst>
              <a:ext uri="{FF2B5EF4-FFF2-40B4-BE49-F238E27FC236}">
                <a16:creationId xmlns:a16="http://schemas.microsoft.com/office/drawing/2014/main" id="{088DC5B6-2CCE-4BE1-9A38-228A653F8F62}"/>
              </a:ext>
              <a:ext uri="{C183D7F6-B498-43B3-948B-1728B52AA6E4}">
                <adec:decorative xmlns:adec="http://schemas.microsoft.com/office/drawing/2017/decorative" val="1"/>
              </a:ext>
            </a:extLst>
          </p:cNvPr>
          <p:cNvSpPr/>
          <p:nvPr/>
        </p:nvSpPr>
        <p:spPr>
          <a:xfrm>
            <a:off x="4355372" y="2699002"/>
            <a:ext cx="3516567" cy="13730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Filtering of data to identify antimicrobial pathogen combinations most similar to CAZ-AVI</a:t>
            </a:r>
          </a:p>
        </p:txBody>
      </p:sp>
      <p:sp>
        <p:nvSpPr>
          <p:cNvPr id="13" name="Arrow: Right 12">
            <a:extLst>
              <a:ext uri="{FF2B5EF4-FFF2-40B4-BE49-F238E27FC236}">
                <a16:creationId xmlns:a16="http://schemas.microsoft.com/office/drawing/2014/main" id="{6D83EDCF-37F5-490A-886E-4D01A8D6EE2C}"/>
              </a:ext>
              <a:ext uri="{C183D7F6-B498-43B3-948B-1728B52AA6E4}">
                <adec:decorative xmlns:adec="http://schemas.microsoft.com/office/drawing/2017/decorative" val="1"/>
              </a:ext>
            </a:extLst>
          </p:cNvPr>
          <p:cNvSpPr/>
          <p:nvPr/>
        </p:nvSpPr>
        <p:spPr>
          <a:xfrm>
            <a:off x="3610000" y="3162927"/>
            <a:ext cx="5564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15" name="Rectangle 14">
            <a:extLst>
              <a:ext uri="{FF2B5EF4-FFF2-40B4-BE49-F238E27FC236}">
                <a16:creationId xmlns:a16="http://schemas.microsoft.com/office/drawing/2014/main" id="{BB563FAE-9CA6-47F7-8FE3-C6098E693C62}"/>
              </a:ext>
            </a:extLst>
          </p:cNvPr>
          <p:cNvSpPr/>
          <p:nvPr/>
        </p:nvSpPr>
        <p:spPr>
          <a:xfrm>
            <a:off x="496383" y="4322619"/>
            <a:ext cx="3003444" cy="176875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European Antimicrobial Resistance Surveillance Network (EARS-Net)</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 used for analysis</a:t>
            </a:r>
            <a:endPar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6" name="Rectangle 15">
            <a:extLst>
              <a:ext uri="{FF2B5EF4-FFF2-40B4-BE49-F238E27FC236}">
                <a16:creationId xmlns:a16="http://schemas.microsoft.com/office/drawing/2014/main" id="{0C20B376-3747-42EA-A041-8A3A79717C24}"/>
              </a:ext>
            </a:extLst>
          </p:cNvPr>
          <p:cNvSpPr/>
          <p:nvPr/>
        </p:nvSpPr>
        <p:spPr>
          <a:xfrm>
            <a:off x="4338957" y="4322619"/>
            <a:ext cx="3516567" cy="22963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Included countries with data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Pathogens in high value clinical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Cephalosporins and carbapenems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≥5000 isolates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Low baseline resistance </a:t>
            </a:r>
          </a:p>
        </p:txBody>
      </p:sp>
      <p:pic>
        <p:nvPicPr>
          <p:cNvPr id="17" name="Picture 16" descr="Chart, line chart&#10;&#10;Description automatically generated">
            <a:extLst>
              <a:ext uri="{FF2B5EF4-FFF2-40B4-BE49-F238E27FC236}">
                <a16:creationId xmlns:a16="http://schemas.microsoft.com/office/drawing/2014/main" id="{61348FF8-71B6-4B16-BF5B-7019E403D092}"/>
              </a:ext>
            </a:extLst>
          </p:cNvPr>
          <p:cNvPicPr>
            <a:picLocks noChangeAspect="1"/>
          </p:cNvPicPr>
          <p:nvPr/>
        </p:nvPicPr>
        <p:blipFill>
          <a:blip r:embed="rId3"/>
          <a:stretch>
            <a:fillRect/>
          </a:stretch>
        </p:blipFill>
        <p:spPr>
          <a:xfrm>
            <a:off x="8671337" y="4269214"/>
            <a:ext cx="3274681" cy="2339057"/>
          </a:xfrm>
          <a:prstGeom prst="rect">
            <a:avLst/>
          </a:prstGeom>
        </p:spPr>
      </p:pic>
      <p:sp>
        <p:nvSpPr>
          <p:cNvPr id="19" name="Arrow: Right 18">
            <a:extLst>
              <a:ext uri="{FF2B5EF4-FFF2-40B4-BE49-F238E27FC236}">
                <a16:creationId xmlns:a16="http://schemas.microsoft.com/office/drawing/2014/main" id="{54109D8F-E4CC-483C-B1B4-D2E61949669B}"/>
              </a:ext>
              <a:ext uri="{C183D7F6-B498-43B3-948B-1728B52AA6E4}">
                <adec:decorative xmlns:adec="http://schemas.microsoft.com/office/drawing/2017/decorative" val="1"/>
              </a:ext>
            </a:extLst>
          </p:cNvPr>
          <p:cNvSpPr/>
          <p:nvPr/>
        </p:nvSpPr>
        <p:spPr>
          <a:xfrm>
            <a:off x="8019924" y="3143250"/>
            <a:ext cx="5564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0" name="Rectangle 19">
            <a:extLst>
              <a:ext uri="{FF2B5EF4-FFF2-40B4-BE49-F238E27FC236}">
                <a16:creationId xmlns:a16="http://schemas.microsoft.com/office/drawing/2014/main" id="{1F22B13B-8385-4D80-890B-AAA0217B76C4}"/>
              </a:ext>
              <a:ext uri="{C183D7F6-B498-43B3-948B-1728B52AA6E4}">
                <adec:decorative xmlns:adec="http://schemas.microsoft.com/office/drawing/2017/decorative" val="1"/>
              </a:ext>
            </a:extLst>
          </p:cNvPr>
          <p:cNvSpPr/>
          <p:nvPr/>
        </p:nvSpPr>
        <p:spPr>
          <a:xfrm>
            <a:off x="8671337" y="2699002"/>
            <a:ext cx="3364167" cy="13442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Data on resistance and usage over time used in analysis (example below for E.coli and carbapenems in France) </a:t>
            </a:r>
          </a:p>
        </p:txBody>
      </p:sp>
    </p:spTree>
    <p:extLst>
      <p:ext uri="{BB962C8B-B14F-4D97-AF65-F5344CB8AC3E}">
        <p14:creationId xmlns:p14="http://schemas.microsoft.com/office/powerpoint/2010/main" val="2911871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Linking antibiotic use to resistance over time</a:t>
            </a:r>
          </a:p>
        </p:txBody>
      </p:sp>
      <p:sp>
        <p:nvSpPr>
          <p:cNvPr id="6" name="Rectangle 5">
            <a:extLst>
              <a:ext uri="{FF2B5EF4-FFF2-40B4-BE49-F238E27FC236}">
                <a16:creationId xmlns:a16="http://schemas.microsoft.com/office/drawing/2014/main" id="{1568D706-F61F-4BDC-A67B-715C2FD84B93}"/>
              </a:ext>
            </a:extLst>
          </p:cNvPr>
          <p:cNvSpPr/>
          <p:nvPr/>
        </p:nvSpPr>
        <p:spPr>
          <a:xfrm>
            <a:off x="496384" y="1483305"/>
            <a:ext cx="5156272" cy="30722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Methods used to link usage to resistance</a:t>
            </a:r>
          </a:p>
          <a:p>
            <a:pPr algn="ctr"/>
            <a:endParaRPr lang="en-GB" sz="1000" b="1" dirty="0">
              <a:solidFill>
                <a:schemeClr val="tx1"/>
              </a:solidFill>
            </a:endParaRPr>
          </a:p>
          <a:p>
            <a:pPr marL="285750" indent="-285750">
              <a:buFont typeface="Arial" panose="020B0604020202020204" pitchFamily="34" charset="0"/>
              <a:buChar char="•"/>
            </a:pPr>
            <a:r>
              <a:rPr lang="en-GB" b="1" dirty="0" err="1">
                <a:solidFill>
                  <a:schemeClr val="tx1"/>
                </a:solidFill>
              </a:rPr>
              <a:t>AutoRegressive</a:t>
            </a:r>
            <a:r>
              <a:rPr lang="en-GB" b="1" dirty="0">
                <a:solidFill>
                  <a:schemeClr val="tx1"/>
                </a:solidFill>
              </a:rPr>
              <a:t> Integrated Moving Average (ARIMA) time series model</a:t>
            </a:r>
          </a:p>
          <a:p>
            <a:pPr marL="285750" indent="-285750">
              <a:buFont typeface="Arial" panose="020B0604020202020204" pitchFamily="34" charset="0"/>
              <a:buChar char="•"/>
            </a:pPr>
            <a:r>
              <a:rPr lang="en-GB" dirty="0">
                <a:solidFill>
                  <a:schemeClr val="tx1"/>
                </a:solidFill>
              </a:rPr>
              <a:t>Rationale for this approach, instead of other time-series models: can fit models to include covariate effects </a:t>
            </a:r>
          </a:p>
          <a:p>
            <a:pPr marL="285750" indent="-285750">
              <a:buFont typeface="Arial" panose="020B0604020202020204" pitchFamily="34" charset="0"/>
              <a:buChar char="•"/>
            </a:pPr>
            <a:r>
              <a:rPr lang="en-GB" dirty="0">
                <a:solidFill>
                  <a:schemeClr val="tx1"/>
                </a:solidFill>
              </a:rPr>
              <a:t>Differential equation model not used as provided biased parameter estimates</a:t>
            </a:r>
          </a:p>
          <a:p>
            <a:pPr marL="285750" indent="-285750">
              <a:buFont typeface="Arial" panose="020B0604020202020204" pitchFamily="34" charset="0"/>
              <a:buChar char="•"/>
            </a:pPr>
            <a:r>
              <a:rPr lang="en-GB" dirty="0">
                <a:solidFill>
                  <a:schemeClr val="tx1"/>
                </a:solidFill>
              </a:rPr>
              <a:t>Estimated impact of increasing antimicrobial use on resistance in the following year</a:t>
            </a:r>
          </a:p>
        </p:txBody>
      </p:sp>
      <p:sp>
        <p:nvSpPr>
          <p:cNvPr id="7" name="Rectangle 6">
            <a:extLst>
              <a:ext uri="{FF2B5EF4-FFF2-40B4-BE49-F238E27FC236}">
                <a16:creationId xmlns:a16="http://schemas.microsoft.com/office/drawing/2014/main" id="{4ACC50DF-D53C-4037-9859-912D5B0B1ACD}"/>
              </a:ext>
            </a:extLst>
          </p:cNvPr>
          <p:cNvSpPr/>
          <p:nvPr/>
        </p:nvSpPr>
        <p:spPr>
          <a:xfrm>
            <a:off x="496383" y="4738253"/>
            <a:ext cx="5156076" cy="17248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Data used:</a:t>
            </a:r>
          </a:p>
          <a:p>
            <a:endParaRPr lang="en-GB" sz="1000" b="1" dirty="0">
              <a:solidFill>
                <a:schemeClr val="tx1"/>
              </a:solidFill>
            </a:endParaRPr>
          </a:p>
          <a:p>
            <a:pPr marL="285750" indent="-285750">
              <a:buFont typeface="Arial" panose="020B0604020202020204" pitchFamily="34" charset="0"/>
              <a:buChar char="•"/>
            </a:pPr>
            <a:r>
              <a:rPr lang="en-GB" dirty="0">
                <a:solidFill>
                  <a:schemeClr val="tx1"/>
                </a:solidFill>
              </a:rPr>
              <a:t>16 pathogen-drug country combinations</a:t>
            </a:r>
          </a:p>
          <a:p>
            <a:pPr marL="285750" indent="-285750">
              <a:buFont typeface="Arial" panose="020B0604020202020204" pitchFamily="34" charset="0"/>
              <a:buChar char="•"/>
            </a:pPr>
            <a:r>
              <a:rPr lang="en-GB" i="1" dirty="0">
                <a:solidFill>
                  <a:schemeClr val="tx1"/>
                </a:solidFill>
              </a:rPr>
              <a:t>Escherichia coli</a:t>
            </a:r>
            <a:r>
              <a:rPr lang="en-GB" dirty="0">
                <a:solidFill>
                  <a:schemeClr val="tx1"/>
                </a:solidFill>
              </a:rPr>
              <a:t>, carbapenems (n=4) and cephalosporins (n=12)</a:t>
            </a:r>
          </a:p>
        </p:txBody>
      </p:sp>
      <p:sp>
        <p:nvSpPr>
          <p:cNvPr id="8" name="Rectangle 7">
            <a:extLst>
              <a:ext uri="{FF2B5EF4-FFF2-40B4-BE49-F238E27FC236}">
                <a16:creationId xmlns:a16="http://schemas.microsoft.com/office/drawing/2014/main" id="{3B2D2470-7FA5-46FD-8CDE-9653A2EB8445}"/>
              </a:ext>
            </a:extLst>
          </p:cNvPr>
          <p:cNvSpPr/>
          <p:nvPr/>
        </p:nvSpPr>
        <p:spPr>
          <a:xfrm>
            <a:off x="6036416" y="1483305"/>
            <a:ext cx="5540035" cy="49798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Results (</a:t>
            </a:r>
            <a:r>
              <a:rPr lang="en-GB" i="1" dirty="0">
                <a:solidFill>
                  <a:schemeClr val="tx1"/>
                </a:solidFill>
              </a:rPr>
              <a:t>Escherichia coli</a:t>
            </a:r>
            <a:r>
              <a:rPr lang="en-GB" b="1" dirty="0">
                <a:solidFill>
                  <a:schemeClr val="tx1"/>
                </a:solidFill>
              </a:rPr>
              <a:t>):</a:t>
            </a:r>
          </a:p>
          <a:p>
            <a:endParaRPr lang="en-GB" sz="1000" b="1" dirty="0">
              <a:solidFill>
                <a:schemeClr val="tx1"/>
              </a:solidFill>
            </a:endParaRPr>
          </a:p>
          <a:p>
            <a:endParaRPr lang="en-GB" dirty="0">
              <a:solidFill>
                <a:schemeClr val="tx1"/>
              </a:solidFill>
            </a:endParaRPr>
          </a:p>
        </p:txBody>
      </p:sp>
      <p:sp>
        <p:nvSpPr>
          <p:cNvPr id="9" name="Rectangle 8">
            <a:extLst>
              <a:ext uri="{FF2B5EF4-FFF2-40B4-BE49-F238E27FC236}">
                <a16:creationId xmlns:a16="http://schemas.microsoft.com/office/drawing/2014/main" id="{BF39471A-711A-4175-905E-91B53EDE7066}"/>
              </a:ext>
              <a:ext uri="{C183D7F6-B498-43B3-948B-1728B52AA6E4}">
                <adec:decorative xmlns:adec="http://schemas.microsoft.com/office/drawing/2017/decorative" val="1"/>
              </a:ext>
            </a:extLst>
          </p:cNvPr>
          <p:cNvSpPr/>
          <p:nvPr/>
        </p:nvSpPr>
        <p:spPr>
          <a:xfrm>
            <a:off x="7195202" y="1964130"/>
            <a:ext cx="3201091"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Escherichia coli  </a:t>
            </a:r>
            <a:r>
              <a:rPr lang="en-GB" dirty="0"/>
              <a:t>(n=16)</a:t>
            </a:r>
          </a:p>
        </p:txBody>
      </p:sp>
      <p:sp>
        <p:nvSpPr>
          <p:cNvPr id="10" name="Rectangle 9">
            <a:extLst>
              <a:ext uri="{FF2B5EF4-FFF2-40B4-BE49-F238E27FC236}">
                <a16:creationId xmlns:a16="http://schemas.microsoft.com/office/drawing/2014/main" id="{A9D40304-1458-4525-8522-5F2C98BD1473}"/>
              </a:ext>
              <a:ext uri="{C183D7F6-B498-43B3-948B-1728B52AA6E4}">
                <adec:decorative xmlns:adec="http://schemas.microsoft.com/office/drawing/2017/decorative" val="1"/>
              </a:ext>
            </a:extLst>
          </p:cNvPr>
          <p:cNvSpPr/>
          <p:nvPr/>
        </p:nvSpPr>
        <p:spPr>
          <a:xfrm>
            <a:off x="7195203" y="2852897"/>
            <a:ext cx="3201091"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Significant association (n=8)</a:t>
            </a:r>
          </a:p>
        </p:txBody>
      </p:sp>
      <p:sp>
        <p:nvSpPr>
          <p:cNvPr id="11" name="Rectangle 10">
            <a:extLst>
              <a:ext uri="{FF2B5EF4-FFF2-40B4-BE49-F238E27FC236}">
                <a16:creationId xmlns:a16="http://schemas.microsoft.com/office/drawing/2014/main" id="{397F2F4B-75C1-4FA4-A42C-3A0FBE377EE7}"/>
              </a:ext>
              <a:ext uri="{C183D7F6-B498-43B3-948B-1728B52AA6E4}">
                <adec:decorative xmlns:adec="http://schemas.microsoft.com/office/drawing/2017/decorative" val="1"/>
              </a:ext>
            </a:extLst>
          </p:cNvPr>
          <p:cNvSpPr/>
          <p:nvPr/>
        </p:nvSpPr>
        <p:spPr>
          <a:xfrm>
            <a:off x="6258090" y="4011120"/>
            <a:ext cx="2497282"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Positive association </a:t>
            </a:r>
            <a:r>
              <a:rPr lang="en-GB" i="1" dirty="0"/>
              <a:t>(n=4)</a:t>
            </a:r>
            <a:endParaRPr lang="en-GB" dirty="0"/>
          </a:p>
        </p:txBody>
      </p:sp>
      <p:sp>
        <p:nvSpPr>
          <p:cNvPr id="12" name="Rectangle 11">
            <a:extLst>
              <a:ext uri="{FF2B5EF4-FFF2-40B4-BE49-F238E27FC236}">
                <a16:creationId xmlns:a16="http://schemas.microsoft.com/office/drawing/2014/main" id="{C01F55C8-0924-4F67-AD37-6B45BF620676}"/>
              </a:ext>
              <a:ext uri="{C183D7F6-B498-43B3-948B-1728B52AA6E4}">
                <adec:decorative xmlns:adec="http://schemas.microsoft.com/office/drawing/2017/decorative" val="1"/>
              </a:ext>
            </a:extLst>
          </p:cNvPr>
          <p:cNvSpPr/>
          <p:nvPr/>
        </p:nvSpPr>
        <p:spPr>
          <a:xfrm>
            <a:off x="8977043" y="4005612"/>
            <a:ext cx="2497282"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Negative association </a:t>
            </a:r>
            <a:r>
              <a:rPr lang="en-GB" i="1" dirty="0"/>
              <a:t>(n=4) all cephalosporins</a:t>
            </a:r>
            <a:endParaRPr lang="en-GB" dirty="0"/>
          </a:p>
        </p:txBody>
      </p:sp>
      <p:sp>
        <p:nvSpPr>
          <p:cNvPr id="15" name="Rectangle 14">
            <a:extLst>
              <a:ext uri="{FF2B5EF4-FFF2-40B4-BE49-F238E27FC236}">
                <a16:creationId xmlns:a16="http://schemas.microsoft.com/office/drawing/2014/main" id="{0CCB3FCC-0F82-4B6F-8F8C-C367306B511F}"/>
              </a:ext>
            </a:extLst>
          </p:cNvPr>
          <p:cNvSpPr/>
          <p:nvPr/>
        </p:nvSpPr>
        <p:spPr>
          <a:xfrm>
            <a:off x="6258089" y="5138795"/>
            <a:ext cx="5075320" cy="1177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Coefficients for association </a:t>
            </a:r>
            <a:r>
              <a:rPr lang="en-GB" dirty="0">
                <a:solidFill>
                  <a:schemeClr val="tx1"/>
                </a:solidFill>
              </a:rPr>
              <a:t>(range 1.07 to 10.11)</a:t>
            </a:r>
            <a:r>
              <a:rPr lang="en-GB" b="1" dirty="0">
                <a:solidFill>
                  <a:schemeClr val="tx1"/>
                </a:solidFill>
              </a:rPr>
              <a:t> used in economic model </a:t>
            </a:r>
            <a:r>
              <a:rPr lang="en-GB" dirty="0">
                <a:solidFill>
                  <a:schemeClr val="tx1"/>
                </a:solidFill>
              </a:rPr>
              <a:t>to reflect weak and strong associations. </a:t>
            </a:r>
            <a:endParaRPr lang="en-GB" b="1" dirty="0">
              <a:solidFill>
                <a:schemeClr val="tx1"/>
              </a:solidFill>
            </a:endParaRPr>
          </a:p>
          <a:p>
            <a:endParaRPr lang="en-GB" sz="1000" b="1" dirty="0">
              <a:solidFill>
                <a:schemeClr val="tx1"/>
              </a:solidFill>
            </a:endParaRPr>
          </a:p>
        </p:txBody>
      </p:sp>
      <p:cxnSp>
        <p:nvCxnSpPr>
          <p:cNvPr id="17" name="Straight Arrow Connector 16">
            <a:extLst>
              <a:ext uri="{FF2B5EF4-FFF2-40B4-BE49-F238E27FC236}">
                <a16:creationId xmlns:a16="http://schemas.microsoft.com/office/drawing/2014/main" id="{4C3AEDDF-8DBA-41DA-893A-7E5EC3701D4B}"/>
              </a:ext>
              <a:ext uri="{C183D7F6-B498-43B3-948B-1728B52AA6E4}">
                <adec:decorative xmlns:adec="http://schemas.microsoft.com/office/drawing/2017/decorative" val="1"/>
              </a:ext>
            </a:extLst>
          </p:cNvPr>
          <p:cNvCxnSpPr>
            <a:stCxn id="9" idx="2"/>
            <a:endCxn id="10" idx="0"/>
          </p:cNvCxnSpPr>
          <p:nvPr/>
        </p:nvCxnSpPr>
        <p:spPr>
          <a:xfrm>
            <a:off x="8795748" y="2514024"/>
            <a:ext cx="1" cy="3388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8DC7494-A3D6-45BC-9EF0-9B9482EC918A}"/>
              </a:ext>
              <a:ext uri="{C183D7F6-B498-43B3-948B-1728B52AA6E4}">
                <adec:decorative xmlns:adec="http://schemas.microsoft.com/office/drawing/2017/decorative" val="1"/>
              </a:ext>
            </a:extLst>
          </p:cNvPr>
          <p:cNvCxnSpPr>
            <a:stCxn id="10" idx="2"/>
            <a:endCxn id="11" idx="0"/>
          </p:cNvCxnSpPr>
          <p:nvPr/>
        </p:nvCxnSpPr>
        <p:spPr>
          <a:xfrm rot="5400000">
            <a:off x="7847076" y="3062446"/>
            <a:ext cx="608329" cy="128901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EC70F8C-0E49-48F2-BD2E-B728646AFF4F}"/>
              </a:ext>
              <a:ext uri="{C183D7F6-B498-43B3-948B-1728B52AA6E4}">
                <adec:decorative xmlns:adec="http://schemas.microsoft.com/office/drawing/2017/decorative" val="1"/>
              </a:ext>
            </a:extLst>
          </p:cNvPr>
          <p:cNvCxnSpPr>
            <a:stCxn id="10" idx="2"/>
            <a:endCxn id="12" idx="0"/>
          </p:cNvCxnSpPr>
          <p:nvPr/>
        </p:nvCxnSpPr>
        <p:spPr>
          <a:xfrm rot="16200000" flipH="1">
            <a:off x="9209306" y="2989233"/>
            <a:ext cx="602821" cy="142993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CC86859-2C63-4C72-936F-C30194DA98D3}"/>
              </a:ext>
              <a:ext uri="{C183D7F6-B498-43B3-948B-1728B52AA6E4}">
                <adec:decorative xmlns:adec="http://schemas.microsoft.com/office/drawing/2017/decorative" val="1"/>
              </a:ext>
            </a:extLst>
          </p:cNvPr>
          <p:cNvCxnSpPr>
            <a:stCxn id="11" idx="2"/>
            <a:endCxn id="15" idx="0"/>
          </p:cNvCxnSpPr>
          <p:nvPr/>
        </p:nvCxnSpPr>
        <p:spPr>
          <a:xfrm rot="16200000" flipH="1">
            <a:off x="7862350" y="4205395"/>
            <a:ext cx="577781" cy="128901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97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Incorporating changes in resistance to CAZ-AVI into the economic model</a:t>
            </a:r>
          </a:p>
        </p:txBody>
      </p:sp>
      <p:sp>
        <p:nvSpPr>
          <p:cNvPr id="16" name="Subtitle 4">
            <a:extLst>
              <a:ext uri="{FF2B5EF4-FFF2-40B4-BE49-F238E27FC236}">
                <a16:creationId xmlns:a16="http://schemas.microsoft.com/office/drawing/2014/main" id="{96616978-FDB6-4C10-95EA-A9CF007EEF9B}"/>
              </a:ext>
            </a:extLst>
          </p:cNvPr>
          <p:cNvSpPr>
            <a:spLocks noGrp="1"/>
          </p:cNvSpPr>
          <p:nvPr>
            <p:ph type="subTitle" idx="1"/>
          </p:nvPr>
        </p:nvSpPr>
        <p:spPr>
          <a:xfrm>
            <a:off x="496580" y="1781109"/>
            <a:ext cx="11080069" cy="4682035"/>
          </a:xfrm>
        </p:spPr>
        <p:txBody>
          <a:bodyPr>
            <a:normAutofit/>
          </a:bodyPr>
          <a:lstStyle/>
          <a:p>
            <a:pPr>
              <a:buFont typeface="Arial" panose="020B0604020202020204" pitchFamily="34" charset="0"/>
              <a:buChar char="•"/>
            </a:pPr>
            <a:r>
              <a:rPr lang="en-GB" dirty="0"/>
              <a:t>Applying the strongest assumptions for changes in resistance over time to the estimated number of patients in the high value clinical scenarios treated with CAZ-AVI resulted in a small increase in resistance of 0.03% over 20 years</a:t>
            </a:r>
          </a:p>
          <a:p>
            <a:pPr>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EEPRU considered this may be an underestimate – these projections don’t account for CAZ-AVI use outside of th</a:t>
            </a:r>
            <a:r>
              <a:rPr lang="en-GB" dirty="0"/>
              <a:t>e UK and the relationship between usage and resistance is based on all tested isolates in community and hospital settings, whereas resistance may develop more quickly in the high value clinical scenarios</a:t>
            </a:r>
          </a:p>
          <a:p>
            <a:pPr>
              <a:buFont typeface="Arial" panose="020B0604020202020204" pitchFamily="34" charset="0"/>
              <a:buChar char="•"/>
            </a:pPr>
            <a:r>
              <a:rPr lang="en-GB" dirty="0"/>
              <a:t>Performed scenario analyses using absolute increases in resistance bounded by the highest absolute increase (a projected 20 year increase of 33%)</a:t>
            </a:r>
          </a:p>
          <a:p>
            <a:pPr marL="741600" lvl="2" indent="-284400" algn="l">
              <a:lnSpc>
                <a:spcPct val="150000"/>
              </a:lnSpc>
              <a:spcBef>
                <a:spcPts val="200"/>
              </a:spcBef>
              <a:buFont typeface="Arial" panose="020B0604020202020204" pitchFamily="34" charset="0"/>
              <a:buChar char="•"/>
            </a:pPr>
            <a:r>
              <a:rPr lang="en-GB" sz="1700" dirty="0"/>
              <a:t>EEPRU explored 4 assumptions in its base case model, of resistance reaching either 1%, 5%, 10% or 30% (the 30% scenario was considered extreme)</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3960302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0CBD-0379-4224-BCBA-CAD049524B3B}"/>
              </a:ext>
            </a:extLst>
          </p:cNvPr>
          <p:cNvSpPr>
            <a:spLocks noGrp="1"/>
          </p:cNvSpPr>
          <p:nvPr>
            <p:ph type="ctrTitle"/>
          </p:nvPr>
        </p:nvSpPr>
        <p:spPr/>
        <p:txBody>
          <a:bodyPr>
            <a:normAutofit/>
          </a:bodyPr>
          <a:lstStyle/>
          <a:p>
            <a:r>
              <a:rPr lang="en-GB" sz="3600" dirty="0"/>
              <a:t>Consultation comments – PHE SGSS data limitations</a:t>
            </a:r>
          </a:p>
        </p:txBody>
      </p:sp>
      <p:sp>
        <p:nvSpPr>
          <p:cNvPr id="6" name="Subtitle 5">
            <a:extLst>
              <a:ext uri="{FF2B5EF4-FFF2-40B4-BE49-F238E27FC236}">
                <a16:creationId xmlns:a16="http://schemas.microsoft.com/office/drawing/2014/main" id="{C4C94A58-A5BF-4E3E-BCB9-457E109978DF}"/>
              </a:ext>
            </a:extLst>
          </p:cNvPr>
          <p:cNvSpPr>
            <a:spLocks noGrp="1"/>
          </p:cNvSpPr>
          <p:nvPr>
            <p:ph type="subTitle" idx="1"/>
          </p:nvPr>
        </p:nvSpPr>
        <p:spPr/>
        <p:txBody>
          <a:bodyPr/>
          <a:lstStyle/>
          <a:p>
            <a:endParaRPr lang="en-GB"/>
          </a:p>
        </p:txBody>
      </p:sp>
      <p:graphicFrame>
        <p:nvGraphicFramePr>
          <p:cNvPr id="7" name="Table 5">
            <a:extLst>
              <a:ext uri="{FF2B5EF4-FFF2-40B4-BE49-F238E27FC236}">
                <a16:creationId xmlns:a16="http://schemas.microsoft.com/office/drawing/2014/main" id="{FF7C6E50-D3DB-4191-B357-016ACB43439D}"/>
              </a:ext>
            </a:extLst>
          </p:cNvPr>
          <p:cNvGraphicFramePr>
            <a:graphicFrameLocks noGrp="1"/>
          </p:cNvGraphicFramePr>
          <p:nvPr>
            <p:extLst>
              <p:ext uri="{D42A27DB-BD31-4B8C-83A1-F6EECF244321}">
                <p14:modId xmlns:p14="http://schemas.microsoft.com/office/powerpoint/2010/main" val="2793395079"/>
              </p:ext>
            </p:extLst>
          </p:nvPr>
        </p:nvGraphicFramePr>
        <p:xfrm>
          <a:off x="584458" y="1439722"/>
          <a:ext cx="10903918" cy="4998918"/>
        </p:xfrm>
        <a:graphic>
          <a:graphicData uri="http://schemas.openxmlformats.org/drawingml/2006/table">
            <a:tbl>
              <a:tblPr firstRow="1" bandRow="1">
                <a:tableStyleId>{5C22544A-7EE6-4342-B048-85BDC9FD1C3A}</a:tableStyleId>
              </a:tblPr>
              <a:tblGrid>
                <a:gridCol w="5437651">
                  <a:extLst>
                    <a:ext uri="{9D8B030D-6E8A-4147-A177-3AD203B41FA5}">
                      <a16:colId xmlns:a16="http://schemas.microsoft.com/office/drawing/2014/main" val="3114708446"/>
                    </a:ext>
                  </a:extLst>
                </a:gridCol>
                <a:gridCol w="5466267">
                  <a:extLst>
                    <a:ext uri="{9D8B030D-6E8A-4147-A177-3AD203B41FA5}">
                      <a16:colId xmlns:a16="http://schemas.microsoft.com/office/drawing/2014/main" val="4271128396"/>
                    </a:ext>
                  </a:extLst>
                </a:gridCol>
              </a:tblGrid>
              <a:tr h="654819">
                <a:tc>
                  <a:txBody>
                    <a:bodyPr/>
                    <a:lstStyle/>
                    <a:p>
                      <a:pPr marL="0" indent="0">
                        <a:lnSpc>
                          <a:spcPct val="100000"/>
                        </a:lnSpc>
                        <a:spcBef>
                          <a:spcPts val="600"/>
                        </a:spcBef>
                        <a:spcAft>
                          <a:spcPts val="600"/>
                        </a:spcAft>
                      </a:pPr>
                      <a:r>
                        <a:rPr lang="en-GB" dirty="0"/>
                        <a:t>SGSS data likely to underestimate patient numbers</a:t>
                      </a:r>
                    </a:p>
                  </a:txBody>
                  <a:tcPr/>
                </a:tc>
                <a:tc>
                  <a:txBody>
                    <a:bodyPr/>
                    <a:lstStyle/>
                    <a:p>
                      <a:pPr>
                        <a:lnSpc>
                          <a:spcPct val="110000"/>
                        </a:lnSpc>
                        <a:spcBef>
                          <a:spcPts val="0"/>
                        </a:spcBef>
                        <a:spcAft>
                          <a:spcPts val="600"/>
                        </a:spcAft>
                      </a:pPr>
                      <a:r>
                        <a:rPr lang="en-GB" dirty="0"/>
                        <a:t>SGSS data likely to overestimate patient numbers</a:t>
                      </a:r>
                      <a:endParaRPr lang="en-GB" u="none" dirty="0"/>
                    </a:p>
                  </a:txBody>
                  <a:tcPr/>
                </a:tc>
                <a:extLst>
                  <a:ext uri="{0D108BD9-81ED-4DB2-BD59-A6C34878D82A}">
                    <a16:rowId xmlns:a16="http://schemas.microsoft.com/office/drawing/2014/main" val="3072268216"/>
                  </a:ext>
                </a:extLst>
              </a:tr>
              <a:tr h="3059351">
                <a:tc>
                  <a:txBody>
                    <a:bodyPr/>
                    <a:lstStyle/>
                    <a:p>
                      <a:pPr marL="0" indent="0">
                        <a:lnSpc>
                          <a:spcPct val="100000"/>
                        </a:lnSpc>
                        <a:spcBef>
                          <a:spcPts val="600"/>
                        </a:spcBef>
                        <a:spcAft>
                          <a:spcPts val="600"/>
                        </a:spcAft>
                      </a:pPr>
                      <a:r>
                        <a:rPr lang="en-GB" b="1" u="sng" dirty="0"/>
                        <a:t>Clinical expert: </a:t>
                      </a:r>
                    </a:p>
                    <a:p>
                      <a:pPr marL="0" indent="0">
                        <a:lnSpc>
                          <a:spcPct val="100000"/>
                        </a:lnSpc>
                        <a:spcBef>
                          <a:spcPts val="600"/>
                        </a:spcBef>
                        <a:spcAft>
                          <a:spcPts val="600"/>
                        </a:spcAft>
                      </a:pPr>
                      <a:r>
                        <a:rPr lang="en-GB" b="0" u="none" dirty="0"/>
                        <a:t>V</a:t>
                      </a:r>
                      <a:r>
                        <a:rPr lang="en-GB" dirty="0"/>
                        <a:t>ariability in local laboratory di</a:t>
                      </a:r>
                      <a:r>
                        <a:rPr lang="en-GB" dirty="0">
                          <a:solidFill>
                            <a:schemeClr val="tx1"/>
                          </a:solidFill>
                        </a:rPr>
                        <a:t>agnosis and failure to adequately culture blood or other relevant sites </a:t>
                      </a:r>
                    </a:p>
                    <a:p>
                      <a:pPr marL="0" indent="0">
                        <a:lnSpc>
                          <a:spcPct val="100000"/>
                        </a:lnSpc>
                        <a:spcBef>
                          <a:spcPts val="600"/>
                        </a:spcBef>
                        <a:spcAft>
                          <a:spcPts val="600"/>
                        </a:spcAft>
                      </a:pPr>
                      <a:r>
                        <a:rPr lang="en-GB" b="1" u="sng" dirty="0">
                          <a:solidFill>
                            <a:schemeClr val="tx1"/>
                          </a:solidFill>
                        </a:rPr>
                        <a:t>Shionogi:</a:t>
                      </a:r>
                    </a:p>
                    <a:p>
                      <a:pPr marL="285750" indent="-285750">
                        <a:lnSpc>
                          <a:spcPct val="100000"/>
                        </a:lnSpc>
                        <a:spcBef>
                          <a:spcPts val="600"/>
                        </a:spcBef>
                        <a:buFont typeface="Arial" panose="020B0604020202020204" pitchFamily="34" charset="0"/>
                        <a:buChar char="•"/>
                      </a:pPr>
                      <a:r>
                        <a:rPr lang="en-GB" dirty="0">
                          <a:solidFill>
                            <a:schemeClr val="tx1"/>
                          </a:solidFill>
                        </a:rPr>
                        <a:t>Not all hospitals have microbiology laboratories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solidFill>
                            <a:schemeClr val="tx1"/>
                          </a:solidFill>
                        </a:rPr>
                        <a:t>Only 98% of existing laboratories provide data (Shionogi consider this to be optimistic, because reporting rates to the system that preceded SGSS were only 45-70% )</a:t>
                      </a:r>
                    </a:p>
                    <a:p>
                      <a:pPr marL="285750" indent="-285750">
                        <a:lnSpc>
                          <a:spcPct val="100000"/>
                        </a:lnSpc>
                        <a:spcBef>
                          <a:spcPts val="600"/>
                        </a:spcBef>
                        <a:buFont typeface="Arial" panose="020B0604020202020204" pitchFamily="34" charset="0"/>
                        <a:buChar char="•"/>
                      </a:pPr>
                      <a:r>
                        <a:rPr lang="en-GB" dirty="0">
                          <a:solidFill>
                            <a:schemeClr val="tx1"/>
                          </a:solidFill>
                        </a:rPr>
                        <a:t>Data often incomplete</a:t>
                      </a:r>
                    </a:p>
                    <a:p>
                      <a:pPr marL="285750" indent="-285750">
                        <a:lnSpc>
                          <a:spcPct val="100000"/>
                        </a:lnSpc>
                        <a:spcBef>
                          <a:spcPts val="600"/>
                        </a:spcBef>
                        <a:buFont typeface="Arial" panose="020B0604020202020204" pitchFamily="34" charset="0"/>
                        <a:buChar char="•"/>
                      </a:pPr>
                      <a:r>
                        <a:rPr lang="en-GB" dirty="0">
                          <a:solidFill>
                            <a:schemeClr val="tx1"/>
                          </a:solidFill>
                        </a:rPr>
                        <a:t>Under-reporting further exacerbated by COVID pressures</a:t>
                      </a:r>
                    </a:p>
                    <a:p>
                      <a:pPr marL="0" indent="0">
                        <a:lnSpc>
                          <a:spcPct val="110000"/>
                        </a:lnSpc>
                        <a:spcBef>
                          <a:spcPts val="0"/>
                        </a:spcBef>
                        <a:spcAft>
                          <a:spcPts val="600"/>
                        </a:spcAft>
                        <a:buFont typeface="Arial" panose="020B0604020202020204" pitchFamily="34" charset="0"/>
                        <a:buNone/>
                      </a:pPr>
                      <a:endParaRPr lang="en-GB" u="none" dirty="0"/>
                    </a:p>
                  </a:txBody>
                  <a:tcPr/>
                </a:tc>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b="1" u="sng" kern="1200" dirty="0">
                          <a:solidFill>
                            <a:schemeClr val="dk1"/>
                          </a:solidFill>
                          <a:effectLst/>
                          <a:latin typeface="+mn-lt"/>
                          <a:ea typeface="+mn-ea"/>
                          <a:cs typeface="+mn-cs"/>
                        </a:rPr>
                        <a:t>BSAC/</a:t>
                      </a:r>
                      <a:r>
                        <a:rPr lang="en-GB" sz="1800" b="1" u="sng" kern="1200" dirty="0" err="1">
                          <a:solidFill>
                            <a:schemeClr val="dk1"/>
                          </a:solidFill>
                          <a:effectLst/>
                          <a:latin typeface="+mn-lt"/>
                          <a:ea typeface="+mn-ea"/>
                          <a:cs typeface="+mn-cs"/>
                        </a:rPr>
                        <a:t>RCPath</a:t>
                      </a:r>
                      <a:r>
                        <a:rPr lang="en-GB" sz="1800" kern="1200" dirty="0">
                          <a:solidFill>
                            <a:schemeClr val="dk1"/>
                          </a:solidFill>
                          <a:effectLst/>
                          <a:latin typeface="+mn-lt"/>
                          <a:ea typeface="+mn-ea"/>
                          <a:cs typeface="+mn-cs"/>
                        </a:rPr>
                        <a:t>: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Estimates based on lower respiratory tract samples will significantly overestimate incidence, because HAP/VAP is diagnosed using clinical and radiological results (not just cultures). </a:t>
                      </a:r>
                    </a:p>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2488558278"/>
                  </a:ext>
                </a:extLst>
              </a:tr>
            </a:tbl>
          </a:graphicData>
        </a:graphic>
      </p:graphicFrame>
    </p:spTree>
    <p:extLst>
      <p:ext uri="{BB962C8B-B14F-4D97-AF65-F5344CB8AC3E}">
        <p14:creationId xmlns:p14="http://schemas.microsoft.com/office/powerpoint/2010/main" val="3125328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population over time – key questions</a:t>
            </a:r>
          </a:p>
        </p:txBody>
      </p:sp>
      <p:sp>
        <p:nvSpPr>
          <p:cNvPr id="11" name="Subtitle 2">
            <a:extLst>
              <a:ext uri="{FF2B5EF4-FFF2-40B4-BE49-F238E27FC236}">
                <a16:creationId xmlns:a16="http://schemas.microsoft.com/office/drawing/2014/main" id="{89445083-3C31-45CE-9209-A80909E0549E}"/>
              </a:ext>
            </a:extLst>
          </p:cNvPr>
          <p:cNvSpPr txBox="1">
            <a:spLocks/>
          </p:cNvSpPr>
          <p:nvPr/>
        </p:nvSpPr>
        <p:spPr>
          <a:xfrm>
            <a:off x="337352" y="1763860"/>
            <a:ext cx="11394798" cy="1063380"/>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the true size of the expected population closer to estimates using PHE’s categorisation (conservative) or the clinical advisers’ categorisation (which results in higher estimates of population size)?</a:t>
            </a:r>
          </a:p>
        </p:txBody>
      </p:sp>
      <p:sp>
        <p:nvSpPr>
          <p:cNvPr id="12" name="Subtitle 2">
            <a:extLst>
              <a:ext uri="{FF2B5EF4-FFF2-40B4-BE49-F238E27FC236}">
                <a16:creationId xmlns:a16="http://schemas.microsoft.com/office/drawing/2014/main" id="{21765E10-4DBE-42F7-A755-F21D41F34AF9}"/>
              </a:ext>
            </a:extLst>
          </p:cNvPr>
          <p:cNvSpPr txBox="1">
            <a:spLocks/>
          </p:cNvSpPr>
          <p:nvPr/>
        </p:nvSpPr>
        <p:spPr>
          <a:xfrm>
            <a:off x="337352" y="3040210"/>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growth in the expected population mostly in the short-term (‘damped trend’) or will it persist over time?</a:t>
            </a:r>
          </a:p>
        </p:txBody>
      </p:sp>
      <p:sp>
        <p:nvSpPr>
          <p:cNvPr id="13" name="Subtitle 2">
            <a:extLst>
              <a:ext uri="{FF2B5EF4-FFF2-40B4-BE49-F238E27FC236}">
                <a16:creationId xmlns:a16="http://schemas.microsoft.com/office/drawing/2014/main" id="{F00BCDF4-CDA2-472D-9D97-E83ACB578B4B}"/>
              </a:ext>
            </a:extLst>
          </p:cNvPr>
          <p:cNvSpPr txBox="1">
            <a:spLocks/>
          </p:cNvSpPr>
          <p:nvPr/>
        </p:nvSpPr>
        <p:spPr>
          <a:xfrm>
            <a:off x="337352" y="4103590"/>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What is the likely increase in resistance to CAZ-AVI over the 20-year time horizon? 1/5/10/30%?</a:t>
            </a:r>
          </a:p>
        </p:txBody>
      </p:sp>
      <p:sp>
        <p:nvSpPr>
          <p:cNvPr id="6" name="Subtitle 2">
            <a:extLst>
              <a:ext uri="{FF2B5EF4-FFF2-40B4-BE49-F238E27FC236}">
                <a16:creationId xmlns:a16="http://schemas.microsoft.com/office/drawing/2014/main" id="{54FFD5E6-7569-4284-B576-BBAE7CB03765}"/>
              </a:ext>
            </a:extLst>
          </p:cNvPr>
          <p:cNvSpPr txBox="1">
            <a:spLocks/>
          </p:cNvSpPr>
          <p:nvPr/>
        </p:nvSpPr>
        <p:spPr>
          <a:xfrm>
            <a:off x="337352" y="5079434"/>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defPPr>
              <a:defRPr lang="en-US"/>
            </a:defPPr>
            <a:lvl1pPr marL="285750" indent="-285750">
              <a:lnSpc>
                <a:spcPct val="150000"/>
              </a:lnSpc>
              <a:spcBef>
                <a:spcPts val="200"/>
              </a:spcBef>
              <a:buFont typeface="Arial" panose="020B0604020202020204" pitchFamily="34" charset="0"/>
              <a:buNone/>
              <a:defRPr>
                <a:latin typeface="Lato" panose="020F0502020204030203" pitchFamily="34" charset="0"/>
                <a:ea typeface="Lato" panose="020F0502020204030203" pitchFamily="34" charset="0"/>
                <a:cs typeface="Lato" panose="020F0502020204030203" pitchFamily="34" charset="0"/>
              </a:defRPr>
            </a:lvl1pPr>
            <a:lvl2pPr marL="0" lvl="1" indent="0" algn="ctr">
              <a:lnSpc>
                <a:spcPct val="100000"/>
              </a:lnSpc>
              <a:spcBef>
                <a:spcPts val="600"/>
              </a:spcBef>
              <a:spcAft>
                <a:spcPts val="600"/>
              </a:spcAft>
              <a:buFont typeface="Arial" panose="020B0604020202020204" pitchFamily="34" charse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GB" sz="2000" dirty="0">
                <a:solidFill>
                  <a:srgbClr val="FFFFFF"/>
                </a:solidFill>
              </a:rPr>
              <a:t>Is resistance to comparator antimicrobials likely to change over time? In what direction?</a:t>
            </a:r>
          </a:p>
        </p:txBody>
      </p:sp>
    </p:spTree>
    <p:extLst>
      <p:ext uri="{BB962C8B-B14F-4D97-AF65-F5344CB8AC3E}">
        <p14:creationId xmlns:p14="http://schemas.microsoft.com/office/powerpoint/2010/main" val="26331024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Per-patient results</a:t>
            </a:r>
          </a:p>
        </p:txBody>
      </p:sp>
    </p:spTree>
    <p:extLst>
      <p:ext uri="{BB962C8B-B14F-4D97-AF65-F5344CB8AC3E}">
        <p14:creationId xmlns:p14="http://schemas.microsoft.com/office/powerpoint/2010/main" val="2191970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D1EE-485F-4B04-B9C6-E69A8BE9BF4F}"/>
              </a:ext>
            </a:extLst>
          </p:cNvPr>
          <p:cNvSpPr>
            <a:spLocks noGrp="1"/>
          </p:cNvSpPr>
          <p:nvPr>
            <p:ph type="ctrTitle"/>
          </p:nvPr>
        </p:nvSpPr>
        <p:spPr>
          <a:xfrm>
            <a:off x="423476" y="421148"/>
            <a:ext cx="11080069" cy="1276350"/>
          </a:xfrm>
        </p:spPr>
        <p:txBody>
          <a:bodyPr>
            <a:normAutofit/>
          </a:bodyPr>
          <a:lstStyle/>
          <a:p>
            <a:r>
              <a:rPr lang="en-GB" sz="3600" dirty="0"/>
              <a:t>Patient level model – Comparator pathway in empiric setting</a:t>
            </a:r>
          </a:p>
        </p:txBody>
      </p:sp>
      <p:sp>
        <p:nvSpPr>
          <p:cNvPr id="3" name="Subtitle 2">
            <a:extLst>
              <a:ext uri="{FF2B5EF4-FFF2-40B4-BE49-F238E27FC236}">
                <a16:creationId xmlns:a16="http://schemas.microsoft.com/office/drawing/2014/main" id="{DFE03FAC-8D56-4538-8A24-FEB6505416EA}"/>
              </a:ext>
            </a:extLst>
          </p:cNvPr>
          <p:cNvSpPr>
            <a:spLocks noGrp="1"/>
          </p:cNvSpPr>
          <p:nvPr>
            <p:ph type="subTitle" idx="1"/>
          </p:nvPr>
        </p:nvSpPr>
        <p:spPr>
          <a:xfrm>
            <a:off x="496383" y="1572342"/>
            <a:ext cx="10795130" cy="2044701"/>
          </a:xfrm>
        </p:spPr>
        <p:txBody>
          <a:bodyPr>
            <a:normAutofit/>
          </a:bodyPr>
          <a:lstStyle/>
          <a:p>
            <a:pPr marL="0" indent="0">
              <a:lnSpc>
                <a:spcPct val="100000"/>
              </a:lnSpc>
              <a:spcBef>
                <a:spcPts val="600"/>
              </a:spcBef>
              <a:spcAft>
                <a:spcPts val="600"/>
              </a:spcAft>
            </a:pPr>
            <a:r>
              <a:rPr lang="en-GB" dirty="0">
                <a:latin typeface="+mn-lt"/>
              </a:rPr>
              <a:t>3 possible pathways modelled in empiric to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ES1: CAZ-AVI in empiric setting + existing treatments in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ES2: existing therapies in both empiric setting and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ES3: existing therapies in empiric setting + CAZ-AVI in microbiology-directed setting</a:t>
            </a:r>
          </a:p>
          <a:p>
            <a:endParaRPr lang="en-GB" dirty="0"/>
          </a:p>
        </p:txBody>
      </p:sp>
      <p:graphicFrame>
        <p:nvGraphicFramePr>
          <p:cNvPr id="4" name="Table 3">
            <a:extLst>
              <a:ext uri="{FF2B5EF4-FFF2-40B4-BE49-F238E27FC236}">
                <a16:creationId xmlns:a16="http://schemas.microsoft.com/office/drawing/2014/main" id="{9154D79E-2E8B-4DDD-B751-A82E6437608F}"/>
              </a:ext>
            </a:extLst>
          </p:cNvPr>
          <p:cNvGraphicFramePr>
            <a:graphicFrameLocks noGrp="1"/>
          </p:cNvGraphicFramePr>
          <p:nvPr>
            <p:extLst>
              <p:ext uri="{D42A27DB-BD31-4B8C-83A1-F6EECF244321}">
                <p14:modId xmlns:p14="http://schemas.microsoft.com/office/powerpoint/2010/main" val="1898700452"/>
              </p:ext>
            </p:extLst>
          </p:nvPr>
        </p:nvGraphicFramePr>
        <p:xfrm>
          <a:off x="496383" y="3202461"/>
          <a:ext cx="11199234" cy="2651893"/>
        </p:xfrm>
        <a:graphic>
          <a:graphicData uri="http://schemas.openxmlformats.org/drawingml/2006/table">
            <a:tbl>
              <a:tblPr firstRow="1" firstCol="1" bandRow="1">
                <a:tableStyleId>{5C22544A-7EE6-4342-B048-85BDC9FD1C3A}</a:tableStyleId>
              </a:tblPr>
              <a:tblGrid>
                <a:gridCol w="5068203">
                  <a:extLst>
                    <a:ext uri="{9D8B030D-6E8A-4147-A177-3AD203B41FA5}">
                      <a16:colId xmlns:a16="http://schemas.microsoft.com/office/drawing/2014/main" val="353951812"/>
                    </a:ext>
                  </a:extLst>
                </a:gridCol>
                <a:gridCol w="6131031">
                  <a:extLst>
                    <a:ext uri="{9D8B030D-6E8A-4147-A177-3AD203B41FA5}">
                      <a16:colId xmlns:a16="http://schemas.microsoft.com/office/drawing/2014/main" val="771780470"/>
                    </a:ext>
                  </a:extLst>
                </a:gridCol>
              </a:tblGrid>
              <a:tr h="251810">
                <a:tc>
                  <a:txBody>
                    <a:bodyPr/>
                    <a:lstStyle/>
                    <a:p>
                      <a:pPr>
                        <a:lnSpc>
                          <a:spcPct val="107000"/>
                        </a:lnSpc>
                        <a:spcAft>
                          <a:spcPts val="800"/>
                        </a:spcAft>
                      </a:pPr>
                      <a:r>
                        <a:rPr lang="en-GB" sz="1800" dirty="0">
                          <a:effectLst/>
                        </a:rPr>
                        <a:t>Empiric treatment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tc>
                  <a:txBody>
                    <a:bodyPr/>
                    <a:lstStyle/>
                    <a:p>
                      <a:pPr>
                        <a:lnSpc>
                          <a:spcPct val="107000"/>
                        </a:lnSpc>
                        <a:spcAft>
                          <a:spcPts val="800"/>
                        </a:spcAft>
                      </a:pPr>
                      <a:r>
                        <a:rPr lang="en-GB" sz="1800" dirty="0">
                          <a:effectLst/>
                        </a:rPr>
                        <a:t>Microbiology-directed treatment (if indicated in the microbiology-directed setting)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1574082484"/>
                  </a:ext>
                </a:extLst>
              </a:tr>
              <a:tr h="251810">
                <a:tc>
                  <a:txBody>
                    <a:bodyPr/>
                    <a:lstStyle/>
                    <a:p>
                      <a:pPr marL="0" algn="l" defTabSz="914400" rtl="0" eaLnBrk="1" latinLnBrk="0" hangingPunct="1">
                        <a:lnSpc>
                          <a:spcPct val="107000"/>
                        </a:lnSpc>
                        <a:spcAft>
                          <a:spcPts val="800"/>
                        </a:spcAft>
                      </a:pPr>
                      <a:r>
                        <a:rPr lang="en-GB" sz="1800" kern="1200" dirty="0">
                          <a:solidFill>
                            <a:schemeClr val="tx1"/>
                          </a:solidFill>
                          <a:effectLst/>
                          <a:latin typeface="+mn-lt"/>
                          <a:ea typeface="+mn-ea"/>
                          <a:cs typeface="+mn-cs"/>
                        </a:rPr>
                        <a:t>CAZ-AVI</a:t>
                      </a:r>
                    </a:p>
                  </a:txBody>
                  <a:tcPr marL="54054" marR="54054" marT="0" marB="0">
                    <a:solidFill>
                      <a:srgbClr val="CBCFD0"/>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extLst>
                  <a:ext uri="{0D108BD9-81ED-4DB2-BD59-A6C34878D82A}">
                    <a16:rowId xmlns:a16="http://schemas.microsoft.com/office/drawing/2014/main" val="1880560152"/>
                  </a:ext>
                </a:extLst>
              </a:tr>
              <a:tr h="358550">
                <a:tc>
                  <a:txBody>
                    <a:bodyPr/>
                    <a:lstStyle/>
                    <a:p>
                      <a:pPr>
                        <a:lnSpc>
                          <a:spcPct val="107000"/>
                        </a:lnSpc>
                        <a:spcAft>
                          <a:spcPts val="800"/>
                        </a:spcAft>
                      </a:pPr>
                      <a:r>
                        <a:rPr lang="en-GB" sz="1800" dirty="0">
                          <a:solidFill>
                            <a:schemeClr val="tx1"/>
                          </a:solidFill>
                          <a:effectLst/>
                        </a:rPr>
                        <a:t>Non-colistin or aminoglycoside-based</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extLst>
                  <a:ext uri="{0D108BD9-81ED-4DB2-BD59-A6C34878D82A}">
                    <a16:rowId xmlns:a16="http://schemas.microsoft.com/office/drawing/2014/main" val="3257570616"/>
                  </a:ext>
                </a:extLst>
              </a:tr>
              <a:tr h="358550">
                <a:tc>
                  <a:txBody>
                    <a:bodyPr/>
                    <a:lstStyle/>
                    <a:p>
                      <a:pPr>
                        <a:lnSpc>
                          <a:spcPct val="107000"/>
                        </a:lnSpc>
                        <a:spcAft>
                          <a:spcPts val="800"/>
                        </a:spcAft>
                      </a:pPr>
                      <a:r>
                        <a:rPr lang="en-GB" sz="1800" dirty="0">
                          <a:solidFill>
                            <a:schemeClr val="tx1"/>
                          </a:solidFill>
                          <a:effectLst/>
                        </a:rPr>
                        <a:t>Colistin or aminoglycoside-based</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1137087165"/>
                  </a:ext>
                </a:extLst>
              </a:tr>
              <a:tr h="542645">
                <a:tc>
                  <a:txBody>
                    <a:bodyPr/>
                    <a:lstStyle/>
                    <a:p>
                      <a:pPr>
                        <a:lnSpc>
                          <a:spcPct val="107000"/>
                        </a:lnSpc>
                        <a:spcAft>
                          <a:spcPts val="800"/>
                        </a:spcAft>
                      </a:pPr>
                      <a:r>
                        <a:rPr lang="en-GB" sz="1800" dirty="0">
                          <a:solidFill>
                            <a:schemeClr val="tx1"/>
                          </a:solidFill>
                          <a:effectLst/>
                        </a:rPr>
                        <a:t>Non-colistin or aminoglycoside-based </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tc>
                  <a:txBody>
                    <a:bodyPr/>
                    <a:lstStyle/>
                    <a:p>
                      <a:pPr>
                        <a:lnSpc>
                          <a:spcPct val="107000"/>
                        </a:lnSpc>
                        <a:spcAft>
                          <a:spcPts val="800"/>
                        </a:spcAft>
                      </a:pPr>
                      <a:r>
                        <a:rPr lang="en-GB" sz="1800" dirty="0">
                          <a:effectLst/>
                        </a:rPr>
                        <a:t>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3214328439"/>
                  </a:ext>
                </a:extLst>
              </a:tr>
              <a:tr h="542645">
                <a:tc>
                  <a:txBody>
                    <a:bodyPr/>
                    <a:lstStyle/>
                    <a:p>
                      <a:pPr>
                        <a:lnSpc>
                          <a:spcPct val="107000"/>
                        </a:lnSpc>
                        <a:spcAft>
                          <a:spcPts val="800"/>
                        </a:spcAft>
                      </a:pPr>
                      <a:r>
                        <a:rPr lang="en-GB" sz="1800" dirty="0">
                          <a:solidFill>
                            <a:schemeClr val="tx1"/>
                          </a:solidFill>
                          <a:effectLst/>
                        </a:rPr>
                        <a:t>Colistin or aminoglycoside-based</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tc>
                  <a:txBody>
                    <a:bodyPr/>
                    <a:lstStyle/>
                    <a:p>
                      <a:pPr>
                        <a:lnSpc>
                          <a:spcPct val="107000"/>
                        </a:lnSpc>
                        <a:spcAft>
                          <a:spcPts val="800"/>
                        </a:spcAft>
                      </a:pPr>
                      <a:r>
                        <a:rPr lang="en-GB" sz="1800" dirty="0">
                          <a:effectLst/>
                        </a:rPr>
                        <a:t>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extLst>
                  <a:ext uri="{0D108BD9-81ED-4DB2-BD59-A6C34878D82A}">
                    <a16:rowId xmlns:a16="http://schemas.microsoft.com/office/drawing/2014/main" val="1098712299"/>
                  </a:ext>
                </a:extLst>
              </a:tr>
            </a:tbl>
          </a:graphicData>
        </a:graphic>
      </p:graphicFrame>
    </p:spTree>
    <p:extLst>
      <p:ext uri="{BB962C8B-B14F-4D97-AF65-F5344CB8AC3E}">
        <p14:creationId xmlns:p14="http://schemas.microsoft.com/office/powerpoint/2010/main" val="269897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39840" y="194788"/>
            <a:ext cx="11879591" cy="840383"/>
          </a:xfrm>
        </p:spPr>
        <p:txBody>
          <a:bodyPr>
            <a:normAutofit/>
          </a:bodyPr>
          <a:lstStyle/>
          <a:p>
            <a:r>
              <a:rPr lang="en-GB" sz="2800" dirty="0"/>
              <a:t>Per-patient base case results (probabilistic): HAP/VAP, empiric setting</a:t>
            </a:r>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p:txBody>
          <a:bodyPr/>
          <a:lstStyle/>
          <a:p>
            <a:pPr>
              <a:buFont typeface="Arial" panose="020B0604020202020204" pitchFamily="34" charset="0"/>
              <a:buChar char="•"/>
            </a:pPr>
            <a:r>
              <a:rPr lang="en-GB" dirty="0"/>
              <a:t>Key results and scenarios</a:t>
            </a:r>
          </a:p>
        </p:txBody>
      </p:sp>
      <p:graphicFrame>
        <p:nvGraphicFramePr>
          <p:cNvPr id="2" name="Table 1">
            <a:extLst>
              <a:ext uri="{FF2B5EF4-FFF2-40B4-BE49-F238E27FC236}">
                <a16:creationId xmlns:a16="http://schemas.microsoft.com/office/drawing/2014/main" id="{956496A6-C676-4A52-97BB-AB7DC0C56F3F}"/>
              </a:ext>
            </a:extLst>
          </p:cNvPr>
          <p:cNvGraphicFramePr>
            <a:graphicFrameLocks noGrp="1"/>
          </p:cNvGraphicFramePr>
          <p:nvPr>
            <p:extLst>
              <p:ext uri="{D42A27DB-BD31-4B8C-83A1-F6EECF244321}">
                <p14:modId xmlns:p14="http://schemas.microsoft.com/office/powerpoint/2010/main" val="241933788"/>
              </p:ext>
            </p:extLst>
          </p:nvPr>
        </p:nvGraphicFramePr>
        <p:xfrm>
          <a:off x="188933" y="615429"/>
          <a:ext cx="6748931" cy="5772072"/>
        </p:xfrm>
        <a:graphic>
          <a:graphicData uri="http://schemas.openxmlformats.org/drawingml/2006/table">
            <a:tbl>
              <a:tblPr firstRow="1" firstCol="1" bandRow="1">
                <a:tableStyleId>{5C22544A-7EE6-4342-B048-85BDC9FD1C3A}</a:tableStyleId>
              </a:tblPr>
              <a:tblGrid>
                <a:gridCol w="3673449">
                  <a:extLst>
                    <a:ext uri="{9D8B030D-6E8A-4147-A177-3AD203B41FA5}">
                      <a16:colId xmlns:a16="http://schemas.microsoft.com/office/drawing/2014/main" val="2444791544"/>
                    </a:ext>
                  </a:extLst>
                </a:gridCol>
                <a:gridCol w="1629147">
                  <a:extLst>
                    <a:ext uri="{9D8B030D-6E8A-4147-A177-3AD203B41FA5}">
                      <a16:colId xmlns:a16="http://schemas.microsoft.com/office/drawing/2014/main" val="739469815"/>
                    </a:ext>
                  </a:extLst>
                </a:gridCol>
                <a:gridCol w="1446335">
                  <a:extLst>
                    <a:ext uri="{9D8B030D-6E8A-4147-A177-3AD203B41FA5}">
                      <a16:colId xmlns:a16="http://schemas.microsoft.com/office/drawing/2014/main" val="4190566383"/>
                    </a:ext>
                  </a:extLst>
                </a:gridCol>
              </a:tblGrid>
              <a:tr h="324777">
                <a:tc rowSpan="2">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gridSpan="2">
                  <a:txBody>
                    <a:bodyPr/>
                    <a:lstStyle/>
                    <a:p>
                      <a:r>
                        <a:rPr lang="it-IT" sz="1800">
                          <a:effectLst/>
                        </a:rPr>
                        <a:t>Incremental results</a:t>
                      </a:r>
                      <a:endParaRPr lang="en-GB"/>
                    </a:p>
                  </a:txBody>
                  <a:tcPr marL="5251" marR="5251" marT="0" marB="0"/>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extLst>
                  <a:ext uri="{0D108BD9-81ED-4DB2-BD59-A6C34878D82A}">
                    <a16:rowId xmlns:a16="http://schemas.microsoft.com/office/drawing/2014/main" val="763236892"/>
                  </a:ext>
                </a:extLst>
              </a:tr>
              <a:tr h="256163">
                <a:tc vMerge="1">
                  <a:txBody>
                    <a:bodyPr/>
                    <a:lstStyle/>
                    <a:p>
                      <a:endParaRPr lang="en-GB"/>
                    </a:p>
                  </a:txBody>
                  <a:tcPr/>
                </a:tc>
                <a:tc>
                  <a:txBody>
                    <a:bodyPr/>
                    <a:lstStyle/>
                    <a:p>
                      <a:pPr algn="r"/>
                      <a:r>
                        <a:rPr lang="it-IT" sz="1800" dirty="0">
                          <a:solidFill>
                            <a:schemeClr val="tx1"/>
                          </a:solidFill>
                          <a:effectLst/>
                        </a:rPr>
                        <a:t>CAZ-AVI vs non colistin/aminoglycoside based</a:t>
                      </a:r>
                      <a:endParaRPr lang="en-GB" dirty="0">
                        <a:solidFill>
                          <a:schemeClr val="tx1"/>
                        </a:solidFill>
                      </a:endParaRPr>
                    </a:p>
                  </a:txBody>
                  <a:tcPr marL="5251" marR="5251" marT="0" marB="0"/>
                </a:tc>
                <a:tc>
                  <a:txBody>
                    <a:bodyPr/>
                    <a:lstStyle/>
                    <a:p>
                      <a:pPr algn="r"/>
                      <a:r>
                        <a:rPr lang="it-IT" sz="1800" dirty="0">
                          <a:solidFill>
                            <a:schemeClr val="tx1"/>
                          </a:solidFill>
                          <a:effectLst/>
                        </a:rPr>
                        <a:t>CAZ-AVI vs colistin/aminoglycoside based</a:t>
                      </a:r>
                    </a:p>
                  </a:txBody>
                  <a:tcPr marL="5251" marR="5251" marT="0" marB="0"/>
                </a:tc>
                <a:extLst>
                  <a:ext uri="{0D108BD9-81ED-4DB2-BD59-A6C34878D82A}">
                    <a16:rowId xmlns:a16="http://schemas.microsoft.com/office/drawing/2014/main" val="3601539434"/>
                  </a:ext>
                </a:extLst>
              </a:tr>
              <a:tr h="345809">
                <a:tc gridSpan="3">
                  <a:txBody>
                    <a:bodyPr/>
                    <a:lstStyle/>
                    <a:p>
                      <a:pPr algn="r">
                        <a:lnSpc>
                          <a:spcPct val="107000"/>
                        </a:lnSpc>
                        <a:spcAft>
                          <a:spcPts val="800"/>
                        </a:spcAft>
                      </a:pPr>
                      <a:r>
                        <a:rPr lang="en-GB" sz="1800" dirty="0">
                          <a:effectLst/>
                        </a:rPr>
                        <a:t>Patients with OXA-48 </a:t>
                      </a:r>
                      <a:r>
                        <a:rPr lang="en-GB" sz="1800" dirty="0" err="1">
                          <a:solidFill>
                            <a:schemeClr val="bg1"/>
                          </a:solidFill>
                          <a:effectLst/>
                        </a:rPr>
                        <a:t>Enterobacterales</a:t>
                      </a:r>
                      <a:r>
                        <a:rPr lang="en-GB" sz="1800" dirty="0">
                          <a:solidFill>
                            <a:schemeClr val="bg1"/>
                          </a:solidFill>
                          <a:effectLst/>
                        </a:rPr>
                        <a:t> (‘correctly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pPr algn="r">
                        <a:lnSpc>
                          <a:spcPct val="107000"/>
                        </a:lnSpc>
                        <a:spcAft>
                          <a:spcPts val="800"/>
                        </a:spcAft>
                      </a:pP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extLst>
                  <a:ext uri="{0D108BD9-81ED-4DB2-BD59-A6C34878D82A}">
                    <a16:rowId xmlns:a16="http://schemas.microsoft.com/office/drawing/2014/main" val="1692288286"/>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-£9,779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-£221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722554243"/>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0.459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dirty="0">
                          <a:effectLst/>
                        </a:rPr>
                        <a:t>0.218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2384371599"/>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dirty="0">
                          <a:effectLst/>
                        </a:rPr>
                        <a:t>0.322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0.152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241967544"/>
                  </a:ext>
                </a:extLst>
              </a:tr>
              <a:tr h="256163">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dirty="0">
                          <a:effectLst/>
                        </a:rPr>
                        <a:t>0.811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dirty="0">
                          <a:effectLst/>
                        </a:rPr>
                        <a:t>0.163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464375657"/>
                  </a:ext>
                </a:extLst>
              </a:tr>
              <a:tr h="333898">
                <a:tc gridSpan="3">
                  <a:txBody>
                    <a:bodyPr/>
                    <a:lstStyle/>
                    <a:p>
                      <a:pPr algn="r">
                        <a:lnSpc>
                          <a:spcPct val="107000"/>
                        </a:lnSpc>
                        <a:spcAft>
                          <a:spcPts val="800"/>
                        </a:spcAft>
                      </a:pPr>
                      <a:r>
                        <a:rPr lang="en-GB" sz="1800" dirty="0">
                          <a:effectLst/>
                        </a:rPr>
                        <a:t>Patients without OXA-48 </a:t>
                      </a:r>
                      <a:r>
                        <a:rPr lang="en-GB" sz="1800" dirty="0" err="1">
                          <a:solidFill>
                            <a:schemeClr val="bg1"/>
                          </a:solidFill>
                          <a:effectLst/>
                        </a:rPr>
                        <a:t>Enterobacterales</a:t>
                      </a:r>
                      <a:r>
                        <a:rPr lang="en-GB" sz="1800" dirty="0">
                          <a:solidFill>
                            <a:schemeClr val="bg1"/>
                          </a:solidFill>
                          <a:effectLst/>
                        </a:rPr>
                        <a:t>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pPr algn="r">
                        <a:lnSpc>
                          <a:spcPct val="107000"/>
                        </a:lnSpc>
                        <a:spcAft>
                          <a:spcPts val="800"/>
                        </a:spcAft>
                      </a:pP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extLst>
                  <a:ext uri="{0D108BD9-81ED-4DB2-BD59-A6C34878D82A}">
                    <a16:rowId xmlns:a16="http://schemas.microsoft.com/office/drawing/2014/main" val="2478956718"/>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-£10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-£574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706525468"/>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0.000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0.233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324827004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0.000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dirty="0">
                          <a:effectLst/>
                        </a:rPr>
                        <a:t>0.163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4256159121"/>
                  </a:ext>
                </a:extLst>
              </a:tr>
              <a:tr h="31877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dirty="0">
                          <a:effectLst/>
                        </a:rPr>
                        <a:t>0.001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dirty="0">
                          <a:effectLst/>
                        </a:rPr>
                        <a:t>0.192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3289502521"/>
                  </a:ext>
                </a:extLst>
              </a:tr>
              <a:tr h="273739">
                <a:tc gridSpan="3">
                  <a:txBody>
                    <a:bodyPr/>
                    <a:lstStyle/>
                    <a:p>
                      <a:pPr algn="r">
                        <a:lnSpc>
                          <a:spcPct val="107000"/>
                        </a:lnSpc>
                        <a:spcAft>
                          <a:spcPts val="800"/>
                        </a:spcAft>
                      </a:pPr>
                      <a:r>
                        <a:rPr lang="en-GB" sz="1800" dirty="0">
                          <a:effectLst/>
                        </a:rPr>
                        <a:t>All patients in empiric </a:t>
                      </a:r>
                      <a:r>
                        <a:rPr lang="en-GB" sz="1800" dirty="0">
                          <a:solidFill>
                            <a:schemeClr val="bg1"/>
                          </a:solidFill>
                          <a:effectLst/>
                        </a:rPr>
                        <a:t>setting (weighted average of correctly and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pPr algn="r">
                        <a:lnSpc>
                          <a:spcPct val="107000"/>
                        </a:lnSpc>
                        <a:spcAft>
                          <a:spcPts val="800"/>
                        </a:spcAft>
                      </a:pP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extLst>
                  <a:ext uri="{0D108BD9-81ED-4DB2-BD59-A6C34878D82A}">
                    <a16:rowId xmlns:a16="http://schemas.microsoft.com/office/drawing/2014/main" val="1711510737"/>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-£1,928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-£505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47398948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effectLst/>
                        </a:rPr>
                        <a:t>0.063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a:effectLst/>
                        </a:rPr>
                        <a:t>0.161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798015198"/>
                  </a:ext>
                </a:extLst>
              </a:tr>
              <a:tr h="27579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dirty="0">
                          <a:effectLst/>
                        </a:rPr>
                        <a:t>0.160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gn="r">
                        <a:lnSpc>
                          <a:spcPct val="107000"/>
                        </a:lnSpc>
                        <a:spcAft>
                          <a:spcPts val="800"/>
                        </a:spcAft>
                      </a:pPr>
                      <a:r>
                        <a:rPr lang="en-GB" sz="1800" dirty="0">
                          <a:effectLst/>
                        </a:rPr>
                        <a:t>0.186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797026246"/>
                  </a:ext>
                </a:extLst>
              </a:tr>
            </a:tbl>
          </a:graphicData>
        </a:graphic>
      </p:graphicFrame>
      <p:sp>
        <p:nvSpPr>
          <p:cNvPr id="7" name="TextBox 6">
            <a:extLst>
              <a:ext uri="{FF2B5EF4-FFF2-40B4-BE49-F238E27FC236}">
                <a16:creationId xmlns:a16="http://schemas.microsoft.com/office/drawing/2014/main" id="{570F306B-BF28-4F12-873B-DDE1C05BA97C}"/>
              </a:ext>
            </a:extLst>
          </p:cNvPr>
          <p:cNvSpPr txBox="1"/>
          <p:nvPr/>
        </p:nvSpPr>
        <p:spPr>
          <a:xfrm>
            <a:off x="139840" y="6424636"/>
            <a:ext cx="5130661"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adapted from table 36</a:t>
            </a:r>
          </a:p>
        </p:txBody>
      </p:sp>
      <p:sp>
        <p:nvSpPr>
          <p:cNvPr id="3" name="TextBox 2">
            <a:extLst>
              <a:ext uri="{FF2B5EF4-FFF2-40B4-BE49-F238E27FC236}">
                <a16:creationId xmlns:a16="http://schemas.microsoft.com/office/drawing/2014/main" id="{213485F7-2CA2-493D-A949-65A95731A2F2}"/>
              </a:ext>
            </a:extLst>
          </p:cNvPr>
          <p:cNvSpPr txBox="1"/>
          <p:nvPr/>
        </p:nvSpPr>
        <p:spPr>
          <a:xfrm>
            <a:off x="6996856" y="699992"/>
            <a:ext cx="5163389" cy="5847755"/>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600"/>
              </a:spcAft>
              <a:buClrTx/>
              <a:buSzTx/>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CAZ-AVI </a:t>
            </a:r>
            <a:r>
              <a:rPr kumimoji="0" lang="en-GB" sz="1800" b="0" i="0" u="none" strike="noStrike" kern="1200" cap="none" spc="0" normalizeH="0" baseline="0" noProof="0" dirty="0">
                <a:ln>
                  <a:noFill/>
                </a:ln>
                <a:effectLst/>
                <a:uLnTx/>
                <a:uFillTx/>
                <a:latin typeface="Lato"/>
                <a:ea typeface="+mn-ea"/>
                <a:cs typeface="+mn-cs"/>
              </a:rPr>
              <a:t>vs colistin/aminoglycoside based: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CAZ-AVI similar effectiveness to but improved safety in both individuals with and without OXA-48 </a:t>
            </a:r>
            <a:r>
              <a:rPr kumimoji="0" lang="en-GB" sz="1800" b="0" i="0" u="none" strike="noStrike" kern="1200" cap="none" spc="0" normalizeH="0" baseline="0" noProof="0" dirty="0" err="1">
                <a:ln>
                  <a:noFill/>
                </a:ln>
                <a:effectLst/>
                <a:uLnTx/>
                <a:uFillTx/>
                <a:latin typeface="Lato"/>
                <a:ea typeface="+mn-ea"/>
                <a:cs typeface="+mn-cs"/>
              </a:rPr>
              <a:t>Enterobacterales</a:t>
            </a:r>
            <a:r>
              <a:rPr kumimoji="0" lang="en-GB" sz="1800" b="0" i="0" u="none" strike="noStrike" kern="1200" cap="none" spc="0" normalizeH="0" baseline="0" noProof="0" dirty="0">
                <a:ln>
                  <a:noFill/>
                </a:ln>
                <a:effectLst/>
                <a:uLnTx/>
                <a:uFillTx/>
                <a:latin typeface="Lato"/>
                <a:ea typeface="+mn-ea"/>
                <a:cs typeface="+mn-cs"/>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Per patient incremental net health effects (INHE) therefore similar in patients with and without OXA-48 </a:t>
            </a:r>
            <a:r>
              <a:rPr kumimoji="0" lang="en-GB" sz="1800" b="0" i="0" u="none" strike="noStrike" kern="1200" cap="none" spc="0" normalizeH="0" baseline="0" noProof="0" dirty="0" err="1">
                <a:ln>
                  <a:noFill/>
                </a:ln>
                <a:effectLst/>
                <a:uLnTx/>
                <a:uFillTx/>
                <a:latin typeface="Lato"/>
                <a:ea typeface="+mn-ea"/>
                <a:cs typeface="+mn-cs"/>
              </a:rPr>
              <a:t>Enterobacterales</a:t>
            </a:r>
            <a:r>
              <a:rPr kumimoji="0" lang="en-GB" sz="1800" b="0" i="0" u="none" strike="noStrike" kern="1200" cap="none" spc="0" normalizeH="0" baseline="0" noProof="0" dirty="0">
                <a:ln>
                  <a:noFill/>
                </a:ln>
                <a:effectLst/>
                <a:uLnTx/>
                <a:uFillTx/>
                <a:latin typeface="Lato"/>
                <a:ea typeface="+mn-ea"/>
                <a:cs typeface="+mn-cs"/>
              </a:rPr>
              <a:t> (0.16 and 0.19 QALYs respectively)</a:t>
            </a:r>
          </a:p>
          <a:p>
            <a:pPr marR="0" lvl="0" algn="l" defTabSz="914400" rtl="0" eaLnBrk="1" fontAlgn="auto" latinLnBrk="0" hangingPunct="1">
              <a:lnSpc>
                <a:spcPct val="100000"/>
              </a:lnSpc>
              <a:spcBef>
                <a:spcPts val="600"/>
              </a:spcBef>
              <a:spcAft>
                <a:spcPts val="600"/>
              </a:spcAft>
              <a:buClrTx/>
              <a:buSzTx/>
              <a:tabLst/>
              <a:defRPr/>
            </a:pPr>
            <a:r>
              <a:rPr kumimoji="0" lang="en-GB" sz="1800" b="0" i="0" u="none" strike="noStrike" kern="1200" cap="none" spc="0" normalizeH="0" baseline="0" noProof="0" dirty="0">
                <a:ln>
                  <a:noFill/>
                </a:ln>
                <a:effectLst/>
                <a:uLnTx/>
                <a:uFillTx/>
                <a:latin typeface="Lato"/>
                <a:ea typeface="+mn-ea"/>
                <a:cs typeface="+mn-cs"/>
              </a:rPr>
              <a:t>CAZ-AVI vs non colistin/aminoglycoside based: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Patients with OXA-48 </a:t>
            </a:r>
            <a:r>
              <a:rPr kumimoji="0" lang="en-GB" sz="1800" b="0" i="0" u="none" strike="noStrike" kern="1200" cap="none" spc="0" normalizeH="0" baseline="0" noProof="0" dirty="0" err="1">
                <a:ln>
                  <a:noFill/>
                </a:ln>
                <a:effectLst/>
                <a:uLnTx/>
                <a:uFillTx/>
                <a:latin typeface="Lato"/>
                <a:ea typeface="+mn-ea"/>
                <a:cs typeface="+mn-cs"/>
              </a:rPr>
              <a:t>Enterobacterales</a:t>
            </a:r>
            <a:r>
              <a:rPr kumimoji="0" lang="en-GB" sz="1800" b="0" i="0" u="none" strike="noStrike" kern="1200" cap="none" spc="0" normalizeH="0" baseline="0" noProof="0" dirty="0">
                <a:ln>
                  <a:noFill/>
                </a:ln>
                <a:effectLst/>
                <a:uLnTx/>
                <a:uFillTx/>
                <a:latin typeface="Lato"/>
                <a:ea typeface="+mn-ea"/>
                <a:cs typeface="+mn-cs"/>
              </a:rPr>
              <a:t>: </a:t>
            </a:r>
            <a:br>
              <a:rPr kumimoji="0" lang="en-GB" sz="1800" b="0" i="0" u="none" strike="noStrike" kern="1200" cap="none" spc="0" normalizeH="0" baseline="0" noProof="0" dirty="0">
                <a:ln>
                  <a:noFill/>
                </a:ln>
                <a:effectLst/>
                <a:uLnTx/>
                <a:uFillTx/>
                <a:latin typeface="Lato"/>
                <a:ea typeface="+mn-ea"/>
                <a:cs typeface="+mn-cs"/>
              </a:rPr>
            </a:br>
            <a:r>
              <a:rPr kumimoji="0" lang="en-GB" sz="1800" b="0" i="0" u="none" strike="noStrike" kern="1200" cap="none" spc="0" normalizeH="0" baseline="0" noProof="0" dirty="0">
                <a:ln>
                  <a:noFill/>
                </a:ln>
                <a:effectLst/>
                <a:uLnTx/>
                <a:uFillTx/>
                <a:latin typeface="Lato"/>
                <a:ea typeface="+mn-ea"/>
                <a:cs typeface="+mn-cs"/>
              </a:rPr>
              <a:t>CAZ-AVI associated with improved </a:t>
            </a:r>
            <a:r>
              <a:rPr lang="en-GB" dirty="0">
                <a:latin typeface="Lato"/>
              </a:rPr>
              <a:t>effectiveness </a:t>
            </a:r>
            <a:r>
              <a:rPr kumimoji="0" lang="en-GB" sz="1800" b="0" i="0" u="none" strike="noStrike" kern="1200" cap="none" spc="0" normalizeH="0" baseline="0" noProof="0" dirty="0">
                <a:ln>
                  <a:noFill/>
                </a:ln>
                <a:effectLst/>
                <a:uLnTx/>
                <a:uFillTx/>
                <a:latin typeface="Lato"/>
                <a:ea typeface="+mn-ea"/>
                <a:cs typeface="+mn-cs"/>
              </a:rPr>
              <a:t>and comparable safety. Large difference in effectiveness drives large per patient INHE of 0.81 QALYs.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Patients without OXA-48 </a:t>
            </a:r>
            <a:r>
              <a:rPr kumimoji="0" lang="en-GB" sz="1800" b="0" i="0" u="none" strike="noStrike" kern="1200" cap="none" spc="0" normalizeH="0" baseline="0" noProof="0" dirty="0" err="1">
                <a:ln>
                  <a:noFill/>
                </a:ln>
                <a:effectLst/>
                <a:uLnTx/>
                <a:uFillTx/>
                <a:latin typeface="Lato"/>
                <a:ea typeface="+mn-ea"/>
                <a:cs typeface="+mn-cs"/>
              </a:rPr>
              <a:t>Enterobacterales</a:t>
            </a:r>
            <a:r>
              <a:rPr kumimoji="0" lang="en-GB" sz="1800" b="0" i="0" u="none" strike="noStrike" kern="1200" cap="none" spc="0" normalizeH="0" baseline="0" noProof="0" dirty="0">
                <a:ln>
                  <a:noFill/>
                </a:ln>
                <a:effectLst/>
                <a:uLnTx/>
                <a:uFillTx/>
                <a:latin typeface="Lato"/>
                <a:ea typeface="+mn-ea"/>
                <a:cs typeface="+mn-cs"/>
              </a:rPr>
              <a:t>: CAZ-AVI and non-colistin/aminoglycoside-based therapy offer similar </a:t>
            </a:r>
            <a:r>
              <a:rPr lang="en-GB" dirty="0">
                <a:latin typeface="Lato"/>
              </a:rPr>
              <a:t>effectiveness</a:t>
            </a:r>
            <a:r>
              <a:rPr kumimoji="0" lang="en-GB" sz="1800" b="0" i="0" u="none" strike="noStrike" kern="1200" cap="none" spc="0" normalizeH="0" baseline="0" noProof="0" dirty="0">
                <a:ln>
                  <a:noFill/>
                </a:ln>
                <a:effectLst/>
                <a:uLnTx/>
                <a:uFillTx/>
                <a:latin typeface="Lato"/>
                <a:ea typeface="+mn-ea"/>
                <a:cs typeface="+mn-cs"/>
              </a:rPr>
              <a:t> and safety. </a:t>
            </a:r>
          </a:p>
        </p:txBody>
      </p:sp>
      <p:sp>
        <p:nvSpPr>
          <p:cNvPr id="8" name="TextBox 7">
            <a:extLst>
              <a:ext uri="{FF2B5EF4-FFF2-40B4-BE49-F238E27FC236}">
                <a16:creationId xmlns:a16="http://schemas.microsoft.com/office/drawing/2014/main" id="{BBA465CC-9879-4126-AAB7-860AB498D5A2}"/>
              </a:ext>
              <a:ext uri="{C183D7F6-B498-43B3-948B-1728B52AA6E4}">
                <adec:decorative xmlns:adec="http://schemas.microsoft.com/office/drawing/2017/decorative" val="1"/>
              </a:ext>
            </a:extLst>
          </p:cNvPr>
          <p:cNvSpPr txBox="1"/>
          <p:nvPr/>
        </p:nvSpPr>
        <p:spPr>
          <a:xfrm>
            <a:off x="129941" y="6104071"/>
            <a:ext cx="6949285"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42691267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FDB8-EEAC-41D9-B754-C86F9FDDA1FD}"/>
              </a:ext>
            </a:extLst>
          </p:cNvPr>
          <p:cNvSpPr>
            <a:spLocks noGrp="1"/>
          </p:cNvSpPr>
          <p:nvPr>
            <p:ph type="ctrTitle"/>
          </p:nvPr>
        </p:nvSpPr>
        <p:spPr>
          <a:xfrm>
            <a:off x="128083" y="452370"/>
            <a:ext cx="11873417" cy="1276350"/>
          </a:xfrm>
        </p:spPr>
        <p:txBody>
          <a:bodyPr>
            <a:normAutofit/>
          </a:bodyPr>
          <a:lstStyle/>
          <a:p>
            <a:r>
              <a:rPr lang="en-GB" sz="3200" dirty="0"/>
              <a:t>Per-patient base case results (probabilistic): HAP/VAP and </a:t>
            </a:r>
            <a:r>
              <a:rPr lang="en-GB" sz="3200" dirty="0" err="1"/>
              <a:t>cUTI</a:t>
            </a:r>
            <a:r>
              <a:rPr lang="en-GB" sz="3200" dirty="0"/>
              <a:t>, microbiology-directed setting (MDS)</a:t>
            </a:r>
          </a:p>
        </p:txBody>
      </p:sp>
      <p:sp>
        <p:nvSpPr>
          <p:cNvPr id="3" name="Subtitle 2">
            <a:extLst>
              <a:ext uri="{FF2B5EF4-FFF2-40B4-BE49-F238E27FC236}">
                <a16:creationId xmlns:a16="http://schemas.microsoft.com/office/drawing/2014/main" id="{E9D0D44F-42D9-4301-B07C-C3249CAD3B88}"/>
              </a:ext>
            </a:extLst>
          </p:cNvPr>
          <p:cNvSpPr>
            <a:spLocks noGrp="1"/>
          </p:cNvSpPr>
          <p:nvPr>
            <p:ph type="subTitle" idx="1"/>
          </p:nvPr>
        </p:nvSpPr>
        <p:spPr>
          <a:xfrm>
            <a:off x="7126656" y="1683025"/>
            <a:ext cx="4662575" cy="5123159"/>
          </a:xfrm>
        </p:spPr>
        <p:txBody>
          <a:bodyPr>
            <a:noAutofit/>
          </a:bodyPr>
          <a:lstStyle/>
          <a:p>
            <a:pPr>
              <a:lnSpc>
                <a:spcPct val="100000"/>
              </a:lnSpc>
              <a:spcBef>
                <a:spcPts val="600"/>
              </a:spcBef>
              <a:spcAft>
                <a:spcPts val="600"/>
              </a:spcAft>
              <a:buFont typeface="Arial" panose="020B0604020202020204" pitchFamily="34" charset="0"/>
              <a:buChar char="•"/>
            </a:pPr>
            <a:r>
              <a:rPr lang="en-GB" dirty="0"/>
              <a:t>CAZ-AVI benefits smaller in microbiology-directed setting than in the empiric setting, because once susceptibility results are known, many patients (65%) treated with a non-colistin/aminoglycoside-based option to which they are susceptible and do not receive CAZ-AVI. </a:t>
            </a:r>
          </a:p>
          <a:p>
            <a:pPr>
              <a:lnSpc>
                <a:spcPct val="100000"/>
              </a:lnSpc>
              <a:spcBef>
                <a:spcPts val="600"/>
              </a:spcBef>
              <a:spcAft>
                <a:spcPts val="600"/>
              </a:spcAft>
              <a:buFont typeface="Arial" panose="020B0604020202020204" pitchFamily="34" charset="0"/>
              <a:buChar char="•"/>
            </a:pPr>
            <a:r>
              <a:rPr lang="en-GB" dirty="0"/>
              <a:t>Benefits of CAZ-AVI driven by avoiding safety issues of colistin and </a:t>
            </a:r>
            <a:r>
              <a:rPr lang="en-GB" dirty="0" err="1"/>
              <a:t>aminolygosides</a:t>
            </a:r>
            <a:r>
              <a:rPr lang="en-GB" dirty="0"/>
              <a:t> in patients susceptible to these agents (35% of the microbiology-directed setting patients).  </a:t>
            </a:r>
          </a:p>
        </p:txBody>
      </p:sp>
      <p:sp>
        <p:nvSpPr>
          <p:cNvPr id="4" name="TextBox 3">
            <a:extLst>
              <a:ext uri="{FF2B5EF4-FFF2-40B4-BE49-F238E27FC236}">
                <a16:creationId xmlns:a16="http://schemas.microsoft.com/office/drawing/2014/main" id="{E828C4A4-F9F9-43E2-98F4-39FC3582392F}"/>
              </a:ext>
            </a:extLst>
          </p:cNvPr>
          <p:cNvSpPr txBox="1"/>
          <p:nvPr/>
        </p:nvSpPr>
        <p:spPr>
          <a:xfrm>
            <a:off x="311470" y="5671104"/>
            <a:ext cx="5130661"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adapted from table 38</a:t>
            </a:r>
          </a:p>
        </p:txBody>
      </p:sp>
      <p:graphicFrame>
        <p:nvGraphicFramePr>
          <p:cNvPr id="5" name="Table 4">
            <a:extLst>
              <a:ext uri="{FF2B5EF4-FFF2-40B4-BE49-F238E27FC236}">
                <a16:creationId xmlns:a16="http://schemas.microsoft.com/office/drawing/2014/main" id="{D4BB140F-B93C-423C-9E7C-9D896AEA522A}"/>
              </a:ext>
            </a:extLst>
          </p:cNvPr>
          <p:cNvGraphicFramePr>
            <a:graphicFrameLocks noGrp="1"/>
          </p:cNvGraphicFramePr>
          <p:nvPr>
            <p:extLst>
              <p:ext uri="{D42A27DB-BD31-4B8C-83A1-F6EECF244321}">
                <p14:modId xmlns:p14="http://schemas.microsoft.com/office/powerpoint/2010/main" val="124933766"/>
              </p:ext>
            </p:extLst>
          </p:nvPr>
        </p:nvGraphicFramePr>
        <p:xfrm>
          <a:off x="311470" y="1674477"/>
          <a:ext cx="6602917" cy="3966057"/>
        </p:xfrm>
        <a:graphic>
          <a:graphicData uri="http://schemas.openxmlformats.org/drawingml/2006/table">
            <a:tbl>
              <a:tblPr firstRow="1" firstCol="1" bandRow="1">
                <a:tableStyleId>{5C22544A-7EE6-4342-B048-85BDC9FD1C3A}</a:tableStyleId>
              </a:tblPr>
              <a:tblGrid>
                <a:gridCol w="1675356">
                  <a:extLst>
                    <a:ext uri="{9D8B030D-6E8A-4147-A177-3AD203B41FA5}">
                      <a16:colId xmlns:a16="http://schemas.microsoft.com/office/drawing/2014/main" val="2397041983"/>
                    </a:ext>
                  </a:extLst>
                </a:gridCol>
                <a:gridCol w="1437019">
                  <a:extLst>
                    <a:ext uri="{9D8B030D-6E8A-4147-A177-3AD203B41FA5}">
                      <a16:colId xmlns:a16="http://schemas.microsoft.com/office/drawing/2014/main" val="428879746"/>
                    </a:ext>
                  </a:extLst>
                </a:gridCol>
                <a:gridCol w="1869711">
                  <a:extLst>
                    <a:ext uri="{9D8B030D-6E8A-4147-A177-3AD203B41FA5}">
                      <a16:colId xmlns:a16="http://schemas.microsoft.com/office/drawing/2014/main" val="3450045749"/>
                    </a:ext>
                  </a:extLst>
                </a:gridCol>
                <a:gridCol w="1620831">
                  <a:extLst>
                    <a:ext uri="{9D8B030D-6E8A-4147-A177-3AD203B41FA5}">
                      <a16:colId xmlns:a16="http://schemas.microsoft.com/office/drawing/2014/main" val="4083796101"/>
                    </a:ext>
                  </a:extLst>
                </a:gridCol>
              </a:tblGrid>
              <a:tr h="637422">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 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without 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it-IT" sz="1800" dirty="0">
                          <a:effectLst/>
                        </a:rPr>
                        <a:t>Incremental values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extLst>
                  <a:ext uri="{0D108BD9-81ED-4DB2-BD59-A6C34878D82A}">
                    <a16:rowId xmlns:a16="http://schemas.microsoft.com/office/drawing/2014/main" val="1361616161"/>
                  </a:ext>
                </a:extLst>
              </a:tr>
              <a:tr h="310106">
                <a:tc gridSpan="4">
                  <a:txBody>
                    <a:bodyPr/>
                    <a:lstStyle/>
                    <a:p>
                      <a:pPr>
                        <a:lnSpc>
                          <a:spcPct val="107000"/>
                        </a:lnSpc>
                        <a:spcAft>
                          <a:spcPts val="800"/>
                        </a:spcAft>
                      </a:pPr>
                      <a:r>
                        <a:rPr lang="en-GB" sz="1800">
                          <a:effectLst/>
                        </a:rPr>
                        <a:t>HAP/VAP</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8458030"/>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£37,218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£37,512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-£295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67906097"/>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2.823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2.759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0.064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511971054"/>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1.984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1.939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0.045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482906437"/>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0.123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0.063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0.060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027089482"/>
                  </a:ext>
                </a:extLst>
              </a:tr>
              <a:tr h="310106">
                <a:tc gridSpan="4">
                  <a:txBody>
                    <a:bodyPr/>
                    <a:lstStyle/>
                    <a:p>
                      <a:pPr>
                        <a:lnSpc>
                          <a:spcPct val="107000"/>
                        </a:lnSpc>
                        <a:spcAft>
                          <a:spcPts val="800"/>
                        </a:spcAft>
                      </a:pPr>
                      <a:r>
                        <a:rPr lang="en-GB" sz="1800">
                          <a:effectLst/>
                        </a:rPr>
                        <a:t>cUTI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7203217"/>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£20,110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£20,410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-£300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842784374"/>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3.944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3.896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0.049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329091339"/>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2.772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2.738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0.034</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453757996"/>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rPr>
                        <a:t>1.767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a:effectLst/>
                        </a:rPr>
                        <a:t>1.718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0.049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4129106801"/>
                  </a:ext>
                </a:extLst>
              </a:tr>
            </a:tbl>
          </a:graphicData>
        </a:graphic>
      </p:graphicFrame>
      <p:sp>
        <p:nvSpPr>
          <p:cNvPr id="6" name="TextBox 5">
            <a:extLst>
              <a:ext uri="{FF2B5EF4-FFF2-40B4-BE49-F238E27FC236}">
                <a16:creationId xmlns:a16="http://schemas.microsoft.com/office/drawing/2014/main" id="{54D53E69-3C7B-417F-99CC-B6843F650E1F}"/>
              </a:ext>
              <a:ext uri="{C183D7F6-B498-43B3-948B-1728B52AA6E4}">
                <adec:decorative xmlns:adec="http://schemas.microsoft.com/office/drawing/2017/decorative" val="1"/>
              </a:ext>
            </a:extLst>
          </p:cNvPr>
          <p:cNvSpPr txBox="1"/>
          <p:nvPr/>
        </p:nvSpPr>
        <p:spPr>
          <a:xfrm>
            <a:off x="311470" y="5328184"/>
            <a:ext cx="6602917" cy="276999"/>
          </a:xfrm>
          <a:prstGeom prst="rect">
            <a:avLst/>
          </a:prstGeom>
          <a:noFill/>
          <a:ln w="28575">
            <a:solidFill>
              <a:srgbClr val="FF0000"/>
            </a:solidFill>
          </a:ln>
        </p:spPr>
        <p:txBody>
          <a:bodyPr wrap="square" rtlCol="0">
            <a:spAutoFit/>
          </a:bodyPr>
          <a:lstStyle/>
          <a:p>
            <a:endParaRPr lang="en-GB" sz="1200" dirty="0"/>
          </a:p>
        </p:txBody>
      </p:sp>
      <p:sp>
        <p:nvSpPr>
          <p:cNvPr id="7" name="TextBox 6">
            <a:extLst>
              <a:ext uri="{FF2B5EF4-FFF2-40B4-BE49-F238E27FC236}">
                <a16:creationId xmlns:a16="http://schemas.microsoft.com/office/drawing/2014/main" id="{ED66EADA-2AF9-4146-A11C-B713E91516BE}"/>
              </a:ext>
              <a:ext uri="{C183D7F6-B498-43B3-948B-1728B52AA6E4}">
                <adec:decorative xmlns:adec="http://schemas.microsoft.com/office/drawing/2017/decorative" val="1"/>
              </a:ext>
            </a:extLst>
          </p:cNvPr>
          <p:cNvSpPr txBox="1"/>
          <p:nvPr/>
        </p:nvSpPr>
        <p:spPr>
          <a:xfrm>
            <a:off x="311470" y="3792515"/>
            <a:ext cx="6602917"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3067735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p:txBody>
          <a:bodyPr>
            <a:normAutofit/>
          </a:bodyPr>
          <a:lstStyle/>
          <a:p>
            <a:r>
              <a:rPr lang="en-GB" dirty="0"/>
              <a:t>Assumptions driving the results of patient-level economic model</a:t>
            </a:r>
          </a:p>
        </p:txBody>
      </p:sp>
      <p:sp>
        <p:nvSpPr>
          <p:cNvPr id="5" name="Subtitle 4">
            <a:extLst>
              <a:ext uri="{FF2B5EF4-FFF2-40B4-BE49-F238E27FC236}">
                <a16:creationId xmlns:a16="http://schemas.microsoft.com/office/drawing/2014/main" id="{95C27BCB-8032-4CEC-B967-334CFB19DB42}"/>
              </a:ext>
            </a:extLst>
          </p:cNvPr>
          <p:cNvSpPr>
            <a:spLocks noGrp="1"/>
          </p:cNvSpPr>
          <p:nvPr>
            <p:ph type="subTitle" idx="1"/>
          </p:nvPr>
        </p:nvSpPr>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For HAP/VAP in empirical setting, main areas of uncertainty relate to: </a:t>
            </a:r>
          </a:p>
          <a:p>
            <a:pPr marL="800100" lvl="1" indent="-342900" algn="l">
              <a:lnSpc>
                <a:spcPct val="100000"/>
              </a:lnSpc>
              <a:spcBef>
                <a:spcPts val="600"/>
              </a:spcBef>
              <a:spcAft>
                <a:spcPts val="600"/>
              </a:spcAft>
              <a:buFont typeface="Arial" panose="020B0604020202020204" pitchFamily="34" charset="0"/>
              <a:buChar char="•"/>
            </a:pPr>
            <a:r>
              <a:rPr lang="en-GB" sz="1800" dirty="0"/>
              <a:t>probability an individual has OXA-48 </a:t>
            </a:r>
            <a:r>
              <a:rPr lang="en-GB" sz="1800" dirty="0" err="1"/>
              <a:t>Enterobacterales</a:t>
            </a:r>
            <a:r>
              <a:rPr lang="en-GB" sz="1800" dirty="0"/>
              <a:t>, </a:t>
            </a:r>
          </a:p>
          <a:p>
            <a:pPr marL="800100" lvl="1" indent="-342900" algn="l">
              <a:lnSpc>
                <a:spcPct val="100000"/>
              </a:lnSpc>
              <a:spcBef>
                <a:spcPts val="600"/>
              </a:spcBef>
              <a:spcAft>
                <a:spcPts val="600"/>
              </a:spcAft>
              <a:buFont typeface="Arial" panose="020B0604020202020204" pitchFamily="34" charset="0"/>
              <a:buChar char="•"/>
            </a:pPr>
            <a:r>
              <a:rPr lang="en-GB" sz="1800" dirty="0"/>
              <a:t>the different scenarios on estimates of relative effectiveness (informed by NMA of susceptibility studies) </a:t>
            </a:r>
          </a:p>
          <a:p>
            <a:pPr marL="800100" lvl="1" indent="-342900" algn="l">
              <a:lnSpc>
                <a:spcPct val="100000"/>
              </a:lnSpc>
              <a:spcBef>
                <a:spcPts val="600"/>
              </a:spcBef>
              <a:spcAft>
                <a:spcPts val="600"/>
              </a:spcAft>
              <a:buFont typeface="Arial" panose="020B0604020202020204" pitchFamily="34" charset="0"/>
              <a:buChar char="•"/>
            </a:pPr>
            <a:r>
              <a:rPr lang="en-GB" sz="1800" dirty="0"/>
              <a:t>long-term survival following discharge from hospital.</a:t>
            </a:r>
          </a:p>
          <a:p>
            <a:pPr marL="800100" lvl="1" indent="-342900" algn="l">
              <a:lnSpc>
                <a:spcPct val="100000"/>
              </a:lnSpc>
              <a:spcBef>
                <a:spcPts val="600"/>
              </a:spcBef>
              <a:spcAft>
                <a:spcPts val="600"/>
              </a:spcAft>
              <a:buFont typeface="Arial" panose="020B0604020202020204" pitchFamily="34" charset="0"/>
              <a:buChar char="•"/>
            </a:pPr>
            <a:endParaRPr lang="en-GB" sz="1050" dirty="0"/>
          </a:p>
          <a:p>
            <a:pPr>
              <a:lnSpc>
                <a:spcPct val="100000"/>
              </a:lnSpc>
              <a:spcBef>
                <a:spcPts val="600"/>
              </a:spcBef>
              <a:spcAft>
                <a:spcPts val="600"/>
              </a:spcAft>
              <a:buFont typeface="Arial" panose="020B0604020202020204" pitchFamily="34" charset="0"/>
              <a:buChar char="•"/>
            </a:pPr>
            <a:r>
              <a:rPr lang="en-GB" dirty="0">
                <a:latin typeface="+mn-lt"/>
              </a:rPr>
              <a:t>For HAP/VAP and </a:t>
            </a:r>
            <a:r>
              <a:rPr lang="en-GB" dirty="0" err="1">
                <a:latin typeface="+mn-lt"/>
              </a:rPr>
              <a:t>cUTI</a:t>
            </a:r>
            <a:r>
              <a:rPr lang="en-GB" dirty="0">
                <a:latin typeface="+mn-lt"/>
              </a:rPr>
              <a:t> in microbiology-directed setting, main areas of uncertainty relate to: </a:t>
            </a:r>
          </a:p>
          <a:p>
            <a:pPr marL="800100" lvl="1" indent="-342900" algn="l">
              <a:lnSpc>
                <a:spcPct val="100000"/>
              </a:lnSpc>
              <a:spcBef>
                <a:spcPts val="600"/>
              </a:spcBef>
              <a:spcAft>
                <a:spcPts val="600"/>
              </a:spcAft>
              <a:buFont typeface="Arial" panose="020B0604020202020204" pitchFamily="34" charset="0"/>
              <a:buChar char="•"/>
            </a:pPr>
            <a:r>
              <a:rPr lang="en-GB" sz="1800" dirty="0"/>
              <a:t>the different scenarios on estimates of relative effectiveness (informed by NMA of susceptibility studies) </a:t>
            </a:r>
          </a:p>
          <a:p>
            <a:pPr marL="800100" lvl="1" indent="-342900" algn="l">
              <a:lnSpc>
                <a:spcPct val="100000"/>
              </a:lnSpc>
              <a:spcBef>
                <a:spcPts val="600"/>
              </a:spcBef>
              <a:spcAft>
                <a:spcPts val="600"/>
              </a:spcAft>
              <a:buFont typeface="Arial" panose="020B0604020202020204" pitchFamily="34" charset="0"/>
              <a:buChar char="•"/>
            </a:pPr>
            <a:r>
              <a:rPr lang="en-GB" sz="1800" dirty="0"/>
              <a:t>the impact of colistin/aminoglycoside-based therapy on acute kidney injury (AKI) risk and its long-term implications</a:t>
            </a:r>
          </a:p>
          <a:p>
            <a:pPr marL="800100" lvl="1" indent="-342900" algn="l">
              <a:lnSpc>
                <a:spcPct val="100000"/>
              </a:lnSpc>
              <a:spcBef>
                <a:spcPts val="600"/>
              </a:spcBef>
              <a:spcAft>
                <a:spcPts val="600"/>
              </a:spcAft>
              <a:buFont typeface="Arial" panose="020B0604020202020204" pitchFamily="34" charset="0"/>
              <a:buChar char="•"/>
            </a:pPr>
            <a:r>
              <a:rPr lang="en-GB" sz="1800" dirty="0"/>
              <a:t>long-term survival following discharge from hospital. </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pPr>
            <a:endParaRPr lang="en-GB" dirty="0">
              <a:latin typeface="+mn-lt"/>
            </a:endParaRPr>
          </a:p>
          <a:p>
            <a:pPr>
              <a:lnSpc>
                <a:spcPct val="100000"/>
              </a:lnSpc>
              <a:spcBef>
                <a:spcPts val="600"/>
              </a:spcBef>
              <a:spcAft>
                <a:spcPts val="600"/>
              </a:spcAft>
            </a:pPr>
            <a:endParaRPr lang="en-GB" dirty="0">
              <a:latin typeface="+mn-lt"/>
            </a:endParaRPr>
          </a:p>
          <a:p>
            <a:pPr>
              <a:lnSpc>
                <a:spcPct val="100000"/>
              </a:lnSpc>
              <a:spcBef>
                <a:spcPts val="600"/>
              </a:spcBef>
              <a:spcAft>
                <a:spcPts val="600"/>
              </a:spcAft>
            </a:pPr>
            <a:endParaRPr lang="en-GB" dirty="0">
              <a:latin typeface="+mn-lt"/>
            </a:endParaRPr>
          </a:p>
        </p:txBody>
      </p:sp>
    </p:spTree>
    <p:extLst>
      <p:ext uri="{BB962C8B-B14F-4D97-AF65-F5344CB8AC3E}">
        <p14:creationId xmlns:p14="http://schemas.microsoft.com/office/powerpoint/2010/main" val="246856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5AE-5B09-44EC-AC1A-AB8C733BD37A}"/>
              </a:ext>
            </a:extLst>
          </p:cNvPr>
          <p:cNvSpPr>
            <a:spLocks noGrp="1"/>
          </p:cNvSpPr>
          <p:nvPr>
            <p:ph type="ctrTitle"/>
          </p:nvPr>
        </p:nvSpPr>
        <p:spPr>
          <a:xfrm>
            <a:off x="724988" y="746309"/>
            <a:ext cx="7038620" cy="1276350"/>
          </a:xfrm>
        </p:spPr>
        <p:txBody>
          <a:bodyPr>
            <a:normAutofit/>
          </a:bodyPr>
          <a:lstStyle/>
          <a:p>
            <a:r>
              <a:rPr lang="en-GB" dirty="0"/>
              <a:t>Overview of EEPRU’s modelling approach</a:t>
            </a:r>
          </a:p>
        </p:txBody>
      </p:sp>
      <p:sp>
        <p:nvSpPr>
          <p:cNvPr id="3" name="Subtitle 2">
            <a:extLst>
              <a:ext uri="{FF2B5EF4-FFF2-40B4-BE49-F238E27FC236}">
                <a16:creationId xmlns:a16="http://schemas.microsoft.com/office/drawing/2014/main" id="{1E14C6FE-C997-4D09-AEEF-8EF3675572CC}"/>
              </a:ext>
            </a:extLst>
          </p:cNvPr>
          <p:cNvSpPr>
            <a:spLocks noGrp="1"/>
          </p:cNvSpPr>
          <p:nvPr>
            <p:ph type="subTitle" idx="1"/>
          </p:nvPr>
        </p:nvSpPr>
        <p:spPr/>
        <p:txBody>
          <a:bodyPr/>
          <a:lstStyle/>
          <a:p>
            <a:r>
              <a:rPr lang="en-GB" dirty="0"/>
              <a:t>What do we mean by high value clinical scenarios and why do we need them?</a:t>
            </a:r>
          </a:p>
        </p:txBody>
      </p:sp>
    </p:spTree>
    <p:extLst>
      <p:ext uri="{BB962C8B-B14F-4D97-AF65-F5344CB8AC3E}">
        <p14:creationId xmlns:p14="http://schemas.microsoft.com/office/powerpoint/2010/main" val="750111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82A1-2402-4A82-B785-95AA3B9DFD87}"/>
              </a:ext>
            </a:extLst>
          </p:cNvPr>
          <p:cNvSpPr>
            <a:spLocks noGrp="1"/>
          </p:cNvSpPr>
          <p:nvPr>
            <p:ph type="ctrTitle"/>
          </p:nvPr>
        </p:nvSpPr>
        <p:spPr/>
        <p:txBody>
          <a:bodyPr/>
          <a:lstStyle/>
          <a:p>
            <a:r>
              <a:rPr lang="en-GB" dirty="0"/>
              <a:t>Consultation comments – Patient-level results</a:t>
            </a:r>
          </a:p>
        </p:txBody>
      </p:sp>
      <p:sp>
        <p:nvSpPr>
          <p:cNvPr id="3" name="Subtitle 2">
            <a:extLst>
              <a:ext uri="{FF2B5EF4-FFF2-40B4-BE49-F238E27FC236}">
                <a16:creationId xmlns:a16="http://schemas.microsoft.com/office/drawing/2014/main" id="{D81015CD-ABA4-4309-9314-74252EEB608C}"/>
              </a:ext>
            </a:extLst>
          </p:cNvPr>
          <p:cNvSpPr>
            <a:spLocks noGrp="1"/>
          </p:cNvSpPr>
          <p:nvPr>
            <p:ph type="subTitle" idx="1"/>
          </p:nvPr>
        </p:nvSpPr>
        <p:spPr>
          <a:xfrm>
            <a:off x="555965" y="1745609"/>
            <a:ext cx="11080069" cy="4041718"/>
          </a:xfrm>
        </p:spPr>
        <p:txBody>
          <a:bodyPr/>
          <a:lstStyle/>
          <a:p>
            <a:pPr marL="0" indent="0"/>
            <a:r>
              <a:rPr lang="en-GB" b="1" u="sng" dirty="0"/>
              <a:t>Pfizer</a:t>
            </a:r>
          </a:p>
          <a:p>
            <a:pPr marL="342900" indent="-342900">
              <a:lnSpc>
                <a:spcPct val="110000"/>
              </a:lnSpc>
              <a:spcBef>
                <a:spcPts val="1200"/>
              </a:spcBef>
              <a:spcAft>
                <a:spcPts val="1200"/>
              </a:spcAft>
              <a:buFont typeface="Arial" panose="020B0604020202020204" pitchFamily="34" charset="0"/>
              <a:buChar char="•"/>
            </a:pPr>
            <a:r>
              <a:rPr lang="en-GB" dirty="0"/>
              <a:t>Per-patient QALY gains (approximately 0.1–0.2) lack face validity, given that the most probable outcome of unsuccessful treatment leads to death. </a:t>
            </a:r>
          </a:p>
          <a:p>
            <a:pPr marL="342900" indent="-342900">
              <a:lnSpc>
                <a:spcPct val="110000"/>
              </a:lnSpc>
              <a:spcBef>
                <a:spcPts val="1200"/>
              </a:spcBef>
              <a:spcAft>
                <a:spcPts val="1200"/>
              </a:spcAft>
              <a:buFont typeface="Arial" panose="020B0604020202020204" pitchFamily="34" charset="0"/>
              <a:buChar char="•"/>
            </a:pPr>
            <a:r>
              <a:rPr lang="en-GB" dirty="0"/>
              <a:t>EEPRU’s model estimates similar treatment efficacy for CAZ-AVI as for the current standard of care, therefore failing to recognise additional clinical benefit of CAZ-AVI. </a:t>
            </a:r>
          </a:p>
          <a:p>
            <a:pPr marL="342900" indent="-342900">
              <a:lnSpc>
                <a:spcPct val="110000"/>
              </a:lnSpc>
              <a:spcBef>
                <a:spcPts val="1200"/>
              </a:spcBef>
              <a:spcAft>
                <a:spcPts val="1200"/>
              </a:spcAft>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1427202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Population results</a:t>
            </a:r>
          </a:p>
        </p:txBody>
      </p:sp>
    </p:spTree>
    <p:extLst>
      <p:ext uri="{BB962C8B-B14F-4D97-AF65-F5344CB8AC3E}">
        <p14:creationId xmlns:p14="http://schemas.microsoft.com/office/powerpoint/2010/main" val="1255235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496382" y="487510"/>
            <a:ext cx="11695617" cy="1276350"/>
          </a:xfrm>
        </p:spPr>
        <p:txBody>
          <a:bodyPr>
            <a:normAutofit fontScale="90000"/>
          </a:bodyPr>
          <a:lstStyle/>
          <a:p>
            <a:r>
              <a:rPr lang="en-GB" dirty="0"/>
              <a:t>EEPRU was unable to select a base case for population-level results and present several approaches</a:t>
            </a:r>
          </a:p>
        </p:txBody>
      </p:sp>
      <p:sp>
        <p:nvSpPr>
          <p:cNvPr id="12" name="Arrow: Left-Right 11">
            <a:extLst>
              <a:ext uri="{FF2B5EF4-FFF2-40B4-BE49-F238E27FC236}">
                <a16:creationId xmlns:a16="http://schemas.microsoft.com/office/drawing/2014/main" id="{A9F5DD95-8BAD-4007-B44B-1472FEA9D85C}"/>
              </a:ext>
            </a:extLst>
          </p:cNvPr>
          <p:cNvSpPr/>
          <p:nvPr/>
        </p:nvSpPr>
        <p:spPr>
          <a:xfrm>
            <a:off x="2312454" y="4341240"/>
            <a:ext cx="6914399" cy="7049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Base case analysis</a:t>
            </a:r>
          </a:p>
        </p:txBody>
      </p:sp>
      <p:sp>
        <p:nvSpPr>
          <p:cNvPr id="13" name="TextBox 12">
            <a:extLst>
              <a:ext uri="{FF2B5EF4-FFF2-40B4-BE49-F238E27FC236}">
                <a16:creationId xmlns:a16="http://schemas.microsoft.com/office/drawing/2014/main" id="{B47DEA02-2D0D-4655-8433-DEEE65C53BCF}"/>
              </a:ext>
            </a:extLst>
          </p:cNvPr>
          <p:cNvSpPr txBox="1"/>
          <p:nvPr/>
        </p:nvSpPr>
        <p:spPr>
          <a:xfrm>
            <a:off x="9322767" y="4426180"/>
            <a:ext cx="1875404"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More QALYs (2,211)</a:t>
            </a:r>
            <a:endParaRPr lang="en-GB" sz="2000" dirty="0">
              <a:solidFill>
                <a:srgbClr val="FFFFFF"/>
              </a:solidFill>
            </a:endParaRPr>
          </a:p>
        </p:txBody>
      </p:sp>
      <p:sp>
        <p:nvSpPr>
          <p:cNvPr id="14" name="TextBox 13">
            <a:extLst>
              <a:ext uri="{FF2B5EF4-FFF2-40B4-BE49-F238E27FC236}">
                <a16:creationId xmlns:a16="http://schemas.microsoft.com/office/drawing/2014/main" id="{144160B1-9EA7-4E32-A70F-BD93DCF6ADC4}"/>
              </a:ext>
            </a:extLst>
          </p:cNvPr>
          <p:cNvSpPr txBox="1"/>
          <p:nvPr/>
        </p:nvSpPr>
        <p:spPr>
          <a:xfrm>
            <a:off x="560318" y="4411135"/>
            <a:ext cx="1652946"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Less QALYs (493)</a:t>
            </a:r>
            <a:endParaRPr lang="en-GB" sz="2000" dirty="0">
              <a:solidFill>
                <a:srgbClr val="FFFFFF"/>
              </a:solidFill>
            </a:endParaRPr>
          </a:p>
        </p:txBody>
      </p:sp>
      <p:cxnSp>
        <p:nvCxnSpPr>
          <p:cNvPr id="16" name="Straight Connector 15">
            <a:extLst>
              <a:ext uri="{FF2B5EF4-FFF2-40B4-BE49-F238E27FC236}">
                <a16:creationId xmlns:a16="http://schemas.microsoft.com/office/drawing/2014/main" id="{7CE72CA7-55F9-45A4-B51A-BA2CA58DD3AE}"/>
              </a:ext>
              <a:ext uri="{C183D7F6-B498-43B3-948B-1728B52AA6E4}">
                <adec:decorative xmlns:adec="http://schemas.microsoft.com/office/drawing/2017/decorative" val="1"/>
              </a:ext>
            </a:extLst>
          </p:cNvPr>
          <p:cNvCxnSpPr>
            <a:cxnSpLocks/>
          </p:cNvCxnSpPr>
          <p:nvPr/>
        </p:nvCxnSpPr>
        <p:spPr>
          <a:xfrm flipV="1">
            <a:off x="6170311" y="1983697"/>
            <a:ext cx="0" cy="2304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D4826B-264F-4A58-8F2D-B4C050175DF7}"/>
              </a:ext>
            </a:extLst>
          </p:cNvPr>
          <p:cNvSpPr txBox="1"/>
          <p:nvPr/>
        </p:nvSpPr>
        <p:spPr>
          <a:xfrm>
            <a:off x="5397838" y="1684013"/>
            <a:ext cx="1537988" cy="369332"/>
          </a:xfrm>
          <a:prstGeom prst="rect">
            <a:avLst/>
          </a:prstGeom>
          <a:noFill/>
        </p:spPr>
        <p:txBody>
          <a:bodyPr wrap="square" rtlCol="0">
            <a:spAutoFit/>
          </a:bodyPr>
          <a:lstStyle/>
          <a:p>
            <a:r>
              <a:rPr lang="en-GB" b="1" dirty="0"/>
              <a:t>Assumptions</a:t>
            </a:r>
          </a:p>
        </p:txBody>
      </p:sp>
      <p:sp>
        <p:nvSpPr>
          <p:cNvPr id="20" name="Rectangle 19">
            <a:extLst>
              <a:ext uri="{FF2B5EF4-FFF2-40B4-BE49-F238E27FC236}">
                <a16:creationId xmlns:a16="http://schemas.microsoft.com/office/drawing/2014/main" id="{00FC106F-AF1E-4A5D-BD5B-74E4F969CF3C}"/>
              </a:ext>
              <a:ext uri="{C183D7F6-B498-43B3-948B-1728B52AA6E4}">
                <adec:decorative xmlns:adec="http://schemas.microsoft.com/office/drawing/2017/decorative" val="1"/>
              </a:ext>
            </a:extLst>
          </p:cNvPr>
          <p:cNvSpPr/>
          <p:nvPr/>
        </p:nvSpPr>
        <p:spPr>
          <a:xfrm>
            <a:off x="545055" y="2179239"/>
            <a:ext cx="5334222" cy="21349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tx1"/>
                </a:solidFill>
              </a:rPr>
              <a:t>PHE categorisation of infection sites</a:t>
            </a:r>
          </a:p>
          <a:p>
            <a:pPr marL="285750" indent="-285750">
              <a:buFont typeface="Arial" panose="020B0604020202020204" pitchFamily="34" charset="0"/>
              <a:buChar char="•"/>
            </a:pPr>
            <a:r>
              <a:rPr lang="en-GB" b="1" dirty="0">
                <a:solidFill>
                  <a:schemeClr val="tx1"/>
                </a:solidFill>
              </a:rPr>
              <a:t>Short-term population growth (‘damped trend’)</a:t>
            </a:r>
          </a:p>
          <a:p>
            <a:pPr marL="285750" indent="-285750">
              <a:buFont typeface="Arial" panose="020B0604020202020204" pitchFamily="34" charset="0"/>
              <a:buChar char="•"/>
            </a:pPr>
            <a:r>
              <a:rPr lang="en-GB" b="1" dirty="0">
                <a:solidFill>
                  <a:schemeClr val="tx1"/>
                </a:solidFill>
              </a:rPr>
              <a:t>30% increase in resistance to CAZ-AVI</a:t>
            </a:r>
          </a:p>
        </p:txBody>
      </p:sp>
      <p:sp>
        <p:nvSpPr>
          <p:cNvPr id="23" name="Rectangle 22">
            <a:extLst>
              <a:ext uri="{FF2B5EF4-FFF2-40B4-BE49-F238E27FC236}">
                <a16:creationId xmlns:a16="http://schemas.microsoft.com/office/drawing/2014/main" id="{E9466E34-A86E-4001-99F1-EF8838A6232F}"/>
              </a:ext>
              <a:ext uri="{C183D7F6-B498-43B3-948B-1728B52AA6E4}">
                <adec:decorative xmlns:adec="http://schemas.microsoft.com/office/drawing/2017/decorative" val="1"/>
              </a:ext>
            </a:extLst>
          </p:cNvPr>
          <p:cNvSpPr/>
          <p:nvPr/>
        </p:nvSpPr>
        <p:spPr>
          <a:xfrm>
            <a:off x="6461346" y="2174663"/>
            <a:ext cx="4769422" cy="21383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tx1"/>
                </a:solidFill>
              </a:rPr>
              <a:t>Clinician classification of infection sites</a:t>
            </a:r>
          </a:p>
          <a:p>
            <a:pPr marL="285750" indent="-285750">
              <a:buFont typeface="Arial" panose="020B0604020202020204" pitchFamily="34" charset="0"/>
              <a:buChar char="•"/>
            </a:pPr>
            <a:r>
              <a:rPr lang="en-GB" b="1" dirty="0">
                <a:solidFill>
                  <a:schemeClr val="tx1"/>
                </a:solidFill>
              </a:rPr>
              <a:t>Persistent population growth</a:t>
            </a:r>
          </a:p>
          <a:p>
            <a:pPr marL="285750" indent="-285750">
              <a:buFont typeface="Arial" panose="020B0604020202020204" pitchFamily="34" charset="0"/>
              <a:buChar char="•"/>
            </a:pPr>
            <a:r>
              <a:rPr lang="en-GB" b="1" dirty="0">
                <a:solidFill>
                  <a:schemeClr val="tx1"/>
                </a:solidFill>
              </a:rPr>
              <a:t>1% increase in resistance to CAZ-AVI</a:t>
            </a:r>
          </a:p>
        </p:txBody>
      </p:sp>
      <p:sp>
        <p:nvSpPr>
          <p:cNvPr id="11" name="Arrow: Left-Right 10">
            <a:extLst>
              <a:ext uri="{FF2B5EF4-FFF2-40B4-BE49-F238E27FC236}">
                <a16:creationId xmlns:a16="http://schemas.microsoft.com/office/drawing/2014/main" id="{0C91756C-ACF7-4BA2-96FD-112CB673176A}"/>
              </a:ext>
            </a:extLst>
          </p:cNvPr>
          <p:cNvSpPr/>
          <p:nvPr/>
        </p:nvSpPr>
        <p:spPr>
          <a:xfrm>
            <a:off x="2312454" y="6060602"/>
            <a:ext cx="6997799" cy="625694"/>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Probabilistic sensitivity analysis (no CAZ-AVI resistance) </a:t>
            </a:r>
            <a:r>
              <a:rPr lang="en-GB" dirty="0">
                <a:solidFill>
                  <a:schemeClr val="tx1"/>
                </a:solidFill>
                <a:hlinkClick r:id="rId2" action="ppaction://hlinksldjump"/>
              </a:rPr>
              <a:t>slide 94</a:t>
            </a:r>
            <a:endParaRPr lang="en-GB" dirty="0">
              <a:solidFill>
                <a:schemeClr val="tx1"/>
              </a:solidFill>
            </a:endParaRPr>
          </a:p>
        </p:txBody>
      </p:sp>
      <p:sp>
        <p:nvSpPr>
          <p:cNvPr id="15" name="TextBox 14">
            <a:extLst>
              <a:ext uri="{FF2B5EF4-FFF2-40B4-BE49-F238E27FC236}">
                <a16:creationId xmlns:a16="http://schemas.microsoft.com/office/drawing/2014/main" id="{A65232F4-699B-44E8-AE05-B92615C735B3}"/>
              </a:ext>
            </a:extLst>
          </p:cNvPr>
          <p:cNvSpPr txBox="1"/>
          <p:nvPr/>
        </p:nvSpPr>
        <p:spPr>
          <a:xfrm>
            <a:off x="9355364" y="6075646"/>
            <a:ext cx="1875404"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More QALYs (–33 to 6,897)</a:t>
            </a:r>
          </a:p>
        </p:txBody>
      </p:sp>
      <p:sp>
        <p:nvSpPr>
          <p:cNvPr id="17" name="TextBox 16">
            <a:extLst>
              <a:ext uri="{FF2B5EF4-FFF2-40B4-BE49-F238E27FC236}">
                <a16:creationId xmlns:a16="http://schemas.microsoft.com/office/drawing/2014/main" id="{99FD0C17-5261-4735-B184-435FC46104EF}"/>
              </a:ext>
            </a:extLst>
          </p:cNvPr>
          <p:cNvSpPr txBox="1"/>
          <p:nvPr/>
        </p:nvSpPr>
        <p:spPr>
          <a:xfrm>
            <a:off x="592915" y="6060601"/>
            <a:ext cx="1652946"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Less QALYs </a:t>
            </a:r>
            <a:br>
              <a:rPr lang="en-GB" sz="2000" dirty="0"/>
            </a:br>
            <a:r>
              <a:rPr lang="en-GB" sz="2000" dirty="0"/>
              <a:t>(–2 to 1,914)</a:t>
            </a:r>
          </a:p>
        </p:txBody>
      </p:sp>
      <p:sp>
        <p:nvSpPr>
          <p:cNvPr id="18" name="Arrow: Left-Right 17">
            <a:extLst>
              <a:ext uri="{FF2B5EF4-FFF2-40B4-BE49-F238E27FC236}">
                <a16:creationId xmlns:a16="http://schemas.microsoft.com/office/drawing/2014/main" id="{C353FB78-BAFE-4B28-9517-9A6571340B26}"/>
              </a:ext>
            </a:extLst>
          </p:cNvPr>
          <p:cNvSpPr/>
          <p:nvPr/>
        </p:nvSpPr>
        <p:spPr>
          <a:xfrm>
            <a:off x="2312454" y="5240531"/>
            <a:ext cx="6914399" cy="625694"/>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Scenario analyses (no CAZ-AVI resistance) </a:t>
            </a:r>
            <a:r>
              <a:rPr lang="en-GB" dirty="0">
                <a:solidFill>
                  <a:schemeClr val="tx1"/>
                </a:solidFill>
                <a:hlinkClick r:id="rId3" action="ppaction://hlinksldjump"/>
              </a:rPr>
              <a:t>slide 95</a:t>
            </a:r>
            <a:endParaRPr lang="en-GB" dirty="0">
              <a:solidFill>
                <a:schemeClr val="tx1"/>
              </a:solidFill>
            </a:endParaRPr>
          </a:p>
        </p:txBody>
      </p:sp>
      <p:sp>
        <p:nvSpPr>
          <p:cNvPr id="21" name="TextBox 20">
            <a:extLst>
              <a:ext uri="{FF2B5EF4-FFF2-40B4-BE49-F238E27FC236}">
                <a16:creationId xmlns:a16="http://schemas.microsoft.com/office/drawing/2014/main" id="{DDCF430A-ADE9-4916-BB49-3666266E060A}"/>
              </a:ext>
            </a:extLst>
          </p:cNvPr>
          <p:cNvSpPr txBox="1"/>
          <p:nvPr/>
        </p:nvSpPr>
        <p:spPr>
          <a:xfrm>
            <a:off x="9355364" y="5255575"/>
            <a:ext cx="1875404"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More QALYs (3,312)</a:t>
            </a:r>
          </a:p>
        </p:txBody>
      </p:sp>
      <p:sp>
        <p:nvSpPr>
          <p:cNvPr id="22" name="TextBox 21">
            <a:extLst>
              <a:ext uri="{FF2B5EF4-FFF2-40B4-BE49-F238E27FC236}">
                <a16:creationId xmlns:a16="http://schemas.microsoft.com/office/drawing/2014/main" id="{C7A66BFA-A979-4EF1-96D4-CEF89AB38563}"/>
              </a:ext>
            </a:extLst>
          </p:cNvPr>
          <p:cNvSpPr txBox="1"/>
          <p:nvPr/>
        </p:nvSpPr>
        <p:spPr>
          <a:xfrm>
            <a:off x="592915" y="5240530"/>
            <a:ext cx="1652946"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Less QALYs </a:t>
            </a:r>
            <a:br>
              <a:rPr lang="en-GB" sz="2000" dirty="0"/>
            </a:br>
            <a:r>
              <a:rPr lang="en-GB" sz="2000" dirty="0"/>
              <a:t>(383)</a:t>
            </a:r>
          </a:p>
        </p:txBody>
      </p:sp>
    </p:spTree>
    <p:extLst>
      <p:ext uri="{BB962C8B-B14F-4D97-AF65-F5344CB8AC3E}">
        <p14:creationId xmlns:p14="http://schemas.microsoft.com/office/powerpoint/2010/main" val="15840867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377218" y="390810"/>
            <a:ext cx="11080069" cy="1276350"/>
          </a:xfrm>
        </p:spPr>
        <p:txBody>
          <a:bodyPr>
            <a:normAutofit/>
          </a:bodyPr>
          <a:lstStyle/>
          <a:p>
            <a:r>
              <a:rPr lang="en-GB" sz="3600" dirty="0"/>
              <a:t>Total population incremental net health effect ranged from 493 to 2,211 QALYs in base case</a:t>
            </a:r>
          </a:p>
        </p:txBody>
      </p:sp>
      <p:graphicFrame>
        <p:nvGraphicFramePr>
          <p:cNvPr id="9" name="Table 9">
            <a:extLst>
              <a:ext uri="{FF2B5EF4-FFF2-40B4-BE49-F238E27FC236}">
                <a16:creationId xmlns:a16="http://schemas.microsoft.com/office/drawing/2014/main" id="{FECDED41-A21B-423A-8FCC-D82C3521EF13}"/>
              </a:ext>
            </a:extLst>
          </p:cNvPr>
          <p:cNvGraphicFramePr>
            <a:graphicFrameLocks noGrp="1"/>
          </p:cNvGraphicFramePr>
          <p:nvPr>
            <p:extLst>
              <p:ext uri="{D42A27DB-BD31-4B8C-83A1-F6EECF244321}">
                <p14:modId xmlns:p14="http://schemas.microsoft.com/office/powerpoint/2010/main" val="1461689584"/>
              </p:ext>
            </p:extLst>
          </p:nvPr>
        </p:nvGraphicFramePr>
        <p:xfrm>
          <a:off x="377218" y="1824135"/>
          <a:ext cx="11394022" cy="4937580"/>
        </p:xfrm>
        <a:graphic>
          <a:graphicData uri="http://schemas.openxmlformats.org/drawingml/2006/table">
            <a:tbl>
              <a:tblPr firstRow="1" bandRow="1">
                <a:tableStyleId>{5C22544A-7EE6-4342-B048-85BDC9FD1C3A}</a:tableStyleId>
              </a:tblPr>
              <a:tblGrid>
                <a:gridCol w="1715463">
                  <a:extLst>
                    <a:ext uri="{9D8B030D-6E8A-4147-A177-3AD203B41FA5}">
                      <a16:colId xmlns:a16="http://schemas.microsoft.com/office/drawing/2014/main" val="1016877084"/>
                    </a:ext>
                  </a:extLst>
                </a:gridCol>
                <a:gridCol w="1811664">
                  <a:extLst>
                    <a:ext uri="{9D8B030D-6E8A-4147-A177-3AD203B41FA5}">
                      <a16:colId xmlns:a16="http://schemas.microsoft.com/office/drawing/2014/main" val="682456136"/>
                    </a:ext>
                  </a:extLst>
                </a:gridCol>
                <a:gridCol w="1456285">
                  <a:extLst>
                    <a:ext uri="{9D8B030D-6E8A-4147-A177-3AD203B41FA5}">
                      <a16:colId xmlns:a16="http://schemas.microsoft.com/office/drawing/2014/main" val="2122210263"/>
                    </a:ext>
                  </a:extLst>
                </a:gridCol>
                <a:gridCol w="1273769">
                  <a:extLst>
                    <a:ext uri="{9D8B030D-6E8A-4147-A177-3AD203B41FA5}">
                      <a16:colId xmlns:a16="http://schemas.microsoft.com/office/drawing/2014/main" val="4248643256"/>
                    </a:ext>
                  </a:extLst>
                </a:gridCol>
                <a:gridCol w="1252888">
                  <a:extLst>
                    <a:ext uri="{9D8B030D-6E8A-4147-A177-3AD203B41FA5}">
                      <a16:colId xmlns:a16="http://schemas.microsoft.com/office/drawing/2014/main" val="1811704656"/>
                    </a:ext>
                  </a:extLst>
                </a:gridCol>
                <a:gridCol w="1232086">
                  <a:extLst>
                    <a:ext uri="{9D8B030D-6E8A-4147-A177-3AD203B41FA5}">
                      <a16:colId xmlns:a16="http://schemas.microsoft.com/office/drawing/2014/main" val="1131364833"/>
                    </a:ext>
                  </a:extLst>
                </a:gridCol>
                <a:gridCol w="1137961">
                  <a:extLst>
                    <a:ext uri="{9D8B030D-6E8A-4147-A177-3AD203B41FA5}">
                      <a16:colId xmlns:a16="http://schemas.microsoft.com/office/drawing/2014/main" val="834596715"/>
                    </a:ext>
                  </a:extLst>
                </a:gridCol>
                <a:gridCol w="1513906">
                  <a:extLst>
                    <a:ext uri="{9D8B030D-6E8A-4147-A177-3AD203B41FA5}">
                      <a16:colId xmlns:a16="http://schemas.microsoft.com/office/drawing/2014/main" val="2288511252"/>
                    </a:ext>
                  </a:extLst>
                </a:gridCol>
              </a:tblGrid>
              <a:tr h="399771">
                <a:tc gridSpan="3">
                  <a:txBody>
                    <a:bodyPr/>
                    <a:lstStyle/>
                    <a:p>
                      <a:pPr marL="0" lvl="0" indent="0" algn="l" rtl="0">
                        <a:lnSpc>
                          <a:spcPct val="100000"/>
                        </a:lnSpc>
                        <a:spcBef>
                          <a:spcPts val="0"/>
                        </a:spcBef>
                        <a:spcAft>
                          <a:spcPts val="0"/>
                        </a:spcAft>
                        <a:buNone/>
                      </a:pPr>
                      <a:r>
                        <a:rPr lang="en-GB" b="1" dirty="0">
                          <a:latin typeface="+mj-lt"/>
                          <a:ea typeface="Calibri"/>
                          <a:cs typeface="Calibri"/>
                          <a:sym typeface="Calibri"/>
                        </a:rPr>
                        <a:t>Alternative base case assumptions</a:t>
                      </a:r>
                      <a:endParaRPr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0"/>
                        </a:spcAft>
                        <a:buNone/>
                      </a:pPr>
                      <a:endParaRPr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solidFill>
                          <a:srgbClr val="FF0000"/>
                        </a:solidFill>
                        <a:latin typeface="+mj-lt"/>
                        <a:ea typeface="Calibri"/>
                        <a:cs typeface="Calibri"/>
                        <a:sym typeface="Calibri"/>
                      </a:endParaRPr>
                    </a:p>
                  </a:txBody>
                  <a:tcPr marL="68575" marR="68575" marT="91425" marB="91425"/>
                </a:tc>
                <a:tc gridSpan="5">
                  <a:txBody>
                    <a:bodyPr/>
                    <a:lstStyle/>
                    <a:p>
                      <a:pPr marL="0" lvl="0" indent="0" algn="l" rtl="0">
                        <a:spcBef>
                          <a:spcPts val="0"/>
                        </a:spcBef>
                        <a:spcAft>
                          <a:spcPts val="0"/>
                        </a:spcAft>
                        <a:buNone/>
                      </a:pPr>
                      <a:r>
                        <a:rPr lang="en-GB" b="1" i="0" dirty="0">
                          <a:latin typeface="+mj-lt"/>
                          <a:ea typeface="Calibri"/>
                          <a:cs typeface="Calibri"/>
                          <a:sym typeface="Calibri"/>
                        </a:rPr>
                        <a:t>Incremental net health effect (QALYs)</a:t>
                      </a: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latin typeface="+mj-lt"/>
                        <a:ea typeface="Calibri"/>
                        <a:cs typeface="Calibri"/>
                        <a:sym typeface="Calibri"/>
                      </a:endParaRPr>
                    </a:p>
                  </a:txBody>
                  <a:tcPr marL="68575" marR="68575" marT="91425" marB="91425"/>
                </a:tc>
                <a:extLst>
                  <a:ext uri="{0D108BD9-81ED-4DB2-BD59-A6C34878D82A}">
                    <a16:rowId xmlns:a16="http://schemas.microsoft.com/office/drawing/2014/main" val="460709525"/>
                  </a:ext>
                </a:extLst>
              </a:tr>
              <a:tr h="813345">
                <a:tc>
                  <a:txBody>
                    <a:bodyPr/>
                    <a:lstStyle/>
                    <a:p>
                      <a:pPr marL="0" lvl="0" indent="0" algn="l" rtl="0">
                        <a:lnSpc>
                          <a:spcPct val="100000"/>
                        </a:lnSpc>
                        <a:spcBef>
                          <a:spcPts val="0"/>
                        </a:spcBef>
                        <a:spcAft>
                          <a:spcPts val="0"/>
                        </a:spcAft>
                        <a:buNone/>
                      </a:pPr>
                      <a:r>
                        <a:rPr lang="en-GB" b="1" dirty="0">
                          <a:solidFill>
                            <a:srgbClr val="FFFFFF"/>
                          </a:solidFill>
                          <a:latin typeface="+mj-lt"/>
                          <a:ea typeface="Calibri"/>
                          <a:cs typeface="Calibri"/>
                          <a:sym typeface="Calibri"/>
                        </a:rPr>
                        <a:t>Baseline population</a:t>
                      </a:r>
                      <a:endParaRPr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0"/>
                        </a:spcAft>
                        <a:buNone/>
                      </a:pPr>
                      <a:r>
                        <a:rPr lang="en-GB" b="1" dirty="0">
                          <a:solidFill>
                            <a:srgbClr val="FFFFFF"/>
                          </a:solidFill>
                          <a:latin typeface="+mj-lt"/>
                          <a:ea typeface="Calibri"/>
                          <a:cs typeface="Calibri"/>
                          <a:sym typeface="Calibri"/>
                        </a:rPr>
                        <a:t>Population growth rate</a:t>
                      </a:r>
                      <a:endParaRPr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300"/>
                        </a:spcAft>
                        <a:buNone/>
                      </a:pPr>
                      <a:r>
                        <a:rPr lang="en-GB" b="1" dirty="0">
                          <a:solidFill>
                            <a:srgbClr val="FFFFFF"/>
                          </a:solidFill>
                          <a:latin typeface="+mj-lt"/>
                          <a:ea typeface="Calibri"/>
                          <a:cs typeface="Calibri"/>
                          <a:sym typeface="Calibri"/>
                        </a:rPr>
                        <a:t>Patients initiating CAZ-AVI</a:t>
                      </a:r>
                      <a:endParaRPr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b="1" i="0" dirty="0">
                          <a:solidFill>
                            <a:srgbClr val="FFFFFF"/>
                          </a:solidFill>
                          <a:latin typeface="+mj-lt"/>
                          <a:ea typeface="Calibri"/>
                          <a:cs typeface="Calibri"/>
                          <a:sym typeface="Calibri"/>
                        </a:rPr>
                        <a:t>HAP/VAP</a:t>
                      </a:r>
                      <a:endParaRPr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b="1" i="0" dirty="0" err="1">
                          <a:solidFill>
                            <a:srgbClr val="FFFFFF"/>
                          </a:solidFill>
                          <a:latin typeface="+mj-lt"/>
                          <a:ea typeface="Calibri"/>
                          <a:cs typeface="Calibri"/>
                          <a:sym typeface="Calibri"/>
                        </a:rPr>
                        <a:t>cUTI</a:t>
                      </a:r>
                      <a:endParaRPr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b="1" i="0" dirty="0">
                          <a:solidFill>
                            <a:srgbClr val="FFFFFF"/>
                          </a:solidFill>
                          <a:latin typeface="+mj-lt"/>
                          <a:ea typeface="Calibri"/>
                          <a:cs typeface="Calibri"/>
                          <a:sym typeface="Calibri"/>
                        </a:rPr>
                        <a:t>BSI</a:t>
                      </a:r>
                      <a:endParaRPr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b="1" i="0" dirty="0">
                          <a:solidFill>
                            <a:srgbClr val="FFFFFF"/>
                          </a:solidFill>
                          <a:latin typeface="+mj-lt"/>
                          <a:ea typeface="Calibri"/>
                          <a:cs typeface="Calibri"/>
                          <a:sym typeface="Calibri"/>
                        </a:rPr>
                        <a:t>IAI</a:t>
                      </a:r>
                      <a:endParaRPr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300"/>
                        </a:spcAft>
                        <a:buNone/>
                      </a:pPr>
                      <a:r>
                        <a:rPr lang="en-GB" b="1" dirty="0">
                          <a:solidFill>
                            <a:srgbClr val="FFFFFF"/>
                          </a:solidFill>
                          <a:latin typeface="+mj-lt"/>
                          <a:ea typeface="Calibri"/>
                          <a:cs typeface="Calibri"/>
                          <a:sym typeface="Calibri"/>
                        </a:rPr>
                        <a:t>Total</a:t>
                      </a:r>
                      <a:endParaRPr b="1" dirty="0">
                        <a:solidFill>
                          <a:srgbClr val="FFFFFF"/>
                        </a:solidFill>
                        <a:latin typeface="+mj-lt"/>
                        <a:ea typeface="Calibri"/>
                        <a:cs typeface="Calibri"/>
                        <a:sym typeface="Calibri"/>
                      </a:endParaRPr>
                    </a:p>
                  </a:txBody>
                  <a:tcPr marL="68575" marR="68575" marT="91425" marB="91425">
                    <a:solidFill>
                      <a:schemeClr val="accent1"/>
                    </a:solidFill>
                  </a:tcPr>
                </a:tc>
                <a:extLst>
                  <a:ext uri="{0D108BD9-81ED-4DB2-BD59-A6C34878D82A}">
                    <a16:rowId xmlns:a16="http://schemas.microsoft.com/office/drawing/2014/main" val="1752312730"/>
                  </a:ext>
                </a:extLst>
              </a:tr>
              <a:tr h="813345">
                <a:tc rowSpan="2">
                  <a:txBody>
                    <a:bodyPr/>
                    <a:lstStyle/>
                    <a:p>
                      <a:pPr marL="0" lvl="0" indent="0" algn="l" rtl="0">
                        <a:lnSpc>
                          <a:spcPct val="100000"/>
                        </a:lnSpc>
                        <a:spcBef>
                          <a:spcPts val="0"/>
                        </a:spcBef>
                        <a:spcAft>
                          <a:spcPts val="300"/>
                        </a:spcAft>
                        <a:buNone/>
                      </a:pPr>
                      <a:r>
                        <a:rPr lang="en-GB" dirty="0">
                          <a:latin typeface="+mj-lt"/>
                          <a:ea typeface="Calibri"/>
                          <a:cs typeface="Calibri"/>
                          <a:sym typeface="Calibri"/>
                        </a:rPr>
                        <a:t>PHE categorisation of infection sites</a:t>
                      </a:r>
                      <a:endParaRPr dirty="0">
                        <a:latin typeface="+mj-lt"/>
                        <a:ea typeface="Calibri"/>
                        <a:cs typeface="Calibri"/>
                        <a:sym typeface="Calibri"/>
                      </a:endParaRPr>
                    </a:p>
                  </a:txBody>
                  <a:tcPr marL="68575" marR="68575" marT="91425" marB="91425"/>
                </a:tc>
                <a:tc>
                  <a:txBody>
                    <a:bodyPr/>
                    <a:lstStyle/>
                    <a:p>
                      <a:pPr marL="0" lvl="0" indent="0" algn="l" rtl="0">
                        <a:spcBef>
                          <a:spcPts val="0"/>
                        </a:spcBef>
                        <a:spcAft>
                          <a:spcPts val="0"/>
                        </a:spcAft>
                        <a:buNone/>
                      </a:pPr>
                      <a:r>
                        <a:rPr lang="en-GB" dirty="0">
                          <a:latin typeface="+mj-lt"/>
                          <a:ea typeface="Calibri"/>
                          <a:cs typeface="Calibri"/>
                          <a:sym typeface="Calibri"/>
                        </a:rPr>
                        <a:t>Short-term (‘damped trend’) P1G1</a:t>
                      </a:r>
                      <a:endParaRPr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5,287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marL="0" lvl="0" indent="0" algn="r" rtl="0">
                        <a:spcBef>
                          <a:spcPts val="0"/>
                        </a:spcBef>
                        <a:spcAft>
                          <a:spcPts val="0"/>
                        </a:spcAft>
                        <a:buNone/>
                      </a:pPr>
                      <a:r>
                        <a:rPr lang="en-GB" dirty="0">
                          <a:latin typeface="+mj-lt"/>
                          <a:ea typeface="Calibri"/>
                          <a:cs typeface="Calibri"/>
                          <a:sym typeface="Calibri"/>
                        </a:rPr>
                        <a:t>51-66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71-83</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341-444</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31-36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493-629</a:t>
                      </a:r>
                      <a:endParaRPr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2301405460"/>
                  </a:ext>
                </a:extLst>
              </a:tr>
              <a:tr h="591517">
                <a:tc vMerge="1">
                  <a:txBody>
                    <a:bodyPr/>
                    <a:lstStyle/>
                    <a:p>
                      <a:endParaRPr lang="en-US"/>
                    </a:p>
                  </a:txBody>
                  <a:tcPr/>
                </a:tc>
                <a:tc>
                  <a:txBody>
                    <a:bodyPr/>
                    <a:lstStyle/>
                    <a:p>
                      <a:pPr marL="0" lvl="0" indent="0" algn="l" rtl="0">
                        <a:spcBef>
                          <a:spcPts val="0"/>
                        </a:spcBef>
                        <a:spcAft>
                          <a:spcPts val="0"/>
                        </a:spcAft>
                        <a:buNone/>
                      </a:pPr>
                      <a:r>
                        <a:rPr lang="en-GB" dirty="0">
                          <a:latin typeface="+mj-lt"/>
                          <a:ea typeface="Calibri"/>
                          <a:cs typeface="Calibri"/>
                          <a:sym typeface="Calibri"/>
                        </a:rPr>
                        <a:t>Persistent growth P1G2</a:t>
                      </a:r>
                      <a:endParaRPr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11,742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marL="0" lvl="0" indent="0" algn="r" rtl="0">
                        <a:spcBef>
                          <a:spcPts val="0"/>
                        </a:spcBef>
                        <a:spcAft>
                          <a:spcPts val="0"/>
                        </a:spcAft>
                        <a:buNone/>
                      </a:pPr>
                      <a:r>
                        <a:rPr lang="en-GB" dirty="0">
                          <a:latin typeface="+mj-lt"/>
                          <a:ea typeface="Calibri"/>
                          <a:cs typeface="Calibri"/>
                          <a:sym typeface="Calibri"/>
                        </a:rPr>
                        <a:t>37-137</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140-171</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652-916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61-75</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950-1,299</a:t>
                      </a:r>
                      <a:endParaRPr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1831733095"/>
                  </a:ext>
                </a:extLst>
              </a:tr>
              <a:tr h="813345">
                <a:tc rowSpan="2">
                  <a:txBody>
                    <a:bodyPr/>
                    <a:lstStyle/>
                    <a:p>
                      <a:pPr marL="0" lvl="0" indent="0" algn="l" rtl="0">
                        <a:lnSpc>
                          <a:spcPct val="100000"/>
                        </a:lnSpc>
                        <a:spcBef>
                          <a:spcPts val="0"/>
                        </a:spcBef>
                        <a:spcAft>
                          <a:spcPts val="0"/>
                        </a:spcAft>
                        <a:buNone/>
                      </a:pPr>
                      <a:r>
                        <a:rPr lang="en-GB">
                          <a:latin typeface="+mj-lt"/>
                          <a:ea typeface="Calibri"/>
                          <a:cs typeface="Calibri"/>
                          <a:sym typeface="Calibri"/>
                        </a:rPr>
                        <a:t>Clinical advisors’ categorisation of infection sites</a:t>
                      </a:r>
                      <a:endParaRPr>
                        <a:latin typeface="+mj-lt"/>
                        <a:ea typeface="Calibri"/>
                        <a:cs typeface="Calibri"/>
                        <a:sym typeface="Calibri"/>
                      </a:endParaRPr>
                    </a:p>
                  </a:txBody>
                  <a:tcPr marL="68575" marR="68575" marT="91425" marB="91425"/>
                </a:tc>
                <a:tc>
                  <a:txBody>
                    <a:bodyPr/>
                    <a:lstStyle/>
                    <a:p>
                      <a:pPr marL="0" lvl="0" indent="0" algn="l" rtl="0">
                        <a:spcBef>
                          <a:spcPts val="0"/>
                        </a:spcBef>
                        <a:spcAft>
                          <a:spcPts val="0"/>
                        </a:spcAft>
                        <a:buNone/>
                      </a:pPr>
                      <a:r>
                        <a:rPr lang="en-GB" dirty="0">
                          <a:latin typeface="+mj-lt"/>
                          <a:ea typeface="Calibri"/>
                          <a:cs typeface="Calibri"/>
                          <a:sym typeface="Calibri"/>
                        </a:rPr>
                        <a:t>Short-term (‘damped trend’) P2G1</a:t>
                      </a:r>
                      <a:endParaRPr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9,056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marL="0" lvl="0" indent="0" algn="r" rtl="0">
                        <a:spcBef>
                          <a:spcPts val="0"/>
                        </a:spcBef>
                        <a:spcAft>
                          <a:spcPts val="0"/>
                        </a:spcAft>
                        <a:buNone/>
                      </a:pPr>
                      <a:r>
                        <a:rPr lang="en-GB" dirty="0">
                          <a:latin typeface="+mj-lt"/>
                          <a:ea typeface="Calibri"/>
                          <a:cs typeface="Calibri"/>
                          <a:sym typeface="Calibri"/>
                        </a:rPr>
                        <a:t>352-458</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113-133</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341-444</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31-36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837-1,070</a:t>
                      </a:r>
                      <a:endParaRPr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1929383268"/>
                  </a:ext>
                </a:extLst>
              </a:tr>
              <a:tr h="591517">
                <a:tc vMerge="1">
                  <a:txBody>
                    <a:bodyPr/>
                    <a:lstStyle/>
                    <a:p>
                      <a:endParaRPr lang="en-US"/>
                    </a:p>
                  </a:txBody>
                  <a:tcPr/>
                </a:tc>
                <a:tc>
                  <a:txBody>
                    <a:bodyPr/>
                    <a:lstStyle/>
                    <a:p>
                      <a:pPr marL="0" lvl="0" indent="0" algn="l" rtl="0">
                        <a:spcBef>
                          <a:spcPts val="0"/>
                        </a:spcBef>
                        <a:spcAft>
                          <a:spcPts val="0"/>
                        </a:spcAft>
                        <a:buNone/>
                      </a:pPr>
                      <a:r>
                        <a:rPr lang="en-GB" dirty="0">
                          <a:latin typeface="+mj-lt"/>
                          <a:ea typeface="Calibri"/>
                          <a:cs typeface="Calibri"/>
                          <a:sym typeface="Calibri"/>
                        </a:rPr>
                        <a:t>Persistent growth P2G2</a:t>
                      </a:r>
                      <a:endParaRPr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20,112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marL="0" lvl="0" indent="0" algn="r" rtl="0">
                        <a:spcBef>
                          <a:spcPts val="0"/>
                        </a:spcBef>
                        <a:spcAft>
                          <a:spcPts val="0"/>
                        </a:spcAft>
                        <a:buNone/>
                      </a:pPr>
                      <a:r>
                        <a:rPr lang="en-GB" dirty="0">
                          <a:latin typeface="+mj-lt"/>
                          <a:ea typeface="Calibri"/>
                          <a:cs typeface="Calibri"/>
                          <a:sym typeface="Calibri"/>
                        </a:rPr>
                        <a:t>673-946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225-274</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652-916</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61-75</a:t>
                      </a:r>
                      <a:endParaRPr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dirty="0">
                          <a:latin typeface="+mj-lt"/>
                          <a:ea typeface="Calibri"/>
                          <a:cs typeface="Calibri"/>
                          <a:sym typeface="Calibri"/>
                        </a:rPr>
                        <a:t>1,611-2,211</a:t>
                      </a:r>
                      <a:endParaRPr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3403714240"/>
                  </a:ext>
                </a:extLst>
              </a:tr>
            </a:tbl>
          </a:graphicData>
        </a:graphic>
      </p:graphicFrame>
      <p:sp>
        <p:nvSpPr>
          <p:cNvPr id="10" name="Subtitle 4">
            <a:extLst>
              <a:ext uri="{FF2B5EF4-FFF2-40B4-BE49-F238E27FC236}">
                <a16:creationId xmlns:a16="http://schemas.microsoft.com/office/drawing/2014/main" id="{9EE5565E-70B8-45C8-86CE-4F7D150EDF3B}"/>
              </a:ext>
            </a:extLst>
          </p:cNvPr>
          <p:cNvSpPr>
            <a:spLocks noGrp="1"/>
          </p:cNvSpPr>
          <p:nvPr>
            <p:ph type="subTitle" idx="1"/>
          </p:nvPr>
        </p:nvSpPr>
        <p:spPr>
          <a:xfrm>
            <a:off x="377219" y="1354830"/>
            <a:ext cx="11394023" cy="818076"/>
          </a:xfrm>
        </p:spPr>
        <p:txBody>
          <a:bodyPr>
            <a:noAutofit/>
          </a:bodyPr>
          <a:lstStyle/>
          <a:p>
            <a:pPr marL="0" indent="0"/>
            <a:r>
              <a:rPr lang="en-GB" dirty="0"/>
              <a:t>QALY ranges bound by highest estimate of increase in resistance to CAZ-AVI (30%) and lowest estimate (1%)</a:t>
            </a:r>
          </a:p>
        </p:txBody>
      </p:sp>
    </p:spTree>
    <p:extLst>
      <p:ext uri="{BB962C8B-B14F-4D97-AF65-F5344CB8AC3E}">
        <p14:creationId xmlns:p14="http://schemas.microsoft.com/office/powerpoint/2010/main" val="1875196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496383" y="296121"/>
            <a:ext cx="11080069" cy="1276350"/>
          </a:xfrm>
        </p:spPr>
        <p:txBody>
          <a:bodyPr>
            <a:normAutofit fontScale="90000"/>
          </a:bodyPr>
          <a:lstStyle/>
          <a:p>
            <a:r>
              <a:rPr lang="en-GB" dirty="0"/>
              <a:t>Probabilistic sensitivity analysis showed large degree of uncertainty: QALYs ranged from –33 to 6897 </a:t>
            </a:r>
          </a:p>
        </p:txBody>
      </p:sp>
      <p:sp>
        <p:nvSpPr>
          <p:cNvPr id="6" name="TextBox 5">
            <a:extLst>
              <a:ext uri="{FF2B5EF4-FFF2-40B4-BE49-F238E27FC236}">
                <a16:creationId xmlns:a16="http://schemas.microsoft.com/office/drawing/2014/main" id="{C2E3AFE1-546F-478C-84DE-5E9525C6B939}"/>
              </a:ext>
            </a:extLst>
          </p:cNvPr>
          <p:cNvSpPr txBox="1"/>
          <p:nvPr/>
        </p:nvSpPr>
        <p:spPr>
          <a:xfrm>
            <a:off x="716714" y="1653563"/>
            <a:ext cx="10706029" cy="923330"/>
          </a:xfrm>
          <a:prstGeom prst="rect">
            <a:avLst/>
          </a:prstGeom>
          <a:noFill/>
        </p:spPr>
        <p:txBody>
          <a:bodyPr wrap="square">
            <a:spAutoFit/>
          </a:bodyPr>
          <a:lstStyle/>
          <a:p>
            <a:r>
              <a:rPr lang="en-GB" dirty="0">
                <a:latin typeface="+mj-lt"/>
                <a:cs typeface="Arial" panose="020B0604020202020204" pitchFamily="34" charset="0"/>
              </a:rPr>
              <a:t>Figure: Distribution of total population incremental net health effects (INHE) of CAZ-AVI </a:t>
            </a:r>
            <a:br>
              <a:rPr lang="en-GB" dirty="0">
                <a:latin typeface="+mj-lt"/>
                <a:cs typeface="Arial" panose="020B0604020202020204" pitchFamily="34" charset="0"/>
              </a:rPr>
            </a:br>
            <a:r>
              <a:rPr lang="en-GB" dirty="0">
                <a:latin typeface="+mj-lt"/>
                <a:cs typeface="Arial" panose="020B0604020202020204" pitchFamily="34" charset="0"/>
              </a:rPr>
              <a:t>(2,000 simulations) – based on most conservative (P1G1) &amp; highest (P2G2) estimates of </a:t>
            </a:r>
          </a:p>
          <a:p>
            <a:r>
              <a:rPr lang="en-GB" dirty="0">
                <a:latin typeface="+mj-lt"/>
                <a:cs typeface="Arial" panose="020B0604020202020204" pitchFamily="34" charset="0"/>
              </a:rPr>
              <a:t>population size, under assumption of no CAZ-AVI resistance</a:t>
            </a:r>
          </a:p>
        </p:txBody>
      </p:sp>
      <p:sp>
        <p:nvSpPr>
          <p:cNvPr id="8" name="Subtitle 6">
            <a:extLst>
              <a:ext uri="{FF2B5EF4-FFF2-40B4-BE49-F238E27FC236}">
                <a16:creationId xmlns:a16="http://schemas.microsoft.com/office/drawing/2014/main" id="{3AF566D3-C708-4E0D-8C77-4185E4507571}"/>
              </a:ext>
            </a:extLst>
          </p:cNvPr>
          <p:cNvSpPr>
            <a:spLocks noGrp="1"/>
          </p:cNvSpPr>
          <p:nvPr>
            <p:ph type="subTitle" idx="1"/>
          </p:nvPr>
        </p:nvSpPr>
        <p:spPr>
          <a:xfrm>
            <a:off x="496382" y="6134760"/>
            <a:ext cx="11080069" cy="1114098"/>
          </a:xfrm>
        </p:spPr>
        <p:txBody>
          <a:bodyPr>
            <a:normAutofit/>
          </a:bodyPr>
          <a:lstStyle/>
          <a:p>
            <a:pPr marL="0" indent="0"/>
            <a:r>
              <a:rPr lang="en-GB" dirty="0"/>
              <a:t>Right hand side of distribution may capture low probability high cost scenarios (</a:t>
            </a:r>
            <a:r>
              <a:rPr lang="en-GB" dirty="0" err="1"/>
              <a:t>ie</a:t>
            </a:r>
            <a:r>
              <a:rPr lang="en-GB" dirty="0"/>
              <a:t> insurance value) </a:t>
            </a:r>
          </a:p>
        </p:txBody>
      </p:sp>
      <p:pic>
        <p:nvPicPr>
          <p:cNvPr id="3" name="Picture 2">
            <a:extLst>
              <a:ext uri="{FF2B5EF4-FFF2-40B4-BE49-F238E27FC236}">
                <a16:creationId xmlns:a16="http://schemas.microsoft.com/office/drawing/2014/main" id="{9AB77217-970B-4855-A30A-C77922D1EA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0866" y="2716572"/>
            <a:ext cx="6836376" cy="3418188"/>
          </a:xfrm>
          <a:prstGeom prst="rect">
            <a:avLst/>
          </a:prstGeom>
        </p:spPr>
      </p:pic>
      <p:sp>
        <p:nvSpPr>
          <p:cNvPr id="10" name="TextBox 9">
            <a:extLst>
              <a:ext uri="{FF2B5EF4-FFF2-40B4-BE49-F238E27FC236}">
                <a16:creationId xmlns:a16="http://schemas.microsoft.com/office/drawing/2014/main" id="{664450CF-2C26-4646-AA01-BC678848C89D}"/>
              </a:ext>
            </a:extLst>
          </p:cNvPr>
          <p:cNvSpPr txBox="1"/>
          <p:nvPr/>
        </p:nvSpPr>
        <p:spPr>
          <a:xfrm>
            <a:off x="7421726" y="3547090"/>
            <a:ext cx="4568677" cy="2031325"/>
          </a:xfrm>
          <a:prstGeom prst="rect">
            <a:avLst/>
          </a:prstGeom>
          <a:noFill/>
        </p:spPr>
        <p:txBody>
          <a:bodyPr wrap="square">
            <a:spAutoFit/>
          </a:bodyPr>
          <a:lstStyle/>
          <a:p>
            <a:r>
              <a:rPr lang="en-GB" sz="1800" dirty="0">
                <a:effectLst/>
                <a:latin typeface="+mj-lt"/>
                <a:ea typeface="Calibri" panose="020F0502020204030204" pitchFamily="34" charset="0"/>
                <a:cs typeface="Arial" panose="020B0604020202020204" pitchFamily="34" charset="0"/>
              </a:rPr>
              <a:t>P1G1: baseline population based on PHE categorisation of infection sites, applying  damped trend to population growth</a:t>
            </a:r>
            <a:endParaRPr lang="en-GB" dirty="0">
              <a:latin typeface="+mj-lt"/>
              <a:ea typeface="Calibri" panose="020F0502020204030204" pitchFamily="34" charset="0"/>
              <a:cs typeface="Arial" panose="020B0604020202020204" pitchFamily="34" charset="0"/>
            </a:endParaRPr>
          </a:p>
          <a:p>
            <a:endParaRPr lang="en-GB" dirty="0">
              <a:latin typeface="+mj-lt"/>
              <a:ea typeface="Calibri" panose="020F0502020204030204" pitchFamily="34" charset="0"/>
              <a:cs typeface="Arial" panose="020B0604020202020204" pitchFamily="34" charset="0"/>
            </a:endParaRPr>
          </a:p>
          <a:p>
            <a:r>
              <a:rPr lang="en-GB" sz="1800" dirty="0">
                <a:effectLst/>
                <a:latin typeface="+mj-lt"/>
                <a:ea typeface="Calibri" panose="020F0502020204030204" pitchFamily="34" charset="0"/>
                <a:cs typeface="Arial" panose="020B0604020202020204" pitchFamily="34" charset="0"/>
              </a:rPr>
              <a:t>P2G2: baseline population based on clinical advisor categorisation of infection sites, applying persistent growth rate</a:t>
            </a:r>
            <a:endParaRPr lang="en-GB" dirty="0">
              <a:latin typeface="+mj-lt"/>
            </a:endParaRPr>
          </a:p>
        </p:txBody>
      </p:sp>
      <p:graphicFrame>
        <p:nvGraphicFramePr>
          <p:cNvPr id="7" name="Table 8">
            <a:extLst>
              <a:ext uri="{FF2B5EF4-FFF2-40B4-BE49-F238E27FC236}">
                <a16:creationId xmlns:a16="http://schemas.microsoft.com/office/drawing/2014/main" id="{BBA1CB03-70A2-4B4B-A058-1B49FED7EA49}"/>
              </a:ext>
            </a:extLst>
          </p:cNvPr>
          <p:cNvGraphicFramePr>
            <a:graphicFrameLocks noGrp="1"/>
          </p:cNvGraphicFramePr>
          <p:nvPr>
            <p:extLst>
              <p:ext uri="{D42A27DB-BD31-4B8C-83A1-F6EECF244321}">
                <p14:modId xmlns:p14="http://schemas.microsoft.com/office/powerpoint/2010/main" val="3202037086"/>
              </p:ext>
            </p:extLst>
          </p:nvPr>
        </p:nvGraphicFramePr>
        <p:xfrm>
          <a:off x="4062550" y="2609724"/>
          <a:ext cx="5268686" cy="741680"/>
        </p:xfrm>
        <a:graphic>
          <a:graphicData uri="http://schemas.openxmlformats.org/drawingml/2006/table">
            <a:tbl>
              <a:tblPr bandRow="1">
                <a:tableStyleId>{5C22544A-7EE6-4342-B048-85BDC9FD1C3A}</a:tableStyleId>
              </a:tblPr>
              <a:tblGrid>
                <a:gridCol w="796233">
                  <a:extLst>
                    <a:ext uri="{9D8B030D-6E8A-4147-A177-3AD203B41FA5}">
                      <a16:colId xmlns:a16="http://schemas.microsoft.com/office/drawing/2014/main" val="658077320"/>
                    </a:ext>
                  </a:extLst>
                </a:gridCol>
                <a:gridCol w="4472453">
                  <a:extLst>
                    <a:ext uri="{9D8B030D-6E8A-4147-A177-3AD203B41FA5}">
                      <a16:colId xmlns:a16="http://schemas.microsoft.com/office/drawing/2014/main" val="300937173"/>
                    </a:ext>
                  </a:extLst>
                </a:gridCol>
              </a:tblGrid>
              <a:tr h="370840">
                <a:tc>
                  <a:txBody>
                    <a:bodyPr/>
                    <a:lstStyle/>
                    <a:p>
                      <a:r>
                        <a:rPr lang="en-GB" dirty="0"/>
                        <a:t>P1G1</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mean = 619,   range –2 to 1914</a:t>
                      </a:r>
                    </a:p>
                  </a:txBody>
                  <a:tcPr>
                    <a:solidFill>
                      <a:schemeClr val="bg1">
                        <a:lumMod val="85000"/>
                      </a:schemeClr>
                    </a:solidFill>
                  </a:tcPr>
                </a:tc>
                <a:extLst>
                  <a:ext uri="{0D108BD9-81ED-4DB2-BD59-A6C34878D82A}">
                    <a16:rowId xmlns:a16="http://schemas.microsoft.com/office/drawing/2014/main" val="613702039"/>
                  </a:ext>
                </a:extLst>
              </a:tr>
              <a:tr h="370840">
                <a:tc>
                  <a:txBody>
                    <a:bodyPr/>
                    <a:lstStyle/>
                    <a:p>
                      <a:r>
                        <a:rPr lang="en-GB" dirty="0">
                          <a:solidFill>
                            <a:srgbClr val="FFFFFF"/>
                          </a:solidFill>
                        </a:rPr>
                        <a:t>P2G2</a:t>
                      </a: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mean = 2187, range –33 to 6897</a:t>
                      </a:r>
                    </a:p>
                  </a:txBody>
                  <a:tcPr>
                    <a:solidFill>
                      <a:schemeClr val="bg1">
                        <a:lumMod val="50000"/>
                      </a:schemeClr>
                    </a:solidFill>
                  </a:tcPr>
                </a:tc>
                <a:extLst>
                  <a:ext uri="{0D108BD9-81ED-4DB2-BD59-A6C34878D82A}">
                    <a16:rowId xmlns:a16="http://schemas.microsoft.com/office/drawing/2014/main" val="2446724836"/>
                  </a:ext>
                </a:extLst>
              </a:tr>
            </a:tbl>
          </a:graphicData>
        </a:graphic>
      </p:graphicFrame>
    </p:spTree>
    <p:extLst>
      <p:ext uri="{BB962C8B-B14F-4D97-AF65-F5344CB8AC3E}">
        <p14:creationId xmlns:p14="http://schemas.microsoft.com/office/powerpoint/2010/main" val="14153930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420757" y="216435"/>
            <a:ext cx="11499940" cy="1960707"/>
          </a:xfrm>
        </p:spPr>
        <p:txBody>
          <a:bodyPr>
            <a:normAutofit/>
          </a:bodyPr>
          <a:lstStyle/>
          <a:p>
            <a:r>
              <a:rPr lang="en-GB" sz="3200" dirty="0"/>
              <a:t>Main areas of uncertainty: probability patient has OXA-48 </a:t>
            </a:r>
            <a:r>
              <a:rPr lang="en-GB" sz="3200" dirty="0" err="1"/>
              <a:t>Enterobacterales</a:t>
            </a:r>
            <a:r>
              <a:rPr lang="en-GB" sz="3200" dirty="0"/>
              <a:t> &amp; relative effectiveness estimates</a:t>
            </a:r>
          </a:p>
        </p:txBody>
      </p:sp>
      <p:graphicFrame>
        <p:nvGraphicFramePr>
          <p:cNvPr id="3" name="Table 2">
            <a:extLst>
              <a:ext uri="{FF2B5EF4-FFF2-40B4-BE49-F238E27FC236}">
                <a16:creationId xmlns:a16="http://schemas.microsoft.com/office/drawing/2014/main" id="{ED6A977F-4558-4B56-9644-9C7B1192FD13}"/>
              </a:ext>
            </a:extLst>
          </p:cNvPr>
          <p:cNvGraphicFramePr>
            <a:graphicFrameLocks noGrp="1"/>
          </p:cNvGraphicFramePr>
          <p:nvPr>
            <p:extLst>
              <p:ext uri="{D42A27DB-BD31-4B8C-83A1-F6EECF244321}">
                <p14:modId xmlns:p14="http://schemas.microsoft.com/office/powerpoint/2010/main" val="728802364"/>
              </p:ext>
            </p:extLst>
          </p:nvPr>
        </p:nvGraphicFramePr>
        <p:xfrm>
          <a:off x="438863" y="1104456"/>
          <a:ext cx="11341816" cy="5137476"/>
        </p:xfrm>
        <a:graphic>
          <a:graphicData uri="http://schemas.openxmlformats.org/drawingml/2006/table">
            <a:tbl>
              <a:tblPr firstRow="1" firstCol="1" bandRow="1">
                <a:tableStyleId>{5C22544A-7EE6-4342-B048-85BDC9FD1C3A}</a:tableStyleId>
              </a:tblPr>
              <a:tblGrid>
                <a:gridCol w="1573418">
                  <a:extLst>
                    <a:ext uri="{9D8B030D-6E8A-4147-A177-3AD203B41FA5}">
                      <a16:colId xmlns:a16="http://schemas.microsoft.com/office/drawing/2014/main" val="3560399066"/>
                    </a:ext>
                  </a:extLst>
                </a:gridCol>
                <a:gridCol w="4278676">
                  <a:extLst>
                    <a:ext uri="{9D8B030D-6E8A-4147-A177-3AD203B41FA5}">
                      <a16:colId xmlns:a16="http://schemas.microsoft.com/office/drawing/2014/main" val="3401254434"/>
                    </a:ext>
                  </a:extLst>
                </a:gridCol>
                <a:gridCol w="3940499">
                  <a:extLst>
                    <a:ext uri="{9D8B030D-6E8A-4147-A177-3AD203B41FA5}">
                      <a16:colId xmlns:a16="http://schemas.microsoft.com/office/drawing/2014/main" val="872400682"/>
                    </a:ext>
                  </a:extLst>
                </a:gridCol>
                <a:gridCol w="1549223">
                  <a:extLst>
                    <a:ext uri="{9D8B030D-6E8A-4147-A177-3AD203B41FA5}">
                      <a16:colId xmlns:a16="http://schemas.microsoft.com/office/drawing/2014/main" val="2989283994"/>
                    </a:ext>
                  </a:extLst>
                </a:gridCol>
              </a:tblGrid>
              <a:tr h="388136">
                <a:tc>
                  <a:txBody>
                    <a:bodyPr/>
                    <a:lstStyle/>
                    <a:p>
                      <a:pPr>
                        <a:lnSpc>
                          <a:spcPct val="107000"/>
                        </a:lnSpc>
                        <a:spcAft>
                          <a:spcPts val="800"/>
                        </a:spcAft>
                      </a:pPr>
                      <a:r>
                        <a:rPr lang="en-GB" sz="1800" dirty="0">
                          <a:effectLst/>
                          <a:latin typeface="+mn-lt"/>
                        </a:rPr>
                        <a:t>Scenario name</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Base case assumption</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Scenario analysis</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INHE (QALYs, deterministic)</a:t>
                      </a:r>
                      <a:endParaRPr lang="en-GB" sz="1800" dirty="0">
                        <a:effectLst/>
                        <a:latin typeface="+mn-lt"/>
                        <a:ea typeface="Calibri" panose="020F0502020204030204" pitchFamily="34" charset="0"/>
                        <a:cs typeface="Arial" panose="020B0604020202020204" pitchFamily="34" charset="0"/>
                      </a:endParaRPr>
                    </a:p>
                  </a:txBody>
                  <a:tcPr marL="6052" marR="6052" marT="0" marB="0" anchor="ctr"/>
                </a:tc>
                <a:extLst>
                  <a:ext uri="{0D108BD9-81ED-4DB2-BD59-A6C34878D82A}">
                    <a16:rowId xmlns:a16="http://schemas.microsoft.com/office/drawing/2014/main" val="3581218929"/>
                  </a:ext>
                </a:extLst>
              </a:tr>
              <a:tr h="345131">
                <a:tc>
                  <a:txBody>
                    <a:bodyPr/>
                    <a:lstStyle/>
                    <a:p>
                      <a:pPr>
                        <a:lnSpc>
                          <a:spcPct val="107000"/>
                        </a:lnSpc>
                        <a:spcAft>
                          <a:spcPts val="800"/>
                        </a:spcAft>
                      </a:pPr>
                      <a:r>
                        <a:rPr lang="en-GB" sz="1800" dirty="0">
                          <a:effectLst/>
                          <a:latin typeface="+mn-lt"/>
                        </a:rPr>
                        <a:t>Base case</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6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633-2,231</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3972248434"/>
                  </a:ext>
                </a:extLst>
              </a:tr>
              <a:tr h="544272">
                <a:tc>
                  <a:txBody>
                    <a:bodyPr/>
                    <a:lstStyle/>
                    <a:p>
                      <a:pPr>
                        <a:lnSpc>
                          <a:spcPct val="107000"/>
                        </a:lnSpc>
                        <a:spcAft>
                          <a:spcPts val="800"/>
                        </a:spcAft>
                      </a:pPr>
                      <a:r>
                        <a:rPr lang="en-GB" sz="1800" dirty="0" err="1">
                          <a:effectLst/>
                          <a:latin typeface="+mn-lt"/>
                        </a:rPr>
                        <a:t>p_bug_survey</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patient has OXA-48 </a:t>
                      </a:r>
                      <a:r>
                        <a:rPr lang="en-GB" sz="1800" dirty="0" err="1">
                          <a:effectLst/>
                          <a:latin typeface="+mn-lt"/>
                        </a:rPr>
                        <a:t>Enterobacterales</a:t>
                      </a:r>
                      <a:r>
                        <a:rPr lang="en-GB" sz="1800" dirty="0">
                          <a:effectLst/>
                          <a:latin typeface="+mn-lt"/>
                        </a:rPr>
                        <a:t> = 20% (PHE SGSS data)</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57% (based on BSAC survey data, n=9 respondents)</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738-2,619</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4059118288"/>
                  </a:ext>
                </a:extLst>
              </a:tr>
              <a:tr h="544272">
                <a:tc>
                  <a:txBody>
                    <a:bodyPr/>
                    <a:lstStyle/>
                    <a:p>
                      <a:pPr>
                        <a:lnSpc>
                          <a:spcPct val="107000"/>
                        </a:lnSpc>
                        <a:spcAft>
                          <a:spcPts val="800"/>
                        </a:spcAft>
                      </a:pPr>
                      <a:r>
                        <a:rPr lang="en-GB" sz="1800">
                          <a:effectLst/>
                          <a:latin typeface="+mn-lt"/>
                        </a:rPr>
                        <a:t>p_bug_10</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Probability patient has OXA-48 </a:t>
                      </a:r>
                      <a:r>
                        <a:rPr kumimoji="0" lang="en-GB" sz="1800" b="0" i="0" u="none" strike="noStrike" kern="1200" cap="none" spc="0" normalizeH="0" baseline="0" noProof="0" dirty="0" err="1">
                          <a:ln>
                            <a:noFill/>
                          </a:ln>
                          <a:solidFill>
                            <a:srgbClr val="000000"/>
                          </a:solidFill>
                          <a:effectLst/>
                          <a:uLnTx/>
                          <a:uFillTx/>
                          <a:latin typeface="+mn-lt"/>
                          <a:ea typeface="+mn-ea"/>
                          <a:cs typeface="+mn-cs"/>
                        </a:rPr>
                        <a:t>Enterobacterales</a:t>
                      </a:r>
                      <a:r>
                        <a:rPr kumimoji="0" lang="en-GB" sz="1800" b="0" i="0" u="none" strike="noStrike" kern="1200" cap="none" spc="0" normalizeH="0" baseline="0" noProof="0" dirty="0">
                          <a:ln>
                            <a:noFill/>
                          </a:ln>
                          <a:solidFill>
                            <a:srgbClr val="000000"/>
                          </a:solidFill>
                          <a:effectLst/>
                          <a:uLnTx/>
                          <a:uFillTx/>
                          <a:latin typeface="+mn-lt"/>
                          <a:ea typeface="+mn-ea"/>
                          <a:cs typeface="+mn-cs"/>
                        </a:rPr>
                        <a:t> = 20% (PHE SGSS data)</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10% (hypothetical)</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effectLst/>
                          <a:latin typeface="+mn-lt"/>
                        </a:rPr>
                        <a:t>383-1,316</a:t>
                      </a:r>
                      <a:endParaRPr lang="en-GB" sz="180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2794258821"/>
                  </a:ext>
                </a:extLst>
              </a:tr>
              <a:tr h="544272">
                <a:tc>
                  <a:txBody>
                    <a:bodyPr/>
                    <a:lstStyle/>
                    <a:p>
                      <a:pPr>
                        <a:lnSpc>
                          <a:spcPct val="107000"/>
                        </a:lnSpc>
                        <a:spcAft>
                          <a:spcPts val="800"/>
                        </a:spcAft>
                      </a:pPr>
                      <a:r>
                        <a:rPr lang="en-GB" sz="1800" dirty="0">
                          <a:effectLst/>
                          <a:latin typeface="+mn-lt"/>
                        </a:rPr>
                        <a:t>p_bug_30</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Probability patient has OXA-48 </a:t>
                      </a:r>
                      <a:r>
                        <a:rPr kumimoji="0" lang="en-GB" sz="1800" b="0" i="0" u="none" strike="noStrike" kern="1200" cap="none" spc="0" normalizeH="0" baseline="0" noProof="0" dirty="0" err="1">
                          <a:ln>
                            <a:noFill/>
                          </a:ln>
                          <a:solidFill>
                            <a:srgbClr val="000000"/>
                          </a:solidFill>
                          <a:effectLst/>
                          <a:uLnTx/>
                          <a:uFillTx/>
                          <a:latin typeface="+mn-lt"/>
                          <a:ea typeface="+mn-ea"/>
                          <a:cs typeface="+mn-cs"/>
                        </a:rPr>
                        <a:t>Enterobacterales</a:t>
                      </a:r>
                      <a:r>
                        <a:rPr kumimoji="0" lang="en-GB" sz="1800" b="0" i="0" u="none" strike="noStrike" kern="1200" cap="none" spc="0" normalizeH="0" baseline="0" noProof="0" dirty="0">
                          <a:ln>
                            <a:noFill/>
                          </a:ln>
                          <a:solidFill>
                            <a:srgbClr val="000000"/>
                          </a:solidFill>
                          <a:effectLst/>
                          <a:uLnTx/>
                          <a:uFillTx/>
                          <a:latin typeface="+mn-lt"/>
                          <a:ea typeface="+mn-ea"/>
                          <a:cs typeface="+mn-cs"/>
                        </a:rPr>
                        <a:t> = 20% (PHE SGSS data)</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30% (hypothetical)</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765-2,712</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441553106"/>
                  </a:ext>
                </a:extLst>
              </a:tr>
              <a:tr h="544272">
                <a:tc>
                  <a:txBody>
                    <a:bodyPr/>
                    <a:lstStyle/>
                    <a:p>
                      <a:pPr>
                        <a:lnSpc>
                          <a:spcPct val="107000"/>
                        </a:lnSpc>
                        <a:spcAft>
                          <a:spcPts val="800"/>
                        </a:spcAft>
                      </a:pPr>
                      <a:r>
                        <a:rPr lang="en-GB" sz="1800">
                          <a:effectLst/>
                          <a:latin typeface="+mn-lt"/>
                        </a:rPr>
                        <a:t>p_bug_70</a:t>
                      </a:r>
                      <a:endParaRPr lang="en-GB" sz="1800">
                        <a:effectLst/>
                        <a:latin typeface="+mn-lt"/>
                        <a:ea typeface="Calibri" panose="020F0502020204030204" pitchFamily="34" charset="0"/>
                        <a:cs typeface="Arial" panose="020B0604020202020204" pitchFamily="34" charset="0"/>
                      </a:endParaRPr>
                    </a:p>
                  </a:txBody>
                  <a:tcPr marL="6052" marR="6052"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Probability patient has OXA-48 </a:t>
                      </a:r>
                      <a:r>
                        <a:rPr kumimoji="0" lang="en-GB" sz="1800" b="0" i="0" u="none" strike="noStrike" kern="1200" cap="none" spc="0" normalizeH="0" baseline="0" noProof="0" dirty="0" err="1">
                          <a:ln>
                            <a:noFill/>
                          </a:ln>
                          <a:solidFill>
                            <a:srgbClr val="000000"/>
                          </a:solidFill>
                          <a:effectLst/>
                          <a:uLnTx/>
                          <a:uFillTx/>
                          <a:latin typeface="+mn-lt"/>
                          <a:ea typeface="+mn-ea"/>
                          <a:cs typeface="+mn-cs"/>
                        </a:rPr>
                        <a:t>Enterobacterales</a:t>
                      </a:r>
                      <a:r>
                        <a:rPr kumimoji="0" lang="en-GB" sz="1800" b="0" i="0" u="none" strike="noStrike" kern="1200" cap="none" spc="0" normalizeH="0" baseline="0" noProof="0" dirty="0">
                          <a:ln>
                            <a:noFill/>
                          </a:ln>
                          <a:solidFill>
                            <a:srgbClr val="000000"/>
                          </a:solidFill>
                          <a:effectLst/>
                          <a:uLnTx/>
                          <a:uFillTx/>
                          <a:latin typeface="+mn-lt"/>
                          <a:ea typeface="+mn-ea"/>
                          <a:cs typeface="+mn-cs"/>
                        </a:rPr>
                        <a:t> = 20% (PHE SGSS data)</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70% (hypothetical)</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727-2,575</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942239497"/>
                  </a:ext>
                </a:extLst>
              </a:tr>
              <a:tr h="823787">
                <a:tc>
                  <a:txBody>
                    <a:bodyPr/>
                    <a:lstStyle/>
                    <a:p>
                      <a:pPr>
                        <a:lnSpc>
                          <a:spcPct val="107000"/>
                        </a:lnSpc>
                        <a:spcAft>
                          <a:spcPts val="800"/>
                        </a:spcAft>
                      </a:pPr>
                      <a:r>
                        <a:rPr lang="en-GB" sz="1800" dirty="0">
                          <a:effectLst/>
                          <a:latin typeface="+mn-lt"/>
                        </a:rPr>
                        <a:t>S2</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network meta-analysis of EUCAST studies</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network meta-analysis of all studies regardless of breakpoints (EUCAST &amp; CLSI)</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779-2,780</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734515378"/>
                  </a:ext>
                </a:extLst>
              </a:tr>
              <a:tr h="544272">
                <a:tc>
                  <a:txBody>
                    <a:bodyPr/>
                    <a:lstStyle/>
                    <a:p>
                      <a:pPr>
                        <a:lnSpc>
                          <a:spcPct val="107000"/>
                        </a:lnSpc>
                        <a:spcAft>
                          <a:spcPts val="800"/>
                        </a:spcAft>
                      </a:pPr>
                      <a:r>
                        <a:rPr lang="en-GB" sz="1800" dirty="0">
                          <a:effectLst/>
                          <a:latin typeface="+mn-lt"/>
                        </a:rPr>
                        <a:t>S3</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network meta-analysis of EUCAST studies</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PHE data only</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698-2,469</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993952637"/>
                  </a:ext>
                </a:extLst>
              </a:tr>
              <a:tr h="544272">
                <a:tc>
                  <a:txBody>
                    <a:bodyPr/>
                    <a:lstStyle/>
                    <a:p>
                      <a:pPr>
                        <a:lnSpc>
                          <a:spcPct val="107000"/>
                        </a:lnSpc>
                        <a:spcAft>
                          <a:spcPts val="800"/>
                        </a:spcAft>
                      </a:pPr>
                      <a:r>
                        <a:rPr lang="en-GB" sz="1800" dirty="0">
                          <a:effectLst/>
                          <a:latin typeface="+mn-lt"/>
                        </a:rPr>
                        <a:t>S4</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network meta-analysis of EUCAST studies</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Vasquez-</a:t>
                      </a:r>
                      <a:r>
                        <a:rPr lang="en-GB" sz="1800" dirty="0" err="1">
                          <a:effectLst/>
                          <a:latin typeface="+mn-lt"/>
                        </a:rPr>
                        <a:t>Ucha</a:t>
                      </a:r>
                      <a:r>
                        <a:rPr lang="en-GB" sz="1800" dirty="0">
                          <a:effectLst/>
                          <a:latin typeface="+mn-lt"/>
                        </a:rPr>
                        <a:t> et al (no MBL co-carriage)</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941-3,312</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179369436"/>
                  </a:ext>
                </a:extLst>
              </a:tr>
            </a:tbl>
          </a:graphicData>
        </a:graphic>
      </p:graphicFrame>
      <p:sp>
        <p:nvSpPr>
          <p:cNvPr id="4" name="TextBox 3">
            <a:extLst>
              <a:ext uri="{FF2B5EF4-FFF2-40B4-BE49-F238E27FC236}">
                <a16:creationId xmlns:a16="http://schemas.microsoft.com/office/drawing/2014/main" id="{8140EA85-D119-4DF0-A463-FBC0FA06AD8B}"/>
              </a:ext>
            </a:extLst>
          </p:cNvPr>
          <p:cNvSpPr txBox="1"/>
          <p:nvPr/>
        </p:nvSpPr>
        <p:spPr>
          <a:xfrm>
            <a:off x="411321" y="6196667"/>
            <a:ext cx="11780679" cy="584775"/>
          </a:xfrm>
          <a:prstGeom prst="rect">
            <a:avLst/>
          </a:prstGeom>
          <a:noFill/>
        </p:spPr>
        <p:txBody>
          <a:bodyPr wrap="square" rtlCol="0">
            <a:spAutoFit/>
          </a:bodyPr>
          <a:lstStyle/>
          <a:p>
            <a:r>
              <a:rPr lang="en-GB" sz="1600" dirty="0"/>
              <a:t>INHE: incremental net health effect (range reflects </a:t>
            </a:r>
            <a:r>
              <a:rPr lang="en-GB" sz="1600" dirty="0">
                <a:latin typeface="+mj-lt"/>
                <a:cs typeface="Arial" panose="020B0604020202020204" pitchFamily="34" charset="0"/>
              </a:rPr>
              <a:t>lowest &amp; highest population size estimates, assuming no CAZ-AVI resistance)</a:t>
            </a:r>
            <a:r>
              <a:rPr lang="en-GB" sz="1600" dirty="0"/>
              <a:t>, </a:t>
            </a:r>
            <a:r>
              <a:rPr lang="en-GB" sz="1600" dirty="0" err="1"/>
              <a:t>p_bug</a:t>
            </a:r>
            <a:r>
              <a:rPr lang="en-GB" sz="1600" dirty="0"/>
              <a:t>: probability patient has OXA-48 </a:t>
            </a:r>
            <a:r>
              <a:rPr lang="en-GB" sz="1600" dirty="0" err="1"/>
              <a:t>Enterobacterales</a:t>
            </a:r>
            <a:r>
              <a:rPr lang="en-GB" sz="1600" dirty="0"/>
              <a:t>, S2 to S4: using different evidence in NMA of susceptibility studies</a:t>
            </a:r>
          </a:p>
        </p:txBody>
      </p:sp>
    </p:spTree>
    <p:extLst>
      <p:ext uri="{BB962C8B-B14F-4D97-AF65-F5344CB8AC3E}">
        <p14:creationId xmlns:p14="http://schemas.microsoft.com/office/powerpoint/2010/main" val="2773930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Additional elements of value</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4245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A96A-83F5-4D11-829D-9FC29EBAA0FC}"/>
              </a:ext>
            </a:extLst>
          </p:cNvPr>
          <p:cNvSpPr>
            <a:spLocks noGrp="1"/>
          </p:cNvSpPr>
          <p:nvPr>
            <p:ph type="ctrTitle"/>
          </p:nvPr>
        </p:nvSpPr>
        <p:spPr/>
        <p:txBody>
          <a:bodyPr/>
          <a:lstStyle/>
          <a:p>
            <a:r>
              <a:rPr lang="en-GB"/>
              <a:t>Additional elements of value</a:t>
            </a:r>
            <a:endParaRPr lang="en-GB" dirty="0"/>
          </a:p>
        </p:txBody>
      </p:sp>
      <p:sp>
        <p:nvSpPr>
          <p:cNvPr id="3" name="Subtitle 2">
            <a:extLst>
              <a:ext uri="{FF2B5EF4-FFF2-40B4-BE49-F238E27FC236}">
                <a16:creationId xmlns:a16="http://schemas.microsoft.com/office/drawing/2014/main" id="{F95C7A05-8B58-47E8-A64C-FF6C8504F204}"/>
              </a:ext>
            </a:extLst>
          </p:cNvPr>
          <p:cNvSpPr>
            <a:spLocks noGrp="1"/>
          </p:cNvSpPr>
          <p:nvPr>
            <p:ph type="subTitle" idx="1"/>
          </p:nvPr>
        </p:nvSpPr>
        <p:spPr>
          <a:xfrm>
            <a:off x="496382" y="1125685"/>
            <a:ext cx="11080069" cy="5438513"/>
          </a:xfrm>
        </p:spPr>
        <p:txBody>
          <a:bodyPr>
            <a:normAutofit/>
          </a:bodyPr>
          <a:lstStyle/>
          <a:p>
            <a:pPr marL="0" indent="0">
              <a:lnSpc>
                <a:spcPct val="110000"/>
              </a:lnSpc>
              <a:spcBef>
                <a:spcPts val="1200"/>
              </a:spcBef>
              <a:spcAft>
                <a:spcPts val="600"/>
              </a:spcAft>
            </a:pPr>
            <a:r>
              <a:rPr lang="en-GB" dirty="0"/>
              <a:t>Several elements of value that are particularly important for or unique to antimicrobials, </a:t>
            </a:r>
          </a:p>
          <a:p>
            <a:pPr>
              <a:lnSpc>
                <a:spcPct val="110000"/>
              </a:lnSpc>
              <a:spcBef>
                <a:spcPts val="1200"/>
              </a:spcBef>
              <a:spcAft>
                <a:spcPts val="600"/>
              </a:spcAft>
              <a:buFont typeface="Arial" panose="020B0604020202020204" pitchFamily="34" charset="0"/>
              <a:buChar char="•"/>
            </a:pPr>
            <a:r>
              <a:rPr lang="en-GB" b="1" dirty="0">
                <a:latin typeface="+mn-lt"/>
              </a:rPr>
              <a:t>Spectrum value – </a:t>
            </a:r>
            <a:r>
              <a:rPr lang="en-GB" i="1" dirty="0">
                <a:solidFill>
                  <a:schemeClr val="dk1"/>
                </a:solidFill>
                <a:latin typeface="+mn-lt"/>
                <a:ea typeface="Calibri"/>
                <a:cs typeface="Calibri"/>
                <a:sym typeface="Calibri"/>
              </a:rPr>
              <a:t>Benefits of a new antimicrobial replacing broad spectrum antimicrobials, reducing problems associated with their overuse</a:t>
            </a:r>
          </a:p>
          <a:p>
            <a:pPr>
              <a:lnSpc>
                <a:spcPct val="110000"/>
              </a:lnSpc>
              <a:spcBef>
                <a:spcPts val="1200"/>
              </a:spcBef>
              <a:spcAft>
                <a:spcPts val="600"/>
              </a:spcAft>
              <a:buFont typeface="Arial" panose="020B0604020202020204" pitchFamily="34" charset="0"/>
              <a:buChar char="•"/>
            </a:pPr>
            <a:r>
              <a:rPr lang="en-GB" b="1" dirty="0">
                <a:latin typeface="+mn-lt"/>
              </a:rPr>
              <a:t>Transmission value – </a:t>
            </a:r>
            <a:r>
              <a:rPr lang="en-GB" i="1" dirty="0">
                <a:solidFill>
                  <a:schemeClr val="dk1"/>
                </a:solidFill>
                <a:latin typeface="+mn-lt"/>
                <a:cs typeface="Calibri"/>
              </a:rPr>
              <a:t>Benefits of a new antimicrobial </a:t>
            </a:r>
            <a:r>
              <a:rPr lang="en-GB" i="1" dirty="0">
                <a:solidFill>
                  <a:schemeClr val="dk1"/>
                </a:solidFill>
                <a:latin typeface="+mn-lt"/>
                <a:cs typeface="Calibri"/>
                <a:sym typeface="Calibri"/>
              </a:rPr>
              <a:t>reducing </a:t>
            </a:r>
            <a:r>
              <a:rPr lang="en-GB" i="1" dirty="0">
                <a:solidFill>
                  <a:schemeClr val="dk1"/>
                </a:solidFill>
                <a:latin typeface="+mn-lt"/>
                <a:ea typeface="Calibri"/>
                <a:cs typeface="Calibri"/>
                <a:sym typeface="Calibri"/>
              </a:rPr>
              <a:t>the rate of transmission of a given pathogen from patients treated with that product to other individuals, potentially reducing the rate of resistant infection.</a:t>
            </a:r>
            <a:endParaRPr lang="en-GB" b="1" dirty="0">
              <a:latin typeface="+mn-lt"/>
            </a:endParaRPr>
          </a:p>
          <a:p>
            <a:pPr>
              <a:lnSpc>
                <a:spcPct val="110000"/>
              </a:lnSpc>
              <a:spcBef>
                <a:spcPts val="1200"/>
              </a:spcBef>
              <a:spcAft>
                <a:spcPts val="600"/>
              </a:spcAft>
              <a:buFont typeface="Arial" panose="020B0604020202020204" pitchFamily="34" charset="0"/>
              <a:buChar char="•"/>
            </a:pPr>
            <a:r>
              <a:rPr lang="en-GB" b="1" dirty="0">
                <a:latin typeface="+mn-lt"/>
              </a:rPr>
              <a:t>Enablement value – </a:t>
            </a:r>
            <a:r>
              <a:rPr lang="en-GB" i="1" dirty="0">
                <a:solidFill>
                  <a:schemeClr val="dk1"/>
                </a:solidFill>
                <a:latin typeface="+mn-lt"/>
                <a:ea typeface="Calibri"/>
                <a:cs typeface="Calibri"/>
                <a:sym typeface="Calibri"/>
              </a:rPr>
              <a:t>Benefits of additional medical procedures being possible as a result of new antimicrobials being available to manage otherwise resistant infections with few alternative treatment options</a:t>
            </a:r>
            <a:endParaRPr lang="en-GB" b="1" dirty="0">
              <a:latin typeface="+mn-lt"/>
            </a:endParaRPr>
          </a:p>
          <a:p>
            <a:pPr>
              <a:lnSpc>
                <a:spcPct val="110000"/>
              </a:lnSpc>
              <a:spcBef>
                <a:spcPts val="1200"/>
              </a:spcBef>
              <a:spcAft>
                <a:spcPts val="600"/>
              </a:spcAft>
              <a:buFont typeface="Arial" panose="020B0604020202020204" pitchFamily="34" charset="0"/>
              <a:buChar char="•"/>
            </a:pPr>
            <a:r>
              <a:rPr lang="en-GB" b="1" dirty="0">
                <a:latin typeface="+mn-lt"/>
              </a:rPr>
              <a:t>Diversity value –  </a:t>
            </a:r>
            <a:r>
              <a:rPr lang="en-GB" i="1" dirty="0">
                <a:solidFill>
                  <a:schemeClr val="dk1"/>
                </a:solidFill>
                <a:latin typeface="+mn-lt"/>
                <a:cs typeface="Calibri"/>
              </a:rPr>
              <a:t>Benefits </a:t>
            </a:r>
            <a:r>
              <a:rPr lang="en-GB" i="1" dirty="0">
                <a:solidFill>
                  <a:schemeClr val="dk1"/>
                </a:solidFill>
                <a:latin typeface="+mn-lt"/>
                <a:cs typeface="Calibri"/>
                <a:sym typeface="Calibri"/>
              </a:rPr>
              <a:t>of new antimicrobials </a:t>
            </a:r>
            <a:r>
              <a:rPr lang="en-GB" i="1" dirty="0">
                <a:solidFill>
                  <a:schemeClr val="dk1"/>
                </a:solidFill>
                <a:latin typeface="+mn-lt"/>
                <a:ea typeface="Calibri"/>
                <a:cs typeface="Calibri"/>
                <a:sym typeface="Calibri"/>
              </a:rPr>
              <a:t>adding to the range of treatments currently available, potentially reducing selection pressure on and resistance to other available treatments</a:t>
            </a:r>
          </a:p>
          <a:p>
            <a:pPr>
              <a:lnSpc>
                <a:spcPct val="110000"/>
              </a:lnSpc>
              <a:spcBef>
                <a:spcPts val="1200"/>
              </a:spcBef>
              <a:spcAft>
                <a:spcPts val="600"/>
              </a:spcAft>
              <a:buFont typeface="Arial" panose="020B0604020202020204" pitchFamily="34" charset="0"/>
              <a:buChar char="•"/>
            </a:pPr>
            <a:r>
              <a:rPr lang="en-GB" b="1" dirty="0">
                <a:latin typeface="+mn-lt"/>
              </a:rPr>
              <a:t>Insurance value – </a:t>
            </a:r>
            <a:r>
              <a:rPr lang="en-GB" i="1" dirty="0">
                <a:latin typeface="+mn-lt"/>
              </a:rPr>
              <a:t>Benefits of reserving a new antimicrobial until resistance eliminates current alternatives as options or as insurance against a catastrophic emergence of widespread multi drug resistant infections. </a:t>
            </a:r>
            <a:endParaRPr lang="en-GB" b="1" dirty="0">
              <a:solidFill>
                <a:srgbClr val="FF0000"/>
              </a:solidFill>
              <a:latin typeface="+mn-lt"/>
            </a:endParaRPr>
          </a:p>
        </p:txBody>
      </p:sp>
    </p:spTree>
    <p:extLst>
      <p:ext uri="{BB962C8B-B14F-4D97-AF65-F5344CB8AC3E}">
        <p14:creationId xmlns:p14="http://schemas.microsoft.com/office/powerpoint/2010/main" val="38966404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5D19-7DFE-4200-992D-27E0DDA2E310}"/>
              </a:ext>
            </a:extLst>
          </p:cNvPr>
          <p:cNvSpPr>
            <a:spLocks noGrp="1"/>
          </p:cNvSpPr>
          <p:nvPr>
            <p:ph type="ctrTitle"/>
          </p:nvPr>
        </p:nvSpPr>
        <p:spPr/>
        <p:txBody>
          <a:bodyPr/>
          <a:lstStyle/>
          <a:p>
            <a:r>
              <a:rPr lang="en-GB" dirty="0"/>
              <a:t>Taking account of additional elements of value</a:t>
            </a:r>
          </a:p>
        </p:txBody>
      </p:sp>
      <p:sp>
        <p:nvSpPr>
          <p:cNvPr id="3" name="Subtitle 2">
            <a:extLst>
              <a:ext uri="{FF2B5EF4-FFF2-40B4-BE49-F238E27FC236}">
                <a16:creationId xmlns:a16="http://schemas.microsoft.com/office/drawing/2014/main" id="{1543A451-9C59-4D3C-984D-8A278A1A7ADD}"/>
              </a:ext>
            </a:extLst>
          </p:cNvPr>
          <p:cNvSpPr>
            <a:spLocks noGrp="1"/>
          </p:cNvSpPr>
          <p:nvPr>
            <p:ph type="subTitle" idx="1"/>
          </p:nvPr>
        </p:nvSpPr>
        <p:spPr>
          <a:xfrm>
            <a:off x="496580" y="1408141"/>
            <a:ext cx="11080069" cy="4331756"/>
          </a:xfrm>
        </p:spPr>
        <p:txBody>
          <a:bodyPr>
            <a:normAutofit lnSpcReduction="10000"/>
          </a:bodyPr>
          <a:lstStyle/>
          <a:p>
            <a:pPr>
              <a:buFont typeface="Arial" panose="020B0604020202020204" pitchFamily="34" charset="0"/>
              <a:buChar char="•"/>
            </a:pPr>
            <a:r>
              <a:rPr lang="en-GB" dirty="0"/>
              <a:t>At outset of evaluation it was clear that these elements of value may not be fully captured in the model</a:t>
            </a:r>
          </a:p>
          <a:p>
            <a:pPr>
              <a:buFont typeface="Arial" panose="020B0604020202020204" pitchFamily="34" charset="0"/>
              <a:buChar char="•"/>
            </a:pPr>
            <a:r>
              <a:rPr lang="en-GB" dirty="0"/>
              <a:t>The following slides summarise EEPRU’s considerations regarding:</a:t>
            </a:r>
          </a:p>
          <a:p>
            <a:pPr lvl="1" algn="l">
              <a:lnSpc>
                <a:spcPct val="150000"/>
              </a:lnSpc>
              <a:buFont typeface="Arial" panose="020B0604020202020204" pitchFamily="34" charset="0"/>
              <a:buChar char="•"/>
            </a:pPr>
            <a:r>
              <a:rPr lang="en-GB" sz="1800" dirty="0"/>
              <a:t> The extent to which the element of value has been captured in the economic model</a:t>
            </a:r>
          </a:p>
          <a:p>
            <a:pPr lvl="1" algn="l">
              <a:lnSpc>
                <a:spcPct val="150000"/>
              </a:lnSpc>
              <a:buFont typeface="Arial" panose="020B0604020202020204" pitchFamily="34" charset="0"/>
              <a:buChar char="•"/>
            </a:pPr>
            <a:r>
              <a:rPr lang="en-GB" sz="1800" dirty="0"/>
              <a:t> The expected impact of each element of value on population net health benefits if not captured in the model</a:t>
            </a:r>
          </a:p>
          <a:p>
            <a:pPr lvl="1" algn="l">
              <a:lnSpc>
                <a:spcPct val="150000"/>
              </a:lnSpc>
              <a:buFont typeface="Arial" panose="020B0604020202020204" pitchFamily="34" charset="0"/>
              <a:buChar char="•"/>
            </a:pPr>
            <a:r>
              <a:rPr lang="en-GB" sz="1800" dirty="0"/>
              <a:t> The  degree of uncertainty around the magnitude of population net health benefit associated with each element of value</a:t>
            </a:r>
          </a:p>
          <a:p>
            <a:pPr lvl="1" algn="l">
              <a:lnSpc>
                <a:spcPct val="150000"/>
              </a:lnSpc>
              <a:buFont typeface="Arial" panose="020B0604020202020204" pitchFamily="34" charset="0"/>
              <a:buChar char="•"/>
            </a:pPr>
            <a:r>
              <a:rPr lang="en-GB" sz="1800" dirty="0"/>
              <a:t>The extent to which these sources of value might be realised by CAZ-AVI</a:t>
            </a:r>
          </a:p>
          <a:p>
            <a:pPr>
              <a:buFont typeface="Arial" panose="020B0604020202020204" pitchFamily="34" charset="0"/>
              <a:buChar char="•"/>
            </a:pPr>
            <a:r>
              <a:rPr lang="en-GB" dirty="0"/>
              <a:t>The views of consultees on whether each element of value has been captured are also noted</a:t>
            </a:r>
          </a:p>
          <a:p>
            <a:pPr>
              <a:buFont typeface="Arial" panose="020B0604020202020204" pitchFamily="34" charset="0"/>
              <a:buChar char="•"/>
            </a:pPr>
            <a:r>
              <a:rPr lang="en-GB" dirty="0"/>
              <a:t>Other benefits which may not have been captured in the model have also been summarised</a:t>
            </a:r>
          </a:p>
        </p:txBody>
      </p:sp>
    </p:spTree>
    <p:extLst>
      <p:ext uri="{BB962C8B-B14F-4D97-AF65-F5344CB8AC3E}">
        <p14:creationId xmlns:p14="http://schemas.microsoft.com/office/powerpoint/2010/main" val="3106101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Spectrum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92364A54-19C1-425E-AF6B-62E3ACE966C6}"/>
              </a:ext>
            </a:extLst>
          </p:cNvPr>
          <p:cNvGraphicFramePr>
            <a:graphicFrameLocks noGrp="1"/>
          </p:cNvGraphicFramePr>
          <p:nvPr>
            <p:extLst>
              <p:ext uri="{D42A27DB-BD31-4B8C-83A1-F6EECF244321}">
                <p14:modId xmlns:p14="http://schemas.microsoft.com/office/powerpoint/2010/main" val="3232417698"/>
              </p:ext>
            </p:extLst>
          </p:nvPr>
        </p:nvGraphicFramePr>
        <p:xfrm>
          <a:off x="496383" y="2161981"/>
          <a:ext cx="11155694" cy="2865120"/>
        </p:xfrm>
        <a:graphic>
          <a:graphicData uri="http://schemas.openxmlformats.org/drawingml/2006/table">
            <a:tbl>
              <a:tblPr firstRow="1" bandRow="1">
                <a:tableStyleId>{5C22544A-7EE6-4342-B048-85BDC9FD1C3A}</a:tableStyleId>
              </a:tblPr>
              <a:tblGrid>
                <a:gridCol w="4754619">
                  <a:extLst>
                    <a:ext uri="{9D8B030D-6E8A-4147-A177-3AD203B41FA5}">
                      <a16:colId xmlns:a16="http://schemas.microsoft.com/office/drawing/2014/main" val="117477685"/>
                    </a:ext>
                  </a:extLst>
                </a:gridCol>
                <a:gridCol w="1331097">
                  <a:extLst>
                    <a:ext uri="{9D8B030D-6E8A-4147-A177-3AD203B41FA5}">
                      <a16:colId xmlns:a16="http://schemas.microsoft.com/office/drawing/2014/main" val="2191805115"/>
                    </a:ext>
                  </a:extLst>
                </a:gridCol>
                <a:gridCol w="5069978">
                  <a:extLst>
                    <a:ext uri="{9D8B030D-6E8A-4147-A177-3AD203B41FA5}">
                      <a16:colId xmlns:a16="http://schemas.microsoft.com/office/drawing/2014/main" val="2657090986"/>
                    </a:ext>
                  </a:extLst>
                </a:gridCol>
              </a:tblGrid>
              <a:tr h="370840">
                <a:tc>
                  <a:txBody>
                    <a:bodyPr/>
                    <a:lstStyle/>
                    <a:p>
                      <a:r>
                        <a:rPr lang="en-GB" sz="2200" dirty="0"/>
                        <a:t>Potential source of additional benefit</a:t>
                      </a:r>
                    </a:p>
                  </a:txBody>
                  <a:tcPr/>
                </a:tc>
                <a:tc>
                  <a:txBody>
                    <a:bodyPr/>
                    <a:lstStyle/>
                    <a:p>
                      <a:r>
                        <a:rPr lang="en-GB" sz="2200" dirty="0"/>
                        <a:t>Included in AG model?</a:t>
                      </a:r>
                    </a:p>
                  </a:txBody>
                  <a:tcPr/>
                </a:tc>
                <a:tc>
                  <a:txBody>
                    <a:bodyPr/>
                    <a:lstStyle/>
                    <a:p>
                      <a:r>
                        <a:rPr lang="en-GB" sz="2200"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sz="2200" kern="1200" dirty="0">
                          <a:solidFill>
                            <a:schemeClr val="dk1"/>
                          </a:solidFill>
                          <a:effectLst/>
                          <a:latin typeface="+mn-lt"/>
                          <a:ea typeface="+mn-ea"/>
                          <a:cs typeface="+mn-cs"/>
                        </a:rPr>
                        <a:t>Reduced colonisation with drug-resistant bacteria, leading to reduced drug-resistance of future infections</a:t>
                      </a:r>
                      <a:endParaRPr lang="en-GB" sz="2200" dirty="0"/>
                    </a:p>
                  </a:txBody>
                  <a:tcPr/>
                </a:tc>
                <a:tc>
                  <a:txBody>
                    <a:bodyPr/>
                    <a:lstStyle/>
                    <a:p>
                      <a:r>
                        <a:rPr lang="en-GB" sz="2200" dirty="0"/>
                        <a:t>No</a:t>
                      </a:r>
                    </a:p>
                  </a:txBody>
                  <a:tcPr/>
                </a:tc>
                <a:tc>
                  <a:txBody>
                    <a:bodyPr/>
                    <a:lstStyle/>
                    <a:p>
                      <a:r>
                        <a:rPr lang="en-GB" sz="2200" dirty="0"/>
                        <a:t>CAZ-AVI has a broad spectrum of activity </a:t>
                      </a:r>
                      <a:r>
                        <a:rPr lang="en-GB" sz="2200" dirty="0">
                          <a:sym typeface="Wingdings" panose="05000000000000000000" pitchFamily="2" charset="2"/>
                        </a:rPr>
                        <a:t> clinical </a:t>
                      </a:r>
                      <a:r>
                        <a:rPr lang="en-GB" sz="2200" kern="1200" dirty="0">
                          <a:solidFill>
                            <a:schemeClr val="dk1"/>
                          </a:solidFill>
                          <a:latin typeface="+mn-lt"/>
                          <a:ea typeface="+mn-ea"/>
                          <a:cs typeface="+mn-cs"/>
                          <a:sym typeface="Wingdings" panose="05000000000000000000" pitchFamily="2" charset="2"/>
                        </a:rPr>
                        <a:t>advisers</a:t>
                      </a:r>
                      <a:r>
                        <a:rPr lang="en-GB" sz="2200" dirty="0">
                          <a:sym typeface="Wingdings" panose="05000000000000000000" pitchFamily="2" charset="2"/>
                        </a:rPr>
                        <a:t> and other stakeholders did not consider spectrum value to be </a:t>
                      </a:r>
                      <a:r>
                        <a:rPr lang="en-GB" sz="2200" dirty="0">
                          <a:solidFill>
                            <a:schemeClr val="tx1"/>
                          </a:solidFill>
                          <a:sym typeface="Wingdings" panose="05000000000000000000" pitchFamily="2" charset="2"/>
                        </a:rPr>
                        <a:t>a key driver of incremental population benefits</a:t>
                      </a:r>
                      <a:endParaRPr lang="en-GB" sz="2200" dirty="0">
                        <a:solidFill>
                          <a:schemeClr val="tx1"/>
                        </a:solidFill>
                      </a:endParaRP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550FD8B6-D1C2-4E09-B563-0F9206AA945F}"/>
              </a:ext>
            </a:extLst>
          </p:cNvPr>
          <p:cNvSpPr txBox="1">
            <a:spLocks/>
          </p:cNvSpPr>
          <p:nvPr/>
        </p:nvSpPr>
        <p:spPr>
          <a:xfrm>
            <a:off x="420955" y="5094140"/>
            <a:ext cx="11080069" cy="876053"/>
          </a:xfrm>
          <a:prstGeom prst="rect">
            <a:avLst/>
          </a:prstGeom>
        </p:spPr>
        <p:txBody>
          <a:bodyPr vert="horz" lIns="91440" tIns="45720" rIns="91440" bIns="45720" rtlCol="0">
            <a:normAutofit fontScale="85000" lnSpcReduction="20000"/>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2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Spectrum value was not included in company’s submission</a:t>
            </a:r>
          </a:p>
        </p:txBody>
      </p:sp>
      <p:sp>
        <p:nvSpPr>
          <p:cNvPr id="9" name="Rectangle 8">
            <a:extLst>
              <a:ext uri="{FF2B5EF4-FFF2-40B4-BE49-F238E27FC236}">
                <a16:creationId xmlns:a16="http://schemas.microsoft.com/office/drawing/2014/main" id="{36017955-A35C-4C2B-9106-41A3C27B1EAA}"/>
              </a:ext>
            </a:extLst>
          </p:cNvPr>
          <p:cNvSpPr/>
          <p:nvPr/>
        </p:nvSpPr>
        <p:spPr>
          <a:xfrm>
            <a:off x="496580" y="1257462"/>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0000"/>
                </a:solidFill>
                <a:effectLst/>
                <a:uLnTx/>
                <a:uFillTx/>
                <a:latin typeface="Lato"/>
                <a:ea typeface="Calibri"/>
                <a:cs typeface="Calibri"/>
                <a:sym typeface="Calibri"/>
              </a:rPr>
              <a:t>Benefits of a new antimicrobial replacing broad spectrum antimicrobials, reducing problems associated with their overuse</a:t>
            </a:r>
          </a:p>
        </p:txBody>
      </p:sp>
      <p:sp>
        <p:nvSpPr>
          <p:cNvPr id="7" name="TextBox 6">
            <a:extLst>
              <a:ext uri="{FF2B5EF4-FFF2-40B4-BE49-F238E27FC236}">
                <a16:creationId xmlns:a16="http://schemas.microsoft.com/office/drawing/2014/main" id="{350E7B91-622F-44C4-AAAC-C9EBD734554B}"/>
              </a:ext>
            </a:extLst>
          </p:cNvPr>
          <p:cNvSpPr txBox="1"/>
          <p:nvPr/>
        </p:nvSpPr>
        <p:spPr>
          <a:xfrm>
            <a:off x="421152" y="6019906"/>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 Is spectrum value relevant? If it is, has spectrum value been adequately captured in the QALY estimates? 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354999327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15235</TotalTime>
  <Words>13864</Words>
  <Application>Microsoft Office PowerPoint</Application>
  <PresentationFormat>Widescreen</PresentationFormat>
  <Paragraphs>1594</Paragraphs>
  <Slides>117</Slides>
  <Notes>53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117</vt:i4>
      </vt:variant>
    </vt:vector>
  </HeadingPairs>
  <TitlesOfParts>
    <vt:vector size="127" baseType="lpstr">
      <vt:lpstr>Arial</vt:lpstr>
      <vt:lpstr>Calibri</vt:lpstr>
      <vt:lpstr>Courier New</vt:lpstr>
      <vt:lpstr>Lato</vt:lpstr>
      <vt:lpstr>Segoe UI</vt:lpstr>
      <vt:lpstr>Symbol</vt:lpstr>
      <vt:lpstr>Wingdings</vt:lpstr>
      <vt:lpstr>Office Theme</vt:lpstr>
      <vt:lpstr>1_Office Theme</vt:lpstr>
      <vt:lpstr>2_Office Theme</vt:lpstr>
      <vt:lpstr>Antimicrobials evaluation committee</vt:lpstr>
      <vt:lpstr>Information on slide set</vt:lpstr>
      <vt:lpstr>Table of contents</vt:lpstr>
      <vt:lpstr>Context and background for the evaluation</vt:lpstr>
      <vt:lpstr>Evaluation background</vt:lpstr>
      <vt:lpstr>What is the aim of the evaluation?</vt:lpstr>
      <vt:lpstr>The contract</vt:lpstr>
      <vt:lpstr>6 key questions for committee</vt:lpstr>
      <vt:lpstr>Overview of EEPRU’s modelling approach</vt:lpstr>
      <vt:lpstr>CAZ-AVI has a broad marketing authorisation with a range of potential uses (not all expected in practice)</vt:lpstr>
      <vt:lpstr>Not possible to model every population  EEPRU selected ‘high value clinical scenarios’ for patient-level model</vt:lpstr>
      <vt:lpstr>Company’s definition of patients at high risk of a drug-resistant infection was broader than EEPRU’s</vt:lpstr>
      <vt:lpstr>EEPRU’s approach to quantifying value in HVCS and extrapolating to expected usage in NHS</vt:lpstr>
      <vt:lpstr>High value clinical scenarios (patient-level model)</vt:lpstr>
      <vt:lpstr>Additional expected usage</vt:lpstr>
      <vt:lpstr>Consultation comments – population</vt:lpstr>
      <vt:lpstr>Accounting for benefit in the expected usage population – key issues</vt:lpstr>
      <vt:lpstr>Comparators</vt:lpstr>
      <vt:lpstr>Clinical effectiveness evidence</vt:lpstr>
      <vt:lpstr>Company used RCT data to inform treatment efficacy in its economic model</vt:lpstr>
      <vt:lpstr>EEPRU explored 3 possible sources of clinical evidence for economic analysis of HVCS</vt:lpstr>
      <vt:lpstr>Limitations of the studies identified</vt:lpstr>
      <vt:lpstr>EEPRU developed its own tool to quality assess susceptibility studies (no published tools exist)</vt:lpstr>
      <vt:lpstr>How is susceptibility to antimicrobials assessed?</vt:lpstr>
      <vt:lpstr>Different approaches to setting clinical breakpoints</vt:lpstr>
      <vt:lpstr>Network meta analysis informed by susceptibility evidence identified by systematic literature review, supplemented by PHE data</vt:lpstr>
      <vt:lpstr>Data informing network meta analysis (NMA) of susceptibility studies </vt:lpstr>
      <vt:lpstr>Susceptibility NMA results  (1) </vt:lpstr>
      <vt:lpstr>Susceptibility NMA results used in model (2) </vt:lpstr>
      <vt:lpstr>Consultation comments - Susceptibility evidence and breakpoints</vt:lpstr>
      <vt:lpstr>Linking susceptibility data to clinical outcomes</vt:lpstr>
      <vt:lpstr>Expert elicitation informed outcomes following microbiology-directed treatment in economic model</vt:lpstr>
      <vt:lpstr>Experts were asked to provide a point estimate and express their uncertainty using a histogram</vt:lpstr>
      <vt:lpstr>Results are presented as pooled summaries of responses from 5–7 experts</vt:lpstr>
      <vt:lpstr>Expert elicitation results: 30-day survival</vt:lpstr>
      <vt:lpstr>Expert elicitation results: length of hospital stay</vt:lpstr>
      <vt:lpstr>Expert elicitation results: time spent on wards</vt:lpstr>
      <vt:lpstr>EEPRU used UK study data to validate expert elicitation results for length of hospital stay </vt:lpstr>
      <vt:lpstr>Consultation comments – Expert elicitation</vt:lpstr>
      <vt:lpstr>Consultation comments – Linking susceptibility data to clinical outcomes</vt:lpstr>
      <vt:lpstr>Economic analysis</vt:lpstr>
      <vt:lpstr>Company economic model</vt:lpstr>
      <vt:lpstr>Company economic model</vt:lpstr>
      <vt:lpstr>Company used UK sources to inform epidemiological parameters in its economic model</vt:lpstr>
      <vt:lpstr>Comparison of company and EEPRU economic model (1)</vt:lpstr>
      <vt:lpstr>Comparison of company and EEPRU economic model (2)</vt:lpstr>
      <vt:lpstr>Comparison of company and EEPRU economic model (3)</vt:lpstr>
      <vt:lpstr>Company’s results – Base case analysis</vt:lpstr>
      <vt:lpstr>EEPRU concerns with company model (1)</vt:lpstr>
      <vt:lpstr>EEPRU concerns with company model (2)</vt:lpstr>
      <vt:lpstr>EEPRU concerns with company model (3)</vt:lpstr>
      <vt:lpstr>EEPRU model methods</vt:lpstr>
      <vt:lpstr>EEPRU’s approach to quantifying value in HVCS and extrapolating to expected usage in NHS</vt:lpstr>
      <vt:lpstr>EEPRU model methods</vt:lpstr>
      <vt:lpstr>EEPRU’s model– empiric setting (ES)</vt:lpstr>
      <vt:lpstr>EEPRU’s model – empiric setting (ES)</vt:lpstr>
      <vt:lpstr>EEPRU’s model– empiric setting (ES)</vt:lpstr>
      <vt:lpstr>EEPRU’s model – Microbiology-directed setting (MDS)</vt:lpstr>
      <vt:lpstr>EEPRU’s model – Subgroups within MDS and treatment choice</vt:lpstr>
      <vt:lpstr>EEPRU’s model –data sources for patient level</vt:lpstr>
      <vt:lpstr>Consultation comments – comparators</vt:lpstr>
      <vt:lpstr>Consultation comments – other model assumptions</vt:lpstr>
      <vt:lpstr>EEPRU model methods</vt:lpstr>
      <vt:lpstr>Estimating population-level QALYs</vt:lpstr>
      <vt:lpstr>Estimating the patient population over time</vt:lpstr>
      <vt:lpstr>Estimating the patient population over time</vt:lpstr>
      <vt:lpstr>Determining size of current patient population</vt:lpstr>
      <vt:lpstr>The clinical expert classification of infection sites is broader than the PHE classification</vt:lpstr>
      <vt:lpstr>Scenarios for size of current population (/year)</vt:lpstr>
      <vt:lpstr>Estimating the patient population over time</vt:lpstr>
      <vt:lpstr>Predicting changes in population over time</vt:lpstr>
      <vt:lpstr>Predicting changes in population over time</vt:lpstr>
      <vt:lpstr>Estimating the patient population over time - Results</vt:lpstr>
      <vt:lpstr>Consultation comments – Damped trend or persistent growth model</vt:lpstr>
      <vt:lpstr>Estimating the population size over modelled time horizon</vt:lpstr>
      <vt:lpstr>Estimating expected total drug usage of CAZ-AVI</vt:lpstr>
      <vt:lpstr>Estimating the patient population over time</vt:lpstr>
      <vt:lpstr>Predicting resistance over time</vt:lpstr>
      <vt:lpstr>Consultation comments – resistance to comparators</vt:lpstr>
      <vt:lpstr>Data sources for estimating resistance to CAZ-AVI over time</vt:lpstr>
      <vt:lpstr>Linking antibiotic use to resistance over time</vt:lpstr>
      <vt:lpstr>Incorporating changes in resistance to CAZ-AVI into the economic model</vt:lpstr>
      <vt:lpstr>Consultation comments – PHE SGSS data limitations</vt:lpstr>
      <vt:lpstr>Estimating the population over time – key questions</vt:lpstr>
      <vt:lpstr>EEPRU model results</vt:lpstr>
      <vt:lpstr>Patient level model – Comparator pathway in empiric setting</vt:lpstr>
      <vt:lpstr>Per-patient base case results (probabilistic): HAP/VAP, empiric setting</vt:lpstr>
      <vt:lpstr>Per-patient base case results (probabilistic): HAP/VAP and cUTI, microbiology-directed setting (MDS)</vt:lpstr>
      <vt:lpstr>Assumptions driving the results of patient-level economic model</vt:lpstr>
      <vt:lpstr>Consultation comments – Patient-level results</vt:lpstr>
      <vt:lpstr>EEPRU model results</vt:lpstr>
      <vt:lpstr>EEPRU was unable to select a base case for population-level results and present several approaches</vt:lpstr>
      <vt:lpstr>Total population incremental net health effect ranged from 493 to 2,211 QALYs in base case</vt:lpstr>
      <vt:lpstr>Probabilistic sensitivity analysis showed large degree of uncertainty: QALYs ranged from –33 to 6897 </vt:lpstr>
      <vt:lpstr>Main areas of uncertainty: probability patient has OXA-48 Enterobacterales &amp; relative effectiveness estimates</vt:lpstr>
      <vt:lpstr>Additional elements of value</vt:lpstr>
      <vt:lpstr>Additional elements of value</vt:lpstr>
      <vt:lpstr>Taking account of additional elements of value</vt:lpstr>
      <vt:lpstr>Spectrum Value</vt:lpstr>
      <vt:lpstr>Transmission Value</vt:lpstr>
      <vt:lpstr>Transmission Value – Consultation comments</vt:lpstr>
      <vt:lpstr>Enablement Value (1 of 2)</vt:lpstr>
      <vt:lpstr>Enablement Value (2 of 2)                          </vt:lpstr>
      <vt:lpstr>Enablement Value – Consultation comments</vt:lpstr>
      <vt:lpstr>Diversity Value</vt:lpstr>
      <vt:lpstr>Diversity Value – Consultation comments</vt:lpstr>
      <vt:lpstr>Insurance Value</vt:lpstr>
      <vt:lpstr>Insurance Value – Consultation comments</vt:lpstr>
      <vt:lpstr>Summary of additional source of value</vt:lpstr>
      <vt:lpstr>Consultation comments – stewardship</vt:lpstr>
      <vt:lpstr>Considerations for apportioning value to the contract period</vt:lpstr>
      <vt:lpstr>Total value and contract duration</vt:lpstr>
      <vt:lpstr>Option 1: assign 100% of the total value to the contract duration</vt:lpstr>
      <vt:lpstr>Option 2: assign &lt;100% of the total value to the contract duration</vt:lpstr>
      <vt:lpstr>What do the assessment reports tell us?</vt:lpstr>
      <vt:lpstr>Potential approach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Taylor</dc:creator>
  <cp:lastModifiedBy>Ian Pye</cp:lastModifiedBy>
  <cp:revision>866</cp:revision>
  <dcterms:created xsi:type="dcterms:W3CDTF">2020-03-17T12:57:37Z</dcterms:created>
  <dcterms:modified xsi:type="dcterms:W3CDTF">2022-03-30T16:43:23Z</dcterms:modified>
</cp:coreProperties>
</file>