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504" r:id="rId3"/>
    <p:sldId id="434" r:id="rId4"/>
    <p:sldId id="411" r:id="rId5"/>
    <p:sldId id="410" r:id="rId6"/>
    <p:sldId id="329" r:id="rId7"/>
    <p:sldId id="435" r:id="rId8"/>
    <p:sldId id="436" r:id="rId9"/>
    <p:sldId id="483" r:id="rId10"/>
    <p:sldId id="444" r:id="rId11"/>
    <p:sldId id="482" r:id="rId12"/>
    <p:sldId id="481" r:id="rId13"/>
    <p:sldId id="479" r:id="rId14"/>
    <p:sldId id="480" r:id="rId15"/>
    <p:sldId id="451" r:id="rId16"/>
    <p:sldId id="455" r:id="rId17"/>
    <p:sldId id="491" r:id="rId18"/>
    <p:sldId id="492" r:id="rId19"/>
    <p:sldId id="456" r:id="rId20"/>
    <p:sldId id="490" r:id="rId21"/>
    <p:sldId id="468" r:id="rId22"/>
    <p:sldId id="495" r:id="rId23"/>
    <p:sldId id="497" r:id="rId24"/>
    <p:sldId id="498" r:id="rId25"/>
    <p:sldId id="316" r:id="rId26"/>
    <p:sldId id="294" r:id="rId27"/>
    <p:sldId id="409" r:id="rId28"/>
    <p:sldId id="505" r:id="rId29"/>
    <p:sldId id="500" r:id="rId30"/>
    <p:sldId id="405" r:id="rId31"/>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icola Hay" initials="NH" lastIdx="170" clrIdx="6">
    <p:extLst>
      <p:ext uri="{19B8F6BF-5375-455C-9EA6-DF929625EA0E}">
        <p15:presenceInfo xmlns:p15="http://schemas.microsoft.com/office/powerpoint/2012/main" userId="S::Nicola.Hay@nice.org.uk::0c9900b2-91c3-48ae-8ce8-3de1f7df9f14" providerId="AD"/>
      </p:ext>
    </p:extLst>
  </p:cmAuthor>
  <p:cmAuthor id="1" name="Melinda Goodall" initials="MG" lastIdx="25" clrIdx="0">
    <p:extLst>
      <p:ext uri="{19B8F6BF-5375-455C-9EA6-DF929625EA0E}">
        <p15:presenceInfo xmlns:p15="http://schemas.microsoft.com/office/powerpoint/2012/main" userId="S-1-5-21-2135317788-1047624253-925700815-19721" providerId="AD"/>
      </p:ext>
    </p:extLst>
  </p:cmAuthor>
  <p:cmAuthor id="8" name="Jasdeep Hayre" initials="JH" lastIdx="5" clrIdx="7">
    <p:extLst>
      <p:ext uri="{19B8F6BF-5375-455C-9EA6-DF929625EA0E}">
        <p15:presenceInfo xmlns:p15="http://schemas.microsoft.com/office/powerpoint/2012/main" userId="S::Jasdeep.Hayre@nice.org.uk::6be8f6ea-a0d7-488f-87ff-f226d3d83762"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3" name="Lucy Beggs" initials="LB" lastIdx="15" clrIdx="2">
    <p:extLst>
      <p:ext uri="{19B8F6BF-5375-455C-9EA6-DF929625EA0E}">
        <p15:presenceInfo xmlns:p15="http://schemas.microsoft.com/office/powerpoint/2012/main" userId="S-1-5-21-2135317788-1047624253-925700815-28172"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5" name="Thomas Paling" initials="TP" lastIdx="1" clrIdx="4">
    <p:extLst>
      <p:ext uri="{19B8F6BF-5375-455C-9EA6-DF929625EA0E}">
        <p15:presenceInfo xmlns:p15="http://schemas.microsoft.com/office/powerpoint/2012/main" userId="S-1-5-21-2135317788-1047624253-925700815-25259" providerId="AD"/>
      </p:ext>
    </p:extLst>
  </p:cmAuthor>
  <p:cmAuthor id="6" name="Thomas Paling" initials="TP [2]" lastIdx="127" clrIdx="5">
    <p:extLst>
      <p:ext uri="{19B8F6BF-5375-455C-9EA6-DF929625EA0E}">
        <p15:presenceInfo xmlns:p15="http://schemas.microsoft.com/office/powerpoint/2012/main" userId="S::Thomas.Paling@nice.org.uk::be12796f-2cac-43b4-bc30-c25bd6eb2d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161"/>
    <a:srgbClr val="366D75"/>
    <a:srgbClr val="000000"/>
    <a:srgbClr val="A2BDC1"/>
    <a:srgbClr val="18646E"/>
    <a:srgbClr val="393938"/>
    <a:srgbClr val="4D4D4D"/>
    <a:srgbClr val="00506A"/>
    <a:srgbClr val="222222"/>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942" autoAdjust="0"/>
    <p:restoredTop sz="79470" autoAdjust="0"/>
  </p:normalViewPr>
  <p:slideViewPr>
    <p:cSldViewPr snapToGrid="0" showGuides="1">
      <p:cViewPr varScale="1">
        <p:scale>
          <a:sx n="62" d="100"/>
          <a:sy n="62" d="100"/>
        </p:scale>
        <p:origin x="588" y="40"/>
      </p:cViewPr>
      <p:guideLst>
        <p:guide orient="horz"/>
        <p:guide/>
      </p:guideLst>
    </p:cSldViewPr>
  </p:slideViewPr>
  <p:notesTextViewPr>
    <p:cViewPr>
      <p:scale>
        <a:sx n="1" d="1"/>
        <a:sy n="1" d="1"/>
      </p:scale>
      <p:origin x="0" y="0"/>
    </p:cViewPr>
  </p:notesText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0AF11-0892-4A5E-BB33-E10BB5385FD6}" type="doc">
      <dgm:prSet loTypeId="urn:microsoft.com/office/officeart/2005/8/layout/process1" loCatId="process" qsTypeId="urn:microsoft.com/office/officeart/2005/8/quickstyle/simple1" qsCatId="simple" csTypeId="urn:microsoft.com/office/officeart/2005/8/colors/accent2_2" csCatId="accent2" phldr="1"/>
      <dgm:spPr/>
    </dgm:pt>
    <dgm:pt modelId="{67D5D60F-910E-4EF2-8BFD-95201DC8583C}">
      <dgm:prSet phldrT="[Text]"/>
      <dgm:spPr/>
      <dgm:t>
        <a:bodyPr/>
        <a:lstStyle/>
        <a:p>
          <a:r>
            <a:rPr lang="en-GB" dirty="0"/>
            <a:t>Model treatment stopping in NYHA 1 to 3</a:t>
          </a:r>
        </a:p>
      </dgm:t>
    </dgm:pt>
    <dgm:pt modelId="{63A8AA30-4BEB-4DBA-A395-E6EB106359E0}" type="parTrans" cxnId="{2C8BCEBD-64EE-4113-8C64-99D42B63FAA3}">
      <dgm:prSet/>
      <dgm:spPr/>
      <dgm:t>
        <a:bodyPr/>
        <a:lstStyle/>
        <a:p>
          <a:endParaRPr lang="en-GB"/>
        </a:p>
      </dgm:t>
    </dgm:pt>
    <dgm:pt modelId="{448ABE95-43A1-44AC-827E-9972A3FC756E}" type="sibTrans" cxnId="{2C8BCEBD-64EE-4113-8C64-99D42B63FAA3}">
      <dgm:prSet/>
      <dgm:spPr/>
      <dgm:t>
        <a:bodyPr/>
        <a:lstStyle/>
        <a:p>
          <a:endParaRPr lang="en-GB"/>
        </a:p>
      </dgm:t>
    </dgm:pt>
    <dgm:pt modelId="{708CEECC-6288-4BB4-B796-2F6F46F8AA0A}">
      <dgm:prSet phldrT="[Text]"/>
      <dgm:spPr/>
      <dgm:t>
        <a:bodyPr/>
        <a:lstStyle/>
        <a:p>
          <a:r>
            <a:rPr lang="en-GB" dirty="0"/>
            <a:t>Assume all people on </a:t>
          </a:r>
          <a:r>
            <a:rPr lang="en-GB" dirty="0" err="1"/>
            <a:t>tafamidis</a:t>
          </a:r>
          <a:r>
            <a:rPr lang="en-GB" dirty="0"/>
            <a:t> remain on treatment, continuing treatment benefits and costs</a:t>
          </a:r>
        </a:p>
      </dgm:t>
    </dgm:pt>
    <dgm:pt modelId="{EB811B5E-4AB8-46A6-823F-98F3845EC5A6}" type="parTrans" cxnId="{9F07B472-5BF5-427B-982B-A12DA6CDC571}">
      <dgm:prSet/>
      <dgm:spPr/>
      <dgm:t>
        <a:bodyPr/>
        <a:lstStyle/>
        <a:p>
          <a:endParaRPr lang="en-GB"/>
        </a:p>
      </dgm:t>
    </dgm:pt>
    <dgm:pt modelId="{F406BA25-7305-44FC-BACD-1D651A096D15}" type="sibTrans" cxnId="{9F07B472-5BF5-427B-982B-A12DA6CDC571}">
      <dgm:prSet/>
      <dgm:spPr/>
      <dgm:t>
        <a:bodyPr/>
        <a:lstStyle/>
        <a:p>
          <a:endParaRPr lang="en-GB"/>
        </a:p>
      </dgm:t>
    </dgm:pt>
    <dgm:pt modelId="{16763644-C02A-4805-B14D-3351532FC1AC}" type="pres">
      <dgm:prSet presAssocID="{1B90AF11-0892-4A5E-BB33-E10BB5385FD6}" presName="Name0" presStyleCnt="0">
        <dgm:presLayoutVars>
          <dgm:dir/>
          <dgm:resizeHandles val="exact"/>
        </dgm:presLayoutVars>
      </dgm:prSet>
      <dgm:spPr/>
    </dgm:pt>
    <dgm:pt modelId="{2E111886-9A18-46D2-991F-C44C2DAFC02B}" type="pres">
      <dgm:prSet presAssocID="{67D5D60F-910E-4EF2-8BFD-95201DC8583C}" presName="node" presStyleLbl="node1" presStyleIdx="0" presStyleCnt="2">
        <dgm:presLayoutVars>
          <dgm:bulletEnabled val="1"/>
        </dgm:presLayoutVars>
      </dgm:prSet>
      <dgm:spPr/>
    </dgm:pt>
    <dgm:pt modelId="{EDEC2474-73E1-4824-9A8A-F2E72DCEC067}" type="pres">
      <dgm:prSet presAssocID="{448ABE95-43A1-44AC-827E-9972A3FC756E}" presName="sibTrans" presStyleLbl="sibTrans2D1" presStyleIdx="0" presStyleCnt="1"/>
      <dgm:spPr/>
    </dgm:pt>
    <dgm:pt modelId="{FB0687A5-F743-43B1-B248-9D00EDF34C3C}" type="pres">
      <dgm:prSet presAssocID="{448ABE95-43A1-44AC-827E-9972A3FC756E}" presName="connectorText" presStyleLbl="sibTrans2D1" presStyleIdx="0" presStyleCnt="1"/>
      <dgm:spPr/>
    </dgm:pt>
    <dgm:pt modelId="{FCE88DAF-7F09-4D0B-9695-1BE25957478B}" type="pres">
      <dgm:prSet presAssocID="{708CEECC-6288-4BB4-B796-2F6F46F8AA0A}" presName="node" presStyleLbl="node1" presStyleIdx="1" presStyleCnt="2">
        <dgm:presLayoutVars>
          <dgm:bulletEnabled val="1"/>
        </dgm:presLayoutVars>
      </dgm:prSet>
      <dgm:spPr/>
    </dgm:pt>
  </dgm:ptLst>
  <dgm:cxnLst>
    <dgm:cxn modelId="{CE9C6468-2E99-442A-BD40-BD0A45C681CC}" type="presOf" srcId="{708CEECC-6288-4BB4-B796-2F6F46F8AA0A}" destId="{FCE88DAF-7F09-4D0B-9695-1BE25957478B}" srcOrd="0" destOrd="0" presId="urn:microsoft.com/office/officeart/2005/8/layout/process1"/>
    <dgm:cxn modelId="{9F07B472-5BF5-427B-982B-A12DA6CDC571}" srcId="{1B90AF11-0892-4A5E-BB33-E10BB5385FD6}" destId="{708CEECC-6288-4BB4-B796-2F6F46F8AA0A}" srcOrd="1" destOrd="0" parTransId="{EB811B5E-4AB8-46A6-823F-98F3845EC5A6}" sibTransId="{F406BA25-7305-44FC-BACD-1D651A096D15}"/>
    <dgm:cxn modelId="{2C8BCEBD-64EE-4113-8C64-99D42B63FAA3}" srcId="{1B90AF11-0892-4A5E-BB33-E10BB5385FD6}" destId="{67D5D60F-910E-4EF2-8BFD-95201DC8583C}" srcOrd="0" destOrd="0" parTransId="{63A8AA30-4BEB-4DBA-A395-E6EB106359E0}" sibTransId="{448ABE95-43A1-44AC-827E-9972A3FC756E}"/>
    <dgm:cxn modelId="{162A24C4-3299-4A58-9432-767E6592FF6A}" type="presOf" srcId="{448ABE95-43A1-44AC-827E-9972A3FC756E}" destId="{FB0687A5-F743-43B1-B248-9D00EDF34C3C}" srcOrd="1" destOrd="0" presId="urn:microsoft.com/office/officeart/2005/8/layout/process1"/>
    <dgm:cxn modelId="{98CE63D3-F64A-4D3F-A923-90221B870AF4}" type="presOf" srcId="{1B90AF11-0892-4A5E-BB33-E10BB5385FD6}" destId="{16763644-C02A-4805-B14D-3351532FC1AC}" srcOrd="0" destOrd="0" presId="urn:microsoft.com/office/officeart/2005/8/layout/process1"/>
    <dgm:cxn modelId="{B51444E0-E59F-425D-877C-9D429BA939A3}" type="presOf" srcId="{448ABE95-43A1-44AC-827E-9972A3FC756E}" destId="{EDEC2474-73E1-4824-9A8A-F2E72DCEC067}" srcOrd="0" destOrd="0" presId="urn:microsoft.com/office/officeart/2005/8/layout/process1"/>
    <dgm:cxn modelId="{DD18D2E6-DAAB-4AC7-982F-1A74650D8A17}" type="presOf" srcId="{67D5D60F-910E-4EF2-8BFD-95201DC8583C}" destId="{2E111886-9A18-46D2-991F-C44C2DAFC02B}" srcOrd="0" destOrd="0" presId="urn:microsoft.com/office/officeart/2005/8/layout/process1"/>
    <dgm:cxn modelId="{DE57DA21-2D38-4C9F-B464-81A297D164D6}" type="presParOf" srcId="{16763644-C02A-4805-B14D-3351532FC1AC}" destId="{2E111886-9A18-46D2-991F-C44C2DAFC02B}" srcOrd="0" destOrd="0" presId="urn:microsoft.com/office/officeart/2005/8/layout/process1"/>
    <dgm:cxn modelId="{21A27092-5B92-4446-9D59-C6AA4A4B4745}" type="presParOf" srcId="{16763644-C02A-4805-B14D-3351532FC1AC}" destId="{EDEC2474-73E1-4824-9A8A-F2E72DCEC067}" srcOrd="1" destOrd="0" presId="urn:microsoft.com/office/officeart/2005/8/layout/process1"/>
    <dgm:cxn modelId="{C5709AAF-284E-473B-93CC-15FB0DD9CABF}" type="presParOf" srcId="{EDEC2474-73E1-4824-9A8A-F2E72DCEC067}" destId="{FB0687A5-F743-43B1-B248-9D00EDF34C3C}" srcOrd="0" destOrd="0" presId="urn:microsoft.com/office/officeart/2005/8/layout/process1"/>
    <dgm:cxn modelId="{FCD82D41-0D8C-4443-B71A-B33BF773466F}" type="presParOf" srcId="{16763644-C02A-4805-B14D-3351532FC1AC}" destId="{FCE88DAF-7F09-4D0B-9695-1BE25957478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90AF11-0892-4A5E-BB33-E10BB5385FD6}" type="doc">
      <dgm:prSet loTypeId="urn:microsoft.com/office/officeart/2005/8/layout/process1" loCatId="process" qsTypeId="urn:microsoft.com/office/officeart/2005/8/quickstyle/simple1" qsCatId="simple" csTypeId="urn:microsoft.com/office/officeart/2005/8/colors/colorful3" csCatId="colorful" phldr="1"/>
      <dgm:spPr/>
    </dgm:pt>
    <dgm:pt modelId="{67D5D60F-910E-4EF2-8BFD-95201DC8583C}">
      <dgm:prSet phldrT="[Text]"/>
      <dgm:spPr/>
      <dgm:t>
        <a:bodyPr/>
        <a:lstStyle/>
        <a:p>
          <a:r>
            <a:rPr lang="en-GB" dirty="0"/>
            <a:t>During the observed clinical trial period </a:t>
          </a:r>
        </a:p>
      </dgm:t>
    </dgm:pt>
    <dgm:pt modelId="{63A8AA30-4BEB-4DBA-A395-E6EB106359E0}" type="parTrans" cxnId="{2C8BCEBD-64EE-4113-8C64-99D42B63FAA3}">
      <dgm:prSet/>
      <dgm:spPr/>
      <dgm:t>
        <a:bodyPr/>
        <a:lstStyle/>
        <a:p>
          <a:endParaRPr lang="en-GB"/>
        </a:p>
      </dgm:t>
    </dgm:pt>
    <dgm:pt modelId="{448ABE95-43A1-44AC-827E-9972A3FC756E}" type="sibTrans" cxnId="{2C8BCEBD-64EE-4113-8C64-99D42B63FAA3}">
      <dgm:prSet/>
      <dgm:spPr/>
      <dgm:t>
        <a:bodyPr/>
        <a:lstStyle/>
        <a:p>
          <a:endParaRPr lang="en-GB"/>
        </a:p>
      </dgm:t>
    </dgm:pt>
    <dgm:pt modelId="{708CEECC-6288-4BB4-B796-2F6F46F8AA0A}">
      <dgm:prSet phldrT="[Text]"/>
      <dgm:spPr/>
      <dgm:t>
        <a:bodyPr/>
        <a:lstStyle/>
        <a:p>
          <a:r>
            <a:rPr lang="en-GB" dirty="0"/>
            <a:t>After the clinical trial period </a:t>
          </a:r>
        </a:p>
      </dgm:t>
    </dgm:pt>
    <dgm:pt modelId="{EB811B5E-4AB8-46A6-823F-98F3845EC5A6}" type="parTrans" cxnId="{9F07B472-5BF5-427B-982B-A12DA6CDC571}">
      <dgm:prSet/>
      <dgm:spPr/>
      <dgm:t>
        <a:bodyPr/>
        <a:lstStyle/>
        <a:p>
          <a:endParaRPr lang="en-GB"/>
        </a:p>
      </dgm:t>
    </dgm:pt>
    <dgm:pt modelId="{F406BA25-7305-44FC-BACD-1D651A096D15}" type="sibTrans" cxnId="{9F07B472-5BF5-427B-982B-A12DA6CDC571}">
      <dgm:prSet/>
      <dgm:spPr/>
      <dgm:t>
        <a:bodyPr/>
        <a:lstStyle/>
        <a:p>
          <a:endParaRPr lang="en-GB"/>
        </a:p>
      </dgm:t>
    </dgm:pt>
    <dgm:pt modelId="{16763644-C02A-4805-B14D-3351532FC1AC}" type="pres">
      <dgm:prSet presAssocID="{1B90AF11-0892-4A5E-BB33-E10BB5385FD6}" presName="Name0" presStyleCnt="0">
        <dgm:presLayoutVars>
          <dgm:dir/>
          <dgm:resizeHandles val="exact"/>
        </dgm:presLayoutVars>
      </dgm:prSet>
      <dgm:spPr/>
    </dgm:pt>
    <dgm:pt modelId="{2E111886-9A18-46D2-991F-C44C2DAFC02B}" type="pres">
      <dgm:prSet presAssocID="{67D5D60F-910E-4EF2-8BFD-95201DC8583C}" presName="node" presStyleLbl="node1" presStyleIdx="0" presStyleCnt="2">
        <dgm:presLayoutVars>
          <dgm:bulletEnabled val="1"/>
        </dgm:presLayoutVars>
      </dgm:prSet>
      <dgm:spPr/>
    </dgm:pt>
    <dgm:pt modelId="{EDEC2474-73E1-4824-9A8A-F2E72DCEC067}" type="pres">
      <dgm:prSet presAssocID="{448ABE95-43A1-44AC-827E-9972A3FC756E}" presName="sibTrans" presStyleLbl="sibTrans2D1" presStyleIdx="0" presStyleCnt="1"/>
      <dgm:spPr/>
    </dgm:pt>
    <dgm:pt modelId="{FB0687A5-F743-43B1-B248-9D00EDF34C3C}" type="pres">
      <dgm:prSet presAssocID="{448ABE95-43A1-44AC-827E-9972A3FC756E}" presName="connectorText" presStyleLbl="sibTrans2D1" presStyleIdx="0" presStyleCnt="1"/>
      <dgm:spPr/>
    </dgm:pt>
    <dgm:pt modelId="{FCE88DAF-7F09-4D0B-9695-1BE25957478B}" type="pres">
      <dgm:prSet presAssocID="{708CEECC-6288-4BB4-B796-2F6F46F8AA0A}" presName="node" presStyleLbl="node1" presStyleIdx="1" presStyleCnt="2">
        <dgm:presLayoutVars>
          <dgm:bulletEnabled val="1"/>
        </dgm:presLayoutVars>
      </dgm:prSet>
      <dgm:spPr/>
    </dgm:pt>
  </dgm:ptLst>
  <dgm:cxnLst>
    <dgm:cxn modelId="{CE9C6468-2E99-442A-BD40-BD0A45C681CC}" type="presOf" srcId="{708CEECC-6288-4BB4-B796-2F6F46F8AA0A}" destId="{FCE88DAF-7F09-4D0B-9695-1BE25957478B}" srcOrd="0" destOrd="0" presId="urn:microsoft.com/office/officeart/2005/8/layout/process1"/>
    <dgm:cxn modelId="{9F07B472-5BF5-427B-982B-A12DA6CDC571}" srcId="{1B90AF11-0892-4A5E-BB33-E10BB5385FD6}" destId="{708CEECC-6288-4BB4-B796-2F6F46F8AA0A}" srcOrd="1" destOrd="0" parTransId="{EB811B5E-4AB8-46A6-823F-98F3845EC5A6}" sibTransId="{F406BA25-7305-44FC-BACD-1D651A096D15}"/>
    <dgm:cxn modelId="{2C8BCEBD-64EE-4113-8C64-99D42B63FAA3}" srcId="{1B90AF11-0892-4A5E-BB33-E10BB5385FD6}" destId="{67D5D60F-910E-4EF2-8BFD-95201DC8583C}" srcOrd="0" destOrd="0" parTransId="{63A8AA30-4BEB-4DBA-A395-E6EB106359E0}" sibTransId="{448ABE95-43A1-44AC-827E-9972A3FC756E}"/>
    <dgm:cxn modelId="{162A24C4-3299-4A58-9432-767E6592FF6A}" type="presOf" srcId="{448ABE95-43A1-44AC-827E-9972A3FC756E}" destId="{FB0687A5-F743-43B1-B248-9D00EDF34C3C}" srcOrd="1" destOrd="0" presId="urn:microsoft.com/office/officeart/2005/8/layout/process1"/>
    <dgm:cxn modelId="{98CE63D3-F64A-4D3F-A923-90221B870AF4}" type="presOf" srcId="{1B90AF11-0892-4A5E-BB33-E10BB5385FD6}" destId="{16763644-C02A-4805-B14D-3351532FC1AC}" srcOrd="0" destOrd="0" presId="urn:microsoft.com/office/officeart/2005/8/layout/process1"/>
    <dgm:cxn modelId="{B51444E0-E59F-425D-877C-9D429BA939A3}" type="presOf" srcId="{448ABE95-43A1-44AC-827E-9972A3FC756E}" destId="{EDEC2474-73E1-4824-9A8A-F2E72DCEC067}" srcOrd="0" destOrd="0" presId="urn:microsoft.com/office/officeart/2005/8/layout/process1"/>
    <dgm:cxn modelId="{DD18D2E6-DAAB-4AC7-982F-1A74650D8A17}" type="presOf" srcId="{67D5D60F-910E-4EF2-8BFD-95201DC8583C}" destId="{2E111886-9A18-46D2-991F-C44C2DAFC02B}" srcOrd="0" destOrd="0" presId="urn:microsoft.com/office/officeart/2005/8/layout/process1"/>
    <dgm:cxn modelId="{DE57DA21-2D38-4C9F-B464-81A297D164D6}" type="presParOf" srcId="{16763644-C02A-4805-B14D-3351532FC1AC}" destId="{2E111886-9A18-46D2-991F-C44C2DAFC02B}" srcOrd="0" destOrd="0" presId="urn:microsoft.com/office/officeart/2005/8/layout/process1"/>
    <dgm:cxn modelId="{21A27092-5B92-4446-9D59-C6AA4A4B4745}" type="presParOf" srcId="{16763644-C02A-4805-B14D-3351532FC1AC}" destId="{EDEC2474-73E1-4824-9A8A-F2E72DCEC067}" srcOrd="1" destOrd="0" presId="urn:microsoft.com/office/officeart/2005/8/layout/process1"/>
    <dgm:cxn modelId="{C5709AAF-284E-473B-93CC-15FB0DD9CABF}" type="presParOf" srcId="{EDEC2474-73E1-4824-9A8A-F2E72DCEC067}" destId="{FB0687A5-F743-43B1-B248-9D00EDF34C3C}" srcOrd="0" destOrd="0" presId="urn:microsoft.com/office/officeart/2005/8/layout/process1"/>
    <dgm:cxn modelId="{FCD82D41-0D8C-4443-B71A-B33BF773466F}" type="presParOf" srcId="{16763644-C02A-4805-B14D-3351532FC1AC}" destId="{FCE88DAF-7F09-4D0B-9695-1BE25957478B}"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90AF11-0892-4A5E-BB33-E10BB5385FD6}" type="doc">
      <dgm:prSet loTypeId="urn:microsoft.com/office/officeart/2005/8/layout/process1" loCatId="process" qsTypeId="urn:microsoft.com/office/officeart/2005/8/quickstyle/simple1" qsCatId="simple" csTypeId="urn:microsoft.com/office/officeart/2005/8/colors/accent2_2" csCatId="accent2" phldr="1"/>
      <dgm:spPr/>
    </dgm:pt>
    <dgm:pt modelId="{67D5D60F-910E-4EF2-8BFD-95201DC8583C}">
      <dgm:prSet phldrT="[Text]" custT="1"/>
      <dgm:spPr/>
      <dgm:t>
        <a:bodyPr/>
        <a:lstStyle/>
        <a:p>
          <a:r>
            <a:rPr lang="en-GB" sz="1800" dirty="0"/>
            <a:t>Log-normal </a:t>
          </a:r>
          <a:r>
            <a:rPr lang="en-GB" sz="1800" i="0" dirty="0"/>
            <a:t>discontinuation function</a:t>
          </a:r>
          <a:endParaRPr lang="en-GB" sz="1800" dirty="0"/>
        </a:p>
      </dgm:t>
    </dgm:pt>
    <dgm:pt modelId="{63A8AA30-4BEB-4DBA-A395-E6EB106359E0}" type="parTrans" cxnId="{2C8BCEBD-64EE-4113-8C64-99D42B63FAA3}">
      <dgm:prSet/>
      <dgm:spPr/>
      <dgm:t>
        <a:bodyPr/>
        <a:lstStyle/>
        <a:p>
          <a:endParaRPr lang="en-GB"/>
        </a:p>
      </dgm:t>
    </dgm:pt>
    <dgm:pt modelId="{448ABE95-43A1-44AC-827E-9972A3FC756E}" type="sibTrans" cxnId="{2C8BCEBD-64EE-4113-8C64-99D42B63FAA3}">
      <dgm:prSet/>
      <dgm:spPr/>
      <dgm:t>
        <a:bodyPr/>
        <a:lstStyle/>
        <a:p>
          <a:endParaRPr lang="en-GB"/>
        </a:p>
      </dgm:t>
    </dgm:pt>
    <dgm:pt modelId="{708CEECC-6288-4BB4-B796-2F6F46F8AA0A}">
      <dgm:prSet phldrT="[Text]" custT="1"/>
      <dgm:spPr/>
      <dgm:t>
        <a:bodyPr/>
        <a:lstStyle/>
        <a:p>
          <a:r>
            <a:rPr lang="en-GB" sz="1800" dirty="0"/>
            <a:t>Costs and outcomes revert to those of best supportive care</a:t>
          </a:r>
        </a:p>
      </dgm:t>
    </dgm:pt>
    <dgm:pt modelId="{EB811B5E-4AB8-46A6-823F-98F3845EC5A6}" type="parTrans" cxnId="{9F07B472-5BF5-427B-982B-A12DA6CDC571}">
      <dgm:prSet/>
      <dgm:spPr/>
      <dgm:t>
        <a:bodyPr/>
        <a:lstStyle/>
        <a:p>
          <a:endParaRPr lang="en-GB"/>
        </a:p>
      </dgm:t>
    </dgm:pt>
    <dgm:pt modelId="{F406BA25-7305-44FC-BACD-1D651A096D15}" type="sibTrans" cxnId="{9F07B472-5BF5-427B-982B-A12DA6CDC571}">
      <dgm:prSet/>
      <dgm:spPr/>
      <dgm:t>
        <a:bodyPr/>
        <a:lstStyle/>
        <a:p>
          <a:endParaRPr lang="en-GB"/>
        </a:p>
      </dgm:t>
    </dgm:pt>
    <dgm:pt modelId="{16763644-C02A-4805-B14D-3351532FC1AC}" type="pres">
      <dgm:prSet presAssocID="{1B90AF11-0892-4A5E-BB33-E10BB5385FD6}" presName="Name0" presStyleCnt="0">
        <dgm:presLayoutVars>
          <dgm:dir/>
          <dgm:resizeHandles val="exact"/>
        </dgm:presLayoutVars>
      </dgm:prSet>
      <dgm:spPr/>
    </dgm:pt>
    <dgm:pt modelId="{2E111886-9A18-46D2-991F-C44C2DAFC02B}" type="pres">
      <dgm:prSet presAssocID="{67D5D60F-910E-4EF2-8BFD-95201DC8583C}" presName="node" presStyleLbl="node1" presStyleIdx="0" presStyleCnt="2">
        <dgm:presLayoutVars>
          <dgm:bulletEnabled val="1"/>
        </dgm:presLayoutVars>
      </dgm:prSet>
      <dgm:spPr/>
    </dgm:pt>
    <dgm:pt modelId="{EDEC2474-73E1-4824-9A8A-F2E72DCEC067}" type="pres">
      <dgm:prSet presAssocID="{448ABE95-43A1-44AC-827E-9972A3FC756E}" presName="sibTrans" presStyleLbl="sibTrans2D1" presStyleIdx="0" presStyleCnt="1"/>
      <dgm:spPr/>
    </dgm:pt>
    <dgm:pt modelId="{FB0687A5-F743-43B1-B248-9D00EDF34C3C}" type="pres">
      <dgm:prSet presAssocID="{448ABE95-43A1-44AC-827E-9972A3FC756E}" presName="connectorText" presStyleLbl="sibTrans2D1" presStyleIdx="0" presStyleCnt="1"/>
      <dgm:spPr/>
    </dgm:pt>
    <dgm:pt modelId="{FCE88DAF-7F09-4D0B-9695-1BE25957478B}" type="pres">
      <dgm:prSet presAssocID="{708CEECC-6288-4BB4-B796-2F6F46F8AA0A}" presName="node" presStyleLbl="node1" presStyleIdx="1" presStyleCnt="2">
        <dgm:presLayoutVars>
          <dgm:bulletEnabled val="1"/>
        </dgm:presLayoutVars>
      </dgm:prSet>
      <dgm:spPr/>
    </dgm:pt>
  </dgm:ptLst>
  <dgm:cxnLst>
    <dgm:cxn modelId="{CE9C6468-2E99-442A-BD40-BD0A45C681CC}" type="presOf" srcId="{708CEECC-6288-4BB4-B796-2F6F46F8AA0A}" destId="{FCE88DAF-7F09-4D0B-9695-1BE25957478B}" srcOrd="0" destOrd="0" presId="urn:microsoft.com/office/officeart/2005/8/layout/process1"/>
    <dgm:cxn modelId="{9F07B472-5BF5-427B-982B-A12DA6CDC571}" srcId="{1B90AF11-0892-4A5E-BB33-E10BB5385FD6}" destId="{708CEECC-6288-4BB4-B796-2F6F46F8AA0A}" srcOrd="1" destOrd="0" parTransId="{EB811B5E-4AB8-46A6-823F-98F3845EC5A6}" sibTransId="{F406BA25-7305-44FC-BACD-1D651A096D15}"/>
    <dgm:cxn modelId="{2C8BCEBD-64EE-4113-8C64-99D42B63FAA3}" srcId="{1B90AF11-0892-4A5E-BB33-E10BB5385FD6}" destId="{67D5D60F-910E-4EF2-8BFD-95201DC8583C}" srcOrd="0" destOrd="0" parTransId="{63A8AA30-4BEB-4DBA-A395-E6EB106359E0}" sibTransId="{448ABE95-43A1-44AC-827E-9972A3FC756E}"/>
    <dgm:cxn modelId="{162A24C4-3299-4A58-9432-767E6592FF6A}" type="presOf" srcId="{448ABE95-43A1-44AC-827E-9972A3FC756E}" destId="{FB0687A5-F743-43B1-B248-9D00EDF34C3C}" srcOrd="1" destOrd="0" presId="urn:microsoft.com/office/officeart/2005/8/layout/process1"/>
    <dgm:cxn modelId="{98CE63D3-F64A-4D3F-A923-90221B870AF4}" type="presOf" srcId="{1B90AF11-0892-4A5E-BB33-E10BB5385FD6}" destId="{16763644-C02A-4805-B14D-3351532FC1AC}" srcOrd="0" destOrd="0" presId="urn:microsoft.com/office/officeart/2005/8/layout/process1"/>
    <dgm:cxn modelId="{B51444E0-E59F-425D-877C-9D429BA939A3}" type="presOf" srcId="{448ABE95-43A1-44AC-827E-9972A3FC756E}" destId="{EDEC2474-73E1-4824-9A8A-F2E72DCEC067}" srcOrd="0" destOrd="0" presId="urn:microsoft.com/office/officeart/2005/8/layout/process1"/>
    <dgm:cxn modelId="{DD18D2E6-DAAB-4AC7-982F-1A74650D8A17}" type="presOf" srcId="{67D5D60F-910E-4EF2-8BFD-95201DC8583C}" destId="{2E111886-9A18-46D2-991F-C44C2DAFC02B}" srcOrd="0" destOrd="0" presId="urn:microsoft.com/office/officeart/2005/8/layout/process1"/>
    <dgm:cxn modelId="{DE57DA21-2D38-4C9F-B464-81A297D164D6}" type="presParOf" srcId="{16763644-C02A-4805-B14D-3351532FC1AC}" destId="{2E111886-9A18-46D2-991F-C44C2DAFC02B}" srcOrd="0" destOrd="0" presId="urn:microsoft.com/office/officeart/2005/8/layout/process1"/>
    <dgm:cxn modelId="{21A27092-5B92-4446-9D59-C6AA4A4B4745}" type="presParOf" srcId="{16763644-C02A-4805-B14D-3351532FC1AC}" destId="{EDEC2474-73E1-4824-9A8A-F2E72DCEC067}" srcOrd="1" destOrd="0" presId="urn:microsoft.com/office/officeart/2005/8/layout/process1"/>
    <dgm:cxn modelId="{C5709AAF-284E-473B-93CC-15FB0DD9CABF}" type="presParOf" srcId="{EDEC2474-73E1-4824-9A8A-F2E72DCEC067}" destId="{FB0687A5-F743-43B1-B248-9D00EDF34C3C}" srcOrd="0" destOrd="0" presId="urn:microsoft.com/office/officeart/2005/8/layout/process1"/>
    <dgm:cxn modelId="{FCD82D41-0D8C-4443-B71A-B33BF773466F}" type="presParOf" srcId="{16763644-C02A-4805-B14D-3351532FC1AC}" destId="{FCE88DAF-7F09-4D0B-9695-1BE25957478B}" srcOrd="2"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90AF11-0892-4A5E-BB33-E10BB5385FD6}" type="doc">
      <dgm:prSet loTypeId="urn:microsoft.com/office/officeart/2005/8/layout/process1" loCatId="process" qsTypeId="urn:microsoft.com/office/officeart/2005/8/quickstyle/simple1" qsCatId="simple" csTypeId="urn:microsoft.com/office/officeart/2005/8/colors/colorful3" csCatId="colorful" phldr="1"/>
      <dgm:spPr/>
    </dgm:pt>
    <dgm:pt modelId="{67D5D60F-910E-4EF2-8BFD-95201DC8583C}">
      <dgm:prSet phldrT="[Text]"/>
      <dgm:spPr/>
      <dgm:t>
        <a:bodyPr/>
        <a:lstStyle/>
        <a:p>
          <a:r>
            <a:rPr lang="en-GB" dirty="0"/>
            <a:t>People on </a:t>
          </a:r>
          <a:r>
            <a:rPr lang="en-GB" dirty="0" err="1"/>
            <a:t>tafamidis</a:t>
          </a:r>
          <a:r>
            <a:rPr lang="en-GB" dirty="0"/>
            <a:t> in NYHA 1 to 3 health states</a:t>
          </a:r>
        </a:p>
      </dgm:t>
    </dgm:pt>
    <dgm:pt modelId="{63A8AA30-4BEB-4DBA-A395-E6EB106359E0}" type="parTrans" cxnId="{2C8BCEBD-64EE-4113-8C64-99D42B63FAA3}">
      <dgm:prSet/>
      <dgm:spPr/>
      <dgm:t>
        <a:bodyPr/>
        <a:lstStyle/>
        <a:p>
          <a:endParaRPr lang="en-GB"/>
        </a:p>
      </dgm:t>
    </dgm:pt>
    <dgm:pt modelId="{448ABE95-43A1-44AC-827E-9972A3FC756E}" type="sibTrans" cxnId="{2C8BCEBD-64EE-4113-8C64-99D42B63FAA3}">
      <dgm:prSet/>
      <dgm:spPr/>
      <dgm:t>
        <a:bodyPr/>
        <a:lstStyle/>
        <a:p>
          <a:endParaRPr lang="en-GB"/>
        </a:p>
      </dgm:t>
    </dgm:pt>
    <dgm:pt modelId="{708CEECC-6288-4BB4-B796-2F6F46F8AA0A}">
      <dgm:prSet phldrT="[Text]"/>
      <dgm:spPr/>
      <dgm:t>
        <a:bodyPr/>
        <a:lstStyle/>
        <a:p>
          <a:r>
            <a:rPr lang="en-GB" dirty="0"/>
            <a:t>After discontinuation</a:t>
          </a:r>
        </a:p>
      </dgm:t>
    </dgm:pt>
    <dgm:pt modelId="{EB811B5E-4AB8-46A6-823F-98F3845EC5A6}" type="parTrans" cxnId="{9F07B472-5BF5-427B-982B-A12DA6CDC571}">
      <dgm:prSet/>
      <dgm:spPr/>
      <dgm:t>
        <a:bodyPr/>
        <a:lstStyle/>
        <a:p>
          <a:endParaRPr lang="en-GB"/>
        </a:p>
      </dgm:t>
    </dgm:pt>
    <dgm:pt modelId="{F406BA25-7305-44FC-BACD-1D651A096D15}" type="sibTrans" cxnId="{9F07B472-5BF5-427B-982B-A12DA6CDC571}">
      <dgm:prSet/>
      <dgm:spPr/>
      <dgm:t>
        <a:bodyPr/>
        <a:lstStyle/>
        <a:p>
          <a:endParaRPr lang="en-GB"/>
        </a:p>
      </dgm:t>
    </dgm:pt>
    <dgm:pt modelId="{16763644-C02A-4805-B14D-3351532FC1AC}" type="pres">
      <dgm:prSet presAssocID="{1B90AF11-0892-4A5E-BB33-E10BB5385FD6}" presName="Name0" presStyleCnt="0">
        <dgm:presLayoutVars>
          <dgm:dir/>
          <dgm:resizeHandles val="exact"/>
        </dgm:presLayoutVars>
      </dgm:prSet>
      <dgm:spPr/>
    </dgm:pt>
    <dgm:pt modelId="{2E111886-9A18-46D2-991F-C44C2DAFC02B}" type="pres">
      <dgm:prSet presAssocID="{67D5D60F-910E-4EF2-8BFD-95201DC8583C}" presName="node" presStyleLbl="node1" presStyleIdx="0" presStyleCnt="2">
        <dgm:presLayoutVars>
          <dgm:bulletEnabled val="1"/>
        </dgm:presLayoutVars>
      </dgm:prSet>
      <dgm:spPr/>
    </dgm:pt>
    <dgm:pt modelId="{EDEC2474-73E1-4824-9A8A-F2E72DCEC067}" type="pres">
      <dgm:prSet presAssocID="{448ABE95-43A1-44AC-827E-9972A3FC756E}" presName="sibTrans" presStyleLbl="sibTrans2D1" presStyleIdx="0" presStyleCnt="1"/>
      <dgm:spPr/>
    </dgm:pt>
    <dgm:pt modelId="{FB0687A5-F743-43B1-B248-9D00EDF34C3C}" type="pres">
      <dgm:prSet presAssocID="{448ABE95-43A1-44AC-827E-9972A3FC756E}" presName="connectorText" presStyleLbl="sibTrans2D1" presStyleIdx="0" presStyleCnt="1"/>
      <dgm:spPr/>
    </dgm:pt>
    <dgm:pt modelId="{FCE88DAF-7F09-4D0B-9695-1BE25957478B}" type="pres">
      <dgm:prSet presAssocID="{708CEECC-6288-4BB4-B796-2F6F46F8AA0A}" presName="node" presStyleLbl="node1" presStyleIdx="1" presStyleCnt="2">
        <dgm:presLayoutVars>
          <dgm:bulletEnabled val="1"/>
        </dgm:presLayoutVars>
      </dgm:prSet>
      <dgm:spPr/>
    </dgm:pt>
  </dgm:ptLst>
  <dgm:cxnLst>
    <dgm:cxn modelId="{CE9C6468-2E99-442A-BD40-BD0A45C681CC}" type="presOf" srcId="{708CEECC-6288-4BB4-B796-2F6F46F8AA0A}" destId="{FCE88DAF-7F09-4D0B-9695-1BE25957478B}" srcOrd="0" destOrd="0" presId="urn:microsoft.com/office/officeart/2005/8/layout/process1"/>
    <dgm:cxn modelId="{9F07B472-5BF5-427B-982B-A12DA6CDC571}" srcId="{1B90AF11-0892-4A5E-BB33-E10BB5385FD6}" destId="{708CEECC-6288-4BB4-B796-2F6F46F8AA0A}" srcOrd="1" destOrd="0" parTransId="{EB811B5E-4AB8-46A6-823F-98F3845EC5A6}" sibTransId="{F406BA25-7305-44FC-BACD-1D651A096D15}"/>
    <dgm:cxn modelId="{2C8BCEBD-64EE-4113-8C64-99D42B63FAA3}" srcId="{1B90AF11-0892-4A5E-BB33-E10BB5385FD6}" destId="{67D5D60F-910E-4EF2-8BFD-95201DC8583C}" srcOrd="0" destOrd="0" parTransId="{63A8AA30-4BEB-4DBA-A395-E6EB106359E0}" sibTransId="{448ABE95-43A1-44AC-827E-9972A3FC756E}"/>
    <dgm:cxn modelId="{162A24C4-3299-4A58-9432-767E6592FF6A}" type="presOf" srcId="{448ABE95-43A1-44AC-827E-9972A3FC756E}" destId="{FB0687A5-F743-43B1-B248-9D00EDF34C3C}" srcOrd="1" destOrd="0" presId="urn:microsoft.com/office/officeart/2005/8/layout/process1"/>
    <dgm:cxn modelId="{98CE63D3-F64A-4D3F-A923-90221B870AF4}" type="presOf" srcId="{1B90AF11-0892-4A5E-BB33-E10BB5385FD6}" destId="{16763644-C02A-4805-B14D-3351532FC1AC}" srcOrd="0" destOrd="0" presId="urn:microsoft.com/office/officeart/2005/8/layout/process1"/>
    <dgm:cxn modelId="{B51444E0-E59F-425D-877C-9D429BA939A3}" type="presOf" srcId="{448ABE95-43A1-44AC-827E-9972A3FC756E}" destId="{EDEC2474-73E1-4824-9A8A-F2E72DCEC067}" srcOrd="0" destOrd="0" presId="urn:microsoft.com/office/officeart/2005/8/layout/process1"/>
    <dgm:cxn modelId="{DD18D2E6-DAAB-4AC7-982F-1A74650D8A17}" type="presOf" srcId="{67D5D60F-910E-4EF2-8BFD-95201DC8583C}" destId="{2E111886-9A18-46D2-991F-C44C2DAFC02B}" srcOrd="0" destOrd="0" presId="urn:microsoft.com/office/officeart/2005/8/layout/process1"/>
    <dgm:cxn modelId="{DE57DA21-2D38-4C9F-B464-81A297D164D6}" type="presParOf" srcId="{16763644-C02A-4805-B14D-3351532FC1AC}" destId="{2E111886-9A18-46D2-991F-C44C2DAFC02B}" srcOrd="0" destOrd="0" presId="urn:microsoft.com/office/officeart/2005/8/layout/process1"/>
    <dgm:cxn modelId="{21A27092-5B92-4446-9D59-C6AA4A4B4745}" type="presParOf" srcId="{16763644-C02A-4805-B14D-3351532FC1AC}" destId="{EDEC2474-73E1-4824-9A8A-F2E72DCEC067}" srcOrd="1" destOrd="0" presId="urn:microsoft.com/office/officeart/2005/8/layout/process1"/>
    <dgm:cxn modelId="{C5709AAF-284E-473B-93CC-15FB0DD9CABF}" type="presParOf" srcId="{EDEC2474-73E1-4824-9A8A-F2E72DCEC067}" destId="{FB0687A5-F743-43B1-B248-9D00EDF34C3C}" srcOrd="0" destOrd="0" presId="urn:microsoft.com/office/officeart/2005/8/layout/process1"/>
    <dgm:cxn modelId="{FCD82D41-0D8C-4443-B71A-B33BF773466F}" type="presParOf" srcId="{16763644-C02A-4805-B14D-3351532FC1AC}" destId="{FCE88DAF-7F09-4D0B-9695-1BE25957478B}" srcOrd="2"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90AF11-0892-4A5E-BB33-E10BB5385FD6}" type="doc">
      <dgm:prSet loTypeId="urn:microsoft.com/office/officeart/2005/8/layout/process1" loCatId="process" qsTypeId="urn:microsoft.com/office/officeart/2005/8/quickstyle/simple1" qsCatId="simple" csTypeId="urn:microsoft.com/office/officeart/2005/8/colors/accent2_2" csCatId="accent2" phldr="1"/>
      <dgm:spPr/>
    </dgm:pt>
    <dgm:pt modelId="{67D5D60F-910E-4EF2-8BFD-95201DC8583C}">
      <dgm:prSet phldrT="[Text]" custT="1"/>
      <dgm:spPr/>
      <dgm:t>
        <a:bodyPr/>
        <a:lstStyle/>
        <a:p>
          <a:r>
            <a:rPr lang="en-GB" sz="1800" dirty="0"/>
            <a:t>Log-normal </a:t>
          </a:r>
          <a:r>
            <a:rPr lang="en-GB" sz="1800" i="0" dirty="0"/>
            <a:t>discontinuation function</a:t>
          </a:r>
          <a:endParaRPr lang="en-GB" sz="1800" dirty="0"/>
        </a:p>
      </dgm:t>
    </dgm:pt>
    <dgm:pt modelId="{63A8AA30-4BEB-4DBA-A395-E6EB106359E0}" type="parTrans" cxnId="{2C8BCEBD-64EE-4113-8C64-99D42B63FAA3}">
      <dgm:prSet/>
      <dgm:spPr/>
      <dgm:t>
        <a:bodyPr/>
        <a:lstStyle/>
        <a:p>
          <a:endParaRPr lang="en-GB"/>
        </a:p>
      </dgm:t>
    </dgm:pt>
    <dgm:pt modelId="{448ABE95-43A1-44AC-827E-9972A3FC756E}" type="sibTrans" cxnId="{2C8BCEBD-64EE-4113-8C64-99D42B63FAA3}">
      <dgm:prSet/>
      <dgm:spPr/>
      <dgm:t>
        <a:bodyPr/>
        <a:lstStyle/>
        <a:p>
          <a:endParaRPr lang="en-GB"/>
        </a:p>
      </dgm:t>
    </dgm:pt>
    <dgm:pt modelId="{708CEECC-6288-4BB4-B796-2F6F46F8AA0A}">
      <dgm:prSet phldrT="[Text]" custT="1"/>
      <dgm:spPr/>
      <dgm:t>
        <a:bodyPr/>
        <a:lstStyle/>
        <a:p>
          <a:r>
            <a:rPr lang="en-GB" sz="1800" dirty="0"/>
            <a:t>Treatment benefits continue and costs stops </a:t>
          </a:r>
        </a:p>
      </dgm:t>
    </dgm:pt>
    <dgm:pt modelId="{EB811B5E-4AB8-46A6-823F-98F3845EC5A6}" type="parTrans" cxnId="{9F07B472-5BF5-427B-982B-A12DA6CDC571}">
      <dgm:prSet/>
      <dgm:spPr/>
      <dgm:t>
        <a:bodyPr/>
        <a:lstStyle/>
        <a:p>
          <a:endParaRPr lang="en-GB"/>
        </a:p>
      </dgm:t>
    </dgm:pt>
    <dgm:pt modelId="{F406BA25-7305-44FC-BACD-1D651A096D15}" type="sibTrans" cxnId="{9F07B472-5BF5-427B-982B-A12DA6CDC571}">
      <dgm:prSet/>
      <dgm:spPr/>
      <dgm:t>
        <a:bodyPr/>
        <a:lstStyle/>
        <a:p>
          <a:endParaRPr lang="en-GB"/>
        </a:p>
      </dgm:t>
    </dgm:pt>
    <dgm:pt modelId="{16763644-C02A-4805-B14D-3351532FC1AC}" type="pres">
      <dgm:prSet presAssocID="{1B90AF11-0892-4A5E-BB33-E10BB5385FD6}" presName="Name0" presStyleCnt="0">
        <dgm:presLayoutVars>
          <dgm:dir/>
          <dgm:resizeHandles val="exact"/>
        </dgm:presLayoutVars>
      </dgm:prSet>
      <dgm:spPr/>
    </dgm:pt>
    <dgm:pt modelId="{2E111886-9A18-46D2-991F-C44C2DAFC02B}" type="pres">
      <dgm:prSet presAssocID="{67D5D60F-910E-4EF2-8BFD-95201DC8583C}" presName="node" presStyleLbl="node1" presStyleIdx="0" presStyleCnt="2">
        <dgm:presLayoutVars>
          <dgm:bulletEnabled val="1"/>
        </dgm:presLayoutVars>
      </dgm:prSet>
      <dgm:spPr/>
    </dgm:pt>
    <dgm:pt modelId="{EDEC2474-73E1-4824-9A8A-F2E72DCEC067}" type="pres">
      <dgm:prSet presAssocID="{448ABE95-43A1-44AC-827E-9972A3FC756E}" presName="sibTrans" presStyleLbl="sibTrans2D1" presStyleIdx="0" presStyleCnt="1"/>
      <dgm:spPr/>
    </dgm:pt>
    <dgm:pt modelId="{FB0687A5-F743-43B1-B248-9D00EDF34C3C}" type="pres">
      <dgm:prSet presAssocID="{448ABE95-43A1-44AC-827E-9972A3FC756E}" presName="connectorText" presStyleLbl="sibTrans2D1" presStyleIdx="0" presStyleCnt="1"/>
      <dgm:spPr/>
    </dgm:pt>
    <dgm:pt modelId="{FCE88DAF-7F09-4D0B-9695-1BE25957478B}" type="pres">
      <dgm:prSet presAssocID="{708CEECC-6288-4BB4-B796-2F6F46F8AA0A}" presName="node" presStyleLbl="node1" presStyleIdx="1" presStyleCnt="2">
        <dgm:presLayoutVars>
          <dgm:bulletEnabled val="1"/>
        </dgm:presLayoutVars>
      </dgm:prSet>
      <dgm:spPr/>
    </dgm:pt>
  </dgm:ptLst>
  <dgm:cxnLst>
    <dgm:cxn modelId="{CE9C6468-2E99-442A-BD40-BD0A45C681CC}" type="presOf" srcId="{708CEECC-6288-4BB4-B796-2F6F46F8AA0A}" destId="{FCE88DAF-7F09-4D0B-9695-1BE25957478B}" srcOrd="0" destOrd="0" presId="urn:microsoft.com/office/officeart/2005/8/layout/process1"/>
    <dgm:cxn modelId="{9F07B472-5BF5-427B-982B-A12DA6CDC571}" srcId="{1B90AF11-0892-4A5E-BB33-E10BB5385FD6}" destId="{708CEECC-6288-4BB4-B796-2F6F46F8AA0A}" srcOrd="1" destOrd="0" parTransId="{EB811B5E-4AB8-46A6-823F-98F3845EC5A6}" sibTransId="{F406BA25-7305-44FC-BACD-1D651A096D15}"/>
    <dgm:cxn modelId="{2C8BCEBD-64EE-4113-8C64-99D42B63FAA3}" srcId="{1B90AF11-0892-4A5E-BB33-E10BB5385FD6}" destId="{67D5D60F-910E-4EF2-8BFD-95201DC8583C}" srcOrd="0" destOrd="0" parTransId="{63A8AA30-4BEB-4DBA-A395-E6EB106359E0}" sibTransId="{448ABE95-43A1-44AC-827E-9972A3FC756E}"/>
    <dgm:cxn modelId="{162A24C4-3299-4A58-9432-767E6592FF6A}" type="presOf" srcId="{448ABE95-43A1-44AC-827E-9972A3FC756E}" destId="{FB0687A5-F743-43B1-B248-9D00EDF34C3C}" srcOrd="1" destOrd="0" presId="urn:microsoft.com/office/officeart/2005/8/layout/process1"/>
    <dgm:cxn modelId="{98CE63D3-F64A-4D3F-A923-90221B870AF4}" type="presOf" srcId="{1B90AF11-0892-4A5E-BB33-E10BB5385FD6}" destId="{16763644-C02A-4805-B14D-3351532FC1AC}" srcOrd="0" destOrd="0" presId="urn:microsoft.com/office/officeart/2005/8/layout/process1"/>
    <dgm:cxn modelId="{B51444E0-E59F-425D-877C-9D429BA939A3}" type="presOf" srcId="{448ABE95-43A1-44AC-827E-9972A3FC756E}" destId="{EDEC2474-73E1-4824-9A8A-F2E72DCEC067}" srcOrd="0" destOrd="0" presId="urn:microsoft.com/office/officeart/2005/8/layout/process1"/>
    <dgm:cxn modelId="{DD18D2E6-DAAB-4AC7-982F-1A74650D8A17}" type="presOf" srcId="{67D5D60F-910E-4EF2-8BFD-95201DC8583C}" destId="{2E111886-9A18-46D2-991F-C44C2DAFC02B}" srcOrd="0" destOrd="0" presId="urn:microsoft.com/office/officeart/2005/8/layout/process1"/>
    <dgm:cxn modelId="{DE57DA21-2D38-4C9F-B464-81A297D164D6}" type="presParOf" srcId="{16763644-C02A-4805-B14D-3351532FC1AC}" destId="{2E111886-9A18-46D2-991F-C44C2DAFC02B}" srcOrd="0" destOrd="0" presId="urn:microsoft.com/office/officeart/2005/8/layout/process1"/>
    <dgm:cxn modelId="{21A27092-5B92-4446-9D59-C6AA4A4B4745}" type="presParOf" srcId="{16763644-C02A-4805-B14D-3351532FC1AC}" destId="{EDEC2474-73E1-4824-9A8A-F2E72DCEC067}" srcOrd="1" destOrd="0" presId="urn:microsoft.com/office/officeart/2005/8/layout/process1"/>
    <dgm:cxn modelId="{C5709AAF-284E-473B-93CC-15FB0DD9CABF}" type="presParOf" srcId="{EDEC2474-73E1-4824-9A8A-F2E72DCEC067}" destId="{FB0687A5-F743-43B1-B248-9D00EDF34C3C}" srcOrd="0" destOrd="0" presId="urn:microsoft.com/office/officeart/2005/8/layout/process1"/>
    <dgm:cxn modelId="{FCD82D41-0D8C-4443-B71A-B33BF773466F}" type="presParOf" srcId="{16763644-C02A-4805-B14D-3351532FC1AC}" destId="{FCE88DAF-7F09-4D0B-9695-1BE25957478B}" srcOrd="2" destOrd="0" presId="urn:microsoft.com/office/officeart/2005/8/layout/process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90AF11-0892-4A5E-BB33-E10BB5385FD6}" type="doc">
      <dgm:prSet loTypeId="urn:microsoft.com/office/officeart/2005/8/layout/process1" loCatId="process" qsTypeId="urn:microsoft.com/office/officeart/2005/8/quickstyle/simple1" qsCatId="simple" csTypeId="urn:microsoft.com/office/officeart/2005/8/colors/colorful3" csCatId="colorful" phldr="1"/>
      <dgm:spPr/>
    </dgm:pt>
    <dgm:pt modelId="{67D5D60F-910E-4EF2-8BFD-95201DC8583C}">
      <dgm:prSet phldrT="[Text]"/>
      <dgm:spPr/>
      <dgm:t>
        <a:bodyPr/>
        <a:lstStyle/>
        <a:p>
          <a:r>
            <a:rPr lang="en-GB" dirty="0"/>
            <a:t>People on </a:t>
          </a:r>
          <a:r>
            <a:rPr lang="en-GB" dirty="0" err="1"/>
            <a:t>tafamidis</a:t>
          </a:r>
          <a:r>
            <a:rPr lang="en-GB" dirty="0"/>
            <a:t> in NYHA 1 to 3 health states</a:t>
          </a:r>
        </a:p>
      </dgm:t>
    </dgm:pt>
    <dgm:pt modelId="{63A8AA30-4BEB-4DBA-A395-E6EB106359E0}" type="parTrans" cxnId="{2C8BCEBD-64EE-4113-8C64-99D42B63FAA3}">
      <dgm:prSet/>
      <dgm:spPr/>
      <dgm:t>
        <a:bodyPr/>
        <a:lstStyle/>
        <a:p>
          <a:endParaRPr lang="en-GB"/>
        </a:p>
      </dgm:t>
    </dgm:pt>
    <dgm:pt modelId="{448ABE95-43A1-44AC-827E-9972A3FC756E}" type="sibTrans" cxnId="{2C8BCEBD-64EE-4113-8C64-99D42B63FAA3}">
      <dgm:prSet/>
      <dgm:spPr/>
      <dgm:t>
        <a:bodyPr/>
        <a:lstStyle/>
        <a:p>
          <a:endParaRPr lang="en-GB"/>
        </a:p>
      </dgm:t>
    </dgm:pt>
    <dgm:pt modelId="{708CEECC-6288-4BB4-B796-2F6F46F8AA0A}">
      <dgm:prSet phldrT="[Text]"/>
      <dgm:spPr/>
      <dgm:t>
        <a:bodyPr/>
        <a:lstStyle/>
        <a:p>
          <a:r>
            <a:rPr lang="en-GB" dirty="0"/>
            <a:t>After discontinuation</a:t>
          </a:r>
        </a:p>
      </dgm:t>
    </dgm:pt>
    <dgm:pt modelId="{EB811B5E-4AB8-46A6-823F-98F3845EC5A6}" type="parTrans" cxnId="{9F07B472-5BF5-427B-982B-A12DA6CDC571}">
      <dgm:prSet/>
      <dgm:spPr/>
      <dgm:t>
        <a:bodyPr/>
        <a:lstStyle/>
        <a:p>
          <a:endParaRPr lang="en-GB"/>
        </a:p>
      </dgm:t>
    </dgm:pt>
    <dgm:pt modelId="{F406BA25-7305-44FC-BACD-1D651A096D15}" type="sibTrans" cxnId="{9F07B472-5BF5-427B-982B-A12DA6CDC571}">
      <dgm:prSet/>
      <dgm:spPr/>
      <dgm:t>
        <a:bodyPr/>
        <a:lstStyle/>
        <a:p>
          <a:endParaRPr lang="en-GB"/>
        </a:p>
      </dgm:t>
    </dgm:pt>
    <dgm:pt modelId="{16763644-C02A-4805-B14D-3351532FC1AC}" type="pres">
      <dgm:prSet presAssocID="{1B90AF11-0892-4A5E-BB33-E10BB5385FD6}" presName="Name0" presStyleCnt="0">
        <dgm:presLayoutVars>
          <dgm:dir/>
          <dgm:resizeHandles val="exact"/>
        </dgm:presLayoutVars>
      </dgm:prSet>
      <dgm:spPr/>
    </dgm:pt>
    <dgm:pt modelId="{2E111886-9A18-46D2-991F-C44C2DAFC02B}" type="pres">
      <dgm:prSet presAssocID="{67D5D60F-910E-4EF2-8BFD-95201DC8583C}" presName="node" presStyleLbl="node1" presStyleIdx="0" presStyleCnt="2">
        <dgm:presLayoutVars>
          <dgm:bulletEnabled val="1"/>
        </dgm:presLayoutVars>
      </dgm:prSet>
      <dgm:spPr/>
    </dgm:pt>
    <dgm:pt modelId="{EDEC2474-73E1-4824-9A8A-F2E72DCEC067}" type="pres">
      <dgm:prSet presAssocID="{448ABE95-43A1-44AC-827E-9972A3FC756E}" presName="sibTrans" presStyleLbl="sibTrans2D1" presStyleIdx="0" presStyleCnt="1"/>
      <dgm:spPr/>
    </dgm:pt>
    <dgm:pt modelId="{FB0687A5-F743-43B1-B248-9D00EDF34C3C}" type="pres">
      <dgm:prSet presAssocID="{448ABE95-43A1-44AC-827E-9972A3FC756E}" presName="connectorText" presStyleLbl="sibTrans2D1" presStyleIdx="0" presStyleCnt="1"/>
      <dgm:spPr/>
    </dgm:pt>
    <dgm:pt modelId="{FCE88DAF-7F09-4D0B-9695-1BE25957478B}" type="pres">
      <dgm:prSet presAssocID="{708CEECC-6288-4BB4-B796-2F6F46F8AA0A}" presName="node" presStyleLbl="node1" presStyleIdx="1" presStyleCnt="2">
        <dgm:presLayoutVars>
          <dgm:bulletEnabled val="1"/>
        </dgm:presLayoutVars>
      </dgm:prSet>
      <dgm:spPr/>
    </dgm:pt>
  </dgm:ptLst>
  <dgm:cxnLst>
    <dgm:cxn modelId="{CE9C6468-2E99-442A-BD40-BD0A45C681CC}" type="presOf" srcId="{708CEECC-6288-4BB4-B796-2F6F46F8AA0A}" destId="{FCE88DAF-7F09-4D0B-9695-1BE25957478B}" srcOrd="0" destOrd="0" presId="urn:microsoft.com/office/officeart/2005/8/layout/process1"/>
    <dgm:cxn modelId="{9F07B472-5BF5-427B-982B-A12DA6CDC571}" srcId="{1B90AF11-0892-4A5E-BB33-E10BB5385FD6}" destId="{708CEECC-6288-4BB4-B796-2F6F46F8AA0A}" srcOrd="1" destOrd="0" parTransId="{EB811B5E-4AB8-46A6-823F-98F3845EC5A6}" sibTransId="{F406BA25-7305-44FC-BACD-1D651A096D15}"/>
    <dgm:cxn modelId="{2C8BCEBD-64EE-4113-8C64-99D42B63FAA3}" srcId="{1B90AF11-0892-4A5E-BB33-E10BB5385FD6}" destId="{67D5D60F-910E-4EF2-8BFD-95201DC8583C}" srcOrd="0" destOrd="0" parTransId="{63A8AA30-4BEB-4DBA-A395-E6EB106359E0}" sibTransId="{448ABE95-43A1-44AC-827E-9972A3FC756E}"/>
    <dgm:cxn modelId="{162A24C4-3299-4A58-9432-767E6592FF6A}" type="presOf" srcId="{448ABE95-43A1-44AC-827E-9972A3FC756E}" destId="{FB0687A5-F743-43B1-B248-9D00EDF34C3C}" srcOrd="1" destOrd="0" presId="urn:microsoft.com/office/officeart/2005/8/layout/process1"/>
    <dgm:cxn modelId="{98CE63D3-F64A-4D3F-A923-90221B870AF4}" type="presOf" srcId="{1B90AF11-0892-4A5E-BB33-E10BB5385FD6}" destId="{16763644-C02A-4805-B14D-3351532FC1AC}" srcOrd="0" destOrd="0" presId="urn:microsoft.com/office/officeart/2005/8/layout/process1"/>
    <dgm:cxn modelId="{B51444E0-E59F-425D-877C-9D429BA939A3}" type="presOf" srcId="{448ABE95-43A1-44AC-827E-9972A3FC756E}" destId="{EDEC2474-73E1-4824-9A8A-F2E72DCEC067}" srcOrd="0" destOrd="0" presId="urn:microsoft.com/office/officeart/2005/8/layout/process1"/>
    <dgm:cxn modelId="{DD18D2E6-DAAB-4AC7-982F-1A74650D8A17}" type="presOf" srcId="{67D5D60F-910E-4EF2-8BFD-95201DC8583C}" destId="{2E111886-9A18-46D2-991F-C44C2DAFC02B}" srcOrd="0" destOrd="0" presId="urn:microsoft.com/office/officeart/2005/8/layout/process1"/>
    <dgm:cxn modelId="{DE57DA21-2D38-4C9F-B464-81A297D164D6}" type="presParOf" srcId="{16763644-C02A-4805-B14D-3351532FC1AC}" destId="{2E111886-9A18-46D2-991F-C44C2DAFC02B}" srcOrd="0" destOrd="0" presId="urn:microsoft.com/office/officeart/2005/8/layout/process1"/>
    <dgm:cxn modelId="{21A27092-5B92-4446-9D59-C6AA4A4B4745}" type="presParOf" srcId="{16763644-C02A-4805-B14D-3351532FC1AC}" destId="{EDEC2474-73E1-4824-9A8A-F2E72DCEC067}" srcOrd="1" destOrd="0" presId="urn:microsoft.com/office/officeart/2005/8/layout/process1"/>
    <dgm:cxn modelId="{C5709AAF-284E-473B-93CC-15FB0DD9CABF}" type="presParOf" srcId="{EDEC2474-73E1-4824-9A8A-F2E72DCEC067}" destId="{FB0687A5-F743-43B1-B248-9D00EDF34C3C}" srcOrd="0" destOrd="0" presId="urn:microsoft.com/office/officeart/2005/8/layout/process1"/>
    <dgm:cxn modelId="{FCD82D41-0D8C-4443-B71A-B33BF773466F}" type="presParOf" srcId="{16763644-C02A-4805-B14D-3351532FC1AC}" destId="{FCE88DAF-7F09-4D0B-9695-1BE25957478B}" srcOrd="2" destOrd="0" presId="urn:microsoft.com/office/officeart/2005/8/layout/process1"/>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11886-9A18-46D2-991F-C44C2DAFC02B}">
      <dsp:nvSpPr>
        <dsp:cNvPr id="0" name=""/>
        <dsp:cNvSpPr/>
      </dsp:nvSpPr>
      <dsp:spPr>
        <a:xfrm>
          <a:off x="1616" y="0"/>
          <a:ext cx="3447055" cy="9609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Model treatment stopping in NYHA 1 to 3</a:t>
          </a:r>
        </a:p>
      </dsp:txBody>
      <dsp:txXfrm>
        <a:off x="29760" y="28144"/>
        <a:ext cx="3390767" cy="904616"/>
      </dsp:txXfrm>
    </dsp:sp>
    <dsp:sp modelId="{EDEC2474-73E1-4824-9A8A-F2E72DCEC067}">
      <dsp:nvSpPr>
        <dsp:cNvPr id="0" name=""/>
        <dsp:cNvSpPr/>
      </dsp:nvSpPr>
      <dsp:spPr>
        <a:xfrm>
          <a:off x="3793377" y="53017"/>
          <a:ext cx="730775" cy="85486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3793377" y="223991"/>
        <a:ext cx="511543" cy="512921"/>
      </dsp:txXfrm>
    </dsp:sp>
    <dsp:sp modelId="{FCE88DAF-7F09-4D0B-9695-1BE25957478B}">
      <dsp:nvSpPr>
        <dsp:cNvPr id="0" name=""/>
        <dsp:cNvSpPr/>
      </dsp:nvSpPr>
      <dsp:spPr>
        <a:xfrm>
          <a:off x="4827494" y="0"/>
          <a:ext cx="3447055" cy="9609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Assume all people on </a:t>
          </a:r>
          <a:r>
            <a:rPr lang="en-GB" sz="1800" kern="1200" dirty="0" err="1"/>
            <a:t>tafamidis</a:t>
          </a:r>
          <a:r>
            <a:rPr lang="en-GB" sz="1800" kern="1200" dirty="0"/>
            <a:t> remain on treatment, continuing treatment benefits and costs</a:t>
          </a:r>
        </a:p>
      </dsp:txBody>
      <dsp:txXfrm>
        <a:off x="4855638" y="28144"/>
        <a:ext cx="3390767" cy="9046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11886-9A18-46D2-991F-C44C2DAFC02B}">
      <dsp:nvSpPr>
        <dsp:cNvPr id="0" name=""/>
        <dsp:cNvSpPr/>
      </dsp:nvSpPr>
      <dsp:spPr>
        <a:xfrm>
          <a:off x="1392" y="0"/>
          <a:ext cx="2969228" cy="68037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During the observed clinical trial period </a:t>
          </a:r>
        </a:p>
      </dsp:txBody>
      <dsp:txXfrm>
        <a:off x="21320" y="19928"/>
        <a:ext cx="2929372" cy="640523"/>
      </dsp:txXfrm>
    </dsp:sp>
    <dsp:sp modelId="{EDEC2474-73E1-4824-9A8A-F2E72DCEC067}">
      <dsp:nvSpPr>
        <dsp:cNvPr id="0" name=""/>
        <dsp:cNvSpPr/>
      </dsp:nvSpPr>
      <dsp:spPr>
        <a:xfrm>
          <a:off x="3267543" y="0"/>
          <a:ext cx="629476" cy="68037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3267543" y="136076"/>
        <a:ext cx="440633" cy="408227"/>
      </dsp:txXfrm>
    </dsp:sp>
    <dsp:sp modelId="{FCE88DAF-7F09-4D0B-9695-1BE25957478B}">
      <dsp:nvSpPr>
        <dsp:cNvPr id="0" name=""/>
        <dsp:cNvSpPr/>
      </dsp:nvSpPr>
      <dsp:spPr>
        <a:xfrm>
          <a:off x="4158312" y="0"/>
          <a:ext cx="2969228" cy="680379"/>
        </a:xfrm>
        <a:prstGeom prst="roundRect">
          <a:avLst>
            <a:gd name="adj" fmla="val 10000"/>
          </a:avLst>
        </a:prstGeom>
        <a:solidFill>
          <a:schemeClr val="accent3">
            <a:hueOff val="22299"/>
            <a:satOff val="-41184"/>
            <a:lumOff val="154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After the clinical trial period </a:t>
          </a:r>
        </a:p>
      </dsp:txBody>
      <dsp:txXfrm>
        <a:off x="4178240" y="19928"/>
        <a:ext cx="2929372" cy="6405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11886-9A18-46D2-991F-C44C2DAFC02B}">
      <dsp:nvSpPr>
        <dsp:cNvPr id="0" name=""/>
        <dsp:cNvSpPr/>
      </dsp:nvSpPr>
      <dsp:spPr>
        <a:xfrm>
          <a:off x="1616" y="0"/>
          <a:ext cx="3447055" cy="86059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Log-normal </a:t>
          </a:r>
          <a:r>
            <a:rPr lang="en-GB" sz="1800" i="0" kern="1200" dirty="0"/>
            <a:t>discontinuation function</a:t>
          </a:r>
          <a:endParaRPr lang="en-GB" sz="1800" kern="1200" dirty="0"/>
        </a:p>
      </dsp:txBody>
      <dsp:txXfrm>
        <a:off x="26822" y="25206"/>
        <a:ext cx="3396643" cy="810182"/>
      </dsp:txXfrm>
    </dsp:sp>
    <dsp:sp modelId="{EDEC2474-73E1-4824-9A8A-F2E72DCEC067}">
      <dsp:nvSpPr>
        <dsp:cNvPr id="0" name=""/>
        <dsp:cNvSpPr/>
      </dsp:nvSpPr>
      <dsp:spPr>
        <a:xfrm>
          <a:off x="3793377" y="2862"/>
          <a:ext cx="730775" cy="85486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33550">
            <a:lnSpc>
              <a:spcPct val="90000"/>
            </a:lnSpc>
            <a:spcBef>
              <a:spcPct val="0"/>
            </a:spcBef>
            <a:spcAft>
              <a:spcPct val="35000"/>
            </a:spcAft>
            <a:buNone/>
          </a:pPr>
          <a:endParaRPr lang="en-GB" sz="3900" kern="1200"/>
        </a:p>
      </dsp:txBody>
      <dsp:txXfrm>
        <a:off x="3793377" y="173836"/>
        <a:ext cx="511543" cy="512921"/>
      </dsp:txXfrm>
    </dsp:sp>
    <dsp:sp modelId="{FCE88DAF-7F09-4D0B-9695-1BE25957478B}">
      <dsp:nvSpPr>
        <dsp:cNvPr id="0" name=""/>
        <dsp:cNvSpPr/>
      </dsp:nvSpPr>
      <dsp:spPr>
        <a:xfrm>
          <a:off x="4827494" y="0"/>
          <a:ext cx="3447055" cy="86059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Costs and outcomes revert to those of best supportive care</a:t>
          </a:r>
        </a:p>
      </dsp:txBody>
      <dsp:txXfrm>
        <a:off x="4852700" y="25206"/>
        <a:ext cx="3396643" cy="8101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11886-9A18-46D2-991F-C44C2DAFC02B}">
      <dsp:nvSpPr>
        <dsp:cNvPr id="0" name=""/>
        <dsp:cNvSpPr/>
      </dsp:nvSpPr>
      <dsp:spPr>
        <a:xfrm>
          <a:off x="1392" y="0"/>
          <a:ext cx="2969228" cy="68037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People on </a:t>
          </a:r>
          <a:r>
            <a:rPr lang="en-GB" sz="1800" kern="1200" dirty="0" err="1"/>
            <a:t>tafamidis</a:t>
          </a:r>
          <a:r>
            <a:rPr lang="en-GB" sz="1800" kern="1200" dirty="0"/>
            <a:t> in NYHA 1 to 3 health states</a:t>
          </a:r>
        </a:p>
      </dsp:txBody>
      <dsp:txXfrm>
        <a:off x="21320" y="19928"/>
        <a:ext cx="2929372" cy="640522"/>
      </dsp:txXfrm>
    </dsp:sp>
    <dsp:sp modelId="{EDEC2474-73E1-4824-9A8A-F2E72DCEC067}">
      <dsp:nvSpPr>
        <dsp:cNvPr id="0" name=""/>
        <dsp:cNvSpPr/>
      </dsp:nvSpPr>
      <dsp:spPr>
        <a:xfrm>
          <a:off x="3267543" y="0"/>
          <a:ext cx="629476" cy="68037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3267543" y="136076"/>
        <a:ext cx="440633" cy="408226"/>
      </dsp:txXfrm>
    </dsp:sp>
    <dsp:sp modelId="{FCE88DAF-7F09-4D0B-9695-1BE25957478B}">
      <dsp:nvSpPr>
        <dsp:cNvPr id="0" name=""/>
        <dsp:cNvSpPr/>
      </dsp:nvSpPr>
      <dsp:spPr>
        <a:xfrm>
          <a:off x="4158312" y="0"/>
          <a:ext cx="2969228" cy="680378"/>
        </a:xfrm>
        <a:prstGeom prst="roundRect">
          <a:avLst>
            <a:gd name="adj" fmla="val 10000"/>
          </a:avLst>
        </a:prstGeom>
        <a:solidFill>
          <a:schemeClr val="accent3">
            <a:hueOff val="22299"/>
            <a:satOff val="-41184"/>
            <a:lumOff val="154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After discontinuation</a:t>
          </a:r>
        </a:p>
      </dsp:txBody>
      <dsp:txXfrm>
        <a:off x="4178240" y="19928"/>
        <a:ext cx="2929372" cy="6405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11886-9A18-46D2-991F-C44C2DAFC02B}">
      <dsp:nvSpPr>
        <dsp:cNvPr id="0" name=""/>
        <dsp:cNvSpPr/>
      </dsp:nvSpPr>
      <dsp:spPr>
        <a:xfrm>
          <a:off x="1616" y="0"/>
          <a:ext cx="3447055" cy="77289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Log-normal </a:t>
          </a:r>
          <a:r>
            <a:rPr lang="en-GB" sz="1800" i="0" kern="1200" dirty="0"/>
            <a:t>discontinuation function</a:t>
          </a:r>
          <a:endParaRPr lang="en-GB" sz="1800" kern="1200" dirty="0"/>
        </a:p>
      </dsp:txBody>
      <dsp:txXfrm>
        <a:off x="24253" y="22637"/>
        <a:ext cx="3401781" cy="727622"/>
      </dsp:txXfrm>
    </dsp:sp>
    <dsp:sp modelId="{EDEC2474-73E1-4824-9A8A-F2E72DCEC067}">
      <dsp:nvSpPr>
        <dsp:cNvPr id="0" name=""/>
        <dsp:cNvSpPr/>
      </dsp:nvSpPr>
      <dsp:spPr>
        <a:xfrm>
          <a:off x="3793377" y="0"/>
          <a:ext cx="730775" cy="77289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55750">
            <a:lnSpc>
              <a:spcPct val="90000"/>
            </a:lnSpc>
            <a:spcBef>
              <a:spcPct val="0"/>
            </a:spcBef>
            <a:spcAft>
              <a:spcPct val="35000"/>
            </a:spcAft>
            <a:buNone/>
          </a:pPr>
          <a:endParaRPr lang="en-GB" sz="3500" kern="1200"/>
        </a:p>
      </dsp:txBody>
      <dsp:txXfrm>
        <a:off x="3793377" y="154579"/>
        <a:ext cx="511543" cy="463738"/>
      </dsp:txXfrm>
    </dsp:sp>
    <dsp:sp modelId="{FCE88DAF-7F09-4D0B-9695-1BE25957478B}">
      <dsp:nvSpPr>
        <dsp:cNvPr id="0" name=""/>
        <dsp:cNvSpPr/>
      </dsp:nvSpPr>
      <dsp:spPr>
        <a:xfrm>
          <a:off x="4827494" y="0"/>
          <a:ext cx="3447055" cy="77289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Treatment benefits continue and costs stops </a:t>
          </a:r>
        </a:p>
      </dsp:txBody>
      <dsp:txXfrm>
        <a:off x="4850131" y="22637"/>
        <a:ext cx="3401781" cy="7276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11886-9A18-46D2-991F-C44C2DAFC02B}">
      <dsp:nvSpPr>
        <dsp:cNvPr id="0" name=""/>
        <dsp:cNvSpPr/>
      </dsp:nvSpPr>
      <dsp:spPr>
        <a:xfrm>
          <a:off x="1392" y="0"/>
          <a:ext cx="2969228" cy="68037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People on </a:t>
          </a:r>
          <a:r>
            <a:rPr lang="en-GB" sz="1800" kern="1200" dirty="0" err="1"/>
            <a:t>tafamidis</a:t>
          </a:r>
          <a:r>
            <a:rPr lang="en-GB" sz="1800" kern="1200" dirty="0"/>
            <a:t> in NYHA 1 to 3 health states</a:t>
          </a:r>
        </a:p>
      </dsp:txBody>
      <dsp:txXfrm>
        <a:off x="21320" y="19928"/>
        <a:ext cx="2929372" cy="640523"/>
      </dsp:txXfrm>
    </dsp:sp>
    <dsp:sp modelId="{EDEC2474-73E1-4824-9A8A-F2E72DCEC067}">
      <dsp:nvSpPr>
        <dsp:cNvPr id="0" name=""/>
        <dsp:cNvSpPr/>
      </dsp:nvSpPr>
      <dsp:spPr>
        <a:xfrm>
          <a:off x="3267543" y="0"/>
          <a:ext cx="629476" cy="68037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3267543" y="136076"/>
        <a:ext cx="440633" cy="408227"/>
      </dsp:txXfrm>
    </dsp:sp>
    <dsp:sp modelId="{FCE88DAF-7F09-4D0B-9695-1BE25957478B}">
      <dsp:nvSpPr>
        <dsp:cNvPr id="0" name=""/>
        <dsp:cNvSpPr/>
      </dsp:nvSpPr>
      <dsp:spPr>
        <a:xfrm>
          <a:off x="4158312" y="0"/>
          <a:ext cx="2969228" cy="680379"/>
        </a:xfrm>
        <a:prstGeom prst="roundRect">
          <a:avLst>
            <a:gd name="adj" fmla="val 10000"/>
          </a:avLst>
        </a:prstGeom>
        <a:solidFill>
          <a:schemeClr val="accent3">
            <a:hueOff val="22299"/>
            <a:satOff val="-41184"/>
            <a:lumOff val="154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After discontinuation</a:t>
          </a:r>
        </a:p>
      </dsp:txBody>
      <dsp:txXfrm>
        <a:off x="4178240" y="19928"/>
        <a:ext cx="2929372" cy="6405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925547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17</a:t>
            </a:fld>
            <a:endParaRPr lang="en-GB" dirty="0"/>
          </a:p>
        </p:txBody>
      </p:sp>
    </p:spTree>
    <p:extLst>
      <p:ext uri="{BB962C8B-B14F-4D97-AF65-F5344CB8AC3E}">
        <p14:creationId xmlns:p14="http://schemas.microsoft.com/office/powerpoint/2010/main" val="878970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19</a:t>
            </a:fld>
            <a:endParaRPr lang="en-GB" dirty="0"/>
          </a:p>
        </p:txBody>
      </p:sp>
    </p:spTree>
    <p:extLst>
      <p:ext uri="{BB962C8B-B14F-4D97-AF65-F5344CB8AC3E}">
        <p14:creationId xmlns:p14="http://schemas.microsoft.com/office/powerpoint/2010/main" val="2844828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3100" lvl="1" indent="0">
              <a:spcBef>
                <a:spcPts val="300"/>
              </a:spcBef>
              <a:spcAft>
                <a:spcPts val="300"/>
              </a:spcAft>
              <a:buFont typeface="Arial" panose="020B0604020202020204" pitchFamily="34" charset="0"/>
              <a:buNone/>
            </a:pPr>
            <a:endParaRPr lang="en-GB" sz="1200" dirty="0">
              <a:solidFill>
                <a:srgbClr val="000000"/>
              </a:solidFill>
            </a:endParaRPr>
          </a:p>
        </p:txBody>
      </p:sp>
      <p:sp>
        <p:nvSpPr>
          <p:cNvPr id="4" name="Slide Number Placeholder 3"/>
          <p:cNvSpPr>
            <a:spLocks noGrp="1"/>
          </p:cNvSpPr>
          <p:nvPr>
            <p:ph type="sldNum" sz="quarter" idx="5"/>
          </p:nvPr>
        </p:nvSpPr>
        <p:spPr/>
        <p:txBody>
          <a:bodyPr/>
          <a:lstStyle/>
          <a:p>
            <a:fld id="{49DD4D23-C98A-435E-AE88-9061F8349B02}" type="slidenum">
              <a:rPr lang="en-GB" smtClean="0"/>
              <a:pPr/>
              <a:t>20</a:t>
            </a:fld>
            <a:endParaRPr lang="en-GB" dirty="0"/>
          </a:p>
        </p:txBody>
      </p:sp>
    </p:spTree>
    <p:extLst>
      <p:ext uri="{BB962C8B-B14F-4D97-AF65-F5344CB8AC3E}">
        <p14:creationId xmlns:p14="http://schemas.microsoft.com/office/powerpoint/2010/main" val="367524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21</a:t>
            </a:fld>
            <a:endParaRPr lang="en-GB" dirty="0"/>
          </a:p>
        </p:txBody>
      </p:sp>
    </p:spTree>
    <p:extLst>
      <p:ext uri="{BB962C8B-B14F-4D97-AF65-F5344CB8AC3E}">
        <p14:creationId xmlns:p14="http://schemas.microsoft.com/office/powerpoint/2010/main" val="2746245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22</a:t>
            </a:fld>
            <a:endParaRPr lang="en-GB" dirty="0"/>
          </a:p>
        </p:txBody>
      </p:sp>
    </p:spTree>
    <p:extLst>
      <p:ext uri="{BB962C8B-B14F-4D97-AF65-F5344CB8AC3E}">
        <p14:creationId xmlns:p14="http://schemas.microsoft.com/office/powerpoint/2010/main" val="550144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23</a:t>
            </a:fld>
            <a:endParaRPr lang="en-GB" dirty="0"/>
          </a:p>
        </p:txBody>
      </p:sp>
    </p:spTree>
    <p:extLst>
      <p:ext uri="{BB962C8B-B14F-4D97-AF65-F5344CB8AC3E}">
        <p14:creationId xmlns:p14="http://schemas.microsoft.com/office/powerpoint/2010/main" val="3500026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24</a:t>
            </a:fld>
            <a:endParaRPr lang="en-GB" dirty="0"/>
          </a:p>
        </p:txBody>
      </p:sp>
    </p:spTree>
    <p:extLst>
      <p:ext uri="{BB962C8B-B14F-4D97-AF65-F5344CB8AC3E}">
        <p14:creationId xmlns:p14="http://schemas.microsoft.com/office/powerpoint/2010/main" val="3255219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i="1"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26</a:t>
            </a:fld>
            <a:endParaRPr lang="en-GB" dirty="0"/>
          </a:p>
        </p:txBody>
      </p:sp>
    </p:spTree>
    <p:extLst>
      <p:ext uri="{BB962C8B-B14F-4D97-AF65-F5344CB8AC3E}">
        <p14:creationId xmlns:p14="http://schemas.microsoft.com/office/powerpoint/2010/main" val="284006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27</a:t>
            </a:fld>
            <a:endParaRPr lang="en-GB" dirty="0"/>
          </a:p>
        </p:txBody>
      </p:sp>
    </p:spTree>
    <p:extLst>
      <p:ext uri="{BB962C8B-B14F-4D97-AF65-F5344CB8AC3E}">
        <p14:creationId xmlns:p14="http://schemas.microsoft.com/office/powerpoint/2010/main" val="35871729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28</a:t>
            </a:fld>
            <a:endParaRPr lang="en-GB" dirty="0"/>
          </a:p>
        </p:txBody>
      </p:sp>
    </p:spTree>
    <p:extLst>
      <p:ext uri="{BB962C8B-B14F-4D97-AF65-F5344CB8AC3E}">
        <p14:creationId xmlns:p14="http://schemas.microsoft.com/office/powerpoint/2010/main" val="4259650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807325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30</a:t>
            </a:fld>
            <a:endParaRPr lang="en-GB" dirty="0"/>
          </a:p>
        </p:txBody>
      </p:sp>
    </p:spTree>
    <p:extLst>
      <p:ext uri="{BB962C8B-B14F-4D97-AF65-F5344CB8AC3E}">
        <p14:creationId xmlns:p14="http://schemas.microsoft.com/office/powerpoint/2010/main" val="3272331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542259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1467782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8</a:t>
            </a:fld>
            <a:endParaRPr lang="en-GB" dirty="0"/>
          </a:p>
        </p:txBody>
      </p:sp>
    </p:spTree>
    <p:extLst>
      <p:ext uri="{BB962C8B-B14F-4D97-AF65-F5344CB8AC3E}">
        <p14:creationId xmlns:p14="http://schemas.microsoft.com/office/powerpoint/2010/main" val="203976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1536426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1876724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11</a:t>
            </a:fld>
            <a:endParaRPr lang="en-GB" dirty="0"/>
          </a:p>
        </p:txBody>
      </p:sp>
    </p:spTree>
    <p:extLst>
      <p:ext uri="{BB962C8B-B14F-4D97-AF65-F5344CB8AC3E}">
        <p14:creationId xmlns:p14="http://schemas.microsoft.com/office/powerpoint/2010/main" val="324021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12</a:t>
            </a:fld>
            <a:endParaRPr lang="en-GB" dirty="0"/>
          </a:p>
        </p:txBody>
      </p:sp>
    </p:spTree>
    <p:extLst>
      <p:ext uri="{BB962C8B-B14F-4D97-AF65-F5344CB8AC3E}">
        <p14:creationId xmlns:p14="http://schemas.microsoft.com/office/powerpoint/2010/main" val="4213585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2020.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12.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749" y="2616397"/>
            <a:ext cx="9383395" cy="702589"/>
          </a:xfrm>
        </p:spPr>
        <p:txBody>
          <a:bodyPr/>
          <a:lstStyle/>
          <a:p>
            <a:r>
              <a:rPr lang="en-US" b="1" dirty="0"/>
              <a:t>Chair presentation ACM2</a:t>
            </a:r>
          </a:p>
        </p:txBody>
      </p:sp>
      <p:sp>
        <p:nvSpPr>
          <p:cNvPr id="3" name="Subtitle 2"/>
          <p:cNvSpPr>
            <a:spLocks noGrp="1"/>
          </p:cNvSpPr>
          <p:nvPr>
            <p:ph type="subTitle" idx="1"/>
          </p:nvPr>
        </p:nvSpPr>
        <p:spPr>
          <a:xfrm>
            <a:off x="516749" y="3402010"/>
            <a:ext cx="9991594" cy="2958558"/>
          </a:xfrm>
        </p:spPr>
        <p:txBody>
          <a:bodyPr/>
          <a:lstStyle/>
          <a:p>
            <a:r>
              <a:rPr lang="en-US" sz="3200" dirty="0"/>
              <a:t>Lead team: Alex Cale, Iain McGowan, Stella O’Brien</a:t>
            </a:r>
          </a:p>
          <a:p>
            <a:r>
              <a:rPr lang="en-US" sz="3200" dirty="0"/>
              <a:t>ERG: University of Sheffield, </a:t>
            </a:r>
            <a:r>
              <a:rPr lang="en-US" sz="3200" dirty="0" err="1"/>
              <a:t>ScHARR</a:t>
            </a:r>
            <a:endParaRPr lang="en-US" sz="3200" dirty="0"/>
          </a:p>
          <a:p>
            <a:r>
              <a:rPr lang="en-US" sz="3200" dirty="0"/>
              <a:t>Technical team: Stephen O’Brien, Thomas Paling, Nicola Hay, Jasdeep Hayre</a:t>
            </a:r>
          </a:p>
          <a:p>
            <a:r>
              <a:rPr lang="en-US" sz="3200" dirty="0"/>
              <a:t>Company: Pfizer </a:t>
            </a:r>
          </a:p>
          <a:p>
            <a:r>
              <a:rPr lang="en-US" sz="3200" dirty="0"/>
              <a:t>September 1 2020</a:t>
            </a:r>
          </a:p>
        </p:txBody>
      </p:sp>
      <p:sp>
        <p:nvSpPr>
          <p:cNvPr id="4" name="Text Placeholder 3"/>
          <p:cNvSpPr>
            <a:spLocks noGrp="1"/>
          </p:cNvSpPr>
          <p:nvPr>
            <p:ph type="body" sz="quarter" idx="13"/>
          </p:nvPr>
        </p:nvSpPr>
        <p:spPr>
          <a:xfrm>
            <a:off x="516749" y="1541214"/>
            <a:ext cx="9166265" cy="653545"/>
          </a:xfrm>
        </p:spPr>
        <p:txBody>
          <a:bodyPr/>
          <a:lstStyle/>
          <a:p>
            <a:pPr>
              <a:lnSpc>
                <a:spcPct val="100000"/>
              </a:lnSpc>
            </a:pPr>
            <a:r>
              <a:rPr lang="en-GB" sz="3600" dirty="0" err="1"/>
              <a:t>Tafamidis</a:t>
            </a:r>
            <a:r>
              <a:rPr lang="en-GB" sz="3600" dirty="0"/>
              <a:t> for treating transthyretin amyloid cardiomyopathy</a:t>
            </a:r>
            <a:endParaRPr lang="en-US" sz="3600" dirty="0"/>
          </a:p>
        </p:txBody>
      </p:sp>
      <p:sp>
        <p:nvSpPr>
          <p:cNvPr id="7" name="TextBox 6">
            <a:extLst>
              <a:ext uri="{FF2B5EF4-FFF2-40B4-BE49-F238E27FC236}">
                <a16:creationId xmlns:a16="http://schemas.microsoft.com/office/drawing/2014/main" id="{CCAD5B9E-2EC4-490E-9B9C-171B8A223E71}"/>
              </a:ext>
            </a:extLst>
          </p:cNvPr>
          <p:cNvSpPr txBox="1"/>
          <p:nvPr/>
        </p:nvSpPr>
        <p:spPr>
          <a:xfrm>
            <a:off x="2898700" y="217714"/>
            <a:ext cx="4896000" cy="276999"/>
          </a:xfrm>
          <a:prstGeom prst="rect">
            <a:avLst/>
          </a:prstGeom>
          <a:noFill/>
          <a:ln>
            <a:solidFill>
              <a:srgbClr val="FF0000"/>
            </a:solidFill>
          </a:ln>
        </p:spPr>
        <p:txBody>
          <a:bodyPr wrap="square" lIns="0" tIns="0" rIns="0" bIns="0" rtlCol="0">
            <a:spAutoFit/>
          </a:bodyPr>
          <a:lstStyle/>
          <a:p>
            <a:pPr algn="ctr"/>
            <a:r>
              <a:rPr lang="en-GB" sz="1800" dirty="0">
                <a:solidFill>
                  <a:schemeClr val="tx1"/>
                </a:solidFill>
              </a:rPr>
              <a:t>Slides for public - redacted</a:t>
            </a:r>
            <a:endParaRPr lang="en-GB" sz="1800" u="sng" dirty="0">
              <a:solidFill>
                <a:schemeClr val="tx1"/>
              </a:solidFill>
              <a:highlight>
                <a:srgbClr val="00FFFF"/>
              </a:highlight>
            </a:endParaRP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ACD consultation responses</a:t>
            </a:r>
          </a:p>
        </p:txBody>
      </p:sp>
      <p:sp>
        <p:nvSpPr>
          <p:cNvPr id="3" name="Slide Number Placeholder 2"/>
          <p:cNvSpPr>
            <a:spLocks noGrp="1"/>
          </p:cNvSpPr>
          <p:nvPr>
            <p:ph type="sldNum" sz="quarter" idx="12"/>
          </p:nvPr>
        </p:nvSpPr>
        <p:spPr/>
        <p:txBody>
          <a:bodyPr/>
          <a:lstStyle/>
          <a:p>
            <a:fld id="{DDBE135E-2566-4748-853C-8A3B78F0FB00}" type="slidenum">
              <a:rPr lang="en-GB" smtClean="0"/>
              <a:t>10</a:t>
            </a:fld>
            <a:endParaRPr lang="en-GB" dirty="0"/>
          </a:p>
        </p:txBody>
      </p:sp>
      <p:sp>
        <p:nvSpPr>
          <p:cNvPr id="5" name="Content Placeholder 2"/>
          <p:cNvSpPr>
            <a:spLocks noGrp="1"/>
          </p:cNvSpPr>
          <p:nvPr>
            <p:ph sz="quarter" idx="10"/>
          </p:nvPr>
        </p:nvSpPr>
        <p:spPr>
          <a:xfrm>
            <a:off x="508000" y="1219199"/>
            <a:ext cx="9669780" cy="5711081"/>
          </a:xfrm>
        </p:spPr>
        <p:txBody>
          <a:bodyPr/>
          <a:lstStyle/>
          <a:p>
            <a:pPr>
              <a:buClr>
                <a:srgbClr val="393938"/>
              </a:buClr>
            </a:pPr>
            <a:r>
              <a:rPr lang="en-GB" sz="2200" b="1" dirty="0">
                <a:solidFill>
                  <a:srgbClr val="000000"/>
                </a:solidFill>
              </a:rPr>
              <a:t>Web comments (n=6)</a:t>
            </a:r>
          </a:p>
          <a:p>
            <a:pPr lvl="1">
              <a:buClr>
                <a:srgbClr val="393938"/>
              </a:buClr>
            </a:pPr>
            <a:r>
              <a:rPr lang="en-GB" sz="2200" dirty="0">
                <a:solidFill>
                  <a:srgbClr val="000000"/>
                </a:solidFill>
              </a:rPr>
              <a:t>Including clinicians, professional and patient organisations</a:t>
            </a:r>
          </a:p>
          <a:p>
            <a:r>
              <a:rPr lang="en-GB" sz="2200" b="1" dirty="0">
                <a:solidFill>
                  <a:srgbClr val="000000"/>
                </a:solidFill>
              </a:rPr>
              <a:t>Patient group comments: </a:t>
            </a:r>
          </a:p>
          <a:p>
            <a:pPr lvl="1"/>
            <a:r>
              <a:rPr lang="en-GB" sz="2200" dirty="0">
                <a:solidFill>
                  <a:srgbClr val="000000"/>
                </a:solidFill>
              </a:rPr>
              <a:t>Cardiomyopathy UK</a:t>
            </a:r>
          </a:p>
          <a:p>
            <a:pPr lvl="1"/>
            <a:r>
              <a:rPr lang="en-GB" sz="2200" dirty="0">
                <a:effectLst/>
                <a:latin typeface="Arial" panose="020B0604020202020204" pitchFamily="34" charset="0"/>
                <a:ea typeface="Times New Roman" panose="02020603050405020304" pitchFamily="18" charset="0"/>
              </a:rPr>
              <a:t>UK ATTR AMYLOIDOSIS PATIENTS’ ASSOCIATION (UKATPA</a:t>
            </a:r>
            <a:r>
              <a:rPr lang="en-GB" sz="2200" dirty="0">
                <a:solidFill>
                  <a:srgbClr val="000000"/>
                </a:solidFill>
                <a:effectLst/>
                <a:latin typeface="Arial" panose="020B0604020202020204" pitchFamily="34" charset="0"/>
                <a:ea typeface="Times New Roman" panose="02020603050405020304" pitchFamily="18" charset="0"/>
              </a:rPr>
              <a:t>)</a:t>
            </a:r>
            <a:endParaRPr lang="en-GB" sz="2200" dirty="0">
              <a:solidFill>
                <a:srgbClr val="000000"/>
              </a:solidFill>
            </a:endParaRPr>
          </a:p>
          <a:p>
            <a:pPr lvl="0">
              <a:buClr>
                <a:srgbClr val="393938"/>
              </a:buClr>
            </a:pPr>
            <a:r>
              <a:rPr lang="en-GB" sz="2200" b="1" dirty="0">
                <a:solidFill>
                  <a:srgbClr val="000000"/>
                </a:solidFill>
              </a:rPr>
              <a:t>Clinical expert &amp; professional group comments: </a:t>
            </a:r>
          </a:p>
          <a:p>
            <a:pPr lvl="1"/>
            <a:r>
              <a:rPr lang="en-GB" sz="2200" dirty="0">
                <a:solidFill>
                  <a:srgbClr val="000000"/>
                </a:solidFill>
              </a:rPr>
              <a:t>British Cardiovascular Society (BCS)</a:t>
            </a:r>
          </a:p>
          <a:p>
            <a:pPr lvl="2"/>
            <a:r>
              <a:rPr lang="en-GB" sz="2200" i="1" dirty="0">
                <a:solidFill>
                  <a:srgbClr val="000000"/>
                </a:solidFill>
              </a:rPr>
              <a:t>Endorsed by the Royal College of Physicians (RCP)</a:t>
            </a:r>
          </a:p>
          <a:p>
            <a:pPr lvl="1"/>
            <a:r>
              <a:rPr lang="en-GB" sz="2200" dirty="0">
                <a:solidFill>
                  <a:srgbClr val="000000"/>
                </a:solidFill>
              </a:rPr>
              <a:t>British Society for Heart Failure</a:t>
            </a:r>
          </a:p>
          <a:p>
            <a:pPr lvl="1"/>
            <a:r>
              <a:rPr lang="en-GB" sz="2200" dirty="0">
                <a:solidFill>
                  <a:srgbClr val="000000"/>
                </a:solidFill>
              </a:rPr>
              <a:t>National Amyloidosis Centre (NAC)</a:t>
            </a:r>
          </a:p>
          <a:p>
            <a:r>
              <a:rPr lang="en-GB" sz="2200" b="1" dirty="0">
                <a:solidFill>
                  <a:srgbClr val="000000"/>
                </a:solidFill>
              </a:rPr>
              <a:t>NHS England</a:t>
            </a:r>
          </a:p>
          <a:p>
            <a:r>
              <a:rPr lang="en-GB" sz="2200" b="1" dirty="0">
                <a:solidFill>
                  <a:srgbClr val="000000"/>
                </a:solidFill>
              </a:rPr>
              <a:t>Company (Pfizer)</a:t>
            </a:r>
          </a:p>
          <a:p>
            <a:pPr marL="4763" indent="0">
              <a:buNone/>
            </a:pPr>
            <a:endParaRPr lang="en-GB" sz="2200" b="1" dirty="0">
              <a:solidFill>
                <a:srgbClr val="000000"/>
              </a:solidFill>
            </a:endParaRPr>
          </a:p>
        </p:txBody>
      </p:sp>
    </p:spTree>
    <p:extLst>
      <p:ext uri="{BB962C8B-B14F-4D97-AF65-F5344CB8AC3E}">
        <p14:creationId xmlns:p14="http://schemas.microsoft.com/office/powerpoint/2010/main" val="3309048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0082349" y="7097946"/>
            <a:ext cx="500380" cy="333663"/>
          </a:xfrm>
        </p:spPr>
        <p:txBody>
          <a:bodyPr/>
          <a:lstStyle/>
          <a:p>
            <a:fld id="{DDBE135E-2566-4748-853C-8A3B78F0FB00}" type="slidenum">
              <a:rPr lang="en-GB" smtClean="0"/>
              <a:t>11</a:t>
            </a:fld>
            <a:endParaRPr lang="en-GB" dirty="0"/>
          </a:p>
        </p:txBody>
      </p:sp>
      <p:graphicFrame>
        <p:nvGraphicFramePr>
          <p:cNvPr id="2" name="Table 1">
            <a:extLst>
              <a:ext uri="{FF2B5EF4-FFF2-40B4-BE49-F238E27FC236}">
                <a16:creationId xmlns:a16="http://schemas.microsoft.com/office/drawing/2014/main" id="{62700F97-F120-458E-8566-93CE9CFAF4E9}"/>
              </a:ext>
            </a:extLst>
          </p:cNvPr>
          <p:cNvGraphicFramePr>
            <a:graphicFrameLocks noGrp="1"/>
          </p:cNvGraphicFramePr>
          <p:nvPr>
            <p:extLst>
              <p:ext uri="{D42A27DB-BD31-4B8C-83A1-F6EECF244321}">
                <p14:modId xmlns:p14="http://schemas.microsoft.com/office/powerpoint/2010/main" val="3412817789"/>
              </p:ext>
            </p:extLst>
          </p:nvPr>
        </p:nvGraphicFramePr>
        <p:xfrm>
          <a:off x="56492" y="155780"/>
          <a:ext cx="10584000" cy="3596640"/>
        </p:xfrm>
        <a:graphic>
          <a:graphicData uri="http://schemas.openxmlformats.org/drawingml/2006/table">
            <a:tbl>
              <a:tblPr firstRow="1" bandRow="1">
                <a:tableStyleId>{F5AB1C69-6EDB-4FF4-983F-18BD219EF322}</a:tableStyleId>
              </a:tblPr>
              <a:tblGrid>
                <a:gridCol w="1296000">
                  <a:extLst>
                    <a:ext uri="{9D8B030D-6E8A-4147-A177-3AD203B41FA5}">
                      <a16:colId xmlns:a16="http://schemas.microsoft.com/office/drawing/2014/main" val="2445948162"/>
                    </a:ext>
                  </a:extLst>
                </a:gridCol>
                <a:gridCol w="9288000">
                  <a:extLst>
                    <a:ext uri="{9D8B030D-6E8A-4147-A177-3AD203B41FA5}">
                      <a16:colId xmlns:a16="http://schemas.microsoft.com/office/drawing/2014/main" val="937795316"/>
                    </a:ext>
                  </a:extLst>
                </a:gridCol>
              </a:tblGrid>
              <a:tr h="391797">
                <a:tc gridSpan="2">
                  <a:txBody>
                    <a:bodyPr/>
                    <a:lstStyle/>
                    <a:p>
                      <a:pPr algn="ctr"/>
                      <a:r>
                        <a:rPr lang="en-GB" sz="2400" dirty="0">
                          <a:solidFill>
                            <a:schemeClr val="bg1"/>
                          </a:solidFill>
                        </a:rPr>
                        <a:t>Web comments, n=6 (1)</a:t>
                      </a:r>
                    </a:p>
                  </a:txBody>
                  <a:tcPr anchor="ctr"/>
                </a:tc>
                <a:tc hMerge="1">
                  <a:txBody>
                    <a:bodyPr/>
                    <a:lstStyle/>
                    <a:p>
                      <a:endParaRPr lang="en-GB" sz="1800" dirty="0">
                        <a:solidFill>
                          <a:schemeClr val="bg1"/>
                        </a:solidFill>
                      </a:endParaRPr>
                    </a:p>
                  </a:txBody>
                  <a:tcPr/>
                </a:tc>
                <a:extLst>
                  <a:ext uri="{0D108BD9-81ED-4DB2-BD59-A6C34878D82A}">
                    <a16:rowId xmlns:a16="http://schemas.microsoft.com/office/drawing/2014/main" val="2344392086"/>
                  </a:ext>
                </a:extLst>
              </a:tr>
              <a:tr h="3136203">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kern="1200" dirty="0">
                          <a:solidFill>
                            <a:schemeClr val="dk1"/>
                          </a:solidFill>
                          <a:latin typeface="+mn-lt"/>
                          <a:ea typeface="+mn-ea"/>
                          <a:cs typeface="+mn-cs"/>
                        </a:rPr>
                        <a:t>ATTR-CM Diagnosis</a:t>
                      </a:r>
                    </a:p>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1" i="0" kern="1200" dirty="0">
                        <a:solidFill>
                          <a:schemeClr val="dk1"/>
                        </a:solidFill>
                        <a:effectLst/>
                        <a:latin typeface="+mn-lt"/>
                        <a:ea typeface="+mn-ea"/>
                        <a:cs typeface="+mn-cs"/>
                      </a:endParaRPr>
                    </a:p>
                  </a:txBody>
                  <a:tcPr>
                    <a:solidFill>
                      <a:schemeClr val="accent6"/>
                    </a:solidFill>
                  </a:tcPr>
                </a:tc>
                <a:tc>
                  <a:txBody>
                    <a:bodyPr/>
                    <a:lstStyle/>
                    <a:p>
                      <a:pPr marL="285750" indent="-285750">
                        <a:spcBef>
                          <a:spcPts val="300"/>
                        </a:spcBef>
                        <a:spcAft>
                          <a:spcPts val="0"/>
                        </a:spcAft>
                        <a:buFont typeface="Arial" panose="020B0604020202020204" pitchFamily="34" charset="0"/>
                        <a:buChar char="•"/>
                      </a:pPr>
                      <a:r>
                        <a:rPr lang="en-GB" sz="1800" dirty="0"/>
                        <a:t>ATTR-CM is an easily diagnosed disorder with increasing awareness</a:t>
                      </a:r>
                    </a:p>
                    <a:p>
                      <a:pPr marL="285750" marR="0" lvl="0" indent="-285750" algn="l" defTabSz="1043056"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GB" sz="1800" dirty="0"/>
                        <a:t>Unclear if recommending </a:t>
                      </a:r>
                      <a:r>
                        <a:rPr lang="en-GB" sz="1800" dirty="0" err="1"/>
                        <a:t>tafamidis</a:t>
                      </a:r>
                      <a:r>
                        <a:rPr lang="en-GB" sz="1800" dirty="0"/>
                        <a:t> would reduce diagnosis delays</a:t>
                      </a:r>
                    </a:p>
                    <a:p>
                      <a:pPr marL="285750" indent="-285750">
                        <a:spcBef>
                          <a:spcPts val="300"/>
                        </a:spcBef>
                        <a:spcAft>
                          <a:spcPts val="0"/>
                        </a:spcAft>
                        <a:buFont typeface="Arial" panose="020B0604020202020204" pitchFamily="34" charset="0"/>
                        <a:buChar char="•"/>
                      </a:pPr>
                      <a:r>
                        <a:rPr lang="en-GB" sz="1800" dirty="0"/>
                        <a:t>Most diagnoses are (or can be) made using locally available tests</a:t>
                      </a:r>
                    </a:p>
                    <a:p>
                      <a:pPr marL="285750" indent="-285750">
                        <a:spcBef>
                          <a:spcPts val="300"/>
                        </a:spcBef>
                        <a:spcAft>
                          <a:spcPts val="0"/>
                        </a:spcAft>
                        <a:buFont typeface="Arial" panose="020B0604020202020204" pitchFamily="34" charset="0"/>
                        <a:buChar char="•"/>
                      </a:pPr>
                      <a:r>
                        <a:rPr lang="en-GB" sz="1800" dirty="0"/>
                        <a:t>Diagnostic algorithm will reduce delays </a:t>
                      </a:r>
                    </a:p>
                    <a:p>
                      <a:pPr marL="285750" indent="-285750">
                        <a:spcBef>
                          <a:spcPts val="300"/>
                        </a:spcBef>
                        <a:spcAft>
                          <a:spcPts val="0"/>
                        </a:spcAft>
                        <a:buFont typeface="Arial" panose="020B0604020202020204" pitchFamily="34" charset="0"/>
                        <a:buChar char="•"/>
                      </a:pPr>
                      <a:r>
                        <a:rPr lang="en-GB" sz="1800" dirty="0"/>
                        <a:t>Challenging to managing increasing numbers of diagnoses </a:t>
                      </a:r>
                      <a:r>
                        <a:rPr lang="en-GB" sz="1800" b="0" kern="1200" dirty="0">
                          <a:solidFill>
                            <a:schemeClr val="dk1"/>
                          </a:solidFill>
                          <a:latin typeface="+mn-lt"/>
                          <a:ea typeface="+mn-ea"/>
                          <a:cs typeface="+mn-cs"/>
                        </a:rPr>
                        <a:t>→ a network hub and spoke centres is proposed to handle high volume of diagnoses </a:t>
                      </a:r>
                    </a:p>
                    <a:p>
                      <a:pPr marL="285750" indent="-285750">
                        <a:spcBef>
                          <a:spcPts val="300"/>
                        </a:spcBef>
                        <a:spcAft>
                          <a:spcPts val="0"/>
                        </a:spcAft>
                        <a:buFont typeface="Arial" panose="020B0604020202020204" pitchFamily="34" charset="0"/>
                        <a:buChar char="•"/>
                      </a:pPr>
                      <a:r>
                        <a:rPr lang="en-GB" sz="1800" b="0" kern="1200" dirty="0">
                          <a:solidFill>
                            <a:schemeClr val="dk1"/>
                          </a:solidFill>
                          <a:latin typeface="+mn-lt"/>
                          <a:ea typeface="+mn-ea"/>
                          <a:cs typeface="+mn-cs"/>
                        </a:rPr>
                        <a:t>Biomarker measurement combined with NYHA class is accepted in heart failure</a:t>
                      </a:r>
                    </a:p>
                    <a:p>
                      <a:pPr marL="285750" indent="-285750">
                        <a:spcBef>
                          <a:spcPts val="300"/>
                        </a:spcBef>
                        <a:spcAft>
                          <a:spcPts val="0"/>
                        </a:spcAft>
                        <a:buFont typeface="Arial" panose="020B0604020202020204" pitchFamily="34" charset="0"/>
                        <a:buChar char="•"/>
                      </a:pPr>
                      <a:r>
                        <a:rPr lang="en-GB" sz="1800" b="0" kern="1200" dirty="0">
                          <a:solidFill>
                            <a:schemeClr val="dk1"/>
                          </a:solidFill>
                          <a:latin typeface="+mn-lt"/>
                          <a:ea typeface="+mn-ea"/>
                          <a:cs typeface="+mn-cs"/>
                        </a:rPr>
                        <a:t>DPD scans are a sensitive tool for early ATTR-CM detection</a:t>
                      </a:r>
                    </a:p>
                    <a:p>
                      <a:pPr marL="285750" indent="-285750">
                        <a:spcBef>
                          <a:spcPts val="300"/>
                        </a:spcBef>
                        <a:spcAft>
                          <a:spcPts val="0"/>
                        </a:spcAft>
                        <a:buFont typeface="Arial" panose="020B0604020202020204" pitchFamily="34" charset="0"/>
                        <a:buChar char="•"/>
                      </a:pPr>
                      <a:r>
                        <a:rPr lang="en-GB" sz="1800" b="0" kern="1200" dirty="0">
                          <a:solidFill>
                            <a:schemeClr val="dk1"/>
                          </a:solidFill>
                          <a:latin typeface="+mn-lt"/>
                          <a:ea typeface="+mn-ea"/>
                          <a:cs typeface="+mn-cs"/>
                        </a:rPr>
                        <a:t>Highlighting incidental amyloid deposit findings as a barrier to diagnosis is questionable </a:t>
                      </a:r>
                    </a:p>
                    <a:p>
                      <a:pPr marL="285750" indent="-285750">
                        <a:spcBef>
                          <a:spcPts val="300"/>
                        </a:spcBef>
                        <a:spcAft>
                          <a:spcPts val="0"/>
                        </a:spcAft>
                        <a:buFont typeface="Arial" panose="020B0604020202020204" pitchFamily="34" charset="0"/>
                        <a:buChar char="•"/>
                      </a:pPr>
                      <a:r>
                        <a:rPr lang="en-GB" sz="1800" b="0" kern="1200" dirty="0">
                          <a:solidFill>
                            <a:schemeClr val="dk1"/>
                          </a:solidFill>
                          <a:latin typeface="+mn-lt"/>
                          <a:ea typeface="+mn-ea"/>
                          <a:cs typeface="+mn-cs"/>
                        </a:rPr>
                        <a:t>UK centres increasingly capable of diagnosing ATTR-CM → more DPD kits supplied </a:t>
                      </a:r>
                    </a:p>
                  </a:txBody>
                  <a:tcPr>
                    <a:solidFill>
                      <a:schemeClr val="accent6">
                        <a:lumMod val="60000"/>
                        <a:lumOff val="40000"/>
                      </a:schemeClr>
                    </a:solidFill>
                  </a:tcPr>
                </a:tc>
                <a:extLst>
                  <a:ext uri="{0D108BD9-81ED-4DB2-BD59-A6C34878D82A}">
                    <a16:rowId xmlns:a16="http://schemas.microsoft.com/office/drawing/2014/main" val="2157117234"/>
                  </a:ext>
                </a:extLst>
              </a:tr>
            </a:tbl>
          </a:graphicData>
        </a:graphic>
      </p:graphicFrame>
      <p:pic>
        <p:nvPicPr>
          <p:cNvPr id="4" name="Picture 3">
            <a:extLst>
              <a:ext uri="{FF2B5EF4-FFF2-40B4-BE49-F238E27FC236}">
                <a16:creationId xmlns:a16="http://schemas.microsoft.com/office/drawing/2014/main" id="{27F0CCEA-BFA5-40D0-ADBC-5DEB70980B29}"/>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544717" y="3792020"/>
            <a:ext cx="5603966" cy="3665715"/>
          </a:xfrm>
          <a:prstGeom prst="rect">
            <a:avLst/>
          </a:prstGeom>
        </p:spPr>
      </p:pic>
      <p:sp>
        <p:nvSpPr>
          <p:cNvPr id="8" name="TextBox 7">
            <a:extLst>
              <a:ext uri="{FF2B5EF4-FFF2-40B4-BE49-F238E27FC236}">
                <a16:creationId xmlns:a16="http://schemas.microsoft.com/office/drawing/2014/main" id="{478A4311-9E63-4EF9-8D58-C6EFAB249C46}"/>
              </a:ext>
            </a:extLst>
          </p:cNvPr>
          <p:cNvSpPr txBox="1"/>
          <p:nvPr/>
        </p:nvSpPr>
        <p:spPr>
          <a:xfrm>
            <a:off x="6750956" y="6666338"/>
            <a:ext cx="2912728" cy="830997"/>
          </a:xfrm>
          <a:prstGeom prst="rect">
            <a:avLst/>
          </a:prstGeom>
          <a:noFill/>
        </p:spPr>
        <p:txBody>
          <a:bodyPr wrap="square">
            <a:spAutoFit/>
          </a:bodyPr>
          <a:lstStyle/>
          <a:p>
            <a:r>
              <a:rPr lang="en-GB" sz="1600" dirty="0"/>
              <a:t>Source: Lane et al (2019) / figure 1, EAMS response web comment appendix</a:t>
            </a:r>
          </a:p>
        </p:txBody>
      </p:sp>
      <p:sp>
        <p:nvSpPr>
          <p:cNvPr id="9" name="TextBox 8">
            <a:extLst>
              <a:ext uri="{FF2B5EF4-FFF2-40B4-BE49-F238E27FC236}">
                <a16:creationId xmlns:a16="http://schemas.microsoft.com/office/drawing/2014/main" id="{5F0FDFA7-7644-4251-84BE-698DB9DE400A}"/>
              </a:ext>
            </a:extLst>
          </p:cNvPr>
          <p:cNvSpPr txBox="1"/>
          <p:nvPr/>
        </p:nvSpPr>
        <p:spPr>
          <a:xfrm>
            <a:off x="3468913" y="3780631"/>
            <a:ext cx="3282043" cy="646331"/>
          </a:xfrm>
          <a:prstGeom prst="rect">
            <a:avLst/>
          </a:prstGeom>
          <a:noFill/>
        </p:spPr>
        <p:txBody>
          <a:bodyPr wrap="square">
            <a:spAutoFit/>
          </a:bodyPr>
          <a:lstStyle/>
          <a:p>
            <a:r>
              <a:rPr lang="en-GB" sz="1800" b="1" dirty="0">
                <a:effectLst/>
                <a:ea typeface="Calibri" panose="020F0502020204030204" pitchFamily="34" charset="0"/>
                <a:cs typeface="Arial" panose="020B0604020202020204" pitchFamily="34" charset="0"/>
              </a:rPr>
              <a:t>Increasing numbers of referrals at the NAC</a:t>
            </a:r>
            <a:endParaRPr lang="en-GB" sz="1800" b="1" dirty="0"/>
          </a:p>
        </p:txBody>
      </p:sp>
      <p:graphicFrame>
        <p:nvGraphicFramePr>
          <p:cNvPr id="5" name="Table 3">
            <a:extLst>
              <a:ext uri="{FF2B5EF4-FFF2-40B4-BE49-F238E27FC236}">
                <a16:creationId xmlns:a16="http://schemas.microsoft.com/office/drawing/2014/main" id="{19193423-73FF-41D9-A071-A24DB4B1661C}"/>
              </a:ext>
            </a:extLst>
          </p:cNvPr>
          <p:cNvGraphicFramePr>
            <a:graphicFrameLocks noGrp="1"/>
          </p:cNvGraphicFramePr>
          <p:nvPr>
            <p:extLst>
              <p:ext uri="{D42A27DB-BD31-4B8C-83A1-F6EECF244321}">
                <p14:modId xmlns:p14="http://schemas.microsoft.com/office/powerpoint/2010/main" val="4177616139"/>
              </p:ext>
            </p:extLst>
          </p:nvPr>
        </p:nvGraphicFramePr>
        <p:xfrm>
          <a:off x="292938" y="1954100"/>
          <a:ext cx="815772" cy="640080"/>
        </p:xfrm>
        <a:graphic>
          <a:graphicData uri="http://schemas.openxmlformats.org/drawingml/2006/table">
            <a:tbl>
              <a:tblPr bandRow="1">
                <a:tableStyleId>{F5AB1C69-6EDB-4FF4-983F-18BD219EF322}</a:tableStyleId>
              </a:tblPr>
              <a:tblGrid>
                <a:gridCol w="815772">
                  <a:extLst>
                    <a:ext uri="{9D8B030D-6E8A-4147-A177-3AD203B41FA5}">
                      <a16:colId xmlns:a16="http://schemas.microsoft.com/office/drawing/2014/main" val="1155434593"/>
                    </a:ext>
                  </a:extLst>
                </a:gridCol>
              </a:tblGrid>
              <a:tr h="423340">
                <a:tc>
                  <a:txBody>
                    <a:bodyPr/>
                    <a:lstStyle/>
                    <a:p>
                      <a:r>
                        <a:rPr lang="en-GB" sz="1800" b="1" i="1" dirty="0"/>
                        <a:t>Key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161"/>
                    </a:solidFill>
                  </a:tcPr>
                </a:tc>
                <a:extLst>
                  <a:ext uri="{0D108BD9-81ED-4DB2-BD59-A6C34878D82A}">
                    <a16:rowId xmlns:a16="http://schemas.microsoft.com/office/drawing/2014/main" val="2380284112"/>
                  </a:ext>
                </a:extLst>
              </a:tr>
            </a:tbl>
          </a:graphicData>
        </a:graphic>
      </p:graphicFrame>
    </p:spTree>
    <p:extLst>
      <p:ext uri="{BB962C8B-B14F-4D97-AF65-F5344CB8AC3E}">
        <p14:creationId xmlns:p14="http://schemas.microsoft.com/office/powerpoint/2010/main" val="1056122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82FF4AF3-9EDE-4C43-802D-82AA018BAA0F}"/>
              </a:ext>
            </a:extLst>
          </p:cNvPr>
          <p:cNvGraphicFramePr>
            <a:graphicFrameLocks/>
          </p:cNvGraphicFramePr>
          <p:nvPr>
            <p:extLst>
              <p:ext uri="{D42A27DB-BD31-4B8C-83A1-F6EECF244321}">
                <p14:modId xmlns:p14="http://schemas.microsoft.com/office/powerpoint/2010/main" val="981297002"/>
              </p:ext>
            </p:extLst>
          </p:nvPr>
        </p:nvGraphicFramePr>
        <p:xfrm>
          <a:off x="72700" y="233521"/>
          <a:ext cx="10548000" cy="7155180"/>
        </p:xfrm>
        <a:graphic>
          <a:graphicData uri="http://schemas.openxmlformats.org/drawingml/2006/table">
            <a:tbl>
              <a:tblPr firstRow="1" bandRow="1">
                <a:tableStyleId>{F5AB1C69-6EDB-4FF4-983F-18BD219EF322}</a:tableStyleId>
              </a:tblPr>
              <a:tblGrid>
                <a:gridCol w="2160000">
                  <a:extLst>
                    <a:ext uri="{9D8B030D-6E8A-4147-A177-3AD203B41FA5}">
                      <a16:colId xmlns:a16="http://schemas.microsoft.com/office/drawing/2014/main" val="2551700578"/>
                    </a:ext>
                  </a:extLst>
                </a:gridCol>
                <a:gridCol w="8388000">
                  <a:extLst>
                    <a:ext uri="{9D8B030D-6E8A-4147-A177-3AD203B41FA5}">
                      <a16:colId xmlns:a16="http://schemas.microsoft.com/office/drawing/2014/main" val="160302398"/>
                    </a:ext>
                  </a:extLst>
                </a:gridCol>
              </a:tblGrid>
              <a:tr h="396000">
                <a:tc gridSpan="2">
                  <a:txBody>
                    <a:bodyPr/>
                    <a:lstStyle/>
                    <a:p>
                      <a:r>
                        <a:rPr lang="en-GB" sz="2400" dirty="0">
                          <a:solidFill>
                            <a:schemeClr val="bg1"/>
                          </a:solidFill>
                        </a:rPr>
                        <a:t>Web comment, n=6 (2)</a:t>
                      </a:r>
                    </a:p>
                  </a:txBody>
                  <a:tcPr anchor="ctr"/>
                </a:tc>
                <a:tc hMerge="1">
                  <a:txBody>
                    <a:bodyPr/>
                    <a:lstStyle/>
                    <a:p>
                      <a:endParaRPr lang="en-GB" sz="1800" dirty="0">
                        <a:solidFill>
                          <a:schemeClr val="bg1"/>
                        </a:solidFill>
                      </a:endParaRPr>
                    </a:p>
                  </a:txBody>
                  <a:tcPr/>
                </a:tc>
                <a:extLst>
                  <a:ext uri="{0D108BD9-81ED-4DB2-BD59-A6C34878D82A}">
                    <a16:rowId xmlns:a16="http://schemas.microsoft.com/office/drawing/2014/main" val="794518834"/>
                  </a:ext>
                </a:extLst>
              </a:tr>
              <a:tr h="1262530">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kern="1200" dirty="0">
                          <a:solidFill>
                            <a:schemeClr val="dk1"/>
                          </a:solidFill>
                          <a:latin typeface="+mn-lt"/>
                          <a:ea typeface="+mn-ea"/>
                          <a:cs typeface="+mn-cs"/>
                        </a:rPr>
                        <a:t>Recommendation</a:t>
                      </a:r>
                      <a:endParaRPr lang="en-GB" sz="1800" b="1" i="0" kern="1200" dirty="0">
                        <a:solidFill>
                          <a:schemeClr val="dk1"/>
                        </a:solidFill>
                        <a:effectLst/>
                        <a:latin typeface="+mn-lt"/>
                        <a:ea typeface="+mn-ea"/>
                        <a:cs typeface="+mn-cs"/>
                      </a:endParaRP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b="0" kern="1200" dirty="0">
                        <a:solidFill>
                          <a:schemeClr val="dk1"/>
                        </a:solidFill>
                        <a:latin typeface="+mn-lt"/>
                        <a:ea typeface="+mn-ea"/>
                        <a:cs typeface="+mn-cs"/>
                      </a:endParaRPr>
                    </a:p>
                  </a:txBody>
                  <a:tcPr>
                    <a:solidFill>
                      <a:schemeClr val="accent6"/>
                    </a:solidFill>
                  </a:tcPr>
                </a:tc>
                <a:tc>
                  <a:txBody>
                    <a:bodyPr/>
                    <a:lstStyle/>
                    <a:p>
                      <a:pPr marL="285750" indent="-285750">
                        <a:spcBef>
                          <a:spcPts val="300"/>
                        </a:spcBef>
                        <a:spcAft>
                          <a:spcPts val="0"/>
                        </a:spcAft>
                        <a:buFont typeface="Arial" panose="020B0604020202020204" pitchFamily="34" charset="0"/>
                        <a:buChar char="•"/>
                      </a:pPr>
                      <a:r>
                        <a:rPr lang="en-GB" sz="1800" dirty="0" err="1"/>
                        <a:t>Tafamidis</a:t>
                      </a:r>
                      <a:r>
                        <a:rPr lang="en-GB" sz="1800" dirty="0"/>
                        <a:t> is the first proven effective treatment to reduce mortality and cardiovascular admissions → patients should have it as an option</a:t>
                      </a:r>
                    </a:p>
                    <a:p>
                      <a:pPr marL="285750" indent="-285750">
                        <a:spcBef>
                          <a:spcPts val="300"/>
                        </a:spcBef>
                        <a:spcAft>
                          <a:spcPts val="0"/>
                        </a:spcAft>
                        <a:buFont typeface="Arial" panose="020B0604020202020204" pitchFamily="34" charset="0"/>
                        <a:buChar char="•"/>
                      </a:pPr>
                      <a:r>
                        <a:rPr lang="en-GB" sz="1800" dirty="0"/>
                        <a:t>Recommending </a:t>
                      </a:r>
                      <a:r>
                        <a:rPr lang="en-GB" sz="1800" dirty="0" err="1"/>
                        <a:t>tafamidis</a:t>
                      </a:r>
                      <a:r>
                        <a:rPr lang="en-GB" sz="1800" dirty="0"/>
                        <a:t> would improve outcomes and access</a:t>
                      </a:r>
                    </a:p>
                    <a:p>
                      <a:pPr marL="285750" indent="-285750">
                        <a:spcBef>
                          <a:spcPts val="300"/>
                        </a:spcBef>
                        <a:spcAft>
                          <a:spcPts val="0"/>
                        </a:spcAft>
                        <a:buFont typeface="Arial" panose="020B0604020202020204" pitchFamily="34" charset="0"/>
                        <a:buChar char="•"/>
                      </a:pPr>
                      <a:r>
                        <a:rPr lang="en-GB" sz="1800" dirty="0"/>
                        <a:t>No available alternatives → frustrating not having </a:t>
                      </a:r>
                      <a:r>
                        <a:rPr lang="en-GB" sz="1800" dirty="0" err="1"/>
                        <a:t>tafamidis</a:t>
                      </a:r>
                      <a:r>
                        <a:rPr lang="en-GB" sz="1800" dirty="0"/>
                        <a:t> as an option</a:t>
                      </a:r>
                    </a:p>
                  </a:txBody>
                  <a:tcPr>
                    <a:solidFill>
                      <a:schemeClr val="accent6">
                        <a:lumMod val="60000"/>
                        <a:lumOff val="40000"/>
                      </a:schemeClr>
                    </a:solidFill>
                  </a:tcPr>
                </a:tc>
                <a:extLst>
                  <a:ext uri="{0D108BD9-81ED-4DB2-BD59-A6C34878D82A}">
                    <a16:rowId xmlns:a16="http://schemas.microsoft.com/office/drawing/2014/main" val="1612776867"/>
                  </a:ext>
                </a:extLst>
              </a:tr>
              <a:tr h="638871">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kern="1200" dirty="0">
                          <a:solidFill>
                            <a:schemeClr val="dk1"/>
                          </a:solidFill>
                          <a:latin typeface="+mn-lt"/>
                          <a:ea typeface="+mn-ea"/>
                          <a:cs typeface="+mn-cs"/>
                        </a:rPr>
                        <a:t>ATTR-CM</a:t>
                      </a:r>
                    </a:p>
                  </a:txBody>
                  <a:tcPr>
                    <a:solidFill>
                      <a:schemeClr val="accent6"/>
                    </a:solidFill>
                  </a:tcPr>
                </a:tc>
                <a:tc>
                  <a:txBody>
                    <a:bodyPr/>
                    <a:lstStyle/>
                    <a:p>
                      <a:pPr marL="285750" indent="-285750">
                        <a:buFont typeface="Arial" panose="020B0604020202020204" pitchFamily="34" charset="0"/>
                        <a:buChar char="•"/>
                      </a:pPr>
                      <a:r>
                        <a:rPr lang="en-GB" sz="1800" dirty="0"/>
                        <a:t>ATTR-CM is unresponsive to standard heart failure therapies</a:t>
                      </a:r>
                    </a:p>
                    <a:p>
                      <a:pPr marL="285750" indent="-285750">
                        <a:buFont typeface="Arial" panose="020B0604020202020204" pitchFamily="34" charset="0"/>
                        <a:buChar char="•"/>
                      </a:pPr>
                      <a:r>
                        <a:rPr lang="en-GB" sz="1800" dirty="0"/>
                        <a:t>The condition has the most dire prognosis of all the heart failure causes</a:t>
                      </a:r>
                    </a:p>
                  </a:txBody>
                  <a:tcPr>
                    <a:solidFill>
                      <a:schemeClr val="accent6">
                        <a:lumMod val="60000"/>
                        <a:lumOff val="40000"/>
                      </a:schemeClr>
                    </a:solidFill>
                  </a:tcPr>
                </a:tc>
                <a:extLst>
                  <a:ext uri="{0D108BD9-81ED-4DB2-BD59-A6C34878D82A}">
                    <a16:rowId xmlns:a16="http://schemas.microsoft.com/office/drawing/2014/main" val="762702376"/>
                  </a:ext>
                </a:extLst>
              </a:tr>
              <a:tr h="647458">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kern="1200" dirty="0">
                          <a:solidFill>
                            <a:schemeClr val="dk1"/>
                          </a:solidFill>
                          <a:latin typeface="+mn-lt"/>
                          <a:ea typeface="+mn-ea"/>
                          <a:cs typeface="+mn-cs"/>
                        </a:rPr>
                        <a:t>Evidence considerations</a:t>
                      </a:r>
                    </a:p>
                  </a:txBody>
                  <a:tcPr>
                    <a:solidFill>
                      <a:schemeClr val="accent6"/>
                    </a:solidFill>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kern="1200" dirty="0">
                          <a:solidFill>
                            <a:schemeClr val="dk1"/>
                          </a:solidFill>
                          <a:latin typeface="+mn-lt"/>
                          <a:ea typeface="+mn-ea"/>
                          <a:cs typeface="+mn-cs"/>
                        </a:rPr>
                        <a:t>All of the relevant evidence has been considered </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kern="1200" dirty="0">
                          <a:solidFill>
                            <a:schemeClr val="dk1"/>
                          </a:solidFill>
                          <a:latin typeface="+mn-lt"/>
                          <a:ea typeface="+mn-ea"/>
                          <a:cs typeface="+mn-cs"/>
                        </a:rPr>
                        <a:t>Subgroups contain small numbers → not robust → not appropriate to consider</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kern="1200" dirty="0">
                          <a:solidFill>
                            <a:schemeClr val="dk1"/>
                          </a:solidFill>
                          <a:latin typeface="+mn-lt"/>
                          <a:ea typeface="+mn-ea"/>
                          <a:cs typeface="+mn-cs"/>
                        </a:rPr>
                        <a:t>Robust clinical trial evidence demonstrates </a:t>
                      </a:r>
                      <a:r>
                        <a:rPr lang="en-GB" sz="1800" b="0" kern="1200" dirty="0" err="1">
                          <a:solidFill>
                            <a:schemeClr val="dk1"/>
                          </a:solidFill>
                          <a:latin typeface="+mn-lt"/>
                          <a:ea typeface="+mn-ea"/>
                          <a:cs typeface="+mn-cs"/>
                        </a:rPr>
                        <a:t>tafamidis</a:t>
                      </a:r>
                      <a:r>
                        <a:rPr lang="en-GB" sz="1800" b="0" kern="1200" dirty="0">
                          <a:solidFill>
                            <a:schemeClr val="dk1"/>
                          </a:solidFill>
                          <a:latin typeface="+mn-lt"/>
                          <a:ea typeface="+mn-ea"/>
                          <a:cs typeface="+mn-cs"/>
                        </a:rPr>
                        <a:t> benefit </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kern="1200" dirty="0">
                          <a:solidFill>
                            <a:schemeClr val="dk1"/>
                          </a:solidFill>
                          <a:latin typeface="+mn-lt"/>
                          <a:ea typeface="+mn-ea"/>
                          <a:cs typeface="+mn-cs"/>
                        </a:rPr>
                        <a:t>Observational data from French Amyloidosis Centre support ATTR-ACT findings with respect to mortality benefits in NYHA 1-3</a:t>
                      </a:r>
                    </a:p>
                  </a:txBody>
                  <a:tcPr>
                    <a:solidFill>
                      <a:schemeClr val="accent6">
                        <a:lumMod val="60000"/>
                        <a:lumOff val="40000"/>
                      </a:schemeClr>
                    </a:solidFill>
                  </a:tcPr>
                </a:tc>
                <a:extLst>
                  <a:ext uri="{0D108BD9-81ED-4DB2-BD59-A6C34878D82A}">
                    <a16:rowId xmlns:a16="http://schemas.microsoft.com/office/drawing/2014/main" val="3134253716"/>
                  </a:ext>
                </a:extLst>
              </a:tr>
              <a:tr h="647458">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kern="1200" dirty="0">
                          <a:solidFill>
                            <a:schemeClr val="dk1"/>
                          </a:solidFill>
                          <a:latin typeface="+mn-lt"/>
                          <a:ea typeface="+mn-ea"/>
                          <a:cs typeface="+mn-cs"/>
                        </a:rPr>
                        <a:t>NYHA functional classification system</a:t>
                      </a:r>
                    </a:p>
                  </a:txBody>
                  <a:tcPr>
                    <a:solidFill>
                      <a:schemeClr val="accent6"/>
                    </a:solidFill>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kern="1200" dirty="0">
                          <a:solidFill>
                            <a:schemeClr val="dk1"/>
                          </a:solidFill>
                          <a:latin typeface="+mn-lt"/>
                          <a:ea typeface="+mn-ea"/>
                          <a:cs typeface="+mn-cs"/>
                        </a:rPr>
                        <a:t>A lack of familiarity with the NHYA classification scale is clear in the ACD</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kern="1200" dirty="0">
                          <a:solidFill>
                            <a:schemeClr val="dk1"/>
                          </a:solidFill>
                          <a:latin typeface="+mn-lt"/>
                          <a:ea typeface="+mn-ea"/>
                          <a:cs typeface="+mn-cs"/>
                        </a:rPr>
                        <a:t>Despite limitations in terms of variability and reproducibility NYHA is used in clinical research because of its simplicity</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kern="1200" dirty="0">
                          <a:solidFill>
                            <a:schemeClr val="dk1"/>
                          </a:solidFill>
                          <a:latin typeface="+mn-lt"/>
                          <a:ea typeface="+mn-ea"/>
                          <a:cs typeface="+mn-cs"/>
                        </a:rPr>
                        <a:t>NAC and French Amyloidosis centre data show NYHA class can predict prognosis in untreated people</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kern="1200" dirty="0">
                          <a:solidFill>
                            <a:schemeClr val="dk1"/>
                          </a:solidFill>
                          <a:latin typeface="+mn-lt"/>
                          <a:ea typeface="+mn-ea"/>
                          <a:cs typeface="+mn-cs"/>
                        </a:rPr>
                        <a:t>NYHA is used to guide many recommendations in heart failure</a:t>
                      </a:r>
                    </a:p>
                  </a:txBody>
                  <a:tcPr>
                    <a:solidFill>
                      <a:schemeClr val="accent6">
                        <a:lumMod val="60000"/>
                        <a:lumOff val="40000"/>
                      </a:schemeClr>
                    </a:solidFill>
                  </a:tcPr>
                </a:tc>
                <a:extLst>
                  <a:ext uri="{0D108BD9-81ED-4DB2-BD59-A6C34878D82A}">
                    <a16:rowId xmlns:a16="http://schemas.microsoft.com/office/drawing/2014/main" val="2043373724"/>
                  </a:ext>
                </a:extLst>
              </a:tr>
              <a:tr h="647458">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0" kern="1200" dirty="0">
                          <a:solidFill>
                            <a:schemeClr val="dk1"/>
                          </a:solidFill>
                          <a:effectLst/>
                          <a:latin typeface="+mn-lt"/>
                          <a:ea typeface="+mn-ea"/>
                          <a:cs typeface="+mn-cs"/>
                        </a:rPr>
                        <a:t>Starting and stopping rules</a:t>
                      </a:r>
                    </a:p>
                  </a:txBody>
                  <a:tcPr>
                    <a:solidFill>
                      <a:schemeClr val="accent6"/>
                    </a:solidFill>
                  </a:tcPr>
                </a:tc>
                <a:tc>
                  <a:txBody>
                    <a:bodyPr/>
                    <a:lstStyle/>
                    <a:p>
                      <a:pPr marL="285750" indent="-285750">
                        <a:spcBef>
                          <a:spcPts val="300"/>
                        </a:spcBef>
                        <a:spcAft>
                          <a:spcPts val="0"/>
                        </a:spcAft>
                        <a:buFont typeface="Arial" panose="020B0604020202020204" pitchFamily="34" charset="0"/>
                        <a:buChar char="•"/>
                      </a:pPr>
                      <a:r>
                        <a:rPr lang="en-GB" sz="1800" dirty="0"/>
                        <a:t>No evidence of benefit in NYHA 4 → uncomplicated to stop treatment </a:t>
                      </a:r>
                    </a:p>
                    <a:p>
                      <a:pPr marL="285750" indent="-285750">
                        <a:spcBef>
                          <a:spcPts val="300"/>
                        </a:spcBef>
                        <a:spcAft>
                          <a:spcPts val="0"/>
                        </a:spcAft>
                        <a:buFont typeface="Arial" panose="020B0604020202020204" pitchFamily="34" charset="0"/>
                        <a:buChar char="•"/>
                      </a:pPr>
                      <a:r>
                        <a:rPr lang="en-GB" sz="1800" dirty="0"/>
                        <a:t>A stopping rule should be modelled to reflect discontinuation in ATTR-ACT </a:t>
                      </a:r>
                    </a:p>
                  </a:txBody>
                  <a:tcPr>
                    <a:solidFill>
                      <a:schemeClr val="accent6">
                        <a:lumMod val="60000"/>
                        <a:lumOff val="40000"/>
                      </a:schemeClr>
                    </a:solidFill>
                  </a:tcPr>
                </a:tc>
                <a:extLst>
                  <a:ext uri="{0D108BD9-81ED-4DB2-BD59-A6C34878D82A}">
                    <a16:rowId xmlns:a16="http://schemas.microsoft.com/office/drawing/2014/main" val="4277184255"/>
                  </a:ext>
                </a:extLst>
              </a:tr>
              <a:tr h="647458">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kern="1200" dirty="0">
                          <a:solidFill>
                            <a:schemeClr val="dk1"/>
                          </a:solidFill>
                          <a:latin typeface="+mn-lt"/>
                          <a:ea typeface="+mn-ea"/>
                          <a:cs typeface="+mn-cs"/>
                        </a:rPr>
                        <a:t>ICER</a:t>
                      </a:r>
                    </a:p>
                  </a:txBody>
                  <a:tcPr>
                    <a:solidFill>
                      <a:schemeClr val="accent6"/>
                    </a:solidFill>
                  </a:tcPr>
                </a:tc>
                <a:tc>
                  <a:txBody>
                    <a:bodyPr/>
                    <a:lstStyle/>
                    <a:p>
                      <a:pPr marL="285750" indent="-285750">
                        <a:buFont typeface="Arial" panose="020B0604020202020204" pitchFamily="34" charset="0"/>
                        <a:buChar char="•"/>
                      </a:pPr>
                      <a:r>
                        <a:rPr lang="en-GB" sz="1800" b="0" kern="1200" dirty="0">
                          <a:solidFill>
                            <a:schemeClr val="dk1"/>
                          </a:solidFill>
                          <a:latin typeface="+mn-lt"/>
                          <a:ea typeface="+mn-ea"/>
                          <a:cs typeface="+mn-cs"/>
                        </a:rPr>
                        <a:t>Clear benefit demonstrated in ATTR-ACT </a:t>
                      </a:r>
                      <a:r>
                        <a:rPr lang="en-GB" sz="1800" dirty="0"/>
                        <a:t>→ a</a:t>
                      </a:r>
                      <a:r>
                        <a:rPr lang="en-GB" sz="1800" b="0" kern="1200" dirty="0">
                          <a:solidFill>
                            <a:schemeClr val="dk1"/>
                          </a:solidFill>
                          <a:latin typeface="+mn-lt"/>
                          <a:ea typeface="+mn-ea"/>
                          <a:cs typeface="+mn-cs"/>
                        </a:rPr>
                        <a:t>ccepting £20,000 ICER because of “high levels of uncertainty” is inappropriate given the evidence of → uncertainty is not unusual in the context of treatments for rare diseases</a:t>
                      </a:r>
                    </a:p>
                  </a:txBody>
                  <a:tcPr>
                    <a:solidFill>
                      <a:schemeClr val="accent6">
                        <a:lumMod val="60000"/>
                        <a:lumOff val="40000"/>
                      </a:schemeClr>
                    </a:solidFill>
                  </a:tcPr>
                </a:tc>
                <a:extLst>
                  <a:ext uri="{0D108BD9-81ED-4DB2-BD59-A6C34878D82A}">
                    <a16:rowId xmlns:a16="http://schemas.microsoft.com/office/drawing/2014/main" val="265158526"/>
                  </a:ext>
                </a:extLst>
              </a:tr>
            </a:tbl>
          </a:graphicData>
        </a:graphic>
      </p:graphicFrame>
      <p:sp>
        <p:nvSpPr>
          <p:cNvPr id="3" name="Slide Number Placeholder 2"/>
          <p:cNvSpPr>
            <a:spLocks noGrp="1"/>
          </p:cNvSpPr>
          <p:nvPr>
            <p:ph type="sldNum" sz="quarter" idx="12"/>
          </p:nvPr>
        </p:nvSpPr>
        <p:spPr>
          <a:xfrm>
            <a:off x="10017036" y="7033266"/>
            <a:ext cx="500380" cy="333663"/>
          </a:xfrm>
        </p:spPr>
        <p:txBody>
          <a:bodyPr/>
          <a:lstStyle/>
          <a:p>
            <a:fld id="{DDBE135E-2566-4748-853C-8A3B78F0FB00}" type="slidenum">
              <a:rPr lang="en-GB" smtClean="0"/>
              <a:t>12</a:t>
            </a:fld>
            <a:endParaRPr lang="en-GB" dirty="0"/>
          </a:p>
        </p:txBody>
      </p:sp>
    </p:spTree>
    <p:extLst>
      <p:ext uri="{BB962C8B-B14F-4D97-AF65-F5344CB8AC3E}">
        <p14:creationId xmlns:p14="http://schemas.microsoft.com/office/powerpoint/2010/main" val="255921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82FF4AF3-9EDE-4C43-802D-82AA018BAA0F}"/>
              </a:ext>
            </a:extLst>
          </p:cNvPr>
          <p:cNvGraphicFramePr>
            <a:graphicFrameLocks/>
          </p:cNvGraphicFramePr>
          <p:nvPr>
            <p:extLst>
              <p:ext uri="{D42A27DB-BD31-4B8C-83A1-F6EECF244321}">
                <p14:modId xmlns:p14="http://schemas.microsoft.com/office/powerpoint/2010/main" val="3647167363"/>
              </p:ext>
            </p:extLst>
          </p:nvPr>
        </p:nvGraphicFramePr>
        <p:xfrm>
          <a:off x="90700" y="915797"/>
          <a:ext cx="10512000" cy="5729669"/>
        </p:xfrm>
        <a:graphic>
          <a:graphicData uri="http://schemas.openxmlformats.org/drawingml/2006/table">
            <a:tbl>
              <a:tblPr firstRow="1" bandRow="1">
                <a:tableStyleId>{F5AB1C69-6EDB-4FF4-983F-18BD219EF322}</a:tableStyleId>
              </a:tblPr>
              <a:tblGrid>
                <a:gridCol w="2340000">
                  <a:extLst>
                    <a:ext uri="{9D8B030D-6E8A-4147-A177-3AD203B41FA5}">
                      <a16:colId xmlns:a16="http://schemas.microsoft.com/office/drawing/2014/main" val="2551700578"/>
                    </a:ext>
                  </a:extLst>
                </a:gridCol>
                <a:gridCol w="8172000">
                  <a:extLst>
                    <a:ext uri="{9D8B030D-6E8A-4147-A177-3AD203B41FA5}">
                      <a16:colId xmlns:a16="http://schemas.microsoft.com/office/drawing/2014/main" val="160302398"/>
                    </a:ext>
                  </a:extLst>
                </a:gridCol>
              </a:tblGrid>
              <a:tr h="497825">
                <a:tc gridSpan="2">
                  <a:txBody>
                    <a:bodyPr/>
                    <a:lstStyle/>
                    <a:p>
                      <a:r>
                        <a:rPr lang="en-GB" sz="2400" b="1" i="1" dirty="0">
                          <a:solidFill>
                            <a:schemeClr val="bg1"/>
                          </a:solidFill>
                        </a:rPr>
                        <a:t>Patient group comments</a:t>
                      </a:r>
                      <a:endParaRPr lang="en-GB" sz="2400" dirty="0">
                        <a:solidFill>
                          <a:schemeClr val="bg1"/>
                        </a:solidFill>
                      </a:endParaRPr>
                    </a:p>
                  </a:txBody>
                  <a:tcPr anchor="ctr"/>
                </a:tc>
                <a:tc hMerge="1">
                  <a:txBody>
                    <a:bodyPr/>
                    <a:lstStyle/>
                    <a:p>
                      <a:endParaRPr lang="en-GB" sz="1800" dirty="0">
                        <a:solidFill>
                          <a:schemeClr val="bg1"/>
                        </a:solidFill>
                      </a:endParaRPr>
                    </a:p>
                  </a:txBody>
                  <a:tcPr/>
                </a:tc>
                <a:extLst>
                  <a:ext uri="{0D108BD9-81ED-4DB2-BD59-A6C34878D82A}">
                    <a16:rowId xmlns:a16="http://schemas.microsoft.com/office/drawing/2014/main" val="794518834"/>
                  </a:ext>
                </a:extLst>
              </a:tr>
              <a:tr h="432000">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a:solidFill>
                            <a:schemeClr val="dk1"/>
                          </a:solidFill>
                          <a:latin typeface="+mn-lt"/>
                          <a:ea typeface="+mn-ea"/>
                          <a:cs typeface="+mn-cs"/>
                        </a:rPr>
                        <a:t>Recommendation</a:t>
                      </a:r>
                    </a:p>
                  </a:txBody>
                  <a:tcPr>
                    <a:solidFill>
                      <a:schemeClr val="accent6"/>
                    </a:solidFill>
                  </a:tcPr>
                </a:tc>
                <a:tc>
                  <a:txBody>
                    <a:bodyPr/>
                    <a:lstStyle/>
                    <a:p>
                      <a:pPr marL="285750" indent="-285750">
                        <a:spcBef>
                          <a:spcPts val="300"/>
                        </a:spcBef>
                        <a:spcAft>
                          <a:spcPts val="0"/>
                        </a:spcAft>
                        <a:buFont typeface="Arial" panose="020B0604020202020204" pitchFamily="34" charset="0"/>
                        <a:buChar char="•"/>
                      </a:pPr>
                      <a:r>
                        <a:rPr lang="en-GB" sz="2000" dirty="0" err="1"/>
                        <a:t>Tafamidis</a:t>
                      </a:r>
                      <a:r>
                        <a:rPr lang="en-GB" sz="2000" dirty="0"/>
                        <a:t> is the only ATTR-CM treatment → should be reconsidered</a:t>
                      </a:r>
                    </a:p>
                  </a:txBody>
                  <a:tcPr>
                    <a:solidFill>
                      <a:schemeClr val="accent6">
                        <a:lumMod val="60000"/>
                        <a:lumOff val="40000"/>
                      </a:schemeClr>
                    </a:solidFill>
                  </a:tcPr>
                </a:tc>
                <a:extLst>
                  <a:ext uri="{0D108BD9-81ED-4DB2-BD59-A6C34878D82A}">
                    <a16:rowId xmlns:a16="http://schemas.microsoft.com/office/drawing/2014/main" val="840027132"/>
                  </a:ext>
                </a:extLst>
              </a:tr>
              <a:tr h="1377399">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a:solidFill>
                            <a:schemeClr val="dk1"/>
                          </a:solidFill>
                          <a:latin typeface="+mn-lt"/>
                          <a:ea typeface="+mn-ea"/>
                          <a:cs typeface="+mn-cs"/>
                        </a:rPr>
                        <a:t>Diagnosis of ATTR-CM</a:t>
                      </a:r>
                      <a:endParaRPr lang="en-GB" sz="2000" b="1" i="0" kern="1200" dirty="0">
                        <a:solidFill>
                          <a:schemeClr val="dk1"/>
                        </a:solidFill>
                        <a:effectLst/>
                        <a:latin typeface="+mn-lt"/>
                        <a:ea typeface="+mn-ea"/>
                        <a:cs typeface="+mn-cs"/>
                      </a:endParaRPr>
                    </a:p>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2000" b="0" kern="1200" dirty="0">
                        <a:solidFill>
                          <a:schemeClr val="dk1"/>
                        </a:solidFill>
                        <a:latin typeface="+mn-lt"/>
                        <a:ea typeface="+mn-ea"/>
                        <a:cs typeface="+mn-cs"/>
                      </a:endParaRPr>
                    </a:p>
                  </a:txBody>
                  <a:tcPr>
                    <a:solidFill>
                      <a:schemeClr val="accent6"/>
                    </a:solidFill>
                  </a:tcPr>
                </a:tc>
                <a:tc>
                  <a:txBody>
                    <a:bodyPr/>
                    <a:lstStyle/>
                    <a:p>
                      <a:pPr marL="285750" indent="-285750">
                        <a:spcBef>
                          <a:spcPts val="300"/>
                        </a:spcBef>
                        <a:spcAft>
                          <a:spcPts val="0"/>
                        </a:spcAft>
                        <a:buFont typeface="Arial" panose="020B0604020202020204" pitchFamily="34" charset="0"/>
                        <a:buChar char="•"/>
                      </a:pPr>
                      <a:r>
                        <a:rPr lang="en-GB" sz="2000" dirty="0"/>
                        <a:t>Earlier diagnosis can be achieved through education → already evident in EAMS → trend is likely to continue</a:t>
                      </a:r>
                    </a:p>
                    <a:p>
                      <a:pPr marL="285750" indent="-285750">
                        <a:spcBef>
                          <a:spcPts val="300"/>
                        </a:spcBef>
                        <a:spcAft>
                          <a:spcPts val="0"/>
                        </a:spcAft>
                        <a:buFont typeface="Arial" panose="020B0604020202020204" pitchFamily="34" charset="0"/>
                        <a:buChar char="•"/>
                      </a:pPr>
                      <a:r>
                        <a:rPr lang="en-GB" sz="2000" dirty="0"/>
                        <a:t>In EAMS diagnosis delays have reduced from years to months</a:t>
                      </a:r>
                    </a:p>
                    <a:p>
                      <a:pPr marL="285750" indent="-285750">
                        <a:spcBef>
                          <a:spcPts val="300"/>
                        </a:spcBef>
                        <a:spcAft>
                          <a:spcPts val="0"/>
                        </a:spcAft>
                        <a:buFont typeface="Arial" panose="020B0604020202020204" pitchFamily="34" charset="0"/>
                        <a:buChar char="•"/>
                      </a:pPr>
                      <a:r>
                        <a:rPr lang="en-GB" sz="2000" dirty="0"/>
                        <a:t>Introducing </a:t>
                      </a:r>
                      <a:r>
                        <a:rPr lang="en-GB" sz="2000" dirty="0" err="1"/>
                        <a:t>tafamidis</a:t>
                      </a:r>
                      <a:r>
                        <a:rPr lang="en-GB" sz="2000" dirty="0"/>
                        <a:t> could further reduce diagnosis delays</a:t>
                      </a:r>
                    </a:p>
                  </a:txBody>
                  <a:tcPr>
                    <a:solidFill>
                      <a:schemeClr val="accent6">
                        <a:lumMod val="60000"/>
                        <a:lumOff val="40000"/>
                      </a:schemeClr>
                    </a:solidFill>
                  </a:tcPr>
                </a:tc>
                <a:extLst>
                  <a:ext uri="{0D108BD9-81ED-4DB2-BD59-A6C34878D82A}">
                    <a16:rowId xmlns:a16="http://schemas.microsoft.com/office/drawing/2014/main" val="1612776867"/>
                  </a:ext>
                </a:extLst>
              </a:tr>
              <a:tr h="2010924">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a:solidFill>
                            <a:schemeClr val="dk1"/>
                          </a:solidFill>
                          <a:latin typeface="+mn-lt"/>
                          <a:ea typeface="+mn-ea"/>
                          <a:cs typeface="+mn-cs"/>
                        </a:rPr>
                        <a:t>Starting and stopping rules for </a:t>
                      </a:r>
                      <a:r>
                        <a:rPr lang="en-GB" sz="2000" b="1" kern="1200" dirty="0" err="1">
                          <a:solidFill>
                            <a:schemeClr val="dk1"/>
                          </a:solidFill>
                          <a:latin typeface="+mn-lt"/>
                          <a:ea typeface="+mn-ea"/>
                          <a:cs typeface="+mn-cs"/>
                        </a:rPr>
                        <a:t>tafamidis</a:t>
                      </a:r>
                      <a:endParaRPr lang="en-GB" sz="2000" b="1" kern="1200" dirty="0">
                        <a:solidFill>
                          <a:schemeClr val="dk1"/>
                        </a:solidFill>
                        <a:latin typeface="+mn-lt"/>
                        <a:ea typeface="+mn-ea"/>
                        <a:cs typeface="+mn-cs"/>
                      </a:endParaRP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b="0" kern="1200" dirty="0">
                        <a:solidFill>
                          <a:schemeClr val="dk1"/>
                        </a:solidFill>
                        <a:latin typeface="+mn-lt"/>
                        <a:ea typeface="+mn-ea"/>
                        <a:cs typeface="+mn-cs"/>
                      </a:endParaRPr>
                    </a:p>
                  </a:txBody>
                  <a:tcPr>
                    <a:solidFill>
                      <a:schemeClr val="accent6"/>
                    </a:solidFill>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NYHA is subjective but a good indicator of disease stage</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Challenges of stopping medication will not be unique for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a:t>
                      </a:r>
                      <a:r>
                        <a:rPr lang="en-GB" sz="2000" dirty="0"/>
                        <a:t>→ clinicians and patients have experience of these challenges</a:t>
                      </a:r>
                      <a:endParaRPr lang="en-GB" sz="2000" b="0" kern="1200" dirty="0">
                        <a:solidFill>
                          <a:schemeClr val="dk1"/>
                        </a:solidFill>
                        <a:latin typeface="+mn-lt"/>
                        <a:ea typeface="+mn-ea"/>
                        <a:cs typeface="+mn-cs"/>
                      </a:endParaRP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Early diagnosis and access to treatment is critical with ATTR-CM</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Stopping treatment on progression to NYHA 4 or based on a more objective measurement by clinicians could be considered in practice</a:t>
                      </a:r>
                    </a:p>
                  </a:txBody>
                  <a:tcPr>
                    <a:solidFill>
                      <a:schemeClr val="accent6">
                        <a:lumMod val="60000"/>
                        <a:lumOff val="40000"/>
                      </a:schemeClr>
                    </a:solidFill>
                  </a:tcPr>
                </a:tc>
                <a:extLst>
                  <a:ext uri="{0D108BD9-81ED-4DB2-BD59-A6C34878D82A}">
                    <a16:rowId xmlns:a16="http://schemas.microsoft.com/office/drawing/2014/main" val="3007874256"/>
                  </a:ext>
                </a:extLst>
              </a:tr>
              <a:tr h="696268">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a:solidFill>
                            <a:schemeClr val="dk1"/>
                          </a:solidFill>
                          <a:latin typeface="+mn-lt"/>
                          <a:ea typeface="+mn-ea"/>
                          <a:cs typeface="+mn-cs"/>
                        </a:rPr>
                        <a:t>Subgroups</a:t>
                      </a:r>
                    </a:p>
                  </a:txBody>
                  <a:tcPr>
                    <a:solidFill>
                      <a:schemeClr val="accent6"/>
                    </a:solidFill>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t>Subgroups are too small to draw conclusions from </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err="1"/>
                        <a:t>Tafamidis</a:t>
                      </a:r>
                      <a:r>
                        <a:rPr lang="en-GB" sz="2000" dirty="0"/>
                        <a:t> is effective overall</a:t>
                      </a:r>
                    </a:p>
                  </a:txBody>
                  <a:tcPr>
                    <a:solidFill>
                      <a:schemeClr val="accent6">
                        <a:lumMod val="60000"/>
                        <a:lumOff val="40000"/>
                      </a:schemeClr>
                    </a:solidFill>
                  </a:tcPr>
                </a:tc>
                <a:extLst>
                  <a:ext uri="{0D108BD9-81ED-4DB2-BD59-A6C34878D82A}">
                    <a16:rowId xmlns:a16="http://schemas.microsoft.com/office/drawing/2014/main" val="1236141270"/>
                  </a:ext>
                </a:extLst>
              </a:tr>
              <a:tr h="696268">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a:solidFill>
                            <a:schemeClr val="dk1"/>
                          </a:solidFill>
                          <a:latin typeface="+mn-lt"/>
                          <a:ea typeface="+mn-ea"/>
                          <a:cs typeface="+mn-cs"/>
                        </a:rPr>
                        <a:t>Quality of life</a:t>
                      </a:r>
                      <a:endParaRPr lang="en-GB" sz="2000" b="1" i="0" kern="1200" dirty="0">
                        <a:solidFill>
                          <a:schemeClr val="dk1"/>
                        </a:solidFill>
                        <a:effectLst/>
                        <a:latin typeface="+mn-lt"/>
                        <a:ea typeface="+mn-ea"/>
                        <a:cs typeface="+mn-cs"/>
                      </a:endParaRPr>
                    </a:p>
                  </a:txBody>
                  <a:tcPr>
                    <a:solidFill>
                      <a:schemeClr val="accent6"/>
                    </a:solidFill>
                  </a:tcPr>
                </a:tc>
                <a:tc>
                  <a:txBody>
                    <a:bodyPr/>
                    <a:lstStyle/>
                    <a:p>
                      <a:pPr marL="285750" lvl="1" indent="-285750" algn="l" defTabSz="1043056" rtl="0" eaLnBrk="1" latinLnBrk="0" hangingPunct="1">
                        <a:spcBef>
                          <a:spcPts val="0"/>
                        </a:spcBef>
                        <a:buFont typeface="Arial" panose="020B0604020202020204" pitchFamily="34" charset="0"/>
                        <a:buChar char="•"/>
                      </a:pPr>
                      <a:r>
                        <a:rPr lang="en-GB" sz="2000" dirty="0"/>
                        <a:t>Kansas City Cardiomyopathy Questionnaire (KCCQ) does not cover all important aspects to patients or fully capture </a:t>
                      </a:r>
                      <a:r>
                        <a:rPr lang="en-GB" sz="2000" dirty="0" err="1"/>
                        <a:t>tafamidis</a:t>
                      </a:r>
                      <a:r>
                        <a:rPr lang="en-GB" sz="2000" dirty="0"/>
                        <a:t> benefits </a:t>
                      </a:r>
                    </a:p>
                  </a:txBody>
                  <a:tcPr>
                    <a:solidFill>
                      <a:schemeClr val="accent6">
                        <a:lumMod val="60000"/>
                        <a:lumOff val="40000"/>
                      </a:schemeClr>
                    </a:solidFill>
                  </a:tcPr>
                </a:tc>
                <a:extLst>
                  <a:ext uri="{0D108BD9-81ED-4DB2-BD59-A6C34878D82A}">
                    <a16:rowId xmlns:a16="http://schemas.microsoft.com/office/drawing/2014/main" val="758238871"/>
                  </a:ext>
                </a:extLst>
              </a:tr>
            </a:tbl>
          </a:graphicData>
        </a:graphic>
      </p:graphicFrame>
      <p:sp>
        <p:nvSpPr>
          <p:cNvPr id="3" name="Slide Number Placeholder 2"/>
          <p:cNvSpPr>
            <a:spLocks noGrp="1"/>
          </p:cNvSpPr>
          <p:nvPr>
            <p:ph type="sldNum" sz="quarter" idx="12"/>
          </p:nvPr>
        </p:nvSpPr>
        <p:spPr>
          <a:xfrm>
            <a:off x="9677400" y="7150198"/>
            <a:ext cx="500380" cy="333663"/>
          </a:xfrm>
        </p:spPr>
        <p:txBody>
          <a:bodyPr/>
          <a:lstStyle/>
          <a:p>
            <a:fld id="{DDBE135E-2566-4748-853C-8A3B78F0FB00}" type="slidenum">
              <a:rPr lang="en-GB" smtClean="0"/>
              <a:t>13</a:t>
            </a:fld>
            <a:endParaRPr lang="en-GB" dirty="0"/>
          </a:p>
        </p:txBody>
      </p:sp>
      <p:graphicFrame>
        <p:nvGraphicFramePr>
          <p:cNvPr id="2" name="Table 3">
            <a:extLst>
              <a:ext uri="{FF2B5EF4-FFF2-40B4-BE49-F238E27FC236}">
                <a16:creationId xmlns:a16="http://schemas.microsoft.com/office/drawing/2014/main" id="{020022EC-1E04-4CD6-A29E-E5425CE6C6EB}"/>
              </a:ext>
            </a:extLst>
          </p:cNvPr>
          <p:cNvGraphicFramePr>
            <a:graphicFrameLocks noGrp="1"/>
          </p:cNvGraphicFramePr>
          <p:nvPr>
            <p:extLst>
              <p:ext uri="{D42A27DB-BD31-4B8C-83A1-F6EECF244321}">
                <p14:modId xmlns:p14="http://schemas.microsoft.com/office/powerpoint/2010/main" val="1039429492"/>
              </p:ext>
            </p:extLst>
          </p:nvPr>
        </p:nvGraphicFramePr>
        <p:xfrm>
          <a:off x="646853" y="2707391"/>
          <a:ext cx="1273387" cy="370840"/>
        </p:xfrm>
        <a:graphic>
          <a:graphicData uri="http://schemas.openxmlformats.org/drawingml/2006/table">
            <a:tbl>
              <a:tblPr bandRow="1">
                <a:tableStyleId>{F5AB1C69-6EDB-4FF4-983F-18BD219EF322}</a:tableStyleId>
              </a:tblPr>
              <a:tblGrid>
                <a:gridCol w="1273387">
                  <a:extLst>
                    <a:ext uri="{9D8B030D-6E8A-4147-A177-3AD203B41FA5}">
                      <a16:colId xmlns:a16="http://schemas.microsoft.com/office/drawing/2014/main" val="1155434593"/>
                    </a:ext>
                  </a:extLst>
                </a:gridCol>
              </a:tblGrid>
              <a:tr h="370840">
                <a:tc>
                  <a:txBody>
                    <a:bodyPr/>
                    <a:lstStyle/>
                    <a:p>
                      <a:r>
                        <a:rPr lang="en-GB" sz="1800" b="1" i="1" dirty="0"/>
                        <a:t>Key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161"/>
                    </a:solidFill>
                  </a:tcPr>
                </a:tc>
                <a:extLst>
                  <a:ext uri="{0D108BD9-81ED-4DB2-BD59-A6C34878D82A}">
                    <a16:rowId xmlns:a16="http://schemas.microsoft.com/office/drawing/2014/main" val="2380284112"/>
                  </a:ext>
                </a:extLst>
              </a:tr>
            </a:tbl>
          </a:graphicData>
        </a:graphic>
      </p:graphicFrame>
    </p:spTree>
    <p:extLst>
      <p:ext uri="{BB962C8B-B14F-4D97-AF65-F5344CB8AC3E}">
        <p14:creationId xmlns:p14="http://schemas.microsoft.com/office/powerpoint/2010/main" val="3193649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82FF4AF3-9EDE-4C43-802D-82AA018BAA0F}"/>
              </a:ext>
            </a:extLst>
          </p:cNvPr>
          <p:cNvGraphicFramePr>
            <a:graphicFrameLocks/>
          </p:cNvGraphicFramePr>
          <p:nvPr>
            <p:extLst>
              <p:ext uri="{D42A27DB-BD31-4B8C-83A1-F6EECF244321}">
                <p14:modId xmlns:p14="http://schemas.microsoft.com/office/powerpoint/2010/main" val="4163524912"/>
              </p:ext>
            </p:extLst>
          </p:nvPr>
        </p:nvGraphicFramePr>
        <p:xfrm>
          <a:off x="72700" y="372172"/>
          <a:ext cx="10548000" cy="7097756"/>
        </p:xfrm>
        <a:graphic>
          <a:graphicData uri="http://schemas.openxmlformats.org/drawingml/2006/table">
            <a:tbl>
              <a:tblPr firstRow="1" bandRow="1">
                <a:tableStyleId>{F5AB1C69-6EDB-4FF4-983F-18BD219EF322}</a:tableStyleId>
              </a:tblPr>
              <a:tblGrid>
                <a:gridCol w="2160000">
                  <a:extLst>
                    <a:ext uri="{9D8B030D-6E8A-4147-A177-3AD203B41FA5}">
                      <a16:colId xmlns:a16="http://schemas.microsoft.com/office/drawing/2014/main" val="2551700578"/>
                    </a:ext>
                  </a:extLst>
                </a:gridCol>
                <a:gridCol w="8388000">
                  <a:extLst>
                    <a:ext uri="{9D8B030D-6E8A-4147-A177-3AD203B41FA5}">
                      <a16:colId xmlns:a16="http://schemas.microsoft.com/office/drawing/2014/main" val="160302398"/>
                    </a:ext>
                  </a:extLst>
                </a:gridCol>
              </a:tblGrid>
              <a:tr h="457244">
                <a:tc gridSpan="2">
                  <a:txBody>
                    <a:bodyPr/>
                    <a:lstStyle/>
                    <a:p>
                      <a:pPr>
                        <a:spcAft>
                          <a:spcPts val="300"/>
                        </a:spcAft>
                      </a:pPr>
                      <a:r>
                        <a:rPr lang="en-GB" sz="2400" b="1" i="1" dirty="0">
                          <a:solidFill>
                            <a:schemeClr val="bg1"/>
                          </a:solidFill>
                        </a:rPr>
                        <a:t>Clinical expert &amp; professional group comments</a:t>
                      </a:r>
                      <a:endParaRPr lang="en-GB" sz="2400" dirty="0">
                        <a:solidFill>
                          <a:schemeClr val="bg1"/>
                        </a:solidFill>
                      </a:endParaRPr>
                    </a:p>
                  </a:txBody>
                  <a:tcPr anchor="ctr"/>
                </a:tc>
                <a:tc hMerge="1">
                  <a:txBody>
                    <a:bodyPr/>
                    <a:lstStyle/>
                    <a:p>
                      <a:endParaRPr lang="en-GB" sz="1800" dirty="0">
                        <a:solidFill>
                          <a:schemeClr val="bg1"/>
                        </a:solidFill>
                      </a:endParaRPr>
                    </a:p>
                  </a:txBody>
                  <a:tcPr/>
                </a:tc>
                <a:extLst>
                  <a:ext uri="{0D108BD9-81ED-4DB2-BD59-A6C34878D82A}">
                    <a16:rowId xmlns:a16="http://schemas.microsoft.com/office/drawing/2014/main" val="794518834"/>
                  </a:ext>
                </a:extLst>
              </a:tr>
              <a:tr h="1341248">
                <a:tc>
                  <a:txBody>
                    <a:bodyPr/>
                    <a:lstStyle/>
                    <a:p>
                      <a:pPr marL="0" marR="0" lvl="1"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kern="1200" dirty="0">
                          <a:solidFill>
                            <a:schemeClr val="dk1"/>
                          </a:solidFill>
                          <a:latin typeface="+mn-lt"/>
                          <a:ea typeface="+mn-ea"/>
                          <a:cs typeface="+mn-cs"/>
                        </a:rPr>
                        <a:t>Diagnosis of ATTR-CM</a:t>
                      </a:r>
                      <a:endParaRPr lang="en-GB" sz="1800" b="1" i="0" kern="1200" dirty="0">
                        <a:solidFill>
                          <a:schemeClr val="dk1"/>
                        </a:solidFill>
                        <a:effectLst/>
                        <a:latin typeface="+mn-lt"/>
                        <a:ea typeface="+mn-ea"/>
                        <a:cs typeface="+mn-cs"/>
                      </a:endParaRPr>
                    </a:p>
                  </a:txBody>
                  <a:tcPr>
                    <a:solidFill>
                      <a:schemeClr val="accent6"/>
                    </a:solidFill>
                  </a:tcPr>
                </a:tc>
                <a:tc>
                  <a:txBody>
                    <a:bodyPr/>
                    <a:lstStyle/>
                    <a:p>
                      <a:pPr marL="285750" indent="-285750">
                        <a:spcBef>
                          <a:spcPts val="300"/>
                        </a:spcBef>
                        <a:spcAft>
                          <a:spcPts val="300"/>
                        </a:spcAft>
                        <a:buFont typeface="Arial" panose="020B0604020202020204" pitchFamily="34" charset="0"/>
                        <a:buChar char="•"/>
                      </a:pPr>
                      <a:r>
                        <a:rPr lang="en-GB" sz="1800" dirty="0"/>
                        <a:t>Access to cardiac magnetic resonance and DPD scanning has improved ATTR-CM detection → reflected in increased referrals to the NAC</a:t>
                      </a:r>
                    </a:p>
                    <a:p>
                      <a:pPr marL="285750" indent="-285750">
                        <a:spcBef>
                          <a:spcPts val="300"/>
                        </a:spcBef>
                        <a:spcAft>
                          <a:spcPts val="300"/>
                        </a:spcAft>
                        <a:buFont typeface="Arial" panose="020B0604020202020204" pitchFamily="34" charset="0"/>
                        <a:buChar char="•"/>
                      </a:pPr>
                      <a:r>
                        <a:rPr lang="en-GB" sz="1800" dirty="0"/>
                        <a:t>ATTR-CM is now easily diagnosed </a:t>
                      </a:r>
                    </a:p>
                    <a:p>
                      <a:pPr marL="285750" indent="-285750">
                        <a:spcBef>
                          <a:spcPts val="300"/>
                        </a:spcBef>
                        <a:spcAft>
                          <a:spcPts val="300"/>
                        </a:spcAft>
                        <a:buFont typeface="Arial" panose="020B0604020202020204" pitchFamily="34" charset="0"/>
                        <a:buChar char="•"/>
                      </a:pPr>
                      <a:r>
                        <a:rPr lang="en-GB" sz="1800" dirty="0"/>
                        <a:t>Unclear if introducing </a:t>
                      </a:r>
                      <a:r>
                        <a:rPr lang="en-GB" sz="1800" dirty="0" err="1"/>
                        <a:t>tafamidis</a:t>
                      </a:r>
                      <a:r>
                        <a:rPr lang="en-GB" sz="1800" dirty="0"/>
                        <a:t> would reduce diagnosis delays</a:t>
                      </a:r>
                    </a:p>
                  </a:txBody>
                  <a:tcPr>
                    <a:solidFill>
                      <a:schemeClr val="accent6">
                        <a:lumMod val="60000"/>
                        <a:lumOff val="40000"/>
                      </a:schemeClr>
                    </a:solidFill>
                  </a:tcPr>
                </a:tc>
                <a:extLst>
                  <a:ext uri="{0D108BD9-81ED-4DB2-BD59-A6C34878D82A}">
                    <a16:rowId xmlns:a16="http://schemas.microsoft.com/office/drawing/2014/main" val="1612776867"/>
                  </a:ext>
                </a:extLst>
              </a:tr>
              <a:tr h="864000">
                <a:tc>
                  <a:txBody>
                    <a:bodyPr/>
                    <a:lstStyle/>
                    <a:p>
                      <a:pPr marL="0" marR="0" lvl="1"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kern="1200" dirty="0">
                          <a:solidFill>
                            <a:schemeClr val="dk1"/>
                          </a:solidFill>
                          <a:latin typeface="+mn-lt"/>
                          <a:ea typeface="+mn-ea"/>
                          <a:cs typeface="+mn-cs"/>
                        </a:rPr>
                        <a:t>Continued benefit</a:t>
                      </a:r>
                    </a:p>
                    <a:p>
                      <a:pPr marL="0" marR="0" lvl="1" indent="0" algn="ctr"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i="1" kern="1200" dirty="0">
                          <a:solidFill>
                            <a:srgbClr val="FF0000"/>
                          </a:solidFill>
                          <a:latin typeface="+mn-lt"/>
                          <a:ea typeface="+mn-ea"/>
                          <a:cs typeface="+mn-cs"/>
                        </a:rPr>
                        <a:t>Key issue</a:t>
                      </a:r>
                    </a:p>
                  </a:txBody>
                  <a:tcPr>
                    <a:solidFill>
                      <a:schemeClr val="accent6"/>
                    </a:solidFill>
                  </a:tcPr>
                </a:tc>
                <a:tc>
                  <a:txBody>
                    <a:bodyPr/>
                    <a:lstStyle/>
                    <a:p>
                      <a:pPr marL="285750" lvl="1" indent="-285750" algn="l" defTabSz="1043056" rtl="0" eaLnBrk="1" latinLnBrk="0" hangingPunct="1">
                        <a:spcBef>
                          <a:spcPts val="0"/>
                        </a:spcBef>
                        <a:spcAft>
                          <a:spcPts val="300"/>
                        </a:spcAft>
                        <a:buFont typeface="Arial" panose="020B0604020202020204" pitchFamily="34" charset="0"/>
                        <a:buChar char="•"/>
                      </a:pPr>
                      <a:r>
                        <a:rPr lang="en-GB" sz="1800" b="0" kern="1200" dirty="0">
                          <a:solidFill>
                            <a:schemeClr val="dk1"/>
                          </a:solidFill>
                          <a:latin typeface="+mn-lt"/>
                          <a:ea typeface="+mn-ea"/>
                          <a:cs typeface="+mn-cs"/>
                        </a:rPr>
                        <a:t>No evidence of continued </a:t>
                      </a:r>
                      <a:r>
                        <a:rPr lang="en-GB" sz="1800" b="0" kern="1200" dirty="0" err="1">
                          <a:solidFill>
                            <a:schemeClr val="dk1"/>
                          </a:solidFill>
                          <a:latin typeface="+mn-lt"/>
                          <a:ea typeface="+mn-ea"/>
                          <a:cs typeface="+mn-cs"/>
                        </a:rPr>
                        <a:t>tafamidis</a:t>
                      </a:r>
                      <a:r>
                        <a:rPr lang="en-GB" sz="1800" b="0" kern="1200" dirty="0">
                          <a:solidFill>
                            <a:schemeClr val="dk1"/>
                          </a:solidFill>
                          <a:latin typeface="+mn-lt"/>
                          <a:ea typeface="+mn-ea"/>
                          <a:cs typeface="+mn-cs"/>
                        </a:rPr>
                        <a:t> benefit after discontinuation</a:t>
                      </a:r>
                    </a:p>
                  </a:txBody>
                  <a:tcPr>
                    <a:solidFill>
                      <a:schemeClr val="accent6">
                        <a:lumMod val="60000"/>
                        <a:lumOff val="40000"/>
                      </a:schemeClr>
                    </a:solidFill>
                  </a:tcPr>
                </a:tc>
                <a:extLst>
                  <a:ext uri="{0D108BD9-81ED-4DB2-BD59-A6C34878D82A}">
                    <a16:rowId xmlns:a16="http://schemas.microsoft.com/office/drawing/2014/main" val="2012289501"/>
                  </a:ext>
                </a:extLst>
              </a:tr>
              <a:tr h="2126183">
                <a:tc>
                  <a:txBody>
                    <a:bodyPr/>
                    <a:lstStyle/>
                    <a:p>
                      <a:pPr marL="0" marR="0" lvl="1"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kern="1200" dirty="0">
                          <a:solidFill>
                            <a:schemeClr val="dk1"/>
                          </a:solidFill>
                          <a:latin typeface="+mn-lt"/>
                          <a:ea typeface="+mn-ea"/>
                          <a:cs typeface="+mn-cs"/>
                        </a:rPr>
                        <a:t>NYHA functional classification system as a measure of clinical benefit</a:t>
                      </a:r>
                    </a:p>
                  </a:txBody>
                  <a:tcPr>
                    <a:solidFill>
                      <a:schemeClr val="accent6"/>
                    </a:solidFill>
                  </a:tcPr>
                </a:tc>
                <a:tc>
                  <a:txBody>
                    <a:bodyPr/>
                    <a:lstStyle/>
                    <a:p>
                      <a:pPr marL="285750" marR="0" lvl="1"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b="0" kern="1200" dirty="0">
                          <a:solidFill>
                            <a:schemeClr val="dk1"/>
                          </a:solidFill>
                          <a:latin typeface="+mn-lt"/>
                          <a:ea typeface="+mn-ea"/>
                          <a:cs typeface="+mn-cs"/>
                        </a:rPr>
                        <a:t>NYHA is commonly used method to categorise people in heart failure trials</a:t>
                      </a:r>
                    </a:p>
                    <a:p>
                      <a:pPr marL="285750" marR="0" lvl="1"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b="0" kern="1200" dirty="0">
                          <a:solidFill>
                            <a:schemeClr val="dk1"/>
                          </a:solidFill>
                          <a:latin typeface="+mn-lt"/>
                          <a:ea typeface="+mn-ea"/>
                          <a:cs typeface="+mn-cs"/>
                        </a:rPr>
                        <a:t>NYHA has been incorporated in other NICE recommendations</a:t>
                      </a:r>
                    </a:p>
                    <a:p>
                      <a:pPr marL="285750" marR="0" lvl="1"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b="0" kern="1200" dirty="0">
                          <a:solidFill>
                            <a:schemeClr val="dk1"/>
                          </a:solidFill>
                          <a:latin typeface="+mn-lt"/>
                          <a:ea typeface="+mn-ea"/>
                          <a:cs typeface="+mn-cs"/>
                        </a:rPr>
                        <a:t>NYHA status can vary day to day </a:t>
                      </a:r>
                      <a:r>
                        <a:rPr lang="en-GB" sz="1800" dirty="0"/>
                        <a:t>→</a:t>
                      </a:r>
                      <a:r>
                        <a:rPr lang="en-GB" sz="1800" b="0" kern="1200" dirty="0">
                          <a:solidFill>
                            <a:schemeClr val="dk1"/>
                          </a:solidFill>
                          <a:latin typeface="+mn-lt"/>
                          <a:ea typeface="+mn-ea"/>
                          <a:cs typeface="+mn-cs"/>
                        </a:rPr>
                        <a:t> ATTR-CM can be staged using the NAC ATTR staging system based on serum eGFR and NT-</a:t>
                      </a:r>
                      <a:r>
                        <a:rPr lang="en-GB" sz="1800" b="0" kern="1200" dirty="0" err="1">
                          <a:solidFill>
                            <a:schemeClr val="dk1"/>
                          </a:solidFill>
                          <a:latin typeface="+mn-lt"/>
                          <a:ea typeface="+mn-ea"/>
                          <a:cs typeface="+mn-cs"/>
                        </a:rPr>
                        <a:t>proBNP</a:t>
                      </a:r>
                      <a:r>
                        <a:rPr lang="en-GB" sz="1800" b="0" kern="1200" dirty="0">
                          <a:solidFill>
                            <a:schemeClr val="dk1"/>
                          </a:solidFill>
                          <a:latin typeface="+mn-lt"/>
                          <a:ea typeface="+mn-ea"/>
                          <a:cs typeface="+mn-cs"/>
                        </a:rPr>
                        <a:t> measurements</a:t>
                      </a:r>
                    </a:p>
                    <a:p>
                      <a:pPr marL="285750" marR="0" lvl="1"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b="0" kern="1200" dirty="0">
                          <a:solidFill>
                            <a:schemeClr val="dk1"/>
                          </a:solidFill>
                          <a:latin typeface="+mn-lt"/>
                          <a:ea typeface="+mn-ea"/>
                          <a:cs typeface="+mn-cs"/>
                        </a:rPr>
                        <a:t>NAC ATTR staging system did not exist when ATTR-ACT was designed </a:t>
                      </a:r>
                      <a:r>
                        <a:rPr lang="en-GB" sz="1800" dirty="0"/>
                        <a:t>→ a</a:t>
                      </a:r>
                      <a:r>
                        <a:rPr lang="en-GB" sz="1800" b="0" kern="1200" dirty="0">
                          <a:solidFill>
                            <a:schemeClr val="dk1"/>
                          </a:solidFill>
                          <a:latin typeface="+mn-lt"/>
                          <a:ea typeface="+mn-ea"/>
                          <a:cs typeface="+mn-cs"/>
                        </a:rPr>
                        <a:t>ny baseline imbalances in NAC ATTR stage could explain observed </a:t>
                      </a:r>
                      <a:r>
                        <a:rPr lang="en-GB" sz="1800" b="0" kern="1200" dirty="0" err="1">
                          <a:solidFill>
                            <a:schemeClr val="dk1"/>
                          </a:solidFill>
                          <a:latin typeface="+mn-lt"/>
                          <a:ea typeface="+mn-ea"/>
                          <a:cs typeface="+mn-cs"/>
                        </a:rPr>
                        <a:t>tafamidis</a:t>
                      </a:r>
                      <a:r>
                        <a:rPr lang="en-GB" sz="1800" b="0" kern="1200" dirty="0">
                          <a:solidFill>
                            <a:schemeClr val="dk1"/>
                          </a:solidFill>
                          <a:latin typeface="+mn-lt"/>
                          <a:ea typeface="+mn-ea"/>
                          <a:cs typeface="+mn-cs"/>
                        </a:rPr>
                        <a:t> benefits in ATTR-ACT </a:t>
                      </a:r>
                      <a:r>
                        <a:rPr lang="en-GB" sz="1800" dirty="0"/>
                        <a:t>→ data not available </a:t>
                      </a:r>
                      <a:endParaRPr lang="en-GB" sz="1800" b="0" kern="1200" dirty="0">
                        <a:solidFill>
                          <a:schemeClr val="dk1"/>
                        </a:solidFill>
                        <a:latin typeface="+mn-lt"/>
                        <a:ea typeface="+mn-ea"/>
                        <a:cs typeface="+mn-cs"/>
                      </a:endParaRPr>
                    </a:p>
                  </a:txBody>
                  <a:tcPr>
                    <a:solidFill>
                      <a:schemeClr val="accent6">
                        <a:lumMod val="60000"/>
                        <a:lumOff val="40000"/>
                      </a:schemeClr>
                    </a:solidFill>
                  </a:tcPr>
                </a:tc>
                <a:extLst>
                  <a:ext uri="{0D108BD9-81ED-4DB2-BD59-A6C34878D82A}">
                    <a16:rowId xmlns:a16="http://schemas.microsoft.com/office/drawing/2014/main" val="3007874256"/>
                  </a:ext>
                </a:extLst>
              </a:tr>
              <a:tr h="365795">
                <a:tc>
                  <a:txBody>
                    <a:bodyPr/>
                    <a:lstStyle/>
                    <a:p>
                      <a:pPr marL="0" marR="0" lvl="1"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kern="1200" dirty="0">
                          <a:solidFill>
                            <a:schemeClr val="dk1"/>
                          </a:solidFill>
                          <a:latin typeface="+mn-lt"/>
                          <a:ea typeface="+mn-ea"/>
                          <a:cs typeface="+mn-cs"/>
                        </a:rPr>
                        <a:t>Trial endpoints</a:t>
                      </a:r>
                    </a:p>
                  </a:txBody>
                  <a:tcPr>
                    <a:solidFill>
                      <a:schemeClr val="accent6"/>
                    </a:solidFill>
                  </a:tcPr>
                </a:tc>
                <a:tc>
                  <a:txBody>
                    <a:bodyPr/>
                    <a:lstStyle/>
                    <a:p>
                      <a:pPr marL="285750" indent="-285750">
                        <a:spcBef>
                          <a:spcPts val="300"/>
                        </a:spcBef>
                        <a:spcAft>
                          <a:spcPts val="300"/>
                        </a:spcAft>
                        <a:buFont typeface="Arial" panose="020B0604020202020204" pitchFamily="34" charset="0"/>
                        <a:buChar char="•"/>
                      </a:pPr>
                      <a:r>
                        <a:rPr lang="en-GB" sz="1800" dirty="0"/>
                        <a:t>Hospital admissions and survival are highly relevant to heart failure patients </a:t>
                      </a:r>
                    </a:p>
                  </a:txBody>
                  <a:tcPr>
                    <a:solidFill>
                      <a:schemeClr val="accent6">
                        <a:lumMod val="60000"/>
                        <a:lumOff val="40000"/>
                      </a:schemeClr>
                    </a:solidFill>
                  </a:tcPr>
                </a:tc>
                <a:extLst>
                  <a:ext uri="{0D108BD9-81ED-4DB2-BD59-A6C34878D82A}">
                    <a16:rowId xmlns:a16="http://schemas.microsoft.com/office/drawing/2014/main" val="455258492"/>
                  </a:ext>
                </a:extLst>
              </a:tr>
              <a:tr h="678245">
                <a:tc>
                  <a:txBody>
                    <a:bodyPr/>
                    <a:lstStyle/>
                    <a:p>
                      <a:pPr marL="0" marR="0" lvl="1"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kern="1200" dirty="0">
                          <a:solidFill>
                            <a:schemeClr val="dk1"/>
                          </a:solidFill>
                          <a:latin typeface="+mn-lt"/>
                          <a:ea typeface="+mn-ea"/>
                          <a:cs typeface="+mn-cs"/>
                        </a:rPr>
                        <a:t>Starting and stopping rules</a:t>
                      </a:r>
                    </a:p>
                  </a:txBody>
                  <a:tcPr>
                    <a:solidFill>
                      <a:schemeClr val="accent6"/>
                    </a:solidFill>
                  </a:tcPr>
                </a:tc>
                <a:tc>
                  <a:txBody>
                    <a:bodyPr/>
                    <a:lstStyle/>
                    <a:p>
                      <a:pPr marL="285750" marR="0" lvl="1"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b="0" kern="1200" dirty="0">
                          <a:solidFill>
                            <a:schemeClr val="dk1"/>
                          </a:solidFill>
                          <a:latin typeface="+mn-lt"/>
                          <a:ea typeface="+mn-ea"/>
                          <a:cs typeface="+mn-cs"/>
                        </a:rPr>
                        <a:t>No evidence to support the use of </a:t>
                      </a:r>
                      <a:r>
                        <a:rPr lang="en-GB" sz="1800" b="0" kern="1200" dirty="0" err="1">
                          <a:solidFill>
                            <a:schemeClr val="dk1"/>
                          </a:solidFill>
                          <a:latin typeface="+mn-lt"/>
                          <a:ea typeface="+mn-ea"/>
                          <a:cs typeface="+mn-cs"/>
                        </a:rPr>
                        <a:t>tafamidis</a:t>
                      </a:r>
                      <a:r>
                        <a:rPr lang="en-GB" sz="1800" b="0" kern="1200" dirty="0">
                          <a:solidFill>
                            <a:schemeClr val="dk1"/>
                          </a:solidFill>
                          <a:latin typeface="+mn-lt"/>
                          <a:ea typeface="+mn-ea"/>
                          <a:cs typeface="+mn-cs"/>
                        </a:rPr>
                        <a:t> in NYHA 1 </a:t>
                      </a:r>
                    </a:p>
                    <a:p>
                      <a:pPr marL="285750" marR="0" lvl="1"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b="0" kern="1200" dirty="0">
                          <a:solidFill>
                            <a:schemeClr val="dk1"/>
                          </a:solidFill>
                          <a:latin typeface="+mn-lt"/>
                          <a:ea typeface="+mn-ea"/>
                          <a:cs typeface="+mn-cs"/>
                        </a:rPr>
                        <a:t>It would be challenging to stop </a:t>
                      </a:r>
                      <a:r>
                        <a:rPr lang="en-GB" sz="1800" b="0" kern="1200" dirty="0" err="1">
                          <a:solidFill>
                            <a:schemeClr val="dk1"/>
                          </a:solidFill>
                          <a:latin typeface="+mn-lt"/>
                          <a:ea typeface="+mn-ea"/>
                          <a:cs typeface="+mn-cs"/>
                        </a:rPr>
                        <a:t>tafamidis</a:t>
                      </a:r>
                      <a:r>
                        <a:rPr lang="en-GB" sz="1800" b="0" kern="1200" dirty="0">
                          <a:solidFill>
                            <a:schemeClr val="dk1"/>
                          </a:solidFill>
                          <a:latin typeface="+mn-lt"/>
                          <a:ea typeface="+mn-ea"/>
                          <a:cs typeface="+mn-cs"/>
                        </a:rPr>
                        <a:t> on progression to NYHA 4</a:t>
                      </a:r>
                    </a:p>
                  </a:txBody>
                  <a:tcPr>
                    <a:solidFill>
                      <a:schemeClr val="accent6">
                        <a:lumMod val="60000"/>
                        <a:lumOff val="40000"/>
                      </a:schemeClr>
                    </a:solidFill>
                  </a:tcPr>
                </a:tc>
                <a:extLst>
                  <a:ext uri="{0D108BD9-81ED-4DB2-BD59-A6C34878D82A}">
                    <a16:rowId xmlns:a16="http://schemas.microsoft.com/office/drawing/2014/main" val="3134253716"/>
                  </a:ext>
                </a:extLst>
              </a:tr>
              <a:tr h="1265041">
                <a:tc>
                  <a:txBody>
                    <a:bodyPr/>
                    <a:lstStyle/>
                    <a:p>
                      <a:pPr marL="0" marR="0" lvl="1"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kern="1200" dirty="0">
                          <a:solidFill>
                            <a:schemeClr val="dk1"/>
                          </a:solidFill>
                          <a:latin typeface="+mn-lt"/>
                          <a:ea typeface="+mn-ea"/>
                          <a:cs typeface="+mn-cs"/>
                        </a:rPr>
                        <a:t>Subgroups</a:t>
                      </a:r>
                    </a:p>
                  </a:txBody>
                  <a:tcPr>
                    <a:solidFill>
                      <a:schemeClr val="accent6"/>
                    </a:solidFill>
                  </a:tcPr>
                </a:tc>
                <a:tc>
                  <a:txBody>
                    <a:bodyPr/>
                    <a:lstStyle/>
                    <a:p>
                      <a:pPr marL="285750" marR="0" lvl="1"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t>Avoid putting too much emphasis on underpowered subgroup results</a:t>
                      </a:r>
                    </a:p>
                    <a:p>
                      <a:pPr marL="285750" marR="0" lvl="1"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t>Subgroup results were favourable for </a:t>
                      </a:r>
                      <a:r>
                        <a:rPr lang="en-GB" sz="1800" dirty="0" err="1"/>
                        <a:t>tafamidis</a:t>
                      </a:r>
                      <a:r>
                        <a:rPr lang="en-GB" sz="1800" dirty="0"/>
                        <a:t> </a:t>
                      </a:r>
                    </a:p>
                    <a:p>
                      <a:pPr marL="285750" marR="0" lvl="1"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t>Lack of significance in advanced NYHA subgroups is common in heart failure trials → heart failure experts should attend the committee meeting</a:t>
                      </a:r>
                    </a:p>
                  </a:txBody>
                  <a:tcPr>
                    <a:solidFill>
                      <a:schemeClr val="accent6">
                        <a:lumMod val="60000"/>
                        <a:lumOff val="40000"/>
                      </a:schemeClr>
                    </a:solidFill>
                  </a:tcPr>
                </a:tc>
                <a:extLst>
                  <a:ext uri="{0D108BD9-81ED-4DB2-BD59-A6C34878D82A}">
                    <a16:rowId xmlns:a16="http://schemas.microsoft.com/office/drawing/2014/main" val="1236141270"/>
                  </a:ext>
                </a:extLst>
              </a:tr>
            </a:tbl>
          </a:graphicData>
        </a:graphic>
      </p:graphicFrame>
      <p:sp>
        <p:nvSpPr>
          <p:cNvPr id="3" name="Slide Number Placeholder 2"/>
          <p:cNvSpPr>
            <a:spLocks noGrp="1"/>
          </p:cNvSpPr>
          <p:nvPr>
            <p:ph type="sldNum" sz="quarter" idx="12"/>
          </p:nvPr>
        </p:nvSpPr>
        <p:spPr>
          <a:xfrm>
            <a:off x="9677400" y="7150198"/>
            <a:ext cx="500380" cy="333663"/>
          </a:xfrm>
        </p:spPr>
        <p:txBody>
          <a:bodyPr/>
          <a:lstStyle/>
          <a:p>
            <a:fld id="{DDBE135E-2566-4748-853C-8A3B78F0FB00}" type="slidenum">
              <a:rPr lang="en-GB" smtClean="0"/>
              <a:t>14</a:t>
            </a:fld>
            <a:endParaRPr lang="en-GB" dirty="0"/>
          </a:p>
        </p:txBody>
      </p:sp>
      <p:graphicFrame>
        <p:nvGraphicFramePr>
          <p:cNvPr id="2" name="Table 3">
            <a:extLst>
              <a:ext uri="{FF2B5EF4-FFF2-40B4-BE49-F238E27FC236}">
                <a16:creationId xmlns:a16="http://schemas.microsoft.com/office/drawing/2014/main" id="{357A7D10-59D4-4CA6-869E-16C8A941A652}"/>
              </a:ext>
            </a:extLst>
          </p:cNvPr>
          <p:cNvGraphicFramePr>
            <a:graphicFrameLocks noGrp="1"/>
          </p:cNvGraphicFramePr>
          <p:nvPr>
            <p:extLst>
              <p:ext uri="{D42A27DB-BD31-4B8C-83A1-F6EECF244321}">
                <p14:modId xmlns:p14="http://schemas.microsoft.com/office/powerpoint/2010/main" val="3774965091"/>
              </p:ext>
            </p:extLst>
          </p:nvPr>
        </p:nvGraphicFramePr>
        <p:xfrm>
          <a:off x="402109" y="1655831"/>
          <a:ext cx="1387687" cy="370840"/>
        </p:xfrm>
        <a:graphic>
          <a:graphicData uri="http://schemas.openxmlformats.org/drawingml/2006/table">
            <a:tbl>
              <a:tblPr bandRow="1">
                <a:tableStyleId>{F5AB1C69-6EDB-4FF4-983F-18BD219EF322}</a:tableStyleId>
              </a:tblPr>
              <a:tblGrid>
                <a:gridCol w="1387687">
                  <a:extLst>
                    <a:ext uri="{9D8B030D-6E8A-4147-A177-3AD203B41FA5}">
                      <a16:colId xmlns:a16="http://schemas.microsoft.com/office/drawing/2014/main" val="1155434593"/>
                    </a:ext>
                  </a:extLst>
                </a:gridCol>
              </a:tblGrid>
              <a:tr h="370840">
                <a:tc>
                  <a:txBody>
                    <a:bodyPr/>
                    <a:lstStyle/>
                    <a:p>
                      <a:r>
                        <a:rPr lang="en-GB" sz="1800" b="1" i="1" dirty="0"/>
                        <a:t>Key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161"/>
                    </a:solidFill>
                  </a:tcPr>
                </a:tc>
                <a:extLst>
                  <a:ext uri="{0D108BD9-81ED-4DB2-BD59-A6C34878D82A}">
                    <a16:rowId xmlns:a16="http://schemas.microsoft.com/office/drawing/2014/main" val="2380284112"/>
                  </a:ext>
                </a:extLst>
              </a:tr>
            </a:tbl>
          </a:graphicData>
        </a:graphic>
      </p:graphicFrame>
      <p:graphicFrame>
        <p:nvGraphicFramePr>
          <p:cNvPr id="7" name="Table 3">
            <a:extLst>
              <a:ext uri="{FF2B5EF4-FFF2-40B4-BE49-F238E27FC236}">
                <a16:creationId xmlns:a16="http://schemas.microsoft.com/office/drawing/2014/main" id="{AB2BE15B-6426-43F9-8796-F41FDBEC8A70}"/>
              </a:ext>
            </a:extLst>
          </p:cNvPr>
          <p:cNvGraphicFramePr>
            <a:graphicFrameLocks noGrp="1"/>
          </p:cNvGraphicFramePr>
          <p:nvPr>
            <p:extLst>
              <p:ext uri="{D42A27DB-BD31-4B8C-83A1-F6EECF244321}">
                <p14:modId xmlns:p14="http://schemas.microsoft.com/office/powerpoint/2010/main" val="3533116554"/>
              </p:ext>
            </p:extLst>
          </p:nvPr>
        </p:nvGraphicFramePr>
        <p:xfrm>
          <a:off x="402109" y="2524511"/>
          <a:ext cx="1387687" cy="365760"/>
        </p:xfrm>
        <a:graphic>
          <a:graphicData uri="http://schemas.openxmlformats.org/drawingml/2006/table">
            <a:tbl>
              <a:tblPr bandRow="1">
                <a:tableStyleId>{F5AB1C69-6EDB-4FF4-983F-18BD219EF322}</a:tableStyleId>
              </a:tblPr>
              <a:tblGrid>
                <a:gridCol w="1387687">
                  <a:extLst>
                    <a:ext uri="{9D8B030D-6E8A-4147-A177-3AD203B41FA5}">
                      <a16:colId xmlns:a16="http://schemas.microsoft.com/office/drawing/2014/main" val="1155434593"/>
                    </a:ext>
                  </a:extLst>
                </a:gridCol>
              </a:tblGrid>
              <a:tr h="324000">
                <a:tc>
                  <a:txBody>
                    <a:bodyPr/>
                    <a:lstStyle/>
                    <a:p>
                      <a:r>
                        <a:rPr lang="en-GB" sz="1800" b="1" i="1" dirty="0"/>
                        <a:t>Key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161"/>
                    </a:solidFill>
                  </a:tcPr>
                </a:tc>
                <a:extLst>
                  <a:ext uri="{0D108BD9-81ED-4DB2-BD59-A6C34878D82A}">
                    <a16:rowId xmlns:a16="http://schemas.microsoft.com/office/drawing/2014/main" val="2380284112"/>
                  </a:ext>
                </a:extLst>
              </a:tr>
            </a:tbl>
          </a:graphicData>
        </a:graphic>
      </p:graphicFrame>
    </p:spTree>
    <p:extLst>
      <p:ext uri="{BB962C8B-B14F-4D97-AF65-F5344CB8AC3E}">
        <p14:creationId xmlns:p14="http://schemas.microsoft.com/office/powerpoint/2010/main" val="3196200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6D5B-0D94-49C5-98C5-D040E20CA750}"/>
              </a:ext>
            </a:extLst>
          </p:cNvPr>
          <p:cNvSpPr>
            <a:spLocks noGrp="1"/>
          </p:cNvSpPr>
          <p:nvPr>
            <p:ph type="title"/>
          </p:nvPr>
        </p:nvSpPr>
        <p:spPr/>
        <p:txBody>
          <a:bodyPr/>
          <a:lstStyle/>
          <a:p>
            <a:pPr>
              <a:lnSpc>
                <a:spcPts val="3600"/>
              </a:lnSpc>
            </a:pPr>
            <a:r>
              <a:rPr lang="en-GB" dirty="0"/>
              <a:t>NHS England comments</a:t>
            </a:r>
            <a:br>
              <a:rPr lang="en-GB" dirty="0"/>
            </a:br>
            <a:br>
              <a:rPr lang="en-GB" dirty="0"/>
            </a:br>
            <a:endParaRPr lang="en-GB" dirty="0"/>
          </a:p>
        </p:txBody>
      </p:sp>
      <p:sp>
        <p:nvSpPr>
          <p:cNvPr id="3" name="Slide Number Placeholder 2">
            <a:extLst>
              <a:ext uri="{FF2B5EF4-FFF2-40B4-BE49-F238E27FC236}">
                <a16:creationId xmlns:a16="http://schemas.microsoft.com/office/drawing/2014/main" id="{C5777AB0-EF6D-4044-9670-2486765F03D9}"/>
              </a:ext>
            </a:extLst>
          </p:cNvPr>
          <p:cNvSpPr>
            <a:spLocks noGrp="1"/>
          </p:cNvSpPr>
          <p:nvPr>
            <p:ph type="sldNum" sz="quarter" idx="12"/>
          </p:nvPr>
        </p:nvSpPr>
        <p:spPr/>
        <p:txBody>
          <a:bodyPr/>
          <a:lstStyle/>
          <a:p>
            <a:fld id="{DDBE135E-2566-4748-853C-8A3B78F0FB00}" type="slidenum">
              <a:rPr lang="en-GB" smtClean="0"/>
              <a:t>15</a:t>
            </a:fld>
            <a:endParaRPr lang="en-GB" dirty="0"/>
          </a:p>
        </p:txBody>
      </p:sp>
      <p:graphicFrame>
        <p:nvGraphicFramePr>
          <p:cNvPr id="5" name="Table 4">
            <a:extLst>
              <a:ext uri="{FF2B5EF4-FFF2-40B4-BE49-F238E27FC236}">
                <a16:creationId xmlns:a16="http://schemas.microsoft.com/office/drawing/2014/main" id="{5FD80AD3-9F6A-4B85-910C-01D4EA4E2846}"/>
              </a:ext>
            </a:extLst>
          </p:cNvPr>
          <p:cNvGraphicFramePr>
            <a:graphicFrameLocks noGrp="1"/>
          </p:cNvGraphicFramePr>
          <p:nvPr>
            <p:extLst>
              <p:ext uri="{D42A27DB-BD31-4B8C-83A1-F6EECF244321}">
                <p14:modId xmlns:p14="http://schemas.microsoft.com/office/powerpoint/2010/main" val="3796804411"/>
              </p:ext>
            </p:extLst>
          </p:nvPr>
        </p:nvGraphicFramePr>
        <p:xfrm>
          <a:off x="613954" y="2315573"/>
          <a:ext cx="9563826" cy="2772000"/>
        </p:xfrm>
        <a:graphic>
          <a:graphicData uri="http://schemas.openxmlformats.org/drawingml/2006/table">
            <a:tbl>
              <a:tblPr>
                <a:tableStyleId>{F5AB1C69-6EDB-4FF4-983F-18BD219EF322}</a:tableStyleId>
              </a:tblPr>
              <a:tblGrid>
                <a:gridCol w="9563826">
                  <a:extLst>
                    <a:ext uri="{9D8B030D-6E8A-4147-A177-3AD203B41FA5}">
                      <a16:colId xmlns:a16="http://schemas.microsoft.com/office/drawing/2014/main" val="94171448"/>
                    </a:ext>
                  </a:extLst>
                </a:gridCol>
              </a:tblGrid>
              <a:tr h="924000">
                <a:tc>
                  <a:txBody>
                    <a:bodyPr/>
                    <a:lstStyle/>
                    <a:p>
                      <a:pPr marL="342900" indent="-342900">
                        <a:buFont typeface="Arial" panose="020B0604020202020204" pitchFamily="34" charset="0"/>
                        <a:buChar char="•"/>
                      </a:pPr>
                      <a:r>
                        <a:rPr lang="en-GB" sz="2400" b="1" i="1" dirty="0">
                          <a:solidFill>
                            <a:schemeClr val="bg1"/>
                          </a:solidFill>
                          <a:effectLst/>
                        </a:rPr>
                        <a:t>We consider that all of the relevant evidence been taken into account</a:t>
                      </a:r>
                    </a:p>
                  </a:txBody>
                  <a:tcPr marL="68580" marR="68580" marT="0" marB="0" anchor="ctr">
                    <a:solidFill>
                      <a:schemeClr val="accent4"/>
                    </a:solidFill>
                  </a:tcPr>
                </a:tc>
                <a:extLst>
                  <a:ext uri="{0D108BD9-81ED-4DB2-BD59-A6C34878D82A}">
                    <a16:rowId xmlns:a16="http://schemas.microsoft.com/office/drawing/2014/main" val="3107910370"/>
                  </a:ext>
                </a:extLst>
              </a:tr>
              <a:tr h="924000">
                <a:tc>
                  <a:txBody>
                    <a:bodyPr/>
                    <a:lstStyle/>
                    <a:p>
                      <a:pPr marL="342900" indent="-342900">
                        <a:buFont typeface="Arial" panose="020B0604020202020204" pitchFamily="34" charset="0"/>
                        <a:buChar char="•"/>
                      </a:pPr>
                      <a:r>
                        <a:rPr lang="en-GB" sz="2400" b="1" i="1" dirty="0">
                          <a:solidFill>
                            <a:schemeClr val="bg1"/>
                          </a:solidFill>
                          <a:effectLst/>
                        </a:rPr>
                        <a:t>The summaries of clinical and cost effectiveness are reasonable interpretations of the evidence</a:t>
                      </a:r>
                    </a:p>
                  </a:txBody>
                  <a:tcPr marL="68580" marR="68580" marT="0" marB="0" anchor="ctr">
                    <a:solidFill>
                      <a:schemeClr val="accent4"/>
                    </a:solidFill>
                  </a:tcPr>
                </a:tc>
                <a:extLst>
                  <a:ext uri="{0D108BD9-81ED-4DB2-BD59-A6C34878D82A}">
                    <a16:rowId xmlns:a16="http://schemas.microsoft.com/office/drawing/2014/main" val="431378868"/>
                  </a:ext>
                </a:extLst>
              </a:tr>
              <a:tr h="924000">
                <a:tc>
                  <a:txBody>
                    <a:bodyPr/>
                    <a:lstStyle/>
                    <a:p>
                      <a:pPr marL="342900" indent="-342900">
                        <a:buFont typeface="Arial" panose="020B0604020202020204" pitchFamily="34" charset="0"/>
                        <a:buChar char="•"/>
                      </a:pPr>
                      <a:r>
                        <a:rPr lang="en-GB" sz="2400" b="1" i="1" dirty="0">
                          <a:solidFill>
                            <a:schemeClr val="bg1"/>
                          </a:solidFill>
                          <a:effectLst/>
                        </a:rPr>
                        <a:t>The provisional recommendations do provide a sound and a suitable basis for guidance to the NHS</a:t>
                      </a:r>
                      <a:endParaRPr lang="en-GB" sz="24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4"/>
                    </a:solidFill>
                  </a:tcPr>
                </a:tc>
                <a:extLst>
                  <a:ext uri="{0D108BD9-81ED-4DB2-BD59-A6C34878D82A}">
                    <a16:rowId xmlns:a16="http://schemas.microsoft.com/office/drawing/2014/main" val="1330594049"/>
                  </a:ext>
                </a:extLst>
              </a:tr>
            </a:tbl>
          </a:graphicData>
        </a:graphic>
      </p:graphicFrame>
    </p:spTree>
    <p:extLst>
      <p:ext uri="{BB962C8B-B14F-4D97-AF65-F5344CB8AC3E}">
        <p14:creationId xmlns:p14="http://schemas.microsoft.com/office/powerpoint/2010/main" val="3627579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7AA9A53-A51B-4975-B86F-96867A3F346A}"/>
              </a:ext>
            </a:extLst>
          </p:cNvPr>
          <p:cNvSpPr>
            <a:spLocks noGrp="1"/>
          </p:cNvSpPr>
          <p:nvPr>
            <p:ph sz="quarter" idx="10"/>
          </p:nvPr>
        </p:nvSpPr>
        <p:spPr>
          <a:xfrm>
            <a:off x="508000" y="1422399"/>
            <a:ext cx="9669780" cy="5851996"/>
          </a:xfrm>
          <a:solidFill>
            <a:schemeClr val="bg1"/>
          </a:solidFill>
        </p:spPr>
        <p:txBody>
          <a:bodyPr/>
          <a:lstStyle/>
          <a:p>
            <a:pPr marL="4763" indent="0">
              <a:spcBef>
                <a:spcPts val="300"/>
              </a:spcBef>
              <a:spcAft>
                <a:spcPts val="300"/>
              </a:spcAft>
              <a:buNone/>
            </a:pPr>
            <a:r>
              <a:rPr lang="en-GB" b="1" dirty="0"/>
              <a:t>ACD sections 3.3, 3.7, 3.18</a:t>
            </a:r>
            <a:endParaRPr lang="en-GB" sz="2000" b="1" dirty="0"/>
          </a:p>
          <a:p>
            <a:pPr marL="4763" indent="0">
              <a:spcBef>
                <a:spcPts val="300"/>
              </a:spcBef>
              <a:spcAft>
                <a:spcPts val="300"/>
              </a:spcAft>
              <a:buNone/>
            </a:pPr>
            <a:r>
              <a:rPr lang="en-GB" sz="2000" dirty="0">
                <a:effectLst/>
                <a:latin typeface="Arial" panose="020B0604020202020204" pitchFamily="34" charset="0"/>
                <a:ea typeface="Times New Roman" panose="02020603050405020304" pitchFamily="18" charset="0"/>
              </a:rPr>
              <a:t>Clinical experts noted: </a:t>
            </a:r>
          </a:p>
          <a:p>
            <a:pPr>
              <a:spcBef>
                <a:spcPts val="300"/>
              </a:spcBef>
              <a:spcAft>
                <a:spcPts val="300"/>
              </a:spcAft>
            </a:pPr>
            <a:r>
              <a:rPr lang="en-GB" sz="2000" dirty="0">
                <a:ea typeface="Times New Roman" panose="02020603050405020304" pitchFamily="18" charset="0"/>
              </a:rPr>
              <a:t>T</a:t>
            </a:r>
            <a:r>
              <a:rPr lang="en-GB" sz="2000" dirty="0">
                <a:effectLst/>
                <a:latin typeface="Arial" panose="020B0604020202020204" pitchFamily="34" charset="0"/>
                <a:ea typeface="Times New Roman" panose="02020603050405020304" pitchFamily="18" charset="0"/>
              </a:rPr>
              <a:t>ransthyretin amyloid deposits are often an incidental finding in of DPD scans</a:t>
            </a:r>
          </a:p>
          <a:p>
            <a:pPr>
              <a:spcBef>
                <a:spcPts val="300"/>
              </a:spcBef>
              <a:spcAft>
                <a:spcPts val="300"/>
              </a:spcAft>
            </a:pPr>
            <a:r>
              <a:rPr lang="en-GB" sz="2000" dirty="0">
                <a:effectLst/>
                <a:latin typeface="Arial" panose="020B0604020202020204" pitchFamily="34" charset="0"/>
                <a:ea typeface="Times New Roman" panose="02020603050405020304" pitchFamily="18" charset="0"/>
              </a:rPr>
              <a:t>There is no defined point at which amyloid deposits become amyloidosis</a:t>
            </a:r>
          </a:p>
          <a:p>
            <a:pPr marL="4763" indent="0">
              <a:spcBef>
                <a:spcPts val="300"/>
              </a:spcBef>
              <a:spcAft>
                <a:spcPts val="300"/>
              </a:spcAft>
              <a:buNone/>
            </a:pPr>
            <a:endParaRPr lang="en-GB" sz="2000" dirty="0">
              <a:effectLst/>
              <a:latin typeface="Arial" panose="020B0604020202020204" pitchFamily="34" charset="0"/>
              <a:ea typeface="Times New Roman" panose="02020603050405020304" pitchFamily="18" charset="0"/>
            </a:endParaRPr>
          </a:p>
          <a:p>
            <a:pPr marL="4763" indent="0">
              <a:spcBef>
                <a:spcPts val="300"/>
              </a:spcBef>
              <a:spcAft>
                <a:spcPts val="300"/>
              </a:spcAft>
              <a:buNone/>
            </a:pPr>
            <a:endParaRPr lang="en-GB" sz="2000" dirty="0">
              <a:ea typeface="Times New Roman" panose="02020603050405020304" pitchFamily="18" charset="0"/>
            </a:endParaRPr>
          </a:p>
          <a:p>
            <a:pPr marL="4763" indent="0">
              <a:spcBef>
                <a:spcPts val="300"/>
              </a:spcBef>
              <a:spcAft>
                <a:spcPts val="300"/>
              </a:spcAft>
              <a:buNone/>
            </a:pPr>
            <a:endParaRPr lang="en-GB" sz="2000" dirty="0">
              <a:effectLst/>
              <a:latin typeface="Arial" panose="020B0604020202020204" pitchFamily="34" charset="0"/>
              <a:ea typeface="Times New Roman" panose="02020603050405020304" pitchFamily="18" charset="0"/>
            </a:endParaRPr>
          </a:p>
          <a:p>
            <a:pPr marL="4763" indent="0">
              <a:spcBef>
                <a:spcPts val="300"/>
              </a:spcBef>
              <a:spcAft>
                <a:spcPts val="300"/>
              </a:spcAft>
              <a:buNone/>
            </a:pPr>
            <a:r>
              <a:rPr lang="en-GB" sz="2000" dirty="0">
                <a:effectLst/>
                <a:latin typeface="Arial" panose="020B0604020202020204" pitchFamily="34" charset="0"/>
                <a:ea typeface="Times New Roman" panose="02020603050405020304" pitchFamily="18" charset="0"/>
              </a:rPr>
              <a:t>Company base-case assumed future benefits from earlier ATTR-CM diagnosis could be attributed to the introduction of </a:t>
            </a:r>
            <a:r>
              <a:rPr lang="en-GB" sz="2000" dirty="0" err="1">
                <a:effectLst/>
                <a:latin typeface="Arial" panose="020B0604020202020204" pitchFamily="34" charset="0"/>
                <a:ea typeface="Times New Roman" panose="02020603050405020304" pitchFamily="18" charset="0"/>
              </a:rPr>
              <a:t>tafamidis</a:t>
            </a:r>
            <a:r>
              <a:rPr lang="en-GB" sz="2000" dirty="0">
                <a:effectLst/>
                <a:latin typeface="Arial" panose="020B0604020202020204" pitchFamily="34" charset="0"/>
                <a:ea typeface="Times New Roman" panose="02020603050405020304" pitchFamily="18" charset="0"/>
              </a:rPr>
              <a:t>, including: </a:t>
            </a:r>
          </a:p>
          <a:p>
            <a:pPr>
              <a:spcBef>
                <a:spcPts val="300"/>
              </a:spcBef>
              <a:spcAft>
                <a:spcPts val="300"/>
              </a:spcAft>
            </a:pPr>
            <a:r>
              <a:rPr lang="en-GB" sz="2000" dirty="0">
                <a:effectLst/>
                <a:latin typeface="Arial" panose="020B0604020202020204" pitchFamily="34" charset="0"/>
                <a:ea typeface="Times New Roman" panose="02020603050405020304" pitchFamily="18" charset="0"/>
              </a:rPr>
              <a:t>Reduced average age of diagnosis by 2.5 years</a:t>
            </a:r>
          </a:p>
          <a:p>
            <a:pPr>
              <a:spcBef>
                <a:spcPts val="300"/>
              </a:spcBef>
              <a:spcAft>
                <a:spcPts val="300"/>
              </a:spcAft>
            </a:pPr>
            <a:r>
              <a:rPr lang="en-GB" sz="2000" dirty="0">
                <a:effectLst/>
                <a:latin typeface="Arial" panose="020B0604020202020204" pitchFamily="34" charset="0"/>
                <a:ea typeface="Times New Roman" panose="02020603050405020304" pitchFamily="18" charset="0"/>
              </a:rPr>
              <a:t>£20,000 cost saving from not having to attend avoidable appointment</a:t>
            </a:r>
          </a:p>
          <a:p>
            <a:pPr>
              <a:spcBef>
                <a:spcPts val="300"/>
              </a:spcBef>
              <a:spcAft>
                <a:spcPts val="300"/>
              </a:spcAft>
            </a:pPr>
            <a:r>
              <a:rPr lang="en-GB" sz="2000" dirty="0">
                <a:effectLst/>
                <a:latin typeface="Arial" panose="020B0604020202020204" pitchFamily="34" charset="0"/>
                <a:ea typeface="Times New Roman" panose="02020603050405020304" pitchFamily="18" charset="0"/>
              </a:rPr>
              <a:t>Avoided 0.18 QALY losses from depression/anxiety resulting from diagnosis delay</a:t>
            </a:r>
          </a:p>
        </p:txBody>
      </p:sp>
      <p:sp>
        <p:nvSpPr>
          <p:cNvPr id="3" name="Slide Number Placeholder 2">
            <a:extLst>
              <a:ext uri="{FF2B5EF4-FFF2-40B4-BE49-F238E27FC236}">
                <a16:creationId xmlns:a16="http://schemas.microsoft.com/office/drawing/2014/main" id="{C5777AB0-EF6D-4044-9670-2486765F03D9}"/>
              </a:ext>
            </a:extLst>
          </p:cNvPr>
          <p:cNvSpPr>
            <a:spLocks noGrp="1"/>
          </p:cNvSpPr>
          <p:nvPr>
            <p:ph type="sldNum" sz="quarter" idx="12"/>
          </p:nvPr>
        </p:nvSpPr>
        <p:spPr>
          <a:xfrm>
            <a:off x="9927590" y="6940732"/>
            <a:ext cx="500380" cy="333663"/>
          </a:xfrm>
        </p:spPr>
        <p:txBody>
          <a:bodyPr/>
          <a:lstStyle/>
          <a:p>
            <a:fld id="{DDBE135E-2566-4748-853C-8A3B78F0FB00}" type="slidenum">
              <a:rPr lang="en-GB" smtClean="0"/>
              <a:t>16</a:t>
            </a:fld>
            <a:endParaRPr lang="en-GB" dirty="0"/>
          </a:p>
        </p:txBody>
      </p:sp>
      <p:sp>
        <p:nvSpPr>
          <p:cNvPr id="8" name="TextBox 7">
            <a:extLst>
              <a:ext uri="{FF2B5EF4-FFF2-40B4-BE49-F238E27FC236}">
                <a16:creationId xmlns:a16="http://schemas.microsoft.com/office/drawing/2014/main" id="{4A5810D2-A188-4C6D-99AD-D7A87A5B3EFD}"/>
              </a:ext>
            </a:extLst>
          </p:cNvPr>
          <p:cNvSpPr txBox="1"/>
          <p:nvPr/>
        </p:nvSpPr>
        <p:spPr>
          <a:xfrm>
            <a:off x="507999" y="3004321"/>
            <a:ext cx="9669780" cy="784830"/>
          </a:xfrm>
          <a:prstGeom prst="rect">
            <a:avLst/>
          </a:prstGeom>
          <a:noFill/>
          <a:ln w="28575">
            <a:solidFill>
              <a:srgbClr val="FF0000"/>
            </a:solidFill>
            <a:prstDash val="dash"/>
          </a:ln>
        </p:spPr>
        <p:txBody>
          <a:bodyPr wrap="square">
            <a:spAutoFit/>
          </a:bodyPr>
          <a:lstStyle/>
          <a:p>
            <a:pPr marL="4763" indent="0">
              <a:spcBef>
                <a:spcPts val="300"/>
              </a:spcBef>
              <a:spcAft>
                <a:spcPts val="300"/>
              </a:spcAft>
              <a:buNone/>
            </a:pPr>
            <a:r>
              <a:rPr lang="en-GB" sz="2000" b="1" i="1" dirty="0">
                <a:effectLst/>
                <a:latin typeface="Arial" panose="020B0604020202020204" pitchFamily="34" charset="0"/>
                <a:ea typeface="Times New Roman" panose="02020603050405020304" pitchFamily="18" charset="0"/>
              </a:rPr>
              <a:t>Committee concluded: </a:t>
            </a:r>
          </a:p>
          <a:p>
            <a:pPr marL="342900" indent="-342900">
              <a:spcBef>
                <a:spcPts val="300"/>
              </a:spcBef>
              <a:spcAft>
                <a:spcPts val="300"/>
              </a:spcAft>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rPr>
              <a:t>Accurately diagnosing ATTR-CM is challenging and can take a long time</a:t>
            </a:r>
          </a:p>
        </p:txBody>
      </p:sp>
      <p:sp>
        <p:nvSpPr>
          <p:cNvPr id="10" name="TextBox 9">
            <a:extLst>
              <a:ext uri="{FF2B5EF4-FFF2-40B4-BE49-F238E27FC236}">
                <a16:creationId xmlns:a16="http://schemas.microsoft.com/office/drawing/2014/main" id="{853B8D9C-659F-43C3-9601-E89CDAB86523}"/>
              </a:ext>
            </a:extLst>
          </p:cNvPr>
          <p:cNvSpPr txBox="1"/>
          <p:nvPr/>
        </p:nvSpPr>
        <p:spPr>
          <a:xfrm>
            <a:off x="507999" y="5966826"/>
            <a:ext cx="9669780" cy="1092607"/>
          </a:xfrm>
          <a:prstGeom prst="rect">
            <a:avLst/>
          </a:prstGeom>
          <a:noFill/>
          <a:ln w="28575">
            <a:solidFill>
              <a:srgbClr val="FF0000"/>
            </a:solidFill>
            <a:prstDash val="dash"/>
          </a:ln>
        </p:spPr>
        <p:txBody>
          <a:bodyPr wrap="square">
            <a:spAutoFit/>
          </a:bodyPr>
          <a:lstStyle/>
          <a:p>
            <a:pPr marL="4763" indent="0">
              <a:spcBef>
                <a:spcPts val="300"/>
              </a:spcBef>
              <a:spcAft>
                <a:spcPts val="300"/>
              </a:spcAft>
              <a:buNone/>
            </a:pPr>
            <a:r>
              <a:rPr lang="en-GB" sz="2000" b="1" i="1" dirty="0">
                <a:effectLst/>
                <a:latin typeface="Arial" panose="020B0604020202020204" pitchFamily="34" charset="0"/>
                <a:ea typeface="Times New Roman" panose="02020603050405020304" pitchFamily="18" charset="0"/>
              </a:rPr>
              <a:t>Committee concluded</a:t>
            </a:r>
          </a:p>
          <a:p>
            <a:pPr marL="342900" indent="-342900">
              <a:spcBef>
                <a:spcPts val="300"/>
              </a:spcBef>
              <a:spcAft>
                <a:spcPts val="300"/>
              </a:spcAft>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rPr>
              <a:t>Not enough evidence to support these assumptions </a:t>
            </a:r>
            <a:r>
              <a:rPr lang="en-US" sz="2000" u="none" strike="noStrike" baseline="0" dirty="0">
                <a:solidFill>
                  <a:schemeClr val="accent3"/>
                </a:solidFill>
                <a:effectLst/>
                <a:latin typeface="+mn-lt"/>
                <a:cs typeface="Times New Roman" panose="02020603050405020304" pitchFamily="18" charset="0"/>
              </a:rPr>
              <a:t>→</a:t>
            </a:r>
            <a:r>
              <a:rPr lang="en-GB" sz="2000" dirty="0">
                <a:effectLst/>
                <a:latin typeface="Arial" panose="020B0604020202020204" pitchFamily="34" charset="0"/>
                <a:ea typeface="Times New Roman" panose="02020603050405020304" pitchFamily="18" charset="0"/>
              </a:rPr>
              <a:t> inappropriate to incorporate in its decision making</a:t>
            </a:r>
          </a:p>
        </p:txBody>
      </p:sp>
      <p:sp>
        <p:nvSpPr>
          <p:cNvPr id="16" name="Title 1">
            <a:extLst>
              <a:ext uri="{FF2B5EF4-FFF2-40B4-BE49-F238E27FC236}">
                <a16:creationId xmlns:a16="http://schemas.microsoft.com/office/drawing/2014/main" id="{E33E248D-35C5-4F44-A36D-AC1A8880F74A}"/>
              </a:ext>
            </a:extLst>
          </p:cNvPr>
          <p:cNvSpPr txBox="1">
            <a:spLocks/>
          </p:cNvSpPr>
          <p:nvPr/>
        </p:nvSpPr>
        <p:spPr>
          <a:xfrm>
            <a:off x="470255" y="415938"/>
            <a:ext cx="10425611"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ts val="3600"/>
              </a:lnSpc>
            </a:pPr>
            <a:r>
              <a:rPr lang="en-GB" sz="2800" dirty="0"/>
              <a:t>ATTR-CM diagnosis, delays, early diagnosis assumptions</a:t>
            </a:r>
          </a:p>
          <a:p>
            <a:pPr>
              <a:lnSpc>
                <a:spcPts val="3600"/>
              </a:lnSpc>
            </a:pPr>
            <a:r>
              <a:rPr lang="en-GB" sz="3200" i="1" dirty="0"/>
              <a:t>Committee considerations</a:t>
            </a:r>
            <a:br>
              <a:rPr lang="en-GB" dirty="0"/>
            </a:br>
            <a:endParaRPr lang="en-GB" dirty="0"/>
          </a:p>
        </p:txBody>
      </p:sp>
    </p:spTree>
    <p:extLst>
      <p:ext uri="{BB962C8B-B14F-4D97-AF65-F5344CB8AC3E}">
        <p14:creationId xmlns:p14="http://schemas.microsoft.com/office/powerpoint/2010/main" val="314534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a:extLst>
              <a:ext uri="{FF2B5EF4-FFF2-40B4-BE49-F238E27FC236}">
                <a16:creationId xmlns:a16="http://schemas.microsoft.com/office/drawing/2014/main" id="{D2C38F41-CF95-4801-AABA-ECCBDF7DDBD0}"/>
              </a:ext>
            </a:extLst>
          </p:cNvPr>
          <p:cNvGraphicFramePr>
            <a:graphicFrameLocks/>
          </p:cNvGraphicFramePr>
          <p:nvPr>
            <p:extLst>
              <p:ext uri="{D42A27DB-BD31-4B8C-83A1-F6EECF244321}">
                <p14:modId xmlns:p14="http://schemas.microsoft.com/office/powerpoint/2010/main" val="2798099531"/>
              </p:ext>
            </p:extLst>
          </p:nvPr>
        </p:nvGraphicFramePr>
        <p:xfrm>
          <a:off x="270700" y="1417034"/>
          <a:ext cx="10152000" cy="5822153"/>
        </p:xfrm>
        <a:graphic>
          <a:graphicData uri="http://schemas.openxmlformats.org/drawingml/2006/table">
            <a:tbl>
              <a:tblPr firstRow="1" bandRow="1">
                <a:tableStyleId>{00A15C55-8517-42AA-B614-E9B94910E393}</a:tableStyleId>
              </a:tblPr>
              <a:tblGrid>
                <a:gridCol w="10152000">
                  <a:extLst>
                    <a:ext uri="{9D8B030D-6E8A-4147-A177-3AD203B41FA5}">
                      <a16:colId xmlns:a16="http://schemas.microsoft.com/office/drawing/2014/main" val="20000"/>
                    </a:ext>
                  </a:extLst>
                </a:gridCol>
              </a:tblGrid>
              <a:tr h="457673">
                <a:tc>
                  <a:txBody>
                    <a:bodyPr/>
                    <a:lstStyle/>
                    <a:p>
                      <a:r>
                        <a:rPr lang="en-GB" sz="1800" dirty="0">
                          <a:solidFill>
                            <a:schemeClr val="accent3"/>
                          </a:solidFill>
                        </a:rPr>
                        <a:t>Company’s response (ACD response points 1, 5, 7, 13 and 14)</a:t>
                      </a:r>
                    </a:p>
                  </a:txBody>
                  <a:tcPr anchor="ctr">
                    <a:solidFill>
                      <a:schemeClr val="accent6">
                        <a:lumMod val="60000"/>
                        <a:lumOff val="40000"/>
                      </a:schemeClr>
                    </a:solidFill>
                  </a:tcPr>
                </a:tc>
                <a:extLst>
                  <a:ext uri="{0D108BD9-81ED-4DB2-BD59-A6C34878D82A}">
                    <a16:rowId xmlns:a16="http://schemas.microsoft.com/office/drawing/2014/main" val="10000"/>
                  </a:ext>
                </a:extLst>
              </a:tr>
              <a:tr h="3585104">
                <a:tc>
                  <a:txBody>
                    <a:bodyPr/>
                    <a:lstStyle/>
                    <a:p>
                      <a:pPr marL="284400" marR="0" lvl="0" indent="-25200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US" sz="1800" u="none" strike="noStrike" kern="1200" baseline="0" dirty="0">
                          <a:solidFill>
                            <a:schemeClr val="accent3"/>
                          </a:solidFill>
                          <a:effectLst/>
                          <a:latin typeface="+mn-lt"/>
                          <a:ea typeface="+mn-ea"/>
                          <a:cs typeface="Times New Roman" panose="02020603050405020304" pitchFamily="18" charset="0"/>
                        </a:rPr>
                        <a:t>Only certain people are eligible for DPD scans → Those with h</a:t>
                      </a:r>
                      <a:r>
                        <a:rPr lang="en-GB" sz="1800" u="none" strike="noStrike" kern="1200" baseline="0" dirty="0" err="1">
                          <a:solidFill>
                            <a:schemeClr val="accent3"/>
                          </a:solidFill>
                          <a:effectLst/>
                          <a:latin typeface="+mn-lt"/>
                          <a:ea typeface="+mn-ea"/>
                          <a:cs typeface="Times New Roman" panose="02020603050405020304" pitchFamily="18" charset="0"/>
                        </a:rPr>
                        <a:t>eart</a:t>
                      </a:r>
                      <a:r>
                        <a:rPr lang="en-GB" sz="1800" u="none" strike="noStrike" kern="1200" baseline="0" dirty="0">
                          <a:solidFill>
                            <a:schemeClr val="accent3"/>
                          </a:solidFill>
                          <a:effectLst/>
                          <a:latin typeface="+mn-lt"/>
                          <a:ea typeface="+mn-ea"/>
                          <a:cs typeface="Times New Roman" panose="02020603050405020304" pitchFamily="18" charset="0"/>
                        </a:rPr>
                        <a:t> failure, syncope, or bradyarrhythmia, with echocardiogram and/or CMR suggesting/indicating cardiac amyloid</a:t>
                      </a:r>
                    </a:p>
                    <a:p>
                      <a:pPr marL="285750" indent="-285750">
                        <a:spcBef>
                          <a:spcPts val="300"/>
                        </a:spcBef>
                        <a:spcAft>
                          <a:spcPts val="300"/>
                        </a:spcAft>
                        <a:buFont typeface="Arial" panose="020B0604020202020204" pitchFamily="34" charset="0"/>
                        <a:buChar char="•"/>
                      </a:pPr>
                      <a:r>
                        <a:rPr lang="en-US" sz="1800" u="none" strike="noStrike" baseline="0" dirty="0">
                          <a:solidFill>
                            <a:schemeClr val="accent3"/>
                          </a:solidFill>
                          <a:effectLst/>
                          <a:latin typeface="+mn-lt"/>
                          <a:cs typeface="Times New Roman" panose="02020603050405020304" pitchFamily="18" charset="0"/>
                        </a:rPr>
                        <a:t>Validated non-invasive diagnostic algorithm (2016) → implemented at 17 EAMS sites </a:t>
                      </a:r>
                      <a:r>
                        <a:rPr lang="en-GB" sz="1800" u="none" strike="noStrike" baseline="0" dirty="0">
                          <a:solidFill>
                            <a:schemeClr val="accent3"/>
                          </a:solidFill>
                          <a:effectLst/>
                          <a:latin typeface="+mn-lt"/>
                          <a:cs typeface="Times New Roman" panose="02020603050405020304" pitchFamily="18" charset="0"/>
                        </a:rPr>
                        <a:t>using standard diagnostic equipment and tests </a:t>
                      </a:r>
                      <a:r>
                        <a:rPr lang="en-US" sz="1800" u="none" strike="noStrike" baseline="0" dirty="0">
                          <a:solidFill>
                            <a:schemeClr val="accent3"/>
                          </a:solidFill>
                          <a:effectLst/>
                          <a:latin typeface="+mn-lt"/>
                          <a:cs typeface="Times New Roman" panose="02020603050405020304" pitchFamily="18" charset="0"/>
                        </a:rPr>
                        <a:t>→ confirmatory t</a:t>
                      </a:r>
                      <a:r>
                        <a:rPr lang="en-GB" sz="1800" u="none" strike="noStrike" baseline="0" dirty="0" err="1">
                          <a:solidFill>
                            <a:schemeClr val="accent3"/>
                          </a:solidFill>
                          <a:effectLst/>
                          <a:latin typeface="+mn-lt"/>
                          <a:cs typeface="Times New Roman" panose="02020603050405020304" pitchFamily="18" charset="0"/>
                        </a:rPr>
                        <a:t>ests</a:t>
                      </a:r>
                      <a:r>
                        <a:rPr lang="en-GB" sz="1800" u="none" strike="noStrike" baseline="0" dirty="0">
                          <a:solidFill>
                            <a:schemeClr val="accent3"/>
                          </a:solidFill>
                          <a:effectLst/>
                          <a:latin typeface="+mn-lt"/>
                          <a:cs typeface="Times New Roman" panose="02020603050405020304" pitchFamily="18" charset="0"/>
                        </a:rPr>
                        <a:t> in the diagnostic algorithm (nuclear scintigraphy, blood and urine tests for monoclonal protein) can be performed in 1 day</a:t>
                      </a:r>
                    </a:p>
                    <a:p>
                      <a:pPr marL="284400" marR="0" lvl="0" indent="-25200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1800" u="none" strike="noStrike" kern="1200" baseline="0" dirty="0">
                          <a:solidFill>
                            <a:schemeClr val="accent3"/>
                          </a:solidFill>
                          <a:effectLst/>
                          <a:latin typeface="+mn-lt"/>
                          <a:ea typeface="+mn-ea"/>
                          <a:cs typeface="Times New Roman" panose="02020603050405020304" pitchFamily="18" charset="0"/>
                        </a:rPr>
                        <a:t>According to the diagnostic algorithm only symptomatic individuals with a clinical phenotype are investigated with DPD scans </a:t>
                      </a:r>
                      <a:r>
                        <a:rPr lang="en-US" sz="1800" u="none" strike="noStrike" kern="1200" baseline="0" dirty="0">
                          <a:solidFill>
                            <a:schemeClr val="accent3"/>
                          </a:solidFill>
                          <a:effectLst/>
                          <a:latin typeface="+mn-lt"/>
                          <a:ea typeface="+mn-ea"/>
                          <a:cs typeface="Times New Roman" panose="02020603050405020304" pitchFamily="18" charset="0"/>
                        </a:rPr>
                        <a:t>→ no incidental </a:t>
                      </a:r>
                      <a:r>
                        <a:rPr lang="en-GB" sz="1800" u="none" strike="noStrike" kern="1200" baseline="0" dirty="0">
                          <a:solidFill>
                            <a:schemeClr val="accent3"/>
                          </a:solidFill>
                          <a:effectLst/>
                          <a:latin typeface="+mn-lt"/>
                          <a:ea typeface="+mn-ea"/>
                          <a:cs typeface="Times New Roman" panose="02020603050405020304" pitchFamily="18" charset="0"/>
                        </a:rPr>
                        <a:t>amyloid deposits</a:t>
                      </a:r>
                    </a:p>
                    <a:p>
                      <a:pPr marL="284400" marR="0" lvl="0" indent="-25200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1800" u="none" strike="noStrike" kern="1200" baseline="0" dirty="0">
                          <a:solidFill>
                            <a:schemeClr val="accent3"/>
                          </a:solidFill>
                          <a:effectLst/>
                          <a:latin typeface="+mn-lt"/>
                          <a:ea typeface="+mn-ea"/>
                          <a:cs typeface="Times New Roman" panose="02020603050405020304" pitchFamily="18" charset="0"/>
                        </a:rPr>
                        <a:t>Cardiologists specialising in heart failure routinely identify phenotypes from images/symptoms</a:t>
                      </a:r>
                    </a:p>
                    <a:p>
                      <a:pPr marL="285750" marR="0" lvl="0" indent="-28575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1800" u="none" strike="noStrike" baseline="0" dirty="0">
                          <a:solidFill>
                            <a:schemeClr val="accent3"/>
                          </a:solidFill>
                          <a:effectLst/>
                          <a:latin typeface="+mn-lt"/>
                          <a:cs typeface="Times New Roman" panose="02020603050405020304" pitchFamily="18" charset="0"/>
                        </a:rPr>
                        <a:t>Diagnostics delays before 2019 were likely due to poor awareness of ATTR-CM</a:t>
                      </a:r>
                      <a:endParaRPr lang="en-US" sz="1800" u="none" strike="noStrike" baseline="0" dirty="0">
                        <a:solidFill>
                          <a:schemeClr val="accent3"/>
                        </a:solidFill>
                        <a:effectLst/>
                        <a:latin typeface="+mn-lt"/>
                        <a:cs typeface="Times New Roman" panose="02020603050405020304" pitchFamily="18" charset="0"/>
                      </a:endParaRPr>
                    </a:p>
                    <a:p>
                      <a:pPr marL="285750" indent="-285750">
                        <a:spcBef>
                          <a:spcPts val="300"/>
                        </a:spcBef>
                        <a:spcAft>
                          <a:spcPts val="300"/>
                        </a:spcAft>
                        <a:buFont typeface="Arial" panose="020B0604020202020204" pitchFamily="34" charset="0"/>
                        <a:buChar char="•"/>
                      </a:pPr>
                      <a:r>
                        <a:rPr lang="en-US" sz="1800" u="none" strike="noStrike" baseline="0" dirty="0">
                          <a:solidFill>
                            <a:schemeClr val="accent3"/>
                          </a:solidFill>
                          <a:effectLst/>
                          <a:latin typeface="+mn-lt"/>
                          <a:cs typeface="Times New Roman" panose="02020603050405020304" pitchFamily="18" charset="0"/>
                        </a:rPr>
                        <a:t>1 in 3 EAMS patients received a diagnosis in 6 months → with equity in access to confirmatory tests rapid diagnosis could be replicated at other </a:t>
                      </a:r>
                      <a:r>
                        <a:rPr lang="en-US" sz="1800" u="none" strike="noStrike" baseline="0" dirty="0" err="1">
                          <a:solidFill>
                            <a:schemeClr val="accent3"/>
                          </a:solidFill>
                          <a:effectLst/>
                          <a:latin typeface="+mn-lt"/>
                          <a:cs typeface="Times New Roman" panose="02020603050405020304" pitchFamily="18" charset="0"/>
                        </a:rPr>
                        <a:t>centres</a:t>
                      </a:r>
                      <a:r>
                        <a:rPr lang="en-US" sz="1800" u="none" strike="noStrike" baseline="0" dirty="0">
                          <a:solidFill>
                            <a:schemeClr val="accent3"/>
                          </a:solidFill>
                          <a:effectLst/>
                          <a:latin typeface="+mn-lt"/>
                          <a:cs typeface="Times New Roman" panose="02020603050405020304" pitchFamily="18" charset="0"/>
                        </a:rPr>
                        <a:t> → 2.5y reduction in diagnosis delays </a:t>
                      </a:r>
                    </a:p>
                    <a:p>
                      <a:pPr marL="285750" indent="-285750">
                        <a:spcBef>
                          <a:spcPts val="300"/>
                        </a:spcBef>
                        <a:spcAft>
                          <a:spcPts val="300"/>
                        </a:spcAft>
                        <a:buFont typeface="Arial" panose="020B0604020202020204" pitchFamily="34" charset="0"/>
                        <a:buChar char="•"/>
                      </a:pPr>
                      <a:r>
                        <a:rPr lang="en-US" sz="1800" u="none" strike="noStrike" baseline="0" dirty="0">
                          <a:solidFill>
                            <a:schemeClr val="accent3"/>
                          </a:solidFill>
                          <a:effectLst/>
                          <a:latin typeface="+mn-lt"/>
                          <a:cs typeface="Times New Roman" panose="02020603050405020304" pitchFamily="18" charset="0"/>
                        </a:rPr>
                        <a:t>A greater proportion of people had their disease treated in NYHA classes 1/2 in EAMS (86%) compared with NAC diagnoses before EAMS (75%) → </a:t>
                      </a:r>
                      <a:r>
                        <a:rPr lang="en-US" sz="1800" u="none" strike="noStrike" baseline="0" dirty="0" err="1">
                          <a:solidFill>
                            <a:schemeClr val="accent3"/>
                          </a:solidFill>
                          <a:effectLst/>
                          <a:latin typeface="+mn-lt"/>
                          <a:cs typeface="Times New Roman" panose="02020603050405020304" pitchFamily="18" charset="0"/>
                        </a:rPr>
                        <a:t>tafamidis</a:t>
                      </a:r>
                      <a:r>
                        <a:rPr lang="en-US" sz="1800" u="none" strike="noStrike" baseline="0" dirty="0">
                          <a:solidFill>
                            <a:schemeClr val="accent3"/>
                          </a:solidFill>
                          <a:effectLst/>
                          <a:latin typeface="+mn-lt"/>
                          <a:cs typeface="Times New Roman" panose="02020603050405020304" pitchFamily="18" charset="0"/>
                        </a:rPr>
                        <a:t> has reduced delays</a:t>
                      </a:r>
                    </a:p>
                    <a:p>
                      <a:pPr marL="285750" indent="-285750">
                        <a:spcBef>
                          <a:spcPts val="300"/>
                        </a:spcBef>
                        <a:spcAft>
                          <a:spcPts val="300"/>
                        </a:spcAft>
                        <a:buFont typeface="Arial" panose="020B0604020202020204" pitchFamily="34" charset="0"/>
                        <a:buChar char="•"/>
                      </a:pPr>
                      <a:r>
                        <a:rPr lang="en-US" sz="1800" u="none" strike="noStrike" baseline="0" dirty="0">
                          <a:solidFill>
                            <a:schemeClr val="accent3"/>
                          </a:solidFill>
                          <a:effectLst/>
                          <a:latin typeface="+mn-lt"/>
                          <a:cs typeface="Times New Roman" panose="02020603050405020304" pitchFamily="18" charset="0"/>
                        </a:rPr>
                        <a:t>During 3-year diagnosis delay avoidable costs are incurred from hospital attendances → estimates of cost savings reflect the proportion of patients they apply to and their reference cost </a:t>
                      </a:r>
                    </a:p>
                    <a:p>
                      <a:pPr marL="285750" indent="-285750">
                        <a:spcBef>
                          <a:spcPts val="300"/>
                        </a:spcBef>
                        <a:spcAft>
                          <a:spcPts val="300"/>
                        </a:spcAft>
                        <a:buFont typeface="Arial" panose="020B0604020202020204" pitchFamily="34" charset="0"/>
                        <a:buChar char="•"/>
                      </a:pPr>
                      <a:r>
                        <a:rPr lang="en-US" sz="1800" u="none" strike="noStrike" baseline="0" dirty="0">
                          <a:solidFill>
                            <a:schemeClr val="accent3"/>
                          </a:solidFill>
                          <a:effectLst/>
                          <a:latin typeface="+mn-lt"/>
                          <a:cs typeface="Times New Roman" panose="02020603050405020304" pitchFamily="18" charset="0"/>
                        </a:rPr>
                        <a:t>Committee should acknowledge the quality of life detriment faced by people who experience symptoms without a diagnosis </a:t>
                      </a:r>
                    </a:p>
                  </a:txBody>
                  <a:tcPr>
                    <a:solidFill>
                      <a:schemeClr val="accent6">
                        <a:lumMod val="60000"/>
                        <a:lumOff val="40000"/>
                      </a:schemeClr>
                    </a:solidFill>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C5777AB0-EF6D-4044-9670-2486765F03D9}"/>
              </a:ext>
            </a:extLst>
          </p:cNvPr>
          <p:cNvSpPr>
            <a:spLocks noGrp="1"/>
          </p:cNvSpPr>
          <p:nvPr>
            <p:ph type="sldNum" sz="quarter" idx="12"/>
          </p:nvPr>
        </p:nvSpPr>
        <p:spPr>
          <a:xfrm>
            <a:off x="9874582" y="6874472"/>
            <a:ext cx="500380" cy="333663"/>
          </a:xfrm>
        </p:spPr>
        <p:txBody>
          <a:bodyPr/>
          <a:lstStyle/>
          <a:p>
            <a:fld id="{DDBE135E-2566-4748-853C-8A3B78F0FB00}" type="slidenum">
              <a:rPr lang="en-GB" smtClean="0"/>
              <a:t>17</a:t>
            </a:fld>
            <a:endParaRPr lang="en-GB" dirty="0"/>
          </a:p>
        </p:txBody>
      </p:sp>
      <p:sp>
        <p:nvSpPr>
          <p:cNvPr id="7" name="Title 1">
            <a:extLst>
              <a:ext uri="{FF2B5EF4-FFF2-40B4-BE49-F238E27FC236}">
                <a16:creationId xmlns:a16="http://schemas.microsoft.com/office/drawing/2014/main" id="{E8810254-E413-401A-A74D-998D50103C93}"/>
              </a:ext>
            </a:extLst>
          </p:cNvPr>
          <p:cNvSpPr txBox="1">
            <a:spLocks/>
          </p:cNvSpPr>
          <p:nvPr/>
        </p:nvSpPr>
        <p:spPr>
          <a:xfrm>
            <a:off x="470255" y="415938"/>
            <a:ext cx="10425611"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ts val="3600"/>
              </a:lnSpc>
            </a:pPr>
            <a:r>
              <a:rPr lang="en-GB" sz="2800" dirty="0"/>
              <a:t>ATTR-CM diagnosis, delays, early diagnosis assumptions</a:t>
            </a:r>
          </a:p>
          <a:p>
            <a:pPr>
              <a:lnSpc>
                <a:spcPts val="3600"/>
              </a:lnSpc>
            </a:pPr>
            <a:r>
              <a:rPr lang="en-GB" sz="2800" i="1" dirty="0"/>
              <a:t>Company’s ACD response </a:t>
            </a:r>
            <a:br>
              <a:rPr lang="en-GB" dirty="0"/>
            </a:br>
            <a:endParaRPr lang="en-GB" dirty="0"/>
          </a:p>
        </p:txBody>
      </p:sp>
    </p:spTree>
    <p:extLst>
      <p:ext uri="{BB962C8B-B14F-4D97-AF65-F5344CB8AC3E}">
        <p14:creationId xmlns:p14="http://schemas.microsoft.com/office/powerpoint/2010/main" val="60746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F12D6208-DA5A-4C1D-B20B-FFD914754C7C}"/>
              </a:ext>
            </a:extLst>
          </p:cNvPr>
          <p:cNvGraphicFramePr>
            <a:graphicFrameLocks/>
          </p:cNvGraphicFramePr>
          <p:nvPr>
            <p:extLst>
              <p:ext uri="{D42A27DB-BD31-4B8C-83A1-F6EECF244321}">
                <p14:modId xmlns:p14="http://schemas.microsoft.com/office/powerpoint/2010/main" val="1245492646"/>
              </p:ext>
            </p:extLst>
          </p:nvPr>
        </p:nvGraphicFramePr>
        <p:xfrm>
          <a:off x="72700" y="1388493"/>
          <a:ext cx="10548000" cy="5882640"/>
        </p:xfrm>
        <a:graphic>
          <a:graphicData uri="http://schemas.openxmlformats.org/drawingml/2006/table">
            <a:tbl>
              <a:tblPr bandRow="1">
                <a:tableStyleId>{F5AB1C69-6EDB-4FF4-983F-18BD219EF322}</a:tableStyleId>
              </a:tblPr>
              <a:tblGrid>
                <a:gridCol w="10548000">
                  <a:extLst>
                    <a:ext uri="{9D8B030D-6E8A-4147-A177-3AD203B41FA5}">
                      <a16:colId xmlns:a16="http://schemas.microsoft.com/office/drawing/2014/main" val="20000"/>
                    </a:ext>
                  </a:extLst>
                </a:gridCol>
              </a:tblGrid>
              <a:tr h="1272189">
                <a:tc>
                  <a:txBody>
                    <a:bodyPr/>
                    <a:lstStyle/>
                    <a:p>
                      <a:pPr marL="0" marR="0" lvl="0" indent="0" algn="l" defTabSz="1043056" rtl="0" eaLnBrk="1" fontAlgn="auto" latinLnBrk="0" hangingPunct="1">
                        <a:lnSpc>
                          <a:spcPct val="100000"/>
                        </a:lnSpc>
                        <a:spcBef>
                          <a:spcPts val="300"/>
                        </a:spcBef>
                        <a:spcAft>
                          <a:spcPts val="300"/>
                        </a:spcAft>
                        <a:buClrTx/>
                        <a:buSzTx/>
                        <a:buFont typeface="Arial" panose="020B0604020202020204" pitchFamily="34" charset="0"/>
                        <a:buNone/>
                        <a:tabLst/>
                        <a:defRPr/>
                      </a:pPr>
                      <a:r>
                        <a:rPr lang="en-GB" sz="2000" b="1" i="1" dirty="0">
                          <a:solidFill>
                            <a:schemeClr val="accent3"/>
                          </a:solidFill>
                          <a:effectLst/>
                          <a:latin typeface="+mn-lt"/>
                          <a:ea typeface="Times New Roman" panose="02020603050405020304" pitchFamily="18" charset="0"/>
                          <a:cs typeface="Times New Roman" panose="02020603050405020304" pitchFamily="18" charset="0"/>
                        </a:rPr>
                        <a:t>ATTR-CM diagnosis and diagnosis delays</a:t>
                      </a:r>
                    </a:p>
                    <a:p>
                      <a:pPr marL="285750" marR="0" lvl="0" indent="-28575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2000" dirty="0">
                          <a:solidFill>
                            <a:schemeClr val="accent3"/>
                          </a:solidFill>
                          <a:effectLst/>
                          <a:latin typeface="+mn-lt"/>
                          <a:ea typeface="Times New Roman" panose="02020603050405020304" pitchFamily="18" charset="0"/>
                          <a:cs typeface="Times New Roman" panose="02020603050405020304" pitchFamily="18" charset="0"/>
                        </a:rPr>
                        <a:t>ACD reflects the experts view about DPD scans and incidental findings of amyloid deposit</a:t>
                      </a:r>
                    </a:p>
                    <a:p>
                      <a:pPr marL="285750" marR="0" lvl="0" indent="-28575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2000" dirty="0">
                          <a:solidFill>
                            <a:schemeClr val="accent3"/>
                          </a:solidFill>
                          <a:effectLst/>
                          <a:latin typeface="+mn-lt"/>
                          <a:ea typeface="Times New Roman" panose="02020603050405020304" pitchFamily="18" charset="0"/>
                          <a:cs typeface="Times New Roman" panose="02020603050405020304" pitchFamily="18" charset="0"/>
                        </a:rPr>
                        <a:t>When ATTR-CM is suspected current diagnostic pathways may lead to quick diagnoses. This is not the case for people who have delays before reaching a ATTR-CM diagnosis</a:t>
                      </a:r>
                    </a:p>
                    <a:p>
                      <a:pPr marL="285750" marR="0" lvl="0" indent="-28575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2000" dirty="0">
                          <a:solidFill>
                            <a:schemeClr val="accent3"/>
                          </a:solidFill>
                          <a:effectLst/>
                          <a:latin typeface="+mn-lt"/>
                          <a:ea typeface="Times New Roman" panose="02020603050405020304" pitchFamily="18" charset="0"/>
                          <a:cs typeface="Times New Roman" panose="02020603050405020304" pitchFamily="18" charset="0"/>
                        </a:rPr>
                        <a:t>The lack of a “validated and objective measures for assessing ATTR-CM” refers to the use of NYHA instead of the NAC diagnostic algorithm </a:t>
                      </a:r>
                    </a:p>
                    <a:p>
                      <a:pPr marL="285750" marR="0" lvl="0" indent="-28575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endParaRPr lang="en-GB" sz="2000" dirty="0">
                        <a:solidFill>
                          <a:schemeClr val="accent3"/>
                        </a:solidFill>
                        <a:effectLst/>
                        <a:latin typeface="+mn-lt"/>
                        <a:ea typeface="Times New Roman" panose="02020603050405020304" pitchFamily="18" charset="0"/>
                        <a:cs typeface="Times New Roman" panose="02020603050405020304" pitchFamily="18" charset="0"/>
                      </a:endParaRPr>
                    </a:p>
                    <a:p>
                      <a:pPr marL="0" marR="0" lvl="0" indent="0" algn="l" defTabSz="1043056" rtl="0" eaLnBrk="1" fontAlgn="auto" latinLnBrk="0" hangingPunct="1">
                        <a:lnSpc>
                          <a:spcPct val="100000"/>
                        </a:lnSpc>
                        <a:spcBef>
                          <a:spcPts val="300"/>
                        </a:spcBef>
                        <a:spcAft>
                          <a:spcPts val="300"/>
                        </a:spcAft>
                        <a:buClrTx/>
                        <a:buSzTx/>
                        <a:buFont typeface="Arial" panose="020B0604020202020204" pitchFamily="34" charset="0"/>
                        <a:buNone/>
                        <a:tabLst/>
                        <a:defRPr/>
                      </a:pPr>
                      <a:r>
                        <a:rPr lang="en-GB" sz="2000" b="1" i="1" u="none" dirty="0">
                          <a:solidFill>
                            <a:schemeClr val="accent3"/>
                          </a:solidFill>
                          <a:effectLst/>
                          <a:latin typeface="+mn-lt"/>
                          <a:ea typeface="Times New Roman" panose="02020603050405020304" pitchFamily="18" charset="0"/>
                          <a:cs typeface="Times New Roman" panose="02020603050405020304" pitchFamily="18" charset="0"/>
                        </a:rPr>
                        <a:t>Company’s early diagnosis assumptions</a:t>
                      </a:r>
                    </a:p>
                    <a:p>
                      <a:pPr marL="285750" marR="0" lvl="0" indent="-28575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2000" dirty="0">
                          <a:solidFill>
                            <a:schemeClr val="accent3"/>
                          </a:solidFill>
                          <a:effectLst/>
                          <a:latin typeface="+mn-lt"/>
                          <a:ea typeface="Times New Roman" panose="02020603050405020304" pitchFamily="18" charset="0"/>
                          <a:cs typeface="Times New Roman" panose="02020603050405020304" pitchFamily="18" charset="0"/>
                        </a:rPr>
                        <a:t>No evidence to suggest recommending </a:t>
                      </a:r>
                      <a:r>
                        <a:rPr lang="en-GB" sz="2000" dirty="0" err="1">
                          <a:solidFill>
                            <a:schemeClr val="accent3"/>
                          </a:solidFill>
                          <a:effectLst/>
                          <a:latin typeface="+mn-lt"/>
                          <a:ea typeface="Times New Roman" panose="02020603050405020304" pitchFamily="18" charset="0"/>
                          <a:cs typeface="Times New Roman" panose="02020603050405020304" pitchFamily="18" charset="0"/>
                        </a:rPr>
                        <a:t>tafamidis</a:t>
                      </a:r>
                      <a:r>
                        <a:rPr lang="en-GB" sz="2000" dirty="0">
                          <a:solidFill>
                            <a:schemeClr val="accent3"/>
                          </a:solidFill>
                          <a:effectLst/>
                          <a:latin typeface="+mn-lt"/>
                          <a:ea typeface="Times New Roman" panose="02020603050405020304" pitchFamily="18" charset="0"/>
                          <a:cs typeface="Times New Roman" panose="02020603050405020304" pitchFamily="18" charset="0"/>
                        </a:rPr>
                        <a:t> will reduce diagnosis delays to &lt; 6mnts</a:t>
                      </a:r>
                    </a:p>
                    <a:p>
                      <a:pPr marL="285750" marR="0" lvl="0" indent="-28575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2000" dirty="0">
                          <a:solidFill>
                            <a:schemeClr val="accent3"/>
                          </a:solidFill>
                          <a:effectLst/>
                          <a:latin typeface="+mn-lt"/>
                          <a:ea typeface="Times New Roman" panose="02020603050405020304" pitchFamily="18" charset="0"/>
                          <a:cs typeface="Times New Roman" panose="02020603050405020304" pitchFamily="18" charset="0"/>
                        </a:rPr>
                        <a:t>The 2 implications associated with earlier diagnosis noted by the company are:</a:t>
                      </a:r>
                    </a:p>
                    <a:p>
                      <a:pPr marL="342900" marR="0" lvl="0" indent="-342900" algn="l" defTabSz="1043056" rtl="0" eaLnBrk="1" fontAlgn="auto" latinLnBrk="0" hangingPunct="1">
                        <a:lnSpc>
                          <a:spcPct val="100000"/>
                        </a:lnSpc>
                        <a:spcBef>
                          <a:spcPts val="300"/>
                        </a:spcBef>
                        <a:spcAft>
                          <a:spcPts val="300"/>
                        </a:spcAft>
                        <a:buClrTx/>
                        <a:buSzTx/>
                        <a:buFont typeface="+mj-lt"/>
                        <a:buAutoNum type="arabicPeriod"/>
                        <a:tabLst/>
                        <a:defRPr/>
                      </a:pPr>
                      <a:r>
                        <a:rPr lang="en-GB" sz="2000" dirty="0">
                          <a:solidFill>
                            <a:schemeClr val="accent3"/>
                          </a:solidFill>
                          <a:effectLst/>
                          <a:latin typeface="+mn-lt"/>
                          <a:ea typeface="Times New Roman" panose="02020603050405020304" pitchFamily="18" charset="0"/>
                          <a:cs typeface="Times New Roman" panose="02020603050405020304" pitchFamily="18" charset="0"/>
                        </a:rPr>
                        <a:t>Treatment can be started in an earlier disease stage (NYHA 1 or 2):</a:t>
                      </a:r>
                    </a:p>
                    <a:p>
                      <a:pPr marL="864428" marR="0" lvl="1" indent="-34290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2000" i="1" dirty="0">
                          <a:solidFill>
                            <a:schemeClr val="accent3"/>
                          </a:solidFill>
                          <a:effectLst/>
                          <a:latin typeface="+mn-lt"/>
                          <a:ea typeface="Times New Roman" panose="02020603050405020304" pitchFamily="18" charset="0"/>
                          <a:cs typeface="Times New Roman" panose="02020603050405020304" pitchFamily="18" charset="0"/>
                        </a:rPr>
                        <a:t>ERG: Assuming everyone starts treatment in NYHA 1 or 2 has a limited ICER impact</a:t>
                      </a:r>
                    </a:p>
                    <a:p>
                      <a:pPr marL="342900" marR="0" lvl="0" indent="-342900" algn="l" defTabSz="1043056" rtl="0" eaLnBrk="1" fontAlgn="auto" latinLnBrk="0" hangingPunct="1">
                        <a:lnSpc>
                          <a:spcPct val="100000"/>
                        </a:lnSpc>
                        <a:spcBef>
                          <a:spcPts val="300"/>
                        </a:spcBef>
                        <a:spcAft>
                          <a:spcPts val="300"/>
                        </a:spcAft>
                        <a:buClrTx/>
                        <a:buSzTx/>
                        <a:buFont typeface="+mj-lt"/>
                        <a:buAutoNum type="arabicPeriod"/>
                        <a:tabLst/>
                        <a:defRPr/>
                      </a:pPr>
                      <a:r>
                        <a:rPr lang="en-GB" sz="2000" dirty="0">
                          <a:solidFill>
                            <a:schemeClr val="accent3"/>
                          </a:solidFill>
                          <a:effectLst/>
                          <a:latin typeface="+mn-lt"/>
                          <a:ea typeface="Times New Roman" panose="02020603050405020304" pitchFamily="18" charset="0"/>
                          <a:cs typeface="Times New Roman" panose="02020603050405020304" pitchFamily="18" charset="0"/>
                        </a:rPr>
                        <a:t>People may avoid costs and QALY losses associated with diagnostic delays</a:t>
                      </a:r>
                    </a:p>
                    <a:p>
                      <a:pPr marL="864428" marR="0" lvl="1" indent="-34290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2000" i="1" dirty="0">
                          <a:solidFill>
                            <a:schemeClr val="accent3"/>
                          </a:solidFill>
                          <a:effectLst/>
                          <a:latin typeface="+mn-lt"/>
                          <a:ea typeface="Times New Roman" panose="02020603050405020304" pitchFamily="18" charset="0"/>
                          <a:cs typeface="Times New Roman" panose="02020603050405020304" pitchFamily="18" charset="0"/>
                        </a:rPr>
                        <a:t>ERG: No calculations were presented for estimated £20,000/patient costs savings </a:t>
                      </a:r>
                    </a:p>
                    <a:p>
                      <a:pPr marL="864428" marR="0" lvl="1" indent="-342900" algn="l" defTabSz="1043056"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GB" sz="2000" i="1" dirty="0">
                          <a:solidFill>
                            <a:schemeClr val="accent3"/>
                          </a:solidFill>
                          <a:effectLst/>
                          <a:latin typeface="+mn-lt"/>
                          <a:ea typeface="Times New Roman" panose="02020603050405020304" pitchFamily="18" charset="0"/>
                          <a:cs typeface="Times New Roman" panose="02020603050405020304" pitchFamily="18" charset="0"/>
                        </a:rPr>
                        <a:t>ERG: ACD does not state diagnosis delays will have no impact on quality of life, but notes that there is insufficient evidence to support such an effect</a:t>
                      </a: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
        <p:nvSpPr>
          <p:cNvPr id="3" name="Slide Number Placeholder 2">
            <a:extLst>
              <a:ext uri="{FF2B5EF4-FFF2-40B4-BE49-F238E27FC236}">
                <a16:creationId xmlns:a16="http://schemas.microsoft.com/office/drawing/2014/main" id="{C5777AB0-EF6D-4044-9670-2486765F03D9}"/>
              </a:ext>
            </a:extLst>
          </p:cNvPr>
          <p:cNvSpPr>
            <a:spLocks noGrp="1"/>
          </p:cNvSpPr>
          <p:nvPr>
            <p:ph type="sldNum" sz="quarter" idx="12"/>
          </p:nvPr>
        </p:nvSpPr>
        <p:spPr>
          <a:xfrm>
            <a:off x="9927590" y="6940732"/>
            <a:ext cx="500380" cy="333663"/>
          </a:xfrm>
        </p:spPr>
        <p:txBody>
          <a:bodyPr/>
          <a:lstStyle/>
          <a:p>
            <a:fld id="{DDBE135E-2566-4748-853C-8A3B78F0FB00}" type="slidenum">
              <a:rPr lang="en-GB" smtClean="0"/>
              <a:t>18</a:t>
            </a:fld>
            <a:endParaRPr lang="en-GB" dirty="0"/>
          </a:p>
        </p:txBody>
      </p:sp>
      <p:sp>
        <p:nvSpPr>
          <p:cNvPr id="2" name="Title 1">
            <a:extLst>
              <a:ext uri="{FF2B5EF4-FFF2-40B4-BE49-F238E27FC236}">
                <a16:creationId xmlns:a16="http://schemas.microsoft.com/office/drawing/2014/main" id="{C46D011E-60B9-4761-A43F-9B8525CB3F9F}"/>
              </a:ext>
            </a:extLst>
          </p:cNvPr>
          <p:cNvSpPr txBox="1">
            <a:spLocks/>
          </p:cNvSpPr>
          <p:nvPr/>
        </p:nvSpPr>
        <p:spPr>
          <a:xfrm>
            <a:off x="470255" y="415938"/>
            <a:ext cx="10425611"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ts val="3600"/>
              </a:lnSpc>
            </a:pPr>
            <a:r>
              <a:rPr lang="en-GB" sz="2800" dirty="0"/>
              <a:t>ATTR-CM diagnosis, delays, early diagnosis assumptions</a:t>
            </a:r>
          </a:p>
          <a:p>
            <a:pPr>
              <a:lnSpc>
                <a:spcPts val="3600"/>
              </a:lnSpc>
            </a:pPr>
            <a:r>
              <a:rPr lang="en-GB" sz="2800" i="1" dirty="0"/>
              <a:t>ERG’s comments</a:t>
            </a:r>
            <a:br>
              <a:rPr lang="en-GB" dirty="0"/>
            </a:br>
            <a:endParaRPr lang="en-GB" dirty="0"/>
          </a:p>
        </p:txBody>
      </p:sp>
    </p:spTree>
    <p:extLst>
      <p:ext uri="{BB962C8B-B14F-4D97-AF65-F5344CB8AC3E}">
        <p14:creationId xmlns:p14="http://schemas.microsoft.com/office/powerpoint/2010/main" val="3306891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5777AB0-EF6D-4044-9670-2486765F03D9}"/>
              </a:ext>
            </a:extLst>
          </p:cNvPr>
          <p:cNvSpPr>
            <a:spLocks noGrp="1"/>
          </p:cNvSpPr>
          <p:nvPr>
            <p:ph type="sldNum" sz="quarter" idx="12"/>
          </p:nvPr>
        </p:nvSpPr>
        <p:spPr>
          <a:xfrm>
            <a:off x="9927590" y="6940732"/>
            <a:ext cx="500380" cy="333663"/>
          </a:xfrm>
        </p:spPr>
        <p:txBody>
          <a:bodyPr/>
          <a:lstStyle/>
          <a:p>
            <a:fld id="{DDBE135E-2566-4748-853C-8A3B78F0FB00}" type="slidenum">
              <a:rPr lang="en-GB" smtClean="0"/>
              <a:t>19</a:t>
            </a:fld>
            <a:endParaRPr lang="en-GB" dirty="0"/>
          </a:p>
        </p:txBody>
      </p:sp>
      <p:graphicFrame>
        <p:nvGraphicFramePr>
          <p:cNvPr id="11" name="Content Placeholder 4">
            <a:extLst>
              <a:ext uri="{FF2B5EF4-FFF2-40B4-BE49-F238E27FC236}">
                <a16:creationId xmlns:a16="http://schemas.microsoft.com/office/drawing/2014/main" id="{92296760-0829-4F76-9541-BC7E484DBF82}"/>
              </a:ext>
            </a:extLst>
          </p:cNvPr>
          <p:cNvGraphicFramePr>
            <a:graphicFrameLocks/>
          </p:cNvGraphicFramePr>
          <p:nvPr>
            <p:extLst>
              <p:ext uri="{D42A27DB-BD31-4B8C-83A1-F6EECF244321}">
                <p14:modId xmlns:p14="http://schemas.microsoft.com/office/powerpoint/2010/main" val="2244361457"/>
              </p:ext>
            </p:extLst>
          </p:nvPr>
        </p:nvGraphicFramePr>
        <p:xfrm>
          <a:off x="293824" y="1573794"/>
          <a:ext cx="4757888" cy="3810000"/>
        </p:xfrm>
        <a:graphic>
          <a:graphicData uri="http://schemas.openxmlformats.org/drawingml/2006/table">
            <a:tbl>
              <a:tblPr bandRow="1">
                <a:tableStyleId>{F5AB1C69-6EDB-4FF4-983F-18BD219EF322}</a:tableStyleId>
              </a:tblPr>
              <a:tblGrid>
                <a:gridCol w="4757888">
                  <a:extLst>
                    <a:ext uri="{9D8B030D-6E8A-4147-A177-3AD203B41FA5}">
                      <a16:colId xmlns:a16="http://schemas.microsoft.com/office/drawing/2014/main" val="20000"/>
                    </a:ext>
                  </a:extLst>
                </a:gridCol>
              </a:tblGrid>
              <a:tr h="1975823">
                <a:tc>
                  <a:txBody>
                    <a:bodyPr/>
                    <a:lstStyle/>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kern="1200" dirty="0">
                          <a:solidFill>
                            <a:schemeClr val="accent3"/>
                          </a:solidFill>
                          <a:effectLst/>
                          <a:latin typeface="+mn-lt"/>
                          <a:ea typeface="+mn-ea"/>
                          <a:cs typeface="Times New Roman" panose="02020603050405020304" pitchFamily="18" charset="0"/>
                        </a:rPr>
                        <a:t>Unclear if recommending </a:t>
                      </a:r>
                      <a:r>
                        <a:rPr lang="en-GB" sz="1800" kern="1200" dirty="0" err="1">
                          <a:solidFill>
                            <a:schemeClr val="accent3"/>
                          </a:solidFill>
                          <a:effectLst/>
                          <a:latin typeface="+mn-lt"/>
                          <a:ea typeface="+mn-ea"/>
                          <a:cs typeface="Times New Roman" panose="02020603050405020304" pitchFamily="18" charset="0"/>
                        </a:rPr>
                        <a:t>tafamidis</a:t>
                      </a:r>
                      <a:r>
                        <a:rPr lang="en-GB" sz="1800" kern="1200" dirty="0">
                          <a:solidFill>
                            <a:schemeClr val="accent3"/>
                          </a:solidFill>
                          <a:effectLst/>
                          <a:latin typeface="+mn-lt"/>
                          <a:ea typeface="+mn-ea"/>
                          <a:cs typeface="Times New Roman" panose="02020603050405020304" pitchFamily="18" charset="0"/>
                        </a:rPr>
                        <a:t> will reduce delays </a:t>
                      </a:r>
                      <a:r>
                        <a:rPr lang="en-US" sz="1800" u="none" strike="noStrike" baseline="0" dirty="0">
                          <a:solidFill>
                            <a:schemeClr val="accent3"/>
                          </a:solidFill>
                          <a:effectLst/>
                          <a:latin typeface="+mn-lt"/>
                          <a:cs typeface="Times New Roman" panose="02020603050405020304" pitchFamily="18" charset="0"/>
                        </a:rPr>
                        <a:t>→ no data to support this</a:t>
                      </a:r>
                      <a:endParaRPr lang="en-GB" sz="1800" kern="1200" dirty="0">
                        <a:solidFill>
                          <a:schemeClr val="accent3"/>
                        </a:solidFill>
                        <a:effectLst/>
                        <a:latin typeface="+mn-lt"/>
                        <a:ea typeface="+mn-ea"/>
                        <a:cs typeface="Times New Roman" panose="02020603050405020304" pitchFamily="18" charset="0"/>
                      </a:endParaRP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accent3"/>
                          </a:solidFill>
                          <a:effectLst/>
                          <a:latin typeface="+mn-lt"/>
                          <a:ea typeface="Times New Roman" panose="02020603050405020304" pitchFamily="18" charset="0"/>
                          <a:cs typeface="Times New Roman" panose="02020603050405020304" pitchFamily="18" charset="0"/>
                        </a:rPr>
                        <a:t>Increased ATTR-CM diagnoses started before ATTR-ACT and DPD adoption</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accent3"/>
                          </a:solidFill>
                          <a:effectLst/>
                          <a:latin typeface="+mn-lt"/>
                          <a:ea typeface="Times New Roman" panose="02020603050405020304" pitchFamily="18" charset="0"/>
                          <a:cs typeface="Times New Roman" panose="02020603050405020304" pitchFamily="18" charset="0"/>
                        </a:rPr>
                        <a:t>ATTR-</a:t>
                      </a:r>
                      <a:r>
                        <a:rPr lang="en-GB" sz="1800" dirty="0" err="1">
                          <a:solidFill>
                            <a:schemeClr val="accent3"/>
                          </a:solidFill>
                          <a:effectLst/>
                          <a:latin typeface="+mn-lt"/>
                          <a:ea typeface="Times New Roman" panose="02020603050405020304" pitchFamily="18" charset="0"/>
                          <a:cs typeface="Times New Roman" panose="02020603050405020304" pitchFamily="18" charset="0"/>
                        </a:rPr>
                        <a:t>CMwt</a:t>
                      </a:r>
                      <a:r>
                        <a:rPr lang="en-GB" sz="1800" dirty="0">
                          <a:solidFill>
                            <a:schemeClr val="accent3"/>
                          </a:solidFill>
                          <a:effectLst/>
                          <a:latin typeface="+mn-lt"/>
                          <a:ea typeface="Times New Roman" panose="02020603050405020304" pitchFamily="18" charset="0"/>
                          <a:cs typeface="Times New Roman" panose="02020603050405020304" pitchFamily="18" charset="0"/>
                        </a:rPr>
                        <a:t> survival data (RHS figure </a:t>
                      </a:r>
                      <a:r>
                        <a:rPr lang="en-US" sz="1800" u="none" strike="noStrike" baseline="0" dirty="0">
                          <a:solidFill>
                            <a:schemeClr val="accent3"/>
                          </a:solidFill>
                          <a:effectLst/>
                          <a:latin typeface="+mn-lt"/>
                          <a:cs typeface="Times New Roman" panose="02020603050405020304" pitchFamily="18" charset="0"/>
                        </a:rPr>
                        <a:t>→</a:t>
                      </a:r>
                      <a:r>
                        <a:rPr lang="en-GB" sz="1800" dirty="0">
                          <a:solidFill>
                            <a:schemeClr val="accent3"/>
                          </a:solidFill>
                          <a:effectLst/>
                          <a:latin typeface="+mn-lt"/>
                          <a:ea typeface="Times New Roman" panose="02020603050405020304" pitchFamily="18" charset="0"/>
                          <a:cs typeface="Times New Roman" panose="02020603050405020304" pitchFamily="18" charset="0"/>
                        </a:rPr>
                        <a:t>) shows improvements in survival post-2012 without disease modifying treatment </a:t>
                      </a:r>
                      <a:r>
                        <a:rPr lang="en-US" sz="1800" u="none" strike="noStrike" baseline="0" dirty="0">
                          <a:solidFill>
                            <a:schemeClr val="accent3"/>
                          </a:solidFill>
                          <a:effectLst/>
                          <a:latin typeface="+mn-lt"/>
                          <a:cs typeface="Times New Roman" panose="02020603050405020304" pitchFamily="18" charset="0"/>
                        </a:rPr>
                        <a:t>→ could be explained by earlier diagnosis</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800" u="none" strike="noStrike" baseline="0" dirty="0">
                          <a:solidFill>
                            <a:schemeClr val="accent3"/>
                          </a:solidFill>
                          <a:effectLst/>
                          <a:latin typeface="+mn-lt"/>
                          <a:ea typeface="Times New Roman" panose="02020603050405020304" pitchFamily="18" charset="0"/>
                          <a:cs typeface="Times New Roman" panose="02020603050405020304" pitchFamily="18" charset="0"/>
                        </a:rPr>
                        <a:t>Diagnosis times have improved </a:t>
                      </a:r>
                      <a:r>
                        <a:rPr lang="en-US" sz="1800" u="none" strike="noStrike" baseline="0" dirty="0">
                          <a:solidFill>
                            <a:schemeClr val="accent3"/>
                          </a:solidFill>
                          <a:effectLst/>
                          <a:latin typeface="+mn-lt"/>
                          <a:cs typeface="Times New Roman" panose="02020603050405020304" pitchFamily="18" charset="0"/>
                        </a:rPr>
                        <a:t>→ </a:t>
                      </a:r>
                      <a:r>
                        <a:rPr lang="en-US" sz="1800" u="none" strike="noStrike" baseline="0" dirty="0">
                          <a:solidFill>
                            <a:schemeClr val="accent3"/>
                          </a:solidFill>
                          <a:effectLst/>
                          <a:latin typeface="+mn-lt"/>
                          <a:ea typeface="Times New Roman" panose="02020603050405020304" pitchFamily="18" charset="0"/>
                          <a:cs typeface="Times New Roman" panose="02020603050405020304" pitchFamily="18" charset="0"/>
                        </a:rPr>
                        <a:t>trend will continue thanks to educational events</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800" u="none" strike="noStrike" baseline="0" dirty="0" err="1">
                          <a:solidFill>
                            <a:schemeClr val="accent3"/>
                          </a:solidFill>
                          <a:effectLst/>
                          <a:latin typeface="+mn-lt"/>
                          <a:ea typeface="Times New Roman" panose="02020603050405020304" pitchFamily="18" charset="0"/>
                          <a:cs typeface="Times New Roman" panose="02020603050405020304" pitchFamily="18" charset="0"/>
                        </a:rPr>
                        <a:t>Patisiran</a:t>
                      </a:r>
                      <a:r>
                        <a:rPr lang="en-US" sz="1800" u="none" strike="noStrike" baseline="0" dirty="0">
                          <a:solidFill>
                            <a:schemeClr val="accent3"/>
                          </a:solidFill>
                          <a:effectLst/>
                          <a:latin typeface="+mn-lt"/>
                          <a:ea typeface="Times New Roman" panose="02020603050405020304" pitchFamily="18" charset="0"/>
                          <a:cs typeface="Times New Roman" panose="02020603050405020304" pitchFamily="18" charset="0"/>
                        </a:rPr>
                        <a:t> and </a:t>
                      </a:r>
                      <a:r>
                        <a:rPr lang="en-US" sz="1800" u="none" strike="noStrike" baseline="0" dirty="0" err="1">
                          <a:solidFill>
                            <a:schemeClr val="accent3"/>
                          </a:solidFill>
                          <a:effectLst/>
                          <a:latin typeface="+mn-lt"/>
                          <a:ea typeface="Times New Roman" panose="02020603050405020304" pitchFamily="18" charset="0"/>
                          <a:cs typeface="Times New Roman" panose="02020603050405020304" pitchFamily="18" charset="0"/>
                        </a:rPr>
                        <a:t>inotersen</a:t>
                      </a:r>
                      <a:r>
                        <a:rPr lang="en-US" sz="1800" u="none" strike="noStrike" baseline="0" dirty="0">
                          <a:solidFill>
                            <a:schemeClr val="accent3"/>
                          </a:solidFill>
                          <a:effectLst/>
                          <a:latin typeface="+mn-lt"/>
                          <a:ea typeface="Times New Roman" panose="02020603050405020304" pitchFamily="18" charset="0"/>
                          <a:cs typeface="Times New Roman" panose="02020603050405020304" pitchFamily="18" charset="0"/>
                        </a:rPr>
                        <a:t> improved time to diagnosis </a:t>
                      </a:r>
                      <a:r>
                        <a:rPr lang="en-US" sz="1800" u="none" strike="noStrike" baseline="0" dirty="0">
                          <a:solidFill>
                            <a:schemeClr val="accent3"/>
                          </a:solidFill>
                          <a:effectLst/>
                          <a:latin typeface="+mn-lt"/>
                          <a:cs typeface="Times New Roman" panose="02020603050405020304" pitchFamily="18" charset="0"/>
                        </a:rPr>
                        <a:t>→</a:t>
                      </a:r>
                      <a:r>
                        <a:rPr lang="en-US" sz="1800" u="none" strike="noStrike" baseline="0" dirty="0">
                          <a:solidFill>
                            <a:schemeClr val="accent3"/>
                          </a:solidFill>
                          <a:effectLst/>
                          <a:latin typeface="+mn-lt"/>
                          <a:ea typeface="Times New Roman" panose="02020603050405020304" pitchFamily="18" charset="0"/>
                          <a:cs typeface="Times New Roman" panose="02020603050405020304" pitchFamily="18" charset="0"/>
                        </a:rPr>
                        <a:t> </a:t>
                      </a:r>
                      <a:r>
                        <a:rPr lang="en-US" sz="1800" u="none" strike="noStrike" baseline="0" dirty="0" err="1">
                          <a:solidFill>
                            <a:schemeClr val="accent3"/>
                          </a:solidFill>
                          <a:effectLst/>
                          <a:latin typeface="+mn-lt"/>
                          <a:ea typeface="Times New Roman" panose="02020603050405020304" pitchFamily="18" charset="0"/>
                          <a:cs typeface="Times New Roman" panose="02020603050405020304" pitchFamily="18" charset="0"/>
                        </a:rPr>
                        <a:t>tafamidis</a:t>
                      </a:r>
                      <a:r>
                        <a:rPr lang="en-US" sz="1800" u="none" strike="noStrike" baseline="0" dirty="0">
                          <a:solidFill>
                            <a:schemeClr val="accent3"/>
                          </a:solidFill>
                          <a:effectLst/>
                          <a:latin typeface="+mn-lt"/>
                          <a:ea typeface="Times New Roman" panose="02020603050405020304" pitchFamily="18" charset="0"/>
                          <a:cs typeface="Times New Roman" panose="02020603050405020304" pitchFamily="18" charset="0"/>
                        </a:rPr>
                        <a:t> may improve things further</a:t>
                      </a:r>
                    </a:p>
                  </a:txBody>
                  <a:tcPr>
                    <a:solidFill>
                      <a:schemeClr val="accent5">
                        <a:lumMod val="10000"/>
                        <a:lumOff val="90000"/>
                      </a:schemeClr>
                    </a:solidFill>
                  </a:tcPr>
                </a:tc>
                <a:extLst>
                  <a:ext uri="{0D108BD9-81ED-4DB2-BD59-A6C34878D82A}">
                    <a16:rowId xmlns:a16="http://schemas.microsoft.com/office/drawing/2014/main" val="10001"/>
                  </a:ext>
                </a:extLst>
              </a:tr>
            </a:tbl>
          </a:graphicData>
        </a:graphic>
      </p:graphicFrame>
      <p:pic>
        <p:nvPicPr>
          <p:cNvPr id="7" name="Picture 6">
            <a:extLst>
              <a:ext uri="{FF2B5EF4-FFF2-40B4-BE49-F238E27FC236}">
                <a16:creationId xmlns:a16="http://schemas.microsoft.com/office/drawing/2014/main" id="{D6183EC5-9EFB-4077-B6A2-13D75C9D8164}"/>
              </a:ext>
            </a:extLst>
          </p:cNvPr>
          <p:cNvPicPr/>
          <p:nvPr/>
        </p:nvPicPr>
        <p:blipFill rotWithShape="1">
          <a:blip r:embed="rId3"/>
          <a:srcRect t="2471" b="18175"/>
          <a:stretch/>
        </p:blipFill>
        <p:spPr>
          <a:xfrm>
            <a:off x="5023318" y="1387368"/>
            <a:ext cx="5535282" cy="4308037"/>
          </a:xfrm>
          <a:prstGeom prst="rect">
            <a:avLst/>
          </a:prstGeom>
        </p:spPr>
      </p:pic>
      <p:sp>
        <p:nvSpPr>
          <p:cNvPr id="4" name="TextBox 3">
            <a:extLst>
              <a:ext uri="{FF2B5EF4-FFF2-40B4-BE49-F238E27FC236}">
                <a16:creationId xmlns:a16="http://schemas.microsoft.com/office/drawing/2014/main" id="{34607999-3231-480A-AAFB-5EA8EBFCEA35}"/>
              </a:ext>
            </a:extLst>
          </p:cNvPr>
          <p:cNvSpPr txBox="1"/>
          <p:nvPr/>
        </p:nvSpPr>
        <p:spPr>
          <a:xfrm>
            <a:off x="304619" y="5660392"/>
            <a:ext cx="9691200" cy="1846659"/>
          </a:xfrm>
          <a:prstGeom prst="rect">
            <a:avLst/>
          </a:prstGeom>
          <a:solidFill>
            <a:schemeClr val="accent1"/>
          </a:solidFill>
        </p:spPr>
        <p:txBody>
          <a:bodyPr wrap="square" lIns="0" tIns="0" rIns="0" bIns="0" rtlCol="0" anchor="ctr">
            <a:spAutoFit/>
          </a:bodyPr>
          <a:lstStyle/>
          <a:p>
            <a:pPr marL="285750" indent="-285750">
              <a:buFont typeface="Wingdings" panose="05000000000000000000" pitchFamily="2" charset="2"/>
              <a:buChar char="q"/>
            </a:pPr>
            <a:r>
              <a:rPr lang="en-GB" sz="2000" b="1" dirty="0">
                <a:solidFill>
                  <a:schemeClr val="bg1"/>
                </a:solidFill>
              </a:rPr>
              <a:t>How would ATTR-CM be diagnosed in clinical practice? Does this match the ATTR-ACT population?</a:t>
            </a:r>
          </a:p>
          <a:p>
            <a:pPr marL="285750" indent="-285750">
              <a:buFont typeface="Wingdings" panose="05000000000000000000" pitchFamily="2" charset="2"/>
              <a:buChar char="q"/>
            </a:pPr>
            <a:r>
              <a:rPr lang="en-GB" sz="2000" b="1" dirty="0">
                <a:solidFill>
                  <a:schemeClr val="bg1"/>
                </a:solidFill>
              </a:rPr>
              <a:t>Can incidental amyloid deposits from DPD scans be misinterpreted as amyloidosis? </a:t>
            </a:r>
          </a:p>
          <a:p>
            <a:pPr marL="285750" indent="-285750">
              <a:buFont typeface="Wingdings" panose="05000000000000000000" pitchFamily="2" charset="2"/>
              <a:buChar char="q"/>
            </a:pPr>
            <a:r>
              <a:rPr lang="en-GB" sz="2000" b="1" dirty="0">
                <a:solidFill>
                  <a:schemeClr val="bg1"/>
                </a:solidFill>
              </a:rPr>
              <a:t>Would the introduction of </a:t>
            </a:r>
            <a:r>
              <a:rPr lang="en-GB" sz="2000" b="1" dirty="0" err="1">
                <a:solidFill>
                  <a:schemeClr val="bg1"/>
                </a:solidFill>
              </a:rPr>
              <a:t>tafamidis</a:t>
            </a:r>
            <a:r>
              <a:rPr lang="en-GB" sz="2000" b="1" dirty="0">
                <a:solidFill>
                  <a:schemeClr val="bg1"/>
                </a:solidFill>
              </a:rPr>
              <a:t> reduce time to diagnosis? </a:t>
            </a:r>
          </a:p>
          <a:p>
            <a:pPr marL="285750" indent="-285750">
              <a:buFont typeface="Wingdings" panose="05000000000000000000" pitchFamily="2" charset="2"/>
              <a:buChar char="q"/>
            </a:pPr>
            <a:r>
              <a:rPr lang="en-GB" sz="2000" b="1" dirty="0">
                <a:solidFill>
                  <a:schemeClr val="bg1"/>
                </a:solidFill>
              </a:rPr>
              <a:t>Could future benefits from earlier diagnosis be attributed to </a:t>
            </a:r>
            <a:r>
              <a:rPr lang="en-GB" sz="2000" b="1" dirty="0" err="1">
                <a:solidFill>
                  <a:schemeClr val="bg1"/>
                </a:solidFill>
              </a:rPr>
              <a:t>tafamidis</a:t>
            </a:r>
            <a:r>
              <a:rPr lang="en-GB" sz="2000" b="1" dirty="0">
                <a:solidFill>
                  <a:schemeClr val="bg1"/>
                </a:solidFill>
              </a:rPr>
              <a:t>? </a:t>
            </a:r>
          </a:p>
        </p:txBody>
      </p:sp>
      <p:sp>
        <p:nvSpPr>
          <p:cNvPr id="10" name="TextBox 9">
            <a:extLst>
              <a:ext uri="{FF2B5EF4-FFF2-40B4-BE49-F238E27FC236}">
                <a16:creationId xmlns:a16="http://schemas.microsoft.com/office/drawing/2014/main" id="{CF756A3D-B13A-4EFB-BCAE-7A8DF8C63C31}"/>
              </a:ext>
            </a:extLst>
          </p:cNvPr>
          <p:cNvSpPr txBox="1"/>
          <p:nvPr/>
        </p:nvSpPr>
        <p:spPr>
          <a:xfrm>
            <a:off x="6321294" y="1413495"/>
            <a:ext cx="2939330" cy="400110"/>
          </a:xfrm>
          <a:prstGeom prst="rect">
            <a:avLst/>
          </a:prstGeom>
          <a:noFill/>
        </p:spPr>
        <p:txBody>
          <a:bodyPr wrap="square">
            <a:spAutoFit/>
          </a:bodyPr>
          <a:lstStyle/>
          <a:p>
            <a:r>
              <a:rPr lang="en-GB" sz="2000" dirty="0">
                <a:solidFill>
                  <a:schemeClr val="accent3"/>
                </a:solidFill>
                <a:effectLst/>
                <a:latin typeface="+mn-lt"/>
                <a:ea typeface="Times New Roman" panose="02020603050405020304" pitchFamily="18" charset="0"/>
                <a:cs typeface="Times New Roman" panose="02020603050405020304" pitchFamily="18" charset="0"/>
              </a:rPr>
              <a:t>Source: Lane et al 2019</a:t>
            </a:r>
            <a:endParaRPr lang="en-GB" dirty="0"/>
          </a:p>
        </p:txBody>
      </p:sp>
      <p:sp>
        <p:nvSpPr>
          <p:cNvPr id="2" name="Title 1">
            <a:extLst>
              <a:ext uri="{FF2B5EF4-FFF2-40B4-BE49-F238E27FC236}">
                <a16:creationId xmlns:a16="http://schemas.microsoft.com/office/drawing/2014/main" id="{1B727323-4AC3-4F40-8FA7-689520548994}"/>
              </a:ext>
            </a:extLst>
          </p:cNvPr>
          <p:cNvSpPr txBox="1">
            <a:spLocks/>
          </p:cNvSpPr>
          <p:nvPr/>
        </p:nvSpPr>
        <p:spPr>
          <a:xfrm>
            <a:off x="470255" y="415938"/>
            <a:ext cx="10425611"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ts val="3600"/>
              </a:lnSpc>
            </a:pPr>
            <a:r>
              <a:rPr lang="en-GB" sz="2800" dirty="0"/>
              <a:t>ATTR-CM diagnosis, delays, early diagnosis assumptions</a:t>
            </a:r>
          </a:p>
          <a:p>
            <a:pPr>
              <a:lnSpc>
                <a:spcPts val="3600"/>
              </a:lnSpc>
            </a:pPr>
            <a:r>
              <a:rPr lang="en-GB" sz="2800" i="1" dirty="0"/>
              <a:t>Other comments: Web, patient and professional groups</a:t>
            </a:r>
            <a:br>
              <a:rPr lang="en-GB" dirty="0"/>
            </a:br>
            <a:endParaRPr lang="en-GB" dirty="0"/>
          </a:p>
        </p:txBody>
      </p:sp>
    </p:spTree>
    <p:extLst>
      <p:ext uri="{BB962C8B-B14F-4D97-AF65-F5344CB8AC3E}">
        <p14:creationId xmlns:p14="http://schemas.microsoft.com/office/powerpoint/2010/main" val="219332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82FF4AF3-9EDE-4C43-802D-82AA018BAA0F}"/>
              </a:ext>
            </a:extLst>
          </p:cNvPr>
          <p:cNvGraphicFramePr>
            <a:graphicFrameLocks/>
          </p:cNvGraphicFramePr>
          <p:nvPr>
            <p:extLst>
              <p:ext uri="{D42A27DB-BD31-4B8C-83A1-F6EECF244321}">
                <p14:modId xmlns:p14="http://schemas.microsoft.com/office/powerpoint/2010/main" val="2359228195"/>
              </p:ext>
            </p:extLst>
          </p:nvPr>
        </p:nvGraphicFramePr>
        <p:xfrm>
          <a:off x="36700" y="-4232"/>
          <a:ext cx="10620000" cy="7569726"/>
        </p:xfrm>
        <a:graphic>
          <a:graphicData uri="http://schemas.openxmlformats.org/drawingml/2006/table">
            <a:tbl>
              <a:tblPr firstRow="1" bandRow="1">
                <a:tableStyleId>{F5AB1C69-6EDB-4FF4-983F-18BD219EF322}</a:tableStyleId>
              </a:tblPr>
              <a:tblGrid>
                <a:gridCol w="1800000">
                  <a:extLst>
                    <a:ext uri="{9D8B030D-6E8A-4147-A177-3AD203B41FA5}">
                      <a16:colId xmlns:a16="http://schemas.microsoft.com/office/drawing/2014/main" val="2551700578"/>
                    </a:ext>
                  </a:extLst>
                </a:gridCol>
                <a:gridCol w="8820000">
                  <a:extLst>
                    <a:ext uri="{9D8B030D-6E8A-4147-A177-3AD203B41FA5}">
                      <a16:colId xmlns:a16="http://schemas.microsoft.com/office/drawing/2014/main" val="160302398"/>
                    </a:ext>
                  </a:extLst>
                </a:gridCol>
              </a:tblGrid>
              <a:tr h="395648">
                <a:tc gridSpan="2">
                  <a:txBody>
                    <a:bodyPr/>
                    <a:lstStyle/>
                    <a:p>
                      <a:pPr algn="ctr"/>
                      <a:r>
                        <a:rPr lang="en-GB" sz="2000" dirty="0">
                          <a:solidFill>
                            <a:schemeClr val="bg1"/>
                          </a:solidFill>
                        </a:rPr>
                        <a:t>Issues for consideration</a:t>
                      </a:r>
                    </a:p>
                  </a:txBody>
                  <a:tcPr/>
                </a:tc>
                <a:tc hMerge="1">
                  <a:txBody>
                    <a:bodyPr/>
                    <a:lstStyle/>
                    <a:p>
                      <a:endParaRPr lang="en-GB" sz="1800" dirty="0">
                        <a:solidFill>
                          <a:schemeClr val="bg1"/>
                        </a:solidFill>
                      </a:endParaRPr>
                    </a:p>
                  </a:txBody>
                  <a:tcPr/>
                </a:tc>
                <a:extLst>
                  <a:ext uri="{0D108BD9-81ED-4DB2-BD59-A6C34878D82A}">
                    <a16:rowId xmlns:a16="http://schemas.microsoft.com/office/drawing/2014/main" val="794518834"/>
                  </a:ext>
                </a:extLst>
              </a:tr>
              <a:tr h="1522708">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a:solidFill>
                            <a:schemeClr val="dk1"/>
                          </a:solidFill>
                          <a:latin typeface="+mn-lt"/>
                          <a:ea typeface="+mn-ea"/>
                          <a:cs typeface="+mn-cs"/>
                        </a:rPr>
                        <a:t>Diagnosis of ATTR-CM, diagnosis delays, and assumptions</a:t>
                      </a:r>
                      <a:endParaRPr lang="en-GB" sz="2000" b="1" i="0" kern="1200" dirty="0">
                        <a:solidFill>
                          <a:schemeClr val="dk1"/>
                        </a:solidFill>
                        <a:effectLst/>
                        <a:latin typeface="+mn-lt"/>
                        <a:ea typeface="+mn-ea"/>
                        <a:cs typeface="+mn-cs"/>
                      </a:endParaRPr>
                    </a:p>
                  </a:txBody>
                  <a:tcPr>
                    <a:solidFill>
                      <a:srgbClr val="FF6161"/>
                    </a:solidFill>
                  </a:tcPr>
                </a:tc>
                <a:tc>
                  <a:txBody>
                    <a:bodyPr/>
                    <a:lstStyle/>
                    <a:p>
                      <a:pPr marL="285750" marR="0" lvl="0" indent="-285750" algn="l" defTabSz="1043056"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GB" sz="2000" dirty="0"/>
                        <a:t>How is ATTR-CM diagnosed in clinical practice? Does this reflect the ATTR-ACT inclusion criteria? </a:t>
                      </a:r>
                      <a:r>
                        <a:rPr lang="en-GB" sz="2000" i="1" dirty="0"/>
                        <a:t>(criteria included in back-up slides)</a:t>
                      </a:r>
                      <a:endParaRPr lang="en-GB" sz="2000" dirty="0"/>
                    </a:p>
                    <a:p>
                      <a:pPr marL="807278" lvl="1" indent="-285750">
                        <a:spcBef>
                          <a:spcPts val="300"/>
                        </a:spcBef>
                        <a:spcAft>
                          <a:spcPts val="0"/>
                        </a:spcAft>
                        <a:buFont typeface="Arial" panose="020B0604020202020204" pitchFamily="34" charset="0"/>
                        <a:buChar char="•"/>
                      </a:pPr>
                      <a:r>
                        <a:rPr lang="en-GB" sz="2000" dirty="0"/>
                        <a:t>Can incidental findings of amyloid deposits from DPD scans be misinterpreted as amyloidosis?</a:t>
                      </a:r>
                    </a:p>
                    <a:p>
                      <a:pPr marL="285750" indent="-285750">
                        <a:spcBef>
                          <a:spcPts val="300"/>
                        </a:spcBef>
                        <a:spcAft>
                          <a:spcPts val="0"/>
                        </a:spcAft>
                        <a:buFont typeface="Arial" panose="020B0604020202020204" pitchFamily="34" charset="0"/>
                        <a:buChar char="•"/>
                      </a:pPr>
                      <a:r>
                        <a:rPr lang="en-GB" sz="2000" dirty="0"/>
                        <a:t>Would the introduction of </a:t>
                      </a:r>
                      <a:r>
                        <a:rPr lang="en-GB" sz="2000" dirty="0" err="1"/>
                        <a:t>tafamidis</a:t>
                      </a:r>
                      <a:r>
                        <a:rPr lang="en-GB" sz="2000" dirty="0"/>
                        <a:t> reduce diagnosis delays?</a:t>
                      </a:r>
                    </a:p>
                    <a:p>
                      <a:pPr marL="285750" lvl="1" indent="-285750" algn="l" defTabSz="1043056" rtl="0" eaLnBrk="1" latinLnBrk="0" hangingPunct="1">
                        <a:spcBef>
                          <a:spcPts val="0"/>
                        </a:spcBef>
                        <a:spcAft>
                          <a:spcPts val="0"/>
                        </a:spcAft>
                        <a:buFont typeface="Arial" panose="020B0604020202020204" pitchFamily="34" charset="0"/>
                        <a:buChar char="•"/>
                      </a:pPr>
                      <a:r>
                        <a:rPr lang="en-GB" sz="2000" b="0" kern="1200" dirty="0">
                          <a:solidFill>
                            <a:schemeClr val="dk1"/>
                          </a:solidFill>
                          <a:latin typeface="+mn-lt"/>
                          <a:ea typeface="+mn-ea"/>
                          <a:cs typeface="+mn-cs"/>
                        </a:rPr>
                        <a:t>Can any benefits from earlier diagnosis be attributed to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a:t>
                      </a:r>
                    </a:p>
                  </a:txBody>
                  <a:tcPr>
                    <a:solidFill>
                      <a:schemeClr val="accent6">
                        <a:lumMod val="60000"/>
                        <a:lumOff val="40000"/>
                      </a:schemeClr>
                    </a:solidFill>
                  </a:tcPr>
                </a:tc>
                <a:extLst>
                  <a:ext uri="{0D108BD9-81ED-4DB2-BD59-A6C34878D82A}">
                    <a16:rowId xmlns:a16="http://schemas.microsoft.com/office/drawing/2014/main" val="1612776867"/>
                  </a:ext>
                </a:extLst>
              </a:tr>
              <a:tr h="1004337">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a:solidFill>
                            <a:schemeClr val="dk1"/>
                          </a:solidFill>
                          <a:latin typeface="+mn-lt"/>
                          <a:ea typeface="+mn-ea"/>
                          <a:cs typeface="+mn-cs"/>
                        </a:rPr>
                        <a:t>Continued treatment benefit</a:t>
                      </a:r>
                      <a:endParaRPr lang="en-GB" sz="2000" b="1" i="0" kern="1200" dirty="0">
                        <a:solidFill>
                          <a:schemeClr val="dk1"/>
                        </a:solidFill>
                        <a:effectLst/>
                        <a:latin typeface="+mn-lt"/>
                        <a:ea typeface="+mn-ea"/>
                        <a:cs typeface="+mn-cs"/>
                      </a:endParaRPr>
                    </a:p>
                  </a:txBody>
                  <a:tcPr>
                    <a:solidFill>
                      <a:srgbClr val="FF6161"/>
                    </a:solidFill>
                  </a:tcPr>
                </a:tc>
                <a:tc>
                  <a:txBody>
                    <a:bodyPr/>
                    <a:lstStyle/>
                    <a:p>
                      <a:pPr marL="285750" lvl="1" indent="-285750" algn="l" defTabSz="1043056" rtl="0" eaLnBrk="1" latinLnBrk="0" hangingPunct="1">
                        <a:spcBef>
                          <a:spcPts val="0"/>
                        </a:spcBef>
                        <a:buFont typeface="Arial" panose="020B0604020202020204" pitchFamily="34" charset="0"/>
                        <a:buChar char="•"/>
                      </a:pPr>
                      <a:r>
                        <a:rPr lang="en-GB" sz="2000" b="0" kern="1200" dirty="0">
                          <a:solidFill>
                            <a:schemeClr val="dk1"/>
                          </a:solidFill>
                          <a:latin typeface="+mn-lt"/>
                          <a:ea typeface="+mn-ea"/>
                          <a:cs typeface="+mn-cs"/>
                        </a:rPr>
                        <a:t>Will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treatment benefit continue after discontinuation?</a:t>
                      </a:r>
                    </a:p>
                    <a:p>
                      <a:pPr marL="285750" lvl="1" indent="-285750" algn="l" defTabSz="1043056" rtl="0" eaLnBrk="1" latinLnBrk="0" hangingPunct="1">
                        <a:spcBef>
                          <a:spcPts val="0"/>
                        </a:spcBef>
                        <a:buFont typeface="Arial" panose="020B0604020202020204" pitchFamily="34" charset="0"/>
                        <a:buChar char="•"/>
                      </a:pPr>
                      <a:r>
                        <a:rPr lang="en-GB" sz="2000" b="0" kern="1200" dirty="0">
                          <a:solidFill>
                            <a:schemeClr val="dk1"/>
                          </a:solidFill>
                          <a:latin typeface="+mn-lt"/>
                          <a:ea typeface="+mn-ea"/>
                          <a:cs typeface="+mn-cs"/>
                        </a:rPr>
                        <a:t>Will people discontinue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in NYHA 1 to 3 health states? </a:t>
                      </a:r>
                    </a:p>
                    <a:p>
                      <a:pPr marL="285750" lvl="1" indent="-285750" algn="l" defTabSz="1043056" rtl="0" eaLnBrk="1" latinLnBrk="0" hangingPunct="1">
                        <a:spcBef>
                          <a:spcPts val="0"/>
                        </a:spcBef>
                        <a:buFont typeface="Arial" panose="020B0604020202020204" pitchFamily="34" charset="0"/>
                        <a:buChar char="•"/>
                      </a:pPr>
                      <a:r>
                        <a:rPr lang="en-GB" sz="2000" b="0" kern="1200" dirty="0">
                          <a:solidFill>
                            <a:schemeClr val="dk1"/>
                          </a:solidFill>
                          <a:latin typeface="+mn-lt"/>
                          <a:ea typeface="+mn-ea"/>
                          <a:cs typeface="+mn-cs"/>
                        </a:rPr>
                        <a:t>Will people receive BSC after discontinuing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a:t>
                      </a:r>
                    </a:p>
                  </a:txBody>
                  <a:tcPr>
                    <a:solidFill>
                      <a:schemeClr val="accent6">
                        <a:lumMod val="60000"/>
                        <a:lumOff val="40000"/>
                      </a:schemeClr>
                    </a:solidFill>
                  </a:tcPr>
                </a:tc>
                <a:extLst>
                  <a:ext uri="{0D108BD9-81ED-4DB2-BD59-A6C34878D82A}">
                    <a16:rowId xmlns:a16="http://schemas.microsoft.com/office/drawing/2014/main" val="1012151773"/>
                  </a:ext>
                </a:extLst>
              </a:tr>
              <a:tr h="1004337">
                <a:tc rowSpan="5">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mn-lt"/>
                          <a:ea typeface="+mn-ea"/>
                          <a:cs typeface="+mn-cs"/>
                        </a:rPr>
                        <a:t>Other issues</a:t>
                      </a:r>
                    </a:p>
                  </a:txBody>
                  <a:tcPr>
                    <a:solidFill>
                      <a:srgbClr val="FFC000"/>
                    </a:solidFill>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Is the NYHA classification system used in clinical practice for ATTR-CM?</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Are starting and stopping rules for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based only on the NYHA classification system implementable? </a:t>
                      </a:r>
                    </a:p>
                  </a:txBody>
                  <a:tcPr>
                    <a:solidFill>
                      <a:schemeClr val="accent6">
                        <a:lumMod val="60000"/>
                        <a:lumOff val="40000"/>
                      </a:schemeClr>
                    </a:solidFill>
                  </a:tcPr>
                </a:tc>
                <a:extLst>
                  <a:ext uri="{0D108BD9-81ED-4DB2-BD59-A6C34878D82A}">
                    <a16:rowId xmlns:a16="http://schemas.microsoft.com/office/drawing/2014/main" val="3007874256"/>
                  </a:ext>
                </a:extLst>
              </a:tr>
              <a:tr h="699992">
                <a:tc vMerge="1">
                  <a:txBody>
                    <a:bodyPr/>
                    <a:lstStyle/>
                    <a:p>
                      <a:endParaRPr lang="en-GB"/>
                    </a:p>
                  </a:txBody>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Which overall survival extrapolation is most appropriate? Generalised gamma or log-normal?</a:t>
                      </a:r>
                    </a:p>
                  </a:txBody>
                  <a:tcPr>
                    <a:solidFill>
                      <a:schemeClr val="accent6">
                        <a:lumMod val="60000"/>
                        <a:lumOff val="40000"/>
                      </a:schemeClr>
                    </a:solidFill>
                  </a:tcPr>
                </a:tc>
                <a:extLst>
                  <a:ext uri="{0D108BD9-81ED-4DB2-BD59-A6C34878D82A}">
                    <a16:rowId xmlns:a16="http://schemas.microsoft.com/office/drawing/2014/main" val="1027049800"/>
                  </a:ext>
                </a:extLst>
              </a:tr>
              <a:tr h="699992">
                <a:tc vMerge="1">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dirty="0"/>
                    </a:p>
                  </a:txBody>
                  <a:tcPr>
                    <a:solidFill>
                      <a:schemeClr val="accent6"/>
                    </a:solidFill>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t>Is the combined outcome measure used in clinical practice? Is a   statistically significant difference in scores, clinically significant?</a:t>
                      </a:r>
                    </a:p>
                  </a:txBody>
                  <a:tcPr>
                    <a:solidFill>
                      <a:schemeClr val="accent6">
                        <a:lumMod val="60000"/>
                        <a:lumOff val="40000"/>
                      </a:schemeClr>
                    </a:solidFill>
                  </a:tcPr>
                </a:tc>
                <a:extLst>
                  <a:ext uri="{0D108BD9-81ED-4DB2-BD59-A6C34878D82A}">
                    <a16:rowId xmlns:a16="http://schemas.microsoft.com/office/drawing/2014/main" val="1236141270"/>
                  </a:ext>
                </a:extLst>
              </a:tr>
              <a:tr h="699992">
                <a:tc vMerge="1">
                  <a:txBody>
                    <a:bodyPr/>
                    <a:lstStyle/>
                    <a:p>
                      <a:endParaRPr lang="en-GB"/>
                    </a:p>
                  </a:txBody>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t>Do the subgroup results introduce uncertainty into the consideration of </a:t>
                      </a:r>
                      <a:r>
                        <a:rPr lang="en-GB" sz="2000" dirty="0" err="1"/>
                        <a:t>tafamidis</a:t>
                      </a:r>
                      <a:r>
                        <a:rPr lang="en-GB" sz="2000" dirty="0"/>
                        <a:t> efficacy in the overall population?</a:t>
                      </a:r>
                    </a:p>
                  </a:txBody>
                  <a:tcPr>
                    <a:solidFill>
                      <a:schemeClr val="accent6">
                        <a:lumMod val="60000"/>
                        <a:lumOff val="40000"/>
                      </a:schemeClr>
                    </a:solidFill>
                  </a:tcPr>
                </a:tc>
                <a:extLst>
                  <a:ext uri="{0D108BD9-81ED-4DB2-BD59-A6C34878D82A}">
                    <a16:rowId xmlns:a16="http://schemas.microsoft.com/office/drawing/2014/main" val="871323325"/>
                  </a:ext>
                </a:extLst>
              </a:tr>
              <a:tr h="1062246">
                <a:tc v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mn-lt"/>
                        <a:ea typeface="+mn-ea"/>
                        <a:cs typeface="+mn-cs"/>
                      </a:endParaRPr>
                    </a:p>
                  </a:txBody>
                  <a:tcPr>
                    <a:solidFill>
                      <a:schemeClr val="accent6"/>
                    </a:solidFill>
                  </a:tcPr>
                </a:tc>
                <a:tc>
                  <a:txBody>
                    <a:bodyPr/>
                    <a:lstStyle/>
                    <a:p>
                      <a:pPr marL="285750" indent="-285750">
                        <a:buFont typeface="Arial" panose="020B0604020202020204" pitchFamily="34" charset="0"/>
                        <a:buChar char="•"/>
                      </a:pPr>
                      <a:r>
                        <a:rPr lang="en-GB" sz="2000" dirty="0"/>
                        <a:t>What is the most plausible ICER? </a:t>
                      </a:r>
                    </a:p>
                    <a:p>
                      <a:pPr marL="285750" indent="-285750">
                        <a:buFont typeface="Arial" panose="020B0604020202020204" pitchFamily="34" charset="0"/>
                        <a:buChar char="•"/>
                      </a:pPr>
                      <a:r>
                        <a:rPr lang="en-GB" sz="2000" b="0" dirty="0"/>
                        <a:t>Does </a:t>
                      </a:r>
                      <a:r>
                        <a:rPr lang="en-GB" sz="2000" b="0" dirty="0" err="1"/>
                        <a:t>tafamidis</a:t>
                      </a:r>
                      <a:r>
                        <a:rPr lang="en-GB" sz="2000" b="0" dirty="0"/>
                        <a:t> </a:t>
                      </a:r>
                      <a:r>
                        <a:rPr lang="en-GB" sz="2000" dirty="0"/>
                        <a:t>represent a step-change in the management of ATTR-CM? </a:t>
                      </a:r>
                      <a:endParaRPr lang="en-GB" sz="2000" b="0" dirty="0"/>
                    </a:p>
                    <a:p>
                      <a:pPr marL="285750" indent="-285750">
                        <a:buFont typeface="Arial" panose="020B0604020202020204" pitchFamily="34" charset="0"/>
                        <a:buChar char="•"/>
                      </a:pPr>
                      <a:r>
                        <a:rPr lang="en-GB" sz="2000" b="0" dirty="0"/>
                        <a:t>Equality considerations</a:t>
                      </a:r>
                    </a:p>
                  </a:txBody>
                  <a:tcPr>
                    <a:solidFill>
                      <a:schemeClr val="accent6">
                        <a:lumMod val="60000"/>
                        <a:lumOff val="40000"/>
                      </a:schemeClr>
                    </a:solidFill>
                  </a:tcPr>
                </a:tc>
                <a:extLst>
                  <a:ext uri="{0D108BD9-81ED-4DB2-BD59-A6C34878D82A}">
                    <a16:rowId xmlns:a16="http://schemas.microsoft.com/office/drawing/2014/main" val="1141831611"/>
                  </a:ext>
                </a:extLst>
              </a:tr>
            </a:tbl>
          </a:graphicData>
        </a:graphic>
      </p:graphicFrame>
      <p:sp>
        <p:nvSpPr>
          <p:cNvPr id="3" name="Slide Number Placeholder 2"/>
          <p:cNvSpPr>
            <a:spLocks noGrp="1"/>
          </p:cNvSpPr>
          <p:nvPr>
            <p:ph type="sldNum" sz="quarter" idx="12"/>
          </p:nvPr>
        </p:nvSpPr>
        <p:spPr>
          <a:xfrm>
            <a:off x="9677400" y="7150198"/>
            <a:ext cx="500380" cy="333663"/>
          </a:xfrm>
        </p:spPr>
        <p:txBody>
          <a:bodyPr/>
          <a:lstStyle/>
          <a:p>
            <a:fld id="{DDBE135E-2566-4748-853C-8A3B78F0FB00}" type="slidenum">
              <a:rPr lang="en-GB" smtClean="0"/>
              <a:t>2</a:t>
            </a:fld>
            <a:endParaRPr lang="en-GB" dirty="0"/>
          </a:p>
        </p:txBody>
      </p:sp>
      <p:graphicFrame>
        <p:nvGraphicFramePr>
          <p:cNvPr id="2" name="Table 3">
            <a:extLst>
              <a:ext uri="{FF2B5EF4-FFF2-40B4-BE49-F238E27FC236}">
                <a16:creationId xmlns:a16="http://schemas.microsoft.com/office/drawing/2014/main" id="{85260901-B359-4FE6-8A0E-F8BDE727F963}"/>
              </a:ext>
            </a:extLst>
          </p:cNvPr>
          <p:cNvGraphicFramePr>
            <a:graphicFrameLocks noGrp="1"/>
          </p:cNvGraphicFramePr>
          <p:nvPr/>
        </p:nvGraphicFramePr>
        <p:xfrm>
          <a:off x="143933" y="6742181"/>
          <a:ext cx="1584000" cy="741680"/>
        </p:xfrm>
        <a:graphic>
          <a:graphicData uri="http://schemas.openxmlformats.org/drawingml/2006/table">
            <a:tbl>
              <a:tblPr bandRow="1">
                <a:tableStyleId>{F5AB1C69-6EDB-4FF4-983F-18BD219EF322}</a:tableStyleId>
              </a:tblPr>
              <a:tblGrid>
                <a:gridCol w="1584000">
                  <a:extLst>
                    <a:ext uri="{9D8B030D-6E8A-4147-A177-3AD203B41FA5}">
                      <a16:colId xmlns:a16="http://schemas.microsoft.com/office/drawing/2014/main" val="1155434593"/>
                    </a:ext>
                  </a:extLst>
                </a:gridCol>
              </a:tblGrid>
              <a:tr h="370840">
                <a:tc>
                  <a:txBody>
                    <a:bodyPr/>
                    <a:lstStyle/>
                    <a:p>
                      <a:r>
                        <a:rPr lang="en-GB" sz="1800" b="1" i="1" dirty="0"/>
                        <a:t>Key issues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161"/>
                    </a:solidFill>
                  </a:tcPr>
                </a:tc>
                <a:extLst>
                  <a:ext uri="{0D108BD9-81ED-4DB2-BD59-A6C34878D82A}">
                    <a16:rowId xmlns:a16="http://schemas.microsoft.com/office/drawing/2014/main" val="2380284112"/>
                  </a:ext>
                </a:extLst>
              </a:tr>
              <a:tr h="370840">
                <a:tc>
                  <a:txBody>
                    <a:bodyPr/>
                    <a:lstStyle/>
                    <a:p>
                      <a:r>
                        <a:rPr lang="en-GB" sz="1800" b="1" i="1" dirty="0"/>
                        <a:t>Other issues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902553152"/>
                  </a:ext>
                </a:extLst>
              </a:tr>
            </a:tbl>
          </a:graphicData>
        </a:graphic>
      </p:graphicFrame>
    </p:spTree>
    <p:extLst>
      <p:ext uri="{BB962C8B-B14F-4D97-AF65-F5344CB8AC3E}">
        <p14:creationId xmlns:p14="http://schemas.microsoft.com/office/powerpoint/2010/main" val="4280650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6D5B-0D94-49C5-98C5-D040E20CA750}"/>
              </a:ext>
            </a:extLst>
          </p:cNvPr>
          <p:cNvSpPr>
            <a:spLocks noGrp="1"/>
          </p:cNvSpPr>
          <p:nvPr>
            <p:ph type="title"/>
          </p:nvPr>
        </p:nvSpPr>
        <p:spPr>
          <a:xfrm>
            <a:off x="508000" y="453699"/>
            <a:ext cx="9669780" cy="765501"/>
          </a:xfrm>
        </p:spPr>
        <p:txBody>
          <a:bodyPr/>
          <a:lstStyle/>
          <a:p>
            <a:pPr>
              <a:lnSpc>
                <a:spcPts val="3600"/>
              </a:lnSpc>
            </a:pPr>
            <a:r>
              <a:rPr lang="en-GB" sz="3600" dirty="0"/>
              <a:t>Continuation of treatment benefits</a:t>
            </a:r>
            <a:br>
              <a:rPr lang="en-GB" dirty="0"/>
            </a:br>
            <a:r>
              <a:rPr lang="en-GB" sz="3200" i="1" dirty="0"/>
              <a:t>Committee considerations</a:t>
            </a:r>
            <a:br>
              <a:rPr lang="en-GB" dirty="0"/>
            </a:br>
            <a:br>
              <a:rPr lang="en-GB" sz="4000" dirty="0"/>
            </a:br>
            <a:endParaRPr lang="en-GB" dirty="0"/>
          </a:p>
        </p:txBody>
      </p:sp>
      <p:sp>
        <p:nvSpPr>
          <p:cNvPr id="4" name="Content Placeholder 3">
            <a:extLst>
              <a:ext uri="{FF2B5EF4-FFF2-40B4-BE49-F238E27FC236}">
                <a16:creationId xmlns:a16="http://schemas.microsoft.com/office/drawing/2014/main" id="{E7AA9A53-A51B-4975-B86F-96867A3F346A}"/>
              </a:ext>
            </a:extLst>
          </p:cNvPr>
          <p:cNvSpPr>
            <a:spLocks noGrp="1"/>
          </p:cNvSpPr>
          <p:nvPr>
            <p:ph sz="quarter" idx="10"/>
          </p:nvPr>
        </p:nvSpPr>
        <p:spPr>
          <a:xfrm>
            <a:off x="508000" y="1495851"/>
            <a:ext cx="9669780" cy="2282726"/>
          </a:xfrm>
          <a:solidFill>
            <a:schemeClr val="bg1"/>
          </a:solidFill>
        </p:spPr>
        <p:txBody>
          <a:bodyPr/>
          <a:lstStyle/>
          <a:p>
            <a:pPr marL="4763" indent="0">
              <a:spcBef>
                <a:spcPts val="300"/>
              </a:spcBef>
              <a:spcAft>
                <a:spcPts val="300"/>
              </a:spcAft>
              <a:buNone/>
            </a:pPr>
            <a:r>
              <a:rPr lang="en-GB" sz="1800" b="1" dirty="0"/>
              <a:t>Committee considerations (ACD sections 3.15 and 3.16)</a:t>
            </a:r>
          </a:p>
          <a:p>
            <a:pPr>
              <a:spcBef>
                <a:spcPts val="300"/>
              </a:spcBef>
              <a:spcAft>
                <a:spcPts val="300"/>
              </a:spcAft>
            </a:pPr>
            <a:r>
              <a:rPr lang="en-GB" sz="1800" dirty="0">
                <a:solidFill>
                  <a:srgbClr val="000000"/>
                </a:solidFill>
              </a:rPr>
              <a:t>The company analysis assumed continued treatment benefits without a cost after stopping treatment → overly optimistic and leads to underestimated cost-effectiveness estimates</a:t>
            </a:r>
          </a:p>
          <a:p>
            <a:pPr marL="704850" lvl="1" indent="-342900">
              <a:spcBef>
                <a:spcPts val="300"/>
              </a:spcBef>
              <a:spcAft>
                <a:spcPts val="300"/>
              </a:spcAft>
              <a:buFont typeface="+mj-lt"/>
              <a:buAutoNum type="arabicPeriod"/>
            </a:pPr>
            <a:endParaRPr lang="en-GB" sz="1800" dirty="0">
              <a:solidFill>
                <a:srgbClr val="000000"/>
              </a:solidFill>
            </a:endParaRPr>
          </a:p>
          <a:p>
            <a:pPr lvl="1">
              <a:spcBef>
                <a:spcPts val="300"/>
              </a:spcBef>
              <a:spcAft>
                <a:spcPts val="300"/>
              </a:spcAft>
            </a:pPr>
            <a:endParaRPr lang="en-GB" sz="1800" dirty="0">
              <a:solidFill>
                <a:srgbClr val="000000"/>
              </a:solidFill>
            </a:endParaRPr>
          </a:p>
          <a:p>
            <a:pPr>
              <a:spcBef>
                <a:spcPts val="300"/>
              </a:spcBef>
              <a:spcAft>
                <a:spcPts val="300"/>
              </a:spcAft>
            </a:pPr>
            <a:endParaRPr lang="en-GB" sz="1800" dirty="0">
              <a:solidFill>
                <a:srgbClr val="000000"/>
              </a:solidFill>
            </a:endParaRPr>
          </a:p>
          <a:p>
            <a:pPr marL="4763" indent="0">
              <a:spcBef>
                <a:spcPts val="300"/>
              </a:spcBef>
              <a:spcAft>
                <a:spcPts val="300"/>
              </a:spcAft>
              <a:buNone/>
            </a:pPr>
            <a:endParaRPr lang="en-GB" sz="1800" dirty="0">
              <a:solidFill>
                <a:srgbClr val="000000"/>
              </a:solidFill>
            </a:endParaRPr>
          </a:p>
        </p:txBody>
      </p:sp>
      <p:sp>
        <p:nvSpPr>
          <p:cNvPr id="3" name="Slide Number Placeholder 2">
            <a:extLst>
              <a:ext uri="{FF2B5EF4-FFF2-40B4-BE49-F238E27FC236}">
                <a16:creationId xmlns:a16="http://schemas.microsoft.com/office/drawing/2014/main" id="{C5777AB0-EF6D-4044-9670-2486765F03D9}"/>
              </a:ext>
            </a:extLst>
          </p:cNvPr>
          <p:cNvSpPr>
            <a:spLocks noGrp="1"/>
          </p:cNvSpPr>
          <p:nvPr>
            <p:ph type="sldNum" sz="quarter" idx="12"/>
          </p:nvPr>
        </p:nvSpPr>
        <p:spPr>
          <a:xfrm>
            <a:off x="10032094" y="6940732"/>
            <a:ext cx="500380" cy="333663"/>
          </a:xfrm>
        </p:spPr>
        <p:txBody>
          <a:bodyPr/>
          <a:lstStyle/>
          <a:p>
            <a:fld id="{DDBE135E-2566-4748-853C-8A3B78F0FB00}" type="slidenum">
              <a:rPr lang="en-GB" smtClean="0"/>
              <a:t>20</a:t>
            </a:fld>
            <a:endParaRPr lang="en-GB" dirty="0"/>
          </a:p>
        </p:txBody>
      </p:sp>
      <p:sp>
        <p:nvSpPr>
          <p:cNvPr id="10" name="TextBox 9">
            <a:extLst>
              <a:ext uri="{FF2B5EF4-FFF2-40B4-BE49-F238E27FC236}">
                <a16:creationId xmlns:a16="http://schemas.microsoft.com/office/drawing/2014/main" id="{C305564E-416F-499A-8A33-9CA35D352F12}"/>
              </a:ext>
            </a:extLst>
          </p:cNvPr>
          <p:cNvSpPr txBox="1"/>
          <p:nvPr/>
        </p:nvSpPr>
        <p:spPr>
          <a:xfrm>
            <a:off x="450700" y="1358021"/>
            <a:ext cx="9792000" cy="6048000"/>
          </a:xfrm>
          <a:prstGeom prst="rect">
            <a:avLst/>
          </a:prstGeom>
          <a:solidFill>
            <a:schemeClr val="bg1">
              <a:lumMod val="95000"/>
            </a:schemeClr>
          </a:solidFill>
          <a:ln>
            <a:solidFill>
              <a:srgbClr val="FF0000"/>
            </a:solidFill>
            <a:prstDash val="dash"/>
          </a:ln>
        </p:spPr>
        <p:txBody>
          <a:bodyPr wrap="square">
            <a:spAutoFit/>
          </a:bodyPr>
          <a:lstStyle/>
          <a:p>
            <a:pPr marL="4763">
              <a:spcBef>
                <a:spcPts val="300"/>
              </a:spcBef>
              <a:spcAft>
                <a:spcPts val="300"/>
              </a:spcAft>
            </a:pPr>
            <a:r>
              <a:rPr lang="en-GB" sz="1800" b="1" dirty="0"/>
              <a:t>ACD sections 3.15 and 3.16</a:t>
            </a:r>
          </a:p>
          <a:p>
            <a:pPr marL="285750" indent="-285750">
              <a:spcBef>
                <a:spcPts val="300"/>
              </a:spcBef>
              <a:spcAft>
                <a:spcPts val="300"/>
              </a:spcAft>
              <a:buFont typeface="Arial" panose="020B0604020202020204" pitchFamily="34" charset="0"/>
              <a:buChar char="•"/>
            </a:pPr>
            <a:r>
              <a:rPr lang="en-GB" sz="1800" dirty="0">
                <a:solidFill>
                  <a:srgbClr val="000000"/>
                </a:solidFill>
              </a:rPr>
              <a:t>The company analysis is overly optimistic and underestimates the ICERs</a:t>
            </a:r>
          </a:p>
          <a:p>
            <a:pPr marL="285750" indent="-285750">
              <a:spcBef>
                <a:spcPts val="300"/>
              </a:spcBef>
              <a:spcAft>
                <a:spcPts val="300"/>
              </a:spcAft>
              <a:buFont typeface="Arial" panose="020B0604020202020204" pitchFamily="34" charset="0"/>
              <a:buChar char="•"/>
            </a:pPr>
            <a:r>
              <a:rPr lang="en-GB" sz="1800" dirty="0">
                <a:solidFill>
                  <a:srgbClr val="000000"/>
                </a:solidFill>
              </a:rPr>
              <a:t>ERG alternative analyses (below) had limitations, but provided realistic alternatives</a:t>
            </a:r>
          </a:p>
        </p:txBody>
      </p:sp>
      <p:sp>
        <p:nvSpPr>
          <p:cNvPr id="18" name="TextBox 17">
            <a:extLst>
              <a:ext uri="{FF2B5EF4-FFF2-40B4-BE49-F238E27FC236}">
                <a16:creationId xmlns:a16="http://schemas.microsoft.com/office/drawing/2014/main" id="{9DC68DB5-50A4-4ABA-8420-06CD924FB1A4}"/>
              </a:ext>
            </a:extLst>
          </p:cNvPr>
          <p:cNvSpPr txBox="1"/>
          <p:nvPr/>
        </p:nvSpPr>
        <p:spPr>
          <a:xfrm rot="16200000">
            <a:off x="-67467" y="4256446"/>
            <a:ext cx="1981932" cy="646331"/>
          </a:xfrm>
          <a:prstGeom prst="rect">
            <a:avLst/>
          </a:prstGeom>
          <a:noFill/>
        </p:spPr>
        <p:txBody>
          <a:bodyPr wrap="square">
            <a:spAutoFit/>
          </a:bodyPr>
          <a:lstStyle/>
          <a:p>
            <a:r>
              <a:rPr lang="en-GB" sz="1800" b="1" i="1" dirty="0">
                <a:solidFill>
                  <a:srgbClr val="000000"/>
                </a:solidFill>
              </a:rPr>
              <a:t>ERG alternative analysis 1</a:t>
            </a:r>
            <a:endParaRPr lang="en-GB" sz="1800" b="1" i="1" dirty="0"/>
          </a:p>
        </p:txBody>
      </p:sp>
      <p:sp>
        <p:nvSpPr>
          <p:cNvPr id="20" name="TextBox 19">
            <a:extLst>
              <a:ext uri="{FF2B5EF4-FFF2-40B4-BE49-F238E27FC236}">
                <a16:creationId xmlns:a16="http://schemas.microsoft.com/office/drawing/2014/main" id="{20CBF957-61AF-4F4D-8E06-1CCA9C022922}"/>
              </a:ext>
            </a:extLst>
          </p:cNvPr>
          <p:cNvSpPr txBox="1"/>
          <p:nvPr/>
        </p:nvSpPr>
        <p:spPr>
          <a:xfrm rot="16200000">
            <a:off x="-21813" y="6136489"/>
            <a:ext cx="1918884" cy="646331"/>
          </a:xfrm>
          <a:prstGeom prst="rect">
            <a:avLst/>
          </a:prstGeom>
          <a:noFill/>
        </p:spPr>
        <p:txBody>
          <a:bodyPr wrap="square">
            <a:spAutoFit/>
          </a:bodyPr>
          <a:lstStyle/>
          <a:p>
            <a:r>
              <a:rPr lang="en-GB" sz="1800" b="1" i="1" dirty="0">
                <a:solidFill>
                  <a:srgbClr val="000000"/>
                </a:solidFill>
              </a:rPr>
              <a:t>ERG alternative analysis 2</a:t>
            </a:r>
            <a:endParaRPr lang="en-GB" sz="1800" b="1" i="1" dirty="0"/>
          </a:p>
        </p:txBody>
      </p:sp>
      <p:grpSp>
        <p:nvGrpSpPr>
          <p:cNvPr id="21" name="Group 20">
            <a:extLst>
              <a:ext uri="{FF2B5EF4-FFF2-40B4-BE49-F238E27FC236}">
                <a16:creationId xmlns:a16="http://schemas.microsoft.com/office/drawing/2014/main" id="{859754D2-7E5F-423B-87C1-3F5815515565}"/>
              </a:ext>
            </a:extLst>
          </p:cNvPr>
          <p:cNvGrpSpPr/>
          <p:nvPr/>
        </p:nvGrpSpPr>
        <p:grpSpPr>
          <a:xfrm>
            <a:off x="1474226" y="4000649"/>
            <a:ext cx="8276167" cy="1556867"/>
            <a:chOff x="1361015" y="3909916"/>
            <a:chExt cx="8276167" cy="1977036"/>
          </a:xfrm>
        </p:grpSpPr>
        <p:graphicFrame>
          <p:nvGraphicFramePr>
            <p:cNvPr id="22" name="Diagram 21">
              <a:extLst>
                <a:ext uri="{FF2B5EF4-FFF2-40B4-BE49-F238E27FC236}">
                  <a16:creationId xmlns:a16="http://schemas.microsoft.com/office/drawing/2014/main" id="{FB72C2AE-9858-4BF7-9C35-4F2B1EE7BC9A}"/>
                </a:ext>
              </a:extLst>
            </p:cNvPr>
            <p:cNvGraphicFramePr/>
            <p:nvPr/>
          </p:nvGraphicFramePr>
          <p:xfrm>
            <a:off x="1361015" y="4666718"/>
            <a:ext cx="8276167" cy="1220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3" name="Diagram 22">
              <a:extLst>
                <a:ext uri="{FF2B5EF4-FFF2-40B4-BE49-F238E27FC236}">
                  <a16:creationId xmlns:a16="http://schemas.microsoft.com/office/drawing/2014/main" id="{054E7720-4CE4-4286-A9C7-E766B00DF1B3}"/>
                </a:ext>
              </a:extLst>
            </p:cNvPr>
            <p:cNvGraphicFramePr/>
            <p:nvPr/>
          </p:nvGraphicFramePr>
          <p:xfrm>
            <a:off x="1934631" y="3909916"/>
            <a:ext cx="7128933" cy="86400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grpSp>
        <p:nvGrpSpPr>
          <p:cNvPr id="24" name="Group 23">
            <a:extLst>
              <a:ext uri="{FF2B5EF4-FFF2-40B4-BE49-F238E27FC236}">
                <a16:creationId xmlns:a16="http://schemas.microsoft.com/office/drawing/2014/main" id="{114A5082-E69D-45F8-80FB-70039A3D5ECF}"/>
              </a:ext>
            </a:extLst>
          </p:cNvPr>
          <p:cNvGrpSpPr/>
          <p:nvPr/>
        </p:nvGrpSpPr>
        <p:grpSpPr>
          <a:xfrm>
            <a:off x="1408853" y="5771960"/>
            <a:ext cx="8276167" cy="1482368"/>
            <a:chOff x="1361015" y="4004522"/>
            <a:chExt cx="8276167" cy="1882432"/>
          </a:xfrm>
        </p:grpSpPr>
        <p:graphicFrame>
          <p:nvGraphicFramePr>
            <p:cNvPr id="25" name="Diagram 24">
              <a:extLst>
                <a:ext uri="{FF2B5EF4-FFF2-40B4-BE49-F238E27FC236}">
                  <a16:creationId xmlns:a16="http://schemas.microsoft.com/office/drawing/2014/main" id="{DA2278CA-AC13-47A5-8F4C-E1E466D22AC6}"/>
                </a:ext>
              </a:extLst>
            </p:cNvPr>
            <p:cNvGraphicFramePr/>
            <p:nvPr/>
          </p:nvGraphicFramePr>
          <p:xfrm>
            <a:off x="1361015" y="4794101"/>
            <a:ext cx="8276167" cy="109285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6" name="Diagram 25">
              <a:extLst>
                <a:ext uri="{FF2B5EF4-FFF2-40B4-BE49-F238E27FC236}">
                  <a16:creationId xmlns:a16="http://schemas.microsoft.com/office/drawing/2014/main" id="{FB348E22-CC03-4895-822E-7BFF152E77D5}"/>
                </a:ext>
              </a:extLst>
            </p:cNvPr>
            <p:cNvGraphicFramePr/>
            <p:nvPr/>
          </p:nvGraphicFramePr>
          <p:xfrm>
            <a:off x="1934631" y="4004522"/>
            <a:ext cx="7128933" cy="864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pSp>
      <p:grpSp>
        <p:nvGrpSpPr>
          <p:cNvPr id="17" name="Group 16">
            <a:extLst>
              <a:ext uri="{FF2B5EF4-FFF2-40B4-BE49-F238E27FC236}">
                <a16:creationId xmlns:a16="http://schemas.microsoft.com/office/drawing/2014/main" id="{ED436463-862A-4F2C-9665-B42CFB486AB8}"/>
              </a:ext>
            </a:extLst>
          </p:cNvPr>
          <p:cNvGrpSpPr/>
          <p:nvPr/>
        </p:nvGrpSpPr>
        <p:grpSpPr>
          <a:xfrm>
            <a:off x="1346617" y="2427102"/>
            <a:ext cx="8276167" cy="1396673"/>
            <a:chOff x="1361015" y="4113341"/>
            <a:chExt cx="8276167" cy="1773609"/>
          </a:xfrm>
        </p:grpSpPr>
        <p:graphicFrame>
          <p:nvGraphicFramePr>
            <p:cNvPr id="19" name="Diagram 18">
              <a:extLst>
                <a:ext uri="{FF2B5EF4-FFF2-40B4-BE49-F238E27FC236}">
                  <a16:creationId xmlns:a16="http://schemas.microsoft.com/office/drawing/2014/main" id="{E29FAA86-332B-4424-A5FA-A5AFD06BB039}"/>
                </a:ext>
              </a:extLst>
            </p:cNvPr>
            <p:cNvGraphicFramePr/>
            <p:nvPr/>
          </p:nvGraphicFramePr>
          <p:xfrm>
            <a:off x="1361015" y="4905464"/>
            <a:ext cx="8276167" cy="981486"/>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27" name="Diagram 26">
              <a:extLst>
                <a:ext uri="{FF2B5EF4-FFF2-40B4-BE49-F238E27FC236}">
                  <a16:creationId xmlns:a16="http://schemas.microsoft.com/office/drawing/2014/main" id="{A08FFC52-9A74-4C9C-BC62-92AE18AD5C5B}"/>
                </a:ext>
              </a:extLst>
            </p:cNvPr>
            <p:cNvGraphicFramePr/>
            <p:nvPr/>
          </p:nvGraphicFramePr>
          <p:xfrm>
            <a:off x="1934631" y="4113341"/>
            <a:ext cx="7128933" cy="864000"/>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pSp>
      <p:sp>
        <p:nvSpPr>
          <p:cNvPr id="5" name="TextBox 4">
            <a:extLst>
              <a:ext uri="{FF2B5EF4-FFF2-40B4-BE49-F238E27FC236}">
                <a16:creationId xmlns:a16="http://schemas.microsoft.com/office/drawing/2014/main" id="{7781E49C-086D-4BC2-9B39-55CC216876CB}"/>
              </a:ext>
            </a:extLst>
          </p:cNvPr>
          <p:cNvSpPr txBox="1"/>
          <p:nvPr/>
        </p:nvSpPr>
        <p:spPr>
          <a:xfrm rot="16200000">
            <a:off x="-115888" y="2342744"/>
            <a:ext cx="2094013" cy="646331"/>
          </a:xfrm>
          <a:prstGeom prst="rect">
            <a:avLst/>
          </a:prstGeom>
          <a:noFill/>
        </p:spPr>
        <p:txBody>
          <a:bodyPr wrap="square">
            <a:spAutoFit/>
          </a:bodyPr>
          <a:lstStyle/>
          <a:p>
            <a:r>
              <a:rPr lang="en-GB" sz="1800" b="1" i="1" dirty="0">
                <a:solidFill>
                  <a:srgbClr val="000000"/>
                </a:solidFill>
              </a:rPr>
              <a:t>Company </a:t>
            </a:r>
          </a:p>
          <a:p>
            <a:r>
              <a:rPr lang="en-GB" sz="1800" b="1" i="1" dirty="0">
                <a:solidFill>
                  <a:srgbClr val="000000"/>
                </a:solidFill>
              </a:rPr>
              <a:t>base-case </a:t>
            </a:r>
            <a:endParaRPr lang="en-GB" sz="1800" b="1" i="1" dirty="0"/>
          </a:p>
        </p:txBody>
      </p:sp>
    </p:spTree>
    <p:extLst>
      <p:ext uri="{BB962C8B-B14F-4D97-AF65-F5344CB8AC3E}">
        <p14:creationId xmlns:p14="http://schemas.microsoft.com/office/powerpoint/2010/main" val="1002429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6D5B-0D94-49C5-98C5-D040E20CA750}"/>
              </a:ext>
            </a:extLst>
          </p:cNvPr>
          <p:cNvSpPr>
            <a:spLocks noGrp="1"/>
          </p:cNvSpPr>
          <p:nvPr>
            <p:ph type="title"/>
          </p:nvPr>
        </p:nvSpPr>
        <p:spPr/>
        <p:txBody>
          <a:bodyPr/>
          <a:lstStyle/>
          <a:p>
            <a:pPr>
              <a:lnSpc>
                <a:spcPts val="3600"/>
              </a:lnSpc>
            </a:pPr>
            <a:r>
              <a:rPr lang="en-GB" dirty="0"/>
              <a:t>Continuation of treatment benefits</a:t>
            </a:r>
            <a:endParaRPr lang="en-GB" sz="4400" dirty="0"/>
          </a:p>
        </p:txBody>
      </p:sp>
      <p:sp>
        <p:nvSpPr>
          <p:cNvPr id="3" name="Slide Number Placeholder 2">
            <a:extLst>
              <a:ext uri="{FF2B5EF4-FFF2-40B4-BE49-F238E27FC236}">
                <a16:creationId xmlns:a16="http://schemas.microsoft.com/office/drawing/2014/main" id="{C5777AB0-EF6D-4044-9670-2486765F03D9}"/>
              </a:ext>
            </a:extLst>
          </p:cNvPr>
          <p:cNvSpPr>
            <a:spLocks noGrp="1"/>
          </p:cNvSpPr>
          <p:nvPr>
            <p:ph type="sldNum" sz="quarter" idx="12"/>
          </p:nvPr>
        </p:nvSpPr>
        <p:spPr>
          <a:xfrm>
            <a:off x="9927590" y="6940732"/>
            <a:ext cx="500380" cy="333663"/>
          </a:xfrm>
        </p:spPr>
        <p:txBody>
          <a:bodyPr/>
          <a:lstStyle/>
          <a:p>
            <a:fld id="{DDBE135E-2566-4748-853C-8A3B78F0FB00}" type="slidenum">
              <a:rPr lang="en-GB" smtClean="0"/>
              <a:t>21</a:t>
            </a:fld>
            <a:endParaRPr lang="en-GB" dirty="0"/>
          </a:p>
        </p:txBody>
      </p:sp>
      <p:graphicFrame>
        <p:nvGraphicFramePr>
          <p:cNvPr id="9" name="Content Placeholder 4">
            <a:extLst>
              <a:ext uri="{FF2B5EF4-FFF2-40B4-BE49-F238E27FC236}">
                <a16:creationId xmlns:a16="http://schemas.microsoft.com/office/drawing/2014/main" id="{6C466E4B-2437-4D5F-8645-AD2F3C4A0061}"/>
              </a:ext>
            </a:extLst>
          </p:cNvPr>
          <p:cNvGraphicFramePr>
            <a:graphicFrameLocks/>
          </p:cNvGraphicFramePr>
          <p:nvPr>
            <p:extLst>
              <p:ext uri="{D42A27DB-BD31-4B8C-83A1-F6EECF244321}">
                <p14:modId xmlns:p14="http://schemas.microsoft.com/office/powerpoint/2010/main" val="3510557988"/>
              </p:ext>
            </p:extLst>
          </p:nvPr>
        </p:nvGraphicFramePr>
        <p:xfrm>
          <a:off x="501100" y="3010472"/>
          <a:ext cx="9691200" cy="2179320"/>
        </p:xfrm>
        <a:graphic>
          <a:graphicData uri="http://schemas.openxmlformats.org/drawingml/2006/table">
            <a:tbl>
              <a:tblPr firstRow="1" bandRow="1">
                <a:tableStyleId>{F5AB1C69-6EDB-4FF4-983F-18BD219EF322}</a:tableStyleId>
              </a:tblPr>
              <a:tblGrid>
                <a:gridCol w="9691200">
                  <a:extLst>
                    <a:ext uri="{9D8B030D-6E8A-4147-A177-3AD203B41FA5}">
                      <a16:colId xmlns:a16="http://schemas.microsoft.com/office/drawing/2014/main" val="20000"/>
                    </a:ext>
                  </a:extLst>
                </a:gridCol>
              </a:tblGrid>
              <a:tr h="362517">
                <a:tc>
                  <a:txBody>
                    <a:bodyPr/>
                    <a:lstStyle/>
                    <a:p>
                      <a:r>
                        <a:rPr lang="en-GB" sz="1800" dirty="0">
                          <a:solidFill>
                            <a:schemeClr val="accent3"/>
                          </a:solidFill>
                        </a:rPr>
                        <a:t>ERG’s comments:</a:t>
                      </a:r>
                    </a:p>
                  </a:txBody>
                  <a:tcPr anchor="ctr">
                    <a:solidFill>
                      <a:schemeClr val="accent1">
                        <a:lumMod val="20000"/>
                        <a:lumOff val="80000"/>
                      </a:schemeClr>
                    </a:solidFill>
                  </a:tcPr>
                </a:tc>
                <a:extLst>
                  <a:ext uri="{0D108BD9-81ED-4DB2-BD59-A6C34878D82A}">
                    <a16:rowId xmlns:a16="http://schemas.microsoft.com/office/drawing/2014/main" val="10000"/>
                  </a:ext>
                </a:extLst>
              </a:tr>
              <a:tr h="1797483">
                <a:tc>
                  <a:txBody>
                    <a:bodyPr/>
                    <a:lstStyle/>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kern="1200" dirty="0">
                          <a:solidFill>
                            <a:schemeClr val="accent3"/>
                          </a:solidFill>
                          <a:effectLst/>
                          <a:latin typeface="+mn-lt"/>
                          <a:ea typeface="+mn-ea"/>
                          <a:cs typeface="Times New Roman" panose="02020603050405020304" pitchFamily="18" charset="0"/>
                        </a:rPr>
                        <a:t>The company’s analysis unreasonably assumes an increasing proportion of people are assumed to discontinue </a:t>
                      </a:r>
                      <a:r>
                        <a:rPr lang="en-GB" sz="1800" kern="1200" dirty="0" err="1">
                          <a:solidFill>
                            <a:schemeClr val="accent3"/>
                          </a:solidFill>
                          <a:effectLst/>
                          <a:latin typeface="+mn-lt"/>
                          <a:ea typeface="+mn-ea"/>
                          <a:cs typeface="Times New Roman" panose="02020603050405020304" pitchFamily="18" charset="0"/>
                        </a:rPr>
                        <a:t>tafamidis</a:t>
                      </a:r>
                      <a:r>
                        <a:rPr lang="en-GB" sz="1800" kern="1200" dirty="0">
                          <a:solidFill>
                            <a:schemeClr val="accent3"/>
                          </a:solidFill>
                          <a:effectLst/>
                          <a:latin typeface="+mn-lt"/>
                          <a:ea typeface="+mn-ea"/>
                          <a:cs typeface="Times New Roman" panose="02020603050405020304" pitchFamily="18" charset="0"/>
                        </a:rPr>
                        <a:t> while continuing benefits at zero cost  </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kern="1200" dirty="0">
                          <a:solidFill>
                            <a:schemeClr val="accent3"/>
                          </a:solidFill>
                          <a:effectLst/>
                          <a:latin typeface="+mn-lt"/>
                          <a:ea typeface="+mn-ea"/>
                          <a:cs typeface="Times New Roman" panose="02020603050405020304" pitchFamily="18" charset="0"/>
                        </a:rPr>
                        <a:t>Company acknowledged limitations with their approach at technical engagement but continue to prefer their base-case assumption </a:t>
                      </a:r>
                      <a:r>
                        <a:rPr lang="en-US" sz="1800" u="none" strike="noStrike" baseline="0" dirty="0">
                          <a:solidFill>
                            <a:schemeClr val="accent3"/>
                          </a:solidFill>
                          <a:effectLst/>
                          <a:latin typeface="+mn-lt"/>
                          <a:cs typeface="Times New Roman" panose="02020603050405020304" pitchFamily="18" charset="0"/>
                        </a:rPr>
                        <a:t>→ continued benefit at zero cost</a:t>
                      </a:r>
                      <a:r>
                        <a:rPr lang="en-GB" sz="1800" kern="1200" dirty="0">
                          <a:solidFill>
                            <a:schemeClr val="accent3"/>
                          </a:solidFill>
                          <a:effectLst/>
                          <a:latin typeface="+mn-lt"/>
                          <a:ea typeface="+mn-ea"/>
                          <a:cs typeface="Times New Roman" panose="02020603050405020304" pitchFamily="18" charset="0"/>
                        </a:rPr>
                        <a:t>:</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kern="1200" dirty="0">
                          <a:solidFill>
                            <a:schemeClr val="accent3"/>
                          </a:solidFill>
                          <a:effectLst/>
                          <a:latin typeface="+mn-lt"/>
                          <a:ea typeface="+mn-ea"/>
                          <a:cs typeface="Times New Roman" panose="02020603050405020304" pitchFamily="18" charset="0"/>
                        </a:rPr>
                        <a:t>The company illogically argues the benefits of using ATTR-ACT data to extrapolate discontinuation rates, but suggests data from the extension study should not be used</a:t>
                      </a: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Content Placeholder 4">
            <a:extLst>
              <a:ext uri="{FF2B5EF4-FFF2-40B4-BE49-F238E27FC236}">
                <a16:creationId xmlns:a16="http://schemas.microsoft.com/office/drawing/2014/main" id="{EFB492E1-18BB-47AC-9BF0-DEC6B9E8666F}"/>
              </a:ext>
            </a:extLst>
          </p:cNvPr>
          <p:cNvGraphicFramePr>
            <a:graphicFrameLocks/>
          </p:cNvGraphicFramePr>
          <p:nvPr>
            <p:extLst>
              <p:ext uri="{D42A27DB-BD31-4B8C-83A1-F6EECF244321}">
                <p14:modId xmlns:p14="http://schemas.microsoft.com/office/powerpoint/2010/main" val="1645257421"/>
              </p:ext>
            </p:extLst>
          </p:nvPr>
        </p:nvGraphicFramePr>
        <p:xfrm>
          <a:off x="501100" y="1052656"/>
          <a:ext cx="9691200" cy="1905000"/>
        </p:xfrm>
        <a:graphic>
          <a:graphicData uri="http://schemas.openxmlformats.org/drawingml/2006/table">
            <a:tbl>
              <a:tblPr firstRow="1" bandRow="1">
                <a:tableStyleId>{00A15C55-8517-42AA-B614-E9B94910E393}</a:tableStyleId>
              </a:tblPr>
              <a:tblGrid>
                <a:gridCol w="9691200">
                  <a:extLst>
                    <a:ext uri="{9D8B030D-6E8A-4147-A177-3AD203B41FA5}">
                      <a16:colId xmlns:a16="http://schemas.microsoft.com/office/drawing/2014/main" val="20000"/>
                    </a:ext>
                  </a:extLst>
                </a:gridCol>
              </a:tblGrid>
              <a:tr h="359424">
                <a:tc>
                  <a:txBody>
                    <a:bodyPr/>
                    <a:lstStyle/>
                    <a:p>
                      <a:pPr>
                        <a:spcBef>
                          <a:spcPts val="0"/>
                        </a:spcBef>
                        <a:spcAft>
                          <a:spcPts val="300"/>
                        </a:spcAft>
                      </a:pPr>
                      <a:r>
                        <a:rPr lang="en-GB" sz="1800" dirty="0">
                          <a:solidFill>
                            <a:schemeClr val="accent3"/>
                          </a:solidFill>
                        </a:rPr>
                        <a:t>Company’s response (ACD response points 11)</a:t>
                      </a:r>
                    </a:p>
                  </a:txBody>
                  <a:tcPr anchor="ctr">
                    <a:solidFill>
                      <a:schemeClr val="accent6">
                        <a:lumMod val="60000"/>
                        <a:lumOff val="40000"/>
                      </a:schemeClr>
                    </a:solidFill>
                  </a:tcPr>
                </a:tc>
                <a:extLst>
                  <a:ext uri="{0D108BD9-81ED-4DB2-BD59-A6C34878D82A}">
                    <a16:rowId xmlns:a16="http://schemas.microsoft.com/office/drawing/2014/main" val="10000"/>
                  </a:ext>
                </a:extLst>
              </a:tr>
              <a:tr h="1512576">
                <a:tc>
                  <a:txBody>
                    <a:bodyPr/>
                    <a:lstStyle/>
                    <a:p>
                      <a:pPr marL="285750" indent="-285750">
                        <a:spcBef>
                          <a:spcPts val="0"/>
                        </a:spcBef>
                        <a:spcAft>
                          <a:spcPts val="300"/>
                        </a:spcAft>
                        <a:buFont typeface="Arial" panose="020B0604020202020204" pitchFamily="34" charset="0"/>
                        <a:buChar char="•"/>
                      </a:pPr>
                      <a:r>
                        <a:rPr lang="en-US" sz="1800" u="none" strike="noStrike" baseline="0" dirty="0">
                          <a:solidFill>
                            <a:schemeClr val="accent3"/>
                          </a:solidFill>
                          <a:effectLst/>
                          <a:latin typeface="+mn-lt"/>
                          <a:cs typeface="Times New Roman" panose="02020603050405020304" pitchFamily="18" charset="0"/>
                        </a:rPr>
                        <a:t>ATTR-ACT had complete follow-up with no censoring or loss to follow-up </a:t>
                      </a:r>
                      <a:r>
                        <a:rPr lang="en-GB" sz="1800" kern="1200" dirty="0">
                          <a:solidFill>
                            <a:schemeClr val="accent3"/>
                          </a:solidFill>
                          <a:effectLst/>
                          <a:latin typeface="+mn-lt"/>
                          <a:ea typeface="+mn-ea"/>
                          <a:cs typeface="Times New Roman" panose="02020603050405020304" pitchFamily="18" charset="0"/>
                        </a:rPr>
                        <a:t> </a:t>
                      </a:r>
                      <a:r>
                        <a:rPr lang="en-US" sz="1800" u="none" strike="noStrike" baseline="0" dirty="0">
                          <a:solidFill>
                            <a:schemeClr val="accent3"/>
                          </a:solidFill>
                          <a:effectLst/>
                          <a:latin typeface="+mn-lt"/>
                          <a:cs typeface="Times New Roman" panose="02020603050405020304" pitchFamily="18" charset="0"/>
                        </a:rPr>
                        <a:t>→ the impact of </a:t>
                      </a:r>
                      <a:r>
                        <a:rPr lang="en-US" sz="1800" u="none" strike="noStrike" baseline="0" dirty="0" err="1">
                          <a:solidFill>
                            <a:schemeClr val="accent3"/>
                          </a:solidFill>
                          <a:effectLst/>
                          <a:latin typeface="+mn-lt"/>
                          <a:cs typeface="Times New Roman" panose="02020603050405020304" pitchFamily="18" charset="0"/>
                        </a:rPr>
                        <a:t>tafamidis</a:t>
                      </a:r>
                      <a:r>
                        <a:rPr lang="en-US" sz="1800" u="none" strike="noStrike" baseline="0" dirty="0">
                          <a:solidFill>
                            <a:schemeClr val="accent3"/>
                          </a:solidFill>
                          <a:effectLst/>
                          <a:latin typeface="+mn-lt"/>
                          <a:cs typeface="Times New Roman" panose="02020603050405020304" pitchFamily="18" charset="0"/>
                        </a:rPr>
                        <a:t> discontinuation on efficacy was accounted for in the OS predictions </a:t>
                      </a:r>
                    </a:p>
                    <a:p>
                      <a:pPr marL="285750" lvl="0" indent="-285750">
                        <a:spcBef>
                          <a:spcPts val="0"/>
                        </a:spcBef>
                        <a:spcAft>
                          <a:spcPts val="300"/>
                        </a:spcAft>
                        <a:buFont typeface="Arial" panose="020B0604020202020204" pitchFamily="34" charset="0"/>
                        <a:buChar char="•"/>
                      </a:pPr>
                      <a:r>
                        <a:rPr lang="en-US" sz="1800" u="none" strike="noStrike" baseline="0" dirty="0" err="1">
                          <a:solidFill>
                            <a:schemeClr val="accent3"/>
                          </a:solidFill>
                          <a:effectLst/>
                          <a:latin typeface="+mn-lt"/>
                          <a:cs typeface="Times New Roman" panose="02020603050405020304" pitchFamily="18" charset="0"/>
                        </a:rPr>
                        <a:t>Tafamidis</a:t>
                      </a:r>
                      <a:r>
                        <a:rPr lang="en-US" sz="1800" u="none" strike="noStrike" baseline="0" dirty="0">
                          <a:solidFill>
                            <a:schemeClr val="accent3"/>
                          </a:solidFill>
                          <a:effectLst/>
                          <a:latin typeface="+mn-lt"/>
                          <a:cs typeface="Times New Roman" panose="02020603050405020304" pitchFamily="18" charset="0"/>
                        </a:rPr>
                        <a:t> reduces the cumulative exposure to amyloid </a:t>
                      </a:r>
                      <a:r>
                        <a:rPr lang="en-GB" sz="1800" kern="1200" dirty="0">
                          <a:solidFill>
                            <a:schemeClr val="accent3"/>
                          </a:solidFill>
                          <a:effectLst/>
                          <a:latin typeface="+mn-lt"/>
                          <a:ea typeface="+mn-ea"/>
                          <a:cs typeface="Times New Roman" panose="02020603050405020304" pitchFamily="18" charset="0"/>
                        </a:rPr>
                        <a:t> </a:t>
                      </a:r>
                      <a:r>
                        <a:rPr lang="en-US" sz="1800" u="none" strike="noStrike" baseline="0" dirty="0">
                          <a:solidFill>
                            <a:schemeClr val="accent3"/>
                          </a:solidFill>
                          <a:effectLst/>
                          <a:latin typeface="+mn-lt"/>
                          <a:cs typeface="Times New Roman" panose="02020603050405020304" pitchFamily="18" charset="0"/>
                        </a:rPr>
                        <a:t>→  people discontinuing </a:t>
                      </a:r>
                      <a:r>
                        <a:rPr lang="en-US" sz="1800" u="none" strike="noStrike" baseline="0" dirty="0" err="1">
                          <a:solidFill>
                            <a:schemeClr val="accent3"/>
                          </a:solidFill>
                          <a:effectLst/>
                          <a:latin typeface="+mn-lt"/>
                          <a:cs typeface="Times New Roman" panose="02020603050405020304" pitchFamily="18" charset="0"/>
                        </a:rPr>
                        <a:t>tafamidis</a:t>
                      </a:r>
                      <a:r>
                        <a:rPr lang="en-US" sz="1800" u="none" strike="noStrike" baseline="0" dirty="0">
                          <a:solidFill>
                            <a:schemeClr val="accent3"/>
                          </a:solidFill>
                          <a:effectLst/>
                          <a:latin typeface="+mn-lt"/>
                          <a:cs typeface="Times New Roman" panose="02020603050405020304" pitchFamily="18" charset="0"/>
                        </a:rPr>
                        <a:t> have a better prognosis than those on BSC </a:t>
                      </a:r>
                      <a:r>
                        <a:rPr lang="en-GB" sz="1800" kern="1200" dirty="0">
                          <a:solidFill>
                            <a:schemeClr val="accent3"/>
                          </a:solidFill>
                          <a:effectLst/>
                          <a:latin typeface="+mn-lt"/>
                          <a:ea typeface="+mn-ea"/>
                          <a:cs typeface="Times New Roman" panose="02020603050405020304" pitchFamily="18" charset="0"/>
                        </a:rPr>
                        <a:t> </a:t>
                      </a:r>
                      <a:r>
                        <a:rPr lang="en-US" sz="1800" u="none" strike="noStrike" baseline="0" dirty="0">
                          <a:solidFill>
                            <a:schemeClr val="accent3"/>
                          </a:solidFill>
                          <a:effectLst/>
                          <a:latin typeface="+mn-lt"/>
                          <a:cs typeface="Times New Roman" panose="02020603050405020304" pitchFamily="18" charset="0"/>
                        </a:rPr>
                        <a:t>→ longer time on treatment → greater benefits</a:t>
                      </a:r>
                    </a:p>
                    <a:p>
                      <a:pPr marL="285750" lvl="0" indent="-285750">
                        <a:spcBef>
                          <a:spcPts val="0"/>
                        </a:spcBef>
                        <a:spcAft>
                          <a:spcPts val="300"/>
                        </a:spcAft>
                        <a:buFont typeface="Arial" panose="020B0604020202020204" pitchFamily="34" charset="0"/>
                        <a:buChar char="•"/>
                      </a:pPr>
                      <a:r>
                        <a:rPr lang="en-US" sz="1800" u="none" strike="noStrike" baseline="0" dirty="0">
                          <a:solidFill>
                            <a:schemeClr val="accent3"/>
                          </a:solidFill>
                          <a:effectLst/>
                          <a:latin typeface="+mn-lt"/>
                          <a:cs typeface="Times New Roman" panose="02020603050405020304" pitchFamily="18" charset="0"/>
                        </a:rPr>
                        <a:t>ERG analyses include unnecessary assumptions → company models the observed data</a:t>
                      </a:r>
                    </a:p>
                  </a:txBody>
                  <a:tcPr>
                    <a:solidFill>
                      <a:schemeClr val="accent6">
                        <a:lumMod val="60000"/>
                        <a:lumOff val="40000"/>
                      </a:schemeClr>
                    </a:solidFill>
                  </a:tcPr>
                </a:tc>
                <a:extLst>
                  <a:ext uri="{0D108BD9-81ED-4DB2-BD59-A6C34878D82A}">
                    <a16:rowId xmlns:a16="http://schemas.microsoft.com/office/drawing/2014/main" val="10001"/>
                  </a:ext>
                </a:extLst>
              </a:tr>
            </a:tbl>
          </a:graphicData>
        </a:graphic>
      </p:graphicFrame>
      <p:graphicFrame>
        <p:nvGraphicFramePr>
          <p:cNvPr id="5" name="Content Placeholder 4">
            <a:extLst>
              <a:ext uri="{FF2B5EF4-FFF2-40B4-BE49-F238E27FC236}">
                <a16:creationId xmlns:a16="http://schemas.microsoft.com/office/drawing/2014/main" id="{2023C810-A755-4503-88E4-20B61D0AF6A8}"/>
              </a:ext>
            </a:extLst>
          </p:cNvPr>
          <p:cNvGraphicFramePr>
            <a:graphicFrameLocks/>
          </p:cNvGraphicFramePr>
          <p:nvPr>
            <p:extLst>
              <p:ext uri="{D42A27DB-BD31-4B8C-83A1-F6EECF244321}">
                <p14:modId xmlns:p14="http://schemas.microsoft.com/office/powerpoint/2010/main" val="2646622848"/>
              </p:ext>
            </p:extLst>
          </p:nvPr>
        </p:nvGraphicFramePr>
        <p:xfrm>
          <a:off x="501621" y="5234510"/>
          <a:ext cx="9690158" cy="1318260"/>
        </p:xfrm>
        <a:graphic>
          <a:graphicData uri="http://schemas.openxmlformats.org/drawingml/2006/table">
            <a:tbl>
              <a:tblPr firstRow="1" bandRow="1">
                <a:tableStyleId>{F5AB1C69-6EDB-4FF4-983F-18BD219EF322}</a:tableStyleId>
              </a:tblPr>
              <a:tblGrid>
                <a:gridCol w="9690158">
                  <a:extLst>
                    <a:ext uri="{9D8B030D-6E8A-4147-A177-3AD203B41FA5}">
                      <a16:colId xmlns:a16="http://schemas.microsoft.com/office/drawing/2014/main" val="20000"/>
                    </a:ext>
                  </a:extLst>
                </a:gridCol>
              </a:tblGrid>
              <a:tr h="359584">
                <a:tc>
                  <a:txBody>
                    <a:bodyPr/>
                    <a:lstStyle/>
                    <a:p>
                      <a:r>
                        <a:rPr lang="en-GB" sz="1800" dirty="0">
                          <a:solidFill>
                            <a:schemeClr val="accent3"/>
                          </a:solidFill>
                        </a:rPr>
                        <a:t>Other comments (NAC):</a:t>
                      </a:r>
                    </a:p>
                  </a:txBody>
                  <a:tcPr anchor="ctr">
                    <a:solidFill>
                      <a:schemeClr val="accent5">
                        <a:lumMod val="10000"/>
                        <a:lumOff val="90000"/>
                      </a:schemeClr>
                    </a:solidFill>
                  </a:tcPr>
                </a:tc>
                <a:extLst>
                  <a:ext uri="{0D108BD9-81ED-4DB2-BD59-A6C34878D82A}">
                    <a16:rowId xmlns:a16="http://schemas.microsoft.com/office/drawing/2014/main" val="10000"/>
                  </a:ext>
                </a:extLst>
              </a:tr>
              <a:tr h="936416">
                <a:tc>
                  <a:txBody>
                    <a:bodyPr/>
                    <a:lstStyle/>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u="none" strike="noStrike" kern="1200" baseline="0" dirty="0">
                          <a:solidFill>
                            <a:schemeClr val="accent3"/>
                          </a:solidFill>
                          <a:effectLst/>
                          <a:latin typeface="+mn-lt"/>
                          <a:ea typeface="+mn-ea"/>
                          <a:cs typeface="Times New Roman" panose="02020603050405020304" pitchFamily="18" charset="0"/>
                        </a:rPr>
                        <a:t>No evidence of a sustained benefit after stopping </a:t>
                      </a:r>
                      <a:r>
                        <a:rPr lang="en-GB" sz="1800" u="none" strike="noStrike" kern="1200" baseline="0" dirty="0" err="1">
                          <a:solidFill>
                            <a:schemeClr val="accent3"/>
                          </a:solidFill>
                          <a:effectLst/>
                          <a:latin typeface="+mn-lt"/>
                          <a:ea typeface="+mn-ea"/>
                          <a:cs typeface="Times New Roman" panose="02020603050405020304" pitchFamily="18" charset="0"/>
                        </a:rPr>
                        <a:t>tafamidis</a:t>
                      </a:r>
                      <a:endParaRPr lang="en-GB" sz="1800" u="none" strike="noStrike" kern="1200" baseline="0" dirty="0">
                        <a:solidFill>
                          <a:schemeClr val="accent3"/>
                        </a:solidFill>
                        <a:effectLst/>
                        <a:latin typeface="+mn-lt"/>
                        <a:ea typeface="+mn-ea"/>
                        <a:cs typeface="Times New Roman" panose="02020603050405020304" pitchFamily="18" charset="0"/>
                      </a:endParaRP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u="none" strike="noStrike" kern="1200" baseline="0" dirty="0">
                          <a:solidFill>
                            <a:schemeClr val="accent3"/>
                          </a:solidFill>
                          <a:effectLst/>
                          <a:latin typeface="+mn-lt"/>
                          <a:ea typeface="+mn-ea"/>
                          <a:cs typeface="Times New Roman" panose="02020603050405020304" pitchFamily="18" charset="0"/>
                        </a:rPr>
                        <a:t>New evidence suggests disease stabilisation doesn’t necessary inhibit amyloid formation </a:t>
                      </a:r>
                      <a:r>
                        <a:rPr lang="en-US" sz="1800" u="none" strike="noStrike" kern="1200" baseline="0" dirty="0">
                          <a:solidFill>
                            <a:schemeClr val="accent3"/>
                          </a:solidFill>
                          <a:effectLst/>
                          <a:latin typeface="+mn-lt"/>
                          <a:ea typeface="+mn-ea"/>
                          <a:cs typeface="Times New Roman" panose="02020603050405020304" pitchFamily="18" charset="0"/>
                        </a:rPr>
                        <a:t>→ amyloid is likely to reaccumulate after treatment has discontinued</a:t>
                      </a:r>
                      <a:endParaRPr lang="en-GB" sz="1800" u="none" strike="noStrike" kern="1200" baseline="0" dirty="0">
                        <a:solidFill>
                          <a:schemeClr val="accent3"/>
                        </a:solidFill>
                        <a:effectLst/>
                        <a:latin typeface="+mn-lt"/>
                        <a:ea typeface="+mn-ea"/>
                        <a:cs typeface="Times New Roman" panose="02020603050405020304" pitchFamily="18" charset="0"/>
                      </a:endParaRPr>
                    </a:p>
                  </a:txBody>
                  <a:tcPr anchor="ctr">
                    <a:solidFill>
                      <a:schemeClr val="accent5">
                        <a:lumMod val="10000"/>
                        <a:lumOff val="90000"/>
                      </a:schemeClr>
                    </a:solidFill>
                  </a:tcPr>
                </a:tc>
                <a:extLst>
                  <a:ext uri="{0D108BD9-81ED-4DB2-BD59-A6C34878D82A}">
                    <a16:rowId xmlns:a16="http://schemas.microsoft.com/office/drawing/2014/main" val="10001"/>
                  </a:ext>
                </a:extLst>
              </a:tr>
            </a:tbl>
          </a:graphicData>
        </a:graphic>
      </p:graphicFrame>
      <p:sp>
        <p:nvSpPr>
          <p:cNvPr id="8" name="TextBox 7">
            <a:extLst>
              <a:ext uri="{FF2B5EF4-FFF2-40B4-BE49-F238E27FC236}">
                <a16:creationId xmlns:a16="http://schemas.microsoft.com/office/drawing/2014/main" id="{EFA97B13-9FB5-4CD6-B198-2FB531F19D6A}"/>
              </a:ext>
            </a:extLst>
          </p:cNvPr>
          <p:cNvSpPr txBox="1"/>
          <p:nvPr/>
        </p:nvSpPr>
        <p:spPr>
          <a:xfrm>
            <a:off x="501100" y="6612595"/>
            <a:ext cx="9691200" cy="830997"/>
          </a:xfrm>
          <a:prstGeom prst="rect">
            <a:avLst/>
          </a:prstGeom>
          <a:solidFill>
            <a:schemeClr val="accent1"/>
          </a:solidFill>
        </p:spPr>
        <p:txBody>
          <a:bodyPr wrap="square" lIns="0" tIns="0" rIns="0" bIns="0" rtlCol="0" anchor="ctr">
            <a:spAutoFit/>
          </a:bodyPr>
          <a:lstStyle/>
          <a:p>
            <a:pPr marL="285750" indent="-285750">
              <a:buFont typeface="Wingdings" panose="05000000000000000000" pitchFamily="2" charset="2"/>
              <a:buChar char="q"/>
            </a:pPr>
            <a:r>
              <a:rPr lang="en-GB" sz="1800" b="1" dirty="0">
                <a:solidFill>
                  <a:schemeClr val="bg1"/>
                </a:solidFill>
              </a:rPr>
              <a:t>Will </a:t>
            </a:r>
            <a:r>
              <a:rPr lang="en-GB" sz="1800" b="1" dirty="0" err="1">
                <a:solidFill>
                  <a:schemeClr val="bg1"/>
                </a:solidFill>
              </a:rPr>
              <a:t>tafamidis</a:t>
            </a:r>
            <a:r>
              <a:rPr lang="en-GB" sz="1800" b="1" dirty="0">
                <a:solidFill>
                  <a:schemeClr val="bg1"/>
                </a:solidFill>
              </a:rPr>
              <a:t> treatment benefit continue after discontinuation?</a:t>
            </a:r>
          </a:p>
          <a:p>
            <a:pPr marL="285750" indent="-285750">
              <a:buFont typeface="Wingdings" panose="05000000000000000000" pitchFamily="2" charset="2"/>
              <a:buChar char="q"/>
            </a:pPr>
            <a:r>
              <a:rPr lang="en-GB" sz="1800" b="1" dirty="0">
                <a:solidFill>
                  <a:schemeClr val="bg1"/>
                </a:solidFill>
              </a:rPr>
              <a:t>Will people discontinue </a:t>
            </a:r>
            <a:r>
              <a:rPr lang="en-GB" sz="1800" b="1" dirty="0" err="1">
                <a:solidFill>
                  <a:schemeClr val="bg1"/>
                </a:solidFill>
              </a:rPr>
              <a:t>tafamidis</a:t>
            </a:r>
            <a:r>
              <a:rPr lang="en-GB" sz="1800" b="1" dirty="0">
                <a:solidFill>
                  <a:schemeClr val="bg1"/>
                </a:solidFill>
              </a:rPr>
              <a:t> in NYHA 1 to 3 health states? </a:t>
            </a:r>
          </a:p>
          <a:p>
            <a:pPr marL="285750" indent="-285750">
              <a:buFont typeface="Wingdings" panose="05000000000000000000" pitchFamily="2" charset="2"/>
              <a:buChar char="q"/>
            </a:pPr>
            <a:r>
              <a:rPr lang="en-GB" sz="1800" b="1" dirty="0">
                <a:solidFill>
                  <a:schemeClr val="bg1"/>
                </a:solidFill>
              </a:rPr>
              <a:t>Will people receive BSC after discontinuing </a:t>
            </a:r>
            <a:r>
              <a:rPr lang="en-GB" sz="1800" b="1" dirty="0" err="1">
                <a:solidFill>
                  <a:schemeClr val="bg1"/>
                </a:solidFill>
              </a:rPr>
              <a:t>tafamidis</a:t>
            </a:r>
            <a:r>
              <a:rPr lang="en-GB" sz="1800" b="1" dirty="0">
                <a:solidFill>
                  <a:schemeClr val="bg1"/>
                </a:solidFill>
              </a:rPr>
              <a:t>? </a:t>
            </a:r>
          </a:p>
        </p:txBody>
      </p:sp>
    </p:spTree>
    <p:extLst>
      <p:ext uri="{BB962C8B-B14F-4D97-AF65-F5344CB8AC3E}">
        <p14:creationId xmlns:p14="http://schemas.microsoft.com/office/powerpoint/2010/main" val="1184209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3C2B52A-0D7F-4A4D-B7DF-6A79D65FFB36}"/>
              </a:ext>
            </a:extLst>
          </p:cNvPr>
          <p:cNvGraphicFramePr>
            <a:graphicFrameLocks/>
          </p:cNvGraphicFramePr>
          <p:nvPr>
            <p:extLst>
              <p:ext uri="{D42A27DB-BD31-4B8C-83A1-F6EECF244321}">
                <p14:modId xmlns:p14="http://schemas.microsoft.com/office/powerpoint/2010/main" val="1677101401"/>
              </p:ext>
            </p:extLst>
          </p:nvPr>
        </p:nvGraphicFramePr>
        <p:xfrm>
          <a:off x="126700" y="20161"/>
          <a:ext cx="10440000" cy="7520940"/>
        </p:xfrm>
        <a:graphic>
          <a:graphicData uri="http://schemas.openxmlformats.org/drawingml/2006/table">
            <a:tbl>
              <a:tblPr firstRow="1" bandRow="1">
                <a:tableStyleId>{F5AB1C69-6EDB-4FF4-983F-18BD219EF322}</a:tableStyleId>
              </a:tblPr>
              <a:tblGrid>
                <a:gridCol w="8460000">
                  <a:extLst>
                    <a:ext uri="{9D8B030D-6E8A-4147-A177-3AD203B41FA5}">
                      <a16:colId xmlns:a16="http://schemas.microsoft.com/office/drawing/2014/main" val="160302398"/>
                    </a:ext>
                  </a:extLst>
                </a:gridCol>
                <a:gridCol w="1980000">
                  <a:extLst>
                    <a:ext uri="{9D8B030D-6E8A-4147-A177-3AD203B41FA5}">
                      <a16:colId xmlns:a16="http://schemas.microsoft.com/office/drawing/2014/main" val="343107065"/>
                    </a:ext>
                  </a:extLst>
                </a:gridCol>
              </a:tblGrid>
              <a:tr h="455198">
                <a:tc>
                  <a:txBody>
                    <a:bodyPr/>
                    <a:lstStyle/>
                    <a:p>
                      <a:r>
                        <a:rPr lang="en-GB" sz="2400" dirty="0">
                          <a:solidFill>
                            <a:schemeClr val="bg1"/>
                          </a:solidFill>
                        </a:rPr>
                        <a:t>Other issues </a:t>
                      </a:r>
                    </a:p>
                  </a:txBody>
                  <a:tcPr/>
                </a:tc>
                <a:tc>
                  <a:txBody>
                    <a:bodyPr/>
                    <a:lstStyle/>
                    <a:p>
                      <a:r>
                        <a:rPr lang="en-GB" sz="2400" dirty="0">
                          <a:solidFill>
                            <a:schemeClr val="bg1"/>
                          </a:solidFill>
                        </a:rPr>
                        <a:t>Questions</a:t>
                      </a:r>
                    </a:p>
                  </a:txBody>
                  <a:tcPr/>
                </a:tc>
                <a:extLst>
                  <a:ext uri="{0D108BD9-81ED-4DB2-BD59-A6C34878D82A}">
                    <a16:rowId xmlns:a16="http://schemas.microsoft.com/office/drawing/2014/main" val="794518834"/>
                  </a:ext>
                </a:extLst>
              </a:tr>
              <a:tr h="364158">
                <a:tc gridSpan="2">
                  <a:txBody>
                    <a:bodyPr/>
                    <a:lstStyle/>
                    <a:p>
                      <a:pPr marL="0" lvl="1" indent="0" algn="ctr" defTabSz="1043056" rtl="0" eaLnBrk="1" latinLnBrk="0" hangingPunct="1">
                        <a:spcBef>
                          <a:spcPts val="0"/>
                        </a:spcBef>
                        <a:buNone/>
                      </a:pPr>
                      <a:r>
                        <a:rPr lang="en-GB" sz="1800" b="1" i="1" kern="1200" dirty="0">
                          <a:solidFill>
                            <a:schemeClr val="dk1"/>
                          </a:solidFill>
                          <a:latin typeface="+mn-lt"/>
                          <a:ea typeface="+mn-ea"/>
                          <a:cs typeface="+mn-cs"/>
                        </a:rPr>
                        <a:t>NYHA functional classification system</a:t>
                      </a:r>
                    </a:p>
                  </a:txBody>
                  <a:tcPr>
                    <a:solidFill>
                      <a:srgbClr val="FFC000"/>
                    </a:solidFill>
                  </a:tcPr>
                </a:tc>
                <a:tc hMerge="1">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bg1"/>
                        </a:solidFill>
                        <a:latin typeface="+mn-lt"/>
                        <a:ea typeface="+mn-ea"/>
                        <a:cs typeface="+mn-cs"/>
                      </a:endParaRPr>
                    </a:p>
                  </a:txBody>
                  <a:tcPr>
                    <a:solidFill>
                      <a:schemeClr val="accent1"/>
                    </a:solidFill>
                  </a:tcPr>
                </a:tc>
                <a:extLst>
                  <a:ext uri="{0D108BD9-81ED-4DB2-BD59-A6C34878D82A}">
                    <a16:rowId xmlns:a16="http://schemas.microsoft.com/office/drawing/2014/main" val="3137158924"/>
                  </a:ext>
                </a:extLst>
              </a:tr>
              <a:tr h="1729751">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kern="1200" dirty="0">
                          <a:solidFill>
                            <a:schemeClr val="dk1"/>
                          </a:solidFill>
                          <a:latin typeface="+mn-lt"/>
                          <a:ea typeface="+mn-ea"/>
                          <a:cs typeface="+mn-cs"/>
                        </a:rPr>
                        <a:t>Committee considerations (ACD 3.5, 3.6 and 3.23)</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NYHA is mainly used in practice to assess heart failure </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Challenging to identifying people who need treatment and those benefiting from it without an objective and validated measure for ATTR-CM</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Inappropriate to define starting and stopping rules for </a:t>
                      </a:r>
                      <a:r>
                        <a:rPr lang="en-GB" sz="1800" b="0" i="0" kern="1200" dirty="0" err="1">
                          <a:solidFill>
                            <a:schemeClr val="dk1"/>
                          </a:solidFill>
                          <a:latin typeface="+mn-lt"/>
                          <a:ea typeface="+mn-ea"/>
                          <a:cs typeface="+mn-cs"/>
                        </a:rPr>
                        <a:t>tafamidis</a:t>
                      </a:r>
                      <a:r>
                        <a:rPr lang="en-GB" sz="1800" b="0" i="0" kern="1200" dirty="0">
                          <a:solidFill>
                            <a:schemeClr val="dk1"/>
                          </a:solidFill>
                          <a:latin typeface="+mn-lt"/>
                          <a:ea typeface="+mn-ea"/>
                          <a:cs typeface="+mn-cs"/>
                        </a:rPr>
                        <a:t> based only on NYHA class</a:t>
                      </a:r>
                    </a:p>
                  </a:txBody>
                  <a:tcPr>
                    <a:solidFill>
                      <a:schemeClr val="bg1">
                        <a:lumMod val="95000"/>
                      </a:schemeClr>
                    </a:solidFill>
                  </a:tcPr>
                </a:tc>
                <a:tc rowSpan="3">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i="1" kern="1200" dirty="0">
                          <a:solidFill>
                            <a:schemeClr val="bg1"/>
                          </a:solidFill>
                          <a:latin typeface="+mn-lt"/>
                          <a:ea typeface="+mn-ea"/>
                          <a:cs typeface="+mn-cs"/>
                        </a:rPr>
                        <a:t>Is the NYHA functional classification system used to measure and categorise ATTR-CM disease severity? </a:t>
                      </a:r>
                    </a:p>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bg1"/>
                        </a:solidFill>
                        <a:latin typeface="+mn-lt"/>
                        <a:ea typeface="+mn-ea"/>
                        <a:cs typeface="+mn-cs"/>
                      </a:endParaRPr>
                    </a:p>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i="1" kern="1200" dirty="0">
                          <a:solidFill>
                            <a:schemeClr val="bg1"/>
                          </a:solidFill>
                          <a:latin typeface="+mn-lt"/>
                          <a:ea typeface="+mn-ea"/>
                          <a:cs typeface="+mn-cs"/>
                        </a:rPr>
                        <a:t>Would or could the NYHA functional classification system be used to make decisions about starting or stopping </a:t>
                      </a:r>
                      <a:r>
                        <a:rPr lang="en-GB" sz="1800" b="0" i="1" kern="1200" dirty="0" err="1">
                          <a:solidFill>
                            <a:schemeClr val="bg1"/>
                          </a:solidFill>
                          <a:latin typeface="+mn-lt"/>
                          <a:ea typeface="+mn-ea"/>
                          <a:cs typeface="+mn-cs"/>
                        </a:rPr>
                        <a:t>tafamidis</a:t>
                      </a:r>
                      <a:r>
                        <a:rPr lang="en-GB" sz="1800" b="0" i="1" kern="1200" dirty="0">
                          <a:solidFill>
                            <a:schemeClr val="bg1"/>
                          </a:solidFill>
                          <a:latin typeface="+mn-lt"/>
                          <a:ea typeface="+mn-ea"/>
                          <a:cs typeface="+mn-cs"/>
                        </a:rPr>
                        <a:t>? </a:t>
                      </a:r>
                      <a:r>
                        <a:rPr lang="en-GB" sz="1800" b="0" i="1" dirty="0">
                          <a:solidFill>
                            <a:schemeClr val="bg1"/>
                          </a:solidFill>
                        </a:rPr>
                        <a:t>If yes, how would it be used to inform these decisions?</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b="0" kern="1200" dirty="0">
                        <a:solidFill>
                          <a:schemeClr val="dk1"/>
                        </a:solidFill>
                        <a:latin typeface="+mn-lt"/>
                        <a:ea typeface="+mn-ea"/>
                        <a:cs typeface="+mn-cs"/>
                      </a:endParaRPr>
                    </a:p>
                  </a:txBody>
                  <a:tcPr>
                    <a:solidFill>
                      <a:schemeClr val="accent1"/>
                    </a:solidFill>
                  </a:tcPr>
                </a:tc>
                <a:extLst>
                  <a:ext uri="{0D108BD9-81ED-4DB2-BD59-A6C34878D82A}">
                    <a16:rowId xmlns:a16="http://schemas.microsoft.com/office/drawing/2014/main" val="3007874256"/>
                  </a:ext>
                </a:extLst>
              </a:tr>
              <a:tr h="3383280">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kern="1200" dirty="0">
                          <a:solidFill>
                            <a:schemeClr val="dk1"/>
                          </a:solidFill>
                          <a:latin typeface="+mn-lt"/>
                          <a:ea typeface="+mn-ea"/>
                          <a:cs typeface="+mn-cs"/>
                        </a:rPr>
                        <a:t>Company’s response (ACD response points 3, 4, and 6)</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u="none" strike="noStrike" baseline="0" dirty="0">
                          <a:solidFill>
                            <a:schemeClr val="tx1"/>
                          </a:solidFill>
                          <a:effectLst/>
                          <a:latin typeface="+mn-lt"/>
                          <a:cs typeface="Times New Roman" panose="02020603050405020304" pitchFamily="18" charset="0"/>
                        </a:rPr>
                        <a:t>NYHA is the most widely used in heart failure </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u="none" strike="noStrike" baseline="0" dirty="0">
                          <a:solidFill>
                            <a:schemeClr val="tx1"/>
                          </a:solidFill>
                          <a:effectLst/>
                          <a:latin typeface="+mn-lt"/>
                          <a:cs typeface="Times New Roman" panose="02020603050405020304" pitchFamily="18" charset="0"/>
                        </a:rPr>
                        <a:t>NYHA has been considered in other NICE guidelines</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strike="noStrike" baseline="0" dirty="0">
                          <a:solidFill>
                            <a:schemeClr val="tx1"/>
                          </a:solidFill>
                          <a:effectLst/>
                          <a:latin typeface="+mn-lt"/>
                          <a:cs typeface="Times New Roman" panose="02020603050405020304" pitchFamily="18" charset="0"/>
                        </a:rPr>
                        <a:t>NYHA limitations shouldn’t influence treatment starting rules </a:t>
                      </a:r>
                      <a:r>
                        <a:rPr lang="en-US" sz="1800" u="none" strike="noStrike" baseline="0" dirty="0">
                          <a:solidFill>
                            <a:schemeClr val="tx1"/>
                          </a:solidFill>
                          <a:effectLst/>
                          <a:latin typeface="+mn-lt"/>
                          <a:cs typeface="Times New Roman" panose="02020603050405020304" pitchFamily="18" charset="0"/>
                        </a:rPr>
                        <a:t>→</a:t>
                      </a:r>
                      <a:r>
                        <a:rPr lang="en-GB" sz="1800" u="none" strike="noStrike" baseline="0" dirty="0">
                          <a:solidFill>
                            <a:schemeClr val="tx1"/>
                          </a:solidFill>
                          <a:effectLst/>
                          <a:latin typeface="+mn-lt"/>
                          <a:cs typeface="Times New Roman" panose="02020603050405020304" pitchFamily="18" charset="0"/>
                        </a:rPr>
                        <a:t> </a:t>
                      </a:r>
                      <a:r>
                        <a:rPr lang="en-GB" sz="1800" u="none" strike="noStrike" baseline="0" dirty="0" err="1">
                          <a:solidFill>
                            <a:schemeClr val="tx1"/>
                          </a:solidFill>
                          <a:effectLst/>
                          <a:latin typeface="+mn-lt"/>
                          <a:cs typeface="Times New Roman" panose="02020603050405020304" pitchFamily="18" charset="0"/>
                        </a:rPr>
                        <a:t>tafamidis</a:t>
                      </a:r>
                      <a:r>
                        <a:rPr lang="en-GB" sz="1800" u="none" strike="noStrike" baseline="0" dirty="0">
                          <a:solidFill>
                            <a:schemeClr val="tx1"/>
                          </a:solidFill>
                          <a:effectLst/>
                          <a:latin typeface="+mn-lt"/>
                          <a:cs typeface="Times New Roman" panose="02020603050405020304" pitchFamily="18" charset="0"/>
                        </a:rPr>
                        <a:t> benefits observed across broad population</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strike="noStrike" baseline="0" dirty="0">
                          <a:solidFill>
                            <a:schemeClr val="tx1"/>
                          </a:solidFill>
                          <a:effectLst/>
                          <a:latin typeface="+mn-lt"/>
                          <a:cs typeface="Times New Roman" panose="02020603050405020304" pitchFamily="18" charset="0"/>
                        </a:rPr>
                        <a:t>SmPC recommends starting treatment “as early as possible in the disease course when the clinical benefit on disease progression could be more evident”</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strike="noStrike" baseline="0" dirty="0">
                          <a:solidFill>
                            <a:schemeClr val="tx1"/>
                          </a:solidFill>
                          <a:effectLst/>
                          <a:latin typeface="+mn-lt"/>
                          <a:cs typeface="Times New Roman" panose="02020603050405020304" pitchFamily="18" charset="0"/>
                        </a:rPr>
                        <a:t>ATTR-ACT demonstrates greatest benefit starting treatment in NYHA 1 </a:t>
                      </a:r>
                      <a:r>
                        <a:rPr lang="en-US" sz="1800" u="none" strike="noStrike" baseline="0" dirty="0">
                          <a:solidFill>
                            <a:schemeClr val="tx1"/>
                          </a:solidFill>
                          <a:effectLst/>
                          <a:latin typeface="+mn-lt"/>
                          <a:cs typeface="Times New Roman" panose="02020603050405020304" pitchFamily="18" charset="0"/>
                        </a:rPr>
                        <a:t>→</a:t>
                      </a:r>
                      <a:r>
                        <a:rPr lang="en-US" sz="1800" u="none" strike="noStrike" baseline="0" dirty="0">
                          <a:solidFill>
                            <a:schemeClr val="accent3"/>
                          </a:solidFill>
                          <a:effectLst/>
                          <a:latin typeface="+mn-lt"/>
                          <a:cs typeface="Times New Roman" panose="02020603050405020304" pitchFamily="18" charset="0"/>
                        </a:rPr>
                        <a:t>  </a:t>
                      </a:r>
                      <a:r>
                        <a:rPr lang="en-US" sz="1800" u="none" strike="noStrike" baseline="0" dirty="0">
                          <a:solidFill>
                            <a:schemeClr val="tx1"/>
                          </a:solidFill>
                          <a:effectLst/>
                          <a:latin typeface="+mn-lt"/>
                          <a:cs typeface="Times New Roman" panose="02020603050405020304" pitchFamily="18" charset="0"/>
                        </a:rPr>
                        <a:t>d</a:t>
                      </a:r>
                      <a:r>
                        <a:rPr lang="en-GB" sz="1800" u="none" strike="noStrike" kern="1200" baseline="0" dirty="0" err="1">
                          <a:solidFill>
                            <a:schemeClr val="tx1"/>
                          </a:solidFill>
                          <a:effectLst/>
                          <a:latin typeface="+mn-lt"/>
                          <a:ea typeface="+mn-ea"/>
                          <a:cs typeface="Times New Roman" panose="02020603050405020304" pitchFamily="18" charset="0"/>
                        </a:rPr>
                        <a:t>elaying</a:t>
                      </a:r>
                      <a:r>
                        <a:rPr lang="en-GB" sz="1800" u="none" strike="noStrike" kern="1200" baseline="0" dirty="0">
                          <a:solidFill>
                            <a:schemeClr val="tx1"/>
                          </a:solidFill>
                          <a:effectLst/>
                          <a:latin typeface="+mn-lt"/>
                          <a:ea typeface="+mn-ea"/>
                          <a:cs typeface="Times New Roman" panose="02020603050405020304" pitchFamily="18" charset="0"/>
                        </a:rPr>
                        <a:t> treatment removes the opportunity to halt disease progression and reduce mortality</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strike="noStrike" kern="1200" baseline="0" dirty="0">
                          <a:solidFill>
                            <a:schemeClr val="tx1"/>
                          </a:solidFill>
                          <a:effectLst/>
                          <a:latin typeface="+mn-lt"/>
                          <a:ea typeface="+mn-ea"/>
                          <a:cs typeface="Times New Roman" panose="02020603050405020304" pitchFamily="18" charset="0"/>
                        </a:rPr>
                        <a:t>Evidence of discontinuation in NYHA 4 in ATTR-ACT</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strike="noStrike" kern="1200" baseline="0" dirty="0">
                          <a:solidFill>
                            <a:schemeClr val="tx1"/>
                          </a:solidFill>
                          <a:effectLst/>
                          <a:latin typeface="+mn-lt"/>
                          <a:ea typeface="+mn-ea"/>
                          <a:cs typeface="Times New Roman" panose="02020603050405020304" pitchFamily="18" charset="0"/>
                        </a:rPr>
                        <a:t>Mechanism of action means its clinically appropriate to stop in NYHA 4</a:t>
                      </a:r>
                    </a:p>
                  </a:txBody>
                  <a:tcPr>
                    <a:solidFill>
                      <a:schemeClr val="accent6">
                        <a:lumMod val="60000"/>
                        <a:lumOff val="40000"/>
                      </a:schemeClr>
                    </a:solidFill>
                  </a:tcPr>
                </a:tc>
                <a:tc vMerge="1">
                  <a:txBody>
                    <a:bodyPr/>
                    <a:lstStyle/>
                    <a:p>
                      <a:endParaRPr lang="en-GB"/>
                    </a:p>
                  </a:txBody>
                  <a:tcPr/>
                </a:tc>
                <a:extLst>
                  <a:ext uri="{0D108BD9-81ED-4DB2-BD59-A6C34878D82A}">
                    <a16:rowId xmlns:a16="http://schemas.microsoft.com/office/drawing/2014/main" val="1940529534"/>
                  </a:ext>
                </a:extLst>
              </a:tr>
              <a:tr h="1570432">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u="none" strike="noStrike" kern="1200" baseline="0" dirty="0">
                          <a:solidFill>
                            <a:schemeClr val="tx1"/>
                          </a:solidFill>
                          <a:effectLst/>
                          <a:latin typeface="+mn-lt"/>
                          <a:ea typeface="+mn-ea"/>
                          <a:cs typeface="Times New Roman" panose="02020603050405020304" pitchFamily="18" charset="0"/>
                        </a:rPr>
                        <a:t>Other comments </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effectLst/>
                          <a:latin typeface="+mn-lt"/>
                          <a:ea typeface="Times New Roman" panose="02020603050405020304" pitchFamily="18" charset="0"/>
                          <a:cs typeface="Times New Roman" panose="02020603050405020304" pitchFamily="18" charset="0"/>
                        </a:rPr>
                        <a:t>NYHA status can vary from day to day </a:t>
                      </a:r>
                      <a:r>
                        <a:rPr lang="en-US" sz="1800" u="none" strike="noStrike" baseline="0" dirty="0">
                          <a:solidFill>
                            <a:schemeClr val="tx1"/>
                          </a:solidFill>
                          <a:effectLst/>
                          <a:latin typeface="+mn-lt"/>
                          <a:cs typeface="Times New Roman" panose="02020603050405020304" pitchFamily="18" charset="0"/>
                        </a:rPr>
                        <a:t>→</a:t>
                      </a:r>
                      <a:r>
                        <a:rPr lang="en-US" sz="1800" u="none" strike="noStrike" baseline="0" dirty="0">
                          <a:solidFill>
                            <a:schemeClr val="accent3"/>
                          </a:solidFill>
                          <a:effectLst/>
                          <a:latin typeface="+mn-lt"/>
                          <a:cs typeface="Times New Roman" panose="02020603050405020304" pitchFamily="18" charset="0"/>
                        </a:rPr>
                        <a:t> </a:t>
                      </a:r>
                      <a:r>
                        <a:rPr lang="en-GB" sz="1800" dirty="0">
                          <a:solidFill>
                            <a:schemeClr val="tx1"/>
                          </a:solidFill>
                          <a:effectLst/>
                          <a:latin typeface="+mn-lt"/>
                          <a:ea typeface="Times New Roman" panose="02020603050405020304" pitchFamily="18" charset="0"/>
                          <a:cs typeface="Times New Roman" panose="02020603050405020304" pitchFamily="18" charset="0"/>
                        </a:rPr>
                        <a:t>could be staged with NAC system</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effectLst/>
                          <a:latin typeface="+mn-lt"/>
                          <a:ea typeface="Times New Roman" panose="02020603050405020304" pitchFamily="18" charset="0"/>
                          <a:cs typeface="Times New Roman" panose="02020603050405020304" pitchFamily="18" charset="0"/>
                        </a:rPr>
                        <a:t>NYHA is subjective but a good indicator of disease stage</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effectLst/>
                          <a:latin typeface="+mn-lt"/>
                          <a:ea typeface="Times New Roman" panose="02020603050405020304" pitchFamily="18" charset="0"/>
                          <a:cs typeface="Times New Roman" panose="02020603050405020304" pitchFamily="18" charset="0"/>
                        </a:rPr>
                        <a:t>No evidence to support the use of </a:t>
                      </a:r>
                      <a:r>
                        <a:rPr lang="en-GB" sz="1800" dirty="0" err="1">
                          <a:solidFill>
                            <a:schemeClr val="tx1"/>
                          </a:solidFill>
                          <a:effectLst/>
                          <a:latin typeface="+mn-lt"/>
                          <a:ea typeface="Times New Roman" panose="02020603050405020304" pitchFamily="18" charset="0"/>
                          <a:cs typeface="Times New Roman" panose="02020603050405020304" pitchFamily="18" charset="0"/>
                        </a:rPr>
                        <a:t>tafamidis</a:t>
                      </a:r>
                      <a:r>
                        <a:rPr lang="en-GB" sz="1800" dirty="0">
                          <a:solidFill>
                            <a:schemeClr val="tx1"/>
                          </a:solidFill>
                          <a:effectLst/>
                          <a:latin typeface="+mn-lt"/>
                          <a:ea typeface="Times New Roman" panose="02020603050405020304" pitchFamily="18" charset="0"/>
                          <a:cs typeface="Times New Roman" panose="02020603050405020304" pitchFamily="18" charset="0"/>
                        </a:rPr>
                        <a:t> in NYHA 1 </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effectLst/>
                          <a:latin typeface="+mn-lt"/>
                          <a:ea typeface="Times New Roman" panose="02020603050405020304" pitchFamily="18" charset="0"/>
                          <a:cs typeface="Times New Roman" panose="02020603050405020304" pitchFamily="18" charset="0"/>
                        </a:rPr>
                        <a:t>It would be challenging to stop </a:t>
                      </a:r>
                      <a:r>
                        <a:rPr lang="en-GB" sz="1800" dirty="0" err="1">
                          <a:solidFill>
                            <a:schemeClr val="tx1"/>
                          </a:solidFill>
                          <a:effectLst/>
                          <a:latin typeface="+mn-lt"/>
                          <a:ea typeface="Times New Roman" panose="02020603050405020304" pitchFamily="18" charset="0"/>
                          <a:cs typeface="Times New Roman" panose="02020603050405020304" pitchFamily="18" charset="0"/>
                        </a:rPr>
                        <a:t>tafamidis</a:t>
                      </a:r>
                      <a:r>
                        <a:rPr lang="en-GB" sz="1800" dirty="0">
                          <a:solidFill>
                            <a:schemeClr val="tx1"/>
                          </a:solidFill>
                          <a:effectLst/>
                          <a:latin typeface="+mn-lt"/>
                          <a:ea typeface="Times New Roman" panose="02020603050405020304" pitchFamily="18" charset="0"/>
                          <a:cs typeface="Times New Roman" panose="02020603050405020304" pitchFamily="18" charset="0"/>
                        </a:rPr>
                        <a:t> on progression to NYHA 4</a:t>
                      </a:r>
                      <a:endParaRPr lang="en-GB" sz="1800" b="1" i="1" kern="1200" dirty="0">
                        <a:solidFill>
                          <a:schemeClr val="dk1"/>
                        </a:solidFill>
                        <a:latin typeface="+mn-lt"/>
                        <a:ea typeface="+mn-ea"/>
                        <a:cs typeface="+mn-cs"/>
                      </a:endParaRPr>
                    </a:p>
                  </a:txBody>
                  <a:tcPr>
                    <a:solidFill>
                      <a:schemeClr val="accent5">
                        <a:lumMod val="10000"/>
                        <a:lumOff val="90000"/>
                      </a:schemeClr>
                    </a:solidFill>
                  </a:tcPr>
                </a:tc>
                <a:tc vMerge="1">
                  <a:txBody>
                    <a:bodyPr/>
                    <a:lstStyle/>
                    <a:p>
                      <a:endParaRPr lang="en-GB"/>
                    </a:p>
                  </a:txBody>
                  <a:tcPr/>
                </a:tc>
                <a:extLst>
                  <a:ext uri="{0D108BD9-81ED-4DB2-BD59-A6C34878D82A}">
                    <a16:rowId xmlns:a16="http://schemas.microsoft.com/office/drawing/2014/main" val="2242451820"/>
                  </a:ext>
                </a:extLst>
              </a:tr>
            </a:tbl>
          </a:graphicData>
        </a:graphic>
      </p:graphicFrame>
      <p:sp>
        <p:nvSpPr>
          <p:cNvPr id="3" name="Slide Number Placeholder 2">
            <a:extLst>
              <a:ext uri="{FF2B5EF4-FFF2-40B4-BE49-F238E27FC236}">
                <a16:creationId xmlns:a16="http://schemas.microsoft.com/office/drawing/2014/main" id="{EC3C4B07-A75C-4C8F-92A8-0D471DF04340}"/>
              </a:ext>
            </a:extLst>
          </p:cNvPr>
          <p:cNvSpPr>
            <a:spLocks noGrp="1"/>
          </p:cNvSpPr>
          <p:nvPr>
            <p:ph type="sldNum" sz="quarter" idx="12"/>
          </p:nvPr>
        </p:nvSpPr>
        <p:spPr>
          <a:xfrm>
            <a:off x="9808030" y="7034785"/>
            <a:ext cx="500380" cy="333663"/>
          </a:xfrm>
        </p:spPr>
        <p:txBody>
          <a:bodyPr/>
          <a:lstStyle/>
          <a:p>
            <a:fld id="{DDBE135E-2566-4748-853C-8A3B78F0FB00}" type="slidenum">
              <a:rPr lang="en-GB" smtClean="0">
                <a:solidFill>
                  <a:schemeClr val="bg1"/>
                </a:solidFill>
              </a:rPr>
              <a:t>22</a:t>
            </a:fld>
            <a:endParaRPr lang="en-GB" dirty="0">
              <a:solidFill>
                <a:schemeClr val="bg1"/>
              </a:solidFill>
            </a:endParaRPr>
          </a:p>
        </p:txBody>
      </p:sp>
    </p:spTree>
    <p:extLst>
      <p:ext uri="{BB962C8B-B14F-4D97-AF65-F5344CB8AC3E}">
        <p14:creationId xmlns:p14="http://schemas.microsoft.com/office/powerpoint/2010/main" val="1298737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3C2B52A-0D7F-4A4D-B7DF-6A79D65FFB36}"/>
              </a:ext>
            </a:extLst>
          </p:cNvPr>
          <p:cNvGraphicFramePr>
            <a:graphicFrameLocks/>
          </p:cNvGraphicFramePr>
          <p:nvPr>
            <p:extLst>
              <p:ext uri="{D42A27DB-BD31-4B8C-83A1-F6EECF244321}">
                <p14:modId xmlns:p14="http://schemas.microsoft.com/office/powerpoint/2010/main" val="1414549604"/>
              </p:ext>
            </p:extLst>
          </p:nvPr>
        </p:nvGraphicFramePr>
        <p:xfrm>
          <a:off x="72700" y="20161"/>
          <a:ext cx="10548000" cy="7498602"/>
        </p:xfrm>
        <a:graphic>
          <a:graphicData uri="http://schemas.openxmlformats.org/drawingml/2006/table">
            <a:tbl>
              <a:tblPr firstRow="1" bandRow="1">
                <a:tableStyleId>{F5AB1C69-6EDB-4FF4-983F-18BD219EF322}</a:tableStyleId>
              </a:tblPr>
              <a:tblGrid>
                <a:gridCol w="8532000">
                  <a:extLst>
                    <a:ext uri="{9D8B030D-6E8A-4147-A177-3AD203B41FA5}">
                      <a16:colId xmlns:a16="http://schemas.microsoft.com/office/drawing/2014/main" val="160302398"/>
                    </a:ext>
                  </a:extLst>
                </a:gridCol>
                <a:gridCol w="2016000">
                  <a:extLst>
                    <a:ext uri="{9D8B030D-6E8A-4147-A177-3AD203B41FA5}">
                      <a16:colId xmlns:a16="http://schemas.microsoft.com/office/drawing/2014/main" val="343107065"/>
                    </a:ext>
                  </a:extLst>
                </a:gridCol>
              </a:tblGrid>
              <a:tr h="455198">
                <a:tc>
                  <a:txBody>
                    <a:bodyPr/>
                    <a:lstStyle/>
                    <a:p>
                      <a:r>
                        <a:rPr lang="en-GB" sz="2400" dirty="0">
                          <a:solidFill>
                            <a:schemeClr val="bg1"/>
                          </a:solidFill>
                        </a:rPr>
                        <a:t>Other issues </a:t>
                      </a:r>
                    </a:p>
                  </a:txBody>
                  <a:tcPr/>
                </a:tc>
                <a:tc>
                  <a:txBody>
                    <a:bodyPr/>
                    <a:lstStyle/>
                    <a:p>
                      <a:r>
                        <a:rPr lang="en-GB" sz="2400" dirty="0">
                          <a:solidFill>
                            <a:schemeClr val="bg1"/>
                          </a:solidFill>
                        </a:rPr>
                        <a:t>Questions</a:t>
                      </a:r>
                    </a:p>
                  </a:txBody>
                  <a:tcPr/>
                </a:tc>
                <a:extLst>
                  <a:ext uri="{0D108BD9-81ED-4DB2-BD59-A6C34878D82A}">
                    <a16:rowId xmlns:a16="http://schemas.microsoft.com/office/drawing/2014/main" val="794518834"/>
                  </a:ext>
                </a:extLst>
              </a:tr>
              <a:tr h="364158">
                <a:tc gridSpan="2">
                  <a:txBody>
                    <a:bodyPr/>
                    <a:lstStyle/>
                    <a:p>
                      <a:pPr marL="0" lvl="1" indent="0" algn="ctr" defTabSz="1043056" rtl="0" eaLnBrk="1" latinLnBrk="0" hangingPunct="1">
                        <a:spcBef>
                          <a:spcPts val="0"/>
                        </a:spcBef>
                        <a:buNone/>
                      </a:pPr>
                      <a:r>
                        <a:rPr lang="en-GB" sz="1800" b="1" i="1" kern="1200" dirty="0">
                          <a:solidFill>
                            <a:schemeClr val="dk1"/>
                          </a:solidFill>
                          <a:latin typeface="+mn-lt"/>
                          <a:ea typeface="+mn-ea"/>
                          <a:cs typeface="+mn-cs"/>
                        </a:rPr>
                        <a:t>Overall survival (OS) extrapolations</a:t>
                      </a:r>
                    </a:p>
                  </a:txBody>
                  <a:tcPr anchor="ctr">
                    <a:solidFill>
                      <a:srgbClr val="FFC000"/>
                    </a:solidFill>
                  </a:tcPr>
                </a:tc>
                <a:tc hMerge="1">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bg1"/>
                        </a:solidFill>
                        <a:latin typeface="+mn-lt"/>
                        <a:ea typeface="+mn-ea"/>
                        <a:cs typeface="+mn-cs"/>
                      </a:endParaRPr>
                    </a:p>
                  </a:txBody>
                  <a:tcPr>
                    <a:solidFill>
                      <a:schemeClr val="accent1"/>
                    </a:solidFill>
                  </a:tcPr>
                </a:tc>
                <a:extLst>
                  <a:ext uri="{0D108BD9-81ED-4DB2-BD59-A6C34878D82A}">
                    <a16:rowId xmlns:a16="http://schemas.microsoft.com/office/drawing/2014/main" val="3137158924"/>
                  </a:ext>
                </a:extLst>
              </a:tr>
              <a:tr h="802799">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kern="1200" dirty="0">
                          <a:solidFill>
                            <a:schemeClr val="dk1"/>
                          </a:solidFill>
                          <a:latin typeface="+mn-lt"/>
                          <a:ea typeface="+mn-ea"/>
                          <a:cs typeface="+mn-cs"/>
                        </a:rPr>
                        <a:t>Committee considerations (ACD 3.17)</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Company changed its OS extrapolation function to generalised gamma → more favourable </a:t>
                      </a:r>
                      <a:r>
                        <a:rPr lang="en-GB" sz="1800" b="0" i="0" kern="1200" dirty="0" err="1">
                          <a:solidFill>
                            <a:schemeClr val="dk1"/>
                          </a:solidFill>
                          <a:latin typeface="+mn-lt"/>
                          <a:ea typeface="+mn-ea"/>
                          <a:cs typeface="+mn-cs"/>
                        </a:rPr>
                        <a:t>tafamidis</a:t>
                      </a:r>
                      <a:r>
                        <a:rPr lang="en-GB" sz="1800" b="0" i="0" kern="1200" dirty="0">
                          <a:solidFill>
                            <a:schemeClr val="dk1"/>
                          </a:solidFill>
                          <a:latin typeface="+mn-lt"/>
                          <a:ea typeface="+mn-ea"/>
                          <a:cs typeface="+mn-cs"/>
                        </a:rPr>
                        <a:t> results → unclear why → use original function (log-normal)</a:t>
                      </a:r>
                    </a:p>
                  </a:txBody>
                  <a:tcPr>
                    <a:solidFill>
                      <a:schemeClr val="bg1">
                        <a:lumMod val="95000"/>
                      </a:schemeClr>
                    </a:solidFill>
                  </a:tcPr>
                </a:tc>
                <a:tc rowSpan="3">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i="1" kern="1200" dirty="0">
                          <a:solidFill>
                            <a:schemeClr val="bg1"/>
                          </a:solidFill>
                          <a:latin typeface="+mn-lt"/>
                          <a:ea typeface="+mn-ea"/>
                          <a:cs typeface="+mn-cs"/>
                        </a:rPr>
                        <a:t>Which overall survival extrapolation is most appropriate? Log-normal or generalised gamma?</a:t>
                      </a:r>
                    </a:p>
                  </a:txBody>
                  <a:tcPr>
                    <a:solidFill>
                      <a:schemeClr val="accent1"/>
                    </a:solidFill>
                  </a:tcPr>
                </a:tc>
                <a:extLst>
                  <a:ext uri="{0D108BD9-81ED-4DB2-BD59-A6C34878D82A}">
                    <a16:rowId xmlns:a16="http://schemas.microsoft.com/office/drawing/2014/main" val="3007874256"/>
                  </a:ext>
                </a:extLst>
              </a:tr>
              <a:tr h="1782513">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kern="1200" dirty="0">
                          <a:solidFill>
                            <a:schemeClr val="dk1"/>
                          </a:solidFill>
                          <a:latin typeface="+mn-lt"/>
                          <a:ea typeface="+mn-ea"/>
                          <a:cs typeface="+mn-cs"/>
                        </a:rPr>
                        <a:t>Company’s response (ACD response point 12)</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strike="noStrike" kern="1200" baseline="0" dirty="0">
                          <a:solidFill>
                            <a:schemeClr val="tx1"/>
                          </a:solidFill>
                          <a:effectLst/>
                          <a:latin typeface="+mn-lt"/>
                          <a:ea typeface="+mn-ea"/>
                          <a:cs typeface="Times New Roman" panose="02020603050405020304" pitchFamily="18" charset="0"/>
                        </a:rPr>
                        <a:t>Despite switching from placebo to </a:t>
                      </a:r>
                      <a:r>
                        <a:rPr lang="en-GB" sz="1800" u="none" strike="noStrike" kern="1200" baseline="0" dirty="0" err="1">
                          <a:solidFill>
                            <a:schemeClr val="tx1"/>
                          </a:solidFill>
                          <a:effectLst/>
                          <a:latin typeface="+mn-lt"/>
                          <a:ea typeface="+mn-ea"/>
                          <a:cs typeface="Times New Roman" panose="02020603050405020304" pitchFamily="18" charset="0"/>
                        </a:rPr>
                        <a:t>tafamidis</a:t>
                      </a:r>
                      <a:r>
                        <a:rPr lang="en-GB" sz="1800" u="none" strike="noStrike" kern="1200" baseline="0" dirty="0">
                          <a:solidFill>
                            <a:schemeClr val="tx1"/>
                          </a:solidFill>
                          <a:effectLst/>
                          <a:latin typeface="+mn-lt"/>
                          <a:ea typeface="+mn-ea"/>
                          <a:cs typeface="Times New Roman" panose="02020603050405020304" pitchFamily="18" charset="0"/>
                        </a:rPr>
                        <a:t> after month 30 mortality risk in the placebo group continues to be greater in the placebo group than the </a:t>
                      </a:r>
                      <a:r>
                        <a:rPr lang="en-GB" sz="1800" u="none" strike="noStrike" kern="1200" baseline="0" dirty="0" err="1">
                          <a:solidFill>
                            <a:schemeClr val="tx1"/>
                          </a:solidFill>
                          <a:effectLst/>
                          <a:latin typeface="+mn-lt"/>
                          <a:ea typeface="+mn-ea"/>
                          <a:cs typeface="Times New Roman" panose="02020603050405020304" pitchFamily="18" charset="0"/>
                        </a:rPr>
                        <a:t>tafamidis</a:t>
                      </a:r>
                      <a:r>
                        <a:rPr lang="en-GB" sz="1800" u="none" strike="noStrike" kern="1200" baseline="0" dirty="0">
                          <a:solidFill>
                            <a:schemeClr val="tx1"/>
                          </a:solidFill>
                          <a:effectLst/>
                          <a:latin typeface="+mn-lt"/>
                          <a:ea typeface="+mn-ea"/>
                          <a:cs typeface="Times New Roman" panose="02020603050405020304" pitchFamily="18" charset="0"/>
                        </a:rPr>
                        <a:t> group </a:t>
                      </a:r>
                      <a:r>
                        <a:rPr lang="en-GB" sz="1800" b="0" i="0" kern="1200" dirty="0">
                          <a:solidFill>
                            <a:schemeClr val="dk1"/>
                          </a:solidFill>
                          <a:latin typeface="+mn-lt"/>
                          <a:ea typeface="+mn-ea"/>
                          <a:cs typeface="+mn-cs"/>
                        </a:rPr>
                        <a:t>→ benefits increase inline with time on treatment</a:t>
                      </a:r>
                      <a:r>
                        <a:rPr lang="en-GB" sz="1800" u="none" strike="noStrike" kern="1200" baseline="0" dirty="0">
                          <a:solidFill>
                            <a:schemeClr val="tx1"/>
                          </a:solidFill>
                          <a:effectLst/>
                          <a:latin typeface="+mn-lt"/>
                          <a:ea typeface="+mn-ea"/>
                          <a:cs typeface="Times New Roman" panose="02020603050405020304" pitchFamily="18" charset="0"/>
                        </a:rPr>
                        <a:t> → likely the estimated survival curves do not reflect expected </a:t>
                      </a:r>
                      <a:r>
                        <a:rPr lang="en-GB" sz="1800" u="none" strike="noStrike" kern="1200" baseline="0" dirty="0" err="1">
                          <a:solidFill>
                            <a:schemeClr val="tx1"/>
                          </a:solidFill>
                          <a:effectLst/>
                          <a:latin typeface="+mn-lt"/>
                          <a:ea typeface="+mn-ea"/>
                          <a:cs typeface="Times New Roman" panose="02020603050405020304" pitchFamily="18" charset="0"/>
                        </a:rPr>
                        <a:t>tafamidis</a:t>
                      </a:r>
                      <a:r>
                        <a:rPr lang="en-GB" sz="1800" u="none" strike="noStrike" kern="1200" baseline="0" dirty="0">
                          <a:solidFill>
                            <a:schemeClr val="tx1"/>
                          </a:solidFill>
                          <a:effectLst/>
                          <a:latin typeface="+mn-lt"/>
                          <a:ea typeface="+mn-ea"/>
                          <a:cs typeface="Times New Roman" panose="02020603050405020304" pitchFamily="18" charset="0"/>
                        </a:rPr>
                        <a:t> survival gains </a:t>
                      </a:r>
                    </a:p>
                    <a:p>
                      <a:pPr marL="807278" marR="0" lvl="2"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strike="noStrike" kern="1200" baseline="0" dirty="0">
                          <a:solidFill>
                            <a:schemeClr val="tx1"/>
                          </a:solidFill>
                          <a:effectLst/>
                          <a:latin typeface="+mn-lt"/>
                          <a:ea typeface="+mn-ea"/>
                          <a:cs typeface="Times New Roman" panose="02020603050405020304" pitchFamily="18" charset="0"/>
                        </a:rPr>
                        <a:t>Extrapolations were similar in fit appropriate to use the more optimistic</a:t>
                      </a:r>
                    </a:p>
                  </a:txBody>
                  <a:tcPr>
                    <a:solidFill>
                      <a:schemeClr val="accent6">
                        <a:lumMod val="60000"/>
                        <a:lumOff val="40000"/>
                      </a:schemeClr>
                    </a:solidFill>
                  </a:tcPr>
                </a:tc>
                <a:tc vMerge="1">
                  <a:txBody>
                    <a:bodyPr/>
                    <a:lstStyle/>
                    <a:p>
                      <a:endParaRPr lang="en-GB"/>
                    </a:p>
                  </a:txBody>
                  <a:tcPr/>
                </a:tc>
                <a:extLst>
                  <a:ext uri="{0D108BD9-81ED-4DB2-BD59-A6C34878D82A}">
                    <a16:rowId xmlns:a16="http://schemas.microsoft.com/office/drawing/2014/main" val="1940529534"/>
                  </a:ext>
                </a:extLst>
              </a:tr>
              <a:tr h="518305">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u="none" strike="noStrike" kern="1200" baseline="0" dirty="0">
                          <a:solidFill>
                            <a:schemeClr val="tx1"/>
                          </a:solidFill>
                          <a:effectLst/>
                          <a:latin typeface="+mn-lt"/>
                          <a:ea typeface="+mn-ea"/>
                          <a:cs typeface="Times New Roman" panose="02020603050405020304" pitchFamily="18" charset="0"/>
                        </a:rPr>
                        <a:t>ERG’s comments</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effectLst/>
                          <a:latin typeface="+mn-lt"/>
                          <a:ea typeface="Times New Roman" panose="02020603050405020304" pitchFamily="18" charset="0"/>
                          <a:cs typeface="Times New Roman" panose="02020603050405020304" pitchFamily="18" charset="0"/>
                        </a:rPr>
                        <a:t>Generalised gamma was the worst-fitting model according to BIC</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effectLst/>
                          <a:latin typeface="+mn-lt"/>
                          <a:ea typeface="Times New Roman" panose="02020603050405020304" pitchFamily="18" charset="0"/>
                          <a:cs typeface="Times New Roman" panose="02020603050405020304" pitchFamily="18" charset="0"/>
                        </a:rPr>
                        <a:t>Company’s justification is insufficient to use an alternative extrapolation</a:t>
                      </a:r>
                    </a:p>
                  </a:txBody>
                  <a:tcPr>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242451820"/>
                  </a:ext>
                </a:extLst>
              </a:tr>
              <a:tr h="366849">
                <a:tc gridSpan="2">
                  <a:txBody>
                    <a:bodyPr/>
                    <a:lstStyle/>
                    <a:p>
                      <a:pPr marL="0" marR="0" lvl="0" indent="0" algn="ctr"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i="1" dirty="0"/>
                        <a:t>Clinical relevance of the primary outcome measure in ATTR-ACT</a:t>
                      </a:r>
                      <a:endParaRPr lang="en-GB" sz="1800" b="1" dirty="0">
                        <a:solidFill>
                          <a:schemeClr val="tx1"/>
                        </a:solidFill>
                        <a:effectLst/>
                        <a:latin typeface="+mn-lt"/>
                        <a:ea typeface="Times New Roman" panose="02020603050405020304" pitchFamily="18" charset="0"/>
                        <a:cs typeface="Times New Roman" panose="02020603050405020304" pitchFamily="18" charset="0"/>
                      </a:endParaRPr>
                    </a:p>
                  </a:txBody>
                  <a:tcPr>
                    <a:solidFill>
                      <a:srgbClr val="FFC000"/>
                    </a:solidFill>
                  </a:tcPr>
                </a:tc>
                <a:tc hMerge="1">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bg1"/>
                        </a:solidFill>
                        <a:latin typeface="+mn-lt"/>
                        <a:ea typeface="+mn-ea"/>
                        <a:cs typeface="+mn-cs"/>
                      </a:endParaRPr>
                    </a:p>
                  </a:txBody>
                  <a:tcPr>
                    <a:solidFill>
                      <a:schemeClr val="accent1"/>
                    </a:solidFill>
                  </a:tcPr>
                </a:tc>
                <a:extLst>
                  <a:ext uri="{0D108BD9-81ED-4DB2-BD59-A6C34878D82A}">
                    <a16:rowId xmlns:a16="http://schemas.microsoft.com/office/drawing/2014/main" val="3569012872"/>
                  </a:ext>
                </a:extLst>
              </a:tr>
              <a:tr h="518305">
                <a:tc>
                  <a:txBody>
                    <a:bodyPr/>
                    <a:lstStyle/>
                    <a:p>
                      <a:pPr marL="0" marR="0" lvl="0"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i="1" kern="1200" dirty="0">
                          <a:solidFill>
                            <a:schemeClr val="dk1"/>
                          </a:solidFill>
                          <a:latin typeface="+mn-lt"/>
                          <a:ea typeface="+mn-ea"/>
                          <a:cs typeface="+mn-cs"/>
                        </a:rPr>
                        <a:t>Committee considerations (ACD 3.9 and 3.23)</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dirty="0">
                          <a:solidFill>
                            <a:schemeClr val="tx1"/>
                          </a:solidFill>
                          <a:effectLst/>
                          <a:latin typeface="+mn-lt"/>
                          <a:ea typeface="Times New Roman" panose="02020603050405020304" pitchFamily="18" charset="0"/>
                          <a:cs typeface="Times New Roman" panose="02020603050405020304" pitchFamily="18" charset="0"/>
                        </a:rPr>
                        <a:t>ATTR-ACT primary outcome (combined measure) is not used in clinical practice</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kern="1200" dirty="0">
                          <a:solidFill>
                            <a:schemeClr val="tx1"/>
                          </a:solidFill>
                          <a:effectLst/>
                          <a:latin typeface="+mn-lt"/>
                          <a:cs typeface="Times New Roman" panose="02020603050405020304" pitchFamily="18" charset="0"/>
                        </a:rPr>
                        <a:t>Unclear if the trial results are relevant to people treated clinical practice</a:t>
                      </a:r>
                    </a:p>
                  </a:txBody>
                  <a:tcPr>
                    <a:solidFill>
                      <a:schemeClr val="bg1">
                        <a:lumMod val="95000"/>
                      </a:schemeClr>
                    </a:solidFill>
                  </a:tcPr>
                </a:tc>
                <a:tc rowSpan="3">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i="1" kern="1200" dirty="0">
                          <a:solidFill>
                            <a:schemeClr val="bg1"/>
                          </a:solidFill>
                          <a:latin typeface="+mn-lt"/>
                          <a:ea typeface="+mn-ea"/>
                          <a:cs typeface="+mn-cs"/>
                        </a:rPr>
                        <a:t>Is the combined outcome measure used in clinical practice? Is a   statistically significant difference in scores, clinically significant?</a:t>
                      </a:r>
                    </a:p>
                  </a:txBody>
                  <a:tcPr>
                    <a:solidFill>
                      <a:schemeClr val="accent1"/>
                    </a:solidFill>
                  </a:tcPr>
                </a:tc>
                <a:extLst>
                  <a:ext uri="{0D108BD9-81ED-4DB2-BD59-A6C34878D82A}">
                    <a16:rowId xmlns:a16="http://schemas.microsoft.com/office/drawing/2014/main" val="2319475650"/>
                  </a:ext>
                </a:extLst>
              </a:tr>
              <a:tr h="518305">
                <a:tc>
                  <a:txBody>
                    <a:bodyPr/>
                    <a:lstStyle/>
                    <a:p>
                      <a:pPr marL="0" marR="0" lvl="0"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i="1" dirty="0">
                          <a:solidFill>
                            <a:schemeClr val="tx1"/>
                          </a:solidFill>
                          <a:effectLst/>
                          <a:latin typeface="+mn-lt"/>
                          <a:ea typeface="Times New Roman" panose="02020603050405020304" pitchFamily="18" charset="0"/>
                          <a:cs typeface="Times New Roman" panose="02020603050405020304" pitchFamily="18" charset="0"/>
                        </a:rPr>
                        <a:t>Company’s response (ACD response point 9)</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800" b="0" i="0" dirty="0">
                          <a:solidFill>
                            <a:schemeClr val="tx1"/>
                          </a:solidFill>
                          <a:effectLst/>
                          <a:latin typeface="+mn-lt"/>
                          <a:ea typeface="Times New Roman" panose="02020603050405020304" pitchFamily="18" charset="0"/>
                          <a:cs typeface="Times New Roman" panose="02020603050405020304" pitchFamily="18" charset="0"/>
                        </a:rPr>
                        <a:t>Combined measure of CV-hospitalisation and mortality are relevant to patients </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800" b="0" i="0" kern="1200" dirty="0">
                          <a:solidFill>
                            <a:schemeClr val="tx1"/>
                          </a:solidFill>
                          <a:effectLst/>
                          <a:latin typeface="+mn-lt"/>
                          <a:cs typeface="Times New Roman" panose="02020603050405020304" pitchFamily="18" charset="0"/>
                        </a:rPr>
                        <a:t>Previous heart failure appraisals have considered primary composite endpoints</a:t>
                      </a:r>
                    </a:p>
                  </a:txBody>
                  <a:tcPr>
                    <a:solidFill>
                      <a:schemeClr val="accent6">
                        <a:lumMod val="60000"/>
                        <a:lumOff val="40000"/>
                      </a:schemeClr>
                    </a:solidFill>
                  </a:tcPr>
                </a:tc>
                <a:tc vMerge="1">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bg1"/>
                        </a:solidFill>
                        <a:latin typeface="+mn-lt"/>
                        <a:ea typeface="+mn-ea"/>
                        <a:cs typeface="+mn-cs"/>
                      </a:endParaRPr>
                    </a:p>
                  </a:txBody>
                  <a:tcPr>
                    <a:solidFill>
                      <a:schemeClr val="accent1"/>
                    </a:solidFill>
                  </a:tcPr>
                </a:tc>
                <a:extLst>
                  <a:ext uri="{0D108BD9-81ED-4DB2-BD59-A6C34878D82A}">
                    <a16:rowId xmlns:a16="http://schemas.microsoft.com/office/drawing/2014/main" val="179390227"/>
                  </a:ext>
                </a:extLst>
              </a:tr>
              <a:tr h="518305">
                <a:tc>
                  <a:txBody>
                    <a:bodyPr/>
                    <a:lstStyle/>
                    <a:p>
                      <a:pPr marL="0" marR="0" lvl="0" indent="0" algn="l"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i="1" u="none" dirty="0">
                          <a:solidFill>
                            <a:schemeClr val="tx1"/>
                          </a:solidFill>
                          <a:effectLst/>
                          <a:latin typeface="+mn-lt"/>
                          <a:ea typeface="Times New Roman" panose="02020603050405020304" pitchFamily="18" charset="0"/>
                          <a:cs typeface="Times New Roman" panose="02020603050405020304" pitchFamily="18" charset="0"/>
                        </a:rPr>
                        <a:t>ERG’s comments</a:t>
                      </a:r>
                    </a:p>
                    <a:p>
                      <a:pPr marL="285750" marR="0" lvl="0" indent="-285750" algn="l" defTabSz="1043056"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sz="1800" u="none" strike="noStrike" kern="1200" baseline="0" dirty="0">
                          <a:solidFill>
                            <a:schemeClr val="tx1"/>
                          </a:solidFill>
                          <a:effectLst/>
                          <a:latin typeface="+mn-lt"/>
                          <a:ea typeface="+mn-ea"/>
                          <a:cs typeface="Times New Roman" panose="02020603050405020304" pitchFamily="18" charset="0"/>
                        </a:rPr>
                        <a:t>Mortality and </a:t>
                      </a:r>
                      <a:r>
                        <a:rPr lang="en-US" sz="1800" u="none" strike="noStrike" kern="1200" baseline="0" dirty="0" err="1">
                          <a:solidFill>
                            <a:schemeClr val="tx1"/>
                          </a:solidFill>
                          <a:effectLst/>
                          <a:latin typeface="+mn-lt"/>
                          <a:ea typeface="+mn-ea"/>
                          <a:cs typeface="Times New Roman" panose="02020603050405020304" pitchFamily="18" charset="0"/>
                        </a:rPr>
                        <a:t>hospitalisation</a:t>
                      </a:r>
                      <a:r>
                        <a:rPr lang="en-US" sz="1800" u="none" strike="noStrike" kern="1200" baseline="0" dirty="0">
                          <a:solidFill>
                            <a:schemeClr val="tx1"/>
                          </a:solidFill>
                          <a:effectLst/>
                          <a:latin typeface="+mn-lt"/>
                          <a:ea typeface="+mn-ea"/>
                          <a:cs typeface="Times New Roman" panose="02020603050405020304" pitchFamily="18" charset="0"/>
                        </a:rPr>
                        <a:t> are relevant to people with ATTR-CM</a:t>
                      </a:r>
                      <a:endParaRPr lang="en-GB" sz="1800" b="0" i="0" u="none" dirty="0">
                        <a:solidFill>
                          <a:schemeClr val="tx1"/>
                        </a:solidFill>
                        <a:effectLst/>
                        <a:latin typeface="+mn-lt"/>
                        <a:ea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vMerge="1">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bg1"/>
                        </a:solidFill>
                        <a:latin typeface="+mn-lt"/>
                        <a:ea typeface="+mn-ea"/>
                        <a:cs typeface="+mn-cs"/>
                      </a:endParaRPr>
                    </a:p>
                  </a:txBody>
                  <a:tcPr>
                    <a:solidFill>
                      <a:schemeClr val="accent1"/>
                    </a:solidFill>
                  </a:tcPr>
                </a:tc>
                <a:extLst>
                  <a:ext uri="{0D108BD9-81ED-4DB2-BD59-A6C34878D82A}">
                    <a16:rowId xmlns:a16="http://schemas.microsoft.com/office/drawing/2014/main" val="1888594445"/>
                  </a:ext>
                </a:extLst>
              </a:tr>
            </a:tbl>
          </a:graphicData>
        </a:graphic>
      </p:graphicFrame>
      <p:sp>
        <p:nvSpPr>
          <p:cNvPr id="3" name="Slide Number Placeholder 2">
            <a:extLst>
              <a:ext uri="{FF2B5EF4-FFF2-40B4-BE49-F238E27FC236}">
                <a16:creationId xmlns:a16="http://schemas.microsoft.com/office/drawing/2014/main" id="{EC3C4B07-A75C-4C8F-92A8-0D471DF04340}"/>
              </a:ext>
            </a:extLst>
          </p:cNvPr>
          <p:cNvSpPr>
            <a:spLocks noGrp="1"/>
          </p:cNvSpPr>
          <p:nvPr>
            <p:ph type="sldNum" sz="quarter" idx="12"/>
          </p:nvPr>
        </p:nvSpPr>
        <p:spPr>
          <a:xfrm>
            <a:off x="9968944" y="7089305"/>
            <a:ext cx="500380" cy="333663"/>
          </a:xfrm>
        </p:spPr>
        <p:txBody>
          <a:bodyPr/>
          <a:lstStyle/>
          <a:p>
            <a:fld id="{DDBE135E-2566-4748-853C-8A3B78F0FB00}" type="slidenum">
              <a:rPr lang="en-GB" smtClean="0">
                <a:solidFill>
                  <a:schemeClr val="bg1"/>
                </a:solidFill>
              </a:rPr>
              <a:t>23</a:t>
            </a:fld>
            <a:endParaRPr lang="en-GB" dirty="0">
              <a:solidFill>
                <a:schemeClr val="bg1"/>
              </a:solidFill>
            </a:endParaRPr>
          </a:p>
        </p:txBody>
      </p:sp>
    </p:spTree>
    <p:extLst>
      <p:ext uri="{BB962C8B-B14F-4D97-AF65-F5344CB8AC3E}">
        <p14:creationId xmlns:p14="http://schemas.microsoft.com/office/powerpoint/2010/main" val="594766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3C2B52A-0D7F-4A4D-B7DF-6A79D65FFB36}"/>
              </a:ext>
            </a:extLst>
          </p:cNvPr>
          <p:cNvGraphicFramePr>
            <a:graphicFrameLocks/>
          </p:cNvGraphicFramePr>
          <p:nvPr>
            <p:extLst>
              <p:ext uri="{D42A27DB-BD31-4B8C-83A1-F6EECF244321}">
                <p14:modId xmlns:p14="http://schemas.microsoft.com/office/powerpoint/2010/main" val="90205847"/>
              </p:ext>
            </p:extLst>
          </p:nvPr>
        </p:nvGraphicFramePr>
        <p:xfrm>
          <a:off x="126700" y="35401"/>
          <a:ext cx="10476000" cy="7490460"/>
        </p:xfrm>
        <a:graphic>
          <a:graphicData uri="http://schemas.openxmlformats.org/drawingml/2006/table">
            <a:tbl>
              <a:tblPr firstRow="1" bandRow="1">
                <a:tableStyleId>{F5AB1C69-6EDB-4FF4-983F-18BD219EF322}</a:tableStyleId>
              </a:tblPr>
              <a:tblGrid>
                <a:gridCol w="8784000">
                  <a:extLst>
                    <a:ext uri="{9D8B030D-6E8A-4147-A177-3AD203B41FA5}">
                      <a16:colId xmlns:a16="http://schemas.microsoft.com/office/drawing/2014/main" val="160302398"/>
                    </a:ext>
                  </a:extLst>
                </a:gridCol>
                <a:gridCol w="1692000">
                  <a:extLst>
                    <a:ext uri="{9D8B030D-6E8A-4147-A177-3AD203B41FA5}">
                      <a16:colId xmlns:a16="http://schemas.microsoft.com/office/drawing/2014/main" val="343107065"/>
                    </a:ext>
                  </a:extLst>
                </a:gridCol>
              </a:tblGrid>
              <a:tr h="432000">
                <a:tc>
                  <a:txBody>
                    <a:bodyPr/>
                    <a:lstStyle/>
                    <a:p>
                      <a:r>
                        <a:rPr lang="en-GB" sz="2350" dirty="0">
                          <a:solidFill>
                            <a:schemeClr val="bg1"/>
                          </a:solidFill>
                        </a:rPr>
                        <a:t>Other issues </a:t>
                      </a:r>
                    </a:p>
                  </a:txBody>
                  <a:tcPr/>
                </a:tc>
                <a:tc>
                  <a:txBody>
                    <a:bodyPr/>
                    <a:lstStyle/>
                    <a:p>
                      <a:r>
                        <a:rPr lang="en-GB" sz="2350" dirty="0">
                          <a:solidFill>
                            <a:schemeClr val="bg1"/>
                          </a:solidFill>
                        </a:rPr>
                        <a:t>Questions</a:t>
                      </a:r>
                    </a:p>
                  </a:txBody>
                  <a:tcPr/>
                </a:tc>
                <a:extLst>
                  <a:ext uri="{0D108BD9-81ED-4DB2-BD59-A6C34878D82A}">
                    <a16:rowId xmlns:a16="http://schemas.microsoft.com/office/drawing/2014/main" val="794518834"/>
                  </a:ext>
                </a:extLst>
              </a:tr>
              <a:tr h="364337">
                <a:tc gridSpan="2">
                  <a:txBody>
                    <a:bodyPr/>
                    <a:lstStyle/>
                    <a:p>
                      <a:pPr marL="0" lvl="1" indent="0" algn="ctr" defTabSz="1043056" rtl="0" eaLnBrk="1" latinLnBrk="0" hangingPunct="1">
                        <a:spcBef>
                          <a:spcPts val="0"/>
                        </a:spcBef>
                        <a:buNone/>
                      </a:pPr>
                      <a:r>
                        <a:rPr lang="en-GB" sz="1800" b="1" i="1" kern="1200" dirty="0">
                          <a:solidFill>
                            <a:schemeClr val="dk1"/>
                          </a:solidFill>
                          <a:latin typeface="+mn-lt"/>
                          <a:ea typeface="+mn-ea"/>
                          <a:cs typeface="+mn-cs"/>
                        </a:rPr>
                        <a:t>Subgroups</a:t>
                      </a:r>
                    </a:p>
                  </a:txBody>
                  <a:tcPr anchor="ctr">
                    <a:solidFill>
                      <a:srgbClr val="FFC000"/>
                    </a:solidFill>
                  </a:tcPr>
                </a:tc>
                <a:tc hMerge="1">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bg1"/>
                        </a:solidFill>
                        <a:latin typeface="+mn-lt"/>
                        <a:ea typeface="+mn-ea"/>
                        <a:cs typeface="+mn-cs"/>
                      </a:endParaRPr>
                    </a:p>
                  </a:txBody>
                  <a:tcPr>
                    <a:solidFill>
                      <a:schemeClr val="accent1"/>
                    </a:solidFill>
                  </a:tcPr>
                </a:tc>
                <a:extLst>
                  <a:ext uri="{0D108BD9-81ED-4DB2-BD59-A6C34878D82A}">
                    <a16:rowId xmlns:a16="http://schemas.microsoft.com/office/drawing/2014/main" val="3137158924"/>
                  </a:ext>
                </a:extLst>
              </a:tr>
              <a:tr h="1457349">
                <a:tc>
                  <a:txBody>
                    <a:bodyPr/>
                    <a:lstStyle/>
                    <a:p>
                      <a:pPr marL="4763" indent="0">
                        <a:buNone/>
                      </a:pPr>
                      <a:r>
                        <a:rPr lang="en-GB" sz="1800" b="1" i="1" kern="1200" dirty="0">
                          <a:solidFill>
                            <a:schemeClr val="dk1"/>
                          </a:solidFill>
                          <a:latin typeface="+mn-lt"/>
                          <a:ea typeface="+mn-ea"/>
                          <a:cs typeface="+mn-cs"/>
                        </a:rPr>
                        <a:t>Committee considerations (ACD 3.6, 3.9, 3.10, 3.14, 3.18, and 3.23)</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In ATTR-ACT </a:t>
                      </a:r>
                      <a:r>
                        <a:rPr lang="en-GB" sz="1800" b="0" i="0" kern="1200" dirty="0" err="1">
                          <a:solidFill>
                            <a:schemeClr val="dk1"/>
                          </a:solidFill>
                          <a:latin typeface="+mn-lt"/>
                          <a:ea typeface="+mn-ea"/>
                          <a:cs typeface="+mn-cs"/>
                        </a:rPr>
                        <a:t>tafamidis</a:t>
                      </a:r>
                      <a:r>
                        <a:rPr lang="en-GB" sz="1800" b="0" i="0" kern="1200" dirty="0">
                          <a:solidFill>
                            <a:schemeClr val="dk1"/>
                          </a:solidFill>
                          <a:latin typeface="+mn-lt"/>
                          <a:ea typeface="+mn-ea"/>
                          <a:cs typeface="+mn-cs"/>
                        </a:rPr>
                        <a:t> reduces deaths and hospitalisation more than placebo</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Concerns about inconsistent results in different types and stages of ATTR-CM </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Experts questioned whether everyone would benefit from treatment with </a:t>
                      </a:r>
                      <a:r>
                        <a:rPr lang="en-GB" sz="1800" b="0" i="0" kern="1200" dirty="0" err="1">
                          <a:solidFill>
                            <a:schemeClr val="dk1"/>
                          </a:solidFill>
                          <a:latin typeface="+mn-lt"/>
                          <a:ea typeface="+mn-ea"/>
                          <a:cs typeface="+mn-cs"/>
                        </a:rPr>
                        <a:t>tafamidis</a:t>
                      </a:r>
                      <a:endParaRPr lang="en-GB" sz="1800" b="0" i="0" kern="1200" dirty="0">
                        <a:solidFill>
                          <a:schemeClr val="dk1"/>
                        </a:solidFill>
                        <a:latin typeface="+mn-lt"/>
                        <a:ea typeface="+mn-ea"/>
                        <a:cs typeface="+mn-cs"/>
                      </a:endParaRP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No evidence showing difference in </a:t>
                      </a:r>
                      <a:r>
                        <a:rPr lang="en-GB" sz="1800" b="0" i="0" kern="1200" dirty="0" err="1">
                          <a:solidFill>
                            <a:schemeClr val="dk1"/>
                          </a:solidFill>
                          <a:latin typeface="+mn-lt"/>
                          <a:ea typeface="+mn-ea"/>
                          <a:cs typeface="+mn-cs"/>
                        </a:rPr>
                        <a:t>tafamidis</a:t>
                      </a:r>
                      <a:r>
                        <a:rPr lang="en-GB" sz="1800" b="0" i="0" kern="1200" dirty="0">
                          <a:solidFill>
                            <a:schemeClr val="dk1"/>
                          </a:solidFill>
                          <a:latin typeface="+mn-lt"/>
                          <a:ea typeface="+mn-ea"/>
                          <a:cs typeface="+mn-cs"/>
                        </a:rPr>
                        <a:t> effectiveness if started in NYHA 1/2</a:t>
                      </a:r>
                    </a:p>
                  </a:txBody>
                  <a:tcPr>
                    <a:solidFill>
                      <a:schemeClr val="bg1">
                        <a:lumMod val="95000"/>
                      </a:schemeClr>
                    </a:solidFill>
                  </a:tcPr>
                </a:tc>
                <a:tc rowSpan="3">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i="1" kern="1200" dirty="0">
                          <a:solidFill>
                            <a:schemeClr val="bg1"/>
                          </a:solidFill>
                          <a:latin typeface="+mn-lt"/>
                          <a:ea typeface="+mn-ea"/>
                          <a:cs typeface="+mn-cs"/>
                        </a:rPr>
                        <a:t>Do the subgroup results introduce uncertainty into the consideration of </a:t>
                      </a:r>
                      <a:r>
                        <a:rPr lang="en-GB" sz="1800" b="0" i="1" kern="1200" dirty="0" err="1">
                          <a:solidFill>
                            <a:schemeClr val="bg1"/>
                          </a:solidFill>
                          <a:latin typeface="+mn-lt"/>
                          <a:ea typeface="+mn-ea"/>
                          <a:cs typeface="+mn-cs"/>
                        </a:rPr>
                        <a:t>tafamidis</a:t>
                      </a:r>
                      <a:r>
                        <a:rPr lang="en-GB" sz="1800" b="0" i="1" kern="1200" dirty="0">
                          <a:solidFill>
                            <a:schemeClr val="bg1"/>
                          </a:solidFill>
                          <a:latin typeface="+mn-lt"/>
                          <a:ea typeface="+mn-ea"/>
                          <a:cs typeface="+mn-cs"/>
                        </a:rPr>
                        <a:t> efficacy in the overall population?</a:t>
                      </a:r>
                    </a:p>
                  </a:txBody>
                  <a:tcPr>
                    <a:solidFill>
                      <a:schemeClr val="accent1"/>
                    </a:solidFill>
                  </a:tcPr>
                </a:tc>
                <a:extLst>
                  <a:ext uri="{0D108BD9-81ED-4DB2-BD59-A6C34878D82A}">
                    <a16:rowId xmlns:a16="http://schemas.microsoft.com/office/drawing/2014/main" val="3007874256"/>
                  </a:ext>
                </a:extLst>
              </a:tr>
              <a:tr h="1730602">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kern="1200" dirty="0">
                          <a:solidFill>
                            <a:schemeClr val="dk1"/>
                          </a:solidFill>
                          <a:latin typeface="+mn-lt"/>
                          <a:ea typeface="+mn-ea"/>
                          <a:cs typeface="+mn-cs"/>
                        </a:rPr>
                        <a:t>Company’s response (ACD response point 12)</a:t>
                      </a:r>
                    </a:p>
                    <a:p>
                      <a:pPr marL="285750" indent="-285750">
                        <a:spcBef>
                          <a:spcPts val="0"/>
                        </a:spcBef>
                        <a:spcAft>
                          <a:spcPts val="0"/>
                        </a:spcAft>
                        <a:buFont typeface="Arial" panose="020B0604020202020204" pitchFamily="34" charset="0"/>
                        <a:buChar char="•"/>
                      </a:pPr>
                      <a:r>
                        <a:rPr lang="en-US" sz="1800" b="0" i="0" kern="1200" dirty="0">
                          <a:solidFill>
                            <a:schemeClr val="dk1"/>
                          </a:solidFill>
                          <a:latin typeface="+mn-lt"/>
                          <a:ea typeface="+mn-ea"/>
                          <a:cs typeface="+mn-cs"/>
                        </a:rPr>
                        <a:t>Subgroup results acknowledged as underpowered → results in overall population should not be undermined</a:t>
                      </a:r>
                    </a:p>
                    <a:p>
                      <a:pPr marL="285750" indent="-285750">
                        <a:spcBef>
                          <a:spcPts val="0"/>
                        </a:spcBef>
                        <a:spcAft>
                          <a:spcPts val="0"/>
                        </a:spcAft>
                        <a:buFont typeface="Arial" panose="020B0604020202020204" pitchFamily="34" charset="0"/>
                        <a:buChar char="•"/>
                      </a:pPr>
                      <a:r>
                        <a:rPr lang="en-US" sz="1800" b="0" i="0" kern="1200" dirty="0">
                          <a:solidFill>
                            <a:schemeClr val="dk1"/>
                          </a:solidFill>
                          <a:latin typeface="+mn-lt"/>
                          <a:ea typeface="+mn-ea"/>
                          <a:cs typeface="+mn-cs"/>
                        </a:rPr>
                        <a:t>No scientific basis supporting committee’s conclusions → no statistically significant interactions (differences) between the subgroups of ATTR-CM types (wildtype v hereditary) or NYHA stages (1/2 v 3)</a:t>
                      </a:r>
                    </a:p>
                  </a:txBody>
                  <a:tcPr>
                    <a:solidFill>
                      <a:schemeClr val="accent6">
                        <a:lumMod val="60000"/>
                        <a:lumOff val="40000"/>
                      </a:schemeClr>
                    </a:solidFill>
                  </a:tcPr>
                </a:tc>
                <a:tc vMerge="1">
                  <a:txBody>
                    <a:bodyPr/>
                    <a:lstStyle/>
                    <a:p>
                      <a:endParaRPr lang="en-GB"/>
                    </a:p>
                  </a:txBody>
                  <a:tcPr/>
                </a:tc>
                <a:extLst>
                  <a:ext uri="{0D108BD9-81ED-4DB2-BD59-A6C34878D82A}">
                    <a16:rowId xmlns:a16="http://schemas.microsoft.com/office/drawing/2014/main" val="1940529534"/>
                  </a:ext>
                </a:extLst>
              </a:tr>
              <a:tr h="910843">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u="none" strike="noStrike" kern="1200" baseline="0" dirty="0">
                          <a:solidFill>
                            <a:schemeClr val="tx1"/>
                          </a:solidFill>
                          <a:effectLst/>
                          <a:latin typeface="+mn-lt"/>
                          <a:ea typeface="+mn-ea"/>
                          <a:cs typeface="Times New Roman" panose="02020603050405020304" pitchFamily="18" charset="0"/>
                        </a:rPr>
                        <a:t>ERG’s comments</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Subgroups were underpowered and did not control for type 1 errors </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kern="1200" dirty="0">
                          <a:solidFill>
                            <a:schemeClr val="dk1"/>
                          </a:solidFill>
                          <a:latin typeface="+mn-lt"/>
                          <a:ea typeface="+mn-ea"/>
                          <a:cs typeface="+mn-cs"/>
                        </a:rPr>
                        <a:t>Taken together, some of the statements in the ACD may appear to be inconsistent</a:t>
                      </a:r>
                    </a:p>
                  </a:txBody>
                  <a:tcPr>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242451820"/>
                  </a:ext>
                </a:extLst>
              </a:tr>
              <a:tr h="364337">
                <a:tc gridSpan="2">
                  <a:txBody>
                    <a:bodyPr/>
                    <a:lstStyle/>
                    <a:p>
                      <a:pPr marL="0" marR="0" lvl="0" indent="0" algn="ctr" defTabSz="1043056" rtl="0" eaLnBrk="1" fontAlgn="auto" latinLnBrk="0" hangingPunct="1">
                        <a:lnSpc>
                          <a:spcPct val="100000"/>
                        </a:lnSpc>
                        <a:spcBef>
                          <a:spcPts val="0"/>
                        </a:spcBef>
                        <a:spcAft>
                          <a:spcPts val="300"/>
                        </a:spcAft>
                        <a:buClrTx/>
                        <a:buSzTx/>
                        <a:buFont typeface="Arial" panose="020B0604020202020204" pitchFamily="34" charset="0"/>
                        <a:buNone/>
                        <a:tabLst/>
                        <a:defRPr/>
                      </a:pPr>
                      <a:r>
                        <a:rPr lang="en-GB" sz="1800" b="1" i="1" dirty="0"/>
                        <a:t>Innovation</a:t>
                      </a:r>
                      <a:endParaRPr lang="en-GB" sz="1800" b="1" dirty="0">
                        <a:solidFill>
                          <a:schemeClr val="tx1"/>
                        </a:solidFill>
                        <a:effectLst/>
                        <a:latin typeface="+mn-lt"/>
                        <a:ea typeface="Times New Roman" panose="02020603050405020304" pitchFamily="18" charset="0"/>
                        <a:cs typeface="Times New Roman" panose="02020603050405020304" pitchFamily="18" charset="0"/>
                      </a:endParaRPr>
                    </a:p>
                  </a:txBody>
                  <a:tcPr>
                    <a:solidFill>
                      <a:srgbClr val="FFC000"/>
                    </a:solidFill>
                  </a:tcPr>
                </a:tc>
                <a:tc hMerge="1">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bg1"/>
                        </a:solidFill>
                        <a:latin typeface="+mn-lt"/>
                        <a:ea typeface="+mn-ea"/>
                        <a:cs typeface="+mn-cs"/>
                      </a:endParaRPr>
                    </a:p>
                  </a:txBody>
                  <a:tcPr>
                    <a:solidFill>
                      <a:schemeClr val="accent1"/>
                    </a:solidFill>
                  </a:tcPr>
                </a:tc>
                <a:extLst>
                  <a:ext uri="{0D108BD9-81ED-4DB2-BD59-A6C34878D82A}">
                    <a16:rowId xmlns:a16="http://schemas.microsoft.com/office/drawing/2014/main" val="3569012872"/>
                  </a:ext>
                </a:extLst>
              </a:tr>
              <a:tr h="212480">
                <a:tc>
                  <a:txBody>
                    <a:bodyPr/>
                    <a:lstStyle/>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kern="1200" dirty="0">
                          <a:solidFill>
                            <a:schemeClr val="dk1"/>
                          </a:solidFill>
                          <a:latin typeface="+mn-lt"/>
                          <a:ea typeface="+mn-ea"/>
                          <a:cs typeface="+mn-cs"/>
                        </a:rPr>
                        <a:t>Committee considerations (ACD 3.26)</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chemeClr val="tx1"/>
                          </a:solidFill>
                          <a:effectLst/>
                          <a:latin typeface="+mn-lt"/>
                          <a:ea typeface="Times New Roman" panose="02020603050405020304" pitchFamily="18" charset="0"/>
                          <a:cs typeface="Times New Roman" panose="02020603050405020304" pitchFamily="18" charset="0"/>
                        </a:rPr>
                        <a:t>Experts noted </a:t>
                      </a:r>
                      <a:r>
                        <a:rPr lang="en-GB" sz="1800" dirty="0" err="1">
                          <a:solidFill>
                            <a:schemeClr val="tx1"/>
                          </a:solidFill>
                          <a:effectLst/>
                          <a:latin typeface="+mn-lt"/>
                          <a:ea typeface="Times New Roman" panose="02020603050405020304" pitchFamily="18" charset="0"/>
                          <a:cs typeface="Times New Roman" panose="02020603050405020304" pitchFamily="18" charset="0"/>
                        </a:rPr>
                        <a:t>tafamidis</a:t>
                      </a:r>
                      <a:r>
                        <a:rPr lang="en-GB" sz="1800" dirty="0">
                          <a:solidFill>
                            <a:schemeClr val="tx1"/>
                          </a:solidFill>
                          <a:effectLst/>
                          <a:latin typeface="+mn-lt"/>
                          <a:ea typeface="Times New Roman" panose="02020603050405020304" pitchFamily="18" charset="0"/>
                          <a:cs typeface="Times New Roman" panose="02020603050405020304" pitchFamily="18" charset="0"/>
                        </a:rPr>
                        <a:t> mechanism of action may not be overly innovative </a:t>
                      </a:r>
                    </a:p>
                  </a:txBody>
                  <a:tcPr>
                    <a:solidFill>
                      <a:schemeClr val="bg1">
                        <a:lumMod val="95000"/>
                      </a:schemeClr>
                    </a:solidFill>
                  </a:tcPr>
                </a:tc>
                <a:tc rowSpan="3">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i="1" kern="1200" dirty="0">
                          <a:solidFill>
                            <a:schemeClr val="bg1"/>
                          </a:solidFill>
                          <a:latin typeface="+mn-lt"/>
                          <a:ea typeface="+mn-ea"/>
                          <a:cs typeface="+mn-cs"/>
                        </a:rPr>
                        <a:t>Does </a:t>
                      </a:r>
                      <a:r>
                        <a:rPr lang="en-GB" sz="1800" b="0" i="1" kern="1200" dirty="0" err="1">
                          <a:solidFill>
                            <a:schemeClr val="bg1"/>
                          </a:solidFill>
                          <a:latin typeface="+mn-lt"/>
                          <a:ea typeface="+mn-ea"/>
                          <a:cs typeface="+mn-cs"/>
                        </a:rPr>
                        <a:t>tafamidis</a:t>
                      </a:r>
                      <a:r>
                        <a:rPr lang="en-GB" sz="1800" b="0" i="1" kern="1200" dirty="0">
                          <a:solidFill>
                            <a:schemeClr val="bg1"/>
                          </a:solidFill>
                          <a:latin typeface="+mn-lt"/>
                          <a:ea typeface="+mn-ea"/>
                          <a:cs typeface="+mn-cs"/>
                        </a:rPr>
                        <a:t> represent a step-change in the management of ATTR-CM?</a:t>
                      </a:r>
                    </a:p>
                  </a:txBody>
                  <a:tcPr>
                    <a:solidFill>
                      <a:schemeClr val="accent1"/>
                    </a:solidFill>
                  </a:tcPr>
                </a:tc>
                <a:extLst>
                  <a:ext uri="{0D108BD9-81ED-4DB2-BD59-A6C34878D82A}">
                    <a16:rowId xmlns:a16="http://schemas.microsoft.com/office/drawing/2014/main" val="2319475650"/>
                  </a:ext>
                </a:extLst>
              </a:tr>
              <a:tr h="264732">
                <a:tc>
                  <a:txBody>
                    <a:bodyPr/>
                    <a:lstStyle/>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dirty="0">
                          <a:solidFill>
                            <a:schemeClr val="tx1"/>
                          </a:solidFill>
                          <a:effectLst/>
                          <a:latin typeface="+mn-lt"/>
                          <a:ea typeface="Times New Roman" panose="02020603050405020304" pitchFamily="18" charset="0"/>
                          <a:cs typeface="Times New Roman" panose="02020603050405020304" pitchFamily="18" charset="0"/>
                        </a:rPr>
                        <a:t>Company’s response (ACD response point 15)</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i="0" dirty="0">
                          <a:solidFill>
                            <a:schemeClr val="tx1"/>
                          </a:solidFill>
                          <a:effectLst/>
                          <a:latin typeface="+mn-lt"/>
                          <a:ea typeface="Times New Roman" panose="02020603050405020304" pitchFamily="18" charset="0"/>
                          <a:cs typeface="Times New Roman" panose="02020603050405020304" pitchFamily="18" charset="0"/>
                        </a:rPr>
                        <a:t>There is no published evidence to contradict the </a:t>
                      </a:r>
                      <a:r>
                        <a:rPr lang="en-GB" sz="1800" b="0" i="0" dirty="0" err="1">
                          <a:solidFill>
                            <a:schemeClr val="tx1"/>
                          </a:solidFill>
                          <a:effectLst/>
                          <a:latin typeface="+mn-lt"/>
                          <a:ea typeface="Times New Roman" panose="02020603050405020304" pitchFamily="18" charset="0"/>
                          <a:cs typeface="Times New Roman" panose="02020603050405020304" pitchFamily="18" charset="0"/>
                        </a:rPr>
                        <a:t>tafamidis</a:t>
                      </a:r>
                      <a:r>
                        <a:rPr lang="en-GB" sz="1800" b="0" i="0" dirty="0">
                          <a:solidFill>
                            <a:schemeClr val="tx1"/>
                          </a:solidFill>
                          <a:effectLst/>
                          <a:latin typeface="+mn-lt"/>
                          <a:ea typeface="Times New Roman" panose="02020603050405020304" pitchFamily="18" charset="0"/>
                          <a:cs typeface="Times New Roman" panose="02020603050405020304" pitchFamily="18" charset="0"/>
                        </a:rPr>
                        <a:t> mechanism of action</a:t>
                      </a:r>
                    </a:p>
                  </a:txBody>
                  <a:tcPr>
                    <a:solidFill>
                      <a:schemeClr val="accent6">
                        <a:lumMod val="60000"/>
                        <a:lumOff val="40000"/>
                      </a:schemeClr>
                    </a:solidFill>
                  </a:tcPr>
                </a:tc>
                <a:tc vMerge="1">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b="0" i="1" kern="1200" dirty="0">
                        <a:solidFill>
                          <a:schemeClr val="bg1"/>
                        </a:solidFill>
                        <a:latin typeface="+mn-lt"/>
                        <a:ea typeface="+mn-ea"/>
                        <a:cs typeface="+mn-cs"/>
                      </a:endParaRPr>
                    </a:p>
                  </a:txBody>
                  <a:tcPr>
                    <a:solidFill>
                      <a:schemeClr val="accent1"/>
                    </a:solidFill>
                  </a:tcPr>
                </a:tc>
                <a:extLst>
                  <a:ext uri="{0D108BD9-81ED-4DB2-BD59-A6C34878D82A}">
                    <a16:rowId xmlns:a16="http://schemas.microsoft.com/office/drawing/2014/main" val="179390227"/>
                  </a:ext>
                </a:extLst>
              </a:tr>
              <a:tr h="264732">
                <a:tc>
                  <a:txBody>
                    <a:bodyPr/>
                    <a:lstStyle/>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u="none" dirty="0">
                          <a:solidFill>
                            <a:schemeClr val="tx1"/>
                          </a:solidFill>
                          <a:effectLst/>
                          <a:latin typeface="+mn-lt"/>
                          <a:ea typeface="Times New Roman" panose="02020603050405020304" pitchFamily="18" charset="0"/>
                          <a:cs typeface="Times New Roman" panose="02020603050405020304" pitchFamily="18" charset="0"/>
                        </a:rPr>
                        <a:t>Other comments </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strike="noStrike" kern="1200" baseline="0" dirty="0">
                          <a:solidFill>
                            <a:schemeClr val="tx1"/>
                          </a:solidFill>
                          <a:effectLst/>
                          <a:latin typeface="+mn-lt"/>
                          <a:ea typeface="+mn-ea"/>
                          <a:cs typeface="Times New Roman" panose="02020603050405020304" pitchFamily="18" charset="0"/>
                        </a:rPr>
                        <a:t>ATTR-ACT trial did not shed any light on </a:t>
                      </a:r>
                      <a:r>
                        <a:rPr lang="en-GB" sz="1800" u="none" strike="noStrike" kern="1200" baseline="0" dirty="0" err="1">
                          <a:solidFill>
                            <a:schemeClr val="tx1"/>
                          </a:solidFill>
                          <a:effectLst/>
                          <a:latin typeface="+mn-lt"/>
                          <a:ea typeface="+mn-ea"/>
                          <a:cs typeface="Times New Roman" panose="02020603050405020304" pitchFamily="18" charset="0"/>
                        </a:rPr>
                        <a:t>tafamidis</a:t>
                      </a:r>
                      <a:r>
                        <a:rPr lang="en-GB" sz="1800" u="none" strike="noStrike" kern="1200" baseline="0" dirty="0">
                          <a:solidFill>
                            <a:schemeClr val="tx1"/>
                          </a:solidFill>
                          <a:effectLst/>
                          <a:latin typeface="+mn-lt"/>
                          <a:ea typeface="+mn-ea"/>
                          <a:cs typeface="Times New Roman" panose="02020603050405020304" pitchFamily="18" charset="0"/>
                        </a:rPr>
                        <a:t> mechanism of action </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strike="noStrike" kern="1200" baseline="0" dirty="0">
                          <a:solidFill>
                            <a:schemeClr val="tx1"/>
                          </a:solidFill>
                          <a:effectLst/>
                          <a:latin typeface="+mn-lt"/>
                          <a:ea typeface="+mn-ea"/>
                          <a:cs typeface="Times New Roman" panose="02020603050405020304" pitchFamily="18" charset="0"/>
                        </a:rPr>
                        <a:t>Verona et al (2017) shows ‘stabilization’ does not always stop amyloid formation</a:t>
                      </a:r>
                    </a:p>
                  </a:txBody>
                  <a:tcPr>
                    <a:solidFill>
                      <a:schemeClr val="bg2">
                        <a:lumMod val="20000"/>
                        <a:lumOff val="80000"/>
                      </a:schemeClr>
                    </a:solidFill>
                  </a:tcPr>
                </a:tc>
                <a:tc vMerge="1">
                  <a:txBody>
                    <a:bodyPr/>
                    <a:lstStyle/>
                    <a:p>
                      <a:endParaRPr lang="en-GB"/>
                    </a:p>
                  </a:txBody>
                  <a:tcPr/>
                </a:tc>
                <a:extLst>
                  <a:ext uri="{0D108BD9-81ED-4DB2-BD59-A6C34878D82A}">
                    <a16:rowId xmlns:a16="http://schemas.microsoft.com/office/drawing/2014/main" val="2852551414"/>
                  </a:ext>
                </a:extLst>
              </a:tr>
            </a:tbl>
          </a:graphicData>
        </a:graphic>
      </p:graphicFrame>
      <p:sp>
        <p:nvSpPr>
          <p:cNvPr id="3" name="Slide Number Placeholder 2">
            <a:extLst>
              <a:ext uri="{FF2B5EF4-FFF2-40B4-BE49-F238E27FC236}">
                <a16:creationId xmlns:a16="http://schemas.microsoft.com/office/drawing/2014/main" id="{EC3C4B07-A75C-4C8F-92A8-0D471DF04340}"/>
              </a:ext>
            </a:extLst>
          </p:cNvPr>
          <p:cNvSpPr>
            <a:spLocks noGrp="1"/>
          </p:cNvSpPr>
          <p:nvPr>
            <p:ph type="sldNum" sz="quarter" idx="12"/>
          </p:nvPr>
        </p:nvSpPr>
        <p:spPr>
          <a:xfrm>
            <a:off x="9886408" y="7178478"/>
            <a:ext cx="500380" cy="333663"/>
          </a:xfrm>
        </p:spPr>
        <p:txBody>
          <a:bodyPr/>
          <a:lstStyle/>
          <a:p>
            <a:fld id="{DDBE135E-2566-4748-853C-8A3B78F0FB00}" type="slidenum">
              <a:rPr lang="en-GB" smtClean="0">
                <a:solidFill>
                  <a:schemeClr val="bg1"/>
                </a:solidFill>
              </a:rPr>
              <a:t>24</a:t>
            </a:fld>
            <a:endParaRPr lang="en-GB" dirty="0">
              <a:solidFill>
                <a:schemeClr val="bg1"/>
              </a:solidFill>
            </a:endParaRPr>
          </a:p>
        </p:txBody>
      </p:sp>
    </p:spTree>
    <p:extLst>
      <p:ext uri="{BB962C8B-B14F-4D97-AF65-F5344CB8AC3E}">
        <p14:creationId xmlns:p14="http://schemas.microsoft.com/office/powerpoint/2010/main" val="1149277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p:cNvGraphicFramePr>
          <p:nvPr>
            <p:extLst>
              <p:ext uri="{D42A27DB-BD31-4B8C-83A1-F6EECF244321}">
                <p14:modId xmlns:p14="http://schemas.microsoft.com/office/powerpoint/2010/main" val="3207490655"/>
              </p:ext>
            </p:extLst>
          </p:nvPr>
        </p:nvGraphicFramePr>
        <p:xfrm>
          <a:off x="108700" y="425324"/>
          <a:ext cx="10476000" cy="6375335"/>
        </p:xfrm>
        <a:graphic>
          <a:graphicData uri="http://schemas.openxmlformats.org/drawingml/2006/table">
            <a:tbl>
              <a:tblPr firstRow="1" bandRow="1">
                <a:tableStyleId>{F5AB1C69-6EDB-4FF4-983F-18BD219EF322}</a:tableStyleId>
              </a:tblPr>
              <a:tblGrid>
                <a:gridCol w="8388000">
                  <a:extLst>
                    <a:ext uri="{9D8B030D-6E8A-4147-A177-3AD203B41FA5}">
                      <a16:colId xmlns:a16="http://schemas.microsoft.com/office/drawing/2014/main" val="20000"/>
                    </a:ext>
                  </a:extLst>
                </a:gridCol>
                <a:gridCol w="936000">
                  <a:extLst>
                    <a:ext uri="{9D8B030D-6E8A-4147-A177-3AD203B41FA5}">
                      <a16:colId xmlns:a16="http://schemas.microsoft.com/office/drawing/2014/main" val="20002"/>
                    </a:ext>
                  </a:extLst>
                </a:gridCol>
                <a:gridCol w="1152000">
                  <a:extLst>
                    <a:ext uri="{9D8B030D-6E8A-4147-A177-3AD203B41FA5}">
                      <a16:colId xmlns:a16="http://schemas.microsoft.com/office/drawing/2014/main" val="20003"/>
                    </a:ext>
                  </a:extLst>
                </a:gridCol>
              </a:tblGrid>
              <a:tr h="320040">
                <a:tc>
                  <a:txBody>
                    <a:bodyPr/>
                    <a:lstStyle/>
                    <a:p>
                      <a:pPr algn="ctr"/>
                      <a:r>
                        <a:rPr lang="en-GB" sz="2400" dirty="0"/>
                        <a:t>Cost-effectiveness results</a:t>
                      </a:r>
                    </a:p>
                    <a:p>
                      <a:pPr algn="ctr"/>
                      <a:r>
                        <a:rPr lang="en-GB" sz="2000" i="1" dirty="0"/>
                        <a:t>Including PAS</a:t>
                      </a:r>
                    </a:p>
                  </a:txBody>
                  <a:tcPr/>
                </a:tc>
                <a:tc>
                  <a:txBody>
                    <a:bodyPr/>
                    <a:lstStyle/>
                    <a:p>
                      <a:pPr algn="ctr"/>
                      <a:r>
                        <a:rPr lang="en-GB" sz="1800" dirty="0"/>
                        <a:t>Inc QALYs</a:t>
                      </a:r>
                    </a:p>
                  </a:txBody>
                  <a:tcPr/>
                </a:tc>
                <a:tc>
                  <a:txBody>
                    <a:bodyPr/>
                    <a:lstStyle/>
                    <a:p>
                      <a:pPr algn="ctr"/>
                      <a:r>
                        <a:rPr lang="en-GB" sz="1800" dirty="0"/>
                        <a:t>ICER (£/QALY)</a:t>
                      </a:r>
                    </a:p>
                  </a:txBody>
                  <a:tcPr/>
                </a:tc>
                <a:extLst>
                  <a:ext uri="{0D108BD9-81ED-4DB2-BD59-A6C34878D82A}">
                    <a16:rowId xmlns:a16="http://schemas.microsoft.com/office/drawing/2014/main" val="10000"/>
                  </a:ext>
                </a:extLst>
              </a:tr>
              <a:tr h="349927">
                <a:tc gridSpan="3">
                  <a:txBody>
                    <a:bodyPr/>
                    <a:lstStyle/>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dirty="0">
                          <a:solidFill>
                            <a:schemeClr val="tx1"/>
                          </a:solidFill>
                        </a:rPr>
                        <a:t>Company’s base-case assumptions</a:t>
                      </a:r>
                    </a:p>
                  </a:txBody>
                  <a:tcPr>
                    <a:solidFill>
                      <a:schemeClr val="accent6"/>
                    </a:solidFill>
                  </a:tcPr>
                </a:tc>
                <a:tc hMerge="1">
                  <a:txBody>
                    <a:bodyPr/>
                    <a:lstStyle/>
                    <a:p>
                      <a:pPr algn="l">
                        <a:lnSpc>
                          <a:spcPct val="107000"/>
                        </a:lnSpc>
                        <a:spcAft>
                          <a:spcPts val="0"/>
                        </a:spcAft>
                      </a:pPr>
                      <a:endParaRPr lang="en-GB" sz="1800" u="sng" kern="1200" dirty="0">
                        <a:solidFill>
                          <a:schemeClr val="dk1"/>
                        </a:solidFill>
                        <a:effectLst/>
                        <a:highlight>
                          <a:srgbClr val="00FFFF"/>
                        </a:highlight>
                        <a:latin typeface="+mn-lt"/>
                        <a:ea typeface="+mn-ea"/>
                        <a:cs typeface="+mn-cs"/>
                      </a:endParaRPr>
                    </a:p>
                  </a:txBody>
                  <a:tcPr marL="68580" marR="68580" marT="0" marB="0" anchor="ctr"/>
                </a:tc>
                <a:tc hMerge="1">
                  <a:txBody>
                    <a:bodyPr/>
                    <a:lstStyle/>
                    <a:p>
                      <a:pPr algn="l" fontAlgn="b"/>
                      <a:endParaRPr lang="en-GB" sz="1800" u="sng" kern="1200" dirty="0">
                        <a:solidFill>
                          <a:schemeClr val="dk1"/>
                        </a:solidFill>
                        <a:effectLst/>
                        <a:highlight>
                          <a:srgbClr val="00FFFF"/>
                        </a:highlight>
                        <a:latin typeface="+mn-lt"/>
                        <a:ea typeface="+mn-ea"/>
                        <a:cs typeface="+mn-cs"/>
                      </a:endParaRPr>
                    </a:p>
                  </a:txBody>
                  <a:tcPr marL="9525" marR="9525" marT="9525" marB="0" anchor="ctr"/>
                </a:tc>
                <a:extLst>
                  <a:ext uri="{0D108BD9-81ED-4DB2-BD59-A6C34878D82A}">
                    <a16:rowId xmlns:a16="http://schemas.microsoft.com/office/drawing/2014/main" val="3824879696"/>
                  </a:ext>
                </a:extLst>
              </a:tr>
              <a:tr h="1340002">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u="none" dirty="0"/>
                        <a:t>Age </a:t>
                      </a:r>
                      <a:r>
                        <a:rPr lang="en-GB" sz="1800" kern="1200" dirty="0">
                          <a:solidFill>
                            <a:schemeClr val="dk1"/>
                          </a:solidFill>
                          <a:effectLst/>
                          <a:latin typeface="+mn-lt"/>
                          <a:ea typeface="+mn-ea"/>
                          <a:cs typeface="+mn-cs"/>
                        </a:rPr>
                        <a:t>adjusted utility values after trial period (month 30)</a:t>
                      </a:r>
                    </a:p>
                    <a:p>
                      <a:pPr marL="285750" indent="-285750" algn="l">
                        <a:buFont typeface="Arial" panose="020B0604020202020204" pitchFamily="34" charset="0"/>
                        <a:buChar char="•"/>
                      </a:pPr>
                      <a:r>
                        <a:rPr lang="en-GB" sz="1800" dirty="0"/>
                        <a:t>Discontinuation modelled (exponential) in NYHA 1 to 3 after trial period: </a:t>
                      </a:r>
                      <a:r>
                        <a:rPr lang="en-GB" sz="1800" b="1" i="1" dirty="0"/>
                        <a:t>after discontinuation </a:t>
                      </a:r>
                      <a:r>
                        <a:rPr lang="en-GB" sz="1800" b="1" i="1" dirty="0" err="1"/>
                        <a:t>tafamidis</a:t>
                      </a:r>
                      <a:r>
                        <a:rPr lang="en-GB" sz="1800" b="1" i="1" dirty="0"/>
                        <a:t> benefits continue and costs are stopped </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i="0" kern="1200" dirty="0">
                          <a:solidFill>
                            <a:schemeClr val="dk1"/>
                          </a:solidFill>
                          <a:effectLst/>
                          <a:latin typeface="+mn-lt"/>
                          <a:ea typeface="+mn-ea"/>
                          <a:cs typeface="+mn-cs"/>
                        </a:rPr>
                        <a:t>Everyone achieves BSC utilities in NYHA 4</a:t>
                      </a:r>
                    </a:p>
                    <a:p>
                      <a:pPr marL="285750" indent="-285750" algn="l">
                        <a:buFont typeface="Arial" panose="020B0604020202020204" pitchFamily="34" charset="0"/>
                        <a:buChar char="•"/>
                      </a:pPr>
                      <a:r>
                        <a:rPr lang="en-GB" sz="1800" i="0" dirty="0"/>
                        <a:t>Generalised gamma OS distribution (</a:t>
                      </a:r>
                      <a:r>
                        <a:rPr lang="en-GB" sz="1800" i="0" dirty="0" err="1"/>
                        <a:t>tafamidis</a:t>
                      </a:r>
                      <a:r>
                        <a:rPr lang="en-GB" sz="1800" i="0" dirty="0"/>
                        <a:t> &amp; BSC)</a:t>
                      </a:r>
                      <a:endParaRPr lang="en-GB" sz="1800" b="0" i="1" dirty="0"/>
                    </a:p>
                    <a:p>
                      <a:pPr marL="285750" indent="-285750" algn="l">
                        <a:buFont typeface="Arial" panose="020B0604020202020204" pitchFamily="34" charset="0"/>
                        <a:buChar char="•"/>
                      </a:pPr>
                      <a:r>
                        <a:rPr lang="en-GB" sz="1800" b="0" i="0" dirty="0"/>
                        <a:t>Early diagnosis assumptions</a:t>
                      </a:r>
                    </a:p>
                    <a:p>
                      <a:pPr marL="807278" lvl="1" indent="-285750" algn="l">
                        <a:buFont typeface="Arial" panose="020B0604020202020204" pitchFamily="34" charset="0"/>
                        <a:buChar char="•"/>
                      </a:pPr>
                      <a:r>
                        <a:rPr lang="en-GB" sz="1800" b="0" dirty="0"/>
                        <a:t>£20,000 cost saving</a:t>
                      </a:r>
                    </a:p>
                    <a:p>
                      <a:pPr marL="807278" lvl="1" indent="-285750" algn="l">
                        <a:buFont typeface="Arial" panose="020B0604020202020204" pitchFamily="34" charset="0"/>
                        <a:buChar char="•"/>
                      </a:pPr>
                      <a:r>
                        <a:rPr lang="en-GB" sz="1800" b="0" dirty="0"/>
                        <a:t>QALY loss from depression/anxiety = 0.18</a:t>
                      </a:r>
                    </a:p>
                    <a:p>
                      <a:pPr marL="807278" lvl="1" indent="-285750" algn="l">
                        <a:buFont typeface="Arial" panose="020B0604020202020204" pitchFamily="34" charset="0"/>
                        <a:buChar char="•"/>
                      </a:pPr>
                      <a:r>
                        <a:rPr lang="en-GB" sz="1800" b="0" dirty="0"/>
                        <a:t>Lower diagnosis age by 2.5 years</a:t>
                      </a:r>
                    </a:p>
                  </a:txBody>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tc>
                <a:extLst>
                  <a:ext uri="{0D108BD9-81ED-4DB2-BD59-A6C34878D82A}">
                    <a16:rowId xmlns:a16="http://schemas.microsoft.com/office/drawing/2014/main" val="3757182451"/>
                  </a:ext>
                </a:extLst>
              </a:tr>
              <a:tr h="401255">
                <a:tc gridSpan="3">
                  <a:txBody>
                    <a:bodyPr/>
                    <a:lstStyle/>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1" i="1" dirty="0">
                          <a:solidFill>
                            <a:schemeClr val="tx1"/>
                          </a:solidFill>
                        </a:rPr>
                        <a:t>Committee’s preferred assumptions (amendments from company assumptions)</a:t>
                      </a:r>
                    </a:p>
                  </a:txBody>
                  <a:tcPr>
                    <a:solidFill>
                      <a:schemeClr val="accent6"/>
                    </a:solidFill>
                  </a:tcPr>
                </a:tc>
                <a:tc hMerge="1">
                  <a:txBody>
                    <a:bodyPr/>
                    <a:lstStyle/>
                    <a:p>
                      <a:pPr algn="l">
                        <a:lnSpc>
                          <a:spcPct val="107000"/>
                        </a:lnSpc>
                        <a:spcAft>
                          <a:spcPts val="0"/>
                        </a:spcAft>
                      </a:pPr>
                      <a:endParaRPr lang="en-GB" sz="1800" u="sng" kern="1200" dirty="0">
                        <a:solidFill>
                          <a:schemeClr val="dk1"/>
                        </a:solidFill>
                        <a:effectLst/>
                        <a:highlight>
                          <a:srgbClr val="00FFFF"/>
                        </a:highlight>
                        <a:latin typeface="+mn-lt"/>
                        <a:ea typeface="+mn-ea"/>
                        <a:cs typeface="+mn-cs"/>
                      </a:endParaRPr>
                    </a:p>
                  </a:txBody>
                  <a:tcPr marL="68580" marR="68580" marT="0" marB="0" anchor="ctr"/>
                </a:tc>
                <a:tc hMerge="1">
                  <a:txBody>
                    <a:bodyPr/>
                    <a:lstStyle/>
                    <a:p>
                      <a:pPr algn="l" fontAlgn="b"/>
                      <a:endParaRPr lang="en-GB" sz="1800" u="sng" kern="1200" dirty="0">
                        <a:solidFill>
                          <a:schemeClr val="dk1"/>
                        </a:solidFill>
                        <a:effectLst/>
                        <a:highlight>
                          <a:srgbClr val="00FFFF"/>
                        </a:highlight>
                        <a:latin typeface="+mn-lt"/>
                        <a:ea typeface="+mn-ea"/>
                        <a:cs typeface="+mn-cs"/>
                      </a:endParaRPr>
                    </a:p>
                  </a:txBody>
                  <a:tcPr marL="9525" marR="9525" marT="9525" marB="0" anchor="ctr"/>
                </a:tc>
                <a:extLst>
                  <a:ext uri="{0D108BD9-81ED-4DB2-BD59-A6C34878D82A}">
                    <a16:rowId xmlns:a16="http://schemas.microsoft.com/office/drawing/2014/main" val="3976029404"/>
                  </a:ext>
                </a:extLst>
              </a:tr>
              <a:tr h="1104871">
                <a:tc>
                  <a:txBody>
                    <a:bodyPr/>
                    <a:lstStyle/>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Using a log-normal extrapolation function to model overall survival </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Inclusion of drug wastage</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Removal of NYHA 4 stopping rule </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err="1">
                          <a:solidFill>
                            <a:schemeClr val="dk1"/>
                          </a:solidFill>
                          <a:effectLst/>
                          <a:latin typeface="+mn-lt"/>
                          <a:ea typeface="+mn-ea"/>
                          <a:cs typeface="+mn-cs"/>
                        </a:rPr>
                        <a:t>Tafamidis</a:t>
                      </a:r>
                      <a:r>
                        <a:rPr lang="en-GB" sz="1800" kern="1200" dirty="0">
                          <a:solidFill>
                            <a:schemeClr val="dk1"/>
                          </a:solidFill>
                          <a:effectLst/>
                          <a:latin typeface="+mn-lt"/>
                          <a:ea typeface="+mn-ea"/>
                          <a:cs typeface="+mn-cs"/>
                        </a:rPr>
                        <a:t> discontinuation (consider ERG’s alternative assumptions)</a:t>
                      </a:r>
                      <a:endParaRPr lang="en-GB" sz="1800" dirty="0"/>
                    </a:p>
                    <a:p>
                      <a:pPr marL="807278" lvl="1" indent="-285750">
                        <a:buFont typeface="Arial" panose="020B0604020202020204" pitchFamily="34" charset="0"/>
                        <a:buChar char="•"/>
                      </a:pPr>
                      <a:r>
                        <a:rPr lang="en-GB" sz="1800" dirty="0"/>
                        <a:t>Alternative 1 </a:t>
                      </a:r>
                      <a:r>
                        <a:rPr lang="en-GB" sz="1800" b="1" dirty="0"/>
                        <a:t>(ALT1)</a:t>
                      </a:r>
                      <a:r>
                        <a:rPr lang="en-GB" sz="1800" dirty="0"/>
                        <a:t>: No discontinuation in NYHA 1 to 3 after observed trial period (month </a:t>
                      </a:r>
                      <a:r>
                        <a:rPr lang="en-GB" sz="1800" u="sng" dirty="0">
                          <a:highlight>
                            <a:srgbClr val="000000"/>
                          </a:highlight>
                        </a:rPr>
                        <a:t>**</a:t>
                      </a:r>
                      <a:r>
                        <a:rPr lang="en-GB" sz="1800" dirty="0"/>
                        <a:t>): </a:t>
                      </a:r>
                      <a:r>
                        <a:rPr lang="en-GB" sz="1800" b="1" i="1" dirty="0"/>
                        <a:t>continued </a:t>
                      </a:r>
                      <a:r>
                        <a:rPr lang="en-GB" sz="1800" b="1" i="1" dirty="0" err="1"/>
                        <a:t>tafamidis</a:t>
                      </a:r>
                      <a:r>
                        <a:rPr lang="en-GB" sz="1800" b="1" i="1" dirty="0"/>
                        <a:t> benefits and costs, </a:t>
                      </a:r>
                      <a:r>
                        <a:rPr lang="en-GB" sz="1800" b="0" i="0" dirty="0"/>
                        <a:t>OR</a:t>
                      </a:r>
                    </a:p>
                    <a:p>
                      <a:pPr marL="807278"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t>Alternative 2 </a:t>
                      </a:r>
                      <a:r>
                        <a:rPr lang="en-GB" sz="1800" b="1" dirty="0"/>
                        <a:t>(ALT2)</a:t>
                      </a:r>
                      <a:r>
                        <a:rPr lang="en-GB" sz="1800" dirty="0"/>
                        <a:t>: Exponential discontinuation function in NYHA 1 to 3 </a:t>
                      </a:r>
                      <a:r>
                        <a:rPr lang="en-GB" sz="1800" b="1" i="1" dirty="0"/>
                        <a:t>BSC outcomes applied after </a:t>
                      </a:r>
                      <a:r>
                        <a:rPr lang="en-GB" sz="1800" b="1" i="1" dirty="0" err="1"/>
                        <a:t>tafamidis</a:t>
                      </a:r>
                      <a:r>
                        <a:rPr lang="en-GB" sz="1800" b="1" i="1" dirty="0"/>
                        <a:t> discontinuation</a:t>
                      </a:r>
                    </a:p>
                  </a:txBody>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r>
                        <a:rPr lang="en-GB" sz="1800" u="none" kern="1200" dirty="0">
                          <a:solidFill>
                            <a:schemeClr val="dk1"/>
                          </a:solidFill>
                          <a:effectLst/>
                          <a:latin typeface="+mn-lt"/>
                          <a:ea typeface="+mn-ea"/>
                          <a:cs typeface="+mn-cs"/>
                        </a:rPr>
                        <a:t>to</a:t>
                      </a:r>
                    </a:p>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r>
                        <a:rPr kumimoji="0" lang="en-GB" sz="1800" b="0" i="0" u="none" strike="noStrike" kern="1200" cap="none" spc="0" normalizeH="0" baseline="0" noProof="0" dirty="0">
                          <a:ln>
                            <a:noFill/>
                          </a:ln>
                          <a:solidFill>
                            <a:srgbClr val="393938"/>
                          </a:solidFill>
                          <a:effectLst/>
                          <a:uLnTx/>
                          <a:uFillTx/>
                          <a:latin typeface="+mn-lt"/>
                          <a:ea typeface="+mn-ea"/>
                          <a:cs typeface="+mn-cs"/>
                        </a:rPr>
                        <a:t>to</a:t>
                      </a:r>
                    </a:p>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fld id="{DDBE135E-2566-4748-853C-8A3B78F0FB00}" type="slidenum">
              <a:rPr lang="en-GB" smtClean="0"/>
              <a:t>25</a:t>
            </a:fld>
            <a:endParaRPr lang="en-GB" dirty="0"/>
          </a:p>
        </p:txBody>
      </p:sp>
      <p:sp>
        <p:nvSpPr>
          <p:cNvPr id="9" name="TextBox 8">
            <a:extLst>
              <a:ext uri="{FF2B5EF4-FFF2-40B4-BE49-F238E27FC236}">
                <a16:creationId xmlns:a16="http://schemas.microsoft.com/office/drawing/2014/main" id="{3B7773EE-5A99-4E90-BA15-6FC2897928DD}"/>
              </a:ext>
            </a:extLst>
          </p:cNvPr>
          <p:cNvSpPr txBox="1"/>
          <p:nvPr/>
        </p:nvSpPr>
        <p:spPr>
          <a:xfrm>
            <a:off x="1440700" y="6930281"/>
            <a:ext cx="7812000" cy="369332"/>
          </a:xfrm>
          <a:prstGeom prst="rect">
            <a:avLst/>
          </a:prstGeom>
          <a:noFill/>
        </p:spPr>
        <p:txBody>
          <a:bodyPr wrap="square">
            <a:spAutoFit/>
          </a:bodyPr>
          <a:lstStyle/>
          <a:p>
            <a:r>
              <a:rPr lang="en-GB" sz="1800" i="1" dirty="0"/>
              <a:t>Source: Company PAS letter and tech team calculations (checked by ERG) </a:t>
            </a:r>
            <a:endParaRPr lang="en-GB" sz="1800" dirty="0"/>
          </a:p>
        </p:txBody>
      </p:sp>
    </p:spTree>
    <p:extLst>
      <p:ext uri="{BB962C8B-B14F-4D97-AF65-F5344CB8AC3E}">
        <p14:creationId xmlns:p14="http://schemas.microsoft.com/office/powerpoint/2010/main" val="928760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p:cNvGraphicFramePr>
            <a:graphicFrameLocks/>
          </p:cNvGraphicFramePr>
          <p:nvPr>
            <p:extLst>
              <p:ext uri="{D42A27DB-BD31-4B8C-83A1-F6EECF244321}">
                <p14:modId xmlns:p14="http://schemas.microsoft.com/office/powerpoint/2010/main" val="2855692344"/>
              </p:ext>
            </p:extLst>
          </p:nvPr>
        </p:nvGraphicFramePr>
        <p:xfrm>
          <a:off x="293200" y="348729"/>
          <a:ext cx="10107000" cy="6917904"/>
        </p:xfrm>
        <a:graphic>
          <a:graphicData uri="http://schemas.openxmlformats.org/drawingml/2006/table">
            <a:tbl>
              <a:tblPr firstRow="1" bandRow="1">
                <a:tableStyleId>{F5AB1C69-6EDB-4FF4-983F-18BD219EF322}</a:tableStyleId>
              </a:tblPr>
              <a:tblGrid>
                <a:gridCol w="6696000">
                  <a:extLst>
                    <a:ext uri="{9D8B030D-6E8A-4147-A177-3AD203B41FA5}">
                      <a16:colId xmlns:a16="http://schemas.microsoft.com/office/drawing/2014/main" val="20000"/>
                    </a:ext>
                  </a:extLst>
                </a:gridCol>
                <a:gridCol w="1260000">
                  <a:extLst>
                    <a:ext uri="{9D8B030D-6E8A-4147-A177-3AD203B41FA5}">
                      <a16:colId xmlns:a16="http://schemas.microsoft.com/office/drawing/2014/main" val="20002"/>
                    </a:ext>
                  </a:extLst>
                </a:gridCol>
                <a:gridCol w="1075500">
                  <a:extLst>
                    <a:ext uri="{9D8B030D-6E8A-4147-A177-3AD203B41FA5}">
                      <a16:colId xmlns:a16="http://schemas.microsoft.com/office/drawing/2014/main" val="20003"/>
                    </a:ext>
                  </a:extLst>
                </a:gridCol>
                <a:gridCol w="1075500">
                  <a:extLst>
                    <a:ext uri="{9D8B030D-6E8A-4147-A177-3AD203B41FA5}">
                      <a16:colId xmlns:a16="http://schemas.microsoft.com/office/drawing/2014/main" val="199960700"/>
                    </a:ext>
                  </a:extLst>
                </a:gridCol>
              </a:tblGrid>
              <a:tr h="363789">
                <a:tc rowSpan="2">
                  <a:txBody>
                    <a:bodyPr/>
                    <a:lstStyle/>
                    <a:p>
                      <a:pPr algn="ctr"/>
                      <a:r>
                        <a:rPr lang="en-GB" sz="2400" dirty="0"/>
                        <a:t>Cost-effectiveness results</a:t>
                      </a:r>
                    </a:p>
                    <a:p>
                      <a:pPr algn="ctr"/>
                      <a:r>
                        <a:rPr lang="en-GB" sz="1800" i="1" dirty="0"/>
                        <a:t>Scenario analyses (including PAS)</a:t>
                      </a:r>
                    </a:p>
                  </a:txBody>
                  <a:tcPr/>
                </a:tc>
                <a:tc gridSpan="3">
                  <a:txBody>
                    <a:bodyPr/>
                    <a:lstStyle/>
                    <a:p>
                      <a:pPr algn="ctr"/>
                      <a:r>
                        <a:rPr lang="en-GB" sz="1800" dirty="0"/>
                        <a:t>ICER (£/QALY)</a:t>
                      </a:r>
                    </a:p>
                  </a:txBody>
                  <a:tcPr/>
                </a:tc>
                <a:tc hMerge="1">
                  <a:txBody>
                    <a:bodyPr/>
                    <a:lstStyle/>
                    <a:p>
                      <a:pPr algn="ctr"/>
                      <a:endParaRPr lang="en-GB" sz="1800" dirty="0"/>
                    </a:p>
                  </a:txBody>
                  <a:tcPr/>
                </a:tc>
                <a:tc hMerge="1">
                  <a:txBody>
                    <a:bodyPr/>
                    <a:lstStyle/>
                    <a:p>
                      <a:endParaRPr lang="en-GB"/>
                    </a:p>
                  </a:txBody>
                  <a:tcPr/>
                </a:tc>
                <a:extLst>
                  <a:ext uri="{0D108BD9-81ED-4DB2-BD59-A6C34878D82A}">
                    <a16:rowId xmlns:a16="http://schemas.microsoft.com/office/drawing/2014/main" val="10000"/>
                  </a:ext>
                </a:extLst>
              </a:tr>
              <a:tr h="363789">
                <a:tc vMerge="1">
                  <a:txBody>
                    <a:bodyPr/>
                    <a:lstStyle/>
                    <a:p>
                      <a:endParaRPr lang="en-GB" dirty="0"/>
                    </a:p>
                  </a:txBody>
                  <a:tcPr/>
                </a:tc>
                <a:tc rowSpan="2">
                  <a:txBody>
                    <a:bodyPr/>
                    <a:lstStyle/>
                    <a:p>
                      <a:pPr algn="ctr"/>
                      <a:r>
                        <a:rPr lang="en-GB" sz="1800" b="1" dirty="0">
                          <a:solidFill>
                            <a:schemeClr val="bg1"/>
                          </a:solidFill>
                        </a:rPr>
                        <a:t>Company</a:t>
                      </a:r>
                    </a:p>
                  </a:txBody>
                  <a:tcPr>
                    <a:solidFill>
                      <a:srgbClr val="366D75"/>
                    </a:solidFill>
                  </a:tcPr>
                </a:tc>
                <a:tc gridSpan="2">
                  <a:txBody>
                    <a:bodyPr/>
                    <a:lstStyle/>
                    <a:p>
                      <a:pPr algn="ctr"/>
                      <a:r>
                        <a:rPr lang="en-GB" sz="1800" b="1" dirty="0">
                          <a:solidFill>
                            <a:schemeClr val="bg1"/>
                          </a:solidFill>
                        </a:rPr>
                        <a:t>Committee range</a:t>
                      </a:r>
                    </a:p>
                  </a:txBody>
                  <a:tcPr>
                    <a:solidFill>
                      <a:srgbClr val="366D75"/>
                    </a:solidFill>
                  </a:tcPr>
                </a:tc>
                <a:tc hMerge="1">
                  <a:txBody>
                    <a:bodyPr/>
                    <a:lstStyle/>
                    <a:p>
                      <a:endParaRPr lang="en-GB"/>
                    </a:p>
                  </a:txBody>
                  <a:tcPr/>
                </a:tc>
                <a:extLst>
                  <a:ext uri="{0D108BD9-81ED-4DB2-BD59-A6C34878D82A}">
                    <a16:rowId xmlns:a16="http://schemas.microsoft.com/office/drawing/2014/main" val="3815508843"/>
                  </a:ext>
                </a:extLst>
              </a:tr>
              <a:tr h="363789">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1" kern="1200" dirty="0">
                          <a:solidFill>
                            <a:schemeClr val="bg1"/>
                          </a:solidFill>
                          <a:latin typeface="+mn-lt"/>
                          <a:ea typeface="+mn-ea"/>
                          <a:cs typeface="+mn-cs"/>
                        </a:rPr>
                        <a:t>Scenarios</a:t>
                      </a:r>
                    </a:p>
                  </a:txBody>
                  <a:tcPr>
                    <a:solidFill>
                      <a:schemeClr val="bg2"/>
                    </a:solidFill>
                  </a:tcPr>
                </a:tc>
                <a:tc vMerge="1">
                  <a:txBody>
                    <a:bodyPr/>
                    <a:lstStyle/>
                    <a:p>
                      <a:endParaRPr lang="en-GB"/>
                    </a:p>
                  </a:txBody>
                  <a:tcPr/>
                </a:tc>
                <a:tc>
                  <a:txBody>
                    <a:bodyPr/>
                    <a:lstStyle/>
                    <a:p>
                      <a:r>
                        <a:rPr lang="en-GB" sz="1800" b="1">
                          <a:solidFill>
                            <a:schemeClr val="bg1"/>
                          </a:solidFill>
                        </a:rPr>
                        <a:t>ALT1</a:t>
                      </a:r>
                      <a:endParaRPr lang="en-GB"/>
                    </a:p>
                  </a:txBody>
                  <a:tcPr>
                    <a:solidFill>
                      <a:srgbClr val="366D75"/>
                    </a:solidFill>
                  </a:tcPr>
                </a:tc>
                <a:tc>
                  <a:txBody>
                    <a:bodyPr/>
                    <a:lstStyle/>
                    <a:p>
                      <a:r>
                        <a:rPr lang="en-GB" sz="1800" b="1" dirty="0">
                          <a:solidFill>
                            <a:schemeClr val="bg1"/>
                          </a:solidFill>
                        </a:rPr>
                        <a:t>ALT2</a:t>
                      </a:r>
                      <a:endParaRPr lang="en-GB" dirty="0"/>
                    </a:p>
                  </a:txBody>
                  <a:tcPr>
                    <a:solidFill>
                      <a:srgbClr val="366D75"/>
                    </a:solidFill>
                  </a:tcPr>
                </a:tc>
                <a:extLst>
                  <a:ext uri="{0D108BD9-81ED-4DB2-BD59-A6C34878D82A}">
                    <a16:rowId xmlns:a16="http://schemas.microsoft.com/office/drawing/2014/main" val="423516680"/>
                  </a:ext>
                </a:extLst>
              </a:tr>
              <a:tr h="363789">
                <a:tc>
                  <a:txBody>
                    <a:bodyPr/>
                    <a:lstStyle/>
                    <a:p>
                      <a:r>
                        <a:rPr lang="en-GB" sz="1800" b="1" dirty="0"/>
                        <a:t>Base-case*</a:t>
                      </a:r>
                    </a:p>
                  </a:txBody>
                  <a:tcPr marL="82935" marR="82935" marT="41468" marB="41468">
                    <a:solidFill>
                      <a:schemeClr val="accent6"/>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solidFill>
                      <a:schemeClr val="accent6"/>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solidFill>
                  </a:tcPr>
                </a:tc>
                <a:extLst>
                  <a:ext uri="{0D108BD9-81ED-4DB2-BD59-A6C34878D82A}">
                    <a16:rowId xmlns:a16="http://schemas.microsoft.com/office/drawing/2014/main" val="2739501669"/>
                  </a:ext>
                </a:extLst>
              </a:tr>
              <a:tr h="363789">
                <a:tc gridSpan="4">
                  <a:txBody>
                    <a:bodyPr/>
                    <a:lstStyle/>
                    <a:p>
                      <a:pPr algn="ctr"/>
                      <a:r>
                        <a:rPr lang="en-GB" sz="1800" b="1" i="1" dirty="0"/>
                        <a:t>Early diagnosis assumptions </a:t>
                      </a:r>
                    </a:p>
                  </a:txBody>
                  <a:tcPr marL="82935" marR="82935" marT="41468" marB="41468">
                    <a:solidFill>
                      <a:srgbClr val="FF6161"/>
                    </a:solidFill>
                  </a:tcPr>
                </a:tc>
                <a:tc hMerge="1">
                  <a:txBody>
                    <a:bodyPr/>
                    <a:lstStyle/>
                    <a:p>
                      <a:pPr algn="l">
                        <a:spcAft>
                          <a:spcPts val="0"/>
                        </a:spcAft>
                      </a:pP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8580" marR="68580" marT="0" marB="0" anchor="ctr">
                    <a:solidFill>
                      <a:schemeClr val="accent6">
                        <a:lumMod val="40000"/>
                        <a:lumOff val="60000"/>
                      </a:schemeClr>
                    </a:solidFill>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573210987"/>
                  </a:ext>
                </a:extLst>
              </a:tr>
              <a:tr h="363789">
                <a:tc>
                  <a:txBody>
                    <a:bodyPr/>
                    <a:lstStyle/>
                    <a:p>
                      <a:r>
                        <a:rPr lang="en-GB" sz="1800" b="0" dirty="0"/>
                        <a:t>1) Reduce age of diagnosis 2.5 years to 71.95</a:t>
                      </a:r>
                    </a:p>
                  </a:txBody>
                  <a:tcPr marL="82935" marR="82935" marT="41468" marB="41468">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294109152"/>
                  </a:ext>
                </a:extLst>
              </a:tr>
              <a:tr h="363789">
                <a:tc>
                  <a:txBody>
                    <a:bodyPr/>
                    <a:lstStyle/>
                    <a:p>
                      <a:r>
                        <a:rPr lang="en-GB" sz="1800" b="0" dirty="0"/>
                        <a:t>2) QALY loss of 0.18: reduced anxiety/depression</a:t>
                      </a:r>
                    </a:p>
                  </a:txBody>
                  <a:tcPr marL="82935" marR="82935" marT="41468" marB="41468">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4234054689"/>
                  </a:ext>
                </a:extLst>
              </a:tr>
              <a:tr h="363789">
                <a:tc>
                  <a:txBody>
                    <a:bodyPr/>
                    <a:lstStyle/>
                    <a:p>
                      <a:r>
                        <a:rPr lang="en-GB" sz="1800" b="0" dirty="0"/>
                        <a:t>3) Including £20,000 cost savings</a:t>
                      </a:r>
                    </a:p>
                  </a:txBody>
                  <a:tcPr marL="82935" marR="82935" marT="41468" marB="41468">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953398902"/>
                  </a:ext>
                </a:extLst>
              </a:tr>
              <a:tr h="363789">
                <a:tc>
                  <a:txBody>
                    <a:bodyPr/>
                    <a:lstStyle/>
                    <a:p>
                      <a:r>
                        <a:rPr lang="en-GB" sz="1800" b="0" dirty="0"/>
                        <a:t>4) All early diagnosis assumptions combined (1+2+3)</a:t>
                      </a:r>
                    </a:p>
                  </a:txBody>
                  <a:tcPr marL="82935" marR="82935" marT="41468" marB="41468">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r>
                        <a:rPr kumimoji="0" lang="en-GB" sz="2000" b="0" i="0" u="sng" strike="noStrike" kern="1200" cap="none" spc="0" normalizeH="0" baseline="0" noProof="0" dirty="0">
                          <a:ln>
                            <a:noFill/>
                          </a:ln>
                          <a:solidFill>
                            <a:srgbClr val="393938"/>
                          </a:solidFill>
                          <a:effectLst/>
                          <a:uLnTx/>
                          <a:uFillTx/>
                          <a:latin typeface="+mn-lt"/>
                          <a:ea typeface="+mn-ea"/>
                          <a:cs typeface="+mn-cs"/>
                        </a:rPr>
                        <a:t> </a:t>
                      </a:r>
                      <a:endParaRPr lang="en-GB" sz="1800" u="sng" kern="1200" dirty="0">
                        <a:solidFill>
                          <a:schemeClr val="dk1"/>
                        </a:solidFill>
                        <a:effectLst/>
                        <a:latin typeface="+mn-lt"/>
                        <a:ea typeface="+mn-ea"/>
                        <a:cs typeface="+mn-cs"/>
                      </a:endParaRPr>
                    </a:p>
                  </a:txBody>
                  <a:tcPr marL="68580" marR="68580"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4007622098"/>
                  </a:ext>
                </a:extLst>
              </a:tr>
              <a:tr h="363789">
                <a:tc gridSpan="4">
                  <a:txBody>
                    <a:bodyPr/>
                    <a:lstStyle/>
                    <a:p>
                      <a:pPr algn="ctr"/>
                      <a:r>
                        <a:rPr lang="en-GB" sz="1800" b="1" i="1" dirty="0"/>
                        <a:t>Continued treatment benefit</a:t>
                      </a:r>
                    </a:p>
                  </a:txBody>
                  <a:tcPr marL="82935" marR="82935" marT="41468" marB="41468">
                    <a:solidFill>
                      <a:srgbClr val="FF6161"/>
                    </a:solidFill>
                  </a:tcPr>
                </a:tc>
                <a:tc hMerge="1">
                  <a:txBody>
                    <a:bodyPr/>
                    <a:lstStyle/>
                    <a:p>
                      <a:pPr algn="l">
                        <a:spcAft>
                          <a:spcPts val="0"/>
                        </a:spcAft>
                      </a:pP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8580" marR="68580" marT="0" marB="0" anchor="ctr">
                    <a:solidFill>
                      <a:schemeClr val="accent6">
                        <a:lumMod val="40000"/>
                        <a:lumOff val="60000"/>
                      </a:schemeClr>
                    </a:solidFill>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162718923"/>
                  </a:ext>
                </a:extLst>
              </a:tr>
              <a:tr h="363789">
                <a:tc>
                  <a:txBody>
                    <a:bodyPr/>
                    <a:lstStyle/>
                    <a:p>
                      <a:r>
                        <a:rPr lang="en-GB" sz="1800" b="0" dirty="0"/>
                        <a:t>5) </a:t>
                      </a:r>
                      <a:r>
                        <a:rPr lang="en-GB" sz="1800" dirty="0"/>
                        <a:t>Discontinuation modelled in NYHA 1 to 3 after trial period</a:t>
                      </a:r>
                      <a:endParaRPr lang="en-GB" sz="1800" b="0" dirty="0"/>
                    </a:p>
                  </a:txBody>
                  <a:tcPr marL="82935" marR="82935" marT="41468" marB="41468">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endParaRPr lang="en-GB" sz="1800" u="none" kern="1200" dirty="0">
                        <a:solidFill>
                          <a:schemeClr val="dk1"/>
                        </a:solidFill>
                        <a:effectLst/>
                        <a:latin typeface="+mn-lt"/>
                        <a:ea typeface="+mn-ea"/>
                        <a:cs typeface="+mn-cs"/>
                      </a:endParaRPr>
                    </a:p>
                  </a:txBody>
                  <a:tcPr marL="68580" marR="68580"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4074817907"/>
                  </a:ext>
                </a:extLst>
              </a:tr>
              <a:tr h="363789">
                <a:tc>
                  <a:txBody>
                    <a:bodyPr/>
                    <a:lstStyle/>
                    <a:p>
                      <a:r>
                        <a:rPr lang="en-GB" sz="1800" b="0" dirty="0"/>
                        <a:t>6) No discontinuation modelled in NYHA 1 to 3 after trial period</a:t>
                      </a:r>
                    </a:p>
                  </a:txBody>
                  <a:tcPr marL="82935" marR="82935" marT="41468" marB="41468">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354392761"/>
                  </a:ext>
                </a:extLst>
              </a:tr>
              <a:tr h="363789">
                <a:tc>
                  <a:txBody>
                    <a:bodyPr/>
                    <a:lstStyle/>
                    <a:p>
                      <a:r>
                        <a:rPr lang="en-GB" sz="1800" b="0" dirty="0"/>
                        <a:t>7) BSC outcomes applied after </a:t>
                      </a:r>
                      <a:r>
                        <a:rPr lang="en-GB" sz="1800" b="0" dirty="0" err="1"/>
                        <a:t>tafamidis</a:t>
                      </a:r>
                      <a:r>
                        <a:rPr lang="en-GB" sz="1800" b="0" dirty="0"/>
                        <a:t> discontinuation</a:t>
                      </a:r>
                    </a:p>
                  </a:txBody>
                  <a:tcPr marL="82935" marR="82935" marT="41468" marB="41468">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mn-lt"/>
                        <a:ea typeface="+mn-ea"/>
                        <a:cs typeface="+mn-cs"/>
                      </a:endParaRPr>
                    </a:p>
                  </a:txBody>
                  <a:tcPr marL="9525" marR="9525" marT="9525" marB="0" anchor="ctr">
                    <a:solidFill>
                      <a:schemeClr val="accent6">
                        <a:lumMod val="40000"/>
                        <a:lumOff val="60000"/>
                      </a:schemeClr>
                    </a:solidFill>
                  </a:tcPr>
                </a:tc>
                <a:tc>
                  <a:txBody>
                    <a:bodyPr/>
                    <a:lstStyle/>
                    <a:p>
                      <a:pPr algn="l">
                        <a:lnSpc>
                          <a:spcPct val="107000"/>
                        </a:lnSpc>
                        <a:spcAft>
                          <a:spcPts val="0"/>
                        </a:spcAft>
                      </a:pP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909599687"/>
                  </a:ext>
                </a:extLst>
              </a:tr>
              <a:tr h="363789">
                <a:tc gridSpan="4">
                  <a:txBody>
                    <a:bodyPr/>
                    <a:lstStyle/>
                    <a:p>
                      <a:pPr algn="ctr"/>
                      <a:r>
                        <a:rPr lang="en-GB" sz="1800" b="1" i="1" dirty="0"/>
                        <a:t>NYHA 4 stopping rule</a:t>
                      </a:r>
                    </a:p>
                  </a:txBody>
                  <a:tcPr marL="82935" marR="82935" marT="41468" marB="41468">
                    <a:solidFill>
                      <a:srgbClr val="FFC000"/>
                    </a:solidFill>
                  </a:tcPr>
                </a:tc>
                <a:tc hMerge="1">
                  <a:txBody>
                    <a:bodyPr/>
                    <a:lstStyle/>
                    <a:p>
                      <a:pPr algn="l">
                        <a:spcAft>
                          <a:spcPts val="0"/>
                        </a:spcAft>
                      </a:pP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8580" marR="68580" marT="0" marB="0" anchor="ctr">
                    <a:solidFill>
                      <a:schemeClr val="accent6">
                        <a:lumMod val="40000"/>
                        <a:lumOff val="60000"/>
                      </a:schemeClr>
                    </a:solidFill>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301114754"/>
                  </a:ext>
                </a:extLst>
              </a:tr>
              <a:tr h="363789">
                <a:tc>
                  <a:txBody>
                    <a:bodyPr/>
                    <a:lstStyle/>
                    <a:p>
                      <a:r>
                        <a:rPr lang="en-GB" sz="1800" b="0" dirty="0"/>
                        <a:t>8) NYHA 4 stopping rule included</a:t>
                      </a:r>
                    </a:p>
                  </a:txBody>
                  <a:tcPr marL="82935" marR="82935" marT="41468" marB="41468">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a:ln>
                            <a:noFill/>
                          </a:ln>
                          <a:solidFill>
                            <a:srgbClr val="393938"/>
                          </a:solidFill>
                          <a:effectLst/>
                          <a:highlight>
                            <a:srgbClr val="000000"/>
                          </a:highlight>
                          <a:uLnTx/>
                          <a:uFillTx/>
                          <a:latin typeface="Arial" panose="020B0604020202020204"/>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a:ln>
                            <a:noFill/>
                          </a:ln>
                          <a:solidFill>
                            <a:srgbClr val="393938"/>
                          </a:solidFill>
                          <a:effectLst/>
                          <a:highlight>
                            <a:srgbClr val="000000"/>
                          </a:highlight>
                          <a:uLnTx/>
                          <a:uFillTx/>
                          <a:latin typeface="Arial" panose="020B0604020202020204"/>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extLst>
                  <a:ext uri="{0D108BD9-81ED-4DB2-BD59-A6C34878D82A}">
                    <a16:rowId xmlns:a16="http://schemas.microsoft.com/office/drawing/2014/main" val="165860934"/>
                  </a:ext>
                </a:extLst>
              </a:tr>
              <a:tr h="363789">
                <a:tc>
                  <a:txBody>
                    <a:bodyPr/>
                    <a:lstStyle/>
                    <a:p>
                      <a:r>
                        <a:rPr lang="en-GB" sz="1800" b="0" dirty="0"/>
                        <a:t>9) NYHA 4 stopping rule removed</a:t>
                      </a:r>
                    </a:p>
                  </a:txBody>
                  <a:tcPr marL="82935" marR="82935" marT="41468" marB="41468">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extLst>
                  <a:ext uri="{0D108BD9-81ED-4DB2-BD59-A6C34878D82A}">
                    <a16:rowId xmlns:a16="http://schemas.microsoft.com/office/drawing/2014/main" val="95273902"/>
                  </a:ext>
                </a:extLst>
              </a:tr>
              <a:tr h="363789">
                <a:tc gridSpan="4">
                  <a:txBody>
                    <a:bodyPr/>
                    <a:lstStyle/>
                    <a:p>
                      <a:pPr algn="ctr"/>
                      <a:r>
                        <a:rPr lang="en-GB" sz="1800" b="1" i="1" dirty="0"/>
                        <a:t>Overall survival extrapolation</a:t>
                      </a:r>
                    </a:p>
                  </a:txBody>
                  <a:tcPr marL="82935" marR="82935" marT="41468" marB="41468">
                    <a:solidFill>
                      <a:srgbClr val="FFC000"/>
                    </a:solidFill>
                  </a:tcPr>
                </a:tc>
                <a:tc hMerge="1">
                  <a:txBody>
                    <a:bodyPr/>
                    <a:lstStyle/>
                    <a:p>
                      <a:pPr algn="l">
                        <a:spcAft>
                          <a:spcPts val="0"/>
                        </a:spcAft>
                      </a:pPr>
                      <a:endParaRPr lang="en-GB" sz="1800" u="sng" kern="1200" dirty="0">
                        <a:solidFill>
                          <a:schemeClr val="dk1"/>
                        </a:solidFill>
                        <a:effectLst/>
                        <a:highlight>
                          <a:srgbClr val="00FFFF"/>
                        </a:highlight>
                        <a:latin typeface="+mn-lt"/>
                        <a:ea typeface="+mn-ea"/>
                        <a:cs typeface="+mn-cs"/>
                      </a:endParaRPr>
                    </a:p>
                  </a:txBody>
                  <a:tcPr marL="68580" marR="68580" marT="0" marB="0" anchor="ctr">
                    <a:solidFill>
                      <a:schemeClr val="accent6">
                        <a:lumMod val="40000"/>
                        <a:lumOff val="60000"/>
                      </a:schemeClr>
                    </a:solidFill>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8580" marR="68580" marT="0" marB="0" anchor="ctr">
                    <a:solidFill>
                      <a:schemeClr val="accent6">
                        <a:lumMod val="40000"/>
                        <a:lumOff val="60000"/>
                      </a:schemeClr>
                    </a:solidFill>
                  </a:tcPr>
                </a:tc>
                <a:tc h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352982135"/>
                  </a:ext>
                </a:extLst>
              </a:tr>
              <a:tr h="363789">
                <a:tc>
                  <a:txBody>
                    <a:bodyPr/>
                    <a:lstStyle/>
                    <a:p>
                      <a:r>
                        <a:rPr lang="en-GB" sz="1800" b="0" dirty="0"/>
                        <a:t>10) Generalised gamma OS extrapolation function </a:t>
                      </a:r>
                    </a:p>
                  </a:txBody>
                  <a:tcPr marL="82935" marR="82935" marT="41468" marB="41468">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a:ln>
                            <a:noFill/>
                          </a:ln>
                          <a:solidFill>
                            <a:srgbClr val="393938"/>
                          </a:solidFill>
                          <a:effectLst/>
                          <a:highlight>
                            <a:srgbClr val="000000"/>
                          </a:highlight>
                          <a:uLnTx/>
                          <a:uFillTx/>
                          <a:latin typeface="Arial" panose="020B0604020202020204"/>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extLst>
                  <a:ext uri="{0D108BD9-81ED-4DB2-BD59-A6C34878D82A}">
                    <a16:rowId xmlns:a16="http://schemas.microsoft.com/office/drawing/2014/main" val="1083216105"/>
                  </a:ext>
                </a:extLst>
              </a:tr>
              <a:tr h="363789">
                <a:tc>
                  <a:txBody>
                    <a:bodyPr/>
                    <a:lstStyle/>
                    <a:p>
                      <a:r>
                        <a:rPr lang="en-GB" sz="1800" b="0" dirty="0"/>
                        <a:t>11) </a:t>
                      </a:r>
                      <a:r>
                        <a:rPr lang="en-GB" sz="1800" b="0" kern="1200" dirty="0">
                          <a:solidFill>
                            <a:schemeClr val="dk1"/>
                          </a:solidFill>
                          <a:effectLst/>
                          <a:latin typeface="+mn-lt"/>
                          <a:ea typeface="+mn-ea"/>
                          <a:cs typeface="+mn-cs"/>
                        </a:rPr>
                        <a:t>L</a:t>
                      </a:r>
                      <a:r>
                        <a:rPr lang="en-GB" sz="1800" kern="1200" dirty="0">
                          <a:solidFill>
                            <a:schemeClr val="dk1"/>
                          </a:solidFill>
                          <a:effectLst/>
                          <a:latin typeface="+mn-lt"/>
                          <a:ea typeface="+mn-ea"/>
                          <a:cs typeface="+mn-cs"/>
                        </a:rPr>
                        <a:t>og-normal OS extrapolation function </a:t>
                      </a:r>
                      <a:endParaRPr lang="en-GB" sz="1800" b="0" dirty="0"/>
                    </a:p>
                  </a:txBody>
                  <a:tcPr marL="82935" marR="82935" marT="41468" marB="41468">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a:ln>
                            <a:noFill/>
                          </a:ln>
                          <a:solidFill>
                            <a:srgbClr val="393938"/>
                          </a:solidFill>
                          <a:effectLst/>
                          <a:highlight>
                            <a:srgbClr val="000000"/>
                          </a:highlight>
                          <a:uLnTx/>
                          <a:uFillTx/>
                          <a:latin typeface="Arial" panose="020B0604020202020204"/>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tc>
                  <a:txBody>
                    <a:bodyPr/>
                    <a:lstStyle/>
                    <a:p>
                      <a:pPr marL="0" marR="0" lvl="0" indent="0" algn="l" defTabSz="1043056" rtl="0" eaLnBrk="1" fontAlgn="auto" latinLnBrk="0" hangingPunct="1">
                        <a:lnSpc>
                          <a:spcPct val="107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a:t>
                      </a:r>
                      <a:endParaRPr kumimoji="0" lang="en-GB" sz="1800" b="0" i="0" u="sng" strike="noStrike" kern="1200" cap="none" spc="0" normalizeH="0" baseline="0" noProof="0" dirty="0">
                        <a:ln>
                          <a:noFill/>
                        </a:ln>
                        <a:solidFill>
                          <a:srgbClr val="393938"/>
                        </a:solidFill>
                        <a:effectLst/>
                        <a:highlight>
                          <a:srgbClr val="00FFFF"/>
                        </a:highlight>
                        <a:uLnTx/>
                        <a:uFillTx/>
                        <a:latin typeface="Arial" panose="020B0604020202020204"/>
                        <a:ea typeface="+mn-ea"/>
                        <a:cs typeface="+mn-cs"/>
                      </a:endParaRPr>
                    </a:p>
                  </a:txBody>
                  <a:tcPr marL="62201" marR="62201" marT="0" marB="0" anchor="ctr">
                    <a:solidFill>
                      <a:schemeClr val="accent6">
                        <a:lumMod val="40000"/>
                        <a:lumOff val="60000"/>
                      </a:schemeClr>
                    </a:solidFill>
                  </a:tcPr>
                </a:tc>
                <a:extLst>
                  <a:ext uri="{0D108BD9-81ED-4DB2-BD59-A6C34878D82A}">
                    <a16:rowId xmlns:a16="http://schemas.microsoft.com/office/drawing/2014/main" val="3038665728"/>
                  </a:ext>
                </a:extLst>
              </a:tr>
            </a:tbl>
          </a:graphicData>
        </a:graphic>
      </p:graphicFrame>
      <p:sp>
        <p:nvSpPr>
          <p:cNvPr id="3" name="Slide Number Placeholder 2"/>
          <p:cNvSpPr>
            <a:spLocks noGrp="1"/>
          </p:cNvSpPr>
          <p:nvPr>
            <p:ph type="sldNum" sz="quarter" idx="12"/>
          </p:nvPr>
        </p:nvSpPr>
        <p:spPr>
          <a:xfrm>
            <a:off x="10085887" y="7143691"/>
            <a:ext cx="500380" cy="333663"/>
          </a:xfrm>
        </p:spPr>
        <p:txBody>
          <a:bodyPr/>
          <a:lstStyle/>
          <a:p>
            <a:fld id="{DDBE135E-2566-4748-853C-8A3B78F0FB00}" type="slidenum">
              <a:rPr lang="en-GB" smtClean="0"/>
              <a:t>26</a:t>
            </a:fld>
            <a:endParaRPr lang="en-GB" dirty="0"/>
          </a:p>
        </p:txBody>
      </p:sp>
      <p:sp>
        <p:nvSpPr>
          <p:cNvPr id="6" name="TextBox 5">
            <a:extLst>
              <a:ext uri="{FF2B5EF4-FFF2-40B4-BE49-F238E27FC236}">
                <a16:creationId xmlns:a16="http://schemas.microsoft.com/office/drawing/2014/main" id="{273EDC2B-B204-4B5B-B1B0-C1EB12EEC7BB}"/>
              </a:ext>
            </a:extLst>
          </p:cNvPr>
          <p:cNvSpPr txBox="1"/>
          <p:nvPr/>
        </p:nvSpPr>
        <p:spPr>
          <a:xfrm>
            <a:off x="2967396" y="7231120"/>
            <a:ext cx="7432804" cy="338554"/>
          </a:xfrm>
          <a:prstGeom prst="rect">
            <a:avLst/>
          </a:prstGeom>
          <a:noFill/>
        </p:spPr>
        <p:txBody>
          <a:bodyPr wrap="square">
            <a:spAutoFit/>
          </a:bodyPr>
          <a:lstStyle/>
          <a:p>
            <a:r>
              <a:rPr lang="en-GB" sz="1600" i="1" dirty="0"/>
              <a:t>* base-case assumption, note: ICERs calculated by tech team checked by ERG </a:t>
            </a:r>
          </a:p>
        </p:txBody>
      </p:sp>
      <p:sp>
        <p:nvSpPr>
          <p:cNvPr id="7" name="TextBox 6">
            <a:extLst>
              <a:ext uri="{FF2B5EF4-FFF2-40B4-BE49-F238E27FC236}">
                <a16:creationId xmlns:a16="http://schemas.microsoft.com/office/drawing/2014/main" id="{D8DAA0BA-ED1A-4573-8271-44FB1320623D}"/>
              </a:ext>
            </a:extLst>
          </p:cNvPr>
          <p:cNvSpPr txBox="1"/>
          <p:nvPr/>
        </p:nvSpPr>
        <p:spPr>
          <a:xfrm>
            <a:off x="310969" y="7280397"/>
            <a:ext cx="1283423" cy="288000"/>
          </a:xfrm>
          <a:prstGeom prst="rect">
            <a:avLst/>
          </a:prstGeom>
          <a:solidFill>
            <a:srgbClr val="FF6161"/>
          </a:solidFill>
        </p:spPr>
        <p:txBody>
          <a:bodyPr wrap="square" anchor="ctr">
            <a:spAutoFit/>
          </a:bodyPr>
          <a:lstStyle/>
          <a:p>
            <a:r>
              <a:rPr lang="en-GB" sz="1600" b="1" i="1" dirty="0"/>
              <a:t>Key issue</a:t>
            </a:r>
          </a:p>
        </p:txBody>
      </p:sp>
      <p:sp>
        <p:nvSpPr>
          <p:cNvPr id="4" name="TextBox 3">
            <a:extLst>
              <a:ext uri="{FF2B5EF4-FFF2-40B4-BE49-F238E27FC236}">
                <a16:creationId xmlns:a16="http://schemas.microsoft.com/office/drawing/2014/main" id="{B5DFE6B6-9A54-45AD-B3EE-C1D18FB24DB7}"/>
              </a:ext>
            </a:extLst>
          </p:cNvPr>
          <p:cNvSpPr txBox="1"/>
          <p:nvPr/>
        </p:nvSpPr>
        <p:spPr>
          <a:xfrm>
            <a:off x="1614894" y="7274639"/>
            <a:ext cx="1332000" cy="288000"/>
          </a:xfrm>
          <a:prstGeom prst="rect">
            <a:avLst/>
          </a:prstGeom>
          <a:solidFill>
            <a:srgbClr val="FFC000"/>
          </a:solidFill>
        </p:spPr>
        <p:txBody>
          <a:bodyPr wrap="square" anchor="ctr">
            <a:spAutoFit/>
          </a:bodyPr>
          <a:lstStyle/>
          <a:p>
            <a:r>
              <a:rPr lang="en-GB" sz="1600" b="1" i="1" dirty="0"/>
              <a:t>Other issue</a:t>
            </a:r>
          </a:p>
        </p:txBody>
      </p:sp>
    </p:spTree>
    <p:extLst>
      <p:ext uri="{BB962C8B-B14F-4D97-AF65-F5344CB8AC3E}">
        <p14:creationId xmlns:p14="http://schemas.microsoft.com/office/powerpoint/2010/main" val="2253893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F179-2F78-A349-8F84-49D00296DDD3}"/>
              </a:ext>
            </a:extLst>
          </p:cNvPr>
          <p:cNvSpPr>
            <a:spLocks noGrp="1"/>
          </p:cNvSpPr>
          <p:nvPr>
            <p:ph type="title"/>
          </p:nvPr>
        </p:nvSpPr>
        <p:spPr>
          <a:xfrm>
            <a:off x="414700" y="453699"/>
            <a:ext cx="9864000" cy="765501"/>
          </a:xfrm>
        </p:spPr>
        <p:txBody>
          <a:bodyPr/>
          <a:lstStyle/>
          <a:p>
            <a:r>
              <a:rPr lang="en-US" i="1" dirty="0"/>
              <a:t>Equality concerns raised during consultation</a:t>
            </a:r>
            <a:br>
              <a:rPr lang="en-US" dirty="0"/>
            </a:br>
            <a:endParaRPr lang="en-US" dirty="0"/>
          </a:p>
        </p:txBody>
      </p:sp>
      <p:sp>
        <p:nvSpPr>
          <p:cNvPr id="3" name="Slide Number Placeholder 2">
            <a:extLst>
              <a:ext uri="{FF2B5EF4-FFF2-40B4-BE49-F238E27FC236}">
                <a16:creationId xmlns:a16="http://schemas.microsoft.com/office/drawing/2014/main" id="{55D7881C-F59A-6A40-AD1A-261795E3E46A}"/>
              </a:ext>
            </a:extLst>
          </p:cNvPr>
          <p:cNvSpPr>
            <a:spLocks noGrp="1"/>
          </p:cNvSpPr>
          <p:nvPr>
            <p:ph type="sldNum" sz="quarter" idx="12"/>
          </p:nvPr>
        </p:nvSpPr>
        <p:spPr/>
        <p:txBody>
          <a:bodyPr/>
          <a:lstStyle/>
          <a:p>
            <a:fld id="{DDBE135E-2566-4748-853C-8A3B78F0FB00}" type="slidenum">
              <a:rPr lang="en-GB" smtClean="0"/>
              <a:t>27</a:t>
            </a:fld>
            <a:endParaRPr lang="en-GB" dirty="0"/>
          </a:p>
        </p:txBody>
      </p:sp>
      <p:sp>
        <p:nvSpPr>
          <p:cNvPr id="4" name="Content Placeholder 3">
            <a:extLst>
              <a:ext uri="{FF2B5EF4-FFF2-40B4-BE49-F238E27FC236}">
                <a16:creationId xmlns:a16="http://schemas.microsoft.com/office/drawing/2014/main" id="{64E8DF51-B6B8-614E-8B2A-71D0ED6D9EDB}"/>
              </a:ext>
            </a:extLst>
          </p:cNvPr>
          <p:cNvSpPr>
            <a:spLocks noGrp="1"/>
          </p:cNvSpPr>
          <p:nvPr>
            <p:ph sz="quarter" idx="10"/>
          </p:nvPr>
        </p:nvSpPr>
        <p:spPr>
          <a:xfrm>
            <a:off x="508000" y="1296954"/>
            <a:ext cx="9669780" cy="5633327"/>
          </a:xfrm>
        </p:spPr>
        <p:txBody>
          <a:bodyPr/>
          <a:lstStyle/>
          <a:p>
            <a:r>
              <a:rPr lang="en-GB" sz="2400" b="0" kern="1200" dirty="0">
                <a:solidFill>
                  <a:schemeClr val="dk1"/>
                </a:solidFill>
                <a:latin typeface="+mn-lt"/>
                <a:ea typeface="+mn-ea"/>
                <a:cs typeface="+mn-cs"/>
              </a:rPr>
              <a:t>Recommendations will promote inequality in minority groups disproportionately affected by ATTR-CM. This should be considered in decision making.</a:t>
            </a:r>
            <a:endParaRPr lang="en-GB" dirty="0"/>
          </a:p>
          <a:p>
            <a:r>
              <a:rPr lang="en-GB" dirty="0"/>
              <a:t>The most common transthyretin (TTR) variants associated with hereditary transthyretin amyloid cardiomyopathy (ATTR-CM) are Val122I, which is prevalent in people of African Caribbean family origin, and T60A, which is prevalent in white people and endemic to parts of Northern Ireland. </a:t>
            </a:r>
          </a:p>
          <a:p>
            <a:r>
              <a:rPr lang="en-GB" sz="2400" dirty="0"/>
              <a:t>“Elderly people” not enrolled in EAMS will be denied a treatment that could maintain a state of health aging and reduce morbidity, while those in EAMS receive life saving therapy.</a:t>
            </a:r>
          </a:p>
          <a:p>
            <a:r>
              <a:rPr lang="en-GB" sz="2400" dirty="0"/>
              <a:t>Penalising uncertainty by accepting a lower ICER threshold discriminates against those with rare diseases.</a:t>
            </a:r>
            <a:endParaRPr lang="en-GB" dirty="0"/>
          </a:p>
        </p:txBody>
      </p:sp>
    </p:spTree>
    <p:extLst>
      <p:ext uri="{BB962C8B-B14F-4D97-AF65-F5344CB8AC3E}">
        <p14:creationId xmlns:p14="http://schemas.microsoft.com/office/powerpoint/2010/main" val="2067539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82FF4AF3-9EDE-4C43-802D-82AA018BAA0F}"/>
              </a:ext>
            </a:extLst>
          </p:cNvPr>
          <p:cNvGraphicFramePr>
            <a:graphicFrameLocks/>
          </p:cNvGraphicFramePr>
          <p:nvPr>
            <p:extLst>
              <p:ext uri="{D42A27DB-BD31-4B8C-83A1-F6EECF244321}">
                <p14:modId xmlns:p14="http://schemas.microsoft.com/office/powerpoint/2010/main" val="1579143182"/>
              </p:ext>
            </p:extLst>
          </p:nvPr>
        </p:nvGraphicFramePr>
        <p:xfrm>
          <a:off x="36700" y="-4232"/>
          <a:ext cx="10620000" cy="7569726"/>
        </p:xfrm>
        <a:graphic>
          <a:graphicData uri="http://schemas.openxmlformats.org/drawingml/2006/table">
            <a:tbl>
              <a:tblPr firstRow="1" bandRow="1">
                <a:tableStyleId>{F5AB1C69-6EDB-4FF4-983F-18BD219EF322}</a:tableStyleId>
              </a:tblPr>
              <a:tblGrid>
                <a:gridCol w="1800000">
                  <a:extLst>
                    <a:ext uri="{9D8B030D-6E8A-4147-A177-3AD203B41FA5}">
                      <a16:colId xmlns:a16="http://schemas.microsoft.com/office/drawing/2014/main" val="2551700578"/>
                    </a:ext>
                  </a:extLst>
                </a:gridCol>
                <a:gridCol w="8820000">
                  <a:extLst>
                    <a:ext uri="{9D8B030D-6E8A-4147-A177-3AD203B41FA5}">
                      <a16:colId xmlns:a16="http://schemas.microsoft.com/office/drawing/2014/main" val="160302398"/>
                    </a:ext>
                  </a:extLst>
                </a:gridCol>
              </a:tblGrid>
              <a:tr h="395648">
                <a:tc gridSpan="2">
                  <a:txBody>
                    <a:bodyPr/>
                    <a:lstStyle/>
                    <a:p>
                      <a:pPr algn="ctr"/>
                      <a:r>
                        <a:rPr lang="en-GB" sz="2000" dirty="0">
                          <a:solidFill>
                            <a:schemeClr val="bg1"/>
                          </a:solidFill>
                        </a:rPr>
                        <a:t>Issues for consideration</a:t>
                      </a:r>
                    </a:p>
                  </a:txBody>
                  <a:tcPr/>
                </a:tc>
                <a:tc hMerge="1">
                  <a:txBody>
                    <a:bodyPr/>
                    <a:lstStyle/>
                    <a:p>
                      <a:endParaRPr lang="en-GB" sz="1800" dirty="0">
                        <a:solidFill>
                          <a:schemeClr val="bg1"/>
                        </a:solidFill>
                      </a:endParaRPr>
                    </a:p>
                  </a:txBody>
                  <a:tcPr/>
                </a:tc>
                <a:extLst>
                  <a:ext uri="{0D108BD9-81ED-4DB2-BD59-A6C34878D82A}">
                    <a16:rowId xmlns:a16="http://schemas.microsoft.com/office/drawing/2014/main" val="794518834"/>
                  </a:ext>
                </a:extLst>
              </a:tr>
              <a:tr h="1522708">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a:solidFill>
                            <a:schemeClr val="dk1"/>
                          </a:solidFill>
                          <a:latin typeface="+mn-lt"/>
                          <a:ea typeface="+mn-ea"/>
                          <a:cs typeface="+mn-cs"/>
                        </a:rPr>
                        <a:t>Diagnosis of ATTR-CM, diagnosis delays, and assumptions</a:t>
                      </a:r>
                      <a:endParaRPr lang="en-GB" sz="2000" b="1" i="0" kern="1200" dirty="0">
                        <a:solidFill>
                          <a:schemeClr val="dk1"/>
                        </a:solidFill>
                        <a:effectLst/>
                        <a:latin typeface="+mn-lt"/>
                        <a:ea typeface="+mn-ea"/>
                        <a:cs typeface="+mn-cs"/>
                      </a:endParaRPr>
                    </a:p>
                  </a:txBody>
                  <a:tcPr>
                    <a:solidFill>
                      <a:srgbClr val="FF6161"/>
                    </a:solidFill>
                  </a:tcPr>
                </a:tc>
                <a:tc>
                  <a:txBody>
                    <a:bodyPr/>
                    <a:lstStyle/>
                    <a:p>
                      <a:pPr marL="285750" indent="-285750">
                        <a:spcBef>
                          <a:spcPts val="300"/>
                        </a:spcBef>
                        <a:spcAft>
                          <a:spcPts val="0"/>
                        </a:spcAft>
                        <a:buFont typeface="Arial" panose="020B0604020202020204" pitchFamily="34" charset="0"/>
                        <a:buChar char="•"/>
                      </a:pPr>
                      <a:r>
                        <a:rPr lang="en-GB" sz="2000" dirty="0"/>
                        <a:t>How is ATTR-CM diagnosed in clinical practice? Does this reflect the ATTR-ACT inclusion criteria? </a:t>
                      </a:r>
                      <a:r>
                        <a:rPr lang="en-GB" sz="2000" i="1" dirty="0"/>
                        <a:t>(criteria included in back-up slides)</a:t>
                      </a:r>
                      <a:endParaRPr lang="en-GB" sz="2000" dirty="0"/>
                    </a:p>
                    <a:p>
                      <a:pPr marL="807278" lvl="1" indent="-285750">
                        <a:spcBef>
                          <a:spcPts val="300"/>
                        </a:spcBef>
                        <a:spcAft>
                          <a:spcPts val="0"/>
                        </a:spcAft>
                        <a:buFont typeface="Arial" panose="020B0604020202020204" pitchFamily="34" charset="0"/>
                        <a:buChar char="•"/>
                      </a:pPr>
                      <a:r>
                        <a:rPr lang="en-GB" sz="2000" dirty="0"/>
                        <a:t>Can incidental findings of amyloid deposits from DPD scans be misinterpreted as amyloidosis?</a:t>
                      </a:r>
                    </a:p>
                    <a:p>
                      <a:pPr marL="285750" indent="-285750">
                        <a:spcBef>
                          <a:spcPts val="300"/>
                        </a:spcBef>
                        <a:spcAft>
                          <a:spcPts val="0"/>
                        </a:spcAft>
                        <a:buFont typeface="Arial" panose="020B0604020202020204" pitchFamily="34" charset="0"/>
                        <a:buChar char="•"/>
                      </a:pPr>
                      <a:r>
                        <a:rPr lang="en-GB" sz="2000" dirty="0"/>
                        <a:t>Would the introduction of </a:t>
                      </a:r>
                      <a:r>
                        <a:rPr lang="en-GB" sz="2000" dirty="0" err="1"/>
                        <a:t>tafamidis</a:t>
                      </a:r>
                      <a:r>
                        <a:rPr lang="en-GB" sz="2000" dirty="0"/>
                        <a:t> reduce diagnosis delays?</a:t>
                      </a:r>
                    </a:p>
                    <a:p>
                      <a:pPr marL="285750" lvl="1" indent="-285750" algn="l" defTabSz="1043056" rtl="0" eaLnBrk="1" latinLnBrk="0" hangingPunct="1">
                        <a:spcBef>
                          <a:spcPts val="0"/>
                        </a:spcBef>
                        <a:spcAft>
                          <a:spcPts val="0"/>
                        </a:spcAft>
                        <a:buFont typeface="Arial" panose="020B0604020202020204" pitchFamily="34" charset="0"/>
                        <a:buChar char="•"/>
                      </a:pPr>
                      <a:r>
                        <a:rPr lang="en-GB" sz="2000" b="0" kern="1200" dirty="0">
                          <a:solidFill>
                            <a:schemeClr val="dk1"/>
                          </a:solidFill>
                          <a:latin typeface="+mn-lt"/>
                          <a:ea typeface="+mn-ea"/>
                          <a:cs typeface="+mn-cs"/>
                        </a:rPr>
                        <a:t>Can any benefits from earlier diagnosis be attributed to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a:t>
                      </a:r>
                    </a:p>
                  </a:txBody>
                  <a:tcPr>
                    <a:solidFill>
                      <a:schemeClr val="accent6">
                        <a:lumMod val="60000"/>
                        <a:lumOff val="40000"/>
                      </a:schemeClr>
                    </a:solidFill>
                  </a:tcPr>
                </a:tc>
                <a:extLst>
                  <a:ext uri="{0D108BD9-81ED-4DB2-BD59-A6C34878D82A}">
                    <a16:rowId xmlns:a16="http://schemas.microsoft.com/office/drawing/2014/main" val="1612776867"/>
                  </a:ext>
                </a:extLst>
              </a:tr>
              <a:tr h="1004337">
                <a:tc>
                  <a:txBody>
                    <a:bodyPr/>
                    <a:lstStyle/>
                    <a:p>
                      <a:pPr marL="0" marR="0" lvl="1"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b="1" kern="1200" dirty="0">
                          <a:solidFill>
                            <a:schemeClr val="dk1"/>
                          </a:solidFill>
                          <a:latin typeface="+mn-lt"/>
                          <a:ea typeface="+mn-ea"/>
                          <a:cs typeface="+mn-cs"/>
                        </a:rPr>
                        <a:t>Continued treatment benefit</a:t>
                      </a:r>
                      <a:endParaRPr lang="en-GB" sz="2000" b="1" i="0" kern="1200" dirty="0">
                        <a:solidFill>
                          <a:schemeClr val="dk1"/>
                        </a:solidFill>
                        <a:effectLst/>
                        <a:latin typeface="+mn-lt"/>
                        <a:ea typeface="+mn-ea"/>
                        <a:cs typeface="+mn-cs"/>
                      </a:endParaRPr>
                    </a:p>
                  </a:txBody>
                  <a:tcPr>
                    <a:solidFill>
                      <a:srgbClr val="FF6161"/>
                    </a:solidFill>
                  </a:tcPr>
                </a:tc>
                <a:tc>
                  <a:txBody>
                    <a:bodyPr/>
                    <a:lstStyle/>
                    <a:p>
                      <a:pPr marL="285750" lvl="1" indent="-285750" algn="l" defTabSz="1043056" rtl="0" eaLnBrk="1" latinLnBrk="0" hangingPunct="1">
                        <a:spcBef>
                          <a:spcPts val="0"/>
                        </a:spcBef>
                        <a:buFont typeface="Arial" panose="020B0604020202020204" pitchFamily="34" charset="0"/>
                        <a:buChar char="•"/>
                      </a:pPr>
                      <a:r>
                        <a:rPr lang="en-GB" sz="2000" b="0" kern="1200" dirty="0">
                          <a:solidFill>
                            <a:schemeClr val="dk1"/>
                          </a:solidFill>
                          <a:latin typeface="+mn-lt"/>
                          <a:ea typeface="+mn-ea"/>
                          <a:cs typeface="+mn-cs"/>
                        </a:rPr>
                        <a:t>Will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treatment benefit continue after discontinuation?</a:t>
                      </a:r>
                    </a:p>
                    <a:p>
                      <a:pPr marL="285750" lvl="1" indent="-285750" algn="l" defTabSz="1043056" rtl="0" eaLnBrk="1" latinLnBrk="0" hangingPunct="1">
                        <a:spcBef>
                          <a:spcPts val="0"/>
                        </a:spcBef>
                        <a:buFont typeface="Arial" panose="020B0604020202020204" pitchFamily="34" charset="0"/>
                        <a:buChar char="•"/>
                      </a:pPr>
                      <a:r>
                        <a:rPr lang="en-GB" sz="2000" b="0" kern="1200" dirty="0">
                          <a:solidFill>
                            <a:schemeClr val="dk1"/>
                          </a:solidFill>
                          <a:latin typeface="+mn-lt"/>
                          <a:ea typeface="+mn-ea"/>
                          <a:cs typeface="+mn-cs"/>
                        </a:rPr>
                        <a:t>Will people discontinue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in NYHA 1 to 3 health states? </a:t>
                      </a:r>
                    </a:p>
                    <a:p>
                      <a:pPr marL="285750" lvl="1" indent="-285750" algn="l" defTabSz="1043056" rtl="0" eaLnBrk="1" latinLnBrk="0" hangingPunct="1">
                        <a:spcBef>
                          <a:spcPts val="0"/>
                        </a:spcBef>
                        <a:buFont typeface="Arial" panose="020B0604020202020204" pitchFamily="34" charset="0"/>
                        <a:buChar char="•"/>
                      </a:pPr>
                      <a:r>
                        <a:rPr lang="en-GB" sz="2000" b="0" kern="1200" dirty="0">
                          <a:solidFill>
                            <a:schemeClr val="dk1"/>
                          </a:solidFill>
                          <a:latin typeface="+mn-lt"/>
                          <a:ea typeface="+mn-ea"/>
                          <a:cs typeface="+mn-cs"/>
                        </a:rPr>
                        <a:t>Will people receive BSC after discontinuing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a:t>
                      </a:r>
                    </a:p>
                  </a:txBody>
                  <a:tcPr>
                    <a:solidFill>
                      <a:schemeClr val="accent6">
                        <a:lumMod val="60000"/>
                        <a:lumOff val="40000"/>
                      </a:schemeClr>
                    </a:solidFill>
                  </a:tcPr>
                </a:tc>
                <a:extLst>
                  <a:ext uri="{0D108BD9-81ED-4DB2-BD59-A6C34878D82A}">
                    <a16:rowId xmlns:a16="http://schemas.microsoft.com/office/drawing/2014/main" val="1012151773"/>
                  </a:ext>
                </a:extLst>
              </a:tr>
              <a:tr h="1004337">
                <a:tc rowSpan="5">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mn-lt"/>
                          <a:ea typeface="+mn-ea"/>
                          <a:cs typeface="+mn-cs"/>
                        </a:rPr>
                        <a:t>Other issues</a:t>
                      </a:r>
                    </a:p>
                  </a:txBody>
                  <a:tcPr>
                    <a:solidFill>
                      <a:srgbClr val="FFC000"/>
                    </a:solidFill>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Is the NYHA classification system used in clinical practice for ATTR-CM?</a:t>
                      </a:r>
                    </a:p>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Are starting and stopping rules for </a:t>
                      </a:r>
                      <a:r>
                        <a:rPr lang="en-GB" sz="2000" b="0" kern="1200" dirty="0" err="1">
                          <a:solidFill>
                            <a:schemeClr val="dk1"/>
                          </a:solidFill>
                          <a:latin typeface="+mn-lt"/>
                          <a:ea typeface="+mn-ea"/>
                          <a:cs typeface="+mn-cs"/>
                        </a:rPr>
                        <a:t>tafamidis</a:t>
                      </a:r>
                      <a:r>
                        <a:rPr lang="en-GB" sz="2000" b="0" kern="1200" dirty="0">
                          <a:solidFill>
                            <a:schemeClr val="dk1"/>
                          </a:solidFill>
                          <a:latin typeface="+mn-lt"/>
                          <a:ea typeface="+mn-ea"/>
                          <a:cs typeface="+mn-cs"/>
                        </a:rPr>
                        <a:t> based only on the NYHA classification system implementable? </a:t>
                      </a:r>
                    </a:p>
                  </a:txBody>
                  <a:tcPr>
                    <a:solidFill>
                      <a:schemeClr val="accent6">
                        <a:lumMod val="60000"/>
                        <a:lumOff val="40000"/>
                      </a:schemeClr>
                    </a:solidFill>
                  </a:tcPr>
                </a:tc>
                <a:extLst>
                  <a:ext uri="{0D108BD9-81ED-4DB2-BD59-A6C34878D82A}">
                    <a16:rowId xmlns:a16="http://schemas.microsoft.com/office/drawing/2014/main" val="3007874256"/>
                  </a:ext>
                </a:extLst>
              </a:tr>
              <a:tr h="699992">
                <a:tc vMerge="1">
                  <a:txBody>
                    <a:bodyPr/>
                    <a:lstStyle/>
                    <a:p>
                      <a:endParaRPr lang="en-GB"/>
                    </a:p>
                  </a:txBody>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0" kern="1200" dirty="0">
                          <a:solidFill>
                            <a:schemeClr val="dk1"/>
                          </a:solidFill>
                          <a:latin typeface="+mn-lt"/>
                          <a:ea typeface="+mn-ea"/>
                          <a:cs typeface="+mn-cs"/>
                        </a:rPr>
                        <a:t>Which overall survival extrapolation is most appropriate? Generalised gamma or log-normal?</a:t>
                      </a:r>
                    </a:p>
                  </a:txBody>
                  <a:tcPr>
                    <a:solidFill>
                      <a:schemeClr val="accent6">
                        <a:lumMod val="60000"/>
                        <a:lumOff val="40000"/>
                      </a:schemeClr>
                    </a:solidFill>
                  </a:tcPr>
                </a:tc>
                <a:extLst>
                  <a:ext uri="{0D108BD9-81ED-4DB2-BD59-A6C34878D82A}">
                    <a16:rowId xmlns:a16="http://schemas.microsoft.com/office/drawing/2014/main" val="1027049800"/>
                  </a:ext>
                </a:extLst>
              </a:tr>
              <a:tr h="699992">
                <a:tc vMerge="1">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dirty="0"/>
                    </a:p>
                  </a:txBody>
                  <a:tcPr>
                    <a:solidFill>
                      <a:schemeClr val="accent6"/>
                    </a:solidFill>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t>Is the combined outcome measure used in clinical practice? Is a   statistically significant difference in scores, clinically significant?</a:t>
                      </a:r>
                    </a:p>
                  </a:txBody>
                  <a:tcPr>
                    <a:solidFill>
                      <a:schemeClr val="accent6">
                        <a:lumMod val="60000"/>
                        <a:lumOff val="40000"/>
                      </a:schemeClr>
                    </a:solidFill>
                  </a:tcPr>
                </a:tc>
                <a:extLst>
                  <a:ext uri="{0D108BD9-81ED-4DB2-BD59-A6C34878D82A}">
                    <a16:rowId xmlns:a16="http://schemas.microsoft.com/office/drawing/2014/main" val="1236141270"/>
                  </a:ext>
                </a:extLst>
              </a:tr>
              <a:tr h="699992">
                <a:tc vMerge="1">
                  <a:txBody>
                    <a:bodyPr/>
                    <a:lstStyle/>
                    <a:p>
                      <a:endParaRPr lang="en-GB"/>
                    </a:p>
                  </a:txBody>
                  <a:tcPr/>
                </a:tc>
                <a:tc>
                  <a:txBody>
                    <a:bodyPr/>
                    <a:lstStyle/>
                    <a:p>
                      <a:pPr marL="285750" marR="0" lvl="1"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t>Do the subgroup results introduce uncertainty into the consideration of </a:t>
                      </a:r>
                      <a:r>
                        <a:rPr lang="en-GB" sz="2000" dirty="0" err="1"/>
                        <a:t>tafamidis</a:t>
                      </a:r>
                      <a:r>
                        <a:rPr lang="en-GB" sz="2000" dirty="0"/>
                        <a:t> efficacy in the overall population?</a:t>
                      </a:r>
                    </a:p>
                  </a:txBody>
                  <a:tcPr>
                    <a:solidFill>
                      <a:schemeClr val="accent6">
                        <a:lumMod val="60000"/>
                        <a:lumOff val="40000"/>
                      </a:schemeClr>
                    </a:solidFill>
                  </a:tcPr>
                </a:tc>
                <a:extLst>
                  <a:ext uri="{0D108BD9-81ED-4DB2-BD59-A6C34878D82A}">
                    <a16:rowId xmlns:a16="http://schemas.microsoft.com/office/drawing/2014/main" val="871323325"/>
                  </a:ext>
                </a:extLst>
              </a:tr>
              <a:tr h="1062246">
                <a:tc v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mn-lt"/>
                        <a:ea typeface="+mn-ea"/>
                        <a:cs typeface="+mn-cs"/>
                      </a:endParaRPr>
                    </a:p>
                  </a:txBody>
                  <a:tcPr>
                    <a:solidFill>
                      <a:schemeClr val="accent6"/>
                    </a:solidFill>
                  </a:tcPr>
                </a:tc>
                <a:tc>
                  <a:txBody>
                    <a:bodyPr/>
                    <a:lstStyle/>
                    <a:p>
                      <a:pPr marL="285750" indent="-285750">
                        <a:buFont typeface="Arial" panose="020B0604020202020204" pitchFamily="34" charset="0"/>
                        <a:buChar char="•"/>
                      </a:pPr>
                      <a:r>
                        <a:rPr lang="en-GB" sz="2000" dirty="0"/>
                        <a:t>What is the most plausible ICER? </a:t>
                      </a:r>
                    </a:p>
                    <a:p>
                      <a:pPr marL="285750" indent="-285750">
                        <a:buFont typeface="Arial" panose="020B0604020202020204" pitchFamily="34" charset="0"/>
                        <a:buChar char="•"/>
                      </a:pPr>
                      <a:r>
                        <a:rPr lang="en-GB" sz="2000" b="0" dirty="0"/>
                        <a:t>Does </a:t>
                      </a:r>
                      <a:r>
                        <a:rPr lang="en-GB" sz="2000" b="0" dirty="0" err="1"/>
                        <a:t>tafamidis</a:t>
                      </a:r>
                      <a:r>
                        <a:rPr lang="en-GB" sz="2000" b="0" dirty="0"/>
                        <a:t> </a:t>
                      </a:r>
                      <a:r>
                        <a:rPr lang="en-GB" sz="2000" dirty="0"/>
                        <a:t>represent a step-change in the management of ATTR-CM? </a:t>
                      </a:r>
                      <a:endParaRPr lang="en-GB" sz="2000" b="0" dirty="0"/>
                    </a:p>
                    <a:p>
                      <a:pPr marL="285750" indent="-285750">
                        <a:buFont typeface="Arial" panose="020B0604020202020204" pitchFamily="34" charset="0"/>
                        <a:buChar char="•"/>
                      </a:pPr>
                      <a:r>
                        <a:rPr lang="en-GB" sz="2000" b="0" dirty="0"/>
                        <a:t>Equality considerations</a:t>
                      </a:r>
                    </a:p>
                  </a:txBody>
                  <a:tcPr>
                    <a:solidFill>
                      <a:schemeClr val="accent6">
                        <a:lumMod val="60000"/>
                        <a:lumOff val="40000"/>
                      </a:schemeClr>
                    </a:solidFill>
                  </a:tcPr>
                </a:tc>
                <a:extLst>
                  <a:ext uri="{0D108BD9-81ED-4DB2-BD59-A6C34878D82A}">
                    <a16:rowId xmlns:a16="http://schemas.microsoft.com/office/drawing/2014/main" val="1141831611"/>
                  </a:ext>
                </a:extLst>
              </a:tr>
            </a:tbl>
          </a:graphicData>
        </a:graphic>
      </p:graphicFrame>
      <p:sp>
        <p:nvSpPr>
          <p:cNvPr id="3" name="Slide Number Placeholder 2"/>
          <p:cNvSpPr>
            <a:spLocks noGrp="1"/>
          </p:cNvSpPr>
          <p:nvPr>
            <p:ph type="sldNum" sz="quarter" idx="12"/>
          </p:nvPr>
        </p:nvSpPr>
        <p:spPr>
          <a:xfrm>
            <a:off x="9677400" y="7150198"/>
            <a:ext cx="500380" cy="333663"/>
          </a:xfrm>
        </p:spPr>
        <p:txBody>
          <a:bodyPr/>
          <a:lstStyle/>
          <a:p>
            <a:fld id="{DDBE135E-2566-4748-853C-8A3B78F0FB00}" type="slidenum">
              <a:rPr lang="en-GB" smtClean="0"/>
              <a:t>28</a:t>
            </a:fld>
            <a:endParaRPr lang="en-GB" dirty="0"/>
          </a:p>
        </p:txBody>
      </p:sp>
      <p:graphicFrame>
        <p:nvGraphicFramePr>
          <p:cNvPr id="2" name="Table 3">
            <a:extLst>
              <a:ext uri="{FF2B5EF4-FFF2-40B4-BE49-F238E27FC236}">
                <a16:creationId xmlns:a16="http://schemas.microsoft.com/office/drawing/2014/main" id="{85260901-B359-4FE6-8A0E-F8BDE727F963}"/>
              </a:ext>
            </a:extLst>
          </p:cNvPr>
          <p:cNvGraphicFramePr>
            <a:graphicFrameLocks noGrp="1"/>
          </p:cNvGraphicFramePr>
          <p:nvPr/>
        </p:nvGraphicFramePr>
        <p:xfrm>
          <a:off x="143933" y="6742181"/>
          <a:ext cx="1584000" cy="741680"/>
        </p:xfrm>
        <a:graphic>
          <a:graphicData uri="http://schemas.openxmlformats.org/drawingml/2006/table">
            <a:tbl>
              <a:tblPr bandRow="1">
                <a:tableStyleId>{F5AB1C69-6EDB-4FF4-983F-18BD219EF322}</a:tableStyleId>
              </a:tblPr>
              <a:tblGrid>
                <a:gridCol w="1584000">
                  <a:extLst>
                    <a:ext uri="{9D8B030D-6E8A-4147-A177-3AD203B41FA5}">
                      <a16:colId xmlns:a16="http://schemas.microsoft.com/office/drawing/2014/main" val="1155434593"/>
                    </a:ext>
                  </a:extLst>
                </a:gridCol>
              </a:tblGrid>
              <a:tr h="370840">
                <a:tc>
                  <a:txBody>
                    <a:bodyPr/>
                    <a:lstStyle/>
                    <a:p>
                      <a:r>
                        <a:rPr lang="en-GB" sz="1800" b="1" i="1" dirty="0"/>
                        <a:t>Key issues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161"/>
                    </a:solidFill>
                  </a:tcPr>
                </a:tc>
                <a:extLst>
                  <a:ext uri="{0D108BD9-81ED-4DB2-BD59-A6C34878D82A}">
                    <a16:rowId xmlns:a16="http://schemas.microsoft.com/office/drawing/2014/main" val="2380284112"/>
                  </a:ext>
                </a:extLst>
              </a:tr>
              <a:tr h="370840">
                <a:tc>
                  <a:txBody>
                    <a:bodyPr/>
                    <a:lstStyle/>
                    <a:p>
                      <a:r>
                        <a:rPr lang="en-GB" sz="1800" b="1" i="1" dirty="0"/>
                        <a:t>Other issues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902553152"/>
                  </a:ext>
                </a:extLst>
              </a:tr>
            </a:tbl>
          </a:graphicData>
        </a:graphic>
      </p:graphicFrame>
    </p:spTree>
    <p:extLst>
      <p:ext uri="{BB962C8B-B14F-4D97-AF65-F5344CB8AC3E}">
        <p14:creationId xmlns:p14="http://schemas.microsoft.com/office/powerpoint/2010/main" val="2828562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FE102-4F76-4691-9CC4-ABE17058AF18}"/>
              </a:ext>
            </a:extLst>
          </p:cNvPr>
          <p:cNvSpPr>
            <a:spLocks noGrp="1"/>
          </p:cNvSpPr>
          <p:nvPr>
            <p:ph type="title"/>
          </p:nvPr>
        </p:nvSpPr>
        <p:spPr/>
        <p:txBody>
          <a:bodyPr/>
          <a:lstStyle/>
          <a:p>
            <a:r>
              <a:rPr lang="en-GB" dirty="0"/>
              <a:t>Back-up slide</a:t>
            </a:r>
          </a:p>
        </p:txBody>
      </p:sp>
      <p:sp>
        <p:nvSpPr>
          <p:cNvPr id="3" name="Slide Number Placeholder 2">
            <a:extLst>
              <a:ext uri="{FF2B5EF4-FFF2-40B4-BE49-F238E27FC236}">
                <a16:creationId xmlns:a16="http://schemas.microsoft.com/office/drawing/2014/main" id="{B85B2A0C-3C4A-48B1-82A1-9FDEA052851E}"/>
              </a:ext>
            </a:extLst>
          </p:cNvPr>
          <p:cNvSpPr>
            <a:spLocks noGrp="1"/>
          </p:cNvSpPr>
          <p:nvPr>
            <p:ph type="sldNum" sz="quarter" idx="12"/>
          </p:nvPr>
        </p:nvSpPr>
        <p:spPr/>
        <p:txBody>
          <a:bodyPr/>
          <a:lstStyle/>
          <a:p>
            <a:fld id="{DDBE135E-2566-4748-853C-8A3B78F0FB00}" type="slidenum">
              <a:rPr lang="en-GB" smtClean="0"/>
              <a:t>29</a:t>
            </a:fld>
            <a:endParaRPr lang="en-GB" dirty="0"/>
          </a:p>
        </p:txBody>
      </p:sp>
      <p:sp>
        <p:nvSpPr>
          <p:cNvPr id="4" name="Content Placeholder 3">
            <a:extLst>
              <a:ext uri="{FF2B5EF4-FFF2-40B4-BE49-F238E27FC236}">
                <a16:creationId xmlns:a16="http://schemas.microsoft.com/office/drawing/2014/main" id="{044F5582-DC0C-4C7D-9270-65A9AEFC332F}"/>
              </a:ext>
            </a:extLst>
          </p:cNvPr>
          <p:cNvSpPr>
            <a:spLocks noGrp="1"/>
          </p:cNvSpPr>
          <p:nvPr>
            <p:ph sz="quarter" idx="10"/>
          </p:nvPr>
        </p:nvSpPr>
        <p:spPr/>
        <p:txBody>
          <a:bodyPr/>
          <a:lstStyle/>
          <a:p>
            <a:pPr marL="4763" indent="0">
              <a:buNone/>
            </a:pPr>
            <a:r>
              <a:rPr lang="en-GB" b="1" i="1" dirty="0"/>
              <a:t>ATTR-ACT inclusion criteria:</a:t>
            </a:r>
          </a:p>
          <a:p>
            <a:r>
              <a:rPr lang="en-GB" dirty="0"/>
              <a:t>Medical history of Heart Failure (HF) with at least 1 prior hospitalisation for HF or clinical evidence of HF (without hospitalisation) manifested by signs or symptoms of volume overload or elevated intracardiac pressures (e.g., elevated jugular venous pressure, shortness of breath or signs of pulmonary congestion on x-ray or auscultation, peripheral </a:t>
            </a:r>
            <a:r>
              <a:rPr lang="en-GB" dirty="0" err="1"/>
              <a:t>edema</a:t>
            </a:r>
            <a:r>
              <a:rPr lang="en-GB" dirty="0"/>
              <a:t>) that required/requires treatment with a diuretic for improvement,</a:t>
            </a:r>
          </a:p>
          <a:p>
            <a:r>
              <a:rPr lang="en-GB" dirty="0"/>
              <a:t>Evidence of cardiac involvement by echocardiography with an end-diastolic interventricular septal wall thickness &gt; 12 mm,</a:t>
            </a:r>
          </a:p>
          <a:p>
            <a:r>
              <a:rPr lang="en-GB" dirty="0"/>
              <a:t>Presence of amyloid deposits in biopsy tissue and presence of a variant TTR genotype and/or TTR precursor protein identification by immunohistochemistry, scintigraphy or mass spectrometry</a:t>
            </a:r>
          </a:p>
        </p:txBody>
      </p:sp>
    </p:spTree>
    <p:extLst>
      <p:ext uri="{BB962C8B-B14F-4D97-AF65-F5344CB8AC3E}">
        <p14:creationId xmlns:p14="http://schemas.microsoft.com/office/powerpoint/2010/main" val="3588121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ACD recommendation</a:t>
            </a:r>
          </a:p>
        </p:txBody>
      </p:sp>
      <p:sp>
        <p:nvSpPr>
          <p:cNvPr id="3" name="Slide Number Placeholder 2"/>
          <p:cNvSpPr>
            <a:spLocks noGrp="1"/>
          </p:cNvSpPr>
          <p:nvPr>
            <p:ph type="sldNum" sz="quarter" idx="12"/>
          </p:nvPr>
        </p:nvSpPr>
        <p:spPr/>
        <p:txBody>
          <a:bodyPr/>
          <a:lstStyle/>
          <a:p>
            <a:fld id="{DDBE135E-2566-4748-853C-8A3B78F0FB00}" type="slidenum">
              <a:rPr lang="en-GB" smtClean="0"/>
              <a:t>3</a:t>
            </a:fld>
            <a:endParaRPr lang="en-GB" dirty="0"/>
          </a:p>
        </p:txBody>
      </p:sp>
      <p:sp>
        <p:nvSpPr>
          <p:cNvPr id="5" name="Content Placeholder 5"/>
          <p:cNvSpPr txBox="1">
            <a:spLocks/>
          </p:cNvSpPr>
          <p:nvPr/>
        </p:nvSpPr>
        <p:spPr>
          <a:xfrm>
            <a:off x="978452" y="2304467"/>
            <a:ext cx="8736496" cy="3137866"/>
          </a:xfrm>
          <a:prstGeom prst="rect">
            <a:avLst/>
          </a:prstGeom>
          <a:ln w="3810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228600" algn="l" defTabSz="914400" rtl="0" eaLnBrk="1" latinLnBrk="0" hangingPunct="1">
              <a:lnSpc>
                <a:spcPct val="95000"/>
              </a:lnSpc>
              <a:spcBef>
                <a:spcPts val="0"/>
              </a:spcBef>
              <a:spcAft>
                <a:spcPts val="800"/>
              </a:spcAft>
              <a:buClr>
                <a:schemeClr val="accent5"/>
              </a:buClr>
              <a:buFont typeface="Arial" panose="020B0604020202020204" pitchFamily="34" charset="0"/>
              <a:buChar char="•"/>
              <a:defRPr sz="2000" kern="1200">
                <a:solidFill>
                  <a:schemeClr val="dk1"/>
                </a:solidFill>
                <a:latin typeface="+mn-lt"/>
                <a:ea typeface="+mn-ea"/>
                <a:cs typeface="+mn-cs"/>
              </a:defRPr>
            </a:lvl1pPr>
            <a:lvl2pPr marL="685800" indent="-228600" algn="l" defTabSz="914400" rtl="0" eaLnBrk="1" latinLnBrk="0" hangingPunct="1">
              <a:lnSpc>
                <a:spcPct val="95000"/>
              </a:lnSpc>
              <a:spcBef>
                <a:spcPts val="0"/>
              </a:spcBef>
              <a:spcAft>
                <a:spcPts val="800"/>
              </a:spcAft>
              <a:buClr>
                <a:schemeClr val="accent5"/>
              </a:buClr>
              <a:buFont typeface="Arial" panose="020B0604020202020204" pitchFamily="34" charset="0"/>
              <a:buChar char="–"/>
              <a:defRPr sz="2000" kern="1200">
                <a:solidFill>
                  <a:schemeClr val="dk1"/>
                </a:solidFill>
                <a:latin typeface="+mn-lt"/>
                <a:ea typeface="+mn-ea"/>
                <a:cs typeface="+mn-cs"/>
              </a:defRPr>
            </a:lvl2pPr>
            <a:lvl3pPr marL="1143000" indent="-228600" algn="l" defTabSz="914400" rtl="0" eaLnBrk="1" latinLnBrk="0" hangingPunct="1">
              <a:lnSpc>
                <a:spcPct val="95000"/>
              </a:lnSpc>
              <a:spcBef>
                <a:spcPts val="0"/>
              </a:spcBef>
              <a:spcAft>
                <a:spcPts val="800"/>
              </a:spcAft>
              <a:buClr>
                <a:schemeClr val="accent5"/>
              </a:buClr>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5000"/>
              </a:lnSpc>
              <a:spcBef>
                <a:spcPts val="0"/>
              </a:spcBef>
              <a:spcAft>
                <a:spcPts val="800"/>
              </a:spcAft>
              <a:buClr>
                <a:schemeClr val="accent5"/>
              </a:buClr>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Clr>
                <a:schemeClr val="accent5"/>
              </a:buClr>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lvl="1" indent="0" algn="ctr">
              <a:lnSpc>
                <a:spcPct val="100000"/>
              </a:lnSpc>
              <a:buNone/>
            </a:pPr>
            <a:r>
              <a:rPr lang="en-GB" sz="3600" dirty="0" err="1"/>
              <a:t>Tafamidis</a:t>
            </a:r>
            <a:r>
              <a:rPr lang="en-GB" sz="3600" dirty="0"/>
              <a:t> is </a:t>
            </a:r>
            <a:r>
              <a:rPr lang="en-GB" sz="3600" b="1" u="sng" dirty="0"/>
              <a:t>not recommended</a:t>
            </a:r>
            <a:r>
              <a:rPr lang="en-GB" sz="3600" dirty="0"/>
              <a:t>, within its marketing authorisation, for treating wild-type or hereditary transthyretin amyloidosis with cardiomyopathy (ATTR-CM) in adults.</a:t>
            </a:r>
            <a:endParaRPr lang="en-GB" sz="3800" dirty="0">
              <a:solidFill>
                <a:srgbClr val="000000"/>
              </a:solidFill>
            </a:endParaRPr>
          </a:p>
        </p:txBody>
      </p:sp>
    </p:spTree>
    <p:extLst>
      <p:ext uri="{BB962C8B-B14F-4D97-AF65-F5344CB8AC3E}">
        <p14:creationId xmlns:p14="http://schemas.microsoft.com/office/powerpoint/2010/main" val="1377204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5A92A-32C9-4059-A5C8-7FC680283895}"/>
              </a:ext>
            </a:extLst>
          </p:cNvPr>
          <p:cNvSpPr>
            <a:spLocks noGrp="1"/>
          </p:cNvSpPr>
          <p:nvPr>
            <p:ph type="title"/>
          </p:nvPr>
        </p:nvSpPr>
        <p:spPr/>
        <p:txBody>
          <a:bodyPr/>
          <a:lstStyle/>
          <a:p>
            <a:r>
              <a:rPr lang="en-GB" dirty="0"/>
              <a:t>Back-up slide</a:t>
            </a:r>
            <a:br>
              <a:rPr lang="en-GB" dirty="0"/>
            </a:br>
            <a:r>
              <a:rPr lang="en-GB" sz="2800" i="1" dirty="0"/>
              <a:t>Assessment of heart failure</a:t>
            </a:r>
            <a:endParaRPr lang="en-GB" i="1" dirty="0"/>
          </a:p>
        </p:txBody>
      </p:sp>
      <p:sp>
        <p:nvSpPr>
          <p:cNvPr id="3" name="Slide Number Placeholder 2">
            <a:extLst>
              <a:ext uri="{FF2B5EF4-FFF2-40B4-BE49-F238E27FC236}">
                <a16:creationId xmlns:a16="http://schemas.microsoft.com/office/drawing/2014/main" id="{60226AE3-C573-418B-A10A-EACAD27293B3}"/>
              </a:ext>
            </a:extLst>
          </p:cNvPr>
          <p:cNvSpPr>
            <a:spLocks noGrp="1"/>
          </p:cNvSpPr>
          <p:nvPr>
            <p:ph type="sldNum" sz="quarter" idx="12"/>
          </p:nvPr>
        </p:nvSpPr>
        <p:spPr/>
        <p:txBody>
          <a:bodyPr/>
          <a:lstStyle/>
          <a:p>
            <a:fld id="{DDBE135E-2566-4748-853C-8A3B78F0FB00}" type="slidenum">
              <a:rPr lang="en-GB" smtClean="0"/>
              <a:t>30</a:t>
            </a:fld>
            <a:endParaRPr lang="en-GB" dirty="0"/>
          </a:p>
        </p:txBody>
      </p:sp>
      <p:sp>
        <p:nvSpPr>
          <p:cNvPr id="4" name="Content Placeholder 3">
            <a:extLst>
              <a:ext uri="{FF2B5EF4-FFF2-40B4-BE49-F238E27FC236}">
                <a16:creationId xmlns:a16="http://schemas.microsoft.com/office/drawing/2014/main" id="{8966D7F5-E745-4432-8F8D-C8A9E350E5A0}"/>
              </a:ext>
            </a:extLst>
          </p:cNvPr>
          <p:cNvSpPr>
            <a:spLocks noGrp="1"/>
          </p:cNvSpPr>
          <p:nvPr>
            <p:ph sz="quarter" idx="10"/>
          </p:nvPr>
        </p:nvSpPr>
        <p:spPr>
          <a:xfrm>
            <a:off x="508000" y="1470991"/>
            <a:ext cx="9669780" cy="5270066"/>
          </a:xfrm>
        </p:spPr>
        <p:txBody>
          <a:bodyPr/>
          <a:lstStyle/>
          <a:p>
            <a:pPr marL="4763" indent="0">
              <a:buNone/>
            </a:pPr>
            <a:r>
              <a:rPr lang="en-GB" b="1" i="1" dirty="0"/>
              <a:t>New York Heart Association (NYHA) functional classification</a:t>
            </a:r>
          </a:p>
        </p:txBody>
      </p:sp>
      <p:graphicFrame>
        <p:nvGraphicFramePr>
          <p:cNvPr id="6" name="Table 5">
            <a:extLst>
              <a:ext uri="{FF2B5EF4-FFF2-40B4-BE49-F238E27FC236}">
                <a16:creationId xmlns:a16="http://schemas.microsoft.com/office/drawing/2014/main" id="{E7F5D9F8-37F8-411F-92F9-26A355DC4F04}"/>
              </a:ext>
            </a:extLst>
          </p:cNvPr>
          <p:cNvGraphicFramePr>
            <a:graphicFrameLocks noGrp="1"/>
          </p:cNvGraphicFramePr>
          <p:nvPr>
            <p:extLst>
              <p:ext uri="{D42A27DB-BD31-4B8C-83A1-F6EECF244321}">
                <p14:modId xmlns:p14="http://schemas.microsoft.com/office/powerpoint/2010/main" val="3100080618"/>
              </p:ext>
            </p:extLst>
          </p:nvPr>
        </p:nvGraphicFramePr>
        <p:xfrm>
          <a:off x="515620" y="1872431"/>
          <a:ext cx="9669780" cy="5118657"/>
        </p:xfrm>
        <a:graphic>
          <a:graphicData uri="http://schemas.openxmlformats.org/drawingml/2006/table">
            <a:tbl>
              <a:tblPr firstRow="1" firstCol="1" bandRow="1">
                <a:tableStyleId>{F5AB1C69-6EDB-4FF4-983F-18BD219EF322}</a:tableStyleId>
              </a:tblPr>
              <a:tblGrid>
                <a:gridCol w="875488">
                  <a:extLst>
                    <a:ext uri="{9D8B030D-6E8A-4147-A177-3AD203B41FA5}">
                      <a16:colId xmlns:a16="http://schemas.microsoft.com/office/drawing/2014/main" val="3709383340"/>
                    </a:ext>
                  </a:extLst>
                </a:gridCol>
                <a:gridCol w="8794292">
                  <a:extLst>
                    <a:ext uri="{9D8B030D-6E8A-4147-A177-3AD203B41FA5}">
                      <a16:colId xmlns:a16="http://schemas.microsoft.com/office/drawing/2014/main" val="2170990297"/>
                    </a:ext>
                  </a:extLst>
                </a:gridCol>
              </a:tblGrid>
              <a:tr h="593977">
                <a:tc>
                  <a:txBody>
                    <a:bodyPr/>
                    <a:lstStyle/>
                    <a:p>
                      <a:pPr>
                        <a:lnSpc>
                          <a:spcPct val="150000"/>
                        </a:lnSpc>
                        <a:spcAft>
                          <a:spcPts val="0"/>
                        </a:spcAft>
                      </a:pPr>
                      <a:r>
                        <a:rPr lang="en-US" sz="2000" dirty="0">
                          <a:effectLst/>
                        </a:rPr>
                        <a:t>Class  </a:t>
                      </a:r>
                      <a:endParaRPr lang="en-GB" sz="2000" dirty="0">
                        <a:effectLst/>
                        <a:latin typeface="Times New Roman" panose="02020603050405020304" pitchFamily="18" charset="0"/>
                        <a:ea typeface="Times New Roman" panose="02020603050405020304" pitchFamily="18" charset="0"/>
                      </a:endParaRPr>
                    </a:p>
                  </a:txBody>
                  <a:tcPr marL="68580" marR="68580" marT="53975" marB="53975" anchor="ctr"/>
                </a:tc>
                <a:tc>
                  <a:txBody>
                    <a:bodyPr/>
                    <a:lstStyle/>
                    <a:p>
                      <a:pPr>
                        <a:lnSpc>
                          <a:spcPct val="150000"/>
                        </a:lnSpc>
                        <a:spcAft>
                          <a:spcPts val="0"/>
                        </a:spcAft>
                      </a:pPr>
                      <a:r>
                        <a:rPr lang="en-US" sz="2000" dirty="0">
                          <a:effectLst/>
                        </a:rPr>
                        <a:t>Patient symptoms </a:t>
                      </a:r>
                      <a:endParaRPr lang="en-GB" sz="2000" dirty="0">
                        <a:effectLst/>
                        <a:latin typeface="Times New Roman" panose="02020603050405020304" pitchFamily="18" charset="0"/>
                        <a:ea typeface="Times New Roman" panose="02020603050405020304" pitchFamily="18" charset="0"/>
                      </a:endParaRPr>
                    </a:p>
                  </a:txBody>
                  <a:tcPr marL="68580" marR="68580" marT="53975" marB="53975" anchor="ctr"/>
                </a:tc>
                <a:extLst>
                  <a:ext uri="{0D108BD9-81ED-4DB2-BD59-A6C34878D82A}">
                    <a16:rowId xmlns:a16="http://schemas.microsoft.com/office/drawing/2014/main" val="561922013"/>
                  </a:ext>
                </a:extLst>
              </a:tr>
              <a:tr h="1033416">
                <a:tc>
                  <a:txBody>
                    <a:bodyPr/>
                    <a:lstStyle/>
                    <a:p>
                      <a:pPr>
                        <a:lnSpc>
                          <a:spcPct val="150000"/>
                        </a:lnSpc>
                        <a:spcAft>
                          <a:spcPts val="0"/>
                        </a:spcAft>
                      </a:pPr>
                      <a:r>
                        <a:rPr lang="en-GB" sz="2000" b="1" kern="1200" dirty="0">
                          <a:solidFill>
                            <a:schemeClr val="lt1"/>
                          </a:solidFill>
                          <a:effectLst/>
                          <a:latin typeface="+mn-lt"/>
                          <a:ea typeface="+mn-ea"/>
                          <a:cs typeface="+mn-cs"/>
                        </a:rPr>
                        <a:t>1</a:t>
                      </a:r>
                    </a:p>
                  </a:txBody>
                  <a:tcPr marL="68580" marR="68580" marT="53975" marB="53975"/>
                </a:tc>
                <a:tc>
                  <a:txBody>
                    <a:bodyPr/>
                    <a:lstStyle/>
                    <a:p>
                      <a:pPr>
                        <a:lnSpc>
                          <a:spcPct val="150000"/>
                        </a:lnSpc>
                        <a:spcAft>
                          <a:spcPts val="0"/>
                        </a:spcAft>
                      </a:pPr>
                      <a:r>
                        <a:rPr lang="en-GB" sz="2000">
                          <a:effectLst/>
                        </a:rPr>
                        <a:t>No limitation of physical activity. Ordinary physical activity does not cause undue fatigue, palpitation, dyspnoea (shortness of breath).</a:t>
                      </a:r>
                      <a:endParaRPr lang="en-GB" sz="2000">
                        <a:effectLst/>
                        <a:latin typeface="Times New Roman" panose="02020603050405020304" pitchFamily="18" charset="0"/>
                        <a:ea typeface="Times New Roman" panose="02020603050405020304" pitchFamily="18" charset="0"/>
                      </a:endParaRPr>
                    </a:p>
                  </a:txBody>
                  <a:tcPr marL="68580" marR="68580" marT="53975" marB="53975" anchor="ctr"/>
                </a:tc>
                <a:extLst>
                  <a:ext uri="{0D108BD9-81ED-4DB2-BD59-A6C34878D82A}">
                    <a16:rowId xmlns:a16="http://schemas.microsoft.com/office/drawing/2014/main" val="2666869045"/>
                  </a:ext>
                </a:extLst>
              </a:tr>
              <a:tr h="1033416">
                <a:tc>
                  <a:txBody>
                    <a:bodyPr/>
                    <a:lstStyle/>
                    <a:p>
                      <a:pPr>
                        <a:lnSpc>
                          <a:spcPct val="150000"/>
                        </a:lnSpc>
                        <a:spcAft>
                          <a:spcPts val="0"/>
                        </a:spcAft>
                      </a:pPr>
                      <a:r>
                        <a:rPr lang="en-GB" sz="2000" b="1" kern="1200" dirty="0">
                          <a:solidFill>
                            <a:schemeClr val="lt1"/>
                          </a:solidFill>
                          <a:effectLst/>
                          <a:latin typeface="+mn-lt"/>
                          <a:ea typeface="+mn-ea"/>
                          <a:cs typeface="+mn-cs"/>
                        </a:rPr>
                        <a:t>2</a:t>
                      </a:r>
                    </a:p>
                  </a:txBody>
                  <a:tcPr marL="68580" marR="68580" marT="53975" marB="53975"/>
                </a:tc>
                <a:tc>
                  <a:txBody>
                    <a:bodyPr/>
                    <a:lstStyle/>
                    <a:p>
                      <a:pPr>
                        <a:lnSpc>
                          <a:spcPct val="150000"/>
                        </a:lnSpc>
                        <a:spcAft>
                          <a:spcPts val="0"/>
                        </a:spcAft>
                      </a:pPr>
                      <a:r>
                        <a:rPr lang="en-GB" sz="2000" dirty="0">
                          <a:effectLst/>
                        </a:rPr>
                        <a:t>Slight limitation of physical activity. Comfortable at rest. Ordinary physical activity results in fatigue, palpitation, dyspnoea (shortness of breath).</a:t>
                      </a:r>
                      <a:endParaRPr lang="en-GB" sz="2000" dirty="0">
                        <a:effectLst/>
                        <a:latin typeface="Times New Roman" panose="02020603050405020304" pitchFamily="18" charset="0"/>
                        <a:ea typeface="Times New Roman" panose="02020603050405020304" pitchFamily="18" charset="0"/>
                      </a:endParaRPr>
                    </a:p>
                  </a:txBody>
                  <a:tcPr marL="68580" marR="68580" marT="53975" marB="53975" anchor="ctr"/>
                </a:tc>
                <a:extLst>
                  <a:ext uri="{0D108BD9-81ED-4DB2-BD59-A6C34878D82A}">
                    <a16:rowId xmlns:a16="http://schemas.microsoft.com/office/drawing/2014/main" val="259470700"/>
                  </a:ext>
                </a:extLst>
              </a:tr>
              <a:tr h="1033416">
                <a:tc>
                  <a:txBody>
                    <a:bodyPr/>
                    <a:lstStyle/>
                    <a:p>
                      <a:pPr>
                        <a:lnSpc>
                          <a:spcPct val="150000"/>
                        </a:lnSpc>
                        <a:spcAft>
                          <a:spcPts val="0"/>
                        </a:spcAft>
                      </a:pPr>
                      <a:r>
                        <a:rPr lang="en-GB" sz="2000" b="1" kern="1200" dirty="0">
                          <a:solidFill>
                            <a:schemeClr val="lt1"/>
                          </a:solidFill>
                          <a:effectLst/>
                          <a:latin typeface="+mn-lt"/>
                          <a:ea typeface="+mn-ea"/>
                          <a:cs typeface="+mn-cs"/>
                        </a:rPr>
                        <a:t>3</a:t>
                      </a:r>
                    </a:p>
                  </a:txBody>
                  <a:tcPr marL="68580" marR="68580" marT="53975" marB="53975"/>
                </a:tc>
                <a:tc>
                  <a:txBody>
                    <a:bodyPr/>
                    <a:lstStyle/>
                    <a:p>
                      <a:pPr>
                        <a:lnSpc>
                          <a:spcPct val="150000"/>
                        </a:lnSpc>
                        <a:spcAft>
                          <a:spcPts val="0"/>
                        </a:spcAft>
                      </a:pPr>
                      <a:r>
                        <a:rPr lang="en-GB" sz="2000" dirty="0">
                          <a:effectLst/>
                        </a:rPr>
                        <a:t>Marked limitation of physical activity. Comfortable at rest. Less than ordinary activity causes fatigue, palpitation, or dyspnoea.</a:t>
                      </a:r>
                      <a:endParaRPr lang="en-GB" sz="2000" dirty="0">
                        <a:effectLst/>
                        <a:latin typeface="Times New Roman" panose="02020603050405020304" pitchFamily="18" charset="0"/>
                        <a:ea typeface="Times New Roman" panose="02020603050405020304" pitchFamily="18" charset="0"/>
                      </a:endParaRPr>
                    </a:p>
                  </a:txBody>
                  <a:tcPr marL="68580" marR="68580" marT="53975" marB="53975" anchor="ctr"/>
                </a:tc>
                <a:extLst>
                  <a:ext uri="{0D108BD9-81ED-4DB2-BD59-A6C34878D82A}">
                    <a16:rowId xmlns:a16="http://schemas.microsoft.com/office/drawing/2014/main" val="490426055"/>
                  </a:ext>
                </a:extLst>
              </a:tr>
              <a:tr h="1033416">
                <a:tc>
                  <a:txBody>
                    <a:bodyPr/>
                    <a:lstStyle/>
                    <a:p>
                      <a:pPr>
                        <a:lnSpc>
                          <a:spcPct val="150000"/>
                        </a:lnSpc>
                        <a:spcAft>
                          <a:spcPts val="0"/>
                        </a:spcAft>
                      </a:pPr>
                      <a:r>
                        <a:rPr lang="en-GB" sz="2000" b="1" kern="1200" dirty="0">
                          <a:solidFill>
                            <a:schemeClr val="lt1"/>
                          </a:solidFill>
                          <a:effectLst/>
                          <a:latin typeface="+mn-lt"/>
                          <a:ea typeface="+mn-ea"/>
                          <a:cs typeface="+mn-cs"/>
                        </a:rPr>
                        <a:t>4</a:t>
                      </a:r>
                    </a:p>
                  </a:txBody>
                  <a:tcPr marL="68580" marR="68580" marT="53975" marB="53975"/>
                </a:tc>
                <a:tc>
                  <a:txBody>
                    <a:bodyPr/>
                    <a:lstStyle/>
                    <a:p>
                      <a:pPr>
                        <a:lnSpc>
                          <a:spcPct val="150000"/>
                        </a:lnSpc>
                        <a:spcAft>
                          <a:spcPts val="0"/>
                        </a:spcAft>
                      </a:pPr>
                      <a:r>
                        <a:rPr lang="en-GB" sz="2000" dirty="0">
                          <a:effectLst/>
                        </a:rPr>
                        <a:t>Unable to carry on any physical activity without discomfort. Symptoms of heart failure at rest. If any physical activity is undertaken, discomfort increases.</a:t>
                      </a:r>
                      <a:endParaRPr lang="en-GB" sz="2000" dirty="0">
                        <a:effectLst/>
                        <a:latin typeface="Times New Roman" panose="02020603050405020304" pitchFamily="18" charset="0"/>
                        <a:ea typeface="Times New Roman" panose="02020603050405020304" pitchFamily="18" charset="0"/>
                      </a:endParaRPr>
                    </a:p>
                  </a:txBody>
                  <a:tcPr marL="68580" marR="68580" marT="53975" marB="53975" anchor="ctr"/>
                </a:tc>
                <a:extLst>
                  <a:ext uri="{0D108BD9-81ED-4DB2-BD59-A6C34878D82A}">
                    <a16:rowId xmlns:a16="http://schemas.microsoft.com/office/drawing/2014/main" val="1959439252"/>
                  </a:ext>
                </a:extLst>
              </a:tr>
            </a:tbl>
          </a:graphicData>
        </a:graphic>
      </p:graphicFrame>
      <p:sp>
        <p:nvSpPr>
          <p:cNvPr id="7" name="Rectangle 6">
            <a:extLst>
              <a:ext uri="{FF2B5EF4-FFF2-40B4-BE49-F238E27FC236}">
                <a16:creationId xmlns:a16="http://schemas.microsoft.com/office/drawing/2014/main" id="{8038F33A-7A55-4C90-8E7F-4BCD6A6AA5E0}"/>
              </a:ext>
            </a:extLst>
          </p:cNvPr>
          <p:cNvSpPr/>
          <p:nvPr/>
        </p:nvSpPr>
        <p:spPr>
          <a:xfrm>
            <a:off x="2783708" y="6968970"/>
            <a:ext cx="6565243" cy="400110"/>
          </a:xfrm>
          <a:prstGeom prst="rect">
            <a:avLst/>
          </a:prstGeom>
        </p:spPr>
        <p:txBody>
          <a:bodyPr wrap="square">
            <a:spAutoFit/>
          </a:bodyPr>
          <a:lstStyle/>
          <a:p>
            <a:r>
              <a:rPr lang="en-GB" sz="2000" dirty="0">
                <a:ea typeface="Lato" panose="020F0502020204030203" pitchFamily="34" charset="0"/>
                <a:cs typeface="Lato" panose="020F0502020204030203" pitchFamily="34" charset="0"/>
              </a:rPr>
              <a:t>Source: American Heart Association, 2017</a:t>
            </a:r>
            <a:endParaRPr lang="en-GB" sz="2000" dirty="0"/>
          </a:p>
        </p:txBody>
      </p:sp>
    </p:spTree>
    <p:extLst>
      <p:ext uri="{BB962C8B-B14F-4D97-AF65-F5344CB8AC3E}">
        <p14:creationId xmlns:p14="http://schemas.microsoft.com/office/powerpoint/2010/main" val="2219374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C29B3-1AE6-4262-9A08-24A002984FC1}"/>
              </a:ext>
            </a:extLst>
          </p:cNvPr>
          <p:cNvSpPr>
            <a:spLocks noGrp="1"/>
          </p:cNvSpPr>
          <p:nvPr>
            <p:ph type="title"/>
          </p:nvPr>
        </p:nvSpPr>
        <p:spPr/>
        <p:txBody>
          <a:bodyPr/>
          <a:lstStyle/>
          <a:p>
            <a:r>
              <a:rPr lang="en-GB" dirty="0"/>
              <a:t>Disease background</a:t>
            </a:r>
          </a:p>
        </p:txBody>
      </p:sp>
      <p:sp>
        <p:nvSpPr>
          <p:cNvPr id="3" name="Slide Number Placeholder 2">
            <a:extLst>
              <a:ext uri="{FF2B5EF4-FFF2-40B4-BE49-F238E27FC236}">
                <a16:creationId xmlns:a16="http://schemas.microsoft.com/office/drawing/2014/main" id="{BE642566-FE5C-4251-8CDB-7783FB92A87D}"/>
              </a:ext>
            </a:extLst>
          </p:cNvPr>
          <p:cNvSpPr>
            <a:spLocks noGrp="1"/>
          </p:cNvSpPr>
          <p:nvPr>
            <p:ph type="sldNum" sz="quarter" idx="12"/>
          </p:nvPr>
        </p:nvSpPr>
        <p:spPr/>
        <p:txBody>
          <a:bodyPr/>
          <a:lstStyle/>
          <a:p>
            <a:fld id="{DDBE135E-2566-4748-853C-8A3B78F0FB00}" type="slidenum">
              <a:rPr lang="en-GB" smtClean="0"/>
              <a:t>4</a:t>
            </a:fld>
            <a:endParaRPr lang="en-GB" dirty="0"/>
          </a:p>
        </p:txBody>
      </p:sp>
      <p:sp>
        <p:nvSpPr>
          <p:cNvPr id="4" name="Content Placeholder 3">
            <a:extLst>
              <a:ext uri="{FF2B5EF4-FFF2-40B4-BE49-F238E27FC236}">
                <a16:creationId xmlns:a16="http://schemas.microsoft.com/office/drawing/2014/main" id="{B7C4EAFD-CBE1-4037-B1B9-3A2743E1EC07}"/>
              </a:ext>
            </a:extLst>
          </p:cNvPr>
          <p:cNvSpPr>
            <a:spLocks noGrp="1"/>
          </p:cNvSpPr>
          <p:nvPr>
            <p:ph sz="quarter" idx="10"/>
          </p:nvPr>
        </p:nvSpPr>
        <p:spPr/>
        <p:txBody>
          <a:bodyPr/>
          <a:lstStyle/>
          <a:p>
            <a:r>
              <a:rPr lang="en-GB" sz="2000" dirty="0"/>
              <a:t>Transthyretin amyloidosis (ATTR) is caused by abnormal transthyretin (TTR) proteins being produced by the liver and accumulating as deposits in body tissues </a:t>
            </a:r>
          </a:p>
          <a:p>
            <a:r>
              <a:rPr lang="en-GB" sz="2000" dirty="0"/>
              <a:t>ATTR cardiomyopathy (ATTR-CM) is a type of transthyretin amyloidosis in which most amyloid deposits accumulate in the heart → heart tissue to thicken and stiffen → heart failure </a:t>
            </a:r>
          </a:p>
          <a:p>
            <a:r>
              <a:rPr lang="en-GB" sz="2000" dirty="0"/>
              <a:t>There are two causes of ATTR-CM: </a:t>
            </a:r>
          </a:p>
          <a:p>
            <a:pPr lvl="1"/>
            <a:r>
              <a:rPr lang="en-GB" sz="2000" b="1" dirty="0"/>
              <a:t>Wildtype ATTR-CM</a:t>
            </a:r>
            <a:endParaRPr lang="en-GB" sz="2000" dirty="0"/>
          </a:p>
          <a:p>
            <a:pPr lvl="1"/>
            <a:r>
              <a:rPr lang="en-GB" sz="2000" b="1" dirty="0"/>
              <a:t>Hereditary ATTR-CM </a:t>
            </a:r>
          </a:p>
          <a:p>
            <a:r>
              <a:rPr lang="en-GB" sz="2000" dirty="0"/>
              <a:t>ATTR-CM symptoms include: shortness of breath, palpitations and abnormal heart rhythms, ankle swelling, fatigue, fainting and chest pain </a:t>
            </a:r>
          </a:p>
          <a:p>
            <a:r>
              <a:rPr lang="en-GB" sz="2000" dirty="0"/>
              <a:t>ATTR-CM is a progressive disease with people’s symptoms usually starting after the age of 70 years with wildtype ATTR-CM or 60 years with hereditary ATTR-CM</a:t>
            </a:r>
          </a:p>
          <a:p>
            <a:r>
              <a:rPr lang="en-GB" sz="2000" dirty="0"/>
              <a:t>Death in most ATTR-CM cases is from sudden death or progressive heart failure</a:t>
            </a:r>
          </a:p>
          <a:p>
            <a:endParaRPr lang="en-GB" sz="1200" dirty="0"/>
          </a:p>
        </p:txBody>
      </p:sp>
    </p:spTree>
    <p:extLst>
      <p:ext uri="{BB962C8B-B14F-4D97-AF65-F5344CB8AC3E}">
        <p14:creationId xmlns:p14="http://schemas.microsoft.com/office/powerpoint/2010/main" val="3531253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CA500-B351-4919-9A9B-DCFB6C4BADBC}"/>
              </a:ext>
            </a:extLst>
          </p:cNvPr>
          <p:cNvSpPr>
            <a:spLocks noGrp="1"/>
          </p:cNvSpPr>
          <p:nvPr>
            <p:ph type="title"/>
          </p:nvPr>
        </p:nvSpPr>
        <p:spPr/>
        <p:txBody>
          <a:bodyPr/>
          <a:lstStyle/>
          <a:p>
            <a:r>
              <a:rPr lang="en-GB" dirty="0"/>
              <a:t>Treatment pathway</a:t>
            </a:r>
          </a:p>
        </p:txBody>
      </p:sp>
      <p:sp>
        <p:nvSpPr>
          <p:cNvPr id="3" name="Slide Number Placeholder 2">
            <a:extLst>
              <a:ext uri="{FF2B5EF4-FFF2-40B4-BE49-F238E27FC236}">
                <a16:creationId xmlns:a16="http://schemas.microsoft.com/office/drawing/2014/main" id="{51BF272F-196C-468A-A883-128AC145C546}"/>
              </a:ext>
            </a:extLst>
          </p:cNvPr>
          <p:cNvSpPr>
            <a:spLocks noGrp="1"/>
          </p:cNvSpPr>
          <p:nvPr>
            <p:ph type="sldNum" sz="quarter" idx="12"/>
          </p:nvPr>
        </p:nvSpPr>
        <p:spPr/>
        <p:txBody>
          <a:bodyPr/>
          <a:lstStyle/>
          <a:p>
            <a:fld id="{DDBE135E-2566-4748-853C-8A3B78F0FB00}" type="slidenum">
              <a:rPr lang="en-GB" smtClean="0"/>
              <a:t>5</a:t>
            </a:fld>
            <a:endParaRPr lang="en-GB" dirty="0"/>
          </a:p>
        </p:txBody>
      </p:sp>
      <p:sp>
        <p:nvSpPr>
          <p:cNvPr id="4" name="Content Placeholder 3">
            <a:extLst>
              <a:ext uri="{FF2B5EF4-FFF2-40B4-BE49-F238E27FC236}">
                <a16:creationId xmlns:a16="http://schemas.microsoft.com/office/drawing/2014/main" id="{B4405E0D-D836-444D-B33D-0FA44AA68E8A}"/>
              </a:ext>
            </a:extLst>
          </p:cNvPr>
          <p:cNvSpPr>
            <a:spLocks noGrp="1"/>
          </p:cNvSpPr>
          <p:nvPr>
            <p:ph sz="quarter" idx="10"/>
          </p:nvPr>
        </p:nvSpPr>
        <p:spPr/>
        <p:txBody>
          <a:bodyPr/>
          <a:lstStyle/>
          <a:p>
            <a:r>
              <a:rPr lang="en-GB" sz="2000" b="1" dirty="0"/>
              <a:t>There are no UK treatment guidelines or approved disease-modifying treatments for ATTR-CM </a:t>
            </a:r>
          </a:p>
          <a:p>
            <a:r>
              <a:rPr lang="en-GB" sz="2000" b="1" dirty="0"/>
              <a:t>Current treatment options for ATTR-CM are limited and mainly focus on symptom management and supportive care such as diuretics </a:t>
            </a:r>
          </a:p>
          <a:p>
            <a:r>
              <a:rPr lang="en-GB" sz="2000" b="1" dirty="0"/>
              <a:t>The appropriate comparator is best supportive care (BSC)</a:t>
            </a:r>
          </a:p>
          <a:p>
            <a:r>
              <a:rPr lang="en-GB" sz="2000" dirty="0"/>
              <a:t>Liver transplantation are rare </a:t>
            </a:r>
          </a:p>
          <a:p>
            <a:r>
              <a:rPr lang="en-GB" sz="2000" dirty="0"/>
              <a:t>A small proportion of people with cardiomyopathy caused by transthyretin amyloidosis also have polyneuropathy </a:t>
            </a:r>
          </a:p>
          <a:p>
            <a:endParaRPr lang="en-GB" sz="2000" dirty="0"/>
          </a:p>
          <a:p>
            <a:endParaRPr lang="en-GB" sz="2000" dirty="0"/>
          </a:p>
          <a:p>
            <a:endParaRPr lang="en-GB" sz="2000" dirty="0"/>
          </a:p>
          <a:p>
            <a:pPr marL="4763" indent="0">
              <a:buNone/>
            </a:pPr>
            <a:endParaRPr lang="en-GB" sz="2000" dirty="0"/>
          </a:p>
          <a:p>
            <a:endParaRPr lang="en-GB" sz="2000" dirty="0"/>
          </a:p>
          <a:p>
            <a:endParaRPr lang="en-GB" sz="2000" dirty="0"/>
          </a:p>
        </p:txBody>
      </p:sp>
      <p:graphicFrame>
        <p:nvGraphicFramePr>
          <p:cNvPr id="5" name="Table 5">
            <a:extLst>
              <a:ext uri="{FF2B5EF4-FFF2-40B4-BE49-F238E27FC236}">
                <a16:creationId xmlns:a16="http://schemas.microsoft.com/office/drawing/2014/main" id="{E5B0DCAB-EFFF-4063-B76C-AAC3EA280B5E}"/>
              </a:ext>
            </a:extLst>
          </p:cNvPr>
          <p:cNvGraphicFramePr>
            <a:graphicFrameLocks noGrp="1"/>
          </p:cNvGraphicFramePr>
          <p:nvPr>
            <p:extLst>
              <p:ext uri="{D42A27DB-BD31-4B8C-83A1-F6EECF244321}">
                <p14:modId xmlns:p14="http://schemas.microsoft.com/office/powerpoint/2010/main" val="3957480657"/>
              </p:ext>
            </p:extLst>
          </p:nvPr>
        </p:nvGraphicFramePr>
        <p:xfrm>
          <a:off x="508000" y="4300337"/>
          <a:ext cx="9540000" cy="1798320"/>
        </p:xfrm>
        <a:graphic>
          <a:graphicData uri="http://schemas.openxmlformats.org/drawingml/2006/table">
            <a:tbl>
              <a:tblPr firstRow="1" bandRow="1">
                <a:tableStyleId>{F5AB1C69-6EDB-4FF4-983F-18BD219EF322}</a:tableStyleId>
              </a:tblPr>
              <a:tblGrid>
                <a:gridCol w="1008000">
                  <a:extLst>
                    <a:ext uri="{9D8B030D-6E8A-4147-A177-3AD203B41FA5}">
                      <a16:colId xmlns:a16="http://schemas.microsoft.com/office/drawing/2014/main" val="3968144422"/>
                    </a:ext>
                  </a:extLst>
                </a:gridCol>
                <a:gridCol w="8532000">
                  <a:extLst>
                    <a:ext uri="{9D8B030D-6E8A-4147-A177-3AD203B41FA5}">
                      <a16:colId xmlns:a16="http://schemas.microsoft.com/office/drawing/2014/main" val="2356162060"/>
                    </a:ext>
                  </a:extLst>
                </a:gridCol>
              </a:tblGrid>
              <a:tr h="0">
                <a:tc gridSpan="2">
                  <a:txBody>
                    <a:bodyPr/>
                    <a:lstStyle/>
                    <a:p>
                      <a:r>
                        <a:rPr lang="en-GB" sz="2000" dirty="0"/>
                        <a:t>NICE recommendations for polyneuropathy</a:t>
                      </a:r>
                    </a:p>
                  </a:txBody>
                  <a:tcPr/>
                </a:tc>
                <a:tc hMerge="1">
                  <a:txBody>
                    <a:bodyPr/>
                    <a:lstStyle/>
                    <a:p>
                      <a:endParaRPr lang="en-GB" dirty="0"/>
                    </a:p>
                  </a:txBody>
                  <a:tcPr/>
                </a:tc>
                <a:extLst>
                  <a:ext uri="{0D108BD9-81ED-4DB2-BD59-A6C34878D82A}">
                    <a16:rowId xmlns:a16="http://schemas.microsoft.com/office/drawing/2014/main" val="2327305851"/>
                  </a:ext>
                </a:extLst>
              </a:tr>
              <a:tr h="370840">
                <a:tc>
                  <a:txBody>
                    <a:bodyPr/>
                    <a:lstStyle/>
                    <a:p>
                      <a:r>
                        <a:rPr lang="en-GB" sz="2000" b="1" dirty="0">
                          <a:solidFill>
                            <a:schemeClr val="bg1"/>
                          </a:solidFill>
                        </a:rPr>
                        <a:t>HST9</a:t>
                      </a:r>
                    </a:p>
                  </a:txBody>
                  <a:tcPr>
                    <a:solidFill>
                      <a:schemeClr val="bg2"/>
                    </a:solidFill>
                  </a:tcPr>
                </a:tc>
                <a:tc>
                  <a:txBody>
                    <a:bodyPr/>
                    <a:lstStyle/>
                    <a:p>
                      <a:r>
                        <a:rPr lang="en-GB" sz="2000" dirty="0" err="1"/>
                        <a:t>Inotersen</a:t>
                      </a:r>
                      <a:r>
                        <a:rPr lang="en-GB" sz="2000" dirty="0"/>
                        <a:t> is recommended as an option for treating stage 1 and stage 2 polyneuropathy in adults with hereditary transthyretin amyloidosis</a:t>
                      </a:r>
                    </a:p>
                  </a:txBody>
                  <a:tcPr/>
                </a:tc>
                <a:extLst>
                  <a:ext uri="{0D108BD9-81ED-4DB2-BD59-A6C34878D82A}">
                    <a16:rowId xmlns:a16="http://schemas.microsoft.com/office/drawing/2014/main" val="2817937762"/>
                  </a:ext>
                </a:extLst>
              </a:tr>
              <a:tr h="370840">
                <a:tc>
                  <a:txBody>
                    <a:bodyPr/>
                    <a:lstStyle/>
                    <a:p>
                      <a:r>
                        <a:rPr lang="en-GB" sz="2000" b="1" dirty="0">
                          <a:solidFill>
                            <a:schemeClr val="bg1"/>
                          </a:solidFill>
                        </a:rPr>
                        <a:t>HST10</a:t>
                      </a:r>
                    </a:p>
                  </a:txBody>
                  <a:tcPr>
                    <a:solidFill>
                      <a:schemeClr val="bg2"/>
                    </a:solidFill>
                  </a:tcPr>
                </a:tc>
                <a:tc>
                  <a:txBody>
                    <a:bodyPr/>
                    <a:lstStyle/>
                    <a:p>
                      <a:r>
                        <a:rPr lang="en-GB" sz="2000" dirty="0" err="1"/>
                        <a:t>Patisiran</a:t>
                      </a:r>
                      <a:r>
                        <a:rPr lang="en-GB" sz="2000" dirty="0"/>
                        <a:t> is recommended as an option for treating hereditary transthyretin amyloidosis in adults with stage 1 and stage 2 polyneuropathy </a:t>
                      </a:r>
                    </a:p>
                  </a:txBody>
                  <a:tcPr/>
                </a:tc>
                <a:extLst>
                  <a:ext uri="{0D108BD9-81ED-4DB2-BD59-A6C34878D82A}">
                    <a16:rowId xmlns:a16="http://schemas.microsoft.com/office/drawing/2014/main" val="1762188012"/>
                  </a:ext>
                </a:extLst>
              </a:tr>
            </a:tbl>
          </a:graphicData>
        </a:graphic>
      </p:graphicFrame>
    </p:spTree>
    <p:extLst>
      <p:ext uri="{BB962C8B-B14F-4D97-AF65-F5344CB8AC3E}">
        <p14:creationId xmlns:p14="http://schemas.microsoft.com/office/powerpoint/2010/main" val="4145217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Tafamidis</a:t>
            </a:r>
            <a:r>
              <a:rPr lang="en-GB" dirty="0"/>
              <a:t> (</a:t>
            </a:r>
            <a:r>
              <a:rPr lang="en-GB" dirty="0" err="1"/>
              <a:t>Vyndaqel</a:t>
            </a:r>
            <a:r>
              <a:rPr lang="en-GB" dirty="0"/>
              <a:t>, Pfizer) </a:t>
            </a:r>
          </a:p>
        </p:txBody>
      </p:sp>
      <p:sp>
        <p:nvSpPr>
          <p:cNvPr id="4" name="Slide Number Placeholder 3"/>
          <p:cNvSpPr>
            <a:spLocks noGrp="1"/>
          </p:cNvSpPr>
          <p:nvPr>
            <p:ph type="sldNum" sz="quarter" idx="12"/>
          </p:nvPr>
        </p:nvSpPr>
        <p:spPr/>
        <p:txBody>
          <a:bodyPr/>
          <a:lstStyle/>
          <a:p>
            <a:fld id="{532824D6-1CC4-45B0-B658-13A760FABFFA}" type="slidenum">
              <a:rPr lang="en-GB" smtClean="0"/>
              <a:pPr/>
              <a:t>6</a:t>
            </a:fld>
            <a:endParaRPr lang="en-GB" dirty="0"/>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4038930231"/>
              </p:ext>
            </p:extLst>
          </p:nvPr>
        </p:nvGraphicFramePr>
        <p:xfrm>
          <a:off x="508000" y="1296988"/>
          <a:ext cx="9669836" cy="5097184"/>
        </p:xfrm>
        <a:graphic>
          <a:graphicData uri="http://schemas.openxmlformats.org/drawingml/2006/table">
            <a:tbl>
              <a:tblPr firstCol="1" bandRow="1">
                <a:tableStyleId>{F5AB1C69-6EDB-4FF4-983F-18BD219EF322}</a:tableStyleId>
              </a:tblPr>
              <a:tblGrid>
                <a:gridCol w="2793091">
                  <a:extLst>
                    <a:ext uri="{9D8B030D-6E8A-4147-A177-3AD203B41FA5}">
                      <a16:colId xmlns:a16="http://schemas.microsoft.com/office/drawing/2014/main" val="20000"/>
                    </a:ext>
                  </a:extLst>
                </a:gridCol>
                <a:gridCol w="6876745">
                  <a:extLst>
                    <a:ext uri="{9D8B030D-6E8A-4147-A177-3AD203B41FA5}">
                      <a16:colId xmlns:a16="http://schemas.microsoft.com/office/drawing/2014/main" val="20001"/>
                    </a:ext>
                  </a:extLst>
                </a:gridCol>
              </a:tblGrid>
              <a:tr h="907351">
                <a:tc>
                  <a:txBody>
                    <a:bodyPr/>
                    <a:lstStyle/>
                    <a:p>
                      <a:r>
                        <a:rPr lang="en-GB" sz="2600" dirty="0">
                          <a:latin typeface="Arial" panose="020B0604020202020204" pitchFamily="34" charset="0"/>
                          <a:cs typeface="Arial" panose="020B0604020202020204" pitchFamily="34" charset="0"/>
                        </a:rPr>
                        <a:t>Description of technology</a:t>
                      </a:r>
                    </a:p>
                  </a:txBody>
                  <a:tcPr marL="100490" marR="100490" marT="50408" marB="504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2400" i="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Binds to transthyretin (TTR) in the blood which  stabilises the shape of TTR and prevents the formation of abnormal proteins. This then stops the formation of amyloid deposits </a:t>
                      </a:r>
                    </a:p>
                  </a:txBody>
                  <a:tcPr marL="100490" marR="100490" marT="50408" marB="50408"/>
                </a:tc>
                <a:extLst>
                  <a:ext uri="{0D108BD9-81ED-4DB2-BD59-A6C34878D82A}">
                    <a16:rowId xmlns:a16="http://schemas.microsoft.com/office/drawing/2014/main" val="782584410"/>
                  </a:ext>
                </a:extLst>
              </a:tr>
              <a:tr h="907351">
                <a:tc>
                  <a:txBody>
                    <a:bodyPr/>
                    <a:lstStyle/>
                    <a:p>
                      <a:r>
                        <a:rPr lang="en-GB" sz="2600" dirty="0">
                          <a:latin typeface="Arial" panose="020B0604020202020204" pitchFamily="34" charset="0"/>
                          <a:cs typeface="Arial" panose="020B0604020202020204" pitchFamily="34" charset="0"/>
                        </a:rPr>
                        <a:t>Marketing</a:t>
                      </a:r>
                      <a:r>
                        <a:rPr lang="en-GB" sz="2600" baseline="0" dirty="0">
                          <a:latin typeface="Arial" panose="020B0604020202020204" pitchFamily="34" charset="0"/>
                          <a:cs typeface="Arial" panose="020B0604020202020204" pitchFamily="34" charset="0"/>
                        </a:rPr>
                        <a:t> authorisation</a:t>
                      </a:r>
                      <a:endParaRPr lang="en-GB" sz="2600" dirty="0">
                        <a:latin typeface="Arial" panose="020B0604020202020204" pitchFamily="34" charset="0"/>
                        <a:cs typeface="Arial" panose="020B0604020202020204" pitchFamily="34" charset="0"/>
                      </a:endParaRPr>
                    </a:p>
                  </a:txBody>
                  <a:tcPr marL="100490" marR="100490" marT="50408" marB="504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2400" i="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The treatment of wild‑type or hereditary transthyretin amyloidosis in adult patients with cardiomyopathy (ATTR-CM)</a:t>
                      </a:r>
                    </a:p>
                  </a:txBody>
                  <a:tcPr marL="100490" marR="100490" marT="50408" marB="50408"/>
                </a:tc>
                <a:extLst>
                  <a:ext uri="{0D108BD9-81ED-4DB2-BD59-A6C34878D82A}">
                    <a16:rowId xmlns:a16="http://schemas.microsoft.com/office/drawing/2014/main" val="10000"/>
                  </a:ext>
                </a:extLst>
              </a:tr>
              <a:tr h="172899">
                <a:tc>
                  <a:txBody>
                    <a:bodyPr/>
                    <a:lstStyle/>
                    <a:p>
                      <a:r>
                        <a:rPr lang="en-GB" sz="2600" dirty="0">
                          <a:latin typeface="Arial" panose="020B0604020202020204" pitchFamily="34" charset="0"/>
                          <a:cs typeface="Arial" panose="020B0604020202020204" pitchFamily="34" charset="0"/>
                        </a:rPr>
                        <a:t>Dosage and administration</a:t>
                      </a:r>
                    </a:p>
                  </a:txBody>
                  <a:tcPr marL="100490" marR="100490" marT="50408" marB="50408"/>
                </a:tc>
                <a:tc>
                  <a:txBody>
                    <a:bodyPr/>
                    <a:lstStyle/>
                    <a:p>
                      <a:r>
                        <a:rPr lang="en-GB" sz="2400" dirty="0">
                          <a:latin typeface="Arial" panose="020B0604020202020204" pitchFamily="34" charset="0"/>
                          <a:cs typeface="Arial" panose="020B0604020202020204" pitchFamily="34" charset="0"/>
                        </a:rPr>
                        <a:t>Administered orally. Dose 61 mg once a day*</a:t>
                      </a:r>
                    </a:p>
                  </a:txBody>
                  <a:tcPr marL="100490" marR="100490" marT="50408" marB="50408"/>
                </a:tc>
                <a:extLst>
                  <a:ext uri="{0D108BD9-81ED-4DB2-BD59-A6C34878D82A}">
                    <a16:rowId xmlns:a16="http://schemas.microsoft.com/office/drawing/2014/main" val="10001"/>
                  </a:ext>
                </a:extLst>
              </a:tr>
              <a:tr h="535617">
                <a:tc>
                  <a:txBody>
                    <a:bodyPr/>
                    <a:lstStyle/>
                    <a:p>
                      <a:r>
                        <a:rPr lang="en-GB" sz="2400" dirty="0">
                          <a:latin typeface="Arial" panose="020B0604020202020204" pitchFamily="34" charset="0"/>
                          <a:cs typeface="Arial" panose="020B0604020202020204" pitchFamily="34" charset="0"/>
                        </a:rPr>
                        <a:t>List price</a:t>
                      </a:r>
                    </a:p>
                  </a:txBody>
                  <a:tcPr marL="100490" marR="100490" marT="50408" marB="50408"/>
                </a:tc>
                <a:tc>
                  <a:txBody>
                    <a:bodyPr/>
                    <a:lstStyle/>
                    <a:p>
                      <a:r>
                        <a:rPr lang="en-GB" sz="2400" kern="1200" dirty="0">
                          <a:solidFill>
                            <a:schemeClr val="dk1"/>
                          </a:solidFill>
                          <a:latin typeface="Arial" panose="020B0604020202020204" pitchFamily="34" charset="0"/>
                          <a:ea typeface="+mn-ea"/>
                          <a:cs typeface="Arial" panose="020B0604020202020204" pitchFamily="34" charset="0"/>
                        </a:rPr>
                        <a:t>£10,685 per pack of 30 - capsules</a:t>
                      </a:r>
                    </a:p>
                    <a:p>
                      <a:r>
                        <a:rPr lang="en-GB" sz="2400" kern="1200" dirty="0">
                          <a:solidFill>
                            <a:schemeClr val="dk1"/>
                          </a:solidFill>
                          <a:latin typeface="Arial" panose="020B0604020202020204" pitchFamily="34" charset="0"/>
                          <a:ea typeface="+mn-ea"/>
                          <a:cs typeface="Arial" panose="020B0604020202020204" pitchFamily="34" charset="0"/>
                        </a:rPr>
                        <a:t>Estimated annual cost at list price £130,089.88 </a:t>
                      </a:r>
                    </a:p>
                    <a:p>
                      <a:r>
                        <a:rPr lang="en-GB" sz="2000" i="1" kern="1200" dirty="0">
                          <a:solidFill>
                            <a:schemeClr val="dk1"/>
                          </a:solidFill>
                          <a:latin typeface="Arial" panose="020B0604020202020204" pitchFamily="34" charset="0"/>
                          <a:ea typeface="+mn-ea"/>
                          <a:cs typeface="Arial" panose="020B0604020202020204" pitchFamily="34" charset="0"/>
                        </a:rPr>
                        <a:t>A confidential commercial arrangement has been agreed (simple discount PAS, no change from ACM1) </a:t>
                      </a:r>
                      <a:endParaRPr lang="en-GB" sz="2400" i="1" kern="1200" dirty="0">
                        <a:solidFill>
                          <a:schemeClr val="dk1"/>
                        </a:solidFill>
                        <a:latin typeface="Arial" panose="020B0604020202020204" pitchFamily="34" charset="0"/>
                        <a:ea typeface="+mn-ea"/>
                        <a:cs typeface="Arial" panose="020B0604020202020204" pitchFamily="34" charset="0"/>
                      </a:endParaRPr>
                    </a:p>
                  </a:txBody>
                  <a:tcPr marL="100490" marR="100490" marT="50408" marB="50408"/>
                </a:tc>
                <a:extLst>
                  <a:ext uri="{0D108BD9-81ED-4DB2-BD59-A6C34878D82A}">
                    <a16:rowId xmlns:a16="http://schemas.microsoft.com/office/drawing/2014/main" val="2707394846"/>
                  </a:ext>
                </a:extLst>
              </a:tr>
            </a:tbl>
          </a:graphicData>
        </a:graphic>
      </p:graphicFrame>
      <p:sp>
        <p:nvSpPr>
          <p:cNvPr id="3" name="Rectangle 2">
            <a:extLst>
              <a:ext uri="{FF2B5EF4-FFF2-40B4-BE49-F238E27FC236}">
                <a16:creationId xmlns:a16="http://schemas.microsoft.com/office/drawing/2014/main" id="{1B58E7E4-E1A0-46E6-A5F9-F81D15F5C4D0}"/>
              </a:ext>
            </a:extLst>
          </p:cNvPr>
          <p:cNvSpPr/>
          <p:nvPr/>
        </p:nvSpPr>
        <p:spPr>
          <a:xfrm>
            <a:off x="1590675" y="6484038"/>
            <a:ext cx="7504430" cy="646331"/>
          </a:xfrm>
          <a:prstGeom prst="rect">
            <a:avLst/>
          </a:prstGeom>
        </p:spPr>
        <p:txBody>
          <a:bodyPr wrap="square">
            <a:spAutoFit/>
          </a:bodyPr>
          <a:lstStyle/>
          <a:p>
            <a:r>
              <a:rPr lang="en-GB" sz="1800" dirty="0"/>
              <a:t>Notes: *</a:t>
            </a:r>
            <a:r>
              <a:rPr lang="en-GB" sz="1800" dirty="0" err="1"/>
              <a:t>tafamidis</a:t>
            </a:r>
            <a:r>
              <a:rPr lang="en-GB" sz="1800" dirty="0"/>
              <a:t> doses used in main trial (20 mg and 80 mg) different to licensed dose (61 mg)</a:t>
            </a:r>
          </a:p>
        </p:txBody>
      </p:sp>
    </p:spTree>
    <p:extLst>
      <p:ext uri="{BB962C8B-B14F-4D97-AF65-F5344CB8AC3E}">
        <p14:creationId xmlns:p14="http://schemas.microsoft.com/office/powerpoint/2010/main" val="2073658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B75D19C-CC48-4BD8-9794-144FA71DC173}"/>
              </a:ext>
            </a:extLst>
          </p:cNvPr>
          <p:cNvGraphicFramePr>
            <a:graphicFrameLocks noGrp="1"/>
          </p:cNvGraphicFramePr>
          <p:nvPr>
            <p:extLst>
              <p:ext uri="{D42A27DB-BD31-4B8C-83A1-F6EECF244321}">
                <p14:modId xmlns:p14="http://schemas.microsoft.com/office/powerpoint/2010/main" val="907421085"/>
              </p:ext>
            </p:extLst>
          </p:nvPr>
        </p:nvGraphicFramePr>
        <p:xfrm>
          <a:off x="175300" y="4665184"/>
          <a:ext cx="10342800" cy="2654430"/>
        </p:xfrm>
        <a:graphic>
          <a:graphicData uri="http://schemas.openxmlformats.org/drawingml/2006/table">
            <a:tbl>
              <a:tblPr firstRow="1" firstCol="1" bandRow="1">
                <a:tableStyleId>{F5AB1C69-6EDB-4FF4-983F-18BD219EF322}</a:tableStyleId>
              </a:tblPr>
              <a:tblGrid>
                <a:gridCol w="2058846">
                  <a:extLst>
                    <a:ext uri="{9D8B030D-6E8A-4147-A177-3AD203B41FA5}">
                      <a16:colId xmlns:a16="http://schemas.microsoft.com/office/drawing/2014/main" val="775618741"/>
                    </a:ext>
                  </a:extLst>
                </a:gridCol>
                <a:gridCol w="8283954">
                  <a:extLst>
                    <a:ext uri="{9D8B030D-6E8A-4147-A177-3AD203B41FA5}">
                      <a16:colId xmlns:a16="http://schemas.microsoft.com/office/drawing/2014/main" val="2477846571"/>
                    </a:ext>
                  </a:extLst>
                </a:gridCol>
              </a:tblGrid>
              <a:tr h="424284">
                <a:tc gridSpan="2">
                  <a:txBody>
                    <a:bodyPr/>
                    <a:lstStyle/>
                    <a:p>
                      <a:pPr algn="ctr"/>
                      <a:r>
                        <a:rPr lang="en-US" sz="1800" i="1" dirty="0"/>
                        <a:t>Clinical effectiveness results</a:t>
                      </a:r>
                      <a:endParaRPr lang="en-GB" sz="1800" i="1" dirty="0"/>
                    </a:p>
                  </a:txBody>
                  <a:tcPr/>
                </a:tc>
                <a:tc hMerge="1">
                  <a:txBody>
                    <a:bodyPr/>
                    <a:lstStyle/>
                    <a:p>
                      <a:endParaRPr lang="en-GB"/>
                    </a:p>
                  </a:txBody>
                  <a:tcPr/>
                </a:tc>
                <a:extLst>
                  <a:ext uri="{0D108BD9-81ED-4DB2-BD59-A6C34878D82A}">
                    <a16:rowId xmlns:a16="http://schemas.microsoft.com/office/drawing/2014/main" val="2241984736"/>
                  </a:ext>
                </a:extLst>
              </a:tr>
              <a:tr h="1041426">
                <a:tc>
                  <a:txBody>
                    <a:bodyPr/>
                    <a:lstStyle/>
                    <a:p>
                      <a:r>
                        <a:rPr lang="en-US" sz="1800" dirty="0"/>
                        <a:t>Primary outcome </a:t>
                      </a:r>
                    </a:p>
                    <a:p>
                      <a:r>
                        <a:rPr lang="en-GB" sz="1800" b="1" i="1" dirty="0"/>
                        <a:t>Finkelstein-Schoenfeld</a:t>
                      </a:r>
                      <a:endParaRPr lang="en-US" sz="1800" dirty="0"/>
                    </a:p>
                  </a:txBody>
                  <a:tcPr/>
                </a:tc>
                <a:tc>
                  <a:txBody>
                    <a:bodyPr/>
                    <a:lstStyle/>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dirty="0">
                          <a:effectLst/>
                        </a:rPr>
                        <a:t>Average frequency of CV-related hospitalisations (per year) among those alive at month-30: 0.297 for </a:t>
                      </a:r>
                      <a:r>
                        <a:rPr lang="en-GB" sz="1800" dirty="0" err="1">
                          <a:effectLst/>
                        </a:rPr>
                        <a:t>tafamadis</a:t>
                      </a:r>
                      <a:r>
                        <a:rPr lang="en-GB" sz="1800" dirty="0">
                          <a:effectLst/>
                        </a:rPr>
                        <a:t> and </a:t>
                      </a:r>
                      <a:r>
                        <a:rPr lang="en-GB" sz="1800" dirty="0"/>
                        <a:t>0.455 for placebo. Differences were statistically significant.</a:t>
                      </a:r>
                      <a:endParaRPr lang="en-US" sz="1800" dirty="0"/>
                    </a:p>
                  </a:txBody>
                  <a:tcPr/>
                </a:tc>
                <a:extLst>
                  <a:ext uri="{0D108BD9-81ED-4DB2-BD59-A6C34878D82A}">
                    <a16:rowId xmlns:a16="http://schemas.microsoft.com/office/drawing/2014/main" val="997482702"/>
                  </a:ext>
                </a:extLst>
              </a:tr>
              <a:tr h="110985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US" sz="1800" dirty="0"/>
                        <a:t>Secondary outcomes</a:t>
                      </a:r>
                    </a:p>
                    <a:p>
                      <a:endParaRPr lang="en-GB" sz="1800" dirty="0"/>
                    </a:p>
                  </a:txBody>
                  <a:tcPr/>
                </a:tc>
                <a:tc>
                  <a:txBody>
                    <a:bodyPr/>
                    <a:lstStyle/>
                    <a:p>
                      <a:pPr marL="0" indent="0">
                        <a:buFont typeface="Arial" panose="020B0604020202020204" pitchFamily="34" charset="0"/>
                        <a:buNone/>
                      </a:pPr>
                      <a:r>
                        <a:rPr lang="en-GB" sz="1800" dirty="0" err="1"/>
                        <a:t>Tafamidis</a:t>
                      </a:r>
                      <a:r>
                        <a:rPr lang="en-GB" sz="1800" dirty="0"/>
                        <a:t> associated with statistically significant reductions in:</a:t>
                      </a:r>
                    </a:p>
                    <a:p>
                      <a:pPr marL="285750" indent="-285750">
                        <a:buFont typeface="Arial" panose="020B0604020202020204" pitchFamily="34" charset="0"/>
                        <a:buChar char="•"/>
                      </a:pPr>
                      <a:r>
                        <a:rPr lang="en-GB" sz="1800" dirty="0"/>
                        <a:t>cardiovascular-related mortality</a:t>
                      </a:r>
                    </a:p>
                    <a:p>
                      <a:pPr marL="285750" indent="-285750">
                        <a:buFont typeface="Arial" panose="020B0604020202020204" pitchFamily="34" charset="0"/>
                        <a:buChar char="•"/>
                      </a:pPr>
                      <a:r>
                        <a:rPr lang="en-GB" sz="1800" dirty="0"/>
                        <a:t>cardiovascular-related hospitalisations</a:t>
                      </a:r>
                    </a:p>
                    <a:p>
                      <a:pPr marL="285750" indent="-285750">
                        <a:buFont typeface="Arial" panose="020B0604020202020204" pitchFamily="34" charset="0"/>
                        <a:buChar char="•"/>
                      </a:pPr>
                      <a:r>
                        <a:rPr lang="en-GB" sz="1800" dirty="0"/>
                        <a:t>mobility decline (assessed using the 6-minute walk test)</a:t>
                      </a:r>
                    </a:p>
                  </a:txBody>
                  <a:tcPr/>
                </a:tc>
                <a:extLst>
                  <a:ext uri="{0D108BD9-81ED-4DB2-BD59-A6C34878D82A}">
                    <a16:rowId xmlns:a16="http://schemas.microsoft.com/office/drawing/2014/main" val="1443005913"/>
                  </a:ext>
                </a:extLst>
              </a:tr>
            </a:tbl>
          </a:graphicData>
        </a:graphic>
      </p:graphicFrame>
      <p:sp>
        <p:nvSpPr>
          <p:cNvPr id="2" name="Title 1"/>
          <p:cNvSpPr>
            <a:spLocks noGrp="1"/>
          </p:cNvSpPr>
          <p:nvPr>
            <p:ph type="title"/>
          </p:nvPr>
        </p:nvSpPr>
        <p:spPr/>
        <p:txBody>
          <a:bodyPr/>
          <a:lstStyle/>
          <a:p>
            <a:r>
              <a:rPr lang="en-GB" dirty="0"/>
              <a:t>Recap: clinical effectiveness</a:t>
            </a:r>
          </a:p>
        </p:txBody>
      </p:sp>
      <p:sp>
        <p:nvSpPr>
          <p:cNvPr id="3" name="Slide Number Placeholder 2"/>
          <p:cNvSpPr>
            <a:spLocks noGrp="1"/>
          </p:cNvSpPr>
          <p:nvPr>
            <p:ph type="sldNum" sz="quarter" idx="12"/>
          </p:nvPr>
        </p:nvSpPr>
        <p:spPr/>
        <p:txBody>
          <a:bodyPr/>
          <a:lstStyle/>
          <a:p>
            <a:fld id="{DDBE135E-2566-4748-853C-8A3B78F0FB00}" type="slidenum">
              <a:rPr lang="en-GB" smtClean="0"/>
              <a:t>7</a:t>
            </a:fld>
            <a:endParaRPr lang="en-GB" dirty="0"/>
          </a:p>
        </p:txBody>
      </p:sp>
      <p:graphicFrame>
        <p:nvGraphicFramePr>
          <p:cNvPr id="6" name="Content Placeholder 4">
            <a:extLst>
              <a:ext uri="{FF2B5EF4-FFF2-40B4-BE49-F238E27FC236}">
                <a16:creationId xmlns:a16="http://schemas.microsoft.com/office/drawing/2014/main" id="{5A738C64-6453-475B-958F-78E230660BBF}"/>
              </a:ext>
            </a:extLst>
          </p:cNvPr>
          <p:cNvGraphicFramePr>
            <a:graphicFrameLocks/>
          </p:cNvGraphicFramePr>
          <p:nvPr>
            <p:extLst>
              <p:ext uri="{D42A27DB-BD31-4B8C-83A1-F6EECF244321}">
                <p14:modId xmlns:p14="http://schemas.microsoft.com/office/powerpoint/2010/main" val="3191333762"/>
              </p:ext>
            </p:extLst>
          </p:nvPr>
        </p:nvGraphicFramePr>
        <p:xfrm>
          <a:off x="175363" y="996319"/>
          <a:ext cx="10342674" cy="3657600"/>
        </p:xfrm>
        <a:graphic>
          <a:graphicData uri="http://schemas.openxmlformats.org/drawingml/2006/table">
            <a:tbl>
              <a:tblPr firstRow="1" firstCol="1" bandRow="1">
                <a:tableStyleId>{F5AB1C69-6EDB-4FF4-983F-18BD219EF322}</a:tableStyleId>
              </a:tblPr>
              <a:tblGrid>
                <a:gridCol w="1548000">
                  <a:extLst>
                    <a:ext uri="{9D8B030D-6E8A-4147-A177-3AD203B41FA5}">
                      <a16:colId xmlns:a16="http://schemas.microsoft.com/office/drawing/2014/main" val="20000"/>
                    </a:ext>
                  </a:extLst>
                </a:gridCol>
                <a:gridCol w="4397337">
                  <a:extLst>
                    <a:ext uri="{9D8B030D-6E8A-4147-A177-3AD203B41FA5}">
                      <a16:colId xmlns:a16="http://schemas.microsoft.com/office/drawing/2014/main" val="20001"/>
                    </a:ext>
                  </a:extLst>
                </a:gridCol>
                <a:gridCol w="4397337">
                  <a:extLst>
                    <a:ext uri="{9D8B030D-6E8A-4147-A177-3AD203B41FA5}">
                      <a16:colId xmlns:a16="http://schemas.microsoft.com/office/drawing/2014/main" val="20002"/>
                    </a:ext>
                  </a:extLst>
                </a:gridCol>
              </a:tblGrid>
              <a:tr h="370840">
                <a:tc>
                  <a:txBody>
                    <a:bodyPr/>
                    <a:lstStyle/>
                    <a:p>
                      <a:endParaRPr lang="en-GB" sz="1800" dirty="0"/>
                    </a:p>
                  </a:txBody>
                  <a:tcPr marL="45720" marR="45720"/>
                </a:tc>
                <a:tc>
                  <a:txBody>
                    <a:bodyPr/>
                    <a:lstStyle/>
                    <a:p>
                      <a:pPr algn="ctr"/>
                      <a:r>
                        <a:rPr lang="en-GB" sz="1800" dirty="0"/>
                        <a:t>ATTR-ACT</a:t>
                      </a:r>
                    </a:p>
                    <a:p>
                      <a:pPr algn="ctr"/>
                      <a:r>
                        <a:rPr lang="en-GB" sz="1800" dirty="0"/>
                        <a:t>N=441</a:t>
                      </a:r>
                    </a:p>
                  </a:txBody>
                  <a:tcPr marL="45720" marR="45720"/>
                </a:tc>
                <a:tc>
                  <a:txBody>
                    <a:bodyPr/>
                    <a:lstStyle/>
                    <a:p>
                      <a:pPr algn="ctr"/>
                      <a:r>
                        <a:rPr lang="en-GB" sz="1800" dirty="0"/>
                        <a:t>ATTR-ACT extension</a:t>
                      </a:r>
                    </a:p>
                    <a:p>
                      <a:pPr algn="ctr"/>
                      <a:r>
                        <a:rPr lang="en-GB" sz="1800" dirty="0"/>
                        <a:t>N = not reported</a:t>
                      </a:r>
                    </a:p>
                  </a:txBody>
                  <a:tcPr marL="45720" marR="45720"/>
                </a:tc>
                <a:extLst>
                  <a:ext uri="{0D108BD9-81ED-4DB2-BD59-A6C34878D82A}">
                    <a16:rowId xmlns:a16="http://schemas.microsoft.com/office/drawing/2014/main" val="10000"/>
                  </a:ext>
                </a:extLst>
              </a:tr>
              <a:tr h="370840">
                <a:tc>
                  <a:txBody>
                    <a:bodyPr/>
                    <a:lstStyle/>
                    <a:p>
                      <a:r>
                        <a:rPr lang="en-GB" sz="1800" dirty="0"/>
                        <a:t>Design</a:t>
                      </a:r>
                    </a:p>
                  </a:txBody>
                  <a:tcPr/>
                </a:tc>
                <a:tc>
                  <a:txBody>
                    <a:bodyPr/>
                    <a:lstStyle/>
                    <a:p>
                      <a:pPr algn="l"/>
                      <a:r>
                        <a:rPr lang="en-GB" sz="1800" kern="1200" dirty="0">
                          <a:solidFill>
                            <a:schemeClr val="dk1"/>
                          </a:solidFill>
                          <a:effectLst/>
                          <a:latin typeface="+mn-lt"/>
                          <a:ea typeface="+mn-ea"/>
                          <a:cs typeface="+mn-cs"/>
                        </a:rPr>
                        <a:t>Phase III, multicentre, international, double-blind, randomised placebo-controlled trial with 30-month follow-up</a:t>
                      </a:r>
                      <a:endParaRPr lang="en-GB" sz="1800" dirty="0">
                        <a:solidFill>
                          <a:srgbClr val="000000"/>
                        </a:solidFill>
                      </a:endParaRPr>
                    </a:p>
                  </a:txBody>
                  <a:tcPr marL="45720" marR="45720"/>
                </a:tc>
                <a:tc>
                  <a:txBody>
                    <a:bodyPr/>
                    <a:lstStyle/>
                    <a:p>
                      <a:pPr algn="l"/>
                      <a:r>
                        <a:rPr lang="en-GB" sz="1800" kern="1200" dirty="0">
                          <a:solidFill>
                            <a:schemeClr val="dk1"/>
                          </a:solidFill>
                          <a:effectLst/>
                          <a:latin typeface="+mn-lt"/>
                          <a:ea typeface="+mn-ea"/>
                          <a:cs typeface="+mn-cs"/>
                        </a:rPr>
                        <a:t>Phase III, multicentre, long-term extension study with a 60‑month follow-up</a:t>
                      </a:r>
                      <a:endParaRPr lang="en-GB" sz="1800" dirty="0">
                        <a:solidFill>
                          <a:srgbClr val="000000"/>
                        </a:solidFill>
                      </a:endParaRPr>
                    </a:p>
                  </a:txBody>
                  <a:tcPr marL="45720" marR="45720"/>
                </a:tc>
                <a:extLst>
                  <a:ext uri="{0D108BD9-81ED-4DB2-BD59-A6C34878D82A}">
                    <a16:rowId xmlns:a16="http://schemas.microsoft.com/office/drawing/2014/main" val="402435383"/>
                  </a:ext>
                </a:extLst>
              </a:tr>
              <a:tr h="370840">
                <a:tc>
                  <a:txBody>
                    <a:bodyPr/>
                    <a:lstStyle/>
                    <a:p>
                      <a:r>
                        <a:rPr lang="en-GB" sz="1800" b="1" dirty="0"/>
                        <a:t>Population</a:t>
                      </a:r>
                    </a:p>
                  </a:txBody>
                  <a:tcPr marL="45720" marR="45720"/>
                </a:tc>
                <a:tc>
                  <a:txBody>
                    <a:bodyPr/>
                    <a:lstStyle/>
                    <a:p>
                      <a:pPr algn="l"/>
                      <a:r>
                        <a:rPr lang="en-GB" sz="1800" kern="1200" dirty="0">
                          <a:solidFill>
                            <a:schemeClr val="dk1"/>
                          </a:solidFill>
                          <a:effectLst/>
                          <a:latin typeface="+mn-lt"/>
                          <a:ea typeface="+mn-ea"/>
                          <a:cs typeface="+mn-cs"/>
                        </a:rPr>
                        <a:t>Between 18 and 90 years of age with ATTR-CM</a:t>
                      </a:r>
                      <a:endParaRPr lang="en-GB" sz="1800" dirty="0">
                        <a:solidFill>
                          <a:srgbClr val="000000"/>
                        </a:solidFill>
                      </a:endParaRPr>
                    </a:p>
                  </a:txBody>
                  <a:tcPr marL="45720" marR="45720"/>
                </a:tc>
                <a:tc>
                  <a:txBody>
                    <a:bodyPr/>
                    <a:lstStyle/>
                    <a:p>
                      <a:pPr marL="285750" indent="-285750" algn="l">
                        <a:buFont typeface="Arial" panose="020B0604020202020204" pitchFamily="34" charset="0"/>
                        <a:buChar char="•"/>
                      </a:pPr>
                      <a:r>
                        <a:rPr lang="en-GB" sz="1800" kern="1200" dirty="0">
                          <a:solidFill>
                            <a:schemeClr val="dk1"/>
                          </a:solidFill>
                          <a:effectLst/>
                          <a:latin typeface="+mn-lt"/>
                          <a:ea typeface="+mn-ea"/>
                          <a:cs typeface="+mn-cs"/>
                        </a:rPr>
                        <a:t>Cohort A: patients who completed 30 months of ATTR-ACT</a:t>
                      </a:r>
                    </a:p>
                    <a:p>
                      <a:pPr marL="285750" indent="-285750" algn="l">
                        <a:buFont typeface="Arial" panose="020B0604020202020204" pitchFamily="34" charset="0"/>
                        <a:buChar char="•"/>
                      </a:pPr>
                      <a:r>
                        <a:rPr lang="en-GB" sz="1800" kern="1200" dirty="0">
                          <a:solidFill>
                            <a:schemeClr val="dk1"/>
                          </a:solidFill>
                          <a:effectLst/>
                          <a:latin typeface="+mn-lt"/>
                          <a:ea typeface="+mn-ea"/>
                          <a:cs typeface="+mn-cs"/>
                        </a:rPr>
                        <a:t>Cohort B: patients with ATTR-CM who did not participate in ATTR-ACT</a:t>
                      </a:r>
                    </a:p>
                  </a:txBody>
                  <a:tcPr marL="45720" marR="45720"/>
                </a:tc>
                <a:extLst>
                  <a:ext uri="{0D108BD9-81ED-4DB2-BD59-A6C34878D82A}">
                    <a16:rowId xmlns:a16="http://schemas.microsoft.com/office/drawing/2014/main" val="10004"/>
                  </a:ext>
                </a:extLst>
              </a:tr>
              <a:tr h="497745">
                <a:tc>
                  <a:txBody>
                    <a:bodyPr/>
                    <a:lstStyle/>
                    <a:p>
                      <a:r>
                        <a:rPr lang="en-GB" sz="1800" b="1" dirty="0"/>
                        <a:t>Intervention</a:t>
                      </a:r>
                    </a:p>
                  </a:txBody>
                  <a:tcPr marL="45720" marR="45720"/>
                </a:tc>
                <a:tc>
                  <a:txBody>
                    <a:bodyPr/>
                    <a:lstStyle/>
                    <a:p>
                      <a:pPr algn="l"/>
                      <a:r>
                        <a:rPr lang="en-GB" sz="1800" dirty="0" err="1">
                          <a:solidFill>
                            <a:srgbClr val="000000"/>
                          </a:solidFill>
                        </a:rPr>
                        <a:t>Tafamidis</a:t>
                      </a:r>
                      <a:r>
                        <a:rPr lang="en-GB" sz="1800" dirty="0">
                          <a:solidFill>
                            <a:srgbClr val="000000"/>
                          </a:solidFill>
                        </a:rPr>
                        <a:t> (20 mg or 80 mg)</a:t>
                      </a:r>
                    </a:p>
                  </a:txBody>
                  <a:tcPr marL="45720" marR="45720"/>
                </a:tc>
                <a:tc>
                  <a:txBody>
                    <a:bodyPr/>
                    <a:lstStyle/>
                    <a:p>
                      <a:pPr marL="285750" indent="-285750" algn="l">
                        <a:buFont typeface="Arial" panose="020B0604020202020204" pitchFamily="34" charset="0"/>
                        <a:buChar char="•"/>
                      </a:pPr>
                      <a:r>
                        <a:rPr lang="en-GB" sz="1800" kern="1200" dirty="0">
                          <a:solidFill>
                            <a:schemeClr val="dk1"/>
                          </a:solidFill>
                          <a:effectLst/>
                          <a:latin typeface="+mn-lt"/>
                          <a:ea typeface="+mn-ea"/>
                          <a:cs typeface="+mn-cs"/>
                        </a:rPr>
                        <a:t>Cohort A: </a:t>
                      </a:r>
                      <a:r>
                        <a:rPr lang="en-GB" sz="1800" kern="1200" dirty="0" err="1">
                          <a:solidFill>
                            <a:schemeClr val="dk1"/>
                          </a:solidFill>
                          <a:effectLst/>
                          <a:latin typeface="+mn-lt"/>
                          <a:ea typeface="+mn-ea"/>
                          <a:cs typeface="+mn-cs"/>
                        </a:rPr>
                        <a:t>tafamidis</a:t>
                      </a:r>
                      <a:r>
                        <a:rPr lang="en-GB" sz="1800" kern="1200" dirty="0">
                          <a:solidFill>
                            <a:schemeClr val="dk1"/>
                          </a:solidFill>
                          <a:effectLst/>
                          <a:latin typeface="+mn-lt"/>
                          <a:ea typeface="+mn-ea"/>
                          <a:cs typeface="+mn-cs"/>
                        </a:rPr>
                        <a:t> 20 mg or 80 mg. After protocol amendment → 61 mg </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Cohort B: </a:t>
                      </a:r>
                      <a:r>
                        <a:rPr lang="en-GB" sz="1800" kern="1200" dirty="0" err="1">
                          <a:solidFill>
                            <a:schemeClr val="dk1"/>
                          </a:solidFill>
                          <a:effectLst/>
                          <a:latin typeface="+mn-lt"/>
                          <a:ea typeface="+mn-ea"/>
                          <a:cs typeface="+mn-cs"/>
                        </a:rPr>
                        <a:t>tafamidis</a:t>
                      </a:r>
                      <a:r>
                        <a:rPr lang="en-GB" sz="1800" kern="1200" dirty="0">
                          <a:solidFill>
                            <a:schemeClr val="dk1"/>
                          </a:solidFill>
                          <a:effectLst/>
                          <a:latin typeface="+mn-lt"/>
                          <a:ea typeface="+mn-ea"/>
                          <a:cs typeface="+mn-cs"/>
                        </a:rPr>
                        <a:t> 61 mg </a:t>
                      </a:r>
                    </a:p>
                  </a:txBody>
                  <a:tcPr marL="45720" marR="4572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27692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 cost-effectiveness </a:t>
            </a:r>
          </a:p>
        </p:txBody>
      </p:sp>
      <p:sp>
        <p:nvSpPr>
          <p:cNvPr id="3" name="Slide Number Placeholder 2"/>
          <p:cNvSpPr>
            <a:spLocks noGrp="1"/>
          </p:cNvSpPr>
          <p:nvPr>
            <p:ph type="sldNum" sz="quarter" idx="12"/>
          </p:nvPr>
        </p:nvSpPr>
        <p:spPr/>
        <p:txBody>
          <a:bodyPr/>
          <a:lstStyle/>
          <a:p>
            <a:fld id="{DDBE135E-2566-4748-853C-8A3B78F0FB00}" type="slidenum">
              <a:rPr lang="en-GB" smtClean="0"/>
              <a:t>8</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240039072"/>
              </p:ext>
            </p:extLst>
          </p:nvPr>
        </p:nvGraphicFramePr>
        <p:xfrm>
          <a:off x="5140054" y="1732035"/>
          <a:ext cx="5349238" cy="1611666"/>
        </p:xfrm>
        <a:graphic>
          <a:graphicData uri="http://schemas.openxmlformats.org/drawingml/2006/table">
            <a:tbl>
              <a:tblPr firstCol="1" bandRow="1">
                <a:tableStyleId>{F5AB1C69-6EDB-4FF4-983F-18BD219EF322}</a:tableStyleId>
              </a:tblPr>
              <a:tblGrid>
                <a:gridCol w="1679573">
                  <a:extLst>
                    <a:ext uri="{9D8B030D-6E8A-4147-A177-3AD203B41FA5}">
                      <a16:colId xmlns:a16="http://schemas.microsoft.com/office/drawing/2014/main" val="20000"/>
                    </a:ext>
                  </a:extLst>
                </a:gridCol>
                <a:gridCol w="3669665">
                  <a:extLst>
                    <a:ext uri="{9D8B030D-6E8A-4147-A177-3AD203B41FA5}">
                      <a16:colId xmlns:a16="http://schemas.microsoft.com/office/drawing/2014/main" val="20001"/>
                    </a:ext>
                  </a:extLst>
                </a:gridCol>
              </a:tblGrid>
              <a:tr h="422946">
                <a:tc>
                  <a:txBody>
                    <a:bodyPr/>
                    <a:lstStyle/>
                    <a:p>
                      <a:r>
                        <a:rPr lang="en-GB" sz="1800" dirty="0"/>
                        <a:t>Time horizon</a:t>
                      </a:r>
                    </a:p>
                  </a:txBody>
                  <a:tcPr/>
                </a:tc>
                <a:tc>
                  <a:txBody>
                    <a:bodyPr/>
                    <a:lstStyle/>
                    <a:p>
                      <a:r>
                        <a:rPr lang="en-GB" sz="1800" dirty="0"/>
                        <a:t>Lifetime </a:t>
                      </a:r>
                    </a:p>
                  </a:txBody>
                  <a:tcPr/>
                </a:tc>
                <a:extLst>
                  <a:ext uri="{0D108BD9-81ED-4DB2-BD59-A6C34878D82A}">
                    <a16:rowId xmlns:a16="http://schemas.microsoft.com/office/drawing/2014/main" val="3255800755"/>
                  </a:ext>
                </a:extLst>
              </a:tr>
              <a:tr h="1175440">
                <a:tc>
                  <a:txBody>
                    <a:bodyPr/>
                    <a:lstStyle/>
                    <a:p>
                      <a:r>
                        <a:rPr lang="en-GB" sz="1800" dirty="0"/>
                        <a:t>NYHA transitions</a:t>
                      </a:r>
                    </a:p>
                  </a:txBody>
                  <a:tcPr/>
                </a:tc>
                <a:tc>
                  <a:txBody>
                    <a:bodyPr/>
                    <a:lstStyle/>
                    <a:p>
                      <a:pPr marL="342900" indent="-342900">
                        <a:buFont typeface="Arial" panose="020B0604020202020204" pitchFamily="34" charset="0"/>
                        <a:buChar char="•"/>
                      </a:pPr>
                      <a:r>
                        <a:rPr lang="en-GB" sz="1800" dirty="0"/>
                        <a:t>Month 6-30: ATTR-ACT 6-monthly data</a:t>
                      </a:r>
                    </a:p>
                    <a:p>
                      <a:pPr marL="342900" indent="-342900">
                        <a:buFont typeface="Arial" panose="020B0604020202020204" pitchFamily="34" charset="0"/>
                        <a:buChar char="•"/>
                      </a:pPr>
                      <a:r>
                        <a:rPr lang="en-GB" sz="1800" dirty="0"/>
                        <a:t>Month 30+ ATTR-ACT extrapolated</a:t>
                      </a:r>
                    </a:p>
                  </a:txBody>
                  <a:tcPr/>
                </a:tc>
                <a:extLst>
                  <a:ext uri="{0D108BD9-81ED-4DB2-BD59-A6C34878D82A}">
                    <a16:rowId xmlns:a16="http://schemas.microsoft.com/office/drawing/2014/main" val="3630864687"/>
                  </a:ext>
                </a:extLst>
              </a:tr>
            </a:tbl>
          </a:graphicData>
        </a:graphic>
      </p:graphicFrame>
      <p:pic>
        <p:nvPicPr>
          <p:cNvPr id="6" name="Picture 5">
            <a:extLst>
              <a:ext uri="{FF2B5EF4-FFF2-40B4-BE49-F238E27FC236}">
                <a16:creationId xmlns:a16="http://schemas.microsoft.com/office/drawing/2014/main" id="{46B57B1F-C8CB-4716-9D8B-A08A229F9583}"/>
              </a:ext>
            </a:extLst>
          </p:cNvPr>
          <p:cNvPicPr/>
          <p:nvPr/>
        </p:nvPicPr>
        <p:blipFill rotWithShape="1">
          <a:blip r:embed="rId3"/>
          <a:srcRect l="3932" r="48899"/>
          <a:stretch/>
        </p:blipFill>
        <p:spPr>
          <a:xfrm>
            <a:off x="125730" y="1508921"/>
            <a:ext cx="4935220" cy="4749159"/>
          </a:xfrm>
          <a:prstGeom prst="rect">
            <a:avLst/>
          </a:prstGeom>
        </p:spPr>
      </p:pic>
      <p:sp>
        <p:nvSpPr>
          <p:cNvPr id="7" name="TextBox 6">
            <a:extLst>
              <a:ext uri="{FF2B5EF4-FFF2-40B4-BE49-F238E27FC236}">
                <a16:creationId xmlns:a16="http://schemas.microsoft.com/office/drawing/2014/main" id="{60BF100B-80A4-4FEF-9AF8-29006B767093}"/>
              </a:ext>
            </a:extLst>
          </p:cNvPr>
          <p:cNvSpPr txBox="1"/>
          <p:nvPr/>
        </p:nvSpPr>
        <p:spPr>
          <a:xfrm>
            <a:off x="0" y="6303980"/>
            <a:ext cx="3309801" cy="646331"/>
          </a:xfrm>
          <a:prstGeom prst="rect">
            <a:avLst/>
          </a:prstGeom>
          <a:noFill/>
        </p:spPr>
        <p:txBody>
          <a:bodyPr wrap="square">
            <a:spAutoFit/>
          </a:bodyPr>
          <a:lstStyle/>
          <a:p>
            <a:r>
              <a:rPr lang="en-GB" sz="1800" dirty="0"/>
              <a:t>Source: adapted from figure 32 company submission</a:t>
            </a:r>
          </a:p>
        </p:txBody>
      </p:sp>
      <p:sp>
        <p:nvSpPr>
          <p:cNvPr id="9" name="TextBox 8">
            <a:extLst>
              <a:ext uri="{FF2B5EF4-FFF2-40B4-BE49-F238E27FC236}">
                <a16:creationId xmlns:a16="http://schemas.microsoft.com/office/drawing/2014/main" id="{9819F417-7659-4C60-8A11-70ED03353658}"/>
              </a:ext>
            </a:extLst>
          </p:cNvPr>
          <p:cNvSpPr txBox="1"/>
          <p:nvPr/>
        </p:nvSpPr>
        <p:spPr>
          <a:xfrm>
            <a:off x="283212" y="1301172"/>
            <a:ext cx="5349240" cy="415498"/>
          </a:xfrm>
          <a:prstGeom prst="rect">
            <a:avLst/>
          </a:prstGeom>
          <a:noFill/>
        </p:spPr>
        <p:txBody>
          <a:bodyPr wrap="square">
            <a:spAutoFit/>
          </a:bodyPr>
          <a:lstStyle/>
          <a:p>
            <a:r>
              <a:rPr lang="en-GB" i="1" dirty="0"/>
              <a:t>Model schematic</a:t>
            </a:r>
          </a:p>
        </p:txBody>
      </p:sp>
      <p:graphicFrame>
        <p:nvGraphicFramePr>
          <p:cNvPr id="4" name="Table 3">
            <a:extLst>
              <a:ext uri="{FF2B5EF4-FFF2-40B4-BE49-F238E27FC236}">
                <a16:creationId xmlns:a16="http://schemas.microsoft.com/office/drawing/2014/main" id="{900819E9-6665-47EF-966F-2CEF40D0AD14}"/>
              </a:ext>
            </a:extLst>
          </p:cNvPr>
          <p:cNvGraphicFramePr>
            <a:graphicFrameLocks noGrp="1"/>
          </p:cNvGraphicFramePr>
          <p:nvPr>
            <p:extLst>
              <p:ext uri="{D42A27DB-BD31-4B8C-83A1-F6EECF244321}">
                <p14:modId xmlns:p14="http://schemas.microsoft.com/office/powerpoint/2010/main" val="3648783093"/>
              </p:ext>
            </p:extLst>
          </p:nvPr>
        </p:nvGraphicFramePr>
        <p:xfrm>
          <a:off x="5140054" y="3728709"/>
          <a:ext cx="5364000" cy="3032493"/>
        </p:xfrm>
        <a:graphic>
          <a:graphicData uri="http://schemas.openxmlformats.org/drawingml/2006/table">
            <a:tbl>
              <a:tblPr firstRow="1" firstCol="1" bandRow="1">
                <a:tableStyleId>{F5AB1C69-6EDB-4FF4-983F-18BD219EF322}</a:tableStyleId>
              </a:tblPr>
              <a:tblGrid>
                <a:gridCol w="2736000">
                  <a:extLst>
                    <a:ext uri="{9D8B030D-6E8A-4147-A177-3AD203B41FA5}">
                      <a16:colId xmlns:a16="http://schemas.microsoft.com/office/drawing/2014/main" val="1286062264"/>
                    </a:ext>
                  </a:extLst>
                </a:gridCol>
                <a:gridCol w="2628000">
                  <a:extLst>
                    <a:ext uri="{9D8B030D-6E8A-4147-A177-3AD203B41FA5}">
                      <a16:colId xmlns:a16="http://schemas.microsoft.com/office/drawing/2014/main" val="1734770995"/>
                    </a:ext>
                  </a:extLst>
                </a:gridCol>
              </a:tblGrid>
              <a:tr h="696794">
                <a:tc gridSpan="2">
                  <a:txBody>
                    <a:bodyPr/>
                    <a:lstStyle/>
                    <a:p>
                      <a:pPr algn="ctr"/>
                      <a:r>
                        <a:rPr lang="en-US" sz="2000" i="1" dirty="0"/>
                        <a:t>Cost effectiveness results (with PAS)</a:t>
                      </a:r>
                    </a:p>
                    <a:p>
                      <a:pPr algn="ctr"/>
                      <a:r>
                        <a:rPr lang="en-US" sz="2000" i="1" dirty="0"/>
                        <a:t>ICERs per QALY gained</a:t>
                      </a:r>
                      <a:endParaRPr lang="en-GB" sz="2000" i="1" dirty="0"/>
                    </a:p>
                  </a:txBody>
                  <a:tcPr/>
                </a:tc>
                <a:tc hMerge="1">
                  <a:txBody>
                    <a:bodyPr/>
                    <a:lstStyle/>
                    <a:p>
                      <a:endParaRPr lang="en-GB"/>
                    </a:p>
                  </a:txBody>
                  <a:tcPr/>
                </a:tc>
                <a:extLst>
                  <a:ext uri="{0D108BD9-81ED-4DB2-BD59-A6C34878D82A}">
                    <a16:rowId xmlns:a16="http://schemas.microsoft.com/office/drawing/2014/main" val="394613816"/>
                  </a:ext>
                </a:extLst>
              </a:tr>
              <a:tr h="777151">
                <a:tc>
                  <a:txBody>
                    <a:bodyPr/>
                    <a:lstStyle/>
                    <a:p>
                      <a:r>
                        <a:rPr lang="en-US" sz="2000" dirty="0"/>
                        <a:t>Company base-case </a:t>
                      </a:r>
                      <a:endParaRPr lang="en-GB" sz="2000" dirty="0"/>
                    </a:p>
                  </a:txBody>
                  <a:tcPr/>
                </a:tc>
                <a:tc>
                  <a:txBody>
                    <a:bodyPr/>
                    <a:lstStyle/>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dirty="0"/>
                        <a:t>£</a:t>
                      </a:r>
                      <a:r>
                        <a:rPr lang="en-GB" sz="2000" u="sng" dirty="0">
                          <a:highlight>
                            <a:srgbClr val="000000"/>
                          </a:highlight>
                        </a:rPr>
                        <a:t>******</a:t>
                      </a:r>
                      <a:endParaRPr lang="en-GB" sz="2000" u="none" dirty="0">
                        <a:solidFill>
                          <a:schemeClr val="tx1"/>
                        </a:solidFill>
                        <a:highlight>
                          <a:srgbClr val="000000"/>
                        </a:highlight>
                      </a:endParaRPr>
                    </a:p>
                  </a:txBody>
                  <a:tcPr/>
                </a:tc>
                <a:extLst>
                  <a:ext uri="{0D108BD9-81ED-4DB2-BD59-A6C34878D82A}">
                    <a16:rowId xmlns:a16="http://schemas.microsoft.com/office/drawing/2014/main" val="3079428919"/>
                  </a:ext>
                </a:extLst>
              </a:tr>
              <a:tr h="777151">
                <a:tc>
                  <a:txBody>
                    <a:bodyPr/>
                    <a:lstStyle/>
                    <a:p>
                      <a:r>
                        <a:rPr lang="en-US" sz="2000" dirty="0"/>
                        <a:t>Technical team preferred ICER</a:t>
                      </a:r>
                      <a:endParaRPr lang="en-GB" sz="2000" dirty="0"/>
                    </a:p>
                  </a:txBody>
                  <a:tcPr/>
                </a:tc>
                <a:tc>
                  <a:txBody>
                    <a:bodyPr/>
                    <a:lstStyle/>
                    <a:p>
                      <a:pPr marL="0" marR="0" lvl="0" indent="0" algn="l" defTabSz="104305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000" dirty="0"/>
                        <a:t>£</a:t>
                      </a: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2000" i="0" u="none" dirty="0"/>
                    </a:p>
                  </a:txBody>
                  <a:tcPr/>
                </a:tc>
                <a:extLst>
                  <a:ext uri="{0D108BD9-81ED-4DB2-BD59-A6C34878D82A}">
                    <a16:rowId xmlns:a16="http://schemas.microsoft.com/office/drawing/2014/main" val="2139874945"/>
                  </a:ext>
                </a:extLst>
              </a:tr>
              <a:tr h="777151">
                <a:tc>
                  <a:txBody>
                    <a:bodyPr/>
                    <a:lstStyle/>
                    <a:p>
                      <a:r>
                        <a:rPr lang="en-GB" sz="2000" dirty="0"/>
                        <a:t>Committee preferred ICER range</a:t>
                      </a:r>
                    </a:p>
                  </a:txBody>
                  <a:tcPr/>
                </a:tc>
                <a:tc>
                  <a:txBody>
                    <a:bodyPr/>
                    <a:lstStyle/>
                    <a:p>
                      <a:pPr marL="0" indent="0" algn="l">
                        <a:buFont typeface="Arial" panose="020B0604020202020204" pitchFamily="34" charset="0"/>
                        <a:buNone/>
                      </a:pPr>
                      <a:r>
                        <a:rPr lang="en-US" sz="2100" u="none" kern="1200" dirty="0">
                          <a:solidFill>
                            <a:schemeClr val="dk1"/>
                          </a:solidFill>
                          <a:effectLst/>
                          <a:latin typeface="+mn-lt"/>
                          <a:ea typeface="+mn-ea"/>
                          <a:cs typeface="+mn-cs"/>
                        </a:rPr>
                        <a:t>£</a:t>
                      </a: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r>
                        <a:rPr lang="en-US" sz="2100" u="none" kern="1200" dirty="0">
                          <a:solidFill>
                            <a:schemeClr val="dk1"/>
                          </a:solidFill>
                          <a:effectLst/>
                          <a:latin typeface="+mn-lt"/>
                          <a:ea typeface="+mn-ea"/>
                          <a:cs typeface="+mn-cs"/>
                        </a:rPr>
                        <a:t> to £</a:t>
                      </a:r>
                      <a:r>
                        <a:rPr kumimoji="0" lang="en-GB" sz="2000" b="0" i="0" u="sng" strike="noStrike" kern="1200" cap="none" spc="0" normalizeH="0" baseline="0" noProof="0" dirty="0">
                          <a:ln>
                            <a:noFill/>
                          </a:ln>
                          <a:solidFill>
                            <a:srgbClr val="393938"/>
                          </a:solidFill>
                          <a:effectLst/>
                          <a:highlight>
                            <a:srgbClr val="000000"/>
                          </a:highlight>
                          <a:uLnTx/>
                          <a:uFillTx/>
                          <a:latin typeface="+mn-lt"/>
                          <a:ea typeface="+mn-ea"/>
                          <a:cs typeface="+mn-cs"/>
                        </a:rPr>
                        <a:t>******</a:t>
                      </a:r>
                      <a:endParaRPr lang="en-GB" sz="2000" dirty="0">
                        <a:solidFill>
                          <a:srgbClr val="000000"/>
                        </a:solidFill>
                      </a:endParaRPr>
                    </a:p>
                  </a:txBody>
                  <a:tcPr/>
                </a:tc>
                <a:extLst>
                  <a:ext uri="{0D108BD9-81ED-4DB2-BD59-A6C34878D82A}">
                    <a16:rowId xmlns:a16="http://schemas.microsoft.com/office/drawing/2014/main" val="4213336651"/>
                  </a:ext>
                </a:extLst>
              </a:tr>
            </a:tbl>
          </a:graphicData>
        </a:graphic>
      </p:graphicFrame>
    </p:spTree>
    <p:extLst>
      <p:ext uri="{BB962C8B-B14F-4D97-AF65-F5344CB8AC3E}">
        <p14:creationId xmlns:p14="http://schemas.microsoft.com/office/powerpoint/2010/main" val="334337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82FF4AF3-9EDE-4C43-802D-82AA018BAA0F}"/>
              </a:ext>
            </a:extLst>
          </p:cNvPr>
          <p:cNvGraphicFramePr>
            <a:graphicFrameLocks/>
          </p:cNvGraphicFramePr>
          <p:nvPr>
            <p:extLst>
              <p:ext uri="{D42A27DB-BD31-4B8C-83A1-F6EECF244321}">
                <p14:modId xmlns:p14="http://schemas.microsoft.com/office/powerpoint/2010/main" val="2436521688"/>
              </p:ext>
            </p:extLst>
          </p:nvPr>
        </p:nvGraphicFramePr>
        <p:xfrm>
          <a:off x="360700" y="288335"/>
          <a:ext cx="9972000" cy="6984593"/>
        </p:xfrm>
        <a:graphic>
          <a:graphicData uri="http://schemas.openxmlformats.org/drawingml/2006/table">
            <a:tbl>
              <a:tblPr firstRow="1" bandRow="1">
                <a:tableStyleId>{F5AB1C69-6EDB-4FF4-983F-18BD219EF322}</a:tableStyleId>
              </a:tblPr>
              <a:tblGrid>
                <a:gridCol w="2042048">
                  <a:extLst>
                    <a:ext uri="{9D8B030D-6E8A-4147-A177-3AD203B41FA5}">
                      <a16:colId xmlns:a16="http://schemas.microsoft.com/office/drawing/2014/main" val="2551700578"/>
                    </a:ext>
                  </a:extLst>
                </a:gridCol>
                <a:gridCol w="7929952">
                  <a:extLst>
                    <a:ext uri="{9D8B030D-6E8A-4147-A177-3AD203B41FA5}">
                      <a16:colId xmlns:a16="http://schemas.microsoft.com/office/drawing/2014/main" val="160302398"/>
                    </a:ext>
                  </a:extLst>
                </a:gridCol>
              </a:tblGrid>
              <a:tr h="474067">
                <a:tc gridSpan="2">
                  <a:txBody>
                    <a:bodyPr/>
                    <a:lstStyle/>
                    <a:p>
                      <a:r>
                        <a:rPr lang="en-GB" sz="2400" dirty="0">
                          <a:solidFill>
                            <a:schemeClr val="bg1"/>
                          </a:solidFill>
                        </a:rPr>
                        <a:t>ACD key considerations</a:t>
                      </a:r>
                    </a:p>
                  </a:txBody>
                  <a:tcPr anchor="ctr"/>
                </a:tc>
                <a:tc hMerge="1">
                  <a:txBody>
                    <a:bodyPr/>
                    <a:lstStyle/>
                    <a:p>
                      <a:endParaRPr lang="en-GB" sz="1800" dirty="0">
                        <a:solidFill>
                          <a:schemeClr val="bg1"/>
                        </a:solidFill>
                      </a:endParaRPr>
                    </a:p>
                  </a:txBody>
                  <a:tcPr/>
                </a:tc>
                <a:extLst>
                  <a:ext uri="{0D108BD9-81ED-4DB2-BD59-A6C34878D82A}">
                    <a16:rowId xmlns:a16="http://schemas.microsoft.com/office/drawing/2014/main" val="794518834"/>
                  </a:ext>
                </a:extLst>
              </a:tr>
              <a:tr h="4519443">
                <a:tc>
                  <a:txBody>
                    <a:bodyPr/>
                    <a:lstStyle/>
                    <a:p>
                      <a:r>
                        <a:rPr lang="en-GB" sz="2000" b="1" dirty="0">
                          <a:solidFill>
                            <a:srgbClr val="000000"/>
                          </a:solidFill>
                        </a:rPr>
                        <a:t>ATTR-CM diagnosis, early diagnosis and, early diagnosis assumptions</a:t>
                      </a:r>
                    </a:p>
                    <a:p>
                      <a:r>
                        <a:rPr lang="en-GB" sz="2000" b="1" dirty="0">
                          <a:solidFill>
                            <a:srgbClr val="000000"/>
                          </a:solidFill>
                        </a:rPr>
                        <a:t>(ACD 3.3, 3.7, 3.18)</a:t>
                      </a:r>
                    </a:p>
                    <a:p>
                      <a:endParaRPr lang="en-GB" sz="2000" b="1" dirty="0">
                        <a:solidFill>
                          <a:srgbClr val="000000"/>
                        </a:solidFill>
                      </a:endParaRPr>
                    </a:p>
                  </a:txBody>
                  <a:tcPr>
                    <a:solidFill>
                      <a:schemeClr val="accent6"/>
                    </a:solidFill>
                  </a:tcPr>
                </a:tc>
                <a:tc>
                  <a:txBody>
                    <a:bodyPr/>
                    <a:lstStyle/>
                    <a:p>
                      <a:pPr marL="285750" indent="-285750">
                        <a:buFont typeface="Arial" panose="020B0604020202020204" pitchFamily="34" charset="0"/>
                        <a:buChar char="•"/>
                      </a:pPr>
                      <a:r>
                        <a:rPr lang="en-GB" sz="2000" dirty="0">
                          <a:solidFill>
                            <a:srgbClr val="000000"/>
                          </a:solidFill>
                        </a:rPr>
                        <a:t>Accurately diagnosing ATTR-CM is challenging and can take a long time.</a:t>
                      </a:r>
                    </a:p>
                    <a:p>
                      <a:pPr marL="285750" indent="-285750">
                        <a:buFont typeface="Arial" panose="020B0604020202020204" pitchFamily="34" charset="0"/>
                        <a:buChar char="•"/>
                      </a:pPr>
                      <a:r>
                        <a:rPr lang="en-GB" sz="2000" dirty="0">
                          <a:solidFill>
                            <a:srgbClr val="000000"/>
                          </a:solidFill>
                        </a:rPr>
                        <a:t>Clinical experts noted: </a:t>
                      </a:r>
                    </a:p>
                    <a:p>
                      <a:pPr marL="807278" lvl="1" indent="-285750">
                        <a:buFont typeface="Arial" panose="020B0604020202020204" pitchFamily="34" charset="0"/>
                        <a:buChar char="•"/>
                      </a:pPr>
                      <a:r>
                        <a:rPr lang="en-GB" sz="2000" dirty="0">
                          <a:solidFill>
                            <a:srgbClr val="000000"/>
                          </a:solidFill>
                        </a:rPr>
                        <a:t>Transthyretin amyloid deposits are often an incidental finding in of DPD scans.</a:t>
                      </a:r>
                    </a:p>
                    <a:p>
                      <a:pPr marL="807278" lvl="1" indent="-285750">
                        <a:buFont typeface="Arial" panose="020B0604020202020204" pitchFamily="34" charset="0"/>
                        <a:buChar char="•"/>
                      </a:pPr>
                      <a:r>
                        <a:rPr lang="en-GB" sz="2000" dirty="0">
                          <a:solidFill>
                            <a:srgbClr val="000000"/>
                          </a:solidFill>
                        </a:rPr>
                        <a:t>There is no defined point at which amyloid deposits become amyloidosis.</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rgbClr val="000000"/>
                          </a:solidFill>
                        </a:rPr>
                        <a:t>It is unclear to what extent, if any, introducing </a:t>
                      </a:r>
                      <a:r>
                        <a:rPr lang="en-GB" sz="2000" dirty="0" err="1">
                          <a:solidFill>
                            <a:srgbClr val="000000"/>
                          </a:solidFill>
                        </a:rPr>
                        <a:t>tafamidis</a:t>
                      </a:r>
                      <a:r>
                        <a:rPr lang="en-GB" sz="2000" dirty="0">
                          <a:solidFill>
                            <a:srgbClr val="000000"/>
                          </a:solidFill>
                        </a:rPr>
                        <a:t> would reduce ATTR-CM diagnosis delays.</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rgbClr val="000000"/>
                          </a:solidFill>
                        </a:rPr>
                        <a:t>The extent to which earlier diagnosis would lead to cost savings and reduced quality of life losses is unclear.</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rgbClr val="000000"/>
                          </a:solidFill>
                        </a:rPr>
                        <a:t>The company’s early diagnosis assumptions are not supported by the evidence and therefore should not be considered for decision making.</a:t>
                      </a:r>
                    </a:p>
                  </a:txBody>
                  <a:tcPr>
                    <a:solidFill>
                      <a:schemeClr val="accent6">
                        <a:lumMod val="60000"/>
                        <a:lumOff val="40000"/>
                      </a:schemeClr>
                    </a:solidFill>
                  </a:tcPr>
                </a:tc>
                <a:extLst>
                  <a:ext uri="{0D108BD9-81ED-4DB2-BD59-A6C34878D82A}">
                    <a16:rowId xmlns:a16="http://schemas.microsoft.com/office/drawing/2014/main" val="1612776867"/>
                  </a:ext>
                </a:extLst>
              </a:tr>
              <a:tr h="1991083">
                <a:tc>
                  <a:txBody>
                    <a:bodyPr/>
                    <a:lstStyle/>
                    <a:p>
                      <a:pPr>
                        <a:buFontTx/>
                        <a:buNone/>
                      </a:pPr>
                      <a:r>
                        <a:rPr lang="en-GB" sz="2000" b="1" dirty="0">
                          <a:solidFill>
                            <a:srgbClr val="000000"/>
                          </a:solidFill>
                        </a:rPr>
                        <a:t>Continued treatment benefit (ACD 3.15 and 3.16)</a:t>
                      </a:r>
                    </a:p>
                    <a:p>
                      <a:pPr>
                        <a:buFontTx/>
                        <a:buNone/>
                      </a:pPr>
                      <a:endParaRPr lang="en-GB" sz="2000" b="1" dirty="0">
                        <a:solidFill>
                          <a:srgbClr val="000000"/>
                        </a:solidFill>
                      </a:endParaRPr>
                    </a:p>
                  </a:txBody>
                  <a:tcPr>
                    <a:solidFill>
                      <a:schemeClr val="accent6"/>
                    </a:solidFill>
                  </a:tcPr>
                </a:tc>
                <a:tc>
                  <a:txBody>
                    <a:bodyPr/>
                    <a:lstStyle/>
                    <a:p>
                      <a:pPr marL="285750" indent="-285750">
                        <a:buFont typeface="Arial" panose="020B0604020202020204" pitchFamily="34" charset="0"/>
                        <a:buChar char="•"/>
                      </a:pPr>
                      <a:r>
                        <a:rPr lang="en-GB" sz="2000" dirty="0">
                          <a:solidFill>
                            <a:srgbClr val="000000"/>
                          </a:solidFill>
                        </a:rPr>
                        <a:t>Assuming continued treatment benefits without a cost is overly optimistic and leads to underestimated cost-effectiveness estimates.</a:t>
                      </a:r>
                    </a:p>
                    <a:p>
                      <a:pPr marL="285750" indent="-285750">
                        <a:buFont typeface="Arial" panose="020B0604020202020204" pitchFamily="34" charset="0"/>
                        <a:buChar char="•"/>
                      </a:pPr>
                      <a:r>
                        <a:rPr lang="en-GB" sz="2000" dirty="0">
                          <a:solidFill>
                            <a:srgbClr val="000000"/>
                          </a:solidFill>
                        </a:rPr>
                        <a:t>ERG’s alternative analyses had limitations but provided realistic alternatives to the company’s optimistic assumptions.</a:t>
                      </a:r>
                    </a:p>
                  </a:txBody>
                  <a:tcPr>
                    <a:solidFill>
                      <a:schemeClr val="accent6">
                        <a:lumMod val="60000"/>
                        <a:lumOff val="40000"/>
                      </a:schemeClr>
                    </a:solidFill>
                  </a:tcPr>
                </a:tc>
                <a:extLst>
                  <a:ext uri="{0D108BD9-81ED-4DB2-BD59-A6C34878D82A}">
                    <a16:rowId xmlns:a16="http://schemas.microsoft.com/office/drawing/2014/main" val="762702376"/>
                  </a:ext>
                </a:extLst>
              </a:tr>
            </a:tbl>
          </a:graphicData>
        </a:graphic>
      </p:graphicFrame>
      <p:sp>
        <p:nvSpPr>
          <p:cNvPr id="3" name="Slide Number Placeholder 2"/>
          <p:cNvSpPr>
            <a:spLocks noGrp="1"/>
          </p:cNvSpPr>
          <p:nvPr>
            <p:ph type="sldNum" sz="quarter" idx="12"/>
          </p:nvPr>
        </p:nvSpPr>
        <p:spPr>
          <a:xfrm>
            <a:off x="10017036" y="7033266"/>
            <a:ext cx="500380" cy="333663"/>
          </a:xfrm>
        </p:spPr>
        <p:txBody>
          <a:bodyPr/>
          <a:lstStyle/>
          <a:p>
            <a:fld id="{DDBE135E-2566-4748-853C-8A3B78F0FB00}" type="slidenum">
              <a:rPr lang="en-GB" smtClean="0"/>
              <a:t>9</a:t>
            </a:fld>
            <a:endParaRPr lang="en-GB" dirty="0"/>
          </a:p>
        </p:txBody>
      </p:sp>
      <p:graphicFrame>
        <p:nvGraphicFramePr>
          <p:cNvPr id="2" name="Table 3">
            <a:extLst>
              <a:ext uri="{FF2B5EF4-FFF2-40B4-BE49-F238E27FC236}">
                <a16:creationId xmlns:a16="http://schemas.microsoft.com/office/drawing/2014/main" id="{3876B1A8-9C2E-4EFC-8CBA-6D22CD062119}"/>
              </a:ext>
            </a:extLst>
          </p:cNvPr>
          <p:cNvGraphicFramePr>
            <a:graphicFrameLocks noGrp="1"/>
          </p:cNvGraphicFramePr>
          <p:nvPr>
            <p:extLst>
              <p:ext uri="{D42A27DB-BD31-4B8C-83A1-F6EECF244321}">
                <p14:modId xmlns:p14="http://schemas.microsoft.com/office/powerpoint/2010/main" val="1952698913"/>
              </p:ext>
            </p:extLst>
          </p:nvPr>
        </p:nvGraphicFramePr>
        <p:xfrm>
          <a:off x="642139" y="4078991"/>
          <a:ext cx="1387687" cy="370840"/>
        </p:xfrm>
        <a:graphic>
          <a:graphicData uri="http://schemas.openxmlformats.org/drawingml/2006/table">
            <a:tbl>
              <a:tblPr bandRow="1">
                <a:tableStyleId>{F5AB1C69-6EDB-4FF4-983F-18BD219EF322}</a:tableStyleId>
              </a:tblPr>
              <a:tblGrid>
                <a:gridCol w="1387687">
                  <a:extLst>
                    <a:ext uri="{9D8B030D-6E8A-4147-A177-3AD203B41FA5}">
                      <a16:colId xmlns:a16="http://schemas.microsoft.com/office/drawing/2014/main" val="1155434593"/>
                    </a:ext>
                  </a:extLst>
                </a:gridCol>
              </a:tblGrid>
              <a:tr h="370840">
                <a:tc>
                  <a:txBody>
                    <a:bodyPr/>
                    <a:lstStyle/>
                    <a:p>
                      <a:r>
                        <a:rPr lang="en-GB" sz="1800" b="1" i="1" dirty="0"/>
                        <a:t>Key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161"/>
                    </a:solidFill>
                  </a:tcPr>
                </a:tc>
                <a:extLst>
                  <a:ext uri="{0D108BD9-81ED-4DB2-BD59-A6C34878D82A}">
                    <a16:rowId xmlns:a16="http://schemas.microsoft.com/office/drawing/2014/main" val="2380284112"/>
                  </a:ext>
                </a:extLst>
              </a:tr>
            </a:tbl>
          </a:graphicData>
        </a:graphic>
      </p:graphicFrame>
      <p:graphicFrame>
        <p:nvGraphicFramePr>
          <p:cNvPr id="9" name="Table 3">
            <a:extLst>
              <a:ext uri="{FF2B5EF4-FFF2-40B4-BE49-F238E27FC236}">
                <a16:creationId xmlns:a16="http://schemas.microsoft.com/office/drawing/2014/main" id="{1B501379-CC95-473B-A2FD-507596640FEA}"/>
              </a:ext>
            </a:extLst>
          </p:cNvPr>
          <p:cNvGraphicFramePr>
            <a:graphicFrameLocks noGrp="1"/>
          </p:cNvGraphicFramePr>
          <p:nvPr>
            <p:extLst>
              <p:ext uri="{D42A27DB-BD31-4B8C-83A1-F6EECF244321}">
                <p14:modId xmlns:p14="http://schemas.microsoft.com/office/powerpoint/2010/main" val="1789389042"/>
              </p:ext>
            </p:extLst>
          </p:nvPr>
        </p:nvGraphicFramePr>
        <p:xfrm>
          <a:off x="642138" y="6662426"/>
          <a:ext cx="1387687" cy="370840"/>
        </p:xfrm>
        <a:graphic>
          <a:graphicData uri="http://schemas.openxmlformats.org/drawingml/2006/table">
            <a:tbl>
              <a:tblPr bandRow="1">
                <a:tableStyleId>{F5AB1C69-6EDB-4FF4-983F-18BD219EF322}</a:tableStyleId>
              </a:tblPr>
              <a:tblGrid>
                <a:gridCol w="1387687">
                  <a:extLst>
                    <a:ext uri="{9D8B030D-6E8A-4147-A177-3AD203B41FA5}">
                      <a16:colId xmlns:a16="http://schemas.microsoft.com/office/drawing/2014/main" val="1155434593"/>
                    </a:ext>
                  </a:extLst>
                </a:gridCol>
              </a:tblGrid>
              <a:tr h="370840">
                <a:tc>
                  <a:txBody>
                    <a:bodyPr/>
                    <a:lstStyle/>
                    <a:p>
                      <a:r>
                        <a:rPr lang="en-GB" sz="1800" b="1" i="1" dirty="0"/>
                        <a:t>Key 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161"/>
                    </a:solidFill>
                  </a:tcPr>
                </a:tc>
                <a:extLst>
                  <a:ext uri="{0D108BD9-81ED-4DB2-BD59-A6C34878D82A}">
                    <a16:rowId xmlns:a16="http://schemas.microsoft.com/office/drawing/2014/main" val="2380284112"/>
                  </a:ext>
                </a:extLst>
              </a:tr>
            </a:tbl>
          </a:graphicData>
        </a:graphic>
      </p:graphicFrame>
    </p:spTree>
    <p:extLst>
      <p:ext uri="{BB962C8B-B14F-4D97-AF65-F5344CB8AC3E}">
        <p14:creationId xmlns:p14="http://schemas.microsoft.com/office/powerpoint/2010/main" val="3842978946"/>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Presentation1" id="{3DEFCC73-9387-47B8-B17A-85B0F1B23B91}" vid="{C2893B29-1BEB-4FAE-BC98-E20FEF3AA4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Committee slide template Jan 19.pptx</Template>
  <TotalTime>9578</TotalTime>
  <Words>4769</Words>
  <Application>Microsoft Office PowerPoint</Application>
  <PresentationFormat>Custom</PresentationFormat>
  <Paragraphs>566</Paragraphs>
  <Slides>30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Lato</vt:lpstr>
      <vt:lpstr>Times New Roman</vt:lpstr>
      <vt:lpstr>Wingdings</vt:lpstr>
      <vt:lpstr>NICE</vt:lpstr>
      <vt:lpstr>Chair presentation ACM2</vt:lpstr>
      <vt:lpstr>PowerPoint Presentation</vt:lpstr>
      <vt:lpstr>ACD recommendation</vt:lpstr>
      <vt:lpstr>Disease background</vt:lpstr>
      <vt:lpstr>Treatment pathway</vt:lpstr>
      <vt:lpstr>Tafamidis (Vyndaqel, Pfizer) </vt:lpstr>
      <vt:lpstr>Recap: clinical effectiveness</vt:lpstr>
      <vt:lpstr>Recap: cost-effectiveness </vt:lpstr>
      <vt:lpstr>PowerPoint Presentation</vt:lpstr>
      <vt:lpstr>ACD consultation responses</vt:lpstr>
      <vt:lpstr>PowerPoint Presentation</vt:lpstr>
      <vt:lpstr>PowerPoint Presentation</vt:lpstr>
      <vt:lpstr>PowerPoint Presentation</vt:lpstr>
      <vt:lpstr>PowerPoint Presentation</vt:lpstr>
      <vt:lpstr>NHS England comments  </vt:lpstr>
      <vt:lpstr>PowerPoint Presentation</vt:lpstr>
      <vt:lpstr>PowerPoint Presentation</vt:lpstr>
      <vt:lpstr>PowerPoint Presentation</vt:lpstr>
      <vt:lpstr>PowerPoint Presentation</vt:lpstr>
      <vt:lpstr>Continuation of treatment benefits Committee considerations  </vt:lpstr>
      <vt:lpstr>Continuation of treatment benefits</vt:lpstr>
      <vt:lpstr>PowerPoint Presentation</vt:lpstr>
      <vt:lpstr>PowerPoint Presentation</vt:lpstr>
      <vt:lpstr>PowerPoint Presentation</vt:lpstr>
      <vt:lpstr>PowerPoint Presentation</vt:lpstr>
      <vt:lpstr>PowerPoint Presentation</vt:lpstr>
      <vt:lpstr>Equality concerns raised during consultation </vt:lpstr>
      <vt:lpstr>PowerPoint Presentation</vt:lpstr>
      <vt:lpstr>Back-up slide</vt:lpstr>
      <vt:lpstr>Back-up slide Assessment of heart failure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team presentation</dc:title>
  <dc:creator>Thomas Paling</dc:creator>
  <cp:lastModifiedBy>Kate Moore</cp:lastModifiedBy>
  <cp:revision>584</cp:revision>
  <dcterms:created xsi:type="dcterms:W3CDTF">2020-01-20T15:01:46Z</dcterms:created>
  <dcterms:modified xsi:type="dcterms:W3CDTF">2020-09-18T10:01:37Z</dcterms:modified>
</cp:coreProperties>
</file>