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0" r:id="rId2"/>
    <p:sldId id="486" r:id="rId3"/>
    <p:sldId id="458" r:id="rId4"/>
    <p:sldId id="460" r:id="rId5"/>
    <p:sldId id="487" r:id="rId6"/>
    <p:sldId id="485" r:id="rId7"/>
    <p:sldId id="488" r:id="rId8"/>
    <p:sldId id="464" r:id="rId9"/>
    <p:sldId id="459" r:id="rId10"/>
    <p:sldId id="461" r:id="rId11"/>
    <p:sldId id="490" r:id="rId12"/>
    <p:sldId id="491" r:id="rId13"/>
    <p:sldId id="492" r:id="rId14"/>
    <p:sldId id="493" r:id="rId15"/>
    <p:sldId id="462" r:id="rId16"/>
    <p:sldId id="463" r:id="rId17"/>
    <p:sldId id="477" r:id="rId18"/>
    <p:sldId id="478" r:id="rId19"/>
    <p:sldId id="489" r:id="rId20"/>
    <p:sldId id="495" r:id="rId21"/>
    <p:sldId id="467" r:id="rId22"/>
    <p:sldId id="511" r:id="rId23"/>
    <p:sldId id="512" r:id="rId24"/>
    <p:sldId id="469" r:id="rId25"/>
    <p:sldId id="472" r:id="rId26"/>
    <p:sldId id="474" r:id="rId27"/>
    <p:sldId id="475" r:id="rId28"/>
    <p:sldId id="508" r:id="rId29"/>
    <p:sldId id="470" r:id="rId30"/>
    <p:sldId id="481" r:id="rId31"/>
    <p:sldId id="480" r:id="rId32"/>
    <p:sldId id="479" r:id="rId33"/>
    <p:sldId id="482" r:id="rId34"/>
    <p:sldId id="497" r:id="rId35"/>
    <p:sldId id="513" r:id="rId36"/>
    <p:sldId id="500" r:id="rId37"/>
    <p:sldId id="501" r:id="rId38"/>
    <p:sldId id="483" r:id="rId39"/>
    <p:sldId id="498" r:id="rId40"/>
    <p:sldId id="514" r:id="rId41"/>
    <p:sldId id="499" r:id="rId42"/>
    <p:sldId id="484" r:id="rId43"/>
    <p:sldId id="515" r:id="rId44"/>
    <p:sldId id="502" r:id="rId45"/>
    <p:sldId id="503" r:id="rId46"/>
    <p:sldId id="506" r:id="rId47"/>
    <p:sldId id="504" r:id="rId48"/>
    <p:sldId id="505" r:id="rId49"/>
    <p:sldId id="507" r:id="rId50"/>
    <p:sldId id="509" r:id="rId51"/>
    <p:sldId id="496" r:id="rId52"/>
    <p:sldId id="471" r:id="rId53"/>
    <p:sldId id="476" r:id="rId54"/>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69580" autoAdjust="0"/>
  </p:normalViewPr>
  <p:slideViewPr>
    <p:cSldViewPr>
      <p:cViewPr varScale="1">
        <p:scale>
          <a:sx n="52" d="100"/>
          <a:sy n="52" d="100"/>
        </p:scale>
        <p:origin x="1656" y="6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atin typeface="Arial" pitchFamily="34" charset="0"/>
              </a:defRPr>
            </a:lvl1pPr>
          </a:lstStyle>
          <a:p>
            <a:pPr>
              <a:defRPr/>
            </a:pPr>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atin typeface="Arial" pitchFamily="34" charset="0"/>
              </a:defRPr>
            </a:lvl1pPr>
          </a:lstStyle>
          <a:p>
            <a:pPr>
              <a:defRPr/>
            </a:pPr>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atin typeface="Arial" pitchFamily="34" charset="0"/>
              </a:defRPr>
            </a:lvl1pPr>
          </a:lstStyle>
          <a:p>
            <a:pPr>
              <a:defRPr/>
            </a:pPr>
            <a:r>
              <a:rPr lang="en-GB"/>
              <a:t>Updated August 2015</a:t>
            </a:r>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C49C56-8F37-433C-8D27-65B59DE43308}" type="slidenum">
              <a:rPr lang="en-GB" altLang="en-US"/>
              <a:pPr/>
              <a:t>‹#›</a:t>
            </a:fld>
            <a:endParaRPr lang="en-GB" altLang="en-US"/>
          </a:p>
        </p:txBody>
      </p:sp>
    </p:spTree>
    <p:extLst>
      <p:ext uri="{BB962C8B-B14F-4D97-AF65-F5344CB8AC3E}">
        <p14:creationId xmlns:p14="http://schemas.microsoft.com/office/powerpoint/2010/main" val="8411641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atin typeface="Arial" charset="0"/>
              </a:defRPr>
            </a:lvl1pPr>
          </a:lstStyle>
          <a:p>
            <a:pPr>
              <a:defRPr/>
            </a:pPr>
            <a:endParaRPr lang="en-GB"/>
          </a:p>
        </p:txBody>
      </p:sp>
      <p:sp>
        <p:nvSpPr>
          <p:cNvPr id="4" name="Slide Image Placehold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atin typeface="Arial" charset="0"/>
              </a:defRPr>
            </a:lvl1pPr>
          </a:lstStyle>
          <a:p>
            <a:pPr>
              <a:defRPr/>
            </a:pPr>
            <a:r>
              <a:rPr lang="en-GB"/>
              <a:t>Updated August 2015</a:t>
            </a:r>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20DD20B-E6C8-4174-81B9-B12D07A9F848}" type="slidenum">
              <a:rPr lang="en-GB" altLang="en-US"/>
              <a:pPr/>
              <a:t>‹#›</a:t>
            </a:fld>
            <a:endParaRPr lang="en-GB" altLang="en-US"/>
          </a:p>
        </p:txBody>
      </p:sp>
    </p:spTree>
    <p:extLst>
      <p:ext uri="{BB962C8B-B14F-4D97-AF65-F5344CB8AC3E}">
        <p14:creationId xmlns:p14="http://schemas.microsoft.com/office/powerpoint/2010/main" val="23819443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29417D-38E3-43BB-8895-92567EF6433C}" type="slidenum">
              <a:rPr lang="en-GB" altLang="en-US">
                <a:latin typeface="Arial" panose="020B0604020202020204" pitchFamily="34" charset="0"/>
              </a:rPr>
              <a:pPr eaLnBrk="1" hangingPunct="1">
                <a:spcBef>
                  <a:spcPct val="0"/>
                </a:spcBef>
              </a:pPr>
              <a:t>1</a:t>
            </a:fld>
            <a:endParaRPr lang="en-GB" altLang="en-US">
              <a:latin typeface="Arial" panose="020B0604020202020204" pitchFamily="34" charset="0"/>
            </a:endParaRPr>
          </a:p>
        </p:txBody>
      </p:sp>
      <p:sp>
        <p:nvSpPr>
          <p:cNvPr id="5837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58374"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307180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75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75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75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2A9475-021B-43CB-BB56-174D8DEC18E1}" type="slidenum">
              <a:rPr lang="en-GB" altLang="en-US">
                <a:latin typeface="Arial" panose="020B0604020202020204" pitchFamily="34" charset="0"/>
              </a:rPr>
              <a:pPr eaLnBrk="1" hangingPunct="1">
                <a:spcBef>
                  <a:spcPct val="0"/>
                </a:spcBef>
              </a:pPr>
              <a:t>10</a:t>
            </a:fld>
            <a:endParaRPr lang="en-GB" altLang="en-US">
              <a:latin typeface="Arial" panose="020B0604020202020204" pitchFamily="34" charset="0"/>
            </a:endParaRPr>
          </a:p>
        </p:txBody>
      </p:sp>
    </p:spTree>
    <p:extLst>
      <p:ext uri="{BB962C8B-B14F-4D97-AF65-F5344CB8AC3E}">
        <p14:creationId xmlns:p14="http://schemas.microsoft.com/office/powerpoint/2010/main" val="3948177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Better hints/tips when 0 results are found</a:t>
            </a:r>
          </a:p>
        </p:txBody>
      </p:sp>
      <p:sp>
        <p:nvSpPr>
          <p:cNvPr id="686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DB46CB-51BB-46BB-B7A1-88F67E652CA1}" type="slidenum">
              <a:rPr lang="en-GB" altLang="en-US">
                <a:latin typeface="Arial" panose="020B0604020202020204" pitchFamily="34" charset="0"/>
              </a:rPr>
              <a:pPr eaLnBrk="1" hangingPunct="1">
                <a:spcBef>
                  <a:spcPct val="0"/>
                </a:spcBef>
              </a:pPr>
              <a:t>11</a:t>
            </a:fld>
            <a:endParaRPr lang="en-GB" altLang="en-US">
              <a:latin typeface="Arial" panose="020B0604020202020204" pitchFamily="34" charset="0"/>
            </a:endParaRPr>
          </a:p>
        </p:txBody>
      </p:sp>
    </p:spTree>
    <p:extLst>
      <p:ext uri="{BB962C8B-B14F-4D97-AF65-F5344CB8AC3E}">
        <p14:creationId xmlns:p14="http://schemas.microsoft.com/office/powerpoint/2010/main" val="322834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Exporting results</a:t>
            </a:r>
          </a:p>
          <a:p>
            <a:r>
              <a:rPr lang="en-GB" altLang="en-US" smtClean="0"/>
              <a:t>Click on the Download option at the top of your search results.</a:t>
            </a:r>
          </a:p>
          <a:p>
            <a:r>
              <a:rPr lang="en-GB" altLang="en-US" smtClean="0"/>
              <a:t>Can either click to export the whole page, or select records yourself.</a:t>
            </a:r>
          </a:p>
          <a:p>
            <a:r>
              <a:rPr lang="en-GB" altLang="en-US" smtClean="0"/>
              <a:t>The number of records that can be exported at any one time is limited to the number of records showing on one page (250 records max by default).</a:t>
            </a:r>
          </a:p>
          <a:p>
            <a:r>
              <a:rPr lang="en-GB" altLang="en-US" smtClean="0"/>
              <a:t>no log in is required, it’s quick, two file formats are available, record selection within a page is possible, it should be clear how to access the function and instructions for use are available on the page. </a:t>
            </a:r>
          </a:p>
        </p:txBody>
      </p:sp>
      <p:sp>
        <p:nvSpPr>
          <p:cNvPr id="696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96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96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A0C99C-DAB5-4128-A521-C8A1154E44D8}" type="slidenum">
              <a:rPr lang="en-GB" altLang="en-US">
                <a:latin typeface="Arial" panose="020B0604020202020204" pitchFamily="34" charset="0"/>
              </a:rPr>
              <a:pPr eaLnBrk="1" hangingPunct="1">
                <a:spcBef>
                  <a:spcPct val="0"/>
                </a:spcBef>
              </a:pPr>
              <a:t>12</a:t>
            </a:fld>
            <a:endParaRPr lang="en-GB" altLang="en-US">
              <a:latin typeface="Arial" panose="020B0604020202020204" pitchFamily="34" charset="0"/>
            </a:endParaRPr>
          </a:p>
        </p:txBody>
      </p:sp>
    </p:spTree>
    <p:extLst>
      <p:ext uri="{BB962C8B-B14F-4D97-AF65-F5344CB8AC3E}">
        <p14:creationId xmlns:p14="http://schemas.microsoft.com/office/powerpoint/2010/main" val="43017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Exporting: </a:t>
            </a:r>
          </a:p>
          <a:p>
            <a:r>
              <a:rPr lang="en-GB" altLang="en-US" smtClean="0"/>
              <a:t>One thing to note is that any interaction that changes the page (i.e. pagination, filtering, changing order etc) will remove any selections that have been made. Steps have been taken to warn users that selections are at risk when they do something that changes the page. </a:t>
            </a:r>
          </a:p>
        </p:txBody>
      </p:sp>
      <p:sp>
        <p:nvSpPr>
          <p:cNvPr id="706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06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06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934044C-9EA9-44EA-AEEA-518A2B9AB239}" type="slidenum">
              <a:rPr lang="en-GB" altLang="en-US">
                <a:latin typeface="Arial" panose="020B0604020202020204" pitchFamily="34" charset="0"/>
              </a:rPr>
              <a:pPr eaLnBrk="1" hangingPunct="1">
                <a:spcBef>
                  <a:spcPct val="0"/>
                </a:spcBef>
              </a:pPr>
              <a:t>13</a:t>
            </a:fld>
            <a:endParaRPr lang="en-GB" altLang="en-US">
              <a:latin typeface="Arial" panose="020B0604020202020204" pitchFamily="34" charset="0"/>
            </a:endParaRPr>
          </a:p>
        </p:txBody>
      </p:sp>
    </p:spTree>
    <p:extLst>
      <p:ext uri="{BB962C8B-B14F-4D97-AF65-F5344CB8AC3E}">
        <p14:creationId xmlns:p14="http://schemas.microsoft.com/office/powerpoint/2010/main" val="316424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These changes are at different stages of development.  Advanced search page in particular is only at analysis stage.</a:t>
            </a:r>
          </a:p>
          <a:p>
            <a:endParaRPr lang="en-GB" altLang="en-US" smtClean="0"/>
          </a:p>
        </p:txBody>
      </p:sp>
      <p:sp>
        <p:nvSpPr>
          <p:cNvPr id="716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16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16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2C40B5-919E-4538-8BED-F18CB6F98C79}" type="slidenum">
              <a:rPr lang="en-GB" altLang="en-US">
                <a:latin typeface="Arial" panose="020B0604020202020204" pitchFamily="34" charset="0"/>
              </a:rPr>
              <a:pPr eaLnBrk="1" hangingPunct="1">
                <a:spcBef>
                  <a:spcPct val="0"/>
                </a:spcBef>
              </a:pPr>
              <a:t>14</a:t>
            </a:fld>
            <a:endParaRPr lang="en-GB" altLang="en-US">
              <a:latin typeface="Arial" panose="020B0604020202020204" pitchFamily="34" charset="0"/>
            </a:endParaRPr>
          </a:p>
        </p:txBody>
      </p:sp>
    </p:spTree>
    <p:extLst>
      <p:ext uri="{BB962C8B-B14F-4D97-AF65-F5344CB8AC3E}">
        <p14:creationId xmlns:p14="http://schemas.microsoft.com/office/powerpoint/2010/main" val="891651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27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27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27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5C5524-9219-4E83-A2A9-60047A5D182C}" type="slidenum">
              <a:rPr lang="en-GB" altLang="en-US">
                <a:latin typeface="Arial" panose="020B0604020202020204" pitchFamily="34" charset="0"/>
              </a:rPr>
              <a:pPr eaLnBrk="1" hangingPunct="1">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654648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37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37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37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B9EA32-05BA-4E8A-803B-008300BFA00B}" type="slidenum">
              <a:rPr lang="en-GB" altLang="en-US">
                <a:latin typeface="Arial" panose="020B0604020202020204" pitchFamily="34" charset="0"/>
              </a:rPr>
              <a:pPr eaLnBrk="1" hangingPunct="1">
                <a:spcBef>
                  <a:spcPct val="0"/>
                </a:spcBef>
              </a:pPr>
              <a:t>16</a:t>
            </a:fld>
            <a:endParaRPr lang="en-GB" altLang="en-US">
              <a:latin typeface="Arial" panose="020B0604020202020204" pitchFamily="34" charset="0"/>
            </a:endParaRPr>
          </a:p>
        </p:txBody>
      </p:sp>
    </p:spTree>
    <p:extLst>
      <p:ext uri="{BB962C8B-B14F-4D97-AF65-F5344CB8AC3E}">
        <p14:creationId xmlns:p14="http://schemas.microsoft.com/office/powerpoint/2010/main" val="54058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47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47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740FFD0-892B-4A4B-BC94-7476AF8DE825}" type="slidenum">
              <a:rPr lang="en-GB" altLang="en-US">
                <a:latin typeface="Arial" panose="020B0604020202020204" pitchFamily="34" charset="0"/>
              </a:rPr>
              <a:pPr eaLnBrk="1" hangingPunct="1">
                <a:spcBef>
                  <a:spcPct val="0"/>
                </a:spcBef>
              </a:pPr>
              <a:t>17</a:t>
            </a:fld>
            <a:endParaRPr lang="en-GB" altLang="en-US">
              <a:latin typeface="Arial" panose="020B0604020202020204" pitchFamily="34" charset="0"/>
            </a:endParaRPr>
          </a:p>
        </p:txBody>
      </p:sp>
    </p:spTree>
    <p:extLst>
      <p:ext uri="{BB962C8B-B14F-4D97-AF65-F5344CB8AC3E}">
        <p14:creationId xmlns:p14="http://schemas.microsoft.com/office/powerpoint/2010/main" val="124306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57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57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57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08143F3-6497-47AA-A1F1-B41D6C030591}" type="slidenum">
              <a:rPr lang="en-GB" altLang="en-US">
                <a:latin typeface="Arial" panose="020B0604020202020204" pitchFamily="34" charset="0"/>
              </a:rPr>
              <a:pPr eaLnBrk="1" hangingPunct="1">
                <a:spcBef>
                  <a:spcPct val="0"/>
                </a:spcBef>
              </a:pPr>
              <a:t>18</a:t>
            </a:fld>
            <a:endParaRPr lang="en-GB" altLang="en-US">
              <a:latin typeface="Arial" panose="020B0604020202020204" pitchFamily="34" charset="0"/>
            </a:endParaRPr>
          </a:p>
        </p:txBody>
      </p:sp>
    </p:spTree>
    <p:extLst>
      <p:ext uri="{BB962C8B-B14F-4D97-AF65-F5344CB8AC3E}">
        <p14:creationId xmlns:p14="http://schemas.microsoft.com/office/powerpoint/2010/main" val="316640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68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68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68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4BA51C-E9FD-4D26-AB02-2EE708E127BC}" type="slidenum">
              <a:rPr lang="en-GB" altLang="en-US">
                <a:latin typeface="Arial" panose="020B0604020202020204" pitchFamily="34" charset="0"/>
              </a:rPr>
              <a:pPr eaLnBrk="1" hangingPunct="1">
                <a:spcBef>
                  <a:spcPct val="0"/>
                </a:spcBef>
              </a:pPr>
              <a:t>19</a:t>
            </a:fld>
            <a:endParaRPr lang="en-GB" altLang="en-US">
              <a:latin typeface="Arial" panose="020B0604020202020204" pitchFamily="34" charset="0"/>
            </a:endParaRPr>
          </a:p>
        </p:txBody>
      </p:sp>
    </p:spTree>
    <p:extLst>
      <p:ext uri="{BB962C8B-B14F-4D97-AF65-F5344CB8AC3E}">
        <p14:creationId xmlns:p14="http://schemas.microsoft.com/office/powerpoint/2010/main" val="172205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93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593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593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D363C6-7096-498C-AF44-B80406C9DA91}" type="slidenum">
              <a:rPr lang="en-GB" altLang="en-US">
                <a:latin typeface="Arial" panose="020B0604020202020204" pitchFamily="34" charset="0"/>
              </a:rPr>
              <a:pPr eaLnBrk="1" hangingPunct="1">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3823840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PIN – prior information notice – intention to procure, before the invitation to tender</a:t>
            </a:r>
          </a:p>
          <a:p>
            <a:endParaRPr lang="en-GB" altLang="en-US" smtClean="0"/>
          </a:p>
          <a:p>
            <a:endParaRPr lang="en-GB" altLang="en-US" smtClean="0"/>
          </a:p>
          <a:p>
            <a:endParaRPr lang="en-GB" altLang="en-US" smtClean="0"/>
          </a:p>
        </p:txBody>
      </p:sp>
      <p:sp>
        <p:nvSpPr>
          <p:cNvPr id="778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78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78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D58707-45D9-4620-A6C3-775BA11AA339}" type="slidenum">
              <a:rPr lang="en-GB" altLang="en-US">
                <a:latin typeface="Arial" panose="020B0604020202020204" pitchFamily="34" charset="0"/>
              </a:rPr>
              <a:pPr eaLnBrk="1" hangingPunct="1">
                <a:spcBef>
                  <a:spcPct val="0"/>
                </a:spcBef>
              </a:pPr>
              <a:t>20</a:t>
            </a:fld>
            <a:endParaRPr lang="en-GB" altLang="en-US">
              <a:latin typeface="Arial" panose="020B0604020202020204" pitchFamily="34" charset="0"/>
            </a:endParaRPr>
          </a:p>
        </p:txBody>
      </p:sp>
    </p:spTree>
    <p:extLst>
      <p:ext uri="{BB962C8B-B14F-4D97-AF65-F5344CB8AC3E}">
        <p14:creationId xmlns:p14="http://schemas.microsoft.com/office/powerpoint/2010/main" val="120175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This project is the outcome of the HDAS review carried out in 2014</a:t>
            </a:r>
          </a:p>
          <a:p>
            <a:endParaRPr lang="en-GB" altLang="en-US" smtClean="0"/>
          </a:p>
        </p:txBody>
      </p:sp>
      <p:sp>
        <p:nvSpPr>
          <p:cNvPr id="788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88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88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3E2CC9-3269-4F2C-BF5D-0EFEB3E4B6E0}" type="slidenum">
              <a:rPr lang="en-GB" altLang="en-US">
                <a:latin typeface="Arial" panose="020B0604020202020204" pitchFamily="34" charset="0"/>
              </a:rPr>
              <a:pPr eaLnBrk="1" hangingPunct="1">
                <a:spcBef>
                  <a:spcPct val="0"/>
                </a:spcBef>
              </a:pPr>
              <a:t>21</a:t>
            </a:fld>
            <a:endParaRPr lang="en-GB" altLang="en-US">
              <a:latin typeface="Arial" panose="020B0604020202020204" pitchFamily="34" charset="0"/>
            </a:endParaRPr>
          </a:p>
        </p:txBody>
      </p:sp>
    </p:spTree>
    <p:extLst>
      <p:ext uri="{BB962C8B-B14F-4D97-AF65-F5344CB8AC3E}">
        <p14:creationId xmlns:p14="http://schemas.microsoft.com/office/powerpoint/2010/main" val="27570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User reference group: Jane Wroe, Laura Coysh, Tricia Rey, Jo Whitcomb – info specialists from LKS, Helen Outhwaite – info specialist from PHE, Sarah Glover – info specialist at NICE, clinical fellows. </a:t>
            </a:r>
          </a:p>
          <a:p>
            <a:endParaRPr lang="en-GB" altLang="en-US" smtClean="0"/>
          </a:p>
          <a:p>
            <a:r>
              <a:rPr lang="en-GB" altLang="en-US" smtClean="0"/>
              <a:t>Project Board co-chaired by NICE (Marion Spring) and HEE (Richard Osborn)</a:t>
            </a:r>
          </a:p>
          <a:p>
            <a:endParaRPr lang="en-GB" altLang="en-US" smtClean="0"/>
          </a:p>
          <a:p>
            <a:endParaRPr lang="en-GB" altLang="en-US" smtClean="0"/>
          </a:p>
        </p:txBody>
      </p:sp>
      <p:sp>
        <p:nvSpPr>
          <p:cNvPr id="7987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798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798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B22DD8-34CA-402F-8918-3D3E4EF2A9C4}" type="slidenum">
              <a:rPr lang="en-GB" altLang="en-US">
                <a:latin typeface="Arial" panose="020B0604020202020204" pitchFamily="34" charset="0"/>
              </a:rPr>
              <a:pPr eaLnBrk="1" hangingPunct="1">
                <a:spcBef>
                  <a:spcPct val="0"/>
                </a:spcBef>
              </a:pPr>
              <a:t>22</a:t>
            </a:fld>
            <a:endParaRPr lang="en-GB" altLang="en-US">
              <a:latin typeface="Arial" panose="020B0604020202020204" pitchFamily="34" charset="0"/>
            </a:endParaRPr>
          </a:p>
        </p:txBody>
      </p:sp>
    </p:spTree>
    <p:extLst>
      <p:ext uri="{BB962C8B-B14F-4D97-AF65-F5344CB8AC3E}">
        <p14:creationId xmlns:p14="http://schemas.microsoft.com/office/powerpoint/2010/main" val="333250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09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09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090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A8ACFF-E7D8-4C0E-98DE-95EED8DC55A8}" type="slidenum">
              <a:rPr lang="en-GB" altLang="en-US">
                <a:latin typeface="Arial" panose="020B0604020202020204" pitchFamily="34" charset="0"/>
              </a:rPr>
              <a:pPr eaLnBrk="1" hangingPunct="1">
                <a:spcBef>
                  <a:spcPct val="0"/>
                </a:spcBef>
              </a:pPr>
              <a:t>23</a:t>
            </a:fld>
            <a:endParaRPr lang="en-GB" altLang="en-US">
              <a:latin typeface="Arial" panose="020B0604020202020204" pitchFamily="34" charset="0"/>
            </a:endParaRPr>
          </a:p>
        </p:txBody>
      </p:sp>
    </p:spTree>
    <p:extLst>
      <p:ext uri="{BB962C8B-B14F-4D97-AF65-F5344CB8AC3E}">
        <p14:creationId xmlns:p14="http://schemas.microsoft.com/office/powerpoint/2010/main" val="143614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New live version will have at least the minimum viable product (the set of features defined by the project board as being the minimum that had to be delivered – the “must have” list. These are based on the prioritised needs of users identified during the discovery phase of the project).  It will also include many additional features that were on the “should have” list.</a:t>
            </a:r>
          </a:p>
          <a:p>
            <a:endParaRPr lang="en-GB" altLang="en-US" smtClean="0"/>
          </a:p>
          <a:p>
            <a:r>
              <a:rPr lang="en-GB" altLang="en-US" smtClean="0"/>
              <a:t>At launch HDAS will provide the essential functions, with further functionality and refinements being added over time. The library community will be involved in prioritising the additional functionality.</a:t>
            </a:r>
          </a:p>
          <a:p>
            <a:endParaRPr lang="en-GB" altLang="en-US" smtClean="0"/>
          </a:p>
        </p:txBody>
      </p:sp>
      <p:sp>
        <p:nvSpPr>
          <p:cNvPr id="819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19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19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C09210-08FB-4482-B711-E22F35534FD7}" type="slidenum">
              <a:rPr lang="en-GB" altLang="en-US">
                <a:latin typeface="Arial" panose="020B0604020202020204" pitchFamily="34" charset="0"/>
              </a:rPr>
              <a:pPr eaLnBrk="1" hangingPunct="1">
                <a:spcBef>
                  <a:spcPct val="0"/>
                </a:spcBef>
              </a:pPr>
              <a:t>24</a:t>
            </a:fld>
            <a:endParaRPr lang="en-GB" altLang="en-US">
              <a:latin typeface="Arial" panose="020B0604020202020204" pitchFamily="34" charset="0"/>
            </a:endParaRPr>
          </a:p>
        </p:txBody>
      </p:sp>
    </p:spTree>
    <p:extLst>
      <p:ext uri="{BB962C8B-B14F-4D97-AF65-F5344CB8AC3E}">
        <p14:creationId xmlns:p14="http://schemas.microsoft.com/office/powerpoint/2010/main" val="3932273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More accessible – increase the potential user group for HDAS by making it easier to use.</a:t>
            </a:r>
          </a:p>
        </p:txBody>
      </p:sp>
      <p:sp>
        <p:nvSpPr>
          <p:cNvPr id="829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29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29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CEA25D-1B65-448F-B41E-610212B43F4B}" type="slidenum">
              <a:rPr lang="en-GB" altLang="en-US">
                <a:latin typeface="Arial" panose="020B0604020202020204" pitchFamily="34" charset="0"/>
              </a:rPr>
              <a:pPr eaLnBrk="1" hangingPunct="1">
                <a:spcBef>
                  <a:spcPct val="0"/>
                </a:spcBef>
              </a:pPr>
              <a:t>25</a:t>
            </a:fld>
            <a:endParaRPr lang="en-GB" altLang="en-US">
              <a:latin typeface="Arial" panose="020B0604020202020204" pitchFamily="34" charset="0"/>
            </a:endParaRPr>
          </a:p>
        </p:txBody>
      </p:sp>
    </p:spTree>
    <p:extLst>
      <p:ext uri="{BB962C8B-B14F-4D97-AF65-F5344CB8AC3E}">
        <p14:creationId xmlns:p14="http://schemas.microsoft.com/office/powerpoint/2010/main" val="3108483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39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39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39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10552E-210E-4BD4-B791-4F3F2E9C2FFE}" type="slidenum">
              <a:rPr lang="en-GB" altLang="en-US">
                <a:latin typeface="Arial" panose="020B0604020202020204" pitchFamily="34" charset="0"/>
              </a:rPr>
              <a:pPr eaLnBrk="1" hangingPunct="1">
                <a:spcBef>
                  <a:spcPct val="0"/>
                </a:spcBef>
              </a:pPr>
              <a:t>26</a:t>
            </a:fld>
            <a:endParaRPr lang="en-GB" altLang="en-US">
              <a:latin typeface="Arial" panose="020B0604020202020204" pitchFamily="34" charset="0"/>
            </a:endParaRPr>
          </a:p>
        </p:txBody>
      </p:sp>
    </p:spTree>
    <p:extLst>
      <p:ext uri="{BB962C8B-B14F-4D97-AF65-F5344CB8AC3E}">
        <p14:creationId xmlns:p14="http://schemas.microsoft.com/office/powerpoint/2010/main" val="858481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User preferences – eg, setting the number of results to display per page, showing titles/abstracts, limits opened out or not, show results or just search history.</a:t>
            </a:r>
          </a:p>
        </p:txBody>
      </p:sp>
      <p:sp>
        <p:nvSpPr>
          <p:cNvPr id="849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49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49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C8C202-B16E-4C43-8504-9FFBFB758505}" type="slidenum">
              <a:rPr lang="en-GB" altLang="en-US">
                <a:latin typeface="Arial" panose="020B0604020202020204" pitchFamily="34" charset="0"/>
              </a:rPr>
              <a:pPr eaLnBrk="1" hangingPunct="1">
                <a:spcBef>
                  <a:spcPct val="0"/>
                </a:spcBef>
              </a:pPr>
              <a:t>27</a:t>
            </a:fld>
            <a:endParaRPr lang="en-GB" altLang="en-US">
              <a:latin typeface="Arial" panose="020B0604020202020204" pitchFamily="34" charset="0"/>
            </a:endParaRPr>
          </a:p>
        </p:txBody>
      </p:sp>
    </p:spTree>
    <p:extLst>
      <p:ext uri="{BB962C8B-B14F-4D97-AF65-F5344CB8AC3E}">
        <p14:creationId xmlns:p14="http://schemas.microsoft.com/office/powerpoint/2010/main" val="2242230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60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60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60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CB02BD4-FA52-4694-9655-2794775CEA56}" type="slidenum">
              <a:rPr lang="en-GB" altLang="en-US">
                <a:latin typeface="Arial" panose="020B0604020202020204" pitchFamily="34" charset="0"/>
              </a:rPr>
              <a:pPr eaLnBrk="1" hangingPunct="1">
                <a:spcBef>
                  <a:spcPct val="0"/>
                </a:spcBef>
              </a:pPr>
              <a:t>28</a:t>
            </a:fld>
            <a:endParaRPr lang="en-GB" altLang="en-US">
              <a:latin typeface="Arial" panose="020B0604020202020204" pitchFamily="34" charset="0"/>
            </a:endParaRPr>
          </a:p>
        </p:txBody>
      </p:sp>
    </p:spTree>
    <p:extLst>
      <p:ext uri="{BB962C8B-B14F-4D97-AF65-F5344CB8AC3E}">
        <p14:creationId xmlns:p14="http://schemas.microsoft.com/office/powerpoint/2010/main" val="804609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Note the Search help – i symbol.  This is contextual – one page, but opens to the relevant bit, and moves with you. </a:t>
            </a:r>
          </a:p>
          <a:p>
            <a:r>
              <a:rPr lang="en-GB" altLang="en-US" smtClean="0"/>
              <a:t>If you want to have this open at the same time as your search page, you need to right click and choose to open in a new tab/window.</a:t>
            </a:r>
          </a:p>
        </p:txBody>
      </p:sp>
      <p:sp>
        <p:nvSpPr>
          <p:cNvPr id="870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70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70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E134BE-39A8-4883-904B-90109D57C5C6}" type="slidenum">
              <a:rPr lang="en-GB" altLang="en-US">
                <a:latin typeface="Arial" panose="020B0604020202020204" pitchFamily="34" charset="0"/>
              </a:rPr>
              <a:pPr eaLnBrk="1" hangingPunct="1">
                <a:spcBef>
                  <a:spcPct val="0"/>
                </a:spcBef>
              </a:pPr>
              <a:t>29</a:t>
            </a:fld>
            <a:endParaRPr lang="en-GB" altLang="en-US">
              <a:latin typeface="Arial" panose="020B0604020202020204" pitchFamily="34" charset="0"/>
            </a:endParaRPr>
          </a:p>
        </p:txBody>
      </p:sp>
    </p:spTree>
    <p:extLst>
      <p:ext uri="{BB962C8B-B14F-4D97-AF65-F5344CB8AC3E}">
        <p14:creationId xmlns:p14="http://schemas.microsoft.com/office/powerpoint/2010/main" val="207886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04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04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04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F0E66F-803F-440B-AD92-588F245762DB}" type="slidenum">
              <a:rPr lang="en-GB" altLang="en-US">
                <a:latin typeface="Arial" panose="020B0604020202020204" pitchFamily="34" charset="0"/>
              </a:rPr>
              <a:pPr eaLnBrk="1" hangingPunct="1">
                <a:spcBef>
                  <a:spcPct val="0"/>
                </a:spcBef>
              </a:pPr>
              <a:t>3</a:t>
            </a:fld>
            <a:endParaRPr lang="en-GB" altLang="en-US">
              <a:latin typeface="Arial" panose="020B0604020202020204" pitchFamily="34" charset="0"/>
            </a:endParaRPr>
          </a:p>
        </p:txBody>
      </p:sp>
    </p:spTree>
    <p:extLst>
      <p:ext uri="{BB962C8B-B14F-4D97-AF65-F5344CB8AC3E}">
        <p14:creationId xmlns:p14="http://schemas.microsoft.com/office/powerpoint/2010/main" val="2229469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806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80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80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4F52E4-7A84-47B7-81D4-957EB9AF0FA9}" type="slidenum">
              <a:rPr lang="en-GB" altLang="en-US">
                <a:latin typeface="Arial" panose="020B0604020202020204" pitchFamily="34" charset="0"/>
              </a:rPr>
              <a:pPr eaLnBrk="1" hangingPunct="1">
                <a:spcBef>
                  <a:spcPct val="0"/>
                </a:spcBef>
              </a:pPr>
              <a:t>30</a:t>
            </a:fld>
            <a:endParaRPr lang="en-GB" altLang="en-US">
              <a:latin typeface="Arial" panose="020B0604020202020204" pitchFamily="34" charset="0"/>
            </a:endParaRPr>
          </a:p>
        </p:txBody>
      </p:sp>
    </p:spTree>
    <p:extLst>
      <p:ext uri="{BB962C8B-B14F-4D97-AF65-F5344CB8AC3E}">
        <p14:creationId xmlns:p14="http://schemas.microsoft.com/office/powerpoint/2010/main" val="2720260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90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890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890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09B6F3-90A2-4BE3-8A84-2413ADEB8321}" type="slidenum">
              <a:rPr lang="en-GB" altLang="en-US">
                <a:latin typeface="Arial" panose="020B0604020202020204" pitchFamily="34" charset="0"/>
              </a:rPr>
              <a:pPr eaLnBrk="1" hangingPunct="1">
                <a:spcBef>
                  <a:spcPct val="0"/>
                </a:spcBef>
              </a:pPr>
              <a:t>31</a:t>
            </a:fld>
            <a:endParaRPr lang="en-GB" altLang="en-US">
              <a:latin typeface="Arial" panose="020B0604020202020204" pitchFamily="34" charset="0"/>
            </a:endParaRPr>
          </a:p>
        </p:txBody>
      </p:sp>
    </p:spTree>
    <p:extLst>
      <p:ext uri="{BB962C8B-B14F-4D97-AF65-F5344CB8AC3E}">
        <p14:creationId xmlns:p14="http://schemas.microsoft.com/office/powerpoint/2010/main" val="3757199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Logged in – note options for New Strategy, My Strategies and Saved Results at the top.</a:t>
            </a:r>
          </a:p>
          <a:p>
            <a:endParaRPr lang="en-GB" altLang="en-US" smtClean="0"/>
          </a:p>
          <a:p>
            <a:r>
              <a:rPr lang="en-GB" altLang="en-US" smtClean="0"/>
              <a:t>Note – the Search button doesn’t become available until you enter some search terms and choose your databases.</a:t>
            </a:r>
          </a:p>
          <a:p>
            <a:r>
              <a:rPr lang="en-GB" altLang="en-US" smtClean="0"/>
              <a:t>If you type in a term and hit Enter on your keyboard before you select a database, it highlights the databases in red to remind you.</a:t>
            </a:r>
          </a:p>
          <a:p>
            <a:endParaRPr lang="en-GB" altLang="en-US" smtClean="0"/>
          </a:p>
          <a:p>
            <a:endParaRPr lang="en-GB" altLang="en-US" smtClean="0"/>
          </a:p>
        </p:txBody>
      </p:sp>
      <p:sp>
        <p:nvSpPr>
          <p:cNvPr id="901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01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01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FD0831-B505-48EF-9615-AB866B9AE86B}" type="slidenum">
              <a:rPr lang="en-GB" altLang="en-US">
                <a:latin typeface="Arial" panose="020B0604020202020204" pitchFamily="34" charset="0"/>
              </a:rPr>
              <a:pPr eaLnBrk="1" hangingPunct="1">
                <a:spcBef>
                  <a:spcPct val="0"/>
                </a:spcBef>
              </a:pPr>
              <a:t>32</a:t>
            </a:fld>
            <a:endParaRPr lang="en-GB" altLang="en-US">
              <a:latin typeface="Arial" panose="020B0604020202020204" pitchFamily="34" charset="0"/>
            </a:endParaRPr>
          </a:p>
        </p:txBody>
      </p:sp>
    </p:spTree>
    <p:extLst>
      <p:ext uri="{BB962C8B-B14F-4D97-AF65-F5344CB8AC3E}">
        <p14:creationId xmlns:p14="http://schemas.microsoft.com/office/powerpoint/2010/main" val="4186321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11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11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11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828EAF-40D7-40A0-BE9E-B598488E995F}" type="slidenum">
              <a:rPr lang="en-GB" altLang="en-US">
                <a:latin typeface="Arial" panose="020B0604020202020204" pitchFamily="34" charset="0"/>
              </a:rPr>
              <a:pPr eaLnBrk="1" hangingPunct="1">
                <a:spcBef>
                  <a:spcPct val="0"/>
                </a:spcBef>
              </a:pPr>
              <a:t>33</a:t>
            </a:fld>
            <a:endParaRPr lang="en-GB" altLang="en-US">
              <a:latin typeface="Arial" panose="020B0604020202020204" pitchFamily="34" charset="0"/>
            </a:endParaRPr>
          </a:p>
        </p:txBody>
      </p:sp>
    </p:spTree>
    <p:extLst>
      <p:ext uri="{BB962C8B-B14F-4D97-AF65-F5344CB8AC3E}">
        <p14:creationId xmlns:p14="http://schemas.microsoft.com/office/powerpoint/2010/main" val="2701353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NB: In the search history, shows as “Running” until results are in.</a:t>
            </a:r>
          </a:p>
          <a:p>
            <a:r>
              <a:rPr lang="en-GB" altLang="en-US" smtClean="0"/>
              <a:t>Will give error messages if there’s a problem, or a time out, etc.</a:t>
            </a:r>
          </a:p>
        </p:txBody>
      </p:sp>
      <p:sp>
        <p:nvSpPr>
          <p:cNvPr id="9216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21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21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3A8C583-3F8C-43FA-B178-5B85AC4F63AD}" type="slidenum">
              <a:rPr lang="en-GB" altLang="en-US">
                <a:latin typeface="Arial" panose="020B0604020202020204" pitchFamily="34" charset="0"/>
              </a:rPr>
              <a:pPr eaLnBrk="1" hangingPunct="1">
                <a:spcBef>
                  <a:spcPct val="0"/>
                </a:spcBef>
              </a:pPr>
              <a:t>34</a:t>
            </a:fld>
            <a:endParaRPr lang="en-GB" altLang="en-US">
              <a:latin typeface="Arial" panose="020B0604020202020204" pitchFamily="34" charset="0"/>
            </a:endParaRPr>
          </a:p>
        </p:txBody>
      </p:sp>
    </p:spTree>
    <p:extLst>
      <p:ext uri="{BB962C8B-B14F-4D97-AF65-F5344CB8AC3E}">
        <p14:creationId xmlns:p14="http://schemas.microsoft.com/office/powerpoint/2010/main" val="311544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This moves the search box below the search strategy – you can move it back to the top if you want, with the “Raise search panel” link</a:t>
            </a:r>
          </a:p>
        </p:txBody>
      </p:sp>
      <p:sp>
        <p:nvSpPr>
          <p:cNvPr id="931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31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31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B3A6EFD-BDE0-4593-8C6E-DA4D04304616}" type="slidenum">
              <a:rPr lang="en-GB" altLang="en-US">
                <a:latin typeface="Arial" panose="020B0604020202020204" pitchFamily="34" charset="0"/>
              </a:rPr>
              <a:pPr eaLnBrk="1" hangingPunct="1">
                <a:spcBef>
                  <a:spcPct val="0"/>
                </a:spcBef>
              </a:pPr>
              <a:t>35</a:t>
            </a:fld>
            <a:endParaRPr lang="en-GB" altLang="en-US">
              <a:latin typeface="Arial" panose="020B0604020202020204" pitchFamily="34" charset="0"/>
            </a:endParaRPr>
          </a:p>
        </p:txBody>
      </p:sp>
    </p:spTree>
    <p:extLst>
      <p:ext uri="{BB962C8B-B14F-4D97-AF65-F5344CB8AC3E}">
        <p14:creationId xmlns:p14="http://schemas.microsoft.com/office/powerpoint/2010/main" val="683984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 typed .xx as a field code – it spotted that this isn’t right, and highlights in search history.</a:t>
            </a:r>
          </a:p>
          <a:p>
            <a:r>
              <a:rPr lang="en-GB" altLang="en-US" smtClean="0"/>
              <a:t>If you click on “Syntax error” in the history…</a:t>
            </a:r>
          </a:p>
        </p:txBody>
      </p:sp>
      <p:sp>
        <p:nvSpPr>
          <p:cNvPr id="942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42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42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3C742E-F318-458A-A560-9B88A3E831BE}" type="slidenum">
              <a:rPr lang="en-GB" altLang="en-US">
                <a:latin typeface="Arial" panose="020B0604020202020204" pitchFamily="34" charset="0"/>
              </a:rPr>
              <a:pPr eaLnBrk="1" hangingPunct="1">
                <a:spcBef>
                  <a:spcPct val="0"/>
                </a:spcBef>
              </a:pPr>
              <a:t>36</a:t>
            </a:fld>
            <a:endParaRPr lang="en-GB" altLang="en-US">
              <a:latin typeface="Arial" panose="020B0604020202020204" pitchFamily="34" charset="0"/>
            </a:endParaRPr>
          </a:p>
        </p:txBody>
      </p:sp>
    </p:spTree>
    <p:extLst>
      <p:ext uri="{BB962C8B-B14F-4D97-AF65-F5344CB8AC3E}">
        <p14:creationId xmlns:p14="http://schemas.microsoft.com/office/powerpoint/2010/main" val="2184746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…it gives a message about what’s wrong and gives you the option to change your search term and Update your search</a:t>
            </a:r>
          </a:p>
          <a:p>
            <a:endParaRPr lang="en-GB" altLang="en-US" smtClean="0"/>
          </a:p>
        </p:txBody>
      </p:sp>
      <p:sp>
        <p:nvSpPr>
          <p:cNvPr id="952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52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52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C91B33-F6B4-4B9F-B606-618F18484B22}" type="slidenum">
              <a:rPr lang="en-GB" altLang="en-US">
                <a:latin typeface="Arial" panose="020B0604020202020204" pitchFamily="34" charset="0"/>
              </a:rPr>
              <a:pPr eaLnBrk="1" hangingPunct="1">
                <a:spcBef>
                  <a:spcPct val="0"/>
                </a:spcBef>
              </a:pPr>
              <a:t>37</a:t>
            </a:fld>
            <a:endParaRPr lang="en-GB" altLang="en-US">
              <a:latin typeface="Arial" panose="020B0604020202020204" pitchFamily="34" charset="0"/>
            </a:endParaRPr>
          </a:p>
        </p:txBody>
      </p:sp>
    </p:spTree>
    <p:extLst>
      <p:ext uri="{BB962C8B-B14F-4D97-AF65-F5344CB8AC3E}">
        <p14:creationId xmlns:p14="http://schemas.microsoft.com/office/powerpoint/2010/main" val="3289092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62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62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62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9D86E0-EBCA-49A5-A820-72BEBAD1869B}" type="slidenum">
              <a:rPr lang="en-GB" altLang="en-US">
                <a:latin typeface="Arial" panose="020B0604020202020204" pitchFamily="34" charset="0"/>
              </a:rPr>
              <a:pPr eaLnBrk="1" hangingPunct="1">
                <a:spcBef>
                  <a:spcPct val="0"/>
                </a:spcBef>
              </a:pPr>
              <a:t>38</a:t>
            </a:fld>
            <a:endParaRPr lang="en-GB" altLang="en-US">
              <a:latin typeface="Arial" panose="020B0604020202020204" pitchFamily="34" charset="0"/>
            </a:endParaRPr>
          </a:p>
        </p:txBody>
      </p:sp>
    </p:spTree>
    <p:extLst>
      <p:ext uri="{BB962C8B-B14F-4D97-AF65-F5344CB8AC3E}">
        <p14:creationId xmlns:p14="http://schemas.microsoft.com/office/powerpoint/2010/main" val="43893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You then have options to see what it’s used for, select, explode, major, etc.</a:t>
            </a:r>
          </a:p>
          <a:p>
            <a:r>
              <a:rPr lang="en-GB" altLang="en-US" smtClean="0"/>
              <a:t>Not the search builder at the top of the screen – can choose how to add to your search.</a:t>
            </a:r>
          </a:p>
          <a:p>
            <a:endParaRPr lang="en-GB" altLang="en-US" smtClean="0"/>
          </a:p>
        </p:txBody>
      </p:sp>
      <p:sp>
        <p:nvSpPr>
          <p:cNvPr id="972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72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72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5122E4-4924-4197-9DE6-12ECF667AB82}" type="slidenum">
              <a:rPr lang="en-GB" altLang="en-US">
                <a:latin typeface="Arial" panose="020B0604020202020204" pitchFamily="34" charset="0"/>
              </a:rPr>
              <a:pPr eaLnBrk="1" hangingPunct="1">
                <a:spcBef>
                  <a:spcPct val="0"/>
                </a:spcBef>
              </a:pPr>
              <a:t>39</a:t>
            </a:fld>
            <a:endParaRPr lang="en-GB" altLang="en-US">
              <a:latin typeface="Arial" panose="020B0604020202020204" pitchFamily="34" charset="0"/>
            </a:endParaRPr>
          </a:p>
        </p:txBody>
      </p:sp>
    </p:spTree>
    <p:extLst>
      <p:ext uri="{BB962C8B-B14F-4D97-AF65-F5344CB8AC3E}">
        <p14:creationId xmlns:p14="http://schemas.microsoft.com/office/powerpoint/2010/main" val="229000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Quick recap – Darzi review recommended that NLH move to NICE to develop.</a:t>
            </a:r>
          </a:p>
          <a:p>
            <a:r>
              <a:rPr lang="en-GB" altLang="en-US" smtClean="0"/>
              <a:t>Relaunched as NHS Evidence in April 2009.</a:t>
            </a:r>
          </a:p>
          <a:p>
            <a:endParaRPr lang="en-GB" altLang="en-US" smtClean="0"/>
          </a:p>
          <a:p>
            <a:r>
              <a:rPr lang="en-GB" altLang="en-US" smtClean="0"/>
              <a:t>Information Resources – supports all the other directorates of NICE, along with Digital Services.</a:t>
            </a:r>
          </a:p>
          <a:p>
            <a:r>
              <a:rPr lang="en-GB" altLang="en-US" smtClean="0"/>
              <a:t>NICE Evidence search – renamed when NICE took on responsibility for social care (April 2014), and NHS Evidence was too narrow for our new focus.</a:t>
            </a:r>
          </a:p>
          <a:p>
            <a:r>
              <a:rPr lang="en-GB" altLang="en-US" smtClean="0"/>
              <a:t>Team of information specialists adding/checking content to search, developing the technology behind the search (Information Specialists in Digital Services team as well as other IS teams).</a:t>
            </a:r>
          </a:p>
        </p:txBody>
      </p:sp>
      <p:sp>
        <p:nvSpPr>
          <p:cNvPr id="614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14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14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AE0C6FA-33AF-4819-B873-5A7A64ED851E}" type="slidenum">
              <a:rPr lang="en-GB" altLang="en-US">
                <a:latin typeface="Arial" panose="020B0604020202020204" pitchFamily="34" charset="0"/>
              </a:rPr>
              <a:pPr eaLnBrk="1" hangingPunct="1">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2905215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Thesaurus terms are shown in capitals, with quotation marks if more than one word, with the / at the end.</a:t>
            </a:r>
          </a:p>
          <a:p>
            <a:endParaRPr lang="en-GB" altLang="en-US" smtClean="0"/>
          </a:p>
        </p:txBody>
      </p:sp>
      <p:sp>
        <p:nvSpPr>
          <p:cNvPr id="983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83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83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C28D97-5AFD-49E9-B199-A6D9F3945C10}" type="slidenum">
              <a:rPr lang="en-GB" altLang="en-US">
                <a:latin typeface="Arial" panose="020B0604020202020204" pitchFamily="34" charset="0"/>
              </a:rPr>
              <a:pPr eaLnBrk="1" hangingPunct="1">
                <a:spcBef>
                  <a:spcPct val="0"/>
                </a:spcBef>
              </a:pPr>
              <a:t>41</a:t>
            </a:fld>
            <a:endParaRPr lang="en-GB" altLang="en-US">
              <a:latin typeface="Arial" panose="020B0604020202020204" pitchFamily="34" charset="0"/>
            </a:endParaRPr>
          </a:p>
        </p:txBody>
      </p:sp>
    </p:spTree>
    <p:extLst>
      <p:ext uri="{BB962C8B-B14F-4D97-AF65-F5344CB8AC3E}">
        <p14:creationId xmlns:p14="http://schemas.microsoft.com/office/powerpoint/2010/main" val="2765622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Can save your current search strategy – give it a name, click </a:t>
            </a:r>
            <a:r>
              <a:rPr lang="en-GB" altLang="en-US" b="1" smtClean="0"/>
              <a:t>Save Strategy</a:t>
            </a:r>
            <a:r>
              <a:rPr lang="en-GB" altLang="en-US" smtClean="0"/>
              <a:t>.</a:t>
            </a:r>
          </a:p>
          <a:p>
            <a:r>
              <a:rPr lang="en-GB" altLang="en-US" b="1" smtClean="0"/>
              <a:t>Can edit and delete individual search lines</a:t>
            </a:r>
            <a:r>
              <a:rPr lang="en-GB" altLang="en-US" smtClean="0"/>
              <a:t>.</a:t>
            </a:r>
          </a:p>
          <a:p>
            <a:r>
              <a:rPr lang="en-GB" altLang="en-US" smtClean="0"/>
              <a:t>Edit – amend database selection, search terms – click Update. Advanced option takes you back to the top of the screen with full options for fields and limits, etc.</a:t>
            </a:r>
          </a:p>
          <a:p>
            <a:endParaRPr lang="en-GB" altLang="en-US" smtClean="0"/>
          </a:p>
          <a:p>
            <a:r>
              <a:rPr lang="en-GB" altLang="en-US" smtClean="0"/>
              <a:t>Can also select a search line and choose to </a:t>
            </a:r>
            <a:r>
              <a:rPr lang="en-GB" altLang="en-US" b="1" smtClean="0"/>
              <a:t>Re-run searches </a:t>
            </a:r>
            <a:r>
              <a:rPr lang="en-GB" altLang="en-US" smtClean="0"/>
              <a:t>in another database.</a:t>
            </a:r>
          </a:p>
          <a:p>
            <a:endParaRPr lang="en-GB" altLang="en-US" smtClean="0"/>
          </a:p>
          <a:p>
            <a:r>
              <a:rPr lang="en-GB" altLang="en-US" b="1" smtClean="0"/>
              <a:t>Combining search rows </a:t>
            </a:r>
            <a:r>
              <a:rPr lang="en-GB" altLang="en-US" smtClean="0"/>
              <a:t>– is now available. Able to select rows, and then have a “combine with AND or OR ” option. ‘NOT’ is not available as a button, but you can type this in. This is because of the user experience challenges of offering this as a button – as you need to specify the order of combining sets with ‘NOT’</a:t>
            </a:r>
          </a:p>
          <a:p>
            <a:r>
              <a:rPr lang="en-GB" altLang="en-US" smtClean="0"/>
              <a:t>Or you’ll be able to type, for example, 1 or 2 into the search box.</a:t>
            </a:r>
          </a:p>
          <a:p>
            <a:endParaRPr lang="en-GB" altLang="en-US" smtClean="0"/>
          </a:p>
        </p:txBody>
      </p:sp>
      <p:sp>
        <p:nvSpPr>
          <p:cNvPr id="993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993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993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FF5318-FC33-4C03-8657-6EFBFE993A46}" type="slidenum">
              <a:rPr lang="en-GB" altLang="en-US">
                <a:latin typeface="Arial" panose="020B0604020202020204" pitchFamily="34" charset="0"/>
              </a:rPr>
              <a:pPr eaLnBrk="1" hangingPunct="1">
                <a:spcBef>
                  <a:spcPct val="0"/>
                </a:spcBef>
              </a:pPr>
              <a:t>42</a:t>
            </a:fld>
            <a:endParaRPr lang="en-GB" altLang="en-US">
              <a:latin typeface="Arial" panose="020B0604020202020204" pitchFamily="34" charset="0"/>
            </a:endParaRPr>
          </a:p>
        </p:txBody>
      </p:sp>
    </p:spTree>
    <p:extLst>
      <p:ext uri="{BB962C8B-B14F-4D97-AF65-F5344CB8AC3E}">
        <p14:creationId xmlns:p14="http://schemas.microsoft.com/office/powerpoint/2010/main" val="1106836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Export – this will export records from search rows.</a:t>
            </a:r>
          </a:p>
          <a:p>
            <a:r>
              <a:rPr lang="en-GB" altLang="en-US" smtClean="0"/>
              <a:t>“Searches report” enables you to download your search strategy – doesn’t look very pretty at the moment, but is being styled.</a:t>
            </a:r>
          </a:p>
          <a:p>
            <a:r>
              <a:rPr lang="en-GB" altLang="en-US" smtClean="0"/>
              <a:t>Options for PDF/Word/RIS.</a:t>
            </a:r>
          </a:p>
          <a:p>
            <a:endParaRPr lang="en-GB" altLang="en-US" smtClean="0"/>
          </a:p>
        </p:txBody>
      </p:sp>
      <p:sp>
        <p:nvSpPr>
          <p:cNvPr id="1003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03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03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FB5A9AE-E20E-43F3-9BB5-61F7617CA107}" type="slidenum">
              <a:rPr lang="en-GB" altLang="en-US">
                <a:latin typeface="Arial" panose="020B0604020202020204" pitchFamily="34" charset="0"/>
              </a:rPr>
              <a:pPr eaLnBrk="1" hangingPunct="1">
                <a:spcBef>
                  <a:spcPct val="0"/>
                </a:spcBef>
              </a:pPr>
              <a:t>44</a:t>
            </a:fld>
            <a:endParaRPr lang="en-GB" altLang="en-US">
              <a:latin typeface="Arial" panose="020B0604020202020204" pitchFamily="34" charset="0"/>
            </a:endParaRPr>
          </a:p>
        </p:txBody>
      </p:sp>
    </p:spTree>
    <p:extLst>
      <p:ext uri="{BB962C8B-B14F-4D97-AF65-F5344CB8AC3E}">
        <p14:creationId xmlns:p14="http://schemas.microsoft.com/office/powerpoint/2010/main" val="3785768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GB" dirty="0" smtClean="0"/>
              <a:t>Shows results from each database grouped together.</a:t>
            </a:r>
          </a:p>
          <a:p>
            <a:pPr>
              <a:defRPr/>
            </a:pPr>
            <a:r>
              <a:rPr lang="en-GB" dirty="0" smtClean="0"/>
              <a:t>Defaults to show details for each record, but with options to show Abstracts or Titles Only</a:t>
            </a:r>
          </a:p>
          <a:p>
            <a:pPr>
              <a:defRPr/>
            </a:pPr>
            <a:r>
              <a:rPr lang="en-GB" dirty="0" smtClean="0"/>
              <a:t>Can set number of results to view on a page – default is currently 25.</a:t>
            </a:r>
          </a:p>
          <a:p>
            <a:pPr>
              <a:defRPr/>
            </a:pPr>
            <a:endParaRPr lang="en-GB" dirty="0" smtClean="0"/>
          </a:p>
          <a:p>
            <a:pPr>
              <a:defRPr/>
            </a:pPr>
            <a:r>
              <a:rPr lang="en-GB" b="1" dirty="0" smtClean="0"/>
              <a:t>Sort options</a:t>
            </a:r>
            <a:r>
              <a:rPr lang="en-GB" dirty="0" smtClean="0"/>
              <a:t>.</a:t>
            </a:r>
          </a:p>
          <a:p>
            <a:pPr>
              <a:defRPr/>
            </a:pPr>
            <a:r>
              <a:rPr lang="en-GB" dirty="0" smtClean="0"/>
              <a:t>The current HDAS sort options are a mixture of things.</a:t>
            </a:r>
          </a:p>
          <a:p>
            <a:pPr>
              <a:defRPr/>
            </a:pPr>
            <a:r>
              <a:rPr lang="en-GB" dirty="0" smtClean="0"/>
              <a:t>New version: results are displayed in the order in which the databases return them – no sorting is applied by us.</a:t>
            </a:r>
          </a:p>
          <a:p>
            <a:pPr>
              <a:defRPr/>
            </a:pPr>
            <a:r>
              <a:rPr lang="en-GB" dirty="0" smtClean="0"/>
              <a:t>Because we display sets of results by database, you can only sort results from each database at a time.</a:t>
            </a:r>
          </a:p>
          <a:p>
            <a:pPr>
              <a:defRPr/>
            </a:pPr>
            <a:r>
              <a:rPr lang="en-GB" dirty="0" smtClean="0"/>
              <a:t>The option to sort is by Publication Date.  If you choose this option, HDAS  re-sends your search to the database provider and asks them to return in publication date order – we don’t do that ourselves.  This will sort the whole list from a particular provider, so isn’t limited to just 500 results.</a:t>
            </a:r>
          </a:p>
          <a:p>
            <a:pPr>
              <a:defRPr/>
            </a:pPr>
            <a:endParaRPr lang="en-GB" dirty="0" smtClean="0"/>
          </a:p>
          <a:p>
            <a:pPr>
              <a:defRPr/>
            </a:pPr>
            <a:r>
              <a:rPr lang="en-GB" b="1" dirty="0" smtClean="0"/>
              <a:t>Saving results</a:t>
            </a:r>
            <a:r>
              <a:rPr lang="en-GB" dirty="0" smtClean="0"/>
              <a:t>: New HDAS does not have a clipboard – instead you can save search results.</a:t>
            </a:r>
          </a:p>
          <a:p>
            <a:pPr>
              <a:defRPr/>
            </a:pPr>
            <a:r>
              <a:rPr lang="en-GB" dirty="0" smtClean="0"/>
              <a:t>If you save your strategy first, then the results you choose are saved against that strategy name.</a:t>
            </a:r>
          </a:p>
          <a:p>
            <a:pPr>
              <a:defRPr/>
            </a:pPr>
            <a:r>
              <a:rPr lang="en-GB" dirty="0" smtClean="0"/>
              <a:t>Can select All – or tick individual ones.  Then click on Save Selected button.</a:t>
            </a:r>
          </a:p>
          <a:p>
            <a:pPr>
              <a:defRPr/>
            </a:pPr>
            <a:r>
              <a:rPr lang="en-GB" dirty="0" smtClean="0"/>
              <a:t>You can keep on adding to your saved results – the Save Selected button changes to “Add to Saved” once you have already saved some.</a:t>
            </a:r>
          </a:p>
          <a:p>
            <a:pPr>
              <a:defRPr/>
            </a:pPr>
            <a:endParaRPr lang="en-GB" dirty="0"/>
          </a:p>
        </p:txBody>
      </p:sp>
      <p:sp>
        <p:nvSpPr>
          <p:cNvPr id="1013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13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13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A9BFA6-427A-40C7-B53B-F1449D50068F}" type="slidenum">
              <a:rPr lang="en-GB" altLang="en-US">
                <a:latin typeface="Arial" panose="020B0604020202020204" pitchFamily="34" charset="0"/>
              </a:rPr>
              <a:pPr eaLnBrk="1" hangingPunct="1">
                <a:spcBef>
                  <a:spcPct val="0"/>
                </a:spcBef>
              </a:pPr>
              <a:t>45</a:t>
            </a:fld>
            <a:endParaRPr lang="en-GB" altLang="en-US">
              <a:latin typeface="Arial" panose="020B0604020202020204" pitchFamily="34" charset="0"/>
            </a:endParaRPr>
          </a:p>
        </p:txBody>
      </p:sp>
    </p:spTree>
    <p:extLst>
      <p:ext uri="{BB962C8B-B14F-4D97-AF65-F5344CB8AC3E}">
        <p14:creationId xmlns:p14="http://schemas.microsoft.com/office/powerpoint/2010/main" val="1380902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Clicking the Strategy Name takes you back into that search strategy.</a:t>
            </a:r>
          </a:p>
          <a:p>
            <a:r>
              <a:rPr lang="en-GB" altLang="en-US" smtClean="0"/>
              <a:t>Clicking the Results saved takes you to just those results.</a:t>
            </a:r>
          </a:p>
          <a:p>
            <a:endParaRPr lang="en-GB" altLang="en-US" smtClean="0"/>
          </a:p>
          <a:p>
            <a:r>
              <a:rPr lang="en-GB" altLang="en-US" smtClean="0"/>
              <a:t>NB: save your strategy first, to give it a name.  Otherwise, they’re just called “Autosave”. </a:t>
            </a:r>
          </a:p>
          <a:p>
            <a:r>
              <a:rPr lang="en-GB" altLang="en-US" smtClean="0"/>
              <a:t>Or, if you save them without a name, once you save your strategy, it gives them a name.</a:t>
            </a:r>
          </a:p>
        </p:txBody>
      </p:sp>
      <p:sp>
        <p:nvSpPr>
          <p:cNvPr id="1024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24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24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BDB9F7-2616-4FE5-A728-8599FD23760F}" type="slidenum">
              <a:rPr lang="en-GB" altLang="en-US">
                <a:latin typeface="Arial" panose="020B0604020202020204" pitchFamily="34" charset="0"/>
              </a:rPr>
              <a:pPr eaLnBrk="1" hangingPunct="1">
                <a:spcBef>
                  <a:spcPct val="0"/>
                </a:spcBef>
              </a:pPr>
              <a:t>46</a:t>
            </a:fld>
            <a:endParaRPr lang="en-GB" altLang="en-US">
              <a:latin typeface="Arial" panose="020B0604020202020204" pitchFamily="34" charset="0"/>
            </a:endParaRPr>
          </a:p>
        </p:txBody>
      </p:sp>
    </p:spTree>
    <p:extLst>
      <p:ext uri="{BB962C8B-B14F-4D97-AF65-F5344CB8AC3E}">
        <p14:creationId xmlns:p14="http://schemas.microsoft.com/office/powerpoint/2010/main" val="1351652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Add a name – click on Save Strategy</a:t>
            </a:r>
          </a:p>
          <a:p>
            <a:r>
              <a:rPr lang="en-GB" altLang="en-US" smtClean="0"/>
              <a:t>Once it’s saved, a little “Saved” notice appears – then disappears, but the option to name the strategy is gone and your name displayed.</a:t>
            </a:r>
          </a:p>
        </p:txBody>
      </p:sp>
      <p:sp>
        <p:nvSpPr>
          <p:cNvPr id="1034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34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34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8A1040-BBEB-422D-8046-15A11939696E}" type="slidenum">
              <a:rPr lang="en-GB" altLang="en-US">
                <a:latin typeface="Arial" panose="020B0604020202020204" pitchFamily="34" charset="0"/>
              </a:rPr>
              <a:pPr eaLnBrk="1" hangingPunct="1">
                <a:spcBef>
                  <a:spcPct val="0"/>
                </a:spcBef>
              </a:pPr>
              <a:t>47</a:t>
            </a:fld>
            <a:endParaRPr lang="en-GB" altLang="en-US">
              <a:latin typeface="Arial" panose="020B0604020202020204" pitchFamily="34" charset="0"/>
            </a:endParaRPr>
          </a:p>
        </p:txBody>
      </p:sp>
    </p:spTree>
    <p:extLst>
      <p:ext uri="{BB962C8B-B14F-4D97-AF65-F5344CB8AC3E}">
        <p14:creationId xmlns:p14="http://schemas.microsoft.com/office/powerpoint/2010/main" val="4048172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These are searches that you have named and chosen to keep.  These are saved until you choose to delete them.</a:t>
            </a:r>
          </a:p>
          <a:p>
            <a:r>
              <a:rPr lang="en-GB" altLang="en-US" smtClean="0"/>
              <a:t>You re-run the search by clicking on a Name.</a:t>
            </a:r>
          </a:p>
          <a:p>
            <a:endParaRPr lang="en-GB" altLang="en-US" smtClean="0"/>
          </a:p>
          <a:p>
            <a:r>
              <a:rPr lang="en-GB" altLang="en-US" b="1" smtClean="0"/>
              <a:t>Clone</a:t>
            </a:r>
          </a:p>
          <a:p>
            <a:r>
              <a:rPr lang="en-GB" altLang="en-US" smtClean="0"/>
              <a:t>This allows you to create a copy of a search, and then modify it and save it with a new name.</a:t>
            </a:r>
          </a:p>
          <a:p>
            <a:r>
              <a:rPr lang="en-GB" altLang="en-US" smtClean="0"/>
              <a:t>A bit like creating a template.</a:t>
            </a:r>
          </a:p>
          <a:p>
            <a:r>
              <a:rPr lang="en-GB" altLang="en-US" smtClean="0"/>
              <a:t>If you go into a Saved search and make changes, they are saved automatically.</a:t>
            </a:r>
          </a:p>
          <a:p>
            <a:r>
              <a:rPr lang="en-GB" altLang="en-US" smtClean="0"/>
              <a:t>If you use the Clone option, you are copying a search, which can then be amended and saved as a separate strategy.</a:t>
            </a:r>
          </a:p>
          <a:p>
            <a:endParaRPr lang="en-GB" altLang="en-US" b="1" smtClean="0"/>
          </a:p>
          <a:p>
            <a:endParaRPr lang="en-GB" altLang="en-US" b="1" smtClean="0"/>
          </a:p>
        </p:txBody>
      </p:sp>
      <p:sp>
        <p:nvSpPr>
          <p:cNvPr id="1044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44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44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856E37-EAE3-447E-9089-B1E4391D2338}" type="slidenum">
              <a:rPr lang="en-GB" altLang="en-US">
                <a:latin typeface="Arial" panose="020B0604020202020204" pitchFamily="34" charset="0"/>
              </a:rPr>
              <a:pPr eaLnBrk="1" hangingPunct="1">
                <a:spcBef>
                  <a:spcPct val="0"/>
                </a:spcBef>
              </a:pPr>
              <a:t>48</a:t>
            </a:fld>
            <a:endParaRPr lang="en-GB" altLang="en-US">
              <a:latin typeface="Arial" panose="020B0604020202020204" pitchFamily="34" charset="0"/>
            </a:endParaRPr>
          </a:p>
        </p:txBody>
      </p:sp>
    </p:spTree>
    <p:extLst>
      <p:ext uri="{BB962C8B-B14F-4D97-AF65-F5344CB8AC3E}">
        <p14:creationId xmlns:p14="http://schemas.microsoft.com/office/powerpoint/2010/main" val="2673608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Every time you make a change to a search, it is saved here in your strategy history – in case of crashes, time outs, etc.  So if something goes wrong, your work isn’t all lost.</a:t>
            </a:r>
          </a:p>
          <a:p>
            <a:r>
              <a:rPr lang="en-GB" altLang="en-US" smtClean="0"/>
              <a:t>This will be a rolling save – set to 28 days.</a:t>
            </a:r>
          </a:p>
        </p:txBody>
      </p:sp>
      <p:sp>
        <p:nvSpPr>
          <p:cNvPr id="10547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54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54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0F5C6C2-AFBE-4F3E-BFCD-9444CD08A9FC}" type="slidenum">
              <a:rPr lang="en-GB" altLang="en-US">
                <a:latin typeface="Arial" panose="020B0604020202020204" pitchFamily="34" charset="0"/>
              </a:rPr>
              <a:pPr eaLnBrk="1" hangingPunct="1">
                <a:spcBef>
                  <a:spcPct val="0"/>
                </a:spcBef>
              </a:pPr>
              <a:t>49</a:t>
            </a:fld>
            <a:endParaRPr lang="en-GB" altLang="en-US">
              <a:latin typeface="Arial" panose="020B0604020202020204" pitchFamily="34" charset="0"/>
            </a:endParaRPr>
          </a:p>
        </p:txBody>
      </p:sp>
    </p:spTree>
    <p:extLst>
      <p:ext uri="{BB962C8B-B14F-4D97-AF65-F5344CB8AC3E}">
        <p14:creationId xmlns:p14="http://schemas.microsoft.com/office/powerpoint/2010/main" val="293768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65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65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650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7C3087-9A1F-460B-A75F-C16A78307F37}" type="slidenum">
              <a:rPr lang="en-GB" altLang="en-US">
                <a:latin typeface="Arial" panose="020B0604020202020204" pitchFamily="34" charset="0"/>
              </a:rPr>
              <a:pPr eaLnBrk="1" hangingPunct="1">
                <a:spcBef>
                  <a:spcPct val="0"/>
                </a:spcBef>
              </a:pPr>
              <a:t>50</a:t>
            </a:fld>
            <a:endParaRPr lang="en-GB" altLang="en-US">
              <a:latin typeface="Arial" panose="020B0604020202020204" pitchFamily="34" charset="0"/>
            </a:endParaRPr>
          </a:p>
        </p:txBody>
      </p:sp>
    </p:spTree>
    <p:extLst>
      <p:ext uri="{BB962C8B-B14F-4D97-AF65-F5344CB8AC3E}">
        <p14:creationId xmlns:p14="http://schemas.microsoft.com/office/powerpoint/2010/main" val="58149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smtClean="0"/>
          </a:p>
        </p:txBody>
      </p:sp>
      <p:sp>
        <p:nvSpPr>
          <p:cNvPr id="1075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75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75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D6B7BE-19FB-45C6-9F8D-10ACF9110F23}" type="slidenum">
              <a:rPr lang="en-GB" altLang="en-US">
                <a:latin typeface="Arial" panose="020B0604020202020204" pitchFamily="34" charset="0"/>
              </a:rPr>
              <a:pPr eaLnBrk="1" hangingPunct="1">
                <a:spcBef>
                  <a:spcPct val="0"/>
                </a:spcBef>
              </a:pPr>
              <a:t>51</a:t>
            </a:fld>
            <a:endParaRPr lang="en-GB" altLang="en-US">
              <a:latin typeface="Arial" panose="020B0604020202020204" pitchFamily="34" charset="0"/>
            </a:endParaRPr>
          </a:p>
        </p:txBody>
      </p:sp>
    </p:spTree>
    <p:extLst>
      <p:ext uri="{BB962C8B-B14F-4D97-AF65-F5344CB8AC3E}">
        <p14:creationId xmlns:p14="http://schemas.microsoft.com/office/powerpoint/2010/main" val="81009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246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24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24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420428-8C83-40DA-8895-91065CCE7BC7}" type="slidenum">
              <a:rPr lang="en-GB" altLang="en-US">
                <a:latin typeface="Arial" panose="020B0604020202020204" pitchFamily="34" charset="0"/>
              </a:rPr>
              <a:pPr eaLnBrk="1" hangingPunct="1">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1116702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85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85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85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F55A12-F7A3-435A-8CD5-93EB495A923F}" type="slidenum">
              <a:rPr lang="en-GB" altLang="en-US">
                <a:latin typeface="Arial" panose="020B0604020202020204" pitchFamily="34" charset="0"/>
              </a:rPr>
              <a:pPr eaLnBrk="1" hangingPunct="1">
                <a:spcBef>
                  <a:spcPct val="0"/>
                </a:spcBef>
              </a:pPr>
              <a:t>52</a:t>
            </a:fld>
            <a:endParaRPr lang="en-GB" altLang="en-US">
              <a:latin typeface="Arial" panose="020B0604020202020204" pitchFamily="34" charset="0"/>
            </a:endParaRPr>
          </a:p>
        </p:txBody>
      </p:sp>
    </p:spTree>
    <p:extLst>
      <p:ext uri="{BB962C8B-B14F-4D97-AF65-F5344CB8AC3E}">
        <p14:creationId xmlns:p14="http://schemas.microsoft.com/office/powerpoint/2010/main" val="3320303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95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1095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1095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D07F739-1F66-4665-BE3F-51B492C4B3EF}" type="slidenum">
              <a:rPr lang="en-GB" altLang="en-US">
                <a:latin typeface="Arial" panose="020B0604020202020204" pitchFamily="34" charset="0"/>
              </a:rPr>
              <a:pPr eaLnBrk="1" hangingPunct="1">
                <a:spcBef>
                  <a:spcPct val="0"/>
                </a:spcBef>
              </a:pPr>
              <a:t>53</a:t>
            </a:fld>
            <a:endParaRPr lang="en-GB" altLang="en-US">
              <a:latin typeface="Arial" panose="020B0604020202020204" pitchFamily="34" charset="0"/>
            </a:endParaRPr>
          </a:p>
        </p:txBody>
      </p:sp>
    </p:spTree>
    <p:extLst>
      <p:ext uri="{BB962C8B-B14F-4D97-AF65-F5344CB8AC3E}">
        <p14:creationId xmlns:p14="http://schemas.microsoft.com/office/powerpoint/2010/main" val="57742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34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34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34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6EB840-9DA2-40AB-A93B-01598AD314A7}" type="slidenum">
              <a:rPr lang="en-GB" altLang="en-US">
                <a:latin typeface="Arial" panose="020B0604020202020204" pitchFamily="34" charset="0"/>
              </a:rPr>
              <a:pPr eaLnBrk="1" hangingPunct="1">
                <a:spcBef>
                  <a:spcPct val="0"/>
                </a:spcBef>
              </a:pPr>
              <a:t>6</a:t>
            </a:fld>
            <a:endParaRPr lang="en-GB" altLang="en-US">
              <a:latin typeface="Arial" panose="020B0604020202020204" pitchFamily="34" charset="0"/>
            </a:endParaRPr>
          </a:p>
        </p:txBody>
      </p:sp>
    </p:spTree>
    <p:extLst>
      <p:ext uri="{BB962C8B-B14F-4D97-AF65-F5344CB8AC3E}">
        <p14:creationId xmlns:p14="http://schemas.microsoft.com/office/powerpoint/2010/main" val="343125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45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45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45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FFA659-B538-4A8C-9C41-C09C3F2D3F7A}" type="slidenum">
              <a:rPr lang="en-GB" altLang="en-US">
                <a:latin typeface="Arial" panose="020B0604020202020204" pitchFamily="34" charset="0"/>
              </a:rPr>
              <a:pPr eaLnBrk="1" hangingPunct="1">
                <a:spcBef>
                  <a:spcPct val="0"/>
                </a:spcBef>
              </a:pPr>
              <a:t>7</a:t>
            </a:fld>
            <a:endParaRPr lang="en-GB" altLang="en-US">
              <a:latin typeface="Arial" panose="020B0604020202020204" pitchFamily="34" charset="0"/>
            </a:endParaRPr>
          </a:p>
        </p:txBody>
      </p:sp>
    </p:spTree>
    <p:extLst>
      <p:ext uri="{BB962C8B-B14F-4D97-AF65-F5344CB8AC3E}">
        <p14:creationId xmlns:p14="http://schemas.microsoft.com/office/powerpoint/2010/main" val="93110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55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55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55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931109-5DE5-45BD-BC8C-0B45A12FE6E7}" type="slidenum">
              <a:rPr lang="en-GB" altLang="en-US">
                <a:latin typeface="Arial" panose="020B0604020202020204" pitchFamily="34" charset="0"/>
              </a:rPr>
              <a:pPr eaLnBrk="1" hangingPunct="1">
                <a:spcBef>
                  <a:spcPct val="0"/>
                </a:spcBef>
              </a:pPr>
              <a:t>8</a:t>
            </a:fld>
            <a:endParaRPr lang="en-GB" altLang="en-US">
              <a:latin typeface="Arial" panose="020B0604020202020204" pitchFamily="34" charset="0"/>
            </a:endParaRPr>
          </a:p>
        </p:txBody>
      </p:sp>
    </p:spTree>
    <p:extLst>
      <p:ext uri="{BB962C8B-B14F-4D97-AF65-F5344CB8AC3E}">
        <p14:creationId xmlns:p14="http://schemas.microsoft.com/office/powerpoint/2010/main" val="150131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656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GB" altLang="en-US" smtClean="0">
              <a:latin typeface="Arial" panose="020B0604020202020204" pitchFamily="34" charset="0"/>
            </a:endParaRPr>
          </a:p>
        </p:txBody>
      </p:sp>
      <p:sp>
        <p:nvSpPr>
          <p:cNvPr id="665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GB" altLang="en-US" smtClean="0">
                <a:latin typeface="Arial" panose="020B0604020202020204" pitchFamily="34" charset="0"/>
              </a:rPr>
              <a:t>Updated August 2015</a:t>
            </a:r>
          </a:p>
        </p:txBody>
      </p:sp>
      <p:sp>
        <p:nvSpPr>
          <p:cNvPr id="665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B8E963-0402-4D89-AFA0-EFE7D8144BDE}" type="slidenum">
              <a:rPr lang="en-GB" altLang="en-US">
                <a:latin typeface="Arial" panose="020B0604020202020204" pitchFamily="34" charset="0"/>
              </a:rPr>
              <a:pPr eaLnBrk="1" hangingPunct="1">
                <a:spcBef>
                  <a:spcPct val="0"/>
                </a:spcBef>
              </a:pPr>
              <a:t>9</a:t>
            </a:fld>
            <a:endParaRPr lang="en-GB" altLang="en-US">
              <a:latin typeface="Arial" panose="020B0604020202020204" pitchFamily="34" charset="0"/>
            </a:endParaRPr>
          </a:p>
        </p:txBody>
      </p:sp>
    </p:spTree>
    <p:extLst>
      <p:ext uri="{BB962C8B-B14F-4D97-AF65-F5344CB8AC3E}">
        <p14:creationId xmlns:p14="http://schemas.microsoft.com/office/powerpoint/2010/main" val="96981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861048"/>
            <a:ext cx="7304856" cy="576064"/>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10"/>
          <p:cNvSpPr>
            <a:spLocks noGrp="1"/>
          </p:cNvSpPr>
          <p:nvPr>
            <p:ph type="body" sz="quarter" idx="13"/>
          </p:nvPr>
        </p:nvSpPr>
        <p:spPr>
          <a:xfrm>
            <a:off x="468313" y="5229200"/>
            <a:ext cx="7272337" cy="504676"/>
          </a:xfrm>
        </p:spPr>
        <p:txBody>
          <a:bodyPr>
            <a:normAutofit/>
          </a:bodyPr>
          <a:lstStyle>
            <a:lvl1pPr>
              <a:buNone/>
              <a:defRPr sz="14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fld id="{CD98BF4F-B24F-40D7-ADA0-1C9D6796EB90}" type="slidenum">
              <a:rPr lang="en-GB" altLang="en-US"/>
              <a:pPr/>
              <a:t>‹#›</a:t>
            </a:fld>
            <a:endParaRPr lang="en-GB" altLang="en-US"/>
          </a:p>
        </p:txBody>
      </p:sp>
    </p:spTree>
    <p:extLst>
      <p:ext uri="{BB962C8B-B14F-4D97-AF65-F5344CB8AC3E}">
        <p14:creationId xmlns:p14="http://schemas.microsoft.com/office/powerpoint/2010/main" val="237270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fld id="{81C8EA46-CB9A-4524-B893-7FF4E1F82D10}" type="slidenum">
              <a:rPr lang="en-GB" altLang="en-US"/>
              <a:pPr/>
              <a:t>‹#›</a:t>
            </a:fld>
            <a:endParaRPr lang="en-GB" altLang="en-US"/>
          </a:p>
        </p:txBody>
      </p:sp>
    </p:spTree>
    <p:extLst>
      <p:ext uri="{BB962C8B-B14F-4D97-AF65-F5344CB8AC3E}">
        <p14:creationId xmlns:p14="http://schemas.microsoft.com/office/powerpoint/2010/main" val="32676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fld id="{6C0AEAB9-55B9-4C13-A49E-CC59D644412A}" type="slidenum">
              <a:rPr lang="en-GB" altLang="en-US"/>
              <a:pPr/>
              <a:t>‹#›</a:t>
            </a:fld>
            <a:endParaRPr lang="en-GB" altLang="en-US"/>
          </a:p>
        </p:txBody>
      </p:sp>
    </p:spTree>
    <p:extLst>
      <p:ext uri="{BB962C8B-B14F-4D97-AF65-F5344CB8AC3E}">
        <p14:creationId xmlns:p14="http://schemas.microsoft.com/office/powerpoint/2010/main" val="10375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fld id="{03B27431-F4EE-4DF0-8092-C87EA5D66D80}" type="slidenum">
              <a:rPr lang="en-GB" altLang="en-US"/>
              <a:pPr/>
              <a:t>‹#›</a:t>
            </a:fld>
            <a:endParaRPr lang="en-GB" altLang="en-US"/>
          </a:p>
        </p:txBody>
      </p:sp>
    </p:spTree>
    <p:extLst>
      <p:ext uri="{BB962C8B-B14F-4D97-AF65-F5344CB8AC3E}">
        <p14:creationId xmlns:p14="http://schemas.microsoft.com/office/powerpoint/2010/main" val="308427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AFE92CFD-B870-4265-8DC1-5785C5FFDC67}" type="slidenum">
              <a:rPr lang="en-GB" altLang="en-US"/>
              <a:pPr/>
              <a:t>‹#›</a:t>
            </a:fld>
            <a:endParaRPr lang="en-GB" altLang="en-US"/>
          </a:p>
        </p:txBody>
      </p:sp>
    </p:spTree>
    <p:extLst>
      <p:ext uri="{BB962C8B-B14F-4D97-AF65-F5344CB8AC3E}">
        <p14:creationId xmlns:p14="http://schemas.microsoft.com/office/powerpoint/2010/main" val="350029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fld id="{4B49BC6E-2565-4E6F-B7FF-3CBD934AA905}" type="slidenum">
              <a:rPr lang="en-GB" altLang="en-US"/>
              <a:pPr/>
              <a:t>‹#›</a:t>
            </a:fld>
            <a:endParaRPr lang="en-GB" altLang="en-US"/>
          </a:p>
        </p:txBody>
      </p:sp>
    </p:spTree>
    <p:extLst>
      <p:ext uri="{BB962C8B-B14F-4D97-AF65-F5344CB8AC3E}">
        <p14:creationId xmlns:p14="http://schemas.microsoft.com/office/powerpoint/2010/main" val="219978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fld id="{EB1E69FD-A3A8-4992-A6BE-37BFCBA4D131}" type="slidenum">
              <a:rPr lang="en-GB" altLang="en-US"/>
              <a:pPr/>
              <a:t>‹#›</a:t>
            </a:fld>
            <a:endParaRPr lang="en-GB" altLang="en-US"/>
          </a:p>
        </p:txBody>
      </p:sp>
    </p:spTree>
    <p:extLst>
      <p:ext uri="{BB962C8B-B14F-4D97-AF65-F5344CB8AC3E}">
        <p14:creationId xmlns:p14="http://schemas.microsoft.com/office/powerpoint/2010/main" val="228328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C9B011E7-E5B1-4167-BA5A-A4E4E4709AE2}" type="slidenum">
              <a:rPr lang="en-GB" altLang="en-US"/>
              <a:pPr/>
              <a:t>‹#›</a:t>
            </a:fld>
            <a:endParaRPr lang="en-GB" altLang="en-US"/>
          </a:p>
        </p:txBody>
      </p:sp>
    </p:spTree>
    <p:extLst>
      <p:ext uri="{BB962C8B-B14F-4D97-AF65-F5344CB8AC3E}">
        <p14:creationId xmlns:p14="http://schemas.microsoft.com/office/powerpoint/2010/main" val="281999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9EF3329-EA6A-428A-BBDA-692DD182D21E}" type="slidenum">
              <a:rPr lang="en-GB" altLang="en-US"/>
              <a:pPr/>
              <a:t>‹#›</a:t>
            </a:fld>
            <a:endParaRPr lang="en-GB" altLang="en-US"/>
          </a:p>
        </p:txBody>
      </p:sp>
    </p:spTree>
    <p:extLst>
      <p:ext uri="{BB962C8B-B14F-4D97-AF65-F5344CB8AC3E}">
        <p14:creationId xmlns:p14="http://schemas.microsoft.com/office/powerpoint/2010/main" val="19526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A55C547-8288-4DB5-A952-707B960592B5}" type="slidenum">
              <a:rPr lang="en-GB" altLang="en-US"/>
              <a:pPr/>
              <a:t>‹#›</a:t>
            </a:fld>
            <a:endParaRPr lang="en-GB" altLang="en-US"/>
          </a:p>
        </p:txBody>
      </p:sp>
    </p:spTree>
    <p:extLst>
      <p:ext uri="{BB962C8B-B14F-4D97-AF65-F5344CB8AC3E}">
        <p14:creationId xmlns:p14="http://schemas.microsoft.com/office/powerpoint/2010/main" val="303653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EEE778F-EBD6-4F65-96BA-3DF7A5FB2398}" type="slidenum">
              <a:rPr lang="en-GB" altLang="en-US"/>
              <a:pPr/>
              <a:t>‹#›</a:t>
            </a:fld>
            <a:endParaRPr lang="en-GB" altLang="en-US"/>
          </a:p>
        </p:txBody>
      </p:sp>
    </p:spTree>
    <p:extLst>
      <p:ext uri="{BB962C8B-B14F-4D97-AF65-F5344CB8AC3E}">
        <p14:creationId xmlns:p14="http://schemas.microsoft.com/office/powerpoint/2010/main" val="31632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64531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cs typeface="Arial" panose="020B0604020202020204" pitchFamily="34" charset="0"/>
              </a:defRPr>
            </a:lvl1pPr>
          </a:lstStyle>
          <a:p>
            <a:fld id="{D0BC9486-B0D5-42F7-9679-24AFA2C955E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243"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hf hdr="0" ftr="0"/>
  <p:txStyles>
    <p:titleStyle>
      <a:lvl1pPr algn="ctr" rtl="0" eaLnBrk="0" fontAlgn="base" hangingPunct="0">
        <a:spcBef>
          <a:spcPct val="0"/>
        </a:spcBef>
        <a:spcAft>
          <a:spcPct val="0"/>
        </a:spcAft>
        <a:defRPr sz="4400" kern="1200">
          <a:solidFill>
            <a:srgbClr val="4A4A4A"/>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4A4A4A"/>
          </a:solidFill>
          <a:latin typeface="Arial" charset="0"/>
          <a:cs typeface="Arial" charset="0"/>
        </a:defRPr>
      </a:lvl2pPr>
      <a:lvl3pPr algn="ctr" rtl="0" eaLnBrk="0" fontAlgn="base" hangingPunct="0">
        <a:spcBef>
          <a:spcPct val="0"/>
        </a:spcBef>
        <a:spcAft>
          <a:spcPct val="0"/>
        </a:spcAft>
        <a:defRPr sz="4400">
          <a:solidFill>
            <a:srgbClr val="4A4A4A"/>
          </a:solidFill>
          <a:latin typeface="Arial" charset="0"/>
          <a:cs typeface="Arial" charset="0"/>
        </a:defRPr>
      </a:lvl3pPr>
      <a:lvl4pPr algn="ctr" rtl="0" eaLnBrk="0" fontAlgn="base" hangingPunct="0">
        <a:spcBef>
          <a:spcPct val="0"/>
        </a:spcBef>
        <a:spcAft>
          <a:spcPct val="0"/>
        </a:spcAft>
        <a:defRPr sz="4400">
          <a:solidFill>
            <a:srgbClr val="4A4A4A"/>
          </a:solidFill>
          <a:latin typeface="Arial" charset="0"/>
          <a:cs typeface="Arial" charset="0"/>
        </a:defRPr>
      </a:lvl4pPr>
      <a:lvl5pPr algn="ctr" rtl="0" eaLnBrk="0" fontAlgn="base" hangingPunct="0">
        <a:spcBef>
          <a:spcPct val="0"/>
        </a:spcBef>
        <a:spcAft>
          <a:spcPct val="0"/>
        </a:spcAft>
        <a:defRPr sz="4400">
          <a:solidFill>
            <a:srgbClr val="4A4A4A"/>
          </a:solidFill>
          <a:latin typeface="Arial" charset="0"/>
          <a:cs typeface="Arial" charset="0"/>
        </a:defRPr>
      </a:lvl5pPr>
      <a:lvl6pPr marL="457200" algn="ctr" rtl="0" fontAlgn="base">
        <a:spcBef>
          <a:spcPct val="0"/>
        </a:spcBef>
        <a:spcAft>
          <a:spcPct val="0"/>
        </a:spcAft>
        <a:defRPr sz="4400">
          <a:solidFill>
            <a:srgbClr val="4A4A4A"/>
          </a:solidFill>
          <a:latin typeface="Arial" charset="0"/>
          <a:cs typeface="Arial" charset="0"/>
        </a:defRPr>
      </a:lvl6pPr>
      <a:lvl7pPr marL="914400" algn="ctr" rtl="0" fontAlgn="base">
        <a:spcBef>
          <a:spcPct val="0"/>
        </a:spcBef>
        <a:spcAft>
          <a:spcPct val="0"/>
        </a:spcAft>
        <a:defRPr sz="4400">
          <a:solidFill>
            <a:srgbClr val="4A4A4A"/>
          </a:solidFill>
          <a:latin typeface="Arial" charset="0"/>
          <a:cs typeface="Arial" charset="0"/>
        </a:defRPr>
      </a:lvl7pPr>
      <a:lvl8pPr marL="1371600" algn="ctr" rtl="0" fontAlgn="base">
        <a:spcBef>
          <a:spcPct val="0"/>
        </a:spcBef>
        <a:spcAft>
          <a:spcPct val="0"/>
        </a:spcAft>
        <a:defRPr sz="4400">
          <a:solidFill>
            <a:srgbClr val="4A4A4A"/>
          </a:solidFill>
          <a:latin typeface="Arial" charset="0"/>
          <a:cs typeface="Arial" charset="0"/>
        </a:defRPr>
      </a:lvl8pPr>
      <a:lvl9pPr marL="1828800" algn="ctr" rtl="0" fontAlgn="base">
        <a:spcBef>
          <a:spcPct val="0"/>
        </a:spcBef>
        <a:spcAft>
          <a:spcPct val="0"/>
        </a:spcAft>
        <a:defRPr sz="4400">
          <a:solidFill>
            <a:srgbClr val="4A4A4A"/>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4A4A4A"/>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4A4A4A"/>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A4A4A"/>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A4A4A"/>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A4A4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Media/Default/About/NICE-Communities/Library-and-knowledge-services-staff/notes-for-advanced-searchers-jan2016i.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ice.org.uk/about/nice-communities/library-and-knowledge-services-staf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ice.org.uk/about/nice-communities/library-and-knowledge-services-staff/training-material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ce.org.uk/about/what-we-do/evidence-servi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ds.blog.gov.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lpha.hdas.nice.org.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labs.nice.org.uk/hdas-redevelopmen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nice.org.uk/evidence-feedback"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1"/>
          <p:cNvSpPr>
            <a:spLocks noGrp="1"/>
          </p:cNvSpPr>
          <p:nvPr>
            <p:ph type="subTitle" idx="1"/>
          </p:nvPr>
        </p:nvSpPr>
        <p:spPr>
          <a:xfrm>
            <a:off x="827088" y="4005263"/>
            <a:ext cx="7993062" cy="576262"/>
          </a:xfrm>
        </p:spPr>
        <p:txBody>
          <a:bodyPr/>
          <a:lstStyle/>
          <a:p>
            <a:pPr eaLnBrk="1" hangingPunct="1"/>
            <a:r>
              <a:rPr lang="en-GB" altLang="en-US" sz="3600" b="1" smtClean="0"/>
              <a:t>NICE Evidence services</a:t>
            </a:r>
          </a:p>
          <a:p>
            <a:pPr eaLnBrk="1" hangingPunct="1"/>
            <a:endParaRPr lang="en-GB" altLang="en-US" smtClean="0"/>
          </a:p>
          <a:p>
            <a:pPr eaLnBrk="1" hangingPunct="1"/>
            <a:r>
              <a:rPr lang="en-GB" altLang="en-US" smtClean="0"/>
              <a:t> </a:t>
            </a:r>
          </a:p>
        </p:txBody>
      </p:sp>
      <p:sp>
        <p:nvSpPr>
          <p:cNvPr id="2" name="Slide Number Placeholder 1"/>
          <p:cNvSpPr>
            <a:spLocks noGrp="1"/>
          </p:cNvSpPr>
          <p:nvPr>
            <p:ph type="sldNum" sz="quarter" idx="1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9F2EAB-A616-4D6A-A2EE-CEDB119A5DDB}" type="slidenum">
              <a:rPr lang="en-GB" altLang="en-US">
                <a:solidFill>
                  <a:schemeClr val="bg1"/>
                </a:solidFill>
              </a:rPr>
              <a:pPr eaLnBrk="1" hangingPunct="1"/>
              <a:t>1</a:t>
            </a:fld>
            <a:endParaRPr lang="en-GB" altLang="en-US">
              <a:solidFill>
                <a:schemeClr val="bg1"/>
              </a:solidFill>
            </a:endParaRPr>
          </a:p>
        </p:txBody>
      </p:sp>
      <p:sp>
        <p:nvSpPr>
          <p:cNvPr id="3076" name="Text Placeholder 2"/>
          <p:cNvSpPr>
            <a:spLocks noGrp="1"/>
          </p:cNvSpPr>
          <p:nvPr>
            <p:ph type="body" sz="quarter" idx="13"/>
          </p:nvPr>
        </p:nvSpPr>
        <p:spPr>
          <a:xfrm>
            <a:off x="827088" y="5229225"/>
            <a:ext cx="6913562" cy="504825"/>
          </a:xfrm>
        </p:spPr>
        <p:txBody>
          <a:bodyPr/>
          <a:lstStyle/>
          <a:p>
            <a:r>
              <a:rPr lang="en-GB" altLang="en-US" smtClean="0"/>
              <a:t>April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Evidence search - changes</a:t>
            </a:r>
          </a:p>
        </p:txBody>
      </p:sp>
      <p:sp>
        <p:nvSpPr>
          <p:cNvPr id="12291" name="Content Placeholder 2"/>
          <p:cNvSpPr>
            <a:spLocks noGrp="1"/>
          </p:cNvSpPr>
          <p:nvPr>
            <p:ph idx="1"/>
          </p:nvPr>
        </p:nvSpPr>
        <p:spPr/>
        <p:txBody>
          <a:bodyPr/>
          <a:lstStyle/>
          <a:p>
            <a:pPr>
              <a:buFont typeface="Arial" charset="0"/>
              <a:buChar char="•"/>
              <a:defRPr/>
            </a:pPr>
            <a:r>
              <a:rPr lang="en-GB" altLang="en-US" dirty="0" smtClean="0">
                <a:latin typeface="Arial" charset="0"/>
                <a:cs typeface="Arial" charset="0"/>
              </a:rPr>
              <a:t>Recent changes:</a:t>
            </a:r>
          </a:p>
          <a:p>
            <a:pPr lvl="1">
              <a:buFont typeface="Arial" charset="0"/>
              <a:buChar char="–"/>
              <a:defRPr/>
            </a:pPr>
            <a:r>
              <a:rPr lang="en-GB" altLang="en-US" sz="3200" dirty="0" smtClean="0">
                <a:latin typeface="Arial" charset="0"/>
                <a:cs typeface="Arial" charset="0"/>
              </a:rPr>
              <a:t>filtering by date</a:t>
            </a:r>
          </a:p>
          <a:p>
            <a:pPr lvl="1">
              <a:buFont typeface="Arial" charset="0"/>
              <a:buChar char="–"/>
              <a:defRPr/>
            </a:pPr>
            <a:r>
              <a:rPr lang="en-GB" altLang="en-US" sz="3200" dirty="0" smtClean="0">
                <a:latin typeface="Arial" charset="0"/>
                <a:cs typeface="Arial" charset="0"/>
              </a:rPr>
              <a:t>single as well as double quotes for phrase searching</a:t>
            </a:r>
          </a:p>
          <a:p>
            <a:pPr lvl="1">
              <a:buFont typeface="Arial" charset="0"/>
              <a:buChar char="–"/>
              <a:defRPr/>
            </a:pPr>
            <a:r>
              <a:rPr lang="en-GB" altLang="en-US" sz="3200" dirty="0" smtClean="0">
                <a:latin typeface="Arial" charset="0"/>
                <a:cs typeface="Arial" charset="0"/>
              </a:rPr>
              <a:t>title, URL and tags searching</a:t>
            </a:r>
          </a:p>
          <a:p>
            <a:pPr lvl="1">
              <a:buFont typeface="Arial" charset="0"/>
              <a:buChar char="–"/>
              <a:defRPr/>
            </a:pPr>
            <a:r>
              <a:rPr lang="en-GB" altLang="en-US" sz="3200" dirty="0" smtClean="0">
                <a:latin typeface="Arial" charset="0"/>
                <a:cs typeface="Arial" charset="0"/>
              </a:rPr>
              <a:t>search hints if 0 results are returned</a:t>
            </a:r>
          </a:p>
          <a:p>
            <a:pPr lvl="1">
              <a:buFont typeface="Arial" charset="0"/>
              <a:buChar char="–"/>
              <a:defRPr/>
            </a:pPr>
            <a:r>
              <a:rPr lang="en-GB" altLang="en-US" sz="3200" dirty="0" smtClean="0">
                <a:latin typeface="Arial" charset="0"/>
                <a:cs typeface="Arial" charset="0"/>
              </a:rPr>
              <a:t>exporting search results</a:t>
            </a:r>
          </a:p>
          <a:p>
            <a:pPr marL="457200" lvl="1" indent="0">
              <a:buFont typeface="Arial" charset="0"/>
              <a:buNone/>
              <a:defRPr/>
            </a:pPr>
            <a:endParaRPr lang="en-GB" altLang="en-US" sz="3200" dirty="0" smtClean="0">
              <a:latin typeface="Arial" charset="0"/>
              <a:cs typeface="Arial" charset="0"/>
            </a:endParaRPr>
          </a:p>
          <a:p>
            <a:pPr lvl="1">
              <a:buFont typeface="Arial" charset="0"/>
              <a:buChar char="–"/>
              <a:defRPr/>
            </a:pPr>
            <a:endParaRPr lang="en-GB" altLang="en-US" sz="3200" dirty="0" smtClean="0">
              <a:latin typeface="Arial" charset="0"/>
              <a:cs typeface="Arial"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233E03-2C89-4422-A1CA-7DBDFEDDF4CB}" type="slidenum">
              <a:rPr lang="en-GB" altLang="en-US">
                <a:solidFill>
                  <a:schemeClr val="bg1"/>
                </a:solidFill>
              </a:rPr>
              <a:pPr eaLnBrk="1" hangingPunct="1"/>
              <a:t>10</a:t>
            </a:fld>
            <a:endParaRPr lang="en-GB"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88DA53-5FA2-419A-8FF0-50E3E462F6D2}" type="slidenum">
              <a:rPr lang="en-GB" altLang="en-US">
                <a:solidFill>
                  <a:schemeClr val="bg1"/>
                </a:solidFill>
              </a:rPr>
              <a:pPr eaLnBrk="1" hangingPunct="1"/>
              <a:t>11</a:t>
            </a:fld>
            <a:endParaRPr lang="en-GB" altLang="en-US">
              <a:solidFill>
                <a:schemeClr val="bg1"/>
              </a:solidFill>
            </a:endParaRPr>
          </a:p>
        </p:txBody>
      </p:sp>
      <p:pic>
        <p:nvPicPr>
          <p:cNvPr id="1331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52563" y="404813"/>
            <a:ext cx="6275387" cy="1909762"/>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3" y="2565400"/>
            <a:ext cx="6238875" cy="3590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3A8E83-16E4-4EAA-A2E1-9B23E72B8D1E}" type="slidenum">
              <a:rPr lang="en-GB" altLang="en-US">
                <a:solidFill>
                  <a:schemeClr val="bg1"/>
                </a:solidFill>
              </a:rPr>
              <a:pPr eaLnBrk="1" hangingPunct="1"/>
              <a:t>12</a:t>
            </a:fld>
            <a:endParaRPr lang="en-GB" altLang="en-US">
              <a:solidFill>
                <a:schemeClr val="bg1"/>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71450"/>
            <a:ext cx="8915400" cy="6515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6FBE52-6C7D-43FF-8EF6-31A5FD7B98DC}" type="slidenum">
              <a:rPr lang="en-GB" altLang="en-US">
                <a:solidFill>
                  <a:schemeClr val="bg1"/>
                </a:solidFill>
              </a:rPr>
              <a:pPr eaLnBrk="1" hangingPunct="1"/>
              <a:t>13</a:t>
            </a:fld>
            <a:endParaRPr lang="en-GB" altLang="en-US">
              <a:solidFill>
                <a:schemeClr val="bg1"/>
              </a:solidFill>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043113"/>
            <a:ext cx="558165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Evidence search - changes</a:t>
            </a:r>
          </a:p>
        </p:txBody>
      </p:sp>
      <p:sp>
        <p:nvSpPr>
          <p:cNvPr id="3" name="Content Placeholder 2"/>
          <p:cNvSpPr>
            <a:spLocks noGrp="1"/>
          </p:cNvSpPr>
          <p:nvPr>
            <p:ph idx="1"/>
          </p:nvPr>
        </p:nvSpPr>
        <p:spPr/>
        <p:txBody>
          <a:bodyPr/>
          <a:lstStyle/>
          <a:p>
            <a:pPr>
              <a:buFont typeface="Arial" charset="0"/>
              <a:buChar char="•"/>
              <a:defRPr/>
            </a:pPr>
            <a:r>
              <a:rPr lang="en-GB" altLang="en-US" dirty="0" smtClean="0">
                <a:latin typeface="Arial" charset="0"/>
                <a:cs typeface="Arial" charset="0"/>
              </a:rPr>
              <a:t>Changes in development:</a:t>
            </a:r>
          </a:p>
          <a:p>
            <a:pPr lvl="1">
              <a:buFont typeface="Arial" charset="0"/>
              <a:buChar char="–"/>
              <a:defRPr/>
            </a:pPr>
            <a:r>
              <a:rPr lang="en-GB" altLang="en-US" sz="3200" dirty="0" smtClean="0">
                <a:latin typeface="Arial" charset="0"/>
                <a:cs typeface="Arial" charset="0"/>
              </a:rPr>
              <a:t>PDF/doc/</a:t>
            </a:r>
            <a:r>
              <a:rPr lang="en-GB" altLang="en-US" sz="3200" dirty="0" err="1" smtClean="0">
                <a:latin typeface="Arial" charset="0"/>
                <a:cs typeface="Arial" charset="0"/>
              </a:rPr>
              <a:t>xls</a:t>
            </a:r>
            <a:r>
              <a:rPr lang="en-GB" altLang="en-US" sz="3200" dirty="0" smtClean="0">
                <a:latin typeface="Arial" charset="0"/>
                <a:cs typeface="Arial" charset="0"/>
              </a:rPr>
              <a:t>/</a:t>
            </a:r>
            <a:r>
              <a:rPr lang="en-GB" altLang="en-US" sz="3200" dirty="0" err="1" smtClean="0">
                <a:latin typeface="Arial" charset="0"/>
                <a:cs typeface="Arial" charset="0"/>
              </a:rPr>
              <a:t>ppt</a:t>
            </a:r>
            <a:r>
              <a:rPr lang="en-GB" altLang="en-US" sz="3200" dirty="0" smtClean="0">
                <a:latin typeface="Arial" charset="0"/>
                <a:cs typeface="Arial" charset="0"/>
              </a:rPr>
              <a:t> files highlighted in search results</a:t>
            </a:r>
          </a:p>
          <a:p>
            <a:pPr lvl="1">
              <a:buFont typeface="Arial" charset="0"/>
              <a:buChar char="–"/>
              <a:defRPr/>
            </a:pPr>
            <a:r>
              <a:rPr lang="en-GB" altLang="en-US" sz="3200" dirty="0" smtClean="0">
                <a:latin typeface="Arial" charset="0"/>
                <a:cs typeface="Arial" charset="0"/>
              </a:rPr>
              <a:t>new filter presentation</a:t>
            </a:r>
          </a:p>
          <a:p>
            <a:pPr lvl="1">
              <a:buFont typeface="Arial" charset="0"/>
              <a:buChar char="–"/>
              <a:defRPr/>
            </a:pPr>
            <a:r>
              <a:rPr lang="en-GB" altLang="en-US" sz="3200" dirty="0" smtClean="0">
                <a:latin typeface="Arial" charset="0"/>
                <a:cs typeface="Arial" charset="0"/>
              </a:rPr>
              <a:t>advanced search page</a:t>
            </a:r>
          </a:p>
          <a:p>
            <a:pPr marL="457200" lvl="1" indent="0">
              <a:buFont typeface="Arial" charset="0"/>
              <a:buNone/>
              <a:defRPr/>
            </a:pPr>
            <a:endParaRPr lang="en-GB" altLang="en-US" sz="3200" dirty="0" smtClean="0">
              <a:latin typeface="Arial" charset="0"/>
              <a:cs typeface="Arial" charset="0"/>
            </a:endParaRPr>
          </a:p>
          <a:p>
            <a:pPr>
              <a:buFont typeface="Arial" charset="0"/>
              <a:buChar char="•"/>
              <a:defRPr/>
            </a:pP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873575-902A-4282-8364-107F02312A74}" type="slidenum">
              <a:rPr lang="en-GB" altLang="en-US">
                <a:solidFill>
                  <a:schemeClr val="bg1"/>
                </a:solidFill>
              </a:rPr>
              <a:pPr eaLnBrk="1" hangingPunct="1"/>
              <a:t>14</a:t>
            </a:fld>
            <a:endParaRPr lang="en-GB"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Evidence search – notes for advanced searchers</a:t>
            </a:r>
          </a:p>
        </p:txBody>
      </p:sp>
      <p:sp>
        <p:nvSpPr>
          <p:cNvPr id="17411" name="Content Placeholder 2"/>
          <p:cNvSpPr>
            <a:spLocks noGrp="1"/>
          </p:cNvSpPr>
          <p:nvPr>
            <p:ph idx="1"/>
          </p:nvPr>
        </p:nvSpPr>
        <p:spPr>
          <a:xfrm>
            <a:off x="468313" y="1557338"/>
            <a:ext cx="8229600" cy="4525962"/>
          </a:xfrm>
        </p:spPr>
        <p:txBody>
          <a:bodyPr/>
          <a:lstStyle/>
          <a:p>
            <a:r>
              <a:rPr lang="en-GB" altLang="en-US" smtClean="0"/>
              <a:t>Produced to give some insight into how Evidence search works, explain what happens when different search features are used, and provide some hints/tips for searching.</a:t>
            </a:r>
          </a:p>
          <a:p>
            <a:r>
              <a:rPr lang="en-GB" altLang="en-US" smtClean="0">
                <a:hlinkClick r:id="rId3"/>
              </a:rPr>
              <a:t>https://www.nice.org.uk/Media/Default/About/NICE-Communities/Library-and-knowledge-services-staff/notes-for-advanced-searchers-jan2016i.pdf </a:t>
            </a:r>
            <a:endParaRPr lang="en-GB" altLang="en-US" smtClean="0"/>
          </a:p>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DF3042-C4E1-4E84-A54A-83246DF61AEE}" type="slidenum">
              <a:rPr lang="en-GB" altLang="en-US">
                <a:solidFill>
                  <a:schemeClr val="bg1"/>
                </a:solidFill>
              </a:rPr>
              <a:pPr eaLnBrk="1" hangingPunct="1"/>
              <a:t>15</a:t>
            </a:fld>
            <a:endParaRPr lang="en-GB"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Notes for advanced searchers</a:t>
            </a:r>
          </a:p>
        </p:txBody>
      </p:sp>
      <p:sp>
        <p:nvSpPr>
          <p:cNvPr id="18435" name="Content Placeholder 2"/>
          <p:cNvSpPr>
            <a:spLocks noGrp="1"/>
          </p:cNvSpPr>
          <p:nvPr>
            <p:ph idx="1"/>
          </p:nvPr>
        </p:nvSpPr>
        <p:spPr/>
        <p:txBody>
          <a:bodyPr/>
          <a:lstStyle/>
          <a:p>
            <a:r>
              <a:rPr lang="en-GB" altLang="en-US" sz="2800" smtClean="0"/>
              <a:t>ranking of results</a:t>
            </a:r>
          </a:p>
          <a:p>
            <a:r>
              <a:rPr lang="en-GB" altLang="en-US" sz="2800" smtClean="0"/>
              <a:t>word stemming (lemmatisation)</a:t>
            </a:r>
          </a:p>
          <a:p>
            <a:r>
              <a:rPr lang="en-GB" altLang="en-US" sz="2800" smtClean="0"/>
              <a:t>synonym expansion</a:t>
            </a:r>
          </a:p>
          <a:p>
            <a:r>
              <a:rPr lang="en-GB" altLang="en-US" sz="2800" smtClean="0"/>
              <a:t>wildcard searching</a:t>
            </a:r>
          </a:p>
          <a:p>
            <a:r>
              <a:rPr lang="en-GB" altLang="en-US" sz="2800" smtClean="0"/>
              <a:t>phrase searching</a:t>
            </a:r>
          </a:p>
          <a:p>
            <a:r>
              <a:rPr lang="en-GB" altLang="en-US" sz="2800" smtClean="0"/>
              <a:t>Boolean operators</a:t>
            </a:r>
          </a:p>
          <a:p>
            <a:r>
              <a:rPr lang="en-GB" altLang="en-US" sz="2800" smtClean="0"/>
              <a:t>stop words</a:t>
            </a:r>
          </a:p>
          <a:p>
            <a:r>
              <a:rPr lang="en-GB" altLang="en-US" sz="2800" smtClean="0"/>
              <a:t>spelling correction</a:t>
            </a:r>
          </a:p>
          <a:p>
            <a:r>
              <a:rPr lang="en-GB" altLang="en-US" sz="2800" smtClean="0"/>
              <a:t>UK vs international</a:t>
            </a:r>
          </a:p>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04A6D-57DF-40B6-9F7F-38097E8D6231}" type="slidenum">
              <a:rPr lang="en-GB" altLang="en-US">
                <a:solidFill>
                  <a:schemeClr val="bg1"/>
                </a:solidFill>
              </a:rPr>
              <a:pPr eaLnBrk="1" hangingPunct="1"/>
              <a:t>16</a:t>
            </a:fld>
            <a:endParaRPr lang="en-GB" alt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Library and knowledge services staff community pages</a:t>
            </a:r>
          </a:p>
        </p:txBody>
      </p:sp>
      <p:sp>
        <p:nvSpPr>
          <p:cNvPr id="19459" name="Content Placeholder 2"/>
          <p:cNvSpPr>
            <a:spLocks noGrp="1"/>
          </p:cNvSpPr>
          <p:nvPr>
            <p:ph idx="1"/>
          </p:nvPr>
        </p:nvSpPr>
        <p:spPr/>
        <p:txBody>
          <a:bodyPr/>
          <a:lstStyle/>
          <a:p>
            <a:r>
              <a:rPr lang="en-GB" altLang="en-US" smtClean="0">
                <a:hlinkClick r:id="rId3"/>
              </a:rPr>
              <a:t>http://www.nice.org.uk/about/nice-communities/library-and-knowledge-services-staff</a:t>
            </a:r>
            <a:endParaRPr lang="en-GB" altLang="en-US" smtClean="0"/>
          </a:p>
          <a:p>
            <a:endParaRPr lang="en-GB" altLang="en-US" smtClean="0"/>
          </a:p>
          <a:p>
            <a:r>
              <a:rPr lang="en-GB" altLang="en-US" smtClean="0"/>
              <a:t>Training materials and help guides:</a:t>
            </a:r>
          </a:p>
          <a:p>
            <a:pPr marL="400050" lvl="1" indent="0">
              <a:buFont typeface="Arial" panose="020B0604020202020204" pitchFamily="34" charset="0"/>
              <a:buNone/>
            </a:pPr>
            <a:r>
              <a:rPr lang="en-GB" altLang="en-US" smtClean="0">
                <a:hlinkClick r:id="rId4"/>
              </a:rPr>
              <a:t>http://www.nice.org.uk/about/nice-communities/library-and-knowledge-services-staff/training-materials</a:t>
            </a:r>
            <a:r>
              <a:rPr lang="en-GB" altLang="en-US" smtClean="0"/>
              <a:t> </a:t>
            </a:r>
          </a:p>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0A0D60-AB4A-4528-9C50-DBBD0D2B5C42}" type="slidenum">
              <a:rPr lang="en-GB" altLang="en-US">
                <a:solidFill>
                  <a:schemeClr val="bg1"/>
                </a:solidFill>
              </a:rPr>
              <a:pPr eaLnBrk="1" hangingPunct="1"/>
              <a:t>17</a:t>
            </a:fld>
            <a:endParaRPr lang="en-GB" alt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Core content - update</a:t>
            </a:r>
          </a:p>
        </p:txBody>
      </p:sp>
      <p:sp>
        <p:nvSpPr>
          <p:cNvPr id="20483" name="Content Placeholder 2"/>
          <p:cNvSpPr>
            <a:spLocks noGrp="1"/>
          </p:cNvSpPr>
          <p:nvPr>
            <p:ph idx="1"/>
          </p:nvPr>
        </p:nvSpPr>
        <p:spPr/>
        <p:txBody>
          <a:bodyPr/>
          <a:lstStyle/>
          <a:p>
            <a:r>
              <a:rPr lang="en-GB" altLang="en-US" smtClean="0"/>
              <a:t>Full text linking from Medline is fixed</a:t>
            </a:r>
          </a:p>
          <a:p>
            <a:pPr lvl="1"/>
            <a:r>
              <a:rPr lang="en-GB" altLang="en-US" smtClean="0"/>
              <a:t>not all going direct to article level, but this works in the new HDAS</a:t>
            </a:r>
          </a:p>
          <a:p>
            <a:r>
              <a:rPr lang="en-GB" altLang="en-US" smtClean="0"/>
              <a:t>Other requests are with Proquest as they need to resolve</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3096AA-4DB8-4FEF-B871-63ED5525A1AA}" type="slidenum">
              <a:rPr lang="en-GB" altLang="en-US">
                <a:solidFill>
                  <a:schemeClr val="bg1"/>
                </a:solidFill>
              </a:rPr>
              <a:pPr eaLnBrk="1" hangingPunct="1"/>
              <a:t>18</a:t>
            </a:fld>
            <a:endParaRPr lang="en-GB" altLang="en-US">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Procurement: framework</a:t>
            </a:r>
          </a:p>
        </p:txBody>
      </p:sp>
      <p:sp>
        <p:nvSpPr>
          <p:cNvPr id="17411" name="Content Placeholder 2"/>
          <p:cNvSpPr>
            <a:spLocks noGrp="1"/>
          </p:cNvSpPr>
          <p:nvPr>
            <p:ph idx="1"/>
          </p:nvPr>
        </p:nvSpPr>
        <p:spPr>
          <a:xfrm>
            <a:off x="323850" y="1412875"/>
            <a:ext cx="8229600" cy="4525963"/>
          </a:xfrm>
        </p:spPr>
        <p:txBody>
          <a:bodyPr/>
          <a:lstStyle/>
          <a:p>
            <a:pPr>
              <a:buFont typeface="Arial" charset="0"/>
              <a:buChar char="•"/>
              <a:defRPr/>
            </a:pPr>
            <a:r>
              <a:rPr lang="en-GB" sz="2800" b="1" dirty="0" smtClean="0"/>
              <a:t>National Framework </a:t>
            </a:r>
          </a:p>
          <a:p>
            <a:pPr lvl="1">
              <a:buFont typeface="Arial" charset="0"/>
              <a:buChar char="–"/>
              <a:defRPr/>
            </a:pPr>
            <a:r>
              <a:rPr lang="en-GB" sz="2400" dirty="0" smtClean="0"/>
              <a:t>supplier </a:t>
            </a:r>
            <a:r>
              <a:rPr lang="en-GB" sz="2400" dirty="0"/>
              <a:t>event was held in January 2016 for </a:t>
            </a:r>
            <a:r>
              <a:rPr lang="en-GB" sz="2400" dirty="0" smtClean="0"/>
              <a:t>bidders </a:t>
            </a:r>
            <a:r>
              <a:rPr lang="en-GB" sz="2400" dirty="0"/>
              <a:t>who had expressed an interest in tendering. </a:t>
            </a:r>
            <a:endParaRPr lang="en-GB" sz="2400" dirty="0" smtClean="0"/>
          </a:p>
          <a:p>
            <a:pPr lvl="1">
              <a:buFont typeface="Arial" charset="0"/>
              <a:buChar char="–"/>
              <a:defRPr/>
            </a:pPr>
            <a:r>
              <a:rPr lang="en-GB" sz="2400" dirty="0" smtClean="0"/>
              <a:t>the </a:t>
            </a:r>
            <a:r>
              <a:rPr lang="en-GB" sz="2400" dirty="0"/>
              <a:t>meeting set out the new Framework specification and purchasing process. </a:t>
            </a:r>
            <a:endParaRPr lang="en-GB" sz="2400" dirty="0" smtClean="0"/>
          </a:p>
          <a:p>
            <a:pPr lvl="1">
              <a:buFont typeface="Arial" charset="0"/>
              <a:buChar char="–"/>
              <a:defRPr/>
            </a:pPr>
            <a:r>
              <a:rPr lang="en-GB" sz="2400" dirty="0"/>
              <a:t>the full tender pack will be published in mid- March, with the tender submission deadline </a:t>
            </a:r>
            <a:r>
              <a:rPr lang="en-GB" sz="2400" dirty="0" smtClean="0"/>
              <a:t>end of </a:t>
            </a:r>
            <a:r>
              <a:rPr lang="en-GB" sz="2400" dirty="0"/>
              <a:t>April. </a:t>
            </a:r>
            <a:endParaRPr lang="en-GB" sz="2400" dirty="0" smtClean="0"/>
          </a:p>
          <a:p>
            <a:pPr lvl="1">
              <a:buFont typeface="Arial" charset="0"/>
              <a:buChar char="–"/>
              <a:defRPr/>
            </a:pPr>
            <a:r>
              <a:rPr lang="en-GB" sz="2400" dirty="0" smtClean="0"/>
              <a:t>the </a:t>
            </a:r>
            <a:r>
              <a:rPr lang="en-GB" sz="2400" dirty="0"/>
              <a:t>new Framework will be in place for start of </a:t>
            </a:r>
            <a:r>
              <a:rPr lang="en-GB" sz="2400" dirty="0" smtClean="0"/>
              <a:t>July </a:t>
            </a:r>
            <a:r>
              <a:rPr lang="en-GB" sz="2400" dirty="0"/>
              <a:t>2016. </a:t>
            </a:r>
            <a:r>
              <a:rPr lang="en-GB" sz="2000" dirty="0"/>
              <a:t> </a:t>
            </a:r>
          </a:p>
          <a:p>
            <a:pPr marL="0" indent="0">
              <a:buFont typeface="Arial" charset="0"/>
              <a:buNone/>
              <a:defRPr/>
            </a:pPr>
            <a:endParaRPr lang="en-GB"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1068D2-3B78-49AE-9A04-CEC632C5E120}" type="slidenum">
              <a:rPr lang="en-GB" altLang="en-US">
                <a:solidFill>
                  <a:schemeClr val="bg1"/>
                </a:solidFill>
              </a:rPr>
              <a:pPr eaLnBrk="1" hangingPunct="1"/>
              <a:t>19</a:t>
            </a:fld>
            <a:endParaRPr lang="en-GB" altLang="en-US">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t>Objectives and outcomes</a:t>
            </a:r>
          </a:p>
        </p:txBody>
      </p:sp>
      <p:sp>
        <p:nvSpPr>
          <p:cNvPr id="5123" name="Content Placeholder 2"/>
          <p:cNvSpPr>
            <a:spLocks noGrp="1"/>
          </p:cNvSpPr>
          <p:nvPr>
            <p:ph idx="1"/>
          </p:nvPr>
        </p:nvSpPr>
        <p:spPr/>
        <p:txBody>
          <a:bodyPr/>
          <a:lstStyle/>
          <a:p>
            <a:pPr marL="0" indent="0">
              <a:buFont typeface="Arial" charset="0"/>
              <a:buNone/>
              <a:defRPr/>
            </a:pPr>
            <a:r>
              <a:rPr lang="en-GB" sz="2400" b="1" dirty="0"/>
              <a:t>Objectives:</a:t>
            </a:r>
            <a:endParaRPr lang="en-GB" sz="2400" dirty="0"/>
          </a:p>
          <a:p>
            <a:pPr>
              <a:buFont typeface="Arial" charset="0"/>
              <a:buChar char="•"/>
              <a:defRPr/>
            </a:pPr>
            <a:r>
              <a:rPr lang="en-GB" sz="2000" dirty="0"/>
              <a:t>to communicate up-coming changes to the </a:t>
            </a:r>
            <a:r>
              <a:rPr lang="en-GB" sz="2000" dirty="0">
                <a:hlinkClick r:id="rId3"/>
              </a:rPr>
              <a:t>NICE Evidence Services</a:t>
            </a:r>
            <a:r>
              <a:rPr lang="en-GB" sz="2000" dirty="0"/>
              <a:t>, including Evidence search and the redeveloped HDAS.</a:t>
            </a:r>
          </a:p>
          <a:p>
            <a:pPr marL="0" indent="0">
              <a:buFont typeface="Arial" charset="0"/>
              <a:buNone/>
              <a:defRPr/>
            </a:pPr>
            <a:r>
              <a:rPr lang="en-GB" sz="2400" b="1" dirty="0" smtClean="0"/>
              <a:t>Learning </a:t>
            </a:r>
            <a:r>
              <a:rPr lang="en-GB" sz="2400" b="1" dirty="0"/>
              <a:t>outcomes:</a:t>
            </a:r>
            <a:endParaRPr lang="en-GB" sz="2400" dirty="0"/>
          </a:p>
          <a:p>
            <a:pPr>
              <a:buFont typeface="Arial" charset="0"/>
              <a:buChar char="•"/>
              <a:defRPr/>
            </a:pPr>
            <a:r>
              <a:rPr lang="en-GB" sz="2000" dirty="0"/>
              <a:t>a better understanding of how the NICE Evidence Services are delivered and the role of information professionals at NICE in delivering them</a:t>
            </a:r>
          </a:p>
          <a:p>
            <a:pPr>
              <a:buFont typeface="Arial" charset="0"/>
              <a:buChar char="•"/>
              <a:defRPr/>
            </a:pPr>
            <a:r>
              <a:rPr lang="en-GB" sz="2000" dirty="0"/>
              <a:t>awareness of key changes in the pipeline for Evidence search and the implications for using the service</a:t>
            </a:r>
          </a:p>
          <a:p>
            <a:pPr>
              <a:buFont typeface="Arial" charset="0"/>
              <a:buChar char="•"/>
              <a:defRPr/>
            </a:pPr>
            <a:r>
              <a:rPr lang="en-GB" sz="2000" dirty="0"/>
              <a:t>awareness and understanding of the upcoming changes to </a:t>
            </a:r>
            <a:r>
              <a:rPr lang="en-GB" sz="2000" dirty="0" smtClean="0"/>
              <a:t>HDAS </a:t>
            </a:r>
            <a:endParaRPr lang="en-GB" sz="2000" dirty="0"/>
          </a:p>
          <a:p>
            <a:pPr>
              <a:buFont typeface="Arial" charset="0"/>
              <a:buChar char="•"/>
              <a:defRPr/>
            </a:pPr>
            <a:r>
              <a:rPr lang="en-GB" sz="2000" dirty="0" smtClean="0"/>
              <a:t>opportunity </a:t>
            </a:r>
            <a:r>
              <a:rPr lang="en-GB" sz="2000" dirty="0"/>
              <a:t>to talk to NICE about NICE Evidence Services and how we can  support library staff in their work</a:t>
            </a:r>
          </a:p>
          <a:p>
            <a:pPr>
              <a:buFont typeface="Arial" charset="0"/>
              <a:buChar char="•"/>
              <a:defRPr/>
            </a:pPr>
            <a:endParaRPr lang="en-GB"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F3C393-319D-46AC-9932-B156E95ADCF8}" type="slidenum">
              <a:rPr lang="en-GB" altLang="en-US">
                <a:solidFill>
                  <a:schemeClr val="bg1"/>
                </a:solidFill>
              </a:rPr>
              <a:pPr eaLnBrk="1" hangingPunct="1"/>
              <a:t>2</a:t>
            </a:fld>
            <a:endParaRPr lang="en-GB"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Procurement: access</a:t>
            </a:r>
          </a:p>
        </p:txBody>
      </p:sp>
      <p:sp>
        <p:nvSpPr>
          <p:cNvPr id="22531" name="Content Placeholder 2"/>
          <p:cNvSpPr>
            <a:spLocks noGrp="1"/>
          </p:cNvSpPr>
          <p:nvPr>
            <p:ph idx="1"/>
          </p:nvPr>
        </p:nvSpPr>
        <p:spPr/>
        <p:txBody>
          <a:bodyPr/>
          <a:lstStyle/>
          <a:p>
            <a:pPr>
              <a:buFont typeface="Arial" charset="0"/>
              <a:buChar char="•"/>
              <a:defRPr/>
            </a:pPr>
            <a:r>
              <a:rPr lang="en-GB" altLang="en-US" sz="2800" dirty="0" smtClean="0">
                <a:latin typeface="Arial" charset="0"/>
                <a:cs typeface="Arial" charset="0"/>
              </a:rPr>
              <a:t>Content support services: </a:t>
            </a:r>
          </a:p>
          <a:p>
            <a:pPr lvl="1">
              <a:buFont typeface="Arial" charset="0"/>
              <a:buChar char="–"/>
              <a:defRPr/>
            </a:pPr>
            <a:r>
              <a:rPr lang="en-GB" altLang="en-US" sz="2400" dirty="0" smtClean="0">
                <a:latin typeface="Arial" charset="0"/>
                <a:cs typeface="Arial" charset="0"/>
              </a:rPr>
              <a:t>AIMS Procurement - the </a:t>
            </a:r>
            <a:r>
              <a:rPr lang="en-GB" altLang="en-US" sz="2400" dirty="0">
                <a:latin typeface="Arial" charset="0"/>
                <a:cs typeface="Arial" charset="0"/>
              </a:rPr>
              <a:t>PIN</a:t>
            </a:r>
            <a:r>
              <a:rPr lang="en-GB" altLang="en-US" sz="2400" dirty="0" smtClean="0">
                <a:latin typeface="Arial" charset="0"/>
                <a:cs typeface="Arial" charset="0"/>
              </a:rPr>
              <a:t> has been sent out, we are going through the DH approval process, the procurement process will begin on 30th March</a:t>
            </a:r>
            <a:br>
              <a:rPr lang="en-GB" altLang="en-US" sz="2400" dirty="0" smtClean="0">
                <a:latin typeface="Arial" charset="0"/>
                <a:cs typeface="Arial" charset="0"/>
              </a:rPr>
            </a:br>
            <a:r>
              <a:rPr lang="en-GB" altLang="en-US" sz="2400" dirty="0" smtClean="0">
                <a:latin typeface="Arial" charset="0"/>
                <a:cs typeface="Arial" charset="0"/>
              </a:rPr>
              <a:t> </a:t>
            </a:r>
          </a:p>
          <a:p>
            <a:pPr>
              <a:buFont typeface="Arial" charset="0"/>
              <a:buChar char="•"/>
              <a:defRPr/>
            </a:pPr>
            <a:r>
              <a:rPr lang="en-GB" altLang="en-US" sz="2800" dirty="0" smtClean="0">
                <a:latin typeface="Arial" charset="0"/>
                <a:cs typeface="Arial" charset="0"/>
              </a:rPr>
              <a:t>Link Resolver Procurement </a:t>
            </a:r>
          </a:p>
          <a:p>
            <a:pPr lvl="1">
              <a:buFont typeface="Arial" charset="0"/>
              <a:buChar char="–"/>
              <a:defRPr/>
            </a:pPr>
            <a:r>
              <a:rPr lang="en-GB" altLang="en-US" sz="2400" dirty="0" smtClean="0">
                <a:latin typeface="Arial" charset="0"/>
                <a:cs typeface="Arial" charset="0"/>
              </a:rPr>
              <a:t>the PIN has been sent out</a:t>
            </a:r>
          </a:p>
          <a:p>
            <a:pPr lvl="1">
              <a:buFont typeface="Arial" charset="0"/>
              <a:buChar char="–"/>
              <a:defRPr/>
            </a:pPr>
            <a:r>
              <a:rPr lang="en-GB" altLang="en-US" sz="2400" dirty="0" smtClean="0">
                <a:latin typeface="Arial" charset="0"/>
                <a:cs typeface="Arial" charset="0"/>
              </a:rPr>
              <a:t>Supplier Day held on Tuesday 8th March</a:t>
            </a:r>
          </a:p>
          <a:p>
            <a:pPr lvl="1">
              <a:buFont typeface="Arial" charset="0"/>
              <a:buChar char="–"/>
              <a:defRPr/>
            </a:pPr>
            <a:r>
              <a:rPr lang="en-GB" altLang="en-US" sz="2400" dirty="0" smtClean="0">
                <a:latin typeface="Arial" charset="0"/>
                <a:cs typeface="Arial" charset="0"/>
              </a:rPr>
              <a:t>the procurement process will begin in May.</a:t>
            </a:r>
          </a:p>
          <a:p>
            <a:pPr marL="0" indent="0">
              <a:buFont typeface="Arial" charset="0"/>
              <a:buNone/>
              <a:defRPr/>
            </a:pPr>
            <a:endParaRPr lang="en-GB"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D13E6A-1B17-4EE4-B6EA-26862F5CAF3D}" type="slidenum">
              <a:rPr lang="en-GB" altLang="en-US">
                <a:solidFill>
                  <a:schemeClr val="bg1"/>
                </a:solidFill>
              </a:rPr>
              <a:pPr eaLnBrk="1" hangingPunct="1"/>
              <a:t>20</a:t>
            </a:fld>
            <a:endParaRPr lang="en-GB" altLang="en-US">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HDAS redevelopment project</a:t>
            </a:r>
          </a:p>
        </p:txBody>
      </p:sp>
      <p:sp>
        <p:nvSpPr>
          <p:cNvPr id="23555" name="Content Placeholder 2"/>
          <p:cNvSpPr>
            <a:spLocks noGrp="1"/>
          </p:cNvSpPr>
          <p:nvPr>
            <p:ph idx="1"/>
          </p:nvPr>
        </p:nvSpPr>
        <p:spPr/>
        <p:txBody>
          <a:bodyPr/>
          <a:lstStyle/>
          <a:p>
            <a:r>
              <a:rPr lang="en-GB" altLang="en-US" sz="2600" smtClean="0"/>
              <a:t>What: to improve the stability and performance of HDAS and create a better user experience</a:t>
            </a:r>
          </a:p>
          <a:p>
            <a:r>
              <a:rPr lang="en-GB" altLang="en-US" sz="2600" smtClean="0"/>
              <a:t>Why: no investment for 12+ years</a:t>
            </a:r>
          </a:p>
          <a:p>
            <a:r>
              <a:rPr lang="en-GB" altLang="en-US" sz="2600" smtClean="0"/>
              <a:t>How:</a:t>
            </a:r>
          </a:p>
          <a:p>
            <a:pPr lvl="1"/>
            <a:r>
              <a:rPr lang="en-GB" altLang="en-US" sz="2200" smtClean="0"/>
              <a:t>cost split between NICE and HEE</a:t>
            </a:r>
          </a:p>
          <a:p>
            <a:pPr lvl="1"/>
            <a:r>
              <a:rPr lang="en-GB" altLang="en-US" sz="2200" smtClean="0"/>
              <a:t>technical team: NICE</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FF1861-785B-4C58-AAD7-36E4D1C5EC8B}" type="slidenum">
              <a:rPr lang="en-GB" altLang="en-US">
                <a:solidFill>
                  <a:schemeClr val="bg1"/>
                </a:solidFill>
              </a:rPr>
              <a:pPr eaLnBrk="1" hangingPunct="1"/>
              <a:t>21</a:t>
            </a:fld>
            <a:endParaRPr lang="en-GB" alt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Governance</a:t>
            </a:r>
          </a:p>
        </p:txBody>
      </p:sp>
      <p:sp>
        <p:nvSpPr>
          <p:cNvPr id="24579" name="Content Placeholder 2"/>
          <p:cNvSpPr>
            <a:spLocks noGrp="1"/>
          </p:cNvSpPr>
          <p:nvPr>
            <p:ph idx="1"/>
          </p:nvPr>
        </p:nvSpPr>
        <p:spPr/>
        <p:txBody>
          <a:bodyPr/>
          <a:lstStyle/>
          <a:p>
            <a:r>
              <a:rPr lang="en-GB" altLang="en-US" smtClean="0"/>
              <a:t>Project Board: NICE, HEE x 2, Public Health England, National Clinical Fellow</a:t>
            </a:r>
          </a:p>
          <a:p>
            <a:r>
              <a:rPr lang="en-GB" altLang="en-US" smtClean="0"/>
              <a:t>User reference group: information specialists and clinical input</a:t>
            </a:r>
          </a:p>
          <a:p>
            <a:r>
              <a:rPr lang="en-GB" altLang="en-US" smtClean="0"/>
              <a:t>Government Digital Services (GDS) principles </a:t>
            </a:r>
            <a:r>
              <a:rPr lang="en-GB" altLang="en-US" smtClean="0">
                <a:hlinkClick r:id="rId3"/>
              </a:rPr>
              <a:t>https://gds.blog.gov.uk/</a:t>
            </a:r>
            <a:r>
              <a:rPr lang="en-GB" altLang="en-US" smtClean="0"/>
              <a:t> </a:t>
            </a:r>
          </a:p>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FCF3EB-74F2-43F8-9F8C-48AFE46A21A0}" type="slidenum">
              <a:rPr lang="en-GB" altLang="en-US">
                <a:solidFill>
                  <a:schemeClr val="bg1"/>
                </a:solidFill>
              </a:rPr>
              <a:pPr eaLnBrk="1" hangingPunct="1"/>
              <a:t>22</a:t>
            </a:fld>
            <a:endParaRPr lang="en-GB" altLang="en-US">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Project management</a:t>
            </a:r>
          </a:p>
        </p:txBody>
      </p:sp>
      <p:sp>
        <p:nvSpPr>
          <p:cNvPr id="25603" name="Content Placeholder 2"/>
          <p:cNvSpPr>
            <a:spLocks noGrp="1"/>
          </p:cNvSpPr>
          <p:nvPr>
            <p:ph idx="1"/>
          </p:nvPr>
        </p:nvSpPr>
        <p:spPr>
          <a:xfrm>
            <a:off x="395288" y="1484313"/>
            <a:ext cx="8229600" cy="4525962"/>
          </a:xfrm>
        </p:spPr>
        <p:txBody>
          <a:bodyPr/>
          <a:lstStyle/>
          <a:p>
            <a:r>
              <a:rPr lang="en-GB" altLang="en-US" smtClean="0"/>
              <a:t>Discovery</a:t>
            </a:r>
          </a:p>
          <a:p>
            <a:pPr lvl="1"/>
            <a:r>
              <a:rPr lang="en-GB" altLang="en-US" sz="2400" smtClean="0"/>
              <a:t>Existing research</a:t>
            </a:r>
          </a:p>
          <a:p>
            <a:pPr lvl="1"/>
            <a:r>
              <a:rPr lang="en-GB" altLang="en-US" sz="2400" smtClean="0"/>
              <a:t>New user research: survey and observation</a:t>
            </a:r>
          </a:p>
          <a:p>
            <a:pPr lvl="1"/>
            <a:r>
              <a:rPr lang="en-GB" altLang="en-US" sz="2400" smtClean="0"/>
              <a:t>Desk research: what else is available</a:t>
            </a:r>
          </a:p>
          <a:p>
            <a:r>
              <a:rPr lang="en-GB" altLang="en-US" smtClean="0"/>
              <a:t>Development: </a:t>
            </a:r>
          </a:p>
          <a:p>
            <a:pPr lvl="1"/>
            <a:r>
              <a:rPr lang="en-GB" altLang="en-US" sz="2400" smtClean="0"/>
              <a:t>requirements, MoSCoW, minimum viable product</a:t>
            </a:r>
          </a:p>
          <a:p>
            <a:pPr lvl="1"/>
            <a:r>
              <a:rPr lang="en-GB" altLang="en-US" sz="2400" smtClean="0"/>
              <a:t>Agile approach; sprints and showcases</a:t>
            </a:r>
          </a:p>
          <a:p>
            <a:pPr lvl="1"/>
            <a:r>
              <a:rPr lang="en-GB" altLang="en-US" sz="2400" smtClean="0"/>
              <a:t>Alpha and beta testing</a:t>
            </a:r>
          </a:p>
          <a:p>
            <a:r>
              <a:rPr lang="en-GB" altLang="en-US" smtClean="0"/>
              <a:t>Continuous improvement</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D4FFA8-F965-4EEB-8B29-5FE00295FC6C}" type="slidenum">
              <a:rPr lang="en-GB" altLang="en-US">
                <a:solidFill>
                  <a:schemeClr val="bg1"/>
                </a:solidFill>
              </a:rPr>
              <a:pPr eaLnBrk="1" hangingPunct="1"/>
              <a:t>23</a:t>
            </a:fld>
            <a:endParaRPr lang="en-GB" altLang="en-US">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HDAS - timelines</a:t>
            </a:r>
          </a:p>
        </p:txBody>
      </p:sp>
      <p:sp>
        <p:nvSpPr>
          <p:cNvPr id="26627" name="Content Placeholder 2"/>
          <p:cNvSpPr>
            <a:spLocks noGrp="1"/>
          </p:cNvSpPr>
          <p:nvPr>
            <p:ph idx="1"/>
          </p:nvPr>
        </p:nvSpPr>
        <p:spPr/>
        <p:txBody>
          <a:bodyPr/>
          <a:lstStyle/>
          <a:p>
            <a:r>
              <a:rPr lang="en-GB" altLang="en-US" sz="2800" smtClean="0"/>
              <a:t>Current version </a:t>
            </a:r>
          </a:p>
          <a:p>
            <a:pPr lvl="1"/>
            <a:r>
              <a:rPr lang="en-GB" altLang="en-US" sz="2400" smtClean="0"/>
              <a:t>early test site, lots of development work going on</a:t>
            </a:r>
          </a:p>
          <a:p>
            <a:r>
              <a:rPr lang="en-GB" altLang="en-US" sz="2800" smtClean="0"/>
              <a:t>Alpha version – imminent</a:t>
            </a:r>
          </a:p>
          <a:p>
            <a:pPr lvl="1"/>
            <a:r>
              <a:rPr lang="en-GB" altLang="en-US" sz="2400" smtClean="0"/>
              <a:t>Tested with a restricted group of testers, including library staff</a:t>
            </a:r>
          </a:p>
          <a:p>
            <a:r>
              <a:rPr lang="en-GB" altLang="en-US" sz="2800" smtClean="0"/>
              <a:t>Beta version – due end April</a:t>
            </a:r>
          </a:p>
          <a:p>
            <a:pPr lvl="1"/>
            <a:r>
              <a:rPr lang="en-GB" altLang="en-US" sz="2400" smtClean="0"/>
              <a:t>Available to everyone to test – FEEDBACK WANTED</a:t>
            </a:r>
          </a:p>
          <a:p>
            <a:r>
              <a:rPr lang="en-GB" altLang="en-US" sz="2800" smtClean="0"/>
              <a:t>New live version – due quarter 1 of 2016/17</a:t>
            </a:r>
          </a:p>
          <a:p>
            <a:pPr lvl="1"/>
            <a:r>
              <a:rPr lang="en-GB" altLang="en-US" sz="2400" smtClean="0"/>
              <a:t>Will run in parallel with old version for a period, to allow a switch-over</a:t>
            </a:r>
          </a:p>
          <a:p>
            <a:pPr lvl="1"/>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3E5BE-C347-4395-8BC2-A545F568DF5A}" type="slidenum">
              <a:rPr lang="en-GB" altLang="en-US">
                <a:solidFill>
                  <a:schemeClr val="bg1"/>
                </a:solidFill>
              </a:rPr>
              <a:pPr eaLnBrk="1" hangingPunct="1"/>
              <a:t>24</a:t>
            </a:fld>
            <a:endParaRPr lang="en-GB" alt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HDAS - improvements</a:t>
            </a:r>
          </a:p>
        </p:txBody>
      </p:sp>
      <p:sp>
        <p:nvSpPr>
          <p:cNvPr id="3" name="Content Placeholder 2"/>
          <p:cNvSpPr>
            <a:spLocks noGrp="1"/>
          </p:cNvSpPr>
          <p:nvPr>
            <p:ph idx="1"/>
          </p:nvPr>
        </p:nvSpPr>
        <p:spPr/>
        <p:txBody>
          <a:bodyPr/>
          <a:lstStyle/>
          <a:p>
            <a:pPr marL="0" indent="0">
              <a:buFont typeface="Arial" charset="0"/>
              <a:buNone/>
              <a:defRPr/>
            </a:pPr>
            <a:r>
              <a:rPr lang="en-GB" sz="2800" dirty="0"/>
              <a:t>Time saving method for searching</a:t>
            </a:r>
          </a:p>
          <a:p>
            <a:pPr>
              <a:buFont typeface="Arial" charset="0"/>
              <a:buChar char="•"/>
              <a:defRPr/>
            </a:pPr>
            <a:r>
              <a:rPr lang="en-GB" sz="2400" dirty="0" smtClean="0"/>
              <a:t>The </a:t>
            </a:r>
            <a:r>
              <a:rPr lang="en-GB" sz="2400" dirty="0"/>
              <a:t>new service will be more intuitive which should result in a reduction of time that librarians spend providing training on the system.</a:t>
            </a:r>
          </a:p>
          <a:p>
            <a:pPr>
              <a:buFont typeface="Arial" charset="0"/>
              <a:buChar char="•"/>
              <a:defRPr/>
            </a:pPr>
            <a:r>
              <a:rPr lang="en-GB" sz="2400" dirty="0"/>
              <a:t>The experience will be more intuitive making the service more accessible to non-specialist users. </a:t>
            </a:r>
          </a:p>
          <a:p>
            <a:pPr>
              <a:buFont typeface="Arial" charset="0"/>
              <a:buChar char="•"/>
              <a:defRPr/>
            </a:pPr>
            <a:r>
              <a:rPr lang="en-GB" sz="2400" dirty="0"/>
              <a:t>The improved interface will make it easier for users to create search strategies and use many of the other HDAS features available</a:t>
            </a:r>
            <a:r>
              <a:rPr lang="en-GB" sz="2400" dirty="0" smtClean="0"/>
              <a:t>.</a:t>
            </a:r>
            <a:endParaRPr lang="en-GB" sz="2400"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5B18AC-1B68-48FB-A38C-4FB5FF6F40E9}" type="slidenum">
              <a:rPr lang="en-GB" altLang="en-US">
                <a:solidFill>
                  <a:schemeClr val="bg1"/>
                </a:solidFill>
              </a:rPr>
              <a:pPr eaLnBrk="1" hangingPunct="1"/>
              <a:t>25</a:t>
            </a:fld>
            <a:endParaRPr lang="en-GB"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t>HDAS - improvements</a:t>
            </a:r>
          </a:p>
        </p:txBody>
      </p:sp>
      <p:sp>
        <p:nvSpPr>
          <p:cNvPr id="3" name="Content Placeholder 2"/>
          <p:cNvSpPr>
            <a:spLocks noGrp="1"/>
          </p:cNvSpPr>
          <p:nvPr>
            <p:ph idx="1"/>
          </p:nvPr>
        </p:nvSpPr>
        <p:spPr/>
        <p:txBody>
          <a:bodyPr/>
          <a:lstStyle/>
          <a:p>
            <a:pPr marL="0" indent="0">
              <a:buFont typeface="Arial" charset="0"/>
              <a:buNone/>
              <a:defRPr/>
            </a:pPr>
            <a:r>
              <a:rPr lang="en-GB" dirty="0" smtClean="0"/>
              <a:t>Improved performance and stability </a:t>
            </a:r>
          </a:p>
          <a:p>
            <a:pPr>
              <a:buFont typeface="Arial" charset="0"/>
              <a:buChar char="•"/>
              <a:defRPr/>
            </a:pPr>
            <a:r>
              <a:rPr lang="en-GB" sz="2400" dirty="0" smtClean="0"/>
              <a:t>Users will be provided with error handling messages to inform them if there is an error rather than the search strategy taking a long time to process.</a:t>
            </a:r>
          </a:p>
          <a:p>
            <a:pPr>
              <a:buFont typeface="Arial" charset="0"/>
              <a:buChar char="•"/>
              <a:defRPr/>
            </a:pPr>
            <a:r>
              <a:rPr lang="en-GB" sz="2400" dirty="0" smtClean="0"/>
              <a:t>Users will be informed of errors in their search syntax</a:t>
            </a:r>
          </a:p>
          <a:p>
            <a:pPr>
              <a:buFont typeface="Arial" charset="0"/>
              <a:buChar char="•"/>
              <a:defRPr/>
            </a:pPr>
            <a:r>
              <a:rPr lang="en-GB" sz="2400" dirty="0" smtClean="0"/>
              <a:t>When searching multiple databases, results are returned for each database when ready, rather than waiting for the slowest database</a:t>
            </a:r>
          </a:p>
          <a:p>
            <a:pPr>
              <a:buFont typeface="Arial" charset="0"/>
              <a:buChar char="•"/>
              <a:defRPr/>
            </a:pP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188E07-BF40-4490-81E4-4040DFB93304}" type="slidenum">
              <a:rPr lang="en-GB" altLang="en-US">
                <a:solidFill>
                  <a:schemeClr val="bg1"/>
                </a:solidFill>
              </a:rPr>
              <a:pPr eaLnBrk="1" hangingPunct="1"/>
              <a:t>26</a:t>
            </a:fld>
            <a:endParaRPr lang="en-GB" altLang="en-US">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t>HDAS - improvements</a:t>
            </a:r>
          </a:p>
        </p:txBody>
      </p:sp>
      <p:sp>
        <p:nvSpPr>
          <p:cNvPr id="3" name="Content Placeholder 2"/>
          <p:cNvSpPr>
            <a:spLocks noGrp="1"/>
          </p:cNvSpPr>
          <p:nvPr>
            <p:ph idx="1"/>
          </p:nvPr>
        </p:nvSpPr>
        <p:spPr>
          <a:xfrm>
            <a:off x="468313" y="1196975"/>
            <a:ext cx="8229600" cy="4525963"/>
          </a:xfrm>
        </p:spPr>
        <p:txBody>
          <a:bodyPr/>
          <a:lstStyle/>
          <a:p>
            <a:pPr marL="0" indent="0">
              <a:buFont typeface="Arial" charset="0"/>
              <a:buNone/>
              <a:defRPr/>
            </a:pPr>
            <a:r>
              <a:rPr lang="en-GB" sz="2800" dirty="0" smtClean="0"/>
              <a:t>Improvement to the search functions</a:t>
            </a:r>
          </a:p>
          <a:p>
            <a:pPr>
              <a:buFont typeface="Arial" charset="0"/>
              <a:buChar char="•"/>
              <a:defRPr/>
            </a:pPr>
            <a:r>
              <a:rPr lang="en-GB" sz="2400" dirty="0" smtClean="0"/>
              <a:t>We have reduced the steps to select which databases to search, and users will now open the site directly on the search page.</a:t>
            </a:r>
          </a:p>
          <a:p>
            <a:pPr>
              <a:buFont typeface="Arial" charset="0"/>
              <a:buChar char="•"/>
              <a:defRPr/>
            </a:pPr>
            <a:r>
              <a:rPr lang="en-GB" sz="2400" dirty="0" smtClean="0"/>
              <a:t>From the search page you will have easy access to the various databases, thesauri and limits as they apply to each database and choices over which fields you want your search to apply to.</a:t>
            </a:r>
          </a:p>
          <a:p>
            <a:pPr>
              <a:buFont typeface="Arial" charset="0"/>
              <a:buChar char="•"/>
              <a:defRPr/>
            </a:pPr>
            <a:r>
              <a:rPr lang="en-GB" sz="2400" dirty="0" smtClean="0"/>
              <a:t>A new feature added is the ability for users to see their search history in isolation or alongside the actual search results.</a:t>
            </a:r>
          </a:p>
          <a:p>
            <a:pPr>
              <a:buFont typeface="Arial" charset="0"/>
              <a:buChar char="•"/>
              <a:defRPr/>
            </a:pPr>
            <a:r>
              <a:rPr lang="en-GB" sz="2400" dirty="0" smtClean="0"/>
              <a:t>User preferences will be remembered, so they only need to be applied once.</a:t>
            </a:r>
          </a:p>
          <a:p>
            <a:pPr marL="0" indent="0">
              <a:buFont typeface="Arial" charset="0"/>
              <a:buNone/>
              <a:defRPr/>
            </a:pP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D9594F-2DC3-47AC-8723-26160480E1F5}" type="slidenum">
              <a:rPr lang="en-GB" altLang="en-US">
                <a:solidFill>
                  <a:schemeClr val="bg1"/>
                </a:solidFill>
              </a:rPr>
              <a:pPr eaLnBrk="1" hangingPunct="1"/>
              <a:t>27</a:t>
            </a:fld>
            <a:endParaRPr lang="en-GB" altLang="en-US">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HDAS - improvements</a:t>
            </a:r>
          </a:p>
        </p:txBody>
      </p:sp>
      <p:sp>
        <p:nvSpPr>
          <p:cNvPr id="30723" name="Content Placeholder 2"/>
          <p:cNvSpPr>
            <a:spLocks noGrp="1"/>
          </p:cNvSpPr>
          <p:nvPr>
            <p:ph idx="1"/>
          </p:nvPr>
        </p:nvSpPr>
        <p:spPr/>
        <p:txBody>
          <a:bodyPr/>
          <a:lstStyle/>
          <a:p>
            <a:r>
              <a:rPr lang="en-GB" altLang="en-US" smtClean="0"/>
              <a:t>Easier to plug in new databases</a:t>
            </a:r>
          </a:p>
          <a:p>
            <a:r>
              <a:rPr lang="en-GB" altLang="en-US" smtClean="0"/>
              <a:t>Reactive to provider changes</a:t>
            </a:r>
          </a:p>
          <a:p>
            <a:r>
              <a:rPr lang="en-GB" altLang="en-US" smtClean="0"/>
              <a:t>Easier to identify issues and resolve them</a:t>
            </a:r>
          </a:p>
          <a:p>
            <a:pPr lvl="1"/>
            <a:r>
              <a:rPr lang="en-GB" altLang="en-US" smtClean="0"/>
              <a:t>Eg diagnosing whether a problem lies with HDAS or with the database providers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AF8F8B-FBB5-4CA8-BF58-17F7FE4D9D18}" type="slidenum">
              <a:rPr lang="en-GB" altLang="en-US">
                <a:solidFill>
                  <a:schemeClr val="bg1"/>
                </a:solidFill>
              </a:rPr>
              <a:pPr eaLnBrk="1" hangingPunct="1"/>
              <a:t>28</a:t>
            </a:fld>
            <a:endParaRPr lang="en-GB" altLang="en-US">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714500"/>
          </a:xfrm>
        </p:spPr>
        <p:txBody>
          <a:bodyPr/>
          <a:lstStyle/>
          <a:p>
            <a:r>
              <a:rPr lang="en-GB" altLang="en-US" smtClean="0"/>
              <a:t>Current test version</a:t>
            </a:r>
            <a:br>
              <a:rPr lang="en-GB" altLang="en-US" smtClean="0"/>
            </a:br>
            <a:r>
              <a:rPr lang="en-GB" altLang="en-US" smtClean="0">
                <a:hlinkClick r:id="rId3"/>
              </a:rPr>
              <a:t>http://alpha.hdas.nice.org.uk/</a:t>
            </a:r>
            <a:r>
              <a:rPr lang="en-GB" altLang="en-US" smtClean="0"/>
              <a:t> </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2C00C6-7264-4F55-8FA2-4519A2A65F7D}" type="slidenum">
              <a:rPr lang="en-GB" altLang="en-US">
                <a:solidFill>
                  <a:schemeClr val="bg1"/>
                </a:solidFill>
              </a:rPr>
              <a:pPr eaLnBrk="1" hangingPunct="1"/>
              <a:t>29</a:t>
            </a:fld>
            <a:endParaRPr lang="en-GB" altLang="en-US">
              <a:solidFill>
                <a:schemeClr val="bg1"/>
              </a:solidFill>
            </a:endParaRPr>
          </a:p>
        </p:txBody>
      </p:sp>
      <p:pic>
        <p:nvPicPr>
          <p:cNvPr id="31748"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2014538"/>
            <a:ext cx="8229600" cy="3697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Today’s session</a:t>
            </a:r>
          </a:p>
        </p:txBody>
      </p:sp>
      <p:sp>
        <p:nvSpPr>
          <p:cNvPr id="5123" name="Content Placeholder 2"/>
          <p:cNvSpPr>
            <a:spLocks noGrp="1"/>
          </p:cNvSpPr>
          <p:nvPr>
            <p:ph idx="1"/>
          </p:nvPr>
        </p:nvSpPr>
        <p:spPr>
          <a:xfrm>
            <a:off x="468313" y="1484313"/>
            <a:ext cx="8229600" cy="4708525"/>
          </a:xfrm>
        </p:spPr>
        <p:txBody>
          <a:bodyPr/>
          <a:lstStyle/>
          <a:p>
            <a:r>
              <a:rPr lang="en-GB" altLang="en-US" sz="2000" smtClean="0"/>
              <a:t>NICE Information Services</a:t>
            </a:r>
          </a:p>
          <a:p>
            <a:r>
              <a:rPr lang="en-GB" altLang="en-US" sz="2000" smtClean="0"/>
              <a:t>Evidence search:</a:t>
            </a:r>
          </a:p>
          <a:p>
            <a:pPr lvl="1"/>
            <a:r>
              <a:rPr lang="en-GB" altLang="en-US" sz="2000" smtClean="0"/>
              <a:t>recent changes</a:t>
            </a:r>
          </a:p>
          <a:p>
            <a:pPr lvl="1"/>
            <a:r>
              <a:rPr lang="en-GB" altLang="en-US" sz="2000" smtClean="0"/>
              <a:t>planned changes</a:t>
            </a:r>
          </a:p>
          <a:p>
            <a:pPr lvl="1"/>
            <a:r>
              <a:rPr lang="en-GB" altLang="en-US" sz="2000" smtClean="0"/>
              <a:t>advanced searching notes</a:t>
            </a:r>
          </a:p>
          <a:p>
            <a:pPr lvl="1"/>
            <a:r>
              <a:rPr lang="en-GB" altLang="en-US" sz="2000" smtClean="0"/>
              <a:t>promotional package</a:t>
            </a:r>
          </a:p>
          <a:p>
            <a:r>
              <a:rPr lang="en-GB" altLang="en-US" sz="2000" smtClean="0"/>
              <a:t>Core content update</a:t>
            </a:r>
          </a:p>
          <a:p>
            <a:r>
              <a:rPr lang="en-GB" altLang="en-US" sz="2000" smtClean="0"/>
              <a:t>HDAS update</a:t>
            </a:r>
          </a:p>
          <a:p>
            <a:pPr lvl="1"/>
            <a:r>
              <a:rPr lang="en-GB" altLang="en-US" sz="2000" smtClean="0"/>
              <a:t>features and benefits of the re-launch</a:t>
            </a:r>
          </a:p>
          <a:p>
            <a:pPr lvl="1"/>
            <a:r>
              <a:rPr lang="en-GB" altLang="en-US" sz="2000" smtClean="0"/>
              <a:t>timescales for change</a:t>
            </a:r>
          </a:p>
          <a:p>
            <a:pPr lvl="1"/>
            <a:r>
              <a:rPr lang="en-GB" altLang="en-US" sz="2000" smtClean="0"/>
              <a:t>plans for training materials </a:t>
            </a:r>
          </a:p>
          <a:p>
            <a:pPr lvl="1"/>
            <a:r>
              <a:rPr lang="en-GB" altLang="en-US" sz="2000" smtClean="0"/>
              <a:t>the process behind technical changes to the service</a:t>
            </a:r>
          </a:p>
          <a:p>
            <a:r>
              <a:rPr lang="en-GB" altLang="en-US" sz="2000" smtClean="0"/>
              <a:t>What can we do to support you?</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F42652-4A32-4030-AD9F-2005B259602E}" type="slidenum">
              <a:rPr lang="en-GB" altLang="en-US">
                <a:solidFill>
                  <a:schemeClr val="bg1"/>
                </a:solidFill>
              </a:rPr>
              <a:pPr eaLnBrk="1" hangingPunct="1"/>
              <a:t>3</a:t>
            </a:fld>
            <a:endParaRPr lang="en-GB"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F48EA9-6CC7-48B2-ADF5-BB1DFDA4B033}" type="slidenum">
              <a:rPr lang="en-GB" altLang="en-US">
                <a:solidFill>
                  <a:schemeClr val="bg1"/>
                </a:solidFill>
              </a:rPr>
              <a:pPr eaLnBrk="1" hangingPunct="1"/>
              <a:t>30</a:t>
            </a:fld>
            <a:endParaRPr lang="en-GB" altLang="en-US">
              <a:solidFill>
                <a:schemeClr val="bg1"/>
              </a:solidFill>
            </a:endParaRP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61463" cy="544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96634-51A0-47DF-B878-3C1470D0A4C3}" type="slidenum">
              <a:rPr lang="en-GB" altLang="en-US">
                <a:solidFill>
                  <a:schemeClr val="bg1"/>
                </a:solidFill>
              </a:rPr>
              <a:pPr eaLnBrk="1" hangingPunct="1"/>
              <a:t>31</a:t>
            </a:fld>
            <a:endParaRPr lang="en-GB" altLang="en-US">
              <a:solidFill>
                <a:schemeClr val="bg1"/>
              </a:solidFill>
            </a:endParaRPr>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26538" cy="455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t>Logged in</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6F99AE-8982-4339-A67C-E00A84B34E26}" type="slidenum">
              <a:rPr lang="en-GB" altLang="en-US">
                <a:solidFill>
                  <a:schemeClr val="bg1"/>
                </a:solidFill>
              </a:rPr>
              <a:pPr eaLnBrk="1" hangingPunct="1"/>
              <a:t>32</a:t>
            </a:fld>
            <a:endParaRPr lang="en-GB" altLang="en-US">
              <a:solidFill>
                <a:schemeClr val="bg1"/>
              </a:solidFill>
            </a:endParaRPr>
          </a:p>
        </p:txBody>
      </p:sp>
      <p:pic>
        <p:nvPicPr>
          <p:cNvPr id="34820"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4488" y="1412875"/>
            <a:ext cx="8331200" cy="4829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smtClean="0"/>
              <a:t>Database selected, field and limit options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E8D353-3B19-4903-B9BB-C86541474A98}" type="slidenum">
              <a:rPr lang="en-GB" altLang="en-US">
                <a:solidFill>
                  <a:schemeClr val="bg1"/>
                </a:solidFill>
              </a:rPr>
              <a:pPr eaLnBrk="1" hangingPunct="1"/>
              <a:t>33</a:t>
            </a:fld>
            <a:endParaRPr lang="en-GB" altLang="en-US">
              <a:solidFill>
                <a:schemeClr val="bg1"/>
              </a:solidFill>
            </a:endParaRPr>
          </a:p>
        </p:txBody>
      </p:sp>
      <p:pic>
        <p:nvPicPr>
          <p:cNvPr id="3584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5488" y="1600200"/>
            <a:ext cx="76930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t>Keyword search</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834D4C-6833-4335-ADF7-7FD0E3A7163C}" type="slidenum">
              <a:rPr lang="en-GB" altLang="en-US">
                <a:solidFill>
                  <a:schemeClr val="bg1"/>
                </a:solidFill>
              </a:rPr>
              <a:pPr eaLnBrk="1" hangingPunct="1"/>
              <a:t>34</a:t>
            </a:fld>
            <a:endParaRPr lang="en-GB" altLang="en-US">
              <a:solidFill>
                <a:schemeClr val="bg1"/>
              </a:solidFill>
            </a:endParaRPr>
          </a:p>
        </p:txBody>
      </p:sp>
      <p:pic>
        <p:nvPicPr>
          <p:cNvPr id="3686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00200"/>
            <a:ext cx="76200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t>“Lower search panel”</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5659DC-B9AC-4096-BF69-55CDD3583FB8}" type="slidenum">
              <a:rPr lang="en-GB" altLang="en-US">
                <a:solidFill>
                  <a:schemeClr val="bg1"/>
                </a:solidFill>
              </a:rPr>
              <a:pPr eaLnBrk="1" hangingPunct="1"/>
              <a:t>35</a:t>
            </a:fld>
            <a:endParaRPr lang="en-GB" altLang="en-US">
              <a:solidFill>
                <a:schemeClr val="bg1"/>
              </a:solidFill>
            </a:endParaRPr>
          </a:p>
        </p:txBody>
      </p:sp>
      <p:pic>
        <p:nvPicPr>
          <p:cNvPr id="3789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1825" y="1600200"/>
            <a:ext cx="78803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smtClean="0"/>
              <a:t>Error messages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2111CA-F338-4DB8-8DE7-A1A8AF69A4C0}" type="slidenum">
              <a:rPr lang="en-GB" altLang="en-US">
                <a:solidFill>
                  <a:schemeClr val="bg1"/>
                </a:solidFill>
              </a:rPr>
              <a:pPr eaLnBrk="1" hangingPunct="1"/>
              <a:t>36</a:t>
            </a:fld>
            <a:endParaRPr lang="en-GB" altLang="en-US">
              <a:solidFill>
                <a:schemeClr val="bg1"/>
              </a:solidFill>
            </a:endParaRPr>
          </a:p>
        </p:txBody>
      </p:sp>
      <p:pic>
        <p:nvPicPr>
          <p:cNvPr id="3891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4688" y="1600200"/>
            <a:ext cx="7794625" cy="45259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DB3F36-7AE4-4682-9299-F703512B5ACF}" type="slidenum">
              <a:rPr lang="en-GB" altLang="en-US">
                <a:solidFill>
                  <a:schemeClr val="bg1"/>
                </a:solidFill>
              </a:rPr>
              <a:pPr eaLnBrk="1" hangingPunct="1"/>
              <a:t>37</a:t>
            </a:fld>
            <a:endParaRPr lang="en-GB" altLang="en-US">
              <a:solidFill>
                <a:schemeClr val="bg1"/>
              </a:solidFill>
            </a:endParaRPr>
          </a:p>
        </p:txBody>
      </p:sp>
      <p:pic>
        <p:nvPicPr>
          <p:cNvPr id="3994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260350"/>
            <a:ext cx="8229600" cy="1768475"/>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t>Thesaurus searching</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787C38-1427-40A3-B19B-4AB2C584C964}" type="slidenum">
              <a:rPr lang="en-GB" altLang="en-US">
                <a:solidFill>
                  <a:schemeClr val="bg1"/>
                </a:solidFill>
              </a:rPr>
              <a:pPr eaLnBrk="1" hangingPunct="1"/>
              <a:t>38</a:t>
            </a:fld>
            <a:endParaRPr lang="en-GB" altLang="en-US">
              <a:solidFill>
                <a:schemeClr val="bg1"/>
              </a:solidFill>
            </a:endParaRPr>
          </a:p>
        </p:txBody>
      </p:sp>
      <p:pic>
        <p:nvPicPr>
          <p:cNvPr id="4096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338" y="1600200"/>
            <a:ext cx="8061325" cy="45259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mtClean="0"/>
              <a:t>Thesaurus searching cont’d</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72EE95-42E0-401D-8950-C11D7DD7D01E}" type="slidenum">
              <a:rPr lang="en-GB" altLang="en-US">
                <a:solidFill>
                  <a:schemeClr val="bg1"/>
                </a:solidFill>
              </a:rPr>
              <a:pPr eaLnBrk="1" hangingPunct="1"/>
              <a:t>39</a:t>
            </a:fld>
            <a:endParaRPr lang="en-GB" altLang="en-US">
              <a:solidFill>
                <a:schemeClr val="bg1"/>
              </a:solidFill>
            </a:endParaRPr>
          </a:p>
        </p:txBody>
      </p:sp>
      <p:pic>
        <p:nvPicPr>
          <p:cNvPr id="4198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71638"/>
            <a:ext cx="8229600" cy="4383087"/>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l="3348" t="18573" r="3154" b="17969"/>
          <a:stretch>
            <a:fillRect/>
          </a:stretch>
        </p:blipFill>
        <p:spPr>
          <a:xfrm>
            <a:off x="1838325" y="188913"/>
            <a:ext cx="5321300" cy="668337"/>
          </a:xfrm>
        </p:spPr>
      </p:pic>
      <p:sp>
        <p:nvSpPr>
          <p:cNvPr id="15" name="Rectangle 14"/>
          <p:cNvSpPr/>
          <p:nvPr/>
        </p:nvSpPr>
        <p:spPr>
          <a:xfrm>
            <a:off x="468313" y="3778250"/>
            <a:ext cx="1800225" cy="2462213"/>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defRPr/>
            </a:pPr>
            <a:r>
              <a:rPr lang="en-GB" sz="1400" b="1" dirty="0">
                <a:cs typeface="Arial" panose="020B0604020202020204" pitchFamily="34" charset="0"/>
              </a:rPr>
              <a:t>Develops and delivers NICE Digital Services, including:</a:t>
            </a:r>
            <a:r>
              <a:rPr lang="en-GB" sz="1400" dirty="0">
                <a:cs typeface="Arial" panose="020B0604020202020204" pitchFamily="34" charset="0"/>
              </a:rPr>
              <a:t/>
            </a:r>
            <a:br>
              <a:rPr lang="en-GB" sz="1400" dirty="0">
                <a:cs typeface="Arial" panose="020B0604020202020204" pitchFamily="34" charset="0"/>
              </a:rPr>
            </a:br>
            <a:r>
              <a:rPr lang="en-GB" sz="1400" dirty="0">
                <a:cs typeface="Arial" panose="020B0604020202020204" pitchFamily="34" charset="0"/>
              </a:rPr>
              <a:t> </a:t>
            </a:r>
          </a:p>
          <a:p>
            <a:pPr>
              <a:defRPr/>
            </a:pPr>
            <a:r>
              <a:rPr lang="en-GB" sz="1200" dirty="0">
                <a:cs typeface="Arial" panose="020B0604020202020204" pitchFamily="34" charset="0"/>
              </a:rPr>
              <a:t>•NICE.org Website</a:t>
            </a:r>
          </a:p>
          <a:p>
            <a:pPr>
              <a:defRPr/>
            </a:pPr>
            <a:r>
              <a:rPr lang="en-GB" sz="1200" dirty="0">
                <a:cs typeface="Arial" panose="020B0604020202020204" pitchFamily="34" charset="0"/>
              </a:rPr>
              <a:t>•NICE Pathways</a:t>
            </a:r>
          </a:p>
          <a:p>
            <a:pPr>
              <a:defRPr/>
            </a:pPr>
            <a:r>
              <a:rPr lang="en-GB" sz="1200" dirty="0">
                <a:cs typeface="Arial" panose="020B0604020202020204" pitchFamily="34" charset="0"/>
              </a:rPr>
              <a:t>•NICE Evidence Services – BNF, BNFc, Journals and Databases, CKS, Evidence Search.</a:t>
            </a:r>
          </a:p>
        </p:txBody>
      </p:sp>
      <p:sp>
        <p:nvSpPr>
          <p:cNvPr id="16" name="Rectangle 15"/>
          <p:cNvSpPr/>
          <p:nvPr/>
        </p:nvSpPr>
        <p:spPr>
          <a:xfrm>
            <a:off x="5000625" y="2295525"/>
            <a:ext cx="3403600" cy="769938"/>
          </a:xfrm>
          <a:prstGeom prst="rect">
            <a:avLst/>
          </a:prstGeom>
          <a:ln>
            <a:no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GB" sz="1600" b="1" dirty="0">
                <a:cs typeface="Arial" panose="020B0604020202020204" pitchFamily="34" charset="0"/>
              </a:rPr>
              <a:t>Information</a:t>
            </a:r>
            <a:r>
              <a:rPr lang="en-GB" sz="1400" b="1" dirty="0">
                <a:cs typeface="Arial" panose="020B0604020202020204" pitchFamily="34" charset="0"/>
              </a:rPr>
              <a:t> </a:t>
            </a:r>
            <a:r>
              <a:rPr lang="en-GB" sz="1600" b="1" dirty="0">
                <a:cs typeface="Arial" panose="020B0604020202020204" pitchFamily="34" charset="0"/>
              </a:rPr>
              <a:t>Resources</a:t>
            </a:r>
          </a:p>
          <a:p>
            <a:pPr algn="ctr">
              <a:defRPr/>
            </a:pPr>
            <a:r>
              <a:rPr lang="en-GB" sz="1400" dirty="0">
                <a:cs typeface="Arial" panose="020B0604020202020204" pitchFamily="34" charset="0"/>
              </a:rPr>
              <a:t>Supports the broad information requirements of NICE</a:t>
            </a:r>
          </a:p>
        </p:txBody>
      </p:sp>
      <p:sp>
        <p:nvSpPr>
          <p:cNvPr id="17" name="TextBox 16"/>
          <p:cNvSpPr txBox="1"/>
          <p:nvPr/>
        </p:nvSpPr>
        <p:spPr>
          <a:xfrm>
            <a:off x="2700338" y="3789363"/>
            <a:ext cx="1857375" cy="2447925"/>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GB" b="1" dirty="0">
                <a:cs typeface="Arial" panose="020B0604020202020204" pitchFamily="34" charset="0"/>
              </a:rPr>
              <a:t>Commissioned Content and Access</a:t>
            </a:r>
          </a:p>
          <a:p>
            <a:pPr marL="171450" indent="-171450">
              <a:buFont typeface="Arial" panose="020B0604020202020204" pitchFamily="34" charset="0"/>
              <a:buChar char="•"/>
              <a:defRPr/>
            </a:pPr>
            <a:r>
              <a:rPr lang="en-GB" sz="1200" dirty="0">
                <a:cs typeface="Arial" panose="020B0604020202020204" pitchFamily="34" charset="0"/>
              </a:rPr>
              <a:t>procures and contract manages commissioned content on behalf of the NHS and makes this available via </a:t>
            </a:r>
            <a:r>
              <a:rPr lang="en-GB" sz="1200" dirty="0" err="1">
                <a:cs typeface="Arial" panose="020B0604020202020204" pitchFamily="34" charset="0"/>
              </a:rPr>
              <a:t>OpenAthens</a:t>
            </a:r>
            <a:r>
              <a:rPr lang="en-GB" sz="1200" dirty="0">
                <a:cs typeface="Arial" panose="020B0604020202020204" pitchFamily="34" charset="0"/>
              </a:rPr>
              <a:t> or IP range</a:t>
            </a:r>
          </a:p>
        </p:txBody>
      </p:sp>
      <p:sp>
        <p:nvSpPr>
          <p:cNvPr id="18" name="TextBox 17"/>
          <p:cNvSpPr txBox="1"/>
          <p:nvPr/>
        </p:nvSpPr>
        <p:spPr>
          <a:xfrm>
            <a:off x="4937125" y="3778250"/>
            <a:ext cx="1765300" cy="2447925"/>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GB" b="1" dirty="0">
                <a:cs typeface="Arial" panose="020B0604020202020204" pitchFamily="34" charset="0"/>
              </a:rPr>
              <a:t>Evidence Information Services</a:t>
            </a:r>
          </a:p>
          <a:p>
            <a:pPr algn="ctr">
              <a:defRPr/>
            </a:pPr>
            <a:endParaRPr lang="en-GB" b="1" dirty="0">
              <a:cs typeface="Arial" panose="020B0604020202020204" pitchFamily="34" charset="0"/>
            </a:endParaRPr>
          </a:p>
          <a:p>
            <a:pPr marL="171450" indent="-171450">
              <a:buFont typeface="Arial" panose="020B0604020202020204" pitchFamily="34" charset="0"/>
              <a:buChar char="•"/>
              <a:defRPr/>
            </a:pPr>
            <a:r>
              <a:rPr lang="en-GB" sz="1200" dirty="0">
                <a:cs typeface="Arial" panose="020B0604020202020204" pitchFamily="34" charset="0"/>
              </a:rPr>
              <a:t>NICE Evidence Services</a:t>
            </a:r>
            <a:br>
              <a:rPr lang="en-GB" sz="1200" dirty="0">
                <a:cs typeface="Arial" panose="020B0604020202020204" pitchFamily="34" charset="0"/>
              </a:rPr>
            </a:br>
            <a:endParaRPr lang="en-GB" sz="1200" dirty="0">
              <a:cs typeface="Arial" panose="020B0604020202020204" pitchFamily="34" charset="0"/>
            </a:endParaRPr>
          </a:p>
          <a:p>
            <a:pPr marL="171450" indent="-171450">
              <a:buFont typeface="Arial" panose="020B0604020202020204" pitchFamily="34" charset="0"/>
              <a:buChar char="•"/>
              <a:defRPr/>
            </a:pPr>
            <a:r>
              <a:rPr lang="en-GB" sz="1200" dirty="0">
                <a:cs typeface="Arial" panose="020B0604020202020204" pitchFamily="34" charset="0"/>
              </a:rPr>
              <a:t>Information support for surveillance requirements</a:t>
            </a:r>
            <a:br>
              <a:rPr lang="en-GB" sz="1200" dirty="0">
                <a:cs typeface="Arial" panose="020B0604020202020204" pitchFamily="34" charset="0"/>
              </a:rPr>
            </a:br>
            <a:endParaRPr lang="en-GB" sz="1200" dirty="0">
              <a:cs typeface="Arial" panose="020B0604020202020204" pitchFamily="34" charset="0"/>
            </a:endParaRPr>
          </a:p>
        </p:txBody>
      </p:sp>
      <p:sp>
        <p:nvSpPr>
          <p:cNvPr id="19" name="TextBox 18"/>
          <p:cNvSpPr txBox="1"/>
          <p:nvPr/>
        </p:nvSpPr>
        <p:spPr>
          <a:xfrm>
            <a:off x="7019925" y="3787775"/>
            <a:ext cx="1758950" cy="2447925"/>
          </a:xfrm>
          <a:prstGeom prst="rect">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GB" b="1" dirty="0">
                <a:cs typeface="Arial" panose="020B0604020202020204" pitchFamily="34" charset="0"/>
              </a:rPr>
              <a:t>Guidance Information Services</a:t>
            </a:r>
          </a:p>
          <a:p>
            <a:pPr marL="285750" indent="-285750">
              <a:buFont typeface="Arial" panose="020B0604020202020204" pitchFamily="34" charset="0"/>
              <a:buChar char="•"/>
              <a:defRPr/>
            </a:pPr>
            <a:endParaRPr lang="en-GB" sz="1200" dirty="0">
              <a:cs typeface="Arial" panose="020B0604020202020204" pitchFamily="34" charset="0"/>
            </a:endParaRPr>
          </a:p>
          <a:p>
            <a:pPr marL="285750" indent="-285750">
              <a:buFont typeface="Arial" panose="020B0604020202020204" pitchFamily="34" charset="0"/>
              <a:buChar char="•"/>
              <a:defRPr/>
            </a:pPr>
            <a:r>
              <a:rPr lang="en-GB" sz="1200" dirty="0">
                <a:cs typeface="Arial" panose="020B0604020202020204" pitchFamily="34" charset="0"/>
              </a:rPr>
              <a:t>Information support for guidance requirements</a:t>
            </a:r>
          </a:p>
          <a:p>
            <a:pPr marL="285750" indent="-285750">
              <a:buFont typeface="Arial" panose="020B0604020202020204" pitchFamily="34" charset="0"/>
              <a:buChar char="•"/>
              <a:defRPr/>
            </a:pPr>
            <a:endParaRPr lang="en-GB" sz="1200" dirty="0">
              <a:cs typeface="Arial" panose="020B0604020202020204" pitchFamily="34" charset="0"/>
            </a:endParaRPr>
          </a:p>
          <a:p>
            <a:pPr marL="285750" indent="-285750">
              <a:buFont typeface="Arial" panose="020B0604020202020204" pitchFamily="34" charset="0"/>
              <a:buChar char="•"/>
              <a:defRPr/>
            </a:pPr>
            <a:r>
              <a:rPr lang="en-GB" sz="1200" dirty="0">
                <a:cs typeface="Arial" panose="020B0604020202020204" pitchFamily="34" charset="0"/>
              </a:rPr>
              <a:t>Corporate library services</a:t>
            </a:r>
          </a:p>
        </p:txBody>
      </p:sp>
      <p:sp>
        <p:nvSpPr>
          <p:cNvPr id="20" name="Rectangle 19"/>
          <p:cNvSpPr/>
          <p:nvPr/>
        </p:nvSpPr>
        <p:spPr>
          <a:xfrm>
            <a:off x="3349625" y="1417555"/>
            <a:ext cx="2300630"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defRPr/>
            </a:pPr>
            <a:r>
              <a:rPr lang="en-GB" dirty="0">
                <a:cs typeface="Arial" panose="020B0604020202020204" pitchFamily="34" charset="0"/>
              </a:rPr>
              <a:t>Evidence Resources</a:t>
            </a:r>
          </a:p>
        </p:txBody>
      </p:sp>
      <p:sp>
        <p:nvSpPr>
          <p:cNvPr id="34" name="Rectangle 33"/>
          <p:cNvSpPr/>
          <p:nvPr/>
        </p:nvSpPr>
        <p:spPr>
          <a:xfrm>
            <a:off x="887413" y="2320925"/>
            <a:ext cx="3306762" cy="769938"/>
          </a:xfrm>
          <a:prstGeom prst="rect">
            <a:avLst/>
          </a:prstGeom>
          <a:ln>
            <a:noFill/>
          </a:ln>
        </p:spPr>
        <p:style>
          <a:lnRef idx="3">
            <a:schemeClr val="lt1"/>
          </a:lnRef>
          <a:fillRef idx="1">
            <a:schemeClr val="accent4"/>
          </a:fillRef>
          <a:effectRef idx="1">
            <a:schemeClr val="accent4"/>
          </a:effectRef>
          <a:fontRef idx="minor">
            <a:schemeClr val="lt1"/>
          </a:fontRef>
        </p:style>
        <p:txBody>
          <a:bodyPr wrap="none">
            <a:spAutoFit/>
          </a:bodyPr>
          <a:lstStyle/>
          <a:p>
            <a:pPr algn="ctr">
              <a:defRPr/>
            </a:pPr>
            <a:r>
              <a:rPr lang="en-GB" sz="1600" b="1" dirty="0">
                <a:cs typeface="Arial" panose="020B0604020202020204" pitchFamily="34" charset="0"/>
              </a:rPr>
              <a:t>Digital Services</a:t>
            </a:r>
          </a:p>
          <a:p>
            <a:pPr algn="ctr">
              <a:defRPr/>
            </a:pPr>
            <a:r>
              <a:rPr lang="en-GB" sz="1400" dirty="0">
                <a:cs typeface="Arial" panose="020B0604020202020204" pitchFamily="34" charset="0"/>
              </a:rPr>
              <a:t>     Supports the digital requirements   </a:t>
            </a:r>
          </a:p>
          <a:p>
            <a:pPr algn="ctr">
              <a:defRPr/>
            </a:pPr>
            <a:r>
              <a:rPr lang="en-GB" sz="1400" dirty="0">
                <a:cs typeface="Arial" panose="020B0604020202020204" pitchFamily="34" charset="0"/>
              </a:rPr>
              <a:t>of NICE</a:t>
            </a:r>
          </a:p>
        </p:txBody>
      </p:sp>
      <p:cxnSp>
        <p:nvCxnSpPr>
          <p:cNvPr id="36" name="Straight Connector 35"/>
          <p:cNvCxnSpPr/>
          <p:nvPr/>
        </p:nvCxnSpPr>
        <p:spPr>
          <a:xfrm>
            <a:off x="4500563" y="1787525"/>
            <a:ext cx="0" cy="271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11413" y="2058988"/>
            <a:ext cx="4291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11413" y="2058988"/>
            <a:ext cx="0" cy="23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6" idx="0"/>
          </p:cNvCxnSpPr>
          <p:nvPr/>
        </p:nvCxnSpPr>
        <p:spPr>
          <a:xfrm>
            <a:off x="6702425" y="2058988"/>
            <a:ext cx="0" cy="236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92275" y="3090863"/>
            <a:ext cx="0" cy="687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6" idx="2"/>
          </p:cNvCxnSpPr>
          <p:nvPr/>
        </p:nvCxnSpPr>
        <p:spPr>
          <a:xfrm>
            <a:off x="6702425" y="3065463"/>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29025" y="3433763"/>
            <a:ext cx="4270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7" idx="0"/>
          </p:cNvCxnSpPr>
          <p:nvPr/>
        </p:nvCxnSpPr>
        <p:spPr>
          <a:xfrm>
            <a:off x="3629025" y="3433763"/>
            <a:ext cx="0" cy="35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18" idx="0"/>
          </p:cNvCxnSpPr>
          <p:nvPr/>
        </p:nvCxnSpPr>
        <p:spPr>
          <a:xfrm>
            <a:off x="5819775" y="3433763"/>
            <a:ext cx="0" cy="344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19" idx="0"/>
          </p:cNvCxnSpPr>
          <p:nvPr/>
        </p:nvCxnSpPr>
        <p:spPr>
          <a:xfrm>
            <a:off x="7899400" y="3433763"/>
            <a:ext cx="0" cy="3540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Thesaurus - subheadings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5C858E-A495-4EEE-AA00-D4227F04D837}" type="slidenum">
              <a:rPr lang="en-GB" altLang="en-US">
                <a:solidFill>
                  <a:schemeClr val="bg1"/>
                </a:solidFill>
              </a:rPr>
              <a:pPr eaLnBrk="1" hangingPunct="1"/>
              <a:t>40</a:t>
            </a:fld>
            <a:endParaRPr lang="en-GB" altLang="en-US">
              <a:solidFill>
                <a:schemeClr val="bg1"/>
              </a:solidFill>
            </a:endParaRPr>
          </a:p>
        </p:txBody>
      </p:sp>
      <p:pic>
        <p:nvPicPr>
          <p:cNvPr id="4301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1638"/>
            <a:ext cx="8229600" cy="4383087"/>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Thesaurus results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A46A09-C7C5-4F0F-B353-F13EE22A8427}" type="slidenum">
              <a:rPr lang="en-GB" altLang="en-US">
                <a:solidFill>
                  <a:schemeClr val="bg1"/>
                </a:solidFill>
              </a:rPr>
              <a:pPr eaLnBrk="1" hangingPunct="1"/>
              <a:t>41</a:t>
            </a:fld>
            <a:endParaRPr lang="en-GB" altLang="en-US">
              <a:solidFill>
                <a:schemeClr val="bg1"/>
              </a:solidFill>
            </a:endParaRPr>
          </a:p>
        </p:txBody>
      </p:sp>
      <p:pic>
        <p:nvPicPr>
          <p:cNvPr id="44036"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773363"/>
            <a:ext cx="8229600" cy="2179637"/>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Current strategy</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7A7321-A21F-4E9B-934E-C6F97B4E944F}" type="slidenum">
              <a:rPr lang="en-GB" altLang="en-US">
                <a:solidFill>
                  <a:schemeClr val="bg1"/>
                </a:solidFill>
              </a:rPr>
              <a:pPr eaLnBrk="1" hangingPunct="1"/>
              <a:t>42</a:t>
            </a:fld>
            <a:endParaRPr lang="en-GB" altLang="en-US">
              <a:solidFill>
                <a:schemeClr val="bg1"/>
              </a:solidFill>
            </a:endParaRPr>
          </a:p>
        </p:txBody>
      </p:sp>
      <p:pic>
        <p:nvPicPr>
          <p:cNvPr id="45060"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700213"/>
            <a:ext cx="8229600" cy="26733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smtClean="0"/>
              <a:t>Re-run</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F3DD19-743B-4B21-B538-16857D16A9EB}" type="slidenum">
              <a:rPr lang="en-GB" altLang="en-US">
                <a:solidFill>
                  <a:schemeClr val="bg1"/>
                </a:solidFill>
              </a:rPr>
              <a:pPr eaLnBrk="1" hangingPunct="1"/>
              <a:t>43</a:t>
            </a:fld>
            <a:endParaRPr lang="en-GB" altLang="en-US">
              <a:solidFill>
                <a:schemeClr val="bg1"/>
              </a:solidFill>
            </a:endParaRPr>
          </a:p>
        </p:txBody>
      </p:sp>
      <p:pic>
        <p:nvPicPr>
          <p:cNvPr id="4608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773238"/>
            <a:ext cx="8066088" cy="3402012"/>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smtClean="0"/>
              <a:t>Export</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EE9EC0-5FBF-437D-81E7-492A93D81055}" type="slidenum">
              <a:rPr lang="en-GB" altLang="en-US">
                <a:solidFill>
                  <a:schemeClr val="bg1"/>
                </a:solidFill>
              </a:rPr>
              <a:pPr eaLnBrk="1" hangingPunct="1"/>
              <a:t>44</a:t>
            </a:fld>
            <a:endParaRPr lang="en-GB" altLang="en-US">
              <a:solidFill>
                <a:schemeClr val="bg1"/>
              </a:solidFill>
            </a:endParaRPr>
          </a:p>
        </p:txBody>
      </p:sp>
      <p:pic>
        <p:nvPicPr>
          <p:cNvPr id="4710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24088"/>
            <a:ext cx="82296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t>Search results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7C294A-CBB6-4ADB-AAEF-DA79C09E6D23}" type="slidenum">
              <a:rPr lang="en-GB" altLang="en-US">
                <a:solidFill>
                  <a:schemeClr val="bg1"/>
                </a:solidFill>
              </a:rPr>
              <a:pPr eaLnBrk="1" hangingPunct="1"/>
              <a:t>45</a:t>
            </a:fld>
            <a:endParaRPr lang="en-GB" altLang="en-US">
              <a:solidFill>
                <a:schemeClr val="bg1"/>
              </a:solidFill>
            </a:endParaRPr>
          </a:p>
        </p:txBody>
      </p:sp>
      <p:pic>
        <p:nvPicPr>
          <p:cNvPr id="4813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2925" y="1600200"/>
            <a:ext cx="80581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smtClean="0"/>
              <a:t>Saved Results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30F3E8-12C0-4E09-8453-09C26A8B80B5}" type="slidenum">
              <a:rPr lang="en-GB" altLang="en-US">
                <a:solidFill>
                  <a:schemeClr val="bg1"/>
                </a:solidFill>
              </a:rPr>
              <a:pPr eaLnBrk="1" hangingPunct="1"/>
              <a:t>46</a:t>
            </a:fld>
            <a:endParaRPr lang="en-GB" altLang="en-US">
              <a:solidFill>
                <a:schemeClr val="bg1"/>
              </a:solidFill>
            </a:endParaRPr>
          </a:p>
        </p:txBody>
      </p:sp>
      <p:pic>
        <p:nvPicPr>
          <p:cNvPr id="4915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784475"/>
            <a:ext cx="8229600" cy="215741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smtClean="0"/>
              <a:t>Saving search strategies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C2586C-A96D-4E0B-BD64-EF3D2FBCF254}" type="slidenum">
              <a:rPr lang="en-GB" altLang="en-US">
                <a:solidFill>
                  <a:schemeClr val="bg1"/>
                </a:solidFill>
              </a:rPr>
              <a:pPr eaLnBrk="1" hangingPunct="1"/>
              <a:t>47</a:t>
            </a:fld>
            <a:endParaRPr lang="en-GB" altLang="en-US">
              <a:solidFill>
                <a:schemeClr val="bg1"/>
              </a:solidFill>
            </a:endParaRPr>
          </a:p>
        </p:txBody>
      </p:sp>
      <p:pic>
        <p:nvPicPr>
          <p:cNvPr id="5018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484313"/>
            <a:ext cx="6038850" cy="2505075"/>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01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365625"/>
            <a:ext cx="3829050" cy="1190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mtClean="0"/>
              <a:t>My Strategies:</a:t>
            </a:r>
            <a:br>
              <a:rPr lang="en-GB" altLang="en-US" smtClean="0"/>
            </a:br>
            <a:r>
              <a:rPr lang="en-GB" altLang="en-US" smtClean="0"/>
              <a:t>Saved Strategies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51AC71-D358-4F27-AFBB-392447BEB2DF}" type="slidenum">
              <a:rPr lang="en-GB" altLang="en-US">
                <a:solidFill>
                  <a:schemeClr val="bg1"/>
                </a:solidFill>
              </a:rPr>
              <a:pPr eaLnBrk="1" hangingPunct="1"/>
              <a:t>48</a:t>
            </a:fld>
            <a:endParaRPr lang="en-GB" altLang="en-US">
              <a:solidFill>
                <a:schemeClr val="bg1"/>
              </a:solidFill>
            </a:endParaRPr>
          </a:p>
        </p:txBody>
      </p:sp>
      <p:pic>
        <p:nvPicPr>
          <p:cNvPr id="5120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114550"/>
            <a:ext cx="8229600" cy="3497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mtClean="0"/>
              <a:t>My Strategies:</a:t>
            </a:r>
            <a:br>
              <a:rPr lang="en-GB" altLang="en-US" smtClean="0"/>
            </a:br>
            <a:r>
              <a:rPr lang="en-GB" altLang="en-US" smtClean="0"/>
              <a:t>Strategy History</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E3B918-29A3-455E-BDB6-50BE57AE2EBF}" type="slidenum">
              <a:rPr lang="en-GB" altLang="en-US">
                <a:solidFill>
                  <a:schemeClr val="bg1"/>
                </a:solidFill>
              </a:rPr>
              <a:pPr eaLnBrk="1" hangingPunct="1"/>
              <a:t>49</a:t>
            </a:fld>
            <a:endParaRPr lang="en-GB" altLang="en-US">
              <a:solidFill>
                <a:schemeClr val="bg1"/>
              </a:solidFill>
            </a:endParaRPr>
          </a:p>
        </p:txBody>
      </p:sp>
      <p:pic>
        <p:nvPicPr>
          <p:cNvPr id="5222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197100"/>
            <a:ext cx="8229600" cy="33321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6423E7-6650-4BC2-9C8B-CCB15961358D}" type="slidenum">
              <a:rPr lang="en-GB" altLang="en-US">
                <a:solidFill>
                  <a:schemeClr val="bg1"/>
                </a:solidFill>
              </a:rPr>
              <a:pPr eaLnBrk="1" hangingPunct="1"/>
              <a:t>5</a:t>
            </a:fld>
            <a:endParaRPr lang="en-GB" altLang="en-US">
              <a:solidFill>
                <a:schemeClr val="bg1"/>
              </a:solidFill>
            </a:endParaRP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13838" cy="502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smtClean="0"/>
              <a:t>Still to be developed</a:t>
            </a:r>
          </a:p>
        </p:txBody>
      </p:sp>
      <p:sp>
        <p:nvSpPr>
          <p:cNvPr id="53251" name="Content Placeholder 2"/>
          <p:cNvSpPr>
            <a:spLocks noGrp="1"/>
          </p:cNvSpPr>
          <p:nvPr>
            <p:ph idx="1"/>
          </p:nvPr>
        </p:nvSpPr>
        <p:spPr/>
        <p:txBody>
          <a:bodyPr/>
          <a:lstStyle/>
          <a:p>
            <a:r>
              <a:rPr lang="en-GB" altLang="en-US" smtClean="0"/>
              <a:t>Creating alerts</a:t>
            </a:r>
          </a:p>
          <a:p>
            <a:r>
              <a:rPr lang="en-GB" altLang="en-US" smtClean="0"/>
              <a:t>De-duplication</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F7D33F-7B57-4809-9533-0A4C47382FE5}" type="slidenum">
              <a:rPr lang="en-GB" altLang="en-US">
                <a:solidFill>
                  <a:schemeClr val="bg1"/>
                </a:solidFill>
              </a:rPr>
              <a:pPr eaLnBrk="1" hangingPunct="1"/>
              <a:t>50</a:t>
            </a:fld>
            <a:endParaRPr lang="en-GB" altLang="en-US">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t>HDAS – the future</a:t>
            </a:r>
          </a:p>
        </p:txBody>
      </p:sp>
      <p:sp>
        <p:nvSpPr>
          <p:cNvPr id="54275" name="Content Placeholder 2"/>
          <p:cNvSpPr>
            <a:spLocks noGrp="1"/>
          </p:cNvSpPr>
          <p:nvPr>
            <p:ph idx="1"/>
          </p:nvPr>
        </p:nvSpPr>
        <p:spPr/>
        <p:txBody>
          <a:bodyPr/>
          <a:lstStyle/>
          <a:p>
            <a:r>
              <a:rPr lang="en-GB" altLang="en-US" smtClean="0">
                <a:solidFill>
                  <a:schemeClr val="tx1"/>
                </a:solidFill>
              </a:rPr>
              <a:t>Continuous improvement</a:t>
            </a:r>
          </a:p>
          <a:p>
            <a:pPr lvl="1"/>
            <a:r>
              <a:rPr lang="en-GB" altLang="en-US" smtClean="0">
                <a:solidFill>
                  <a:schemeClr val="tx1"/>
                </a:solidFill>
              </a:rPr>
              <a:t>Change control requests</a:t>
            </a:r>
          </a:p>
          <a:p>
            <a:pPr lvl="1"/>
            <a:r>
              <a:rPr lang="en-GB" altLang="en-US" smtClean="0">
                <a:solidFill>
                  <a:schemeClr val="tx1"/>
                </a:solidFill>
              </a:rPr>
              <a:t>Up to 10 days development work</a:t>
            </a:r>
          </a:p>
          <a:p>
            <a:pPr lvl="1"/>
            <a:r>
              <a:rPr lang="en-GB" altLang="en-US" smtClean="0">
                <a:solidFill>
                  <a:schemeClr val="tx1"/>
                </a:solidFill>
              </a:rPr>
              <a:t>Currently prioritised by group internal to NICE</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1E3712-0267-4B22-B30D-AC4A0E4988BD}" type="slidenum">
              <a:rPr lang="en-GB" altLang="en-US">
                <a:solidFill>
                  <a:schemeClr val="bg1"/>
                </a:solidFill>
              </a:rPr>
              <a:pPr eaLnBrk="1" hangingPunct="1"/>
              <a:t>51</a:t>
            </a:fld>
            <a:endParaRPr lang="en-GB" altLang="en-US">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t>Keep in touch</a:t>
            </a:r>
          </a:p>
        </p:txBody>
      </p:sp>
      <p:sp>
        <p:nvSpPr>
          <p:cNvPr id="54275" name="Content Placeholder 2"/>
          <p:cNvSpPr>
            <a:spLocks noGrp="1"/>
          </p:cNvSpPr>
          <p:nvPr>
            <p:ph idx="1"/>
          </p:nvPr>
        </p:nvSpPr>
        <p:spPr/>
        <p:txBody>
          <a:bodyPr/>
          <a:lstStyle/>
          <a:p>
            <a:pPr>
              <a:buFont typeface="Arial" charset="0"/>
              <a:buChar char="•"/>
              <a:defRPr/>
            </a:pPr>
            <a:r>
              <a:rPr lang="en-GB" altLang="en-US" dirty="0" smtClean="0">
                <a:latin typeface="Arial" charset="0"/>
                <a:cs typeface="Arial" charset="0"/>
              </a:rPr>
              <a:t>HDAS – further updates and information</a:t>
            </a:r>
            <a:endParaRPr lang="en-GB" altLang="en-US" dirty="0" smtClean="0">
              <a:latin typeface="Arial" charset="0"/>
              <a:cs typeface="Arial" charset="0"/>
              <a:hlinkClick r:id="rId3"/>
            </a:endParaRPr>
          </a:p>
          <a:p>
            <a:pPr marL="400050" lvl="1" indent="0">
              <a:buFont typeface="Arial" charset="0"/>
              <a:buNone/>
              <a:defRPr/>
            </a:pPr>
            <a:r>
              <a:rPr lang="en-GB" altLang="en-US" u="sng" dirty="0" smtClean="0">
                <a:latin typeface="Arial" charset="0"/>
                <a:cs typeface="Arial" charset="0"/>
                <a:hlinkClick r:id="rId3"/>
              </a:rPr>
              <a:t>http://labs.nice.org.uk/hdas-redevelopment</a:t>
            </a:r>
            <a:endParaRPr lang="en-GB" altLang="en-US" u="sng" dirty="0" smtClean="0">
              <a:latin typeface="Arial" charset="0"/>
              <a:cs typeface="Arial" charset="0"/>
            </a:endParaRPr>
          </a:p>
          <a:p>
            <a:pPr marL="400050" lvl="1" indent="0">
              <a:buFont typeface="Arial" charset="0"/>
              <a:buNone/>
              <a:defRPr/>
            </a:pPr>
            <a:endParaRPr lang="en-GB" altLang="en-US" u="sng" dirty="0" smtClean="0">
              <a:latin typeface="Arial" charset="0"/>
              <a:cs typeface="Arial" charset="0"/>
            </a:endParaRPr>
          </a:p>
          <a:p>
            <a:pPr>
              <a:buFont typeface="Arial" charset="0"/>
              <a:buChar char="•"/>
              <a:defRPr/>
            </a:pPr>
            <a:r>
              <a:rPr lang="en-GB" altLang="en-US" dirty="0" smtClean="0">
                <a:latin typeface="Arial" charset="0"/>
                <a:cs typeface="Arial" charset="0"/>
              </a:rPr>
              <a:t>Evidence search</a:t>
            </a:r>
          </a:p>
          <a:p>
            <a:pPr marL="400050" lvl="1" indent="0">
              <a:buFont typeface="Arial" charset="0"/>
              <a:buNone/>
              <a:defRPr/>
            </a:pPr>
            <a:r>
              <a:rPr lang="en-GB" altLang="en-US" u="sng" dirty="0" smtClean="0">
                <a:latin typeface="Arial" charset="0"/>
                <a:cs typeface="Arial" charset="0"/>
                <a:hlinkClick r:id="rId4"/>
              </a:rPr>
              <a:t>http://www.nice.org.uk/evidence-feedback</a:t>
            </a:r>
            <a:endParaRPr lang="en-GB" altLang="en-US" u="sng" dirty="0" smtClean="0">
              <a:latin typeface="Arial" charset="0"/>
              <a:cs typeface="Arial" charset="0"/>
            </a:endParaRPr>
          </a:p>
          <a:p>
            <a:pPr marL="400050" lvl="1" indent="0">
              <a:buFont typeface="Arial" charset="0"/>
              <a:buNone/>
              <a:defRPr/>
            </a:pPr>
            <a:endParaRPr lang="en-GB" altLang="en-US" u="sng" dirty="0" smtClean="0">
              <a:latin typeface="Arial" charset="0"/>
              <a:cs typeface="Arial" charset="0"/>
            </a:endParaRPr>
          </a:p>
          <a:p>
            <a:pPr marL="457200" indent="-457200">
              <a:buFont typeface="Arial" charset="0"/>
              <a:buChar char="•"/>
              <a:defRPr/>
            </a:pPr>
            <a:r>
              <a:rPr lang="en-GB" altLang="en-US" dirty="0" smtClean="0">
                <a:latin typeface="Arial" charset="0"/>
                <a:cs typeface="Arial" charset="0"/>
              </a:rPr>
              <a:t>For issues and defects</a:t>
            </a:r>
          </a:p>
          <a:p>
            <a:pPr marL="400050" lvl="1" indent="0">
              <a:buFont typeface="Arial" charset="0"/>
              <a:buNone/>
              <a:defRPr/>
            </a:pPr>
            <a:r>
              <a:rPr lang="en-GB" altLang="en-US" u="sng" dirty="0" smtClean="0">
                <a:latin typeface="Arial" charset="0"/>
                <a:cs typeface="Arial" charset="0"/>
              </a:rPr>
              <a:t>contactus@evidence.nhs.uk</a:t>
            </a:r>
            <a:endParaRPr lang="en-GB" alt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74677C-77D8-4B1A-AA74-FB02D1B07FBC}" type="slidenum">
              <a:rPr lang="en-GB" altLang="en-US">
                <a:solidFill>
                  <a:schemeClr val="bg1"/>
                </a:solidFill>
              </a:rPr>
              <a:pPr eaLnBrk="1" hangingPunct="1"/>
              <a:t>52</a:t>
            </a:fld>
            <a:endParaRPr lang="en-GB" altLang="en-US">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EB1DEB-3009-4D7F-B82F-D0AF5CD17C8E}" type="slidenum">
              <a:rPr lang="en-GB" altLang="en-US">
                <a:solidFill>
                  <a:schemeClr val="bg1"/>
                </a:solidFill>
              </a:rPr>
              <a:pPr eaLnBrk="1" hangingPunct="1"/>
              <a:t>53</a:t>
            </a:fld>
            <a:endParaRPr lang="en-GB" altLang="en-US">
              <a:solidFill>
                <a:schemeClr val="bg1"/>
              </a:solidFill>
            </a:endParaRPr>
          </a:p>
        </p:txBody>
      </p:sp>
      <p:sp>
        <p:nvSpPr>
          <p:cNvPr id="56323" name="Content Placeholder 2"/>
          <p:cNvSpPr>
            <a:spLocks noGrp="1"/>
          </p:cNvSpPr>
          <p:nvPr>
            <p:ph idx="4294967295"/>
          </p:nvPr>
        </p:nvSpPr>
        <p:spPr>
          <a:xfrm>
            <a:off x="971550" y="1600200"/>
            <a:ext cx="7258050" cy="4525963"/>
          </a:xfrm>
        </p:spPr>
        <p:txBody>
          <a:bodyPr/>
          <a:lstStyle/>
          <a:p>
            <a:pPr marL="0" indent="0">
              <a:buFont typeface="Arial" panose="020B0604020202020204" pitchFamily="34" charset="0"/>
              <a:buNone/>
            </a:pPr>
            <a:r>
              <a:rPr lang="en-GB" altLang="en-US" sz="4000" smtClean="0"/>
              <a:t>What can we do to support you and your work?</a:t>
            </a:r>
          </a:p>
          <a:p>
            <a:pPr marL="0" indent="0">
              <a:buFont typeface="Arial" panose="020B0604020202020204" pitchFamily="34" charset="0"/>
              <a:buNone/>
            </a:pPr>
            <a:endParaRPr lang="en-GB" altLang="en-US" sz="4000" smtClean="0"/>
          </a:p>
          <a:p>
            <a:pPr marL="0" indent="0">
              <a:buFont typeface="Arial" panose="020B0604020202020204" pitchFamily="34" charset="0"/>
              <a:buNone/>
            </a:pPr>
            <a:r>
              <a:rPr lang="en-GB" altLang="en-US" sz="4000" smtClean="0"/>
              <a:t>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88913"/>
            <a:ext cx="8229600" cy="792162"/>
          </a:xfrm>
        </p:spPr>
        <p:txBody>
          <a:bodyPr/>
          <a:lstStyle/>
          <a:p>
            <a:r>
              <a:rPr lang="en-GB" altLang="en-US" sz="4000" smtClean="0"/>
              <a:t>Evidence search – key  messages</a:t>
            </a:r>
          </a:p>
        </p:txBody>
      </p:sp>
      <p:sp>
        <p:nvSpPr>
          <p:cNvPr id="3" name="Content Placeholder 2"/>
          <p:cNvSpPr>
            <a:spLocks noGrp="1"/>
          </p:cNvSpPr>
          <p:nvPr>
            <p:ph idx="1"/>
          </p:nvPr>
        </p:nvSpPr>
        <p:spPr>
          <a:xfrm>
            <a:off x="468313" y="1268413"/>
            <a:ext cx="8229600" cy="5040312"/>
          </a:xfrm>
        </p:spPr>
        <p:txBody>
          <a:bodyPr/>
          <a:lstStyle/>
          <a:p>
            <a:pPr marL="0" indent="0">
              <a:buFont typeface="Arial" charset="0"/>
              <a:buNone/>
              <a:defRPr/>
            </a:pPr>
            <a:r>
              <a:rPr lang="en-GB" sz="2600" b="1" dirty="0"/>
              <a:t>NICE Evidence search</a:t>
            </a:r>
            <a:r>
              <a:rPr lang="en-GB" sz="2600" dirty="0"/>
              <a:t>: make better, quicker evidence based decisions.</a:t>
            </a:r>
          </a:p>
          <a:p>
            <a:pPr marL="0" indent="0">
              <a:buFont typeface="Arial" charset="0"/>
              <a:buNone/>
              <a:defRPr/>
            </a:pPr>
            <a:r>
              <a:rPr lang="en-GB" sz="2600" dirty="0" smtClean="0"/>
              <a:t>Evidence </a:t>
            </a:r>
            <a:r>
              <a:rPr lang="en-GB" sz="2600" dirty="0"/>
              <a:t>search provides access to selected and authoritative evidence in health, social care and public health. </a:t>
            </a:r>
          </a:p>
          <a:p>
            <a:pPr>
              <a:buFont typeface="Arial" charset="0"/>
              <a:buChar char="•"/>
              <a:defRPr/>
            </a:pPr>
            <a:r>
              <a:rPr lang="en-GB" sz="2600" dirty="0"/>
              <a:t>Combines evidence on health, drugs and technologies, public health, social care, and healthcare management and commissioning in one place</a:t>
            </a:r>
          </a:p>
          <a:p>
            <a:pPr>
              <a:buFont typeface="Arial" charset="0"/>
              <a:buChar char="•"/>
              <a:defRPr/>
            </a:pPr>
            <a:r>
              <a:rPr lang="en-GB" sz="2600" dirty="0"/>
              <a:t>Brings together high quality consolidated and synthesised evidence from hundreds of trusted </a:t>
            </a:r>
            <a:r>
              <a:rPr lang="en-GB" sz="2600" dirty="0" smtClean="0"/>
              <a:t>sources</a:t>
            </a:r>
            <a:endParaRPr lang="en-GB" sz="2600"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01B5A9-BB8F-4D63-A64C-5E80649A1E12}" type="slidenum">
              <a:rPr lang="en-GB" altLang="en-US">
                <a:solidFill>
                  <a:schemeClr val="bg1"/>
                </a:solidFill>
              </a:rPr>
              <a:pPr eaLnBrk="1" hangingPunct="1"/>
              <a:t>6</a:t>
            </a:fld>
            <a:endParaRPr lang="en-GB"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Key messages cont’d</a:t>
            </a:r>
          </a:p>
        </p:txBody>
      </p:sp>
      <p:sp>
        <p:nvSpPr>
          <p:cNvPr id="9219" name="Content Placeholder 2"/>
          <p:cNvSpPr>
            <a:spLocks noGrp="1"/>
          </p:cNvSpPr>
          <p:nvPr>
            <p:ph idx="1"/>
          </p:nvPr>
        </p:nvSpPr>
        <p:spPr/>
        <p:txBody>
          <a:bodyPr/>
          <a:lstStyle/>
          <a:p>
            <a:r>
              <a:rPr lang="en-GB" altLang="en-US" sz="2600" smtClean="0"/>
              <a:t>Includes guidance, systematic reviews, evidence summaries and patient information</a:t>
            </a:r>
          </a:p>
          <a:p>
            <a:r>
              <a:rPr lang="en-GB" altLang="en-US" sz="2600" smtClean="0"/>
              <a:t>Freely available, without needing to log in</a:t>
            </a:r>
          </a:p>
          <a:p>
            <a:r>
              <a:rPr lang="en-GB" altLang="en-US" sz="2600" smtClean="0"/>
              <a:t>Content is refreshed regularly and up to date</a:t>
            </a:r>
          </a:p>
          <a:p>
            <a:r>
              <a:rPr lang="en-GB" altLang="en-US" sz="2600" smtClean="0"/>
              <a:t>Full text of the search results can be freely obtained in most cases</a:t>
            </a:r>
          </a:p>
          <a:p>
            <a:r>
              <a:rPr lang="en-GB" altLang="en-US" sz="2600" smtClean="0"/>
              <a:t>Offers filters to manage search results, allowing access to relevant information more quickly</a:t>
            </a:r>
          </a:p>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2F9230-5CF7-40E2-AE11-96B3341006B6}" type="slidenum">
              <a:rPr lang="en-GB" altLang="en-US">
                <a:solidFill>
                  <a:schemeClr val="bg1"/>
                </a:solidFill>
              </a:rPr>
              <a:pPr eaLnBrk="1" hangingPunct="1"/>
              <a:t>7</a:t>
            </a:fld>
            <a:endParaRPr lang="en-GB" alt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492375"/>
            <a:ext cx="5237162"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p:txBody>
          <a:bodyPr/>
          <a:lstStyle/>
          <a:p>
            <a:r>
              <a:rPr lang="en-GB" altLang="en-US" smtClean="0"/>
              <a:t>Evidence search – style guide</a:t>
            </a:r>
          </a:p>
        </p:txBody>
      </p:sp>
      <p:sp>
        <p:nvSpPr>
          <p:cNvPr id="10244" name="Content Placeholder 2"/>
          <p:cNvSpPr>
            <a:spLocks noGrp="1"/>
          </p:cNvSpPr>
          <p:nvPr>
            <p:ph idx="1"/>
          </p:nvPr>
        </p:nvSpPr>
        <p:spPr/>
        <p:txBody>
          <a:bodyPr/>
          <a:lstStyle/>
          <a:p>
            <a:r>
              <a:rPr lang="en-GB" altLang="en-US" smtClean="0"/>
              <a:t>In development…</a:t>
            </a:r>
          </a:p>
          <a:p>
            <a:r>
              <a:rPr lang="en-GB" altLang="en-US" smtClean="0"/>
              <a:t>Will provide: standardised name, strapline, key messages, logo/image, links</a:t>
            </a:r>
          </a:p>
          <a:p>
            <a:endParaRPr lang="en-GB" altLang="en-US" smtClean="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D5DCE3-93F7-43EF-9A18-98A328997531}" type="slidenum">
              <a:rPr lang="en-GB" altLang="en-US">
                <a:solidFill>
                  <a:schemeClr val="bg1"/>
                </a:solidFill>
              </a:rPr>
              <a:pPr eaLnBrk="1" hangingPunct="1"/>
              <a:t>8</a:t>
            </a:fld>
            <a:endParaRPr lang="en-GB"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Evidence search - changes</a:t>
            </a:r>
          </a:p>
        </p:txBody>
      </p:sp>
      <p:sp>
        <p:nvSpPr>
          <p:cNvPr id="11267" name="Content Placeholder 2"/>
          <p:cNvSpPr>
            <a:spLocks noGrp="1"/>
          </p:cNvSpPr>
          <p:nvPr>
            <p:ph idx="1"/>
          </p:nvPr>
        </p:nvSpPr>
        <p:spPr/>
        <p:txBody>
          <a:bodyPr/>
          <a:lstStyle/>
          <a:p>
            <a:r>
              <a:rPr lang="en-GB" altLang="en-US" smtClean="0"/>
              <a:t>Evidence search has a rolling development programme, with small changes or tweaks being released to the site as they are ready.  </a:t>
            </a:r>
          </a:p>
          <a:p>
            <a:r>
              <a:rPr lang="en-GB" altLang="en-US" smtClean="0"/>
              <a:t>When there are bigger changes due to be released, we will publicise these with as much notice as possible.</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7522A7-B0FE-4FBC-AE0A-945E4093119F}" type="slidenum">
              <a:rPr lang="en-GB" altLang="en-US">
                <a:solidFill>
                  <a:schemeClr val="bg1"/>
                </a:solidFill>
              </a:rPr>
              <a:pPr eaLnBrk="1" hangingPunct="1"/>
              <a:t>9</a:t>
            </a:fld>
            <a:endParaRPr lang="en-GB" altLang="en-US">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8437</TotalTime>
  <Words>3010</Words>
  <Application>Microsoft Office PowerPoint</Application>
  <PresentationFormat>On-screen Show (4:3)</PresentationFormat>
  <Paragraphs>436</Paragraphs>
  <Slides>53</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PowerPoint Presentation</vt:lpstr>
      <vt:lpstr>Objectives and outcomes</vt:lpstr>
      <vt:lpstr>Today’s session</vt:lpstr>
      <vt:lpstr>PowerPoint Presentation</vt:lpstr>
      <vt:lpstr>PowerPoint Presentation</vt:lpstr>
      <vt:lpstr>Evidence search – key  messages</vt:lpstr>
      <vt:lpstr>Key messages cont’d</vt:lpstr>
      <vt:lpstr>Evidence search – style guide</vt:lpstr>
      <vt:lpstr>Evidence search - changes</vt:lpstr>
      <vt:lpstr>Evidence search - changes</vt:lpstr>
      <vt:lpstr>PowerPoint Presentation</vt:lpstr>
      <vt:lpstr>PowerPoint Presentation</vt:lpstr>
      <vt:lpstr>PowerPoint Presentation</vt:lpstr>
      <vt:lpstr>Evidence search - changes</vt:lpstr>
      <vt:lpstr>Evidence search – notes for advanced searchers</vt:lpstr>
      <vt:lpstr>Notes for advanced searchers</vt:lpstr>
      <vt:lpstr>Library and knowledge services staff community pages</vt:lpstr>
      <vt:lpstr>Core content - update</vt:lpstr>
      <vt:lpstr>Procurement: framework</vt:lpstr>
      <vt:lpstr>Procurement: access</vt:lpstr>
      <vt:lpstr>HDAS redevelopment project</vt:lpstr>
      <vt:lpstr>Governance</vt:lpstr>
      <vt:lpstr>Project management</vt:lpstr>
      <vt:lpstr>HDAS - timelines</vt:lpstr>
      <vt:lpstr>HDAS - improvements</vt:lpstr>
      <vt:lpstr>HDAS - improvements</vt:lpstr>
      <vt:lpstr>HDAS - improvements</vt:lpstr>
      <vt:lpstr>HDAS - improvements</vt:lpstr>
      <vt:lpstr>Current test version http://alpha.hdas.nice.org.uk/ </vt:lpstr>
      <vt:lpstr>PowerPoint Presentation</vt:lpstr>
      <vt:lpstr>PowerPoint Presentation</vt:lpstr>
      <vt:lpstr>Logged in</vt:lpstr>
      <vt:lpstr>Database selected, field and limit options</vt:lpstr>
      <vt:lpstr>Keyword search</vt:lpstr>
      <vt:lpstr>“Lower search panel”</vt:lpstr>
      <vt:lpstr>Error messages</vt:lpstr>
      <vt:lpstr>PowerPoint Presentation</vt:lpstr>
      <vt:lpstr>Thesaurus searching</vt:lpstr>
      <vt:lpstr>Thesaurus searching cont’d</vt:lpstr>
      <vt:lpstr>Thesaurus - subheadings</vt:lpstr>
      <vt:lpstr>Thesaurus results</vt:lpstr>
      <vt:lpstr>Current strategy</vt:lpstr>
      <vt:lpstr>Re-run</vt:lpstr>
      <vt:lpstr>Export</vt:lpstr>
      <vt:lpstr>Search results</vt:lpstr>
      <vt:lpstr>Saved Results</vt:lpstr>
      <vt:lpstr>Saving search strategies</vt:lpstr>
      <vt:lpstr>My Strategies: Saved Strategies</vt:lpstr>
      <vt:lpstr>My Strategies: Strategy History</vt:lpstr>
      <vt:lpstr>Still to be developed</vt:lpstr>
      <vt:lpstr>HDAS – the future</vt:lpstr>
      <vt:lpstr>Keep in touch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Summerfield</dc:creator>
  <cp:lastModifiedBy>Gaynor Clarkson</cp:lastModifiedBy>
  <cp:revision>634</cp:revision>
  <cp:lastPrinted>2016-03-16T14:05:22Z</cp:lastPrinted>
  <dcterms:created xsi:type="dcterms:W3CDTF">2013-02-21T10:07:32Z</dcterms:created>
  <dcterms:modified xsi:type="dcterms:W3CDTF">2016-04-15T13:32:23Z</dcterms:modified>
</cp:coreProperties>
</file>