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7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8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9.xml" ContentType="application/vnd.openxmlformats-officedocument.presentationml.notesSlide+xml"/>
  <Override PartName="/ppt/theme/themeOverride9.xml" ContentType="application/vnd.openxmlformats-officedocument.themeOverride+xml"/>
  <Override PartName="/ppt/notesSlides/notesSlide10.xml" ContentType="application/vnd.openxmlformats-officedocument.presentationml.notesSlide+xml"/>
  <Override PartName="/ppt/theme/themeOverride10.xml" ContentType="application/vnd.openxmlformats-officedocument.themeOverride+xml"/>
  <Override PartName="/ppt/notesSlides/notesSlide11.xml" ContentType="application/vnd.openxmlformats-officedocument.presentationml.notesSlide+xml"/>
  <Override PartName="/ppt/theme/themeOverride11.xml" ContentType="application/vnd.openxmlformats-officedocument.themeOverride+xml"/>
  <Override PartName="/ppt/notesSlides/notesSlide12.xml" ContentType="application/vnd.openxmlformats-officedocument.presentationml.notesSlide+xml"/>
  <Override PartName="/ppt/theme/themeOverride12.xml" ContentType="application/vnd.openxmlformats-officedocument.themeOverride+xml"/>
  <Override PartName="/ppt/notesSlides/notesSlide13.xml" ContentType="application/vnd.openxmlformats-officedocument.presentationml.notesSlide+xml"/>
  <Override PartName="/ppt/theme/themeOverride13.xml" ContentType="application/vnd.openxmlformats-officedocument.themeOverride+xml"/>
  <Override PartName="/ppt/notesSlides/notesSlide14.xml" ContentType="application/vnd.openxmlformats-officedocument.presentationml.notesSlide+xml"/>
  <Override PartName="/ppt/theme/themeOverride14.xml" ContentType="application/vnd.openxmlformats-officedocument.themeOverride+xml"/>
  <Override PartName="/ppt/notesSlides/notesSlide15.xml" ContentType="application/vnd.openxmlformats-officedocument.presentationml.notesSlide+xml"/>
  <Override PartName="/ppt/theme/themeOverride15.xml" ContentType="application/vnd.openxmlformats-officedocument.themeOverride+xml"/>
  <Override PartName="/ppt/notesSlides/notesSlide16.xml" ContentType="application/vnd.openxmlformats-officedocument.presentationml.notesSlide+xml"/>
  <Override PartName="/ppt/theme/themeOverride16.xml" ContentType="application/vnd.openxmlformats-officedocument.themeOverride+xml"/>
  <Override PartName="/ppt/notesSlides/notesSlide17.xml" ContentType="application/vnd.openxmlformats-officedocument.presentationml.notesSlide+xml"/>
  <Override PartName="/ppt/theme/themeOverride17.xml" ContentType="application/vnd.openxmlformats-officedocument.themeOverride+xml"/>
  <Override PartName="/ppt/notesSlides/notesSlide18.xml" ContentType="application/vnd.openxmlformats-officedocument.presentationml.notesSlide+xml"/>
  <Override PartName="/ppt/theme/themeOverride18.xml" ContentType="application/vnd.openxmlformats-officedocument.themeOverride+xml"/>
  <Override PartName="/ppt/notesSlides/notesSlide19.xml" ContentType="application/vnd.openxmlformats-officedocument.presentationml.notesSlide+xml"/>
  <Override PartName="/ppt/theme/themeOverride19.xml" ContentType="application/vnd.openxmlformats-officedocument.themeOverride+xml"/>
  <Override PartName="/ppt/notesSlides/notesSlide20.xml" ContentType="application/vnd.openxmlformats-officedocument.presentationml.notesSlide+xml"/>
  <Override PartName="/ppt/theme/themeOverride20.xml" ContentType="application/vnd.openxmlformats-officedocument.themeOverride+xml"/>
  <Override PartName="/ppt/notesSlides/notesSlide21.xml" ContentType="application/vnd.openxmlformats-officedocument.presentationml.notesSlide+xml"/>
  <Override PartName="/ppt/theme/themeOverride21.xml" ContentType="application/vnd.openxmlformats-officedocument.themeOverride+xml"/>
  <Override PartName="/ppt/notesSlides/notesSlide22.xml" ContentType="application/vnd.openxmlformats-officedocument.presentationml.notesSlide+xml"/>
  <Override PartName="/ppt/theme/themeOverride22.xml" ContentType="application/vnd.openxmlformats-officedocument.themeOverr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8" r:id="rId3"/>
    <p:sldId id="285" r:id="rId4"/>
    <p:sldId id="287" r:id="rId5"/>
    <p:sldId id="288" r:id="rId6"/>
    <p:sldId id="271" r:id="rId7"/>
    <p:sldId id="262" r:id="rId8"/>
    <p:sldId id="259" r:id="rId9"/>
    <p:sldId id="263" r:id="rId10"/>
    <p:sldId id="264" r:id="rId11"/>
    <p:sldId id="265" r:id="rId12"/>
    <p:sldId id="266" r:id="rId13"/>
    <p:sldId id="272" r:id="rId14"/>
    <p:sldId id="273" r:id="rId15"/>
    <p:sldId id="274" r:id="rId16"/>
    <p:sldId id="275" r:id="rId17"/>
    <p:sldId id="279" r:id="rId18"/>
    <p:sldId id="276" r:id="rId19"/>
    <p:sldId id="277" r:id="rId20"/>
    <p:sldId id="278" r:id="rId21"/>
    <p:sldId id="280" r:id="rId22"/>
    <p:sldId id="281" r:id="rId23"/>
    <p:sldId id="282" r:id="rId24"/>
  </p:sldIdLst>
  <p:sldSz cx="9144000" cy="6858000" type="screen4x3"/>
  <p:notesSz cx="6669088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4A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6629" autoAdjust="0"/>
  </p:normalViewPr>
  <p:slideViewPr>
    <p:cSldViewPr>
      <p:cViewPr varScale="1">
        <p:scale>
          <a:sx n="50" d="100"/>
          <a:sy n="50" d="100"/>
        </p:scale>
        <p:origin x="1680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2" d="100"/>
          <a:sy n="62" d="100"/>
        </p:scale>
        <p:origin x="-3264" y="-82"/>
      </p:cViewPr>
      <p:guideLst>
        <p:guide orient="horz" pos="3110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B53F49-4389-435F-83B6-69D872DD79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787650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66775" y="739775"/>
            <a:ext cx="4935538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689515"/>
            <a:ext cx="533527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E70404-8A97-4590-A972-1D6BFABCF0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1498305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E70404-8A97-4590-A972-1D6BFABCF06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6731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E70404-8A97-4590-A972-1D6BFABCF06F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3041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E70404-8A97-4590-A972-1D6BFABCF06F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37811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E70404-8A97-4590-A972-1D6BFABCF06F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31218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E70404-8A97-4590-A972-1D6BFABCF06F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74876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E70404-8A97-4590-A972-1D6BFABCF06F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25570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E70404-8A97-4590-A972-1D6BFABCF06F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3253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E70404-8A97-4590-A972-1D6BFABCF06F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54795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E70404-8A97-4590-A972-1D6BFABCF06F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5326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E70404-8A97-4590-A972-1D6BFABCF06F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13969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E70404-8A97-4590-A972-1D6BFABCF06F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75959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E70404-8A97-4590-A972-1D6BFABCF06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535227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E70404-8A97-4590-A972-1D6BFABCF06F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625797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E70404-8A97-4590-A972-1D6BFABCF06F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90405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E70404-8A97-4590-A972-1D6BFABCF06F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01633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E70404-8A97-4590-A972-1D6BFABCF06F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64687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E70404-8A97-4590-A972-1D6BFABCF06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566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E70404-8A97-4590-A972-1D6BFABCF06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56548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E70404-8A97-4590-A972-1D6BFABCF06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45213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. 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E70404-8A97-4590-A972-1D6BFABCF06F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9191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23493" y="4689515"/>
            <a:ext cx="6022103" cy="4442698"/>
          </a:xfrm>
        </p:spPr>
        <p:txBody>
          <a:bodyPr/>
          <a:lstStyle/>
          <a:p>
            <a:pPr lvl="0"/>
            <a:endParaRPr lang="en-GB" sz="1100" kern="1200" dirty="0" smtClean="0">
              <a:solidFill>
                <a:schemeClr val="tx1"/>
              </a:solidFill>
              <a:effectLst/>
            </a:endParaRPr>
          </a:p>
          <a:p>
            <a:endParaRPr lang="en-GB" sz="11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E70404-8A97-4590-A972-1D6BFABCF06F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13939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E70404-8A97-4590-A972-1D6BFABCF06F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12498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E70404-8A97-4590-A972-1D6BFABCF06F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09570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13A89-A396-4737-A419-C8FBBF004416}" type="datetimeFigureOut">
              <a:rPr lang="en-GB" smtClean="0"/>
              <a:t>20/06/2016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5A519-634E-4F47-A9E1-99AA9A12FD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6187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13A89-A396-4737-A419-C8FBBF004416}" type="datetimeFigureOut">
              <a:rPr lang="en-GB" smtClean="0"/>
              <a:t>20/06/2016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5A519-634E-4F47-A9E1-99AA9A12FD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2741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13A89-A396-4737-A419-C8FBBF004416}" type="datetimeFigureOut">
              <a:rPr lang="en-GB" smtClean="0"/>
              <a:t>20/06/2016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5A519-634E-4F47-A9E1-99AA9A12FD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737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13A89-A396-4737-A419-C8FBBF004416}" type="datetimeFigureOut">
              <a:rPr lang="en-GB" smtClean="0"/>
              <a:t>20/06/2016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5A519-634E-4F47-A9E1-99AA9A12FD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3151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13A89-A396-4737-A419-C8FBBF004416}" type="datetimeFigureOut">
              <a:rPr lang="en-GB" smtClean="0"/>
              <a:t>20/06/2016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5A519-634E-4F47-A9E1-99AA9A12FD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6425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13A89-A396-4737-A419-C8FBBF004416}" type="datetimeFigureOut">
              <a:rPr lang="en-GB" smtClean="0"/>
              <a:t>20/06/2016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5A519-634E-4F47-A9E1-99AA9A12FD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8124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13A89-A396-4737-A419-C8FBBF004416}" type="datetimeFigureOut">
              <a:rPr lang="en-GB" smtClean="0"/>
              <a:t>20/06/2016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5A519-634E-4F47-A9E1-99AA9A12FD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5513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13A89-A396-4737-A419-C8FBBF004416}" type="datetimeFigureOut">
              <a:rPr lang="en-GB" smtClean="0"/>
              <a:t>20/06/2016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5A519-634E-4F47-A9E1-99AA9A12FD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695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13A89-A396-4737-A419-C8FBBF004416}" type="datetimeFigureOut">
              <a:rPr lang="en-GB" smtClean="0"/>
              <a:t>20/06/2016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5A519-634E-4F47-A9E1-99AA9A12FD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0053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13A89-A396-4737-A419-C8FBBF004416}" type="datetimeFigureOut">
              <a:rPr lang="en-GB" smtClean="0"/>
              <a:t>20/06/2016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5A519-634E-4F47-A9E1-99AA9A12FD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5977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13A89-A396-4737-A419-C8FBBF004416}" type="datetimeFigureOut">
              <a:rPr lang="en-GB" smtClean="0"/>
              <a:t>20/06/2016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5A519-634E-4F47-A9E1-99AA9A12FD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2037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13A89-A396-4737-A419-C8FBBF004416}" type="datetimeFigureOut">
              <a:rPr lang="en-GB" smtClean="0"/>
              <a:t>20/06/2016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5A519-634E-4F47-A9E1-99AA9A12FD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94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4" Type="http://schemas.openxmlformats.org/officeDocument/2006/relationships/image" Target="../media/image2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4" Type="http://schemas.openxmlformats.org/officeDocument/2006/relationships/image" Target="../media/image2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4" Type="http://schemas.openxmlformats.org/officeDocument/2006/relationships/image" Target="../media/image2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4" Type="http://schemas.openxmlformats.org/officeDocument/2006/relationships/image" Target="../media/image2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4" Type="http://schemas.openxmlformats.org/officeDocument/2006/relationships/image" Target="../media/image2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4" Type="http://schemas.openxmlformats.org/officeDocument/2006/relationships/image" Target="../media/image2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4" Type="http://schemas.openxmlformats.org/officeDocument/2006/relationships/image" Target="../media/image2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4" Type="http://schemas.openxmlformats.org/officeDocument/2006/relationships/image" Target="../media/image2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4" Type="http://schemas.openxmlformats.org/officeDocument/2006/relationships/image" Target="../media/image2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jp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4" Type="http://schemas.openxmlformats.org/officeDocument/2006/relationships/image" Target="../media/image2.jp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4" Type="http://schemas.openxmlformats.org/officeDocument/2006/relationships/image" Target="../media/image2.jp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4" Type="http://schemas.openxmlformats.org/officeDocument/2006/relationships/image" Target="../media/image2.jp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5" Type="http://schemas.openxmlformats.org/officeDocument/2006/relationships/hyperlink" Target="https://www.nice.org.uk/about/nice-communities/general-practice/asthma-primary-care-project" TargetMode="Externa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4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4" Type="http://schemas.openxmlformats.org/officeDocument/2006/relationships/image" Target="../media/image2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3789040"/>
            <a:ext cx="756084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Asthma - diagnosis and monitoring </a:t>
            </a:r>
            <a:r>
              <a:rPr lang="en-GB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guideline:    primary care implementation feasibility project update</a:t>
            </a:r>
            <a:endParaRPr lang="en-GB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en-GB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en-GB" sz="1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GB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Adoption &amp; Impact Programme, </a:t>
            </a:r>
            <a:r>
              <a:rPr lang="en-GB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NICE:</a:t>
            </a:r>
            <a:endParaRPr lang="en-GB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GB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Sally Chisholm, Programme Director</a:t>
            </a:r>
          </a:p>
          <a:p>
            <a:r>
              <a:rPr lang="en-GB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Jennifer Watts, Associate Director</a:t>
            </a:r>
          </a:p>
          <a:p>
            <a:r>
              <a:rPr lang="en-GB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Heather Stephens, Project </a:t>
            </a:r>
            <a:r>
              <a:rPr lang="en-GB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lead</a:t>
            </a:r>
            <a:endParaRPr lang="en-GB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en-GB" sz="1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GB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GB" sz="1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rd</a:t>
            </a:r>
            <a:r>
              <a:rPr lang="en-GB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June 2016</a:t>
            </a:r>
            <a:endParaRPr lang="en-GB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0489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Expressions of interest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sz="3500" dirty="0" smtClean="0"/>
              <a:t>78 </a:t>
            </a:r>
            <a:r>
              <a:rPr lang="en-GB" sz="3500" dirty="0" err="1" smtClean="0"/>
              <a:t>EoI</a:t>
            </a:r>
            <a:r>
              <a:rPr lang="en-GB" sz="3500" dirty="0" smtClean="0"/>
              <a:t> received before closing date</a:t>
            </a:r>
          </a:p>
          <a:p>
            <a:r>
              <a:rPr lang="en-GB" sz="3500" dirty="0" smtClean="0"/>
              <a:t>69 single and 9 multi-site:</a:t>
            </a:r>
          </a:p>
          <a:p>
            <a:pPr lvl="1"/>
            <a:r>
              <a:rPr lang="en-GB" sz="3300" dirty="0"/>
              <a:t>North East (4) </a:t>
            </a:r>
          </a:p>
          <a:p>
            <a:pPr lvl="1"/>
            <a:r>
              <a:rPr lang="en-GB" sz="3300" dirty="0"/>
              <a:t>North West (17) </a:t>
            </a:r>
          </a:p>
          <a:p>
            <a:pPr lvl="1"/>
            <a:r>
              <a:rPr lang="en-GB" sz="3300" dirty="0" smtClean="0"/>
              <a:t>Yorkshire </a:t>
            </a:r>
            <a:r>
              <a:rPr lang="en-GB" sz="3300" dirty="0"/>
              <a:t>and Humber (6</a:t>
            </a:r>
            <a:r>
              <a:rPr lang="en-GB" sz="3300" dirty="0" smtClean="0"/>
              <a:t>)</a:t>
            </a:r>
          </a:p>
          <a:p>
            <a:pPr lvl="1"/>
            <a:r>
              <a:rPr lang="en-GB" sz="3300" dirty="0"/>
              <a:t>East Midlands (5) </a:t>
            </a:r>
          </a:p>
          <a:p>
            <a:pPr lvl="1"/>
            <a:r>
              <a:rPr lang="en-GB" sz="3300" dirty="0" smtClean="0"/>
              <a:t>West </a:t>
            </a:r>
            <a:r>
              <a:rPr lang="en-GB" sz="3300" dirty="0"/>
              <a:t>Midlands (9</a:t>
            </a:r>
            <a:r>
              <a:rPr lang="en-GB" sz="3300" dirty="0" smtClean="0"/>
              <a:t>)</a:t>
            </a:r>
          </a:p>
          <a:p>
            <a:pPr lvl="1"/>
            <a:r>
              <a:rPr lang="en-GB" sz="3300" dirty="0"/>
              <a:t>East of England (4) </a:t>
            </a:r>
          </a:p>
          <a:p>
            <a:pPr lvl="1"/>
            <a:r>
              <a:rPr lang="en-GB" sz="3300" dirty="0"/>
              <a:t>London (3)</a:t>
            </a:r>
          </a:p>
          <a:p>
            <a:pPr lvl="1"/>
            <a:r>
              <a:rPr lang="en-GB" sz="3300" dirty="0" smtClean="0"/>
              <a:t>South </a:t>
            </a:r>
            <a:r>
              <a:rPr lang="en-GB" sz="3300" dirty="0"/>
              <a:t>West (24</a:t>
            </a:r>
            <a:r>
              <a:rPr lang="en-GB" sz="3300" dirty="0" smtClean="0"/>
              <a:t>)</a:t>
            </a:r>
          </a:p>
          <a:p>
            <a:pPr lvl="1"/>
            <a:r>
              <a:rPr lang="en-GB" sz="3300" dirty="0" smtClean="0"/>
              <a:t>South </a:t>
            </a:r>
            <a:r>
              <a:rPr lang="en-GB" sz="3300" dirty="0"/>
              <a:t>East (6)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50823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Site selection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GB" dirty="0"/>
              <a:t>Size of the practice (patient numbers) </a:t>
            </a:r>
          </a:p>
          <a:p>
            <a:pPr lvl="0"/>
            <a:r>
              <a:rPr lang="en-GB" dirty="0"/>
              <a:t>Geographical location </a:t>
            </a:r>
            <a:r>
              <a:rPr lang="en-GB" dirty="0" smtClean="0"/>
              <a:t>(across England)</a:t>
            </a:r>
            <a:endParaRPr lang="en-GB" dirty="0"/>
          </a:p>
          <a:p>
            <a:pPr lvl="0"/>
            <a:r>
              <a:rPr lang="en-GB" dirty="0"/>
              <a:t>Percentage of patients with asthma diagnosis</a:t>
            </a:r>
          </a:p>
          <a:p>
            <a:pPr lvl="0"/>
            <a:r>
              <a:rPr lang="en-GB" dirty="0"/>
              <a:t>Current </a:t>
            </a:r>
            <a:r>
              <a:rPr lang="en-GB" dirty="0" smtClean="0"/>
              <a:t>care pathway for diagnosis</a:t>
            </a:r>
            <a:endParaRPr lang="en-GB" dirty="0"/>
          </a:p>
          <a:p>
            <a:pPr lvl="0"/>
            <a:r>
              <a:rPr lang="en-GB" dirty="0"/>
              <a:t>Registered patient characteristics (deprivation scores, ethnicity and age</a:t>
            </a:r>
            <a:r>
              <a:rPr lang="en-GB" dirty="0" smtClean="0"/>
              <a:t>)</a:t>
            </a:r>
          </a:p>
          <a:p>
            <a:pPr lvl="0"/>
            <a:r>
              <a:rPr lang="en-GB" dirty="0" smtClean="0"/>
              <a:t>Full application and no conflict of interest</a:t>
            </a:r>
          </a:p>
          <a:p>
            <a:pPr lvl="0"/>
            <a:r>
              <a:rPr lang="en-GB" dirty="0" smtClean="0"/>
              <a:t>Ability to provide retrospective data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68771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Project </a:t>
            </a:r>
            <a:r>
              <a:rPr lang="en-GB" b="1" dirty="0"/>
              <a:t>site characteristics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0846549"/>
              </p:ext>
            </p:extLst>
          </p:nvPr>
        </p:nvGraphicFramePr>
        <p:xfrm>
          <a:off x="251518" y="1412776"/>
          <a:ext cx="8712970" cy="3803013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472797"/>
                <a:gridCol w="1543429"/>
                <a:gridCol w="936104"/>
                <a:gridCol w="1008112"/>
                <a:gridCol w="720080"/>
                <a:gridCol w="709705"/>
                <a:gridCol w="886065"/>
                <a:gridCol w="1255258"/>
                <a:gridCol w="1181420"/>
              </a:tblGrid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n-GB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Site</a:t>
                      </a:r>
                      <a:endParaRPr lang="en-GB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Location</a:t>
                      </a:r>
                      <a:endParaRPr lang="en-GB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n-GB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Surgeries</a:t>
                      </a:r>
                      <a:endParaRPr lang="en-GB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200"/>
                        </a:spcAft>
                      </a:pPr>
                      <a:r>
                        <a:rPr lang="en-GB" sz="1600" dirty="0">
                          <a:effectLst/>
                        </a:rPr>
                        <a:t>Registered Persons</a:t>
                      </a:r>
                      <a:endParaRPr lang="en-GB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200"/>
                        </a:spcAft>
                      </a:pPr>
                      <a:r>
                        <a:rPr lang="en-GB" sz="1600" dirty="0">
                          <a:effectLst/>
                        </a:rPr>
                        <a:t>% </a:t>
                      </a:r>
                      <a:r>
                        <a:rPr lang="en-GB" sz="1600" dirty="0" smtClean="0">
                          <a:effectLst/>
                        </a:rPr>
                        <a:t>&lt; </a:t>
                      </a:r>
                      <a:r>
                        <a:rPr lang="en-GB" sz="1600" dirty="0">
                          <a:effectLst/>
                        </a:rPr>
                        <a:t>18 years</a:t>
                      </a:r>
                      <a:endParaRPr lang="en-GB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effectLst/>
                        </a:rPr>
                        <a:t>%  65+ years</a:t>
                      </a: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Asthma %</a:t>
                      </a: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200"/>
                        </a:spcAft>
                      </a:pPr>
                      <a:r>
                        <a:rPr lang="en-GB" sz="1600" dirty="0">
                          <a:effectLst/>
                        </a:rPr>
                        <a:t>Deprivation decile</a:t>
                      </a:r>
                      <a:endParaRPr lang="en-GB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20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% non-white ethnic group</a:t>
                      </a:r>
                      <a:endParaRPr lang="en-GB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</a:tr>
              <a:tr h="49261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en-GB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North East</a:t>
                      </a:r>
                      <a:endParaRPr lang="en-GB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</a:t>
                      </a:r>
                      <a:endParaRPr lang="en-GB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3074</a:t>
                      </a:r>
                      <a:endParaRPr lang="en-GB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16.7</a:t>
                      </a:r>
                      <a:endParaRPr lang="en-GB" sz="18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18.1</a:t>
                      </a:r>
                      <a:endParaRPr lang="en-GB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dirty="0" smtClean="0"/>
                        <a:t>8.7</a:t>
                      </a:r>
                      <a:endParaRPr lang="en-GB" dirty="0"/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5</a:t>
                      </a:r>
                      <a:endParaRPr lang="en-GB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1.4</a:t>
                      </a:r>
                      <a:endParaRPr lang="en-GB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</a:tr>
              <a:tr h="49375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</a:rPr>
                        <a:t>2</a:t>
                      </a:r>
                      <a:endParaRPr lang="en-GB" sz="1800" dirty="0">
                        <a:effectLst/>
                        <a:latin typeface="+mn-lt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North </a:t>
                      </a:r>
                      <a:r>
                        <a:rPr lang="en-GB" sz="1800" dirty="0" smtClean="0">
                          <a:effectLst/>
                        </a:rPr>
                        <a:t>West</a:t>
                      </a:r>
                      <a:endParaRPr lang="en-GB" sz="1800" dirty="0">
                        <a:effectLst/>
                        <a:latin typeface="+mn-lt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2</a:t>
                      </a:r>
                      <a:endParaRPr lang="en-GB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10,900</a:t>
                      </a:r>
                      <a:endParaRPr lang="en-GB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18.3</a:t>
                      </a:r>
                      <a:endParaRPr lang="en-GB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3.6</a:t>
                      </a:r>
                      <a:endParaRPr lang="en-GB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dirty="0" smtClean="0"/>
                        <a:t>4.3</a:t>
                      </a:r>
                      <a:endParaRPr lang="en-GB" dirty="0"/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2</a:t>
                      </a:r>
                      <a:endParaRPr lang="en-GB" sz="18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46.5</a:t>
                      </a:r>
                      <a:endParaRPr lang="en-GB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</a:tr>
              <a:tr h="42519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</a:rPr>
                        <a:t>3</a:t>
                      </a:r>
                      <a:endParaRPr lang="en-GB" sz="1800" dirty="0">
                        <a:effectLst/>
                        <a:latin typeface="+mn-lt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West </a:t>
                      </a:r>
                      <a:r>
                        <a:rPr lang="en-GB" sz="1800" dirty="0" smtClean="0">
                          <a:effectLst/>
                        </a:rPr>
                        <a:t>Midlands</a:t>
                      </a:r>
                      <a:endParaRPr lang="en-GB" sz="1800" dirty="0">
                        <a:effectLst/>
                        <a:latin typeface="+mn-lt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</a:t>
                      </a:r>
                      <a:endParaRPr lang="en-GB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24,000</a:t>
                      </a:r>
                      <a:endParaRPr lang="en-GB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21.9</a:t>
                      </a:r>
                      <a:endParaRPr lang="en-GB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17.4</a:t>
                      </a:r>
                      <a:endParaRPr lang="en-GB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dirty="0" smtClean="0"/>
                        <a:t>6.3</a:t>
                      </a:r>
                      <a:endParaRPr lang="en-GB" dirty="0"/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4</a:t>
                      </a:r>
                      <a:endParaRPr lang="en-GB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29.7</a:t>
                      </a:r>
                      <a:endParaRPr lang="en-GB" sz="1800" dirty="0" smtClean="0">
                        <a:effectLst/>
                        <a:latin typeface="+mn-lt"/>
                      </a:endParaRPr>
                    </a:p>
                  </a:txBody>
                  <a:tcPr marL="48492" marR="48492" marT="0" marB="0"/>
                </a:tc>
              </a:tr>
              <a:tr h="44920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</a:rPr>
                        <a:t>4</a:t>
                      </a:r>
                      <a:endParaRPr lang="en-GB" sz="1800" dirty="0">
                        <a:effectLst/>
                        <a:latin typeface="+mn-lt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East </a:t>
                      </a:r>
                      <a:r>
                        <a:rPr lang="en-GB" sz="1800" dirty="0" smtClean="0">
                          <a:effectLst/>
                        </a:rPr>
                        <a:t>Midlands</a:t>
                      </a:r>
                      <a:endParaRPr lang="en-GB" sz="1800" dirty="0">
                        <a:effectLst/>
                        <a:latin typeface="+mn-lt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</a:t>
                      </a:r>
                      <a:endParaRPr lang="en-GB" sz="18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14,098</a:t>
                      </a:r>
                      <a:endParaRPr lang="en-GB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22</a:t>
                      </a:r>
                      <a:endParaRPr lang="en-GB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18.2</a:t>
                      </a:r>
                      <a:endParaRPr lang="en-GB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dirty="0" smtClean="0"/>
                        <a:t>6.3</a:t>
                      </a:r>
                      <a:endParaRPr lang="en-GB" dirty="0"/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6</a:t>
                      </a:r>
                      <a:endParaRPr lang="en-GB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6.6</a:t>
                      </a:r>
                      <a:endParaRPr lang="en-GB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</a:tr>
              <a:tr h="44348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</a:rPr>
                        <a:t>5</a:t>
                      </a:r>
                      <a:endParaRPr lang="en-GB" sz="1800" dirty="0">
                        <a:effectLst/>
                        <a:latin typeface="+mn-lt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East of </a:t>
                      </a:r>
                      <a:r>
                        <a:rPr lang="en-GB" sz="1800" dirty="0" smtClean="0">
                          <a:effectLst/>
                        </a:rPr>
                        <a:t>England</a:t>
                      </a:r>
                      <a:endParaRPr lang="en-GB" sz="1800" dirty="0">
                        <a:effectLst/>
                        <a:latin typeface="+mn-lt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4</a:t>
                      </a:r>
                      <a:endParaRPr lang="en-GB" sz="1800" baseline="30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17,500</a:t>
                      </a:r>
                      <a:endParaRPr lang="en-GB" sz="18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15.9</a:t>
                      </a:r>
                      <a:endParaRPr lang="en-GB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29.1</a:t>
                      </a:r>
                      <a:endParaRPr lang="en-GB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dirty="0" smtClean="0"/>
                        <a:t>6.5</a:t>
                      </a:r>
                      <a:endParaRPr lang="en-GB" dirty="0"/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6</a:t>
                      </a:r>
                      <a:endParaRPr lang="en-GB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1.1 </a:t>
                      </a:r>
                      <a:endParaRPr lang="en-GB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</a:tr>
              <a:tr h="43776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</a:rPr>
                        <a:t>6</a:t>
                      </a:r>
                      <a:endParaRPr lang="en-GB" sz="1800" dirty="0">
                        <a:effectLst/>
                        <a:latin typeface="+mn-lt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London</a:t>
                      </a:r>
                      <a:endParaRPr lang="en-GB" sz="1800" dirty="0">
                        <a:effectLst/>
                        <a:latin typeface="+mn-lt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</a:t>
                      </a:r>
                      <a:endParaRPr lang="en-GB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7,300</a:t>
                      </a:r>
                      <a:endParaRPr lang="en-GB" sz="18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15.4</a:t>
                      </a:r>
                      <a:endParaRPr lang="en-GB" sz="18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5.8</a:t>
                      </a:r>
                      <a:endParaRPr lang="en-GB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dirty="0" smtClean="0"/>
                        <a:t>3.6</a:t>
                      </a:r>
                      <a:endParaRPr lang="en-GB" dirty="0"/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6</a:t>
                      </a:r>
                      <a:endParaRPr lang="en-GB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36.0</a:t>
                      </a:r>
                      <a:endParaRPr lang="en-GB" sz="1800" dirty="0" smtClean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</a:tr>
              <a:tr h="48492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</a:rPr>
                        <a:t>7</a:t>
                      </a:r>
                      <a:endParaRPr lang="en-GB" sz="1800" dirty="0">
                        <a:effectLst/>
                        <a:latin typeface="+mn-lt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South </a:t>
                      </a:r>
                      <a:r>
                        <a:rPr lang="en-GB" sz="1800" dirty="0" smtClean="0">
                          <a:effectLst/>
                        </a:rPr>
                        <a:t>West</a:t>
                      </a:r>
                      <a:endParaRPr lang="en-GB" sz="1800" dirty="0">
                        <a:effectLst/>
                        <a:latin typeface="+mn-lt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4</a:t>
                      </a:r>
                      <a:endParaRPr lang="en-GB" sz="1800" baseline="30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19,000</a:t>
                      </a:r>
                      <a:endParaRPr lang="en-GB" sz="18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18.5</a:t>
                      </a:r>
                      <a:endParaRPr lang="en-GB" sz="18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17.7</a:t>
                      </a:r>
                      <a:endParaRPr lang="en-GB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dirty="0" smtClean="0"/>
                        <a:t>6.1</a:t>
                      </a:r>
                      <a:endParaRPr lang="en-GB" dirty="0"/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6</a:t>
                      </a:r>
                      <a:endParaRPr lang="en-GB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2.5</a:t>
                      </a:r>
                      <a:endParaRPr lang="en-GB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8492" marR="48492" marT="0" marB="0"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662113" y="1600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03791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Support to sites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£3,000 per project site to facilitate data collection</a:t>
            </a:r>
          </a:p>
          <a:p>
            <a:r>
              <a:rPr lang="en-GB" dirty="0" smtClean="0"/>
              <a:t>Funding and signposting to spirometry training if required</a:t>
            </a:r>
          </a:p>
          <a:p>
            <a:r>
              <a:rPr lang="en-GB" dirty="0" smtClean="0"/>
              <a:t>Choice of NICE recommended </a:t>
            </a:r>
            <a:r>
              <a:rPr lang="en-GB" dirty="0" err="1" smtClean="0"/>
              <a:t>FeNO</a:t>
            </a:r>
            <a:r>
              <a:rPr lang="en-GB" dirty="0" smtClean="0"/>
              <a:t> device and all required consumables during project at no charge from manufacturer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93551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Project initiation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Structured phone interviews</a:t>
            </a:r>
          </a:p>
          <a:p>
            <a:r>
              <a:rPr lang="en-GB" dirty="0" smtClean="0"/>
              <a:t>Site visits</a:t>
            </a:r>
          </a:p>
          <a:p>
            <a:pPr lvl="1"/>
            <a:r>
              <a:rPr lang="en-GB" dirty="0" smtClean="0"/>
              <a:t>information exchange</a:t>
            </a:r>
          </a:p>
          <a:p>
            <a:pPr lvl="1"/>
            <a:r>
              <a:rPr lang="en-GB" dirty="0" smtClean="0"/>
              <a:t>care pathway mapping</a:t>
            </a:r>
          </a:p>
          <a:p>
            <a:pPr lvl="1"/>
            <a:r>
              <a:rPr lang="en-GB" dirty="0" smtClean="0"/>
              <a:t>data collection agreement and methods</a:t>
            </a:r>
          </a:p>
          <a:p>
            <a:pPr lvl="1"/>
            <a:r>
              <a:rPr lang="en-GB" dirty="0"/>
              <a:t>t</a:t>
            </a:r>
            <a:r>
              <a:rPr lang="en-GB" dirty="0" smtClean="0"/>
              <a:t>raining requirements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93517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Project monitoring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Monthly </a:t>
            </a:r>
            <a:r>
              <a:rPr lang="en-GB" dirty="0"/>
              <a:t>semi structured </a:t>
            </a:r>
            <a:r>
              <a:rPr lang="en-GB" dirty="0" smtClean="0"/>
              <a:t>phone interviews with </a:t>
            </a:r>
            <a:r>
              <a:rPr lang="en-GB" dirty="0"/>
              <a:t>key members of the site implementation team to gather qualitative measures </a:t>
            </a:r>
            <a:r>
              <a:rPr lang="en-GB" dirty="0" smtClean="0"/>
              <a:t>required</a:t>
            </a:r>
            <a:endParaRPr lang="en-GB" dirty="0"/>
          </a:p>
          <a:p>
            <a:pPr lvl="0"/>
            <a:r>
              <a:rPr lang="en-GB" dirty="0"/>
              <a:t>M</a:t>
            </a:r>
            <a:r>
              <a:rPr lang="en-GB" dirty="0" smtClean="0"/>
              <a:t>onthly </a:t>
            </a:r>
            <a:r>
              <a:rPr lang="en-GB" dirty="0"/>
              <a:t>quantitative </a:t>
            </a:r>
            <a:r>
              <a:rPr lang="en-GB" dirty="0" smtClean="0"/>
              <a:t>data submission</a:t>
            </a:r>
            <a:endParaRPr lang="en-GB" dirty="0"/>
          </a:p>
          <a:p>
            <a:pPr lvl="0"/>
            <a:r>
              <a:rPr lang="en-GB" dirty="0" smtClean="0"/>
              <a:t>End </a:t>
            </a:r>
            <a:r>
              <a:rPr lang="en-GB" dirty="0"/>
              <a:t>of </a:t>
            </a:r>
            <a:r>
              <a:rPr lang="en-GB" dirty="0" smtClean="0"/>
              <a:t>project face to face meeting with Asthma </a:t>
            </a:r>
            <a:r>
              <a:rPr lang="en-GB" dirty="0"/>
              <a:t>feasibility project </a:t>
            </a:r>
            <a:r>
              <a:rPr lang="en-GB" dirty="0" smtClean="0"/>
              <a:t>team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80756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Baseline data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b="1" dirty="0"/>
              <a:t> </a:t>
            </a:r>
            <a:r>
              <a:rPr lang="en-GB" sz="2400" b="1" dirty="0" smtClean="0"/>
              <a:t>Presentation</a:t>
            </a:r>
            <a:endParaRPr lang="en-GB" sz="2400" b="1" dirty="0"/>
          </a:p>
          <a:p>
            <a:pPr lvl="0"/>
            <a:r>
              <a:rPr lang="en-GB" sz="2400" dirty="0"/>
              <a:t>Date </a:t>
            </a:r>
            <a:endParaRPr lang="en-GB" sz="2400" b="1" dirty="0"/>
          </a:p>
          <a:p>
            <a:pPr lvl="0"/>
            <a:r>
              <a:rPr lang="en-GB" sz="2400" dirty="0"/>
              <a:t>Age</a:t>
            </a:r>
            <a:endParaRPr lang="en-GB" sz="2400" b="1" dirty="0"/>
          </a:p>
          <a:p>
            <a:pPr marL="0" indent="0">
              <a:buNone/>
            </a:pPr>
            <a:r>
              <a:rPr lang="en-GB" sz="2400" b="1" dirty="0"/>
              <a:t> </a:t>
            </a:r>
            <a:r>
              <a:rPr lang="en-GB" sz="2400" b="1" dirty="0" smtClean="0"/>
              <a:t>Diagnosis</a:t>
            </a:r>
            <a:endParaRPr lang="en-GB" sz="2400" b="1" dirty="0"/>
          </a:p>
          <a:p>
            <a:pPr lvl="0"/>
            <a:r>
              <a:rPr lang="en-GB" sz="2400" dirty="0"/>
              <a:t>Final diagnosis (asthma / other / uncertain)</a:t>
            </a:r>
            <a:endParaRPr lang="en-GB" sz="2400" b="1" dirty="0"/>
          </a:p>
          <a:p>
            <a:pPr lvl="0"/>
            <a:r>
              <a:rPr lang="en-GB" sz="2400" dirty="0"/>
              <a:t>Date of asthma diagnosis</a:t>
            </a:r>
            <a:endParaRPr lang="en-GB" sz="2400" b="1" dirty="0"/>
          </a:p>
          <a:p>
            <a:pPr lvl="0"/>
            <a:r>
              <a:rPr lang="en-GB" sz="2400" dirty="0"/>
              <a:t>Time spent on diagnosis appointments</a:t>
            </a:r>
            <a:endParaRPr lang="en-GB" sz="2400" b="1" dirty="0"/>
          </a:p>
          <a:p>
            <a:pPr lvl="0"/>
            <a:r>
              <a:rPr lang="en-GB" sz="2400" dirty="0"/>
              <a:t>Number of appointments to diagnosis</a:t>
            </a:r>
            <a:endParaRPr lang="en-GB" sz="2400" b="1" dirty="0"/>
          </a:p>
          <a:p>
            <a:pPr lvl="0"/>
            <a:r>
              <a:rPr lang="en-GB" sz="2400" dirty="0"/>
              <a:t>Place of diagnosis (primary care / secondary care OPD / secondary care admission)</a:t>
            </a:r>
            <a:endParaRPr lang="en-GB" sz="2400" b="1" dirty="0"/>
          </a:p>
          <a:p>
            <a:pPr marL="0" indent="0">
              <a:buNone/>
            </a:pPr>
            <a:r>
              <a:rPr lang="en-GB" sz="2400" b="1" dirty="0"/>
              <a:t> 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508793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Quantitative data (1)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b="1" dirty="0"/>
              <a:t>Presentation </a:t>
            </a:r>
          </a:p>
          <a:p>
            <a:pPr lvl="0"/>
            <a:r>
              <a:rPr lang="en-GB" sz="2400" dirty="0"/>
              <a:t>Date	</a:t>
            </a:r>
            <a:endParaRPr lang="en-GB" sz="2400" b="1" dirty="0"/>
          </a:p>
          <a:p>
            <a:pPr lvl="0"/>
            <a:r>
              <a:rPr lang="en-GB" sz="2400" dirty="0"/>
              <a:t>Age	</a:t>
            </a:r>
            <a:endParaRPr lang="en-GB" sz="2400" b="1" dirty="0"/>
          </a:p>
          <a:p>
            <a:pPr lvl="0"/>
            <a:r>
              <a:rPr lang="en-GB" sz="2400" dirty="0"/>
              <a:t>Appointment duration (minutes)	</a:t>
            </a:r>
            <a:endParaRPr lang="en-GB" sz="2400" b="1" dirty="0"/>
          </a:p>
          <a:p>
            <a:pPr marL="0" indent="0">
              <a:buNone/>
            </a:pPr>
            <a:r>
              <a:rPr lang="en-GB" sz="2400" b="1" dirty="0"/>
              <a:t> </a:t>
            </a:r>
            <a:r>
              <a:rPr lang="en-GB" sz="2400" b="1" dirty="0" smtClean="0"/>
              <a:t>Spirometry</a:t>
            </a:r>
            <a:endParaRPr lang="en-GB" sz="2400" b="1" dirty="0"/>
          </a:p>
          <a:p>
            <a:pPr lvl="0"/>
            <a:r>
              <a:rPr lang="en-GB" sz="2400" dirty="0"/>
              <a:t>Spirometry date	</a:t>
            </a:r>
            <a:endParaRPr lang="en-GB" sz="2400" b="1" dirty="0"/>
          </a:p>
          <a:p>
            <a:pPr lvl="0"/>
            <a:r>
              <a:rPr lang="en-GB" sz="2400" dirty="0"/>
              <a:t>Appointment duration (minutes)	</a:t>
            </a:r>
            <a:endParaRPr lang="en-GB" sz="2400" b="1" dirty="0"/>
          </a:p>
          <a:p>
            <a:pPr lvl="0"/>
            <a:r>
              <a:rPr lang="en-GB" sz="2400" dirty="0"/>
              <a:t>Spirometry result (obstructive / normal)	</a:t>
            </a:r>
            <a:endParaRPr lang="en-GB" sz="2400" b="1" dirty="0"/>
          </a:p>
          <a:p>
            <a:pPr lvl="0"/>
            <a:r>
              <a:rPr lang="en-GB" sz="2400" dirty="0"/>
              <a:t>Number of filters used	</a:t>
            </a:r>
            <a:endParaRPr lang="en-GB" sz="2400" b="1" dirty="0"/>
          </a:p>
          <a:p>
            <a:pPr lvl="0"/>
            <a:r>
              <a:rPr lang="en-GB" sz="2400" dirty="0"/>
              <a:t>Staff performing spirometry (HCA / nurse / GP)	</a:t>
            </a:r>
            <a:endParaRPr lang="en-GB" sz="2400" b="1" dirty="0"/>
          </a:p>
          <a:p>
            <a:pPr lvl="0"/>
            <a:r>
              <a:rPr lang="en-GB" sz="2400" dirty="0"/>
              <a:t>Staff interpreting spirometry</a:t>
            </a:r>
            <a:r>
              <a:rPr lang="en-GB" sz="2400" b="1" dirty="0"/>
              <a:t> </a:t>
            </a:r>
            <a:r>
              <a:rPr lang="en-GB" sz="2400" dirty="0" smtClean="0"/>
              <a:t>(</a:t>
            </a:r>
            <a:r>
              <a:rPr lang="en-GB" sz="2400" dirty="0"/>
              <a:t>HCA / nurse / GP)</a:t>
            </a:r>
            <a:endParaRPr lang="en-GB" sz="2400" b="1" dirty="0"/>
          </a:p>
          <a:p>
            <a:pPr marL="0" indent="0">
              <a:buNone/>
            </a:pPr>
            <a:r>
              <a:rPr lang="en-GB" sz="2400" b="1" dirty="0"/>
              <a:t> 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7150384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Quantitative </a:t>
            </a:r>
            <a:r>
              <a:rPr lang="en-GB" b="1" dirty="0" smtClean="0"/>
              <a:t>data (</a:t>
            </a:r>
            <a:r>
              <a:rPr lang="en-GB" b="1" dirty="0"/>
              <a:t>2</a:t>
            </a:r>
            <a:r>
              <a:rPr lang="en-GB" b="1" dirty="0" smtClean="0"/>
              <a:t>)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b="1" dirty="0" smtClean="0"/>
              <a:t>Bronchodilator </a:t>
            </a:r>
            <a:r>
              <a:rPr lang="en-GB" sz="2000" b="1" dirty="0"/>
              <a:t>reversibility (BDR)	</a:t>
            </a:r>
          </a:p>
          <a:p>
            <a:pPr lvl="0"/>
            <a:r>
              <a:rPr lang="en-GB" sz="2000" dirty="0"/>
              <a:t>BDR test date	</a:t>
            </a:r>
            <a:endParaRPr lang="en-GB" sz="2000" b="1" dirty="0"/>
          </a:p>
          <a:p>
            <a:pPr lvl="0"/>
            <a:r>
              <a:rPr lang="en-GB" sz="2000" dirty="0"/>
              <a:t>Appointment duration (minutes)	</a:t>
            </a:r>
            <a:endParaRPr lang="en-GB" sz="2000" b="1" dirty="0"/>
          </a:p>
          <a:p>
            <a:pPr lvl="0"/>
            <a:r>
              <a:rPr lang="en-GB" sz="2000" dirty="0"/>
              <a:t>BDR result (positive / negative / N/A)</a:t>
            </a:r>
            <a:endParaRPr lang="en-GB" sz="2000" b="1" dirty="0"/>
          </a:p>
          <a:p>
            <a:pPr lvl="0"/>
            <a:r>
              <a:rPr lang="en-GB" sz="2000" dirty="0"/>
              <a:t>Number of filters used	</a:t>
            </a:r>
            <a:endParaRPr lang="en-GB" sz="2000" b="1" dirty="0"/>
          </a:p>
          <a:p>
            <a:pPr lvl="0"/>
            <a:r>
              <a:rPr lang="en-GB" sz="2000" dirty="0"/>
              <a:t>Staff performing </a:t>
            </a:r>
            <a:r>
              <a:rPr lang="en-GB" sz="2000" dirty="0" smtClean="0"/>
              <a:t>BDR (HCA </a:t>
            </a:r>
            <a:r>
              <a:rPr lang="en-GB" sz="2000" dirty="0"/>
              <a:t>/ nurse / GP)</a:t>
            </a:r>
            <a:endParaRPr lang="en-GB" sz="2000" b="1" dirty="0"/>
          </a:p>
          <a:p>
            <a:pPr lvl="0"/>
            <a:r>
              <a:rPr lang="en-GB" sz="2000" dirty="0"/>
              <a:t>Staff interpreting </a:t>
            </a:r>
            <a:r>
              <a:rPr lang="en-GB" sz="2000" dirty="0" smtClean="0"/>
              <a:t>BDR</a:t>
            </a:r>
            <a:r>
              <a:rPr lang="en-GB" sz="2000" b="1" dirty="0"/>
              <a:t> </a:t>
            </a:r>
            <a:r>
              <a:rPr lang="en-GB" sz="2000" dirty="0" smtClean="0"/>
              <a:t>(HCA </a:t>
            </a:r>
            <a:r>
              <a:rPr lang="en-GB" sz="2000" dirty="0"/>
              <a:t>/ nurse / GP)</a:t>
            </a:r>
            <a:endParaRPr lang="en-GB" sz="2000" b="1" dirty="0"/>
          </a:p>
          <a:p>
            <a:pPr marL="0" indent="0">
              <a:buNone/>
            </a:pPr>
            <a:r>
              <a:rPr lang="en-GB" sz="2000" b="1" dirty="0" err="1"/>
              <a:t>FeNO</a:t>
            </a:r>
            <a:r>
              <a:rPr lang="en-GB" sz="2000" b="1" dirty="0"/>
              <a:t>						</a:t>
            </a:r>
          </a:p>
          <a:p>
            <a:pPr lvl="0"/>
            <a:r>
              <a:rPr lang="en-GB" sz="2000" dirty="0" err="1"/>
              <a:t>FeNO</a:t>
            </a:r>
            <a:r>
              <a:rPr lang="en-GB" sz="2000" dirty="0"/>
              <a:t> date	</a:t>
            </a:r>
            <a:endParaRPr lang="en-GB" sz="2000" b="1" dirty="0"/>
          </a:p>
          <a:p>
            <a:pPr lvl="0"/>
            <a:r>
              <a:rPr lang="en-GB" sz="2000" dirty="0"/>
              <a:t>Appointment duration (minutes)	</a:t>
            </a:r>
            <a:endParaRPr lang="en-GB" sz="2000" b="1" dirty="0"/>
          </a:p>
          <a:p>
            <a:pPr lvl="0"/>
            <a:r>
              <a:rPr lang="en-GB" sz="2000" dirty="0" err="1"/>
              <a:t>FeNo</a:t>
            </a:r>
            <a:r>
              <a:rPr lang="en-GB" sz="2000" dirty="0"/>
              <a:t> result </a:t>
            </a:r>
            <a:r>
              <a:rPr lang="en-GB" sz="2000" dirty="0" smtClean="0"/>
              <a:t>(</a:t>
            </a:r>
            <a:r>
              <a:rPr lang="en-GB" sz="2000" dirty="0"/>
              <a:t>positive / negative / N/A)</a:t>
            </a:r>
            <a:endParaRPr lang="en-GB" sz="2000" b="1" dirty="0"/>
          </a:p>
          <a:p>
            <a:pPr lvl="0"/>
            <a:r>
              <a:rPr lang="en-GB" sz="2000" dirty="0"/>
              <a:t>Number of filters used	</a:t>
            </a:r>
            <a:endParaRPr lang="en-GB" sz="2000" b="1" dirty="0"/>
          </a:p>
          <a:p>
            <a:pPr lvl="0"/>
            <a:r>
              <a:rPr lang="en-GB" sz="2000" dirty="0"/>
              <a:t>Staff performing </a:t>
            </a:r>
            <a:r>
              <a:rPr lang="en-GB" sz="2000" dirty="0" err="1"/>
              <a:t>FeNo</a:t>
            </a:r>
            <a:r>
              <a:rPr lang="en-GB" sz="2000" dirty="0"/>
              <a:t> (HCA / nurse / GP)	</a:t>
            </a:r>
            <a:endParaRPr lang="en-GB" sz="2000" b="1" dirty="0"/>
          </a:p>
          <a:p>
            <a:pPr lvl="0"/>
            <a:r>
              <a:rPr lang="en-GB" sz="2000" dirty="0"/>
              <a:t>Staff interpreting </a:t>
            </a:r>
            <a:r>
              <a:rPr lang="en-GB" sz="2000" dirty="0" err="1"/>
              <a:t>FeNo</a:t>
            </a:r>
            <a:r>
              <a:rPr lang="en-GB" sz="2000" dirty="0"/>
              <a:t> (HCA / nurse / GP)</a:t>
            </a:r>
            <a:endParaRPr lang="en-GB" sz="2000" b="1" dirty="0"/>
          </a:p>
          <a:p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735346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Quantitative </a:t>
            </a:r>
            <a:r>
              <a:rPr lang="en-GB" b="1" dirty="0" smtClean="0"/>
              <a:t>data (</a:t>
            </a:r>
            <a:r>
              <a:rPr lang="en-GB" b="1" dirty="0"/>
              <a:t>3</a:t>
            </a:r>
            <a:r>
              <a:rPr lang="en-GB" b="1" dirty="0" smtClean="0"/>
              <a:t>)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1309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b="1" dirty="0"/>
              <a:t>Peak flow variability		</a:t>
            </a:r>
          </a:p>
          <a:p>
            <a:pPr lvl="0"/>
            <a:r>
              <a:rPr lang="en-GB" sz="2400" dirty="0"/>
              <a:t>Peak flow variability monitored </a:t>
            </a:r>
            <a:r>
              <a:rPr lang="en-GB" sz="2400" dirty="0" smtClean="0"/>
              <a:t>(yes </a:t>
            </a:r>
            <a:r>
              <a:rPr lang="en-GB" sz="2400" dirty="0"/>
              <a:t>/ </a:t>
            </a:r>
            <a:r>
              <a:rPr lang="en-GB" sz="2400" dirty="0" smtClean="0"/>
              <a:t>no</a:t>
            </a:r>
            <a:r>
              <a:rPr lang="en-GB" sz="2400" dirty="0"/>
              <a:t>)	</a:t>
            </a:r>
            <a:endParaRPr lang="en-GB" sz="2400" b="1" dirty="0"/>
          </a:p>
          <a:p>
            <a:pPr lvl="0"/>
            <a:r>
              <a:rPr lang="en-GB" sz="2400" dirty="0"/>
              <a:t>Peak flow</a:t>
            </a:r>
            <a:r>
              <a:rPr lang="en-GB" sz="2400" b="1" dirty="0"/>
              <a:t> </a:t>
            </a:r>
            <a:r>
              <a:rPr lang="en-GB" sz="2400" dirty="0"/>
              <a:t>result (positive / negative / N/A)</a:t>
            </a:r>
          </a:p>
          <a:p>
            <a:pPr marL="0" indent="0">
              <a:buNone/>
            </a:pPr>
            <a:r>
              <a:rPr lang="en-GB" sz="2400" b="1" dirty="0" smtClean="0"/>
              <a:t>Direct </a:t>
            </a:r>
            <a:r>
              <a:rPr lang="en-GB" sz="2400" b="1" dirty="0"/>
              <a:t>bronchial challenge			</a:t>
            </a:r>
          </a:p>
          <a:p>
            <a:pPr lvl="0"/>
            <a:r>
              <a:rPr lang="en-GB" sz="2400" dirty="0"/>
              <a:t>Date referred for direct bronchial challenge test  	</a:t>
            </a:r>
            <a:endParaRPr lang="en-GB" sz="2400" b="1" dirty="0"/>
          </a:p>
          <a:p>
            <a:pPr lvl="0"/>
            <a:r>
              <a:rPr lang="en-GB" sz="2400" dirty="0"/>
              <a:t>Date of test  	</a:t>
            </a:r>
            <a:endParaRPr lang="en-GB" sz="2400" b="1" dirty="0"/>
          </a:p>
          <a:p>
            <a:pPr lvl="0"/>
            <a:r>
              <a:rPr lang="en-GB" sz="2400" dirty="0"/>
              <a:t>Bronchial challenge test result (positive / negative / </a:t>
            </a:r>
            <a:r>
              <a:rPr lang="en-GB" sz="2400" dirty="0" smtClean="0"/>
              <a:t>N/A)</a:t>
            </a:r>
            <a:endParaRPr lang="en-GB" sz="2400" dirty="0"/>
          </a:p>
          <a:p>
            <a:pPr marL="0" lvl="0" indent="0">
              <a:buNone/>
            </a:pPr>
            <a:r>
              <a:rPr lang="en-GB" sz="2400" b="1" dirty="0" smtClean="0"/>
              <a:t>Other </a:t>
            </a:r>
            <a:r>
              <a:rPr lang="en-GB" sz="2400" b="1" dirty="0"/>
              <a:t>onward </a:t>
            </a:r>
            <a:r>
              <a:rPr lang="en-GB" sz="2400" b="1" dirty="0" smtClean="0"/>
              <a:t>referral</a:t>
            </a:r>
            <a:r>
              <a:rPr lang="en-GB" sz="2400" b="1" dirty="0"/>
              <a:t>		</a:t>
            </a:r>
          </a:p>
          <a:p>
            <a:pPr lvl="0"/>
            <a:r>
              <a:rPr lang="en-GB" sz="2400" dirty="0"/>
              <a:t>Other onward </a:t>
            </a:r>
            <a:r>
              <a:rPr lang="en-GB" sz="2400" dirty="0" smtClean="0"/>
              <a:t>referral (yes </a:t>
            </a:r>
            <a:r>
              <a:rPr lang="en-GB" sz="2400" dirty="0"/>
              <a:t>/ </a:t>
            </a:r>
            <a:r>
              <a:rPr lang="en-GB" sz="2400" dirty="0" smtClean="0"/>
              <a:t>no</a:t>
            </a:r>
            <a:r>
              <a:rPr lang="en-GB" sz="2400" dirty="0"/>
              <a:t>)</a:t>
            </a:r>
            <a:endParaRPr lang="en-GB" sz="2400" b="1" dirty="0"/>
          </a:p>
          <a:p>
            <a:pPr lvl="0"/>
            <a:r>
              <a:rPr lang="en-GB" sz="2400" dirty="0"/>
              <a:t>Referred to</a:t>
            </a:r>
            <a:r>
              <a:rPr lang="en-GB" sz="2400" b="1" dirty="0"/>
              <a:t>	</a:t>
            </a:r>
          </a:p>
          <a:p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2478903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Attendees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Association for Respiratory Technology &amp; Physiology </a:t>
            </a:r>
            <a:endParaRPr lang="en-GB" dirty="0" smtClean="0"/>
          </a:p>
          <a:p>
            <a:r>
              <a:rPr lang="en-GB" dirty="0" smtClean="0"/>
              <a:t>Asthma UK</a:t>
            </a:r>
          </a:p>
          <a:p>
            <a:r>
              <a:rPr lang="en-GB" dirty="0" smtClean="0"/>
              <a:t>British Paediatric Respiratory Society</a:t>
            </a:r>
          </a:p>
          <a:p>
            <a:r>
              <a:rPr lang="en-GB" dirty="0" smtClean="0"/>
              <a:t>British Thoracic Society</a:t>
            </a:r>
          </a:p>
          <a:p>
            <a:r>
              <a:rPr lang="en-GB" dirty="0"/>
              <a:t>Royal College of Physicians</a:t>
            </a:r>
          </a:p>
          <a:p>
            <a:r>
              <a:rPr lang="en-GB" dirty="0" smtClean="0"/>
              <a:t>Royal College of GPs</a:t>
            </a:r>
          </a:p>
          <a:p>
            <a:r>
              <a:rPr lang="en-GB" dirty="0" smtClean="0"/>
              <a:t>Royal College of Nursing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59705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Quantitative data (</a:t>
            </a:r>
            <a:r>
              <a:rPr lang="en-GB" b="1" dirty="0" smtClean="0"/>
              <a:t>4)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1309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b="1" dirty="0"/>
              <a:t>Diagnosis				</a:t>
            </a:r>
          </a:p>
          <a:p>
            <a:pPr lvl="0"/>
            <a:r>
              <a:rPr lang="en-GB" sz="2400" dirty="0"/>
              <a:t>Date of diagnosis	</a:t>
            </a:r>
            <a:endParaRPr lang="en-GB" sz="2400" b="1" dirty="0"/>
          </a:p>
          <a:p>
            <a:pPr lvl="0"/>
            <a:r>
              <a:rPr lang="en-GB" sz="2400" dirty="0"/>
              <a:t>Diagnosis </a:t>
            </a:r>
            <a:r>
              <a:rPr lang="en-GB" sz="2400" dirty="0" smtClean="0"/>
              <a:t>(asthma </a:t>
            </a:r>
            <a:r>
              <a:rPr lang="en-GB" sz="2400" dirty="0"/>
              <a:t>/ </a:t>
            </a:r>
            <a:r>
              <a:rPr lang="en-GB" sz="2400" dirty="0" smtClean="0"/>
              <a:t>other </a:t>
            </a:r>
            <a:r>
              <a:rPr lang="en-GB" sz="2400" dirty="0"/>
              <a:t>/ </a:t>
            </a:r>
            <a:r>
              <a:rPr lang="en-GB" sz="2400" dirty="0" smtClean="0"/>
              <a:t>uncertain</a:t>
            </a:r>
            <a:r>
              <a:rPr lang="en-GB" sz="2400" dirty="0"/>
              <a:t>)	</a:t>
            </a:r>
            <a:endParaRPr lang="en-GB" sz="2400" b="1" dirty="0"/>
          </a:p>
          <a:p>
            <a:pPr lvl="0"/>
            <a:r>
              <a:rPr lang="en-GB" sz="2400" dirty="0"/>
              <a:t>Diagnosing clinician </a:t>
            </a:r>
            <a:r>
              <a:rPr lang="en-GB" sz="2400" dirty="0" smtClean="0"/>
              <a:t>(site </a:t>
            </a:r>
            <a:r>
              <a:rPr lang="en-GB" sz="2400" dirty="0"/>
              <a:t>nurse / </a:t>
            </a:r>
            <a:r>
              <a:rPr lang="en-GB" sz="2400" dirty="0" smtClean="0"/>
              <a:t>site </a:t>
            </a:r>
            <a:r>
              <a:rPr lang="en-GB" sz="2400" dirty="0"/>
              <a:t>GP / </a:t>
            </a:r>
            <a:r>
              <a:rPr lang="en-GB" sz="2400" dirty="0" smtClean="0"/>
              <a:t>secondary </a:t>
            </a:r>
            <a:r>
              <a:rPr lang="en-GB" sz="2400" dirty="0"/>
              <a:t>care)</a:t>
            </a:r>
            <a:endParaRPr lang="en-GB" sz="2400" b="1" dirty="0"/>
          </a:p>
          <a:p>
            <a:pPr lvl="0"/>
            <a:r>
              <a:rPr lang="en-GB" sz="2400" dirty="0"/>
              <a:t>No. of practice appointments to reach diagnosis	</a:t>
            </a:r>
            <a:endParaRPr lang="en-GB" sz="2400" b="1" dirty="0"/>
          </a:p>
          <a:p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417767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Qualitative data (1)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1309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b="1" dirty="0" smtClean="0"/>
              <a:t>Training</a:t>
            </a:r>
            <a:r>
              <a:rPr lang="en-GB" sz="2400" b="1" dirty="0"/>
              <a:t>				</a:t>
            </a:r>
          </a:p>
          <a:p>
            <a:pPr lvl="0"/>
            <a:r>
              <a:rPr lang="en-GB" sz="2400" dirty="0" smtClean="0"/>
              <a:t>Estimated time to reach competency in spirometry</a:t>
            </a:r>
          </a:p>
          <a:p>
            <a:pPr lvl="0"/>
            <a:r>
              <a:rPr lang="en-GB" sz="2400" dirty="0" smtClean="0"/>
              <a:t>Estimated </a:t>
            </a:r>
            <a:r>
              <a:rPr lang="en-GB" sz="2400" dirty="0"/>
              <a:t>time to reach competency in </a:t>
            </a:r>
            <a:r>
              <a:rPr lang="en-GB" sz="2400" dirty="0" err="1" smtClean="0"/>
              <a:t>FeNO</a:t>
            </a:r>
            <a:endParaRPr lang="en-GB" sz="2400" dirty="0" smtClean="0"/>
          </a:p>
          <a:p>
            <a:pPr marL="0" lvl="0" indent="0">
              <a:buNone/>
            </a:pPr>
            <a:r>
              <a:rPr lang="en-GB" sz="2400" b="1" dirty="0" smtClean="0"/>
              <a:t>Care pathway</a:t>
            </a:r>
            <a:r>
              <a:rPr lang="en-GB" sz="2400" dirty="0"/>
              <a:t>	</a:t>
            </a:r>
            <a:endParaRPr lang="en-GB" sz="1800" dirty="0" smtClean="0"/>
          </a:p>
          <a:p>
            <a:r>
              <a:rPr lang="en-GB" sz="2400" dirty="0" smtClean="0"/>
              <a:t>Changes </a:t>
            </a:r>
            <a:r>
              <a:rPr lang="en-GB" sz="2400" dirty="0"/>
              <a:t>to the care pathway to accommodate the </a:t>
            </a:r>
            <a:r>
              <a:rPr lang="en-GB" sz="2400" dirty="0" smtClean="0"/>
              <a:t>guideline</a:t>
            </a:r>
          </a:p>
          <a:p>
            <a:r>
              <a:rPr lang="en-GB" sz="2400" dirty="0" smtClean="0"/>
              <a:t>Facilities / clinic capacity requirements</a:t>
            </a:r>
          </a:p>
          <a:p>
            <a:r>
              <a:rPr lang="en-GB" sz="2400" dirty="0"/>
              <a:t>S</a:t>
            </a:r>
            <a:r>
              <a:rPr lang="en-GB" sz="2400" dirty="0" smtClean="0"/>
              <a:t>taff compliance in following the pathway</a:t>
            </a:r>
          </a:p>
          <a:p>
            <a:pPr marL="0" indent="0">
              <a:buNone/>
            </a:pPr>
            <a:r>
              <a:rPr lang="en-GB" sz="2400" b="1" dirty="0" smtClean="0"/>
              <a:t>Patient feedback</a:t>
            </a:r>
          </a:p>
          <a:p>
            <a:r>
              <a:rPr lang="en-GB" sz="2400" dirty="0" smtClean="0"/>
              <a:t>Spirometry</a:t>
            </a:r>
          </a:p>
          <a:p>
            <a:r>
              <a:rPr lang="en-GB" sz="2400" dirty="0" err="1" smtClean="0"/>
              <a:t>FeNO</a:t>
            </a:r>
            <a:endParaRPr lang="en-GB" sz="2400" dirty="0"/>
          </a:p>
          <a:p>
            <a:endParaRPr lang="en-GB" sz="24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4720142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Qualitative data (2)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1309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b="1" dirty="0" smtClean="0"/>
              <a:t>Implementation barriers / levers</a:t>
            </a:r>
            <a:r>
              <a:rPr lang="en-GB" sz="2400" b="1" dirty="0"/>
              <a:t>				</a:t>
            </a:r>
          </a:p>
          <a:p>
            <a:r>
              <a:rPr lang="en-GB" sz="2400" dirty="0" smtClean="0"/>
              <a:t>Training</a:t>
            </a:r>
          </a:p>
          <a:p>
            <a:r>
              <a:rPr lang="en-GB" sz="2400" dirty="0" smtClean="0"/>
              <a:t>Confidence in results</a:t>
            </a:r>
          </a:p>
          <a:p>
            <a:r>
              <a:rPr lang="en-GB" sz="2400" dirty="0" smtClean="0"/>
              <a:t>Impact on workload</a:t>
            </a:r>
          </a:p>
          <a:p>
            <a:r>
              <a:rPr lang="en-GB" sz="2400" dirty="0" smtClean="0"/>
              <a:t>Undertaking testing</a:t>
            </a:r>
          </a:p>
          <a:p>
            <a:endParaRPr lang="en-GB" sz="2400" dirty="0" smtClean="0"/>
          </a:p>
          <a:p>
            <a:pPr marL="0" indent="0">
              <a:buNone/>
            </a:pPr>
            <a:r>
              <a:rPr lang="en-GB" sz="2400" b="1" dirty="0" smtClean="0"/>
              <a:t>Future plans</a:t>
            </a:r>
          </a:p>
          <a:p>
            <a:r>
              <a:rPr lang="en-GB" sz="2400" dirty="0" smtClean="0"/>
              <a:t>Equipment</a:t>
            </a:r>
          </a:p>
          <a:p>
            <a:r>
              <a:rPr lang="en-GB" sz="2400" dirty="0" smtClean="0"/>
              <a:t>Guideline implementation</a:t>
            </a:r>
            <a:endParaRPr lang="en-GB" sz="24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9363366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46040"/>
            <a:ext cx="9144000" cy="1143000"/>
          </a:xfrm>
        </p:spPr>
        <p:txBody>
          <a:bodyPr>
            <a:noAutofit/>
          </a:bodyPr>
          <a:lstStyle/>
          <a:p>
            <a:r>
              <a:rPr lang="en-GB" sz="8000" b="1" dirty="0" smtClean="0"/>
              <a:t>Questions </a:t>
            </a:r>
            <a:r>
              <a:rPr lang="en-GB" sz="8000" b="1" dirty="0"/>
              <a:t>and </a:t>
            </a:r>
            <a:r>
              <a:rPr lang="en-GB" sz="8000" b="1" dirty="0" smtClean="0"/>
              <a:t>discussion</a:t>
            </a:r>
            <a:r>
              <a:rPr lang="en-GB" sz="6000" b="1" dirty="0" smtClean="0"/>
              <a:t/>
            </a:r>
            <a:br>
              <a:rPr lang="en-GB" sz="6000" b="1" dirty="0" smtClean="0"/>
            </a:br>
            <a:r>
              <a:rPr lang="en-GB" sz="6000" b="1" dirty="0"/>
              <a:t/>
            </a:r>
            <a:br>
              <a:rPr lang="en-GB" sz="6000" b="1" dirty="0"/>
            </a:br>
            <a:r>
              <a:rPr lang="en-GB" sz="1600" b="1" dirty="0">
                <a:hlinkClick r:id="rId5"/>
              </a:rPr>
              <a:t>https://</a:t>
            </a:r>
            <a:r>
              <a:rPr lang="en-GB" sz="1600" b="1" dirty="0" smtClean="0">
                <a:hlinkClick r:id="rId5"/>
              </a:rPr>
              <a:t>www.nice.org.uk/about/nice-communities/general-practice/asthma-primary-care-project</a:t>
            </a:r>
            <a:r>
              <a:rPr lang="en-GB" sz="1600" b="1" dirty="0" smtClean="0"/>
              <a:t> 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2206779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Who we are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/>
              <a:t>Adoption &amp; Impact programme </a:t>
            </a:r>
            <a:r>
              <a:rPr lang="en-GB" dirty="0" smtClean="0"/>
              <a:t>is part of the Health </a:t>
            </a:r>
            <a:r>
              <a:rPr lang="en-GB" dirty="0"/>
              <a:t>&amp; Social Care </a:t>
            </a:r>
            <a:r>
              <a:rPr lang="en-GB" dirty="0" smtClean="0"/>
              <a:t>directorate and consists </a:t>
            </a:r>
            <a:r>
              <a:rPr lang="en-GB" dirty="0"/>
              <a:t>of 3 teams: </a:t>
            </a:r>
          </a:p>
          <a:p>
            <a:pPr marL="0" indent="0">
              <a:buNone/>
            </a:pPr>
            <a:endParaRPr lang="en-GB" sz="1600" dirty="0"/>
          </a:p>
          <a:p>
            <a:pPr lvl="1"/>
            <a:r>
              <a:rPr lang="en-GB" sz="3200" b="1" dirty="0"/>
              <a:t>Adoption and Impact </a:t>
            </a:r>
          </a:p>
          <a:p>
            <a:pPr lvl="1"/>
            <a:r>
              <a:rPr lang="en-GB" dirty="0"/>
              <a:t>Resource Impact Assessment </a:t>
            </a:r>
          </a:p>
          <a:p>
            <a:pPr lvl="1"/>
            <a:r>
              <a:rPr lang="en-GB" dirty="0"/>
              <a:t>Implementation Support </a:t>
            </a:r>
          </a:p>
          <a:p>
            <a:pPr lvl="1"/>
            <a:endParaRPr lang="en-GB" sz="1600" dirty="0"/>
          </a:p>
          <a:p>
            <a:pPr marL="0" indent="0">
              <a:buNone/>
            </a:pPr>
            <a:r>
              <a:rPr lang="en-GB" dirty="0"/>
              <a:t>The teams work to support the effective implementation of NICE guidance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22882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Adoption Team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Work with </a:t>
            </a:r>
            <a:r>
              <a:rPr lang="en-GB" dirty="0"/>
              <a:t>NHS </a:t>
            </a:r>
            <a:r>
              <a:rPr lang="en-GB" dirty="0" smtClean="0"/>
              <a:t>and social care </a:t>
            </a:r>
            <a:r>
              <a:rPr lang="en-GB" dirty="0"/>
              <a:t>organisations</a:t>
            </a:r>
            <a:r>
              <a:rPr lang="en-GB" dirty="0" smtClean="0"/>
              <a:t> </a:t>
            </a:r>
            <a:r>
              <a:rPr lang="en-GB" dirty="0"/>
              <a:t>to implement medical technologies and diagnostic </a:t>
            </a:r>
            <a:r>
              <a:rPr lang="en-GB" dirty="0" smtClean="0"/>
              <a:t>tests</a:t>
            </a:r>
          </a:p>
          <a:p>
            <a:r>
              <a:rPr lang="en-GB" dirty="0" smtClean="0"/>
              <a:t>Develop </a:t>
            </a:r>
            <a:r>
              <a:rPr lang="en-GB" dirty="0"/>
              <a:t>documentation to support the wider </a:t>
            </a:r>
            <a:r>
              <a:rPr lang="en-GB" dirty="0" smtClean="0"/>
              <a:t>system </a:t>
            </a:r>
            <a:r>
              <a:rPr lang="en-GB" dirty="0"/>
              <a:t>in the adoption of the </a:t>
            </a:r>
            <a:r>
              <a:rPr lang="en-GB" dirty="0" smtClean="0"/>
              <a:t>technologies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04535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en-GB" b="1" dirty="0" smtClean="0"/>
              <a:t>Impact Team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Data and analytical support:</a:t>
            </a:r>
          </a:p>
          <a:p>
            <a:r>
              <a:rPr lang="en-GB" dirty="0" smtClean="0"/>
              <a:t>Support guidance development teams by providing data.</a:t>
            </a:r>
          </a:p>
          <a:p>
            <a:pPr marL="0" indent="0">
              <a:buNone/>
            </a:pPr>
            <a:r>
              <a:rPr lang="en-GB" dirty="0" smtClean="0"/>
              <a:t>Measuring the uptake of NICE guidance:</a:t>
            </a:r>
          </a:p>
          <a:p>
            <a:r>
              <a:rPr lang="en-GB" dirty="0" smtClean="0"/>
              <a:t>Innovation scorecard</a:t>
            </a:r>
          </a:p>
          <a:p>
            <a:r>
              <a:rPr lang="en-GB" dirty="0" smtClean="0"/>
              <a:t>Uptake database</a:t>
            </a:r>
          </a:p>
          <a:p>
            <a:r>
              <a:rPr lang="en-GB" dirty="0" smtClean="0"/>
              <a:t>Impact report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71519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Background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January – March 2015: Asthma </a:t>
            </a:r>
            <a:r>
              <a:rPr lang="en-GB" dirty="0"/>
              <a:t>- diagnosis and monitoring: guideline </a:t>
            </a:r>
            <a:r>
              <a:rPr lang="en-GB" dirty="0" smtClean="0"/>
              <a:t>consultation</a:t>
            </a:r>
          </a:p>
          <a:p>
            <a:r>
              <a:rPr lang="en-GB" dirty="0" smtClean="0"/>
              <a:t>August 2015: </a:t>
            </a:r>
            <a:r>
              <a:rPr lang="en-GB" dirty="0"/>
              <a:t>guideline delayed to allow additional time to work with </a:t>
            </a:r>
            <a:r>
              <a:rPr lang="en-GB" dirty="0" smtClean="0"/>
              <a:t>healthcare </a:t>
            </a:r>
            <a:r>
              <a:rPr lang="en-GB" dirty="0"/>
              <a:t>professionals in asthma care to make sure the recommendations can be introduced effectively and </a:t>
            </a:r>
            <a:r>
              <a:rPr lang="en-GB" dirty="0" smtClean="0"/>
              <a:t>efficiently</a:t>
            </a:r>
          </a:p>
          <a:p>
            <a:r>
              <a:rPr lang="en-GB" dirty="0" smtClean="0"/>
              <a:t>September – December 2015: feasibility project planning and internal approvals</a:t>
            </a:r>
          </a:p>
          <a:p>
            <a:r>
              <a:rPr lang="en-GB" dirty="0" smtClean="0"/>
              <a:t>January – February 2016: site recruitment and selection</a:t>
            </a:r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05959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Project aims and objectives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To </a:t>
            </a:r>
            <a:r>
              <a:rPr lang="en-GB" dirty="0"/>
              <a:t>assess the impact and feasibility of </a:t>
            </a:r>
            <a:r>
              <a:rPr lang="en-GB" dirty="0" smtClean="0"/>
              <a:t>implementing, into primary care, 2 </a:t>
            </a:r>
            <a:r>
              <a:rPr lang="en-GB" dirty="0"/>
              <a:t>of the objective tests </a:t>
            </a:r>
            <a:r>
              <a:rPr lang="en-GB" dirty="0" smtClean="0"/>
              <a:t> </a:t>
            </a:r>
            <a:r>
              <a:rPr lang="en-GB" dirty="0"/>
              <a:t>recommended in the different </a:t>
            </a:r>
            <a:r>
              <a:rPr lang="en-GB" dirty="0" smtClean="0"/>
              <a:t>diagnostic </a:t>
            </a:r>
            <a:r>
              <a:rPr lang="en-GB" dirty="0"/>
              <a:t>algorithms of the proposed guideline: </a:t>
            </a:r>
            <a:endParaRPr lang="en-GB" dirty="0" smtClean="0"/>
          </a:p>
          <a:p>
            <a:pPr lvl="1"/>
            <a:r>
              <a:rPr lang="en-GB" dirty="0" smtClean="0"/>
              <a:t>spirometry </a:t>
            </a:r>
          </a:p>
          <a:p>
            <a:pPr lvl="1"/>
            <a:r>
              <a:rPr lang="en-GB" dirty="0" smtClean="0"/>
              <a:t>fractional </a:t>
            </a:r>
            <a:r>
              <a:rPr lang="en-GB" dirty="0"/>
              <a:t>exhaled nitric oxide (</a:t>
            </a:r>
            <a:r>
              <a:rPr lang="en-GB" dirty="0" err="1"/>
              <a:t>FeNO</a:t>
            </a:r>
            <a:r>
              <a:rPr lang="en-GB" dirty="0" smtClean="0"/>
              <a:t>)</a:t>
            </a:r>
          </a:p>
          <a:p>
            <a:r>
              <a:rPr lang="en-GB" dirty="0" smtClean="0"/>
              <a:t>To allow the project sites to test implementation, in a real world setting, with no external influence and report the benefits and challenges they experience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50368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Timeline</a:t>
            </a:r>
            <a:endParaRPr lang="en-GB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3510313"/>
              </p:ext>
            </p:extLst>
          </p:nvPr>
        </p:nvGraphicFramePr>
        <p:xfrm>
          <a:off x="539552" y="1628800"/>
          <a:ext cx="8064896" cy="2590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00200"/>
                <a:gridCol w="6264696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Date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Milestone</a:t>
                      </a:r>
                      <a:endParaRPr lang="en-GB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2 May 16: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 smtClean="0"/>
                        <a:t>project start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31 Oct 16: 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 smtClean="0"/>
                        <a:t>project completion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21 Dec 16: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 smtClean="0"/>
                        <a:t>feedback meeting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Jan 17: 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 smtClean="0"/>
                        <a:t>final report to CCP / GDG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2663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Site recruitment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GB" dirty="0"/>
              <a:t>Dedicated asthma diagnosis and monitoring feasibility project webpage on the NICE website </a:t>
            </a:r>
          </a:p>
          <a:p>
            <a:pPr lvl="0"/>
            <a:r>
              <a:rPr lang="en-GB" dirty="0"/>
              <a:t>NICE Update for Primary Care newsletter</a:t>
            </a:r>
          </a:p>
          <a:p>
            <a:pPr lvl="0"/>
            <a:r>
              <a:rPr lang="en-GB" dirty="0"/>
              <a:t>NICE GP newsletter</a:t>
            </a:r>
          </a:p>
          <a:p>
            <a:pPr lvl="0"/>
            <a:r>
              <a:rPr lang="en-GB" dirty="0"/>
              <a:t>NICE Twitter page</a:t>
            </a:r>
            <a:r>
              <a:rPr lang="x-none"/>
              <a:t> </a:t>
            </a:r>
            <a:endParaRPr lang="en-GB" dirty="0"/>
          </a:p>
          <a:p>
            <a:pPr lvl="0"/>
            <a:r>
              <a:rPr lang="en-GB" dirty="0"/>
              <a:t>NICE implementation field team </a:t>
            </a:r>
            <a:r>
              <a:rPr lang="en-GB" dirty="0" smtClean="0"/>
              <a:t>CCG contacts</a:t>
            </a:r>
            <a:endParaRPr lang="en-GB" dirty="0"/>
          </a:p>
          <a:p>
            <a:pPr lvl="0"/>
            <a:r>
              <a:rPr lang="en-GB" dirty="0" smtClean="0"/>
              <a:t>PCRS </a:t>
            </a:r>
            <a:r>
              <a:rPr lang="en-GB" dirty="0"/>
              <a:t>and Asthma UK member update</a:t>
            </a:r>
          </a:p>
          <a:p>
            <a:r>
              <a:rPr lang="en-GB" dirty="0" smtClean="0"/>
              <a:t>Requested NHS </a:t>
            </a:r>
            <a:r>
              <a:rPr lang="en-GB" dirty="0"/>
              <a:t>England and RCGP to </a:t>
            </a:r>
            <a:r>
              <a:rPr lang="en-GB" dirty="0" smtClean="0"/>
              <a:t>promote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93230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NICE-PPT-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1130</TotalTime>
  <Words>703</Words>
  <Application>Microsoft Office PowerPoint</Application>
  <PresentationFormat>On-screen Show (4:3)</PresentationFormat>
  <Paragraphs>276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Times New Roman</vt:lpstr>
      <vt:lpstr>NICE-PPT-Master</vt:lpstr>
      <vt:lpstr>PowerPoint Presentation</vt:lpstr>
      <vt:lpstr>Attendees</vt:lpstr>
      <vt:lpstr>Who we are</vt:lpstr>
      <vt:lpstr>Adoption Team</vt:lpstr>
      <vt:lpstr>Impact Team</vt:lpstr>
      <vt:lpstr>Background</vt:lpstr>
      <vt:lpstr>Project aims and objectives</vt:lpstr>
      <vt:lpstr>Timeline</vt:lpstr>
      <vt:lpstr>Site recruitment</vt:lpstr>
      <vt:lpstr>Expressions of interest</vt:lpstr>
      <vt:lpstr>Site selection</vt:lpstr>
      <vt:lpstr>Project site characteristics</vt:lpstr>
      <vt:lpstr>Support to sites</vt:lpstr>
      <vt:lpstr>Project initiation</vt:lpstr>
      <vt:lpstr>Project monitoring</vt:lpstr>
      <vt:lpstr>Baseline data</vt:lpstr>
      <vt:lpstr>Quantitative data (1)</vt:lpstr>
      <vt:lpstr>Quantitative data (2)</vt:lpstr>
      <vt:lpstr>Quantitative data (3)</vt:lpstr>
      <vt:lpstr>Quantitative data (4)</vt:lpstr>
      <vt:lpstr>Qualitative data (1)</vt:lpstr>
      <vt:lpstr>Qualitative data (2)</vt:lpstr>
      <vt:lpstr>Questions and discussion  https://www.nice.org.uk/about/nice-communities/general-practice/asthma-primary-care-project </vt:lpstr>
    </vt:vector>
  </TitlesOfParts>
  <Company>NICE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Stephens</dc:creator>
  <cp:lastModifiedBy>Gaynor Clarkson</cp:lastModifiedBy>
  <cp:revision>43</cp:revision>
  <cp:lastPrinted>2016-06-02T11:24:43Z</cp:lastPrinted>
  <dcterms:created xsi:type="dcterms:W3CDTF">2016-05-17T10:29:42Z</dcterms:created>
  <dcterms:modified xsi:type="dcterms:W3CDTF">2016-06-20T09:51:09Z</dcterms:modified>
</cp:coreProperties>
</file>