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handoutMasterIdLst>
    <p:handoutMasterId r:id="rId30"/>
  </p:handoutMasterIdLst>
  <p:sldIdLst>
    <p:sldId id="372" r:id="rId5"/>
    <p:sldId id="412" r:id="rId6"/>
    <p:sldId id="413" r:id="rId7"/>
    <p:sldId id="405" r:id="rId8"/>
    <p:sldId id="260" r:id="rId9"/>
    <p:sldId id="283" r:id="rId10"/>
    <p:sldId id="430" r:id="rId11"/>
    <p:sldId id="411" r:id="rId12"/>
    <p:sldId id="415" r:id="rId13"/>
    <p:sldId id="406" r:id="rId14"/>
    <p:sldId id="422" r:id="rId15"/>
    <p:sldId id="427" r:id="rId16"/>
    <p:sldId id="424" r:id="rId17"/>
    <p:sldId id="428" r:id="rId18"/>
    <p:sldId id="425" r:id="rId19"/>
    <p:sldId id="416" r:id="rId20"/>
    <p:sldId id="407" r:id="rId21"/>
    <p:sldId id="386" r:id="rId22"/>
    <p:sldId id="418" r:id="rId23"/>
    <p:sldId id="408" r:id="rId24"/>
    <p:sldId id="429" r:id="rId25"/>
    <p:sldId id="431" r:id="rId26"/>
    <p:sldId id="417" r:id="rId27"/>
    <p:sldId id="414" r:id="rId28"/>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d Glover" initials="DG" lastIdx="1" clrIdx="0">
    <p:extLst>
      <p:ext uri="{19B8F6BF-5375-455C-9EA6-DF929625EA0E}">
        <p15:presenceInfo xmlns:p15="http://schemas.microsoft.com/office/powerpoint/2012/main" userId="David Glover" providerId="None"/>
      </p:ext>
    </p:extLst>
  </p:cmAuthor>
  <p:cmAuthor id="2" name="Shepherd, Jasmin" initials="SJ" lastIdx="1" clrIdx="1">
    <p:extLst>
      <p:ext uri="{19B8F6BF-5375-455C-9EA6-DF929625EA0E}">
        <p15:presenceInfo xmlns:p15="http://schemas.microsoft.com/office/powerpoint/2012/main" userId="S-1-5-21-597545548-1168997572-679101248-832163" providerId="AD"/>
      </p:ext>
    </p:extLst>
  </p:cmAuthor>
  <p:cmAuthor id="3" name="Mark Perkins" initials="MP" lastIdx="6" clrIdx="2">
    <p:extLst>
      <p:ext uri="{19B8F6BF-5375-455C-9EA6-DF929625EA0E}">
        <p15:presenceInfo xmlns:p15="http://schemas.microsoft.com/office/powerpoint/2012/main" userId="486cf79b20cca454" providerId="Windows Live"/>
      </p:ext>
    </p:extLst>
  </p:cmAuthor>
  <p:cmAuthor id="4" name="Lethiwe Choga" initials="LC" lastIdx="2" clrIdx="3">
    <p:extLst>
      <p:ext uri="{19B8F6BF-5375-455C-9EA6-DF929625EA0E}">
        <p15:presenceInfo xmlns:p15="http://schemas.microsoft.com/office/powerpoint/2012/main" userId="S::lethiwe.choga@improvement.nhs.uk::25671d2a-1b53-453f-95f9-94e105cbf9c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7" autoAdjust="0"/>
    <p:restoredTop sz="86370" autoAdjust="0"/>
  </p:normalViewPr>
  <p:slideViewPr>
    <p:cSldViewPr snapToGrid="0">
      <p:cViewPr varScale="1">
        <p:scale>
          <a:sx n="57" d="100"/>
          <a:sy n="57" d="100"/>
        </p:scale>
        <p:origin x="268" y="5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8" d="100"/>
          <a:sy n="78" d="100"/>
        </p:scale>
        <p:origin x="3342" y="11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F1F5CB-8E6B-FC4C-9796-256D52940C2C}" type="doc">
      <dgm:prSet loTypeId="urn:microsoft.com/office/officeart/2005/8/layout/hProcess9" loCatId="" qsTypeId="urn:microsoft.com/office/officeart/2005/8/quickstyle/simple1" qsCatId="simple" csTypeId="urn:microsoft.com/office/officeart/2005/8/colors/accent1_2" csCatId="accent1" phldr="1"/>
      <dgm:spPr/>
      <dgm:t>
        <a:bodyPr/>
        <a:lstStyle/>
        <a:p>
          <a:endParaRPr lang="en-GB"/>
        </a:p>
      </dgm:t>
    </dgm:pt>
    <dgm:pt modelId="{39326D90-E873-3241-B18E-513127D81FC8}">
      <dgm:prSet phldrT="[Text]" phldr="0" custT="1"/>
      <dgm:spPr/>
      <dgm:t>
        <a:bodyPr/>
        <a:lstStyle/>
        <a:p>
          <a:r>
            <a:rPr lang="en-GB" sz="1800" dirty="0">
              <a:latin typeface="Arial" panose="020B0604020202020204" pitchFamily="34" charset="0"/>
              <a:cs typeface="Arial" panose="020B0604020202020204" pitchFamily="34" charset="0"/>
            </a:rPr>
            <a:t>Stakeholder Engagement </a:t>
          </a:r>
        </a:p>
        <a:p>
          <a:r>
            <a:rPr lang="en-GB" sz="1800" dirty="0">
              <a:latin typeface="Arial" panose="020B0604020202020204" pitchFamily="34" charset="0"/>
              <a:cs typeface="Arial" panose="020B0604020202020204" pitchFamily="34" charset="0"/>
            </a:rPr>
            <a:t>Sept 19 to May 20</a:t>
          </a:r>
        </a:p>
      </dgm:t>
      <dgm:extLst>
        <a:ext uri="{E40237B7-FDA0-4F09-8148-C483321AD2D9}">
          <dgm14:cNvPr xmlns:dgm14="http://schemas.microsoft.com/office/drawing/2010/diagram" id="0" name="" descr="Texts read Stakeholder"/>
        </a:ext>
      </dgm:extLst>
    </dgm:pt>
    <dgm:pt modelId="{2DAC7424-BA5D-8E42-A673-52669FF97102}" type="parTrans" cxnId="{00A4A10D-47CA-374C-A4F9-D02112C985DC}">
      <dgm:prSet/>
      <dgm:spPr/>
      <dgm:t>
        <a:bodyPr/>
        <a:lstStyle/>
        <a:p>
          <a:endParaRPr lang="en-GB"/>
        </a:p>
      </dgm:t>
    </dgm:pt>
    <dgm:pt modelId="{A4FF96A8-026F-FD48-9499-E72F9602FA0B}" type="sibTrans" cxnId="{00A4A10D-47CA-374C-A4F9-D02112C985DC}">
      <dgm:prSet/>
      <dgm:spPr/>
      <dgm:t>
        <a:bodyPr/>
        <a:lstStyle/>
        <a:p>
          <a:endParaRPr lang="en-GB"/>
        </a:p>
      </dgm:t>
    </dgm:pt>
    <dgm:pt modelId="{14F3E6C3-6528-9B47-AA0F-2B6A1D9F2E19}">
      <dgm:prSet phldrT="[Text]" phldr="0" custT="1"/>
      <dgm:spPr/>
      <dgm:t>
        <a:bodyPr/>
        <a:lstStyle/>
        <a:p>
          <a:r>
            <a:rPr lang="en-GB" sz="1800" dirty="0">
              <a:latin typeface="Arial" panose="020B0604020202020204" pitchFamily="34" charset="0"/>
              <a:cs typeface="Arial" panose="020B0604020202020204" pitchFamily="34" charset="0"/>
            </a:rPr>
            <a:t>Supplier Qualification </a:t>
          </a:r>
        </a:p>
        <a:p>
          <a:r>
            <a:rPr lang="en-GB" sz="1800" dirty="0">
              <a:latin typeface="Arial" panose="020B0604020202020204" pitchFamily="34" charset="0"/>
              <a:cs typeface="Arial" panose="020B0604020202020204" pitchFamily="34" charset="0"/>
            </a:rPr>
            <a:t>Jun 20 to Jul 20</a:t>
          </a:r>
        </a:p>
      </dgm:t>
    </dgm:pt>
    <dgm:pt modelId="{9883C241-F20B-C844-919C-67865294295E}" type="parTrans" cxnId="{141D2341-7004-7245-994E-AE2F68FD431F}">
      <dgm:prSet/>
      <dgm:spPr/>
      <dgm:t>
        <a:bodyPr/>
        <a:lstStyle/>
        <a:p>
          <a:endParaRPr lang="en-GB"/>
        </a:p>
      </dgm:t>
    </dgm:pt>
    <dgm:pt modelId="{6E8731C5-53A7-6142-BFB3-7E6E6E3CAD8D}" type="sibTrans" cxnId="{141D2341-7004-7245-994E-AE2F68FD431F}">
      <dgm:prSet/>
      <dgm:spPr/>
      <dgm:t>
        <a:bodyPr/>
        <a:lstStyle/>
        <a:p>
          <a:endParaRPr lang="en-GB"/>
        </a:p>
      </dgm:t>
    </dgm:pt>
    <dgm:pt modelId="{AAD40C1F-A557-8747-80BD-ED2E57343955}">
      <dgm:prSet phldrT="[Text]" phldr="0" custT="1"/>
      <dgm:spPr/>
      <dgm:t>
        <a:bodyPr/>
        <a:lstStyle/>
        <a:p>
          <a:r>
            <a:rPr lang="en-GB" sz="1800" dirty="0">
              <a:latin typeface="Arial" panose="020B0604020202020204" pitchFamily="34" charset="0"/>
              <a:cs typeface="Arial" panose="020B0604020202020204" pitchFamily="34" charset="0"/>
            </a:rPr>
            <a:t>Supplier Dialogue &amp; Contract Development </a:t>
          </a:r>
        </a:p>
        <a:p>
          <a:r>
            <a:rPr lang="en-GB" sz="1800" dirty="0">
              <a:latin typeface="Arial" panose="020B0604020202020204" pitchFamily="34" charset="0"/>
              <a:cs typeface="Arial" panose="020B0604020202020204" pitchFamily="34" charset="0"/>
            </a:rPr>
            <a:t>Aug 20 to Oct 20</a:t>
          </a:r>
        </a:p>
      </dgm:t>
    </dgm:pt>
    <dgm:pt modelId="{BDCFD5C6-6B2C-D24B-B473-518E4211905D}" type="parTrans" cxnId="{B142E0E7-AD41-F54F-AA0C-03B70DCAC97A}">
      <dgm:prSet/>
      <dgm:spPr/>
      <dgm:t>
        <a:bodyPr/>
        <a:lstStyle/>
        <a:p>
          <a:endParaRPr lang="en-GB"/>
        </a:p>
      </dgm:t>
    </dgm:pt>
    <dgm:pt modelId="{A7C8FDFD-FAAC-CA47-8CFE-0743604B64A1}" type="sibTrans" cxnId="{B142E0E7-AD41-F54F-AA0C-03B70DCAC97A}">
      <dgm:prSet/>
      <dgm:spPr/>
      <dgm:t>
        <a:bodyPr/>
        <a:lstStyle/>
        <a:p>
          <a:endParaRPr lang="en-GB"/>
        </a:p>
      </dgm:t>
    </dgm:pt>
    <dgm:pt modelId="{9551F783-B42B-1B46-B9A3-97D9B4BB8687}">
      <dgm:prSet phldrT="[Text]" phldr="0" custT="1"/>
      <dgm:spPr/>
      <dgm:t>
        <a:bodyPr/>
        <a:lstStyle/>
        <a:p>
          <a:r>
            <a:rPr lang="en-GB" sz="1800" dirty="0">
              <a:latin typeface="Arial" panose="020B0604020202020204" pitchFamily="34" charset="0"/>
              <a:cs typeface="Arial" panose="020B0604020202020204" pitchFamily="34" charset="0"/>
            </a:rPr>
            <a:t>Product Selection</a:t>
          </a:r>
        </a:p>
        <a:p>
          <a:r>
            <a:rPr lang="en-GB" sz="1800" dirty="0">
              <a:latin typeface="Arial" panose="020B0604020202020204" pitchFamily="34" charset="0"/>
              <a:cs typeface="Arial" panose="020B0604020202020204" pitchFamily="34" charset="0"/>
            </a:rPr>
            <a:t>Nov 20 to Dec 20</a:t>
          </a:r>
        </a:p>
      </dgm:t>
    </dgm:pt>
    <dgm:pt modelId="{AA86AEEC-7CE6-074B-8E3D-8AC1E97BC5DB}" type="parTrans" cxnId="{51C4C2B2-5E48-3C4C-BB5D-324A6A4FC254}">
      <dgm:prSet/>
      <dgm:spPr/>
      <dgm:t>
        <a:bodyPr/>
        <a:lstStyle/>
        <a:p>
          <a:endParaRPr lang="en-GB"/>
        </a:p>
      </dgm:t>
    </dgm:pt>
    <dgm:pt modelId="{F8DBC5B1-59A6-484B-99A6-5FD51F6BFA51}" type="sibTrans" cxnId="{51C4C2B2-5E48-3C4C-BB5D-324A6A4FC254}">
      <dgm:prSet/>
      <dgm:spPr/>
      <dgm:t>
        <a:bodyPr/>
        <a:lstStyle/>
        <a:p>
          <a:endParaRPr lang="en-GB"/>
        </a:p>
      </dgm:t>
    </dgm:pt>
    <dgm:pt modelId="{46192B50-F6C3-4042-BE20-F9E7E7D8A566}" type="pres">
      <dgm:prSet presAssocID="{7FF1F5CB-8E6B-FC4C-9796-256D52940C2C}" presName="CompostProcess" presStyleCnt="0">
        <dgm:presLayoutVars>
          <dgm:dir/>
          <dgm:resizeHandles val="exact"/>
        </dgm:presLayoutVars>
      </dgm:prSet>
      <dgm:spPr/>
    </dgm:pt>
    <dgm:pt modelId="{054DC8F6-D1A4-8A46-A117-473E7272D2EA}" type="pres">
      <dgm:prSet presAssocID="{7FF1F5CB-8E6B-FC4C-9796-256D52940C2C}" presName="arrow" presStyleLbl="bgShp" presStyleIdx="0" presStyleCnt="1" custScaleX="117647" custLinFactNeighborX="1038" custLinFactNeighborY="13567"/>
      <dgm:spPr/>
    </dgm:pt>
    <dgm:pt modelId="{8F0706D5-BC5B-C646-B5DF-34458FDAF4B3}" type="pres">
      <dgm:prSet presAssocID="{7FF1F5CB-8E6B-FC4C-9796-256D52940C2C}" presName="linearProcess" presStyleCnt="0"/>
      <dgm:spPr/>
    </dgm:pt>
    <dgm:pt modelId="{D9AB3D77-CC36-FA4C-8B7E-E0EBBDA1E988}" type="pres">
      <dgm:prSet presAssocID="{39326D90-E873-3241-B18E-513127D81FC8}" presName="textNode" presStyleLbl="node1" presStyleIdx="0" presStyleCnt="4" custScaleX="113095" custLinFactNeighborX="18064" custLinFactNeighborY="732">
        <dgm:presLayoutVars>
          <dgm:bulletEnabled val="1"/>
        </dgm:presLayoutVars>
      </dgm:prSet>
      <dgm:spPr/>
    </dgm:pt>
    <dgm:pt modelId="{E29E25BC-5088-6540-B74B-5A85E3EB9C73}" type="pres">
      <dgm:prSet presAssocID="{A4FF96A8-026F-FD48-9499-E72F9602FA0B}" presName="sibTrans" presStyleCnt="0"/>
      <dgm:spPr/>
    </dgm:pt>
    <dgm:pt modelId="{6968618A-C42D-6E4D-A3AE-FE3133BD78DA}" type="pres">
      <dgm:prSet presAssocID="{14F3E6C3-6528-9B47-AA0F-2B6A1D9F2E19}" presName="textNode" presStyleLbl="node1" presStyleIdx="1" presStyleCnt="4" custScaleX="108916">
        <dgm:presLayoutVars>
          <dgm:bulletEnabled val="1"/>
        </dgm:presLayoutVars>
      </dgm:prSet>
      <dgm:spPr/>
    </dgm:pt>
    <dgm:pt modelId="{EB5C1DB2-B011-DE41-B9D1-BB8DACDB9773}" type="pres">
      <dgm:prSet presAssocID="{6E8731C5-53A7-6142-BFB3-7E6E6E3CAD8D}" presName="sibTrans" presStyleCnt="0"/>
      <dgm:spPr/>
    </dgm:pt>
    <dgm:pt modelId="{8E98FDD1-A5CE-084F-9E64-72C17D978293}" type="pres">
      <dgm:prSet presAssocID="{AAD40C1F-A557-8747-80BD-ED2E57343955}" presName="textNode" presStyleLbl="node1" presStyleIdx="2" presStyleCnt="4">
        <dgm:presLayoutVars>
          <dgm:bulletEnabled val="1"/>
        </dgm:presLayoutVars>
      </dgm:prSet>
      <dgm:spPr/>
    </dgm:pt>
    <dgm:pt modelId="{D9F7650F-DA4E-6A4A-B2CE-B84E7280AB8E}" type="pres">
      <dgm:prSet presAssocID="{A7C8FDFD-FAAC-CA47-8CFE-0743604B64A1}" presName="sibTrans" presStyleCnt="0"/>
      <dgm:spPr/>
    </dgm:pt>
    <dgm:pt modelId="{C154AFF6-CB28-A94D-892D-C1EA8C424B7A}" type="pres">
      <dgm:prSet presAssocID="{9551F783-B42B-1B46-B9A3-97D9B4BB8687}" presName="textNode" presStyleLbl="node1" presStyleIdx="3" presStyleCnt="4">
        <dgm:presLayoutVars>
          <dgm:bulletEnabled val="1"/>
        </dgm:presLayoutVars>
      </dgm:prSet>
      <dgm:spPr/>
    </dgm:pt>
  </dgm:ptLst>
  <dgm:cxnLst>
    <dgm:cxn modelId="{00A4A10D-47CA-374C-A4F9-D02112C985DC}" srcId="{7FF1F5CB-8E6B-FC4C-9796-256D52940C2C}" destId="{39326D90-E873-3241-B18E-513127D81FC8}" srcOrd="0" destOrd="0" parTransId="{2DAC7424-BA5D-8E42-A673-52669FF97102}" sibTransId="{A4FF96A8-026F-FD48-9499-E72F9602FA0B}"/>
    <dgm:cxn modelId="{90EE0E10-1842-1D45-AD8F-70A71A2D7DC4}" type="presOf" srcId="{39326D90-E873-3241-B18E-513127D81FC8}" destId="{D9AB3D77-CC36-FA4C-8B7E-E0EBBDA1E988}" srcOrd="0" destOrd="0" presId="urn:microsoft.com/office/officeart/2005/8/layout/hProcess9"/>
    <dgm:cxn modelId="{141D2341-7004-7245-994E-AE2F68FD431F}" srcId="{7FF1F5CB-8E6B-FC4C-9796-256D52940C2C}" destId="{14F3E6C3-6528-9B47-AA0F-2B6A1D9F2E19}" srcOrd="1" destOrd="0" parTransId="{9883C241-F20B-C844-919C-67865294295E}" sibTransId="{6E8731C5-53A7-6142-BFB3-7E6E6E3CAD8D}"/>
    <dgm:cxn modelId="{5E898A62-1623-4044-82CF-AA0EFB65A60E}" type="presOf" srcId="{AAD40C1F-A557-8747-80BD-ED2E57343955}" destId="{8E98FDD1-A5CE-084F-9E64-72C17D978293}" srcOrd="0" destOrd="0" presId="urn:microsoft.com/office/officeart/2005/8/layout/hProcess9"/>
    <dgm:cxn modelId="{AC6A6949-DF99-1C46-A8AB-7D451BC46FFB}" type="presOf" srcId="{9551F783-B42B-1B46-B9A3-97D9B4BB8687}" destId="{C154AFF6-CB28-A94D-892D-C1EA8C424B7A}" srcOrd="0" destOrd="0" presId="urn:microsoft.com/office/officeart/2005/8/layout/hProcess9"/>
    <dgm:cxn modelId="{2A40CE6F-859F-0F4A-A107-664E10D10E1F}" type="presOf" srcId="{7FF1F5CB-8E6B-FC4C-9796-256D52940C2C}" destId="{46192B50-F6C3-4042-BE20-F9E7E7D8A566}" srcOrd="0" destOrd="0" presId="urn:microsoft.com/office/officeart/2005/8/layout/hProcess9"/>
    <dgm:cxn modelId="{631C938F-960C-F140-B737-1DFC7E4B63C0}" type="presOf" srcId="{14F3E6C3-6528-9B47-AA0F-2B6A1D9F2E19}" destId="{6968618A-C42D-6E4D-A3AE-FE3133BD78DA}" srcOrd="0" destOrd="0" presId="urn:microsoft.com/office/officeart/2005/8/layout/hProcess9"/>
    <dgm:cxn modelId="{51C4C2B2-5E48-3C4C-BB5D-324A6A4FC254}" srcId="{7FF1F5CB-8E6B-FC4C-9796-256D52940C2C}" destId="{9551F783-B42B-1B46-B9A3-97D9B4BB8687}" srcOrd="3" destOrd="0" parTransId="{AA86AEEC-7CE6-074B-8E3D-8AC1E97BC5DB}" sibTransId="{F8DBC5B1-59A6-484B-99A6-5FD51F6BFA51}"/>
    <dgm:cxn modelId="{B142E0E7-AD41-F54F-AA0C-03B70DCAC97A}" srcId="{7FF1F5CB-8E6B-FC4C-9796-256D52940C2C}" destId="{AAD40C1F-A557-8747-80BD-ED2E57343955}" srcOrd="2" destOrd="0" parTransId="{BDCFD5C6-6B2C-D24B-B473-518E4211905D}" sibTransId="{A7C8FDFD-FAAC-CA47-8CFE-0743604B64A1}"/>
    <dgm:cxn modelId="{C3E3BC72-07B1-D648-A382-C9C5129DD650}" type="presParOf" srcId="{46192B50-F6C3-4042-BE20-F9E7E7D8A566}" destId="{054DC8F6-D1A4-8A46-A117-473E7272D2EA}" srcOrd="0" destOrd="0" presId="urn:microsoft.com/office/officeart/2005/8/layout/hProcess9"/>
    <dgm:cxn modelId="{E83C1512-A327-6E44-90E9-1D01194ABFAA}" type="presParOf" srcId="{46192B50-F6C3-4042-BE20-F9E7E7D8A566}" destId="{8F0706D5-BC5B-C646-B5DF-34458FDAF4B3}" srcOrd="1" destOrd="0" presId="urn:microsoft.com/office/officeart/2005/8/layout/hProcess9"/>
    <dgm:cxn modelId="{3406AAC0-C133-BA45-82A9-DAA5CA732BC2}" type="presParOf" srcId="{8F0706D5-BC5B-C646-B5DF-34458FDAF4B3}" destId="{D9AB3D77-CC36-FA4C-8B7E-E0EBBDA1E988}" srcOrd="0" destOrd="0" presId="urn:microsoft.com/office/officeart/2005/8/layout/hProcess9"/>
    <dgm:cxn modelId="{5A28453A-9907-BE48-A779-DDB68B1B0C08}" type="presParOf" srcId="{8F0706D5-BC5B-C646-B5DF-34458FDAF4B3}" destId="{E29E25BC-5088-6540-B74B-5A85E3EB9C73}" srcOrd="1" destOrd="0" presId="urn:microsoft.com/office/officeart/2005/8/layout/hProcess9"/>
    <dgm:cxn modelId="{0D6E3B63-D3CB-9040-B469-53CECBD01972}" type="presParOf" srcId="{8F0706D5-BC5B-C646-B5DF-34458FDAF4B3}" destId="{6968618A-C42D-6E4D-A3AE-FE3133BD78DA}" srcOrd="2" destOrd="0" presId="urn:microsoft.com/office/officeart/2005/8/layout/hProcess9"/>
    <dgm:cxn modelId="{E3569BCE-8459-F945-9393-01167C9DD2E8}" type="presParOf" srcId="{8F0706D5-BC5B-C646-B5DF-34458FDAF4B3}" destId="{EB5C1DB2-B011-DE41-B9D1-BB8DACDB9773}" srcOrd="3" destOrd="0" presId="urn:microsoft.com/office/officeart/2005/8/layout/hProcess9"/>
    <dgm:cxn modelId="{61A9E694-BF06-F24E-9DA2-1D898F7608BA}" type="presParOf" srcId="{8F0706D5-BC5B-C646-B5DF-34458FDAF4B3}" destId="{8E98FDD1-A5CE-084F-9E64-72C17D978293}" srcOrd="4" destOrd="0" presId="urn:microsoft.com/office/officeart/2005/8/layout/hProcess9"/>
    <dgm:cxn modelId="{6153F121-7A5C-224E-906E-5AC137439D87}" type="presParOf" srcId="{8F0706D5-BC5B-C646-B5DF-34458FDAF4B3}" destId="{D9F7650F-DA4E-6A4A-B2CE-B84E7280AB8E}" srcOrd="5" destOrd="0" presId="urn:microsoft.com/office/officeart/2005/8/layout/hProcess9"/>
    <dgm:cxn modelId="{419D44C5-44D7-1D42-94F9-87D616FFDAB3}" type="presParOf" srcId="{8F0706D5-BC5B-C646-B5DF-34458FDAF4B3}" destId="{C154AFF6-CB28-A94D-892D-C1EA8C424B7A}" srcOrd="6" destOrd="0" presId="urn:microsoft.com/office/officeart/2005/8/layout/hProcess9"/>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4DC8F6-D1A4-8A46-A117-473E7272D2EA}">
      <dsp:nvSpPr>
        <dsp:cNvPr id="0" name=""/>
        <dsp:cNvSpPr/>
      </dsp:nvSpPr>
      <dsp:spPr>
        <a:xfrm>
          <a:off x="5" y="0"/>
          <a:ext cx="10814298"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AB3D77-CC36-FA4C-8B7E-E0EBBDA1E988}">
      <dsp:nvSpPr>
        <dsp:cNvPr id="0" name=""/>
        <dsp:cNvSpPr/>
      </dsp:nvSpPr>
      <dsp:spPr>
        <a:xfrm>
          <a:off x="70062" y="1641465"/>
          <a:ext cx="2590607"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Stakeholder Engagement </a:t>
          </a:r>
        </a:p>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Sept 19 to May 20</a:t>
          </a:r>
        </a:p>
      </dsp:txBody>
      <dsp:txXfrm>
        <a:off x="175869" y="1747272"/>
        <a:ext cx="2378993" cy="1955852"/>
      </dsp:txXfrm>
    </dsp:sp>
    <dsp:sp modelId="{6968618A-C42D-6E4D-A3AE-FE3133BD78DA}">
      <dsp:nvSpPr>
        <dsp:cNvPr id="0" name=""/>
        <dsp:cNvSpPr/>
      </dsp:nvSpPr>
      <dsp:spPr>
        <a:xfrm>
          <a:off x="2973480" y="1625600"/>
          <a:ext cx="2494881"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Supplier Qualification </a:t>
          </a:r>
        </a:p>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Jun 20 to Jul 20</a:t>
          </a:r>
        </a:p>
      </dsp:txBody>
      <dsp:txXfrm>
        <a:off x="3079287" y="1731407"/>
        <a:ext cx="2283267" cy="1955852"/>
      </dsp:txXfrm>
    </dsp:sp>
    <dsp:sp modelId="{8E98FDD1-A5CE-084F-9E64-72C17D978293}">
      <dsp:nvSpPr>
        <dsp:cNvPr id="0" name=""/>
        <dsp:cNvSpPr/>
      </dsp:nvSpPr>
      <dsp:spPr>
        <a:xfrm>
          <a:off x="5850136" y="1625600"/>
          <a:ext cx="2290647"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Supplier Dialogue &amp; Contract Development </a:t>
          </a:r>
        </a:p>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Aug 20 to Oct 20</a:t>
          </a:r>
        </a:p>
      </dsp:txBody>
      <dsp:txXfrm>
        <a:off x="5955943" y="1731407"/>
        <a:ext cx="2079033" cy="1955852"/>
      </dsp:txXfrm>
    </dsp:sp>
    <dsp:sp modelId="{C154AFF6-CB28-A94D-892D-C1EA8C424B7A}">
      <dsp:nvSpPr>
        <dsp:cNvPr id="0" name=""/>
        <dsp:cNvSpPr/>
      </dsp:nvSpPr>
      <dsp:spPr>
        <a:xfrm>
          <a:off x="8522557" y="1625600"/>
          <a:ext cx="2290647"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Product Selection</a:t>
          </a:r>
        </a:p>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Nov 20 to Dec 20</a:t>
          </a:r>
        </a:p>
      </dsp:txBody>
      <dsp:txXfrm>
        <a:off x="8628364" y="1731407"/>
        <a:ext cx="2079033" cy="195585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2DF55A5-DBE0-4963-9E33-670F6F1247B3}"/>
              </a:ext>
            </a:extLst>
          </p:cNvPr>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1CD370DC-5055-462C-B81C-863A7A348BA5}"/>
              </a:ext>
            </a:extLst>
          </p:cNvPr>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A4968BB3-1544-4CEE-80F4-0EE7B282C670}" type="datetimeFigureOut">
              <a:rPr lang="en-GB" smtClean="0"/>
              <a:t>11/02/2021</a:t>
            </a:fld>
            <a:endParaRPr lang="en-GB"/>
          </a:p>
        </p:txBody>
      </p:sp>
      <p:sp>
        <p:nvSpPr>
          <p:cNvPr id="4" name="Footer Placeholder 3">
            <a:extLst>
              <a:ext uri="{FF2B5EF4-FFF2-40B4-BE49-F238E27FC236}">
                <a16:creationId xmlns:a16="http://schemas.microsoft.com/office/drawing/2014/main" id="{5175FC9D-8B4D-470E-9F89-49F363581BB4}"/>
              </a:ext>
            </a:extLst>
          </p:cNvPr>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914BE4DC-EC93-4AA5-8E10-6F834824CD9C}"/>
              </a:ext>
            </a:extLst>
          </p:cNvPr>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B060B1FF-5E3D-4B2C-B75D-F7A015DEB2DA}" type="slidenum">
              <a:rPr lang="en-GB" smtClean="0"/>
              <a:t>‹#›</a:t>
            </a:fld>
            <a:endParaRPr lang="en-GB"/>
          </a:p>
        </p:txBody>
      </p:sp>
    </p:spTree>
    <p:extLst>
      <p:ext uri="{BB962C8B-B14F-4D97-AF65-F5344CB8AC3E}">
        <p14:creationId xmlns:p14="http://schemas.microsoft.com/office/powerpoint/2010/main" val="26857304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126276F1-2765-42C6-8343-D83EC1769A99}" type="datetimeFigureOut">
              <a:rPr lang="en-GB" smtClean="0"/>
              <a:t>11/02/2021</a:t>
            </a:fld>
            <a:endParaRPr lang="en-GB"/>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1FC520C3-7333-46DC-81EF-3F1E41A97BB6}" type="slidenum">
              <a:rPr lang="en-GB" smtClean="0"/>
              <a:t>‹#›</a:t>
            </a:fld>
            <a:endParaRPr lang="en-GB"/>
          </a:p>
        </p:txBody>
      </p:sp>
    </p:spTree>
    <p:extLst>
      <p:ext uri="{BB962C8B-B14F-4D97-AF65-F5344CB8AC3E}">
        <p14:creationId xmlns:p14="http://schemas.microsoft.com/office/powerpoint/2010/main" val="367063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FC676B2-F24C-455B-A0FE-DDE7C0C01D9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2175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69216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7377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July 2019: Project launched</a:t>
            </a:r>
          </a:p>
          <a:p>
            <a:r>
              <a:rPr lang="en-GB" dirty="0"/>
              <a:t>September 2019: Completion of stakeholder engagement on draft evaluation framework, product selection process and commercial model</a:t>
            </a:r>
          </a:p>
          <a:p>
            <a:r>
              <a:rPr lang="en-GB" dirty="0"/>
              <a:t>October 2019: Stakeholder webinar covering outcomes from the targeted engagement and the need for compliance with Public Contracts Regulation 2015</a:t>
            </a:r>
          </a:p>
          <a:p>
            <a:r>
              <a:rPr lang="en-GB" dirty="0"/>
              <a:t>February 2020: Project Advisory Group recruited</a:t>
            </a:r>
          </a:p>
          <a:p>
            <a:r>
              <a:rPr lang="en-GB" dirty="0"/>
              <a:t>March 2020: Draft documents for procurement process (via competitive dialogue route) shared with stakeholders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58770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July 2019: Project launched</a:t>
            </a:r>
          </a:p>
          <a:p>
            <a:r>
              <a:rPr lang="en-GB" dirty="0"/>
              <a:t>September 2019: Completion of stakeholder engagement on draft evaluation framework, product selection process and commercial model</a:t>
            </a:r>
          </a:p>
          <a:p>
            <a:r>
              <a:rPr lang="en-GB" dirty="0"/>
              <a:t>October 2019: Stakeholder webinar covering outcomes from the targeted engagement and the need for compliance with Public Contracts Regulation 2015</a:t>
            </a:r>
          </a:p>
          <a:p>
            <a:r>
              <a:rPr lang="en-GB" dirty="0"/>
              <a:t>February 2020: Project Advisory Group recruited</a:t>
            </a:r>
          </a:p>
          <a:p>
            <a:r>
              <a:rPr lang="en-GB" dirty="0"/>
              <a:t>March 2020: Draft documents for procurement process (via competitive dialogue route) shared with stakeholders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54130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July 2019: Project launched</a:t>
            </a:r>
          </a:p>
          <a:p>
            <a:r>
              <a:rPr lang="en-GB" dirty="0"/>
              <a:t>September 2019: Completion of stakeholder engagement on draft evaluation framework, product selection process and commercial model</a:t>
            </a:r>
          </a:p>
          <a:p>
            <a:r>
              <a:rPr lang="en-GB" dirty="0"/>
              <a:t>October 2019: Stakeholder webinar covering outcomes from the targeted engagement and the need for compliance with Public Contracts Regulation 2015</a:t>
            </a:r>
          </a:p>
          <a:p>
            <a:r>
              <a:rPr lang="en-GB" dirty="0"/>
              <a:t>February 2020: Project Advisory Group recruited</a:t>
            </a:r>
          </a:p>
          <a:p>
            <a:r>
              <a:rPr lang="en-GB" dirty="0"/>
              <a:t>March 2020: Draft documents for procurement process (via competitive dialogue route) shared with stakeholders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65603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82859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17798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36011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23638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FC520C3-7333-46DC-81EF-3F1E41A97BB6}" type="slidenum">
              <a:rPr lang="en-GB" smtClean="0"/>
              <a:t>21</a:t>
            </a:fld>
            <a:endParaRPr lang="en-GB"/>
          </a:p>
        </p:txBody>
      </p:sp>
    </p:spTree>
    <p:extLst>
      <p:ext uri="{BB962C8B-B14F-4D97-AF65-F5344CB8AC3E}">
        <p14:creationId xmlns:p14="http://schemas.microsoft.com/office/powerpoint/2010/main" val="1561832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96458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To maximise the project’s chances of success, the UK is drawing on the breadth of national and international clinical, technical and industrial expertise. Sharing progress and learning from the project is an important part of the UK’s approach.</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&gt; We have established this </a:t>
            </a:r>
            <a:r>
              <a:rPr lang="en-GB" sz="1200" b="1" kern="1200" dirty="0">
                <a:solidFill>
                  <a:schemeClr val="tx1"/>
                </a:solidFill>
                <a:effectLst/>
                <a:latin typeface="+mn-lt"/>
                <a:ea typeface="+mn-ea"/>
                <a:cs typeface="+mn-cs"/>
              </a:rPr>
              <a:t>Stakeholder Forum</a:t>
            </a:r>
            <a:r>
              <a:rPr lang="en-GB" sz="1200" kern="1200" dirty="0">
                <a:solidFill>
                  <a:schemeClr val="tx1"/>
                </a:solidFill>
                <a:effectLst/>
                <a:latin typeface="+mn-lt"/>
                <a:ea typeface="+mn-ea"/>
                <a:cs typeface="+mn-cs"/>
              </a:rPr>
              <a:t>, with representation from industry, governments, public health bodies, academia - to act as global advocates to champion our approach and disseminate learning. (we’re delighted to see the wide range of national and international representatives and experts attending today’s session)</a:t>
            </a:r>
          </a:p>
          <a:p>
            <a:endParaRPr lang="en-GB" sz="1200" kern="1200" dirty="0">
              <a:solidFill>
                <a:schemeClr val="tx1"/>
              </a:solidFill>
              <a:effectLst/>
              <a:latin typeface="+mn-lt"/>
              <a:ea typeface="+mn-ea"/>
              <a:cs typeface="+mn-cs"/>
            </a:endParaRPr>
          </a:p>
          <a:p>
            <a:pPr marL="171450" indent="-171450">
              <a:buFont typeface="Wingdings" panose="05000000000000000000" pitchFamily="2" charset="2"/>
              <a:buChar char="Ø"/>
            </a:pPr>
            <a:r>
              <a:rPr lang="en-GB" sz="1200" kern="1200" dirty="0">
                <a:solidFill>
                  <a:schemeClr val="tx1"/>
                </a:solidFill>
                <a:effectLst/>
                <a:latin typeface="+mn-lt"/>
                <a:ea typeface="+mn-ea"/>
                <a:cs typeface="+mn-cs"/>
              </a:rPr>
              <a:t>We have also promoted this project at </a:t>
            </a:r>
            <a:r>
              <a:rPr lang="en-GB" sz="1200" b="1" kern="1200" dirty="0">
                <a:solidFill>
                  <a:schemeClr val="tx1"/>
                </a:solidFill>
                <a:effectLst/>
                <a:latin typeface="+mn-lt"/>
                <a:ea typeface="+mn-ea"/>
                <a:cs typeface="+mn-cs"/>
              </a:rPr>
              <a:t>international fora </a:t>
            </a:r>
            <a:r>
              <a:rPr lang="en-GB" sz="1200" b="0" kern="1200" dirty="0">
                <a:solidFill>
                  <a:schemeClr val="tx1"/>
                </a:solidFill>
                <a:effectLst/>
                <a:latin typeface="+mn-lt"/>
                <a:ea typeface="+mn-ea"/>
                <a:cs typeface="+mn-cs"/>
              </a:rPr>
              <a:t>– including the World AMR Congress, the Gairdner Symposium and very recently the Milken Institute Future of Health Summit </a:t>
            </a:r>
          </a:p>
          <a:p>
            <a:pPr marL="171450" indent="-171450">
              <a:buFont typeface="Wingdings" panose="05000000000000000000" pitchFamily="2" charset="2"/>
              <a:buChar char="Ø"/>
            </a:pPr>
            <a:endParaRPr lang="en-GB" sz="1200" kern="1200" dirty="0">
              <a:solidFill>
                <a:schemeClr val="tx1"/>
              </a:solidFill>
              <a:effectLst/>
              <a:latin typeface="+mn-lt"/>
              <a:ea typeface="+mn-ea"/>
              <a:cs typeface="+mn-cs"/>
            </a:endParaRPr>
          </a:p>
          <a:p>
            <a:pPr marL="171450" indent="-171450">
              <a:buFont typeface="Wingdings" panose="05000000000000000000" pitchFamily="2" charset="2"/>
              <a:buChar char="Ø"/>
            </a:pPr>
            <a:r>
              <a:rPr lang="en-GB" sz="1200" kern="1200" dirty="0">
                <a:solidFill>
                  <a:schemeClr val="tx1"/>
                </a:solidFill>
                <a:effectLst/>
                <a:latin typeface="+mn-lt"/>
                <a:ea typeface="+mn-ea"/>
                <a:cs typeface="+mn-cs"/>
              </a:rPr>
              <a:t>We have also met with our counterparts in other countries – including those in Japan, the USA, Italy, Canada – to share learning and explore how the application of innovative evaluation and reimbursement models might be applied within different health systems.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UK is pleased to be hosting the G7 Presidency this year and working with G7 partners on tackling the current pandemic, as well as looking at how can we can strengthen the global health security for the future, including around important issues such as pandemic preparedness and vaccines, therapeutics and diagnostics. This </a:t>
            </a:r>
            <a:r>
              <a:rPr lang="en-GB" sz="1200" b="1" kern="1200" dirty="0">
                <a:solidFill>
                  <a:schemeClr val="tx1"/>
                </a:solidFill>
                <a:effectLst/>
                <a:latin typeface="+mn-lt"/>
                <a:ea typeface="+mn-ea"/>
                <a:cs typeface="+mn-cs"/>
              </a:rPr>
              <a:t>may</a:t>
            </a:r>
            <a:r>
              <a:rPr lang="en-GB" sz="1200" kern="1200" dirty="0">
                <a:solidFill>
                  <a:schemeClr val="tx1"/>
                </a:solidFill>
                <a:effectLst/>
                <a:latin typeface="+mn-lt"/>
                <a:ea typeface="+mn-ea"/>
                <a:cs typeface="+mn-cs"/>
              </a:rPr>
              <a:t> provide a potential opportunity to push for novel and impactful joint action on AMR.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1FC520C3-7333-46DC-81EF-3F1E41A97BB6}" type="slidenum">
              <a:rPr lang="en-GB" smtClean="0"/>
              <a:t>22</a:t>
            </a:fld>
            <a:endParaRPr lang="en-GB"/>
          </a:p>
        </p:txBody>
      </p:sp>
    </p:spTree>
    <p:extLst>
      <p:ext uri="{BB962C8B-B14F-4D97-AF65-F5344CB8AC3E}">
        <p14:creationId xmlns:p14="http://schemas.microsoft.com/office/powerpoint/2010/main" val="4060396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8193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5424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3898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4435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8956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39323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520C3-7333-46DC-81EF-3F1E41A97BB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7540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894CE-C4DE-4B65-9676-7F4067ABC7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B3874EB-4776-4A9E-91A5-2011D6183E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98A5DBA-7472-4C23-B6D6-CEDFBCF6C6F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4A831060-C6F8-41A8-BB36-5D04EDFF1E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645A79-9779-4B8F-B5F5-BCC9E0958346}"/>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2679341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98EF4-209F-49BD-B9AD-D412C5916B3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899A5C-AB53-415B-B17B-879E40DFBEC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F2E154-2649-419F-AE64-1766CD32801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E0F3C944-09E3-4A8B-8B9B-924C4128C5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EDDDAF-A70B-464F-B542-1085B8DF18B2}"/>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4276595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E3BF18-5C2A-4538-BBFA-EFB5ACC189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F8C644D-6C4E-4508-9DFC-7FFB9C3CFF5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B35C3D-80FE-4064-B21E-D7C1A9EE9C8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410CF7B-7F23-48C0-8903-270BBB58ED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09DD7D-54D6-4D1F-B97B-AEED0BFD4627}"/>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1982858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Cover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D5BD3F4-D768-43C8-BBC2-CF998C2D52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0"/>
            <a:ext cx="12183535" cy="6857999"/>
          </a:xfrm>
          <a:prstGeom prst="rect">
            <a:avLst/>
          </a:prstGeom>
        </p:spPr>
      </p:pic>
      <p:sp>
        <p:nvSpPr>
          <p:cNvPr id="2" name="Title 1">
            <a:extLst>
              <a:ext uri="{FF2B5EF4-FFF2-40B4-BE49-F238E27FC236}">
                <a16:creationId xmlns:a16="http://schemas.microsoft.com/office/drawing/2014/main" id="{FEF3EE83-9BB9-481D-8395-69C4DB5CDE1E}"/>
              </a:ext>
            </a:extLst>
          </p:cNvPr>
          <p:cNvSpPr>
            <a:spLocks noGrp="1"/>
          </p:cNvSpPr>
          <p:nvPr>
            <p:ph type="ctrTitle" hasCustomPrompt="1"/>
          </p:nvPr>
        </p:nvSpPr>
        <p:spPr>
          <a:xfrm>
            <a:off x="930374" y="2549668"/>
            <a:ext cx="9144000" cy="563231"/>
          </a:xfrm>
        </p:spPr>
        <p:txBody>
          <a:bodyPr anchor="t" anchorCtr="0">
            <a:spAutoFit/>
          </a:bodyPr>
          <a:lstStyle>
            <a:lvl1pPr algn="l">
              <a:defRPr sz="3400" b="1">
                <a:latin typeface="Arial" panose="020B0604020202020204" pitchFamily="34" charset="0"/>
                <a:cs typeface="Arial" panose="020B0604020202020204" pitchFamily="34" charset="0"/>
              </a:defRPr>
            </a:lvl1pPr>
          </a:lstStyle>
          <a:p>
            <a:r>
              <a:rPr lang="en-US" dirty="0"/>
              <a:t>Click to edit Presentation Heading style</a:t>
            </a:r>
            <a:endParaRPr lang="en-GB" dirty="0"/>
          </a:p>
        </p:txBody>
      </p:sp>
      <p:sp>
        <p:nvSpPr>
          <p:cNvPr id="3" name="Subtitle 2">
            <a:extLst>
              <a:ext uri="{FF2B5EF4-FFF2-40B4-BE49-F238E27FC236}">
                <a16:creationId xmlns:a16="http://schemas.microsoft.com/office/drawing/2014/main" id="{786283A4-33DB-4552-9007-D12033D1E1CF}"/>
              </a:ext>
            </a:extLst>
          </p:cNvPr>
          <p:cNvSpPr>
            <a:spLocks noGrp="1"/>
          </p:cNvSpPr>
          <p:nvPr>
            <p:ph type="subTitle" idx="1" hasCustomPrompt="1"/>
          </p:nvPr>
        </p:nvSpPr>
        <p:spPr>
          <a:xfrm>
            <a:off x="930374" y="4156220"/>
            <a:ext cx="9144000" cy="369332"/>
          </a:xfrm>
        </p:spPr>
        <p:txBody>
          <a:bodyPr>
            <a:spAutoFit/>
          </a:bodyPr>
          <a:lstStyle>
            <a:lvl1pPr marL="0" indent="0" algn="l">
              <a:buNone/>
              <a:defRPr sz="2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Presented by/Sub-heading style</a:t>
            </a:r>
            <a:endParaRPr lang="en-GB" dirty="0"/>
          </a:p>
        </p:txBody>
      </p:sp>
      <p:sp>
        <p:nvSpPr>
          <p:cNvPr id="11" name="Text Placeholder 10">
            <a:extLst>
              <a:ext uri="{FF2B5EF4-FFF2-40B4-BE49-F238E27FC236}">
                <a16:creationId xmlns:a16="http://schemas.microsoft.com/office/drawing/2014/main" id="{7AFDDB99-4A42-4713-B148-1FC5187A0930}"/>
              </a:ext>
            </a:extLst>
          </p:cNvPr>
          <p:cNvSpPr>
            <a:spLocks noGrp="1"/>
          </p:cNvSpPr>
          <p:nvPr>
            <p:ph type="body" sz="quarter" idx="13" hasCustomPrompt="1"/>
          </p:nvPr>
        </p:nvSpPr>
        <p:spPr>
          <a:xfrm>
            <a:off x="930275" y="5671367"/>
            <a:ext cx="4057650" cy="286232"/>
          </a:xfrm>
        </p:spPr>
        <p:txBody>
          <a:bodyPr anchor="b" anchorCtr="0">
            <a:sp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b="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Published DD Month YYYY</a:t>
            </a:r>
          </a:p>
        </p:txBody>
      </p:sp>
    </p:spTree>
    <p:extLst>
      <p:ext uri="{BB962C8B-B14F-4D97-AF65-F5344CB8AC3E}">
        <p14:creationId xmlns:p14="http://schemas.microsoft.com/office/powerpoint/2010/main" val="980643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Headline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041E873-0E11-44B1-8E1D-3939D1CB99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10" name="AutoShape 3">
            <a:extLst>
              <a:ext uri="{FF2B5EF4-FFF2-40B4-BE49-F238E27FC236}">
                <a16:creationId xmlns:a16="http://schemas.microsoft.com/office/drawing/2014/main" id="{4FAAD646-2462-41CA-AE4B-76753CEDFF52}"/>
              </a:ext>
            </a:extLst>
          </p:cNvPr>
          <p:cNvSpPr>
            <a:spLocks noChangeAspect="1" noChangeArrowheads="1" noTextEdit="1"/>
          </p:cNvSpPr>
          <p:nvPr userDrawn="1"/>
        </p:nvSpPr>
        <p:spPr bwMode="auto">
          <a:xfrm>
            <a:off x="0" y="0"/>
            <a:ext cx="12150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 name="Text Placeholder 2">
            <a:extLst>
              <a:ext uri="{FF2B5EF4-FFF2-40B4-BE49-F238E27FC236}">
                <a16:creationId xmlns:a16="http://schemas.microsoft.com/office/drawing/2014/main" id="{2EA3EC35-1DF4-42E8-843A-F1C2835A2218}"/>
              </a:ext>
            </a:extLst>
          </p:cNvPr>
          <p:cNvSpPr>
            <a:spLocks noGrp="1"/>
          </p:cNvSpPr>
          <p:nvPr>
            <p:ph type="body" idx="1" hasCustomPrompt="1"/>
          </p:nvPr>
        </p:nvSpPr>
        <p:spPr>
          <a:xfrm>
            <a:off x="908626" y="901414"/>
            <a:ext cx="10405919" cy="563231"/>
          </a:xfrm>
        </p:spPr>
        <p:txBody>
          <a:bodyPr>
            <a:spAutoFit/>
          </a:bodyPr>
          <a:lstStyle>
            <a:lvl1pPr marL="0" indent="0">
              <a:buNone/>
              <a:defRPr sz="3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Large text page</a:t>
            </a:r>
          </a:p>
        </p:txBody>
      </p:sp>
      <p:sp>
        <p:nvSpPr>
          <p:cNvPr id="5" name="Footer Placeholder 4">
            <a:extLst>
              <a:ext uri="{FF2B5EF4-FFF2-40B4-BE49-F238E27FC236}">
                <a16:creationId xmlns:a16="http://schemas.microsoft.com/office/drawing/2014/main" id="{3939CF87-BF69-4238-8BAD-CEB980FB9F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E01D87-EBA9-4116-8E30-46E256527195}"/>
              </a:ext>
            </a:extLst>
          </p:cNvPr>
          <p:cNvSpPr>
            <a:spLocks noGrp="1"/>
          </p:cNvSpPr>
          <p:nvPr>
            <p:ph type="sldNum" sz="quarter" idx="12"/>
          </p:nvPr>
        </p:nvSpPr>
        <p:spPr/>
        <p:txBody>
          <a:bodyPr/>
          <a:lstStyle/>
          <a:p>
            <a:fld id="{06A44ADC-FBC0-4698-B0EC-1AD4A4060383}" type="slidenum">
              <a:rPr lang="en-GB" smtClean="0"/>
              <a:t>‹#›</a:t>
            </a:fld>
            <a:endParaRPr lang="en-GB"/>
          </a:p>
        </p:txBody>
      </p:sp>
      <p:sp>
        <p:nvSpPr>
          <p:cNvPr id="9" name="Rectangle: Diagonal Corners Rounded 8">
            <a:extLst>
              <a:ext uri="{FF2B5EF4-FFF2-40B4-BE49-F238E27FC236}">
                <a16:creationId xmlns:a16="http://schemas.microsoft.com/office/drawing/2014/main" id="{9C8A0FD4-F699-4BB5-A3C8-3A511F41233C}"/>
              </a:ext>
            </a:extLst>
          </p:cNvPr>
          <p:cNvSpPr/>
          <p:nvPr userDrawn="1"/>
        </p:nvSpPr>
        <p:spPr>
          <a:xfrm flipH="1">
            <a:off x="543561" y="553338"/>
            <a:ext cx="11095443" cy="5390262"/>
          </a:xfrm>
          <a:prstGeom prst="round2DiagRect">
            <a:avLst/>
          </a:prstGeom>
          <a:noFill/>
          <a:ln w="22860">
            <a:solidFill>
              <a:srgbClr val="616265"/>
            </a:solid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t" anchorCtr="0"/>
          <a:lstStyle/>
          <a:p>
            <a:endParaRPr lang="en-GB" dirty="0">
              <a:solidFill>
                <a:schemeClr val="tx1"/>
              </a:solidFill>
            </a:endParaRPr>
          </a:p>
        </p:txBody>
      </p:sp>
    </p:spTree>
    <p:extLst>
      <p:ext uri="{BB962C8B-B14F-4D97-AF65-F5344CB8AC3E}">
        <p14:creationId xmlns:p14="http://schemas.microsoft.com/office/powerpoint/2010/main" val="1762004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4927B-B838-4225-953E-615A962A99B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03820C8-5201-4B0B-ADE6-5D638D607FB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ABC111-AF92-4302-B649-F193F60CE39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869A26A-8893-4DFF-BEB0-7608FD29C6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DD1A3C-5274-4EF2-B38B-AB30F3D86CC9}"/>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411664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E5501-4133-4DC0-9AD3-5EC727E754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030D962-6895-4C0C-8662-32F06D11A7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43C8182-BD08-4DE4-9CF9-675BE66DB97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7D96A01-1D3B-426F-9802-6CA72C0727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260443-FF2A-4C00-9644-55698AD08720}"/>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57705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5148F-A503-41D1-8706-87EEB426900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FADDF36-FFA2-413E-B667-73C0037776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160E0AF-6B23-49ED-ACCE-E7CEEF54048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A184E2-AC40-458A-BE9A-F3F59ECA677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A1141E3-E973-423C-A577-84BD835EF1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2B7C66-39F3-4F92-9C8D-A7D0E4C86D12}"/>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3796030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47EA5-25BE-4079-BFAC-A5C71FB1DC9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4D110BE-0A32-49B7-980D-D41EFA3CC4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CD201C7-95F3-4423-B022-088D306940E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2AF12F9-C171-4D90-9917-C4344BA730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6B3469D-67AC-4075-828E-40238A82DCB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0DAD693-0B64-40FA-AF6C-23F3DF9D0A3A}"/>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53BB1446-43AE-4240-BB29-033DA4F13DC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F2DF7A5-FD4C-49DA-A491-17D9B21E6CC1}"/>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388858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11EFF-28B8-4113-B707-1A68846707F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BCE2246-25AD-47FA-999C-C0E39A121E6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8684A0CB-C0AA-4D16-B902-10448C90EF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6C2733D-ECD7-424F-8366-3CD3C2E3B540}"/>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730977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758FE6-5A06-43F0-8C6D-345BA20ECB79}"/>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88869BBE-6304-4156-8305-1038E8E1526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FD322D7-9736-422B-A1BE-585F912D1911}"/>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363075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38B14-4ECA-4084-94FD-B10D10B86C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DD4B226-B73D-4891-B068-E638506F5C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2D3C965-810A-4E5B-86D2-C389D70F9E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4734F3F-0503-4F28-9C16-25E98218C4F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D1B3400-DE2A-4829-AB33-804B78FE2E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EFBF08-51F8-481A-9E72-BC528D087838}"/>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404315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DEE14-89B7-4431-8420-CC3912A900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A290-563B-4ECA-ABF2-DFCB63632E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5CD5D50-EFDF-4EB1-9AC3-3DB08D0D85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C9A5E7E-A404-41DD-8FB6-6D84DBC75E7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40508B5B-82E7-484D-B3FD-0E9979A3DE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634CD3-93A8-491F-9BF3-740AF91F7566}"/>
              </a:ext>
            </a:extLst>
          </p:cNvPr>
          <p:cNvSpPr>
            <a:spLocks noGrp="1"/>
          </p:cNvSpPr>
          <p:nvPr>
            <p:ph type="sldNum" sz="quarter" idx="12"/>
          </p:nvPr>
        </p:nvSpPr>
        <p:spPr/>
        <p:txBody>
          <a:bodyPr/>
          <a:lstStyle/>
          <a:p>
            <a:fld id="{E6F32E47-1BF5-4314-81F0-7B90336104D9}" type="slidenum">
              <a:rPr lang="en-GB" smtClean="0"/>
              <a:t>‹#›</a:t>
            </a:fld>
            <a:endParaRPr lang="en-GB"/>
          </a:p>
        </p:txBody>
      </p:sp>
    </p:spTree>
    <p:extLst>
      <p:ext uri="{BB962C8B-B14F-4D97-AF65-F5344CB8AC3E}">
        <p14:creationId xmlns:p14="http://schemas.microsoft.com/office/powerpoint/2010/main" val="577124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98B9E5-7CC8-48FF-93B1-E6F27716A8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23EB133-F7C1-439F-A19A-C68EA1A36E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2B8AA3-E444-4247-BCD4-E4D90B8F8E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88367CBD-04B4-43A9-AC77-D1572B06E5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A07E228-80EB-4D01-A119-C254DBEB0C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F32E47-1BF5-4314-81F0-7B90336104D9}" type="slidenum">
              <a:rPr lang="en-GB" smtClean="0"/>
              <a:t>‹#›</a:t>
            </a:fld>
            <a:endParaRPr lang="en-GB"/>
          </a:p>
        </p:txBody>
      </p:sp>
    </p:spTree>
    <p:extLst>
      <p:ext uri="{BB962C8B-B14F-4D97-AF65-F5344CB8AC3E}">
        <p14:creationId xmlns:p14="http://schemas.microsoft.com/office/powerpoint/2010/main" val="2321293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jpg"/><Relationship Id="rId7" Type="http://schemas.openxmlformats.org/officeDocument/2006/relationships/diagramQuickStyle" Target="../diagrams/quickStyle1.xml"/><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hyperlink" Target="https://www.nice.org.uk/about/what-we-do/life-sciences/scientific-advice/models-for-the-evaluation-and-purchase-of-antimicrobials" TargetMode="External"/><Relationship Id="rId4" Type="http://schemas.openxmlformats.org/officeDocument/2006/relationships/image" Target="../media/image4.jpeg"/><Relationship Id="rId9" Type="http://schemas.microsoft.com/office/2007/relationships/diagramDrawing" Target="../diagrams/drawing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hyperlink" Target="https://www.nice.org.uk/Media/Default/About/what-we-do/Life-sciences/evaluation-framework.pdf"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13.xml"/><Relationship Id="rId6" Type="http://schemas.openxmlformats.org/officeDocument/2006/relationships/image" Target="../media/image3.jpg"/><Relationship Id="rId5" Type="http://schemas.openxmlformats.org/officeDocument/2006/relationships/hyperlink" Target="https://www.nice.org.uk/about/what-we-do/life-sciences/scientific-advice/models-for-the-evaluation-and-purchase-of-antimicrobials" TargetMode="Externa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www.nice.org.uk/about/what-we-do/life-sciences/scientific-advice/models-for-the-evaluation-and-purchase-of-antimicrobials" TargetMode="Externa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070E482-A125-4833-B712-67EC9E72E5F2}"/>
              </a:ext>
            </a:extLst>
          </p:cNvPr>
          <p:cNvSpPr>
            <a:spLocks noGrp="1"/>
          </p:cNvSpPr>
          <p:nvPr>
            <p:ph type="ctrTitle"/>
          </p:nvPr>
        </p:nvSpPr>
        <p:spPr>
          <a:xfrm>
            <a:off x="930275" y="2568093"/>
            <a:ext cx="10670054" cy="1588127"/>
          </a:xfrm>
        </p:spPr>
        <p:txBody>
          <a:bodyPr/>
          <a:lstStyle/>
          <a:p>
            <a:r>
              <a:rPr lang="en-GB" sz="3600" dirty="0">
                <a:solidFill>
                  <a:prstClr val="black"/>
                </a:solidFill>
              </a:rPr>
              <a:t>Antimicrobial Resistance:</a:t>
            </a:r>
            <a:br>
              <a:rPr lang="en-GB" sz="3600" dirty="0">
                <a:solidFill>
                  <a:prstClr val="black"/>
                </a:solidFill>
              </a:rPr>
            </a:br>
            <a:r>
              <a:rPr lang="en-GB" sz="3600" dirty="0">
                <a:solidFill>
                  <a:prstClr val="black"/>
                </a:solidFill>
              </a:rPr>
              <a:t>Developing and testing innovative models for the evaluation and purchase of antimicrobials.</a:t>
            </a:r>
            <a:endParaRPr lang="en-GB" dirty="0"/>
          </a:p>
        </p:txBody>
      </p:sp>
      <p:sp>
        <p:nvSpPr>
          <p:cNvPr id="5" name="Subtitle 4">
            <a:extLst>
              <a:ext uri="{FF2B5EF4-FFF2-40B4-BE49-F238E27FC236}">
                <a16:creationId xmlns:a16="http://schemas.microsoft.com/office/drawing/2014/main" id="{F9E4C3DD-0C15-4059-95FA-4122D45E2BAB}"/>
              </a:ext>
            </a:extLst>
          </p:cNvPr>
          <p:cNvSpPr>
            <a:spLocks noGrp="1"/>
          </p:cNvSpPr>
          <p:nvPr>
            <p:ph type="subTitle" idx="1"/>
          </p:nvPr>
        </p:nvSpPr>
        <p:spPr>
          <a:xfrm>
            <a:off x="930275" y="4797037"/>
            <a:ext cx="10009534" cy="369332"/>
          </a:xfrm>
        </p:spPr>
        <p:txBody>
          <a:bodyPr/>
          <a:lstStyle/>
          <a:p>
            <a:r>
              <a:rPr lang="en-GB" dirty="0">
                <a:latin typeface="Arial" panose="020B0604020202020204" pitchFamily="34" charset="0"/>
                <a:cs typeface="Arial" panose="020B0604020202020204" pitchFamily="34" charset="0"/>
              </a:rPr>
              <a:t>In support of the UK’s vision for AMR by 2040 and five-year national action plan</a:t>
            </a:r>
            <a:endParaRPr lang="en-GB" i="1" dirty="0">
              <a:latin typeface="Arial" panose="020B0604020202020204" pitchFamily="34" charset="0"/>
              <a:cs typeface="Arial" panose="020B0604020202020204" pitchFamily="34" charset="0"/>
            </a:endParaRPr>
          </a:p>
        </p:txBody>
      </p:sp>
      <p:sp>
        <p:nvSpPr>
          <p:cNvPr id="6" name="Text Placeholder 5">
            <a:extLst>
              <a:ext uri="{FF2B5EF4-FFF2-40B4-BE49-F238E27FC236}">
                <a16:creationId xmlns:a16="http://schemas.microsoft.com/office/drawing/2014/main" id="{CB69CF3D-3ED7-4E40-8980-547EF27F078A}"/>
              </a:ext>
            </a:extLst>
          </p:cNvPr>
          <p:cNvSpPr>
            <a:spLocks noGrp="1"/>
          </p:cNvSpPr>
          <p:nvPr>
            <p:ph type="body" sz="quarter" idx="13"/>
          </p:nvPr>
        </p:nvSpPr>
        <p:spPr>
          <a:xfrm>
            <a:off x="930275" y="5671367"/>
            <a:ext cx="4057650" cy="286232"/>
          </a:xfrm>
        </p:spPr>
        <p:txBody>
          <a:bodyPr/>
          <a:lstStyle/>
          <a:p>
            <a:r>
              <a:rPr lang="en-GB" dirty="0">
                <a:latin typeface="Arial"/>
                <a:cs typeface="Arial"/>
              </a:rPr>
              <a:t>January2021</a:t>
            </a:r>
            <a:endParaRPr lang="en-GB" dirty="0"/>
          </a:p>
        </p:txBody>
      </p:sp>
      <p:pic>
        <p:nvPicPr>
          <p:cNvPr id="7" name="Picture 6">
            <a:extLst>
              <a:ext uri="{FF2B5EF4-FFF2-40B4-BE49-F238E27FC236}">
                <a16:creationId xmlns:a16="http://schemas.microsoft.com/office/drawing/2014/main" id="{79485A12-D014-41B5-9251-E5D53A20A9B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67324" y="600414"/>
            <a:ext cx="4048974" cy="718366"/>
          </a:xfrm>
          <a:prstGeom prst="rect">
            <a:avLst/>
          </a:prstGeom>
        </p:spPr>
      </p:pic>
      <p:pic>
        <p:nvPicPr>
          <p:cNvPr id="9" name="Picture 8" descr="A picture containing clipart&#10;&#10;Description generated with very high confidence">
            <a:extLst>
              <a:ext uri="{FF2B5EF4-FFF2-40B4-BE49-F238E27FC236}">
                <a16:creationId xmlns:a16="http://schemas.microsoft.com/office/drawing/2014/main" id="{87E83191-8DE9-49B9-B41E-58FF23775C56}"/>
              </a:ext>
            </a:extLst>
          </p:cNvPr>
          <p:cNvPicPr>
            <a:picLocks noChangeAspect="1"/>
          </p:cNvPicPr>
          <p:nvPr/>
        </p:nvPicPr>
        <p:blipFill>
          <a:blip r:embed="rId4"/>
          <a:stretch>
            <a:fillRect/>
          </a:stretch>
        </p:blipFill>
        <p:spPr>
          <a:xfrm>
            <a:off x="10261546" y="668605"/>
            <a:ext cx="1440873" cy="581891"/>
          </a:xfrm>
          <a:prstGeom prst="rect">
            <a:avLst/>
          </a:prstGeom>
        </p:spPr>
      </p:pic>
    </p:spTree>
    <p:extLst>
      <p:ext uri="{BB962C8B-B14F-4D97-AF65-F5344CB8AC3E}">
        <p14:creationId xmlns:p14="http://schemas.microsoft.com/office/powerpoint/2010/main" val="4285308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89452786-11CD-4713-8FED-7E95D7A458A0}"/>
              </a:ext>
            </a:extLst>
          </p:cNvPr>
          <p:cNvSpPr>
            <a:spLocks noGrp="1"/>
          </p:cNvSpPr>
          <p:nvPr>
            <p:ph type="title" idx="4294967295"/>
          </p:nvPr>
        </p:nvSpPr>
        <p:spPr>
          <a:xfrm>
            <a:off x="587987" y="590958"/>
            <a:ext cx="10404475" cy="5349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fontAlgn="auto">
              <a:spcAft>
                <a:spcPts val="0"/>
              </a:spcAft>
              <a:buClrTx/>
              <a:buSzTx/>
              <a:tabLst/>
              <a:defRPr/>
            </a:pPr>
            <a:r>
              <a:rPr lang="en-GB" sz="3200" b="1" dirty="0">
                <a:solidFill>
                  <a:srgbClr val="00A188"/>
                </a:solidFill>
                <a:latin typeface="Arial" panose="020B0604020202020204" pitchFamily="34" charset="0"/>
                <a:cs typeface="Arial" panose="020B0604020202020204" pitchFamily="34" charset="0"/>
              </a:rPr>
              <a:t>Stage 2: Selection Process</a:t>
            </a:r>
          </a:p>
        </p:txBody>
      </p:sp>
      <p:pic>
        <p:nvPicPr>
          <p:cNvPr id="10" name="Picture 9">
            <a:extLst>
              <a:ext uri="{FF2B5EF4-FFF2-40B4-BE49-F238E27FC236}">
                <a16:creationId xmlns:a16="http://schemas.microsoft.com/office/drawing/2014/main" id="{738C3B15-380B-4207-B086-10DB5A9D059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11" name="Picture 10">
            <a:extLst>
              <a:ext uri="{FF2B5EF4-FFF2-40B4-BE49-F238E27FC236}">
                <a16:creationId xmlns:a16="http://schemas.microsoft.com/office/drawing/2014/main" id="{9B66D4B3-F257-4476-9B1D-7CA3D8961053}"/>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
        <p:nvSpPr>
          <p:cNvPr id="3" name="Slide Number Placeholder 2">
            <a:extLst>
              <a:ext uri="{FF2B5EF4-FFF2-40B4-BE49-F238E27FC236}">
                <a16:creationId xmlns:a16="http://schemas.microsoft.com/office/drawing/2014/main" id="{532312AC-1995-4BA2-B100-B3D8D1AE620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0" name="Rectangle 69">
            <a:extLst>
              <a:ext uri="{FF2B5EF4-FFF2-40B4-BE49-F238E27FC236}">
                <a16:creationId xmlns:a16="http://schemas.microsoft.com/office/drawing/2014/main" id="{5CA4CA35-E1AE-3248-8404-5AAF8C60D1B0}"/>
              </a:ext>
            </a:extLst>
          </p:cNvPr>
          <p:cNvSpPr/>
          <p:nvPr/>
        </p:nvSpPr>
        <p:spPr>
          <a:xfrm>
            <a:off x="600415" y="1408345"/>
            <a:ext cx="7842504" cy="663771"/>
          </a:xfrm>
          <a:prstGeom prst="rect">
            <a:avLst/>
          </a:prstGeom>
        </p:spPr>
        <p:txBody>
          <a:bodyPr wrap="square">
            <a:spAutoFit/>
          </a:bodyPr>
          <a:lstStyle/>
          <a:p>
            <a:pPr marL="285750" indent="-285750">
              <a:lnSpc>
                <a:spcPct val="90000"/>
              </a:lnSpc>
              <a:spcBef>
                <a:spcPts val="1000"/>
              </a:spcBef>
              <a:buFont typeface="Wingdings" panose="05000000000000000000" pitchFamily="2" charset="2"/>
              <a:buChar char="§"/>
            </a:pPr>
            <a:r>
              <a:rPr lang="en-GB" sz="1600" dirty="0">
                <a:latin typeface="Arial" panose="020B0604020202020204" pitchFamily="34" charset="0"/>
                <a:cs typeface="Arial" panose="020B0604020202020204" pitchFamily="34" charset="0"/>
              </a:rPr>
              <a:t>The process was designed specifically for this project. </a:t>
            </a:r>
          </a:p>
          <a:p>
            <a:pPr marL="285750" indent="-285750">
              <a:lnSpc>
                <a:spcPct val="90000"/>
              </a:lnSpc>
              <a:spcBef>
                <a:spcPts val="1000"/>
              </a:spcBef>
              <a:buFont typeface="Wingdings" panose="05000000000000000000" pitchFamily="2" charset="2"/>
              <a:buChar char="§"/>
            </a:pPr>
            <a:r>
              <a:rPr lang="en-GB" sz="1600" dirty="0">
                <a:latin typeface="Arial" panose="020B0604020202020204" pitchFamily="34" charset="0"/>
                <a:cs typeface="Arial" panose="020B0604020202020204" pitchFamily="34" charset="0"/>
              </a:rPr>
              <a:t>Arrangements for routine commissioning may be very different </a:t>
            </a:r>
          </a:p>
        </p:txBody>
      </p:sp>
      <p:graphicFrame>
        <p:nvGraphicFramePr>
          <p:cNvPr id="2" name="Diagram 1" descr="Diagram of text on arrow &#10;Text left to right reads:&#10;Stakeholder Engagement September 2019 to May 2020.&#10;Supplier Qualification June 2020 to July 2020.&#10;Supplier Dialogue &amp; Contract Development August 2020 to October 2020.&#10;Product Selection November 2020 to December 2020.">
            <a:extLst>
              <a:ext uri="{FF2B5EF4-FFF2-40B4-BE49-F238E27FC236}">
                <a16:creationId xmlns:a16="http://schemas.microsoft.com/office/drawing/2014/main" id="{2578EC75-AAD2-6D4B-8FF6-7DB31F9DC6BC}"/>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1324223547"/>
              </p:ext>
            </p:extLst>
          </p:nvPr>
        </p:nvGraphicFramePr>
        <p:xfrm>
          <a:off x="777281" y="937683"/>
          <a:ext cx="10814304" cy="541866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9" name="Rectangle 68">
            <a:extLst>
              <a:ext uri="{FF2B5EF4-FFF2-40B4-BE49-F238E27FC236}">
                <a16:creationId xmlns:a16="http://schemas.microsoft.com/office/drawing/2014/main" id="{9D0AD986-33EF-1546-BAE0-C1B3E05EE231}"/>
              </a:ext>
            </a:extLst>
          </p:cNvPr>
          <p:cNvSpPr/>
          <p:nvPr/>
        </p:nvSpPr>
        <p:spPr>
          <a:xfrm>
            <a:off x="847344" y="5311421"/>
            <a:ext cx="10655808" cy="480131"/>
          </a:xfrm>
          <a:prstGeom prst="rect">
            <a:avLst/>
          </a:prstGeom>
        </p:spPr>
        <p:txBody>
          <a:bodyPr wrap="square">
            <a:spAutoFit/>
          </a:bodyPr>
          <a:lstStyle/>
          <a:p>
            <a:pPr>
              <a:lnSpc>
                <a:spcPct val="90000"/>
              </a:lnSpc>
              <a:spcBef>
                <a:spcPts val="1000"/>
              </a:spcBef>
            </a:pPr>
            <a:r>
              <a:rPr lang="en-GB" sz="1400" dirty="0">
                <a:latin typeface="Arial" panose="020B0604020202020204" pitchFamily="34" charset="0"/>
                <a:cs typeface="Arial" panose="020B0604020202020204" pitchFamily="34" charset="0"/>
              </a:rPr>
              <a:t>Further details are included in the procurement documents and draft contract available on the NICE website at: </a:t>
            </a:r>
            <a:r>
              <a:rPr lang="en-GB" sz="1400" dirty="0">
                <a:latin typeface="Arial" panose="020B0604020202020204" pitchFamily="34" charset="0"/>
                <a:cs typeface="Arial" panose="020B0604020202020204" pitchFamily="34" charset="0"/>
                <a:hlinkClick r:id="rId10"/>
              </a:rPr>
              <a:t>https://www.nice.org.uk/about/what-we-do/life-sciences/scientific-advice/models-for-the-evaluation-and-purchase-of-antimicrobials</a:t>
            </a:r>
            <a:r>
              <a:rPr lang="en-GB" sz="1400" dirty="0">
                <a:latin typeface="Arial" panose="020B0604020202020204" pitchFamily="34" charset="0"/>
                <a:cs typeface="Arial" panose="020B0604020202020204" pitchFamily="34" charset="0"/>
              </a:rPr>
              <a:t> </a:t>
            </a:r>
            <a:endParaRPr lang="en-GB" sz="1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0400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5D9B-2000-4339-B5E8-8B58F1CF6B50}"/>
              </a:ext>
            </a:extLst>
          </p:cNvPr>
          <p:cNvSpPr>
            <a:spLocks noGrp="1"/>
          </p:cNvSpPr>
          <p:nvPr>
            <p:ph type="title" idx="4294967295"/>
          </p:nvPr>
        </p:nvSpPr>
        <p:spPr>
          <a:xfrm>
            <a:off x="598761" y="533611"/>
            <a:ext cx="10515600" cy="808392"/>
          </a:xfrm>
        </p:spPr>
        <p:txBody>
          <a:bodyPr>
            <a:normAutofit/>
          </a:bodyPr>
          <a:lstStyle/>
          <a:p>
            <a:pPr>
              <a:defRPr/>
            </a:pPr>
            <a:r>
              <a:rPr lang="en-GB" sz="3200" b="1" dirty="0">
                <a:solidFill>
                  <a:srgbClr val="00A188"/>
                </a:solidFill>
                <a:latin typeface="Arial" panose="020B0604020202020204" pitchFamily="34" charset="0"/>
                <a:cs typeface="Arial" panose="020B0604020202020204" pitchFamily="34" charset="0"/>
              </a:rPr>
              <a:t>Selection Process: Stakeholder Engagement</a:t>
            </a:r>
          </a:p>
        </p:txBody>
      </p:sp>
      <p:sp>
        <p:nvSpPr>
          <p:cNvPr id="6" name="Rectangle 5">
            <a:extLst>
              <a:ext uri="{FF2B5EF4-FFF2-40B4-BE49-F238E27FC236}">
                <a16:creationId xmlns:a16="http://schemas.microsoft.com/office/drawing/2014/main" id="{B17CC13E-4734-4F71-A0E8-F47D36FA51E4}"/>
              </a:ext>
              <a:ext uri="{C183D7F6-B498-43B3-948B-1728B52AA6E4}">
                <adec:decorative xmlns:adec="http://schemas.microsoft.com/office/drawing/2017/decorative" val="0"/>
              </a:ext>
            </a:extLst>
          </p:cNvPr>
          <p:cNvSpPr/>
          <p:nvPr/>
        </p:nvSpPr>
        <p:spPr>
          <a:xfrm>
            <a:off x="601388" y="1212243"/>
            <a:ext cx="10895667" cy="4144724"/>
          </a:xfrm>
          <a:prstGeom prst="rect">
            <a:avLst/>
          </a:prstGeom>
        </p:spPr>
        <p:txBody>
          <a:bodyPr wrap="square" numCol="1">
            <a:spAutoFit/>
          </a:bodyPr>
          <a:lstStyle/>
          <a:p>
            <a:pPr marL="495300" lvl="0" indent="-471488">
              <a:lnSpc>
                <a:spcPct val="90000"/>
              </a:lnSpc>
              <a:spcBef>
                <a:spcPts val="1000"/>
              </a:spcBef>
            </a:pPr>
            <a:endParaRPr lang="en-GB" b="1" dirty="0">
              <a:latin typeface="Arial" panose="020B0604020202020204" pitchFamily="34" charset="0"/>
              <a:cs typeface="Arial" panose="020B0604020202020204" pitchFamily="34" charset="0"/>
            </a:endParaRPr>
          </a:p>
          <a:p>
            <a:pPr marL="495300" lvl="1" indent="-471488">
              <a:lnSpc>
                <a:spcPct val="90000"/>
              </a:lnSpc>
              <a:spcBef>
                <a:spcPts val="1000"/>
              </a:spcBef>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495300" lvl="1" indent="-471488">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Significant engagement with industry and international stakeholders that informed the process</a:t>
            </a:r>
          </a:p>
          <a:p>
            <a:pPr marL="495300" lvl="1" indent="-471488">
              <a:lnSpc>
                <a:spcPct val="90000"/>
              </a:lnSpc>
              <a:spcBef>
                <a:spcPts val="1000"/>
              </a:spcBef>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495300" lvl="1" indent="-471488">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Payment model largely based upon industry proposals</a:t>
            </a:r>
          </a:p>
          <a:p>
            <a:pPr marL="495300" lvl="1" indent="-471488">
              <a:lnSpc>
                <a:spcPct val="90000"/>
              </a:lnSpc>
              <a:spcBef>
                <a:spcPts val="1000"/>
              </a:spcBef>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495300" lvl="1" indent="-471488">
              <a:lnSpc>
                <a:spcPct val="90000"/>
              </a:lnSpc>
              <a:spcBef>
                <a:spcPts val="1000"/>
              </a:spcBef>
              <a:buFont typeface="Arial" panose="020B0604020202020204" pitchFamily="34" charset="0"/>
              <a:buChar char="•"/>
            </a:pPr>
            <a:r>
              <a:rPr lang="en-GB" b="1" dirty="0">
                <a:latin typeface="Arial" panose="020B0604020202020204" pitchFamily="34" charset="0"/>
                <a:cs typeface="Arial" panose="020B0604020202020204" pitchFamily="34" charset="0"/>
              </a:rPr>
              <a:t>THANK YOU </a:t>
            </a:r>
            <a:r>
              <a:rPr lang="en-GB" dirty="0">
                <a:latin typeface="Arial" panose="020B0604020202020204" pitchFamily="34" charset="0"/>
                <a:cs typeface="Arial" panose="020B0604020202020204" pitchFamily="34" charset="0"/>
              </a:rPr>
              <a:t>to all those who contributed </a:t>
            </a:r>
          </a:p>
          <a:p>
            <a:pPr marL="11113" lvl="1">
              <a:lnSpc>
                <a:spcPct val="90000"/>
              </a:lnSpc>
              <a:spcBef>
                <a:spcPts val="1000"/>
              </a:spcBef>
            </a:pPr>
            <a:endParaRPr lang="en-GB" b="1" dirty="0">
              <a:latin typeface="Arial" panose="020B0604020202020204" pitchFamily="34" charset="0"/>
              <a:cs typeface="Arial" panose="020B0604020202020204" pitchFamily="34" charset="0"/>
            </a:endParaRPr>
          </a:p>
          <a:p>
            <a:pPr marL="11113" lvl="1">
              <a:lnSpc>
                <a:spcPct val="90000"/>
              </a:lnSpc>
              <a:spcBef>
                <a:spcPts val="1000"/>
              </a:spcBef>
            </a:pPr>
            <a:endParaRPr lang="en-GB" b="1" dirty="0">
              <a:latin typeface="Arial" panose="020B0604020202020204" pitchFamily="34" charset="0"/>
              <a:cs typeface="Arial" panose="020B0604020202020204" pitchFamily="34" charset="0"/>
            </a:endParaRPr>
          </a:p>
          <a:p>
            <a:pPr marL="11113" lvl="1">
              <a:lnSpc>
                <a:spcPct val="90000"/>
              </a:lnSpc>
              <a:spcBef>
                <a:spcPts val="1000"/>
              </a:spcBef>
            </a:pPr>
            <a:endParaRPr lang="en-GB" b="1" dirty="0">
              <a:latin typeface="Arial" panose="020B0604020202020204" pitchFamily="34" charset="0"/>
              <a:cs typeface="Arial" panose="020B0604020202020204" pitchFamily="34" charset="0"/>
            </a:endParaRPr>
          </a:p>
          <a:p>
            <a:pPr marL="1257300" lvl="2" indent="-342900">
              <a:lnSpc>
                <a:spcPct val="90000"/>
              </a:lnSpc>
              <a:spcBef>
                <a:spcPts val="1000"/>
              </a:spcBef>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F1AF6D8-836B-4E29-A5EE-9B3A2B83B93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E724D26A-ED57-4EE5-9E3A-7663DC87140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7" name="Picture 6">
            <a:extLst>
              <a:ext uri="{FF2B5EF4-FFF2-40B4-BE49-F238E27FC236}">
                <a16:creationId xmlns:a16="http://schemas.microsoft.com/office/drawing/2014/main" id="{E1BD11BA-426D-49AE-9FBC-0B763ED9279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309613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5D9B-2000-4339-B5E8-8B58F1CF6B50}"/>
              </a:ext>
            </a:extLst>
          </p:cNvPr>
          <p:cNvSpPr>
            <a:spLocks noGrp="1"/>
          </p:cNvSpPr>
          <p:nvPr>
            <p:ph type="title" idx="4294967295"/>
          </p:nvPr>
        </p:nvSpPr>
        <p:spPr>
          <a:xfrm>
            <a:off x="598761" y="533611"/>
            <a:ext cx="10515600" cy="808392"/>
          </a:xfrm>
        </p:spPr>
        <p:txBody>
          <a:bodyPr>
            <a:normAutofit/>
          </a:bodyPr>
          <a:lstStyle/>
          <a:p>
            <a:pPr>
              <a:defRPr/>
            </a:pPr>
            <a:r>
              <a:rPr lang="en-GB" sz="3200" b="1" dirty="0">
                <a:solidFill>
                  <a:srgbClr val="00A188"/>
                </a:solidFill>
                <a:latin typeface="Arial" panose="020B0604020202020204" pitchFamily="34" charset="0"/>
                <a:cs typeface="Arial" panose="020B0604020202020204" pitchFamily="34" charset="0"/>
              </a:rPr>
              <a:t>Selection Process: Qualification &amp; Selection Criteria</a:t>
            </a:r>
          </a:p>
        </p:txBody>
      </p:sp>
      <p:sp>
        <p:nvSpPr>
          <p:cNvPr id="9" name="Rectangle 8">
            <a:extLst>
              <a:ext uri="{FF2B5EF4-FFF2-40B4-BE49-F238E27FC236}">
                <a16:creationId xmlns:a16="http://schemas.microsoft.com/office/drawing/2014/main" id="{CDB07C9C-504E-4DCA-8FF4-2D3C07F9BDF4}"/>
              </a:ext>
            </a:extLst>
          </p:cNvPr>
          <p:cNvSpPr/>
          <p:nvPr/>
        </p:nvSpPr>
        <p:spPr>
          <a:xfrm>
            <a:off x="752272" y="1360772"/>
            <a:ext cx="4471481" cy="3299365"/>
          </a:xfrm>
          <a:prstGeom prst="rect">
            <a:avLst/>
          </a:prstGeom>
        </p:spPr>
        <p:txBody>
          <a:bodyPr wrap="square">
            <a:spAutoFit/>
          </a:bodyPr>
          <a:lstStyle/>
          <a:p>
            <a:pPr marL="495300" lvl="0" indent="-471488">
              <a:lnSpc>
                <a:spcPct val="90000"/>
              </a:lnSpc>
              <a:spcBef>
                <a:spcPts val="1000"/>
              </a:spcBef>
            </a:pPr>
            <a:r>
              <a:rPr lang="en-GB" sz="1600" b="1" dirty="0">
                <a:solidFill>
                  <a:prstClr val="black"/>
                </a:solidFill>
                <a:latin typeface="Arial" panose="020B0604020202020204" pitchFamily="34" charset="0"/>
                <a:cs typeface="Arial" panose="020B0604020202020204" pitchFamily="34" charset="0"/>
              </a:rPr>
              <a:t>Qualification Requirements:</a:t>
            </a:r>
          </a:p>
          <a:p>
            <a:pPr marL="495300" lvl="1" indent="-471488">
              <a:lnSpc>
                <a:spcPct val="90000"/>
              </a:lnSpc>
              <a:spcBef>
                <a:spcPts val="1000"/>
              </a:spcBef>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Technical and professional ability</a:t>
            </a:r>
          </a:p>
          <a:p>
            <a:pPr marL="495300" lvl="1" indent="-471488">
              <a:lnSpc>
                <a:spcPct val="90000"/>
              </a:lnSpc>
              <a:spcBef>
                <a:spcPts val="1000"/>
              </a:spcBef>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Financial and economic standing</a:t>
            </a:r>
          </a:p>
          <a:p>
            <a:pPr marL="495300" lvl="1" indent="-471488">
              <a:lnSpc>
                <a:spcPct val="90000"/>
              </a:lnSpc>
              <a:spcBef>
                <a:spcPts val="1000"/>
              </a:spcBef>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Grounds for exclusion </a:t>
            </a:r>
          </a:p>
          <a:p>
            <a:pPr marL="495300" lvl="1" indent="-471488">
              <a:lnSpc>
                <a:spcPct val="90000"/>
              </a:lnSpc>
              <a:spcBef>
                <a:spcPts val="1000"/>
              </a:spcBef>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Project specific requirements</a:t>
            </a:r>
          </a:p>
          <a:p>
            <a:pPr marL="762000" lvl="1" indent="-266700">
              <a:lnSpc>
                <a:spcPct val="90000"/>
              </a:lnSpc>
              <a:spcBef>
                <a:spcPts val="1000"/>
              </a:spcBef>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New antimicrobial licensed and launched between </a:t>
            </a:r>
            <a:r>
              <a:rPr lang="en-GB" sz="1600" b="1" dirty="0">
                <a:solidFill>
                  <a:prstClr val="black"/>
                </a:solidFill>
                <a:latin typeface="Arial" panose="020B0604020202020204" pitchFamily="34" charset="0"/>
                <a:cs typeface="Arial" panose="020B0604020202020204" pitchFamily="34" charset="0"/>
              </a:rPr>
              <a:t>01/01/20 and 31/12/2020. </a:t>
            </a:r>
          </a:p>
          <a:p>
            <a:pPr marL="762000" lvl="1" indent="-266700">
              <a:lnSpc>
                <a:spcPct val="90000"/>
              </a:lnSpc>
              <a:spcBef>
                <a:spcPts val="1000"/>
              </a:spcBef>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Existing antimicrobial licensed and launched between </a:t>
            </a:r>
            <a:r>
              <a:rPr lang="en-GB" sz="1600" b="1" dirty="0">
                <a:solidFill>
                  <a:prstClr val="black"/>
                </a:solidFill>
                <a:latin typeface="Arial" panose="020B0604020202020204" pitchFamily="34" charset="0"/>
                <a:cs typeface="Arial" panose="020B0604020202020204" pitchFamily="34" charset="0"/>
              </a:rPr>
              <a:t>01/01/2017 – and 31/12/2019</a:t>
            </a:r>
          </a:p>
        </p:txBody>
      </p:sp>
      <p:sp>
        <p:nvSpPr>
          <p:cNvPr id="10" name="Rectangle 9">
            <a:extLst>
              <a:ext uri="{FF2B5EF4-FFF2-40B4-BE49-F238E27FC236}">
                <a16:creationId xmlns:a16="http://schemas.microsoft.com/office/drawing/2014/main" id="{3B00BE11-9C86-41D2-9379-E3704088EA1D}"/>
              </a:ext>
            </a:extLst>
          </p:cNvPr>
          <p:cNvSpPr/>
          <p:nvPr/>
        </p:nvSpPr>
        <p:spPr>
          <a:xfrm>
            <a:off x="6077020" y="1342003"/>
            <a:ext cx="5276780" cy="4332468"/>
          </a:xfrm>
          <a:prstGeom prst="rect">
            <a:avLst/>
          </a:prstGeom>
        </p:spPr>
        <p:txBody>
          <a:bodyPr wrap="square">
            <a:spAutoFit/>
          </a:bodyPr>
          <a:lstStyle/>
          <a:p>
            <a:pPr marL="11113" lvl="1">
              <a:lnSpc>
                <a:spcPct val="90000"/>
              </a:lnSpc>
              <a:spcBef>
                <a:spcPts val="1000"/>
              </a:spcBef>
            </a:pPr>
            <a:r>
              <a:rPr lang="en-GB" sz="1600" b="1" dirty="0">
                <a:solidFill>
                  <a:prstClr val="black"/>
                </a:solidFill>
                <a:latin typeface="Arial" panose="020B0604020202020204" pitchFamily="34" charset="0"/>
                <a:cs typeface="Arial" panose="020B0604020202020204" pitchFamily="34" charset="0"/>
              </a:rPr>
              <a:t>Selection Requirements</a:t>
            </a:r>
          </a:p>
          <a:p>
            <a:pPr marL="495300" lvl="1" indent="-471488">
              <a:lnSpc>
                <a:spcPct val="90000"/>
              </a:lnSpc>
              <a:spcBef>
                <a:spcPts val="1000"/>
              </a:spcBef>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Unmet Need</a:t>
            </a:r>
          </a:p>
          <a:p>
            <a:pPr marL="762000" lvl="1" indent="-266700">
              <a:spcAft>
                <a:spcPts val="600"/>
              </a:spcAft>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The WHO priority pathogens active against and included within its licensed indications</a:t>
            </a:r>
          </a:p>
          <a:p>
            <a:pPr marL="762000" lvl="1" indent="-266700">
              <a:spcAft>
                <a:spcPts val="600"/>
              </a:spcAft>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The level of UK unmet need it addressed</a:t>
            </a:r>
          </a:p>
          <a:p>
            <a:pPr marL="762000" lvl="1" indent="-266700">
              <a:spcAft>
                <a:spcPts val="600"/>
              </a:spcAft>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Performance against key determinants of antimicrobial resistance</a:t>
            </a:r>
          </a:p>
          <a:p>
            <a:pPr marL="762000" lvl="1" indent="-266700">
              <a:spcAft>
                <a:spcPts val="600"/>
              </a:spcAft>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The severity of clinical setting for the disease area covered by the licensed indications</a:t>
            </a:r>
          </a:p>
          <a:p>
            <a:pPr marL="495300" lvl="1" indent="-471488">
              <a:lnSpc>
                <a:spcPct val="90000"/>
              </a:lnSpc>
              <a:spcAft>
                <a:spcPts val="600"/>
              </a:spcAft>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Degree of Novelty</a:t>
            </a:r>
          </a:p>
          <a:p>
            <a:pPr marL="495300" lvl="1" indent="-471488">
              <a:lnSpc>
                <a:spcPct val="90000"/>
              </a:lnSpc>
              <a:spcAft>
                <a:spcPts val="600"/>
              </a:spcAft>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Surety of Supply</a:t>
            </a:r>
          </a:p>
          <a:p>
            <a:pPr marL="495300" lvl="1" indent="-471488">
              <a:lnSpc>
                <a:spcPct val="90000"/>
              </a:lnSpc>
              <a:spcAft>
                <a:spcPts val="600"/>
              </a:spcAft>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Antimicrobial Stewardship</a:t>
            </a:r>
          </a:p>
          <a:p>
            <a:pPr marL="495300" lvl="1" indent="-471488">
              <a:lnSpc>
                <a:spcPct val="90000"/>
              </a:lnSpc>
              <a:spcAft>
                <a:spcPts val="600"/>
              </a:spcAft>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Antimicrobial Surveillance</a:t>
            </a:r>
          </a:p>
          <a:p>
            <a:pPr marL="495300" lvl="1" indent="-471488">
              <a:lnSpc>
                <a:spcPct val="90000"/>
              </a:lnSpc>
              <a:spcAft>
                <a:spcPts val="600"/>
              </a:spcAft>
              <a:buFont typeface="Arial" panose="020B0604020202020204" pitchFamily="34" charset="0"/>
              <a:buChar char="•"/>
            </a:pPr>
            <a:r>
              <a:rPr lang="en-GB" sz="1600" dirty="0">
                <a:solidFill>
                  <a:prstClr val="black"/>
                </a:solidFill>
                <a:latin typeface="Arial" panose="020B0604020202020204" pitchFamily="34" charset="0"/>
                <a:cs typeface="Arial" panose="020B0604020202020204" pitchFamily="34" charset="0"/>
              </a:rPr>
              <a:t>Cost – Any reduction to the maximum annual fee, offered by the supplier</a:t>
            </a:r>
          </a:p>
        </p:txBody>
      </p:sp>
      <p:sp>
        <p:nvSpPr>
          <p:cNvPr id="4" name="Slide Number Placeholder 3">
            <a:extLst>
              <a:ext uri="{FF2B5EF4-FFF2-40B4-BE49-F238E27FC236}">
                <a16:creationId xmlns:a16="http://schemas.microsoft.com/office/drawing/2014/main" id="{CF1AF6D8-836B-4E29-A5EE-9B3A2B83B93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E724D26A-ED57-4EE5-9E3A-7663DC87140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7" name="Picture 6">
            <a:extLst>
              <a:ext uri="{FF2B5EF4-FFF2-40B4-BE49-F238E27FC236}">
                <a16:creationId xmlns:a16="http://schemas.microsoft.com/office/drawing/2014/main" id="{E1BD11BA-426D-49AE-9FBC-0B763ED9279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16048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5D9B-2000-4339-B5E8-8B58F1CF6B50}"/>
              </a:ext>
            </a:extLst>
          </p:cNvPr>
          <p:cNvSpPr>
            <a:spLocks noGrp="1"/>
          </p:cNvSpPr>
          <p:nvPr>
            <p:ph type="title" idx="4294967295"/>
          </p:nvPr>
        </p:nvSpPr>
        <p:spPr>
          <a:xfrm>
            <a:off x="598761" y="533611"/>
            <a:ext cx="10515600" cy="808392"/>
          </a:xfrm>
        </p:spPr>
        <p:txBody>
          <a:bodyPr>
            <a:normAutofit/>
          </a:bodyPr>
          <a:lstStyle/>
          <a:p>
            <a:pPr>
              <a:defRPr/>
            </a:pPr>
            <a:r>
              <a:rPr lang="en-GB" sz="3200" b="1" dirty="0">
                <a:solidFill>
                  <a:srgbClr val="00A188"/>
                </a:solidFill>
                <a:latin typeface="Arial" panose="020B0604020202020204" pitchFamily="34" charset="0"/>
                <a:cs typeface="Arial" panose="020B0604020202020204" pitchFamily="34" charset="0"/>
              </a:rPr>
              <a:t>Selection Process: Supplier Dialogue</a:t>
            </a:r>
          </a:p>
        </p:txBody>
      </p:sp>
      <p:sp>
        <p:nvSpPr>
          <p:cNvPr id="6" name="Rectangle 5">
            <a:extLst>
              <a:ext uri="{FF2B5EF4-FFF2-40B4-BE49-F238E27FC236}">
                <a16:creationId xmlns:a16="http://schemas.microsoft.com/office/drawing/2014/main" id="{B17CC13E-4734-4F71-A0E8-F47D36FA51E4}"/>
              </a:ext>
            </a:extLst>
          </p:cNvPr>
          <p:cNvSpPr/>
          <p:nvPr/>
        </p:nvSpPr>
        <p:spPr>
          <a:xfrm>
            <a:off x="601389" y="1377870"/>
            <a:ext cx="10512972" cy="3900555"/>
          </a:xfrm>
          <a:prstGeom prst="rect">
            <a:avLst/>
          </a:prstGeom>
        </p:spPr>
        <p:txBody>
          <a:bodyPr wrap="square">
            <a:spAutoFit/>
          </a:bodyPr>
          <a:lstStyle/>
          <a:p>
            <a:pPr lvl="0">
              <a:lnSpc>
                <a:spcPct val="90000"/>
              </a:lnSpc>
              <a:spcBef>
                <a:spcPts val="1000"/>
              </a:spcBef>
            </a:pPr>
            <a:r>
              <a:rPr lang="en-GB" dirty="0">
                <a:latin typeface="Arial" panose="020B0604020202020204" pitchFamily="34" charset="0"/>
                <a:cs typeface="Arial" panose="020B0604020202020204" pitchFamily="34" charset="0"/>
              </a:rPr>
              <a:t>Individual supplier meetings were invaluable to:</a:t>
            </a:r>
          </a:p>
          <a:p>
            <a:pPr marL="342900" indent="-342900">
              <a:lnSpc>
                <a:spcPct val="90000"/>
              </a:lnSpc>
              <a:spcBef>
                <a:spcPts val="1000"/>
              </a:spcBef>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Develop the final form contract e.g.</a:t>
            </a:r>
          </a:p>
          <a:p>
            <a:pPr marL="900000" lvl="1" indent="-342900">
              <a:lnSpc>
                <a:spcPct val="90000"/>
              </a:lnSpc>
              <a:spcBef>
                <a:spcPts val="1000"/>
              </a:spcBef>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Payment model</a:t>
            </a:r>
          </a:p>
          <a:p>
            <a:pPr marL="900000" lvl="1" indent="-342900">
              <a:lnSpc>
                <a:spcPct val="90000"/>
              </a:lnSpc>
              <a:spcBef>
                <a:spcPts val="1000"/>
              </a:spcBef>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Surety of supply</a:t>
            </a:r>
          </a:p>
          <a:p>
            <a:pPr marL="900000" lvl="1" indent="-342900">
              <a:lnSpc>
                <a:spcPct val="90000"/>
              </a:lnSpc>
              <a:spcBef>
                <a:spcPts val="1000"/>
              </a:spcBef>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Stewardship and surveillance requirements</a:t>
            </a:r>
          </a:p>
          <a:p>
            <a:pPr marL="342900" indent="-342900">
              <a:lnSpc>
                <a:spcPct val="90000"/>
              </a:lnSpc>
              <a:spcBef>
                <a:spcPts val="1000"/>
              </a:spcBef>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Ensure understanding and reach agreement between suppliers and ourselves e.g.</a:t>
            </a:r>
          </a:p>
          <a:p>
            <a:pPr marL="900000" lvl="1" indent="-342900">
              <a:lnSpc>
                <a:spcPct val="90000"/>
              </a:lnSpc>
              <a:spcBef>
                <a:spcPts val="1000"/>
              </a:spcBef>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An antimicrobials anticipated usage</a:t>
            </a:r>
          </a:p>
          <a:p>
            <a:pPr marL="900000" lvl="1" indent="-342900">
              <a:lnSpc>
                <a:spcPct val="90000"/>
              </a:lnSpc>
              <a:spcBef>
                <a:spcPts val="1000"/>
              </a:spcBef>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A price (subject to NICE evaluation) that hospitals would purchase the antimicrobial</a:t>
            </a:r>
          </a:p>
          <a:p>
            <a:pPr marL="900000" lvl="1" indent="-342900">
              <a:lnSpc>
                <a:spcPct val="90000"/>
              </a:lnSpc>
              <a:spcBef>
                <a:spcPts val="1000"/>
              </a:spcBef>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Performance requirements</a:t>
            </a:r>
          </a:p>
        </p:txBody>
      </p:sp>
      <p:sp>
        <p:nvSpPr>
          <p:cNvPr id="4" name="Slide Number Placeholder 3">
            <a:extLst>
              <a:ext uri="{FF2B5EF4-FFF2-40B4-BE49-F238E27FC236}">
                <a16:creationId xmlns:a16="http://schemas.microsoft.com/office/drawing/2014/main" id="{CF1AF6D8-836B-4E29-A5EE-9B3A2B83B93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E724D26A-ED57-4EE5-9E3A-7663DC87140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7" name="Picture 6">
            <a:extLst>
              <a:ext uri="{FF2B5EF4-FFF2-40B4-BE49-F238E27FC236}">
                <a16:creationId xmlns:a16="http://schemas.microsoft.com/office/drawing/2014/main" id="{E1BD11BA-426D-49AE-9FBC-0B763ED9279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3010910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5D9B-2000-4339-B5E8-8B58F1CF6B50}"/>
              </a:ext>
            </a:extLst>
          </p:cNvPr>
          <p:cNvSpPr>
            <a:spLocks noGrp="1"/>
          </p:cNvSpPr>
          <p:nvPr>
            <p:ph type="title" idx="4294967295"/>
          </p:nvPr>
        </p:nvSpPr>
        <p:spPr>
          <a:xfrm>
            <a:off x="598761" y="533611"/>
            <a:ext cx="10515600" cy="808392"/>
          </a:xfrm>
        </p:spPr>
        <p:txBody>
          <a:bodyPr>
            <a:normAutofit/>
          </a:bodyPr>
          <a:lstStyle/>
          <a:p>
            <a:pPr>
              <a:defRPr/>
            </a:pPr>
            <a:r>
              <a:rPr lang="en-GB" sz="3200" b="1" dirty="0">
                <a:solidFill>
                  <a:srgbClr val="00A188"/>
                </a:solidFill>
                <a:latin typeface="Arial" panose="020B0604020202020204" pitchFamily="34" charset="0"/>
                <a:cs typeface="Arial" panose="020B0604020202020204" pitchFamily="34" charset="0"/>
              </a:rPr>
              <a:t>Selection Process: Outputs</a:t>
            </a:r>
          </a:p>
        </p:txBody>
      </p:sp>
      <p:sp>
        <p:nvSpPr>
          <p:cNvPr id="4" name="Slide Number Placeholder 3">
            <a:extLst>
              <a:ext uri="{FF2B5EF4-FFF2-40B4-BE49-F238E27FC236}">
                <a16:creationId xmlns:a16="http://schemas.microsoft.com/office/drawing/2014/main" id="{CF1AF6D8-836B-4E29-A5EE-9B3A2B83B93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B17CC13E-4734-4F71-A0E8-F47D36FA51E4}"/>
              </a:ext>
            </a:extLst>
          </p:cNvPr>
          <p:cNvSpPr/>
          <p:nvPr/>
        </p:nvSpPr>
        <p:spPr>
          <a:xfrm>
            <a:off x="601388" y="1377869"/>
            <a:ext cx="8459485" cy="3860544"/>
          </a:xfrm>
          <a:prstGeom prst="rect">
            <a:avLst/>
          </a:prstGeom>
        </p:spPr>
        <p:txBody>
          <a:bodyPr wrap="square">
            <a:spAutoFit/>
          </a:bodyPr>
          <a:lstStyle/>
          <a:p>
            <a:pPr lvl="0">
              <a:lnSpc>
                <a:spcPct val="90000"/>
              </a:lnSpc>
              <a:spcBef>
                <a:spcPts val="1000"/>
              </a:spcBef>
            </a:pPr>
            <a:endParaRPr lang="en-GB" dirty="0">
              <a:latin typeface="Arial" panose="020B0604020202020204" pitchFamily="34" charset="0"/>
              <a:cs typeface="Arial" panose="020B0604020202020204" pitchFamily="34" charset="0"/>
            </a:endParaRPr>
          </a:p>
          <a:p>
            <a:pPr marL="342900" lvl="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Two products selected</a:t>
            </a:r>
          </a:p>
          <a:p>
            <a:pPr marL="342900" lvl="0" indent="-342900">
              <a:lnSpc>
                <a:spcPct val="90000"/>
              </a:lnSpc>
              <a:spcBef>
                <a:spcPts val="1000"/>
              </a:spcBef>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lvl="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An agreed subscription type payment model</a:t>
            </a:r>
          </a:p>
          <a:p>
            <a:pPr marL="342900" lvl="0" indent="-342900">
              <a:lnSpc>
                <a:spcPct val="90000"/>
              </a:lnSpc>
              <a:spcBef>
                <a:spcPts val="1000"/>
              </a:spcBef>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lvl="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A contract ready for signing, subject to inserting the following that will be informed by the outcome of the NICE evaluation: </a:t>
            </a:r>
          </a:p>
          <a:p>
            <a:pPr marL="800100" lvl="1" indent="-342900">
              <a:lnSpc>
                <a:spcPct val="90000"/>
              </a:lnSpc>
              <a:spcBef>
                <a:spcPts val="1000"/>
              </a:spcBef>
              <a:buFont typeface="Arial" panose="020B0604020202020204" pitchFamily="34" charset="0"/>
              <a:buChar char="•"/>
            </a:pPr>
            <a:r>
              <a:rPr lang="en-GB" dirty="0">
                <a:solidFill>
                  <a:schemeClr val="accent1"/>
                </a:solidFill>
                <a:latin typeface="Arial" panose="020B0604020202020204" pitchFamily="34" charset="0"/>
                <a:cs typeface="Arial" panose="020B0604020202020204" pitchFamily="34" charset="0"/>
              </a:rPr>
              <a:t>The annual contract value </a:t>
            </a:r>
          </a:p>
          <a:p>
            <a:pPr marL="800100" lvl="1" indent="-342900">
              <a:lnSpc>
                <a:spcPct val="90000"/>
              </a:lnSpc>
              <a:spcBef>
                <a:spcPts val="1000"/>
              </a:spcBef>
              <a:buFont typeface="Arial" panose="020B0604020202020204" pitchFamily="34" charset="0"/>
              <a:buChar char="•"/>
            </a:pPr>
            <a:r>
              <a:rPr lang="en-GB" dirty="0">
                <a:solidFill>
                  <a:schemeClr val="accent1"/>
                </a:solidFill>
                <a:latin typeface="Arial" panose="020B0604020202020204" pitchFamily="34" charset="0"/>
                <a:cs typeface="Arial" panose="020B0604020202020204" pitchFamily="34" charset="0"/>
              </a:rPr>
              <a:t>The confidential hospital purchase price per pack</a:t>
            </a:r>
          </a:p>
          <a:p>
            <a:pPr marL="800100" lvl="1" indent="-342900">
              <a:lnSpc>
                <a:spcPct val="90000"/>
              </a:lnSpc>
              <a:spcBef>
                <a:spcPts val="1000"/>
              </a:spcBef>
              <a:buFont typeface="Arial" panose="020B0604020202020204" pitchFamily="34" charset="0"/>
              <a:buChar char="•"/>
            </a:pPr>
            <a:r>
              <a:rPr lang="en-GB" dirty="0">
                <a:solidFill>
                  <a:schemeClr val="accent1"/>
                </a:solidFill>
                <a:latin typeface="Arial" panose="020B0604020202020204" pitchFamily="34" charset="0"/>
                <a:cs typeface="Arial" panose="020B0604020202020204" pitchFamily="34" charset="0"/>
              </a:rPr>
              <a:t>Any product specific adjustments to the stewardship &amp; surveillance requirements</a:t>
            </a:r>
          </a:p>
        </p:txBody>
      </p:sp>
      <p:pic>
        <p:nvPicPr>
          <p:cNvPr id="5" name="Picture 4">
            <a:extLst>
              <a:ext uri="{FF2B5EF4-FFF2-40B4-BE49-F238E27FC236}">
                <a16:creationId xmlns:a16="http://schemas.microsoft.com/office/drawing/2014/main" id="{E724D26A-ED57-4EE5-9E3A-7663DC87140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7" name="Picture 6">
            <a:extLst>
              <a:ext uri="{FF2B5EF4-FFF2-40B4-BE49-F238E27FC236}">
                <a16:creationId xmlns:a16="http://schemas.microsoft.com/office/drawing/2014/main" id="{E1BD11BA-426D-49AE-9FBC-0B763ED9279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3024891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5D9B-2000-4339-B5E8-8B58F1CF6B50}"/>
              </a:ext>
            </a:extLst>
          </p:cNvPr>
          <p:cNvSpPr>
            <a:spLocks noGrp="1"/>
          </p:cNvSpPr>
          <p:nvPr>
            <p:ph type="title" idx="4294967295"/>
          </p:nvPr>
        </p:nvSpPr>
        <p:spPr>
          <a:xfrm>
            <a:off x="598761" y="533611"/>
            <a:ext cx="10515600" cy="808392"/>
          </a:xfrm>
        </p:spPr>
        <p:txBody>
          <a:bodyPr>
            <a:normAutofit/>
          </a:bodyPr>
          <a:lstStyle/>
          <a:p>
            <a:pPr>
              <a:defRPr/>
            </a:pPr>
            <a:r>
              <a:rPr lang="en-GB" sz="3200" b="1" dirty="0">
                <a:solidFill>
                  <a:srgbClr val="00A188"/>
                </a:solidFill>
                <a:latin typeface="Arial" panose="020B0604020202020204" pitchFamily="34" charset="0"/>
                <a:cs typeface="Arial" panose="020B0604020202020204" pitchFamily="34" charset="0"/>
              </a:rPr>
              <a:t>Selection Process: – Contract Highlights</a:t>
            </a:r>
          </a:p>
        </p:txBody>
      </p:sp>
      <p:sp>
        <p:nvSpPr>
          <p:cNvPr id="6" name="Rectangle 5">
            <a:extLst>
              <a:ext uri="{FF2B5EF4-FFF2-40B4-BE49-F238E27FC236}">
                <a16:creationId xmlns:a16="http://schemas.microsoft.com/office/drawing/2014/main" id="{B17CC13E-4734-4F71-A0E8-F47D36FA51E4}"/>
              </a:ext>
            </a:extLst>
          </p:cNvPr>
          <p:cNvSpPr/>
          <p:nvPr/>
        </p:nvSpPr>
        <p:spPr>
          <a:xfrm>
            <a:off x="719794" y="1462614"/>
            <a:ext cx="10752411" cy="3988784"/>
          </a:xfrm>
          <a:prstGeom prst="rect">
            <a:avLst/>
          </a:prstGeom>
        </p:spPr>
        <p:txBody>
          <a:bodyPr wrap="square">
            <a:spAutoFit/>
          </a:bodyPr>
          <a:lstStyle/>
          <a:p>
            <a:pPr marL="342900" lvl="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Subscription type payment model (independent of quantity supplied) </a:t>
            </a:r>
          </a:p>
          <a:p>
            <a:pPr marL="34290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Contract value set based upon value to NHS subject to cap of £10m pa</a:t>
            </a:r>
          </a:p>
          <a:p>
            <a:pPr marL="34290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3-10 year term</a:t>
            </a:r>
          </a:p>
          <a:p>
            <a:pPr marL="342900" lvl="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Pressure relief mechanism in event of very significant and unanticipated increased usage</a:t>
            </a:r>
          </a:p>
          <a:p>
            <a:pPr marL="342900" lvl="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Confidential hospital purchase price to facilitate use of existing supply chains</a:t>
            </a:r>
          </a:p>
          <a:p>
            <a:pPr marL="342900" lvl="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Hospital purchase price to be set to encourage appropriate use and discourage inappropriate use and can be adjusted by mutual agreement.</a:t>
            </a:r>
          </a:p>
          <a:p>
            <a:pPr marL="342900"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A limited number of performance requirements</a:t>
            </a:r>
          </a:p>
          <a:p>
            <a:pPr marL="800100" lvl="1"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Minimum On Time in Full (OTIF)</a:t>
            </a:r>
          </a:p>
          <a:p>
            <a:pPr marL="800100" lvl="1"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Minimum stock holding within supply chain and physically within England</a:t>
            </a:r>
          </a:p>
          <a:p>
            <a:pPr marL="800100" lvl="1" indent="-342900">
              <a:lnSpc>
                <a:spcPct val="90000"/>
              </a:lnSpc>
              <a:spcBef>
                <a:spcPts val="1000"/>
              </a:spcBef>
              <a:buFont typeface="Arial" panose="020B0604020202020204" pitchFamily="34" charset="0"/>
              <a:buChar char="•"/>
            </a:pPr>
            <a:r>
              <a:rPr lang="en-GB" dirty="0">
                <a:latin typeface="Arial" panose="020B0604020202020204" pitchFamily="34" charset="0"/>
                <a:cs typeface="Arial" panose="020B0604020202020204" pitchFamily="34" charset="0"/>
              </a:rPr>
              <a:t>Compliance with stewardship, manufacturing, environmental and surveillance requirements</a:t>
            </a:r>
          </a:p>
        </p:txBody>
      </p:sp>
      <p:pic>
        <p:nvPicPr>
          <p:cNvPr id="5" name="Picture 4">
            <a:extLst>
              <a:ext uri="{FF2B5EF4-FFF2-40B4-BE49-F238E27FC236}">
                <a16:creationId xmlns:a16="http://schemas.microsoft.com/office/drawing/2014/main" id="{E724D26A-ED57-4EE5-9E3A-7663DC87140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7" name="Picture 6">
            <a:extLst>
              <a:ext uri="{FF2B5EF4-FFF2-40B4-BE49-F238E27FC236}">
                <a16:creationId xmlns:a16="http://schemas.microsoft.com/office/drawing/2014/main" id="{E1BD11BA-426D-49AE-9FBC-0B763ED9279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
        <p:nvSpPr>
          <p:cNvPr id="4" name="Slide Number Placeholder 3">
            <a:extLst>
              <a:ext uri="{FF2B5EF4-FFF2-40B4-BE49-F238E27FC236}">
                <a16:creationId xmlns:a16="http://schemas.microsoft.com/office/drawing/2014/main" id="{CF1AF6D8-836B-4E29-A5EE-9B3A2B83B93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885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5">
            <a:extLst>
              <a:ext uri="{FF2B5EF4-FFF2-40B4-BE49-F238E27FC236}">
                <a16:creationId xmlns:a16="http://schemas.microsoft.com/office/drawing/2014/main" id="{28421CC0-97EA-4F5A-8A3F-1964FB5DA62C}"/>
              </a:ext>
            </a:extLst>
          </p:cNvPr>
          <p:cNvSpPr txBox="1">
            <a:spLocks noGrp="1"/>
          </p:cNvSpPr>
          <p:nvPr>
            <p:ph type="title" idx="4294967295"/>
          </p:nvPr>
        </p:nvSpPr>
        <p:spPr>
          <a:xfrm>
            <a:off x="1344037" y="2240401"/>
            <a:ext cx="10009763"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 typeface="Arial" panose="020B0604020202020204" pitchFamily="34" charset="0"/>
              <a:buNone/>
              <a:tabLst/>
              <a:defRPr/>
            </a:pPr>
            <a:r>
              <a:rPr kumimoji="0" lang="en-GB" sz="6000" b="1" i="0" u="none" strike="noStrike" kern="1200" cap="none" spc="0" normalizeH="0" baseline="0" noProof="0" dirty="0">
                <a:ln>
                  <a:noFill/>
                </a:ln>
                <a:solidFill>
                  <a:srgbClr val="00A188"/>
                </a:solidFill>
                <a:effectLst/>
                <a:uLnTx/>
                <a:uFillTx/>
                <a:latin typeface="Arial" panose="020B0604020202020204" pitchFamily="34" charset="0"/>
                <a:ea typeface="+mj-ea"/>
                <a:cs typeface="Arial" panose="020B0604020202020204" pitchFamily="34" charset="0"/>
              </a:rPr>
              <a:t>Evaluation of the selected products</a:t>
            </a:r>
          </a:p>
        </p:txBody>
      </p:sp>
      <p:sp>
        <p:nvSpPr>
          <p:cNvPr id="3" name="Slide Number Placeholder 2">
            <a:extLst>
              <a:ext uri="{FF2B5EF4-FFF2-40B4-BE49-F238E27FC236}">
                <a16:creationId xmlns:a16="http://schemas.microsoft.com/office/drawing/2014/main" id="{327B68BB-5C7B-4CFF-B4C7-444FC03C5E1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0646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4CAE5EE-7E95-48AD-8095-7E0A02AB9CDC}"/>
              </a:ext>
            </a:extLst>
          </p:cNvPr>
          <p:cNvSpPr>
            <a:spLocks noGrp="1"/>
          </p:cNvSpPr>
          <p:nvPr>
            <p:ph type="title" idx="4294967295"/>
          </p:nvPr>
        </p:nvSpPr>
        <p:spPr>
          <a:xfrm>
            <a:off x="739775" y="730250"/>
            <a:ext cx="10406063" cy="536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90000"/>
              </a:lnSpc>
              <a:spcBef>
                <a:spcPct val="0"/>
              </a:spcBef>
              <a:spcAft>
                <a:spcPts val="0"/>
              </a:spcAft>
              <a:buClrTx/>
              <a:buSzTx/>
              <a:buFont typeface="Arial" panose="020B0604020202020204" pitchFamily="34" charset="0"/>
              <a:buNone/>
              <a:tabLst/>
              <a:defRPr/>
            </a:pPr>
            <a:r>
              <a:rPr kumimoji="0" lang="en-GB" sz="3200" b="1" i="0" u="none" strike="noStrike" kern="1200" cap="none" spc="0" normalizeH="0" baseline="0" noProof="0" dirty="0">
                <a:ln>
                  <a:noFill/>
                </a:ln>
                <a:solidFill>
                  <a:srgbClr val="00A188"/>
                </a:solidFill>
                <a:effectLst/>
                <a:uLnTx/>
                <a:uFillTx/>
                <a:latin typeface="Arial" panose="020B0604020202020204" pitchFamily="34" charset="0"/>
                <a:ea typeface="+mj-ea"/>
                <a:cs typeface="Arial" panose="020B0604020202020204" pitchFamily="34" charset="0"/>
              </a:rPr>
              <a:t>Stage 3: The NICE evaluation</a:t>
            </a:r>
          </a:p>
        </p:txBody>
      </p:sp>
      <p:grpSp>
        <p:nvGrpSpPr>
          <p:cNvPr id="4" name="Group 3" descr="Timeline of the NICE Evaluation &#10;&#10;Dec 2020: Draft scopes published for consultation&#10;&#10;20 Jan 2021: Scope consultation&#10;&#10;Feb 2021: Final scopes, consultation comments and stakeholder list published&#10;&#10;Nov 2021: Committee Meetings&#10;&#10;Dec 2021: Draft guidance published">
            <a:extLst>
              <a:ext uri="{FF2B5EF4-FFF2-40B4-BE49-F238E27FC236}">
                <a16:creationId xmlns:a16="http://schemas.microsoft.com/office/drawing/2014/main" id="{F6F69072-E7DF-4704-9913-5BDBF03F2DD6}"/>
              </a:ext>
            </a:extLst>
          </p:cNvPr>
          <p:cNvGrpSpPr/>
          <p:nvPr/>
        </p:nvGrpSpPr>
        <p:grpSpPr>
          <a:xfrm>
            <a:off x="1077645" y="1682232"/>
            <a:ext cx="10068193" cy="3952640"/>
            <a:chOff x="1077645" y="1682232"/>
            <a:chExt cx="10068193" cy="3952640"/>
          </a:xfrm>
        </p:grpSpPr>
        <p:sp>
          <p:nvSpPr>
            <p:cNvPr id="7" name="Straight Connector 6">
              <a:extLst>
                <a:ext uri="{FF2B5EF4-FFF2-40B4-BE49-F238E27FC236}">
                  <a16:creationId xmlns:a16="http://schemas.microsoft.com/office/drawing/2014/main" id="{B20283CA-8B40-46E6-A403-1A8AA7562033}"/>
                </a:ext>
              </a:extLst>
            </p:cNvPr>
            <p:cNvSpPr/>
            <p:nvPr/>
          </p:nvSpPr>
          <p:spPr>
            <a:xfrm>
              <a:off x="1077645" y="3663366"/>
              <a:ext cx="10068193" cy="0"/>
            </a:xfrm>
            <a:prstGeom prst="line">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tailEnd type="triangle" w="lg" len="lg"/>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a:lstStyle/>
            <a:p>
              <a:endParaRPr lang="en-GB"/>
            </a:p>
          </p:txBody>
        </p:sp>
        <p:sp>
          <p:nvSpPr>
            <p:cNvPr id="8" name="Teardrop 7">
              <a:extLst>
                <a:ext uri="{FF2B5EF4-FFF2-40B4-BE49-F238E27FC236}">
                  <a16:creationId xmlns:a16="http://schemas.microsoft.com/office/drawing/2014/main" id="{1467A570-6F40-455F-9128-96DD472244FF}"/>
                </a:ext>
              </a:extLst>
            </p:cNvPr>
            <p:cNvSpPr/>
            <p:nvPr/>
          </p:nvSpPr>
          <p:spPr>
            <a:xfrm rot="8100000">
              <a:off x="1191810" y="1772714"/>
              <a:ext cx="350879" cy="350879"/>
            </a:xfrm>
            <a:prstGeom prst="teardrop">
              <a:avLst>
                <a:gd name="adj" fmla="val 115000"/>
              </a:avLst>
            </a:prstGeom>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GB"/>
            </a:p>
          </p:txBody>
        </p:sp>
        <p:sp>
          <p:nvSpPr>
            <p:cNvPr id="10" name="Oval 9">
              <a:extLst>
                <a:ext uri="{FF2B5EF4-FFF2-40B4-BE49-F238E27FC236}">
                  <a16:creationId xmlns:a16="http://schemas.microsoft.com/office/drawing/2014/main" id="{3680A5C9-1ACA-4135-B65B-507313133985}"/>
                </a:ext>
              </a:extLst>
            </p:cNvPr>
            <p:cNvSpPr/>
            <p:nvPr/>
          </p:nvSpPr>
          <p:spPr>
            <a:xfrm>
              <a:off x="1230790" y="1811694"/>
              <a:ext cx="272920" cy="272920"/>
            </a:xfrm>
            <a:prstGeom prst="ellipse">
              <a:avLst/>
            </a:prstGeom>
            <a:solidFill>
              <a:schemeClr val="lt1">
                <a:alpha val="90000"/>
                <a:hueOff val="0"/>
                <a:satOff val="0"/>
                <a:lumOff val="0"/>
                <a:alphaOff val="0"/>
              </a:schemeClr>
            </a:solidFill>
            <a:ln w="25400" cap="flat" cmpd="sng" algn="ctr">
              <a:no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a:lstStyle/>
            <a:p>
              <a:endParaRPr lang="en-GB"/>
            </a:p>
          </p:txBody>
        </p:sp>
        <p:sp>
          <p:nvSpPr>
            <p:cNvPr id="11" name="Freeform: Shape 10">
              <a:extLst>
                <a:ext uri="{FF2B5EF4-FFF2-40B4-BE49-F238E27FC236}">
                  <a16:creationId xmlns:a16="http://schemas.microsoft.com/office/drawing/2014/main" id="{B76DC329-0487-4AA2-A24C-868A5658133C}"/>
                </a:ext>
              </a:extLst>
            </p:cNvPr>
            <p:cNvSpPr/>
            <p:nvPr/>
          </p:nvSpPr>
          <p:spPr>
            <a:xfrm>
              <a:off x="1557728" y="2194824"/>
              <a:ext cx="1607252" cy="1458915"/>
            </a:xfrm>
            <a:custGeom>
              <a:avLst/>
              <a:gdLst>
                <a:gd name="connsiteX0" fmla="*/ 0 w 1607252"/>
                <a:gd name="connsiteY0" fmla="*/ 0 h 1458915"/>
                <a:gd name="connsiteX1" fmla="*/ 1607252 w 1607252"/>
                <a:gd name="connsiteY1" fmla="*/ 0 h 1458915"/>
                <a:gd name="connsiteX2" fmla="*/ 1607252 w 1607252"/>
                <a:gd name="connsiteY2" fmla="*/ 1458915 h 1458915"/>
                <a:gd name="connsiteX3" fmla="*/ 0 w 1607252"/>
                <a:gd name="connsiteY3" fmla="*/ 1458915 h 1458915"/>
                <a:gd name="connsiteX4" fmla="*/ 0 w 1607252"/>
                <a:gd name="connsiteY4" fmla="*/ 0 h 1458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7252" h="1458915">
                  <a:moveTo>
                    <a:pt x="0" y="0"/>
                  </a:moveTo>
                  <a:lnTo>
                    <a:pt x="1607252" y="0"/>
                  </a:lnTo>
                  <a:lnTo>
                    <a:pt x="1607252" y="1458915"/>
                  </a:lnTo>
                  <a:lnTo>
                    <a:pt x="0" y="145891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kern="1200" dirty="0"/>
                <a:t>Draft scopes published for consultation</a:t>
              </a:r>
            </a:p>
          </p:txBody>
        </p:sp>
        <p:sp>
          <p:nvSpPr>
            <p:cNvPr id="12" name="Freeform: Shape 11">
              <a:extLst>
                <a:ext uri="{FF2B5EF4-FFF2-40B4-BE49-F238E27FC236}">
                  <a16:creationId xmlns:a16="http://schemas.microsoft.com/office/drawing/2014/main" id="{F35BD61E-E752-4CB2-8F08-EB1BAAF0606F}"/>
                </a:ext>
              </a:extLst>
            </p:cNvPr>
            <p:cNvSpPr/>
            <p:nvPr/>
          </p:nvSpPr>
          <p:spPr>
            <a:xfrm>
              <a:off x="1557728" y="1682232"/>
              <a:ext cx="1607252" cy="512591"/>
            </a:xfrm>
            <a:custGeom>
              <a:avLst/>
              <a:gdLst>
                <a:gd name="connsiteX0" fmla="*/ 0 w 1607252"/>
                <a:gd name="connsiteY0" fmla="*/ 0 h 512591"/>
                <a:gd name="connsiteX1" fmla="*/ 1607252 w 1607252"/>
                <a:gd name="connsiteY1" fmla="*/ 0 h 512591"/>
                <a:gd name="connsiteX2" fmla="*/ 1607252 w 1607252"/>
                <a:gd name="connsiteY2" fmla="*/ 512591 h 512591"/>
                <a:gd name="connsiteX3" fmla="*/ 0 w 1607252"/>
                <a:gd name="connsiteY3" fmla="*/ 512591 h 512591"/>
                <a:gd name="connsiteX4" fmla="*/ 0 w 1607252"/>
                <a:gd name="connsiteY4" fmla="*/ 0 h 51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7252" h="512591">
                  <a:moveTo>
                    <a:pt x="0" y="0"/>
                  </a:moveTo>
                  <a:lnTo>
                    <a:pt x="1607252" y="0"/>
                  </a:lnTo>
                  <a:lnTo>
                    <a:pt x="1607252" y="512591"/>
                  </a:lnTo>
                  <a:lnTo>
                    <a:pt x="0" y="5125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dirty="0"/>
                <a:t>Dec 2020</a:t>
              </a:r>
            </a:p>
          </p:txBody>
        </p:sp>
        <p:sp>
          <p:nvSpPr>
            <p:cNvPr id="13" name="Straight Connector 12">
              <a:extLst>
                <a:ext uri="{FF2B5EF4-FFF2-40B4-BE49-F238E27FC236}">
                  <a16:creationId xmlns:a16="http://schemas.microsoft.com/office/drawing/2014/main" id="{9FB54666-EC1D-47F4-8E68-AACF45D5718F}"/>
                </a:ext>
              </a:extLst>
            </p:cNvPr>
            <p:cNvSpPr/>
            <p:nvPr/>
          </p:nvSpPr>
          <p:spPr>
            <a:xfrm>
              <a:off x="1367250" y="2204450"/>
              <a:ext cx="0" cy="1458915"/>
            </a:xfrm>
            <a:prstGeom prst="line">
              <a:avLst/>
            </a:prstGeom>
            <a:noFill/>
            <a:ln w="12700" cap="flat" cmpd="sng" algn="ctr">
              <a:solidFill>
                <a:schemeClr val="accent1">
                  <a:hueOff val="0"/>
                  <a:satOff val="0"/>
                  <a:lumOff val="0"/>
                  <a:alphaOff val="0"/>
                </a:schemeClr>
              </a:solidFill>
              <a:prstDash val="dash"/>
            </a:ln>
            <a:effectLst/>
          </p:spPr>
          <p:style>
            <a:lnRef idx="1">
              <a:scrgbClr r="0" g="0" b="0"/>
            </a:lnRef>
            <a:fillRef idx="0">
              <a:scrgbClr r="0" g="0" b="0"/>
            </a:fillRef>
            <a:effectRef idx="0">
              <a:scrgbClr r="0" g="0" b="0"/>
            </a:effectRef>
            <a:fontRef idx="minor">
              <a:schemeClr val="tx1">
                <a:hueOff val="0"/>
                <a:satOff val="0"/>
                <a:lumOff val="0"/>
                <a:alphaOff val="0"/>
              </a:schemeClr>
            </a:fontRef>
          </p:style>
          <p:txBody>
            <a:bodyPr/>
            <a:lstStyle/>
            <a:p>
              <a:endParaRPr lang="en-GB"/>
            </a:p>
          </p:txBody>
        </p:sp>
        <p:sp>
          <p:nvSpPr>
            <p:cNvPr id="14" name="Oval 13">
              <a:extLst>
                <a:ext uri="{FF2B5EF4-FFF2-40B4-BE49-F238E27FC236}">
                  <a16:creationId xmlns:a16="http://schemas.microsoft.com/office/drawing/2014/main" id="{631D428A-A765-4CF4-B012-8D89DECC211B}"/>
                </a:ext>
              </a:extLst>
            </p:cNvPr>
            <p:cNvSpPr/>
            <p:nvPr/>
          </p:nvSpPr>
          <p:spPr>
            <a:xfrm>
              <a:off x="1330776" y="3617232"/>
              <a:ext cx="89319" cy="92266"/>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en-GB"/>
            </a:p>
          </p:txBody>
        </p:sp>
        <p:sp>
          <p:nvSpPr>
            <p:cNvPr id="15" name="Teardrop 14">
              <a:extLst>
                <a:ext uri="{FF2B5EF4-FFF2-40B4-BE49-F238E27FC236}">
                  <a16:creationId xmlns:a16="http://schemas.microsoft.com/office/drawing/2014/main" id="{95772380-3C6F-465A-9113-D6A10D26F406}"/>
                </a:ext>
              </a:extLst>
            </p:cNvPr>
            <p:cNvSpPr/>
            <p:nvPr/>
          </p:nvSpPr>
          <p:spPr>
            <a:xfrm rot="18900000">
              <a:off x="2069742" y="5260896"/>
              <a:ext cx="350879" cy="350879"/>
            </a:xfrm>
            <a:prstGeom prst="teardrop">
              <a:avLst>
                <a:gd name="adj" fmla="val 115000"/>
              </a:avLst>
            </a:prstGeom>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GB"/>
            </a:p>
          </p:txBody>
        </p:sp>
        <p:sp>
          <p:nvSpPr>
            <p:cNvPr id="16" name="Oval 15">
              <a:extLst>
                <a:ext uri="{FF2B5EF4-FFF2-40B4-BE49-F238E27FC236}">
                  <a16:creationId xmlns:a16="http://schemas.microsoft.com/office/drawing/2014/main" id="{EE5116D3-7EDA-411C-B60B-1B1CF4640F2C}"/>
                </a:ext>
              </a:extLst>
            </p:cNvPr>
            <p:cNvSpPr/>
            <p:nvPr/>
          </p:nvSpPr>
          <p:spPr>
            <a:xfrm>
              <a:off x="2108721" y="5299875"/>
              <a:ext cx="272920" cy="272920"/>
            </a:xfrm>
            <a:prstGeom prst="ellipse">
              <a:avLst/>
            </a:prstGeom>
            <a:solidFill>
              <a:schemeClr val="lt1">
                <a:alpha val="90000"/>
                <a:hueOff val="0"/>
                <a:satOff val="0"/>
                <a:lumOff val="0"/>
                <a:alphaOff val="0"/>
              </a:schemeClr>
            </a:solidFill>
            <a:ln w="25400" cap="flat" cmpd="sng" algn="ctr">
              <a:no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a:lstStyle/>
            <a:p>
              <a:endParaRPr lang="en-GB"/>
            </a:p>
          </p:txBody>
        </p:sp>
        <p:sp>
          <p:nvSpPr>
            <p:cNvPr id="17" name="Freeform: Shape 16">
              <a:extLst>
                <a:ext uri="{FF2B5EF4-FFF2-40B4-BE49-F238E27FC236}">
                  <a16:creationId xmlns:a16="http://schemas.microsoft.com/office/drawing/2014/main" id="{A071C259-E88E-4178-A780-33465B505530}"/>
                </a:ext>
              </a:extLst>
            </p:cNvPr>
            <p:cNvSpPr/>
            <p:nvPr/>
          </p:nvSpPr>
          <p:spPr>
            <a:xfrm>
              <a:off x="2490863" y="3663366"/>
              <a:ext cx="2028923" cy="1458915"/>
            </a:xfrm>
            <a:custGeom>
              <a:avLst/>
              <a:gdLst>
                <a:gd name="connsiteX0" fmla="*/ 0 w 2028923"/>
                <a:gd name="connsiteY0" fmla="*/ 0 h 1458915"/>
                <a:gd name="connsiteX1" fmla="*/ 2028923 w 2028923"/>
                <a:gd name="connsiteY1" fmla="*/ 0 h 1458915"/>
                <a:gd name="connsiteX2" fmla="*/ 2028923 w 2028923"/>
                <a:gd name="connsiteY2" fmla="*/ 1458915 h 1458915"/>
                <a:gd name="connsiteX3" fmla="*/ 0 w 2028923"/>
                <a:gd name="connsiteY3" fmla="*/ 1458915 h 1458915"/>
                <a:gd name="connsiteX4" fmla="*/ 0 w 2028923"/>
                <a:gd name="connsiteY4" fmla="*/ 0 h 1458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1458915">
                  <a:moveTo>
                    <a:pt x="0" y="0"/>
                  </a:moveTo>
                  <a:lnTo>
                    <a:pt x="2028923" y="0"/>
                  </a:lnTo>
                  <a:lnTo>
                    <a:pt x="2028923" y="1458915"/>
                  </a:lnTo>
                  <a:lnTo>
                    <a:pt x="0" y="145891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kern="1200" dirty="0"/>
                <a:t>Scope consultation closed</a:t>
              </a:r>
            </a:p>
          </p:txBody>
        </p:sp>
        <p:sp>
          <p:nvSpPr>
            <p:cNvPr id="18" name="Freeform: Shape 17">
              <a:extLst>
                <a:ext uri="{FF2B5EF4-FFF2-40B4-BE49-F238E27FC236}">
                  <a16:creationId xmlns:a16="http://schemas.microsoft.com/office/drawing/2014/main" id="{D85BBBAE-F0A3-4C6B-A0FD-81C111A6352A}"/>
                </a:ext>
              </a:extLst>
            </p:cNvPr>
            <p:cNvSpPr/>
            <p:nvPr/>
          </p:nvSpPr>
          <p:spPr>
            <a:xfrm>
              <a:off x="2490863" y="5122281"/>
              <a:ext cx="2028923" cy="512591"/>
            </a:xfrm>
            <a:custGeom>
              <a:avLst/>
              <a:gdLst>
                <a:gd name="connsiteX0" fmla="*/ 0 w 2028923"/>
                <a:gd name="connsiteY0" fmla="*/ 0 h 512591"/>
                <a:gd name="connsiteX1" fmla="*/ 2028923 w 2028923"/>
                <a:gd name="connsiteY1" fmla="*/ 0 h 512591"/>
                <a:gd name="connsiteX2" fmla="*/ 2028923 w 2028923"/>
                <a:gd name="connsiteY2" fmla="*/ 512591 h 512591"/>
                <a:gd name="connsiteX3" fmla="*/ 0 w 2028923"/>
                <a:gd name="connsiteY3" fmla="*/ 512591 h 512591"/>
                <a:gd name="connsiteX4" fmla="*/ 0 w 2028923"/>
                <a:gd name="connsiteY4" fmla="*/ 0 h 51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512591">
                  <a:moveTo>
                    <a:pt x="0" y="0"/>
                  </a:moveTo>
                  <a:lnTo>
                    <a:pt x="2028923" y="0"/>
                  </a:lnTo>
                  <a:lnTo>
                    <a:pt x="2028923" y="512591"/>
                  </a:lnTo>
                  <a:lnTo>
                    <a:pt x="0" y="5125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dirty="0"/>
                <a:t>20 Jan 2021</a:t>
              </a:r>
            </a:p>
          </p:txBody>
        </p:sp>
        <p:sp>
          <p:nvSpPr>
            <p:cNvPr id="19" name="Straight Connector 18">
              <a:extLst>
                <a:ext uri="{FF2B5EF4-FFF2-40B4-BE49-F238E27FC236}">
                  <a16:creationId xmlns:a16="http://schemas.microsoft.com/office/drawing/2014/main" id="{F790F819-111F-40BD-BA52-0B2358FD602F}"/>
                </a:ext>
              </a:extLst>
            </p:cNvPr>
            <p:cNvSpPr/>
            <p:nvPr/>
          </p:nvSpPr>
          <p:spPr>
            <a:xfrm>
              <a:off x="2192505" y="3667698"/>
              <a:ext cx="0" cy="1458915"/>
            </a:xfrm>
            <a:prstGeom prst="line">
              <a:avLst/>
            </a:prstGeom>
            <a:noFill/>
            <a:ln w="12700" cap="flat" cmpd="sng" algn="ctr">
              <a:solidFill>
                <a:schemeClr val="accent1">
                  <a:hueOff val="0"/>
                  <a:satOff val="0"/>
                  <a:lumOff val="0"/>
                  <a:alphaOff val="0"/>
                </a:schemeClr>
              </a:solidFill>
              <a:prstDash val="dash"/>
            </a:ln>
            <a:effectLst/>
          </p:spPr>
          <p:style>
            <a:lnRef idx="1">
              <a:scrgbClr r="0" g="0" b="0"/>
            </a:lnRef>
            <a:fillRef idx="0">
              <a:scrgbClr r="0" g="0" b="0"/>
            </a:fillRef>
            <a:effectRef idx="0">
              <a:scrgbClr r="0" g="0" b="0"/>
            </a:effectRef>
            <a:fontRef idx="minor">
              <a:schemeClr val="tx1">
                <a:hueOff val="0"/>
                <a:satOff val="0"/>
                <a:lumOff val="0"/>
                <a:alphaOff val="0"/>
              </a:schemeClr>
            </a:fontRef>
          </p:style>
          <p:txBody>
            <a:bodyPr/>
            <a:lstStyle/>
            <a:p>
              <a:endParaRPr lang="en-GB"/>
            </a:p>
          </p:txBody>
        </p:sp>
        <p:sp>
          <p:nvSpPr>
            <p:cNvPr id="20" name="Oval 19">
              <a:extLst>
                <a:ext uri="{FF2B5EF4-FFF2-40B4-BE49-F238E27FC236}">
                  <a16:creationId xmlns:a16="http://schemas.microsoft.com/office/drawing/2014/main" id="{5D1A15C1-9806-44CC-A0EF-0BFE16688050}"/>
                </a:ext>
              </a:extLst>
            </p:cNvPr>
            <p:cNvSpPr/>
            <p:nvPr/>
          </p:nvSpPr>
          <p:spPr>
            <a:xfrm>
              <a:off x="2156032" y="3621565"/>
              <a:ext cx="89319" cy="92266"/>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en-GB"/>
            </a:p>
          </p:txBody>
        </p:sp>
        <p:sp>
          <p:nvSpPr>
            <p:cNvPr id="21" name="Teardrop 20">
              <a:extLst>
                <a:ext uri="{FF2B5EF4-FFF2-40B4-BE49-F238E27FC236}">
                  <a16:creationId xmlns:a16="http://schemas.microsoft.com/office/drawing/2014/main" id="{C5E14A86-C6E4-4BD8-ABCF-8680A199CE76}"/>
                </a:ext>
              </a:extLst>
            </p:cNvPr>
            <p:cNvSpPr/>
            <p:nvPr/>
          </p:nvSpPr>
          <p:spPr>
            <a:xfrm rot="8100000">
              <a:off x="3270509" y="1748228"/>
              <a:ext cx="350879" cy="350879"/>
            </a:xfrm>
            <a:prstGeom prst="teardrop">
              <a:avLst>
                <a:gd name="adj" fmla="val 115000"/>
              </a:avLst>
            </a:prstGeom>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GB"/>
            </a:p>
          </p:txBody>
        </p:sp>
        <p:sp>
          <p:nvSpPr>
            <p:cNvPr id="22" name="Oval 21">
              <a:extLst>
                <a:ext uri="{FF2B5EF4-FFF2-40B4-BE49-F238E27FC236}">
                  <a16:creationId xmlns:a16="http://schemas.microsoft.com/office/drawing/2014/main" id="{71551675-BBB3-4D17-ADDF-1BA7AFE91EF4}"/>
                </a:ext>
              </a:extLst>
            </p:cNvPr>
            <p:cNvSpPr/>
            <p:nvPr/>
          </p:nvSpPr>
          <p:spPr>
            <a:xfrm>
              <a:off x="3309489" y="1787207"/>
              <a:ext cx="272920" cy="272920"/>
            </a:xfrm>
            <a:prstGeom prst="ellipse">
              <a:avLst/>
            </a:prstGeom>
            <a:solidFill>
              <a:schemeClr val="lt1">
                <a:alpha val="90000"/>
                <a:hueOff val="0"/>
                <a:satOff val="0"/>
                <a:lumOff val="0"/>
                <a:alphaOff val="0"/>
              </a:schemeClr>
            </a:solidFill>
            <a:ln w="25400" cap="flat" cmpd="sng" algn="ctr">
              <a:no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a:lstStyle/>
            <a:p>
              <a:endParaRPr lang="en-GB"/>
            </a:p>
          </p:txBody>
        </p:sp>
        <p:sp>
          <p:nvSpPr>
            <p:cNvPr id="23" name="Freeform: Shape 22">
              <a:extLst>
                <a:ext uri="{FF2B5EF4-FFF2-40B4-BE49-F238E27FC236}">
                  <a16:creationId xmlns:a16="http://schemas.microsoft.com/office/drawing/2014/main" id="{8752AD81-6471-4019-AACA-6A0E708A0393}"/>
                </a:ext>
              </a:extLst>
            </p:cNvPr>
            <p:cNvSpPr/>
            <p:nvPr/>
          </p:nvSpPr>
          <p:spPr>
            <a:xfrm>
              <a:off x="3706198" y="2213964"/>
              <a:ext cx="2028923" cy="1458915"/>
            </a:xfrm>
            <a:custGeom>
              <a:avLst/>
              <a:gdLst>
                <a:gd name="connsiteX0" fmla="*/ 0 w 2028923"/>
                <a:gd name="connsiteY0" fmla="*/ 0 h 1458915"/>
                <a:gd name="connsiteX1" fmla="*/ 2028923 w 2028923"/>
                <a:gd name="connsiteY1" fmla="*/ 0 h 1458915"/>
                <a:gd name="connsiteX2" fmla="*/ 2028923 w 2028923"/>
                <a:gd name="connsiteY2" fmla="*/ 1458915 h 1458915"/>
                <a:gd name="connsiteX3" fmla="*/ 0 w 2028923"/>
                <a:gd name="connsiteY3" fmla="*/ 1458915 h 1458915"/>
                <a:gd name="connsiteX4" fmla="*/ 0 w 2028923"/>
                <a:gd name="connsiteY4" fmla="*/ 0 h 1458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1458915">
                  <a:moveTo>
                    <a:pt x="0" y="0"/>
                  </a:moveTo>
                  <a:lnTo>
                    <a:pt x="2028923" y="0"/>
                  </a:lnTo>
                  <a:lnTo>
                    <a:pt x="2028923" y="1458915"/>
                  </a:lnTo>
                  <a:lnTo>
                    <a:pt x="0" y="145891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kern="1200" dirty="0"/>
                <a:t>Final scopes, consultation comments and stakeholder list published</a:t>
              </a:r>
            </a:p>
          </p:txBody>
        </p:sp>
        <p:sp>
          <p:nvSpPr>
            <p:cNvPr id="24" name="Freeform: Shape 23">
              <a:extLst>
                <a:ext uri="{FF2B5EF4-FFF2-40B4-BE49-F238E27FC236}">
                  <a16:creationId xmlns:a16="http://schemas.microsoft.com/office/drawing/2014/main" id="{759B88FB-E73A-46AD-912E-BF5807E2E1E2}"/>
                </a:ext>
              </a:extLst>
            </p:cNvPr>
            <p:cNvSpPr/>
            <p:nvPr/>
          </p:nvSpPr>
          <p:spPr>
            <a:xfrm>
              <a:off x="3706198" y="1701372"/>
              <a:ext cx="2028923" cy="512591"/>
            </a:xfrm>
            <a:custGeom>
              <a:avLst/>
              <a:gdLst>
                <a:gd name="connsiteX0" fmla="*/ 0 w 2028923"/>
                <a:gd name="connsiteY0" fmla="*/ 0 h 512591"/>
                <a:gd name="connsiteX1" fmla="*/ 2028923 w 2028923"/>
                <a:gd name="connsiteY1" fmla="*/ 0 h 512591"/>
                <a:gd name="connsiteX2" fmla="*/ 2028923 w 2028923"/>
                <a:gd name="connsiteY2" fmla="*/ 512591 h 512591"/>
                <a:gd name="connsiteX3" fmla="*/ 0 w 2028923"/>
                <a:gd name="connsiteY3" fmla="*/ 512591 h 512591"/>
                <a:gd name="connsiteX4" fmla="*/ 0 w 2028923"/>
                <a:gd name="connsiteY4" fmla="*/ 0 h 51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512591">
                  <a:moveTo>
                    <a:pt x="0" y="0"/>
                  </a:moveTo>
                  <a:lnTo>
                    <a:pt x="2028923" y="0"/>
                  </a:lnTo>
                  <a:lnTo>
                    <a:pt x="2028923" y="512591"/>
                  </a:lnTo>
                  <a:lnTo>
                    <a:pt x="0" y="5125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dirty="0"/>
                <a:t>Feb 2021</a:t>
              </a:r>
            </a:p>
          </p:txBody>
        </p:sp>
        <p:sp>
          <p:nvSpPr>
            <p:cNvPr id="25" name="Straight Connector 24">
              <a:extLst>
                <a:ext uri="{FF2B5EF4-FFF2-40B4-BE49-F238E27FC236}">
                  <a16:creationId xmlns:a16="http://schemas.microsoft.com/office/drawing/2014/main" id="{A7F0D3B2-FA6A-4A6E-91D6-93061DFF29C7}"/>
                </a:ext>
              </a:extLst>
            </p:cNvPr>
            <p:cNvSpPr/>
            <p:nvPr/>
          </p:nvSpPr>
          <p:spPr>
            <a:xfrm>
              <a:off x="3395621" y="2254914"/>
              <a:ext cx="0" cy="1458915"/>
            </a:xfrm>
            <a:prstGeom prst="line">
              <a:avLst/>
            </a:prstGeom>
            <a:noFill/>
            <a:ln w="12700" cap="flat" cmpd="sng" algn="ctr">
              <a:solidFill>
                <a:schemeClr val="accent1">
                  <a:hueOff val="0"/>
                  <a:satOff val="0"/>
                  <a:lumOff val="0"/>
                  <a:alphaOff val="0"/>
                </a:schemeClr>
              </a:solidFill>
              <a:prstDash val="dash"/>
            </a:ln>
            <a:effectLst/>
          </p:spPr>
          <p:style>
            <a:lnRef idx="1">
              <a:scrgbClr r="0" g="0" b="0"/>
            </a:lnRef>
            <a:fillRef idx="0">
              <a:scrgbClr r="0" g="0" b="0"/>
            </a:fillRef>
            <a:effectRef idx="0">
              <a:scrgbClr r="0" g="0" b="0"/>
            </a:effectRef>
            <a:fontRef idx="minor">
              <a:schemeClr val="tx1">
                <a:hueOff val="0"/>
                <a:satOff val="0"/>
                <a:lumOff val="0"/>
                <a:alphaOff val="0"/>
              </a:schemeClr>
            </a:fontRef>
          </p:style>
          <p:txBody>
            <a:bodyPr/>
            <a:lstStyle/>
            <a:p>
              <a:endParaRPr lang="en-GB"/>
            </a:p>
          </p:txBody>
        </p:sp>
        <p:sp>
          <p:nvSpPr>
            <p:cNvPr id="26" name="Oval 25">
              <a:extLst>
                <a:ext uri="{FF2B5EF4-FFF2-40B4-BE49-F238E27FC236}">
                  <a16:creationId xmlns:a16="http://schemas.microsoft.com/office/drawing/2014/main" id="{95CFC875-50D4-4AD5-B2C9-9811A52013F8}"/>
                </a:ext>
              </a:extLst>
            </p:cNvPr>
            <p:cNvSpPr/>
            <p:nvPr/>
          </p:nvSpPr>
          <p:spPr>
            <a:xfrm>
              <a:off x="3359147" y="3667696"/>
              <a:ext cx="89319" cy="92266"/>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en-GB"/>
            </a:p>
          </p:txBody>
        </p:sp>
        <p:sp>
          <p:nvSpPr>
            <p:cNvPr id="27" name="Teardrop 26">
              <a:extLst>
                <a:ext uri="{FF2B5EF4-FFF2-40B4-BE49-F238E27FC236}">
                  <a16:creationId xmlns:a16="http://schemas.microsoft.com/office/drawing/2014/main" id="{7A0380D1-B8D6-421E-BFCC-AB7BACE1AFDC}"/>
                </a:ext>
              </a:extLst>
            </p:cNvPr>
            <p:cNvSpPr/>
            <p:nvPr/>
          </p:nvSpPr>
          <p:spPr>
            <a:xfrm rot="18900000">
              <a:off x="4604070" y="5203137"/>
              <a:ext cx="350879" cy="350879"/>
            </a:xfrm>
            <a:prstGeom prst="teardrop">
              <a:avLst>
                <a:gd name="adj" fmla="val 115000"/>
              </a:avLst>
            </a:prstGeom>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GB"/>
            </a:p>
          </p:txBody>
        </p:sp>
        <p:sp>
          <p:nvSpPr>
            <p:cNvPr id="28" name="Oval 27">
              <a:extLst>
                <a:ext uri="{FF2B5EF4-FFF2-40B4-BE49-F238E27FC236}">
                  <a16:creationId xmlns:a16="http://schemas.microsoft.com/office/drawing/2014/main" id="{DCCEBF96-2CB3-4FE4-A7F8-81D22598F63C}"/>
                </a:ext>
              </a:extLst>
            </p:cNvPr>
            <p:cNvSpPr/>
            <p:nvPr/>
          </p:nvSpPr>
          <p:spPr>
            <a:xfrm>
              <a:off x="4643050" y="5242117"/>
              <a:ext cx="272920" cy="272920"/>
            </a:xfrm>
            <a:prstGeom prst="ellipse">
              <a:avLst/>
            </a:prstGeom>
            <a:solidFill>
              <a:schemeClr val="lt1">
                <a:alpha val="90000"/>
                <a:hueOff val="0"/>
                <a:satOff val="0"/>
                <a:lumOff val="0"/>
                <a:alphaOff val="0"/>
              </a:schemeClr>
            </a:solidFill>
            <a:ln w="25400" cap="flat" cmpd="sng" algn="ctr">
              <a:no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a:lstStyle/>
            <a:p>
              <a:endParaRPr lang="en-GB"/>
            </a:p>
          </p:txBody>
        </p:sp>
        <p:sp>
          <p:nvSpPr>
            <p:cNvPr id="29" name="Freeform: Shape 28">
              <a:extLst>
                <a:ext uri="{FF2B5EF4-FFF2-40B4-BE49-F238E27FC236}">
                  <a16:creationId xmlns:a16="http://schemas.microsoft.com/office/drawing/2014/main" id="{615FCE85-2A90-4D47-AE6D-E3C14E5DBD1E}"/>
                </a:ext>
              </a:extLst>
            </p:cNvPr>
            <p:cNvSpPr/>
            <p:nvPr/>
          </p:nvSpPr>
          <p:spPr>
            <a:xfrm>
              <a:off x="5036918" y="3663366"/>
              <a:ext cx="2028923" cy="1458915"/>
            </a:xfrm>
            <a:custGeom>
              <a:avLst/>
              <a:gdLst>
                <a:gd name="connsiteX0" fmla="*/ 0 w 2028923"/>
                <a:gd name="connsiteY0" fmla="*/ 0 h 1458915"/>
                <a:gd name="connsiteX1" fmla="*/ 2028923 w 2028923"/>
                <a:gd name="connsiteY1" fmla="*/ 0 h 1458915"/>
                <a:gd name="connsiteX2" fmla="*/ 2028923 w 2028923"/>
                <a:gd name="connsiteY2" fmla="*/ 1458915 h 1458915"/>
                <a:gd name="connsiteX3" fmla="*/ 0 w 2028923"/>
                <a:gd name="connsiteY3" fmla="*/ 1458915 h 1458915"/>
                <a:gd name="connsiteX4" fmla="*/ 0 w 2028923"/>
                <a:gd name="connsiteY4" fmla="*/ 0 h 1458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1458915">
                  <a:moveTo>
                    <a:pt x="0" y="0"/>
                  </a:moveTo>
                  <a:lnTo>
                    <a:pt x="2028923" y="0"/>
                  </a:lnTo>
                  <a:lnTo>
                    <a:pt x="2028923" y="1458915"/>
                  </a:lnTo>
                  <a:lnTo>
                    <a:pt x="0" y="145891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GB" sz="1800" kern="1200" dirty="0"/>
                <a:t>Evaluation protocols published</a:t>
              </a:r>
            </a:p>
          </p:txBody>
        </p:sp>
        <p:sp>
          <p:nvSpPr>
            <p:cNvPr id="30" name="Freeform: Shape 29">
              <a:extLst>
                <a:ext uri="{FF2B5EF4-FFF2-40B4-BE49-F238E27FC236}">
                  <a16:creationId xmlns:a16="http://schemas.microsoft.com/office/drawing/2014/main" id="{6E95F947-C2F2-4D2B-93F3-0679E7D9B820}"/>
                </a:ext>
              </a:extLst>
            </p:cNvPr>
            <p:cNvSpPr/>
            <p:nvPr/>
          </p:nvSpPr>
          <p:spPr>
            <a:xfrm>
              <a:off x="5036918" y="5122281"/>
              <a:ext cx="2028923" cy="512591"/>
            </a:xfrm>
            <a:custGeom>
              <a:avLst/>
              <a:gdLst>
                <a:gd name="connsiteX0" fmla="*/ 0 w 2028923"/>
                <a:gd name="connsiteY0" fmla="*/ 0 h 512591"/>
                <a:gd name="connsiteX1" fmla="*/ 2028923 w 2028923"/>
                <a:gd name="connsiteY1" fmla="*/ 0 h 512591"/>
                <a:gd name="connsiteX2" fmla="*/ 2028923 w 2028923"/>
                <a:gd name="connsiteY2" fmla="*/ 512591 h 512591"/>
                <a:gd name="connsiteX3" fmla="*/ 0 w 2028923"/>
                <a:gd name="connsiteY3" fmla="*/ 512591 h 512591"/>
                <a:gd name="connsiteX4" fmla="*/ 0 w 2028923"/>
                <a:gd name="connsiteY4" fmla="*/ 0 h 51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512591">
                  <a:moveTo>
                    <a:pt x="0" y="0"/>
                  </a:moveTo>
                  <a:lnTo>
                    <a:pt x="2028923" y="0"/>
                  </a:lnTo>
                  <a:lnTo>
                    <a:pt x="2028923" y="512591"/>
                  </a:lnTo>
                  <a:lnTo>
                    <a:pt x="0" y="5125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GB" sz="2400" kern="1200" dirty="0"/>
                <a:t>March 2021</a:t>
              </a:r>
            </a:p>
          </p:txBody>
        </p:sp>
        <p:sp>
          <p:nvSpPr>
            <p:cNvPr id="31" name="Straight Connector 30">
              <a:extLst>
                <a:ext uri="{FF2B5EF4-FFF2-40B4-BE49-F238E27FC236}">
                  <a16:creationId xmlns:a16="http://schemas.microsoft.com/office/drawing/2014/main" id="{FAA46C37-2F55-4DB7-AC9C-CFEDA4164BE9}"/>
                </a:ext>
              </a:extLst>
            </p:cNvPr>
            <p:cNvSpPr/>
            <p:nvPr/>
          </p:nvSpPr>
          <p:spPr>
            <a:xfrm>
              <a:off x="4748477" y="3663366"/>
              <a:ext cx="0" cy="1458915"/>
            </a:xfrm>
            <a:prstGeom prst="line">
              <a:avLst/>
            </a:prstGeom>
            <a:noFill/>
            <a:ln w="12700" cap="flat" cmpd="sng" algn="ctr">
              <a:solidFill>
                <a:schemeClr val="accent1">
                  <a:hueOff val="0"/>
                  <a:satOff val="0"/>
                  <a:lumOff val="0"/>
                  <a:alphaOff val="0"/>
                </a:schemeClr>
              </a:solidFill>
              <a:prstDash val="dash"/>
            </a:ln>
            <a:effectLst/>
          </p:spPr>
          <p:style>
            <a:lnRef idx="1">
              <a:scrgbClr r="0" g="0" b="0"/>
            </a:lnRef>
            <a:fillRef idx="0">
              <a:scrgbClr r="0" g="0" b="0"/>
            </a:fillRef>
            <a:effectRef idx="0">
              <a:scrgbClr r="0" g="0" b="0"/>
            </a:effectRef>
            <a:fontRef idx="minor">
              <a:schemeClr val="tx1">
                <a:hueOff val="0"/>
                <a:satOff val="0"/>
                <a:lumOff val="0"/>
                <a:alphaOff val="0"/>
              </a:schemeClr>
            </a:fontRef>
          </p:style>
          <p:txBody>
            <a:bodyPr/>
            <a:lstStyle/>
            <a:p>
              <a:endParaRPr lang="en-GB"/>
            </a:p>
          </p:txBody>
        </p:sp>
        <p:sp>
          <p:nvSpPr>
            <p:cNvPr id="32" name="Oval 31">
              <a:extLst>
                <a:ext uri="{FF2B5EF4-FFF2-40B4-BE49-F238E27FC236}">
                  <a16:creationId xmlns:a16="http://schemas.microsoft.com/office/drawing/2014/main" id="{54D3984C-4965-46E5-B5A2-0F98C6D36485}"/>
                </a:ext>
              </a:extLst>
            </p:cNvPr>
            <p:cNvSpPr/>
            <p:nvPr/>
          </p:nvSpPr>
          <p:spPr>
            <a:xfrm>
              <a:off x="4712004" y="3617232"/>
              <a:ext cx="89319" cy="92266"/>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en-GB"/>
            </a:p>
          </p:txBody>
        </p:sp>
        <p:sp>
          <p:nvSpPr>
            <p:cNvPr id="33" name="Teardrop 32">
              <a:extLst>
                <a:ext uri="{FF2B5EF4-FFF2-40B4-BE49-F238E27FC236}">
                  <a16:creationId xmlns:a16="http://schemas.microsoft.com/office/drawing/2014/main" id="{FC995D02-11FE-4245-AF5A-A8E95B6C60C4}"/>
                </a:ext>
              </a:extLst>
            </p:cNvPr>
            <p:cNvSpPr/>
            <p:nvPr/>
          </p:nvSpPr>
          <p:spPr>
            <a:xfrm rot="8100000">
              <a:off x="6516997" y="1772714"/>
              <a:ext cx="350879" cy="350879"/>
            </a:xfrm>
            <a:prstGeom prst="teardrop">
              <a:avLst>
                <a:gd name="adj" fmla="val 115000"/>
              </a:avLst>
            </a:prstGeom>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GB"/>
            </a:p>
          </p:txBody>
        </p:sp>
        <p:sp>
          <p:nvSpPr>
            <p:cNvPr id="34" name="Oval 33">
              <a:extLst>
                <a:ext uri="{FF2B5EF4-FFF2-40B4-BE49-F238E27FC236}">
                  <a16:creationId xmlns:a16="http://schemas.microsoft.com/office/drawing/2014/main" id="{78701161-6410-4E55-9574-3493F42C6D1A}"/>
                </a:ext>
              </a:extLst>
            </p:cNvPr>
            <p:cNvSpPr/>
            <p:nvPr/>
          </p:nvSpPr>
          <p:spPr>
            <a:xfrm>
              <a:off x="6555976" y="1811694"/>
              <a:ext cx="272920" cy="272920"/>
            </a:xfrm>
            <a:prstGeom prst="ellipse">
              <a:avLst/>
            </a:prstGeom>
            <a:solidFill>
              <a:schemeClr val="lt1">
                <a:alpha val="90000"/>
                <a:hueOff val="0"/>
                <a:satOff val="0"/>
                <a:lumOff val="0"/>
                <a:alphaOff val="0"/>
              </a:schemeClr>
            </a:solidFill>
            <a:ln w="25400" cap="flat" cmpd="sng" algn="ctr">
              <a:no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a:lstStyle/>
            <a:p>
              <a:endParaRPr lang="en-GB"/>
            </a:p>
          </p:txBody>
        </p:sp>
        <p:sp>
          <p:nvSpPr>
            <p:cNvPr id="35" name="Freeform: Shape 34">
              <a:extLst>
                <a:ext uri="{FF2B5EF4-FFF2-40B4-BE49-F238E27FC236}">
                  <a16:creationId xmlns:a16="http://schemas.microsoft.com/office/drawing/2014/main" id="{20E5E1AF-2464-47AE-800B-9341575C2333}"/>
                </a:ext>
              </a:extLst>
            </p:cNvPr>
            <p:cNvSpPr/>
            <p:nvPr/>
          </p:nvSpPr>
          <p:spPr>
            <a:xfrm>
              <a:off x="6955661" y="2204450"/>
              <a:ext cx="2028923" cy="1458915"/>
            </a:xfrm>
            <a:custGeom>
              <a:avLst/>
              <a:gdLst>
                <a:gd name="connsiteX0" fmla="*/ 0 w 2028923"/>
                <a:gd name="connsiteY0" fmla="*/ 0 h 1458915"/>
                <a:gd name="connsiteX1" fmla="*/ 2028923 w 2028923"/>
                <a:gd name="connsiteY1" fmla="*/ 0 h 1458915"/>
                <a:gd name="connsiteX2" fmla="*/ 2028923 w 2028923"/>
                <a:gd name="connsiteY2" fmla="*/ 1458915 h 1458915"/>
                <a:gd name="connsiteX3" fmla="*/ 0 w 2028923"/>
                <a:gd name="connsiteY3" fmla="*/ 1458915 h 1458915"/>
                <a:gd name="connsiteX4" fmla="*/ 0 w 2028923"/>
                <a:gd name="connsiteY4" fmla="*/ 0 h 1458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1458915">
                  <a:moveTo>
                    <a:pt x="0" y="0"/>
                  </a:moveTo>
                  <a:lnTo>
                    <a:pt x="2028923" y="0"/>
                  </a:lnTo>
                  <a:lnTo>
                    <a:pt x="2028923" y="1458915"/>
                  </a:lnTo>
                  <a:lnTo>
                    <a:pt x="0" y="145891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GB" sz="1800" kern="1200" dirty="0"/>
                <a:t>Assessment reports published</a:t>
              </a:r>
            </a:p>
          </p:txBody>
        </p:sp>
        <p:sp>
          <p:nvSpPr>
            <p:cNvPr id="36" name="Freeform: Shape 35">
              <a:extLst>
                <a:ext uri="{FF2B5EF4-FFF2-40B4-BE49-F238E27FC236}">
                  <a16:creationId xmlns:a16="http://schemas.microsoft.com/office/drawing/2014/main" id="{FAD3F7C5-5D80-4A98-8DFC-8511155702A7}"/>
                </a:ext>
              </a:extLst>
            </p:cNvPr>
            <p:cNvSpPr/>
            <p:nvPr/>
          </p:nvSpPr>
          <p:spPr>
            <a:xfrm>
              <a:off x="6955661" y="1691858"/>
              <a:ext cx="2028923" cy="512591"/>
            </a:xfrm>
            <a:custGeom>
              <a:avLst/>
              <a:gdLst>
                <a:gd name="connsiteX0" fmla="*/ 0 w 2028923"/>
                <a:gd name="connsiteY0" fmla="*/ 0 h 512591"/>
                <a:gd name="connsiteX1" fmla="*/ 2028923 w 2028923"/>
                <a:gd name="connsiteY1" fmla="*/ 0 h 512591"/>
                <a:gd name="connsiteX2" fmla="*/ 2028923 w 2028923"/>
                <a:gd name="connsiteY2" fmla="*/ 512591 h 512591"/>
                <a:gd name="connsiteX3" fmla="*/ 0 w 2028923"/>
                <a:gd name="connsiteY3" fmla="*/ 512591 h 512591"/>
                <a:gd name="connsiteX4" fmla="*/ 0 w 2028923"/>
                <a:gd name="connsiteY4" fmla="*/ 0 h 51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512591">
                  <a:moveTo>
                    <a:pt x="0" y="0"/>
                  </a:moveTo>
                  <a:lnTo>
                    <a:pt x="2028923" y="0"/>
                  </a:lnTo>
                  <a:lnTo>
                    <a:pt x="2028923" y="512591"/>
                  </a:lnTo>
                  <a:lnTo>
                    <a:pt x="0" y="5125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GB" sz="2400" kern="1200" dirty="0"/>
                <a:t>Sept 2021</a:t>
              </a:r>
            </a:p>
          </p:txBody>
        </p:sp>
        <p:sp>
          <p:nvSpPr>
            <p:cNvPr id="37" name="Straight Connector 36">
              <a:extLst>
                <a:ext uri="{FF2B5EF4-FFF2-40B4-BE49-F238E27FC236}">
                  <a16:creationId xmlns:a16="http://schemas.microsoft.com/office/drawing/2014/main" id="{A579B6F6-253B-436E-A176-8FB590C3335B}"/>
                </a:ext>
              </a:extLst>
            </p:cNvPr>
            <p:cNvSpPr/>
            <p:nvPr/>
          </p:nvSpPr>
          <p:spPr>
            <a:xfrm>
              <a:off x="6721358" y="2204450"/>
              <a:ext cx="0" cy="1458915"/>
            </a:xfrm>
            <a:prstGeom prst="line">
              <a:avLst/>
            </a:prstGeom>
            <a:noFill/>
            <a:ln w="12700" cap="flat" cmpd="sng" algn="ctr">
              <a:solidFill>
                <a:schemeClr val="accent1">
                  <a:hueOff val="0"/>
                  <a:satOff val="0"/>
                  <a:lumOff val="0"/>
                  <a:alphaOff val="0"/>
                </a:schemeClr>
              </a:solidFill>
              <a:prstDash val="dash"/>
            </a:ln>
            <a:effectLst/>
          </p:spPr>
          <p:style>
            <a:lnRef idx="1">
              <a:scrgbClr r="0" g="0" b="0"/>
            </a:lnRef>
            <a:fillRef idx="0">
              <a:scrgbClr r="0" g="0" b="0"/>
            </a:fillRef>
            <a:effectRef idx="0">
              <a:scrgbClr r="0" g="0" b="0"/>
            </a:effectRef>
            <a:fontRef idx="minor">
              <a:schemeClr val="tx1">
                <a:hueOff val="0"/>
                <a:satOff val="0"/>
                <a:lumOff val="0"/>
                <a:alphaOff val="0"/>
              </a:schemeClr>
            </a:fontRef>
          </p:style>
          <p:txBody>
            <a:bodyPr/>
            <a:lstStyle/>
            <a:p>
              <a:endParaRPr lang="en-GB"/>
            </a:p>
          </p:txBody>
        </p:sp>
        <p:sp>
          <p:nvSpPr>
            <p:cNvPr id="38" name="Oval 37">
              <a:extLst>
                <a:ext uri="{FF2B5EF4-FFF2-40B4-BE49-F238E27FC236}">
                  <a16:creationId xmlns:a16="http://schemas.microsoft.com/office/drawing/2014/main" id="{BEEBBCC4-9E6A-415B-973E-A1DBA7ED300A}"/>
                </a:ext>
              </a:extLst>
            </p:cNvPr>
            <p:cNvSpPr/>
            <p:nvPr/>
          </p:nvSpPr>
          <p:spPr>
            <a:xfrm>
              <a:off x="6684885" y="3617232"/>
              <a:ext cx="89319" cy="92266"/>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en-GB"/>
            </a:p>
          </p:txBody>
        </p:sp>
        <p:sp>
          <p:nvSpPr>
            <p:cNvPr id="39" name="Teardrop 38">
              <a:extLst>
                <a:ext uri="{FF2B5EF4-FFF2-40B4-BE49-F238E27FC236}">
                  <a16:creationId xmlns:a16="http://schemas.microsoft.com/office/drawing/2014/main" id="{CF142E3E-C505-4D75-8743-F4EAEAA313F3}"/>
                </a:ext>
              </a:extLst>
            </p:cNvPr>
            <p:cNvSpPr/>
            <p:nvPr/>
          </p:nvSpPr>
          <p:spPr>
            <a:xfrm rot="18900000">
              <a:off x="8208381" y="5203137"/>
              <a:ext cx="350879" cy="350879"/>
            </a:xfrm>
            <a:prstGeom prst="teardrop">
              <a:avLst>
                <a:gd name="adj" fmla="val 115000"/>
              </a:avLst>
            </a:prstGeom>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GB"/>
            </a:p>
          </p:txBody>
        </p:sp>
        <p:sp>
          <p:nvSpPr>
            <p:cNvPr id="40" name="Oval 39">
              <a:extLst>
                <a:ext uri="{FF2B5EF4-FFF2-40B4-BE49-F238E27FC236}">
                  <a16:creationId xmlns:a16="http://schemas.microsoft.com/office/drawing/2014/main" id="{037C104F-4113-41C4-B60E-3CA540755462}"/>
                </a:ext>
              </a:extLst>
            </p:cNvPr>
            <p:cNvSpPr/>
            <p:nvPr/>
          </p:nvSpPr>
          <p:spPr>
            <a:xfrm>
              <a:off x="8247361" y="5242117"/>
              <a:ext cx="272920" cy="272920"/>
            </a:xfrm>
            <a:prstGeom prst="ellipse">
              <a:avLst/>
            </a:prstGeom>
            <a:solidFill>
              <a:schemeClr val="lt1">
                <a:alpha val="90000"/>
                <a:hueOff val="0"/>
                <a:satOff val="0"/>
                <a:lumOff val="0"/>
                <a:alphaOff val="0"/>
              </a:schemeClr>
            </a:solidFill>
            <a:ln w="25400" cap="flat" cmpd="sng" algn="ctr">
              <a:no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a:lstStyle/>
            <a:p>
              <a:endParaRPr lang="en-GB"/>
            </a:p>
          </p:txBody>
        </p:sp>
        <p:sp>
          <p:nvSpPr>
            <p:cNvPr id="41" name="Freeform: Shape 40">
              <a:extLst>
                <a:ext uri="{FF2B5EF4-FFF2-40B4-BE49-F238E27FC236}">
                  <a16:creationId xmlns:a16="http://schemas.microsoft.com/office/drawing/2014/main" id="{235F7B55-9539-4B4E-9898-B79115315919}"/>
                </a:ext>
              </a:extLst>
            </p:cNvPr>
            <p:cNvSpPr/>
            <p:nvPr/>
          </p:nvSpPr>
          <p:spPr>
            <a:xfrm>
              <a:off x="8694255" y="3663366"/>
              <a:ext cx="2028923" cy="1458915"/>
            </a:xfrm>
            <a:custGeom>
              <a:avLst/>
              <a:gdLst>
                <a:gd name="connsiteX0" fmla="*/ 0 w 2028923"/>
                <a:gd name="connsiteY0" fmla="*/ 0 h 1458915"/>
                <a:gd name="connsiteX1" fmla="*/ 2028923 w 2028923"/>
                <a:gd name="connsiteY1" fmla="*/ 0 h 1458915"/>
                <a:gd name="connsiteX2" fmla="*/ 2028923 w 2028923"/>
                <a:gd name="connsiteY2" fmla="*/ 1458915 h 1458915"/>
                <a:gd name="connsiteX3" fmla="*/ 0 w 2028923"/>
                <a:gd name="connsiteY3" fmla="*/ 1458915 h 1458915"/>
                <a:gd name="connsiteX4" fmla="*/ 0 w 2028923"/>
                <a:gd name="connsiteY4" fmla="*/ 0 h 1458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1458915">
                  <a:moveTo>
                    <a:pt x="0" y="0"/>
                  </a:moveTo>
                  <a:lnTo>
                    <a:pt x="2028923" y="0"/>
                  </a:lnTo>
                  <a:lnTo>
                    <a:pt x="2028923" y="1458915"/>
                  </a:lnTo>
                  <a:lnTo>
                    <a:pt x="0" y="145891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GB" sz="1800" kern="1200" dirty="0"/>
                <a:t>Committee </a:t>
              </a:r>
              <a:br>
                <a:rPr lang="en-GB" sz="1800" kern="1200" dirty="0"/>
              </a:br>
              <a:r>
                <a:rPr lang="en-GB" sz="1800" kern="1200" dirty="0"/>
                <a:t>meetings</a:t>
              </a:r>
            </a:p>
          </p:txBody>
        </p:sp>
        <p:sp>
          <p:nvSpPr>
            <p:cNvPr id="42" name="Freeform: Shape 41">
              <a:extLst>
                <a:ext uri="{FF2B5EF4-FFF2-40B4-BE49-F238E27FC236}">
                  <a16:creationId xmlns:a16="http://schemas.microsoft.com/office/drawing/2014/main" id="{A6CC08D3-CE60-43A3-997F-96AC25927CA7}"/>
                </a:ext>
              </a:extLst>
            </p:cNvPr>
            <p:cNvSpPr/>
            <p:nvPr/>
          </p:nvSpPr>
          <p:spPr>
            <a:xfrm>
              <a:off x="8694255" y="5122281"/>
              <a:ext cx="2028923" cy="512591"/>
            </a:xfrm>
            <a:custGeom>
              <a:avLst/>
              <a:gdLst>
                <a:gd name="connsiteX0" fmla="*/ 0 w 2028923"/>
                <a:gd name="connsiteY0" fmla="*/ 0 h 512591"/>
                <a:gd name="connsiteX1" fmla="*/ 2028923 w 2028923"/>
                <a:gd name="connsiteY1" fmla="*/ 0 h 512591"/>
                <a:gd name="connsiteX2" fmla="*/ 2028923 w 2028923"/>
                <a:gd name="connsiteY2" fmla="*/ 512591 h 512591"/>
                <a:gd name="connsiteX3" fmla="*/ 0 w 2028923"/>
                <a:gd name="connsiteY3" fmla="*/ 512591 h 512591"/>
                <a:gd name="connsiteX4" fmla="*/ 0 w 2028923"/>
                <a:gd name="connsiteY4" fmla="*/ 0 h 51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512591">
                  <a:moveTo>
                    <a:pt x="0" y="0"/>
                  </a:moveTo>
                  <a:lnTo>
                    <a:pt x="2028923" y="0"/>
                  </a:lnTo>
                  <a:lnTo>
                    <a:pt x="2028923" y="512591"/>
                  </a:lnTo>
                  <a:lnTo>
                    <a:pt x="0" y="5125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GB" sz="2400" kern="1200" dirty="0"/>
                <a:t>Nov 2021</a:t>
              </a:r>
            </a:p>
          </p:txBody>
        </p:sp>
        <p:sp>
          <p:nvSpPr>
            <p:cNvPr id="43" name="Straight Connector 42">
              <a:extLst>
                <a:ext uri="{FF2B5EF4-FFF2-40B4-BE49-F238E27FC236}">
                  <a16:creationId xmlns:a16="http://schemas.microsoft.com/office/drawing/2014/main" id="{725BD125-F5D2-418C-8803-1B7D387FA305}"/>
                </a:ext>
              </a:extLst>
            </p:cNvPr>
            <p:cNvSpPr/>
            <p:nvPr/>
          </p:nvSpPr>
          <p:spPr>
            <a:xfrm>
              <a:off x="8451877" y="3663366"/>
              <a:ext cx="0" cy="1458915"/>
            </a:xfrm>
            <a:prstGeom prst="line">
              <a:avLst/>
            </a:prstGeom>
            <a:noFill/>
            <a:ln w="12700" cap="flat" cmpd="sng" algn="ctr">
              <a:solidFill>
                <a:schemeClr val="accent1">
                  <a:hueOff val="0"/>
                  <a:satOff val="0"/>
                  <a:lumOff val="0"/>
                  <a:alphaOff val="0"/>
                </a:schemeClr>
              </a:solidFill>
              <a:prstDash val="dash"/>
            </a:ln>
            <a:effectLst/>
          </p:spPr>
          <p:style>
            <a:lnRef idx="1">
              <a:scrgbClr r="0" g="0" b="0"/>
            </a:lnRef>
            <a:fillRef idx="0">
              <a:scrgbClr r="0" g="0" b="0"/>
            </a:fillRef>
            <a:effectRef idx="0">
              <a:scrgbClr r="0" g="0" b="0"/>
            </a:effectRef>
            <a:fontRef idx="minor">
              <a:schemeClr val="tx1">
                <a:hueOff val="0"/>
                <a:satOff val="0"/>
                <a:lumOff val="0"/>
                <a:alphaOff val="0"/>
              </a:schemeClr>
            </a:fontRef>
          </p:style>
          <p:txBody>
            <a:bodyPr/>
            <a:lstStyle/>
            <a:p>
              <a:endParaRPr lang="en-GB"/>
            </a:p>
          </p:txBody>
        </p:sp>
        <p:sp>
          <p:nvSpPr>
            <p:cNvPr id="44" name="Oval 43">
              <a:extLst>
                <a:ext uri="{FF2B5EF4-FFF2-40B4-BE49-F238E27FC236}">
                  <a16:creationId xmlns:a16="http://schemas.microsoft.com/office/drawing/2014/main" id="{13228478-06A4-4552-B09C-D2A571790D89}"/>
                </a:ext>
              </a:extLst>
            </p:cNvPr>
            <p:cNvSpPr/>
            <p:nvPr/>
          </p:nvSpPr>
          <p:spPr>
            <a:xfrm>
              <a:off x="8415404" y="3617232"/>
              <a:ext cx="89319" cy="92266"/>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en-GB"/>
            </a:p>
          </p:txBody>
        </p:sp>
        <p:sp>
          <p:nvSpPr>
            <p:cNvPr id="45" name="Teardrop 44">
              <a:extLst>
                <a:ext uri="{FF2B5EF4-FFF2-40B4-BE49-F238E27FC236}">
                  <a16:creationId xmlns:a16="http://schemas.microsoft.com/office/drawing/2014/main" id="{EA12D8C8-79A5-4E40-8A7B-04BD56D26A0B}"/>
                </a:ext>
              </a:extLst>
            </p:cNvPr>
            <p:cNvSpPr/>
            <p:nvPr/>
          </p:nvSpPr>
          <p:spPr>
            <a:xfrm rot="8100000">
              <a:off x="8743511" y="1772714"/>
              <a:ext cx="350879" cy="350879"/>
            </a:xfrm>
            <a:prstGeom prst="teardrop">
              <a:avLst>
                <a:gd name="adj" fmla="val 115000"/>
              </a:avLst>
            </a:prstGeom>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GB"/>
            </a:p>
          </p:txBody>
        </p:sp>
        <p:sp>
          <p:nvSpPr>
            <p:cNvPr id="46" name="Oval 45">
              <a:extLst>
                <a:ext uri="{FF2B5EF4-FFF2-40B4-BE49-F238E27FC236}">
                  <a16:creationId xmlns:a16="http://schemas.microsoft.com/office/drawing/2014/main" id="{2C29C9E4-EBFD-4439-938C-B297935444CA}"/>
                </a:ext>
              </a:extLst>
            </p:cNvPr>
            <p:cNvSpPr/>
            <p:nvPr/>
          </p:nvSpPr>
          <p:spPr>
            <a:xfrm>
              <a:off x="8782490" y="1811694"/>
              <a:ext cx="272920" cy="272920"/>
            </a:xfrm>
            <a:prstGeom prst="ellipse">
              <a:avLst/>
            </a:prstGeom>
            <a:solidFill>
              <a:schemeClr val="lt1">
                <a:alpha val="90000"/>
                <a:hueOff val="0"/>
                <a:satOff val="0"/>
                <a:lumOff val="0"/>
                <a:alphaOff val="0"/>
              </a:schemeClr>
            </a:solidFill>
            <a:ln w="25400" cap="flat" cmpd="sng" algn="ctr">
              <a:no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a:lstStyle/>
            <a:p>
              <a:endParaRPr lang="en-GB"/>
            </a:p>
          </p:txBody>
        </p:sp>
        <p:sp>
          <p:nvSpPr>
            <p:cNvPr id="47" name="Freeform: Shape 46">
              <a:extLst>
                <a:ext uri="{FF2B5EF4-FFF2-40B4-BE49-F238E27FC236}">
                  <a16:creationId xmlns:a16="http://schemas.microsoft.com/office/drawing/2014/main" id="{6D01258D-EC3C-4535-AED7-2D1DA7FE847F}"/>
                </a:ext>
              </a:extLst>
            </p:cNvPr>
            <p:cNvSpPr/>
            <p:nvPr/>
          </p:nvSpPr>
          <p:spPr>
            <a:xfrm>
              <a:off x="9116914" y="2204450"/>
              <a:ext cx="2028923" cy="1458915"/>
            </a:xfrm>
            <a:custGeom>
              <a:avLst/>
              <a:gdLst>
                <a:gd name="connsiteX0" fmla="*/ 0 w 2028923"/>
                <a:gd name="connsiteY0" fmla="*/ 0 h 1458915"/>
                <a:gd name="connsiteX1" fmla="*/ 2028923 w 2028923"/>
                <a:gd name="connsiteY1" fmla="*/ 0 h 1458915"/>
                <a:gd name="connsiteX2" fmla="*/ 2028923 w 2028923"/>
                <a:gd name="connsiteY2" fmla="*/ 1458915 h 1458915"/>
                <a:gd name="connsiteX3" fmla="*/ 0 w 2028923"/>
                <a:gd name="connsiteY3" fmla="*/ 1458915 h 1458915"/>
                <a:gd name="connsiteX4" fmla="*/ 0 w 2028923"/>
                <a:gd name="connsiteY4" fmla="*/ 0 h 1458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1458915">
                  <a:moveTo>
                    <a:pt x="0" y="0"/>
                  </a:moveTo>
                  <a:lnTo>
                    <a:pt x="2028923" y="0"/>
                  </a:lnTo>
                  <a:lnTo>
                    <a:pt x="2028923" y="1458915"/>
                  </a:lnTo>
                  <a:lnTo>
                    <a:pt x="0" y="145891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GB" sz="1800" kern="1200" dirty="0"/>
                <a:t>Draft guidance published</a:t>
              </a:r>
            </a:p>
          </p:txBody>
        </p:sp>
        <p:sp>
          <p:nvSpPr>
            <p:cNvPr id="48" name="Freeform: Shape 47">
              <a:extLst>
                <a:ext uri="{FF2B5EF4-FFF2-40B4-BE49-F238E27FC236}">
                  <a16:creationId xmlns:a16="http://schemas.microsoft.com/office/drawing/2014/main" id="{DE1C6C4F-482E-4486-8643-4F577D1904E7}"/>
                </a:ext>
              </a:extLst>
            </p:cNvPr>
            <p:cNvSpPr/>
            <p:nvPr/>
          </p:nvSpPr>
          <p:spPr>
            <a:xfrm>
              <a:off x="9116914" y="1691858"/>
              <a:ext cx="2028923" cy="512591"/>
            </a:xfrm>
            <a:custGeom>
              <a:avLst/>
              <a:gdLst>
                <a:gd name="connsiteX0" fmla="*/ 0 w 2028923"/>
                <a:gd name="connsiteY0" fmla="*/ 0 h 512591"/>
                <a:gd name="connsiteX1" fmla="*/ 2028923 w 2028923"/>
                <a:gd name="connsiteY1" fmla="*/ 0 h 512591"/>
                <a:gd name="connsiteX2" fmla="*/ 2028923 w 2028923"/>
                <a:gd name="connsiteY2" fmla="*/ 512591 h 512591"/>
                <a:gd name="connsiteX3" fmla="*/ 0 w 2028923"/>
                <a:gd name="connsiteY3" fmla="*/ 512591 h 512591"/>
                <a:gd name="connsiteX4" fmla="*/ 0 w 2028923"/>
                <a:gd name="connsiteY4" fmla="*/ 0 h 51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23" h="512591">
                  <a:moveTo>
                    <a:pt x="0" y="0"/>
                  </a:moveTo>
                  <a:lnTo>
                    <a:pt x="2028923" y="0"/>
                  </a:lnTo>
                  <a:lnTo>
                    <a:pt x="2028923" y="512591"/>
                  </a:lnTo>
                  <a:lnTo>
                    <a:pt x="0" y="5125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GB" sz="2400" kern="1200" dirty="0"/>
                <a:t>Dec 2021</a:t>
              </a:r>
            </a:p>
          </p:txBody>
        </p:sp>
        <p:sp>
          <p:nvSpPr>
            <p:cNvPr id="49" name="Straight Connector 48">
              <a:extLst>
                <a:ext uri="{FF2B5EF4-FFF2-40B4-BE49-F238E27FC236}">
                  <a16:creationId xmlns:a16="http://schemas.microsoft.com/office/drawing/2014/main" id="{0EACD2CC-3D16-44D4-B2CE-46FAD94EBC7D}"/>
                </a:ext>
              </a:extLst>
            </p:cNvPr>
            <p:cNvSpPr/>
            <p:nvPr/>
          </p:nvSpPr>
          <p:spPr>
            <a:xfrm>
              <a:off x="8926463" y="2204450"/>
              <a:ext cx="0" cy="1458915"/>
            </a:xfrm>
            <a:prstGeom prst="line">
              <a:avLst/>
            </a:prstGeom>
            <a:noFill/>
            <a:ln w="12700" cap="flat" cmpd="sng" algn="ctr">
              <a:solidFill>
                <a:schemeClr val="accent1">
                  <a:hueOff val="0"/>
                  <a:satOff val="0"/>
                  <a:lumOff val="0"/>
                  <a:alphaOff val="0"/>
                </a:schemeClr>
              </a:solidFill>
              <a:prstDash val="dash"/>
            </a:ln>
            <a:effectLst/>
          </p:spPr>
          <p:style>
            <a:lnRef idx="1">
              <a:scrgbClr r="0" g="0" b="0"/>
            </a:lnRef>
            <a:fillRef idx="0">
              <a:scrgbClr r="0" g="0" b="0"/>
            </a:fillRef>
            <a:effectRef idx="0">
              <a:scrgbClr r="0" g="0" b="0"/>
            </a:effectRef>
            <a:fontRef idx="minor">
              <a:schemeClr val="tx1">
                <a:hueOff val="0"/>
                <a:satOff val="0"/>
                <a:lumOff val="0"/>
                <a:alphaOff val="0"/>
              </a:schemeClr>
            </a:fontRef>
          </p:style>
          <p:txBody>
            <a:bodyPr/>
            <a:lstStyle/>
            <a:p>
              <a:endParaRPr lang="en-GB"/>
            </a:p>
          </p:txBody>
        </p:sp>
        <p:sp>
          <p:nvSpPr>
            <p:cNvPr id="50" name="Oval 49">
              <a:extLst>
                <a:ext uri="{FF2B5EF4-FFF2-40B4-BE49-F238E27FC236}">
                  <a16:creationId xmlns:a16="http://schemas.microsoft.com/office/drawing/2014/main" id="{A683247B-C132-448E-9E4A-9B2255DF620D}"/>
                </a:ext>
              </a:extLst>
            </p:cNvPr>
            <p:cNvSpPr/>
            <p:nvPr/>
          </p:nvSpPr>
          <p:spPr>
            <a:xfrm>
              <a:off x="8889989" y="3617232"/>
              <a:ext cx="89319" cy="92266"/>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en-GB"/>
            </a:p>
          </p:txBody>
        </p:sp>
      </p:grpSp>
      <p:sp>
        <p:nvSpPr>
          <p:cNvPr id="3" name="Slide Number Placeholder 2">
            <a:extLst>
              <a:ext uri="{FF2B5EF4-FFF2-40B4-BE49-F238E27FC236}">
                <a16:creationId xmlns:a16="http://schemas.microsoft.com/office/drawing/2014/main" id="{532312AC-1995-4BA2-B100-B3D8D1AE620C}"/>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2DF0F0FD-6813-42F2-9196-656A76961A7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6" name="Picture 5">
            <a:extLst>
              <a:ext uri="{FF2B5EF4-FFF2-40B4-BE49-F238E27FC236}">
                <a16:creationId xmlns:a16="http://schemas.microsoft.com/office/drawing/2014/main" id="{66DA2AFB-3244-4E37-97F3-BA5F528913D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2233687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6C0588-4CAD-4A8D-9B12-D37A4DB8B188}"/>
              </a:ext>
            </a:extLst>
          </p:cNvPr>
          <p:cNvSpPr>
            <a:spLocks noGrp="1"/>
          </p:cNvSpPr>
          <p:nvPr>
            <p:ph type="title" idx="4294967295"/>
          </p:nvPr>
        </p:nvSpPr>
        <p:spPr>
          <a:xfrm>
            <a:off x="554296" y="306029"/>
            <a:ext cx="10515600" cy="1325563"/>
          </a:xfrm>
        </p:spPr>
        <p:txBody>
          <a:bodyPr/>
          <a:lstStyle/>
          <a:p>
            <a:r>
              <a:rPr lang="en-GB" sz="3200" b="1" dirty="0">
                <a:solidFill>
                  <a:srgbClr val="00A188"/>
                </a:solidFill>
                <a:latin typeface="Arial" panose="020B0604020202020204" pitchFamily="34" charset="0"/>
                <a:ea typeface="+mj-ea"/>
                <a:cs typeface="Arial" panose="020B0604020202020204" pitchFamily="34" charset="0"/>
              </a:rPr>
              <a:t>Selected products for NICE evaluation</a:t>
            </a:r>
            <a:endParaRPr lang="en-GB" dirty="0"/>
          </a:p>
        </p:txBody>
      </p:sp>
      <p:sp>
        <p:nvSpPr>
          <p:cNvPr id="6" name="TextBox 5">
            <a:extLst>
              <a:ext uri="{FF2B5EF4-FFF2-40B4-BE49-F238E27FC236}">
                <a16:creationId xmlns:a16="http://schemas.microsoft.com/office/drawing/2014/main" id="{FD9CE3E3-AED4-437E-9DF1-EEF8AD0A8BA7}"/>
              </a:ext>
            </a:extLst>
          </p:cNvPr>
          <p:cNvSpPr txBox="1"/>
          <p:nvPr/>
        </p:nvSpPr>
        <p:spPr>
          <a:xfrm>
            <a:off x="908626" y="1470820"/>
            <a:ext cx="6096000"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Cefiderocol – marketing authorisation </a:t>
            </a:r>
          </a:p>
        </p:txBody>
      </p:sp>
      <p:sp>
        <p:nvSpPr>
          <p:cNvPr id="8" name="TextBox 7">
            <a:extLst>
              <a:ext uri="{FF2B5EF4-FFF2-40B4-BE49-F238E27FC236}">
                <a16:creationId xmlns:a16="http://schemas.microsoft.com/office/drawing/2014/main" id="{BC4F4E18-DB65-4E7C-96B0-C65DBCFBC966}"/>
              </a:ext>
            </a:extLst>
          </p:cNvPr>
          <p:cNvSpPr txBox="1"/>
          <p:nvPr/>
        </p:nvSpPr>
        <p:spPr>
          <a:xfrm>
            <a:off x="1387184" y="1911592"/>
            <a:ext cx="9241667" cy="707886"/>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Infections due to aerobic Gram-negative organisms in adults with limited treatment options</a:t>
            </a:r>
          </a:p>
        </p:txBody>
      </p:sp>
      <p:sp>
        <p:nvSpPr>
          <p:cNvPr id="10" name="TextBox 9">
            <a:extLst>
              <a:ext uri="{FF2B5EF4-FFF2-40B4-BE49-F238E27FC236}">
                <a16:creationId xmlns:a16="http://schemas.microsoft.com/office/drawing/2014/main" id="{2D68C51B-182F-4073-9221-78645E51E44A}"/>
              </a:ext>
            </a:extLst>
          </p:cNvPr>
          <p:cNvSpPr txBox="1"/>
          <p:nvPr/>
        </p:nvSpPr>
        <p:spPr>
          <a:xfrm>
            <a:off x="908626" y="3004365"/>
            <a:ext cx="7917874"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Ceftazidime with avibactam – marketing authorisation </a:t>
            </a:r>
          </a:p>
        </p:txBody>
      </p:sp>
      <p:sp>
        <p:nvSpPr>
          <p:cNvPr id="12" name="TextBox 11">
            <a:extLst>
              <a:ext uri="{FF2B5EF4-FFF2-40B4-BE49-F238E27FC236}">
                <a16:creationId xmlns:a16="http://schemas.microsoft.com/office/drawing/2014/main" id="{A47739CC-63D5-4B87-8882-8640CD35C7E9}"/>
              </a:ext>
            </a:extLst>
          </p:cNvPr>
          <p:cNvSpPr txBox="1"/>
          <p:nvPr/>
        </p:nvSpPr>
        <p:spPr>
          <a:xfrm>
            <a:off x="1387185" y="3466364"/>
            <a:ext cx="9241666" cy="224676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Complicated intra-abdominal infection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Complicated urinary tract infection, including pyelonephritis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Hospital-acquired pneumonia, including ventilator associated pneumonia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Bacteraemia that occurs in association with, or is suspected to be associated with, any of the infections listed above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Infections due to aerobic Gram-negative organisms in adults and paediatric patients aged 3 months and older with limited treatment options</a:t>
            </a:r>
          </a:p>
        </p:txBody>
      </p:sp>
      <p:sp>
        <p:nvSpPr>
          <p:cNvPr id="3" name="Slide Number Placeholder 2">
            <a:extLst>
              <a:ext uri="{FF2B5EF4-FFF2-40B4-BE49-F238E27FC236}">
                <a16:creationId xmlns:a16="http://schemas.microsoft.com/office/drawing/2014/main" id="{532312AC-1995-4BA2-B100-B3D8D1AE62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0396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C740B-512C-4E04-AD6E-6867DF9BE42C}"/>
              </a:ext>
            </a:extLst>
          </p:cNvPr>
          <p:cNvSpPr>
            <a:spLocks noGrp="1"/>
          </p:cNvSpPr>
          <p:nvPr>
            <p:ph type="title" idx="4294967295"/>
          </p:nvPr>
        </p:nvSpPr>
        <p:spPr>
          <a:xfrm>
            <a:off x="518620" y="176620"/>
            <a:ext cx="10515600" cy="1325563"/>
          </a:xfrm>
        </p:spPr>
        <p:txBody>
          <a:bodyPr/>
          <a:lstStyle/>
          <a:p>
            <a:r>
              <a:rPr lang="en-GB" sz="3200" b="1" dirty="0">
                <a:solidFill>
                  <a:srgbClr val="00A188"/>
                </a:solidFill>
                <a:latin typeface="Arial" panose="020B0604020202020204" pitchFamily="34" charset="0"/>
                <a:ea typeface="+mj-ea"/>
                <a:cs typeface="Arial" panose="020B0604020202020204" pitchFamily="34" charset="0"/>
              </a:rPr>
              <a:t>Comparison to current NICE process and methods</a:t>
            </a:r>
            <a:endParaRPr lang="en-GB" dirty="0"/>
          </a:p>
        </p:txBody>
      </p:sp>
      <p:graphicFrame>
        <p:nvGraphicFramePr>
          <p:cNvPr id="4" name="Table 9">
            <a:extLst>
              <a:ext uri="{FF2B5EF4-FFF2-40B4-BE49-F238E27FC236}">
                <a16:creationId xmlns:a16="http://schemas.microsoft.com/office/drawing/2014/main" id="{F97028E5-90A9-4F72-8C7D-BDEF8259E5F7}"/>
              </a:ext>
            </a:extLst>
          </p:cNvPr>
          <p:cNvGraphicFramePr>
            <a:graphicFrameLocks noGrp="1"/>
          </p:cNvGraphicFramePr>
          <p:nvPr>
            <p:extLst>
              <p:ext uri="{D42A27DB-BD31-4B8C-83A1-F6EECF244321}">
                <p14:modId xmlns:p14="http://schemas.microsoft.com/office/powerpoint/2010/main" val="467721391"/>
              </p:ext>
            </p:extLst>
          </p:nvPr>
        </p:nvGraphicFramePr>
        <p:xfrm>
          <a:off x="1040359" y="1699816"/>
          <a:ext cx="10142451" cy="4005788"/>
        </p:xfrm>
        <a:graphic>
          <a:graphicData uri="http://schemas.openxmlformats.org/drawingml/2006/table">
            <a:tbl>
              <a:tblPr firstRow="1" bandRow="1">
                <a:tableStyleId>{F5AB1C69-6EDB-4FF4-983F-18BD219EF322}</a:tableStyleId>
              </a:tblPr>
              <a:tblGrid>
                <a:gridCol w="1850147">
                  <a:extLst>
                    <a:ext uri="{9D8B030D-6E8A-4147-A177-3AD203B41FA5}">
                      <a16:colId xmlns:a16="http://schemas.microsoft.com/office/drawing/2014/main" val="15328443"/>
                    </a:ext>
                  </a:extLst>
                </a:gridCol>
                <a:gridCol w="4146152">
                  <a:extLst>
                    <a:ext uri="{9D8B030D-6E8A-4147-A177-3AD203B41FA5}">
                      <a16:colId xmlns:a16="http://schemas.microsoft.com/office/drawing/2014/main" val="4072104972"/>
                    </a:ext>
                  </a:extLst>
                </a:gridCol>
                <a:gridCol w="4146152">
                  <a:extLst>
                    <a:ext uri="{9D8B030D-6E8A-4147-A177-3AD203B41FA5}">
                      <a16:colId xmlns:a16="http://schemas.microsoft.com/office/drawing/2014/main" val="1688780096"/>
                    </a:ext>
                  </a:extLst>
                </a:gridCol>
              </a:tblGrid>
              <a:tr h="348188">
                <a:tc>
                  <a:txBody>
                    <a:bodyPr/>
                    <a:lstStyle/>
                    <a:p>
                      <a:endParaRPr lang="en-GB" sz="1600" dirty="0">
                        <a:latin typeface="Arial" panose="020B0604020202020204" pitchFamily="34" charset="0"/>
                        <a:cs typeface="Arial" panose="020B0604020202020204" pitchFamily="34" charset="0"/>
                      </a:endParaRPr>
                    </a:p>
                  </a:txBody>
                  <a:tcPr/>
                </a:tc>
                <a:tc>
                  <a:txBody>
                    <a:bodyPr/>
                    <a:lstStyle/>
                    <a:p>
                      <a:r>
                        <a:rPr lang="en-GB" sz="1600" dirty="0">
                          <a:solidFill>
                            <a:schemeClr val="tx1"/>
                          </a:solidFill>
                          <a:latin typeface="Arial" panose="020B0604020202020204" pitchFamily="34" charset="0"/>
                          <a:cs typeface="Arial" panose="020B0604020202020204" pitchFamily="34" charset="0"/>
                        </a:rPr>
                        <a:t>NICE Technology Appraisal</a:t>
                      </a:r>
                    </a:p>
                  </a:txBody>
                  <a:tcPr/>
                </a:tc>
                <a:tc>
                  <a:txBody>
                    <a:bodyPr/>
                    <a:lstStyle/>
                    <a:p>
                      <a:r>
                        <a:rPr lang="en-GB" sz="1600" dirty="0">
                          <a:solidFill>
                            <a:schemeClr val="tx1"/>
                          </a:solidFill>
                          <a:latin typeface="Arial" panose="020B0604020202020204" pitchFamily="34" charset="0"/>
                          <a:cs typeface="Arial" panose="020B0604020202020204" pitchFamily="34" charset="0"/>
                        </a:rPr>
                        <a:t>NICE evaluation of antimicrobials</a:t>
                      </a:r>
                    </a:p>
                  </a:txBody>
                  <a:tcPr/>
                </a:tc>
                <a:extLst>
                  <a:ext uri="{0D108BD9-81ED-4DB2-BD59-A6C34878D82A}">
                    <a16:rowId xmlns:a16="http://schemas.microsoft.com/office/drawing/2014/main" val="3541252458"/>
                  </a:ext>
                </a:extLst>
              </a:tr>
              <a:tr h="583957">
                <a:tc>
                  <a:txBody>
                    <a:bodyPr/>
                    <a:lstStyle/>
                    <a:p>
                      <a:pPr>
                        <a:spcBef>
                          <a:spcPts val="600"/>
                        </a:spcBef>
                        <a:spcAft>
                          <a:spcPts val="600"/>
                        </a:spcAft>
                      </a:pPr>
                      <a:r>
                        <a:rPr lang="en-GB" sz="1600" b="1" kern="1600" dirty="0">
                          <a:effectLst/>
                          <a:latin typeface="Arial" panose="020B0604020202020204" pitchFamily="34" charset="0"/>
                          <a:ea typeface="MS Gothic" panose="020B0609070205080204" pitchFamily="49" charset="-128"/>
                          <a:cs typeface="Arial" panose="020B0604020202020204" pitchFamily="34" charset="0"/>
                        </a:rPr>
                        <a:t>Purpose</a:t>
                      </a:r>
                      <a:endParaRPr lang="en-GB" sz="16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Bef>
                          <a:spcPts val="600"/>
                        </a:spcBef>
                        <a:spcAft>
                          <a:spcPts val="600"/>
                        </a:spcAft>
                      </a:pPr>
                      <a:r>
                        <a:rPr lang="en-GB" sz="1600" kern="1600" dirty="0">
                          <a:effectLst/>
                          <a:latin typeface="Arial" panose="020B0604020202020204" pitchFamily="34" charset="0"/>
                          <a:ea typeface="MS Gothic" panose="020B0609070205080204" pitchFamily="49" charset="-128"/>
                          <a:cs typeface="Arial" panose="020B0604020202020204" pitchFamily="34" charset="0"/>
                        </a:rPr>
                        <a:t>Produce guidance on whether new medicine is effective and cost effective compared with currently prescribed drug</a:t>
                      </a:r>
                    </a:p>
                    <a:p>
                      <a:pPr>
                        <a:spcBef>
                          <a:spcPts val="600"/>
                        </a:spcBef>
                        <a:spcAft>
                          <a:spcPts val="600"/>
                        </a:spcAft>
                      </a:pPr>
                      <a:r>
                        <a:rPr lang="en-GB" sz="1600" kern="1600" dirty="0">
                          <a:effectLst/>
                          <a:latin typeface="Arial" panose="020B0604020202020204" pitchFamily="34" charset="0"/>
                          <a:ea typeface="MS Gothic" panose="020B0609070205080204" pitchFamily="49" charset="-128"/>
                          <a:cs typeface="Arial" panose="020B0604020202020204" pitchFamily="34" charset="0"/>
                        </a:rPr>
                        <a:t>Funding is mandatory</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Bef>
                          <a:spcPts val="600"/>
                        </a:spcBef>
                        <a:spcAft>
                          <a:spcPts val="600"/>
                        </a:spcAft>
                      </a:pPr>
                      <a:r>
                        <a:rPr lang="en-GB" sz="1600" kern="1600" dirty="0">
                          <a:effectLst/>
                          <a:latin typeface="Arial" panose="020B0604020202020204" pitchFamily="34" charset="0"/>
                          <a:ea typeface="MS Gothic" panose="020B0609070205080204" pitchFamily="49" charset="-128"/>
                          <a:cs typeface="Arial" panose="020B0604020202020204" pitchFamily="34" charset="0"/>
                        </a:rPr>
                        <a:t>Produce guidance on plausible range of value of new antimicrobial and identify how drug is used (‘stewardship strategy’)</a:t>
                      </a:r>
                    </a:p>
                    <a:p>
                      <a:pPr>
                        <a:spcBef>
                          <a:spcPts val="600"/>
                        </a:spcBef>
                        <a:spcAft>
                          <a:spcPts val="600"/>
                        </a:spcAft>
                      </a:pPr>
                      <a:r>
                        <a:rPr lang="en-GB" sz="1600" kern="1600" dirty="0">
                          <a:effectLst/>
                          <a:latin typeface="Arial" panose="020B0604020202020204" pitchFamily="34" charset="0"/>
                          <a:ea typeface="MS Gothic" panose="020B0609070205080204" pitchFamily="49" charset="-128"/>
                          <a:cs typeface="Arial" panose="020B0604020202020204" pitchFamily="34" charset="0"/>
                        </a:rPr>
                        <a:t>Informs commercial discussions</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261307163"/>
                  </a:ext>
                </a:extLst>
              </a:tr>
              <a:tr h="609329">
                <a:tc>
                  <a:txBody>
                    <a:bodyPr/>
                    <a:lstStyle/>
                    <a:p>
                      <a:pPr>
                        <a:spcBef>
                          <a:spcPts val="600"/>
                        </a:spcBef>
                        <a:spcAft>
                          <a:spcPts val="600"/>
                        </a:spcAft>
                      </a:pPr>
                      <a:r>
                        <a:rPr lang="en-GB" sz="1600" b="1" kern="1600" dirty="0">
                          <a:effectLst/>
                          <a:latin typeface="Arial" panose="020B0604020202020204" pitchFamily="34" charset="0"/>
                          <a:ea typeface="MS Gothic" panose="020B0609070205080204" pitchFamily="49" charset="-128"/>
                          <a:cs typeface="Arial" panose="020B0604020202020204" pitchFamily="34" charset="0"/>
                        </a:rPr>
                        <a:t>Impact on NHS use of product</a:t>
                      </a:r>
                      <a:endParaRPr lang="en-GB" sz="16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Bef>
                          <a:spcPts val="600"/>
                        </a:spcBef>
                        <a:spcAft>
                          <a:spcPts val="600"/>
                        </a:spcAft>
                      </a:pPr>
                      <a:r>
                        <a:rPr lang="en-GB" sz="1600" kern="1600" dirty="0">
                          <a:effectLst/>
                          <a:latin typeface="Arial" panose="020B0604020202020204" pitchFamily="34" charset="0"/>
                          <a:ea typeface="MS Gothic" panose="020B0609070205080204" pitchFamily="49" charset="-128"/>
                          <a:cs typeface="Arial" panose="020B0604020202020204" pitchFamily="34" charset="0"/>
                        </a:rPr>
                        <a:t>Guidance pivotal to whether or not, and under what circumstances, NHS uses  technology</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Bef>
                          <a:spcPts val="600"/>
                        </a:spcBef>
                        <a:spcAft>
                          <a:spcPts val="600"/>
                        </a:spcAft>
                      </a:pPr>
                      <a:r>
                        <a:rPr lang="en-GB" sz="1600" kern="1600" dirty="0">
                          <a:effectLst/>
                          <a:latin typeface="Arial" panose="020B0604020202020204" pitchFamily="34" charset="0"/>
                          <a:ea typeface="MS Gothic" panose="020B0609070205080204" pitchFamily="49" charset="-128"/>
                          <a:cs typeface="Arial" panose="020B0604020202020204" pitchFamily="34" charset="0"/>
                        </a:rPr>
                        <a:t>Guidance informs commercial terms rather than a binary ‘recommended/not recommended’ decision</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257908452"/>
                  </a:ext>
                </a:extLst>
              </a:tr>
              <a:tr h="609329">
                <a:tc>
                  <a:txBody>
                    <a:bodyPr/>
                    <a:lstStyle/>
                    <a:p>
                      <a:r>
                        <a:rPr lang="en-GB" sz="1600" b="1" dirty="0">
                          <a:latin typeface="Arial" panose="020B0604020202020204" pitchFamily="34" charset="0"/>
                          <a:cs typeface="Arial" panose="020B0604020202020204" pitchFamily="34" charset="0"/>
                        </a:rPr>
                        <a:t>Economic analysis output</a:t>
                      </a:r>
                    </a:p>
                  </a:txBody>
                  <a:tcPr/>
                </a:tc>
                <a:tc>
                  <a:txBody>
                    <a:bodyPr/>
                    <a:lstStyle/>
                    <a:p>
                      <a:r>
                        <a:rPr lang="en-GB" sz="1600" dirty="0">
                          <a:latin typeface="Arial" panose="020B0604020202020204" pitchFamily="34" charset="0"/>
                          <a:cs typeface="Arial" panose="020B0604020202020204" pitchFamily="34" charset="0"/>
                        </a:rPr>
                        <a:t>Cost effectiveness: incremental cost effectiveness ratio (ICER), incremental cost per quality-adjusted life year (QALY)</a:t>
                      </a:r>
                    </a:p>
                  </a:txBody>
                  <a:tcPr/>
                </a:tc>
                <a:tc>
                  <a:txBody>
                    <a:bodyPr/>
                    <a:lstStyle/>
                    <a:p>
                      <a:r>
                        <a:rPr lang="en-GB" sz="1600" dirty="0">
                          <a:latin typeface="Arial" panose="020B0604020202020204" pitchFamily="34" charset="0"/>
                          <a:cs typeface="Arial" panose="020B0604020202020204" pitchFamily="34" charset="0"/>
                        </a:rPr>
                        <a:t>Population </a:t>
                      </a:r>
                      <a:r>
                        <a:rPr lang="en-GB" sz="1600" b="0" dirty="0">
                          <a:latin typeface="Arial" panose="020B0604020202020204" pitchFamily="34" charset="0"/>
                          <a:cs typeface="Arial" panose="020B0604020202020204" pitchFamily="34" charset="0"/>
                        </a:rPr>
                        <a:t>net health benefit: </a:t>
                      </a:r>
                      <a:r>
                        <a:rPr lang="en-GB" sz="1600" dirty="0">
                          <a:latin typeface="Arial" panose="020B0604020202020204" pitchFamily="34" charset="0"/>
                          <a:cs typeface="Arial" panose="020B0604020202020204" pitchFamily="34" charset="0"/>
                        </a:rPr>
                        <a:t>QALYs</a:t>
                      </a:r>
                    </a:p>
                  </a:txBody>
                  <a:tcPr/>
                </a:tc>
                <a:extLst>
                  <a:ext uri="{0D108BD9-81ED-4DB2-BD59-A6C34878D82A}">
                    <a16:rowId xmlns:a16="http://schemas.microsoft.com/office/drawing/2014/main" val="1601082284"/>
                  </a:ext>
                </a:extLst>
              </a:tr>
              <a:tr h="609329">
                <a:tc>
                  <a:txBody>
                    <a:bodyPr/>
                    <a:lstStyle/>
                    <a:p>
                      <a:pPr>
                        <a:spcBef>
                          <a:spcPts val="600"/>
                        </a:spcBef>
                        <a:spcAft>
                          <a:spcPts val="600"/>
                        </a:spcAft>
                      </a:pPr>
                      <a:r>
                        <a:rPr lang="en-GB" sz="1600" b="1" dirty="0">
                          <a:effectLst/>
                          <a:latin typeface="Arial" panose="020B0604020202020204" pitchFamily="34" charset="0"/>
                          <a:ea typeface="Times New Roman" panose="02020603050405020304" pitchFamily="18" charset="0"/>
                          <a:cs typeface="Arial" panose="020B0604020202020204" pitchFamily="34" charset="0"/>
                        </a:rPr>
                        <a:t>Benefits</a:t>
                      </a:r>
                    </a:p>
                  </a:txBody>
                  <a:tcPr marL="68580" marR="68580" marT="0" marB="0"/>
                </a:tc>
                <a:tc>
                  <a:txBody>
                    <a:bodyPr/>
                    <a:lstStyle/>
                    <a:p>
                      <a:pPr>
                        <a:spcBef>
                          <a:spcPts val="600"/>
                        </a:spcBef>
                        <a:spcAft>
                          <a:spcPts val="600"/>
                        </a:spcAft>
                      </a:pPr>
                      <a:r>
                        <a:rPr lang="en-GB" sz="1600" dirty="0">
                          <a:latin typeface="Arial" panose="020B0604020202020204" pitchFamily="34" charset="0"/>
                          <a:cs typeface="Arial" panose="020B0604020202020204" pitchFamily="34" charset="0"/>
                        </a:rPr>
                        <a:t>Direct health effects to patients</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dirty="0">
                          <a:effectLst/>
                          <a:latin typeface="Arial" panose="020B0604020202020204" pitchFamily="34" charset="0"/>
                          <a:ea typeface="Times New Roman" panose="02020603050405020304" pitchFamily="18" charset="0"/>
                          <a:cs typeface="Arial" panose="020B0604020202020204" pitchFamily="34" charset="0"/>
                        </a:rPr>
                        <a:t>Direct health effects to patients + additional elements of value</a:t>
                      </a:r>
                      <a:br>
                        <a:rPr lang="en-GB" sz="1600" dirty="0">
                          <a:effectLst/>
                          <a:latin typeface="Arial" panose="020B0604020202020204" pitchFamily="34" charset="0"/>
                          <a:ea typeface="Times New Roman" panose="02020603050405020304" pitchFamily="18" charset="0"/>
                          <a:cs typeface="Arial" panose="020B0604020202020204" pitchFamily="34" charset="0"/>
                        </a:rPr>
                      </a:br>
                      <a:r>
                        <a:rPr lang="en-GB" sz="1600" dirty="0">
                          <a:effectLst/>
                          <a:latin typeface="Arial" panose="020B0604020202020204" pitchFamily="34" charset="0"/>
                          <a:ea typeface="Times New Roman" panose="02020603050405020304" pitchFamily="18" charset="0"/>
                          <a:cs typeface="Arial" panose="020B0604020202020204" pitchFamily="34" charset="0"/>
                        </a:rPr>
                        <a:t>(</a:t>
                      </a:r>
                      <a:r>
                        <a:rPr lang="en-GB" sz="1600" dirty="0" err="1">
                          <a:effectLst/>
                          <a:latin typeface="Arial" panose="020B0604020202020204" pitchFamily="34" charset="0"/>
                          <a:ea typeface="Times New Roman" panose="02020603050405020304" pitchFamily="18" charset="0"/>
                          <a:cs typeface="Arial" panose="020B0604020202020204" pitchFamily="34" charset="0"/>
                        </a:rPr>
                        <a:t>eg</a:t>
                      </a:r>
                      <a:r>
                        <a:rPr lang="en-GB" sz="1600" dirty="0">
                          <a:effectLst/>
                          <a:latin typeface="Arial" panose="020B0604020202020204" pitchFamily="34" charset="0"/>
                          <a:ea typeface="Times New Roman" panose="02020603050405020304" pitchFamily="18" charset="0"/>
                          <a:cs typeface="Arial" panose="020B0604020202020204" pitchFamily="34" charset="0"/>
                        </a:rPr>
                        <a:t> </a:t>
                      </a:r>
                      <a:r>
                        <a:rPr lang="en-GB" sz="1600" dirty="0">
                          <a:latin typeface="Arial" panose="020B0604020202020204" pitchFamily="34" charset="0"/>
                          <a:cs typeface="Arial" panose="020B0604020202020204" pitchFamily="34" charset="0"/>
                        </a:rPr>
                        <a:t>spectrum, transmission, enablement, diversity and insurance value</a:t>
                      </a:r>
                      <a:r>
                        <a:rPr lang="en-GB" sz="1600" dirty="0">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a:tc>
                <a:extLst>
                  <a:ext uri="{0D108BD9-81ED-4DB2-BD59-A6C34878D82A}">
                    <a16:rowId xmlns:a16="http://schemas.microsoft.com/office/drawing/2014/main" val="442304805"/>
                  </a:ext>
                </a:extLst>
              </a:tr>
            </a:tbl>
          </a:graphicData>
        </a:graphic>
      </p:graphicFrame>
      <p:sp>
        <p:nvSpPr>
          <p:cNvPr id="5" name="TextBox 4">
            <a:extLst>
              <a:ext uri="{FF2B5EF4-FFF2-40B4-BE49-F238E27FC236}">
                <a16:creationId xmlns:a16="http://schemas.microsoft.com/office/drawing/2014/main" id="{5859626C-B7E9-4943-A0DC-B6EF061C5A66}"/>
              </a:ext>
            </a:extLst>
          </p:cNvPr>
          <p:cNvSpPr txBox="1"/>
          <p:nvPr/>
        </p:nvSpPr>
        <p:spPr>
          <a:xfrm>
            <a:off x="2223092" y="5968475"/>
            <a:ext cx="7745815" cy="307777"/>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hlinkClick r:id="rId3"/>
              </a:rPr>
              <a:t>https://www.nice.org.uk/Media/Default/About/what-we-do/Life-sciences/evaluation-framework.pdf</a:t>
            </a:r>
            <a:endPar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32312AC-1995-4BA2-B100-B3D8D1AE62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8400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EFC74-F6AB-494E-A7AD-55D82F12AB1D}"/>
              </a:ext>
            </a:extLst>
          </p:cNvPr>
          <p:cNvSpPr>
            <a:spLocks noGrp="1"/>
          </p:cNvSpPr>
          <p:nvPr>
            <p:ph type="title" idx="4294967295"/>
          </p:nvPr>
        </p:nvSpPr>
        <p:spPr>
          <a:xfrm>
            <a:off x="713363" y="653255"/>
            <a:ext cx="10515600" cy="582202"/>
          </a:xfrm>
        </p:spPr>
        <p:txBody>
          <a:bodyPr>
            <a:normAutofit/>
          </a:bodyPr>
          <a:lstStyle/>
          <a:p>
            <a:r>
              <a:rPr lang="en-GB" sz="2800" b="1" dirty="0">
                <a:solidFill>
                  <a:srgbClr val="00A188"/>
                </a:solidFill>
                <a:latin typeface="Arial" panose="020B0604020202020204" pitchFamily="34" charset="0"/>
                <a:cs typeface="Arial" panose="020B0604020202020204" pitchFamily="34" charset="0"/>
              </a:rPr>
              <a:t>Housekeeping</a:t>
            </a:r>
          </a:p>
        </p:txBody>
      </p:sp>
      <p:sp>
        <p:nvSpPr>
          <p:cNvPr id="8" name="Content Placeholder 2">
            <a:extLst>
              <a:ext uri="{FF2B5EF4-FFF2-40B4-BE49-F238E27FC236}">
                <a16:creationId xmlns:a16="http://schemas.microsoft.com/office/drawing/2014/main" id="{CC73F53D-6F56-4A42-B299-7E4945107750}"/>
              </a:ext>
            </a:extLst>
          </p:cNvPr>
          <p:cNvSpPr>
            <a:spLocks noGrp="1"/>
          </p:cNvSpPr>
          <p:nvPr>
            <p:ph type="body" idx="1"/>
          </p:nvPr>
        </p:nvSpPr>
        <p:spPr>
          <a:xfrm>
            <a:off x="768203" y="1905091"/>
            <a:ext cx="10405919" cy="3853363"/>
          </a:xfrm>
        </p:spPr>
        <p:txBody>
          <a:bodyPr/>
          <a:lstStyle/>
          <a:p>
            <a:r>
              <a:rPr lang="en-GB" sz="2400" dirty="0">
                <a:latin typeface="Arial" panose="020B0604020202020204" pitchFamily="34" charset="0"/>
                <a:cs typeface="Arial" panose="020B0604020202020204" pitchFamily="34" charset="0"/>
              </a:rPr>
              <a:t>Duration of webinar is approximately two hours​</a:t>
            </a:r>
          </a:p>
          <a:p>
            <a:endParaRPr lang="en-GB" sz="2400" dirty="0">
              <a:latin typeface="Arial" panose="020B0604020202020204" pitchFamily="34" charset="0"/>
              <a:cs typeface="Arial" panose="020B0604020202020204" pitchFamily="34" charset="0"/>
            </a:endParaRPr>
          </a:p>
          <a:p>
            <a:pPr lvl="0"/>
            <a:r>
              <a:rPr lang="en-GB" sz="2400" dirty="0">
                <a:latin typeface="Arial" panose="020B0604020202020204" pitchFamily="34" charset="0"/>
                <a:cs typeface="Arial" panose="020B0604020202020204" pitchFamily="34" charset="0"/>
              </a:rPr>
              <a:t>Please note that this webinar, including </a:t>
            </a:r>
            <a:r>
              <a:rPr lang="en-GB" sz="2400" dirty="0">
                <a:solidFill>
                  <a:prstClr val="black"/>
                </a:solidFill>
                <a:latin typeface="Calibri" panose="020F0502020204030204" pitchFamily="34" charset="0"/>
                <a:ea typeface="Calibri" panose="020F0502020204030204" pitchFamily="34" charset="0"/>
              </a:rPr>
              <a:t>Q&amp;A </a:t>
            </a:r>
            <a:r>
              <a:rPr lang="en-GB" sz="2400" dirty="0">
                <a:latin typeface="Arial" panose="020B0604020202020204" pitchFamily="34" charset="0"/>
                <a:cs typeface="Arial" panose="020B0604020202020204" pitchFamily="34" charset="0"/>
              </a:rPr>
              <a:t>will be recorded and may be published later.</a:t>
            </a:r>
            <a:r>
              <a:rPr lang="en-GB" sz="2400" dirty="0">
                <a:solidFill>
                  <a:srgbClr val="FF0000"/>
                </a:solidFill>
                <a:latin typeface="Arial" panose="020B0604020202020204" pitchFamily="34" charset="0"/>
                <a:cs typeface="Arial" panose="020B0604020202020204" pitchFamily="34" charset="0"/>
              </a:rPr>
              <a:t> </a:t>
            </a:r>
          </a:p>
          <a:p>
            <a:pPr lvl="0"/>
            <a:endParaRPr lang="en-GB" sz="2400" dirty="0">
              <a:latin typeface="Arial" panose="020B0604020202020204" pitchFamily="34" charset="0"/>
              <a:cs typeface="Arial" panose="020B0604020202020204" pitchFamily="34" charset="0"/>
            </a:endParaRPr>
          </a:p>
          <a:p>
            <a:pPr lvl="0"/>
            <a:r>
              <a:rPr lang="en-GB" sz="2400" dirty="0">
                <a:latin typeface="Arial" panose="020B0604020202020204" pitchFamily="34" charset="0"/>
                <a:cs typeface="Arial" panose="020B0604020202020204" pitchFamily="34" charset="0"/>
              </a:rPr>
              <a:t>Questions should be submitted using the ‘chat’ function. We will look to collate these and provide answers at the end of each section. </a:t>
            </a:r>
          </a:p>
          <a:p>
            <a:pPr lvl="0"/>
            <a:endParaRPr lang="en-GB" sz="2400" dirty="0">
              <a:latin typeface="Arial" panose="020B0604020202020204" pitchFamily="34" charset="0"/>
              <a:cs typeface="Arial" panose="020B0604020202020204" pitchFamily="34" charset="0"/>
            </a:endParaRPr>
          </a:p>
          <a:p>
            <a:pPr lvl="0"/>
            <a:endParaRPr lang="en-GB" sz="24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5B12A8B6-1E0C-4736-AF97-4006875C374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8643" y="6324388"/>
            <a:ext cx="2832508" cy="502542"/>
          </a:xfrm>
          <a:prstGeom prst="rect">
            <a:avLst/>
          </a:prstGeom>
        </p:spPr>
      </p:pic>
      <p:pic>
        <p:nvPicPr>
          <p:cNvPr id="7" name="Picture 6">
            <a:extLst>
              <a:ext uri="{FF2B5EF4-FFF2-40B4-BE49-F238E27FC236}">
                <a16:creationId xmlns:a16="http://schemas.microsoft.com/office/drawing/2014/main" id="{BBF44DC4-89E7-419B-8846-4A7F50E214D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
        <p:nvSpPr>
          <p:cNvPr id="4" name="Slide Number Placeholder 3">
            <a:extLst>
              <a:ext uri="{FF2B5EF4-FFF2-40B4-BE49-F238E27FC236}">
                <a16:creationId xmlns:a16="http://schemas.microsoft.com/office/drawing/2014/main" id="{E1A85FD3-0F32-4CFF-AB89-A9FC7B1F1B0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6256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CC328-5DDA-49D5-BA42-7B563D1C2612}"/>
              </a:ext>
            </a:extLst>
          </p:cNvPr>
          <p:cNvSpPr>
            <a:spLocks noGrp="1"/>
          </p:cNvSpPr>
          <p:nvPr>
            <p:ph type="title" idx="4294967295"/>
          </p:nvPr>
        </p:nvSpPr>
        <p:spPr>
          <a:xfrm>
            <a:off x="519954" y="231933"/>
            <a:ext cx="10515600" cy="1325563"/>
          </a:xfrm>
        </p:spPr>
        <p:txBody>
          <a:bodyPr>
            <a:normAutofit/>
          </a:bodyPr>
          <a:lstStyle/>
          <a:p>
            <a:r>
              <a:rPr lang="en-GB" sz="3200" b="1" dirty="0">
                <a:solidFill>
                  <a:srgbClr val="00A188"/>
                </a:solidFill>
                <a:latin typeface="Arial" panose="020B0604020202020204" pitchFamily="34" charset="0"/>
                <a:cs typeface="Arial" panose="020B0604020202020204" pitchFamily="34" charset="0"/>
              </a:rPr>
              <a:t>Nice evaluation: how to find out more </a:t>
            </a:r>
          </a:p>
        </p:txBody>
      </p:sp>
      <p:pic>
        <p:nvPicPr>
          <p:cNvPr id="8" name="Picture 7" descr="Webpage for ceftazidime with avibactam for treating severe aerobic Gram-negative bacterial infections.">
            <a:extLst>
              <a:ext uri="{FF2B5EF4-FFF2-40B4-BE49-F238E27FC236}">
                <a16:creationId xmlns:a16="http://schemas.microsoft.com/office/drawing/2014/main" id="{147E94B4-FBD8-48EB-B7FF-D74337AD3815}"/>
              </a:ext>
              <a:ext uri="{C183D7F6-B498-43B3-948B-1728B52AA6E4}">
                <adec:decorative xmlns:adec="http://schemas.microsoft.com/office/drawing/2017/decorative" val="0"/>
              </a:ext>
            </a:extLst>
          </p:cNvPr>
          <p:cNvPicPr>
            <a:picLocks noChangeAspect="1"/>
          </p:cNvPicPr>
          <p:nvPr/>
        </p:nvPicPr>
        <p:blipFill rotWithShape="1">
          <a:blip r:embed="rId3"/>
          <a:srcRect t="14231" r="4401" b="1"/>
          <a:stretch/>
        </p:blipFill>
        <p:spPr>
          <a:xfrm>
            <a:off x="1178799" y="1419649"/>
            <a:ext cx="4742161" cy="4362484"/>
          </a:xfrm>
          <a:prstGeom prst="rect">
            <a:avLst/>
          </a:prstGeom>
        </p:spPr>
      </p:pic>
      <p:pic>
        <p:nvPicPr>
          <p:cNvPr id="10" name="Picture 9" descr="Webpage for cefiderocol  for treating severe aerobic Gram-negative bacterial infections.">
            <a:extLst>
              <a:ext uri="{FF2B5EF4-FFF2-40B4-BE49-F238E27FC236}">
                <a16:creationId xmlns:a16="http://schemas.microsoft.com/office/drawing/2014/main" id="{9D0F6E77-A029-4DA6-9562-E9796FBDC114}"/>
              </a:ext>
            </a:extLst>
          </p:cNvPr>
          <p:cNvPicPr>
            <a:picLocks noChangeAspect="1"/>
          </p:cNvPicPr>
          <p:nvPr/>
        </p:nvPicPr>
        <p:blipFill rotWithShape="1">
          <a:blip r:embed="rId4"/>
          <a:srcRect t="15135" r="7952"/>
          <a:stretch/>
        </p:blipFill>
        <p:spPr>
          <a:xfrm>
            <a:off x="6191132" y="1419649"/>
            <a:ext cx="4675885" cy="4363200"/>
          </a:xfrm>
          <a:prstGeom prst="rect">
            <a:avLst/>
          </a:prstGeom>
        </p:spPr>
      </p:pic>
      <p:sp>
        <p:nvSpPr>
          <p:cNvPr id="9" name="TextBox 8">
            <a:extLst>
              <a:ext uri="{FF2B5EF4-FFF2-40B4-BE49-F238E27FC236}">
                <a16:creationId xmlns:a16="http://schemas.microsoft.com/office/drawing/2014/main" id="{C9270933-ED0C-45F0-B64D-209094E9537B}"/>
              </a:ext>
            </a:extLst>
          </p:cNvPr>
          <p:cNvSpPr txBox="1"/>
          <p:nvPr/>
        </p:nvSpPr>
        <p:spPr>
          <a:xfrm>
            <a:off x="916418" y="5956586"/>
            <a:ext cx="10898860"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hlinkClick r:id="rId5"/>
              </a:rPr>
              <a:t>https://www.nice.org.uk/about/what-we-do/life-sciences/scientific-advice/models-for-the-evaluation-and-purchase-of-antimicrobials</a:t>
            </a:r>
            <a:endPar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7A02AA55-BED2-4312-80ED-4CE056F7C325}"/>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11" name="Picture 10">
            <a:extLst>
              <a:ext uri="{FF2B5EF4-FFF2-40B4-BE49-F238E27FC236}">
                <a16:creationId xmlns:a16="http://schemas.microsoft.com/office/drawing/2014/main" id="{7D0E0955-BE72-47BC-85F7-0FFF04B3D890}"/>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10127076" y="6392217"/>
            <a:ext cx="908478" cy="366885"/>
          </a:xfrm>
          <a:prstGeom prst="rect">
            <a:avLst/>
          </a:prstGeom>
        </p:spPr>
      </p:pic>
      <p:sp>
        <p:nvSpPr>
          <p:cNvPr id="3" name="Slide Number Placeholder 2">
            <a:extLst>
              <a:ext uri="{FF2B5EF4-FFF2-40B4-BE49-F238E27FC236}">
                <a16:creationId xmlns:a16="http://schemas.microsoft.com/office/drawing/2014/main" id="{532312AC-1995-4BA2-B100-B3D8D1AE620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38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a:extLst>
              <a:ext uri="{FF2B5EF4-FFF2-40B4-BE49-F238E27FC236}">
                <a16:creationId xmlns:a16="http://schemas.microsoft.com/office/drawing/2014/main" id="{8373B75D-9C1A-4AD8-BC90-C13873667E46}"/>
              </a:ext>
            </a:extLst>
          </p:cNvPr>
          <p:cNvSpPr>
            <a:spLocks noGrp="1"/>
          </p:cNvSpPr>
          <p:nvPr>
            <p:ph type="title" idx="4294967295"/>
          </p:nvPr>
        </p:nvSpPr>
        <p:spPr>
          <a:xfrm>
            <a:off x="629635" y="620827"/>
            <a:ext cx="10405919" cy="5355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l" defTabSz="914400" rtl="0" eaLnBrk="1" latinLnBrk="0" hangingPunct="1">
              <a:lnSpc>
                <a:spcPct val="90000"/>
              </a:lnSpc>
              <a:spcBef>
                <a:spcPts val="1000"/>
              </a:spcBef>
              <a:buFont typeface="Arial" panose="020B0604020202020204" pitchFamily="34" charset="0"/>
              <a:buNone/>
              <a:defRPr sz="34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algn="l" defTabSz="914400" rtl="0" eaLnBrk="1" fontAlgn="auto" latinLnBrk="0" hangingPunct="1">
              <a:lnSpc>
                <a:spcPct val="90000"/>
              </a:lnSpc>
              <a:spcBef>
                <a:spcPct val="0"/>
              </a:spcBef>
              <a:spcAft>
                <a:spcPts val="0"/>
              </a:spcAft>
              <a:buClrTx/>
              <a:buSzTx/>
              <a:buFont typeface="Arial" panose="020B0604020202020204" pitchFamily="34" charset="0"/>
              <a:buNone/>
              <a:tabLst/>
              <a:defRPr/>
            </a:pPr>
            <a:r>
              <a:rPr kumimoji="0" lang="en-GB" sz="3200" b="1" i="0" u="none" strike="noStrike" kern="1200" cap="none" spc="0" normalizeH="0" baseline="0" noProof="0" dirty="0">
                <a:ln>
                  <a:noFill/>
                </a:ln>
                <a:solidFill>
                  <a:srgbClr val="00A188"/>
                </a:solidFill>
                <a:effectLst/>
                <a:uLnTx/>
                <a:uFillTx/>
                <a:latin typeface="Arial" panose="020B0604020202020204" pitchFamily="34" charset="0"/>
                <a:ea typeface="+mj-ea"/>
                <a:cs typeface="Arial" panose="020B0604020202020204" pitchFamily="34" charset="0"/>
              </a:rPr>
              <a:t>International collaboration</a:t>
            </a:r>
            <a:endParaRPr kumimoji="0" lang="en-GB" sz="3200" b="1" i="0"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endParaRPr>
          </a:p>
        </p:txBody>
      </p:sp>
      <p:sp>
        <p:nvSpPr>
          <p:cNvPr id="7" name="Content Placeholder 2">
            <a:extLst>
              <a:ext uri="{FF2B5EF4-FFF2-40B4-BE49-F238E27FC236}">
                <a16:creationId xmlns:a16="http://schemas.microsoft.com/office/drawing/2014/main" id="{7F7B3AC7-D04A-4192-9833-D671167D2914}"/>
              </a:ext>
            </a:extLst>
          </p:cNvPr>
          <p:cNvSpPr txBox="1">
            <a:spLocks/>
          </p:cNvSpPr>
          <p:nvPr/>
        </p:nvSpPr>
        <p:spPr>
          <a:xfrm>
            <a:off x="893040" y="1292811"/>
            <a:ext cx="10585598" cy="4555093"/>
          </a:xfrm>
          <a:prstGeom prst="rect">
            <a:avLst/>
          </a:prstGeom>
        </p:spPr>
        <p:txBody>
          <a:bodyPr vert="horz" wrap="square" lIns="91440" tIns="45720" rIns="91440" bIns="4572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000" indent="-342000">
              <a:spcBef>
                <a:spcPts val="1800"/>
              </a:spcBef>
              <a:buFont typeface="Arial" panose="020B0604020202020204" pitchFamily="34" charset="0"/>
              <a:buChar char="•"/>
            </a:pPr>
            <a:r>
              <a:rPr lang="en-GB" sz="2000" dirty="0">
                <a:latin typeface="Arial" panose="020B0604020202020204" pitchFamily="34" charset="0"/>
                <a:cs typeface="Arial" panose="020B0604020202020204" pitchFamily="34" charset="0"/>
              </a:rPr>
              <a:t>UK represents only a small part of the global market for antimicrobials</a:t>
            </a:r>
          </a:p>
          <a:p>
            <a:pPr marL="342900" indent="-342900">
              <a:spcBef>
                <a:spcPts val="1800"/>
              </a:spcBef>
              <a:buFont typeface="Arial" panose="020B0604020202020204" pitchFamily="34" charset="0"/>
              <a:buChar char="•"/>
            </a:pPr>
            <a:r>
              <a:rPr lang="en-GB" sz="2000" dirty="0">
                <a:latin typeface="Arial" panose="020B0604020202020204" pitchFamily="34" charset="0"/>
                <a:cs typeface="Arial" panose="020B0604020202020204" pitchFamily="34" charset="0"/>
              </a:rPr>
              <a:t>For our work to have the full effect, we need other countries to test similar models that, together, achieve meaningful incentive for investment</a:t>
            </a:r>
          </a:p>
          <a:p>
            <a:pPr marL="342900" indent="-342900">
              <a:spcBef>
                <a:spcPts val="1800"/>
              </a:spcBef>
              <a:buFont typeface="Arial" panose="020B0604020202020204" pitchFamily="34" charset="0"/>
              <a:buChar char="•"/>
            </a:pPr>
            <a:r>
              <a:rPr lang="en-GB" sz="2000" dirty="0">
                <a:latin typeface="Arial" panose="020B0604020202020204" pitchFamily="34" charset="0"/>
                <a:cs typeface="Arial" panose="020B0604020202020204" pitchFamily="34" charset="0"/>
              </a:rPr>
              <a:t>Such models would need to be relevant to individual health contexts, but could include shared principles around:</a:t>
            </a:r>
          </a:p>
          <a:p>
            <a:pPr marL="800100" lvl="1" indent="-342900">
              <a:spcBef>
                <a:spcPts val="1800"/>
              </a:spcBef>
              <a:buFont typeface="Wingdings" panose="05000000000000000000" pitchFamily="2" charset="2"/>
              <a:buChar char="Ø"/>
            </a:pPr>
            <a:r>
              <a:rPr lang="en-GB" sz="2000" dirty="0">
                <a:latin typeface="Arial" panose="020B0604020202020204" pitchFamily="34" charset="0"/>
                <a:cs typeface="Arial" panose="020B0604020202020204" pitchFamily="34" charset="0"/>
              </a:rPr>
              <a:t>Quantitative and/or qualitative assessment of the </a:t>
            </a:r>
            <a:r>
              <a:rPr lang="en-GB" sz="2000" b="1" dirty="0">
                <a:latin typeface="Arial" panose="020B0604020202020204" pitchFamily="34" charset="0"/>
                <a:cs typeface="Arial" panose="020B0604020202020204" pitchFamily="34" charset="0"/>
              </a:rPr>
              <a:t>value</a:t>
            </a:r>
            <a:r>
              <a:rPr lang="en-GB" sz="2000" dirty="0">
                <a:latin typeface="Arial" panose="020B0604020202020204" pitchFamily="34" charset="0"/>
                <a:cs typeface="Arial" panose="020B0604020202020204" pitchFamily="34" charset="0"/>
              </a:rPr>
              <a:t> of new antimicrobials coming to market</a:t>
            </a:r>
          </a:p>
          <a:p>
            <a:pPr marL="800100" lvl="1" indent="-342900">
              <a:spcBef>
                <a:spcPts val="1800"/>
              </a:spcBef>
              <a:buFont typeface="Wingdings" panose="05000000000000000000" pitchFamily="2" charset="2"/>
              <a:buChar char="Ø"/>
            </a:pPr>
            <a:r>
              <a:rPr lang="en-GB" sz="2000" b="1" dirty="0">
                <a:latin typeface="Arial" panose="020B0604020202020204" pitchFamily="34" charset="0"/>
                <a:cs typeface="Arial" panose="020B0604020202020204" pitchFamily="34" charset="0"/>
              </a:rPr>
              <a:t>Delinking</a:t>
            </a:r>
            <a:r>
              <a:rPr lang="en-GB" sz="2000" dirty="0">
                <a:latin typeface="Arial" panose="020B0604020202020204" pitchFamily="34" charset="0"/>
                <a:cs typeface="Arial" panose="020B0604020202020204" pitchFamily="34" charset="0"/>
              </a:rPr>
              <a:t> reimbursement to companies from volume of sales</a:t>
            </a:r>
          </a:p>
          <a:p>
            <a:pPr marL="800100" lvl="1" indent="-342900">
              <a:spcBef>
                <a:spcPts val="1800"/>
              </a:spcBef>
              <a:buFont typeface="Wingdings" panose="05000000000000000000" pitchFamily="2" charset="2"/>
              <a:buChar char="Ø"/>
            </a:pPr>
            <a:r>
              <a:rPr lang="en-GB" sz="2000" b="1" dirty="0">
                <a:latin typeface="Arial" panose="020B0604020202020204" pitchFamily="34" charset="0"/>
                <a:cs typeface="Arial" panose="020B0604020202020204" pitchFamily="34" charset="0"/>
              </a:rPr>
              <a:t>Robust stewardship </a:t>
            </a:r>
            <a:r>
              <a:rPr lang="en-GB" sz="2000" dirty="0">
                <a:latin typeface="Arial" panose="020B0604020202020204" pitchFamily="34" charset="0"/>
                <a:cs typeface="Arial" panose="020B0604020202020204" pitchFamily="34" charset="0"/>
              </a:rPr>
              <a:t>of new and existing antimicrobials </a:t>
            </a:r>
          </a:p>
          <a:p>
            <a:pPr marL="800100" lvl="1" indent="-342900">
              <a:spcBef>
                <a:spcPts val="1800"/>
              </a:spcBef>
              <a:buFont typeface="Wingdings" panose="05000000000000000000" pitchFamily="2" charset="2"/>
              <a:buChar char="Ø"/>
            </a:pPr>
            <a:r>
              <a:rPr lang="en-GB" sz="2000" dirty="0">
                <a:latin typeface="Arial" panose="020B0604020202020204" pitchFamily="34" charset="0"/>
                <a:cs typeface="Arial" panose="020B0604020202020204" pitchFamily="34" charset="0"/>
              </a:rPr>
              <a:t>Incentivising </a:t>
            </a:r>
            <a:r>
              <a:rPr lang="en-GB" sz="2000" b="1" dirty="0">
                <a:latin typeface="Arial" panose="020B0604020202020204" pitchFamily="34" charset="0"/>
                <a:cs typeface="Arial" panose="020B0604020202020204" pitchFamily="34" charset="0"/>
              </a:rPr>
              <a:t>good manufacturing practice </a:t>
            </a:r>
            <a:r>
              <a:rPr lang="en-GB" sz="2000" dirty="0">
                <a:latin typeface="Arial" panose="020B0604020202020204" pitchFamily="34" charset="0"/>
                <a:cs typeface="Arial" panose="020B0604020202020204" pitchFamily="34" charset="0"/>
              </a:rPr>
              <a:t>and</a:t>
            </a:r>
            <a:r>
              <a:rPr lang="en-GB" sz="2000" b="1" dirty="0">
                <a:latin typeface="Arial" panose="020B0604020202020204" pitchFamily="34" charset="0"/>
                <a:cs typeface="Arial" panose="020B0604020202020204" pitchFamily="34" charset="0"/>
              </a:rPr>
              <a:t> robust supply</a:t>
            </a:r>
          </a:p>
        </p:txBody>
      </p:sp>
      <p:sp>
        <p:nvSpPr>
          <p:cNvPr id="3" name="Slide Number Placeholder 2">
            <a:extLst>
              <a:ext uri="{FF2B5EF4-FFF2-40B4-BE49-F238E27FC236}">
                <a16:creationId xmlns:a16="http://schemas.microsoft.com/office/drawing/2014/main" id="{AB1617EE-4BE0-48C8-9E60-45170D99DF2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DE0456F-0C62-4622-A840-C4D73E0AD55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5" name="Picture 4">
            <a:extLst>
              <a:ext uri="{FF2B5EF4-FFF2-40B4-BE49-F238E27FC236}">
                <a16:creationId xmlns:a16="http://schemas.microsoft.com/office/drawing/2014/main" id="{8E15613F-E01F-4E18-8FA2-D44B35A8E59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1460594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a:extLst>
              <a:ext uri="{FF2B5EF4-FFF2-40B4-BE49-F238E27FC236}">
                <a16:creationId xmlns:a16="http://schemas.microsoft.com/office/drawing/2014/main" id="{8373B75D-9C1A-4AD8-BC90-C13873667E46}"/>
              </a:ext>
            </a:extLst>
          </p:cNvPr>
          <p:cNvSpPr>
            <a:spLocks noGrp="1"/>
          </p:cNvSpPr>
          <p:nvPr>
            <p:ph type="title" idx="4294967295"/>
          </p:nvPr>
        </p:nvSpPr>
        <p:spPr>
          <a:xfrm>
            <a:off x="629635" y="620827"/>
            <a:ext cx="10405919" cy="5355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l" defTabSz="914400" rtl="0" eaLnBrk="1" latinLnBrk="0" hangingPunct="1">
              <a:lnSpc>
                <a:spcPct val="90000"/>
              </a:lnSpc>
              <a:spcBef>
                <a:spcPts val="1000"/>
              </a:spcBef>
              <a:buFont typeface="Arial" panose="020B0604020202020204" pitchFamily="34" charset="0"/>
              <a:buNone/>
              <a:defRPr sz="34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algn="l" defTabSz="914400" rtl="0" eaLnBrk="1" fontAlgn="auto" latinLnBrk="0" hangingPunct="1">
              <a:lnSpc>
                <a:spcPct val="90000"/>
              </a:lnSpc>
              <a:spcBef>
                <a:spcPct val="0"/>
              </a:spcBef>
              <a:spcAft>
                <a:spcPts val="0"/>
              </a:spcAft>
              <a:buClrTx/>
              <a:buSzTx/>
              <a:buFont typeface="Arial" panose="020B0604020202020204" pitchFamily="34" charset="0"/>
              <a:buNone/>
              <a:tabLst/>
              <a:defRPr/>
            </a:pPr>
            <a:r>
              <a:rPr kumimoji="0" lang="en-GB" sz="3200" b="1" i="0" u="none" strike="noStrike" kern="1200" cap="none" spc="0" normalizeH="0" baseline="0" noProof="0" dirty="0">
                <a:ln>
                  <a:noFill/>
                </a:ln>
                <a:solidFill>
                  <a:srgbClr val="00A188"/>
                </a:solidFill>
                <a:effectLst/>
                <a:uLnTx/>
                <a:uFillTx/>
                <a:latin typeface="Arial" panose="020B0604020202020204" pitchFamily="34" charset="0"/>
                <a:ea typeface="+mj-ea"/>
                <a:cs typeface="Arial" panose="020B0604020202020204" pitchFamily="34" charset="0"/>
              </a:rPr>
              <a:t>International collaboration</a:t>
            </a:r>
            <a:endParaRPr kumimoji="0" lang="en-GB" sz="3200" b="1" i="0"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endParaRPr>
          </a:p>
        </p:txBody>
      </p:sp>
      <p:sp>
        <p:nvSpPr>
          <p:cNvPr id="7" name="Content Placeholder 2">
            <a:extLst>
              <a:ext uri="{FF2B5EF4-FFF2-40B4-BE49-F238E27FC236}">
                <a16:creationId xmlns:a16="http://schemas.microsoft.com/office/drawing/2014/main" id="{7F7B3AC7-D04A-4192-9833-D671167D2914}"/>
              </a:ext>
            </a:extLst>
          </p:cNvPr>
          <p:cNvSpPr txBox="1">
            <a:spLocks/>
          </p:cNvSpPr>
          <p:nvPr/>
        </p:nvSpPr>
        <p:spPr>
          <a:xfrm>
            <a:off x="893040" y="1666725"/>
            <a:ext cx="10405919" cy="3093154"/>
          </a:xfrm>
          <a:prstGeom prst="rect">
            <a:avLst/>
          </a:prstGeom>
        </p:spPr>
        <p:txBody>
          <a:bodyPr vert="horz" lIns="91440" tIns="45720" rIns="91440" bIns="4572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spcBef>
                <a:spcPts val="1800"/>
              </a:spcBef>
              <a:buFont typeface="Arial" panose="020B0604020202020204" pitchFamily="34" charset="0"/>
              <a:buChar char="•"/>
            </a:pPr>
            <a:r>
              <a:rPr lang="en-GB" sz="2000" dirty="0">
                <a:latin typeface="Arial" panose="020B0604020202020204" pitchFamily="34" charset="0"/>
                <a:cs typeface="Arial" panose="020B0604020202020204" pitchFamily="34" charset="0"/>
              </a:rPr>
              <a:t>Sharing project progress and learning is an important part of UK approach.</a:t>
            </a:r>
          </a:p>
          <a:p>
            <a:pPr marL="800100" lvl="1" indent="-342900">
              <a:spcBef>
                <a:spcPts val="1800"/>
              </a:spcBef>
              <a:buFont typeface="Wingdings" panose="05000000000000000000" pitchFamily="2" charset="2"/>
              <a:buChar char="Ø"/>
            </a:pPr>
            <a:r>
              <a:rPr lang="en-GB" sz="2000" dirty="0">
                <a:solidFill>
                  <a:schemeClr val="tx1"/>
                </a:solidFill>
                <a:latin typeface="Arial" panose="020B0604020202020204" pitchFamily="34" charset="0"/>
                <a:cs typeface="Arial" panose="020B0604020202020204" pitchFamily="34" charset="0"/>
              </a:rPr>
              <a:t>Stakeholder forum</a:t>
            </a:r>
          </a:p>
          <a:p>
            <a:pPr marL="800100" lvl="1" indent="-342900">
              <a:spcBef>
                <a:spcPts val="1800"/>
              </a:spcBef>
              <a:buFont typeface="Wingdings" panose="05000000000000000000" pitchFamily="2" charset="2"/>
              <a:buChar char="Ø"/>
            </a:pPr>
            <a:r>
              <a:rPr lang="en-GB" sz="2000" dirty="0">
                <a:solidFill>
                  <a:schemeClr val="tx1"/>
                </a:solidFill>
                <a:latin typeface="Arial" panose="020B0604020202020204" pitchFamily="34" charset="0"/>
                <a:cs typeface="Arial" panose="020B0604020202020204" pitchFamily="34" charset="0"/>
              </a:rPr>
              <a:t>Presenting at international fora</a:t>
            </a:r>
          </a:p>
          <a:p>
            <a:pPr marL="800100" lvl="1" indent="-342900">
              <a:spcBef>
                <a:spcPts val="1800"/>
              </a:spcBef>
              <a:buFont typeface="Wingdings" panose="05000000000000000000" pitchFamily="2" charset="2"/>
              <a:buChar char="Ø"/>
            </a:pPr>
            <a:r>
              <a:rPr lang="en-GB" sz="2000" dirty="0">
                <a:solidFill>
                  <a:schemeClr val="tx1"/>
                </a:solidFill>
                <a:latin typeface="Arial" panose="020B0604020202020204" pitchFamily="34" charset="0"/>
                <a:cs typeface="Arial" panose="020B0604020202020204" pitchFamily="34" charset="0"/>
              </a:rPr>
              <a:t>Meetings with international counterparts</a:t>
            </a:r>
          </a:p>
          <a:p>
            <a:pPr lvl="1">
              <a:spcBef>
                <a:spcPts val="1800"/>
              </a:spcBef>
            </a:pPr>
            <a:endParaRPr lang="en-GB" sz="2000" dirty="0">
              <a:latin typeface="Arial" panose="020B0604020202020204" pitchFamily="34" charset="0"/>
              <a:cs typeface="Arial" panose="020B0604020202020204" pitchFamily="34" charset="0"/>
            </a:endParaRPr>
          </a:p>
          <a:p>
            <a:pPr marL="342900" lvl="1" indent="-342900">
              <a:spcBef>
                <a:spcPts val="1800"/>
              </a:spcBef>
              <a:buFont typeface="Arial" panose="020B0604020202020204" pitchFamily="34" charset="0"/>
              <a:buChar char="•"/>
            </a:pPr>
            <a:r>
              <a:rPr lang="en-GB" sz="2000" dirty="0">
                <a:latin typeface="Arial" panose="020B0604020202020204" pitchFamily="34" charset="0"/>
                <a:cs typeface="Arial" panose="020B0604020202020204" pitchFamily="34" charset="0"/>
              </a:rPr>
              <a:t>G7 Presidency in 2021 provides potential opportunity</a:t>
            </a:r>
          </a:p>
        </p:txBody>
      </p:sp>
      <p:sp>
        <p:nvSpPr>
          <p:cNvPr id="3" name="Slide Number Placeholder 2">
            <a:extLst>
              <a:ext uri="{FF2B5EF4-FFF2-40B4-BE49-F238E27FC236}">
                <a16:creationId xmlns:a16="http://schemas.microsoft.com/office/drawing/2014/main" id="{AB1617EE-4BE0-48C8-9E60-45170D99DF2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DE0456F-0C62-4622-A840-C4D73E0AD55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5" name="Picture 4">
            <a:extLst>
              <a:ext uri="{FF2B5EF4-FFF2-40B4-BE49-F238E27FC236}">
                <a16:creationId xmlns:a16="http://schemas.microsoft.com/office/drawing/2014/main" id="{8E15613F-E01F-4E18-8FA2-D44B35A8E59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41251886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A1802BF-2745-4831-906E-9F538344BF2B}"/>
              </a:ext>
            </a:extLst>
          </p:cNvPr>
          <p:cNvSpPr>
            <a:spLocks noGrp="1"/>
          </p:cNvSpPr>
          <p:nvPr>
            <p:ph type="title" idx="4294967295"/>
          </p:nvPr>
        </p:nvSpPr>
        <p:spPr>
          <a:xfrm>
            <a:off x="523875" y="2489200"/>
            <a:ext cx="10406063" cy="9223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6000" b="1" i="0" u="none" strike="noStrike" kern="1200" cap="none" spc="0" normalizeH="0" baseline="0" noProof="0" dirty="0">
                <a:ln>
                  <a:noFill/>
                </a:ln>
                <a:solidFill>
                  <a:srgbClr val="00A188"/>
                </a:solidFill>
                <a:effectLst/>
                <a:uLnTx/>
                <a:uFillTx/>
                <a:latin typeface="Arial" panose="020B0604020202020204" pitchFamily="34" charset="0"/>
                <a:ea typeface="+mj-ea"/>
                <a:cs typeface="Arial" panose="020B0604020202020204" pitchFamily="34" charset="0"/>
              </a:rPr>
              <a:t>Questions </a:t>
            </a:r>
          </a:p>
        </p:txBody>
      </p:sp>
      <p:sp>
        <p:nvSpPr>
          <p:cNvPr id="3" name="Slide Number Placeholder 2">
            <a:extLst>
              <a:ext uri="{FF2B5EF4-FFF2-40B4-BE49-F238E27FC236}">
                <a16:creationId xmlns:a16="http://schemas.microsoft.com/office/drawing/2014/main" id="{AB1617EE-4BE0-48C8-9E60-45170D99DF2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DE0456F-0C62-4622-A840-C4D73E0AD55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5" name="Picture 4" descr="A picture containing clipart&#10;&#10;Description generated with very high confidence">
            <a:extLst>
              <a:ext uri="{FF2B5EF4-FFF2-40B4-BE49-F238E27FC236}">
                <a16:creationId xmlns:a16="http://schemas.microsoft.com/office/drawing/2014/main" id="{8E15613F-E01F-4E18-8FA2-D44B35A8E596}"/>
              </a:ext>
            </a:extLst>
          </p:cNvPr>
          <p:cNvPicPr>
            <a:picLocks noChangeAspect="1"/>
          </p:cNvPicPr>
          <p:nvPr/>
        </p:nvPicPr>
        <p:blipFill>
          <a:blip r:embed="rId3"/>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1844482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A1802BF-2745-4831-906E-9F538344BF2B}"/>
              </a:ext>
            </a:extLst>
          </p:cNvPr>
          <p:cNvSpPr>
            <a:spLocks noGrp="1"/>
          </p:cNvSpPr>
          <p:nvPr>
            <p:ph type="title" idx="4294967295"/>
          </p:nvPr>
        </p:nvSpPr>
        <p:spPr>
          <a:xfrm>
            <a:off x="523875" y="2489200"/>
            <a:ext cx="10406063" cy="9223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6000" b="1" i="0" u="none" strike="noStrike" kern="1200" cap="none" spc="0" normalizeH="0" baseline="0" noProof="0" dirty="0">
                <a:ln>
                  <a:noFill/>
                </a:ln>
                <a:solidFill>
                  <a:srgbClr val="00A188"/>
                </a:solidFill>
                <a:effectLst/>
                <a:uLnTx/>
                <a:uFillTx/>
                <a:latin typeface="Arial" panose="020B0604020202020204" pitchFamily="34" charset="0"/>
                <a:ea typeface="+mj-ea"/>
                <a:cs typeface="Arial" panose="020B0604020202020204" pitchFamily="34" charset="0"/>
              </a:rPr>
              <a:t>Thank you!</a:t>
            </a:r>
          </a:p>
        </p:txBody>
      </p:sp>
      <p:sp>
        <p:nvSpPr>
          <p:cNvPr id="7" name="TextBox 6">
            <a:extLst>
              <a:ext uri="{FF2B5EF4-FFF2-40B4-BE49-F238E27FC236}">
                <a16:creationId xmlns:a16="http://schemas.microsoft.com/office/drawing/2014/main" id="{16B815DE-7CBB-424A-818D-01B76641F014}"/>
              </a:ext>
            </a:extLst>
          </p:cNvPr>
          <p:cNvSpPr txBox="1"/>
          <p:nvPr/>
        </p:nvSpPr>
        <p:spPr>
          <a:xfrm>
            <a:off x="2045412" y="3799471"/>
            <a:ext cx="8326318" cy="584775"/>
          </a:xfrm>
          <a:prstGeom prst="rect">
            <a:avLst/>
          </a:prstGeom>
          <a:noFill/>
        </p:spPr>
        <p:txBody>
          <a:bodyPr wrap="none" rtlCol="0">
            <a:spAutoFit/>
          </a:bodyPr>
          <a:lstStyle/>
          <a:p>
            <a:pPr lvl="0"/>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any further questions or comments, please </a:t>
            </a:r>
            <a:r>
              <a:rPr lang="en-GB" sz="1600" dirty="0">
                <a:solidFill>
                  <a:prstClr val="black"/>
                </a:solidFill>
                <a:latin typeface="Arial" panose="020B0604020202020204" pitchFamily="34" charset="0"/>
                <a:cs typeface="Arial" panose="020B0604020202020204" pitchFamily="34" charset="0"/>
              </a:rPr>
              <a:t>contact: abpaymentmodels@nice.org.uk.</a:t>
            </a:r>
          </a:p>
          <a:p>
            <a:pPr lvl="0"/>
            <a:r>
              <a:rPr lang="en-GB" sz="1600" dirty="0">
                <a:solidFill>
                  <a:prstClr val="black"/>
                </a:solidFill>
                <a:latin typeface="Arial" panose="020B0604020202020204" pitchFamily="34" charset="0"/>
                <a:cs typeface="Arial" panose="020B0604020202020204" pitchFamily="34" charset="0"/>
              </a:rPr>
              <a:t> </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TextBox 7">
            <a:extLst>
              <a:ext uri="{FF2B5EF4-FFF2-40B4-BE49-F238E27FC236}">
                <a16:creationId xmlns:a16="http://schemas.microsoft.com/office/drawing/2014/main" id="{18B92A54-E8E0-476F-ABAF-D945187B80F0}"/>
              </a:ext>
            </a:extLst>
          </p:cNvPr>
          <p:cNvSpPr txBox="1"/>
          <p:nvPr/>
        </p:nvSpPr>
        <p:spPr>
          <a:xfrm>
            <a:off x="1384964" y="4652039"/>
            <a:ext cx="9544344" cy="1046440"/>
          </a:xfrm>
          <a:prstGeom prst="rect">
            <a:avLst/>
          </a:prstGeom>
          <a:noFill/>
        </p:spPr>
        <p:txBody>
          <a:bodyPr wrap="none" rtlCol="0">
            <a:spAutoFit/>
          </a:bodyPr>
          <a:lstStyle/>
          <a:p>
            <a:pPr lvl="0"/>
            <a:r>
              <a:rPr lang="en-GB" sz="1600" dirty="0">
                <a:solidFill>
                  <a:prstClr val="black"/>
                </a:solidFill>
                <a:latin typeface="Arial" panose="020B0604020202020204" pitchFamily="34" charset="0"/>
                <a:cs typeface="Arial" panose="020B0604020202020204" pitchFamily="34" charset="0"/>
              </a:rPr>
              <a:t>More information about the project can be accessed at:</a:t>
            </a:r>
          </a:p>
          <a:p>
            <a:pPr lvl="0"/>
            <a:r>
              <a:rPr lang="en-GB" sz="1400" u="sng" dirty="0">
                <a:solidFill>
                  <a:srgbClr val="0563C1"/>
                </a:solidFill>
                <a:latin typeface="Arial" panose="020B0604020202020204" pitchFamily="34" charset="0"/>
                <a:ea typeface="Calibri" panose="020F050202020403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Models for the evaluation and purchase of antimicrobials | Scientific advice | Life sciences | What we do | About | NICE</a:t>
            </a:r>
            <a:endParaRPr lang="en-GB" sz="1400" dirty="0">
              <a:solidFill>
                <a:prstClr val="black"/>
              </a:solidFill>
              <a:highlight>
                <a:srgbClr val="FFFF00"/>
              </a:highlight>
              <a:latin typeface="Arial" panose="020B0604020202020204" pitchFamily="34" charset="0"/>
              <a:cs typeface="Arial" panose="020B0604020202020204" pitchFamily="34" charset="0"/>
            </a:endParaRPr>
          </a:p>
          <a:p>
            <a:pPr lvl="0"/>
            <a:r>
              <a:rPr lang="en-GB" sz="1600" dirty="0">
                <a:solidFill>
                  <a:prstClr val="black"/>
                </a:solidFill>
                <a:latin typeface="Arial" panose="020B0604020202020204" pitchFamily="34" charset="0"/>
                <a:cs typeface="Arial" panose="020B0604020202020204" pitchFamily="34" charset="0"/>
              </a:rPr>
              <a:t> </a:t>
            </a:r>
          </a:p>
          <a:p>
            <a:pPr lvl="0"/>
            <a:r>
              <a:rPr lang="en-GB" sz="1600" dirty="0">
                <a:solidFill>
                  <a:prstClr val="black"/>
                </a:solidFill>
                <a:latin typeface="Arial" panose="020B0604020202020204" pitchFamily="34" charset="0"/>
                <a:cs typeface="Arial" panose="020B0604020202020204" pitchFamily="34" charset="0"/>
              </a:rPr>
              <a:t> </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B1617EE-4BE0-48C8-9E60-45170D99DF2C}"/>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DE0456F-0C62-4622-A840-C4D73E0AD55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5" name="Picture 4">
            <a:extLst>
              <a:ext uri="{FF2B5EF4-FFF2-40B4-BE49-F238E27FC236}">
                <a16:creationId xmlns:a16="http://schemas.microsoft.com/office/drawing/2014/main" id="{8E15613F-E01F-4E18-8FA2-D44B35A8E59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606222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EFC74-F6AB-494E-A7AD-55D82F12AB1D}"/>
              </a:ext>
            </a:extLst>
          </p:cNvPr>
          <p:cNvSpPr>
            <a:spLocks noGrp="1"/>
          </p:cNvSpPr>
          <p:nvPr>
            <p:ph type="title" idx="4294967295"/>
          </p:nvPr>
        </p:nvSpPr>
        <p:spPr>
          <a:xfrm>
            <a:off x="713363" y="653255"/>
            <a:ext cx="10515600" cy="582202"/>
          </a:xfrm>
        </p:spPr>
        <p:txBody>
          <a:bodyPr>
            <a:normAutofit/>
          </a:bodyPr>
          <a:lstStyle/>
          <a:p>
            <a:r>
              <a:rPr lang="en-GB" sz="2800" b="1" dirty="0">
                <a:solidFill>
                  <a:srgbClr val="00A188"/>
                </a:solidFill>
                <a:latin typeface="Arial" panose="020B0604020202020204" pitchFamily="34" charset="0"/>
                <a:cs typeface="Arial" panose="020B0604020202020204" pitchFamily="34" charset="0"/>
              </a:rPr>
              <a:t>Key updates</a:t>
            </a:r>
          </a:p>
        </p:txBody>
      </p:sp>
      <p:sp>
        <p:nvSpPr>
          <p:cNvPr id="6" name="Rectangle 5">
            <a:extLst>
              <a:ext uri="{FF2B5EF4-FFF2-40B4-BE49-F238E27FC236}">
                <a16:creationId xmlns:a16="http://schemas.microsoft.com/office/drawing/2014/main" id="{55F5F0D3-6917-4D4A-A2CC-FFCDB49BFF58}"/>
              </a:ext>
            </a:extLst>
          </p:cNvPr>
          <p:cNvSpPr/>
          <p:nvPr/>
        </p:nvSpPr>
        <p:spPr>
          <a:xfrm>
            <a:off x="713363" y="1406716"/>
            <a:ext cx="10322191" cy="3188117"/>
          </a:xfrm>
          <a:prstGeom prst="rect">
            <a:avLst/>
          </a:prstGeom>
        </p:spPr>
        <p:txBody>
          <a:bodyPr wrap="square">
            <a:spAutoFit/>
          </a:bodyPr>
          <a:lstStyle/>
          <a:p>
            <a:pPr lvl="0">
              <a:lnSpc>
                <a:spcPct val="114000"/>
              </a:lnSpc>
              <a:spcBef>
                <a:spcPts val="1000"/>
              </a:spcBef>
              <a:spcAft>
                <a:spcPts val="1000"/>
              </a:spcAft>
              <a:defRPr/>
            </a:pPr>
            <a:r>
              <a:rPr lang="en-GB" sz="2400" b="1" dirty="0">
                <a:latin typeface="Arial" panose="020B0604020202020204" pitchFamily="34" charset="0"/>
                <a:cs typeface="Arial" panose="020B0604020202020204" pitchFamily="34" charset="0"/>
              </a:rPr>
              <a:t>Product selected for the new antimicrobial part of the project:</a:t>
            </a:r>
          </a:p>
          <a:p>
            <a:pPr marL="342900" indent="-342900">
              <a:lnSpc>
                <a:spcPct val="114000"/>
              </a:lnSpc>
              <a:spcBef>
                <a:spcPts val="1000"/>
              </a:spcBef>
              <a:spcAft>
                <a:spcPts val="1000"/>
              </a:spcAft>
              <a:buFont typeface="Wingdings" panose="05000000000000000000" pitchFamily="2" charset="2"/>
              <a:buChar char="§"/>
              <a:defRPr/>
            </a:pPr>
            <a:r>
              <a:rPr lang="en-GB" sz="2400" dirty="0">
                <a:latin typeface="Arial" panose="020B0604020202020204" pitchFamily="34" charset="0"/>
                <a:cs typeface="Arial" panose="020B0604020202020204" pitchFamily="34" charset="0"/>
              </a:rPr>
              <a:t>Cefiderocol (</a:t>
            </a:r>
            <a:r>
              <a:rPr lang="en-GB" sz="2400" dirty="0" err="1">
                <a:latin typeface="Arial" panose="020B0604020202020204" pitchFamily="34" charset="0"/>
                <a:cs typeface="Arial" panose="020B0604020202020204" pitchFamily="34" charset="0"/>
              </a:rPr>
              <a:t>Fetcroja</a:t>
            </a:r>
            <a:r>
              <a:rPr lang="en-GB" sz="2400" dirty="0">
                <a:latin typeface="Arial" panose="020B0604020202020204" pitchFamily="34" charset="0"/>
                <a:cs typeface="Arial" panose="020B0604020202020204" pitchFamily="34" charset="0"/>
              </a:rPr>
              <a:t>) manufactured by Shionogi</a:t>
            </a:r>
          </a:p>
          <a:p>
            <a:pPr marL="0" marR="0" lvl="0" indent="0" algn="l" defTabSz="914400" rtl="0" eaLnBrk="1" fontAlgn="auto" latinLnBrk="0" hangingPunct="1">
              <a:lnSpc>
                <a:spcPct val="114000"/>
              </a:lnSpc>
              <a:spcBef>
                <a:spcPts val="1000"/>
              </a:spcBef>
              <a:spcAft>
                <a:spcPts val="1000"/>
              </a:spcAft>
              <a:buClrTx/>
              <a:buSzTx/>
              <a:buFontTx/>
              <a:buNone/>
              <a:tabLst/>
              <a:defRPr/>
            </a:pPr>
            <a:endParaRPr lang="en-GB" sz="24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14000"/>
              </a:lnSpc>
              <a:spcBef>
                <a:spcPts val="1000"/>
              </a:spcBef>
              <a:spcAft>
                <a:spcPts val="1000"/>
              </a:spcAft>
              <a:buClrTx/>
              <a:buSzTx/>
              <a:buFontTx/>
              <a:buNone/>
              <a:tabLst/>
              <a:defRPr/>
            </a:pPr>
            <a:r>
              <a:rPr lang="en-GB" sz="2400" b="1" dirty="0">
                <a:latin typeface="Arial" panose="020B0604020202020204" pitchFamily="34" charset="0"/>
                <a:cs typeface="Arial" panose="020B0604020202020204" pitchFamily="34" charset="0"/>
              </a:rPr>
              <a:t>Product selected for the existing antimicrobial part of the project:</a:t>
            </a:r>
          </a:p>
          <a:p>
            <a:pPr marL="342900" lvl="0" indent="-342900">
              <a:lnSpc>
                <a:spcPct val="114000"/>
              </a:lnSpc>
              <a:spcBef>
                <a:spcPts val="1000"/>
              </a:spcBef>
              <a:spcAft>
                <a:spcPts val="1000"/>
              </a:spcAft>
              <a:buFont typeface="Wingdings" panose="05000000000000000000" pitchFamily="2" charset="2"/>
              <a:buChar char="§"/>
              <a:defRPr/>
            </a:pPr>
            <a:r>
              <a:rPr lang="en-GB" sz="2400" dirty="0">
                <a:latin typeface="Arial" panose="020B0604020202020204" pitchFamily="34" charset="0"/>
                <a:cs typeface="Arial" panose="020B0604020202020204" pitchFamily="34" charset="0"/>
              </a:rPr>
              <a:t>Ceftazidime with avibactam (</a:t>
            </a:r>
            <a:r>
              <a:rPr lang="en-GB" sz="2400" dirty="0" err="1">
                <a:latin typeface="Arial" panose="020B0604020202020204" pitchFamily="34" charset="0"/>
                <a:cs typeface="Arial" panose="020B0604020202020204" pitchFamily="34" charset="0"/>
              </a:rPr>
              <a:t>Zavicefta</a:t>
            </a:r>
            <a:r>
              <a:rPr lang="en-GB" sz="2400" dirty="0">
                <a:latin typeface="Arial" panose="020B0604020202020204" pitchFamily="34" charset="0"/>
                <a:cs typeface="Arial" panose="020B0604020202020204" pitchFamily="34" charset="0"/>
              </a:rPr>
              <a:t>) manufactured by Pfizer</a:t>
            </a:r>
          </a:p>
        </p:txBody>
      </p:sp>
      <p:sp>
        <p:nvSpPr>
          <p:cNvPr id="4" name="Slide Number Placeholder 3">
            <a:extLst>
              <a:ext uri="{FF2B5EF4-FFF2-40B4-BE49-F238E27FC236}">
                <a16:creationId xmlns:a16="http://schemas.microsoft.com/office/drawing/2014/main" id="{E1A85FD3-0F32-4CFF-AB89-A9FC7B1F1B0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5B12A8B6-1E0C-4736-AF97-4006875C374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9854" y="6324388"/>
            <a:ext cx="2832508" cy="502542"/>
          </a:xfrm>
          <a:prstGeom prst="rect">
            <a:avLst/>
          </a:prstGeom>
        </p:spPr>
      </p:pic>
      <p:pic>
        <p:nvPicPr>
          <p:cNvPr id="7" name="Picture 6">
            <a:extLst>
              <a:ext uri="{FF2B5EF4-FFF2-40B4-BE49-F238E27FC236}">
                <a16:creationId xmlns:a16="http://schemas.microsoft.com/office/drawing/2014/main" id="{BBF44DC4-89E7-419B-8846-4A7F50E214D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1466992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EFC74-F6AB-494E-A7AD-55D82F12AB1D}"/>
              </a:ext>
            </a:extLst>
          </p:cNvPr>
          <p:cNvSpPr>
            <a:spLocks noGrp="1"/>
          </p:cNvSpPr>
          <p:nvPr>
            <p:ph type="title" idx="4294967295"/>
          </p:nvPr>
        </p:nvSpPr>
        <p:spPr>
          <a:xfrm>
            <a:off x="713363" y="653255"/>
            <a:ext cx="10515600" cy="582202"/>
          </a:xfrm>
        </p:spPr>
        <p:txBody>
          <a:bodyPr>
            <a:normAutofit/>
          </a:bodyPr>
          <a:lstStyle/>
          <a:p>
            <a:r>
              <a:rPr lang="en-GB" sz="2800" b="1" dirty="0">
                <a:solidFill>
                  <a:srgbClr val="00A188"/>
                </a:solidFill>
                <a:latin typeface="Arial" panose="020B0604020202020204" pitchFamily="34" charset="0"/>
                <a:cs typeface="Arial" panose="020B0604020202020204" pitchFamily="34" charset="0"/>
              </a:rPr>
              <a:t>Project overview</a:t>
            </a:r>
          </a:p>
        </p:txBody>
      </p:sp>
      <p:sp>
        <p:nvSpPr>
          <p:cNvPr id="6" name="Rectangle 5">
            <a:extLst>
              <a:ext uri="{FF2B5EF4-FFF2-40B4-BE49-F238E27FC236}">
                <a16:creationId xmlns:a16="http://schemas.microsoft.com/office/drawing/2014/main" id="{55F5F0D3-6917-4D4A-A2CC-FFCDB49BFF58}"/>
              </a:ext>
            </a:extLst>
          </p:cNvPr>
          <p:cNvSpPr/>
          <p:nvPr/>
        </p:nvSpPr>
        <p:spPr>
          <a:xfrm>
            <a:off x="713363" y="1406716"/>
            <a:ext cx="10322191" cy="697563"/>
          </a:xfrm>
          <a:prstGeom prst="rect">
            <a:avLst/>
          </a:prstGeom>
        </p:spPr>
        <p:txBody>
          <a:bodyPr wrap="square">
            <a:spAutoFit/>
          </a:bodyPr>
          <a:lstStyle/>
          <a:p>
            <a:pPr lvl="0">
              <a:lnSpc>
                <a:spcPct val="114000"/>
              </a:lnSpc>
              <a:spcBef>
                <a:spcPts val="1000"/>
              </a:spcBef>
              <a:spcAft>
                <a:spcPts val="1000"/>
              </a:spcAft>
              <a:defRPr/>
            </a:pPr>
            <a:r>
              <a:rPr lang="en-GB" b="1" dirty="0">
                <a:solidFill>
                  <a:prstClr val="black"/>
                </a:solidFill>
                <a:latin typeface="Arial" panose="020B0604020202020204" pitchFamily="34" charset="0"/>
                <a:cs typeface="Arial" panose="020B0604020202020204" pitchFamily="34" charset="0"/>
              </a:rPr>
              <a:t>Aim:</a:t>
            </a:r>
            <a:r>
              <a:rPr lang="en-GB" dirty="0">
                <a:solidFill>
                  <a:prstClr val="black"/>
                </a:solidFill>
                <a:latin typeface="Arial" panose="020B0604020202020204" pitchFamily="34" charset="0"/>
                <a:cs typeface="Arial" panose="020B0604020202020204" pitchFamily="34" charset="0"/>
              </a:rPr>
              <a:t> To develop and test an innovative payment model that reimburses companies for antimicrobials based primarily on their value to the NHS as opposed to volumes used.</a:t>
            </a:r>
          </a:p>
        </p:txBody>
      </p:sp>
      <p:sp>
        <p:nvSpPr>
          <p:cNvPr id="8" name="Content Placeholder 2">
            <a:extLst>
              <a:ext uri="{FF2B5EF4-FFF2-40B4-BE49-F238E27FC236}">
                <a16:creationId xmlns:a16="http://schemas.microsoft.com/office/drawing/2014/main" id="{CC73F53D-6F56-4A42-B299-7E4945107750}"/>
              </a:ext>
            </a:extLst>
          </p:cNvPr>
          <p:cNvSpPr>
            <a:spLocks noGrp="1"/>
          </p:cNvSpPr>
          <p:nvPr>
            <p:ph type="body" idx="1"/>
          </p:nvPr>
        </p:nvSpPr>
        <p:spPr>
          <a:xfrm>
            <a:off x="768203" y="2432032"/>
            <a:ext cx="10405919" cy="2350387"/>
          </a:xfrm>
        </p:spPr>
        <p:txBody>
          <a:bodyPr/>
          <a:lstStyle/>
          <a:p>
            <a:r>
              <a:rPr lang="en-GB" sz="1800" b="1" dirty="0">
                <a:solidFill>
                  <a:prstClr val="black"/>
                </a:solidFill>
                <a:latin typeface="Arial" panose="020B0604020202020204" pitchFamily="34" charset="0"/>
                <a:cs typeface="Arial" panose="020B0604020202020204" pitchFamily="34" charset="0"/>
              </a:rPr>
              <a:t>Success criteria:</a:t>
            </a:r>
          </a:p>
          <a:p>
            <a:pPr marL="342900" indent="-342900">
              <a:buFont typeface="Wingdings" panose="05000000000000000000" pitchFamily="2" charset="2"/>
              <a:buChar char="§"/>
            </a:pPr>
            <a:r>
              <a:rPr lang="en-GB" sz="1800" dirty="0">
                <a:solidFill>
                  <a:prstClr val="black"/>
                </a:solidFill>
                <a:latin typeface="Arial" panose="020B0604020202020204" pitchFamily="34" charset="0"/>
                <a:cs typeface="Arial" panose="020B0604020202020204" pitchFamily="34" charset="0"/>
              </a:rPr>
              <a:t>An agreed HTA valuation framework and complete value assessment of two products. </a:t>
            </a:r>
          </a:p>
          <a:p>
            <a:pPr marL="342900" indent="-342900">
              <a:buFont typeface="Wingdings" panose="05000000000000000000" pitchFamily="2" charset="2"/>
              <a:buChar char="§"/>
            </a:pPr>
            <a:r>
              <a:rPr lang="en-GB" sz="1800" dirty="0">
                <a:solidFill>
                  <a:prstClr val="black"/>
                </a:solidFill>
                <a:latin typeface="Arial" panose="020B0604020202020204" pitchFamily="34" charset="0"/>
                <a:cs typeface="Arial" panose="020B0604020202020204" pitchFamily="34" charset="0"/>
              </a:rPr>
              <a:t>An agreed payment framework that leads to successful negotiation of payments for the two products, supporting good stewardship.</a:t>
            </a:r>
          </a:p>
          <a:p>
            <a:pPr marL="342900" indent="-342900">
              <a:buFont typeface="Wingdings" panose="05000000000000000000" pitchFamily="2" charset="2"/>
              <a:buChar char="§"/>
            </a:pPr>
            <a:r>
              <a:rPr lang="en-GB" sz="1800" dirty="0">
                <a:solidFill>
                  <a:prstClr val="black"/>
                </a:solidFill>
                <a:latin typeface="Arial" panose="020B0604020202020204" pitchFamily="34" charset="0"/>
                <a:cs typeface="Arial" panose="020B0604020202020204" pitchFamily="34" charset="0"/>
              </a:rPr>
              <a:t>Other countries test models that, together, achieve pull incentives for antimicrobials and stimulate companies to increase investment.</a:t>
            </a:r>
          </a:p>
          <a:p>
            <a:endParaRPr lang="en-GB" sz="1800" dirty="0">
              <a:solidFill>
                <a:srgbClr val="FF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E1A85FD3-0F32-4CFF-AB89-A9FC7B1F1B0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5B12A8B6-1E0C-4736-AF97-4006875C374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9854" y="6324388"/>
            <a:ext cx="2832508" cy="502542"/>
          </a:xfrm>
          <a:prstGeom prst="rect">
            <a:avLst/>
          </a:prstGeom>
        </p:spPr>
      </p:pic>
      <p:pic>
        <p:nvPicPr>
          <p:cNvPr id="7" name="Picture 6">
            <a:extLst>
              <a:ext uri="{FF2B5EF4-FFF2-40B4-BE49-F238E27FC236}">
                <a16:creationId xmlns:a16="http://schemas.microsoft.com/office/drawing/2014/main" id="{BBF44DC4-89E7-419B-8846-4A7F50E214D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2351324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AB5093-DD9F-4C5D-9598-E97345C352F7}"/>
              </a:ext>
            </a:extLst>
          </p:cNvPr>
          <p:cNvSpPr>
            <a:spLocks noGrp="1"/>
          </p:cNvSpPr>
          <p:nvPr>
            <p:ph type="body" idx="1"/>
          </p:nvPr>
        </p:nvSpPr>
        <p:spPr>
          <a:xfrm>
            <a:off x="893040" y="1038761"/>
            <a:ext cx="10405919" cy="4601260"/>
          </a:xfrm>
          <a:solidFill>
            <a:schemeClr val="bg1"/>
          </a:solidFill>
        </p:spPr>
        <p:txBody>
          <a:bodyPr/>
          <a:lstStyle/>
          <a:p>
            <a:pPr marL="342900" lvl="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In 2015, a joint Government/ Industry AMR working group and a sub-group were established to consider reimbursement and evaluation of antimicrobials and the principle of an innovative payment model was agreed.</a:t>
            </a:r>
          </a:p>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In 2017, The Economic Evaluation Policy Research Unit (EEPRU) was commissioned to consider a value assessment approach for antimicrobials. </a:t>
            </a:r>
          </a:p>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In October 2018, EEPRU published a “</a:t>
            </a:r>
            <a:r>
              <a:rPr lang="en-GB" sz="1800" i="1" dirty="0">
                <a:latin typeface="Arial" panose="020B0604020202020204" pitchFamily="34" charset="0"/>
                <a:cs typeface="Arial" panose="020B0604020202020204" pitchFamily="34" charset="0"/>
              </a:rPr>
              <a:t>Framework for value assessment of new antimicrobials</a:t>
            </a:r>
            <a:r>
              <a:rPr lang="en-GB" sz="1800" dirty="0">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The UK five-year national action plan for AMR published in January 2019 commits to test a new evaluation and payment model</a:t>
            </a:r>
            <a:r>
              <a:rPr lang="en-GB" sz="1800" dirty="0">
                <a:solidFill>
                  <a:srgbClr val="FF0000"/>
                </a:solidFill>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for antimicrobials.</a:t>
            </a:r>
          </a:p>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In 2019 and early 2020, NHS England &amp; Improvement and NICE in conjunction with feedback from industry and international stakeholders, finalised proposals to evaluate antimicrobials based upon their value to the NHS and to reimburse based upon value rather than the quantity supplied.</a:t>
            </a:r>
          </a:p>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In June 2020, a tender for one existing antimicrobial and one new antimicrobial was launched by NHS England and NHS Improvement / NICE project team</a:t>
            </a:r>
          </a:p>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In December 2020, the process of selecting two antimicrobials to proceed to the NICE evaluation process and ultimately to be supplied via the new payment model was completed. </a:t>
            </a:r>
          </a:p>
        </p:txBody>
      </p:sp>
      <p:sp>
        <p:nvSpPr>
          <p:cNvPr id="2" name="Title 1">
            <a:extLst>
              <a:ext uri="{FF2B5EF4-FFF2-40B4-BE49-F238E27FC236}">
                <a16:creationId xmlns:a16="http://schemas.microsoft.com/office/drawing/2014/main" id="{D6FEFC74-F6AB-494E-A7AD-55D82F12AB1D}"/>
              </a:ext>
            </a:extLst>
          </p:cNvPr>
          <p:cNvSpPr>
            <a:spLocks noGrp="1"/>
          </p:cNvSpPr>
          <p:nvPr>
            <p:ph type="title" idx="4294967295"/>
          </p:nvPr>
        </p:nvSpPr>
        <p:spPr>
          <a:xfrm>
            <a:off x="838199" y="529923"/>
            <a:ext cx="10515600" cy="582202"/>
          </a:xfrm>
        </p:spPr>
        <p:txBody>
          <a:bodyPr>
            <a:noAutofit/>
          </a:bodyPr>
          <a:lstStyle/>
          <a:p>
            <a:r>
              <a:rPr lang="en-GB" sz="2800" b="1" dirty="0">
                <a:solidFill>
                  <a:srgbClr val="00A188"/>
                </a:solidFill>
                <a:latin typeface="Arial" panose="020B0604020202020204" pitchFamily="34" charset="0"/>
                <a:cs typeface="Arial" panose="020B0604020202020204" pitchFamily="34" charset="0"/>
              </a:rPr>
              <a:t>Background</a:t>
            </a:r>
          </a:p>
        </p:txBody>
      </p:sp>
      <p:sp>
        <p:nvSpPr>
          <p:cNvPr id="4" name="Slide Number Placeholder 3">
            <a:extLst>
              <a:ext uri="{FF2B5EF4-FFF2-40B4-BE49-F238E27FC236}">
                <a16:creationId xmlns:a16="http://schemas.microsoft.com/office/drawing/2014/main" id="{E1A85FD3-0F32-4CFF-AB89-A9FC7B1F1B0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5B12A8B6-1E0C-4736-AF97-4006875C374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1667" y="6324389"/>
            <a:ext cx="2832508" cy="502542"/>
          </a:xfrm>
          <a:prstGeom prst="rect">
            <a:avLst/>
          </a:prstGeom>
        </p:spPr>
      </p:pic>
      <p:pic>
        <p:nvPicPr>
          <p:cNvPr id="7" name="Picture 6" descr="A picture containing clipart&#10;&#10;Description generated with very high confidence">
            <a:extLst>
              <a:ext uri="{FF2B5EF4-FFF2-40B4-BE49-F238E27FC236}">
                <a16:creationId xmlns:a16="http://schemas.microsoft.com/office/drawing/2014/main" id="{BBF44DC4-89E7-419B-8846-4A7F50E214D8}"/>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4285046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1C681-D260-4F06-BCD5-D6983278DC53}"/>
              </a:ext>
            </a:extLst>
          </p:cNvPr>
          <p:cNvSpPr>
            <a:spLocks noGrp="1"/>
          </p:cNvSpPr>
          <p:nvPr>
            <p:ph type="title" idx="4294967295"/>
          </p:nvPr>
        </p:nvSpPr>
        <p:spPr>
          <a:xfrm>
            <a:off x="838200" y="542763"/>
            <a:ext cx="10515600" cy="703891"/>
          </a:xfrm>
        </p:spPr>
        <p:txBody>
          <a:bodyPr>
            <a:normAutofit/>
          </a:bodyPr>
          <a:lstStyle/>
          <a:p>
            <a:r>
              <a:rPr lang="en-GB" sz="3200" b="1" dirty="0">
                <a:solidFill>
                  <a:srgbClr val="00A188"/>
                </a:solidFill>
                <a:latin typeface="Arial" panose="020B0604020202020204" pitchFamily="34" charset="0"/>
                <a:cs typeface="Arial" panose="020B0604020202020204" pitchFamily="34" charset="0"/>
              </a:rPr>
              <a:t>The payment model</a:t>
            </a:r>
          </a:p>
        </p:txBody>
      </p:sp>
      <p:sp>
        <p:nvSpPr>
          <p:cNvPr id="3" name="Content Placeholder 2">
            <a:extLst>
              <a:ext uri="{FF2B5EF4-FFF2-40B4-BE49-F238E27FC236}">
                <a16:creationId xmlns:a16="http://schemas.microsoft.com/office/drawing/2014/main" id="{17B37E9E-CB4B-49B4-B0C6-D050E417F0AA}"/>
              </a:ext>
            </a:extLst>
          </p:cNvPr>
          <p:cNvSpPr>
            <a:spLocks noGrp="1"/>
          </p:cNvSpPr>
          <p:nvPr>
            <p:ph type="body" idx="1"/>
          </p:nvPr>
        </p:nvSpPr>
        <p:spPr>
          <a:xfrm>
            <a:off x="838200" y="1769478"/>
            <a:ext cx="10810875" cy="3230628"/>
          </a:xfrm>
        </p:spPr>
        <p:txBody>
          <a:bodyPr/>
          <a:lstStyle/>
          <a:p>
            <a:pPr marL="342900" lvl="0" indent="-342900">
              <a:spcBef>
                <a:spcPts val="1200"/>
              </a:spcBef>
              <a:buFont typeface="Symbol" panose="05050102010706020507" pitchFamily="18" charset="2"/>
              <a:buChar char=""/>
            </a:pPr>
            <a:r>
              <a:rPr lang="en-GB" sz="1800" dirty="0">
                <a:latin typeface="Arial" panose="020B0604020202020204" pitchFamily="34" charset="0"/>
                <a:cs typeface="Arial" panose="020B0604020202020204" pitchFamily="34" charset="0"/>
              </a:rPr>
              <a:t>The principle of the model is that companies are paid for antimicrobials based on the estimated value  of benefits to patients and the NHS which is consistent with good stewardship rather than payments based on volumes used.</a:t>
            </a:r>
            <a:r>
              <a:rPr lang="en-GB" sz="1800" dirty="0">
                <a:solidFill>
                  <a:prstClr val="black"/>
                </a:solidFill>
                <a:latin typeface="Arial" panose="020B0604020202020204" pitchFamily="34" charset="0"/>
                <a:ea typeface="Calibri" panose="020F0502020204030204" pitchFamily="34" charset="0"/>
                <a:cs typeface="Arial" panose="020B0604020202020204" pitchFamily="34" charset="0"/>
              </a:rPr>
              <a:t> </a:t>
            </a:r>
            <a:endParaRPr lang="en-GB" sz="1800" dirty="0">
              <a:latin typeface="Arial" panose="020B0604020202020204" pitchFamily="34" charset="0"/>
              <a:ea typeface="Calibri" panose="020F0502020204030204" pitchFamily="34" charset="0"/>
              <a:cs typeface="Arial" panose="020B0604020202020204" pitchFamily="34" charset="0"/>
            </a:endParaRPr>
          </a:p>
          <a:p>
            <a:pPr marL="342900" lvl="0" indent="-342900">
              <a:spcBef>
                <a:spcPts val="1200"/>
              </a:spcBef>
              <a:spcAft>
                <a:spcPts val="0"/>
              </a:spcAft>
              <a:buFont typeface="Symbol" panose="05050102010706020507" pitchFamily="18" charset="2"/>
              <a:buChar char=""/>
            </a:pPr>
            <a:r>
              <a:rPr lang="en-GB" sz="1800" dirty="0">
                <a:latin typeface="Arial" panose="020B0604020202020204" pitchFamily="34" charset="0"/>
                <a:cs typeface="Arial" panose="020B0604020202020204" pitchFamily="34" charset="0"/>
              </a:rPr>
              <a:t>The value of the antimicrobials will be estimated by NICE through an adapted Health Technology Assessment with information from health economic modelling and expert opinion.</a:t>
            </a:r>
          </a:p>
          <a:p>
            <a:pPr marL="342900" lvl="0" indent="-342900">
              <a:spcBef>
                <a:spcPts val="1200"/>
              </a:spcBef>
              <a:spcAft>
                <a:spcPts val="0"/>
              </a:spcAft>
              <a:buFont typeface="Symbol" panose="05050102010706020507" pitchFamily="18" charset="2"/>
              <a:buChar char=""/>
            </a:pPr>
            <a:r>
              <a:rPr lang="en-GB" sz="1800" dirty="0">
                <a:latin typeface="Arial" panose="020B0604020202020204" pitchFamily="34" charset="0"/>
                <a:cs typeface="Arial" panose="020B0604020202020204" pitchFamily="34" charset="0"/>
              </a:rPr>
              <a:t>The model will capture value not just from the direct health gain to patients treated, but additional elements e.g. insurance value, diversity value, transmission value and enablement value</a:t>
            </a:r>
          </a:p>
          <a:p>
            <a:pPr marL="342900" lvl="0" indent="-342900">
              <a:spcBef>
                <a:spcPts val="1200"/>
              </a:spcBef>
              <a:buFont typeface="Symbol" panose="05050102010706020507" pitchFamily="18" charset="2"/>
              <a:buChar char=""/>
            </a:pPr>
            <a:r>
              <a:rPr lang="en-GB" sz="1800" dirty="0">
                <a:latin typeface="Arial" panose="020B0604020202020204" pitchFamily="34" charset="0"/>
                <a:cs typeface="Arial" panose="020B0604020202020204" pitchFamily="34" charset="0"/>
              </a:rPr>
              <a:t>Value assessment will be used to inform commercial discussions, leading to payments to companies of an annual fixed fee in instalments. </a:t>
            </a:r>
          </a:p>
          <a:p>
            <a:pPr marL="342900" lvl="0" indent="-342900">
              <a:spcAft>
                <a:spcPts val="0"/>
              </a:spcAft>
              <a:buFont typeface="Symbol" panose="05050102010706020507" pitchFamily="18" charset="2"/>
              <a:buChar char=""/>
            </a:pPr>
            <a:endParaRPr lang="en-GB" sz="2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00790B6-877E-44C0-937B-77AF554CAEC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989A1BC3-929E-4220-B39D-83460DA2C27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0076" y="6315237"/>
            <a:ext cx="2832508" cy="502542"/>
          </a:xfrm>
          <a:prstGeom prst="rect">
            <a:avLst/>
          </a:prstGeom>
        </p:spPr>
      </p:pic>
      <p:pic>
        <p:nvPicPr>
          <p:cNvPr id="8" name="Picture 7">
            <a:extLst>
              <a:ext uri="{FF2B5EF4-FFF2-40B4-BE49-F238E27FC236}">
                <a16:creationId xmlns:a16="http://schemas.microsoft.com/office/drawing/2014/main" id="{689D2D2A-6132-411C-8A5E-A65E5C9531E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3326975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1C681-D260-4F06-BCD5-D6983278DC53}"/>
              </a:ext>
            </a:extLst>
          </p:cNvPr>
          <p:cNvSpPr>
            <a:spLocks noGrp="1"/>
          </p:cNvSpPr>
          <p:nvPr>
            <p:ph type="title" idx="4294967295"/>
          </p:nvPr>
        </p:nvSpPr>
        <p:spPr>
          <a:xfrm>
            <a:off x="838200" y="542763"/>
            <a:ext cx="10515600" cy="703891"/>
          </a:xfrm>
        </p:spPr>
        <p:txBody>
          <a:bodyPr>
            <a:normAutofit/>
          </a:bodyPr>
          <a:lstStyle/>
          <a:p>
            <a:r>
              <a:rPr lang="en-GB" sz="3200" b="1" dirty="0">
                <a:solidFill>
                  <a:srgbClr val="00A188"/>
                </a:solidFill>
                <a:latin typeface="Arial" panose="020B0604020202020204" pitchFamily="34" charset="0"/>
                <a:cs typeface="Arial" panose="020B0604020202020204" pitchFamily="34" charset="0"/>
              </a:rPr>
              <a:t>Application of the model</a:t>
            </a:r>
          </a:p>
        </p:txBody>
      </p:sp>
      <p:sp>
        <p:nvSpPr>
          <p:cNvPr id="9" name="Content Placeholder 2">
            <a:extLst>
              <a:ext uri="{FF2B5EF4-FFF2-40B4-BE49-F238E27FC236}">
                <a16:creationId xmlns:a16="http://schemas.microsoft.com/office/drawing/2014/main" id="{2CA79C7F-5283-4F5E-BDE0-C8250D46760D}"/>
              </a:ext>
            </a:extLst>
          </p:cNvPr>
          <p:cNvSpPr txBox="1">
            <a:spLocks/>
          </p:cNvSpPr>
          <p:nvPr/>
        </p:nvSpPr>
        <p:spPr>
          <a:xfrm>
            <a:off x="838200" y="1661317"/>
            <a:ext cx="10460760" cy="291361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4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lvl="0">
              <a:spcBef>
                <a:spcPts val="0"/>
              </a:spcBef>
              <a:spcAft>
                <a:spcPts val="1200"/>
              </a:spcAft>
              <a:defRPr/>
            </a:pPr>
            <a:r>
              <a:rPr kumimoji="0" lang="en-GB" sz="1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model is being tested through application to two antimicrobial products</a:t>
            </a:r>
            <a:r>
              <a:rPr lang="en-GB" sz="1800" dirty="0">
                <a:latin typeface="Arial" panose="020B0604020202020204" pitchFamily="34" charset="0"/>
                <a:cs typeface="Arial" panose="020B0604020202020204" pitchFamily="34" charset="0"/>
              </a:rPr>
              <a:t> selected via competitive procurement exercise:</a:t>
            </a:r>
            <a:endParaRPr kumimoji="0" lang="en-GB" sz="18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540000" marR="0" lvl="1" indent="-342900" algn="l" defTabSz="914400" rtl="0" eaLnBrk="1" fontAlgn="auto" latinLnBrk="0" hangingPunct="1">
              <a:lnSpc>
                <a:spcPct val="90000"/>
              </a:lnSpc>
              <a:spcBef>
                <a:spcPts val="0"/>
              </a:spcBef>
              <a:spcAft>
                <a:spcPts val="12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existing (has received marketing authorisation in past 2-3 years)</a:t>
            </a:r>
          </a:p>
          <a:p>
            <a:pPr marL="540000" marR="0" lvl="1" indent="-342900" algn="l" defTabSz="914400" rtl="0" eaLnBrk="1" fontAlgn="auto" latinLnBrk="0" hangingPunct="1">
              <a:lnSpc>
                <a:spcPct val="90000"/>
              </a:lnSpc>
              <a:spcBef>
                <a:spcPts val="0"/>
              </a:spcBef>
              <a:spcAft>
                <a:spcPts val="12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new to market (with expectation of a marketing authorisation by end 2020 and with plans to launch in UK)</a:t>
            </a:r>
          </a:p>
          <a:p>
            <a:pPr marL="0" marR="0" lvl="0" indent="0" algn="l" defTabSz="914400" rtl="0" eaLnBrk="1" fontAlgn="auto" latinLnBrk="0" hangingPunct="1">
              <a:lnSpc>
                <a:spcPct val="90000"/>
              </a:lnSpc>
              <a:spcBef>
                <a:spcPts val="0"/>
              </a:spcBef>
              <a:spcAft>
                <a:spcPts val="1200"/>
              </a:spcAft>
              <a:buClrTx/>
              <a:buSzTx/>
              <a:buFont typeface="Arial" panose="020B0604020202020204" pitchFamily="34" charset="0"/>
              <a:buNone/>
              <a:tabLst/>
              <a:defRPr/>
            </a:pPr>
            <a:r>
              <a:rPr kumimoji="0" lang="en-GB" sz="1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Future policy for the evaluation and purchasing of antimicrobials will be informed by the outcomes from this project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 name="Slide Number Placeholder 3">
            <a:extLst>
              <a:ext uri="{FF2B5EF4-FFF2-40B4-BE49-F238E27FC236}">
                <a16:creationId xmlns:a16="http://schemas.microsoft.com/office/drawing/2014/main" id="{800790B6-877E-44C0-937B-77AF554CAEC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989A1BC3-929E-4220-B39D-83460DA2C27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0076" y="6315237"/>
            <a:ext cx="2832508" cy="502542"/>
          </a:xfrm>
          <a:prstGeom prst="rect">
            <a:avLst/>
          </a:prstGeom>
        </p:spPr>
      </p:pic>
      <p:pic>
        <p:nvPicPr>
          <p:cNvPr id="8" name="Picture 7">
            <a:extLst>
              <a:ext uri="{FF2B5EF4-FFF2-40B4-BE49-F238E27FC236}">
                <a16:creationId xmlns:a16="http://schemas.microsoft.com/office/drawing/2014/main" id="{689D2D2A-6132-411C-8A5E-A65E5C9531E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Tree>
    <p:extLst>
      <p:ext uri="{BB962C8B-B14F-4D97-AF65-F5344CB8AC3E}">
        <p14:creationId xmlns:p14="http://schemas.microsoft.com/office/powerpoint/2010/main" val="360821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rrow: Right 13">
            <a:extLst>
              <a:ext uri="{FF2B5EF4-FFF2-40B4-BE49-F238E27FC236}">
                <a16:creationId xmlns:a16="http://schemas.microsoft.com/office/drawing/2014/main" id="{DF11AE02-B11B-4A49-AA48-B41CE0251124}"/>
              </a:ext>
              <a:ext uri="{C183D7F6-B498-43B3-948B-1728B52AA6E4}">
                <adec:decorative xmlns:adec="http://schemas.microsoft.com/office/drawing/2017/decorative" val="1"/>
              </a:ext>
            </a:extLst>
          </p:cNvPr>
          <p:cNvSpPr/>
          <p:nvPr/>
        </p:nvSpPr>
        <p:spPr>
          <a:xfrm>
            <a:off x="591764" y="858982"/>
            <a:ext cx="11600235" cy="4014111"/>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lide Number Placeholder 2">
            <a:extLst>
              <a:ext uri="{FF2B5EF4-FFF2-40B4-BE49-F238E27FC236}">
                <a16:creationId xmlns:a16="http://schemas.microsoft.com/office/drawing/2014/main" id="{2E212D4A-9080-4121-B92E-A52EE1C56596}"/>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A44ADC-FBC0-4698-B0EC-1AD4A406038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FF58CBA3-D0B0-4236-B05D-E3B7452BDD0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8238" y="6324388"/>
            <a:ext cx="2832508" cy="502542"/>
          </a:xfrm>
          <a:prstGeom prst="rect">
            <a:avLst/>
          </a:prstGeom>
        </p:spPr>
      </p:pic>
      <p:pic>
        <p:nvPicPr>
          <p:cNvPr id="5" name="Picture 4">
            <a:extLst>
              <a:ext uri="{FF2B5EF4-FFF2-40B4-BE49-F238E27FC236}">
                <a16:creationId xmlns:a16="http://schemas.microsoft.com/office/drawing/2014/main" id="{D428E1C3-6482-46C6-B87C-3CEE1F22D17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27076" y="6392217"/>
            <a:ext cx="908478" cy="366885"/>
          </a:xfrm>
          <a:prstGeom prst="rect">
            <a:avLst/>
          </a:prstGeom>
        </p:spPr>
      </p:pic>
      <p:sp>
        <p:nvSpPr>
          <p:cNvPr id="40" name="Rectangle: Rounded Corners 39">
            <a:extLst>
              <a:ext uri="{FF2B5EF4-FFF2-40B4-BE49-F238E27FC236}">
                <a16:creationId xmlns:a16="http://schemas.microsoft.com/office/drawing/2014/main" id="{1243F4DA-48BD-4FD8-9A1A-64BD9E2315DA}"/>
              </a:ext>
              <a:ext uri="{C183D7F6-B498-43B3-948B-1728B52AA6E4}">
                <adec:decorative xmlns:adec="http://schemas.microsoft.com/office/drawing/2017/decorative" val="1"/>
              </a:ext>
            </a:extLst>
          </p:cNvPr>
          <p:cNvSpPr/>
          <p:nvPr/>
        </p:nvSpPr>
        <p:spPr>
          <a:xfrm>
            <a:off x="3308623" y="2037996"/>
            <a:ext cx="2177714" cy="1663683"/>
          </a:xfrm>
          <a:prstGeom prst="roundRect">
            <a:avLst/>
          </a:prstGeom>
          <a:pattFill prst="ltDnDiag">
            <a:fgClr>
              <a:srgbClr val="00B050"/>
            </a:fgClr>
            <a:bgClr>
              <a:schemeClr val="bg1"/>
            </a:bgClr>
          </a:patt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Rounded Corners 14">
            <a:extLst>
              <a:ext uri="{FF2B5EF4-FFF2-40B4-BE49-F238E27FC236}">
                <a16:creationId xmlns:a16="http://schemas.microsoft.com/office/drawing/2014/main" id="{7598FA64-FB64-49CC-AAF6-4CF66A8CA1E4}"/>
              </a:ext>
              <a:ext uri="{C183D7F6-B498-43B3-948B-1728B52AA6E4}">
                <adec:decorative xmlns:adec="http://schemas.microsoft.com/office/drawing/2017/decorative" val="1"/>
              </a:ext>
            </a:extLst>
          </p:cNvPr>
          <p:cNvSpPr/>
          <p:nvPr/>
        </p:nvSpPr>
        <p:spPr>
          <a:xfrm>
            <a:off x="971129" y="2037996"/>
            <a:ext cx="2246276" cy="1685575"/>
          </a:xfrm>
          <a:prstGeom prst="roundRect">
            <a:avLst/>
          </a:prstGeom>
          <a:pattFill prst="ltDnDiag">
            <a:fgClr>
              <a:srgbClr val="00B050"/>
            </a:fgClr>
            <a:bgClr>
              <a:schemeClr val="bg1"/>
            </a:bgClr>
          </a:patt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 Placeholder 1">
            <a:extLst>
              <a:ext uri="{FF2B5EF4-FFF2-40B4-BE49-F238E27FC236}">
                <a16:creationId xmlns:a16="http://schemas.microsoft.com/office/drawing/2014/main" id="{10B2D4C3-21CB-4A50-90C6-AEF3A7F918B9}"/>
              </a:ext>
              <a:ext uri="{C183D7F6-B498-43B3-948B-1728B52AA6E4}">
                <adec:decorative xmlns:adec="http://schemas.microsoft.com/office/drawing/2017/decorative" val="0"/>
              </a:ext>
            </a:extLst>
          </p:cNvPr>
          <p:cNvSpPr>
            <a:spLocks noGrp="1"/>
          </p:cNvSpPr>
          <p:nvPr>
            <p:ph type="title" idx="4294967295"/>
          </p:nvPr>
        </p:nvSpPr>
        <p:spPr>
          <a:xfrm>
            <a:off x="591764" y="538772"/>
            <a:ext cx="10406062" cy="5349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en-GB" sz="3200" b="1" dirty="0">
                <a:latin typeface="Arial" panose="020B0604020202020204" pitchFamily="34" charset="0"/>
                <a:cs typeface="Arial" panose="020B0604020202020204" pitchFamily="34" charset="0"/>
              </a:rPr>
              <a:t>Project outline </a:t>
            </a:r>
          </a:p>
        </p:txBody>
      </p:sp>
      <p:sp>
        <p:nvSpPr>
          <p:cNvPr id="84" name="Rounded Rectangle 50">
            <a:extLst>
              <a:ext uri="{FF2B5EF4-FFF2-40B4-BE49-F238E27FC236}">
                <a16:creationId xmlns:a16="http://schemas.microsoft.com/office/drawing/2014/main" id="{9849074C-4553-4DF3-9608-33C9EE949A90}"/>
              </a:ext>
              <a:ext uri="{C183D7F6-B498-43B3-948B-1728B52AA6E4}">
                <adec:decorative xmlns:adec="http://schemas.microsoft.com/office/drawing/2017/decorative" val="0"/>
              </a:ext>
            </a:extLst>
          </p:cNvPr>
          <p:cNvSpPr/>
          <p:nvPr/>
        </p:nvSpPr>
        <p:spPr>
          <a:xfrm>
            <a:off x="703754" y="4616711"/>
            <a:ext cx="1040349" cy="307777"/>
          </a:xfrm>
          <a:prstGeom prst="rect">
            <a:avLst/>
          </a:prstGeom>
          <a:noFill/>
          <a:ln w="12700" cap="flat" cmpd="sng" algn="ctr">
            <a:noFill/>
            <a:prstDash val="solid"/>
            <a:miter lim="800000"/>
          </a:ln>
          <a:effectLst/>
        </p:spPr>
        <p:txBody>
          <a:bodyPr wrap="square" lIns="0" tIns="0" rIns="0" bIns="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a:ln>
                  <a:noFill/>
                </a:ln>
                <a:solidFill>
                  <a:prstClr val="black"/>
                </a:solidFill>
                <a:effectLst/>
                <a:uLnTx/>
                <a:uFillTx/>
                <a:latin typeface="Arial" panose="020B0604020202020204"/>
                <a:ea typeface="+mn-ea"/>
                <a:cs typeface="+mn-cs"/>
              </a:rPr>
              <a:t>Project launch: July 2019  </a:t>
            </a:r>
          </a:p>
        </p:txBody>
      </p:sp>
      <p:sp>
        <p:nvSpPr>
          <p:cNvPr id="45" name="Rectangle 44">
            <a:extLst>
              <a:ext uri="{FF2B5EF4-FFF2-40B4-BE49-F238E27FC236}">
                <a16:creationId xmlns:a16="http://schemas.microsoft.com/office/drawing/2014/main" id="{DD85650B-5A38-4962-BD83-3F0AC30B17E7}"/>
              </a:ext>
              <a:ext uri="{C183D7F6-B498-43B3-948B-1728B52AA6E4}">
                <adec:decorative xmlns:adec="http://schemas.microsoft.com/office/drawing/2017/decorative" val="0"/>
              </a:ext>
            </a:extLst>
          </p:cNvPr>
          <p:cNvSpPr/>
          <p:nvPr/>
        </p:nvSpPr>
        <p:spPr>
          <a:xfrm>
            <a:off x="1169423" y="2125763"/>
            <a:ext cx="2153232" cy="1179810"/>
          </a:xfrm>
          <a:prstGeom prst="rect">
            <a:avLst/>
          </a:prstGeom>
        </p:spPr>
        <p:txBody>
          <a:bodyPr wrap="square" lIns="35560" tIns="35560" rIns="35560" bIns="35560" anchor="ctr">
            <a:spAutoFit/>
          </a:bodyPr>
          <a:lstStyle/>
          <a:p>
            <a:pPr>
              <a:defRPr/>
            </a:pPr>
            <a:r>
              <a:rPr lang="en-US" sz="1400" b="1" dirty="0">
                <a:latin typeface="Arial" panose="020B0604020202020204" pitchFamily="34" charset="0"/>
                <a:cs typeface="Arial" panose="020B0604020202020204" pitchFamily="34" charset="0"/>
              </a:rPr>
              <a:t>1. Project development and preparation:</a:t>
            </a:r>
          </a:p>
          <a:p>
            <a:pPr marL="171450" indent="-171450">
              <a:buFont typeface="Arial" panose="020B0604020202020204" pitchFamily="34" charset="0"/>
              <a:buChar char="•"/>
              <a:defRPr/>
            </a:pPr>
            <a:r>
              <a:rPr lang="en-US" sz="1100" dirty="0">
                <a:latin typeface="Arial" panose="020B0604020202020204" pitchFamily="34" charset="0"/>
                <a:cs typeface="Arial" panose="020B0604020202020204" pitchFamily="34" charset="0"/>
              </a:rPr>
              <a:t>Stakeholder engagement</a:t>
            </a:r>
          </a:p>
          <a:p>
            <a:pPr marL="171450" indent="-171450">
              <a:buFont typeface="Arial" panose="020B0604020202020204" pitchFamily="34" charset="0"/>
              <a:buChar char="•"/>
              <a:defRPr/>
            </a:pPr>
            <a:r>
              <a:rPr lang="en-US" sz="1100" dirty="0">
                <a:latin typeface="Arial" panose="020B0604020202020204" pitchFamily="34" charset="0"/>
                <a:cs typeface="Arial" panose="020B0604020202020204" pitchFamily="34" charset="0"/>
              </a:rPr>
              <a:t>Commercial and evaluation frameworks</a:t>
            </a:r>
          </a:p>
          <a:p>
            <a:pPr marL="171450" indent="-171450">
              <a:buFont typeface="Arial" panose="020B0604020202020204" pitchFamily="34" charset="0"/>
              <a:buChar char="•"/>
              <a:defRPr/>
            </a:pPr>
            <a:r>
              <a:rPr lang="en-GB" sz="1100" dirty="0">
                <a:latin typeface="Arial" panose="020B0604020202020204" pitchFamily="34" charset="0"/>
                <a:cs typeface="Arial" panose="020B0604020202020204" pitchFamily="34" charset="0"/>
              </a:rPr>
              <a:t>Contract design</a:t>
            </a:r>
          </a:p>
        </p:txBody>
      </p:sp>
      <p:sp>
        <p:nvSpPr>
          <p:cNvPr id="37" name="Rectangle 36">
            <a:extLst>
              <a:ext uri="{FF2B5EF4-FFF2-40B4-BE49-F238E27FC236}">
                <a16:creationId xmlns:a16="http://schemas.microsoft.com/office/drawing/2014/main" id="{B595D11C-0AD6-4E67-AF7E-EA7B7714538D}"/>
              </a:ext>
              <a:ext uri="{C183D7F6-B498-43B3-948B-1728B52AA6E4}">
                <adec:decorative xmlns:adec="http://schemas.microsoft.com/office/drawing/2017/decorative" val="0"/>
              </a:ext>
            </a:extLst>
          </p:cNvPr>
          <p:cNvSpPr/>
          <p:nvPr/>
        </p:nvSpPr>
        <p:spPr>
          <a:xfrm>
            <a:off x="1022689" y="3375475"/>
            <a:ext cx="1518970" cy="276999"/>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effectLst/>
                <a:uLnTx/>
                <a:uFillTx/>
                <a:latin typeface="Arial" panose="020B0604020202020204"/>
                <a:ea typeface="+mn-ea"/>
                <a:cs typeface="Arial" panose="020B0604020202020204" pitchFamily="34" charset="0"/>
              </a:rPr>
              <a:t>Completed</a:t>
            </a:r>
          </a:p>
        </p:txBody>
      </p:sp>
      <p:sp>
        <p:nvSpPr>
          <p:cNvPr id="42" name="Rectangle 41">
            <a:extLst>
              <a:ext uri="{FF2B5EF4-FFF2-40B4-BE49-F238E27FC236}">
                <a16:creationId xmlns:a16="http://schemas.microsoft.com/office/drawing/2014/main" id="{D20A46F6-79B1-4C67-AA34-7E8E718CF758}"/>
              </a:ext>
              <a:ext uri="{C183D7F6-B498-43B3-948B-1728B52AA6E4}">
                <adec:decorative xmlns:adec="http://schemas.microsoft.com/office/drawing/2017/decorative" val="0"/>
              </a:ext>
            </a:extLst>
          </p:cNvPr>
          <p:cNvSpPr/>
          <p:nvPr/>
        </p:nvSpPr>
        <p:spPr>
          <a:xfrm>
            <a:off x="3503681" y="2232916"/>
            <a:ext cx="1993489" cy="502702"/>
          </a:xfrm>
          <a:prstGeom prst="rect">
            <a:avLst/>
          </a:prstGeom>
        </p:spPr>
        <p:txBody>
          <a:bodyPr wrap="square" lIns="35560" tIns="35560" rIns="35560" bIns="3556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2. Selection of  products for testing </a:t>
            </a:r>
          </a:p>
        </p:txBody>
      </p:sp>
      <p:sp>
        <p:nvSpPr>
          <p:cNvPr id="43" name="Rectangle 42">
            <a:extLst>
              <a:ext uri="{FF2B5EF4-FFF2-40B4-BE49-F238E27FC236}">
                <a16:creationId xmlns:a16="http://schemas.microsoft.com/office/drawing/2014/main" id="{5B181B07-C66E-442D-9450-BE43B5B1425C}"/>
              </a:ext>
              <a:ext uri="{C183D7F6-B498-43B3-948B-1728B52AA6E4}">
                <adec:decorative xmlns:adec="http://schemas.microsoft.com/office/drawing/2017/decorative" val="0"/>
              </a:ext>
            </a:extLst>
          </p:cNvPr>
          <p:cNvSpPr/>
          <p:nvPr/>
        </p:nvSpPr>
        <p:spPr>
          <a:xfrm>
            <a:off x="3352212" y="3394658"/>
            <a:ext cx="1518970" cy="276999"/>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effectLst/>
                <a:uLnTx/>
                <a:uFillTx/>
                <a:latin typeface="Arial" panose="020B0604020202020204"/>
                <a:ea typeface="+mn-ea"/>
                <a:cs typeface="Arial" panose="020B0604020202020204" pitchFamily="34" charset="0"/>
              </a:rPr>
              <a:t>Completed</a:t>
            </a:r>
          </a:p>
        </p:txBody>
      </p:sp>
      <p:grpSp>
        <p:nvGrpSpPr>
          <p:cNvPr id="10" name="Group 9">
            <a:extLst>
              <a:ext uri="{FF2B5EF4-FFF2-40B4-BE49-F238E27FC236}">
                <a16:creationId xmlns:a16="http://schemas.microsoft.com/office/drawing/2014/main" id="{F11C66D2-C6CF-4C8F-A48F-D57E0F30E7B4}"/>
              </a:ext>
              <a:ext uri="{C183D7F6-B498-43B3-948B-1728B52AA6E4}">
                <adec:decorative xmlns:adec="http://schemas.microsoft.com/office/drawing/2017/decorative" val="1"/>
              </a:ext>
            </a:extLst>
          </p:cNvPr>
          <p:cNvGrpSpPr/>
          <p:nvPr/>
        </p:nvGrpSpPr>
        <p:grpSpPr>
          <a:xfrm>
            <a:off x="561599" y="3978148"/>
            <a:ext cx="772274" cy="1064441"/>
            <a:chOff x="607912" y="3045051"/>
            <a:chExt cx="978106" cy="1017917"/>
          </a:xfrm>
        </p:grpSpPr>
        <p:sp>
          <p:nvSpPr>
            <p:cNvPr id="11" name="Oval 10">
              <a:extLst>
                <a:ext uri="{FF2B5EF4-FFF2-40B4-BE49-F238E27FC236}">
                  <a16:creationId xmlns:a16="http://schemas.microsoft.com/office/drawing/2014/main" id="{84B7DA9C-C09F-4C9E-A7BC-A9D42BBC62DD}"/>
                </a:ext>
              </a:extLst>
            </p:cNvPr>
            <p:cNvSpPr/>
            <p:nvPr/>
          </p:nvSpPr>
          <p:spPr>
            <a:xfrm>
              <a:off x="607912" y="3971134"/>
              <a:ext cx="182394" cy="91834"/>
            </a:xfrm>
            <a:prstGeom prst="ellipse">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9145" tIns="19145" rIns="19145" bIns="19145" numCol="1" spcCol="0" rtlCol="0" fromWordArt="0" anchor="ctr" anchorCtr="0" forceAA="0" compatLnSpc="1">
              <a:prstTxWarp prst="textNoShape">
                <a:avLst/>
              </a:prstTxWarp>
              <a:noAutofit/>
            </a:bodyPr>
            <a:lstStyle/>
            <a:p>
              <a:pPr marL="0" marR="0" lvl="0" indent="0" algn="ctr" defTabSz="896242" rtl="0" eaLnBrk="1" fontAlgn="auto" latinLnBrk="0" hangingPunct="1">
                <a:lnSpc>
                  <a:spcPct val="100000"/>
                </a:lnSpc>
                <a:spcBef>
                  <a:spcPts val="0"/>
                </a:spcBef>
                <a:spcAft>
                  <a:spcPts val="0"/>
                </a:spcAft>
                <a:buClrTx/>
                <a:buSzTx/>
                <a:buFontTx/>
                <a:buNone/>
                <a:tabLst/>
                <a:defRPr/>
              </a:pPr>
              <a:endParaRPr kumimoji="0" lang="en-US" sz="316"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2" name="Rectangle 4169">
              <a:extLst>
                <a:ext uri="{FF2B5EF4-FFF2-40B4-BE49-F238E27FC236}">
                  <a16:creationId xmlns:a16="http://schemas.microsoft.com/office/drawing/2014/main" id="{84F83BF1-5D71-4DFD-848A-0E0CEC9CE0A4}"/>
                </a:ext>
              </a:extLst>
            </p:cNvPr>
            <p:cNvSpPr/>
            <p:nvPr/>
          </p:nvSpPr>
          <p:spPr>
            <a:xfrm>
              <a:off x="703667" y="3127980"/>
              <a:ext cx="882351" cy="380397"/>
            </a:xfrm>
            <a:custGeom>
              <a:avLst/>
              <a:gdLst>
                <a:gd name="connsiteX0" fmla="*/ 0 w 946109"/>
                <a:gd name="connsiteY0" fmla="*/ 0 h 294953"/>
                <a:gd name="connsiteX1" fmla="*/ 946109 w 946109"/>
                <a:gd name="connsiteY1" fmla="*/ 0 h 294953"/>
                <a:gd name="connsiteX2" fmla="*/ 946109 w 946109"/>
                <a:gd name="connsiteY2" fmla="*/ 294953 h 294953"/>
                <a:gd name="connsiteX3" fmla="*/ 0 w 946109"/>
                <a:gd name="connsiteY3" fmla="*/ 294953 h 294953"/>
                <a:gd name="connsiteX4" fmla="*/ 0 w 946109"/>
                <a:gd name="connsiteY4" fmla="*/ 0 h 294953"/>
                <a:gd name="connsiteX0" fmla="*/ 0 w 946109"/>
                <a:gd name="connsiteY0" fmla="*/ 0 h 294953"/>
                <a:gd name="connsiteX1" fmla="*/ 946109 w 946109"/>
                <a:gd name="connsiteY1" fmla="*/ 0 h 294953"/>
                <a:gd name="connsiteX2" fmla="*/ 944153 w 946109"/>
                <a:gd name="connsiteY2" fmla="*/ 147605 h 294953"/>
                <a:gd name="connsiteX3" fmla="*/ 946109 w 946109"/>
                <a:gd name="connsiteY3" fmla="*/ 294953 h 294953"/>
                <a:gd name="connsiteX4" fmla="*/ 0 w 946109"/>
                <a:gd name="connsiteY4" fmla="*/ 294953 h 294953"/>
                <a:gd name="connsiteX5" fmla="*/ 0 w 946109"/>
                <a:gd name="connsiteY5" fmla="*/ 0 h 294953"/>
                <a:gd name="connsiteX0" fmla="*/ 0 w 946109"/>
                <a:gd name="connsiteY0" fmla="*/ 0 h 294953"/>
                <a:gd name="connsiteX1" fmla="*/ 946109 w 946109"/>
                <a:gd name="connsiteY1" fmla="*/ 0 h 294953"/>
                <a:gd name="connsiteX2" fmla="*/ 865571 w 946109"/>
                <a:gd name="connsiteY2" fmla="*/ 149987 h 294953"/>
                <a:gd name="connsiteX3" fmla="*/ 946109 w 946109"/>
                <a:gd name="connsiteY3" fmla="*/ 294953 h 294953"/>
                <a:gd name="connsiteX4" fmla="*/ 0 w 946109"/>
                <a:gd name="connsiteY4" fmla="*/ 294953 h 294953"/>
                <a:gd name="connsiteX5" fmla="*/ 0 w 946109"/>
                <a:gd name="connsiteY5" fmla="*/ 0 h 294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6109" h="294953">
                  <a:moveTo>
                    <a:pt x="0" y="0"/>
                  </a:moveTo>
                  <a:lnTo>
                    <a:pt x="946109" y="0"/>
                  </a:lnTo>
                  <a:lnTo>
                    <a:pt x="865571" y="149987"/>
                  </a:lnTo>
                  <a:lnTo>
                    <a:pt x="946109" y="294953"/>
                  </a:lnTo>
                  <a:lnTo>
                    <a:pt x="0" y="294953"/>
                  </a:lnTo>
                  <a:lnTo>
                    <a:pt x="0" y="0"/>
                  </a:lnTo>
                  <a:close/>
                </a:path>
              </a:pathLst>
            </a:custGeom>
            <a:solidFill>
              <a:srgbClr val="BC204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19145" tIns="19145" rIns="19145" bIns="19145" rtlCol="0" anchor="ctr">
              <a:noAutofit/>
            </a:bodyPr>
            <a:lstStyle/>
            <a:p>
              <a:pPr marL="0" marR="0" lvl="0" indent="0" algn="ctr" defTabSz="896242"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white"/>
                  </a:solidFill>
                  <a:effectLst/>
                  <a:uLnTx/>
                  <a:uFillTx/>
                  <a:latin typeface="Arial" panose="020B0604020202020204"/>
                  <a:ea typeface="+mn-ea"/>
                  <a:cs typeface="+mn-cs"/>
                </a:rPr>
                <a:t>Start</a:t>
              </a:r>
            </a:p>
          </p:txBody>
        </p:sp>
        <p:sp>
          <p:nvSpPr>
            <p:cNvPr id="13" name="Line 295">
              <a:extLst>
                <a:ext uri="{FF2B5EF4-FFF2-40B4-BE49-F238E27FC236}">
                  <a16:creationId xmlns:a16="http://schemas.microsoft.com/office/drawing/2014/main" id="{F4FB7035-CB41-48D1-A39D-1E921882B8DD}"/>
                </a:ext>
              </a:extLst>
            </p:cNvPr>
            <p:cNvSpPr>
              <a:spLocks noChangeShapeType="1"/>
            </p:cNvSpPr>
            <p:nvPr/>
          </p:nvSpPr>
          <p:spPr bwMode="auto">
            <a:xfrm flipH="1">
              <a:off x="697933" y="3045051"/>
              <a:ext cx="0" cy="972000"/>
            </a:xfrm>
            <a:prstGeom prst="line">
              <a:avLst/>
            </a:prstGeom>
            <a:noFill/>
            <a:ln w="38100" cap="flat">
              <a:solidFill>
                <a:schemeClr val="bg2">
                  <a:lumMod val="25000"/>
                </a:schemeClr>
              </a:solidFill>
              <a:round/>
              <a:headEnd type="oval" w="sm" len="sm"/>
              <a:tailEnd/>
            </a:ln>
            <a:effectLst/>
          </p:spPr>
          <p:txBody>
            <a:bodyPr wrap="none" anchor="ctr"/>
            <a:lstStyle/>
            <a:p>
              <a:pPr marL="0" marR="0" lvl="0" indent="0" algn="l" defTabSz="373823" rtl="0" eaLnBrk="1" fontAlgn="auto" latinLnBrk="0" hangingPunct="1">
                <a:lnSpc>
                  <a:spcPct val="100000"/>
                </a:lnSpc>
                <a:spcBef>
                  <a:spcPts val="0"/>
                </a:spcBef>
                <a:spcAft>
                  <a:spcPts val="0"/>
                </a:spcAft>
                <a:buClrTx/>
                <a:buSzTx/>
                <a:buFontTx/>
                <a:buNone/>
                <a:tabLst/>
                <a:defRPr/>
              </a:pPr>
              <a:endParaRPr kumimoji="0" lang="en-GB" sz="736" b="0" i="0" u="none" strike="noStrike" kern="0" cap="none" spc="0" normalizeH="0" baseline="0" noProof="0">
                <a:ln>
                  <a:noFill/>
                </a:ln>
                <a:solidFill>
                  <a:srgbClr val="000000"/>
                </a:solidFill>
                <a:effectLst/>
                <a:uLnTx/>
                <a:uFillTx/>
                <a:latin typeface="Univers for KPMG" panose="020B0603020202020204" pitchFamily="34" charset="0"/>
                <a:ea typeface="+mn-ea"/>
                <a:cs typeface="+mn-cs"/>
              </a:endParaRPr>
            </a:p>
          </p:txBody>
        </p:sp>
      </p:grpSp>
      <p:sp>
        <p:nvSpPr>
          <p:cNvPr id="20" name="Rectangle 19">
            <a:extLst>
              <a:ext uri="{FF2B5EF4-FFF2-40B4-BE49-F238E27FC236}">
                <a16:creationId xmlns:a16="http://schemas.microsoft.com/office/drawing/2014/main" id="{52C20271-EBCD-4264-AA51-DAEAC3330ECE}"/>
              </a:ext>
              <a:ext uri="{C183D7F6-B498-43B3-948B-1728B52AA6E4}">
                <adec:decorative xmlns:adec="http://schemas.microsoft.com/office/drawing/2017/decorative" val="0"/>
              </a:ext>
            </a:extLst>
          </p:cNvPr>
          <p:cNvSpPr/>
          <p:nvPr/>
        </p:nvSpPr>
        <p:spPr>
          <a:xfrm>
            <a:off x="5825760" y="2153724"/>
            <a:ext cx="1766931" cy="502702"/>
          </a:xfrm>
          <a:prstGeom prst="rect">
            <a:avLst/>
          </a:prstGeom>
        </p:spPr>
        <p:txBody>
          <a:bodyPr wrap="square" lIns="35560" tIns="35560" rIns="35560" bIns="3556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Arial" panose="020B0604020202020204" pitchFamily="34" charset="0"/>
                <a:cs typeface="Arial" panose="020B0604020202020204" pitchFamily="34" charset="0"/>
              </a:rPr>
              <a:t>3. Evaluation</a:t>
            </a:r>
            <a:r>
              <a:rPr kumimoji="0" lang="en-US" sz="1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of the selected products  </a:t>
            </a:r>
            <a:endParaRPr kumimoji="0" lang="en-GB" sz="1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91" name="Rectangle 90">
            <a:extLst>
              <a:ext uri="{FF2B5EF4-FFF2-40B4-BE49-F238E27FC236}">
                <a16:creationId xmlns:a16="http://schemas.microsoft.com/office/drawing/2014/main" id="{17C0DFF6-ED0B-438F-80C2-CB9FDFB62DB9}"/>
              </a:ext>
              <a:ext uri="{C183D7F6-B498-43B3-948B-1728B52AA6E4}">
                <adec:decorative xmlns:adec="http://schemas.microsoft.com/office/drawing/2017/decorative" val="0"/>
              </a:ext>
            </a:extLst>
          </p:cNvPr>
          <p:cNvSpPr/>
          <p:nvPr/>
        </p:nvSpPr>
        <p:spPr>
          <a:xfrm>
            <a:off x="5690232" y="3168286"/>
            <a:ext cx="1172032"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b="1" kern="0" dirty="0">
                <a:solidFill>
                  <a:prstClr val="black"/>
                </a:solidFill>
                <a:latin typeface="Arial" panose="020B0604020202020204"/>
                <a:cs typeface="Arial" panose="020B0604020202020204" pitchFamily="34" charset="0"/>
              </a:rPr>
              <a:t>Jan to </a:t>
            </a:r>
            <a:r>
              <a:rPr kumimoji="0" lang="en-GB" sz="12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Dec </a:t>
            </a: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2021</a:t>
            </a:r>
            <a:endParaRPr kumimoji="0" lang="en-GB" sz="1200" b="1" i="0" u="none" strike="noStrike" kern="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p:txBody>
      </p:sp>
      <p:sp>
        <p:nvSpPr>
          <p:cNvPr id="21" name="Rectangle 20">
            <a:extLst>
              <a:ext uri="{FF2B5EF4-FFF2-40B4-BE49-F238E27FC236}">
                <a16:creationId xmlns:a16="http://schemas.microsoft.com/office/drawing/2014/main" id="{353FF807-EE63-45CA-9B60-541EE9B8C4A0}"/>
              </a:ext>
              <a:ext uri="{C183D7F6-B498-43B3-948B-1728B52AA6E4}">
                <adec:decorative xmlns:adec="http://schemas.microsoft.com/office/drawing/2017/decorative" val="0"/>
              </a:ext>
            </a:extLst>
          </p:cNvPr>
          <p:cNvSpPr/>
          <p:nvPr/>
        </p:nvSpPr>
        <p:spPr>
          <a:xfrm>
            <a:off x="7981780" y="2168286"/>
            <a:ext cx="1608805" cy="502702"/>
          </a:xfrm>
          <a:prstGeom prst="rect">
            <a:avLst/>
          </a:prstGeom>
        </p:spPr>
        <p:txBody>
          <a:bodyPr wrap="square" lIns="35560" tIns="35560" rIns="35560" bIns="3556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4. Commercial discussions</a:t>
            </a:r>
            <a:endParaRPr kumimoji="0" lang="en-US" sz="1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92" name="Rectangle 91">
            <a:extLst>
              <a:ext uri="{FF2B5EF4-FFF2-40B4-BE49-F238E27FC236}">
                <a16:creationId xmlns:a16="http://schemas.microsoft.com/office/drawing/2014/main" id="{55981F47-07EA-4ACE-97A3-29685F252240}"/>
              </a:ext>
              <a:ext uri="{C183D7F6-B498-43B3-948B-1728B52AA6E4}">
                <adec:decorative xmlns:adec="http://schemas.microsoft.com/office/drawing/2017/decorative" val="0"/>
              </a:ext>
            </a:extLst>
          </p:cNvPr>
          <p:cNvSpPr/>
          <p:nvPr/>
        </p:nvSpPr>
        <p:spPr>
          <a:xfrm>
            <a:off x="7771069" y="3168285"/>
            <a:ext cx="1113057"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prstClr val="black"/>
                </a:solidFill>
                <a:effectLst/>
                <a:uLnTx/>
                <a:uFillTx/>
                <a:latin typeface="Arial" panose="020B0604020202020204"/>
                <a:ea typeface="+mn-ea"/>
                <a:cs typeface="Arial" panose="020B0604020202020204" pitchFamily="34" charset="0"/>
              </a:rPr>
              <a:t>Jan to  </a:t>
            </a:r>
            <a:r>
              <a:rPr kumimoji="0" lang="en-GB" sz="12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April  </a:t>
            </a: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2022</a:t>
            </a:r>
            <a:endParaRPr kumimoji="0" lang="en-GB" sz="1200" b="1" i="0" u="none" strike="noStrike" kern="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p:txBody>
      </p:sp>
      <p:sp>
        <p:nvSpPr>
          <p:cNvPr id="88" name="TextBox 87">
            <a:extLst>
              <a:ext uri="{FF2B5EF4-FFF2-40B4-BE49-F238E27FC236}">
                <a16:creationId xmlns:a16="http://schemas.microsoft.com/office/drawing/2014/main" id="{195D9ABC-C61B-4E90-A7BB-4A6A380F1136}"/>
              </a:ext>
              <a:ext uri="{C183D7F6-B498-43B3-948B-1728B52AA6E4}">
                <adec:decorative xmlns:adec="http://schemas.microsoft.com/office/drawing/2017/decorative" val="1"/>
              </a:ext>
            </a:extLst>
          </p:cNvPr>
          <p:cNvSpPr txBox="1"/>
          <p:nvPr/>
        </p:nvSpPr>
        <p:spPr>
          <a:xfrm>
            <a:off x="9757675" y="2186476"/>
            <a:ext cx="262892" cy="532737"/>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B1392FA4-5B81-475D-AB6B-2BE8E97B9677}"/>
              </a:ext>
              <a:ext uri="{C183D7F6-B498-43B3-948B-1728B52AA6E4}">
                <adec:decorative xmlns:adec="http://schemas.microsoft.com/office/drawing/2017/decorative" val="0"/>
              </a:ext>
            </a:extLst>
          </p:cNvPr>
          <p:cNvSpPr/>
          <p:nvPr/>
        </p:nvSpPr>
        <p:spPr>
          <a:xfrm>
            <a:off x="9771611" y="1925140"/>
            <a:ext cx="1608806" cy="1118255"/>
          </a:xfrm>
          <a:prstGeom prst="rect">
            <a:avLst/>
          </a:prstGeom>
        </p:spPr>
        <p:txBody>
          <a:bodyPr wrap="square" lIns="35560" tIns="35560" rIns="35560" bIns="3556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rgbClr val="00A188"/>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5. New payment model implemented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00B050"/>
                </a:solidFill>
                <a:effectLst/>
                <a:uLnTx/>
                <a:uFillTx/>
                <a:latin typeface="Arial" panose="020B0604020202020204" pitchFamily="34" charset="0"/>
                <a:ea typeface="+mn-ea"/>
                <a:cs typeface="+mn-cs"/>
              </a:rPr>
              <a:t> </a:t>
            </a:r>
            <a:endParaRPr kumimoji="0" lang="en-GB" sz="1200" b="1" i="0" u="none" strike="noStrike" kern="0" cap="none" spc="0" normalizeH="0" baseline="0" noProof="0" dirty="0">
              <a:ln>
                <a:noFill/>
              </a:ln>
              <a:solidFill>
                <a:srgbClr val="00B050"/>
              </a:solidFill>
              <a:effectLst/>
              <a:uLnTx/>
              <a:uFillTx/>
              <a:latin typeface="Arial" panose="020B0604020202020204" pitchFamily="34" charset="0"/>
              <a:ea typeface="+mn-ea"/>
              <a:cs typeface="+mn-cs"/>
            </a:endParaRPr>
          </a:p>
        </p:txBody>
      </p:sp>
      <p:sp>
        <p:nvSpPr>
          <p:cNvPr id="94" name="Rectangle 93">
            <a:extLst>
              <a:ext uri="{FF2B5EF4-FFF2-40B4-BE49-F238E27FC236}">
                <a16:creationId xmlns:a16="http://schemas.microsoft.com/office/drawing/2014/main" id="{45D8D5E8-7344-4167-9D0A-69922334C9D2}"/>
              </a:ext>
              <a:ext uri="{C183D7F6-B498-43B3-948B-1728B52AA6E4}">
                <adec:decorative xmlns:adec="http://schemas.microsoft.com/office/drawing/2017/decorative" val="0"/>
              </a:ext>
            </a:extLst>
          </p:cNvPr>
          <p:cNvSpPr/>
          <p:nvPr/>
        </p:nvSpPr>
        <p:spPr>
          <a:xfrm>
            <a:off x="9719308" y="3168284"/>
            <a:ext cx="1113057"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b="1" kern="0" dirty="0">
                <a:solidFill>
                  <a:prstClr val="black"/>
                </a:solidFill>
                <a:latin typeface="Arial" panose="020B0604020202020204"/>
                <a:cs typeface="Arial" panose="020B0604020202020204" pitchFamily="34" charset="0"/>
              </a:rPr>
              <a:t>From </a:t>
            </a:r>
            <a:r>
              <a:rPr kumimoji="0" lang="en-GB" sz="12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April </a:t>
            </a: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2022</a:t>
            </a:r>
            <a:endParaRPr kumimoji="0" lang="en-GB" sz="1200" b="1" i="0" u="none" strike="noStrike" kern="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p:txBody>
      </p:sp>
      <p:pic>
        <p:nvPicPr>
          <p:cNvPr id="81" name="Picture 80">
            <a:extLst>
              <a:ext uri="{FF2B5EF4-FFF2-40B4-BE49-F238E27FC236}">
                <a16:creationId xmlns:a16="http://schemas.microsoft.com/office/drawing/2014/main" id="{BDD934CA-CF07-46B6-8FEB-4773ECCB85A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6935291" y="3201335"/>
            <a:ext cx="457239" cy="334119"/>
          </a:xfrm>
          <a:prstGeom prst="rect">
            <a:avLst/>
          </a:prstGeom>
        </p:spPr>
      </p:pic>
      <p:pic>
        <p:nvPicPr>
          <p:cNvPr id="82" name="Picture 81">
            <a:extLst>
              <a:ext uri="{FF2B5EF4-FFF2-40B4-BE49-F238E27FC236}">
                <a16:creationId xmlns:a16="http://schemas.microsoft.com/office/drawing/2014/main" id="{6ECC1878-73CC-4AEB-98A8-ECADACCE85F9}"/>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0982462" y="3195988"/>
            <a:ext cx="218203" cy="286850"/>
          </a:xfrm>
          <a:prstGeom prst="rect">
            <a:avLst/>
          </a:prstGeom>
        </p:spPr>
      </p:pic>
      <p:pic>
        <p:nvPicPr>
          <p:cNvPr id="83" name="Picture 82">
            <a:extLst>
              <a:ext uri="{FF2B5EF4-FFF2-40B4-BE49-F238E27FC236}">
                <a16:creationId xmlns:a16="http://schemas.microsoft.com/office/drawing/2014/main" id="{EB759DAE-D2CC-4227-B6B1-5905543AE0FB}"/>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9124174" y="3150136"/>
            <a:ext cx="330000" cy="502702"/>
          </a:xfrm>
          <a:prstGeom prst="rect">
            <a:avLst/>
          </a:prstGeom>
        </p:spPr>
      </p:pic>
      <p:sp>
        <p:nvSpPr>
          <p:cNvPr id="2" name="Rectangle 1">
            <a:extLst>
              <a:ext uri="{FF2B5EF4-FFF2-40B4-BE49-F238E27FC236}">
                <a16:creationId xmlns:a16="http://schemas.microsoft.com/office/drawing/2014/main" id="{56CF7E49-D661-454D-AAB1-31B97922BB9E}"/>
              </a:ext>
              <a:ext uri="{C183D7F6-B498-43B3-948B-1728B52AA6E4}">
                <adec:decorative xmlns:adec="http://schemas.microsoft.com/office/drawing/2017/decorative" val="1"/>
              </a:ext>
            </a:extLst>
          </p:cNvPr>
          <p:cNvSpPr/>
          <p:nvPr/>
        </p:nvSpPr>
        <p:spPr>
          <a:xfrm>
            <a:off x="808373" y="5262063"/>
            <a:ext cx="10445246" cy="378912"/>
          </a:xfrm>
          <a:prstGeom prst="rect">
            <a:avLst/>
          </a:prstGeom>
          <a:solidFill>
            <a:schemeClr val="bg1">
              <a:lumMod val="5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Arrow: Left 5">
            <a:extLst>
              <a:ext uri="{FF2B5EF4-FFF2-40B4-BE49-F238E27FC236}">
                <a16:creationId xmlns:a16="http://schemas.microsoft.com/office/drawing/2014/main" id="{9345AD45-2FF4-4CC1-AB17-B7045E8EB364}"/>
              </a:ext>
              <a:ext uri="{C183D7F6-B498-43B3-948B-1728B52AA6E4}">
                <adec:decorative xmlns:adec="http://schemas.microsoft.com/office/drawing/2017/decorative" val="1"/>
              </a:ext>
            </a:extLst>
          </p:cNvPr>
          <p:cNvSpPr/>
          <p:nvPr/>
        </p:nvSpPr>
        <p:spPr>
          <a:xfrm>
            <a:off x="971129" y="5335528"/>
            <a:ext cx="1321880" cy="276896"/>
          </a:xfrm>
          <a:prstGeom prst="leftArrow">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Arrow: Right 6">
            <a:extLst>
              <a:ext uri="{FF2B5EF4-FFF2-40B4-BE49-F238E27FC236}">
                <a16:creationId xmlns:a16="http://schemas.microsoft.com/office/drawing/2014/main" id="{DA462D91-6155-4BA6-B62F-F016AE8EC680}"/>
              </a:ext>
              <a:ext uri="{C183D7F6-B498-43B3-948B-1728B52AA6E4}">
                <adec:decorative xmlns:adec="http://schemas.microsoft.com/office/drawing/2017/decorative" val="1"/>
              </a:ext>
            </a:extLst>
          </p:cNvPr>
          <p:cNvSpPr/>
          <p:nvPr/>
        </p:nvSpPr>
        <p:spPr>
          <a:xfrm>
            <a:off x="9873574" y="5335528"/>
            <a:ext cx="1196500" cy="231982"/>
          </a:xfrm>
          <a:prstGeom prst="rightArrow">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F72CCFAA-A216-4CAD-8799-8008648764AA}"/>
              </a:ext>
              <a:ext uri="{C183D7F6-B498-43B3-948B-1728B52AA6E4}">
                <adec:decorative xmlns:adec="http://schemas.microsoft.com/office/drawing/2017/decorative" val="0"/>
              </a:ext>
            </a:extLst>
          </p:cNvPr>
          <p:cNvSpPr/>
          <p:nvPr/>
        </p:nvSpPr>
        <p:spPr>
          <a:xfrm>
            <a:off x="2459797" y="5296353"/>
            <a:ext cx="7533292"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Ongoing monitoring and evaluation of project, dissemination of learning and communication  </a:t>
            </a:r>
          </a:p>
        </p:txBody>
      </p:sp>
      <p:pic>
        <p:nvPicPr>
          <p:cNvPr id="44" name="Picture 43">
            <a:extLst>
              <a:ext uri="{FF2B5EF4-FFF2-40B4-BE49-F238E27FC236}">
                <a16:creationId xmlns:a16="http://schemas.microsoft.com/office/drawing/2014/main" id="{5572FA80-59F8-45B6-8D38-CF130C332500}"/>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4592938" y="3223982"/>
            <a:ext cx="510599" cy="382066"/>
          </a:xfrm>
          <a:prstGeom prst="rect">
            <a:avLst/>
          </a:prstGeom>
        </p:spPr>
      </p:pic>
    </p:spTree>
    <p:extLst>
      <p:ext uri="{BB962C8B-B14F-4D97-AF65-F5344CB8AC3E}">
        <p14:creationId xmlns:p14="http://schemas.microsoft.com/office/powerpoint/2010/main" val="3363161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5408C-AD92-46E4-B0C8-9E6C32C58368}"/>
              </a:ext>
            </a:extLst>
          </p:cNvPr>
          <p:cNvSpPr>
            <a:spLocks noGrp="1"/>
          </p:cNvSpPr>
          <p:nvPr>
            <p:ph type="title" idx="4294967295"/>
          </p:nvPr>
        </p:nvSpPr>
        <p:spPr>
          <a:xfrm>
            <a:off x="838200" y="2407681"/>
            <a:ext cx="10515600" cy="1325563"/>
          </a:xfrm>
        </p:spPr>
        <p:txBody>
          <a:bodyPr/>
          <a:lstStyle/>
          <a:p>
            <a:r>
              <a:rPr lang="en-GB" b="1" dirty="0">
                <a:solidFill>
                  <a:srgbClr val="00A188"/>
                </a:solidFill>
                <a:latin typeface="Arial" panose="020B0604020202020204" pitchFamily="34" charset="0"/>
                <a:cs typeface="Arial" panose="020B0604020202020204" pitchFamily="34" charset="0"/>
              </a:rPr>
              <a:t>The Selection Process</a:t>
            </a:r>
            <a:endParaRPr lang="en-GB" dirty="0"/>
          </a:p>
        </p:txBody>
      </p:sp>
      <p:sp>
        <p:nvSpPr>
          <p:cNvPr id="3" name="Slide Number Placeholder 2">
            <a:extLst>
              <a:ext uri="{FF2B5EF4-FFF2-40B4-BE49-F238E27FC236}">
                <a16:creationId xmlns:a16="http://schemas.microsoft.com/office/drawing/2014/main" id="{327B68BB-5C7B-4CFF-B4C7-444FC03C5E1F}"/>
              </a:ext>
            </a:extLst>
          </p:cNvPr>
          <p:cNvSpPr>
            <a:spLocks noGrp="1"/>
          </p:cNvSpPr>
          <p:nvPr>
            <p:ph type="sldNum" sz="quarter" idx="12"/>
          </p:nvPr>
        </p:nvSpPr>
        <p:spPr/>
        <p:txBody>
          <a:bodyPr/>
          <a:lstStyle/>
          <a:p>
            <a:fld id="{06A44ADC-FBC0-4698-B0EC-1AD4A4060383}" type="slidenum">
              <a:rPr lang="en-GB" smtClean="0"/>
              <a:t>9</a:t>
            </a:fld>
            <a:endParaRPr lang="en-GB"/>
          </a:p>
        </p:txBody>
      </p:sp>
    </p:spTree>
    <p:extLst>
      <p:ext uri="{BB962C8B-B14F-4D97-AF65-F5344CB8AC3E}">
        <p14:creationId xmlns:p14="http://schemas.microsoft.com/office/powerpoint/2010/main" val="18699004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C3630E676FE7A49B8D357B2DA561F5B" ma:contentTypeVersion="7" ma:contentTypeDescription="Create a new document." ma:contentTypeScope="" ma:versionID="4876f5f591923430d0c4af98b2b88bd1">
  <xsd:schema xmlns:xsd="http://www.w3.org/2001/XMLSchema" xmlns:xs="http://www.w3.org/2001/XMLSchema" xmlns:p="http://schemas.microsoft.com/office/2006/metadata/properties" xmlns:ns3="68d8586d-1142-4790-ae20-4c33cbd6fa98" xmlns:ns4="a9ed4afb-3f69-437a-b463-01b21bdb96d4" targetNamespace="http://schemas.microsoft.com/office/2006/metadata/properties" ma:root="true" ma:fieldsID="ffbec620bd085cb833351cd1d9942cc4" ns3:_="" ns4:_="">
    <xsd:import namespace="68d8586d-1142-4790-ae20-4c33cbd6fa98"/>
    <xsd:import namespace="a9ed4afb-3f69-437a-b463-01b21bdb96d4"/>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d8586d-1142-4790-ae20-4c33cbd6fa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9ed4afb-3f69-437a-b463-01b21bdb96d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F91B3B4-B93B-43B8-9B8D-0BBDDC871007}">
  <ds:schemaRefs>
    <ds:schemaRef ds:uri="http://schemas.microsoft.com/sharepoint/v3/contenttype/forms"/>
  </ds:schemaRefs>
</ds:datastoreItem>
</file>

<file path=customXml/itemProps2.xml><?xml version="1.0" encoding="utf-8"?>
<ds:datastoreItem xmlns:ds="http://schemas.openxmlformats.org/officeDocument/2006/customXml" ds:itemID="{0EE39C9A-962E-4AF9-85AD-59E34782B7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d8586d-1142-4790-ae20-4c33cbd6fa98"/>
    <ds:schemaRef ds:uri="a9ed4afb-3f69-437a-b463-01b21bdb96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24EA2E-B1FB-402B-826E-74ACE347240A}">
  <ds:schemaRefs>
    <ds:schemaRef ds:uri="http://purl.org/dc/terms/"/>
    <ds:schemaRef ds:uri="http://schemas.microsoft.com/office/2006/metadata/properties"/>
    <ds:schemaRef ds:uri="http://schemas.microsoft.com/office/2006/documentManagement/types"/>
    <ds:schemaRef ds:uri="http://purl.org/dc/dcmitype/"/>
    <ds:schemaRef ds:uri="http://purl.org/dc/elements/1.1/"/>
    <ds:schemaRef ds:uri="68d8586d-1142-4790-ae20-4c33cbd6fa98"/>
    <ds:schemaRef ds:uri="http://schemas.microsoft.com/office/infopath/2007/PartnerControls"/>
    <ds:schemaRef ds:uri="http://schemas.openxmlformats.org/package/2006/metadata/core-properties"/>
    <ds:schemaRef ds:uri="a9ed4afb-3f69-437a-b463-01b21bdb96d4"/>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12236</TotalTime>
  <Words>2169</Words>
  <Application>Microsoft Office PowerPoint</Application>
  <PresentationFormat>Widescreen</PresentationFormat>
  <Paragraphs>266</Paragraphs>
  <Slides>24</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Symbol</vt:lpstr>
      <vt:lpstr>Univers for KPMG</vt:lpstr>
      <vt:lpstr>Wingdings</vt:lpstr>
      <vt:lpstr>Office Theme</vt:lpstr>
      <vt:lpstr>Antimicrobial Resistance: Developing and testing innovative models for the evaluation and purchase of antimicrobials.</vt:lpstr>
      <vt:lpstr>Housekeeping</vt:lpstr>
      <vt:lpstr>Key updates</vt:lpstr>
      <vt:lpstr>Project overview</vt:lpstr>
      <vt:lpstr>Background</vt:lpstr>
      <vt:lpstr>The payment model</vt:lpstr>
      <vt:lpstr>Application of the model</vt:lpstr>
      <vt:lpstr>Project outline </vt:lpstr>
      <vt:lpstr>The Selection Process</vt:lpstr>
      <vt:lpstr>Stage 2: Selection Process</vt:lpstr>
      <vt:lpstr>Selection Process: Stakeholder Engagement</vt:lpstr>
      <vt:lpstr>Selection Process: Qualification &amp; Selection Criteria</vt:lpstr>
      <vt:lpstr>Selection Process: Supplier Dialogue</vt:lpstr>
      <vt:lpstr>Selection Process: Outputs</vt:lpstr>
      <vt:lpstr>Selection Process: – Contract Highlights</vt:lpstr>
      <vt:lpstr>Evaluation of the selected products</vt:lpstr>
      <vt:lpstr>Stage 3: The NICE evaluation</vt:lpstr>
      <vt:lpstr>Selected products for NICE evaluation</vt:lpstr>
      <vt:lpstr>Comparison to current NICE process and methods</vt:lpstr>
      <vt:lpstr>Nice evaluation: how to find out more </vt:lpstr>
      <vt:lpstr>International collaboration</vt:lpstr>
      <vt:lpstr>International collaboration</vt:lpstr>
      <vt:lpstr>Questions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and testing a new model for the purchasing of antimicrobials in the UK</dc:title>
  <dc:creator>Parker, Tracy</dc:creator>
  <cp:lastModifiedBy>Gaynor Clarkson</cp:lastModifiedBy>
  <cp:revision>224</cp:revision>
  <cp:lastPrinted>2019-07-22T08:18:17Z</cp:lastPrinted>
  <dcterms:created xsi:type="dcterms:W3CDTF">2019-02-02T11:56:18Z</dcterms:created>
  <dcterms:modified xsi:type="dcterms:W3CDTF">2021-02-11T10:34:58Z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0x0101003C3630E676FE7A49B8D357B2DA561F5B</vt:lpwstr>
  </property>
</Properties>
</file>