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7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86388" autoAdjust="0"/>
  </p:normalViewPr>
  <p:slideViewPr>
    <p:cSldViewPr snapToGrid="0">
      <p:cViewPr varScale="1">
        <p:scale>
          <a:sx n="57" d="100"/>
          <a:sy n="57" d="100"/>
        </p:scale>
        <p:origin x="1732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53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21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36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1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61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23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1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4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69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0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696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10B7F-D20D-455A-BE61-DC701F502A78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EB063-E1EE-40AA-87DA-969A79FB3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42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www.nice.org.uk/about/what-we-do/our-programmes/evidence-standards-framework-for-digital-health-technologies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B3E2528-7DBD-4A68-AAAD-2930F781F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9338" y="4112625"/>
            <a:ext cx="1493466" cy="671911"/>
            <a:chOff x="809745" y="4145230"/>
            <a:chExt cx="1368000" cy="383546"/>
          </a:xfrm>
        </p:grpSpPr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11DF56C-3E43-482F-84F7-22ACAF32C027}"/>
                </a:ext>
              </a:extLst>
            </p:cNvPr>
            <p:cNvCxnSpPr>
              <a:cxnSpLocks/>
            </p:cNvCxnSpPr>
            <p:nvPr/>
          </p:nvCxnSpPr>
          <p:spPr>
            <a:xfrm>
              <a:off x="1493745" y="4145230"/>
              <a:ext cx="0" cy="18000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A540E18B-FD82-4D13-AC4B-9A823E43A96B}"/>
                </a:ext>
              </a:extLst>
            </p:cNvPr>
            <p:cNvCxnSpPr>
              <a:cxnSpLocks/>
            </p:cNvCxnSpPr>
            <p:nvPr/>
          </p:nvCxnSpPr>
          <p:spPr>
            <a:xfrm>
              <a:off x="809745" y="4330613"/>
              <a:ext cx="1368000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28689B6C-E4A3-4D95-90FF-3625A5639555}"/>
                </a:ext>
              </a:extLst>
            </p:cNvPr>
            <p:cNvCxnSpPr>
              <a:cxnSpLocks/>
            </p:cNvCxnSpPr>
            <p:nvPr/>
          </p:nvCxnSpPr>
          <p:spPr>
            <a:xfrm>
              <a:off x="826268" y="4330613"/>
              <a:ext cx="0" cy="198163"/>
            </a:xfrm>
            <a:prstGeom prst="line">
              <a:avLst/>
            </a:prstGeom>
            <a:ln w="34925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3B05862D-B9B5-48B6-B92C-24722CA88387}"/>
                </a:ext>
              </a:extLst>
            </p:cNvPr>
            <p:cNvCxnSpPr>
              <a:cxnSpLocks/>
            </p:cNvCxnSpPr>
            <p:nvPr/>
          </p:nvCxnSpPr>
          <p:spPr>
            <a:xfrm>
              <a:off x="2170325" y="4330613"/>
              <a:ext cx="0" cy="198163"/>
            </a:xfrm>
            <a:prstGeom prst="line">
              <a:avLst/>
            </a:prstGeom>
            <a:ln w="34925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622D0F41-947E-42D2-A90A-DCE4775B3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08525" y="4079165"/>
            <a:ext cx="5978265" cy="181850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1">
              <a:defRPr/>
            </a:pPr>
            <a:endParaRPr lang="en-GB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6CA8D57-1BDE-474C-AD9D-BEBCC9F5A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97169" y="2217585"/>
            <a:ext cx="5969152" cy="178735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1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51F7A38-D8F9-44A0-8E52-521B1F1EC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97170" y="134472"/>
            <a:ext cx="5969152" cy="199500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1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08B9F3-72FA-49E0-981F-634BF1260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04805" y="4763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181">
              <a:defRPr/>
            </a:pPr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B4785-1EFE-47FA-A185-C28D4E6566E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6808" y="144314"/>
            <a:ext cx="2717997" cy="98700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38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to apply the</a:t>
            </a:r>
            <a:r>
              <a:rPr kumimoji="0" lang="en-GB" sz="1938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938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2"/>
              </a:rPr>
              <a:t>NICE evidence standards framework</a:t>
            </a:r>
            <a:endParaRPr kumimoji="0" lang="en-GB" sz="1938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3718D01-82D1-4877-9AE7-C9B4D25C13C3}"/>
              </a:ext>
            </a:extLst>
          </p:cNvPr>
          <p:cNvSpPr txBox="1"/>
          <p:nvPr/>
        </p:nvSpPr>
        <p:spPr>
          <a:xfrm>
            <a:off x="398523" y="1346725"/>
            <a:ext cx="2190444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defTabSz="457181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Select the functional classification(s)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F2F9C69-F3F3-47AB-819E-28BF2E839C7F}"/>
              </a:ext>
            </a:extLst>
          </p:cNvPr>
          <p:cNvSpPr txBox="1"/>
          <p:nvPr/>
        </p:nvSpPr>
        <p:spPr>
          <a:xfrm>
            <a:off x="3065296" y="232672"/>
            <a:ext cx="26503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defTabSz="457181">
              <a:defRPr sz="1400">
                <a:solidFill>
                  <a:prstClr val="black"/>
                </a:solidFill>
                <a:cs typeface="Arial" panose="020B0604020202020204" pitchFamily="34" charset="0"/>
              </a:defRPr>
            </a:lvl1pPr>
          </a:lstStyle>
          <a:p>
            <a:r>
              <a:rPr lang="en-GB" dirty="0"/>
              <a:t>Choose the functional classification that best describes the main function of the digital health technology (DHT). </a:t>
            </a:r>
          </a:p>
          <a:p>
            <a:endParaRPr lang="en-GB" dirty="0"/>
          </a:p>
          <a:p>
            <a:r>
              <a:rPr lang="en-GB" dirty="0"/>
              <a:t>For technologies with more than 1 function, use the function in the highest applicable evidence tier.</a:t>
            </a:r>
          </a:p>
        </p:txBody>
      </p:sp>
      <p:pic>
        <p:nvPicPr>
          <p:cNvPr id="4" name="Picture 3" descr="Tier A: System impact, Tier B: Understanding and communicating, Tier C: interventions">
            <a:extLst>
              <a:ext uri="{FF2B5EF4-FFF2-40B4-BE49-F238E27FC236}">
                <a16:creationId xmlns:a16="http://schemas.microsoft.com/office/drawing/2014/main" id="{1DE2C8DD-6F3B-4AE1-AD4D-8881F1B249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7755" y="175810"/>
            <a:ext cx="3239437" cy="1907282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885E6902-84EC-47ED-A6A0-C6035BC9917F}"/>
              </a:ext>
            </a:extLst>
          </p:cNvPr>
          <p:cNvSpPr/>
          <p:nvPr/>
        </p:nvSpPr>
        <p:spPr>
          <a:xfrm>
            <a:off x="407147" y="2576121"/>
            <a:ext cx="219044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 defTabSz="457181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Find the highest evidence tier for those functions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66EA01-CB18-4FEC-9000-C231A8D0B967}"/>
              </a:ext>
            </a:extLst>
          </p:cNvPr>
          <p:cNvSpPr txBox="1"/>
          <p:nvPr/>
        </p:nvSpPr>
        <p:spPr>
          <a:xfrm>
            <a:off x="3065295" y="2435213"/>
            <a:ext cx="26514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1">
              <a:defRPr/>
            </a:pPr>
            <a:r>
              <a:rPr lang="en-GB" sz="1400" dirty="0">
                <a:solidFill>
                  <a:prstClr val="black"/>
                </a:solidFill>
                <a:cs typeface="Arial" panose="020B0604020202020204" pitchFamily="34" charset="0"/>
              </a:rPr>
              <a:t>Identify the relevant evidence tier based on the highest functional classification. </a:t>
            </a:r>
          </a:p>
          <a:p>
            <a:pPr defTabSz="457181">
              <a:defRPr/>
            </a:pPr>
            <a:endParaRPr lang="en-GB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457181">
              <a:defRPr/>
            </a:pPr>
            <a:r>
              <a:rPr lang="en-GB" sz="1400" dirty="0">
                <a:solidFill>
                  <a:prstClr val="black"/>
                </a:solidFill>
                <a:cs typeface="Arial" panose="020B0604020202020204" pitchFamily="34" charset="0"/>
              </a:rPr>
              <a:t>There is an evidence table for each evidence tier.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975CF04-BD66-41E4-8FFB-793B854DB0D0}"/>
              </a:ext>
            </a:extLst>
          </p:cNvPr>
          <p:cNvSpPr/>
          <p:nvPr/>
        </p:nvSpPr>
        <p:spPr>
          <a:xfrm>
            <a:off x="5700452" y="2332903"/>
            <a:ext cx="3133382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 defTabSz="457181"/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Tier C: interventions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3D9AA2-964B-4533-BD8D-A7B9F2E69925}"/>
              </a:ext>
            </a:extLst>
          </p:cNvPr>
          <p:cNvSpPr/>
          <p:nvPr/>
        </p:nvSpPr>
        <p:spPr>
          <a:xfrm>
            <a:off x="5700452" y="2829138"/>
            <a:ext cx="313338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 defTabSz="457181"/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Tier B: understanding and communicating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5D2178-842F-4459-AB07-C0C1B67EC066}"/>
              </a:ext>
            </a:extLst>
          </p:cNvPr>
          <p:cNvSpPr/>
          <p:nvPr/>
        </p:nvSpPr>
        <p:spPr>
          <a:xfrm>
            <a:off x="5700452" y="3544249"/>
            <a:ext cx="3133382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 defTabSz="457181"/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Tier A: system impact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77E22E9-3CB1-4392-A15A-194A1ABD1272}"/>
              </a:ext>
            </a:extLst>
          </p:cNvPr>
          <p:cNvSpPr txBox="1"/>
          <p:nvPr/>
        </p:nvSpPr>
        <p:spPr>
          <a:xfrm>
            <a:off x="407147" y="3804849"/>
            <a:ext cx="219044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457181">
              <a:defRPr sz="1400" b="1"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r>
              <a:rPr lang="en-GB" dirty="0"/>
              <a:t>Identify any specific risks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7801045-FA34-4C7F-9D4A-C346D85EE34A}"/>
              </a:ext>
            </a:extLst>
          </p:cNvPr>
          <p:cNvSpPr txBox="1"/>
          <p:nvPr/>
        </p:nvSpPr>
        <p:spPr>
          <a:xfrm>
            <a:off x="219856" y="4758712"/>
            <a:ext cx="1224000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181">
              <a:defRPr/>
            </a:pPr>
            <a:r>
              <a:rPr lang="en-GB" sz="1400" b="1" dirty="0">
                <a:latin typeface="Calibri" panose="020F0502020204030204"/>
              </a:rPr>
              <a:t>No specific </a:t>
            </a:r>
            <a:r>
              <a:rPr lang="en-GB" sz="1400" b="1">
                <a:latin typeface="Calibri" panose="020F0502020204030204"/>
              </a:rPr>
              <a:t>risks:</a:t>
            </a:r>
          </a:p>
          <a:p>
            <a:pPr algn="ctr" defTabSz="457181">
              <a:spcAft>
                <a:spcPts val="1200"/>
              </a:spcAft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use minimum evidence standards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D0FE03A-1E20-4983-AE41-1D49CD41118B}"/>
              </a:ext>
            </a:extLst>
          </p:cNvPr>
          <p:cNvSpPr/>
          <p:nvPr/>
        </p:nvSpPr>
        <p:spPr>
          <a:xfrm>
            <a:off x="1558245" y="4758711"/>
            <a:ext cx="1224000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457181">
              <a:defRPr/>
            </a:pPr>
            <a:r>
              <a:rPr lang="en-GB" sz="1400" b="1" dirty="0">
                <a:latin typeface="Calibri" panose="020F0502020204030204"/>
              </a:rPr>
              <a:t>Specific risks identified:</a:t>
            </a:r>
            <a:endParaRPr lang="en-GB" sz="1400" dirty="0">
              <a:latin typeface="Calibri" panose="020F0502020204030204"/>
            </a:endParaRPr>
          </a:p>
          <a:p>
            <a:pPr algn="ctr" defTabSz="457181">
              <a:defRPr/>
            </a:pPr>
            <a:r>
              <a:rPr lang="en-GB" sz="1400" dirty="0">
                <a:latin typeface="Calibri" panose="020F0502020204030204"/>
              </a:rPr>
              <a:t>use best practice standards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7C12583-69A7-4C52-B52A-CBCF1E126EE8}"/>
              </a:ext>
            </a:extLst>
          </p:cNvPr>
          <p:cNvSpPr txBox="1"/>
          <p:nvPr/>
        </p:nvSpPr>
        <p:spPr>
          <a:xfrm>
            <a:off x="3089537" y="4530583"/>
            <a:ext cx="26261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1">
              <a:defRPr/>
            </a:pPr>
            <a:r>
              <a:rPr lang="en-GB" sz="1400" dirty="0">
                <a:solidFill>
                  <a:prstClr val="black"/>
                </a:solidFill>
                <a:cs typeface="Arial" panose="020B0604020202020204" pitchFamily="34" charset="0"/>
              </a:rPr>
              <a:t>Use the contextual questions to identify any potential specific risks associated with the DHT.  </a:t>
            </a: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939A42-8D2D-43AB-BB9B-CD4093BA202C}"/>
              </a:ext>
            </a:extLst>
          </p:cNvPr>
          <p:cNvSpPr txBox="1"/>
          <p:nvPr/>
        </p:nvSpPr>
        <p:spPr>
          <a:xfrm>
            <a:off x="5588001" y="4158240"/>
            <a:ext cx="3369191" cy="16747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457181">
              <a:defRPr sz="1400" b="1"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lnSpc>
                <a:spcPct val="150000"/>
              </a:lnSpc>
            </a:pPr>
            <a:r>
              <a:rPr lang="en-GB" dirty="0"/>
              <a:t>Are the users in vulnerable groups?</a:t>
            </a:r>
          </a:p>
          <a:p>
            <a:pPr>
              <a:lnSpc>
                <a:spcPct val="150000"/>
              </a:lnSpc>
            </a:pPr>
            <a:r>
              <a:rPr lang="en-GB" dirty="0"/>
              <a:t>What are the consequences of DHT failure?</a:t>
            </a:r>
          </a:p>
          <a:p>
            <a:pPr>
              <a:lnSpc>
                <a:spcPct val="150000"/>
              </a:lnSpc>
            </a:pPr>
            <a:r>
              <a:rPr lang="en-GB" dirty="0"/>
              <a:t>Is there professional oversight?</a:t>
            </a:r>
          </a:p>
          <a:p>
            <a:pPr>
              <a:lnSpc>
                <a:spcPct val="150000"/>
              </a:lnSpc>
            </a:pPr>
            <a:r>
              <a:rPr lang="en-GB" dirty="0"/>
              <a:t>Is artificial intelligence used?</a:t>
            </a:r>
          </a:p>
          <a:p>
            <a:pPr>
              <a:lnSpc>
                <a:spcPct val="150000"/>
              </a:lnSpc>
            </a:pPr>
            <a:r>
              <a:rPr lang="en-GB" dirty="0"/>
              <a:t>Is a very high cost expected?</a:t>
            </a:r>
          </a:p>
        </p:txBody>
      </p:sp>
      <p:sp>
        <p:nvSpPr>
          <p:cNvPr id="44" name="Rectangle 43" descr="NHS England, NICE, Public Health England and MedCity worked together on the evidence standards framework ">
            <a:extLst>
              <a:ext uri="{FF2B5EF4-FFF2-40B4-BE49-F238E27FC236}">
                <a16:creationId xmlns:a16="http://schemas.microsoft.com/office/drawing/2014/main" id="{04DDD979-ACA0-4CCC-AD5E-047C41FD87E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80001" y="5933422"/>
            <a:ext cx="8799799" cy="759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1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6D47937-7957-4399-8E69-C235AA1A9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90" y="6077249"/>
            <a:ext cx="604838" cy="47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07C568F2-5ABF-435A-BF8E-153D7F58B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0621" y="6014877"/>
            <a:ext cx="1040694" cy="596232"/>
          </a:xfrm>
          <a:prstGeom prst="rect">
            <a:avLst/>
          </a:prstGeom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302EC214-8857-4BF3-80F2-DE785C4CA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033" y="6015025"/>
            <a:ext cx="914479" cy="595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CB205127-3B6C-425F-A044-21F6665B6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786" y="6090605"/>
            <a:ext cx="1321376" cy="444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6B8D9A35-DDD1-4749-B09B-866490F5A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0206" y="6051019"/>
            <a:ext cx="1657581" cy="523948"/>
          </a:xfrm>
          <a:prstGeom prst="rect">
            <a:avLst/>
          </a:prstGeom>
        </p:spPr>
      </p:pic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3E2E1BC-1BAC-4A6C-B053-E2379190C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7" idx="2"/>
            <a:endCxn id="38" idx="0"/>
          </p:cNvCxnSpPr>
          <p:nvPr/>
        </p:nvCxnSpPr>
        <p:spPr>
          <a:xfrm>
            <a:off x="1502369" y="3099341"/>
            <a:ext cx="0" cy="705508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094B7FAB-6DA1-4D89-B6E6-EF941B78B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87961" y="1342593"/>
            <a:ext cx="380319" cy="523220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50" name="Arrow: Pentagon 49">
            <a:extLst>
              <a:ext uri="{FF2B5EF4-FFF2-40B4-BE49-F238E27FC236}">
                <a16:creationId xmlns:a16="http://schemas.microsoft.com/office/drawing/2014/main" id="{F97FC489-C0BF-47E2-BB86-E2EE40493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7591" y="3804848"/>
            <a:ext cx="389949" cy="307777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51" name="Arrow: Pentagon 50">
            <a:extLst>
              <a:ext uri="{FF2B5EF4-FFF2-40B4-BE49-F238E27FC236}">
                <a16:creationId xmlns:a16="http://schemas.microsoft.com/office/drawing/2014/main" id="{5C32C9EA-72B0-4125-B4E1-2FCDBA8F57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2085" y="2577202"/>
            <a:ext cx="380319" cy="522139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 dirty="0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8A4E590-33B2-4260-B8EB-9615518A8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90146" y="1865813"/>
            <a:ext cx="0" cy="698400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854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163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How to apply the NICE evidence standards framework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2021-04-08T12:13:34Z</dcterms:created>
  <dcterms:modified xsi:type="dcterms:W3CDTF">2021-04-08T12:13:51Z</dcterms:modified>
</cp:coreProperties>
</file>