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46" r:id="rId1"/>
  </p:sldMasterIdLst>
  <p:notesMasterIdLst>
    <p:notesMasterId r:id="rId10"/>
  </p:notesMasterIdLst>
  <p:handoutMasterIdLst>
    <p:handoutMasterId r:id="rId11"/>
  </p:handoutMasterIdLst>
  <p:sldIdLst>
    <p:sldId id="378" r:id="rId2"/>
    <p:sldId id="407" r:id="rId3"/>
    <p:sldId id="408" r:id="rId4"/>
    <p:sldId id="409" r:id="rId5"/>
    <p:sldId id="404" r:id="rId6"/>
    <p:sldId id="399" r:id="rId7"/>
    <p:sldId id="403" r:id="rId8"/>
    <p:sldId id="40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02" userDrawn="1">
          <p15:clr>
            <a:srgbClr val="A4A3A4"/>
          </p15:clr>
        </p15:guide>
        <p15:guide id="3" pos="2479" userDrawn="1">
          <p15:clr>
            <a:srgbClr val="A4A3A4"/>
          </p15:clr>
        </p15:guide>
        <p15:guide id="4" pos="2615" userDrawn="1">
          <p15:clr>
            <a:srgbClr val="A4A3A4"/>
          </p15:clr>
        </p15:guide>
        <p15:guide id="5" pos="47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18646E"/>
    <a:srgbClr val="451551"/>
    <a:srgbClr val="004751"/>
    <a:srgbClr val="517489"/>
    <a:srgbClr val="A2BDC1"/>
    <a:srgbClr val="4F7D83"/>
    <a:srgbClr val="314C60"/>
    <a:srgbClr val="15434A"/>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29" autoAdjust="0"/>
  </p:normalViewPr>
  <p:slideViewPr>
    <p:cSldViewPr snapToGrid="0" snapToObjects="1">
      <p:cViewPr varScale="1">
        <p:scale>
          <a:sx n="57" d="100"/>
          <a:sy n="57" d="100"/>
        </p:scale>
        <p:origin x="62" y="341"/>
      </p:cViewPr>
      <p:guideLst>
        <p:guide orient="horz" pos="1094"/>
        <p:guide pos="302"/>
        <p:guide pos="2479"/>
        <p:guide pos="2615"/>
        <p:guide pos="47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22/06/2022</a:t>
            </a:fld>
            <a:endParaRPr lang="en-GB" dirty="0"/>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dirty="0"/>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6/22/2022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183482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dirty="0"/>
          </a:p>
        </p:txBody>
      </p:sp>
    </p:spTree>
    <p:extLst>
      <p:ext uri="{BB962C8B-B14F-4D97-AF65-F5344CB8AC3E}">
        <p14:creationId xmlns:p14="http://schemas.microsoft.com/office/powerpoint/2010/main" val="393756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Real-world evidence can improve our understanding of health and social care delivery, patient health and experiences, and the impacts </a:t>
            </a:r>
            <a:r>
              <a:rPr lang="en-GB" sz="1200" dirty="0">
                <a:effectLst/>
                <a:latin typeface="+mn-lt"/>
                <a:ea typeface="Calibri" panose="020F0502020204030204" pitchFamily="34" charset="0"/>
              </a:rPr>
              <a:t>of health technologies, including devices and digital health technologies, in routine settings</a:t>
            </a:r>
            <a:r>
              <a:rPr lang="en-GB" sz="1200" dirty="0">
                <a:latin typeface="+mn-lt"/>
              </a:rPr>
              <a:t>. </a:t>
            </a:r>
            <a:endParaRPr lang="en-GB" sz="1600"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dirty="0"/>
          </a:p>
        </p:txBody>
      </p:sp>
    </p:spTree>
    <p:extLst>
      <p:ext uri="{BB962C8B-B14F-4D97-AF65-F5344CB8AC3E}">
        <p14:creationId xmlns:p14="http://schemas.microsoft.com/office/powerpoint/2010/main" val="68295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a:t>
            </a:fld>
            <a:endParaRPr lang="en-US" dirty="0"/>
          </a:p>
        </p:txBody>
      </p:sp>
    </p:spTree>
    <p:extLst>
      <p:ext uri="{BB962C8B-B14F-4D97-AF65-F5344CB8AC3E}">
        <p14:creationId xmlns:p14="http://schemas.microsoft.com/office/powerpoint/2010/main" val="341828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dirty="0"/>
          </a:p>
        </p:txBody>
      </p:sp>
    </p:spTree>
    <p:extLst>
      <p:ext uri="{BB962C8B-B14F-4D97-AF65-F5344CB8AC3E}">
        <p14:creationId xmlns:p14="http://schemas.microsoft.com/office/powerpoint/2010/main" val="243423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dirty="0"/>
          </a:p>
        </p:txBody>
      </p:sp>
    </p:spTree>
    <p:extLst>
      <p:ext uri="{BB962C8B-B14F-4D97-AF65-F5344CB8AC3E}">
        <p14:creationId xmlns:p14="http://schemas.microsoft.com/office/powerpoint/2010/main" val="333188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dirty="0"/>
          </a:p>
        </p:txBody>
      </p:sp>
    </p:spTree>
    <p:extLst>
      <p:ext uri="{BB962C8B-B14F-4D97-AF65-F5344CB8AC3E}">
        <p14:creationId xmlns:p14="http://schemas.microsoft.com/office/powerpoint/2010/main" val="947309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636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42950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68382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175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38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246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8384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8987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4534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1353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138399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17569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205496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09809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29876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84789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93971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2765371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84234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3853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dirty="0"/>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dirty="0"/>
          </a:p>
        </p:txBody>
      </p:sp>
    </p:spTree>
    <p:extLst>
      <p:ext uri="{BB962C8B-B14F-4D97-AF65-F5344CB8AC3E}">
        <p14:creationId xmlns:p14="http://schemas.microsoft.com/office/powerpoint/2010/main" val="34886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8597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715735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861004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28335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44868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48478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6762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48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672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32981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3976" r:id="rId18"/>
    <p:sldLayoutId id="2147484000" r:id="rId19"/>
    <p:sldLayoutId id="2147484001" r:id="rId20"/>
    <p:sldLayoutId id="2147484002" r:id="rId21"/>
    <p:sldLayoutId id="2147484003" r:id="rId22"/>
    <p:sldLayoutId id="2147483980" r:id="rId23"/>
    <p:sldLayoutId id="2147483981" r:id="rId24"/>
    <p:sldLayoutId id="2147483983" r:id="rId25"/>
    <p:sldLayoutId id="2147483982" r:id="rId26"/>
    <p:sldLayoutId id="2147483978" r:id="rId27"/>
    <p:sldLayoutId id="2147483977" r:id="rId28"/>
    <p:sldLayoutId id="2147483985" r:id="rId29"/>
    <p:sldLayoutId id="2147483986" r:id="rId30"/>
    <p:sldLayoutId id="2147483984" r:id="rId31"/>
    <p:sldLayoutId id="2147483987" r:id="rId32"/>
    <p:sldLayoutId id="2147483988" r:id="rId33"/>
    <p:sldLayoutId id="2147483989" r:id="rId34"/>
    <p:sldLayoutId id="2147483993" r:id="rId35"/>
    <p:sldLayoutId id="2147483994" r:id="rId36"/>
    <p:sldLayoutId id="2147483996" r:id="rId37"/>
    <p:sldLayoutId id="2147483997" r:id="rId38"/>
    <p:sldLayoutId id="2147483998" r:id="rId39"/>
    <p:sldLayoutId id="2147483999"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process/pmg36/chapter/introduction-to-health-technology-evaluatio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https://www.nice.org.uk/process/pmg20/chapter/introdu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0B4BEE-52EF-DC99-8A02-A8487AF1C605}"/>
              </a:ext>
              <a:ext uri="{C183D7F6-B498-43B3-948B-1728B52AA6E4}">
                <adec:decorative xmlns:adec="http://schemas.microsoft.com/office/drawing/2017/decorative" val="1"/>
              </a:ext>
            </a:extLst>
          </p:cNvPr>
          <p:cNvSpPr/>
          <p:nvPr/>
        </p:nvSpPr>
        <p:spPr>
          <a:xfrm>
            <a:off x="-85773" y="-85725"/>
            <a:ext cx="12277773" cy="702945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343C03-3FF4-42C7-AED3-8F97B863AA11}"/>
              </a:ext>
            </a:extLst>
          </p:cNvPr>
          <p:cNvSpPr>
            <a:spLocks noGrp="1"/>
          </p:cNvSpPr>
          <p:nvPr>
            <p:ph type="ctrTitle"/>
          </p:nvPr>
        </p:nvSpPr>
        <p:spPr>
          <a:xfrm>
            <a:off x="558006" y="694615"/>
            <a:ext cx="11075987" cy="711778"/>
          </a:xfrm>
        </p:spPr>
        <p:txBody>
          <a:bodyPr>
            <a:normAutofit/>
          </a:bodyPr>
          <a:lstStyle/>
          <a:p>
            <a:pPr algn="ctr"/>
            <a:r>
              <a:rPr lang="en-GB" sz="4400" dirty="0"/>
              <a:t>NICE’s real-world evidence framework</a:t>
            </a:r>
          </a:p>
        </p:txBody>
      </p:sp>
      <p:sp>
        <p:nvSpPr>
          <p:cNvPr id="24" name="TextBox 23">
            <a:extLst>
              <a:ext uri="{FF2B5EF4-FFF2-40B4-BE49-F238E27FC236}">
                <a16:creationId xmlns:a16="http://schemas.microsoft.com/office/drawing/2014/main" id="{DCDC9E0F-B0DB-EDCB-C7C8-A8F30403CF4B}"/>
              </a:ext>
            </a:extLst>
          </p:cNvPr>
          <p:cNvSpPr txBox="1"/>
          <p:nvPr/>
        </p:nvSpPr>
        <p:spPr>
          <a:xfrm>
            <a:off x="1396602" y="1509681"/>
            <a:ext cx="9398794" cy="3416320"/>
          </a:xfrm>
          <a:prstGeom prst="rect">
            <a:avLst/>
          </a:prstGeom>
          <a:noFill/>
          <a:ln w="38100">
            <a:noFill/>
          </a:ln>
        </p:spPr>
        <p:txBody>
          <a:bodyPr wrap="square">
            <a:spAutoFit/>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NICE makes recommendations that guide decisions in health, public health, and social care.</a:t>
            </a:r>
          </a:p>
          <a:p>
            <a:pPr marL="0" indent="0">
              <a:buFont typeface="Arial" panose="020B0604020202020204" pitchFamily="34" charset="0"/>
              <a:buNone/>
            </a:pPr>
            <a:r>
              <a:rPr lang="en-GB" dirty="0"/>
              <a:t>We want to make greater use of real-world data to learn from the delivery of health and social care and patient health and experiences to improve these recommendations.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real-world evidence framework was developed to deliver on these ambitions by clearly describing:</a:t>
            </a:r>
          </a:p>
          <a:p>
            <a:pPr marL="171450" indent="-171450">
              <a:buFont typeface="Arial" panose="020B0604020202020204" pitchFamily="34" charset="0"/>
              <a:buChar char="•"/>
            </a:pPr>
            <a:r>
              <a:rPr lang="en-GB" dirty="0"/>
              <a:t>When and how real-world data can be used to improve recommendations</a:t>
            </a:r>
          </a:p>
          <a:p>
            <a:pPr marL="171450" indent="-171450">
              <a:buFont typeface="Arial" panose="020B0604020202020204" pitchFamily="34" charset="0"/>
              <a:buChar char="•"/>
            </a:pPr>
            <a:r>
              <a:rPr lang="en-GB" dirty="0"/>
              <a:t>Best practices for planning, conducting, and reporting studies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do not set minimum standards for real-world evidence studies. Readers should refer to NICE methods guidance for further information on decision making</a:t>
            </a:r>
          </a:p>
        </p:txBody>
      </p:sp>
      <p:sp>
        <p:nvSpPr>
          <p:cNvPr id="4" name="Rectangle 3">
            <a:extLst>
              <a:ext uri="{FF2B5EF4-FFF2-40B4-BE49-F238E27FC236}">
                <a16:creationId xmlns:a16="http://schemas.microsoft.com/office/drawing/2014/main" id="{32BCA492-2F99-682A-6843-69EC44B0161F}"/>
              </a:ext>
            </a:extLst>
          </p:cNvPr>
          <p:cNvSpPr/>
          <p:nvPr/>
        </p:nvSpPr>
        <p:spPr>
          <a:xfrm>
            <a:off x="1480457" y="5197929"/>
            <a:ext cx="4403272" cy="59871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effectLst/>
                <a:hlinkClick r:id="rId3">
                  <a:extLst>
                    <a:ext uri="{A12FA001-AC4F-418D-AE19-62706E023703}">
                      <ahyp:hlinkClr xmlns:ahyp="http://schemas.microsoft.com/office/drawing/2018/hyperlinkcolor" val="tx"/>
                    </a:ext>
                  </a:extLst>
                </a:hlinkClick>
              </a:rPr>
              <a:t>Health technology evaluations manual</a:t>
            </a:r>
            <a:endParaRPr lang="en-GB" b="1" dirty="0">
              <a:solidFill>
                <a:schemeClr val="bg1"/>
              </a:solidFill>
            </a:endParaRPr>
          </a:p>
        </p:txBody>
      </p:sp>
      <p:sp>
        <p:nvSpPr>
          <p:cNvPr id="8" name="Rectangle 7">
            <a:extLst>
              <a:ext uri="{FF2B5EF4-FFF2-40B4-BE49-F238E27FC236}">
                <a16:creationId xmlns:a16="http://schemas.microsoft.com/office/drawing/2014/main" id="{98D2F697-AA0B-EAEF-4FD7-7CA07BBA5E48}"/>
              </a:ext>
            </a:extLst>
          </p:cNvPr>
          <p:cNvSpPr/>
          <p:nvPr/>
        </p:nvSpPr>
        <p:spPr>
          <a:xfrm>
            <a:off x="6392124" y="5197929"/>
            <a:ext cx="4403271" cy="59871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4">
                  <a:extLst>
                    <a:ext uri="{A12FA001-AC4F-418D-AE19-62706E023703}">
                      <ahyp:hlinkClr xmlns:ahyp="http://schemas.microsoft.com/office/drawing/2018/hyperlinkcolor" val="tx"/>
                    </a:ext>
                  </a:extLst>
                </a:hlinkClick>
              </a:rPr>
              <a:t>Guidelines manual</a:t>
            </a:r>
            <a:endParaRPr lang="en-GB" b="1" dirty="0">
              <a:solidFill>
                <a:schemeClr val="bg1"/>
              </a:solidFill>
            </a:endParaRPr>
          </a:p>
        </p:txBody>
      </p:sp>
      <p:pic>
        <p:nvPicPr>
          <p:cNvPr id="38" name="Picture 37">
            <a:extLst>
              <a:ext uri="{FF2B5EF4-FFF2-40B4-BE49-F238E27FC236}">
                <a16:creationId xmlns:a16="http://schemas.microsoft.com/office/drawing/2014/main" id="{21301651-B886-3D68-535E-7667B0F5E4B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spTree>
    <p:extLst>
      <p:ext uri="{BB962C8B-B14F-4D97-AF65-F5344CB8AC3E}">
        <p14:creationId xmlns:p14="http://schemas.microsoft.com/office/powerpoint/2010/main" val="283803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8C4F6B-8D52-3882-BB1E-B26539B4AC57}"/>
              </a:ext>
              <a:ext uri="{C183D7F6-B498-43B3-948B-1728B52AA6E4}">
                <adec:decorative xmlns:adec="http://schemas.microsoft.com/office/drawing/2017/decorative" val="1"/>
              </a:ext>
            </a:extLst>
          </p:cNvPr>
          <p:cNvSpPr/>
          <p:nvPr/>
        </p:nvSpPr>
        <p:spPr>
          <a:xfrm>
            <a:off x="-45950" y="0"/>
            <a:ext cx="1232372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343C03-3FF4-42C7-AED3-8F97B863AA11}"/>
              </a:ext>
            </a:extLst>
          </p:cNvPr>
          <p:cNvSpPr>
            <a:spLocks noGrp="1"/>
          </p:cNvSpPr>
          <p:nvPr>
            <p:ph type="ctrTitle"/>
          </p:nvPr>
        </p:nvSpPr>
        <p:spPr>
          <a:xfrm>
            <a:off x="558006" y="694615"/>
            <a:ext cx="11075987" cy="711778"/>
          </a:xfrm>
        </p:spPr>
        <p:txBody>
          <a:bodyPr>
            <a:normAutofit/>
          </a:bodyPr>
          <a:lstStyle/>
          <a:p>
            <a:pPr algn="ctr"/>
            <a:r>
              <a:rPr lang="en-GB" sz="4400" dirty="0"/>
              <a:t>What is real-world data?</a:t>
            </a:r>
          </a:p>
        </p:txBody>
      </p:sp>
      <p:sp>
        <p:nvSpPr>
          <p:cNvPr id="22" name="TextBox 21">
            <a:extLst>
              <a:ext uri="{FF2B5EF4-FFF2-40B4-BE49-F238E27FC236}">
                <a16:creationId xmlns:a16="http://schemas.microsoft.com/office/drawing/2014/main" id="{F6BE99FC-4A09-C651-2766-C2E71343EAFA}"/>
              </a:ext>
            </a:extLst>
          </p:cNvPr>
          <p:cNvSpPr txBox="1"/>
          <p:nvPr/>
        </p:nvSpPr>
        <p:spPr>
          <a:xfrm>
            <a:off x="246099" y="1977175"/>
            <a:ext cx="2477484" cy="3149452"/>
          </a:xfrm>
          <a:prstGeom prst="rect">
            <a:avLst/>
          </a:prstGeom>
          <a:noFill/>
        </p:spPr>
        <p:txBody>
          <a:bodyPr wrap="square">
            <a:spAutoFit/>
          </a:bodyPr>
          <a:lstStyle/>
          <a:p>
            <a:pPr algn="ctr">
              <a:lnSpc>
                <a:spcPct val="120000"/>
              </a:lnSpc>
              <a:spcBef>
                <a:spcPts val="1800"/>
              </a:spcBef>
            </a:pPr>
            <a:r>
              <a:rPr lang="en-GB" sz="2400" dirty="0"/>
              <a:t>Real-world data is data relating to patient health or experience or care delivery collected outside of clinical trials</a:t>
            </a:r>
          </a:p>
        </p:txBody>
      </p:sp>
      <p:sp>
        <p:nvSpPr>
          <p:cNvPr id="15" name="Oval 14">
            <a:extLst>
              <a:ext uri="{FF2B5EF4-FFF2-40B4-BE49-F238E27FC236}">
                <a16:creationId xmlns:a16="http://schemas.microsoft.com/office/drawing/2014/main" id="{3850AA31-B874-4370-8785-DE395FE7DF58}"/>
              </a:ext>
              <a:ext uri="{C183D7F6-B498-43B3-948B-1728B52AA6E4}">
                <adec:decorative xmlns:adec="http://schemas.microsoft.com/office/drawing/2017/decorative" val="1"/>
              </a:ext>
            </a:extLst>
          </p:cNvPr>
          <p:cNvSpPr/>
          <p:nvPr/>
        </p:nvSpPr>
        <p:spPr>
          <a:xfrm>
            <a:off x="6856924" y="1929868"/>
            <a:ext cx="816305" cy="816305"/>
          </a:xfrm>
          <a:prstGeom prst="ellipse">
            <a:avLst/>
          </a:prstGeom>
          <a:solidFill>
            <a:srgbClr val="A2BDC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Infographic depicting various aspects of real-world data. &#10;&#10;There is a ring split in two that shows it can be quantitative or qualitative. &#10;&#10;The ring surrounds a circle split into three segments - teal, white and purple - with icons inside them to show the difference types of data that can be collected.">
            <a:extLst>
              <a:ext uri="{FF2B5EF4-FFF2-40B4-BE49-F238E27FC236}">
                <a16:creationId xmlns:a16="http://schemas.microsoft.com/office/drawing/2014/main" id="{FA16EE50-2D1A-B39B-3EBD-B62352359C8E}"/>
              </a:ext>
            </a:extLst>
          </p:cNvPr>
          <p:cNvPicPr>
            <a:picLocks noChangeAspect="1"/>
          </p:cNvPicPr>
          <p:nvPr/>
        </p:nvPicPr>
        <p:blipFill rotWithShape="1">
          <a:blip r:embed="rId3"/>
          <a:srcRect l="30128" t="16226" r="30242" b="15982"/>
          <a:stretch/>
        </p:blipFill>
        <p:spPr>
          <a:xfrm>
            <a:off x="2237417" y="1361393"/>
            <a:ext cx="4718421" cy="4540078"/>
          </a:xfrm>
          <a:prstGeom prst="rect">
            <a:avLst/>
          </a:prstGeom>
        </p:spPr>
      </p:pic>
      <p:sp>
        <p:nvSpPr>
          <p:cNvPr id="30" name="Oval 29">
            <a:extLst>
              <a:ext uri="{FF2B5EF4-FFF2-40B4-BE49-F238E27FC236}">
                <a16:creationId xmlns:a16="http://schemas.microsoft.com/office/drawing/2014/main" id="{E659AA07-113B-48C7-846A-B245AA6279FF}"/>
              </a:ext>
              <a:ext uri="{C183D7F6-B498-43B3-948B-1728B52AA6E4}">
                <adec:decorative xmlns:adec="http://schemas.microsoft.com/office/drawing/2017/decorative" val="1"/>
              </a:ext>
            </a:extLst>
          </p:cNvPr>
          <p:cNvSpPr/>
          <p:nvPr/>
        </p:nvSpPr>
        <p:spPr>
          <a:xfrm>
            <a:off x="6856924" y="3324015"/>
            <a:ext cx="816305" cy="816305"/>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8B3E0D5-F80A-9BFA-2187-D4965A36B172}"/>
              </a:ext>
              <a:ext uri="{C183D7F6-B498-43B3-948B-1728B52AA6E4}">
                <adec:decorative xmlns:adec="http://schemas.microsoft.com/office/drawing/2017/decorative" val="1"/>
              </a:ext>
            </a:extLst>
          </p:cNvPr>
          <p:cNvSpPr/>
          <p:nvPr/>
        </p:nvSpPr>
        <p:spPr>
          <a:xfrm>
            <a:off x="6856923" y="4843632"/>
            <a:ext cx="816305" cy="816305"/>
          </a:xfrm>
          <a:prstGeom prst="ellipse">
            <a:avLst/>
          </a:prstGeom>
          <a:solidFill>
            <a:srgbClr val="45155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21301651-B886-3D68-535E-7667B0F5E4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pic>
        <p:nvPicPr>
          <p:cNvPr id="5" name="Picture 4" descr="Light teal segment - icon of laptop, tablet and phone devices">
            <a:extLst>
              <a:ext uri="{FF2B5EF4-FFF2-40B4-BE49-F238E27FC236}">
                <a16:creationId xmlns:a16="http://schemas.microsoft.com/office/drawing/2014/main" id="{7E817368-ECFF-0F9D-5980-3626DAA4F59B}"/>
              </a:ext>
            </a:extLst>
          </p:cNvPr>
          <p:cNvPicPr>
            <a:picLocks noChangeAspect="1"/>
          </p:cNvPicPr>
          <p:nvPr/>
        </p:nvPicPr>
        <p:blipFill>
          <a:blip r:embed="rId5"/>
          <a:stretch>
            <a:fillRect/>
          </a:stretch>
        </p:blipFill>
        <p:spPr>
          <a:xfrm>
            <a:off x="3471193" y="2833182"/>
            <a:ext cx="897549" cy="897549"/>
          </a:xfrm>
          <a:prstGeom prst="rect">
            <a:avLst/>
          </a:prstGeom>
        </p:spPr>
      </p:pic>
      <p:pic>
        <p:nvPicPr>
          <p:cNvPr id="10" name="Picture 9" descr="White segment - icon of patient health record">
            <a:extLst>
              <a:ext uri="{FF2B5EF4-FFF2-40B4-BE49-F238E27FC236}">
                <a16:creationId xmlns:a16="http://schemas.microsoft.com/office/drawing/2014/main" id="{9DDE5209-AF9D-5076-D4CC-F97AF514FA27}"/>
              </a:ext>
            </a:extLst>
          </p:cNvPr>
          <p:cNvPicPr>
            <a:picLocks noChangeAspect="1"/>
          </p:cNvPicPr>
          <p:nvPr/>
        </p:nvPicPr>
        <p:blipFill>
          <a:blip r:embed="rId6"/>
          <a:stretch>
            <a:fillRect/>
          </a:stretch>
        </p:blipFill>
        <p:spPr>
          <a:xfrm>
            <a:off x="4805066" y="2817048"/>
            <a:ext cx="919303" cy="919303"/>
          </a:xfrm>
          <a:prstGeom prst="rect">
            <a:avLst/>
          </a:prstGeom>
        </p:spPr>
      </p:pic>
      <p:pic>
        <p:nvPicPr>
          <p:cNvPr id="8" name="Picture 7" descr="Purple segment - icon of survey">
            <a:extLst>
              <a:ext uri="{FF2B5EF4-FFF2-40B4-BE49-F238E27FC236}">
                <a16:creationId xmlns:a16="http://schemas.microsoft.com/office/drawing/2014/main" id="{69BF2310-4A02-A204-1AD1-51C6A3B319C2}"/>
              </a:ext>
            </a:extLst>
          </p:cNvPr>
          <p:cNvPicPr>
            <a:picLocks noChangeAspect="1"/>
          </p:cNvPicPr>
          <p:nvPr/>
        </p:nvPicPr>
        <p:blipFill>
          <a:blip r:embed="rId7"/>
          <a:stretch>
            <a:fillRect/>
          </a:stretch>
        </p:blipFill>
        <p:spPr>
          <a:xfrm>
            <a:off x="4149164" y="3907675"/>
            <a:ext cx="897549" cy="897549"/>
          </a:xfrm>
          <a:prstGeom prst="rect">
            <a:avLst/>
          </a:prstGeom>
        </p:spPr>
      </p:pic>
      <p:pic>
        <p:nvPicPr>
          <p:cNvPr id="21" name="Picture 20" descr="Key for light teal segment in infographic - icon of laptop, tablet and phone devices">
            <a:extLst>
              <a:ext uri="{FF2B5EF4-FFF2-40B4-BE49-F238E27FC236}">
                <a16:creationId xmlns:a16="http://schemas.microsoft.com/office/drawing/2014/main" id="{F5D620BF-93FB-C786-F367-1F2BD9254E92}"/>
              </a:ext>
            </a:extLst>
          </p:cNvPr>
          <p:cNvPicPr>
            <a:picLocks noChangeAspect="1"/>
          </p:cNvPicPr>
          <p:nvPr/>
        </p:nvPicPr>
        <p:blipFill>
          <a:blip r:embed="rId5"/>
          <a:stretch>
            <a:fillRect/>
          </a:stretch>
        </p:blipFill>
        <p:spPr>
          <a:xfrm>
            <a:off x="7018609" y="2079859"/>
            <a:ext cx="516322" cy="516322"/>
          </a:xfrm>
          <a:prstGeom prst="rect">
            <a:avLst/>
          </a:prstGeom>
        </p:spPr>
      </p:pic>
      <p:sp>
        <p:nvSpPr>
          <p:cNvPr id="24" name="TextBox 23">
            <a:extLst>
              <a:ext uri="{FF2B5EF4-FFF2-40B4-BE49-F238E27FC236}">
                <a16:creationId xmlns:a16="http://schemas.microsoft.com/office/drawing/2014/main" id="{DCDC9E0F-B0DB-EDCB-C7C8-A8F30403CF4B}"/>
              </a:ext>
            </a:extLst>
          </p:cNvPr>
          <p:cNvSpPr txBox="1"/>
          <p:nvPr/>
        </p:nvSpPr>
        <p:spPr>
          <a:xfrm>
            <a:off x="7936145" y="1777573"/>
            <a:ext cx="3381826" cy="1055610"/>
          </a:xfrm>
          <a:prstGeom prst="rect">
            <a:avLst/>
          </a:prstGeom>
          <a:noFill/>
          <a:ln w="38100">
            <a:noFill/>
          </a:ln>
        </p:spPr>
        <p:txBody>
          <a:bodyPr wrap="square">
            <a:spAutoFit/>
          </a:bodyPr>
          <a:lstStyle/>
          <a:p>
            <a:pPr>
              <a:lnSpc>
                <a:spcPct val="120000"/>
              </a:lnSpc>
              <a:spcBef>
                <a:spcPts val="1800"/>
              </a:spcBef>
            </a:pPr>
            <a:r>
              <a:rPr lang="en-GB" sz="1800" dirty="0"/>
              <a:t>Data from service </a:t>
            </a:r>
            <a:r>
              <a:rPr lang="en-GB" dirty="0"/>
              <a:t>evaluations</a:t>
            </a:r>
            <a:r>
              <a:rPr lang="en-GB" sz="1800" dirty="0"/>
              <a:t> or audits or generated from patient </a:t>
            </a:r>
            <a:r>
              <a:rPr lang="en-GB" dirty="0"/>
              <a:t>devices</a:t>
            </a:r>
          </a:p>
        </p:txBody>
      </p:sp>
      <p:pic>
        <p:nvPicPr>
          <p:cNvPr id="27" name="Picture 26" descr="Key for white segment in infographic - icon of patient health record">
            <a:extLst>
              <a:ext uri="{FF2B5EF4-FFF2-40B4-BE49-F238E27FC236}">
                <a16:creationId xmlns:a16="http://schemas.microsoft.com/office/drawing/2014/main" id="{3EC7048D-905D-8B66-6531-6A8152AB4630}"/>
              </a:ext>
            </a:extLst>
          </p:cNvPr>
          <p:cNvPicPr>
            <a:picLocks noChangeAspect="1"/>
          </p:cNvPicPr>
          <p:nvPr/>
        </p:nvPicPr>
        <p:blipFill>
          <a:blip r:embed="rId6"/>
          <a:stretch>
            <a:fillRect/>
          </a:stretch>
        </p:blipFill>
        <p:spPr>
          <a:xfrm>
            <a:off x="6987211" y="3462187"/>
            <a:ext cx="579117" cy="579117"/>
          </a:xfrm>
          <a:prstGeom prst="rect">
            <a:avLst/>
          </a:prstGeom>
        </p:spPr>
      </p:pic>
      <p:sp>
        <p:nvSpPr>
          <p:cNvPr id="25" name="TextBox 24">
            <a:extLst>
              <a:ext uri="{FF2B5EF4-FFF2-40B4-BE49-F238E27FC236}">
                <a16:creationId xmlns:a16="http://schemas.microsoft.com/office/drawing/2014/main" id="{73841044-C887-FEFB-0418-FCC99D5A0C76}"/>
              </a:ext>
            </a:extLst>
          </p:cNvPr>
          <p:cNvSpPr txBox="1"/>
          <p:nvPr/>
        </p:nvSpPr>
        <p:spPr>
          <a:xfrm>
            <a:off x="7933657" y="3204363"/>
            <a:ext cx="3459464" cy="1055610"/>
          </a:xfrm>
          <a:prstGeom prst="rect">
            <a:avLst/>
          </a:prstGeom>
          <a:noFill/>
          <a:ln w="38100">
            <a:noFill/>
          </a:ln>
        </p:spPr>
        <p:txBody>
          <a:bodyPr wrap="square">
            <a:spAutoFit/>
          </a:bodyPr>
          <a:lstStyle/>
          <a:p>
            <a:pPr>
              <a:lnSpc>
                <a:spcPct val="120000"/>
              </a:lnSpc>
              <a:spcBef>
                <a:spcPts val="1800"/>
              </a:spcBef>
            </a:pPr>
            <a:r>
              <a:rPr lang="en-GB" dirty="0"/>
              <a:t>Routinely collected </a:t>
            </a:r>
            <a:r>
              <a:rPr lang="en-GB" sz="1800" dirty="0"/>
              <a:t>data:</a:t>
            </a:r>
            <a:br>
              <a:rPr lang="en-GB" sz="1800" dirty="0"/>
            </a:br>
            <a:r>
              <a:rPr lang="en-GB" sz="1800" dirty="0"/>
              <a:t>patient health records, health service administrative records</a:t>
            </a:r>
          </a:p>
        </p:txBody>
      </p:sp>
      <p:pic>
        <p:nvPicPr>
          <p:cNvPr id="26" name="Picture 25" descr="Key for purple segment in infographic - icon of survey">
            <a:extLst>
              <a:ext uri="{FF2B5EF4-FFF2-40B4-BE49-F238E27FC236}">
                <a16:creationId xmlns:a16="http://schemas.microsoft.com/office/drawing/2014/main" id="{77E7C44D-4A5B-AE7E-5E3D-8793500AB95A}"/>
              </a:ext>
            </a:extLst>
          </p:cNvPr>
          <p:cNvPicPr>
            <a:picLocks noChangeAspect="1"/>
          </p:cNvPicPr>
          <p:nvPr/>
        </p:nvPicPr>
        <p:blipFill>
          <a:blip r:embed="rId7"/>
          <a:stretch>
            <a:fillRect/>
          </a:stretch>
        </p:blipFill>
        <p:spPr>
          <a:xfrm>
            <a:off x="7018609" y="4998711"/>
            <a:ext cx="477641" cy="477641"/>
          </a:xfrm>
          <a:prstGeom prst="rect">
            <a:avLst/>
          </a:prstGeom>
        </p:spPr>
      </p:pic>
      <p:sp>
        <p:nvSpPr>
          <p:cNvPr id="23" name="TextBox 22">
            <a:extLst>
              <a:ext uri="{FF2B5EF4-FFF2-40B4-BE49-F238E27FC236}">
                <a16:creationId xmlns:a16="http://schemas.microsoft.com/office/drawing/2014/main" id="{63D8101C-4914-23B7-53F4-41062614C950}"/>
              </a:ext>
            </a:extLst>
          </p:cNvPr>
          <p:cNvSpPr txBox="1"/>
          <p:nvPr/>
        </p:nvSpPr>
        <p:spPr>
          <a:xfrm>
            <a:off x="7933657" y="4723980"/>
            <a:ext cx="3636490" cy="1055610"/>
          </a:xfrm>
          <a:prstGeom prst="rect">
            <a:avLst/>
          </a:prstGeom>
          <a:noFill/>
          <a:ln w="38100">
            <a:noFill/>
          </a:ln>
        </p:spPr>
        <p:txBody>
          <a:bodyPr wrap="square">
            <a:spAutoFit/>
          </a:bodyPr>
          <a:lstStyle>
            <a:defPPr>
              <a:defRPr lang="en-US"/>
            </a:defPPr>
            <a:lvl1pPr algn="ctr">
              <a:spcBef>
                <a:spcPts val="1800"/>
              </a:spcBef>
            </a:lvl1pPr>
          </a:lstStyle>
          <a:p>
            <a:pPr algn="l">
              <a:lnSpc>
                <a:spcPct val="120000"/>
              </a:lnSpc>
            </a:pPr>
            <a:r>
              <a:rPr lang="en-GB" dirty="0"/>
              <a:t>Data collected for specific research projects: patient registries, cohort studies, surveys </a:t>
            </a:r>
          </a:p>
        </p:txBody>
      </p:sp>
    </p:spTree>
    <p:extLst>
      <p:ext uri="{BB962C8B-B14F-4D97-AF65-F5344CB8AC3E}">
        <p14:creationId xmlns:p14="http://schemas.microsoft.com/office/powerpoint/2010/main" val="108751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EF37EFE-ABA8-02E4-4FDD-18A5202B4E03}"/>
              </a:ext>
              <a:ext uri="{C183D7F6-B498-43B3-948B-1728B52AA6E4}">
                <adec:decorative xmlns:adec="http://schemas.microsoft.com/office/drawing/2017/decorative" val="1"/>
              </a:ext>
            </a:extLst>
          </p:cNvPr>
          <p:cNvSpPr/>
          <p:nvPr/>
        </p:nvSpPr>
        <p:spPr>
          <a:xfrm>
            <a:off x="2861649" y="-1"/>
            <a:ext cx="9330352" cy="6858001"/>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BCF4CAA-8946-501C-9214-135A5B8B7F07}"/>
              </a:ext>
              <a:ext uri="{C183D7F6-B498-43B3-948B-1728B52AA6E4}">
                <adec:decorative xmlns:adec="http://schemas.microsoft.com/office/drawing/2017/decorative" val="1"/>
              </a:ext>
            </a:extLst>
          </p:cNvPr>
          <p:cNvSpPr/>
          <p:nvPr/>
        </p:nvSpPr>
        <p:spPr>
          <a:xfrm>
            <a:off x="-45949" y="0"/>
            <a:ext cx="2997260"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869EB63-D48F-70E2-AAEB-F814691E8918}"/>
              </a:ext>
              <a:ext uri="{C183D7F6-B498-43B3-948B-1728B52AA6E4}">
                <adec:decorative xmlns:adec="http://schemas.microsoft.com/office/drawing/2017/decorative" val="1"/>
              </a:ext>
            </a:extLst>
          </p:cNvPr>
          <p:cNvSpPr/>
          <p:nvPr/>
        </p:nvSpPr>
        <p:spPr>
          <a:xfrm rot="2169725">
            <a:off x="613506" y="2640061"/>
            <a:ext cx="240432" cy="1853922"/>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06FA0790-BCE3-C085-E8CF-7F41F12AA38B}"/>
              </a:ext>
              <a:ext uri="{C183D7F6-B498-43B3-948B-1728B52AA6E4}">
                <adec:decorative xmlns:adec="http://schemas.microsoft.com/office/drawing/2017/decorative" val="1"/>
              </a:ext>
            </a:extLst>
          </p:cNvPr>
          <p:cNvSpPr/>
          <p:nvPr/>
        </p:nvSpPr>
        <p:spPr>
          <a:xfrm>
            <a:off x="442588" y="191997"/>
            <a:ext cx="3050193" cy="3050193"/>
          </a:xfrm>
          <a:prstGeom prst="ellipse">
            <a:avLst/>
          </a:prstGeom>
          <a:solidFill>
            <a:srgbClr val="A2BDC1"/>
          </a:solidFill>
          <a:ln w="76200">
            <a:solidFill>
              <a:srgbClr val="186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0FB2451-B348-2CF0-7067-5DF0D7B3F5D7}"/>
              </a:ext>
              <a:ext uri="{C183D7F6-B498-43B3-948B-1728B52AA6E4}">
                <adec:decorative xmlns:adec="http://schemas.microsoft.com/office/drawing/2017/decorative" val="1"/>
              </a:ext>
            </a:extLst>
          </p:cNvPr>
          <p:cNvSpPr/>
          <p:nvPr/>
        </p:nvSpPr>
        <p:spPr>
          <a:xfrm rot="2169725">
            <a:off x="-341589" y="3918323"/>
            <a:ext cx="470978" cy="1622873"/>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18D56636-2140-BB97-5AE8-8986CDB75A14}"/>
              </a:ext>
            </a:extLst>
          </p:cNvPr>
          <p:cNvSpPr>
            <a:spLocks noGrp="1"/>
          </p:cNvSpPr>
          <p:nvPr>
            <p:ph type="ctrTitle"/>
          </p:nvPr>
        </p:nvSpPr>
        <p:spPr>
          <a:xfrm>
            <a:off x="496384" y="-1276350"/>
            <a:ext cx="11076491" cy="1276350"/>
          </a:xfrm>
        </p:spPr>
        <p:txBody>
          <a:bodyPr vert="horz" lIns="91440" tIns="45720" rIns="91440" bIns="45720" rtlCol="0" anchor="b" anchorCtr="0">
            <a:normAutofit/>
          </a:bodyPr>
          <a:lstStyle/>
          <a:p>
            <a:r>
              <a:rPr lang="en-GB" dirty="0"/>
              <a:t>Analysis of real-world data leads to Real-world evidence</a:t>
            </a:r>
          </a:p>
        </p:txBody>
      </p:sp>
      <p:sp>
        <p:nvSpPr>
          <p:cNvPr id="23" name="TextBox 22">
            <a:extLst>
              <a:ext uri="{FF2B5EF4-FFF2-40B4-BE49-F238E27FC236}">
                <a16:creationId xmlns:a16="http://schemas.microsoft.com/office/drawing/2014/main" id="{19D8CB74-D8F2-CD0D-EF69-AFF45130EB31}"/>
              </a:ext>
            </a:extLst>
          </p:cNvPr>
          <p:cNvSpPr txBox="1"/>
          <p:nvPr/>
        </p:nvSpPr>
        <p:spPr>
          <a:xfrm>
            <a:off x="590155" y="931088"/>
            <a:ext cx="2697478" cy="1754326"/>
          </a:xfrm>
          <a:prstGeom prst="rect">
            <a:avLst/>
          </a:prstGeom>
          <a:noFill/>
        </p:spPr>
        <p:txBody>
          <a:bodyPr wrap="square">
            <a:spAutoFit/>
          </a:bodyPr>
          <a:lstStyle/>
          <a:p>
            <a:pPr algn="ctr"/>
            <a:r>
              <a:rPr lang="en-GB" sz="3600" b="1" dirty="0"/>
              <a:t>Analysis of real-world data </a:t>
            </a:r>
          </a:p>
        </p:txBody>
      </p:sp>
      <p:sp>
        <p:nvSpPr>
          <p:cNvPr id="8" name="Arrow: Right 7">
            <a:extLst>
              <a:ext uri="{FF2B5EF4-FFF2-40B4-BE49-F238E27FC236}">
                <a16:creationId xmlns:a16="http://schemas.microsoft.com/office/drawing/2014/main" id="{63279E36-5ECE-2249-3E6E-6569E99E6F5A}"/>
              </a:ext>
              <a:ext uri="{C183D7F6-B498-43B3-948B-1728B52AA6E4}">
                <adec:decorative xmlns:adec="http://schemas.microsoft.com/office/drawing/2017/decorative" val="1"/>
              </a:ext>
            </a:extLst>
          </p:cNvPr>
          <p:cNvSpPr/>
          <p:nvPr/>
        </p:nvSpPr>
        <p:spPr>
          <a:xfrm>
            <a:off x="3633172" y="442022"/>
            <a:ext cx="1418590" cy="923329"/>
          </a:xfrm>
          <a:prstGeom prst="rightArrow">
            <a:avLst/>
          </a:prstGeom>
          <a:solidFill>
            <a:srgbClr val="45155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2EA8272C-3E30-D660-ADC3-7860A5C32096}"/>
              </a:ext>
            </a:extLst>
          </p:cNvPr>
          <p:cNvSpPr txBox="1"/>
          <p:nvPr/>
        </p:nvSpPr>
        <p:spPr>
          <a:xfrm>
            <a:off x="3700281" y="702728"/>
            <a:ext cx="1164019" cy="369332"/>
          </a:xfrm>
          <a:prstGeom prst="rect">
            <a:avLst/>
          </a:prstGeom>
          <a:noFill/>
        </p:spPr>
        <p:txBody>
          <a:bodyPr wrap="square">
            <a:spAutoFit/>
          </a:bodyPr>
          <a:lstStyle/>
          <a:p>
            <a:pPr algn="ctr">
              <a:spcBef>
                <a:spcPts val="1800"/>
              </a:spcBef>
            </a:pPr>
            <a:r>
              <a:rPr lang="en-GB" b="1" dirty="0">
                <a:solidFill>
                  <a:schemeClr val="bg1"/>
                </a:solidFill>
              </a:rPr>
              <a:t>l</a:t>
            </a:r>
            <a:r>
              <a:rPr lang="en-GB" sz="1800" b="1" dirty="0">
                <a:solidFill>
                  <a:schemeClr val="bg1"/>
                </a:solidFill>
              </a:rPr>
              <a:t>eads to</a:t>
            </a:r>
          </a:p>
        </p:txBody>
      </p:sp>
      <p:sp>
        <p:nvSpPr>
          <p:cNvPr id="4" name="Title 1">
            <a:extLst>
              <a:ext uri="{FF2B5EF4-FFF2-40B4-BE49-F238E27FC236}">
                <a16:creationId xmlns:a16="http://schemas.microsoft.com/office/drawing/2014/main" id="{B5A67AE4-442A-4621-B29D-2400247DE0EE}"/>
              </a:ext>
            </a:extLst>
          </p:cNvPr>
          <p:cNvSpPr txBox="1">
            <a:spLocks/>
          </p:cNvSpPr>
          <p:nvPr/>
        </p:nvSpPr>
        <p:spPr>
          <a:xfrm>
            <a:off x="3940851" y="540318"/>
            <a:ext cx="7476699" cy="71177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en-GB" dirty="0">
                <a:solidFill>
                  <a:schemeClr val="bg1"/>
                </a:solidFill>
              </a:rPr>
              <a:t>Real-world evidence</a:t>
            </a:r>
          </a:p>
        </p:txBody>
      </p:sp>
      <p:sp>
        <p:nvSpPr>
          <p:cNvPr id="3" name="Subtitle 2">
            <a:extLst>
              <a:ext uri="{FF2B5EF4-FFF2-40B4-BE49-F238E27FC236}">
                <a16:creationId xmlns:a16="http://schemas.microsoft.com/office/drawing/2014/main" id="{40D4A4C2-DDFE-4875-997F-F12BFA733B77}"/>
              </a:ext>
            </a:extLst>
          </p:cNvPr>
          <p:cNvSpPr>
            <a:spLocks noGrp="1"/>
          </p:cNvSpPr>
          <p:nvPr>
            <p:ph type="body" sz="quarter" idx="12"/>
          </p:nvPr>
        </p:nvSpPr>
        <p:spPr>
          <a:xfrm>
            <a:off x="3739586" y="1429289"/>
            <a:ext cx="8108300" cy="865870"/>
          </a:xfrm>
        </p:spPr>
        <p:txBody>
          <a:bodyPr numCol="1">
            <a:noAutofit/>
          </a:bodyPr>
          <a:lstStyle/>
          <a:p>
            <a:pPr algn="ctr">
              <a:lnSpc>
                <a:spcPct val="100000"/>
              </a:lnSpc>
              <a:spcBef>
                <a:spcPts val="1800"/>
              </a:spcBef>
            </a:pPr>
            <a:r>
              <a:rPr lang="en-GB" sz="1600" dirty="0">
                <a:effectLst/>
                <a:latin typeface="+mn-lt"/>
              </a:rPr>
              <a:t>Real-world evidence can improve our understanding of health and social care delivery, patient health and experiences, and the impacts of health technologies, including devices and digital health technologies, in routine settings.</a:t>
            </a:r>
            <a:endParaRPr lang="en-GB" dirty="0">
              <a:latin typeface="+mn-lt"/>
            </a:endParaRPr>
          </a:p>
        </p:txBody>
      </p:sp>
      <p:sp>
        <p:nvSpPr>
          <p:cNvPr id="24" name="Oval 23">
            <a:extLst>
              <a:ext uri="{FF2B5EF4-FFF2-40B4-BE49-F238E27FC236}">
                <a16:creationId xmlns:a16="http://schemas.microsoft.com/office/drawing/2014/main" id="{86F20745-4260-CE0B-3C49-2F0BC207B5EF}"/>
              </a:ext>
              <a:ext uri="{C183D7F6-B498-43B3-948B-1728B52AA6E4}">
                <adec:decorative xmlns:adec="http://schemas.microsoft.com/office/drawing/2017/decorative" val="1"/>
              </a:ext>
            </a:extLst>
          </p:cNvPr>
          <p:cNvSpPr/>
          <p:nvPr/>
        </p:nvSpPr>
        <p:spPr>
          <a:xfrm>
            <a:off x="3484397" y="2270216"/>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23D9D24-7601-4EC5-086D-F46D3BC2257B}"/>
              </a:ext>
              <a:ext uri="{C183D7F6-B498-43B3-948B-1728B52AA6E4}">
                <adec:decorative xmlns:adec="http://schemas.microsoft.com/office/drawing/2017/decorative" val="1"/>
              </a:ext>
            </a:extLst>
          </p:cNvPr>
          <p:cNvSpPr/>
          <p:nvPr/>
        </p:nvSpPr>
        <p:spPr>
          <a:xfrm>
            <a:off x="4734896" y="3082468"/>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19A1559-1BA2-8347-77C9-E7B6C8FF7099}"/>
              </a:ext>
              <a:ext uri="{C183D7F6-B498-43B3-948B-1728B52AA6E4}">
                <adec:decorative xmlns:adec="http://schemas.microsoft.com/office/drawing/2017/decorative" val="1"/>
              </a:ext>
            </a:extLst>
          </p:cNvPr>
          <p:cNvSpPr/>
          <p:nvPr/>
        </p:nvSpPr>
        <p:spPr>
          <a:xfrm>
            <a:off x="6221058" y="4259094"/>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16534BB-F29D-2CDA-4D36-20FD26D8AA64}"/>
              </a:ext>
              <a:ext uri="{C183D7F6-B498-43B3-948B-1728B52AA6E4}">
                <adec:decorative xmlns:adec="http://schemas.microsoft.com/office/drawing/2017/decorative" val="1"/>
              </a:ext>
            </a:extLst>
          </p:cNvPr>
          <p:cNvSpPr/>
          <p:nvPr/>
        </p:nvSpPr>
        <p:spPr>
          <a:xfrm>
            <a:off x="8033795" y="4256960"/>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D4EDF60-D9C2-1F87-F8FB-71BF0F8EA742}"/>
              </a:ext>
              <a:ext uri="{C183D7F6-B498-43B3-948B-1728B52AA6E4}">
                <adec:decorative xmlns:adec="http://schemas.microsoft.com/office/drawing/2017/decorative" val="1"/>
              </a:ext>
            </a:extLst>
          </p:cNvPr>
          <p:cNvSpPr/>
          <p:nvPr/>
        </p:nvSpPr>
        <p:spPr>
          <a:xfrm>
            <a:off x="9341629" y="3329076"/>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423A19E-15D7-ACA1-88DC-D2C5BD44F9EA}"/>
              </a:ext>
              <a:ext uri="{C183D7F6-B498-43B3-948B-1728B52AA6E4}">
                <adec:decorative xmlns:adec="http://schemas.microsoft.com/office/drawing/2017/decorative" val="1"/>
              </a:ext>
            </a:extLst>
          </p:cNvPr>
          <p:cNvSpPr/>
          <p:nvPr/>
        </p:nvSpPr>
        <p:spPr>
          <a:xfrm>
            <a:off x="10649904" y="2252730"/>
            <a:ext cx="1176270" cy="117627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 of patient">
            <a:extLst>
              <a:ext uri="{FF2B5EF4-FFF2-40B4-BE49-F238E27FC236}">
                <a16:creationId xmlns:a16="http://schemas.microsoft.com/office/drawing/2014/main" id="{1205538E-F7BA-6063-C5C5-88AF1E59FDF8}"/>
              </a:ext>
            </a:extLst>
          </p:cNvPr>
          <p:cNvPicPr>
            <a:picLocks noChangeAspect="1"/>
          </p:cNvPicPr>
          <p:nvPr/>
        </p:nvPicPr>
        <p:blipFill>
          <a:blip r:embed="rId3"/>
          <a:stretch>
            <a:fillRect/>
          </a:stretch>
        </p:blipFill>
        <p:spPr>
          <a:xfrm>
            <a:off x="3693492" y="2427021"/>
            <a:ext cx="770192" cy="770192"/>
          </a:xfrm>
          <a:prstGeom prst="rect">
            <a:avLst/>
          </a:prstGeom>
        </p:spPr>
      </p:pic>
      <p:sp>
        <p:nvSpPr>
          <p:cNvPr id="38" name="TextBox 37">
            <a:extLst>
              <a:ext uri="{FF2B5EF4-FFF2-40B4-BE49-F238E27FC236}">
                <a16:creationId xmlns:a16="http://schemas.microsoft.com/office/drawing/2014/main" id="{64A6CBA1-2B4E-F83F-FC9D-7B1FFED703FF}"/>
              </a:ext>
            </a:extLst>
          </p:cNvPr>
          <p:cNvSpPr txBox="1"/>
          <p:nvPr/>
        </p:nvSpPr>
        <p:spPr>
          <a:xfrm>
            <a:off x="3081123" y="3539461"/>
            <a:ext cx="1736192" cy="923330"/>
          </a:xfrm>
          <a:prstGeom prst="rect">
            <a:avLst/>
          </a:prstGeom>
          <a:noFill/>
        </p:spPr>
        <p:txBody>
          <a:bodyPr wrap="square">
            <a:spAutoFit/>
          </a:bodyPr>
          <a:lstStyle/>
          <a:p>
            <a:pPr marL="228600" algn="ctr">
              <a:spcBef>
                <a:spcPts val="1800"/>
              </a:spcBef>
            </a:pPr>
            <a:r>
              <a:rPr lang="en-GB" dirty="0">
                <a:solidFill>
                  <a:schemeClr val="bg1"/>
                </a:solidFill>
              </a:rPr>
              <a:t>Patient or user experiences</a:t>
            </a:r>
          </a:p>
        </p:txBody>
      </p:sp>
      <p:pic>
        <p:nvPicPr>
          <p:cNvPr id="9" name="Picture 8" descr="Icon of question mark in a cog surrounded by arrows going in a North, South, East and West direction">
            <a:extLst>
              <a:ext uri="{FF2B5EF4-FFF2-40B4-BE49-F238E27FC236}">
                <a16:creationId xmlns:a16="http://schemas.microsoft.com/office/drawing/2014/main" id="{D10E0ECC-908E-88AD-00FD-126DF0FC2C73}"/>
              </a:ext>
            </a:extLst>
          </p:cNvPr>
          <p:cNvPicPr>
            <a:picLocks noChangeAspect="1"/>
          </p:cNvPicPr>
          <p:nvPr/>
        </p:nvPicPr>
        <p:blipFill>
          <a:blip r:embed="rId4"/>
          <a:stretch>
            <a:fillRect/>
          </a:stretch>
        </p:blipFill>
        <p:spPr>
          <a:xfrm>
            <a:off x="4852136" y="3197213"/>
            <a:ext cx="966805" cy="966805"/>
          </a:xfrm>
          <a:prstGeom prst="rect">
            <a:avLst/>
          </a:prstGeom>
        </p:spPr>
      </p:pic>
      <p:sp>
        <p:nvSpPr>
          <p:cNvPr id="40" name="TextBox 39">
            <a:extLst>
              <a:ext uri="{FF2B5EF4-FFF2-40B4-BE49-F238E27FC236}">
                <a16:creationId xmlns:a16="http://schemas.microsoft.com/office/drawing/2014/main" id="{E46FEF29-8952-601C-7581-3C63018885C8}"/>
              </a:ext>
            </a:extLst>
          </p:cNvPr>
          <p:cNvSpPr txBox="1"/>
          <p:nvPr/>
        </p:nvSpPr>
        <p:spPr>
          <a:xfrm>
            <a:off x="4589588" y="4343398"/>
            <a:ext cx="1480998" cy="1200329"/>
          </a:xfrm>
          <a:prstGeom prst="rect">
            <a:avLst/>
          </a:prstGeom>
          <a:noFill/>
        </p:spPr>
        <p:txBody>
          <a:bodyPr wrap="square" rtlCol="0">
            <a:spAutoFit/>
          </a:bodyPr>
          <a:lstStyle/>
          <a:p>
            <a:pPr algn="ctr"/>
            <a:r>
              <a:rPr lang="en-GB" dirty="0">
                <a:solidFill>
                  <a:schemeClr val="bg1"/>
                </a:solidFill>
              </a:rPr>
              <a:t>Impact of tests on decisions about care</a:t>
            </a:r>
          </a:p>
        </p:txBody>
      </p:sp>
      <p:pic>
        <p:nvPicPr>
          <p:cNvPr id="11" name="Picture 10" descr="Icon of heart with pulse rate running through the middle of it">
            <a:extLst>
              <a:ext uri="{FF2B5EF4-FFF2-40B4-BE49-F238E27FC236}">
                <a16:creationId xmlns:a16="http://schemas.microsoft.com/office/drawing/2014/main" id="{AC329C3C-A88D-640F-6E23-77E41687346D}"/>
              </a:ext>
            </a:extLst>
          </p:cNvPr>
          <p:cNvPicPr>
            <a:picLocks noChangeAspect="1"/>
          </p:cNvPicPr>
          <p:nvPr/>
        </p:nvPicPr>
        <p:blipFill>
          <a:blip r:embed="rId5"/>
          <a:stretch>
            <a:fillRect/>
          </a:stretch>
        </p:blipFill>
        <p:spPr>
          <a:xfrm>
            <a:off x="6347724" y="4434105"/>
            <a:ext cx="907607" cy="907607"/>
          </a:xfrm>
          <a:prstGeom prst="rect">
            <a:avLst/>
          </a:prstGeom>
        </p:spPr>
      </p:pic>
      <p:sp>
        <p:nvSpPr>
          <p:cNvPr id="39" name="TextBox 38">
            <a:extLst>
              <a:ext uri="{FF2B5EF4-FFF2-40B4-BE49-F238E27FC236}">
                <a16:creationId xmlns:a16="http://schemas.microsoft.com/office/drawing/2014/main" id="{C76812ED-8F2D-1F9F-D562-5973B66C4E20}"/>
              </a:ext>
            </a:extLst>
          </p:cNvPr>
          <p:cNvSpPr txBox="1"/>
          <p:nvPr/>
        </p:nvSpPr>
        <p:spPr>
          <a:xfrm>
            <a:off x="5942462" y="5530668"/>
            <a:ext cx="1718129" cy="1200329"/>
          </a:xfrm>
          <a:prstGeom prst="rect">
            <a:avLst/>
          </a:prstGeom>
          <a:noFill/>
        </p:spPr>
        <p:txBody>
          <a:bodyPr wrap="square" rtlCol="0">
            <a:spAutoFit/>
          </a:bodyPr>
          <a:lstStyle/>
          <a:p>
            <a:pPr algn="ctr"/>
            <a:r>
              <a:rPr lang="en-GB" dirty="0">
                <a:solidFill>
                  <a:schemeClr val="bg1"/>
                </a:solidFill>
              </a:rPr>
              <a:t>Impact of technologies on the delivery of care</a:t>
            </a:r>
          </a:p>
        </p:txBody>
      </p:sp>
      <p:pic>
        <p:nvPicPr>
          <p:cNvPr id="13" name="Picture 12" descr="Icon of magnifying glass with connected dots running through the middle of it">
            <a:extLst>
              <a:ext uri="{FF2B5EF4-FFF2-40B4-BE49-F238E27FC236}">
                <a16:creationId xmlns:a16="http://schemas.microsoft.com/office/drawing/2014/main" id="{62417201-53B0-DFBA-6B62-51840C6034A9}"/>
              </a:ext>
            </a:extLst>
          </p:cNvPr>
          <p:cNvPicPr>
            <a:picLocks noChangeAspect="1"/>
          </p:cNvPicPr>
          <p:nvPr/>
        </p:nvPicPr>
        <p:blipFill>
          <a:blip r:embed="rId6"/>
          <a:stretch>
            <a:fillRect/>
          </a:stretch>
        </p:blipFill>
        <p:spPr>
          <a:xfrm>
            <a:off x="8200146" y="4460026"/>
            <a:ext cx="778038" cy="778038"/>
          </a:xfrm>
          <a:prstGeom prst="rect">
            <a:avLst/>
          </a:prstGeom>
        </p:spPr>
      </p:pic>
      <p:sp>
        <p:nvSpPr>
          <p:cNvPr id="41" name="TextBox 40">
            <a:extLst>
              <a:ext uri="{FF2B5EF4-FFF2-40B4-BE49-F238E27FC236}">
                <a16:creationId xmlns:a16="http://schemas.microsoft.com/office/drawing/2014/main" id="{54E41F56-91BF-5A93-586A-1E6A41E14C36}"/>
              </a:ext>
            </a:extLst>
          </p:cNvPr>
          <p:cNvSpPr txBox="1"/>
          <p:nvPr/>
        </p:nvSpPr>
        <p:spPr>
          <a:xfrm>
            <a:off x="7378097" y="5503089"/>
            <a:ext cx="2420159" cy="1200329"/>
          </a:xfrm>
          <a:prstGeom prst="rect">
            <a:avLst/>
          </a:prstGeom>
          <a:noFill/>
        </p:spPr>
        <p:txBody>
          <a:bodyPr wrap="square">
            <a:spAutoFit/>
          </a:bodyPr>
          <a:lstStyle/>
          <a:p>
            <a:pPr marL="228600" algn="ctr">
              <a:spcBef>
                <a:spcPts val="1800"/>
              </a:spcBef>
            </a:pPr>
            <a:r>
              <a:rPr lang="en-GB" sz="1800" dirty="0">
                <a:solidFill>
                  <a:schemeClr val="bg1"/>
                </a:solidFill>
                <a:effectLst/>
              </a:rPr>
              <a:t>Characterise disease, care delivery, and outcomes</a:t>
            </a:r>
            <a:endParaRPr lang="en-GB" dirty="0">
              <a:solidFill>
                <a:schemeClr val="bg1"/>
              </a:solidFill>
            </a:endParaRPr>
          </a:p>
        </p:txBody>
      </p:sp>
      <p:pic>
        <p:nvPicPr>
          <p:cNvPr id="15" name="Picture 14" descr="Icon of bar chart progressing in an upwards trajectory">
            <a:extLst>
              <a:ext uri="{FF2B5EF4-FFF2-40B4-BE49-F238E27FC236}">
                <a16:creationId xmlns:a16="http://schemas.microsoft.com/office/drawing/2014/main" id="{107ADFC8-1D41-0139-CE09-199F02AE64BC}"/>
              </a:ext>
            </a:extLst>
          </p:cNvPr>
          <p:cNvPicPr>
            <a:picLocks noChangeAspect="1"/>
          </p:cNvPicPr>
          <p:nvPr/>
        </p:nvPicPr>
        <p:blipFill>
          <a:blip r:embed="rId7"/>
          <a:stretch>
            <a:fillRect/>
          </a:stretch>
        </p:blipFill>
        <p:spPr>
          <a:xfrm>
            <a:off x="9493778" y="3460211"/>
            <a:ext cx="849477" cy="849477"/>
          </a:xfrm>
          <a:prstGeom prst="rect">
            <a:avLst/>
          </a:prstGeom>
        </p:spPr>
      </p:pic>
      <p:sp>
        <p:nvSpPr>
          <p:cNvPr id="60" name="TextBox 59">
            <a:extLst>
              <a:ext uri="{FF2B5EF4-FFF2-40B4-BE49-F238E27FC236}">
                <a16:creationId xmlns:a16="http://schemas.microsoft.com/office/drawing/2014/main" id="{D85BCE88-FE25-93FE-0107-6EC9D8958B82}"/>
              </a:ext>
            </a:extLst>
          </p:cNvPr>
          <p:cNvSpPr txBox="1"/>
          <p:nvPr/>
        </p:nvSpPr>
        <p:spPr>
          <a:xfrm>
            <a:off x="9211100" y="4584717"/>
            <a:ext cx="1487477" cy="1200329"/>
          </a:xfrm>
          <a:prstGeom prst="rect">
            <a:avLst/>
          </a:prstGeom>
          <a:noFill/>
        </p:spPr>
        <p:txBody>
          <a:bodyPr wrap="square" rtlCol="0">
            <a:spAutoFit/>
          </a:bodyPr>
          <a:lstStyle/>
          <a:p>
            <a:pPr algn="ctr"/>
            <a:r>
              <a:rPr lang="en-GB" sz="1800" dirty="0">
                <a:solidFill>
                  <a:schemeClr val="bg1"/>
                </a:solidFill>
                <a:effectLst/>
              </a:rPr>
              <a:t>Populate and validate economic models</a:t>
            </a:r>
            <a:endParaRPr lang="en-GB" dirty="0">
              <a:solidFill>
                <a:schemeClr val="bg1"/>
              </a:solidFill>
            </a:endParaRPr>
          </a:p>
        </p:txBody>
      </p:sp>
      <p:pic>
        <p:nvPicPr>
          <p:cNvPr id="17" name="Picture 16" descr="Icon of a group of people with a medical cross symbol above them">
            <a:extLst>
              <a:ext uri="{FF2B5EF4-FFF2-40B4-BE49-F238E27FC236}">
                <a16:creationId xmlns:a16="http://schemas.microsoft.com/office/drawing/2014/main" id="{644E8DC8-6A86-A99E-FE6D-E19D357DFBB4}"/>
              </a:ext>
            </a:extLst>
          </p:cNvPr>
          <p:cNvPicPr>
            <a:picLocks noChangeAspect="1"/>
          </p:cNvPicPr>
          <p:nvPr/>
        </p:nvPicPr>
        <p:blipFill>
          <a:blip r:embed="rId8"/>
          <a:stretch>
            <a:fillRect/>
          </a:stretch>
        </p:blipFill>
        <p:spPr>
          <a:xfrm>
            <a:off x="10853628" y="2395083"/>
            <a:ext cx="780694" cy="780694"/>
          </a:xfrm>
          <a:prstGeom prst="rect">
            <a:avLst/>
          </a:prstGeom>
        </p:spPr>
      </p:pic>
      <p:sp>
        <p:nvSpPr>
          <p:cNvPr id="42" name="TextBox 41">
            <a:extLst>
              <a:ext uri="{FF2B5EF4-FFF2-40B4-BE49-F238E27FC236}">
                <a16:creationId xmlns:a16="http://schemas.microsoft.com/office/drawing/2014/main" id="{27FB2750-B22B-4DC5-F401-E731ACEA2A62}"/>
              </a:ext>
            </a:extLst>
          </p:cNvPr>
          <p:cNvSpPr txBox="1"/>
          <p:nvPr/>
        </p:nvSpPr>
        <p:spPr>
          <a:xfrm>
            <a:off x="10503845" y="3528924"/>
            <a:ext cx="1587662" cy="1477328"/>
          </a:xfrm>
          <a:prstGeom prst="rect">
            <a:avLst/>
          </a:prstGeom>
          <a:noFill/>
        </p:spPr>
        <p:txBody>
          <a:bodyPr wrap="square" rtlCol="0">
            <a:spAutoFit/>
          </a:bodyPr>
          <a:lstStyle/>
          <a:p>
            <a:pPr algn="ctr"/>
            <a:r>
              <a:rPr lang="en-GB" dirty="0">
                <a:solidFill>
                  <a:schemeClr val="bg1"/>
                </a:solidFill>
              </a:rPr>
              <a:t>Effects of technologies on patient and system outcomes</a:t>
            </a:r>
          </a:p>
        </p:txBody>
      </p:sp>
      <p:cxnSp>
        <p:nvCxnSpPr>
          <p:cNvPr id="45" name="Straight Arrow Connector 44">
            <a:extLst>
              <a:ext uri="{FF2B5EF4-FFF2-40B4-BE49-F238E27FC236}">
                <a16:creationId xmlns:a16="http://schemas.microsoft.com/office/drawing/2014/main" id="{A7CC8978-18CF-3012-631B-C9959431D074}"/>
              </a:ext>
              <a:ext uri="{C183D7F6-B498-43B3-948B-1728B52AA6E4}">
                <adec:decorative xmlns:adec="http://schemas.microsoft.com/office/drawing/2017/decorative" val="1"/>
              </a:ext>
            </a:extLst>
          </p:cNvPr>
          <p:cNvCxnSpPr>
            <a:cxnSpLocks/>
          </p:cNvCxnSpPr>
          <p:nvPr/>
        </p:nvCxnSpPr>
        <p:spPr>
          <a:xfrm flipH="1">
            <a:off x="6990715" y="2679651"/>
            <a:ext cx="603385" cy="152322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465B0D0-634B-017A-0850-B3D44F88F4E6}"/>
              </a:ext>
              <a:ext uri="{C183D7F6-B498-43B3-948B-1728B52AA6E4}">
                <adec:decorative xmlns:adec="http://schemas.microsoft.com/office/drawing/2017/decorative" val="1"/>
              </a:ext>
            </a:extLst>
          </p:cNvPr>
          <p:cNvCxnSpPr>
            <a:cxnSpLocks/>
          </p:cNvCxnSpPr>
          <p:nvPr/>
        </p:nvCxnSpPr>
        <p:spPr>
          <a:xfrm flipH="1">
            <a:off x="6130145" y="2648432"/>
            <a:ext cx="1188504" cy="696133"/>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535116-91E2-2F33-9E0F-5C33F0DC1CD6}"/>
              </a:ext>
              <a:ext uri="{C183D7F6-B498-43B3-948B-1728B52AA6E4}">
                <adec:decorative xmlns:adec="http://schemas.microsoft.com/office/drawing/2017/decorative" val="1"/>
              </a:ext>
            </a:extLst>
          </p:cNvPr>
          <p:cNvCxnSpPr>
            <a:cxnSpLocks/>
          </p:cNvCxnSpPr>
          <p:nvPr/>
        </p:nvCxnSpPr>
        <p:spPr>
          <a:xfrm flipH="1">
            <a:off x="4857431" y="2494167"/>
            <a:ext cx="2284426" cy="24767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B24F553-29A7-2442-E520-7EBA76F3A5A1}"/>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cxnSp>
        <p:nvCxnSpPr>
          <p:cNvPr id="55" name="Straight Arrow Connector 54">
            <a:extLst>
              <a:ext uri="{FF2B5EF4-FFF2-40B4-BE49-F238E27FC236}">
                <a16:creationId xmlns:a16="http://schemas.microsoft.com/office/drawing/2014/main" id="{7ED354A0-F573-FF8B-9A52-D9029B627196}"/>
              </a:ext>
              <a:ext uri="{C183D7F6-B498-43B3-948B-1728B52AA6E4}">
                <adec:decorative xmlns:adec="http://schemas.microsoft.com/office/drawing/2017/decorative" val="1"/>
              </a:ext>
            </a:extLst>
          </p:cNvPr>
          <p:cNvCxnSpPr>
            <a:cxnSpLocks/>
          </p:cNvCxnSpPr>
          <p:nvPr/>
        </p:nvCxnSpPr>
        <p:spPr>
          <a:xfrm>
            <a:off x="8239293" y="2501330"/>
            <a:ext cx="2284426" cy="24767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B0E78D-D3DE-F28F-9EC5-8FB5AF667623}"/>
              </a:ext>
              <a:ext uri="{C183D7F6-B498-43B3-948B-1728B52AA6E4}">
                <adec:decorative xmlns:adec="http://schemas.microsoft.com/office/drawing/2017/decorative" val="1"/>
              </a:ext>
            </a:extLst>
          </p:cNvPr>
          <p:cNvCxnSpPr>
            <a:cxnSpLocks/>
          </p:cNvCxnSpPr>
          <p:nvPr/>
        </p:nvCxnSpPr>
        <p:spPr>
          <a:xfrm>
            <a:off x="8106143" y="2665908"/>
            <a:ext cx="1188504" cy="696133"/>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74FC31D-E01F-CEAA-8BFA-A11DDF1ED472}"/>
              </a:ext>
              <a:ext uri="{C183D7F6-B498-43B3-948B-1728B52AA6E4}">
                <adec:decorative xmlns:adec="http://schemas.microsoft.com/office/drawing/2017/decorative" val="1"/>
              </a:ext>
            </a:extLst>
          </p:cNvPr>
          <p:cNvCxnSpPr>
            <a:cxnSpLocks/>
          </p:cNvCxnSpPr>
          <p:nvPr/>
        </p:nvCxnSpPr>
        <p:spPr>
          <a:xfrm>
            <a:off x="7899268" y="2685414"/>
            <a:ext cx="565266" cy="1501687"/>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1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D1746B9-D52B-8B80-FB38-6B98D34A738C}"/>
              </a:ext>
              <a:ext uri="{C183D7F6-B498-43B3-948B-1728B52AA6E4}">
                <adec:decorative xmlns:adec="http://schemas.microsoft.com/office/drawing/2017/decorative" val="1"/>
              </a:ext>
            </a:extLst>
          </p:cNvPr>
          <p:cNvSpPr/>
          <p:nvPr/>
        </p:nvSpPr>
        <p:spPr>
          <a:xfrm>
            <a:off x="-45950" y="0"/>
            <a:ext cx="1232372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94575D55-295C-4B2A-7637-22683AE17492}"/>
              </a:ext>
            </a:extLst>
          </p:cNvPr>
          <p:cNvSpPr txBox="1">
            <a:spLocks noGrp="1"/>
          </p:cNvSpPr>
          <p:nvPr>
            <p:ph type="title" idx="4294967295"/>
          </p:nvPr>
        </p:nvSpPr>
        <p:spPr>
          <a:xfrm>
            <a:off x="974278" y="694615"/>
            <a:ext cx="10957375" cy="711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Principles of evidence generation</a:t>
            </a:r>
          </a:p>
        </p:txBody>
      </p:sp>
      <p:sp>
        <p:nvSpPr>
          <p:cNvPr id="26" name="Rectangle 25">
            <a:extLst>
              <a:ext uri="{FF2B5EF4-FFF2-40B4-BE49-F238E27FC236}">
                <a16:creationId xmlns:a16="http://schemas.microsoft.com/office/drawing/2014/main" id="{0609EF51-E382-118D-8972-8AB4CD0D3CA9}"/>
              </a:ext>
              <a:ext uri="{C183D7F6-B498-43B3-948B-1728B52AA6E4}">
                <adec:decorative xmlns:adec="http://schemas.microsoft.com/office/drawing/2017/decorative" val="1"/>
              </a:ext>
            </a:extLst>
          </p:cNvPr>
          <p:cNvSpPr/>
          <p:nvPr/>
        </p:nvSpPr>
        <p:spPr>
          <a:xfrm>
            <a:off x="974279" y="2308311"/>
            <a:ext cx="3116476" cy="65756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DFB6ED7-9254-F5BD-B1B8-A6AD24ABCAA5}"/>
              </a:ext>
            </a:extLst>
          </p:cNvPr>
          <p:cNvSpPr txBox="1"/>
          <p:nvPr/>
        </p:nvSpPr>
        <p:spPr>
          <a:xfrm>
            <a:off x="969521" y="2300272"/>
            <a:ext cx="3116476" cy="490262"/>
          </a:xfrm>
          <a:prstGeom prst="rect">
            <a:avLst/>
          </a:prstGeom>
          <a:noFill/>
        </p:spPr>
        <p:txBody>
          <a:bodyPr wrap="square">
            <a:spAutoFit/>
          </a:bodyPr>
          <a:lstStyle/>
          <a:p>
            <a:pPr algn="ctr">
              <a:lnSpc>
                <a:spcPct val="120000"/>
              </a:lnSpc>
              <a:spcAft>
                <a:spcPts val="800"/>
              </a:spcAft>
            </a:pPr>
            <a:r>
              <a:rPr lang="en-GB" sz="2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Transparency</a:t>
            </a:r>
          </a:p>
        </p:txBody>
      </p:sp>
      <p:sp>
        <p:nvSpPr>
          <p:cNvPr id="28" name="Rectangle 27">
            <a:extLst>
              <a:ext uri="{FF2B5EF4-FFF2-40B4-BE49-F238E27FC236}">
                <a16:creationId xmlns:a16="http://schemas.microsoft.com/office/drawing/2014/main" id="{BAB140C7-78DD-4379-3D38-C3336F4B7D7C}"/>
              </a:ext>
              <a:ext uri="{C183D7F6-B498-43B3-948B-1728B52AA6E4}">
                <adec:decorative xmlns:adec="http://schemas.microsoft.com/office/drawing/2017/decorative" val="1"/>
              </a:ext>
            </a:extLst>
          </p:cNvPr>
          <p:cNvSpPr/>
          <p:nvPr/>
        </p:nvSpPr>
        <p:spPr>
          <a:xfrm>
            <a:off x="4891852" y="2327281"/>
            <a:ext cx="3116476" cy="65756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E05312E-1BAB-7280-3CE6-A9A92A2FB773}"/>
              </a:ext>
              <a:ext uri="{C183D7F6-B498-43B3-948B-1728B52AA6E4}">
                <adec:decorative xmlns:adec="http://schemas.microsoft.com/office/drawing/2017/decorative" val="1"/>
              </a:ext>
            </a:extLst>
          </p:cNvPr>
          <p:cNvSpPr/>
          <p:nvPr/>
        </p:nvSpPr>
        <p:spPr>
          <a:xfrm>
            <a:off x="4891851" y="2857506"/>
            <a:ext cx="3116477" cy="2343671"/>
          </a:xfrm>
          <a:prstGeom prst="rect">
            <a:avLst/>
          </a:prstGeom>
          <a:solidFill>
            <a:srgbClr val="A2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0F3F96BC-BA3E-5FD6-B366-CDBD840C8EB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sp>
        <p:nvSpPr>
          <p:cNvPr id="14" name="Rectangle 13">
            <a:extLst>
              <a:ext uri="{FF2B5EF4-FFF2-40B4-BE49-F238E27FC236}">
                <a16:creationId xmlns:a16="http://schemas.microsoft.com/office/drawing/2014/main" id="{8BF6D27F-E500-4948-B4F2-BA16238215C8}"/>
              </a:ext>
              <a:ext uri="{C183D7F6-B498-43B3-948B-1728B52AA6E4}">
                <adec:decorative xmlns:adec="http://schemas.microsoft.com/office/drawing/2017/decorative" val="1"/>
              </a:ext>
            </a:extLst>
          </p:cNvPr>
          <p:cNvSpPr/>
          <p:nvPr/>
        </p:nvSpPr>
        <p:spPr>
          <a:xfrm>
            <a:off x="974278" y="2838536"/>
            <a:ext cx="3116477" cy="2362641"/>
          </a:xfrm>
          <a:prstGeom prst="rect">
            <a:avLst/>
          </a:prstGeom>
          <a:solidFill>
            <a:srgbClr val="A2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F25F8BE-51D5-C5CD-8669-80E6BBCCF785}"/>
              </a:ext>
              <a:ext uri="{C183D7F6-B498-43B3-948B-1728B52AA6E4}">
                <adec:decorative xmlns:adec="http://schemas.microsoft.com/office/drawing/2017/decorative" val="1"/>
              </a:ext>
            </a:extLst>
          </p:cNvPr>
          <p:cNvSpPr/>
          <p:nvPr/>
        </p:nvSpPr>
        <p:spPr>
          <a:xfrm>
            <a:off x="8815178" y="2334839"/>
            <a:ext cx="3116476" cy="65756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D438BA7-4C36-0F1C-B150-FE19B1F86F33}"/>
              </a:ext>
              <a:ext uri="{C183D7F6-B498-43B3-948B-1728B52AA6E4}">
                <adec:decorative xmlns:adec="http://schemas.microsoft.com/office/drawing/2017/decorative" val="1"/>
              </a:ext>
            </a:extLst>
          </p:cNvPr>
          <p:cNvSpPr/>
          <p:nvPr/>
        </p:nvSpPr>
        <p:spPr>
          <a:xfrm>
            <a:off x="8815177" y="2865064"/>
            <a:ext cx="3116477" cy="2336113"/>
          </a:xfrm>
          <a:prstGeom prst="rect">
            <a:avLst/>
          </a:prstGeom>
          <a:solidFill>
            <a:srgbClr val="A2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81BF96-AF4F-440F-9107-BB74CE925758}"/>
              </a:ext>
            </a:extLst>
          </p:cNvPr>
          <p:cNvSpPr txBox="1"/>
          <p:nvPr/>
        </p:nvSpPr>
        <p:spPr>
          <a:xfrm>
            <a:off x="48408" y="2252328"/>
            <a:ext cx="2032192" cy="2646878"/>
          </a:xfrm>
          <a:prstGeom prst="rect">
            <a:avLst/>
          </a:prstGeom>
          <a:noFill/>
        </p:spPr>
        <p:txBody>
          <a:bodyPr wrap="square">
            <a:spAutoFit/>
          </a:bodyPr>
          <a:lstStyle/>
          <a:p>
            <a:r>
              <a:rPr lang="en-GB" sz="16600" b="1" dirty="0">
                <a:solidFill>
                  <a:srgbClr val="004751"/>
                </a:solidFill>
                <a:latin typeface="Lato Black" panose="020F0502020204030203" pitchFamily="34" charset="0"/>
                <a:ea typeface="Lato Black" panose="020F0502020204030203" pitchFamily="34" charset="0"/>
                <a:cs typeface="Lato Black" panose="020F0502020204030203" pitchFamily="34" charset="0"/>
              </a:rPr>
              <a:t>1</a:t>
            </a:r>
          </a:p>
        </p:txBody>
      </p:sp>
      <p:sp>
        <p:nvSpPr>
          <p:cNvPr id="9" name="TextBox 8">
            <a:extLst>
              <a:ext uri="{FF2B5EF4-FFF2-40B4-BE49-F238E27FC236}">
                <a16:creationId xmlns:a16="http://schemas.microsoft.com/office/drawing/2014/main" id="{F0E24539-D78B-4196-A11B-E4CBE08F58AD}"/>
              </a:ext>
            </a:extLst>
          </p:cNvPr>
          <p:cNvSpPr txBox="1"/>
          <p:nvPr/>
        </p:nvSpPr>
        <p:spPr>
          <a:xfrm>
            <a:off x="1375103" y="3013882"/>
            <a:ext cx="2504136" cy="1754326"/>
          </a:xfrm>
          <a:prstGeom prst="rect">
            <a:avLst/>
          </a:prstGeom>
          <a:noFill/>
        </p:spPr>
        <p:txBody>
          <a:bodyPr wrap="square">
            <a:spAutoFit/>
          </a:bodyPr>
          <a:lstStyle/>
          <a:p>
            <a:r>
              <a:rPr lang="en-GB" sz="1800" dirty="0"/>
              <a:t>Generate evidence in a transparent way and with integrity from study planning through to study conduct and reporting.</a:t>
            </a:r>
          </a:p>
        </p:txBody>
      </p:sp>
      <p:sp>
        <p:nvSpPr>
          <p:cNvPr id="31" name="TextBox 30">
            <a:extLst>
              <a:ext uri="{FF2B5EF4-FFF2-40B4-BE49-F238E27FC236}">
                <a16:creationId xmlns:a16="http://schemas.microsoft.com/office/drawing/2014/main" id="{D0CFD35F-0E6E-634D-78B3-2C6AEE928237}"/>
              </a:ext>
            </a:extLst>
          </p:cNvPr>
          <p:cNvSpPr txBox="1"/>
          <p:nvPr/>
        </p:nvSpPr>
        <p:spPr>
          <a:xfrm>
            <a:off x="4887094" y="2319242"/>
            <a:ext cx="3116476" cy="1036053"/>
          </a:xfrm>
          <a:prstGeom prst="rect">
            <a:avLst/>
          </a:prstGeom>
          <a:noFill/>
        </p:spPr>
        <p:txBody>
          <a:bodyPr wrap="square">
            <a:spAutoFit/>
          </a:bodyPr>
          <a:lstStyle/>
          <a:p>
            <a:pPr algn="ctr">
              <a:lnSpc>
                <a:spcPct val="120000"/>
              </a:lnSpc>
              <a:spcAft>
                <a:spcPts val="800"/>
              </a:spcAft>
            </a:pPr>
            <a:r>
              <a:rPr lang="en-GB" sz="2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Data suitability</a:t>
            </a:r>
          </a:p>
          <a:p>
            <a:pPr algn="ctr">
              <a:lnSpc>
                <a:spcPct val="120000"/>
              </a:lnSpc>
              <a:spcAft>
                <a:spcPts val="800"/>
              </a:spcAft>
            </a:pPr>
            <a:endParaRPr lang="en-GB" sz="2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8" name="TextBox 17">
            <a:extLst>
              <a:ext uri="{FF2B5EF4-FFF2-40B4-BE49-F238E27FC236}">
                <a16:creationId xmlns:a16="http://schemas.microsoft.com/office/drawing/2014/main" id="{14D73D6C-7582-4EED-BE1E-4A6BCDF2831F}"/>
              </a:ext>
            </a:extLst>
          </p:cNvPr>
          <p:cNvSpPr txBox="1"/>
          <p:nvPr/>
        </p:nvSpPr>
        <p:spPr>
          <a:xfrm>
            <a:off x="4170456" y="2228842"/>
            <a:ext cx="2032192" cy="2646878"/>
          </a:xfrm>
          <a:prstGeom prst="rect">
            <a:avLst/>
          </a:prstGeom>
          <a:noFill/>
        </p:spPr>
        <p:txBody>
          <a:bodyPr wrap="square">
            <a:spAutoFit/>
          </a:bodyPr>
          <a:lstStyle/>
          <a:p>
            <a:r>
              <a:rPr lang="en-GB" sz="16600" b="1" dirty="0">
                <a:solidFill>
                  <a:srgbClr val="004751"/>
                </a:solidFill>
                <a:latin typeface="Lato Black" panose="020F0502020204030203" pitchFamily="34" charset="0"/>
                <a:ea typeface="Lato Black" panose="020F0502020204030203" pitchFamily="34" charset="0"/>
                <a:cs typeface="Lato Black" panose="020F0502020204030203" pitchFamily="34" charset="0"/>
              </a:rPr>
              <a:t>2</a:t>
            </a:r>
          </a:p>
        </p:txBody>
      </p:sp>
      <p:sp>
        <p:nvSpPr>
          <p:cNvPr id="30" name="TextBox 29">
            <a:extLst>
              <a:ext uri="{FF2B5EF4-FFF2-40B4-BE49-F238E27FC236}">
                <a16:creationId xmlns:a16="http://schemas.microsoft.com/office/drawing/2014/main" id="{FE85273E-A51F-C212-5DB7-33C6D67D722E}"/>
              </a:ext>
            </a:extLst>
          </p:cNvPr>
          <p:cNvSpPr txBox="1"/>
          <p:nvPr/>
        </p:nvSpPr>
        <p:spPr>
          <a:xfrm>
            <a:off x="5484689" y="3076116"/>
            <a:ext cx="2152569" cy="1754326"/>
          </a:xfrm>
          <a:prstGeom prst="rect">
            <a:avLst/>
          </a:prstGeom>
          <a:noFill/>
        </p:spPr>
        <p:txBody>
          <a:bodyPr wrap="square">
            <a:spAutoFit/>
          </a:bodyPr>
          <a:lstStyle/>
          <a:p>
            <a:r>
              <a:rPr lang="en-GB" sz="1800" dirty="0"/>
              <a:t>Ensure data is trustworthy, relevant and of sufficient quality to answer the research question.</a:t>
            </a:r>
          </a:p>
        </p:txBody>
      </p:sp>
      <p:sp>
        <p:nvSpPr>
          <p:cNvPr id="35" name="TextBox 34">
            <a:extLst>
              <a:ext uri="{FF2B5EF4-FFF2-40B4-BE49-F238E27FC236}">
                <a16:creationId xmlns:a16="http://schemas.microsoft.com/office/drawing/2014/main" id="{C498F9A5-234C-EC1A-F803-E75801307816}"/>
              </a:ext>
            </a:extLst>
          </p:cNvPr>
          <p:cNvSpPr txBox="1"/>
          <p:nvPr/>
        </p:nvSpPr>
        <p:spPr>
          <a:xfrm>
            <a:off x="8810420" y="2326800"/>
            <a:ext cx="3116476" cy="490262"/>
          </a:xfrm>
          <a:prstGeom prst="rect">
            <a:avLst/>
          </a:prstGeom>
          <a:noFill/>
        </p:spPr>
        <p:txBody>
          <a:bodyPr wrap="square">
            <a:spAutoFit/>
          </a:bodyPr>
          <a:lstStyle/>
          <a:p>
            <a:pPr algn="ctr">
              <a:lnSpc>
                <a:spcPct val="120000"/>
              </a:lnSpc>
              <a:spcAft>
                <a:spcPts val="800"/>
              </a:spcAft>
            </a:pPr>
            <a:r>
              <a:rPr lang="en-GB" sz="2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Methods</a:t>
            </a:r>
          </a:p>
        </p:txBody>
      </p:sp>
      <p:sp>
        <p:nvSpPr>
          <p:cNvPr id="19" name="TextBox 18">
            <a:extLst>
              <a:ext uri="{FF2B5EF4-FFF2-40B4-BE49-F238E27FC236}">
                <a16:creationId xmlns:a16="http://schemas.microsoft.com/office/drawing/2014/main" id="{259D0AFB-F677-4081-BBE4-FDF15722E70C}"/>
              </a:ext>
            </a:extLst>
          </p:cNvPr>
          <p:cNvSpPr txBox="1"/>
          <p:nvPr/>
        </p:nvSpPr>
        <p:spPr>
          <a:xfrm>
            <a:off x="8064645" y="2233395"/>
            <a:ext cx="2032192" cy="2646878"/>
          </a:xfrm>
          <a:prstGeom prst="rect">
            <a:avLst/>
          </a:prstGeom>
          <a:noFill/>
        </p:spPr>
        <p:txBody>
          <a:bodyPr wrap="square">
            <a:spAutoFit/>
          </a:bodyPr>
          <a:lstStyle/>
          <a:p>
            <a:r>
              <a:rPr lang="en-GB" sz="16600" b="1" dirty="0">
                <a:solidFill>
                  <a:srgbClr val="004751"/>
                </a:solidFill>
                <a:latin typeface="Lato Black" panose="020F0502020204030203" pitchFamily="34" charset="0"/>
                <a:ea typeface="Lato Black" panose="020F0502020204030203" pitchFamily="34" charset="0"/>
                <a:cs typeface="Lato Black" panose="020F0502020204030203" pitchFamily="34" charset="0"/>
              </a:rPr>
              <a:t>3</a:t>
            </a:r>
          </a:p>
        </p:txBody>
      </p:sp>
      <p:sp>
        <p:nvSpPr>
          <p:cNvPr id="34" name="TextBox 33">
            <a:extLst>
              <a:ext uri="{FF2B5EF4-FFF2-40B4-BE49-F238E27FC236}">
                <a16:creationId xmlns:a16="http://schemas.microsoft.com/office/drawing/2014/main" id="{CC17B0A7-9060-04C1-4AD3-99E184AA7E58}"/>
              </a:ext>
            </a:extLst>
          </p:cNvPr>
          <p:cNvSpPr txBox="1"/>
          <p:nvPr/>
        </p:nvSpPr>
        <p:spPr>
          <a:xfrm>
            <a:off x="9408015" y="3083674"/>
            <a:ext cx="2307621" cy="1477328"/>
          </a:xfrm>
          <a:prstGeom prst="rect">
            <a:avLst/>
          </a:prstGeom>
          <a:noFill/>
        </p:spPr>
        <p:txBody>
          <a:bodyPr wrap="square">
            <a:spAutoFit/>
          </a:bodyPr>
          <a:lstStyle/>
          <a:p>
            <a:r>
              <a:rPr lang="en-GB" sz="1800" dirty="0"/>
              <a:t>Use analytical methods that minimise the risk of bias and characterise uncertainty.</a:t>
            </a:r>
          </a:p>
        </p:txBody>
      </p:sp>
    </p:spTree>
    <p:extLst>
      <p:ext uri="{BB962C8B-B14F-4D97-AF65-F5344CB8AC3E}">
        <p14:creationId xmlns:p14="http://schemas.microsoft.com/office/powerpoint/2010/main" val="293672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59B0614-D474-9CED-9330-B138A34D5A51}"/>
              </a:ext>
              <a:ext uri="{C183D7F6-B498-43B3-948B-1728B52AA6E4}">
                <adec:decorative xmlns:adec="http://schemas.microsoft.com/office/drawing/2017/decorative" val="1"/>
              </a:ext>
            </a:extLst>
          </p:cNvPr>
          <p:cNvSpPr/>
          <p:nvPr/>
        </p:nvSpPr>
        <p:spPr>
          <a:xfrm>
            <a:off x="0" y="0"/>
            <a:ext cx="12237950"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Rectangle 4">
            <a:extLst>
              <a:ext uri="{FF2B5EF4-FFF2-40B4-BE49-F238E27FC236}">
                <a16:creationId xmlns:a16="http://schemas.microsoft.com/office/drawing/2014/main" id="{11F66632-FAFD-8BD5-5582-8AE05978668D}"/>
              </a:ext>
              <a:ext uri="{C183D7F6-B498-43B3-948B-1728B52AA6E4}">
                <adec:decorative xmlns:adec="http://schemas.microsoft.com/office/drawing/2017/decorative" val="1"/>
              </a:ext>
            </a:extLst>
          </p:cNvPr>
          <p:cNvSpPr/>
          <p:nvPr/>
        </p:nvSpPr>
        <p:spPr>
          <a:xfrm>
            <a:off x="7966841" y="-30128"/>
            <a:ext cx="4320750" cy="690103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5E5958A-2BCB-CEE3-DC6C-78A0F71C7BDF}"/>
              </a:ext>
              <a:ext uri="{C183D7F6-B498-43B3-948B-1728B52AA6E4}">
                <adec:decorative xmlns:adec="http://schemas.microsoft.com/office/drawing/2017/decorative" val="1"/>
              </a:ext>
            </a:extLst>
          </p:cNvPr>
          <p:cNvSpPr/>
          <p:nvPr/>
        </p:nvSpPr>
        <p:spPr>
          <a:xfrm>
            <a:off x="477335" y="2052920"/>
            <a:ext cx="3450049" cy="809625"/>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E798FAB-30B9-C3AC-F642-4D2C70BE1482}"/>
              </a:ext>
            </a:extLst>
          </p:cNvPr>
          <p:cNvSpPr>
            <a:spLocks noGrp="1"/>
          </p:cNvSpPr>
          <p:nvPr>
            <p:ph type="ctrTitle"/>
          </p:nvPr>
        </p:nvSpPr>
        <p:spPr>
          <a:xfrm>
            <a:off x="274695" y="361341"/>
            <a:ext cx="8555874" cy="1522339"/>
          </a:xfrm>
        </p:spPr>
        <p:txBody>
          <a:bodyPr>
            <a:normAutofit/>
          </a:bodyPr>
          <a:lstStyle/>
          <a:p>
            <a:r>
              <a:rPr lang="en-GB" dirty="0"/>
              <a:t>Planning and conducting studies</a:t>
            </a:r>
            <a:br>
              <a:rPr lang="en-GB" dirty="0"/>
            </a:br>
            <a:endParaRPr lang="en-GB" dirty="0"/>
          </a:p>
        </p:txBody>
      </p:sp>
      <p:sp>
        <p:nvSpPr>
          <p:cNvPr id="28" name="TextBox 27">
            <a:extLst>
              <a:ext uri="{FF2B5EF4-FFF2-40B4-BE49-F238E27FC236}">
                <a16:creationId xmlns:a16="http://schemas.microsoft.com/office/drawing/2014/main" id="{EA37F253-7B14-C96C-C22F-DD759F8B14CC}"/>
              </a:ext>
            </a:extLst>
          </p:cNvPr>
          <p:cNvSpPr txBox="1"/>
          <p:nvPr/>
        </p:nvSpPr>
        <p:spPr>
          <a:xfrm>
            <a:off x="313548" y="1066596"/>
            <a:ext cx="7287809" cy="646331"/>
          </a:xfrm>
          <a:prstGeom prst="rect">
            <a:avLst/>
          </a:prstGeom>
          <a:noFill/>
        </p:spPr>
        <p:txBody>
          <a:bodyPr wrap="square">
            <a:spAutoFit/>
          </a:bodyPr>
          <a:lstStyle/>
          <a:p>
            <a:r>
              <a:rPr lang="en-GB" sz="1800" dirty="0">
                <a:effectLst/>
              </a:rPr>
              <a:t>Studies should be planned up front as far as possible including when using already collected data</a:t>
            </a:r>
            <a:endParaRPr lang="en-GB" dirty="0"/>
          </a:p>
        </p:txBody>
      </p:sp>
      <p:sp>
        <p:nvSpPr>
          <p:cNvPr id="10" name="TextBox 9">
            <a:extLst>
              <a:ext uri="{FF2B5EF4-FFF2-40B4-BE49-F238E27FC236}">
                <a16:creationId xmlns:a16="http://schemas.microsoft.com/office/drawing/2014/main" id="{09D7B76A-2E89-0BD0-7B1B-B5EE1BFAC1FF}"/>
              </a:ext>
            </a:extLst>
          </p:cNvPr>
          <p:cNvSpPr txBox="1"/>
          <p:nvPr/>
        </p:nvSpPr>
        <p:spPr>
          <a:xfrm>
            <a:off x="553984" y="2131200"/>
            <a:ext cx="3412743" cy="646331"/>
          </a:xfrm>
          <a:prstGeom prst="rect">
            <a:avLst/>
          </a:prstGeom>
          <a:noFill/>
        </p:spPr>
        <p:txBody>
          <a:bodyPr wrap="square">
            <a:spAutoFit/>
          </a:bodyPr>
          <a:lstStyle/>
          <a:p>
            <a:r>
              <a:rPr lang="en-GB" dirty="0">
                <a:solidFill>
                  <a:schemeClr val="bg1"/>
                </a:solidFill>
              </a:rPr>
              <a:t>Plan studies in advance and share protocols where possible. </a:t>
            </a:r>
          </a:p>
        </p:txBody>
      </p:sp>
      <p:sp>
        <p:nvSpPr>
          <p:cNvPr id="43" name="Rectangle 42">
            <a:extLst>
              <a:ext uri="{FF2B5EF4-FFF2-40B4-BE49-F238E27FC236}">
                <a16:creationId xmlns:a16="http://schemas.microsoft.com/office/drawing/2014/main" id="{FE7A3744-9F64-DD3D-B47D-31AF93C34310}"/>
              </a:ext>
              <a:ext uri="{C183D7F6-B498-43B3-948B-1728B52AA6E4}">
                <adec:decorative xmlns:adec="http://schemas.microsoft.com/office/drawing/2017/decorative" val="1"/>
              </a:ext>
            </a:extLst>
          </p:cNvPr>
          <p:cNvSpPr/>
          <p:nvPr/>
        </p:nvSpPr>
        <p:spPr>
          <a:xfrm>
            <a:off x="472003" y="3031314"/>
            <a:ext cx="3444583" cy="809625"/>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3F10AA3B-B4D2-58D5-8169-CA9E92A9A786}"/>
              </a:ext>
            </a:extLst>
          </p:cNvPr>
          <p:cNvSpPr txBox="1"/>
          <p:nvPr/>
        </p:nvSpPr>
        <p:spPr>
          <a:xfrm>
            <a:off x="491265" y="3112681"/>
            <a:ext cx="3489897" cy="646331"/>
          </a:xfrm>
          <a:prstGeom prst="rect">
            <a:avLst/>
          </a:prstGeom>
          <a:noFill/>
        </p:spPr>
        <p:txBody>
          <a:bodyPr wrap="square">
            <a:spAutoFit/>
          </a:bodyPr>
          <a:lstStyle/>
          <a:p>
            <a:r>
              <a:rPr lang="en-GB" dirty="0">
                <a:solidFill>
                  <a:schemeClr val="bg1"/>
                </a:solidFill>
              </a:rPr>
              <a:t>Choose or collect data that is trustworthy and fit-for-purpose. </a:t>
            </a:r>
          </a:p>
        </p:txBody>
      </p:sp>
      <p:sp>
        <p:nvSpPr>
          <p:cNvPr id="37" name="Rectangle 36">
            <a:extLst>
              <a:ext uri="{FF2B5EF4-FFF2-40B4-BE49-F238E27FC236}">
                <a16:creationId xmlns:a16="http://schemas.microsoft.com/office/drawing/2014/main" id="{BA62348C-7FC9-E75E-6367-CF53525F10C0}"/>
              </a:ext>
              <a:ext uri="{C183D7F6-B498-43B3-948B-1728B52AA6E4}">
                <adec:decorative xmlns:adec="http://schemas.microsoft.com/office/drawing/2017/decorative" val="1"/>
              </a:ext>
            </a:extLst>
          </p:cNvPr>
          <p:cNvSpPr/>
          <p:nvPr/>
        </p:nvSpPr>
        <p:spPr>
          <a:xfrm>
            <a:off x="466537" y="4028504"/>
            <a:ext cx="3444583" cy="696840"/>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86BBA60B-5635-EC20-840A-1FC9473E0AF0}"/>
              </a:ext>
            </a:extLst>
          </p:cNvPr>
          <p:cNvSpPr txBox="1"/>
          <p:nvPr/>
        </p:nvSpPr>
        <p:spPr>
          <a:xfrm>
            <a:off x="568419" y="4053758"/>
            <a:ext cx="3142856" cy="646331"/>
          </a:xfrm>
          <a:prstGeom prst="rect">
            <a:avLst/>
          </a:prstGeom>
          <a:noFill/>
        </p:spPr>
        <p:txBody>
          <a:bodyPr wrap="square">
            <a:spAutoFit/>
          </a:bodyPr>
          <a:lstStyle/>
          <a:p>
            <a:r>
              <a:rPr lang="en-GB" dirty="0">
                <a:solidFill>
                  <a:schemeClr val="bg1"/>
                </a:solidFill>
              </a:rPr>
              <a:t>Use appropriate study design and analytical methods</a:t>
            </a:r>
          </a:p>
        </p:txBody>
      </p:sp>
      <p:sp>
        <p:nvSpPr>
          <p:cNvPr id="39" name="Rectangle 38">
            <a:extLst>
              <a:ext uri="{FF2B5EF4-FFF2-40B4-BE49-F238E27FC236}">
                <a16:creationId xmlns:a16="http://schemas.microsoft.com/office/drawing/2014/main" id="{53103D99-E015-11F8-C7C4-46CCE374D286}"/>
              </a:ext>
              <a:ext uri="{C183D7F6-B498-43B3-948B-1728B52AA6E4}">
                <adec:decorative xmlns:adec="http://schemas.microsoft.com/office/drawing/2017/decorative" val="1"/>
              </a:ext>
            </a:extLst>
          </p:cNvPr>
          <p:cNvSpPr/>
          <p:nvPr/>
        </p:nvSpPr>
        <p:spPr>
          <a:xfrm>
            <a:off x="474613" y="4912910"/>
            <a:ext cx="3436508" cy="646331"/>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7265C864-0C41-94F8-498B-019B054E7C03}"/>
              </a:ext>
            </a:extLst>
          </p:cNvPr>
          <p:cNvSpPr txBox="1"/>
          <p:nvPr/>
        </p:nvSpPr>
        <p:spPr>
          <a:xfrm>
            <a:off x="553984" y="4921529"/>
            <a:ext cx="2875465" cy="646331"/>
          </a:xfrm>
          <a:prstGeom prst="rect">
            <a:avLst/>
          </a:prstGeom>
          <a:noFill/>
        </p:spPr>
        <p:txBody>
          <a:bodyPr wrap="square">
            <a:spAutoFit/>
          </a:bodyPr>
          <a:lstStyle/>
          <a:p>
            <a:r>
              <a:rPr lang="en-GB" dirty="0">
                <a:solidFill>
                  <a:schemeClr val="bg1"/>
                </a:solidFill>
              </a:rPr>
              <a:t>Use proportionate quality assurance</a:t>
            </a:r>
          </a:p>
        </p:txBody>
      </p:sp>
      <p:sp>
        <p:nvSpPr>
          <p:cNvPr id="6" name="Rectangle 5">
            <a:extLst>
              <a:ext uri="{FF2B5EF4-FFF2-40B4-BE49-F238E27FC236}">
                <a16:creationId xmlns:a16="http://schemas.microsoft.com/office/drawing/2014/main" id="{901D084F-F2AE-90C9-CCE3-89B80F8AF96B}"/>
              </a:ext>
              <a:ext uri="{C183D7F6-B498-43B3-948B-1728B52AA6E4}">
                <adec:decorative xmlns:adec="http://schemas.microsoft.com/office/drawing/2017/decorative" val="1"/>
              </a:ext>
            </a:extLst>
          </p:cNvPr>
          <p:cNvSpPr/>
          <p:nvPr/>
        </p:nvSpPr>
        <p:spPr>
          <a:xfrm>
            <a:off x="4149704" y="2070918"/>
            <a:ext cx="3302022" cy="114136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F1E72C1-F1AD-C804-3DC6-14C4D0806285}"/>
              </a:ext>
              <a:ext uri="{C183D7F6-B498-43B3-948B-1728B52AA6E4}">
                <adec:decorative xmlns:adec="http://schemas.microsoft.com/office/drawing/2017/decorative" val="1"/>
              </a:ext>
            </a:extLst>
          </p:cNvPr>
          <p:cNvSpPr/>
          <p:nvPr/>
        </p:nvSpPr>
        <p:spPr>
          <a:xfrm>
            <a:off x="4162403" y="3396374"/>
            <a:ext cx="3289323" cy="2171485"/>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3549EB5D-D79E-9C49-EF10-22EB1533E1E9}"/>
              </a:ext>
            </a:extLst>
          </p:cNvPr>
          <p:cNvSpPr txBox="1"/>
          <p:nvPr/>
        </p:nvSpPr>
        <p:spPr>
          <a:xfrm>
            <a:off x="4322160" y="3593095"/>
            <a:ext cx="2957109" cy="1754326"/>
          </a:xfrm>
          <a:prstGeom prst="rect">
            <a:avLst/>
          </a:prstGeom>
          <a:noFill/>
        </p:spPr>
        <p:txBody>
          <a:bodyPr wrap="square">
            <a:spAutoFit/>
          </a:bodyPr>
          <a:lstStyle/>
          <a:p>
            <a:r>
              <a:rPr lang="en-GB" dirty="0">
                <a:solidFill>
                  <a:schemeClr val="bg1"/>
                </a:solidFill>
              </a:rPr>
              <a:t>Follow national laws, regulations, and codes of practice for data collection and use – in the UK consult the Health Research Authority</a:t>
            </a:r>
          </a:p>
        </p:txBody>
      </p:sp>
      <p:sp>
        <p:nvSpPr>
          <p:cNvPr id="14" name="TextBox 13">
            <a:extLst>
              <a:ext uri="{FF2B5EF4-FFF2-40B4-BE49-F238E27FC236}">
                <a16:creationId xmlns:a16="http://schemas.microsoft.com/office/drawing/2014/main" id="{3A4F2826-5881-DF7E-6844-7F7421F54203}"/>
              </a:ext>
            </a:extLst>
          </p:cNvPr>
          <p:cNvSpPr txBox="1"/>
          <p:nvPr/>
        </p:nvSpPr>
        <p:spPr>
          <a:xfrm>
            <a:off x="4182224" y="2172189"/>
            <a:ext cx="3162910" cy="1200329"/>
          </a:xfrm>
          <a:prstGeom prst="rect">
            <a:avLst/>
          </a:prstGeom>
          <a:noFill/>
        </p:spPr>
        <p:txBody>
          <a:bodyPr wrap="square">
            <a:spAutoFit/>
          </a:bodyPr>
          <a:lstStyle/>
          <a:p>
            <a:r>
              <a:rPr lang="en-GB" dirty="0">
                <a:solidFill>
                  <a:schemeClr val="bg1"/>
                </a:solidFill>
              </a:rPr>
              <a:t>Clearly define the research question – use the </a:t>
            </a:r>
            <a:r>
              <a:rPr lang="en-GB" b="1" dirty="0">
                <a:solidFill>
                  <a:schemeClr val="bg1"/>
                </a:solidFill>
              </a:rPr>
              <a:t>PICO framework</a:t>
            </a:r>
            <a:r>
              <a:rPr lang="en-GB" dirty="0">
                <a:solidFill>
                  <a:schemeClr val="bg1"/>
                </a:solidFill>
              </a:rPr>
              <a:t> where applicable</a:t>
            </a:r>
          </a:p>
          <a:p>
            <a:endParaRPr lang="en-GB" dirty="0">
              <a:solidFill>
                <a:schemeClr val="bg1"/>
              </a:solidFill>
            </a:endParaRPr>
          </a:p>
        </p:txBody>
      </p:sp>
      <p:sp>
        <p:nvSpPr>
          <p:cNvPr id="30" name="Arrow: Right 29" descr="Arrow pointing to PICO descriptors">
            <a:extLst>
              <a:ext uri="{FF2B5EF4-FFF2-40B4-BE49-F238E27FC236}">
                <a16:creationId xmlns:a16="http://schemas.microsoft.com/office/drawing/2014/main" id="{B416C58A-FE5C-4A97-3E5F-31FD7CF67E5A}"/>
              </a:ext>
            </a:extLst>
          </p:cNvPr>
          <p:cNvSpPr/>
          <p:nvPr/>
        </p:nvSpPr>
        <p:spPr>
          <a:xfrm>
            <a:off x="7195457" y="2210226"/>
            <a:ext cx="1001984" cy="597001"/>
          </a:xfrm>
          <a:prstGeom prst="rightArrow">
            <a:avLst/>
          </a:prstGeom>
          <a:solidFill>
            <a:srgbClr val="45155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E466C16-A409-0DE5-DB82-B4B03A627397}"/>
              </a:ext>
            </a:extLst>
          </p:cNvPr>
          <p:cNvSpPr txBox="1"/>
          <p:nvPr/>
        </p:nvSpPr>
        <p:spPr>
          <a:xfrm>
            <a:off x="8269709" y="283261"/>
            <a:ext cx="3611667" cy="393954"/>
          </a:xfrm>
          <a:prstGeom prst="rect">
            <a:avLst/>
          </a:prstGeom>
          <a:noFill/>
          <a:ln>
            <a:solidFill>
              <a:schemeClr val="bg1"/>
            </a:solidFill>
          </a:ln>
        </p:spPr>
        <p:txBody>
          <a:bodyPr wrap="square">
            <a:spAutoFit/>
          </a:bodyPr>
          <a:lstStyle/>
          <a:p>
            <a:pPr>
              <a:lnSpc>
                <a:spcPct val="107000"/>
              </a:lnSpc>
              <a:spcAft>
                <a:spcPts val="800"/>
              </a:spcAft>
            </a:pPr>
            <a:r>
              <a:rPr lang="en-GB" sz="18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 </a:t>
            </a:r>
            <a:r>
              <a:rPr lang="en-GB" sz="20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Population</a:t>
            </a:r>
            <a:endParaRPr lang="en-GB" sz="18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endParaRPr>
          </a:p>
        </p:txBody>
      </p:sp>
      <p:sp>
        <p:nvSpPr>
          <p:cNvPr id="21" name="TextBox 20">
            <a:extLst>
              <a:ext uri="{FF2B5EF4-FFF2-40B4-BE49-F238E27FC236}">
                <a16:creationId xmlns:a16="http://schemas.microsoft.com/office/drawing/2014/main" id="{76782FD2-26C4-8C92-76B3-47F1C512066D}"/>
              </a:ext>
            </a:extLst>
          </p:cNvPr>
          <p:cNvSpPr txBox="1"/>
          <p:nvPr/>
        </p:nvSpPr>
        <p:spPr>
          <a:xfrm>
            <a:off x="8263288" y="736193"/>
            <a:ext cx="3618087" cy="533992"/>
          </a:xfrm>
          <a:prstGeom prst="rect">
            <a:avLst/>
          </a:prstGeom>
          <a:noFill/>
        </p:spPr>
        <p:txBody>
          <a:bodyPr wrap="square">
            <a:spAutoFit/>
          </a:bodyPr>
          <a:lstStyle/>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Who is the intended population for the technology?</a:t>
            </a:r>
          </a:p>
        </p:txBody>
      </p:sp>
      <p:sp>
        <p:nvSpPr>
          <p:cNvPr id="26" name="TextBox 25">
            <a:extLst>
              <a:ext uri="{FF2B5EF4-FFF2-40B4-BE49-F238E27FC236}">
                <a16:creationId xmlns:a16="http://schemas.microsoft.com/office/drawing/2014/main" id="{00F4791E-D4CA-B0AC-3985-F046D1B10323}"/>
              </a:ext>
            </a:extLst>
          </p:cNvPr>
          <p:cNvSpPr txBox="1"/>
          <p:nvPr/>
        </p:nvSpPr>
        <p:spPr>
          <a:xfrm>
            <a:off x="8276129" y="1701580"/>
            <a:ext cx="3611667" cy="407035"/>
          </a:xfrm>
          <a:prstGeom prst="rect">
            <a:avLst/>
          </a:prstGeom>
          <a:noFill/>
          <a:ln>
            <a:solidFill>
              <a:schemeClr val="bg1"/>
            </a:solidFill>
          </a:ln>
        </p:spPr>
        <p:txBody>
          <a:bodyPr wrap="square">
            <a:spAutoFit/>
          </a:bodyPr>
          <a:lstStyle/>
          <a:p>
            <a:pPr>
              <a:lnSpc>
                <a:spcPct val="107000"/>
              </a:lnSpc>
              <a:spcAft>
                <a:spcPts val="800"/>
              </a:spcAft>
            </a:pPr>
            <a:r>
              <a:rPr lang="en-GB" sz="20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Intervention</a:t>
            </a:r>
          </a:p>
        </p:txBody>
      </p:sp>
      <p:sp>
        <p:nvSpPr>
          <p:cNvPr id="22" name="TextBox 21">
            <a:extLst>
              <a:ext uri="{FF2B5EF4-FFF2-40B4-BE49-F238E27FC236}">
                <a16:creationId xmlns:a16="http://schemas.microsoft.com/office/drawing/2014/main" id="{C8693B87-5E63-7F08-AB3F-069AD3D48041}"/>
              </a:ext>
            </a:extLst>
          </p:cNvPr>
          <p:cNvSpPr txBox="1"/>
          <p:nvPr/>
        </p:nvSpPr>
        <p:spPr>
          <a:xfrm>
            <a:off x="8276128" y="2167895"/>
            <a:ext cx="3605247" cy="636585"/>
          </a:xfrm>
          <a:prstGeom prst="rect">
            <a:avLst/>
          </a:prstGeom>
          <a:noFill/>
        </p:spPr>
        <p:txBody>
          <a:bodyPr wrap="square">
            <a:spAutoFit/>
          </a:bodyPr>
          <a:lstStyle/>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What is the technology and how is it used?</a:t>
            </a:r>
            <a:endParaRPr lang="en-GB" sz="1400" dirty="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Where in the care pathway will it be used?</a:t>
            </a:r>
          </a:p>
        </p:txBody>
      </p:sp>
      <p:sp>
        <p:nvSpPr>
          <p:cNvPr id="27" name="TextBox 26">
            <a:extLst>
              <a:ext uri="{FF2B5EF4-FFF2-40B4-BE49-F238E27FC236}">
                <a16:creationId xmlns:a16="http://schemas.microsoft.com/office/drawing/2014/main" id="{330877F0-6E3B-9DE3-5547-40437C60869D}"/>
              </a:ext>
            </a:extLst>
          </p:cNvPr>
          <p:cNvSpPr txBox="1"/>
          <p:nvPr/>
        </p:nvSpPr>
        <p:spPr>
          <a:xfrm>
            <a:off x="8263288" y="3138481"/>
            <a:ext cx="3624508" cy="407035"/>
          </a:xfrm>
          <a:prstGeom prst="rect">
            <a:avLst/>
          </a:prstGeom>
          <a:noFill/>
          <a:ln>
            <a:solidFill>
              <a:schemeClr val="bg1"/>
            </a:solidFill>
          </a:ln>
        </p:spPr>
        <p:txBody>
          <a:bodyPr wrap="square">
            <a:spAutoFit/>
          </a:bodyPr>
          <a:lstStyle/>
          <a:p>
            <a:pPr>
              <a:lnSpc>
                <a:spcPct val="107000"/>
              </a:lnSpc>
              <a:spcAft>
                <a:spcPts val="800"/>
              </a:spcAft>
            </a:pPr>
            <a:r>
              <a:rPr lang="en-GB" sz="20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Comparator</a:t>
            </a:r>
          </a:p>
        </p:txBody>
      </p:sp>
      <p:sp>
        <p:nvSpPr>
          <p:cNvPr id="12" name="TextBox 11">
            <a:extLst>
              <a:ext uri="{FF2B5EF4-FFF2-40B4-BE49-F238E27FC236}">
                <a16:creationId xmlns:a16="http://schemas.microsoft.com/office/drawing/2014/main" id="{CE0D3A26-EEE8-71E5-33DE-9279E66AEC09}"/>
              </a:ext>
            </a:extLst>
          </p:cNvPr>
          <p:cNvSpPr txBox="1"/>
          <p:nvPr/>
        </p:nvSpPr>
        <p:spPr>
          <a:xfrm>
            <a:off x="8276128" y="3694824"/>
            <a:ext cx="3624508" cy="841256"/>
          </a:xfrm>
          <a:prstGeom prst="rect">
            <a:avLst/>
          </a:prstGeom>
          <a:noFill/>
        </p:spPr>
        <p:txBody>
          <a:bodyPr wrap="square">
            <a:spAutoFit/>
          </a:bodyPr>
          <a:lstStyle/>
          <a:p>
            <a:pPr>
              <a:spcAft>
                <a:spcPts val="800"/>
              </a:spcAft>
            </a:pPr>
            <a:r>
              <a:rPr lang="en-GB" sz="1400" dirty="0">
                <a:solidFill>
                  <a:schemeClr val="bg1"/>
                </a:solidFill>
              </a:rPr>
              <a:t>Only needed for comparative study designs </a:t>
            </a:r>
          </a:p>
          <a:p>
            <a:pPr>
              <a:spcAft>
                <a:spcPts val="800"/>
              </a:spcAft>
            </a:pPr>
            <a:r>
              <a:rPr lang="en-GB" sz="1400" dirty="0">
                <a:solidFill>
                  <a:schemeClr val="bg1"/>
                </a:solidFill>
              </a:rPr>
              <a:t>The ideal comparator is the current standard of care in the UK</a:t>
            </a:r>
          </a:p>
        </p:txBody>
      </p:sp>
      <p:sp>
        <p:nvSpPr>
          <p:cNvPr id="20" name="TextBox 19">
            <a:extLst>
              <a:ext uri="{FF2B5EF4-FFF2-40B4-BE49-F238E27FC236}">
                <a16:creationId xmlns:a16="http://schemas.microsoft.com/office/drawing/2014/main" id="{362DBCC5-2D5E-0191-51E6-98639554D609}"/>
              </a:ext>
            </a:extLst>
          </p:cNvPr>
          <p:cNvSpPr txBox="1"/>
          <p:nvPr/>
        </p:nvSpPr>
        <p:spPr>
          <a:xfrm>
            <a:off x="8276130" y="4873703"/>
            <a:ext cx="3624506" cy="393954"/>
          </a:xfrm>
          <a:prstGeom prst="rect">
            <a:avLst/>
          </a:prstGeom>
          <a:noFill/>
          <a:ln>
            <a:solidFill>
              <a:schemeClr val="bg1"/>
            </a:solidFill>
          </a:ln>
        </p:spPr>
        <p:txBody>
          <a:bodyPr wrap="square">
            <a:spAutoFit/>
          </a:bodyPr>
          <a:lstStyle/>
          <a:p>
            <a:pPr>
              <a:lnSpc>
                <a:spcPct val="107000"/>
              </a:lnSpc>
              <a:spcAft>
                <a:spcPts val="800"/>
              </a:spcAft>
            </a:pPr>
            <a:r>
              <a:rPr lang="en-GB" sz="20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Outcomes</a:t>
            </a:r>
          </a:p>
        </p:txBody>
      </p:sp>
      <p:sp>
        <p:nvSpPr>
          <p:cNvPr id="24" name="TextBox 23">
            <a:extLst>
              <a:ext uri="{FF2B5EF4-FFF2-40B4-BE49-F238E27FC236}">
                <a16:creationId xmlns:a16="http://schemas.microsoft.com/office/drawing/2014/main" id="{2AB58227-AFD6-B36B-A426-D6F5498E05A7}"/>
              </a:ext>
            </a:extLst>
          </p:cNvPr>
          <p:cNvSpPr txBox="1"/>
          <p:nvPr/>
        </p:nvSpPr>
        <p:spPr>
          <a:xfrm>
            <a:off x="8276130" y="5384251"/>
            <a:ext cx="3611666" cy="867097"/>
          </a:xfrm>
          <a:prstGeom prst="rect">
            <a:avLst/>
          </a:prstGeom>
          <a:noFill/>
        </p:spPr>
        <p:txBody>
          <a:bodyPr wrap="square">
            <a:spAutoFit/>
          </a:bodyPr>
          <a:lstStyle/>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What are the patient and system outcomes that matter? </a:t>
            </a: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How are they measured and when?</a:t>
            </a:r>
          </a:p>
        </p:txBody>
      </p:sp>
      <p:pic>
        <p:nvPicPr>
          <p:cNvPr id="32" name="Picture 31">
            <a:extLst>
              <a:ext uri="{FF2B5EF4-FFF2-40B4-BE49-F238E27FC236}">
                <a16:creationId xmlns:a16="http://schemas.microsoft.com/office/drawing/2014/main" id="{F5A07FD5-B834-206E-A170-7C7DE2517E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spTree>
    <p:extLst>
      <p:ext uri="{BB962C8B-B14F-4D97-AF65-F5344CB8AC3E}">
        <p14:creationId xmlns:p14="http://schemas.microsoft.com/office/powerpoint/2010/main" val="60169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C9531-B540-F219-794A-61BF77BD1CD8}"/>
              </a:ext>
              <a:ext uri="{C183D7F6-B498-43B3-948B-1728B52AA6E4}">
                <adec:decorative xmlns:adec="http://schemas.microsoft.com/office/drawing/2017/decorative" val="1"/>
              </a:ext>
            </a:extLst>
          </p:cNvPr>
          <p:cNvSpPr/>
          <p:nvPr/>
        </p:nvSpPr>
        <p:spPr>
          <a:xfrm>
            <a:off x="0" y="0"/>
            <a:ext cx="1227777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34CCDBD-FC83-EBD1-FB61-93958B6FEC07}"/>
              </a:ext>
              <a:ext uri="{C183D7F6-B498-43B3-948B-1728B52AA6E4}">
                <adec:decorative xmlns:adec="http://schemas.microsoft.com/office/drawing/2017/decorative" val="1"/>
              </a:ext>
            </a:extLst>
          </p:cNvPr>
          <p:cNvSpPr/>
          <p:nvPr/>
        </p:nvSpPr>
        <p:spPr>
          <a:xfrm>
            <a:off x="0" y="0"/>
            <a:ext cx="4166886" cy="6858000"/>
          </a:xfrm>
          <a:prstGeom prst="rect">
            <a:avLst/>
          </a:prstGeom>
          <a:solidFill>
            <a:srgbClr val="A2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C3C0ED7-3BEC-0B28-75B7-A617C89B8D24}"/>
              </a:ext>
            </a:extLst>
          </p:cNvPr>
          <p:cNvSpPr>
            <a:spLocks noGrp="1"/>
          </p:cNvSpPr>
          <p:nvPr>
            <p:ph type="ctrTitle"/>
          </p:nvPr>
        </p:nvSpPr>
        <p:spPr>
          <a:xfrm>
            <a:off x="611072" y="802005"/>
            <a:ext cx="3197100" cy="1761869"/>
          </a:xfrm>
        </p:spPr>
        <p:txBody>
          <a:bodyPr/>
          <a:lstStyle/>
          <a:p>
            <a:r>
              <a:rPr lang="en-GB" dirty="0"/>
              <a:t>Transparent reporting </a:t>
            </a:r>
          </a:p>
        </p:txBody>
      </p:sp>
      <p:sp>
        <p:nvSpPr>
          <p:cNvPr id="13" name="TextBox 12">
            <a:extLst>
              <a:ext uri="{FF2B5EF4-FFF2-40B4-BE49-F238E27FC236}">
                <a16:creationId xmlns:a16="http://schemas.microsoft.com/office/drawing/2014/main" id="{0DA1F2D5-361B-328C-72F6-0521D5DBB91A}"/>
              </a:ext>
            </a:extLst>
          </p:cNvPr>
          <p:cNvSpPr txBox="1"/>
          <p:nvPr/>
        </p:nvSpPr>
        <p:spPr>
          <a:xfrm>
            <a:off x="379818" y="2400667"/>
            <a:ext cx="3360065" cy="3360920"/>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GB" dirty="0"/>
              <a:t>enables reviewers to understand what was done </a:t>
            </a:r>
          </a:p>
          <a:p>
            <a:pPr marL="342900" indent="-342900">
              <a:lnSpc>
                <a:spcPct val="120000"/>
              </a:lnSpc>
              <a:buFont typeface="Arial" panose="020B0604020202020204" pitchFamily="34" charset="0"/>
              <a:buChar char="•"/>
            </a:pPr>
            <a:endParaRPr lang="en-GB" dirty="0"/>
          </a:p>
          <a:p>
            <a:pPr marL="342900" indent="-342900">
              <a:lnSpc>
                <a:spcPct val="120000"/>
              </a:lnSpc>
              <a:buFont typeface="Arial" panose="020B0604020202020204" pitchFamily="34" charset="0"/>
              <a:buChar char="•"/>
            </a:pPr>
            <a:r>
              <a:rPr lang="en-GB" dirty="0"/>
              <a:t>builds confidence in the results</a:t>
            </a:r>
          </a:p>
          <a:p>
            <a:pPr marL="342900" indent="-342900">
              <a:lnSpc>
                <a:spcPct val="120000"/>
              </a:lnSpc>
              <a:buFont typeface="Arial" panose="020B0604020202020204" pitchFamily="34" charset="0"/>
              <a:buChar char="•"/>
            </a:pPr>
            <a:endParaRPr lang="en-GB" dirty="0">
              <a:solidFill>
                <a:schemeClr val="bg1"/>
              </a:solidFill>
            </a:endParaRPr>
          </a:p>
          <a:p>
            <a:pPr marL="342900" indent="-342900">
              <a:lnSpc>
                <a:spcPct val="120000"/>
              </a:lnSpc>
              <a:buFont typeface="Arial" panose="020B0604020202020204" pitchFamily="34" charset="0"/>
              <a:buChar char="•"/>
            </a:pPr>
            <a:r>
              <a:rPr lang="en-GB" dirty="0"/>
              <a:t>allows independent researchers to reproduce the results</a:t>
            </a:r>
            <a:endParaRPr lang="en-GB" dirty="0">
              <a:solidFill>
                <a:schemeClr val="bg1"/>
              </a:solidFill>
            </a:endParaRPr>
          </a:p>
          <a:p>
            <a:endParaRPr lang="en-GB" dirty="0">
              <a:solidFill>
                <a:schemeClr val="bg1"/>
              </a:solidFill>
            </a:endParaRPr>
          </a:p>
        </p:txBody>
      </p:sp>
      <p:sp>
        <p:nvSpPr>
          <p:cNvPr id="12" name="Text Placeholder 2">
            <a:extLst>
              <a:ext uri="{FF2B5EF4-FFF2-40B4-BE49-F238E27FC236}">
                <a16:creationId xmlns:a16="http://schemas.microsoft.com/office/drawing/2014/main" id="{081A305B-2B3A-ACA9-A61A-19A0B5566AEE}"/>
              </a:ext>
            </a:extLst>
          </p:cNvPr>
          <p:cNvSpPr>
            <a:spLocks noGrp="1"/>
          </p:cNvSpPr>
          <p:nvPr>
            <p:ph type="body" sz="quarter" idx="12"/>
          </p:nvPr>
        </p:nvSpPr>
        <p:spPr>
          <a:xfrm>
            <a:off x="5640310" y="500987"/>
            <a:ext cx="5663328" cy="544323"/>
          </a:xfrm>
        </p:spPr>
        <p:txBody>
          <a:bodyPr>
            <a:noAutofit/>
          </a:bodyPr>
          <a:lstStyle/>
          <a:p>
            <a:pPr algn="ctr"/>
            <a:r>
              <a:rPr lang="en-GB" sz="2400" dirty="0">
                <a:latin typeface="Lato Black" panose="020F0502020204030203" pitchFamily="34" charset="0"/>
                <a:ea typeface="Lato Black" panose="020F0502020204030203" pitchFamily="34" charset="0"/>
                <a:cs typeface="Lato Black" panose="020F0502020204030203" pitchFamily="34" charset="0"/>
              </a:rPr>
              <a:t>Key content for reports:</a:t>
            </a:r>
          </a:p>
        </p:txBody>
      </p:sp>
      <p:pic>
        <p:nvPicPr>
          <p:cNvPr id="7" name="Picture 6">
            <a:extLst>
              <a:ext uri="{FF2B5EF4-FFF2-40B4-BE49-F238E27FC236}">
                <a16:creationId xmlns:a16="http://schemas.microsoft.com/office/drawing/2014/main" id="{6E010A4E-6837-C76B-6DBF-7A8601F23C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cxnSp>
        <p:nvCxnSpPr>
          <p:cNvPr id="4" name="Straight Connector 3">
            <a:extLst>
              <a:ext uri="{FF2B5EF4-FFF2-40B4-BE49-F238E27FC236}">
                <a16:creationId xmlns:a16="http://schemas.microsoft.com/office/drawing/2014/main" id="{DF6681D4-FB5C-3BAD-F061-2BF27385731D}"/>
              </a:ext>
              <a:ext uri="{C183D7F6-B498-43B3-948B-1728B52AA6E4}">
                <adec:decorative xmlns:adec="http://schemas.microsoft.com/office/drawing/2017/decorative" val="1"/>
              </a:ext>
            </a:extLst>
          </p:cNvPr>
          <p:cNvCxnSpPr>
            <a:cxnSpLocks/>
          </p:cNvCxnSpPr>
          <p:nvPr/>
        </p:nvCxnSpPr>
        <p:spPr>
          <a:xfrm>
            <a:off x="6019800" y="1242894"/>
            <a:ext cx="5283838" cy="0"/>
          </a:xfrm>
          <a:prstGeom prst="line">
            <a:avLst/>
          </a:prstGeom>
          <a:ln w="76200">
            <a:solidFill>
              <a:srgbClr val="A2BDC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DC7DC6E-BD11-F3D4-AD95-D1715FDBB120}"/>
              </a:ext>
              <a:ext uri="{C183D7F6-B498-43B3-948B-1728B52AA6E4}">
                <adec:decorative xmlns:adec="http://schemas.microsoft.com/office/drawing/2017/decorative" val="1"/>
              </a:ext>
            </a:extLst>
          </p:cNvPr>
          <p:cNvSpPr/>
          <p:nvPr/>
        </p:nvSpPr>
        <p:spPr>
          <a:xfrm>
            <a:off x="6736955" y="1629879"/>
            <a:ext cx="1176270" cy="1176270"/>
          </a:xfrm>
          <a:prstGeom prst="ellipse">
            <a:avLst/>
          </a:prstGeom>
          <a:solidFill>
            <a:srgbClr val="45155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C1B085C-5B61-5C15-97A7-439EC9209F0E}"/>
              </a:ext>
              <a:ext uri="{C183D7F6-B498-43B3-948B-1728B52AA6E4}">
                <adec:decorative xmlns:adec="http://schemas.microsoft.com/office/drawing/2017/decorative" val="1"/>
              </a:ext>
            </a:extLst>
          </p:cNvPr>
          <p:cNvSpPr/>
          <p:nvPr/>
        </p:nvSpPr>
        <p:spPr>
          <a:xfrm>
            <a:off x="9535381" y="1689750"/>
            <a:ext cx="1176270" cy="1176270"/>
          </a:xfrm>
          <a:prstGeom prst="ellipse">
            <a:avLst/>
          </a:prstGeom>
          <a:solidFill>
            <a:srgbClr val="45155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3EB1E6D-A887-6BBA-5602-1AEA929DD80F}"/>
              </a:ext>
              <a:ext uri="{C183D7F6-B498-43B3-948B-1728B52AA6E4}">
                <adec:decorative xmlns:adec="http://schemas.microsoft.com/office/drawing/2017/decorative" val="1"/>
              </a:ext>
            </a:extLst>
          </p:cNvPr>
          <p:cNvSpPr/>
          <p:nvPr/>
        </p:nvSpPr>
        <p:spPr>
          <a:xfrm>
            <a:off x="6736955" y="4126441"/>
            <a:ext cx="1176270" cy="1176270"/>
          </a:xfrm>
          <a:prstGeom prst="ellipse">
            <a:avLst/>
          </a:prstGeom>
          <a:solidFill>
            <a:srgbClr val="18646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E465174-8016-2B6A-1F76-D2683BBF416A}"/>
              </a:ext>
              <a:ext uri="{C183D7F6-B498-43B3-948B-1728B52AA6E4}">
                <adec:decorative xmlns:adec="http://schemas.microsoft.com/office/drawing/2017/decorative" val="1"/>
              </a:ext>
            </a:extLst>
          </p:cNvPr>
          <p:cNvSpPr/>
          <p:nvPr/>
        </p:nvSpPr>
        <p:spPr>
          <a:xfrm>
            <a:off x="9523914" y="4180006"/>
            <a:ext cx="1176270" cy="1176270"/>
          </a:xfrm>
          <a:prstGeom prst="ellipse">
            <a:avLst/>
          </a:prstGeom>
          <a:solidFill>
            <a:srgbClr val="18646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80E866-C07D-9D8A-7589-88EF76B8F4C7}"/>
              </a:ext>
              <a:ext uri="{C183D7F6-B498-43B3-948B-1728B52AA6E4}">
                <adec:decorative xmlns:adec="http://schemas.microsoft.com/office/drawing/2017/decorative" val="1"/>
              </a:ext>
            </a:extLst>
          </p:cNvPr>
          <p:cNvSpPr/>
          <p:nvPr/>
        </p:nvSpPr>
        <p:spPr>
          <a:xfrm>
            <a:off x="4683603" y="1403038"/>
            <a:ext cx="817164" cy="2193472"/>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D737F82-3C92-0016-FF89-CD0A94A6FCBC}"/>
              </a:ext>
            </a:extLst>
          </p:cNvPr>
          <p:cNvSpPr txBox="1"/>
          <p:nvPr/>
        </p:nvSpPr>
        <p:spPr>
          <a:xfrm rot="16200000">
            <a:off x="3982525" y="2176608"/>
            <a:ext cx="2193473" cy="646331"/>
          </a:xfrm>
          <a:prstGeom prst="rect">
            <a:avLst/>
          </a:prstGeom>
          <a:noFill/>
        </p:spPr>
        <p:txBody>
          <a:bodyPr wrap="square">
            <a:spAutoFit/>
          </a:bodyPr>
          <a:lstStyle/>
          <a:p>
            <a:pPr algn="ctr"/>
            <a:r>
              <a:rPr lang="en-GB" sz="1800" dirty="0">
                <a:solidFill>
                  <a:schemeClr val="bg1"/>
                </a:solidFill>
              </a:rPr>
              <a:t>Describe the data and methods</a:t>
            </a:r>
          </a:p>
        </p:txBody>
      </p:sp>
      <p:pic>
        <p:nvPicPr>
          <p:cNvPr id="3" name="Picture 2" descr="Icon of jigsaw puzzle">
            <a:extLst>
              <a:ext uri="{FF2B5EF4-FFF2-40B4-BE49-F238E27FC236}">
                <a16:creationId xmlns:a16="http://schemas.microsoft.com/office/drawing/2014/main" id="{E50E20B7-C792-4FF4-9627-3E77159840D4}"/>
              </a:ext>
            </a:extLst>
          </p:cNvPr>
          <p:cNvPicPr>
            <a:picLocks noChangeAspect="1"/>
          </p:cNvPicPr>
          <p:nvPr/>
        </p:nvPicPr>
        <p:blipFill>
          <a:blip r:embed="rId4"/>
          <a:stretch>
            <a:fillRect/>
          </a:stretch>
        </p:blipFill>
        <p:spPr>
          <a:xfrm>
            <a:off x="6905133" y="1736069"/>
            <a:ext cx="869364" cy="869364"/>
          </a:xfrm>
          <a:prstGeom prst="rect">
            <a:avLst/>
          </a:prstGeom>
        </p:spPr>
      </p:pic>
      <p:sp>
        <p:nvSpPr>
          <p:cNvPr id="25" name="TextBox 24">
            <a:extLst>
              <a:ext uri="{FF2B5EF4-FFF2-40B4-BE49-F238E27FC236}">
                <a16:creationId xmlns:a16="http://schemas.microsoft.com/office/drawing/2014/main" id="{0F40E248-C332-B2C9-68D9-2CB2C9FB1A80}"/>
              </a:ext>
            </a:extLst>
          </p:cNvPr>
          <p:cNvSpPr txBox="1"/>
          <p:nvPr/>
        </p:nvSpPr>
        <p:spPr>
          <a:xfrm>
            <a:off x="6263428" y="2868762"/>
            <a:ext cx="2230845" cy="764505"/>
          </a:xfrm>
          <a:prstGeom prst="rect">
            <a:avLst/>
          </a:prstGeom>
          <a:noFill/>
        </p:spPr>
        <p:txBody>
          <a:bodyPr wrap="square">
            <a:spAutoFit/>
          </a:bodyPr>
          <a:lstStyle/>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Demonstrate data provenance and fitness-for-purpose</a:t>
            </a:r>
          </a:p>
        </p:txBody>
      </p:sp>
      <p:pic>
        <p:nvPicPr>
          <p:cNvPr id="6" name="Picture 5" descr="Icon of magnifying glass">
            <a:extLst>
              <a:ext uri="{FF2B5EF4-FFF2-40B4-BE49-F238E27FC236}">
                <a16:creationId xmlns:a16="http://schemas.microsoft.com/office/drawing/2014/main" id="{0204B62E-01E9-518A-3CC3-1D88994D09D9}"/>
              </a:ext>
            </a:extLst>
          </p:cNvPr>
          <p:cNvPicPr>
            <a:picLocks noChangeAspect="1"/>
          </p:cNvPicPr>
          <p:nvPr/>
        </p:nvPicPr>
        <p:blipFill>
          <a:blip r:embed="rId5"/>
          <a:stretch>
            <a:fillRect/>
          </a:stretch>
        </p:blipFill>
        <p:spPr>
          <a:xfrm>
            <a:off x="9751984" y="1897664"/>
            <a:ext cx="728266" cy="728266"/>
          </a:xfrm>
          <a:prstGeom prst="rect">
            <a:avLst/>
          </a:prstGeom>
        </p:spPr>
      </p:pic>
      <p:sp>
        <p:nvSpPr>
          <p:cNvPr id="26" name="TextBox 25">
            <a:extLst>
              <a:ext uri="{FF2B5EF4-FFF2-40B4-BE49-F238E27FC236}">
                <a16:creationId xmlns:a16="http://schemas.microsoft.com/office/drawing/2014/main" id="{44B2B66F-4557-3321-9B7F-5AABFAA09B56}"/>
              </a:ext>
            </a:extLst>
          </p:cNvPr>
          <p:cNvSpPr txBox="1"/>
          <p:nvPr/>
        </p:nvSpPr>
        <p:spPr>
          <a:xfrm>
            <a:off x="9049566" y="2942709"/>
            <a:ext cx="2147900" cy="764505"/>
          </a:xfrm>
          <a:prstGeom prst="rect">
            <a:avLst/>
          </a:prstGeom>
          <a:noFill/>
        </p:spPr>
        <p:txBody>
          <a:bodyPr wrap="square">
            <a:spAutoFit/>
          </a:bodyPr>
          <a:lstStyle/>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Fully describe data curation, study design, and analytical methods</a:t>
            </a:r>
          </a:p>
        </p:txBody>
      </p:sp>
      <p:sp>
        <p:nvSpPr>
          <p:cNvPr id="31" name="Rectangle 30">
            <a:extLst>
              <a:ext uri="{FF2B5EF4-FFF2-40B4-BE49-F238E27FC236}">
                <a16:creationId xmlns:a16="http://schemas.microsoft.com/office/drawing/2014/main" id="{055E2B82-B37B-366D-5C1B-A3B218BCF41E}"/>
              </a:ext>
              <a:ext uri="{C183D7F6-B498-43B3-948B-1728B52AA6E4}">
                <adec:decorative xmlns:adec="http://schemas.microsoft.com/office/drawing/2017/decorative" val="1"/>
              </a:ext>
            </a:extLst>
          </p:cNvPr>
          <p:cNvSpPr/>
          <p:nvPr/>
        </p:nvSpPr>
        <p:spPr>
          <a:xfrm>
            <a:off x="4683603" y="4180006"/>
            <a:ext cx="817164" cy="2193472"/>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65C4112-3B13-4BAC-7D2A-86E999F28B74}"/>
              </a:ext>
            </a:extLst>
          </p:cNvPr>
          <p:cNvSpPr txBox="1"/>
          <p:nvPr/>
        </p:nvSpPr>
        <p:spPr>
          <a:xfrm rot="16200000">
            <a:off x="4106290" y="5033110"/>
            <a:ext cx="1886177" cy="646331"/>
          </a:xfrm>
          <a:prstGeom prst="rect">
            <a:avLst/>
          </a:prstGeom>
          <a:noFill/>
        </p:spPr>
        <p:txBody>
          <a:bodyPr wrap="square">
            <a:spAutoFit/>
          </a:bodyPr>
          <a:lstStyle/>
          <a:p>
            <a:pPr algn="ctr"/>
            <a:r>
              <a:rPr lang="en-GB" sz="1800" dirty="0">
                <a:solidFill>
                  <a:schemeClr val="bg1"/>
                </a:solidFill>
              </a:rPr>
              <a:t>Report results completely</a:t>
            </a:r>
          </a:p>
        </p:txBody>
      </p:sp>
      <p:pic>
        <p:nvPicPr>
          <p:cNvPr id="32" name="Graphic 31" descr="Checkmark with solid fill">
            <a:extLst>
              <a:ext uri="{FF2B5EF4-FFF2-40B4-BE49-F238E27FC236}">
                <a16:creationId xmlns:a16="http://schemas.microsoft.com/office/drawing/2014/main" id="{BCBC9FAE-ABD0-06AB-244B-AC323010A5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42653" y="4468620"/>
            <a:ext cx="264521" cy="264521"/>
          </a:xfrm>
          <a:prstGeom prst="rect">
            <a:avLst/>
          </a:prstGeom>
        </p:spPr>
      </p:pic>
      <p:pic>
        <p:nvPicPr>
          <p:cNvPr id="34" name="Graphic 33" descr="Close with solid fill">
            <a:extLst>
              <a:ext uri="{FF2B5EF4-FFF2-40B4-BE49-F238E27FC236}">
                <a16:creationId xmlns:a16="http://schemas.microsoft.com/office/drawing/2014/main" id="{151AD96F-8903-7BF9-7EB9-D9F2307C14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2872" y="4231300"/>
            <a:ext cx="264521" cy="264521"/>
          </a:xfrm>
          <a:prstGeom prst="rect">
            <a:avLst/>
          </a:prstGeom>
        </p:spPr>
      </p:pic>
      <p:pic>
        <p:nvPicPr>
          <p:cNvPr id="36" name="Graphic 35" descr="Question Mark with solid fill">
            <a:extLst>
              <a:ext uri="{FF2B5EF4-FFF2-40B4-BE49-F238E27FC236}">
                <a16:creationId xmlns:a16="http://schemas.microsoft.com/office/drawing/2014/main" id="{18A6CDD4-2BA6-2D66-3280-59CCB509C4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22034" y="4414395"/>
            <a:ext cx="305679" cy="305679"/>
          </a:xfrm>
          <a:prstGeom prst="rect">
            <a:avLst/>
          </a:prstGeom>
        </p:spPr>
      </p:pic>
      <p:pic>
        <p:nvPicPr>
          <p:cNvPr id="23" name="Picture 22" descr="Icon of person surrounded by a check, cross and question mark">
            <a:extLst>
              <a:ext uri="{FF2B5EF4-FFF2-40B4-BE49-F238E27FC236}">
                <a16:creationId xmlns:a16="http://schemas.microsoft.com/office/drawing/2014/main" id="{175C5221-CB1B-71A8-6C82-EA3233926D33}"/>
              </a:ext>
            </a:extLst>
          </p:cNvPr>
          <p:cNvPicPr>
            <a:picLocks noChangeAspect="1"/>
          </p:cNvPicPr>
          <p:nvPr/>
        </p:nvPicPr>
        <p:blipFill>
          <a:blip r:embed="rId12"/>
          <a:stretch>
            <a:fillRect/>
          </a:stretch>
        </p:blipFill>
        <p:spPr>
          <a:xfrm>
            <a:off x="7070447" y="4582020"/>
            <a:ext cx="509286" cy="509286"/>
          </a:xfrm>
          <a:prstGeom prst="rect">
            <a:avLst/>
          </a:prstGeom>
        </p:spPr>
      </p:pic>
      <p:sp>
        <p:nvSpPr>
          <p:cNvPr id="28" name="TextBox 27">
            <a:extLst>
              <a:ext uri="{FF2B5EF4-FFF2-40B4-BE49-F238E27FC236}">
                <a16:creationId xmlns:a16="http://schemas.microsoft.com/office/drawing/2014/main" id="{C9E4C5C5-E720-044C-8027-28A8A9B3D63A}"/>
              </a:ext>
            </a:extLst>
          </p:cNvPr>
          <p:cNvSpPr txBox="1"/>
          <p:nvPr/>
        </p:nvSpPr>
        <p:spPr>
          <a:xfrm>
            <a:off x="5893475" y="5418530"/>
            <a:ext cx="2970749" cy="1225528"/>
          </a:xfrm>
          <a:prstGeom prst="rect">
            <a:avLst/>
          </a:prstGeom>
          <a:noFill/>
        </p:spPr>
        <p:txBody>
          <a:bodyPr wrap="square">
            <a:spAutoFit/>
          </a:bodyPr>
          <a:lstStyle/>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Fully describe patient exclusions, participation rates, and loss to follow-up and present all important patient characteristics by intervention or subgroup</a:t>
            </a:r>
          </a:p>
        </p:txBody>
      </p:sp>
      <p:pic>
        <p:nvPicPr>
          <p:cNvPr id="38" name="Picture 37" descr="Icon of checklist">
            <a:extLst>
              <a:ext uri="{FF2B5EF4-FFF2-40B4-BE49-F238E27FC236}">
                <a16:creationId xmlns:a16="http://schemas.microsoft.com/office/drawing/2014/main" id="{31098D0B-F8B7-7C99-EBAE-6AA1F5A7743E}"/>
              </a:ext>
            </a:extLst>
          </p:cNvPr>
          <p:cNvPicPr>
            <a:picLocks noChangeAspect="1"/>
          </p:cNvPicPr>
          <p:nvPr/>
        </p:nvPicPr>
        <p:blipFill>
          <a:blip r:embed="rId13"/>
          <a:stretch>
            <a:fillRect/>
          </a:stretch>
        </p:blipFill>
        <p:spPr>
          <a:xfrm>
            <a:off x="9813767" y="4310087"/>
            <a:ext cx="843167" cy="843167"/>
          </a:xfrm>
          <a:prstGeom prst="rect">
            <a:avLst/>
          </a:prstGeom>
        </p:spPr>
      </p:pic>
      <p:sp>
        <p:nvSpPr>
          <p:cNvPr id="30" name="TextBox 29">
            <a:extLst>
              <a:ext uri="{FF2B5EF4-FFF2-40B4-BE49-F238E27FC236}">
                <a16:creationId xmlns:a16="http://schemas.microsoft.com/office/drawing/2014/main" id="{6FF6CE65-C264-ECA2-9A8D-417A7AF5D812}"/>
              </a:ext>
            </a:extLst>
          </p:cNvPr>
          <p:cNvSpPr txBox="1"/>
          <p:nvPr/>
        </p:nvSpPr>
        <p:spPr>
          <a:xfrm>
            <a:off x="8919637" y="5412583"/>
            <a:ext cx="2384824" cy="764505"/>
          </a:xfrm>
          <a:prstGeom prst="rect">
            <a:avLst/>
          </a:prstGeom>
          <a:noFill/>
        </p:spPr>
        <p:txBody>
          <a:bodyPr wrap="square">
            <a:spAutoFit/>
          </a:bodyPr>
          <a:lstStyle/>
          <a:p>
            <a:pPr algn="ctr">
              <a:lnSpc>
                <a:spcPct val="107000"/>
              </a:lnSpc>
              <a:spcAft>
                <a:spcPts val="800"/>
              </a:spcAft>
            </a:pPr>
            <a:r>
              <a:rPr lang="en-GB" sz="1400" dirty="0">
                <a:effectLst/>
                <a:ea typeface="Calibri" panose="020F0502020204030204" pitchFamily="34" charset="0"/>
                <a:cs typeface="Times New Roman" panose="02020603050405020304" pitchFamily="18" charset="0"/>
              </a:rPr>
              <a:t>Results of all analyses, whether planned or unplanned</a:t>
            </a:r>
          </a:p>
        </p:txBody>
      </p:sp>
    </p:spTree>
    <p:extLst>
      <p:ext uri="{BB962C8B-B14F-4D97-AF65-F5344CB8AC3E}">
        <p14:creationId xmlns:p14="http://schemas.microsoft.com/office/powerpoint/2010/main" val="26870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E20673-A8DE-7EEA-3DFE-CE85E8BFE7CD}"/>
              </a:ext>
              <a:ext uri="{C183D7F6-B498-43B3-948B-1728B52AA6E4}">
                <adec:decorative xmlns:adec="http://schemas.microsoft.com/office/drawing/2017/decorative" val="1"/>
              </a:ext>
            </a:extLst>
          </p:cNvPr>
          <p:cNvSpPr/>
          <p:nvPr/>
        </p:nvSpPr>
        <p:spPr>
          <a:xfrm>
            <a:off x="1" y="-1"/>
            <a:ext cx="12192000" cy="6858001"/>
          </a:xfrm>
          <a:prstGeom prst="rect">
            <a:avLst/>
          </a:prstGeom>
          <a:solidFill>
            <a:srgbClr val="A2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DD3F0637-42EC-E66F-6151-41ACB15BD93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sp>
        <p:nvSpPr>
          <p:cNvPr id="2" name="Title 1">
            <a:extLst>
              <a:ext uri="{FF2B5EF4-FFF2-40B4-BE49-F238E27FC236}">
                <a16:creationId xmlns:a16="http://schemas.microsoft.com/office/drawing/2014/main" id="{D8E2BA8B-985A-4729-A864-A9042FFC6FD8}"/>
              </a:ext>
            </a:extLst>
          </p:cNvPr>
          <p:cNvSpPr>
            <a:spLocks noGrp="1"/>
          </p:cNvSpPr>
          <p:nvPr>
            <p:ph type="ctrTitle"/>
          </p:nvPr>
        </p:nvSpPr>
        <p:spPr>
          <a:xfrm>
            <a:off x="496384" y="203674"/>
            <a:ext cx="11075987" cy="634928"/>
          </a:xfrm>
        </p:spPr>
        <p:txBody>
          <a:bodyPr>
            <a:normAutofit fontScale="90000"/>
          </a:bodyPr>
          <a:lstStyle/>
          <a:p>
            <a:pPr algn="ctr"/>
            <a:r>
              <a:rPr lang="en-GB" dirty="0"/>
              <a:t>Assessing data suitability</a:t>
            </a:r>
          </a:p>
        </p:txBody>
      </p:sp>
      <p:sp>
        <p:nvSpPr>
          <p:cNvPr id="10" name="Rectangle 9">
            <a:extLst>
              <a:ext uri="{FF2B5EF4-FFF2-40B4-BE49-F238E27FC236}">
                <a16:creationId xmlns:a16="http://schemas.microsoft.com/office/drawing/2014/main" id="{D9E3C4BF-3D08-72F0-389A-C936A385107C}"/>
              </a:ext>
              <a:ext uri="{C183D7F6-B498-43B3-948B-1728B52AA6E4}">
                <adec:decorative xmlns:adec="http://schemas.microsoft.com/office/drawing/2017/decorative" val="1"/>
              </a:ext>
            </a:extLst>
          </p:cNvPr>
          <p:cNvSpPr/>
          <p:nvPr/>
        </p:nvSpPr>
        <p:spPr>
          <a:xfrm>
            <a:off x="4214852" y="1606117"/>
            <a:ext cx="7357519" cy="4324227"/>
          </a:xfrm>
          <a:prstGeom prst="rect">
            <a:avLst/>
          </a:prstGeom>
          <a:solidFill>
            <a:srgbClr val="18646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0385330-23E3-C980-BE5A-EE6750B639E2}"/>
              </a:ext>
              <a:ext uri="{C183D7F6-B498-43B3-948B-1728B52AA6E4}">
                <adec:decorative xmlns:adec="http://schemas.microsoft.com/office/drawing/2017/decorative" val="1"/>
              </a:ext>
            </a:extLst>
          </p:cNvPr>
          <p:cNvSpPr/>
          <p:nvPr/>
        </p:nvSpPr>
        <p:spPr>
          <a:xfrm>
            <a:off x="684590" y="1606116"/>
            <a:ext cx="3262377" cy="4324227"/>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25B59EC-8783-F415-54A0-DDBE48A3E03A}"/>
              </a:ext>
            </a:extLst>
          </p:cNvPr>
          <p:cNvSpPr txBox="1"/>
          <p:nvPr/>
        </p:nvSpPr>
        <p:spPr>
          <a:xfrm>
            <a:off x="684590" y="946678"/>
            <a:ext cx="3262376" cy="461665"/>
          </a:xfrm>
          <a:prstGeom prst="rect">
            <a:avLst/>
          </a:prstGeom>
          <a:noFill/>
        </p:spPr>
        <p:txBody>
          <a:bodyPr wrap="square">
            <a:spAutoFit/>
          </a:bodyPr>
          <a:lstStyle/>
          <a:p>
            <a:pPr algn="ctr">
              <a:spcAft>
                <a:spcPts val="800"/>
              </a:spcAft>
            </a:pPr>
            <a:r>
              <a:rPr lang="en-GB" sz="2400" b="1" dirty="0">
                <a:solidFill>
                  <a:srgbClr val="451551"/>
                </a:solidFill>
                <a:effectLst/>
                <a:latin typeface="Lato Black" panose="020F0502020204030203" pitchFamily="34" charset="0"/>
                <a:ea typeface="Lato Black" panose="020F0502020204030203" pitchFamily="34" charset="0"/>
                <a:cs typeface="Lato Black" panose="020F0502020204030203" pitchFamily="34" charset="0"/>
              </a:rPr>
              <a:t>Data provenance</a:t>
            </a:r>
            <a:endParaRPr lang="en-GB" sz="2000" b="1" dirty="0">
              <a:solidFill>
                <a:srgbClr val="45155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TextBox 13">
            <a:extLst>
              <a:ext uri="{FF2B5EF4-FFF2-40B4-BE49-F238E27FC236}">
                <a16:creationId xmlns:a16="http://schemas.microsoft.com/office/drawing/2014/main" id="{4974B5DF-0220-832A-CD90-C1B9C5E43479}"/>
              </a:ext>
            </a:extLst>
          </p:cNvPr>
          <p:cNvSpPr txBox="1"/>
          <p:nvPr/>
        </p:nvSpPr>
        <p:spPr>
          <a:xfrm>
            <a:off x="845791" y="1892322"/>
            <a:ext cx="2996829" cy="3029163"/>
          </a:xfrm>
          <a:prstGeom prst="rect">
            <a:avLst/>
          </a:prstGeom>
          <a:noFill/>
        </p:spPr>
        <p:txBody>
          <a:bodyPr wrap="square">
            <a:spAutoFit/>
          </a:bodyPr>
          <a:lstStyle/>
          <a:p>
            <a:pPr marL="285750" indent="-285750">
              <a:lnSpc>
                <a:spcPct val="120000"/>
              </a:lnSpc>
              <a:spcAft>
                <a:spcPts val="800"/>
              </a:spcAft>
              <a:buFont typeface="Arial" panose="020B0604020202020204" pitchFamily="34" charset="0"/>
              <a:buChar char="•"/>
            </a:pPr>
            <a:r>
              <a:rPr lang="en-GB" sz="1600" dirty="0">
                <a:solidFill>
                  <a:srgbClr val="E9E9E9"/>
                </a:solidFill>
              </a:rPr>
              <a:t>What was the purpose of data collection?</a:t>
            </a:r>
          </a:p>
          <a:p>
            <a:pPr marL="285750" indent="-285750">
              <a:lnSpc>
                <a:spcPct val="120000"/>
              </a:lnSpc>
              <a:spcAft>
                <a:spcPts val="800"/>
              </a:spcAft>
              <a:buFont typeface="Arial" panose="020B0604020202020204" pitchFamily="34" charset="0"/>
              <a:buChar char="•"/>
            </a:pPr>
            <a:r>
              <a:rPr lang="en-GB" sz="1600" dirty="0">
                <a:solidFill>
                  <a:srgbClr val="E9E9E9"/>
                </a:solidFill>
              </a:rPr>
              <a:t>What data was collected, in what settings, how and by whom?</a:t>
            </a:r>
          </a:p>
          <a:p>
            <a:pPr marL="285750" indent="-285750">
              <a:lnSpc>
                <a:spcPct val="120000"/>
              </a:lnSpc>
              <a:spcAft>
                <a:spcPts val="800"/>
              </a:spcAft>
              <a:buFont typeface="Arial" panose="020B0604020202020204" pitchFamily="34" charset="0"/>
              <a:buChar char="•"/>
            </a:pPr>
            <a:r>
              <a:rPr lang="en-GB" sz="1600" dirty="0">
                <a:solidFill>
                  <a:srgbClr val="E9E9E9"/>
                </a:solidFill>
              </a:rPr>
              <a:t>Data documentation and quality management</a:t>
            </a:r>
          </a:p>
          <a:p>
            <a:pPr marL="285750" indent="-285750">
              <a:lnSpc>
                <a:spcPct val="120000"/>
              </a:lnSpc>
              <a:spcAft>
                <a:spcPts val="800"/>
              </a:spcAft>
              <a:buFont typeface="Arial" panose="020B0604020202020204" pitchFamily="34" charset="0"/>
              <a:buChar char="•"/>
            </a:pPr>
            <a:r>
              <a:rPr lang="en-GB" sz="1600" dirty="0">
                <a:solidFill>
                  <a:srgbClr val="E9E9E9"/>
                </a:solidFill>
              </a:rPr>
              <a:t>Data governance arrangements</a:t>
            </a:r>
          </a:p>
        </p:txBody>
      </p:sp>
      <p:sp>
        <p:nvSpPr>
          <p:cNvPr id="13" name="TextBox 12">
            <a:extLst>
              <a:ext uri="{FF2B5EF4-FFF2-40B4-BE49-F238E27FC236}">
                <a16:creationId xmlns:a16="http://schemas.microsoft.com/office/drawing/2014/main" id="{EB75E2E2-8102-1D04-9A47-C44F3BB91C4F}"/>
              </a:ext>
            </a:extLst>
          </p:cNvPr>
          <p:cNvSpPr txBox="1"/>
          <p:nvPr/>
        </p:nvSpPr>
        <p:spPr>
          <a:xfrm>
            <a:off x="4163048" y="1010483"/>
            <a:ext cx="7409323" cy="461665"/>
          </a:xfrm>
          <a:prstGeom prst="rect">
            <a:avLst/>
          </a:prstGeom>
          <a:noFill/>
        </p:spPr>
        <p:txBody>
          <a:bodyPr wrap="square">
            <a:spAutoFit/>
          </a:bodyPr>
          <a:lstStyle/>
          <a:p>
            <a:pPr algn="ctr">
              <a:spcAft>
                <a:spcPts val="800"/>
              </a:spcAft>
            </a:pPr>
            <a:r>
              <a:rPr lang="en-GB" sz="2400" b="1" dirty="0">
                <a:solidFill>
                  <a:srgbClr val="18646E"/>
                </a:solidFill>
                <a:effectLst/>
                <a:latin typeface="Lato Black" panose="020F0502020204030203" pitchFamily="34" charset="0"/>
                <a:ea typeface="Lato Black" panose="020F0502020204030203" pitchFamily="34" charset="0"/>
                <a:cs typeface="Lato Black" panose="020F0502020204030203" pitchFamily="34" charset="0"/>
              </a:rPr>
              <a:t>Fitness for purpose </a:t>
            </a:r>
            <a:endParaRPr lang="en-GB" sz="2000" b="1" dirty="0">
              <a:solidFill>
                <a:srgbClr val="18646E"/>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9" name="TextBox 18">
            <a:extLst>
              <a:ext uri="{FF2B5EF4-FFF2-40B4-BE49-F238E27FC236}">
                <a16:creationId xmlns:a16="http://schemas.microsoft.com/office/drawing/2014/main" id="{2BF6B172-CFCB-E0B5-8336-C122E93B42DB}"/>
              </a:ext>
            </a:extLst>
          </p:cNvPr>
          <p:cNvSpPr txBox="1"/>
          <p:nvPr/>
        </p:nvSpPr>
        <p:spPr>
          <a:xfrm rot="16200000">
            <a:off x="3912557" y="2432060"/>
            <a:ext cx="1426027" cy="461665"/>
          </a:xfrm>
          <a:prstGeom prst="rect">
            <a:avLst/>
          </a:prstGeom>
          <a:noFill/>
        </p:spPr>
        <p:txBody>
          <a:bodyPr wrap="square">
            <a:spAutoFit/>
          </a:bodyPr>
          <a:lstStyle/>
          <a:p>
            <a:pPr algn="ctr">
              <a:spcAft>
                <a:spcPts val="800"/>
              </a:spcAft>
            </a:pPr>
            <a:r>
              <a:rPr lang="en-GB" sz="2400" b="1" dirty="0">
                <a:solidFill>
                  <a:schemeClr val="bg1"/>
                </a:solidFill>
              </a:rPr>
              <a:t>Quality</a:t>
            </a:r>
          </a:p>
        </p:txBody>
      </p:sp>
      <p:sp>
        <p:nvSpPr>
          <p:cNvPr id="15" name="TextBox 14">
            <a:extLst>
              <a:ext uri="{FF2B5EF4-FFF2-40B4-BE49-F238E27FC236}">
                <a16:creationId xmlns:a16="http://schemas.microsoft.com/office/drawing/2014/main" id="{6BF0A0E7-F10F-E125-E1EF-F56EA333FFBD}"/>
              </a:ext>
            </a:extLst>
          </p:cNvPr>
          <p:cNvSpPr txBox="1"/>
          <p:nvPr/>
        </p:nvSpPr>
        <p:spPr>
          <a:xfrm>
            <a:off x="4963886" y="2066283"/>
            <a:ext cx="6270170" cy="1282402"/>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1600" dirty="0">
                <a:solidFill>
                  <a:schemeClr val="bg1"/>
                </a:solidFill>
              </a:rPr>
              <a:t>How much data is missing on key study variables (see PICO)? Why is data missing?</a:t>
            </a:r>
          </a:p>
          <a:p>
            <a:pPr marL="342900" indent="-342900">
              <a:spcAft>
                <a:spcPts val="800"/>
              </a:spcAft>
              <a:buFont typeface="Arial" panose="020B0604020202020204" pitchFamily="34" charset="0"/>
              <a:buChar char="•"/>
            </a:pPr>
            <a:r>
              <a:rPr lang="en-GB" sz="1600" dirty="0">
                <a:solidFill>
                  <a:schemeClr val="bg1"/>
                </a:solidFill>
              </a:rPr>
              <a:t>How accurately is data recorded?</a:t>
            </a:r>
            <a:r>
              <a:rPr lang="en-GB" sz="1600" dirty="0">
                <a:solidFill>
                  <a:schemeClr val="bg1"/>
                </a:solidFill>
                <a:effectLst/>
              </a:rPr>
              <a:t> </a:t>
            </a:r>
          </a:p>
          <a:p>
            <a:pPr marL="342900" indent="-342900">
              <a:spcAft>
                <a:spcPts val="800"/>
              </a:spcAft>
              <a:buFont typeface="Arial" panose="020B0604020202020204" pitchFamily="34" charset="0"/>
              <a:buChar char="•"/>
            </a:pPr>
            <a:r>
              <a:rPr lang="en-GB" sz="1600" dirty="0">
                <a:solidFill>
                  <a:schemeClr val="bg1"/>
                </a:solidFill>
                <a:effectLst/>
              </a:rPr>
              <a:t>How was accuracy assessed?</a:t>
            </a:r>
            <a:endParaRPr lang="en-GB" sz="1600" dirty="0">
              <a:solidFill>
                <a:schemeClr val="bg1"/>
              </a:solidFill>
            </a:endParaRPr>
          </a:p>
        </p:txBody>
      </p:sp>
      <p:sp>
        <p:nvSpPr>
          <p:cNvPr id="20" name="TextBox 19">
            <a:extLst>
              <a:ext uri="{FF2B5EF4-FFF2-40B4-BE49-F238E27FC236}">
                <a16:creationId xmlns:a16="http://schemas.microsoft.com/office/drawing/2014/main" id="{474EF430-F243-249A-CAE9-7ECED180C78A}"/>
              </a:ext>
            </a:extLst>
          </p:cNvPr>
          <p:cNvSpPr txBox="1"/>
          <p:nvPr/>
        </p:nvSpPr>
        <p:spPr>
          <a:xfrm rot="16200000">
            <a:off x="3772897" y="4279870"/>
            <a:ext cx="1728628" cy="461665"/>
          </a:xfrm>
          <a:prstGeom prst="rect">
            <a:avLst/>
          </a:prstGeom>
          <a:noFill/>
        </p:spPr>
        <p:txBody>
          <a:bodyPr wrap="square">
            <a:spAutoFit/>
          </a:bodyPr>
          <a:lstStyle/>
          <a:p>
            <a:pPr marL="342900" indent="-342900" algn="ctr">
              <a:spcAft>
                <a:spcPts val="800"/>
              </a:spcAft>
            </a:pPr>
            <a:r>
              <a:rPr lang="en-GB" sz="2400" b="1" dirty="0">
                <a:solidFill>
                  <a:schemeClr val="bg1"/>
                </a:solidFill>
              </a:rPr>
              <a:t>Relevance</a:t>
            </a:r>
          </a:p>
        </p:txBody>
      </p:sp>
      <p:sp>
        <p:nvSpPr>
          <p:cNvPr id="9" name="TextBox 8">
            <a:extLst>
              <a:ext uri="{FF2B5EF4-FFF2-40B4-BE49-F238E27FC236}">
                <a16:creationId xmlns:a16="http://schemas.microsoft.com/office/drawing/2014/main" id="{C5B7A25B-0417-F458-BD62-470609B95433}"/>
              </a:ext>
            </a:extLst>
          </p:cNvPr>
          <p:cNvSpPr txBox="1"/>
          <p:nvPr/>
        </p:nvSpPr>
        <p:spPr>
          <a:xfrm>
            <a:off x="5001986" y="3536737"/>
            <a:ext cx="6344223" cy="2142766"/>
          </a:xfrm>
          <a:prstGeom prst="rect">
            <a:avLst/>
          </a:prstGeom>
          <a:noFill/>
        </p:spPr>
        <p:txBody>
          <a:bodyPr wrap="square">
            <a:spAutoFit/>
          </a:bodyPr>
          <a:lstStyle/>
          <a:p>
            <a:pPr marL="342900" indent="-342900">
              <a:lnSpc>
                <a:spcPct val="120000"/>
              </a:lnSpc>
              <a:spcAft>
                <a:spcPts val="800"/>
              </a:spcAft>
              <a:buFont typeface="Arial" panose="020B0604020202020204" pitchFamily="34" charset="0"/>
              <a:buChar char="•"/>
            </a:pPr>
            <a:r>
              <a:rPr lang="en-GB" sz="1600" dirty="0">
                <a:solidFill>
                  <a:schemeClr val="bg1"/>
                </a:solidFill>
              </a:rPr>
              <a:t>Does the data source contain all relevant study variables?</a:t>
            </a:r>
          </a:p>
          <a:p>
            <a:pPr marL="342900" indent="-342900">
              <a:lnSpc>
                <a:spcPct val="120000"/>
              </a:lnSpc>
              <a:spcAft>
                <a:spcPts val="800"/>
              </a:spcAft>
              <a:buFont typeface="Arial" panose="020B0604020202020204" pitchFamily="34" charset="0"/>
              <a:buChar char="•"/>
            </a:pPr>
            <a:r>
              <a:rPr lang="en-GB" sz="1600" dirty="0">
                <a:solidFill>
                  <a:schemeClr val="bg1"/>
                </a:solidFill>
              </a:rPr>
              <a:t>Is the population similar to the intended population for the technology?</a:t>
            </a:r>
          </a:p>
          <a:p>
            <a:pPr marL="342900" indent="-342900">
              <a:lnSpc>
                <a:spcPct val="120000"/>
              </a:lnSpc>
              <a:spcAft>
                <a:spcPts val="800"/>
              </a:spcAft>
              <a:buFont typeface="Arial" panose="020B0604020202020204" pitchFamily="34" charset="0"/>
              <a:buChar char="•"/>
            </a:pPr>
            <a:r>
              <a:rPr lang="en-GB" sz="1600" dirty="0">
                <a:solidFill>
                  <a:schemeClr val="bg1"/>
                </a:solidFill>
              </a:rPr>
              <a:t>Are the care settings relevant to patient care in the NHS</a:t>
            </a:r>
          </a:p>
          <a:p>
            <a:pPr marL="342900" indent="-342900">
              <a:lnSpc>
                <a:spcPct val="120000"/>
              </a:lnSpc>
              <a:spcAft>
                <a:spcPts val="800"/>
              </a:spcAft>
              <a:buFont typeface="Arial" panose="020B0604020202020204" pitchFamily="34" charset="0"/>
              <a:buChar char="•"/>
            </a:pPr>
            <a:r>
              <a:rPr lang="en-GB" sz="1600" dirty="0">
                <a:solidFill>
                  <a:schemeClr val="bg1"/>
                </a:solidFill>
              </a:rPr>
              <a:t>Are the sample size and follow-up sufficient to generate reliable results?</a:t>
            </a:r>
          </a:p>
        </p:txBody>
      </p:sp>
    </p:spTree>
    <p:extLst>
      <p:ext uri="{BB962C8B-B14F-4D97-AF65-F5344CB8AC3E}">
        <p14:creationId xmlns:p14="http://schemas.microsoft.com/office/powerpoint/2010/main" val="389184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0012C9-64A1-38EE-A6DB-7E572FCE76C9}"/>
              </a:ext>
              <a:ext uri="{C183D7F6-B498-43B3-948B-1728B52AA6E4}">
                <adec:decorative xmlns:adec="http://schemas.microsoft.com/office/drawing/2017/decorative" val="1"/>
              </a:ext>
            </a:extLst>
          </p:cNvPr>
          <p:cNvSpPr/>
          <p:nvPr/>
        </p:nvSpPr>
        <p:spPr>
          <a:xfrm>
            <a:off x="0" y="0"/>
            <a:ext cx="1227777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800" dirty="0">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B26B1F5-6C18-6EDF-09A2-308FD9260119}"/>
              </a:ext>
              <a:ext uri="{C183D7F6-B498-43B3-948B-1728B52AA6E4}">
                <adec:decorative xmlns:adec="http://schemas.microsoft.com/office/drawing/2017/decorative" val="1"/>
              </a:ext>
            </a:extLst>
          </p:cNvPr>
          <p:cNvSpPr/>
          <p:nvPr/>
        </p:nvSpPr>
        <p:spPr>
          <a:xfrm>
            <a:off x="5845855" y="2291366"/>
            <a:ext cx="6017622" cy="4280694"/>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1A35FCA5-741D-631B-5E41-0B8C8B75C38E}"/>
              </a:ext>
              <a:ext uri="{C183D7F6-B498-43B3-948B-1728B52AA6E4}">
                <adec:decorative xmlns:adec="http://schemas.microsoft.com/office/drawing/2017/decorative" val="1"/>
              </a:ext>
            </a:extLst>
          </p:cNvPr>
          <p:cNvSpPr txBox="1">
            <a:spLocks/>
          </p:cNvSpPr>
          <p:nvPr/>
        </p:nvSpPr>
        <p:spPr>
          <a:xfrm>
            <a:off x="5352335" y="-650482"/>
            <a:ext cx="6017622" cy="76727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nSpc>
                <a:spcPct val="140000"/>
              </a:lnSpc>
            </a:pPr>
            <a:endParaRPr lang="en-GB" sz="2400" dirty="0"/>
          </a:p>
        </p:txBody>
      </p:sp>
      <p:sp>
        <p:nvSpPr>
          <p:cNvPr id="16" name="Title 1">
            <a:extLst>
              <a:ext uri="{FF2B5EF4-FFF2-40B4-BE49-F238E27FC236}">
                <a16:creationId xmlns:a16="http://schemas.microsoft.com/office/drawing/2014/main" id="{F6C19991-AF76-CD6E-F075-5B8DA0F476A2}"/>
              </a:ext>
            </a:extLst>
          </p:cNvPr>
          <p:cNvSpPr>
            <a:spLocks noGrp="1"/>
          </p:cNvSpPr>
          <p:nvPr>
            <p:ph type="ctrTitle"/>
          </p:nvPr>
        </p:nvSpPr>
        <p:spPr>
          <a:xfrm>
            <a:off x="509481" y="116788"/>
            <a:ext cx="11116392" cy="789606"/>
          </a:xfrm>
        </p:spPr>
        <p:txBody>
          <a:bodyPr>
            <a:normAutofit fontScale="90000"/>
          </a:bodyPr>
          <a:lstStyle/>
          <a:p>
            <a:pPr algn="ctr"/>
            <a:r>
              <a:rPr lang="en-GB" dirty="0">
                <a:effectLst/>
                <a:latin typeface="+mn-lt"/>
                <a:ea typeface="Times New Roman" panose="02020603050405020304" pitchFamily="18" charset="0"/>
              </a:rPr>
              <a:t>Real-world evidence studies of comparative effects</a:t>
            </a:r>
            <a:endParaRPr lang="en-GB" dirty="0">
              <a:latin typeface="+mn-lt"/>
            </a:endParaRPr>
          </a:p>
        </p:txBody>
      </p:sp>
      <p:sp>
        <p:nvSpPr>
          <p:cNvPr id="28" name="TextBox 27">
            <a:extLst>
              <a:ext uri="{FF2B5EF4-FFF2-40B4-BE49-F238E27FC236}">
                <a16:creationId xmlns:a16="http://schemas.microsoft.com/office/drawing/2014/main" id="{36A9FDBD-4E1B-17A3-3ADE-4E504BBADC09}"/>
              </a:ext>
            </a:extLst>
          </p:cNvPr>
          <p:cNvSpPr txBox="1"/>
          <p:nvPr/>
        </p:nvSpPr>
        <p:spPr>
          <a:xfrm>
            <a:off x="499238" y="956952"/>
            <a:ext cx="11364239" cy="1097608"/>
          </a:xfrm>
          <a:prstGeom prst="rect">
            <a:avLst/>
          </a:prstGeom>
          <a:noFill/>
        </p:spPr>
        <p:txBody>
          <a:bodyPr wrap="square">
            <a:spAutoFit/>
          </a:bodyPr>
          <a:lstStyle/>
          <a:p>
            <a:pPr>
              <a:lnSpc>
                <a:spcPct val="107000"/>
              </a:lnSpc>
              <a:spcAft>
                <a:spcPts val="800"/>
              </a:spcAft>
            </a:pPr>
            <a:r>
              <a:rPr lang="en-GB" sz="1400" dirty="0"/>
              <a:t>Real-world evidence can be used in the absence of trial evidence or to complement it to answer a broader range of questions about the effects of interventions in routine settings.</a:t>
            </a:r>
          </a:p>
          <a:p>
            <a:pPr>
              <a:lnSpc>
                <a:spcPct val="107000"/>
              </a:lnSpc>
              <a:spcAft>
                <a:spcPts val="800"/>
              </a:spcAft>
            </a:pPr>
            <a:r>
              <a:rPr lang="en-GB" sz="1400" dirty="0"/>
              <a:t>Here we present best-practices for cohort studies (including trials using real-world data to form external control). Other study designs including quasi-experimental designs might be most appropriate for some interventions.</a:t>
            </a:r>
          </a:p>
        </p:txBody>
      </p:sp>
      <p:pic>
        <p:nvPicPr>
          <p:cNvPr id="17" name="Picture 16" descr="Infographic showing the best practices for cohort studies. &#10;&#10;The infographic starts with a purple circle in the middle, classed as 'Target trial approach'.&#10;&#10;The purple circle is then surrounded by an outer ring split into three segments. The three segments are: Confounding (light teal green colour), Missing data (medium teal green colour) and Measurement error (Dark teal green colour).&#10;&#10;There is a final ring that surrounds the previous ring, which is split into two segments. The two segments are: Sensitivity analysis (Light blue colour) and Quantitative bias analysis (Dark blue colour)">
            <a:extLst>
              <a:ext uri="{FF2B5EF4-FFF2-40B4-BE49-F238E27FC236}">
                <a16:creationId xmlns:a16="http://schemas.microsoft.com/office/drawing/2014/main" id="{B07F91EE-FA07-CFDC-269D-41A16262D26F}"/>
              </a:ext>
            </a:extLst>
          </p:cNvPr>
          <p:cNvPicPr>
            <a:picLocks noChangeAspect="1"/>
          </p:cNvPicPr>
          <p:nvPr/>
        </p:nvPicPr>
        <p:blipFill rotWithShape="1">
          <a:blip r:embed="rId3"/>
          <a:srcRect l="26337" t="9231" r="26191" b="7252"/>
          <a:stretch/>
        </p:blipFill>
        <p:spPr>
          <a:xfrm>
            <a:off x="999583" y="2291366"/>
            <a:ext cx="4265731" cy="4222206"/>
          </a:xfrm>
          <a:prstGeom prst="rect">
            <a:avLst/>
          </a:prstGeom>
        </p:spPr>
      </p:pic>
      <p:sp>
        <p:nvSpPr>
          <p:cNvPr id="19" name="Oval 18" descr="Key for infographic: Purple segment - Design studies to emulate the preferred randomised controlled trial – use a “target trial approach”&#10;">
            <a:extLst>
              <a:ext uri="{FF2B5EF4-FFF2-40B4-BE49-F238E27FC236}">
                <a16:creationId xmlns:a16="http://schemas.microsoft.com/office/drawing/2014/main" id="{A0508225-0FFE-2B9C-B7DE-A5783E41E859}"/>
              </a:ext>
            </a:extLst>
          </p:cNvPr>
          <p:cNvSpPr/>
          <p:nvPr/>
        </p:nvSpPr>
        <p:spPr>
          <a:xfrm>
            <a:off x="6093397" y="2419303"/>
            <a:ext cx="674147" cy="674147"/>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descr="Key for infographic: Light teal segment - Identify potential confounders and address these considering observed and unobserved confounding&#10;">
            <a:extLst>
              <a:ext uri="{FF2B5EF4-FFF2-40B4-BE49-F238E27FC236}">
                <a16:creationId xmlns:a16="http://schemas.microsoft.com/office/drawing/2014/main" id="{AAFA9431-10BE-15C1-A126-A3E15A20E389}"/>
              </a:ext>
            </a:extLst>
          </p:cNvPr>
          <p:cNvSpPr/>
          <p:nvPr/>
        </p:nvSpPr>
        <p:spPr>
          <a:xfrm>
            <a:off x="6095096" y="3415843"/>
            <a:ext cx="674147" cy="674147"/>
          </a:xfrm>
          <a:prstGeom prst="ellipse">
            <a:avLst/>
          </a:prstGeom>
          <a:solidFill>
            <a:srgbClr val="4F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59DF891-D53D-B373-082C-160E78DFBD8D}"/>
              </a:ext>
            </a:extLst>
          </p:cNvPr>
          <p:cNvSpPr txBox="1"/>
          <p:nvPr/>
        </p:nvSpPr>
        <p:spPr>
          <a:xfrm>
            <a:off x="6876204" y="2478769"/>
            <a:ext cx="4987272" cy="3847400"/>
          </a:xfrm>
          <a:prstGeom prst="rect">
            <a:avLst/>
          </a:prstGeom>
          <a:noFill/>
        </p:spPr>
        <p:txBody>
          <a:bodyPr wrap="square">
            <a:spAutoFit/>
          </a:bodyPr>
          <a:lstStyle/>
          <a:p>
            <a:pPr>
              <a:lnSpc>
                <a:spcPct val="107000"/>
              </a:lnSpc>
              <a:spcAft>
                <a:spcPts val="800"/>
              </a:spcAft>
            </a:pPr>
            <a:r>
              <a:rPr lang="en-GB" sz="1600" dirty="0">
                <a:effectLst/>
                <a:ea typeface="Calibri" panose="020F0502020204030204" pitchFamily="34" charset="0"/>
                <a:cs typeface="Times New Roman" panose="02020603050405020304" pitchFamily="18" charset="0"/>
              </a:rPr>
              <a:t>Design studies to emulate the preferred randomised controlled trial – use a “target trial approach”</a:t>
            </a: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Times New Roman" panose="02020603050405020304" pitchFamily="18" charset="0"/>
              </a:rPr>
              <a:t>Identify potential confounders and address these considering observed and unobserved confounding</a:t>
            </a: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Times New Roman" panose="02020603050405020304" pitchFamily="18" charset="0"/>
              </a:rPr>
              <a:t>Consider the impact of bias from informative censoring, missing data, and measurement error – address appropriately where required</a:t>
            </a: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Times New Roman" panose="02020603050405020304" pitchFamily="18" charset="0"/>
              </a:rPr>
              <a:t>Use sensitivity and bias analysis to assess the robustness of study findings</a:t>
            </a:r>
          </a:p>
        </p:txBody>
      </p:sp>
      <p:sp>
        <p:nvSpPr>
          <p:cNvPr id="22" name="Oval 21" descr="Key for infographic: Medium teal and dark teal segment - Consider the impact of bias from informative censoring, missing data, and measurement error – address appropriately where required&#10;">
            <a:extLst>
              <a:ext uri="{FF2B5EF4-FFF2-40B4-BE49-F238E27FC236}">
                <a16:creationId xmlns:a16="http://schemas.microsoft.com/office/drawing/2014/main" id="{6FBAA3FC-139D-6F30-9FAE-2C1EDCCF44F3}"/>
              </a:ext>
            </a:extLst>
          </p:cNvPr>
          <p:cNvSpPr/>
          <p:nvPr/>
        </p:nvSpPr>
        <p:spPr>
          <a:xfrm>
            <a:off x="6095096" y="4533889"/>
            <a:ext cx="674147" cy="674147"/>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D8658D8-C95E-E5AB-CB8F-EA04C0A701A6}"/>
              </a:ext>
              <a:ext uri="{C183D7F6-B498-43B3-948B-1728B52AA6E4}">
                <adec:decorative xmlns:adec="http://schemas.microsoft.com/office/drawing/2017/decorative" val="1"/>
              </a:ext>
            </a:extLst>
          </p:cNvPr>
          <p:cNvSpPr/>
          <p:nvPr/>
        </p:nvSpPr>
        <p:spPr>
          <a:xfrm>
            <a:off x="6195956" y="4634747"/>
            <a:ext cx="472429" cy="472429"/>
          </a:xfrm>
          <a:prstGeom prst="ellipse">
            <a:avLst/>
          </a:prstGeom>
          <a:solidFill>
            <a:srgbClr val="154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descr="Key for infographic: Light blue and dark blue segment - Use sensitivity and bias analysis to assess the robustness of study findings">
            <a:extLst>
              <a:ext uri="{FF2B5EF4-FFF2-40B4-BE49-F238E27FC236}">
                <a16:creationId xmlns:a16="http://schemas.microsoft.com/office/drawing/2014/main" id="{8A18C2FA-EAE8-2A75-960A-F31FA427FFCF}"/>
              </a:ext>
            </a:extLst>
          </p:cNvPr>
          <p:cNvSpPr/>
          <p:nvPr/>
        </p:nvSpPr>
        <p:spPr>
          <a:xfrm>
            <a:off x="6118061" y="5652022"/>
            <a:ext cx="674147" cy="674147"/>
          </a:xfrm>
          <a:prstGeom prst="ellipse">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1D74C02-92F2-0C21-1829-81A4F744AF1E}"/>
              </a:ext>
              <a:ext uri="{C183D7F6-B498-43B3-948B-1728B52AA6E4}">
                <adec:decorative xmlns:adec="http://schemas.microsoft.com/office/drawing/2017/decorative" val="1"/>
              </a:ext>
            </a:extLst>
          </p:cNvPr>
          <p:cNvSpPr/>
          <p:nvPr/>
        </p:nvSpPr>
        <p:spPr>
          <a:xfrm>
            <a:off x="6218919" y="5752880"/>
            <a:ext cx="472429" cy="472429"/>
          </a:xfrm>
          <a:prstGeom prst="ellipse">
            <a:avLst/>
          </a:prstGeom>
          <a:solidFill>
            <a:srgbClr val="31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35F07C07-0CEF-E81A-9DE6-54346B38664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942" y="6244402"/>
            <a:ext cx="909726" cy="296247"/>
          </a:xfrm>
          <a:prstGeom prst="rect">
            <a:avLst/>
          </a:prstGeom>
        </p:spPr>
      </p:pic>
    </p:spTree>
    <p:extLst>
      <p:ext uri="{BB962C8B-B14F-4D97-AF65-F5344CB8AC3E}">
        <p14:creationId xmlns:p14="http://schemas.microsoft.com/office/powerpoint/2010/main" val="131814579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851</Words>
  <Application>Microsoft Office PowerPoint</Application>
  <PresentationFormat>Widescreen</PresentationFormat>
  <Paragraphs>104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Lato</vt:lpstr>
      <vt:lpstr>Lato Black</vt:lpstr>
      <vt:lpstr>Office Theme</vt:lpstr>
      <vt:lpstr>NICE’s real-world evidence framework</vt:lpstr>
      <vt:lpstr>What is real-world data?</vt:lpstr>
      <vt:lpstr>Analysis of real-world data leads to Real-world evidence</vt:lpstr>
      <vt:lpstr>Principles of evidence generation</vt:lpstr>
      <vt:lpstr>Planning and conducting studies </vt:lpstr>
      <vt:lpstr>Transparent reporting </vt:lpstr>
      <vt:lpstr>Assessing data suitability</vt:lpstr>
      <vt:lpstr>Real-world evidence studies of comparative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2022-06-22T12:32:32Z</dcterms:created>
  <dcterms:modified xsi:type="dcterms:W3CDTF">2022-06-22T12:32:35Z</dcterms:modified>
</cp:coreProperties>
</file>