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2"/>
  </p:notesMasterIdLst>
  <p:sldIdLst>
    <p:sldId id="2147471876" r:id="rId2"/>
    <p:sldId id="2147471887" r:id="rId3"/>
    <p:sldId id="260" r:id="rId4"/>
    <p:sldId id="258" r:id="rId5"/>
    <p:sldId id="261" r:id="rId6"/>
    <p:sldId id="324" r:id="rId7"/>
    <p:sldId id="2147471850" r:id="rId8"/>
    <p:sldId id="257" r:id="rId9"/>
    <p:sldId id="2147471879" r:id="rId10"/>
    <p:sldId id="214747188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4712" autoAdjust="0"/>
  </p:normalViewPr>
  <p:slideViewPr>
    <p:cSldViewPr snapToGrid="0">
      <p:cViewPr varScale="1">
        <p:scale>
          <a:sx n="81" d="100"/>
          <a:sy n="81" d="100"/>
        </p:scale>
        <p:origin x="725" y="62"/>
      </p:cViewPr>
      <p:guideLst/>
    </p:cSldViewPr>
  </p:slideViewPr>
  <p:outlineViewPr>
    <p:cViewPr>
      <p:scale>
        <a:sx n="33" d="100"/>
        <a:sy n="33" d="100"/>
      </p:scale>
      <p:origin x="0" y="-271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3E49AE-26F9-4AD0-81C0-F636701FB0B5}" type="datetimeFigureOut">
              <a:rPr lang="en-GB" smtClean="0"/>
              <a:t>08/12/2023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9C4C5-0A08-4349-BA5D-EF899DD8AA90}" type="slidenum">
              <a:rPr lang="en-GB" smtClean="0"/>
              <a:t>‹#›</a:t>
            </a:fld>
            <a:endParaRPr lang="en-GB"/>
          </a:p>
        </p:txBody>
      </p:sp>
    </p:spTree>
    <p:extLst>
      <p:ext uri="{BB962C8B-B14F-4D97-AF65-F5344CB8AC3E}">
        <p14:creationId xmlns:p14="http://schemas.microsoft.com/office/powerpoint/2010/main" val="1152747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ice.org.uk/guidance/cg98/chapter/Recommendations#care-for-all-babie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gov.uk/guidance/equality-act-2010-guidanc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99C4C5-0A08-4349-BA5D-EF899DD8AA90}" type="slidenum">
              <a:rPr lang="en-GB" smtClean="0"/>
              <a:t>6</a:t>
            </a:fld>
            <a:endParaRPr lang="en-GB"/>
          </a:p>
        </p:txBody>
      </p:sp>
    </p:spTree>
    <p:extLst>
      <p:ext uri="{BB962C8B-B14F-4D97-AF65-F5344CB8AC3E}">
        <p14:creationId xmlns:p14="http://schemas.microsoft.com/office/powerpoint/2010/main" val="1912771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Calibri" panose="020F0502020204030204" pitchFamily="34" charset="0"/>
                <a:ea typeface="Calibri" panose="020F0502020204030204" pitchFamily="34" charset="0"/>
              </a:rPr>
              <a:t>12 QALY gap between the most and least deprived quintiles, the  most deprived group comprises about 11.4 million, so the 12 QALY gap person translates to 135million QALY gap.</a:t>
            </a:r>
          </a:p>
          <a:p>
            <a:endParaRPr lang="en-GB" sz="1200" dirty="0">
              <a:effectLst/>
              <a:latin typeface="Calibri" panose="020F0502020204030204" pitchFamily="34" charset="0"/>
            </a:endParaRPr>
          </a:p>
          <a:p>
            <a:r>
              <a:rPr lang="en-GB" sz="1200" dirty="0">
                <a:effectLst/>
                <a:latin typeface="Calibri" panose="020F0502020204030204" pitchFamily="34" charset="0"/>
              </a:rPr>
              <a:t>Re webpage, 50 – 200 clicks per </a:t>
            </a:r>
            <a:r>
              <a:rPr lang="en-GB" sz="1200">
                <a:effectLst/>
                <a:latin typeface="Calibri" panose="020F0502020204030204" pitchFamily="34" charset="0"/>
              </a:rPr>
              <a:t>day and u</a:t>
            </a:r>
            <a:r>
              <a:rPr lang="en-GB"/>
              <a:t>sers </a:t>
            </a:r>
            <a:r>
              <a:rPr lang="en-GB" dirty="0"/>
              <a:t>spend &gt;1.5 minutes browsing the resource which is comparatively very good.</a:t>
            </a:r>
          </a:p>
          <a:p>
            <a:endParaRPr lang="en-GB" dirty="0"/>
          </a:p>
          <a:p>
            <a:r>
              <a:rPr lang="en-GB" b="1" dirty="0"/>
              <a:t>Examples of differential recommendations:</a:t>
            </a:r>
          </a:p>
          <a:p>
            <a:endParaRPr lang="en-GB" dirty="0"/>
          </a:p>
          <a:p>
            <a:pPr algn="l"/>
            <a:r>
              <a:rPr lang="en-GB" dirty="0"/>
              <a:t>NG28 (Diabetes in adults) rec</a:t>
            </a:r>
            <a:r>
              <a:rPr lang="en-GB" b="0" i="0" dirty="0">
                <a:solidFill>
                  <a:srgbClr val="0E0E0E"/>
                </a:solidFill>
                <a:effectLst/>
                <a:latin typeface="Inter" panose="02000503000000020004" pitchFamily="2" charset="0"/>
              </a:rPr>
              <a:t>1.6.26 Commissioners, providers and healthcare professionals should address inequalities in CGM access and uptake by:</a:t>
            </a:r>
          </a:p>
          <a:p>
            <a:pPr algn="l">
              <a:buFont typeface="Arial" panose="020B0604020202020204" pitchFamily="34" charset="0"/>
              <a:buChar char="•"/>
            </a:pPr>
            <a:r>
              <a:rPr lang="en-GB" b="0" i="0" dirty="0">
                <a:solidFill>
                  <a:srgbClr val="0E0E0E"/>
                </a:solidFill>
                <a:effectLst/>
                <a:latin typeface="Inter" panose="02000503000000020004" pitchFamily="2" charset="0"/>
              </a:rPr>
              <a:t>monitoring who is using CGM</a:t>
            </a:r>
          </a:p>
          <a:p>
            <a:pPr algn="l">
              <a:buFont typeface="Arial" panose="020B0604020202020204" pitchFamily="34" charset="0"/>
              <a:buChar char="•"/>
            </a:pPr>
            <a:r>
              <a:rPr lang="en-GB" b="0" i="0" dirty="0">
                <a:solidFill>
                  <a:srgbClr val="0E0E0E"/>
                </a:solidFill>
                <a:effectLst/>
                <a:latin typeface="Inter" panose="02000503000000020004" pitchFamily="2" charset="0"/>
              </a:rPr>
              <a:t>identifying groups who are eligible but who have a lower uptake</a:t>
            </a:r>
          </a:p>
          <a:p>
            <a:pPr algn="l">
              <a:buFont typeface="Arial" panose="020B0604020202020204" pitchFamily="34" charset="0"/>
              <a:buChar char="•"/>
            </a:pPr>
            <a:r>
              <a:rPr lang="en-GB" b="0" i="0" dirty="0">
                <a:solidFill>
                  <a:srgbClr val="0E0E0E"/>
                </a:solidFill>
                <a:effectLst/>
                <a:latin typeface="Inter" panose="02000503000000020004" pitchFamily="2" charset="0"/>
              </a:rPr>
              <a:t>making plans to engage with these groups to encourage them to consider CGM. </a:t>
            </a:r>
          </a:p>
          <a:p>
            <a:pPr algn="l">
              <a:buFont typeface="Arial" panose="020B0604020202020204" pitchFamily="34" charset="0"/>
              <a:buChar char="•"/>
            </a:pPr>
            <a:endParaRPr lang="en-GB" b="1" i="0" dirty="0">
              <a:solidFill>
                <a:srgbClr val="0E0E0E"/>
              </a:solidFill>
              <a:effectLst/>
              <a:latin typeface="Inter" panose="02000503000000020004" pitchFamily="2" charset="0"/>
            </a:endParaRPr>
          </a:p>
          <a:p>
            <a:r>
              <a:rPr lang="en-GB" b="0" i="0" dirty="0">
                <a:solidFill>
                  <a:srgbClr val="0E0E0E"/>
                </a:solidFill>
                <a:effectLst/>
                <a:latin typeface="Inter" panose="02000503000000020004" pitchFamily="2" charset="0"/>
              </a:rPr>
              <a:t>CG98 (neonatal jaundice) In October 2023, we updated recommendations on </a:t>
            </a:r>
            <a:r>
              <a:rPr lang="en-GB" b="0" i="0" u="sng" dirty="0">
                <a:solidFill>
                  <a:srgbClr val="005EA5"/>
                </a:solidFill>
                <a:effectLst/>
                <a:latin typeface="Inter" panose="02000503000000020004" pitchFamily="2" charset="0"/>
                <a:hlinkClick r:id="rId3"/>
              </a:rPr>
              <a:t>looking for jaundice</a:t>
            </a:r>
            <a:r>
              <a:rPr lang="en-GB" b="0" i="0" dirty="0">
                <a:solidFill>
                  <a:srgbClr val="0E0E0E"/>
                </a:solidFill>
                <a:effectLst/>
                <a:latin typeface="Inter" panose="02000503000000020004" pitchFamily="2" charset="0"/>
              </a:rPr>
              <a:t> to highlight that skin pigmentation changes may be harder to see in darker skin</a:t>
            </a:r>
          </a:p>
          <a:p>
            <a:endParaRPr lang="en-GB" b="0" i="0" dirty="0">
              <a:solidFill>
                <a:srgbClr val="0E0E0E"/>
              </a:solidFill>
              <a:effectLst/>
              <a:latin typeface="Inter" panose="02000503000000020004" pitchFamily="2" charset="0"/>
            </a:endParaRPr>
          </a:p>
          <a:p>
            <a:pPr algn="l"/>
            <a:r>
              <a:rPr lang="en-GB" b="0" i="0" dirty="0">
                <a:solidFill>
                  <a:srgbClr val="0E0E0E"/>
                </a:solidFill>
                <a:effectLst/>
                <a:latin typeface="Inter" panose="02000503000000020004" pitchFamily="2" charset="0"/>
              </a:rPr>
              <a:t>NG234 (metastatic spinal cord compression) Rec 1.1.13 Be aware of the impact of health inequalities (for example, deprivation) on outcomes for people with spinal metastases or MSCC. Ensure that:</a:t>
            </a:r>
          </a:p>
          <a:p>
            <a:pPr algn="l">
              <a:buFont typeface="Arial" panose="020B0604020202020204" pitchFamily="34" charset="0"/>
              <a:buChar char="•"/>
            </a:pPr>
            <a:r>
              <a:rPr lang="en-GB" b="0" i="0" dirty="0">
                <a:solidFill>
                  <a:srgbClr val="0E0E0E"/>
                </a:solidFill>
                <a:effectLst/>
                <a:latin typeface="Inter" panose="02000503000000020004" pitchFamily="2" charset="0"/>
              </a:rPr>
              <a:t>information is collected and analysed by local services to identify any health inequalities</a:t>
            </a:r>
          </a:p>
          <a:p>
            <a:pPr algn="l">
              <a:buFont typeface="Arial" panose="020B0604020202020204" pitchFamily="34" charset="0"/>
              <a:buChar char="•"/>
            </a:pPr>
            <a:r>
              <a:rPr lang="en-GB" b="0" i="0" dirty="0">
                <a:solidFill>
                  <a:srgbClr val="0E0E0E"/>
                </a:solidFill>
                <a:effectLst/>
                <a:latin typeface="Inter" panose="02000503000000020004" pitchFamily="2" charset="0"/>
              </a:rPr>
              <a:t>education is provided within services on reducing local health inequalities</a:t>
            </a:r>
          </a:p>
          <a:p>
            <a:pPr algn="l">
              <a:buFont typeface="Arial" panose="020B0604020202020204" pitchFamily="34" charset="0"/>
              <a:buChar char="•"/>
            </a:pPr>
            <a:r>
              <a:rPr lang="en-GB" b="0" i="0" dirty="0">
                <a:solidFill>
                  <a:srgbClr val="0E0E0E"/>
                </a:solidFill>
                <a:effectLst/>
                <a:latin typeface="Inter" panose="02000503000000020004" pitchFamily="2" charset="0"/>
              </a:rPr>
              <a:t>reasonable adjustments are made by local services to address any health inequalities, in line with the </a:t>
            </a:r>
            <a:r>
              <a:rPr lang="en-GB" b="0" i="0" u="sng" dirty="0">
                <a:solidFill>
                  <a:srgbClr val="005EA5"/>
                </a:solidFill>
                <a:effectLst/>
                <a:latin typeface="Inter" panose="02000503000000020004" pitchFamily="2" charset="0"/>
                <a:hlinkClick r:id="rId4"/>
              </a:rPr>
              <a:t>Equality Act 2010</a:t>
            </a:r>
            <a:r>
              <a:rPr lang="en-GB" b="0" i="0" dirty="0">
                <a:solidFill>
                  <a:srgbClr val="0E0E0E"/>
                </a:solidFill>
                <a:effectLst/>
                <a:latin typeface="Inter" panose="02000503000000020004" pitchFamily="2" charset="0"/>
              </a:rPr>
              <a:t>. </a:t>
            </a:r>
          </a:p>
          <a:p>
            <a:endParaRPr lang="en-GB" b="0" dirty="0"/>
          </a:p>
        </p:txBody>
      </p:sp>
      <p:sp>
        <p:nvSpPr>
          <p:cNvPr id="4" name="Slide Number Placeholder 3"/>
          <p:cNvSpPr>
            <a:spLocks noGrp="1"/>
          </p:cNvSpPr>
          <p:nvPr>
            <p:ph type="sldNum" sz="quarter" idx="5"/>
          </p:nvPr>
        </p:nvSpPr>
        <p:spPr/>
        <p:txBody>
          <a:bodyPr/>
          <a:lstStyle/>
          <a:p>
            <a:fld id="{D401C6C4-5A81-4104-A185-69528B521397}" type="slidenum">
              <a:rPr lang="en-GB" smtClean="0"/>
              <a:t>7</a:t>
            </a:fld>
            <a:endParaRPr lang="en-GB"/>
          </a:p>
        </p:txBody>
      </p:sp>
    </p:spTree>
    <p:extLst>
      <p:ext uri="{BB962C8B-B14F-4D97-AF65-F5344CB8AC3E}">
        <p14:creationId xmlns:p14="http://schemas.microsoft.com/office/powerpoint/2010/main" val="475759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across </a:t>
            </a:r>
          </a:p>
        </p:txBody>
      </p:sp>
      <p:sp>
        <p:nvSpPr>
          <p:cNvPr id="4" name="Slide Number Placeholder 3"/>
          <p:cNvSpPr>
            <a:spLocks noGrp="1"/>
          </p:cNvSpPr>
          <p:nvPr>
            <p:ph type="sldNum" sz="quarter" idx="5"/>
          </p:nvPr>
        </p:nvSpPr>
        <p:spPr/>
        <p:txBody>
          <a:bodyPr/>
          <a:lstStyle/>
          <a:p>
            <a:fld id="{D401C6C4-5A81-4104-A185-69528B521397}" type="slidenum">
              <a:rPr lang="en-GB" smtClean="0"/>
              <a:t>8</a:t>
            </a:fld>
            <a:endParaRPr lang="en-GB"/>
          </a:p>
        </p:txBody>
      </p:sp>
    </p:spTree>
    <p:extLst>
      <p:ext uri="{BB962C8B-B14F-4D97-AF65-F5344CB8AC3E}">
        <p14:creationId xmlns:p14="http://schemas.microsoft.com/office/powerpoint/2010/main" val="2818030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E9C9B67-A5DA-499D-AC8F-A8F98C894DA4}" type="slidenum">
              <a:rPr lang="en-GB" smtClean="0"/>
              <a:t>9</a:t>
            </a:fld>
            <a:endParaRPr lang="en-GB"/>
          </a:p>
        </p:txBody>
      </p:sp>
    </p:spTree>
    <p:extLst>
      <p:ext uri="{BB962C8B-B14F-4D97-AF65-F5344CB8AC3E}">
        <p14:creationId xmlns:p14="http://schemas.microsoft.com/office/powerpoint/2010/main" val="13136531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latin typeface="+mj-lt"/>
              </a:defRPr>
            </a:lvl1pPr>
          </a:lstStyle>
          <a:p>
            <a:r>
              <a:rPr lang="en-US"/>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5" name="Slide Number Placeholder 3">
            <a:extLst>
              <a:ext uri="{FF2B5EF4-FFF2-40B4-BE49-F238E27FC236}">
                <a16:creationId xmlns:a16="http://schemas.microsoft.com/office/drawing/2014/main" id="{E57A747B-9E90-DACB-5813-5ED5C7C3B5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E57A747B-9E90-DACB-5813-5ED5C7C3B5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5CC9FE9-D734-EAD4-B8FD-F6E441BA930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67B2196E-3391-C5F1-3D54-4A20CC141C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1467944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ample Pag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E3BAE709-476B-A489-7DC7-5DA16C7CFE73}"/>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063E9818-14BF-C085-2270-1815862C5A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6AF898F7-301E-51C8-5C47-83F8D53ACAA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721546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 Column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a:t>This is sample bulleted text (1 column)</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1" name="Picture 10">
            <a:extLst>
              <a:ext uri="{FF2B5EF4-FFF2-40B4-BE49-F238E27FC236}">
                <a16:creationId xmlns:a16="http://schemas.microsoft.com/office/drawing/2014/main" id="{AD304228-CD0C-4EA6-DB18-6287BB1B305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067960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 Column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Slide Number Placeholder 3">
            <a:extLst>
              <a:ext uri="{FF2B5EF4-FFF2-40B4-BE49-F238E27FC236}">
                <a16:creationId xmlns:a16="http://schemas.microsoft.com/office/drawing/2014/main" id="{BD9F9DAC-6FDA-DE85-B056-3C1383BFC4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mj-lt"/>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BD9F9DAC-6FDA-DE85-B056-3C1383BFC4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D83F6716-9677-BC44-EBCC-8332D8B3340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65F25595-A923-F1B4-03CE-8D2DAF4D421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B3B966A2-6C2B-49F6-F5A0-9BB1C7E13EB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937925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 Column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bg1"/>
              </a:solidFill>
            </a:endParaRPr>
          </a:p>
        </p:txBody>
      </p:sp>
      <p:sp>
        <p:nvSpPr>
          <p:cNvPr id="12"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(1 column)</a:t>
            </a:r>
            <a:br>
              <a:rPr lang="en-US"/>
            </a:br>
            <a:endParaRPr lang="en-US"/>
          </a:p>
        </p:txBody>
      </p:sp>
      <p:sp>
        <p:nvSpPr>
          <p:cNvPr id="14"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9"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9C241C8F-E76E-FD73-EA23-B0D00E77E51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D2A63E50-1936-94C2-FF11-2EB49F66D14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816656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3A288302-AAB0-66ED-BC12-48B7EEB6D8A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CD855CAB-E865-8483-4CA1-749AFBA686C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249779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Columns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70744"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a:t>This is sample bulleted text (2 columns)</a:t>
            </a:r>
            <a:br>
              <a:rPr lang="en-US"/>
            </a:br>
            <a:endParaRPr lang="en-US"/>
          </a:p>
        </p:txBody>
      </p:sp>
      <p:sp>
        <p:nvSpPr>
          <p:cNvPr id="10"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8"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7" name="Title 1">
            <a:extLst>
              <a:ext uri="{FF2B5EF4-FFF2-40B4-BE49-F238E27FC236}">
                <a16:creationId xmlns:a16="http://schemas.microsoft.com/office/drawing/2014/main" id="{52FBD5A5-7A2B-0609-A33F-1EEE51712C01}"/>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14" name="Title 1">
            <a:extLst>
              <a:ext uri="{FF2B5EF4-FFF2-40B4-BE49-F238E27FC236}">
                <a16:creationId xmlns:a16="http://schemas.microsoft.com/office/drawing/2014/main" id="{4A20C810-11A7-12CE-B50A-96B7E975780F}"/>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603042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olumns (Cr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222222"/>
                </a:solidFill>
              </a:defRPr>
            </a:lvl1pPr>
          </a:lstStyle>
          <a:p>
            <a:r>
              <a:rPr lang="en-US"/>
              <a:t>This is sample bulleted text (2 columns)</a:t>
            </a:r>
            <a:br>
              <a:rPr lang="en-US"/>
            </a:br>
            <a:endParaRPr lang="en-US"/>
          </a:p>
        </p:txBody>
      </p:sp>
      <p:sp>
        <p:nvSpPr>
          <p:cNvPr id="7"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D5F2E009-4AC4-8BE8-449A-D98E0B4D419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FAC7A0B0-AE4B-F793-1F59-1EC3584DEA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497317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lumns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FFFFFF"/>
                </a:solidFill>
              </a:defRPr>
            </a:lvl1pPr>
          </a:lstStyle>
          <a:p>
            <a:r>
              <a:rPr lang="en-US"/>
              <a:t>This is sample bulleted text (2 columns)</a:t>
            </a:r>
            <a:br>
              <a:rPr lang="en-US"/>
            </a:br>
            <a:endParaRPr lang="en-US"/>
          </a:p>
        </p:txBody>
      </p:sp>
      <p:sp>
        <p:nvSpPr>
          <p:cNvPr id="9"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812A246-8492-A6DF-26EA-231CD0D4C72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D1E41F4E-F481-AD30-99FC-2947FB6B0A6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903339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Columns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3" y="487510"/>
            <a:ext cx="11104489" cy="1291188"/>
          </a:xfrm>
          <a:prstGeom prst="rect">
            <a:avLst/>
          </a:prstGeom>
        </p:spPr>
        <p:txBody>
          <a:bodyPr anchor="t" anchorCtr="0">
            <a:normAutofit/>
          </a:bodyPr>
          <a:lstStyle>
            <a:lvl1pPr algn="l">
              <a:defRPr sz="4000" b="1" i="0">
                <a:solidFill>
                  <a:schemeClr val="bg1"/>
                </a:solidFill>
                <a:latin typeface="+mj-lt"/>
              </a:defRPr>
            </a:lvl1pPr>
          </a:lstStyle>
          <a:p>
            <a:r>
              <a:rPr lang="en-US"/>
              <a:t>This is sample bulleted text (2 columns)</a:t>
            </a:r>
            <a:br>
              <a:rPr lang="en-US"/>
            </a:br>
            <a:endParaRPr lang="en-US"/>
          </a:p>
        </p:txBody>
      </p:sp>
      <p:sp>
        <p:nvSpPr>
          <p:cNvPr id="9"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64CC3806-C2E5-B6D1-570D-834470E8BD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19042514-82A1-B26E-B76D-98A3807B502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510630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Columns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24562" cy="1276350"/>
          </a:xfrm>
          <a:prstGeom prst="rect">
            <a:avLst/>
          </a:prstGeom>
        </p:spPr>
        <p:txBody>
          <a:bodyPr anchor="t" anchorCtr="0">
            <a:normAutofit/>
          </a:bodyPr>
          <a:lstStyle>
            <a:lvl1pPr algn="l">
              <a:defRPr sz="4000" b="1" i="0">
                <a:solidFill>
                  <a:srgbClr val="222222"/>
                </a:solidFill>
                <a:latin typeface="+mj-lt"/>
              </a:defRPr>
            </a:lvl1pPr>
          </a:lstStyle>
          <a:p>
            <a:r>
              <a:rPr lang="en-US"/>
              <a:t>This is sample bulleted text (3 columns)</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262809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Crea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0B7A7-6AD4-440A-9072-C51E759FC231}"/>
              </a:ext>
              <a:ext uri="{C183D7F6-B498-43B3-948B-1728B52AA6E4}">
                <adec:decorative xmlns:adec="http://schemas.microsoft.com/office/drawing/2017/decorative" val="1"/>
              </a:ext>
            </a:extLst>
          </p:cNvPr>
          <p:cNvSpPr/>
          <p:nvPr/>
        </p:nvSpPr>
        <p:spPr>
          <a:xfrm>
            <a:off x="0" y="5033"/>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rmAutofit/>
          </a:bodyPr>
          <a:lstStyle>
            <a:lvl1pPr algn="l">
              <a:defRPr sz="4000" b="1" i="0">
                <a:latin typeface="+mj-lt"/>
              </a:defRPr>
            </a:lvl1pPr>
          </a:lstStyle>
          <a:p>
            <a:r>
              <a:rPr lang="en-US"/>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DAD31B37-9311-27AE-0864-6D1A54196EC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DAD31B37-9311-27AE-0864-6D1A54196EC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A0AA9CF9-9D4D-4527-6F05-1AF14E246EC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F672A222-6CF7-5C28-1341-13D00CB90A8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7282722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Columns (Cr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058308"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a:t>This is sample bulleted text (3 columns)</a:t>
            </a:r>
            <a:br>
              <a:rPr lang="en-US"/>
            </a:br>
            <a:endParaRPr lang="en-US"/>
          </a:p>
        </p:txBody>
      </p:sp>
      <p:sp>
        <p:nvSpPr>
          <p:cNvPr id="7"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3"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1004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2"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4BED9458-EC91-0DDD-81D0-D8EA7CDBB8F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6D431EAC-CCCF-F033-AA25-1C0750ED142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392386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Columns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076781"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sample bulleted text (3 columns)</a:t>
            </a:r>
            <a:br>
              <a:rPr lang="en-US"/>
            </a:br>
            <a:endParaRPr lang="en-US"/>
          </a:p>
        </p:txBody>
      </p:sp>
      <p:sp>
        <p:nvSpPr>
          <p:cNvPr id="7"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3"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8EE0FF4-7CF4-1BE1-C7EC-A7BF890D743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FCB2ECA4-86F5-928A-8109-698BE4DB746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7700674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 Columns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33517"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487510"/>
            <a:ext cx="11132198" cy="1291188"/>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(3 columns)</a:t>
            </a:r>
            <a:br>
              <a:rPr lang="en-US"/>
            </a:br>
            <a:endParaRPr lang="en-US"/>
          </a:p>
        </p:txBody>
      </p:sp>
      <p:sp>
        <p:nvSpPr>
          <p:cNvPr id="9"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28892"/>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3"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03A976B7-8EB2-91A1-8D3D-0F2289B86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12D3821A-C6BC-1009-35C8-4094C89935B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40454820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ample Layout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629143" cy="1276350"/>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4" y="192889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8466298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ample Layout Page (Cream)">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35180" cy="1276350"/>
          </a:xfrm>
          <a:prstGeom prst="rect">
            <a:avLst/>
          </a:prstGeom>
        </p:spPr>
        <p:txBody>
          <a:bodyPr anchor="t" anchorCtr="0">
            <a:normAutofit/>
          </a:bodyPr>
          <a:lstStyle>
            <a:lvl1pPr algn="l">
              <a:defRPr sz="4000" b="1" i="0">
                <a:latin typeface="Lora SemiBold" pitchFamily="2" charset="77"/>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0844"/>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4"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7B32D8A9-E2C9-1149-2948-98A66FD86F7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6166EBC9-B081-FB94-FE85-58E4D58A192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658880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ample Layout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16707"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a sample page layout</a:t>
            </a:r>
            <a:br>
              <a:rPr lang="en-US"/>
            </a:br>
            <a:endParaRPr lang="en-US"/>
          </a:p>
        </p:txBody>
      </p:sp>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682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4"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AB505628-BC0C-72D6-C38B-9E9E3ABA64A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6" name="Slide Number Placeholder 3">
            <a:extLst>
              <a:ext uri="{FF2B5EF4-FFF2-40B4-BE49-F238E27FC236}">
                <a16:creationId xmlns:a16="http://schemas.microsoft.com/office/drawing/2014/main" id="{4D0219B5-20CB-EA85-2A81-2B6B253C9B1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9603455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ample Layout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A2DD28E-92CA-B479-41C5-36AE7F5028FC}"/>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a sample page layout</a:t>
            </a:r>
            <a:br>
              <a:rPr lang="en-US"/>
            </a:br>
            <a:endParaRPr lang="en-US"/>
          </a:p>
        </p:txBody>
      </p:sp>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34868"/>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5"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5A7A5101-B982-3D27-A2EE-345C292E8F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06801DB2-CB76-7A1B-0A77-E9DFD16621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306473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ample Layout Page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p:nvSpPr>
        <p:spPr>
          <a:xfrm>
            <a:off x="2598346" y="0"/>
            <a:ext cx="9593654"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13"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21"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a:stretch>
            <a:fillRect/>
          </a:stretch>
        </p:blipFill>
        <p:spPr>
          <a:xfrm>
            <a:off x="539923" y="6146056"/>
            <a:ext cx="585971" cy="197518"/>
          </a:xfrm>
          <a:prstGeom prst="rect">
            <a:avLst/>
          </a:prstGeom>
        </p:spPr>
      </p:pic>
      <p:sp>
        <p:nvSpPr>
          <p:cNvPr id="24" name="Slide Number Placeholder 3">
            <a:extLst>
              <a:ext uri="{FF2B5EF4-FFF2-40B4-BE49-F238E27FC236}">
                <a16:creationId xmlns:a16="http://schemas.microsoft.com/office/drawing/2014/main" id="{C5FF478A-5B8E-953E-4DB6-9A571680A13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7" name="Slide Number Placeholder 3">
            <a:extLst>
              <a:ext uri="{FF2B5EF4-FFF2-40B4-BE49-F238E27FC236}">
                <a16:creationId xmlns:a16="http://schemas.microsoft.com/office/drawing/2014/main" id="{74070583-3261-65ED-5C12-C94739126D2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883318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ample Layout Page (Blue)">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12" name="Text Placeholder 4">
            <a:extLst>
              <a:ext uri="{FF2B5EF4-FFF2-40B4-BE49-F238E27FC236}">
                <a16:creationId xmlns:a16="http://schemas.microsoft.com/office/drawing/2014/main" id="{D162F9E1-8872-4DF8-8AE2-6F432928DB76}"/>
              </a:ext>
            </a:extLst>
          </p:cNvPr>
          <p:cNvSpPr>
            <a:spLocks noGrp="1"/>
          </p:cNvSpPr>
          <p:nvPr>
            <p:ph type="body" sz="quarter" idx="10" hasCustomPrompt="1"/>
          </p:nvPr>
        </p:nvSpPr>
        <p:spPr>
          <a:xfrm>
            <a:off x="4018518" y="1226521"/>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19" name="Text Placeholder 4">
            <a:extLst>
              <a:ext uri="{FF2B5EF4-FFF2-40B4-BE49-F238E27FC236}">
                <a16:creationId xmlns:a16="http://schemas.microsoft.com/office/drawing/2014/main" id="{27E403A3-8679-44BF-AD86-42EF9AFD9F4A}"/>
              </a:ext>
            </a:extLst>
          </p:cNvPr>
          <p:cNvSpPr>
            <a:spLocks noGrp="1"/>
          </p:cNvSpPr>
          <p:nvPr>
            <p:ph type="body" sz="quarter" idx="12" hasCustomPrompt="1"/>
          </p:nvPr>
        </p:nvSpPr>
        <p:spPr>
          <a:xfrm>
            <a:off x="4018518" y="3155384"/>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sp>
        <p:nvSpPr>
          <p:cNvPr id="21" name="Text Placeholder 4">
            <a:extLst>
              <a:ext uri="{FF2B5EF4-FFF2-40B4-BE49-F238E27FC236}">
                <a16:creationId xmlns:a16="http://schemas.microsoft.com/office/drawing/2014/main" id="{9E17D836-806F-4767-B265-5F8860713448}"/>
              </a:ext>
            </a:extLst>
          </p:cNvPr>
          <p:cNvSpPr>
            <a:spLocks noGrp="1"/>
          </p:cNvSpPr>
          <p:nvPr>
            <p:ph type="body" sz="quarter" idx="14" hasCustomPrompt="1"/>
          </p:nvPr>
        </p:nvSpPr>
        <p:spPr>
          <a:xfrm>
            <a:off x="4017963" y="5072350"/>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16"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23"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a:stretch>
            <a:fillRect/>
          </a:stretch>
        </p:blipFill>
        <p:spPr>
          <a:xfrm>
            <a:off x="539923" y="6146056"/>
            <a:ext cx="585971" cy="197518"/>
          </a:xfrm>
          <a:prstGeom prst="rect">
            <a:avLst/>
          </a:prstGeom>
        </p:spPr>
      </p:pic>
      <p:sp>
        <p:nvSpPr>
          <p:cNvPr id="26" name="Slide Number Placeholder 3">
            <a:extLst>
              <a:ext uri="{FF2B5EF4-FFF2-40B4-BE49-F238E27FC236}">
                <a16:creationId xmlns:a16="http://schemas.microsoft.com/office/drawing/2014/main" id="{5DC8ED7F-F887-5E37-6343-5EBF87959BE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9" name="Slide Number Placeholder 3">
            <a:extLst>
              <a:ext uri="{FF2B5EF4-FFF2-40B4-BE49-F238E27FC236}">
                <a16:creationId xmlns:a16="http://schemas.microsoft.com/office/drawing/2014/main" id="{7C9A5DBB-FAE7-FCCD-9F30-1CC85E2883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4467134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latin typeface="+mj-lt"/>
              </a:defRPr>
            </a:lvl1pPr>
          </a:lstStyle>
          <a:p>
            <a:pPr lvl="0"/>
            <a:r>
              <a:rPr lang="en-GB"/>
              <a:t>This is a sample quote layout page</a:t>
            </a:r>
            <a:endParaRPr lang="en-US"/>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name and job title here</a:t>
            </a: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025027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Inter" panose="02000503000000020004" pitchFamily="2"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4880145A-77DD-C13E-E9AF-BAE16209486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4880145A-77DD-C13E-E9AF-BAE16209486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9FE25D1D-91F4-ECFA-44B5-F38722EB53E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0AC358A1-1DA1-1619-1588-630E0024E5E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7911144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Image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i="0">
                <a:solidFill>
                  <a:schemeClr val="tx1"/>
                </a:solidFill>
                <a:latin typeface="Lora SemiBold" pitchFamily="2" charset="77"/>
              </a:defRPr>
            </a:lvl1pPr>
          </a:lstStyle>
          <a:p>
            <a:pPr lvl="0"/>
            <a:r>
              <a:rPr lang="en-GB"/>
              <a:t>This is a sample quote layout page</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name and job title here</a:t>
            </a:r>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1591892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Example Image (Tea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0004826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Example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7328488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nfograph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p>
            <a:r>
              <a:rPr lang="en-US"/>
              <a:t>Click icon to add picture</a:t>
            </a:r>
            <a:endParaRPr lang="en-GB"/>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US"/>
              <a:t>Click icon to add picture</a:t>
            </a:r>
            <a:endParaRPr lang="en-GB"/>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lstStyle/>
          <a:p>
            <a:r>
              <a:rPr lang="en-US"/>
              <a:t>Click icon to add picture</a:t>
            </a:r>
            <a:endParaRPr lang="en-GB"/>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267113" y="4467072"/>
            <a:ext cx="3004519" cy="609878"/>
          </a:xfrm>
        </p:spPr>
        <p:txBody>
          <a:bodyPr/>
          <a:lstStyle>
            <a:lvl1pPr>
              <a:defRPr sz="4000" b="1" i="0">
                <a:solidFill>
                  <a:schemeClr val="tx1"/>
                </a:solidFill>
                <a:latin typeface="Lora SemiBold" pitchFamily="2" charset="77"/>
              </a:defRPr>
            </a:lvl1pPr>
          </a:lstStyle>
          <a:p>
            <a:r>
              <a:rPr lang="en-US"/>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267112" y="5158598"/>
            <a:ext cx="3004519" cy="766578"/>
          </a:xfrm>
        </p:spPr>
        <p:txBody>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470096"/>
            <a:ext cx="3272085" cy="766578"/>
          </a:xfrm>
        </p:spPr>
        <p:txBody>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279787" y="4465748"/>
            <a:ext cx="3431567" cy="609878"/>
          </a:xfrm>
        </p:spPr>
        <p:txBody>
          <a:bodyPr/>
          <a:lstStyle>
            <a:lvl1pPr>
              <a:defRPr sz="4000" b="1" i="0">
                <a:solidFill>
                  <a:schemeClr val="tx1"/>
                </a:solidFill>
                <a:latin typeface="Lora SemiBold" pitchFamily="2" charset="77"/>
              </a:defRPr>
            </a:lvl1pPr>
          </a:lstStyle>
          <a:p>
            <a:pPr lvl="0"/>
            <a:r>
              <a:rPr lang="en-US"/>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279787" y="5158598"/>
            <a:ext cx="3431567" cy="766578"/>
          </a:xfrm>
        </p:spPr>
        <p:txBody>
          <a:bodyPr/>
          <a:lstStyle>
            <a:lvl1pPr>
              <a:defRPr sz="16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5926126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nfographics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30964" y="2172427"/>
            <a:ext cx="1076325" cy="669260"/>
          </a:xfrm>
        </p:spPr>
        <p:txBody>
          <a:bodyPr>
            <a:normAutofit/>
          </a:bodyPr>
          <a:lstStyle>
            <a:lvl1pPr algn="ctr">
              <a:defRPr sz="4000">
                <a:solidFill>
                  <a:schemeClr val="bg1"/>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rmAutofit/>
          </a:bodyPr>
          <a:lstStyle>
            <a:lvl1pPr algn="ctr">
              <a:buFontTx/>
              <a:buNone/>
              <a:defRPr sz="4000">
                <a:solidFill>
                  <a:schemeClr val="bg1"/>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aseline="0">
                <a:solidFill>
                  <a:schemeClr val="bg1"/>
                </a:solidFill>
              </a:rPr>
              <a:t>A</a:t>
            </a:r>
            <a:endParaRPr lang="en-US" sz="1600" baseline="0">
              <a:solidFill>
                <a:schemeClr val="bg1"/>
              </a:solidFill>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7960356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nfographics (Blue)">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2237255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268505"/>
            <a:ext cx="7531197" cy="765175"/>
          </a:xfrm>
        </p:spPr>
        <p:txBody>
          <a:bodyPr>
            <a:normAutofit/>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Please insert tables according to the style below</a:t>
            </a:r>
            <a:endParaRPr lang="en-US"/>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p>
            <a:r>
              <a:rPr lang="en-US"/>
              <a:t>Click icon to add table</a:t>
            </a:r>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p>
            <a:r>
              <a:rPr lang="en-US"/>
              <a:t>Click icon to add table</a:t>
            </a:r>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9736534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015207"/>
            <a:ext cx="4700587" cy="3668713"/>
          </a:xfrm>
        </p:spPr>
        <p:txBody>
          <a:bodyPr/>
          <a:lstStyle/>
          <a:p>
            <a:r>
              <a:rPr lang="en-US"/>
              <a:t>Click icon to add chart</a:t>
            </a:r>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359933" y="2015206"/>
            <a:ext cx="4700587" cy="3668713"/>
          </a:xfrm>
        </p:spPr>
        <p:txBody>
          <a:bodyPr/>
          <a:lstStyle/>
          <a:p>
            <a:r>
              <a:rPr lang="en-US"/>
              <a:t>Click icon to add chart</a:t>
            </a:r>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268506"/>
            <a:ext cx="7540433" cy="411422"/>
          </a:xfrm>
        </p:spPr>
        <p:txBody>
          <a:bodyPr>
            <a:normAutofit/>
          </a:bodyPr>
          <a:lstStyle>
            <a:lvl1pPr>
              <a:defRPr sz="16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Please insert charts according to the style below</a:t>
            </a:r>
            <a:endParaRPr lang="en-US"/>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2201896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ign Off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5" name="Title 1">
            <a:extLst>
              <a:ext uri="{FF2B5EF4-FFF2-40B4-BE49-F238E27FC236}">
                <a16:creationId xmlns:a16="http://schemas.microsoft.com/office/drawing/2014/main" id="{6BB0F4FE-EC56-48AB-9963-F89D9B52283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Tree>
    <p:extLst>
      <p:ext uri="{BB962C8B-B14F-4D97-AF65-F5344CB8AC3E}">
        <p14:creationId xmlns:p14="http://schemas.microsoft.com/office/powerpoint/2010/main" val="27396372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ign Off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
        <p:nvSpPr>
          <p:cNvPr id="6"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80DCBC59-EF55-546A-5C94-1162E0F87A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1E492165-A451-E447-4C5C-8FD4BCE717E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84668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1999"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mj-lt"/>
              </a:defRPr>
            </a:lvl1pPr>
          </a:lstStyle>
          <a:p>
            <a:r>
              <a:rPr lang="en-US"/>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3F493EF1-4743-3D68-A7D4-BD0AAF73A2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6" name="Slide Number Placeholder 3">
            <a:extLst>
              <a:ext uri="{FF2B5EF4-FFF2-40B4-BE49-F238E27FC236}">
                <a16:creationId xmlns:a16="http://schemas.microsoft.com/office/drawing/2014/main" id="{66A05BEE-DA09-2B0A-00C0-E0A218F9794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9176569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ign Off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sp>
        <p:nvSpPr>
          <p:cNvPr id="7"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705628E1-5DD2-CC08-C413-3D0344AF1DF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2218A786-6A46-852B-AF07-3F9FBBB25ED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3912427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gn Off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9"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7" name="Slide Number Placeholder 3">
            <a:extLst>
              <a:ext uri="{FF2B5EF4-FFF2-40B4-BE49-F238E27FC236}">
                <a16:creationId xmlns:a16="http://schemas.microsoft.com/office/drawing/2014/main" id="{846EDA84-1314-5DF2-BC8A-8F3FEF5975B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A8A60201-EB96-2897-0D4C-AEA93BB702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5829814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Sample Page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Inter" panose="02000503000000020004" pitchFamily="2" charset="0"/>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392F5AD-C7D7-152B-D52F-A27D09A2B15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60FB7ED6-2C5E-E7ED-0987-7A8EA2068C67}"/>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CEBB41DC-A69B-E457-7D0B-14421383110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173037657"/>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One Column (Cream)">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mj-lt"/>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5" name="Picture 14">
            <a:extLst>
              <a:ext uri="{FF2B5EF4-FFF2-40B4-BE49-F238E27FC236}">
                <a16:creationId xmlns:a16="http://schemas.microsoft.com/office/drawing/2014/main" id="{B3B966A2-6C2B-49F6-F5A0-9BB1C7E13EB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675824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title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0"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087CF54-FE34-F7A2-7D23-5C182E65654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1F0745D0-7E16-F49F-D743-48110849BC4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452772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mj-lt"/>
              </a:defRPr>
            </a:lvl1pPr>
          </a:lstStyle>
          <a:p>
            <a:r>
              <a:rPr lang="en-US"/>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495412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ample Page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75D269-96CD-3906-A3EF-199CDE58B1EC}"/>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Lora SemiBold" pitchFamily="2" charset="77"/>
              </a:defRPr>
            </a:lvl1pPr>
          </a:lstStyle>
          <a:p>
            <a:r>
              <a:rPr lang="en-US"/>
              <a:t>This is a sample page layout</a:t>
            </a:r>
            <a:br>
              <a:rPr lang="en-US"/>
            </a:br>
            <a:endParaRPr lang="en-US"/>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mn-lt"/>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8688C972-D510-E5C9-2A7B-31AD657CF36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4262587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ample Page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Inter" panose="02000503000000020004" pitchFamily="2" charset="0"/>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392F5AD-C7D7-152B-D52F-A27D09A2B15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60FB7ED6-2C5E-E7ED-0987-7A8EA2068C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CEBB41DC-A69B-E457-7D0B-14421383110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262829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ample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B286C578-67DC-CD80-788E-2DA484291CE9}"/>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9C8E6E03-32B1-C5CD-664E-063384D556D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7AF76EB2-7323-DE1D-B4D9-E10245CCA7F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2932209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a:t>This is the slide master template</a:t>
            </a:r>
            <a:endParaRPr lang="en-GB"/>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a:t>Please select from the available layout slides</a:t>
            </a:r>
            <a:endParaRPr lang="en-GB"/>
          </a:p>
        </p:txBody>
      </p:sp>
      <p:sp>
        <p:nvSpPr>
          <p:cNvPr id="13" name="Slide Number Placeholder 3">
            <a:extLst>
              <a:ext uri="{FF2B5EF4-FFF2-40B4-BE49-F238E27FC236}">
                <a16:creationId xmlns:a16="http://schemas.microsoft.com/office/drawing/2014/main" id="{7AF620A7-12BD-DC1D-28B9-39555B425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5" name="Slide Number Placeholder 3">
            <a:extLst>
              <a:ext uri="{FF2B5EF4-FFF2-40B4-BE49-F238E27FC236}">
                <a16:creationId xmlns:a16="http://schemas.microsoft.com/office/drawing/2014/main" id="{7AF620A7-12BD-DC1D-28B9-39555B425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6" name="Slide Number Placeholder 3">
            <a:extLst>
              <a:ext uri="{FF2B5EF4-FFF2-40B4-BE49-F238E27FC236}">
                <a16:creationId xmlns:a16="http://schemas.microsoft.com/office/drawing/2014/main" id="{92150014-01A6-5B4B-E588-92E6B23993A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A995030A-F0D3-F004-3FF4-60F89D1F86A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49211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2" r:id="rId31"/>
    <p:sldLayoutId id="2147483691"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3" r:id="rId42"/>
    <p:sldLayoutId id="2147483702" r:id="rId43"/>
  </p:sldLayoutIdLst>
  <p:txStyles>
    <p:titleStyle>
      <a:lvl1pPr algn="l" defTabSz="914400" rtl="0" eaLnBrk="1" latinLnBrk="0" hangingPunct="1">
        <a:lnSpc>
          <a:spcPct val="90000"/>
        </a:lnSpc>
        <a:spcBef>
          <a:spcPct val="0"/>
        </a:spcBef>
        <a:buNone/>
        <a:defRPr sz="4000" b="1" kern="1200">
          <a:solidFill>
            <a:schemeClr val="tx1"/>
          </a:solidFill>
          <a:latin typeface="+mj-lt"/>
          <a:ea typeface="Lora SemiBold" charset="0"/>
          <a:cs typeface="Lora SemiBold"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25ADDE-173F-F7E0-FADF-48454ABDF30D}"/>
              </a:ext>
            </a:extLst>
          </p:cNvPr>
          <p:cNvSpPr>
            <a:spLocks noGrp="1"/>
          </p:cNvSpPr>
          <p:nvPr>
            <p:ph type="ctrTitle"/>
          </p:nvPr>
        </p:nvSpPr>
        <p:spPr>
          <a:xfrm>
            <a:off x="724988" y="722208"/>
            <a:ext cx="7295606" cy="1276350"/>
          </a:xfrm>
        </p:spPr>
        <p:txBody>
          <a:bodyPr>
            <a:normAutofit/>
          </a:bodyPr>
          <a:lstStyle/>
          <a:p>
            <a:r>
              <a:rPr lang="en-GB" dirty="0"/>
              <a:t>Executive update to the Board </a:t>
            </a:r>
          </a:p>
        </p:txBody>
      </p:sp>
      <p:sp>
        <p:nvSpPr>
          <p:cNvPr id="6" name="Subtitle 5">
            <a:extLst>
              <a:ext uri="{FF2B5EF4-FFF2-40B4-BE49-F238E27FC236}">
                <a16:creationId xmlns:a16="http://schemas.microsoft.com/office/drawing/2014/main" id="{A336A355-92AD-F752-EC30-F9D2D57A2365}"/>
              </a:ext>
            </a:extLst>
          </p:cNvPr>
          <p:cNvSpPr>
            <a:spLocks noGrp="1"/>
          </p:cNvSpPr>
          <p:nvPr>
            <p:ph type="subTitle" idx="1"/>
          </p:nvPr>
        </p:nvSpPr>
        <p:spPr/>
        <p:txBody>
          <a:bodyPr/>
          <a:lstStyle/>
          <a:p>
            <a:r>
              <a:rPr lang="en-GB" dirty="0"/>
              <a:t>December 2023 </a:t>
            </a:r>
          </a:p>
        </p:txBody>
      </p:sp>
    </p:spTree>
    <p:extLst>
      <p:ext uri="{BB962C8B-B14F-4D97-AF65-F5344CB8AC3E}">
        <p14:creationId xmlns:p14="http://schemas.microsoft.com/office/powerpoint/2010/main" val="1717072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12B6307-0CDE-4041-658D-13FF4DCCA55B}"/>
              </a:ext>
              <a:ext uri="{C183D7F6-B498-43B3-948B-1728B52AA6E4}">
                <adec:decorative xmlns:adec="http://schemas.microsoft.com/office/drawing/2017/decorative" val="1"/>
              </a:ext>
            </a:extLst>
          </p:cNvPr>
          <p:cNvSpPr/>
          <p:nvPr/>
        </p:nvSpPr>
        <p:spPr>
          <a:xfrm>
            <a:off x="274319" y="1832250"/>
            <a:ext cx="11714480" cy="3904521"/>
          </a:xfrm>
          <a:prstGeom prst="rect">
            <a:avLst/>
          </a:prstGeom>
          <a:solidFill>
            <a:srgbClr val="00436C"/>
          </a:solidFill>
          <a:ln>
            <a:solidFill>
              <a:srgbClr val="F7F4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2" name="Title 1">
            <a:extLst>
              <a:ext uri="{FF2B5EF4-FFF2-40B4-BE49-F238E27FC236}">
                <a16:creationId xmlns:a16="http://schemas.microsoft.com/office/drawing/2014/main" id="{960FD044-D89D-10A3-69D4-40C4FF1858ED}"/>
              </a:ext>
            </a:extLst>
          </p:cNvPr>
          <p:cNvSpPr>
            <a:spLocks noGrp="1"/>
          </p:cNvSpPr>
          <p:nvPr>
            <p:ph type="ctrTitle"/>
          </p:nvPr>
        </p:nvSpPr>
        <p:spPr>
          <a:xfrm>
            <a:off x="274319" y="747337"/>
            <a:ext cx="11797938" cy="753082"/>
          </a:xfrm>
        </p:spPr>
        <p:txBody>
          <a:bodyPr>
            <a:normAutofit fontScale="90000"/>
          </a:bodyPr>
          <a:lstStyle/>
          <a:p>
            <a:r>
              <a:rPr lang="en-GB" sz="3600" dirty="0">
                <a:solidFill>
                  <a:srgbClr val="00436C"/>
                </a:solidFill>
              </a:rPr>
              <a:t>Helping patients access the best treatments by supporting the life sciences sector with advice and expertise</a:t>
            </a:r>
          </a:p>
        </p:txBody>
      </p:sp>
      <p:sp>
        <p:nvSpPr>
          <p:cNvPr id="3" name="Text Placeholder 2">
            <a:extLst>
              <a:ext uri="{FF2B5EF4-FFF2-40B4-BE49-F238E27FC236}">
                <a16:creationId xmlns:a16="http://schemas.microsoft.com/office/drawing/2014/main" id="{14FA1BFF-4AE3-2A16-7ABA-E7D855EA584F}"/>
              </a:ext>
            </a:extLst>
          </p:cNvPr>
          <p:cNvSpPr>
            <a:spLocks noGrp="1"/>
          </p:cNvSpPr>
          <p:nvPr>
            <p:ph type="body" sz="quarter" idx="12"/>
          </p:nvPr>
        </p:nvSpPr>
        <p:spPr>
          <a:xfrm>
            <a:off x="1638226" y="1877477"/>
            <a:ext cx="10167365" cy="3663352"/>
          </a:xfrm>
        </p:spPr>
        <p:txBody>
          <a:bodyPr vert="horz" lIns="91440" tIns="45720" rIns="91440" bIns="45720" rtlCol="0" anchor="t">
            <a:normAutofit/>
          </a:bodyPr>
          <a:lstStyle/>
          <a:p>
            <a:pPr marL="0" indent="0">
              <a:spcBef>
                <a:spcPts val="0"/>
              </a:spcBef>
              <a:buNone/>
            </a:pPr>
            <a:r>
              <a:rPr lang="en-GB" sz="1600" dirty="0">
                <a:solidFill>
                  <a:schemeClr val="bg2"/>
                </a:solidFill>
                <a:latin typeface="Inter"/>
                <a:ea typeface="Inter"/>
              </a:rPr>
              <a:t>NICE has launched its refreshed support service for the life sciences sector, NICE Advice.</a:t>
            </a:r>
          </a:p>
          <a:p>
            <a:pPr marL="0" indent="0">
              <a:spcBef>
                <a:spcPts val="600"/>
              </a:spcBef>
              <a:buNone/>
            </a:pPr>
            <a:r>
              <a:rPr lang="en-GB" sz="1600" dirty="0">
                <a:solidFill>
                  <a:schemeClr val="bg2"/>
                </a:solidFill>
                <a:latin typeface="Inter"/>
                <a:ea typeface="Inter"/>
              </a:rPr>
              <a:t>The service provides accurate and reliable scientific and strategic advice, education, and NHS insights to pharmaceutical and </a:t>
            </a:r>
            <a:r>
              <a:rPr lang="en-GB" sz="1600" dirty="0" err="1">
                <a:solidFill>
                  <a:schemeClr val="bg2"/>
                </a:solidFill>
                <a:latin typeface="Inter"/>
                <a:ea typeface="Inter"/>
              </a:rPr>
              <a:t>healthtech</a:t>
            </a:r>
            <a:r>
              <a:rPr lang="en-GB" sz="1600" dirty="0">
                <a:solidFill>
                  <a:schemeClr val="bg2"/>
                </a:solidFill>
                <a:latin typeface="Inter"/>
                <a:ea typeface="Inter"/>
              </a:rPr>
              <a:t> companies. It aims to help companies succeed, so that more patients gain access to the best treatments and care.</a:t>
            </a:r>
          </a:p>
          <a:p>
            <a:pPr marL="0" indent="0">
              <a:spcBef>
                <a:spcPts val="600"/>
              </a:spcBef>
              <a:buNone/>
            </a:pPr>
            <a:r>
              <a:rPr lang="en-GB" sz="1600" dirty="0">
                <a:solidFill>
                  <a:schemeClr val="bg2"/>
                </a:solidFill>
                <a:latin typeface="Inter"/>
                <a:ea typeface="Inter"/>
              </a:rPr>
              <a:t>The service brings together NICE’s previous support services and is now much easier to access, through one single service and a refreshed website. </a:t>
            </a:r>
            <a:r>
              <a:rPr lang="en-GB" sz="1600" dirty="0" err="1">
                <a:solidFill>
                  <a:schemeClr val="bg2"/>
                </a:solidFill>
                <a:latin typeface="Inter"/>
                <a:ea typeface="Inter"/>
              </a:rPr>
              <a:t>Healthtech</a:t>
            </a:r>
            <a:r>
              <a:rPr lang="en-GB" sz="1600" dirty="0">
                <a:solidFill>
                  <a:schemeClr val="bg2"/>
                </a:solidFill>
                <a:latin typeface="Inter"/>
                <a:ea typeface="Inter"/>
              </a:rPr>
              <a:t> companies also now benefit from a more tailored support offer that is more closely aligned to their pace of development and budget.   </a:t>
            </a:r>
          </a:p>
          <a:p>
            <a:pPr marL="0" indent="0">
              <a:spcBef>
                <a:spcPts val="600"/>
              </a:spcBef>
              <a:buNone/>
            </a:pPr>
            <a:r>
              <a:rPr lang="en-GB" sz="1600" dirty="0">
                <a:solidFill>
                  <a:schemeClr val="bg2"/>
                </a:solidFill>
                <a:latin typeface="Inter"/>
                <a:ea typeface="Inter"/>
              </a:rPr>
              <a:t>NICE Advice offers 3 types of support (advice, insight, and education) which can be tailored to the needs and budget of individual companies.  </a:t>
            </a:r>
          </a:p>
        </p:txBody>
      </p:sp>
      <p:sp>
        <p:nvSpPr>
          <p:cNvPr id="4" name="Rectangle 3">
            <a:extLst>
              <a:ext uri="{FF2B5EF4-FFF2-40B4-BE49-F238E27FC236}">
                <a16:creationId xmlns:a16="http://schemas.microsoft.com/office/drawing/2014/main" id="{9C653161-B8AC-764A-DBDA-241DAC9C78C3}"/>
              </a:ext>
              <a:ext uri="{C183D7F6-B498-43B3-948B-1728B52AA6E4}">
                <adec:decorative xmlns:adec="http://schemas.microsoft.com/office/drawing/2017/decorative" val="1"/>
              </a:ext>
            </a:extLst>
          </p:cNvPr>
          <p:cNvSpPr/>
          <p:nvPr/>
        </p:nvSpPr>
        <p:spPr>
          <a:xfrm>
            <a:off x="274319" y="117099"/>
            <a:ext cx="11643362" cy="492501"/>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5" name="Title 2">
            <a:extLst>
              <a:ext uri="{FF2B5EF4-FFF2-40B4-BE49-F238E27FC236}">
                <a16:creationId xmlns:a16="http://schemas.microsoft.com/office/drawing/2014/main" id="{D584A804-E963-E04E-79F8-961063E342F1}"/>
              </a:ext>
              <a:ext uri="{C183D7F6-B498-43B3-948B-1728B52AA6E4}">
                <adec:decorative xmlns:adec="http://schemas.microsoft.com/office/drawing/2017/decorative" val="1"/>
              </a:ext>
            </a:extLst>
          </p:cNvPr>
          <p:cNvSpPr txBox="1">
            <a:spLocks/>
          </p:cNvSpPr>
          <p:nvPr/>
        </p:nvSpPr>
        <p:spPr>
          <a:xfrm>
            <a:off x="274319" y="154388"/>
            <a:ext cx="11444198" cy="314811"/>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000" b="1" i="0" kern="1200">
                <a:solidFill>
                  <a:srgbClr val="222222"/>
                </a:solidFill>
                <a:latin typeface="+mj-lt"/>
                <a:ea typeface="Lora SemiBold" charset="0"/>
                <a:cs typeface="Lora SemiBold" charset="0"/>
              </a:defRPr>
            </a:lvl1pPr>
          </a:lstStyle>
          <a:p>
            <a:r>
              <a:rPr lang="en-GB" sz="2400">
                <a:solidFill>
                  <a:schemeClr val="bg2"/>
                </a:solidFill>
              </a:rPr>
              <a:t>2. Creating useful and useable advice </a:t>
            </a:r>
          </a:p>
        </p:txBody>
      </p:sp>
      <p:pic>
        <p:nvPicPr>
          <p:cNvPr id="8" name="Picture 7">
            <a:extLst>
              <a:ext uri="{FF2B5EF4-FFF2-40B4-BE49-F238E27FC236}">
                <a16:creationId xmlns:a16="http://schemas.microsoft.com/office/drawing/2014/main" id="{84366688-32BA-2E15-A2FD-0EB763754411}"/>
              </a:ext>
              <a:ext uri="{C183D7F6-B498-43B3-948B-1728B52AA6E4}">
                <adec:decorative xmlns:adec="http://schemas.microsoft.com/office/drawing/2017/decorative" val="1"/>
              </a:ext>
            </a:extLst>
          </p:cNvPr>
          <p:cNvPicPr>
            <a:picLocks noChangeAspect="1"/>
          </p:cNvPicPr>
          <p:nvPr/>
        </p:nvPicPr>
        <p:blipFill rotWithShape="1">
          <a:blip r:embed="rId2"/>
          <a:srcRect l="15568" t="3793" r="14651" b="3793"/>
          <a:stretch/>
        </p:blipFill>
        <p:spPr>
          <a:xfrm>
            <a:off x="455901" y="2041862"/>
            <a:ext cx="1061666" cy="1061666"/>
          </a:xfrm>
          <a:prstGeom prst="rect">
            <a:avLst/>
          </a:prstGeom>
        </p:spPr>
      </p:pic>
    </p:spTree>
    <p:extLst>
      <p:ext uri="{BB962C8B-B14F-4D97-AF65-F5344CB8AC3E}">
        <p14:creationId xmlns:p14="http://schemas.microsoft.com/office/powerpoint/2010/main" val="1320743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32201-0496-4E2C-2F14-60BF6C796B0F}"/>
              </a:ext>
            </a:extLst>
          </p:cNvPr>
          <p:cNvSpPr>
            <a:spLocks noGrp="1"/>
          </p:cNvSpPr>
          <p:nvPr>
            <p:ph type="ctrTitle"/>
          </p:nvPr>
        </p:nvSpPr>
        <p:spPr>
          <a:xfrm>
            <a:off x="297808" y="50188"/>
            <a:ext cx="11178381" cy="1160319"/>
          </a:xfrm>
        </p:spPr>
        <p:txBody>
          <a:bodyPr/>
          <a:lstStyle/>
          <a:p>
            <a:r>
              <a:rPr lang="en-GB" dirty="0"/>
              <a:t>Executive Summary </a:t>
            </a:r>
          </a:p>
        </p:txBody>
      </p:sp>
      <p:sp>
        <p:nvSpPr>
          <p:cNvPr id="3" name="Text Placeholder 2">
            <a:extLst>
              <a:ext uri="{FF2B5EF4-FFF2-40B4-BE49-F238E27FC236}">
                <a16:creationId xmlns:a16="http://schemas.microsoft.com/office/drawing/2014/main" id="{FA97AF2B-2D08-4921-D278-E463F6DB45A0}"/>
              </a:ext>
            </a:extLst>
          </p:cNvPr>
          <p:cNvSpPr>
            <a:spLocks noGrp="1"/>
          </p:cNvSpPr>
          <p:nvPr>
            <p:ph type="body" sz="quarter" idx="12"/>
          </p:nvPr>
        </p:nvSpPr>
        <p:spPr>
          <a:xfrm>
            <a:off x="297808" y="638166"/>
            <a:ext cx="11596384" cy="5877565"/>
          </a:xfrm>
          <a:solidFill>
            <a:schemeClr val="accent2"/>
          </a:solidFill>
        </p:spPr>
        <p:txBody>
          <a:bodyPr vert="horz" lIns="91440" tIns="45720" rIns="91440" bIns="45720" rtlCol="0" anchor="t">
            <a:noAutofit/>
          </a:bodyPr>
          <a:lstStyle/>
          <a:p>
            <a:r>
              <a:rPr lang="en-GB" sz="1350" dirty="0">
                <a:solidFill>
                  <a:schemeClr val="bg2"/>
                </a:solidFill>
              </a:rPr>
              <a:t>At the end of 2023, it is timely to celebrate the contributions and achievements of everyone at NICE, and NICE’s key supporters, who have worked tirelessly to support practitioners and commissioners to get the best care to patients fast, while ensuring value for the taxpayer. </a:t>
            </a:r>
          </a:p>
          <a:p>
            <a:r>
              <a:rPr lang="en-GB" sz="1350" dirty="0">
                <a:solidFill>
                  <a:schemeClr val="bg2"/>
                </a:solidFill>
                <a:latin typeface="Inter"/>
              </a:rPr>
              <a:t>International comparative reports show that the UK is ranked 3rd in the OECD on measures of volume and scope of medicines access, and 4th on time to reimbursement of medicines following global launch</a:t>
            </a:r>
            <a:r>
              <a:rPr lang="en-GB" sz="1350" baseline="30000" dirty="0">
                <a:solidFill>
                  <a:schemeClr val="bg2"/>
                </a:solidFill>
                <a:latin typeface="Inter"/>
              </a:rPr>
              <a:t>1</a:t>
            </a:r>
            <a:r>
              <a:rPr lang="en-GB" sz="1350" dirty="0">
                <a:solidFill>
                  <a:schemeClr val="bg2"/>
                </a:solidFill>
                <a:latin typeface="Inter"/>
              </a:rPr>
              <a:t> . Our year-to-date performance data, shows that when all factors outside NICE’s control are optimised, the time to medicines access following regulatory approval is 38 days. In November, NICE, for the first time recommended a new treatment simultaneously with its MHRA license award. </a:t>
            </a:r>
            <a:endParaRPr lang="en-GB" sz="1350" dirty="0">
              <a:solidFill>
                <a:schemeClr val="bg2"/>
              </a:solidFill>
            </a:endParaRPr>
          </a:p>
          <a:p>
            <a:r>
              <a:rPr lang="en-GB" sz="1350" dirty="0">
                <a:solidFill>
                  <a:schemeClr val="bg2"/>
                </a:solidFill>
                <a:latin typeface="Inter"/>
              </a:rPr>
              <a:t>Following the announcement of the heads of agreement of the new voluntary scheme for branded medicines pricing, access and growth (VPAG), NICE is already working with our partners in government, the NHS and industry on implementation, including consulting on the budget impact test level, and investing in HTA methods and processes with support from the Life Sciences Investment Programme. </a:t>
            </a:r>
          </a:p>
          <a:p>
            <a:r>
              <a:rPr lang="en-GB" sz="1350" dirty="0">
                <a:solidFill>
                  <a:schemeClr val="bg2"/>
                </a:solidFill>
                <a:latin typeface="Inter"/>
              </a:rPr>
              <a:t>This year, NICE has made progress on our transformation to continue to deliver our core purpose in a changing world. A summary of some of this progress is included on slides 3-5.</a:t>
            </a:r>
          </a:p>
          <a:p>
            <a:r>
              <a:rPr lang="en-GB" sz="1350" dirty="0">
                <a:solidFill>
                  <a:schemeClr val="bg2"/>
                </a:solidFill>
              </a:rPr>
              <a:t>Other recent highlights included in this report: </a:t>
            </a:r>
          </a:p>
          <a:p>
            <a:pPr marL="342900" indent="-342900">
              <a:lnSpc>
                <a:spcPct val="100000"/>
              </a:lnSpc>
              <a:buAutoNum type="arabicPeriod"/>
            </a:pPr>
            <a:r>
              <a:rPr lang="en-GB" sz="1350" dirty="0">
                <a:solidFill>
                  <a:schemeClr val="bg2"/>
                </a:solidFill>
                <a:latin typeface="Inter"/>
              </a:rPr>
              <a:t>Focussing on what matters most by recommending life changing technology to help people with type 1 diabetes (slide 6) and supporting the system to tackle health inequalities (slides 7 and 8)</a:t>
            </a:r>
          </a:p>
          <a:p>
            <a:pPr marL="342900" indent="-342900">
              <a:lnSpc>
                <a:spcPct val="100000"/>
              </a:lnSpc>
              <a:buAutoNum type="arabicPeriod"/>
            </a:pPr>
            <a:r>
              <a:rPr lang="en-GB" sz="1350" dirty="0">
                <a:solidFill>
                  <a:schemeClr val="bg2"/>
                </a:solidFill>
                <a:latin typeface="Inter"/>
              </a:rPr>
              <a:t>Creating useful and useable advice through delivering the fastest ever patient access to medicines by recommending a new treatment for advanced lymphoma on the same day as regulatory approval and launching our refreshed NICE Advice service to support the life sciences sector (slides 9-10)</a:t>
            </a:r>
          </a:p>
        </p:txBody>
      </p:sp>
      <p:sp>
        <p:nvSpPr>
          <p:cNvPr id="8" name="TextBox 7">
            <a:extLst>
              <a:ext uri="{FF2B5EF4-FFF2-40B4-BE49-F238E27FC236}">
                <a16:creationId xmlns:a16="http://schemas.microsoft.com/office/drawing/2014/main" id="{515A5B22-21C5-295B-AD80-9C583609AEB4}"/>
              </a:ext>
            </a:extLst>
          </p:cNvPr>
          <p:cNvSpPr txBox="1"/>
          <p:nvPr/>
        </p:nvSpPr>
        <p:spPr>
          <a:xfrm>
            <a:off x="6813754" y="6515732"/>
            <a:ext cx="6096000" cy="307777"/>
          </a:xfrm>
          <a:prstGeom prst="rect">
            <a:avLst/>
          </a:prstGeom>
          <a:noFill/>
        </p:spPr>
        <p:txBody>
          <a:bodyPr wrap="square">
            <a:spAutoFit/>
          </a:bodyPr>
          <a:lstStyle/>
          <a:p>
            <a:r>
              <a:rPr lang="en-GB" sz="1400" baseline="30000" dirty="0">
                <a:solidFill>
                  <a:schemeClr val="bg2"/>
                </a:solidFill>
              </a:rPr>
              <a:t>1</a:t>
            </a:r>
            <a:r>
              <a:rPr lang="en-GB" sz="1400" dirty="0">
                <a:solidFill>
                  <a:schemeClr val="bg2"/>
                </a:solidFill>
              </a:rPr>
              <a:t>PhRMA Global Access to New Medicines Report, April 2023. </a:t>
            </a:r>
          </a:p>
        </p:txBody>
      </p:sp>
    </p:spTree>
    <p:extLst>
      <p:ext uri="{BB962C8B-B14F-4D97-AF65-F5344CB8AC3E}">
        <p14:creationId xmlns:p14="http://schemas.microsoft.com/office/powerpoint/2010/main" val="2087350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77414408-B07A-5BBF-8D7E-0142EC6C2AD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323017" y="3634409"/>
            <a:ext cx="3541783" cy="2048260"/>
          </a:xfrm>
          <a:prstGeom prst="rect">
            <a:avLst/>
          </a:prstGeom>
        </p:spPr>
      </p:pic>
      <p:pic>
        <p:nvPicPr>
          <p:cNvPr id="18" name="Picture 17">
            <a:extLst>
              <a:ext uri="{FF2B5EF4-FFF2-40B4-BE49-F238E27FC236}">
                <a16:creationId xmlns:a16="http://schemas.microsoft.com/office/drawing/2014/main" id="{684BE775-22B3-3DD2-98D5-DE0507C9D05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5967" y="3634409"/>
            <a:ext cx="3541783" cy="2048260"/>
          </a:xfrm>
          <a:prstGeom prst="rect">
            <a:avLst/>
          </a:prstGeom>
        </p:spPr>
      </p:pic>
      <p:pic>
        <p:nvPicPr>
          <p:cNvPr id="16" name="Picture 15" descr="We recommended 13 digital technologies. These include 8 digital therapies for depression and anxiety disorders with the combined potential to help more than 7 million people. ">
            <a:extLst>
              <a:ext uri="{FF2B5EF4-FFF2-40B4-BE49-F238E27FC236}">
                <a16:creationId xmlns:a16="http://schemas.microsoft.com/office/drawing/2014/main" id="{7EF4EE25-C94D-6879-64F6-5DA19FB1539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987480" y="1459520"/>
            <a:ext cx="3536512" cy="2045212"/>
          </a:xfrm>
          <a:prstGeom prst="rect">
            <a:avLst/>
          </a:prstGeom>
        </p:spPr>
      </p:pic>
      <p:pic>
        <p:nvPicPr>
          <p:cNvPr id="14" name="Picture 13">
            <a:extLst>
              <a:ext uri="{FF2B5EF4-FFF2-40B4-BE49-F238E27FC236}">
                <a16:creationId xmlns:a16="http://schemas.microsoft.com/office/drawing/2014/main" id="{FA335AEA-F834-041B-43CB-4B73B9B2CF4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325653" y="1459520"/>
            <a:ext cx="3536512" cy="2045212"/>
          </a:xfrm>
          <a:prstGeom prst="rect">
            <a:avLst/>
          </a:prstGeom>
        </p:spPr>
      </p:pic>
      <p:pic>
        <p:nvPicPr>
          <p:cNvPr id="12" name="Picture 11">
            <a:extLst>
              <a:ext uri="{FF2B5EF4-FFF2-40B4-BE49-F238E27FC236}">
                <a16:creationId xmlns:a16="http://schemas.microsoft.com/office/drawing/2014/main" id="{49A7E453-98BA-6C4D-5254-8466BD39845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78602" y="1459520"/>
            <a:ext cx="3536512" cy="2045212"/>
          </a:xfrm>
          <a:prstGeom prst="rect">
            <a:avLst/>
          </a:prstGeom>
        </p:spPr>
      </p:pic>
      <p:sp>
        <p:nvSpPr>
          <p:cNvPr id="2" name="Title 1">
            <a:extLst>
              <a:ext uri="{FF2B5EF4-FFF2-40B4-BE49-F238E27FC236}">
                <a16:creationId xmlns:a16="http://schemas.microsoft.com/office/drawing/2014/main" id="{1A439D92-468A-0D5D-5DEC-887AA52AB38D}"/>
              </a:ext>
            </a:extLst>
          </p:cNvPr>
          <p:cNvSpPr>
            <a:spLocks noGrp="1"/>
          </p:cNvSpPr>
          <p:nvPr>
            <p:ph type="ctrTitle"/>
          </p:nvPr>
        </p:nvSpPr>
        <p:spPr/>
        <p:txBody>
          <a:bodyPr/>
          <a:lstStyle/>
          <a:p>
            <a:r>
              <a:rPr lang="en-GB"/>
              <a:t>Reducing NHS pressure this year</a:t>
            </a:r>
          </a:p>
        </p:txBody>
      </p:sp>
      <p:sp>
        <p:nvSpPr>
          <p:cNvPr id="3" name="TextBox 2">
            <a:extLst>
              <a:ext uri="{FF2B5EF4-FFF2-40B4-BE49-F238E27FC236}">
                <a16:creationId xmlns:a16="http://schemas.microsoft.com/office/drawing/2014/main" id="{9717F0C7-72C0-4AF3-DED1-21DBB87F9327}"/>
              </a:ext>
            </a:extLst>
          </p:cNvPr>
          <p:cNvSpPr txBox="1"/>
          <p:nvPr/>
        </p:nvSpPr>
        <p:spPr>
          <a:xfrm>
            <a:off x="729760" y="1681633"/>
            <a:ext cx="1696917" cy="307777"/>
          </a:xfrm>
          <a:prstGeom prst="rect">
            <a:avLst/>
          </a:prstGeom>
          <a:noFill/>
        </p:spPr>
        <p:txBody>
          <a:bodyPr wrap="square" rtlCol="0">
            <a:spAutoFit/>
          </a:bodyPr>
          <a:lstStyle/>
          <a:p>
            <a:r>
              <a:rPr lang="en-GB" sz="1400"/>
              <a:t>We published our</a:t>
            </a:r>
          </a:p>
        </p:txBody>
      </p:sp>
      <p:sp>
        <p:nvSpPr>
          <p:cNvPr id="4" name="TextBox 3">
            <a:extLst>
              <a:ext uri="{FF2B5EF4-FFF2-40B4-BE49-F238E27FC236}">
                <a16:creationId xmlns:a16="http://schemas.microsoft.com/office/drawing/2014/main" id="{935A9B76-4D46-74C7-0EDF-FA1844819D9D}"/>
              </a:ext>
            </a:extLst>
          </p:cNvPr>
          <p:cNvSpPr txBox="1"/>
          <p:nvPr/>
        </p:nvSpPr>
        <p:spPr>
          <a:xfrm>
            <a:off x="725364" y="1919166"/>
            <a:ext cx="2523392" cy="656590"/>
          </a:xfrm>
          <a:prstGeom prst="rect">
            <a:avLst/>
          </a:prstGeom>
          <a:noFill/>
        </p:spPr>
        <p:txBody>
          <a:bodyPr wrap="square" lIns="91440" tIns="45720" rIns="91440" bIns="45720" rtlCol="0" anchor="t">
            <a:spAutoFit/>
          </a:bodyPr>
          <a:lstStyle/>
          <a:p>
            <a:pPr>
              <a:lnSpc>
                <a:spcPts val="2200"/>
              </a:lnSpc>
            </a:pPr>
            <a:r>
              <a:rPr lang="en-GB" sz="2100">
                <a:solidFill>
                  <a:srgbClr val="228096"/>
                </a:solidFill>
                <a:latin typeface="+mj-lt"/>
              </a:rPr>
              <a:t>first resources on virtual wards, </a:t>
            </a:r>
          </a:p>
        </p:txBody>
      </p:sp>
      <p:sp>
        <p:nvSpPr>
          <p:cNvPr id="5" name="TextBox 4">
            <a:extLst>
              <a:ext uri="{FF2B5EF4-FFF2-40B4-BE49-F238E27FC236}">
                <a16:creationId xmlns:a16="http://schemas.microsoft.com/office/drawing/2014/main" id="{A86D63EE-BBC6-01B2-3AD8-775EA098C812}"/>
              </a:ext>
            </a:extLst>
          </p:cNvPr>
          <p:cNvSpPr txBox="1"/>
          <p:nvPr/>
        </p:nvSpPr>
        <p:spPr>
          <a:xfrm>
            <a:off x="725364" y="2479289"/>
            <a:ext cx="2793678" cy="954107"/>
          </a:xfrm>
          <a:prstGeom prst="rect">
            <a:avLst/>
          </a:prstGeom>
          <a:noFill/>
        </p:spPr>
        <p:txBody>
          <a:bodyPr wrap="square" rtlCol="0">
            <a:spAutoFit/>
          </a:bodyPr>
          <a:lstStyle/>
          <a:p>
            <a:r>
              <a:rPr lang="en-GB" sz="1400"/>
              <a:t>to help clinicians manage patients with acute respiratory infections at home and so increase hospital capacity. </a:t>
            </a:r>
          </a:p>
        </p:txBody>
      </p:sp>
      <p:sp>
        <p:nvSpPr>
          <p:cNvPr id="6" name="TextBox 5">
            <a:extLst>
              <a:ext uri="{FF2B5EF4-FFF2-40B4-BE49-F238E27FC236}">
                <a16:creationId xmlns:a16="http://schemas.microsoft.com/office/drawing/2014/main" id="{2CCEA0B8-53B4-94CC-44F4-A810FD2BA925}"/>
              </a:ext>
            </a:extLst>
          </p:cNvPr>
          <p:cNvSpPr txBox="1"/>
          <p:nvPr/>
        </p:nvSpPr>
        <p:spPr>
          <a:xfrm>
            <a:off x="4424081" y="1623017"/>
            <a:ext cx="2385561" cy="954107"/>
          </a:xfrm>
          <a:prstGeom prst="rect">
            <a:avLst/>
          </a:prstGeom>
          <a:noFill/>
        </p:spPr>
        <p:txBody>
          <a:bodyPr wrap="square" lIns="91440" tIns="45720" rIns="91440" bIns="45720" rtlCol="0" anchor="t">
            <a:spAutoFit/>
          </a:bodyPr>
          <a:lstStyle/>
          <a:p>
            <a:r>
              <a:rPr lang="en-GB" sz="1400" dirty="0"/>
              <a:t>Home tests that we recommended for people with signs of colorectal cancer, will result in </a:t>
            </a:r>
          </a:p>
        </p:txBody>
      </p:sp>
      <p:sp>
        <p:nvSpPr>
          <p:cNvPr id="7" name="TextBox 6">
            <a:extLst>
              <a:ext uri="{FF2B5EF4-FFF2-40B4-BE49-F238E27FC236}">
                <a16:creationId xmlns:a16="http://schemas.microsoft.com/office/drawing/2014/main" id="{C634915F-AE55-F31C-AE04-083261E88255}"/>
              </a:ext>
            </a:extLst>
          </p:cNvPr>
          <p:cNvSpPr txBox="1"/>
          <p:nvPr/>
        </p:nvSpPr>
        <p:spPr>
          <a:xfrm>
            <a:off x="4424081" y="2489130"/>
            <a:ext cx="3100755" cy="538609"/>
          </a:xfrm>
          <a:prstGeom prst="rect">
            <a:avLst/>
          </a:prstGeom>
          <a:noFill/>
        </p:spPr>
        <p:txBody>
          <a:bodyPr wrap="square" rtlCol="0">
            <a:spAutoFit/>
          </a:bodyPr>
          <a:lstStyle/>
          <a:p>
            <a:r>
              <a:rPr lang="en-GB" sz="2900">
                <a:solidFill>
                  <a:srgbClr val="228096"/>
                </a:solidFill>
                <a:latin typeface="+mj-lt"/>
              </a:rPr>
              <a:t>100,000</a:t>
            </a:r>
          </a:p>
        </p:txBody>
      </p:sp>
      <p:sp>
        <p:nvSpPr>
          <p:cNvPr id="8" name="TextBox 7">
            <a:extLst>
              <a:ext uri="{FF2B5EF4-FFF2-40B4-BE49-F238E27FC236}">
                <a16:creationId xmlns:a16="http://schemas.microsoft.com/office/drawing/2014/main" id="{4714DEB1-22F5-87FF-DE24-0A9AAE08FB01}"/>
              </a:ext>
            </a:extLst>
          </p:cNvPr>
          <p:cNvSpPr txBox="1"/>
          <p:nvPr/>
        </p:nvSpPr>
        <p:spPr>
          <a:xfrm>
            <a:off x="4426112" y="2908487"/>
            <a:ext cx="2823146" cy="523220"/>
          </a:xfrm>
          <a:prstGeom prst="rect">
            <a:avLst/>
          </a:prstGeom>
          <a:noFill/>
        </p:spPr>
        <p:txBody>
          <a:bodyPr wrap="square" rtlCol="0">
            <a:spAutoFit/>
          </a:bodyPr>
          <a:lstStyle/>
          <a:p>
            <a:r>
              <a:rPr lang="en-GB" sz="1400"/>
              <a:t>fewer colonoscopies annually, and reduce waiting times.</a:t>
            </a:r>
          </a:p>
        </p:txBody>
      </p:sp>
      <p:sp>
        <p:nvSpPr>
          <p:cNvPr id="9" name="TextBox 8">
            <a:extLst>
              <a:ext uri="{FF2B5EF4-FFF2-40B4-BE49-F238E27FC236}">
                <a16:creationId xmlns:a16="http://schemas.microsoft.com/office/drawing/2014/main" id="{ABDB4ED7-F8FB-DA57-1A96-04578CE08B14}"/>
              </a:ext>
            </a:extLst>
          </p:cNvPr>
          <p:cNvSpPr txBox="1"/>
          <p:nvPr/>
        </p:nvSpPr>
        <p:spPr>
          <a:xfrm>
            <a:off x="8065476" y="1532140"/>
            <a:ext cx="2107225" cy="307777"/>
          </a:xfrm>
          <a:prstGeom prst="rect">
            <a:avLst/>
          </a:prstGeom>
          <a:noFill/>
        </p:spPr>
        <p:txBody>
          <a:bodyPr wrap="square" rtlCol="0">
            <a:spAutoFit/>
          </a:bodyPr>
          <a:lstStyle/>
          <a:p>
            <a:r>
              <a:rPr lang="en-GB" sz="1400"/>
              <a:t>We recommended </a:t>
            </a:r>
          </a:p>
        </p:txBody>
      </p:sp>
      <p:sp>
        <p:nvSpPr>
          <p:cNvPr id="10" name="TextBox 9">
            <a:extLst>
              <a:ext uri="{FF2B5EF4-FFF2-40B4-BE49-F238E27FC236}">
                <a16:creationId xmlns:a16="http://schemas.microsoft.com/office/drawing/2014/main" id="{A351AE1C-C38D-8E22-9E3C-18A6A2D218D2}"/>
              </a:ext>
            </a:extLst>
          </p:cNvPr>
          <p:cNvSpPr txBox="1"/>
          <p:nvPr/>
        </p:nvSpPr>
        <p:spPr>
          <a:xfrm>
            <a:off x="8065476" y="1802825"/>
            <a:ext cx="2523392" cy="656590"/>
          </a:xfrm>
          <a:prstGeom prst="rect">
            <a:avLst/>
          </a:prstGeom>
          <a:noFill/>
        </p:spPr>
        <p:txBody>
          <a:bodyPr wrap="square" rtlCol="0">
            <a:spAutoFit/>
          </a:bodyPr>
          <a:lstStyle/>
          <a:p>
            <a:pPr>
              <a:lnSpc>
                <a:spcPts val="2200"/>
              </a:lnSpc>
            </a:pPr>
            <a:r>
              <a:rPr lang="en-GB" sz="2100">
                <a:solidFill>
                  <a:srgbClr val="228096"/>
                </a:solidFill>
                <a:latin typeface="+mj-lt"/>
              </a:rPr>
              <a:t>13 digital technologies.</a:t>
            </a:r>
          </a:p>
        </p:txBody>
      </p:sp>
      <p:sp>
        <p:nvSpPr>
          <p:cNvPr id="11" name="TextBox 10">
            <a:extLst>
              <a:ext uri="{FF2B5EF4-FFF2-40B4-BE49-F238E27FC236}">
                <a16:creationId xmlns:a16="http://schemas.microsoft.com/office/drawing/2014/main" id="{E31341A3-8C28-DD5D-0481-6C53C93F3744}"/>
              </a:ext>
            </a:extLst>
          </p:cNvPr>
          <p:cNvSpPr txBox="1"/>
          <p:nvPr/>
        </p:nvSpPr>
        <p:spPr>
          <a:xfrm>
            <a:off x="8065476" y="2467495"/>
            <a:ext cx="3338147" cy="954107"/>
          </a:xfrm>
          <a:prstGeom prst="rect">
            <a:avLst/>
          </a:prstGeom>
          <a:noFill/>
        </p:spPr>
        <p:txBody>
          <a:bodyPr wrap="square" rtlCol="0">
            <a:spAutoFit/>
          </a:bodyPr>
          <a:lstStyle/>
          <a:p>
            <a:r>
              <a:rPr lang="en-GB" sz="1400" dirty="0"/>
              <a:t>These </a:t>
            </a:r>
            <a:r>
              <a:rPr lang="en-GB" sz="1400" dirty="0">
                <a:solidFill>
                  <a:srgbClr val="228096"/>
                </a:solidFill>
                <a:latin typeface="Inter SemiBold" panose="02000503000000020004" pitchFamily="2" charset="0"/>
                <a:ea typeface="Inter SemiBold" panose="02000503000000020004" pitchFamily="2" charset="0"/>
              </a:rPr>
              <a:t>include 8 digital therapies</a:t>
            </a:r>
            <a:r>
              <a:rPr lang="en-GB" sz="1400" dirty="0"/>
              <a:t> for depression and anxiety disorders with the combined potential to help more than </a:t>
            </a:r>
            <a:r>
              <a:rPr lang="en-GB" sz="1400" dirty="0">
                <a:solidFill>
                  <a:srgbClr val="228096"/>
                </a:solidFill>
                <a:latin typeface="Inter SemiBold" panose="02000503000000020004" pitchFamily="2" charset="0"/>
                <a:ea typeface="Inter SemiBold" panose="02000503000000020004" pitchFamily="2" charset="0"/>
              </a:rPr>
              <a:t>7 million people</a:t>
            </a:r>
            <a:r>
              <a:rPr lang="en-GB" sz="1400" dirty="0"/>
              <a:t>.</a:t>
            </a:r>
          </a:p>
        </p:txBody>
      </p:sp>
      <p:sp>
        <p:nvSpPr>
          <p:cNvPr id="13" name="TextBox 12">
            <a:extLst>
              <a:ext uri="{FF2B5EF4-FFF2-40B4-BE49-F238E27FC236}">
                <a16:creationId xmlns:a16="http://schemas.microsoft.com/office/drawing/2014/main" id="{D9000DC0-C8DE-9500-E526-DE77B2622CEC}"/>
              </a:ext>
            </a:extLst>
          </p:cNvPr>
          <p:cNvSpPr txBox="1"/>
          <p:nvPr/>
        </p:nvSpPr>
        <p:spPr>
          <a:xfrm>
            <a:off x="720968" y="3745407"/>
            <a:ext cx="2523392" cy="656590"/>
          </a:xfrm>
          <a:prstGeom prst="rect">
            <a:avLst/>
          </a:prstGeom>
          <a:noFill/>
        </p:spPr>
        <p:txBody>
          <a:bodyPr wrap="square" lIns="91440" tIns="45720" rIns="91440" bIns="45720" rtlCol="0" anchor="t">
            <a:spAutoFit/>
          </a:bodyPr>
          <a:lstStyle/>
          <a:p>
            <a:pPr>
              <a:lnSpc>
                <a:spcPts val="2200"/>
              </a:lnSpc>
            </a:pPr>
            <a:r>
              <a:rPr lang="en-GB" sz="2100" dirty="0">
                <a:solidFill>
                  <a:srgbClr val="228096"/>
                </a:solidFill>
                <a:latin typeface="+mj-lt"/>
              </a:rPr>
              <a:t>Four digital programmes </a:t>
            </a:r>
          </a:p>
        </p:txBody>
      </p:sp>
      <p:sp>
        <p:nvSpPr>
          <p:cNvPr id="15" name="TextBox 14">
            <a:extLst>
              <a:ext uri="{FF2B5EF4-FFF2-40B4-BE49-F238E27FC236}">
                <a16:creationId xmlns:a16="http://schemas.microsoft.com/office/drawing/2014/main" id="{B2EF3115-9FFE-5F70-47C3-0A7FF49FE148}"/>
              </a:ext>
            </a:extLst>
          </p:cNvPr>
          <p:cNvSpPr txBox="1"/>
          <p:nvPr/>
        </p:nvSpPr>
        <p:spPr>
          <a:xfrm>
            <a:off x="734156" y="4350585"/>
            <a:ext cx="2523392" cy="1169551"/>
          </a:xfrm>
          <a:prstGeom prst="rect">
            <a:avLst/>
          </a:prstGeom>
          <a:noFill/>
        </p:spPr>
        <p:txBody>
          <a:bodyPr wrap="square" lIns="91440" tIns="45720" rIns="91440" bIns="45720" rtlCol="0" anchor="t">
            <a:spAutoFit/>
          </a:bodyPr>
          <a:lstStyle/>
          <a:p>
            <a:r>
              <a:rPr lang="en-GB" sz="1400" dirty="0"/>
              <a:t>we recommended to help deliver specialist weight management services, could save up to </a:t>
            </a:r>
            <a:r>
              <a:rPr lang="en-GB" sz="1400" dirty="0">
                <a:solidFill>
                  <a:srgbClr val="228096"/>
                </a:solidFill>
                <a:latin typeface="Inter SemiBold"/>
                <a:ea typeface="Inter SemiBold" panose="02000503000000020004" pitchFamily="2" charset="0"/>
              </a:rPr>
              <a:t>145,000 hours</a:t>
            </a:r>
            <a:r>
              <a:rPr lang="en-GB" sz="1400" dirty="0"/>
              <a:t> of clinician time. </a:t>
            </a:r>
          </a:p>
        </p:txBody>
      </p:sp>
      <p:sp>
        <p:nvSpPr>
          <p:cNvPr id="17" name="TextBox 16">
            <a:extLst>
              <a:ext uri="{FF2B5EF4-FFF2-40B4-BE49-F238E27FC236}">
                <a16:creationId xmlns:a16="http://schemas.microsoft.com/office/drawing/2014/main" id="{F961E78C-B79D-FB34-6906-16B45B6002EF}"/>
              </a:ext>
            </a:extLst>
          </p:cNvPr>
          <p:cNvSpPr txBox="1"/>
          <p:nvPr/>
        </p:nvSpPr>
        <p:spPr>
          <a:xfrm>
            <a:off x="4372706" y="3811024"/>
            <a:ext cx="2696310" cy="307777"/>
          </a:xfrm>
          <a:prstGeom prst="rect">
            <a:avLst/>
          </a:prstGeom>
          <a:noFill/>
        </p:spPr>
        <p:txBody>
          <a:bodyPr wrap="square" lIns="91440" tIns="45720" rIns="91440" bIns="45720" rtlCol="0" anchor="t">
            <a:spAutoFit/>
          </a:bodyPr>
          <a:lstStyle/>
          <a:p>
            <a:r>
              <a:rPr lang="en-GB" sz="1400"/>
              <a:t>We appraised more and more</a:t>
            </a:r>
          </a:p>
        </p:txBody>
      </p:sp>
      <p:sp>
        <p:nvSpPr>
          <p:cNvPr id="19" name="TextBox 18">
            <a:extLst>
              <a:ext uri="{FF2B5EF4-FFF2-40B4-BE49-F238E27FC236}">
                <a16:creationId xmlns:a16="http://schemas.microsoft.com/office/drawing/2014/main" id="{A2AD215D-29D2-EF39-596D-7B1FF6C7B95F}"/>
              </a:ext>
            </a:extLst>
          </p:cNvPr>
          <p:cNvSpPr txBox="1"/>
          <p:nvPr/>
        </p:nvSpPr>
        <p:spPr>
          <a:xfrm>
            <a:off x="4368310" y="4081639"/>
            <a:ext cx="2523392" cy="656590"/>
          </a:xfrm>
          <a:prstGeom prst="rect">
            <a:avLst/>
          </a:prstGeom>
          <a:noFill/>
        </p:spPr>
        <p:txBody>
          <a:bodyPr wrap="square" rtlCol="0">
            <a:spAutoFit/>
          </a:bodyPr>
          <a:lstStyle/>
          <a:p>
            <a:pPr>
              <a:lnSpc>
                <a:spcPts val="2200"/>
              </a:lnSpc>
            </a:pPr>
            <a:r>
              <a:rPr lang="en-GB" sz="2100">
                <a:solidFill>
                  <a:srgbClr val="228096"/>
                </a:solidFill>
                <a:latin typeface="+mj-lt"/>
              </a:rPr>
              <a:t>AI-enabled technologies </a:t>
            </a:r>
          </a:p>
        </p:txBody>
      </p:sp>
      <p:sp>
        <p:nvSpPr>
          <p:cNvPr id="21" name="TextBox 20">
            <a:extLst>
              <a:ext uri="{FF2B5EF4-FFF2-40B4-BE49-F238E27FC236}">
                <a16:creationId xmlns:a16="http://schemas.microsoft.com/office/drawing/2014/main" id="{0BAC5942-23A0-5737-67F5-1D20D41ADEF1}"/>
              </a:ext>
            </a:extLst>
          </p:cNvPr>
          <p:cNvSpPr txBox="1"/>
          <p:nvPr/>
        </p:nvSpPr>
        <p:spPr>
          <a:xfrm>
            <a:off x="4377102" y="4671727"/>
            <a:ext cx="2177563" cy="954107"/>
          </a:xfrm>
          <a:prstGeom prst="rect">
            <a:avLst/>
          </a:prstGeom>
          <a:noFill/>
        </p:spPr>
        <p:txBody>
          <a:bodyPr wrap="square" rtlCol="0">
            <a:spAutoFit/>
          </a:bodyPr>
          <a:lstStyle/>
          <a:p>
            <a:r>
              <a:rPr lang="en-GB" sz="1400"/>
              <a:t>including technologies to speed up contouring in radiotherapy treatment planning. </a:t>
            </a:r>
          </a:p>
        </p:txBody>
      </p:sp>
      <p:pic>
        <p:nvPicPr>
          <p:cNvPr id="25" name="Picture 24">
            <a:extLst>
              <a:ext uri="{FF2B5EF4-FFF2-40B4-BE49-F238E27FC236}">
                <a16:creationId xmlns:a16="http://schemas.microsoft.com/office/drawing/2014/main" id="{9F1B191C-03A3-0729-95CA-5EC5CF3704EE}"/>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987480" y="3634409"/>
            <a:ext cx="3541783" cy="2048260"/>
          </a:xfrm>
          <a:prstGeom prst="rect">
            <a:avLst/>
          </a:prstGeom>
        </p:spPr>
      </p:pic>
      <p:sp>
        <p:nvSpPr>
          <p:cNvPr id="27" name="TextBox 26">
            <a:extLst>
              <a:ext uri="{FF2B5EF4-FFF2-40B4-BE49-F238E27FC236}">
                <a16:creationId xmlns:a16="http://schemas.microsoft.com/office/drawing/2014/main" id="{0C4CADB5-F40D-3573-8D7A-11F651DE3418}"/>
              </a:ext>
            </a:extLst>
          </p:cNvPr>
          <p:cNvSpPr txBox="1"/>
          <p:nvPr/>
        </p:nvSpPr>
        <p:spPr>
          <a:xfrm>
            <a:off x="8069660" y="3693635"/>
            <a:ext cx="2918795" cy="954107"/>
          </a:xfrm>
          <a:prstGeom prst="rect">
            <a:avLst/>
          </a:prstGeom>
          <a:noFill/>
        </p:spPr>
        <p:txBody>
          <a:bodyPr wrap="square" lIns="91440" tIns="45720" rIns="91440" bIns="45720" rtlCol="0" anchor="t">
            <a:spAutoFit/>
          </a:bodyPr>
          <a:lstStyle/>
          <a:p>
            <a:r>
              <a:rPr lang="en-GB" sz="1400" dirty="0"/>
              <a:t>We recommended a </a:t>
            </a:r>
            <a:br>
              <a:rPr lang="en-GB" sz="1400" dirty="0"/>
            </a:br>
            <a:r>
              <a:rPr lang="en-GB" sz="1400" dirty="0">
                <a:solidFill>
                  <a:srgbClr val="228096"/>
                </a:solidFill>
                <a:latin typeface="Inter SemiBold"/>
                <a:ea typeface="Inter SemiBold" panose="02000503000000020004" pitchFamily="2" charset="0"/>
              </a:rPr>
              <a:t>life-changing hybrid closed loop technology</a:t>
            </a:r>
            <a:r>
              <a:rPr lang="en-GB" sz="1400" dirty="0"/>
              <a:t>, which can </a:t>
            </a:r>
            <a:br>
              <a:rPr lang="en-GB" sz="1400" dirty="0"/>
            </a:br>
            <a:r>
              <a:rPr lang="en-GB" sz="1400" dirty="0"/>
              <a:t>be offered to more than </a:t>
            </a:r>
          </a:p>
        </p:txBody>
      </p:sp>
      <p:sp>
        <p:nvSpPr>
          <p:cNvPr id="28" name="TextBox 27">
            <a:extLst>
              <a:ext uri="{FF2B5EF4-FFF2-40B4-BE49-F238E27FC236}">
                <a16:creationId xmlns:a16="http://schemas.microsoft.com/office/drawing/2014/main" id="{F037CC5F-E004-A2AC-FFD7-EB07DF34B331}"/>
              </a:ext>
            </a:extLst>
          </p:cNvPr>
          <p:cNvSpPr txBox="1"/>
          <p:nvPr/>
        </p:nvSpPr>
        <p:spPr>
          <a:xfrm>
            <a:off x="8074057" y="4519617"/>
            <a:ext cx="3100755" cy="707886"/>
          </a:xfrm>
          <a:prstGeom prst="rect">
            <a:avLst/>
          </a:prstGeom>
          <a:noFill/>
        </p:spPr>
        <p:txBody>
          <a:bodyPr wrap="square" rtlCol="0">
            <a:spAutoFit/>
          </a:bodyPr>
          <a:lstStyle/>
          <a:p>
            <a:r>
              <a:rPr lang="en-GB" sz="4000">
                <a:solidFill>
                  <a:srgbClr val="228096"/>
                </a:solidFill>
                <a:latin typeface="+mj-lt"/>
              </a:rPr>
              <a:t>150,000</a:t>
            </a:r>
          </a:p>
        </p:txBody>
      </p:sp>
      <p:sp>
        <p:nvSpPr>
          <p:cNvPr id="29" name="TextBox 28">
            <a:extLst>
              <a:ext uri="{FF2B5EF4-FFF2-40B4-BE49-F238E27FC236}">
                <a16:creationId xmlns:a16="http://schemas.microsoft.com/office/drawing/2014/main" id="{2BA52932-7670-CE3A-800C-DE1B068A0AAC}"/>
              </a:ext>
            </a:extLst>
          </p:cNvPr>
          <p:cNvSpPr txBox="1"/>
          <p:nvPr/>
        </p:nvSpPr>
        <p:spPr>
          <a:xfrm>
            <a:off x="8082849" y="5108758"/>
            <a:ext cx="2065942" cy="523220"/>
          </a:xfrm>
          <a:prstGeom prst="rect">
            <a:avLst/>
          </a:prstGeom>
          <a:noFill/>
        </p:spPr>
        <p:txBody>
          <a:bodyPr wrap="square" rtlCol="0">
            <a:spAutoFit/>
          </a:bodyPr>
          <a:lstStyle/>
          <a:p>
            <a:r>
              <a:rPr lang="en-GB" sz="1400"/>
              <a:t>adults and children with type 1 diabetes. </a:t>
            </a:r>
          </a:p>
        </p:txBody>
      </p:sp>
    </p:spTree>
    <p:extLst>
      <p:ext uri="{BB962C8B-B14F-4D97-AF65-F5344CB8AC3E}">
        <p14:creationId xmlns:p14="http://schemas.microsoft.com/office/powerpoint/2010/main" val="2405732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39D92-468A-0D5D-5DEC-887AA52AB38D}"/>
              </a:ext>
            </a:extLst>
          </p:cNvPr>
          <p:cNvSpPr>
            <a:spLocks noGrp="1"/>
          </p:cNvSpPr>
          <p:nvPr>
            <p:ph type="ctrTitle"/>
          </p:nvPr>
        </p:nvSpPr>
        <p:spPr/>
        <p:txBody>
          <a:bodyPr/>
          <a:lstStyle/>
          <a:p>
            <a:r>
              <a:rPr lang="en-GB"/>
              <a:t>Focusing on what matters most in 2023</a:t>
            </a:r>
          </a:p>
        </p:txBody>
      </p:sp>
      <p:pic>
        <p:nvPicPr>
          <p:cNvPr id="22" name="Picture 21">
            <a:extLst>
              <a:ext uri="{FF2B5EF4-FFF2-40B4-BE49-F238E27FC236}">
                <a16:creationId xmlns:a16="http://schemas.microsoft.com/office/drawing/2014/main" id="{604238E3-1464-70AA-2BFA-9057629A524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80663" y="3634409"/>
            <a:ext cx="3541783" cy="2048260"/>
          </a:xfrm>
          <a:prstGeom prst="rect">
            <a:avLst/>
          </a:prstGeom>
        </p:spPr>
      </p:pic>
      <p:pic>
        <p:nvPicPr>
          <p:cNvPr id="18" name="Picture 17">
            <a:extLst>
              <a:ext uri="{FF2B5EF4-FFF2-40B4-BE49-F238E27FC236}">
                <a16:creationId xmlns:a16="http://schemas.microsoft.com/office/drawing/2014/main" id="{684BE775-22B3-3DD2-98D5-DE0507C9D05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5967" y="3634409"/>
            <a:ext cx="3541783" cy="2048260"/>
          </a:xfrm>
          <a:prstGeom prst="rect">
            <a:avLst/>
          </a:prstGeom>
        </p:spPr>
      </p:pic>
      <p:pic>
        <p:nvPicPr>
          <p:cNvPr id="16" name="Picture 15">
            <a:extLst>
              <a:ext uri="{FF2B5EF4-FFF2-40B4-BE49-F238E27FC236}">
                <a16:creationId xmlns:a16="http://schemas.microsoft.com/office/drawing/2014/main" id="{7EF4EE25-C94D-6879-64F6-5DA19FB1539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984845" y="1459520"/>
            <a:ext cx="3541783" cy="2045212"/>
          </a:xfrm>
          <a:prstGeom prst="rect">
            <a:avLst/>
          </a:prstGeom>
        </p:spPr>
      </p:pic>
      <p:pic>
        <p:nvPicPr>
          <p:cNvPr id="14" name="Picture 13">
            <a:extLst>
              <a:ext uri="{FF2B5EF4-FFF2-40B4-BE49-F238E27FC236}">
                <a16:creationId xmlns:a16="http://schemas.microsoft.com/office/drawing/2014/main" id="{FA335AEA-F834-041B-43CB-4B73B9B2CF4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323018" y="1459520"/>
            <a:ext cx="3541783" cy="2045212"/>
          </a:xfrm>
          <a:prstGeom prst="rect">
            <a:avLst/>
          </a:prstGeom>
        </p:spPr>
      </p:pic>
      <p:pic>
        <p:nvPicPr>
          <p:cNvPr id="12" name="Picture 11">
            <a:extLst>
              <a:ext uri="{FF2B5EF4-FFF2-40B4-BE49-F238E27FC236}">
                <a16:creationId xmlns:a16="http://schemas.microsoft.com/office/drawing/2014/main" id="{49A7E453-98BA-6C4D-5254-8466BD39845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75967" y="1459520"/>
            <a:ext cx="3541783" cy="2045212"/>
          </a:xfrm>
          <a:prstGeom prst="rect">
            <a:avLst/>
          </a:prstGeom>
        </p:spPr>
      </p:pic>
      <p:sp>
        <p:nvSpPr>
          <p:cNvPr id="23" name="TextBox 22">
            <a:extLst>
              <a:ext uri="{FF2B5EF4-FFF2-40B4-BE49-F238E27FC236}">
                <a16:creationId xmlns:a16="http://schemas.microsoft.com/office/drawing/2014/main" id="{12A14DA3-4D30-C227-261A-6036083F8FA8}"/>
              </a:ext>
            </a:extLst>
          </p:cNvPr>
          <p:cNvSpPr txBox="1"/>
          <p:nvPr/>
        </p:nvSpPr>
        <p:spPr>
          <a:xfrm>
            <a:off x="795703" y="1573286"/>
            <a:ext cx="2470638" cy="742950"/>
          </a:xfrm>
          <a:prstGeom prst="rect">
            <a:avLst/>
          </a:prstGeom>
          <a:noFill/>
        </p:spPr>
        <p:txBody>
          <a:bodyPr wrap="square" rtlCol="0">
            <a:spAutoFit/>
          </a:bodyPr>
          <a:lstStyle/>
          <a:p>
            <a:r>
              <a:rPr lang="en-GB" sz="1400"/>
              <a:t>We recommended the </a:t>
            </a:r>
            <a:r>
              <a:rPr lang="en-GB" sz="1400">
                <a:solidFill>
                  <a:srgbClr val="228096"/>
                </a:solidFill>
                <a:latin typeface="Inter SemiBold" panose="02000503000000020004" pitchFamily="2" charset="0"/>
                <a:ea typeface="Inter SemiBold" panose="02000503000000020004" pitchFamily="2" charset="0"/>
              </a:rPr>
              <a:t>first oral treatment</a:t>
            </a:r>
            <a:r>
              <a:rPr lang="en-GB" sz="1400"/>
              <a:t> to prevent migraine, available to </a:t>
            </a:r>
          </a:p>
        </p:txBody>
      </p:sp>
      <p:sp>
        <p:nvSpPr>
          <p:cNvPr id="25" name="TextBox 24">
            <a:extLst>
              <a:ext uri="{FF2B5EF4-FFF2-40B4-BE49-F238E27FC236}">
                <a16:creationId xmlns:a16="http://schemas.microsoft.com/office/drawing/2014/main" id="{109105AB-45E9-EF48-C6C7-82D3D05D86AC}"/>
              </a:ext>
            </a:extLst>
          </p:cNvPr>
          <p:cNvSpPr txBox="1"/>
          <p:nvPr/>
        </p:nvSpPr>
        <p:spPr>
          <a:xfrm>
            <a:off x="786911" y="2230808"/>
            <a:ext cx="3100755" cy="707886"/>
          </a:xfrm>
          <a:prstGeom prst="rect">
            <a:avLst/>
          </a:prstGeom>
          <a:noFill/>
        </p:spPr>
        <p:txBody>
          <a:bodyPr wrap="square" lIns="91440" tIns="45720" rIns="91440" bIns="45720" rtlCol="0" anchor="t">
            <a:spAutoFit/>
          </a:bodyPr>
          <a:lstStyle/>
          <a:p>
            <a:r>
              <a:rPr lang="en-GB" sz="4000">
                <a:solidFill>
                  <a:srgbClr val="228096"/>
                </a:solidFill>
                <a:latin typeface="+mj-lt"/>
              </a:rPr>
              <a:t>145,000</a:t>
            </a:r>
          </a:p>
        </p:txBody>
      </p:sp>
      <p:sp>
        <p:nvSpPr>
          <p:cNvPr id="24" name="TextBox 23">
            <a:extLst>
              <a:ext uri="{FF2B5EF4-FFF2-40B4-BE49-F238E27FC236}">
                <a16:creationId xmlns:a16="http://schemas.microsoft.com/office/drawing/2014/main" id="{4371A7F1-0104-D6D6-2E03-DF6C9ACC7C9A}"/>
              </a:ext>
            </a:extLst>
          </p:cNvPr>
          <p:cNvSpPr txBox="1"/>
          <p:nvPr/>
        </p:nvSpPr>
        <p:spPr>
          <a:xfrm>
            <a:off x="791307" y="2807932"/>
            <a:ext cx="888024" cy="307777"/>
          </a:xfrm>
          <a:prstGeom prst="rect">
            <a:avLst/>
          </a:prstGeom>
          <a:noFill/>
        </p:spPr>
        <p:txBody>
          <a:bodyPr wrap="square" rtlCol="0">
            <a:spAutoFit/>
          </a:bodyPr>
          <a:lstStyle/>
          <a:p>
            <a:r>
              <a:rPr lang="en-GB" sz="1400"/>
              <a:t>people.</a:t>
            </a:r>
          </a:p>
        </p:txBody>
      </p:sp>
      <p:sp>
        <p:nvSpPr>
          <p:cNvPr id="26" name="TextBox 25">
            <a:extLst>
              <a:ext uri="{FF2B5EF4-FFF2-40B4-BE49-F238E27FC236}">
                <a16:creationId xmlns:a16="http://schemas.microsoft.com/office/drawing/2014/main" id="{5B6F3B81-3F84-CC58-3A0F-4E8FF03DE6A5}"/>
              </a:ext>
            </a:extLst>
          </p:cNvPr>
          <p:cNvSpPr txBox="1"/>
          <p:nvPr/>
        </p:nvSpPr>
        <p:spPr>
          <a:xfrm>
            <a:off x="4391757" y="1543183"/>
            <a:ext cx="3167935" cy="892552"/>
          </a:xfrm>
          <a:prstGeom prst="rect">
            <a:avLst/>
          </a:prstGeom>
          <a:noFill/>
        </p:spPr>
        <p:txBody>
          <a:bodyPr wrap="square" lIns="91440" tIns="45720" rIns="91440" bIns="45720" rtlCol="0" anchor="t">
            <a:spAutoFit/>
          </a:bodyPr>
          <a:lstStyle/>
          <a:p>
            <a:r>
              <a:rPr lang="en-GB" sz="1300"/>
              <a:t>We launched the first modular update to our methods and processes that includes a streamlined approach to appraisals. It is up to</a:t>
            </a:r>
          </a:p>
        </p:txBody>
      </p:sp>
      <p:sp>
        <p:nvSpPr>
          <p:cNvPr id="27" name="TextBox 26">
            <a:extLst>
              <a:ext uri="{FF2B5EF4-FFF2-40B4-BE49-F238E27FC236}">
                <a16:creationId xmlns:a16="http://schemas.microsoft.com/office/drawing/2014/main" id="{8C130AA1-EA28-A56E-635C-0E51CA056360}"/>
              </a:ext>
            </a:extLst>
          </p:cNvPr>
          <p:cNvSpPr txBox="1"/>
          <p:nvPr/>
        </p:nvSpPr>
        <p:spPr>
          <a:xfrm>
            <a:off x="4396153" y="2377045"/>
            <a:ext cx="1767255" cy="430887"/>
          </a:xfrm>
          <a:prstGeom prst="rect">
            <a:avLst/>
          </a:prstGeom>
          <a:noFill/>
        </p:spPr>
        <p:txBody>
          <a:bodyPr wrap="square" rtlCol="0">
            <a:spAutoFit/>
          </a:bodyPr>
          <a:lstStyle/>
          <a:p>
            <a:r>
              <a:rPr lang="en-GB" sz="2200">
                <a:solidFill>
                  <a:srgbClr val="228096"/>
                </a:solidFill>
                <a:latin typeface="+mj-lt"/>
              </a:rPr>
              <a:t>45% faster</a:t>
            </a:r>
          </a:p>
        </p:txBody>
      </p:sp>
      <p:sp>
        <p:nvSpPr>
          <p:cNvPr id="28" name="TextBox 27">
            <a:extLst>
              <a:ext uri="{FF2B5EF4-FFF2-40B4-BE49-F238E27FC236}">
                <a16:creationId xmlns:a16="http://schemas.microsoft.com/office/drawing/2014/main" id="{2475252E-D21F-22C9-BE26-68EBF6EC6145}"/>
              </a:ext>
            </a:extLst>
          </p:cNvPr>
          <p:cNvSpPr txBox="1"/>
          <p:nvPr/>
        </p:nvSpPr>
        <p:spPr>
          <a:xfrm>
            <a:off x="4396153" y="2725224"/>
            <a:ext cx="2334360" cy="692497"/>
          </a:xfrm>
          <a:prstGeom prst="rect">
            <a:avLst/>
          </a:prstGeom>
          <a:noFill/>
        </p:spPr>
        <p:txBody>
          <a:bodyPr wrap="square" lIns="91440" tIns="45720" rIns="91440" bIns="45720" rtlCol="0" anchor="t">
            <a:spAutoFit/>
          </a:bodyPr>
          <a:lstStyle/>
          <a:p>
            <a:r>
              <a:rPr lang="en-GB" sz="1300"/>
              <a:t>than our standard process, benefitting around </a:t>
            </a:r>
            <a:r>
              <a:rPr lang="en-GB" sz="1300">
                <a:solidFill>
                  <a:srgbClr val="228096"/>
                </a:solidFill>
                <a:latin typeface="Inter SemiBold"/>
                <a:ea typeface="Inter SemiBold" panose="02000503000000020004" pitchFamily="2" charset="0"/>
              </a:rPr>
              <a:t>350,000 people so far.</a:t>
            </a:r>
          </a:p>
        </p:txBody>
      </p:sp>
      <p:sp>
        <p:nvSpPr>
          <p:cNvPr id="29" name="TextBox 28">
            <a:extLst>
              <a:ext uri="{FF2B5EF4-FFF2-40B4-BE49-F238E27FC236}">
                <a16:creationId xmlns:a16="http://schemas.microsoft.com/office/drawing/2014/main" id="{66C54E71-2027-79E5-C1A8-5B46A045DE97}"/>
              </a:ext>
            </a:extLst>
          </p:cNvPr>
          <p:cNvSpPr txBox="1"/>
          <p:nvPr/>
        </p:nvSpPr>
        <p:spPr>
          <a:xfrm>
            <a:off x="8095638" y="1574522"/>
            <a:ext cx="2185012" cy="738664"/>
          </a:xfrm>
          <a:prstGeom prst="rect">
            <a:avLst/>
          </a:prstGeom>
          <a:noFill/>
        </p:spPr>
        <p:txBody>
          <a:bodyPr wrap="square" lIns="91440" tIns="45720" rIns="91440" bIns="45720" rtlCol="0" anchor="t">
            <a:spAutoFit/>
          </a:bodyPr>
          <a:lstStyle/>
          <a:p>
            <a:r>
              <a:rPr lang="en-GB" sz="1400"/>
              <a:t>For the first time ever, we published guidance on a medicine</a:t>
            </a:r>
          </a:p>
        </p:txBody>
      </p:sp>
      <p:sp>
        <p:nvSpPr>
          <p:cNvPr id="30" name="TextBox 29">
            <a:extLst>
              <a:ext uri="{FF2B5EF4-FFF2-40B4-BE49-F238E27FC236}">
                <a16:creationId xmlns:a16="http://schemas.microsoft.com/office/drawing/2014/main" id="{F08FD002-EAA2-4536-85D2-BD7259C5BBEB}"/>
              </a:ext>
            </a:extLst>
          </p:cNvPr>
          <p:cNvSpPr txBox="1"/>
          <p:nvPr/>
        </p:nvSpPr>
        <p:spPr>
          <a:xfrm>
            <a:off x="8100034" y="2212295"/>
            <a:ext cx="2204551" cy="1015663"/>
          </a:xfrm>
          <a:prstGeom prst="rect">
            <a:avLst/>
          </a:prstGeom>
          <a:noFill/>
        </p:spPr>
        <p:txBody>
          <a:bodyPr wrap="square" lIns="91440" tIns="45720" rIns="91440" bIns="45720" rtlCol="0" anchor="t">
            <a:spAutoFit/>
          </a:bodyPr>
          <a:lstStyle/>
          <a:p>
            <a:r>
              <a:rPr lang="en-GB" sz="2000">
                <a:solidFill>
                  <a:srgbClr val="228096"/>
                </a:solidFill>
                <a:latin typeface="+mj-lt"/>
              </a:rPr>
              <a:t>at the same time as its licence was issued. </a:t>
            </a:r>
          </a:p>
        </p:txBody>
      </p:sp>
      <p:sp>
        <p:nvSpPr>
          <p:cNvPr id="31" name="TextBox 30">
            <a:extLst>
              <a:ext uri="{FF2B5EF4-FFF2-40B4-BE49-F238E27FC236}">
                <a16:creationId xmlns:a16="http://schemas.microsoft.com/office/drawing/2014/main" id="{A1076190-FBC1-2C43-48C9-26F541265DF1}"/>
              </a:ext>
            </a:extLst>
          </p:cNvPr>
          <p:cNvSpPr txBox="1"/>
          <p:nvPr/>
        </p:nvSpPr>
        <p:spPr>
          <a:xfrm>
            <a:off x="680364" y="3896821"/>
            <a:ext cx="3526790" cy="307777"/>
          </a:xfrm>
          <a:prstGeom prst="rect">
            <a:avLst/>
          </a:prstGeom>
          <a:noFill/>
        </p:spPr>
        <p:txBody>
          <a:bodyPr wrap="square" lIns="91440" tIns="45720" rIns="91440" bIns="45720" rtlCol="0" anchor="t">
            <a:spAutoFit/>
          </a:bodyPr>
          <a:lstStyle/>
          <a:p>
            <a:r>
              <a:rPr lang="en-GB" sz="1400"/>
              <a:t>We made </a:t>
            </a:r>
            <a:r>
              <a:rPr lang="en-GB" sz="1400">
                <a:solidFill>
                  <a:srgbClr val="228096"/>
                </a:solidFill>
                <a:latin typeface="Inter SemiBold"/>
                <a:ea typeface="Inter SemiBold" panose="02000503000000020004" pitchFamily="2" charset="0"/>
              </a:rPr>
              <a:t>positive recommendations </a:t>
            </a:r>
            <a:r>
              <a:rPr lang="en-GB" sz="1400"/>
              <a:t>in</a:t>
            </a:r>
          </a:p>
        </p:txBody>
      </p:sp>
      <p:sp>
        <p:nvSpPr>
          <p:cNvPr id="32" name="TextBox 31">
            <a:extLst>
              <a:ext uri="{FF2B5EF4-FFF2-40B4-BE49-F238E27FC236}">
                <a16:creationId xmlns:a16="http://schemas.microsoft.com/office/drawing/2014/main" id="{6D5B9691-A373-BE95-BB99-9420C33BA606}"/>
              </a:ext>
            </a:extLst>
          </p:cNvPr>
          <p:cNvSpPr txBox="1"/>
          <p:nvPr/>
        </p:nvSpPr>
        <p:spPr>
          <a:xfrm>
            <a:off x="1772735" y="4223651"/>
            <a:ext cx="712177" cy="400110"/>
          </a:xfrm>
          <a:prstGeom prst="rect">
            <a:avLst/>
          </a:prstGeom>
          <a:noFill/>
        </p:spPr>
        <p:txBody>
          <a:bodyPr wrap="square" lIns="91440" tIns="45720" rIns="91440" bIns="45720" rtlCol="0" anchor="t">
            <a:spAutoFit/>
          </a:bodyPr>
          <a:lstStyle/>
          <a:p>
            <a:r>
              <a:rPr lang="en-GB" sz="2000">
                <a:solidFill>
                  <a:schemeClr val="bg1"/>
                </a:solidFill>
                <a:latin typeface="+mj-lt"/>
              </a:rPr>
              <a:t>86%</a:t>
            </a:r>
          </a:p>
        </p:txBody>
      </p:sp>
      <p:sp>
        <p:nvSpPr>
          <p:cNvPr id="34" name="TextBox 33">
            <a:extLst>
              <a:ext uri="{FF2B5EF4-FFF2-40B4-BE49-F238E27FC236}">
                <a16:creationId xmlns:a16="http://schemas.microsoft.com/office/drawing/2014/main" id="{543F103D-1E2A-8901-1DB2-C06D2A1639B8}"/>
              </a:ext>
            </a:extLst>
          </p:cNvPr>
          <p:cNvSpPr txBox="1"/>
          <p:nvPr/>
        </p:nvSpPr>
        <p:spPr>
          <a:xfrm>
            <a:off x="2482997" y="4156738"/>
            <a:ext cx="1822858" cy="523220"/>
          </a:xfrm>
          <a:prstGeom prst="rect">
            <a:avLst/>
          </a:prstGeom>
          <a:noFill/>
        </p:spPr>
        <p:txBody>
          <a:bodyPr wrap="square" rtlCol="0">
            <a:spAutoFit/>
          </a:bodyPr>
          <a:lstStyle/>
          <a:p>
            <a:r>
              <a:rPr lang="en-GB" sz="1400">
                <a:solidFill>
                  <a:srgbClr val="00436C"/>
                </a:solidFill>
                <a:latin typeface="Inter SemiBold" panose="02000503000000020004" pitchFamily="2" charset="0"/>
                <a:ea typeface="Inter SemiBold" panose="02000503000000020004" pitchFamily="2" charset="0"/>
              </a:rPr>
              <a:t>of our completed TA guidance</a:t>
            </a:r>
          </a:p>
        </p:txBody>
      </p:sp>
      <p:sp>
        <p:nvSpPr>
          <p:cNvPr id="33" name="TextBox 32">
            <a:extLst>
              <a:ext uri="{FF2B5EF4-FFF2-40B4-BE49-F238E27FC236}">
                <a16:creationId xmlns:a16="http://schemas.microsoft.com/office/drawing/2014/main" id="{D39685B6-0A62-D132-9BF4-ED67A54AC86A}"/>
              </a:ext>
            </a:extLst>
          </p:cNvPr>
          <p:cNvSpPr txBox="1"/>
          <p:nvPr/>
        </p:nvSpPr>
        <p:spPr>
          <a:xfrm>
            <a:off x="1672831" y="4675562"/>
            <a:ext cx="880696" cy="400110"/>
          </a:xfrm>
          <a:prstGeom prst="rect">
            <a:avLst/>
          </a:prstGeom>
          <a:noFill/>
        </p:spPr>
        <p:txBody>
          <a:bodyPr wrap="square" lIns="91440" tIns="45720" rIns="91440" bIns="45720" rtlCol="0" anchor="t">
            <a:spAutoFit/>
          </a:bodyPr>
          <a:lstStyle/>
          <a:p>
            <a:r>
              <a:rPr lang="en-GB" sz="2000">
                <a:solidFill>
                  <a:schemeClr val="bg1"/>
                </a:solidFill>
                <a:latin typeface="+mj-lt"/>
              </a:rPr>
              <a:t>83%</a:t>
            </a:r>
          </a:p>
        </p:txBody>
      </p:sp>
      <p:sp>
        <p:nvSpPr>
          <p:cNvPr id="35" name="TextBox 34">
            <a:extLst>
              <a:ext uri="{FF2B5EF4-FFF2-40B4-BE49-F238E27FC236}">
                <a16:creationId xmlns:a16="http://schemas.microsoft.com/office/drawing/2014/main" id="{7A4C827A-D3E6-DAA5-05A6-E3A5A95A7FA9}"/>
              </a:ext>
            </a:extLst>
          </p:cNvPr>
          <p:cNvSpPr txBox="1"/>
          <p:nvPr/>
        </p:nvSpPr>
        <p:spPr>
          <a:xfrm>
            <a:off x="2364578" y="4614007"/>
            <a:ext cx="1602474" cy="523220"/>
          </a:xfrm>
          <a:prstGeom prst="rect">
            <a:avLst/>
          </a:prstGeom>
          <a:noFill/>
        </p:spPr>
        <p:txBody>
          <a:bodyPr wrap="square" rtlCol="0">
            <a:spAutoFit/>
          </a:bodyPr>
          <a:lstStyle/>
          <a:p>
            <a:r>
              <a:rPr lang="en-GB" sz="1400">
                <a:solidFill>
                  <a:srgbClr val="228096"/>
                </a:solidFill>
                <a:latin typeface="Inter SemiBold" panose="02000503000000020004" pitchFamily="2" charset="0"/>
                <a:ea typeface="Inter SemiBold" panose="02000503000000020004" pitchFamily="2" charset="0"/>
              </a:rPr>
              <a:t>of HST guidance</a:t>
            </a:r>
          </a:p>
        </p:txBody>
      </p:sp>
      <p:sp>
        <p:nvSpPr>
          <p:cNvPr id="40" name="TextBox 39">
            <a:extLst>
              <a:ext uri="{FF2B5EF4-FFF2-40B4-BE49-F238E27FC236}">
                <a16:creationId xmlns:a16="http://schemas.microsoft.com/office/drawing/2014/main" id="{8C6F6068-0E1A-4ABF-1DB1-15928191BCC6}"/>
              </a:ext>
            </a:extLst>
          </p:cNvPr>
          <p:cNvSpPr txBox="1"/>
          <p:nvPr/>
        </p:nvSpPr>
        <p:spPr>
          <a:xfrm>
            <a:off x="8040566" y="3648320"/>
            <a:ext cx="2528676" cy="307777"/>
          </a:xfrm>
          <a:prstGeom prst="rect">
            <a:avLst/>
          </a:prstGeom>
          <a:noFill/>
        </p:spPr>
        <p:txBody>
          <a:bodyPr wrap="square" lIns="91440" tIns="45720" rIns="91440" bIns="45720" rtlCol="0" anchor="t">
            <a:spAutoFit/>
          </a:bodyPr>
          <a:lstStyle/>
          <a:p>
            <a:r>
              <a:rPr lang="en-GB" sz="1400"/>
              <a:t>We recommended two</a:t>
            </a:r>
          </a:p>
        </p:txBody>
      </p:sp>
      <p:sp>
        <p:nvSpPr>
          <p:cNvPr id="41" name="TextBox 40">
            <a:extLst>
              <a:ext uri="{FF2B5EF4-FFF2-40B4-BE49-F238E27FC236}">
                <a16:creationId xmlns:a16="http://schemas.microsoft.com/office/drawing/2014/main" id="{246C3022-3014-EA08-DA86-C7CC0A7DD12B}"/>
              </a:ext>
            </a:extLst>
          </p:cNvPr>
          <p:cNvSpPr txBox="1"/>
          <p:nvPr/>
        </p:nvSpPr>
        <p:spPr>
          <a:xfrm>
            <a:off x="8040566" y="3866689"/>
            <a:ext cx="2523392" cy="938719"/>
          </a:xfrm>
          <a:prstGeom prst="rect">
            <a:avLst/>
          </a:prstGeom>
          <a:noFill/>
        </p:spPr>
        <p:txBody>
          <a:bodyPr wrap="square" rtlCol="0">
            <a:spAutoFit/>
          </a:bodyPr>
          <a:lstStyle/>
          <a:p>
            <a:pPr>
              <a:lnSpc>
                <a:spcPts val="2200"/>
              </a:lnSpc>
            </a:pPr>
            <a:r>
              <a:rPr lang="en-GB" sz="2000">
                <a:solidFill>
                  <a:srgbClr val="228096"/>
                </a:solidFill>
                <a:latin typeface="+mj-lt"/>
              </a:rPr>
              <a:t>new personalised immunotherapy treatments </a:t>
            </a:r>
          </a:p>
        </p:txBody>
      </p:sp>
      <p:sp>
        <p:nvSpPr>
          <p:cNvPr id="42" name="TextBox 41">
            <a:extLst>
              <a:ext uri="{FF2B5EF4-FFF2-40B4-BE49-F238E27FC236}">
                <a16:creationId xmlns:a16="http://schemas.microsoft.com/office/drawing/2014/main" id="{CAFF61C5-736A-0374-8A8B-884D1AAAD3AE}"/>
              </a:ext>
            </a:extLst>
          </p:cNvPr>
          <p:cNvSpPr txBox="1"/>
          <p:nvPr/>
        </p:nvSpPr>
        <p:spPr>
          <a:xfrm>
            <a:off x="8040566" y="4703901"/>
            <a:ext cx="3244361" cy="954107"/>
          </a:xfrm>
          <a:prstGeom prst="rect">
            <a:avLst/>
          </a:prstGeom>
          <a:noFill/>
        </p:spPr>
        <p:txBody>
          <a:bodyPr wrap="square" rtlCol="0">
            <a:spAutoFit/>
          </a:bodyPr>
          <a:lstStyle/>
          <a:p>
            <a:r>
              <a:rPr lang="en-GB" sz="1400"/>
              <a:t>to treat aggressive forms of blood cancer and the first immunotherapy drug for an advanced form of cervical cancer.</a:t>
            </a:r>
          </a:p>
        </p:txBody>
      </p:sp>
      <p:pic>
        <p:nvPicPr>
          <p:cNvPr id="5" name="Picture 4">
            <a:extLst>
              <a:ext uri="{FF2B5EF4-FFF2-40B4-BE49-F238E27FC236}">
                <a16:creationId xmlns:a16="http://schemas.microsoft.com/office/drawing/2014/main" id="{B7FEA891-6E84-5DE3-56DB-C28D4B4598F1}"/>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336169" y="3634409"/>
            <a:ext cx="3541783" cy="2048260"/>
          </a:xfrm>
          <a:prstGeom prst="rect">
            <a:avLst/>
          </a:prstGeom>
        </p:spPr>
      </p:pic>
      <p:sp>
        <p:nvSpPr>
          <p:cNvPr id="6" name="TextBox 5">
            <a:extLst>
              <a:ext uri="{FF2B5EF4-FFF2-40B4-BE49-F238E27FC236}">
                <a16:creationId xmlns:a16="http://schemas.microsoft.com/office/drawing/2014/main" id="{481F5FC7-E95E-3D34-6F47-1C3D212255EA}"/>
              </a:ext>
            </a:extLst>
          </p:cNvPr>
          <p:cNvSpPr txBox="1"/>
          <p:nvPr/>
        </p:nvSpPr>
        <p:spPr>
          <a:xfrm>
            <a:off x="4414165" y="3786380"/>
            <a:ext cx="2041822" cy="422552"/>
          </a:xfrm>
          <a:prstGeom prst="rect">
            <a:avLst/>
          </a:prstGeom>
          <a:noFill/>
        </p:spPr>
        <p:txBody>
          <a:bodyPr wrap="square" lIns="91440" tIns="45720" rIns="91440" bIns="45720" rtlCol="0" anchor="t">
            <a:spAutoFit/>
          </a:bodyPr>
          <a:lstStyle/>
          <a:p>
            <a:pPr>
              <a:lnSpc>
                <a:spcPts val="2200"/>
              </a:lnSpc>
            </a:pPr>
            <a:r>
              <a:rPr lang="en-GB" sz="3200">
                <a:solidFill>
                  <a:srgbClr val="228096"/>
                </a:solidFill>
                <a:latin typeface="+mj-lt"/>
              </a:rPr>
              <a:t>38 days: </a:t>
            </a:r>
          </a:p>
        </p:txBody>
      </p:sp>
      <p:sp>
        <p:nvSpPr>
          <p:cNvPr id="7" name="TextBox 6">
            <a:extLst>
              <a:ext uri="{FF2B5EF4-FFF2-40B4-BE49-F238E27FC236}">
                <a16:creationId xmlns:a16="http://schemas.microsoft.com/office/drawing/2014/main" id="{75F86F7A-DD82-7F43-0363-98260507171F}"/>
              </a:ext>
            </a:extLst>
          </p:cNvPr>
          <p:cNvSpPr txBox="1"/>
          <p:nvPr/>
        </p:nvSpPr>
        <p:spPr>
          <a:xfrm>
            <a:off x="4401330" y="4127828"/>
            <a:ext cx="2328488" cy="1169551"/>
          </a:xfrm>
          <a:prstGeom prst="rect">
            <a:avLst/>
          </a:prstGeom>
          <a:noFill/>
        </p:spPr>
        <p:txBody>
          <a:bodyPr wrap="square" lIns="91440" tIns="45720" rIns="91440" bIns="45720" rtlCol="0" anchor="t">
            <a:spAutoFit/>
          </a:bodyPr>
          <a:lstStyle/>
          <a:p>
            <a:r>
              <a:rPr lang="en-GB" sz="1400">
                <a:ea typeface="+mn-lt"/>
                <a:cs typeface="+mn-lt"/>
              </a:rPr>
              <a:t>average time to medicines access following regulatory approval in optimal* appraisals.</a:t>
            </a:r>
            <a:r>
              <a:rPr lang="en-GB" sz="800">
                <a:latin typeface="Arial"/>
                <a:ea typeface="Times New Roman" panose="02020603050405020304" pitchFamily="18" charset="0"/>
                <a:cs typeface="Times New Roman"/>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2171D3E-1521-953F-63F1-250411C7AA39}"/>
              </a:ext>
            </a:extLst>
          </p:cNvPr>
          <p:cNvSpPr txBox="1"/>
          <p:nvPr/>
        </p:nvSpPr>
        <p:spPr>
          <a:xfrm>
            <a:off x="4401330" y="5281136"/>
            <a:ext cx="3228522" cy="338554"/>
          </a:xfrm>
          <a:prstGeom prst="rect">
            <a:avLst/>
          </a:prstGeom>
          <a:noFill/>
        </p:spPr>
        <p:txBody>
          <a:bodyPr wrap="square">
            <a:spAutoFit/>
          </a:bodyPr>
          <a:lstStyle/>
          <a:p>
            <a:r>
              <a:rPr lang="en-GB" sz="800">
                <a:latin typeface="Arial"/>
                <a:ea typeface="+mn-lt"/>
                <a:cs typeface="Times New Roman"/>
              </a:rPr>
              <a:t>*medicines satisfying criteria allowing </a:t>
            </a:r>
            <a:r>
              <a:rPr lang="en-GB" sz="800">
                <a:effectLst/>
                <a:latin typeface="Arial"/>
                <a:ea typeface="Times New Roman" panose="02020603050405020304" pitchFamily="18" charset="0"/>
                <a:cs typeface="Times New Roman"/>
              </a:rPr>
              <a:t>NICE to publish final guidance within 90 days of marketing authorisation.</a:t>
            </a:r>
            <a:r>
              <a:rPr lang="en-GB" sz="800">
                <a:latin typeface="Arial"/>
                <a:ea typeface="Times New Roman" panose="02020603050405020304" pitchFamily="18" charset="0"/>
                <a:cs typeface="Times New Roman"/>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0835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604238E3-1464-70AA-2BFA-9057629A524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80663" y="3634409"/>
            <a:ext cx="3541783" cy="2048260"/>
          </a:xfrm>
          <a:prstGeom prst="rect">
            <a:avLst/>
          </a:prstGeom>
        </p:spPr>
      </p:pic>
      <p:pic>
        <p:nvPicPr>
          <p:cNvPr id="20" name="Picture 19">
            <a:extLst>
              <a:ext uri="{FF2B5EF4-FFF2-40B4-BE49-F238E27FC236}">
                <a16:creationId xmlns:a16="http://schemas.microsoft.com/office/drawing/2014/main" id="{77414408-B07A-5BBF-8D7E-0142EC6C2AD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23017" y="3634409"/>
            <a:ext cx="3541783" cy="2048260"/>
          </a:xfrm>
          <a:prstGeom prst="rect">
            <a:avLst/>
          </a:prstGeom>
        </p:spPr>
      </p:pic>
      <p:pic>
        <p:nvPicPr>
          <p:cNvPr id="18" name="Picture 17">
            <a:extLst>
              <a:ext uri="{FF2B5EF4-FFF2-40B4-BE49-F238E27FC236}">
                <a16:creationId xmlns:a16="http://schemas.microsoft.com/office/drawing/2014/main" id="{684BE775-22B3-3DD2-98D5-DE0507C9D05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5967" y="3634409"/>
            <a:ext cx="3541783" cy="2048260"/>
          </a:xfrm>
          <a:prstGeom prst="rect">
            <a:avLst/>
          </a:prstGeom>
        </p:spPr>
      </p:pic>
      <p:pic>
        <p:nvPicPr>
          <p:cNvPr id="16" name="Picture 15">
            <a:extLst>
              <a:ext uri="{FF2B5EF4-FFF2-40B4-BE49-F238E27FC236}">
                <a16:creationId xmlns:a16="http://schemas.microsoft.com/office/drawing/2014/main" id="{7EF4EE25-C94D-6879-64F6-5DA19FB1539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987480" y="1459520"/>
            <a:ext cx="3536512" cy="2045211"/>
          </a:xfrm>
          <a:prstGeom prst="rect">
            <a:avLst/>
          </a:prstGeom>
        </p:spPr>
      </p:pic>
      <p:pic>
        <p:nvPicPr>
          <p:cNvPr id="14" name="Picture 13">
            <a:extLst>
              <a:ext uri="{FF2B5EF4-FFF2-40B4-BE49-F238E27FC236}">
                <a16:creationId xmlns:a16="http://schemas.microsoft.com/office/drawing/2014/main" id="{FA335AEA-F834-041B-43CB-4B73B9B2CF4E}"/>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325653" y="1459520"/>
            <a:ext cx="3536512" cy="2045211"/>
          </a:xfrm>
          <a:prstGeom prst="rect">
            <a:avLst/>
          </a:prstGeom>
        </p:spPr>
      </p:pic>
      <p:pic>
        <p:nvPicPr>
          <p:cNvPr id="12" name="Picture 11">
            <a:extLst>
              <a:ext uri="{FF2B5EF4-FFF2-40B4-BE49-F238E27FC236}">
                <a16:creationId xmlns:a16="http://schemas.microsoft.com/office/drawing/2014/main" id="{49A7E453-98BA-6C4D-5254-8466BD398454}"/>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78602" y="1459520"/>
            <a:ext cx="3536512" cy="2045211"/>
          </a:xfrm>
          <a:prstGeom prst="rect">
            <a:avLst/>
          </a:prstGeom>
        </p:spPr>
      </p:pic>
      <p:sp>
        <p:nvSpPr>
          <p:cNvPr id="2" name="Title 1">
            <a:extLst>
              <a:ext uri="{FF2B5EF4-FFF2-40B4-BE49-F238E27FC236}">
                <a16:creationId xmlns:a16="http://schemas.microsoft.com/office/drawing/2014/main" id="{1A439D92-468A-0D5D-5DEC-887AA52AB38D}"/>
              </a:ext>
            </a:extLst>
          </p:cNvPr>
          <p:cNvSpPr>
            <a:spLocks noGrp="1"/>
          </p:cNvSpPr>
          <p:nvPr>
            <p:ph type="ctrTitle"/>
          </p:nvPr>
        </p:nvSpPr>
        <p:spPr/>
        <p:txBody>
          <a:bodyPr/>
          <a:lstStyle/>
          <a:p>
            <a:r>
              <a:rPr lang="en-GB"/>
              <a:t>Building a brilliant NICE</a:t>
            </a:r>
          </a:p>
        </p:txBody>
      </p:sp>
      <p:sp>
        <p:nvSpPr>
          <p:cNvPr id="26" name="TextBox 25">
            <a:extLst>
              <a:ext uri="{FF2B5EF4-FFF2-40B4-BE49-F238E27FC236}">
                <a16:creationId xmlns:a16="http://schemas.microsoft.com/office/drawing/2014/main" id="{486DAB11-777F-C729-B8F0-ACADC3E33B5D}"/>
              </a:ext>
            </a:extLst>
          </p:cNvPr>
          <p:cNvSpPr txBox="1"/>
          <p:nvPr/>
        </p:nvSpPr>
        <p:spPr>
          <a:xfrm>
            <a:off x="782514" y="1565144"/>
            <a:ext cx="3072913" cy="307777"/>
          </a:xfrm>
          <a:prstGeom prst="rect">
            <a:avLst/>
          </a:prstGeom>
          <a:noFill/>
        </p:spPr>
        <p:txBody>
          <a:bodyPr wrap="square" rtlCol="0">
            <a:spAutoFit/>
          </a:bodyPr>
          <a:lstStyle/>
          <a:p>
            <a:r>
              <a:rPr lang="en-GB" sz="1400"/>
              <a:t>Launched 2 new staff networks: </a:t>
            </a:r>
          </a:p>
        </p:txBody>
      </p:sp>
      <p:sp>
        <p:nvSpPr>
          <p:cNvPr id="27" name="TextBox 26">
            <a:extLst>
              <a:ext uri="{FF2B5EF4-FFF2-40B4-BE49-F238E27FC236}">
                <a16:creationId xmlns:a16="http://schemas.microsoft.com/office/drawing/2014/main" id="{F28AEE9C-5A5C-A5FB-F06C-4D3A4FE4344D}"/>
              </a:ext>
            </a:extLst>
          </p:cNvPr>
          <p:cNvSpPr txBox="1"/>
          <p:nvPr/>
        </p:nvSpPr>
        <p:spPr>
          <a:xfrm>
            <a:off x="759575" y="1872921"/>
            <a:ext cx="3237848" cy="887422"/>
          </a:xfrm>
          <a:prstGeom prst="rect">
            <a:avLst/>
          </a:prstGeom>
          <a:noFill/>
        </p:spPr>
        <p:txBody>
          <a:bodyPr wrap="square" lIns="91440" tIns="45720" rIns="91440" bIns="45720" rtlCol="0" anchor="t">
            <a:spAutoFit/>
          </a:bodyPr>
          <a:lstStyle/>
          <a:p>
            <a:pPr>
              <a:lnSpc>
                <a:spcPts val="3100"/>
              </a:lnSpc>
            </a:pPr>
            <a:r>
              <a:rPr lang="en-GB" sz="2800">
                <a:solidFill>
                  <a:srgbClr val="228096"/>
                </a:solidFill>
                <a:latin typeface="+mj-lt"/>
              </a:rPr>
              <a:t>Eco-NICE and Women in NICE.</a:t>
            </a:r>
          </a:p>
        </p:txBody>
      </p:sp>
      <p:sp>
        <p:nvSpPr>
          <p:cNvPr id="28" name="TextBox 27">
            <a:extLst>
              <a:ext uri="{FF2B5EF4-FFF2-40B4-BE49-F238E27FC236}">
                <a16:creationId xmlns:a16="http://schemas.microsoft.com/office/drawing/2014/main" id="{0F2480AA-B75D-1B5A-492D-CB1091860493}"/>
              </a:ext>
            </a:extLst>
          </p:cNvPr>
          <p:cNvSpPr txBox="1"/>
          <p:nvPr/>
        </p:nvSpPr>
        <p:spPr>
          <a:xfrm>
            <a:off x="4379031" y="1568011"/>
            <a:ext cx="1614855" cy="307777"/>
          </a:xfrm>
          <a:prstGeom prst="rect">
            <a:avLst/>
          </a:prstGeom>
          <a:noFill/>
        </p:spPr>
        <p:txBody>
          <a:bodyPr wrap="square" rtlCol="0">
            <a:spAutoFit/>
          </a:bodyPr>
          <a:lstStyle/>
          <a:p>
            <a:r>
              <a:rPr lang="en-GB" sz="1400"/>
              <a:t>Launched a new</a:t>
            </a:r>
          </a:p>
        </p:txBody>
      </p:sp>
      <p:sp>
        <p:nvSpPr>
          <p:cNvPr id="29" name="TextBox 28">
            <a:extLst>
              <a:ext uri="{FF2B5EF4-FFF2-40B4-BE49-F238E27FC236}">
                <a16:creationId xmlns:a16="http://schemas.microsoft.com/office/drawing/2014/main" id="{50668986-7234-07A5-E34E-8F8E323E9991}"/>
              </a:ext>
            </a:extLst>
          </p:cNvPr>
          <p:cNvSpPr txBox="1"/>
          <p:nvPr/>
        </p:nvSpPr>
        <p:spPr>
          <a:xfrm>
            <a:off x="4379031" y="1825945"/>
            <a:ext cx="2525980" cy="887422"/>
          </a:xfrm>
          <a:prstGeom prst="rect">
            <a:avLst/>
          </a:prstGeom>
          <a:noFill/>
        </p:spPr>
        <p:txBody>
          <a:bodyPr wrap="square" lIns="91440" tIns="45720" rIns="91440" bIns="45720" rtlCol="0" anchor="t">
            <a:spAutoFit/>
          </a:bodyPr>
          <a:lstStyle/>
          <a:p>
            <a:pPr>
              <a:lnSpc>
                <a:spcPts val="3100"/>
              </a:lnSpc>
            </a:pPr>
            <a:r>
              <a:rPr lang="en-GB" sz="2800">
                <a:solidFill>
                  <a:srgbClr val="228096"/>
                </a:solidFill>
                <a:latin typeface="+mj-lt"/>
              </a:rPr>
              <a:t>learning hub and toolkit, </a:t>
            </a:r>
          </a:p>
        </p:txBody>
      </p:sp>
      <p:sp>
        <p:nvSpPr>
          <p:cNvPr id="30" name="TextBox 29">
            <a:extLst>
              <a:ext uri="{FF2B5EF4-FFF2-40B4-BE49-F238E27FC236}">
                <a16:creationId xmlns:a16="http://schemas.microsoft.com/office/drawing/2014/main" id="{8AE8FB3E-8236-B744-D919-4941ED674496}"/>
              </a:ext>
            </a:extLst>
          </p:cNvPr>
          <p:cNvSpPr txBox="1"/>
          <p:nvPr/>
        </p:nvSpPr>
        <p:spPr>
          <a:xfrm>
            <a:off x="8099557" y="2870875"/>
            <a:ext cx="2483452" cy="523220"/>
          </a:xfrm>
          <a:prstGeom prst="rect">
            <a:avLst/>
          </a:prstGeom>
          <a:noFill/>
        </p:spPr>
        <p:txBody>
          <a:bodyPr wrap="square" rtlCol="0">
            <a:spAutoFit/>
          </a:bodyPr>
          <a:lstStyle/>
          <a:p>
            <a:r>
              <a:rPr lang="en-GB" sz="1400"/>
              <a:t>as part of a new approach to ‘talent management’.</a:t>
            </a:r>
          </a:p>
        </p:txBody>
      </p:sp>
      <p:sp>
        <p:nvSpPr>
          <p:cNvPr id="31" name="TextBox 30">
            <a:extLst>
              <a:ext uri="{FF2B5EF4-FFF2-40B4-BE49-F238E27FC236}">
                <a16:creationId xmlns:a16="http://schemas.microsoft.com/office/drawing/2014/main" id="{1FA675A9-86E6-8773-71AF-B8EB63FAF0EB}"/>
              </a:ext>
            </a:extLst>
          </p:cNvPr>
          <p:cNvSpPr txBox="1"/>
          <p:nvPr/>
        </p:nvSpPr>
        <p:spPr>
          <a:xfrm>
            <a:off x="8099557" y="2038414"/>
            <a:ext cx="3237848" cy="887422"/>
          </a:xfrm>
          <a:prstGeom prst="rect">
            <a:avLst/>
          </a:prstGeom>
          <a:noFill/>
        </p:spPr>
        <p:txBody>
          <a:bodyPr wrap="square" lIns="91440" tIns="45720" rIns="91440" bIns="45720" rtlCol="0" anchor="t">
            <a:spAutoFit/>
          </a:bodyPr>
          <a:lstStyle/>
          <a:p>
            <a:pPr>
              <a:lnSpc>
                <a:spcPts val="3100"/>
              </a:lnSpc>
            </a:pPr>
            <a:r>
              <a:rPr lang="en-GB" sz="2800">
                <a:solidFill>
                  <a:srgbClr val="228096"/>
                </a:solidFill>
                <a:latin typeface="+mj-lt"/>
              </a:rPr>
              <a:t>appraisals process </a:t>
            </a:r>
          </a:p>
        </p:txBody>
      </p:sp>
      <p:sp>
        <p:nvSpPr>
          <p:cNvPr id="32" name="TextBox 31">
            <a:extLst>
              <a:ext uri="{FF2B5EF4-FFF2-40B4-BE49-F238E27FC236}">
                <a16:creationId xmlns:a16="http://schemas.microsoft.com/office/drawing/2014/main" id="{FB7F24D4-46FB-76B5-3A86-4AA974701416}"/>
              </a:ext>
            </a:extLst>
          </p:cNvPr>
          <p:cNvSpPr txBox="1"/>
          <p:nvPr/>
        </p:nvSpPr>
        <p:spPr>
          <a:xfrm>
            <a:off x="8099557" y="1807651"/>
            <a:ext cx="1614855" cy="307777"/>
          </a:xfrm>
          <a:prstGeom prst="rect">
            <a:avLst/>
          </a:prstGeom>
          <a:noFill/>
        </p:spPr>
        <p:txBody>
          <a:bodyPr wrap="square" rtlCol="0">
            <a:spAutoFit/>
          </a:bodyPr>
          <a:lstStyle/>
          <a:p>
            <a:r>
              <a:rPr lang="en-GB" sz="1400"/>
              <a:t>Improved our</a:t>
            </a:r>
          </a:p>
        </p:txBody>
      </p:sp>
      <p:sp>
        <p:nvSpPr>
          <p:cNvPr id="34" name="TextBox 33">
            <a:extLst>
              <a:ext uri="{FF2B5EF4-FFF2-40B4-BE49-F238E27FC236}">
                <a16:creationId xmlns:a16="http://schemas.microsoft.com/office/drawing/2014/main" id="{9BFF9403-F979-116C-34FD-3602C5A35DEE}"/>
              </a:ext>
            </a:extLst>
          </p:cNvPr>
          <p:cNvSpPr txBox="1"/>
          <p:nvPr/>
        </p:nvSpPr>
        <p:spPr>
          <a:xfrm>
            <a:off x="778445" y="4171552"/>
            <a:ext cx="3237848" cy="830997"/>
          </a:xfrm>
          <a:prstGeom prst="rect">
            <a:avLst/>
          </a:prstGeom>
          <a:noFill/>
        </p:spPr>
        <p:txBody>
          <a:bodyPr wrap="square" lIns="91440" tIns="45720" rIns="91440" bIns="45720" rtlCol="0" anchor="t">
            <a:spAutoFit/>
          </a:bodyPr>
          <a:lstStyle/>
          <a:p>
            <a:r>
              <a:rPr lang="en-GB" sz="4800">
                <a:solidFill>
                  <a:srgbClr val="228096"/>
                </a:solidFill>
                <a:latin typeface="+mj-lt"/>
              </a:rPr>
              <a:t>113</a:t>
            </a:r>
          </a:p>
        </p:txBody>
      </p:sp>
      <p:sp>
        <p:nvSpPr>
          <p:cNvPr id="33" name="TextBox 32">
            <a:extLst>
              <a:ext uri="{FF2B5EF4-FFF2-40B4-BE49-F238E27FC236}">
                <a16:creationId xmlns:a16="http://schemas.microsoft.com/office/drawing/2014/main" id="{EDDE3198-C3F3-EB17-58E4-DE4CEF53D83D}"/>
              </a:ext>
            </a:extLst>
          </p:cNvPr>
          <p:cNvSpPr txBox="1"/>
          <p:nvPr/>
        </p:nvSpPr>
        <p:spPr>
          <a:xfrm>
            <a:off x="782514" y="4005766"/>
            <a:ext cx="1614855" cy="307777"/>
          </a:xfrm>
          <a:prstGeom prst="rect">
            <a:avLst/>
          </a:prstGeom>
          <a:noFill/>
        </p:spPr>
        <p:txBody>
          <a:bodyPr wrap="square" rtlCol="0">
            <a:spAutoFit/>
          </a:bodyPr>
          <a:lstStyle/>
          <a:p>
            <a:r>
              <a:rPr lang="en-GB" sz="1400"/>
              <a:t>Implemented</a:t>
            </a:r>
          </a:p>
        </p:txBody>
      </p:sp>
      <p:sp>
        <p:nvSpPr>
          <p:cNvPr id="35" name="TextBox 34">
            <a:extLst>
              <a:ext uri="{FF2B5EF4-FFF2-40B4-BE49-F238E27FC236}">
                <a16:creationId xmlns:a16="http://schemas.microsoft.com/office/drawing/2014/main" id="{BC003929-04BC-28BB-FD4E-D289D5966696}"/>
              </a:ext>
            </a:extLst>
          </p:cNvPr>
          <p:cNvSpPr txBox="1"/>
          <p:nvPr/>
        </p:nvSpPr>
        <p:spPr>
          <a:xfrm>
            <a:off x="777194" y="4850686"/>
            <a:ext cx="2125606" cy="738664"/>
          </a:xfrm>
          <a:prstGeom prst="rect">
            <a:avLst/>
          </a:prstGeom>
          <a:noFill/>
        </p:spPr>
        <p:txBody>
          <a:bodyPr wrap="square" rtlCol="0">
            <a:spAutoFit/>
          </a:bodyPr>
          <a:lstStyle/>
          <a:p>
            <a:r>
              <a:rPr lang="en-GB" sz="1400"/>
              <a:t>crowdsourcing ideas and built a </a:t>
            </a:r>
            <a:r>
              <a:rPr lang="en-GB" sz="1400">
                <a:solidFill>
                  <a:srgbClr val="228096"/>
                </a:solidFill>
                <a:latin typeface="Inter SemiBold" panose="02000503000000020004" pitchFamily="2" charset="0"/>
                <a:ea typeface="Inter SemiBold" panose="02000503000000020004" pitchFamily="2" charset="0"/>
              </a:rPr>
              <a:t>further 89 </a:t>
            </a:r>
            <a:r>
              <a:rPr lang="en-GB" sz="1400"/>
              <a:t>into future plans.</a:t>
            </a:r>
          </a:p>
        </p:txBody>
      </p:sp>
      <p:sp>
        <p:nvSpPr>
          <p:cNvPr id="36" name="TextBox 35">
            <a:extLst>
              <a:ext uri="{FF2B5EF4-FFF2-40B4-BE49-F238E27FC236}">
                <a16:creationId xmlns:a16="http://schemas.microsoft.com/office/drawing/2014/main" id="{CC9CF623-492A-BE60-8784-186AD9E92DBF}"/>
              </a:ext>
            </a:extLst>
          </p:cNvPr>
          <p:cNvSpPr txBox="1"/>
          <p:nvPr/>
        </p:nvSpPr>
        <p:spPr>
          <a:xfrm>
            <a:off x="4456233" y="4313543"/>
            <a:ext cx="1979736" cy="523220"/>
          </a:xfrm>
          <a:prstGeom prst="rect">
            <a:avLst/>
          </a:prstGeom>
          <a:noFill/>
        </p:spPr>
        <p:txBody>
          <a:bodyPr wrap="square" rtlCol="0">
            <a:spAutoFit/>
          </a:bodyPr>
          <a:lstStyle/>
          <a:p>
            <a:r>
              <a:rPr lang="en-GB" sz="1400"/>
              <a:t>Our meetings spring clean has saved </a:t>
            </a:r>
          </a:p>
        </p:txBody>
      </p:sp>
      <p:sp>
        <p:nvSpPr>
          <p:cNvPr id="37" name="TextBox 36">
            <a:extLst>
              <a:ext uri="{FF2B5EF4-FFF2-40B4-BE49-F238E27FC236}">
                <a16:creationId xmlns:a16="http://schemas.microsoft.com/office/drawing/2014/main" id="{5B49A705-DB2B-90FE-C1F9-626B28516AFC}"/>
              </a:ext>
            </a:extLst>
          </p:cNvPr>
          <p:cNvSpPr txBox="1"/>
          <p:nvPr/>
        </p:nvSpPr>
        <p:spPr>
          <a:xfrm>
            <a:off x="4451837" y="4855082"/>
            <a:ext cx="3237848" cy="509114"/>
          </a:xfrm>
          <a:prstGeom prst="rect">
            <a:avLst/>
          </a:prstGeom>
          <a:noFill/>
        </p:spPr>
        <p:txBody>
          <a:bodyPr wrap="square" lIns="91440" tIns="45720" rIns="91440" bIns="45720" rtlCol="0" anchor="t">
            <a:spAutoFit/>
          </a:bodyPr>
          <a:lstStyle/>
          <a:p>
            <a:pPr>
              <a:lnSpc>
                <a:spcPts val="3100"/>
              </a:lnSpc>
            </a:pPr>
            <a:r>
              <a:rPr lang="en-GB" sz="3400">
                <a:solidFill>
                  <a:srgbClr val="228096"/>
                </a:solidFill>
                <a:latin typeface="+mj-lt"/>
              </a:rPr>
              <a:t>850 hours</a:t>
            </a:r>
          </a:p>
        </p:txBody>
      </p:sp>
      <p:sp>
        <p:nvSpPr>
          <p:cNvPr id="38" name="TextBox 37">
            <a:extLst>
              <a:ext uri="{FF2B5EF4-FFF2-40B4-BE49-F238E27FC236}">
                <a16:creationId xmlns:a16="http://schemas.microsoft.com/office/drawing/2014/main" id="{50E05EB4-FD33-A553-20F9-F00B63BA64A6}"/>
              </a:ext>
            </a:extLst>
          </p:cNvPr>
          <p:cNvSpPr txBox="1"/>
          <p:nvPr/>
        </p:nvSpPr>
        <p:spPr>
          <a:xfrm>
            <a:off x="4467956" y="5244591"/>
            <a:ext cx="2737340" cy="307777"/>
          </a:xfrm>
          <a:prstGeom prst="rect">
            <a:avLst/>
          </a:prstGeom>
          <a:noFill/>
        </p:spPr>
        <p:txBody>
          <a:bodyPr wrap="square" rtlCol="0">
            <a:spAutoFit/>
          </a:bodyPr>
          <a:lstStyle/>
          <a:p>
            <a:r>
              <a:rPr lang="en-GB" sz="1400"/>
              <a:t>each month across NICE.</a:t>
            </a:r>
          </a:p>
        </p:txBody>
      </p:sp>
      <p:sp>
        <p:nvSpPr>
          <p:cNvPr id="40" name="TextBox 39">
            <a:extLst>
              <a:ext uri="{FF2B5EF4-FFF2-40B4-BE49-F238E27FC236}">
                <a16:creationId xmlns:a16="http://schemas.microsoft.com/office/drawing/2014/main" id="{97C46742-3EBD-9130-2980-D0A94561CD53}"/>
              </a:ext>
            </a:extLst>
          </p:cNvPr>
          <p:cNvSpPr txBox="1"/>
          <p:nvPr/>
        </p:nvSpPr>
        <p:spPr>
          <a:xfrm>
            <a:off x="8086369" y="3716524"/>
            <a:ext cx="2309992" cy="523220"/>
          </a:xfrm>
          <a:prstGeom prst="rect">
            <a:avLst/>
          </a:prstGeom>
          <a:noFill/>
        </p:spPr>
        <p:txBody>
          <a:bodyPr wrap="square" rtlCol="0">
            <a:spAutoFit/>
          </a:bodyPr>
          <a:lstStyle/>
          <a:p>
            <a:r>
              <a:rPr lang="en-GB" sz="1400"/>
              <a:t>Launched the new </a:t>
            </a:r>
            <a:br>
              <a:rPr lang="en-GB" sz="1400"/>
            </a:br>
            <a:r>
              <a:rPr lang="en-GB" sz="1400"/>
              <a:t>NICE Space, with nearly </a:t>
            </a:r>
          </a:p>
        </p:txBody>
      </p:sp>
      <p:sp>
        <p:nvSpPr>
          <p:cNvPr id="41" name="TextBox 40">
            <a:extLst>
              <a:ext uri="{FF2B5EF4-FFF2-40B4-BE49-F238E27FC236}">
                <a16:creationId xmlns:a16="http://schemas.microsoft.com/office/drawing/2014/main" id="{2C17F468-7683-AA52-8837-BE34DEFAAED6}"/>
              </a:ext>
            </a:extLst>
          </p:cNvPr>
          <p:cNvSpPr txBox="1"/>
          <p:nvPr/>
        </p:nvSpPr>
        <p:spPr>
          <a:xfrm>
            <a:off x="8086696" y="4321859"/>
            <a:ext cx="3237848" cy="518925"/>
          </a:xfrm>
          <a:prstGeom prst="rect">
            <a:avLst/>
          </a:prstGeom>
          <a:noFill/>
        </p:spPr>
        <p:txBody>
          <a:bodyPr wrap="square" lIns="91440" tIns="45720" rIns="91440" bIns="45720" rtlCol="0" anchor="t">
            <a:spAutoFit/>
          </a:bodyPr>
          <a:lstStyle/>
          <a:p>
            <a:pPr>
              <a:lnSpc>
                <a:spcPts val="3100"/>
              </a:lnSpc>
            </a:pPr>
            <a:r>
              <a:rPr lang="en-GB" sz="3900">
                <a:solidFill>
                  <a:srgbClr val="228096"/>
                </a:solidFill>
                <a:latin typeface="+mj-lt"/>
              </a:rPr>
              <a:t>150,000</a:t>
            </a:r>
          </a:p>
        </p:txBody>
      </p:sp>
      <p:sp>
        <p:nvSpPr>
          <p:cNvPr id="42" name="TextBox 41">
            <a:extLst>
              <a:ext uri="{FF2B5EF4-FFF2-40B4-BE49-F238E27FC236}">
                <a16:creationId xmlns:a16="http://schemas.microsoft.com/office/drawing/2014/main" id="{6279836C-5796-187F-A75C-4E025400A185}"/>
              </a:ext>
            </a:extLst>
          </p:cNvPr>
          <p:cNvSpPr txBox="1"/>
          <p:nvPr/>
        </p:nvSpPr>
        <p:spPr>
          <a:xfrm>
            <a:off x="8081973" y="4770726"/>
            <a:ext cx="1718789" cy="523220"/>
          </a:xfrm>
          <a:prstGeom prst="rect">
            <a:avLst/>
          </a:prstGeom>
          <a:noFill/>
        </p:spPr>
        <p:txBody>
          <a:bodyPr wrap="square" rtlCol="0">
            <a:spAutoFit/>
          </a:bodyPr>
          <a:lstStyle/>
          <a:p>
            <a:r>
              <a:rPr lang="en-GB" sz="1400"/>
              <a:t>page views in its </a:t>
            </a:r>
            <a:r>
              <a:rPr lang="en-GB" sz="1400">
                <a:solidFill>
                  <a:srgbClr val="228096"/>
                </a:solidFill>
                <a:latin typeface="Inter SemiBold" panose="02000503000000020004" pitchFamily="2" charset="0"/>
                <a:ea typeface="Inter SemiBold" panose="02000503000000020004" pitchFamily="2" charset="0"/>
              </a:rPr>
              <a:t>first 8 weeks</a:t>
            </a:r>
            <a:r>
              <a:rPr lang="en-GB" sz="1400"/>
              <a:t>.</a:t>
            </a:r>
          </a:p>
        </p:txBody>
      </p:sp>
      <p:sp>
        <p:nvSpPr>
          <p:cNvPr id="4" name="TextBox 3">
            <a:extLst>
              <a:ext uri="{FF2B5EF4-FFF2-40B4-BE49-F238E27FC236}">
                <a16:creationId xmlns:a16="http://schemas.microsoft.com/office/drawing/2014/main" id="{57FC1F21-AFB9-21CE-F41E-1193A396617E}"/>
              </a:ext>
            </a:extLst>
          </p:cNvPr>
          <p:cNvSpPr txBox="1"/>
          <p:nvPr/>
        </p:nvSpPr>
        <p:spPr>
          <a:xfrm>
            <a:off x="4409110" y="2660879"/>
            <a:ext cx="2537275" cy="523220"/>
          </a:xfrm>
          <a:prstGeom prst="rect">
            <a:avLst/>
          </a:prstGeom>
          <a:noFill/>
        </p:spPr>
        <p:txBody>
          <a:bodyPr wrap="square" lIns="91440" tIns="45720" rIns="91440" bIns="45720" rtlCol="0" anchor="t">
            <a:spAutoFit/>
          </a:bodyPr>
          <a:lstStyle/>
          <a:p>
            <a:r>
              <a:rPr lang="en-GB" sz="1400"/>
              <a:t>with nearly </a:t>
            </a:r>
            <a:r>
              <a:rPr lang="en-GB" sz="1400" b="1">
                <a:solidFill>
                  <a:schemeClr val="accent1"/>
                </a:solidFill>
              </a:rPr>
              <a:t>600 active users</a:t>
            </a:r>
            <a:r>
              <a:rPr lang="en-GB" sz="1400"/>
              <a:t> and </a:t>
            </a:r>
            <a:r>
              <a:rPr lang="en-GB" sz="1400" b="1">
                <a:solidFill>
                  <a:schemeClr val="accent1"/>
                </a:solidFill>
              </a:rPr>
              <a:t>2,700 resources.</a:t>
            </a:r>
          </a:p>
        </p:txBody>
      </p:sp>
    </p:spTree>
    <p:extLst>
      <p:ext uri="{BB962C8B-B14F-4D97-AF65-F5344CB8AC3E}">
        <p14:creationId xmlns:p14="http://schemas.microsoft.com/office/powerpoint/2010/main" val="3997829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9CEAB5E-800D-5CB9-D7F9-993213857831}"/>
              </a:ext>
              <a:ext uri="{C183D7F6-B498-43B3-948B-1728B52AA6E4}">
                <adec:decorative xmlns:adec="http://schemas.microsoft.com/office/drawing/2017/decorative" val="1"/>
              </a:ext>
            </a:extLst>
          </p:cNvPr>
          <p:cNvSpPr/>
          <p:nvPr/>
        </p:nvSpPr>
        <p:spPr>
          <a:xfrm>
            <a:off x="274319" y="97717"/>
            <a:ext cx="11714480" cy="479675"/>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9" name="Title 2">
            <a:extLst>
              <a:ext uri="{FF2B5EF4-FFF2-40B4-BE49-F238E27FC236}">
                <a16:creationId xmlns:a16="http://schemas.microsoft.com/office/drawing/2014/main" id="{C41DA6FA-15AE-50F1-30F0-C2AD75FAB300}"/>
              </a:ext>
            </a:extLst>
          </p:cNvPr>
          <p:cNvSpPr txBox="1">
            <a:spLocks/>
          </p:cNvSpPr>
          <p:nvPr/>
        </p:nvSpPr>
        <p:spPr>
          <a:xfrm>
            <a:off x="274319" y="136783"/>
            <a:ext cx="11444198" cy="314811"/>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000" b="1" i="0" kern="1200">
                <a:solidFill>
                  <a:srgbClr val="222222"/>
                </a:solidFill>
                <a:latin typeface="+mj-lt"/>
                <a:ea typeface="Lora SemiBold" charset="0"/>
                <a:cs typeface="Lora SemiBold" charset="0"/>
              </a:defRPr>
            </a:lvl1pPr>
          </a:lstStyle>
          <a:p>
            <a:pPr marL="457200" indent="-457200">
              <a:buFontTx/>
              <a:buAutoNum type="arabicPeriod"/>
            </a:pPr>
            <a:r>
              <a:rPr lang="en-GB" sz="2400" dirty="0">
                <a:solidFill>
                  <a:schemeClr val="bg2"/>
                </a:solidFill>
              </a:rPr>
              <a:t>Focussing on what matters most</a:t>
            </a:r>
            <a:endParaRPr lang="en-US" sz="2400" dirty="0">
              <a:solidFill>
                <a:schemeClr val="bg2"/>
              </a:solidFill>
            </a:endParaRPr>
          </a:p>
        </p:txBody>
      </p:sp>
      <p:sp>
        <p:nvSpPr>
          <p:cNvPr id="2" name="Title 1">
            <a:extLst>
              <a:ext uri="{FF2B5EF4-FFF2-40B4-BE49-F238E27FC236}">
                <a16:creationId xmlns:a16="http://schemas.microsoft.com/office/drawing/2014/main" id="{28999A36-5759-7262-35B5-E3D9E1A355D3}"/>
              </a:ext>
            </a:extLst>
          </p:cNvPr>
          <p:cNvSpPr>
            <a:spLocks noGrp="1"/>
          </p:cNvSpPr>
          <p:nvPr>
            <p:ph type="ctrTitle"/>
          </p:nvPr>
        </p:nvSpPr>
        <p:spPr>
          <a:xfrm>
            <a:off x="286981" y="632985"/>
            <a:ext cx="11080069" cy="1276350"/>
          </a:xfrm>
        </p:spPr>
        <p:txBody>
          <a:bodyPr>
            <a:normAutofit/>
          </a:bodyPr>
          <a:lstStyle/>
          <a:p>
            <a:r>
              <a:rPr lang="en-GB" sz="3200" dirty="0">
                <a:solidFill>
                  <a:srgbClr val="00436C"/>
                </a:solidFill>
              </a:rPr>
              <a:t>Rolling out life changing technology to help people with type 1 diabetes manage their blood glucose </a:t>
            </a:r>
          </a:p>
        </p:txBody>
      </p:sp>
      <p:sp>
        <p:nvSpPr>
          <p:cNvPr id="4" name="Rectangle 3">
            <a:extLst>
              <a:ext uri="{FF2B5EF4-FFF2-40B4-BE49-F238E27FC236}">
                <a16:creationId xmlns:a16="http://schemas.microsoft.com/office/drawing/2014/main" id="{43790BE0-5737-404B-9B09-CBF2AAB42A02}"/>
              </a:ext>
              <a:ext uri="{C183D7F6-B498-43B3-948B-1728B52AA6E4}">
                <adec:decorative xmlns:adec="http://schemas.microsoft.com/office/drawing/2017/decorative" val="1"/>
              </a:ext>
            </a:extLst>
          </p:cNvPr>
          <p:cNvSpPr/>
          <p:nvPr/>
        </p:nvSpPr>
        <p:spPr>
          <a:xfrm>
            <a:off x="274319" y="1680246"/>
            <a:ext cx="11701817" cy="4339554"/>
          </a:xfrm>
          <a:prstGeom prst="rect">
            <a:avLst/>
          </a:prstGeom>
          <a:solidFill>
            <a:srgbClr val="00436C"/>
          </a:solidFill>
          <a:ln>
            <a:solidFill>
              <a:srgbClr val="F7F4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3" name="Text Placeholder 2">
            <a:extLst>
              <a:ext uri="{FF2B5EF4-FFF2-40B4-BE49-F238E27FC236}">
                <a16:creationId xmlns:a16="http://schemas.microsoft.com/office/drawing/2014/main" id="{7DD68D11-7392-BC29-8031-DB18DCD2490D}"/>
              </a:ext>
            </a:extLst>
          </p:cNvPr>
          <p:cNvSpPr>
            <a:spLocks noGrp="1"/>
          </p:cNvSpPr>
          <p:nvPr>
            <p:ph type="body" sz="quarter" idx="12"/>
          </p:nvPr>
        </p:nvSpPr>
        <p:spPr>
          <a:xfrm>
            <a:off x="1646066" y="1703181"/>
            <a:ext cx="10258953" cy="4456518"/>
          </a:xfrm>
        </p:spPr>
        <p:txBody>
          <a:bodyPr vert="horz" lIns="91440" tIns="45720" rIns="91440" bIns="45720" rtlCol="0" anchor="t">
            <a:noAutofit/>
          </a:bodyPr>
          <a:lstStyle/>
          <a:p>
            <a:pPr marL="0" indent="0">
              <a:spcBef>
                <a:spcPts val="600"/>
              </a:spcBef>
              <a:buNone/>
            </a:pPr>
            <a:r>
              <a:rPr lang="en-GB" sz="1600" dirty="0">
                <a:solidFill>
                  <a:schemeClr val="bg2"/>
                </a:solidFill>
                <a:latin typeface="Inter"/>
                <a:ea typeface="Inter"/>
              </a:rPr>
              <a:t>More than 150,00 people with type 1 diabetes which is not controlled could access wearable technology to help them manage their condition following the publication of final draft guidance by NICE. </a:t>
            </a:r>
          </a:p>
          <a:p>
            <a:pPr marL="0" indent="0">
              <a:spcBef>
                <a:spcPts val="600"/>
              </a:spcBef>
              <a:buNone/>
            </a:pPr>
            <a:r>
              <a:rPr lang="en-GB" sz="1600" dirty="0">
                <a:solidFill>
                  <a:schemeClr val="bg2"/>
                </a:solidFill>
                <a:latin typeface="Inter"/>
                <a:ea typeface="Inter"/>
              </a:rPr>
              <a:t>The committee recommended the technology to a wider population than in earlier draft guidance. All children and young people and women who are pregnant or planning a pregnancy will be first to be offered a hybrid closed loop system as part of a 5-year roll-out plan.</a:t>
            </a:r>
          </a:p>
          <a:p>
            <a:pPr marL="0" indent="0">
              <a:spcBef>
                <a:spcPts val="600"/>
              </a:spcBef>
              <a:buNone/>
            </a:pPr>
            <a:r>
              <a:rPr lang="en-GB" sz="1600" dirty="0">
                <a:solidFill>
                  <a:schemeClr val="bg2"/>
                </a:solidFill>
                <a:latin typeface="Inter"/>
                <a:ea typeface="Inter"/>
              </a:rPr>
              <a:t>Hybrid closed loop systems – also known as an artificial pancreas – calculate how much insulin needs to be automatically delivered into the body to keep blood glucose levels within a healthy range. </a:t>
            </a:r>
            <a:r>
              <a:rPr lang="en-GB" sz="1600" dirty="0">
                <a:solidFill>
                  <a:schemeClr val="bg2"/>
                </a:solidFill>
                <a:latin typeface="Inter"/>
                <a:ea typeface="Inter"/>
                <a:cs typeface="Calibri"/>
              </a:rPr>
              <a:t>This means people don’t need regular finger prick testing or to inject themselves with insulin to control their blood sugar levels, and is more effective than standard care at maintaining blood glucose levels within a healthy range. Keeping blood sugar levels under tight control greatly reduces the risk of complications such as blindness and amputations.</a:t>
            </a:r>
          </a:p>
        </p:txBody>
      </p:sp>
      <p:pic>
        <p:nvPicPr>
          <p:cNvPr id="8" name="Picture 7">
            <a:extLst>
              <a:ext uri="{FF2B5EF4-FFF2-40B4-BE49-F238E27FC236}">
                <a16:creationId xmlns:a16="http://schemas.microsoft.com/office/drawing/2014/main" id="{603BDFDC-A440-CE81-A338-1E01B861BAF0}"/>
              </a:ext>
              <a:ext uri="{C183D7F6-B498-43B3-948B-1728B52AA6E4}">
                <adec:decorative xmlns:adec="http://schemas.microsoft.com/office/drawing/2017/decorative" val="1"/>
              </a:ext>
            </a:extLst>
          </p:cNvPr>
          <p:cNvPicPr>
            <a:picLocks noChangeAspect="1"/>
          </p:cNvPicPr>
          <p:nvPr/>
        </p:nvPicPr>
        <p:blipFill rotWithShape="1">
          <a:blip r:embed="rId3"/>
          <a:srcRect l="15861" t="4365" r="14813" b="3825"/>
          <a:stretch/>
        </p:blipFill>
        <p:spPr>
          <a:xfrm>
            <a:off x="529373" y="1909335"/>
            <a:ext cx="1015214" cy="1015214"/>
          </a:xfrm>
          <a:prstGeom prst="rect">
            <a:avLst/>
          </a:prstGeom>
        </p:spPr>
      </p:pic>
    </p:spTree>
    <p:extLst>
      <p:ext uri="{BB962C8B-B14F-4D97-AF65-F5344CB8AC3E}">
        <p14:creationId xmlns:p14="http://schemas.microsoft.com/office/powerpoint/2010/main" val="2909273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157D6A-E270-9113-886D-A9D7C706C605}"/>
              </a:ext>
              <a:ext uri="{C183D7F6-B498-43B3-948B-1728B52AA6E4}">
                <adec:decorative xmlns:adec="http://schemas.microsoft.com/office/drawing/2017/decorative" val="1"/>
              </a:ext>
            </a:extLst>
          </p:cNvPr>
          <p:cNvSpPr/>
          <p:nvPr/>
        </p:nvSpPr>
        <p:spPr>
          <a:xfrm>
            <a:off x="160336" y="1363112"/>
            <a:ext cx="11942445" cy="5447588"/>
          </a:xfrm>
          <a:prstGeom prst="rect">
            <a:avLst/>
          </a:prstGeom>
          <a:solidFill>
            <a:srgbClr val="00436C"/>
          </a:solidFill>
          <a:ln>
            <a:solidFill>
              <a:srgbClr val="F7F4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2" name="Title 1">
            <a:extLst>
              <a:ext uri="{FF2B5EF4-FFF2-40B4-BE49-F238E27FC236}">
                <a16:creationId xmlns:a16="http://schemas.microsoft.com/office/drawing/2014/main" id="{2F117EB4-14A8-2C8E-27CF-B2E4070D2F6D}"/>
              </a:ext>
            </a:extLst>
          </p:cNvPr>
          <p:cNvSpPr>
            <a:spLocks noGrp="1"/>
          </p:cNvSpPr>
          <p:nvPr>
            <p:ph type="ctrTitle"/>
          </p:nvPr>
        </p:nvSpPr>
        <p:spPr>
          <a:xfrm>
            <a:off x="249554" y="610050"/>
            <a:ext cx="11942446" cy="1276350"/>
          </a:xfrm>
        </p:spPr>
        <p:txBody>
          <a:bodyPr>
            <a:normAutofit/>
          </a:bodyPr>
          <a:lstStyle/>
          <a:p>
            <a:r>
              <a:rPr lang="en-GB" sz="3600" dirty="0"/>
              <a:t>Supporting the system to tackle health inequalities</a:t>
            </a:r>
          </a:p>
        </p:txBody>
      </p:sp>
      <p:sp>
        <p:nvSpPr>
          <p:cNvPr id="3" name="Text Placeholder 2">
            <a:extLst>
              <a:ext uri="{FF2B5EF4-FFF2-40B4-BE49-F238E27FC236}">
                <a16:creationId xmlns:a16="http://schemas.microsoft.com/office/drawing/2014/main" id="{B6856817-3D21-F242-87F0-93AD7B24BBD2}"/>
              </a:ext>
            </a:extLst>
          </p:cNvPr>
          <p:cNvSpPr>
            <a:spLocks noGrp="1"/>
          </p:cNvSpPr>
          <p:nvPr>
            <p:ph type="body" sz="quarter" idx="12"/>
          </p:nvPr>
        </p:nvSpPr>
        <p:spPr>
          <a:xfrm>
            <a:off x="1328057" y="1341340"/>
            <a:ext cx="10747828" cy="3641147"/>
          </a:xfrm>
        </p:spPr>
        <p:txBody>
          <a:bodyPr vert="horz" lIns="91440" tIns="45720" rIns="91440" bIns="45720" rtlCol="0" anchor="t">
            <a:noAutofit/>
          </a:bodyPr>
          <a:lstStyle/>
          <a:p>
            <a:pPr marL="0" indent="0">
              <a:spcBef>
                <a:spcPts val="600"/>
              </a:spcBef>
              <a:buNone/>
            </a:pPr>
            <a:r>
              <a:rPr lang="en-GB" sz="1600" dirty="0">
                <a:solidFill>
                  <a:schemeClr val="bg2"/>
                </a:solidFill>
                <a:latin typeface="Inter"/>
              </a:rPr>
              <a:t>Our revised Equalities and Health Inequalities Assessment (EHIA) is enabling us to better capture health inequalities issues during guideline development. This has resulted in specific recommendations to address differential access to treatments, experience of services and health outcomes. </a:t>
            </a:r>
          </a:p>
          <a:p>
            <a:pPr marL="0" indent="0">
              <a:spcBef>
                <a:spcPts val="600"/>
              </a:spcBef>
              <a:buNone/>
            </a:pPr>
            <a:r>
              <a:rPr lang="en-GB" sz="1600" dirty="0">
                <a:solidFill>
                  <a:schemeClr val="bg2"/>
                </a:solidFill>
                <a:latin typeface="Inter"/>
              </a:rPr>
              <a:t>The health equity calculator was used to help shape recommendations in our weight management guideline and will also be used to inform the update of the Type 2 diabetes medicines guideline.</a:t>
            </a:r>
          </a:p>
          <a:p>
            <a:pPr marL="0" indent="0">
              <a:spcBef>
                <a:spcPts val="600"/>
              </a:spcBef>
              <a:buNone/>
            </a:pPr>
            <a:r>
              <a:rPr lang="en-GB" sz="1600" dirty="0">
                <a:solidFill>
                  <a:schemeClr val="bg2"/>
                </a:solidFill>
                <a:latin typeface="Inter"/>
              </a:rPr>
              <a:t>We are exploring methods for addressing ethnic and other biases in the evidence base. This includes scoping a case study using an innovative approach for addressing ethnic bias in primary research. </a:t>
            </a:r>
          </a:p>
          <a:p>
            <a:pPr marL="0" indent="0">
              <a:spcBef>
                <a:spcPts val="600"/>
              </a:spcBef>
              <a:buNone/>
            </a:pPr>
            <a:r>
              <a:rPr lang="en-GB" sz="1600" dirty="0">
                <a:solidFill>
                  <a:schemeClr val="bg2"/>
                </a:solidFill>
                <a:latin typeface="Inter"/>
              </a:rPr>
              <a:t>NICE’s health inequalities web resource has received around 45k views since launch, with 50-200 clicks per day. We’re also working with NHSE and the Institute for Healthcare Improvement to develop case studies that highlight how practitioners have used our guidance to reduce health inequalities.</a:t>
            </a:r>
          </a:p>
          <a:p>
            <a:pPr marL="0" indent="0">
              <a:spcBef>
                <a:spcPts val="600"/>
              </a:spcBef>
              <a:buNone/>
            </a:pPr>
            <a:r>
              <a:rPr lang="en-GB" sz="1600" dirty="0">
                <a:solidFill>
                  <a:schemeClr val="bg2"/>
                </a:solidFill>
                <a:latin typeface="Inter"/>
              </a:rPr>
              <a:t>We are working with partners to ensure that NICE guidance is embedded in national programmes to reduce health inequalities. This includes working with CQC to ensure NICE evidenced approaches are referred to in their inspections, and collaboration with Race and Health Observatory to address unwarranted variation in access to NICE recommended antenatal care.</a:t>
            </a:r>
          </a:p>
        </p:txBody>
      </p:sp>
      <p:sp>
        <p:nvSpPr>
          <p:cNvPr id="4" name="Rectangle 3">
            <a:extLst>
              <a:ext uri="{FF2B5EF4-FFF2-40B4-BE49-F238E27FC236}">
                <a16:creationId xmlns:a16="http://schemas.microsoft.com/office/drawing/2014/main" id="{73B1D346-6DBC-E570-C563-F9E929B0498F}"/>
              </a:ext>
              <a:ext uri="{C183D7F6-B498-43B3-948B-1728B52AA6E4}">
                <adec:decorative xmlns:adec="http://schemas.microsoft.com/office/drawing/2017/decorative" val="1"/>
              </a:ext>
            </a:extLst>
          </p:cNvPr>
          <p:cNvSpPr/>
          <p:nvPr/>
        </p:nvSpPr>
        <p:spPr>
          <a:xfrm>
            <a:off x="160336" y="97717"/>
            <a:ext cx="11828463" cy="479675"/>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5" name="Title 2">
            <a:extLst>
              <a:ext uri="{FF2B5EF4-FFF2-40B4-BE49-F238E27FC236}">
                <a16:creationId xmlns:a16="http://schemas.microsoft.com/office/drawing/2014/main" id="{5F77E99A-CDB8-16A8-4D43-71401FD7735E}"/>
              </a:ext>
              <a:ext uri="{C183D7F6-B498-43B3-948B-1728B52AA6E4}">
                <adec:decorative xmlns:adec="http://schemas.microsoft.com/office/drawing/2017/decorative" val="1"/>
              </a:ext>
            </a:extLst>
          </p:cNvPr>
          <p:cNvSpPr txBox="1">
            <a:spLocks/>
          </p:cNvSpPr>
          <p:nvPr/>
        </p:nvSpPr>
        <p:spPr>
          <a:xfrm>
            <a:off x="330696" y="130375"/>
            <a:ext cx="11444198" cy="31481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i="0" kern="1200">
                <a:solidFill>
                  <a:srgbClr val="222222"/>
                </a:solidFill>
                <a:latin typeface="+mj-lt"/>
                <a:ea typeface="Lora SemiBold" charset="0"/>
                <a:cs typeface="Lora SemiBold" charset="0"/>
              </a:defRPr>
            </a:lvl1pPr>
          </a:lstStyle>
          <a:p>
            <a:pPr marL="457200" indent="-457200">
              <a:buFontTx/>
              <a:buAutoNum type="arabicPeriod"/>
              <a:defRPr/>
            </a:pPr>
            <a:r>
              <a:rPr lang="en-GB" sz="2400" dirty="0">
                <a:solidFill>
                  <a:schemeClr val="bg2"/>
                </a:solidFill>
              </a:rPr>
              <a:t>Focussing on what matters most</a:t>
            </a:r>
            <a:endParaRPr lang="en-US" sz="2400" dirty="0">
              <a:solidFill>
                <a:schemeClr val="bg2"/>
              </a:solidFill>
            </a:endParaRPr>
          </a:p>
        </p:txBody>
      </p:sp>
      <p:pic>
        <p:nvPicPr>
          <p:cNvPr id="7" name="Picture 6">
            <a:extLst>
              <a:ext uri="{FF2B5EF4-FFF2-40B4-BE49-F238E27FC236}">
                <a16:creationId xmlns:a16="http://schemas.microsoft.com/office/drawing/2014/main" id="{94F1C542-7CDC-0142-6520-987AB1624658}"/>
              </a:ext>
              <a:ext uri="{C183D7F6-B498-43B3-948B-1728B52AA6E4}">
                <adec:decorative xmlns:adec="http://schemas.microsoft.com/office/drawing/2017/decorative" val="1"/>
              </a:ext>
            </a:extLst>
          </p:cNvPr>
          <p:cNvPicPr>
            <a:picLocks noChangeAspect="1"/>
          </p:cNvPicPr>
          <p:nvPr/>
        </p:nvPicPr>
        <p:blipFill rotWithShape="1">
          <a:blip r:embed="rId3"/>
          <a:srcRect l="16482" t="4230" r="14396" b="4230"/>
          <a:stretch/>
        </p:blipFill>
        <p:spPr>
          <a:xfrm>
            <a:off x="314684" y="1517905"/>
            <a:ext cx="926287" cy="926287"/>
          </a:xfrm>
          <a:prstGeom prst="rect">
            <a:avLst/>
          </a:prstGeom>
        </p:spPr>
      </p:pic>
    </p:spTree>
    <p:extLst>
      <p:ext uri="{BB962C8B-B14F-4D97-AF65-F5344CB8AC3E}">
        <p14:creationId xmlns:p14="http://schemas.microsoft.com/office/powerpoint/2010/main" val="817019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30C07-4135-D9BD-C25D-A72296D1BD94}"/>
              </a:ext>
            </a:extLst>
          </p:cNvPr>
          <p:cNvSpPr>
            <a:spLocks noGrp="1"/>
          </p:cNvSpPr>
          <p:nvPr>
            <p:ph type="ctrTitle"/>
          </p:nvPr>
        </p:nvSpPr>
        <p:spPr>
          <a:xfrm>
            <a:off x="155228" y="150110"/>
            <a:ext cx="12577820" cy="438780"/>
          </a:xfrm>
        </p:spPr>
        <p:txBody>
          <a:bodyPr vert="horz" lIns="91440" tIns="45720" rIns="91440" bIns="45720" rtlCol="0" anchor="b" anchorCtr="0">
            <a:normAutofit fontScale="90000"/>
          </a:bodyPr>
          <a:lstStyle/>
          <a:p>
            <a:r>
              <a:rPr lang="en-GB" sz="3200" dirty="0"/>
              <a:t>Other ways that we are working to reduce health inequalities</a:t>
            </a:r>
          </a:p>
        </p:txBody>
      </p:sp>
      <p:sp>
        <p:nvSpPr>
          <p:cNvPr id="4" name="Rectangle 3">
            <a:extLst>
              <a:ext uri="{FF2B5EF4-FFF2-40B4-BE49-F238E27FC236}">
                <a16:creationId xmlns:a16="http://schemas.microsoft.com/office/drawing/2014/main" id="{D3B37453-8D42-96C7-191A-71FC5189CD1B}"/>
              </a:ext>
            </a:extLst>
          </p:cNvPr>
          <p:cNvSpPr/>
          <p:nvPr/>
        </p:nvSpPr>
        <p:spPr>
          <a:xfrm>
            <a:off x="369278" y="636508"/>
            <a:ext cx="2159854" cy="1556484"/>
          </a:xfrm>
          <a:prstGeom prst="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tIns="756000" bIns="0" rtlCol="0" anchor="ctr"/>
          <a:lstStyle/>
          <a:p>
            <a:pPr algn="ctr"/>
            <a:r>
              <a:rPr lang="en-GB" sz="1400" b="1">
                <a:latin typeface="+mj-lt"/>
              </a:rPr>
              <a:t>Setting the standard for diversity in research </a:t>
            </a:r>
          </a:p>
        </p:txBody>
      </p:sp>
      <p:sp>
        <p:nvSpPr>
          <p:cNvPr id="9" name="Rectangle 8">
            <a:extLst>
              <a:ext uri="{FF2B5EF4-FFF2-40B4-BE49-F238E27FC236}">
                <a16:creationId xmlns:a16="http://schemas.microsoft.com/office/drawing/2014/main" id="{6826FA5D-F55E-707A-7899-6610DCE6C152}"/>
              </a:ext>
            </a:extLst>
          </p:cNvPr>
          <p:cNvSpPr/>
          <p:nvPr/>
        </p:nvSpPr>
        <p:spPr>
          <a:xfrm>
            <a:off x="369278" y="2261931"/>
            <a:ext cx="2159913" cy="1381125"/>
          </a:xfrm>
          <a:prstGeom prst="rect">
            <a:avLst/>
          </a:prstGeom>
          <a:solidFill>
            <a:srgbClr val="407291"/>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en-GB" sz="1200" dirty="0">
                <a:ea typeface="Times New Roman" panose="02020603050405020304" pitchFamily="18" charset="0"/>
              </a:rPr>
              <a:t>Our NICE advice service ensures that groups</a:t>
            </a:r>
            <a:r>
              <a:rPr lang="en-GB" sz="1200" dirty="0">
                <a:effectLst/>
                <a:ea typeface="Times New Roman" panose="02020603050405020304" pitchFamily="18" charset="0"/>
              </a:rPr>
              <a:t> </a:t>
            </a:r>
            <a:r>
              <a:rPr lang="en-GB" sz="1200" b="1" dirty="0">
                <a:effectLst/>
                <a:ea typeface="Times New Roman" panose="02020603050405020304" pitchFamily="18" charset="0"/>
              </a:rPr>
              <a:t>disproportionately affected </a:t>
            </a:r>
            <a:r>
              <a:rPr lang="en-GB" sz="1200" dirty="0">
                <a:effectLst/>
                <a:ea typeface="Times New Roman" panose="02020603050405020304" pitchFamily="18" charset="0"/>
              </a:rPr>
              <a:t>by a condition</a:t>
            </a:r>
            <a:r>
              <a:rPr lang="en-GB" sz="1200" dirty="0">
                <a:ea typeface="Times New Roman" panose="02020603050405020304" pitchFamily="18" charset="0"/>
              </a:rPr>
              <a:t> </a:t>
            </a:r>
            <a:r>
              <a:rPr lang="en-GB" sz="1200" dirty="0">
                <a:effectLst/>
                <a:ea typeface="Times New Roman" panose="02020603050405020304" pitchFamily="18" charset="0"/>
              </a:rPr>
              <a:t>are included in clinical trials.</a:t>
            </a:r>
            <a:endParaRPr lang="en-GB" dirty="0"/>
          </a:p>
        </p:txBody>
      </p:sp>
      <p:sp>
        <p:nvSpPr>
          <p:cNvPr id="10" name="Rectangle 9">
            <a:extLst>
              <a:ext uri="{FF2B5EF4-FFF2-40B4-BE49-F238E27FC236}">
                <a16:creationId xmlns:a16="http://schemas.microsoft.com/office/drawing/2014/main" id="{CF2682F9-4A5F-B4CD-79C4-BA8B346B599B}"/>
              </a:ext>
            </a:extLst>
          </p:cNvPr>
          <p:cNvSpPr/>
          <p:nvPr/>
        </p:nvSpPr>
        <p:spPr>
          <a:xfrm>
            <a:off x="369278" y="3709772"/>
            <a:ext cx="2159855" cy="1285285"/>
          </a:xfrm>
          <a:prstGeom prst="rect">
            <a:avLst/>
          </a:prstGeom>
          <a:solidFill>
            <a:srgbClr val="407291"/>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en-GB" sz="1200" dirty="0">
                <a:ea typeface="Times New Roman" panose="02020603050405020304" pitchFamily="18" charset="0"/>
              </a:rPr>
              <a:t>We’re u</a:t>
            </a:r>
            <a:r>
              <a:rPr lang="en-GB" sz="1200" dirty="0">
                <a:effectLst/>
                <a:ea typeface="Times New Roman" panose="02020603050405020304" pitchFamily="18" charset="0"/>
              </a:rPr>
              <a:t>pdating our </a:t>
            </a:r>
            <a:r>
              <a:rPr lang="en-GB" sz="1200" dirty="0" err="1">
                <a:ea typeface="Times New Roman" panose="02020603050405020304" pitchFamily="18" charset="0"/>
              </a:rPr>
              <a:t>medtech</a:t>
            </a:r>
            <a:r>
              <a:rPr lang="en-GB" sz="1200" dirty="0">
                <a:ea typeface="Times New Roman" panose="02020603050405020304" pitchFamily="18" charset="0"/>
              </a:rPr>
              <a:t> early technical assessment </a:t>
            </a:r>
            <a:r>
              <a:rPr lang="en-GB" sz="1200" dirty="0">
                <a:effectLst/>
                <a:ea typeface="Times New Roman" panose="02020603050405020304" pitchFamily="18" charset="0"/>
              </a:rPr>
              <a:t>tool</a:t>
            </a:r>
            <a:r>
              <a:rPr lang="en-GB" sz="1200" dirty="0">
                <a:ea typeface="Times New Roman" panose="02020603050405020304" pitchFamily="18" charset="0"/>
              </a:rPr>
              <a:t> (META) </a:t>
            </a:r>
            <a:r>
              <a:rPr lang="en-GB" sz="1200" dirty="0">
                <a:effectLst/>
                <a:ea typeface="Times New Roman" panose="02020603050405020304" pitchFamily="18" charset="0"/>
              </a:rPr>
              <a:t>to make sure it </a:t>
            </a:r>
            <a:r>
              <a:rPr lang="en-GB" sz="1200" dirty="0">
                <a:ea typeface="Times New Roman" panose="02020603050405020304" pitchFamily="18" charset="0"/>
              </a:rPr>
              <a:t>provides clear </a:t>
            </a:r>
            <a:r>
              <a:rPr lang="en-GB" sz="1200" dirty="0">
                <a:effectLst/>
                <a:ea typeface="Times New Roman" panose="02020603050405020304" pitchFamily="18" charset="0"/>
              </a:rPr>
              <a:t>advice on </a:t>
            </a:r>
            <a:r>
              <a:rPr lang="en-GB" sz="1200" b="1" dirty="0">
                <a:effectLst/>
                <a:ea typeface="Times New Roman" panose="02020603050405020304" pitchFamily="18" charset="0"/>
              </a:rPr>
              <a:t>diversity</a:t>
            </a:r>
            <a:r>
              <a:rPr lang="en-GB" sz="1200" dirty="0">
                <a:effectLst/>
                <a:ea typeface="Times New Roman" panose="02020603050405020304" pitchFamily="18" charset="0"/>
              </a:rPr>
              <a:t> in evidence generation.</a:t>
            </a:r>
            <a:endParaRPr lang="en-GB" sz="1200" dirty="0"/>
          </a:p>
        </p:txBody>
      </p:sp>
      <p:sp>
        <p:nvSpPr>
          <p:cNvPr id="11" name="Rectangle 10">
            <a:extLst>
              <a:ext uri="{FF2B5EF4-FFF2-40B4-BE49-F238E27FC236}">
                <a16:creationId xmlns:a16="http://schemas.microsoft.com/office/drawing/2014/main" id="{51ED4A4A-7CA3-B1E5-2E6F-C337177BDF1C}"/>
              </a:ext>
            </a:extLst>
          </p:cNvPr>
          <p:cNvSpPr/>
          <p:nvPr/>
        </p:nvSpPr>
        <p:spPr>
          <a:xfrm>
            <a:off x="369278" y="5063997"/>
            <a:ext cx="2159855" cy="1588729"/>
          </a:xfrm>
          <a:prstGeom prst="rect">
            <a:avLst/>
          </a:prstGeom>
          <a:solidFill>
            <a:srgbClr val="407291"/>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en-GB" sz="1200" dirty="0"/>
              <a:t>Our early value assessments (EVAs) for </a:t>
            </a:r>
            <a:r>
              <a:rPr lang="en-GB" sz="1200" dirty="0" err="1"/>
              <a:t>medtech</a:t>
            </a:r>
            <a:r>
              <a:rPr lang="en-GB" sz="1200" dirty="0"/>
              <a:t> identify what evidence gaps need to be addressed – such as when </a:t>
            </a:r>
            <a:r>
              <a:rPr lang="en-GB" sz="1200" b="1" dirty="0"/>
              <a:t>participants from diverse groups </a:t>
            </a:r>
            <a:r>
              <a:rPr lang="en-GB" sz="1200" dirty="0"/>
              <a:t>are needed. </a:t>
            </a:r>
          </a:p>
        </p:txBody>
      </p:sp>
      <p:sp>
        <p:nvSpPr>
          <p:cNvPr id="5" name="Rectangle 4">
            <a:extLst>
              <a:ext uri="{FF2B5EF4-FFF2-40B4-BE49-F238E27FC236}">
                <a16:creationId xmlns:a16="http://schemas.microsoft.com/office/drawing/2014/main" id="{D5F0CF56-2F79-37EC-9DB5-7A78741CD3EF}"/>
              </a:ext>
            </a:extLst>
          </p:cNvPr>
          <p:cNvSpPr/>
          <p:nvPr/>
        </p:nvSpPr>
        <p:spPr>
          <a:xfrm>
            <a:off x="2675528" y="636507"/>
            <a:ext cx="2159854" cy="1556484"/>
          </a:xfrm>
          <a:prstGeom prst="rect">
            <a:avLst/>
          </a:prstGeom>
          <a:solidFill>
            <a:srgbClr val="EDD8CD"/>
          </a:solidFill>
          <a:ln>
            <a:noFill/>
          </a:ln>
        </p:spPr>
        <p:style>
          <a:lnRef idx="2">
            <a:schemeClr val="accent2">
              <a:shade val="15000"/>
            </a:schemeClr>
          </a:lnRef>
          <a:fillRef idx="1">
            <a:schemeClr val="accent2"/>
          </a:fillRef>
          <a:effectRef idx="0">
            <a:schemeClr val="accent2"/>
          </a:effectRef>
          <a:fontRef idx="minor">
            <a:schemeClr val="lt1"/>
          </a:fontRef>
        </p:style>
        <p:txBody>
          <a:bodyPr tIns="756000" bIns="0" rtlCol="0" anchor="ctr"/>
          <a:lstStyle/>
          <a:p>
            <a:pPr algn="ctr"/>
            <a:endParaRPr lang="en-GB" sz="1400" b="1">
              <a:solidFill>
                <a:schemeClr val="tx1"/>
              </a:solidFill>
              <a:effectLst/>
              <a:latin typeface="+mj-lt"/>
              <a:ea typeface="Times New Roman" panose="02020603050405020304" pitchFamily="18" charset="0"/>
              <a:cs typeface="Times New Roman" panose="02020603050405020304" pitchFamily="18" charset="0"/>
            </a:endParaRPr>
          </a:p>
          <a:p>
            <a:pPr algn="ctr"/>
            <a:r>
              <a:rPr lang="en-GB" sz="1400" b="1">
                <a:solidFill>
                  <a:schemeClr val="tx1"/>
                </a:solidFill>
                <a:effectLst/>
                <a:latin typeface="+mj-lt"/>
                <a:ea typeface="Times New Roman" panose="02020603050405020304" pitchFamily="18" charset="0"/>
                <a:cs typeface="Times New Roman" panose="02020603050405020304" pitchFamily="18" charset="0"/>
              </a:rPr>
              <a:t>Fast-tracking research recommendations</a:t>
            </a:r>
            <a:endParaRPr lang="en-GB" sz="1400">
              <a:solidFill>
                <a:schemeClr val="tx1"/>
              </a:solidFill>
              <a:effectLst/>
              <a:latin typeface="+mj-lt"/>
              <a:ea typeface="Times New Roman" panose="02020603050405020304" pitchFamily="18" charset="0"/>
              <a:cs typeface="Times New Roman" panose="02020603050405020304" pitchFamily="18" charset="0"/>
            </a:endParaRPr>
          </a:p>
          <a:p>
            <a:pPr algn="ctr"/>
            <a:endParaRPr lang="en-GB" sz="1400">
              <a:solidFill>
                <a:schemeClr val="tx1"/>
              </a:solidFill>
              <a:latin typeface="+mj-lt"/>
            </a:endParaRPr>
          </a:p>
        </p:txBody>
      </p:sp>
      <p:sp>
        <p:nvSpPr>
          <p:cNvPr id="12" name="Rectangle 11">
            <a:extLst>
              <a:ext uri="{FF2B5EF4-FFF2-40B4-BE49-F238E27FC236}">
                <a16:creationId xmlns:a16="http://schemas.microsoft.com/office/drawing/2014/main" id="{7F1CE66D-2CF8-3ED4-0EFE-2B834628EAE5}"/>
              </a:ext>
            </a:extLst>
          </p:cNvPr>
          <p:cNvSpPr/>
          <p:nvPr/>
        </p:nvSpPr>
        <p:spPr>
          <a:xfrm>
            <a:off x="2675469" y="2261930"/>
            <a:ext cx="2159913" cy="1307635"/>
          </a:xfrm>
          <a:prstGeom prst="rect">
            <a:avLst/>
          </a:prstGeom>
          <a:solidFill>
            <a:srgbClr val="F2E2D9"/>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spcAft>
                <a:spcPts val="1200"/>
              </a:spcAft>
            </a:pPr>
            <a:r>
              <a:rPr lang="en-GB" sz="1200" dirty="0">
                <a:solidFill>
                  <a:schemeClr val="tx1"/>
                </a:solidFill>
                <a:effectLst/>
                <a:ea typeface="Times New Roman" panose="02020603050405020304" pitchFamily="18" charset="0"/>
                <a:cs typeface="Times New Roman" panose="02020603050405020304" pitchFamily="18" charset="0"/>
              </a:rPr>
              <a:t>Agreed process with the National Institute for Health and Care Research (NIHR) for </a:t>
            </a:r>
            <a:r>
              <a:rPr lang="en-GB" sz="1200" b="1" dirty="0">
                <a:solidFill>
                  <a:schemeClr val="tx1"/>
                </a:solidFill>
                <a:effectLst/>
                <a:ea typeface="Times New Roman" panose="02020603050405020304" pitchFamily="18" charset="0"/>
                <a:cs typeface="Times New Roman" panose="02020603050405020304" pitchFamily="18" charset="0"/>
              </a:rPr>
              <a:t>fast tracking research</a:t>
            </a:r>
            <a:r>
              <a:rPr lang="en-GB" sz="1200" dirty="0">
                <a:solidFill>
                  <a:schemeClr val="tx1"/>
                </a:solidFill>
                <a:effectLst/>
                <a:ea typeface="Times New Roman" panose="02020603050405020304" pitchFamily="18" charset="0"/>
                <a:cs typeface="Times New Roman" panose="02020603050405020304" pitchFamily="18" charset="0"/>
              </a:rPr>
              <a:t> recommendations by exception. </a:t>
            </a:r>
          </a:p>
        </p:txBody>
      </p:sp>
      <p:sp>
        <p:nvSpPr>
          <p:cNvPr id="16" name="Rectangle 15">
            <a:extLst>
              <a:ext uri="{FF2B5EF4-FFF2-40B4-BE49-F238E27FC236}">
                <a16:creationId xmlns:a16="http://schemas.microsoft.com/office/drawing/2014/main" id="{AF87A01A-535A-F239-029D-8FD011E0A21D}"/>
              </a:ext>
            </a:extLst>
          </p:cNvPr>
          <p:cNvSpPr/>
          <p:nvPr/>
        </p:nvSpPr>
        <p:spPr>
          <a:xfrm>
            <a:off x="2689780" y="3637814"/>
            <a:ext cx="2180986" cy="1057554"/>
          </a:xfrm>
          <a:prstGeom prst="rect">
            <a:avLst/>
          </a:prstGeom>
          <a:solidFill>
            <a:srgbClr val="F2E2D9"/>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23495" indent="-228600" algn="ctr">
              <a:lnSpc>
                <a:spcPct val="107000"/>
              </a:lnSpc>
              <a:spcAft>
                <a:spcPts val="800"/>
              </a:spcAft>
              <a:tabLst>
                <a:tab pos="228600" algn="l"/>
                <a:tab pos="457200" algn="l"/>
              </a:tabLst>
            </a:pPr>
            <a:r>
              <a:rPr lang="en-GB" sz="1200" dirty="0">
                <a:solidFill>
                  <a:schemeClr val="tx1"/>
                </a:solidFill>
                <a:effectLst/>
                <a:ea typeface="Times New Roman" panose="02020603050405020304" pitchFamily="18" charset="0"/>
                <a:cs typeface="Times New Roman" panose="02020603050405020304" pitchFamily="18" charset="0"/>
              </a:rPr>
              <a:t>An example of this is the use of </a:t>
            </a:r>
            <a:r>
              <a:rPr lang="en-GB" sz="1200" b="1" dirty="0">
                <a:solidFill>
                  <a:schemeClr val="tx1"/>
                </a:solidFill>
                <a:effectLst/>
                <a:ea typeface="Times New Roman" panose="02020603050405020304" pitchFamily="18" charset="0"/>
                <a:cs typeface="Times New Roman" panose="02020603050405020304" pitchFamily="18" charset="0"/>
              </a:rPr>
              <a:t>testosterone for menopausal symptoms</a:t>
            </a:r>
            <a:r>
              <a:rPr lang="en-GB" sz="1200" dirty="0">
                <a:solidFill>
                  <a:schemeClr val="tx1"/>
                </a:solidFill>
                <a:effectLst/>
                <a:ea typeface="Times New Roman" panose="02020603050405020304" pitchFamily="18" charset="0"/>
                <a:cs typeface="Times New Roman" panose="02020603050405020304" pitchFamily="18" charset="0"/>
              </a:rPr>
              <a:t>. We’ve asked NIHR to fund urgent research on this. </a:t>
            </a:r>
          </a:p>
        </p:txBody>
      </p:sp>
      <p:sp>
        <p:nvSpPr>
          <p:cNvPr id="8" name="Rectangle 7">
            <a:extLst>
              <a:ext uri="{FF2B5EF4-FFF2-40B4-BE49-F238E27FC236}">
                <a16:creationId xmlns:a16="http://schemas.microsoft.com/office/drawing/2014/main" id="{D9801982-5686-C046-FD25-807BC31F96DB}"/>
              </a:ext>
            </a:extLst>
          </p:cNvPr>
          <p:cNvSpPr/>
          <p:nvPr/>
        </p:nvSpPr>
        <p:spPr>
          <a:xfrm>
            <a:off x="4978548" y="636507"/>
            <a:ext cx="2159854" cy="1556483"/>
          </a:xfrm>
          <a:prstGeom prst="rect">
            <a:avLst/>
          </a:prstGeom>
          <a:solidFill>
            <a:srgbClr val="EAD054"/>
          </a:solidFill>
          <a:ln>
            <a:noFill/>
          </a:ln>
        </p:spPr>
        <p:style>
          <a:lnRef idx="2">
            <a:schemeClr val="accent2">
              <a:shade val="15000"/>
            </a:schemeClr>
          </a:lnRef>
          <a:fillRef idx="1">
            <a:schemeClr val="accent2"/>
          </a:fillRef>
          <a:effectRef idx="0">
            <a:schemeClr val="accent2"/>
          </a:effectRef>
          <a:fontRef idx="minor">
            <a:schemeClr val="lt1"/>
          </a:fontRef>
        </p:style>
        <p:txBody>
          <a:bodyPr tIns="756000" bIns="0" rtlCol="0" anchor="ctr"/>
          <a:lstStyle/>
          <a:p>
            <a:pPr algn="ctr">
              <a:spcAft>
                <a:spcPts val="1200"/>
              </a:spcAft>
            </a:pPr>
            <a:r>
              <a:rPr lang="en-GB" sz="1400" b="1">
                <a:solidFill>
                  <a:schemeClr val="tx1"/>
                </a:solidFill>
                <a:effectLst/>
                <a:latin typeface="+mj-lt"/>
                <a:ea typeface="Times New Roman" panose="02020603050405020304" pitchFamily="18" charset="0"/>
                <a:cs typeface="Times New Roman" panose="02020603050405020304" pitchFamily="18" charset="0"/>
              </a:rPr>
              <a:t>Focusing on areas that have the greatest impact</a:t>
            </a:r>
            <a:endParaRPr lang="en-GB" sz="1400">
              <a:solidFill>
                <a:schemeClr val="tx1"/>
              </a:solidFill>
              <a:effectLst/>
              <a:latin typeface="+mj-lt"/>
              <a:ea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1DA8B534-A800-F679-E32A-084CB943FB94}"/>
              </a:ext>
            </a:extLst>
          </p:cNvPr>
          <p:cNvSpPr/>
          <p:nvPr/>
        </p:nvSpPr>
        <p:spPr>
          <a:xfrm>
            <a:off x="4978489" y="2276220"/>
            <a:ext cx="2159913" cy="1366836"/>
          </a:xfrm>
          <a:prstGeom prst="rect">
            <a:avLst/>
          </a:prstGeom>
          <a:solidFill>
            <a:srgbClr val="EFDC7F"/>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algn="ctr">
              <a:spcAft>
                <a:spcPts val="1200"/>
              </a:spcAft>
            </a:pPr>
            <a:r>
              <a:rPr lang="en-GB" sz="1200" dirty="0">
                <a:solidFill>
                  <a:schemeClr val="tx1"/>
                </a:solidFill>
                <a:ea typeface="Times New Roman" panose="02020603050405020304" pitchFamily="18" charset="0"/>
                <a:cs typeface="Times New Roman"/>
              </a:rPr>
              <a:t>We’ve identified the highest impact recommendations in</a:t>
            </a:r>
            <a:r>
              <a:rPr lang="en-GB" sz="1200" dirty="0">
                <a:solidFill>
                  <a:schemeClr val="tx1"/>
                </a:solidFill>
                <a:effectLst/>
                <a:ea typeface="Times New Roman" panose="02020603050405020304" pitchFamily="18" charset="0"/>
                <a:cs typeface="Times New Roman"/>
              </a:rPr>
              <a:t> </a:t>
            </a:r>
            <a:r>
              <a:rPr lang="en-GB" sz="1200" b="1" dirty="0">
                <a:solidFill>
                  <a:schemeClr val="tx1"/>
                </a:solidFill>
                <a:effectLst/>
                <a:ea typeface="Times New Roman" panose="02020603050405020304" pitchFamily="18" charset="0"/>
                <a:cs typeface="Times New Roman"/>
              </a:rPr>
              <a:t>priority prevention areas</a:t>
            </a:r>
            <a:r>
              <a:rPr lang="en-GB" sz="1200" dirty="0">
                <a:solidFill>
                  <a:schemeClr val="tx1"/>
                </a:solidFill>
                <a:effectLst/>
                <a:ea typeface="Times New Roman" panose="02020603050405020304" pitchFamily="18" charset="0"/>
                <a:cs typeface="Times New Roman"/>
              </a:rPr>
              <a:t>.</a:t>
            </a:r>
          </a:p>
        </p:txBody>
      </p:sp>
      <p:sp>
        <p:nvSpPr>
          <p:cNvPr id="17" name="Rectangle 16">
            <a:extLst>
              <a:ext uri="{FF2B5EF4-FFF2-40B4-BE49-F238E27FC236}">
                <a16:creationId xmlns:a16="http://schemas.microsoft.com/office/drawing/2014/main" id="{F5CB91EB-A1FC-D3CA-56A2-73B72B21C064}"/>
              </a:ext>
            </a:extLst>
          </p:cNvPr>
          <p:cNvSpPr/>
          <p:nvPr/>
        </p:nvSpPr>
        <p:spPr>
          <a:xfrm>
            <a:off x="4978489" y="3726286"/>
            <a:ext cx="2159913" cy="1151511"/>
          </a:xfrm>
          <a:prstGeom prst="rect">
            <a:avLst/>
          </a:prstGeom>
          <a:solidFill>
            <a:srgbClr val="EFDC7F"/>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200" dirty="0">
                <a:solidFill>
                  <a:schemeClr val="tx1"/>
                </a:solidFill>
                <a:ea typeface="Times New Roman" panose="02020603050405020304" pitchFamily="18" charset="0"/>
              </a:rPr>
              <a:t>We’ve a</a:t>
            </a:r>
            <a:r>
              <a:rPr lang="en-GB" sz="1200" dirty="0">
                <a:solidFill>
                  <a:schemeClr val="tx1"/>
                </a:solidFill>
                <a:effectLst/>
                <a:ea typeface="Times New Roman" panose="02020603050405020304" pitchFamily="18" charset="0"/>
              </a:rPr>
              <a:t>ligned interventions to </a:t>
            </a:r>
            <a:r>
              <a:rPr lang="en-GB" sz="1200" dirty="0">
                <a:solidFill>
                  <a:schemeClr val="tx1"/>
                </a:solidFill>
                <a:ea typeface="Times New Roman" panose="02020603050405020304" pitchFamily="18" charset="0"/>
              </a:rPr>
              <a:t> </a:t>
            </a:r>
            <a:r>
              <a:rPr lang="en-GB" sz="1200" b="1" dirty="0">
                <a:solidFill>
                  <a:schemeClr val="tx1"/>
                </a:solidFill>
                <a:ea typeface="Times New Roman" panose="02020603050405020304" pitchFamily="18" charset="0"/>
              </a:rPr>
              <a:t>Core</a:t>
            </a:r>
            <a:r>
              <a:rPr lang="en-GB" sz="1200" b="1" dirty="0">
                <a:solidFill>
                  <a:schemeClr val="tx1"/>
                </a:solidFill>
                <a:effectLst/>
                <a:ea typeface="Times New Roman" panose="02020603050405020304" pitchFamily="18" charset="0"/>
              </a:rPr>
              <a:t>20PLUS5</a:t>
            </a:r>
            <a:r>
              <a:rPr lang="en-GB" sz="1200" dirty="0">
                <a:solidFill>
                  <a:schemeClr val="tx1"/>
                </a:solidFill>
                <a:effectLst/>
                <a:ea typeface="Times New Roman" panose="02020603050405020304" pitchFamily="18" charset="0"/>
              </a:rPr>
              <a:t>, so that they can be easily found and implemented.</a:t>
            </a:r>
            <a:endParaRPr lang="en-GB" sz="1200" dirty="0">
              <a:solidFill>
                <a:schemeClr val="tx1"/>
              </a:solidFill>
            </a:endParaRPr>
          </a:p>
        </p:txBody>
      </p:sp>
      <p:sp>
        <p:nvSpPr>
          <p:cNvPr id="18" name="Rectangle 17">
            <a:extLst>
              <a:ext uri="{FF2B5EF4-FFF2-40B4-BE49-F238E27FC236}">
                <a16:creationId xmlns:a16="http://schemas.microsoft.com/office/drawing/2014/main" id="{B014048E-74BB-B1AD-C325-DED5AD03D687}"/>
              </a:ext>
            </a:extLst>
          </p:cNvPr>
          <p:cNvSpPr/>
          <p:nvPr/>
        </p:nvSpPr>
        <p:spPr>
          <a:xfrm>
            <a:off x="4978547" y="5021295"/>
            <a:ext cx="2159855" cy="1634474"/>
          </a:xfrm>
          <a:prstGeom prst="rect">
            <a:avLst/>
          </a:prstGeom>
          <a:solidFill>
            <a:srgbClr val="EFDC7F"/>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algn="ctr"/>
            <a:endParaRPr lang="en-GB" sz="1200" dirty="0">
              <a:solidFill>
                <a:schemeClr val="tx1"/>
              </a:solidFill>
              <a:ea typeface="Times New Roman" panose="02020603050405020304" pitchFamily="18" charset="0"/>
              <a:cs typeface="Times New Roman" panose="02020603050405020304" pitchFamily="18" charset="0"/>
            </a:endParaRPr>
          </a:p>
          <a:p>
            <a:pPr algn="ctr"/>
            <a:r>
              <a:rPr lang="en-GB" sz="1200" dirty="0">
                <a:solidFill>
                  <a:schemeClr val="tx1"/>
                </a:solidFill>
                <a:effectLst/>
                <a:ea typeface="Times New Roman" panose="02020603050405020304" pitchFamily="18" charset="0"/>
                <a:cs typeface="Times New Roman"/>
              </a:rPr>
              <a:t>We’re working with NHSE and</a:t>
            </a:r>
            <a:r>
              <a:rPr lang="en-GB" sz="1200" dirty="0">
                <a:solidFill>
                  <a:schemeClr val="tx1"/>
                </a:solidFill>
                <a:ea typeface="Times New Roman" panose="02020603050405020304" pitchFamily="18" charset="0"/>
                <a:cs typeface="Times New Roman"/>
              </a:rPr>
              <a:t> the </a:t>
            </a:r>
            <a:r>
              <a:rPr lang="en-GB" sz="1200" dirty="0">
                <a:solidFill>
                  <a:schemeClr val="tx1"/>
                </a:solidFill>
                <a:effectLst/>
                <a:ea typeface="Times New Roman" panose="02020603050405020304" pitchFamily="18" charset="0"/>
                <a:cs typeface="Times New Roman"/>
              </a:rPr>
              <a:t>Institute for Healthcare Improvement to develop </a:t>
            </a:r>
            <a:r>
              <a:rPr lang="en-GB" sz="1200" b="1" dirty="0">
                <a:solidFill>
                  <a:schemeClr val="tx1"/>
                </a:solidFill>
                <a:effectLst/>
                <a:ea typeface="Times New Roman" panose="02020603050405020304" pitchFamily="18" charset="0"/>
                <a:cs typeface="Times New Roman"/>
              </a:rPr>
              <a:t>case studies </a:t>
            </a:r>
            <a:r>
              <a:rPr lang="en-GB" sz="1200" dirty="0">
                <a:solidFill>
                  <a:schemeClr val="tx1"/>
                </a:solidFill>
                <a:effectLst/>
                <a:ea typeface="Times New Roman" panose="02020603050405020304" pitchFamily="18" charset="0"/>
                <a:cs typeface="Times New Roman"/>
              </a:rPr>
              <a:t>that highlight how practitioners have used our guidance to reduce health inequalities.</a:t>
            </a:r>
          </a:p>
          <a:p>
            <a:pPr algn="ctr"/>
            <a:endParaRPr lang="en-GB" dirty="0">
              <a:solidFill>
                <a:schemeClr val="tx1"/>
              </a:solidFill>
            </a:endParaRPr>
          </a:p>
        </p:txBody>
      </p:sp>
      <p:sp>
        <p:nvSpPr>
          <p:cNvPr id="6" name="Rectangle 5">
            <a:extLst>
              <a:ext uri="{FF2B5EF4-FFF2-40B4-BE49-F238E27FC236}">
                <a16:creationId xmlns:a16="http://schemas.microsoft.com/office/drawing/2014/main" id="{C123973A-FCCC-7D5F-AA0E-D6647987300E}"/>
              </a:ext>
            </a:extLst>
          </p:cNvPr>
          <p:cNvSpPr/>
          <p:nvPr/>
        </p:nvSpPr>
        <p:spPr>
          <a:xfrm>
            <a:off x="7276433" y="636507"/>
            <a:ext cx="2159854" cy="1556483"/>
          </a:xfrm>
          <a:prstGeom prst="rect">
            <a:avLst/>
          </a:prstGeom>
          <a:solidFill>
            <a:srgbClr val="DED5CA"/>
          </a:solidFill>
          <a:ln>
            <a:noFill/>
          </a:ln>
        </p:spPr>
        <p:style>
          <a:lnRef idx="2">
            <a:schemeClr val="accent2">
              <a:shade val="15000"/>
            </a:schemeClr>
          </a:lnRef>
          <a:fillRef idx="1">
            <a:schemeClr val="accent2"/>
          </a:fillRef>
          <a:effectRef idx="0">
            <a:schemeClr val="accent2"/>
          </a:effectRef>
          <a:fontRef idx="minor">
            <a:schemeClr val="lt1"/>
          </a:fontRef>
        </p:style>
        <p:txBody>
          <a:bodyPr tIns="756000" bIns="0" rtlCol="0" anchor="ctr"/>
          <a:lstStyle/>
          <a:p>
            <a:pPr algn="ctr"/>
            <a:endParaRPr lang="en-GB" sz="1400" b="1">
              <a:solidFill>
                <a:schemeClr val="tx1"/>
              </a:solidFill>
              <a:effectLst/>
              <a:latin typeface="+mj-lt"/>
              <a:ea typeface="Times New Roman" panose="02020603050405020304" pitchFamily="18" charset="0"/>
              <a:cs typeface="Times New Roman" panose="02020603050405020304" pitchFamily="18" charset="0"/>
            </a:endParaRPr>
          </a:p>
          <a:p>
            <a:pPr algn="ctr"/>
            <a:r>
              <a:rPr lang="en-GB" sz="1400" b="1">
                <a:solidFill>
                  <a:schemeClr val="tx1"/>
                </a:solidFill>
                <a:effectLst/>
                <a:latin typeface="+mj-lt"/>
                <a:ea typeface="Times New Roman" panose="02020603050405020304" pitchFamily="18" charset="0"/>
                <a:cs typeface="Times New Roman" panose="02020603050405020304" pitchFamily="18" charset="0"/>
              </a:rPr>
              <a:t>Measuring and monitoring the impact of our guidance</a:t>
            </a:r>
            <a:endParaRPr lang="en-GB" sz="1400">
              <a:solidFill>
                <a:schemeClr val="tx1"/>
              </a:solidFill>
              <a:effectLst/>
              <a:latin typeface="+mj-lt"/>
              <a:ea typeface="Times New Roman" panose="02020603050405020304" pitchFamily="18" charset="0"/>
              <a:cs typeface="Times New Roman" panose="02020603050405020304" pitchFamily="18" charset="0"/>
            </a:endParaRPr>
          </a:p>
          <a:p>
            <a:pPr algn="ctr"/>
            <a:endParaRPr lang="en-GB" sz="1400">
              <a:solidFill>
                <a:schemeClr val="tx1"/>
              </a:solidFill>
              <a:latin typeface="+mj-lt"/>
            </a:endParaRPr>
          </a:p>
        </p:txBody>
      </p:sp>
      <p:sp>
        <p:nvSpPr>
          <p:cNvPr id="14" name="Rectangle 13">
            <a:extLst>
              <a:ext uri="{FF2B5EF4-FFF2-40B4-BE49-F238E27FC236}">
                <a16:creationId xmlns:a16="http://schemas.microsoft.com/office/drawing/2014/main" id="{7520C5C3-E433-8001-20C4-2D37E72FD9DB}"/>
              </a:ext>
            </a:extLst>
          </p:cNvPr>
          <p:cNvSpPr/>
          <p:nvPr/>
        </p:nvSpPr>
        <p:spPr>
          <a:xfrm>
            <a:off x="7271299" y="2276219"/>
            <a:ext cx="2164988" cy="1366835"/>
          </a:xfrm>
          <a:prstGeom prst="rect">
            <a:avLst/>
          </a:prstGeom>
          <a:solidFill>
            <a:srgbClr val="E6E0D7"/>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200">
                <a:solidFill>
                  <a:schemeClr val="tx1"/>
                </a:solidFill>
                <a:effectLst/>
                <a:ea typeface="Times New Roman" panose="02020603050405020304" pitchFamily="18" charset="0"/>
              </a:rPr>
              <a:t>We’re </a:t>
            </a:r>
            <a:r>
              <a:rPr lang="en-GB" sz="1200" b="1">
                <a:solidFill>
                  <a:schemeClr val="tx1"/>
                </a:solidFill>
                <a:effectLst/>
                <a:ea typeface="Times New Roman" panose="02020603050405020304" pitchFamily="18" charset="0"/>
              </a:rPr>
              <a:t>measuring the impact </a:t>
            </a:r>
            <a:r>
              <a:rPr lang="en-GB" sz="1200">
                <a:solidFill>
                  <a:schemeClr val="tx1"/>
                </a:solidFill>
                <a:effectLst/>
                <a:ea typeface="Times New Roman" panose="02020603050405020304" pitchFamily="18" charset="0"/>
              </a:rPr>
              <a:t>of our guidance on topics that matter most to the system. </a:t>
            </a:r>
            <a:endParaRPr lang="en-GB" sz="1200">
              <a:solidFill>
                <a:schemeClr val="tx1"/>
              </a:solidFill>
            </a:endParaRPr>
          </a:p>
        </p:txBody>
      </p:sp>
      <p:sp>
        <p:nvSpPr>
          <p:cNvPr id="19" name="Rectangle 18">
            <a:extLst>
              <a:ext uri="{FF2B5EF4-FFF2-40B4-BE49-F238E27FC236}">
                <a16:creationId xmlns:a16="http://schemas.microsoft.com/office/drawing/2014/main" id="{F30A165D-7E6F-81EB-C444-090EDC2CA951}"/>
              </a:ext>
            </a:extLst>
          </p:cNvPr>
          <p:cNvSpPr/>
          <p:nvPr/>
        </p:nvSpPr>
        <p:spPr>
          <a:xfrm>
            <a:off x="7281835" y="3726284"/>
            <a:ext cx="2154451" cy="2926442"/>
          </a:xfrm>
          <a:prstGeom prst="rect">
            <a:avLst/>
          </a:prstGeom>
          <a:solidFill>
            <a:srgbClr val="E6E0D7"/>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en-GB" sz="1200" dirty="0">
                <a:solidFill>
                  <a:schemeClr val="tx1"/>
                </a:solidFill>
                <a:effectLst/>
                <a:ea typeface="Times New Roman" panose="02020603050405020304" pitchFamily="18" charset="0"/>
              </a:rPr>
              <a:t>We are analysing data on uptake of our guidance to determine where there is </a:t>
            </a:r>
            <a:r>
              <a:rPr lang="en-GB" sz="1200" b="1" dirty="0">
                <a:solidFill>
                  <a:schemeClr val="tx1"/>
                </a:solidFill>
                <a:effectLst/>
                <a:ea typeface="Times New Roman" panose="02020603050405020304" pitchFamily="18" charset="0"/>
              </a:rPr>
              <a:t>variation in health outcomes </a:t>
            </a:r>
            <a:r>
              <a:rPr lang="en-GB" sz="1200" dirty="0">
                <a:solidFill>
                  <a:schemeClr val="tx1"/>
                </a:solidFill>
                <a:effectLst/>
                <a:ea typeface="Times New Roman" panose="02020603050405020304" pitchFamily="18" charset="0"/>
              </a:rPr>
              <a:t>across different population groups. </a:t>
            </a:r>
          </a:p>
          <a:p>
            <a:pPr algn="ctr"/>
            <a:endParaRPr lang="en-GB" sz="1200" dirty="0">
              <a:solidFill>
                <a:schemeClr val="tx1"/>
              </a:solidFill>
            </a:endParaRPr>
          </a:p>
          <a:p>
            <a:pPr algn="ctr"/>
            <a:r>
              <a:rPr lang="en-GB" sz="1200" dirty="0">
                <a:solidFill>
                  <a:schemeClr val="tx1"/>
                </a:solidFill>
                <a:effectLst/>
                <a:ea typeface="Times New Roman" panose="02020603050405020304" pitchFamily="18" charset="0"/>
                <a:cs typeface="Times New Roman"/>
              </a:rPr>
              <a:t>We’ll use this data to target our implementation support where it can have the</a:t>
            </a:r>
            <a:r>
              <a:rPr lang="en-GB" sz="1200" b="1" dirty="0">
                <a:solidFill>
                  <a:schemeClr val="tx1"/>
                </a:solidFill>
                <a:ea typeface="Times New Roman" panose="02020603050405020304" pitchFamily="18" charset="0"/>
                <a:cs typeface="Times New Roman"/>
              </a:rPr>
              <a:t> greatest impact.</a:t>
            </a:r>
            <a:endParaRPr lang="en-GB" sz="1200" dirty="0">
              <a:solidFill>
                <a:schemeClr val="tx1"/>
              </a:solidFill>
              <a:effectLst/>
              <a:ea typeface="Times New Roman" panose="02020603050405020304" pitchFamily="18" charset="0"/>
              <a:cs typeface="Times New Roman" panose="02020603050405020304" pitchFamily="18" charset="0"/>
            </a:endParaRPr>
          </a:p>
          <a:p>
            <a:pPr algn="ctr"/>
            <a:endParaRPr lang="en-GB" sz="1200" dirty="0">
              <a:solidFill>
                <a:schemeClr val="tx1"/>
              </a:solidFill>
            </a:endParaRPr>
          </a:p>
        </p:txBody>
      </p:sp>
      <p:sp>
        <p:nvSpPr>
          <p:cNvPr id="7" name="Rectangle 6">
            <a:extLst>
              <a:ext uri="{FF2B5EF4-FFF2-40B4-BE49-F238E27FC236}">
                <a16:creationId xmlns:a16="http://schemas.microsoft.com/office/drawing/2014/main" id="{67A36EFE-1BEF-0AEB-3C19-2D909D11DF72}"/>
              </a:ext>
            </a:extLst>
          </p:cNvPr>
          <p:cNvSpPr/>
          <p:nvPr/>
        </p:nvSpPr>
        <p:spPr>
          <a:xfrm>
            <a:off x="9574318" y="636507"/>
            <a:ext cx="2159854" cy="1556483"/>
          </a:xfrm>
          <a:prstGeom prst="rect">
            <a:avLst/>
          </a:prstGeom>
          <a:solidFill>
            <a:srgbClr val="228096"/>
          </a:solidFill>
          <a:ln>
            <a:noFill/>
          </a:ln>
        </p:spPr>
        <p:style>
          <a:lnRef idx="2">
            <a:schemeClr val="accent2">
              <a:shade val="15000"/>
            </a:schemeClr>
          </a:lnRef>
          <a:fillRef idx="1">
            <a:schemeClr val="accent2"/>
          </a:fillRef>
          <a:effectRef idx="0">
            <a:schemeClr val="accent2"/>
          </a:effectRef>
          <a:fontRef idx="minor">
            <a:schemeClr val="lt1"/>
          </a:fontRef>
        </p:style>
        <p:txBody>
          <a:bodyPr tIns="756000" bIns="0" rtlCol="0" anchor="ctr"/>
          <a:lstStyle/>
          <a:p>
            <a:pPr algn="ctr"/>
            <a:r>
              <a:rPr lang="en-GB" sz="1400" b="1">
                <a:solidFill>
                  <a:schemeClr val="bg1"/>
                </a:solidFill>
                <a:effectLst/>
                <a:latin typeface="+mj-lt"/>
                <a:ea typeface="Times New Roman" panose="02020603050405020304" pitchFamily="18" charset="0"/>
                <a:cs typeface="Times New Roman" panose="02020603050405020304" pitchFamily="18" charset="0"/>
              </a:rPr>
              <a:t>Sharing learning with partner organisations</a:t>
            </a:r>
            <a:endParaRPr lang="en-GB" sz="1400">
              <a:solidFill>
                <a:schemeClr val="bg1"/>
              </a:solidFill>
              <a:effectLst/>
              <a:latin typeface="+mj-lt"/>
              <a:ea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E9711FF2-5125-DC3B-795A-A94DEC3843FF}"/>
              </a:ext>
            </a:extLst>
          </p:cNvPr>
          <p:cNvSpPr/>
          <p:nvPr/>
        </p:nvSpPr>
        <p:spPr>
          <a:xfrm>
            <a:off x="9574319" y="2261930"/>
            <a:ext cx="2154451" cy="4390796"/>
          </a:xfrm>
          <a:prstGeom prst="rect">
            <a:avLst/>
          </a:prstGeom>
          <a:solidFill>
            <a:schemeClr val="accent1"/>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200" dirty="0">
                <a:solidFill>
                  <a:schemeClr val="bg1"/>
                </a:solidFill>
                <a:ea typeface="Times New Roman" panose="02020603050405020304" pitchFamily="18" charset="0"/>
              </a:rPr>
              <a:t>We are:</a:t>
            </a:r>
          </a:p>
          <a:p>
            <a:pPr marL="171450" indent="-171450" algn="ctr">
              <a:buFont typeface="Arial" panose="020B0604020202020204" pitchFamily="34" charset="0"/>
              <a:buChar char="•"/>
            </a:pPr>
            <a:r>
              <a:rPr lang="en-GB" sz="1200" dirty="0">
                <a:solidFill>
                  <a:schemeClr val="bg1"/>
                </a:solidFill>
                <a:ea typeface="Times New Roman" panose="02020603050405020304" pitchFamily="18" charset="0"/>
              </a:rPr>
              <a:t> Co-Chairing the </a:t>
            </a:r>
            <a:r>
              <a:rPr lang="en-GB" sz="1200" b="1" dirty="0">
                <a:solidFill>
                  <a:schemeClr val="bg1"/>
                </a:solidFill>
                <a:ea typeface="Times New Roman" panose="02020603050405020304" pitchFamily="18" charset="0"/>
              </a:rPr>
              <a:t>Core20PLUS5 Collaborative</a:t>
            </a:r>
            <a:r>
              <a:rPr lang="en-GB" sz="1200" dirty="0">
                <a:solidFill>
                  <a:schemeClr val="bg1"/>
                </a:solidFill>
                <a:ea typeface="Times New Roman" panose="02020603050405020304" pitchFamily="18" charset="0"/>
              </a:rPr>
              <a:t>, to share learnings across the UK</a:t>
            </a:r>
          </a:p>
          <a:p>
            <a:pPr marL="171450" indent="-171450" algn="ctr">
              <a:buFont typeface="Arial" panose="020B0604020202020204" pitchFamily="34" charset="0"/>
              <a:buChar char="•"/>
            </a:pPr>
            <a:endParaRPr lang="en-GB" sz="1200" dirty="0">
              <a:solidFill>
                <a:schemeClr val="bg1"/>
              </a:solidFill>
              <a:ea typeface="Times New Roman" panose="02020603050405020304" pitchFamily="18" charset="0"/>
            </a:endParaRPr>
          </a:p>
          <a:p>
            <a:pPr marL="171450" indent="-171450" algn="ctr">
              <a:buFont typeface="Arial" panose="020B0604020202020204" pitchFamily="34" charset="0"/>
              <a:buChar char="•"/>
            </a:pPr>
            <a:r>
              <a:rPr lang="en-GB" sz="1200" dirty="0">
                <a:solidFill>
                  <a:schemeClr val="bg1"/>
                </a:solidFill>
                <a:ea typeface="Times New Roman" panose="02020603050405020304" pitchFamily="18" charset="0"/>
              </a:rPr>
              <a:t>Working with the NHSE Respiratory team to use </a:t>
            </a:r>
            <a:r>
              <a:rPr lang="en-GB" sz="1200" b="1" dirty="0">
                <a:solidFill>
                  <a:schemeClr val="bg1"/>
                </a:solidFill>
                <a:ea typeface="Times New Roman" panose="02020603050405020304" pitchFamily="18" charset="0"/>
              </a:rPr>
              <a:t>our health inequalities tool</a:t>
            </a:r>
          </a:p>
          <a:p>
            <a:pPr marL="171450" indent="-171450" algn="ctr">
              <a:buFont typeface="Arial" panose="020B0604020202020204" pitchFamily="34" charset="0"/>
              <a:buChar char="•"/>
            </a:pPr>
            <a:endParaRPr lang="en-GB" sz="1200" b="1" dirty="0">
              <a:solidFill>
                <a:schemeClr val="bg1"/>
              </a:solidFill>
              <a:ea typeface="Times New Roman" panose="02020603050405020304" pitchFamily="18" charset="0"/>
            </a:endParaRPr>
          </a:p>
          <a:p>
            <a:pPr marL="171450" indent="-171450" algn="ctr">
              <a:buFont typeface="Arial" panose="020B0604020202020204" pitchFamily="34" charset="0"/>
              <a:buChar char="•"/>
            </a:pPr>
            <a:r>
              <a:rPr lang="en-GB" sz="1200" dirty="0">
                <a:solidFill>
                  <a:schemeClr val="bg1"/>
                </a:solidFill>
                <a:ea typeface="Times New Roman" panose="02020603050405020304" pitchFamily="18" charset="0"/>
              </a:rPr>
              <a:t>Sharing our approach to considering </a:t>
            </a:r>
            <a:r>
              <a:rPr lang="en-GB" sz="1200" b="1" dirty="0">
                <a:solidFill>
                  <a:schemeClr val="bg1"/>
                </a:solidFill>
                <a:ea typeface="Times New Roman" panose="02020603050405020304" pitchFamily="18" charset="0"/>
              </a:rPr>
              <a:t>health inequalities in guideline development </a:t>
            </a:r>
            <a:r>
              <a:rPr lang="en-GB" sz="1200" dirty="0">
                <a:solidFill>
                  <a:schemeClr val="bg1"/>
                </a:solidFill>
                <a:ea typeface="Times New Roman" panose="02020603050405020304" pitchFamily="18" charset="0"/>
              </a:rPr>
              <a:t>with the RCOG Equality, Diversity and Inclusion Committee</a:t>
            </a:r>
          </a:p>
          <a:p>
            <a:pPr marL="171450" indent="-171450" algn="ctr">
              <a:buFont typeface="Arial" panose="020B0604020202020204" pitchFamily="34" charset="0"/>
              <a:buChar char="•"/>
            </a:pPr>
            <a:endParaRPr lang="en-GB" sz="1200" dirty="0">
              <a:solidFill>
                <a:schemeClr val="bg1"/>
              </a:solidFill>
              <a:ea typeface="Times New Roman" panose="02020603050405020304" pitchFamily="18" charset="0"/>
            </a:endParaRPr>
          </a:p>
          <a:p>
            <a:pPr marL="171450" indent="-171450" algn="ctr">
              <a:buFont typeface="Arial" panose="020B0604020202020204" pitchFamily="34" charset="0"/>
              <a:buChar char="•"/>
            </a:pPr>
            <a:r>
              <a:rPr lang="en-GB" sz="1200" dirty="0">
                <a:solidFill>
                  <a:schemeClr val="bg1"/>
                </a:solidFill>
              </a:rPr>
              <a:t>Supporting the </a:t>
            </a:r>
            <a:r>
              <a:rPr lang="en-GB" sz="1200" b="1" dirty="0">
                <a:solidFill>
                  <a:schemeClr val="bg1"/>
                </a:solidFill>
              </a:rPr>
              <a:t>Race and Health Observatory</a:t>
            </a:r>
            <a:r>
              <a:rPr lang="en-GB" sz="1200" dirty="0">
                <a:solidFill>
                  <a:schemeClr val="bg1"/>
                </a:solidFill>
              </a:rPr>
              <a:t> in developing their implementation strategy.</a:t>
            </a:r>
          </a:p>
          <a:p>
            <a:pPr marL="171450" indent="-171450" algn="ctr">
              <a:buFont typeface="Arial" panose="020B0604020202020204" pitchFamily="34" charset="0"/>
              <a:buChar char="•"/>
            </a:pPr>
            <a:r>
              <a:rPr lang="en-GB" sz="1200" dirty="0">
                <a:solidFill>
                  <a:schemeClr val="bg1"/>
                </a:solidFill>
                <a:ea typeface="Times New Roman" panose="02020603050405020304" pitchFamily="18" charset="0"/>
              </a:rPr>
              <a:t>  </a:t>
            </a:r>
            <a:endParaRPr lang="en-GB" dirty="0">
              <a:solidFill>
                <a:schemeClr val="bg1"/>
              </a:solidFill>
            </a:endParaRPr>
          </a:p>
        </p:txBody>
      </p:sp>
      <p:sp>
        <p:nvSpPr>
          <p:cNvPr id="24" name="Oval 23">
            <a:extLst>
              <a:ext uri="{FF2B5EF4-FFF2-40B4-BE49-F238E27FC236}">
                <a16:creationId xmlns:a16="http://schemas.microsoft.com/office/drawing/2014/main" id="{AE05383A-133A-06FC-C17D-C579DC87A8CF}"/>
              </a:ext>
              <a:ext uri="{C183D7F6-B498-43B3-948B-1728B52AA6E4}">
                <adec:decorative xmlns:adec="http://schemas.microsoft.com/office/drawing/2017/decorative" val="1"/>
              </a:ext>
            </a:extLst>
          </p:cNvPr>
          <p:cNvSpPr/>
          <p:nvPr/>
        </p:nvSpPr>
        <p:spPr>
          <a:xfrm>
            <a:off x="1285560" y="2096062"/>
            <a:ext cx="327289" cy="327289"/>
          </a:xfrm>
          <a:prstGeom prst="ellipse">
            <a:avLst/>
          </a:prstGeom>
          <a:solidFill>
            <a:schemeClr val="bg1"/>
          </a:solidFill>
          <a:ln w="28575">
            <a:solidFill>
              <a:srgbClr val="0043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7C4E8C7E-E1DF-81B2-0B00-8C65290350EC}"/>
              </a:ext>
              <a:ext uri="{C183D7F6-B498-43B3-948B-1728B52AA6E4}">
                <adec:decorative xmlns:adec="http://schemas.microsoft.com/office/drawing/2017/decorative" val="1"/>
              </a:ext>
            </a:extLst>
          </p:cNvPr>
          <p:cNvSpPr/>
          <p:nvPr/>
        </p:nvSpPr>
        <p:spPr>
          <a:xfrm>
            <a:off x="1285559" y="3511658"/>
            <a:ext cx="327289" cy="327289"/>
          </a:xfrm>
          <a:prstGeom prst="ellipse">
            <a:avLst/>
          </a:prstGeom>
          <a:solidFill>
            <a:schemeClr val="bg1"/>
          </a:solidFill>
          <a:ln w="28575">
            <a:solidFill>
              <a:srgbClr val="0043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350CBC25-7362-AAB5-655E-C95928EF3D77}"/>
              </a:ext>
              <a:ext uri="{C183D7F6-B498-43B3-948B-1728B52AA6E4}">
                <adec:decorative xmlns:adec="http://schemas.microsoft.com/office/drawing/2017/decorative" val="1"/>
              </a:ext>
            </a:extLst>
          </p:cNvPr>
          <p:cNvSpPr/>
          <p:nvPr/>
        </p:nvSpPr>
        <p:spPr>
          <a:xfrm>
            <a:off x="1285559" y="4865883"/>
            <a:ext cx="327289" cy="327289"/>
          </a:xfrm>
          <a:prstGeom prst="ellipse">
            <a:avLst/>
          </a:prstGeom>
          <a:solidFill>
            <a:schemeClr val="bg1"/>
          </a:solidFill>
          <a:ln w="28575">
            <a:solidFill>
              <a:srgbClr val="0043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B3246EF5-785D-95BA-C78B-8D3D6E356324}"/>
              </a:ext>
              <a:ext uri="{C183D7F6-B498-43B3-948B-1728B52AA6E4}">
                <adec:decorative xmlns:adec="http://schemas.microsoft.com/office/drawing/2017/decorative" val="1"/>
              </a:ext>
            </a:extLst>
          </p:cNvPr>
          <p:cNvSpPr/>
          <p:nvPr/>
        </p:nvSpPr>
        <p:spPr>
          <a:xfrm>
            <a:off x="3591780" y="2096060"/>
            <a:ext cx="327289" cy="327289"/>
          </a:xfrm>
          <a:prstGeom prst="ellipse">
            <a:avLst/>
          </a:prstGeom>
          <a:solidFill>
            <a:schemeClr val="bg1"/>
          </a:solidFill>
          <a:ln w="28575">
            <a:solidFill>
              <a:srgbClr val="EDD8C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CBF80846-D939-8EF3-A52B-46871A0D013D}"/>
              </a:ext>
              <a:ext uri="{C183D7F6-B498-43B3-948B-1728B52AA6E4}">
                <adec:decorative xmlns:adec="http://schemas.microsoft.com/office/drawing/2017/decorative" val="1"/>
              </a:ext>
            </a:extLst>
          </p:cNvPr>
          <p:cNvSpPr/>
          <p:nvPr/>
        </p:nvSpPr>
        <p:spPr>
          <a:xfrm>
            <a:off x="3583505" y="3432002"/>
            <a:ext cx="295087" cy="277770"/>
          </a:xfrm>
          <a:prstGeom prst="ellipse">
            <a:avLst/>
          </a:prstGeom>
          <a:solidFill>
            <a:schemeClr val="bg1"/>
          </a:solidFill>
          <a:ln w="28575">
            <a:solidFill>
              <a:srgbClr val="EDD8C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2A668ABE-7AD8-6022-C280-FABB4BB865B4}"/>
              </a:ext>
              <a:ext uri="{C183D7F6-B498-43B3-948B-1728B52AA6E4}">
                <adec:decorative xmlns:adec="http://schemas.microsoft.com/office/drawing/2017/decorative" val="1"/>
              </a:ext>
            </a:extLst>
          </p:cNvPr>
          <p:cNvSpPr/>
          <p:nvPr/>
        </p:nvSpPr>
        <p:spPr>
          <a:xfrm>
            <a:off x="5889696" y="2096060"/>
            <a:ext cx="327289" cy="327289"/>
          </a:xfrm>
          <a:prstGeom prst="ellipse">
            <a:avLst/>
          </a:prstGeom>
          <a:solidFill>
            <a:schemeClr val="bg1"/>
          </a:solidFill>
          <a:ln w="28575">
            <a:solidFill>
              <a:srgbClr val="EAD0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147D3905-C6CD-2AE1-4D6B-3E55415FA245}"/>
              </a:ext>
              <a:ext uri="{C183D7F6-B498-43B3-948B-1728B52AA6E4}">
                <adec:decorative xmlns:adec="http://schemas.microsoft.com/office/drawing/2017/decorative" val="1"/>
              </a:ext>
            </a:extLst>
          </p:cNvPr>
          <p:cNvSpPr/>
          <p:nvPr/>
        </p:nvSpPr>
        <p:spPr>
          <a:xfrm>
            <a:off x="5889696" y="3511655"/>
            <a:ext cx="327289" cy="327289"/>
          </a:xfrm>
          <a:prstGeom prst="ellipse">
            <a:avLst/>
          </a:prstGeom>
          <a:solidFill>
            <a:schemeClr val="bg1"/>
          </a:solidFill>
          <a:ln w="28575">
            <a:solidFill>
              <a:srgbClr val="EAD0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961E62AF-07F0-032A-B6F1-CDC44BC80742}"/>
              </a:ext>
              <a:ext uri="{C183D7F6-B498-43B3-948B-1728B52AA6E4}">
                <adec:decorative xmlns:adec="http://schemas.microsoft.com/office/drawing/2017/decorative" val="1"/>
              </a:ext>
            </a:extLst>
          </p:cNvPr>
          <p:cNvSpPr/>
          <p:nvPr/>
        </p:nvSpPr>
        <p:spPr>
          <a:xfrm>
            <a:off x="5855499" y="4731362"/>
            <a:ext cx="327289" cy="327289"/>
          </a:xfrm>
          <a:prstGeom prst="ellipse">
            <a:avLst/>
          </a:prstGeom>
          <a:solidFill>
            <a:schemeClr val="bg1"/>
          </a:solidFill>
          <a:ln w="28575">
            <a:solidFill>
              <a:srgbClr val="EAD0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85A7EA40-CFAA-420E-DF15-D962F069FC1E}"/>
              </a:ext>
              <a:ext uri="{C183D7F6-B498-43B3-948B-1728B52AA6E4}">
                <adec:decorative xmlns:adec="http://schemas.microsoft.com/office/drawing/2017/decorative" val="1"/>
              </a:ext>
            </a:extLst>
          </p:cNvPr>
          <p:cNvSpPr/>
          <p:nvPr/>
        </p:nvSpPr>
        <p:spPr>
          <a:xfrm>
            <a:off x="8197822" y="2070960"/>
            <a:ext cx="327289" cy="327289"/>
          </a:xfrm>
          <a:prstGeom prst="ellipse">
            <a:avLst/>
          </a:prstGeom>
          <a:solidFill>
            <a:schemeClr val="bg1"/>
          </a:solidFill>
          <a:ln w="28575">
            <a:solidFill>
              <a:srgbClr val="DED5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3DACB63F-626E-6A68-B5F6-057ADBD7F6CB}"/>
              </a:ext>
              <a:ext uri="{C183D7F6-B498-43B3-948B-1728B52AA6E4}">
                <adec:decorative xmlns:adec="http://schemas.microsoft.com/office/drawing/2017/decorative" val="1"/>
              </a:ext>
            </a:extLst>
          </p:cNvPr>
          <p:cNvSpPr/>
          <p:nvPr/>
        </p:nvSpPr>
        <p:spPr>
          <a:xfrm>
            <a:off x="8192716" y="3511516"/>
            <a:ext cx="327289" cy="327289"/>
          </a:xfrm>
          <a:prstGeom prst="ellipse">
            <a:avLst/>
          </a:prstGeom>
          <a:solidFill>
            <a:schemeClr val="bg1"/>
          </a:solidFill>
          <a:ln w="28575">
            <a:solidFill>
              <a:srgbClr val="DED5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3A8C4116-724C-9651-5D1E-8643B748C447}"/>
              </a:ext>
              <a:ext uri="{C183D7F6-B498-43B3-948B-1728B52AA6E4}">
                <adec:decorative xmlns:adec="http://schemas.microsoft.com/office/drawing/2017/decorative" val="1"/>
              </a:ext>
            </a:extLst>
          </p:cNvPr>
          <p:cNvSpPr/>
          <p:nvPr/>
        </p:nvSpPr>
        <p:spPr>
          <a:xfrm>
            <a:off x="10490600" y="2073099"/>
            <a:ext cx="327289" cy="327289"/>
          </a:xfrm>
          <a:prstGeom prst="ellipse">
            <a:avLst/>
          </a:prstGeom>
          <a:solidFill>
            <a:schemeClr val="bg1"/>
          </a:solidFill>
          <a:ln w="28575">
            <a:solidFill>
              <a:srgbClr val="2280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7C44162C-C5A0-538E-0E75-2C0344CB256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432" y="652370"/>
            <a:ext cx="977542" cy="977073"/>
          </a:xfrm>
          <a:prstGeom prst="rect">
            <a:avLst/>
          </a:prstGeom>
        </p:spPr>
      </p:pic>
      <p:pic>
        <p:nvPicPr>
          <p:cNvPr id="22" name="Picture 21">
            <a:extLst>
              <a:ext uri="{FF2B5EF4-FFF2-40B4-BE49-F238E27FC236}">
                <a16:creationId xmlns:a16="http://schemas.microsoft.com/office/drawing/2014/main" id="{B0DD6FE3-7FF2-DDEA-66A4-86EA3770139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8834" y="653694"/>
            <a:ext cx="977073" cy="977073"/>
          </a:xfrm>
          <a:prstGeom prst="rect">
            <a:avLst/>
          </a:prstGeom>
        </p:spPr>
      </p:pic>
      <p:pic>
        <p:nvPicPr>
          <p:cNvPr id="36" name="Picture 35">
            <a:extLst>
              <a:ext uri="{FF2B5EF4-FFF2-40B4-BE49-F238E27FC236}">
                <a16:creationId xmlns:a16="http://schemas.microsoft.com/office/drawing/2014/main" id="{91895CE5-7554-2E51-7AEF-D8BB13423EE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4567" y="645761"/>
            <a:ext cx="977542" cy="977073"/>
          </a:xfrm>
          <a:prstGeom prst="rect">
            <a:avLst/>
          </a:prstGeom>
        </p:spPr>
      </p:pic>
      <p:pic>
        <p:nvPicPr>
          <p:cNvPr id="38" name="Picture 37">
            <a:extLst>
              <a:ext uri="{FF2B5EF4-FFF2-40B4-BE49-F238E27FC236}">
                <a16:creationId xmlns:a16="http://schemas.microsoft.com/office/drawing/2014/main" id="{257E67C7-3A97-E9A8-18DE-67419207103C}"/>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72929" y="577110"/>
            <a:ext cx="977073" cy="977073"/>
          </a:xfrm>
          <a:prstGeom prst="rect">
            <a:avLst/>
          </a:prstGeom>
        </p:spPr>
      </p:pic>
      <p:pic>
        <p:nvPicPr>
          <p:cNvPr id="40" name="Picture 39">
            <a:extLst>
              <a:ext uri="{FF2B5EF4-FFF2-40B4-BE49-F238E27FC236}">
                <a16:creationId xmlns:a16="http://schemas.microsoft.com/office/drawing/2014/main" id="{5013D1AE-CB9E-B710-C547-BF66B6A59B8B}"/>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60367" y="652370"/>
            <a:ext cx="977542" cy="977073"/>
          </a:xfrm>
          <a:prstGeom prst="rect">
            <a:avLst/>
          </a:prstGeom>
        </p:spPr>
      </p:pic>
      <p:pic>
        <p:nvPicPr>
          <p:cNvPr id="44" name="Picture 43">
            <a:extLst>
              <a:ext uri="{FF2B5EF4-FFF2-40B4-BE49-F238E27FC236}">
                <a16:creationId xmlns:a16="http://schemas.microsoft.com/office/drawing/2014/main" id="{A8746887-9634-228C-418F-7BE80D8D58FA}"/>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01316" y="2121114"/>
            <a:ext cx="295773" cy="295773"/>
          </a:xfrm>
          <a:prstGeom prst="rect">
            <a:avLst/>
          </a:prstGeom>
        </p:spPr>
      </p:pic>
      <p:pic>
        <p:nvPicPr>
          <p:cNvPr id="45" name="Picture 44">
            <a:extLst>
              <a:ext uri="{FF2B5EF4-FFF2-40B4-BE49-F238E27FC236}">
                <a16:creationId xmlns:a16="http://schemas.microsoft.com/office/drawing/2014/main" id="{0E56C3E4-8C9C-E31C-FFD0-324408332813}"/>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01315" y="3527415"/>
            <a:ext cx="295773" cy="295773"/>
          </a:xfrm>
          <a:prstGeom prst="rect">
            <a:avLst/>
          </a:prstGeom>
        </p:spPr>
      </p:pic>
      <p:pic>
        <p:nvPicPr>
          <p:cNvPr id="46" name="Picture 45">
            <a:extLst>
              <a:ext uri="{FF2B5EF4-FFF2-40B4-BE49-F238E27FC236}">
                <a16:creationId xmlns:a16="http://schemas.microsoft.com/office/drawing/2014/main" id="{D915E5FB-D6E9-2153-281C-22851164E3F4}"/>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01083" y="4881641"/>
            <a:ext cx="295773" cy="295773"/>
          </a:xfrm>
          <a:prstGeom prst="rect">
            <a:avLst/>
          </a:prstGeom>
        </p:spPr>
      </p:pic>
      <p:pic>
        <p:nvPicPr>
          <p:cNvPr id="47" name="Picture 46">
            <a:extLst>
              <a:ext uri="{FF2B5EF4-FFF2-40B4-BE49-F238E27FC236}">
                <a16:creationId xmlns:a16="http://schemas.microsoft.com/office/drawing/2014/main" id="{00C16170-F89B-0793-2516-B899F65B0F2C}"/>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07537" y="2111817"/>
            <a:ext cx="295773" cy="295773"/>
          </a:xfrm>
          <a:prstGeom prst="rect">
            <a:avLst/>
          </a:prstGeom>
        </p:spPr>
      </p:pic>
      <p:pic>
        <p:nvPicPr>
          <p:cNvPr id="49" name="Picture 48">
            <a:extLst>
              <a:ext uri="{FF2B5EF4-FFF2-40B4-BE49-F238E27FC236}">
                <a16:creationId xmlns:a16="http://schemas.microsoft.com/office/drawing/2014/main" id="{A88FB109-D8B1-258F-381B-48E373ADFAC3}"/>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05452" y="2113323"/>
            <a:ext cx="295773" cy="295773"/>
          </a:xfrm>
          <a:prstGeom prst="rect">
            <a:avLst/>
          </a:prstGeom>
        </p:spPr>
      </p:pic>
      <p:pic>
        <p:nvPicPr>
          <p:cNvPr id="50" name="Picture 49">
            <a:extLst>
              <a:ext uri="{FF2B5EF4-FFF2-40B4-BE49-F238E27FC236}">
                <a16:creationId xmlns:a16="http://schemas.microsoft.com/office/drawing/2014/main" id="{D3C1B1CC-B678-6467-938C-C5A28A32155A}"/>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05452" y="3526102"/>
            <a:ext cx="295773" cy="295773"/>
          </a:xfrm>
          <a:prstGeom prst="rect">
            <a:avLst/>
          </a:prstGeom>
        </p:spPr>
      </p:pic>
      <p:pic>
        <p:nvPicPr>
          <p:cNvPr id="51" name="Picture 50">
            <a:extLst>
              <a:ext uri="{FF2B5EF4-FFF2-40B4-BE49-F238E27FC236}">
                <a16:creationId xmlns:a16="http://schemas.microsoft.com/office/drawing/2014/main" id="{F2BBB9CA-27D9-C303-3B68-DEA8994EB4FB}"/>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87015" y="4789397"/>
            <a:ext cx="295773" cy="295773"/>
          </a:xfrm>
          <a:prstGeom prst="rect">
            <a:avLst/>
          </a:prstGeom>
        </p:spPr>
      </p:pic>
      <p:pic>
        <p:nvPicPr>
          <p:cNvPr id="52" name="Picture 51">
            <a:extLst>
              <a:ext uri="{FF2B5EF4-FFF2-40B4-BE49-F238E27FC236}">
                <a16:creationId xmlns:a16="http://schemas.microsoft.com/office/drawing/2014/main" id="{6E2A5793-706D-5046-0659-659346DB92B6}"/>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13578" y="2094359"/>
            <a:ext cx="295773" cy="295773"/>
          </a:xfrm>
          <a:prstGeom prst="rect">
            <a:avLst/>
          </a:prstGeom>
        </p:spPr>
      </p:pic>
      <p:pic>
        <p:nvPicPr>
          <p:cNvPr id="53" name="Picture 52">
            <a:extLst>
              <a:ext uri="{FF2B5EF4-FFF2-40B4-BE49-F238E27FC236}">
                <a16:creationId xmlns:a16="http://schemas.microsoft.com/office/drawing/2014/main" id="{5DA01BC5-E122-3FE4-E6D8-550F7D8C226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13577" y="3526101"/>
            <a:ext cx="295773" cy="295773"/>
          </a:xfrm>
          <a:prstGeom prst="rect">
            <a:avLst/>
          </a:prstGeom>
        </p:spPr>
      </p:pic>
      <p:pic>
        <p:nvPicPr>
          <p:cNvPr id="54" name="Picture 53">
            <a:extLst>
              <a:ext uri="{FF2B5EF4-FFF2-40B4-BE49-F238E27FC236}">
                <a16:creationId xmlns:a16="http://schemas.microsoft.com/office/drawing/2014/main" id="{A53A930E-3CDA-6F13-62BE-948596B59AB5}"/>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01251" y="2095133"/>
            <a:ext cx="295773" cy="295773"/>
          </a:xfrm>
          <a:prstGeom prst="rect">
            <a:avLst/>
          </a:prstGeom>
        </p:spPr>
      </p:pic>
      <p:sp>
        <p:nvSpPr>
          <p:cNvPr id="21" name="Rectangle 20">
            <a:extLst>
              <a:ext uri="{FF2B5EF4-FFF2-40B4-BE49-F238E27FC236}">
                <a16:creationId xmlns:a16="http://schemas.microsoft.com/office/drawing/2014/main" id="{DC0BB223-69A3-AE61-783F-75676FF65B7F}"/>
              </a:ext>
            </a:extLst>
          </p:cNvPr>
          <p:cNvSpPr/>
          <p:nvPr/>
        </p:nvSpPr>
        <p:spPr>
          <a:xfrm>
            <a:off x="2675466" y="4799788"/>
            <a:ext cx="2159913" cy="1852940"/>
          </a:xfrm>
          <a:prstGeom prst="rect">
            <a:avLst/>
          </a:prstGeom>
          <a:solidFill>
            <a:srgbClr val="F2E2D9"/>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spcAft>
                <a:spcPts val="1200"/>
              </a:spcAft>
            </a:pPr>
            <a:r>
              <a:rPr lang="en-GB" sz="1200" dirty="0">
                <a:solidFill>
                  <a:schemeClr val="tx1"/>
                </a:solidFill>
                <a:effectLst/>
                <a:ea typeface="Times New Roman" panose="02020603050405020304" pitchFamily="18" charset="0"/>
                <a:cs typeface="Times New Roman" panose="02020603050405020304" pitchFamily="18" charset="0"/>
              </a:rPr>
              <a:t>We act </a:t>
            </a:r>
            <a:r>
              <a:rPr lang="en-GB" sz="1200" b="1" dirty="0">
                <a:solidFill>
                  <a:schemeClr val="tx1"/>
                </a:solidFill>
                <a:effectLst/>
                <a:ea typeface="Times New Roman" panose="02020603050405020304" pitchFamily="18" charset="0"/>
                <a:cs typeface="Times New Roman" panose="02020603050405020304" pitchFamily="18" charset="0"/>
              </a:rPr>
              <a:t>quickly</a:t>
            </a:r>
            <a:r>
              <a:rPr lang="en-GB" sz="1200" dirty="0">
                <a:solidFill>
                  <a:schemeClr val="tx1"/>
                </a:solidFill>
                <a:effectLst/>
                <a:ea typeface="Times New Roman" panose="02020603050405020304" pitchFamily="18" charset="0"/>
                <a:cs typeface="Times New Roman" panose="02020603050405020304" pitchFamily="18" charset="0"/>
              </a:rPr>
              <a:t> and </a:t>
            </a:r>
            <a:r>
              <a:rPr lang="en-GB" sz="1200" b="1" dirty="0">
                <a:solidFill>
                  <a:schemeClr val="tx1"/>
                </a:solidFill>
                <a:effectLst/>
                <a:ea typeface="Times New Roman" panose="02020603050405020304" pitchFamily="18" charset="0"/>
                <a:cs typeface="Times New Roman" panose="02020603050405020304" pitchFamily="18" charset="0"/>
              </a:rPr>
              <a:t>flexibly</a:t>
            </a:r>
            <a:r>
              <a:rPr lang="en-GB" sz="1200" dirty="0">
                <a:solidFill>
                  <a:schemeClr val="tx1"/>
                </a:solidFill>
                <a:effectLst/>
                <a:ea typeface="Times New Roman" panose="02020603050405020304" pitchFamily="18" charset="0"/>
                <a:cs typeface="Times New Roman" panose="02020603050405020304" pitchFamily="18" charset="0"/>
              </a:rPr>
              <a:t> to update guidance. We updated our neonatal jaundice guideline within 12 weeks of the publication of a Race and Health Observatory report on ethnic inequalities in neonatal care.</a:t>
            </a:r>
          </a:p>
        </p:txBody>
      </p:sp>
      <p:sp>
        <p:nvSpPr>
          <p:cNvPr id="37" name="Oval 36">
            <a:extLst>
              <a:ext uri="{FF2B5EF4-FFF2-40B4-BE49-F238E27FC236}">
                <a16:creationId xmlns:a16="http://schemas.microsoft.com/office/drawing/2014/main" id="{48C61340-26A2-07A2-2E2E-6E428C11B9C4}"/>
              </a:ext>
              <a:ext uri="{C183D7F6-B498-43B3-948B-1728B52AA6E4}">
                <adec:decorative xmlns:adec="http://schemas.microsoft.com/office/drawing/2017/decorative" val="1"/>
              </a:ext>
            </a:extLst>
          </p:cNvPr>
          <p:cNvSpPr/>
          <p:nvPr/>
        </p:nvSpPr>
        <p:spPr>
          <a:xfrm>
            <a:off x="3576021" y="4644155"/>
            <a:ext cx="327289" cy="277769"/>
          </a:xfrm>
          <a:prstGeom prst="ellipse">
            <a:avLst/>
          </a:prstGeom>
          <a:solidFill>
            <a:schemeClr val="bg1"/>
          </a:solidFill>
          <a:ln w="28575">
            <a:solidFill>
              <a:srgbClr val="EDD8C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8" name="Picture 47">
            <a:extLst>
              <a:ext uri="{FF2B5EF4-FFF2-40B4-BE49-F238E27FC236}">
                <a16:creationId xmlns:a16="http://schemas.microsoft.com/office/drawing/2014/main" id="{959480CD-2C24-AD50-71F3-04660997E102}"/>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05621" y="4621113"/>
            <a:ext cx="278875" cy="316584"/>
          </a:xfrm>
          <a:prstGeom prst="rect">
            <a:avLst/>
          </a:prstGeom>
        </p:spPr>
      </p:pic>
      <p:pic>
        <p:nvPicPr>
          <p:cNvPr id="39" name="Picture 38">
            <a:extLst>
              <a:ext uri="{FF2B5EF4-FFF2-40B4-BE49-F238E27FC236}">
                <a16:creationId xmlns:a16="http://schemas.microsoft.com/office/drawing/2014/main" id="{5C8ACC07-0C38-40CB-5A15-A8FA827C5A4F}"/>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91753" y="3438534"/>
            <a:ext cx="299914" cy="277769"/>
          </a:xfrm>
          <a:prstGeom prst="rect">
            <a:avLst/>
          </a:prstGeom>
        </p:spPr>
      </p:pic>
    </p:spTree>
    <p:extLst>
      <p:ext uri="{BB962C8B-B14F-4D97-AF65-F5344CB8AC3E}">
        <p14:creationId xmlns:p14="http://schemas.microsoft.com/office/powerpoint/2010/main" val="1096515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527429-4EBE-6C58-27BB-1A30514D7FE7}"/>
              </a:ext>
              <a:ext uri="{C183D7F6-B498-43B3-948B-1728B52AA6E4}">
                <adec:decorative xmlns:adec="http://schemas.microsoft.com/office/drawing/2017/decorative" val="1"/>
              </a:ext>
            </a:extLst>
          </p:cNvPr>
          <p:cNvSpPr/>
          <p:nvPr/>
        </p:nvSpPr>
        <p:spPr>
          <a:xfrm>
            <a:off x="274319" y="117099"/>
            <a:ext cx="11643362" cy="492501"/>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9" name="Title 2">
            <a:extLst>
              <a:ext uri="{FF2B5EF4-FFF2-40B4-BE49-F238E27FC236}">
                <a16:creationId xmlns:a16="http://schemas.microsoft.com/office/drawing/2014/main" id="{1D739099-CD07-F42A-8D8A-9C7A72965699}"/>
              </a:ext>
            </a:extLst>
          </p:cNvPr>
          <p:cNvSpPr txBox="1">
            <a:spLocks/>
          </p:cNvSpPr>
          <p:nvPr/>
        </p:nvSpPr>
        <p:spPr>
          <a:xfrm>
            <a:off x="274319" y="154388"/>
            <a:ext cx="11444198" cy="314811"/>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000" b="1" i="0" kern="1200">
                <a:solidFill>
                  <a:srgbClr val="222222"/>
                </a:solidFill>
                <a:latin typeface="+mj-lt"/>
                <a:ea typeface="Lora SemiBold" charset="0"/>
                <a:cs typeface="Lora SemiBold" charset="0"/>
              </a:defRPr>
            </a:lvl1pPr>
          </a:lstStyle>
          <a:p>
            <a:r>
              <a:rPr lang="en-GB" sz="2400">
                <a:solidFill>
                  <a:schemeClr val="bg2"/>
                </a:solidFill>
              </a:rPr>
              <a:t>2. Creating useful and useable advice </a:t>
            </a:r>
          </a:p>
        </p:txBody>
      </p:sp>
      <p:sp>
        <p:nvSpPr>
          <p:cNvPr id="8" name="Rectangle 7">
            <a:extLst>
              <a:ext uri="{FF2B5EF4-FFF2-40B4-BE49-F238E27FC236}">
                <a16:creationId xmlns:a16="http://schemas.microsoft.com/office/drawing/2014/main" id="{B7C8FADD-A379-DF8B-45C0-C72DEC9AAE97}"/>
              </a:ext>
              <a:ext uri="{C183D7F6-B498-43B3-948B-1728B52AA6E4}">
                <adec:decorative xmlns:adec="http://schemas.microsoft.com/office/drawing/2017/decorative" val="1"/>
              </a:ext>
            </a:extLst>
          </p:cNvPr>
          <p:cNvSpPr/>
          <p:nvPr/>
        </p:nvSpPr>
        <p:spPr>
          <a:xfrm>
            <a:off x="354450" y="2170396"/>
            <a:ext cx="11704711" cy="3209916"/>
          </a:xfrm>
          <a:prstGeom prst="rect">
            <a:avLst/>
          </a:prstGeom>
          <a:solidFill>
            <a:srgbClr val="00436C"/>
          </a:solidFill>
          <a:ln>
            <a:solidFill>
              <a:srgbClr val="F7F4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3" name="Title 2">
            <a:extLst>
              <a:ext uri="{FF2B5EF4-FFF2-40B4-BE49-F238E27FC236}">
                <a16:creationId xmlns:a16="http://schemas.microsoft.com/office/drawing/2014/main" id="{5DD4CF27-2E14-355A-48A3-06095F1B3EB0}"/>
              </a:ext>
            </a:extLst>
          </p:cNvPr>
          <p:cNvSpPr>
            <a:spLocks noGrp="1"/>
          </p:cNvSpPr>
          <p:nvPr>
            <p:ph type="ctrTitle"/>
          </p:nvPr>
        </p:nvSpPr>
        <p:spPr>
          <a:xfrm>
            <a:off x="274319" y="739022"/>
            <a:ext cx="11704711" cy="1431374"/>
          </a:xfrm>
        </p:spPr>
        <p:txBody>
          <a:bodyPr>
            <a:normAutofit/>
          </a:bodyPr>
          <a:lstStyle/>
          <a:p>
            <a:r>
              <a:rPr lang="en-GB" sz="2800" dirty="0">
                <a:solidFill>
                  <a:srgbClr val="00436C"/>
                </a:solidFill>
              </a:rPr>
              <a:t>Delivering the fastest ever patient access to medicines by recommending a new treatment for advanced lymphoma the day after regulatory approval </a:t>
            </a:r>
          </a:p>
        </p:txBody>
      </p:sp>
      <p:sp>
        <p:nvSpPr>
          <p:cNvPr id="4" name="Text Placeholder 2">
            <a:extLst>
              <a:ext uri="{FF2B5EF4-FFF2-40B4-BE49-F238E27FC236}">
                <a16:creationId xmlns:a16="http://schemas.microsoft.com/office/drawing/2014/main" id="{201F1E04-BCFF-F8F5-B60E-C6927531DDD2}"/>
              </a:ext>
            </a:extLst>
          </p:cNvPr>
          <p:cNvSpPr>
            <a:spLocks noGrp="1"/>
          </p:cNvSpPr>
          <p:nvPr>
            <p:ph type="body" sz="quarter" idx="12"/>
          </p:nvPr>
        </p:nvSpPr>
        <p:spPr>
          <a:xfrm>
            <a:off x="1801712" y="2170396"/>
            <a:ext cx="10265399" cy="3490175"/>
          </a:xfrm>
        </p:spPr>
        <p:txBody>
          <a:bodyPr vert="horz" lIns="91440" tIns="45720" rIns="91440" bIns="45720" rtlCol="0" anchor="t">
            <a:normAutofit/>
          </a:bodyPr>
          <a:lstStyle/>
          <a:p>
            <a:pPr marL="0" indent="0">
              <a:spcBef>
                <a:spcPts val="600"/>
              </a:spcBef>
              <a:buNone/>
            </a:pPr>
            <a:r>
              <a:rPr lang="en-GB" sz="1600" dirty="0">
                <a:solidFill>
                  <a:schemeClr val="bg2"/>
                </a:solidFill>
                <a:latin typeface="Inter"/>
              </a:rPr>
              <a:t>More than 700 people are set to benefit from a new treatment option for advanced lymphoma in a new recommendation that was made less than </a:t>
            </a:r>
            <a:r>
              <a:rPr lang="en-GB" sz="1600">
                <a:solidFill>
                  <a:schemeClr val="bg2"/>
                </a:solidFill>
                <a:latin typeface="Inter"/>
              </a:rPr>
              <a:t>24 hours after </a:t>
            </a:r>
            <a:r>
              <a:rPr lang="en-GB" sz="1600" dirty="0">
                <a:solidFill>
                  <a:schemeClr val="bg2"/>
                </a:solidFill>
                <a:latin typeface="Inter"/>
              </a:rPr>
              <a:t>the medicine received its licence from the Medicines and Healthcare Products Regulatory Agency (MHRA).</a:t>
            </a:r>
          </a:p>
          <a:p>
            <a:pPr marL="0" indent="0">
              <a:spcBef>
                <a:spcPts val="600"/>
              </a:spcBef>
              <a:buNone/>
            </a:pPr>
            <a:r>
              <a:rPr lang="en-GB" sz="1600" dirty="0">
                <a:solidFill>
                  <a:schemeClr val="bg2"/>
                </a:solidFill>
                <a:latin typeface="Inter"/>
              </a:rPr>
              <a:t>NICE has recommended </a:t>
            </a:r>
            <a:r>
              <a:rPr lang="en-GB" sz="1600" dirty="0" err="1">
                <a:solidFill>
                  <a:schemeClr val="bg2"/>
                </a:solidFill>
                <a:latin typeface="Inter"/>
              </a:rPr>
              <a:t>glofitamab</a:t>
            </a:r>
            <a:r>
              <a:rPr lang="en-GB" sz="1600" dirty="0">
                <a:solidFill>
                  <a:schemeClr val="bg2"/>
                </a:solidFill>
                <a:latin typeface="Inter"/>
              </a:rPr>
              <a:t> as a new treatment option for adults with relapsed or refractory diffuse large B cell lymphoma. Advanced B-cell lymphoma is an aggressive form of blood cancer and can progress quickly. The sooner people can access the best treatment for them, the better chance they have of living for longer and improving their quality of life. This recommendation shows how NICE is getting the best care to people fast, while ensuring value for the taxpayer. </a:t>
            </a:r>
          </a:p>
        </p:txBody>
      </p:sp>
      <p:pic>
        <p:nvPicPr>
          <p:cNvPr id="5" name="Picture 4">
            <a:extLst>
              <a:ext uri="{FF2B5EF4-FFF2-40B4-BE49-F238E27FC236}">
                <a16:creationId xmlns:a16="http://schemas.microsoft.com/office/drawing/2014/main" id="{33542230-0CB6-34AF-9C41-1321D874C630}"/>
              </a:ext>
              <a:ext uri="{C183D7F6-B498-43B3-948B-1728B52AA6E4}">
                <adec:decorative xmlns:adec="http://schemas.microsoft.com/office/drawing/2017/decorative" val="1"/>
              </a:ext>
            </a:extLst>
          </p:cNvPr>
          <p:cNvPicPr>
            <a:picLocks noChangeAspect="1"/>
          </p:cNvPicPr>
          <p:nvPr/>
        </p:nvPicPr>
        <p:blipFill rotWithShape="1">
          <a:blip r:embed="rId3"/>
          <a:srcRect l="15762" t="4320" r="14616" b="3476"/>
          <a:stretch/>
        </p:blipFill>
        <p:spPr>
          <a:xfrm>
            <a:off x="530637" y="2303548"/>
            <a:ext cx="984481" cy="984481"/>
          </a:xfrm>
          <a:prstGeom prst="rect">
            <a:avLst/>
          </a:prstGeom>
        </p:spPr>
      </p:pic>
    </p:spTree>
    <p:extLst>
      <p:ext uri="{BB962C8B-B14F-4D97-AF65-F5344CB8AC3E}">
        <p14:creationId xmlns:p14="http://schemas.microsoft.com/office/powerpoint/2010/main" val="1509566582"/>
      </p:ext>
    </p:extLst>
  </p:cSld>
  <p:clrMapOvr>
    <a:masterClrMapping/>
  </p:clrMapOvr>
</p:sld>
</file>

<file path=ppt/theme/theme1.xml><?xml version="1.0" encoding="utf-8"?>
<a:theme xmlns:a="http://schemas.openxmlformats.org/drawingml/2006/main" name="NICEbrandthem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NICE corporate fonts">
      <a:majorFont>
        <a:latin typeface="Lora Semi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Presentation1" id="{E83A1D92-8CBB-4C19-B0FB-9BC6467CE958}" vid="{407C3750-DBAE-49CC-95D1-2132770A8A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2062</Words>
  <Application>Microsoft Office PowerPoint</Application>
  <PresentationFormat>Widescreen</PresentationFormat>
  <Paragraphs>142</Paragraphs>
  <Slides>10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Inter</vt:lpstr>
      <vt:lpstr>Inter SemiBold</vt:lpstr>
      <vt:lpstr>Lato</vt:lpstr>
      <vt:lpstr>Lora SemiBold</vt:lpstr>
      <vt:lpstr>NICEbrandtheme</vt:lpstr>
      <vt:lpstr>Executive update to the Board </vt:lpstr>
      <vt:lpstr>Executive Summary </vt:lpstr>
      <vt:lpstr>Reducing NHS pressure this year</vt:lpstr>
      <vt:lpstr>Focusing on what matters most in 2023</vt:lpstr>
      <vt:lpstr>Building a brilliant NICE</vt:lpstr>
      <vt:lpstr>Rolling out life changing technology to help people with type 1 diabetes manage their blood glucose </vt:lpstr>
      <vt:lpstr>Supporting the system to tackle health inequalities</vt:lpstr>
      <vt:lpstr>Other ways that we are working to reduce health inequalities</vt:lpstr>
      <vt:lpstr>Delivering the fastest ever patient access to medicines by recommending a new treatment for advanced lymphoma the day after regulatory approval </vt:lpstr>
      <vt:lpstr>Helping patients access the best treatments by supporting the life sciences sector with advice and expertise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2023-12-08T11:59:22Z</dcterms:created>
  <dcterms:modified xsi:type="dcterms:W3CDTF">2023-12-08T11:59:36Z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69d85d5-6d9e-4305-a294-1f636ec0f2d6_Enabled">
    <vt:lpwstr>true</vt:lpwstr>
  </property>
  <property fmtid="{D5CDD505-2E9C-101B-9397-08002B2CF9AE}" pid="3" name="MSIP_Label_c69d85d5-6d9e-4305-a294-1f636ec0f2d6_SetDate">
    <vt:lpwstr>2023-12-08T11:59:36Z</vt:lpwstr>
  </property>
  <property fmtid="{D5CDD505-2E9C-101B-9397-08002B2CF9AE}" pid="4" name="MSIP_Label_c69d85d5-6d9e-4305-a294-1f636ec0f2d6_Method">
    <vt:lpwstr>Standard</vt:lpwstr>
  </property>
  <property fmtid="{D5CDD505-2E9C-101B-9397-08002B2CF9AE}" pid="5" name="MSIP_Label_c69d85d5-6d9e-4305-a294-1f636ec0f2d6_Name">
    <vt:lpwstr>OFFICIAL</vt:lpwstr>
  </property>
  <property fmtid="{D5CDD505-2E9C-101B-9397-08002B2CF9AE}" pid="6" name="MSIP_Label_c69d85d5-6d9e-4305-a294-1f636ec0f2d6_SiteId">
    <vt:lpwstr>6030f479-b342-472d-a5dd-740ff7538de9</vt:lpwstr>
  </property>
  <property fmtid="{D5CDD505-2E9C-101B-9397-08002B2CF9AE}" pid="7" name="MSIP_Label_c69d85d5-6d9e-4305-a294-1f636ec0f2d6_ActionId">
    <vt:lpwstr>a8224fd8-1681-4248-97d8-f3f982cda4b2</vt:lpwstr>
  </property>
  <property fmtid="{D5CDD505-2E9C-101B-9397-08002B2CF9AE}" pid="8" name="MSIP_Label_c69d85d5-6d9e-4305-a294-1f636ec0f2d6_ContentBits">
    <vt:lpwstr>0</vt:lpwstr>
  </property>
</Properties>
</file>