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Lst>
  <p:notesMasterIdLst>
    <p:notesMasterId r:id="rId42"/>
  </p:notesMasterIdLst>
  <p:handoutMasterIdLst>
    <p:handoutMasterId r:id="rId43"/>
  </p:handoutMasterIdLst>
  <p:sldIdLst>
    <p:sldId id="2145706744" r:id="rId5"/>
    <p:sldId id="2145706798" r:id="rId6"/>
    <p:sldId id="2147472005" r:id="rId7"/>
    <p:sldId id="2145706740" r:id="rId8"/>
    <p:sldId id="2145706766" r:id="rId9"/>
    <p:sldId id="2147471993" r:id="rId10"/>
    <p:sldId id="2147471994" r:id="rId11"/>
    <p:sldId id="2147471995" r:id="rId12"/>
    <p:sldId id="2147471999" r:id="rId13"/>
    <p:sldId id="2147471997" r:id="rId14"/>
    <p:sldId id="2147471996" r:id="rId15"/>
    <p:sldId id="2147472000" r:id="rId16"/>
    <p:sldId id="2147472001" r:id="rId17"/>
    <p:sldId id="2147472002" r:id="rId18"/>
    <p:sldId id="2147472003" r:id="rId19"/>
    <p:sldId id="2147472004" r:id="rId20"/>
    <p:sldId id="2145706724" r:id="rId21"/>
    <p:sldId id="2145706721" r:id="rId22"/>
    <p:sldId id="2145706722" r:id="rId23"/>
    <p:sldId id="2145706723" r:id="rId24"/>
    <p:sldId id="394" r:id="rId25"/>
    <p:sldId id="392" r:id="rId26"/>
    <p:sldId id="391" r:id="rId27"/>
    <p:sldId id="389" r:id="rId28"/>
    <p:sldId id="2145706787" r:id="rId29"/>
    <p:sldId id="2145706788" r:id="rId30"/>
    <p:sldId id="2145706725" r:id="rId31"/>
    <p:sldId id="2145706793" r:id="rId32"/>
    <p:sldId id="256" r:id="rId33"/>
    <p:sldId id="2145706794" r:id="rId34"/>
    <p:sldId id="2145706791" r:id="rId35"/>
    <p:sldId id="2145706732" r:id="rId36"/>
    <p:sldId id="2145706733" r:id="rId37"/>
    <p:sldId id="2145706745" r:id="rId38"/>
    <p:sldId id="2145706750" r:id="rId39"/>
    <p:sldId id="2145706739" r:id="rId40"/>
    <p:sldId id="2145706749"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Inter" panose="02000503000000020004" pitchFamily="2" charset="0"/>
      <p:regular r:id="rId48"/>
      <p:bold r:id="rId49"/>
    </p:embeddedFont>
    <p:embeddedFont>
      <p:font typeface="Inter SemiBold" panose="02000503000000020004" pitchFamily="2" charset="0"/>
      <p:bold r:id="rId50"/>
    </p:embeddedFont>
    <p:embeddedFont>
      <p:font typeface="Lato" panose="020F0502020204030203" pitchFamily="34" charset="0"/>
      <p:regular r:id="rId51"/>
      <p:bold r:id="rId52"/>
      <p:italic r:id="rId53"/>
      <p:boldItalic r:id="rId54"/>
    </p:embeddedFont>
    <p:embeddedFont>
      <p:font typeface="Lora SemiBold" pitchFamily="2" charset="0"/>
      <p:bold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3F454-FFC9-4D1B-BA45-46D777444F69}" name="Lynn Woodward" initials="LW" userId="S::Lynn.Woodward@nice.org.uk::618c2155-77b8-4d50-a4cd-d8818db741fc" providerId="AD"/>
  <p188:author id="{525B8297-24CD-04C6-E112-D9A9A00910B0}" name="Pranam Mavahalli" initials="PM" userId="S::Pranam.Mavahalli@nice.org.uk::7bbd23ac-d18d-4f6b-9dce-bcd2a3c052dd" providerId="AD"/>
  <p188:author id="{F3A291B8-0EA9-CE2C-9730-1B357A355149}" name="Sam Roberts" initials="SR" userId="S::sam.roberts@nice.org.uk::ee33f29e-aec4-4ebf-b787-a0dc18a62c15" providerId="AD"/>
  <p188:author id="{9C4093BC-EE21-56FC-7F62-41515A422889}" name="Rachel Brandon" initials="RB" userId="S::Rachel.Brandon@nice.org.uk::9001230d-8eac-4166-88e2-572400b8a22a" providerId="AD"/>
  <p188:author id="{32F336E1-C3D3-DCA8-8EBE-83EDEC1A1034}" name="Boryana Stambolova" initials="BS" userId="S::boryana.stambolova@nice.org.uk::a6341ad3-7f92-40e3-8355-7f43748c384d" providerId="AD"/>
  <p188:author id="{2B534CE2-5487-7131-8966-1DCF06B6222D}" name="Natalie Poole" initials="NP" userId="S::natalie.poole@nice.org.uk::29ceebe0-1a97-40a6-81a0-e42dde28ed03" providerId="AD"/>
  <p188:author id="{C9756BF3-3975-4023-D1CF-F09478421C39}" name="John Pegington" initials="JP" userId="S::John.Pegington@nice.org.uk::c2dac31f-14e4-4ef2-82a8-235ab4aea185" providerId="AD"/>
  <p188:author id="{5D3616FA-0311-0C76-45DC-31A61F14364B}" name="David Coombs" initials="DC" userId="S::David.Coombs@nice.org.uk::7880e5f9-4692-4389-ae43-e8af7a21d0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06D"/>
    <a:srgbClr val="00436C"/>
    <a:srgbClr val="18646E"/>
    <a:srgbClr val="228096"/>
    <a:srgbClr val="EAD054"/>
    <a:srgbClr val="D07B4D"/>
    <a:srgbClr val="F7F4F1"/>
    <a:srgbClr val="FBF4EE"/>
    <a:srgbClr val="EFEEC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93BB9-DBA1-4E1E-883C-5ECDEEA9B8E4}" v="102" dt="2023-12-06T11:25:05.552"/>
    <p1510:client id="{FD18D032-0F6B-B9E7-DC86-29A91663B4D0}" v="2" dt="2023-12-06T10:47:15.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08" d="100"/>
          <a:sy n="108" d="100"/>
        </p:scale>
        <p:origin x="67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a:t>
            </a:r>
            <a:r>
              <a:rPr lang="en-GB" sz="1200" b="1" baseline="0">
                <a:solidFill>
                  <a:schemeClr val="tx1"/>
                </a:solidFill>
                <a:effectLst/>
              </a:rPr>
              <a:t> 1: </a:t>
            </a:r>
            <a:r>
              <a:rPr lang="en-GB" sz="1200" b="1">
                <a:solidFill>
                  <a:schemeClr val="tx1"/>
                </a:solidFill>
                <a:effectLst/>
              </a:rPr>
              <a:t>110 technology appraisal and highly specialised technologies guidance</a:t>
            </a:r>
            <a:endParaRPr lang="en-GB" sz="14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5</c:v>
                </c:pt>
                <c:pt idx="1">
                  <c:v>12</c:v>
                </c:pt>
                <c:pt idx="2">
                  <c:v>14</c:v>
                </c:pt>
                <c:pt idx="3">
                  <c:v>6</c:v>
                </c:pt>
                <c:pt idx="4">
                  <c:v>1</c:v>
                </c:pt>
                <c:pt idx="5">
                  <c:v>3</c:v>
                </c:pt>
                <c:pt idx="6">
                  <c:v>13</c:v>
                </c:pt>
                <c:pt idx="7">
                  <c:v>0</c:v>
                </c:pt>
                <c:pt idx="8">
                  <c:v>0</c:v>
                </c:pt>
                <c:pt idx="9">
                  <c:v>0</c:v>
                </c:pt>
                <c:pt idx="10">
                  <c:v>0</c:v>
                </c:pt>
                <c:pt idx="11">
                  <c:v>0</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6</c:v>
                </c:pt>
                <c:pt idx="1">
                  <c:v>5</c:v>
                </c:pt>
                <c:pt idx="2">
                  <c:v>12</c:v>
                </c:pt>
                <c:pt idx="3">
                  <c:v>9</c:v>
                </c:pt>
                <c:pt idx="4">
                  <c:v>1</c:v>
                </c:pt>
                <c:pt idx="5">
                  <c:v>3</c:v>
                </c:pt>
                <c:pt idx="6">
                  <c:v>13</c:v>
                </c:pt>
                <c:pt idx="7">
                  <c:v>10</c:v>
                </c:pt>
                <c:pt idx="8">
                  <c:v>7</c:v>
                </c:pt>
                <c:pt idx="9">
                  <c:v>6</c:v>
                </c:pt>
                <c:pt idx="10">
                  <c:v>12</c:v>
                </c:pt>
                <c:pt idx="11">
                  <c:v>8</c:v>
                </c:pt>
              </c:numCache>
            </c:numRef>
          </c:val>
          <c:smooth val="0"/>
          <c:extLst>
            <c:ext xmlns:c16="http://schemas.microsoft.com/office/drawing/2014/chart" uri="{C3380CC4-5D6E-409C-BE32-E72D297353CC}">
              <c16:uniqueId val="{00000001-515C-42B3-A14E-4EEFFD8DB627}"/>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9.5934819591556517E-2"/>
          <c:y val="0.9060038376005578"/>
          <c:w val="0.80813007808270032"/>
          <c:h val="8.19144749714050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10: Time to produce</a:t>
            </a:r>
            <a:r>
              <a:rPr lang="en-GB" sz="1200" b="1" baseline="0">
                <a:solidFill>
                  <a:schemeClr val="tx1"/>
                </a:solidFill>
                <a:effectLst/>
              </a:rPr>
              <a:t> health technology guidance is reduced by 17%</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97097329964584"/>
          <c:y val="0.19898574520448153"/>
          <c:w val="0.77345959101201378"/>
          <c:h val="0.5166995951817856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F6AB-4411-9F57-F8336422B0D1}"/>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60</c:v>
                </c:pt>
                <c:pt idx="1">
                  <c:v>60</c:v>
                </c:pt>
                <c:pt idx="2">
                  <c:v>60</c:v>
                </c:pt>
                <c:pt idx="3">
                  <c:v>60</c:v>
                </c:pt>
                <c:pt idx="4">
                  <c:v>60</c:v>
                </c:pt>
                <c:pt idx="5">
                  <c:v>60</c:v>
                </c:pt>
                <c:pt idx="6">
                  <c:v>60</c:v>
                </c:pt>
                <c:pt idx="7">
                  <c:v>60</c:v>
                </c:pt>
                <c:pt idx="8">
                  <c:v>60</c:v>
                </c:pt>
                <c:pt idx="9">
                  <c:v>60</c:v>
                </c:pt>
                <c:pt idx="10">
                  <c:v>60</c:v>
                </c:pt>
                <c:pt idx="11">
                  <c:v>60</c:v>
                </c:pt>
              </c:numCache>
            </c:numRef>
          </c:val>
          <c:smooth val="0"/>
          <c:extLst>
            <c:ext xmlns:c16="http://schemas.microsoft.com/office/drawing/2014/chart" uri="{C3380CC4-5D6E-409C-BE32-E72D297353CC}">
              <c16:uniqueId val="{00000001-F6AB-4411-9F57-F8336422B0D1}"/>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72</c:v>
                </c:pt>
                <c:pt idx="1">
                  <c:v>72</c:v>
                </c:pt>
                <c:pt idx="2">
                  <c:v>72</c:v>
                </c:pt>
                <c:pt idx="3">
                  <c:v>72</c:v>
                </c:pt>
                <c:pt idx="4">
                  <c:v>72</c:v>
                </c:pt>
                <c:pt idx="5">
                  <c:v>72</c:v>
                </c:pt>
                <c:pt idx="6">
                  <c:v>72</c:v>
                </c:pt>
                <c:pt idx="7">
                  <c:v>72</c:v>
                </c:pt>
                <c:pt idx="8">
                  <c:v>72</c:v>
                </c:pt>
                <c:pt idx="9">
                  <c:v>72</c:v>
                </c:pt>
                <c:pt idx="10">
                  <c:v>72</c:v>
                </c:pt>
                <c:pt idx="11">
                  <c:v>72</c:v>
                </c:pt>
              </c:numCache>
            </c:numRef>
          </c:val>
          <c:smooth val="0"/>
          <c:extLst>
            <c:ext xmlns:c16="http://schemas.microsoft.com/office/drawing/2014/chart" uri="{C3380CC4-5D6E-409C-BE32-E72D297353CC}">
              <c16:uniqueId val="{00000002-F6AB-4411-9F57-F8336422B0D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Weeks</a:t>
                </a:r>
              </a:p>
            </c:rich>
          </c:tx>
          <c:layout>
            <c:manualLayout>
              <c:xMode val="edge"/>
              <c:yMode val="edge"/>
              <c:x val="3.9039859436858634E-3"/>
              <c:y val="0.3961672945975618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91209388314242623"/>
          <c:w val="1"/>
          <c:h val="8.79061168575736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Chart 11: Conditional</a:t>
            </a:r>
            <a:r>
              <a:rPr lang="en-GB" sz="1200" b="1" baseline="0" dirty="0">
                <a:solidFill>
                  <a:schemeClr val="tx1"/>
                </a:solidFill>
                <a:effectLst/>
              </a:rPr>
              <a:t> recommendations for early value assessments are produced within 6 months</a:t>
            </a:r>
            <a:endParaRPr lang="en-GB" sz="1200" b="1" dirty="0">
              <a:solidFill>
                <a:schemeClr val="tx1"/>
              </a:solidFill>
              <a:effectLst/>
            </a:endParaRPr>
          </a:p>
        </c:rich>
      </c:tx>
      <c:layout>
        <c:manualLayout>
          <c:xMode val="edge"/>
          <c:yMode val="edge"/>
          <c:x val="0.1388064554699931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40223492703809"/>
          <c:y val="0.18260476004762419"/>
          <c:w val="0.79780613787965438"/>
          <c:h val="0.5450858332504735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7F92-4374-95EC-06381568279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19050" cap="rnd">
              <a:solidFill>
                <a:srgbClr val="00436C"/>
              </a:solidFill>
              <a:round/>
            </a:ln>
            <a:effectLst/>
          </c:spPr>
          <c:marker>
            <c:symbol val="none"/>
          </c:marker>
          <c:dPt>
            <c:idx val="10"/>
            <c:marker>
              <c:symbol val="none"/>
            </c:marker>
            <c:bubble3D val="0"/>
            <c:extLst>
              <c:ext xmlns:c16="http://schemas.microsoft.com/office/drawing/2014/chart" uri="{C3380CC4-5D6E-409C-BE32-E72D297353CC}">
                <c16:uniqueId val="{00000000-421A-4326-B9A5-108282F8C9F9}"/>
              </c:ext>
            </c:extLst>
          </c:dPt>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F92-4374-95EC-06381568279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619903337836587E-2"/>
          <c:y val="0.91959453506924926"/>
          <c:w val="0.84882889238881498"/>
          <c:h val="6.07767212373218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12: Evidence generation plans developed for all</a:t>
            </a:r>
            <a:r>
              <a:rPr lang="en-GB" sz="1200" b="1" baseline="0">
                <a:solidFill>
                  <a:schemeClr val="tx1"/>
                </a:solidFill>
                <a:effectLst/>
              </a:rPr>
              <a:t> </a:t>
            </a:r>
            <a:r>
              <a:rPr lang="en-GB" sz="1200" b="1">
                <a:solidFill>
                  <a:schemeClr val="tx1"/>
                </a:solidFill>
                <a:effectLst/>
              </a:rPr>
              <a:t>new EVA products, with conditional recommendations​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c:v>
                </c:pt>
                <c:pt idx="2">
                  <c:v>0</c:v>
                </c:pt>
                <c:pt idx="3">
                  <c:v>0</c:v>
                </c:pt>
                <c:pt idx="4">
                  <c:v>1</c:v>
                </c:pt>
                <c:pt idx="5">
                  <c:v>1</c:v>
                </c:pt>
                <c:pt idx="6">
                  <c:v>1</c:v>
                </c:pt>
                <c:pt idx="7">
                  <c:v>0</c:v>
                </c:pt>
              </c:numCache>
            </c:numRef>
          </c:val>
          <c:extLst>
            <c:ext xmlns:c16="http://schemas.microsoft.com/office/drawing/2014/chart" uri="{C3380CC4-5D6E-409C-BE32-E72D297353CC}">
              <c16:uniqueId val="{00000000-5A56-40F8-96BD-D2538ED663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1-5A56-40F8-96BD-D2538ED663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5630785157360454E-2"/>
          <c:y val="0.92579532433447587"/>
          <c:w val="0.81533827076316401"/>
          <c:h val="5.60896811095315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13: Resource impact products published at the point of guidance publication to support implementation</a:t>
            </a:r>
          </a:p>
        </c:rich>
      </c:tx>
      <c:layout>
        <c:manualLayout>
          <c:xMode val="edge"/>
          <c:yMode val="edge"/>
          <c:x val="0.131145657600439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00407697640172"/>
          <c:y val="0.22543589417768012"/>
          <c:w val="0.82412315358336719"/>
          <c:h val="0.52132417531242525"/>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93D3-4C19-91F8-F7DA6A5E4FFE}"/>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93D3-4C19-91F8-F7DA6A5E4FFE}"/>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2-93D3-4C19-91F8-F7DA6A5E4FFE}"/>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291652293163925"/>
          <c:y val="0.93844529489587392"/>
          <c:w val="0.59416695413672149"/>
          <c:h val="6.1554705104126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14: 10% increase in</a:t>
            </a:r>
            <a:r>
              <a:rPr lang="en-GB" sz="1200" b="1" baseline="0">
                <a:solidFill>
                  <a:schemeClr val="tx1"/>
                </a:solidFill>
                <a:effectLst/>
              </a:rPr>
              <a:t> the number of sessions on nice.org.uk</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08792683781916"/>
          <c:y val="0.19578113260628738"/>
          <c:w val="0.73109986552940487"/>
          <c:h val="0.53476218660203134"/>
        </c:manualLayout>
      </c:layout>
      <c:barChart>
        <c:barDir val="col"/>
        <c:grouping val="clustered"/>
        <c:varyColors val="0"/>
        <c:ser>
          <c:idx val="0"/>
          <c:order val="0"/>
          <c:tx>
            <c:strRef>
              <c:f>Sheet1!$B$1</c:f>
              <c:strCache>
                <c:ptCount val="1"/>
                <c:pt idx="0">
                  <c:v>Actual YTD</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-1.4E-2</c:v>
                </c:pt>
                <c:pt idx="1">
                  <c:v>8.0000000000000002E-3</c:v>
                </c:pt>
                <c:pt idx="2">
                  <c:v>3.9E-2</c:v>
                </c:pt>
                <c:pt idx="3">
                  <c:v>5.8000000000000003E-2</c:v>
                </c:pt>
                <c:pt idx="4">
                  <c:v>7.2099999999999997E-2</c:v>
                </c:pt>
                <c:pt idx="5">
                  <c:v>8.2900000000000001E-2</c:v>
                </c:pt>
                <c:pt idx="6">
                  <c:v>9.5699999999999993E-2</c:v>
                </c:pt>
              </c:numCache>
            </c:numRef>
          </c:val>
          <c:extLst>
            <c:ext xmlns:c16="http://schemas.microsoft.com/office/drawing/2014/chart" uri="{C3380CC4-5D6E-409C-BE32-E72D297353CC}">
              <c16:uniqueId val="{00000000-01E4-4A2E-9DC9-F951EB578F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1-01E4-4A2E-9DC9-F951EB578F86}"/>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3.5000000000000003E-2</c:v>
                </c:pt>
                <c:pt idx="1">
                  <c:v>3.5000000000000003E-2</c:v>
                </c:pt>
                <c:pt idx="2">
                  <c:v>3.5000000000000003E-2</c:v>
                </c:pt>
                <c:pt idx="3">
                  <c:v>3.5000000000000003E-2</c:v>
                </c:pt>
                <c:pt idx="4">
                  <c:v>3.5000000000000003E-2</c:v>
                </c:pt>
                <c:pt idx="5">
                  <c:v>3.5000000000000003E-2</c:v>
                </c:pt>
                <c:pt idx="6">
                  <c:v>3.5000000000000003E-2</c:v>
                </c:pt>
                <c:pt idx="7">
                  <c:v>3.5000000000000003E-2</c:v>
                </c:pt>
                <c:pt idx="8">
                  <c:v>3.5000000000000003E-2</c:v>
                </c:pt>
                <c:pt idx="9">
                  <c:v>3.5000000000000003E-2</c:v>
                </c:pt>
                <c:pt idx="10">
                  <c:v>3.5000000000000003E-2</c:v>
                </c:pt>
                <c:pt idx="11">
                  <c:v>3.5000000000000003E-2</c:v>
                </c:pt>
              </c:numCache>
            </c:numRef>
          </c:val>
          <c:smooth val="0"/>
          <c:extLst>
            <c:ext xmlns:c16="http://schemas.microsoft.com/office/drawing/2014/chart" uri="{C3380CC4-5D6E-409C-BE32-E72D297353CC}">
              <c16:uniqueId val="{00000002-01E4-4A2E-9DC9-F951EB578F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At val="-2.0000000000000004E-2"/>
        <c:auto val="1"/>
        <c:lblOffset val="100"/>
        <c:baseTimeUnit val="months"/>
      </c:dateAx>
      <c:valAx>
        <c:axId val="70612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900"/>
                  <a:t>YTD change against same period  in 22/23</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88484751691294239"/>
          <c:w val="1"/>
          <c:h val="0.111927826601841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15: System priority</a:t>
            </a:r>
            <a:r>
              <a:rPr lang="en-GB" sz="1200" b="1" baseline="0">
                <a:solidFill>
                  <a:schemeClr val="tx1"/>
                </a:solidFill>
                <a:effectLst/>
              </a:rPr>
              <a:t> topic areas with agreed measures of uptake reported</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91572970352036"/>
          <c:y val="0.18975176675999847"/>
          <c:w val="0.80578371521240111"/>
          <c:h val="0.5392949671561546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c:v>
                </c:pt>
                <c:pt idx="2">
                  <c:v>0</c:v>
                </c:pt>
                <c:pt idx="3">
                  <c:v>0</c:v>
                </c:pt>
                <c:pt idx="4">
                  <c:v>0</c:v>
                </c:pt>
                <c:pt idx="5">
                  <c:v>0.86</c:v>
                </c:pt>
                <c:pt idx="6">
                  <c:v>0.86</c:v>
                </c:pt>
                <c:pt idx="7">
                  <c:v>0</c:v>
                </c:pt>
              </c:numCache>
            </c:numRef>
          </c:val>
          <c:extLst>
            <c:ext xmlns:c16="http://schemas.microsoft.com/office/drawing/2014/chart" uri="{C3380CC4-5D6E-409C-BE32-E72D297353CC}">
              <c16:uniqueId val="{00000000-5A56-40F8-96BD-D2538ED663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5A56-40F8-96BD-D2538ED663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16: Sickness absence (proportion of</a:t>
            </a:r>
            <a:br>
              <a:rPr lang="en-GB" sz="1200" b="1">
                <a:solidFill>
                  <a:schemeClr val="tx1"/>
                </a:solidFill>
                <a:effectLst/>
              </a:rPr>
            </a:br>
            <a:r>
              <a:rPr lang="en-GB" sz="1200" b="1">
                <a:solidFill>
                  <a:schemeClr val="tx1"/>
                </a:solidFill>
                <a:effectLst/>
              </a:rPr>
              <a:t>WTE days reported as sickness)</a:t>
            </a:r>
          </a:p>
        </c:rich>
      </c:tx>
      <c:layout>
        <c:manualLayout>
          <c:xMode val="edge"/>
          <c:yMode val="edge"/>
          <c:x val="0.15156413897133231"/>
          <c:y val="6.36563910254760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597320817662278E-2"/>
          <c:y val="0.22909259328121614"/>
          <c:w val="0.88683034392054472"/>
          <c:h val="0.51436439671965151"/>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1.44E-2</c:v>
                </c:pt>
                <c:pt idx="1">
                  <c:v>1.7600000000000001E-2</c:v>
                </c:pt>
                <c:pt idx="2">
                  <c:v>1.78E-2</c:v>
                </c:pt>
                <c:pt idx="3">
                  <c:v>1.7000000000000001E-2</c:v>
                </c:pt>
                <c:pt idx="4">
                  <c:v>1.83E-2</c:v>
                </c:pt>
                <c:pt idx="5">
                  <c:v>2.0199999999999999E-2</c:v>
                </c:pt>
                <c:pt idx="6">
                  <c:v>2.8299999999999999E-2</c:v>
                </c:pt>
              </c:numCache>
            </c:numRef>
          </c:val>
          <c:extLst>
            <c:ext xmlns:c16="http://schemas.microsoft.com/office/drawing/2014/chart" uri="{C3380CC4-5D6E-409C-BE32-E72D297353CC}">
              <c16:uniqueId val="{00000000-B52F-43BF-9474-4213A2075B6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0.02</c:v>
                </c:pt>
                <c:pt idx="1">
                  <c:v>0.02</c:v>
                </c:pt>
                <c:pt idx="2">
                  <c:v>0.02</c:v>
                </c:pt>
                <c:pt idx="3">
                  <c:v>0.02</c:v>
                </c:pt>
                <c:pt idx="4">
                  <c:v>0.02</c:v>
                </c:pt>
                <c:pt idx="5">
                  <c:v>0.02</c:v>
                </c:pt>
                <c:pt idx="6">
                  <c:v>0.02</c:v>
                </c:pt>
                <c:pt idx="7">
                  <c:v>0.02</c:v>
                </c:pt>
                <c:pt idx="8">
                  <c:v>0.02</c:v>
                </c:pt>
                <c:pt idx="9">
                  <c:v>0.02</c:v>
                </c:pt>
                <c:pt idx="10">
                  <c:v>0.02</c:v>
                </c:pt>
                <c:pt idx="11">
                  <c:v>0.02</c:v>
                </c:pt>
              </c:numCache>
            </c:numRef>
          </c:val>
          <c:smooth val="0"/>
          <c:extLst>
            <c:ext xmlns:c16="http://schemas.microsoft.com/office/drawing/2014/chart" uri="{C3380CC4-5D6E-409C-BE32-E72D297353CC}">
              <c16:uniqueId val="{00000001-B52F-43BF-9474-4213A2075B69}"/>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1.54E-2</c:v>
                </c:pt>
                <c:pt idx="1">
                  <c:v>1.3100000000000001E-2</c:v>
                </c:pt>
                <c:pt idx="2">
                  <c:v>2.0299999999999999E-2</c:v>
                </c:pt>
                <c:pt idx="3">
                  <c:v>2.0400000000000001E-2</c:v>
                </c:pt>
                <c:pt idx="4">
                  <c:v>0.02</c:v>
                </c:pt>
                <c:pt idx="5">
                  <c:v>1.9599999999999999E-2</c:v>
                </c:pt>
                <c:pt idx="6">
                  <c:v>1.9099999999999999E-2</c:v>
                </c:pt>
                <c:pt idx="7">
                  <c:v>1.89E-2</c:v>
                </c:pt>
                <c:pt idx="8">
                  <c:v>1.8800000000000001E-2</c:v>
                </c:pt>
                <c:pt idx="9">
                  <c:v>1.8700000000000001E-2</c:v>
                </c:pt>
                <c:pt idx="10">
                  <c:v>1.8800000000000001E-2</c:v>
                </c:pt>
                <c:pt idx="11">
                  <c:v>1.8200000000000001E-2</c:v>
                </c:pt>
              </c:numCache>
            </c:numRef>
          </c:val>
          <c:smooth val="0"/>
          <c:extLst>
            <c:ext xmlns:c16="http://schemas.microsoft.com/office/drawing/2014/chart" uri="{C3380CC4-5D6E-409C-BE32-E72D297353CC}">
              <c16:uniqueId val="{00000002-B52F-43BF-9474-4213A2075B6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1.0000000000000002E-2"/>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483085558187311"/>
          <c:y val="0.88869851095213437"/>
          <c:w val="0.59299358792204548"/>
          <c:h val="0.111301489047865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17: Rate of staff turnover</a:t>
            </a:r>
          </a:p>
        </c:rich>
      </c:tx>
      <c:layout>
        <c:manualLayout>
          <c:xMode val="edge"/>
          <c:yMode val="edge"/>
          <c:x val="0.3404984407434381"/>
          <c:y val="6.79389359646870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57331393352948"/>
          <c:y val="0.19602662941361082"/>
          <c:w val="0.85467480242285776"/>
          <c:h val="0.55363265276536611"/>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0.11</c:v>
                </c:pt>
                <c:pt idx="1">
                  <c:v>0.1128</c:v>
                </c:pt>
                <c:pt idx="2">
                  <c:v>0.1075</c:v>
                </c:pt>
                <c:pt idx="3">
                  <c:v>0.1067</c:v>
                </c:pt>
                <c:pt idx="4">
                  <c:v>0.10730000000000001</c:v>
                </c:pt>
                <c:pt idx="5">
                  <c:v>0.1013</c:v>
                </c:pt>
                <c:pt idx="6">
                  <c:v>0.1061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0.1153</c:v>
                </c:pt>
                <c:pt idx="1">
                  <c:v>0.11360000000000001</c:v>
                </c:pt>
                <c:pt idx="2">
                  <c:v>0.11890000000000001</c:v>
                </c:pt>
                <c:pt idx="3">
                  <c:v>0.12470000000000001</c:v>
                </c:pt>
                <c:pt idx="4">
                  <c:v>0.1229</c:v>
                </c:pt>
                <c:pt idx="5">
                  <c:v>0.12720000000000001</c:v>
                </c:pt>
                <c:pt idx="6">
                  <c:v>0.12770000000000001</c:v>
                </c:pt>
                <c:pt idx="7">
                  <c:v>0.12479999999999999</c:v>
                </c:pt>
                <c:pt idx="8">
                  <c:v>0.1244</c:v>
                </c:pt>
                <c:pt idx="9">
                  <c:v>0.125</c:v>
                </c:pt>
                <c:pt idx="10">
                  <c:v>0.1217</c:v>
                </c:pt>
                <c:pt idx="11">
                  <c:v>0.10970000000000001</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14401486087550899"/>
          <c:y val="0.91911677218558807"/>
          <c:w val="0.7324518267388781"/>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18: Staff engagement</a:t>
            </a:r>
            <a:r>
              <a:rPr lang="en-GB" sz="1200" b="1" baseline="0">
                <a:solidFill>
                  <a:schemeClr val="tx1"/>
                </a:solidFill>
                <a:effectLst/>
              </a:rPr>
              <a:t> scores remain good</a:t>
            </a:r>
            <a:endParaRPr lang="en-GB" sz="1200" b="1">
              <a:solidFill>
                <a:schemeClr val="tx1"/>
              </a:solidFill>
              <a:effectLst/>
            </a:endParaRPr>
          </a:p>
        </c:rich>
      </c:tx>
      <c:layout>
        <c:manualLayout>
          <c:xMode val="edge"/>
          <c:yMode val="edge"/>
          <c:x val="0.11819402678019876"/>
          <c:y val="3.210065146629204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82167599973537"/>
          <c:y val="0.11299176555099631"/>
          <c:w val="0.79136271735638142"/>
          <c:h val="0.57747858734890578"/>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3" formatCode="0.00%">
                  <c:v>0.68</c:v>
                </c:pt>
              </c:numCache>
            </c:numRef>
          </c:val>
          <c:extLst>
            <c:ext xmlns:c16="http://schemas.microsoft.com/office/drawing/2014/chart" uri="{C3380CC4-5D6E-409C-BE32-E72D297353CC}">
              <c16:uniqueId val="{00000000-1B26-4F5F-8CCA-C027991769C5}"/>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1B26-4F5F-8CCA-C027991769C5}"/>
            </c:ext>
          </c:extLst>
        </c:ser>
        <c:ser>
          <c:idx val="2"/>
          <c:order val="2"/>
          <c:tx>
            <c:strRef>
              <c:f>Sheet1!$D$1</c:f>
              <c:strCache>
                <c:ptCount val="1"/>
                <c:pt idx="0">
                  <c:v>Column1</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numCache>
            </c:numRef>
          </c:val>
          <c:smooth val="0"/>
          <c:extLst>
            <c:ext xmlns:c16="http://schemas.microsoft.com/office/drawing/2014/chart" uri="{C3380CC4-5D6E-409C-BE32-E72D297353CC}">
              <c16:uniqueId val="{00000002-1B26-4F5F-8CCA-C027991769C5}"/>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2"/>
        <c:delete val="1"/>
      </c:legendEntry>
      <c:layout>
        <c:manualLayout>
          <c:xMode val="edge"/>
          <c:yMode val="edge"/>
          <c:x val="0.24223270116343046"/>
          <c:y val="0.91800277983343992"/>
          <c:w val="0.51553459767313914"/>
          <c:h val="7.81548295824138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19: 90% staff having completed</a:t>
            </a:r>
            <a:r>
              <a:rPr lang="en-GB" sz="1200" b="1" baseline="0">
                <a:solidFill>
                  <a:schemeClr val="tx1"/>
                </a:solidFill>
                <a:effectLst/>
              </a:rPr>
              <a:t> an appraisal</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510940972854"/>
          <c:y val="0.11964347798602989"/>
          <c:w val="0.79909890755577462"/>
          <c:h val="0.59341518739937282"/>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2.5000000000000001E-3</c:v>
                </c:pt>
                <c:pt idx="1">
                  <c:v>0.1089</c:v>
                </c:pt>
                <c:pt idx="2">
                  <c:v>0.66269999999999996</c:v>
                </c:pt>
                <c:pt idx="3">
                  <c:v>0.82220000000000004</c:v>
                </c:pt>
                <c:pt idx="4">
                  <c:v>0.86739999999999995</c:v>
                </c:pt>
                <c:pt idx="5">
                  <c:v>0.872</c:v>
                </c:pt>
                <c:pt idx="6">
                  <c:v>0.88480000000000003</c:v>
                </c:pt>
              </c:numCache>
            </c:numRef>
          </c:val>
          <c:extLst>
            <c:ext xmlns:c16="http://schemas.microsoft.com/office/drawing/2014/chart" uri="{C3380CC4-5D6E-409C-BE32-E72D297353CC}">
              <c16:uniqueId val="{00000000-C56D-4805-BA15-D5AF022BCD3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56D-4805-BA15-D5AF022BCD39}"/>
            </c:ext>
          </c:extLst>
        </c:ser>
        <c:ser>
          <c:idx val="2"/>
          <c:order val="2"/>
          <c:tx>
            <c:strRef>
              <c:f>Sheet1!$D$1</c:f>
              <c:strCache>
                <c:ptCount val="1"/>
                <c:pt idx="0">
                  <c:v>22/23</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0.87</c:v>
                </c:pt>
                <c:pt idx="1">
                  <c:v>0.87</c:v>
                </c:pt>
                <c:pt idx="2">
                  <c:v>0.87</c:v>
                </c:pt>
                <c:pt idx="3">
                  <c:v>0.87</c:v>
                </c:pt>
                <c:pt idx="4">
                  <c:v>0.87</c:v>
                </c:pt>
                <c:pt idx="5">
                  <c:v>0.87</c:v>
                </c:pt>
                <c:pt idx="6">
                  <c:v>0.87</c:v>
                </c:pt>
                <c:pt idx="7">
                  <c:v>0.87</c:v>
                </c:pt>
                <c:pt idx="8">
                  <c:v>0.87</c:v>
                </c:pt>
                <c:pt idx="9">
                  <c:v>0.87</c:v>
                </c:pt>
                <c:pt idx="10">
                  <c:v>0.87</c:v>
                </c:pt>
                <c:pt idx="11">
                  <c:v>0.87</c:v>
                </c:pt>
              </c:numCache>
            </c:numRef>
          </c:val>
          <c:smooth val="0"/>
          <c:extLst>
            <c:ext xmlns:c16="http://schemas.microsoft.com/office/drawing/2014/chart" uri="{C3380CC4-5D6E-409C-BE32-E72D297353CC}">
              <c16:uniqueId val="{00000002-C56D-4805-BA15-D5AF022BCD3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406012246621508"/>
          <c:y val="0.91514024310056552"/>
          <c:w val="0.7324518267388781"/>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 50 health technologies programme guidance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8</c:v>
                </c:pt>
                <c:pt idx="1">
                  <c:v>6</c:v>
                </c:pt>
                <c:pt idx="2">
                  <c:v>7</c:v>
                </c:pt>
                <c:pt idx="3">
                  <c:v>3</c:v>
                </c:pt>
                <c:pt idx="4">
                  <c:v>3</c:v>
                </c:pt>
                <c:pt idx="5">
                  <c:v>7</c:v>
                </c:pt>
                <c:pt idx="6">
                  <c:v>4</c:v>
                </c:pt>
                <c:pt idx="7">
                  <c:v>0</c:v>
                </c:pt>
                <c:pt idx="8">
                  <c:v>0</c:v>
                </c:pt>
                <c:pt idx="9">
                  <c:v>0</c:v>
                </c:pt>
                <c:pt idx="10">
                  <c:v>0</c:v>
                </c:pt>
                <c:pt idx="11">
                  <c:v>0</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8</c:v>
                </c:pt>
                <c:pt idx="1">
                  <c:v>6</c:v>
                </c:pt>
                <c:pt idx="2">
                  <c:v>7</c:v>
                </c:pt>
                <c:pt idx="3">
                  <c:v>4</c:v>
                </c:pt>
                <c:pt idx="4">
                  <c:v>3</c:v>
                </c:pt>
                <c:pt idx="5">
                  <c:v>6</c:v>
                </c:pt>
                <c:pt idx="6">
                  <c:v>4</c:v>
                </c:pt>
                <c:pt idx="7">
                  <c:v>5</c:v>
                </c:pt>
                <c:pt idx="8">
                  <c:v>4</c:v>
                </c:pt>
                <c:pt idx="9">
                  <c:v>2</c:v>
                </c:pt>
                <c:pt idx="10">
                  <c:v>6</c:v>
                </c:pt>
                <c:pt idx="11">
                  <c:v>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2</c:v>
                </c:pt>
                <c:pt idx="1">
                  <c:v>4</c:v>
                </c:pt>
                <c:pt idx="2">
                  <c:v>3</c:v>
                </c:pt>
                <c:pt idx="3">
                  <c:v>3</c:v>
                </c:pt>
                <c:pt idx="4">
                  <c:v>6</c:v>
                </c:pt>
                <c:pt idx="5">
                  <c:v>3</c:v>
                </c:pt>
                <c:pt idx="6">
                  <c:v>3</c:v>
                </c:pt>
                <c:pt idx="7">
                  <c:v>7</c:v>
                </c:pt>
                <c:pt idx="8">
                  <c:v>1</c:v>
                </c:pt>
                <c:pt idx="9">
                  <c:v>6</c:v>
                </c:pt>
                <c:pt idx="10">
                  <c:v>3</c:v>
                </c:pt>
                <c:pt idx="11">
                  <c:v>5</c:v>
                </c:pt>
              </c:numCache>
            </c:numRef>
          </c:val>
          <c:smooth val="0"/>
          <c:extLst>
            <c:ext xmlns:c16="http://schemas.microsoft.com/office/drawing/2014/chart" uri="{C3380CC4-5D6E-409C-BE32-E72D297353CC}">
              <c16:uniqueId val="{00000000-E968-41E7-922C-6714A903083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8.8685232312785439E-2"/>
          <c:y val="0.90334820067630006"/>
          <c:w val="0.82262953537442918"/>
          <c:h val="8.07682867536820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20: 62% staff found their appraisal helpful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510940972854"/>
          <c:y val="0.13015434858984123"/>
          <c:w val="0.79909890755577462"/>
          <c:h val="0.6014935248053102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5" formatCode="0.00%">
                  <c:v>0.59</c:v>
                </c:pt>
              </c:numCache>
            </c:numRef>
          </c:val>
          <c:extLst>
            <c:ext xmlns:c16="http://schemas.microsoft.com/office/drawing/2014/chart" uri="{C3380CC4-5D6E-409C-BE32-E72D297353CC}">
              <c16:uniqueId val="{00000000-DF6B-4F65-9EA4-B393BD18D92A}"/>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0.62</c:v>
                </c:pt>
                <c:pt idx="1">
                  <c:v>0.62</c:v>
                </c:pt>
                <c:pt idx="2">
                  <c:v>0.62</c:v>
                </c:pt>
                <c:pt idx="3">
                  <c:v>0.62</c:v>
                </c:pt>
                <c:pt idx="4">
                  <c:v>0.62</c:v>
                </c:pt>
                <c:pt idx="5">
                  <c:v>0.62</c:v>
                </c:pt>
                <c:pt idx="6">
                  <c:v>0.62</c:v>
                </c:pt>
                <c:pt idx="7">
                  <c:v>0.62</c:v>
                </c:pt>
                <c:pt idx="8">
                  <c:v>0.62</c:v>
                </c:pt>
                <c:pt idx="9">
                  <c:v>0.62</c:v>
                </c:pt>
                <c:pt idx="10">
                  <c:v>0.62</c:v>
                </c:pt>
                <c:pt idx="11">
                  <c:v>0.62</c:v>
                </c:pt>
              </c:numCache>
            </c:numRef>
          </c:val>
          <c:smooth val="0"/>
          <c:extLst>
            <c:ext xmlns:c16="http://schemas.microsoft.com/office/drawing/2014/chart" uri="{C3380CC4-5D6E-409C-BE32-E72D297353CC}">
              <c16:uniqueId val="{00000001-DF6B-4F65-9EA4-B393BD18D92A}"/>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0.56999999999999995</c:v>
                </c:pt>
                <c:pt idx="1">
                  <c:v>0.56999999999999995</c:v>
                </c:pt>
                <c:pt idx="2">
                  <c:v>0.56999999999999995</c:v>
                </c:pt>
                <c:pt idx="3">
                  <c:v>0.56999999999999995</c:v>
                </c:pt>
                <c:pt idx="4">
                  <c:v>0.56999999999999995</c:v>
                </c:pt>
                <c:pt idx="5">
                  <c:v>0.56999999999999995</c:v>
                </c:pt>
                <c:pt idx="6">
                  <c:v>0.56999999999999995</c:v>
                </c:pt>
                <c:pt idx="7">
                  <c:v>0.56999999999999995</c:v>
                </c:pt>
                <c:pt idx="8">
                  <c:v>0.56999999999999995</c:v>
                </c:pt>
                <c:pt idx="9">
                  <c:v>0.56999999999999995</c:v>
                </c:pt>
                <c:pt idx="10">
                  <c:v>0.56999999999999995</c:v>
                </c:pt>
                <c:pt idx="11">
                  <c:v>0.56999999999999995</c:v>
                </c:pt>
              </c:numCache>
            </c:numRef>
          </c:val>
          <c:smooth val="0"/>
          <c:extLst>
            <c:ext xmlns:c16="http://schemas.microsoft.com/office/drawing/2014/chart" uri="{C3380CC4-5D6E-409C-BE32-E72D297353CC}">
              <c16:uniqueId val="{00000002-DF6B-4F65-9EA4-B393BD18D92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0000094076588557E-2"/>
          <c:y val="0.91116371401554286"/>
          <c:w val="0.89999981184682287"/>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a:t>
            </a:r>
            <a:r>
              <a:rPr lang="en-GB" sz="1200" b="1" baseline="0">
                <a:solidFill>
                  <a:schemeClr val="tx1"/>
                </a:solidFill>
                <a:effectLst/>
              </a:rPr>
              <a:t> 21: </a:t>
            </a:r>
            <a:r>
              <a:rPr lang="en-GB" sz="1200" b="1">
                <a:solidFill>
                  <a:schemeClr val="tx1"/>
                </a:solidFill>
                <a:effectLst/>
              </a:rPr>
              <a:t>20% increase in the</a:t>
            </a:r>
            <a:r>
              <a:rPr lang="en-GB" sz="1200" b="1" baseline="0">
                <a:solidFill>
                  <a:schemeClr val="tx1"/>
                </a:solidFill>
                <a:effectLst/>
              </a:rPr>
              <a:t> proportion of ethnic minority staff at band 8a and above</a:t>
            </a:r>
            <a:endParaRPr lang="en-GB" sz="1200" b="1">
              <a:solidFill>
                <a:schemeClr val="tx1"/>
              </a:solidFill>
              <a:effectLst/>
            </a:endParaRPr>
          </a:p>
        </c:rich>
      </c:tx>
      <c:layout>
        <c:manualLayout>
          <c:xMode val="edge"/>
          <c:yMode val="edge"/>
          <c:x val="0.1626599680074998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42307151790801"/>
          <c:y val="0.17529600231856246"/>
          <c:w val="0.79034570180140884"/>
          <c:h val="0.54443376219969219"/>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0.1421</c:v>
                </c:pt>
                <c:pt idx="1">
                  <c:v>0.14480000000000001</c:v>
                </c:pt>
                <c:pt idx="2">
                  <c:v>0.14330000000000001</c:v>
                </c:pt>
                <c:pt idx="3">
                  <c:v>0.1464</c:v>
                </c:pt>
                <c:pt idx="4">
                  <c:v>0.14130000000000001</c:v>
                </c:pt>
                <c:pt idx="5">
                  <c:v>0.1421</c:v>
                </c:pt>
                <c:pt idx="6">
                  <c:v>0.1406</c:v>
                </c:pt>
              </c:numCache>
            </c:numRef>
          </c:val>
          <c:extLst>
            <c:ext xmlns:c16="http://schemas.microsoft.com/office/drawing/2014/chart" uri="{C3380CC4-5D6E-409C-BE32-E72D297353CC}">
              <c16:uniqueId val="{00000000-2DE7-4FC2-AA1D-EDC3F8A57E40}"/>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0.16669999999999999</c:v>
                </c:pt>
                <c:pt idx="1">
                  <c:v>0.16669999999999999</c:v>
                </c:pt>
                <c:pt idx="2">
                  <c:v>0.16669999999999999</c:v>
                </c:pt>
                <c:pt idx="3">
                  <c:v>0.16669999999999999</c:v>
                </c:pt>
                <c:pt idx="4">
                  <c:v>0.16669999999999999</c:v>
                </c:pt>
                <c:pt idx="5">
                  <c:v>0.16669999999999999</c:v>
                </c:pt>
                <c:pt idx="6">
                  <c:v>0.16669999999999999</c:v>
                </c:pt>
                <c:pt idx="7">
                  <c:v>0.16669999999999999</c:v>
                </c:pt>
                <c:pt idx="8">
                  <c:v>0.16669999999999999</c:v>
                </c:pt>
                <c:pt idx="9">
                  <c:v>0.16669999999999999</c:v>
                </c:pt>
                <c:pt idx="10">
                  <c:v>0.16669999999999999</c:v>
                </c:pt>
                <c:pt idx="11">
                  <c:v>0.16669999999999999</c:v>
                </c:pt>
              </c:numCache>
            </c:numRef>
          </c:val>
          <c:smooth val="0"/>
          <c:extLst>
            <c:ext xmlns:c16="http://schemas.microsoft.com/office/drawing/2014/chart" uri="{C3380CC4-5D6E-409C-BE32-E72D297353CC}">
              <c16:uniqueId val="{00000001-2DE7-4FC2-AA1D-EDC3F8A57E40}"/>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0.1389</c:v>
                </c:pt>
                <c:pt idx="1">
                  <c:v>0.1389</c:v>
                </c:pt>
                <c:pt idx="2">
                  <c:v>0.1389</c:v>
                </c:pt>
                <c:pt idx="3">
                  <c:v>0.1389</c:v>
                </c:pt>
                <c:pt idx="4">
                  <c:v>0.1389</c:v>
                </c:pt>
                <c:pt idx="5">
                  <c:v>0.1389</c:v>
                </c:pt>
                <c:pt idx="6">
                  <c:v>0.1389</c:v>
                </c:pt>
                <c:pt idx="7">
                  <c:v>0.1389</c:v>
                </c:pt>
                <c:pt idx="8">
                  <c:v>0.1389</c:v>
                </c:pt>
                <c:pt idx="9">
                  <c:v>0.1389</c:v>
                </c:pt>
                <c:pt idx="10">
                  <c:v>0.1389</c:v>
                </c:pt>
                <c:pt idx="11">
                  <c:v>0.1389</c:v>
                </c:pt>
              </c:numCache>
            </c:numRef>
          </c:val>
          <c:smooth val="0"/>
          <c:extLst>
            <c:ext xmlns:c16="http://schemas.microsoft.com/office/drawing/2014/chart" uri="{C3380CC4-5D6E-409C-BE32-E72D297353CC}">
              <c16:uniqueId val="{00000002-2DE7-4FC2-AA1D-EDC3F8A57E40}"/>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2924398532165657"/>
          <c:y val="0.87021374522215034"/>
          <c:w val="0.82951413850640943"/>
          <c:h val="0.129786254777849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22: 20% increase in the</a:t>
            </a:r>
            <a:r>
              <a:rPr lang="en-GB" sz="1200" b="1" baseline="0">
                <a:solidFill>
                  <a:schemeClr val="tx1"/>
                </a:solidFill>
                <a:effectLst/>
              </a:rPr>
              <a:t> proportion of ethnic minority staff at band 7 and above</a:t>
            </a:r>
            <a:endParaRPr lang="en-GB" sz="1200" b="1">
              <a:solidFill>
                <a:schemeClr val="tx1"/>
              </a:solidFill>
              <a:effectLst/>
            </a:endParaRPr>
          </a:p>
        </c:rich>
      </c:tx>
      <c:layout>
        <c:manualLayout>
          <c:xMode val="edge"/>
          <c:yMode val="edge"/>
          <c:x val="0.10801330992160918"/>
          <c:y val="1.00769629603102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83701096685067"/>
          <c:y val="0.17859179944061851"/>
          <c:w val="0.87237819881889767"/>
          <c:h val="0.53620175931649383"/>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0.16639999999999999</c:v>
                </c:pt>
                <c:pt idx="1">
                  <c:v>0.1714</c:v>
                </c:pt>
                <c:pt idx="2">
                  <c:v>0.17330000000000001</c:v>
                </c:pt>
                <c:pt idx="3">
                  <c:v>0.17760000000000001</c:v>
                </c:pt>
                <c:pt idx="4">
                  <c:v>0.17269999999999999</c:v>
                </c:pt>
                <c:pt idx="5">
                  <c:v>0.17169999999999999</c:v>
                </c:pt>
                <c:pt idx="6">
                  <c:v>0.16950000000000001</c:v>
                </c:pt>
              </c:numCache>
            </c:numRef>
          </c:val>
          <c:extLst>
            <c:ext xmlns:c16="http://schemas.microsoft.com/office/drawing/2014/chart" uri="{C3380CC4-5D6E-409C-BE32-E72D297353CC}">
              <c16:uniqueId val="{00000000-5A88-41C3-BD2E-8B46BA37342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0.1913</c:v>
                </c:pt>
                <c:pt idx="1">
                  <c:v>0.1913</c:v>
                </c:pt>
                <c:pt idx="2">
                  <c:v>0.1913</c:v>
                </c:pt>
                <c:pt idx="3">
                  <c:v>0.1913</c:v>
                </c:pt>
                <c:pt idx="4">
                  <c:v>0.1913</c:v>
                </c:pt>
                <c:pt idx="5">
                  <c:v>0.1913</c:v>
                </c:pt>
                <c:pt idx="6">
                  <c:v>0.1913</c:v>
                </c:pt>
                <c:pt idx="7">
                  <c:v>0.1913</c:v>
                </c:pt>
                <c:pt idx="8">
                  <c:v>0.1913</c:v>
                </c:pt>
                <c:pt idx="9">
                  <c:v>0.1913</c:v>
                </c:pt>
                <c:pt idx="10">
                  <c:v>0.1913</c:v>
                </c:pt>
                <c:pt idx="11">
                  <c:v>0.1913</c:v>
                </c:pt>
              </c:numCache>
            </c:numRef>
          </c:val>
          <c:smooth val="0"/>
          <c:extLst>
            <c:ext xmlns:c16="http://schemas.microsoft.com/office/drawing/2014/chart" uri="{C3380CC4-5D6E-409C-BE32-E72D297353CC}">
              <c16:uniqueId val="{00000001-5A88-41C3-BD2E-8B46BA373423}"/>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0.15939999999999999</c:v>
                </c:pt>
                <c:pt idx="1">
                  <c:v>0.15939999999999999</c:v>
                </c:pt>
                <c:pt idx="2">
                  <c:v>0.15939999999999999</c:v>
                </c:pt>
                <c:pt idx="3">
                  <c:v>0.15939999999999999</c:v>
                </c:pt>
                <c:pt idx="4">
                  <c:v>0.15939999999999999</c:v>
                </c:pt>
                <c:pt idx="5">
                  <c:v>0.15939999999999999</c:v>
                </c:pt>
                <c:pt idx="6">
                  <c:v>0.15939999999999999</c:v>
                </c:pt>
                <c:pt idx="7">
                  <c:v>0.15939999999999999</c:v>
                </c:pt>
                <c:pt idx="8">
                  <c:v>0.15939999999999999</c:v>
                </c:pt>
                <c:pt idx="9">
                  <c:v>0.15939999999999999</c:v>
                </c:pt>
                <c:pt idx="10">
                  <c:v>0.15939999999999999</c:v>
                </c:pt>
                <c:pt idx="11">
                  <c:v>0.15939999999999999</c:v>
                </c:pt>
              </c:numCache>
            </c:numRef>
          </c:val>
          <c:smooth val="0"/>
          <c:extLst>
            <c:ext xmlns:c16="http://schemas.microsoft.com/office/drawing/2014/chart" uri="{C3380CC4-5D6E-409C-BE32-E72D297353CC}">
              <c16:uniqueId val="{00000002-5A88-41C3-BD2E-8B46BA37342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2458579396325458E-2"/>
          <c:y val="0.85855091238138836"/>
          <c:w val="0.85851500984251961"/>
          <c:h val="0.13675731144458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23: 85% of lay people who complete exit surveys rate their experience of working with NICE as ‘good’ or ‘excellent’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7586238293896"/>
          <c:y val="0.21109671889915924"/>
          <c:w val="0.85166911858242555"/>
          <c:h val="0.51753126892898593"/>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00%">
                  <c:v>1</c:v>
                </c:pt>
                <c:pt idx="2" formatCode="0.00%">
                  <c:v>1</c:v>
                </c:pt>
                <c:pt idx="3" formatCode="0.00%">
                  <c:v>1</c:v>
                </c:pt>
                <c:pt idx="4" formatCode="0.00%">
                  <c:v>1</c:v>
                </c:pt>
                <c:pt idx="5" formatCode="0.00%">
                  <c:v>1</c:v>
                </c:pt>
                <c:pt idx="6" formatCode="0.00%">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0.83</c:v>
                </c:pt>
                <c:pt idx="1">
                  <c:v>0.83</c:v>
                </c:pt>
                <c:pt idx="2">
                  <c:v>0.83</c:v>
                </c:pt>
                <c:pt idx="3">
                  <c:v>0.83</c:v>
                </c:pt>
                <c:pt idx="4">
                  <c:v>0.83</c:v>
                </c:pt>
                <c:pt idx="5">
                  <c:v>0.83</c:v>
                </c:pt>
                <c:pt idx="6">
                  <c:v>0.83</c:v>
                </c:pt>
                <c:pt idx="7">
                  <c:v>0.83</c:v>
                </c:pt>
                <c:pt idx="8">
                  <c:v>0.83</c:v>
                </c:pt>
                <c:pt idx="9">
                  <c:v>0.83</c:v>
                </c:pt>
                <c:pt idx="10">
                  <c:v>0.83</c:v>
                </c:pt>
                <c:pt idx="11">
                  <c:v>0.83</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24: 10% increase in subscriber acquisitions on 3 corporate</a:t>
            </a:r>
            <a:r>
              <a:rPr lang="en-GB" sz="1200" b="1" baseline="0">
                <a:solidFill>
                  <a:schemeClr val="tx1"/>
                </a:solidFill>
                <a:effectLst/>
              </a:rPr>
              <a:t> newsletters</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1">
                  <c:v>59997</c:v>
                </c:pt>
                <c:pt idx="3">
                  <c:v>60796</c:v>
                </c:pt>
                <c:pt idx="5">
                  <c:v>61146</c:v>
                </c:pt>
                <c:pt idx="6">
                  <c:v>61437</c:v>
                </c:pt>
              </c:numCache>
            </c:numRef>
          </c:val>
          <c:extLst>
            <c:ext xmlns:c16="http://schemas.microsoft.com/office/drawing/2014/chart" uri="{C3380CC4-5D6E-409C-BE32-E72D297353CC}">
              <c16:uniqueId val="{00000000-A97C-4288-A61E-ABD656DDA50B}"/>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63220</c:v>
                </c:pt>
                <c:pt idx="1">
                  <c:v>63220</c:v>
                </c:pt>
                <c:pt idx="2">
                  <c:v>63220</c:v>
                </c:pt>
                <c:pt idx="3">
                  <c:v>63220</c:v>
                </c:pt>
                <c:pt idx="4">
                  <c:v>63220</c:v>
                </c:pt>
                <c:pt idx="5">
                  <c:v>63220</c:v>
                </c:pt>
                <c:pt idx="6">
                  <c:v>63220</c:v>
                </c:pt>
                <c:pt idx="7">
                  <c:v>63220</c:v>
                </c:pt>
                <c:pt idx="8">
                  <c:v>63220</c:v>
                </c:pt>
                <c:pt idx="9">
                  <c:v>63220</c:v>
                </c:pt>
                <c:pt idx="10">
                  <c:v>63220</c:v>
                </c:pt>
                <c:pt idx="11">
                  <c:v>63220</c:v>
                </c:pt>
              </c:numCache>
            </c:numRef>
          </c:val>
          <c:smooth val="0"/>
          <c:extLst>
            <c:ext xmlns:c16="http://schemas.microsoft.com/office/drawing/2014/chart" uri="{C3380CC4-5D6E-409C-BE32-E72D297353CC}">
              <c16:uniqueId val="{00000001-A97C-4288-A61E-ABD656DDA50B}"/>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57473</c:v>
                </c:pt>
                <c:pt idx="1">
                  <c:v>57473</c:v>
                </c:pt>
                <c:pt idx="2">
                  <c:v>57473</c:v>
                </c:pt>
                <c:pt idx="3">
                  <c:v>57473</c:v>
                </c:pt>
                <c:pt idx="4">
                  <c:v>57473</c:v>
                </c:pt>
                <c:pt idx="5">
                  <c:v>57473</c:v>
                </c:pt>
                <c:pt idx="6">
                  <c:v>57473</c:v>
                </c:pt>
                <c:pt idx="7">
                  <c:v>57473</c:v>
                </c:pt>
                <c:pt idx="8">
                  <c:v>57473</c:v>
                </c:pt>
                <c:pt idx="9">
                  <c:v>57473</c:v>
                </c:pt>
                <c:pt idx="10">
                  <c:v>57473</c:v>
                </c:pt>
                <c:pt idx="11">
                  <c:v>57473</c:v>
                </c:pt>
              </c:numCache>
            </c:numRef>
          </c:val>
          <c:smooth val="0"/>
          <c:extLst>
            <c:ext xmlns:c16="http://schemas.microsoft.com/office/drawing/2014/chart" uri="{C3380CC4-5D6E-409C-BE32-E72D297353CC}">
              <c16:uniqueId val="{00000002-A97C-4288-A61E-ABD656DDA50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Number of</a:t>
                </a:r>
                <a:r>
                  <a:rPr lang="en-GB" sz="1050" baseline="0"/>
                  <a:t> subscribers</a:t>
                </a:r>
                <a:endParaRPr lang="en-GB" sz="1050"/>
              </a:p>
            </c:rich>
          </c:tx>
          <c:layout>
            <c:manualLayout>
              <c:xMode val="edge"/>
              <c:yMode val="edge"/>
              <c:x val="1.2249620647574748E-2"/>
              <c:y val="0.2325245861326335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25: Complaints acknowledged and responded to in 20 working days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2" formatCode="0%">
                  <c:v>1</c:v>
                </c:pt>
                <c:pt idx="3" formatCode="0%">
                  <c:v>1</c:v>
                </c:pt>
                <c:pt idx="4" formatCode="0%">
                  <c:v>1</c:v>
                </c:pt>
                <c:pt idx="5">
                  <c:v>100</c:v>
                </c:pt>
                <c:pt idx="6" formatCode="0%">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noFill/>
              <a:round/>
            </a:ln>
            <a:effectLst/>
          </c:spPr>
          <c:marker>
            <c:symbol val="dash"/>
            <c:size val="14"/>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1">
                  <c:v>1</c:v>
                </c:pt>
                <c:pt idx="4">
                  <c:v>1</c:v>
                </c:pt>
                <c:pt idx="6">
                  <c:v>1</c:v>
                </c:pt>
                <c:pt idx="8">
                  <c:v>1</c:v>
                </c:pt>
                <c:pt idx="10">
                  <c:v>1</c:v>
                </c:pt>
              </c:numCache>
            </c:numRef>
          </c:val>
          <c:smooth val="0"/>
          <c:extLst>
            <c:ext xmlns:c16="http://schemas.microsoft.com/office/drawing/2014/chart" uri="{C3380CC4-5D6E-409C-BE32-E72D297353CC}">
              <c16:uniqueId val="{00000000-ECF3-458B-B5ED-08D0BAB35D8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6842443438584179"/>
          <c:y val="0.9332750773166516"/>
          <c:w val="0.70944060550173049"/>
          <c:h val="6.67249226833482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26: Freedom of Information requests responded to within 20 working days</a:t>
            </a:r>
          </a:p>
        </c:rich>
      </c:tx>
      <c:layout>
        <c:manualLayout>
          <c:xMode val="edge"/>
          <c:yMode val="edge"/>
          <c:x val="0.12814988185248083"/>
          <c:y val="4.9857481701543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38034384473463"/>
          <c:y val="0.20345753784028281"/>
          <c:w val="0.7953733152240422"/>
          <c:h val="0.5316738545353991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1</c:v>
                </c:pt>
                <c:pt idx="1">
                  <c:v>0.94</c:v>
                </c:pt>
                <c:pt idx="2">
                  <c:v>1</c:v>
                </c:pt>
                <c:pt idx="3">
                  <c:v>0.88</c:v>
                </c:pt>
                <c:pt idx="4">
                  <c:v>1</c:v>
                </c:pt>
                <c:pt idx="5">
                  <c:v>0.96</c:v>
                </c:pt>
                <c:pt idx="6">
                  <c:v>0.95</c:v>
                </c:pt>
              </c:numCache>
            </c:numRef>
          </c:val>
          <c:extLst>
            <c:ext xmlns:c16="http://schemas.microsoft.com/office/drawing/2014/chart" uri="{C3380CC4-5D6E-409C-BE32-E72D297353CC}">
              <c16:uniqueId val="{00000000-C832-468B-B1AC-203C61BAAE5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832-468B-B1AC-203C61BAAE56}"/>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0.9</c:v>
                </c:pt>
                <c:pt idx="1">
                  <c:v>1</c:v>
                </c:pt>
                <c:pt idx="2">
                  <c:v>0.91</c:v>
                </c:pt>
                <c:pt idx="3">
                  <c:v>0.89</c:v>
                </c:pt>
                <c:pt idx="4">
                  <c:v>1</c:v>
                </c:pt>
                <c:pt idx="5">
                  <c:v>1</c:v>
                </c:pt>
                <c:pt idx="6">
                  <c:v>1</c:v>
                </c:pt>
                <c:pt idx="7">
                  <c:v>1</c:v>
                </c:pt>
                <c:pt idx="8">
                  <c:v>1</c:v>
                </c:pt>
                <c:pt idx="9">
                  <c:v>1</c:v>
                </c:pt>
                <c:pt idx="10">
                  <c:v>1</c:v>
                </c:pt>
                <c:pt idx="11">
                  <c:v>0.89</c:v>
                </c:pt>
              </c:numCache>
            </c:numRef>
          </c:val>
          <c:smooth val="0"/>
          <c:extLst>
            <c:ext xmlns:c16="http://schemas.microsoft.com/office/drawing/2014/chart" uri="{C3380CC4-5D6E-409C-BE32-E72D297353CC}">
              <c16:uniqueId val="{00000002-C832-468B-B1AC-203C61BAAE5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400043858724532E-2"/>
          <c:y val="0.93326041185911235"/>
          <c:w val="0.87809116378438679"/>
          <c:h val="6.67396103669619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27: Parliamentary Questions (PQs) contribution provided within requested time frame</a:t>
            </a:r>
          </a:p>
        </c:rich>
      </c:tx>
      <c:layout>
        <c:manualLayout>
          <c:xMode val="edge"/>
          <c:yMode val="edge"/>
          <c:x val="0.20321514594598625"/>
          <c:y val="3.01854575497394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10436446206487"/>
          <c:y val="0.21129939125201672"/>
          <c:w val="0.77366848077856987"/>
          <c:h val="0.52832417945468424"/>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0.92</c:v>
                </c:pt>
                <c:pt idx="1">
                  <c:v>1</c:v>
                </c:pt>
                <c:pt idx="2">
                  <c:v>1</c:v>
                </c:pt>
                <c:pt idx="3">
                  <c:v>1</c:v>
                </c:pt>
                <c:pt idx="4" formatCode="General">
                  <c:v>0</c:v>
                </c:pt>
                <c:pt idx="5">
                  <c:v>0.93</c:v>
                </c:pt>
                <c:pt idx="6">
                  <c:v>0.93</c:v>
                </c:pt>
              </c:numCache>
            </c:numRef>
          </c:val>
          <c:extLst>
            <c:ext xmlns:c16="http://schemas.microsoft.com/office/drawing/2014/chart" uri="{C3380CC4-5D6E-409C-BE32-E72D297353CC}">
              <c16:uniqueId val="{00000000-8A0B-454B-BAC8-7F85AD2712A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8A0B-454B-BAC8-7F85AD2712A9}"/>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1</c:v>
                </c:pt>
                <c:pt idx="1">
                  <c:v>1</c:v>
                </c:pt>
                <c:pt idx="2">
                  <c:v>1</c:v>
                </c:pt>
                <c:pt idx="3">
                  <c:v>1</c:v>
                </c:pt>
                <c:pt idx="4">
                  <c:v>0</c:v>
                </c:pt>
                <c:pt idx="5">
                  <c:v>1</c:v>
                </c:pt>
                <c:pt idx="6">
                  <c:v>1</c:v>
                </c:pt>
                <c:pt idx="7">
                  <c:v>1</c:v>
                </c:pt>
                <c:pt idx="8">
                  <c:v>1</c:v>
                </c:pt>
                <c:pt idx="9">
                  <c:v>0.96</c:v>
                </c:pt>
                <c:pt idx="10">
                  <c:v>1</c:v>
                </c:pt>
                <c:pt idx="11">
                  <c:v>1</c:v>
                </c:pt>
              </c:numCache>
            </c:numRef>
          </c:val>
          <c:smooth val="0"/>
          <c:extLst>
            <c:ext xmlns:c16="http://schemas.microsoft.com/office/drawing/2014/chart" uri="{C3380CC4-5D6E-409C-BE32-E72D297353CC}">
              <c16:uniqueId val="{00000002-8A0B-454B-BAC8-7F85AD2712A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2374436597922028"/>
          <c:y val="0.93860230398229361"/>
          <c:w val="0.78165456987820792"/>
          <c:h val="6.13976960177062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28: Proportion of media coverage of NICE that is positive</a:t>
            </a:r>
          </a:p>
        </c:rich>
      </c:tx>
      <c:layout>
        <c:manualLayout>
          <c:xMode val="edge"/>
          <c:yMode val="edge"/>
          <c:x val="0.13402027355581514"/>
          <c:y val="7.5947543642494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4063330142334791"/>
          <c:w val="0.78021286248342692"/>
          <c:h val="0.45385704326546872"/>
        </c:manualLayout>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0.9</c:v>
                </c:pt>
                <c:pt idx="1">
                  <c:v>0.89</c:v>
                </c:pt>
                <c:pt idx="2">
                  <c:v>0.81</c:v>
                </c:pt>
                <c:pt idx="3">
                  <c:v>0.6</c:v>
                </c:pt>
                <c:pt idx="4">
                  <c:v>0.94</c:v>
                </c:pt>
                <c:pt idx="5">
                  <c:v>0.92</c:v>
                </c:pt>
                <c:pt idx="6">
                  <c:v>0.93</c:v>
                </c:pt>
              </c:numCache>
            </c:numRef>
          </c:val>
          <c:extLst>
            <c:ext xmlns:c16="http://schemas.microsoft.com/office/drawing/2014/chart" uri="{C3380CC4-5D6E-409C-BE32-E72D297353CC}">
              <c16:uniqueId val="{00000000-7EBF-475B-BF6F-8589DE4C328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EBF-475B-BF6F-8589DE4C3288}"/>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0.8</c:v>
                </c:pt>
                <c:pt idx="1">
                  <c:v>0.81</c:v>
                </c:pt>
                <c:pt idx="2">
                  <c:v>0.83</c:v>
                </c:pt>
                <c:pt idx="3">
                  <c:v>0.84</c:v>
                </c:pt>
                <c:pt idx="4">
                  <c:v>0.83</c:v>
                </c:pt>
                <c:pt idx="5">
                  <c:v>0.81</c:v>
                </c:pt>
                <c:pt idx="6">
                  <c:v>0.81</c:v>
                </c:pt>
                <c:pt idx="7">
                  <c:v>0.9</c:v>
                </c:pt>
                <c:pt idx="8">
                  <c:v>0.83</c:v>
                </c:pt>
                <c:pt idx="9">
                  <c:v>0.91</c:v>
                </c:pt>
                <c:pt idx="10">
                  <c:v>0.86</c:v>
                </c:pt>
                <c:pt idx="11">
                  <c:v>0.95</c:v>
                </c:pt>
              </c:numCache>
            </c:numRef>
          </c:val>
          <c:smooth val="0"/>
          <c:extLst>
            <c:ext xmlns:c16="http://schemas.microsoft.com/office/drawing/2014/chart" uri="{C3380CC4-5D6E-409C-BE32-E72D297353CC}">
              <c16:uniqueId val="{00000000-BAD1-4AA0-BB45-34C319208272}"/>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29: Proportion of NICE generated news coverage that</a:t>
            </a:r>
            <a:r>
              <a:rPr lang="en-GB" sz="1200" b="1" baseline="0">
                <a:solidFill>
                  <a:schemeClr val="tx1"/>
                </a:solidFill>
                <a:effectLst/>
              </a:rPr>
              <a:t> includes at least one key message</a:t>
            </a:r>
            <a:endParaRPr lang="en-GB" sz="1200" b="1">
              <a:solidFill>
                <a:schemeClr val="tx1"/>
              </a:solidFill>
              <a:effectLst/>
            </a:endParaRPr>
          </a:p>
        </c:rich>
      </c:tx>
      <c:layout>
        <c:manualLayout>
          <c:xMode val="edge"/>
          <c:yMode val="edge"/>
          <c:x val="0.13167217442578827"/>
          <c:y val="0.140478889687239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9871144920602011"/>
          <c:w val="0.78021286248342692"/>
          <c:h val="0.3957788553029780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0.45500000000000002</c:v>
                </c:pt>
                <c:pt idx="1">
                  <c:v>0.437</c:v>
                </c:pt>
                <c:pt idx="2">
                  <c:v>0.56999999999999995</c:v>
                </c:pt>
                <c:pt idx="3">
                  <c:v>0.93</c:v>
                </c:pt>
                <c:pt idx="4">
                  <c:v>0.6</c:v>
                </c:pt>
                <c:pt idx="5">
                  <c:v>0.5</c:v>
                </c:pt>
                <c:pt idx="6">
                  <c:v>0.55000000000000004</c:v>
                </c:pt>
              </c:numCache>
            </c:numRef>
          </c:val>
          <c:extLst>
            <c:ext xmlns:c16="http://schemas.microsoft.com/office/drawing/2014/chart" uri="{C3380CC4-5D6E-409C-BE32-E72D297353CC}">
              <c16:uniqueId val="{00000000-4650-4F57-9A7B-8FFCE6E2F39C}"/>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4650-4F57-9A7B-8FFCE6E2F39C}"/>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c:v>
                </c:pt>
                <c:pt idx="1">
                  <c:v>0</c:v>
                </c:pt>
                <c:pt idx="2">
                  <c:v>0.54</c:v>
                </c:pt>
                <c:pt idx="3">
                  <c:v>0.54</c:v>
                </c:pt>
                <c:pt idx="4">
                  <c:v>0.56999999999999995</c:v>
                </c:pt>
                <c:pt idx="5">
                  <c:v>0.63</c:v>
                </c:pt>
                <c:pt idx="6">
                  <c:v>0</c:v>
                </c:pt>
                <c:pt idx="7">
                  <c:v>0.55000000000000004</c:v>
                </c:pt>
                <c:pt idx="8">
                  <c:v>0.52</c:v>
                </c:pt>
                <c:pt idx="9">
                  <c:v>0.57999999999999996</c:v>
                </c:pt>
                <c:pt idx="10">
                  <c:v>0.56000000000000005</c:v>
                </c:pt>
                <c:pt idx="11">
                  <c:v>0.54</c:v>
                </c:pt>
              </c:numCache>
            </c:numRef>
          </c:val>
          <c:smooth val="0"/>
          <c:extLst>
            <c:ext xmlns:c16="http://schemas.microsoft.com/office/drawing/2014/chart" uri="{C3380CC4-5D6E-409C-BE32-E72D297353CC}">
              <c16:uniqueId val="{00000002-4650-4F57-9A7B-8FFCE6E2F39C}"/>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a:t>
            </a:r>
            <a:r>
              <a:rPr lang="en-GB" sz="1200" b="1" baseline="0">
                <a:solidFill>
                  <a:schemeClr val="tx1"/>
                </a:solidFill>
                <a:effectLst/>
              </a:rPr>
              <a:t> 3: </a:t>
            </a:r>
            <a:r>
              <a:rPr lang="en-GB" sz="1200" b="1">
                <a:solidFill>
                  <a:schemeClr val="tx1"/>
                </a:solidFill>
                <a:effectLst/>
              </a:rPr>
              <a:t>17 new guidelines or updates to topic</a:t>
            </a:r>
            <a:r>
              <a:rPr lang="en-GB" sz="1200" b="1" baseline="0">
                <a:solidFill>
                  <a:schemeClr val="tx1"/>
                </a:solidFill>
                <a:effectLst/>
              </a:rPr>
              <a:t> suites</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1</c:v>
                </c:pt>
                <c:pt idx="1">
                  <c:v>3</c:v>
                </c:pt>
                <c:pt idx="2">
                  <c:v>3</c:v>
                </c:pt>
                <c:pt idx="3">
                  <c:v>2</c:v>
                </c:pt>
                <c:pt idx="4">
                  <c:v>3</c:v>
                </c:pt>
                <c:pt idx="5">
                  <c:v>5</c:v>
                </c:pt>
                <c:pt idx="6">
                  <c:v>9</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1</c:v>
                </c:pt>
                <c:pt idx="1">
                  <c:v>1</c:v>
                </c:pt>
                <c:pt idx="2">
                  <c:v>1</c:v>
                </c:pt>
                <c:pt idx="3">
                  <c:v>2</c:v>
                </c:pt>
                <c:pt idx="4">
                  <c:v>2</c:v>
                </c:pt>
                <c:pt idx="5">
                  <c:v>3</c:v>
                </c:pt>
                <c:pt idx="6">
                  <c:v>2</c:v>
                </c:pt>
                <c:pt idx="7">
                  <c:v>1</c:v>
                </c:pt>
                <c:pt idx="8">
                  <c:v>1</c:v>
                </c:pt>
                <c:pt idx="9">
                  <c:v>1</c:v>
                </c:pt>
                <c:pt idx="10">
                  <c:v>1</c:v>
                </c:pt>
                <c:pt idx="11">
                  <c:v>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2</c:v>
                </c:pt>
                <c:pt idx="1">
                  <c:v>2</c:v>
                </c:pt>
                <c:pt idx="2">
                  <c:v>4</c:v>
                </c:pt>
                <c:pt idx="3">
                  <c:v>2</c:v>
                </c:pt>
                <c:pt idx="4">
                  <c:v>0</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FE4D-410D-9440-F6173261A2B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9"/>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'Cost recovery data'!$B$21</c:f>
              <c:strCache>
                <c:ptCount val="1"/>
                <c:pt idx="0">
                  <c:v>Direct costs</c:v>
                </c:pt>
              </c:strCache>
            </c:strRef>
          </c:tx>
          <c:spPr>
            <a:solidFill>
              <a:srgbClr val="004650"/>
            </a:solidFill>
            <a:ln>
              <a:noFill/>
            </a:ln>
            <a:effectLst/>
          </c:spPr>
          <c:invertIfNegative val="0"/>
          <c:cat>
            <c:numRef>
              <c:f>'Cost recovery data'!$AY$3:$BJ$3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'Cost recovery data'!$AY$21:$BJ$21</c:f>
              <c:numCache>
                <c:formatCode>#,##0_);\(#,##0\)</c:formatCode>
                <c:ptCount val="12"/>
                <c:pt idx="0">
                  <c:v>694670.85111683502</c:v>
                </c:pt>
                <c:pt idx="1">
                  <c:v>693530.95081167715</c:v>
                </c:pt>
                <c:pt idx="2">
                  <c:v>671686.18220722256</c:v>
                </c:pt>
                <c:pt idx="3">
                  <c:v>699267.51440818817</c:v>
                </c:pt>
                <c:pt idx="4">
                  <c:v>687301.854312493</c:v>
                </c:pt>
                <c:pt idx="5">
                  <c:v>699859.8064466815</c:v>
                </c:pt>
                <c:pt idx="6">
                  <c:v>703477.59139200777</c:v>
                </c:pt>
                <c:pt idx="7">
                  <c:v>694732.53026559413</c:v>
                </c:pt>
                <c:pt idx="8">
                  <c:v>692123.29064020293</c:v>
                </c:pt>
                <c:pt idx="9">
                  <c:v>697087.69770308107</c:v>
                </c:pt>
                <c:pt idx="10">
                  <c:v>697055.66405967134</c:v>
                </c:pt>
                <c:pt idx="11">
                  <c:v>697026.54256566253</c:v>
                </c:pt>
              </c:numCache>
            </c:numRef>
          </c:val>
          <c:extLst>
            <c:ext xmlns:c16="http://schemas.microsoft.com/office/drawing/2014/chart" uri="{C3380CC4-5D6E-409C-BE32-E72D297353CC}">
              <c16:uniqueId val="{00000000-1989-41CE-880C-84AD8A858FFA}"/>
            </c:ext>
          </c:extLst>
        </c:ser>
        <c:ser>
          <c:idx val="1"/>
          <c:order val="1"/>
          <c:tx>
            <c:strRef>
              <c:f>'Cost recovery data'!$B$22</c:f>
              <c:strCache>
                <c:ptCount val="1"/>
                <c:pt idx="0">
                  <c:v>Indirect costs</c:v>
                </c:pt>
              </c:strCache>
            </c:strRef>
          </c:tx>
          <c:spPr>
            <a:solidFill>
              <a:srgbClr val="666699"/>
            </a:solidFill>
            <a:ln>
              <a:noFill/>
            </a:ln>
            <a:effectLst/>
          </c:spPr>
          <c:invertIfNegative val="0"/>
          <c:cat>
            <c:numRef>
              <c:f>'Cost recovery data'!$AY$3:$BJ$3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'Cost recovery data'!$AY$22:$BJ$22</c:f>
              <c:numCache>
                <c:formatCode>#,##0_);\(#,##0\)</c:formatCode>
                <c:ptCount val="12"/>
                <c:pt idx="0">
                  <c:v>202153.78839043167</c:v>
                </c:pt>
                <c:pt idx="1">
                  <c:v>202153.78839043167</c:v>
                </c:pt>
                <c:pt idx="2">
                  <c:v>202153.78839043167</c:v>
                </c:pt>
                <c:pt idx="3">
                  <c:v>202153.78839043167</c:v>
                </c:pt>
                <c:pt idx="4">
                  <c:v>202153.78839043167</c:v>
                </c:pt>
                <c:pt idx="5">
                  <c:v>202153.78839043167</c:v>
                </c:pt>
                <c:pt idx="6">
                  <c:v>202153.78839043167</c:v>
                </c:pt>
                <c:pt idx="7">
                  <c:v>202153.78839043167</c:v>
                </c:pt>
                <c:pt idx="8">
                  <c:v>202153.78839043167</c:v>
                </c:pt>
                <c:pt idx="9">
                  <c:v>202153.78839043167</c:v>
                </c:pt>
                <c:pt idx="10">
                  <c:v>202153.78839043167</c:v>
                </c:pt>
                <c:pt idx="11">
                  <c:v>202153.78839043167</c:v>
                </c:pt>
              </c:numCache>
            </c:numRef>
          </c:val>
          <c:extLst>
            <c:ext xmlns:c16="http://schemas.microsoft.com/office/drawing/2014/chart" uri="{C3380CC4-5D6E-409C-BE32-E72D297353CC}">
              <c16:uniqueId val="{00000001-1989-41CE-880C-84AD8A858FFA}"/>
            </c:ext>
          </c:extLst>
        </c:ser>
        <c:ser>
          <c:idx val="2"/>
          <c:order val="2"/>
          <c:tx>
            <c:strRef>
              <c:f>'Cost recovery data'!$B$23</c:f>
              <c:strCache>
                <c:ptCount val="1"/>
                <c:pt idx="0">
                  <c:v>Overheads</c:v>
                </c:pt>
              </c:strCache>
            </c:strRef>
          </c:tx>
          <c:spPr>
            <a:solidFill>
              <a:schemeClr val="accent3"/>
            </a:solidFill>
            <a:ln>
              <a:noFill/>
            </a:ln>
            <a:effectLst/>
          </c:spPr>
          <c:invertIfNegative val="0"/>
          <c:cat>
            <c:numRef>
              <c:f>'Cost recovery data'!$AY$3:$BJ$3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'Cost recovery data'!$AY$23:$BJ$23</c:f>
              <c:numCache>
                <c:formatCode>#,##0_);\(#,##0\)</c:formatCode>
                <c:ptCount val="12"/>
                <c:pt idx="0">
                  <c:v>157050.85499451938</c:v>
                </c:pt>
                <c:pt idx="1">
                  <c:v>154756.78832785273</c:v>
                </c:pt>
                <c:pt idx="2">
                  <c:v>154492.08832785272</c:v>
                </c:pt>
                <c:pt idx="3">
                  <c:v>159841.23416118606</c:v>
                </c:pt>
                <c:pt idx="4">
                  <c:v>157602.31332785272</c:v>
                </c:pt>
                <c:pt idx="5">
                  <c:v>158186.85916118606</c:v>
                </c:pt>
                <c:pt idx="6">
                  <c:v>159201.54249451941</c:v>
                </c:pt>
                <c:pt idx="7">
                  <c:v>158650.08416118607</c:v>
                </c:pt>
                <c:pt idx="8">
                  <c:v>159753.00082785275</c:v>
                </c:pt>
                <c:pt idx="9">
                  <c:v>159753.00082785275</c:v>
                </c:pt>
                <c:pt idx="10">
                  <c:v>159753.00082785275</c:v>
                </c:pt>
                <c:pt idx="11">
                  <c:v>159753.00082785275</c:v>
                </c:pt>
              </c:numCache>
            </c:numRef>
          </c:val>
          <c:extLst>
            <c:ext xmlns:c16="http://schemas.microsoft.com/office/drawing/2014/chart" uri="{C3380CC4-5D6E-409C-BE32-E72D297353CC}">
              <c16:uniqueId val="{00000002-1989-41CE-880C-84AD8A858FFA}"/>
            </c:ext>
          </c:extLst>
        </c:ser>
        <c:dLbls>
          <c:showLegendKey val="0"/>
          <c:showVal val="0"/>
          <c:showCatName val="0"/>
          <c:showSerName val="0"/>
          <c:showPercent val="0"/>
          <c:showBubbleSize val="0"/>
        </c:dLbls>
        <c:gapWidth val="150"/>
        <c:overlap val="100"/>
        <c:axId val="2027071183"/>
        <c:axId val="2027082415"/>
      </c:barChart>
      <c:lineChart>
        <c:grouping val="standard"/>
        <c:varyColors val="0"/>
        <c:ser>
          <c:idx val="3"/>
          <c:order val="3"/>
          <c:tx>
            <c:v>Income</c:v>
          </c:tx>
          <c:spPr>
            <a:ln w="28575" cap="rnd">
              <a:solidFill>
                <a:sysClr val="windowText" lastClr="000000"/>
              </a:solidFill>
              <a:round/>
            </a:ln>
            <a:effectLst/>
          </c:spPr>
          <c:marker>
            <c:symbol val="none"/>
          </c:marker>
          <c:cat>
            <c:numRef>
              <c:f>'Cost recovery data'!$AM$3:$AX$3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'Cost recovery data'!$AY$26:$BJ$26</c:f>
              <c:numCache>
                <c:formatCode>#,##0_);\(#,##0\)</c:formatCode>
                <c:ptCount val="12"/>
                <c:pt idx="0">
                  <c:v>896413.1</c:v>
                </c:pt>
                <c:pt idx="1">
                  <c:v>721190</c:v>
                </c:pt>
                <c:pt idx="2">
                  <c:v>844541.55</c:v>
                </c:pt>
                <c:pt idx="3">
                  <c:v>944406.55000000098</c:v>
                </c:pt>
                <c:pt idx="4">
                  <c:v>1050540</c:v>
                </c:pt>
                <c:pt idx="5">
                  <c:v>554197.5</c:v>
                </c:pt>
                <c:pt idx="6">
                  <c:v>1194737.45</c:v>
                </c:pt>
                <c:pt idx="7">
                  <c:v>864276.03788270988</c:v>
                </c:pt>
                <c:pt idx="8">
                  <c:v>485793.93322575279</c:v>
                </c:pt>
                <c:pt idx="9">
                  <c:v>1060148.180469821</c:v>
                </c:pt>
                <c:pt idx="10">
                  <c:v>1039576.6909514461</c:v>
                </c:pt>
                <c:pt idx="11">
                  <c:v>1144179.0074702692</c:v>
                </c:pt>
              </c:numCache>
            </c:numRef>
          </c:val>
          <c:smooth val="0"/>
          <c:extLst>
            <c:ext xmlns:c16="http://schemas.microsoft.com/office/drawing/2014/chart" uri="{C3380CC4-5D6E-409C-BE32-E72D297353CC}">
              <c16:uniqueId val="{00000003-1989-41CE-880C-84AD8A858FFA}"/>
            </c:ext>
          </c:extLst>
        </c:ser>
        <c:dLbls>
          <c:showLegendKey val="0"/>
          <c:showVal val="0"/>
          <c:showCatName val="0"/>
          <c:showSerName val="0"/>
          <c:showPercent val="0"/>
          <c:showBubbleSize val="0"/>
        </c:dLbls>
        <c:marker val="1"/>
        <c:smooth val="0"/>
        <c:axId val="2027071183"/>
        <c:axId val="2027082415"/>
      </c:lineChart>
      <c:dateAx>
        <c:axId val="202707118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Lato" panose="020F0502020204030203" pitchFamily="34" charset="0"/>
                <a:cs typeface="Arial" panose="020B0604020202020204" pitchFamily="34" charset="0"/>
              </a:defRPr>
            </a:pPr>
            <a:endParaRPr lang="en-US"/>
          </a:p>
        </c:txPr>
        <c:crossAx val="2027082415"/>
        <c:crosses val="autoZero"/>
        <c:auto val="1"/>
        <c:lblOffset val="100"/>
        <c:baseTimeUnit val="months"/>
      </c:dateAx>
      <c:valAx>
        <c:axId val="20270824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Lato" panose="020F0502020204030203" pitchFamily="34" charset="0"/>
                    <a:cs typeface="Arial" panose="020B0604020202020204" pitchFamily="34" charset="0"/>
                  </a:defRPr>
                </a:pPr>
                <a:r>
                  <a:rPr lang="en-US"/>
                  <a:t>£000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Lato" panose="020F0502020204030203" pitchFamily="34" charset="0"/>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Lato" panose="020F0502020204030203" pitchFamily="34" charset="0"/>
                <a:cs typeface="Arial" panose="020B0604020202020204" pitchFamily="34" charset="0"/>
              </a:defRPr>
            </a:pPr>
            <a:endParaRPr lang="en-US"/>
          </a:p>
        </c:txPr>
        <c:crossAx val="2027071183"/>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Lato" panose="020F0502020204030203"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ea typeface="Lato" panose="020F0502020204030203"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4: 11 quality standard updates</a:t>
            </a:r>
            <a:endParaRPr lang="en-GB" sz="14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112029198033676E-2"/>
          <c:y val="0.13111176919839773"/>
          <c:w val="0.91496937264005318"/>
          <c:h val="0.58353354873240515"/>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pt idx="2">
                  <c:v>1</c:v>
                </c:pt>
                <c:pt idx="3">
                  <c:v>1</c:v>
                </c:pt>
                <c:pt idx="4">
                  <c:v>0</c:v>
                </c:pt>
                <c:pt idx="5">
                  <c:v>0</c:v>
                </c:pt>
                <c:pt idx="6">
                  <c:v>1</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0</c:v>
                </c:pt>
                <c:pt idx="1">
                  <c:v>0</c:v>
                </c:pt>
                <c:pt idx="2">
                  <c:v>1</c:v>
                </c:pt>
                <c:pt idx="3">
                  <c:v>1</c:v>
                </c:pt>
                <c:pt idx="4">
                  <c:v>0</c:v>
                </c:pt>
                <c:pt idx="5">
                  <c:v>0</c:v>
                </c:pt>
                <c:pt idx="6">
                  <c:v>0</c:v>
                </c:pt>
                <c:pt idx="7">
                  <c:v>0</c:v>
                </c:pt>
                <c:pt idx="8">
                  <c:v>3</c:v>
                </c:pt>
                <c:pt idx="9">
                  <c:v>1</c:v>
                </c:pt>
                <c:pt idx="10">
                  <c:v>0</c:v>
                </c:pt>
                <c:pt idx="11">
                  <c:v>0</c:v>
                </c:pt>
              </c:numCache>
            </c:numRef>
          </c:val>
          <c:smooth val="0"/>
          <c:extLst>
            <c:ext xmlns:c16="http://schemas.microsoft.com/office/drawing/2014/chart" uri="{C3380CC4-5D6E-409C-BE32-E72D297353CC}">
              <c16:uniqueId val="{00000001-515C-42B3-A14E-4EEFFD8DB627}"/>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0</c:v>
                </c:pt>
                <c:pt idx="1">
                  <c:v>0</c:v>
                </c:pt>
                <c:pt idx="2">
                  <c:v>0</c:v>
                </c:pt>
                <c:pt idx="3">
                  <c:v>0</c:v>
                </c:pt>
                <c:pt idx="4">
                  <c:v>0</c:v>
                </c:pt>
                <c:pt idx="5">
                  <c:v>1</c:v>
                </c:pt>
                <c:pt idx="6">
                  <c:v>0</c:v>
                </c:pt>
                <c:pt idx="7">
                  <c:v>0</c:v>
                </c:pt>
                <c:pt idx="8">
                  <c:v>1</c:v>
                </c:pt>
                <c:pt idx="9">
                  <c:v>2</c:v>
                </c:pt>
                <c:pt idx="10">
                  <c:v>2</c:v>
                </c:pt>
                <c:pt idx="11">
                  <c:v>3</c:v>
                </c:pt>
              </c:numCache>
            </c:numRef>
          </c:val>
          <c:smooth val="0"/>
          <c:extLst>
            <c:ext xmlns:c16="http://schemas.microsoft.com/office/drawing/2014/chart" uri="{C3380CC4-5D6E-409C-BE32-E72D297353CC}">
              <c16:uniqueId val="{00000000-7CAC-451E-A341-29407F90F8C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2589707663444869"/>
          <c:y val="0.90056227944644662"/>
          <c:w val="0.4679210501318008"/>
          <c:h val="8.18914583156544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5: Increase the proportion of early engagement services provided for diagnostics, devices and digital technologies by 25%</a:t>
            </a:r>
          </a:p>
        </c:rich>
      </c:tx>
      <c:layout>
        <c:manualLayout>
          <c:xMode val="edge"/>
          <c:yMode val="edge"/>
          <c:x val="0.12201174499431082"/>
          <c:y val="1.93559154039810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0.29399999999999998</c:v>
                </c:pt>
                <c:pt idx="2">
                  <c:v>0.29399999999999998</c:v>
                </c:pt>
                <c:pt idx="3">
                  <c:v>0.33329999999999999</c:v>
                </c:pt>
                <c:pt idx="4">
                  <c:v>0.31</c:v>
                </c:pt>
                <c:pt idx="5">
                  <c:v>0.27</c:v>
                </c:pt>
                <c:pt idx="6">
                  <c:v>0.3</c:v>
                </c:pt>
                <c:pt idx="7">
                  <c:v>0</c:v>
                </c:pt>
              </c:numCache>
            </c:numRef>
          </c:val>
          <c:extLst>
            <c:ext xmlns:c16="http://schemas.microsoft.com/office/drawing/2014/chart" uri="{C3380CC4-5D6E-409C-BE32-E72D297353CC}">
              <c16:uniqueId val="{00000000-CF6A-479A-B4DB-8F2C66DCF212}"/>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0.36</c:v>
                </c:pt>
                <c:pt idx="1">
                  <c:v>0.36</c:v>
                </c:pt>
                <c:pt idx="2">
                  <c:v>0.36</c:v>
                </c:pt>
                <c:pt idx="3">
                  <c:v>0.36</c:v>
                </c:pt>
                <c:pt idx="4">
                  <c:v>0.36</c:v>
                </c:pt>
                <c:pt idx="5">
                  <c:v>0.36</c:v>
                </c:pt>
                <c:pt idx="6">
                  <c:v>0.36</c:v>
                </c:pt>
                <c:pt idx="7">
                  <c:v>0.36</c:v>
                </c:pt>
                <c:pt idx="8">
                  <c:v>0.36</c:v>
                </c:pt>
                <c:pt idx="9">
                  <c:v>0.36</c:v>
                </c:pt>
                <c:pt idx="10">
                  <c:v>0.36</c:v>
                </c:pt>
                <c:pt idx="11">
                  <c:v>0.36</c:v>
                </c:pt>
              </c:numCache>
            </c:numRef>
          </c:val>
          <c:smooth val="0"/>
          <c:extLst>
            <c:ext xmlns:c16="http://schemas.microsoft.com/office/drawing/2014/chart" uri="{C3380CC4-5D6E-409C-BE32-E72D297353CC}">
              <c16:uniqueId val="{00000001-CF6A-479A-B4DB-8F2C66DCF212}"/>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0.28999999999999998</c:v>
                </c:pt>
                <c:pt idx="1">
                  <c:v>0.28999999999999998</c:v>
                </c:pt>
                <c:pt idx="2">
                  <c:v>0.28999999999999998</c:v>
                </c:pt>
                <c:pt idx="3">
                  <c:v>0.28999999999999998</c:v>
                </c:pt>
                <c:pt idx="4">
                  <c:v>0.28999999999999998</c:v>
                </c:pt>
                <c:pt idx="5">
                  <c:v>0.28999999999999998</c:v>
                </c:pt>
                <c:pt idx="6">
                  <c:v>0.28999999999999998</c:v>
                </c:pt>
                <c:pt idx="7">
                  <c:v>0.28999999999999998</c:v>
                </c:pt>
                <c:pt idx="8">
                  <c:v>0.28999999999999998</c:v>
                </c:pt>
                <c:pt idx="9">
                  <c:v>0.28999999999999998</c:v>
                </c:pt>
                <c:pt idx="10">
                  <c:v>0.28999999999999998</c:v>
                </c:pt>
                <c:pt idx="11">
                  <c:v>0.28999999999999998</c:v>
                </c:pt>
              </c:numCache>
            </c:numRef>
          </c:val>
          <c:smooth val="0"/>
          <c:extLst>
            <c:ext xmlns:c16="http://schemas.microsoft.com/office/drawing/2014/chart" uri="{C3380CC4-5D6E-409C-BE32-E72D297353CC}">
              <c16:uniqueId val="{00000000-2756-4292-A422-5A1074ACE19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0000039409985229E-2"/>
          <c:y val="0.93438293875122846"/>
          <c:w val="0.94999996059001479"/>
          <c:h val="6.56170612487715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Chart 6:</a:t>
            </a:r>
            <a:r>
              <a:rPr lang="en-GB" sz="1200" b="1" baseline="0">
                <a:solidFill>
                  <a:schemeClr val="tx1"/>
                </a:solidFill>
                <a:effectLst/>
              </a:rPr>
              <a:t> </a:t>
            </a:r>
            <a:r>
              <a:rPr lang="en-GB" sz="1200" b="1">
                <a:solidFill>
                  <a:schemeClr val="tx1"/>
                </a:solidFill>
                <a:effectLst/>
              </a:rPr>
              <a:t>Prioritised strategic</a:t>
            </a:r>
            <a:r>
              <a:rPr lang="en-GB" sz="1200" b="1" baseline="0">
                <a:solidFill>
                  <a:schemeClr val="tx1"/>
                </a:solidFill>
                <a:effectLst/>
              </a:rPr>
              <a:t> stakeholders have a named relationship lead</a:t>
            </a:r>
            <a:endParaRPr lang="en-GB" sz="1200" b="1">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1">
                  <c:v>0</c:v>
                </c:pt>
                <c:pt idx="2">
                  <c:v>0</c:v>
                </c:pt>
                <c:pt idx="3">
                  <c:v>0.46</c:v>
                </c:pt>
                <c:pt idx="4">
                  <c:v>0.43</c:v>
                </c:pt>
                <c:pt idx="5">
                  <c:v>0.53</c:v>
                </c:pt>
                <c:pt idx="6">
                  <c:v>0.66</c:v>
                </c:pt>
                <c:pt idx="7">
                  <c:v>0</c:v>
                </c:pt>
              </c:numCache>
            </c:numRef>
          </c:val>
          <c:extLst>
            <c:ext xmlns:c16="http://schemas.microsoft.com/office/drawing/2014/chart" uri="{C3380CC4-5D6E-409C-BE32-E72D297353CC}">
              <c16:uniqueId val="{00000000-7F92-4374-95EC-06381568279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F92-4374-95EC-06381568279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6200127911719178"/>
          <c:y val="0.93122911975030354"/>
          <c:w val="0.7124555625706277"/>
          <c:h val="6.87708802496964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Sheet1!$A$2:$A$12</c:f>
              <c:strCache>
                <c:ptCount val="11"/>
                <c:pt idx="0">
                  <c:v>NICE notified of topic less then 24 months ahead of GB MA</c:v>
                </c:pt>
                <c:pt idx="1">
                  <c:v>Company negotiated delayed evidence submission date</c:v>
                </c:pt>
                <c:pt idx="2">
                  <c:v>Required further committee meetings after ACM1</c:v>
                </c:pt>
                <c:pt idx="3">
                  <c:v>Company request (other)</c:v>
                </c:pt>
                <c:pt idx="4">
                  <c:v>Additional data provided post submission date</c:v>
                </c:pt>
                <c:pt idx="5">
                  <c:v>NICE capacity</c:v>
                </c:pt>
                <c:pt idx="6">
                  <c:v>COVID-19 pause</c:v>
                </c:pt>
                <c:pt idx="7">
                  <c:v>Appeal held </c:v>
                </c:pt>
                <c:pt idx="8">
                  <c:v>EAG capacity</c:v>
                </c:pt>
                <c:pt idx="9">
                  <c:v>Licencing </c:v>
                </c:pt>
                <c:pt idx="10">
                  <c:v>Topic delayed due to commercial discussions</c:v>
                </c:pt>
              </c:strCache>
            </c:strRef>
          </c:cat>
          <c:val>
            <c:numRef>
              <c:f>Sheet1!$B$2:$B$12</c:f>
              <c:numCache>
                <c:formatCode>General</c:formatCode>
                <c:ptCount val="11"/>
                <c:pt idx="0">
                  <c:v>50</c:v>
                </c:pt>
                <c:pt idx="1">
                  <c:v>22</c:v>
                </c:pt>
                <c:pt idx="2">
                  <c:v>13</c:v>
                </c:pt>
                <c:pt idx="3">
                  <c:v>6</c:v>
                </c:pt>
                <c:pt idx="4">
                  <c:v>3</c:v>
                </c:pt>
                <c:pt idx="5">
                  <c:v>3</c:v>
                </c:pt>
                <c:pt idx="6">
                  <c:v>3</c:v>
                </c:pt>
                <c:pt idx="7">
                  <c:v>0</c:v>
                </c:pt>
                <c:pt idx="8">
                  <c:v>0</c:v>
                </c:pt>
                <c:pt idx="9">
                  <c:v>0</c:v>
                </c:pt>
                <c:pt idx="10">
                  <c:v>0</c:v>
                </c:pt>
              </c:numCache>
            </c:numRef>
          </c:val>
          <c:extLst>
            <c:ext xmlns:c16="http://schemas.microsoft.com/office/drawing/2014/chart" uri="{C3380CC4-5D6E-409C-BE32-E72D297353CC}">
              <c16:uniqueId val="{00000000-C733-4FC3-8242-BA448ABA2501}"/>
            </c:ext>
          </c:extLst>
        </c:ser>
        <c:ser>
          <c:idx val="1"/>
          <c:order val="1"/>
          <c:tx>
            <c:strRef>
              <c:f>Sheet1!$C$1</c:f>
              <c:strCache>
                <c:ptCount val="1"/>
                <c:pt idx="0">
                  <c:v>2023-24</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Sheet1!$A$2:$A$12</c:f>
              <c:strCache>
                <c:ptCount val="11"/>
                <c:pt idx="0">
                  <c:v>NICE notified of topic less then 24 months ahead of GB MA</c:v>
                </c:pt>
                <c:pt idx="1">
                  <c:v>Company negotiated delayed evidence submission date</c:v>
                </c:pt>
                <c:pt idx="2">
                  <c:v>Required further committee meetings after ACM1</c:v>
                </c:pt>
                <c:pt idx="3">
                  <c:v>Company request (other)</c:v>
                </c:pt>
                <c:pt idx="4">
                  <c:v>Additional data provided post submission date</c:v>
                </c:pt>
                <c:pt idx="5">
                  <c:v>NICE capacity</c:v>
                </c:pt>
                <c:pt idx="6">
                  <c:v>COVID-19 pause</c:v>
                </c:pt>
                <c:pt idx="7">
                  <c:v>Appeal held </c:v>
                </c:pt>
                <c:pt idx="8">
                  <c:v>EAG capacity</c:v>
                </c:pt>
                <c:pt idx="9">
                  <c:v>Licencing </c:v>
                </c:pt>
                <c:pt idx="10">
                  <c:v>Topic delayed due to commercial discussions</c:v>
                </c:pt>
              </c:strCache>
            </c:strRef>
          </c:cat>
          <c:val>
            <c:numRef>
              <c:f>Sheet1!$C$2:$C$12</c:f>
              <c:numCache>
                <c:formatCode>General</c:formatCode>
                <c:ptCount val="11"/>
                <c:pt idx="0">
                  <c:v>41</c:v>
                </c:pt>
                <c:pt idx="1">
                  <c:v>22</c:v>
                </c:pt>
                <c:pt idx="2">
                  <c:v>19</c:v>
                </c:pt>
                <c:pt idx="3">
                  <c:v>3</c:v>
                </c:pt>
                <c:pt idx="4">
                  <c:v>3</c:v>
                </c:pt>
                <c:pt idx="5">
                  <c:v>0</c:v>
                </c:pt>
                <c:pt idx="6">
                  <c:v>0</c:v>
                </c:pt>
                <c:pt idx="7">
                  <c:v>3</c:v>
                </c:pt>
                <c:pt idx="8">
                  <c:v>3</c:v>
                </c:pt>
                <c:pt idx="9">
                  <c:v>3</c:v>
                </c:pt>
                <c:pt idx="10">
                  <c:v>3</c:v>
                </c:pt>
              </c:numCache>
            </c:numRef>
          </c:val>
          <c:extLst>
            <c:ext xmlns:c16="http://schemas.microsoft.com/office/drawing/2014/chart" uri="{C3380CC4-5D6E-409C-BE32-E72D297353CC}">
              <c16:uniqueId val="{00000001-C733-4FC3-8242-BA448ABA2501}"/>
            </c:ext>
          </c:extLst>
        </c:ser>
        <c:dLbls>
          <c:showLegendKey val="0"/>
          <c:showVal val="0"/>
          <c:showCatName val="0"/>
          <c:showSerName val="0"/>
          <c:showPercent val="0"/>
          <c:showBubbleSize val="0"/>
        </c:dLbls>
        <c:gapWidth val="100"/>
        <c:overlap val="-24"/>
        <c:axId val="1985159903"/>
        <c:axId val="1985158943"/>
      </c:barChart>
      <c:catAx>
        <c:axId val="19851599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85158943"/>
        <c:crosses val="autoZero"/>
        <c:auto val="1"/>
        <c:lblAlgn val="ctr"/>
        <c:lblOffset val="100"/>
        <c:noMultiLvlLbl val="0"/>
      </c:catAx>
      <c:valAx>
        <c:axId val="1985158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85159903"/>
        <c:crosses val="autoZero"/>
        <c:crossBetween val="between"/>
      </c:valAx>
      <c:spPr>
        <a:noFill/>
        <a:ln>
          <a:noFill/>
        </a:ln>
        <a:effectLst/>
      </c:spPr>
    </c:plotArea>
    <c:legend>
      <c:legendPos val="b"/>
      <c:layout>
        <c:manualLayout>
          <c:xMode val="edge"/>
          <c:yMode val="edge"/>
          <c:x val="0.39188568560404058"/>
          <c:y val="0.93298789615722"/>
          <c:w val="0.20029237381183929"/>
          <c:h val="6.10128530405573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chemeClr val="tx1"/>
                </a:solidFill>
                <a:latin typeface="+mn-lt"/>
              </a:rPr>
              <a:t>Mean</a:t>
            </a:r>
            <a:endParaRPr lang="en-GB" b="1">
              <a:solidFill>
                <a:schemeClr val="tx1"/>
              </a:solidFill>
              <a:latin typeface="+mn-lt"/>
            </a:endParaRPr>
          </a:p>
        </c:rich>
      </c:tx>
      <c:layout>
        <c:manualLayout>
          <c:xMode val="edge"/>
          <c:yMode val="edge"/>
          <c:x val="0.4312394915432089"/>
          <c:y val="7.935392161457112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668412358749111E-2"/>
          <c:y val="0.15717855272988251"/>
          <c:w val="0.94033158764125091"/>
          <c:h val="0.71428371835824667"/>
        </c:manualLayout>
      </c:layout>
      <c:barChart>
        <c:barDir val="col"/>
        <c:grouping val="clustered"/>
        <c:varyColors val="0"/>
        <c:ser>
          <c:idx val="0"/>
          <c:order val="0"/>
          <c:tx>
            <c:strRef>
              <c:f>Sheet1!$B$1</c:f>
              <c:strCache>
                <c:ptCount val="1"/>
                <c:pt idx="0">
                  <c:v>2022-23</c:v>
                </c:pt>
              </c:strCache>
            </c:strRef>
          </c:tx>
          <c:spPr>
            <a:solidFill>
              <a:schemeClr val="accent1"/>
            </a:solidFill>
            <a:ln>
              <a:noFill/>
              <a:prstDash val="solid"/>
            </a:ln>
            <a:effectLst/>
          </c:spPr>
          <c:invertIfNegative val="0"/>
          <c:dPt>
            <c:idx val="0"/>
            <c:invertIfNegative val="0"/>
            <c:bubble3D val="0"/>
            <c:spPr>
              <a:solidFill>
                <a:srgbClr val="37906D"/>
              </a:solidFill>
              <a:ln>
                <a:noFill/>
                <a:prstDash val="solid"/>
              </a:ln>
              <a:effectLst/>
            </c:spPr>
            <c:extLst>
              <c:ext xmlns:c16="http://schemas.microsoft.com/office/drawing/2014/chart" uri="{C3380CC4-5D6E-409C-BE32-E72D297353CC}">
                <c16:uniqueId val="{00000000-B8BD-4E07-9B89-54A8B1AE65FF}"/>
              </c:ext>
            </c:extLst>
          </c:dPt>
          <c:dPt>
            <c:idx val="1"/>
            <c:invertIfNegative val="0"/>
            <c:bubble3D val="0"/>
            <c:spPr>
              <a:solidFill>
                <a:schemeClr val="accent5"/>
              </a:solidFill>
              <a:ln>
                <a:noFill/>
                <a:prstDash val="solid"/>
              </a:ln>
              <a:effectLst/>
            </c:spPr>
            <c:extLst>
              <c:ext xmlns:c16="http://schemas.microsoft.com/office/drawing/2014/chart" uri="{C3380CC4-5D6E-409C-BE32-E72D297353CC}">
                <c16:uniqueId val="{00000001-B8BD-4E07-9B89-54A8B1AE65FF}"/>
              </c:ext>
            </c:extLst>
          </c:dPt>
          <c:dPt>
            <c:idx val="2"/>
            <c:invertIfNegative val="0"/>
            <c:bubble3D val="0"/>
            <c:spPr>
              <a:solidFill>
                <a:srgbClr val="37906D"/>
              </a:solidFill>
              <a:ln>
                <a:noFill/>
                <a:prstDash val="solid"/>
              </a:ln>
              <a:effectLst/>
            </c:spPr>
            <c:extLst>
              <c:ext xmlns:c16="http://schemas.microsoft.com/office/drawing/2014/chart" uri="{C3380CC4-5D6E-409C-BE32-E72D297353CC}">
                <c16:uniqueId val="{00000002-B8BD-4E07-9B89-54A8B1AE65FF}"/>
              </c:ext>
            </c:extLst>
          </c:dPt>
          <c:dPt>
            <c:idx val="3"/>
            <c:invertIfNegative val="0"/>
            <c:bubble3D val="0"/>
            <c:spPr>
              <a:solidFill>
                <a:schemeClr val="accent6"/>
              </a:solidFill>
              <a:ln>
                <a:noFill/>
                <a:prstDash val="solid"/>
              </a:ln>
              <a:effectLst/>
            </c:spPr>
            <c:extLst>
              <c:ext xmlns:c16="http://schemas.microsoft.com/office/drawing/2014/chart" uri="{C3380CC4-5D6E-409C-BE32-E72D297353CC}">
                <c16:uniqueId val="{00000003-B8BD-4E07-9B89-54A8B1AE65FF}"/>
              </c:ext>
            </c:extLst>
          </c:dPt>
          <c:dPt>
            <c:idx val="4"/>
            <c:invertIfNegative val="0"/>
            <c:bubble3D val="0"/>
            <c:spPr>
              <a:solidFill>
                <a:schemeClr val="accent6"/>
              </a:solidFill>
              <a:ln>
                <a:noFill/>
                <a:prstDash val="solid"/>
              </a:ln>
              <a:effectLst/>
            </c:spPr>
            <c:extLst>
              <c:ext xmlns:c16="http://schemas.microsoft.com/office/drawing/2014/chart" uri="{C3380CC4-5D6E-409C-BE32-E72D297353CC}">
                <c16:uniqueId val="{00000004-B8BD-4E07-9B89-54A8B1AE65FF}"/>
              </c:ext>
            </c:extLst>
          </c:dPt>
          <c:dPt>
            <c:idx val="5"/>
            <c:invertIfNegative val="0"/>
            <c:bubble3D val="0"/>
            <c:spPr>
              <a:solidFill>
                <a:schemeClr val="accent6"/>
              </a:solidFill>
              <a:ln>
                <a:noFill/>
                <a:prstDash val="solid"/>
              </a:ln>
              <a:effectLst/>
            </c:spPr>
            <c:extLst>
              <c:ext xmlns:c16="http://schemas.microsoft.com/office/drawing/2014/chart" uri="{C3380CC4-5D6E-409C-BE32-E72D297353CC}">
                <c16:uniqueId val="{00000005-B8BD-4E07-9B89-54A8B1AE65FF}"/>
              </c:ext>
            </c:extLst>
          </c:dPt>
          <c:dPt>
            <c:idx val="6"/>
            <c:invertIfNegative val="0"/>
            <c:bubble3D val="0"/>
            <c:spPr>
              <a:solidFill>
                <a:srgbClr val="EAD054"/>
              </a:solidFill>
              <a:ln>
                <a:noFill/>
                <a:prstDash val="solid"/>
              </a:ln>
              <a:effectLst/>
            </c:spPr>
            <c:extLst>
              <c:ext xmlns:c16="http://schemas.microsoft.com/office/drawing/2014/chart" uri="{C3380CC4-5D6E-409C-BE32-E72D297353CC}">
                <c16:uniqueId val="{00000006-B8BD-4E07-9B89-54A8B1AE65FF}"/>
              </c:ext>
            </c:extLst>
          </c:dPt>
          <c:dPt>
            <c:idx val="7"/>
            <c:invertIfNegative val="0"/>
            <c:bubble3D val="0"/>
            <c:spPr>
              <a:solidFill>
                <a:srgbClr val="EAD054"/>
              </a:solidFill>
              <a:ln>
                <a:noFill/>
                <a:prstDash val="solid"/>
              </a:ln>
              <a:effectLst/>
            </c:spPr>
            <c:extLst>
              <c:ext xmlns:c16="http://schemas.microsoft.com/office/drawing/2014/chart" uri="{C3380CC4-5D6E-409C-BE32-E72D297353CC}">
                <c16:uniqueId val="{00000007-B8BD-4E07-9B89-54A8B1AE65FF}"/>
              </c:ext>
            </c:extLst>
          </c:dPt>
          <c:dPt>
            <c:idx val="8"/>
            <c:invertIfNegative val="0"/>
            <c:bubble3D val="0"/>
            <c:spPr>
              <a:solidFill>
                <a:srgbClr val="EAD054"/>
              </a:solidFill>
              <a:ln>
                <a:noFill/>
                <a:prstDash val="solid"/>
              </a:ln>
              <a:effectLst/>
            </c:spPr>
            <c:extLst>
              <c:ext xmlns:c16="http://schemas.microsoft.com/office/drawing/2014/chart" uri="{C3380CC4-5D6E-409C-BE32-E72D297353CC}">
                <c16:uniqueId val="{00000008-B8BD-4E07-9B89-54A8B1AE65F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Optimal: 2022-23</c:v>
                </c:pt>
                <c:pt idx="1">
                  <c:v>Optimal: Target</c:v>
                </c:pt>
                <c:pt idx="2">
                  <c:v>Optimal: YTD</c:v>
                </c:pt>
                <c:pt idx="3">
                  <c:v>Divergent: 2022-23</c:v>
                </c:pt>
                <c:pt idx="4">
                  <c:v>Divergent: Target</c:v>
                </c:pt>
                <c:pt idx="5">
                  <c:v>Divergent: YTD</c:v>
                </c:pt>
                <c:pt idx="6">
                  <c:v>All: 2022-23</c:v>
                </c:pt>
                <c:pt idx="7">
                  <c:v>All: Target</c:v>
                </c:pt>
                <c:pt idx="8">
                  <c:v>All: YTD</c:v>
                </c:pt>
              </c:strCache>
            </c:strRef>
          </c:cat>
          <c:val>
            <c:numRef>
              <c:f>Sheet1!$B$2:$B$10</c:f>
              <c:numCache>
                <c:formatCode>General</c:formatCode>
                <c:ptCount val="9"/>
                <c:pt idx="0">
                  <c:v>55</c:v>
                </c:pt>
                <c:pt idx="1">
                  <c:v>90</c:v>
                </c:pt>
                <c:pt idx="2">
                  <c:v>38</c:v>
                </c:pt>
                <c:pt idx="3">
                  <c:v>363</c:v>
                </c:pt>
                <c:pt idx="4">
                  <c:v>309</c:v>
                </c:pt>
                <c:pt idx="5">
                  <c:v>436</c:v>
                </c:pt>
                <c:pt idx="6">
                  <c:v>323</c:v>
                </c:pt>
                <c:pt idx="7">
                  <c:v>275</c:v>
                </c:pt>
                <c:pt idx="8">
                  <c:v>378</c:v>
                </c:pt>
              </c:numCache>
            </c:numRef>
          </c:val>
          <c:extLst>
            <c:ext xmlns:c16="http://schemas.microsoft.com/office/drawing/2014/chart" uri="{C3380CC4-5D6E-409C-BE32-E72D297353CC}">
              <c16:uniqueId val="{00000000-F0D9-4E66-ACA6-82EB8DF613BD}"/>
            </c:ext>
          </c:extLst>
        </c:ser>
        <c:dLbls>
          <c:showLegendKey val="0"/>
          <c:showVal val="0"/>
          <c:showCatName val="0"/>
          <c:showSerName val="0"/>
          <c:showPercent val="0"/>
          <c:showBubbleSize val="0"/>
        </c:dLbls>
        <c:gapWidth val="42"/>
        <c:axId val="646739967"/>
        <c:axId val="646738047"/>
      </c:barChart>
      <c:catAx>
        <c:axId val="64673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6738047"/>
        <c:crosses val="autoZero"/>
        <c:auto val="1"/>
        <c:lblAlgn val="ctr"/>
        <c:lblOffset val="100"/>
        <c:noMultiLvlLbl val="0"/>
      </c:catAx>
      <c:valAx>
        <c:axId val="646738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739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chemeClr val="tx1"/>
                </a:solidFill>
                <a:latin typeface="+mn-lt"/>
              </a:rPr>
              <a:t>Median</a:t>
            </a:r>
            <a:endParaRPr lang="en-GB" b="1">
              <a:solidFill>
                <a:schemeClr val="tx1"/>
              </a:solidFill>
              <a:latin typeface="+mn-lt"/>
            </a:endParaRPr>
          </a:p>
        </c:rich>
      </c:tx>
      <c:layout>
        <c:manualLayout>
          <c:xMode val="edge"/>
          <c:yMode val="edge"/>
          <c:x val="0.4312394915432089"/>
          <c:y val="7.93539216145711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668412358749111E-2"/>
          <c:y val="0.15717855272988251"/>
          <c:w val="0.94033158764125091"/>
          <c:h val="0.71428371835824667"/>
        </c:manualLayout>
      </c:layout>
      <c:barChart>
        <c:barDir val="col"/>
        <c:grouping val="clustered"/>
        <c:varyColors val="0"/>
        <c:ser>
          <c:idx val="0"/>
          <c:order val="0"/>
          <c:tx>
            <c:strRef>
              <c:f>Sheet1!$B$1</c:f>
              <c:strCache>
                <c:ptCount val="1"/>
                <c:pt idx="0">
                  <c:v>2022-23</c:v>
                </c:pt>
              </c:strCache>
            </c:strRef>
          </c:tx>
          <c:spPr>
            <a:solidFill>
              <a:schemeClr val="accent1"/>
            </a:solidFill>
            <a:ln>
              <a:noFill/>
              <a:prstDash val="solid"/>
            </a:ln>
            <a:effectLst/>
          </c:spPr>
          <c:invertIfNegative val="0"/>
          <c:dPt>
            <c:idx val="0"/>
            <c:invertIfNegative val="0"/>
            <c:bubble3D val="0"/>
            <c:spPr>
              <a:solidFill>
                <a:srgbClr val="37906D"/>
              </a:solidFill>
              <a:ln>
                <a:noFill/>
                <a:prstDash val="solid"/>
              </a:ln>
              <a:effectLst/>
            </c:spPr>
            <c:extLst>
              <c:ext xmlns:c16="http://schemas.microsoft.com/office/drawing/2014/chart" uri="{C3380CC4-5D6E-409C-BE32-E72D297353CC}">
                <c16:uniqueId val="{00000001-440B-4062-B6F8-74269860A2F5}"/>
              </c:ext>
            </c:extLst>
          </c:dPt>
          <c:dPt>
            <c:idx val="1"/>
            <c:invertIfNegative val="0"/>
            <c:bubble3D val="0"/>
            <c:spPr>
              <a:solidFill>
                <a:schemeClr val="accent5"/>
              </a:solidFill>
              <a:ln>
                <a:noFill/>
                <a:prstDash val="solid"/>
              </a:ln>
              <a:effectLst/>
            </c:spPr>
            <c:extLst>
              <c:ext xmlns:c16="http://schemas.microsoft.com/office/drawing/2014/chart" uri="{C3380CC4-5D6E-409C-BE32-E72D297353CC}">
                <c16:uniqueId val="{00000003-440B-4062-B6F8-74269860A2F5}"/>
              </c:ext>
            </c:extLst>
          </c:dPt>
          <c:dPt>
            <c:idx val="2"/>
            <c:invertIfNegative val="0"/>
            <c:bubble3D val="0"/>
            <c:spPr>
              <a:solidFill>
                <a:srgbClr val="37906D"/>
              </a:solidFill>
              <a:ln>
                <a:noFill/>
                <a:prstDash val="solid"/>
              </a:ln>
              <a:effectLst/>
            </c:spPr>
            <c:extLst>
              <c:ext xmlns:c16="http://schemas.microsoft.com/office/drawing/2014/chart" uri="{C3380CC4-5D6E-409C-BE32-E72D297353CC}">
                <c16:uniqueId val="{00000005-440B-4062-B6F8-74269860A2F5}"/>
              </c:ext>
            </c:extLst>
          </c:dPt>
          <c:dPt>
            <c:idx val="3"/>
            <c:invertIfNegative val="0"/>
            <c:bubble3D val="0"/>
            <c:spPr>
              <a:solidFill>
                <a:schemeClr val="accent6"/>
              </a:solidFill>
              <a:ln>
                <a:noFill/>
                <a:prstDash val="solid"/>
              </a:ln>
              <a:effectLst/>
            </c:spPr>
            <c:extLst>
              <c:ext xmlns:c16="http://schemas.microsoft.com/office/drawing/2014/chart" uri="{C3380CC4-5D6E-409C-BE32-E72D297353CC}">
                <c16:uniqueId val="{00000007-440B-4062-B6F8-74269860A2F5}"/>
              </c:ext>
            </c:extLst>
          </c:dPt>
          <c:dPt>
            <c:idx val="4"/>
            <c:invertIfNegative val="0"/>
            <c:bubble3D val="0"/>
            <c:spPr>
              <a:solidFill>
                <a:schemeClr val="accent6"/>
              </a:solidFill>
              <a:ln>
                <a:noFill/>
                <a:prstDash val="solid"/>
              </a:ln>
              <a:effectLst/>
            </c:spPr>
            <c:extLst>
              <c:ext xmlns:c16="http://schemas.microsoft.com/office/drawing/2014/chart" uri="{C3380CC4-5D6E-409C-BE32-E72D297353CC}">
                <c16:uniqueId val="{00000009-440B-4062-B6F8-74269860A2F5}"/>
              </c:ext>
            </c:extLst>
          </c:dPt>
          <c:dPt>
            <c:idx val="5"/>
            <c:invertIfNegative val="0"/>
            <c:bubble3D val="0"/>
            <c:spPr>
              <a:solidFill>
                <a:schemeClr val="accent6"/>
              </a:solidFill>
              <a:ln>
                <a:noFill/>
                <a:prstDash val="solid"/>
              </a:ln>
              <a:effectLst/>
            </c:spPr>
            <c:extLst>
              <c:ext xmlns:c16="http://schemas.microsoft.com/office/drawing/2014/chart" uri="{C3380CC4-5D6E-409C-BE32-E72D297353CC}">
                <c16:uniqueId val="{0000000B-440B-4062-B6F8-74269860A2F5}"/>
              </c:ext>
            </c:extLst>
          </c:dPt>
          <c:dPt>
            <c:idx val="6"/>
            <c:invertIfNegative val="0"/>
            <c:bubble3D val="0"/>
            <c:spPr>
              <a:solidFill>
                <a:srgbClr val="EAD054"/>
              </a:solidFill>
              <a:ln>
                <a:noFill/>
                <a:prstDash val="solid"/>
              </a:ln>
              <a:effectLst/>
            </c:spPr>
            <c:extLst>
              <c:ext xmlns:c16="http://schemas.microsoft.com/office/drawing/2014/chart" uri="{C3380CC4-5D6E-409C-BE32-E72D297353CC}">
                <c16:uniqueId val="{0000000D-440B-4062-B6F8-74269860A2F5}"/>
              </c:ext>
            </c:extLst>
          </c:dPt>
          <c:dPt>
            <c:idx val="7"/>
            <c:invertIfNegative val="0"/>
            <c:bubble3D val="0"/>
            <c:spPr>
              <a:solidFill>
                <a:srgbClr val="EAD054"/>
              </a:solidFill>
              <a:ln>
                <a:noFill/>
                <a:prstDash val="solid"/>
              </a:ln>
              <a:effectLst/>
            </c:spPr>
            <c:extLst>
              <c:ext xmlns:c16="http://schemas.microsoft.com/office/drawing/2014/chart" uri="{C3380CC4-5D6E-409C-BE32-E72D297353CC}">
                <c16:uniqueId val="{0000000F-440B-4062-B6F8-74269860A2F5}"/>
              </c:ext>
            </c:extLst>
          </c:dPt>
          <c:dPt>
            <c:idx val="8"/>
            <c:invertIfNegative val="0"/>
            <c:bubble3D val="0"/>
            <c:spPr>
              <a:solidFill>
                <a:srgbClr val="EAD054"/>
              </a:solidFill>
              <a:ln>
                <a:noFill/>
                <a:prstDash val="solid"/>
              </a:ln>
              <a:effectLst/>
            </c:spPr>
            <c:extLst>
              <c:ext xmlns:c16="http://schemas.microsoft.com/office/drawing/2014/chart" uri="{C3380CC4-5D6E-409C-BE32-E72D297353CC}">
                <c16:uniqueId val="{00000011-440B-4062-B6F8-74269860A2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Optimal: 2022-23</c:v>
                </c:pt>
                <c:pt idx="1">
                  <c:v>Optimal: Target</c:v>
                </c:pt>
                <c:pt idx="2">
                  <c:v>Optimal: YTD</c:v>
                </c:pt>
                <c:pt idx="3">
                  <c:v>Divergent: 2022-23</c:v>
                </c:pt>
                <c:pt idx="4">
                  <c:v>Divergent: Target</c:v>
                </c:pt>
                <c:pt idx="5">
                  <c:v>Divergent: YTD</c:v>
                </c:pt>
                <c:pt idx="6">
                  <c:v>All: 2022-23</c:v>
                </c:pt>
                <c:pt idx="7">
                  <c:v>All: Target</c:v>
                </c:pt>
                <c:pt idx="8">
                  <c:v>All: YTD</c:v>
                </c:pt>
              </c:strCache>
            </c:strRef>
          </c:cat>
          <c:val>
            <c:numRef>
              <c:f>Sheet1!$B$2:$B$10</c:f>
              <c:numCache>
                <c:formatCode>General</c:formatCode>
                <c:ptCount val="9"/>
                <c:pt idx="0">
                  <c:v>62</c:v>
                </c:pt>
                <c:pt idx="1">
                  <c:v>53</c:v>
                </c:pt>
                <c:pt idx="2">
                  <c:v>46</c:v>
                </c:pt>
                <c:pt idx="3">
                  <c:v>322</c:v>
                </c:pt>
                <c:pt idx="4">
                  <c:v>274</c:v>
                </c:pt>
                <c:pt idx="5">
                  <c:v>369</c:v>
                </c:pt>
                <c:pt idx="6">
                  <c:v>284</c:v>
                </c:pt>
                <c:pt idx="7">
                  <c:v>241</c:v>
                </c:pt>
                <c:pt idx="8">
                  <c:v>246</c:v>
                </c:pt>
              </c:numCache>
            </c:numRef>
          </c:val>
          <c:extLst>
            <c:ext xmlns:c16="http://schemas.microsoft.com/office/drawing/2014/chart" uri="{C3380CC4-5D6E-409C-BE32-E72D297353CC}">
              <c16:uniqueId val="{00000012-440B-4062-B6F8-74269860A2F5}"/>
            </c:ext>
          </c:extLst>
        </c:ser>
        <c:dLbls>
          <c:showLegendKey val="0"/>
          <c:showVal val="0"/>
          <c:showCatName val="0"/>
          <c:showSerName val="0"/>
          <c:showPercent val="0"/>
          <c:showBubbleSize val="0"/>
        </c:dLbls>
        <c:gapWidth val="42"/>
        <c:axId val="646739967"/>
        <c:axId val="646738047"/>
      </c:barChart>
      <c:catAx>
        <c:axId val="64673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6738047"/>
        <c:crosses val="autoZero"/>
        <c:auto val="1"/>
        <c:lblAlgn val="ctr"/>
        <c:lblOffset val="100"/>
        <c:noMultiLvlLbl val="0"/>
      </c:catAx>
      <c:valAx>
        <c:axId val="646738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739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07/12/2023</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382134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5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16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0129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20</a:t>
            </a:fld>
            <a:endParaRPr lang="en-US"/>
          </a:p>
        </p:txBody>
      </p:sp>
    </p:spTree>
    <p:extLst>
      <p:ext uri="{BB962C8B-B14F-4D97-AF65-F5344CB8AC3E}">
        <p14:creationId xmlns:p14="http://schemas.microsoft.com/office/powerpoint/2010/main" val="55073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54309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24</a:t>
            </a:fld>
            <a:endParaRPr lang="en-US"/>
          </a:p>
        </p:txBody>
      </p:sp>
    </p:spTree>
    <p:extLst>
      <p:ext uri="{BB962C8B-B14F-4D97-AF65-F5344CB8AC3E}">
        <p14:creationId xmlns:p14="http://schemas.microsoft.com/office/powerpoint/2010/main" val="393438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25</a:t>
            </a:fld>
            <a:endParaRPr lang="en-US"/>
          </a:p>
        </p:txBody>
      </p:sp>
    </p:spTree>
    <p:extLst>
      <p:ext uri="{BB962C8B-B14F-4D97-AF65-F5344CB8AC3E}">
        <p14:creationId xmlns:p14="http://schemas.microsoft.com/office/powerpoint/2010/main" val="17609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26</a:t>
            </a:fld>
            <a:endParaRPr lang="en-US"/>
          </a:p>
        </p:txBody>
      </p:sp>
    </p:spTree>
    <p:extLst>
      <p:ext uri="{BB962C8B-B14F-4D97-AF65-F5344CB8AC3E}">
        <p14:creationId xmlns:p14="http://schemas.microsoft.com/office/powerpoint/2010/main" val="48829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76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29</a:t>
            </a:fld>
            <a:endParaRPr lang="en-US"/>
          </a:p>
        </p:txBody>
      </p:sp>
    </p:spTree>
    <p:extLst>
      <p:ext uri="{BB962C8B-B14F-4D97-AF65-F5344CB8AC3E}">
        <p14:creationId xmlns:p14="http://schemas.microsoft.com/office/powerpoint/2010/main" val="321372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299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30</a:t>
            </a:fld>
            <a:endParaRPr lang="en-US"/>
          </a:p>
        </p:txBody>
      </p:sp>
    </p:spTree>
    <p:extLst>
      <p:ext uri="{BB962C8B-B14F-4D97-AF65-F5344CB8AC3E}">
        <p14:creationId xmlns:p14="http://schemas.microsoft.com/office/powerpoint/2010/main" val="1163324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31</a:t>
            </a:fld>
            <a:endParaRPr lang="en-US"/>
          </a:p>
        </p:txBody>
      </p:sp>
    </p:spTree>
    <p:extLst>
      <p:ext uri="{BB962C8B-B14F-4D97-AF65-F5344CB8AC3E}">
        <p14:creationId xmlns:p14="http://schemas.microsoft.com/office/powerpoint/2010/main" val="292586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32</a:t>
            </a:fld>
            <a:endParaRPr lang="en-US"/>
          </a:p>
        </p:txBody>
      </p:sp>
    </p:spTree>
    <p:extLst>
      <p:ext uri="{BB962C8B-B14F-4D97-AF65-F5344CB8AC3E}">
        <p14:creationId xmlns:p14="http://schemas.microsoft.com/office/powerpoint/2010/main" val="3298556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33</a:t>
            </a:fld>
            <a:endParaRPr lang="en-US"/>
          </a:p>
        </p:txBody>
      </p:sp>
    </p:spTree>
    <p:extLst>
      <p:ext uri="{BB962C8B-B14F-4D97-AF65-F5344CB8AC3E}">
        <p14:creationId xmlns:p14="http://schemas.microsoft.com/office/powerpoint/2010/main" val="2191183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5275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Invitations to participate</a:t>
            </a:r>
          </a:p>
        </p:txBody>
      </p:sp>
    </p:spTree>
    <p:extLst>
      <p:ext uri="{BB962C8B-B14F-4D97-AF65-F5344CB8AC3E}">
        <p14:creationId xmlns:p14="http://schemas.microsoft.com/office/powerpoint/2010/main" val="299366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73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6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EF641-028F-42FA-A9F6-D6A5A4C1367B}" type="slidenum">
              <a:rPr lang="en-GB" smtClean="0"/>
              <a:t>8</a:t>
            </a:fld>
            <a:endParaRPr lang="en-GB"/>
          </a:p>
        </p:txBody>
      </p:sp>
    </p:spTree>
    <p:extLst>
      <p:ext uri="{BB962C8B-B14F-4D97-AF65-F5344CB8AC3E}">
        <p14:creationId xmlns:p14="http://schemas.microsoft.com/office/powerpoint/2010/main" val="230598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EF641-028F-42FA-A9F6-D6A5A4C1367B}" type="slidenum">
              <a:rPr lang="en-GB" smtClean="0"/>
              <a:t>9</a:t>
            </a:fld>
            <a:endParaRPr lang="en-GB"/>
          </a:p>
        </p:txBody>
      </p:sp>
    </p:spTree>
    <p:extLst>
      <p:ext uri="{BB962C8B-B14F-4D97-AF65-F5344CB8AC3E}">
        <p14:creationId xmlns:p14="http://schemas.microsoft.com/office/powerpoint/2010/main" val="292590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72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EF641-028F-42FA-A9F6-D6A5A4C1367B}" type="slidenum">
              <a:rPr lang="en-GB" smtClean="0"/>
              <a:t>11</a:t>
            </a:fld>
            <a:endParaRPr lang="en-GB"/>
          </a:p>
        </p:txBody>
      </p:sp>
    </p:spTree>
    <p:extLst>
      <p:ext uri="{BB962C8B-B14F-4D97-AF65-F5344CB8AC3E}">
        <p14:creationId xmlns:p14="http://schemas.microsoft.com/office/powerpoint/2010/main" val="179629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EF641-028F-42FA-A9F6-D6A5A4C1367B}" type="slidenum">
              <a:rPr lang="en-GB" smtClean="0"/>
              <a:t>12</a:t>
            </a:fld>
            <a:endParaRPr lang="en-GB"/>
          </a:p>
        </p:txBody>
      </p:sp>
    </p:spTree>
    <p:extLst>
      <p:ext uri="{BB962C8B-B14F-4D97-AF65-F5344CB8AC3E}">
        <p14:creationId xmlns:p14="http://schemas.microsoft.com/office/powerpoint/2010/main" val="3797565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994C7A3F-1E29-D846-0EF6-6A8869C2E5B9}"/>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0089303E-C82F-AC14-EEA5-F1F182D0383F}"/>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9B7F52CA-E8F9-587B-D560-6426D190132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65FE9990-F873-7076-4E47-A473CB88BA38}"/>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020FE90F-505B-2B72-D50E-32B417B16A91}"/>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4EA6BB55-A75A-13C7-BC9B-314B1842EBB7}"/>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113D728D-3EF1-7C34-0013-3EF4A9B31254}"/>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5" name="Slide Number Placeholder 3">
            <a:extLst>
              <a:ext uri="{FF2B5EF4-FFF2-40B4-BE49-F238E27FC236}">
                <a16:creationId xmlns:a16="http://schemas.microsoft.com/office/drawing/2014/main" id="{080F8DBA-A4D1-A699-D71C-C9E2AE5E97FD}"/>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8914E46B-F836-73D7-217A-792A8712083D}"/>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879C565E-CFE8-DA1A-0472-4985857B6385}"/>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7095AD43-A98C-EDE9-B320-4E5B25B53BE2}"/>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7D25D7F6-D803-9F1C-2758-F8D2FACC7B06}"/>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AAB398DF-675D-8BFD-738B-B835972269CE}"/>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24AB5804-74C2-5CEC-6FEB-7CF1B09B368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FAEA4C55-91ED-AD84-8107-252E57057FB3}"/>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3" name="Slide Number Placeholder 3">
            <a:extLst>
              <a:ext uri="{FF2B5EF4-FFF2-40B4-BE49-F238E27FC236}">
                <a16:creationId xmlns:a16="http://schemas.microsoft.com/office/drawing/2014/main" id="{99DBAF6B-D3B8-93A9-8504-F54505679AD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BCB365CD-F8B9-9CE7-7115-E85A6E37C95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A971D4A8-5A5A-173A-0832-69C02875B38A}"/>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8944EBFA-3643-666C-0F43-DCD88092B09E}"/>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A43D1ADD-C6A6-F33B-B701-B4AA41D81752}"/>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4D5C2422-E392-4456-2082-A86EF059B496}"/>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18CAD17B-A4EB-1096-D64C-6CA2DB8E180B}"/>
              </a:ext>
            </a:extLst>
          </p:cNvPr>
          <p:cNvSpPr txBox="1">
            <a:spLocks/>
          </p:cNvSpPr>
          <p:nvPr userDrawn="1"/>
        </p:nvSpPr>
        <p:spPr>
          <a:xfrm>
            <a:off x="10406743" y="18256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CA824D09-1872-A354-4F9E-F7663C3479CB}"/>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7FECED2A-FD86-5678-D0C5-9493DBAAB86C}"/>
              </a:ext>
            </a:extLst>
          </p:cNvPr>
          <p:cNvSpPr txBox="1">
            <a:spLocks/>
          </p:cNvSpPr>
          <p:nvPr userDrawn="1"/>
        </p:nvSpPr>
        <p:spPr>
          <a:xfrm>
            <a:off x="10406743" y="18256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BCC2D82E-D19C-B098-F741-7A6355934DDC}"/>
              </a:ext>
            </a:extLst>
          </p:cNvPr>
          <p:cNvSpPr txBox="1">
            <a:spLocks/>
          </p:cNvSpPr>
          <p:nvPr userDrawn="1"/>
        </p:nvSpPr>
        <p:spPr>
          <a:xfrm>
            <a:off x="10406743" y="18256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41F299EE-CA13-4C7F-961F-EE96BFD990E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210355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4905348E-298D-42FB-94E8-F6C9487D7C5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67412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A079-7320-D070-B3CB-0B4A4F00B2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3B7BAD-BEFC-C9C9-D7F1-B9F57D31E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E23AD1-794B-C9DD-2BED-083433D42FD5}"/>
              </a:ext>
            </a:extLst>
          </p:cNvPr>
          <p:cNvSpPr>
            <a:spLocks noGrp="1"/>
          </p:cNvSpPr>
          <p:nvPr>
            <p:ph type="dt" sz="half" idx="10"/>
          </p:nvPr>
        </p:nvSpPr>
        <p:spPr/>
        <p:txBody>
          <a:bodyPr/>
          <a:lstStyle/>
          <a:p>
            <a:fld id="{3640C669-BDC9-4F65-8CDA-4FE27C3BEBCD}" type="datetimeFigureOut">
              <a:rPr lang="en-GB" smtClean="0"/>
              <a:t>07/12/2023</a:t>
            </a:fld>
            <a:endParaRPr lang="en-GB"/>
          </a:p>
        </p:txBody>
      </p:sp>
      <p:sp>
        <p:nvSpPr>
          <p:cNvPr id="5" name="Footer Placeholder 4">
            <a:extLst>
              <a:ext uri="{FF2B5EF4-FFF2-40B4-BE49-F238E27FC236}">
                <a16:creationId xmlns:a16="http://schemas.microsoft.com/office/drawing/2014/main" id="{D49003FF-BA68-0B1A-4C01-D04EB4EF8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6712A-70EE-A8FA-F587-7D7A71321BA3}"/>
              </a:ext>
            </a:extLst>
          </p:cNvPr>
          <p:cNvSpPr>
            <a:spLocks noGrp="1"/>
          </p:cNvSpPr>
          <p:nvPr>
            <p:ph type="sldNum" sz="quarter" idx="12"/>
          </p:nvPr>
        </p:nvSpPr>
        <p:spPr/>
        <p:txBody>
          <a:bodyPr/>
          <a:lstStyle/>
          <a:p>
            <a:fld id="{04F9BD27-C174-4A68-9302-08D939F235BA}" type="slidenum">
              <a:rPr lang="en-GB" smtClean="0"/>
              <a:t>‹#›</a:t>
            </a:fld>
            <a:endParaRPr lang="en-GB"/>
          </a:p>
        </p:txBody>
      </p:sp>
    </p:spTree>
    <p:extLst>
      <p:ext uri="{BB962C8B-B14F-4D97-AF65-F5344CB8AC3E}">
        <p14:creationId xmlns:p14="http://schemas.microsoft.com/office/powerpoint/2010/main" val="311479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57112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BF36-7278-0364-DD47-C40EF204D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240B14-AA56-D4D8-1649-3D5F1ECE8F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2714A2-9163-BA0C-1686-F7AF568EDC0E}"/>
              </a:ext>
            </a:extLst>
          </p:cNvPr>
          <p:cNvSpPr>
            <a:spLocks noGrp="1"/>
          </p:cNvSpPr>
          <p:nvPr>
            <p:ph type="dt" sz="half" idx="10"/>
          </p:nvPr>
        </p:nvSpPr>
        <p:spPr/>
        <p:txBody>
          <a:bodyPr/>
          <a:lstStyle/>
          <a:p>
            <a:fld id="{D4B27618-1143-476B-8783-D297D6CD9386}" type="datetimeFigureOut">
              <a:rPr lang="en-GB" smtClean="0"/>
              <a:t>07/12/2023</a:t>
            </a:fld>
            <a:endParaRPr lang="en-GB"/>
          </a:p>
        </p:txBody>
      </p:sp>
      <p:sp>
        <p:nvSpPr>
          <p:cNvPr id="5" name="Footer Placeholder 4">
            <a:extLst>
              <a:ext uri="{FF2B5EF4-FFF2-40B4-BE49-F238E27FC236}">
                <a16:creationId xmlns:a16="http://schemas.microsoft.com/office/drawing/2014/main" id="{3AD71452-B9B7-99E3-3074-96994B266C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6329AC-4EFE-3D4B-53D0-758ED85AA85E}"/>
              </a:ext>
            </a:extLst>
          </p:cNvPr>
          <p:cNvSpPr>
            <a:spLocks noGrp="1"/>
          </p:cNvSpPr>
          <p:nvPr>
            <p:ph type="sldNum" sz="quarter" idx="12"/>
          </p:nvPr>
        </p:nvSpPr>
        <p:spPr/>
        <p:txBody>
          <a:bodyPr/>
          <a:lstStyle/>
          <a:p>
            <a:fld id="{FA987B47-CC46-43D4-83BE-54E89F2EEE3F}" type="slidenum">
              <a:rPr lang="en-GB" smtClean="0"/>
              <a:t>‹#›</a:t>
            </a:fld>
            <a:endParaRPr lang="en-GB"/>
          </a:p>
        </p:txBody>
      </p:sp>
    </p:spTree>
    <p:extLst>
      <p:ext uri="{BB962C8B-B14F-4D97-AF65-F5344CB8AC3E}">
        <p14:creationId xmlns:p14="http://schemas.microsoft.com/office/powerpoint/2010/main" val="108568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D5BD4BF-824B-29E7-06A5-C9A1E81E08AB}"/>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5167616D-F741-BB6B-DFAD-20E96368D7A1}"/>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13E2CED6-1FDB-D341-3E3D-03E5A3615937}"/>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4" name="Slide Number Placeholder 3">
            <a:extLst>
              <a:ext uri="{FF2B5EF4-FFF2-40B4-BE49-F238E27FC236}">
                <a16:creationId xmlns:a16="http://schemas.microsoft.com/office/drawing/2014/main" id="{95D0B4E8-F69C-2803-6BBC-79A68590458C}"/>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2" name="Slide Number Placeholder 3">
            <a:extLst>
              <a:ext uri="{FF2B5EF4-FFF2-40B4-BE49-F238E27FC236}">
                <a16:creationId xmlns:a16="http://schemas.microsoft.com/office/drawing/2014/main" id="{DEA06D3A-4591-2B3A-C827-123B7BF1ADDB}"/>
              </a:ext>
            </a:extLst>
          </p:cNvPr>
          <p:cNvSpPr txBox="1">
            <a:spLocks/>
          </p:cNvSpPr>
          <p:nvPr userDrawn="1"/>
        </p:nvSpPr>
        <p:spPr>
          <a:xfrm>
            <a:off x="-64548" y="21514"/>
            <a:ext cx="4100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1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4" r:id="rId42"/>
    <p:sldLayoutId id="2147484135" r:id="rId43"/>
    <p:sldLayoutId id="2147484136" r:id="rId44"/>
    <p:sldLayoutId id="2147484138" r:id="rId45"/>
    <p:sldLayoutId id="2147484139" r:id="rId46"/>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chart" Target="../charts/chart20.xml"/><Relationship Id="rId5" Type="http://schemas.openxmlformats.org/officeDocument/2006/relationships/image" Target="../media/image9.png"/><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chart" Target="../charts/chart2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C132-00E0-0E46-FD94-5DC82A0CA0BD}"/>
              </a:ext>
            </a:extLst>
          </p:cNvPr>
          <p:cNvSpPr>
            <a:spLocks noGrp="1"/>
          </p:cNvSpPr>
          <p:nvPr>
            <p:ph type="ctrTitle"/>
          </p:nvPr>
        </p:nvSpPr>
        <p:spPr>
          <a:xfrm>
            <a:off x="724988" y="722208"/>
            <a:ext cx="4651508" cy="1276350"/>
          </a:xfrm>
        </p:spPr>
        <p:txBody>
          <a:bodyPr>
            <a:normAutofit fontScale="90000"/>
          </a:bodyPr>
          <a:lstStyle/>
          <a:p>
            <a:r>
              <a:rPr lang="en-GB" dirty="0"/>
              <a:t>Integrated performance report</a:t>
            </a:r>
          </a:p>
        </p:txBody>
      </p:sp>
      <p:sp>
        <p:nvSpPr>
          <p:cNvPr id="3" name="Subtitle 2">
            <a:extLst>
              <a:ext uri="{FF2B5EF4-FFF2-40B4-BE49-F238E27FC236}">
                <a16:creationId xmlns:a16="http://schemas.microsoft.com/office/drawing/2014/main" id="{C5FE5D2E-43C8-E64D-0CE4-6CF5629666B3}"/>
              </a:ext>
            </a:extLst>
          </p:cNvPr>
          <p:cNvSpPr>
            <a:spLocks noGrp="1"/>
          </p:cNvSpPr>
          <p:nvPr>
            <p:ph type="subTitle" idx="1"/>
          </p:nvPr>
        </p:nvSpPr>
        <p:spPr>
          <a:xfrm>
            <a:off x="798140" y="2241489"/>
            <a:ext cx="3924300" cy="1356518"/>
          </a:xfrm>
        </p:spPr>
        <p:txBody>
          <a:bodyPr/>
          <a:lstStyle/>
          <a:p>
            <a:r>
              <a:rPr lang="en-GB" dirty="0"/>
              <a:t>December 2023</a:t>
            </a:r>
          </a:p>
        </p:txBody>
      </p:sp>
      <p:pic>
        <p:nvPicPr>
          <p:cNvPr id="6" name="Picture Placeholder 5">
            <a:extLst>
              <a:ext uri="{FF2B5EF4-FFF2-40B4-BE49-F238E27FC236}">
                <a16:creationId xmlns:a16="http://schemas.microsoft.com/office/drawing/2014/main" id="{F4BA12E7-986D-9D22-A886-B823B014911F}"/>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427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7">
            <a:extLst>
              <a:ext uri="{FF2B5EF4-FFF2-40B4-BE49-F238E27FC236}">
                <a16:creationId xmlns:a16="http://schemas.microsoft.com/office/drawing/2014/main" id="{2B09FCF1-2D51-17F5-BA36-FE84ACBDA975}"/>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Provide Useful and Useable Advice – Part 2: Timely</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4" name="Rectangle 13">
            <a:extLst>
              <a:ext uri="{FF2B5EF4-FFF2-40B4-BE49-F238E27FC236}">
                <a16:creationId xmlns:a16="http://schemas.microsoft.com/office/drawing/2014/main" id="{066568F6-4140-EA96-452D-6D8C62B1EE60}"/>
              </a:ext>
            </a:extLst>
          </p:cNvPr>
          <p:cNvSpPr/>
          <p:nvPr/>
        </p:nvSpPr>
        <p:spPr>
          <a:xfrm>
            <a:off x="281127" y="1015569"/>
            <a:ext cx="2269616"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Inter (body)"/>
              </a:rPr>
              <a:t>Timely</a:t>
            </a:r>
          </a:p>
        </p:txBody>
      </p:sp>
      <p:sp>
        <p:nvSpPr>
          <p:cNvPr id="4" name="Arrow: Pentagon 3">
            <a:extLst>
              <a:ext uri="{FF2B5EF4-FFF2-40B4-BE49-F238E27FC236}">
                <a16:creationId xmlns:a16="http://schemas.microsoft.com/office/drawing/2014/main" id="{CD54F775-B494-C95A-C685-42CB3AB1466C}"/>
              </a:ext>
            </a:extLst>
          </p:cNvPr>
          <p:cNvSpPr/>
          <p:nvPr/>
        </p:nvSpPr>
        <p:spPr>
          <a:xfrm>
            <a:off x="281127" y="1461343"/>
            <a:ext cx="2718000" cy="5174587"/>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Inter (body)"/>
                <a:ea typeface="Inter" panose="02000503000000020004" pitchFamily="2" charset="0"/>
                <a:cs typeface="Lato" panose="020F0502020204030203" pitchFamily="34" charset="0"/>
              </a:rPr>
              <a:t>Objective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Inter (body)"/>
                <a:ea typeface="Inter SemiBold" panose="02000503000000020004" pitchFamily="2" charset="0"/>
              </a:rPr>
              <a:t>Improve the timeliness of our guidance by </a:t>
            </a:r>
            <a:r>
              <a:rPr lang="en-GB" sz="1200" b="1">
                <a:solidFill>
                  <a:schemeClr val="bg1"/>
                </a:solidFill>
                <a:latin typeface="Inter (body)"/>
                <a:ea typeface="Inter SemiBold" panose="02000503000000020004" pitchFamily="2" charset="0"/>
              </a:rPr>
              <a:t>implementing improvements to our methods and processes identified last year </a:t>
            </a:r>
          </a:p>
        </p:txBody>
      </p:sp>
      <p:sp>
        <p:nvSpPr>
          <p:cNvPr id="2" name="Rectangle 1">
            <a:extLst>
              <a:ext uri="{FF2B5EF4-FFF2-40B4-BE49-F238E27FC236}">
                <a16:creationId xmlns:a16="http://schemas.microsoft.com/office/drawing/2014/main" id="{BC9A4983-CA08-2FA4-E5FE-25975984EA2E}"/>
              </a:ext>
            </a:extLst>
          </p:cNvPr>
          <p:cNvSpPr/>
          <p:nvPr/>
        </p:nvSpPr>
        <p:spPr>
          <a:xfrm>
            <a:off x="3028752" y="1115886"/>
            <a:ext cx="1155600" cy="552004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sp>
        <p:nvSpPr>
          <p:cNvPr id="7" name="Rectangle 6">
            <a:extLst>
              <a:ext uri="{FF2B5EF4-FFF2-40B4-BE49-F238E27FC236}">
                <a16:creationId xmlns:a16="http://schemas.microsoft.com/office/drawing/2014/main" id="{FED9F89F-76B1-45BA-94E1-2D47CFBF27AC}"/>
              </a:ext>
            </a:extLst>
          </p:cNvPr>
          <p:cNvSpPr/>
          <p:nvPr/>
        </p:nvSpPr>
        <p:spPr>
          <a:xfrm>
            <a:off x="4319244" y="1115885"/>
            <a:ext cx="1966879" cy="552004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been achieved</a:t>
            </a:r>
          </a:p>
          <a:p>
            <a:pPr>
              <a:defRPr/>
            </a:pPr>
            <a:endParaRPr lang="en-GB" sz="900" b="1" dirty="0">
              <a:solidFill>
                <a:schemeClr val="tx1"/>
              </a:solidFill>
              <a:latin typeface="Inter" panose="02000503000000020004" pitchFamily="2" charset="0"/>
              <a:ea typeface="Inter" panose="02000503000000020004" pitchFamily="2" charset="0"/>
              <a:cs typeface="Lato"/>
            </a:endParaRPr>
          </a:p>
          <a:p>
            <a:pPr>
              <a:defRPr/>
            </a:pPr>
            <a:r>
              <a:rPr lang="en-GB" sz="900" b="1" dirty="0">
                <a:solidFill>
                  <a:schemeClr val="tx1"/>
                </a:solidFill>
                <a:latin typeface="Inter" panose="02000503000000020004" pitchFamily="2" charset="0"/>
                <a:ea typeface="Inter" panose="02000503000000020004" pitchFamily="2" charset="0"/>
                <a:cs typeface="Lato"/>
              </a:rPr>
              <a:t>Objective 6</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Light"/>
              </a:rPr>
              <a:t>Results of NICE-wide feedback on approaches to consultation/expert validation are being analysed and a working group is being established. Legal obligations are also being considered. </a:t>
            </a:r>
            <a:endParaRPr lang="en-US" sz="900" dirty="0">
              <a:solidFill>
                <a:schemeClr val="tx1"/>
              </a:solidFill>
              <a:latin typeface="Inter" panose="02000503000000020004" pitchFamily="2" charset="0"/>
              <a:ea typeface="Inter" panose="02000503000000020004" pitchFamily="2" charset="0"/>
              <a:cs typeface="Calibri"/>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Light"/>
              </a:rPr>
              <a:t>A 2-stage process has been agreed to establish 4 topic suite faculties. The current focus is to make use of the existing Expert Advisers database and current ‘suite’ committee members, before we embark on any open recruitment to fill gaps. Initial discussions have been had with colleagues from CHTE to bring them up-to-speed and start the conversation about Phase 2 (expanding beyond </a:t>
            </a:r>
            <a:r>
              <a:rPr lang="en-GB" sz="900" dirty="0" err="1">
                <a:solidFill>
                  <a:schemeClr val="tx1"/>
                </a:solidFill>
                <a:latin typeface="Inter" panose="02000503000000020004" pitchFamily="2" charset="0"/>
                <a:ea typeface="Inter" panose="02000503000000020004" pitchFamily="2" charset="0"/>
                <a:cs typeface="Calibri Light"/>
              </a:rPr>
              <a:t>CfG</a:t>
            </a:r>
            <a:r>
              <a:rPr lang="en-GB" sz="900" dirty="0">
                <a:solidFill>
                  <a:schemeClr val="tx1"/>
                </a:solidFill>
                <a:latin typeface="Inter" panose="02000503000000020004" pitchFamily="2" charset="0"/>
                <a:ea typeface="Inter" panose="02000503000000020004" pitchFamily="2" charset="0"/>
                <a:cs typeface="Calibri Light"/>
              </a:rPr>
              <a:t>). </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The first modular update to the Guide to developing Health Technology Evaluation was published on 31st October.</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Held the first committee meeting for one of the PATT pathways pilots in October, with draft guidance produced in November.</a:t>
            </a:r>
          </a:p>
          <a:p>
            <a:pPr>
              <a:defRPr/>
            </a:pPr>
            <a:endParaRPr lang="en-GB" sz="1000" b="1" dirty="0">
              <a:solidFill>
                <a:schemeClr val="tx1"/>
              </a:solidFill>
              <a:latin typeface="Inter"/>
              <a:ea typeface="Inter"/>
              <a:cs typeface="Lato"/>
            </a:endParaRPr>
          </a:p>
          <a:p>
            <a:pPr>
              <a:defRPr/>
            </a:pPr>
            <a:endParaRPr lang="en-GB" sz="800" dirty="0">
              <a:solidFill>
                <a:schemeClr val="tx1"/>
              </a:solidFill>
              <a:latin typeface="Inter"/>
              <a:ea typeface="Inter"/>
              <a:cs typeface="Lato"/>
            </a:endParaRPr>
          </a:p>
          <a:p>
            <a:pPr>
              <a:defRPr/>
            </a:pPr>
            <a:endParaRPr lang="en-GB" sz="900" dirty="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6352024" y="1096151"/>
            <a:ext cx="2100213" cy="5520043"/>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Key risks and challenges</a:t>
            </a:r>
          </a:p>
          <a:p>
            <a:pPr>
              <a:defRPr/>
            </a:pPr>
            <a:endParaRPr lang="en-GB" sz="1000" b="1" dirty="0">
              <a:solidFill>
                <a:schemeClr val="tx1"/>
              </a:solidFill>
              <a:latin typeface="Inter" panose="02000503000000020004" pitchFamily="2" charset="0"/>
              <a:ea typeface="Inter" panose="02000503000000020004" pitchFamily="2" charset="0"/>
              <a:cs typeface="Lato"/>
            </a:endParaRPr>
          </a:p>
          <a:p>
            <a:pPr>
              <a:defRPr/>
            </a:pPr>
            <a:r>
              <a:rPr lang="en-GB" sz="1000" b="1" dirty="0">
                <a:solidFill>
                  <a:schemeClr val="tx1"/>
                </a:solidFill>
                <a:latin typeface="Inter" panose="02000503000000020004" pitchFamily="2" charset="0"/>
                <a:ea typeface="Inter" panose="02000503000000020004" pitchFamily="2" charset="0"/>
                <a:cs typeface="Lato"/>
              </a:rPr>
              <a:t>Objective 6:</a:t>
            </a:r>
          </a:p>
          <a:p>
            <a:pPr>
              <a:defRPr/>
            </a:pPr>
            <a:r>
              <a:rPr lang="en-GB" sz="1000" dirty="0">
                <a:solidFill>
                  <a:schemeClr val="tx1"/>
                </a:solidFill>
                <a:latin typeface="Inter" panose="02000503000000020004" pitchFamily="2" charset="0"/>
                <a:ea typeface="Inter" panose="02000503000000020004" pitchFamily="2" charset="0"/>
                <a:cs typeface="Calibri"/>
              </a:rPr>
              <a:t>Work has begun on designing a new operating model for the Centre for Guidelines and there is a risk </a:t>
            </a:r>
            <a:r>
              <a:rPr lang="en-GB" sz="100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Calibri"/>
              </a:rPr>
              <a:t>that </a:t>
            </a:r>
            <a:r>
              <a:rPr lang="en-GB" sz="1000" dirty="0">
                <a:solidFill>
                  <a:schemeClr val="tx1"/>
                </a:solidFill>
                <a:latin typeface="Inter" panose="02000503000000020004" pitchFamily="2" charset="0"/>
                <a:ea typeface="Inter" panose="02000503000000020004" pitchFamily="2" charset="0"/>
                <a:cs typeface="Calibri"/>
              </a:rPr>
              <a:t>this will slow progress and impact on delivery. </a:t>
            </a:r>
            <a:endParaRPr lang="en-US" sz="1000" dirty="0">
              <a:solidFill>
                <a:schemeClr val="tx1"/>
              </a:solidFill>
              <a:latin typeface="Inter" panose="02000503000000020004" pitchFamily="2" charset="0"/>
              <a:ea typeface="Inter" panose="02000503000000020004" pitchFamily="2" charset="0"/>
              <a:cs typeface="Calibri"/>
            </a:endParaRPr>
          </a:p>
          <a:p>
            <a:pPr>
              <a:defRPr/>
            </a:pPr>
            <a:r>
              <a:rPr lang="en-GB" sz="1000" dirty="0">
                <a:solidFill>
                  <a:schemeClr val="tx1"/>
                </a:solidFill>
                <a:latin typeface="Inter" panose="02000503000000020004" pitchFamily="2" charset="0"/>
                <a:ea typeface="Inter" panose="02000503000000020004" pitchFamily="2" charset="0"/>
                <a:cs typeface="Calibri"/>
              </a:rPr>
              <a:t>The SRO for this objective will </a:t>
            </a:r>
            <a:r>
              <a:rPr lang="en-GB" sz="100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Calibri"/>
              </a:rPr>
              <a:t>be </a:t>
            </a:r>
            <a:r>
              <a:rPr lang="en-GB" sz="1000" dirty="0">
                <a:solidFill>
                  <a:schemeClr val="tx1"/>
                </a:solidFill>
                <a:latin typeface="Inter" panose="02000503000000020004" pitchFamily="2" charset="0"/>
                <a:ea typeface="Inter" panose="02000503000000020004" pitchFamily="2" charset="0"/>
                <a:cs typeface="Calibri"/>
              </a:rPr>
              <a:t>leaving NICE in December and this </a:t>
            </a:r>
            <a:r>
              <a:rPr lang="en-GB" sz="100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Calibri"/>
              </a:rPr>
              <a:t>also </a:t>
            </a:r>
            <a:r>
              <a:rPr lang="en-GB" sz="1000" dirty="0">
                <a:solidFill>
                  <a:schemeClr val="tx1"/>
                </a:solidFill>
                <a:latin typeface="Inter" panose="02000503000000020004" pitchFamily="2" charset="0"/>
                <a:ea typeface="Inter" panose="02000503000000020004" pitchFamily="2" charset="0"/>
                <a:cs typeface="Calibri"/>
              </a:rPr>
              <a:t>creates a risk to delivery. </a:t>
            </a:r>
            <a:endParaRPr lang="en-GB" sz="1000" dirty="0">
              <a:solidFill>
                <a:schemeClr val="tx1"/>
              </a:solidFill>
              <a:latin typeface="Inter" panose="02000503000000020004" pitchFamily="2" charset="0"/>
              <a:ea typeface="Inter" panose="02000503000000020004" pitchFamily="2" charset="0"/>
            </a:endParaRPr>
          </a:p>
          <a:p>
            <a:pPr marL="171450" indent="-171450">
              <a:buFont typeface="Arial,Sans-Serif"/>
              <a:buChar char="•"/>
              <a:defRPr/>
            </a:pPr>
            <a:endParaRPr lang="en-GB" sz="1000" dirty="0">
              <a:solidFill>
                <a:srgbClr val="FF0000"/>
              </a:solidFill>
              <a:latin typeface="Inter" panose="02000503000000020004" pitchFamily="2" charset="0"/>
              <a:ea typeface="Inter" panose="02000503000000020004" pitchFamily="2" charset="0"/>
              <a:cs typeface="Calibri"/>
            </a:endParaRPr>
          </a:p>
          <a:p>
            <a:pPr>
              <a:defRPr/>
            </a:pPr>
            <a:r>
              <a:rPr lang="en-GB" sz="1000" dirty="0">
                <a:solidFill>
                  <a:schemeClr val="tx1"/>
                </a:solidFill>
                <a:latin typeface="Inter" panose="02000503000000020004" pitchFamily="2" charset="0"/>
                <a:ea typeface="Inter" panose="02000503000000020004" pitchFamily="2" charset="0"/>
                <a:cs typeface="Calibri"/>
              </a:rPr>
              <a:t>There is a significant potential for cross over between the PATT Pathways project and objective 4; integrating &amp; incorporating technologies into guidelines. New internal governance structures will be agreed to ensure effective management of interdependencies and commonalities. </a:t>
            </a:r>
          </a:p>
          <a:p>
            <a:pPr>
              <a:defRPr/>
            </a:pPr>
            <a:endParaRPr lang="en-GB" sz="1000" dirty="0">
              <a:solidFill>
                <a:srgbClr val="FF0000"/>
              </a:solidFill>
              <a:latin typeface="Calibri"/>
              <a:cs typeface="Calibri"/>
            </a:endParaRPr>
          </a:p>
          <a:p>
            <a:pPr>
              <a:defRPr/>
            </a:pPr>
            <a:endParaRPr lang="en-GB" sz="10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5" name="Rectangle 4">
            <a:extLst>
              <a:ext uri="{FF2B5EF4-FFF2-40B4-BE49-F238E27FC236}">
                <a16:creationId xmlns:a16="http://schemas.microsoft.com/office/drawing/2014/main" id="{3CF273C1-BEF5-4747-FEF2-30B4961B65FA}"/>
              </a:ext>
            </a:extLst>
          </p:cNvPr>
          <p:cNvSpPr/>
          <p:nvPr/>
        </p:nvSpPr>
        <p:spPr>
          <a:xfrm>
            <a:off x="8518138" y="1115886"/>
            <a:ext cx="1695617" cy="244447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we have learnt</a:t>
            </a:r>
          </a:p>
          <a:p>
            <a:pPr>
              <a:defRPr/>
            </a:pPr>
            <a:endParaRPr lang="en-GB" sz="1000" b="1" dirty="0">
              <a:solidFill>
                <a:schemeClr val="tx1"/>
              </a:solidFill>
              <a:latin typeface="Inter"/>
              <a:cs typeface="Lato"/>
            </a:endParaRPr>
          </a:p>
          <a:p>
            <a:pPr>
              <a:defRPr/>
            </a:pPr>
            <a:r>
              <a:rPr lang="en-GB" sz="1000" b="1" dirty="0">
                <a:solidFill>
                  <a:schemeClr val="tx1"/>
                </a:solidFill>
                <a:latin typeface="Inter"/>
                <a:cs typeface="Lato"/>
              </a:rPr>
              <a:t>Objective 6 </a:t>
            </a:r>
            <a:endParaRPr lang="en-GB" sz="1000" b="1" dirty="0"/>
          </a:p>
          <a:p>
            <a:pPr>
              <a:defRPr/>
            </a:pPr>
            <a:r>
              <a:rPr lang="en-GB" sz="1000" dirty="0">
                <a:solidFill>
                  <a:schemeClr val="tx1"/>
                </a:solidFill>
                <a:latin typeface="Inter" panose="02000503000000020004" pitchFamily="2" charset="0"/>
                <a:ea typeface="Inter" panose="02000503000000020004" pitchFamily="2" charset="0"/>
                <a:cs typeface="Calibri"/>
              </a:rPr>
              <a:t>We are likely to need significant improvements to the current expert advisers database to support recruitment and management of faculties. </a:t>
            </a:r>
          </a:p>
        </p:txBody>
      </p:sp>
      <p:sp>
        <p:nvSpPr>
          <p:cNvPr id="17" name="Rectangle 16">
            <a:extLst>
              <a:ext uri="{FF2B5EF4-FFF2-40B4-BE49-F238E27FC236}">
                <a16:creationId xmlns:a16="http://schemas.microsoft.com/office/drawing/2014/main" id="{484FC8C7-FBE7-4EA8-09F6-82113E37223F}"/>
              </a:ext>
            </a:extLst>
          </p:cNvPr>
          <p:cNvSpPr/>
          <p:nvPr/>
        </p:nvSpPr>
        <p:spPr>
          <a:xfrm>
            <a:off x="8518138" y="3722052"/>
            <a:ext cx="1695617" cy="2894142"/>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action will be taken</a:t>
            </a:r>
          </a:p>
          <a:p>
            <a:pPr>
              <a:defRPr/>
            </a:pPr>
            <a:endParaRPr lang="en-GB" sz="1000" b="1" dirty="0">
              <a:solidFill>
                <a:schemeClr val="tx1"/>
              </a:solidFill>
              <a:latin typeface="Inter"/>
              <a:cs typeface="Lato"/>
            </a:endParaRPr>
          </a:p>
          <a:p>
            <a:pPr>
              <a:defRPr/>
            </a:pPr>
            <a:r>
              <a:rPr lang="en-GB" sz="1000" b="1" dirty="0">
                <a:solidFill>
                  <a:schemeClr val="tx1"/>
                </a:solidFill>
                <a:latin typeface="Inter"/>
                <a:cs typeface="Lato"/>
              </a:rPr>
              <a:t>Objective 6: </a:t>
            </a:r>
            <a:endParaRPr lang="en-GB" sz="1000" b="1" dirty="0">
              <a:solidFill>
                <a:schemeClr val="tx1"/>
              </a:solidFill>
            </a:endParaRPr>
          </a:p>
          <a:p>
            <a:pPr>
              <a:defRPr/>
            </a:pPr>
            <a:r>
              <a:rPr lang="en-GB" sz="1000" dirty="0">
                <a:solidFill>
                  <a:schemeClr val="tx1"/>
                </a:solidFill>
                <a:latin typeface="Inter" panose="02000503000000020004" pitchFamily="2" charset="0"/>
                <a:ea typeface="Inter" panose="02000503000000020004" pitchFamily="2" charset="0"/>
                <a:cs typeface="Calibri"/>
              </a:rPr>
              <a:t>Technology requirements being picked up within operating model work.</a:t>
            </a:r>
          </a:p>
          <a:p>
            <a:pPr>
              <a:defRPr/>
            </a:pPr>
            <a:endParaRPr lang="en-GB" sz="8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Rectangle 15">
            <a:extLst>
              <a:ext uri="{FF2B5EF4-FFF2-40B4-BE49-F238E27FC236}">
                <a16:creationId xmlns:a16="http://schemas.microsoft.com/office/drawing/2014/main" id="{D685CB26-20D1-5922-D7C1-E49BDC259F55}"/>
              </a:ext>
            </a:extLst>
          </p:cNvPr>
          <p:cNvSpPr/>
          <p:nvPr/>
        </p:nvSpPr>
        <p:spPr>
          <a:xfrm>
            <a:off x="10358597" y="1144374"/>
            <a:ext cx="1695617" cy="5471820"/>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planned for the next two months</a:t>
            </a:r>
          </a:p>
          <a:p>
            <a:pPr>
              <a:defRPr/>
            </a:pPr>
            <a:endParaRPr lang="en-GB" sz="900" b="1" dirty="0">
              <a:solidFill>
                <a:schemeClr val="tx1"/>
              </a:solidFill>
              <a:latin typeface="Inter"/>
              <a:ea typeface="Inter"/>
              <a:cs typeface="Lato"/>
            </a:endParaRPr>
          </a:p>
          <a:p>
            <a:pPr>
              <a:defRPr/>
            </a:pPr>
            <a:r>
              <a:rPr lang="en-GB" sz="1000" b="1" dirty="0">
                <a:solidFill>
                  <a:schemeClr val="tx1"/>
                </a:solidFill>
                <a:latin typeface="Inter"/>
                <a:cs typeface="Lato"/>
              </a:rPr>
              <a:t>Objective 6: </a:t>
            </a:r>
            <a:endParaRPr lang="en-GB" sz="1000" b="1" dirty="0">
              <a:solidFill>
                <a:schemeClr val="tx1"/>
              </a:solidFill>
            </a:endParaRPr>
          </a:p>
          <a:p>
            <a:pPr>
              <a:defRPr/>
            </a:pPr>
            <a:r>
              <a:rPr lang="en-GB" sz="1000" dirty="0">
                <a:solidFill>
                  <a:schemeClr val="tx1"/>
                </a:solidFill>
                <a:latin typeface="Inter" panose="02000503000000020004" pitchFamily="2" charset="0"/>
                <a:ea typeface="Inter" panose="02000503000000020004" pitchFamily="2" charset="0"/>
                <a:cs typeface="Calibri"/>
              </a:rPr>
              <a:t>Phase 1 of recruitment to faculties to continue. </a:t>
            </a:r>
          </a:p>
          <a:p>
            <a:pPr>
              <a:defRPr/>
            </a:pPr>
            <a:r>
              <a:rPr lang="en-GB" sz="1000" dirty="0">
                <a:solidFill>
                  <a:schemeClr val="tx1"/>
                </a:solidFill>
                <a:latin typeface="Inter" panose="02000503000000020004" pitchFamily="2" charset="0"/>
                <a:ea typeface="Inter" panose="02000503000000020004" pitchFamily="2" charset="0"/>
                <a:cs typeface="Calibri"/>
              </a:rPr>
              <a:t>Project plan for cross-NICE consultation work to be agreed and work to continue. </a:t>
            </a:r>
            <a:endParaRPr lang="en-GB" dirty="0">
              <a:solidFill>
                <a:schemeClr val="tx1"/>
              </a:solidFill>
              <a:latin typeface="Inter" panose="02000503000000020004" pitchFamily="2" charset="0"/>
              <a:ea typeface="Inter" panose="02000503000000020004" pitchFamily="2" charset="0"/>
            </a:endParaRPr>
          </a:p>
          <a:p>
            <a:pPr>
              <a:defRPr/>
            </a:pPr>
            <a:r>
              <a:rPr lang="en-GB" sz="1000" dirty="0">
                <a:solidFill>
                  <a:schemeClr val="tx1"/>
                </a:solidFill>
                <a:latin typeface="Inter" panose="02000503000000020004" pitchFamily="2" charset="0"/>
                <a:ea typeface="Inter" panose="02000503000000020004" pitchFamily="2" charset="0"/>
                <a:cs typeface="Calibri"/>
              </a:rPr>
              <a:t>Continuation of phase 1 of the Pathways approach for the pilots in Renal Cell Carcinoma and Non-Small-Cell Lung Cancer.</a:t>
            </a:r>
          </a:p>
          <a:p>
            <a:pPr>
              <a:defRPr/>
            </a:pPr>
            <a:r>
              <a:rPr lang="en-GB" sz="1000" dirty="0">
                <a:solidFill>
                  <a:schemeClr val="tx1"/>
                </a:solidFill>
                <a:latin typeface="Inter" panose="02000503000000020004" pitchFamily="2" charset="0"/>
                <a:ea typeface="Inter" panose="02000503000000020004" pitchFamily="2" charset="0"/>
                <a:cs typeface="Calibri"/>
              </a:rPr>
              <a:t>Engagement with external stakeholders on the next phase of the Pathways approach; the maintenance phase.</a:t>
            </a:r>
          </a:p>
          <a:p>
            <a:pPr>
              <a:defRPr/>
            </a:pPr>
            <a:r>
              <a:rPr lang="en-GB" sz="1000" dirty="0">
                <a:solidFill>
                  <a:schemeClr val="tx1"/>
                </a:solidFill>
                <a:latin typeface="Inter" panose="02000503000000020004" pitchFamily="2" charset="0"/>
                <a:ea typeface="Inter" panose="02000503000000020004" pitchFamily="2" charset="0"/>
                <a:cs typeface="Calibri"/>
              </a:rPr>
              <a:t>Publication of process diagrams to support the implementation of the new processes introduced via the modular update.</a:t>
            </a:r>
          </a:p>
        </p:txBody>
      </p:sp>
      <p:grpSp>
        <p:nvGrpSpPr>
          <p:cNvPr id="8" name="Group 7">
            <a:extLst>
              <a:ext uri="{FF2B5EF4-FFF2-40B4-BE49-F238E27FC236}">
                <a16:creationId xmlns:a16="http://schemas.microsoft.com/office/drawing/2014/main" id="{CA1C152E-1833-9EA9-A92D-40C21258A189}"/>
              </a:ext>
              <a:ext uri="{C183D7F6-B498-43B3-948B-1728B52AA6E4}">
                <adec:decorative xmlns:adec="http://schemas.microsoft.com/office/drawing/2017/decorative" val="1"/>
              </a:ext>
            </a:extLst>
          </p:cNvPr>
          <p:cNvGrpSpPr/>
          <p:nvPr/>
        </p:nvGrpSpPr>
        <p:grpSpPr>
          <a:xfrm>
            <a:off x="3251061" y="2724024"/>
            <a:ext cx="845875" cy="167307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3" name="Arrow: Right 12">
            <a:extLst>
              <a:ext uri="{FF2B5EF4-FFF2-40B4-BE49-F238E27FC236}">
                <a16:creationId xmlns:a16="http://schemas.microsoft.com/office/drawing/2014/main" id="{51CA9360-24A8-BAB3-EC1D-959DC0B41F68}"/>
              </a:ext>
              <a:ext uri="{C183D7F6-B498-43B3-948B-1728B52AA6E4}">
                <adec:decorative xmlns:adec="http://schemas.microsoft.com/office/drawing/2017/decorative" val="1"/>
              </a:ext>
            </a:extLst>
          </p:cNvPr>
          <p:cNvSpPr/>
          <p:nvPr/>
        </p:nvSpPr>
        <p:spPr>
          <a:xfrm>
            <a:off x="3098604" y="3144809"/>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83433F5-6E0E-5D75-1D05-D1C0759E22CB}"/>
              </a:ext>
              <a:ext uri="{C183D7F6-B498-43B3-948B-1728B52AA6E4}">
                <adec:decorative xmlns:adec="http://schemas.microsoft.com/office/drawing/2017/decorative" val="1"/>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Tree>
    <p:extLst>
      <p:ext uri="{BB962C8B-B14F-4D97-AF65-F5344CB8AC3E}">
        <p14:creationId xmlns:p14="http://schemas.microsoft.com/office/powerpoint/2010/main" val="45867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EEA9A3BD-FF5E-D21B-508D-81F09710EDC3}"/>
              </a:ext>
            </a:extLst>
          </p:cNvPr>
          <p:cNvSpPr>
            <a:spLocks noGrp="1"/>
          </p:cNvSpPr>
          <p:nvPr>
            <p:ph type="title" idx="4294967295"/>
          </p:nvPr>
        </p:nvSpPr>
        <p:spPr>
          <a:xfrm>
            <a:off x="192088" y="736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Provide Useful and Useable Advice – Part 2 Milestones (1 of 2)</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Oval 4">
            <a:extLst>
              <a:ext uri="{FF2B5EF4-FFF2-40B4-BE49-F238E27FC236}">
                <a16:creationId xmlns:a16="http://schemas.microsoft.com/office/drawing/2014/main" id="{C7B45988-3453-A866-6D08-41C8ABF8D41E}"/>
              </a:ext>
            </a:extLst>
          </p:cNvPr>
          <p:cNvSpPr/>
          <p:nvPr/>
        </p:nvSpPr>
        <p:spPr>
          <a:xfrm>
            <a:off x="363848" y="106326"/>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graphicFrame>
        <p:nvGraphicFramePr>
          <p:cNvPr id="3" name="Table 33">
            <a:extLst>
              <a:ext uri="{FF2B5EF4-FFF2-40B4-BE49-F238E27FC236}">
                <a16:creationId xmlns:a16="http://schemas.microsoft.com/office/drawing/2014/main" id="{6745B550-3799-0C36-7096-79DE7F9DB92F}"/>
              </a:ext>
            </a:extLst>
          </p:cNvPr>
          <p:cNvGraphicFramePr>
            <a:graphicFrameLocks noGrp="1"/>
          </p:cNvGraphicFramePr>
          <p:nvPr>
            <p:extLst>
              <p:ext uri="{D42A27DB-BD31-4B8C-83A1-F6EECF244321}">
                <p14:modId xmlns:p14="http://schemas.microsoft.com/office/powerpoint/2010/main" val="1050193152"/>
              </p:ext>
            </p:extLst>
          </p:nvPr>
        </p:nvGraphicFramePr>
        <p:xfrm>
          <a:off x="163642" y="866397"/>
          <a:ext cx="11807823" cy="2797178"/>
        </p:xfrm>
        <a:graphic>
          <a:graphicData uri="http://schemas.openxmlformats.org/drawingml/2006/table">
            <a:tbl>
              <a:tblPr firstRow="1" bandRow="1">
                <a:tableStyleId>{5C22544A-7EE6-4342-B048-85BDC9FD1C3A}</a:tableStyleId>
              </a:tblPr>
              <a:tblGrid>
                <a:gridCol w="1630422">
                  <a:extLst>
                    <a:ext uri="{9D8B030D-6E8A-4147-A177-3AD203B41FA5}">
                      <a16:colId xmlns:a16="http://schemas.microsoft.com/office/drawing/2014/main" val="2509844161"/>
                    </a:ext>
                  </a:extLst>
                </a:gridCol>
                <a:gridCol w="5290080">
                  <a:extLst>
                    <a:ext uri="{9D8B030D-6E8A-4147-A177-3AD203B41FA5}">
                      <a16:colId xmlns:a16="http://schemas.microsoft.com/office/drawing/2014/main" val="1749687936"/>
                    </a:ext>
                  </a:extLst>
                </a:gridCol>
                <a:gridCol w="1000909">
                  <a:extLst>
                    <a:ext uri="{9D8B030D-6E8A-4147-A177-3AD203B41FA5}">
                      <a16:colId xmlns:a16="http://schemas.microsoft.com/office/drawing/2014/main" val="4064045093"/>
                    </a:ext>
                  </a:extLst>
                </a:gridCol>
                <a:gridCol w="726688">
                  <a:extLst>
                    <a:ext uri="{9D8B030D-6E8A-4147-A177-3AD203B41FA5}">
                      <a16:colId xmlns:a16="http://schemas.microsoft.com/office/drawing/2014/main" val="490217869"/>
                    </a:ext>
                  </a:extLst>
                </a:gridCol>
                <a:gridCol w="3159724">
                  <a:extLst>
                    <a:ext uri="{9D8B030D-6E8A-4147-A177-3AD203B41FA5}">
                      <a16:colId xmlns:a16="http://schemas.microsoft.com/office/drawing/2014/main" val="2924329204"/>
                    </a:ext>
                  </a:extLst>
                </a:gridCol>
              </a:tblGrid>
              <a:tr h="390113">
                <a:tc>
                  <a:txBody>
                    <a:bodyPr/>
                    <a:lstStyle/>
                    <a:p>
                      <a:endParaRPr lang="en-GB" sz="900">
                        <a:latin typeface="Inter" panose="02000503000000020004" pitchFamily="2" charset="0"/>
                        <a:ea typeface="Inter"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900">
                          <a:latin typeface="Inter" panose="02000503000000020004" pitchFamily="2" charset="0"/>
                          <a:ea typeface="Inter" panose="02000503000000020004" pitchFamily="2"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900">
                          <a:latin typeface="Inter" panose="02000503000000020004" pitchFamily="2" charset="0"/>
                          <a:ea typeface="Inter" panose="02000503000000020004" pitchFamily="2"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900">
                          <a:latin typeface="Inter" panose="02000503000000020004" pitchFamily="2" charset="0"/>
                          <a:ea typeface="Inter" panose="02000503000000020004" pitchFamily="2" charset="0"/>
                        </a:rPr>
                        <a:t>On </a:t>
                      </a:r>
                    </a:p>
                    <a:p>
                      <a:pPr algn="ctr"/>
                      <a:r>
                        <a:rPr lang="en-GB" sz="900">
                          <a:latin typeface="Inter" panose="02000503000000020004" pitchFamily="2" charset="0"/>
                          <a:ea typeface="Inter" panose="02000503000000020004" pitchFamily="2"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900">
                          <a:latin typeface="Inter" panose="02000503000000020004" pitchFamily="2" charset="0"/>
                          <a:ea typeface="Inter" panose="02000503000000020004" pitchFamily="2"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48190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chemeClr val="bg1"/>
                          </a:solidFill>
                          <a:latin typeface="Inter" panose="02000503000000020004" pitchFamily="2" charset="0"/>
                          <a:ea typeface="Inter" panose="02000503000000020004" pitchFamily="2" charset="0"/>
                          <a:cs typeface="+mn-cs"/>
                        </a:rPr>
                        <a:t>Objective 6  </a:t>
                      </a:r>
                      <a:r>
                        <a:rPr lang="en-GB" sz="900" b="0" kern="1200">
                          <a:solidFill>
                            <a:schemeClr val="bg1"/>
                          </a:solidFill>
                          <a:latin typeface="Inter" panose="02000503000000020004" pitchFamily="2" charset="0"/>
                          <a:ea typeface="Inter" panose="02000503000000020004" pitchFamily="2" charset="0"/>
                          <a:cs typeface="+mn-cs"/>
                        </a:rPr>
                        <a:t>Improvements to our methods and processes identified last year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900">
                          <a:latin typeface="Inter" panose="02000503000000020004" pitchFamily="2" charset="0"/>
                          <a:ea typeface="Inter" panose="02000503000000020004" pitchFamily="2" charset="0"/>
                          <a:cs typeface="Lato"/>
                        </a:rPr>
                        <a:t>Medicines: Published a modular update to our methods and processes to embed improvements identified in our Proportionate Approach to Technology Appraisals in 2022/23 </a:t>
                      </a:r>
                      <a:endPar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900">
                          <a:latin typeface="Inter" panose="02000503000000020004" pitchFamily="2" charset="0"/>
                          <a:ea typeface="Inter" panose="02000503000000020004" pitchFamily="2" charset="0"/>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900">
                          <a:solidFill>
                            <a:schemeClr val="bg1"/>
                          </a:solidFill>
                          <a:latin typeface="Inter" panose="02000503000000020004" pitchFamily="2" charset="0"/>
                          <a:ea typeface="Inter" panose="02000503000000020004" pitchFamily="2" charset="0"/>
                        </a:rPr>
                        <a:t>Delivered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en-GB" sz="900" kern="1200">
                          <a:solidFill>
                            <a:schemeClr val="tx1"/>
                          </a:solidFill>
                          <a:latin typeface="Inter" panose="02000503000000020004" pitchFamily="2" charset="0"/>
                          <a:ea typeface="Inter" panose="02000503000000020004" pitchFamily="2" charset="0"/>
                          <a:cs typeface="Lato"/>
                        </a:rPr>
                        <a:t>Modular update published on 31 October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786518458"/>
                  </a:ext>
                </a:extLst>
              </a:tr>
              <a:tr h="344218">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Medicines: Confirmed an approach to enable Rapid Entry to Managed Access</a:t>
                      </a:r>
                      <a:r>
                        <a:rPr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  </a:t>
                      </a:r>
                      <a:endPar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900" i="0">
                          <a:latin typeface="Inter" panose="02000503000000020004" pitchFamily="2" charset="0"/>
                          <a:ea typeface="Inter" panose="02000503000000020004" pitchFamily="2" charset="0"/>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9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 Pilot topics being sought and considered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1004252749"/>
                  </a:ext>
                </a:extLst>
              </a:tr>
              <a:tr h="344218">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a:latin typeface="Inter" panose="02000503000000020004" pitchFamily="2" charset="0"/>
                          <a:ea typeface="Inter" panose="02000503000000020004" pitchFamily="2" charset="0"/>
                        </a:rPr>
                        <a:t>Medicines: </a:t>
                      </a:r>
                      <a:r>
                        <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Developed two reference models to test pathway appraisals in cancer medicines</a:t>
                      </a:r>
                      <a:r>
                        <a:rPr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 </a:t>
                      </a:r>
                      <a:endPar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900">
                          <a:solidFill>
                            <a:schemeClr val="tx1"/>
                          </a:solidFill>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9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RCC model</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 on track, </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NSCLC final </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model due in March</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 </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2024</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 </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Useful and Useable</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 </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Board </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agreed to move </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milestone to </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from Jan</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 to March </a:t>
                      </a:r>
                      <a:r>
                        <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in </a:t>
                      </a: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November's meeting.</a:t>
                      </a:r>
                      <a:endParaRPr kumimoji="0"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293202376"/>
                  </a:ext>
                </a:extLst>
              </a:tr>
              <a:tr h="940862">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Medicines: Commenced a pilot of a new approach to immuno-oncology appraisals/portfolio appraisals</a:t>
                      </a:r>
                      <a:r>
                        <a:rPr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 (Multi-indication products)</a:t>
                      </a:r>
                      <a:endParaRPr kumimoji="0" lang="en-GB" sz="9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900">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lvl="0" algn="ctr">
                        <a:buNone/>
                      </a:pPr>
                      <a:r>
                        <a:rPr lang="en-GB" sz="900">
                          <a:solidFill>
                            <a:schemeClr val="bg1"/>
                          </a:solidFill>
                          <a:latin typeface="Inter" panose="02000503000000020004" pitchFamily="2" charset="0"/>
                          <a:ea typeface="Inter" panose="02000503000000020004" pitchFamily="2" charset="0"/>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lvl="0" algn="l">
                        <a:lnSpc>
                          <a:spcPct val="100000"/>
                        </a:lnSpc>
                        <a:spcBef>
                          <a:spcPts val="0"/>
                        </a:spcBef>
                        <a:spcAft>
                          <a:spcPts val="0"/>
                        </a:spcAft>
                        <a:buNone/>
                      </a:pPr>
                      <a:r>
                        <a:rPr kumimoji="0"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Workstream to close out early. Alternative approach not found at this stage. </a:t>
                      </a:r>
                      <a:r>
                        <a:rPr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Higher</a:t>
                      </a:r>
                      <a:r>
                        <a:rPr kumimoji="0"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 utilisation of </a:t>
                      </a:r>
                      <a:r>
                        <a:rPr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other </a:t>
                      </a:r>
                      <a:r>
                        <a:rPr kumimoji="0"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proportionate approaches</a:t>
                      </a:r>
                      <a:r>
                        <a:rPr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 (Cost comparison and Pathways) to be advocated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3326879784"/>
                  </a:ext>
                </a:extLst>
              </a:tr>
            </a:tbl>
          </a:graphicData>
        </a:graphic>
      </p:graphicFrame>
      <p:graphicFrame>
        <p:nvGraphicFramePr>
          <p:cNvPr id="8" name="Table 33">
            <a:extLst>
              <a:ext uri="{FF2B5EF4-FFF2-40B4-BE49-F238E27FC236}">
                <a16:creationId xmlns:a16="http://schemas.microsoft.com/office/drawing/2014/main" id="{19FBB04F-C334-D379-7EFD-2BFF100EFC06}"/>
              </a:ext>
            </a:extLst>
          </p:cNvPr>
          <p:cNvGraphicFramePr>
            <a:graphicFrameLocks noGrp="1"/>
          </p:cNvGraphicFramePr>
          <p:nvPr/>
        </p:nvGraphicFramePr>
        <p:xfrm>
          <a:off x="192087" y="3973878"/>
          <a:ext cx="11750935" cy="2777796"/>
        </p:xfrm>
        <a:graphic>
          <a:graphicData uri="http://schemas.openxmlformats.org/drawingml/2006/table">
            <a:tbl>
              <a:tblPr firstRow="1" bandRow="1">
                <a:tableStyleId>{5C22544A-7EE6-4342-B048-85BDC9FD1C3A}</a:tableStyleId>
              </a:tblPr>
              <a:tblGrid>
                <a:gridCol w="1622568">
                  <a:extLst>
                    <a:ext uri="{9D8B030D-6E8A-4147-A177-3AD203B41FA5}">
                      <a16:colId xmlns:a16="http://schemas.microsoft.com/office/drawing/2014/main" val="2509844161"/>
                    </a:ext>
                  </a:extLst>
                </a:gridCol>
                <a:gridCol w="4338483">
                  <a:extLst>
                    <a:ext uri="{9D8B030D-6E8A-4147-A177-3AD203B41FA5}">
                      <a16:colId xmlns:a16="http://schemas.microsoft.com/office/drawing/2014/main" val="1749687936"/>
                    </a:ext>
                  </a:extLst>
                </a:gridCol>
                <a:gridCol w="1376516">
                  <a:extLst>
                    <a:ext uri="{9D8B030D-6E8A-4147-A177-3AD203B41FA5}">
                      <a16:colId xmlns:a16="http://schemas.microsoft.com/office/drawing/2014/main" val="4064045093"/>
                    </a:ext>
                  </a:extLst>
                </a:gridCol>
                <a:gridCol w="934064">
                  <a:extLst>
                    <a:ext uri="{9D8B030D-6E8A-4147-A177-3AD203B41FA5}">
                      <a16:colId xmlns:a16="http://schemas.microsoft.com/office/drawing/2014/main" val="490217869"/>
                    </a:ext>
                  </a:extLst>
                </a:gridCol>
                <a:gridCol w="3479304">
                  <a:extLst>
                    <a:ext uri="{9D8B030D-6E8A-4147-A177-3AD203B41FA5}">
                      <a16:colId xmlns:a16="http://schemas.microsoft.com/office/drawing/2014/main" val="2924329204"/>
                    </a:ext>
                  </a:extLst>
                </a:gridCol>
              </a:tblGrid>
              <a:tr h="336382">
                <a:tc>
                  <a:txBody>
                    <a:bodyPr/>
                    <a:lstStyle/>
                    <a:p>
                      <a:endParaRPr lang="en-GB" sz="900">
                        <a:latin typeface="Inter" panose="02000503000000020004" pitchFamily="2" charset="0"/>
                        <a:ea typeface="Inter"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900">
                          <a:latin typeface="Inter" panose="02000503000000020004" pitchFamily="2" charset="0"/>
                          <a:ea typeface="Inter" panose="02000503000000020004" pitchFamily="2"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900">
                          <a:latin typeface="Inter" panose="02000503000000020004" pitchFamily="2" charset="0"/>
                          <a:ea typeface="Inter" panose="02000503000000020004" pitchFamily="2"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900">
                          <a:latin typeface="Inter" panose="02000503000000020004" pitchFamily="2" charset="0"/>
                          <a:ea typeface="Inter" panose="02000503000000020004" pitchFamily="2" charset="0"/>
                        </a:rPr>
                        <a:t>On </a:t>
                      </a:r>
                    </a:p>
                    <a:p>
                      <a:pPr algn="ctr"/>
                      <a:r>
                        <a:rPr lang="en-GB" sz="900">
                          <a:latin typeface="Inter" panose="02000503000000020004" pitchFamily="2" charset="0"/>
                          <a:ea typeface="Inter" panose="02000503000000020004" pitchFamily="2"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900">
                          <a:latin typeface="Inter" panose="02000503000000020004" pitchFamily="2" charset="0"/>
                          <a:ea typeface="Inter" panose="02000503000000020004" pitchFamily="2"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544932">
                <a:tc rowSpan="4">
                  <a:txBody>
                    <a:bodyPr/>
                    <a:lstStyle/>
                    <a:p>
                      <a:pPr marL="0" marR="0" lvl="0" indent="0" algn="l" rtl="0" eaLnBrk="1" fontAlgn="auto" latinLnBrk="0" hangingPunct="1">
                        <a:lnSpc>
                          <a:spcPct val="100000"/>
                        </a:lnSpc>
                        <a:spcBef>
                          <a:spcPts val="0"/>
                        </a:spcBef>
                        <a:spcAft>
                          <a:spcPts val="0"/>
                        </a:spcAft>
                        <a:buClrTx/>
                        <a:buSzTx/>
                        <a:buFontTx/>
                        <a:buNone/>
                      </a:pPr>
                      <a:r>
                        <a:rPr lang="en-GB" sz="900" b="1">
                          <a:solidFill>
                            <a:schemeClr val="bg1"/>
                          </a:solidFill>
                          <a:latin typeface="Inter" panose="02000503000000020004" pitchFamily="2" charset="0"/>
                          <a:ea typeface="Inter" panose="02000503000000020004" pitchFamily="2" charset="0"/>
                        </a:rPr>
                        <a:t>Objective 6  </a:t>
                      </a:r>
                      <a:r>
                        <a:rPr lang="en-GB" sz="900">
                          <a:solidFill>
                            <a:schemeClr val="bg1"/>
                          </a:solidFill>
                          <a:latin typeface="Inter" panose="02000503000000020004" pitchFamily="2" charset="0"/>
                          <a:ea typeface="Inter" panose="02000503000000020004" pitchFamily="2" charset="0"/>
                        </a:rPr>
                        <a:t>Improvements to our methods and processes identified last year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a:latin typeface="Inter" panose="02000503000000020004" pitchFamily="2" charset="0"/>
                          <a:ea typeface="Inter" panose="02000503000000020004" pitchFamily="2" charset="0"/>
                        </a:rPr>
                        <a:t>Guidelines: </a:t>
                      </a:r>
                      <a:r>
                        <a:rPr lang="en-GB" sz="900">
                          <a:latin typeface="Inter" panose="02000503000000020004" pitchFamily="2" charset="0"/>
                          <a:ea typeface="Inter" panose="02000503000000020004" pitchFamily="2" charset="0"/>
                          <a:cs typeface="Lato"/>
                        </a:rPr>
                        <a:t>Embedded pilot living mechanisms to monitor evidence and system intelligence for Key Priority Areas within diabetes and women’s health suites </a:t>
                      </a:r>
                      <a:endParaRPr lang="en-GB" sz="9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900" i="0">
                          <a:solidFill>
                            <a:schemeClr val="tx1"/>
                          </a:solidFill>
                          <a:latin typeface="Inter" panose="02000503000000020004" pitchFamily="2" charset="0"/>
                          <a:ea typeface="Inter" panose="02000503000000020004" pitchFamily="2" charset="0"/>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9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Diabetes and Women's &amp; reproductive health suite/sub-suites have now been prioritised and validated. Active monitoring has been established for prioritised areas in Diabetes and Women's &amp; reproductive health in collaboration with IS team.</a:t>
                      </a:r>
                      <a:endParaRPr kumimoji="0" lang="en-US" sz="90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636780517"/>
                  </a:ext>
                </a:extLst>
              </a:tr>
              <a:tr h="544932">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Inter" panose="02000503000000020004" pitchFamily="2" charset="0"/>
                          <a:ea typeface="Inter" panose="02000503000000020004" pitchFamily="2" charset="0"/>
                        </a:rPr>
                        <a:t>Guidelines: </a:t>
                      </a:r>
                      <a:r>
                        <a:rPr lang="en-GB" sz="900">
                          <a:latin typeface="Inter" panose="02000503000000020004" pitchFamily="2" charset="0"/>
                          <a:ea typeface="Inter" panose="02000503000000020004" pitchFamily="2" charset="0"/>
                          <a:cs typeface="Lato"/>
                        </a:rPr>
                        <a:t>Tested new proportionate approaches to guideline updates following identification of new evidence in Key Priority Areas in diabetes suite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900">
                          <a:solidFill>
                            <a:schemeClr val="tx1"/>
                          </a:solidFill>
                          <a:latin typeface="Inter" panose="02000503000000020004" pitchFamily="2" charset="0"/>
                          <a:ea typeface="Inter" panose="02000503000000020004" pitchFamily="2" charset="0"/>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9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Proportionate approaches defined and process established for implementing. Testing  across all topic suites not just diabetes. </a:t>
                      </a:r>
                      <a:endParaRPr kumimoji="0" lang="en-US" sz="90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1780128310"/>
                  </a:ext>
                </a:extLst>
              </a:tr>
              <a:tr h="544932">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a:latin typeface="Inter" panose="02000503000000020004" pitchFamily="2" charset="0"/>
                          <a:ea typeface="Inter" panose="02000503000000020004" pitchFamily="2" charset="0"/>
                        </a:rPr>
                        <a:t>Guidelines: </a:t>
                      </a:r>
                      <a:r>
                        <a:rPr lang="en-GB" sz="900">
                          <a:latin typeface="Inter" panose="02000503000000020004" pitchFamily="2" charset="0"/>
                          <a:ea typeface="Inter" panose="02000503000000020004" pitchFamily="2" charset="0"/>
                          <a:cs typeface="Lato"/>
                        </a:rPr>
                        <a:t>Implemented a proportionate approach to consultation across all priority guideline suites </a:t>
                      </a:r>
                      <a:endParaRPr lang="en-GB" sz="9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900">
                          <a:solidFill>
                            <a:schemeClr val="tx1"/>
                          </a:solidFill>
                          <a:latin typeface="Inter" panose="02000503000000020004" pitchFamily="2" charset="0"/>
                          <a:ea typeface="Inter" panose="02000503000000020004" pitchFamily="2" charset="0"/>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900">
                          <a:solidFill>
                            <a:schemeClr val="bg1"/>
                          </a:solidFill>
                          <a:latin typeface="Inter" panose="02000503000000020004" pitchFamily="2" charset="0"/>
                          <a:ea typeface="Inter" panose="02000503000000020004" pitchFamily="2" charset="0"/>
                        </a:rPr>
                        <a:t>Partially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marL="0" marR="0" lvl="0" indent="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Options for proportionate external validation being developed. Discussions underway to explore NICE-wide approach. </a:t>
                      </a:r>
                      <a:endParaRPr kumimoji="0" lang="en-US" sz="90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441224552"/>
                  </a:ext>
                </a:extLst>
              </a:tr>
              <a:tr h="544932">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r>
                        <a:rPr lang="en-GB" sz="900">
                          <a:latin typeface="Inter" panose="02000503000000020004" pitchFamily="2" charset="0"/>
                          <a:ea typeface="Inter" panose="02000503000000020004" pitchFamily="2" charset="0"/>
                          <a:cs typeface="Lato"/>
                        </a:rPr>
                        <a:t>Guidelines:  Created a faculty of experts to support lifecycle of recommendations in 4 priority topic suites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900">
                          <a:solidFill>
                            <a:schemeClr val="tx1"/>
                          </a:solidFill>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900">
                          <a:solidFill>
                            <a:schemeClr val="bg1"/>
                          </a:solidFill>
                          <a:latin typeface="Inter" panose="02000503000000020004" pitchFamily="2" charset="0"/>
                          <a:ea typeface="Inter" panose="02000503000000020004" pitchFamily="2" charset="0"/>
                        </a:rPr>
                        <a:t>Partially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marL="0" marR="0" lvl="0" indent="0" algn="l">
                        <a:lnSpc>
                          <a:spcPct val="100000"/>
                        </a:lnSpc>
                        <a:spcBef>
                          <a:spcPts val="0"/>
                        </a:spcBef>
                        <a:spcAft>
                          <a:spcPts val="0"/>
                        </a:spcAft>
                        <a:buNone/>
                      </a:pPr>
                      <a:r>
                        <a:rPr lang="en-GB" sz="900" b="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rPr>
                        <a:t>2 stage process agreed – faculties will be established with a focus on guideline development first before wider needs considered. </a:t>
                      </a:r>
                      <a:endParaRPr kumimoji="0" lang="en-US" sz="90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1887018282"/>
                  </a:ext>
                </a:extLst>
              </a:tr>
            </a:tbl>
          </a:graphicData>
        </a:graphic>
      </p:graphicFrame>
    </p:spTree>
    <p:extLst>
      <p:ext uri="{BB962C8B-B14F-4D97-AF65-F5344CB8AC3E}">
        <p14:creationId xmlns:p14="http://schemas.microsoft.com/office/powerpoint/2010/main" val="120102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EEA9A3BD-FF5E-D21B-508D-81F09710EDC3}"/>
              </a:ext>
            </a:extLst>
          </p:cNvPr>
          <p:cNvSpPr>
            <a:spLocks/>
          </p:cNvSpPr>
          <p:nvPr/>
        </p:nvSpPr>
        <p:spPr>
          <a:xfrm>
            <a:off x="246392" y="3580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Provide Useful and Useable Advice – Part 2 Milestones (2 of 2)</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Title 4">
            <a:extLst>
              <a:ext uri="{FF2B5EF4-FFF2-40B4-BE49-F238E27FC236}">
                <a16:creationId xmlns:a16="http://schemas.microsoft.com/office/drawing/2014/main" id="{C7B45988-3453-A866-6D08-41C8ABF8D41E}"/>
              </a:ext>
            </a:extLst>
          </p:cNvPr>
          <p:cNvSpPr>
            <a:spLocks noGrp="1"/>
          </p:cNvSpPr>
          <p:nvPr>
            <p:ph type="title" idx="4294967295"/>
          </p:nvPr>
        </p:nvSpPr>
        <p:spPr>
          <a:xfrm>
            <a:off x="386426" y="358094"/>
            <a:ext cx="396000" cy="396000"/>
          </a:xfrm>
          <a:prstGeom prst="ellipse">
            <a:avLst/>
          </a:prstGeom>
          <a:noFill/>
          <a:ln w="2857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lt1"/>
                </a:solidFill>
                <a:effectLst/>
                <a:uLnTx/>
                <a:uFillTx/>
                <a:latin typeface="+mn-lt"/>
                <a:ea typeface="+mn-ea"/>
                <a:cs typeface="+mn-cs"/>
              </a:rPr>
              <a:t>2</a:t>
            </a:r>
          </a:p>
        </p:txBody>
      </p:sp>
      <p:graphicFrame>
        <p:nvGraphicFramePr>
          <p:cNvPr id="2" name="Table 33">
            <a:extLst>
              <a:ext uri="{FF2B5EF4-FFF2-40B4-BE49-F238E27FC236}">
                <a16:creationId xmlns:a16="http://schemas.microsoft.com/office/drawing/2014/main" id="{DAD53919-E766-A1CF-2E09-62A939FA7568}"/>
              </a:ext>
            </a:extLst>
          </p:cNvPr>
          <p:cNvGraphicFramePr>
            <a:graphicFrameLocks noGrp="1"/>
          </p:cNvGraphicFramePr>
          <p:nvPr>
            <p:extLst>
              <p:ext uri="{D42A27DB-BD31-4B8C-83A1-F6EECF244321}">
                <p14:modId xmlns:p14="http://schemas.microsoft.com/office/powerpoint/2010/main" val="4099791939"/>
              </p:ext>
            </p:extLst>
          </p:nvPr>
        </p:nvGraphicFramePr>
        <p:xfrm>
          <a:off x="208802" y="1024042"/>
          <a:ext cx="11883001" cy="2111621"/>
        </p:xfrm>
        <a:graphic>
          <a:graphicData uri="http://schemas.openxmlformats.org/drawingml/2006/table">
            <a:tbl>
              <a:tblPr firstRow="1" bandRow="1">
                <a:tableStyleId>{5C22544A-7EE6-4342-B048-85BDC9FD1C3A}</a:tableStyleId>
              </a:tblPr>
              <a:tblGrid>
                <a:gridCol w="1640803">
                  <a:extLst>
                    <a:ext uri="{9D8B030D-6E8A-4147-A177-3AD203B41FA5}">
                      <a16:colId xmlns:a16="http://schemas.microsoft.com/office/drawing/2014/main" val="2509844161"/>
                    </a:ext>
                  </a:extLst>
                </a:gridCol>
                <a:gridCol w="5323757">
                  <a:extLst>
                    <a:ext uri="{9D8B030D-6E8A-4147-A177-3AD203B41FA5}">
                      <a16:colId xmlns:a16="http://schemas.microsoft.com/office/drawing/2014/main" val="1749687936"/>
                    </a:ext>
                  </a:extLst>
                </a:gridCol>
                <a:gridCol w="1463737">
                  <a:extLst>
                    <a:ext uri="{9D8B030D-6E8A-4147-A177-3AD203B41FA5}">
                      <a16:colId xmlns:a16="http://schemas.microsoft.com/office/drawing/2014/main" val="4064045093"/>
                    </a:ext>
                  </a:extLst>
                </a:gridCol>
                <a:gridCol w="1215848">
                  <a:extLst>
                    <a:ext uri="{9D8B030D-6E8A-4147-A177-3AD203B41FA5}">
                      <a16:colId xmlns:a16="http://schemas.microsoft.com/office/drawing/2014/main" val="490217869"/>
                    </a:ext>
                  </a:extLst>
                </a:gridCol>
                <a:gridCol w="2238856">
                  <a:extLst>
                    <a:ext uri="{9D8B030D-6E8A-4147-A177-3AD203B41FA5}">
                      <a16:colId xmlns:a16="http://schemas.microsoft.com/office/drawing/2014/main" val="2924329204"/>
                    </a:ext>
                  </a:extLst>
                </a:gridCol>
              </a:tblGrid>
              <a:tr h="625921">
                <a:tc>
                  <a:txBody>
                    <a:bodyPr/>
                    <a:lstStyle/>
                    <a:p>
                      <a:endParaRPr lang="en-GB" sz="1400">
                        <a:latin typeface="Inter" panose="02000503000000020004" pitchFamily="2" charset="0"/>
                        <a:ea typeface="Inter"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latin typeface="Inter" panose="02000503000000020004" pitchFamily="2" charset="0"/>
                          <a:ea typeface="Inter" panose="02000503000000020004" pitchFamily="2"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latin typeface="Inter" panose="02000503000000020004" pitchFamily="2" charset="0"/>
                          <a:ea typeface="Inter" panose="02000503000000020004" pitchFamily="2"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On </a:t>
                      </a:r>
                    </a:p>
                    <a:p>
                      <a:pPr algn="ctr"/>
                      <a:r>
                        <a:rPr lang="en-GB" sz="1400">
                          <a:latin typeface="Inter" panose="02000503000000020004" pitchFamily="2" charset="0"/>
                          <a:ea typeface="Inter" panose="02000503000000020004" pitchFamily="2"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773197">
                <a:tc rowSpan="2">
                  <a:txBody>
                    <a:bodyPr/>
                    <a:lstStyle/>
                    <a:p>
                      <a:r>
                        <a:rPr lang="en-GB" sz="1600" b="1">
                          <a:solidFill>
                            <a:schemeClr val="bg1"/>
                          </a:solidFill>
                          <a:latin typeface="Inter" panose="02000503000000020004" pitchFamily="2" charset="0"/>
                          <a:ea typeface="Inter" panose="02000503000000020004" pitchFamily="2" charset="0"/>
                        </a:rPr>
                        <a:t>Objective 6  </a:t>
                      </a:r>
                      <a:r>
                        <a:rPr lang="en-GB" sz="1400">
                          <a:solidFill>
                            <a:schemeClr val="bg1"/>
                          </a:solidFill>
                          <a:latin typeface="Inter" panose="02000503000000020004" pitchFamily="2" charset="0"/>
                          <a:ea typeface="Inter" panose="02000503000000020004" pitchFamily="2" charset="0"/>
                        </a:rPr>
                        <a:t>Improvements to our methods and processes identified last year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dirty="0">
                          <a:latin typeface="Inter" panose="02000503000000020004" pitchFamily="2" charset="0"/>
                          <a:ea typeface="Inter" panose="02000503000000020004" pitchFamily="2" charset="0"/>
                        </a:rPr>
                        <a:t>Health tech: </a:t>
                      </a:r>
                      <a:r>
                        <a:rPr lang="en-GB" sz="1200" dirty="0">
                          <a:latin typeface="Inter" panose="02000503000000020004" pitchFamily="2" charset="0"/>
                          <a:ea typeface="Inter" panose="02000503000000020004" pitchFamily="2" charset="0"/>
                          <a:cs typeface="Lato"/>
                        </a:rPr>
                        <a:t>Launched the first topic under a new single approach to multi-technology evaluations across </a:t>
                      </a:r>
                      <a:r>
                        <a:rPr lang="en-GB" sz="1200" dirty="0" err="1">
                          <a:latin typeface="Inter" panose="02000503000000020004" pitchFamily="2" charset="0"/>
                          <a:ea typeface="Inter" panose="02000503000000020004" pitchFamily="2" charset="0"/>
                          <a:cs typeface="Lato"/>
                        </a:rPr>
                        <a:t>medtech</a:t>
                      </a:r>
                      <a:r>
                        <a:rPr lang="en-GB" sz="1200" dirty="0">
                          <a:latin typeface="Inter" panose="02000503000000020004" pitchFamily="2" charset="0"/>
                          <a:ea typeface="Inter" panose="02000503000000020004" pitchFamily="2" charset="0"/>
                          <a:cs typeface="Lato"/>
                        </a:rPr>
                        <a:t>, diagnostics, and digital, including incorporating quick wins identified in our Early Value Assessment pilots </a:t>
                      </a:r>
                      <a:endParaRPr lang="en-GB" sz="1200" dirty="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a:latin typeface="Inter" panose="02000503000000020004" pitchFamily="2" charset="0"/>
                          <a:ea typeface="Inter" panose="02000503000000020004" pitchFamily="2" charset="0"/>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latin typeface="Inter" panose="02000503000000020004" pitchFamily="2" charset="0"/>
                          <a:ea typeface="Inter" panose="02000503000000020004" pitchFamily="2" charset="0"/>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GB" sz="1200" dirty="0">
                          <a:solidFill>
                            <a:schemeClr val="tx1"/>
                          </a:solidFill>
                          <a:latin typeface="Inter" panose="02000503000000020004" pitchFamily="2" charset="0"/>
                          <a:ea typeface="Inter" panose="02000503000000020004" pitchFamily="2" charset="0"/>
                        </a:rPr>
                        <a:t>Topic launched in November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29223929"/>
                  </a:ext>
                </a:extLst>
              </a:tr>
              <a:tr h="662740">
                <a:tc vMerge="1">
                  <a:txBody>
                    <a:bodyPr/>
                    <a:lstStyle/>
                    <a:p>
                      <a:endParaRPr lang="en-GB"/>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latin typeface="Inter" panose="02000503000000020004" pitchFamily="2" charset="0"/>
                          <a:ea typeface="Inter" panose="02000503000000020004" pitchFamily="2" charset="0"/>
                        </a:rPr>
                        <a:t>Health tech: </a:t>
                      </a:r>
                      <a:r>
                        <a:rPr lang="en-GB" sz="1200">
                          <a:latin typeface="Inter" panose="02000503000000020004" pitchFamily="2" charset="0"/>
                          <a:ea typeface="Inter" panose="02000503000000020004" pitchFamily="2" charset="0"/>
                          <a:cs typeface="Lato"/>
                        </a:rPr>
                        <a:t>Defined the approach to including Resource Impact Statements alongside all health tech guidance </a:t>
                      </a:r>
                      <a:endParaRPr lang="en-GB" sz="120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200">
                          <a:latin typeface="Inter" panose="02000503000000020004" pitchFamily="2" charset="0"/>
                          <a:ea typeface="Inter" panose="02000503000000020004" pitchFamily="2" charset="0"/>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200">
                          <a:solidFill>
                            <a:schemeClr val="bg1"/>
                          </a:solidFill>
                          <a:latin typeface="Inter" panose="02000503000000020004" pitchFamily="2" charset="0"/>
                          <a:ea typeface="Inter" panose="02000503000000020004" pitchFamily="2" charset="0"/>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lvl="0" algn="l">
                        <a:buNone/>
                      </a:pPr>
                      <a:r>
                        <a:rPr lang="en-GB" sz="1200" dirty="0">
                          <a:solidFill>
                            <a:schemeClr val="tx1"/>
                          </a:solidFill>
                          <a:latin typeface="Inter" panose="02000503000000020004" pitchFamily="2" charset="0"/>
                          <a:ea typeface="Inter" panose="02000503000000020004" pitchFamily="2" charset="0"/>
                        </a:rPr>
                        <a:t>Development work still underway</a:t>
                      </a:r>
                      <a:endParaRPr lang="en-US" sz="1200" dirty="0">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2249444833"/>
                  </a:ext>
                </a:extLst>
              </a:tr>
            </a:tbl>
          </a:graphicData>
        </a:graphic>
      </p:graphicFrame>
    </p:spTree>
    <p:extLst>
      <p:ext uri="{BB962C8B-B14F-4D97-AF65-F5344CB8AC3E}">
        <p14:creationId xmlns:p14="http://schemas.microsoft.com/office/powerpoint/2010/main" val="258109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7">
            <a:extLst>
              <a:ext uri="{FF2B5EF4-FFF2-40B4-BE49-F238E27FC236}">
                <a16:creationId xmlns:a16="http://schemas.microsoft.com/office/drawing/2014/main" id="{2B09FCF1-2D51-17F5-BA36-FE84ACBDA975}"/>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18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 Constantly learning from data and implementation</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4" name="Rectangle 13">
            <a:extLst>
              <a:ext uri="{FF2B5EF4-FFF2-40B4-BE49-F238E27FC236}">
                <a16:creationId xmlns:a16="http://schemas.microsoft.com/office/drawing/2014/main" id="{066568F6-4140-EA96-452D-6D8C62B1EE60}"/>
              </a:ext>
            </a:extLst>
          </p:cNvPr>
          <p:cNvSpPr/>
          <p:nvPr/>
        </p:nvSpPr>
        <p:spPr>
          <a:xfrm>
            <a:off x="281126" y="1015569"/>
            <a:ext cx="2287903" cy="402573"/>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Inter (body)"/>
              </a:rPr>
              <a:t>Learning from real </a:t>
            </a:r>
          </a:p>
          <a:p>
            <a:r>
              <a:rPr lang="en-GB" sz="1400" b="1">
                <a:solidFill>
                  <a:schemeClr val="tx1"/>
                </a:solidFill>
                <a:latin typeface="Inter (body)"/>
              </a:rPr>
              <a:t>world data</a:t>
            </a:r>
          </a:p>
        </p:txBody>
      </p:sp>
      <p:sp>
        <p:nvSpPr>
          <p:cNvPr id="4" name="Arrow: Pentagon 3">
            <a:extLst>
              <a:ext uri="{FF2B5EF4-FFF2-40B4-BE49-F238E27FC236}">
                <a16:creationId xmlns:a16="http://schemas.microsoft.com/office/drawing/2014/main" id="{CD54F775-B494-C95A-C685-42CB3AB1466C}"/>
              </a:ext>
            </a:extLst>
          </p:cNvPr>
          <p:cNvSpPr/>
          <p:nvPr/>
        </p:nvSpPr>
        <p:spPr>
          <a:xfrm>
            <a:off x="281127" y="1461343"/>
            <a:ext cx="2718000" cy="5174587"/>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Inter" panose="02000503000000020004" pitchFamily="2" charset="0"/>
                <a:ea typeface="Inter" panose="02000503000000020004" pitchFamily="2" charset="0"/>
                <a:cs typeface="Lato" panose="020F0502020204030203" pitchFamily="34" charset="0"/>
              </a:rPr>
              <a:t>Objective 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Inter" panose="02000503000000020004" pitchFamily="2" charset="0"/>
                <a:ea typeface="Inter" panose="02000503000000020004" pitchFamily="2" charset="0"/>
                <a:cs typeface="Lato" panose="020F0502020204030203" pitchFamily="34" charset="0"/>
              </a:rPr>
              <a:t>Support implementation of our guidance by </a:t>
            </a: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improving our measurement approach</a:t>
            </a:r>
            <a:r>
              <a:rPr lang="en-GB" sz="1200">
                <a:solidFill>
                  <a:schemeClr val="bg1"/>
                </a:solidFill>
                <a:latin typeface="Inter" panose="02000503000000020004" pitchFamily="2" charset="0"/>
                <a:ea typeface="Inter" panose="02000503000000020004" pitchFamily="2" charset="0"/>
                <a:cs typeface="Lato" panose="020F0502020204030203" pitchFamily="34" charset="0"/>
              </a:rPr>
              <a:t>, and develop an </a:t>
            </a: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automated uptake and monitoring system for a priority topic</a:t>
            </a:r>
          </a:p>
        </p:txBody>
      </p:sp>
      <p:sp>
        <p:nvSpPr>
          <p:cNvPr id="2" name="Rectangle 1">
            <a:extLst>
              <a:ext uri="{FF2B5EF4-FFF2-40B4-BE49-F238E27FC236}">
                <a16:creationId xmlns:a16="http://schemas.microsoft.com/office/drawing/2014/main" id="{BC9A4983-CA08-2FA4-E5FE-25975984EA2E}"/>
              </a:ext>
            </a:extLst>
          </p:cNvPr>
          <p:cNvSpPr/>
          <p:nvPr/>
        </p:nvSpPr>
        <p:spPr>
          <a:xfrm>
            <a:off x="3028752" y="1115886"/>
            <a:ext cx="1155600" cy="552004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sp>
        <p:nvSpPr>
          <p:cNvPr id="7" name="Rectangle 6">
            <a:extLst>
              <a:ext uri="{FF2B5EF4-FFF2-40B4-BE49-F238E27FC236}">
                <a16:creationId xmlns:a16="http://schemas.microsoft.com/office/drawing/2014/main" id="{FED9F89F-76B1-45BA-94E1-2D47CFBF27AC}"/>
              </a:ext>
            </a:extLst>
          </p:cNvPr>
          <p:cNvSpPr/>
          <p:nvPr/>
        </p:nvSpPr>
        <p:spPr>
          <a:xfrm>
            <a:off x="4319244" y="1115886"/>
            <a:ext cx="1966879" cy="552004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tx1"/>
              </a:solidFill>
              <a:effectLst/>
              <a:uLnTx/>
              <a:uFillTx/>
              <a:latin typeface="Inter"/>
              <a:ea typeface="Inter"/>
              <a:cs typeface="Lato"/>
            </a:endParaRPr>
          </a:p>
          <a:p>
            <a:pPr>
              <a:defRPr/>
            </a:pPr>
            <a:r>
              <a:rPr lang="en-GB" sz="900" b="1" dirty="0">
                <a:solidFill>
                  <a:schemeClr val="tx1"/>
                </a:solidFill>
                <a:latin typeface="Inter" panose="02000503000000020004" pitchFamily="2" charset="0"/>
                <a:ea typeface="Inter" panose="02000503000000020004" pitchFamily="2" charset="0"/>
                <a:cs typeface="Calibri"/>
              </a:rPr>
              <a:t>Data identification and analysis</a:t>
            </a:r>
            <a:endParaRPr lang="en-US" sz="900" dirty="0">
              <a:solidFill>
                <a:schemeClr val="tx1"/>
              </a:solidFill>
              <a:latin typeface="Inter" panose="02000503000000020004" pitchFamily="2" charset="0"/>
              <a:ea typeface="Inter" panose="02000503000000020004" pitchFamily="2" charset="0"/>
              <a:cs typeface="Calibri"/>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Data extracted for the 12 of the 14 quality standards (QS) and 7 groups of medicines prioritised.</a:t>
            </a:r>
            <a:endParaRPr lang="en-US" sz="900" dirty="0">
              <a:solidFill>
                <a:schemeClr val="tx1"/>
              </a:solidFill>
              <a:latin typeface="Inter" panose="02000503000000020004" pitchFamily="2" charset="0"/>
              <a:ea typeface="Inter" panose="02000503000000020004" pitchFamily="2" charset="0"/>
              <a:cs typeface="Calibri"/>
            </a:endParaRPr>
          </a:p>
          <a:p>
            <a:pPr>
              <a:defRPr/>
            </a:pPr>
            <a:r>
              <a:rPr lang="en-GB" sz="900" b="1" dirty="0">
                <a:solidFill>
                  <a:schemeClr val="tx1"/>
                </a:solidFill>
                <a:latin typeface="Inter" panose="02000503000000020004" pitchFamily="2" charset="0"/>
                <a:ea typeface="Inter" panose="02000503000000020004" pitchFamily="2" charset="0"/>
                <a:cs typeface="Calibri"/>
              </a:rPr>
              <a:t>Developing insights</a:t>
            </a:r>
            <a:endParaRPr lang="en-GB" sz="900" dirty="0">
              <a:solidFill>
                <a:schemeClr val="tx1"/>
              </a:solidFill>
              <a:latin typeface="Inter" panose="02000503000000020004" pitchFamily="2" charset="0"/>
              <a:ea typeface="Inter" panose="02000503000000020004" pitchFamily="2" charset="0"/>
              <a:cs typeface="Calibri"/>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Actionable insights  developed with input from experts including for lipid lowering therapies and antenatal care topics. </a:t>
            </a:r>
            <a:endParaRPr lang="en-US" sz="900" dirty="0">
              <a:solidFill>
                <a:schemeClr val="tx1"/>
              </a:solidFill>
              <a:latin typeface="Inter" panose="02000503000000020004" pitchFamily="2" charset="0"/>
              <a:ea typeface="Inter" panose="02000503000000020004" pitchFamily="2" charset="0"/>
              <a:cs typeface="Calibri"/>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Work commenced on implementation plans.</a:t>
            </a:r>
            <a:endParaRPr lang="en-GB" dirty="0">
              <a:solidFill>
                <a:schemeClr val="tx1"/>
              </a:solidFill>
              <a:latin typeface="Inter" panose="02000503000000020004" pitchFamily="2" charset="0"/>
              <a:ea typeface="Inter"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rPr>
              <a:t>Automation/Computability </a:t>
            </a:r>
            <a:endParaRPr lang="en-GB" sz="900" b="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lato"/>
              </a:rPr>
              <a:t>Development of dashboards for automated reporting is underway and will be presented to December programme board.</a:t>
            </a:r>
            <a:endParaRPr lang="en-US" sz="900" dirty="0">
              <a:solidFill>
                <a:schemeClr val="tx1"/>
              </a:solidFill>
              <a:latin typeface="Inter" panose="02000503000000020004" pitchFamily="2" charset="0"/>
              <a:ea typeface="Inter" panose="02000503000000020004" pitchFamily="2" charset="0"/>
              <a:cs typeface="lato"/>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lato"/>
              </a:rPr>
              <a:t>Drafting of accompanying technical report has started. This will include recommendations for NICE’s future approach to automatic measure of uptake of NICE guidance.</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lato"/>
              </a:rPr>
              <a:t>Computable guidance is forming a key part of the product strategy for 2024/25</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lato"/>
              </a:rPr>
              <a:t>An ET paper is due on the future of computable guidance for NICE, to be presented on 12th December.</a:t>
            </a:r>
          </a:p>
          <a:p>
            <a:pPr>
              <a:defRPr/>
            </a:pPr>
            <a:endParaRPr lang="en-GB" sz="1000" b="1" i="0" u="none" strike="noStrike" kern="1200" cap="none" spc="0" normalizeH="0" baseline="0" noProof="0" dirty="0">
              <a:ln>
                <a:noFill/>
              </a:ln>
              <a:solidFill>
                <a:schemeClr val="tx1"/>
              </a:solidFill>
              <a:effectLst/>
              <a:uLnTx/>
              <a:uFillTx/>
              <a:latin typeface="Inter"/>
              <a:ea typeface="Inter"/>
              <a:cs typeface="Lato"/>
            </a:endParaRPr>
          </a:p>
          <a:p>
            <a:pPr>
              <a:defRPr/>
            </a:pPr>
            <a:endParaRPr lang="en-GB" sz="800" dirty="0">
              <a:solidFill>
                <a:schemeClr val="tx1"/>
              </a:solidFill>
              <a:latin typeface="Inter"/>
              <a:ea typeface="Inter"/>
              <a:cs typeface="Lato"/>
            </a:endParaRPr>
          </a:p>
          <a:p>
            <a:pPr>
              <a:defRPr/>
            </a:pPr>
            <a:endParaRPr lang="en-GB" sz="900" dirty="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6352024" y="1096151"/>
            <a:ext cx="2100213" cy="5520043"/>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Key risks and challenges</a:t>
            </a:r>
          </a:p>
          <a:p>
            <a:pPr>
              <a:defRPr/>
            </a:pPr>
            <a:endParaRPr lang="en-GB" sz="900" b="1" dirty="0">
              <a:solidFill>
                <a:schemeClr val="tx1"/>
              </a:solidFill>
              <a:latin typeface="Inter"/>
              <a:ea typeface="Inter"/>
              <a:cs typeface="Lato"/>
            </a:endParaRPr>
          </a:p>
          <a:p>
            <a:pPr>
              <a:defRPr/>
            </a:pPr>
            <a:r>
              <a:rPr lang="en-GB" sz="1000" dirty="0">
                <a:solidFill>
                  <a:schemeClr val="tx1"/>
                </a:solidFill>
                <a:latin typeface="Inter"/>
                <a:cs typeface="Lato"/>
              </a:rPr>
              <a:t>In preparing data and insights content for use by speakers at the NICE conference, it became apparent that the governance around the outputs was not right for the purpose.</a:t>
            </a:r>
            <a:endParaRPr lang="en-GB" dirty="0">
              <a:solidFill>
                <a:schemeClr val="tx1"/>
              </a:solidFill>
              <a:latin typeface="Inter"/>
              <a:cs typeface="Lato"/>
            </a:endParaRPr>
          </a:p>
          <a:p>
            <a:pPr>
              <a:defRPr/>
            </a:pPr>
            <a:endParaRPr lang="en-GB" sz="900" dirty="0">
              <a:solidFill>
                <a:schemeClr val="tx1"/>
              </a:solidFill>
              <a:latin typeface="Inter"/>
              <a:cs typeface="Lato"/>
            </a:endParaRPr>
          </a:p>
          <a:p>
            <a:pPr>
              <a:defRPr/>
            </a:pPr>
            <a:r>
              <a:rPr lang="en-GB" sz="1000" dirty="0">
                <a:solidFill>
                  <a:schemeClr val="tx1"/>
                </a:solidFill>
                <a:latin typeface="Inter"/>
                <a:cs typeface="Lato"/>
              </a:rPr>
              <a:t>The national data landscape is in flux at the moment (especially with regard to the Federated Data Platform, National and Subnational SDEs and </a:t>
            </a:r>
            <a:r>
              <a:rPr lang="en-GB" sz="1000" dirty="0" err="1">
                <a:solidFill>
                  <a:schemeClr val="tx1"/>
                </a:solidFill>
                <a:latin typeface="Inter"/>
                <a:cs typeface="Lato"/>
              </a:rPr>
              <a:t>OpenSAFELY</a:t>
            </a:r>
            <a:r>
              <a:rPr lang="en-GB" sz="1000" dirty="0">
                <a:solidFill>
                  <a:schemeClr val="tx1"/>
                </a:solidFill>
                <a:latin typeface="Inter"/>
                <a:cs typeface="Lato"/>
              </a:rPr>
              <a:t>). Various announcements will be coming soon. We continue close engagement with NHSE and other stakeholders.</a:t>
            </a:r>
            <a:endParaRPr lang="en-GB" dirty="0">
              <a:solidFill>
                <a:schemeClr val="tx1"/>
              </a:solidFill>
              <a:latin typeface="Inter"/>
              <a:cs typeface="Lato"/>
            </a:endParaRPr>
          </a:p>
        </p:txBody>
      </p:sp>
      <p:sp>
        <p:nvSpPr>
          <p:cNvPr id="5" name="Rectangle 4">
            <a:extLst>
              <a:ext uri="{FF2B5EF4-FFF2-40B4-BE49-F238E27FC236}">
                <a16:creationId xmlns:a16="http://schemas.microsoft.com/office/drawing/2014/main" id="{3CF273C1-BEF5-4747-FEF2-30B4961B65FA}"/>
              </a:ext>
            </a:extLst>
          </p:cNvPr>
          <p:cNvSpPr/>
          <p:nvPr/>
        </p:nvSpPr>
        <p:spPr>
          <a:xfrm>
            <a:off x="8557608" y="1144302"/>
            <a:ext cx="1695617" cy="244447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we have learnt</a:t>
            </a:r>
          </a:p>
          <a:p>
            <a:pPr>
              <a:defRPr/>
            </a:pPr>
            <a:endParaRPr lang="en-GB" sz="8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rgbClr val="000000"/>
                </a:solidFill>
                <a:latin typeface="Inter"/>
                <a:ea typeface="Lato"/>
                <a:cs typeface="Lato"/>
              </a:rPr>
              <a:t>As announced by NHSE,  </a:t>
            </a:r>
            <a:r>
              <a:rPr lang="en-GB" sz="900" dirty="0" err="1">
                <a:solidFill>
                  <a:srgbClr val="000000"/>
                </a:solidFill>
                <a:latin typeface="Inter"/>
                <a:ea typeface="Lato"/>
                <a:cs typeface="Lato"/>
              </a:rPr>
              <a:t>OpenSAFELY</a:t>
            </a:r>
            <a:r>
              <a:rPr lang="en-GB" sz="900" dirty="0">
                <a:solidFill>
                  <a:srgbClr val="000000"/>
                </a:solidFill>
                <a:latin typeface="Inter"/>
                <a:ea typeface="Lato"/>
                <a:cs typeface="Lato"/>
              </a:rPr>
              <a:t>, developed by the Bennett </a:t>
            </a:r>
            <a:r>
              <a:rPr lang="en-GB" sz="900" dirty="0" err="1">
                <a:solidFill>
                  <a:srgbClr val="000000"/>
                </a:solidFill>
                <a:latin typeface="Inter"/>
                <a:ea typeface="Lato"/>
                <a:cs typeface="Lato"/>
              </a:rPr>
              <a:t>Institue</a:t>
            </a:r>
            <a:r>
              <a:rPr lang="en-GB" sz="900" dirty="0">
                <a:solidFill>
                  <a:srgbClr val="000000"/>
                </a:solidFill>
                <a:latin typeface="Inter"/>
                <a:ea typeface="Lato"/>
                <a:cs typeface="Lato"/>
              </a:rPr>
              <a:t>, will be a  key platform for primary care data and we have submitted our use case to be a first user of the platform. </a:t>
            </a:r>
          </a:p>
          <a:p>
            <a:pPr>
              <a:defRPr/>
            </a:pPr>
            <a:endParaRPr lang="en-GB" sz="1000" i="1" dirty="0">
              <a:solidFill>
                <a:srgbClr val="FF0000"/>
              </a:solidFill>
              <a:latin typeface="Calibri"/>
              <a:ea typeface="Lato"/>
              <a:cs typeface="Lato"/>
            </a:endParaRPr>
          </a:p>
          <a:p>
            <a:pPr>
              <a:defRPr/>
            </a:pPr>
            <a:endParaRPr lang="en-GB" sz="8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7" name="Rectangle 16">
            <a:extLst>
              <a:ext uri="{FF2B5EF4-FFF2-40B4-BE49-F238E27FC236}">
                <a16:creationId xmlns:a16="http://schemas.microsoft.com/office/drawing/2014/main" id="{484FC8C7-FBE7-4EA8-09F6-82113E37223F}"/>
              </a:ext>
            </a:extLst>
          </p:cNvPr>
          <p:cNvSpPr/>
          <p:nvPr/>
        </p:nvSpPr>
        <p:spPr>
          <a:xfrm>
            <a:off x="8558959" y="3720674"/>
            <a:ext cx="1695617" cy="2894142"/>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action will be taken</a:t>
            </a:r>
          </a:p>
          <a:p>
            <a:pPr>
              <a:defRPr/>
            </a:pPr>
            <a:endParaRPr lang="en-GB" sz="8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a:ea typeface="Inter" panose="02000503000000020004" pitchFamily="2" charset="0"/>
                <a:cs typeface="Lato"/>
              </a:rPr>
              <a:t>For automated reporting, we will continue to work closely with the Bennett Institute as well as Laurie Tomlinson and her London School of Hygiene and Tropical Medicine (LSHTM) team.</a:t>
            </a:r>
            <a:endParaRPr lang="en-GB" sz="900" dirty="0">
              <a:solidFill>
                <a:schemeClr val="tx1"/>
              </a:solidFill>
              <a:latin typeface="Inter"/>
              <a:ea typeface="Inter" panose="02000503000000020004" pitchFamily="2" charset="0"/>
              <a:cs typeface="Lato" panose="020F0502020204030203" pitchFamily="34" charset="0"/>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Rectangle 15">
            <a:extLst>
              <a:ext uri="{FF2B5EF4-FFF2-40B4-BE49-F238E27FC236}">
                <a16:creationId xmlns:a16="http://schemas.microsoft.com/office/drawing/2014/main" id="{D685CB26-20D1-5922-D7C1-E49BDC259F55}"/>
              </a:ext>
            </a:extLst>
          </p:cNvPr>
          <p:cNvSpPr/>
          <p:nvPr/>
        </p:nvSpPr>
        <p:spPr>
          <a:xfrm>
            <a:off x="10358597" y="1144374"/>
            <a:ext cx="1695617" cy="5471820"/>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planned for the next two months</a:t>
            </a:r>
          </a:p>
          <a:p>
            <a:pPr>
              <a:defRPr/>
            </a:pPr>
            <a:endParaRPr lang="en-GB" sz="1000" b="1" dirty="0">
              <a:solidFill>
                <a:schemeClr val="tx1"/>
              </a:solidFill>
              <a:latin typeface="Inter"/>
              <a:ea typeface="Inter"/>
              <a:cs typeface="Lato"/>
            </a:endParaRPr>
          </a:p>
          <a:p>
            <a:pPr>
              <a:defRPr/>
            </a:pPr>
            <a:r>
              <a:rPr lang="en-GB" sz="900" dirty="0">
                <a:solidFill>
                  <a:schemeClr val="tx1"/>
                </a:solidFill>
                <a:latin typeface="Inter"/>
                <a:cs typeface="Lato"/>
              </a:rPr>
              <a:t>A revised action plan setting put the work for the rest of the year is in development that accounts for the existing project milestones and the risks and challenges identified. </a:t>
            </a:r>
            <a:endParaRPr lang="en-GB" sz="900" dirty="0">
              <a:solidFill>
                <a:schemeClr val="tx1"/>
              </a:solidFill>
            </a:endParaRPr>
          </a:p>
          <a:p>
            <a:pPr>
              <a:defRPr/>
            </a:pPr>
            <a:endParaRPr lang="en-GB" sz="900" b="1" dirty="0">
              <a:solidFill>
                <a:schemeClr val="tx1"/>
              </a:solidFill>
              <a:latin typeface="Inter"/>
              <a:ea typeface="Inter"/>
              <a:cs typeface="Lato"/>
            </a:endParaRPr>
          </a:p>
          <a:p>
            <a:pPr>
              <a:defRPr/>
            </a:pPr>
            <a:endParaRPr lang="en-GB" sz="900" b="1" dirty="0">
              <a:solidFill>
                <a:schemeClr val="tx1"/>
              </a:solidFill>
              <a:latin typeface="Inter"/>
              <a:ea typeface="Inter"/>
              <a:cs typeface="Lato"/>
            </a:endParaRPr>
          </a:p>
          <a:p>
            <a:pPr>
              <a:defRPr/>
            </a:pPr>
            <a:endParaRPr lang="en-GB" sz="900" b="1" dirty="0">
              <a:solidFill>
                <a:schemeClr val="tx1"/>
              </a:solidFill>
              <a:latin typeface="Inter"/>
              <a:ea typeface="Inter"/>
              <a:cs typeface="Lato"/>
            </a:endParaRPr>
          </a:p>
          <a:p>
            <a:pPr>
              <a:defRPr/>
            </a:pPr>
            <a:endParaRPr lang="en-GB" sz="900" b="1" dirty="0">
              <a:solidFill>
                <a:schemeClr val="tx1"/>
              </a:solidFill>
              <a:latin typeface="Inter"/>
              <a:ea typeface="Inter"/>
              <a:cs typeface="Lato"/>
            </a:endParaRPr>
          </a:p>
          <a:p>
            <a:pPr>
              <a:defRPr/>
            </a:pPr>
            <a:r>
              <a:rPr lang="en-GB" sz="900" b="1" dirty="0">
                <a:solidFill>
                  <a:schemeClr val="tx1"/>
                </a:solidFill>
                <a:latin typeface="Inter"/>
                <a:ea typeface="Inter"/>
                <a:cs typeface="Lato"/>
              </a:rPr>
              <a:t>Automation/Computability </a:t>
            </a:r>
            <a:endParaRPr lang="en-GB" sz="900" dirty="0">
              <a:solidFill>
                <a:schemeClr val="tx1"/>
              </a:solidFill>
              <a:latin typeface="Inter"/>
              <a:ea typeface="Inter"/>
              <a:cs typeface="Lato"/>
            </a:endParaRPr>
          </a:p>
          <a:p>
            <a:pPr>
              <a:defRPr/>
            </a:pPr>
            <a:r>
              <a:rPr lang="en-GB" sz="900" dirty="0">
                <a:solidFill>
                  <a:schemeClr val="tx1"/>
                </a:solidFill>
                <a:latin typeface="Inter" panose="02000503000000020004" pitchFamily="2" charset="0"/>
                <a:ea typeface="Inter" panose="02000503000000020004" pitchFamily="2" charset="0"/>
                <a:cs typeface="Arial"/>
              </a:rPr>
              <a:t>Dashboard of automated reporting to be presented to December programme board.</a:t>
            </a:r>
          </a:p>
          <a:p>
            <a:pPr>
              <a:defRPr/>
            </a:pPr>
            <a:r>
              <a:rPr lang="en-GB" sz="900" dirty="0">
                <a:solidFill>
                  <a:schemeClr val="tx1"/>
                </a:solidFill>
                <a:latin typeface="Inter" panose="02000503000000020004" pitchFamily="2" charset="0"/>
                <a:ea typeface="Inter" panose="02000503000000020004" pitchFamily="2" charset="0"/>
                <a:cs typeface="Arial"/>
              </a:rPr>
              <a:t>Discovery report on automated reporting to be presented to January programme board</a:t>
            </a:r>
          </a:p>
          <a:p>
            <a:pPr>
              <a:defRPr/>
            </a:pPr>
            <a:r>
              <a:rPr lang="en-GB" sz="900" dirty="0">
                <a:solidFill>
                  <a:schemeClr val="tx1"/>
                </a:solidFill>
                <a:latin typeface="Inter" panose="02000503000000020004" pitchFamily="2" charset="0"/>
                <a:ea typeface="Inter" panose="02000503000000020004" pitchFamily="2" charset="0"/>
                <a:cs typeface="Arial"/>
              </a:rPr>
              <a:t>Digital Adaptation Kit (DAK) for CKD, to be presented to January programme board. </a:t>
            </a:r>
          </a:p>
          <a:p>
            <a:pPr>
              <a:defRPr/>
            </a:pPr>
            <a:r>
              <a:rPr lang="en-GB" sz="900" dirty="0">
                <a:solidFill>
                  <a:schemeClr val="tx1"/>
                </a:solidFill>
                <a:latin typeface="Inter" panose="02000503000000020004" pitchFamily="2" charset="0"/>
                <a:ea typeface="Inter" panose="02000503000000020004" pitchFamily="2" charset="0"/>
                <a:cs typeface="Arial"/>
              </a:rPr>
              <a:t>Approach for computable guidance 2024/25 to be agreed by ET in December</a:t>
            </a:r>
          </a:p>
          <a:p>
            <a:pPr marL="285750" indent="-285750">
              <a:buFont typeface="Arial" panose="020B0604020202020204" pitchFamily="34" charset="0"/>
              <a:buChar char="•"/>
              <a:defRPr/>
            </a:pPr>
            <a:endParaRPr lang="en-GB" sz="900" dirty="0">
              <a:solidFill>
                <a:schemeClr val="tx1"/>
              </a:solidFill>
              <a:latin typeface="Inter"/>
              <a:ea typeface="Inter"/>
              <a:cs typeface="Lato"/>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GB" sz="1000" b="0" i="0" u="none" strike="noStrike" kern="1200" cap="none" spc="0" normalizeH="0" baseline="0" noProof="0" dirty="0">
              <a:ln>
                <a:noFill/>
              </a:ln>
              <a:solidFill>
                <a:srgbClr val="FF0000"/>
              </a:solidFill>
              <a:effectLst/>
              <a:uLnTx/>
              <a:uFillTx/>
              <a:latin typeface="Inter"/>
              <a:ea typeface="Inter"/>
              <a:cs typeface="Lato"/>
            </a:endParaRPr>
          </a:p>
          <a:p>
            <a:pPr>
              <a:defRPr/>
            </a:pPr>
            <a:endParaRPr lang="en-GB" sz="10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22" name="Oval 21">
            <a:extLst>
              <a:ext uri="{FF2B5EF4-FFF2-40B4-BE49-F238E27FC236}">
                <a16:creationId xmlns:a16="http://schemas.microsoft.com/office/drawing/2014/main" id="{283433F5-6E0E-5D75-1D05-D1C0759E22CB}"/>
              </a:ext>
              <a:ext uri="{C183D7F6-B498-43B3-948B-1728B52AA6E4}">
                <adec:decorative xmlns:adec="http://schemas.microsoft.com/office/drawing/2017/decorative" val="1"/>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3</a:t>
            </a:r>
          </a:p>
        </p:txBody>
      </p:sp>
      <p:grpSp>
        <p:nvGrpSpPr>
          <p:cNvPr id="8" name="Group 7">
            <a:extLst>
              <a:ext uri="{FF2B5EF4-FFF2-40B4-BE49-F238E27FC236}">
                <a16:creationId xmlns:a16="http://schemas.microsoft.com/office/drawing/2014/main" id="{CA1C152E-1833-9EA9-A92D-40C21258A189}"/>
              </a:ext>
              <a:ext uri="{C183D7F6-B498-43B3-948B-1728B52AA6E4}">
                <adec:decorative xmlns:adec="http://schemas.microsoft.com/office/drawing/2017/decorative" val="1"/>
              </a:ext>
            </a:extLst>
          </p:cNvPr>
          <p:cNvGrpSpPr/>
          <p:nvPr/>
        </p:nvGrpSpPr>
        <p:grpSpPr>
          <a:xfrm>
            <a:off x="3251061" y="2724024"/>
            <a:ext cx="845875" cy="167307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3" name="Arrow: Right 12">
            <a:extLst>
              <a:ext uri="{FF2B5EF4-FFF2-40B4-BE49-F238E27FC236}">
                <a16:creationId xmlns:a16="http://schemas.microsoft.com/office/drawing/2014/main" id="{51CA9360-24A8-BAB3-EC1D-959DC0B41F68}"/>
              </a:ext>
              <a:ext uri="{C183D7F6-B498-43B3-948B-1728B52AA6E4}">
                <adec:decorative xmlns:adec="http://schemas.microsoft.com/office/drawing/2017/decorative" val="1"/>
              </a:ext>
            </a:extLst>
          </p:cNvPr>
          <p:cNvSpPr/>
          <p:nvPr/>
        </p:nvSpPr>
        <p:spPr>
          <a:xfrm>
            <a:off x="3101237" y="3429242"/>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12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43851B07-A0E6-5960-FAE6-629479B11C41}"/>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18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 Constantly learning from data and implementation - Milestones</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Oval 4">
            <a:extLst>
              <a:ext uri="{FF2B5EF4-FFF2-40B4-BE49-F238E27FC236}">
                <a16:creationId xmlns:a16="http://schemas.microsoft.com/office/drawing/2014/main" id="{07BC1C1F-F39D-8E25-C60B-DBA156726691}"/>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3</a:t>
            </a:r>
          </a:p>
        </p:txBody>
      </p:sp>
      <p:graphicFrame>
        <p:nvGraphicFramePr>
          <p:cNvPr id="6" name="Table 33">
            <a:extLst>
              <a:ext uri="{FF2B5EF4-FFF2-40B4-BE49-F238E27FC236}">
                <a16:creationId xmlns:a16="http://schemas.microsoft.com/office/drawing/2014/main" id="{2C6E3965-8C20-7D88-2C4C-25505F45230B}"/>
              </a:ext>
            </a:extLst>
          </p:cNvPr>
          <p:cNvGraphicFramePr>
            <a:graphicFrameLocks noGrp="1"/>
          </p:cNvGraphicFramePr>
          <p:nvPr>
            <p:extLst>
              <p:ext uri="{D42A27DB-BD31-4B8C-83A1-F6EECF244321}">
                <p14:modId xmlns:p14="http://schemas.microsoft.com/office/powerpoint/2010/main" val="4133199522"/>
              </p:ext>
            </p:extLst>
          </p:nvPr>
        </p:nvGraphicFramePr>
        <p:xfrm>
          <a:off x="262444" y="1084577"/>
          <a:ext cx="11791770" cy="4053840"/>
        </p:xfrm>
        <a:graphic>
          <a:graphicData uri="http://schemas.openxmlformats.org/drawingml/2006/table">
            <a:tbl>
              <a:tblPr firstRow="1" bandRow="1">
                <a:tableStyleId>{5C22544A-7EE6-4342-B048-85BDC9FD1C3A}</a:tableStyleId>
              </a:tblPr>
              <a:tblGrid>
                <a:gridCol w="1769764">
                  <a:extLst>
                    <a:ext uri="{9D8B030D-6E8A-4147-A177-3AD203B41FA5}">
                      <a16:colId xmlns:a16="http://schemas.microsoft.com/office/drawing/2014/main" val="2509844161"/>
                    </a:ext>
                  </a:extLst>
                </a:gridCol>
                <a:gridCol w="4944023">
                  <a:extLst>
                    <a:ext uri="{9D8B030D-6E8A-4147-A177-3AD203B41FA5}">
                      <a16:colId xmlns:a16="http://schemas.microsoft.com/office/drawing/2014/main" val="1749687936"/>
                    </a:ext>
                  </a:extLst>
                </a:gridCol>
                <a:gridCol w="1595733">
                  <a:extLst>
                    <a:ext uri="{9D8B030D-6E8A-4147-A177-3AD203B41FA5}">
                      <a16:colId xmlns:a16="http://schemas.microsoft.com/office/drawing/2014/main" val="4064045093"/>
                    </a:ext>
                  </a:extLst>
                </a:gridCol>
                <a:gridCol w="1229500">
                  <a:extLst>
                    <a:ext uri="{9D8B030D-6E8A-4147-A177-3AD203B41FA5}">
                      <a16:colId xmlns:a16="http://schemas.microsoft.com/office/drawing/2014/main" val="490217869"/>
                    </a:ext>
                  </a:extLst>
                </a:gridCol>
                <a:gridCol w="2252750">
                  <a:extLst>
                    <a:ext uri="{9D8B030D-6E8A-4147-A177-3AD203B41FA5}">
                      <a16:colId xmlns:a16="http://schemas.microsoft.com/office/drawing/2014/main" val="2924329204"/>
                    </a:ext>
                  </a:extLst>
                </a:gridCol>
              </a:tblGrid>
              <a:tr h="415788">
                <a:tc>
                  <a:txBody>
                    <a:bodyPr/>
                    <a:lstStyle/>
                    <a:p>
                      <a:endParaRPr lang="en-GB" sz="1400">
                        <a:latin typeface="Inter" panose="02000503000000020004" pitchFamily="2" charset="0"/>
                        <a:ea typeface="Inter"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latin typeface="Inter" panose="02000503000000020004" pitchFamily="2" charset="0"/>
                          <a:ea typeface="Inter" panose="02000503000000020004" pitchFamily="2"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latin typeface="Inter" panose="02000503000000020004" pitchFamily="2" charset="0"/>
                          <a:ea typeface="Inter" panose="02000503000000020004" pitchFamily="2"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On </a:t>
                      </a:r>
                    </a:p>
                    <a:p>
                      <a:pPr algn="ctr"/>
                      <a:r>
                        <a:rPr lang="en-GB" sz="1400">
                          <a:latin typeface="Inter" panose="02000503000000020004" pitchFamily="2" charset="0"/>
                          <a:ea typeface="Inter" panose="02000503000000020004" pitchFamily="2"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260355">
                <a:tc rowSpan="7">
                  <a:txBody>
                    <a:bodyPr/>
                    <a:lstStyle/>
                    <a:p>
                      <a:r>
                        <a:rPr lang="en-GB" sz="1600" b="1">
                          <a:solidFill>
                            <a:schemeClr val="bg1"/>
                          </a:solidFill>
                          <a:latin typeface="Inter" panose="02000503000000020004" pitchFamily="2" charset="0"/>
                          <a:ea typeface="Inter" panose="02000503000000020004" pitchFamily="2" charset="0"/>
                        </a:rPr>
                        <a:t>Objective 7 </a:t>
                      </a:r>
                    </a:p>
                    <a:p>
                      <a:r>
                        <a:rPr lang="en-GB" sz="1400">
                          <a:solidFill>
                            <a:schemeClr val="bg1"/>
                          </a:solidFill>
                          <a:latin typeface="Inter" panose="02000503000000020004" pitchFamily="2" charset="0"/>
                          <a:ea typeface="Inter" panose="02000503000000020004" pitchFamily="2" charset="0"/>
                        </a:rPr>
                        <a:t>Impact measurement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000">
                          <a:latin typeface="Inter" panose="02000503000000020004" pitchFamily="2" charset="0"/>
                          <a:ea typeface="Inter" panose="02000503000000020004" pitchFamily="2" charset="0"/>
                        </a:rPr>
                        <a:t>Assessed the extent of uptake of priority guidance using currently available 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i="0">
                          <a:latin typeface="Inter" panose="02000503000000020004" pitchFamily="2" charset="0"/>
                          <a:ea typeface="Inter" panose="02000503000000020004" pitchFamily="2" charset="0"/>
                        </a:rPr>
                        <a:t>Sep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a:solidFill>
                            <a:schemeClr val="bg1"/>
                          </a:solidFill>
                          <a:latin typeface="Inter" panose="02000503000000020004" pitchFamily="2" charset="0"/>
                          <a:ea typeface="Inter" panose="02000503000000020004" pitchFamily="2" charset="0"/>
                        </a:rPr>
                        <a:t>Complete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GB" sz="1000">
                          <a:solidFill>
                            <a:schemeClr val="tx1"/>
                          </a:solidFill>
                          <a:latin typeface="Inter" panose="02000503000000020004" pitchFamily="2" charset="0"/>
                          <a:ea typeface="Inter" panose="02000503000000020004" pitchFamily="2" charset="0"/>
                        </a:rPr>
                        <a:t>Data not available for 2 topics as per highlight report. This is within the 80% KPI threshold.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786518458"/>
                  </a:ext>
                </a:extLst>
              </a:tr>
              <a:tr h="317955">
                <a:tc vMerge="1">
                  <a:txBody>
                    <a:bodyPr/>
                    <a:lstStyle/>
                    <a:p>
                      <a:endParaRPr lang="en-GB"/>
                    </a:p>
                  </a:txBody>
                  <a:tcPr>
                    <a:lnT w="38100" cmpd="sng">
                      <a:noFill/>
                    </a:lnT>
                  </a:tcPr>
                </a:tc>
                <a:tc>
                  <a:txBody>
                    <a:bodyPr/>
                    <a:lstStyle/>
                    <a:p>
                      <a:r>
                        <a:rPr lang="en-GB" sz="1000">
                          <a:latin typeface="Inter" panose="02000503000000020004" pitchFamily="2" charset="0"/>
                          <a:ea typeface="Inter" panose="02000503000000020004" pitchFamily="2" charset="0"/>
                        </a:rPr>
                        <a:t>Measured the uptake of NICE advice in a pilot priority topic </a:t>
                      </a:r>
                      <a:r>
                        <a:rPr lang="en-GB" sz="1000">
                          <a:latin typeface="Inter" panose="02000503000000020004" pitchFamily="2" charset="0"/>
                          <a:ea typeface="Inter" panose="02000503000000020004" pitchFamily="2" charset="0"/>
                          <a:cs typeface="Lato"/>
                        </a:rPr>
                        <a:t>using an automated reproducible pipeline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latin typeface="Inter" panose="02000503000000020004" pitchFamily="2" charset="0"/>
                          <a:ea typeface="Inter" panose="02000503000000020004" pitchFamily="2" charset="0"/>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422390895"/>
                  </a:ext>
                </a:extLst>
              </a:tr>
              <a:tr h="364498">
                <a:tc vMerge="1">
                  <a:txBody>
                    <a:bodyPr/>
                    <a:lstStyle/>
                    <a:p>
                      <a:endParaRPr lang="en-GB"/>
                    </a:p>
                  </a:txBody>
                  <a:tcPr>
                    <a:lnT w="12700" cmpd="sng">
                      <a:noFill/>
                    </a:lnT>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Inter" panose="02000503000000020004" pitchFamily="2" charset="0"/>
                          <a:ea typeface="Inter" panose="02000503000000020004" pitchFamily="2" charset="0"/>
                          <a:cs typeface="Lato"/>
                        </a:rPr>
                        <a:t>Produce 2 sets of insight to inform planning guidance and a high- profile event. </a:t>
                      </a:r>
                      <a:endParaRPr lang="en-GB" sz="1000">
                        <a:latin typeface="Inter" panose="02000503000000020004" pitchFamily="2" charset="0"/>
                        <a:ea typeface="Inter" panose="02000503000000020004" pitchFamily="2" charset="0"/>
                        <a:cs typeface="Lato" panose="020F0502020204030203" pitchFamily="34" charset="0"/>
                      </a:endParaRPr>
                    </a:p>
                    <a:p>
                      <a:endParaRPr lang="en-GB" sz="1000">
                        <a:latin typeface="Inter" panose="02000503000000020004" pitchFamily="2" charset="0"/>
                        <a:ea typeface="Inter" panose="02000503000000020004" pitchFamily="2" charset="0"/>
                        <a:cs typeface="Lato" panose="020F0502020204030203"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a:latin typeface="Inter" panose="02000503000000020004" pitchFamily="2" charset="0"/>
                          <a:ea typeface="Inter" panose="02000503000000020004" pitchFamily="2" charset="0"/>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dirty="0">
                          <a:solidFill>
                            <a:schemeClr val="bg1"/>
                          </a:solidFill>
                          <a:latin typeface="Inter" panose="02000503000000020004" pitchFamily="2" charset="0"/>
                          <a:ea typeface="Inter" panose="02000503000000020004" pitchFamily="2" charset="0"/>
                        </a:rPr>
                        <a:t>No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Inter" panose="02000503000000020004" pitchFamily="2" charset="0"/>
                          <a:ea typeface="Inter" panose="02000503000000020004" pitchFamily="2" charset="0"/>
                        </a:rPr>
                        <a:t>Insights produced for the NICE conference but are not of the appropriate standard. We need to develop additional governance and assurance processes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1349465689"/>
                  </a:ext>
                </a:extLst>
              </a:tr>
              <a:tr h="440246">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Inter" panose="02000503000000020004" pitchFamily="2" charset="0"/>
                          <a:ea typeface="Inter" panose="02000503000000020004" pitchFamily="2" charset="0"/>
                        </a:rPr>
                        <a:t>Develop an approach for automatic measurement of core recommendations in NICE guidance (HTA + guidelines) </a:t>
                      </a:r>
                      <a:endParaRPr lang="en-GB" sz="1000">
                        <a:latin typeface="Inter" panose="02000503000000020004" pitchFamily="2" charset="0"/>
                        <a:ea typeface="Inter" panose="02000503000000020004" pitchFamily="2" charset="0"/>
                        <a:cs typeface="Lato" panose="020F0502020204030203" pitchFamily="34" charset="0"/>
                      </a:endParaRPr>
                    </a:p>
                    <a:p>
                      <a:endParaRPr lang="en-GB" sz="10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latin typeface="Inter" panose="02000503000000020004" pitchFamily="2" charset="0"/>
                          <a:ea typeface="Inter" panose="02000503000000020004" pitchFamily="2" charset="0"/>
                        </a:rPr>
                        <a:t>Jan 2024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a:solidFill>
                            <a:schemeClr val="bg1"/>
                          </a:solidFill>
                          <a:latin typeface="Inter" panose="02000503000000020004" pitchFamily="2" charset="0"/>
                          <a:ea typeface="Inter" panose="02000503000000020004" pitchFamily="2" charset="0"/>
                        </a:rPr>
                        <a:t>Yes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2316862356"/>
                  </a:ext>
                </a:extLst>
              </a:tr>
              <a:tr h="317955">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i="0" u="none" strike="noStrike">
                          <a:solidFill>
                            <a:srgbClr val="000000"/>
                          </a:solidFill>
                          <a:effectLst/>
                          <a:latin typeface="Inter" panose="02000503000000020004" pitchFamily="2" charset="0"/>
                          <a:ea typeface="Inter" panose="02000503000000020004" pitchFamily="2" charset="0"/>
                        </a:rPr>
                        <a:t>Developed an approach for defining core computable recommendations for guidance </a:t>
                      </a:r>
                      <a:endParaRPr lang="en-GB" sz="10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326879784"/>
                  </a:ext>
                </a:extLst>
              </a:tr>
              <a:tr h="364498">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r>
                        <a:rPr lang="en-GB" sz="1000" b="0" i="0" u="none" strike="noStrike">
                          <a:solidFill>
                            <a:srgbClr val="000000"/>
                          </a:solidFill>
                          <a:effectLst/>
                          <a:latin typeface="Inter" panose="02000503000000020004" pitchFamily="2" charset="0"/>
                          <a:ea typeface="Inter" panose="02000503000000020004" pitchFamily="2" charset="0"/>
                        </a:rPr>
                        <a:t>Implemented routine measurement of TAs and high impact/priority TAs quality standards as a surrogate for guideline uptake </a:t>
                      </a:r>
                      <a:r>
                        <a:rPr lang="en-GB" sz="1000" b="0" i="0">
                          <a:solidFill>
                            <a:srgbClr val="000000"/>
                          </a:solidFill>
                          <a:effectLst/>
                          <a:latin typeface="Inter" panose="02000503000000020004" pitchFamily="2" charset="0"/>
                          <a:ea typeface="Inter" panose="02000503000000020004" pitchFamily="2" charset="0"/>
                        </a:rPr>
                        <a:t>​</a:t>
                      </a:r>
                      <a:endPar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solidFill>
                            <a:schemeClr val="tx1"/>
                          </a:solidFill>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520409478"/>
                  </a:ext>
                </a:extLst>
              </a:tr>
              <a:tr h="317955">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Inter" panose="02000503000000020004" pitchFamily="2" charset="0"/>
                          <a:ea typeface="Inter" panose="02000503000000020004" pitchFamily="2" charset="0"/>
                          <a:cs typeface="Lato"/>
                        </a:rPr>
                        <a:t>Established a system for routine feedback from uptake data to inform implementation support plans and topic selection </a:t>
                      </a:r>
                      <a:endParaRPr lang="en-GB" sz="10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a:solidFill>
                            <a:schemeClr val="tx1"/>
                          </a:solidFill>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Inter" panose="02000503000000020004" pitchFamily="2" charset="0"/>
                          <a:ea typeface="Inter" panose="02000503000000020004" pitchFamily="2" charset="0"/>
                        </a:rPr>
                        <a:t>Supporting plan to be revised to ensure delivery.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367901568"/>
                  </a:ext>
                </a:extLst>
              </a:tr>
            </a:tbl>
          </a:graphicData>
        </a:graphic>
      </p:graphicFrame>
    </p:spTree>
    <p:extLst>
      <p:ext uri="{BB962C8B-B14F-4D97-AF65-F5344CB8AC3E}">
        <p14:creationId xmlns:p14="http://schemas.microsoft.com/office/powerpoint/2010/main" val="235816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7">
            <a:extLst>
              <a:ext uri="{FF2B5EF4-FFF2-40B4-BE49-F238E27FC236}">
                <a16:creationId xmlns:a16="http://schemas.microsoft.com/office/drawing/2014/main" id="{2B09FCF1-2D51-17F5-BA36-FE84ACBDA975}"/>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18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 Build a Brilliant Organisation</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4" name="Rectangle 13">
            <a:extLst>
              <a:ext uri="{FF2B5EF4-FFF2-40B4-BE49-F238E27FC236}">
                <a16:creationId xmlns:a16="http://schemas.microsoft.com/office/drawing/2014/main" id="{066568F6-4140-EA96-452D-6D8C62B1EE60}"/>
              </a:ext>
            </a:extLst>
          </p:cNvPr>
          <p:cNvSpPr/>
          <p:nvPr/>
        </p:nvSpPr>
        <p:spPr>
          <a:xfrm>
            <a:off x="281127" y="1015569"/>
            <a:ext cx="2131758" cy="325551"/>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Inter (body)"/>
              </a:rPr>
              <a:t>Brilliant organisation</a:t>
            </a:r>
          </a:p>
        </p:txBody>
      </p:sp>
      <p:sp>
        <p:nvSpPr>
          <p:cNvPr id="4" name="Arrow: Pentagon 3">
            <a:extLst>
              <a:ext uri="{FF2B5EF4-FFF2-40B4-BE49-F238E27FC236}">
                <a16:creationId xmlns:a16="http://schemas.microsoft.com/office/drawing/2014/main" id="{CD54F775-B494-C95A-C685-42CB3AB1466C}"/>
              </a:ext>
            </a:extLst>
          </p:cNvPr>
          <p:cNvSpPr/>
          <p:nvPr/>
        </p:nvSpPr>
        <p:spPr>
          <a:xfrm>
            <a:off x="281127" y="1461343"/>
            <a:ext cx="2131757" cy="5309327"/>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Inter" panose="02000503000000020004" pitchFamily="2" charset="0"/>
                <a:ea typeface="Inter" panose="02000503000000020004" pitchFamily="2" charset="0"/>
                <a:cs typeface="Lato" panose="020F0502020204030203" pitchFamily="34" charset="0"/>
              </a:rPr>
              <a:t>Objective 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Inter (body)"/>
                <a:ea typeface="Inter SemiBold" panose="02000503000000020004" pitchFamily="2" charset="0"/>
              </a:rPr>
              <a:t>Build a brilliant organisation by implementing suggestions from crowdsourcing and staff survey including:  develop a </a:t>
            </a:r>
            <a:r>
              <a:rPr lang="en-GB" sz="1200" b="1">
                <a:solidFill>
                  <a:schemeClr val="bg1"/>
                </a:solidFill>
                <a:latin typeface="Inter (body)"/>
                <a:ea typeface="Inter SemiBold" panose="02000503000000020004" pitchFamily="2" charset="0"/>
              </a:rPr>
              <a:t>continuous improvement process</a:t>
            </a:r>
            <a:r>
              <a:rPr lang="en-GB" sz="1200">
                <a:solidFill>
                  <a:schemeClr val="bg1"/>
                </a:solidFill>
                <a:latin typeface="Inter (body)"/>
                <a:ea typeface="Inter SemiBold" panose="02000503000000020004" pitchFamily="2" charset="0"/>
              </a:rPr>
              <a:t> and capabilities and adopt </a:t>
            </a:r>
            <a:r>
              <a:rPr lang="en-GB" sz="1200" b="1">
                <a:solidFill>
                  <a:schemeClr val="bg1"/>
                </a:solidFill>
                <a:latin typeface="Inter (body)"/>
                <a:ea typeface="Inter SemiBold" panose="02000503000000020004" pitchFamily="2" charset="0"/>
              </a:rPr>
              <a:t>NICE-wide talent management </a:t>
            </a:r>
            <a:r>
              <a:rPr lang="en-GB" sz="1200">
                <a:solidFill>
                  <a:schemeClr val="bg1"/>
                </a:solidFill>
                <a:latin typeface="Inter (body)"/>
                <a:ea typeface="Inter SemiBold" panose="02000503000000020004" pitchFamily="2" charset="0"/>
              </a:rPr>
              <a:t>approach</a:t>
            </a:r>
          </a:p>
        </p:txBody>
      </p:sp>
      <p:sp>
        <p:nvSpPr>
          <p:cNvPr id="2" name="Rectangle 1">
            <a:extLst>
              <a:ext uri="{FF2B5EF4-FFF2-40B4-BE49-F238E27FC236}">
                <a16:creationId xmlns:a16="http://schemas.microsoft.com/office/drawing/2014/main" id="{BC9A4983-CA08-2FA4-E5FE-25975984EA2E}"/>
              </a:ext>
            </a:extLst>
          </p:cNvPr>
          <p:cNvSpPr/>
          <p:nvPr/>
        </p:nvSpPr>
        <p:spPr>
          <a:xfrm>
            <a:off x="2513423" y="1015568"/>
            <a:ext cx="1155600" cy="5755101"/>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sp>
        <p:nvSpPr>
          <p:cNvPr id="7" name="Rectangle 6">
            <a:extLst>
              <a:ext uri="{FF2B5EF4-FFF2-40B4-BE49-F238E27FC236}">
                <a16:creationId xmlns:a16="http://schemas.microsoft.com/office/drawing/2014/main" id="{FED9F89F-76B1-45BA-94E1-2D47CFBF27AC}"/>
              </a:ext>
            </a:extLst>
          </p:cNvPr>
          <p:cNvSpPr/>
          <p:nvPr/>
        </p:nvSpPr>
        <p:spPr>
          <a:xfrm>
            <a:off x="3894907" y="1015568"/>
            <a:ext cx="2201093" cy="575510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been achieved</a:t>
            </a:r>
          </a:p>
          <a:p>
            <a:pPr marL="171450" indent="-171450">
              <a:buFont typeface="Arial" panose="020B0604020202020204" pitchFamily="34" charset="0"/>
              <a:buChar char="•"/>
              <a:defRPr/>
            </a:pPr>
            <a:endParaRPr lang="en-GB" sz="900" dirty="0">
              <a:solidFill>
                <a:schemeClr val="tx1"/>
              </a:solidFill>
              <a:latin typeface="Inter" panose="02000503000000020004" pitchFamily="2" charset="0"/>
              <a:ea typeface="Inter" panose="02000503000000020004" pitchFamily="2" charset="0"/>
              <a:cs typeface="Calibri"/>
            </a:endParaRP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Rem Com have approved succession planning process for ET direct reports and information has been shared with ET.</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Wellbeing conversations training for managers is being designed with unison involvement</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A further Management Development Cohort completed on 14/11 with 26 attendees.</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Work has begun to support an ALB Talent Management Workstream. </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Third Senior Leaders Development Day has been designed to focus on wellbeing. Leadership competencies will also be re-introduced.</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A Values Toolkit for Managers and Teams has been designed for launch in 2024. </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Career Conversations launched in October. As of 21/11, 98/803 (12.2%) of staff have completed their conversation and recorded on ESR. </a:t>
            </a:r>
          </a:p>
          <a:p>
            <a:pPr marL="171450" indent="-171450">
              <a:buFont typeface="Arial" panose="020B0604020202020204" pitchFamily="34" charset="0"/>
              <a:buChar char="•"/>
              <a:defRPr/>
            </a:pPr>
            <a:r>
              <a:rPr lang="en-GB" sz="900" dirty="0">
                <a:solidFill>
                  <a:schemeClr val="tx1"/>
                </a:solidFill>
                <a:latin typeface="Inter" panose="02000503000000020004" pitchFamily="2" charset="0"/>
                <a:ea typeface="Inter" panose="02000503000000020004" pitchFamily="2" charset="0"/>
                <a:cs typeface="Calibri"/>
              </a:rPr>
              <a:t>Given NICE’s Financial Position, various learning resources for ‘on the job’ development have been shared in an L&amp;D blog.</a:t>
            </a:r>
            <a:endParaRPr lang="en-GB" dirty="0">
              <a:solidFill>
                <a:schemeClr val="tx1"/>
              </a:solidFill>
              <a:latin typeface="Inter" panose="02000503000000020004" pitchFamily="2" charset="0"/>
              <a:ea typeface="Inter" panose="02000503000000020004" pitchFamily="2" charset="0"/>
            </a:endParaRPr>
          </a:p>
          <a:p>
            <a:pPr marL="0" marR="0" lvl="0" indent="0" defTabSz="914400">
              <a:lnSpc>
                <a:spcPct val="100000"/>
              </a:lnSpc>
              <a:spcBef>
                <a:spcPts val="0"/>
              </a:spcBef>
              <a:spcAft>
                <a:spcPts val="0"/>
              </a:spcAft>
              <a:buClrTx/>
              <a:buSzTx/>
              <a:buFontTx/>
              <a:buNone/>
              <a:tabLst/>
              <a:defRPr/>
            </a:pPr>
            <a:endParaRPr lang="en-GB" sz="1000" b="1"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a:endParaRPr>
          </a:p>
          <a:p>
            <a:pPr>
              <a:defRPr/>
            </a:pPr>
            <a:endParaRPr lang="en-GB" sz="800" dirty="0">
              <a:solidFill>
                <a:srgbClr val="FF0000"/>
              </a:solidFill>
              <a:latin typeface="Inter" panose="02000503000000020004" pitchFamily="2" charset="0"/>
              <a:ea typeface="Inter" panose="02000503000000020004" pitchFamily="2" charset="0"/>
              <a:cs typeface="Lato"/>
            </a:endParaRPr>
          </a:p>
          <a:p>
            <a:pPr>
              <a:defRPr/>
            </a:pPr>
            <a:endParaRPr lang="en-GB" sz="800" dirty="0">
              <a:solidFill>
                <a:schemeClr val="tx1"/>
              </a:solidFill>
              <a:latin typeface="Inter" panose="02000503000000020004" pitchFamily="2" charset="0"/>
              <a:ea typeface="Inter" panose="02000503000000020004" pitchFamily="2" charset="0"/>
              <a:cs typeface="Lato"/>
            </a:endParaRPr>
          </a:p>
          <a:p>
            <a:pPr>
              <a:defRPr/>
            </a:pPr>
            <a:endParaRPr lang="en-GB" sz="900" dirty="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6201372" y="1060535"/>
            <a:ext cx="2100213" cy="5710133"/>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Key risks and challenges</a:t>
            </a:r>
          </a:p>
          <a:p>
            <a:pPr marL="0" marR="0" lvl="0" indent="0" defTabSz="914400">
              <a:lnSpc>
                <a:spcPct val="100000"/>
              </a:lnSpc>
              <a:spcBef>
                <a:spcPts val="0"/>
              </a:spcBef>
              <a:spcAft>
                <a:spcPts val="0"/>
              </a:spcAft>
              <a:buClrTx/>
              <a:buSzTx/>
              <a:buFontTx/>
              <a:buNone/>
              <a:tabLst/>
              <a:defRPr/>
            </a:pPr>
            <a:endParaRPr lang="en-GB" sz="1200" i="1" u="none" strike="noStrike" kern="1200" cap="none" spc="0" normalizeH="0" baseline="0" noProof="0" dirty="0">
              <a:ln>
                <a:noFill/>
              </a:ln>
              <a:solidFill>
                <a:srgbClr val="FF0000"/>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panose="02000503000000020004" pitchFamily="2" charset="0"/>
                <a:ea typeface="Inter" panose="02000503000000020004" pitchFamily="2" charset="0"/>
                <a:cs typeface="Calibri"/>
              </a:rPr>
              <a:t>Whilst the recruitment checklist is complete for the vacant B6 L&amp;D Practitioner post, it is unlikely that a person will be in post for this role until April.</a:t>
            </a:r>
          </a:p>
          <a:p>
            <a:pPr>
              <a:defRPr/>
            </a:pPr>
            <a:endParaRPr lang="en-GB" sz="900" dirty="0">
              <a:solidFill>
                <a:schemeClr val="tx1"/>
              </a:solidFill>
              <a:latin typeface="Inter" panose="02000503000000020004" pitchFamily="2" charset="0"/>
              <a:ea typeface="Inter" panose="02000503000000020004" pitchFamily="2" charset="0"/>
              <a:cs typeface="Calibri"/>
            </a:endParaRPr>
          </a:p>
          <a:p>
            <a:pPr>
              <a:defRPr/>
            </a:pPr>
            <a:r>
              <a:rPr lang="en-GB" sz="900" dirty="0">
                <a:solidFill>
                  <a:schemeClr val="tx1"/>
                </a:solidFill>
                <a:latin typeface="Inter" panose="02000503000000020004" pitchFamily="2" charset="0"/>
                <a:ea typeface="Inter" panose="02000503000000020004" pitchFamily="2" charset="0"/>
                <a:cs typeface="Calibri"/>
              </a:rPr>
              <a:t>Due to financial forecasting across the organisation we have reallocated the budget that was initially allocated to development of a NICE-wide continuous improvement process.  This will no longer take place in 23/24 and will be discussed in 24/25 business planning process for prioritisation next year.</a:t>
            </a:r>
          </a:p>
        </p:txBody>
      </p:sp>
      <p:sp>
        <p:nvSpPr>
          <p:cNvPr id="17" name="Rectangle 16">
            <a:extLst>
              <a:ext uri="{FF2B5EF4-FFF2-40B4-BE49-F238E27FC236}">
                <a16:creationId xmlns:a16="http://schemas.microsoft.com/office/drawing/2014/main" id="{484FC8C7-FBE7-4EA8-09F6-82113E37223F}"/>
              </a:ext>
            </a:extLst>
          </p:cNvPr>
          <p:cNvSpPr/>
          <p:nvPr/>
        </p:nvSpPr>
        <p:spPr>
          <a:xfrm>
            <a:off x="8406957" y="3722052"/>
            <a:ext cx="1695617" cy="3048616"/>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action will be taken</a:t>
            </a:r>
          </a:p>
          <a:p>
            <a:pPr>
              <a:defRPr/>
            </a:pPr>
            <a:endParaRPr lang="en-GB" sz="900" dirty="0">
              <a:solidFill>
                <a:srgbClr val="FF0000"/>
              </a:solidFill>
              <a:latin typeface="Calibri"/>
              <a:ea typeface="Inter" panose="02000503000000020004" pitchFamily="2" charset="0"/>
              <a:cs typeface="Lato" panose="020F0502020204030203" pitchFamily="34" charset="0"/>
            </a:endParaRPr>
          </a:p>
          <a:p>
            <a:pPr>
              <a:defRPr/>
            </a:pPr>
            <a:endParaRPr lang="en-GB" sz="900" dirty="0">
              <a:solidFill>
                <a:srgbClr val="FF0000"/>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panose="02000503000000020004" pitchFamily="2" charset="0"/>
                <a:ea typeface="Inter" panose="02000503000000020004" pitchFamily="2" charset="0"/>
                <a:cs typeface="Lato"/>
              </a:rPr>
              <a:t>This will be handled via IG processes and all permissions for templates on the learning hub will be reviewed and updated if needed. </a:t>
            </a:r>
            <a:endParaRPr lang="en-GB" dirty="0">
              <a:solidFill>
                <a:schemeClr val="tx1"/>
              </a:solidFill>
              <a:latin typeface="Inter" panose="02000503000000020004" pitchFamily="2" charset="0"/>
              <a:ea typeface="Inter" panose="02000503000000020004" pitchFamily="2" charset="0"/>
              <a:cs typeface="Lato"/>
            </a:endParaRPr>
          </a:p>
          <a:p>
            <a:pPr>
              <a:defRPr/>
            </a:pPr>
            <a:r>
              <a:rPr lang="en-GB" sz="900" dirty="0">
                <a:solidFill>
                  <a:schemeClr val="tx1"/>
                </a:solidFill>
                <a:latin typeface="Inter" panose="02000503000000020004" pitchFamily="2" charset="0"/>
                <a:ea typeface="Inter" panose="02000503000000020004" pitchFamily="2" charset="0"/>
                <a:cs typeface="Lato"/>
              </a:rPr>
              <a:t>If there are any learnings for other teams who have forms on </a:t>
            </a:r>
            <a:r>
              <a:rPr lang="en-GB" sz="900" dirty="0" err="1">
                <a:solidFill>
                  <a:schemeClr val="tx1"/>
                </a:solidFill>
                <a:latin typeface="Inter" panose="02000503000000020004" pitchFamily="2" charset="0"/>
                <a:ea typeface="Inter" panose="02000503000000020004" pitchFamily="2" charset="0"/>
                <a:cs typeface="Lato"/>
              </a:rPr>
              <a:t>sharepoint</a:t>
            </a:r>
            <a:r>
              <a:rPr lang="en-GB" sz="900" dirty="0">
                <a:solidFill>
                  <a:schemeClr val="tx1"/>
                </a:solidFill>
                <a:latin typeface="Inter" panose="02000503000000020004" pitchFamily="2" charset="0"/>
                <a:ea typeface="Inter" panose="02000503000000020004" pitchFamily="2" charset="0"/>
                <a:cs typeface="Lato"/>
              </a:rPr>
              <a:t>, we will share via digital workplace support group</a:t>
            </a:r>
            <a:endParaRPr lang="en-GB" sz="9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5" name="Rectangle 4">
            <a:extLst>
              <a:ext uri="{FF2B5EF4-FFF2-40B4-BE49-F238E27FC236}">
                <a16:creationId xmlns:a16="http://schemas.microsoft.com/office/drawing/2014/main" id="{3CF273C1-BEF5-4747-FEF2-30B4961B65FA}"/>
              </a:ext>
            </a:extLst>
          </p:cNvPr>
          <p:cNvSpPr/>
          <p:nvPr/>
        </p:nvSpPr>
        <p:spPr>
          <a:xfrm>
            <a:off x="8406956" y="1061927"/>
            <a:ext cx="1695617" cy="250241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we have learnt</a:t>
            </a:r>
          </a:p>
          <a:p>
            <a:pPr>
              <a:defRPr/>
            </a:pPr>
            <a:endParaRPr lang="en-GB" sz="900" dirty="0">
              <a:solidFill>
                <a:schemeClr val="tx1"/>
              </a:solidFill>
              <a:cs typeface="Calibri"/>
            </a:endParaRPr>
          </a:p>
          <a:p>
            <a:pPr>
              <a:defRPr/>
            </a:pPr>
            <a:r>
              <a:rPr lang="en-GB" sz="900" dirty="0">
                <a:solidFill>
                  <a:schemeClr val="tx1"/>
                </a:solidFill>
                <a:latin typeface="Inter" panose="02000503000000020004" pitchFamily="2" charset="0"/>
                <a:ea typeface="Inter" panose="02000503000000020004" pitchFamily="2" charset="0"/>
                <a:cs typeface="Calibri"/>
              </a:rPr>
              <a:t>We identified  a data breach where the permissions on the career conversations prep template on the learning hub enabled all staff to edit and some had used it to add in notes prior to their conversation which could have been viewed by all. </a:t>
            </a:r>
            <a:endParaRPr lang="en-GB" dirty="0">
              <a:solidFill>
                <a:schemeClr val="tx1"/>
              </a:solidFill>
              <a:latin typeface="Inter" panose="02000503000000020004" pitchFamily="2" charset="0"/>
              <a:ea typeface="Inter" panose="02000503000000020004" pitchFamily="2" charset="0"/>
            </a:endParaRPr>
          </a:p>
          <a:p>
            <a:pPr>
              <a:defRPr/>
            </a:pPr>
            <a:endParaRPr lang="en-GB" sz="8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Rectangle 15">
            <a:extLst>
              <a:ext uri="{FF2B5EF4-FFF2-40B4-BE49-F238E27FC236}">
                <a16:creationId xmlns:a16="http://schemas.microsoft.com/office/drawing/2014/main" id="{D685CB26-20D1-5922-D7C1-E49BDC259F55}"/>
              </a:ext>
            </a:extLst>
          </p:cNvPr>
          <p:cNvSpPr/>
          <p:nvPr/>
        </p:nvSpPr>
        <p:spPr>
          <a:xfrm>
            <a:off x="10207944" y="1080778"/>
            <a:ext cx="1951641" cy="5755100"/>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planned for the next two months</a:t>
            </a:r>
          </a:p>
          <a:p>
            <a:pPr>
              <a:defRPr/>
            </a:pPr>
            <a:endParaRPr lang="en-GB" sz="900" dirty="0">
              <a:solidFill>
                <a:schemeClr val="tx1"/>
              </a:solidFill>
              <a:latin typeface="Inter" panose="02000503000000020004" pitchFamily="2" charset="0"/>
              <a:ea typeface="Inter" panose="02000503000000020004" pitchFamily="2" charset="0"/>
              <a:cs typeface="Calibri"/>
            </a:endParaRPr>
          </a:p>
          <a:p>
            <a:pPr>
              <a:defRPr/>
            </a:pPr>
            <a:r>
              <a:rPr lang="en-GB" sz="900" dirty="0">
                <a:solidFill>
                  <a:schemeClr val="tx1"/>
                </a:solidFill>
                <a:latin typeface="Inter" panose="02000503000000020004" pitchFamily="2" charset="0"/>
                <a:ea typeface="Inter" panose="02000503000000020004" pitchFamily="2" charset="0"/>
                <a:cs typeface="Calibri"/>
              </a:rPr>
              <a:t>Senior Leader Development Day in London on 11/12.</a:t>
            </a:r>
            <a:endParaRPr lang="en-GB" sz="16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panose="02000503000000020004" pitchFamily="2" charset="0"/>
                <a:ea typeface="Inter" panose="02000503000000020004" pitchFamily="2" charset="0"/>
                <a:cs typeface="Calibri"/>
              </a:rPr>
              <a:t>Wellbeing Conversations training for managers launches on 13/12.</a:t>
            </a:r>
          </a:p>
          <a:p>
            <a:pPr>
              <a:defRPr/>
            </a:pPr>
            <a:r>
              <a:rPr lang="en-GB" sz="900" dirty="0">
                <a:solidFill>
                  <a:schemeClr val="tx1"/>
                </a:solidFill>
                <a:latin typeface="Inter" panose="02000503000000020004" pitchFamily="2" charset="0"/>
                <a:ea typeface="Inter" panose="02000503000000020004" pitchFamily="2" charset="0"/>
                <a:cs typeface="Calibri"/>
              </a:rPr>
              <a:t>The second quarterly business review with Multiverse</a:t>
            </a:r>
          </a:p>
          <a:p>
            <a:pPr>
              <a:defRPr/>
            </a:pPr>
            <a:r>
              <a:rPr lang="en-GB" sz="900" dirty="0">
                <a:solidFill>
                  <a:schemeClr val="tx1"/>
                </a:solidFill>
                <a:latin typeface="Inter" panose="02000503000000020004" pitchFamily="2" charset="0"/>
                <a:ea typeface="Inter" panose="02000503000000020004" pitchFamily="2" charset="0"/>
                <a:cs typeface="Calibri"/>
              </a:rPr>
              <a:t>L&amp;D and DIT colleagues begin a revamp of the Skills Marketplace, with a view to re-launch in early 2024.</a:t>
            </a:r>
          </a:p>
          <a:p>
            <a:pPr>
              <a:defRPr/>
            </a:pPr>
            <a:r>
              <a:rPr lang="en-GB" sz="900" dirty="0">
                <a:solidFill>
                  <a:schemeClr val="tx1"/>
                </a:solidFill>
                <a:latin typeface="Inter" panose="02000503000000020004" pitchFamily="2" charset="0"/>
                <a:ea typeface="Inter" panose="02000503000000020004" pitchFamily="2" charset="0"/>
                <a:cs typeface="Calibri"/>
              </a:rPr>
              <a:t>Evaluation of the Careers Conversations framework.</a:t>
            </a:r>
          </a:p>
          <a:p>
            <a:pPr>
              <a:defRPr/>
            </a:pPr>
            <a:r>
              <a:rPr lang="en-GB" sz="900" dirty="0">
                <a:solidFill>
                  <a:schemeClr val="tx1"/>
                </a:solidFill>
                <a:latin typeface="Inter" panose="02000503000000020004" pitchFamily="2" charset="0"/>
                <a:ea typeface="Inter" panose="02000503000000020004" pitchFamily="2" charset="0"/>
                <a:cs typeface="Calibri"/>
              </a:rPr>
              <a:t>Dedicated space on the Learning Hub for management competencies.</a:t>
            </a:r>
          </a:p>
          <a:p>
            <a:pPr>
              <a:defRPr/>
            </a:pPr>
            <a:r>
              <a:rPr lang="en-GB" sz="900" dirty="0">
                <a:solidFill>
                  <a:schemeClr val="tx1"/>
                </a:solidFill>
                <a:latin typeface="Inter" panose="02000503000000020004" pitchFamily="2" charset="0"/>
                <a:ea typeface="Inter" panose="02000503000000020004" pitchFamily="2" charset="0"/>
                <a:cs typeface="Calibri"/>
              </a:rPr>
              <a:t>The final report for the GIAA internal audit of L&amp;D is expected on 12/01. This will be used to support business planning for 24/25.</a:t>
            </a:r>
          </a:p>
          <a:p>
            <a:pPr>
              <a:defRPr/>
            </a:pPr>
            <a:r>
              <a:rPr lang="en-GB" sz="900" dirty="0">
                <a:solidFill>
                  <a:schemeClr val="tx1"/>
                </a:solidFill>
                <a:latin typeface="Inter" panose="02000503000000020004" pitchFamily="2" charset="0"/>
                <a:ea typeface="Inter" panose="02000503000000020004" pitchFamily="2" charset="0"/>
                <a:cs typeface="Calibri"/>
              </a:rPr>
              <a:t>Cohort 2 of the NICE Data Academy will launch on 22/01.</a:t>
            </a:r>
          </a:p>
          <a:p>
            <a:pPr>
              <a:defRPr/>
            </a:pPr>
            <a:r>
              <a:rPr lang="en-GB" sz="900" dirty="0">
                <a:solidFill>
                  <a:schemeClr val="tx1"/>
                </a:solidFill>
                <a:latin typeface="Inter" panose="02000503000000020004" pitchFamily="2" charset="0"/>
                <a:ea typeface="Inter" panose="02000503000000020004" pitchFamily="2" charset="0"/>
                <a:cs typeface="Calibri"/>
              </a:rPr>
              <a:t>Design work for a Module 4 of Management Development in relation to behaviours and feedback (including the wellbeing content). </a:t>
            </a:r>
          </a:p>
          <a:p>
            <a:pPr>
              <a:defRPr/>
            </a:pPr>
            <a:r>
              <a:rPr lang="en-GB" sz="900" dirty="0">
                <a:solidFill>
                  <a:schemeClr val="tx1"/>
                </a:solidFill>
                <a:latin typeface="Inter" panose="02000503000000020004" pitchFamily="2" charset="0"/>
                <a:ea typeface="Inter" panose="02000503000000020004" pitchFamily="2" charset="0"/>
                <a:cs typeface="Calibri"/>
              </a:rPr>
              <a:t>The HR Team will attend Diversity Training with the Knowledge Academy, in-line with NICE EDI priorities.</a:t>
            </a:r>
          </a:p>
        </p:txBody>
      </p:sp>
      <p:grpSp>
        <p:nvGrpSpPr>
          <p:cNvPr id="8" name="Group 7">
            <a:extLst>
              <a:ext uri="{FF2B5EF4-FFF2-40B4-BE49-F238E27FC236}">
                <a16:creationId xmlns:a16="http://schemas.microsoft.com/office/drawing/2014/main" id="{CA1C152E-1833-9EA9-A92D-40C21258A189}"/>
              </a:ext>
              <a:ext uri="{C183D7F6-B498-43B3-948B-1728B52AA6E4}">
                <adec:decorative xmlns:adec="http://schemas.microsoft.com/office/drawing/2017/decorative" val="1"/>
              </a:ext>
            </a:extLst>
          </p:cNvPr>
          <p:cNvGrpSpPr/>
          <p:nvPr/>
        </p:nvGrpSpPr>
        <p:grpSpPr>
          <a:xfrm>
            <a:off x="2743965" y="1928508"/>
            <a:ext cx="845875" cy="167307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3" name="Arrow: Right 12">
            <a:extLst>
              <a:ext uri="{FF2B5EF4-FFF2-40B4-BE49-F238E27FC236}">
                <a16:creationId xmlns:a16="http://schemas.microsoft.com/office/drawing/2014/main" id="{51CA9360-24A8-BAB3-EC1D-959DC0B41F68}"/>
              </a:ext>
              <a:ext uri="{C183D7F6-B498-43B3-948B-1728B52AA6E4}">
                <adec:decorative xmlns:adec="http://schemas.microsoft.com/office/drawing/2017/decorative" val="1"/>
              </a:ext>
            </a:extLst>
          </p:cNvPr>
          <p:cNvSpPr/>
          <p:nvPr/>
        </p:nvSpPr>
        <p:spPr>
          <a:xfrm>
            <a:off x="2536616" y="1947034"/>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83433F5-6E0E-5D75-1D05-D1C0759E22CB}"/>
              </a:ext>
              <a:ext uri="{C183D7F6-B498-43B3-948B-1728B52AA6E4}">
                <adec:decorative xmlns:adec="http://schemas.microsoft.com/office/drawing/2017/decorative" val="1"/>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4</a:t>
            </a:r>
          </a:p>
        </p:txBody>
      </p:sp>
    </p:spTree>
    <p:extLst>
      <p:ext uri="{BB962C8B-B14F-4D97-AF65-F5344CB8AC3E}">
        <p14:creationId xmlns:p14="http://schemas.microsoft.com/office/powerpoint/2010/main" val="55044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71FC499D-593A-1A8E-1645-A8A0DA310451}"/>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18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 Build a Brilliant Organisation - Milestones</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Oval 4">
            <a:extLst>
              <a:ext uri="{FF2B5EF4-FFF2-40B4-BE49-F238E27FC236}">
                <a16:creationId xmlns:a16="http://schemas.microsoft.com/office/drawing/2014/main" id="{90F9CB9D-FA57-626D-C458-53873737113D}"/>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4</a:t>
            </a:r>
          </a:p>
        </p:txBody>
      </p:sp>
      <p:graphicFrame>
        <p:nvGraphicFramePr>
          <p:cNvPr id="6" name="Table 33">
            <a:extLst>
              <a:ext uri="{FF2B5EF4-FFF2-40B4-BE49-F238E27FC236}">
                <a16:creationId xmlns:a16="http://schemas.microsoft.com/office/drawing/2014/main" id="{1D5C3CE4-1513-10E4-82C5-401CC142B6B7}"/>
              </a:ext>
            </a:extLst>
          </p:cNvPr>
          <p:cNvGraphicFramePr>
            <a:graphicFrameLocks noGrp="1"/>
          </p:cNvGraphicFramePr>
          <p:nvPr>
            <p:extLst>
              <p:ext uri="{D42A27DB-BD31-4B8C-83A1-F6EECF244321}">
                <p14:modId xmlns:p14="http://schemas.microsoft.com/office/powerpoint/2010/main" val="684028823"/>
              </p:ext>
            </p:extLst>
          </p:nvPr>
        </p:nvGraphicFramePr>
        <p:xfrm>
          <a:off x="232392" y="988215"/>
          <a:ext cx="11821820" cy="2208980"/>
        </p:xfrm>
        <a:graphic>
          <a:graphicData uri="http://schemas.openxmlformats.org/drawingml/2006/table">
            <a:tbl>
              <a:tblPr firstRow="1" bandRow="1">
                <a:tableStyleId>{5C22544A-7EE6-4342-B048-85BDC9FD1C3A}</a:tableStyleId>
              </a:tblPr>
              <a:tblGrid>
                <a:gridCol w="1658605">
                  <a:extLst>
                    <a:ext uri="{9D8B030D-6E8A-4147-A177-3AD203B41FA5}">
                      <a16:colId xmlns:a16="http://schemas.microsoft.com/office/drawing/2014/main" val="2509844161"/>
                    </a:ext>
                  </a:extLst>
                </a:gridCol>
                <a:gridCol w="4857518">
                  <a:extLst>
                    <a:ext uri="{9D8B030D-6E8A-4147-A177-3AD203B41FA5}">
                      <a16:colId xmlns:a16="http://schemas.microsoft.com/office/drawing/2014/main" val="1749687936"/>
                    </a:ext>
                  </a:extLst>
                </a:gridCol>
                <a:gridCol w="1549487">
                  <a:extLst>
                    <a:ext uri="{9D8B030D-6E8A-4147-A177-3AD203B41FA5}">
                      <a16:colId xmlns:a16="http://schemas.microsoft.com/office/drawing/2014/main" val="4064045093"/>
                    </a:ext>
                  </a:extLst>
                </a:gridCol>
                <a:gridCol w="1401916">
                  <a:extLst>
                    <a:ext uri="{9D8B030D-6E8A-4147-A177-3AD203B41FA5}">
                      <a16:colId xmlns:a16="http://schemas.microsoft.com/office/drawing/2014/main" val="490217869"/>
                    </a:ext>
                  </a:extLst>
                </a:gridCol>
                <a:gridCol w="2354294">
                  <a:extLst>
                    <a:ext uri="{9D8B030D-6E8A-4147-A177-3AD203B41FA5}">
                      <a16:colId xmlns:a16="http://schemas.microsoft.com/office/drawing/2014/main" val="2924329204"/>
                    </a:ext>
                  </a:extLst>
                </a:gridCol>
              </a:tblGrid>
              <a:tr h="602089">
                <a:tc>
                  <a:txBody>
                    <a:bodyPr/>
                    <a:lstStyle/>
                    <a:p>
                      <a:endParaRPr lang="en-GB"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t>On </a:t>
                      </a:r>
                    </a:p>
                    <a:p>
                      <a:pPr algn="ctr"/>
                      <a:r>
                        <a:rPr lang="en-GB" sz="1400"/>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50961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cs typeface="+mn-cs"/>
                      </a:endParaRPr>
                    </a:p>
                    <a:p>
                      <a:pPr marL="0" marR="0" lvl="0" indent="0" algn="l" rtl="0" eaLnBrk="1" fontAlgn="auto" latinLnBrk="0" hangingPunct="1">
                        <a:lnSpc>
                          <a:spcPct val="100000"/>
                        </a:lnSpc>
                        <a:spcBef>
                          <a:spcPts val="0"/>
                        </a:spcBef>
                        <a:spcAft>
                          <a:spcPts val="0"/>
                        </a:spcAft>
                        <a:buClrTx/>
                        <a:buSzTx/>
                        <a:buFontTx/>
                        <a:buNone/>
                      </a:pPr>
                      <a:r>
                        <a:rPr kumimoji="0" lang="en-GB" sz="1600" b="1"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cs typeface="+mn-cs"/>
                        </a:rPr>
                        <a:t>Objective 8</a:t>
                      </a:r>
                      <a:r>
                        <a:rPr lang="en-GB" sz="1600" b="1"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cs typeface="+mn-cs"/>
                        </a:rPr>
                        <a:t> </a:t>
                      </a:r>
                      <a:endParaRPr kumimoji="0" lang="en-GB" sz="1600" b="1"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cs typeface="+mn-cs"/>
                        </a:rPr>
                        <a:t>Talent management </a:t>
                      </a:r>
                      <a:r>
                        <a:rPr kumimoji="0" lang="en-GB" sz="1400" b="0"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cs typeface="+mn-cs"/>
                        </a:rPr>
                        <a:t>and the NICE way</a:t>
                      </a:r>
                    </a:p>
                  </a:txBody>
                  <a:tcPr>
                    <a:lnT w="38100" cmpd="sng">
                      <a:noFill/>
                    </a:lnT>
                    <a:solidFill>
                      <a:srgbClr val="40729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latin typeface="Inter" panose="02000503000000020004" pitchFamily="2" charset="0"/>
                          <a:ea typeface="Inter" panose="02000503000000020004" pitchFamily="2" charset="0"/>
                          <a:cs typeface="Lato"/>
                        </a:rPr>
                        <a:t>Developed a 2-5 year Equality, Diversity and Inclusion roadmap </a:t>
                      </a:r>
                      <a:endParaRPr lang="en-GB" sz="1200">
                        <a:latin typeface="Inter" panose="02000503000000020004" pitchFamily="2" charset="0"/>
                        <a:ea typeface="Inter" panose="02000503000000020004" pitchFamily="2" charset="0"/>
                        <a:cs typeface="Lato" panose="020F0502020204030203"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a:latin typeface="Inter" panose="02000503000000020004" pitchFamily="2" charset="0"/>
                          <a:ea typeface="Inter" panose="02000503000000020004" pitchFamily="2" charset="0"/>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Inter" panose="02000503000000020004" pitchFamily="2" charset="0"/>
                          <a:ea typeface="Inter" panose="02000503000000020004" pitchFamily="2" charset="0"/>
                        </a:rPr>
                        <a:t>The milestone for this work has now been moved to March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863753945"/>
                  </a:ext>
                </a:extLst>
              </a:tr>
              <a:tr h="611928">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latin typeface="Inter" panose="02000503000000020004" pitchFamily="2" charset="0"/>
                          <a:ea typeface="Inter" panose="02000503000000020004" pitchFamily="2" charset="0"/>
                        </a:rPr>
                        <a:t>Redesigned our performance management process to streamline processes, embed management competencies and improve feedback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marL="0" algn="l" defTabSz="914400" rtl="0" eaLnBrk="1" latinLnBrk="0" hangingPunct="1"/>
                      <a:r>
                        <a:rPr lang="en-GB" sz="1200" kern="1200">
                          <a:solidFill>
                            <a:schemeClr val="dk1"/>
                          </a:solidFill>
                          <a:latin typeface="Inter" panose="02000503000000020004" pitchFamily="2" charset="0"/>
                          <a:ea typeface="Inter" panose="02000503000000020004" pitchFamily="2" charset="0"/>
                          <a:cs typeface="+mn-cs"/>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2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FF0000"/>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3326879784"/>
                  </a:ext>
                </a:extLst>
              </a:tr>
              <a:tr h="393224">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r>
                        <a:rPr lang="en-GB" sz="1200">
                          <a:latin typeface="Inter" panose="02000503000000020004" pitchFamily="2" charset="0"/>
                          <a:ea typeface="Inter" panose="02000503000000020004" pitchFamily="2" charset="0"/>
                        </a:rPr>
                        <a:t>Developed a talent management approach including talent identification and succession planning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a:latin typeface="Inter" panose="02000503000000020004" pitchFamily="2" charset="0"/>
                          <a:ea typeface="Inter" panose="02000503000000020004" pitchFamily="2" charset="0"/>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Inter" panose="02000503000000020004" pitchFamily="2" charset="0"/>
                          <a:ea typeface="Inter" panose="02000503000000020004" pitchFamily="2" charset="0"/>
                        </a:rPr>
                        <a:t>Succession planning for ET will take place in 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610789958"/>
                  </a:ext>
                </a:extLst>
              </a:tr>
            </a:tbl>
          </a:graphicData>
        </a:graphic>
      </p:graphicFrame>
    </p:spTree>
    <p:extLst>
      <p:ext uri="{BB962C8B-B14F-4D97-AF65-F5344CB8AC3E}">
        <p14:creationId xmlns:p14="http://schemas.microsoft.com/office/powerpoint/2010/main" val="55039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7" y="722208"/>
            <a:ext cx="10586859" cy="1276350"/>
          </a:xfrm>
        </p:spPr>
        <p:txBody>
          <a:bodyPr>
            <a:normAutofit fontScale="90000"/>
          </a:bodyPr>
          <a:lstStyle/>
          <a:p>
            <a:r>
              <a:rPr lang="en-GB"/>
              <a:t>Provide high quality advice, that is relevant, timely, usable, and has a demonstrable impact </a:t>
            </a:r>
          </a:p>
        </p:txBody>
      </p:sp>
      <p:sp>
        <p:nvSpPr>
          <p:cNvPr id="3" name="Subtitle 2">
            <a:extLst>
              <a:ext uri="{FF2B5EF4-FFF2-40B4-BE49-F238E27FC236}">
                <a16:creationId xmlns:a16="http://schemas.microsoft.com/office/drawing/2014/main" id="{9572FA8F-6425-EF0C-CC28-A76AFC8E7ACF}"/>
              </a:ext>
            </a:extLst>
          </p:cNvPr>
          <p:cNvSpPr>
            <a:spLocks noGrp="1"/>
          </p:cNvSpPr>
          <p:nvPr>
            <p:ph type="subTitle" idx="1"/>
          </p:nvPr>
        </p:nvSpPr>
        <p:spPr>
          <a:xfrm>
            <a:off x="724987" y="1732823"/>
            <a:ext cx="4576355" cy="1356518"/>
          </a:xfrm>
        </p:spPr>
        <p:txBody>
          <a:bodyPr/>
          <a:lstStyle/>
          <a:p>
            <a:r>
              <a:rPr lang="en-GB"/>
              <a:t>1 April 2023 to 31 October 2023</a:t>
            </a:r>
          </a:p>
        </p:txBody>
      </p:sp>
    </p:spTree>
    <p:extLst>
      <p:ext uri="{BB962C8B-B14F-4D97-AF65-F5344CB8AC3E}">
        <p14:creationId xmlns:p14="http://schemas.microsoft.com/office/powerpoint/2010/main" val="38827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558583" y="256220"/>
            <a:ext cx="11178381" cy="371886"/>
          </a:xfrm>
        </p:spPr>
        <p:txBody>
          <a:bodyPr>
            <a:normAutofit/>
          </a:bodyPr>
          <a:lstStyle/>
          <a:p>
            <a:r>
              <a:rPr lang="en-GB" sz="2000"/>
              <a:t>Provide high quality advice…</a:t>
            </a:r>
          </a:p>
        </p:txBody>
      </p:sp>
      <p:sp>
        <p:nvSpPr>
          <p:cNvPr id="7" name="Rectangle 6">
            <a:extLst>
              <a:ext uri="{FF2B5EF4-FFF2-40B4-BE49-F238E27FC236}">
                <a16:creationId xmlns:a16="http://schemas.microsoft.com/office/drawing/2014/main" id="{AA4EFEB5-0817-3EC2-82B6-C760323E0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7541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Chart 22" descr="Combined bar and line chart of NICE's actual, planned and prior year activity for 98 technology appraisals and highly specialised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3297614248"/>
              </p:ext>
            </p:extLst>
          </p:nvPr>
        </p:nvGraphicFramePr>
        <p:xfrm>
          <a:off x="541767" y="1056715"/>
          <a:ext cx="5157426" cy="3589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385599167"/>
              </p:ext>
            </p:extLst>
          </p:nvPr>
        </p:nvGraphicFramePr>
        <p:xfrm>
          <a:off x="1131103" y="4978752"/>
          <a:ext cx="3709396" cy="878648"/>
        </p:xfrm>
        <a:graphic>
          <a:graphicData uri="http://schemas.openxmlformats.org/drawingml/2006/table">
            <a:tbl>
              <a:tblPr firstRow="1" bandRow="1">
                <a:tableStyleId>{5C22544A-7EE6-4342-B048-85BDC9FD1C3A}</a:tableStyleId>
              </a:tblPr>
              <a:tblGrid>
                <a:gridCol w="1171331">
                  <a:extLst>
                    <a:ext uri="{9D8B030D-6E8A-4147-A177-3AD203B41FA5}">
                      <a16:colId xmlns:a16="http://schemas.microsoft.com/office/drawing/2014/main" val="1651089263"/>
                    </a:ext>
                  </a:extLst>
                </a:gridCol>
                <a:gridCol w="1171331">
                  <a:extLst>
                    <a:ext uri="{9D8B030D-6E8A-4147-A177-3AD203B41FA5}">
                      <a16:colId xmlns:a16="http://schemas.microsoft.com/office/drawing/2014/main" val="3665189291"/>
                    </a:ext>
                  </a:extLst>
                </a:gridCol>
                <a:gridCol w="1366734">
                  <a:extLst>
                    <a:ext uri="{9D8B030D-6E8A-4147-A177-3AD203B41FA5}">
                      <a16:colId xmlns:a16="http://schemas.microsoft.com/office/drawing/2014/main" val="4015648614"/>
                    </a:ext>
                  </a:extLst>
                </a:gridCol>
              </a:tblGrid>
              <a:tr h="541062">
                <a:tc>
                  <a:txBody>
                    <a:bodyPr/>
                    <a:lstStyle/>
                    <a:p>
                      <a:r>
                        <a:rPr lang="en-GB" sz="1100"/>
                        <a:t>2023/24 plan</a:t>
                      </a:r>
                    </a:p>
                  </a:txBody>
                  <a:tcPr anchor="b">
                    <a:solidFill>
                      <a:srgbClr val="228096"/>
                    </a:solidFill>
                  </a:tcPr>
                </a:tc>
                <a:tc>
                  <a:txBody>
                    <a:bodyPr/>
                    <a:lstStyle/>
                    <a:p>
                      <a:r>
                        <a:rPr lang="en-GB" sz="1100"/>
                        <a:t>YTD actual</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110</a:t>
                      </a:r>
                    </a:p>
                  </a:txBody>
                  <a:tcPr>
                    <a:solidFill>
                      <a:srgbClr val="F7F4F1"/>
                    </a:solidFill>
                  </a:tcPr>
                </a:tc>
                <a:tc>
                  <a:txBody>
                    <a:bodyPr/>
                    <a:lstStyle/>
                    <a:p>
                      <a:r>
                        <a:rPr lang="en-GB" sz="1100"/>
                        <a:t>54</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06C55FD4-B14F-8DFA-5F84-EED5653B8C00}"/>
              </a:ext>
            </a:extLst>
          </p:cNvPr>
          <p:cNvSpPr txBox="1"/>
          <p:nvPr/>
        </p:nvSpPr>
        <p:spPr>
          <a:xfrm>
            <a:off x="1013866" y="5922040"/>
            <a:ext cx="4091533" cy="553998"/>
          </a:xfrm>
          <a:prstGeom prst="rect">
            <a:avLst/>
          </a:prstGeom>
          <a:noFill/>
        </p:spPr>
        <p:txBody>
          <a:bodyPr wrap="square">
            <a:spAutoFit/>
          </a:bodyPr>
          <a:lstStyle/>
          <a:p>
            <a:r>
              <a:rPr lang="en-GB" sz="1000"/>
              <a:t>Expected to hit business plan target of 110 publications, however this does not reflect the level of activity and associated income levels required to achieve full cost recovery in 2023/24.</a:t>
            </a:r>
            <a:endParaRPr lang="en-GB" sz="1050"/>
          </a:p>
        </p:txBody>
      </p:sp>
      <p:graphicFrame>
        <p:nvGraphicFramePr>
          <p:cNvPr id="25" name="Chart 24" descr="Combined bar and line chart of NICE's actual, planned and prior year activity for 16 guidelines (new or updated),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230039000"/>
              </p:ext>
            </p:extLst>
          </p:nvPr>
        </p:nvGraphicFramePr>
        <p:xfrm>
          <a:off x="6095999" y="1155187"/>
          <a:ext cx="5157426" cy="3477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1817944894"/>
              </p:ext>
            </p:extLst>
          </p:nvPr>
        </p:nvGraphicFramePr>
        <p:xfrm>
          <a:off x="6519639" y="4847334"/>
          <a:ext cx="4733784" cy="857425"/>
        </p:xfrm>
        <a:graphic>
          <a:graphicData uri="http://schemas.openxmlformats.org/drawingml/2006/table">
            <a:tbl>
              <a:tblPr firstRow="1" bandRow="1">
                <a:tableStyleId>{5C22544A-7EE6-4342-B048-85BDC9FD1C3A}</a:tableStyleId>
              </a:tblPr>
              <a:tblGrid>
                <a:gridCol w="1183446">
                  <a:extLst>
                    <a:ext uri="{9D8B030D-6E8A-4147-A177-3AD203B41FA5}">
                      <a16:colId xmlns:a16="http://schemas.microsoft.com/office/drawing/2014/main" val="1651089263"/>
                    </a:ext>
                  </a:extLst>
                </a:gridCol>
                <a:gridCol w="1183446">
                  <a:extLst>
                    <a:ext uri="{9D8B030D-6E8A-4147-A177-3AD203B41FA5}">
                      <a16:colId xmlns:a16="http://schemas.microsoft.com/office/drawing/2014/main" val="3665189291"/>
                    </a:ext>
                  </a:extLst>
                </a:gridCol>
                <a:gridCol w="986022">
                  <a:extLst>
                    <a:ext uri="{9D8B030D-6E8A-4147-A177-3AD203B41FA5}">
                      <a16:colId xmlns:a16="http://schemas.microsoft.com/office/drawing/2014/main" val="3982682260"/>
                    </a:ext>
                  </a:extLst>
                </a:gridCol>
                <a:gridCol w="1380870">
                  <a:extLst>
                    <a:ext uri="{9D8B030D-6E8A-4147-A177-3AD203B41FA5}">
                      <a16:colId xmlns:a16="http://schemas.microsoft.com/office/drawing/2014/main" val="4015648614"/>
                    </a:ext>
                  </a:extLst>
                </a:gridCol>
              </a:tblGrid>
              <a:tr h="513974">
                <a:tc>
                  <a:txBody>
                    <a:bodyPr/>
                    <a:lstStyle/>
                    <a:p>
                      <a:r>
                        <a:rPr lang="en-GB" sz="110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43451">
                <a:tc>
                  <a:txBody>
                    <a:bodyPr/>
                    <a:lstStyle/>
                    <a:p>
                      <a:r>
                        <a:rPr lang="en-GB" sz="1100"/>
                        <a:t>38</a:t>
                      </a:r>
                    </a:p>
                  </a:txBody>
                  <a:tcPr>
                    <a:solidFill>
                      <a:srgbClr val="F7F4F1"/>
                    </a:solidFill>
                  </a:tcPr>
                </a:tc>
                <a:tc>
                  <a:txBody>
                    <a:bodyPr/>
                    <a:lstStyle/>
                    <a:p>
                      <a:r>
                        <a:rPr lang="en-GB" sz="1100"/>
                        <a:t>38</a:t>
                      </a:r>
                    </a:p>
                  </a:txBody>
                  <a:tcPr>
                    <a:solidFill>
                      <a:srgbClr val="F7F4F1"/>
                    </a:solidFill>
                  </a:tcPr>
                </a:tc>
                <a:tc>
                  <a:txBody>
                    <a:bodyPr/>
                    <a:lstStyle/>
                    <a:p>
                      <a:r>
                        <a:rPr lang="en-GB" sz="1100"/>
                        <a:t>100%</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1" name="TextBox 30">
            <a:extLst>
              <a:ext uri="{FF2B5EF4-FFF2-40B4-BE49-F238E27FC236}">
                <a16:creationId xmlns:a16="http://schemas.microsoft.com/office/drawing/2014/main" id="{36D0AC10-030B-2DA6-A2BA-DF4439B5DC0F}"/>
              </a:ext>
            </a:extLst>
          </p:cNvPr>
          <p:cNvSpPr txBox="1"/>
          <p:nvPr/>
        </p:nvSpPr>
        <p:spPr>
          <a:xfrm>
            <a:off x="6519639" y="5922040"/>
            <a:ext cx="3241072" cy="246221"/>
          </a:xfrm>
          <a:prstGeom prst="rect">
            <a:avLst/>
          </a:prstGeom>
          <a:noFill/>
        </p:spPr>
        <p:txBody>
          <a:bodyPr wrap="square">
            <a:spAutoFit/>
          </a:bodyPr>
          <a:lstStyle/>
          <a:p>
            <a:r>
              <a:rPr lang="en-GB" sz="1000">
                <a:effectLst/>
                <a:latin typeface="Inter" panose="02000503000000020004" pitchFamily="2" charset="0"/>
                <a:ea typeface="Inter" panose="02000503000000020004" pitchFamily="2" charset="0"/>
              </a:rPr>
              <a:t>Expected to exceed target.</a:t>
            </a:r>
            <a:endParaRPr lang="en-GB" sz="400">
              <a:latin typeface="Inter" panose="02000503000000020004" pitchFamily="2" charset="0"/>
              <a:ea typeface="Inter" panose="02000503000000020004" pitchFamily="2" charset="0"/>
            </a:endParaRPr>
          </a:p>
        </p:txBody>
      </p:sp>
      <p:sp>
        <p:nvSpPr>
          <p:cNvPr id="34" name="Oval 33">
            <a:extLst>
              <a:ext uri="{FF2B5EF4-FFF2-40B4-BE49-F238E27FC236}">
                <a16:creationId xmlns:a16="http://schemas.microsoft.com/office/drawing/2014/main" id="{B48AAA25-6DFB-3381-E1DF-FC5F7F6CE135}"/>
              </a:ext>
              <a:ext uri="{C183D7F6-B498-43B3-948B-1728B52AA6E4}">
                <adec:decorative xmlns:adec="http://schemas.microsoft.com/office/drawing/2017/decorative" val="1"/>
              </a:ext>
            </a:extLst>
          </p:cNvPr>
          <p:cNvSpPr/>
          <p:nvPr/>
        </p:nvSpPr>
        <p:spPr>
          <a:xfrm>
            <a:off x="4545770" y="561413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0B6DA57-D11E-9A79-3E3D-5C6BDB32BE07}"/>
              </a:ext>
              <a:ext uri="{C183D7F6-B498-43B3-948B-1728B52AA6E4}">
                <adec:decorative xmlns:adec="http://schemas.microsoft.com/office/drawing/2017/decorative" val="1"/>
              </a:ext>
            </a:extLst>
          </p:cNvPr>
          <p:cNvSpPr/>
          <p:nvPr/>
        </p:nvSpPr>
        <p:spPr>
          <a:xfrm>
            <a:off x="10911327" y="5489539"/>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766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C11997-3E1C-A0AF-F4A4-EFF920E546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537D0FD-CADC-101E-0280-A66951822F39}"/>
              </a:ext>
            </a:extLst>
          </p:cNvPr>
          <p:cNvSpPr>
            <a:spLocks noGrp="1"/>
          </p:cNvSpPr>
          <p:nvPr>
            <p:ph type="ctrTitle"/>
          </p:nvPr>
        </p:nvSpPr>
        <p:spPr>
          <a:xfrm>
            <a:off x="558583" y="256220"/>
            <a:ext cx="11178381" cy="371886"/>
          </a:xfrm>
        </p:spPr>
        <p:txBody>
          <a:bodyPr>
            <a:normAutofit/>
          </a:bodyPr>
          <a:lstStyle/>
          <a:p>
            <a:r>
              <a:rPr lang="en-GB" sz="2000"/>
              <a:t>Provide high quality advice… </a:t>
            </a:r>
          </a:p>
        </p:txBody>
      </p:sp>
      <p:graphicFrame>
        <p:nvGraphicFramePr>
          <p:cNvPr id="25" name="Chart 24" descr="Combined bar and line chart of NICE's actual, planned and prior year activity for 7 diagnostics guidance,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990434214"/>
              </p:ext>
            </p:extLst>
          </p:nvPr>
        </p:nvGraphicFramePr>
        <p:xfrm>
          <a:off x="712941" y="1001341"/>
          <a:ext cx="5132048" cy="3648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544494987"/>
              </p:ext>
            </p:extLst>
          </p:nvPr>
        </p:nvGraphicFramePr>
        <p:xfrm>
          <a:off x="958359" y="4914172"/>
          <a:ext cx="4630316" cy="931946"/>
        </p:xfrm>
        <a:graphic>
          <a:graphicData uri="http://schemas.openxmlformats.org/drawingml/2006/table">
            <a:tbl>
              <a:tblPr firstRow="1" bandRow="1">
                <a:tableStyleId>{5C22544A-7EE6-4342-B048-85BDC9FD1C3A}</a:tableStyleId>
              </a:tblPr>
              <a:tblGrid>
                <a:gridCol w="1157579">
                  <a:extLst>
                    <a:ext uri="{9D8B030D-6E8A-4147-A177-3AD203B41FA5}">
                      <a16:colId xmlns:a16="http://schemas.microsoft.com/office/drawing/2014/main" val="1651089263"/>
                    </a:ext>
                  </a:extLst>
                </a:gridCol>
                <a:gridCol w="1157579">
                  <a:extLst>
                    <a:ext uri="{9D8B030D-6E8A-4147-A177-3AD203B41FA5}">
                      <a16:colId xmlns:a16="http://schemas.microsoft.com/office/drawing/2014/main" val="3665189291"/>
                    </a:ext>
                  </a:extLst>
                </a:gridCol>
                <a:gridCol w="964470">
                  <a:extLst>
                    <a:ext uri="{9D8B030D-6E8A-4147-A177-3AD203B41FA5}">
                      <a16:colId xmlns:a16="http://schemas.microsoft.com/office/drawing/2014/main" val="3982682260"/>
                    </a:ext>
                  </a:extLst>
                </a:gridCol>
                <a:gridCol w="1350688">
                  <a:extLst>
                    <a:ext uri="{9D8B030D-6E8A-4147-A177-3AD203B41FA5}">
                      <a16:colId xmlns:a16="http://schemas.microsoft.com/office/drawing/2014/main" val="4015648614"/>
                    </a:ext>
                  </a:extLst>
                </a:gridCol>
              </a:tblGrid>
              <a:tr h="541062">
                <a:tc>
                  <a:txBody>
                    <a:bodyPr/>
                    <a:lstStyle/>
                    <a:p>
                      <a:r>
                        <a:rPr lang="en-GB" sz="110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12</a:t>
                      </a:r>
                    </a:p>
                  </a:txBody>
                  <a:tcPr>
                    <a:solidFill>
                      <a:srgbClr val="F7F4F1"/>
                    </a:solidFill>
                  </a:tcPr>
                </a:tc>
                <a:tc>
                  <a:txBody>
                    <a:bodyPr/>
                    <a:lstStyle/>
                    <a:p>
                      <a:r>
                        <a:rPr lang="en-GB" sz="1100"/>
                        <a:t>26</a:t>
                      </a:r>
                    </a:p>
                  </a:txBody>
                  <a:tcPr>
                    <a:solidFill>
                      <a:srgbClr val="F7F4F1"/>
                    </a:solidFill>
                  </a:tcPr>
                </a:tc>
                <a:tc>
                  <a:txBody>
                    <a:bodyPr/>
                    <a:lstStyle/>
                    <a:p>
                      <a:r>
                        <a:rPr lang="en-GB" sz="1100"/>
                        <a:t>217%</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902067" y="5960007"/>
            <a:ext cx="4630316" cy="861774"/>
          </a:xfrm>
          <a:prstGeom prst="rect">
            <a:avLst/>
          </a:prstGeom>
          <a:noFill/>
        </p:spPr>
        <p:txBody>
          <a:bodyPr wrap="square">
            <a:spAutoFit/>
          </a:bodyPr>
          <a:lstStyle/>
          <a:p>
            <a:r>
              <a:rPr lang="en-GB" sz="1000" b="0" i="0">
                <a:effectLst/>
              </a:rPr>
              <a:t>Year-end target exceeded. Variance due to topics publishing earlier than planned and inclusion of 1 surveillance team generated update. In October, an additional 6 innovative updates have also been completed by the surveillance team which involved a change of content but did not require new evidence synthesis.</a:t>
            </a:r>
          </a:p>
        </p:txBody>
      </p:sp>
      <p:graphicFrame>
        <p:nvGraphicFramePr>
          <p:cNvPr id="23" name="Chart 22" descr="Combined bar and line chart of NICE's actual, planned and prior year activity for 8 medical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3215757252"/>
              </p:ext>
            </p:extLst>
          </p:nvPr>
        </p:nvGraphicFramePr>
        <p:xfrm>
          <a:off x="6347012" y="1001340"/>
          <a:ext cx="5389952" cy="3619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2456587726"/>
              </p:ext>
            </p:extLst>
          </p:nvPr>
        </p:nvGraphicFramePr>
        <p:xfrm>
          <a:off x="6667432" y="4916820"/>
          <a:ext cx="4630316" cy="931946"/>
        </p:xfrm>
        <a:graphic>
          <a:graphicData uri="http://schemas.openxmlformats.org/drawingml/2006/table">
            <a:tbl>
              <a:tblPr firstRow="1" bandRow="1">
                <a:tableStyleId>{5C22544A-7EE6-4342-B048-85BDC9FD1C3A}</a:tableStyleId>
              </a:tblPr>
              <a:tblGrid>
                <a:gridCol w="1157579">
                  <a:extLst>
                    <a:ext uri="{9D8B030D-6E8A-4147-A177-3AD203B41FA5}">
                      <a16:colId xmlns:a16="http://schemas.microsoft.com/office/drawing/2014/main" val="1651089263"/>
                    </a:ext>
                  </a:extLst>
                </a:gridCol>
                <a:gridCol w="1157579">
                  <a:extLst>
                    <a:ext uri="{9D8B030D-6E8A-4147-A177-3AD203B41FA5}">
                      <a16:colId xmlns:a16="http://schemas.microsoft.com/office/drawing/2014/main" val="3665189291"/>
                    </a:ext>
                  </a:extLst>
                </a:gridCol>
                <a:gridCol w="964470">
                  <a:extLst>
                    <a:ext uri="{9D8B030D-6E8A-4147-A177-3AD203B41FA5}">
                      <a16:colId xmlns:a16="http://schemas.microsoft.com/office/drawing/2014/main" val="3982682260"/>
                    </a:ext>
                  </a:extLst>
                </a:gridCol>
                <a:gridCol w="1350688">
                  <a:extLst>
                    <a:ext uri="{9D8B030D-6E8A-4147-A177-3AD203B41FA5}">
                      <a16:colId xmlns:a16="http://schemas.microsoft.com/office/drawing/2014/main" val="4015648614"/>
                    </a:ext>
                  </a:extLst>
                </a:gridCol>
              </a:tblGrid>
              <a:tr h="541062">
                <a:tc>
                  <a:txBody>
                    <a:bodyPr/>
                    <a:lstStyle/>
                    <a:p>
                      <a:r>
                        <a:rPr lang="en-GB" sz="110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3</a:t>
                      </a:r>
                    </a:p>
                  </a:txBody>
                  <a:tcPr>
                    <a:solidFill>
                      <a:srgbClr val="F7F4F1"/>
                    </a:solidFill>
                  </a:tcPr>
                </a:tc>
                <a:tc>
                  <a:txBody>
                    <a:bodyPr/>
                    <a:lstStyle/>
                    <a:p>
                      <a:r>
                        <a:rPr lang="en-GB" sz="1100"/>
                        <a:t>3</a:t>
                      </a:r>
                    </a:p>
                  </a:txBody>
                  <a:tcPr>
                    <a:solidFill>
                      <a:srgbClr val="F7F4F1"/>
                    </a:solidFill>
                  </a:tcPr>
                </a:tc>
                <a:tc>
                  <a:txBody>
                    <a:bodyPr/>
                    <a:lstStyle/>
                    <a:p>
                      <a:r>
                        <a:rPr lang="en-GB" sz="1100"/>
                        <a:t>100%</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2" name="Oval 1">
            <a:extLst>
              <a:ext uri="{FF2B5EF4-FFF2-40B4-BE49-F238E27FC236}">
                <a16:creationId xmlns:a16="http://schemas.microsoft.com/office/drawing/2014/main" id="{0A69B078-C788-AB83-5D0B-B9CBFDFBCA3B}"/>
              </a:ext>
              <a:ext uri="{C183D7F6-B498-43B3-948B-1728B52AA6E4}">
                <adec:decorative xmlns:adec="http://schemas.microsoft.com/office/drawing/2017/decorative" val="1"/>
              </a:ext>
            </a:extLst>
          </p:cNvPr>
          <p:cNvSpPr/>
          <p:nvPr/>
        </p:nvSpPr>
        <p:spPr>
          <a:xfrm>
            <a:off x="4733695" y="558435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35F431F-4EF6-EC33-613C-1D013ACD75B7}"/>
              </a:ext>
              <a:ext uri="{C183D7F6-B498-43B3-948B-1728B52AA6E4}">
                <adec:decorative xmlns:adec="http://schemas.microsoft.com/office/drawing/2017/decorative" val="1"/>
              </a:ext>
            </a:extLst>
          </p:cNvPr>
          <p:cNvSpPr/>
          <p:nvPr/>
        </p:nvSpPr>
        <p:spPr>
          <a:xfrm>
            <a:off x="10759048" y="558700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28A1BF8-FEB6-0F29-5DB7-C88FEA536671}"/>
              </a:ext>
            </a:extLst>
          </p:cNvPr>
          <p:cNvSpPr txBox="1"/>
          <p:nvPr/>
        </p:nvSpPr>
        <p:spPr>
          <a:xfrm>
            <a:off x="6547033" y="5908423"/>
            <a:ext cx="4742900" cy="400110"/>
          </a:xfrm>
          <a:prstGeom prst="rect">
            <a:avLst/>
          </a:prstGeom>
          <a:noFill/>
        </p:spPr>
        <p:txBody>
          <a:bodyPr wrap="square">
            <a:spAutoFit/>
          </a:bodyPr>
          <a:lstStyle/>
          <a:p>
            <a:r>
              <a:rPr lang="en-GB" sz="1000"/>
              <a:t>Expected to reach target in internal work plans (6).  No updates published in August or September.  </a:t>
            </a:r>
            <a:endParaRPr lang="en-GB" sz="1000" b="0" i="0">
              <a:effectLst/>
            </a:endParaRPr>
          </a:p>
        </p:txBody>
      </p:sp>
    </p:spTree>
    <p:extLst>
      <p:ext uri="{BB962C8B-B14F-4D97-AF65-F5344CB8AC3E}">
        <p14:creationId xmlns:p14="http://schemas.microsoft.com/office/powerpoint/2010/main" val="293575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233541" y="167036"/>
            <a:ext cx="10586859" cy="1276350"/>
          </a:xfrm>
        </p:spPr>
        <p:txBody>
          <a:bodyPr>
            <a:normAutofit/>
          </a:bodyPr>
          <a:lstStyle/>
          <a:p>
            <a:r>
              <a:rPr lang="en-GB" dirty="0"/>
              <a:t>Contents</a:t>
            </a: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2181590882"/>
              </p:ext>
            </p:extLst>
          </p:nvPr>
        </p:nvGraphicFramePr>
        <p:xfrm>
          <a:off x="233541" y="167036"/>
          <a:ext cx="11849602" cy="6523927"/>
        </p:xfrm>
        <a:graphic>
          <a:graphicData uri="http://schemas.openxmlformats.org/drawingml/2006/table">
            <a:tbl>
              <a:tblPr firstRow="1" bandRow="1">
                <a:tableStyleId>{5C22544A-7EE6-4342-B048-85BDC9FD1C3A}</a:tableStyleId>
              </a:tblPr>
              <a:tblGrid>
                <a:gridCol w="4098973">
                  <a:extLst>
                    <a:ext uri="{9D8B030D-6E8A-4147-A177-3AD203B41FA5}">
                      <a16:colId xmlns:a16="http://schemas.microsoft.com/office/drawing/2014/main" val="895819676"/>
                    </a:ext>
                  </a:extLst>
                </a:gridCol>
                <a:gridCol w="3058183">
                  <a:extLst>
                    <a:ext uri="{9D8B030D-6E8A-4147-A177-3AD203B41FA5}">
                      <a16:colId xmlns:a16="http://schemas.microsoft.com/office/drawing/2014/main" val="3735901729"/>
                    </a:ext>
                  </a:extLst>
                </a:gridCol>
                <a:gridCol w="4692446">
                  <a:extLst>
                    <a:ext uri="{9D8B030D-6E8A-4147-A177-3AD203B41FA5}">
                      <a16:colId xmlns:a16="http://schemas.microsoft.com/office/drawing/2014/main" val="2565304208"/>
                    </a:ext>
                  </a:extLst>
                </a:gridCol>
              </a:tblGrid>
              <a:tr h="322642">
                <a:tc>
                  <a:txBody>
                    <a:bodyPr/>
                    <a:lstStyle/>
                    <a:p>
                      <a:r>
                        <a:rPr lang="en-GB" sz="1100" dirty="0"/>
                        <a:t>Section</a:t>
                      </a:r>
                    </a:p>
                  </a:txBody>
                  <a:tcPr/>
                </a:tc>
                <a:tc>
                  <a:txBody>
                    <a:bodyPr/>
                    <a:lstStyle/>
                    <a:p>
                      <a:r>
                        <a:rPr lang="en-GB" sz="1100" dirty="0"/>
                        <a:t>Slide / chart number</a:t>
                      </a:r>
                    </a:p>
                  </a:txBody>
                  <a:tcPr/>
                </a:tc>
                <a:tc>
                  <a:txBody>
                    <a:bodyPr/>
                    <a:lstStyle/>
                    <a:p>
                      <a:r>
                        <a:rPr lang="en-GB" sz="1100" dirty="0"/>
                        <a:t>ET lead</a:t>
                      </a:r>
                    </a:p>
                  </a:txBody>
                  <a:tcPr/>
                </a:tc>
                <a:extLst>
                  <a:ext uri="{0D108BD9-81ED-4DB2-BD59-A6C34878D82A}">
                    <a16:rowId xmlns:a16="http://schemas.microsoft.com/office/drawing/2014/main" val="1694526003"/>
                  </a:ext>
                </a:extLst>
              </a:tr>
              <a:tr h="1810918">
                <a:tc>
                  <a:txBody>
                    <a:bodyPr/>
                    <a:lstStyle/>
                    <a:p>
                      <a:r>
                        <a:rPr lang="en-GB" sz="1100" b="1" dirty="0"/>
                        <a:t>Our transformation objectives in the 23/24 business plan</a:t>
                      </a:r>
                    </a:p>
                    <a:p>
                      <a:pPr marL="228600" indent="-228600">
                        <a:buFont typeface="+mj-lt"/>
                        <a:buAutoNum type="arabicPeriod"/>
                      </a:pPr>
                      <a:r>
                        <a:rPr lang="en-GB" sz="1100" dirty="0"/>
                        <a:t>NICE-wide horizon scanning and topic selection</a:t>
                      </a:r>
                    </a:p>
                    <a:p>
                      <a:pPr marL="228600" indent="-228600">
                        <a:buFont typeface="+mj-lt"/>
                        <a:buAutoNum type="arabicPeriod"/>
                      </a:pPr>
                      <a:r>
                        <a:rPr lang="en-GB" sz="1100" dirty="0"/>
                        <a:t>Early engagement with industry</a:t>
                      </a:r>
                    </a:p>
                    <a:p>
                      <a:pPr marL="228600" indent="-228600">
                        <a:buFont typeface="+mj-lt"/>
                        <a:buAutoNum type="arabicPeriod"/>
                      </a:pPr>
                      <a:r>
                        <a:rPr lang="en-GB" sz="1100" dirty="0"/>
                        <a:t>Improving our digital presence</a:t>
                      </a:r>
                    </a:p>
                    <a:p>
                      <a:pPr marL="228600" indent="-228600">
                        <a:buFont typeface="+mj-lt"/>
                        <a:buAutoNum type="arabicPeriod"/>
                      </a:pPr>
                      <a:r>
                        <a:rPr lang="en-GB" sz="1100" dirty="0"/>
                        <a:t>Incorporating technologies into guidelines and resource impact</a:t>
                      </a:r>
                    </a:p>
                    <a:p>
                      <a:pPr marL="228600" indent="-228600">
                        <a:buFont typeface="+mj-lt"/>
                        <a:buAutoNum type="arabicPeriod"/>
                      </a:pPr>
                      <a:r>
                        <a:rPr lang="en-GB" sz="1100" dirty="0"/>
                        <a:t>Advice on </a:t>
                      </a:r>
                      <a:r>
                        <a:rPr lang="en-GB" sz="1100" dirty="0" err="1"/>
                        <a:t>HealthTech</a:t>
                      </a:r>
                      <a:r>
                        <a:rPr lang="en-GB" sz="1100"/>
                        <a:t> products</a:t>
                      </a:r>
                    </a:p>
                    <a:p>
                      <a:pPr marL="228600" indent="-228600">
                        <a:buFont typeface="+mj-lt"/>
                        <a:buAutoNum type="arabicPeriod"/>
                      </a:pPr>
                      <a:r>
                        <a:rPr lang="en-GB" sz="1100"/>
                        <a:t>Improvements to methods and processes</a:t>
                      </a:r>
                    </a:p>
                    <a:p>
                      <a:pPr marL="228600" indent="-228600">
                        <a:buFont typeface="+mj-lt"/>
                        <a:buAutoNum type="arabicPeriod"/>
                      </a:pPr>
                      <a:r>
                        <a:rPr lang="en-GB" sz="1100"/>
                        <a:t>Improving measurement</a:t>
                      </a:r>
                    </a:p>
                    <a:p>
                      <a:pPr marL="228600" indent="-228600">
                        <a:buFont typeface="+mj-lt"/>
                        <a:buAutoNum type="arabicPeriod"/>
                      </a:pPr>
                      <a:r>
                        <a:rPr lang="en-GB" sz="1100"/>
                        <a:t>Continuous improvement and talent management</a:t>
                      </a:r>
                    </a:p>
                  </a:txBody>
                  <a:tcPr/>
                </a:tc>
                <a:tc>
                  <a:txBody>
                    <a:bodyPr/>
                    <a:lstStyle/>
                    <a:p>
                      <a:endParaRPr lang="en-GB" sz="1100"/>
                    </a:p>
                    <a:p>
                      <a:r>
                        <a:rPr lang="en-GB" sz="1100"/>
                        <a:t>Slide 5 &amp; 6</a:t>
                      </a:r>
                    </a:p>
                    <a:p>
                      <a:r>
                        <a:rPr lang="en-GB" sz="1100"/>
                        <a:t>Slide 5 &amp; 6</a:t>
                      </a:r>
                    </a:p>
                    <a:p>
                      <a:r>
                        <a:rPr lang="en-GB" sz="1100"/>
                        <a:t>Slide 7 &amp; 8</a:t>
                      </a:r>
                    </a:p>
                    <a:p>
                      <a:r>
                        <a:rPr lang="en-GB" sz="1100"/>
                        <a:t>Slide 7, 8 &amp; 9</a:t>
                      </a:r>
                    </a:p>
                    <a:p>
                      <a:endParaRPr lang="en-GB" sz="1100"/>
                    </a:p>
                    <a:p>
                      <a:r>
                        <a:rPr lang="en-GB" sz="1100"/>
                        <a:t>Slide 7 &amp; 9</a:t>
                      </a:r>
                    </a:p>
                    <a:p>
                      <a:r>
                        <a:rPr lang="en-GB" sz="1100"/>
                        <a:t>Slide 10, 11 &amp; 12</a:t>
                      </a:r>
                    </a:p>
                    <a:p>
                      <a:r>
                        <a:rPr lang="en-GB" sz="1100"/>
                        <a:t>Slide 13 &amp; 14</a:t>
                      </a:r>
                    </a:p>
                    <a:p>
                      <a:r>
                        <a:rPr lang="en-GB" sz="1100"/>
                        <a:t>Slide 15 &amp; 16</a:t>
                      </a:r>
                    </a:p>
                  </a:txBody>
                  <a:tcPr/>
                </a:tc>
                <a:tc>
                  <a:txBody>
                    <a:bodyPr/>
                    <a:lstStyle/>
                    <a:p>
                      <a:endParaRPr lang="en-GB" sz="1100">
                        <a:highlight>
                          <a:srgbClr val="FFFF00"/>
                        </a:highlight>
                      </a:endParaRPr>
                    </a:p>
                    <a:p>
                      <a:r>
                        <a:rPr lang="en-GB" sz="1100" strike="noStrike"/>
                        <a:t>Jonathan Benger</a:t>
                      </a:r>
                    </a:p>
                    <a:p>
                      <a:r>
                        <a:rPr lang="en-GB" sz="1100" strike="noStrike"/>
                        <a:t>Mark Chapman</a:t>
                      </a:r>
                    </a:p>
                    <a:p>
                      <a:r>
                        <a:rPr lang="en-GB" sz="1100" strike="noStrike"/>
                        <a:t>Paul Chrisp</a:t>
                      </a:r>
                    </a:p>
                    <a:p>
                      <a:r>
                        <a:rPr lang="en-GB" sz="1100" strike="noStrike"/>
                        <a:t>Jonathan Benger</a:t>
                      </a:r>
                    </a:p>
                    <a:p>
                      <a:endParaRPr lang="en-GB" sz="1100" strike="noStrike"/>
                    </a:p>
                    <a:p>
                      <a:r>
                        <a:rPr lang="en-GB" sz="1100" strike="noStrike"/>
                        <a:t>Mark Chapman</a:t>
                      </a:r>
                    </a:p>
                    <a:p>
                      <a:r>
                        <a:rPr lang="en-GB" sz="1100" strike="noStrike"/>
                        <a:t>Helen Knight</a:t>
                      </a:r>
                    </a:p>
                    <a:p>
                      <a:r>
                        <a:rPr lang="en-GB" sz="1100" strike="noStrike"/>
                        <a:t>Clare Morgan</a:t>
                      </a:r>
                    </a:p>
                    <a:p>
                      <a:r>
                        <a:rPr lang="en-GB" sz="1100" strike="noStrike"/>
                        <a:t>Sam Roberts</a:t>
                      </a:r>
                    </a:p>
                  </a:txBody>
                  <a:tcPr/>
                </a:tc>
                <a:extLst>
                  <a:ext uri="{0D108BD9-81ED-4DB2-BD59-A6C34878D82A}">
                    <a16:rowId xmlns:a16="http://schemas.microsoft.com/office/drawing/2014/main" val="3600036375"/>
                  </a:ext>
                </a:extLst>
              </a:tr>
              <a:tr h="672626">
                <a:tc>
                  <a:txBody>
                    <a:bodyPr/>
                    <a:lstStyle/>
                    <a:p>
                      <a:r>
                        <a:rPr lang="en-GB" sz="1100" b="1"/>
                        <a:t>Producing high quality advice…</a:t>
                      </a:r>
                    </a:p>
                    <a:p>
                      <a:endParaRPr lang="en-GB" sz="1100"/>
                    </a:p>
                  </a:txBody>
                  <a:tcPr/>
                </a:tc>
                <a:tc>
                  <a:txBody>
                    <a:bodyPr/>
                    <a:lstStyle/>
                    <a:p>
                      <a:r>
                        <a:rPr lang="en-GB" sz="1100"/>
                        <a:t>Slide 18, chart 1</a:t>
                      </a:r>
                    </a:p>
                    <a:p>
                      <a:r>
                        <a:rPr lang="en-GB" sz="1100"/>
                        <a:t>Slide 18, chart 2</a:t>
                      </a:r>
                    </a:p>
                    <a:p>
                      <a:r>
                        <a:rPr lang="en-GB" sz="1100"/>
                        <a:t>Slide 19, charts 3 &amp; 4</a:t>
                      </a:r>
                    </a:p>
                  </a:txBody>
                  <a:tcPr/>
                </a:tc>
                <a:tc>
                  <a:txBody>
                    <a:bodyPr/>
                    <a:lstStyle/>
                    <a:p>
                      <a:r>
                        <a:rPr lang="en-GB" sz="1100"/>
                        <a:t>Helen Knight</a:t>
                      </a:r>
                    </a:p>
                    <a:p>
                      <a:r>
                        <a:rPr lang="en-GB" sz="1100"/>
                        <a:t>Mark Chapman</a:t>
                      </a:r>
                    </a:p>
                    <a:p>
                      <a:r>
                        <a:rPr lang="en-GB" sz="1100"/>
                        <a:t>Jonathan Benger</a:t>
                      </a:r>
                    </a:p>
                  </a:txBody>
                  <a:tcPr/>
                </a:tc>
                <a:extLst>
                  <a:ext uri="{0D108BD9-81ED-4DB2-BD59-A6C34878D82A}">
                    <a16:rowId xmlns:a16="http://schemas.microsoft.com/office/drawing/2014/main" val="2575591267"/>
                  </a:ext>
                </a:extLst>
              </a:tr>
              <a:tr h="48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t>…that is relevant</a:t>
                      </a:r>
                    </a:p>
                  </a:txBody>
                  <a:tcPr/>
                </a:tc>
                <a:tc>
                  <a:txBody>
                    <a:bodyPr/>
                    <a:lstStyle/>
                    <a:p>
                      <a:r>
                        <a:rPr lang="en-GB" sz="1100"/>
                        <a:t>Slide 20, chart 5</a:t>
                      </a:r>
                    </a:p>
                    <a:p>
                      <a:r>
                        <a:rPr lang="en-GB" sz="1100"/>
                        <a:t>Slide 20, chart 6</a:t>
                      </a:r>
                    </a:p>
                  </a:txBody>
                  <a:tcPr/>
                </a:tc>
                <a:tc>
                  <a:txBody>
                    <a:bodyPr/>
                    <a:lstStyle/>
                    <a:p>
                      <a:r>
                        <a:rPr lang="en-GB" sz="1100"/>
                        <a:t>Mark Chapman</a:t>
                      </a:r>
                    </a:p>
                    <a:p>
                      <a:r>
                        <a:rPr lang="en-GB" sz="1100"/>
                        <a:t>Clare Morgan</a:t>
                      </a:r>
                    </a:p>
                  </a:txBody>
                  <a:tcPr/>
                </a:tc>
                <a:extLst>
                  <a:ext uri="{0D108BD9-81ED-4DB2-BD59-A6C34878D82A}">
                    <a16:rowId xmlns:a16="http://schemas.microsoft.com/office/drawing/2014/main" val="4168624177"/>
                  </a:ext>
                </a:extLst>
              </a:tr>
              <a:tr h="672626">
                <a:tc>
                  <a:txBody>
                    <a:bodyPr/>
                    <a:lstStyle/>
                    <a:p>
                      <a:r>
                        <a:rPr lang="en-GB" sz="1100" b="1"/>
                        <a:t>… that is timely</a:t>
                      </a:r>
                    </a:p>
                  </a:txBody>
                  <a:tcPr/>
                </a:tc>
                <a:tc>
                  <a:txBody>
                    <a:bodyPr/>
                    <a:lstStyle/>
                    <a:p>
                      <a:r>
                        <a:rPr lang="en-GB" sz="1100"/>
                        <a:t>Slides 21, 22, 23 &amp; 24</a:t>
                      </a:r>
                    </a:p>
                    <a:p>
                      <a:r>
                        <a:rPr lang="en-GB" sz="1100"/>
                        <a:t>Slide 25, charts 10 &amp; 11</a:t>
                      </a:r>
                    </a:p>
                    <a:p>
                      <a:r>
                        <a:rPr lang="en-GB" sz="1100"/>
                        <a:t>Slide 25, chart 12 </a:t>
                      </a:r>
                    </a:p>
                  </a:txBody>
                  <a:tcPr/>
                </a:tc>
                <a:tc>
                  <a:txBody>
                    <a:bodyPr/>
                    <a:lstStyle/>
                    <a:p>
                      <a:r>
                        <a:rPr lang="en-GB" sz="1100"/>
                        <a:t>Helen Knight</a:t>
                      </a:r>
                    </a:p>
                    <a:p>
                      <a:r>
                        <a:rPr lang="en-GB" sz="1100"/>
                        <a:t>Mark Chapman</a:t>
                      </a:r>
                    </a:p>
                    <a:p>
                      <a:r>
                        <a:rPr lang="en-GB" sz="1100"/>
                        <a:t>Nick Crabb</a:t>
                      </a:r>
                    </a:p>
                  </a:txBody>
                  <a:tcPr/>
                </a:tc>
                <a:extLst>
                  <a:ext uri="{0D108BD9-81ED-4DB2-BD59-A6C34878D82A}">
                    <a16:rowId xmlns:a16="http://schemas.microsoft.com/office/drawing/2014/main" val="2198316960"/>
                  </a:ext>
                </a:extLst>
              </a:tr>
              <a:tr h="672626">
                <a:tc>
                  <a:txBody>
                    <a:bodyPr/>
                    <a:lstStyle/>
                    <a:p>
                      <a:r>
                        <a:rPr lang="en-GB" sz="1100" b="1"/>
                        <a:t>… that is useable and has a demonstrable impact</a:t>
                      </a:r>
                    </a:p>
                  </a:txBody>
                  <a:tcPr/>
                </a:tc>
                <a:tc>
                  <a:txBody>
                    <a:bodyPr/>
                    <a:lstStyle/>
                    <a:p>
                      <a:r>
                        <a:rPr lang="en-GB" sz="1100"/>
                        <a:t>Slide 26, chart 13 </a:t>
                      </a:r>
                    </a:p>
                    <a:p>
                      <a:r>
                        <a:rPr lang="en-GB" sz="1100"/>
                        <a:t>Slide 26, chart 14</a:t>
                      </a:r>
                    </a:p>
                    <a:p>
                      <a:r>
                        <a:rPr lang="en-GB" sz="1100"/>
                        <a:t>Slide 26, chart 15</a:t>
                      </a:r>
                    </a:p>
                  </a:txBody>
                  <a:tcPr/>
                </a:tc>
                <a:tc>
                  <a:txBody>
                    <a:bodyPr/>
                    <a:lstStyle/>
                    <a:p>
                      <a:r>
                        <a:rPr lang="en-GB" sz="1100"/>
                        <a:t>Boryana Stambolova</a:t>
                      </a:r>
                    </a:p>
                    <a:p>
                      <a:r>
                        <a:rPr lang="en-GB" sz="1100"/>
                        <a:t>Alison Liddell</a:t>
                      </a:r>
                    </a:p>
                    <a:p>
                      <a:r>
                        <a:rPr lang="en-GB" sz="1100"/>
                        <a:t>Clare Morgan</a:t>
                      </a:r>
                    </a:p>
                  </a:txBody>
                  <a:tcPr/>
                </a:tc>
                <a:extLst>
                  <a:ext uri="{0D108BD9-81ED-4DB2-BD59-A6C34878D82A}">
                    <a16:rowId xmlns:a16="http://schemas.microsoft.com/office/drawing/2014/main" val="3150030084"/>
                  </a:ext>
                </a:extLst>
              </a:tr>
              <a:tr h="418760">
                <a:tc>
                  <a:txBody>
                    <a:bodyPr/>
                    <a:lstStyle/>
                    <a:p>
                      <a:r>
                        <a:rPr lang="en-GB" sz="1100" b="1"/>
                        <a:t>While ensuring happy and well supported staff…</a:t>
                      </a:r>
                    </a:p>
                  </a:txBody>
                  <a:tcPr/>
                </a:tc>
                <a:tc>
                  <a:txBody>
                    <a:bodyPr/>
                    <a:lstStyle/>
                    <a:p>
                      <a:r>
                        <a:rPr lang="en-GB" sz="1100"/>
                        <a:t>Slides 28, 29 &amp; 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Helen Brown</a:t>
                      </a:r>
                    </a:p>
                  </a:txBody>
                  <a:tcPr/>
                </a:tc>
                <a:extLst>
                  <a:ext uri="{0D108BD9-81ED-4DB2-BD59-A6C34878D82A}">
                    <a16:rowId xmlns:a16="http://schemas.microsoft.com/office/drawing/2014/main" val="1400958301"/>
                  </a:ext>
                </a:extLst>
              </a:tr>
              <a:tr h="1052057">
                <a:tc>
                  <a:txBody>
                    <a:bodyPr/>
                    <a:lstStyle/>
                    <a:p>
                      <a:r>
                        <a:rPr lang="en-GB" sz="1100" b="1"/>
                        <a:t>…effective communications and engagement</a:t>
                      </a:r>
                    </a:p>
                  </a:txBody>
                  <a:tcPr/>
                </a:tc>
                <a:tc>
                  <a:txBody>
                    <a:bodyPr/>
                    <a:lstStyle/>
                    <a:p>
                      <a:r>
                        <a:rPr lang="en-GB" sz="1100"/>
                        <a:t>Slide 31, chart 23</a:t>
                      </a:r>
                    </a:p>
                    <a:p>
                      <a:r>
                        <a:rPr lang="en-GB" sz="1100"/>
                        <a:t>Slide 31, chart 24</a:t>
                      </a:r>
                    </a:p>
                    <a:p>
                      <a:r>
                        <a:rPr lang="en-GB" sz="1100"/>
                        <a:t>Slide 32, chart 25</a:t>
                      </a:r>
                    </a:p>
                    <a:p>
                      <a:r>
                        <a:rPr lang="en-GB" sz="1100"/>
                        <a:t>Slide 32, charts 26 &amp; 27</a:t>
                      </a:r>
                    </a:p>
                    <a:p>
                      <a:r>
                        <a:rPr lang="en-GB" sz="1100"/>
                        <a:t>Slide 33, chart 28 &amp; 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Clare Morgan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Jane Gizbert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Boryana Stambolova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Jane Gizbert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Inter"/>
                          <a:ea typeface="+mn-ea"/>
                          <a:cs typeface="+mn-cs"/>
                        </a:rPr>
                        <a:t>Jane Gizbert</a:t>
                      </a:r>
                    </a:p>
                  </a:txBody>
                  <a:tcPr/>
                </a:tc>
                <a:extLst>
                  <a:ext uri="{0D108BD9-81ED-4DB2-BD59-A6C34878D82A}">
                    <a16:rowId xmlns:a16="http://schemas.microsoft.com/office/drawing/2014/main" val="363886704"/>
                  </a:ext>
                </a:extLst>
              </a:tr>
              <a:tr h="418760">
                <a:tc>
                  <a:txBody>
                    <a:bodyPr/>
                    <a:lstStyle/>
                    <a:p>
                      <a:r>
                        <a:rPr lang="en-GB" sz="1100" b="1"/>
                        <a:t>… and a financially sustainable organisation</a:t>
                      </a:r>
                    </a:p>
                  </a:txBody>
                  <a:tcPr/>
                </a:tc>
                <a:tc>
                  <a:txBody>
                    <a:bodyPr/>
                    <a:lstStyle/>
                    <a:p>
                      <a:r>
                        <a:rPr lang="en-GB" sz="1100"/>
                        <a:t>Slides 34, 35, 36 &amp; 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Inter"/>
                          <a:ea typeface="+mn-ea"/>
                          <a:cs typeface="+mn-cs"/>
                        </a:rPr>
                        <a:t>Boryana Stambolova</a:t>
                      </a:r>
                    </a:p>
                  </a:txBody>
                  <a:tcPr/>
                </a:tc>
                <a:extLst>
                  <a:ext uri="{0D108BD9-81ED-4DB2-BD59-A6C34878D82A}">
                    <a16:rowId xmlns:a16="http://schemas.microsoft.com/office/drawing/2014/main" val="1746699596"/>
                  </a:ext>
                </a:extLst>
              </a:tr>
            </a:tbl>
          </a:graphicData>
        </a:graphic>
      </p:graphicFrame>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srgbClr val="000000"/>
              </a:solidFill>
              <a:effectLst/>
              <a:uLnTx/>
              <a:uFillTx/>
              <a:latin typeface="Inter"/>
              <a:ea typeface="+mn-ea"/>
              <a:cs typeface="+mn-cs"/>
            </a:endParaRPr>
          </a:p>
        </p:txBody>
      </p:sp>
    </p:spTree>
    <p:extLst>
      <p:ext uri="{BB962C8B-B14F-4D97-AF65-F5344CB8AC3E}">
        <p14:creationId xmlns:p14="http://schemas.microsoft.com/office/powerpoint/2010/main" val="220016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589740"/>
            <a:ext cx="12192000"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…that is relevant</a:t>
            </a:r>
          </a:p>
        </p:txBody>
      </p:sp>
      <p:graphicFrame>
        <p:nvGraphicFramePr>
          <p:cNvPr id="8" name="Chart 7" descr="Combined bar and line chart of NICE's actual, planned and prior year activity for 11 quality standard updates, from April 2022 to March 2023.">
            <a:extLst>
              <a:ext uri="{FF2B5EF4-FFF2-40B4-BE49-F238E27FC236}">
                <a16:creationId xmlns:a16="http://schemas.microsoft.com/office/drawing/2014/main" id="{D4E4FBFE-5BEF-3E6E-5FCA-9B0AE28706D8}"/>
              </a:ext>
            </a:extLst>
          </p:cNvPr>
          <p:cNvGraphicFramePr/>
          <p:nvPr>
            <p:extLst>
              <p:ext uri="{D42A27DB-BD31-4B8C-83A1-F6EECF244321}">
                <p14:modId xmlns:p14="http://schemas.microsoft.com/office/powerpoint/2010/main" val="1696393955"/>
              </p:ext>
            </p:extLst>
          </p:nvPr>
        </p:nvGraphicFramePr>
        <p:xfrm>
          <a:off x="565952" y="847165"/>
          <a:ext cx="5074856" cy="3936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1598313893"/>
              </p:ext>
            </p:extLst>
          </p:nvPr>
        </p:nvGraphicFramePr>
        <p:xfrm>
          <a:off x="782005" y="5073229"/>
          <a:ext cx="4642751" cy="1021080"/>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1160688">
                  <a:extLst>
                    <a:ext uri="{9D8B030D-6E8A-4147-A177-3AD203B41FA5}">
                      <a16:colId xmlns:a16="http://schemas.microsoft.com/office/drawing/2014/main" val="3665189291"/>
                    </a:ext>
                  </a:extLst>
                </a:gridCol>
                <a:gridCol w="967060">
                  <a:extLst>
                    <a:ext uri="{9D8B030D-6E8A-4147-A177-3AD203B41FA5}">
                      <a16:colId xmlns:a16="http://schemas.microsoft.com/office/drawing/2014/main" val="3982682260"/>
                    </a:ext>
                  </a:extLst>
                </a:gridCol>
                <a:gridCol w="1354315">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29% of engagements</a:t>
                      </a:r>
                    </a:p>
                  </a:txBody>
                  <a:tcPr>
                    <a:solidFill>
                      <a:srgbClr val="F7F4F1"/>
                    </a:solidFill>
                  </a:tcPr>
                </a:tc>
                <a:tc>
                  <a:txBody>
                    <a:bodyPr/>
                    <a:lstStyle/>
                    <a:p>
                      <a:r>
                        <a:rPr lang="en-GB" sz="1100"/>
                        <a:t>36% of engagements</a:t>
                      </a:r>
                    </a:p>
                  </a:txBody>
                  <a:tcPr>
                    <a:solidFill>
                      <a:srgbClr val="F7F4F1"/>
                    </a:solidFill>
                  </a:tcPr>
                </a:tc>
                <a:tc>
                  <a:txBody>
                    <a:bodyPr/>
                    <a:lstStyle/>
                    <a:p>
                      <a:r>
                        <a:rPr lang="en-GB" sz="1100"/>
                        <a:t>27%</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756549" y="6123817"/>
            <a:ext cx="4740709" cy="738664"/>
          </a:xfrm>
          <a:prstGeom prst="rect">
            <a:avLst/>
          </a:prstGeom>
          <a:noFill/>
        </p:spPr>
        <p:txBody>
          <a:bodyPr wrap="square">
            <a:spAutoFit/>
          </a:bodyPr>
          <a:lstStyle/>
          <a:p>
            <a:r>
              <a:rPr lang="en-GB" sz="1050" dirty="0"/>
              <a:t>Significant increase in pharma projects during the reporting period. New 'surgery' service is about to go live which we anticipate will generate lots of interest from health tech and thus increase the proportion for the next reporting cycle.</a:t>
            </a:r>
          </a:p>
        </p:txBody>
      </p:sp>
      <p:graphicFrame>
        <p:nvGraphicFramePr>
          <p:cNvPr id="2" name="Chart 1" descr="Combined bar and line chart of NICE's actual, planned and prior year activity for 11 quality standard updates, from April 2022 to March 2023.">
            <a:extLst>
              <a:ext uri="{FF2B5EF4-FFF2-40B4-BE49-F238E27FC236}">
                <a16:creationId xmlns:a16="http://schemas.microsoft.com/office/drawing/2014/main" id="{27DDECE9-5979-E7E2-F296-53D72D5BB2E3}"/>
              </a:ext>
            </a:extLst>
          </p:cNvPr>
          <p:cNvGraphicFramePr/>
          <p:nvPr>
            <p:extLst>
              <p:ext uri="{D42A27DB-BD31-4B8C-83A1-F6EECF244321}">
                <p14:modId xmlns:p14="http://schemas.microsoft.com/office/powerpoint/2010/main" val="595390572"/>
              </p:ext>
            </p:extLst>
          </p:nvPr>
        </p:nvGraphicFramePr>
        <p:xfrm>
          <a:off x="6095999" y="1027705"/>
          <a:ext cx="4876801" cy="3756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2765804812"/>
              </p:ext>
            </p:extLst>
          </p:nvPr>
        </p:nvGraphicFramePr>
        <p:xfrm>
          <a:off x="6330049" y="5061120"/>
          <a:ext cx="4642751" cy="931946"/>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1160688">
                  <a:extLst>
                    <a:ext uri="{9D8B030D-6E8A-4147-A177-3AD203B41FA5}">
                      <a16:colId xmlns:a16="http://schemas.microsoft.com/office/drawing/2014/main" val="3665189291"/>
                    </a:ext>
                  </a:extLst>
                </a:gridCol>
                <a:gridCol w="967060">
                  <a:extLst>
                    <a:ext uri="{9D8B030D-6E8A-4147-A177-3AD203B41FA5}">
                      <a16:colId xmlns:a16="http://schemas.microsoft.com/office/drawing/2014/main" val="3982682260"/>
                    </a:ext>
                  </a:extLst>
                </a:gridCol>
                <a:gridCol w="1354315">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0%</a:t>
                      </a:r>
                    </a:p>
                  </a:txBody>
                  <a:tcPr>
                    <a:solidFill>
                      <a:srgbClr val="F7F4F1"/>
                    </a:solidFill>
                  </a:tcPr>
                </a:tc>
                <a:tc>
                  <a:txBody>
                    <a:bodyPr/>
                    <a:lstStyle/>
                    <a:p>
                      <a:r>
                        <a:rPr lang="en-GB" sz="1100"/>
                        <a:t>80%</a:t>
                      </a:r>
                    </a:p>
                  </a:txBody>
                  <a:tcPr>
                    <a:solidFill>
                      <a:srgbClr val="F7F4F1"/>
                    </a:solidFill>
                  </a:tcPr>
                </a:tc>
                <a:tc>
                  <a:txBody>
                    <a:bodyPr/>
                    <a:lstStyle/>
                    <a:p>
                      <a:r>
                        <a:rPr lang="en-GB" sz="1100"/>
                        <a:t>66%</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6253807" y="6043026"/>
            <a:ext cx="4740709" cy="738664"/>
          </a:xfrm>
          <a:prstGeom prst="rect">
            <a:avLst/>
          </a:prstGeom>
          <a:noFill/>
        </p:spPr>
        <p:txBody>
          <a:bodyPr wrap="square">
            <a:spAutoFit/>
          </a:bodyPr>
          <a:lstStyle/>
          <a:p>
            <a:r>
              <a:rPr lang="en-GB" sz="1050" b="0" i="0">
                <a:solidFill>
                  <a:srgbClr val="000000"/>
                </a:solidFill>
                <a:effectLst/>
              </a:rPr>
              <a:t>The Executive Team agreed the prioritised strategic stakeholders in June 2023. KPI is based on prioritised strategic stakeholders who have been assigned a named relationship lead within NICE who has at a minimum initiated contact with their relevant partner organisation.</a:t>
            </a:r>
            <a:endParaRPr lang="en-GB" sz="1050"/>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950267" y="5721001"/>
            <a:ext cx="149570" cy="1495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10599341" y="571351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190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023C-320F-9D0C-33E4-E66C55550218}"/>
              </a:ext>
            </a:extLst>
          </p:cNvPr>
          <p:cNvSpPr txBox="1">
            <a:spLocks/>
          </p:cNvSpPr>
          <p:nvPr/>
        </p:nvSpPr>
        <p:spPr>
          <a:xfrm>
            <a:off x="240400" y="269564"/>
            <a:ext cx="1521768" cy="4110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a:defRPr/>
            </a:pPr>
            <a:r>
              <a:rPr lang="en-GB" sz="1400" b="0">
                <a:latin typeface="Inter SemiBold" panose="02000503000000020004" pitchFamily="2" charset="0"/>
                <a:ea typeface="Inter SemiBold" panose="02000503000000020004" pitchFamily="2" charset="0"/>
              </a:rPr>
              <a:t>…that is timely</a:t>
            </a:r>
          </a:p>
        </p:txBody>
      </p:sp>
      <p:sp>
        <p:nvSpPr>
          <p:cNvPr id="4" name="Title 3">
            <a:extLst>
              <a:ext uri="{FF2B5EF4-FFF2-40B4-BE49-F238E27FC236}">
                <a16:creationId xmlns:a16="http://schemas.microsoft.com/office/drawing/2014/main" id="{D4F756DB-8B9D-6E59-05F9-A946BD63C8C6}"/>
              </a:ext>
            </a:extLst>
          </p:cNvPr>
          <p:cNvSpPr>
            <a:spLocks noGrp="1"/>
          </p:cNvSpPr>
          <p:nvPr>
            <p:ph type="ctrTitle"/>
          </p:nvPr>
        </p:nvSpPr>
        <p:spPr>
          <a:xfrm>
            <a:off x="433234" y="884577"/>
            <a:ext cx="6178221" cy="897005"/>
          </a:xfrm>
        </p:spPr>
        <p:txBody>
          <a:bodyPr>
            <a:normAutofit/>
          </a:bodyPr>
          <a:lstStyle/>
          <a:p>
            <a:r>
              <a:rPr lang="en-GB" sz="2400" dirty="0">
                <a:solidFill>
                  <a:schemeClr val="tx2"/>
                </a:solidFill>
              </a:rPr>
              <a:t>Helping practitioners and commissioners get effective treatments to patients fast</a:t>
            </a:r>
          </a:p>
        </p:txBody>
      </p:sp>
      <p:sp>
        <p:nvSpPr>
          <p:cNvPr id="20" name="TextBox 19">
            <a:extLst>
              <a:ext uri="{FF2B5EF4-FFF2-40B4-BE49-F238E27FC236}">
                <a16:creationId xmlns:a16="http://schemas.microsoft.com/office/drawing/2014/main" id="{778E34CF-B60C-1C35-F775-1F85BBE4696D}"/>
              </a:ext>
            </a:extLst>
          </p:cNvPr>
          <p:cNvSpPr txBox="1"/>
          <p:nvPr/>
        </p:nvSpPr>
        <p:spPr>
          <a:xfrm>
            <a:off x="528321" y="1920511"/>
            <a:ext cx="6048302" cy="1398808"/>
          </a:xfrm>
          <a:prstGeom prst="rect">
            <a:avLst/>
          </a:prstGeom>
          <a:noFill/>
          <a:ln w="19050">
            <a:solidFill>
              <a:srgbClr val="228096"/>
            </a:solidFill>
          </a:ln>
        </p:spPr>
        <p:txBody>
          <a:bodyPr wrap="square" lIns="252000" tIns="144000" rIns="252000" bIns="144000" anchor="t">
            <a:spAutoFit/>
          </a:bodyPr>
          <a:lstStyle/>
          <a:p>
            <a:r>
              <a:rPr lang="en-GB"/>
              <a:t>In 2022/23, NICE reduced the time taken to deliver guidance on medicines following GB marketing authorisation (MA) by </a:t>
            </a:r>
            <a:r>
              <a:rPr lang="en-GB">
                <a:latin typeface="Inter SemiBold"/>
                <a:ea typeface="Inter SemiBold"/>
              </a:rPr>
              <a:t>17%</a:t>
            </a:r>
            <a:r>
              <a:rPr lang="en-GB"/>
              <a:t>. In 2023/24, we aim to reduce the time by a </a:t>
            </a:r>
            <a:r>
              <a:rPr lang="en-GB">
                <a:latin typeface="Inter SemiBold"/>
                <a:ea typeface="Inter SemiBold"/>
              </a:rPr>
              <a:t>further 15%.</a:t>
            </a:r>
          </a:p>
        </p:txBody>
      </p:sp>
      <p:sp>
        <p:nvSpPr>
          <p:cNvPr id="43" name="TextBox 42">
            <a:extLst>
              <a:ext uri="{FF2B5EF4-FFF2-40B4-BE49-F238E27FC236}">
                <a16:creationId xmlns:a16="http://schemas.microsoft.com/office/drawing/2014/main" id="{B818FF03-9885-ACCE-EC62-22BE92EC4278}"/>
              </a:ext>
            </a:extLst>
          </p:cNvPr>
          <p:cNvSpPr txBox="1"/>
          <p:nvPr/>
        </p:nvSpPr>
        <p:spPr>
          <a:xfrm>
            <a:off x="1404829" y="3708272"/>
            <a:ext cx="5170253" cy="1225290"/>
          </a:xfrm>
          <a:prstGeom prst="rect">
            <a:avLst/>
          </a:prstGeom>
          <a:solidFill>
            <a:srgbClr val="EAD054"/>
          </a:solidFill>
        </p:spPr>
        <p:txBody>
          <a:bodyPr wrap="square" lIns="180000" tIns="180000" rIns="180000" bIns="180000" rtlCol="0" anchor="t">
            <a:spAutoFit/>
          </a:bodyPr>
          <a:lstStyle/>
          <a:p>
            <a:r>
              <a:rPr lang="en-GB" sz="1400"/>
              <a:t>Our ability to publish final technology appraisal or highly specialised technologies guidance within 90 days of a medicine gaining marketing authorisation depends on whether it is classified as ‘</a:t>
            </a:r>
            <a:r>
              <a:rPr lang="en-GB" sz="1400">
                <a:latin typeface="Inter SemiBold"/>
                <a:ea typeface="Inter SemiBold"/>
              </a:rPr>
              <a:t>optimal</a:t>
            </a:r>
            <a:r>
              <a:rPr lang="en-GB" sz="1400">
                <a:ea typeface="Inter SemiBold"/>
              </a:rPr>
              <a:t>’</a:t>
            </a:r>
            <a:r>
              <a:rPr lang="en-GB" sz="1400"/>
              <a:t> or ‘</a:t>
            </a:r>
            <a:r>
              <a:rPr lang="en-GB" sz="1400">
                <a:latin typeface="Inter SemiBold"/>
                <a:ea typeface="Inter SemiBold"/>
              </a:rPr>
              <a:t>divergent</a:t>
            </a:r>
            <a:r>
              <a:rPr lang="en-GB" sz="1400"/>
              <a:t>’.</a:t>
            </a:r>
          </a:p>
        </p:txBody>
      </p:sp>
      <p:sp>
        <p:nvSpPr>
          <p:cNvPr id="5" name="Rectangle 4">
            <a:extLst>
              <a:ext uri="{FF2B5EF4-FFF2-40B4-BE49-F238E27FC236}">
                <a16:creationId xmlns:a16="http://schemas.microsoft.com/office/drawing/2014/main" id="{D993A0EC-CD5C-F7EC-412E-94F8B24B5819}"/>
              </a:ext>
            </a:extLst>
          </p:cNvPr>
          <p:cNvSpPr/>
          <p:nvPr/>
        </p:nvSpPr>
        <p:spPr>
          <a:xfrm>
            <a:off x="7557806" y="1968966"/>
            <a:ext cx="3804422" cy="670912"/>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Does the medicine meet all of the characteristics of an optimal topic? </a:t>
            </a:r>
          </a:p>
        </p:txBody>
      </p:sp>
      <p:sp>
        <p:nvSpPr>
          <p:cNvPr id="6" name="Rectangle 5">
            <a:extLst>
              <a:ext uri="{FF2B5EF4-FFF2-40B4-BE49-F238E27FC236}">
                <a16:creationId xmlns:a16="http://schemas.microsoft.com/office/drawing/2014/main" id="{994C854A-FA7B-2D96-514D-6D254189C527}"/>
              </a:ext>
            </a:extLst>
          </p:cNvPr>
          <p:cNvSpPr/>
          <p:nvPr/>
        </p:nvSpPr>
        <p:spPr>
          <a:xfrm>
            <a:off x="7557806" y="3162237"/>
            <a:ext cx="1827190" cy="342811"/>
          </a:xfrm>
          <a:prstGeom prst="rect">
            <a:avLst/>
          </a:prstGeom>
          <a:solidFill>
            <a:srgbClr val="379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Yes</a:t>
            </a:r>
          </a:p>
        </p:txBody>
      </p:sp>
      <p:sp>
        <p:nvSpPr>
          <p:cNvPr id="10" name="Rectangle 9">
            <a:extLst>
              <a:ext uri="{FF2B5EF4-FFF2-40B4-BE49-F238E27FC236}">
                <a16:creationId xmlns:a16="http://schemas.microsoft.com/office/drawing/2014/main" id="{7AEFE86E-E750-71DC-2D75-0EF95B6F61EE}"/>
              </a:ext>
            </a:extLst>
          </p:cNvPr>
          <p:cNvSpPr/>
          <p:nvPr/>
        </p:nvSpPr>
        <p:spPr>
          <a:xfrm>
            <a:off x="7557806" y="3734189"/>
            <a:ext cx="1827190" cy="8998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Medicine is categorised as </a:t>
            </a:r>
            <a:r>
              <a:rPr lang="en-GB" sz="1400" b="1">
                <a:solidFill>
                  <a:schemeClr val="bg1"/>
                </a:solidFill>
              </a:rPr>
              <a:t>optimal</a:t>
            </a:r>
          </a:p>
        </p:txBody>
      </p:sp>
      <p:sp>
        <p:nvSpPr>
          <p:cNvPr id="13" name="Rectangle 12">
            <a:extLst>
              <a:ext uri="{FF2B5EF4-FFF2-40B4-BE49-F238E27FC236}">
                <a16:creationId xmlns:a16="http://schemas.microsoft.com/office/drawing/2014/main" id="{4478E8F9-7202-0955-8483-981392194CCC}"/>
              </a:ext>
            </a:extLst>
          </p:cNvPr>
          <p:cNvSpPr/>
          <p:nvPr/>
        </p:nvSpPr>
        <p:spPr>
          <a:xfrm>
            <a:off x="7559344" y="4930578"/>
            <a:ext cx="1825652" cy="1330737"/>
          </a:xfrm>
          <a:prstGeom prst="rect">
            <a:avLst/>
          </a:prstGeom>
          <a:solidFill>
            <a:srgbClr val="379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NICE </a:t>
            </a:r>
            <a:r>
              <a:rPr lang="en-GB" sz="1400" b="1">
                <a:solidFill>
                  <a:schemeClr val="bg1"/>
                </a:solidFill>
              </a:rPr>
              <a:t>can</a:t>
            </a:r>
            <a:r>
              <a:rPr lang="en-GB" sz="1400">
                <a:solidFill>
                  <a:schemeClr val="bg1"/>
                </a:solidFill>
              </a:rPr>
              <a:t> publish guidance within 90 days of GB MA</a:t>
            </a:r>
          </a:p>
        </p:txBody>
      </p:sp>
      <p:sp>
        <p:nvSpPr>
          <p:cNvPr id="9" name="Rectangle 8">
            <a:extLst>
              <a:ext uri="{FF2B5EF4-FFF2-40B4-BE49-F238E27FC236}">
                <a16:creationId xmlns:a16="http://schemas.microsoft.com/office/drawing/2014/main" id="{26CF0E9D-C82D-3CAB-8E74-7345AF556040}"/>
              </a:ext>
            </a:extLst>
          </p:cNvPr>
          <p:cNvSpPr/>
          <p:nvPr/>
        </p:nvSpPr>
        <p:spPr>
          <a:xfrm>
            <a:off x="9555549" y="3147913"/>
            <a:ext cx="1808210" cy="342812"/>
          </a:xfrm>
          <a:prstGeom prst="rect">
            <a:avLst/>
          </a:prstGeom>
          <a:solidFill>
            <a:srgbClr val="D07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No</a:t>
            </a:r>
          </a:p>
        </p:txBody>
      </p:sp>
      <p:sp>
        <p:nvSpPr>
          <p:cNvPr id="12" name="Rectangle 11">
            <a:extLst>
              <a:ext uri="{FF2B5EF4-FFF2-40B4-BE49-F238E27FC236}">
                <a16:creationId xmlns:a16="http://schemas.microsoft.com/office/drawing/2014/main" id="{1E970193-330A-370E-4E13-081E821E2F30}"/>
              </a:ext>
            </a:extLst>
          </p:cNvPr>
          <p:cNvSpPr/>
          <p:nvPr/>
        </p:nvSpPr>
        <p:spPr>
          <a:xfrm>
            <a:off x="9554017" y="3734102"/>
            <a:ext cx="1808211" cy="8998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Medicine is categorised as </a:t>
            </a:r>
            <a:r>
              <a:rPr lang="en-GB" sz="1400" b="1">
                <a:solidFill>
                  <a:schemeClr val="bg1"/>
                </a:solidFill>
              </a:rPr>
              <a:t>divergent</a:t>
            </a:r>
          </a:p>
        </p:txBody>
      </p:sp>
      <p:sp>
        <p:nvSpPr>
          <p:cNvPr id="14" name="Rectangle 13">
            <a:extLst>
              <a:ext uri="{FF2B5EF4-FFF2-40B4-BE49-F238E27FC236}">
                <a16:creationId xmlns:a16="http://schemas.microsoft.com/office/drawing/2014/main" id="{8F00941D-916E-B156-AB74-B0424126E8E0}"/>
              </a:ext>
            </a:extLst>
          </p:cNvPr>
          <p:cNvSpPr/>
          <p:nvPr/>
        </p:nvSpPr>
        <p:spPr>
          <a:xfrm>
            <a:off x="9552486" y="4930577"/>
            <a:ext cx="1809742" cy="1330737"/>
          </a:xfrm>
          <a:prstGeom prst="rect">
            <a:avLst/>
          </a:prstGeom>
          <a:solidFill>
            <a:srgbClr val="D07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NICE </a:t>
            </a:r>
            <a:r>
              <a:rPr lang="en-GB" sz="1400" b="1">
                <a:solidFill>
                  <a:schemeClr val="bg1"/>
                </a:solidFill>
              </a:rPr>
              <a:t>cannot</a:t>
            </a:r>
            <a:r>
              <a:rPr lang="en-GB" sz="1400">
                <a:solidFill>
                  <a:schemeClr val="bg1"/>
                </a:solidFill>
              </a:rPr>
              <a:t> publish guidance within 90 days of GB MA due to external factors</a:t>
            </a:r>
          </a:p>
        </p:txBody>
      </p:sp>
      <p:cxnSp>
        <p:nvCxnSpPr>
          <p:cNvPr id="34" name="Connector: Elbow 33">
            <a:extLst>
              <a:ext uri="{FF2B5EF4-FFF2-40B4-BE49-F238E27FC236}">
                <a16:creationId xmlns:a16="http://schemas.microsoft.com/office/drawing/2014/main" id="{9DADE646-F4A2-B3A0-DE88-CBC737508773}"/>
              </a:ext>
              <a:ext uri="{C183D7F6-B498-43B3-948B-1728B52AA6E4}">
                <adec:decorative xmlns:adec="http://schemas.microsoft.com/office/drawing/2017/decorative" val="1"/>
              </a:ext>
            </a:extLst>
          </p:cNvPr>
          <p:cNvCxnSpPr>
            <a:cxnSpLocks/>
            <a:stCxn id="5" idx="2"/>
            <a:endCxn id="6" idx="0"/>
          </p:cNvCxnSpPr>
          <p:nvPr/>
        </p:nvCxnSpPr>
        <p:spPr>
          <a:xfrm rot="5400000">
            <a:off x="8704530" y="2406749"/>
            <a:ext cx="522359" cy="988616"/>
          </a:xfrm>
          <a:prstGeom prst="bentConnector3">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C0C8DFE-3268-32C8-81DA-D27311977C13}"/>
              </a:ext>
              <a:ext uri="{C183D7F6-B498-43B3-948B-1728B52AA6E4}">
                <adec:decorative xmlns:adec="http://schemas.microsoft.com/office/drawing/2017/decorative" val="1"/>
              </a:ext>
            </a:extLst>
          </p:cNvPr>
          <p:cNvCxnSpPr>
            <a:cxnSpLocks/>
            <a:stCxn id="5" idx="2"/>
            <a:endCxn id="9" idx="0"/>
          </p:cNvCxnSpPr>
          <p:nvPr/>
        </p:nvCxnSpPr>
        <p:spPr>
          <a:xfrm rot="16200000" flipH="1">
            <a:off x="9705818" y="2394076"/>
            <a:ext cx="508035" cy="999637"/>
          </a:xfrm>
          <a:prstGeom prst="bentConnector3">
            <a:avLst>
              <a:gd name="adj1" fmla="val 51519"/>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6C914FB-D22D-0D9E-8460-5D24C46599B3}"/>
              </a:ext>
              <a:ext uri="{C183D7F6-B498-43B3-948B-1728B52AA6E4}">
                <adec:decorative xmlns:adec="http://schemas.microsoft.com/office/drawing/2017/decorative" val="1"/>
              </a:ext>
            </a:extLst>
          </p:cNvPr>
          <p:cNvCxnSpPr>
            <a:cxnSpLocks/>
            <a:stCxn id="6" idx="2"/>
            <a:endCxn id="10" idx="0"/>
          </p:cNvCxnSpPr>
          <p:nvPr/>
        </p:nvCxnSpPr>
        <p:spPr>
          <a:xfrm>
            <a:off x="8471401" y="3505048"/>
            <a:ext cx="0" cy="22914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88E24A5-C52E-80D3-519C-F7F1DA80DC5E}"/>
              </a:ext>
              <a:ext uri="{C183D7F6-B498-43B3-948B-1728B52AA6E4}">
                <adec:decorative xmlns:adec="http://schemas.microsoft.com/office/drawing/2017/decorative" val="1"/>
              </a:ext>
            </a:extLst>
          </p:cNvPr>
          <p:cNvCxnSpPr>
            <a:cxnSpLocks/>
            <a:stCxn id="9" idx="2"/>
            <a:endCxn id="12" idx="0"/>
          </p:cNvCxnSpPr>
          <p:nvPr/>
        </p:nvCxnSpPr>
        <p:spPr>
          <a:xfrm flipH="1">
            <a:off x="10458123" y="3490725"/>
            <a:ext cx="1531" cy="243377"/>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A8D653-67F4-B4CB-8213-F94BC8CE6457}"/>
              </a:ext>
              <a:ext uri="{C183D7F6-B498-43B3-948B-1728B52AA6E4}">
                <adec:decorative xmlns:adec="http://schemas.microsoft.com/office/drawing/2017/decorative" val="1"/>
              </a:ext>
            </a:extLst>
          </p:cNvPr>
          <p:cNvCxnSpPr>
            <a:cxnSpLocks/>
            <a:stCxn id="10" idx="2"/>
            <a:endCxn id="13" idx="0"/>
          </p:cNvCxnSpPr>
          <p:nvPr/>
        </p:nvCxnSpPr>
        <p:spPr>
          <a:xfrm>
            <a:off x="8471401" y="4633993"/>
            <a:ext cx="769" cy="2965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95E10F-3011-6674-98D1-7FDAFE954DEA}"/>
              </a:ext>
              <a:ext uri="{C183D7F6-B498-43B3-948B-1728B52AA6E4}">
                <adec:decorative xmlns:adec="http://schemas.microsoft.com/office/drawing/2017/decorative" val="1"/>
              </a:ext>
            </a:extLst>
          </p:cNvPr>
          <p:cNvCxnSpPr>
            <a:cxnSpLocks/>
            <a:stCxn id="12" idx="2"/>
            <a:endCxn id="14" idx="0"/>
          </p:cNvCxnSpPr>
          <p:nvPr/>
        </p:nvCxnSpPr>
        <p:spPr>
          <a:xfrm flipH="1">
            <a:off x="10457357" y="4633906"/>
            <a:ext cx="766" cy="29667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86C82046-33B4-166E-14A0-5ED828EE06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4911" y="3818478"/>
            <a:ext cx="1042418" cy="789434"/>
          </a:xfrm>
          <a:prstGeom prst="rect">
            <a:avLst/>
          </a:prstGeom>
        </p:spPr>
      </p:pic>
      <p:cxnSp>
        <p:nvCxnSpPr>
          <p:cNvPr id="40" name="Connector: Elbow 39">
            <a:extLst>
              <a:ext uri="{FF2B5EF4-FFF2-40B4-BE49-F238E27FC236}">
                <a16:creationId xmlns:a16="http://schemas.microsoft.com/office/drawing/2014/main" id="{29FA325E-39DC-3710-707F-283A4D72C03F}"/>
              </a:ext>
              <a:ext uri="{C183D7F6-B498-43B3-948B-1728B52AA6E4}">
                <adec:decorative xmlns:adec="http://schemas.microsoft.com/office/drawing/2017/decorative" val="1"/>
              </a:ext>
            </a:extLst>
          </p:cNvPr>
          <p:cNvCxnSpPr>
            <a:cxnSpLocks/>
            <a:stCxn id="43" idx="3"/>
            <a:endCxn id="5" idx="0"/>
          </p:cNvCxnSpPr>
          <p:nvPr/>
        </p:nvCxnSpPr>
        <p:spPr>
          <a:xfrm flipV="1">
            <a:off x="6575082" y="1968966"/>
            <a:ext cx="2884935" cy="2351951"/>
          </a:xfrm>
          <a:prstGeom prst="bentConnector4">
            <a:avLst>
              <a:gd name="adj1" fmla="val 17032"/>
              <a:gd name="adj2" fmla="val 10972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0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6AB88E-29EB-F114-472D-516409EE3061}"/>
              </a:ext>
            </a:extLst>
          </p:cNvPr>
          <p:cNvSpPr txBox="1">
            <a:spLocks/>
          </p:cNvSpPr>
          <p:nvPr/>
        </p:nvSpPr>
        <p:spPr>
          <a:xfrm>
            <a:off x="240400" y="269564"/>
            <a:ext cx="1521768" cy="4110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a:defRPr/>
            </a:pPr>
            <a:r>
              <a:rPr lang="en-GB" sz="1400" b="0">
                <a:latin typeface="Inter SemiBold" panose="02000503000000020004" pitchFamily="2" charset="0"/>
                <a:ea typeface="Inter SemiBold" panose="02000503000000020004" pitchFamily="2" charset="0"/>
              </a:rPr>
              <a:t>…that is timely</a:t>
            </a:r>
          </a:p>
        </p:txBody>
      </p:sp>
      <p:sp>
        <p:nvSpPr>
          <p:cNvPr id="7" name="Title 6">
            <a:extLst>
              <a:ext uri="{FF2B5EF4-FFF2-40B4-BE49-F238E27FC236}">
                <a16:creationId xmlns:a16="http://schemas.microsoft.com/office/drawing/2014/main" id="{B8E0AB0C-6798-42B8-48A5-4239C349C072}"/>
              </a:ext>
            </a:extLst>
          </p:cNvPr>
          <p:cNvSpPr>
            <a:spLocks noGrp="1"/>
          </p:cNvSpPr>
          <p:nvPr>
            <p:ph type="ctrTitle"/>
          </p:nvPr>
        </p:nvSpPr>
        <p:spPr>
          <a:xfrm>
            <a:off x="433234" y="884577"/>
            <a:ext cx="5859802" cy="1116415"/>
          </a:xfrm>
        </p:spPr>
        <p:txBody>
          <a:bodyPr>
            <a:normAutofit/>
          </a:bodyPr>
          <a:lstStyle/>
          <a:p>
            <a:r>
              <a:rPr lang="en-GB" sz="2400" dirty="0">
                <a:solidFill>
                  <a:srgbClr val="00436C"/>
                </a:solidFill>
                <a:latin typeface="Lora SemiBold"/>
              </a:rPr>
              <a:t>How we characterise an ‘optimal’ or divergent topic</a:t>
            </a:r>
          </a:p>
        </p:txBody>
      </p:sp>
      <p:sp>
        <p:nvSpPr>
          <p:cNvPr id="6" name="TextBox 5">
            <a:extLst>
              <a:ext uri="{FF2B5EF4-FFF2-40B4-BE49-F238E27FC236}">
                <a16:creationId xmlns:a16="http://schemas.microsoft.com/office/drawing/2014/main" id="{29AE4DBB-48D1-36F3-9EAC-DBAD77C86FEF}"/>
              </a:ext>
            </a:extLst>
          </p:cNvPr>
          <p:cNvSpPr txBox="1"/>
          <p:nvPr/>
        </p:nvSpPr>
        <p:spPr>
          <a:xfrm>
            <a:off x="528321" y="1920511"/>
            <a:ext cx="5697240" cy="1398808"/>
          </a:xfrm>
          <a:prstGeom prst="rect">
            <a:avLst/>
          </a:prstGeom>
          <a:noFill/>
          <a:ln w="19050">
            <a:solidFill>
              <a:srgbClr val="228096"/>
            </a:solidFill>
          </a:ln>
        </p:spPr>
        <p:txBody>
          <a:bodyPr wrap="square" lIns="252000" tIns="144000" rIns="252000" bIns="144000">
            <a:spAutoFit/>
          </a:bodyPr>
          <a:lstStyle/>
          <a:p>
            <a:r>
              <a:rPr lang="en-GB"/>
              <a:t>We categorise medicines as either optimal or divergent based on whether it is possible to publish final guidance within 90 days of marketing authorisation.</a:t>
            </a:r>
          </a:p>
        </p:txBody>
      </p:sp>
      <p:graphicFrame>
        <p:nvGraphicFramePr>
          <p:cNvPr id="11" name="Table 11">
            <a:extLst>
              <a:ext uri="{FF2B5EF4-FFF2-40B4-BE49-F238E27FC236}">
                <a16:creationId xmlns:a16="http://schemas.microsoft.com/office/drawing/2014/main" id="{1BDBC818-B35B-E3FA-943D-62910BCFD836}"/>
              </a:ext>
            </a:extLst>
          </p:cNvPr>
          <p:cNvGraphicFramePr>
            <a:graphicFrameLocks noGrp="1"/>
          </p:cNvGraphicFramePr>
          <p:nvPr/>
        </p:nvGraphicFramePr>
        <p:xfrm>
          <a:off x="6791499" y="984330"/>
          <a:ext cx="4892453" cy="5225279"/>
        </p:xfrm>
        <a:graphic>
          <a:graphicData uri="http://schemas.openxmlformats.org/drawingml/2006/table">
            <a:tbl>
              <a:tblPr firstRow="1" bandRow="1">
                <a:tableStyleId>{5C22544A-7EE6-4342-B048-85BDC9FD1C3A}</a:tableStyleId>
              </a:tblPr>
              <a:tblGrid>
                <a:gridCol w="4892453">
                  <a:extLst>
                    <a:ext uri="{9D8B030D-6E8A-4147-A177-3AD203B41FA5}">
                      <a16:colId xmlns:a16="http://schemas.microsoft.com/office/drawing/2014/main" val="138105"/>
                    </a:ext>
                  </a:extLst>
                </a:gridCol>
              </a:tblGrid>
              <a:tr h="485465">
                <a:tc>
                  <a:txBody>
                    <a:bodyPr/>
                    <a:lstStyle/>
                    <a:p>
                      <a:pPr algn="ctr"/>
                      <a:r>
                        <a:rPr lang="en-GB" sz="1600">
                          <a:solidFill>
                            <a:schemeClr val="tx1"/>
                          </a:solidFill>
                        </a:rPr>
                        <a:t>Characteristics of an ‘optimal’ topic</a:t>
                      </a:r>
                    </a:p>
                  </a:txBody>
                  <a:tcPr anchor="ctr">
                    <a:solidFill>
                      <a:schemeClr val="accent3"/>
                    </a:solidFill>
                  </a:tcPr>
                </a:tc>
                <a:extLst>
                  <a:ext uri="{0D108BD9-81ED-4DB2-BD59-A6C34878D82A}">
                    <a16:rowId xmlns:a16="http://schemas.microsoft.com/office/drawing/2014/main" val="907196623"/>
                  </a:ext>
                </a:extLst>
              </a:tr>
              <a:tr h="512605">
                <a:tc>
                  <a:txBody>
                    <a:bodyPr/>
                    <a:lstStyle/>
                    <a:p>
                      <a:pPr marL="0" marR="0" lvl="0" indent="0" algn="ctr" rtl="0" eaLnBrk="1" fontAlgn="auto" latinLnBrk="0" hangingPunct="1">
                        <a:lnSpc>
                          <a:spcPct val="100000"/>
                        </a:lnSpc>
                        <a:spcBef>
                          <a:spcPts val="0"/>
                        </a:spcBef>
                        <a:spcAft>
                          <a:spcPts val="0"/>
                        </a:spcAft>
                        <a:buClrTx/>
                        <a:buSzTx/>
                        <a:buFontTx/>
                        <a:buNone/>
                      </a:pPr>
                      <a:r>
                        <a:rPr lang="en-GB" sz="1200">
                          <a:latin typeface="+mn-lt"/>
                          <a:ea typeface="Inter"/>
                        </a:rPr>
                        <a:t>NICE is notified of topic &gt;16 months ahead of GB marketing authorisation.</a:t>
                      </a:r>
                    </a:p>
                  </a:txBody>
                  <a:tcPr anchor="ctr">
                    <a:solidFill>
                      <a:srgbClr val="C8E0E6"/>
                    </a:solidFill>
                  </a:tcPr>
                </a:tc>
                <a:extLst>
                  <a:ext uri="{0D108BD9-81ED-4DB2-BD59-A6C34878D82A}">
                    <a16:rowId xmlns:a16="http://schemas.microsoft.com/office/drawing/2014/main" val="1272879433"/>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Company accepts the NICE topic</a:t>
                      </a:r>
                      <a:r>
                        <a:rPr lang="en-GB" sz="1200">
                          <a:latin typeface="+mn-lt"/>
                          <a:ea typeface="Inter"/>
                        </a:rPr>
                        <a:t> selection or routing decisions.</a:t>
                      </a:r>
                    </a:p>
                  </a:txBody>
                  <a:tcPr anchor="ctr">
                    <a:solidFill>
                      <a:srgbClr val="F7F4F1"/>
                    </a:solidFill>
                  </a:tcPr>
                </a:tc>
                <a:extLst>
                  <a:ext uri="{0D108BD9-81ED-4DB2-BD59-A6C34878D82A}">
                    <a16:rowId xmlns:a16="http://schemas.microsoft.com/office/drawing/2014/main" val="2248175011"/>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Company does not negotiate a delayed evidence submission date.</a:t>
                      </a:r>
                      <a:endParaRPr lang="en-GB" sz="1200">
                        <a:latin typeface="+mn-lt"/>
                      </a:endParaRPr>
                    </a:p>
                  </a:txBody>
                  <a:tcPr anchor="ctr">
                    <a:solidFill>
                      <a:srgbClr val="C8E0E6"/>
                    </a:solidFill>
                  </a:tcPr>
                </a:tc>
                <a:extLst>
                  <a:ext uri="{0D108BD9-81ED-4DB2-BD59-A6C34878D82A}">
                    <a16:rowId xmlns:a16="http://schemas.microsoft.com/office/drawing/2014/main" val="2010749446"/>
                  </a:ext>
                </a:extLst>
              </a:tr>
              <a:tr h="314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The t</a:t>
                      </a:r>
                      <a:r>
                        <a:rPr lang="en-GB" sz="1200">
                          <a:latin typeface="+mn-lt"/>
                          <a:ea typeface="Inter"/>
                        </a:rPr>
                        <a:t>echnical engagement stage is not required.</a:t>
                      </a:r>
                    </a:p>
                  </a:txBody>
                  <a:tcPr anchor="ctr">
                    <a:solidFill>
                      <a:srgbClr val="F7F4F1"/>
                    </a:solidFill>
                  </a:tcPr>
                </a:tc>
                <a:extLst>
                  <a:ext uri="{0D108BD9-81ED-4DB2-BD59-A6C34878D82A}">
                    <a16:rowId xmlns:a16="http://schemas.microsoft.com/office/drawing/2014/main" val="3821140766"/>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A</a:t>
                      </a:r>
                      <a:r>
                        <a:rPr lang="en-GB" sz="1200">
                          <a:latin typeface="+mn-lt"/>
                          <a:ea typeface="Inter"/>
                        </a:rPr>
                        <a:t>dditional data is not provided post evidence submission date.</a:t>
                      </a:r>
                    </a:p>
                  </a:txBody>
                  <a:tcPr anchor="ctr">
                    <a:solidFill>
                      <a:srgbClr val="C8E0E6"/>
                    </a:solidFill>
                  </a:tcPr>
                </a:tc>
                <a:extLst>
                  <a:ext uri="{0D108BD9-81ED-4DB2-BD59-A6C34878D82A}">
                    <a16:rowId xmlns:a16="http://schemas.microsoft.com/office/drawing/2014/main" val="1381507759"/>
                  </a:ext>
                </a:extLst>
              </a:tr>
              <a:tr h="723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Cost effective ICER presented and agreed at the first committee meeting leading to final draft guidance (consultation not required).</a:t>
                      </a:r>
                      <a:endParaRPr lang="en-GB" sz="1200">
                        <a:latin typeface="+mn-lt"/>
                        <a:ea typeface="Inter"/>
                      </a:endParaRPr>
                    </a:p>
                  </a:txBody>
                  <a:tcPr anchor="ctr">
                    <a:solidFill>
                      <a:srgbClr val="F7F4F1"/>
                    </a:solidFill>
                  </a:tcPr>
                </a:tc>
                <a:extLst>
                  <a:ext uri="{0D108BD9-81ED-4DB2-BD59-A6C34878D82A}">
                    <a16:rowId xmlns:a16="http://schemas.microsoft.com/office/drawing/2014/main" val="1998950129"/>
                  </a:ext>
                </a:extLst>
              </a:tr>
              <a:tr h="6263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The t</a:t>
                      </a:r>
                      <a:r>
                        <a:rPr lang="en-GB" sz="1200">
                          <a:latin typeface="+mn-lt"/>
                          <a:ea typeface="Inter"/>
                        </a:rPr>
                        <a:t>opic is not delayed/paused due to commercial discussions (pre or post the committee meeting).</a:t>
                      </a:r>
                    </a:p>
                  </a:txBody>
                  <a:tcPr anchor="ctr">
                    <a:solidFill>
                      <a:srgbClr val="C8E0E6"/>
                    </a:solidFill>
                  </a:tcPr>
                </a:tc>
                <a:extLst>
                  <a:ext uri="{0D108BD9-81ED-4DB2-BD59-A6C34878D82A}">
                    <a16:rowId xmlns:a16="http://schemas.microsoft.com/office/drawing/2014/main" val="1806454324"/>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No appeal received for the topic or, if appeal</a:t>
                      </a:r>
                      <a:r>
                        <a:rPr lang="en-GB" sz="1200">
                          <a:latin typeface="+mn-lt"/>
                          <a:ea typeface="Inter"/>
                        </a:rPr>
                        <a:t> received, appeal points are upheld.</a:t>
                      </a:r>
                    </a:p>
                  </a:txBody>
                  <a:tcPr anchor="ctr">
                    <a:solidFill>
                      <a:srgbClr val="F7F4F1"/>
                    </a:solidFill>
                  </a:tcPr>
                </a:tc>
                <a:extLst>
                  <a:ext uri="{0D108BD9-81ED-4DB2-BD59-A6C34878D82A}">
                    <a16:rowId xmlns:a16="http://schemas.microsoft.com/office/drawing/2014/main" val="3892564194"/>
                  </a:ext>
                </a:extLst>
              </a:tr>
              <a:tr h="51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ea typeface="Inter"/>
                        </a:rPr>
                        <a:t>There aren’t other external factors that cause delay to the appraisal timelines.</a:t>
                      </a:r>
                    </a:p>
                  </a:txBody>
                  <a:tcPr anchor="ctr">
                    <a:solidFill>
                      <a:srgbClr val="C8E0E6"/>
                    </a:solidFill>
                  </a:tcPr>
                </a:tc>
                <a:extLst>
                  <a:ext uri="{0D108BD9-81ED-4DB2-BD59-A6C34878D82A}">
                    <a16:rowId xmlns:a16="http://schemas.microsoft.com/office/drawing/2014/main" val="710101101"/>
                  </a:ext>
                </a:extLst>
              </a:tr>
            </a:tbl>
          </a:graphicData>
        </a:graphic>
      </p:graphicFrame>
      <p:pic>
        <p:nvPicPr>
          <p:cNvPr id="8" name="Picture 7">
            <a:extLst>
              <a:ext uri="{FF2B5EF4-FFF2-40B4-BE49-F238E27FC236}">
                <a16:creationId xmlns:a16="http://schemas.microsoft.com/office/drawing/2014/main" id="{4EB01DDB-5CED-3F20-5E83-50E9FECEA6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43944" y="454276"/>
            <a:ext cx="587562" cy="444967"/>
          </a:xfrm>
          <a:prstGeom prst="rect">
            <a:avLst/>
          </a:prstGeom>
        </p:spPr>
      </p:pic>
    </p:spTree>
    <p:extLst>
      <p:ext uri="{BB962C8B-B14F-4D97-AF65-F5344CB8AC3E}">
        <p14:creationId xmlns:p14="http://schemas.microsoft.com/office/powerpoint/2010/main" val="158408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1">
            <a:extLst>
              <a:ext uri="{FF2B5EF4-FFF2-40B4-BE49-F238E27FC236}">
                <a16:creationId xmlns:a16="http://schemas.microsoft.com/office/drawing/2014/main" id="{FCDD2D47-C7D0-09AF-3E99-2C96CB41AE3F}"/>
              </a:ext>
              <a:ext uri="{C183D7F6-B498-43B3-948B-1728B52AA6E4}">
                <adec:decorative xmlns:adec="http://schemas.microsoft.com/office/drawing/2017/decorative" val="1"/>
              </a:ext>
            </a:extLst>
          </p:cNvPr>
          <p:cNvGraphicFramePr>
            <a:graphicFrameLocks noGrp="1"/>
          </p:cNvGraphicFramePr>
          <p:nvPr>
            <p:ph type="chart" sz="quarter" idx="10"/>
            <p:extLst>
              <p:ext uri="{D42A27DB-BD31-4B8C-83A1-F6EECF244321}">
                <p14:modId xmlns:p14="http://schemas.microsoft.com/office/powerpoint/2010/main" val="3563240819"/>
              </p:ext>
            </p:extLst>
          </p:nvPr>
        </p:nvGraphicFramePr>
        <p:xfrm>
          <a:off x="916087" y="1772124"/>
          <a:ext cx="9563100" cy="4233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C2016AA5-CF81-5496-5F4F-10703C96D205}"/>
              </a:ext>
            </a:extLst>
          </p:cNvPr>
          <p:cNvSpPr>
            <a:spLocks noGrp="1"/>
          </p:cNvSpPr>
          <p:nvPr>
            <p:ph type="ctrTitle"/>
          </p:nvPr>
        </p:nvSpPr>
        <p:spPr>
          <a:xfrm>
            <a:off x="496383" y="487510"/>
            <a:ext cx="9692645" cy="765175"/>
          </a:xfrm>
        </p:spPr>
        <p:txBody>
          <a:bodyPr>
            <a:normAutofit fontScale="90000"/>
          </a:bodyPr>
          <a:lstStyle/>
          <a:p>
            <a:r>
              <a:rPr lang="en-GB">
                <a:solidFill>
                  <a:schemeClr val="tx2"/>
                </a:solidFill>
                <a:latin typeface="Lora SemiBold"/>
              </a:rPr>
              <a:t>Factors that cause topics to be ‘divergent’</a:t>
            </a:r>
          </a:p>
        </p:txBody>
      </p:sp>
      <p:sp>
        <p:nvSpPr>
          <p:cNvPr id="9" name="Text Placeholder 8">
            <a:extLst>
              <a:ext uri="{FF2B5EF4-FFF2-40B4-BE49-F238E27FC236}">
                <a16:creationId xmlns:a16="http://schemas.microsoft.com/office/drawing/2014/main" id="{CEA9241B-7386-2B96-4FF2-B929D82841B1}"/>
              </a:ext>
            </a:extLst>
          </p:cNvPr>
          <p:cNvSpPr>
            <a:spLocks noGrp="1"/>
          </p:cNvSpPr>
          <p:nvPr>
            <p:ph type="body" sz="quarter" idx="18"/>
          </p:nvPr>
        </p:nvSpPr>
        <p:spPr>
          <a:xfrm>
            <a:off x="583399" y="1261977"/>
            <a:ext cx="10228477" cy="402130"/>
          </a:xfrm>
        </p:spPr>
        <p:txBody>
          <a:bodyPr vert="horz" lIns="91440" tIns="45720" rIns="91440" bIns="45720" rtlCol="0" anchor="t">
            <a:normAutofit fontScale="85000" lnSpcReduction="10000"/>
          </a:bodyPr>
          <a:lstStyle/>
          <a:p>
            <a:r>
              <a:rPr lang="en-GB">
                <a:ea typeface="Inter"/>
              </a:rPr>
              <a:t>Chart displaying the primary factors impacting NICE’s ability to publish timely guidance, displayed as a % of all factors</a:t>
            </a:r>
          </a:p>
        </p:txBody>
      </p:sp>
    </p:spTree>
    <p:extLst>
      <p:ext uri="{BB962C8B-B14F-4D97-AF65-F5344CB8AC3E}">
        <p14:creationId xmlns:p14="http://schemas.microsoft.com/office/powerpoint/2010/main" val="304723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14F1FB0-D92C-EC9F-0E75-AB18ED8663D7}"/>
              </a:ext>
            </a:extLst>
          </p:cNvPr>
          <p:cNvSpPr>
            <a:spLocks noGrp="1"/>
          </p:cNvSpPr>
          <p:nvPr>
            <p:ph type="ctrTitle"/>
          </p:nvPr>
        </p:nvSpPr>
        <p:spPr>
          <a:xfrm>
            <a:off x="365017" y="342761"/>
            <a:ext cx="8786329" cy="611951"/>
          </a:xfrm>
        </p:spPr>
        <p:txBody>
          <a:bodyPr>
            <a:noAutofit/>
          </a:bodyPr>
          <a:lstStyle/>
          <a:p>
            <a:pPr algn="ctr"/>
            <a:r>
              <a:rPr lang="en-GB" sz="2000" dirty="0">
                <a:solidFill>
                  <a:srgbClr val="00436C"/>
                </a:solidFill>
                <a:latin typeface="Lora SemiBold"/>
              </a:rPr>
              <a:t>Days between GB marketing authorisation and final TA/HST guidance publication: 1 April-31 October 2023</a:t>
            </a:r>
          </a:p>
        </p:txBody>
      </p:sp>
      <p:graphicFrame>
        <p:nvGraphicFramePr>
          <p:cNvPr id="9" name="Chart 8" descr="Chart showing the mean days between GB marketing authorisation and final TA/HST guidance publication: 1 April to 31 October 2023">
            <a:extLst>
              <a:ext uri="{FF2B5EF4-FFF2-40B4-BE49-F238E27FC236}">
                <a16:creationId xmlns:a16="http://schemas.microsoft.com/office/drawing/2014/main" id="{1C0A4938-15B5-EC5A-F690-EF24A876E5B8}"/>
              </a:ext>
            </a:extLst>
          </p:cNvPr>
          <p:cNvGraphicFramePr/>
          <p:nvPr>
            <p:extLst>
              <p:ext uri="{D42A27DB-BD31-4B8C-83A1-F6EECF244321}">
                <p14:modId xmlns:p14="http://schemas.microsoft.com/office/powerpoint/2010/main" val="1348310636"/>
              </p:ext>
            </p:extLst>
          </p:nvPr>
        </p:nvGraphicFramePr>
        <p:xfrm>
          <a:off x="350920" y="805775"/>
          <a:ext cx="4221628" cy="480127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33BCEA07-CC64-5F41-1D4E-5F520D6C58BD}"/>
              </a:ext>
            </a:extLst>
          </p:cNvPr>
          <p:cNvSpPr txBox="1"/>
          <p:nvPr/>
        </p:nvSpPr>
        <p:spPr>
          <a:xfrm>
            <a:off x="5065882" y="5619749"/>
            <a:ext cx="4221628" cy="261610"/>
          </a:xfrm>
          <a:prstGeom prst="rect">
            <a:avLst/>
          </a:prstGeom>
          <a:noFill/>
        </p:spPr>
        <p:txBody>
          <a:bodyPr wrap="square" rtlCol="0">
            <a:spAutoFit/>
          </a:bodyPr>
          <a:lstStyle/>
          <a:p>
            <a:pPr algn="ctr"/>
            <a:r>
              <a:rPr lang="en-GB" sz="1100"/>
              <a:t>Figures in () indicate the number of topics in each category</a:t>
            </a:r>
          </a:p>
        </p:txBody>
      </p:sp>
      <p:graphicFrame>
        <p:nvGraphicFramePr>
          <p:cNvPr id="3" name="Chart 2" descr="Chart showing the median days between GB marketing authorisation and final TA/HST guidance publication: 1 April to 31 October 2023">
            <a:extLst>
              <a:ext uri="{FF2B5EF4-FFF2-40B4-BE49-F238E27FC236}">
                <a16:creationId xmlns:a16="http://schemas.microsoft.com/office/drawing/2014/main" id="{FFB315D5-7554-9831-91E9-29B25D8E70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7553754"/>
              </p:ext>
            </p:extLst>
          </p:nvPr>
        </p:nvGraphicFramePr>
        <p:xfrm>
          <a:off x="4873831" y="805775"/>
          <a:ext cx="4221628" cy="48012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42C4788-61B1-1E83-93E4-4BAC65A605E9}"/>
              </a:ext>
            </a:extLst>
          </p:cNvPr>
          <p:cNvSpPr txBox="1"/>
          <p:nvPr/>
        </p:nvSpPr>
        <p:spPr>
          <a:xfrm>
            <a:off x="502872" y="5619749"/>
            <a:ext cx="4221628" cy="261610"/>
          </a:xfrm>
          <a:prstGeom prst="rect">
            <a:avLst/>
          </a:prstGeom>
          <a:noFill/>
        </p:spPr>
        <p:txBody>
          <a:bodyPr wrap="square" rtlCol="0">
            <a:spAutoFit/>
          </a:bodyPr>
          <a:lstStyle/>
          <a:p>
            <a:pPr algn="ctr"/>
            <a:r>
              <a:rPr lang="en-GB" sz="1100"/>
              <a:t>Figures in () indicate the number of topics in each category</a:t>
            </a:r>
          </a:p>
        </p:txBody>
      </p:sp>
      <p:graphicFrame>
        <p:nvGraphicFramePr>
          <p:cNvPr id="8" name="Table 8">
            <a:extLst>
              <a:ext uri="{FF2B5EF4-FFF2-40B4-BE49-F238E27FC236}">
                <a16:creationId xmlns:a16="http://schemas.microsoft.com/office/drawing/2014/main" id="{2569F2E2-A71E-F5ED-02ED-CB41B7F45597}"/>
              </a:ext>
            </a:extLst>
          </p:cNvPr>
          <p:cNvGraphicFramePr>
            <a:graphicFrameLocks noGrp="1"/>
          </p:cNvGraphicFramePr>
          <p:nvPr/>
        </p:nvGraphicFramePr>
        <p:xfrm>
          <a:off x="9378950" y="1574801"/>
          <a:ext cx="2631818" cy="4998720"/>
        </p:xfrm>
        <a:graphic>
          <a:graphicData uri="http://schemas.openxmlformats.org/drawingml/2006/table">
            <a:tbl>
              <a:tblPr firstRow="1" bandRow="1">
                <a:tableStyleId>{5C22544A-7EE6-4342-B048-85BDC9FD1C3A}</a:tableStyleId>
              </a:tblPr>
              <a:tblGrid>
                <a:gridCol w="2631818">
                  <a:extLst>
                    <a:ext uri="{9D8B030D-6E8A-4147-A177-3AD203B41FA5}">
                      <a16:colId xmlns:a16="http://schemas.microsoft.com/office/drawing/2014/main" val="2712419925"/>
                    </a:ext>
                  </a:extLst>
                </a:gridCol>
              </a:tblGrid>
              <a:tr h="306498">
                <a:tc>
                  <a:txBody>
                    <a:bodyPr/>
                    <a:lstStyle/>
                    <a:p>
                      <a:pPr algn="ctr"/>
                      <a:r>
                        <a:rPr lang="en-GB" sz="1600"/>
                        <a:t>Commentary</a:t>
                      </a:r>
                    </a:p>
                  </a:txBody>
                  <a:tcPr/>
                </a:tc>
                <a:extLst>
                  <a:ext uri="{0D108BD9-81ED-4DB2-BD59-A6C34878D82A}">
                    <a16:rowId xmlns:a16="http://schemas.microsoft.com/office/drawing/2014/main" val="1358312054"/>
                  </a:ext>
                </a:extLst>
              </a:tr>
              <a:tr h="46401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High confidence that the targets will be achieved for optimal medicine publications, as YTD performance is significantly lower than target. Already published more optimal topics YTD than the 22-23 year.</a:t>
                      </a:r>
                      <a:br>
                        <a:rPr lang="en-GB" sz="1200" dirty="0"/>
                      </a:b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High confidence that median target for all topics category can be achieved as median is less affected by topic outliers and is tracking well against target, demonstrating overall improvement in speed of evaluations YTD. </a:t>
                      </a:r>
                      <a:br>
                        <a:rPr lang="en-GB" sz="1200" dirty="0"/>
                      </a:br>
                      <a:endParaRPr lang="en-GB" sz="1200" dirty="0"/>
                    </a:p>
                    <a:p>
                      <a:pPr marL="285750" indent="-285750" algn="l">
                        <a:buFont typeface="Arial" panose="020B0604020202020204" pitchFamily="34" charset="0"/>
                        <a:buChar char="•"/>
                      </a:pPr>
                      <a:r>
                        <a:rPr lang="en-GB" sz="1200" dirty="0"/>
                        <a:t>Low confidence that mean targets for divergent and all topics categories can be achieved as YTD data is heavily affected by 1 topic outlier: HST27. </a:t>
                      </a:r>
                    </a:p>
                  </a:txBody>
                  <a:tcPr/>
                </a:tc>
                <a:extLst>
                  <a:ext uri="{0D108BD9-81ED-4DB2-BD59-A6C34878D82A}">
                    <a16:rowId xmlns:a16="http://schemas.microsoft.com/office/drawing/2014/main" val="3924508953"/>
                  </a:ext>
                </a:extLst>
              </a:tr>
            </a:tbl>
          </a:graphicData>
        </a:graphic>
      </p:graphicFrame>
      <p:graphicFrame>
        <p:nvGraphicFramePr>
          <p:cNvPr id="21" name="Table 6">
            <a:extLst>
              <a:ext uri="{FF2B5EF4-FFF2-40B4-BE49-F238E27FC236}">
                <a16:creationId xmlns:a16="http://schemas.microsoft.com/office/drawing/2014/main" id="{D501B58D-39B3-08DC-8DF3-DB9214DE5F9D}"/>
              </a:ext>
            </a:extLst>
          </p:cNvPr>
          <p:cNvGraphicFramePr>
            <a:graphicFrameLocks/>
          </p:cNvGraphicFramePr>
          <p:nvPr/>
        </p:nvGraphicFramePr>
        <p:xfrm>
          <a:off x="9378950" y="90187"/>
          <a:ext cx="2631818" cy="1341120"/>
        </p:xfrm>
        <a:graphic>
          <a:graphicData uri="http://schemas.openxmlformats.org/drawingml/2006/table">
            <a:tbl>
              <a:tblPr firstRow="1" bandRow="1">
                <a:tableStyleId>{5C22544A-7EE6-4342-B048-85BDC9FD1C3A}</a:tableStyleId>
              </a:tblPr>
              <a:tblGrid>
                <a:gridCol w="1325081">
                  <a:extLst>
                    <a:ext uri="{9D8B030D-6E8A-4147-A177-3AD203B41FA5}">
                      <a16:colId xmlns:a16="http://schemas.microsoft.com/office/drawing/2014/main" val="3323648385"/>
                    </a:ext>
                  </a:extLst>
                </a:gridCol>
                <a:gridCol w="1306737">
                  <a:extLst>
                    <a:ext uri="{9D8B030D-6E8A-4147-A177-3AD203B41FA5}">
                      <a16:colId xmlns:a16="http://schemas.microsoft.com/office/drawing/2014/main" val="1926647379"/>
                    </a:ext>
                  </a:extLst>
                </a:gridCol>
              </a:tblGrid>
              <a:tr h="285643">
                <a:tc>
                  <a:txBody>
                    <a:bodyPr/>
                    <a:lstStyle/>
                    <a:p>
                      <a:pPr algn="ctr"/>
                      <a:endParaRPr lang="en-GB" sz="1600"/>
                    </a:p>
                  </a:txBody>
                  <a:tcPr anchor="ctr"/>
                </a:tc>
                <a:tc>
                  <a:txBody>
                    <a:bodyPr/>
                    <a:lstStyle/>
                    <a:p>
                      <a:pPr algn="ctr"/>
                      <a:r>
                        <a:rPr lang="en-GB" sz="1600" b="0"/>
                        <a:t>RAG</a:t>
                      </a:r>
                    </a:p>
                  </a:txBody>
                  <a:tcPr anchor="ctr"/>
                </a:tc>
                <a:extLst>
                  <a:ext uri="{0D108BD9-81ED-4DB2-BD59-A6C34878D82A}">
                    <a16:rowId xmlns:a16="http://schemas.microsoft.com/office/drawing/2014/main" val="1676743789"/>
                  </a:ext>
                </a:extLst>
              </a:tr>
              <a:tr h="0">
                <a:tc>
                  <a:txBody>
                    <a:bodyPr/>
                    <a:lstStyle/>
                    <a:p>
                      <a:pPr algn="ctr"/>
                      <a:r>
                        <a:rPr lang="en-GB" sz="1600" b="0" i="0"/>
                        <a:t>Optimal </a:t>
                      </a:r>
                    </a:p>
                  </a:txBody>
                  <a:tcPr anchor="ctr"/>
                </a:tc>
                <a:tc>
                  <a:txBody>
                    <a:bodyPr/>
                    <a:lstStyle/>
                    <a:p>
                      <a:pPr algn="ctr"/>
                      <a:r>
                        <a:rPr lang="en-GB" sz="1600" b="0" i="0">
                          <a:solidFill>
                            <a:schemeClr val="bg1"/>
                          </a:solidFill>
                        </a:rPr>
                        <a:t>Green</a:t>
                      </a:r>
                    </a:p>
                  </a:txBody>
                  <a:tcPr anchor="ctr">
                    <a:solidFill>
                      <a:srgbClr val="37906D"/>
                    </a:solidFill>
                  </a:tcPr>
                </a:tc>
                <a:extLst>
                  <a:ext uri="{0D108BD9-81ED-4DB2-BD59-A6C34878D82A}">
                    <a16:rowId xmlns:a16="http://schemas.microsoft.com/office/drawing/2014/main" val="2749699733"/>
                  </a:ext>
                </a:extLst>
              </a:tr>
              <a:tr h="0">
                <a:tc>
                  <a:txBody>
                    <a:bodyPr/>
                    <a:lstStyle/>
                    <a:p>
                      <a:pPr algn="ctr"/>
                      <a:r>
                        <a:rPr lang="en-GB" sz="1600" b="0" i="0"/>
                        <a:t>Divergent</a:t>
                      </a:r>
                    </a:p>
                  </a:txBody>
                  <a:tcPr anchor="ctr"/>
                </a:tc>
                <a:tc>
                  <a:txBody>
                    <a:bodyPr/>
                    <a:lstStyle/>
                    <a:p>
                      <a:pPr algn="ctr"/>
                      <a:r>
                        <a:rPr lang="en-GB" sz="1600" b="0" i="0">
                          <a:solidFill>
                            <a:schemeClr val="bg1"/>
                          </a:solidFill>
                        </a:rPr>
                        <a:t>Red</a:t>
                      </a:r>
                    </a:p>
                  </a:txBody>
                  <a:tcPr anchor="ctr">
                    <a:solidFill>
                      <a:srgbClr val="D07B4D"/>
                    </a:solidFill>
                  </a:tcPr>
                </a:tc>
                <a:extLst>
                  <a:ext uri="{0D108BD9-81ED-4DB2-BD59-A6C34878D82A}">
                    <a16:rowId xmlns:a16="http://schemas.microsoft.com/office/drawing/2014/main" val="3200594422"/>
                  </a:ext>
                </a:extLst>
              </a:tr>
              <a:tr h="0">
                <a:tc>
                  <a:txBody>
                    <a:bodyPr/>
                    <a:lstStyle/>
                    <a:p>
                      <a:pPr algn="ctr"/>
                      <a:r>
                        <a:rPr lang="en-GB" sz="1600" b="0" i="0"/>
                        <a:t>All</a:t>
                      </a:r>
                    </a:p>
                  </a:txBody>
                  <a:tcPr anchor="ctr"/>
                </a:tc>
                <a:tc>
                  <a:txBody>
                    <a:bodyPr/>
                    <a:lstStyle/>
                    <a:p>
                      <a:pPr algn="ctr"/>
                      <a:r>
                        <a:rPr lang="en-GB" sz="1600" b="0" i="0"/>
                        <a:t>Amber</a:t>
                      </a:r>
                    </a:p>
                  </a:txBody>
                  <a:tcPr anchor="ctr">
                    <a:solidFill>
                      <a:srgbClr val="EAD054"/>
                    </a:solidFill>
                  </a:tcPr>
                </a:tc>
                <a:extLst>
                  <a:ext uri="{0D108BD9-81ED-4DB2-BD59-A6C34878D82A}">
                    <a16:rowId xmlns:a16="http://schemas.microsoft.com/office/drawing/2014/main" val="1304874541"/>
                  </a:ext>
                </a:extLst>
              </a:tr>
            </a:tbl>
          </a:graphicData>
        </a:graphic>
      </p:graphicFrame>
      <p:sp>
        <p:nvSpPr>
          <p:cNvPr id="22" name="TextBox 21">
            <a:extLst>
              <a:ext uri="{FF2B5EF4-FFF2-40B4-BE49-F238E27FC236}">
                <a16:creationId xmlns:a16="http://schemas.microsoft.com/office/drawing/2014/main" id="{A92B23C3-F7D6-E209-0D49-F6B70294D368}"/>
              </a:ext>
              <a:ext uri="{C183D7F6-B498-43B3-948B-1728B52AA6E4}">
                <adec:decorative xmlns:adec="http://schemas.microsoft.com/office/drawing/2017/decorative" val="0"/>
              </a:ext>
            </a:extLst>
          </p:cNvPr>
          <p:cNvSpPr txBox="1"/>
          <p:nvPr/>
        </p:nvSpPr>
        <p:spPr>
          <a:xfrm>
            <a:off x="828780" y="4154964"/>
            <a:ext cx="370985" cy="230832"/>
          </a:xfrm>
          <a:prstGeom prst="rect">
            <a:avLst/>
          </a:prstGeom>
          <a:noFill/>
        </p:spPr>
        <p:txBody>
          <a:bodyPr wrap="square" rtlCol="0">
            <a:spAutoFit/>
          </a:bodyPr>
          <a:lstStyle/>
          <a:p>
            <a:pPr algn="ctr"/>
            <a:r>
              <a:rPr lang="en-GB" sz="900">
                <a:solidFill>
                  <a:schemeClr val="bg1"/>
                </a:solidFill>
              </a:rPr>
              <a:t>(7)</a:t>
            </a:r>
          </a:p>
        </p:txBody>
      </p:sp>
      <p:sp>
        <p:nvSpPr>
          <p:cNvPr id="23" name="TextBox 22">
            <a:extLst>
              <a:ext uri="{FF2B5EF4-FFF2-40B4-BE49-F238E27FC236}">
                <a16:creationId xmlns:a16="http://schemas.microsoft.com/office/drawing/2014/main" id="{FCAD0016-3C51-6604-896A-A93A7BE50DE5}"/>
              </a:ext>
              <a:ext uri="{C183D7F6-B498-43B3-948B-1728B52AA6E4}">
                <adec:decorative xmlns:adec="http://schemas.microsoft.com/office/drawing/2017/decorative" val="0"/>
              </a:ext>
            </a:extLst>
          </p:cNvPr>
          <p:cNvSpPr txBox="1"/>
          <p:nvPr/>
        </p:nvSpPr>
        <p:spPr>
          <a:xfrm>
            <a:off x="1930603" y="2369613"/>
            <a:ext cx="527067" cy="230832"/>
          </a:xfrm>
          <a:prstGeom prst="rect">
            <a:avLst/>
          </a:prstGeom>
          <a:noFill/>
        </p:spPr>
        <p:txBody>
          <a:bodyPr wrap="square" lIns="91440" tIns="45720" rIns="91440" bIns="45720" rtlCol="0" anchor="t">
            <a:spAutoFit/>
          </a:bodyPr>
          <a:lstStyle/>
          <a:p>
            <a:pPr algn="ctr"/>
            <a:r>
              <a:rPr lang="en-GB" sz="900">
                <a:solidFill>
                  <a:srgbClr val="FFFFFF"/>
                </a:solidFill>
              </a:rPr>
              <a:t>(47)</a:t>
            </a:r>
          </a:p>
        </p:txBody>
      </p:sp>
      <p:sp>
        <p:nvSpPr>
          <p:cNvPr id="24" name="TextBox 23">
            <a:extLst>
              <a:ext uri="{FF2B5EF4-FFF2-40B4-BE49-F238E27FC236}">
                <a16:creationId xmlns:a16="http://schemas.microsoft.com/office/drawing/2014/main" id="{7385A341-909E-5A27-73A5-52E79AEF9C4C}"/>
              </a:ext>
              <a:ext uri="{C183D7F6-B498-43B3-948B-1728B52AA6E4}">
                <adec:decorative xmlns:adec="http://schemas.microsoft.com/office/drawing/2017/decorative" val="0"/>
              </a:ext>
            </a:extLst>
          </p:cNvPr>
          <p:cNvSpPr txBox="1"/>
          <p:nvPr/>
        </p:nvSpPr>
        <p:spPr>
          <a:xfrm>
            <a:off x="3135614" y="2603824"/>
            <a:ext cx="527067" cy="230832"/>
          </a:xfrm>
          <a:prstGeom prst="rect">
            <a:avLst/>
          </a:prstGeom>
          <a:noFill/>
        </p:spPr>
        <p:txBody>
          <a:bodyPr wrap="square" rtlCol="0">
            <a:spAutoFit/>
          </a:bodyPr>
          <a:lstStyle/>
          <a:p>
            <a:pPr algn="ctr"/>
            <a:r>
              <a:rPr lang="en-GB" sz="900">
                <a:solidFill>
                  <a:srgbClr val="FFFFFF"/>
                </a:solidFill>
              </a:rPr>
              <a:t>(54)</a:t>
            </a:r>
          </a:p>
        </p:txBody>
      </p:sp>
      <p:sp>
        <p:nvSpPr>
          <p:cNvPr id="25" name="TextBox 24">
            <a:extLst>
              <a:ext uri="{FF2B5EF4-FFF2-40B4-BE49-F238E27FC236}">
                <a16:creationId xmlns:a16="http://schemas.microsoft.com/office/drawing/2014/main" id="{D8FFC823-057C-A286-CBC4-C9E52152F1B5}"/>
              </a:ext>
              <a:ext uri="{C183D7F6-B498-43B3-948B-1728B52AA6E4}">
                <adec:decorative xmlns:adec="http://schemas.microsoft.com/office/drawing/2017/decorative" val="0"/>
              </a:ext>
            </a:extLst>
          </p:cNvPr>
          <p:cNvSpPr txBox="1"/>
          <p:nvPr/>
        </p:nvSpPr>
        <p:spPr>
          <a:xfrm>
            <a:off x="1614682" y="4257556"/>
            <a:ext cx="370985" cy="230832"/>
          </a:xfrm>
          <a:prstGeom prst="rect">
            <a:avLst/>
          </a:prstGeom>
          <a:noFill/>
        </p:spPr>
        <p:txBody>
          <a:bodyPr wrap="square" rtlCol="0">
            <a:spAutoFit/>
          </a:bodyPr>
          <a:lstStyle/>
          <a:p>
            <a:pPr algn="ctr"/>
            <a:r>
              <a:rPr lang="en-GB" sz="900">
                <a:solidFill>
                  <a:schemeClr val="bg1"/>
                </a:solidFill>
              </a:rPr>
              <a:t>(8)</a:t>
            </a:r>
          </a:p>
        </p:txBody>
      </p:sp>
      <p:sp>
        <p:nvSpPr>
          <p:cNvPr id="26" name="TextBox 25">
            <a:extLst>
              <a:ext uri="{FF2B5EF4-FFF2-40B4-BE49-F238E27FC236}">
                <a16:creationId xmlns:a16="http://schemas.microsoft.com/office/drawing/2014/main" id="{1F6203F3-28CA-74B8-A37A-076476A7F623}"/>
              </a:ext>
            </a:extLst>
          </p:cNvPr>
          <p:cNvSpPr txBox="1"/>
          <p:nvPr/>
        </p:nvSpPr>
        <p:spPr>
          <a:xfrm>
            <a:off x="2738492" y="1976014"/>
            <a:ext cx="463996" cy="230832"/>
          </a:xfrm>
          <a:prstGeom prst="rect">
            <a:avLst/>
          </a:prstGeom>
          <a:noFill/>
        </p:spPr>
        <p:txBody>
          <a:bodyPr wrap="square" rtlCol="0">
            <a:spAutoFit/>
          </a:bodyPr>
          <a:lstStyle/>
          <a:p>
            <a:pPr algn="ctr"/>
            <a:r>
              <a:rPr lang="en-GB" sz="900">
                <a:solidFill>
                  <a:srgbClr val="FFFFFF"/>
                </a:solidFill>
              </a:rPr>
              <a:t>(32)</a:t>
            </a:r>
          </a:p>
        </p:txBody>
      </p:sp>
      <p:sp>
        <p:nvSpPr>
          <p:cNvPr id="27" name="TextBox 26">
            <a:extLst>
              <a:ext uri="{FF2B5EF4-FFF2-40B4-BE49-F238E27FC236}">
                <a16:creationId xmlns:a16="http://schemas.microsoft.com/office/drawing/2014/main" id="{00792FF8-47EC-39DB-946A-103F5601D5C5}"/>
              </a:ext>
            </a:extLst>
          </p:cNvPr>
          <p:cNvSpPr txBox="1"/>
          <p:nvPr/>
        </p:nvSpPr>
        <p:spPr>
          <a:xfrm>
            <a:off x="3963192" y="2276957"/>
            <a:ext cx="463996" cy="230832"/>
          </a:xfrm>
          <a:prstGeom prst="rect">
            <a:avLst/>
          </a:prstGeom>
          <a:noFill/>
        </p:spPr>
        <p:txBody>
          <a:bodyPr wrap="square" rtlCol="0">
            <a:spAutoFit/>
          </a:bodyPr>
          <a:lstStyle/>
          <a:p>
            <a:pPr algn="ctr"/>
            <a:r>
              <a:rPr lang="en-GB" sz="900">
                <a:solidFill>
                  <a:srgbClr val="FFFFFF"/>
                </a:solidFill>
              </a:rPr>
              <a:t>(40)</a:t>
            </a:r>
          </a:p>
        </p:txBody>
      </p:sp>
      <p:sp>
        <p:nvSpPr>
          <p:cNvPr id="28" name="TextBox 27">
            <a:extLst>
              <a:ext uri="{FF2B5EF4-FFF2-40B4-BE49-F238E27FC236}">
                <a16:creationId xmlns:a16="http://schemas.microsoft.com/office/drawing/2014/main" id="{FFAF256F-1010-8A0D-482E-D940D4190A0C}"/>
              </a:ext>
            </a:extLst>
          </p:cNvPr>
          <p:cNvSpPr txBox="1"/>
          <p:nvPr/>
        </p:nvSpPr>
        <p:spPr>
          <a:xfrm>
            <a:off x="5319324" y="4039548"/>
            <a:ext cx="370985" cy="230832"/>
          </a:xfrm>
          <a:prstGeom prst="rect">
            <a:avLst/>
          </a:prstGeom>
          <a:noFill/>
        </p:spPr>
        <p:txBody>
          <a:bodyPr wrap="square" rtlCol="0">
            <a:spAutoFit/>
          </a:bodyPr>
          <a:lstStyle/>
          <a:p>
            <a:pPr algn="ctr"/>
            <a:r>
              <a:rPr lang="en-GB" sz="900">
                <a:solidFill>
                  <a:schemeClr val="bg1"/>
                </a:solidFill>
              </a:rPr>
              <a:t>(7)</a:t>
            </a:r>
          </a:p>
        </p:txBody>
      </p:sp>
      <p:sp>
        <p:nvSpPr>
          <p:cNvPr id="29" name="TextBox 28">
            <a:extLst>
              <a:ext uri="{FF2B5EF4-FFF2-40B4-BE49-F238E27FC236}">
                <a16:creationId xmlns:a16="http://schemas.microsoft.com/office/drawing/2014/main" id="{5BFF5681-D770-45AE-59DC-C2B651B3824C}"/>
              </a:ext>
            </a:extLst>
          </p:cNvPr>
          <p:cNvSpPr txBox="1"/>
          <p:nvPr/>
        </p:nvSpPr>
        <p:spPr>
          <a:xfrm>
            <a:off x="6505574" y="2095272"/>
            <a:ext cx="437334" cy="230832"/>
          </a:xfrm>
          <a:prstGeom prst="rect">
            <a:avLst/>
          </a:prstGeom>
          <a:noFill/>
        </p:spPr>
        <p:txBody>
          <a:bodyPr wrap="square" lIns="91440" tIns="45720" rIns="91440" bIns="45720" rtlCol="0" anchor="t">
            <a:spAutoFit/>
          </a:bodyPr>
          <a:lstStyle/>
          <a:p>
            <a:pPr algn="ctr"/>
            <a:r>
              <a:rPr lang="en-GB" sz="900">
                <a:solidFill>
                  <a:srgbClr val="FFFFFF"/>
                </a:solidFill>
              </a:rPr>
              <a:t>(47)</a:t>
            </a:r>
          </a:p>
        </p:txBody>
      </p:sp>
      <p:sp>
        <p:nvSpPr>
          <p:cNvPr id="30" name="TextBox 29">
            <a:extLst>
              <a:ext uri="{FF2B5EF4-FFF2-40B4-BE49-F238E27FC236}">
                <a16:creationId xmlns:a16="http://schemas.microsoft.com/office/drawing/2014/main" id="{5796DF9A-C052-E399-703F-F1AB0B05C4CA}"/>
              </a:ext>
            </a:extLst>
          </p:cNvPr>
          <p:cNvSpPr txBox="1"/>
          <p:nvPr/>
        </p:nvSpPr>
        <p:spPr>
          <a:xfrm>
            <a:off x="7706077" y="2369613"/>
            <a:ext cx="437334" cy="230832"/>
          </a:xfrm>
          <a:prstGeom prst="rect">
            <a:avLst/>
          </a:prstGeom>
          <a:noFill/>
        </p:spPr>
        <p:txBody>
          <a:bodyPr wrap="square" rtlCol="0">
            <a:spAutoFit/>
          </a:bodyPr>
          <a:lstStyle/>
          <a:p>
            <a:pPr algn="ctr"/>
            <a:r>
              <a:rPr lang="en-GB" sz="900">
                <a:solidFill>
                  <a:srgbClr val="FFFFFF"/>
                </a:solidFill>
              </a:rPr>
              <a:t>(54)</a:t>
            </a:r>
          </a:p>
        </p:txBody>
      </p:sp>
      <p:sp>
        <p:nvSpPr>
          <p:cNvPr id="31" name="TextBox 30">
            <a:extLst>
              <a:ext uri="{FF2B5EF4-FFF2-40B4-BE49-F238E27FC236}">
                <a16:creationId xmlns:a16="http://schemas.microsoft.com/office/drawing/2014/main" id="{15AE5CA1-DF55-3E59-330E-5FE8500D5A10}"/>
              </a:ext>
            </a:extLst>
          </p:cNvPr>
          <p:cNvSpPr txBox="1"/>
          <p:nvPr/>
        </p:nvSpPr>
        <p:spPr>
          <a:xfrm>
            <a:off x="6117967" y="4097979"/>
            <a:ext cx="370985" cy="230832"/>
          </a:xfrm>
          <a:prstGeom prst="rect">
            <a:avLst/>
          </a:prstGeom>
          <a:noFill/>
        </p:spPr>
        <p:txBody>
          <a:bodyPr wrap="square" rtlCol="0">
            <a:spAutoFit/>
          </a:bodyPr>
          <a:lstStyle/>
          <a:p>
            <a:pPr algn="ctr"/>
            <a:r>
              <a:rPr lang="en-GB" sz="900">
                <a:solidFill>
                  <a:schemeClr val="bg1"/>
                </a:solidFill>
              </a:rPr>
              <a:t>(8)</a:t>
            </a:r>
          </a:p>
        </p:txBody>
      </p:sp>
      <p:sp>
        <p:nvSpPr>
          <p:cNvPr id="32" name="TextBox 31">
            <a:extLst>
              <a:ext uri="{FF2B5EF4-FFF2-40B4-BE49-F238E27FC236}">
                <a16:creationId xmlns:a16="http://schemas.microsoft.com/office/drawing/2014/main" id="{2E2C9DC5-704E-03BA-B2FE-3FEE9D4FAA3C}"/>
              </a:ext>
            </a:extLst>
          </p:cNvPr>
          <p:cNvSpPr txBox="1"/>
          <p:nvPr/>
        </p:nvSpPr>
        <p:spPr>
          <a:xfrm>
            <a:off x="7271224" y="1745182"/>
            <a:ext cx="434853" cy="230832"/>
          </a:xfrm>
          <a:prstGeom prst="rect">
            <a:avLst/>
          </a:prstGeom>
          <a:noFill/>
        </p:spPr>
        <p:txBody>
          <a:bodyPr wrap="square" rtlCol="0">
            <a:spAutoFit/>
          </a:bodyPr>
          <a:lstStyle/>
          <a:p>
            <a:pPr algn="ctr"/>
            <a:r>
              <a:rPr lang="en-GB" sz="900">
                <a:solidFill>
                  <a:srgbClr val="FFFFFF"/>
                </a:solidFill>
              </a:rPr>
              <a:t>(32)</a:t>
            </a:r>
          </a:p>
        </p:txBody>
      </p:sp>
      <p:sp>
        <p:nvSpPr>
          <p:cNvPr id="33" name="TextBox 32">
            <a:extLst>
              <a:ext uri="{FF2B5EF4-FFF2-40B4-BE49-F238E27FC236}">
                <a16:creationId xmlns:a16="http://schemas.microsoft.com/office/drawing/2014/main" id="{474ABEB3-4F11-FFDC-3DA1-A60EBA33DABD}"/>
              </a:ext>
            </a:extLst>
          </p:cNvPr>
          <p:cNvSpPr txBox="1"/>
          <p:nvPr/>
        </p:nvSpPr>
        <p:spPr>
          <a:xfrm>
            <a:off x="8469083" y="2711026"/>
            <a:ext cx="437334" cy="230832"/>
          </a:xfrm>
          <a:prstGeom prst="rect">
            <a:avLst/>
          </a:prstGeom>
          <a:noFill/>
        </p:spPr>
        <p:txBody>
          <a:bodyPr wrap="square" rtlCol="0">
            <a:spAutoFit/>
          </a:bodyPr>
          <a:lstStyle/>
          <a:p>
            <a:pPr algn="ctr"/>
            <a:r>
              <a:rPr lang="en-GB" sz="900">
                <a:solidFill>
                  <a:srgbClr val="FFFFFF"/>
                </a:solidFill>
              </a:rPr>
              <a:t>(40)</a:t>
            </a:r>
          </a:p>
        </p:txBody>
      </p:sp>
    </p:spTree>
    <p:extLst>
      <p:ext uri="{BB962C8B-B14F-4D97-AF65-F5344CB8AC3E}">
        <p14:creationId xmlns:p14="http://schemas.microsoft.com/office/powerpoint/2010/main" val="22188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p:nvPr/>
        </p:nvSpPr>
        <p:spPr>
          <a:xfrm>
            <a:off x="0" y="5393555"/>
            <a:ext cx="12114275"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476531" y="436648"/>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…that is timely </a:t>
            </a:r>
          </a:p>
        </p:txBody>
      </p:sp>
      <p:graphicFrame>
        <p:nvGraphicFramePr>
          <p:cNvPr id="12" name="Chart 11" descr="Combined bar and line chart of NICE's actual, planned and prior year activity for 7 diagnostics guidance, from April 2022 to March 2023.">
            <a:extLst>
              <a:ext uri="{FF2B5EF4-FFF2-40B4-BE49-F238E27FC236}">
                <a16:creationId xmlns:a16="http://schemas.microsoft.com/office/drawing/2014/main" id="{2CF160BF-8097-5D5F-7B64-39D82FCC3917}"/>
              </a:ext>
            </a:extLst>
          </p:cNvPr>
          <p:cNvGraphicFramePr/>
          <p:nvPr>
            <p:extLst>
              <p:ext uri="{D42A27DB-BD31-4B8C-83A1-F6EECF244321}">
                <p14:modId xmlns:p14="http://schemas.microsoft.com/office/powerpoint/2010/main" val="2115812599"/>
              </p:ext>
            </p:extLst>
          </p:nvPr>
        </p:nvGraphicFramePr>
        <p:xfrm>
          <a:off x="230014" y="996573"/>
          <a:ext cx="4275374" cy="388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698948822"/>
              </p:ext>
            </p:extLst>
          </p:nvPr>
        </p:nvGraphicFramePr>
        <p:xfrm>
          <a:off x="307987" y="5054114"/>
          <a:ext cx="4093649" cy="1023248"/>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844575">
                  <a:extLst>
                    <a:ext uri="{9D8B030D-6E8A-4147-A177-3AD203B41FA5}">
                      <a16:colId xmlns:a16="http://schemas.microsoft.com/office/drawing/2014/main" val="3665189291"/>
                    </a:ext>
                  </a:extLst>
                </a:gridCol>
                <a:gridCol w="1023402">
                  <a:extLst>
                    <a:ext uri="{9D8B030D-6E8A-4147-A177-3AD203B41FA5}">
                      <a16:colId xmlns:a16="http://schemas.microsoft.com/office/drawing/2014/main" val="3982682260"/>
                    </a:ext>
                  </a:extLst>
                </a:gridCol>
                <a:gridCol w="1064984">
                  <a:extLst>
                    <a:ext uri="{9D8B030D-6E8A-4147-A177-3AD203B41FA5}">
                      <a16:colId xmlns:a16="http://schemas.microsoft.com/office/drawing/2014/main" val="4015648614"/>
                    </a:ext>
                  </a:extLst>
                </a:gridCol>
              </a:tblGrid>
              <a:tr h="630224">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3024">
                <a:tc>
                  <a:txBody>
                    <a:bodyPr/>
                    <a:lstStyle/>
                    <a:p>
                      <a:r>
                        <a:rPr lang="en-GB" sz="1100"/>
                        <a:t>72 weeks</a:t>
                      </a:r>
                    </a:p>
                  </a:txBody>
                  <a:tcPr>
                    <a:solidFill>
                      <a:srgbClr val="F7F4F1"/>
                    </a:solidFill>
                  </a:tcPr>
                </a:tc>
                <a:tc>
                  <a:txBody>
                    <a:bodyPr/>
                    <a:lstStyle/>
                    <a:p>
                      <a:r>
                        <a:rPr lang="en-GB" sz="1100"/>
                        <a:t>60 weeks</a:t>
                      </a:r>
                    </a:p>
                  </a:txBody>
                  <a:tcPr>
                    <a:solidFill>
                      <a:srgbClr val="F7F4F1"/>
                    </a:solidFill>
                  </a:tcPr>
                </a:tc>
                <a:tc>
                  <a:txBody>
                    <a:bodyPr/>
                    <a:lstStyle/>
                    <a:p>
                      <a:r>
                        <a:rPr lang="en-GB" sz="1100"/>
                        <a:t>0 weeks</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251223" y="6083465"/>
            <a:ext cx="4093649" cy="584775"/>
          </a:xfrm>
          <a:prstGeom prst="rect">
            <a:avLst/>
          </a:prstGeom>
          <a:noFill/>
        </p:spPr>
        <p:txBody>
          <a:bodyPr wrap="square">
            <a:spAutoFit/>
          </a:bodyPr>
          <a:lstStyle/>
          <a:p>
            <a:r>
              <a:rPr lang="en-GB" sz="800" dirty="0"/>
              <a:t>This target is expected to be reached with a refreshed health tech guidance timeline that is currently in development and will be delivered by the end of the business year. Currently testing a new Pilot (MTG – Ticks and Tourette) for Multi Tech that delivers guidance in 56 weeks.</a:t>
            </a:r>
          </a:p>
        </p:txBody>
      </p:sp>
      <p:graphicFrame>
        <p:nvGraphicFramePr>
          <p:cNvPr id="2" name="Chart 1" descr="Combined bar and line chart of NICE's actual, planned and prior year activity for 11 quality standard updates, from April 2022 to March 2023.">
            <a:extLst>
              <a:ext uri="{FF2B5EF4-FFF2-40B4-BE49-F238E27FC236}">
                <a16:creationId xmlns:a16="http://schemas.microsoft.com/office/drawing/2014/main" id="{27DDECE9-5979-E7E2-F296-53D72D5BB2E3}"/>
              </a:ext>
            </a:extLst>
          </p:cNvPr>
          <p:cNvGraphicFramePr/>
          <p:nvPr>
            <p:extLst>
              <p:ext uri="{D42A27DB-BD31-4B8C-83A1-F6EECF244321}">
                <p14:modId xmlns:p14="http://schemas.microsoft.com/office/powerpoint/2010/main" val="4203899398"/>
              </p:ext>
            </p:extLst>
          </p:nvPr>
        </p:nvGraphicFramePr>
        <p:xfrm>
          <a:off x="4447954" y="996573"/>
          <a:ext cx="3696586" cy="3882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1941626371"/>
              </p:ext>
            </p:extLst>
          </p:nvPr>
        </p:nvGraphicFramePr>
        <p:xfrm>
          <a:off x="4710586" y="5053081"/>
          <a:ext cx="3433954" cy="1024281"/>
        </p:xfrm>
        <a:graphic>
          <a:graphicData uri="http://schemas.openxmlformats.org/drawingml/2006/table">
            <a:tbl>
              <a:tblPr firstRow="1" bandRow="1">
                <a:tableStyleId>{5C22544A-7EE6-4342-B048-85BDC9FD1C3A}</a:tableStyleId>
              </a:tblPr>
              <a:tblGrid>
                <a:gridCol w="858489">
                  <a:extLst>
                    <a:ext uri="{9D8B030D-6E8A-4147-A177-3AD203B41FA5}">
                      <a16:colId xmlns:a16="http://schemas.microsoft.com/office/drawing/2014/main" val="1651089263"/>
                    </a:ext>
                  </a:extLst>
                </a:gridCol>
                <a:gridCol w="858489">
                  <a:extLst>
                    <a:ext uri="{9D8B030D-6E8A-4147-A177-3AD203B41FA5}">
                      <a16:colId xmlns:a16="http://schemas.microsoft.com/office/drawing/2014/main" val="3665189291"/>
                    </a:ext>
                  </a:extLst>
                </a:gridCol>
                <a:gridCol w="693856">
                  <a:extLst>
                    <a:ext uri="{9D8B030D-6E8A-4147-A177-3AD203B41FA5}">
                      <a16:colId xmlns:a16="http://schemas.microsoft.com/office/drawing/2014/main" val="3982682260"/>
                    </a:ext>
                  </a:extLst>
                </a:gridCol>
                <a:gridCol w="1023120">
                  <a:extLst>
                    <a:ext uri="{9D8B030D-6E8A-4147-A177-3AD203B41FA5}">
                      <a16:colId xmlns:a16="http://schemas.microsoft.com/office/drawing/2014/main" val="4015648614"/>
                    </a:ext>
                  </a:extLst>
                </a:gridCol>
              </a:tblGrid>
              <a:tr h="300095">
                <a:tc>
                  <a:txBody>
                    <a:bodyPr/>
                    <a:lstStyle/>
                    <a:p>
                      <a:r>
                        <a:rPr lang="en-GB" sz="1100"/>
                        <a:t>Overall 2022/23 out-turn </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29921">
                <a:tc>
                  <a:txBody>
                    <a:bodyPr/>
                    <a:lstStyle/>
                    <a:p>
                      <a:r>
                        <a:rPr lang="en-GB" sz="1100"/>
                        <a:t>n/a</a:t>
                      </a:r>
                    </a:p>
                  </a:txBody>
                  <a:tcPr>
                    <a:solidFill>
                      <a:srgbClr val="F7F4F1"/>
                    </a:solidFill>
                  </a:tcPr>
                </a:tc>
                <a:tc>
                  <a:txBody>
                    <a:bodyPr/>
                    <a:lstStyle/>
                    <a:p>
                      <a:r>
                        <a:rPr lang="en-GB" sz="1100"/>
                        <a:t>80%</a:t>
                      </a:r>
                    </a:p>
                  </a:txBody>
                  <a:tcPr>
                    <a:solidFill>
                      <a:srgbClr val="F7F4F1"/>
                    </a:solidFill>
                  </a:tcPr>
                </a:tc>
                <a:tc>
                  <a:txBody>
                    <a:bodyPr/>
                    <a:lstStyle/>
                    <a:p>
                      <a:r>
                        <a:rPr lang="en-GB" sz="1100"/>
                        <a:t>0%</a:t>
                      </a:r>
                    </a:p>
                  </a:txBody>
                  <a:tcPr>
                    <a:solidFill>
                      <a:srgbClr val="F7F4F1"/>
                    </a:solidFill>
                  </a:tcPr>
                </a:tc>
                <a:tc>
                  <a:txBody>
                    <a:bodyPr/>
                    <a:lstStyle/>
                    <a:p>
                      <a:r>
                        <a:rPr lang="en-GB" sz="1100" dirty="0"/>
                        <a:t>R</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696229" y="6120151"/>
            <a:ext cx="3433954" cy="707886"/>
          </a:xfrm>
          <a:prstGeom prst="rect">
            <a:avLst/>
          </a:prstGeom>
          <a:noFill/>
        </p:spPr>
        <p:txBody>
          <a:bodyPr wrap="square">
            <a:spAutoFit/>
          </a:bodyPr>
          <a:lstStyle/>
          <a:p>
            <a:r>
              <a:rPr lang="en-GB" sz="800" b="0" i="0" dirty="0">
                <a:solidFill>
                  <a:srgbClr val="000000"/>
                </a:solidFill>
                <a:effectLst/>
              </a:rPr>
              <a:t>No EVAs have yet been published within the 6 month target this business year. However, </a:t>
            </a:r>
            <a:r>
              <a:rPr lang="en-GB" sz="800" dirty="0">
                <a:effectLst/>
                <a:ea typeface="Calibri" panose="020F0502020204030204" pitchFamily="34" charset="0"/>
              </a:rPr>
              <a:t>5 conditional recommendation topics have been produced in under 7.5 months and the quickest topic has been 6.7 months. </a:t>
            </a:r>
            <a:r>
              <a:rPr lang="en-GB" sz="800" b="0" i="0" dirty="0">
                <a:solidFill>
                  <a:srgbClr val="000000"/>
                </a:solidFill>
                <a:effectLst/>
              </a:rPr>
              <a:t>The average time to produce conditional recommendations for the year is currently looking to 9.2 months. </a:t>
            </a:r>
            <a:endParaRPr lang="en-GB" sz="800" dirty="0"/>
          </a:p>
        </p:txBody>
      </p:sp>
      <p:graphicFrame>
        <p:nvGraphicFramePr>
          <p:cNvPr id="13" name="Chart 12" descr="Combined bar and line chart of NICE's actual, planned and prior year activity for 11 quality standard updates, from April 2022 to March 2023.">
            <a:extLst>
              <a:ext uri="{FF2B5EF4-FFF2-40B4-BE49-F238E27FC236}">
                <a16:creationId xmlns:a16="http://schemas.microsoft.com/office/drawing/2014/main" id="{F443F234-B8D8-1B62-9966-631D39794874}"/>
              </a:ext>
            </a:extLst>
          </p:cNvPr>
          <p:cNvGraphicFramePr/>
          <p:nvPr>
            <p:extLst>
              <p:ext uri="{D42A27DB-BD31-4B8C-83A1-F6EECF244321}">
                <p14:modId xmlns:p14="http://schemas.microsoft.com/office/powerpoint/2010/main" val="1945540241"/>
              </p:ext>
            </p:extLst>
          </p:nvPr>
        </p:nvGraphicFramePr>
        <p:xfrm>
          <a:off x="8247321" y="833006"/>
          <a:ext cx="3848426" cy="40456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27">
            <a:extLst>
              <a:ext uri="{FF2B5EF4-FFF2-40B4-BE49-F238E27FC236}">
                <a16:creationId xmlns:a16="http://schemas.microsoft.com/office/drawing/2014/main" id="{722F814C-94B8-3D2E-E00E-433E448C7932}"/>
              </a:ext>
            </a:extLst>
          </p:cNvPr>
          <p:cNvGraphicFramePr>
            <a:graphicFrameLocks noGrp="1"/>
          </p:cNvGraphicFramePr>
          <p:nvPr>
            <p:extLst>
              <p:ext uri="{D42A27DB-BD31-4B8C-83A1-F6EECF244321}">
                <p14:modId xmlns:p14="http://schemas.microsoft.com/office/powerpoint/2010/main" val="3820899284"/>
              </p:ext>
            </p:extLst>
          </p:nvPr>
        </p:nvGraphicFramePr>
        <p:xfrm>
          <a:off x="8381757" y="5053081"/>
          <a:ext cx="3656833" cy="1051957"/>
        </p:xfrm>
        <a:graphic>
          <a:graphicData uri="http://schemas.openxmlformats.org/drawingml/2006/table">
            <a:tbl>
              <a:tblPr firstRow="1" bandRow="1">
                <a:tableStyleId>{5C22544A-7EE6-4342-B048-85BDC9FD1C3A}</a:tableStyleId>
              </a:tblPr>
              <a:tblGrid>
                <a:gridCol w="914209">
                  <a:extLst>
                    <a:ext uri="{9D8B030D-6E8A-4147-A177-3AD203B41FA5}">
                      <a16:colId xmlns:a16="http://schemas.microsoft.com/office/drawing/2014/main" val="1651089263"/>
                    </a:ext>
                  </a:extLst>
                </a:gridCol>
                <a:gridCol w="914209">
                  <a:extLst>
                    <a:ext uri="{9D8B030D-6E8A-4147-A177-3AD203B41FA5}">
                      <a16:colId xmlns:a16="http://schemas.microsoft.com/office/drawing/2014/main" val="3665189291"/>
                    </a:ext>
                  </a:extLst>
                </a:gridCol>
                <a:gridCol w="761698">
                  <a:extLst>
                    <a:ext uri="{9D8B030D-6E8A-4147-A177-3AD203B41FA5}">
                      <a16:colId xmlns:a16="http://schemas.microsoft.com/office/drawing/2014/main" val="3982682260"/>
                    </a:ext>
                  </a:extLst>
                </a:gridCol>
                <a:gridCol w="1066717">
                  <a:extLst>
                    <a:ext uri="{9D8B030D-6E8A-4147-A177-3AD203B41FA5}">
                      <a16:colId xmlns:a16="http://schemas.microsoft.com/office/drawing/2014/main" val="4015648614"/>
                    </a:ext>
                  </a:extLst>
                </a:gridCol>
              </a:tblGrid>
              <a:tr h="64778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04170">
                <a:tc>
                  <a:txBody>
                    <a:bodyPr/>
                    <a:lstStyle/>
                    <a:p>
                      <a:r>
                        <a:rPr lang="en-GB" sz="1100"/>
                        <a:t>n/a</a:t>
                      </a:r>
                    </a:p>
                  </a:txBody>
                  <a:tcPr>
                    <a:solidFill>
                      <a:srgbClr val="F7F4F1"/>
                    </a:solidFill>
                  </a:tcPr>
                </a:tc>
                <a:tc>
                  <a:txBody>
                    <a:bodyPr/>
                    <a:lstStyle/>
                    <a:p>
                      <a:r>
                        <a:rPr lang="en-GB" sz="1100"/>
                        <a:t>100%</a:t>
                      </a:r>
                    </a:p>
                  </a:txBody>
                  <a:tcPr>
                    <a:solidFill>
                      <a:srgbClr val="F7F4F1"/>
                    </a:solidFill>
                  </a:tcPr>
                </a:tc>
                <a:tc>
                  <a:txBody>
                    <a:bodyPr/>
                    <a:lstStyle/>
                    <a:p>
                      <a:r>
                        <a:rPr lang="en-GB" sz="1100"/>
                        <a:t>100%</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8" name="TextBox 7">
            <a:extLst>
              <a:ext uri="{FF2B5EF4-FFF2-40B4-BE49-F238E27FC236}">
                <a16:creationId xmlns:a16="http://schemas.microsoft.com/office/drawing/2014/main" id="{3570BC35-4F33-4128-719D-C2F2CA3B95A3}"/>
              </a:ext>
            </a:extLst>
          </p:cNvPr>
          <p:cNvSpPr txBox="1"/>
          <p:nvPr/>
        </p:nvSpPr>
        <p:spPr>
          <a:xfrm>
            <a:off x="8381758" y="6129510"/>
            <a:ext cx="3568870" cy="338554"/>
          </a:xfrm>
          <a:prstGeom prst="rect">
            <a:avLst/>
          </a:prstGeom>
          <a:noFill/>
        </p:spPr>
        <p:txBody>
          <a:bodyPr wrap="square">
            <a:spAutoFit/>
          </a:bodyPr>
          <a:lstStyle/>
          <a:p>
            <a:r>
              <a:rPr lang="en-GB" sz="800" dirty="0"/>
              <a:t>Expected to meet target and also clear backlog topics resulting from changes to the process.  </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174091" y="574858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C32160E-1D37-DF5C-1C8C-A0C4481D537F}"/>
              </a:ext>
              <a:ext uri="{C183D7F6-B498-43B3-948B-1728B52AA6E4}">
                <adec:decorative xmlns:adec="http://schemas.microsoft.com/office/drawing/2017/decorative" val="1"/>
              </a:ext>
            </a:extLst>
          </p:cNvPr>
          <p:cNvSpPr/>
          <p:nvPr/>
        </p:nvSpPr>
        <p:spPr>
          <a:xfrm>
            <a:off x="11801058" y="5754609"/>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AE19AE-0EB8-EA51-F359-BE2C753C02CA}"/>
              </a:ext>
              <a:ext uri="{C183D7F6-B498-43B3-948B-1728B52AA6E4}">
                <adec:decorative xmlns:adec="http://schemas.microsoft.com/office/drawing/2017/decorative" val="1"/>
              </a:ext>
            </a:extLst>
          </p:cNvPr>
          <p:cNvSpPr/>
          <p:nvPr/>
        </p:nvSpPr>
        <p:spPr>
          <a:xfrm>
            <a:off x="7820937" y="5727984"/>
            <a:ext cx="149570" cy="149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Tree>
    <p:extLst>
      <p:ext uri="{BB962C8B-B14F-4D97-AF65-F5344CB8AC3E}">
        <p14:creationId xmlns:p14="http://schemas.microsoft.com/office/powerpoint/2010/main" val="837949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475025"/>
            <a:ext cx="12114275"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…that is usable and has a demonstrable impact</a:t>
            </a:r>
          </a:p>
        </p:txBody>
      </p:sp>
      <p:sp>
        <p:nvSpPr>
          <p:cNvPr id="9" name="Rectangle 8">
            <a:extLst>
              <a:ext uri="{FF2B5EF4-FFF2-40B4-BE49-F238E27FC236}">
                <a16:creationId xmlns:a16="http://schemas.microsoft.com/office/drawing/2014/main" id="{77801A4A-8621-59E7-7959-60F29365BA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400" y="6344977"/>
            <a:ext cx="11961875" cy="46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descr="Combined bar and line chart of NICE's percentage of actual, target and prior year activity for resource impact products published to support all NICE guidelines (excluding COVID-19 rapid guidelines), positively recommended technology appraisals, medical technologies and diagnostics guidance at the point of guidance publication, from April 2022 to March 2023.">
            <a:extLst>
              <a:ext uri="{FF2B5EF4-FFF2-40B4-BE49-F238E27FC236}">
                <a16:creationId xmlns:a16="http://schemas.microsoft.com/office/drawing/2014/main" id="{5AF4A899-435E-499C-7F28-3ADB4F2C2AF1}"/>
              </a:ext>
            </a:extLst>
          </p:cNvPr>
          <p:cNvGraphicFramePr/>
          <p:nvPr>
            <p:extLst>
              <p:ext uri="{D42A27DB-BD31-4B8C-83A1-F6EECF244321}">
                <p14:modId xmlns:p14="http://schemas.microsoft.com/office/powerpoint/2010/main" val="2770467625"/>
              </p:ext>
            </p:extLst>
          </p:nvPr>
        </p:nvGraphicFramePr>
        <p:xfrm>
          <a:off x="152400" y="981228"/>
          <a:ext cx="4249718" cy="3832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3355198370"/>
              </p:ext>
            </p:extLst>
          </p:nvPr>
        </p:nvGraphicFramePr>
        <p:xfrm>
          <a:off x="271593" y="4959069"/>
          <a:ext cx="4093649" cy="1078454"/>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996026">
                  <a:extLst>
                    <a:ext uri="{9D8B030D-6E8A-4147-A177-3AD203B41FA5}">
                      <a16:colId xmlns:a16="http://schemas.microsoft.com/office/drawing/2014/main" val="3665189291"/>
                    </a:ext>
                  </a:extLst>
                </a:gridCol>
                <a:gridCol w="726676">
                  <a:extLst>
                    <a:ext uri="{9D8B030D-6E8A-4147-A177-3AD203B41FA5}">
                      <a16:colId xmlns:a16="http://schemas.microsoft.com/office/drawing/2014/main" val="3982682260"/>
                    </a:ext>
                  </a:extLst>
                </a:gridCol>
                <a:gridCol w="1210259">
                  <a:extLst>
                    <a:ext uri="{9D8B030D-6E8A-4147-A177-3AD203B41FA5}">
                      <a16:colId xmlns:a16="http://schemas.microsoft.com/office/drawing/2014/main" val="4015648614"/>
                    </a:ext>
                  </a:extLst>
                </a:gridCol>
              </a:tblGrid>
              <a:tr h="687797">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0657">
                <a:tc>
                  <a:txBody>
                    <a:bodyPr/>
                    <a:lstStyle/>
                    <a:p>
                      <a:r>
                        <a:rPr lang="en-GB" sz="1100"/>
                        <a:t>100%</a:t>
                      </a:r>
                    </a:p>
                  </a:txBody>
                  <a:tcPr>
                    <a:solidFill>
                      <a:srgbClr val="F7F4F1"/>
                    </a:solidFill>
                  </a:tcPr>
                </a:tc>
                <a:tc>
                  <a:txBody>
                    <a:bodyPr/>
                    <a:lstStyle/>
                    <a:p>
                      <a:r>
                        <a:rPr lang="en-GB" sz="1100"/>
                        <a:t>90%</a:t>
                      </a:r>
                    </a:p>
                  </a:txBody>
                  <a:tcPr>
                    <a:solidFill>
                      <a:srgbClr val="F7F4F1"/>
                    </a:solidFill>
                  </a:tcPr>
                </a:tc>
                <a:tc>
                  <a:txBody>
                    <a:bodyPr/>
                    <a:lstStyle/>
                    <a:p>
                      <a:r>
                        <a:rPr lang="en-GB" sz="1100"/>
                        <a:t>100%</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271593" y="6094826"/>
            <a:ext cx="3997748" cy="264021"/>
          </a:xfrm>
          <a:prstGeom prst="rect">
            <a:avLst/>
          </a:prstGeom>
          <a:noFill/>
        </p:spPr>
        <p:txBody>
          <a:bodyPr wrap="square">
            <a:spAutoFit/>
          </a:bodyPr>
          <a:lstStyle/>
          <a:p>
            <a:r>
              <a:rPr lang="en-GB" sz="1050"/>
              <a:t>Expected to hit target.</a:t>
            </a:r>
          </a:p>
        </p:txBody>
      </p:sp>
      <p:graphicFrame>
        <p:nvGraphicFramePr>
          <p:cNvPr id="10" name="Chart 9" descr="Combined bar and line chart of NICE's actual, planned and prior year activity for 7 diagnostics guidance, from April 2022 to March 2023.">
            <a:extLst>
              <a:ext uri="{FF2B5EF4-FFF2-40B4-BE49-F238E27FC236}">
                <a16:creationId xmlns:a16="http://schemas.microsoft.com/office/drawing/2014/main" id="{22E6B6A2-239F-08A9-9F12-5940E9FE529A}"/>
              </a:ext>
            </a:extLst>
          </p:cNvPr>
          <p:cNvGraphicFramePr/>
          <p:nvPr>
            <p:extLst>
              <p:ext uri="{D42A27DB-BD31-4B8C-83A1-F6EECF244321}">
                <p14:modId xmlns:p14="http://schemas.microsoft.com/office/powerpoint/2010/main" val="688811369"/>
              </p:ext>
            </p:extLst>
          </p:nvPr>
        </p:nvGraphicFramePr>
        <p:xfrm>
          <a:off x="4277895" y="967882"/>
          <a:ext cx="4093649" cy="3938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2383417912"/>
              </p:ext>
            </p:extLst>
          </p:nvPr>
        </p:nvGraphicFramePr>
        <p:xfrm>
          <a:off x="4636835" y="4959069"/>
          <a:ext cx="3653323" cy="1078454"/>
        </p:xfrm>
        <a:graphic>
          <a:graphicData uri="http://schemas.openxmlformats.org/drawingml/2006/table">
            <a:tbl>
              <a:tblPr firstRow="1" bandRow="1">
                <a:tableStyleId>{5C22544A-7EE6-4342-B048-85BDC9FD1C3A}</a:tableStyleId>
              </a:tblPr>
              <a:tblGrid>
                <a:gridCol w="913331">
                  <a:extLst>
                    <a:ext uri="{9D8B030D-6E8A-4147-A177-3AD203B41FA5}">
                      <a16:colId xmlns:a16="http://schemas.microsoft.com/office/drawing/2014/main" val="1651089263"/>
                    </a:ext>
                  </a:extLst>
                </a:gridCol>
                <a:gridCol w="913331">
                  <a:extLst>
                    <a:ext uri="{9D8B030D-6E8A-4147-A177-3AD203B41FA5}">
                      <a16:colId xmlns:a16="http://schemas.microsoft.com/office/drawing/2014/main" val="3665189291"/>
                    </a:ext>
                  </a:extLst>
                </a:gridCol>
                <a:gridCol w="760968">
                  <a:extLst>
                    <a:ext uri="{9D8B030D-6E8A-4147-A177-3AD203B41FA5}">
                      <a16:colId xmlns:a16="http://schemas.microsoft.com/office/drawing/2014/main" val="3982682260"/>
                    </a:ext>
                  </a:extLst>
                </a:gridCol>
                <a:gridCol w="1065693">
                  <a:extLst>
                    <a:ext uri="{9D8B030D-6E8A-4147-A177-3AD203B41FA5}">
                      <a16:colId xmlns:a16="http://schemas.microsoft.com/office/drawing/2014/main" val="4015648614"/>
                    </a:ext>
                  </a:extLst>
                </a:gridCol>
              </a:tblGrid>
              <a:tr h="62775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50697">
                <a:tc>
                  <a:txBody>
                    <a:bodyPr/>
                    <a:lstStyle/>
                    <a:p>
                      <a:r>
                        <a:rPr lang="en-GB" sz="1100"/>
                        <a:t>3.5% growth</a:t>
                      </a:r>
                    </a:p>
                  </a:txBody>
                  <a:tcPr>
                    <a:solidFill>
                      <a:srgbClr val="F7F4F1"/>
                    </a:solidFill>
                  </a:tcPr>
                </a:tc>
                <a:tc>
                  <a:txBody>
                    <a:bodyPr/>
                    <a:lstStyle/>
                    <a:p>
                      <a:r>
                        <a:rPr lang="en-GB" sz="1100"/>
                        <a:t>10% growth</a:t>
                      </a:r>
                    </a:p>
                  </a:txBody>
                  <a:tcPr>
                    <a:solidFill>
                      <a:srgbClr val="F7F4F1"/>
                    </a:solidFill>
                  </a:tcPr>
                </a:tc>
                <a:tc>
                  <a:txBody>
                    <a:bodyPr/>
                    <a:lstStyle/>
                    <a:p>
                      <a:r>
                        <a:rPr lang="en-GB" sz="1100"/>
                        <a:t>9.57%</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636835" y="6035065"/>
            <a:ext cx="3786545" cy="861774"/>
          </a:xfrm>
          <a:prstGeom prst="rect">
            <a:avLst/>
          </a:prstGeom>
          <a:noFill/>
        </p:spPr>
        <p:txBody>
          <a:bodyPr wrap="square">
            <a:spAutoFit/>
          </a:bodyPr>
          <a:lstStyle/>
          <a:p>
            <a:r>
              <a:rPr lang="en-GB" sz="1050"/>
              <a:t>NICE.org has seen good growth in traffic year on year, after an initially slow start. Planned work on the CMS and digital presence work should improve search engine performance. </a:t>
            </a:r>
            <a:br>
              <a:rPr lang="en-GB" sz="800"/>
            </a:br>
            <a:endParaRPr lang="en-GB" sz="800"/>
          </a:p>
        </p:txBody>
      </p:sp>
      <p:graphicFrame>
        <p:nvGraphicFramePr>
          <p:cNvPr id="13" name="Chart 12" descr="Combined bar and line chart of NICE's actual, planned and prior year activity for 11 quality standard updates, from April 2022 to March 2023.">
            <a:extLst>
              <a:ext uri="{FF2B5EF4-FFF2-40B4-BE49-F238E27FC236}">
                <a16:creationId xmlns:a16="http://schemas.microsoft.com/office/drawing/2014/main" id="{F443F234-B8D8-1B62-9966-631D39794874}"/>
              </a:ext>
            </a:extLst>
          </p:cNvPr>
          <p:cNvGraphicFramePr/>
          <p:nvPr>
            <p:extLst>
              <p:ext uri="{D42A27DB-BD31-4B8C-83A1-F6EECF244321}">
                <p14:modId xmlns:p14="http://schemas.microsoft.com/office/powerpoint/2010/main" val="1945135867"/>
              </p:ext>
            </p:extLst>
          </p:nvPr>
        </p:nvGraphicFramePr>
        <p:xfrm>
          <a:off x="8247321" y="912733"/>
          <a:ext cx="3848426" cy="3901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27">
            <a:extLst>
              <a:ext uri="{FF2B5EF4-FFF2-40B4-BE49-F238E27FC236}">
                <a16:creationId xmlns:a16="http://schemas.microsoft.com/office/drawing/2014/main" id="{722F814C-94B8-3D2E-E00E-433E448C7932}"/>
              </a:ext>
            </a:extLst>
          </p:cNvPr>
          <p:cNvGraphicFramePr>
            <a:graphicFrameLocks noGrp="1"/>
          </p:cNvGraphicFramePr>
          <p:nvPr>
            <p:extLst>
              <p:ext uri="{D42A27DB-BD31-4B8C-83A1-F6EECF244321}">
                <p14:modId xmlns:p14="http://schemas.microsoft.com/office/powerpoint/2010/main" val="323399586"/>
              </p:ext>
            </p:extLst>
          </p:nvPr>
        </p:nvGraphicFramePr>
        <p:xfrm>
          <a:off x="8508899" y="4939930"/>
          <a:ext cx="3411508" cy="1089018"/>
        </p:xfrm>
        <a:graphic>
          <a:graphicData uri="http://schemas.openxmlformats.org/drawingml/2006/table">
            <a:tbl>
              <a:tblPr firstRow="1" bandRow="1">
                <a:tableStyleId>{5C22544A-7EE6-4342-B048-85BDC9FD1C3A}</a:tableStyleId>
              </a:tblPr>
              <a:tblGrid>
                <a:gridCol w="852877">
                  <a:extLst>
                    <a:ext uri="{9D8B030D-6E8A-4147-A177-3AD203B41FA5}">
                      <a16:colId xmlns:a16="http://schemas.microsoft.com/office/drawing/2014/main" val="1651089263"/>
                    </a:ext>
                  </a:extLst>
                </a:gridCol>
                <a:gridCol w="852877">
                  <a:extLst>
                    <a:ext uri="{9D8B030D-6E8A-4147-A177-3AD203B41FA5}">
                      <a16:colId xmlns:a16="http://schemas.microsoft.com/office/drawing/2014/main" val="3665189291"/>
                    </a:ext>
                  </a:extLst>
                </a:gridCol>
                <a:gridCol w="710599">
                  <a:extLst>
                    <a:ext uri="{9D8B030D-6E8A-4147-A177-3AD203B41FA5}">
                      <a16:colId xmlns:a16="http://schemas.microsoft.com/office/drawing/2014/main" val="3982682260"/>
                    </a:ext>
                  </a:extLst>
                </a:gridCol>
                <a:gridCol w="995155">
                  <a:extLst>
                    <a:ext uri="{9D8B030D-6E8A-4147-A177-3AD203B41FA5}">
                      <a16:colId xmlns:a16="http://schemas.microsoft.com/office/drawing/2014/main" val="4015648614"/>
                    </a:ext>
                  </a:extLst>
                </a:gridCol>
              </a:tblGrid>
              <a:tr h="645710">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43308">
                <a:tc>
                  <a:txBody>
                    <a:bodyPr/>
                    <a:lstStyle/>
                    <a:p>
                      <a:r>
                        <a:rPr lang="en-GB" sz="1100"/>
                        <a:t>0%</a:t>
                      </a:r>
                    </a:p>
                  </a:txBody>
                  <a:tcPr>
                    <a:solidFill>
                      <a:srgbClr val="F7F4F1"/>
                    </a:solidFill>
                  </a:tcPr>
                </a:tc>
                <a:tc>
                  <a:txBody>
                    <a:bodyPr/>
                    <a:lstStyle/>
                    <a:p>
                      <a:r>
                        <a:rPr lang="en-GB" sz="1100"/>
                        <a:t>80%</a:t>
                      </a:r>
                    </a:p>
                  </a:txBody>
                  <a:tcPr>
                    <a:solidFill>
                      <a:srgbClr val="F7F4F1"/>
                    </a:solidFill>
                  </a:tcPr>
                </a:tc>
                <a:tc>
                  <a:txBody>
                    <a:bodyPr/>
                    <a:lstStyle/>
                    <a:p>
                      <a:r>
                        <a:rPr lang="en-GB" sz="1100"/>
                        <a:t>86%</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TextBox 11">
            <a:extLst>
              <a:ext uri="{FF2B5EF4-FFF2-40B4-BE49-F238E27FC236}">
                <a16:creationId xmlns:a16="http://schemas.microsoft.com/office/drawing/2014/main" id="{7B8D381B-715B-B8B1-143A-6937BDFC3243}"/>
              </a:ext>
            </a:extLst>
          </p:cNvPr>
          <p:cNvSpPr txBox="1"/>
          <p:nvPr/>
        </p:nvSpPr>
        <p:spPr>
          <a:xfrm>
            <a:off x="8508899" y="6094826"/>
            <a:ext cx="3653323" cy="838691"/>
          </a:xfrm>
          <a:prstGeom prst="rect">
            <a:avLst/>
          </a:prstGeom>
          <a:noFill/>
        </p:spPr>
        <p:txBody>
          <a:bodyPr wrap="square">
            <a:spAutoFit/>
          </a:bodyPr>
          <a:lstStyle/>
          <a:p>
            <a:r>
              <a:rPr lang="en-GB" sz="900"/>
              <a:t>21 system priority topic areas have been agreed. Data extraction is complete for 19 topics. 12 out of the 14 topics related to Quality Standards have data extracted. 1 topic is paused and 1 is blocked related to issues with mental health data</a:t>
            </a:r>
            <a:r>
              <a:rPr lang="en-GB" sz="1050"/>
              <a:t>.</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045438" y="5682325"/>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8000951" y="566433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C32160E-1D37-DF5C-1C8C-A0C4481D537F}"/>
              </a:ext>
              <a:ext uri="{C183D7F6-B498-43B3-948B-1728B52AA6E4}">
                <adec:decorative xmlns:adec="http://schemas.microsoft.com/office/drawing/2017/decorative" val="1"/>
              </a:ext>
            </a:extLst>
          </p:cNvPr>
          <p:cNvSpPr/>
          <p:nvPr/>
        </p:nvSpPr>
        <p:spPr>
          <a:xfrm>
            <a:off x="11610405" y="566433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1303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18AE-FA89-E42D-1C3F-F3768A849DA5}"/>
              </a:ext>
            </a:extLst>
          </p:cNvPr>
          <p:cNvSpPr>
            <a:spLocks noGrp="1"/>
          </p:cNvSpPr>
          <p:nvPr>
            <p:ph type="ctrTitle"/>
          </p:nvPr>
        </p:nvSpPr>
        <p:spPr>
          <a:xfrm>
            <a:off x="724988" y="746308"/>
            <a:ext cx="9965654" cy="2379357"/>
          </a:xfrm>
        </p:spPr>
        <p:txBody>
          <a:bodyPr>
            <a:normAutofit fontScale="90000"/>
          </a:bodyPr>
          <a:lstStyle/>
          <a:p>
            <a:r>
              <a:rPr lang="en-GB"/>
              <a:t>While ensuring a </a:t>
            </a:r>
            <a:r>
              <a:rPr lang="en-GB" sz="4000" b="1" kern="1200">
                <a:latin typeface="+mj-lt"/>
                <a:ea typeface="+mn-ea"/>
                <a:cs typeface="+mn-cs"/>
              </a:rPr>
              <a:t>financially sustainable organisation, with happy and well-supported staff, and effective communications and engagement </a:t>
            </a:r>
            <a:br>
              <a:rPr lang="en-GB" sz="4000" b="1" kern="1200">
                <a:latin typeface="+mj-lt"/>
                <a:ea typeface="+mn-ea"/>
                <a:cs typeface="+mn-cs"/>
              </a:rPr>
            </a:br>
            <a:br>
              <a:rPr lang="en-GB" sz="4000" b="1" kern="1200">
                <a:latin typeface="+mj-lt"/>
                <a:ea typeface="+mn-ea"/>
                <a:cs typeface="+mn-cs"/>
              </a:rPr>
            </a:br>
            <a:br>
              <a:rPr lang="en-GB" sz="4000" b="1" kern="1200">
                <a:latin typeface="+mj-lt"/>
                <a:ea typeface="+mn-ea"/>
                <a:cs typeface="+mn-cs"/>
              </a:rPr>
            </a:br>
            <a:endParaRPr lang="en-GB"/>
          </a:p>
        </p:txBody>
      </p:sp>
      <p:sp>
        <p:nvSpPr>
          <p:cNvPr id="5" name="TextBox 4">
            <a:extLst>
              <a:ext uri="{FF2B5EF4-FFF2-40B4-BE49-F238E27FC236}">
                <a16:creationId xmlns:a16="http://schemas.microsoft.com/office/drawing/2014/main" id="{A350E292-F5AB-0C67-4C2A-E57ACBB4E2B4}"/>
              </a:ext>
            </a:extLst>
          </p:cNvPr>
          <p:cNvSpPr txBox="1"/>
          <p:nvPr/>
        </p:nvSpPr>
        <p:spPr>
          <a:xfrm>
            <a:off x="724988" y="2733006"/>
            <a:ext cx="6106160" cy="369332"/>
          </a:xfrm>
          <a:prstGeom prst="rect">
            <a:avLst/>
          </a:prstGeom>
          <a:noFill/>
        </p:spPr>
        <p:txBody>
          <a:bodyPr wrap="square">
            <a:spAutoFit/>
          </a:bodyPr>
          <a:lstStyle/>
          <a:p>
            <a:r>
              <a:rPr lang="en-GB">
                <a:solidFill>
                  <a:schemeClr val="bg1"/>
                </a:solidFill>
              </a:rPr>
              <a:t>1 April 2023 to 31 October 2023</a:t>
            </a:r>
          </a:p>
        </p:txBody>
      </p:sp>
    </p:spTree>
    <p:extLst>
      <p:ext uri="{BB962C8B-B14F-4D97-AF65-F5344CB8AC3E}">
        <p14:creationId xmlns:p14="http://schemas.microsoft.com/office/powerpoint/2010/main" val="207394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BA176-7586-5728-0A1F-40D2B9D748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48695"/>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Happy and well supported staff (Slide 1 of 3)</a:t>
            </a:r>
          </a:p>
        </p:txBody>
      </p:sp>
      <p:graphicFrame>
        <p:nvGraphicFramePr>
          <p:cNvPr id="4" name="Chart 3" descr="Combined bar and line chart of NICE's percentage of actual, planned and prior year activity for sickness absence, from April 2022 to March 2023.">
            <a:extLst>
              <a:ext uri="{FF2B5EF4-FFF2-40B4-BE49-F238E27FC236}">
                <a16:creationId xmlns:a16="http://schemas.microsoft.com/office/drawing/2014/main" id="{6568E307-46DC-124A-7A84-D7CBFE913D0B}"/>
              </a:ext>
            </a:extLst>
          </p:cNvPr>
          <p:cNvGraphicFramePr/>
          <p:nvPr>
            <p:extLst>
              <p:ext uri="{D42A27DB-BD31-4B8C-83A1-F6EECF244321}">
                <p14:modId xmlns:p14="http://schemas.microsoft.com/office/powerpoint/2010/main" val="658458905"/>
              </p:ext>
            </p:extLst>
          </p:nvPr>
        </p:nvGraphicFramePr>
        <p:xfrm>
          <a:off x="804208" y="701779"/>
          <a:ext cx="4659332" cy="419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27">
            <a:extLst>
              <a:ext uri="{FF2B5EF4-FFF2-40B4-BE49-F238E27FC236}">
                <a16:creationId xmlns:a16="http://schemas.microsoft.com/office/drawing/2014/main" id="{E145BC55-6CBD-1E9B-5A02-000264427C1C}"/>
              </a:ext>
            </a:extLst>
          </p:cNvPr>
          <p:cNvGraphicFramePr>
            <a:graphicFrameLocks noGrp="1"/>
          </p:cNvGraphicFramePr>
          <p:nvPr>
            <p:extLst>
              <p:ext uri="{D42A27DB-BD31-4B8C-83A1-F6EECF244321}">
                <p14:modId xmlns:p14="http://schemas.microsoft.com/office/powerpoint/2010/main" val="525193881"/>
              </p:ext>
            </p:extLst>
          </p:nvPr>
        </p:nvGraphicFramePr>
        <p:xfrm>
          <a:off x="804208" y="5060085"/>
          <a:ext cx="4659332" cy="931946"/>
        </p:xfrm>
        <a:graphic>
          <a:graphicData uri="http://schemas.openxmlformats.org/drawingml/2006/table">
            <a:tbl>
              <a:tblPr firstRow="1" bandRow="1">
                <a:tableStyleId>{5C22544A-7EE6-4342-B048-85BDC9FD1C3A}</a:tableStyleId>
              </a:tblPr>
              <a:tblGrid>
                <a:gridCol w="1141416">
                  <a:extLst>
                    <a:ext uri="{9D8B030D-6E8A-4147-A177-3AD203B41FA5}">
                      <a16:colId xmlns:a16="http://schemas.microsoft.com/office/drawing/2014/main" val="1651089263"/>
                    </a:ext>
                  </a:extLst>
                </a:gridCol>
                <a:gridCol w="1442955">
                  <a:extLst>
                    <a:ext uri="{9D8B030D-6E8A-4147-A177-3AD203B41FA5}">
                      <a16:colId xmlns:a16="http://schemas.microsoft.com/office/drawing/2014/main" val="3665189291"/>
                    </a:ext>
                  </a:extLst>
                </a:gridCol>
                <a:gridCol w="845275">
                  <a:extLst>
                    <a:ext uri="{9D8B030D-6E8A-4147-A177-3AD203B41FA5}">
                      <a16:colId xmlns:a16="http://schemas.microsoft.com/office/drawing/2014/main" val="3982682260"/>
                    </a:ext>
                  </a:extLst>
                </a:gridCol>
                <a:gridCol w="1229686">
                  <a:extLst>
                    <a:ext uri="{9D8B030D-6E8A-4147-A177-3AD203B41FA5}">
                      <a16:colId xmlns:a16="http://schemas.microsoft.com/office/drawing/2014/main" val="4015648614"/>
                    </a:ext>
                  </a:extLst>
                </a:gridCol>
              </a:tblGrid>
              <a:tr h="541062">
                <a:tc>
                  <a:txBody>
                    <a:bodyPr/>
                    <a:lstStyle/>
                    <a:p>
                      <a:r>
                        <a:rPr lang="en-GB" sz="1100"/>
                        <a:t>Average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1.89%</a:t>
                      </a:r>
                    </a:p>
                  </a:txBody>
                  <a:tcPr>
                    <a:solidFill>
                      <a:srgbClr val="F7F4F1"/>
                    </a:solidFill>
                  </a:tcPr>
                </a:tc>
                <a:tc>
                  <a:txBody>
                    <a:bodyPr/>
                    <a:lstStyle/>
                    <a:p>
                      <a:r>
                        <a:rPr lang="en-GB" sz="1100"/>
                        <a:t>2%</a:t>
                      </a:r>
                    </a:p>
                  </a:txBody>
                  <a:tcPr>
                    <a:solidFill>
                      <a:srgbClr val="F7F4F1"/>
                    </a:solidFill>
                  </a:tcPr>
                </a:tc>
                <a:tc>
                  <a:txBody>
                    <a:bodyPr/>
                    <a:lstStyle/>
                    <a:p>
                      <a:r>
                        <a:rPr lang="en-GB" sz="1100"/>
                        <a:t>1.91%</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E43B3C49-FFFD-D010-FCE7-3F26DB303519}"/>
              </a:ext>
            </a:extLst>
          </p:cNvPr>
          <p:cNvSpPr txBox="1"/>
          <p:nvPr/>
        </p:nvSpPr>
        <p:spPr>
          <a:xfrm>
            <a:off x="804208" y="6068975"/>
            <a:ext cx="4659332" cy="707886"/>
          </a:xfrm>
          <a:prstGeom prst="rect">
            <a:avLst/>
          </a:prstGeom>
          <a:noFill/>
        </p:spPr>
        <p:txBody>
          <a:bodyPr wrap="square">
            <a:spAutoFit/>
          </a:bodyPr>
          <a:lstStyle/>
          <a:p>
            <a:r>
              <a:rPr lang="en-GB" sz="1000" dirty="0">
                <a:solidFill>
                  <a:srgbClr val="000000"/>
                </a:solidFill>
              </a:rPr>
              <a:t>Current sickness absence rates are lower than target. The slight increase in sickness rate in October links to the seasons changing and we usually see it increasing over autumn/winter due to increased number of colds being reported.</a:t>
            </a:r>
            <a:endParaRPr lang="en-GB" sz="1000" dirty="0"/>
          </a:p>
        </p:txBody>
      </p:sp>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039497115"/>
              </p:ext>
            </p:extLst>
          </p:nvPr>
        </p:nvGraphicFramePr>
        <p:xfrm>
          <a:off x="6096000" y="840726"/>
          <a:ext cx="5291792" cy="3925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32612C6D-637B-8F3F-BB2E-1695B81F952B}"/>
              </a:ext>
            </a:extLst>
          </p:cNvPr>
          <p:cNvGraphicFramePr>
            <a:graphicFrameLocks noGrp="1"/>
          </p:cNvGraphicFramePr>
          <p:nvPr>
            <p:extLst>
              <p:ext uri="{D42A27DB-BD31-4B8C-83A1-F6EECF244321}">
                <p14:modId xmlns:p14="http://schemas.microsoft.com/office/powerpoint/2010/main" val="3562744874"/>
              </p:ext>
            </p:extLst>
          </p:nvPr>
        </p:nvGraphicFramePr>
        <p:xfrm>
          <a:off x="6464236" y="5060084"/>
          <a:ext cx="4594289" cy="931945"/>
        </p:xfrm>
        <a:graphic>
          <a:graphicData uri="http://schemas.openxmlformats.org/drawingml/2006/table">
            <a:tbl>
              <a:tblPr firstRow="1" bandRow="1">
                <a:tableStyleId>{5C22544A-7EE6-4342-B048-85BDC9FD1C3A}</a:tableStyleId>
              </a:tblPr>
              <a:tblGrid>
                <a:gridCol w="1587828">
                  <a:extLst>
                    <a:ext uri="{9D8B030D-6E8A-4147-A177-3AD203B41FA5}">
                      <a16:colId xmlns:a16="http://schemas.microsoft.com/office/drawing/2014/main" val="3665189291"/>
                    </a:ext>
                  </a:extLst>
                </a:gridCol>
                <a:gridCol w="1468315">
                  <a:extLst>
                    <a:ext uri="{9D8B030D-6E8A-4147-A177-3AD203B41FA5}">
                      <a16:colId xmlns:a16="http://schemas.microsoft.com/office/drawing/2014/main" val="3982682260"/>
                    </a:ext>
                  </a:extLst>
                </a:gridCol>
                <a:gridCol w="1538146">
                  <a:extLst>
                    <a:ext uri="{9D8B030D-6E8A-4147-A177-3AD203B41FA5}">
                      <a16:colId xmlns:a16="http://schemas.microsoft.com/office/drawing/2014/main" val="4015648614"/>
                    </a:ext>
                  </a:extLst>
                </a:gridCol>
              </a:tblGrid>
              <a:tr h="609503">
                <a:tc>
                  <a:txBody>
                    <a:bodyPr/>
                    <a:lstStyle/>
                    <a:p>
                      <a:r>
                        <a:rPr lang="en-GB" sz="1100"/>
                        <a:t>March 2023</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22442">
                <a:tc>
                  <a:txBody>
                    <a:bodyPr/>
                    <a:lstStyle/>
                    <a:p>
                      <a:r>
                        <a:rPr lang="en-GB" sz="1100"/>
                        <a:t>10.97%</a:t>
                      </a:r>
                    </a:p>
                  </a:txBody>
                  <a:tcPr>
                    <a:solidFill>
                      <a:srgbClr val="F7F4F1"/>
                    </a:solidFill>
                  </a:tcPr>
                </a:tc>
                <a:tc>
                  <a:txBody>
                    <a:bodyPr/>
                    <a:lstStyle/>
                    <a:p>
                      <a:r>
                        <a:rPr lang="en-GB" sz="1100"/>
                        <a:t>10.74%</a:t>
                      </a:r>
                    </a:p>
                  </a:txBody>
                  <a:tcPr>
                    <a:solidFill>
                      <a:srgbClr val="F7F4F1"/>
                    </a:solidFill>
                  </a:tcPr>
                </a:tc>
                <a:tc>
                  <a:txBody>
                    <a:bodyPr/>
                    <a:lstStyle/>
                    <a:p>
                      <a:r>
                        <a:rPr lang="en-GB" sz="1100"/>
                        <a:t>R</a:t>
                      </a:r>
                    </a:p>
                  </a:txBody>
                  <a:tcPr>
                    <a:solidFill>
                      <a:srgbClr val="F7F4F1"/>
                    </a:solidFill>
                  </a:tcPr>
                </a:tc>
                <a:extLst>
                  <a:ext uri="{0D108BD9-81ED-4DB2-BD59-A6C34878D82A}">
                    <a16:rowId xmlns:a16="http://schemas.microsoft.com/office/drawing/2014/main" val="1116214792"/>
                  </a:ext>
                </a:extLst>
              </a:tr>
            </a:tbl>
          </a:graphicData>
        </a:graphic>
      </p:graphicFrame>
      <p:sp>
        <p:nvSpPr>
          <p:cNvPr id="9" name="TextBox 8">
            <a:extLst>
              <a:ext uri="{FF2B5EF4-FFF2-40B4-BE49-F238E27FC236}">
                <a16:creationId xmlns:a16="http://schemas.microsoft.com/office/drawing/2014/main" id="{36D054EC-D515-A72D-E510-FE2E89E4E624}"/>
              </a:ext>
            </a:extLst>
          </p:cNvPr>
          <p:cNvSpPr txBox="1"/>
          <p:nvPr/>
        </p:nvSpPr>
        <p:spPr>
          <a:xfrm>
            <a:off x="6464237" y="6017274"/>
            <a:ext cx="48171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Inter"/>
                <a:ea typeface="+mn-ea"/>
                <a:cs typeface="Arial" panose="020B0604020202020204" pitchFamily="34" charset="0"/>
              </a:rPr>
              <a:t>A new exit interview provider will provide better insight and analysis of reasons for leaving. The new provider, </a:t>
            </a:r>
            <a:r>
              <a:rPr kumimoji="0" lang="en-GB" sz="1000" b="0" i="0" u="none" strike="noStrike" kern="1200" cap="none" spc="0" normalizeH="0" baseline="0" noProof="0" err="1">
                <a:ln>
                  <a:noFill/>
                </a:ln>
                <a:solidFill>
                  <a:srgbClr val="000000"/>
                </a:solidFill>
                <a:effectLst/>
                <a:uLnTx/>
                <a:uFillTx/>
                <a:latin typeface="Inter"/>
                <a:ea typeface="+mn-ea"/>
                <a:cs typeface="Arial" panose="020B0604020202020204" pitchFamily="34" charset="0"/>
              </a:rPr>
              <a:t>WorkL</a:t>
            </a:r>
            <a:r>
              <a:rPr kumimoji="0" lang="en-GB" sz="1000" b="0" i="0" u="none" strike="noStrike" kern="1200" cap="none" spc="0" normalizeH="0" baseline="0" noProof="0">
                <a:ln>
                  <a:noFill/>
                </a:ln>
                <a:solidFill>
                  <a:srgbClr val="000000"/>
                </a:solidFill>
                <a:effectLst/>
                <a:uLnTx/>
                <a:uFillTx/>
                <a:latin typeface="Inter"/>
                <a:ea typeface="+mn-ea"/>
                <a:cs typeface="Arial" panose="020B0604020202020204" pitchFamily="34" charset="0"/>
              </a:rPr>
              <a:t> will potentially be starting in December/January (delay in the project due to sickness in the team).  In the interim our internal exit interview online form will be used.</a:t>
            </a:r>
          </a:p>
        </p:txBody>
      </p:sp>
      <p:sp>
        <p:nvSpPr>
          <p:cNvPr id="14" name="Oval 13">
            <a:extLst>
              <a:ext uri="{FF2B5EF4-FFF2-40B4-BE49-F238E27FC236}">
                <a16:creationId xmlns:a16="http://schemas.microsoft.com/office/drawing/2014/main" id="{D327AB14-E7B1-6D24-B97A-3DED65270DD0}"/>
              </a:ext>
              <a:ext uri="{C183D7F6-B498-43B3-948B-1728B52AA6E4}">
                <adec:decorative xmlns:adec="http://schemas.microsoft.com/office/drawing/2017/decorative" val="1"/>
              </a:ext>
            </a:extLst>
          </p:cNvPr>
          <p:cNvSpPr/>
          <p:nvPr/>
        </p:nvSpPr>
        <p:spPr>
          <a:xfrm>
            <a:off x="4815490" y="570757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B4517579-32EE-2A85-EBBF-E6E72704ACE1}"/>
              </a:ext>
              <a:ext uri="{C183D7F6-B498-43B3-948B-1728B52AA6E4}">
                <adec:decorative xmlns:adec="http://schemas.microsoft.com/office/drawing/2017/decorative" val="1"/>
              </a:ext>
            </a:extLst>
          </p:cNvPr>
          <p:cNvSpPr/>
          <p:nvPr/>
        </p:nvSpPr>
        <p:spPr>
          <a:xfrm>
            <a:off x="10802786" y="5753821"/>
            <a:ext cx="149570" cy="149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Tree>
    <p:extLst>
      <p:ext uri="{BB962C8B-B14F-4D97-AF65-F5344CB8AC3E}">
        <p14:creationId xmlns:p14="http://schemas.microsoft.com/office/powerpoint/2010/main" val="288362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9E900-DC86-ADDD-B213-E2485632E542}"/>
              </a:ext>
              <a:ext uri="{C183D7F6-B498-43B3-948B-1728B52AA6E4}">
                <adec:decorative xmlns:adec="http://schemas.microsoft.com/office/drawing/2017/decorative" val="1"/>
              </a:ext>
            </a:extLst>
          </p:cNvPr>
          <p:cNvSpPr>
            <a:spLocks/>
          </p:cNvSpPr>
          <p:nvPr/>
        </p:nvSpPr>
        <p:spPr>
          <a:xfrm>
            <a:off x="1" y="5720234"/>
            <a:ext cx="12191999" cy="80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C489BF7B-6921-CE96-C148-AF38E8FD0BD4}"/>
              </a:ext>
            </a:extLst>
          </p:cNvPr>
          <p:cNvSpPr txBox="1">
            <a:spLocks noGrp="1"/>
          </p:cNvSpPr>
          <p:nvPr>
            <p:ph type="title" idx="4294967295"/>
          </p:nvPr>
        </p:nvSpPr>
        <p:spPr>
          <a:xfrm>
            <a:off x="558583" y="248695"/>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Happy and well supported staff (Slide 2 of 3)</a:t>
            </a:r>
          </a:p>
        </p:txBody>
      </p:sp>
      <p:graphicFrame>
        <p:nvGraphicFramePr>
          <p:cNvPr id="3" name="Chart 2" descr="Combined bar and line chart of NICE's percentage of actual, planned and prior year activity for rate of staff turnover, from April 2022 to March 2023.">
            <a:extLst>
              <a:ext uri="{FF2B5EF4-FFF2-40B4-BE49-F238E27FC236}">
                <a16:creationId xmlns:a16="http://schemas.microsoft.com/office/drawing/2014/main" id="{74DBA698-C70C-C847-377C-111E6DE74F4D}"/>
              </a:ext>
            </a:extLst>
          </p:cNvPr>
          <p:cNvGraphicFramePr/>
          <p:nvPr>
            <p:extLst>
              <p:ext uri="{D42A27DB-BD31-4B8C-83A1-F6EECF244321}">
                <p14:modId xmlns:p14="http://schemas.microsoft.com/office/powerpoint/2010/main" val="1060672559"/>
              </p:ext>
            </p:extLst>
          </p:nvPr>
        </p:nvGraphicFramePr>
        <p:xfrm>
          <a:off x="533557" y="810941"/>
          <a:ext cx="3582423" cy="3956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27">
            <a:extLst>
              <a:ext uri="{FF2B5EF4-FFF2-40B4-BE49-F238E27FC236}">
                <a16:creationId xmlns:a16="http://schemas.microsoft.com/office/drawing/2014/main" id="{3C494AF9-FC6C-441E-6140-0DC2E56D6671}"/>
              </a:ext>
            </a:extLst>
          </p:cNvPr>
          <p:cNvGraphicFramePr>
            <a:graphicFrameLocks noGrp="1"/>
          </p:cNvGraphicFramePr>
          <p:nvPr>
            <p:extLst>
              <p:ext uri="{D42A27DB-BD31-4B8C-83A1-F6EECF244321}">
                <p14:modId xmlns:p14="http://schemas.microsoft.com/office/powerpoint/2010/main" val="2814658952"/>
              </p:ext>
            </p:extLst>
          </p:nvPr>
        </p:nvGraphicFramePr>
        <p:xfrm>
          <a:off x="472589" y="4797798"/>
          <a:ext cx="3582423" cy="970040"/>
        </p:xfrm>
        <a:graphic>
          <a:graphicData uri="http://schemas.openxmlformats.org/drawingml/2006/table">
            <a:tbl>
              <a:tblPr firstRow="1" bandRow="1">
                <a:tableStyleId>{5C22544A-7EE6-4342-B048-85BDC9FD1C3A}</a:tableStyleId>
              </a:tblPr>
              <a:tblGrid>
                <a:gridCol w="758669">
                  <a:extLst>
                    <a:ext uri="{9D8B030D-6E8A-4147-A177-3AD203B41FA5}">
                      <a16:colId xmlns:a16="http://schemas.microsoft.com/office/drawing/2014/main" val="1651089263"/>
                    </a:ext>
                  </a:extLst>
                </a:gridCol>
                <a:gridCol w="897465">
                  <a:extLst>
                    <a:ext uri="{9D8B030D-6E8A-4147-A177-3AD203B41FA5}">
                      <a16:colId xmlns:a16="http://schemas.microsoft.com/office/drawing/2014/main" val="3665189291"/>
                    </a:ext>
                  </a:extLst>
                </a:gridCol>
                <a:gridCol w="980909">
                  <a:extLst>
                    <a:ext uri="{9D8B030D-6E8A-4147-A177-3AD203B41FA5}">
                      <a16:colId xmlns:a16="http://schemas.microsoft.com/office/drawing/2014/main" val="3982682260"/>
                    </a:ext>
                  </a:extLst>
                </a:gridCol>
                <a:gridCol w="945380">
                  <a:extLst>
                    <a:ext uri="{9D8B030D-6E8A-4147-A177-3AD203B41FA5}">
                      <a16:colId xmlns:a16="http://schemas.microsoft.com/office/drawing/2014/main" val="4015648614"/>
                    </a:ext>
                  </a:extLst>
                </a:gridCol>
              </a:tblGrid>
              <a:tr h="590042">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Latest score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5680">
                <a:tc>
                  <a:txBody>
                    <a:bodyPr/>
                    <a:lstStyle/>
                    <a:p>
                      <a:r>
                        <a:rPr lang="en-GB" sz="1100"/>
                        <a:t>n/a</a:t>
                      </a:r>
                    </a:p>
                  </a:txBody>
                  <a:tcPr>
                    <a:solidFill>
                      <a:srgbClr val="F7F4F1"/>
                    </a:solidFill>
                  </a:tcPr>
                </a:tc>
                <a:tc>
                  <a:txBody>
                    <a:bodyPr/>
                    <a:lstStyle/>
                    <a:p>
                      <a:r>
                        <a:rPr lang="en-GB" sz="1100"/>
                        <a:t>&gt;60%</a:t>
                      </a:r>
                    </a:p>
                  </a:txBody>
                  <a:tcPr>
                    <a:solidFill>
                      <a:srgbClr val="F7F4F1"/>
                    </a:solidFill>
                  </a:tcPr>
                </a:tc>
                <a:tc>
                  <a:txBody>
                    <a:bodyPr/>
                    <a:lstStyle/>
                    <a:p>
                      <a:r>
                        <a:rPr lang="en-GB" sz="1100"/>
                        <a:t>68%</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8" name="TextBox 17">
            <a:extLst>
              <a:ext uri="{FF2B5EF4-FFF2-40B4-BE49-F238E27FC236}">
                <a16:creationId xmlns:a16="http://schemas.microsoft.com/office/drawing/2014/main" id="{3D85DD0F-BAF1-83D7-33B8-01CF88A644F1}"/>
              </a:ext>
            </a:extLst>
          </p:cNvPr>
          <p:cNvSpPr txBox="1"/>
          <p:nvPr/>
        </p:nvSpPr>
        <p:spPr>
          <a:xfrm>
            <a:off x="569872" y="5866444"/>
            <a:ext cx="3664571" cy="400110"/>
          </a:xfrm>
          <a:prstGeom prst="rect">
            <a:avLst/>
          </a:prstGeom>
          <a:noFill/>
        </p:spPr>
        <p:txBody>
          <a:bodyPr wrap="square">
            <a:spAutoFit/>
          </a:bodyPr>
          <a:lstStyle/>
          <a:p>
            <a:r>
              <a:rPr lang="en-GB" sz="1000">
                <a:solidFill>
                  <a:srgbClr val="000000"/>
                </a:solidFill>
                <a:cs typeface="Arial" panose="020B0604020202020204" pitchFamily="34" charset="0"/>
              </a:rPr>
              <a:t>Engagement not measured during the September's pulse survey.</a:t>
            </a:r>
          </a:p>
        </p:txBody>
      </p:sp>
      <p:graphicFrame>
        <p:nvGraphicFramePr>
          <p:cNvPr id="19" name="Chart 18" descr="Combined bar and line chart of NICE's percentage of actual, planned and prior year activity for rate of staff turnover, from April 2022 to March 2023.">
            <a:extLst>
              <a:ext uri="{FF2B5EF4-FFF2-40B4-BE49-F238E27FC236}">
                <a16:creationId xmlns:a16="http://schemas.microsoft.com/office/drawing/2014/main" id="{9018F351-3738-D1AF-A965-121605AEF1F7}"/>
              </a:ext>
            </a:extLst>
          </p:cNvPr>
          <p:cNvGraphicFramePr/>
          <p:nvPr>
            <p:extLst>
              <p:ext uri="{D42A27DB-BD31-4B8C-83A1-F6EECF244321}">
                <p14:modId xmlns:p14="http://schemas.microsoft.com/office/powerpoint/2010/main" val="1930608328"/>
              </p:ext>
            </p:extLst>
          </p:nvPr>
        </p:nvGraphicFramePr>
        <p:xfrm>
          <a:off x="4137160" y="795574"/>
          <a:ext cx="3720373" cy="39191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7">
            <a:extLst>
              <a:ext uri="{FF2B5EF4-FFF2-40B4-BE49-F238E27FC236}">
                <a16:creationId xmlns:a16="http://schemas.microsoft.com/office/drawing/2014/main" id="{1966265D-3A51-66FF-37E6-0D61F8478DD9}"/>
              </a:ext>
            </a:extLst>
          </p:cNvPr>
          <p:cNvGraphicFramePr>
            <a:graphicFrameLocks noGrp="1"/>
          </p:cNvGraphicFramePr>
          <p:nvPr>
            <p:extLst>
              <p:ext uri="{D42A27DB-BD31-4B8C-83A1-F6EECF244321}">
                <p14:modId xmlns:p14="http://schemas.microsoft.com/office/powerpoint/2010/main" val="3612207407"/>
              </p:ext>
            </p:extLst>
          </p:nvPr>
        </p:nvGraphicFramePr>
        <p:xfrm>
          <a:off x="4359575" y="4796457"/>
          <a:ext cx="3605619" cy="931946"/>
        </p:xfrm>
        <a:graphic>
          <a:graphicData uri="http://schemas.openxmlformats.org/drawingml/2006/table">
            <a:tbl>
              <a:tblPr firstRow="1" bandRow="1">
                <a:tableStyleId>{5C22544A-7EE6-4342-B048-85BDC9FD1C3A}</a:tableStyleId>
              </a:tblPr>
              <a:tblGrid>
                <a:gridCol w="1022315">
                  <a:extLst>
                    <a:ext uri="{9D8B030D-6E8A-4147-A177-3AD203B41FA5}">
                      <a16:colId xmlns:a16="http://schemas.microsoft.com/office/drawing/2014/main" val="1651089263"/>
                    </a:ext>
                  </a:extLst>
                </a:gridCol>
                <a:gridCol w="886708">
                  <a:extLst>
                    <a:ext uri="{9D8B030D-6E8A-4147-A177-3AD203B41FA5}">
                      <a16:colId xmlns:a16="http://schemas.microsoft.com/office/drawing/2014/main" val="3665189291"/>
                    </a:ext>
                  </a:extLst>
                </a:gridCol>
                <a:gridCol w="756415">
                  <a:extLst>
                    <a:ext uri="{9D8B030D-6E8A-4147-A177-3AD203B41FA5}">
                      <a16:colId xmlns:a16="http://schemas.microsoft.com/office/drawing/2014/main" val="3982682260"/>
                    </a:ext>
                  </a:extLst>
                </a:gridCol>
                <a:gridCol w="940181">
                  <a:extLst>
                    <a:ext uri="{9D8B030D-6E8A-4147-A177-3AD203B41FA5}">
                      <a16:colId xmlns:a16="http://schemas.microsoft.com/office/drawing/2014/main" val="4015648614"/>
                    </a:ext>
                  </a:extLst>
                </a:gridCol>
              </a:tblGrid>
              <a:tr h="541062">
                <a:tc>
                  <a:txBody>
                    <a:bodyPr/>
                    <a:lstStyle/>
                    <a:p>
                      <a:r>
                        <a:rPr lang="en-GB" sz="1100"/>
                        <a:t>Overall 2022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87%</a:t>
                      </a:r>
                    </a:p>
                  </a:txBody>
                  <a:tcPr>
                    <a:solidFill>
                      <a:srgbClr val="F7F4F1"/>
                    </a:solidFill>
                  </a:tcPr>
                </a:tc>
                <a:tc>
                  <a:txBody>
                    <a:bodyPr/>
                    <a:lstStyle/>
                    <a:p>
                      <a:r>
                        <a:rPr lang="en-GB" sz="1100"/>
                        <a:t>90%</a:t>
                      </a:r>
                    </a:p>
                  </a:txBody>
                  <a:tcPr>
                    <a:solidFill>
                      <a:srgbClr val="F7F4F1"/>
                    </a:solidFill>
                  </a:tcPr>
                </a:tc>
                <a:tc>
                  <a:txBody>
                    <a:bodyPr/>
                    <a:lstStyle/>
                    <a:p>
                      <a:r>
                        <a:rPr lang="en-GB" sz="1100"/>
                        <a:t>88.48%</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9" name="Picture 8" descr="Indicator illustrating forecast amber year end RAG status.">
            <a:extLst>
              <a:ext uri="{FF2B5EF4-FFF2-40B4-BE49-F238E27FC236}">
                <a16:creationId xmlns:a16="http://schemas.microsoft.com/office/drawing/2014/main" id="{FB0C3C71-DBA7-08CE-6697-DB06DB2CE486}"/>
              </a:ext>
            </a:extLst>
          </p:cNvPr>
          <p:cNvPicPr>
            <a:picLocks noChangeAspect="1"/>
          </p:cNvPicPr>
          <p:nvPr/>
        </p:nvPicPr>
        <p:blipFill>
          <a:blip r:embed="rId5"/>
          <a:stretch>
            <a:fillRect/>
          </a:stretch>
        </p:blipFill>
        <p:spPr>
          <a:xfrm>
            <a:off x="7640369" y="5461231"/>
            <a:ext cx="152413" cy="146317"/>
          </a:xfrm>
          <a:prstGeom prst="rect">
            <a:avLst/>
          </a:prstGeom>
        </p:spPr>
      </p:pic>
      <p:sp>
        <p:nvSpPr>
          <p:cNvPr id="20" name="TextBox 19">
            <a:extLst>
              <a:ext uri="{FF2B5EF4-FFF2-40B4-BE49-F238E27FC236}">
                <a16:creationId xmlns:a16="http://schemas.microsoft.com/office/drawing/2014/main" id="{6F0F5528-A0E1-044C-3983-47682BDDEBBC}"/>
              </a:ext>
            </a:extLst>
          </p:cNvPr>
          <p:cNvSpPr txBox="1"/>
          <p:nvPr/>
        </p:nvSpPr>
        <p:spPr>
          <a:xfrm>
            <a:off x="4359575" y="5821210"/>
            <a:ext cx="3785276" cy="553998"/>
          </a:xfrm>
          <a:prstGeom prst="rect">
            <a:avLst/>
          </a:prstGeom>
          <a:noFill/>
        </p:spPr>
        <p:txBody>
          <a:bodyPr wrap="square">
            <a:spAutoFit/>
          </a:bodyPr>
          <a:lstStyle/>
          <a:p>
            <a:r>
              <a:rPr lang="en-GB" sz="1000">
                <a:solidFill>
                  <a:srgbClr val="000000"/>
                </a:solidFill>
                <a:cs typeface="Arial" panose="020B0604020202020204" pitchFamily="34" charset="0"/>
              </a:rPr>
              <a:t>Percentage will continue increasing month on month as the appraisals are logged on ESR. Target to be met by the end of the appraisal period.</a:t>
            </a:r>
          </a:p>
        </p:txBody>
      </p:sp>
      <p:graphicFrame>
        <p:nvGraphicFramePr>
          <p:cNvPr id="22" name="Chart 21" descr="Combined bar and line chart of NICE's percentage of actual, planned and prior year activity for rate of staff turnover, from April 2022 to March 2023.">
            <a:extLst>
              <a:ext uri="{FF2B5EF4-FFF2-40B4-BE49-F238E27FC236}">
                <a16:creationId xmlns:a16="http://schemas.microsoft.com/office/drawing/2014/main" id="{07435940-FD0B-7461-4B9A-4F837865B005}"/>
              </a:ext>
            </a:extLst>
          </p:cNvPr>
          <p:cNvGraphicFramePr/>
          <p:nvPr>
            <p:extLst>
              <p:ext uri="{D42A27DB-BD31-4B8C-83A1-F6EECF244321}">
                <p14:modId xmlns:p14="http://schemas.microsoft.com/office/powerpoint/2010/main" val="1091830524"/>
              </p:ext>
            </p:extLst>
          </p:nvPr>
        </p:nvGraphicFramePr>
        <p:xfrm>
          <a:off x="8101514" y="794093"/>
          <a:ext cx="3720373" cy="38723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e 27">
            <a:extLst>
              <a:ext uri="{FF2B5EF4-FFF2-40B4-BE49-F238E27FC236}">
                <a16:creationId xmlns:a16="http://schemas.microsoft.com/office/drawing/2014/main" id="{19200805-346C-E462-AEA9-C3BABE04A20C}"/>
              </a:ext>
            </a:extLst>
          </p:cNvPr>
          <p:cNvGraphicFramePr>
            <a:graphicFrameLocks noGrp="1"/>
          </p:cNvGraphicFramePr>
          <p:nvPr>
            <p:extLst>
              <p:ext uri="{D42A27DB-BD31-4B8C-83A1-F6EECF244321}">
                <p14:modId xmlns:p14="http://schemas.microsoft.com/office/powerpoint/2010/main" val="1605949463"/>
              </p:ext>
            </p:extLst>
          </p:nvPr>
        </p:nvGraphicFramePr>
        <p:xfrm>
          <a:off x="8269757" y="4796457"/>
          <a:ext cx="3605619" cy="931946"/>
        </p:xfrm>
        <a:graphic>
          <a:graphicData uri="http://schemas.openxmlformats.org/drawingml/2006/table">
            <a:tbl>
              <a:tblPr firstRow="1" bandRow="1">
                <a:tableStyleId>{5C22544A-7EE6-4342-B048-85BDC9FD1C3A}</a:tableStyleId>
              </a:tblPr>
              <a:tblGrid>
                <a:gridCol w="1022315">
                  <a:extLst>
                    <a:ext uri="{9D8B030D-6E8A-4147-A177-3AD203B41FA5}">
                      <a16:colId xmlns:a16="http://schemas.microsoft.com/office/drawing/2014/main" val="1651089263"/>
                    </a:ext>
                  </a:extLst>
                </a:gridCol>
                <a:gridCol w="1022315">
                  <a:extLst>
                    <a:ext uri="{9D8B030D-6E8A-4147-A177-3AD203B41FA5}">
                      <a16:colId xmlns:a16="http://schemas.microsoft.com/office/drawing/2014/main" val="3665189291"/>
                    </a:ext>
                  </a:extLst>
                </a:gridCol>
                <a:gridCol w="620808">
                  <a:extLst>
                    <a:ext uri="{9D8B030D-6E8A-4147-A177-3AD203B41FA5}">
                      <a16:colId xmlns:a16="http://schemas.microsoft.com/office/drawing/2014/main" val="3982682260"/>
                    </a:ext>
                  </a:extLst>
                </a:gridCol>
                <a:gridCol w="940181">
                  <a:extLst>
                    <a:ext uri="{9D8B030D-6E8A-4147-A177-3AD203B41FA5}">
                      <a16:colId xmlns:a16="http://schemas.microsoft.com/office/drawing/2014/main" val="4015648614"/>
                    </a:ext>
                  </a:extLst>
                </a:gridCol>
              </a:tblGrid>
              <a:tr h="541062">
                <a:tc>
                  <a:txBody>
                    <a:bodyPr/>
                    <a:lstStyle/>
                    <a:p>
                      <a:r>
                        <a:rPr lang="en-GB" sz="1100"/>
                        <a:t>Overall 2022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57%</a:t>
                      </a:r>
                    </a:p>
                  </a:txBody>
                  <a:tcPr>
                    <a:solidFill>
                      <a:srgbClr val="F7F4F1"/>
                    </a:solidFill>
                  </a:tcPr>
                </a:tc>
                <a:tc>
                  <a:txBody>
                    <a:bodyPr/>
                    <a:lstStyle/>
                    <a:p>
                      <a:r>
                        <a:rPr lang="en-GB" sz="1100"/>
                        <a:t>62%</a:t>
                      </a:r>
                    </a:p>
                  </a:txBody>
                  <a:tcPr>
                    <a:solidFill>
                      <a:srgbClr val="F7F4F1"/>
                    </a:solidFill>
                  </a:tcPr>
                </a:tc>
                <a:tc>
                  <a:txBody>
                    <a:bodyPr/>
                    <a:lstStyle/>
                    <a:p>
                      <a:r>
                        <a:rPr lang="en-GB" sz="1100"/>
                        <a:t>59%</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14" name="Picture 13" descr="Indicator illustrating forecast amber year end RAG status.">
            <a:extLst>
              <a:ext uri="{FF2B5EF4-FFF2-40B4-BE49-F238E27FC236}">
                <a16:creationId xmlns:a16="http://schemas.microsoft.com/office/drawing/2014/main" id="{AA854D8F-71DB-DBCB-6568-5D58F800D6AD}"/>
              </a:ext>
            </a:extLst>
          </p:cNvPr>
          <p:cNvPicPr>
            <a:picLocks noChangeAspect="1"/>
          </p:cNvPicPr>
          <p:nvPr/>
        </p:nvPicPr>
        <p:blipFill>
          <a:blip r:embed="rId5"/>
          <a:stretch>
            <a:fillRect/>
          </a:stretch>
        </p:blipFill>
        <p:spPr>
          <a:xfrm>
            <a:off x="11484364" y="5442528"/>
            <a:ext cx="152413" cy="146317"/>
          </a:xfrm>
          <a:prstGeom prst="rect">
            <a:avLst/>
          </a:prstGeom>
        </p:spPr>
      </p:pic>
      <p:sp>
        <p:nvSpPr>
          <p:cNvPr id="24" name="TextBox 23">
            <a:extLst>
              <a:ext uri="{FF2B5EF4-FFF2-40B4-BE49-F238E27FC236}">
                <a16:creationId xmlns:a16="http://schemas.microsoft.com/office/drawing/2014/main" id="{3B4FFFFA-F43E-DE5C-E85D-6F9F61F308DB}"/>
              </a:ext>
            </a:extLst>
          </p:cNvPr>
          <p:cNvSpPr txBox="1"/>
          <p:nvPr/>
        </p:nvSpPr>
        <p:spPr>
          <a:xfrm>
            <a:off x="8269757" y="5821210"/>
            <a:ext cx="3552130" cy="861774"/>
          </a:xfrm>
          <a:prstGeom prst="rect">
            <a:avLst/>
          </a:prstGeom>
          <a:noFill/>
        </p:spPr>
        <p:txBody>
          <a:bodyPr wrap="square">
            <a:spAutoFit/>
          </a:bodyPr>
          <a:lstStyle/>
          <a:p>
            <a:r>
              <a:rPr lang="en-GB" sz="1000">
                <a:solidFill>
                  <a:srgbClr val="000000"/>
                </a:solidFill>
                <a:cs typeface="Arial" panose="020B0604020202020204" pitchFamily="34" charset="0"/>
              </a:rPr>
              <a:t>% has increased so that is positive, and it now falls only 1% outside of the "good zone" (60%).  Issues identified in the feedback have been noted and actioned. We will also do an evaluation of career conversation in January.  Data on this metric will next be collected in April 24.</a:t>
            </a:r>
          </a:p>
        </p:txBody>
      </p:sp>
      <p:sp>
        <p:nvSpPr>
          <p:cNvPr id="4" name="Oval 3">
            <a:extLst>
              <a:ext uri="{FF2B5EF4-FFF2-40B4-BE49-F238E27FC236}">
                <a16:creationId xmlns:a16="http://schemas.microsoft.com/office/drawing/2014/main" id="{45415B72-0664-A713-4414-A3FC1802FD31}"/>
              </a:ext>
              <a:ext uri="{C183D7F6-B498-43B3-948B-1728B52AA6E4}">
                <adec:decorative xmlns:adec="http://schemas.microsoft.com/office/drawing/2017/decorative" val="1"/>
              </a:ext>
            </a:extLst>
          </p:cNvPr>
          <p:cNvSpPr/>
          <p:nvPr/>
        </p:nvSpPr>
        <p:spPr>
          <a:xfrm>
            <a:off x="3720061" y="5650900"/>
            <a:ext cx="149570" cy="14957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Tree>
    <p:extLst>
      <p:ext uri="{BB962C8B-B14F-4D97-AF65-F5344CB8AC3E}">
        <p14:creationId xmlns:p14="http://schemas.microsoft.com/office/powerpoint/2010/main" val="376652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30ABF2-3910-6FB7-1B28-DA3A3A6D39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49894"/>
            <a:ext cx="12144375" cy="120810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D2F95F-D242-4BA5-2612-FC6DFEAB87ED}"/>
              </a:ext>
            </a:extLst>
          </p:cNvPr>
          <p:cNvSpPr>
            <a:spLocks noGrp="1"/>
          </p:cNvSpPr>
          <p:nvPr>
            <p:ph type="ctrTitle"/>
          </p:nvPr>
        </p:nvSpPr>
        <p:spPr>
          <a:xfrm>
            <a:off x="304357" y="280539"/>
            <a:ext cx="11178381" cy="404480"/>
          </a:xfrm>
        </p:spPr>
        <p:txBody>
          <a:bodyPr>
            <a:normAutofit/>
          </a:bodyPr>
          <a:lstStyle/>
          <a:p>
            <a:r>
              <a:rPr lang="en-GB" sz="2000"/>
              <a:t>Summary </a:t>
            </a:r>
            <a:endParaRPr lang="en-GB" sz="2000" b="0">
              <a:solidFill>
                <a:srgbClr val="FF0000"/>
              </a:solidFill>
              <a:highlight>
                <a:srgbClr val="FFFF00"/>
              </a:highlight>
              <a:latin typeface="Inter SemiBold" panose="02000503000000020004" pitchFamily="2" charset="0"/>
              <a:ea typeface="Inter SemiBold" panose="02000503000000020004" pitchFamily="2" charset="0"/>
            </a:endParaRPr>
          </a:p>
        </p:txBody>
      </p:sp>
      <p:sp>
        <p:nvSpPr>
          <p:cNvPr id="33" name="Rectangle 32">
            <a:extLst>
              <a:ext uri="{FF2B5EF4-FFF2-40B4-BE49-F238E27FC236}">
                <a16:creationId xmlns:a16="http://schemas.microsoft.com/office/drawing/2014/main" id="{3A17A96D-9636-8AF7-A6EC-7292B8755C9E}"/>
              </a:ext>
            </a:extLst>
          </p:cNvPr>
          <p:cNvSpPr/>
          <p:nvPr/>
        </p:nvSpPr>
        <p:spPr>
          <a:xfrm>
            <a:off x="284507" y="999122"/>
            <a:ext cx="1161603" cy="2543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Area</a:t>
            </a:r>
          </a:p>
        </p:txBody>
      </p:sp>
      <p:sp>
        <p:nvSpPr>
          <p:cNvPr id="31" name="Rectangle 30">
            <a:extLst>
              <a:ext uri="{FF2B5EF4-FFF2-40B4-BE49-F238E27FC236}">
                <a16:creationId xmlns:a16="http://schemas.microsoft.com/office/drawing/2014/main" id="{2F5B059E-044C-3711-EF5D-EF00CF16130D}"/>
              </a:ext>
            </a:extLst>
          </p:cNvPr>
          <p:cNvSpPr/>
          <p:nvPr/>
        </p:nvSpPr>
        <p:spPr>
          <a:xfrm>
            <a:off x="2014644" y="846969"/>
            <a:ext cx="2142141" cy="364293"/>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Confidence in achieving targets at year end</a:t>
            </a:r>
          </a:p>
        </p:txBody>
      </p:sp>
      <p:sp>
        <p:nvSpPr>
          <p:cNvPr id="32" name="Rectangle 31">
            <a:extLst>
              <a:ext uri="{FF2B5EF4-FFF2-40B4-BE49-F238E27FC236}">
                <a16:creationId xmlns:a16="http://schemas.microsoft.com/office/drawing/2014/main" id="{2C62E6CE-2EF3-85E2-1898-77663E2EE7B2}"/>
              </a:ext>
              <a:ext uri="{C183D7F6-B498-43B3-948B-1728B52AA6E4}">
                <adec:decorative xmlns:adec="http://schemas.microsoft.com/office/drawing/2017/decorative" val="0"/>
              </a:ext>
            </a:extLst>
          </p:cNvPr>
          <p:cNvSpPr/>
          <p:nvPr/>
        </p:nvSpPr>
        <p:spPr>
          <a:xfrm>
            <a:off x="4100807" y="999121"/>
            <a:ext cx="1007705" cy="21214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Comments</a:t>
            </a:r>
          </a:p>
        </p:txBody>
      </p:sp>
      <p:sp>
        <p:nvSpPr>
          <p:cNvPr id="8" name="TextBox 7">
            <a:extLst>
              <a:ext uri="{FF2B5EF4-FFF2-40B4-BE49-F238E27FC236}">
                <a16:creationId xmlns:a16="http://schemas.microsoft.com/office/drawing/2014/main" id="{32A94DF0-0963-1F3D-3FC2-9DF1C38C5ED2}"/>
              </a:ext>
            </a:extLst>
          </p:cNvPr>
          <p:cNvSpPr txBox="1"/>
          <p:nvPr/>
        </p:nvSpPr>
        <p:spPr>
          <a:xfrm>
            <a:off x="251474" y="1485387"/>
            <a:ext cx="1440175" cy="738664"/>
          </a:xfrm>
          <a:prstGeom prst="rect">
            <a:avLst/>
          </a:prstGeom>
          <a:noFill/>
        </p:spPr>
        <p:txBody>
          <a:bodyPr wrap="square">
            <a:spAutoFit/>
          </a:bodyPr>
          <a:lstStyle/>
          <a:p>
            <a:r>
              <a:rPr lang="en-GB" sz="1050">
                <a:latin typeface="Inter" panose="02000503000000020004" pitchFamily="2" charset="0"/>
                <a:ea typeface="Inter" panose="02000503000000020004" pitchFamily="2" charset="0"/>
              </a:rPr>
              <a:t>Our transformation objectives in the 23/24 business plan</a:t>
            </a:r>
          </a:p>
        </p:txBody>
      </p:sp>
      <p:sp>
        <p:nvSpPr>
          <p:cNvPr id="55" name="Rectangle 54" descr="Graphic of a meter illustrating that confidence in achieving target at the end of the year is amber. ">
            <a:extLst>
              <a:ext uri="{FF2B5EF4-FFF2-40B4-BE49-F238E27FC236}">
                <a16:creationId xmlns:a16="http://schemas.microsoft.com/office/drawing/2014/main" id="{16F83915-AA3A-90DA-950C-FAADF79B224D}"/>
              </a:ext>
            </a:extLst>
          </p:cNvPr>
          <p:cNvSpPr/>
          <p:nvPr/>
        </p:nvSpPr>
        <p:spPr>
          <a:xfrm>
            <a:off x="2677388" y="1607760"/>
            <a:ext cx="678595" cy="691296"/>
          </a:xfrm>
          <a:prstGeom prst="rect">
            <a:avLst/>
          </a:prstGeom>
          <a:gradFill>
            <a:gsLst>
              <a:gs pos="0">
                <a:srgbClr val="D8F0F6"/>
              </a:gs>
              <a:gs pos="100000">
                <a:srgbClr val="FCFE12"/>
              </a:gs>
              <a:gs pos="100000">
                <a:srgbClr val="FFFF00"/>
              </a:gs>
              <a:gs pos="38000">
                <a:srgbClr val="7CD73D"/>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4A6406E-47BC-FEC5-61A1-0C486C686FF1}"/>
              </a:ext>
            </a:extLst>
          </p:cNvPr>
          <p:cNvSpPr txBox="1"/>
          <p:nvPr/>
        </p:nvSpPr>
        <p:spPr>
          <a:xfrm>
            <a:off x="4156785" y="1452258"/>
            <a:ext cx="7483287" cy="1061829"/>
          </a:xfrm>
          <a:prstGeom prst="rect">
            <a:avLst/>
          </a:prstGeom>
          <a:noFill/>
        </p:spPr>
        <p:txBody>
          <a:bodyPr wrap="square" lIns="91440" tIns="45720" rIns="91440" bIns="45720" anchor="t">
            <a:spAutoFit/>
          </a:bodyPr>
          <a:lstStyle/>
          <a:p>
            <a:r>
              <a:rPr lang="en-GB" sz="1050" dirty="0">
                <a:latin typeface="Inter"/>
                <a:ea typeface="Inter"/>
              </a:rPr>
              <a:t>At the end of November 2023 there is at least a medium confidence in achieving all of the objectives in the 2023/24 business plan, with the highest confidence in achieving the objectives around a NICE-wide horizon scanning &amp; topic selection function; simplifying and improving NICE’s early engagement with industry; making our advice easier to access by improving our digital presence; and adopting a NICE-wide talent management approach. This represents a slight downward trajectory since the September Board meeting when there was a high confidence in achieving 6 of the 8 objectives. </a:t>
            </a:r>
            <a:endParaRPr lang="en-GB" sz="1050" dirty="0">
              <a:latin typeface="Inter" panose="02000503000000020004" pitchFamily="2" charset="0"/>
              <a:ea typeface="Inter" panose="02000503000000020004" pitchFamily="2" charset="0"/>
            </a:endParaRPr>
          </a:p>
        </p:txBody>
      </p:sp>
      <p:sp>
        <p:nvSpPr>
          <p:cNvPr id="11" name="TextBox 10">
            <a:extLst>
              <a:ext uri="{FF2B5EF4-FFF2-40B4-BE49-F238E27FC236}">
                <a16:creationId xmlns:a16="http://schemas.microsoft.com/office/drawing/2014/main" id="{55812246-DB1F-BFD1-335B-9A375A909E7B}"/>
              </a:ext>
            </a:extLst>
          </p:cNvPr>
          <p:cNvSpPr txBox="1"/>
          <p:nvPr/>
        </p:nvSpPr>
        <p:spPr>
          <a:xfrm>
            <a:off x="251474" y="2926085"/>
            <a:ext cx="1337753" cy="1061829"/>
          </a:xfrm>
          <a:prstGeom prst="rect">
            <a:avLst/>
          </a:prstGeom>
          <a:noFill/>
        </p:spPr>
        <p:txBody>
          <a:bodyPr wrap="square">
            <a:spAutoFit/>
          </a:bodyPr>
          <a:lstStyle/>
          <a:p>
            <a:r>
              <a:rPr lang="en-GB" sz="1050">
                <a:latin typeface="Inter" panose="02000503000000020004" pitchFamily="2" charset="0"/>
                <a:ea typeface="Inter" panose="02000503000000020004" pitchFamily="2" charset="0"/>
              </a:rPr>
              <a:t>High quality advice that is relevant, timely, usable and has a demonstrable impact</a:t>
            </a:r>
          </a:p>
        </p:txBody>
      </p:sp>
      <p:sp>
        <p:nvSpPr>
          <p:cNvPr id="57" name="Rectangle 56" descr="Graphic of a meter illustrating that confidence in achieving target at the end of the year is amber.">
            <a:extLst>
              <a:ext uri="{FF2B5EF4-FFF2-40B4-BE49-F238E27FC236}">
                <a16:creationId xmlns:a16="http://schemas.microsoft.com/office/drawing/2014/main" id="{9E883A96-A62D-7B1A-03CB-2CCB3873F1A6}"/>
              </a:ext>
            </a:extLst>
          </p:cNvPr>
          <p:cNvSpPr/>
          <p:nvPr/>
        </p:nvSpPr>
        <p:spPr>
          <a:xfrm>
            <a:off x="2662787" y="3015895"/>
            <a:ext cx="680400" cy="691200"/>
          </a:xfrm>
          <a:prstGeom prst="rect">
            <a:avLst/>
          </a:prstGeom>
          <a:gradFill>
            <a:gsLst>
              <a:gs pos="100000">
                <a:srgbClr val="FF0000"/>
              </a:gs>
              <a:gs pos="92000">
                <a:srgbClr val="EEF969"/>
              </a:gs>
              <a:gs pos="6700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9FEACC1-A489-A94A-57F4-6FB158D011DF}"/>
              </a:ext>
            </a:extLst>
          </p:cNvPr>
          <p:cNvSpPr txBox="1"/>
          <p:nvPr/>
        </p:nvSpPr>
        <p:spPr>
          <a:xfrm>
            <a:off x="4145684" y="2521200"/>
            <a:ext cx="7633548" cy="2354491"/>
          </a:xfrm>
          <a:prstGeom prst="rect">
            <a:avLst/>
          </a:prstGeom>
          <a:noFill/>
        </p:spPr>
        <p:txBody>
          <a:bodyPr wrap="square" lIns="91440" tIns="45720" rIns="91440" bIns="45720" anchor="t">
            <a:spAutoFit/>
          </a:bodyPr>
          <a:lstStyle/>
          <a:p>
            <a:r>
              <a:rPr lang="en-GB" sz="1050" dirty="0">
                <a:latin typeface="Inter"/>
                <a:ea typeface="Inter"/>
              </a:rPr>
              <a:t>The guidance programmes are currently on track to deliver the volume of outputs in the business plan, with the guidelines programme having exceeded the year-end target already. The exception is the quality standards programme where the volume of quality standard updates will be lower than set out in the business plan but in line with internal work-plans. </a:t>
            </a:r>
            <a:endParaRPr lang="en-GB" sz="1050" dirty="0">
              <a:latin typeface="Inter" panose="02000503000000020004" pitchFamily="2" charset="0"/>
              <a:ea typeface="Inter" panose="02000503000000020004" pitchFamily="2" charset="0"/>
            </a:endParaRPr>
          </a:p>
          <a:p>
            <a:endParaRPr lang="en-GB" sz="1050" dirty="0">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YTD, the median number of days to publish technology appraisal (TA) and highly specialised technologies (HST) guidance post GB marketing authorisation is lower than 2022/23 for both optimal and all topics demonstrating ongoing progress in improving timeliness. However the mean and median performance for divergent topics is above 2022/23 figures as this is significantly affected by 1 topic outlier (HST27). </a:t>
            </a:r>
            <a:r>
              <a:rPr lang="en-GB" sz="1050" dirty="0">
                <a:solidFill>
                  <a:schemeClr val="tx1"/>
                </a:solidFill>
                <a:effectLst/>
              </a:rPr>
              <a:t>The target to produce conditional</a:t>
            </a:r>
            <a:r>
              <a:rPr lang="en-GB" sz="1050" baseline="0" dirty="0">
                <a:solidFill>
                  <a:schemeClr val="tx1"/>
                </a:solidFill>
                <a:effectLst/>
              </a:rPr>
              <a:t> recommendations for early value assessments within 6 months is unlikely to be met, however</a:t>
            </a:r>
            <a:r>
              <a:rPr lang="en-GB" sz="1050" b="1" baseline="0" dirty="0">
                <a:solidFill>
                  <a:schemeClr val="tx1"/>
                </a:solidFill>
                <a:effectLst/>
              </a:rPr>
              <a:t> </a:t>
            </a:r>
            <a:r>
              <a:rPr lang="en-GB" sz="1050" dirty="0">
                <a:effectLst/>
                <a:ea typeface="Calibri" panose="020F0502020204030204" pitchFamily="34" charset="0"/>
              </a:rPr>
              <a:t>5 conditional recommendation topics have been produced in under 7.5 months and the quickest topic has been 6.7 months. </a:t>
            </a:r>
            <a:r>
              <a:rPr lang="en-GB" sz="1050" dirty="0">
                <a:ea typeface="Inter" panose="02000503000000020004" pitchFamily="2" charset="0"/>
              </a:rPr>
              <a:t>There are no other anticipated issues with the other indicators.</a:t>
            </a:r>
          </a:p>
          <a:p>
            <a:endParaRPr lang="en-GB" sz="1050" dirty="0">
              <a:latin typeface="Inter" panose="02000503000000020004" pitchFamily="2" charset="0"/>
              <a:ea typeface="Inter" panose="02000503000000020004" pitchFamily="2" charset="0"/>
            </a:endParaRPr>
          </a:p>
          <a:p>
            <a:endParaRPr lang="en-GB" sz="1050" dirty="0">
              <a:latin typeface="Inter" panose="02000503000000020004" pitchFamily="2" charset="0"/>
              <a:ea typeface="Inter" panose="02000503000000020004" pitchFamily="2" charset="0"/>
            </a:endParaRPr>
          </a:p>
        </p:txBody>
      </p:sp>
      <p:sp>
        <p:nvSpPr>
          <p:cNvPr id="22" name="TextBox 21">
            <a:extLst>
              <a:ext uri="{FF2B5EF4-FFF2-40B4-BE49-F238E27FC236}">
                <a16:creationId xmlns:a16="http://schemas.microsoft.com/office/drawing/2014/main" id="{2EF58315-9BDC-6FBA-7AA0-628B54AC3B36}"/>
              </a:ext>
            </a:extLst>
          </p:cNvPr>
          <p:cNvSpPr txBox="1"/>
          <p:nvPr/>
        </p:nvSpPr>
        <p:spPr>
          <a:xfrm>
            <a:off x="251474" y="4662214"/>
            <a:ext cx="1672063" cy="1384995"/>
          </a:xfrm>
          <a:prstGeom prst="rect">
            <a:avLst/>
          </a:prstGeom>
          <a:noFill/>
        </p:spPr>
        <p:txBody>
          <a:bodyPr wrap="square">
            <a:spAutoFit/>
          </a:bodyPr>
          <a:lstStyle/>
          <a:p>
            <a:r>
              <a:rPr lang="en-GB" sz="1050">
                <a:effectLst/>
                <a:latin typeface="Inter" panose="02000503000000020004" pitchFamily="2" charset="0"/>
                <a:ea typeface="Inter" panose="02000503000000020004" pitchFamily="2" charset="0"/>
              </a:rPr>
              <a:t>While ensuring a financially sustainable organisation, with happy and well-supported staff, and effective communications and engagement </a:t>
            </a:r>
            <a:endParaRPr lang="en-GB" sz="500">
              <a:latin typeface="Inter" panose="02000503000000020004" pitchFamily="2" charset="0"/>
              <a:ea typeface="Inter" panose="02000503000000020004" pitchFamily="2" charset="0"/>
            </a:endParaRPr>
          </a:p>
        </p:txBody>
      </p:sp>
      <p:sp>
        <p:nvSpPr>
          <p:cNvPr id="56" name="Rectangle 55" descr="Graphic of a meter illustrating that confidence in achieving target at the end of the year is amber.">
            <a:extLst>
              <a:ext uri="{FF2B5EF4-FFF2-40B4-BE49-F238E27FC236}">
                <a16:creationId xmlns:a16="http://schemas.microsoft.com/office/drawing/2014/main" id="{37870082-3F22-2C97-92E4-009B20C110E7}"/>
              </a:ext>
            </a:extLst>
          </p:cNvPr>
          <p:cNvSpPr/>
          <p:nvPr/>
        </p:nvSpPr>
        <p:spPr>
          <a:xfrm>
            <a:off x="2689493" y="4861510"/>
            <a:ext cx="680400" cy="691200"/>
          </a:xfrm>
          <a:prstGeom prst="rect">
            <a:avLst/>
          </a:prstGeom>
          <a:gradFill>
            <a:gsLst>
              <a:gs pos="61000">
                <a:srgbClr val="ECF87B"/>
              </a:gs>
              <a:gs pos="0">
                <a:srgbClr val="D8F0F6"/>
              </a:gs>
              <a:gs pos="87000">
                <a:srgbClr val="F6FC3E"/>
              </a:gs>
              <a:gs pos="100000">
                <a:srgbClr val="FF00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8FD896D-5F64-AF08-FD49-0EE55BA49E5D}"/>
              </a:ext>
            </a:extLst>
          </p:cNvPr>
          <p:cNvSpPr txBox="1"/>
          <p:nvPr/>
        </p:nvSpPr>
        <p:spPr>
          <a:xfrm>
            <a:off x="4192312" y="4585640"/>
            <a:ext cx="7483287" cy="1708160"/>
          </a:xfrm>
          <a:prstGeom prst="rect">
            <a:avLst/>
          </a:prstGeom>
          <a:noFill/>
        </p:spPr>
        <p:txBody>
          <a:bodyPr wrap="square">
            <a:spAutoFit/>
          </a:bodyPr>
          <a:lstStyle/>
          <a:p>
            <a:endParaRPr lang="en-GB" sz="1050" dirty="0">
              <a:solidFill>
                <a:srgbClr val="FF0000"/>
              </a:solidFill>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At the end of month 7 the year to date overspend is £0.8m, primarily driven by under recovery against plan for TA income (£1.2m). The forecast outturn is currently a £0.7m surplus (compared to a £0.5m pressure at the end of month 4 that was reported to the September Board meeting). The current forecast reflects the most likely outcome with a worst-case scenario of £0.1m overspend and a best-case scenario of £1.15m underspend. </a:t>
            </a:r>
          </a:p>
          <a:p>
            <a:endParaRPr lang="en-GB" sz="1050" dirty="0">
              <a:solidFill>
                <a:srgbClr val="FF0000"/>
              </a:solidFill>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Staff turnover remains above target but lower than last year. As previously reported, a new exit interview provider will provide better insight and analysis of reasons for staff leaving when in place. Sickness absence increased in October, but the YTD figure remains below target. There are no significant concerns with the year-end forecast for the other people indicators or the communications and engagement indicators. </a:t>
            </a:r>
          </a:p>
        </p:txBody>
      </p:sp>
      <p:cxnSp>
        <p:nvCxnSpPr>
          <p:cNvPr id="7" name="Straight Connector 6">
            <a:extLst>
              <a:ext uri="{FF2B5EF4-FFF2-40B4-BE49-F238E27FC236}">
                <a16:creationId xmlns:a16="http://schemas.microsoft.com/office/drawing/2014/main" id="{D27244C1-8B62-5548-6345-A67718208548}"/>
              </a:ext>
              <a:ext uri="{C183D7F6-B498-43B3-948B-1728B52AA6E4}">
                <adec:decorative xmlns:adec="http://schemas.microsoft.com/office/drawing/2017/decorative" val="1"/>
              </a:ext>
            </a:extLst>
          </p:cNvPr>
          <p:cNvCxnSpPr>
            <a:cxnSpLocks/>
          </p:cNvCxnSpPr>
          <p:nvPr/>
        </p:nvCxnSpPr>
        <p:spPr>
          <a:xfrm>
            <a:off x="284508" y="1385191"/>
            <a:ext cx="113910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F99BB8-A441-A4DB-56AB-D46CD3E60EFF}"/>
              </a:ext>
              <a:ext uri="{C183D7F6-B498-43B3-948B-1728B52AA6E4}">
                <adec:decorative xmlns:adec="http://schemas.microsoft.com/office/drawing/2017/decorative" val="1"/>
              </a:ext>
            </a:extLst>
          </p:cNvPr>
          <p:cNvCxnSpPr>
            <a:cxnSpLocks/>
          </p:cNvCxnSpPr>
          <p:nvPr/>
        </p:nvCxnSpPr>
        <p:spPr>
          <a:xfrm>
            <a:off x="284507" y="4573837"/>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470710B-ADAC-E41A-6B01-FBFDDED0FAEE}"/>
              </a:ext>
              <a:ext uri="{C183D7F6-B498-43B3-948B-1728B52AA6E4}">
                <adec:decorative xmlns:adec="http://schemas.microsoft.com/office/drawing/2017/decorative" val="1"/>
              </a:ext>
            </a:extLst>
          </p:cNvPr>
          <p:cNvCxnSpPr>
            <a:cxnSpLocks/>
          </p:cNvCxnSpPr>
          <p:nvPr/>
        </p:nvCxnSpPr>
        <p:spPr>
          <a:xfrm>
            <a:off x="251474" y="2521624"/>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F4E30F-F7B0-7C1D-7006-7A2EE01B3175}"/>
              </a:ext>
              <a:ext uri="{C183D7F6-B498-43B3-948B-1728B52AA6E4}">
                <adec:decorative xmlns:adec="http://schemas.microsoft.com/office/drawing/2017/decorative" val="1"/>
              </a:ext>
            </a:extLst>
          </p:cNvPr>
          <p:cNvCxnSpPr>
            <a:cxnSpLocks/>
          </p:cNvCxnSpPr>
          <p:nvPr/>
        </p:nvCxnSpPr>
        <p:spPr>
          <a:xfrm>
            <a:off x="1974289" y="846969"/>
            <a:ext cx="0" cy="55037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F489BA-646C-AD78-4C94-9E8F4CCBF51A}"/>
              </a:ext>
              <a:ext uri="{C183D7F6-B498-43B3-948B-1728B52AA6E4}">
                <adec:decorative xmlns:adec="http://schemas.microsoft.com/office/drawing/2017/decorative" val="1"/>
              </a:ext>
            </a:extLst>
          </p:cNvPr>
          <p:cNvCxnSpPr>
            <a:cxnSpLocks/>
          </p:cNvCxnSpPr>
          <p:nvPr/>
        </p:nvCxnSpPr>
        <p:spPr>
          <a:xfrm>
            <a:off x="4059081" y="846969"/>
            <a:ext cx="0" cy="550372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081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78A047-0EAD-8A39-58E1-C47FFA7B2F98}"/>
              </a:ext>
              <a:ext uri="{C183D7F6-B498-43B3-948B-1728B52AA6E4}">
                <adec:decorative xmlns:adec="http://schemas.microsoft.com/office/drawing/2017/decorative" val="1"/>
              </a:ext>
            </a:extLst>
          </p:cNvPr>
          <p:cNvSpPr/>
          <p:nvPr/>
        </p:nvSpPr>
        <p:spPr>
          <a:xfrm>
            <a:off x="1" y="5610120"/>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Title 8">
            <a:extLst>
              <a:ext uri="{FF2B5EF4-FFF2-40B4-BE49-F238E27FC236}">
                <a16:creationId xmlns:a16="http://schemas.microsoft.com/office/drawing/2014/main" id="{D77FA3AB-7C81-7746-F4BD-233970AFE521}"/>
              </a:ext>
            </a:extLst>
          </p:cNvPr>
          <p:cNvSpPr txBox="1">
            <a:spLocks noGrp="1"/>
          </p:cNvSpPr>
          <p:nvPr>
            <p:ph type="title" idx="4294967295"/>
          </p:nvPr>
        </p:nvSpPr>
        <p:spPr>
          <a:xfrm>
            <a:off x="530352" y="204566"/>
            <a:ext cx="1018885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mj-lt"/>
                <a:ea typeface="+mn-ea"/>
                <a:cs typeface="+mn-cs"/>
              </a:rPr>
              <a:t>Happy and well supported staff (Slide 3 of 3)</a:t>
            </a:r>
          </a:p>
        </p:txBody>
      </p:sp>
      <p:graphicFrame>
        <p:nvGraphicFramePr>
          <p:cNvPr id="2" name="Chart 1" descr="Combined bar and line chart of NICE's percentage of actual, planned and prior year activity for rate of staff turnover, from April 2022 to March 2023.">
            <a:extLst>
              <a:ext uri="{FF2B5EF4-FFF2-40B4-BE49-F238E27FC236}">
                <a16:creationId xmlns:a16="http://schemas.microsoft.com/office/drawing/2014/main" id="{351010FE-CD11-30A8-BA5D-0E1ABFD201EA}"/>
              </a:ext>
            </a:extLst>
          </p:cNvPr>
          <p:cNvGraphicFramePr/>
          <p:nvPr>
            <p:extLst>
              <p:ext uri="{D42A27DB-BD31-4B8C-83A1-F6EECF244321}">
                <p14:modId xmlns:p14="http://schemas.microsoft.com/office/powerpoint/2010/main" val="2845842988"/>
              </p:ext>
            </p:extLst>
          </p:nvPr>
        </p:nvGraphicFramePr>
        <p:xfrm>
          <a:off x="429475" y="964748"/>
          <a:ext cx="4900553" cy="3748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7">
            <a:extLst>
              <a:ext uri="{FF2B5EF4-FFF2-40B4-BE49-F238E27FC236}">
                <a16:creationId xmlns:a16="http://schemas.microsoft.com/office/drawing/2014/main" id="{8516A029-4B91-CD6C-BE40-E407D9F8CE77}"/>
              </a:ext>
            </a:extLst>
          </p:cNvPr>
          <p:cNvGraphicFramePr>
            <a:graphicFrameLocks noGrp="1"/>
          </p:cNvGraphicFramePr>
          <p:nvPr>
            <p:extLst>
              <p:ext uri="{D42A27DB-BD31-4B8C-83A1-F6EECF244321}">
                <p14:modId xmlns:p14="http://schemas.microsoft.com/office/powerpoint/2010/main" val="613548719"/>
              </p:ext>
            </p:extLst>
          </p:nvPr>
        </p:nvGraphicFramePr>
        <p:xfrm>
          <a:off x="830796" y="4823993"/>
          <a:ext cx="4346818" cy="979934"/>
        </p:xfrm>
        <a:graphic>
          <a:graphicData uri="http://schemas.openxmlformats.org/drawingml/2006/table">
            <a:tbl>
              <a:tblPr firstRow="1" bandRow="1">
                <a:tableStyleId>{5C22544A-7EE6-4342-B048-85BDC9FD1C3A}</a:tableStyleId>
              </a:tblPr>
              <a:tblGrid>
                <a:gridCol w="1232470">
                  <a:extLst>
                    <a:ext uri="{9D8B030D-6E8A-4147-A177-3AD203B41FA5}">
                      <a16:colId xmlns:a16="http://schemas.microsoft.com/office/drawing/2014/main" val="1651089263"/>
                    </a:ext>
                  </a:extLst>
                </a:gridCol>
                <a:gridCol w="1232470">
                  <a:extLst>
                    <a:ext uri="{9D8B030D-6E8A-4147-A177-3AD203B41FA5}">
                      <a16:colId xmlns:a16="http://schemas.microsoft.com/office/drawing/2014/main" val="3665189291"/>
                    </a:ext>
                  </a:extLst>
                </a:gridCol>
                <a:gridCol w="748426">
                  <a:extLst>
                    <a:ext uri="{9D8B030D-6E8A-4147-A177-3AD203B41FA5}">
                      <a16:colId xmlns:a16="http://schemas.microsoft.com/office/drawing/2014/main" val="3982682260"/>
                    </a:ext>
                  </a:extLst>
                </a:gridCol>
                <a:gridCol w="1133452">
                  <a:extLst>
                    <a:ext uri="{9D8B030D-6E8A-4147-A177-3AD203B41FA5}">
                      <a16:colId xmlns:a16="http://schemas.microsoft.com/office/drawing/2014/main" val="4015648614"/>
                    </a:ext>
                  </a:extLst>
                </a:gridCol>
              </a:tblGrid>
              <a:tr h="60074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13.89%</a:t>
                      </a:r>
                    </a:p>
                  </a:txBody>
                  <a:tcPr>
                    <a:solidFill>
                      <a:srgbClr val="F7F4F1"/>
                    </a:solidFill>
                  </a:tcPr>
                </a:tc>
                <a:tc>
                  <a:txBody>
                    <a:bodyPr/>
                    <a:lstStyle/>
                    <a:p>
                      <a:r>
                        <a:rPr lang="en-GB" sz="1100"/>
                        <a:t>16.67%</a:t>
                      </a:r>
                    </a:p>
                  </a:txBody>
                  <a:tcPr>
                    <a:solidFill>
                      <a:srgbClr val="F7F4F1"/>
                    </a:solidFill>
                  </a:tcPr>
                </a:tc>
                <a:tc>
                  <a:txBody>
                    <a:bodyPr/>
                    <a:lstStyle/>
                    <a:p>
                      <a:r>
                        <a:rPr lang="en-GB" sz="1100"/>
                        <a:t>14.29%</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6" name="Picture 5" descr="Indicator illustrating green year-end forecast RAG status.">
            <a:extLst>
              <a:ext uri="{FF2B5EF4-FFF2-40B4-BE49-F238E27FC236}">
                <a16:creationId xmlns:a16="http://schemas.microsoft.com/office/drawing/2014/main" id="{D8F3D0E5-79B3-39E5-47D4-6D9E46EB0F49}"/>
              </a:ext>
            </a:extLst>
          </p:cNvPr>
          <p:cNvPicPr>
            <a:picLocks noChangeAspect="1"/>
          </p:cNvPicPr>
          <p:nvPr/>
        </p:nvPicPr>
        <p:blipFill>
          <a:blip r:embed="rId4"/>
          <a:stretch>
            <a:fillRect/>
          </a:stretch>
        </p:blipFill>
        <p:spPr>
          <a:xfrm>
            <a:off x="4851043" y="5504463"/>
            <a:ext cx="152413" cy="146317"/>
          </a:xfrm>
          <a:prstGeom prst="rect">
            <a:avLst/>
          </a:prstGeom>
        </p:spPr>
      </p:pic>
      <p:graphicFrame>
        <p:nvGraphicFramePr>
          <p:cNvPr id="8" name="Chart 7" descr="Combined bar and line chart of NICE's percentage of actual, planned and prior year activity for rate of staff turnover, from April 2022 to March 2023.">
            <a:extLst>
              <a:ext uri="{FF2B5EF4-FFF2-40B4-BE49-F238E27FC236}">
                <a16:creationId xmlns:a16="http://schemas.microsoft.com/office/drawing/2014/main" id="{56D3A26F-7642-ED9D-2DEF-DD661FAFEA03}"/>
              </a:ext>
            </a:extLst>
          </p:cNvPr>
          <p:cNvGraphicFramePr/>
          <p:nvPr>
            <p:extLst>
              <p:ext uri="{D42A27DB-BD31-4B8C-83A1-F6EECF244321}">
                <p14:modId xmlns:p14="http://schemas.microsoft.com/office/powerpoint/2010/main" val="4193902621"/>
              </p:ext>
            </p:extLst>
          </p:nvPr>
        </p:nvGraphicFramePr>
        <p:xfrm>
          <a:off x="6085113" y="859971"/>
          <a:ext cx="5442857" cy="38535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27">
            <a:extLst>
              <a:ext uri="{FF2B5EF4-FFF2-40B4-BE49-F238E27FC236}">
                <a16:creationId xmlns:a16="http://schemas.microsoft.com/office/drawing/2014/main" id="{C6EE213F-6170-E68C-0EBA-A80EE7516E75}"/>
              </a:ext>
            </a:extLst>
          </p:cNvPr>
          <p:cNvGraphicFramePr>
            <a:graphicFrameLocks noGrp="1"/>
          </p:cNvGraphicFramePr>
          <p:nvPr>
            <p:extLst>
              <p:ext uri="{D42A27DB-BD31-4B8C-83A1-F6EECF244321}">
                <p14:modId xmlns:p14="http://schemas.microsoft.com/office/powerpoint/2010/main" val="1117261178"/>
              </p:ext>
            </p:extLst>
          </p:nvPr>
        </p:nvGraphicFramePr>
        <p:xfrm>
          <a:off x="6732713" y="4784381"/>
          <a:ext cx="4628491" cy="979934"/>
        </p:xfrm>
        <a:graphic>
          <a:graphicData uri="http://schemas.openxmlformats.org/drawingml/2006/table">
            <a:tbl>
              <a:tblPr firstRow="1" bandRow="1">
                <a:tableStyleId>{5C22544A-7EE6-4342-B048-85BDC9FD1C3A}</a:tableStyleId>
              </a:tblPr>
              <a:tblGrid>
                <a:gridCol w="1312334">
                  <a:extLst>
                    <a:ext uri="{9D8B030D-6E8A-4147-A177-3AD203B41FA5}">
                      <a16:colId xmlns:a16="http://schemas.microsoft.com/office/drawing/2014/main" val="1651089263"/>
                    </a:ext>
                  </a:extLst>
                </a:gridCol>
                <a:gridCol w="1312334">
                  <a:extLst>
                    <a:ext uri="{9D8B030D-6E8A-4147-A177-3AD203B41FA5}">
                      <a16:colId xmlns:a16="http://schemas.microsoft.com/office/drawing/2014/main" val="3665189291"/>
                    </a:ext>
                  </a:extLst>
                </a:gridCol>
                <a:gridCol w="796924">
                  <a:extLst>
                    <a:ext uri="{9D8B030D-6E8A-4147-A177-3AD203B41FA5}">
                      <a16:colId xmlns:a16="http://schemas.microsoft.com/office/drawing/2014/main" val="3982682260"/>
                    </a:ext>
                  </a:extLst>
                </a:gridCol>
                <a:gridCol w="1206899">
                  <a:extLst>
                    <a:ext uri="{9D8B030D-6E8A-4147-A177-3AD203B41FA5}">
                      <a16:colId xmlns:a16="http://schemas.microsoft.com/office/drawing/2014/main" val="4015648614"/>
                    </a:ext>
                  </a:extLst>
                </a:gridCol>
              </a:tblGrid>
              <a:tr h="600747">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15.94%</a:t>
                      </a:r>
                    </a:p>
                  </a:txBody>
                  <a:tcPr>
                    <a:solidFill>
                      <a:srgbClr val="F7F4F1"/>
                    </a:solidFill>
                  </a:tcPr>
                </a:tc>
                <a:tc>
                  <a:txBody>
                    <a:bodyPr/>
                    <a:lstStyle/>
                    <a:p>
                      <a:r>
                        <a:rPr lang="en-GB" sz="1100"/>
                        <a:t>19.13%</a:t>
                      </a:r>
                    </a:p>
                  </a:txBody>
                  <a:tcPr>
                    <a:solidFill>
                      <a:srgbClr val="F7F4F1"/>
                    </a:solidFill>
                  </a:tcPr>
                </a:tc>
                <a:tc>
                  <a:txBody>
                    <a:bodyPr/>
                    <a:lstStyle/>
                    <a:p>
                      <a:r>
                        <a:rPr lang="en-GB" sz="1100"/>
                        <a:t>17.18%</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10" name="Picture 9" descr="Indicator illustrating green year-end forecast RAG status.">
            <a:extLst>
              <a:ext uri="{FF2B5EF4-FFF2-40B4-BE49-F238E27FC236}">
                <a16:creationId xmlns:a16="http://schemas.microsoft.com/office/drawing/2014/main" id="{91B120C4-106C-2D3F-0430-E3BC034CCC94}"/>
              </a:ext>
            </a:extLst>
          </p:cNvPr>
          <p:cNvPicPr>
            <a:picLocks noChangeAspect="1"/>
          </p:cNvPicPr>
          <p:nvPr/>
        </p:nvPicPr>
        <p:blipFill>
          <a:blip r:embed="rId4"/>
          <a:stretch>
            <a:fillRect/>
          </a:stretch>
        </p:blipFill>
        <p:spPr>
          <a:xfrm>
            <a:off x="10908071" y="5434059"/>
            <a:ext cx="152413" cy="146317"/>
          </a:xfrm>
          <a:prstGeom prst="rect">
            <a:avLst/>
          </a:prstGeom>
        </p:spPr>
      </p:pic>
      <p:sp>
        <p:nvSpPr>
          <p:cNvPr id="5" name="TextBox 4">
            <a:extLst>
              <a:ext uri="{FF2B5EF4-FFF2-40B4-BE49-F238E27FC236}">
                <a16:creationId xmlns:a16="http://schemas.microsoft.com/office/drawing/2014/main" id="{04BDA9D6-E8F8-4184-05F0-915250AE716F}"/>
              </a:ext>
            </a:extLst>
          </p:cNvPr>
          <p:cNvSpPr txBox="1"/>
          <p:nvPr/>
        </p:nvSpPr>
        <p:spPr>
          <a:xfrm>
            <a:off x="721954" y="6027319"/>
            <a:ext cx="10639250" cy="553998"/>
          </a:xfrm>
          <a:prstGeom prst="rect">
            <a:avLst/>
          </a:prstGeom>
          <a:noFill/>
        </p:spPr>
        <p:txBody>
          <a:bodyPr wrap="square" rtlCol="0">
            <a:spAutoFit/>
          </a:bodyPr>
          <a:lstStyle/>
          <a:p>
            <a:r>
              <a:rPr lang="en-GB" sz="1000"/>
              <a:t>Both targets are anticipated by the end of the 2023/24 year. The recruitment process now requires a diverse interview panel for all band 7 and above roles and a new feedback form to ensure recruiting managers provide a clear rationale on why candidates have not been appointed and candidates receive good quality feedback;  underpinned by increased availability of recruiting manager training. </a:t>
            </a:r>
          </a:p>
        </p:txBody>
      </p:sp>
    </p:spTree>
    <p:extLst>
      <p:ext uri="{BB962C8B-B14F-4D97-AF65-F5344CB8AC3E}">
        <p14:creationId xmlns:p14="http://schemas.microsoft.com/office/powerpoint/2010/main" val="429242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Effective communications and engagement (Slide 1 of 3)</a:t>
            </a:r>
          </a:p>
        </p:txBody>
      </p:sp>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3185703320"/>
              </p:ext>
            </p:extLst>
          </p:nvPr>
        </p:nvGraphicFramePr>
        <p:xfrm>
          <a:off x="298627" y="753192"/>
          <a:ext cx="5183834" cy="3915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27">
            <a:extLst>
              <a:ext uri="{FF2B5EF4-FFF2-40B4-BE49-F238E27FC236}">
                <a16:creationId xmlns:a16="http://schemas.microsoft.com/office/drawing/2014/main" id="{78D24CF8-4700-8DED-1ED3-9BED868329D2}"/>
              </a:ext>
            </a:extLst>
          </p:cNvPr>
          <p:cNvGraphicFramePr>
            <a:graphicFrameLocks noGrp="1"/>
          </p:cNvGraphicFramePr>
          <p:nvPr>
            <p:extLst>
              <p:ext uri="{D42A27DB-BD31-4B8C-83A1-F6EECF244321}">
                <p14:modId xmlns:p14="http://schemas.microsoft.com/office/powerpoint/2010/main" val="4118641128"/>
              </p:ext>
            </p:extLst>
          </p:nvPr>
        </p:nvGraphicFramePr>
        <p:xfrm>
          <a:off x="420456" y="4770067"/>
          <a:ext cx="4795257" cy="979934"/>
        </p:xfrm>
        <a:graphic>
          <a:graphicData uri="http://schemas.openxmlformats.org/drawingml/2006/table">
            <a:tbl>
              <a:tblPr firstRow="1" bandRow="1">
                <a:tableStyleId>{5C22544A-7EE6-4342-B048-85BDC9FD1C3A}</a:tableStyleId>
              </a:tblPr>
              <a:tblGrid>
                <a:gridCol w="1359618">
                  <a:extLst>
                    <a:ext uri="{9D8B030D-6E8A-4147-A177-3AD203B41FA5}">
                      <a16:colId xmlns:a16="http://schemas.microsoft.com/office/drawing/2014/main" val="1651089263"/>
                    </a:ext>
                  </a:extLst>
                </a:gridCol>
                <a:gridCol w="1359618">
                  <a:extLst>
                    <a:ext uri="{9D8B030D-6E8A-4147-A177-3AD203B41FA5}">
                      <a16:colId xmlns:a16="http://schemas.microsoft.com/office/drawing/2014/main" val="3665189291"/>
                    </a:ext>
                  </a:extLst>
                </a:gridCol>
                <a:gridCol w="825637">
                  <a:extLst>
                    <a:ext uri="{9D8B030D-6E8A-4147-A177-3AD203B41FA5}">
                      <a16:colId xmlns:a16="http://schemas.microsoft.com/office/drawing/2014/main" val="3982682260"/>
                    </a:ext>
                  </a:extLst>
                </a:gridCol>
                <a:gridCol w="1250384">
                  <a:extLst>
                    <a:ext uri="{9D8B030D-6E8A-4147-A177-3AD203B41FA5}">
                      <a16:colId xmlns:a16="http://schemas.microsoft.com/office/drawing/2014/main" val="4015648614"/>
                    </a:ext>
                  </a:extLst>
                </a:gridCol>
              </a:tblGrid>
              <a:tr h="600747">
                <a:tc>
                  <a:txBody>
                    <a:bodyPr/>
                    <a:lstStyle/>
                    <a:p>
                      <a:r>
                        <a:rPr lang="en-GB" sz="1100" dirty="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83%</a:t>
                      </a:r>
                    </a:p>
                  </a:txBody>
                  <a:tcPr>
                    <a:solidFill>
                      <a:srgbClr val="F7F4F1"/>
                    </a:solidFill>
                  </a:tcPr>
                </a:tc>
                <a:tc>
                  <a:txBody>
                    <a:bodyPr/>
                    <a:lstStyle/>
                    <a:p>
                      <a:r>
                        <a:rPr lang="en-GB" sz="1100"/>
                        <a:t>85%</a:t>
                      </a:r>
                    </a:p>
                  </a:txBody>
                  <a:tcPr>
                    <a:solidFill>
                      <a:srgbClr val="F7F4F1"/>
                    </a:solidFill>
                  </a:tcPr>
                </a:tc>
                <a:tc>
                  <a:txBody>
                    <a:bodyPr/>
                    <a:lstStyle/>
                    <a:p>
                      <a:r>
                        <a:rPr lang="en-GB" sz="110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5" name="TextBox 14">
            <a:extLst>
              <a:ext uri="{FF2B5EF4-FFF2-40B4-BE49-F238E27FC236}">
                <a16:creationId xmlns:a16="http://schemas.microsoft.com/office/drawing/2014/main" id="{2F24F8B8-C5E4-B088-9C10-900F60AC126B}"/>
              </a:ext>
            </a:extLst>
          </p:cNvPr>
          <p:cNvSpPr txBox="1"/>
          <p:nvPr/>
        </p:nvSpPr>
        <p:spPr>
          <a:xfrm>
            <a:off x="360279" y="5897183"/>
            <a:ext cx="4795257" cy="246221"/>
          </a:xfrm>
          <a:prstGeom prst="rect">
            <a:avLst/>
          </a:prstGeom>
          <a:noFill/>
        </p:spPr>
        <p:txBody>
          <a:bodyPr wrap="square">
            <a:spAutoFit/>
          </a:bodyPr>
          <a:lstStyle/>
          <a:p>
            <a:r>
              <a:rPr lang="en-GB" sz="1000" dirty="0">
                <a:solidFill>
                  <a:srgbClr val="000000"/>
                </a:solidFill>
                <a:cs typeface="Arial" panose="020B0604020202020204" pitchFamily="34" charset="0"/>
              </a:rPr>
              <a:t>2 exit survey responses received in September and 3 in October. </a:t>
            </a:r>
          </a:p>
        </p:txBody>
      </p:sp>
      <p:sp>
        <p:nvSpPr>
          <p:cNvPr id="4" name="Rectangle 3">
            <a:extLst>
              <a:ext uri="{FF2B5EF4-FFF2-40B4-BE49-F238E27FC236}">
                <a16:creationId xmlns:a16="http://schemas.microsoft.com/office/drawing/2014/main" id="{80A4E6C3-0C65-5BFE-9D2B-377245ABC5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068415"/>
            <a:ext cx="12191999" cy="86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descr="Combined bar and line chart of NICE's percentage of actual, planned and prior year activity for rate of staff turnover, from April 2022 to March 2023.">
            <a:extLst>
              <a:ext uri="{FF2B5EF4-FFF2-40B4-BE49-F238E27FC236}">
                <a16:creationId xmlns:a16="http://schemas.microsoft.com/office/drawing/2014/main" id="{8AA3B4C4-C50C-8E88-3447-A5AAE6EB50AC}"/>
              </a:ext>
            </a:extLst>
          </p:cNvPr>
          <p:cNvGraphicFramePr/>
          <p:nvPr>
            <p:extLst>
              <p:ext uri="{D42A27DB-BD31-4B8C-83A1-F6EECF244321}">
                <p14:modId xmlns:p14="http://schemas.microsoft.com/office/powerpoint/2010/main" val="4251688393"/>
              </p:ext>
            </p:extLst>
          </p:nvPr>
        </p:nvGraphicFramePr>
        <p:xfrm>
          <a:off x="6229819" y="753191"/>
          <a:ext cx="5183834" cy="39156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27">
            <a:extLst>
              <a:ext uri="{FF2B5EF4-FFF2-40B4-BE49-F238E27FC236}">
                <a16:creationId xmlns:a16="http://schemas.microsoft.com/office/drawing/2014/main" id="{B14A5C39-5600-FFF1-9864-D3122E7B5208}"/>
              </a:ext>
            </a:extLst>
          </p:cNvPr>
          <p:cNvGraphicFramePr>
            <a:graphicFrameLocks noGrp="1"/>
          </p:cNvGraphicFramePr>
          <p:nvPr>
            <p:extLst>
              <p:ext uri="{D42A27DB-BD31-4B8C-83A1-F6EECF244321}">
                <p14:modId xmlns:p14="http://schemas.microsoft.com/office/powerpoint/2010/main" val="565022088"/>
              </p:ext>
            </p:extLst>
          </p:nvPr>
        </p:nvGraphicFramePr>
        <p:xfrm>
          <a:off x="6443606" y="4724109"/>
          <a:ext cx="4795257" cy="1046790"/>
        </p:xfrm>
        <a:graphic>
          <a:graphicData uri="http://schemas.openxmlformats.org/drawingml/2006/table">
            <a:tbl>
              <a:tblPr firstRow="1" bandRow="1">
                <a:tableStyleId>{5C22544A-7EE6-4342-B048-85BDC9FD1C3A}</a:tableStyleId>
              </a:tblPr>
              <a:tblGrid>
                <a:gridCol w="1359618">
                  <a:extLst>
                    <a:ext uri="{9D8B030D-6E8A-4147-A177-3AD203B41FA5}">
                      <a16:colId xmlns:a16="http://schemas.microsoft.com/office/drawing/2014/main" val="1651089263"/>
                    </a:ext>
                  </a:extLst>
                </a:gridCol>
                <a:gridCol w="1359618">
                  <a:extLst>
                    <a:ext uri="{9D8B030D-6E8A-4147-A177-3AD203B41FA5}">
                      <a16:colId xmlns:a16="http://schemas.microsoft.com/office/drawing/2014/main" val="3665189291"/>
                    </a:ext>
                  </a:extLst>
                </a:gridCol>
                <a:gridCol w="825637">
                  <a:extLst>
                    <a:ext uri="{9D8B030D-6E8A-4147-A177-3AD203B41FA5}">
                      <a16:colId xmlns:a16="http://schemas.microsoft.com/office/drawing/2014/main" val="3982682260"/>
                    </a:ext>
                  </a:extLst>
                </a:gridCol>
                <a:gridCol w="1250384">
                  <a:extLst>
                    <a:ext uri="{9D8B030D-6E8A-4147-A177-3AD203B41FA5}">
                      <a16:colId xmlns:a16="http://schemas.microsoft.com/office/drawing/2014/main" val="4015648614"/>
                    </a:ext>
                  </a:extLst>
                </a:gridCol>
              </a:tblGrid>
              <a:tr h="667603">
                <a:tc>
                  <a:txBody>
                    <a:bodyPr/>
                    <a:lstStyle/>
                    <a:p>
                      <a:r>
                        <a:rPr lang="en-GB" sz="1100"/>
                        <a:t>Overall 2022/23 out-turn</a:t>
                      </a:r>
                    </a:p>
                  </a:txBody>
                  <a:tcPr anchor="b">
                    <a:solidFill>
                      <a:srgbClr val="228096"/>
                    </a:solidFill>
                  </a:tcPr>
                </a:tc>
                <a:tc>
                  <a:txBody>
                    <a:bodyPr/>
                    <a:lstStyle/>
                    <a:p>
                      <a:r>
                        <a:rPr lang="en-GB" sz="1100"/>
                        <a:t>Target for 23/24 out-turn</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a:t>61,146</a:t>
                      </a:r>
                    </a:p>
                  </a:txBody>
                  <a:tcPr>
                    <a:solidFill>
                      <a:srgbClr val="F7F4F1"/>
                    </a:solidFill>
                  </a:tcPr>
                </a:tc>
                <a:tc>
                  <a:txBody>
                    <a:bodyPr/>
                    <a:lstStyle/>
                    <a:p>
                      <a:r>
                        <a:rPr lang="en-GB" sz="1100"/>
                        <a:t>63,220</a:t>
                      </a:r>
                    </a:p>
                  </a:txBody>
                  <a:tcPr>
                    <a:solidFill>
                      <a:srgbClr val="F7F4F1"/>
                    </a:solidFill>
                  </a:tcPr>
                </a:tc>
                <a:tc>
                  <a:txBody>
                    <a:bodyPr/>
                    <a:lstStyle/>
                    <a:p>
                      <a:r>
                        <a:rPr lang="en-GB" sz="1100"/>
                        <a:t>61,437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Oval 11">
            <a:extLst>
              <a:ext uri="{FF2B5EF4-FFF2-40B4-BE49-F238E27FC236}">
                <a16:creationId xmlns:a16="http://schemas.microsoft.com/office/drawing/2014/main" id="{9E2E09DA-4854-3DC6-3E10-3AAC91F3A46B}"/>
              </a:ext>
              <a:ext uri="{C183D7F6-B498-43B3-948B-1728B52AA6E4}">
                <adec:decorative xmlns:adec="http://schemas.microsoft.com/office/drawing/2017/decorative" val="1"/>
              </a:ext>
            </a:extLst>
          </p:cNvPr>
          <p:cNvSpPr/>
          <p:nvPr/>
        </p:nvSpPr>
        <p:spPr>
          <a:xfrm>
            <a:off x="10820153" y="545793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B4517579-32EE-2A85-EBBF-E6E72704ACE1}"/>
              </a:ext>
              <a:ext uri="{C183D7F6-B498-43B3-948B-1728B52AA6E4}">
                <adec:decorative xmlns:adec="http://schemas.microsoft.com/office/drawing/2017/decorative" val="1"/>
              </a:ext>
            </a:extLst>
          </p:cNvPr>
          <p:cNvSpPr/>
          <p:nvPr/>
        </p:nvSpPr>
        <p:spPr>
          <a:xfrm>
            <a:off x="4761461" y="540131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46D5A6-857E-F7C3-6FD8-BDC77D4B9E82}"/>
              </a:ext>
            </a:extLst>
          </p:cNvPr>
          <p:cNvSpPr txBox="1"/>
          <p:nvPr/>
        </p:nvSpPr>
        <p:spPr>
          <a:xfrm>
            <a:off x="6386002" y="5949492"/>
            <a:ext cx="4918693" cy="861774"/>
          </a:xfrm>
          <a:prstGeom prst="rect">
            <a:avLst/>
          </a:prstGeom>
          <a:noFill/>
        </p:spPr>
        <p:txBody>
          <a:bodyPr wrap="square">
            <a:spAutoFit/>
          </a:bodyPr>
          <a:lstStyle/>
          <a:p>
            <a:r>
              <a:rPr lang="en-GB" sz="1000">
                <a:solidFill>
                  <a:srgbClr val="000000"/>
                </a:solidFill>
                <a:cs typeface="Arial" panose="020B0604020202020204" pitchFamily="34" charset="0"/>
              </a:rPr>
              <a:t>Between the start of the 2023/24 and October 2023, NICE News for Health and Social Care increased from 39,716 to 40,553; Update for Primary Care increased from 14,443 to 15,201 and NICE News for Life Sciences increased from 3,314 to 5,683 Note: data is YTD collected at the end of the reporting periods only.</a:t>
            </a:r>
          </a:p>
        </p:txBody>
      </p:sp>
    </p:spTree>
    <p:extLst>
      <p:ext uri="{BB962C8B-B14F-4D97-AF65-F5344CB8AC3E}">
        <p14:creationId xmlns:p14="http://schemas.microsoft.com/office/powerpoint/2010/main" val="310316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46C50-0F40-2BC3-F4C6-EF2EAFCBDA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69967"/>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5A3F00C-96F7-40E7-77D4-0D292A8971DA}"/>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Effective communications and engagement (Slide 2 of 3)</a:t>
            </a:r>
          </a:p>
        </p:txBody>
      </p:sp>
      <p:graphicFrame>
        <p:nvGraphicFramePr>
          <p:cNvPr id="25" name="Chart 24" descr="Combined bar and line chart of NICE's percentage of actual, target and prior year activity for complaints acknowledged and responded to in 20 working days,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624643002"/>
              </p:ext>
            </p:extLst>
          </p:nvPr>
        </p:nvGraphicFramePr>
        <p:xfrm>
          <a:off x="274058" y="964013"/>
          <a:ext cx="3841046" cy="387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7">
            <a:extLst>
              <a:ext uri="{FF2B5EF4-FFF2-40B4-BE49-F238E27FC236}">
                <a16:creationId xmlns:a16="http://schemas.microsoft.com/office/drawing/2014/main" id="{A1501462-E2A6-500D-99A2-8EA0CC1CCA96}"/>
              </a:ext>
            </a:extLst>
          </p:cNvPr>
          <p:cNvGraphicFramePr>
            <a:graphicFrameLocks noGrp="1"/>
          </p:cNvGraphicFramePr>
          <p:nvPr>
            <p:extLst>
              <p:ext uri="{D42A27DB-BD31-4B8C-83A1-F6EECF244321}">
                <p14:modId xmlns:p14="http://schemas.microsoft.com/office/powerpoint/2010/main" val="3250389564"/>
              </p:ext>
            </p:extLst>
          </p:nvPr>
        </p:nvGraphicFramePr>
        <p:xfrm>
          <a:off x="329828" y="4949348"/>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a:t>Overall 2022/23 out-turn </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100%</a:t>
                      </a:r>
                    </a:p>
                  </a:txBody>
                  <a:tcPr>
                    <a:solidFill>
                      <a:srgbClr val="F7F4F1"/>
                    </a:solidFill>
                  </a:tcPr>
                </a:tc>
                <a:tc>
                  <a:txBody>
                    <a:bodyPr/>
                    <a:lstStyle/>
                    <a:p>
                      <a:r>
                        <a:rPr lang="en-GB" sz="1100"/>
                        <a:t>80%</a:t>
                      </a:r>
                    </a:p>
                  </a:txBody>
                  <a:tcPr>
                    <a:solidFill>
                      <a:srgbClr val="F7F4F1"/>
                    </a:solidFill>
                  </a:tcPr>
                </a:tc>
                <a:tc>
                  <a:txBody>
                    <a:bodyPr/>
                    <a:lstStyle/>
                    <a:p>
                      <a:r>
                        <a:rPr lang="en-GB" sz="1100"/>
                        <a:t>100%</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6" name="Oval 15">
            <a:extLst>
              <a:ext uri="{FF2B5EF4-FFF2-40B4-BE49-F238E27FC236}">
                <a16:creationId xmlns:a16="http://schemas.microsoft.com/office/drawing/2014/main" id="{C6C35979-FB0F-45F4-44B9-EA272DC01E49}"/>
              </a:ext>
              <a:ext uri="{C183D7F6-B498-43B3-948B-1728B52AA6E4}">
                <adec:decorative xmlns:adec="http://schemas.microsoft.com/office/drawing/2017/decorative" val="1"/>
              </a:ext>
            </a:extLst>
          </p:cNvPr>
          <p:cNvSpPr/>
          <p:nvPr/>
        </p:nvSpPr>
        <p:spPr>
          <a:xfrm>
            <a:off x="3853247" y="561077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0FFC113-A82E-403A-82B9-CD3F5ECD74BB}"/>
              </a:ext>
            </a:extLst>
          </p:cNvPr>
          <p:cNvSpPr txBox="1"/>
          <p:nvPr/>
        </p:nvSpPr>
        <p:spPr>
          <a:xfrm>
            <a:off x="329828" y="5995211"/>
            <a:ext cx="3785276" cy="553998"/>
          </a:xfrm>
          <a:prstGeom prst="rect">
            <a:avLst/>
          </a:prstGeom>
          <a:noFill/>
        </p:spPr>
        <p:txBody>
          <a:bodyPr wrap="square">
            <a:spAutoFit/>
          </a:bodyPr>
          <a:lstStyle/>
          <a:p>
            <a:r>
              <a:rPr lang="en-GB" sz="1000"/>
              <a:t>No complaints due for response in April and May.</a:t>
            </a:r>
          </a:p>
          <a:p>
            <a:br>
              <a:rPr lang="en-GB" sz="1000"/>
            </a:br>
            <a:endParaRPr lang="en-GB" sz="1000"/>
          </a:p>
        </p:txBody>
      </p:sp>
      <p:graphicFrame>
        <p:nvGraphicFramePr>
          <p:cNvPr id="8" name="Chart 7" descr="Combined bar and line chart of NICE's percentage of actual, target and prior year activity for freedom of Information requests responded to within 20 working days, from April 2022 to March 2023.">
            <a:extLst>
              <a:ext uri="{FF2B5EF4-FFF2-40B4-BE49-F238E27FC236}">
                <a16:creationId xmlns:a16="http://schemas.microsoft.com/office/drawing/2014/main" id="{71928037-6AD4-2CC7-E3D9-EAE4052FB6D5}"/>
              </a:ext>
            </a:extLst>
          </p:cNvPr>
          <p:cNvGraphicFramePr/>
          <p:nvPr>
            <p:extLst>
              <p:ext uri="{D42A27DB-BD31-4B8C-83A1-F6EECF244321}">
                <p14:modId xmlns:p14="http://schemas.microsoft.com/office/powerpoint/2010/main" val="3680281003"/>
              </p:ext>
            </p:extLst>
          </p:nvPr>
        </p:nvGraphicFramePr>
        <p:xfrm>
          <a:off x="4292346" y="759813"/>
          <a:ext cx="3652637" cy="4075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27">
            <a:extLst>
              <a:ext uri="{FF2B5EF4-FFF2-40B4-BE49-F238E27FC236}">
                <a16:creationId xmlns:a16="http://schemas.microsoft.com/office/drawing/2014/main" id="{C0D3DD0A-1B3C-273C-80DE-3DB8B865120E}"/>
              </a:ext>
            </a:extLst>
          </p:cNvPr>
          <p:cNvGraphicFramePr>
            <a:graphicFrameLocks noGrp="1"/>
          </p:cNvGraphicFramePr>
          <p:nvPr>
            <p:extLst>
              <p:ext uri="{D42A27DB-BD31-4B8C-83A1-F6EECF244321}">
                <p14:modId xmlns:p14="http://schemas.microsoft.com/office/powerpoint/2010/main" val="3341720766"/>
              </p:ext>
            </p:extLst>
          </p:nvPr>
        </p:nvGraphicFramePr>
        <p:xfrm>
          <a:off x="4292346" y="4955715"/>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98%</a:t>
                      </a:r>
                    </a:p>
                  </a:txBody>
                  <a:tcPr>
                    <a:solidFill>
                      <a:srgbClr val="F7F4F1"/>
                    </a:solidFill>
                  </a:tcPr>
                </a:tc>
                <a:tc>
                  <a:txBody>
                    <a:bodyPr/>
                    <a:lstStyle/>
                    <a:p>
                      <a:r>
                        <a:rPr lang="en-GB" sz="1100"/>
                        <a:t>90%</a:t>
                      </a:r>
                    </a:p>
                  </a:txBody>
                  <a:tcPr>
                    <a:solidFill>
                      <a:srgbClr val="F7F4F1"/>
                    </a:solidFill>
                  </a:tcPr>
                </a:tc>
                <a:tc>
                  <a:txBody>
                    <a:bodyPr/>
                    <a:lstStyle/>
                    <a:p>
                      <a:r>
                        <a:rPr lang="en-GB" sz="1100"/>
                        <a:t>96%</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6" name="Oval 5">
            <a:extLst>
              <a:ext uri="{FF2B5EF4-FFF2-40B4-BE49-F238E27FC236}">
                <a16:creationId xmlns:a16="http://schemas.microsoft.com/office/drawing/2014/main" id="{F41FAFA0-F8EE-F1C3-8B93-8FAD86BBB87A}"/>
              </a:ext>
              <a:ext uri="{C183D7F6-B498-43B3-948B-1728B52AA6E4}">
                <adec:decorative xmlns:adec="http://schemas.microsoft.com/office/drawing/2017/decorative" val="1"/>
              </a:ext>
            </a:extLst>
          </p:cNvPr>
          <p:cNvSpPr/>
          <p:nvPr/>
        </p:nvSpPr>
        <p:spPr>
          <a:xfrm>
            <a:off x="7798525" y="562140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2994F4-0181-1C18-4691-8FBE1112B92B}"/>
              </a:ext>
            </a:extLst>
          </p:cNvPr>
          <p:cNvSpPr txBox="1"/>
          <p:nvPr/>
        </p:nvSpPr>
        <p:spPr>
          <a:xfrm>
            <a:off x="4292345" y="5995211"/>
            <a:ext cx="3652638" cy="246221"/>
          </a:xfrm>
          <a:prstGeom prst="rect">
            <a:avLst/>
          </a:prstGeom>
          <a:noFill/>
        </p:spPr>
        <p:txBody>
          <a:bodyPr wrap="square">
            <a:spAutoFit/>
          </a:bodyPr>
          <a:lstStyle/>
          <a:p>
            <a:r>
              <a:rPr lang="en-GB" sz="1000"/>
              <a:t>Currently expected to meet annual target. </a:t>
            </a:r>
          </a:p>
        </p:txBody>
      </p:sp>
      <p:graphicFrame>
        <p:nvGraphicFramePr>
          <p:cNvPr id="10" name="Chart 9" descr="Combined bar and line chart of NICE's percentage of actual, target and prior year activity for Parliamentary Questions (PQs) contribution provided within requested time frame, from April 2022 to March 2023.">
            <a:extLst>
              <a:ext uri="{FF2B5EF4-FFF2-40B4-BE49-F238E27FC236}">
                <a16:creationId xmlns:a16="http://schemas.microsoft.com/office/drawing/2014/main" id="{AEF30745-3E19-C6C2-8E2A-4E5FA4490FDE}"/>
              </a:ext>
            </a:extLst>
          </p:cNvPr>
          <p:cNvGraphicFramePr/>
          <p:nvPr>
            <p:extLst>
              <p:ext uri="{D42A27DB-BD31-4B8C-83A1-F6EECF244321}">
                <p14:modId xmlns:p14="http://schemas.microsoft.com/office/powerpoint/2010/main" val="1405858638"/>
              </p:ext>
            </p:extLst>
          </p:nvPr>
        </p:nvGraphicFramePr>
        <p:xfrm>
          <a:off x="8206657" y="628106"/>
          <a:ext cx="3486187" cy="42073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27">
            <a:extLst>
              <a:ext uri="{FF2B5EF4-FFF2-40B4-BE49-F238E27FC236}">
                <a16:creationId xmlns:a16="http://schemas.microsoft.com/office/drawing/2014/main" id="{14346F2B-7824-6874-2B51-4690B04D7362}"/>
              </a:ext>
            </a:extLst>
          </p:cNvPr>
          <p:cNvGraphicFramePr>
            <a:graphicFrameLocks noGrp="1"/>
          </p:cNvGraphicFramePr>
          <p:nvPr>
            <p:extLst>
              <p:ext uri="{D42A27DB-BD31-4B8C-83A1-F6EECF244321}">
                <p14:modId xmlns:p14="http://schemas.microsoft.com/office/powerpoint/2010/main" val="592047217"/>
              </p:ext>
            </p:extLst>
          </p:nvPr>
        </p:nvGraphicFramePr>
        <p:xfrm>
          <a:off x="8206657" y="4962082"/>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a:t>Overall 2022/23 out-turn</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a:t>99%</a:t>
                      </a:r>
                    </a:p>
                  </a:txBody>
                  <a:tcPr>
                    <a:solidFill>
                      <a:srgbClr val="F7F4F1"/>
                    </a:solidFill>
                  </a:tcPr>
                </a:tc>
                <a:tc>
                  <a:txBody>
                    <a:bodyPr/>
                    <a:lstStyle/>
                    <a:p>
                      <a:r>
                        <a:rPr lang="en-GB" sz="1100"/>
                        <a:t>90%</a:t>
                      </a:r>
                    </a:p>
                  </a:txBody>
                  <a:tcPr>
                    <a:solidFill>
                      <a:srgbClr val="F7F4F1"/>
                    </a:solidFill>
                  </a:tcPr>
                </a:tc>
                <a:tc>
                  <a:txBody>
                    <a:bodyPr/>
                    <a:lstStyle/>
                    <a:p>
                      <a:r>
                        <a:rPr lang="en-GB" sz="1100"/>
                        <a:t>97%</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7" name="Oval 16">
            <a:extLst>
              <a:ext uri="{FF2B5EF4-FFF2-40B4-BE49-F238E27FC236}">
                <a16:creationId xmlns:a16="http://schemas.microsoft.com/office/drawing/2014/main" id="{CA1B4E85-191F-7A9E-AF0C-21ED756A92D0}"/>
              </a:ext>
              <a:ext uri="{C183D7F6-B498-43B3-948B-1728B52AA6E4}">
                <adec:decorative xmlns:adec="http://schemas.microsoft.com/office/drawing/2017/decorative" val="1"/>
              </a:ext>
            </a:extLst>
          </p:cNvPr>
          <p:cNvSpPr/>
          <p:nvPr/>
        </p:nvSpPr>
        <p:spPr>
          <a:xfrm>
            <a:off x="11708509" y="5614511"/>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1924406-631C-2BB9-BFE2-F73198D50152}"/>
              </a:ext>
            </a:extLst>
          </p:cNvPr>
          <p:cNvSpPr txBox="1"/>
          <p:nvPr/>
        </p:nvSpPr>
        <p:spPr>
          <a:xfrm>
            <a:off x="8206656" y="5995210"/>
            <a:ext cx="3486187" cy="400110"/>
          </a:xfrm>
          <a:prstGeom prst="rect">
            <a:avLst/>
          </a:prstGeom>
          <a:noFill/>
        </p:spPr>
        <p:txBody>
          <a:bodyPr wrap="square">
            <a:spAutoFit/>
          </a:bodyPr>
          <a:lstStyle/>
          <a:p>
            <a:r>
              <a:rPr lang="en-GB" sz="1000"/>
              <a:t>No PQs in August due to summer recess. Currently expected to meet target.</a:t>
            </a:r>
          </a:p>
        </p:txBody>
      </p:sp>
    </p:spTree>
    <p:extLst>
      <p:ext uri="{BB962C8B-B14F-4D97-AF65-F5344CB8AC3E}">
        <p14:creationId xmlns:p14="http://schemas.microsoft.com/office/powerpoint/2010/main" val="1986503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780E9-2E29-45D2-E0CC-7B38878B40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1773" y="561736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777D6F2-CB52-98CB-FCB6-11E6045C067D}"/>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Effective communications and engage</a:t>
            </a:r>
            <a:r>
              <a:rPr lang="en-GB" sz="2000" err="1"/>
              <a:t>ment</a:t>
            </a:r>
            <a:r>
              <a:rPr lang="en-GB" sz="2000"/>
              <a:t> </a:t>
            </a: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(slide </a:t>
            </a:r>
            <a:r>
              <a:rPr lang="en-GB" sz="2000"/>
              <a:t>3</a:t>
            </a:r>
            <a:r>
              <a:rPr kumimoji="0" lang="en-GB" sz="2000" b="1" i="0" u="none" strike="noStrike" kern="1200" cap="none" spc="0" normalizeH="0" baseline="0" noProof="0">
                <a:ln>
                  <a:noFill/>
                </a:ln>
                <a:solidFill>
                  <a:schemeClr val="tx1"/>
                </a:solidFill>
                <a:effectLst/>
                <a:uLnTx/>
                <a:uFillTx/>
                <a:latin typeface="Lora SemiBold" pitchFamily="2" charset="77"/>
                <a:ea typeface="Lora SemiBold" charset="0"/>
                <a:cs typeface="Lora SemiBold" charset="0"/>
              </a:rPr>
              <a:t> of 3)</a:t>
            </a:r>
          </a:p>
        </p:txBody>
      </p:sp>
      <p:graphicFrame>
        <p:nvGraphicFramePr>
          <p:cNvPr id="21" name="Chart 20"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67DE1BC-9EE2-EBC2-76DB-2993845F3AF3}"/>
              </a:ext>
            </a:extLst>
          </p:cNvPr>
          <p:cNvGraphicFramePr/>
          <p:nvPr>
            <p:extLst>
              <p:ext uri="{D42A27DB-BD31-4B8C-83A1-F6EECF244321}">
                <p14:modId xmlns:p14="http://schemas.microsoft.com/office/powerpoint/2010/main" val="652987497"/>
              </p:ext>
            </p:extLst>
          </p:nvPr>
        </p:nvGraphicFramePr>
        <p:xfrm>
          <a:off x="327950" y="908344"/>
          <a:ext cx="5408622" cy="3936072"/>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a:extLst>
              <a:ext uri="{FF2B5EF4-FFF2-40B4-BE49-F238E27FC236}">
                <a16:creationId xmlns:a16="http://schemas.microsoft.com/office/drawing/2014/main" id="{B7FEE580-E846-FED1-06B0-FB9CD2453161}"/>
              </a:ext>
              <a:ext uri="{C183D7F6-B498-43B3-948B-1728B52AA6E4}">
                <adec:decorative xmlns:adec="http://schemas.microsoft.com/office/drawing/2017/decorative" val="1"/>
              </a:ext>
            </a:extLst>
          </p:cNvPr>
          <p:cNvSpPr/>
          <p:nvPr/>
        </p:nvSpPr>
        <p:spPr>
          <a:xfrm>
            <a:off x="5483148" y="5584907"/>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7">
            <a:extLst>
              <a:ext uri="{FF2B5EF4-FFF2-40B4-BE49-F238E27FC236}">
                <a16:creationId xmlns:a16="http://schemas.microsoft.com/office/drawing/2014/main" id="{46FC593E-BB81-4CBF-7A39-6C8963422C21}"/>
              </a:ext>
            </a:extLst>
          </p:cNvPr>
          <p:cNvGraphicFramePr>
            <a:graphicFrameLocks noGrp="1"/>
          </p:cNvGraphicFramePr>
          <p:nvPr>
            <p:extLst>
              <p:ext uri="{D42A27DB-BD31-4B8C-83A1-F6EECF244321}">
                <p14:modId xmlns:p14="http://schemas.microsoft.com/office/powerpoint/2010/main" val="1193033530"/>
              </p:ext>
            </p:extLst>
          </p:nvPr>
        </p:nvGraphicFramePr>
        <p:xfrm>
          <a:off x="327950" y="5103003"/>
          <a:ext cx="5408622" cy="68580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651089263"/>
                    </a:ext>
                  </a:extLst>
                </a:gridCol>
                <a:gridCol w="1356461">
                  <a:extLst>
                    <a:ext uri="{9D8B030D-6E8A-4147-A177-3AD203B41FA5}">
                      <a16:colId xmlns:a16="http://schemas.microsoft.com/office/drawing/2014/main" val="3665189291"/>
                    </a:ext>
                  </a:extLst>
                </a:gridCol>
                <a:gridCol w="1108180">
                  <a:extLst>
                    <a:ext uri="{9D8B030D-6E8A-4147-A177-3AD203B41FA5}">
                      <a16:colId xmlns:a16="http://schemas.microsoft.com/office/drawing/2014/main" val="3982682260"/>
                    </a:ext>
                  </a:extLst>
                </a:gridCol>
                <a:gridCol w="1586575">
                  <a:extLst>
                    <a:ext uri="{9D8B030D-6E8A-4147-A177-3AD203B41FA5}">
                      <a16:colId xmlns:a16="http://schemas.microsoft.com/office/drawing/2014/main" val="4015648614"/>
                    </a:ext>
                  </a:extLst>
                </a:gridCol>
              </a:tblGrid>
              <a:tr h="305957">
                <a:tc>
                  <a:txBody>
                    <a:bodyPr/>
                    <a:lstStyle/>
                    <a:p>
                      <a:r>
                        <a:rPr lang="en-GB" sz="1100"/>
                        <a:t>Overall 2022/23 out-turn </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190896">
                <a:tc>
                  <a:txBody>
                    <a:bodyPr/>
                    <a:lstStyle/>
                    <a:p>
                      <a:r>
                        <a:rPr lang="en-GB" sz="1100"/>
                        <a:t>85%</a:t>
                      </a:r>
                    </a:p>
                  </a:txBody>
                  <a:tcPr>
                    <a:solidFill>
                      <a:srgbClr val="F7F4F1"/>
                    </a:solidFill>
                  </a:tcPr>
                </a:tc>
                <a:tc>
                  <a:txBody>
                    <a:bodyPr/>
                    <a:lstStyle/>
                    <a:p>
                      <a:r>
                        <a:rPr lang="en-GB" sz="1100"/>
                        <a:t>80%</a:t>
                      </a:r>
                    </a:p>
                  </a:txBody>
                  <a:tcPr>
                    <a:solidFill>
                      <a:srgbClr val="F7F4F1"/>
                    </a:solidFill>
                  </a:tcPr>
                </a:tc>
                <a:tc>
                  <a:txBody>
                    <a:bodyPr/>
                    <a:lstStyle/>
                    <a:p>
                      <a:r>
                        <a:rPr lang="en-GB" sz="1100"/>
                        <a:t>84%</a:t>
                      </a:r>
                    </a:p>
                  </a:txBody>
                  <a:tcPr>
                    <a:solidFill>
                      <a:srgbClr val="F7F4F1"/>
                    </a:solidFill>
                  </a:tcPr>
                </a:tc>
                <a:tc>
                  <a:txBody>
                    <a:bodyPr/>
                    <a:lstStyle/>
                    <a:p>
                      <a:r>
                        <a:rPr lang="en-GB" sz="110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5" name="TextBox 4">
            <a:extLst>
              <a:ext uri="{FF2B5EF4-FFF2-40B4-BE49-F238E27FC236}">
                <a16:creationId xmlns:a16="http://schemas.microsoft.com/office/drawing/2014/main" id="{8E9D4637-C54F-EC43-8580-C3B4FCBCFB6B}"/>
              </a:ext>
            </a:extLst>
          </p:cNvPr>
          <p:cNvSpPr txBox="1"/>
          <p:nvPr/>
        </p:nvSpPr>
        <p:spPr>
          <a:xfrm>
            <a:off x="277614" y="5830888"/>
            <a:ext cx="5549074" cy="246221"/>
          </a:xfrm>
          <a:prstGeom prst="rect">
            <a:avLst/>
          </a:prstGeom>
          <a:noFill/>
        </p:spPr>
        <p:txBody>
          <a:bodyPr wrap="square">
            <a:spAutoFit/>
          </a:bodyPr>
          <a:lstStyle/>
          <a:p>
            <a:r>
              <a:rPr lang="en-GB" sz="1000" b="0" i="0" dirty="0">
                <a:solidFill>
                  <a:srgbClr val="000000"/>
                </a:solidFill>
                <a:effectLst/>
              </a:rPr>
              <a:t>Overall positive media of NICE remains high and in line with 80% target. </a:t>
            </a:r>
            <a:endParaRPr lang="en-GB" sz="1000" b="1" dirty="0">
              <a:solidFill>
                <a:srgbClr val="FF0000"/>
              </a:solidFill>
            </a:endParaRPr>
          </a:p>
        </p:txBody>
      </p:sp>
      <p:graphicFrame>
        <p:nvGraphicFramePr>
          <p:cNvPr id="9" name="Chart 8"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928FA00-1D47-A302-F321-74162E4C7C60}"/>
              </a:ext>
            </a:extLst>
          </p:cNvPr>
          <p:cNvGraphicFramePr/>
          <p:nvPr>
            <p:extLst>
              <p:ext uri="{D42A27DB-BD31-4B8C-83A1-F6EECF244321}">
                <p14:modId xmlns:p14="http://schemas.microsoft.com/office/powerpoint/2010/main" val="857215549"/>
              </p:ext>
            </p:extLst>
          </p:nvPr>
        </p:nvGraphicFramePr>
        <p:xfrm>
          <a:off x="6365312" y="585148"/>
          <a:ext cx="5408622" cy="4259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7">
            <a:extLst>
              <a:ext uri="{FF2B5EF4-FFF2-40B4-BE49-F238E27FC236}">
                <a16:creationId xmlns:a16="http://schemas.microsoft.com/office/drawing/2014/main" id="{AE35E53C-82AA-B1AA-2D60-17D9F89B19B0}"/>
              </a:ext>
            </a:extLst>
          </p:cNvPr>
          <p:cNvGraphicFramePr>
            <a:graphicFrameLocks noGrp="1"/>
          </p:cNvGraphicFramePr>
          <p:nvPr>
            <p:extLst>
              <p:ext uri="{D42A27DB-BD31-4B8C-83A1-F6EECF244321}">
                <p14:modId xmlns:p14="http://schemas.microsoft.com/office/powerpoint/2010/main" val="439563043"/>
              </p:ext>
            </p:extLst>
          </p:nvPr>
        </p:nvGraphicFramePr>
        <p:xfrm>
          <a:off x="6365313" y="5108249"/>
          <a:ext cx="5408622" cy="68580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651089263"/>
                    </a:ext>
                  </a:extLst>
                </a:gridCol>
                <a:gridCol w="1356461">
                  <a:extLst>
                    <a:ext uri="{9D8B030D-6E8A-4147-A177-3AD203B41FA5}">
                      <a16:colId xmlns:a16="http://schemas.microsoft.com/office/drawing/2014/main" val="3665189291"/>
                    </a:ext>
                  </a:extLst>
                </a:gridCol>
                <a:gridCol w="1108180">
                  <a:extLst>
                    <a:ext uri="{9D8B030D-6E8A-4147-A177-3AD203B41FA5}">
                      <a16:colId xmlns:a16="http://schemas.microsoft.com/office/drawing/2014/main" val="3982682260"/>
                    </a:ext>
                  </a:extLst>
                </a:gridCol>
                <a:gridCol w="1586575">
                  <a:extLst>
                    <a:ext uri="{9D8B030D-6E8A-4147-A177-3AD203B41FA5}">
                      <a16:colId xmlns:a16="http://schemas.microsoft.com/office/drawing/2014/main" val="4015648614"/>
                    </a:ext>
                  </a:extLst>
                </a:gridCol>
              </a:tblGrid>
              <a:tr h="305957">
                <a:tc>
                  <a:txBody>
                    <a:bodyPr/>
                    <a:lstStyle/>
                    <a:p>
                      <a:r>
                        <a:rPr lang="en-GB" sz="1100"/>
                        <a:t>Overall 2022/23 out-turn </a:t>
                      </a:r>
                    </a:p>
                  </a:txBody>
                  <a:tcPr anchor="b">
                    <a:solidFill>
                      <a:srgbClr val="228096"/>
                    </a:solidFill>
                  </a:tcPr>
                </a:tc>
                <a:tc>
                  <a:txBody>
                    <a:bodyPr/>
                    <a:lstStyle/>
                    <a:p>
                      <a:r>
                        <a:rPr lang="en-GB" sz="1100"/>
                        <a:t>Target for 23/24</a:t>
                      </a:r>
                    </a:p>
                  </a:txBody>
                  <a:tcPr anchor="b">
                    <a:solidFill>
                      <a:srgbClr val="228096"/>
                    </a:solidFill>
                  </a:tcPr>
                </a:tc>
                <a:tc>
                  <a:txBody>
                    <a:bodyPr/>
                    <a:lstStyle/>
                    <a:p>
                      <a:r>
                        <a:rPr lang="en-GB" sz="110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190896">
                <a:tc>
                  <a:txBody>
                    <a:bodyPr/>
                    <a:lstStyle/>
                    <a:p>
                      <a:r>
                        <a:rPr lang="en-GB" sz="1100"/>
                        <a:t>56%</a:t>
                      </a:r>
                    </a:p>
                  </a:txBody>
                  <a:tcPr>
                    <a:solidFill>
                      <a:srgbClr val="F7F4F1"/>
                    </a:solidFill>
                  </a:tcPr>
                </a:tc>
                <a:tc>
                  <a:txBody>
                    <a:bodyPr/>
                    <a:lstStyle/>
                    <a:p>
                      <a:r>
                        <a:rPr lang="en-GB" sz="1100"/>
                        <a:t>60%</a:t>
                      </a:r>
                    </a:p>
                  </a:txBody>
                  <a:tcPr>
                    <a:solidFill>
                      <a:srgbClr val="F7F4F1"/>
                    </a:solidFill>
                  </a:tcPr>
                </a:tc>
                <a:tc>
                  <a:txBody>
                    <a:bodyPr/>
                    <a:lstStyle/>
                    <a:p>
                      <a:r>
                        <a:rPr lang="en-GB" sz="1100"/>
                        <a:t>55%</a:t>
                      </a:r>
                    </a:p>
                  </a:txBody>
                  <a:tcPr>
                    <a:solidFill>
                      <a:srgbClr val="F7F4F1"/>
                    </a:solidFill>
                  </a:tcPr>
                </a:tc>
                <a:tc>
                  <a:txBody>
                    <a:bodyPr/>
                    <a:lstStyle/>
                    <a:p>
                      <a:r>
                        <a:rPr lang="en-GB" sz="110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4" name="Oval 3">
            <a:extLst>
              <a:ext uri="{FF2B5EF4-FFF2-40B4-BE49-F238E27FC236}">
                <a16:creationId xmlns:a16="http://schemas.microsoft.com/office/drawing/2014/main" id="{0BCC78CD-ADEE-944F-9E9F-D1E9A1F8A49E}"/>
              </a:ext>
              <a:ext uri="{C183D7F6-B498-43B3-948B-1728B52AA6E4}">
                <adec:decorative xmlns:adec="http://schemas.microsoft.com/office/drawing/2017/decorative" val="1"/>
              </a:ext>
            </a:extLst>
          </p:cNvPr>
          <p:cNvSpPr/>
          <p:nvPr/>
        </p:nvSpPr>
        <p:spPr>
          <a:xfrm>
            <a:off x="11507479" y="5584907"/>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ED01859-D341-7099-0634-D2D7B309B86B}"/>
              </a:ext>
            </a:extLst>
          </p:cNvPr>
          <p:cNvSpPr txBox="1"/>
          <p:nvPr/>
        </p:nvSpPr>
        <p:spPr>
          <a:xfrm>
            <a:off x="6365313" y="5870865"/>
            <a:ext cx="5371651" cy="861774"/>
          </a:xfrm>
          <a:prstGeom prst="rect">
            <a:avLst/>
          </a:prstGeom>
          <a:noFill/>
        </p:spPr>
        <p:txBody>
          <a:bodyPr wrap="square">
            <a:spAutoFit/>
          </a:bodyPr>
          <a:lstStyle/>
          <a:p>
            <a:r>
              <a:rPr lang="en-GB" sz="1000" dirty="0"/>
              <a:t>A limited number of press notices were issued in the first two months of the year. The faecal immunochemical testing press release in July led to extensive media coverage which included our key message which is the main reason is why the figure is much higher than in previous months. The Press Office is working to further maximise key message coverage in all proactive comms.</a:t>
            </a:r>
            <a:endParaRPr lang="en-GB" sz="1000" dirty="0">
              <a:effectLst/>
            </a:endParaRPr>
          </a:p>
        </p:txBody>
      </p:sp>
      <p:sp>
        <p:nvSpPr>
          <p:cNvPr id="7" name="Oval 6">
            <a:extLst>
              <a:ext uri="{FF2B5EF4-FFF2-40B4-BE49-F238E27FC236}">
                <a16:creationId xmlns:a16="http://schemas.microsoft.com/office/drawing/2014/main" id="{DC0F53C0-94B4-3E4F-2C6F-2A32B80EC198}"/>
              </a:ext>
              <a:ext uri="{C183D7F6-B498-43B3-948B-1728B52AA6E4}">
                <adec:decorative xmlns:adec="http://schemas.microsoft.com/office/drawing/2017/decorative" val="1"/>
              </a:ext>
            </a:extLst>
          </p:cNvPr>
          <p:cNvSpPr/>
          <p:nvPr/>
        </p:nvSpPr>
        <p:spPr>
          <a:xfrm>
            <a:off x="5366262" y="556766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1348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195951" y="50892"/>
            <a:ext cx="11822484" cy="1276350"/>
          </a:xfrm>
        </p:spPr>
        <p:txBody>
          <a:bodyPr>
            <a:normAutofit/>
          </a:bodyPr>
          <a:lstStyle/>
          <a:p>
            <a:r>
              <a:rPr lang="en-GB" dirty="0"/>
              <a:t>Financial position as at 31 October 2023</a:t>
            </a:r>
          </a:p>
        </p:txBody>
      </p:sp>
      <p:sp>
        <p:nvSpPr>
          <p:cNvPr id="4" name="Rectangle 3">
            <a:extLst>
              <a:ext uri="{FF2B5EF4-FFF2-40B4-BE49-F238E27FC236}">
                <a16:creationId xmlns:a16="http://schemas.microsoft.com/office/drawing/2014/main" id="{CF111BEF-1E99-DCF1-1335-FB72B1FE82D3}"/>
              </a:ext>
              <a:ext uri="{C183D7F6-B498-43B3-948B-1728B52AA6E4}">
                <adec:decorative xmlns:adec="http://schemas.microsoft.com/office/drawing/2017/decorative" val="1"/>
              </a:ext>
            </a:extLst>
          </p:cNvPr>
          <p:cNvSpPr>
            <a:spLocks/>
          </p:cNvSpPr>
          <p:nvPr/>
        </p:nvSpPr>
        <p:spPr>
          <a:xfrm>
            <a:off x="0" y="6065255"/>
            <a:ext cx="12191999" cy="71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83C9F76-86BB-CC24-D60A-6645174D09E8}"/>
              </a:ext>
            </a:extLst>
          </p:cNvPr>
          <p:cNvSpPr txBox="1"/>
          <p:nvPr/>
        </p:nvSpPr>
        <p:spPr>
          <a:xfrm>
            <a:off x="505680" y="3285758"/>
            <a:ext cx="11405826" cy="3739485"/>
          </a:xfrm>
          <a:prstGeom prst="rect">
            <a:avLst/>
          </a:prstGeom>
          <a:noFill/>
          <a:ln>
            <a:solidFill>
              <a:schemeClr val="bg1"/>
            </a:solidFill>
          </a:ln>
        </p:spPr>
        <p:txBody>
          <a:bodyPr wrap="square" lIns="91440" tIns="45720" rIns="91440" bIns="45720" rtlCol="0" anchor="t">
            <a:spAutoFit/>
          </a:bodyPr>
          <a:lstStyle/>
          <a:p>
            <a:pPr marL="342900" indent="-342900">
              <a:lnSpc>
                <a:spcPct val="150000"/>
              </a:lnSpc>
              <a:spcBef>
                <a:spcPts val="600"/>
              </a:spcBef>
              <a:buFont typeface="Arial,Sans-Serif"/>
              <a:buChar char="•"/>
            </a:pPr>
            <a:r>
              <a:rPr lang="en-GB" sz="1400" dirty="0">
                <a:solidFill>
                  <a:srgbClr val="000000"/>
                </a:solidFill>
                <a:ea typeface="Inter"/>
              </a:rPr>
              <a:t>Year to date overspend of £0.8m is primarily driven by under recovery against plan of TA income (£1.2m) and to a lesser extent NICE Advice (£0.2m). This is partly offset by £0.4m underspend on pay (mainly CHTE, DIT and SEA) and £0.4m underspend on non-pay (mainly due to a VAT rebate relating to 21-22, along with lower spend on committees and DIT licences). </a:t>
            </a:r>
          </a:p>
          <a:p>
            <a:pPr marL="342900" indent="-342900">
              <a:lnSpc>
                <a:spcPct val="150000"/>
              </a:lnSpc>
              <a:spcBef>
                <a:spcPts val="600"/>
              </a:spcBef>
              <a:buFont typeface="Arial,Sans-Serif"/>
              <a:buChar char="•"/>
            </a:pPr>
            <a:r>
              <a:rPr lang="en-GB" sz="1400" dirty="0">
                <a:solidFill>
                  <a:srgbClr val="000000"/>
                </a:solidFill>
                <a:ea typeface="Inter"/>
              </a:rPr>
              <a:t>The forecast outturn is a £0.7m surplus (£0.4m surplus at M6).  The forecast reflects the most likely outcome with a worst-case scenario of £0.1m overspend and a best-case scenario of £1.15m underspend (see next slide).</a:t>
            </a:r>
            <a:endParaRPr lang="en-US" sz="1400" dirty="0">
              <a:solidFill>
                <a:srgbClr val="000000"/>
              </a:solidFill>
              <a:ea typeface="Inter"/>
            </a:endParaRPr>
          </a:p>
          <a:p>
            <a:pPr marL="342900" indent="-342900">
              <a:lnSpc>
                <a:spcPct val="150000"/>
              </a:lnSpc>
              <a:spcBef>
                <a:spcPts val="600"/>
              </a:spcBef>
              <a:buFont typeface="Arial,Sans-Serif"/>
              <a:buChar char="•"/>
            </a:pPr>
            <a:r>
              <a:rPr lang="en-GB" sz="1400" dirty="0">
                <a:solidFill>
                  <a:srgbClr val="000000"/>
                </a:solidFill>
                <a:ea typeface="Inter"/>
              </a:rPr>
              <a:t>The forecast underspend creates an opportunity to invest in select projects to utilise the  available funding in year.</a:t>
            </a:r>
            <a:endParaRPr lang="en-US" sz="1400" dirty="0">
              <a:solidFill>
                <a:srgbClr val="000000"/>
              </a:solidFill>
              <a:ea typeface="Inter"/>
            </a:endParaRPr>
          </a:p>
          <a:p>
            <a:pPr marL="342900" indent="-342900">
              <a:lnSpc>
                <a:spcPct val="150000"/>
              </a:lnSpc>
              <a:spcBef>
                <a:spcPts val="600"/>
              </a:spcBef>
              <a:buFont typeface="Arial,Sans-Serif"/>
              <a:buChar char="•"/>
            </a:pPr>
            <a:r>
              <a:rPr lang="en-GB" sz="1400" dirty="0">
                <a:solidFill>
                  <a:srgbClr val="000000"/>
                </a:solidFill>
                <a:ea typeface="Inter"/>
              </a:rPr>
              <a:t>A request from DHSC to return surplus funds is being considered, and a decision will be made in January 2024, depending on changes in the forecast outturn for medicines evaluation (see next slide). </a:t>
            </a:r>
          </a:p>
          <a:p>
            <a:pPr>
              <a:lnSpc>
                <a:spcPct val="150000"/>
              </a:lnSpc>
              <a:spcBef>
                <a:spcPts val="600"/>
              </a:spcBef>
            </a:pPr>
            <a:endParaRPr lang="en-GB" sz="1400" dirty="0">
              <a:solidFill>
                <a:srgbClr val="FF0000"/>
              </a:solidFill>
              <a:ea typeface="Inter"/>
            </a:endParaRPr>
          </a:p>
          <a:p>
            <a:endParaRPr lang="en-GB" sz="1400" dirty="0">
              <a:ea typeface="Inter"/>
            </a:endParaRPr>
          </a:p>
          <a:p>
            <a:endParaRPr lang="en-GB" sz="1400" dirty="0">
              <a:ea typeface="Inter"/>
            </a:endParaRPr>
          </a:p>
        </p:txBody>
      </p:sp>
      <p:graphicFrame>
        <p:nvGraphicFramePr>
          <p:cNvPr id="14" name="Table 13">
            <a:extLst>
              <a:ext uri="{FF2B5EF4-FFF2-40B4-BE49-F238E27FC236}">
                <a16:creationId xmlns:a16="http://schemas.microsoft.com/office/drawing/2014/main" id="{5386D810-B6FB-BE46-A63D-0F813DADE48F}"/>
              </a:ext>
            </a:extLst>
          </p:cNvPr>
          <p:cNvGraphicFramePr>
            <a:graphicFrameLocks noGrp="1"/>
          </p:cNvGraphicFramePr>
          <p:nvPr>
            <p:extLst>
              <p:ext uri="{D42A27DB-BD31-4B8C-83A1-F6EECF244321}">
                <p14:modId xmlns:p14="http://schemas.microsoft.com/office/powerpoint/2010/main" val="4179232657"/>
              </p:ext>
            </p:extLst>
          </p:nvPr>
        </p:nvGraphicFramePr>
        <p:xfrm>
          <a:off x="505680" y="948776"/>
          <a:ext cx="7321085" cy="2082097"/>
        </p:xfrm>
        <a:graphic>
          <a:graphicData uri="http://schemas.openxmlformats.org/drawingml/2006/table">
            <a:tbl>
              <a:tblPr firstRow="1"/>
              <a:tblGrid>
                <a:gridCol w="1206773">
                  <a:extLst>
                    <a:ext uri="{9D8B030D-6E8A-4147-A177-3AD203B41FA5}">
                      <a16:colId xmlns:a16="http://schemas.microsoft.com/office/drawing/2014/main" val="438671358"/>
                    </a:ext>
                  </a:extLst>
                </a:gridCol>
                <a:gridCol w="1019052">
                  <a:extLst>
                    <a:ext uri="{9D8B030D-6E8A-4147-A177-3AD203B41FA5}">
                      <a16:colId xmlns:a16="http://schemas.microsoft.com/office/drawing/2014/main" val="3858713269"/>
                    </a:ext>
                  </a:extLst>
                </a:gridCol>
                <a:gridCol w="1019052">
                  <a:extLst>
                    <a:ext uri="{9D8B030D-6E8A-4147-A177-3AD203B41FA5}">
                      <a16:colId xmlns:a16="http://schemas.microsoft.com/office/drawing/2014/main" val="4164149341"/>
                    </a:ext>
                  </a:extLst>
                </a:gridCol>
                <a:gridCol w="1019052">
                  <a:extLst>
                    <a:ext uri="{9D8B030D-6E8A-4147-A177-3AD203B41FA5}">
                      <a16:colId xmlns:a16="http://schemas.microsoft.com/office/drawing/2014/main" val="3483086292"/>
                    </a:ext>
                  </a:extLst>
                </a:gridCol>
                <a:gridCol w="1019052">
                  <a:extLst>
                    <a:ext uri="{9D8B030D-6E8A-4147-A177-3AD203B41FA5}">
                      <a16:colId xmlns:a16="http://schemas.microsoft.com/office/drawing/2014/main" val="2456291916"/>
                    </a:ext>
                  </a:extLst>
                </a:gridCol>
                <a:gridCol w="1019052">
                  <a:extLst>
                    <a:ext uri="{9D8B030D-6E8A-4147-A177-3AD203B41FA5}">
                      <a16:colId xmlns:a16="http://schemas.microsoft.com/office/drawing/2014/main" val="3294099563"/>
                    </a:ext>
                  </a:extLst>
                </a:gridCol>
                <a:gridCol w="1019052">
                  <a:extLst>
                    <a:ext uri="{9D8B030D-6E8A-4147-A177-3AD203B41FA5}">
                      <a16:colId xmlns:a16="http://schemas.microsoft.com/office/drawing/2014/main" val="612120144"/>
                    </a:ext>
                  </a:extLst>
                </a:gridCol>
              </a:tblGrid>
              <a:tr h="681910">
                <a:tc>
                  <a:txBody>
                    <a:bodyPr/>
                    <a:lstStyle/>
                    <a:p>
                      <a:pPr algn="l" fontAlgn="ctr"/>
                      <a:r>
                        <a:rPr lang="en-GB" sz="1200" b="1" i="0" u="none" strike="noStrike">
                          <a:solidFill>
                            <a:srgbClr val="FFFFFF"/>
                          </a:solidFill>
                          <a:effectLst/>
                          <a:latin typeface="Lato" panose="020F0502020204030203" pitchFamily="34" charset="0"/>
                        </a:rPr>
                        <a:t>Spend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Year to Date Budget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Year to Date Actual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Year to Date Variance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Annual Budget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Estimated Outturn Spend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Estimated Outturn Variance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3204845415"/>
                  </a:ext>
                </a:extLst>
              </a:tr>
              <a:tr h="381869">
                <a:tc>
                  <a:txBody>
                    <a:bodyPr/>
                    <a:lstStyle/>
                    <a:p>
                      <a:pPr algn="l" fontAlgn="ctr"/>
                      <a:r>
                        <a:rPr lang="en-GB" sz="1200" b="0" i="0" u="none" strike="noStrike">
                          <a:solidFill>
                            <a:srgbClr val="000000"/>
                          </a:solidFill>
                          <a:effectLst/>
                          <a:latin typeface="Lato" panose="020F0502020204030203" pitchFamily="34" charset="0"/>
                        </a:rPr>
                        <a:t>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34,302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33,940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59,215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58,266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386459"/>
                  </a:ext>
                </a:extLst>
              </a:tr>
              <a:tr h="381869">
                <a:tc>
                  <a:txBody>
                    <a:bodyPr/>
                    <a:lstStyle/>
                    <a:p>
                      <a:pPr algn="l" fontAlgn="ctr"/>
                      <a:r>
                        <a:rPr lang="en-GB" sz="1200" b="0" i="0" u="none" strike="noStrike">
                          <a:solidFill>
                            <a:srgbClr val="000000"/>
                          </a:solidFill>
                          <a:effectLst/>
                          <a:latin typeface="Lato" panose="020F0502020204030203" pitchFamily="34" charset="0"/>
                        </a:rPr>
                        <a:t>Non-pay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12,568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12,182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23,977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22,062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(1,915)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5690"/>
                  </a:ext>
                </a:extLst>
              </a:tr>
              <a:tr h="381869">
                <a:tc>
                  <a:txBody>
                    <a:bodyPr/>
                    <a:lstStyle/>
                    <a:p>
                      <a:pPr algn="l" fontAlgn="ctr"/>
                      <a:r>
                        <a:rPr lang="en-GB" sz="1200" b="0" i="0" u="none" strike="noStrike">
                          <a:solidFill>
                            <a:srgbClr val="000000"/>
                          </a:solidFill>
                          <a:effectLst/>
                          <a:latin typeface="Lato" panose="020F0502020204030203" pitchFamily="34" charset="0"/>
                        </a:rPr>
                        <a:t>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(14,950)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(13,449)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1,501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(25,891)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(23,710)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256995"/>
                  </a:ext>
                </a:extLst>
              </a:tr>
              <a:tr h="254580">
                <a:tc>
                  <a:txBody>
                    <a:bodyPr/>
                    <a:lstStyle/>
                    <a:p>
                      <a:pPr algn="l" fontAlgn="ctr"/>
                      <a:r>
                        <a:rPr lang="en-GB" sz="1200" b="1" i="0" u="none" strike="noStrike">
                          <a:solidFill>
                            <a:srgbClr val="FFFFFF"/>
                          </a:solidFill>
                          <a:effectLst/>
                          <a:latin typeface="Lato" panose="020F0502020204030203"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31,920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32,673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57,300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56,617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dirty="0">
                          <a:solidFill>
                            <a:srgbClr val="FFFFFF"/>
                          </a:solidFill>
                          <a:effectLst/>
                          <a:latin typeface="Lato" panose="020F0502020204030203" pitchFamily="34" charset="0"/>
                        </a:rPr>
                        <a:t>(683)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710741113"/>
                  </a:ext>
                </a:extLst>
              </a:tr>
            </a:tbl>
          </a:graphicData>
        </a:graphic>
      </p:graphicFrame>
    </p:spTree>
    <p:extLst>
      <p:ext uri="{BB962C8B-B14F-4D97-AF65-F5344CB8AC3E}">
        <p14:creationId xmlns:p14="http://schemas.microsoft.com/office/powerpoint/2010/main" val="170727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698BBC-24D6-CE0B-0FC9-351F5ED24C63}"/>
              </a:ext>
            </a:extLst>
          </p:cNvPr>
          <p:cNvSpPr>
            <a:spLocks noGrp="1"/>
          </p:cNvSpPr>
          <p:nvPr>
            <p:ph type="ctrTitle"/>
          </p:nvPr>
        </p:nvSpPr>
        <p:spPr>
          <a:xfrm>
            <a:off x="565821" y="233704"/>
            <a:ext cx="11822484" cy="1276350"/>
          </a:xfrm>
        </p:spPr>
        <p:txBody>
          <a:bodyPr>
            <a:normAutofit/>
          </a:bodyPr>
          <a:lstStyle/>
          <a:p>
            <a:r>
              <a:rPr lang="en-GB" sz="3600">
                <a:latin typeface="Lora SemiBold"/>
              </a:rPr>
              <a:t>Forecast Outturn – risks, uncertainties and mitigations</a:t>
            </a:r>
            <a:endParaRPr lang="en-GB" sz="3600"/>
          </a:p>
        </p:txBody>
      </p:sp>
      <p:graphicFrame>
        <p:nvGraphicFramePr>
          <p:cNvPr id="4" name="Table 3">
            <a:extLst>
              <a:ext uri="{FF2B5EF4-FFF2-40B4-BE49-F238E27FC236}">
                <a16:creationId xmlns:a16="http://schemas.microsoft.com/office/drawing/2014/main" id="{BE4D1529-47BB-A59F-C79C-5E9A9765C5A5}"/>
              </a:ext>
            </a:extLst>
          </p:cNvPr>
          <p:cNvGraphicFramePr>
            <a:graphicFrameLocks noGrp="1"/>
          </p:cNvGraphicFramePr>
          <p:nvPr>
            <p:extLst>
              <p:ext uri="{D42A27DB-BD31-4B8C-83A1-F6EECF244321}">
                <p14:modId xmlns:p14="http://schemas.microsoft.com/office/powerpoint/2010/main" val="375540781"/>
              </p:ext>
            </p:extLst>
          </p:nvPr>
        </p:nvGraphicFramePr>
        <p:xfrm>
          <a:off x="651736" y="1551815"/>
          <a:ext cx="9495122" cy="4079049"/>
        </p:xfrm>
        <a:graphic>
          <a:graphicData uri="http://schemas.openxmlformats.org/drawingml/2006/table">
            <a:tbl>
              <a:tblPr firstRow="1"/>
              <a:tblGrid>
                <a:gridCol w="2711550">
                  <a:extLst>
                    <a:ext uri="{9D8B030D-6E8A-4147-A177-3AD203B41FA5}">
                      <a16:colId xmlns:a16="http://schemas.microsoft.com/office/drawing/2014/main" val="1930114511"/>
                    </a:ext>
                  </a:extLst>
                </a:gridCol>
                <a:gridCol w="1446028">
                  <a:extLst>
                    <a:ext uri="{9D8B030D-6E8A-4147-A177-3AD203B41FA5}">
                      <a16:colId xmlns:a16="http://schemas.microsoft.com/office/drawing/2014/main" val="3873077416"/>
                    </a:ext>
                  </a:extLst>
                </a:gridCol>
                <a:gridCol w="1424762">
                  <a:extLst>
                    <a:ext uri="{9D8B030D-6E8A-4147-A177-3AD203B41FA5}">
                      <a16:colId xmlns:a16="http://schemas.microsoft.com/office/drawing/2014/main" val="3918061129"/>
                    </a:ext>
                  </a:extLst>
                </a:gridCol>
                <a:gridCol w="3912782">
                  <a:extLst>
                    <a:ext uri="{9D8B030D-6E8A-4147-A177-3AD203B41FA5}">
                      <a16:colId xmlns:a16="http://schemas.microsoft.com/office/drawing/2014/main" val="3036422027"/>
                    </a:ext>
                  </a:extLst>
                </a:gridCol>
              </a:tblGrid>
              <a:tr h="566204">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ctr"/>
                      <a:r>
                        <a:rPr lang="en-GB" sz="1100" b="1" i="0" u="none" strike="noStrike">
                          <a:solidFill>
                            <a:schemeClr val="bg1"/>
                          </a:solidFill>
                          <a:effectLst/>
                          <a:latin typeface="+mn-lt"/>
                        </a:rPr>
                        <a:t>Uncertainties / Opportunities</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ctr"/>
                      <a:r>
                        <a:rPr lang="en-GB" sz="1100" b="1" i="0" u="none" strike="noStrike">
                          <a:solidFill>
                            <a:schemeClr val="bg1"/>
                          </a:solidFill>
                          <a:effectLst/>
                          <a:latin typeface="+mn-lt"/>
                        </a:rPr>
                        <a:t>Worst case </a:t>
                      </a:r>
                      <a:br>
                        <a:rPr lang="en-GB" sz="1100" b="1" i="0" u="none" strike="noStrike">
                          <a:solidFill>
                            <a:srgbClr val="FFFFFF"/>
                          </a:solidFill>
                          <a:effectLst/>
                          <a:latin typeface="+mn-lt"/>
                        </a:rPr>
                      </a:br>
                      <a:r>
                        <a:rPr lang="en-GB" sz="1100" b="1" i="0" u="none" strike="noStrike">
                          <a:solidFill>
                            <a:schemeClr val="bg1"/>
                          </a:solidFill>
                          <a:effectLst/>
                          <a:latin typeface="+mn-lt"/>
                        </a:rPr>
                        <a:t>(£m)</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ctr"/>
                      <a:r>
                        <a:rPr lang="en-GB" sz="1100" b="1" i="0" u="none" strike="noStrike">
                          <a:solidFill>
                            <a:schemeClr val="bg1"/>
                          </a:solidFill>
                          <a:effectLst/>
                          <a:latin typeface="+mn-lt"/>
                        </a:rPr>
                        <a:t>Best case </a:t>
                      </a:r>
                      <a:br>
                        <a:rPr lang="en-GB" sz="1100" b="1" i="0" u="none" strike="noStrike">
                          <a:solidFill>
                            <a:srgbClr val="FFFFFF"/>
                          </a:solidFill>
                          <a:effectLst/>
                          <a:latin typeface="+mn-lt"/>
                        </a:rPr>
                      </a:br>
                      <a:r>
                        <a:rPr lang="en-GB" sz="1100" b="1" i="0" u="none" strike="noStrike">
                          <a:solidFill>
                            <a:schemeClr val="bg1"/>
                          </a:solidFill>
                          <a:effectLst/>
                          <a:latin typeface="+mn-lt"/>
                        </a:rPr>
                        <a:t>(£m)</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ctr"/>
                      <a:r>
                        <a:rPr lang="en-GB" sz="1100" b="1" i="0" u="none" strike="noStrike">
                          <a:solidFill>
                            <a:schemeClr val="bg1"/>
                          </a:solidFill>
                          <a:effectLst/>
                          <a:latin typeface="+mn-lt"/>
                        </a:rPr>
                        <a:t>Comments</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extLst>
                  <a:ext uri="{0D108BD9-81ED-4DB2-BD59-A6C34878D82A}">
                    <a16:rowId xmlns:a16="http://schemas.microsoft.com/office/drawing/2014/main" val="3647501928"/>
                  </a:ext>
                </a:extLst>
              </a:tr>
              <a:tr h="374654">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1" i="0" u="none" strike="noStrike">
                          <a:solidFill>
                            <a:srgbClr val="000000"/>
                          </a:solidFill>
                          <a:effectLst/>
                          <a:latin typeface="+mn-lt"/>
                        </a:rPr>
                        <a:t>Month 7 FOT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ctr"/>
                      <a:r>
                        <a:rPr lang="en-GB" sz="1100" b="1" i="0" u="none" strike="noStrike">
                          <a:solidFill>
                            <a:srgbClr val="000000"/>
                          </a:solidFill>
                          <a:effectLst/>
                          <a:latin typeface="+mn-lt"/>
                        </a:rPr>
                        <a:t>(0.70)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t"/>
                      <a:r>
                        <a:rPr lang="en-GB" sz="1100" b="1" i="0" u="none" strike="noStrike">
                          <a:solidFill>
                            <a:srgbClr val="000000"/>
                          </a:solidFill>
                          <a:effectLst/>
                          <a:latin typeface="+mn-lt"/>
                        </a:rPr>
                        <a:t>(0.70)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1" i="0" u="none" strike="noStrike">
                          <a:solidFill>
                            <a:srgbClr val="000000"/>
                          </a:solidFill>
                          <a:effectLst/>
                          <a:latin typeface="+mn-lt"/>
                        </a:rPr>
                        <a:t>Most likely based on current assumptions</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723222"/>
                  </a:ext>
                </a:extLst>
              </a:tr>
              <a:tr h="374654">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0" i="0" u="none" strike="noStrike">
                          <a:solidFill>
                            <a:srgbClr val="000000"/>
                          </a:solidFill>
                          <a:effectLst/>
                          <a:latin typeface="+mn-lt"/>
                        </a:rPr>
                        <a:t>TA income</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ctr"/>
                      <a:r>
                        <a:rPr lang="en-GB" sz="1100" b="0" i="0" u="none" strike="noStrike">
                          <a:solidFill>
                            <a:srgbClr val="000000"/>
                          </a:solidFill>
                          <a:effectLst/>
                          <a:latin typeface="+mn-lt"/>
                        </a:rPr>
                        <a:t>0.50 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t"/>
                      <a:r>
                        <a:rPr lang="en-GB" sz="1100" b="0" i="0" u="none" strike="noStrike">
                          <a:solidFill>
                            <a:srgbClr val="000000"/>
                          </a:solidFill>
                          <a:effectLst/>
                          <a:latin typeface="+mn-lt"/>
                        </a:rPr>
                        <a:t>(0.30)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0" i="0" u="none" strike="noStrike">
                          <a:solidFill>
                            <a:srgbClr val="000000"/>
                          </a:solidFill>
                          <a:effectLst/>
                          <a:latin typeface="+mn-lt"/>
                        </a:rPr>
                        <a:t>Assumed £10.8m in forecast with an upside and a downside scenarios</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6235409"/>
                  </a:ext>
                </a:extLst>
              </a:tr>
              <a:tr h="374654">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0" i="0" u="none" strike="noStrike">
                          <a:solidFill>
                            <a:srgbClr val="000000"/>
                          </a:solidFill>
                          <a:effectLst/>
                          <a:latin typeface="+mn-lt"/>
                        </a:rPr>
                        <a:t>Restructure costs</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ctr"/>
                      <a:r>
                        <a:rPr lang="en-GB" sz="1100" b="0" i="0" u="none" strike="noStrike">
                          <a:solidFill>
                            <a:srgbClr val="000000"/>
                          </a:solidFill>
                          <a:effectLst/>
                          <a:latin typeface="+mn-lt"/>
                        </a:rPr>
                        <a:t>0.20 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t"/>
                      <a:r>
                        <a:rPr lang="en-GB" sz="1100" b="0" i="0" u="none" strike="noStrike">
                          <a:solidFill>
                            <a:srgbClr val="000000"/>
                          </a:solidFill>
                          <a:effectLst/>
                          <a:latin typeface="+mn-lt"/>
                        </a:rPr>
                        <a:t>(0.10)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0" i="0" u="none" strike="noStrike">
                          <a:solidFill>
                            <a:srgbClr val="000000"/>
                          </a:solidFill>
                          <a:effectLst/>
                          <a:latin typeface="+mn-lt"/>
                        </a:rPr>
                        <a:t>Assumed £1m in the forecast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45666"/>
                  </a:ext>
                </a:extLst>
              </a:tr>
              <a:tr h="374654">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0" i="0" u="none" strike="noStrike">
                          <a:solidFill>
                            <a:srgbClr val="000000"/>
                          </a:solidFill>
                          <a:effectLst/>
                          <a:latin typeface="+mn-lt"/>
                        </a:rPr>
                        <a:t>Legal fee range</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ctr"/>
                      <a:r>
                        <a:rPr lang="en-GB" sz="1100" b="0" i="0" u="none" strike="noStrike">
                          <a:solidFill>
                            <a:srgbClr val="000000"/>
                          </a:solidFill>
                          <a:effectLst/>
                          <a:latin typeface="+mn-lt"/>
                        </a:rPr>
                        <a:t>0.10 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t"/>
                      <a:r>
                        <a:rPr lang="en-GB" sz="1100" b="0" i="0" u="none" strike="noStrike">
                          <a:solidFill>
                            <a:srgbClr val="000000"/>
                          </a:solidFill>
                          <a:effectLst/>
                          <a:latin typeface="+mn-lt"/>
                        </a:rPr>
                        <a:t>(0.05)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0" i="0" u="none" strike="noStrike">
                          <a:solidFill>
                            <a:srgbClr val="000000"/>
                          </a:solidFill>
                          <a:effectLst/>
                          <a:latin typeface="+mn-lt"/>
                        </a:rPr>
                        <a:t>Assumed 2 appeals in the forecast, worst case up to an additional 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41482"/>
                  </a:ext>
                </a:extLst>
              </a:tr>
              <a:tr h="241609">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r>
                        <a:rPr lang="en-GB" sz="1100" b="1" i="0" u="none" strike="noStrike">
                          <a:solidFill>
                            <a:schemeClr val="bg1"/>
                          </a:solidFill>
                          <a:effectLst/>
                          <a:latin typeface="+mn-lt"/>
                        </a:rPr>
                        <a:t>Deficit / (Surplus) - Range</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ctr"/>
                      <a:r>
                        <a:rPr lang="en-GB" sz="1100" b="1" i="0" u="none" strike="noStrike">
                          <a:solidFill>
                            <a:schemeClr val="bg1"/>
                          </a:solidFill>
                          <a:effectLst/>
                          <a:latin typeface="+mn-lt"/>
                        </a:rPr>
                        <a:t>0.10 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r" fontAlgn="ctr"/>
                      <a:r>
                        <a:rPr lang="en-GB" sz="1100" b="1" i="0" u="none" strike="noStrike">
                          <a:solidFill>
                            <a:schemeClr val="bg1"/>
                          </a:solidFill>
                          <a:effectLst/>
                          <a:latin typeface="+mn-lt"/>
                        </a:rPr>
                        <a:t>(1.15)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tc>
                  <a:txBody>
                    <a:bodyPr/>
                    <a:lstStyle>
                      <a:lvl1pPr marL="0" algn="l" defTabSz="914400" rtl="0" eaLnBrk="1" latinLnBrk="0" hangingPunct="1">
                        <a:defRPr sz="1800" kern="1200">
                          <a:solidFill>
                            <a:schemeClr val="tx1"/>
                          </a:solidFill>
                          <a:latin typeface="Inter"/>
                        </a:defRPr>
                      </a:lvl1pPr>
                      <a:lvl2pPr marL="457200" algn="l" defTabSz="914400" rtl="0" eaLnBrk="1" latinLnBrk="0" hangingPunct="1">
                        <a:defRPr sz="1800" kern="1200">
                          <a:solidFill>
                            <a:schemeClr val="tx1"/>
                          </a:solidFill>
                          <a:latin typeface="Inter"/>
                        </a:defRPr>
                      </a:lvl2pPr>
                      <a:lvl3pPr marL="914400" algn="l" defTabSz="914400" rtl="0" eaLnBrk="1" latinLnBrk="0" hangingPunct="1">
                        <a:defRPr sz="1800" kern="1200">
                          <a:solidFill>
                            <a:schemeClr val="tx1"/>
                          </a:solidFill>
                          <a:latin typeface="Inter"/>
                        </a:defRPr>
                      </a:lvl3pPr>
                      <a:lvl4pPr marL="1371600" algn="l" defTabSz="914400" rtl="0" eaLnBrk="1" latinLnBrk="0" hangingPunct="1">
                        <a:defRPr sz="1800" kern="1200">
                          <a:solidFill>
                            <a:schemeClr val="tx1"/>
                          </a:solidFill>
                          <a:latin typeface="Inter"/>
                        </a:defRPr>
                      </a:lvl4pPr>
                      <a:lvl5pPr marL="1828800" algn="l" defTabSz="914400" rtl="0" eaLnBrk="1" latinLnBrk="0" hangingPunct="1">
                        <a:defRPr sz="1800" kern="1200">
                          <a:solidFill>
                            <a:schemeClr val="tx1"/>
                          </a:solidFill>
                          <a:latin typeface="Inter"/>
                        </a:defRPr>
                      </a:lvl5pPr>
                      <a:lvl6pPr marL="2286000" algn="l" defTabSz="914400" rtl="0" eaLnBrk="1" latinLnBrk="0" hangingPunct="1">
                        <a:defRPr sz="1800" kern="1200">
                          <a:solidFill>
                            <a:schemeClr val="tx1"/>
                          </a:solidFill>
                          <a:latin typeface="Inter"/>
                        </a:defRPr>
                      </a:lvl6pPr>
                      <a:lvl7pPr marL="2743200" algn="l" defTabSz="914400" rtl="0" eaLnBrk="1" latinLnBrk="0" hangingPunct="1">
                        <a:defRPr sz="1800" kern="1200">
                          <a:solidFill>
                            <a:schemeClr val="tx1"/>
                          </a:solidFill>
                          <a:latin typeface="Inter"/>
                        </a:defRPr>
                      </a:lvl7pPr>
                      <a:lvl8pPr marL="3200400" algn="l" defTabSz="914400" rtl="0" eaLnBrk="1" latinLnBrk="0" hangingPunct="1">
                        <a:defRPr sz="1800" kern="1200">
                          <a:solidFill>
                            <a:schemeClr val="tx1"/>
                          </a:solidFill>
                          <a:latin typeface="Inter"/>
                        </a:defRPr>
                      </a:lvl8pPr>
                      <a:lvl9pPr marL="3657600" algn="l" defTabSz="914400" rtl="0" eaLnBrk="1" latinLnBrk="0" hangingPunct="1">
                        <a:defRPr sz="1800" kern="1200">
                          <a:solidFill>
                            <a:schemeClr val="tx1"/>
                          </a:solidFill>
                          <a:latin typeface="Inter"/>
                        </a:defRPr>
                      </a:lvl9pPr>
                    </a:lstStyle>
                    <a:p>
                      <a:pPr algn="l" fontAlgn="b"/>
                      <a:endParaRPr lang="en-GB" sz="1100" b="0" i="0" u="none" strike="noStrike">
                        <a:solidFill>
                          <a:srgbClr val="000000"/>
                        </a:solidFill>
                        <a:effectLst/>
                        <a:latin typeface="+mn-lt"/>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650"/>
                    </a:solidFill>
                  </a:tcPr>
                </a:tc>
                <a:extLst>
                  <a:ext uri="{0D108BD9-81ED-4DB2-BD59-A6C34878D82A}">
                    <a16:rowId xmlns:a16="http://schemas.microsoft.com/office/drawing/2014/main" val="1243764025"/>
                  </a:ext>
                </a:extLst>
              </a:tr>
              <a:tr h="240367">
                <a:tc>
                  <a:txBody>
                    <a:bodyPr/>
                    <a:lstStyle/>
                    <a:p>
                      <a:pPr marL="0" lvl="0" algn="l" defTabSz="914400" rtl="0" eaLnBrk="1" fontAlgn="b" latinLnBrk="0" hangingPunct="1">
                        <a:buNone/>
                      </a:pPr>
                      <a:r>
                        <a:rPr lang="en-GB" sz="1100" b="1" i="0" u="none" strike="noStrike" kern="1200">
                          <a:solidFill>
                            <a:srgbClr val="000000"/>
                          </a:solidFill>
                          <a:effectLst/>
                          <a:latin typeface="+mn-lt"/>
                          <a:ea typeface="+mn-ea"/>
                          <a:cs typeface="+mn-cs"/>
                        </a:rPr>
                        <a:t>Mitigations;</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marL="0" lvl="0" algn="l" defTabSz="914400" rtl="0" eaLnBrk="1" fontAlgn="b" latinLnBrk="0" hangingPunct="1">
                        <a:buNone/>
                      </a:pPr>
                      <a:endParaRPr lang="en-GB" sz="1100" b="0" i="0" u="none" strike="noStrike" kern="1200">
                        <a:solidFill>
                          <a:srgbClr val="000000"/>
                        </a:solidFill>
                        <a:effectLst/>
                        <a:latin typeface="+mn-lt"/>
                        <a:ea typeface="+mn-ea"/>
                        <a:cs typeface="+mn-cs"/>
                      </a:endParaRP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marL="0" lvl="0" algn="l" defTabSz="914400" rtl="0" eaLnBrk="1" fontAlgn="b" latinLnBrk="0" hangingPunct="1">
                        <a:buNone/>
                      </a:pPr>
                      <a:endParaRPr lang="en-GB" sz="1100" b="0" i="0" u="none" strike="noStrike" kern="1200">
                        <a:solidFill>
                          <a:srgbClr val="000000"/>
                        </a:solidFill>
                        <a:effectLst/>
                        <a:latin typeface="+mn-lt"/>
                        <a:ea typeface="+mn-ea"/>
                        <a:cs typeface="+mn-cs"/>
                      </a:endParaRP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marL="0" lvl="0" algn="l" defTabSz="914400" rtl="0" eaLnBrk="1" fontAlgn="b" latinLnBrk="0" hangingPunct="1">
                        <a:buNone/>
                      </a:pPr>
                      <a:endParaRPr lang="en-GB" sz="1100" b="0" i="0" u="none" strike="noStrike" kern="1200">
                        <a:solidFill>
                          <a:srgbClr val="000000"/>
                        </a:solidFill>
                        <a:effectLst/>
                        <a:latin typeface="+mn-lt"/>
                        <a:ea typeface="+mn-ea"/>
                        <a:cs typeface="+mn-cs"/>
                      </a:endParaRP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1227043352"/>
                  </a:ext>
                </a:extLst>
              </a:tr>
              <a:tr h="408878">
                <a:tc>
                  <a:txBody>
                    <a:bodyPr/>
                    <a:lstStyle/>
                    <a:p>
                      <a:pPr lvl="0" algn="l">
                        <a:buNone/>
                      </a:pPr>
                      <a:r>
                        <a:rPr lang="en-GB" sz="1100" b="0" i="0" u="none" strike="noStrike">
                          <a:solidFill>
                            <a:srgbClr val="000000"/>
                          </a:solidFill>
                          <a:effectLst/>
                          <a:latin typeface="+mn-lt"/>
                        </a:rPr>
                        <a:t>Additional DIT investment</a:t>
                      </a:r>
                      <a:endParaRPr lang="en-US"/>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lvl="0" algn="r" defTabSz="914400">
                        <a:buNone/>
                      </a:pPr>
                      <a:r>
                        <a:rPr lang="en-GB" sz="1100" b="0" i="0" u="none" strike="noStrike">
                          <a:solidFill>
                            <a:srgbClr val="000000"/>
                          </a:solidFill>
                          <a:effectLst/>
                          <a:latin typeface="+mn-lt"/>
                        </a:rPr>
                        <a:t>-</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lvl="0" algn="r" defTabSz="914400">
                        <a:buNone/>
                      </a:pPr>
                      <a:r>
                        <a:rPr lang="en-GB" sz="1100" b="0" i="0" u="none" strike="noStrike">
                          <a:solidFill>
                            <a:srgbClr val="000000"/>
                          </a:solidFill>
                          <a:effectLst/>
                          <a:latin typeface="+mn-lt"/>
                        </a:rPr>
                        <a:t>0.10</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lvl="0" algn="l">
                        <a:buNone/>
                      </a:pPr>
                      <a:r>
                        <a:rPr lang="en-GB" sz="1100" b="0" i="0" u="none" strike="noStrike">
                          <a:solidFill>
                            <a:srgbClr val="000000"/>
                          </a:solidFill>
                          <a:effectLst/>
                          <a:latin typeface="+mn-lt"/>
                        </a:rPr>
                        <a:t>DIT are considering investing in hardware (tbc) and utilising NHSE frameworks for some short-term projects</a:t>
                      </a:r>
                      <a:endParaRPr lang="en-US"/>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1658368440"/>
                  </a:ext>
                </a:extLst>
              </a:tr>
              <a:tr h="408878">
                <a:tc>
                  <a:txBody>
                    <a:bodyPr/>
                    <a:lstStyle/>
                    <a:p>
                      <a:pPr marL="0" lvl="0" algn="l" rtl="0" eaLnBrk="1" fontAlgn="b" latinLnBrk="0" hangingPunct="1">
                        <a:buNone/>
                      </a:pPr>
                      <a:r>
                        <a:rPr lang="en-GB" sz="1100" b="0" i="0" u="none" strike="noStrike" kern="1200">
                          <a:solidFill>
                            <a:srgbClr val="000000"/>
                          </a:solidFill>
                          <a:effectLst/>
                          <a:latin typeface="+mn-lt"/>
                          <a:ea typeface="+mn-ea"/>
                          <a:cs typeface="+mn-cs"/>
                        </a:rPr>
                        <a:t>DIT – Cloud Back up</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marL="0" lvl="0" algn="r" defTabSz="914400" rtl="0" eaLnBrk="1" fontAlgn="b" latinLnBrk="0" hangingPunct="1">
                        <a:buNone/>
                      </a:pPr>
                      <a:r>
                        <a:rPr lang="en-GB" sz="1100" b="0" i="0" u="none" strike="noStrike" kern="1200">
                          <a:solidFill>
                            <a:srgbClr val="000000"/>
                          </a:solidFill>
                          <a:effectLst/>
                          <a:latin typeface="+mn-lt"/>
                          <a:ea typeface="+mn-ea"/>
                          <a:cs typeface="+mn-cs"/>
                        </a:rPr>
                        <a:t>-</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marL="0" lvl="0" algn="r" rtl="0" eaLnBrk="1" fontAlgn="b" latinLnBrk="0" hangingPunct="1">
                        <a:buNone/>
                      </a:pPr>
                      <a:r>
                        <a:rPr lang="en-GB" sz="1100" b="0" i="0" u="none" strike="noStrike" kern="1200">
                          <a:solidFill>
                            <a:srgbClr val="000000"/>
                          </a:solidFill>
                          <a:effectLst/>
                          <a:latin typeface="+mn-lt"/>
                          <a:ea typeface="+mn-ea"/>
                          <a:cs typeface="+mn-cs"/>
                        </a:rPr>
                        <a:t>                          0.05</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tc>
                  <a:txBody>
                    <a:bodyPr/>
                    <a:lstStyle/>
                    <a:p>
                      <a:pPr marL="0" lvl="0" algn="l" rtl="0" eaLnBrk="1" fontAlgn="b" latinLnBrk="0" hangingPunct="1">
                        <a:buNone/>
                      </a:pPr>
                      <a:r>
                        <a:rPr lang="en-GB" sz="1100" b="0" i="0" u="none" strike="noStrike" kern="1200">
                          <a:solidFill>
                            <a:srgbClr val="000000"/>
                          </a:solidFill>
                          <a:effectLst/>
                          <a:latin typeface="+mn-lt"/>
                          <a:ea typeface="+mn-ea"/>
                          <a:cs typeface="+mn-cs"/>
                        </a:rPr>
                        <a:t>Approved business case</a:t>
                      </a:r>
                    </a:p>
                  </a:txBody>
                  <a:tcPr marL="36000" marR="36000" marT="36000" marB="36000" anchor="ctr">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1977391656"/>
                  </a:ext>
                </a:extLst>
              </a:tr>
              <a:tr h="408878">
                <a:tc>
                  <a:txBody>
                    <a:bodyPr/>
                    <a:lstStyle/>
                    <a:p>
                      <a:pPr marL="0" lvl="0" algn="l">
                        <a:buNone/>
                      </a:pPr>
                      <a:r>
                        <a:rPr lang="en-GB" sz="1100" b="0" i="0" u="none" strike="noStrike" kern="1200">
                          <a:solidFill>
                            <a:srgbClr val="000000"/>
                          </a:solidFill>
                          <a:effectLst/>
                          <a:latin typeface="+mn-lt"/>
                          <a:ea typeface="+mn-ea"/>
                          <a:cs typeface="+mn-cs"/>
                        </a:rPr>
                        <a:t>Thirlwall Inquiry</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tc>
                  <a:txBody>
                    <a:bodyPr/>
                    <a:lstStyle/>
                    <a:p>
                      <a:pPr marL="0" lvl="0" algn="r" defTabSz="914400">
                        <a:buNone/>
                      </a:pPr>
                      <a:r>
                        <a:rPr lang="en-GB" sz="1100" b="0" i="0" u="none" strike="noStrike" kern="1200">
                          <a:solidFill>
                            <a:srgbClr val="000000"/>
                          </a:solidFill>
                          <a:effectLst/>
                          <a:latin typeface="+mn-lt"/>
                          <a:ea typeface="+mn-ea"/>
                          <a:cs typeface="+mn-cs"/>
                        </a:rPr>
                        <a:t>-</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tc>
                  <a:txBody>
                    <a:bodyPr/>
                    <a:lstStyle/>
                    <a:p>
                      <a:pPr marL="0" lvl="0" algn="r">
                        <a:buNone/>
                      </a:pPr>
                      <a:r>
                        <a:rPr lang="en-GB" sz="1100" b="0" i="0" u="none" strike="noStrike" kern="1200">
                          <a:solidFill>
                            <a:srgbClr val="000000"/>
                          </a:solidFill>
                          <a:effectLst/>
                          <a:latin typeface="+mn-lt"/>
                          <a:ea typeface="+mn-ea"/>
                          <a:cs typeface="+mn-cs"/>
                        </a:rPr>
                        <a:t>0.05</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tc>
                  <a:txBody>
                    <a:bodyPr/>
                    <a:lstStyle/>
                    <a:p>
                      <a:pPr marL="0" lvl="0" algn="l">
                        <a:buNone/>
                      </a:pPr>
                      <a:r>
                        <a:rPr lang="en-GB" sz="1100" b="0" i="0" u="none" strike="noStrike" kern="1200">
                          <a:solidFill>
                            <a:srgbClr val="000000"/>
                          </a:solidFill>
                          <a:effectLst/>
                          <a:latin typeface="+mn-lt"/>
                          <a:ea typeface="+mn-ea"/>
                          <a:cs typeface="+mn-cs"/>
                        </a:rPr>
                        <a:t>Scope TBC</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extLst>
                  <a:ext uri="{0D108BD9-81ED-4DB2-BD59-A6C34878D82A}">
                    <a16:rowId xmlns:a16="http://schemas.microsoft.com/office/drawing/2014/main" val="3920078985"/>
                  </a:ext>
                </a:extLst>
              </a:tr>
              <a:tr h="240367">
                <a:tc>
                  <a:txBody>
                    <a:bodyPr/>
                    <a:lstStyle/>
                    <a:p>
                      <a:pPr marL="0" lvl="0" algn="l" rtl="0" eaLnBrk="1" fontAlgn="b" latinLnBrk="0" hangingPunct="1">
                        <a:buNone/>
                      </a:pPr>
                      <a:r>
                        <a:rPr lang="en-GB" sz="1100" b="0" i="0" u="none" strike="noStrike" kern="1200">
                          <a:solidFill>
                            <a:srgbClr val="000000"/>
                          </a:solidFill>
                          <a:effectLst/>
                          <a:latin typeface="+mn-lt"/>
                          <a:ea typeface="+mn-ea"/>
                          <a:cs typeface="+mn-cs"/>
                        </a:rPr>
                        <a:t>HR Training</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tc>
                  <a:txBody>
                    <a:bodyPr/>
                    <a:lstStyle/>
                    <a:p>
                      <a:pPr marL="0" lvl="0" algn="r" defTabSz="914400" rtl="0" eaLnBrk="1" fontAlgn="b" latinLnBrk="0" hangingPunct="1">
                        <a:buNone/>
                      </a:pPr>
                      <a:r>
                        <a:rPr lang="en-GB" sz="1100" b="0" i="0" u="none" strike="noStrike" kern="1200">
                          <a:solidFill>
                            <a:srgbClr val="000000"/>
                          </a:solidFill>
                          <a:effectLst/>
                          <a:latin typeface="+mn-lt"/>
                          <a:ea typeface="+mn-ea"/>
                          <a:cs typeface="+mn-cs"/>
                        </a:rPr>
                        <a:t>-</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tc>
                  <a:txBody>
                    <a:bodyPr/>
                    <a:lstStyle/>
                    <a:p>
                      <a:pPr marL="0" lvl="0" algn="r" defTabSz="914400" rtl="0" eaLnBrk="1" fontAlgn="b" latinLnBrk="0" hangingPunct="1">
                        <a:buNone/>
                      </a:pPr>
                      <a:r>
                        <a:rPr lang="en-GB" sz="1100" b="0" i="0" u="none" strike="noStrike" kern="1200">
                          <a:solidFill>
                            <a:srgbClr val="000000"/>
                          </a:solidFill>
                          <a:effectLst/>
                          <a:latin typeface="+mn-lt"/>
                          <a:ea typeface="+mn-ea"/>
                          <a:cs typeface="+mn-cs"/>
                        </a:rPr>
                        <a:t>0.05</a:t>
                      </a:r>
                      <a:endParaRPr lang="en-US"/>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tc>
                  <a:txBody>
                    <a:bodyPr/>
                    <a:lstStyle/>
                    <a:p>
                      <a:pPr marL="0" lvl="0" algn="l" rtl="0" eaLnBrk="1" fontAlgn="b" latinLnBrk="0" hangingPunct="1">
                        <a:buNone/>
                      </a:pPr>
                      <a:r>
                        <a:rPr lang="en-GB" sz="1100" b="0" i="0" u="none" strike="noStrike" kern="1200" dirty="0">
                          <a:solidFill>
                            <a:srgbClr val="000000"/>
                          </a:solidFill>
                          <a:effectLst/>
                          <a:latin typeface="+mn-lt"/>
                          <a:ea typeface="+mn-ea"/>
                          <a:cs typeface="+mn-cs"/>
                        </a:rPr>
                        <a:t>Estimate for potential training in Q4</a:t>
                      </a:r>
                    </a:p>
                  </a:txBody>
                  <a:tcPr marL="36000" marR="36000" marT="36000" marB="36000" anchor="ctr">
                    <a:lnL w="6350">
                      <a:solidFill>
                        <a:srgbClr val="000000"/>
                      </a:solidFill>
                    </a:lnL>
                    <a:lnR w="6350">
                      <a:solidFill>
                        <a:srgbClr val="000000"/>
                      </a:solidFill>
                    </a:lnR>
                    <a:lnT w="6350">
                      <a:solidFill>
                        <a:srgbClr val="000000"/>
                      </a:solidFill>
                    </a:lnT>
                    <a:lnB w="6350">
                      <a:solidFill>
                        <a:srgbClr val="000000"/>
                      </a:solidFill>
                    </a:lnB>
                    <a:lnTlToBr w="0">
                      <a:noFill/>
                    </a:lnTlToBr>
                    <a:lnBlToTr w="0">
                      <a:noFill/>
                    </a:lnBlToTr>
                    <a:noFill/>
                  </a:tcPr>
                </a:tc>
                <a:extLst>
                  <a:ext uri="{0D108BD9-81ED-4DB2-BD59-A6C34878D82A}">
                    <a16:rowId xmlns:a16="http://schemas.microsoft.com/office/drawing/2014/main" val="550733071"/>
                  </a:ext>
                </a:extLst>
              </a:tr>
            </a:tbl>
          </a:graphicData>
        </a:graphic>
      </p:graphicFrame>
    </p:spTree>
    <p:extLst>
      <p:ext uri="{BB962C8B-B14F-4D97-AF65-F5344CB8AC3E}">
        <p14:creationId xmlns:p14="http://schemas.microsoft.com/office/powerpoint/2010/main" val="170873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397595" y="167997"/>
            <a:ext cx="11178381" cy="1276350"/>
          </a:xfrm>
        </p:spPr>
        <p:txBody>
          <a:bodyPr>
            <a:normAutofit/>
          </a:bodyPr>
          <a:lstStyle/>
          <a:p>
            <a:r>
              <a:rPr lang="en-GB" sz="3600" dirty="0">
                <a:latin typeface="Lora SemiBold"/>
              </a:rPr>
              <a:t>Technology Appraisals</a:t>
            </a:r>
            <a:endParaRPr lang="en-GB" sz="3600" dirty="0"/>
          </a:p>
        </p:txBody>
      </p:sp>
      <p:sp>
        <p:nvSpPr>
          <p:cNvPr id="3" name="TextBox 2">
            <a:extLst>
              <a:ext uri="{FF2B5EF4-FFF2-40B4-BE49-F238E27FC236}">
                <a16:creationId xmlns:a16="http://schemas.microsoft.com/office/drawing/2014/main" id="{3785CA2D-D21A-665C-2526-87B59EB0F319}"/>
              </a:ext>
            </a:extLst>
          </p:cNvPr>
          <p:cNvSpPr txBox="1"/>
          <p:nvPr/>
        </p:nvSpPr>
        <p:spPr>
          <a:xfrm>
            <a:off x="426210" y="912718"/>
            <a:ext cx="3554342" cy="307777"/>
          </a:xfrm>
          <a:prstGeom prst="rect">
            <a:avLst/>
          </a:prstGeom>
          <a:noFill/>
        </p:spPr>
        <p:txBody>
          <a:bodyPr wrap="square" rtlCol="0">
            <a:spAutoFit/>
          </a:bodyPr>
          <a:lstStyle/>
          <a:p>
            <a:r>
              <a:rPr lang="en-GB" sz="1400" b="1"/>
              <a:t>TA Income YTD and Forecast</a:t>
            </a:r>
          </a:p>
        </p:txBody>
      </p:sp>
      <p:sp>
        <p:nvSpPr>
          <p:cNvPr id="16" name="TextBox 15">
            <a:extLst>
              <a:ext uri="{FF2B5EF4-FFF2-40B4-BE49-F238E27FC236}">
                <a16:creationId xmlns:a16="http://schemas.microsoft.com/office/drawing/2014/main" id="{F4FB428E-0E00-52D7-2C6C-67D898AFF67B}"/>
              </a:ext>
            </a:extLst>
          </p:cNvPr>
          <p:cNvSpPr txBox="1"/>
          <p:nvPr/>
        </p:nvSpPr>
        <p:spPr>
          <a:xfrm>
            <a:off x="6095125" y="846551"/>
            <a:ext cx="5156837" cy="307777"/>
          </a:xfrm>
          <a:prstGeom prst="rect">
            <a:avLst/>
          </a:prstGeom>
          <a:noFill/>
        </p:spPr>
        <p:txBody>
          <a:bodyPr wrap="square" rtlCol="0">
            <a:spAutoFit/>
          </a:bodyPr>
          <a:lstStyle/>
          <a:p>
            <a:r>
              <a:rPr lang="en-GB" sz="1400" b="1"/>
              <a:t>TA Income and Cost - YTD and Forecast</a:t>
            </a:r>
          </a:p>
        </p:txBody>
      </p:sp>
      <p:sp>
        <p:nvSpPr>
          <p:cNvPr id="7" name="TextBox 6">
            <a:extLst>
              <a:ext uri="{FF2B5EF4-FFF2-40B4-BE49-F238E27FC236}">
                <a16:creationId xmlns:a16="http://schemas.microsoft.com/office/drawing/2014/main" id="{FB885516-B9BA-A590-C872-CBA357831946}"/>
              </a:ext>
            </a:extLst>
          </p:cNvPr>
          <p:cNvSpPr txBox="1"/>
          <p:nvPr/>
        </p:nvSpPr>
        <p:spPr>
          <a:xfrm>
            <a:off x="1550020" y="4874121"/>
            <a:ext cx="10044553" cy="1815882"/>
          </a:xfrm>
          <a:prstGeom prst="rect">
            <a:avLst/>
          </a:prstGeom>
          <a:noFill/>
        </p:spPr>
        <p:txBody>
          <a:bodyPr wrap="square" lIns="91440" tIns="45720" rIns="91440" bIns="45720" anchor="t">
            <a:spAutoFit/>
          </a:bodyPr>
          <a:lstStyle/>
          <a:p>
            <a:r>
              <a:rPr lang="en-GB" sz="1400" dirty="0"/>
              <a:t>The year-to-date position is a £1.2m under recovery of income against target.  T</a:t>
            </a:r>
            <a:r>
              <a:rPr lang="en-GB" sz="1400" dirty="0">
                <a:effectLst/>
                <a:latin typeface="Inter"/>
                <a:ea typeface="Inter"/>
              </a:rPr>
              <a:t>he programme has recovered 84% of its year-to-date</a:t>
            </a:r>
            <a:r>
              <a:rPr lang="en-GB" sz="1400" dirty="0">
                <a:latin typeface="Inter"/>
                <a:ea typeface="Inter"/>
              </a:rPr>
              <a:t> costs</a:t>
            </a:r>
            <a:r>
              <a:rPr lang="en-GB" sz="1400" dirty="0">
                <a:effectLst/>
                <a:latin typeface="Inter"/>
                <a:ea typeface="Inter"/>
              </a:rPr>
              <a:t>.</a:t>
            </a:r>
            <a:r>
              <a:rPr lang="en-GB" sz="1400" dirty="0">
                <a:latin typeface="Inter"/>
                <a:ea typeface="Inter"/>
              </a:rPr>
              <a:t> </a:t>
            </a:r>
            <a:r>
              <a:rPr lang="en-GB" sz="1400" dirty="0">
                <a:effectLst/>
                <a:latin typeface="Inter"/>
                <a:ea typeface="Inter"/>
              </a:rPr>
              <a:t> </a:t>
            </a:r>
            <a:r>
              <a:rPr lang="en-GB" sz="1400" dirty="0">
                <a:latin typeface="Inter"/>
                <a:ea typeface="Inter"/>
              </a:rPr>
              <a:t>This is an improvement on 20</a:t>
            </a:r>
            <a:r>
              <a:rPr lang="en-GB" sz="1400" dirty="0">
                <a:effectLst/>
                <a:latin typeface="Inter"/>
                <a:ea typeface="Inter"/>
              </a:rPr>
              <a:t>22-23, </a:t>
            </a:r>
            <a:r>
              <a:rPr lang="en-GB" sz="1400" dirty="0">
                <a:latin typeface="Inter"/>
                <a:ea typeface="Inter"/>
              </a:rPr>
              <a:t>when the programme recovered 81</a:t>
            </a:r>
            <a:r>
              <a:rPr lang="en-GB" sz="1400" dirty="0">
                <a:effectLst/>
                <a:latin typeface="Inter"/>
                <a:ea typeface="Inter"/>
              </a:rPr>
              <a:t>% of costs.</a:t>
            </a:r>
            <a:r>
              <a:rPr lang="en-GB" sz="1400" dirty="0">
                <a:latin typeface="Inter"/>
                <a:ea typeface="Inter"/>
              </a:rPr>
              <a:t>  </a:t>
            </a:r>
            <a:endParaRPr lang="en-GB" sz="1400" dirty="0">
              <a:effectLst/>
              <a:latin typeface="Inter" panose="02000503000000020004" pitchFamily="2" charset="0"/>
              <a:ea typeface="Inter" panose="02000503000000020004" pitchFamily="2" charset="0"/>
            </a:endParaRPr>
          </a:p>
          <a:p>
            <a:endParaRPr lang="en-GB" sz="1400" dirty="0">
              <a:latin typeface="Inter" panose="02000503000000020004" pitchFamily="2" charset="0"/>
              <a:ea typeface="Inter" panose="02000503000000020004" pitchFamily="2" charset="0"/>
            </a:endParaRPr>
          </a:p>
          <a:p>
            <a:r>
              <a:rPr lang="en-GB" sz="1400" dirty="0">
                <a:effectLst/>
                <a:latin typeface="Inter"/>
                <a:ea typeface="Inter"/>
              </a:rPr>
              <a:t>The full year forecast </a:t>
            </a:r>
            <a:r>
              <a:rPr lang="en-GB" sz="1400" dirty="0">
                <a:latin typeface="Inter"/>
                <a:ea typeface="Inter"/>
              </a:rPr>
              <a:t>income is </a:t>
            </a:r>
            <a:r>
              <a:rPr lang="en-GB" sz="1400" dirty="0">
                <a:effectLst/>
                <a:latin typeface="Inter"/>
                <a:ea typeface="Inter"/>
              </a:rPr>
              <a:t>£</a:t>
            </a:r>
            <a:r>
              <a:rPr lang="en-GB" sz="1400" dirty="0">
                <a:latin typeface="Inter"/>
                <a:ea typeface="Inter"/>
              </a:rPr>
              <a:t>10.8</a:t>
            </a:r>
            <a:r>
              <a:rPr lang="en-GB" sz="1400" dirty="0">
                <a:effectLst/>
                <a:latin typeface="Inter"/>
                <a:ea typeface="Inter"/>
              </a:rPr>
              <a:t>m against an income target of £</a:t>
            </a:r>
            <a:r>
              <a:rPr lang="en-GB" sz="1400" dirty="0">
                <a:latin typeface="Inter"/>
                <a:ea typeface="Inter"/>
              </a:rPr>
              <a:t>12.7m. The last quarter of the financial year forecasts monthly income to be in line with or exceeding target. There is a probability that some of the February/March work may straddle into the next financial year. Therefore, the forecast range is £11.1m in an upside case to £10.3m in a downside scenario.</a:t>
            </a:r>
            <a:endParaRPr lang="en-GB" sz="1400" dirty="0">
              <a:latin typeface="Inter" panose="02000503000000020004" pitchFamily="2" charset="0"/>
              <a:ea typeface="Inter" panose="02000503000000020004" pitchFamily="2" charset="0"/>
            </a:endParaRPr>
          </a:p>
          <a:p>
            <a:endParaRPr lang="en-GB" sz="1400" dirty="0">
              <a:latin typeface="Inter"/>
              <a:ea typeface="Inter"/>
            </a:endParaRPr>
          </a:p>
        </p:txBody>
      </p:sp>
      <p:sp>
        <p:nvSpPr>
          <p:cNvPr id="12" name="TextBox 11">
            <a:extLst>
              <a:ext uri="{FF2B5EF4-FFF2-40B4-BE49-F238E27FC236}">
                <a16:creationId xmlns:a16="http://schemas.microsoft.com/office/drawing/2014/main" id="{DFFEA861-A013-F9CD-4F1E-5F403C61D449}"/>
              </a:ext>
              <a:ext uri="{C183D7F6-B498-43B3-948B-1728B52AA6E4}">
                <adec:decorative xmlns:adec="http://schemas.microsoft.com/office/drawing/2017/decorative" val="1"/>
              </a:ext>
            </a:extLst>
          </p:cNvPr>
          <p:cNvSpPr txBox="1"/>
          <p:nvPr/>
        </p:nvSpPr>
        <p:spPr>
          <a:xfrm>
            <a:off x="9659502" y="1277882"/>
            <a:ext cx="739471" cy="215444"/>
          </a:xfrm>
          <a:prstGeom prst="rect">
            <a:avLst/>
          </a:prstGeom>
          <a:noFill/>
        </p:spPr>
        <p:txBody>
          <a:bodyPr wrap="square" rtlCol="0">
            <a:spAutoFit/>
          </a:bodyPr>
          <a:lstStyle/>
          <a:p>
            <a:r>
              <a:rPr lang="en-GB" sz="800"/>
              <a:t>Forecast</a:t>
            </a:r>
          </a:p>
        </p:txBody>
      </p:sp>
      <p:cxnSp>
        <p:nvCxnSpPr>
          <p:cNvPr id="21" name="Straight Arrow Connector 20">
            <a:extLst>
              <a:ext uri="{FF2B5EF4-FFF2-40B4-BE49-F238E27FC236}">
                <a16:creationId xmlns:a16="http://schemas.microsoft.com/office/drawing/2014/main" id="{FD82841F-8E4B-8911-4D61-F6B1B2302B34}"/>
              </a:ext>
              <a:ext uri="{C183D7F6-B498-43B3-948B-1728B52AA6E4}">
                <adec:decorative xmlns:adec="http://schemas.microsoft.com/office/drawing/2017/decorative" val="1"/>
              </a:ext>
            </a:extLst>
          </p:cNvPr>
          <p:cNvCxnSpPr>
            <a:cxnSpLocks/>
          </p:cNvCxnSpPr>
          <p:nvPr/>
        </p:nvCxnSpPr>
        <p:spPr>
          <a:xfrm flipV="1">
            <a:off x="10346966" y="1364158"/>
            <a:ext cx="768409" cy="10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1C96B50-CDC6-B3A4-AF39-97CE7B33F37C}"/>
              </a:ext>
              <a:ext uri="{C183D7F6-B498-43B3-948B-1728B52AA6E4}">
                <adec:decorative xmlns:adec="http://schemas.microsoft.com/office/drawing/2017/decorative" val="1"/>
              </a:ext>
            </a:extLst>
          </p:cNvPr>
          <p:cNvCxnSpPr>
            <a:cxnSpLocks/>
            <a:stCxn id="12" idx="1"/>
          </p:cNvCxnSpPr>
          <p:nvPr/>
        </p:nvCxnSpPr>
        <p:spPr>
          <a:xfrm flipH="1" flipV="1">
            <a:off x="8883593" y="1374881"/>
            <a:ext cx="775909" cy="10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9FDD700-FAE2-F138-D2D6-20CAF0474C90}"/>
              </a:ext>
            </a:extLst>
          </p:cNvPr>
          <p:cNvGraphicFramePr>
            <a:graphicFrameLocks noGrp="1"/>
          </p:cNvGraphicFramePr>
          <p:nvPr>
            <p:extLst>
              <p:ext uri="{D42A27DB-BD31-4B8C-83A1-F6EECF244321}">
                <p14:modId xmlns:p14="http://schemas.microsoft.com/office/powerpoint/2010/main" val="3167808592"/>
              </p:ext>
            </p:extLst>
          </p:nvPr>
        </p:nvGraphicFramePr>
        <p:xfrm>
          <a:off x="496276" y="1454211"/>
          <a:ext cx="3422581" cy="3252242"/>
        </p:xfrm>
        <a:graphic>
          <a:graphicData uri="http://schemas.openxmlformats.org/drawingml/2006/table">
            <a:tbl>
              <a:tblPr firstRow="1"/>
              <a:tblGrid>
                <a:gridCol w="864438">
                  <a:extLst>
                    <a:ext uri="{9D8B030D-6E8A-4147-A177-3AD203B41FA5}">
                      <a16:colId xmlns:a16="http://schemas.microsoft.com/office/drawing/2014/main" val="587354825"/>
                    </a:ext>
                  </a:extLst>
                </a:gridCol>
                <a:gridCol w="878306">
                  <a:extLst>
                    <a:ext uri="{9D8B030D-6E8A-4147-A177-3AD203B41FA5}">
                      <a16:colId xmlns:a16="http://schemas.microsoft.com/office/drawing/2014/main" val="1495974437"/>
                    </a:ext>
                  </a:extLst>
                </a:gridCol>
                <a:gridCol w="766313">
                  <a:extLst>
                    <a:ext uri="{9D8B030D-6E8A-4147-A177-3AD203B41FA5}">
                      <a16:colId xmlns:a16="http://schemas.microsoft.com/office/drawing/2014/main" val="304709423"/>
                    </a:ext>
                  </a:extLst>
                </a:gridCol>
                <a:gridCol w="913524">
                  <a:extLst>
                    <a:ext uri="{9D8B030D-6E8A-4147-A177-3AD203B41FA5}">
                      <a16:colId xmlns:a16="http://schemas.microsoft.com/office/drawing/2014/main" val="1492470853"/>
                    </a:ext>
                  </a:extLst>
                </a:gridCol>
              </a:tblGrid>
              <a:tr h="691922">
                <a:tc>
                  <a:txBody>
                    <a:bodyPr/>
                    <a:lstStyle/>
                    <a:p>
                      <a:pPr algn="l" fontAlgn="ctr"/>
                      <a:r>
                        <a:rPr lang="en-GB" sz="1000" b="1" i="0" u="none" strike="noStrike">
                          <a:solidFill>
                            <a:srgbClr val="FFFFFF"/>
                          </a:solidFill>
                          <a:effectLst/>
                          <a:latin typeface="Arial"/>
                        </a:rPr>
                        <a:t>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00" b="1" i="0" u="none" strike="noStrike">
                          <a:solidFill>
                            <a:srgbClr val="FFFFFF"/>
                          </a:solidFill>
                          <a:effectLst/>
                          <a:latin typeface="Arial"/>
                        </a:rPr>
                        <a:t>Full cost recovery target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00" b="1" i="0" u="none" strike="noStrike" dirty="0">
                          <a:solidFill>
                            <a:srgbClr val="FFFFFF"/>
                          </a:solidFill>
                          <a:effectLst/>
                          <a:latin typeface="Arial"/>
                        </a:rPr>
                        <a:t>Actual income / Forecast  </a:t>
                      </a:r>
                      <a:br>
                        <a:rPr lang="en-GB" sz="1000" b="1" i="0" u="none" strike="noStrike" dirty="0">
                          <a:solidFill>
                            <a:srgbClr val="FFFFFF"/>
                          </a:solidFill>
                          <a:effectLst/>
                          <a:latin typeface="Arial"/>
                        </a:rPr>
                      </a:br>
                      <a:r>
                        <a:rPr lang="en-GB" sz="1000" b="1" i="0" u="none" strike="noStrike" dirty="0">
                          <a:solidFill>
                            <a:srgbClr val="FFFFFF"/>
                          </a:solidFill>
                          <a:effectLst/>
                          <a:latin typeface="Arial"/>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00" b="1" i="0" u="none" strike="noStrike">
                          <a:solidFill>
                            <a:srgbClr val="FFFFFF"/>
                          </a:solidFill>
                          <a:effectLst/>
                          <a:latin typeface="Arial"/>
                        </a:rPr>
                        <a:t>(Surplus) / Deficit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3946786279"/>
                  </a:ext>
                </a:extLst>
              </a:tr>
              <a:tr h="365760">
                <a:tc>
                  <a:txBody>
                    <a:bodyPr/>
                    <a:lstStyle/>
                    <a:p>
                      <a:pPr algn="l" fontAlgn="ctr">
                        <a:lnSpc>
                          <a:spcPct val="100000"/>
                        </a:lnSpc>
                      </a:pPr>
                      <a:r>
                        <a:rPr lang="en-GB" sz="1000" b="0" i="0" u="none" strike="noStrike">
                          <a:solidFill>
                            <a:srgbClr val="000000"/>
                          </a:solidFill>
                          <a:effectLst/>
                          <a:latin typeface="Arial"/>
                        </a:rPr>
                        <a:t>Apr- Oct 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ct val="100000"/>
                        </a:lnSpc>
                      </a:pPr>
                      <a:r>
                        <a:rPr lang="en-GB" sz="1000" b="0" i="0" u="none" strike="noStrike">
                          <a:solidFill>
                            <a:srgbClr val="000000"/>
                          </a:solidFill>
                          <a:effectLst/>
                          <a:latin typeface="Arial"/>
                        </a:rPr>
                        <a:t>7,366 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ct val="100000"/>
                        </a:lnSpc>
                      </a:pPr>
                      <a:r>
                        <a:rPr lang="en-GB" sz="1000" b="0" i="0" u="none" strike="noStrike">
                          <a:solidFill>
                            <a:srgbClr val="000000"/>
                          </a:solidFill>
                          <a:effectLst/>
                          <a:latin typeface="Arial"/>
                        </a:rPr>
                        <a:t>6,206</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ct val="100000"/>
                        </a:lnSpc>
                      </a:pPr>
                      <a:r>
                        <a:rPr lang="en-GB" sz="1000" b="0" i="0" u="none" strike="noStrike">
                          <a:solidFill>
                            <a:srgbClr val="000000"/>
                          </a:solidFill>
                          <a:effectLst/>
                          <a:latin typeface="Arial"/>
                        </a:rPr>
                        <a:t>1,160 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187950"/>
                  </a:ext>
                </a:extLst>
              </a:tr>
              <a:tr h="365760">
                <a:tc>
                  <a:txBody>
                    <a:bodyPr/>
                    <a:lstStyle/>
                    <a:p>
                      <a:pPr algn="l" fontAlgn="ctr">
                        <a:lnSpc>
                          <a:spcPct val="100000"/>
                        </a:lnSpc>
                      </a:pPr>
                      <a:r>
                        <a:rPr lang="en-GB" sz="1000" b="0" i="0" u="none" strike="noStrike">
                          <a:solidFill>
                            <a:srgbClr val="000000"/>
                          </a:solidFill>
                          <a:effectLst/>
                          <a:latin typeface="Arial"/>
                        </a:rPr>
                        <a:t>Nov-23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lnSpc>
                          <a:spcPct val="100000"/>
                        </a:lnSpc>
                      </a:pPr>
                      <a:r>
                        <a:rPr lang="en-GB" sz="1000" b="0" i="0" u="none" strike="noStrike">
                          <a:solidFill>
                            <a:srgbClr val="000000"/>
                          </a:solidFill>
                          <a:effectLst/>
                          <a:latin typeface="Arial"/>
                        </a:rPr>
                        <a:t>1,056 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      864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191 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12867763"/>
                  </a:ext>
                </a:extLst>
              </a:tr>
              <a:tr h="365760">
                <a:tc>
                  <a:txBody>
                    <a:bodyPr/>
                    <a:lstStyle/>
                    <a:p>
                      <a:pPr algn="l" fontAlgn="ctr">
                        <a:lnSpc>
                          <a:spcPct val="100000"/>
                        </a:lnSpc>
                      </a:pPr>
                      <a:r>
                        <a:rPr lang="en-GB" sz="1000" b="0" i="0" u="none" strike="noStrike">
                          <a:solidFill>
                            <a:srgbClr val="000000"/>
                          </a:solidFill>
                          <a:effectLst/>
                          <a:latin typeface="Arial"/>
                        </a:rPr>
                        <a:t>Dec-23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lnSpc>
                          <a:spcPct val="100000"/>
                        </a:lnSpc>
                      </a:pPr>
                      <a:r>
                        <a:rPr lang="en-GB" sz="1000" b="0" i="0" u="none" strike="noStrike">
                          <a:solidFill>
                            <a:srgbClr val="000000"/>
                          </a:solidFill>
                          <a:effectLst/>
                          <a:latin typeface="Arial"/>
                        </a:rPr>
                        <a:t>1,054 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             486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568 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856473949"/>
                  </a:ext>
                </a:extLst>
              </a:tr>
              <a:tr h="365760">
                <a:tc>
                  <a:txBody>
                    <a:bodyPr/>
                    <a:lstStyle/>
                    <a:p>
                      <a:pPr algn="l" fontAlgn="ctr">
                        <a:lnSpc>
                          <a:spcPct val="100000"/>
                        </a:lnSpc>
                      </a:pPr>
                      <a:r>
                        <a:rPr lang="en-GB" sz="1000" b="0" i="0" u="none" strike="noStrike">
                          <a:solidFill>
                            <a:srgbClr val="000000"/>
                          </a:solidFill>
                          <a:effectLst/>
                          <a:latin typeface="Arial"/>
                        </a:rPr>
                        <a:t>Jan-24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lnSpc>
                          <a:spcPct val="100000"/>
                        </a:lnSpc>
                      </a:pPr>
                      <a:r>
                        <a:rPr lang="en-GB" sz="1000" b="0" i="0" u="none" strike="noStrike">
                          <a:solidFill>
                            <a:srgbClr val="000000"/>
                          </a:solidFill>
                          <a:effectLst/>
                          <a:latin typeface="Arial"/>
                        </a:rPr>
                        <a:t>1,059 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          1,060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59820471"/>
                  </a:ext>
                </a:extLst>
              </a:tr>
              <a:tr h="365760">
                <a:tc>
                  <a:txBody>
                    <a:bodyPr/>
                    <a:lstStyle/>
                    <a:p>
                      <a:pPr algn="l" fontAlgn="ctr">
                        <a:lnSpc>
                          <a:spcPct val="100000"/>
                        </a:lnSpc>
                      </a:pPr>
                      <a:r>
                        <a:rPr lang="en-GB" sz="1000" b="0" i="0" u="none" strike="noStrike">
                          <a:solidFill>
                            <a:srgbClr val="000000"/>
                          </a:solidFill>
                          <a:effectLst/>
                          <a:latin typeface="Arial"/>
                        </a:rPr>
                        <a:t>Feb-24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lnSpc>
                          <a:spcPct val="100000"/>
                        </a:lnSpc>
                      </a:pPr>
                      <a:r>
                        <a:rPr lang="en-GB" sz="1000" b="0" i="0" u="none" strike="noStrike">
                          <a:solidFill>
                            <a:srgbClr val="000000"/>
                          </a:solidFill>
                          <a:effectLst/>
                          <a:latin typeface="Arial"/>
                        </a:rPr>
                        <a:t>1,059 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          1,040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38361373"/>
                  </a:ext>
                </a:extLst>
              </a:tr>
              <a:tr h="365760">
                <a:tc>
                  <a:txBody>
                    <a:bodyPr/>
                    <a:lstStyle/>
                    <a:p>
                      <a:pPr algn="l" fontAlgn="ctr">
                        <a:lnSpc>
                          <a:spcPct val="100000"/>
                        </a:lnSpc>
                      </a:pPr>
                      <a:r>
                        <a:rPr lang="en-GB" sz="1000" b="0" i="0" u="none" strike="noStrike">
                          <a:solidFill>
                            <a:srgbClr val="000000"/>
                          </a:solidFill>
                          <a:effectLst/>
                          <a:latin typeface="Arial"/>
                        </a:rPr>
                        <a:t>Mar-24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lnSpc>
                          <a:spcPct val="100000"/>
                        </a:lnSpc>
                      </a:pPr>
                      <a:r>
                        <a:rPr lang="en-GB" sz="1000" b="0" i="0" u="none" strike="noStrike">
                          <a:solidFill>
                            <a:srgbClr val="000000"/>
                          </a:solidFill>
                          <a:effectLst/>
                          <a:latin typeface="Arial"/>
                        </a:rPr>
                        <a:t>1,059 </a:t>
                      </a:r>
                      <a:endParaRPr lang="en-GB"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          1,144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ctr" latinLnBrk="0" hangingPunct="1">
                        <a:lnSpc>
                          <a:spcPct val="100000"/>
                        </a:lnSpc>
                      </a:pPr>
                      <a:r>
                        <a:rPr lang="en-GB" sz="1000" b="0" i="0" u="none" strike="noStrike" kern="1200">
                          <a:solidFill>
                            <a:srgbClr val="000000"/>
                          </a:solidFill>
                          <a:effectLst/>
                          <a:latin typeface="Arial"/>
                          <a:ea typeface="+mn-ea"/>
                          <a:cs typeface="+mn-cs"/>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32319412"/>
                  </a:ext>
                </a:extLst>
              </a:tr>
              <a:tr h="365760">
                <a:tc>
                  <a:txBody>
                    <a:bodyPr/>
                    <a:lstStyle/>
                    <a:p>
                      <a:pPr algn="l" fontAlgn="ctr"/>
                      <a:r>
                        <a:rPr lang="en-GB" sz="1000" b="1" i="0" u="none" strike="noStrike">
                          <a:solidFill>
                            <a:srgbClr val="FFFFFF"/>
                          </a:solidFill>
                          <a:effectLst/>
                          <a:latin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00" b="1" i="0" u="none" strike="noStrike">
                          <a:solidFill>
                            <a:srgbClr val="FFFFFF"/>
                          </a:solidFill>
                          <a:effectLst/>
                          <a:latin typeface="Arial"/>
                        </a:rPr>
                        <a:t>12,652 </a:t>
                      </a:r>
                      <a:endParaRPr lang="en-GB" sz="1000" b="1"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00" b="1" i="0" u="none" strike="noStrike">
                          <a:solidFill>
                            <a:srgbClr val="FFFFFF"/>
                          </a:solidFill>
                          <a:effectLst/>
                          <a:latin typeface="Arial"/>
                        </a:rPr>
                        <a:t>10,800 </a:t>
                      </a:r>
                      <a:endParaRPr lang="en-GB" sz="1000" b="1"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00" b="1" i="0" u="none" strike="noStrike" dirty="0">
                          <a:solidFill>
                            <a:srgbClr val="FFFFFF"/>
                          </a:solidFill>
                          <a:effectLst/>
                          <a:latin typeface="Arial"/>
                        </a:rPr>
                        <a:t>1,852 </a:t>
                      </a:r>
                      <a:endParaRPr lang="en-GB" sz="1000" b="1"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2369769039"/>
                  </a:ext>
                </a:extLst>
              </a:tr>
            </a:tbl>
          </a:graphicData>
        </a:graphic>
      </p:graphicFrame>
      <p:graphicFrame>
        <p:nvGraphicFramePr>
          <p:cNvPr id="8" name="Chart 7" descr="Chart showing TA income YTD and forecast">
            <a:extLst>
              <a:ext uri="{FF2B5EF4-FFF2-40B4-BE49-F238E27FC236}">
                <a16:creationId xmlns:a16="http://schemas.microsoft.com/office/drawing/2014/main" id="{47456FBC-ACF4-4CE0-89FF-EEB74A94CE90}"/>
              </a:ext>
            </a:extLst>
          </p:cNvPr>
          <p:cNvGraphicFramePr>
            <a:graphicFrameLocks/>
          </p:cNvGraphicFramePr>
          <p:nvPr>
            <p:extLst>
              <p:ext uri="{D42A27DB-BD31-4B8C-83A1-F6EECF244321}">
                <p14:modId xmlns:p14="http://schemas.microsoft.com/office/powerpoint/2010/main" val="1123905203"/>
              </p:ext>
            </p:extLst>
          </p:nvPr>
        </p:nvGraphicFramePr>
        <p:xfrm>
          <a:off x="4039252" y="1474983"/>
          <a:ext cx="7555321" cy="2952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1093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41DE-21F9-B412-59F4-F69F8B97B673}"/>
              </a:ext>
            </a:extLst>
          </p:cNvPr>
          <p:cNvSpPr>
            <a:spLocks noGrp="1"/>
          </p:cNvSpPr>
          <p:nvPr>
            <p:ph type="ctrTitle"/>
          </p:nvPr>
        </p:nvSpPr>
        <p:spPr>
          <a:xfrm>
            <a:off x="429526" y="193101"/>
            <a:ext cx="11178381" cy="838657"/>
          </a:xfrm>
        </p:spPr>
        <p:txBody>
          <a:bodyPr>
            <a:normAutofit/>
          </a:bodyPr>
          <a:lstStyle/>
          <a:p>
            <a:r>
              <a:rPr lang="en-GB" sz="3200"/>
              <a:t>NICE Advice</a:t>
            </a:r>
          </a:p>
        </p:txBody>
      </p:sp>
      <p:sp>
        <p:nvSpPr>
          <p:cNvPr id="7" name="Text Placeholder 2">
            <a:extLst>
              <a:ext uri="{FF2B5EF4-FFF2-40B4-BE49-F238E27FC236}">
                <a16:creationId xmlns:a16="http://schemas.microsoft.com/office/drawing/2014/main" id="{BDDA385F-5D7B-C3DC-3447-E93F9A30BE7C}"/>
              </a:ext>
            </a:extLst>
          </p:cNvPr>
          <p:cNvSpPr txBox="1">
            <a:spLocks/>
          </p:cNvSpPr>
          <p:nvPr/>
        </p:nvSpPr>
        <p:spPr>
          <a:xfrm>
            <a:off x="614317" y="2893725"/>
            <a:ext cx="10760988" cy="265901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Inter SemiBold"/>
              <a:ea typeface="Inter SemiBold"/>
            </a:endParaRPr>
          </a:p>
          <a:p>
            <a:pPr marL="571500" indent="-571500">
              <a:buFont typeface="Arial" panose="020B0604020202020204" pitchFamily="34" charset="0"/>
              <a:buChar char="•"/>
              <a:defRPr/>
            </a:pPr>
            <a:r>
              <a:rPr kumimoji="0" lang="en-GB" sz="1400" b="0" i="0" u="none" strike="noStrike" kern="1200" cap="none" spc="0" normalizeH="0" baseline="0" noProof="0" dirty="0">
                <a:ln>
                  <a:noFill/>
                </a:ln>
                <a:solidFill>
                  <a:srgbClr val="000000"/>
                </a:solidFill>
                <a:effectLst/>
                <a:uLnTx/>
                <a:uFillTx/>
                <a:latin typeface="Inter"/>
                <a:ea typeface="Inter SemiBold"/>
              </a:rPr>
              <a:t>NICE Advice (NA) launched in November 2023 – </a:t>
            </a:r>
            <a:r>
              <a:rPr lang="en-GB" sz="1400" dirty="0">
                <a:solidFill>
                  <a:srgbClr val="000000"/>
                </a:solidFill>
                <a:latin typeface="Inter"/>
                <a:ea typeface="Inter SemiBold"/>
              </a:rPr>
              <a:t>future performance</a:t>
            </a:r>
            <a:r>
              <a:rPr kumimoji="0" lang="en-GB" sz="1400" b="0" i="0" u="none" strike="noStrike" kern="1200" cap="none" spc="0" normalizeH="0" baseline="0" noProof="0" dirty="0">
                <a:ln>
                  <a:noFill/>
                </a:ln>
                <a:solidFill>
                  <a:srgbClr val="000000"/>
                </a:solidFill>
                <a:effectLst/>
                <a:uLnTx/>
                <a:uFillTx/>
                <a:latin typeface="Inter"/>
                <a:ea typeface="Inter SemiBold"/>
              </a:rPr>
              <a:t> </a:t>
            </a:r>
            <a:r>
              <a:rPr lang="en-GB" sz="1400" dirty="0">
                <a:solidFill>
                  <a:srgbClr val="000000"/>
                </a:solidFill>
                <a:latin typeface="Inter"/>
                <a:ea typeface="Inter SemiBold"/>
              </a:rPr>
              <a:t>reporting will reflect </a:t>
            </a:r>
            <a:r>
              <a:rPr kumimoji="0" lang="en-GB" sz="1400" b="0" i="0" u="none" strike="noStrike" kern="1200" cap="none" spc="0" normalizeH="0" baseline="0" noProof="0" dirty="0">
                <a:ln>
                  <a:noFill/>
                </a:ln>
                <a:solidFill>
                  <a:srgbClr val="000000"/>
                </a:solidFill>
                <a:effectLst/>
                <a:uLnTx/>
                <a:uFillTx/>
                <a:latin typeface="Inter"/>
                <a:ea typeface="Inter SemiBold"/>
              </a:rPr>
              <a:t>the combined </a:t>
            </a:r>
            <a:r>
              <a:rPr lang="en-GB" sz="1400" dirty="0">
                <a:solidFill>
                  <a:srgbClr val="000000"/>
                </a:solidFill>
                <a:latin typeface="Inter"/>
                <a:ea typeface="Inter SemiBold"/>
              </a:rPr>
              <a:t>business operation</a:t>
            </a:r>
            <a:r>
              <a:rPr kumimoji="0" lang="en-GB" sz="1400" b="0" i="0" u="none" strike="noStrike" kern="1200" cap="none" spc="0" normalizeH="0" baseline="0" noProof="0" dirty="0">
                <a:ln>
                  <a:noFill/>
                </a:ln>
                <a:solidFill>
                  <a:srgbClr val="000000"/>
                </a:solidFill>
                <a:effectLst/>
                <a:uLnTx/>
                <a:uFillTx/>
                <a:latin typeface="Inter"/>
                <a:ea typeface="Inter SemiBold"/>
              </a:rPr>
              <a:t>.</a:t>
            </a:r>
            <a:r>
              <a:rPr lang="en-GB" sz="1400" dirty="0">
                <a:solidFill>
                  <a:srgbClr val="000000"/>
                </a:solidFill>
                <a:latin typeface="Inter"/>
                <a:ea typeface="Inter SemiBold"/>
              </a:rPr>
              <a:t>  </a:t>
            </a:r>
            <a:endParaRPr kumimoji="0" lang="en-GB" sz="1400" b="0" i="0" u="none" strike="noStrike" kern="1200" cap="none" spc="0" normalizeH="0" baseline="0" noProof="0" dirty="0">
              <a:ln>
                <a:noFill/>
              </a:ln>
              <a:solidFill>
                <a:srgbClr val="000000"/>
              </a:solidFill>
              <a:effectLst/>
              <a:uLnTx/>
              <a:uFillTx/>
              <a:latin typeface="Inter SemiBold" panose="02000503000000020004" pitchFamily="2" charset="0"/>
              <a:ea typeface="Inter SemiBold" panose="02000503000000020004" pitchFamily="2" charset="0"/>
            </a:endParaRPr>
          </a:p>
          <a:p>
            <a:pPr marL="571500" indent="-571500">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Inter"/>
                <a:ea typeface="Inter SemiBold"/>
              </a:rPr>
              <a:t>As at Month 7, the combined NA</a:t>
            </a:r>
            <a:r>
              <a:rPr lang="en-GB" sz="1400">
                <a:solidFill>
                  <a:srgbClr val="000000"/>
                </a:solidFill>
                <a:latin typeface="Inter"/>
                <a:ea typeface="Inter SemiBold"/>
              </a:rPr>
              <a:t> operation</a:t>
            </a:r>
            <a:r>
              <a:rPr kumimoji="0" lang="en-GB" sz="1400" b="0" i="0" u="none" strike="noStrike" kern="1200" cap="none" spc="0" normalizeH="0" baseline="0" noProof="0">
                <a:ln>
                  <a:noFill/>
                </a:ln>
                <a:solidFill>
                  <a:srgbClr val="000000"/>
                </a:solidFill>
                <a:effectLst/>
                <a:uLnTx/>
                <a:uFillTx/>
                <a:latin typeface="Inter"/>
                <a:ea typeface="Inter SemiBold"/>
              </a:rPr>
              <a:t> is forecast to </a:t>
            </a:r>
            <a:r>
              <a:rPr lang="en-GB" sz="1400">
                <a:solidFill>
                  <a:srgbClr val="000000"/>
                </a:solidFill>
                <a:latin typeface="Inter"/>
                <a:ea typeface="Inter SemiBold"/>
              </a:rPr>
              <a:t>break even. This includes £414k of </a:t>
            </a:r>
            <a:r>
              <a:rPr kumimoji="0" lang="en-GB" sz="1400" b="0" i="0" u="none" strike="noStrike" kern="1200" cap="none" spc="0" normalizeH="0" baseline="0" noProof="0">
                <a:ln>
                  <a:noFill/>
                </a:ln>
                <a:solidFill>
                  <a:srgbClr val="000000"/>
                </a:solidFill>
                <a:effectLst/>
                <a:uLnTx/>
                <a:uFillTx/>
                <a:latin typeface="Inter"/>
                <a:ea typeface="Inter SemiBold"/>
              </a:rPr>
              <a:t>non-recurrent GIA </a:t>
            </a:r>
            <a:r>
              <a:rPr lang="en-GB" sz="1400">
                <a:solidFill>
                  <a:srgbClr val="000000"/>
                </a:solidFill>
                <a:latin typeface="Inter"/>
                <a:ea typeface="Inter SemiBold"/>
              </a:rPr>
              <a:t>funding for </a:t>
            </a:r>
            <a:r>
              <a:rPr kumimoji="0" lang="en-GB" sz="1400" b="0" i="0" u="none" strike="noStrike" kern="1200" cap="none" spc="0" normalizeH="0" baseline="0" noProof="0">
                <a:ln>
                  <a:noFill/>
                </a:ln>
                <a:solidFill>
                  <a:srgbClr val="000000"/>
                </a:solidFill>
                <a:effectLst/>
                <a:uLnTx/>
                <a:uFillTx/>
                <a:latin typeface="Inter"/>
                <a:ea typeface="Inter SemiBold"/>
              </a:rPr>
              <a:t>the </a:t>
            </a:r>
            <a:r>
              <a:rPr lang="en-GB" sz="1400">
                <a:solidFill>
                  <a:srgbClr val="000000"/>
                </a:solidFill>
                <a:latin typeface="Inter"/>
                <a:ea typeface="Inter SemiBold"/>
              </a:rPr>
              <a:t>Life Sciences team in 23/24.</a:t>
            </a:r>
            <a:r>
              <a:rPr kumimoji="0" lang="en-GB" sz="1400" b="0" i="0" u="none" strike="noStrike" kern="1200" cap="none" spc="0" normalizeH="0" baseline="0" noProof="0">
                <a:ln>
                  <a:noFill/>
                </a:ln>
                <a:solidFill>
                  <a:srgbClr val="000000"/>
                </a:solidFill>
                <a:effectLst/>
                <a:uLnTx/>
                <a:uFillTx/>
                <a:latin typeface="Inter"/>
                <a:ea typeface="Inter SemiBold"/>
              </a:rPr>
              <a:t> </a:t>
            </a:r>
            <a:r>
              <a:rPr kumimoji="0" lang="en-GB" sz="1400" i="0" u="none" strike="noStrike" kern="1200" cap="none" spc="0" normalizeH="0" baseline="0" noProof="0">
                <a:ln>
                  <a:noFill/>
                </a:ln>
                <a:solidFill>
                  <a:srgbClr val="000000"/>
                </a:solidFill>
                <a:effectLst/>
                <a:uLnTx/>
                <a:uFillTx/>
                <a:latin typeface="Inter"/>
                <a:ea typeface="Inter SemiBold"/>
              </a:rPr>
              <a:t>There will be</a:t>
            </a:r>
            <a:r>
              <a:rPr kumimoji="0" lang="en-GB" sz="1400" i="0" u="none" strike="noStrike" kern="1200" cap="none" spc="0" normalizeH="0" baseline="0" noProof="0" dirty="0">
                <a:ln>
                  <a:noFill/>
                </a:ln>
                <a:solidFill>
                  <a:srgbClr val="000000"/>
                </a:solidFill>
                <a:effectLst/>
                <a:uLnTx/>
                <a:uFillTx/>
                <a:latin typeface="Inter"/>
                <a:ea typeface="Inter SemiBold"/>
              </a:rPr>
              <a:t> </a:t>
            </a:r>
            <a:r>
              <a:rPr kumimoji="0" lang="en-GB" sz="1400" i="0" u="none" strike="noStrike" kern="1200" cap="none" spc="0" normalizeH="0" baseline="0" noProof="0">
                <a:ln>
                  <a:noFill/>
                </a:ln>
                <a:solidFill>
                  <a:srgbClr val="000000"/>
                </a:solidFill>
                <a:effectLst/>
                <a:uLnTx/>
                <a:uFillTx/>
                <a:latin typeface="Inter"/>
                <a:ea typeface="Inter SemiBold"/>
              </a:rPr>
              <a:t>no GIA </a:t>
            </a:r>
            <a:r>
              <a:rPr lang="en-GB" sz="1400">
                <a:solidFill>
                  <a:srgbClr val="000000"/>
                </a:solidFill>
                <a:latin typeface="Inter"/>
                <a:ea typeface="Inter SemiBold"/>
              </a:rPr>
              <a:t>funding to NICE Advice </a:t>
            </a:r>
            <a:r>
              <a:rPr kumimoji="0" lang="en-GB" sz="1400" i="0" u="none" strike="noStrike" kern="1200" cap="none" spc="0" normalizeH="0" baseline="0" noProof="0">
                <a:ln>
                  <a:noFill/>
                </a:ln>
                <a:solidFill>
                  <a:srgbClr val="000000"/>
                </a:solidFill>
                <a:effectLst/>
                <a:uLnTx/>
                <a:uFillTx/>
                <a:latin typeface="Inter"/>
                <a:ea typeface="Inter SemiBold"/>
              </a:rPr>
              <a:t>in </a:t>
            </a:r>
            <a:r>
              <a:rPr lang="en-GB" sz="1400">
                <a:solidFill>
                  <a:srgbClr val="000000"/>
                </a:solidFill>
                <a:latin typeface="Inter"/>
                <a:ea typeface="Inter SemiBold"/>
              </a:rPr>
              <a:t>2024-25</a:t>
            </a:r>
            <a:r>
              <a:rPr kumimoji="0" lang="en-GB" sz="1400" i="0" u="none" strike="noStrike" kern="1200" cap="none" spc="0" normalizeH="0" baseline="0" noProof="0">
                <a:ln>
                  <a:noFill/>
                </a:ln>
                <a:solidFill>
                  <a:srgbClr val="000000"/>
                </a:solidFill>
                <a:effectLst/>
                <a:uLnTx/>
                <a:uFillTx/>
                <a:latin typeface="Inter"/>
                <a:ea typeface="Inter SemiBold"/>
              </a:rPr>
              <a:t>.</a:t>
            </a:r>
            <a:r>
              <a:rPr lang="en-GB" sz="1400">
                <a:solidFill>
                  <a:srgbClr val="000000"/>
                </a:solidFill>
                <a:latin typeface="Inter"/>
                <a:ea typeface="Inter SemiBold"/>
              </a:rPr>
              <a:t> </a:t>
            </a:r>
            <a:endParaRPr lang="en-GB" sz="1400" i="0" u="none" strike="noStrike" kern="1200" cap="none" spc="0" normalizeH="0" baseline="0" noProof="0">
              <a:ln>
                <a:noFill/>
              </a:ln>
              <a:solidFill>
                <a:srgbClr val="000000"/>
              </a:solidFill>
              <a:effectLst/>
              <a:uLnTx/>
              <a:uFillTx/>
              <a:latin typeface="Inter"/>
              <a:ea typeface="Inter SemiBold" panose="02000503000000020004" pitchFamily="2" charset="0"/>
            </a:endParaRPr>
          </a:p>
          <a:p>
            <a:pPr marL="571500" indent="-571500">
              <a:buFont typeface="Arial" panose="020B0604020202020204" pitchFamily="34" charset="0"/>
              <a:buChar char="•"/>
              <a:defRPr/>
            </a:pPr>
            <a:r>
              <a:rPr lang="en-GB" sz="1400" dirty="0">
                <a:solidFill>
                  <a:srgbClr val="000000"/>
                </a:solidFill>
                <a:latin typeface="Inter"/>
                <a:ea typeface="Inter SemiBold"/>
              </a:rPr>
              <a:t>Approximately £321k </a:t>
            </a:r>
            <a:r>
              <a:rPr kumimoji="0" lang="en-GB" sz="1400" b="0" i="0" u="none" strike="noStrike" kern="1200" cap="none" spc="0" normalizeH="0" baseline="0" noProof="0" dirty="0">
                <a:ln>
                  <a:noFill/>
                </a:ln>
                <a:solidFill>
                  <a:srgbClr val="000000"/>
                </a:solidFill>
                <a:effectLst/>
                <a:uLnTx/>
                <a:uFillTx/>
                <a:latin typeface="Inter"/>
                <a:ea typeface="Inter SemiBold"/>
              </a:rPr>
              <a:t>or 18% of </a:t>
            </a:r>
            <a:r>
              <a:rPr lang="en-GB" sz="1400" dirty="0">
                <a:solidFill>
                  <a:srgbClr val="000000"/>
                </a:solidFill>
                <a:latin typeface="Inter"/>
                <a:ea typeface="Inter SemiBold"/>
              </a:rPr>
              <a:t>the forecast</a:t>
            </a:r>
            <a:r>
              <a:rPr kumimoji="0" lang="en-GB" sz="1400" b="0" i="0" u="none" strike="noStrike" kern="1200" cap="none" spc="0" normalizeH="0" baseline="0" noProof="0" dirty="0">
                <a:ln>
                  <a:noFill/>
                </a:ln>
                <a:solidFill>
                  <a:srgbClr val="000000"/>
                </a:solidFill>
                <a:effectLst/>
                <a:uLnTx/>
                <a:uFillTx/>
                <a:latin typeface="Inter"/>
                <a:ea typeface="Inter SemiBold"/>
              </a:rPr>
              <a:t> income for the </a:t>
            </a:r>
            <a:r>
              <a:rPr lang="en-GB" sz="1400" dirty="0">
                <a:solidFill>
                  <a:srgbClr val="000000"/>
                </a:solidFill>
                <a:latin typeface="Inter"/>
                <a:ea typeface="Inter SemiBold"/>
              </a:rPr>
              <a:t>remaining 5 months of the year reflects estimates of income based on currently</a:t>
            </a:r>
            <a:r>
              <a:rPr kumimoji="0" lang="en-GB" sz="1400" b="0" i="0" u="none" strike="noStrike" kern="1200" cap="none" spc="0" normalizeH="0" baseline="0" noProof="0" dirty="0">
                <a:ln>
                  <a:noFill/>
                </a:ln>
                <a:solidFill>
                  <a:srgbClr val="000000"/>
                </a:solidFill>
                <a:effectLst/>
                <a:uLnTx/>
                <a:uFillTx/>
                <a:latin typeface="Inter"/>
                <a:ea typeface="Inter SemiBold"/>
              </a:rPr>
              <a:t> vacant slots.</a:t>
            </a:r>
            <a:endParaRPr lang="en-GB" sz="1400" b="0" i="0" u="none" strike="noStrike" kern="1200" cap="none" spc="0" normalizeH="0" baseline="0" noProof="0" dirty="0">
              <a:ln>
                <a:noFill/>
              </a:ln>
              <a:solidFill>
                <a:srgbClr val="000000"/>
              </a:solidFill>
              <a:effectLst/>
              <a:uLnTx/>
              <a:uFillTx/>
              <a:latin typeface="Inter"/>
              <a:ea typeface="Inter SemiBold"/>
            </a:endParaRPr>
          </a:p>
          <a:p>
            <a:pPr marR="0" lvl="0" algn="l" defTabSz="914400" rtl="0" eaLnBrk="1" fontAlgn="auto" latinLnBrk="0" hangingPunct="1">
              <a:lnSpc>
                <a:spcPct val="150000"/>
              </a:lnSpc>
              <a:spcBef>
                <a:spcPts val="1000"/>
              </a:spcBef>
              <a:spcAft>
                <a:spcPts val="0"/>
              </a:spcAft>
              <a:buClrTx/>
              <a:buSzTx/>
              <a:tabLst/>
              <a:defRPr/>
            </a:pPr>
            <a:endParaRPr lang="en-GB" sz="1400" b="0" i="0" u="none" strike="noStrike" kern="1200" cap="none" spc="0" normalizeH="0" baseline="0" noProof="0">
              <a:ln>
                <a:noFill/>
              </a:ln>
              <a:solidFill>
                <a:srgbClr val="000000"/>
              </a:solidFill>
              <a:effectLst/>
              <a:uLnTx/>
              <a:uFillTx/>
              <a:latin typeface="Inter"/>
              <a:ea typeface="Inter SemiBold" panose="02000503000000020004" pitchFamily="2"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4800" b="0" i="0" u="none" strike="noStrike" kern="1200" cap="none" spc="0" normalizeH="0" baseline="0" noProof="0">
              <a:ln>
                <a:noFill/>
              </a:ln>
              <a:solidFill>
                <a:srgbClr val="000000"/>
              </a:solidFill>
              <a:effectLst/>
              <a:uLnTx/>
              <a:uFillTx/>
              <a:latin typeface="Inter"/>
              <a:ea typeface="Inter SemiBold" panose="02000503000000020004" pitchFamily="2" charset="0"/>
            </a:endParaRPr>
          </a:p>
        </p:txBody>
      </p:sp>
      <p:graphicFrame>
        <p:nvGraphicFramePr>
          <p:cNvPr id="8" name="Table 7">
            <a:extLst>
              <a:ext uri="{FF2B5EF4-FFF2-40B4-BE49-F238E27FC236}">
                <a16:creationId xmlns:a16="http://schemas.microsoft.com/office/drawing/2014/main" id="{3A553C4D-F198-9BD8-D4E8-C84F102EA4C2}"/>
              </a:ext>
            </a:extLst>
          </p:cNvPr>
          <p:cNvGraphicFramePr>
            <a:graphicFrameLocks noGrp="1"/>
          </p:cNvGraphicFramePr>
          <p:nvPr/>
        </p:nvGraphicFramePr>
        <p:xfrm>
          <a:off x="697261" y="996059"/>
          <a:ext cx="8864600" cy="1762125"/>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1199951980"/>
                    </a:ext>
                  </a:extLst>
                </a:gridCol>
                <a:gridCol w="1079500">
                  <a:extLst>
                    <a:ext uri="{9D8B030D-6E8A-4147-A177-3AD203B41FA5}">
                      <a16:colId xmlns:a16="http://schemas.microsoft.com/office/drawing/2014/main" val="3193257899"/>
                    </a:ext>
                  </a:extLst>
                </a:gridCol>
                <a:gridCol w="1079500">
                  <a:extLst>
                    <a:ext uri="{9D8B030D-6E8A-4147-A177-3AD203B41FA5}">
                      <a16:colId xmlns:a16="http://schemas.microsoft.com/office/drawing/2014/main" val="919264249"/>
                    </a:ext>
                  </a:extLst>
                </a:gridCol>
                <a:gridCol w="1079500">
                  <a:extLst>
                    <a:ext uri="{9D8B030D-6E8A-4147-A177-3AD203B41FA5}">
                      <a16:colId xmlns:a16="http://schemas.microsoft.com/office/drawing/2014/main" val="3380434360"/>
                    </a:ext>
                  </a:extLst>
                </a:gridCol>
                <a:gridCol w="1079500">
                  <a:extLst>
                    <a:ext uri="{9D8B030D-6E8A-4147-A177-3AD203B41FA5}">
                      <a16:colId xmlns:a16="http://schemas.microsoft.com/office/drawing/2014/main" val="67417997"/>
                    </a:ext>
                  </a:extLst>
                </a:gridCol>
                <a:gridCol w="1079500">
                  <a:extLst>
                    <a:ext uri="{9D8B030D-6E8A-4147-A177-3AD203B41FA5}">
                      <a16:colId xmlns:a16="http://schemas.microsoft.com/office/drawing/2014/main" val="3569257488"/>
                    </a:ext>
                  </a:extLst>
                </a:gridCol>
                <a:gridCol w="1079500">
                  <a:extLst>
                    <a:ext uri="{9D8B030D-6E8A-4147-A177-3AD203B41FA5}">
                      <a16:colId xmlns:a16="http://schemas.microsoft.com/office/drawing/2014/main" val="3893851774"/>
                    </a:ext>
                  </a:extLst>
                </a:gridCol>
              </a:tblGrid>
              <a:tr h="609600">
                <a:tc>
                  <a:txBody>
                    <a:bodyPr/>
                    <a:lstStyle/>
                    <a:p>
                      <a:pPr algn="l" fontAlgn="ctr"/>
                      <a:endParaRPr lang="en-GB" sz="1150" b="0" i="0" u="none" strike="noStrike">
                        <a:solidFill>
                          <a:srgbClr val="FFFFFF"/>
                        </a:solidFill>
                        <a:effectLst/>
                        <a:latin typeface="Inte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tc>
                  <a:txBody>
                    <a:bodyPr/>
                    <a:lstStyle/>
                    <a:p>
                      <a:pPr algn="ctr" fontAlgn="ctr"/>
                      <a:r>
                        <a:rPr lang="en-GB" sz="1150" b="0" i="0" u="none" strike="noStrike">
                          <a:solidFill>
                            <a:srgbClr val="FFFFFF"/>
                          </a:solidFill>
                          <a:effectLst/>
                          <a:latin typeface="Inter SemiBold"/>
                        </a:rPr>
                        <a:t>Year to Date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tc>
                  <a:txBody>
                    <a:bodyPr/>
                    <a:lstStyle/>
                    <a:p>
                      <a:pPr algn="ctr" fontAlgn="ctr"/>
                      <a:r>
                        <a:rPr lang="en-GB" sz="1150" b="0" i="0" u="none" strike="noStrike">
                          <a:solidFill>
                            <a:srgbClr val="FFFFFF"/>
                          </a:solidFill>
                          <a:effectLst/>
                          <a:latin typeface="Inter SemiBold"/>
                        </a:rPr>
                        <a:t>Year to Date Expenditure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tc>
                  <a:txBody>
                    <a:bodyPr/>
                    <a:lstStyle/>
                    <a:p>
                      <a:pPr algn="ctr" fontAlgn="ctr"/>
                      <a:r>
                        <a:rPr lang="en-GB" sz="1150" b="0" i="0" u="none" strike="noStrike">
                          <a:solidFill>
                            <a:srgbClr val="FFFFFF"/>
                          </a:solidFill>
                          <a:effectLst/>
                          <a:latin typeface="Inter SemiBold"/>
                        </a:rPr>
                        <a:t>Net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tc>
                  <a:txBody>
                    <a:bodyPr/>
                    <a:lstStyle/>
                    <a:p>
                      <a:pPr algn="ctr" fontAlgn="ctr"/>
                      <a:r>
                        <a:rPr lang="en-GB" sz="1150" b="0" i="0" u="none" strike="noStrike">
                          <a:solidFill>
                            <a:srgbClr val="FFFFFF"/>
                          </a:solidFill>
                          <a:effectLst/>
                          <a:latin typeface="Inter SemiBold"/>
                        </a:rPr>
                        <a:t>Income Forecast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tc>
                  <a:txBody>
                    <a:bodyPr/>
                    <a:lstStyle/>
                    <a:p>
                      <a:pPr algn="ctr" fontAlgn="ctr"/>
                      <a:r>
                        <a:rPr lang="en-GB" sz="1150" b="0" i="0" u="none" strike="noStrike">
                          <a:solidFill>
                            <a:srgbClr val="FFFFFF"/>
                          </a:solidFill>
                          <a:effectLst/>
                          <a:latin typeface="Inter SemiBold"/>
                        </a:rPr>
                        <a:t>Expenditure Forecast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tc>
                  <a:txBody>
                    <a:bodyPr/>
                    <a:lstStyle/>
                    <a:p>
                      <a:pPr algn="ctr" fontAlgn="ctr"/>
                      <a:r>
                        <a:rPr lang="en-GB" sz="1150" b="0" i="0" u="none" strike="noStrike">
                          <a:solidFill>
                            <a:srgbClr val="FFFFFF"/>
                          </a:solidFill>
                          <a:effectLst/>
                          <a:latin typeface="Inter SemiBold"/>
                        </a:rPr>
                        <a:t>Net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4651"/>
                    </a:solidFill>
                  </a:tcPr>
                </a:tc>
                <a:extLst>
                  <a:ext uri="{0D108BD9-81ED-4DB2-BD59-A6C34878D82A}">
                    <a16:rowId xmlns:a16="http://schemas.microsoft.com/office/drawing/2014/main" val="887196380"/>
                  </a:ext>
                </a:extLst>
              </a:tr>
              <a:tr h="190500">
                <a:tc>
                  <a:txBody>
                    <a:bodyPr/>
                    <a:lstStyle/>
                    <a:p>
                      <a:pPr algn="l" fontAlgn="b"/>
                      <a:r>
                        <a:rPr lang="en-GB" sz="1150" b="0" i="0" u="none" strike="noStrike">
                          <a:solidFill>
                            <a:srgbClr val="000000"/>
                          </a:solidFill>
                          <a:effectLst/>
                          <a:latin typeface="Inter"/>
                        </a:rPr>
                        <a:t>NSA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(£1,601k)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£1,818k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£217k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(£3,175k)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150" b="0" i="0" u="none" strike="noStrike">
                          <a:solidFill>
                            <a:srgbClr val="000000"/>
                          </a:solidFill>
                          <a:effectLst/>
                          <a:latin typeface="Inter"/>
                        </a:rPr>
                        <a:t> £3,191k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150" b="0" i="0" u="none" strike="noStrike">
                          <a:solidFill>
                            <a:srgbClr val="000000"/>
                          </a:solidFill>
                          <a:effectLst/>
                          <a:latin typeface="Inter"/>
                        </a:rPr>
                        <a:t> £17k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7416611"/>
                  </a:ext>
                </a:extLst>
              </a:tr>
              <a:tr h="190500">
                <a:tc>
                  <a:txBody>
                    <a:bodyPr/>
                    <a:lstStyle/>
                    <a:p>
                      <a:pPr algn="l" fontAlgn="b"/>
                      <a:r>
                        <a:rPr lang="en-GB" sz="1150" b="0" i="0" u="none" strike="noStrike">
                          <a:solidFill>
                            <a:srgbClr val="000000"/>
                          </a:solidFill>
                          <a:effectLst/>
                          <a:latin typeface="Inter"/>
                        </a:rPr>
                        <a:t>LST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(£156k)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£462k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£306k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(£327k)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150" b="0" i="0" u="none" strike="noStrike">
                          <a:solidFill>
                            <a:srgbClr val="000000"/>
                          </a:solidFill>
                          <a:effectLst/>
                          <a:latin typeface="Inter"/>
                        </a:rPr>
                        <a:t> £741k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150" b="0" i="0" u="none" strike="noStrike">
                          <a:solidFill>
                            <a:srgbClr val="000000"/>
                          </a:solidFill>
                          <a:effectLst/>
                          <a:latin typeface="Inter"/>
                        </a:rPr>
                        <a:t> £414k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3463128"/>
                  </a:ext>
                </a:extLst>
              </a:tr>
              <a:tr h="200025">
                <a:tc>
                  <a:txBody>
                    <a:bodyPr/>
                    <a:lstStyle/>
                    <a:p>
                      <a:pPr algn="l" fontAlgn="b"/>
                      <a:r>
                        <a:rPr lang="en-GB" sz="1150" b="0" i="0" u="none" strike="noStrike">
                          <a:solidFill>
                            <a:srgbClr val="000000"/>
                          </a:solidFill>
                          <a:effectLst/>
                          <a:latin typeface="Inter SemiBold"/>
                        </a:rPr>
                        <a:t>Sub-total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SemiBold"/>
                        </a:rPr>
                        <a:t>(£1,758k)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SemiBold"/>
                        </a:rPr>
                        <a:t>£2,280k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SemiBold"/>
                        </a:rPr>
                        <a:t>£523k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SemiBold"/>
                        </a:rPr>
                        <a:t>(£3,502k)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150" b="0" i="0" u="none" strike="noStrike">
                          <a:solidFill>
                            <a:srgbClr val="000000"/>
                          </a:solidFill>
                          <a:effectLst/>
                          <a:latin typeface="Inter SemiBold"/>
                        </a:rPr>
                        <a:t> £3,932k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150" b="0" i="0" u="none" strike="noStrike">
                          <a:solidFill>
                            <a:srgbClr val="000000"/>
                          </a:solidFill>
                          <a:effectLst/>
                          <a:latin typeface="Inter SemiBold"/>
                        </a:rPr>
                        <a:t> £430k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098468"/>
                  </a:ext>
                </a:extLst>
              </a:tr>
              <a:tr h="200025">
                <a:tc>
                  <a:txBody>
                    <a:bodyPr/>
                    <a:lstStyle/>
                    <a:p>
                      <a:pPr algn="l" fontAlgn="b"/>
                      <a:r>
                        <a:rPr lang="en-GB" sz="1150" b="0" i="0" u="none" strike="noStrike">
                          <a:solidFill>
                            <a:srgbClr val="000000"/>
                          </a:solidFill>
                          <a:effectLst/>
                          <a:latin typeface="Inter"/>
                        </a:rPr>
                        <a:t>GIA allocation to LST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(£414k)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50" b="0" i="0" u="none" strike="noStrike">
                          <a:solidFill>
                            <a:srgbClr val="000000"/>
                          </a:solidFill>
                          <a:effectLst/>
                          <a:latin typeface="Inter"/>
                        </a:rPr>
                        <a:t>(£414k)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285977"/>
                  </a:ext>
                </a:extLst>
              </a:tr>
              <a:tr h="371475">
                <a:tc>
                  <a:txBody>
                    <a:bodyPr/>
                    <a:lstStyle/>
                    <a:p>
                      <a:pPr algn="l" fontAlgn="b"/>
                      <a:r>
                        <a:rPr lang="en-GB" sz="1150" b="0" i="0" u="none" strike="noStrike">
                          <a:solidFill>
                            <a:srgbClr val="000000"/>
                          </a:solidFill>
                          <a:effectLst/>
                          <a:latin typeface="Inter SemiBold"/>
                        </a:rPr>
                        <a:t>Aggregate NICE Advice forecast deficit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GB" sz="1150" b="0" i="0" u="none" strike="noStrike">
                        <a:solidFill>
                          <a:srgbClr val="000000"/>
                        </a:solidFill>
                        <a:effectLst/>
                        <a:latin typeface="Inter SemiBold"/>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GB" sz="1150" b="0" i="0" u="none" strike="noStrike">
                        <a:solidFill>
                          <a:srgbClr val="000000"/>
                        </a:solidFill>
                        <a:effectLst/>
                        <a:latin typeface="Inter SemiBold"/>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GB" sz="1150" b="0" i="0" u="none" strike="noStrike">
                        <a:solidFill>
                          <a:srgbClr val="000000"/>
                        </a:solidFill>
                        <a:effectLst/>
                        <a:latin typeface="Inter SemiBold"/>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GB" sz="1150" b="0" i="0" u="none" strike="noStrike">
                          <a:solidFill>
                            <a:srgbClr val="000000"/>
                          </a:solidFill>
                          <a:effectLst/>
                          <a:latin typeface="Inter SemiBold"/>
                        </a:rPr>
                        <a:t>(£3,915k)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GB" sz="1150" b="0" i="0" u="none" strike="noStrike">
                          <a:solidFill>
                            <a:srgbClr val="000000"/>
                          </a:solidFill>
                          <a:effectLst/>
                          <a:latin typeface="Inter SemiBold"/>
                        </a:rPr>
                        <a:t> £3,932k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GB" sz="1150" b="0" i="0" u="none" strike="noStrike">
                          <a:solidFill>
                            <a:srgbClr val="000000"/>
                          </a:solidFill>
                          <a:effectLst/>
                          <a:latin typeface="Inter SemiBold"/>
                        </a:rPr>
                        <a:t> £17k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21752640"/>
                  </a:ext>
                </a:extLst>
              </a:tr>
            </a:tbl>
          </a:graphicData>
        </a:graphic>
      </p:graphicFrame>
    </p:spTree>
    <p:extLst>
      <p:ext uri="{BB962C8B-B14F-4D97-AF65-F5344CB8AC3E}">
        <p14:creationId xmlns:p14="http://schemas.microsoft.com/office/powerpoint/2010/main" val="410056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8" y="746309"/>
            <a:ext cx="9228909" cy="1276350"/>
          </a:xfrm>
        </p:spPr>
        <p:txBody>
          <a:bodyPr/>
          <a:lstStyle/>
          <a:p>
            <a:r>
              <a:rPr lang="en-GB"/>
              <a:t>Our transformation objectives in the 2023/24 business plan</a:t>
            </a:r>
          </a:p>
        </p:txBody>
      </p:sp>
      <p:sp>
        <p:nvSpPr>
          <p:cNvPr id="5" name="TextBox 4">
            <a:extLst>
              <a:ext uri="{FF2B5EF4-FFF2-40B4-BE49-F238E27FC236}">
                <a16:creationId xmlns:a16="http://schemas.microsoft.com/office/drawing/2014/main" id="{6C83AF55-77D9-95B5-F788-B8C0A4098A5A}"/>
              </a:ext>
            </a:extLst>
          </p:cNvPr>
          <p:cNvSpPr txBox="1"/>
          <p:nvPr/>
        </p:nvSpPr>
        <p:spPr>
          <a:xfrm>
            <a:off x="724988" y="2022659"/>
            <a:ext cx="6106160" cy="369332"/>
          </a:xfrm>
          <a:prstGeom prst="rect">
            <a:avLst/>
          </a:prstGeom>
          <a:noFill/>
        </p:spPr>
        <p:txBody>
          <a:bodyPr wrap="square">
            <a:spAutoFit/>
          </a:bodyPr>
          <a:lstStyle/>
          <a:p>
            <a:r>
              <a:rPr lang="en-GB">
                <a:solidFill>
                  <a:schemeClr val="bg1"/>
                </a:solidFill>
              </a:rPr>
              <a:t>1 April 2023 to 27 November 2023</a:t>
            </a:r>
          </a:p>
        </p:txBody>
      </p:sp>
    </p:spTree>
    <p:extLst>
      <p:ext uri="{BB962C8B-B14F-4D97-AF65-F5344CB8AC3E}">
        <p14:creationId xmlns:p14="http://schemas.microsoft.com/office/powerpoint/2010/main" val="364570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7">
            <a:extLst>
              <a:ext uri="{FF2B5EF4-FFF2-40B4-BE49-F238E27FC236}">
                <a16:creationId xmlns:a16="http://schemas.microsoft.com/office/drawing/2014/main" id="{2B09FCF1-2D51-17F5-BA36-FE84ACBDA975}"/>
              </a:ext>
            </a:extLst>
          </p:cNvPr>
          <p:cNvSpPr>
            <a:spLocks/>
          </p:cNvSpPr>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sz="18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Focus on what matters most</a:t>
            </a:r>
            <a:endPar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31" name="Title 7">
            <a:extLst>
              <a:ext uri="{FF2B5EF4-FFF2-40B4-BE49-F238E27FC236}">
                <a16:creationId xmlns:a16="http://schemas.microsoft.com/office/drawing/2014/main" id="{0BDB2B72-70DC-25EC-B7AB-552A1913F5F1}"/>
              </a:ext>
              <a:ext uri="{C183D7F6-B498-43B3-948B-1728B52AA6E4}">
                <adec:decorative xmlns:adec="http://schemas.microsoft.com/office/drawing/2017/decorative" val="1"/>
              </a:ext>
            </a:extLst>
          </p:cNvPr>
          <p:cNvSpPr>
            <a:spLocks noGrp="1"/>
          </p:cNvSpPr>
          <p:nvPr>
            <p:ph type="title" idx="4294967295"/>
          </p:nvPr>
        </p:nvSpPr>
        <p:spPr>
          <a:xfrm>
            <a:off x="246392" y="314893"/>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Focus on what matters most</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4" name="Rectangle 13">
            <a:extLst>
              <a:ext uri="{FF2B5EF4-FFF2-40B4-BE49-F238E27FC236}">
                <a16:creationId xmlns:a16="http://schemas.microsoft.com/office/drawing/2014/main" id="{066568F6-4140-EA96-452D-6D8C62B1EE60}"/>
              </a:ext>
            </a:extLst>
          </p:cNvPr>
          <p:cNvSpPr/>
          <p:nvPr/>
        </p:nvSpPr>
        <p:spPr>
          <a:xfrm>
            <a:off x="281127" y="1015569"/>
            <a:ext cx="2269616"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Inter (body)"/>
              </a:rPr>
              <a:t>Relevance</a:t>
            </a:r>
          </a:p>
        </p:txBody>
      </p:sp>
      <p:sp>
        <p:nvSpPr>
          <p:cNvPr id="4" name="Arrow: Pentagon 3">
            <a:extLst>
              <a:ext uri="{FF2B5EF4-FFF2-40B4-BE49-F238E27FC236}">
                <a16:creationId xmlns:a16="http://schemas.microsoft.com/office/drawing/2014/main" id="{CD54F775-B494-C95A-C685-42CB3AB1466C}"/>
              </a:ext>
            </a:extLst>
          </p:cNvPr>
          <p:cNvSpPr/>
          <p:nvPr/>
        </p:nvSpPr>
        <p:spPr>
          <a:xfrm>
            <a:off x="281127" y="1461344"/>
            <a:ext cx="2718000" cy="4660782"/>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Inter" panose="02000503000000020004" pitchFamily="2" charset="0"/>
                <a:ea typeface="Inter" panose="02000503000000020004" pitchFamily="2" charset="0"/>
                <a:cs typeface="Lato" panose="020F0502020204030203" pitchFamily="34" charset="0"/>
              </a:rPr>
              <a:t>Objective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Inter" panose="02000503000000020004" pitchFamily="2" charset="0"/>
                <a:ea typeface="Inter" panose="02000503000000020004" pitchFamily="2" charset="0"/>
                <a:cs typeface="Lato" panose="020F0502020204030203" pitchFamily="34" charset="0"/>
              </a:rPr>
              <a:t>Increase the relevance of our guidance by developing </a:t>
            </a: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a NICE-wide horizon scanning &amp; topic selection </a:t>
            </a:r>
            <a:r>
              <a:rPr lang="en-GB" sz="1200">
                <a:solidFill>
                  <a:schemeClr val="bg1"/>
                </a:solidFill>
                <a:latin typeface="Inter" panose="02000503000000020004" pitchFamily="2" charset="0"/>
                <a:ea typeface="Inter" panose="02000503000000020004" pitchFamily="2" charset="0"/>
                <a:cs typeface="Lato" panose="020F0502020204030203" pitchFamily="34" charset="0"/>
              </a:rPr>
              <a:t>function enabled by </a:t>
            </a: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coordinated stakeholder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Inter" panose="02000503000000020004" pitchFamily="2" charset="0"/>
                <a:ea typeface="Inter" panose="02000503000000020004" pitchFamily="2" charset="0"/>
                <a:cs typeface="Lato" panose="020F0502020204030203" pitchFamily="34" charset="0"/>
              </a:rPr>
              <a:t>Objective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Inter" panose="02000503000000020004" pitchFamily="2" charset="0"/>
                <a:ea typeface="Inter" panose="02000503000000020004" pitchFamily="2" charset="0"/>
                <a:cs typeface="Lato" panose="020F0502020204030203" pitchFamily="34" charset="0"/>
              </a:rPr>
              <a:t>Increase the real-world impact of our pre-evaluation support by </a:t>
            </a: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simplifying and improving NICE’s early engagement with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p:txBody>
      </p:sp>
      <p:sp>
        <p:nvSpPr>
          <p:cNvPr id="32" name="Rectangle 31">
            <a:extLst>
              <a:ext uri="{FF2B5EF4-FFF2-40B4-BE49-F238E27FC236}">
                <a16:creationId xmlns:a16="http://schemas.microsoft.com/office/drawing/2014/main" id="{6350E1D1-B96B-995B-1CBE-EF9ECB9215D8}"/>
              </a:ext>
            </a:extLst>
          </p:cNvPr>
          <p:cNvSpPr/>
          <p:nvPr/>
        </p:nvSpPr>
        <p:spPr>
          <a:xfrm>
            <a:off x="3028752" y="1098165"/>
            <a:ext cx="1155600" cy="5626471"/>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objectives</a:t>
            </a:r>
          </a:p>
        </p:txBody>
      </p:sp>
      <p:sp>
        <p:nvSpPr>
          <p:cNvPr id="2" name="Rectangle 1">
            <a:extLst>
              <a:ext uri="{FF2B5EF4-FFF2-40B4-BE49-F238E27FC236}">
                <a16:creationId xmlns:a16="http://schemas.microsoft.com/office/drawing/2014/main" id="{BC9A4983-CA08-2FA4-E5FE-25975984EA2E}"/>
              </a:ext>
            </a:extLst>
          </p:cNvPr>
          <p:cNvSpPr/>
          <p:nvPr/>
        </p:nvSpPr>
        <p:spPr>
          <a:xfrm>
            <a:off x="3028752" y="1115886"/>
            <a:ext cx="1155600" cy="50062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objective[s</a:t>
            </a:r>
            <a:r>
              <a:rPr lang="en-GB" sz="950" b="1">
                <a:solidFill>
                  <a:prstClr val="black"/>
                </a:solidFill>
                <a:latin typeface="Inter" panose="02000503000000020004" pitchFamily="2" charset="0"/>
                <a:ea typeface="Inter" panose="02000503000000020004" pitchFamily="2" charset="0"/>
                <a:cs typeface="Lato" panose="020F0502020204030203" pitchFamily="34" charset="0"/>
              </a:rPr>
              <a:t>]</a:t>
            </a:r>
            <a:endPar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7" name="Rectangle 6">
            <a:extLst>
              <a:ext uri="{FF2B5EF4-FFF2-40B4-BE49-F238E27FC236}">
                <a16:creationId xmlns:a16="http://schemas.microsoft.com/office/drawing/2014/main" id="{FED9F89F-76B1-45BA-94E1-2D47CFBF27AC}"/>
              </a:ext>
            </a:extLst>
          </p:cNvPr>
          <p:cNvSpPr/>
          <p:nvPr/>
        </p:nvSpPr>
        <p:spPr>
          <a:xfrm>
            <a:off x="4319244" y="1103186"/>
            <a:ext cx="1966879" cy="50062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Inter"/>
                <a:ea typeface="Inter"/>
                <a:cs typeface="Lato"/>
              </a:rPr>
              <a:t>What’s been achieved</a:t>
            </a:r>
          </a:p>
          <a:p>
            <a:pPr>
              <a:defRPr/>
            </a:pPr>
            <a:r>
              <a:rPr lang="en-GB" sz="1200" i="1">
                <a:solidFill>
                  <a:schemeClr val="tx1"/>
                </a:solidFill>
                <a:latin typeface="Inter"/>
                <a:ea typeface="Inter"/>
                <a:cs typeface="Lato"/>
              </a:rPr>
              <a:t>What are the measurable ways in which your work has led to improvements, or helped us work towards this objective?</a:t>
            </a:r>
          </a:p>
          <a:p>
            <a:pPr marL="0" marR="0" lvl="0" indent="0" defTabSz="914400">
              <a:lnSpc>
                <a:spcPct val="100000"/>
              </a:lnSpc>
              <a:spcBef>
                <a:spcPts val="0"/>
              </a:spcBef>
              <a:spcAft>
                <a:spcPts val="0"/>
              </a:spcAft>
              <a:buClrTx/>
              <a:buSzTx/>
              <a:buFontTx/>
              <a:buNone/>
              <a:tabLst/>
              <a:defRPr/>
            </a:pPr>
            <a:endParaRPr lang="en-GB" sz="1000" b="1" i="0" u="none" strike="noStrike" kern="1200" cap="none" spc="0" normalizeH="0" baseline="0" noProof="0">
              <a:ln>
                <a:noFill/>
              </a:ln>
              <a:solidFill>
                <a:schemeClr val="tx1"/>
              </a:solidFill>
              <a:effectLst/>
              <a:uLnTx/>
              <a:uFillTx/>
              <a:latin typeface="Inter"/>
              <a:ea typeface="Inter"/>
              <a:cs typeface="Lato"/>
            </a:endParaRPr>
          </a:p>
          <a:p>
            <a:pPr>
              <a:defRPr/>
            </a:pPr>
            <a:endParaRPr lang="en-GB" sz="800">
              <a:solidFill>
                <a:schemeClr val="tx1"/>
              </a:solidFill>
              <a:latin typeface="Inter"/>
              <a:ea typeface="Inter"/>
              <a:cs typeface="Lato"/>
            </a:endParaRPr>
          </a:p>
          <a:p>
            <a:pPr>
              <a:defRPr/>
            </a:pPr>
            <a:endParaRPr lang="en-GB" sz="90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6352024" y="1096153"/>
            <a:ext cx="2100213" cy="5626470"/>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Inter"/>
                <a:ea typeface="Inter"/>
                <a:cs typeface="Lato"/>
              </a:rPr>
              <a:t>Key risks and challenges</a:t>
            </a:r>
          </a:p>
          <a:p>
            <a:pPr>
              <a:defRPr/>
            </a:pPr>
            <a:endParaRPr lang="en-GB" sz="1400" b="1" dirty="0">
              <a:solidFill>
                <a:schemeClr val="tx1"/>
              </a:solidFill>
              <a:latin typeface="Inter"/>
              <a:cs typeface="Lato"/>
            </a:endParaRPr>
          </a:p>
          <a:p>
            <a:pPr>
              <a:defRPr/>
            </a:pPr>
            <a:r>
              <a:rPr lang="en-GB" sz="1000" b="1" dirty="0">
                <a:solidFill>
                  <a:schemeClr val="tx1"/>
                </a:solidFill>
                <a:latin typeface="Inter"/>
                <a:cs typeface="Lato"/>
              </a:rPr>
              <a:t>Objective 1:</a:t>
            </a:r>
            <a:endParaRPr lang="en-GB" dirty="0">
              <a:solidFill>
                <a:schemeClr val="tx1"/>
              </a:solidFill>
            </a:endParaRPr>
          </a:p>
          <a:p>
            <a:pPr>
              <a:defRPr/>
            </a:pPr>
            <a:r>
              <a:rPr lang="en-GB" sz="900" dirty="0">
                <a:solidFill>
                  <a:schemeClr val="tx1"/>
                </a:solidFill>
                <a:latin typeface="Inter"/>
                <a:cs typeface="Lato"/>
              </a:rPr>
              <a:t>Creating a  central topic prioritisation team within the clinical directorate that will successfully operationalise the decision-making of an integrated prioritisation board from April 2024.                                                                                                      Successful integration of TSOP into the prioritisation board.</a:t>
            </a:r>
            <a:endParaRPr lang="en-GB" dirty="0">
              <a:solidFill>
                <a:schemeClr val="tx1"/>
              </a:solidFill>
            </a:endParaRPr>
          </a:p>
          <a:p>
            <a:pPr>
              <a:defRPr/>
            </a:pPr>
            <a:endParaRPr lang="en-GB" sz="1000" dirty="0">
              <a:solidFill>
                <a:srgbClr val="FF0000"/>
              </a:solidFill>
              <a:latin typeface="Arial"/>
              <a:ea typeface="Inter" panose="02000503000000020004" pitchFamily="2" charset="0"/>
              <a:cs typeface="Arial"/>
            </a:endParaRPr>
          </a:p>
          <a:p>
            <a:pPr>
              <a:defRPr/>
            </a:pPr>
            <a:endParaRPr lang="en-GB" sz="900" b="1" dirty="0">
              <a:solidFill>
                <a:schemeClr val="tx1"/>
              </a:solidFill>
              <a:latin typeface="Inter" panose="02000503000000020004" pitchFamily="2" charset="0"/>
              <a:cs typeface="Lato" panose="020F0502020204030203" pitchFamily="34" charset="0"/>
            </a:endParaRPr>
          </a:p>
          <a:p>
            <a:pPr>
              <a:defRPr/>
            </a:pPr>
            <a:r>
              <a:rPr lang="en-GB" sz="1000" b="1" dirty="0">
                <a:solidFill>
                  <a:schemeClr val="tx1"/>
                </a:solidFill>
                <a:latin typeface="Inter"/>
                <a:cs typeface="Lato"/>
              </a:rPr>
              <a:t>Objective 2:</a:t>
            </a:r>
            <a:endParaRPr lang="en-GB" dirty="0">
              <a:solidFill>
                <a:schemeClr val="tx1"/>
              </a:solidFill>
              <a:latin typeface="Inter"/>
              <a:cs typeface="Lato"/>
            </a:endParaRPr>
          </a:p>
          <a:p>
            <a:pPr>
              <a:defRPr/>
            </a:pPr>
            <a:endParaRPr lang="en-GB" sz="1000" b="1" dirty="0">
              <a:solidFill>
                <a:schemeClr val="tx1"/>
              </a:solidFill>
              <a:latin typeface="Inter"/>
              <a:cs typeface="Lato"/>
            </a:endParaRPr>
          </a:p>
          <a:p>
            <a:pPr>
              <a:defRPr/>
            </a:pPr>
            <a:r>
              <a:rPr lang="en-GB" sz="900" dirty="0">
                <a:solidFill>
                  <a:schemeClr val="tx1"/>
                </a:solidFill>
                <a:latin typeface="Inter"/>
                <a:cs typeface="Calibri"/>
              </a:rPr>
              <a:t>There has been a challenge from Unison to the revamped Account Management roles which is impacting on recruitment timelines, and therefore on the establishment of the new service and on income generation. Discussions are being taken forward with HR. </a:t>
            </a:r>
          </a:p>
          <a:p>
            <a:pPr>
              <a:defRPr/>
            </a:pPr>
            <a:endParaRPr lang="en-GB" sz="900" dirty="0">
              <a:solidFill>
                <a:schemeClr val="tx1"/>
              </a:solidFill>
              <a:latin typeface="Inter"/>
              <a:cs typeface="Calibri"/>
            </a:endParaRPr>
          </a:p>
          <a:p>
            <a:pPr>
              <a:defRPr/>
            </a:pPr>
            <a:r>
              <a:rPr lang="en-GB" sz="900" dirty="0">
                <a:solidFill>
                  <a:schemeClr val="tx1"/>
                </a:solidFill>
                <a:latin typeface="Inter"/>
                <a:cs typeface="Calibri"/>
              </a:rPr>
              <a:t>Progress towards achieving the 23-24 income targets has improved, although a small deficit is still predicted. Additional cost of Life Sciences Team (currently partially GIA funded) will need to be covered next year. </a:t>
            </a:r>
            <a:endParaRPr lang="en-US" sz="900" dirty="0">
              <a:solidFill>
                <a:schemeClr val="tx1"/>
              </a:solidFill>
              <a:latin typeface="Inter"/>
              <a:cs typeface="Calibri"/>
            </a:endParaRPr>
          </a:p>
          <a:p>
            <a:pPr>
              <a:defRPr/>
            </a:pPr>
            <a:endParaRPr lang="en-GB" sz="1000" b="1" dirty="0">
              <a:solidFill>
                <a:srgbClr val="000000"/>
              </a:solidFill>
              <a:latin typeface="Inter"/>
              <a:cs typeface="Lato"/>
            </a:endParaRPr>
          </a:p>
          <a:p>
            <a:pPr>
              <a:defRPr/>
            </a:pPr>
            <a:endParaRPr lang="en-GB" sz="900" dirty="0">
              <a:solidFill>
                <a:srgbClr val="FF0000"/>
              </a:solidFill>
              <a:latin typeface="Arial"/>
              <a:cs typeface="Arial"/>
            </a:endParaRPr>
          </a:p>
          <a:p>
            <a:pPr>
              <a:defRPr/>
            </a:pPr>
            <a:endParaRPr lang="en-GB" sz="900" dirty="0">
              <a:solidFill>
                <a:schemeClr val="tx1"/>
              </a:solidFill>
              <a:cs typeface="Calibri"/>
            </a:endParaRPr>
          </a:p>
        </p:txBody>
      </p:sp>
      <p:sp>
        <p:nvSpPr>
          <p:cNvPr id="5" name="Rectangle 4">
            <a:extLst>
              <a:ext uri="{FF2B5EF4-FFF2-40B4-BE49-F238E27FC236}">
                <a16:creationId xmlns:a16="http://schemas.microsoft.com/office/drawing/2014/main" id="{3CF273C1-BEF5-4747-FEF2-30B4961B65FA}"/>
              </a:ext>
            </a:extLst>
          </p:cNvPr>
          <p:cNvSpPr/>
          <p:nvPr/>
        </p:nvSpPr>
        <p:spPr>
          <a:xfrm>
            <a:off x="8570593" y="1098751"/>
            <a:ext cx="1695617" cy="3123928"/>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we have learnt</a:t>
            </a:r>
          </a:p>
          <a:p>
            <a:pPr>
              <a:defRPr/>
            </a:pPr>
            <a:endParaRPr lang="en-GB" sz="800" i="1" dirty="0">
              <a:solidFill>
                <a:srgbClr val="FF0000"/>
              </a:solidFill>
              <a:latin typeface="Inter"/>
              <a:ea typeface="Inter" panose="02000503000000020004" pitchFamily="2" charset="0"/>
              <a:cs typeface="Lato"/>
            </a:endParaRPr>
          </a:p>
          <a:p>
            <a:pPr>
              <a:defRPr/>
            </a:pPr>
            <a:r>
              <a:rPr lang="en-GB" sz="1000" b="1" dirty="0">
                <a:solidFill>
                  <a:schemeClr val="tx1"/>
                </a:solidFill>
                <a:latin typeface="Inter"/>
                <a:cs typeface="Lato"/>
              </a:rPr>
              <a:t>Objective 1: </a:t>
            </a:r>
          </a:p>
          <a:p>
            <a:pPr defTabSz="1524000">
              <a:defRPr/>
            </a:pPr>
            <a:r>
              <a:rPr lang="en-GB" sz="900" dirty="0">
                <a:solidFill>
                  <a:schemeClr val="tx1"/>
                </a:solidFill>
                <a:latin typeface="Inter"/>
                <a:cs typeface="Lato"/>
              </a:rPr>
              <a:t>We will need to undertake a formal external consultation around our new integrated approach to prioritisation</a:t>
            </a:r>
          </a:p>
          <a:p>
            <a:pPr>
              <a:defRPr/>
            </a:pPr>
            <a:endParaRPr lang="en-GB" sz="9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800" b="1" dirty="0">
                <a:solidFill>
                  <a:schemeClr val="tx1"/>
                </a:solidFill>
                <a:latin typeface="Inter"/>
                <a:cs typeface="Lato"/>
              </a:rPr>
              <a:t>Objective </a:t>
            </a:r>
            <a:r>
              <a:rPr lang="en-GB" sz="900" b="1" dirty="0">
                <a:solidFill>
                  <a:schemeClr val="tx1"/>
                </a:solidFill>
                <a:latin typeface="Inter"/>
                <a:cs typeface="Lato"/>
              </a:rPr>
              <a:t>2: </a:t>
            </a:r>
          </a:p>
          <a:p>
            <a:pPr defTabSz="1524000">
              <a:defRPr/>
            </a:pPr>
            <a:r>
              <a:rPr lang="en-GB" sz="900" dirty="0">
                <a:solidFill>
                  <a:schemeClr val="tx1"/>
                </a:solidFill>
                <a:cs typeface="Lato"/>
              </a:rPr>
              <a:t>T</a:t>
            </a:r>
            <a:r>
              <a:rPr lang="en-GB" sz="900" dirty="0">
                <a:solidFill>
                  <a:schemeClr val="tx1"/>
                </a:solidFill>
                <a:ea typeface="Calibri"/>
                <a:cs typeface="Calibri"/>
              </a:rPr>
              <a:t>here have been some queries at events and in the media around the evidence of the value of engaging with NICE Advice services. </a:t>
            </a:r>
          </a:p>
          <a:p>
            <a:pPr>
              <a:defRPr/>
            </a:pPr>
            <a:endParaRPr lang="en-GB" sz="900" b="1" dirty="0">
              <a:solidFill>
                <a:schemeClr val="tx1"/>
              </a:solidFill>
              <a:latin typeface="Inter"/>
              <a:cs typeface="Lato"/>
            </a:endParaRPr>
          </a:p>
          <a:p>
            <a:pPr>
              <a:defRPr/>
            </a:pPr>
            <a:endParaRPr lang="en-GB" sz="9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7" name="Rectangle 16">
            <a:extLst>
              <a:ext uri="{FF2B5EF4-FFF2-40B4-BE49-F238E27FC236}">
                <a16:creationId xmlns:a16="http://schemas.microsoft.com/office/drawing/2014/main" id="{484FC8C7-FBE7-4EA8-09F6-82113E37223F}"/>
              </a:ext>
            </a:extLst>
          </p:cNvPr>
          <p:cNvSpPr/>
          <p:nvPr/>
        </p:nvSpPr>
        <p:spPr>
          <a:xfrm>
            <a:off x="8544619" y="4324520"/>
            <a:ext cx="1695617" cy="2400116"/>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Inter"/>
                <a:cs typeface="Lato"/>
              </a:rPr>
              <a:t>What action will be taken</a:t>
            </a:r>
          </a:p>
          <a:p>
            <a:pPr>
              <a:defRPr/>
            </a:pPr>
            <a:r>
              <a:rPr lang="en-GB" sz="900" b="1" dirty="0">
                <a:solidFill>
                  <a:schemeClr val="tx1"/>
                </a:solidFill>
                <a:latin typeface="Inter"/>
                <a:cs typeface="Lato"/>
              </a:rPr>
              <a:t>Objective 1:</a:t>
            </a:r>
            <a:endParaRPr lang="en-GB" sz="900" b="1" dirty="0">
              <a:solidFill>
                <a:schemeClr val="tx1"/>
              </a:solidFill>
              <a:latin typeface="Inter"/>
            </a:endParaRPr>
          </a:p>
          <a:p>
            <a:pPr defTabSz="1524000">
              <a:defRPr/>
            </a:pPr>
            <a:r>
              <a:rPr lang="en-GB" sz="900" dirty="0">
                <a:solidFill>
                  <a:schemeClr val="tx1"/>
                </a:solidFill>
                <a:latin typeface="Inter"/>
                <a:cs typeface="Lato"/>
              </a:rPr>
              <a:t>We will discuss the planning and content of the formal consultation at the shadow prioritisation board meeting in December.</a:t>
            </a:r>
            <a:endParaRPr lang="en-GB" dirty="0"/>
          </a:p>
          <a:p>
            <a:pPr>
              <a:defRPr/>
            </a:pPr>
            <a:endParaRPr lang="en-GB" sz="900" dirty="0">
              <a:solidFill>
                <a:schemeClr val="tx1"/>
              </a:solidFill>
              <a:latin typeface="Inter"/>
              <a:cs typeface="Calibri" panose="020F0502020204030204"/>
            </a:endParaRPr>
          </a:p>
          <a:p>
            <a:pPr>
              <a:defRPr/>
            </a:pPr>
            <a:endParaRPr lang="en-GB" sz="8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b="1" dirty="0">
                <a:solidFill>
                  <a:schemeClr val="tx1"/>
                </a:solidFill>
                <a:latin typeface="Inter"/>
                <a:cs typeface="Lato"/>
              </a:rPr>
              <a:t>Objective 2:</a:t>
            </a:r>
          </a:p>
          <a:p>
            <a:pPr>
              <a:defRPr/>
            </a:pPr>
            <a:r>
              <a:rPr lang="en-GB" sz="900" dirty="0">
                <a:solidFill>
                  <a:schemeClr val="tx1"/>
                </a:solidFill>
                <a:latin typeface="Inter"/>
                <a:ea typeface="Calibri"/>
                <a:cs typeface="Calibri"/>
              </a:rPr>
              <a:t>Progress the work to evaluate the impact of previous advice projects.</a:t>
            </a:r>
            <a:r>
              <a:rPr lang="en-GB" sz="900" dirty="0">
                <a:solidFill>
                  <a:schemeClr val="tx1"/>
                </a:solidFill>
                <a:latin typeface="Inter"/>
                <a:cs typeface="Lato"/>
              </a:rPr>
              <a:t> </a:t>
            </a:r>
            <a:endParaRPr lang="en-GB" dirty="0">
              <a:solidFill>
                <a:schemeClr val="tx1"/>
              </a:solidFill>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Rectangle 15">
            <a:extLst>
              <a:ext uri="{FF2B5EF4-FFF2-40B4-BE49-F238E27FC236}">
                <a16:creationId xmlns:a16="http://schemas.microsoft.com/office/drawing/2014/main" id="{D685CB26-20D1-5922-D7C1-E49BDC259F55}"/>
              </a:ext>
            </a:extLst>
          </p:cNvPr>
          <p:cNvSpPr/>
          <p:nvPr/>
        </p:nvSpPr>
        <p:spPr>
          <a:xfrm>
            <a:off x="10358597" y="1093574"/>
            <a:ext cx="1748779" cy="5631062"/>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Inter"/>
                <a:ea typeface="Inter"/>
                <a:cs typeface="Lato"/>
              </a:rPr>
              <a:t>What’s planned for the next two months</a:t>
            </a:r>
          </a:p>
          <a:p>
            <a:pPr>
              <a:defRPr/>
            </a:pPr>
            <a:endParaRPr lang="en-GB" sz="1000" b="1" dirty="0">
              <a:solidFill>
                <a:schemeClr val="tx1"/>
              </a:solidFill>
              <a:latin typeface="Inter"/>
              <a:cs typeface="Lato"/>
            </a:endParaRPr>
          </a:p>
          <a:p>
            <a:pPr>
              <a:defRPr/>
            </a:pPr>
            <a:r>
              <a:rPr lang="en-GB" sz="1000" b="1" dirty="0">
                <a:solidFill>
                  <a:schemeClr val="tx1"/>
                </a:solidFill>
                <a:latin typeface="Inter"/>
                <a:cs typeface="Lato"/>
              </a:rPr>
              <a:t>Objective 1:</a:t>
            </a:r>
            <a:endParaRPr lang="en-GB" dirty="0">
              <a:solidFill>
                <a:schemeClr val="tx1"/>
              </a:solidFill>
            </a:endParaRPr>
          </a:p>
          <a:p>
            <a:pPr>
              <a:defRPr/>
            </a:pPr>
            <a:r>
              <a:rPr lang="en-GB" sz="900" dirty="0">
                <a:solidFill>
                  <a:schemeClr val="tx1"/>
                </a:solidFill>
                <a:latin typeface="Inter"/>
                <a:cs typeface="Lato"/>
              </a:rPr>
              <a:t>The shadow board will test the prioritisation framework from Dec onwards (until March '24).</a:t>
            </a:r>
          </a:p>
          <a:p>
            <a:pPr>
              <a:defRPr/>
            </a:pPr>
            <a:r>
              <a:rPr lang="en-GB" sz="900" dirty="0">
                <a:solidFill>
                  <a:schemeClr val="tx1"/>
                </a:solidFill>
                <a:latin typeface="Inter"/>
                <a:cs typeface="Lato"/>
              </a:rPr>
              <a:t>We will undertake listening events with key stakeholders to develop strategies on rare diseases, public health and social care.</a:t>
            </a:r>
          </a:p>
          <a:p>
            <a:pPr>
              <a:defRPr/>
            </a:pPr>
            <a:r>
              <a:rPr lang="en-GB" sz="900" dirty="0">
                <a:solidFill>
                  <a:schemeClr val="tx1"/>
                </a:solidFill>
                <a:latin typeface="Inter"/>
                <a:cs typeface="Lato"/>
              </a:rPr>
              <a:t>We will start planning a  stakeholder consultation and an external webinar.</a:t>
            </a:r>
          </a:p>
          <a:p>
            <a:pPr>
              <a:defRPr/>
            </a:pPr>
            <a:endParaRPr lang="en-GB" sz="1000" b="1" dirty="0">
              <a:solidFill>
                <a:schemeClr val="tx1"/>
              </a:solidFill>
              <a:latin typeface="Inter"/>
              <a:cs typeface="Lato"/>
            </a:endParaRPr>
          </a:p>
          <a:p>
            <a:pPr>
              <a:defRPr/>
            </a:pPr>
            <a:r>
              <a:rPr lang="en-GB" sz="1000" b="1" dirty="0">
                <a:solidFill>
                  <a:schemeClr val="tx1"/>
                </a:solidFill>
                <a:latin typeface="Inter"/>
                <a:cs typeface="Lato"/>
              </a:rPr>
              <a:t>Objective 2:</a:t>
            </a:r>
            <a:endParaRPr lang="en-GB" dirty="0">
              <a:solidFill>
                <a:schemeClr val="tx1"/>
              </a:solidFill>
            </a:endParaRPr>
          </a:p>
          <a:p>
            <a:pPr>
              <a:defRPr/>
            </a:pPr>
            <a:r>
              <a:rPr lang="en-GB" sz="900" dirty="0">
                <a:solidFill>
                  <a:schemeClr val="tx1"/>
                </a:solidFill>
                <a:latin typeface="Inter"/>
                <a:cs typeface="Calibri"/>
              </a:rPr>
              <a:t>Engagement with related teams to ensure effective key interfaces.</a:t>
            </a:r>
            <a:endParaRPr lang="en-GB" dirty="0">
              <a:solidFill>
                <a:schemeClr val="tx1"/>
              </a:solidFill>
            </a:endParaRPr>
          </a:p>
          <a:p>
            <a:pPr>
              <a:defRPr/>
            </a:pPr>
            <a:r>
              <a:rPr lang="en-GB" sz="900" dirty="0">
                <a:solidFill>
                  <a:schemeClr val="tx1"/>
                </a:solidFill>
                <a:latin typeface="Inter"/>
                <a:cs typeface="Calibri"/>
              </a:rPr>
              <a:t>Recruitment to business-critical vacancies not filled within the management of change.</a:t>
            </a:r>
            <a:endParaRPr lang="en-US" sz="900" dirty="0">
              <a:solidFill>
                <a:schemeClr val="tx1"/>
              </a:solidFill>
              <a:latin typeface="Inter"/>
              <a:cs typeface="Calibri"/>
            </a:endParaRPr>
          </a:p>
          <a:p>
            <a:pPr>
              <a:defRPr/>
            </a:pPr>
            <a:r>
              <a:rPr lang="en-GB" sz="900" dirty="0">
                <a:solidFill>
                  <a:schemeClr val="tx1"/>
                </a:solidFill>
                <a:latin typeface="Inter"/>
                <a:cs typeface="Calibri"/>
              </a:rPr>
              <a:t>Engagement events with industry groups.</a:t>
            </a:r>
          </a:p>
          <a:p>
            <a:pPr>
              <a:defRPr/>
            </a:pPr>
            <a:r>
              <a:rPr lang="en-GB" sz="900" dirty="0">
                <a:solidFill>
                  <a:schemeClr val="tx1"/>
                </a:solidFill>
                <a:latin typeface="Inter"/>
                <a:cs typeface="Calibri"/>
              </a:rPr>
              <a:t>Engagement with business colleagues to plan the changes required to provide clarity in relation to future use of NICE Advice in the context of MIBs and evidence summaries.</a:t>
            </a:r>
            <a:endParaRPr lang="en-US" sz="900" dirty="0">
              <a:solidFill>
                <a:schemeClr val="tx1"/>
              </a:solidFill>
              <a:latin typeface="Inter"/>
              <a:cs typeface="Calibri"/>
            </a:endParaRPr>
          </a:p>
          <a:p>
            <a:pPr marL="171450" indent="-171450">
              <a:buFont typeface="Arial"/>
              <a:buChar char="•"/>
              <a:defRPr/>
            </a:pPr>
            <a:endParaRPr lang="en-GB" sz="900" dirty="0">
              <a:solidFill>
                <a:srgbClr val="FF0000"/>
              </a:solidFill>
              <a:latin typeface="Inter"/>
              <a:cs typeface="Lato"/>
            </a:endParaRPr>
          </a:p>
          <a:p>
            <a:pPr>
              <a:defRPr/>
            </a:pPr>
            <a:endParaRPr lang="en-GB" sz="900" dirty="0">
              <a:solidFill>
                <a:schemeClr val="tx1"/>
              </a:solidFill>
              <a:cs typeface="Calibri"/>
            </a:endParaRPr>
          </a:p>
        </p:txBody>
      </p:sp>
      <p:grpSp>
        <p:nvGrpSpPr>
          <p:cNvPr id="8" name="Group 7">
            <a:extLst>
              <a:ext uri="{FF2B5EF4-FFF2-40B4-BE49-F238E27FC236}">
                <a16:creationId xmlns:a16="http://schemas.microsoft.com/office/drawing/2014/main" id="{CA1C152E-1833-9EA9-A92D-40C21258A189}"/>
              </a:ext>
              <a:ext uri="{C183D7F6-B498-43B3-948B-1728B52AA6E4}">
                <adec:decorative xmlns:adec="http://schemas.microsoft.com/office/drawing/2017/decorative" val="1"/>
              </a:ext>
            </a:extLst>
          </p:cNvPr>
          <p:cNvGrpSpPr/>
          <p:nvPr/>
        </p:nvGrpSpPr>
        <p:grpSpPr>
          <a:xfrm>
            <a:off x="3251061" y="2724024"/>
            <a:ext cx="845875" cy="167307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3" name="Arrow: Right 12">
            <a:extLst>
              <a:ext uri="{FF2B5EF4-FFF2-40B4-BE49-F238E27FC236}">
                <a16:creationId xmlns:a16="http://schemas.microsoft.com/office/drawing/2014/main" id="{51CA9360-24A8-BAB3-EC1D-959DC0B41F68}"/>
              </a:ext>
              <a:ext uri="{C183D7F6-B498-43B3-948B-1728B52AA6E4}">
                <adec:decorative xmlns:adec="http://schemas.microsoft.com/office/drawing/2017/decorative" val="1"/>
              </a:ext>
            </a:extLst>
          </p:cNvPr>
          <p:cNvSpPr/>
          <p:nvPr/>
        </p:nvSpPr>
        <p:spPr>
          <a:xfrm>
            <a:off x="3074023" y="2776099"/>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83433F5-6E0E-5D75-1D05-D1C0759E22CB}"/>
              </a:ext>
              <a:ext uri="{C183D7F6-B498-43B3-948B-1728B52AA6E4}">
                <adec:decorative xmlns:adec="http://schemas.microsoft.com/office/drawing/2017/decorative" val="1"/>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1</a:t>
            </a:r>
          </a:p>
        </p:txBody>
      </p:sp>
      <p:sp>
        <p:nvSpPr>
          <p:cNvPr id="33" name="Arrow: Pentagon 32">
            <a:extLst>
              <a:ext uri="{FF2B5EF4-FFF2-40B4-BE49-F238E27FC236}">
                <a16:creationId xmlns:a16="http://schemas.microsoft.com/office/drawing/2014/main" id="{01D7F51E-A848-FA63-648C-EC648A7E2281}"/>
              </a:ext>
              <a:ext uri="{C183D7F6-B498-43B3-948B-1728B52AA6E4}">
                <adec:decorative xmlns:adec="http://schemas.microsoft.com/office/drawing/2017/decorative" val="1"/>
              </a:ext>
            </a:extLst>
          </p:cNvPr>
          <p:cNvSpPr/>
          <p:nvPr/>
        </p:nvSpPr>
        <p:spPr>
          <a:xfrm>
            <a:off x="281127" y="1461343"/>
            <a:ext cx="2718000" cy="5263293"/>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Inter" panose="02000503000000020004" pitchFamily="2" charset="0"/>
                <a:ea typeface="Inter" panose="02000503000000020004" pitchFamily="2" charset="0"/>
                <a:cs typeface="Lato" panose="020F0502020204030203" pitchFamily="34" charset="0"/>
              </a:rPr>
              <a:t>Objective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Inter" panose="02000503000000020004" pitchFamily="2" charset="0"/>
                <a:ea typeface="Inter" panose="02000503000000020004" pitchFamily="2" charset="0"/>
                <a:cs typeface="Lato" panose="020F0502020204030203" pitchFamily="34" charset="0"/>
              </a:rPr>
              <a:t>Increase the relevance of our guidance by developing </a:t>
            </a: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a NICE-wide horizon scanning &amp; topic selection </a:t>
            </a:r>
            <a:r>
              <a:rPr lang="en-GB" sz="1200" dirty="0">
                <a:solidFill>
                  <a:schemeClr val="bg1"/>
                </a:solidFill>
                <a:latin typeface="Inter" panose="02000503000000020004" pitchFamily="2" charset="0"/>
                <a:ea typeface="Inter" panose="02000503000000020004" pitchFamily="2" charset="0"/>
                <a:cs typeface="Lato" panose="020F0502020204030203" pitchFamily="34" charset="0"/>
              </a:rPr>
              <a:t>function enabled by </a:t>
            </a: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coordinated stakeholder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Inter" panose="02000503000000020004" pitchFamily="2" charset="0"/>
                <a:ea typeface="Inter" panose="02000503000000020004" pitchFamily="2" charset="0"/>
                <a:cs typeface="Lato" panose="020F0502020204030203" pitchFamily="34" charset="0"/>
              </a:rPr>
              <a:t>Objective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Inter" panose="02000503000000020004" pitchFamily="2" charset="0"/>
                <a:ea typeface="Inter" panose="02000503000000020004" pitchFamily="2" charset="0"/>
                <a:cs typeface="Lato" panose="020F0502020204030203" pitchFamily="34" charset="0"/>
              </a:rPr>
              <a:t>Increase the real-world impact of our pre-evaluation support by </a:t>
            </a: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simplifying and improving NICE’s early engagement with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chemeClr val="bg1"/>
              </a:solidFill>
              <a:latin typeface="Inter" panose="02000503000000020004" pitchFamily="2" charset="0"/>
              <a:ea typeface="Inter" panose="02000503000000020004" pitchFamily="2" charset="0"/>
              <a:cs typeface="Lato" panose="020F0502020204030203" pitchFamily="34" charset="0"/>
            </a:endParaRPr>
          </a:p>
        </p:txBody>
      </p:sp>
      <p:sp>
        <p:nvSpPr>
          <p:cNvPr id="35" name="Rectangle 34">
            <a:extLst>
              <a:ext uri="{FF2B5EF4-FFF2-40B4-BE49-F238E27FC236}">
                <a16:creationId xmlns:a16="http://schemas.microsoft.com/office/drawing/2014/main" id="{418E8522-FB79-9DEC-F80A-3F98EA2EFD92}"/>
              </a:ext>
              <a:ext uri="{C183D7F6-B498-43B3-948B-1728B52AA6E4}">
                <adec:decorative xmlns:adec="http://schemas.microsoft.com/office/drawing/2017/decorative" val="1"/>
              </a:ext>
            </a:extLst>
          </p:cNvPr>
          <p:cNvSpPr/>
          <p:nvPr/>
        </p:nvSpPr>
        <p:spPr>
          <a:xfrm>
            <a:off x="4319244" y="1098165"/>
            <a:ext cx="1966879" cy="562647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What’s been achieved</a:t>
            </a:r>
          </a:p>
          <a:p>
            <a:pPr>
              <a:defRPr/>
            </a:pPr>
            <a:endParaRPr lang="en-GB" sz="1000" b="1" dirty="0">
              <a:solidFill>
                <a:schemeClr val="tx1"/>
              </a:solidFill>
              <a:latin typeface="Inter"/>
              <a:ea typeface="Inter"/>
              <a:cs typeface="Lato"/>
            </a:endParaRPr>
          </a:p>
          <a:p>
            <a:pPr>
              <a:defRPr/>
            </a:pPr>
            <a:r>
              <a:rPr lang="en-GB" sz="1000" b="1" dirty="0">
                <a:solidFill>
                  <a:schemeClr val="tx1"/>
                </a:solidFill>
                <a:latin typeface="Inter"/>
                <a:ea typeface="Inter"/>
                <a:cs typeface="Lato"/>
              </a:rPr>
              <a:t>Objective 1:</a:t>
            </a:r>
            <a:endParaRPr lang="en-GB" sz="1000" b="1" i="0" u="none" strike="noStrike" kern="1200" cap="none" spc="0" normalizeH="0" baseline="0" noProof="0" dirty="0">
              <a:ln>
                <a:noFill/>
              </a:ln>
              <a:solidFill>
                <a:schemeClr val="tx1"/>
              </a:solidFill>
              <a:effectLst/>
              <a:uLnTx/>
              <a:uFillTx/>
              <a:latin typeface="Inter"/>
              <a:ea typeface="Inter"/>
              <a:cs typeface="Lato"/>
            </a:endParaRPr>
          </a:p>
          <a:p>
            <a:pPr marL="171450" indent="-171450">
              <a:buFont typeface="Arial" panose="020B0604020202020204" pitchFamily="34" charset="0"/>
              <a:buChar char="•"/>
              <a:defRPr/>
            </a:pPr>
            <a:r>
              <a:rPr lang="en-GB" sz="900" dirty="0">
                <a:solidFill>
                  <a:schemeClr val="tx1"/>
                </a:solidFill>
                <a:latin typeface="Inter"/>
                <a:ea typeface="Inter"/>
                <a:cs typeface="Lato"/>
              </a:rPr>
              <a:t>NICE Listens has started their deliberative engagement on the draft prioritisation framework.</a:t>
            </a:r>
          </a:p>
          <a:p>
            <a:pPr marL="171450" indent="-171450">
              <a:buFont typeface="Arial" panose="020B0604020202020204" pitchFamily="34" charset="0"/>
              <a:buChar char="•"/>
              <a:defRPr/>
            </a:pPr>
            <a:r>
              <a:rPr lang="en-GB" sz="900" dirty="0">
                <a:solidFill>
                  <a:schemeClr val="tx1"/>
                </a:solidFill>
                <a:latin typeface="Inter"/>
                <a:ea typeface="Inter"/>
                <a:cs typeface="Lato"/>
              </a:rPr>
              <a:t>We are steadily progressing the work to develop the prioritisation framework.</a:t>
            </a:r>
          </a:p>
          <a:p>
            <a:pPr marL="171450" indent="-171450">
              <a:buFont typeface="Arial" panose="020B0604020202020204" pitchFamily="34" charset="0"/>
              <a:buChar char="•"/>
              <a:defRPr/>
            </a:pPr>
            <a:r>
              <a:rPr lang="en-GB" sz="900" dirty="0">
                <a:solidFill>
                  <a:schemeClr val="tx1"/>
                </a:solidFill>
                <a:latin typeface="Inter"/>
                <a:cs typeface="Lato"/>
              </a:rPr>
              <a:t>Following several workshops, the horizon scanning (HS) team has now outlined proposals for the HS function and how it will support the work of the prioritisation board. </a:t>
            </a:r>
            <a:endParaRPr lang="en-GB" b="1" dirty="0"/>
          </a:p>
          <a:p>
            <a:pPr>
              <a:buFont typeface="Arial"/>
              <a:defRPr/>
            </a:pPr>
            <a:endParaRPr lang="en-GB" sz="1000" b="1" dirty="0">
              <a:solidFill>
                <a:schemeClr val="tx1"/>
              </a:solidFill>
              <a:latin typeface="Inter"/>
              <a:ea typeface="Inter"/>
              <a:cs typeface="Lato"/>
            </a:endParaRPr>
          </a:p>
          <a:p>
            <a:pPr>
              <a:buFont typeface="Arial"/>
              <a:defRPr/>
            </a:pPr>
            <a:r>
              <a:rPr lang="en-GB" sz="1000" b="1" dirty="0">
                <a:solidFill>
                  <a:schemeClr val="tx1"/>
                </a:solidFill>
                <a:latin typeface="Inter"/>
                <a:ea typeface="Inter"/>
                <a:cs typeface="Lato"/>
              </a:rPr>
              <a:t>Objective 2:</a:t>
            </a:r>
            <a:endParaRPr lang="en-GB" sz="900" b="1" dirty="0">
              <a:solidFill>
                <a:schemeClr val="tx1"/>
              </a:solidFill>
              <a:latin typeface="Inter"/>
              <a:ea typeface="Inter"/>
              <a:cs typeface="Lato"/>
            </a:endParaRPr>
          </a:p>
          <a:p>
            <a:pPr>
              <a:defRPr/>
            </a:pPr>
            <a:endParaRPr lang="en-GB" sz="1000" dirty="0">
              <a:solidFill>
                <a:schemeClr val="tx1"/>
              </a:solidFill>
              <a:latin typeface="Inter"/>
              <a:ea typeface="Inter"/>
              <a:cs typeface="Lato"/>
            </a:endParaRPr>
          </a:p>
          <a:p>
            <a:pPr marL="171450" indent="-171450">
              <a:buFont typeface="Arial" panose="020B0604020202020204" pitchFamily="34" charset="0"/>
              <a:buChar char="•"/>
              <a:defRPr/>
            </a:pPr>
            <a:r>
              <a:rPr lang="en-GB" sz="900" dirty="0">
                <a:solidFill>
                  <a:schemeClr val="tx1"/>
                </a:solidFill>
                <a:latin typeface="Inter"/>
                <a:ea typeface="Inter"/>
                <a:cs typeface="Calibri"/>
              </a:rPr>
              <a:t>Successful launch of NICE Advice including promotion at</a:t>
            </a:r>
            <a:br>
              <a:rPr lang="en-GB" sz="900" dirty="0">
                <a:solidFill>
                  <a:schemeClr val="tx1"/>
                </a:solidFill>
                <a:latin typeface="Inter"/>
                <a:ea typeface="Inter"/>
                <a:cs typeface="Calibri"/>
              </a:rPr>
            </a:br>
            <a:r>
              <a:rPr lang="en-GB" sz="900" dirty="0">
                <a:solidFill>
                  <a:schemeClr val="tx1"/>
                </a:solidFill>
                <a:latin typeface="Inter"/>
                <a:ea typeface="Inter"/>
                <a:cs typeface="Calibri"/>
              </a:rPr>
              <a:t>NICE Conference, ISPOR, and digital media campaign.</a:t>
            </a:r>
            <a:endParaRPr lang="en-US" sz="900" dirty="0">
              <a:solidFill>
                <a:schemeClr val="tx1"/>
              </a:solidFill>
              <a:latin typeface="Inter"/>
              <a:ea typeface="Inter"/>
              <a:cs typeface="Calibri"/>
            </a:endParaRPr>
          </a:p>
          <a:p>
            <a:pPr marL="171450" indent="-171450">
              <a:buFont typeface="Arial" panose="020B0604020202020204" pitchFamily="34" charset="0"/>
              <a:buChar char="•"/>
              <a:defRPr/>
            </a:pPr>
            <a:r>
              <a:rPr lang="en-GB" sz="900" dirty="0">
                <a:solidFill>
                  <a:schemeClr val="tx1"/>
                </a:solidFill>
                <a:latin typeface="Inter"/>
                <a:ea typeface="Inter"/>
                <a:cs typeface="Calibri"/>
              </a:rPr>
              <a:t>Publication of new 'NICE Advice' web pages.</a:t>
            </a:r>
          </a:p>
          <a:p>
            <a:pPr marL="171450" indent="-171450">
              <a:buFont typeface="Arial" panose="020B0604020202020204" pitchFamily="34" charset="0"/>
              <a:buChar char="•"/>
              <a:defRPr/>
            </a:pPr>
            <a:r>
              <a:rPr lang="en-GB" sz="900" dirty="0">
                <a:solidFill>
                  <a:schemeClr val="tx1"/>
                </a:solidFill>
                <a:latin typeface="Inter"/>
                <a:ea typeface="Inter"/>
                <a:cs typeface="Calibri"/>
              </a:rPr>
              <a:t>Training &amp; business readiness.</a:t>
            </a:r>
            <a:endParaRPr lang="en-US" sz="900" dirty="0">
              <a:solidFill>
                <a:schemeClr val="tx1"/>
              </a:solidFill>
              <a:latin typeface="Inter"/>
              <a:ea typeface="Inter"/>
              <a:cs typeface="Calibri"/>
            </a:endParaRPr>
          </a:p>
          <a:p>
            <a:pPr marL="171450" indent="-171450">
              <a:buFont typeface="Arial" panose="020B0604020202020204" pitchFamily="34" charset="0"/>
              <a:buChar char="•"/>
              <a:defRPr/>
            </a:pPr>
            <a:r>
              <a:rPr lang="en-GB" sz="900" dirty="0">
                <a:solidFill>
                  <a:schemeClr val="tx1"/>
                </a:solidFill>
                <a:latin typeface="Inter"/>
                <a:ea typeface="Inter"/>
                <a:cs typeface="Calibri"/>
              </a:rPr>
              <a:t>The newly integrated 'NICE Advice team' is in place (bringing together existing </a:t>
            </a:r>
            <a:br>
              <a:rPr lang="en-GB" sz="900" dirty="0">
                <a:solidFill>
                  <a:schemeClr val="tx1"/>
                </a:solidFill>
                <a:latin typeface="Inter"/>
                <a:ea typeface="Inter"/>
                <a:cs typeface="Calibri"/>
              </a:rPr>
            </a:br>
            <a:r>
              <a:rPr lang="en-GB" sz="900" dirty="0">
                <a:solidFill>
                  <a:schemeClr val="tx1"/>
                </a:solidFill>
                <a:latin typeface="Inter"/>
                <a:ea typeface="Inter"/>
                <a:cs typeface="Calibri"/>
              </a:rPr>
              <a:t>Scientific Advice [including NICE International], and Life Science teams).</a:t>
            </a:r>
            <a:endParaRPr lang="en-US" sz="900" dirty="0">
              <a:solidFill>
                <a:schemeClr val="tx1"/>
              </a:solidFill>
              <a:latin typeface="Inter"/>
              <a:ea typeface="Inter"/>
              <a:cs typeface="Calibri"/>
            </a:endParaRPr>
          </a:p>
          <a:p>
            <a:pPr marL="171450" indent="-171450">
              <a:buFont typeface="Arial" panose="020B0604020202020204" pitchFamily="34" charset="0"/>
              <a:buChar char="•"/>
              <a:defRPr/>
            </a:pPr>
            <a:r>
              <a:rPr lang="en-GB" sz="900" dirty="0">
                <a:solidFill>
                  <a:schemeClr val="tx1"/>
                </a:solidFill>
                <a:latin typeface="Inter"/>
                <a:ea typeface="Inter"/>
                <a:cs typeface="Calibri"/>
              </a:rPr>
              <a:t>Business process analysis and action plan creation. </a:t>
            </a:r>
          </a:p>
          <a:p>
            <a:pPr>
              <a:defRPr/>
            </a:pPr>
            <a:endParaRPr lang="en-GB" sz="800" dirty="0">
              <a:solidFill>
                <a:schemeClr val="tx1"/>
              </a:solidFill>
              <a:latin typeface="Inter"/>
              <a:ea typeface="Inter"/>
              <a:cs typeface="Lato"/>
            </a:endParaRPr>
          </a:p>
          <a:p>
            <a:pPr>
              <a:defRPr/>
            </a:pPr>
            <a:endParaRPr lang="en-GB" sz="900" dirty="0">
              <a:solidFill>
                <a:schemeClr val="tx1"/>
              </a:solidFill>
              <a:latin typeface="Inter"/>
              <a:ea typeface="Inter"/>
              <a:cs typeface="Lato"/>
            </a:endParaRPr>
          </a:p>
        </p:txBody>
      </p:sp>
      <p:sp>
        <p:nvSpPr>
          <p:cNvPr id="36" name="Rectangle 35">
            <a:extLst>
              <a:ext uri="{FF2B5EF4-FFF2-40B4-BE49-F238E27FC236}">
                <a16:creationId xmlns:a16="http://schemas.microsoft.com/office/drawing/2014/main" id="{3B19E6B4-CE83-6639-DB20-C4C967C5DF58}"/>
              </a:ext>
              <a:ext uri="{C183D7F6-B498-43B3-948B-1728B52AA6E4}">
                <adec:decorative xmlns:adec="http://schemas.microsoft.com/office/drawing/2017/decorative" val="1"/>
              </a:ext>
            </a:extLst>
          </p:cNvPr>
          <p:cNvSpPr/>
          <p:nvPr/>
        </p:nvSpPr>
        <p:spPr>
          <a:xfrm>
            <a:off x="281127" y="1015568"/>
            <a:ext cx="2269616"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Inter (body)"/>
              </a:rPr>
              <a:t>Relevance</a:t>
            </a:r>
          </a:p>
        </p:txBody>
      </p:sp>
      <p:sp>
        <p:nvSpPr>
          <p:cNvPr id="37" name="Oval 36">
            <a:extLst>
              <a:ext uri="{FF2B5EF4-FFF2-40B4-BE49-F238E27FC236}">
                <a16:creationId xmlns:a16="http://schemas.microsoft.com/office/drawing/2014/main" id="{CB8BA5D1-0C0E-2661-86E1-3D92AECBEDE8}"/>
              </a:ext>
              <a:ext uri="{C183D7F6-B498-43B3-948B-1728B52AA6E4}">
                <adec:decorative xmlns:adec="http://schemas.microsoft.com/office/drawing/2017/decorative" val="1"/>
              </a:ext>
            </a:extLst>
          </p:cNvPr>
          <p:cNvSpPr/>
          <p:nvPr/>
        </p:nvSpPr>
        <p:spPr>
          <a:xfrm>
            <a:off x="389025" y="352722"/>
            <a:ext cx="412163" cy="38750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1</a:t>
            </a:r>
          </a:p>
        </p:txBody>
      </p:sp>
      <p:grpSp>
        <p:nvGrpSpPr>
          <p:cNvPr id="38" name="Group 37">
            <a:extLst>
              <a:ext uri="{FF2B5EF4-FFF2-40B4-BE49-F238E27FC236}">
                <a16:creationId xmlns:a16="http://schemas.microsoft.com/office/drawing/2014/main" id="{DAB7EB63-BD64-DA09-50F0-EF77F18E765D}"/>
              </a:ext>
              <a:ext uri="{C183D7F6-B498-43B3-948B-1728B52AA6E4}">
                <adec:decorative xmlns:adec="http://schemas.microsoft.com/office/drawing/2017/decorative" val="1"/>
              </a:ext>
            </a:extLst>
          </p:cNvPr>
          <p:cNvGrpSpPr/>
          <p:nvPr/>
        </p:nvGrpSpPr>
        <p:grpSpPr>
          <a:xfrm>
            <a:off x="3225153" y="2262525"/>
            <a:ext cx="845875" cy="1673071"/>
            <a:chOff x="7818668" y="2734102"/>
            <a:chExt cx="845875" cy="1163725"/>
          </a:xfrm>
        </p:grpSpPr>
        <p:sp>
          <p:nvSpPr>
            <p:cNvPr id="39" name="Rectangle 38">
              <a:extLst>
                <a:ext uri="{FF2B5EF4-FFF2-40B4-BE49-F238E27FC236}">
                  <a16:creationId xmlns:a16="http://schemas.microsoft.com/office/drawing/2014/main" id="{9D3ED21D-6EEB-3322-A6D2-BA107BF8135E}"/>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3A99B24E-B498-C13A-BEF9-D5096F43D550}"/>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41" name="TextBox 40">
              <a:extLst>
                <a:ext uri="{FF2B5EF4-FFF2-40B4-BE49-F238E27FC236}">
                  <a16:creationId xmlns:a16="http://schemas.microsoft.com/office/drawing/2014/main" id="{E29C88AC-FEAF-D200-7ABF-BF3B44B0151C}"/>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42" name="TextBox 41">
              <a:extLst>
                <a:ext uri="{FF2B5EF4-FFF2-40B4-BE49-F238E27FC236}">
                  <a16:creationId xmlns:a16="http://schemas.microsoft.com/office/drawing/2014/main" id="{36A5770D-C1C1-36AB-7A76-17FC738A17BE}"/>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5" name="Arrow: Right 14">
            <a:extLst>
              <a:ext uri="{FF2B5EF4-FFF2-40B4-BE49-F238E27FC236}">
                <a16:creationId xmlns:a16="http://schemas.microsoft.com/office/drawing/2014/main" id="{AEE21176-9574-B0E4-314F-D4F1F37D3624}"/>
              </a:ext>
              <a:ext uri="{C183D7F6-B498-43B3-948B-1728B52AA6E4}">
                <adec:decorative xmlns:adec="http://schemas.microsoft.com/office/drawing/2017/decorative" val="1"/>
              </a:ext>
            </a:extLst>
          </p:cNvPr>
          <p:cNvSpPr/>
          <p:nvPr/>
        </p:nvSpPr>
        <p:spPr>
          <a:xfrm>
            <a:off x="3117550" y="5054759"/>
            <a:ext cx="880188" cy="322962"/>
          </a:xfrm>
          <a:prstGeom prst="rightArrow">
            <a:avLst/>
          </a:prstGeom>
          <a:solidFill>
            <a:schemeClr val="accent5">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14AD33FE-57F0-6EE1-5CB6-27CE6573818E}"/>
              </a:ext>
              <a:ext uri="{C183D7F6-B498-43B3-948B-1728B52AA6E4}">
                <adec:decorative xmlns:adec="http://schemas.microsoft.com/office/drawing/2017/decorative" val="1"/>
              </a:ext>
            </a:extLst>
          </p:cNvPr>
          <p:cNvSpPr/>
          <p:nvPr/>
        </p:nvSpPr>
        <p:spPr>
          <a:xfrm>
            <a:off x="3099620" y="5518588"/>
            <a:ext cx="880188" cy="352077"/>
          </a:xfrm>
          <a:prstGeom prst="rightArrow">
            <a:avLst/>
          </a:prstGeom>
          <a:solidFill>
            <a:schemeClr val="accent4">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64193E27-1FF2-5484-B3ED-0BA705CA83C9}"/>
              </a:ext>
              <a:ext uri="{C183D7F6-B498-43B3-948B-1728B52AA6E4}">
                <adec:decorative xmlns:adec="http://schemas.microsoft.com/office/drawing/2017/decorative" val="1"/>
              </a:ext>
            </a:extLst>
          </p:cNvPr>
          <p:cNvSpPr/>
          <p:nvPr/>
        </p:nvSpPr>
        <p:spPr>
          <a:xfrm>
            <a:off x="3076717" y="2463861"/>
            <a:ext cx="269552" cy="322962"/>
          </a:xfrm>
          <a:prstGeom prst="rightArrow">
            <a:avLst/>
          </a:prstGeom>
          <a:solidFill>
            <a:schemeClr val="accent5">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9C4455E-9E75-77FF-AFE0-AABDCF18D331}"/>
              </a:ext>
              <a:ext uri="{C183D7F6-B498-43B3-948B-1728B52AA6E4}">
                <adec:decorative xmlns:adec="http://schemas.microsoft.com/office/drawing/2017/decorative" val="1"/>
              </a:ext>
            </a:extLst>
          </p:cNvPr>
          <p:cNvSpPr txBox="1"/>
          <p:nvPr/>
        </p:nvSpPr>
        <p:spPr>
          <a:xfrm>
            <a:off x="3121883" y="5100880"/>
            <a:ext cx="882703" cy="230832"/>
          </a:xfrm>
          <a:prstGeom prst="rect">
            <a:avLst/>
          </a:prstGeom>
          <a:noFill/>
        </p:spPr>
        <p:txBody>
          <a:bodyPr wrap="square" rtlCol="0">
            <a:spAutoFit/>
          </a:bodyPr>
          <a:lstStyle/>
          <a:p>
            <a:r>
              <a:rPr lang="en-GB" sz="900"/>
              <a:t>Objective 1 </a:t>
            </a:r>
          </a:p>
        </p:txBody>
      </p:sp>
      <p:sp>
        <p:nvSpPr>
          <p:cNvPr id="21" name="TextBox 20">
            <a:extLst>
              <a:ext uri="{FF2B5EF4-FFF2-40B4-BE49-F238E27FC236}">
                <a16:creationId xmlns:a16="http://schemas.microsoft.com/office/drawing/2014/main" id="{5B2850AC-2734-6470-E5C3-1B0A5B92021F}"/>
              </a:ext>
              <a:ext uri="{C183D7F6-B498-43B3-948B-1728B52AA6E4}">
                <adec:decorative xmlns:adec="http://schemas.microsoft.com/office/drawing/2017/decorative" val="1"/>
              </a:ext>
            </a:extLst>
          </p:cNvPr>
          <p:cNvSpPr txBox="1"/>
          <p:nvPr/>
        </p:nvSpPr>
        <p:spPr>
          <a:xfrm>
            <a:off x="3132926" y="5579210"/>
            <a:ext cx="882703" cy="230832"/>
          </a:xfrm>
          <a:prstGeom prst="rect">
            <a:avLst/>
          </a:prstGeom>
          <a:noFill/>
        </p:spPr>
        <p:txBody>
          <a:bodyPr wrap="square" rtlCol="0">
            <a:spAutoFit/>
          </a:bodyPr>
          <a:lstStyle/>
          <a:p>
            <a:r>
              <a:rPr lang="en-GB" sz="900"/>
              <a:t>Objective 2 </a:t>
            </a:r>
          </a:p>
        </p:txBody>
      </p:sp>
      <p:sp>
        <p:nvSpPr>
          <p:cNvPr id="23" name="Arrow: Right 22">
            <a:extLst>
              <a:ext uri="{FF2B5EF4-FFF2-40B4-BE49-F238E27FC236}">
                <a16:creationId xmlns:a16="http://schemas.microsoft.com/office/drawing/2014/main" id="{C4CD72A9-8EF3-1C0D-FD3F-E7BDAADA8C09}"/>
              </a:ext>
              <a:ext uri="{C183D7F6-B498-43B3-948B-1728B52AA6E4}">
                <adec:decorative xmlns:adec="http://schemas.microsoft.com/office/drawing/2017/decorative" val="1"/>
              </a:ext>
            </a:extLst>
          </p:cNvPr>
          <p:cNvSpPr/>
          <p:nvPr/>
        </p:nvSpPr>
        <p:spPr>
          <a:xfrm>
            <a:off x="3048470" y="2516679"/>
            <a:ext cx="322453" cy="352077"/>
          </a:xfrm>
          <a:prstGeom prst="rightArrow">
            <a:avLst/>
          </a:prstGeom>
          <a:solidFill>
            <a:schemeClr val="accent4">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3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F6282DC-74A8-45BC-D1C9-A88A4E3C6DFD}"/>
              </a:ext>
            </a:extLst>
          </p:cNvPr>
          <p:cNvSpPr>
            <a:spLocks noGrp="1"/>
          </p:cNvSpPr>
          <p:nvPr>
            <p:ph type="title" idx="4294967295"/>
          </p:nvPr>
        </p:nvSpPr>
        <p:spPr>
          <a:xfrm>
            <a:off x="190503" y="61349"/>
            <a:ext cx="11807822" cy="435362"/>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Focus on what matters most - Milestones</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Oval 4">
            <a:extLst>
              <a:ext uri="{FF2B5EF4-FFF2-40B4-BE49-F238E27FC236}">
                <a16:creationId xmlns:a16="http://schemas.microsoft.com/office/drawing/2014/main" id="{981C83DA-14DD-0656-A870-5555DE219362}"/>
              </a:ext>
            </a:extLst>
          </p:cNvPr>
          <p:cNvSpPr/>
          <p:nvPr/>
        </p:nvSpPr>
        <p:spPr>
          <a:xfrm>
            <a:off x="386426" y="106866"/>
            <a:ext cx="257041" cy="34432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a:t>
            </a:r>
          </a:p>
        </p:txBody>
      </p:sp>
      <p:graphicFrame>
        <p:nvGraphicFramePr>
          <p:cNvPr id="7" name="Table 33">
            <a:extLst>
              <a:ext uri="{FF2B5EF4-FFF2-40B4-BE49-F238E27FC236}">
                <a16:creationId xmlns:a16="http://schemas.microsoft.com/office/drawing/2014/main" id="{C4AB293B-7C6E-4FCD-4142-5A4C5A257FE0}"/>
              </a:ext>
            </a:extLst>
          </p:cNvPr>
          <p:cNvGraphicFramePr>
            <a:graphicFrameLocks noGrp="1"/>
          </p:cNvGraphicFramePr>
          <p:nvPr>
            <p:extLst>
              <p:ext uri="{D42A27DB-BD31-4B8C-83A1-F6EECF244321}">
                <p14:modId xmlns:p14="http://schemas.microsoft.com/office/powerpoint/2010/main" val="1033527536"/>
              </p:ext>
            </p:extLst>
          </p:nvPr>
        </p:nvGraphicFramePr>
        <p:xfrm>
          <a:off x="137833" y="754094"/>
          <a:ext cx="11950044" cy="3580077"/>
        </p:xfrm>
        <a:graphic>
          <a:graphicData uri="http://schemas.openxmlformats.org/drawingml/2006/table">
            <a:tbl>
              <a:tblPr firstRow="1" bandRow="1">
                <a:tableStyleId>{5C22544A-7EE6-4342-B048-85BDC9FD1C3A}</a:tableStyleId>
              </a:tblPr>
              <a:tblGrid>
                <a:gridCol w="1633590">
                  <a:extLst>
                    <a:ext uri="{9D8B030D-6E8A-4147-A177-3AD203B41FA5}">
                      <a16:colId xmlns:a16="http://schemas.microsoft.com/office/drawing/2014/main" val="3271878385"/>
                    </a:ext>
                  </a:extLst>
                </a:gridCol>
                <a:gridCol w="5225166">
                  <a:extLst>
                    <a:ext uri="{9D8B030D-6E8A-4147-A177-3AD203B41FA5}">
                      <a16:colId xmlns:a16="http://schemas.microsoft.com/office/drawing/2014/main" val="1749687936"/>
                    </a:ext>
                  </a:extLst>
                </a:gridCol>
                <a:gridCol w="1378702">
                  <a:extLst>
                    <a:ext uri="{9D8B030D-6E8A-4147-A177-3AD203B41FA5}">
                      <a16:colId xmlns:a16="http://schemas.microsoft.com/office/drawing/2014/main" val="4064045093"/>
                    </a:ext>
                  </a:extLst>
                </a:gridCol>
                <a:gridCol w="1123816">
                  <a:extLst>
                    <a:ext uri="{9D8B030D-6E8A-4147-A177-3AD203B41FA5}">
                      <a16:colId xmlns:a16="http://schemas.microsoft.com/office/drawing/2014/main" val="2366519150"/>
                    </a:ext>
                  </a:extLst>
                </a:gridCol>
                <a:gridCol w="2588770">
                  <a:extLst>
                    <a:ext uri="{9D8B030D-6E8A-4147-A177-3AD203B41FA5}">
                      <a16:colId xmlns:a16="http://schemas.microsoft.com/office/drawing/2014/main" val="490217869"/>
                    </a:ext>
                  </a:extLst>
                </a:gridCol>
              </a:tblGrid>
              <a:tr h="512955">
                <a:tc>
                  <a:txBody>
                    <a:bodyPr/>
                    <a:lstStyle/>
                    <a:p>
                      <a:endParaRPr lang="en-GB" sz="1000" dirty="0">
                        <a:latin typeface="Inter" panose="02000503000000020004" pitchFamily="2" charset="0"/>
                        <a:ea typeface="Inter" panose="02000503000000020004" pitchFamily="2"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000" dirty="0">
                          <a:latin typeface="Inter" panose="02000503000000020004" pitchFamily="2" charset="0"/>
                          <a:ea typeface="Inter" panose="02000503000000020004" pitchFamily="2" charset="0"/>
                          <a:cs typeface="Arial" panose="020B0604020202020204" pitchFamily="34" charset="0"/>
                        </a:rPr>
                        <a:t>On </a:t>
                      </a:r>
                    </a:p>
                    <a:p>
                      <a:pPr algn="ctr"/>
                      <a:r>
                        <a:rPr lang="en-GB" sz="1000" dirty="0">
                          <a:latin typeface="Inter" panose="02000503000000020004" pitchFamily="2" charset="0"/>
                          <a:ea typeface="Inter" panose="02000503000000020004" pitchFamily="2" charset="0"/>
                          <a:cs typeface="Arial" panose="020B0604020202020204" pitchFamily="34"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000" dirty="0">
                          <a:latin typeface="Inter" panose="02000503000000020004" pitchFamily="2" charset="0"/>
                          <a:ea typeface="Inter" panose="02000503000000020004" pitchFamily="2" charset="0"/>
                          <a:cs typeface="Arial" panose="020B0604020202020204" pitchFamily="34"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424514">
                <a:tc rowSpan="5">
                  <a:txBody>
                    <a:bodyPr/>
                    <a:lstStyle/>
                    <a:p>
                      <a:r>
                        <a:rPr lang="en-GB" sz="1000" b="1" dirty="0">
                          <a:solidFill>
                            <a:schemeClr val="bg1"/>
                          </a:solidFill>
                          <a:latin typeface="Inter" panose="02000503000000020004" pitchFamily="2" charset="0"/>
                          <a:ea typeface="Inter" panose="02000503000000020004" pitchFamily="2" charset="0"/>
                          <a:cs typeface="Arial" panose="020B0604020202020204" pitchFamily="34" charset="0"/>
                        </a:rPr>
                        <a:t>Objective 1 </a:t>
                      </a:r>
                      <a:r>
                        <a:rPr lang="en-GB" sz="1000" b="0" dirty="0">
                          <a:solidFill>
                            <a:schemeClr val="bg1"/>
                          </a:solidFill>
                          <a:latin typeface="Inter" panose="02000503000000020004" pitchFamily="2" charset="0"/>
                          <a:ea typeface="Inter" panose="02000503000000020004" pitchFamily="2" charset="0"/>
                          <a:cs typeface="Arial" panose="020B0604020202020204" pitchFamily="34" charset="0"/>
                        </a:rPr>
                        <a:t>System intelligence</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Adopted a new, coordinated approach to stakeholder engagement ​</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i="0" dirty="0">
                          <a:solidFill>
                            <a:schemeClr val="tx1"/>
                          </a:solidFill>
                          <a:latin typeface="Inter" panose="02000503000000020004" pitchFamily="2" charset="0"/>
                          <a:ea typeface="Inter" panose="02000503000000020004" pitchFamily="2" charset="0"/>
                          <a:cs typeface="Arial" panose="020B0604020202020204" pitchFamily="34" charset="0"/>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b="0" dirty="0">
                          <a:solidFill>
                            <a:schemeClr val="bg1"/>
                          </a:solidFill>
                          <a:latin typeface="Inter" panose="02000503000000020004" pitchFamily="2" charset="0"/>
                          <a:ea typeface="Inter" panose="02000503000000020004" pitchFamily="2" charset="0"/>
                          <a:cs typeface="Arial" panose="020B0604020202020204" pitchFamily="34" charset="0"/>
                        </a:rPr>
                        <a:t>Yes</a:t>
                      </a:r>
                      <a:endParaRPr lang="en-US" sz="1000" b="0" dirty="0">
                        <a:latin typeface="Inter" panose="02000503000000020004" pitchFamily="2" charset="0"/>
                        <a:ea typeface="Inter" panose="02000503000000020004"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906D"/>
                    </a:solidFill>
                  </a:tcPr>
                </a:tc>
                <a:tc>
                  <a:txBody>
                    <a:bodyPr/>
                    <a:lstStyle/>
                    <a:p>
                      <a:pPr lvl="0" algn="l">
                        <a:buNone/>
                      </a:pPr>
                      <a:r>
                        <a:rPr lang="en-GB"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rPr>
                        <a:t>We plan to start a formal consultation from early 2024 and the CMO will also deliver an external webinar.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786518458"/>
                  </a:ext>
                </a:extLst>
              </a:tr>
              <a:tr h="611719">
                <a:tc vMerge="1">
                  <a:txBody>
                    <a:bodyPr/>
                    <a:lstStyle/>
                    <a:p>
                      <a:endParaRPr lang="en-GB"/>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Established new ways of working to systematically gather intelligence from the health and social care system, and from life sciences and industry  ​</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b="0" i="0" u="none" strike="noStrike" kern="1200" dirty="0">
                          <a:solidFill>
                            <a:schemeClr val="bg1"/>
                          </a:solidFill>
                          <a:latin typeface="Inter" panose="02000503000000020004" pitchFamily="2" charset="0"/>
                          <a:ea typeface="Inter" panose="02000503000000020004" pitchFamily="2" charset="0"/>
                          <a:cs typeface="Arial" panose="020B0604020202020204" pitchFamily="34"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dirty="0">
                          <a:solidFill>
                            <a:schemeClr val="tx1"/>
                          </a:solidFill>
                          <a:latin typeface="Inter" panose="02000503000000020004" pitchFamily="2" charset="0"/>
                          <a:ea typeface="Inter" panose="02000503000000020004" pitchFamily="2" charset="0"/>
                          <a:cs typeface="Arial" panose="020B0604020202020204" pitchFamily="34" charset="0"/>
                        </a:rPr>
                        <a:t>General intelligence campaign is currently being worked up and due to run Nov-Dec. Topic intelligence campaign due to run Jan-Feb.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3293202376"/>
                  </a:ext>
                </a:extLst>
              </a:tr>
              <a:tr h="539488">
                <a:tc vMerge="1">
                  <a:txBody>
                    <a:bodyPr/>
                    <a:lstStyle/>
                    <a:p>
                      <a:endParaRPr lang="en-GB"/>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Created a cross-organisational prioritisation function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dirty="0">
                          <a:solidFill>
                            <a:schemeClr val="bg1"/>
                          </a:solidFill>
                          <a:latin typeface="Inter" panose="02000503000000020004" pitchFamily="2" charset="0"/>
                          <a:ea typeface="Inter" panose="02000503000000020004" pitchFamily="2" charset="0"/>
                          <a:cs typeface="Arial" panose="020B0604020202020204" pitchFamily="34"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a:lnSpc>
                          <a:spcPct val="100000"/>
                        </a:lnSpc>
                        <a:spcBef>
                          <a:spcPts val="0"/>
                        </a:spcBef>
                        <a:spcAft>
                          <a:spcPts val="0"/>
                        </a:spcAft>
                        <a:buNone/>
                      </a:pPr>
                      <a:r>
                        <a:rPr lang="en-GB"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rPr>
                        <a:t>Currently discussing  the details around operationalising this work.</a:t>
                      </a:r>
                      <a:endParaRPr lang="en-US" sz="1000" b="0" dirty="0">
                        <a:solidFill>
                          <a:schemeClr val="tx1"/>
                        </a:solidFill>
                        <a:latin typeface="Inter" panose="02000503000000020004" pitchFamily="2" charset="0"/>
                        <a:ea typeface="Inter" panose="02000503000000020004"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2533916675"/>
                  </a:ext>
                </a:extLst>
              </a:tr>
              <a:tr h="424514">
                <a:tc vMerge="1">
                  <a:txBody>
                    <a:bodyPr/>
                    <a:lstStyle/>
                    <a:p>
                      <a:endParaRPr lang="en-GB"/>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Established a new mechanism to scope and schedule our topics based on identified priorities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dirty="0">
                          <a:solidFill>
                            <a:schemeClr val="bg1"/>
                          </a:solidFill>
                          <a:latin typeface="Inter" panose="02000503000000020004" pitchFamily="2" charset="0"/>
                          <a:ea typeface="Inter" panose="02000503000000020004" pitchFamily="2" charset="0"/>
                          <a:cs typeface="Arial" panose="020B0604020202020204" pitchFamily="34"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a:lnSpc>
                          <a:spcPct val="100000"/>
                        </a:lnSpc>
                        <a:spcBef>
                          <a:spcPts val="0"/>
                        </a:spcBef>
                        <a:spcAft>
                          <a:spcPts val="0"/>
                        </a:spcAft>
                        <a:buNone/>
                      </a:pPr>
                      <a:r>
                        <a:rPr lang="en-GB"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rPr>
                        <a:t>This is being discussed at the shadow prioritisation board meetings.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3326879784"/>
                  </a:ext>
                </a:extLst>
              </a:tr>
              <a:tr h="611719">
                <a:tc vMerge="1">
                  <a:txBody>
                    <a:bodyPr/>
                    <a:lstStyle/>
                    <a:p>
                      <a:endParaRPr lang="en-GB"/>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Tested our selected priorities with the health and care system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Feb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dirty="0">
                          <a:solidFill>
                            <a:schemeClr val="bg1"/>
                          </a:solidFill>
                          <a:latin typeface="Inter" panose="02000503000000020004" pitchFamily="2" charset="0"/>
                          <a:ea typeface="Inter" panose="02000503000000020004" pitchFamily="2" charset="0"/>
                          <a:cs typeface="Arial" panose="020B0604020202020204" pitchFamily="34"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0" algn="l">
                        <a:lnSpc>
                          <a:spcPct val="100000"/>
                        </a:lnSpc>
                        <a:spcBef>
                          <a:spcPts val="0"/>
                        </a:spcBef>
                        <a:spcAft>
                          <a:spcPts val="0"/>
                        </a:spcAft>
                        <a:buNone/>
                      </a:pPr>
                      <a:r>
                        <a:rPr lang="en-GB"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rPr>
                        <a:t>NICE listens consultations begin  in November.</a:t>
                      </a:r>
                      <a:endParaRPr lang="en-US"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endParaRPr>
                    </a:p>
                    <a:p>
                      <a:pPr marL="0" marR="0" lvl="0" indent="0" algn="l" rtl="0" eaLnBrk="1" latinLnBrk="0" hangingPunct="1">
                        <a:lnSpc>
                          <a:spcPct val="100000"/>
                        </a:lnSpc>
                        <a:spcBef>
                          <a:spcPts val="0"/>
                        </a:spcBef>
                        <a:spcAft>
                          <a:spcPts val="0"/>
                        </a:spcAft>
                        <a:buNone/>
                      </a:pPr>
                      <a:r>
                        <a:rPr lang="en-GB"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rPr>
                        <a:t>Internal listening events and an external webinar planned for Jan 2024.</a:t>
                      </a:r>
                      <a:endParaRPr lang="en-US" sz="1000" b="0" i="0" u="none" strike="noStrike" kern="1200" noProof="0" dirty="0">
                        <a:solidFill>
                          <a:schemeClr val="tx1"/>
                        </a:solidFill>
                        <a:latin typeface="Inter" panose="02000503000000020004" pitchFamily="2" charset="0"/>
                        <a:ea typeface="Inter" panose="02000503000000020004"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520409478"/>
                  </a:ext>
                </a:extLst>
              </a:tr>
            </a:tbl>
          </a:graphicData>
        </a:graphic>
      </p:graphicFrame>
      <p:graphicFrame>
        <p:nvGraphicFramePr>
          <p:cNvPr id="8" name="Table 33">
            <a:extLst>
              <a:ext uri="{FF2B5EF4-FFF2-40B4-BE49-F238E27FC236}">
                <a16:creationId xmlns:a16="http://schemas.microsoft.com/office/drawing/2014/main" id="{52C579D2-C94E-CB1E-EBEC-4AB8B6B181D8}"/>
              </a:ext>
            </a:extLst>
          </p:cNvPr>
          <p:cNvGraphicFramePr>
            <a:graphicFrameLocks noGrp="1"/>
          </p:cNvGraphicFramePr>
          <p:nvPr>
            <p:extLst>
              <p:ext uri="{D42A27DB-BD31-4B8C-83A1-F6EECF244321}">
                <p14:modId xmlns:p14="http://schemas.microsoft.com/office/powerpoint/2010/main" val="3178850121"/>
              </p:ext>
            </p:extLst>
          </p:nvPr>
        </p:nvGraphicFramePr>
        <p:xfrm>
          <a:off x="119391" y="4377008"/>
          <a:ext cx="11968485" cy="2419643"/>
        </p:xfrm>
        <a:graphic>
          <a:graphicData uri="http://schemas.openxmlformats.org/drawingml/2006/table">
            <a:tbl>
              <a:tblPr firstRow="1" bandRow="1">
                <a:tableStyleId>{5C22544A-7EE6-4342-B048-85BDC9FD1C3A}</a:tableStyleId>
              </a:tblPr>
              <a:tblGrid>
                <a:gridCol w="1636109">
                  <a:extLst>
                    <a:ext uri="{9D8B030D-6E8A-4147-A177-3AD203B41FA5}">
                      <a16:colId xmlns:a16="http://schemas.microsoft.com/office/drawing/2014/main" val="3271878385"/>
                    </a:ext>
                  </a:extLst>
                </a:gridCol>
                <a:gridCol w="5233233">
                  <a:extLst>
                    <a:ext uri="{9D8B030D-6E8A-4147-A177-3AD203B41FA5}">
                      <a16:colId xmlns:a16="http://schemas.microsoft.com/office/drawing/2014/main" val="1749687936"/>
                    </a:ext>
                  </a:extLst>
                </a:gridCol>
                <a:gridCol w="1271959">
                  <a:extLst>
                    <a:ext uri="{9D8B030D-6E8A-4147-A177-3AD203B41FA5}">
                      <a16:colId xmlns:a16="http://schemas.microsoft.com/office/drawing/2014/main" val="4064045093"/>
                    </a:ext>
                  </a:extLst>
                </a:gridCol>
                <a:gridCol w="1134978">
                  <a:extLst>
                    <a:ext uri="{9D8B030D-6E8A-4147-A177-3AD203B41FA5}">
                      <a16:colId xmlns:a16="http://schemas.microsoft.com/office/drawing/2014/main" val="2366519150"/>
                    </a:ext>
                  </a:extLst>
                </a:gridCol>
                <a:gridCol w="2692206">
                  <a:extLst>
                    <a:ext uri="{9D8B030D-6E8A-4147-A177-3AD203B41FA5}">
                      <a16:colId xmlns:a16="http://schemas.microsoft.com/office/drawing/2014/main" val="490217869"/>
                    </a:ext>
                  </a:extLst>
                </a:gridCol>
              </a:tblGrid>
              <a:tr h="566499">
                <a:tc>
                  <a:txBody>
                    <a:bodyPr/>
                    <a:lstStyle/>
                    <a:p>
                      <a:endParaRPr lang="en-GB" dirty="0">
                        <a:latin typeface="Inter" panose="02000503000000020004" pitchFamily="2" charset="0"/>
                        <a:ea typeface="Inter"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000" dirty="0">
                          <a:latin typeface="Inter" panose="02000503000000020004" pitchFamily="2" charset="0"/>
                          <a:ea typeface="Inter" panose="02000503000000020004" pitchFamily="2" charset="0"/>
                          <a:cs typeface="Arial" panose="020B0604020202020204" pitchFamily="34" charset="0"/>
                        </a:rPr>
                        <a:t>On </a:t>
                      </a:r>
                    </a:p>
                    <a:p>
                      <a:pPr algn="ctr"/>
                      <a:r>
                        <a:rPr lang="en-GB" sz="1000" dirty="0">
                          <a:latin typeface="Inter" panose="02000503000000020004" pitchFamily="2" charset="0"/>
                          <a:ea typeface="Inter" panose="02000503000000020004" pitchFamily="2" charset="0"/>
                          <a:cs typeface="Arial" panose="020B0604020202020204" pitchFamily="34"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000" dirty="0">
                          <a:latin typeface="Inter" panose="02000503000000020004" pitchFamily="2" charset="0"/>
                          <a:ea typeface="Inter" panose="02000503000000020004" pitchFamily="2" charset="0"/>
                          <a:cs typeface="Arial" panose="020B0604020202020204" pitchFamily="34"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699792">
                <a:tc rowSpan="3">
                  <a:txBody>
                    <a:bodyPr/>
                    <a:lstStyle/>
                    <a:p>
                      <a:r>
                        <a:rPr lang="en-GB" sz="1600" b="1" dirty="0">
                          <a:solidFill>
                            <a:schemeClr val="bg1"/>
                          </a:solidFill>
                          <a:latin typeface="Inter" panose="02000503000000020004" pitchFamily="2" charset="0"/>
                          <a:ea typeface="Inter" panose="02000503000000020004" pitchFamily="2" charset="0"/>
                        </a:rPr>
                        <a:t>Objective 2 </a:t>
                      </a:r>
                      <a:r>
                        <a:rPr lang="en-GB" sz="1400" b="0" dirty="0">
                          <a:solidFill>
                            <a:schemeClr val="bg1"/>
                          </a:solidFill>
                          <a:latin typeface="Inter" panose="02000503000000020004" pitchFamily="2" charset="0"/>
                          <a:ea typeface="Inter" panose="02000503000000020004" pitchFamily="2" charset="0"/>
                        </a:rPr>
                        <a:t>Early Engagement </a:t>
                      </a:r>
                    </a:p>
                    <a:p>
                      <a:r>
                        <a:rPr lang="en-GB" sz="1400" b="0" dirty="0">
                          <a:solidFill>
                            <a:schemeClr val="bg1"/>
                          </a:solidFill>
                          <a:latin typeface="Inter" panose="02000503000000020004" pitchFamily="2" charset="0"/>
                          <a:ea typeface="Inter" panose="02000503000000020004" pitchFamily="2" charset="0"/>
                        </a:rPr>
                        <a:t>with Industry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Redesigned our support for developers and innovators to make the most of NICE’s relevant services, better tailored to the needs of all types of technology developers​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dirty="0">
                          <a:solidFill>
                            <a:schemeClr val="bg1"/>
                          </a:solidFill>
                          <a:latin typeface="Inter" panose="02000503000000020004" pitchFamily="2" charset="0"/>
                          <a:ea typeface="Inter" panose="02000503000000020004" pitchFamily="2" charset="0"/>
                          <a:cs typeface="Arial" panose="020B0604020202020204" pitchFamily="34" charset="0"/>
                        </a:rPr>
                        <a:t>Achieved</a:t>
                      </a:r>
                      <a:endParaRPr lang="en-US" sz="1000" dirty="0">
                        <a:latin typeface="Inter" panose="02000503000000020004" pitchFamily="2" charset="0"/>
                        <a:ea typeface="Inter" panose="02000503000000020004"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a:lnSpc>
                          <a:spcPct val="100000"/>
                        </a:lnSpc>
                        <a:spcBef>
                          <a:spcPts val="0"/>
                        </a:spcBef>
                        <a:spcAft>
                          <a:spcPts val="0"/>
                        </a:spcAft>
                        <a:buNone/>
                      </a:pPr>
                      <a:r>
                        <a:rPr lang="en-GB" sz="1000" b="0" i="0" u="none" strike="noStrike" noProof="0" dirty="0">
                          <a:solidFill>
                            <a:schemeClr val="tx1"/>
                          </a:solidFill>
                          <a:latin typeface="Inter" panose="02000503000000020004" pitchFamily="2" charset="0"/>
                          <a:ea typeface="Inter" panose="02000503000000020004" pitchFamily="2" charset="0"/>
                          <a:cs typeface="Arial" panose="020B0604020202020204" pitchFamily="34" charset="0"/>
                        </a:rPr>
                        <a:t>Suite of new services designed and being tested - will be continuously improved and further developed reflecting industry feedback and impact</a:t>
                      </a:r>
                      <a:endParaRPr lang="en-GB" sz="1000" dirty="0">
                        <a:solidFill>
                          <a:schemeClr val="tx1"/>
                        </a:solidFill>
                        <a:latin typeface="Inter" panose="02000503000000020004" pitchFamily="2" charset="0"/>
                        <a:ea typeface="Inter" panose="02000503000000020004"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636780517"/>
                  </a:ext>
                </a:extLst>
              </a:tr>
              <a:tr h="499852">
                <a:tc vMerge="1">
                  <a:txBody>
                    <a:bodyPr/>
                    <a:lstStyle/>
                    <a:p>
                      <a:endParaRPr lang="en-GB" sz="160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Established a new early engagement team bringing together all of NICE’s industry engagement services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dirty="0">
                          <a:solidFill>
                            <a:schemeClr val="bg1"/>
                          </a:solidFill>
                          <a:latin typeface="Inter" panose="02000503000000020004" pitchFamily="2" charset="0"/>
                          <a:ea typeface="Inter" panose="02000503000000020004" pitchFamily="2" charset="0"/>
                          <a:cs typeface="Arial" panose="020B0604020202020204" pitchFamily="34"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a:lnSpc>
                          <a:spcPct val="100000"/>
                        </a:lnSpc>
                        <a:spcBef>
                          <a:spcPts val="0"/>
                        </a:spcBef>
                        <a:spcAft>
                          <a:spcPts val="0"/>
                        </a:spcAft>
                        <a:buNone/>
                      </a:pPr>
                      <a:r>
                        <a:rPr lang="en-GB" sz="1000" b="0" i="0" u="none" strike="noStrike" noProof="0" dirty="0">
                          <a:solidFill>
                            <a:schemeClr val="tx1"/>
                          </a:solidFill>
                          <a:latin typeface="Inter" panose="02000503000000020004" pitchFamily="2" charset="0"/>
                          <a:ea typeface="Inter" panose="02000503000000020004" pitchFamily="2" charset="0"/>
                          <a:cs typeface="Arial" panose="020B0604020202020204" pitchFamily="34" charset="0"/>
                        </a:rPr>
                        <a:t>New team live on 1st 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166754072"/>
                  </a:ext>
                </a:extLst>
              </a:tr>
              <a:tr h="499852">
                <a:tc vMerge="1">
                  <a:txBody>
                    <a:bodyPr/>
                    <a:lstStyle/>
                    <a:p>
                      <a:endParaRPr lang="en-GB" sz="160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r>
                        <a:rPr lang="en-GB" sz="1000" dirty="0">
                          <a:latin typeface="Inter" panose="02000503000000020004" pitchFamily="2" charset="0"/>
                          <a:ea typeface="Inter" panose="02000503000000020004" pitchFamily="2" charset="0"/>
                          <a:cs typeface="Arial" panose="020B0604020202020204" pitchFamily="34" charset="0"/>
                        </a:rPr>
                        <a:t>Redesigned our business model to allow more scope for proactive outreach and to facilitate risk-based proportionate approaches to our advice for technologies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dirty="0">
                          <a:solidFill>
                            <a:schemeClr val="tx1"/>
                          </a:solidFill>
                          <a:latin typeface="Inter" panose="02000503000000020004" pitchFamily="2" charset="0"/>
                          <a:ea typeface="Inter" panose="02000503000000020004" pitchFamily="2" charset="0"/>
                          <a:cs typeface="Arial" panose="020B0604020202020204" pitchFamily="34" charset="0"/>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dirty="0">
                          <a:solidFill>
                            <a:schemeClr val="bg1"/>
                          </a:solidFill>
                          <a:latin typeface="Inter" panose="02000503000000020004" pitchFamily="2" charset="0"/>
                          <a:ea typeface="Inter" panose="02000503000000020004" pitchFamily="2" charset="0"/>
                          <a:cs typeface="Arial" panose="020B0604020202020204" pitchFamily="34"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a:lnSpc>
                          <a:spcPct val="100000"/>
                        </a:lnSpc>
                        <a:spcBef>
                          <a:spcPts val="0"/>
                        </a:spcBef>
                        <a:spcAft>
                          <a:spcPts val="0"/>
                        </a:spcAft>
                        <a:buNone/>
                        <a:tabLst/>
                        <a:defRPr/>
                      </a:pPr>
                      <a:r>
                        <a:rPr lang="en-GB" sz="1000" b="0" i="0" u="none" strike="noStrike" noProof="0" dirty="0">
                          <a:solidFill>
                            <a:schemeClr val="tx1"/>
                          </a:solidFill>
                          <a:latin typeface="Inter" panose="02000503000000020004" pitchFamily="2" charset="0"/>
                          <a:ea typeface="Inter" panose="02000503000000020004" pitchFamily="2" charset="0"/>
                          <a:cs typeface="Arial" panose="020B0604020202020204" pitchFamily="34" charset="0"/>
                        </a:rPr>
                        <a:t>On 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902506579"/>
                  </a:ext>
                </a:extLst>
              </a:tr>
            </a:tbl>
          </a:graphicData>
        </a:graphic>
      </p:graphicFrame>
    </p:spTree>
    <p:extLst>
      <p:ext uri="{BB962C8B-B14F-4D97-AF65-F5344CB8AC3E}">
        <p14:creationId xmlns:p14="http://schemas.microsoft.com/office/powerpoint/2010/main" val="58992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7">
            <a:extLst>
              <a:ext uri="{FF2B5EF4-FFF2-40B4-BE49-F238E27FC236}">
                <a16:creationId xmlns:a16="http://schemas.microsoft.com/office/drawing/2014/main" id="{2B09FCF1-2D51-17F5-BA36-FE84ACBDA975}"/>
              </a:ext>
            </a:extLst>
          </p:cNvPr>
          <p:cNvSpPr>
            <a:spLocks noGrp="1"/>
          </p:cNvSpPr>
          <p:nvPr>
            <p:ph type="title" idx="4294967295"/>
          </p:nvPr>
        </p:nvSpPr>
        <p:spPr>
          <a:xfrm>
            <a:off x="112828" y="107544"/>
            <a:ext cx="11807822" cy="573298"/>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Provide Useful and Useable Advice – Part 1: Useable</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4" name="Rectangle 13">
            <a:extLst>
              <a:ext uri="{FF2B5EF4-FFF2-40B4-BE49-F238E27FC236}">
                <a16:creationId xmlns:a16="http://schemas.microsoft.com/office/drawing/2014/main" id="{066568F6-4140-EA96-452D-6D8C62B1EE60}"/>
              </a:ext>
            </a:extLst>
          </p:cNvPr>
          <p:cNvSpPr/>
          <p:nvPr/>
        </p:nvSpPr>
        <p:spPr>
          <a:xfrm>
            <a:off x="112828" y="790987"/>
            <a:ext cx="2269616"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Inter (body)"/>
              </a:rPr>
              <a:t>Useable</a:t>
            </a:r>
          </a:p>
        </p:txBody>
      </p:sp>
      <p:sp>
        <p:nvSpPr>
          <p:cNvPr id="4" name="Arrow: Pentagon 3">
            <a:extLst>
              <a:ext uri="{FF2B5EF4-FFF2-40B4-BE49-F238E27FC236}">
                <a16:creationId xmlns:a16="http://schemas.microsoft.com/office/drawing/2014/main" id="{CD54F775-B494-C95A-C685-42CB3AB1466C}"/>
              </a:ext>
            </a:extLst>
          </p:cNvPr>
          <p:cNvSpPr/>
          <p:nvPr/>
        </p:nvSpPr>
        <p:spPr>
          <a:xfrm>
            <a:off x="115364" y="1204058"/>
            <a:ext cx="2267080" cy="5533828"/>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Inter" panose="02000503000000020004" pitchFamily="2" charset="0"/>
                <a:ea typeface="Inter" panose="02000503000000020004" pitchFamily="2" charset="0"/>
                <a:cs typeface="Lato" panose="020F0502020204030203" pitchFamily="34" charset="0"/>
              </a:rPr>
              <a:t>Objective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Inter" panose="02000503000000020004" pitchFamily="2" charset="0"/>
                <a:ea typeface="Inter" panose="02000503000000020004" pitchFamily="2" charset="0"/>
                <a:cs typeface="Lato" panose="020F0502020204030203" pitchFamily="34" charset="0"/>
              </a:rPr>
              <a:t>Make our advice easier to access by </a:t>
            </a: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improving our digital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Inter" panose="02000503000000020004" pitchFamily="2" charset="0"/>
                <a:ea typeface="Inter" panose="02000503000000020004" pitchFamily="2" charset="0"/>
                <a:cs typeface="Lato" panose="020F0502020204030203" pitchFamily="34" charset="0"/>
              </a:rPr>
              <a:t>Objective 4</a:t>
            </a:r>
          </a:p>
          <a:p>
            <a:pPr>
              <a:defRPr/>
            </a:pPr>
            <a:r>
              <a:rPr lang="en-GB" sz="1200" dirty="0">
                <a:solidFill>
                  <a:schemeClr val="bg1"/>
                </a:solidFill>
                <a:latin typeface="Inter"/>
                <a:ea typeface="Inter" panose="02000503000000020004" pitchFamily="2" charset="0"/>
                <a:cs typeface="Lato"/>
              </a:rPr>
              <a:t>Increase the useability of our guidance by </a:t>
            </a:r>
            <a:r>
              <a:rPr lang="en-GB" sz="1200" b="1" dirty="0">
                <a:solidFill>
                  <a:schemeClr val="bg1"/>
                </a:solidFill>
                <a:latin typeface="Inter"/>
                <a:ea typeface="Inter" panose="02000503000000020004" pitchFamily="2" charset="0"/>
                <a:cs typeface="Lato"/>
              </a:rPr>
              <a:t>integrating &amp; incorporating technologies into guidelines</a:t>
            </a:r>
            <a:r>
              <a:rPr lang="en-GB" sz="1200" dirty="0">
                <a:solidFill>
                  <a:schemeClr val="bg1"/>
                </a:solidFill>
                <a:latin typeface="Inter"/>
                <a:ea typeface="Inter" panose="02000503000000020004" pitchFamily="2" charset="0"/>
                <a:cs typeface="Lato"/>
              </a:rPr>
              <a:t>, and</a:t>
            </a:r>
            <a:r>
              <a:rPr lang="en-GB" sz="1200" b="1" dirty="0">
                <a:solidFill>
                  <a:schemeClr val="bg1"/>
                </a:solidFill>
                <a:latin typeface="Inter"/>
                <a:ea typeface="Inter" panose="02000503000000020004" pitchFamily="2" charset="0"/>
                <a:cs typeface="Lato"/>
              </a:rPr>
              <a:t> evolve our supporting resource impact assessment </a:t>
            </a:r>
            <a:endParaRPr lang="en-GB" sz="1200" b="1" dirty="0">
              <a:solidFill>
                <a:schemeClr val="bg1"/>
              </a:solidFill>
              <a:latin typeface="Inter"/>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Inter" panose="02000503000000020004" pitchFamily="2" charset="0"/>
                <a:ea typeface="Inter" panose="02000503000000020004" pitchFamily="2" charset="0"/>
                <a:cs typeface="Lato" panose="020F0502020204030203" pitchFamily="34" charset="0"/>
              </a:rPr>
              <a:t>Objective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Inter" panose="02000503000000020004" pitchFamily="2" charset="0"/>
                <a:ea typeface="Inter" panose="02000503000000020004" pitchFamily="2" charset="0"/>
                <a:cs typeface="Lato" panose="020F0502020204030203" pitchFamily="34" charset="0"/>
              </a:rPr>
              <a:t>Improve the value of NHS purchasing in new ways by developing the programme to </a:t>
            </a: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provide advice on classes of </a:t>
            </a:r>
            <a:r>
              <a:rPr lang="en-GB" sz="1200" b="1" dirty="0" err="1">
                <a:solidFill>
                  <a:schemeClr val="bg1"/>
                </a:solidFill>
                <a:latin typeface="Inter" panose="02000503000000020004" pitchFamily="2" charset="0"/>
                <a:ea typeface="Inter" panose="02000503000000020004" pitchFamily="2" charset="0"/>
                <a:cs typeface="Lato" panose="020F0502020204030203" pitchFamily="34" charset="0"/>
              </a:rPr>
              <a:t>HealthTech</a:t>
            </a: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 products already in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bg1"/>
              </a:solidFill>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BC9A4983-CA08-2FA4-E5FE-25975984EA2E}"/>
              </a:ext>
            </a:extLst>
          </p:cNvPr>
          <p:cNvSpPr/>
          <p:nvPr/>
        </p:nvSpPr>
        <p:spPr>
          <a:xfrm>
            <a:off x="2474291" y="790986"/>
            <a:ext cx="1155600" cy="5946899"/>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defRPr/>
            </a:pPr>
            <a:r>
              <a:rPr kumimoji="0" lang="en-GB" sz="950" b="1" i="0" u="none" strike="noStrike" kern="1200" cap="none" spc="0" normalizeH="0" baseline="0" noProof="0" dirty="0">
                <a:ln>
                  <a:noFill/>
                </a:ln>
                <a:solidFill>
                  <a:prstClr val="black"/>
                </a:solidFill>
                <a:effectLst/>
                <a:uLnTx/>
                <a:uFillTx/>
                <a:latin typeface="Inter"/>
                <a:ea typeface="Inter" panose="02000503000000020004" pitchFamily="2" charset="0"/>
                <a:cs typeface="Lato"/>
              </a:rPr>
              <a:t>Confidence level in achieving </a:t>
            </a:r>
            <a:r>
              <a:rPr lang="en-GB" sz="950" b="1" dirty="0">
                <a:solidFill>
                  <a:prstClr val="black"/>
                </a:solidFill>
                <a:latin typeface="Inter"/>
                <a:ea typeface="Inter" panose="02000503000000020004" pitchFamily="2" charset="0"/>
                <a:cs typeface="Lato"/>
              </a:rPr>
              <a:t>objectives</a:t>
            </a:r>
            <a:endParaRPr kumimoji="0" lang="en-GB" sz="950" b="1" i="0" u="none" strike="noStrike" kern="1200" cap="none" spc="0" normalizeH="0" baseline="0" noProof="0" dirty="0">
              <a:ln>
                <a:noFill/>
              </a:ln>
              <a:solidFill>
                <a:prstClr val="black"/>
              </a:solidFill>
              <a:effectLst/>
              <a:uLnTx/>
              <a:uFillTx/>
              <a:latin typeface="Inter"/>
              <a:ea typeface="Inter" panose="02000503000000020004" pitchFamily="2" charset="0"/>
              <a:cs typeface="Lato" panose="020F0502020204030203" pitchFamily="34" charset="0"/>
            </a:endParaRPr>
          </a:p>
        </p:txBody>
      </p:sp>
      <p:sp>
        <p:nvSpPr>
          <p:cNvPr id="7" name="Rectangle 6">
            <a:extLst>
              <a:ext uri="{FF2B5EF4-FFF2-40B4-BE49-F238E27FC236}">
                <a16:creationId xmlns:a16="http://schemas.microsoft.com/office/drawing/2014/main" id="{FED9F89F-76B1-45BA-94E1-2D47CFBF27AC}"/>
              </a:ext>
            </a:extLst>
          </p:cNvPr>
          <p:cNvSpPr/>
          <p:nvPr/>
        </p:nvSpPr>
        <p:spPr>
          <a:xfrm>
            <a:off x="3744840" y="763794"/>
            <a:ext cx="2281775" cy="5974091"/>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Inter"/>
                <a:ea typeface="Inter"/>
                <a:cs typeface="Lato"/>
              </a:rPr>
              <a:t>What’s been achieved</a:t>
            </a:r>
          </a:p>
          <a:p>
            <a:pPr>
              <a:defRPr/>
            </a:pPr>
            <a:endParaRPr lang="en-GB" sz="900" b="1" dirty="0">
              <a:solidFill>
                <a:schemeClr val="tx1"/>
              </a:solidFill>
              <a:latin typeface="Inter"/>
              <a:cs typeface="Lato"/>
            </a:endParaRPr>
          </a:p>
          <a:p>
            <a:pPr>
              <a:defRPr/>
            </a:pPr>
            <a:r>
              <a:rPr lang="en-GB" sz="900" b="1" dirty="0">
                <a:solidFill>
                  <a:schemeClr val="tx1"/>
                </a:solidFill>
                <a:latin typeface="Inter"/>
                <a:cs typeface="Lato"/>
              </a:rPr>
              <a:t>Objective 3</a:t>
            </a:r>
            <a:r>
              <a:rPr lang="en-GB" sz="900" dirty="0">
                <a:solidFill>
                  <a:schemeClr val="tx1"/>
                </a:solidFill>
                <a:latin typeface="Inter"/>
                <a:cs typeface="Lato"/>
              </a:rPr>
              <a:t>:</a:t>
            </a:r>
          </a:p>
          <a:p>
            <a:pPr marL="171450" indent="-171450">
              <a:buFont typeface="Arial" panose="020B0604020202020204" pitchFamily="34" charset="0"/>
              <a:buChar char="•"/>
              <a:defRPr/>
            </a:pPr>
            <a:r>
              <a:rPr lang="en-GB" sz="900" dirty="0">
                <a:solidFill>
                  <a:schemeClr val="tx1"/>
                </a:solidFill>
                <a:latin typeface="Inter"/>
                <a:cs typeface="Lato"/>
              </a:rPr>
              <a:t>Product and channel strategy: workstreams, delivery plan and measures of success for 2024/25 to meet user needs.  </a:t>
            </a:r>
          </a:p>
          <a:p>
            <a:pPr marL="171450" indent="-171450">
              <a:buFont typeface="Arial" panose="020B0604020202020204" pitchFamily="34" charset="0"/>
              <a:buChar char="•"/>
              <a:defRPr/>
            </a:pPr>
            <a:r>
              <a:rPr lang="en-GB" sz="900" dirty="0">
                <a:solidFill>
                  <a:schemeClr val="tx1"/>
                </a:solidFill>
                <a:latin typeface="Inter"/>
                <a:cs typeface="Lato"/>
              </a:rPr>
              <a:t>CCMS: business case completed, tender specification being finalised.</a:t>
            </a:r>
            <a:endParaRPr lang="en-GB" sz="900" dirty="0">
              <a:solidFill>
                <a:schemeClr val="tx1"/>
              </a:solidFill>
              <a:cs typeface="Calibri"/>
            </a:endParaRPr>
          </a:p>
          <a:p>
            <a:pPr marL="171450" indent="-171450">
              <a:buFont typeface="Arial" panose="020B0604020202020204" pitchFamily="34" charset="0"/>
              <a:buChar char="•"/>
              <a:defRPr/>
            </a:pPr>
            <a:r>
              <a:rPr lang="en-GB" sz="900" dirty="0">
                <a:solidFill>
                  <a:schemeClr val="tx1"/>
                </a:solidFill>
                <a:latin typeface="Inter"/>
                <a:cs typeface="Calibri"/>
              </a:rPr>
              <a:t>Corporate website: Designs of the new homepage have been revised in response to user research as well as website traffic data.</a:t>
            </a:r>
          </a:p>
          <a:p>
            <a:pPr>
              <a:defRPr/>
            </a:pPr>
            <a:endParaRPr lang="en-GB" sz="900" dirty="0">
              <a:solidFill>
                <a:schemeClr val="tx1"/>
              </a:solidFill>
              <a:latin typeface="Calibri"/>
              <a:cs typeface="Calibri"/>
            </a:endParaRPr>
          </a:p>
          <a:p>
            <a:pPr>
              <a:defRPr/>
            </a:pPr>
            <a:r>
              <a:rPr lang="en-GB" sz="900" dirty="0">
                <a:solidFill>
                  <a:schemeClr val="tx1"/>
                </a:solidFill>
                <a:latin typeface="Calibri"/>
                <a:cs typeface="Calibri"/>
              </a:rPr>
              <a:t> </a:t>
            </a:r>
            <a:r>
              <a:rPr lang="en-GB" sz="900" b="1" dirty="0">
                <a:solidFill>
                  <a:schemeClr val="tx1"/>
                </a:solidFill>
                <a:latin typeface="Inter"/>
                <a:cs typeface="Lato"/>
              </a:rPr>
              <a:t>Objective 4: </a:t>
            </a:r>
            <a:endParaRPr lang="en-GB" sz="900" dirty="0">
              <a:solidFill>
                <a:schemeClr val="tx1"/>
              </a:solidFill>
            </a:endParaRPr>
          </a:p>
          <a:p>
            <a:pPr marL="171450" indent="-171450">
              <a:buFont typeface="Arial" panose="020B0604020202020204" pitchFamily="34" charset="0"/>
              <a:buChar char="•"/>
              <a:defRPr/>
            </a:pPr>
            <a:r>
              <a:rPr lang="en-GB" sz="900" dirty="0">
                <a:solidFill>
                  <a:schemeClr val="tx1"/>
                </a:solidFill>
                <a:latin typeface="Inter"/>
                <a:cs typeface="Lato"/>
              </a:rPr>
              <a:t>Internal engagement event held.</a:t>
            </a:r>
            <a:endParaRPr lang="en-US" sz="900" dirty="0">
              <a:solidFill>
                <a:schemeClr val="tx1"/>
              </a:solidFill>
              <a:latin typeface="Inter"/>
              <a:cs typeface="Lato"/>
            </a:endParaRPr>
          </a:p>
          <a:p>
            <a:pPr marL="171450" indent="-171450">
              <a:buFont typeface="Arial" panose="020B0604020202020204" pitchFamily="34" charset="0"/>
              <a:buChar char="•"/>
              <a:defRPr/>
            </a:pPr>
            <a:r>
              <a:rPr lang="en-GB" sz="900" dirty="0">
                <a:solidFill>
                  <a:schemeClr val="tx1"/>
                </a:solidFill>
                <a:latin typeface="Inter"/>
                <a:cs typeface="Lato"/>
              </a:rPr>
              <a:t>Proposed approach to managing appeals signed off by T&amp;F group.</a:t>
            </a:r>
            <a:endParaRPr lang="en-US" sz="900" dirty="0">
              <a:solidFill>
                <a:schemeClr val="tx1"/>
              </a:solidFill>
              <a:latin typeface="Inter"/>
              <a:cs typeface="Lato"/>
            </a:endParaRPr>
          </a:p>
          <a:p>
            <a:pPr marL="171450" indent="-171450">
              <a:buFont typeface="Arial" panose="020B0604020202020204" pitchFamily="34" charset="0"/>
              <a:buChar char="•"/>
              <a:defRPr/>
            </a:pPr>
            <a:r>
              <a:rPr lang="en-GB" sz="900" dirty="0">
                <a:solidFill>
                  <a:schemeClr val="tx1"/>
                </a:solidFill>
                <a:latin typeface="Inter"/>
                <a:cs typeface="Lato"/>
              </a:rPr>
              <a:t>Interim methods and process statement approved for review by Guidance Executive ahead of Board review.</a:t>
            </a:r>
            <a:endParaRPr lang="en-US" sz="900" dirty="0">
              <a:solidFill>
                <a:schemeClr val="tx1"/>
              </a:solidFill>
              <a:latin typeface="Inter"/>
              <a:cs typeface="Lato"/>
            </a:endParaRPr>
          </a:p>
          <a:p>
            <a:pPr marL="171450" indent="-171450">
              <a:buFont typeface="Arial" panose="020B0604020202020204" pitchFamily="34" charset="0"/>
              <a:buChar char="•"/>
              <a:defRPr/>
            </a:pPr>
            <a:r>
              <a:rPr lang="en-GB" sz="900" dirty="0">
                <a:solidFill>
                  <a:schemeClr val="tx1"/>
                </a:solidFill>
                <a:latin typeface="Inter"/>
                <a:cs typeface="Lato"/>
              </a:rPr>
              <a:t>Further engagement with NHSE regarding principles for commercial opportunities.</a:t>
            </a:r>
            <a:endParaRPr lang="en-US" sz="900" dirty="0">
              <a:solidFill>
                <a:schemeClr val="tx1"/>
              </a:solidFill>
              <a:latin typeface="Inter"/>
              <a:cs typeface="Lato"/>
            </a:endParaRPr>
          </a:p>
          <a:p>
            <a:pPr>
              <a:defRPr/>
            </a:pPr>
            <a:endParaRPr lang="en-GB" sz="900" b="1" dirty="0">
              <a:solidFill>
                <a:schemeClr val="tx1"/>
              </a:solidFill>
              <a:latin typeface="Inter"/>
              <a:ea typeface="Inter"/>
              <a:cs typeface="Lato"/>
            </a:endParaRPr>
          </a:p>
          <a:p>
            <a:pPr>
              <a:defRPr/>
            </a:pPr>
            <a:r>
              <a:rPr lang="en-GB" sz="900" b="1" dirty="0">
                <a:solidFill>
                  <a:schemeClr val="tx1"/>
                </a:solidFill>
                <a:latin typeface="Inter"/>
                <a:ea typeface="Inter"/>
                <a:cs typeface="Lato"/>
              </a:rPr>
              <a:t>Objective 5:</a:t>
            </a:r>
          </a:p>
          <a:p>
            <a:pPr marL="171450" indent="-171450">
              <a:buFont typeface="Arial" panose="020B0604020202020204" pitchFamily="34" charset="0"/>
              <a:buChar char="•"/>
              <a:defRPr/>
            </a:pPr>
            <a:r>
              <a:rPr lang="en-GB" sz="900" dirty="0">
                <a:solidFill>
                  <a:schemeClr val="tx1"/>
                </a:solidFill>
                <a:latin typeface="Inter"/>
                <a:cs typeface="Lato"/>
              </a:rPr>
              <a:t>1st draft of interim statement ready for internal review and sign off before external comms.</a:t>
            </a:r>
          </a:p>
          <a:p>
            <a:pPr marL="171450" indent="-171450">
              <a:buFont typeface="Arial" panose="020B0604020202020204" pitchFamily="34" charset="0"/>
              <a:buChar char="•"/>
              <a:defRPr/>
            </a:pPr>
            <a:r>
              <a:rPr lang="en-GB" sz="900" dirty="0">
                <a:solidFill>
                  <a:schemeClr val="tx1"/>
                </a:solidFill>
                <a:latin typeface="Inter"/>
                <a:cs typeface="Lato"/>
              </a:rPr>
              <a:t>Initial engagement with key contacts from NHSE established to refine topic list for tier 2 pilots. </a:t>
            </a:r>
            <a:endParaRPr lang="en-US" sz="900" dirty="0">
              <a:solidFill>
                <a:schemeClr val="tx1"/>
              </a:solidFill>
              <a:latin typeface="Inter"/>
              <a:cs typeface="Lato"/>
            </a:endParaRPr>
          </a:p>
          <a:p>
            <a:pPr marL="171450" indent="-171450">
              <a:buFont typeface="Arial" panose="020B0604020202020204" pitchFamily="34" charset="0"/>
              <a:buChar char="•"/>
              <a:defRPr/>
            </a:pPr>
            <a:r>
              <a:rPr lang="en-GB" sz="900" dirty="0">
                <a:solidFill>
                  <a:schemeClr val="tx1"/>
                </a:solidFill>
                <a:latin typeface="Inter"/>
                <a:cs typeface="Lato"/>
              </a:rPr>
              <a:t>Key stakeholders for the topic have been identified.</a:t>
            </a:r>
            <a:endParaRPr lang="en-US" sz="900" dirty="0">
              <a:solidFill>
                <a:schemeClr val="tx1"/>
              </a:solidFill>
              <a:latin typeface="Inter"/>
              <a:cs typeface="Lato"/>
            </a:endParaRPr>
          </a:p>
          <a:p>
            <a:pPr marL="171450" indent="-171450">
              <a:buFont typeface="Arial" panose="020B0604020202020204" pitchFamily="34" charset="0"/>
              <a:buChar char="•"/>
              <a:defRPr/>
            </a:pPr>
            <a:r>
              <a:rPr lang="en-GB" sz="900" dirty="0">
                <a:solidFill>
                  <a:schemeClr val="tx1"/>
                </a:solidFill>
                <a:latin typeface="Inter"/>
                <a:cs typeface="Lato"/>
              </a:rPr>
              <a:t>Working relationship established with NHSSC, in progress for NICOR and NHSE.</a:t>
            </a:r>
            <a:endParaRPr lang="en-US" sz="900" dirty="0">
              <a:solidFill>
                <a:schemeClr val="tx1"/>
              </a:solidFill>
              <a:latin typeface="Inter"/>
              <a:cs typeface="Lato"/>
            </a:endParaRPr>
          </a:p>
          <a:p>
            <a:pPr marL="171450" indent="-171450">
              <a:buFont typeface="Arial" panose="020B0604020202020204" pitchFamily="34" charset="0"/>
              <a:buChar char="•"/>
              <a:defRPr/>
            </a:pPr>
            <a:r>
              <a:rPr lang="en-GB" sz="900" dirty="0">
                <a:solidFill>
                  <a:schemeClr val="tx1"/>
                </a:solidFill>
                <a:latin typeface="Inter"/>
                <a:cs typeface="Lato"/>
              </a:rPr>
              <a:t>Chair of IPAC recruited to Chair the topic (scoping workshop and committee meetings).</a:t>
            </a:r>
          </a:p>
          <a:p>
            <a:pPr>
              <a:defRPr/>
            </a:pPr>
            <a:endParaRPr lang="en-GB" sz="900" dirty="0">
              <a:solidFill>
                <a:schemeClr val="tx1"/>
              </a:solidFill>
              <a:latin typeface="Inter"/>
              <a:cs typeface="Lato"/>
            </a:endParaRPr>
          </a:p>
          <a:p>
            <a:pPr>
              <a:defRPr/>
            </a:pPr>
            <a:endParaRPr lang="en-GB" sz="900" dirty="0">
              <a:solidFill>
                <a:srgbClr val="FF0000"/>
              </a:solidFill>
              <a:latin typeface="Inter"/>
              <a:ea typeface="Inter"/>
              <a:cs typeface="Lato"/>
            </a:endParaRPr>
          </a:p>
          <a:p>
            <a:pPr>
              <a:defRPr/>
            </a:pPr>
            <a:endParaRPr lang="en-GB" sz="900" dirty="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6165387" y="744060"/>
            <a:ext cx="2100213" cy="6006395"/>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Key risks and challenges</a:t>
            </a:r>
          </a:p>
          <a:p>
            <a:pPr>
              <a:defRPr/>
            </a:pPr>
            <a:endParaRPr lang="en-GB" sz="800" b="1" dirty="0">
              <a:solidFill>
                <a:schemeClr val="tx1"/>
              </a:solidFill>
              <a:latin typeface="Inter"/>
              <a:cs typeface="Calibri"/>
            </a:endParaRPr>
          </a:p>
          <a:p>
            <a:pPr>
              <a:defRPr/>
            </a:pPr>
            <a:r>
              <a:rPr lang="en-GB" sz="900" b="1" dirty="0">
                <a:solidFill>
                  <a:schemeClr val="tx1"/>
                </a:solidFill>
                <a:latin typeface="Inter"/>
                <a:cs typeface="Calibri"/>
              </a:rPr>
              <a:t>Objective 3: </a:t>
            </a:r>
          </a:p>
          <a:p>
            <a:pPr>
              <a:defRPr/>
            </a:pPr>
            <a:r>
              <a:rPr lang="en-GB" sz="900" dirty="0">
                <a:solidFill>
                  <a:schemeClr val="tx1"/>
                </a:solidFill>
                <a:latin typeface="Inter"/>
                <a:cs typeface="Calibri"/>
              </a:rPr>
              <a:t>Product and channel strategy: agreeing the priorities of  activities, responsibilities and reporting.</a:t>
            </a:r>
          </a:p>
          <a:p>
            <a:pPr>
              <a:defRPr/>
            </a:pPr>
            <a:r>
              <a:rPr lang="en-GB" sz="900" dirty="0">
                <a:solidFill>
                  <a:schemeClr val="tx1"/>
                </a:solidFill>
                <a:latin typeface="Inter"/>
                <a:cs typeface="Calibri"/>
              </a:rPr>
              <a:t>Skills, capabilities and any realignment required.</a:t>
            </a:r>
            <a:endParaRPr lang="en-GB" sz="900" dirty="0">
              <a:solidFill>
                <a:schemeClr val="tx1"/>
              </a:solidFill>
              <a:cs typeface="Calibri"/>
            </a:endParaRPr>
          </a:p>
          <a:p>
            <a:pPr>
              <a:defRPr/>
            </a:pPr>
            <a:r>
              <a:rPr lang="en-GB" sz="900" dirty="0">
                <a:solidFill>
                  <a:schemeClr val="tx1"/>
                </a:solidFill>
                <a:latin typeface="Inter"/>
                <a:cs typeface="Calibri"/>
              </a:rPr>
              <a:t>CCMS: content modelling and migration, and supporting business processes.</a:t>
            </a:r>
          </a:p>
          <a:p>
            <a:pPr>
              <a:defRPr/>
            </a:pPr>
            <a:r>
              <a:rPr lang="en-GB" sz="900" dirty="0">
                <a:solidFill>
                  <a:schemeClr val="tx1"/>
                </a:solidFill>
                <a:latin typeface="Inter"/>
                <a:cs typeface="Calibri"/>
              </a:rPr>
              <a:t>Corporate website: ensuring the new homepage meets user needs and business needs. Mindful of capacity challenges ahead of migration.</a:t>
            </a:r>
          </a:p>
          <a:p>
            <a:pPr>
              <a:defRPr/>
            </a:pPr>
            <a:endParaRPr lang="en-GB" sz="900" dirty="0">
              <a:solidFill>
                <a:schemeClr val="tx1"/>
              </a:solidFill>
              <a:latin typeface="Inter"/>
              <a:cs typeface="Calibri"/>
            </a:endParaRPr>
          </a:p>
          <a:p>
            <a:pPr>
              <a:defRPr/>
            </a:pPr>
            <a:r>
              <a:rPr lang="en-GB" sz="900" b="1" dirty="0">
                <a:solidFill>
                  <a:schemeClr val="tx1"/>
                </a:solidFill>
                <a:latin typeface="Inter"/>
                <a:cs typeface="Calibri"/>
              </a:rPr>
              <a:t>Objective 4</a:t>
            </a:r>
            <a:r>
              <a:rPr lang="en-GB" sz="900" dirty="0">
                <a:solidFill>
                  <a:schemeClr val="tx1"/>
                </a:solidFill>
                <a:latin typeface="Inter"/>
                <a:cs typeface="Calibri"/>
              </a:rPr>
              <a:t>: </a:t>
            </a:r>
          </a:p>
          <a:p>
            <a:pPr>
              <a:defRPr/>
            </a:pPr>
            <a:r>
              <a:rPr lang="en-GB" sz="900" dirty="0">
                <a:solidFill>
                  <a:schemeClr val="tx1"/>
                </a:solidFill>
                <a:latin typeface="Inter"/>
                <a:cs typeface="Calibri"/>
              </a:rPr>
              <a:t>Risk of delay to agreeing an approach to commercial engagement with NHSE</a:t>
            </a:r>
            <a:endParaRPr lang="en-US" sz="900" dirty="0">
              <a:solidFill>
                <a:schemeClr val="tx1"/>
              </a:solidFill>
              <a:latin typeface="Inter"/>
              <a:cs typeface="Calibri"/>
            </a:endParaRPr>
          </a:p>
          <a:p>
            <a:pPr>
              <a:defRPr/>
            </a:pPr>
            <a:r>
              <a:rPr lang="en-GB" sz="900" dirty="0">
                <a:solidFill>
                  <a:schemeClr val="tx1"/>
                </a:solidFill>
                <a:latin typeface="Inter"/>
                <a:cs typeface="Calibri"/>
              </a:rPr>
              <a:t>and volume of commercial engagement is high. </a:t>
            </a:r>
            <a:endParaRPr lang="en-US" sz="900" dirty="0">
              <a:solidFill>
                <a:schemeClr val="tx1"/>
              </a:solidFill>
              <a:latin typeface="Inter"/>
              <a:cs typeface="Calibri"/>
            </a:endParaRPr>
          </a:p>
          <a:p>
            <a:pPr>
              <a:defRPr/>
            </a:pPr>
            <a:r>
              <a:rPr lang="en-GB" sz="900" dirty="0">
                <a:solidFill>
                  <a:schemeClr val="tx1"/>
                </a:solidFill>
                <a:latin typeface="Inter"/>
                <a:cs typeface="Calibri"/>
              </a:rPr>
              <a:t>Risk of legal challenge on the proposed approach to integration.</a:t>
            </a:r>
          </a:p>
          <a:p>
            <a:pPr>
              <a:defRPr/>
            </a:pPr>
            <a:endParaRPr lang="en-GB" sz="900" dirty="0">
              <a:solidFill>
                <a:schemeClr val="tx1"/>
              </a:solidFill>
              <a:latin typeface="Inter"/>
              <a:cs typeface="Calibri"/>
            </a:endParaRPr>
          </a:p>
          <a:p>
            <a:pPr>
              <a:defRPr/>
            </a:pPr>
            <a:r>
              <a:rPr lang="en-GB" sz="900" b="1" dirty="0">
                <a:solidFill>
                  <a:schemeClr val="tx1"/>
                </a:solidFill>
                <a:latin typeface="Inter"/>
                <a:ea typeface="Inter"/>
                <a:cs typeface="Calibri"/>
              </a:rPr>
              <a:t>Objective 5</a:t>
            </a:r>
            <a:endParaRPr lang="en-US" sz="900" b="1" dirty="0">
              <a:solidFill>
                <a:schemeClr val="tx1"/>
              </a:solidFill>
              <a:latin typeface="Inter"/>
              <a:ea typeface="Inter"/>
              <a:cs typeface="Lato"/>
            </a:endParaRPr>
          </a:p>
          <a:p>
            <a:pPr>
              <a:defRPr/>
            </a:pPr>
            <a:r>
              <a:rPr lang="en-GB" sz="900" dirty="0">
                <a:solidFill>
                  <a:schemeClr val="tx1"/>
                </a:solidFill>
                <a:latin typeface="Inter"/>
                <a:cs typeface="Lato"/>
              </a:rPr>
              <a:t>LSA is a new NICE approach, so costs to deliver the pilots can only be estimated and there is a risk these costs could escalate. Resource and capacity constraints, especially on the project support side.</a:t>
            </a:r>
            <a:endParaRPr lang="en-US" sz="900" dirty="0">
              <a:solidFill>
                <a:schemeClr val="tx1"/>
              </a:solidFill>
              <a:latin typeface="Inter"/>
              <a:cs typeface="Lato"/>
            </a:endParaRPr>
          </a:p>
          <a:p>
            <a:pPr>
              <a:defRPr/>
            </a:pPr>
            <a:r>
              <a:rPr lang="en-GB" sz="900" dirty="0">
                <a:solidFill>
                  <a:schemeClr val="tx1"/>
                </a:solidFill>
                <a:latin typeface="Inter"/>
                <a:cs typeface="Lato"/>
              </a:rPr>
              <a:t>Industry reaction and level of engagement. Increased scrutiny around our methods and process.</a:t>
            </a:r>
            <a:endParaRPr lang="en-US" sz="900" dirty="0">
              <a:solidFill>
                <a:schemeClr val="tx1"/>
              </a:solidFill>
              <a:latin typeface="Inter"/>
              <a:cs typeface="Lato"/>
            </a:endParaRPr>
          </a:p>
          <a:p>
            <a:pPr>
              <a:defRPr/>
            </a:pPr>
            <a:r>
              <a:rPr lang="en-GB" sz="900" dirty="0">
                <a:solidFill>
                  <a:schemeClr val="tx1"/>
                </a:solidFill>
                <a:latin typeface="Inter"/>
                <a:cs typeface="Lato"/>
              </a:rPr>
              <a:t>Delays in data access. Infrastructure to deliver timely access doesn't meet the ambition. </a:t>
            </a:r>
          </a:p>
          <a:p>
            <a:pPr marL="171450" indent="-171450">
              <a:buFont typeface="Arial,Sans-Serif"/>
              <a:buChar char="•"/>
              <a:defRPr/>
            </a:pPr>
            <a:endParaRPr lang="en-GB" sz="800" dirty="0">
              <a:solidFill>
                <a:schemeClr val="tx1"/>
              </a:solidFill>
              <a:latin typeface="Inter"/>
              <a:cs typeface="Lato"/>
            </a:endParaRPr>
          </a:p>
          <a:p>
            <a:pPr>
              <a:defRPr/>
            </a:pPr>
            <a:endParaRPr lang="en-GB" sz="8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900" b="1"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10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5" name="Rectangle 4">
            <a:extLst>
              <a:ext uri="{FF2B5EF4-FFF2-40B4-BE49-F238E27FC236}">
                <a16:creationId xmlns:a16="http://schemas.microsoft.com/office/drawing/2014/main" id="{3CF273C1-BEF5-4747-FEF2-30B4961B65FA}"/>
              </a:ext>
            </a:extLst>
          </p:cNvPr>
          <p:cNvSpPr/>
          <p:nvPr/>
        </p:nvSpPr>
        <p:spPr>
          <a:xfrm>
            <a:off x="8404372" y="744060"/>
            <a:ext cx="1695617" cy="2469662"/>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Inter"/>
                <a:ea typeface="Inter"/>
                <a:cs typeface="Lato"/>
              </a:rPr>
              <a:t>What we have learnt</a:t>
            </a:r>
          </a:p>
          <a:p>
            <a:pPr>
              <a:defRPr/>
            </a:pPr>
            <a:endParaRPr lang="en-GB" sz="900" dirty="0">
              <a:solidFill>
                <a:schemeClr val="tx1"/>
              </a:solidFill>
              <a:cs typeface="Lato"/>
            </a:endParaRPr>
          </a:p>
          <a:p>
            <a:pPr>
              <a:defRPr/>
            </a:pPr>
            <a:r>
              <a:rPr lang="en-GB" sz="900" dirty="0">
                <a:solidFill>
                  <a:schemeClr val="tx1"/>
                </a:solidFill>
                <a:cs typeface="Lato"/>
              </a:rPr>
              <a:t>Blockers and enablers to meet top user needs.</a:t>
            </a:r>
          </a:p>
          <a:p>
            <a:pPr>
              <a:defRPr/>
            </a:pPr>
            <a:r>
              <a:rPr lang="en-GB" sz="900" dirty="0">
                <a:solidFill>
                  <a:schemeClr val="tx1"/>
                </a:solidFill>
                <a:cs typeface="Lato"/>
              </a:rPr>
              <a:t>Ensuring the new homepage meets user needs and business needs of NICE</a:t>
            </a:r>
            <a:endParaRPr lang="en-GB" sz="900" dirty="0">
              <a:solidFill>
                <a:schemeClr val="tx1"/>
              </a:solidFill>
              <a:cs typeface="Calibri"/>
            </a:endParaRPr>
          </a:p>
          <a:p>
            <a:pPr>
              <a:defRPr/>
            </a:pPr>
            <a:r>
              <a:rPr lang="en-GB" sz="900" dirty="0">
                <a:solidFill>
                  <a:schemeClr val="tx1"/>
                </a:solidFill>
                <a:cs typeface="Lato"/>
              </a:rPr>
              <a:t>Engagement with stakeholders required on incorporating and integrating TAs in guidelines.</a:t>
            </a:r>
            <a:endParaRPr lang="en-GB" sz="900" b="1" dirty="0">
              <a:solidFill>
                <a:schemeClr val="tx1"/>
              </a:solidFill>
              <a:ea typeface="Inter" panose="02000503000000020004" pitchFamily="2" charset="0"/>
              <a:cs typeface="Lato"/>
            </a:endParaRPr>
          </a:p>
          <a:p>
            <a:pPr>
              <a:defRPr/>
            </a:pPr>
            <a:r>
              <a:rPr lang="en-GB" sz="900" dirty="0">
                <a:solidFill>
                  <a:schemeClr val="tx1"/>
                </a:solidFill>
                <a:cs typeface="Lato"/>
              </a:rPr>
              <a:t>Level of industry scrutiny impacts timelines.</a:t>
            </a:r>
            <a:endParaRPr lang="en-GB" sz="900" dirty="0">
              <a:solidFill>
                <a:schemeClr val="tx1"/>
              </a:solidFill>
              <a:ea typeface="Inter" panose="02000503000000020004" pitchFamily="2" charset="0"/>
              <a:cs typeface="Lato" panose="020F0502020204030203" pitchFamily="34" charset="0"/>
            </a:endParaRPr>
          </a:p>
        </p:txBody>
      </p:sp>
      <p:sp>
        <p:nvSpPr>
          <p:cNvPr id="17" name="Rectangle 16">
            <a:extLst>
              <a:ext uri="{FF2B5EF4-FFF2-40B4-BE49-F238E27FC236}">
                <a16:creationId xmlns:a16="http://schemas.microsoft.com/office/drawing/2014/main" id="{484FC8C7-FBE7-4EA8-09F6-82113E37223F}"/>
              </a:ext>
            </a:extLst>
          </p:cNvPr>
          <p:cNvSpPr/>
          <p:nvPr/>
        </p:nvSpPr>
        <p:spPr>
          <a:xfrm>
            <a:off x="8437985" y="3308707"/>
            <a:ext cx="1695617" cy="3429178"/>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Inter"/>
                <a:ea typeface="Inter"/>
                <a:cs typeface="Lato"/>
              </a:rPr>
              <a:t>What action will be taken</a:t>
            </a:r>
          </a:p>
          <a:p>
            <a:pPr>
              <a:defRPr/>
            </a:pPr>
            <a:r>
              <a:rPr lang="en-GB" sz="900" b="1" dirty="0">
                <a:solidFill>
                  <a:schemeClr val="tx1"/>
                </a:solidFill>
                <a:latin typeface="Inter"/>
                <a:ea typeface="Inter" panose="02000503000000020004" pitchFamily="2" charset="0"/>
                <a:cs typeface="Lato"/>
              </a:rPr>
              <a:t>Objective 3:</a:t>
            </a:r>
          </a:p>
          <a:p>
            <a:pPr>
              <a:defRPr/>
            </a:pPr>
            <a:r>
              <a:rPr lang="en-GB" sz="900" dirty="0">
                <a:solidFill>
                  <a:schemeClr val="tx1"/>
                </a:solidFill>
                <a:latin typeface="Inter"/>
                <a:cs typeface="Lato"/>
              </a:rPr>
              <a:t>Clear decisions, accountability and performance measures for agreed workstreams.</a:t>
            </a:r>
            <a:endParaRPr lang="en-GB" sz="900" dirty="0">
              <a:solidFill>
                <a:schemeClr val="tx1"/>
              </a:solidFill>
            </a:endParaRPr>
          </a:p>
          <a:p>
            <a:pPr>
              <a:defRPr/>
            </a:pPr>
            <a:r>
              <a:rPr lang="en-GB" sz="900" b="1" dirty="0">
                <a:solidFill>
                  <a:schemeClr val="tx1"/>
                </a:solidFill>
                <a:latin typeface="Inter"/>
                <a:ea typeface="Inter" panose="02000503000000020004" pitchFamily="2" charset="0"/>
                <a:cs typeface="Lato"/>
              </a:rPr>
              <a:t>Objective 4:</a:t>
            </a:r>
            <a:endParaRPr lang="en-GB" sz="900" dirty="0">
              <a:solidFill>
                <a:schemeClr val="tx1"/>
              </a:solidFill>
              <a:latin typeface="Inter"/>
              <a:cs typeface="Lato"/>
            </a:endParaRPr>
          </a:p>
          <a:p>
            <a:pPr>
              <a:defRPr/>
            </a:pPr>
            <a:r>
              <a:rPr lang="en-GB" sz="900" dirty="0">
                <a:solidFill>
                  <a:schemeClr val="tx1"/>
                </a:solidFill>
                <a:latin typeface="Inter"/>
                <a:cs typeface="Lato"/>
              </a:rPr>
              <a:t>Engagement with stakeholders planned.</a:t>
            </a:r>
            <a:endParaRPr lang="en-GB" sz="900" dirty="0">
              <a:solidFill>
                <a:schemeClr val="tx1"/>
              </a:solidFill>
              <a:cs typeface="Calibri" panose="020F0502020204030204"/>
            </a:endParaRPr>
          </a:p>
          <a:p>
            <a:pPr lvl="0"/>
            <a:r>
              <a:rPr lang="en-GB" sz="900" b="0" i="0" u="none" strike="noStrike" noProof="0" dirty="0">
                <a:solidFill>
                  <a:schemeClr val="tx1"/>
                </a:solidFill>
                <a:latin typeface="Inter" panose="02000503000000020004" pitchFamily="2" charset="0"/>
                <a:ea typeface="Inter" panose="02000503000000020004" pitchFamily="2" charset="0"/>
              </a:rPr>
              <a:t>Proposed final draft  new template distributed to</a:t>
            </a:r>
            <a:r>
              <a:rPr lang="en-GB" sz="900" dirty="0">
                <a:solidFill>
                  <a:schemeClr val="tx1"/>
                </a:solidFill>
                <a:latin typeface="Inter" panose="02000503000000020004" pitchFamily="2" charset="0"/>
                <a:ea typeface="Inter" panose="02000503000000020004" pitchFamily="2" charset="0"/>
              </a:rPr>
              <a:t> internal and external stakeholders.</a:t>
            </a:r>
          </a:p>
          <a:p>
            <a:pPr lvl="0"/>
            <a:r>
              <a:rPr lang="en-GB" sz="900" dirty="0">
                <a:solidFill>
                  <a:schemeClr val="tx1"/>
                </a:solidFill>
                <a:latin typeface="Inter" panose="02000503000000020004" pitchFamily="2" charset="0"/>
                <a:ea typeface="Inter" panose="02000503000000020004" pitchFamily="2" charset="0"/>
              </a:rPr>
              <a:t>Training sessions offered to end users</a:t>
            </a:r>
          </a:p>
          <a:p>
            <a:pPr lvl="0"/>
            <a:r>
              <a:rPr lang="en-GB" sz="900" b="1" dirty="0">
                <a:solidFill>
                  <a:schemeClr val="tx1"/>
                </a:solidFill>
                <a:latin typeface="Inter"/>
                <a:ea typeface="Inter" panose="02000503000000020004" pitchFamily="2" charset="0"/>
              </a:rPr>
              <a:t>Objective 5</a:t>
            </a:r>
          </a:p>
          <a:p>
            <a:r>
              <a:rPr lang="en-GB" sz="900" dirty="0">
                <a:solidFill>
                  <a:schemeClr val="tx1"/>
                </a:solidFill>
                <a:latin typeface="Inter" panose="02000503000000020004" pitchFamily="2" charset="0"/>
              </a:rPr>
              <a:t>We provide extra opportunities for feedback. May need to increase timelines related to consultation and extra engagement steps at strategic and topic level. </a:t>
            </a:r>
          </a:p>
          <a:p>
            <a:pPr>
              <a:defRPr/>
            </a:pPr>
            <a:endParaRPr lang="en-GB" sz="900" dirty="0">
              <a:solidFill>
                <a:schemeClr val="tx1"/>
              </a:solidFill>
              <a:latin typeface="Inter" panose="02000503000000020004" pitchFamily="2" charset="0"/>
            </a:endParaRPr>
          </a:p>
          <a:p>
            <a:pPr>
              <a:defRPr/>
            </a:pPr>
            <a:endParaRPr lang="en-GB" sz="900" dirty="0">
              <a:solidFill>
                <a:srgbClr val="FF0000"/>
              </a:solidFill>
              <a:latin typeface="Inter" panose="02000503000000020004" pitchFamily="2" charset="0"/>
              <a:ea typeface="Inter" panose="02000503000000020004" pitchFamily="2" charset="0"/>
              <a:cs typeface="Lato" panose="020F0502020204030203" pitchFamily="34" charset="0"/>
            </a:endParaRPr>
          </a:p>
          <a:p>
            <a:pPr>
              <a:defRPr/>
            </a:pPr>
            <a:endParaRPr lang="en-GB" sz="9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Rectangle 15">
            <a:extLst>
              <a:ext uri="{FF2B5EF4-FFF2-40B4-BE49-F238E27FC236}">
                <a16:creationId xmlns:a16="http://schemas.microsoft.com/office/drawing/2014/main" id="{D685CB26-20D1-5922-D7C1-E49BDC259F55}"/>
              </a:ext>
            </a:extLst>
          </p:cNvPr>
          <p:cNvSpPr/>
          <p:nvPr/>
        </p:nvSpPr>
        <p:spPr>
          <a:xfrm>
            <a:off x="10238761" y="763794"/>
            <a:ext cx="1837875" cy="6006396"/>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Inter"/>
                <a:ea typeface="Inter"/>
                <a:cs typeface="Lato"/>
              </a:rPr>
              <a:t>What’s planned for the next two months</a:t>
            </a:r>
          </a:p>
          <a:p>
            <a:pPr>
              <a:defRPr/>
            </a:pPr>
            <a:endParaRPr lang="en-GB" sz="900" b="1" dirty="0">
              <a:solidFill>
                <a:schemeClr val="tx1"/>
              </a:solidFill>
              <a:latin typeface="Inter"/>
              <a:ea typeface="Inter"/>
              <a:cs typeface="Lato"/>
            </a:endParaRPr>
          </a:p>
          <a:p>
            <a:pPr>
              <a:defRPr/>
            </a:pPr>
            <a:r>
              <a:rPr lang="en-GB" sz="900" b="1" dirty="0">
                <a:solidFill>
                  <a:schemeClr val="tx1"/>
                </a:solidFill>
                <a:latin typeface="Inter"/>
                <a:cs typeface="Lato"/>
              </a:rPr>
              <a:t>Objective 3:</a:t>
            </a:r>
            <a:endParaRPr lang="en-GB" sz="900" b="1">
              <a:solidFill>
                <a:schemeClr val="tx1"/>
              </a:solidFill>
              <a:latin typeface="Inter"/>
              <a:ea typeface="Inter"/>
              <a:cs typeface="Lato"/>
            </a:endParaRPr>
          </a:p>
          <a:p>
            <a:pPr>
              <a:defRPr/>
            </a:pPr>
            <a:r>
              <a:rPr lang="en-GB" sz="900" dirty="0">
                <a:solidFill>
                  <a:schemeClr val="tx1"/>
                </a:solidFill>
                <a:latin typeface="Inter"/>
                <a:cs typeface="Lato"/>
              </a:rPr>
              <a:t>ET decisions to take forward to board meeting on 13 Dec on 2024/25 workstreams</a:t>
            </a:r>
            <a:endParaRPr lang="en-GB" sz="900">
              <a:solidFill>
                <a:schemeClr val="tx1"/>
              </a:solidFill>
              <a:latin typeface="Inter"/>
              <a:ea typeface="Inter"/>
              <a:cs typeface="Lato"/>
            </a:endParaRPr>
          </a:p>
          <a:p>
            <a:pPr>
              <a:defRPr/>
            </a:pPr>
            <a:r>
              <a:rPr lang="en-GB" sz="900" dirty="0">
                <a:solidFill>
                  <a:schemeClr val="tx1"/>
                </a:solidFill>
                <a:latin typeface="Inter"/>
                <a:cs typeface="Lato"/>
              </a:rPr>
              <a:t>Corporate site: </a:t>
            </a:r>
            <a:r>
              <a:rPr lang="en-GB" sz="900" dirty="0">
                <a:solidFill>
                  <a:schemeClr val="tx1"/>
                </a:solidFill>
                <a:latin typeface="Inter"/>
                <a:cs typeface="Calibri"/>
              </a:rPr>
              <a:t>We will be starting a series of "show and tells" to preview the new homepage. </a:t>
            </a:r>
            <a:endParaRPr lang="en-GB" sz="900">
              <a:solidFill>
                <a:schemeClr val="tx1"/>
              </a:solidFill>
              <a:latin typeface="Inter"/>
              <a:ea typeface="Inter"/>
              <a:cs typeface="Calibri"/>
            </a:endParaRPr>
          </a:p>
          <a:p>
            <a:pPr>
              <a:defRPr/>
            </a:pPr>
            <a:r>
              <a:rPr lang="en-GB" sz="900" dirty="0">
                <a:solidFill>
                  <a:schemeClr val="tx1"/>
                </a:solidFill>
                <a:latin typeface="Inter"/>
                <a:cs typeface="Calibri"/>
              </a:rPr>
              <a:t>Content migration which will start March 24.</a:t>
            </a:r>
            <a:endParaRPr lang="en-GB" sz="900">
              <a:solidFill>
                <a:schemeClr val="tx1"/>
              </a:solidFill>
              <a:latin typeface="Inter"/>
              <a:ea typeface="Inter"/>
              <a:cs typeface="Calibri"/>
            </a:endParaRPr>
          </a:p>
          <a:p>
            <a:pPr>
              <a:defRPr/>
            </a:pPr>
            <a:r>
              <a:rPr lang="en-GB" sz="900" b="1" dirty="0">
                <a:solidFill>
                  <a:schemeClr val="tx1"/>
                </a:solidFill>
                <a:latin typeface="Inter"/>
                <a:cs typeface="Lato"/>
              </a:rPr>
              <a:t>Objective 4: </a:t>
            </a:r>
            <a:endParaRPr lang="en-GB" sz="900" b="1">
              <a:solidFill>
                <a:schemeClr val="tx1"/>
              </a:solidFill>
              <a:latin typeface="Inter"/>
              <a:ea typeface="Inter"/>
              <a:cs typeface="Lato"/>
            </a:endParaRPr>
          </a:p>
          <a:p>
            <a:pPr>
              <a:defRPr/>
            </a:pPr>
            <a:r>
              <a:rPr lang="en-GB" sz="900" dirty="0">
                <a:solidFill>
                  <a:schemeClr val="tx1"/>
                </a:solidFill>
                <a:latin typeface="Inter"/>
                <a:cs typeface="Lato"/>
              </a:rPr>
              <a:t>Engagement with stakeholders on interim methods and process statement consultation.</a:t>
            </a:r>
            <a:endParaRPr lang="en-US" sz="900" dirty="0">
              <a:solidFill>
                <a:schemeClr val="tx1"/>
              </a:solidFill>
              <a:latin typeface="Inter"/>
              <a:cs typeface="Lato"/>
            </a:endParaRPr>
          </a:p>
          <a:p>
            <a:pPr>
              <a:defRPr/>
            </a:pPr>
            <a:r>
              <a:rPr lang="en-GB" sz="900" dirty="0">
                <a:solidFill>
                  <a:schemeClr val="tx1"/>
                </a:solidFill>
                <a:latin typeface="Inter"/>
                <a:cs typeface="Lato"/>
              </a:rPr>
              <a:t>Seek GE and Board sign-off of statement.</a:t>
            </a:r>
            <a:endParaRPr lang="en-GB" sz="900">
              <a:solidFill>
                <a:schemeClr val="tx1"/>
              </a:solidFill>
              <a:latin typeface="Inter"/>
              <a:ea typeface="Inter"/>
              <a:cs typeface="Lato"/>
            </a:endParaRPr>
          </a:p>
          <a:p>
            <a:pPr>
              <a:defRPr/>
            </a:pPr>
            <a:r>
              <a:rPr lang="en-GB" sz="900" dirty="0">
                <a:solidFill>
                  <a:schemeClr val="tx1"/>
                </a:solidFill>
                <a:latin typeface="Inter"/>
                <a:cs typeface="Lato"/>
              </a:rPr>
              <a:t>Start consultation on interim methods and process statement.</a:t>
            </a:r>
            <a:endParaRPr lang="en-GB" sz="900">
              <a:solidFill>
                <a:schemeClr val="tx1"/>
              </a:solidFill>
              <a:latin typeface="Inter"/>
              <a:ea typeface="Inter"/>
              <a:cs typeface="Lato"/>
            </a:endParaRPr>
          </a:p>
          <a:p>
            <a:pPr>
              <a:defRPr/>
            </a:pPr>
            <a:r>
              <a:rPr lang="en-GB" sz="900">
                <a:solidFill>
                  <a:schemeClr val="tx1"/>
                </a:solidFill>
                <a:latin typeface="Inter"/>
                <a:ea typeface="Inter"/>
                <a:cs typeface="Lato"/>
              </a:rPr>
              <a:t>Further development of processes for complex incorporation.</a:t>
            </a:r>
          </a:p>
          <a:p>
            <a:pPr>
              <a:defRPr/>
            </a:pPr>
            <a:r>
              <a:rPr lang="en-GB" sz="900">
                <a:solidFill>
                  <a:schemeClr val="tx1"/>
                </a:solidFill>
                <a:latin typeface="Inter"/>
                <a:ea typeface="Inter"/>
                <a:cs typeface="Lato"/>
              </a:rPr>
              <a:t>New template to be used for all topics in development.</a:t>
            </a:r>
          </a:p>
          <a:p>
            <a:pPr>
              <a:defRPr/>
            </a:pPr>
            <a:r>
              <a:rPr lang="en-GB" sz="900" b="1">
                <a:solidFill>
                  <a:schemeClr val="tx1"/>
                </a:solidFill>
                <a:latin typeface="Inter"/>
                <a:ea typeface="Inter"/>
                <a:cs typeface="Lato"/>
              </a:rPr>
              <a:t>Objective 5</a:t>
            </a:r>
          </a:p>
          <a:p>
            <a:pPr>
              <a:defRPr/>
            </a:pPr>
            <a:r>
              <a:rPr lang="en-GB" sz="900" dirty="0">
                <a:solidFill>
                  <a:schemeClr val="tx1"/>
                </a:solidFill>
                <a:latin typeface="Inter"/>
                <a:cs typeface="Lato"/>
              </a:rPr>
              <a:t>DHSC will confirm their business case with their internal teams, to formally approve the pilots.</a:t>
            </a:r>
            <a:endParaRPr lang="en-US" sz="900" dirty="0">
              <a:solidFill>
                <a:schemeClr val="tx1"/>
              </a:solidFill>
              <a:latin typeface="Inter"/>
              <a:cs typeface="Lato"/>
            </a:endParaRPr>
          </a:p>
          <a:p>
            <a:pPr>
              <a:defRPr/>
            </a:pPr>
            <a:r>
              <a:rPr lang="en-GB" sz="900" dirty="0">
                <a:solidFill>
                  <a:schemeClr val="tx1"/>
                </a:solidFill>
                <a:latin typeface="Inter"/>
                <a:cs typeface="Lato"/>
              </a:rPr>
              <a:t>Finalise the first draft for Tier 1 methods and process.</a:t>
            </a:r>
            <a:endParaRPr lang="en-US" sz="900" dirty="0">
              <a:solidFill>
                <a:schemeClr val="tx1"/>
              </a:solidFill>
              <a:latin typeface="Inter"/>
              <a:cs typeface="Lato"/>
            </a:endParaRPr>
          </a:p>
          <a:p>
            <a:pPr>
              <a:defRPr/>
            </a:pPr>
            <a:r>
              <a:rPr lang="en-GB" sz="900" dirty="0">
                <a:solidFill>
                  <a:schemeClr val="tx1"/>
                </a:solidFill>
                <a:latin typeface="Inter"/>
                <a:cs typeface="Lato"/>
              </a:rPr>
              <a:t>Work on methods and process for Tier 2 pilots.</a:t>
            </a:r>
            <a:endParaRPr lang="en-US" sz="900" dirty="0">
              <a:solidFill>
                <a:schemeClr val="tx1"/>
              </a:solidFill>
              <a:latin typeface="Inter"/>
              <a:cs typeface="Lato"/>
            </a:endParaRPr>
          </a:p>
          <a:p>
            <a:pPr>
              <a:defRPr/>
            </a:pPr>
            <a:r>
              <a:rPr lang="en-GB" sz="900" dirty="0">
                <a:solidFill>
                  <a:schemeClr val="tx1"/>
                </a:solidFill>
                <a:latin typeface="Inter"/>
                <a:cs typeface="Lato"/>
              </a:rPr>
              <a:t>Capture exact resource used for these pilots.</a:t>
            </a:r>
            <a:endParaRPr lang="en-US" sz="900" dirty="0">
              <a:solidFill>
                <a:schemeClr val="tx1"/>
              </a:solidFill>
              <a:latin typeface="Inter"/>
              <a:cs typeface="Lato"/>
            </a:endParaRPr>
          </a:p>
          <a:p>
            <a:pPr>
              <a:defRPr/>
            </a:pPr>
            <a:endParaRPr lang="en-GB" sz="900" dirty="0">
              <a:solidFill>
                <a:srgbClr val="FF0000"/>
              </a:solidFill>
              <a:latin typeface="Inter"/>
              <a:cs typeface="Lato"/>
            </a:endParaRPr>
          </a:p>
          <a:p>
            <a:pPr>
              <a:defRPr/>
            </a:pPr>
            <a:endParaRPr lang="en-GB" sz="900" dirty="0">
              <a:solidFill>
                <a:schemeClr val="tx1"/>
              </a:solidFill>
              <a:latin typeface="Calibri" panose="020F0502020204030204"/>
              <a:ea typeface="Inter" panose="02000503000000020004" pitchFamily="2" charset="0"/>
              <a:cs typeface="Calibri" panose="020F0502020204030204"/>
            </a:endParaRPr>
          </a:p>
          <a:p>
            <a:pPr>
              <a:defRPr/>
            </a:pPr>
            <a:endParaRPr lang="en-GB" sz="9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grpSp>
        <p:nvGrpSpPr>
          <p:cNvPr id="8" name="Group 7">
            <a:extLst>
              <a:ext uri="{FF2B5EF4-FFF2-40B4-BE49-F238E27FC236}">
                <a16:creationId xmlns:a16="http://schemas.microsoft.com/office/drawing/2014/main" id="{CA1C152E-1833-9EA9-A92D-40C21258A189}"/>
              </a:ext>
              <a:ext uri="{C183D7F6-B498-43B3-948B-1728B52AA6E4}">
                <adec:decorative xmlns:adec="http://schemas.microsoft.com/office/drawing/2017/decorative" val="1"/>
              </a:ext>
            </a:extLst>
          </p:cNvPr>
          <p:cNvGrpSpPr/>
          <p:nvPr/>
        </p:nvGrpSpPr>
        <p:grpSpPr>
          <a:xfrm>
            <a:off x="2513734" y="1459413"/>
            <a:ext cx="845875" cy="220846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22" name="Oval 21">
            <a:extLst>
              <a:ext uri="{FF2B5EF4-FFF2-40B4-BE49-F238E27FC236}">
                <a16:creationId xmlns:a16="http://schemas.microsoft.com/office/drawing/2014/main" id="{283433F5-6E0E-5D75-1D05-D1C0759E22CB}"/>
              </a:ext>
              <a:ext uri="{C183D7F6-B498-43B3-948B-1728B52AA6E4}">
                <adec:decorative xmlns:adec="http://schemas.microsoft.com/office/drawing/2017/decorative" val="1"/>
              </a:ext>
            </a:extLst>
          </p:cNvPr>
          <p:cNvSpPr/>
          <p:nvPr/>
        </p:nvSpPr>
        <p:spPr>
          <a:xfrm>
            <a:off x="281127" y="207722"/>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
        <p:nvSpPr>
          <p:cNvPr id="3" name="Arrow: Right 2">
            <a:extLst>
              <a:ext uri="{FF2B5EF4-FFF2-40B4-BE49-F238E27FC236}">
                <a16:creationId xmlns:a16="http://schemas.microsoft.com/office/drawing/2014/main" id="{7E6A4E53-A3C1-BE32-576F-5C2574FDCE85}"/>
              </a:ext>
              <a:ext uri="{C183D7F6-B498-43B3-948B-1728B52AA6E4}">
                <adec:decorative xmlns:adec="http://schemas.microsoft.com/office/drawing/2017/decorative" val="1"/>
              </a:ext>
            </a:extLst>
          </p:cNvPr>
          <p:cNvSpPr/>
          <p:nvPr/>
        </p:nvSpPr>
        <p:spPr>
          <a:xfrm>
            <a:off x="2607033" y="4424841"/>
            <a:ext cx="880188" cy="322962"/>
          </a:xfrm>
          <a:prstGeom prst="rightArrow">
            <a:avLst/>
          </a:prstGeom>
          <a:solidFill>
            <a:schemeClr val="accent5">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8144F888-A3EE-629E-1A75-EF988EBED483}"/>
              </a:ext>
              <a:ext uri="{C183D7F6-B498-43B3-948B-1728B52AA6E4}">
                <adec:decorative xmlns:adec="http://schemas.microsoft.com/office/drawing/2017/decorative" val="1"/>
              </a:ext>
            </a:extLst>
          </p:cNvPr>
          <p:cNvSpPr/>
          <p:nvPr/>
        </p:nvSpPr>
        <p:spPr>
          <a:xfrm>
            <a:off x="2540049" y="4978452"/>
            <a:ext cx="880188" cy="322962"/>
          </a:xfrm>
          <a:prstGeom prst="rightArrow">
            <a:avLst/>
          </a:prstGeom>
          <a:solidFill>
            <a:schemeClr val="accent6">
              <a:lumMod val="20000"/>
              <a:lumOff val="8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805B90A9-6B48-0580-2708-E55C12DA3885}"/>
              </a:ext>
              <a:ext uri="{C183D7F6-B498-43B3-948B-1728B52AA6E4}">
                <adec:decorative xmlns:adec="http://schemas.microsoft.com/office/drawing/2017/decorative" val="1"/>
              </a:ext>
            </a:extLst>
          </p:cNvPr>
          <p:cNvSpPr/>
          <p:nvPr/>
        </p:nvSpPr>
        <p:spPr>
          <a:xfrm>
            <a:off x="2580136" y="5608554"/>
            <a:ext cx="880188" cy="322962"/>
          </a:xfrm>
          <a:prstGeom prst="rightArrow">
            <a:avLst/>
          </a:prstGeom>
          <a:solidFill>
            <a:schemeClr val="accent4">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1341941-2047-110A-BD3C-9FE2913DA2A2}"/>
              </a:ext>
              <a:ext uri="{C183D7F6-B498-43B3-948B-1728B52AA6E4}">
                <adec:decorative xmlns:adec="http://schemas.microsoft.com/office/drawing/2017/decorative" val="1"/>
              </a:ext>
            </a:extLst>
          </p:cNvPr>
          <p:cNvSpPr txBox="1"/>
          <p:nvPr/>
        </p:nvSpPr>
        <p:spPr>
          <a:xfrm>
            <a:off x="2584486" y="4470906"/>
            <a:ext cx="885635" cy="230832"/>
          </a:xfrm>
          <a:prstGeom prst="rect">
            <a:avLst/>
          </a:prstGeom>
          <a:noFill/>
        </p:spPr>
        <p:txBody>
          <a:bodyPr wrap="square" rtlCol="0">
            <a:spAutoFit/>
          </a:bodyPr>
          <a:lstStyle/>
          <a:p>
            <a:r>
              <a:rPr lang="en-GB" sz="900"/>
              <a:t>Objective 3 </a:t>
            </a:r>
          </a:p>
        </p:txBody>
      </p:sp>
      <p:sp>
        <p:nvSpPr>
          <p:cNvPr id="20" name="TextBox 19">
            <a:extLst>
              <a:ext uri="{FF2B5EF4-FFF2-40B4-BE49-F238E27FC236}">
                <a16:creationId xmlns:a16="http://schemas.microsoft.com/office/drawing/2014/main" id="{177C12CD-7828-6D8F-C733-2B00E952DA9B}"/>
              </a:ext>
              <a:ext uri="{C183D7F6-B498-43B3-948B-1728B52AA6E4}">
                <adec:decorative xmlns:adec="http://schemas.microsoft.com/office/drawing/2017/decorative" val="1"/>
              </a:ext>
            </a:extLst>
          </p:cNvPr>
          <p:cNvSpPr txBox="1"/>
          <p:nvPr/>
        </p:nvSpPr>
        <p:spPr>
          <a:xfrm>
            <a:off x="2552602" y="5025473"/>
            <a:ext cx="907722" cy="230832"/>
          </a:xfrm>
          <a:prstGeom prst="rect">
            <a:avLst/>
          </a:prstGeom>
          <a:noFill/>
        </p:spPr>
        <p:txBody>
          <a:bodyPr wrap="square" rtlCol="0">
            <a:spAutoFit/>
          </a:bodyPr>
          <a:lstStyle/>
          <a:p>
            <a:r>
              <a:rPr lang="en-GB" sz="900"/>
              <a:t>Objective 4</a:t>
            </a:r>
          </a:p>
        </p:txBody>
      </p:sp>
      <p:sp>
        <p:nvSpPr>
          <p:cNvPr id="21" name="TextBox 20">
            <a:extLst>
              <a:ext uri="{FF2B5EF4-FFF2-40B4-BE49-F238E27FC236}">
                <a16:creationId xmlns:a16="http://schemas.microsoft.com/office/drawing/2014/main" id="{D651CECD-2298-930E-3853-AF5EDC5E8399}"/>
              </a:ext>
              <a:ext uri="{C183D7F6-B498-43B3-948B-1728B52AA6E4}">
                <adec:decorative xmlns:adec="http://schemas.microsoft.com/office/drawing/2017/decorative" val="1"/>
              </a:ext>
            </a:extLst>
          </p:cNvPr>
          <p:cNvSpPr txBox="1"/>
          <p:nvPr/>
        </p:nvSpPr>
        <p:spPr>
          <a:xfrm>
            <a:off x="2533730" y="5654619"/>
            <a:ext cx="841461" cy="230832"/>
          </a:xfrm>
          <a:prstGeom prst="rect">
            <a:avLst/>
          </a:prstGeom>
          <a:noFill/>
        </p:spPr>
        <p:txBody>
          <a:bodyPr wrap="square" rtlCol="0">
            <a:spAutoFit/>
          </a:bodyPr>
          <a:lstStyle/>
          <a:p>
            <a:r>
              <a:rPr lang="en-GB" sz="900"/>
              <a:t>Objective 5 </a:t>
            </a:r>
          </a:p>
        </p:txBody>
      </p:sp>
      <p:sp>
        <p:nvSpPr>
          <p:cNvPr id="23" name="Arrow: Right 22">
            <a:extLst>
              <a:ext uri="{FF2B5EF4-FFF2-40B4-BE49-F238E27FC236}">
                <a16:creationId xmlns:a16="http://schemas.microsoft.com/office/drawing/2014/main" id="{9EE299DB-D0D8-7AB5-8CC1-CA7EB4973AA6}"/>
              </a:ext>
              <a:ext uri="{C183D7F6-B498-43B3-948B-1728B52AA6E4}">
                <adec:decorative xmlns:adec="http://schemas.microsoft.com/office/drawing/2017/decorative" val="1"/>
              </a:ext>
            </a:extLst>
          </p:cNvPr>
          <p:cNvSpPr/>
          <p:nvPr/>
        </p:nvSpPr>
        <p:spPr>
          <a:xfrm>
            <a:off x="2454110" y="1638891"/>
            <a:ext cx="315675" cy="322962"/>
          </a:xfrm>
          <a:prstGeom prst="rightArrow">
            <a:avLst/>
          </a:prstGeom>
          <a:solidFill>
            <a:schemeClr val="accent5">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1C2AEAFD-6D21-F043-3727-49DB0D598F24}"/>
              </a:ext>
              <a:ext uri="{C183D7F6-B498-43B3-948B-1728B52AA6E4}">
                <adec:decorative xmlns:adec="http://schemas.microsoft.com/office/drawing/2017/decorative" val="1"/>
              </a:ext>
            </a:extLst>
          </p:cNvPr>
          <p:cNvSpPr/>
          <p:nvPr/>
        </p:nvSpPr>
        <p:spPr>
          <a:xfrm>
            <a:off x="2369783" y="2262758"/>
            <a:ext cx="336459" cy="322962"/>
          </a:xfrm>
          <a:prstGeom prst="rightArrow">
            <a:avLst/>
          </a:prstGeom>
          <a:solidFill>
            <a:schemeClr val="accent6">
              <a:lumMod val="20000"/>
              <a:lumOff val="8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F05B0F73-7813-8157-0959-6B4FE73BF632}"/>
              </a:ext>
              <a:ext uri="{C183D7F6-B498-43B3-948B-1728B52AA6E4}">
                <adec:decorative xmlns:adec="http://schemas.microsoft.com/office/drawing/2017/decorative" val="1"/>
              </a:ext>
            </a:extLst>
          </p:cNvPr>
          <p:cNvSpPr/>
          <p:nvPr/>
        </p:nvSpPr>
        <p:spPr>
          <a:xfrm>
            <a:off x="2384659" y="2076700"/>
            <a:ext cx="349546" cy="322962"/>
          </a:xfrm>
          <a:prstGeom prst="rightArrow">
            <a:avLst/>
          </a:prstGeom>
          <a:solidFill>
            <a:schemeClr val="accent4">
              <a:lumMod val="40000"/>
              <a:lumOff val="60000"/>
            </a:schemeClr>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70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EEA9A3BD-FF5E-D21B-508D-81F09710EDC3}"/>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Provide Useful and Useable Advice – Part 1 Milestones (1 of 2)</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Oval 4">
            <a:extLst>
              <a:ext uri="{FF2B5EF4-FFF2-40B4-BE49-F238E27FC236}">
                <a16:creationId xmlns:a16="http://schemas.microsoft.com/office/drawing/2014/main" id="{C7B45988-3453-A866-6D08-41C8ABF8D41E}"/>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graphicFrame>
        <p:nvGraphicFramePr>
          <p:cNvPr id="6" name="Table 33">
            <a:extLst>
              <a:ext uri="{FF2B5EF4-FFF2-40B4-BE49-F238E27FC236}">
                <a16:creationId xmlns:a16="http://schemas.microsoft.com/office/drawing/2014/main" id="{EE90BC66-D003-CA21-755F-2883EDEE9C2D}"/>
              </a:ext>
            </a:extLst>
          </p:cNvPr>
          <p:cNvGraphicFramePr>
            <a:graphicFrameLocks noGrp="1"/>
          </p:cNvGraphicFramePr>
          <p:nvPr>
            <p:extLst>
              <p:ext uri="{D42A27DB-BD31-4B8C-83A1-F6EECF244321}">
                <p14:modId xmlns:p14="http://schemas.microsoft.com/office/powerpoint/2010/main" val="239971928"/>
              </p:ext>
            </p:extLst>
          </p:nvPr>
        </p:nvGraphicFramePr>
        <p:xfrm>
          <a:off x="44145" y="931208"/>
          <a:ext cx="12010064" cy="3017337"/>
        </p:xfrm>
        <a:graphic>
          <a:graphicData uri="http://schemas.openxmlformats.org/drawingml/2006/table">
            <a:tbl>
              <a:tblPr firstRow="1" bandRow="1">
                <a:tableStyleId>{5C22544A-7EE6-4342-B048-85BDC9FD1C3A}</a:tableStyleId>
              </a:tblPr>
              <a:tblGrid>
                <a:gridCol w="1659805">
                  <a:extLst>
                    <a:ext uri="{9D8B030D-6E8A-4147-A177-3AD203B41FA5}">
                      <a16:colId xmlns:a16="http://schemas.microsoft.com/office/drawing/2014/main" val="2509844161"/>
                    </a:ext>
                  </a:extLst>
                </a:gridCol>
                <a:gridCol w="4340802">
                  <a:extLst>
                    <a:ext uri="{9D8B030D-6E8A-4147-A177-3AD203B41FA5}">
                      <a16:colId xmlns:a16="http://schemas.microsoft.com/office/drawing/2014/main" val="1749687936"/>
                    </a:ext>
                  </a:extLst>
                </a:gridCol>
                <a:gridCol w="849455">
                  <a:extLst>
                    <a:ext uri="{9D8B030D-6E8A-4147-A177-3AD203B41FA5}">
                      <a16:colId xmlns:a16="http://schemas.microsoft.com/office/drawing/2014/main" val="4064045093"/>
                    </a:ext>
                  </a:extLst>
                </a:gridCol>
                <a:gridCol w="981940">
                  <a:extLst>
                    <a:ext uri="{9D8B030D-6E8A-4147-A177-3AD203B41FA5}">
                      <a16:colId xmlns:a16="http://schemas.microsoft.com/office/drawing/2014/main" val="490217869"/>
                    </a:ext>
                  </a:extLst>
                </a:gridCol>
                <a:gridCol w="4178062">
                  <a:extLst>
                    <a:ext uri="{9D8B030D-6E8A-4147-A177-3AD203B41FA5}">
                      <a16:colId xmlns:a16="http://schemas.microsoft.com/office/drawing/2014/main" val="2924329204"/>
                    </a:ext>
                  </a:extLst>
                </a:gridCol>
              </a:tblGrid>
              <a:tr h="463435">
                <a:tc>
                  <a:txBody>
                    <a:bodyPr/>
                    <a:lstStyle/>
                    <a:p>
                      <a:endParaRPr lang="en-GB" sz="1400">
                        <a:latin typeface="Inter" panose="02000503000000020004" pitchFamily="2" charset="0"/>
                        <a:ea typeface="Inter"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latin typeface="Inter" panose="02000503000000020004" pitchFamily="2" charset="0"/>
                          <a:ea typeface="Inter" panose="02000503000000020004" pitchFamily="2"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latin typeface="Inter" panose="02000503000000020004" pitchFamily="2" charset="0"/>
                          <a:ea typeface="Inter" panose="02000503000000020004" pitchFamily="2"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On </a:t>
                      </a:r>
                    </a:p>
                    <a:p>
                      <a:pPr algn="ctr"/>
                      <a:r>
                        <a:rPr lang="en-GB" sz="1400">
                          <a:latin typeface="Inter" panose="02000503000000020004" pitchFamily="2" charset="0"/>
                          <a:ea typeface="Inter" panose="02000503000000020004" pitchFamily="2"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491813">
                <a:tc rowSpan="5">
                  <a:txBody>
                    <a:bodyPr/>
                    <a:lstStyle/>
                    <a:p>
                      <a:r>
                        <a:rPr lang="en-GB" sz="1600" b="1">
                          <a:solidFill>
                            <a:schemeClr val="bg1"/>
                          </a:solidFill>
                          <a:latin typeface="Inter" panose="02000503000000020004" pitchFamily="2" charset="0"/>
                          <a:ea typeface="Inter" panose="02000503000000020004" pitchFamily="2" charset="0"/>
                        </a:rPr>
                        <a:t>Objective 3</a:t>
                      </a:r>
                    </a:p>
                    <a:p>
                      <a:r>
                        <a:rPr lang="en-GB" sz="1400">
                          <a:solidFill>
                            <a:schemeClr val="bg1"/>
                          </a:solidFill>
                          <a:latin typeface="Inter" panose="02000503000000020004" pitchFamily="2" charset="0"/>
                          <a:ea typeface="Inter" panose="02000503000000020004" pitchFamily="2" charset="0"/>
                        </a:rPr>
                        <a:t>Digital presence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191"/>
                    </a:solidFill>
                  </a:tcPr>
                </a:tc>
                <a:tc>
                  <a:txBody>
                    <a:bodyPr/>
                    <a:lstStyle/>
                    <a:p>
                      <a:r>
                        <a:rPr lang="en-GB" sz="1000">
                          <a:latin typeface="Inter" panose="02000503000000020004" pitchFamily="2" charset="0"/>
                          <a:ea typeface="Inter" panose="02000503000000020004" pitchFamily="2" charset="0"/>
                          <a:cs typeface="Lato"/>
                        </a:rPr>
                        <a:t>Commenced rolling quarterly improvements to guideline content presentation based on user research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solidFill>
                            <a:schemeClr val="tx1"/>
                          </a:solidFill>
                          <a:latin typeface="Inter" panose="02000503000000020004" pitchFamily="2" charset="0"/>
                          <a:ea typeface="Inter" panose="02000503000000020004" pitchFamily="2" charset="0"/>
                        </a:rPr>
                        <a:t>Jul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Inter" panose="02000503000000020004" pitchFamily="2" charset="0"/>
                          <a:ea typeface="Inter" panose="02000503000000020004" pitchFamily="2" charset="0"/>
                        </a:rPr>
                        <a:t>Design work and release plan 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404738268"/>
                  </a:ext>
                </a:extLst>
              </a:tr>
              <a:tr h="378318">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a:defRPr/>
                      </a:pPr>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Procured a new Content Management System to enable improvements to NICE’s corporate website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a:solidFill>
                            <a:schemeClr val="tx1"/>
                          </a:solidFill>
                          <a:latin typeface="Inter" panose="02000503000000020004" pitchFamily="2" charset="0"/>
                          <a:ea typeface="Inter" panose="02000503000000020004" pitchFamily="2" charset="0"/>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lvl="0" algn="ctr">
                        <a:buNone/>
                      </a:pP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a:r>
                        <a:rPr lang="en-GB" sz="1000" dirty="0">
                          <a:solidFill>
                            <a:schemeClr val="tx1"/>
                          </a:solidFill>
                          <a:latin typeface="Inter" panose="02000503000000020004" pitchFamily="2" charset="0"/>
                          <a:ea typeface="Inter" panose="02000503000000020004" pitchFamily="2" charset="0"/>
                        </a:rPr>
                        <a:t>Completed the selection and purchase of </a:t>
                      </a:r>
                      <a:r>
                        <a:rPr lang="en-GB" sz="1000" dirty="0" err="1">
                          <a:solidFill>
                            <a:schemeClr val="tx1"/>
                          </a:solidFill>
                          <a:latin typeface="Inter" panose="02000503000000020004" pitchFamily="2" charset="0"/>
                          <a:ea typeface="Inter" panose="02000503000000020004" pitchFamily="2" charset="0"/>
                        </a:rPr>
                        <a:t>Storyblok</a:t>
                      </a:r>
                      <a:endParaRPr lang="en-GB" sz="1000" dirty="0">
                        <a:solidFill>
                          <a:schemeClr val="tx1"/>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326879784"/>
                  </a:ext>
                </a:extLst>
              </a:tr>
              <a:tr h="645161">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Inter" panose="02000503000000020004" pitchFamily="2" charset="0"/>
                          <a:ea typeface="Inter" panose="02000503000000020004" pitchFamily="2" charset="0"/>
                          <a:cs typeface="Lato"/>
                        </a:rPr>
                        <a:t>Created a product and channel strategy to d</a:t>
                      </a:r>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escribe the future publishing model for NICE guidance that is more useful and useable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solidFill>
                            <a:schemeClr val="tx1"/>
                          </a:solidFill>
                          <a:latin typeface="Inter" panose="02000503000000020004" pitchFamily="2" charset="0"/>
                          <a:ea typeface="Inter" panose="02000503000000020004" pitchFamily="2" charset="0"/>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lvl="0" algn="ctr">
                        <a:buNone/>
                      </a:pPr>
                      <a:r>
                        <a:rPr lang="en-GB" sz="1000">
                          <a:solidFill>
                            <a:schemeClr val="bg1"/>
                          </a:solidFill>
                          <a:latin typeface="Inter" panose="02000503000000020004" pitchFamily="2" charset="0"/>
                          <a:ea typeface="Inter" panose="02000503000000020004" pitchFamily="2" charset="0"/>
                        </a:rPr>
                        <a:t>Delayed</a:t>
                      </a:r>
                      <a:endParaRPr lang="en-GB" sz="1000" err="1">
                        <a:solidFill>
                          <a:schemeClr val="bg1"/>
                        </a:solidFill>
                        <a:latin typeface="Inter" panose="02000503000000020004" pitchFamily="2" charset="0"/>
                        <a:ea typeface="Inter" panose="02000503000000020004"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Inter" panose="02000503000000020004" pitchFamily="2" charset="0"/>
                          <a:ea typeface="Inter" panose="02000503000000020004" pitchFamily="2" charset="0"/>
                        </a:rPr>
                        <a:t>Detailed proposals to be taken to board seminar  on 13 December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520409478"/>
                  </a:ext>
                </a:extLst>
              </a:tr>
              <a:tr h="569723">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Inter" panose="02000503000000020004" pitchFamily="2" charset="0"/>
                          <a:ea typeface="Inter" panose="02000503000000020004" pitchFamily="2" charset="0"/>
                          <a:cs typeface="Lato"/>
                        </a:rPr>
                        <a:t>Commenced the continuous deployment and integration phase of our new CMS adoption </a:t>
                      </a:r>
                      <a:endParaRPr lang="en-GB" sz="10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a:solidFill>
                            <a:schemeClr val="tx1"/>
                          </a:solidFill>
                          <a:latin typeface="Inter" panose="02000503000000020004" pitchFamily="2" charset="0"/>
                          <a:ea typeface="Inter" panose="02000503000000020004" pitchFamily="2" charset="0"/>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dirty="0">
                          <a:solidFill>
                            <a:schemeClr val="tx1"/>
                          </a:solidFill>
                          <a:latin typeface="Inter" panose="02000503000000020004" pitchFamily="2" charset="0"/>
                          <a:ea typeface="Inter" panose="02000503000000020004" pitchFamily="2" charset="0"/>
                        </a:rPr>
                        <a:t>In progress and on track, continuous process of integration and deployment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636780517"/>
                  </a:ext>
                </a:extLst>
              </a:tr>
              <a:tr h="378318">
                <a:tc vMerge="1">
                  <a:txBody>
                    <a:bodyPr/>
                    <a:lstStyle/>
                    <a:p>
                      <a:endParaRPr lang="en-GB" sz="140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Procured suitable content management technology to realise our product strategy and deliver more value to our guidance users</a:t>
                      </a:r>
                      <a:r>
                        <a:rPr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 </a:t>
                      </a:r>
                      <a:endParaRPr lang="en-GB" sz="1000">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solidFill>
                            <a:schemeClr val="tx1"/>
                          </a:solidFill>
                          <a:latin typeface="Inter" panose="02000503000000020004" pitchFamily="2" charset="0"/>
                          <a:ea typeface="Inter" panose="02000503000000020004" pitchFamily="2" charset="0"/>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Inter" panose="02000503000000020004" pitchFamily="2" charset="0"/>
                          <a:ea typeface="Inter" panose="02000503000000020004" pitchFamily="2" charset="0"/>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dirty="0">
                          <a:solidFill>
                            <a:schemeClr val="tx1"/>
                          </a:solidFill>
                          <a:latin typeface="Inter" panose="02000503000000020004" pitchFamily="2" charset="0"/>
                          <a:ea typeface="Inter" panose="02000503000000020004" pitchFamily="2" charset="0"/>
                          <a:cs typeface="+mn-cs"/>
                        </a:rPr>
                        <a:t>Proposed milestone is retired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2762490326"/>
                  </a:ext>
                </a:extLst>
              </a:tr>
            </a:tbl>
          </a:graphicData>
        </a:graphic>
      </p:graphicFrame>
      <p:graphicFrame>
        <p:nvGraphicFramePr>
          <p:cNvPr id="7" name="Table 33">
            <a:extLst>
              <a:ext uri="{FF2B5EF4-FFF2-40B4-BE49-F238E27FC236}">
                <a16:creationId xmlns:a16="http://schemas.microsoft.com/office/drawing/2014/main" id="{72D4BCD2-6E20-45BE-95C7-C53122570369}"/>
              </a:ext>
            </a:extLst>
          </p:cNvPr>
          <p:cNvGraphicFramePr>
            <a:graphicFrameLocks noGrp="1"/>
          </p:cNvGraphicFramePr>
          <p:nvPr>
            <p:extLst>
              <p:ext uri="{D42A27DB-BD31-4B8C-83A1-F6EECF244321}">
                <p14:modId xmlns:p14="http://schemas.microsoft.com/office/powerpoint/2010/main" val="1926870342"/>
              </p:ext>
            </p:extLst>
          </p:nvPr>
        </p:nvGraphicFramePr>
        <p:xfrm>
          <a:off x="90973" y="4235543"/>
          <a:ext cx="12010053" cy="2317803"/>
        </p:xfrm>
        <a:graphic>
          <a:graphicData uri="http://schemas.openxmlformats.org/drawingml/2006/table">
            <a:tbl>
              <a:tblPr firstRow="1" bandRow="1">
                <a:tableStyleId>{5C22544A-7EE6-4342-B048-85BDC9FD1C3A}</a:tableStyleId>
              </a:tblPr>
              <a:tblGrid>
                <a:gridCol w="1659805">
                  <a:extLst>
                    <a:ext uri="{9D8B030D-6E8A-4147-A177-3AD203B41FA5}">
                      <a16:colId xmlns:a16="http://schemas.microsoft.com/office/drawing/2014/main" val="2509844161"/>
                    </a:ext>
                  </a:extLst>
                </a:gridCol>
                <a:gridCol w="4331967">
                  <a:extLst>
                    <a:ext uri="{9D8B030D-6E8A-4147-A177-3AD203B41FA5}">
                      <a16:colId xmlns:a16="http://schemas.microsoft.com/office/drawing/2014/main" val="1749687936"/>
                    </a:ext>
                  </a:extLst>
                </a:gridCol>
                <a:gridCol w="1098891">
                  <a:extLst>
                    <a:ext uri="{9D8B030D-6E8A-4147-A177-3AD203B41FA5}">
                      <a16:colId xmlns:a16="http://schemas.microsoft.com/office/drawing/2014/main" val="4064045093"/>
                    </a:ext>
                  </a:extLst>
                </a:gridCol>
                <a:gridCol w="787059">
                  <a:extLst>
                    <a:ext uri="{9D8B030D-6E8A-4147-A177-3AD203B41FA5}">
                      <a16:colId xmlns:a16="http://schemas.microsoft.com/office/drawing/2014/main" val="490217869"/>
                    </a:ext>
                  </a:extLst>
                </a:gridCol>
                <a:gridCol w="4132331">
                  <a:extLst>
                    <a:ext uri="{9D8B030D-6E8A-4147-A177-3AD203B41FA5}">
                      <a16:colId xmlns:a16="http://schemas.microsoft.com/office/drawing/2014/main" val="2924329204"/>
                    </a:ext>
                  </a:extLst>
                </a:gridCol>
              </a:tblGrid>
              <a:tr h="567564">
                <a:tc>
                  <a:txBody>
                    <a:bodyPr/>
                    <a:lstStyle/>
                    <a:p>
                      <a:endParaRPr lang="en-GB" sz="1400">
                        <a:latin typeface="Inter" panose="02000503000000020004" pitchFamily="2" charset="0"/>
                        <a:ea typeface="Inter"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latin typeface="Inter" panose="02000503000000020004" pitchFamily="2" charset="0"/>
                          <a:ea typeface="Inter" panose="02000503000000020004" pitchFamily="2" charset="0"/>
                        </a:rPr>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latin typeface="Inter" panose="02000503000000020004" pitchFamily="2" charset="0"/>
                          <a:ea typeface="Inter" panose="02000503000000020004" pitchFamily="2" charset="0"/>
                        </a:rPr>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On </a:t>
                      </a:r>
                    </a:p>
                    <a:p>
                      <a:pPr algn="ctr"/>
                      <a:r>
                        <a:rPr lang="en-GB" sz="1400">
                          <a:latin typeface="Inter" panose="02000503000000020004" pitchFamily="2" charset="0"/>
                          <a:ea typeface="Inter" panose="02000503000000020004" pitchFamily="2" charset="0"/>
                        </a:rPr>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latin typeface="Inter" panose="02000503000000020004" pitchFamily="2" charset="0"/>
                          <a:ea typeface="Inter" panose="02000503000000020004" pitchFamily="2" charset="0"/>
                        </a:rPr>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419323">
                <a:tc rowSpan="4">
                  <a:txBody>
                    <a:bodyPr/>
                    <a:lstStyle/>
                    <a:p>
                      <a:r>
                        <a:rPr lang="en-GB" sz="1600" b="1">
                          <a:solidFill>
                            <a:schemeClr val="bg1"/>
                          </a:solidFill>
                          <a:latin typeface="Inter" panose="02000503000000020004" pitchFamily="2" charset="0"/>
                          <a:ea typeface="Inter" panose="02000503000000020004" pitchFamily="2" charset="0"/>
                        </a:rPr>
                        <a:t>Objective 4  </a:t>
                      </a:r>
                      <a:r>
                        <a:rPr lang="en-GB" sz="1400" b="1">
                          <a:solidFill>
                            <a:schemeClr val="bg1"/>
                          </a:solidFill>
                          <a:latin typeface="Inter" panose="02000503000000020004" pitchFamily="2" charset="0"/>
                          <a:ea typeface="Inter" panose="02000503000000020004" pitchFamily="2" charset="0"/>
                        </a:rPr>
                        <a:t>Incorporating TAs into guidelines </a:t>
                      </a:r>
                      <a:r>
                        <a:rPr lang="en-GB" sz="1400">
                          <a:solidFill>
                            <a:schemeClr val="bg1"/>
                          </a:solidFill>
                          <a:latin typeface="Inter" panose="02000503000000020004" pitchFamily="2" charset="0"/>
                          <a:ea typeface="Inter" panose="02000503000000020004" pitchFamily="2" charset="0"/>
                        </a:rPr>
                        <a:t>and resource impact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Aligned relevant methods and processes between guidelines and Technology Appraisals</a:t>
                      </a:r>
                      <a:r>
                        <a:rPr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  </a:t>
                      </a:r>
                      <a:endPar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a:solidFill>
                            <a:schemeClr val="tx1"/>
                          </a:solidFill>
                          <a:latin typeface="Inter" panose="02000503000000020004" pitchFamily="2" charset="0"/>
                          <a:ea typeface="Inter" panose="02000503000000020004" pitchFamily="2" charset="0"/>
                        </a:rPr>
                        <a:t>Sept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marL="0" algn="ctr" defTabSz="914400" rtl="0" eaLnBrk="1" latinLnBrk="0" hangingPunct="1"/>
                      <a:r>
                        <a:rPr lang="en-GB" sz="1000" kern="1200">
                          <a:solidFill>
                            <a:schemeClr val="bg1"/>
                          </a:solidFill>
                          <a:latin typeface="Inter" panose="02000503000000020004" pitchFamily="2" charset="0"/>
                          <a:ea typeface="Inter" panose="02000503000000020004" pitchFamily="2" charset="0"/>
                          <a:cs typeface="+mn-cs"/>
                        </a:rPr>
                        <a:t>Partially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l">
                        <a:buNone/>
                      </a:pPr>
                      <a:r>
                        <a:rPr lang="en-GB" sz="950" b="0" i="0" u="none" strike="noStrike" baseline="0" noProof="0">
                          <a:solidFill>
                            <a:schemeClr val="tx1"/>
                          </a:solidFill>
                          <a:latin typeface="Inter" panose="02000503000000020004" pitchFamily="2" charset="0"/>
                          <a:ea typeface="Inter" panose="02000503000000020004" pitchFamily="2" charset="0"/>
                        </a:rPr>
                        <a:t>Approaches for initial methods alignment agreed. Alignment of processes for commercial engagement ongoing.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040768026"/>
                  </a:ext>
                </a:extLst>
              </a:tr>
              <a:tr h="237848">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a:defRPr/>
                      </a:pPr>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Agreed and published interim methods and processes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i="0">
                          <a:latin typeface="Inter" panose="02000503000000020004" pitchFamily="2" charset="0"/>
                          <a:ea typeface="Inter" panose="02000503000000020004" pitchFamily="2" charset="0"/>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a:solidFill>
                            <a:schemeClr val="bg1"/>
                          </a:solidFill>
                          <a:latin typeface="Inter" panose="02000503000000020004" pitchFamily="2" charset="0"/>
                          <a:ea typeface="Inter" panose="02000503000000020004" pitchFamily="2" charset="0"/>
                        </a:rPr>
                        <a:t>Delayed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Inter" panose="02000503000000020004" pitchFamily="2" charset="0"/>
                          <a:ea typeface="Inter" panose="02000503000000020004" pitchFamily="2" charset="0"/>
                        </a:rPr>
                        <a:t>Consultation on interim methods and processes planned for Jan '24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1613015878"/>
                  </a:ext>
                </a:extLst>
              </a:tr>
              <a:tr h="299515">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a:defRPr/>
                      </a:pPr>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Commenced 2 pilots of interim principles for integrating TAs in guidelines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000" i="0">
                          <a:latin typeface="Inter" panose="02000503000000020004" pitchFamily="2" charset="0"/>
                          <a:ea typeface="Inter" panose="02000503000000020004" pitchFamily="2" charset="0"/>
                        </a:rPr>
                        <a:t>Feb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000">
                          <a:solidFill>
                            <a:schemeClr val="bg1"/>
                          </a:solidFill>
                          <a:latin typeface="Inter" panose="02000503000000020004" pitchFamily="2" charset="0"/>
                          <a:ea typeface="Inter" panose="02000503000000020004" pitchFamily="2" charset="0"/>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Inter" panose="02000503000000020004" pitchFamily="2" charset="0"/>
                          <a:ea typeface="Inter" panose="02000503000000020004" pitchFamily="2" charset="0"/>
                        </a:rPr>
                        <a:t>2 pilots underway. Approach to engaging with manufacturers for data agreed. Methods principles being applied in analysis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1243404526"/>
                  </a:ext>
                </a:extLst>
              </a:tr>
              <a:tr h="538436">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r>
                        <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Finalised and published the updated methods manual codifying the new approach</a:t>
                      </a:r>
                      <a:r>
                        <a:rPr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a:rPr>
                        <a:t> </a:t>
                      </a:r>
                      <a:endParaRPr kumimoji="0" lang="en-GB" sz="1000" b="0" i="0" u="none" strike="noStrike" kern="1200" cap="none" spc="0" normalizeH="0" baseline="0" noProof="0">
                        <a:ln>
                          <a:noFill/>
                        </a:ln>
                        <a:effectLst/>
                        <a:uLnTx/>
                        <a:uFillTx/>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000">
                          <a:latin typeface="Inter" panose="02000503000000020004" pitchFamily="2" charset="0"/>
                          <a:ea typeface="Inter" panose="02000503000000020004" pitchFamily="2" charset="0"/>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000" dirty="0">
                          <a:solidFill>
                            <a:schemeClr val="bg1"/>
                          </a:solidFill>
                          <a:latin typeface="Inter" panose="02000503000000020004" pitchFamily="2" charset="0"/>
                          <a:ea typeface="Inter" panose="02000503000000020004" pitchFamily="2" charset="0"/>
                        </a:rPr>
                        <a:t>Partially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n-GB" sz="1000" dirty="0">
                          <a:solidFill>
                            <a:schemeClr val="tx1"/>
                          </a:solidFill>
                          <a:latin typeface="Inter" panose="02000503000000020004" pitchFamily="2" charset="0"/>
                          <a:ea typeface="Inter" panose="02000503000000020004" pitchFamily="2" charset="0"/>
                        </a:rPr>
                        <a:t>Interim manual applying to the pilots due to be published Mar '24. Finalised manual to be published after pilots publish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4250448681"/>
                  </a:ext>
                </a:extLst>
              </a:tr>
            </a:tbl>
          </a:graphicData>
        </a:graphic>
      </p:graphicFrame>
    </p:spTree>
    <p:extLst>
      <p:ext uri="{BB962C8B-B14F-4D97-AF65-F5344CB8AC3E}">
        <p14:creationId xmlns:p14="http://schemas.microsoft.com/office/powerpoint/2010/main" val="361426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EEA9A3BD-FF5E-D21B-508D-81F09710EDC3}"/>
              </a:ext>
            </a:extLst>
          </p:cNvPr>
          <p:cNvSpPr>
            <a:spLocks noGrp="1"/>
          </p:cNvSpPr>
          <p:nvPr>
            <p:ph type="title" idx="4294967295"/>
          </p:nvPr>
        </p:nvSpPr>
        <p:spPr>
          <a:xfrm>
            <a:off x="246392" y="314894"/>
            <a:ext cx="11807822"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Provide Useful and Useable Advice – Part 1 Milestones (2 of 2)</a:t>
            </a:r>
            <a:endParaRPr kumimoji="0" lang="en-GB" sz="2000" b="1" i="0" u="none" strike="noStrike" kern="1200" cap="none" spc="0" normalizeH="0" baseline="0" noProof="0" dirty="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Oval 4">
            <a:extLst>
              <a:ext uri="{FF2B5EF4-FFF2-40B4-BE49-F238E27FC236}">
                <a16:creationId xmlns:a16="http://schemas.microsoft.com/office/drawing/2014/main" id="{C7B45988-3453-A866-6D08-41C8ABF8D41E}"/>
              </a:ext>
              <a:ext uri="{C183D7F6-B498-43B3-948B-1728B52AA6E4}">
                <adec:decorative xmlns:adec="http://schemas.microsoft.com/office/drawing/2017/decorative" val="1"/>
              </a:ext>
            </a:extLst>
          </p:cNvPr>
          <p:cNvSpPr/>
          <p:nvPr/>
        </p:nvSpPr>
        <p:spPr>
          <a:xfrm>
            <a:off x="386426" y="35809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graphicFrame>
        <p:nvGraphicFramePr>
          <p:cNvPr id="3" name="Table 33">
            <a:extLst>
              <a:ext uri="{FF2B5EF4-FFF2-40B4-BE49-F238E27FC236}">
                <a16:creationId xmlns:a16="http://schemas.microsoft.com/office/drawing/2014/main" id="{0E46F355-201D-9A2E-C17D-477AF66501DF}"/>
              </a:ext>
            </a:extLst>
          </p:cNvPr>
          <p:cNvGraphicFramePr>
            <a:graphicFrameLocks noGrp="1"/>
          </p:cNvGraphicFramePr>
          <p:nvPr>
            <p:extLst>
              <p:ext uri="{D42A27DB-BD31-4B8C-83A1-F6EECF244321}">
                <p14:modId xmlns:p14="http://schemas.microsoft.com/office/powerpoint/2010/main" val="1255429519"/>
              </p:ext>
            </p:extLst>
          </p:nvPr>
        </p:nvGraphicFramePr>
        <p:xfrm>
          <a:off x="132223" y="1192703"/>
          <a:ext cx="11861037" cy="2457638"/>
        </p:xfrm>
        <a:graphic>
          <a:graphicData uri="http://schemas.openxmlformats.org/drawingml/2006/table">
            <a:tbl>
              <a:tblPr firstRow="1" bandRow="1">
                <a:tableStyleId>{5C22544A-7EE6-4342-B048-85BDC9FD1C3A}</a:tableStyleId>
              </a:tblPr>
              <a:tblGrid>
                <a:gridCol w="1639208">
                  <a:extLst>
                    <a:ext uri="{9D8B030D-6E8A-4147-A177-3AD203B41FA5}">
                      <a16:colId xmlns:a16="http://schemas.microsoft.com/office/drawing/2014/main" val="2509844161"/>
                    </a:ext>
                  </a:extLst>
                </a:gridCol>
                <a:gridCol w="4687260">
                  <a:extLst>
                    <a:ext uri="{9D8B030D-6E8A-4147-A177-3AD203B41FA5}">
                      <a16:colId xmlns:a16="http://schemas.microsoft.com/office/drawing/2014/main" val="1749687936"/>
                    </a:ext>
                  </a:extLst>
                </a:gridCol>
                <a:gridCol w="1418820">
                  <a:extLst>
                    <a:ext uri="{9D8B030D-6E8A-4147-A177-3AD203B41FA5}">
                      <a16:colId xmlns:a16="http://schemas.microsoft.com/office/drawing/2014/main" val="4064045093"/>
                    </a:ext>
                  </a:extLst>
                </a:gridCol>
                <a:gridCol w="1242932">
                  <a:extLst>
                    <a:ext uri="{9D8B030D-6E8A-4147-A177-3AD203B41FA5}">
                      <a16:colId xmlns:a16="http://schemas.microsoft.com/office/drawing/2014/main" val="490217869"/>
                    </a:ext>
                  </a:extLst>
                </a:gridCol>
                <a:gridCol w="2872817">
                  <a:extLst>
                    <a:ext uri="{9D8B030D-6E8A-4147-A177-3AD203B41FA5}">
                      <a16:colId xmlns:a16="http://schemas.microsoft.com/office/drawing/2014/main" val="2924329204"/>
                    </a:ext>
                  </a:extLst>
                </a:gridCol>
              </a:tblGrid>
              <a:tr h="537398">
                <a:tc>
                  <a:txBody>
                    <a:bodyPr/>
                    <a:lstStyle/>
                    <a:p>
                      <a:endParaRPr lang="en-GB"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t>On </a:t>
                      </a:r>
                    </a:p>
                    <a:p>
                      <a:pPr algn="ctr"/>
                      <a:r>
                        <a:rPr lang="en-GB" sz="1400"/>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rPr>
                        <a:t>Objective 4  </a:t>
                      </a:r>
                      <a:r>
                        <a:rPr lang="en-GB" sz="1400">
                          <a:solidFill>
                            <a:schemeClr val="bg1"/>
                          </a:solidFill>
                        </a:rPr>
                        <a:t>Incorporating TAs into guidelines and </a:t>
                      </a:r>
                      <a:r>
                        <a:rPr lang="en-GB" sz="1400" b="1">
                          <a:solidFill>
                            <a:schemeClr val="bg1"/>
                          </a:solidFill>
                        </a:rPr>
                        <a:t>resource impact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ea typeface="Lato"/>
                          <a:cs typeface="Lato"/>
                        </a:rPr>
                        <a:t>Agreed an approach to capturing and reporting evidence about the capacity and workforce implications of an intervention or recommendation </a:t>
                      </a:r>
                      <a:endParaRPr lang="en-GB" sz="120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Jun 2023</a:t>
                      </a:r>
                    </a:p>
                    <a:p>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120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396752455"/>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ea typeface="Lato" panose="020F0502020204030203" pitchFamily="34" charset="0"/>
                          <a:cs typeface="Lato" panose="020F0502020204030203" pitchFamily="34" charset="0"/>
                        </a:rPr>
                        <a:t>Developed and adopted a Resource Impact Analysis methodology that reflects more granular evidence about capacity and workforce implications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Nov 2023</a:t>
                      </a:r>
                    </a:p>
                    <a:p>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2972551871"/>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latin typeface="+mn-lt"/>
                          <a:ea typeface="Lato"/>
                          <a:cs typeface="Lato"/>
                        </a:rPr>
                        <a:t>Developed and tested a new presentation approach to illustrate the workforce and capacity implications of NICE advice  </a:t>
                      </a:r>
                      <a:endParaRPr lang="en-GB" sz="120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a:solidFill>
                            <a:schemeClr val="tx1"/>
                          </a:solidFill>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309284940"/>
                  </a:ext>
                </a:extLst>
              </a:tr>
            </a:tbl>
          </a:graphicData>
        </a:graphic>
      </p:graphicFrame>
      <p:graphicFrame>
        <p:nvGraphicFramePr>
          <p:cNvPr id="2" name="Table 33">
            <a:extLst>
              <a:ext uri="{FF2B5EF4-FFF2-40B4-BE49-F238E27FC236}">
                <a16:creationId xmlns:a16="http://schemas.microsoft.com/office/drawing/2014/main" id="{8D22E90B-ACE6-9AA1-4820-00EBE2952508}"/>
              </a:ext>
            </a:extLst>
          </p:cNvPr>
          <p:cNvGraphicFramePr>
            <a:graphicFrameLocks noGrp="1"/>
          </p:cNvGraphicFramePr>
          <p:nvPr/>
        </p:nvGraphicFramePr>
        <p:xfrm>
          <a:off x="132223" y="3862870"/>
          <a:ext cx="11794520" cy="2907252"/>
        </p:xfrm>
        <a:graphic>
          <a:graphicData uri="http://schemas.openxmlformats.org/drawingml/2006/table">
            <a:tbl>
              <a:tblPr firstRow="1" bandRow="1">
                <a:tableStyleId>{5C22544A-7EE6-4342-B048-85BDC9FD1C3A}</a:tableStyleId>
              </a:tblPr>
              <a:tblGrid>
                <a:gridCol w="1632183">
                  <a:extLst>
                    <a:ext uri="{9D8B030D-6E8A-4147-A177-3AD203B41FA5}">
                      <a16:colId xmlns:a16="http://schemas.microsoft.com/office/drawing/2014/main" val="2509844161"/>
                    </a:ext>
                  </a:extLst>
                </a:gridCol>
                <a:gridCol w="4767385">
                  <a:extLst>
                    <a:ext uri="{9D8B030D-6E8A-4147-A177-3AD203B41FA5}">
                      <a16:colId xmlns:a16="http://schemas.microsoft.com/office/drawing/2014/main" val="1749687936"/>
                    </a:ext>
                  </a:extLst>
                </a:gridCol>
                <a:gridCol w="1503019">
                  <a:extLst>
                    <a:ext uri="{9D8B030D-6E8A-4147-A177-3AD203B41FA5}">
                      <a16:colId xmlns:a16="http://schemas.microsoft.com/office/drawing/2014/main" val="4064045093"/>
                    </a:ext>
                  </a:extLst>
                </a:gridCol>
                <a:gridCol w="1315140">
                  <a:extLst>
                    <a:ext uri="{9D8B030D-6E8A-4147-A177-3AD203B41FA5}">
                      <a16:colId xmlns:a16="http://schemas.microsoft.com/office/drawing/2014/main" val="490217869"/>
                    </a:ext>
                  </a:extLst>
                </a:gridCol>
                <a:gridCol w="2576793">
                  <a:extLst>
                    <a:ext uri="{9D8B030D-6E8A-4147-A177-3AD203B41FA5}">
                      <a16:colId xmlns:a16="http://schemas.microsoft.com/office/drawing/2014/main" val="2924329204"/>
                    </a:ext>
                  </a:extLst>
                </a:gridCol>
              </a:tblGrid>
              <a:tr h="561585">
                <a:tc>
                  <a:txBody>
                    <a:bodyPr/>
                    <a:lstStyle/>
                    <a:p>
                      <a:endParaRPr lang="en-GB"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2F1"/>
                    </a:solidFill>
                  </a:tcPr>
                </a:tc>
                <a:tc>
                  <a:txBody>
                    <a:bodyPr/>
                    <a:lstStyle/>
                    <a:p>
                      <a:r>
                        <a:rPr lang="en-GB" sz="1400"/>
                        <a:t>Milestone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lang="en-GB" sz="1400"/>
                        <a:t>Delivered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t>On </a:t>
                      </a:r>
                    </a:p>
                    <a:p>
                      <a:pPr algn="ctr"/>
                      <a:r>
                        <a:rPr lang="en-GB" sz="1400"/>
                        <a:t>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pPr algn="ctr"/>
                      <a:r>
                        <a:rPr lang="en-GB" sz="1400"/>
                        <a:t>Comments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extLst>
                  <a:ext uri="{0D108BD9-81ED-4DB2-BD59-A6C34878D82A}">
                    <a16:rowId xmlns:a16="http://schemas.microsoft.com/office/drawing/2014/main" val="3808136469"/>
                  </a:ext>
                </a:extLst>
              </a:tr>
              <a:tr h="495516">
                <a:tc rowSpan="5">
                  <a:txBody>
                    <a:bodyPr/>
                    <a:lstStyle/>
                    <a:p>
                      <a:r>
                        <a:rPr lang="en-GB" sz="1600" b="1">
                          <a:solidFill>
                            <a:schemeClr val="bg1"/>
                          </a:solidFill>
                        </a:rPr>
                        <a:t>Objective 5 </a:t>
                      </a:r>
                    </a:p>
                    <a:p>
                      <a:r>
                        <a:rPr lang="en-GB" sz="1400">
                          <a:solidFill>
                            <a:schemeClr val="bg1"/>
                          </a:solidFill>
                        </a:rPr>
                        <a:t>Late Stage Health Tech Assessment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291"/>
                    </a:solidFill>
                  </a:tcPr>
                </a:tc>
                <a:tc>
                  <a:txBody>
                    <a:bodyPr/>
                    <a:lstStyle/>
                    <a:p>
                      <a:r>
                        <a:rPr kumimoji="0" lang="en-GB" sz="1200" b="0" i="0" u="none" strike="noStrike" kern="1200" cap="none" spc="0" normalizeH="0" baseline="0" noProof="0">
                          <a:ln>
                            <a:noFill/>
                          </a:ln>
                          <a:effectLst/>
                          <a:uLnTx/>
                          <a:uFillTx/>
                          <a:latin typeface="+mn-lt"/>
                          <a:ea typeface="Lato"/>
                          <a:cs typeface="Lato"/>
                        </a:rPr>
                        <a:t>Completed evidence review and initial stakeholder engagement to inform evaluative approach</a:t>
                      </a:r>
                      <a:r>
                        <a:rPr lang="en-GB" sz="1200" b="0" i="0" u="none" strike="noStrike" kern="1200" cap="none" spc="0" normalizeH="0" baseline="0" noProof="0">
                          <a:ln>
                            <a:noFill/>
                          </a:ln>
                          <a:effectLst/>
                          <a:uLnTx/>
                          <a:uFillTx/>
                          <a:latin typeface="+mn-lt"/>
                          <a:ea typeface="Lato"/>
                          <a:cs typeface="Lato"/>
                        </a:rPr>
                        <a:t> </a:t>
                      </a:r>
                      <a:endParaRPr kumimoji="0" lang="en-GB" sz="120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i="0"/>
                        <a:t>Sept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GB"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626268824"/>
                  </a:ext>
                </a:extLst>
              </a:tr>
              <a:tr h="495516">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r>
                        <a:rPr kumimoji="0" lang="en-GB" sz="1200" b="0" i="0" u="none" strike="noStrike" kern="1200" cap="none" spc="0" normalizeH="0" baseline="0" noProof="0">
                          <a:ln>
                            <a:noFill/>
                          </a:ln>
                          <a:effectLst/>
                          <a:uLnTx/>
                          <a:uFillTx/>
                          <a:latin typeface="+mn-lt"/>
                          <a:ea typeface="Lato"/>
                          <a:cs typeface="Lato"/>
                        </a:rPr>
                        <a:t>Developed new methods and process to consider late-stage multi-tech evaluations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2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0" algn="ctr">
                        <a:lnSpc>
                          <a:spcPct val="100000"/>
                        </a:lnSpc>
                        <a:spcBef>
                          <a:spcPts val="0"/>
                        </a:spcBef>
                        <a:spcAft>
                          <a:spcPts val="0"/>
                        </a:spcAft>
                        <a:buNone/>
                      </a:pPr>
                      <a:endParaRPr kumimoji="0" lang="en-US" sz="1050" b="0" i="0" u="none" strike="noStrike" kern="1200" cap="none" spc="0" normalizeH="0" baseline="0">
                        <a:ln>
                          <a:noFill/>
                        </a:ln>
                        <a:solidFill>
                          <a:schemeClr val="tx1"/>
                        </a:solidFill>
                        <a:effectLst/>
                        <a:uLnTx/>
                        <a:uFillTx/>
                        <a:latin typeface="+mn-lt"/>
                        <a:ea typeface="Lato"/>
                        <a:cs typeface="Lato"/>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1963856461"/>
                  </a:ext>
                </a:extLst>
              </a:tr>
              <a:tr h="495516">
                <a:tc vMerge="1">
                  <a:txBody>
                    <a:bodyPr/>
                    <a:lstStyle/>
                    <a:p>
                      <a:endParaRPr lang="en-GB" sz="12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latin typeface="+mn-lt"/>
                          <a:ea typeface="Lato"/>
                          <a:cs typeface="Lato"/>
                        </a:rPr>
                        <a:t>Developed an approach to accessing and utilising data for late-stage class-based evaluations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a:endParaRPr kumimoji="0" lang="en-GB" sz="1050" b="0" i="0" u="none" strike="noStrike" kern="1200" cap="none" spc="0" normalizeH="0" baseline="0">
                        <a:ln>
                          <a:noFill/>
                        </a:ln>
                        <a:solidFill>
                          <a:schemeClr val="tx1"/>
                        </a:solidFill>
                        <a:effectLst/>
                        <a:uLnTx/>
                        <a:uFillTx/>
                        <a:latin typeface="+mn-lt"/>
                        <a:ea typeface="Lato"/>
                        <a:cs typeface="Lato"/>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94971205"/>
                  </a:ext>
                </a:extLst>
              </a:tr>
              <a:tr h="401919">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0" i="0" u="none" strike="noStrike" kern="1200" cap="none" spc="0" normalizeH="0" baseline="0" noProof="0">
                          <a:ln>
                            <a:noFill/>
                          </a:ln>
                          <a:effectLst/>
                          <a:uLnTx/>
                          <a:uFillTx/>
                          <a:latin typeface="+mn-lt"/>
                          <a:ea typeface="Lato"/>
                          <a:cs typeface="Lato"/>
                        </a:rPr>
                        <a:t>Launched two pilots of the new approach</a:t>
                      </a:r>
                      <a:r>
                        <a:rPr lang="en-GB" sz="1200" b="0" i="0" u="none" strike="noStrike" kern="1200" cap="none" spc="0" normalizeH="0" baseline="0" noProof="0">
                          <a:ln>
                            <a:noFill/>
                          </a:ln>
                          <a:effectLst/>
                          <a:uLnTx/>
                          <a:uFillTx/>
                          <a:latin typeface="+mn-lt"/>
                          <a:ea typeface="Lato"/>
                          <a:cs typeface="Lato"/>
                        </a:rPr>
                        <a:t> </a:t>
                      </a:r>
                      <a:endParaRPr kumimoji="0" lang="en-GB" sz="120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sz="120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GB" sz="105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702365770"/>
                  </a:ext>
                </a:extLst>
              </a:tr>
              <a:tr h="401919">
                <a:tc vMerge="1">
                  <a:txBody>
                    <a:bodyPr/>
                    <a:lstStyle/>
                    <a:p>
                      <a:endParaRPr lang="en-GB"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0" i="0" u="none" strike="noStrike" kern="1200" cap="none" spc="0" normalizeH="0" baseline="0" noProof="0">
                          <a:ln>
                            <a:noFill/>
                          </a:ln>
                          <a:effectLst/>
                          <a:uLnTx/>
                          <a:uFillTx/>
                          <a:latin typeface="+mn-lt"/>
                          <a:ea typeface="Lato"/>
                          <a:cs typeface="Lato"/>
                        </a:rPr>
                        <a:t>Developed partnerships for longer-term delivery of data access</a:t>
                      </a:r>
                      <a:r>
                        <a:rPr lang="en-GB" sz="1200" b="0" i="0" u="none" strike="noStrike" kern="1200" cap="none" spc="0" normalizeH="0" baseline="0" noProof="0">
                          <a:ln>
                            <a:noFill/>
                          </a:ln>
                          <a:effectLst/>
                          <a:uLnTx/>
                          <a:uFillTx/>
                          <a:latin typeface="+mn-lt"/>
                          <a:ea typeface="Lato"/>
                          <a:cs typeface="Lato"/>
                        </a:rPr>
                        <a:t> </a:t>
                      </a:r>
                      <a:endParaRPr kumimoji="0" lang="en-GB" sz="120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r>
                        <a:rPr lang="en-GB" sz="120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tc>
                  <a:txBody>
                    <a:bodyPr/>
                    <a:lstStyle/>
                    <a:p>
                      <a:pPr algn="ctr"/>
                      <a:r>
                        <a:rPr lang="en-GB" sz="1200">
                          <a:solidFill>
                            <a:schemeClr val="bg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GB"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DED3"/>
                    </a:solidFill>
                  </a:tcPr>
                </a:tc>
                <a:extLst>
                  <a:ext uri="{0D108BD9-81ED-4DB2-BD59-A6C34878D82A}">
                    <a16:rowId xmlns:a16="http://schemas.microsoft.com/office/drawing/2014/main" val="802265902"/>
                  </a:ext>
                </a:extLst>
              </a:tr>
            </a:tbl>
          </a:graphicData>
        </a:graphic>
      </p:graphicFrame>
    </p:spTree>
    <p:extLst>
      <p:ext uri="{BB962C8B-B14F-4D97-AF65-F5344CB8AC3E}">
        <p14:creationId xmlns:p14="http://schemas.microsoft.com/office/powerpoint/2010/main" val="3237850471"/>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8F13F29B-A5DF-4438-A0C5-4191D50A9D3E}" vid="{36193950-B9EB-4BE8-B6A6-15F9A6FCB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7AEC1194A69449E52495567597488" ma:contentTypeVersion="14" ma:contentTypeDescription="Create a new document." ma:contentTypeScope="" ma:versionID="1e1685778882d03b395ee28341167e30">
  <xsd:schema xmlns:xsd="http://www.w3.org/2001/XMLSchema" xmlns:xs="http://www.w3.org/2001/XMLSchema" xmlns:p="http://schemas.microsoft.com/office/2006/metadata/properties" xmlns:ns3="3e622f83-14c6-4e1c-8975-f536224ce3ed" xmlns:ns4="0e5e8ba4-62da-4c64-871a-aec096ba2120" targetNamespace="http://schemas.microsoft.com/office/2006/metadata/properties" ma:root="true" ma:fieldsID="d2aa23e99103f70b4eb76a7d1f8512a6" ns3:_="" ns4:_="">
    <xsd:import namespace="3e622f83-14c6-4e1c-8975-f536224ce3ed"/>
    <xsd:import namespace="0e5e8ba4-62da-4c64-871a-aec096ba212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22f83-14c6-4e1c-8975-f536224ce3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5e8ba4-62da-4c64-871a-aec096ba212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e622f83-14c6-4e1c-8975-f536224ce3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ED022-F2EA-482E-B992-4E922C6BC036}">
  <ds:schemaRefs>
    <ds:schemaRef ds:uri="0e5e8ba4-62da-4c64-871a-aec096ba2120"/>
    <ds:schemaRef ds:uri="3e622f83-14c6-4e1c-8975-f536224ce3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9C5B59-2F48-44F1-A662-C8211FAA7ACC}">
  <ds:schemaRefs>
    <ds:schemaRef ds:uri="0e5e8ba4-62da-4c64-871a-aec096ba2120"/>
    <ds:schemaRef ds:uri="3e622f83-14c6-4e1c-8975-f536224ce3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5CD373-99BE-4300-A4CC-F809FCB30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PowerPoint template</Template>
  <TotalTime>518</TotalTime>
  <Words>8166</Words>
  <Application>Microsoft Office PowerPoint</Application>
  <PresentationFormat>Widescreen</PresentationFormat>
  <Paragraphs>1177</Paragraphs>
  <Slides>37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Inter</vt:lpstr>
      <vt:lpstr>Lato</vt:lpstr>
      <vt:lpstr>Inter SemiBold</vt:lpstr>
      <vt:lpstr>Inter (body)</vt:lpstr>
      <vt:lpstr>Lora SemiBold</vt:lpstr>
      <vt:lpstr>Arial,Sans-Serif</vt:lpstr>
      <vt:lpstr>Arial</vt:lpstr>
      <vt:lpstr>Calibri</vt:lpstr>
      <vt:lpstr>NICE</vt:lpstr>
      <vt:lpstr>Integrated performance report</vt:lpstr>
      <vt:lpstr>Contents</vt:lpstr>
      <vt:lpstr>Summary </vt:lpstr>
      <vt:lpstr>Our transformation objectives in the 2023/24 business plan</vt:lpstr>
      <vt:lpstr> Focus on what matters most</vt:lpstr>
      <vt:lpstr> Focus on what matters most - Milestones</vt:lpstr>
      <vt:lpstr> Provide Useful and Useable Advice – Part 1: Useable</vt:lpstr>
      <vt:lpstr> Provide Useful and Useable Advice – Part 1 Milestones (1 of 2)</vt:lpstr>
      <vt:lpstr> Provide Useful and Useable Advice – Part 1 Milestones (2 of 2)</vt:lpstr>
      <vt:lpstr> Provide Useful and Useable Advice – Part 2: Timely</vt:lpstr>
      <vt:lpstr> Provide Useful and Useable Advice – Part 2 Milestones (1 of 2)</vt:lpstr>
      <vt:lpstr>2</vt:lpstr>
      <vt:lpstr>  Constantly learning from data and implementation</vt:lpstr>
      <vt:lpstr>  Constantly learning from data and implementation - Milestones</vt:lpstr>
      <vt:lpstr>  Build a Brilliant Organisation</vt:lpstr>
      <vt:lpstr>  Build a Brilliant Organisation - Milestones</vt:lpstr>
      <vt:lpstr>Provide high quality advice, that is relevant, timely, usable, and has a demonstrable impact </vt:lpstr>
      <vt:lpstr>Provide high quality advice…</vt:lpstr>
      <vt:lpstr>Provide high quality advice… </vt:lpstr>
      <vt:lpstr>…that is relevant</vt:lpstr>
      <vt:lpstr>Helping practitioners and commissioners get effective treatments to patients fast</vt:lpstr>
      <vt:lpstr>How we characterise an ‘optimal’ or divergent topic</vt:lpstr>
      <vt:lpstr>Factors that cause topics to be ‘divergent’</vt:lpstr>
      <vt:lpstr>Days between GB marketing authorisation and final TA/HST guidance publication: 1 April-31 October 2023</vt:lpstr>
      <vt:lpstr>…that is timely </vt:lpstr>
      <vt:lpstr>…that is usable and has a demonstrable impact</vt:lpstr>
      <vt:lpstr>While ensuring a financially sustainable organisation, with happy and well-supported staff, and effective communications and engagement    </vt:lpstr>
      <vt:lpstr>Happy and well supported staff (Slide 1 of 3)</vt:lpstr>
      <vt:lpstr>Happy and well supported staff (Slide 2 of 3)</vt:lpstr>
      <vt:lpstr>Happy and well supported staff (Slide 3 of 3)</vt:lpstr>
      <vt:lpstr>Effective communications and engagement (Slide 1 of 3)</vt:lpstr>
      <vt:lpstr>Effective communications and engagement (Slide 2 of 3)</vt:lpstr>
      <vt:lpstr>Effective communications and engagement (slide 3 of 3)</vt:lpstr>
      <vt:lpstr>Financial position as at 31 October 2023</vt:lpstr>
      <vt:lpstr>Forecast Outturn – risks, uncertainties and mitigations</vt:lpstr>
      <vt:lpstr>Technology Appraisals</vt:lpstr>
      <vt:lpstr>NICE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performance report</dc:title>
  <dc:creator>Rachel Brandon</dc:creator>
  <cp:lastModifiedBy>Lynn Woodward</cp:lastModifiedBy>
  <cp:revision>31</cp:revision>
  <dcterms:created xsi:type="dcterms:W3CDTF">2022-08-22T09:34:10Z</dcterms:created>
  <dcterms:modified xsi:type="dcterms:W3CDTF">2023-12-07T15:56:05Z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2023-02-21T13:07:58Z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665c45c7-3620-4972-90fa-17d3bc452ece</vt:lpwstr>
  </property>
  <property fmtid="{D5CDD505-2E9C-101B-9397-08002B2CF9AE}" pid="8" name="MSIP_Label_c69d85d5-6d9e-4305-a294-1f636ec0f2d6_ContentBits">
    <vt:lpwstr>0</vt:lpwstr>
  </property>
  <property fmtid="{D5CDD505-2E9C-101B-9397-08002B2CF9AE}" pid="9" name="ContentTypeId">
    <vt:lpwstr>0x0101002E57AEC1194A69449E52495567597488</vt:lpwstr>
  </property>
</Properties>
</file>