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2.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drawings/drawing1.xml" ContentType="application/vnd.openxmlformats-officedocument.drawingml.chartshapes+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3.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4.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5.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6.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91" r:id="rId1"/>
  </p:sldMasterIdLst>
  <p:notesMasterIdLst>
    <p:notesMasterId r:id="rId28"/>
  </p:notesMasterIdLst>
  <p:handoutMasterIdLst>
    <p:handoutMasterId r:id="rId29"/>
  </p:handoutMasterIdLst>
  <p:sldIdLst>
    <p:sldId id="2145706744" r:id="rId2"/>
    <p:sldId id="2145706792" r:id="rId3"/>
    <p:sldId id="2145706740" r:id="rId4"/>
    <p:sldId id="2145706763" r:id="rId5"/>
    <p:sldId id="2145706766" r:id="rId6"/>
    <p:sldId id="2145706768" r:id="rId7"/>
    <p:sldId id="2145706770" r:id="rId8"/>
    <p:sldId id="2145706769" r:id="rId9"/>
    <p:sldId id="2145706765" r:id="rId10"/>
    <p:sldId id="2145706724" r:id="rId11"/>
    <p:sldId id="2145706721" r:id="rId12"/>
    <p:sldId id="2145706722" r:id="rId13"/>
    <p:sldId id="2145706723" r:id="rId14"/>
    <p:sldId id="2145706784" r:id="rId15"/>
    <p:sldId id="2145706787" r:id="rId16"/>
    <p:sldId id="2145706788" r:id="rId17"/>
    <p:sldId id="2145706725" r:id="rId18"/>
    <p:sldId id="2145706745" r:id="rId19"/>
    <p:sldId id="2145706739" r:id="rId20"/>
    <p:sldId id="2145706748" r:id="rId21"/>
    <p:sldId id="2145706793" r:id="rId22"/>
    <p:sldId id="256" r:id="rId23"/>
    <p:sldId id="2145706794" r:id="rId24"/>
    <p:sldId id="2145706791" r:id="rId25"/>
    <p:sldId id="2145706732" r:id="rId26"/>
    <p:sldId id="2145706733" r:id="rId27"/>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Inter" panose="02000503000000020004" pitchFamily="2" charset="0"/>
      <p:regular r:id="rId34"/>
      <p:bold r:id="rId35"/>
    </p:embeddedFont>
    <p:embeddedFont>
      <p:font typeface="Inter SemiBold" panose="02000503000000020004" pitchFamily="2" charset="0"/>
      <p:bold r:id="rId36"/>
    </p:embeddedFont>
    <p:embeddedFont>
      <p:font typeface="Lato" panose="020F0502020204030203" pitchFamily="34" charset="0"/>
      <p:regular r:id="rId37"/>
      <p:bold r:id="rId38"/>
      <p:italic r:id="rId39"/>
      <p:boldItalic r:id="rId40"/>
    </p:embeddedFont>
    <p:embeddedFont>
      <p:font typeface="Lora SemiBold" pitchFamily="2" charset="0"/>
      <p:bold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B3F454-FFC9-4D1B-BA45-46D777444F69}" name="Lynn Woodward" initials="LW" userId="S::Lynn.Woodward@nice.org.uk::618c2155-77b8-4d50-a4cd-d8818db741fc" providerId="AD"/>
  <p188:author id="{32F336E1-C3D3-DCA8-8EBE-83EDEC1A1034}" name="Boryana Stambolova" initials="BS" userId="S::boryana.stambolova@nice.org.uk::a6341ad3-7f92-40e3-8355-7f43748c384d" providerId="AD"/>
  <p188:author id="{C9756BF3-3975-4023-D1CF-F09478421C39}" name="John Pegington" initials="JP" userId="S::John.Pegington@nice.org.uk::c2dac31f-14e4-4ef2-82a8-235ab4aea185" providerId="AD"/>
  <p188:author id="{5D3616FA-0311-0C76-45DC-31A61F14364B}" name="David Coombs" initials="DC" userId="S::David.Coombs@nice.org.uk::7880e5f9-4692-4389-ae43-e8af7a21d0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Scott"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06D"/>
    <a:srgbClr val="00436C"/>
    <a:srgbClr val="18646E"/>
    <a:srgbClr val="228096"/>
    <a:srgbClr val="EAD054"/>
    <a:srgbClr val="D07B4D"/>
    <a:srgbClr val="F7F4F1"/>
    <a:srgbClr val="FBF4EE"/>
    <a:srgbClr val="EFEEC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3" autoAdjust="0"/>
    <p:restoredTop sz="94712" autoAdjust="0"/>
  </p:normalViewPr>
  <p:slideViewPr>
    <p:cSldViewPr snapToGrid="0">
      <p:cViewPr varScale="1">
        <p:scale>
          <a:sx n="108" d="100"/>
          <a:sy n="108" d="100"/>
        </p:scale>
        <p:origin x="666"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110 technology appraisal and highly specialised technologies guidance</a:t>
            </a:r>
            <a:endParaRPr lang="en-GB" sz="1400" b="1"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c:v>5</c:v>
                </c:pt>
                <c:pt idx="1">
                  <c:v>12</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515C-42B3-A14E-4EEFFD8DB627}"/>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22/23</c:v>
                </c:pt>
              </c:strCache>
            </c:strRef>
          </c:tx>
          <c:spPr>
            <a:ln w="19050" cap="rnd">
              <a:solidFill>
                <a:srgbClr val="D07B4D"/>
              </a:solidFill>
              <a:round/>
            </a:ln>
            <a:effectLst/>
          </c:spPr>
          <c:marker>
            <c:symbol val="circle"/>
            <c:size val="5"/>
            <c:spPr>
              <a:solidFill>
                <a:srgbClr val="D07B4D"/>
              </a:solid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General</c:formatCode>
                <c:ptCount val="12"/>
                <c:pt idx="0">
                  <c:v>6</c:v>
                </c:pt>
                <c:pt idx="1">
                  <c:v>5</c:v>
                </c:pt>
                <c:pt idx="2">
                  <c:v>12</c:v>
                </c:pt>
                <c:pt idx="3">
                  <c:v>9</c:v>
                </c:pt>
                <c:pt idx="4">
                  <c:v>10</c:v>
                </c:pt>
                <c:pt idx="5">
                  <c:v>6</c:v>
                </c:pt>
                <c:pt idx="6">
                  <c:v>10</c:v>
                </c:pt>
                <c:pt idx="7">
                  <c:v>10</c:v>
                </c:pt>
                <c:pt idx="8">
                  <c:v>7</c:v>
                </c:pt>
                <c:pt idx="9">
                  <c:v>6</c:v>
                </c:pt>
                <c:pt idx="10">
                  <c:v>12</c:v>
                </c:pt>
                <c:pt idx="11">
                  <c:v>8</c:v>
                </c:pt>
              </c:numCache>
            </c:numRef>
          </c:val>
          <c:smooth val="0"/>
          <c:extLst>
            <c:ext xmlns:c16="http://schemas.microsoft.com/office/drawing/2014/chart" uri="{C3380CC4-5D6E-409C-BE32-E72D297353CC}">
              <c16:uniqueId val="{00000001-515C-42B3-A14E-4EEFFD8DB627}"/>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ayout>
        <c:manualLayout>
          <c:xMode val="edge"/>
          <c:yMode val="edge"/>
          <c:x val="9.5934819591556517E-2"/>
          <c:y val="0.9060038376005578"/>
          <c:w val="0.80813007808270032"/>
          <c:h val="8.191447497140508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Time to produce</a:t>
            </a:r>
            <a:r>
              <a:rPr lang="en-GB" sz="1200" b="1" baseline="0" dirty="0">
                <a:solidFill>
                  <a:schemeClr val="tx1"/>
                </a:solidFill>
                <a:effectLst/>
              </a:rPr>
              <a:t> health technology guidance is reduced by 17%</a:t>
            </a:r>
            <a:endParaRPr lang="en-GB" sz="1200" b="1"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997097329964584"/>
          <c:y val="0.19898574520448153"/>
          <c:w val="0.77345959101201378"/>
          <c:h val="0.51669959518178565"/>
        </c:manualLayout>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F6AB-4411-9F57-F8336422B0D1}"/>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General</c:formatCode>
                <c:ptCount val="12"/>
                <c:pt idx="0">
                  <c:v>60</c:v>
                </c:pt>
                <c:pt idx="1">
                  <c:v>60</c:v>
                </c:pt>
                <c:pt idx="2">
                  <c:v>60</c:v>
                </c:pt>
                <c:pt idx="3">
                  <c:v>60</c:v>
                </c:pt>
                <c:pt idx="4">
                  <c:v>60</c:v>
                </c:pt>
                <c:pt idx="5">
                  <c:v>60</c:v>
                </c:pt>
                <c:pt idx="6">
                  <c:v>60</c:v>
                </c:pt>
                <c:pt idx="7">
                  <c:v>60</c:v>
                </c:pt>
                <c:pt idx="8">
                  <c:v>60</c:v>
                </c:pt>
                <c:pt idx="9">
                  <c:v>60</c:v>
                </c:pt>
                <c:pt idx="10">
                  <c:v>60</c:v>
                </c:pt>
                <c:pt idx="11">
                  <c:v>60</c:v>
                </c:pt>
              </c:numCache>
            </c:numRef>
          </c:val>
          <c:smooth val="0"/>
          <c:extLst>
            <c:ext xmlns:c16="http://schemas.microsoft.com/office/drawing/2014/chart" uri="{C3380CC4-5D6E-409C-BE32-E72D297353CC}">
              <c16:uniqueId val="{00000001-F6AB-4411-9F57-F8336422B0D1}"/>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General</c:formatCode>
                <c:ptCount val="12"/>
                <c:pt idx="0">
                  <c:v>72</c:v>
                </c:pt>
                <c:pt idx="1">
                  <c:v>72</c:v>
                </c:pt>
                <c:pt idx="2">
                  <c:v>72</c:v>
                </c:pt>
                <c:pt idx="3">
                  <c:v>72</c:v>
                </c:pt>
                <c:pt idx="4">
                  <c:v>72</c:v>
                </c:pt>
                <c:pt idx="5">
                  <c:v>72</c:v>
                </c:pt>
                <c:pt idx="6">
                  <c:v>72</c:v>
                </c:pt>
                <c:pt idx="7">
                  <c:v>72</c:v>
                </c:pt>
                <c:pt idx="8">
                  <c:v>72</c:v>
                </c:pt>
                <c:pt idx="9">
                  <c:v>72</c:v>
                </c:pt>
                <c:pt idx="10">
                  <c:v>72</c:v>
                </c:pt>
                <c:pt idx="11">
                  <c:v>72</c:v>
                </c:pt>
              </c:numCache>
            </c:numRef>
          </c:val>
          <c:smooth val="0"/>
          <c:extLst>
            <c:ext xmlns:c16="http://schemas.microsoft.com/office/drawing/2014/chart" uri="{C3380CC4-5D6E-409C-BE32-E72D297353CC}">
              <c16:uniqueId val="{00000002-F6AB-4411-9F57-F8336422B0D1}"/>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8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sz="1050" dirty="0"/>
                  <a:t>Weeks</a:t>
                </a:r>
              </a:p>
            </c:rich>
          </c:tx>
          <c:layout>
            <c:manualLayout>
              <c:xMode val="edge"/>
              <c:yMode val="edge"/>
              <c:x val="3.9039859436858634E-3"/>
              <c:y val="0.39616729459756184"/>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
          <c:y val="0.91209388314242623"/>
          <c:w val="1"/>
          <c:h val="8.79061168575736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Conditional</a:t>
            </a:r>
            <a:r>
              <a:rPr lang="en-GB" sz="1200" b="1" baseline="0" dirty="0">
                <a:solidFill>
                  <a:schemeClr val="tx1"/>
                </a:solidFill>
                <a:effectLst/>
              </a:rPr>
              <a:t> recommendations for early value assessments are produced within 6 months</a:t>
            </a:r>
            <a:endParaRPr lang="en-GB" sz="1200" b="1" dirty="0">
              <a:solidFill>
                <a:schemeClr val="tx1"/>
              </a:solidFill>
              <a:effectLst/>
            </a:endParaRPr>
          </a:p>
        </c:rich>
      </c:tx>
      <c:layout>
        <c:manualLayout>
          <c:xMode val="edge"/>
          <c:yMode val="edge"/>
          <c:x val="0.1388064554699931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440223492703809"/>
          <c:y val="0.18260476004762419"/>
          <c:w val="0.79780613787965438"/>
          <c:h val="0.54508583325047355"/>
        </c:manualLayout>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formatCode="0%">
                  <c:v>0</c:v>
                </c:pt>
                <c:pt idx="1">
                  <c:v>0</c:v>
                </c:pt>
                <c:pt idx="2">
                  <c:v>0</c:v>
                </c:pt>
                <c:pt idx="3">
                  <c:v>0</c:v>
                </c:pt>
                <c:pt idx="4">
                  <c:v>0</c:v>
                </c:pt>
                <c:pt idx="6">
                  <c:v>0</c:v>
                </c:pt>
                <c:pt idx="7">
                  <c:v>0</c:v>
                </c:pt>
              </c:numCache>
            </c:numRef>
          </c:val>
          <c:extLst>
            <c:ext xmlns:c16="http://schemas.microsoft.com/office/drawing/2014/chart" uri="{C3380CC4-5D6E-409C-BE32-E72D297353CC}">
              <c16:uniqueId val="{00000000-7F92-4374-95EC-06381568279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19050" cap="rnd">
              <a:solidFill>
                <a:srgbClr val="00436C"/>
              </a:solidFill>
              <a:round/>
            </a:ln>
            <a:effectLst/>
          </c:spPr>
          <c:marker>
            <c:symbol val="none"/>
          </c:marker>
          <c:dPt>
            <c:idx val="10"/>
            <c:marker>
              <c:symbol val="none"/>
            </c:marker>
            <c:bubble3D val="0"/>
            <c:extLst>
              <c:ext xmlns:c16="http://schemas.microsoft.com/office/drawing/2014/chart" uri="{C3380CC4-5D6E-409C-BE32-E72D297353CC}">
                <c16:uniqueId val="{00000000-421A-4326-B9A5-108282F8C9F9}"/>
              </c:ext>
            </c:extLst>
          </c:dPt>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7F92-4374-95EC-063815682793}"/>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9.619903337836587E-2"/>
          <c:y val="0.91959453506924926"/>
          <c:w val="0.84882889238881498"/>
          <c:h val="6.077672123732181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Evidence generation plans developed for all</a:t>
            </a:r>
            <a:r>
              <a:rPr lang="en-GB" sz="1200" b="1" baseline="0" dirty="0">
                <a:solidFill>
                  <a:schemeClr val="tx1"/>
                </a:solidFill>
                <a:effectLst/>
              </a:rPr>
              <a:t> </a:t>
            </a:r>
            <a:r>
              <a:rPr lang="en-GB" sz="1200" b="1" dirty="0">
                <a:solidFill>
                  <a:schemeClr val="tx1"/>
                </a:solidFill>
                <a:effectLst/>
              </a:rPr>
              <a:t>new EVA products, with conditional recommendations​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formatCode="0%">
                  <c:v>0</c:v>
                </c:pt>
                <c:pt idx="1">
                  <c:v>0</c:v>
                </c:pt>
                <c:pt idx="2">
                  <c:v>0</c:v>
                </c:pt>
                <c:pt idx="3">
                  <c:v>0</c:v>
                </c:pt>
                <c:pt idx="4">
                  <c:v>0</c:v>
                </c:pt>
                <c:pt idx="6">
                  <c:v>0</c:v>
                </c:pt>
                <c:pt idx="7">
                  <c:v>0</c:v>
                </c:pt>
              </c:numCache>
            </c:numRef>
          </c:val>
          <c:extLst>
            <c:ext xmlns:c16="http://schemas.microsoft.com/office/drawing/2014/chart" uri="{C3380CC4-5D6E-409C-BE32-E72D297353CC}">
              <c16:uniqueId val="{00000000-5A56-40F8-96BD-D2538ED66386}"/>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1-5A56-40F8-96BD-D2538ED66386}"/>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9.5630785157360454E-2"/>
          <c:y val="0.92579532433447587"/>
          <c:w val="0.81533827076316401"/>
          <c:h val="5.608968110953153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Resource impact products published at the point of guidance publication to support implementation</a:t>
            </a:r>
          </a:p>
        </c:rich>
      </c:tx>
      <c:layout>
        <c:manualLayout>
          <c:xMode val="edge"/>
          <c:yMode val="edge"/>
          <c:x val="0.131145657600439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300407697640172"/>
          <c:y val="0.22543589417768012"/>
          <c:w val="0.82412315358336719"/>
          <c:h val="0.52132417531242525"/>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c:formatCode>
                <c:ptCount val="12"/>
                <c:pt idx="0">
                  <c:v>0.9</c:v>
                </c:pt>
                <c:pt idx="1">
                  <c:v>0.9</c:v>
                </c:pt>
              </c:numCache>
            </c:numRef>
          </c:val>
          <c:extLst>
            <c:ext xmlns:c16="http://schemas.microsoft.com/office/drawing/2014/chart" uri="{C3380CC4-5D6E-409C-BE32-E72D297353CC}">
              <c16:uniqueId val="{00000000-93D3-4C19-91F8-F7DA6A5E4FFE}"/>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1-93D3-4C19-91F8-F7DA6A5E4FFE}"/>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2-93D3-4C19-91F8-F7DA6A5E4FFE}"/>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20291652293163925"/>
          <c:y val="0.93844529489587392"/>
          <c:w val="0.59416695413672149"/>
          <c:h val="6.15547051041260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10% increase in</a:t>
            </a:r>
            <a:r>
              <a:rPr lang="en-GB" sz="1200" b="1" baseline="0" dirty="0">
                <a:solidFill>
                  <a:schemeClr val="tx1"/>
                </a:solidFill>
                <a:effectLst/>
              </a:rPr>
              <a:t> the number of sessions on nice.org.uk</a:t>
            </a:r>
            <a:endParaRPr lang="en-GB" sz="1200" b="1"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408792683781916"/>
          <c:y val="0.19578113260628738"/>
          <c:w val="0.73109986552940487"/>
          <c:h val="0.53476218660203134"/>
        </c:manualLayout>
      </c:layout>
      <c:barChart>
        <c:barDir val="col"/>
        <c:grouping val="clustered"/>
        <c:varyColors val="0"/>
        <c:ser>
          <c:idx val="0"/>
          <c:order val="0"/>
          <c:tx>
            <c:strRef>
              <c:f>Sheet1!$B$1</c:f>
              <c:strCache>
                <c:ptCount val="1"/>
                <c:pt idx="0">
                  <c:v>Actual YTD</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-1.4E-2</c:v>
                </c:pt>
                <c:pt idx="1">
                  <c:v>8.0000000000000002E-3</c:v>
                </c:pt>
              </c:numCache>
            </c:numRef>
          </c:val>
          <c:extLst>
            <c:ext xmlns:c16="http://schemas.microsoft.com/office/drawing/2014/chart" uri="{C3380CC4-5D6E-409C-BE32-E72D297353CC}">
              <c16:uniqueId val="{00000000-01E4-4A2E-9DC9-F951EB578F86}"/>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0.00%</c:formatCode>
                <c:ptCount val="12"/>
                <c:pt idx="0">
                  <c:v>0.1</c:v>
                </c:pt>
                <c:pt idx="1">
                  <c:v>0.1</c:v>
                </c:pt>
                <c:pt idx="2">
                  <c:v>0.1</c:v>
                </c:pt>
                <c:pt idx="3">
                  <c:v>0.1</c:v>
                </c:pt>
                <c:pt idx="4">
                  <c:v>0.1</c:v>
                </c:pt>
                <c:pt idx="5">
                  <c:v>0.1</c:v>
                </c:pt>
                <c:pt idx="6">
                  <c:v>0.1</c:v>
                </c:pt>
                <c:pt idx="7">
                  <c:v>0.1</c:v>
                </c:pt>
                <c:pt idx="8">
                  <c:v>0.1</c:v>
                </c:pt>
                <c:pt idx="9">
                  <c:v>0.1</c:v>
                </c:pt>
                <c:pt idx="10">
                  <c:v>0.1</c:v>
                </c:pt>
                <c:pt idx="11">
                  <c:v>0.1</c:v>
                </c:pt>
              </c:numCache>
            </c:numRef>
          </c:val>
          <c:smooth val="0"/>
          <c:extLst>
            <c:ext xmlns:c16="http://schemas.microsoft.com/office/drawing/2014/chart" uri="{C3380CC4-5D6E-409C-BE32-E72D297353CC}">
              <c16:uniqueId val="{00000001-01E4-4A2E-9DC9-F951EB578F86}"/>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3.5000000000000003E-2</c:v>
                </c:pt>
                <c:pt idx="1">
                  <c:v>3.5000000000000003E-2</c:v>
                </c:pt>
                <c:pt idx="2">
                  <c:v>3.5000000000000003E-2</c:v>
                </c:pt>
                <c:pt idx="3">
                  <c:v>3.5000000000000003E-2</c:v>
                </c:pt>
                <c:pt idx="4">
                  <c:v>3.5000000000000003E-2</c:v>
                </c:pt>
                <c:pt idx="5">
                  <c:v>3.5000000000000003E-2</c:v>
                </c:pt>
                <c:pt idx="6">
                  <c:v>3.5000000000000003E-2</c:v>
                </c:pt>
                <c:pt idx="7">
                  <c:v>3.5000000000000003E-2</c:v>
                </c:pt>
                <c:pt idx="8">
                  <c:v>3.5000000000000003E-2</c:v>
                </c:pt>
                <c:pt idx="9">
                  <c:v>3.5000000000000003E-2</c:v>
                </c:pt>
                <c:pt idx="10">
                  <c:v>3.5000000000000003E-2</c:v>
                </c:pt>
                <c:pt idx="11">
                  <c:v>3.5000000000000003E-2</c:v>
                </c:pt>
              </c:numCache>
            </c:numRef>
          </c:val>
          <c:smooth val="0"/>
          <c:extLst>
            <c:ext xmlns:c16="http://schemas.microsoft.com/office/drawing/2014/chart" uri="{C3380CC4-5D6E-409C-BE32-E72D297353CC}">
              <c16:uniqueId val="{00000002-01E4-4A2E-9DC9-F951EB578F86}"/>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At val="-2.0000000000000004E-2"/>
        <c:auto val="1"/>
        <c:lblOffset val="100"/>
        <c:baseTimeUnit val="months"/>
      </c:dateAx>
      <c:valAx>
        <c:axId val="706128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900" dirty="0"/>
                  <a:t>YTD change against same period  in 22/23</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
          <c:y val="0.88484751691294239"/>
          <c:w val="1"/>
          <c:h val="0.111927826601841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System priority</a:t>
            </a:r>
            <a:r>
              <a:rPr lang="en-GB" sz="1200" b="1" baseline="0" dirty="0">
                <a:solidFill>
                  <a:schemeClr val="tx1"/>
                </a:solidFill>
                <a:effectLst/>
              </a:rPr>
              <a:t> topic areas with agreed measures of uptake reported</a:t>
            </a:r>
            <a:endParaRPr lang="en-GB" sz="1200" b="1"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791572970352036"/>
          <c:y val="0.18975176675999847"/>
          <c:w val="0.80578371521240111"/>
          <c:h val="0.53929496715615466"/>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formatCode="0%">
                  <c:v>0</c:v>
                </c:pt>
                <c:pt idx="1">
                  <c:v>0</c:v>
                </c:pt>
                <c:pt idx="2">
                  <c:v>0</c:v>
                </c:pt>
                <c:pt idx="3">
                  <c:v>0</c:v>
                </c:pt>
                <c:pt idx="4">
                  <c:v>0</c:v>
                </c:pt>
                <c:pt idx="6">
                  <c:v>0</c:v>
                </c:pt>
                <c:pt idx="7">
                  <c:v>0</c:v>
                </c:pt>
              </c:numCache>
            </c:numRef>
          </c:val>
          <c:extLst>
            <c:ext xmlns:c16="http://schemas.microsoft.com/office/drawing/2014/chart" uri="{C3380CC4-5D6E-409C-BE32-E72D297353CC}">
              <c16:uniqueId val="{00000000-5A56-40F8-96BD-D2538ED66386}"/>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5A56-40F8-96BD-D2538ED66386}"/>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Sheet1!$A$5</c:f>
              <c:strCache>
                <c:ptCount val="1"/>
                <c:pt idx="0">
                  <c:v>Actual</c:v>
                </c:pt>
              </c:strCache>
            </c:strRef>
          </c:tx>
          <c:spPr>
            <a:solidFill>
              <a:srgbClr val="228096"/>
            </a:solidFill>
            <a:ln>
              <a:noFill/>
            </a:ln>
            <a:effectLst/>
          </c:spPr>
          <c:invertIfNegative val="0"/>
          <c:dPt>
            <c:idx val="4"/>
            <c:invertIfNegative val="0"/>
            <c:bubble3D val="0"/>
            <c:spPr>
              <a:solidFill>
                <a:srgbClr val="228096"/>
              </a:solidFill>
              <a:ln>
                <a:noFill/>
              </a:ln>
              <a:effectLst/>
            </c:spPr>
            <c:extLst>
              <c:ext xmlns:c16="http://schemas.microsoft.com/office/drawing/2014/chart" uri="{C3380CC4-5D6E-409C-BE32-E72D297353CC}">
                <c16:uniqueId val="{00000001-E891-4C0E-B3C5-1CF8A060DBA1}"/>
              </c:ext>
            </c:extLst>
          </c:dPt>
          <c:dPt>
            <c:idx val="5"/>
            <c:invertIfNegative val="0"/>
            <c:bubble3D val="0"/>
            <c:spPr>
              <a:solidFill>
                <a:srgbClr val="228096"/>
              </a:solidFill>
              <a:ln>
                <a:noFill/>
              </a:ln>
              <a:effectLst/>
            </c:spPr>
            <c:extLst>
              <c:ext xmlns:c16="http://schemas.microsoft.com/office/drawing/2014/chart" uri="{C3380CC4-5D6E-409C-BE32-E72D297353CC}">
                <c16:uniqueId val="{00000003-E891-4C0E-B3C5-1CF8A060DBA1}"/>
              </c:ext>
            </c:extLst>
          </c:dPt>
          <c:dPt>
            <c:idx val="6"/>
            <c:invertIfNegative val="0"/>
            <c:bubble3D val="0"/>
            <c:spPr>
              <a:solidFill>
                <a:srgbClr val="228096"/>
              </a:solidFill>
              <a:ln>
                <a:noFill/>
              </a:ln>
              <a:effectLst/>
            </c:spPr>
            <c:extLst>
              <c:ext xmlns:c16="http://schemas.microsoft.com/office/drawing/2014/chart" uri="{C3380CC4-5D6E-409C-BE32-E72D297353CC}">
                <c16:uniqueId val="{00000005-E891-4C0E-B3C5-1CF8A060DBA1}"/>
              </c:ext>
            </c:extLst>
          </c:dPt>
          <c:dPt>
            <c:idx val="7"/>
            <c:invertIfNegative val="0"/>
            <c:bubble3D val="0"/>
            <c:spPr>
              <a:solidFill>
                <a:srgbClr val="228096"/>
              </a:solidFill>
              <a:ln>
                <a:noFill/>
              </a:ln>
              <a:effectLst/>
            </c:spPr>
            <c:extLst>
              <c:ext xmlns:c16="http://schemas.microsoft.com/office/drawing/2014/chart" uri="{C3380CC4-5D6E-409C-BE32-E72D297353CC}">
                <c16:uniqueId val="{00000007-E891-4C0E-B3C5-1CF8A060DBA1}"/>
              </c:ext>
            </c:extLst>
          </c:dPt>
          <c:dPt>
            <c:idx val="8"/>
            <c:invertIfNegative val="0"/>
            <c:bubble3D val="0"/>
            <c:spPr>
              <a:solidFill>
                <a:srgbClr val="228096"/>
              </a:solidFill>
              <a:ln>
                <a:noFill/>
              </a:ln>
              <a:effectLst/>
            </c:spPr>
            <c:extLst>
              <c:ext xmlns:c16="http://schemas.microsoft.com/office/drawing/2014/chart" uri="{C3380CC4-5D6E-409C-BE32-E72D297353CC}">
                <c16:uniqueId val="{00000009-E891-4C0E-B3C5-1CF8A060DBA1}"/>
              </c:ext>
            </c:extLst>
          </c:dPt>
          <c:dPt>
            <c:idx val="9"/>
            <c:invertIfNegative val="0"/>
            <c:bubble3D val="0"/>
            <c:spPr>
              <a:solidFill>
                <a:srgbClr val="228096"/>
              </a:solidFill>
              <a:ln>
                <a:noFill/>
              </a:ln>
              <a:effectLst/>
            </c:spPr>
            <c:extLst>
              <c:ext xmlns:c16="http://schemas.microsoft.com/office/drawing/2014/chart" uri="{C3380CC4-5D6E-409C-BE32-E72D297353CC}">
                <c16:uniqueId val="{0000000B-E891-4C0E-B3C5-1CF8A060DBA1}"/>
              </c:ext>
            </c:extLst>
          </c:dPt>
          <c:dPt>
            <c:idx val="10"/>
            <c:invertIfNegative val="0"/>
            <c:bubble3D val="0"/>
            <c:spPr>
              <a:solidFill>
                <a:srgbClr val="228096"/>
              </a:solidFill>
              <a:ln>
                <a:noFill/>
              </a:ln>
              <a:effectLst/>
            </c:spPr>
            <c:extLst>
              <c:ext xmlns:c16="http://schemas.microsoft.com/office/drawing/2014/chart" uri="{C3380CC4-5D6E-409C-BE32-E72D297353CC}">
                <c16:uniqueId val="{0000000D-E891-4C0E-B3C5-1CF8A060DBA1}"/>
              </c:ext>
            </c:extLst>
          </c:dPt>
          <c:dPt>
            <c:idx val="11"/>
            <c:invertIfNegative val="0"/>
            <c:bubble3D val="0"/>
            <c:spPr>
              <a:solidFill>
                <a:srgbClr val="228096"/>
              </a:solidFill>
              <a:ln>
                <a:noFill/>
              </a:ln>
              <a:effectLst/>
            </c:spPr>
            <c:extLst>
              <c:ext xmlns:c16="http://schemas.microsoft.com/office/drawing/2014/chart" uri="{C3380CC4-5D6E-409C-BE32-E72D297353CC}">
                <c16:uniqueId val="{0000000F-E891-4C0E-B3C5-1CF8A060DBA1}"/>
              </c:ext>
            </c:extLst>
          </c:dPt>
          <c:cat>
            <c:numRef>
              <c:f>Sheet1!$B$4:$T$4</c:f>
              <c:numCache>
                <c:formatCode>mmm\-yy</c:formatCode>
                <c:ptCount val="14"/>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numCache>
            </c:numRef>
          </c:cat>
          <c:val>
            <c:numRef>
              <c:f>Sheet1!$B$5:$T$5</c:f>
              <c:numCache>
                <c:formatCode>0.0</c:formatCode>
                <c:ptCount val="14"/>
                <c:pt idx="0">
                  <c:v>4.5889232800000013</c:v>
                </c:pt>
                <c:pt idx="1">
                  <c:v>4.5854197099999983</c:v>
                </c:pt>
                <c:pt idx="2">
                  <c:v>4.5574023799999992</c:v>
                </c:pt>
                <c:pt idx="3">
                  <c:v>4.5592140500000005</c:v>
                </c:pt>
                <c:pt idx="4">
                  <c:v>4.53948616</c:v>
                </c:pt>
                <c:pt idx="5">
                  <c:v>4.5675859799999996</c:v>
                </c:pt>
                <c:pt idx="6">
                  <c:v>4.5694139500000013</c:v>
                </c:pt>
                <c:pt idx="7">
                  <c:v>4.5876497199999999</c:v>
                </c:pt>
                <c:pt idx="8">
                  <c:v>4.5348636600000019</c:v>
                </c:pt>
                <c:pt idx="9">
                  <c:v>4.6104089200000002</c:v>
                </c:pt>
                <c:pt idx="10">
                  <c:v>4.5257300000000003</c:v>
                </c:pt>
                <c:pt idx="11">
                  <c:v>6.9696740000000004</c:v>
                </c:pt>
                <c:pt idx="12">
                  <c:v>4.8212169999999999</c:v>
                </c:pt>
                <c:pt idx="13">
                  <c:v>4.8151700000000002</c:v>
                </c:pt>
              </c:numCache>
            </c:numRef>
          </c:val>
          <c:extLst>
            <c:ext xmlns:c16="http://schemas.microsoft.com/office/drawing/2014/chart" uri="{C3380CC4-5D6E-409C-BE32-E72D297353CC}">
              <c16:uniqueId val="{00000010-E891-4C0E-B3C5-1CF8A060DBA1}"/>
            </c:ext>
          </c:extLst>
        </c:ser>
        <c:dLbls>
          <c:showLegendKey val="0"/>
          <c:showVal val="0"/>
          <c:showCatName val="0"/>
          <c:showSerName val="0"/>
          <c:showPercent val="0"/>
          <c:showBubbleSize val="0"/>
        </c:dLbls>
        <c:gapWidth val="150"/>
        <c:axId val="1542323328"/>
        <c:axId val="1542329152"/>
      </c:barChart>
      <c:lineChart>
        <c:grouping val="standard"/>
        <c:varyColors val="0"/>
        <c:ser>
          <c:idx val="1"/>
          <c:order val="1"/>
          <c:tx>
            <c:strRef>
              <c:f>Sheet1!$A$6</c:f>
              <c:strCache>
                <c:ptCount val="1"/>
                <c:pt idx="0">
                  <c:v>Budget</c:v>
                </c:pt>
              </c:strCache>
            </c:strRef>
          </c:tx>
          <c:spPr>
            <a:ln w="28575" cap="rnd">
              <a:solidFill>
                <a:schemeClr val="accent2"/>
              </a:solidFill>
              <a:round/>
            </a:ln>
            <a:effectLst/>
          </c:spPr>
          <c:marker>
            <c:symbol val="none"/>
          </c:marker>
          <c:cat>
            <c:numRef>
              <c:f>Sheet1!$B$4:$T$4</c:f>
              <c:numCache>
                <c:formatCode>mmm\-yy</c:formatCode>
                <c:ptCount val="14"/>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numCache>
            </c:numRef>
          </c:cat>
          <c:val>
            <c:numRef>
              <c:f>Sheet1!$B$6:$T$6</c:f>
              <c:numCache>
                <c:formatCode>0.0</c:formatCode>
                <c:ptCount val="14"/>
                <c:pt idx="0">
                  <c:v>4.6661033700000001</c:v>
                </c:pt>
                <c:pt idx="1">
                  <c:v>4.6069679900000002</c:v>
                </c:pt>
                <c:pt idx="2">
                  <c:v>4.6568768</c:v>
                </c:pt>
                <c:pt idx="3">
                  <c:v>4.6419493899999997</c:v>
                </c:pt>
                <c:pt idx="4">
                  <c:v>4.6680148899999994</c:v>
                </c:pt>
                <c:pt idx="5">
                  <c:v>4.6497503799999995</c:v>
                </c:pt>
                <c:pt idx="6">
                  <c:v>4.6401721399999998</c:v>
                </c:pt>
                <c:pt idx="7">
                  <c:v>4.6385542699999993</c:v>
                </c:pt>
                <c:pt idx="8">
                  <c:v>4.6300393599999996</c:v>
                </c:pt>
                <c:pt idx="9">
                  <c:v>4.6372255099999995</c:v>
                </c:pt>
                <c:pt idx="10">
                  <c:v>4.6335041299999995</c:v>
                </c:pt>
                <c:pt idx="11">
                  <c:v>4.7470992200000008</c:v>
                </c:pt>
                <c:pt idx="12">
                  <c:v>4.8026039999999997</c:v>
                </c:pt>
                <c:pt idx="13">
                  <c:v>4.7943939999999996</c:v>
                </c:pt>
              </c:numCache>
            </c:numRef>
          </c:val>
          <c:smooth val="0"/>
          <c:extLst>
            <c:ext xmlns:c16="http://schemas.microsoft.com/office/drawing/2014/chart" uri="{C3380CC4-5D6E-409C-BE32-E72D297353CC}">
              <c16:uniqueId val="{00000011-E891-4C0E-B3C5-1CF8A060DBA1}"/>
            </c:ext>
          </c:extLst>
        </c:ser>
        <c:ser>
          <c:idx val="2"/>
          <c:order val="2"/>
          <c:tx>
            <c:v>Forecast</c:v>
          </c:tx>
          <c:spPr>
            <a:ln w="28575" cap="rnd">
              <a:solidFill>
                <a:schemeClr val="accent3"/>
              </a:solidFill>
              <a:round/>
            </a:ln>
            <a:effectLst/>
          </c:spPr>
          <c:marker>
            <c:symbol val="none"/>
          </c:marker>
          <c:cat>
            <c:numRef>
              <c:f>Sheet1!$B$4:$T$4</c:f>
              <c:numCache>
                <c:formatCode>mmm\-yy</c:formatCode>
                <c:ptCount val="14"/>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numCache>
            </c:numRef>
          </c:cat>
          <c:val>
            <c:numLit>
              <c:formatCode>General</c:formatCode>
              <c:ptCount val="1"/>
              <c:pt idx="0">
                <c:v>1</c:v>
              </c:pt>
            </c:numLit>
          </c:val>
          <c:smooth val="0"/>
          <c:extLst>
            <c:ext xmlns:c16="http://schemas.microsoft.com/office/drawing/2014/chart" uri="{C3380CC4-5D6E-409C-BE32-E72D297353CC}">
              <c16:uniqueId val="{00000012-E891-4C0E-B3C5-1CF8A060DBA1}"/>
            </c:ext>
          </c:extLst>
        </c:ser>
        <c:dLbls>
          <c:showLegendKey val="0"/>
          <c:showVal val="0"/>
          <c:showCatName val="0"/>
          <c:showSerName val="0"/>
          <c:showPercent val="0"/>
          <c:showBubbleSize val="0"/>
        </c:dLbls>
        <c:marker val="1"/>
        <c:smooth val="0"/>
        <c:axId val="1542323328"/>
        <c:axId val="1542329152"/>
      </c:lineChart>
      <c:dateAx>
        <c:axId val="154232332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2329152"/>
        <c:crosses val="autoZero"/>
        <c:auto val="1"/>
        <c:lblOffset val="100"/>
        <c:baseTimeUnit val="months"/>
      </c:dateAx>
      <c:valAx>
        <c:axId val="154232915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2323328"/>
        <c:crosses val="autoZero"/>
        <c:crossBetween val="between"/>
        <c:majorUnit val="2"/>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Sheet1!$A$10</c:f>
              <c:strCache>
                <c:ptCount val="1"/>
                <c:pt idx="0">
                  <c:v>Actual</c:v>
                </c:pt>
              </c:strCache>
            </c:strRef>
          </c:tx>
          <c:spPr>
            <a:solidFill>
              <a:srgbClr val="228096"/>
            </a:solidFill>
            <a:ln>
              <a:noFill/>
            </a:ln>
            <a:effectLst/>
          </c:spPr>
          <c:invertIfNegative val="0"/>
          <c:dPt>
            <c:idx val="4"/>
            <c:invertIfNegative val="0"/>
            <c:bubble3D val="0"/>
            <c:extLst>
              <c:ext xmlns:c16="http://schemas.microsoft.com/office/drawing/2014/chart" uri="{C3380CC4-5D6E-409C-BE32-E72D297353CC}">
                <c16:uniqueId val="{00000001-264D-4DAE-AA7C-4DA92BD433E9}"/>
              </c:ext>
            </c:extLst>
          </c:dPt>
          <c:dPt>
            <c:idx val="5"/>
            <c:invertIfNegative val="0"/>
            <c:bubble3D val="0"/>
            <c:extLst>
              <c:ext xmlns:c16="http://schemas.microsoft.com/office/drawing/2014/chart" uri="{C3380CC4-5D6E-409C-BE32-E72D297353CC}">
                <c16:uniqueId val="{00000003-264D-4DAE-AA7C-4DA92BD433E9}"/>
              </c:ext>
            </c:extLst>
          </c:dPt>
          <c:dPt>
            <c:idx val="6"/>
            <c:invertIfNegative val="0"/>
            <c:bubble3D val="0"/>
            <c:extLst>
              <c:ext xmlns:c16="http://schemas.microsoft.com/office/drawing/2014/chart" uri="{C3380CC4-5D6E-409C-BE32-E72D297353CC}">
                <c16:uniqueId val="{00000005-264D-4DAE-AA7C-4DA92BD433E9}"/>
              </c:ext>
            </c:extLst>
          </c:dPt>
          <c:dPt>
            <c:idx val="7"/>
            <c:invertIfNegative val="0"/>
            <c:bubble3D val="0"/>
            <c:extLst>
              <c:ext xmlns:c16="http://schemas.microsoft.com/office/drawing/2014/chart" uri="{C3380CC4-5D6E-409C-BE32-E72D297353CC}">
                <c16:uniqueId val="{00000007-264D-4DAE-AA7C-4DA92BD433E9}"/>
              </c:ext>
            </c:extLst>
          </c:dPt>
          <c:dPt>
            <c:idx val="8"/>
            <c:invertIfNegative val="0"/>
            <c:bubble3D val="0"/>
            <c:extLst>
              <c:ext xmlns:c16="http://schemas.microsoft.com/office/drawing/2014/chart" uri="{C3380CC4-5D6E-409C-BE32-E72D297353CC}">
                <c16:uniqueId val="{00000009-264D-4DAE-AA7C-4DA92BD433E9}"/>
              </c:ext>
            </c:extLst>
          </c:dPt>
          <c:dPt>
            <c:idx val="9"/>
            <c:invertIfNegative val="0"/>
            <c:bubble3D val="0"/>
            <c:extLst>
              <c:ext xmlns:c16="http://schemas.microsoft.com/office/drawing/2014/chart" uri="{C3380CC4-5D6E-409C-BE32-E72D297353CC}">
                <c16:uniqueId val="{0000000B-264D-4DAE-AA7C-4DA92BD433E9}"/>
              </c:ext>
            </c:extLst>
          </c:dPt>
          <c:dPt>
            <c:idx val="10"/>
            <c:invertIfNegative val="0"/>
            <c:bubble3D val="0"/>
            <c:extLst>
              <c:ext xmlns:c16="http://schemas.microsoft.com/office/drawing/2014/chart" uri="{C3380CC4-5D6E-409C-BE32-E72D297353CC}">
                <c16:uniqueId val="{0000000D-264D-4DAE-AA7C-4DA92BD433E9}"/>
              </c:ext>
            </c:extLst>
          </c:dPt>
          <c:dPt>
            <c:idx val="11"/>
            <c:invertIfNegative val="0"/>
            <c:bubble3D val="0"/>
            <c:extLst>
              <c:ext xmlns:c16="http://schemas.microsoft.com/office/drawing/2014/chart" uri="{C3380CC4-5D6E-409C-BE32-E72D297353CC}">
                <c16:uniqueId val="{0000000F-264D-4DAE-AA7C-4DA92BD433E9}"/>
              </c:ext>
            </c:extLst>
          </c:dPt>
          <c:cat>
            <c:numRef>
              <c:f>Sheet1!$B$4:$T$4</c:f>
              <c:numCache>
                <c:formatCode>mmm\-yy</c:formatCode>
                <c:ptCount val="14"/>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numCache>
            </c:numRef>
          </c:cat>
          <c:val>
            <c:numRef>
              <c:f>Sheet1!$B$10:$T$10</c:f>
              <c:numCache>
                <c:formatCode>0.0</c:formatCode>
                <c:ptCount val="14"/>
                <c:pt idx="0">
                  <c:v>1.6517102300000004</c:v>
                </c:pt>
                <c:pt idx="1">
                  <c:v>1.9370430300000001</c:v>
                </c:pt>
                <c:pt idx="2">
                  <c:v>1.7721284100000005</c:v>
                </c:pt>
                <c:pt idx="3">
                  <c:v>1.6772535800000001</c:v>
                </c:pt>
                <c:pt idx="4">
                  <c:v>1.9623659399999995</c:v>
                </c:pt>
                <c:pt idx="5">
                  <c:v>1.8350285899999998</c:v>
                </c:pt>
                <c:pt idx="6">
                  <c:v>2.4347034100000009</c:v>
                </c:pt>
                <c:pt idx="7">
                  <c:v>2.2222283900000002</c:v>
                </c:pt>
                <c:pt idx="8">
                  <c:v>2.2873032900000005</c:v>
                </c:pt>
                <c:pt idx="9">
                  <c:v>1.5757438600000004</c:v>
                </c:pt>
                <c:pt idx="10">
                  <c:v>1.816997</c:v>
                </c:pt>
                <c:pt idx="11">
                  <c:v>2.9033190000000002</c:v>
                </c:pt>
                <c:pt idx="12">
                  <c:v>1.6636059999999999</c:v>
                </c:pt>
                <c:pt idx="13">
                  <c:v>1.7949390000000001</c:v>
                </c:pt>
              </c:numCache>
            </c:numRef>
          </c:val>
          <c:extLst>
            <c:ext xmlns:c16="http://schemas.microsoft.com/office/drawing/2014/chart" uri="{C3380CC4-5D6E-409C-BE32-E72D297353CC}">
              <c16:uniqueId val="{00000010-264D-4DAE-AA7C-4DA92BD433E9}"/>
            </c:ext>
          </c:extLst>
        </c:ser>
        <c:dLbls>
          <c:showLegendKey val="0"/>
          <c:showVal val="0"/>
          <c:showCatName val="0"/>
          <c:showSerName val="0"/>
          <c:showPercent val="0"/>
          <c:showBubbleSize val="0"/>
        </c:dLbls>
        <c:gapWidth val="150"/>
        <c:axId val="1542323328"/>
        <c:axId val="1542329152"/>
      </c:barChart>
      <c:lineChart>
        <c:grouping val="standard"/>
        <c:varyColors val="0"/>
        <c:ser>
          <c:idx val="1"/>
          <c:order val="1"/>
          <c:tx>
            <c:strRef>
              <c:f>Sheet1!$A$11</c:f>
              <c:strCache>
                <c:ptCount val="1"/>
                <c:pt idx="0">
                  <c:v>Budget</c:v>
                </c:pt>
              </c:strCache>
            </c:strRef>
          </c:tx>
          <c:spPr>
            <a:ln w="28575" cap="rnd">
              <a:solidFill>
                <a:schemeClr val="accent2"/>
              </a:solidFill>
              <a:round/>
            </a:ln>
            <a:effectLst/>
          </c:spPr>
          <c:marker>
            <c:symbol val="none"/>
          </c:marker>
          <c:cat>
            <c:numRef>
              <c:f>Sheet1!$B$4:$T$4</c:f>
              <c:numCache>
                <c:formatCode>mmm\-yy</c:formatCode>
                <c:ptCount val="14"/>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numCache>
            </c:numRef>
          </c:cat>
          <c:val>
            <c:numRef>
              <c:f>Sheet1!$B$11:$T$11</c:f>
              <c:numCache>
                <c:formatCode>0.0</c:formatCode>
                <c:ptCount val="14"/>
                <c:pt idx="0">
                  <c:v>1.7625050200000001</c:v>
                </c:pt>
                <c:pt idx="1">
                  <c:v>1.9806066400000002</c:v>
                </c:pt>
                <c:pt idx="2">
                  <c:v>1.9013753200000001</c:v>
                </c:pt>
                <c:pt idx="3">
                  <c:v>1.7702912900000001</c:v>
                </c:pt>
                <c:pt idx="4">
                  <c:v>1.934617</c:v>
                </c:pt>
                <c:pt idx="5">
                  <c:v>1.7953950000000001</c:v>
                </c:pt>
                <c:pt idx="6">
                  <c:v>2.1730960000000001</c:v>
                </c:pt>
                <c:pt idx="7">
                  <c:v>1.8592211599999999</c:v>
                </c:pt>
                <c:pt idx="8">
                  <c:v>1.9693139600000003</c:v>
                </c:pt>
                <c:pt idx="9">
                  <c:v>1.7573260800000001</c:v>
                </c:pt>
                <c:pt idx="10">
                  <c:v>1.7067046699999999</c:v>
                </c:pt>
                <c:pt idx="11">
                  <c:v>2.2397176499999998</c:v>
                </c:pt>
                <c:pt idx="12">
                  <c:v>1.795901</c:v>
                </c:pt>
                <c:pt idx="13">
                  <c:v>1.8069839999999999</c:v>
                </c:pt>
              </c:numCache>
            </c:numRef>
          </c:val>
          <c:smooth val="0"/>
          <c:extLst>
            <c:ext xmlns:c16="http://schemas.microsoft.com/office/drawing/2014/chart" uri="{C3380CC4-5D6E-409C-BE32-E72D297353CC}">
              <c16:uniqueId val="{00000011-264D-4DAE-AA7C-4DA92BD433E9}"/>
            </c:ext>
          </c:extLst>
        </c:ser>
        <c:ser>
          <c:idx val="2"/>
          <c:order val="2"/>
          <c:tx>
            <c:v>Forecast</c:v>
          </c:tx>
          <c:spPr>
            <a:ln w="28575" cap="rnd">
              <a:solidFill>
                <a:schemeClr val="accent3"/>
              </a:solidFill>
              <a:round/>
            </a:ln>
            <a:effectLst/>
          </c:spPr>
          <c:marker>
            <c:symbol val="none"/>
          </c:marker>
          <c:cat>
            <c:numRef>
              <c:f>Sheet1!$B$4:$T$4</c:f>
              <c:numCache>
                <c:formatCode>mmm\-yy</c:formatCode>
                <c:ptCount val="14"/>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numCache>
            </c:numRef>
          </c:cat>
          <c:val>
            <c:numLit>
              <c:formatCode>General</c:formatCode>
              <c:ptCount val="1"/>
              <c:pt idx="0">
                <c:v>1</c:v>
              </c:pt>
            </c:numLit>
          </c:val>
          <c:smooth val="0"/>
          <c:extLst>
            <c:ext xmlns:c16="http://schemas.microsoft.com/office/drawing/2014/chart" uri="{C3380CC4-5D6E-409C-BE32-E72D297353CC}">
              <c16:uniqueId val="{00000012-264D-4DAE-AA7C-4DA92BD433E9}"/>
            </c:ext>
          </c:extLst>
        </c:ser>
        <c:dLbls>
          <c:showLegendKey val="0"/>
          <c:showVal val="0"/>
          <c:showCatName val="0"/>
          <c:showSerName val="0"/>
          <c:showPercent val="0"/>
          <c:showBubbleSize val="0"/>
        </c:dLbls>
        <c:marker val="1"/>
        <c:smooth val="0"/>
        <c:axId val="1542323328"/>
        <c:axId val="1542329152"/>
      </c:lineChart>
      <c:dateAx>
        <c:axId val="154232332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2329152"/>
        <c:crosses val="autoZero"/>
        <c:auto val="1"/>
        <c:lblOffset val="100"/>
        <c:baseTimeUnit val="months"/>
      </c:dateAx>
      <c:valAx>
        <c:axId val="1542329152"/>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2323328"/>
        <c:crosses val="autoZero"/>
        <c:crossBetween val="between"/>
        <c:majorUnit val="1"/>
      </c:valAx>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Sheet1!$A$15</c:f>
              <c:strCache>
                <c:ptCount val="1"/>
                <c:pt idx="0">
                  <c:v>Actual</c:v>
                </c:pt>
              </c:strCache>
            </c:strRef>
          </c:tx>
          <c:spPr>
            <a:solidFill>
              <a:srgbClr val="228096"/>
            </a:solidFill>
            <a:ln>
              <a:noFill/>
            </a:ln>
            <a:effectLst/>
          </c:spPr>
          <c:invertIfNegative val="0"/>
          <c:dPt>
            <c:idx val="4"/>
            <c:invertIfNegative val="0"/>
            <c:bubble3D val="0"/>
            <c:spPr>
              <a:solidFill>
                <a:srgbClr val="228096"/>
              </a:solidFill>
              <a:ln>
                <a:noFill/>
              </a:ln>
              <a:effectLst/>
            </c:spPr>
            <c:extLst>
              <c:ext xmlns:c16="http://schemas.microsoft.com/office/drawing/2014/chart" uri="{C3380CC4-5D6E-409C-BE32-E72D297353CC}">
                <c16:uniqueId val="{00000001-5444-4C9F-AB41-FFBCD93414B1}"/>
              </c:ext>
            </c:extLst>
          </c:dPt>
          <c:dPt>
            <c:idx val="5"/>
            <c:invertIfNegative val="0"/>
            <c:bubble3D val="0"/>
            <c:spPr>
              <a:solidFill>
                <a:srgbClr val="228096"/>
              </a:solidFill>
              <a:ln>
                <a:noFill/>
              </a:ln>
              <a:effectLst/>
            </c:spPr>
            <c:extLst>
              <c:ext xmlns:c16="http://schemas.microsoft.com/office/drawing/2014/chart" uri="{C3380CC4-5D6E-409C-BE32-E72D297353CC}">
                <c16:uniqueId val="{00000003-5444-4C9F-AB41-FFBCD93414B1}"/>
              </c:ext>
            </c:extLst>
          </c:dPt>
          <c:dPt>
            <c:idx val="6"/>
            <c:invertIfNegative val="0"/>
            <c:bubble3D val="0"/>
            <c:spPr>
              <a:solidFill>
                <a:srgbClr val="228096"/>
              </a:solidFill>
              <a:ln>
                <a:noFill/>
              </a:ln>
              <a:effectLst/>
            </c:spPr>
            <c:extLst>
              <c:ext xmlns:c16="http://schemas.microsoft.com/office/drawing/2014/chart" uri="{C3380CC4-5D6E-409C-BE32-E72D297353CC}">
                <c16:uniqueId val="{00000005-5444-4C9F-AB41-FFBCD93414B1}"/>
              </c:ext>
            </c:extLst>
          </c:dPt>
          <c:dPt>
            <c:idx val="7"/>
            <c:invertIfNegative val="0"/>
            <c:bubble3D val="0"/>
            <c:spPr>
              <a:solidFill>
                <a:srgbClr val="228096"/>
              </a:solidFill>
              <a:ln>
                <a:noFill/>
              </a:ln>
              <a:effectLst/>
            </c:spPr>
            <c:extLst>
              <c:ext xmlns:c16="http://schemas.microsoft.com/office/drawing/2014/chart" uri="{C3380CC4-5D6E-409C-BE32-E72D297353CC}">
                <c16:uniqueId val="{00000007-5444-4C9F-AB41-FFBCD93414B1}"/>
              </c:ext>
            </c:extLst>
          </c:dPt>
          <c:dPt>
            <c:idx val="8"/>
            <c:invertIfNegative val="0"/>
            <c:bubble3D val="0"/>
            <c:spPr>
              <a:solidFill>
                <a:srgbClr val="228096"/>
              </a:solidFill>
              <a:ln>
                <a:noFill/>
              </a:ln>
              <a:effectLst/>
            </c:spPr>
            <c:extLst>
              <c:ext xmlns:c16="http://schemas.microsoft.com/office/drawing/2014/chart" uri="{C3380CC4-5D6E-409C-BE32-E72D297353CC}">
                <c16:uniqueId val="{00000009-5444-4C9F-AB41-FFBCD93414B1}"/>
              </c:ext>
            </c:extLst>
          </c:dPt>
          <c:dPt>
            <c:idx val="9"/>
            <c:invertIfNegative val="0"/>
            <c:bubble3D val="0"/>
            <c:spPr>
              <a:solidFill>
                <a:srgbClr val="228096"/>
              </a:solidFill>
              <a:ln>
                <a:noFill/>
              </a:ln>
              <a:effectLst/>
            </c:spPr>
            <c:extLst>
              <c:ext xmlns:c16="http://schemas.microsoft.com/office/drawing/2014/chart" uri="{C3380CC4-5D6E-409C-BE32-E72D297353CC}">
                <c16:uniqueId val="{0000000B-5444-4C9F-AB41-FFBCD93414B1}"/>
              </c:ext>
            </c:extLst>
          </c:dPt>
          <c:dPt>
            <c:idx val="10"/>
            <c:invertIfNegative val="0"/>
            <c:bubble3D val="0"/>
            <c:spPr>
              <a:solidFill>
                <a:srgbClr val="228096"/>
              </a:solidFill>
              <a:ln>
                <a:noFill/>
              </a:ln>
              <a:effectLst/>
            </c:spPr>
            <c:extLst>
              <c:ext xmlns:c16="http://schemas.microsoft.com/office/drawing/2014/chart" uri="{C3380CC4-5D6E-409C-BE32-E72D297353CC}">
                <c16:uniqueId val="{0000000D-5444-4C9F-AB41-FFBCD93414B1}"/>
              </c:ext>
            </c:extLst>
          </c:dPt>
          <c:dPt>
            <c:idx val="11"/>
            <c:invertIfNegative val="0"/>
            <c:bubble3D val="0"/>
            <c:spPr>
              <a:solidFill>
                <a:srgbClr val="228096"/>
              </a:solidFill>
              <a:ln>
                <a:noFill/>
              </a:ln>
              <a:effectLst/>
            </c:spPr>
            <c:extLst>
              <c:ext xmlns:c16="http://schemas.microsoft.com/office/drawing/2014/chart" uri="{C3380CC4-5D6E-409C-BE32-E72D297353CC}">
                <c16:uniqueId val="{0000000F-5444-4C9F-AB41-FFBCD93414B1}"/>
              </c:ext>
            </c:extLst>
          </c:dPt>
          <c:cat>
            <c:numRef>
              <c:f>Sheet1!$B$4:$T$4</c:f>
              <c:numCache>
                <c:formatCode>mmm\-yy</c:formatCode>
                <c:ptCount val="14"/>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numCache>
            </c:numRef>
          </c:cat>
          <c:val>
            <c:numRef>
              <c:f>Sheet1!$B$15:$T$15</c:f>
              <c:numCache>
                <c:formatCode>0.0</c:formatCode>
                <c:ptCount val="14"/>
                <c:pt idx="0">
                  <c:v>1.9694589199999997</c:v>
                </c:pt>
                <c:pt idx="1">
                  <c:v>1.9104334599999999</c:v>
                </c:pt>
                <c:pt idx="2">
                  <c:v>2.1397982</c:v>
                </c:pt>
                <c:pt idx="3">
                  <c:v>2.1394202399999998</c:v>
                </c:pt>
                <c:pt idx="4">
                  <c:v>2.1907225100000001</c:v>
                </c:pt>
                <c:pt idx="5">
                  <c:v>1.8696829299999997</c:v>
                </c:pt>
                <c:pt idx="6">
                  <c:v>2.0319295200000003</c:v>
                </c:pt>
                <c:pt idx="7">
                  <c:v>1.8589409599999998</c:v>
                </c:pt>
                <c:pt idx="8">
                  <c:v>1.7004639699999997</c:v>
                </c:pt>
                <c:pt idx="9">
                  <c:v>1.6928619499999999</c:v>
                </c:pt>
                <c:pt idx="10">
                  <c:v>1.912957</c:v>
                </c:pt>
                <c:pt idx="11">
                  <c:v>2.0311309999999998</c:v>
                </c:pt>
                <c:pt idx="12">
                  <c:v>1.8949659999999999</c:v>
                </c:pt>
                <c:pt idx="13">
                  <c:v>1.761776</c:v>
                </c:pt>
              </c:numCache>
            </c:numRef>
          </c:val>
          <c:extLst>
            <c:ext xmlns:c16="http://schemas.microsoft.com/office/drawing/2014/chart" uri="{C3380CC4-5D6E-409C-BE32-E72D297353CC}">
              <c16:uniqueId val="{00000010-5444-4C9F-AB41-FFBCD93414B1}"/>
            </c:ext>
          </c:extLst>
        </c:ser>
        <c:dLbls>
          <c:showLegendKey val="0"/>
          <c:showVal val="0"/>
          <c:showCatName val="0"/>
          <c:showSerName val="0"/>
          <c:showPercent val="0"/>
          <c:showBubbleSize val="0"/>
        </c:dLbls>
        <c:gapWidth val="150"/>
        <c:axId val="1542323328"/>
        <c:axId val="1542329152"/>
      </c:barChart>
      <c:lineChart>
        <c:grouping val="standard"/>
        <c:varyColors val="0"/>
        <c:ser>
          <c:idx val="1"/>
          <c:order val="1"/>
          <c:tx>
            <c:strRef>
              <c:f>Sheet1!$A$16</c:f>
              <c:strCache>
                <c:ptCount val="1"/>
                <c:pt idx="0">
                  <c:v>Target</c:v>
                </c:pt>
              </c:strCache>
            </c:strRef>
          </c:tx>
          <c:spPr>
            <a:ln w="28575" cap="rnd">
              <a:solidFill>
                <a:schemeClr val="accent2"/>
              </a:solidFill>
              <a:round/>
            </a:ln>
            <a:effectLst/>
          </c:spPr>
          <c:marker>
            <c:symbol val="none"/>
          </c:marker>
          <c:cat>
            <c:numRef>
              <c:f>Sheet1!$B$4:$T$4</c:f>
              <c:numCache>
                <c:formatCode>mmm\-yy</c:formatCode>
                <c:ptCount val="14"/>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numCache>
            </c:numRef>
          </c:cat>
          <c:val>
            <c:numRef>
              <c:f>Sheet1!$C$16:$T$16</c:f>
              <c:numCache>
                <c:formatCode>0.0</c:formatCode>
                <c:ptCount val="14"/>
                <c:pt idx="0">
                  <c:v>1.9127540700000001</c:v>
                </c:pt>
                <c:pt idx="1">
                  <c:v>1.8723512600000001</c:v>
                </c:pt>
                <c:pt idx="2">
                  <c:v>1.8341096699999999</c:v>
                </c:pt>
                <c:pt idx="3">
                  <c:v>1.8560186699999999</c:v>
                </c:pt>
                <c:pt idx="4">
                  <c:v>1.8560186699999999</c:v>
                </c:pt>
                <c:pt idx="5">
                  <c:v>1.83501867</c:v>
                </c:pt>
                <c:pt idx="6">
                  <c:v>1.9797741299999998</c:v>
                </c:pt>
                <c:pt idx="7">
                  <c:v>1.9594076699999998</c:v>
                </c:pt>
                <c:pt idx="8">
                  <c:v>1.93740767</c:v>
                </c:pt>
                <c:pt idx="9">
                  <c:v>1.9594076699999998</c:v>
                </c:pt>
                <c:pt idx="10">
                  <c:v>1.9594076699999998</c:v>
                </c:pt>
                <c:pt idx="11">
                  <c:v>1.9527104799999999</c:v>
                </c:pt>
                <c:pt idx="12">
                  <c:v>2.1331370000000001</c:v>
                </c:pt>
                <c:pt idx="13">
                  <c:v>2.1698369999999998</c:v>
                </c:pt>
              </c:numCache>
            </c:numRef>
          </c:val>
          <c:smooth val="0"/>
          <c:extLst>
            <c:ext xmlns:c16="http://schemas.microsoft.com/office/drawing/2014/chart" uri="{C3380CC4-5D6E-409C-BE32-E72D297353CC}">
              <c16:uniqueId val="{00000011-5444-4C9F-AB41-FFBCD93414B1}"/>
            </c:ext>
          </c:extLst>
        </c:ser>
        <c:ser>
          <c:idx val="2"/>
          <c:order val="2"/>
          <c:tx>
            <c:v>Forecast</c:v>
          </c:tx>
          <c:spPr>
            <a:ln w="28575" cap="rnd">
              <a:solidFill>
                <a:schemeClr val="accent3"/>
              </a:solidFill>
              <a:round/>
            </a:ln>
            <a:effectLst/>
          </c:spPr>
          <c:marker>
            <c:symbol val="none"/>
          </c:marker>
          <c:cat>
            <c:numRef>
              <c:f>Sheet1!$B$4:$T$4</c:f>
              <c:numCache>
                <c:formatCode>mmm\-yy</c:formatCode>
                <c:ptCount val="14"/>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numCache>
            </c:numRef>
          </c:cat>
          <c:val>
            <c:numLit>
              <c:formatCode>General</c:formatCode>
              <c:ptCount val="1"/>
              <c:pt idx="0">
                <c:v>1</c:v>
              </c:pt>
            </c:numLit>
          </c:val>
          <c:smooth val="0"/>
          <c:extLst>
            <c:ext xmlns:c16="http://schemas.microsoft.com/office/drawing/2014/chart" uri="{C3380CC4-5D6E-409C-BE32-E72D297353CC}">
              <c16:uniqueId val="{00000012-5444-4C9F-AB41-FFBCD93414B1}"/>
            </c:ext>
          </c:extLst>
        </c:ser>
        <c:dLbls>
          <c:showLegendKey val="0"/>
          <c:showVal val="0"/>
          <c:showCatName val="0"/>
          <c:showSerName val="0"/>
          <c:showPercent val="0"/>
          <c:showBubbleSize val="0"/>
        </c:dLbls>
        <c:marker val="1"/>
        <c:smooth val="0"/>
        <c:axId val="1542323328"/>
        <c:axId val="1542329152"/>
      </c:lineChart>
      <c:dateAx>
        <c:axId val="154232332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2329152"/>
        <c:crosses val="autoZero"/>
        <c:auto val="1"/>
        <c:lblOffset val="100"/>
        <c:baseTimeUnit val="months"/>
      </c:dateAx>
      <c:valAx>
        <c:axId val="1542329152"/>
        <c:scaling>
          <c:orientation val="minMax"/>
          <c:max val="3"/>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2323328"/>
        <c:crosses val="autoZero"/>
        <c:crossBetween val="between"/>
        <c:majorUnit val="1"/>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'Cost recovery data'!$B$19</c:f>
              <c:strCache>
                <c:ptCount val="1"/>
                <c:pt idx="0">
                  <c:v>Direct costs</c:v>
                </c:pt>
              </c:strCache>
            </c:strRef>
          </c:tx>
          <c:spPr>
            <a:solidFill>
              <a:srgbClr val="004650"/>
            </a:solidFill>
            <a:ln>
              <a:noFill/>
            </a:ln>
            <a:effectLst/>
          </c:spPr>
          <c:invertIfNegative val="0"/>
          <c:cat>
            <c:numRef>
              <c:f>'Cost recovery data'!$AY$3:$BJ$3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'Cost recovery data'!$AY$19:$BJ$19</c:f>
              <c:numCache>
                <c:formatCode>#,##0_);\(#,##0\)</c:formatCode>
                <c:ptCount val="12"/>
                <c:pt idx="0">
                  <c:v>724550.83170929074</c:v>
                </c:pt>
                <c:pt idx="1">
                  <c:v>727740.65523464768</c:v>
                </c:pt>
                <c:pt idx="2">
                  <c:v>727740.65523464768</c:v>
                </c:pt>
                <c:pt idx="3">
                  <c:v>727740.65523464768</c:v>
                </c:pt>
                <c:pt idx="4">
                  <c:v>727740.65523464768</c:v>
                </c:pt>
                <c:pt idx="5">
                  <c:v>727740.65523464768</c:v>
                </c:pt>
                <c:pt idx="6">
                  <c:v>727740.65523464768</c:v>
                </c:pt>
                <c:pt idx="7">
                  <c:v>727740.65523464768</c:v>
                </c:pt>
                <c:pt idx="8">
                  <c:v>727740.65523464768</c:v>
                </c:pt>
                <c:pt idx="9">
                  <c:v>727740.65523464768</c:v>
                </c:pt>
                <c:pt idx="10">
                  <c:v>727740.65523464768</c:v>
                </c:pt>
                <c:pt idx="11">
                  <c:v>727740.65523464768</c:v>
                </c:pt>
              </c:numCache>
            </c:numRef>
          </c:val>
          <c:extLst>
            <c:ext xmlns:c16="http://schemas.microsoft.com/office/drawing/2014/chart" uri="{C3380CC4-5D6E-409C-BE32-E72D297353CC}">
              <c16:uniqueId val="{00000000-D30B-4958-AE31-CA9AA5D15537}"/>
            </c:ext>
          </c:extLst>
        </c:ser>
        <c:ser>
          <c:idx val="1"/>
          <c:order val="1"/>
          <c:tx>
            <c:strRef>
              <c:f>'Cost recovery data'!$B$20</c:f>
              <c:strCache>
                <c:ptCount val="1"/>
                <c:pt idx="0">
                  <c:v>Indirect costs</c:v>
                </c:pt>
              </c:strCache>
            </c:strRef>
          </c:tx>
          <c:spPr>
            <a:solidFill>
              <a:srgbClr val="666699"/>
            </a:solidFill>
            <a:ln>
              <a:noFill/>
            </a:ln>
            <a:effectLst/>
          </c:spPr>
          <c:invertIfNegative val="0"/>
          <c:cat>
            <c:numRef>
              <c:f>'Cost recovery data'!$AY$3:$BJ$3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'Cost recovery data'!$AY$20:$BJ$20</c:f>
              <c:numCache>
                <c:formatCode>#,##0_);\(#,##0\)</c:formatCode>
                <c:ptCount val="12"/>
                <c:pt idx="0">
                  <c:v>202153.78839043167</c:v>
                </c:pt>
                <c:pt idx="1">
                  <c:v>202153.78839043167</c:v>
                </c:pt>
                <c:pt idx="2">
                  <c:v>202153.78839043167</c:v>
                </c:pt>
                <c:pt idx="3">
                  <c:v>202153.78839043167</c:v>
                </c:pt>
                <c:pt idx="4">
                  <c:v>202153.78839043167</c:v>
                </c:pt>
                <c:pt idx="5">
                  <c:v>202153.78839043167</c:v>
                </c:pt>
                <c:pt idx="6">
                  <c:v>202153.78839043167</c:v>
                </c:pt>
                <c:pt idx="7">
                  <c:v>202153.78839043167</c:v>
                </c:pt>
                <c:pt idx="8">
                  <c:v>202153.78839043167</c:v>
                </c:pt>
                <c:pt idx="9">
                  <c:v>202153.78839043167</c:v>
                </c:pt>
                <c:pt idx="10">
                  <c:v>202153.78839043167</c:v>
                </c:pt>
                <c:pt idx="11">
                  <c:v>202153.78839043167</c:v>
                </c:pt>
              </c:numCache>
            </c:numRef>
          </c:val>
          <c:extLst>
            <c:ext xmlns:c16="http://schemas.microsoft.com/office/drawing/2014/chart" uri="{C3380CC4-5D6E-409C-BE32-E72D297353CC}">
              <c16:uniqueId val="{00000001-D30B-4958-AE31-CA9AA5D15537}"/>
            </c:ext>
          </c:extLst>
        </c:ser>
        <c:ser>
          <c:idx val="2"/>
          <c:order val="2"/>
          <c:tx>
            <c:strRef>
              <c:f>'Cost recovery data'!$B$21</c:f>
              <c:strCache>
                <c:ptCount val="1"/>
                <c:pt idx="0">
                  <c:v>Overheads</c:v>
                </c:pt>
              </c:strCache>
            </c:strRef>
          </c:tx>
          <c:spPr>
            <a:solidFill>
              <a:schemeClr val="accent3"/>
            </a:solidFill>
            <a:ln>
              <a:noFill/>
            </a:ln>
            <a:effectLst/>
          </c:spPr>
          <c:invertIfNegative val="0"/>
          <c:cat>
            <c:numRef>
              <c:f>'Cost recovery data'!$AY$3:$BJ$3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'Cost recovery data'!$AY$21:$BJ$21</c:f>
              <c:numCache>
                <c:formatCode>#,##0_);\(#,##0\)</c:formatCode>
                <c:ptCount val="12"/>
                <c:pt idx="0">
                  <c:v>173826.2174945194</c:v>
                </c:pt>
                <c:pt idx="1">
                  <c:v>172546.83416118607</c:v>
                </c:pt>
                <c:pt idx="2">
                  <c:v>172546.83416118607</c:v>
                </c:pt>
                <c:pt idx="3">
                  <c:v>172546.83416118607</c:v>
                </c:pt>
                <c:pt idx="4">
                  <c:v>172546.83416118607</c:v>
                </c:pt>
                <c:pt idx="5">
                  <c:v>172546.83416118607</c:v>
                </c:pt>
                <c:pt idx="6">
                  <c:v>172546.83416118607</c:v>
                </c:pt>
                <c:pt idx="7">
                  <c:v>172546.83416118607</c:v>
                </c:pt>
                <c:pt idx="8">
                  <c:v>172546.83416118607</c:v>
                </c:pt>
                <c:pt idx="9">
                  <c:v>172546.83416118607</c:v>
                </c:pt>
                <c:pt idx="10">
                  <c:v>172546.83416118607</c:v>
                </c:pt>
                <c:pt idx="11">
                  <c:v>172546.83416118607</c:v>
                </c:pt>
              </c:numCache>
            </c:numRef>
          </c:val>
          <c:extLst>
            <c:ext xmlns:c16="http://schemas.microsoft.com/office/drawing/2014/chart" uri="{C3380CC4-5D6E-409C-BE32-E72D297353CC}">
              <c16:uniqueId val="{00000002-D30B-4958-AE31-CA9AA5D15537}"/>
            </c:ext>
          </c:extLst>
        </c:ser>
        <c:dLbls>
          <c:showLegendKey val="0"/>
          <c:showVal val="0"/>
          <c:showCatName val="0"/>
          <c:showSerName val="0"/>
          <c:showPercent val="0"/>
          <c:showBubbleSize val="0"/>
        </c:dLbls>
        <c:gapWidth val="150"/>
        <c:overlap val="100"/>
        <c:axId val="2027071183"/>
        <c:axId val="2027082415"/>
      </c:barChart>
      <c:lineChart>
        <c:grouping val="standard"/>
        <c:varyColors val="0"/>
        <c:ser>
          <c:idx val="3"/>
          <c:order val="3"/>
          <c:tx>
            <c:v>Income</c:v>
          </c:tx>
          <c:spPr>
            <a:ln w="28575" cap="rnd">
              <a:solidFill>
                <a:sysClr val="windowText" lastClr="000000"/>
              </a:solidFill>
              <a:round/>
            </a:ln>
            <a:effectLst/>
          </c:spPr>
          <c:marker>
            <c:symbol val="none"/>
          </c:marker>
          <c:cat>
            <c:numRef>
              <c:f>'Cost recovery data'!$AM$3:$AX$3</c:f>
              <c:numCache>
                <c:formatCode>mmm\-yy</c:formatCode>
                <c:ptCount val="12"/>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numCache>
            </c:numRef>
          </c:cat>
          <c:val>
            <c:numRef>
              <c:f>'Cost recovery data'!$AY$24:$BJ$24</c:f>
              <c:numCache>
                <c:formatCode>#,##0_);\(#,##0\)</c:formatCode>
                <c:ptCount val="12"/>
                <c:pt idx="0">
                  <c:v>896413.1</c:v>
                </c:pt>
                <c:pt idx="1">
                  <c:v>721190</c:v>
                </c:pt>
                <c:pt idx="2">
                  <c:v>873502.29757811769</c:v>
                </c:pt>
                <c:pt idx="3">
                  <c:v>854542.64663018705</c:v>
                </c:pt>
                <c:pt idx="4">
                  <c:v>758593.18545288569</c:v>
                </c:pt>
                <c:pt idx="5">
                  <c:v>815664.41871966433</c:v>
                </c:pt>
                <c:pt idx="6">
                  <c:v>1047955.3086361287</c:v>
                </c:pt>
                <c:pt idx="7">
                  <c:v>829140.8209424814</c:v>
                </c:pt>
                <c:pt idx="8">
                  <c:v>534354.65170571813</c:v>
                </c:pt>
                <c:pt idx="9">
                  <c:v>1203658.5201213036</c:v>
                </c:pt>
                <c:pt idx="10">
                  <c:v>1225006.0381841681</c:v>
                </c:pt>
                <c:pt idx="11">
                  <c:v>1239979.0120293449</c:v>
                </c:pt>
              </c:numCache>
            </c:numRef>
          </c:val>
          <c:smooth val="0"/>
          <c:extLst>
            <c:ext xmlns:c16="http://schemas.microsoft.com/office/drawing/2014/chart" uri="{C3380CC4-5D6E-409C-BE32-E72D297353CC}">
              <c16:uniqueId val="{00000003-D30B-4958-AE31-CA9AA5D15537}"/>
            </c:ext>
          </c:extLst>
        </c:ser>
        <c:dLbls>
          <c:showLegendKey val="0"/>
          <c:showVal val="0"/>
          <c:showCatName val="0"/>
          <c:showSerName val="0"/>
          <c:showPercent val="0"/>
          <c:showBubbleSize val="0"/>
        </c:dLbls>
        <c:marker val="1"/>
        <c:smooth val="0"/>
        <c:axId val="2027071183"/>
        <c:axId val="2027082415"/>
      </c:lineChart>
      <c:dateAx>
        <c:axId val="2027071183"/>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2027082415"/>
        <c:crosses val="autoZero"/>
        <c:auto val="1"/>
        <c:lblOffset val="100"/>
        <c:baseTimeUnit val="months"/>
      </c:dateAx>
      <c:valAx>
        <c:axId val="2027082415"/>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1"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r>
                  <a:rPr lang="en-US" b="1"/>
                  <a:t>£000</a:t>
                </a:r>
              </a:p>
            </c:rich>
          </c:tx>
          <c:overlay val="0"/>
          <c:spPr>
            <a:noFill/>
            <a:ln>
              <a:noFill/>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2027071183"/>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50 health technologies programme guidance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c:v>8</c:v>
                </c:pt>
                <c:pt idx="1">
                  <c:v>6</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 </c:v>
                </c:pt>
              </c:strCache>
            </c:strRef>
          </c:tx>
          <c:spPr>
            <a:ln w="28575" cap="rnd">
              <a:noFill/>
              <a:round/>
            </a:ln>
            <a:effectLst/>
          </c:spPr>
          <c:marker>
            <c:symbol val="dash"/>
            <c:size val="14"/>
            <c:spPr>
              <a:solidFill>
                <a:srgbClr val="00436C"/>
              </a:solidFill>
              <a:ln w="9525">
                <a:solidFill>
                  <a:srgbClr val="00436C"/>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General</c:formatCode>
                <c:ptCount val="12"/>
                <c:pt idx="0">
                  <c:v>8</c:v>
                </c:pt>
                <c:pt idx="1">
                  <c:v>6</c:v>
                </c:pt>
                <c:pt idx="2">
                  <c:v>7</c:v>
                </c:pt>
                <c:pt idx="3">
                  <c:v>4</c:v>
                </c:pt>
                <c:pt idx="4">
                  <c:v>3</c:v>
                </c:pt>
                <c:pt idx="5">
                  <c:v>6</c:v>
                </c:pt>
                <c:pt idx="6">
                  <c:v>4</c:v>
                </c:pt>
                <c:pt idx="7">
                  <c:v>5</c:v>
                </c:pt>
                <c:pt idx="8">
                  <c:v>4</c:v>
                </c:pt>
                <c:pt idx="9">
                  <c:v>2</c:v>
                </c:pt>
                <c:pt idx="10">
                  <c:v>6</c:v>
                </c:pt>
                <c:pt idx="11">
                  <c:v>1</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General</c:formatCode>
                <c:ptCount val="12"/>
                <c:pt idx="0">
                  <c:v>2</c:v>
                </c:pt>
                <c:pt idx="1">
                  <c:v>4</c:v>
                </c:pt>
                <c:pt idx="2">
                  <c:v>3</c:v>
                </c:pt>
                <c:pt idx="3">
                  <c:v>3</c:v>
                </c:pt>
                <c:pt idx="4">
                  <c:v>6</c:v>
                </c:pt>
                <c:pt idx="5">
                  <c:v>3</c:v>
                </c:pt>
                <c:pt idx="6">
                  <c:v>3</c:v>
                </c:pt>
                <c:pt idx="7">
                  <c:v>7</c:v>
                </c:pt>
                <c:pt idx="8">
                  <c:v>1</c:v>
                </c:pt>
                <c:pt idx="9">
                  <c:v>6</c:v>
                </c:pt>
                <c:pt idx="10">
                  <c:v>3</c:v>
                </c:pt>
                <c:pt idx="11">
                  <c:v>5</c:v>
                </c:pt>
              </c:numCache>
            </c:numRef>
          </c:val>
          <c:smooth val="0"/>
          <c:extLst>
            <c:ext xmlns:c16="http://schemas.microsoft.com/office/drawing/2014/chart" uri="{C3380CC4-5D6E-409C-BE32-E72D297353CC}">
              <c16:uniqueId val="{00000000-E968-41E7-922C-6714A9030836}"/>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ayout>
        <c:manualLayout>
          <c:xMode val="edge"/>
          <c:yMode val="edge"/>
          <c:x val="8.8685232312785439E-2"/>
          <c:y val="0.90334820067630006"/>
          <c:w val="0.82262953537442918"/>
          <c:h val="8.076828675368205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a:t>NICE Scientific Advice income and expenditure between April 2022 - May 2023</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'Income Nice SAD'!$O$38</c:f>
              <c:strCache>
                <c:ptCount val="1"/>
                <c:pt idx="0">
                  <c:v>Expenditure</c:v>
                </c:pt>
              </c:strCache>
            </c:strRef>
          </c:tx>
          <c:spPr>
            <a:ln w="28575" cap="rnd">
              <a:solidFill>
                <a:schemeClr val="accent1"/>
              </a:solidFill>
              <a:round/>
            </a:ln>
            <a:effectLst/>
          </c:spPr>
          <c:marker>
            <c:symbol val="none"/>
          </c:marker>
          <c:dPt>
            <c:idx val="7"/>
            <c:marker>
              <c:symbol val="none"/>
            </c:marker>
            <c:bubble3D val="0"/>
            <c:spPr>
              <a:ln w="28575" cap="rnd">
                <a:solidFill>
                  <a:schemeClr val="accent1"/>
                </a:solidFill>
                <a:prstDash val="solid"/>
                <a:round/>
              </a:ln>
              <a:effectLst/>
            </c:spPr>
            <c:extLst>
              <c:ext xmlns:c16="http://schemas.microsoft.com/office/drawing/2014/chart" uri="{C3380CC4-5D6E-409C-BE32-E72D297353CC}">
                <c16:uniqueId val="{00000001-10C6-4EC3-875D-772E98FFEEDA}"/>
              </c:ext>
            </c:extLst>
          </c:dPt>
          <c:dPt>
            <c:idx val="8"/>
            <c:marker>
              <c:symbol val="none"/>
            </c:marker>
            <c:bubble3D val="0"/>
            <c:spPr>
              <a:ln w="28575" cap="rnd">
                <a:solidFill>
                  <a:schemeClr val="accent1"/>
                </a:solidFill>
                <a:prstDash val="solid"/>
                <a:round/>
              </a:ln>
              <a:effectLst/>
            </c:spPr>
            <c:extLst>
              <c:ext xmlns:c16="http://schemas.microsoft.com/office/drawing/2014/chart" uri="{C3380CC4-5D6E-409C-BE32-E72D297353CC}">
                <c16:uniqueId val="{00000003-10C6-4EC3-875D-772E98FFEEDA}"/>
              </c:ext>
            </c:extLst>
          </c:dPt>
          <c:dPt>
            <c:idx val="9"/>
            <c:marker>
              <c:symbol val="none"/>
            </c:marker>
            <c:bubble3D val="0"/>
            <c:spPr>
              <a:ln w="28575" cap="rnd">
                <a:solidFill>
                  <a:schemeClr val="accent1"/>
                </a:solidFill>
                <a:prstDash val="solid"/>
                <a:round/>
              </a:ln>
              <a:effectLst/>
            </c:spPr>
            <c:extLst>
              <c:ext xmlns:c16="http://schemas.microsoft.com/office/drawing/2014/chart" uri="{C3380CC4-5D6E-409C-BE32-E72D297353CC}">
                <c16:uniqueId val="{00000005-10C6-4EC3-875D-772E98FFEEDA}"/>
              </c:ext>
            </c:extLst>
          </c:dPt>
          <c:dPt>
            <c:idx val="10"/>
            <c:marker>
              <c:symbol val="none"/>
            </c:marker>
            <c:bubble3D val="0"/>
            <c:spPr>
              <a:ln w="28575" cap="rnd">
                <a:solidFill>
                  <a:schemeClr val="accent1"/>
                </a:solidFill>
                <a:prstDash val="solid"/>
                <a:round/>
              </a:ln>
              <a:effectLst/>
            </c:spPr>
            <c:extLst>
              <c:ext xmlns:c16="http://schemas.microsoft.com/office/drawing/2014/chart" uri="{C3380CC4-5D6E-409C-BE32-E72D297353CC}">
                <c16:uniqueId val="{00000007-10C6-4EC3-875D-772E98FFEEDA}"/>
              </c:ext>
            </c:extLst>
          </c:dPt>
          <c:dPt>
            <c:idx val="11"/>
            <c:marker>
              <c:symbol val="none"/>
            </c:marker>
            <c:bubble3D val="0"/>
            <c:spPr>
              <a:ln w="28575" cap="rnd">
                <a:solidFill>
                  <a:schemeClr val="accent1"/>
                </a:solidFill>
                <a:prstDash val="solid"/>
                <a:round/>
              </a:ln>
              <a:effectLst/>
            </c:spPr>
            <c:extLst>
              <c:ext xmlns:c16="http://schemas.microsoft.com/office/drawing/2014/chart" uri="{C3380CC4-5D6E-409C-BE32-E72D297353CC}">
                <c16:uniqueId val="{00000009-10C6-4EC3-875D-772E98FFEEDA}"/>
              </c:ext>
            </c:extLst>
          </c:dPt>
          <c:cat>
            <c:numRef>
              <c:f>'Income Nice SAD'!$AB$35:$AO$35</c:f>
              <c:numCache>
                <c:formatCode>mmm\-yy</c:formatCode>
                <c:ptCount val="14"/>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numCache>
            </c:numRef>
          </c:cat>
          <c:val>
            <c:numRef>
              <c:f>'Income Nice SAD'!$AB$38:$AO$38</c:f>
              <c:numCache>
                <c:formatCode>General</c:formatCode>
                <c:ptCount val="14"/>
                <c:pt idx="0">
                  <c:v>216758.47999999998</c:v>
                </c:pt>
                <c:pt idx="1">
                  <c:v>229180.22999999998</c:v>
                </c:pt>
                <c:pt idx="2">
                  <c:v>224971.47</c:v>
                </c:pt>
                <c:pt idx="3">
                  <c:v>230112.07</c:v>
                </c:pt>
                <c:pt idx="4">
                  <c:v>237721.50999999998</c:v>
                </c:pt>
                <c:pt idx="5">
                  <c:v>276470.09999999998</c:v>
                </c:pt>
                <c:pt idx="6">
                  <c:v>240074.44</c:v>
                </c:pt>
                <c:pt idx="7">
                  <c:v>242997.43</c:v>
                </c:pt>
                <c:pt idx="8">
                  <c:v>265287.19999999995</c:v>
                </c:pt>
                <c:pt idx="9">
                  <c:v>235717.49</c:v>
                </c:pt>
                <c:pt idx="10">
                  <c:v>234890</c:v>
                </c:pt>
                <c:pt idx="11">
                  <c:v>291594</c:v>
                </c:pt>
                <c:pt idx="12">
                  <c:v>262956</c:v>
                </c:pt>
                <c:pt idx="13">
                  <c:v>279457</c:v>
                </c:pt>
              </c:numCache>
            </c:numRef>
          </c:val>
          <c:smooth val="0"/>
          <c:extLst>
            <c:ext xmlns:c16="http://schemas.microsoft.com/office/drawing/2014/chart" uri="{C3380CC4-5D6E-409C-BE32-E72D297353CC}">
              <c16:uniqueId val="{0000000A-10C6-4EC3-875D-772E98FFEEDA}"/>
            </c:ext>
          </c:extLst>
        </c:ser>
        <c:ser>
          <c:idx val="1"/>
          <c:order val="1"/>
          <c:tx>
            <c:strRef>
              <c:f>'Income Nice SAD'!$O$39</c:f>
              <c:strCache>
                <c:ptCount val="1"/>
                <c:pt idx="0">
                  <c:v>Income</c:v>
                </c:pt>
              </c:strCache>
            </c:strRef>
          </c:tx>
          <c:spPr>
            <a:ln w="28575" cap="rnd">
              <a:solidFill>
                <a:schemeClr val="accent2"/>
              </a:solidFill>
              <a:round/>
            </a:ln>
            <a:effectLst/>
          </c:spPr>
          <c:marker>
            <c:symbol val="none"/>
          </c:marker>
          <c:dPt>
            <c:idx val="7"/>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0C-10C6-4EC3-875D-772E98FFEEDA}"/>
              </c:ext>
            </c:extLst>
          </c:dPt>
          <c:dPt>
            <c:idx val="8"/>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0E-10C6-4EC3-875D-772E98FFEEDA}"/>
              </c:ext>
            </c:extLst>
          </c:dPt>
          <c:dPt>
            <c:idx val="9"/>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10-10C6-4EC3-875D-772E98FFEEDA}"/>
              </c:ext>
            </c:extLst>
          </c:dPt>
          <c:dPt>
            <c:idx val="10"/>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12-10C6-4EC3-875D-772E98FFEEDA}"/>
              </c:ext>
            </c:extLst>
          </c:dPt>
          <c:dPt>
            <c:idx val="11"/>
            <c:marker>
              <c:symbol val="none"/>
            </c:marker>
            <c:bubble3D val="0"/>
            <c:spPr>
              <a:ln w="28575" cap="rnd">
                <a:solidFill>
                  <a:schemeClr val="accent2"/>
                </a:solidFill>
                <a:prstDash val="solid"/>
                <a:round/>
              </a:ln>
              <a:effectLst/>
            </c:spPr>
            <c:extLst>
              <c:ext xmlns:c16="http://schemas.microsoft.com/office/drawing/2014/chart" uri="{C3380CC4-5D6E-409C-BE32-E72D297353CC}">
                <c16:uniqueId val="{00000014-10C6-4EC3-875D-772E98FFEEDA}"/>
              </c:ext>
            </c:extLst>
          </c:dPt>
          <c:cat>
            <c:numRef>
              <c:f>'Income Nice SAD'!$AB$35:$AO$35</c:f>
              <c:numCache>
                <c:formatCode>mmm\-yy</c:formatCode>
                <c:ptCount val="14"/>
                <c:pt idx="0">
                  <c:v>44652</c:v>
                </c:pt>
                <c:pt idx="1">
                  <c:v>44682</c:v>
                </c:pt>
                <c:pt idx="2">
                  <c:v>44713</c:v>
                </c:pt>
                <c:pt idx="3">
                  <c:v>44743</c:v>
                </c:pt>
                <c:pt idx="4">
                  <c:v>44774</c:v>
                </c:pt>
                <c:pt idx="5">
                  <c:v>44805</c:v>
                </c:pt>
                <c:pt idx="6">
                  <c:v>44835</c:v>
                </c:pt>
                <c:pt idx="7">
                  <c:v>44866</c:v>
                </c:pt>
                <c:pt idx="8">
                  <c:v>44896</c:v>
                </c:pt>
                <c:pt idx="9">
                  <c:v>44927</c:v>
                </c:pt>
                <c:pt idx="10">
                  <c:v>44958</c:v>
                </c:pt>
                <c:pt idx="11">
                  <c:v>44986</c:v>
                </c:pt>
                <c:pt idx="12">
                  <c:v>45017</c:v>
                </c:pt>
                <c:pt idx="13">
                  <c:v>45047</c:v>
                </c:pt>
              </c:numCache>
            </c:numRef>
          </c:cat>
          <c:val>
            <c:numRef>
              <c:f>'Income Nice SAD'!$AB$39:$AO$39</c:f>
              <c:numCache>
                <c:formatCode>General</c:formatCode>
                <c:ptCount val="14"/>
                <c:pt idx="0">
                  <c:v>245905.29000000004</c:v>
                </c:pt>
                <c:pt idx="1">
                  <c:v>290491.52999999997</c:v>
                </c:pt>
                <c:pt idx="2">
                  <c:v>355605.75</c:v>
                </c:pt>
                <c:pt idx="3">
                  <c:v>292387.49</c:v>
                </c:pt>
                <c:pt idx="4">
                  <c:v>317131.61</c:v>
                </c:pt>
                <c:pt idx="5">
                  <c:v>359775.8</c:v>
                </c:pt>
                <c:pt idx="6">
                  <c:v>252443.51999999996</c:v>
                </c:pt>
                <c:pt idx="7">
                  <c:v>237524.69999999995</c:v>
                </c:pt>
                <c:pt idx="8">
                  <c:v>257722.15</c:v>
                </c:pt>
                <c:pt idx="9">
                  <c:v>176435.08000000005</c:v>
                </c:pt>
                <c:pt idx="10" formatCode="#,##0_);\(#,##0\)">
                  <c:v>254257</c:v>
                </c:pt>
                <c:pt idx="11" formatCode="#,##0_);\(#,##0\)">
                  <c:v>295361</c:v>
                </c:pt>
                <c:pt idx="12">
                  <c:v>243715</c:v>
                </c:pt>
                <c:pt idx="13">
                  <c:v>215429</c:v>
                </c:pt>
              </c:numCache>
            </c:numRef>
          </c:val>
          <c:smooth val="0"/>
          <c:extLst>
            <c:ext xmlns:c16="http://schemas.microsoft.com/office/drawing/2014/chart" uri="{C3380CC4-5D6E-409C-BE32-E72D297353CC}">
              <c16:uniqueId val="{00000015-10C6-4EC3-875D-772E98FFEEDA}"/>
            </c:ext>
          </c:extLst>
        </c:ser>
        <c:dLbls>
          <c:showLegendKey val="0"/>
          <c:showVal val="0"/>
          <c:showCatName val="0"/>
          <c:showSerName val="0"/>
          <c:showPercent val="0"/>
          <c:showBubbleSize val="0"/>
        </c:dLbls>
        <c:smooth val="0"/>
        <c:axId val="1482417152"/>
        <c:axId val="1482419232"/>
      </c:lineChart>
      <c:dateAx>
        <c:axId val="148241715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2419232"/>
        <c:crosses val="autoZero"/>
        <c:auto val="1"/>
        <c:lblOffset val="100"/>
        <c:baseTimeUnit val="months"/>
      </c:dateAx>
      <c:valAx>
        <c:axId val="1482419232"/>
        <c:scaling>
          <c:orientation val="minMax"/>
          <c:min val="1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2417152"/>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Sickness absence (proportion of</a:t>
            </a:r>
            <a:br>
              <a:rPr lang="en-GB" sz="1200" b="1" dirty="0">
                <a:solidFill>
                  <a:schemeClr val="tx1"/>
                </a:solidFill>
                <a:effectLst/>
              </a:rPr>
            </a:br>
            <a:r>
              <a:rPr lang="en-GB" sz="1200" b="1" dirty="0">
                <a:solidFill>
                  <a:schemeClr val="tx1"/>
                </a:solidFill>
                <a:effectLst/>
              </a:rPr>
              <a:t>WTE days reported as sickness)</a:t>
            </a:r>
          </a:p>
        </c:rich>
      </c:tx>
      <c:layout>
        <c:manualLayout>
          <c:xMode val="edge"/>
          <c:yMode val="edge"/>
          <c:x val="0.15156413897133231"/>
          <c:y val="6.365639102547600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597320817662278E-2"/>
          <c:y val="0.22909259328121614"/>
          <c:w val="0.88683034392054472"/>
          <c:h val="0.51436439671965151"/>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1.44E-2</c:v>
                </c:pt>
                <c:pt idx="1">
                  <c:v>1.7600000000000001E-2</c:v>
                </c:pt>
              </c:numCache>
            </c:numRef>
          </c:val>
          <c:extLst>
            <c:ext xmlns:c16="http://schemas.microsoft.com/office/drawing/2014/chart" uri="{C3380CC4-5D6E-409C-BE32-E72D297353CC}">
              <c16:uniqueId val="{00000000-B52F-43BF-9474-4213A2075B69}"/>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 </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0.02</c:v>
                </c:pt>
                <c:pt idx="1">
                  <c:v>0.02</c:v>
                </c:pt>
                <c:pt idx="2">
                  <c:v>0.02</c:v>
                </c:pt>
                <c:pt idx="3">
                  <c:v>0.02</c:v>
                </c:pt>
                <c:pt idx="4">
                  <c:v>0.02</c:v>
                </c:pt>
                <c:pt idx="5">
                  <c:v>0.02</c:v>
                </c:pt>
                <c:pt idx="6">
                  <c:v>0.02</c:v>
                </c:pt>
                <c:pt idx="7">
                  <c:v>0.02</c:v>
                </c:pt>
                <c:pt idx="8">
                  <c:v>0.02</c:v>
                </c:pt>
                <c:pt idx="9">
                  <c:v>0.02</c:v>
                </c:pt>
                <c:pt idx="10">
                  <c:v>0.02</c:v>
                </c:pt>
                <c:pt idx="11">
                  <c:v>0.02</c:v>
                </c:pt>
              </c:numCache>
            </c:numRef>
          </c:val>
          <c:smooth val="0"/>
          <c:extLst>
            <c:ext xmlns:c16="http://schemas.microsoft.com/office/drawing/2014/chart" uri="{C3380CC4-5D6E-409C-BE32-E72D297353CC}">
              <c16:uniqueId val="{00000001-B52F-43BF-9474-4213A2075B69}"/>
            </c:ext>
          </c:extLst>
        </c:ser>
        <c:ser>
          <c:idx val="2"/>
          <c:order val="2"/>
          <c:tx>
            <c:strRef>
              <c:f>Sheet1!$D$1</c:f>
              <c:strCache>
                <c:ptCount val="1"/>
                <c:pt idx="0">
                  <c:v>Prior year</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1.54E-2</c:v>
                </c:pt>
                <c:pt idx="1">
                  <c:v>1.3100000000000001E-2</c:v>
                </c:pt>
                <c:pt idx="2">
                  <c:v>2.0299999999999999E-2</c:v>
                </c:pt>
                <c:pt idx="3">
                  <c:v>2.0400000000000001E-2</c:v>
                </c:pt>
                <c:pt idx="4">
                  <c:v>0.02</c:v>
                </c:pt>
                <c:pt idx="5">
                  <c:v>1.9599999999999999E-2</c:v>
                </c:pt>
                <c:pt idx="6">
                  <c:v>1.9099999999999999E-2</c:v>
                </c:pt>
                <c:pt idx="7">
                  <c:v>1.89E-2</c:v>
                </c:pt>
                <c:pt idx="8">
                  <c:v>1.8800000000000001E-2</c:v>
                </c:pt>
                <c:pt idx="9">
                  <c:v>1.8700000000000001E-2</c:v>
                </c:pt>
                <c:pt idx="10">
                  <c:v>1.8800000000000001E-2</c:v>
                </c:pt>
                <c:pt idx="11">
                  <c:v>1.8200000000000001E-2</c:v>
                </c:pt>
              </c:numCache>
            </c:numRef>
          </c:val>
          <c:smooth val="0"/>
          <c:extLst>
            <c:ext xmlns:c16="http://schemas.microsoft.com/office/drawing/2014/chart" uri="{C3380CC4-5D6E-409C-BE32-E72D297353CC}">
              <c16:uniqueId val="{00000002-B52F-43BF-9474-4213A2075B69}"/>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4.0000000000000008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1.0000000000000002E-2"/>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7483085558187311"/>
          <c:y val="0.88869851095213437"/>
          <c:w val="0.59299358792204548"/>
          <c:h val="0.1113014890478655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Rate of staff turnover</a:t>
            </a:r>
          </a:p>
        </c:rich>
      </c:tx>
      <c:layout>
        <c:manualLayout>
          <c:xMode val="edge"/>
          <c:yMode val="edge"/>
          <c:x val="0.3404984407434381"/>
          <c:y val="6.793893596468704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957331393352948"/>
          <c:y val="0.19602662941361082"/>
          <c:w val="0.85467480242285776"/>
          <c:h val="0.55363265276536611"/>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0.11</c:v>
                </c:pt>
                <c:pt idx="1">
                  <c:v>0.1128</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0.1</c:v>
                </c:pt>
                <c:pt idx="1">
                  <c:v>0.1</c:v>
                </c:pt>
                <c:pt idx="2">
                  <c:v>0.1</c:v>
                </c:pt>
                <c:pt idx="3">
                  <c:v>0.1</c:v>
                </c:pt>
                <c:pt idx="4">
                  <c:v>0.1</c:v>
                </c:pt>
                <c:pt idx="5">
                  <c:v>0.1</c:v>
                </c:pt>
                <c:pt idx="6">
                  <c:v>0.1</c:v>
                </c:pt>
                <c:pt idx="7">
                  <c:v>0.1</c:v>
                </c:pt>
                <c:pt idx="8">
                  <c:v>0.1</c:v>
                </c:pt>
                <c:pt idx="9">
                  <c:v>0.1</c:v>
                </c:pt>
                <c:pt idx="10">
                  <c:v>0.1</c:v>
                </c:pt>
                <c:pt idx="11">
                  <c:v>0.1</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0.1153</c:v>
                </c:pt>
                <c:pt idx="1">
                  <c:v>0.11360000000000001</c:v>
                </c:pt>
                <c:pt idx="2">
                  <c:v>0.11890000000000001</c:v>
                </c:pt>
                <c:pt idx="3">
                  <c:v>0.12470000000000001</c:v>
                </c:pt>
                <c:pt idx="4">
                  <c:v>0.1229</c:v>
                </c:pt>
                <c:pt idx="5">
                  <c:v>0.12720000000000001</c:v>
                </c:pt>
                <c:pt idx="6">
                  <c:v>0.12770000000000001</c:v>
                </c:pt>
                <c:pt idx="7">
                  <c:v>0.12479999999999999</c:v>
                </c:pt>
                <c:pt idx="8">
                  <c:v>0.1244</c:v>
                </c:pt>
                <c:pt idx="9">
                  <c:v>0.125</c:v>
                </c:pt>
                <c:pt idx="10">
                  <c:v>0.1217</c:v>
                </c:pt>
                <c:pt idx="11">
                  <c:v>0.10970000000000001</c:v>
                </c:pt>
              </c:numCache>
            </c:numRef>
          </c:val>
          <c:smooth val="0"/>
          <c:extLst>
            <c:ext xmlns:c16="http://schemas.microsoft.com/office/drawing/2014/chart" uri="{C3380CC4-5D6E-409C-BE32-E72D297353CC}">
              <c16:uniqueId val="{00000000-1AD8-4B3D-BC83-4649899E134B}"/>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0.1600000000000000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ayout>
        <c:manualLayout>
          <c:xMode val="edge"/>
          <c:yMode val="edge"/>
          <c:x val="0.14401486087550899"/>
          <c:y val="0.91911677218558807"/>
          <c:w val="0.7324518267388781"/>
          <c:h val="8.088322781441194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Staff engagement</a:t>
            </a:r>
            <a:r>
              <a:rPr lang="en-GB" sz="1200" b="1" baseline="0" dirty="0">
                <a:solidFill>
                  <a:schemeClr val="tx1"/>
                </a:solidFill>
                <a:effectLst/>
              </a:rPr>
              <a:t> scores remain good</a:t>
            </a:r>
            <a:endParaRPr lang="en-GB" sz="1200" b="1" dirty="0">
              <a:solidFill>
                <a:schemeClr val="tx1"/>
              </a:solidFill>
              <a:effectLst/>
            </a:endParaRPr>
          </a:p>
        </c:rich>
      </c:tx>
      <c:layout>
        <c:manualLayout>
          <c:xMode val="edge"/>
          <c:yMode val="edge"/>
          <c:x val="0.11819402678019876"/>
          <c:y val="3.210065146629204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382167599973537"/>
          <c:y val="0.11299176555099631"/>
          <c:w val="0.79136271735638142"/>
          <c:h val="0.57747858734890578"/>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numCache>
            </c:numRef>
          </c:val>
          <c:extLst>
            <c:ext xmlns:c16="http://schemas.microsoft.com/office/drawing/2014/chart" uri="{C3380CC4-5D6E-409C-BE32-E72D297353CC}">
              <c16:uniqueId val="{00000000-1B26-4F5F-8CCA-C027991769C5}"/>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0.6</c:v>
                </c:pt>
                <c:pt idx="1">
                  <c:v>0.6</c:v>
                </c:pt>
                <c:pt idx="2">
                  <c:v>0.6</c:v>
                </c:pt>
                <c:pt idx="3">
                  <c:v>0.6</c:v>
                </c:pt>
                <c:pt idx="4">
                  <c:v>0.6</c:v>
                </c:pt>
                <c:pt idx="5">
                  <c:v>0.6</c:v>
                </c:pt>
                <c:pt idx="6">
                  <c:v>0.6</c:v>
                </c:pt>
                <c:pt idx="7">
                  <c:v>0.6</c:v>
                </c:pt>
                <c:pt idx="8">
                  <c:v>0.6</c:v>
                </c:pt>
                <c:pt idx="9">
                  <c:v>0.6</c:v>
                </c:pt>
                <c:pt idx="10">
                  <c:v>0.6</c:v>
                </c:pt>
                <c:pt idx="11">
                  <c:v>0.6</c:v>
                </c:pt>
              </c:numCache>
            </c:numRef>
          </c:val>
          <c:smooth val="0"/>
          <c:extLst>
            <c:ext xmlns:c16="http://schemas.microsoft.com/office/drawing/2014/chart" uri="{C3380CC4-5D6E-409C-BE32-E72D297353CC}">
              <c16:uniqueId val="{00000001-1B26-4F5F-8CCA-C027991769C5}"/>
            </c:ext>
          </c:extLst>
        </c:ser>
        <c:ser>
          <c:idx val="2"/>
          <c:order val="2"/>
          <c:tx>
            <c:strRef>
              <c:f>Sheet1!$D$1</c:f>
              <c:strCache>
                <c:ptCount val="1"/>
                <c:pt idx="0">
                  <c:v>Column1</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General</c:formatCode>
                <c:ptCount val="12"/>
              </c:numCache>
            </c:numRef>
          </c:val>
          <c:smooth val="0"/>
          <c:extLst>
            <c:ext xmlns:c16="http://schemas.microsoft.com/office/drawing/2014/chart" uri="{C3380CC4-5D6E-409C-BE32-E72D297353CC}">
              <c16:uniqueId val="{00000002-1B26-4F5F-8CCA-C027991769C5}"/>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egendEntry>
        <c:idx val="2"/>
        <c:delete val="1"/>
      </c:legendEntry>
      <c:layout>
        <c:manualLayout>
          <c:xMode val="edge"/>
          <c:yMode val="edge"/>
          <c:x val="0.24223270116343046"/>
          <c:y val="0.91800277983343992"/>
          <c:w val="0.51553459767313914"/>
          <c:h val="7.815482958241383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90% staff having completed</a:t>
            </a:r>
            <a:r>
              <a:rPr lang="en-GB" sz="1200" b="1" baseline="0" dirty="0">
                <a:solidFill>
                  <a:schemeClr val="tx1"/>
                </a:solidFill>
                <a:effectLst/>
              </a:rPr>
              <a:t> an appraisal</a:t>
            </a:r>
            <a:endParaRPr lang="en-GB" sz="1200" b="1"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33510940972854"/>
          <c:y val="0.11964347798602989"/>
          <c:w val="0.79909890755577462"/>
          <c:h val="0.59341518739937282"/>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2.5000000000000001E-3</c:v>
                </c:pt>
                <c:pt idx="1">
                  <c:v>0.1089</c:v>
                </c:pt>
              </c:numCache>
            </c:numRef>
          </c:val>
          <c:extLst>
            <c:ext xmlns:c16="http://schemas.microsoft.com/office/drawing/2014/chart" uri="{C3380CC4-5D6E-409C-BE32-E72D297353CC}">
              <c16:uniqueId val="{00000000-C56D-4805-BA15-D5AF022BCD39}"/>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1-C56D-4805-BA15-D5AF022BCD39}"/>
            </c:ext>
          </c:extLst>
        </c:ser>
        <c:ser>
          <c:idx val="2"/>
          <c:order val="2"/>
          <c:tx>
            <c:strRef>
              <c:f>Sheet1!$D$1</c:f>
              <c:strCache>
                <c:ptCount val="1"/>
                <c:pt idx="0">
                  <c:v>22/23</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0.87</c:v>
                </c:pt>
                <c:pt idx="1">
                  <c:v>0.87</c:v>
                </c:pt>
                <c:pt idx="2">
                  <c:v>0.87</c:v>
                </c:pt>
                <c:pt idx="3">
                  <c:v>0.87</c:v>
                </c:pt>
                <c:pt idx="4">
                  <c:v>0.87</c:v>
                </c:pt>
                <c:pt idx="5">
                  <c:v>0.87</c:v>
                </c:pt>
                <c:pt idx="6">
                  <c:v>0.87</c:v>
                </c:pt>
                <c:pt idx="7">
                  <c:v>0.87</c:v>
                </c:pt>
                <c:pt idx="8">
                  <c:v>0.87</c:v>
                </c:pt>
                <c:pt idx="9">
                  <c:v>0.87</c:v>
                </c:pt>
                <c:pt idx="10">
                  <c:v>0.87</c:v>
                </c:pt>
                <c:pt idx="11">
                  <c:v>0.87</c:v>
                </c:pt>
              </c:numCache>
            </c:numRef>
          </c:val>
          <c:smooth val="0"/>
          <c:extLst>
            <c:ext xmlns:c16="http://schemas.microsoft.com/office/drawing/2014/chart" uri="{C3380CC4-5D6E-409C-BE32-E72D297353CC}">
              <c16:uniqueId val="{00000002-C56D-4805-BA15-D5AF022BCD39}"/>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0.1406012246621508"/>
          <c:y val="0.91514024310056552"/>
          <c:w val="0.7324518267388781"/>
          <c:h val="8.088322781441194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62% staff found their appraisal helpful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33510940972854"/>
          <c:y val="0.13015434858984123"/>
          <c:w val="0.79909890755577462"/>
          <c:h val="0.60149352480531026"/>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numCache>
            </c:numRef>
          </c:val>
          <c:extLst>
            <c:ext xmlns:c16="http://schemas.microsoft.com/office/drawing/2014/chart" uri="{C3380CC4-5D6E-409C-BE32-E72D297353CC}">
              <c16:uniqueId val="{00000000-DF6B-4F65-9EA4-B393BD18D92A}"/>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0.62</c:v>
                </c:pt>
                <c:pt idx="1">
                  <c:v>0.62</c:v>
                </c:pt>
                <c:pt idx="2">
                  <c:v>0.62</c:v>
                </c:pt>
                <c:pt idx="3">
                  <c:v>0.62</c:v>
                </c:pt>
                <c:pt idx="4">
                  <c:v>0.62</c:v>
                </c:pt>
                <c:pt idx="5">
                  <c:v>0.62</c:v>
                </c:pt>
                <c:pt idx="6">
                  <c:v>0.62</c:v>
                </c:pt>
                <c:pt idx="7">
                  <c:v>0.62</c:v>
                </c:pt>
                <c:pt idx="8">
                  <c:v>0.62</c:v>
                </c:pt>
                <c:pt idx="9">
                  <c:v>0.62</c:v>
                </c:pt>
                <c:pt idx="10">
                  <c:v>0.62</c:v>
                </c:pt>
                <c:pt idx="11">
                  <c:v>0.62</c:v>
                </c:pt>
              </c:numCache>
            </c:numRef>
          </c:val>
          <c:smooth val="0"/>
          <c:extLst>
            <c:ext xmlns:c16="http://schemas.microsoft.com/office/drawing/2014/chart" uri="{C3380CC4-5D6E-409C-BE32-E72D297353CC}">
              <c16:uniqueId val="{00000001-DF6B-4F65-9EA4-B393BD18D92A}"/>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0.56999999999999995</c:v>
                </c:pt>
                <c:pt idx="1">
                  <c:v>0.56999999999999995</c:v>
                </c:pt>
                <c:pt idx="2">
                  <c:v>0.56999999999999995</c:v>
                </c:pt>
                <c:pt idx="3">
                  <c:v>0.56999999999999995</c:v>
                </c:pt>
                <c:pt idx="4">
                  <c:v>0.56999999999999995</c:v>
                </c:pt>
                <c:pt idx="5">
                  <c:v>0.56999999999999995</c:v>
                </c:pt>
                <c:pt idx="6">
                  <c:v>0.56999999999999995</c:v>
                </c:pt>
                <c:pt idx="7">
                  <c:v>0.56999999999999995</c:v>
                </c:pt>
                <c:pt idx="8">
                  <c:v>0.56999999999999995</c:v>
                </c:pt>
                <c:pt idx="9">
                  <c:v>0.56999999999999995</c:v>
                </c:pt>
                <c:pt idx="10">
                  <c:v>0.56999999999999995</c:v>
                </c:pt>
                <c:pt idx="11">
                  <c:v>0.56999999999999995</c:v>
                </c:pt>
              </c:numCache>
            </c:numRef>
          </c:val>
          <c:smooth val="0"/>
          <c:extLst>
            <c:ext xmlns:c16="http://schemas.microsoft.com/office/drawing/2014/chart" uri="{C3380CC4-5D6E-409C-BE32-E72D297353CC}">
              <c16:uniqueId val="{00000002-DF6B-4F65-9EA4-B393BD18D92A}"/>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5.0000094076588557E-2"/>
          <c:y val="0.91116371401554286"/>
          <c:w val="0.89999981184682287"/>
          <c:h val="8.088322781441194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20% increase in the</a:t>
            </a:r>
            <a:r>
              <a:rPr lang="en-GB" sz="1200" b="1" baseline="0" dirty="0">
                <a:solidFill>
                  <a:schemeClr val="tx1"/>
                </a:solidFill>
                <a:effectLst/>
              </a:rPr>
              <a:t> proportion of ethnic minority staff at band 8a and above</a:t>
            </a:r>
            <a:endParaRPr lang="en-GB" sz="1200" b="1" dirty="0">
              <a:solidFill>
                <a:schemeClr val="tx1"/>
              </a:solidFill>
              <a:effectLst/>
            </a:endParaRPr>
          </a:p>
        </c:rich>
      </c:tx>
      <c:layout>
        <c:manualLayout>
          <c:xMode val="edge"/>
          <c:yMode val="edge"/>
          <c:x val="0.16265996800749988"/>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142307151790801"/>
          <c:y val="0.17529600231856246"/>
          <c:w val="0.79034570180140884"/>
          <c:h val="0.54443376219969219"/>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0.1421</c:v>
                </c:pt>
                <c:pt idx="1">
                  <c:v>0.14480000000000001</c:v>
                </c:pt>
              </c:numCache>
            </c:numRef>
          </c:val>
          <c:extLst>
            <c:ext xmlns:c16="http://schemas.microsoft.com/office/drawing/2014/chart" uri="{C3380CC4-5D6E-409C-BE32-E72D297353CC}">
              <c16:uniqueId val="{00000000-2DE7-4FC2-AA1D-EDC3F8A57E40}"/>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0.00%</c:formatCode>
                <c:ptCount val="12"/>
                <c:pt idx="0">
                  <c:v>0.16669999999999999</c:v>
                </c:pt>
                <c:pt idx="1">
                  <c:v>0.16669999999999999</c:v>
                </c:pt>
                <c:pt idx="2">
                  <c:v>0.16669999999999999</c:v>
                </c:pt>
                <c:pt idx="3">
                  <c:v>0.16669999999999999</c:v>
                </c:pt>
                <c:pt idx="4">
                  <c:v>0.16669999999999999</c:v>
                </c:pt>
                <c:pt idx="5">
                  <c:v>0.16669999999999999</c:v>
                </c:pt>
                <c:pt idx="6">
                  <c:v>0.16669999999999999</c:v>
                </c:pt>
                <c:pt idx="7">
                  <c:v>0.16669999999999999</c:v>
                </c:pt>
                <c:pt idx="8">
                  <c:v>0.16669999999999999</c:v>
                </c:pt>
                <c:pt idx="9">
                  <c:v>0.16669999999999999</c:v>
                </c:pt>
                <c:pt idx="10">
                  <c:v>0.16669999999999999</c:v>
                </c:pt>
                <c:pt idx="11">
                  <c:v>0.16669999999999999</c:v>
                </c:pt>
              </c:numCache>
            </c:numRef>
          </c:val>
          <c:smooth val="0"/>
          <c:extLst>
            <c:ext xmlns:c16="http://schemas.microsoft.com/office/drawing/2014/chart" uri="{C3380CC4-5D6E-409C-BE32-E72D297353CC}">
              <c16:uniqueId val="{00000001-2DE7-4FC2-AA1D-EDC3F8A57E40}"/>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0.1389</c:v>
                </c:pt>
                <c:pt idx="1">
                  <c:v>0.1389</c:v>
                </c:pt>
                <c:pt idx="2">
                  <c:v>0.1389</c:v>
                </c:pt>
                <c:pt idx="3">
                  <c:v>0.1389</c:v>
                </c:pt>
                <c:pt idx="4">
                  <c:v>0.1389</c:v>
                </c:pt>
                <c:pt idx="5">
                  <c:v>0.1389</c:v>
                </c:pt>
                <c:pt idx="6">
                  <c:v>0.1389</c:v>
                </c:pt>
                <c:pt idx="7">
                  <c:v>0.1389</c:v>
                </c:pt>
                <c:pt idx="8">
                  <c:v>0.1389</c:v>
                </c:pt>
                <c:pt idx="9">
                  <c:v>0.1389</c:v>
                </c:pt>
                <c:pt idx="10">
                  <c:v>0.1389</c:v>
                </c:pt>
                <c:pt idx="11">
                  <c:v>0.1389</c:v>
                </c:pt>
              </c:numCache>
            </c:numRef>
          </c:val>
          <c:smooth val="0"/>
          <c:extLst>
            <c:ext xmlns:c16="http://schemas.microsoft.com/office/drawing/2014/chart" uri="{C3380CC4-5D6E-409C-BE32-E72D297353CC}">
              <c16:uniqueId val="{00000002-2DE7-4FC2-AA1D-EDC3F8A57E40}"/>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0.30000000000000004"/>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1"/>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2924398532165657"/>
          <c:y val="0.87021374522215034"/>
          <c:w val="0.82951413850640943"/>
          <c:h val="0.1297862547778497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20% increase in the</a:t>
            </a:r>
            <a:r>
              <a:rPr lang="en-GB" sz="1200" b="1" baseline="0" dirty="0">
                <a:solidFill>
                  <a:schemeClr val="tx1"/>
                </a:solidFill>
                <a:effectLst/>
              </a:rPr>
              <a:t> proportion of ethnic minority staff at band 7 and above</a:t>
            </a:r>
            <a:endParaRPr lang="en-GB" sz="1200" b="1" dirty="0">
              <a:solidFill>
                <a:schemeClr val="tx1"/>
              </a:solidFill>
              <a:effectLst/>
            </a:endParaRPr>
          </a:p>
        </c:rich>
      </c:tx>
      <c:layout>
        <c:manualLayout>
          <c:xMode val="edge"/>
          <c:yMode val="edge"/>
          <c:x val="0.29973606848210083"/>
          <c:y val="3.485528333365810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83702427821522"/>
          <c:y val="0.17529600231856246"/>
          <c:w val="0.87237819881889767"/>
          <c:h val="0.53620175931649383"/>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0.16639999999999999</c:v>
                </c:pt>
                <c:pt idx="1">
                  <c:v>0.1714</c:v>
                </c:pt>
              </c:numCache>
            </c:numRef>
          </c:val>
          <c:extLst>
            <c:ext xmlns:c16="http://schemas.microsoft.com/office/drawing/2014/chart" uri="{C3380CC4-5D6E-409C-BE32-E72D297353CC}">
              <c16:uniqueId val="{00000000-5A88-41C3-BD2E-8B46BA37342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0.00%</c:formatCode>
                <c:ptCount val="12"/>
                <c:pt idx="0">
                  <c:v>0.1913</c:v>
                </c:pt>
                <c:pt idx="1">
                  <c:v>0.1913</c:v>
                </c:pt>
                <c:pt idx="2">
                  <c:v>0.1913</c:v>
                </c:pt>
                <c:pt idx="3">
                  <c:v>0.1913</c:v>
                </c:pt>
                <c:pt idx="4">
                  <c:v>0.1913</c:v>
                </c:pt>
                <c:pt idx="5">
                  <c:v>0.1913</c:v>
                </c:pt>
                <c:pt idx="6">
                  <c:v>0.1913</c:v>
                </c:pt>
                <c:pt idx="7">
                  <c:v>0.1913</c:v>
                </c:pt>
                <c:pt idx="8">
                  <c:v>0.1913</c:v>
                </c:pt>
                <c:pt idx="9">
                  <c:v>0.1913</c:v>
                </c:pt>
                <c:pt idx="10">
                  <c:v>0.1913</c:v>
                </c:pt>
                <c:pt idx="11">
                  <c:v>0.1913</c:v>
                </c:pt>
              </c:numCache>
            </c:numRef>
          </c:val>
          <c:smooth val="0"/>
          <c:extLst>
            <c:ext xmlns:c16="http://schemas.microsoft.com/office/drawing/2014/chart" uri="{C3380CC4-5D6E-409C-BE32-E72D297353CC}">
              <c16:uniqueId val="{00000001-5A88-41C3-BD2E-8B46BA373423}"/>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0.15939999999999999</c:v>
                </c:pt>
                <c:pt idx="1">
                  <c:v>0.15939999999999999</c:v>
                </c:pt>
                <c:pt idx="2">
                  <c:v>0.15939999999999999</c:v>
                </c:pt>
                <c:pt idx="3">
                  <c:v>0.15939999999999999</c:v>
                </c:pt>
                <c:pt idx="4">
                  <c:v>0.15939999999999999</c:v>
                </c:pt>
                <c:pt idx="5">
                  <c:v>0.15939999999999999</c:v>
                </c:pt>
                <c:pt idx="6">
                  <c:v>0.15939999999999999</c:v>
                </c:pt>
                <c:pt idx="7">
                  <c:v>0.15939999999999999</c:v>
                </c:pt>
                <c:pt idx="8">
                  <c:v>0.15939999999999999</c:v>
                </c:pt>
                <c:pt idx="9">
                  <c:v>0.15939999999999999</c:v>
                </c:pt>
                <c:pt idx="10">
                  <c:v>0.15939999999999999</c:v>
                </c:pt>
                <c:pt idx="11">
                  <c:v>0.15939999999999999</c:v>
                </c:pt>
              </c:numCache>
            </c:numRef>
          </c:val>
          <c:smooth val="0"/>
          <c:extLst>
            <c:ext xmlns:c16="http://schemas.microsoft.com/office/drawing/2014/chart" uri="{C3380CC4-5D6E-409C-BE32-E72D297353CC}">
              <c16:uniqueId val="{00000002-5A88-41C3-BD2E-8B46BA373423}"/>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0.30000000000000004"/>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1"/>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9.2458579396325458E-2"/>
          <c:y val="0.85855091238138836"/>
          <c:w val="0.85851500984251961"/>
          <c:h val="0.1367573114445813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85% of lay people who complete exit surveys rate their experience of working with NICE as ‘good’ or ‘excellent’ ​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07586238293896"/>
          <c:y val="0.21109671889915924"/>
          <c:w val="0.85166911858242555"/>
          <c:h val="0.51753126892898593"/>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formatCode="0.00%">
                  <c:v>1</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0.85</c:v>
                </c:pt>
                <c:pt idx="1">
                  <c:v>0.85</c:v>
                </c:pt>
                <c:pt idx="2">
                  <c:v>0.85</c:v>
                </c:pt>
                <c:pt idx="3">
                  <c:v>0.85</c:v>
                </c:pt>
                <c:pt idx="4">
                  <c:v>0.85</c:v>
                </c:pt>
                <c:pt idx="5">
                  <c:v>0.85</c:v>
                </c:pt>
                <c:pt idx="6">
                  <c:v>0.85</c:v>
                </c:pt>
                <c:pt idx="7">
                  <c:v>0.85</c:v>
                </c:pt>
                <c:pt idx="8">
                  <c:v>0.85</c:v>
                </c:pt>
                <c:pt idx="9">
                  <c:v>0.85</c:v>
                </c:pt>
                <c:pt idx="10">
                  <c:v>0.85</c:v>
                </c:pt>
                <c:pt idx="11">
                  <c:v>0.85</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0.00%</c:formatCode>
                <c:ptCount val="12"/>
                <c:pt idx="0">
                  <c:v>0.83</c:v>
                </c:pt>
                <c:pt idx="1">
                  <c:v>0.83</c:v>
                </c:pt>
                <c:pt idx="2">
                  <c:v>0.83</c:v>
                </c:pt>
                <c:pt idx="3">
                  <c:v>0.83</c:v>
                </c:pt>
                <c:pt idx="4">
                  <c:v>0.83</c:v>
                </c:pt>
                <c:pt idx="5">
                  <c:v>0.83</c:v>
                </c:pt>
                <c:pt idx="6">
                  <c:v>0.83</c:v>
                </c:pt>
                <c:pt idx="7">
                  <c:v>0.83</c:v>
                </c:pt>
                <c:pt idx="8">
                  <c:v>0.83</c:v>
                </c:pt>
                <c:pt idx="9">
                  <c:v>0.83</c:v>
                </c:pt>
                <c:pt idx="10">
                  <c:v>0.83</c:v>
                </c:pt>
                <c:pt idx="11">
                  <c:v>0.83</c:v>
                </c:pt>
              </c:numCache>
            </c:numRef>
          </c:val>
          <c:smooth val="0"/>
          <c:extLst>
            <c:ext xmlns:c16="http://schemas.microsoft.com/office/drawing/2014/chart" uri="{C3380CC4-5D6E-409C-BE32-E72D297353CC}">
              <c16:uniqueId val="{00000000-1AD8-4B3D-BC83-4649899E134B}"/>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10% increase in subscriber acquisitions on 3 corporate</a:t>
            </a:r>
            <a:r>
              <a:rPr lang="en-GB" sz="1200" b="1" baseline="0" dirty="0">
                <a:solidFill>
                  <a:schemeClr val="tx1"/>
                </a:solidFill>
                <a:effectLst/>
              </a:rPr>
              <a:t> newsletters</a:t>
            </a:r>
            <a:endParaRPr lang="en-GB" sz="1200" b="1"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c:formatCode>
                <c:ptCount val="12"/>
                <c:pt idx="1">
                  <c:v>59997</c:v>
                </c:pt>
              </c:numCache>
            </c:numRef>
          </c:val>
          <c:extLst>
            <c:ext xmlns:c16="http://schemas.microsoft.com/office/drawing/2014/chart" uri="{C3380CC4-5D6E-409C-BE32-E72D297353CC}">
              <c16:uniqueId val="{00000000-A97C-4288-A61E-ABD656DDA50B}"/>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63220</c:v>
                </c:pt>
                <c:pt idx="1">
                  <c:v>63220</c:v>
                </c:pt>
                <c:pt idx="2">
                  <c:v>63220</c:v>
                </c:pt>
                <c:pt idx="3">
                  <c:v>63220</c:v>
                </c:pt>
                <c:pt idx="4">
                  <c:v>63220</c:v>
                </c:pt>
                <c:pt idx="5">
                  <c:v>63220</c:v>
                </c:pt>
                <c:pt idx="6">
                  <c:v>63220</c:v>
                </c:pt>
                <c:pt idx="7">
                  <c:v>63220</c:v>
                </c:pt>
                <c:pt idx="8">
                  <c:v>63220</c:v>
                </c:pt>
                <c:pt idx="9">
                  <c:v>63220</c:v>
                </c:pt>
                <c:pt idx="10">
                  <c:v>63220</c:v>
                </c:pt>
                <c:pt idx="11">
                  <c:v>63220</c:v>
                </c:pt>
              </c:numCache>
            </c:numRef>
          </c:val>
          <c:smooth val="0"/>
          <c:extLst>
            <c:ext xmlns:c16="http://schemas.microsoft.com/office/drawing/2014/chart" uri="{C3380CC4-5D6E-409C-BE32-E72D297353CC}">
              <c16:uniqueId val="{00000001-A97C-4288-A61E-ABD656DDA50B}"/>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57473</c:v>
                </c:pt>
                <c:pt idx="1">
                  <c:v>57473</c:v>
                </c:pt>
                <c:pt idx="2">
                  <c:v>57473</c:v>
                </c:pt>
                <c:pt idx="3">
                  <c:v>57473</c:v>
                </c:pt>
                <c:pt idx="4">
                  <c:v>57473</c:v>
                </c:pt>
                <c:pt idx="5">
                  <c:v>57473</c:v>
                </c:pt>
                <c:pt idx="6">
                  <c:v>57473</c:v>
                </c:pt>
                <c:pt idx="7">
                  <c:v>57473</c:v>
                </c:pt>
                <c:pt idx="8">
                  <c:v>57473</c:v>
                </c:pt>
                <c:pt idx="9">
                  <c:v>57473</c:v>
                </c:pt>
                <c:pt idx="10">
                  <c:v>57473</c:v>
                </c:pt>
                <c:pt idx="11">
                  <c:v>57473</c:v>
                </c:pt>
              </c:numCache>
            </c:numRef>
          </c:val>
          <c:smooth val="0"/>
          <c:extLst>
            <c:ext xmlns:c16="http://schemas.microsoft.com/office/drawing/2014/chart" uri="{C3380CC4-5D6E-409C-BE32-E72D297353CC}">
              <c16:uniqueId val="{00000002-A97C-4288-A61E-ABD656DDA50B}"/>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sz="1050" dirty="0"/>
                  <a:t>Number of</a:t>
                </a:r>
                <a:r>
                  <a:rPr lang="en-GB" sz="1050" baseline="0" dirty="0"/>
                  <a:t> subscribers</a:t>
                </a:r>
                <a:endParaRPr lang="en-GB" sz="1050" dirty="0"/>
              </a:p>
            </c:rich>
          </c:tx>
          <c:layout>
            <c:manualLayout>
              <c:xMode val="edge"/>
              <c:yMode val="edge"/>
              <c:x val="1.2249620647574748E-2"/>
              <c:y val="0.2325245861326335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17 new guidelines or updates to topic</a:t>
            </a:r>
            <a:r>
              <a:rPr lang="en-GB" sz="1200" b="1" baseline="0" dirty="0">
                <a:solidFill>
                  <a:schemeClr val="tx1"/>
                </a:solidFill>
                <a:effectLst/>
              </a:rPr>
              <a:t> suites</a:t>
            </a:r>
            <a:endParaRPr lang="en-GB" sz="1200" b="1"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c:v>1</c:v>
                </c:pt>
                <c:pt idx="1">
                  <c:v>3</c:v>
                </c:pt>
                <c:pt idx="2">
                  <c:v>1</c:v>
                </c:pt>
                <c:pt idx="3">
                  <c:v>2</c:v>
                </c:pt>
                <c:pt idx="4">
                  <c:v>2</c:v>
                </c:pt>
                <c:pt idx="5">
                  <c:v>3</c:v>
                </c:pt>
                <c:pt idx="6">
                  <c:v>2</c:v>
                </c:pt>
                <c:pt idx="7">
                  <c:v>1</c:v>
                </c:pt>
                <c:pt idx="8">
                  <c:v>1</c:v>
                </c:pt>
                <c:pt idx="9">
                  <c:v>1</c:v>
                </c:pt>
                <c:pt idx="10">
                  <c:v>1</c:v>
                </c:pt>
                <c:pt idx="11">
                  <c:v>1</c:v>
                </c:pt>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c:v>
                </c:pt>
              </c:strCache>
            </c:strRef>
          </c:tx>
          <c:spPr>
            <a:ln w="28575" cap="rnd">
              <a:noFill/>
              <a:round/>
            </a:ln>
            <a:effectLst/>
          </c:spPr>
          <c:marker>
            <c:symbol val="dash"/>
            <c:size val="14"/>
            <c:spPr>
              <a:solidFill>
                <a:srgbClr val="00436C"/>
              </a:solidFill>
              <a:ln w="9525">
                <a:solidFill>
                  <a:srgbClr val="00436C"/>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General</c:formatCode>
                <c:ptCount val="12"/>
                <c:pt idx="0">
                  <c:v>1</c:v>
                </c:pt>
                <c:pt idx="1">
                  <c:v>1</c:v>
                </c:pt>
                <c:pt idx="2">
                  <c:v>0</c:v>
                </c:pt>
                <c:pt idx="3">
                  <c:v>3</c:v>
                </c:pt>
                <c:pt idx="4">
                  <c:v>0</c:v>
                </c:pt>
                <c:pt idx="5">
                  <c:v>1</c:v>
                </c:pt>
                <c:pt idx="6">
                  <c:v>1</c:v>
                </c:pt>
                <c:pt idx="7">
                  <c:v>0</c:v>
                </c:pt>
                <c:pt idx="8">
                  <c:v>0</c:v>
                </c:pt>
                <c:pt idx="9">
                  <c:v>2</c:v>
                </c:pt>
                <c:pt idx="10">
                  <c:v>0</c:v>
                </c:pt>
                <c:pt idx="11">
                  <c:v>0</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General</c:formatCode>
                <c:ptCount val="12"/>
                <c:pt idx="0">
                  <c:v>2</c:v>
                </c:pt>
                <c:pt idx="1">
                  <c:v>2</c:v>
                </c:pt>
                <c:pt idx="2">
                  <c:v>4</c:v>
                </c:pt>
                <c:pt idx="3">
                  <c:v>2</c:v>
                </c:pt>
                <c:pt idx="4">
                  <c:v>0</c:v>
                </c:pt>
                <c:pt idx="5">
                  <c:v>1</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0-FE4D-410D-9440-F6173261A2BA}"/>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Complaints acknowledged and responded to in 20 working days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numCache>
            </c:numRef>
          </c:val>
          <c:extLst>
            <c:ext xmlns:c16="http://schemas.microsoft.com/office/drawing/2014/chart" uri="{C3380CC4-5D6E-409C-BE32-E72D297353CC}">
              <c16:uniqueId val="{00000000-8176-4841-9D2E-5432FB65E0C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8176-4841-9D2E-5432FB65E0C3}"/>
            </c:ext>
          </c:extLst>
        </c:ser>
        <c:ser>
          <c:idx val="2"/>
          <c:order val="2"/>
          <c:tx>
            <c:strRef>
              <c:f>Sheet1!$D$1</c:f>
              <c:strCache>
                <c:ptCount val="1"/>
                <c:pt idx="0">
                  <c:v>22/23</c:v>
                </c:pt>
              </c:strCache>
            </c:strRef>
          </c:tx>
          <c:spPr>
            <a:ln w="19050" cap="rnd">
              <a:noFill/>
              <a:round/>
            </a:ln>
            <a:effectLst/>
          </c:spPr>
          <c:marker>
            <c:symbol val="dash"/>
            <c:size val="14"/>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1">
                  <c:v>1</c:v>
                </c:pt>
                <c:pt idx="4">
                  <c:v>1</c:v>
                </c:pt>
                <c:pt idx="6">
                  <c:v>1</c:v>
                </c:pt>
                <c:pt idx="8">
                  <c:v>1</c:v>
                </c:pt>
                <c:pt idx="10">
                  <c:v>1</c:v>
                </c:pt>
              </c:numCache>
            </c:numRef>
          </c:val>
          <c:smooth val="0"/>
          <c:extLst>
            <c:ext xmlns:c16="http://schemas.microsoft.com/office/drawing/2014/chart" uri="{C3380CC4-5D6E-409C-BE32-E72D297353CC}">
              <c16:uniqueId val="{00000000-ECF3-458B-B5ED-08D0BAB35D81}"/>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0.16842443438584179"/>
          <c:y val="0.9332750773166516"/>
          <c:w val="0.70944060550173049"/>
          <c:h val="6.67249226833482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Freedom of Information requests responded to within 20 working days</a:t>
            </a:r>
          </a:p>
        </c:rich>
      </c:tx>
      <c:layout>
        <c:manualLayout>
          <c:xMode val="edge"/>
          <c:yMode val="edge"/>
          <c:x val="0.12814988185248083"/>
          <c:y val="4.985748170154359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638034384473463"/>
          <c:y val="0.20345753784028281"/>
          <c:w val="0.7953733152240422"/>
          <c:h val="0.53167385453539917"/>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c:formatCode>
                <c:ptCount val="12"/>
                <c:pt idx="0">
                  <c:v>1</c:v>
                </c:pt>
                <c:pt idx="1">
                  <c:v>0.94</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C832-468B-B1AC-203C61BAAE56}"/>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1-C832-468B-B1AC-203C61BAAE56}"/>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0.9</c:v>
                </c:pt>
                <c:pt idx="1">
                  <c:v>1</c:v>
                </c:pt>
                <c:pt idx="2">
                  <c:v>0.91</c:v>
                </c:pt>
                <c:pt idx="3">
                  <c:v>0.89</c:v>
                </c:pt>
                <c:pt idx="4">
                  <c:v>1</c:v>
                </c:pt>
                <c:pt idx="5">
                  <c:v>1</c:v>
                </c:pt>
                <c:pt idx="6">
                  <c:v>1</c:v>
                </c:pt>
                <c:pt idx="7">
                  <c:v>1</c:v>
                </c:pt>
                <c:pt idx="8">
                  <c:v>1</c:v>
                </c:pt>
                <c:pt idx="9">
                  <c:v>1</c:v>
                </c:pt>
                <c:pt idx="10">
                  <c:v>1</c:v>
                </c:pt>
                <c:pt idx="11">
                  <c:v>0.89</c:v>
                </c:pt>
              </c:numCache>
            </c:numRef>
          </c:val>
          <c:smooth val="0"/>
          <c:extLst>
            <c:ext xmlns:c16="http://schemas.microsoft.com/office/drawing/2014/chart" uri="{C3380CC4-5D6E-409C-BE32-E72D297353CC}">
              <c16:uniqueId val="{00000002-C832-468B-B1AC-203C61BAAE56}"/>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5.400043858724532E-2"/>
          <c:y val="0.93326041185911235"/>
          <c:w val="0.87809116378438679"/>
          <c:h val="6.673961036696192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Parliamentary Questions (PQs) contribution provided within requested time frame</a:t>
            </a:r>
          </a:p>
        </c:rich>
      </c:tx>
      <c:layout>
        <c:manualLayout>
          <c:xMode val="edge"/>
          <c:yMode val="edge"/>
          <c:x val="0.20321514594598625"/>
          <c:y val="3.018545754973945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810436446206487"/>
          <c:y val="0.21129939125201672"/>
          <c:w val="0.77366848077856987"/>
          <c:h val="0.52832417945468424"/>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c:formatCode>
                <c:ptCount val="12"/>
                <c:pt idx="0">
                  <c:v>0.92</c:v>
                </c:pt>
                <c:pt idx="1">
                  <c:v>1</c:v>
                </c:pt>
              </c:numCache>
            </c:numRef>
          </c:val>
          <c:extLst>
            <c:ext xmlns:c16="http://schemas.microsoft.com/office/drawing/2014/chart" uri="{C3380CC4-5D6E-409C-BE32-E72D297353CC}">
              <c16:uniqueId val="{00000000-8A0B-454B-BAC8-7F85AD2712A9}"/>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1-8A0B-454B-BAC8-7F85AD2712A9}"/>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1</c:v>
                </c:pt>
                <c:pt idx="1">
                  <c:v>1</c:v>
                </c:pt>
                <c:pt idx="2">
                  <c:v>1</c:v>
                </c:pt>
                <c:pt idx="3">
                  <c:v>1</c:v>
                </c:pt>
                <c:pt idx="4">
                  <c:v>0</c:v>
                </c:pt>
                <c:pt idx="5">
                  <c:v>1</c:v>
                </c:pt>
                <c:pt idx="6">
                  <c:v>1</c:v>
                </c:pt>
                <c:pt idx="7">
                  <c:v>1</c:v>
                </c:pt>
                <c:pt idx="8">
                  <c:v>1</c:v>
                </c:pt>
                <c:pt idx="9">
                  <c:v>0.96</c:v>
                </c:pt>
                <c:pt idx="10">
                  <c:v>1</c:v>
                </c:pt>
                <c:pt idx="11">
                  <c:v>1</c:v>
                </c:pt>
              </c:numCache>
            </c:numRef>
          </c:val>
          <c:smooth val="0"/>
          <c:extLst>
            <c:ext xmlns:c16="http://schemas.microsoft.com/office/drawing/2014/chart" uri="{C3380CC4-5D6E-409C-BE32-E72D297353CC}">
              <c16:uniqueId val="{00000002-8A0B-454B-BAC8-7F85AD2712A9}"/>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0.12374436597922028"/>
          <c:y val="0.93860230398229361"/>
          <c:w val="0.78165456987820792"/>
          <c:h val="6.139769601770626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chemeClr val="tx1"/>
                </a:solidFill>
                <a:effectLst/>
              </a:rPr>
              <a:t>Proportion of media coverage of NICE that is positive</a:t>
            </a:r>
          </a:p>
        </c:rich>
      </c:tx>
      <c:layout>
        <c:manualLayout>
          <c:xMode val="edge"/>
          <c:yMode val="edge"/>
          <c:x val="0.13167217442578827"/>
          <c:y val="0.1404788896872397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23534680125998"/>
          <c:y val="0.29871144920602011"/>
          <c:w val="0.78021286248342692"/>
          <c:h val="0.39577885530297807"/>
        </c:manualLayout>
      </c:layout>
      <c:barChart>
        <c:barDir val="col"/>
        <c:grouping val="clustered"/>
        <c:varyColors val="0"/>
        <c:ser>
          <c:idx val="0"/>
          <c:order val="0"/>
          <c:tx>
            <c:strRef>
              <c:f>Sheet1!$B$1</c:f>
              <c:strCache>
                <c:ptCount val="1"/>
                <c:pt idx="0">
                  <c:v>Actual</c:v>
                </c:pt>
              </c:strCache>
            </c:strRef>
          </c:tx>
          <c:spPr>
            <a:solidFill>
              <a:schemeClr val="accent1"/>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0.9</c:v>
                </c:pt>
                <c:pt idx="1">
                  <c:v>0.89</c:v>
                </c:pt>
              </c:numCache>
            </c:numRef>
          </c:val>
          <c:extLst>
            <c:ext xmlns:c16="http://schemas.microsoft.com/office/drawing/2014/chart" uri="{C3380CC4-5D6E-409C-BE32-E72D297353CC}">
              <c16:uniqueId val="{00000000-7EBF-475B-BF6F-8589DE4C3288}"/>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7EBF-475B-BF6F-8589DE4C3288}"/>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0.8</c:v>
                </c:pt>
                <c:pt idx="1">
                  <c:v>0.81</c:v>
                </c:pt>
                <c:pt idx="2">
                  <c:v>0.83</c:v>
                </c:pt>
                <c:pt idx="3">
                  <c:v>0.84</c:v>
                </c:pt>
                <c:pt idx="4">
                  <c:v>0.83</c:v>
                </c:pt>
                <c:pt idx="5">
                  <c:v>0.81</c:v>
                </c:pt>
                <c:pt idx="6">
                  <c:v>0.81</c:v>
                </c:pt>
                <c:pt idx="7">
                  <c:v>0.9</c:v>
                </c:pt>
                <c:pt idx="8">
                  <c:v>0.83</c:v>
                </c:pt>
                <c:pt idx="9">
                  <c:v>0.91</c:v>
                </c:pt>
                <c:pt idx="10">
                  <c:v>0.86</c:v>
                </c:pt>
                <c:pt idx="11">
                  <c:v>0.95</c:v>
                </c:pt>
              </c:numCache>
            </c:numRef>
          </c:val>
          <c:smooth val="0"/>
          <c:extLst>
            <c:ext xmlns:c16="http://schemas.microsoft.com/office/drawing/2014/chart" uri="{C3380CC4-5D6E-409C-BE32-E72D297353CC}">
              <c16:uniqueId val="{00000000-BAD1-4AA0-BB45-34C319208272}"/>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7.4211143921907433E-2"/>
          <c:y val="0.90972095559535027"/>
          <c:w val="0.89973494764014306"/>
          <c:h val="8.97737534410738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Proportion of NICE generated news coverage that</a:t>
            </a:r>
            <a:r>
              <a:rPr lang="en-GB" sz="1200" b="1" baseline="0" dirty="0">
                <a:solidFill>
                  <a:schemeClr val="tx1"/>
                </a:solidFill>
                <a:effectLst/>
              </a:rPr>
              <a:t> includes at least one key message</a:t>
            </a:r>
            <a:endParaRPr lang="en-GB" sz="1200" b="1" dirty="0">
              <a:solidFill>
                <a:schemeClr val="tx1"/>
              </a:solidFill>
              <a:effectLst/>
            </a:endParaRPr>
          </a:p>
        </c:rich>
      </c:tx>
      <c:layout>
        <c:manualLayout>
          <c:xMode val="edge"/>
          <c:yMode val="edge"/>
          <c:x val="0.13167217442578827"/>
          <c:y val="0.1404788896872397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23534680125998"/>
          <c:y val="0.29871144920602011"/>
          <c:w val="0.78021286248342692"/>
          <c:h val="0.39577885530297807"/>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0.45500000000000002</c:v>
                </c:pt>
                <c:pt idx="1">
                  <c:v>0.437</c:v>
                </c:pt>
              </c:numCache>
            </c:numRef>
          </c:val>
          <c:extLst>
            <c:ext xmlns:c16="http://schemas.microsoft.com/office/drawing/2014/chart" uri="{C3380CC4-5D6E-409C-BE32-E72D297353CC}">
              <c16:uniqueId val="{00000000-4650-4F57-9A7B-8FFCE6E2F39C}"/>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c:v>
                </c:pt>
              </c:strCache>
            </c:strRef>
          </c:tx>
          <c:spPr>
            <a:ln w="28575" cap="rnd">
              <a:solidFill>
                <a:srgbClr val="00436C"/>
              </a:solidFill>
              <a:round/>
            </a:ln>
            <a:effectLst/>
          </c:spPr>
          <c:marker>
            <c:symbol val="dash"/>
            <c:size val="20"/>
            <c:spPr>
              <a:no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0.6</c:v>
                </c:pt>
                <c:pt idx="1">
                  <c:v>0.6</c:v>
                </c:pt>
                <c:pt idx="2">
                  <c:v>0.6</c:v>
                </c:pt>
                <c:pt idx="3">
                  <c:v>0.6</c:v>
                </c:pt>
                <c:pt idx="4">
                  <c:v>0.6</c:v>
                </c:pt>
                <c:pt idx="5">
                  <c:v>0.6</c:v>
                </c:pt>
                <c:pt idx="6">
                  <c:v>0.6</c:v>
                </c:pt>
                <c:pt idx="7">
                  <c:v>0.6</c:v>
                </c:pt>
                <c:pt idx="8">
                  <c:v>0.6</c:v>
                </c:pt>
                <c:pt idx="9">
                  <c:v>0.6</c:v>
                </c:pt>
                <c:pt idx="10">
                  <c:v>0.6</c:v>
                </c:pt>
                <c:pt idx="11">
                  <c:v>0.6</c:v>
                </c:pt>
              </c:numCache>
            </c:numRef>
          </c:val>
          <c:smooth val="0"/>
          <c:extLst>
            <c:ext xmlns:c16="http://schemas.microsoft.com/office/drawing/2014/chart" uri="{C3380CC4-5D6E-409C-BE32-E72D297353CC}">
              <c16:uniqueId val="{00000001-4650-4F57-9A7B-8FFCE6E2F39C}"/>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solidFill>
                  <a:srgbClr val="D07B4D"/>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0</c:v>
                </c:pt>
                <c:pt idx="1">
                  <c:v>0</c:v>
                </c:pt>
                <c:pt idx="2">
                  <c:v>0.54</c:v>
                </c:pt>
                <c:pt idx="3">
                  <c:v>0.54</c:v>
                </c:pt>
                <c:pt idx="4">
                  <c:v>0.56999999999999995</c:v>
                </c:pt>
                <c:pt idx="5">
                  <c:v>0.63</c:v>
                </c:pt>
                <c:pt idx="6">
                  <c:v>0</c:v>
                </c:pt>
                <c:pt idx="7">
                  <c:v>0.55000000000000004</c:v>
                </c:pt>
                <c:pt idx="8">
                  <c:v>0.52</c:v>
                </c:pt>
                <c:pt idx="9">
                  <c:v>0.57999999999999996</c:v>
                </c:pt>
                <c:pt idx="10">
                  <c:v>0.56000000000000005</c:v>
                </c:pt>
                <c:pt idx="11">
                  <c:v>0.54</c:v>
                </c:pt>
              </c:numCache>
            </c:numRef>
          </c:val>
          <c:smooth val="0"/>
          <c:extLst>
            <c:ext xmlns:c16="http://schemas.microsoft.com/office/drawing/2014/chart" uri="{C3380CC4-5D6E-409C-BE32-E72D297353CC}">
              <c16:uniqueId val="{00000002-4650-4F57-9A7B-8FFCE6E2F39C}"/>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7.4211143921907433E-2"/>
          <c:y val="0.90972095559535027"/>
          <c:w val="0.89973494764014306"/>
          <c:h val="8.97737534410738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11 quality standard updates</a:t>
            </a:r>
            <a:endParaRPr lang="en-GB" sz="1400" b="1"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112029198033676E-2"/>
          <c:y val="0.13111176919839773"/>
          <c:w val="0.91496937264005318"/>
          <c:h val="0.58353354873240515"/>
        </c:manualLayout>
      </c:layout>
      <c:barChart>
        <c:barDir val="col"/>
        <c:grouping val="clustered"/>
        <c:varyColors val="0"/>
        <c:ser>
          <c:idx val="0"/>
          <c:order val="0"/>
          <c:tx>
            <c:strRef>
              <c:f>Sheet1!$B$1</c:f>
              <c:strCache>
                <c:ptCount val="1"/>
                <c:pt idx="0">
                  <c:v>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c:v>0</c:v>
                </c:pt>
                <c:pt idx="1">
                  <c:v>0</c:v>
                </c:pt>
              </c:numCache>
            </c:numRef>
          </c:val>
          <c:extLst>
            <c:ext xmlns:c16="http://schemas.microsoft.com/office/drawing/2014/chart" uri="{C3380CC4-5D6E-409C-BE32-E72D297353CC}">
              <c16:uniqueId val="{00000000-515C-42B3-A14E-4EEFFD8DB627}"/>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Plan</c:v>
                </c:pt>
              </c:strCache>
            </c:strRef>
          </c:tx>
          <c:spPr>
            <a:ln w="28575" cap="rnd">
              <a:noFill/>
              <a:round/>
            </a:ln>
            <a:effectLst/>
          </c:spPr>
          <c:marker>
            <c:symbol val="dash"/>
            <c:size val="14"/>
            <c:spPr>
              <a:solidFill>
                <a:srgbClr val="00436C"/>
              </a:solidFill>
              <a:ln w="9525">
                <a:solidFill>
                  <a:srgbClr val="00436C"/>
                </a:solid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General</c:formatCode>
                <c:ptCount val="12"/>
                <c:pt idx="0">
                  <c:v>0</c:v>
                </c:pt>
                <c:pt idx="1">
                  <c:v>0</c:v>
                </c:pt>
                <c:pt idx="2">
                  <c:v>1</c:v>
                </c:pt>
                <c:pt idx="3">
                  <c:v>1</c:v>
                </c:pt>
                <c:pt idx="4">
                  <c:v>0</c:v>
                </c:pt>
                <c:pt idx="5">
                  <c:v>0</c:v>
                </c:pt>
                <c:pt idx="6">
                  <c:v>1</c:v>
                </c:pt>
                <c:pt idx="7">
                  <c:v>0</c:v>
                </c:pt>
                <c:pt idx="8">
                  <c:v>3</c:v>
                </c:pt>
                <c:pt idx="9">
                  <c:v>2</c:v>
                </c:pt>
                <c:pt idx="10">
                  <c:v>0</c:v>
                </c:pt>
                <c:pt idx="11">
                  <c:v>0</c:v>
                </c:pt>
              </c:numCache>
            </c:numRef>
          </c:val>
          <c:smooth val="0"/>
          <c:extLst>
            <c:ext xmlns:c16="http://schemas.microsoft.com/office/drawing/2014/chart" uri="{C3380CC4-5D6E-409C-BE32-E72D297353CC}">
              <c16:uniqueId val="{00000001-515C-42B3-A14E-4EEFFD8DB627}"/>
            </c:ext>
          </c:extLst>
        </c:ser>
        <c:ser>
          <c:idx val="2"/>
          <c:order val="2"/>
          <c:tx>
            <c:strRef>
              <c:f>Sheet1!$D$1</c:f>
              <c:strCache>
                <c:ptCount val="1"/>
                <c:pt idx="0">
                  <c:v>22/23</c:v>
                </c:pt>
              </c:strCache>
            </c:strRef>
          </c:tx>
          <c:spPr>
            <a:ln w="19050" cap="rnd">
              <a:solidFill>
                <a:srgbClr val="D07B4D"/>
              </a:solidFill>
              <a:round/>
            </a:ln>
            <a:effectLst/>
          </c:spPr>
          <c:marker>
            <c:symbol val="circle"/>
            <c:size val="5"/>
            <c:spPr>
              <a:solidFill>
                <a:srgbClr val="D07B4D"/>
              </a:solidFill>
              <a:ln w="9525">
                <a:noFill/>
              </a:ln>
              <a:effectLst/>
            </c:spPr>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General</c:formatCode>
                <c:ptCount val="12"/>
                <c:pt idx="0">
                  <c:v>0</c:v>
                </c:pt>
                <c:pt idx="1">
                  <c:v>0</c:v>
                </c:pt>
                <c:pt idx="2">
                  <c:v>0</c:v>
                </c:pt>
                <c:pt idx="3">
                  <c:v>0</c:v>
                </c:pt>
                <c:pt idx="4">
                  <c:v>0</c:v>
                </c:pt>
                <c:pt idx="5">
                  <c:v>1</c:v>
                </c:pt>
                <c:pt idx="6">
                  <c:v>0</c:v>
                </c:pt>
                <c:pt idx="7">
                  <c:v>0</c:v>
                </c:pt>
                <c:pt idx="8">
                  <c:v>1</c:v>
                </c:pt>
                <c:pt idx="9">
                  <c:v>2</c:v>
                </c:pt>
                <c:pt idx="10">
                  <c:v>2</c:v>
                </c:pt>
                <c:pt idx="11">
                  <c:v>3</c:v>
                </c:pt>
              </c:numCache>
            </c:numRef>
          </c:val>
          <c:smooth val="0"/>
          <c:extLst>
            <c:ext xmlns:c16="http://schemas.microsoft.com/office/drawing/2014/chart" uri="{C3380CC4-5D6E-409C-BE32-E72D297353CC}">
              <c16:uniqueId val="{00000000-7CAC-451E-A341-29407F90F8C3}"/>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ayout>
        <c:manualLayout>
          <c:xMode val="edge"/>
          <c:yMode val="edge"/>
          <c:x val="0.2589707663444869"/>
          <c:y val="0.90056227944644662"/>
          <c:w val="0.4679210501318008"/>
          <c:h val="8.18914583156544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Increase the proportion of early engagement services provided for diagnostics, devices and digital technologies by 25%</a:t>
            </a:r>
          </a:p>
        </c:rich>
      </c:tx>
      <c:layout>
        <c:manualLayout>
          <c:xMode val="edge"/>
          <c:yMode val="edge"/>
          <c:x val="0.12201174499431082"/>
          <c:y val="1.935591540398106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0.00%</c:formatCode>
                <c:ptCount val="12"/>
                <c:pt idx="0">
                  <c:v>0</c:v>
                </c:pt>
                <c:pt idx="1">
                  <c:v>0.29399999999999998</c:v>
                </c:pt>
                <c:pt idx="2">
                  <c:v>0</c:v>
                </c:pt>
                <c:pt idx="3">
                  <c:v>0</c:v>
                </c:pt>
                <c:pt idx="4">
                  <c:v>0</c:v>
                </c:pt>
                <c:pt idx="6">
                  <c:v>0</c:v>
                </c:pt>
                <c:pt idx="7">
                  <c:v>0</c:v>
                </c:pt>
              </c:numCache>
            </c:numRef>
          </c:val>
          <c:extLst>
            <c:ext xmlns:c16="http://schemas.microsoft.com/office/drawing/2014/chart" uri="{C3380CC4-5D6E-409C-BE32-E72D297353CC}">
              <c16:uniqueId val="{00000000-CF6A-479A-B4DB-8F2C66DCF212}"/>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0.36</c:v>
                </c:pt>
                <c:pt idx="1">
                  <c:v>0.36</c:v>
                </c:pt>
                <c:pt idx="2">
                  <c:v>0.36</c:v>
                </c:pt>
                <c:pt idx="3">
                  <c:v>0.36</c:v>
                </c:pt>
                <c:pt idx="4">
                  <c:v>0.36</c:v>
                </c:pt>
                <c:pt idx="5">
                  <c:v>0.36</c:v>
                </c:pt>
                <c:pt idx="6">
                  <c:v>0.36</c:v>
                </c:pt>
                <c:pt idx="7">
                  <c:v>0.36</c:v>
                </c:pt>
                <c:pt idx="8">
                  <c:v>0.36</c:v>
                </c:pt>
                <c:pt idx="9">
                  <c:v>0.36</c:v>
                </c:pt>
                <c:pt idx="10">
                  <c:v>0.36</c:v>
                </c:pt>
                <c:pt idx="11">
                  <c:v>0.36</c:v>
                </c:pt>
              </c:numCache>
            </c:numRef>
          </c:val>
          <c:smooth val="0"/>
          <c:extLst>
            <c:ext xmlns:c16="http://schemas.microsoft.com/office/drawing/2014/chart" uri="{C3380CC4-5D6E-409C-BE32-E72D297353CC}">
              <c16:uniqueId val="{00000001-CF6A-479A-B4DB-8F2C66DCF212}"/>
            </c:ext>
          </c:extLst>
        </c:ser>
        <c:ser>
          <c:idx val="2"/>
          <c:order val="2"/>
          <c:tx>
            <c:strRef>
              <c:f>Sheet1!$D$1</c:f>
              <c:strCache>
                <c:ptCount val="1"/>
                <c:pt idx="0">
                  <c:v>22/23 out-turn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0%</c:formatCode>
                <c:ptCount val="12"/>
                <c:pt idx="0">
                  <c:v>0.28999999999999998</c:v>
                </c:pt>
                <c:pt idx="1">
                  <c:v>0.28999999999999998</c:v>
                </c:pt>
                <c:pt idx="2">
                  <c:v>0.28999999999999998</c:v>
                </c:pt>
                <c:pt idx="3">
                  <c:v>0.28999999999999998</c:v>
                </c:pt>
                <c:pt idx="4">
                  <c:v>0.28999999999999998</c:v>
                </c:pt>
                <c:pt idx="5">
                  <c:v>0.28999999999999998</c:v>
                </c:pt>
                <c:pt idx="6">
                  <c:v>0.28999999999999998</c:v>
                </c:pt>
                <c:pt idx="7">
                  <c:v>0.28999999999999998</c:v>
                </c:pt>
                <c:pt idx="8">
                  <c:v>0.28999999999999998</c:v>
                </c:pt>
                <c:pt idx="9">
                  <c:v>0.28999999999999998</c:v>
                </c:pt>
                <c:pt idx="10">
                  <c:v>0.28999999999999998</c:v>
                </c:pt>
                <c:pt idx="11">
                  <c:v>0.28999999999999998</c:v>
                </c:pt>
              </c:numCache>
            </c:numRef>
          </c:val>
          <c:smooth val="0"/>
          <c:extLst>
            <c:ext xmlns:c16="http://schemas.microsoft.com/office/drawing/2014/chart" uri="{C3380CC4-5D6E-409C-BE32-E72D297353CC}">
              <c16:uniqueId val="{00000000-2756-4292-A422-5A1074ACE19B}"/>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5.0000039409985229E-2"/>
          <c:y val="0.93438293875122846"/>
          <c:w val="0.94999996059001479"/>
          <c:h val="6.56170612487715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Prioritised strategic</a:t>
            </a:r>
            <a:r>
              <a:rPr lang="en-GB" sz="1200" b="1" baseline="0" dirty="0">
                <a:solidFill>
                  <a:schemeClr val="tx1"/>
                </a:solidFill>
                <a:effectLst/>
              </a:rPr>
              <a:t> stakeholders have a named relationship lead</a:t>
            </a:r>
            <a:endParaRPr lang="en-GB" sz="1200" b="1"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1">
                  <c:v>0</c:v>
                </c:pt>
                <c:pt idx="2">
                  <c:v>0</c:v>
                </c:pt>
                <c:pt idx="3">
                  <c:v>0</c:v>
                </c:pt>
                <c:pt idx="4">
                  <c:v>0</c:v>
                </c:pt>
                <c:pt idx="6">
                  <c:v>0</c:v>
                </c:pt>
                <c:pt idx="7">
                  <c:v>0</c:v>
                </c:pt>
              </c:numCache>
            </c:numRef>
          </c:val>
          <c:extLst>
            <c:ext xmlns:c16="http://schemas.microsoft.com/office/drawing/2014/chart" uri="{C3380CC4-5D6E-409C-BE32-E72D297353CC}">
              <c16:uniqueId val="{00000000-7F92-4374-95EC-063815682793}"/>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out-turn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0%</c:formatCode>
                <c:ptCount val="12"/>
                <c:pt idx="0">
                  <c:v>0.8</c:v>
                </c:pt>
                <c:pt idx="1">
                  <c:v>0.8</c:v>
                </c:pt>
                <c:pt idx="2">
                  <c:v>0.8</c:v>
                </c:pt>
                <c:pt idx="3">
                  <c:v>0.8</c:v>
                </c:pt>
                <c:pt idx="4">
                  <c:v>0.8</c:v>
                </c:pt>
                <c:pt idx="5">
                  <c:v>0.8</c:v>
                </c:pt>
                <c:pt idx="6">
                  <c:v>0.8</c:v>
                </c:pt>
                <c:pt idx="7">
                  <c:v>0.8</c:v>
                </c:pt>
                <c:pt idx="8">
                  <c:v>0.8</c:v>
                </c:pt>
                <c:pt idx="9">
                  <c:v>0.8</c:v>
                </c:pt>
                <c:pt idx="10">
                  <c:v>0.8</c:v>
                </c:pt>
                <c:pt idx="11">
                  <c:v>0.8</c:v>
                </c:pt>
              </c:numCache>
            </c:numRef>
          </c:val>
          <c:smooth val="0"/>
          <c:extLst>
            <c:ext xmlns:c16="http://schemas.microsoft.com/office/drawing/2014/chart" uri="{C3380CC4-5D6E-409C-BE32-E72D297353CC}">
              <c16:uniqueId val="{00000001-7F92-4374-95EC-063815682793}"/>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majorUnit val="0.2"/>
      </c:valAx>
      <c:spPr>
        <a:noFill/>
        <a:ln>
          <a:noFill/>
        </a:ln>
        <a:effectLst/>
      </c:spPr>
    </c:plotArea>
    <c:legend>
      <c:legendPos val="b"/>
      <c:layout>
        <c:manualLayout>
          <c:xMode val="edge"/>
          <c:yMode val="edge"/>
          <c:x val="0.16200127911719178"/>
          <c:y val="0.93122911975030354"/>
          <c:w val="0.7124555625706277"/>
          <c:h val="6.87708802496964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Days between</a:t>
            </a:r>
            <a:r>
              <a:rPr lang="en-GB" sz="1200" b="1" baseline="0" dirty="0">
                <a:solidFill>
                  <a:schemeClr val="tx1"/>
                </a:solidFill>
                <a:effectLst/>
              </a:rPr>
              <a:t> GB marketing authorisation and final guidance publication: all topics</a:t>
            </a:r>
            <a:endParaRPr lang="en-GB" sz="1200" b="1" dirty="0">
              <a:solidFill>
                <a:schemeClr val="tx1"/>
              </a:solidFill>
              <a:effectLst/>
            </a:endParaRPr>
          </a:p>
        </c:rich>
      </c:tx>
      <c:layout>
        <c:manualLayout>
          <c:xMode val="edge"/>
          <c:yMode val="edge"/>
          <c:x val="0.23451643410437772"/>
          <c:y val="1.894037312037924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344005575266355"/>
          <c:y val="0.17608551587882007"/>
          <c:w val="0.77345959101201378"/>
          <c:h val="0.51669959518178565"/>
        </c:manualLayout>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c:v>0</c:v>
                </c:pt>
                <c:pt idx="1">
                  <c:v>317</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2B6C-4621-A62E-5EBBF3429B3A}"/>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mean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General</c:formatCode>
                <c:ptCount val="12"/>
                <c:pt idx="0">
                  <c:v>275</c:v>
                </c:pt>
                <c:pt idx="1">
                  <c:v>275</c:v>
                </c:pt>
                <c:pt idx="2">
                  <c:v>275</c:v>
                </c:pt>
                <c:pt idx="3">
                  <c:v>275</c:v>
                </c:pt>
                <c:pt idx="4">
                  <c:v>275</c:v>
                </c:pt>
                <c:pt idx="5">
                  <c:v>275</c:v>
                </c:pt>
                <c:pt idx="6">
                  <c:v>275</c:v>
                </c:pt>
                <c:pt idx="7">
                  <c:v>275</c:v>
                </c:pt>
                <c:pt idx="8">
                  <c:v>275</c:v>
                </c:pt>
                <c:pt idx="9">
                  <c:v>275</c:v>
                </c:pt>
                <c:pt idx="10">
                  <c:v>275</c:v>
                </c:pt>
                <c:pt idx="11">
                  <c:v>275</c:v>
                </c:pt>
              </c:numCache>
            </c:numRef>
          </c:val>
          <c:smooth val="0"/>
          <c:extLst>
            <c:ext xmlns:c16="http://schemas.microsoft.com/office/drawing/2014/chart" uri="{C3380CC4-5D6E-409C-BE32-E72D297353CC}">
              <c16:uniqueId val="{00000001-2B6C-4621-A62E-5EBBF3429B3A}"/>
            </c:ext>
          </c:extLst>
        </c:ser>
        <c:ser>
          <c:idx val="2"/>
          <c:order val="2"/>
          <c:tx>
            <c:strRef>
              <c:f>Sheet1!$D$1</c:f>
              <c:strCache>
                <c:ptCount val="1"/>
                <c:pt idx="0">
                  <c:v>22/23 mean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General</c:formatCode>
                <c:ptCount val="12"/>
                <c:pt idx="0">
                  <c:v>323</c:v>
                </c:pt>
                <c:pt idx="1">
                  <c:v>323</c:v>
                </c:pt>
                <c:pt idx="2">
                  <c:v>323</c:v>
                </c:pt>
                <c:pt idx="3">
                  <c:v>323</c:v>
                </c:pt>
                <c:pt idx="4">
                  <c:v>323</c:v>
                </c:pt>
                <c:pt idx="5">
                  <c:v>323</c:v>
                </c:pt>
                <c:pt idx="6">
                  <c:v>323</c:v>
                </c:pt>
                <c:pt idx="7">
                  <c:v>323</c:v>
                </c:pt>
                <c:pt idx="8">
                  <c:v>323</c:v>
                </c:pt>
                <c:pt idx="9">
                  <c:v>323</c:v>
                </c:pt>
                <c:pt idx="10">
                  <c:v>323</c:v>
                </c:pt>
                <c:pt idx="11">
                  <c:v>323</c:v>
                </c:pt>
              </c:numCache>
            </c:numRef>
          </c:val>
          <c:smooth val="0"/>
          <c:extLst>
            <c:ext xmlns:c16="http://schemas.microsoft.com/office/drawing/2014/chart" uri="{C3380CC4-5D6E-409C-BE32-E72D297353CC}">
              <c16:uniqueId val="{00000002-2B6C-4621-A62E-5EBBF3429B3A}"/>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100" dirty="0"/>
                  <a:t>Days</a:t>
                </a:r>
              </a:p>
            </c:rich>
          </c:tx>
          <c:layout>
            <c:manualLayout>
              <c:xMode val="edge"/>
              <c:yMode val="edge"/>
              <c:x val="1.7633329889942394E-2"/>
              <c:y val="0.3871079193627285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egendEntry>
        <c:idx val="0"/>
        <c:txPr>
          <a:bodyPr rot="0" spcFirstLastPara="1" vertOverflow="ellipsis" vert="horz" wrap="square" anchor="ctr" anchorCtr="0"/>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0"/>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0"/>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5.3989535259781332E-3"/>
          <c:y val="0.89886213595708042"/>
          <c:w val="0.98824786511845808"/>
          <c:h val="9.8779762733299664E-2"/>
        </c:manualLayout>
      </c:layout>
      <c:overlay val="0"/>
      <c:spPr>
        <a:noFill/>
        <a:ln>
          <a:noFill/>
        </a:ln>
        <a:effectLst/>
      </c:spPr>
      <c:txPr>
        <a:bodyPr rot="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Days between</a:t>
            </a:r>
            <a:r>
              <a:rPr lang="en-GB" sz="1200" b="1" baseline="0" dirty="0">
                <a:solidFill>
                  <a:schemeClr val="tx1"/>
                </a:solidFill>
                <a:effectLst/>
              </a:rPr>
              <a:t> GB marketing authorisation and final guidance publication: ‘optimal’ topics</a:t>
            </a:r>
            <a:endParaRPr lang="en-GB" sz="1200" b="1"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120398789693939"/>
          <c:y val="0.20410490084251806"/>
          <c:w val="0.77345959101201378"/>
          <c:h val="0.51981274325445015"/>
        </c:manualLayout>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4588-4424-887A-D81BBDC65CEF}"/>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mean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General</c:formatCode>
                <c:ptCount val="12"/>
                <c:pt idx="0">
                  <c:v>90</c:v>
                </c:pt>
                <c:pt idx="1">
                  <c:v>90</c:v>
                </c:pt>
                <c:pt idx="2">
                  <c:v>90</c:v>
                </c:pt>
                <c:pt idx="3">
                  <c:v>90</c:v>
                </c:pt>
                <c:pt idx="4">
                  <c:v>90</c:v>
                </c:pt>
                <c:pt idx="5">
                  <c:v>90</c:v>
                </c:pt>
                <c:pt idx="6">
                  <c:v>90</c:v>
                </c:pt>
                <c:pt idx="7">
                  <c:v>90</c:v>
                </c:pt>
                <c:pt idx="8">
                  <c:v>90</c:v>
                </c:pt>
                <c:pt idx="9">
                  <c:v>90</c:v>
                </c:pt>
                <c:pt idx="10">
                  <c:v>90</c:v>
                </c:pt>
                <c:pt idx="11">
                  <c:v>90</c:v>
                </c:pt>
              </c:numCache>
            </c:numRef>
          </c:val>
          <c:smooth val="0"/>
          <c:extLst>
            <c:ext xmlns:c16="http://schemas.microsoft.com/office/drawing/2014/chart" uri="{C3380CC4-5D6E-409C-BE32-E72D297353CC}">
              <c16:uniqueId val="{00000001-4588-4424-887A-D81BBDC65CEF}"/>
            </c:ext>
          </c:extLst>
        </c:ser>
        <c:ser>
          <c:idx val="2"/>
          <c:order val="2"/>
          <c:tx>
            <c:strRef>
              <c:f>Sheet1!$D$1</c:f>
              <c:strCache>
                <c:ptCount val="1"/>
                <c:pt idx="0">
                  <c:v>22/23 mean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General</c:formatCode>
                <c:ptCount val="12"/>
                <c:pt idx="0">
                  <c:v>55</c:v>
                </c:pt>
                <c:pt idx="1">
                  <c:v>55</c:v>
                </c:pt>
                <c:pt idx="2">
                  <c:v>55</c:v>
                </c:pt>
                <c:pt idx="3">
                  <c:v>55</c:v>
                </c:pt>
                <c:pt idx="4">
                  <c:v>55</c:v>
                </c:pt>
                <c:pt idx="5">
                  <c:v>55</c:v>
                </c:pt>
                <c:pt idx="6">
                  <c:v>55</c:v>
                </c:pt>
                <c:pt idx="7">
                  <c:v>55</c:v>
                </c:pt>
                <c:pt idx="8">
                  <c:v>55</c:v>
                </c:pt>
                <c:pt idx="9">
                  <c:v>55</c:v>
                </c:pt>
                <c:pt idx="10">
                  <c:v>55</c:v>
                </c:pt>
                <c:pt idx="11">
                  <c:v>55</c:v>
                </c:pt>
              </c:numCache>
            </c:numRef>
          </c:val>
          <c:smooth val="0"/>
          <c:extLst>
            <c:ext xmlns:c16="http://schemas.microsoft.com/office/drawing/2014/chart" uri="{C3380CC4-5D6E-409C-BE32-E72D297353CC}">
              <c16:uniqueId val="{00000002-4588-4424-887A-D81BBDC65CEF}"/>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100" dirty="0"/>
                  <a:t>Days</a:t>
                </a:r>
                <a:endParaRPr lang="en-GB" dirty="0"/>
              </a:p>
            </c:rich>
          </c:tx>
          <c:layout>
            <c:manualLayout>
              <c:xMode val="edge"/>
              <c:yMode val="edge"/>
              <c:x val="1.4456739212160492E-2"/>
              <c:y val="0.3846463098374998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
          <c:y val="0.93846521931724391"/>
          <c:w val="1"/>
          <c:h val="5.580245134053012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dirty="0">
                <a:solidFill>
                  <a:schemeClr val="tx1"/>
                </a:solidFill>
                <a:effectLst/>
              </a:rPr>
              <a:t>Days between</a:t>
            </a:r>
            <a:r>
              <a:rPr lang="en-GB" sz="1200" b="1" baseline="0" dirty="0">
                <a:solidFill>
                  <a:schemeClr val="tx1"/>
                </a:solidFill>
                <a:effectLst/>
              </a:rPr>
              <a:t> GB marketing authorisation and final guidance publication: ‘divergent’ topics</a:t>
            </a:r>
            <a:endParaRPr lang="en-GB" sz="1200" b="1" dirty="0">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344005575266355"/>
          <c:y val="0.20706095838790636"/>
          <c:w val="0.77345959101201378"/>
          <c:h val="0.51979726878714927"/>
        </c:manualLayout>
      </c:layout>
      <c:barChart>
        <c:barDir val="col"/>
        <c:grouping val="clustered"/>
        <c:varyColors val="0"/>
        <c:ser>
          <c:idx val="0"/>
          <c:order val="0"/>
          <c:tx>
            <c:strRef>
              <c:f>Sheet1!$B$1</c:f>
              <c:strCache>
                <c:ptCount val="1"/>
                <c:pt idx="0">
                  <c:v>YTD Actual</c:v>
                </c:pt>
              </c:strCache>
            </c:strRef>
          </c:tx>
          <c:spPr>
            <a:solidFill>
              <a:srgbClr val="228096"/>
            </a:solidFill>
            <a:ln>
              <a:noFill/>
            </a:ln>
            <a:effectLst/>
          </c:spPr>
          <c:invertIfNegative val="0"/>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Sheet1!$B$2:$B$13</c:f>
              <c:numCache>
                <c:formatCode>General</c:formatCode>
                <c:ptCount val="12"/>
                <c:pt idx="0">
                  <c:v>0</c:v>
                </c:pt>
                <c:pt idx="1">
                  <c:v>317</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63FE-40AB-85D1-DD01BBCC2E9E}"/>
            </c:ext>
          </c:extLst>
        </c:ser>
        <c:dLbls>
          <c:showLegendKey val="0"/>
          <c:showVal val="0"/>
          <c:showCatName val="0"/>
          <c:showSerName val="0"/>
          <c:showPercent val="0"/>
          <c:showBubbleSize val="0"/>
        </c:dLbls>
        <c:gapWidth val="60"/>
        <c:overlap val="-27"/>
        <c:axId val="706130608"/>
        <c:axId val="706128944"/>
      </c:barChart>
      <c:lineChart>
        <c:grouping val="standard"/>
        <c:varyColors val="0"/>
        <c:ser>
          <c:idx val="1"/>
          <c:order val="1"/>
          <c:tx>
            <c:strRef>
              <c:f>Sheet1!$C$1</c:f>
              <c:strCache>
                <c:ptCount val="1"/>
                <c:pt idx="0">
                  <c:v>Target for 23/24 mean</c:v>
                </c:pt>
              </c:strCache>
            </c:strRef>
          </c:tx>
          <c:spPr>
            <a:ln w="28575" cap="rnd">
              <a:solidFill>
                <a:srgbClr val="00436C"/>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Sheet1!$C$2:$C$13</c:f>
              <c:numCache>
                <c:formatCode>General</c:formatCode>
                <c:ptCount val="12"/>
                <c:pt idx="0">
                  <c:v>309</c:v>
                </c:pt>
                <c:pt idx="1">
                  <c:v>309</c:v>
                </c:pt>
                <c:pt idx="2">
                  <c:v>309</c:v>
                </c:pt>
                <c:pt idx="3">
                  <c:v>309</c:v>
                </c:pt>
                <c:pt idx="4">
                  <c:v>309</c:v>
                </c:pt>
                <c:pt idx="5">
                  <c:v>309</c:v>
                </c:pt>
                <c:pt idx="6">
                  <c:v>309</c:v>
                </c:pt>
                <c:pt idx="7">
                  <c:v>309</c:v>
                </c:pt>
                <c:pt idx="8">
                  <c:v>309</c:v>
                </c:pt>
                <c:pt idx="9">
                  <c:v>309</c:v>
                </c:pt>
                <c:pt idx="10">
                  <c:v>309</c:v>
                </c:pt>
                <c:pt idx="11">
                  <c:v>309</c:v>
                </c:pt>
              </c:numCache>
            </c:numRef>
          </c:val>
          <c:smooth val="0"/>
          <c:extLst>
            <c:ext xmlns:c16="http://schemas.microsoft.com/office/drawing/2014/chart" uri="{C3380CC4-5D6E-409C-BE32-E72D297353CC}">
              <c16:uniqueId val="{00000001-63FE-40AB-85D1-DD01BBCC2E9E}"/>
            </c:ext>
          </c:extLst>
        </c:ser>
        <c:ser>
          <c:idx val="2"/>
          <c:order val="2"/>
          <c:tx>
            <c:strRef>
              <c:f>Sheet1!$D$1</c:f>
              <c:strCache>
                <c:ptCount val="1"/>
                <c:pt idx="0">
                  <c:v>22/23 mean</c:v>
                </c:pt>
              </c:strCache>
            </c:strRef>
          </c:tx>
          <c:spPr>
            <a:ln w="19050" cap="rnd">
              <a:solidFill>
                <a:srgbClr val="D07B4D"/>
              </a:solidFill>
              <a:round/>
            </a:ln>
            <a:effectLst/>
          </c:spPr>
          <c:marker>
            <c:symbol val="none"/>
          </c:marker>
          <c:cat>
            <c:numRef>
              <c:f>Sheet1!$A$2:$A$13</c:f>
              <c:numCache>
                <c:formatCode>mmm\-yy</c:formatCode>
                <c:ptCount val="12"/>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numCache>
            </c:numRef>
          </c:cat>
          <c:val>
            <c:numRef>
              <c:f>Sheet1!$D$2:$D$13</c:f>
              <c:numCache>
                <c:formatCode>General</c:formatCode>
                <c:ptCount val="12"/>
                <c:pt idx="0">
                  <c:v>363</c:v>
                </c:pt>
                <c:pt idx="1">
                  <c:v>363</c:v>
                </c:pt>
                <c:pt idx="2">
                  <c:v>363</c:v>
                </c:pt>
                <c:pt idx="3">
                  <c:v>363</c:v>
                </c:pt>
                <c:pt idx="4">
                  <c:v>363</c:v>
                </c:pt>
                <c:pt idx="5">
                  <c:v>363</c:v>
                </c:pt>
                <c:pt idx="6">
                  <c:v>363</c:v>
                </c:pt>
                <c:pt idx="7">
                  <c:v>363</c:v>
                </c:pt>
                <c:pt idx="8">
                  <c:v>363</c:v>
                </c:pt>
                <c:pt idx="9">
                  <c:v>363</c:v>
                </c:pt>
                <c:pt idx="10">
                  <c:v>363</c:v>
                </c:pt>
                <c:pt idx="11">
                  <c:v>363</c:v>
                </c:pt>
              </c:numCache>
            </c:numRef>
          </c:val>
          <c:smooth val="0"/>
          <c:extLst>
            <c:ext xmlns:c16="http://schemas.microsoft.com/office/drawing/2014/chart" uri="{C3380CC4-5D6E-409C-BE32-E72D297353CC}">
              <c16:uniqueId val="{00000002-63FE-40AB-85D1-DD01BBCC2E9E}"/>
            </c:ext>
          </c:extLst>
        </c:ser>
        <c:dLbls>
          <c:showLegendKey val="0"/>
          <c:showVal val="0"/>
          <c:showCatName val="0"/>
          <c:showSerName val="0"/>
          <c:showPercent val="0"/>
          <c:showBubbleSize val="0"/>
        </c:dLbls>
        <c:marker val="1"/>
        <c:smooth val="0"/>
        <c:axId val="706130608"/>
        <c:axId val="706128944"/>
      </c:lineChart>
      <c:dateAx>
        <c:axId val="7061306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28944"/>
        <c:crosses val="autoZero"/>
        <c:auto val="1"/>
        <c:lblOffset val="100"/>
        <c:baseTimeUnit val="months"/>
      </c:dateAx>
      <c:valAx>
        <c:axId val="70612894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100" dirty="0"/>
                  <a:t>Days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61306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2.1281906914887631E-2"/>
          <c:y val="0.94104429013587787"/>
          <c:w val="0.97871809308511237"/>
          <c:h val="4.69496415862400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0.83862</cdr:x>
      <cdr:y>0.01261</cdr:y>
    </cdr:from>
    <cdr:to>
      <cdr:x>0.83862</cdr:x>
      <cdr:y>0.63241</cdr:y>
    </cdr:to>
    <cdr:cxnSp macro="">
      <cdr:nvCxnSpPr>
        <cdr:cNvPr id="2" name="Straight Connector 1">
          <a:extLst xmlns:a="http://schemas.openxmlformats.org/drawingml/2006/main">
            <a:ext uri="{FF2B5EF4-FFF2-40B4-BE49-F238E27FC236}">
              <a16:creationId xmlns:a16="http://schemas.microsoft.com/office/drawing/2014/main" id="{718EC972-98C0-8D34-7EBF-05ABE324EC09}"/>
            </a:ext>
          </a:extLst>
        </cdr:cNvPr>
        <cdr:cNvCxnSpPr/>
      </cdr:nvCxnSpPr>
      <cdr:spPr>
        <a:xfrm xmlns:a="http://schemas.openxmlformats.org/drawingml/2006/main">
          <a:off x="3203575" y="28759"/>
          <a:ext cx="0" cy="1412990"/>
        </a:xfrm>
        <a:prstGeom xmlns:a="http://schemas.openxmlformats.org/drawingml/2006/main" prst="line">
          <a:avLst/>
        </a:prstGeom>
        <a:ln xmlns:a="http://schemas.openxmlformats.org/drawingml/2006/main">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t>13/07/2023</a:t>
            </a:fld>
            <a:endParaRPr lang="en-GB"/>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D7A42-0977-2147-8194-01C3DBCDFF3E}" type="datetimeFigureOut">
              <a:rPr lang="en-US" smtClean="0"/>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22992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15</a:t>
            </a:fld>
            <a:endParaRPr lang="en-US"/>
          </a:p>
        </p:txBody>
      </p:sp>
    </p:spTree>
    <p:extLst>
      <p:ext uri="{BB962C8B-B14F-4D97-AF65-F5344CB8AC3E}">
        <p14:creationId xmlns:p14="http://schemas.microsoft.com/office/powerpoint/2010/main" val="176093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16</a:t>
            </a:fld>
            <a:endParaRPr lang="en-US"/>
          </a:p>
        </p:txBody>
      </p:sp>
    </p:spTree>
    <p:extLst>
      <p:ext uri="{BB962C8B-B14F-4D97-AF65-F5344CB8AC3E}">
        <p14:creationId xmlns:p14="http://schemas.microsoft.com/office/powerpoint/2010/main" val="488294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25275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Invitations to participate</a:t>
            </a:r>
          </a:p>
        </p:txBody>
      </p:sp>
    </p:spTree>
    <p:extLst>
      <p:ext uri="{BB962C8B-B14F-4D97-AF65-F5344CB8AC3E}">
        <p14:creationId xmlns:p14="http://schemas.microsoft.com/office/powerpoint/2010/main" val="2993663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761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23</a:t>
            </a:fld>
            <a:endParaRPr lang="en-US"/>
          </a:p>
        </p:txBody>
      </p:sp>
    </p:spTree>
    <p:extLst>
      <p:ext uri="{BB962C8B-B14F-4D97-AF65-F5344CB8AC3E}">
        <p14:creationId xmlns:p14="http://schemas.microsoft.com/office/powerpoint/2010/main" val="1163324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24</a:t>
            </a:fld>
            <a:endParaRPr lang="en-US"/>
          </a:p>
        </p:txBody>
      </p:sp>
    </p:spTree>
    <p:extLst>
      <p:ext uri="{BB962C8B-B14F-4D97-AF65-F5344CB8AC3E}">
        <p14:creationId xmlns:p14="http://schemas.microsoft.com/office/powerpoint/2010/main" val="2925865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7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73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10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771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01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0AD0-2DEE-47B0-A9A5-FA34E3F2D7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345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901299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14</a:t>
            </a:fld>
            <a:endParaRPr lang="en-US"/>
          </a:p>
        </p:txBody>
      </p:sp>
    </p:spTree>
    <p:extLst>
      <p:ext uri="{BB962C8B-B14F-4D97-AF65-F5344CB8AC3E}">
        <p14:creationId xmlns:p14="http://schemas.microsoft.com/office/powerpoint/2010/main" val="3439076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2502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84944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1126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301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126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982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51790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523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7312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3538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174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6166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70052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7088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8393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4552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3536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87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6930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141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59280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13896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927472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58023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697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36091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94925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517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Title 1">
            <a:extLst>
              <a:ext uri="{FF2B5EF4-FFF2-40B4-BE49-F238E27FC236}">
                <a16:creationId xmlns:a16="http://schemas.microsoft.com/office/drawing/2014/main" id="{AD2AEADB-4337-4878-BB07-3CD1B33B46B5}"/>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a:t>This is a sample divider page layout</a:t>
            </a:r>
          </a:p>
        </p:txBody>
      </p:sp>
      <p:sp>
        <p:nvSpPr>
          <p:cNvPr id="8" name="Subtitle 2">
            <a:extLst>
              <a:ext uri="{FF2B5EF4-FFF2-40B4-BE49-F238E27FC236}">
                <a16:creationId xmlns:a16="http://schemas.microsoft.com/office/drawing/2014/main" id="{0F404470-FC0D-4812-9A23-A880D12A6DDE}"/>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Slide Number Placeholder 2">
            <a:extLst>
              <a:ext uri="{FF2B5EF4-FFF2-40B4-BE49-F238E27FC236}">
                <a16:creationId xmlns:a16="http://schemas.microsoft.com/office/drawing/2014/main" id="{41F299EE-CA13-4C7F-961F-EE96BFD990E2}"/>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3210355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userDrawn="1"/>
        </p:nvSpPr>
        <p:spPr>
          <a:xfrm>
            <a:off x="360000" y="350520"/>
            <a:ext cx="11471999" cy="6156959"/>
          </a:xfrm>
          <a:prstGeom prst="rect">
            <a:avLst/>
          </a:prstGeom>
          <a:solidFill>
            <a:srgbClr val="004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46309"/>
            <a:ext cx="5199563" cy="1276350"/>
          </a:xfrm>
          <a:prstGeom prst="rect">
            <a:avLst/>
          </a:prstGeom>
        </p:spPr>
        <p:txBody>
          <a:bodyPr anchor="t" anchorCtr="0">
            <a:normAutofit/>
          </a:bodyPr>
          <a:lstStyle>
            <a:lvl1pPr algn="l">
              <a:defRPr sz="4000">
                <a:solidFill>
                  <a:schemeClr val="bg1"/>
                </a:solidFill>
              </a:defRPr>
            </a:lvl1pPr>
          </a:lstStyle>
          <a:p>
            <a:r>
              <a:rPr lang="en-US"/>
              <a:t>This is a sample divider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30292"/>
            <a:ext cx="5199564" cy="1356518"/>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6" name="Picture 5">
            <a:extLst>
              <a:ext uri="{FF2B5EF4-FFF2-40B4-BE49-F238E27FC236}">
                <a16:creationId xmlns:a16="http://schemas.microsoft.com/office/drawing/2014/main" id="{B01BEAF0-10A5-487D-A638-8580733C8CC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10518"/>
            <a:ext cx="4267199" cy="411779"/>
          </a:xfrm>
          <a:prstGeom prst="rect">
            <a:avLst/>
          </a:prstGeom>
        </p:spPr>
      </p:pic>
      <p:sp>
        <p:nvSpPr>
          <p:cNvPr id="7" name="Slide Number Placeholder 2">
            <a:extLst>
              <a:ext uri="{FF2B5EF4-FFF2-40B4-BE49-F238E27FC236}">
                <a16:creationId xmlns:a16="http://schemas.microsoft.com/office/drawing/2014/main" id="{4905348E-298D-42FB-94E8-F6C9487D7C55}"/>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lvl1pPr algn="r">
              <a:defRPr sz="1400">
                <a:solidFill>
                  <a:schemeClr val="tx1"/>
                </a:solidFill>
                <a:latin typeface="+mn-lt"/>
              </a:defRPr>
            </a:lvl1pPr>
          </a:lstStyle>
          <a:p>
            <a:fld id="{FD914462-0A0E-4602-BFA1-33271CD95439}" type="slidenum">
              <a:rPr lang="en-GB" smtClean="0"/>
              <a:pPr/>
              <a:t>‹#›</a:t>
            </a:fld>
            <a:endParaRPr lang="en-GB"/>
          </a:p>
        </p:txBody>
      </p:sp>
    </p:spTree>
    <p:extLst>
      <p:ext uri="{BB962C8B-B14F-4D97-AF65-F5344CB8AC3E}">
        <p14:creationId xmlns:p14="http://schemas.microsoft.com/office/powerpoint/2010/main" val="6674128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A079-7320-D070-B3CB-0B4A4F00B2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3B7BAD-BEFC-C9C9-D7F1-B9F57D31E2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E23AD1-794B-C9DD-2BED-083433D42FD5}"/>
              </a:ext>
            </a:extLst>
          </p:cNvPr>
          <p:cNvSpPr>
            <a:spLocks noGrp="1"/>
          </p:cNvSpPr>
          <p:nvPr>
            <p:ph type="dt" sz="half" idx="10"/>
          </p:nvPr>
        </p:nvSpPr>
        <p:spPr/>
        <p:txBody>
          <a:bodyPr/>
          <a:lstStyle/>
          <a:p>
            <a:fld id="{3640C669-BDC9-4F65-8CDA-4FE27C3BEBCD}" type="datetimeFigureOut">
              <a:rPr lang="en-GB" smtClean="0"/>
              <a:t>13/07/2023</a:t>
            </a:fld>
            <a:endParaRPr lang="en-GB"/>
          </a:p>
        </p:txBody>
      </p:sp>
      <p:sp>
        <p:nvSpPr>
          <p:cNvPr id="5" name="Footer Placeholder 4">
            <a:extLst>
              <a:ext uri="{FF2B5EF4-FFF2-40B4-BE49-F238E27FC236}">
                <a16:creationId xmlns:a16="http://schemas.microsoft.com/office/drawing/2014/main" id="{D49003FF-BA68-0B1A-4C01-D04EB4EF8D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56712A-70EE-A8FA-F587-7D7A71321BA3}"/>
              </a:ext>
            </a:extLst>
          </p:cNvPr>
          <p:cNvSpPr>
            <a:spLocks noGrp="1"/>
          </p:cNvSpPr>
          <p:nvPr>
            <p:ph type="sldNum" sz="quarter" idx="12"/>
          </p:nvPr>
        </p:nvSpPr>
        <p:spPr/>
        <p:txBody>
          <a:bodyPr/>
          <a:lstStyle/>
          <a:p>
            <a:fld id="{04F9BD27-C174-4A68-9302-08D939F235BA}" type="slidenum">
              <a:rPr lang="en-GB" smtClean="0"/>
              <a:t>‹#›</a:t>
            </a:fld>
            <a:endParaRPr lang="en-GB"/>
          </a:p>
        </p:txBody>
      </p:sp>
    </p:spTree>
    <p:extLst>
      <p:ext uri="{BB962C8B-B14F-4D97-AF65-F5344CB8AC3E}">
        <p14:creationId xmlns:p14="http://schemas.microsoft.com/office/powerpoint/2010/main" val="31147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4672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856079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5"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6" name="Slide Number Placeholder 3">
            <a:extLst>
              <a:ext uri="{FF2B5EF4-FFF2-40B4-BE49-F238E27FC236}">
                <a16:creationId xmlns:a16="http://schemas.microsoft.com/office/drawing/2014/main" id="{92150014-01A6-5B4B-E588-92E6B23993A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A995030A-F0D3-F004-3FF4-60F89D1F86A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2" r:id="rId31"/>
    <p:sldLayoutId id="2147484123" r:id="rId32"/>
    <p:sldLayoutId id="2147484124" r:id="rId33"/>
    <p:sldLayoutId id="2147484125" r:id="rId34"/>
    <p:sldLayoutId id="2147484126" r:id="rId35"/>
    <p:sldLayoutId id="2147484127" r:id="rId36"/>
    <p:sldLayoutId id="2147484128" r:id="rId37"/>
    <p:sldLayoutId id="2147484129" r:id="rId38"/>
    <p:sldLayoutId id="2147484130" r:id="rId39"/>
    <p:sldLayoutId id="2147484131" r:id="rId40"/>
    <p:sldLayoutId id="2147484132" r:id="rId41"/>
    <p:sldLayoutId id="2147484134" r:id="rId42"/>
    <p:sldLayoutId id="2147484135" r:id="rId43"/>
    <p:sldLayoutId id="2147484136" r:id="rId44"/>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hart" Target="../charts/chart15.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hart" Target="../charts/chart18.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3.xml"/><Relationship Id="rId1" Type="http://schemas.openxmlformats.org/officeDocument/2006/relationships/slideLayout" Target="../slideLayouts/slideLayout44.xml"/><Relationship Id="rId6" Type="http://schemas.openxmlformats.org/officeDocument/2006/relationships/chart" Target="../charts/chart25.xml"/><Relationship Id="rId5" Type="http://schemas.openxmlformats.org/officeDocument/2006/relationships/image" Target="../media/image8.png"/><Relationship Id="rId4" Type="http://schemas.openxmlformats.org/officeDocument/2006/relationships/chart" Target="../charts/chart24.xml"/></Relationships>
</file>

<file path=ppt/slides/_rels/slide2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5.xml"/><Relationship Id="rId1" Type="http://schemas.openxmlformats.org/officeDocument/2006/relationships/slideLayout" Target="../slideLayouts/slideLayout44.xml"/><Relationship Id="rId5" Type="http://schemas.openxmlformats.org/officeDocument/2006/relationships/chart" Target="../charts/chart2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2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2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CC132-00E0-0E46-FD94-5DC82A0CA0BD}"/>
              </a:ext>
            </a:extLst>
          </p:cNvPr>
          <p:cNvSpPr>
            <a:spLocks noGrp="1"/>
          </p:cNvSpPr>
          <p:nvPr>
            <p:ph type="ctrTitle"/>
          </p:nvPr>
        </p:nvSpPr>
        <p:spPr>
          <a:xfrm>
            <a:off x="724988" y="722208"/>
            <a:ext cx="4651508" cy="1276350"/>
          </a:xfrm>
        </p:spPr>
        <p:txBody>
          <a:bodyPr>
            <a:normAutofit fontScale="90000"/>
          </a:bodyPr>
          <a:lstStyle/>
          <a:p>
            <a:r>
              <a:rPr lang="en-GB" dirty="0"/>
              <a:t>Integrated performance report</a:t>
            </a:r>
          </a:p>
        </p:txBody>
      </p:sp>
      <p:sp>
        <p:nvSpPr>
          <p:cNvPr id="3" name="Subtitle 2">
            <a:extLst>
              <a:ext uri="{FF2B5EF4-FFF2-40B4-BE49-F238E27FC236}">
                <a16:creationId xmlns:a16="http://schemas.microsoft.com/office/drawing/2014/main" id="{C5FE5D2E-43C8-E64D-0CE4-6CF5629666B3}"/>
              </a:ext>
            </a:extLst>
          </p:cNvPr>
          <p:cNvSpPr>
            <a:spLocks noGrp="1"/>
          </p:cNvSpPr>
          <p:nvPr>
            <p:ph type="subTitle" idx="1"/>
          </p:nvPr>
        </p:nvSpPr>
        <p:spPr>
          <a:xfrm>
            <a:off x="798140" y="2241489"/>
            <a:ext cx="3924300" cy="1356518"/>
          </a:xfrm>
        </p:spPr>
        <p:txBody>
          <a:bodyPr/>
          <a:lstStyle/>
          <a:p>
            <a:r>
              <a:rPr lang="en-GB"/>
              <a:t>July 2023</a:t>
            </a:r>
            <a:endParaRPr lang="en-GB" dirty="0"/>
          </a:p>
        </p:txBody>
      </p:sp>
      <p:pic>
        <p:nvPicPr>
          <p:cNvPr id="6" name="Picture Placeholder 5" descr="Three nurses conversing and walking down a hospital corridor.">
            <a:extLst>
              <a:ext uri="{FF2B5EF4-FFF2-40B4-BE49-F238E27FC236}">
                <a16:creationId xmlns:a16="http://schemas.microsoft.com/office/drawing/2014/main" id="{F4BA12E7-986D-9D22-A886-B823B014911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74276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7231-5D39-6E30-35D1-D4BD62619C64}"/>
              </a:ext>
            </a:extLst>
          </p:cNvPr>
          <p:cNvSpPr>
            <a:spLocks noGrp="1"/>
          </p:cNvSpPr>
          <p:nvPr>
            <p:ph type="ctrTitle"/>
          </p:nvPr>
        </p:nvSpPr>
        <p:spPr>
          <a:xfrm>
            <a:off x="724987" y="722208"/>
            <a:ext cx="10586859" cy="1276350"/>
          </a:xfrm>
        </p:spPr>
        <p:txBody>
          <a:bodyPr>
            <a:normAutofit fontScale="90000"/>
          </a:bodyPr>
          <a:lstStyle/>
          <a:p>
            <a:r>
              <a:rPr lang="en-GB" dirty="0"/>
              <a:t>Provide high quality advice, that is relevant, timely, usable, and has a demonstrable impact </a:t>
            </a:r>
          </a:p>
        </p:txBody>
      </p:sp>
      <p:sp>
        <p:nvSpPr>
          <p:cNvPr id="3" name="Subtitle 2">
            <a:extLst>
              <a:ext uri="{FF2B5EF4-FFF2-40B4-BE49-F238E27FC236}">
                <a16:creationId xmlns:a16="http://schemas.microsoft.com/office/drawing/2014/main" id="{9572FA8F-6425-EF0C-CC28-A76AFC8E7ACF}"/>
              </a:ext>
            </a:extLst>
          </p:cNvPr>
          <p:cNvSpPr>
            <a:spLocks noGrp="1"/>
          </p:cNvSpPr>
          <p:nvPr>
            <p:ph type="subTitle" idx="1"/>
          </p:nvPr>
        </p:nvSpPr>
        <p:spPr>
          <a:xfrm>
            <a:off x="724987" y="2241489"/>
            <a:ext cx="4576355" cy="1356518"/>
          </a:xfrm>
        </p:spPr>
        <p:txBody>
          <a:bodyPr/>
          <a:lstStyle/>
          <a:p>
            <a:r>
              <a:rPr lang="en-GB" dirty="0"/>
              <a:t>1 April 2023 to 31 May 2023</a:t>
            </a:r>
          </a:p>
        </p:txBody>
      </p:sp>
      <p:sp>
        <p:nvSpPr>
          <p:cNvPr id="4" name="Slide Number Placeholder 3">
            <a:extLst>
              <a:ext uri="{FF2B5EF4-FFF2-40B4-BE49-F238E27FC236}">
                <a16:creationId xmlns:a16="http://schemas.microsoft.com/office/drawing/2014/main" id="{7C541F80-4524-3E20-2ACF-3F00B3BC04F5}"/>
              </a:ext>
            </a:extLst>
          </p:cNvPr>
          <p:cNvSpPr>
            <a:spLocks noGrp="1"/>
          </p:cNvSpPr>
          <p:nvPr>
            <p:ph type="sldNum" sz="quarter" idx="4294967295"/>
          </p:nvPr>
        </p:nvSpPr>
        <p:spPr>
          <a:xfrm>
            <a:off x="9448800" y="64865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914462-0A0E-4602-BFA1-33271CD95439}" type="slidenum">
              <a:rPr lang="en-GB" smtClean="0"/>
              <a:pPr/>
              <a:t>10</a:t>
            </a:fld>
            <a:endParaRPr lang="en-GB"/>
          </a:p>
        </p:txBody>
      </p:sp>
    </p:spTree>
    <p:extLst>
      <p:ext uri="{BB962C8B-B14F-4D97-AF65-F5344CB8AC3E}">
        <p14:creationId xmlns:p14="http://schemas.microsoft.com/office/powerpoint/2010/main" val="388270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A046-07E7-108C-435D-E444D568BA38}"/>
              </a:ext>
            </a:extLst>
          </p:cNvPr>
          <p:cNvSpPr>
            <a:spLocks noGrp="1"/>
          </p:cNvSpPr>
          <p:nvPr>
            <p:ph type="ctrTitle"/>
          </p:nvPr>
        </p:nvSpPr>
        <p:spPr>
          <a:xfrm>
            <a:off x="558583" y="256220"/>
            <a:ext cx="11178381" cy="371886"/>
          </a:xfrm>
        </p:spPr>
        <p:txBody>
          <a:bodyPr>
            <a:normAutofit/>
          </a:bodyPr>
          <a:lstStyle/>
          <a:p>
            <a:r>
              <a:rPr lang="en-GB" sz="2000" dirty="0"/>
              <a:t>Provide high quality advice…</a:t>
            </a:r>
          </a:p>
        </p:txBody>
      </p:sp>
      <p:sp>
        <p:nvSpPr>
          <p:cNvPr id="7" name="Rectangle 6">
            <a:extLst>
              <a:ext uri="{FF2B5EF4-FFF2-40B4-BE49-F238E27FC236}">
                <a16:creationId xmlns:a16="http://schemas.microsoft.com/office/drawing/2014/main" id="{AA4EFEB5-0817-3EC2-82B6-C760323E0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675415"/>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Chart 22" descr="Combined bar and line chart of NICE's actual, planned and prior year activity for 98 technology appraisals and highly specialised technologies guidance, from April 2022 to March 2023.">
            <a:extLst>
              <a:ext uri="{FF2B5EF4-FFF2-40B4-BE49-F238E27FC236}">
                <a16:creationId xmlns:a16="http://schemas.microsoft.com/office/drawing/2014/main" id="{1D8D5088-260F-B08C-35CE-6663F165C83B}"/>
              </a:ext>
            </a:extLst>
          </p:cNvPr>
          <p:cNvGraphicFramePr/>
          <p:nvPr>
            <p:extLst>
              <p:ext uri="{D42A27DB-BD31-4B8C-83A1-F6EECF244321}">
                <p14:modId xmlns:p14="http://schemas.microsoft.com/office/powerpoint/2010/main" val="733590627"/>
              </p:ext>
            </p:extLst>
          </p:nvPr>
        </p:nvGraphicFramePr>
        <p:xfrm>
          <a:off x="541767" y="1056715"/>
          <a:ext cx="5157426" cy="35896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126827800"/>
              </p:ext>
            </p:extLst>
          </p:nvPr>
        </p:nvGraphicFramePr>
        <p:xfrm>
          <a:off x="1131103" y="4978752"/>
          <a:ext cx="3709396" cy="878648"/>
        </p:xfrm>
        <a:graphic>
          <a:graphicData uri="http://schemas.openxmlformats.org/drawingml/2006/table">
            <a:tbl>
              <a:tblPr firstRow="1" bandRow="1">
                <a:tableStyleId>{5C22544A-7EE6-4342-B048-85BDC9FD1C3A}</a:tableStyleId>
              </a:tblPr>
              <a:tblGrid>
                <a:gridCol w="1171331">
                  <a:extLst>
                    <a:ext uri="{9D8B030D-6E8A-4147-A177-3AD203B41FA5}">
                      <a16:colId xmlns:a16="http://schemas.microsoft.com/office/drawing/2014/main" val="1651089263"/>
                    </a:ext>
                  </a:extLst>
                </a:gridCol>
                <a:gridCol w="1171331">
                  <a:extLst>
                    <a:ext uri="{9D8B030D-6E8A-4147-A177-3AD203B41FA5}">
                      <a16:colId xmlns:a16="http://schemas.microsoft.com/office/drawing/2014/main" val="3665189291"/>
                    </a:ext>
                  </a:extLst>
                </a:gridCol>
                <a:gridCol w="1366734">
                  <a:extLst>
                    <a:ext uri="{9D8B030D-6E8A-4147-A177-3AD203B41FA5}">
                      <a16:colId xmlns:a16="http://schemas.microsoft.com/office/drawing/2014/main" val="4015648614"/>
                    </a:ext>
                  </a:extLst>
                </a:gridCol>
              </a:tblGrid>
              <a:tr h="541062">
                <a:tc>
                  <a:txBody>
                    <a:bodyPr/>
                    <a:lstStyle/>
                    <a:p>
                      <a:r>
                        <a:rPr lang="en-GB" sz="1100" dirty="0"/>
                        <a:t>2023/24 plan</a:t>
                      </a:r>
                    </a:p>
                  </a:txBody>
                  <a:tcPr anchor="b">
                    <a:solidFill>
                      <a:srgbClr val="228096"/>
                    </a:solidFill>
                  </a:tcPr>
                </a:tc>
                <a:tc>
                  <a:txBody>
                    <a:bodyPr/>
                    <a:lstStyle/>
                    <a:p>
                      <a:r>
                        <a:rPr lang="en-GB" sz="1100" dirty="0"/>
                        <a:t>YTD actual</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dirty="0"/>
                        <a:t>110</a:t>
                      </a:r>
                    </a:p>
                  </a:txBody>
                  <a:tcPr>
                    <a:solidFill>
                      <a:srgbClr val="F7F4F1"/>
                    </a:solidFill>
                  </a:tcPr>
                </a:tc>
                <a:tc>
                  <a:txBody>
                    <a:bodyPr/>
                    <a:lstStyle/>
                    <a:p>
                      <a:r>
                        <a:rPr lang="en-GB" sz="1100" dirty="0"/>
                        <a:t>17</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3" name="TextBox 2">
            <a:extLst>
              <a:ext uri="{FF2B5EF4-FFF2-40B4-BE49-F238E27FC236}">
                <a16:creationId xmlns:a16="http://schemas.microsoft.com/office/drawing/2014/main" id="{06C55FD4-B14F-8DFA-5F84-EED5653B8C00}"/>
              </a:ext>
            </a:extLst>
          </p:cNvPr>
          <p:cNvSpPr txBox="1"/>
          <p:nvPr/>
        </p:nvSpPr>
        <p:spPr>
          <a:xfrm>
            <a:off x="1013866" y="5922040"/>
            <a:ext cx="4091533" cy="707886"/>
          </a:xfrm>
          <a:prstGeom prst="rect">
            <a:avLst/>
          </a:prstGeom>
          <a:noFill/>
        </p:spPr>
        <p:txBody>
          <a:bodyPr wrap="square">
            <a:spAutoFit/>
          </a:bodyPr>
          <a:lstStyle/>
          <a:p>
            <a:r>
              <a:rPr lang="en-GB" sz="1000" dirty="0"/>
              <a:t>Expected to hit business plan target of 110 publications, however this does not reflect the level of activity and associated income levels required to achieve full cost recovery in 2023/24 (see finance update for further information). </a:t>
            </a:r>
            <a:endParaRPr lang="en-GB" sz="1050" dirty="0"/>
          </a:p>
        </p:txBody>
      </p:sp>
      <p:graphicFrame>
        <p:nvGraphicFramePr>
          <p:cNvPr id="25" name="Chart 24" descr="Combined bar and line chart of NICE's actual, planned and prior year activity for 16 guidelines (new or updated),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1186677742"/>
              </p:ext>
            </p:extLst>
          </p:nvPr>
        </p:nvGraphicFramePr>
        <p:xfrm>
          <a:off x="6095999" y="1155187"/>
          <a:ext cx="5157426" cy="34776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Table 27">
            <a:extLst>
              <a:ext uri="{FF2B5EF4-FFF2-40B4-BE49-F238E27FC236}">
                <a16:creationId xmlns:a16="http://schemas.microsoft.com/office/drawing/2014/main" id="{84FDD560-4158-6BC8-4C72-82BBE6215E63}"/>
              </a:ext>
            </a:extLst>
          </p:cNvPr>
          <p:cNvGraphicFramePr>
            <a:graphicFrameLocks noGrp="1"/>
          </p:cNvGraphicFramePr>
          <p:nvPr>
            <p:extLst>
              <p:ext uri="{D42A27DB-BD31-4B8C-83A1-F6EECF244321}">
                <p14:modId xmlns:p14="http://schemas.microsoft.com/office/powerpoint/2010/main" val="1646690095"/>
              </p:ext>
            </p:extLst>
          </p:nvPr>
        </p:nvGraphicFramePr>
        <p:xfrm>
          <a:off x="6519639" y="4847334"/>
          <a:ext cx="4733784" cy="857425"/>
        </p:xfrm>
        <a:graphic>
          <a:graphicData uri="http://schemas.openxmlformats.org/drawingml/2006/table">
            <a:tbl>
              <a:tblPr firstRow="1" bandRow="1">
                <a:tableStyleId>{5C22544A-7EE6-4342-B048-85BDC9FD1C3A}</a:tableStyleId>
              </a:tblPr>
              <a:tblGrid>
                <a:gridCol w="1183446">
                  <a:extLst>
                    <a:ext uri="{9D8B030D-6E8A-4147-A177-3AD203B41FA5}">
                      <a16:colId xmlns:a16="http://schemas.microsoft.com/office/drawing/2014/main" val="1651089263"/>
                    </a:ext>
                  </a:extLst>
                </a:gridCol>
                <a:gridCol w="1183446">
                  <a:extLst>
                    <a:ext uri="{9D8B030D-6E8A-4147-A177-3AD203B41FA5}">
                      <a16:colId xmlns:a16="http://schemas.microsoft.com/office/drawing/2014/main" val="3665189291"/>
                    </a:ext>
                  </a:extLst>
                </a:gridCol>
                <a:gridCol w="986022">
                  <a:extLst>
                    <a:ext uri="{9D8B030D-6E8A-4147-A177-3AD203B41FA5}">
                      <a16:colId xmlns:a16="http://schemas.microsoft.com/office/drawing/2014/main" val="3982682260"/>
                    </a:ext>
                  </a:extLst>
                </a:gridCol>
                <a:gridCol w="1380870">
                  <a:extLst>
                    <a:ext uri="{9D8B030D-6E8A-4147-A177-3AD203B41FA5}">
                      <a16:colId xmlns:a16="http://schemas.microsoft.com/office/drawing/2014/main" val="4015648614"/>
                    </a:ext>
                  </a:extLst>
                </a:gridCol>
              </a:tblGrid>
              <a:tr h="513974">
                <a:tc>
                  <a:txBody>
                    <a:bodyPr/>
                    <a:lstStyle/>
                    <a:p>
                      <a:r>
                        <a:rPr lang="en-GB" sz="1100" dirty="0"/>
                        <a:t>YTD planned</a:t>
                      </a:r>
                    </a:p>
                  </a:txBody>
                  <a:tcPr anchor="b">
                    <a:solidFill>
                      <a:srgbClr val="228096"/>
                    </a:solidFill>
                  </a:tcPr>
                </a:tc>
                <a:tc>
                  <a:txBody>
                    <a:bodyPr/>
                    <a:lstStyle/>
                    <a:p>
                      <a:r>
                        <a:rPr lang="en-GB" sz="1100"/>
                        <a:t>YTD actual</a:t>
                      </a:r>
                    </a:p>
                  </a:txBody>
                  <a:tcPr anchor="b">
                    <a:solidFill>
                      <a:srgbClr val="228096"/>
                    </a:solidFill>
                  </a:tcPr>
                </a:tc>
                <a:tc>
                  <a:txBody>
                    <a:bodyPr/>
                    <a:lstStyle/>
                    <a:p>
                      <a:r>
                        <a:rPr lang="en-GB" sz="110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43451">
                <a:tc>
                  <a:txBody>
                    <a:bodyPr/>
                    <a:lstStyle/>
                    <a:p>
                      <a:r>
                        <a:rPr lang="en-GB" sz="1100" dirty="0"/>
                        <a:t>14</a:t>
                      </a:r>
                    </a:p>
                  </a:txBody>
                  <a:tcPr>
                    <a:solidFill>
                      <a:srgbClr val="F7F4F1"/>
                    </a:solidFill>
                  </a:tcPr>
                </a:tc>
                <a:tc>
                  <a:txBody>
                    <a:bodyPr/>
                    <a:lstStyle/>
                    <a:p>
                      <a:r>
                        <a:rPr lang="en-GB" sz="1100" dirty="0"/>
                        <a:t>14</a:t>
                      </a:r>
                    </a:p>
                  </a:txBody>
                  <a:tcPr>
                    <a:solidFill>
                      <a:srgbClr val="F7F4F1"/>
                    </a:solidFill>
                  </a:tcPr>
                </a:tc>
                <a:tc>
                  <a:txBody>
                    <a:bodyPr/>
                    <a:lstStyle/>
                    <a:p>
                      <a:r>
                        <a:rPr lang="en-GB" sz="1100" dirty="0"/>
                        <a:t>100%</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31" name="TextBox 30">
            <a:extLst>
              <a:ext uri="{FF2B5EF4-FFF2-40B4-BE49-F238E27FC236}">
                <a16:creationId xmlns:a16="http://schemas.microsoft.com/office/drawing/2014/main" id="{36D0AC10-030B-2DA6-A2BA-DF4439B5DC0F}"/>
              </a:ext>
            </a:extLst>
          </p:cNvPr>
          <p:cNvSpPr txBox="1"/>
          <p:nvPr/>
        </p:nvSpPr>
        <p:spPr>
          <a:xfrm>
            <a:off x="6519640" y="5922040"/>
            <a:ext cx="3241072" cy="246221"/>
          </a:xfrm>
          <a:prstGeom prst="rect">
            <a:avLst/>
          </a:prstGeom>
          <a:noFill/>
        </p:spPr>
        <p:txBody>
          <a:bodyPr wrap="square">
            <a:spAutoFit/>
          </a:bodyPr>
          <a:lstStyle/>
          <a:p>
            <a:r>
              <a:rPr lang="en-GB" sz="1000" dirty="0">
                <a:effectLst/>
                <a:latin typeface="Inter" panose="02000503000000020004" pitchFamily="2" charset="0"/>
                <a:ea typeface="Inter" panose="02000503000000020004" pitchFamily="2" charset="0"/>
              </a:rPr>
              <a:t>Expected to reach target.</a:t>
            </a:r>
            <a:endParaRPr lang="en-GB" sz="400" dirty="0">
              <a:latin typeface="Inter" panose="02000503000000020004" pitchFamily="2" charset="0"/>
              <a:ea typeface="Inter" panose="02000503000000020004" pitchFamily="2" charset="0"/>
            </a:endParaRPr>
          </a:p>
        </p:txBody>
      </p:sp>
      <p:sp>
        <p:nvSpPr>
          <p:cNvPr id="34" name="Oval 33">
            <a:extLst>
              <a:ext uri="{FF2B5EF4-FFF2-40B4-BE49-F238E27FC236}">
                <a16:creationId xmlns:a16="http://schemas.microsoft.com/office/drawing/2014/main" id="{B48AAA25-6DFB-3381-E1DF-FC5F7F6CE135}"/>
              </a:ext>
              <a:ext uri="{C183D7F6-B498-43B3-948B-1728B52AA6E4}">
                <adec:decorative xmlns:adec="http://schemas.microsoft.com/office/drawing/2017/decorative" val="1"/>
              </a:ext>
            </a:extLst>
          </p:cNvPr>
          <p:cNvSpPr/>
          <p:nvPr/>
        </p:nvSpPr>
        <p:spPr>
          <a:xfrm>
            <a:off x="4545770" y="5614130"/>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30B6DA57-D11E-9A79-3E3D-5C6BDB32BE07}"/>
              </a:ext>
              <a:ext uri="{C183D7F6-B498-43B3-948B-1728B52AA6E4}">
                <adec:decorative xmlns:adec="http://schemas.microsoft.com/office/drawing/2017/decorative" val="1"/>
              </a:ext>
            </a:extLst>
          </p:cNvPr>
          <p:cNvSpPr/>
          <p:nvPr/>
        </p:nvSpPr>
        <p:spPr>
          <a:xfrm>
            <a:off x="10911327" y="5489539"/>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7660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C11997-3E1C-A0AF-F4A4-EFF920E546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605856"/>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1537D0FD-CADC-101E-0280-A66951822F39}"/>
              </a:ext>
            </a:extLst>
          </p:cNvPr>
          <p:cNvSpPr>
            <a:spLocks noGrp="1"/>
          </p:cNvSpPr>
          <p:nvPr>
            <p:ph type="ctrTitle"/>
          </p:nvPr>
        </p:nvSpPr>
        <p:spPr>
          <a:xfrm>
            <a:off x="558583" y="256220"/>
            <a:ext cx="11178381" cy="371886"/>
          </a:xfrm>
        </p:spPr>
        <p:txBody>
          <a:bodyPr>
            <a:normAutofit/>
          </a:bodyPr>
          <a:lstStyle/>
          <a:p>
            <a:r>
              <a:rPr lang="en-GB" sz="2000" dirty="0"/>
              <a:t>Provide high quality advice… </a:t>
            </a:r>
          </a:p>
        </p:txBody>
      </p:sp>
      <p:graphicFrame>
        <p:nvGraphicFramePr>
          <p:cNvPr id="25" name="Chart 24" descr="Combined bar and line chart of NICE's actual, planned and prior year activity for 7 diagnostics guidance,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2658554837"/>
              </p:ext>
            </p:extLst>
          </p:nvPr>
        </p:nvGraphicFramePr>
        <p:xfrm>
          <a:off x="712941" y="1001341"/>
          <a:ext cx="5132048" cy="36487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2525515956"/>
              </p:ext>
            </p:extLst>
          </p:nvPr>
        </p:nvGraphicFramePr>
        <p:xfrm>
          <a:off x="958359" y="4914172"/>
          <a:ext cx="4630316" cy="931946"/>
        </p:xfrm>
        <a:graphic>
          <a:graphicData uri="http://schemas.openxmlformats.org/drawingml/2006/table">
            <a:tbl>
              <a:tblPr firstRow="1" bandRow="1">
                <a:tableStyleId>{5C22544A-7EE6-4342-B048-85BDC9FD1C3A}</a:tableStyleId>
              </a:tblPr>
              <a:tblGrid>
                <a:gridCol w="1157579">
                  <a:extLst>
                    <a:ext uri="{9D8B030D-6E8A-4147-A177-3AD203B41FA5}">
                      <a16:colId xmlns:a16="http://schemas.microsoft.com/office/drawing/2014/main" val="1651089263"/>
                    </a:ext>
                  </a:extLst>
                </a:gridCol>
                <a:gridCol w="1157579">
                  <a:extLst>
                    <a:ext uri="{9D8B030D-6E8A-4147-A177-3AD203B41FA5}">
                      <a16:colId xmlns:a16="http://schemas.microsoft.com/office/drawing/2014/main" val="3665189291"/>
                    </a:ext>
                  </a:extLst>
                </a:gridCol>
                <a:gridCol w="964470">
                  <a:extLst>
                    <a:ext uri="{9D8B030D-6E8A-4147-A177-3AD203B41FA5}">
                      <a16:colId xmlns:a16="http://schemas.microsoft.com/office/drawing/2014/main" val="3982682260"/>
                    </a:ext>
                  </a:extLst>
                </a:gridCol>
                <a:gridCol w="1350688">
                  <a:extLst>
                    <a:ext uri="{9D8B030D-6E8A-4147-A177-3AD203B41FA5}">
                      <a16:colId xmlns:a16="http://schemas.microsoft.com/office/drawing/2014/main" val="4015648614"/>
                    </a:ext>
                  </a:extLst>
                </a:gridCol>
              </a:tblGrid>
              <a:tr h="541062">
                <a:tc>
                  <a:txBody>
                    <a:bodyPr/>
                    <a:lstStyle/>
                    <a:p>
                      <a:r>
                        <a:rPr lang="en-GB" sz="1100" dirty="0"/>
                        <a:t>YTD planned</a:t>
                      </a:r>
                    </a:p>
                  </a:txBody>
                  <a:tcPr anchor="b">
                    <a:solidFill>
                      <a:srgbClr val="228096"/>
                    </a:solidFill>
                  </a:tcPr>
                </a:tc>
                <a:tc>
                  <a:txBody>
                    <a:bodyPr/>
                    <a:lstStyle/>
                    <a:p>
                      <a:r>
                        <a:rPr lang="en-GB" sz="1100" dirty="0"/>
                        <a:t>YTD actual</a:t>
                      </a:r>
                    </a:p>
                  </a:txBody>
                  <a:tcPr anchor="b">
                    <a:solidFill>
                      <a:srgbClr val="228096"/>
                    </a:solidFill>
                  </a:tcPr>
                </a:tc>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dirty="0"/>
                        <a:t>3</a:t>
                      </a:r>
                    </a:p>
                  </a:txBody>
                  <a:tcPr>
                    <a:solidFill>
                      <a:srgbClr val="F7F4F1"/>
                    </a:solidFill>
                  </a:tcPr>
                </a:tc>
                <a:tc>
                  <a:txBody>
                    <a:bodyPr/>
                    <a:lstStyle/>
                    <a:p>
                      <a:r>
                        <a:rPr lang="en-GB" sz="1100" dirty="0"/>
                        <a:t>7</a:t>
                      </a:r>
                    </a:p>
                  </a:txBody>
                  <a:tcPr>
                    <a:solidFill>
                      <a:srgbClr val="F7F4F1"/>
                    </a:solidFill>
                  </a:tcPr>
                </a:tc>
                <a:tc>
                  <a:txBody>
                    <a:bodyPr/>
                    <a:lstStyle/>
                    <a:p>
                      <a:r>
                        <a:rPr lang="en-GB" sz="1100" dirty="0"/>
                        <a:t>233%</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1" name="TextBox 10">
            <a:extLst>
              <a:ext uri="{FF2B5EF4-FFF2-40B4-BE49-F238E27FC236}">
                <a16:creationId xmlns:a16="http://schemas.microsoft.com/office/drawing/2014/main" id="{42F2C1E9-BE51-0A41-8D71-427FD9CF5F5A}"/>
              </a:ext>
            </a:extLst>
          </p:cNvPr>
          <p:cNvSpPr txBox="1"/>
          <p:nvPr/>
        </p:nvSpPr>
        <p:spPr>
          <a:xfrm>
            <a:off x="958359" y="5908423"/>
            <a:ext cx="3481869" cy="246221"/>
          </a:xfrm>
          <a:prstGeom prst="rect">
            <a:avLst/>
          </a:prstGeom>
          <a:noFill/>
        </p:spPr>
        <p:txBody>
          <a:bodyPr wrap="square">
            <a:spAutoFit/>
          </a:bodyPr>
          <a:lstStyle/>
          <a:p>
            <a:r>
              <a:rPr lang="en-GB" sz="1000" b="0" i="0" dirty="0">
                <a:effectLst/>
              </a:rPr>
              <a:t>Expected to reach target.</a:t>
            </a:r>
          </a:p>
        </p:txBody>
      </p:sp>
      <p:graphicFrame>
        <p:nvGraphicFramePr>
          <p:cNvPr id="23" name="Chart 22" descr="Combined bar and line chart of NICE's actual, planned and prior year activity for 8 medical technologies guidance, from April 2022 to March 2023.">
            <a:extLst>
              <a:ext uri="{FF2B5EF4-FFF2-40B4-BE49-F238E27FC236}">
                <a16:creationId xmlns:a16="http://schemas.microsoft.com/office/drawing/2014/main" id="{1D8D5088-260F-B08C-35CE-6663F165C83B}"/>
              </a:ext>
            </a:extLst>
          </p:cNvPr>
          <p:cNvGraphicFramePr/>
          <p:nvPr>
            <p:extLst>
              <p:ext uri="{D42A27DB-BD31-4B8C-83A1-F6EECF244321}">
                <p14:modId xmlns:p14="http://schemas.microsoft.com/office/powerpoint/2010/main" val="1508672541"/>
              </p:ext>
            </p:extLst>
          </p:nvPr>
        </p:nvGraphicFramePr>
        <p:xfrm>
          <a:off x="6347012" y="1001340"/>
          <a:ext cx="5389952" cy="36190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Table 27">
            <a:extLst>
              <a:ext uri="{FF2B5EF4-FFF2-40B4-BE49-F238E27FC236}">
                <a16:creationId xmlns:a16="http://schemas.microsoft.com/office/drawing/2014/main" id="{84FDD560-4158-6BC8-4C72-82BBE6215E63}"/>
              </a:ext>
            </a:extLst>
          </p:cNvPr>
          <p:cNvGraphicFramePr>
            <a:graphicFrameLocks noGrp="1"/>
          </p:cNvGraphicFramePr>
          <p:nvPr>
            <p:extLst>
              <p:ext uri="{D42A27DB-BD31-4B8C-83A1-F6EECF244321}">
                <p14:modId xmlns:p14="http://schemas.microsoft.com/office/powerpoint/2010/main" val="115300395"/>
              </p:ext>
            </p:extLst>
          </p:nvPr>
        </p:nvGraphicFramePr>
        <p:xfrm>
          <a:off x="6667432" y="4916820"/>
          <a:ext cx="4630316" cy="931946"/>
        </p:xfrm>
        <a:graphic>
          <a:graphicData uri="http://schemas.openxmlformats.org/drawingml/2006/table">
            <a:tbl>
              <a:tblPr firstRow="1" bandRow="1">
                <a:tableStyleId>{5C22544A-7EE6-4342-B048-85BDC9FD1C3A}</a:tableStyleId>
              </a:tblPr>
              <a:tblGrid>
                <a:gridCol w="1157579">
                  <a:extLst>
                    <a:ext uri="{9D8B030D-6E8A-4147-A177-3AD203B41FA5}">
                      <a16:colId xmlns:a16="http://schemas.microsoft.com/office/drawing/2014/main" val="1651089263"/>
                    </a:ext>
                  </a:extLst>
                </a:gridCol>
                <a:gridCol w="1157579">
                  <a:extLst>
                    <a:ext uri="{9D8B030D-6E8A-4147-A177-3AD203B41FA5}">
                      <a16:colId xmlns:a16="http://schemas.microsoft.com/office/drawing/2014/main" val="3665189291"/>
                    </a:ext>
                  </a:extLst>
                </a:gridCol>
                <a:gridCol w="964470">
                  <a:extLst>
                    <a:ext uri="{9D8B030D-6E8A-4147-A177-3AD203B41FA5}">
                      <a16:colId xmlns:a16="http://schemas.microsoft.com/office/drawing/2014/main" val="3982682260"/>
                    </a:ext>
                  </a:extLst>
                </a:gridCol>
                <a:gridCol w="1350688">
                  <a:extLst>
                    <a:ext uri="{9D8B030D-6E8A-4147-A177-3AD203B41FA5}">
                      <a16:colId xmlns:a16="http://schemas.microsoft.com/office/drawing/2014/main" val="4015648614"/>
                    </a:ext>
                  </a:extLst>
                </a:gridCol>
              </a:tblGrid>
              <a:tr h="541062">
                <a:tc>
                  <a:txBody>
                    <a:bodyPr/>
                    <a:lstStyle/>
                    <a:p>
                      <a:r>
                        <a:rPr lang="en-GB" sz="1100" dirty="0"/>
                        <a:t>YTD planned</a:t>
                      </a:r>
                    </a:p>
                  </a:txBody>
                  <a:tcPr anchor="b">
                    <a:solidFill>
                      <a:srgbClr val="228096"/>
                    </a:solidFill>
                  </a:tcPr>
                </a:tc>
                <a:tc>
                  <a:txBody>
                    <a:bodyPr/>
                    <a:lstStyle/>
                    <a:p>
                      <a:r>
                        <a:rPr lang="en-GB" sz="1100"/>
                        <a:t>YTD actual</a:t>
                      </a:r>
                    </a:p>
                  </a:txBody>
                  <a:tcPr anchor="b">
                    <a:solidFill>
                      <a:srgbClr val="228096"/>
                    </a:solidFill>
                  </a:tcPr>
                </a:tc>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dirty="0"/>
                        <a:t>0</a:t>
                      </a:r>
                    </a:p>
                  </a:txBody>
                  <a:tcPr>
                    <a:solidFill>
                      <a:srgbClr val="F7F4F1"/>
                    </a:solidFill>
                  </a:tcPr>
                </a:tc>
                <a:tc>
                  <a:txBody>
                    <a:bodyPr/>
                    <a:lstStyle/>
                    <a:p>
                      <a:r>
                        <a:rPr lang="en-GB" sz="1100" dirty="0"/>
                        <a:t>0</a:t>
                      </a:r>
                    </a:p>
                  </a:txBody>
                  <a:tcPr>
                    <a:solidFill>
                      <a:srgbClr val="F7F4F1"/>
                    </a:solidFill>
                  </a:tcPr>
                </a:tc>
                <a:tc>
                  <a:txBody>
                    <a:bodyPr/>
                    <a:lstStyle/>
                    <a:p>
                      <a:r>
                        <a:rPr lang="en-GB" sz="1100" dirty="0"/>
                        <a:t>100%</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2" name="Oval 1">
            <a:extLst>
              <a:ext uri="{FF2B5EF4-FFF2-40B4-BE49-F238E27FC236}">
                <a16:creationId xmlns:a16="http://schemas.microsoft.com/office/drawing/2014/main" id="{0A69B078-C788-AB83-5D0B-B9CBFDFBCA3B}"/>
              </a:ext>
              <a:ext uri="{C183D7F6-B498-43B3-948B-1728B52AA6E4}">
                <adec:decorative xmlns:adec="http://schemas.microsoft.com/office/drawing/2017/decorative" val="1"/>
              </a:ext>
            </a:extLst>
          </p:cNvPr>
          <p:cNvSpPr/>
          <p:nvPr/>
        </p:nvSpPr>
        <p:spPr>
          <a:xfrm>
            <a:off x="4733695" y="5584356"/>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035F431F-4EF6-EC33-613C-1D013ACD75B7}"/>
              </a:ext>
              <a:ext uri="{C183D7F6-B498-43B3-948B-1728B52AA6E4}">
                <adec:decorative xmlns:adec="http://schemas.microsoft.com/office/drawing/2017/decorative" val="1"/>
              </a:ext>
            </a:extLst>
          </p:cNvPr>
          <p:cNvSpPr/>
          <p:nvPr/>
        </p:nvSpPr>
        <p:spPr>
          <a:xfrm>
            <a:off x="10759048" y="5587004"/>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328A1BF8-FEB6-0F29-5DB7-C88FEA536671}"/>
              </a:ext>
            </a:extLst>
          </p:cNvPr>
          <p:cNvSpPr txBox="1"/>
          <p:nvPr/>
        </p:nvSpPr>
        <p:spPr>
          <a:xfrm>
            <a:off x="6547033" y="5908423"/>
            <a:ext cx="3481869" cy="400110"/>
          </a:xfrm>
          <a:prstGeom prst="rect">
            <a:avLst/>
          </a:prstGeom>
          <a:noFill/>
        </p:spPr>
        <p:txBody>
          <a:bodyPr wrap="square">
            <a:spAutoFit/>
          </a:bodyPr>
          <a:lstStyle/>
          <a:p>
            <a:r>
              <a:rPr lang="en-GB" sz="1000" dirty="0"/>
              <a:t>Expected to reach target.  No updates published in April or May. </a:t>
            </a:r>
            <a:endParaRPr lang="en-GB" sz="1000" b="0" i="0" dirty="0">
              <a:effectLst/>
            </a:endParaRPr>
          </a:p>
        </p:txBody>
      </p:sp>
    </p:spTree>
    <p:extLst>
      <p:ext uri="{BB962C8B-B14F-4D97-AF65-F5344CB8AC3E}">
        <p14:creationId xmlns:p14="http://schemas.microsoft.com/office/powerpoint/2010/main" val="2935759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5D78B0-5FCD-F94F-9ACC-C649AC8D44F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589740"/>
            <a:ext cx="12192000"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83543B99-1172-06FE-83D0-5506A698D5A7}"/>
              </a:ext>
            </a:extLst>
          </p:cNvPr>
          <p:cNvSpPr txBox="1">
            <a:spLocks noGrp="1"/>
          </p:cNvSpPr>
          <p:nvPr>
            <p:ph type="title" idx="4294967295"/>
          </p:nvPr>
        </p:nvSpPr>
        <p:spPr>
          <a:xfrm>
            <a:off x="506809" y="406683"/>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…that is relevant</a:t>
            </a:r>
          </a:p>
        </p:txBody>
      </p:sp>
      <p:graphicFrame>
        <p:nvGraphicFramePr>
          <p:cNvPr id="8" name="Chart 7" descr="Combined bar and line chart of NICE's actual, planned and prior year activity for 11 quality standard updates, from April 2022 to March 2023.">
            <a:extLst>
              <a:ext uri="{FF2B5EF4-FFF2-40B4-BE49-F238E27FC236}">
                <a16:creationId xmlns:a16="http://schemas.microsoft.com/office/drawing/2014/main" id="{D4E4FBFE-5BEF-3E6E-5FCA-9B0AE28706D8}"/>
              </a:ext>
            </a:extLst>
          </p:cNvPr>
          <p:cNvGraphicFramePr/>
          <p:nvPr>
            <p:extLst>
              <p:ext uri="{D42A27DB-BD31-4B8C-83A1-F6EECF244321}">
                <p14:modId xmlns:p14="http://schemas.microsoft.com/office/powerpoint/2010/main" val="2477081207"/>
              </p:ext>
            </p:extLst>
          </p:nvPr>
        </p:nvGraphicFramePr>
        <p:xfrm>
          <a:off x="565952" y="847165"/>
          <a:ext cx="5074856" cy="39367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1327780227"/>
              </p:ext>
            </p:extLst>
          </p:nvPr>
        </p:nvGraphicFramePr>
        <p:xfrm>
          <a:off x="782005" y="5073229"/>
          <a:ext cx="4642751" cy="1021080"/>
        </p:xfrm>
        <a:graphic>
          <a:graphicData uri="http://schemas.openxmlformats.org/drawingml/2006/table">
            <a:tbl>
              <a:tblPr firstRow="1" bandRow="1">
                <a:tableStyleId>{5C22544A-7EE6-4342-B048-85BDC9FD1C3A}</a:tableStyleId>
              </a:tblPr>
              <a:tblGrid>
                <a:gridCol w="1160688">
                  <a:extLst>
                    <a:ext uri="{9D8B030D-6E8A-4147-A177-3AD203B41FA5}">
                      <a16:colId xmlns:a16="http://schemas.microsoft.com/office/drawing/2014/main" val="1651089263"/>
                    </a:ext>
                  </a:extLst>
                </a:gridCol>
                <a:gridCol w="1160688">
                  <a:extLst>
                    <a:ext uri="{9D8B030D-6E8A-4147-A177-3AD203B41FA5}">
                      <a16:colId xmlns:a16="http://schemas.microsoft.com/office/drawing/2014/main" val="3665189291"/>
                    </a:ext>
                  </a:extLst>
                </a:gridCol>
                <a:gridCol w="967060">
                  <a:extLst>
                    <a:ext uri="{9D8B030D-6E8A-4147-A177-3AD203B41FA5}">
                      <a16:colId xmlns:a16="http://schemas.microsoft.com/office/drawing/2014/main" val="3982682260"/>
                    </a:ext>
                  </a:extLst>
                </a:gridCol>
                <a:gridCol w="1354315">
                  <a:extLst>
                    <a:ext uri="{9D8B030D-6E8A-4147-A177-3AD203B41FA5}">
                      <a16:colId xmlns:a16="http://schemas.microsoft.com/office/drawing/2014/main" val="4015648614"/>
                    </a:ext>
                  </a:extLst>
                </a:gridCol>
              </a:tblGrid>
              <a:tr h="541062">
                <a:tc>
                  <a:txBody>
                    <a:bodyPr/>
                    <a:lstStyle/>
                    <a:p>
                      <a:r>
                        <a:rPr lang="en-GB" sz="1100" dirty="0"/>
                        <a:t>Overall 2022/23 out-turn</a:t>
                      </a:r>
                    </a:p>
                  </a:txBody>
                  <a:tcPr anchor="b">
                    <a:solidFill>
                      <a:srgbClr val="228096"/>
                    </a:solidFill>
                  </a:tcPr>
                </a:tc>
                <a:tc>
                  <a:txBody>
                    <a:bodyPr/>
                    <a:lstStyle/>
                    <a:p>
                      <a:r>
                        <a:rPr lang="en-GB" sz="1100" dirty="0"/>
                        <a:t>Target for 23/24 out-turn</a:t>
                      </a:r>
                    </a:p>
                  </a:txBody>
                  <a:tcPr anchor="b">
                    <a:solidFill>
                      <a:srgbClr val="228096"/>
                    </a:solidFill>
                  </a:tcPr>
                </a:tc>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dirty="0"/>
                        <a:t>29% of engagements</a:t>
                      </a:r>
                    </a:p>
                  </a:txBody>
                  <a:tcPr>
                    <a:solidFill>
                      <a:srgbClr val="F7F4F1"/>
                    </a:solidFill>
                  </a:tcPr>
                </a:tc>
                <a:tc>
                  <a:txBody>
                    <a:bodyPr/>
                    <a:lstStyle/>
                    <a:p>
                      <a:r>
                        <a:rPr lang="en-GB" sz="1100" dirty="0"/>
                        <a:t>36% of engagements</a:t>
                      </a:r>
                    </a:p>
                  </a:txBody>
                  <a:tcPr>
                    <a:solidFill>
                      <a:srgbClr val="F7F4F1"/>
                    </a:solidFill>
                  </a:tcPr>
                </a:tc>
                <a:tc>
                  <a:txBody>
                    <a:bodyPr/>
                    <a:lstStyle/>
                    <a:p>
                      <a:r>
                        <a:rPr lang="en-GB" sz="1100" dirty="0"/>
                        <a:t>29.4%</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11" name="TextBox 10">
            <a:extLst>
              <a:ext uri="{FF2B5EF4-FFF2-40B4-BE49-F238E27FC236}">
                <a16:creationId xmlns:a16="http://schemas.microsoft.com/office/drawing/2014/main" id="{42F2C1E9-BE51-0A41-8D71-427FD9CF5F5A}"/>
              </a:ext>
            </a:extLst>
          </p:cNvPr>
          <p:cNvSpPr txBox="1"/>
          <p:nvPr/>
        </p:nvSpPr>
        <p:spPr>
          <a:xfrm>
            <a:off x="756549" y="6123817"/>
            <a:ext cx="4740709" cy="415498"/>
          </a:xfrm>
          <a:prstGeom prst="rect">
            <a:avLst/>
          </a:prstGeom>
          <a:noFill/>
        </p:spPr>
        <p:txBody>
          <a:bodyPr wrap="square">
            <a:spAutoFit/>
          </a:bodyPr>
          <a:lstStyle/>
          <a:p>
            <a:r>
              <a:rPr lang="en-GB" sz="1050" dirty="0"/>
              <a:t>Discussions are ongoing with health tech which are likely to lead to further projects, so target anticipated to be met at the year-end.</a:t>
            </a:r>
          </a:p>
        </p:txBody>
      </p:sp>
      <p:graphicFrame>
        <p:nvGraphicFramePr>
          <p:cNvPr id="2" name="Chart 1" descr="Combined bar and line chart of NICE's actual, planned and prior year activity for 11 quality standard updates, from April 2022 to March 2023.">
            <a:extLst>
              <a:ext uri="{FF2B5EF4-FFF2-40B4-BE49-F238E27FC236}">
                <a16:creationId xmlns:a16="http://schemas.microsoft.com/office/drawing/2014/main" id="{27DDECE9-5979-E7E2-F296-53D72D5BB2E3}"/>
              </a:ext>
            </a:extLst>
          </p:cNvPr>
          <p:cNvGraphicFramePr/>
          <p:nvPr>
            <p:extLst>
              <p:ext uri="{D42A27DB-BD31-4B8C-83A1-F6EECF244321}">
                <p14:modId xmlns:p14="http://schemas.microsoft.com/office/powerpoint/2010/main" val="992562389"/>
              </p:ext>
            </p:extLst>
          </p:nvPr>
        </p:nvGraphicFramePr>
        <p:xfrm>
          <a:off x="6095999" y="1027705"/>
          <a:ext cx="4876801" cy="37562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27">
            <a:extLst>
              <a:ext uri="{FF2B5EF4-FFF2-40B4-BE49-F238E27FC236}">
                <a16:creationId xmlns:a16="http://schemas.microsoft.com/office/drawing/2014/main" id="{A336F09F-7457-4FEA-A770-CBCA41A9E376}"/>
              </a:ext>
            </a:extLst>
          </p:cNvPr>
          <p:cNvGraphicFramePr>
            <a:graphicFrameLocks noGrp="1"/>
          </p:cNvGraphicFramePr>
          <p:nvPr>
            <p:extLst>
              <p:ext uri="{D42A27DB-BD31-4B8C-83A1-F6EECF244321}">
                <p14:modId xmlns:p14="http://schemas.microsoft.com/office/powerpoint/2010/main" val="4006822958"/>
              </p:ext>
            </p:extLst>
          </p:nvPr>
        </p:nvGraphicFramePr>
        <p:xfrm>
          <a:off x="6330049" y="5061120"/>
          <a:ext cx="4642751" cy="931946"/>
        </p:xfrm>
        <a:graphic>
          <a:graphicData uri="http://schemas.openxmlformats.org/drawingml/2006/table">
            <a:tbl>
              <a:tblPr firstRow="1" bandRow="1">
                <a:tableStyleId>{5C22544A-7EE6-4342-B048-85BDC9FD1C3A}</a:tableStyleId>
              </a:tblPr>
              <a:tblGrid>
                <a:gridCol w="1160688">
                  <a:extLst>
                    <a:ext uri="{9D8B030D-6E8A-4147-A177-3AD203B41FA5}">
                      <a16:colId xmlns:a16="http://schemas.microsoft.com/office/drawing/2014/main" val="1651089263"/>
                    </a:ext>
                  </a:extLst>
                </a:gridCol>
                <a:gridCol w="1160688">
                  <a:extLst>
                    <a:ext uri="{9D8B030D-6E8A-4147-A177-3AD203B41FA5}">
                      <a16:colId xmlns:a16="http://schemas.microsoft.com/office/drawing/2014/main" val="3665189291"/>
                    </a:ext>
                  </a:extLst>
                </a:gridCol>
                <a:gridCol w="967060">
                  <a:extLst>
                    <a:ext uri="{9D8B030D-6E8A-4147-A177-3AD203B41FA5}">
                      <a16:colId xmlns:a16="http://schemas.microsoft.com/office/drawing/2014/main" val="3982682260"/>
                    </a:ext>
                  </a:extLst>
                </a:gridCol>
                <a:gridCol w="1354315">
                  <a:extLst>
                    <a:ext uri="{9D8B030D-6E8A-4147-A177-3AD203B41FA5}">
                      <a16:colId xmlns:a16="http://schemas.microsoft.com/office/drawing/2014/main" val="4015648614"/>
                    </a:ext>
                  </a:extLst>
                </a:gridCol>
              </a:tblGrid>
              <a:tr h="541062">
                <a:tc>
                  <a:txBody>
                    <a:bodyPr/>
                    <a:lstStyle/>
                    <a:p>
                      <a:r>
                        <a:rPr lang="en-GB" sz="1100" dirty="0"/>
                        <a:t>Overall 2022/23 out-turn</a:t>
                      </a:r>
                    </a:p>
                  </a:txBody>
                  <a:tcPr anchor="b">
                    <a:solidFill>
                      <a:srgbClr val="228096"/>
                    </a:solidFill>
                  </a:tcPr>
                </a:tc>
                <a:tc>
                  <a:txBody>
                    <a:bodyPr/>
                    <a:lstStyle/>
                    <a:p>
                      <a:r>
                        <a:rPr lang="en-GB" sz="1100" dirty="0"/>
                        <a:t>Target for 23/24 out-turn</a:t>
                      </a:r>
                    </a:p>
                  </a:txBody>
                  <a:tcPr anchor="b">
                    <a:solidFill>
                      <a:srgbClr val="228096"/>
                    </a:solidFill>
                  </a:tcPr>
                </a:tc>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dirty="0"/>
                        <a:t>0%</a:t>
                      </a:r>
                    </a:p>
                  </a:txBody>
                  <a:tcPr>
                    <a:solidFill>
                      <a:srgbClr val="F7F4F1"/>
                    </a:solidFill>
                  </a:tcPr>
                </a:tc>
                <a:tc>
                  <a:txBody>
                    <a:bodyPr/>
                    <a:lstStyle/>
                    <a:p>
                      <a:r>
                        <a:rPr lang="en-GB" sz="1100" dirty="0"/>
                        <a:t>80%</a:t>
                      </a:r>
                    </a:p>
                  </a:txBody>
                  <a:tcPr>
                    <a:solidFill>
                      <a:srgbClr val="F7F4F1"/>
                    </a:solidFill>
                  </a:tcPr>
                </a:tc>
                <a:tc>
                  <a:txBody>
                    <a:bodyPr/>
                    <a:lstStyle/>
                    <a:p>
                      <a:r>
                        <a:rPr lang="en-GB" sz="1100" dirty="0"/>
                        <a:t>n/a%</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7" name="TextBox 6">
            <a:extLst>
              <a:ext uri="{FF2B5EF4-FFF2-40B4-BE49-F238E27FC236}">
                <a16:creationId xmlns:a16="http://schemas.microsoft.com/office/drawing/2014/main" id="{A2C0A538-593E-90C9-0901-CA03D2704703}"/>
              </a:ext>
            </a:extLst>
          </p:cNvPr>
          <p:cNvSpPr txBox="1"/>
          <p:nvPr/>
        </p:nvSpPr>
        <p:spPr>
          <a:xfrm>
            <a:off x="6253807" y="6043026"/>
            <a:ext cx="4740709" cy="577081"/>
          </a:xfrm>
          <a:prstGeom prst="rect">
            <a:avLst/>
          </a:prstGeom>
          <a:noFill/>
        </p:spPr>
        <p:txBody>
          <a:bodyPr wrap="square">
            <a:spAutoFit/>
          </a:bodyPr>
          <a:lstStyle/>
          <a:p>
            <a:r>
              <a:rPr lang="en-GB" sz="1050" b="0" i="0" dirty="0">
                <a:solidFill>
                  <a:srgbClr val="000000"/>
                </a:solidFill>
                <a:effectLst/>
              </a:rPr>
              <a:t>The Executive Team agreed the prioritised strategic stakeholders in June 2023. Work is now underway to assign relationship leads and reporting on this will commence in July 2023.</a:t>
            </a:r>
            <a:endParaRPr lang="en-GB" sz="1050" dirty="0"/>
          </a:p>
        </p:txBody>
      </p:sp>
      <p:sp>
        <p:nvSpPr>
          <p:cNvPr id="14" name="Oval 13">
            <a:extLst>
              <a:ext uri="{FF2B5EF4-FFF2-40B4-BE49-F238E27FC236}">
                <a16:creationId xmlns:a16="http://schemas.microsoft.com/office/drawing/2014/main" id="{9F584BBF-FE3E-D4AD-DB43-6A2856F08FF4}"/>
              </a:ext>
              <a:ext uri="{C183D7F6-B498-43B3-948B-1728B52AA6E4}">
                <adec:decorative xmlns:adec="http://schemas.microsoft.com/office/drawing/2017/decorative" val="1"/>
              </a:ext>
            </a:extLst>
          </p:cNvPr>
          <p:cNvSpPr/>
          <p:nvPr/>
        </p:nvSpPr>
        <p:spPr>
          <a:xfrm>
            <a:off x="4950267" y="5721001"/>
            <a:ext cx="149570" cy="149570"/>
          </a:xfrm>
          <a:prstGeom prst="ellipse">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2946111-80B8-9CC3-1B99-4102477CC245}"/>
              </a:ext>
              <a:ext uri="{C183D7F6-B498-43B3-948B-1728B52AA6E4}">
                <adec:decorative xmlns:adec="http://schemas.microsoft.com/office/drawing/2017/decorative" val="1"/>
              </a:ext>
            </a:extLst>
          </p:cNvPr>
          <p:cNvSpPr/>
          <p:nvPr/>
        </p:nvSpPr>
        <p:spPr>
          <a:xfrm>
            <a:off x="10599341" y="5713518"/>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1907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801A4A-8621-59E7-7959-60F29365BA8E}"/>
              </a:ext>
              <a:ext uri="{C183D7F6-B498-43B3-948B-1728B52AA6E4}">
                <adec:decorative xmlns:adec="http://schemas.microsoft.com/office/drawing/2017/decorative" val="1"/>
              </a:ext>
            </a:extLst>
          </p:cNvPr>
          <p:cNvSpPr/>
          <p:nvPr/>
        </p:nvSpPr>
        <p:spPr>
          <a:xfrm>
            <a:off x="-1" y="5812280"/>
            <a:ext cx="12192001" cy="10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225D78B0-5FCD-F94F-9ACC-C649AC8D44F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572798"/>
            <a:ext cx="12185140" cy="1285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83543B99-1172-06FE-83D0-5506A698D5A7}"/>
              </a:ext>
            </a:extLst>
          </p:cNvPr>
          <p:cNvSpPr txBox="1">
            <a:spLocks noGrp="1"/>
          </p:cNvSpPr>
          <p:nvPr>
            <p:ph type="title" idx="4294967295"/>
          </p:nvPr>
        </p:nvSpPr>
        <p:spPr>
          <a:xfrm>
            <a:off x="506809" y="406683"/>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…that is timely</a:t>
            </a:r>
          </a:p>
        </p:txBody>
      </p:sp>
      <p:graphicFrame>
        <p:nvGraphicFramePr>
          <p:cNvPr id="21" name="Chart 20" descr="Combined bar and line chart of NICE's actual, planned and prior year activity for 7 diagnostics guidance, from April 2022 to March 2023.">
            <a:extLst>
              <a:ext uri="{FF2B5EF4-FFF2-40B4-BE49-F238E27FC236}">
                <a16:creationId xmlns:a16="http://schemas.microsoft.com/office/drawing/2014/main" id="{D6252F88-0D03-4A2E-89CD-300604B4C4C0}"/>
              </a:ext>
            </a:extLst>
          </p:cNvPr>
          <p:cNvGraphicFramePr/>
          <p:nvPr>
            <p:extLst>
              <p:ext uri="{D42A27DB-BD31-4B8C-83A1-F6EECF244321}">
                <p14:modId xmlns:p14="http://schemas.microsoft.com/office/powerpoint/2010/main" val="1452248671"/>
              </p:ext>
            </p:extLst>
          </p:nvPr>
        </p:nvGraphicFramePr>
        <p:xfrm>
          <a:off x="131885" y="881518"/>
          <a:ext cx="3997997" cy="40231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27">
            <a:extLst>
              <a:ext uri="{FF2B5EF4-FFF2-40B4-BE49-F238E27FC236}">
                <a16:creationId xmlns:a16="http://schemas.microsoft.com/office/drawing/2014/main" id="{89DFBEFA-35A1-0C81-A0B8-54DF2166200D}"/>
              </a:ext>
            </a:extLst>
          </p:cNvPr>
          <p:cNvGraphicFramePr>
            <a:graphicFrameLocks noGrp="1"/>
          </p:cNvGraphicFramePr>
          <p:nvPr>
            <p:extLst>
              <p:ext uri="{D42A27DB-BD31-4B8C-83A1-F6EECF244321}">
                <p14:modId xmlns:p14="http://schemas.microsoft.com/office/powerpoint/2010/main" val="766734226"/>
              </p:ext>
            </p:extLst>
          </p:nvPr>
        </p:nvGraphicFramePr>
        <p:xfrm>
          <a:off x="131886" y="4991985"/>
          <a:ext cx="3997995" cy="944880"/>
        </p:xfrm>
        <a:graphic>
          <a:graphicData uri="http://schemas.openxmlformats.org/drawingml/2006/table">
            <a:tbl>
              <a:tblPr firstRow="1" bandRow="1">
                <a:tableStyleId>{5C22544A-7EE6-4342-B048-85BDC9FD1C3A}</a:tableStyleId>
              </a:tblPr>
              <a:tblGrid>
                <a:gridCol w="910053">
                  <a:extLst>
                    <a:ext uri="{9D8B030D-6E8A-4147-A177-3AD203B41FA5}">
                      <a16:colId xmlns:a16="http://schemas.microsoft.com/office/drawing/2014/main" val="1651089263"/>
                    </a:ext>
                  </a:extLst>
                </a:gridCol>
                <a:gridCol w="1293032">
                  <a:extLst>
                    <a:ext uri="{9D8B030D-6E8A-4147-A177-3AD203B41FA5}">
                      <a16:colId xmlns:a16="http://schemas.microsoft.com/office/drawing/2014/main" val="3665189291"/>
                    </a:ext>
                  </a:extLst>
                </a:gridCol>
                <a:gridCol w="786014">
                  <a:extLst>
                    <a:ext uri="{9D8B030D-6E8A-4147-A177-3AD203B41FA5}">
                      <a16:colId xmlns:a16="http://schemas.microsoft.com/office/drawing/2014/main" val="3982682260"/>
                    </a:ext>
                  </a:extLst>
                </a:gridCol>
                <a:gridCol w="1008896">
                  <a:extLst>
                    <a:ext uri="{9D8B030D-6E8A-4147-A177-3AD203B41FA5}">
                      <a16:colId xmlns:a16="http://schemas.microsoft.com/office/drawing/2014/main" val="4015648614"/>
                    </a:ext>
                  </a:extLst>
                </a:gridCol>
              </a:tblGrid>
              <a:tr h="433859">
                <a:tc>
                  <a:txBody>
                    <a:bodyPr/>
                    <a:lstStyle/>
                    <a:p>
                      <a:r>
                        <a:rPr lang="en-GB" sz="1000" dirty="0"/>
                        <a:t>Overall 2022/23 mean</a:t>
                      </a:r>
                    </a:p>
                  </a:txBody>
                  <a:tcPr anchor="b">
                    <a:solidFill>
                      <a:srgbClr val="228096"/>
                    </a:solidFill>
                  </a:tcPr>
                </a:tc>
                <a:tc>
                  <a:txBody>
                    <a:bodyPr/>
                    <a:lstStyle/>
                    <a:p>
                      <a:r>
                        <a:rPr lang="en-GB" sz="1000" dirty="0"/>
                        <a:t>Target for 23/24 mean</a:t>
                      </a:r>
                    </a:p>
                  </a:txBody>
                  <a:tcPr anchor="b">
                    <a:solidFill>
                      <a:srgbClr val="228096"/>
                    </a:solidFill>
                  </a:tcPr>
                </a:tc>
                <a:tc>
                  <a:txBody>
                    <a:bodyPr/>
                    <a:lstStyle/>
                    <a:p>
                      <a:r>
                        <a:rPr lang="en-GB" sz="1000" dirty="0"/>
                        <a:t>YTD mean</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94485">
                <a:tc>
                  <a:txBody>
                    <a:bodyPr/>
                    <a:lstStyle/>
                    <a:p>
                      <a:r>
                        <a:rPr lang="en-GB" sz="1000" dirty="0"/>
                        <a:t>323 days</a:t>
                      </a:r>
                    </a:p>
                  </a:txBody>
                  <a:tcPr>
                    <a:solidFill>
                      <a:srgbClr val="F7F4F1"/>
                    </a:solidFill>
                  </a:tcPr>
                </a:tc>
                <a:tc>
                  <a:txBody>
                    <a:bodyPr/>
                    <a:lstStyle/>
                    <a:p>
                      <a:r>
                        <a:rPr lang="en-GB" sz="1000" dirty="0"/>
                        <a:t>275 days (15% improvement)</a:t>
                      </a:r>
                    </a:p>
                  </a:txBody>
                  <a:tcPr>
                    <a:solidFill>
                      <a:srgbClr val="F7F4F1"/>
                    </a:solidFill>
                  </a:tcPr>
                </a:tc>
                <a:tc>
                  <a:txBody>
                    <a:bodyPr/>
                    <a:lstStyle/>
                    <a:p>
                      <a:r>
                        <a:rPr lang="en-GB" sz="1000" dirty="0"/>
                        <a:t>317</a:t>
                      </a:r>
                    </a:p>
                  </a:txBody>
                  <a:tcPr>
                    <a:solidFill>
                      <a:srgbClr val="F7F4F1"/>
                    </a:solidFill>
                  </a:tcPr>
                </a:tc>
                <a:tc>
                  <a:txBody>
                    <a:bodyPr/>
                    <a:lstStyle/>
                    <a:p>
                      <a:r>
                        <a:rPr lang="en-GB" sz="10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1" name="TextBox 10">
            <a:extLst>
              <a:ext uri="{FF2B5EF4-FFF2-40B4-BE49-F238E27FC236}">
                <a16:creationId xmlns:a16="http://schemas.microsoft.com/office/drawing/2014/main" id="{42F2C1E9-BE51-0A41-8D71-427FD9CF5F5A}"/>
              </a:ext>
            </a:extLst>
          </p:cNvPr>
          <p:cNvSpPr txBox="1"/>
          <p:nvPr/>
        </p:nvSpPr>
        <p:spPr>
          <a:xfrm>
            <a:off x="131885" y="5985338"/>
            <a:ext cx="3997994" cy="415498"/>
          </a:xfrm>
          <a:prstGeom prst="rect">
            <a:avLst/>
          </a:prstGeom>
          <a:noFill/>
        </p:spPr>
        <p:txBody>
          <a:bodyPr wrap="square">
            <a:spAutoFit/>
          </a:bodyPr>
          <a:lstStyle/>
          <a:p>
            <a:r>
              <a:rPr lang="en-GB" sz="1050" dirty="0"/>
              <a:t>Expected to hit target. Performance is calculated as YTD so reflects April and May.</a:t>
            </a:r>
          </a:p>
        </p:txBody>
      </p:sp>
      <p:graphicFrame>
        <p:nvGraphicFramePr>
          <p:cNvPr id="5" name="Chart 4" descr="Combined bar and line chart of NICE's actual, planned and prior year activity for 7 diagnostics guidance, from April 2022 to March 2023.">
            <a:extLst>
              <a:ext uri="{FF2B5EF4-FFF2-40B4-BE49-F238E27FC236}">
                <a16:creationId xmlns:a16="http://schemas.microsoft.com/office/drawing/2014/main" id="{59B739AF-E99A-7BF1-6932-CC08DFCD731B}"/>
              </a:ext>
            </a:extLst>
          </p:cNvPr>
          <p:cNvGraphicFramePr/>
          <p:nvPr>
            <p:extLst>
              <p:ext uri="{D42A27DB-BD31-4B8C-83A1-F6EECF244321}">
                <p14:modId xmlns:p14="http://schemas.microsoft.com/office/powerpoint/2010/main" val="3393357675"/>
              </p:ext>
            </p:extLst>
          </p:nvPr>
        </p:nvGraphicFramePr>
        <p:xfrm>
          <a:off x="4230358" y="725037"/>
          <a:ext cx="3997997" cy="40793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Table 27">
            <a:extLst>
              <a:ext uri="{FF2B5EF4-FFF2-40B4-BE49-F238E27FC236}">
                <a16:creationId xmlns:a16="http://schemas.microsoft.com/office/drawing/2014/main" id="{93DB5076-35C9-5079-9BEA-7C0525AFF795}"/>
              </a:ext>
            </a:extLst>
          </p:cNvPr>
          <p:cNvGraphicFramePr>
            <a:graphicFrameLocks noGrp="1"/>
          </p:cNvGraphicFramePr>
          <p:nvPr>
            <p:extLst>
              <p:ext uri="{D42A27DB-BD31-4B8C-83A1-F6EECF244321}">
                <p14:modId xmlns:p14="http://schemas.microsoft.com/office/powerpoint/2010/main" val="589285522"/>
              </p:ext>
            </p:extLst>
          </p:nvPr>
        </p:nvGraphicFramePr>
        <p:xfrm>
          <a:off x="4364418" y="4991984"/>
          <a:ext cx="3777254" cy="943971"/>
        </p:xfrm>
        <a:graphic>
          <a:graphicData uri="http://schemas.openxmlformats.org/drawingml/2006/table">
            <a:tbl>
              <a:tblPr firstRow="1" bandRow="1">
                <a:tableStyleId>{5C22544A-7EE6-4342-B048-85BDC9FD1C3A}</a:tableStyleId>
              </a:tblPr>
              <a:tblGrid>
                <a:gridCol w="859806">
                  <a:extLst>
                    <a:ext uri="{9D8B030D-6E8A-4147-A177-3AD203B41FA5}">
                      <a16:colId xmlns:a16="http://schemas.microsoft.com/office/drawing/2014/main" val="1651089263"/>
                    </a:ext>
                  </a:extLst>
                </a:gridCol>
                <a:gridCol w="1221640">
                  <a:extLst>
                    <a:ext uri="{9D8B030D-6E8A-4147-A177-3AD203B41FA5}">
                      <a16:colId xmlns:a16="http://schemas.microsoft.com/office/drawing/2014/main" val="3665189291"/>
                    </a:ext>
                  </a:extLst>
                </a:gridCol>
                <a:gridCol w="742616">
                  <a:extLst>
                    <a:ext uri="{9D8B030D-6E8A-4147-A177-3AD203B41FA5}">
                      <a16:colId xmlns:a16="http://schemas.microsoft.com/office/drawing/2014/main" val="3982682260"/>
                    </a:ext>
                  </a:extLst>
                </a:gridCol>
                <a:gridCol w="953192">
                  <a:extLst>
                    <a:ext uri="{9D8B030D-6E8A-4147-A177-3AD203B41FA5}">
                      <a16:colId xmlns:a16="http://schemas.microsoft.com/office/drawing/2014/main" val="4015648614"/>
                    </a:ext>
                  </a:extLst>
                </a:gridCol>
              </a:tblGrid>
              <a:tr h="548917">
                <a:tc>
                  <a:txBody>
                    <a:bodyPr/>
                    <a:lstStyle/>
                    <a:p>
                      <a:r>
                        <a:rPr lang="en-GB" sz="1000" dirty="0"/>
                        <a:t>Overall 2022/23 mean</a:t>
                      </a:r>
                    </a:p>
                  </a:txBody>
                  <a:tcPr anchor="b">
                    <a:solidFill>
                      <a:srgbClr val="228096"/>
                    </a:solidFill>
                  </a:tcPr>
                </a:tc>
                <a:tc>
                  <a:txBody>
                    <a:bodyPr/>
                    <a:lstStyle/>
                    <a:p>
                      <a:r>
                        <a:rPr lang="en-GB" sz="1000" dirty="0"/>
                        <a:t>Target for 23/24 mean</a:t>
                      </a:r>
                    </a:p>
                  </a:txBody>
                  <a:tcPr anchor="b">
                    <a:solidFill>
                      <a:srgbClr val="228096"/>
                    </a:solidFill>
                  </a:tcPr>
                </a:tc>
                <a:tc>
                  <a:txBody>
                    <a:bodyPr/>
                    <a:lstStyle/>
                    <a:p>
                      <a:r>
                        <a:rPr lang="en-GB" sz="1000" dirty="0"/>
                        <a:t>YTD mean</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95054">
                <a:tc>
                  <a:txBody>
                    <a:bodyPr/>
                    <a:lstStyle/>
                    <a:p>
                      <a:r>
                        <a:rPr lang="en-GB" sz="1000" dirty="0"/>
                        <a:t>55 days</a:t>
                      </a:r>
                    </a:p>
                  </a:txBody>
                  <a:tcPr>
                    <a:solidFill>
                      <a:srgbClr val="F7F4F1"/>
                    </a:solidFill>
                  </a:tcPr>
                </a:tc>
                <a:tc>
                  <a:txBody>
                    <a:bodyPr/>
                    <a:lstStyle/>
                    <a:p>
                      <a:r>
                        <a:rPr lang="en-GB" sz="1000" dirty="0"/>
                        <a:t>90 days</a:t>
                      </a:r>
                    </a:p>
                  </a:txBody>
                  <a:tcPr>
                    <a:solidFill>
                      <a:srgbClr val="F7F4F1"/>
                    </a:solidFill>
                  </a:tcPr>
                </a:tc>
                <a:tc>
                  <a:txBody>
                    <a:bodyPr/>
                    <a:lstStyle/>
                    <a:p>
                      <a:r>
                        <a:rPr lang="en-GB" sz="1000" dirty="0"/>
                        <a:t>n/a</a:t>
                      </a:r>
                    </a:p>
                  </a:txBody>
                  <a:tcPr>
                    <a:solidFill>
                      <a:srgbClr val="F7F4F1"/>
                    </a:solidFill>
                  </a:tcPr>
                </a:tc>
                <a:tc>
                  <a:txBody>
                    <a:bodyPr/>
                    <a:lstStyle/>
                    <a:p>
                      <a:r>
                        <a:rPr lang="en-GB" sz="10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7" name="TextBox 6">
            <a:extLst>
              <a:ext uri="{FF2B5EF4-FFF2-40B4-BE49-F238E27FC236}">
                <a16:creationId xmlns:a16="http://schemas.microsoft.com/office/drawing/2014/main" id="{A2C0A538-593E-90C9-0901-CA03D2704703}"/>
              </a:ext>
            </a:extLst>
          </p:cNvPr>
          <p:cNvSpPr txBox="1"/>
          <p:nvPr/>
        </p:nvSpPr>
        <p:spPr>
          <a:xfrm>
            <a:off x="4364418" y="5982990"/>
            <a:ext cx="3132104" cy="253916"/>
          </a:xfrm>
          <a:prstGeom prst="rect">
            <a:avLst/>
          </a:prstGeom>
          <a:noFill/>
        </p:spPr>
        <p:txBody>
          <a:bodyPr wrap="square">
            <a:spAutoFit/>
          </a:bodyPr>
          <a:lstStyle/>
          <a:p>
            <a:r>
              <a:rPr lang="en-GB" sz="1050"/>
              <a:t>No optimal </a:t>
            </a:r>
            <a:r>
              <a:rPr lang="en-GB" sz="1050" dirty="0"/>
              <a:t>topics published April and May. </a:t>
            </a:r>
          </a:p>
        </p:txBody>
      </p:sp>
      <p:graphicFrame>
        <p:nvGraphicFramePr>
          <p:cNvPr id="23" name="Chart 22" descr="Combined bar and line chart of NICE's actual, planned and prior year activity for 7 diagnostics guidance, from April 2022 to March 2023.">
            <a:extLst>
              <a:ext uri="{FF2B5EF4-FFF2-40B4-BE49-F238E27FC236}">
                <a16:creationId xmlns:a16="http://schemas.microsoft.com/office/drawing/2014/main" id="{26CC8D27-514E-A84F-4CC2-AAF1086B4F77}"/>
              </a:ext>
            </a:extLst>
          </p:cNvPr>
          <p:cNvGraphicFramePr/>
          <p:nvPr>
            <p:extLst>
              <p:ext uri="{D42A27DB-BD31-4B8C-83A1-F6EECF244321}">
                <p14:modId xmlns:p14="http://schemas.microsoft.com/office/powerpoint/2010/main" val="2882265013"/>
              </p:ext>
            </p:extLst>
          </p:nvPr>
        </p:nvGraphicFramePr>
        <p:xfrm>
          <a:off x="8091682" y="709885"/>
          <a:ext cx="3997997" cy="41000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Table 27">
            <a:extLst>
              <a:ext uri="{FF2B5EF4-FFF2-40B4-BE49-F238E27FC236}">
                <a16:creationId xmlns:a16="http://schemas.microsoft.com/office/drawing/2014/main" id="{2FA87C52-37FE-D2F9-52AE-D68ECB3C2D51}"/>
              </a:ext>
            </a:extLst>
          </p:cNvPr>
          <p:cNvGraphicFramePr>
            <a:graphicFrameLocks noGrp="1"/>
          </p:cNvGraphicFramePr>
          <p:nvPr>
            <p:extLst>
              <p:ext uri="{D42A27DB-BD31-4B8C-83A1-F6EECF244321}">
                <p14:modId xmlns:p14="http://schemas.microsoft.com/office/powerpoint/2010/main" val="3070482876"/>
              </p:ext>
            </p:extLst>
          </p:nvPr>
        </p:nvGraphicFramePr>
        <p:xfrm>
          <a:off x="8282858" y="4991984"/>
          <a:ext cx="3777255" cy="944880"/>
        </p:xfrm>
        <a:graphic>
          <a:graphicData uri="http://schemas.openxmlformats.org/drawingml/2006/table">
            <a:tbl>
              <a:tblPr firstRow="1" bandRow="1">
                <a:tableStyleId>{5C22544A-7EE6-4342-B048-85BDC9FD1C3A}</a:tableStyleId>
              </a:tblPr>
              <a:tblGrid>
                <a:gridCol w="859807">
                  <a:extLst>
                    <a:ext uri="{9D8B030D-6E8A-4147-A177-3AD203B41FA5}">
                      <a16:colId xmlns:a16="http://schemas.microsoft.com/office/drawing/2014/main" val="1651089263"/>
                    </a:ext>
                  </a:extLst>
                </a:gridCol>
                <a:gridCol w="1221640">
                  <a:extLst>
                    <a:ext uri="{9D8B030D-6E8A-4147-A177-3AD203B41FA5}">
                      <a16:colId xmlns:a16="http://schemas.microsoft.com/office/drawing/2014/main" val="3665189291"/>
                    </a:ext>
                  </a:extLst>
                </a:gridCol>
                <a:gridCol w="742616">
                  <a:extLst>
                    <a:ext uri="{9D8B030D-6E8A-4147-A177-3AD203B41FA5}">
                      <a16:colId xmlns:a16="http://schemas.microsoft.com/office/drawing/2014/main" val="3982682260"/>
                    </a:ext>
                  </a:extLst>
                </a:gridCol>
                <a:gridCol w="953192">
                  <a:extLst>
                    <a:ext uri="{9D8B030D-6E8A-4147-A177-3AD203B41FA5}">
                      <a16:colId xmlns:a16="http://schemas.microsoft.com/office/drawing/2014/main" val="4015648614"/>
                    </a:ext>
                  </a:extLst>
                </a:gridCol>
              </a:tblGrid>
              <a:tr h="427804">
                <a:tc>
                  <a:txBody>
                    <a:bodyPr/>
                    <a:lstStyle/>
                    <a:p>
                      <a:r>
                        <a:rPr lang="en-GB" sz="1000" dirty="0"/>
                        <a:t>Overall 2022/23 mean</a:t>
                      </a:r>
                    </a:p>
                  </a:txBody>
                  <a:tcPr anchor="b">
                    <a:solidFill>
                      <a:srgbClr val="228096"/>
                    </a:solidFill>
                  </a:tcPr>
                </a:tc>
                <a:tc>
                  <a:txBody>
                    <a:bodyPr/>
                    <a:lstStyle/>
                    <a:p>
                      <a:r>
                        <a:rPr lang="en-GB" sz="1000" dirty="0"/>
                        <a:t>Target for 23/24 mean</a:t>
                      </a:r>
                    </a:p>
                  </a:txBody>
                  <a:tcPr anchor="b">
                    <a:solidFill>
                      <a:srgbClr val="228096"/>
                    </a:solidFill>
                  </a:tcPr>
                </a:tc>
                <a:tc>
                  <a:txBody>
                    <a:bodyPr/>
                    <a:lstStyle/>
                    <a:p>
                      <a:r>
                        <a:rPr lang="en-GB" sz="1000" dirty="0"/>
                        <a:t>YTD mean</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77476">
                <a:tc>
                  <a:txBody>
                    <a:bodyPr/>
                    <a:lstStyle/>
                    <a:p>
                      <a:r>
                        <a:rPr lang="en-GB" sz="1000" dirty="0"/>
                        <a:t>363 days</a:t>
                      </a:r>
                    </a:p>
                  </a:txBody>
                  <a:tcPr>
                    <a:solidFill>
                      <a:srgbClr val="F7F4F1"/>
                    </a:solidFill>
                  </a:tcPr>
                </a:tc>
                <a:tc>
                  <a:txBody>
                    <a:bodyPr/>
                    <a:lstStyle/>
                    <a:p>
                      <a:r>
                        <a:rPr lang="en-GB" sz="1000" dirty="0"/>
                        <a:t>309 days (15% improvement)</a:t>
                      </a:r>
                    </a:p>
                  </a:txBody>
                  <a:tcPr>
                    <a:solidFill>
                      <a:srgbClr val="F7F4F1"/>
                    </a:solidFill>
                  </a:tcPr>
                </a:tc>
                <a:tc>
                  <a:txBody>
                    <a:bodyPr/>
                    <a:lstStyle/>
                    <a:p>
                      <a:r>
                        <a:rPr lang="en-GB" sz="1000" dirty="0"/>
                        <a:t>317</a:t>
                      </a:r>
                    </a:p>
                  </a:txBody>
                  <a:tcPr>
                    <a:solidFill>
                      <a:srgbClr val="F7F4F1"/>
                    </a:solidFill>
                  </a:tcPr>
                </a:tc>
                <a:tc>
                  <a:txBody>
                    <a:bodyPr/>
                    <a:lstStyle/>
                    <a:p>
                      <a:r>
                        <a:rPr lang="en-GB" sz="10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7" name="TextBox 16">
            <a:extLst>
              <a:ext uri="{FF2B5EF4-FFF2-40B4-BE49-F238E27FC236}">
                <a16:creationId xmlns:a16="http://schemas.microsoft.com/office/drawing/2014/main" id="{218827BC-04D0-D018-82E7-2DA0A8AF21E6}"/>
              </a:ext>
            </a:extLst>
          </p:cNvPr>
          <p:cNvSpPr txBox="1"/>
          <p:nvPr/>
        </p:nvSpPr>
        <p:spPr>
          <a:xfrm>
            <a:off x="8282858" y="5985337"/>
            <a:ext cx="3777254" cy="415498"/>
          </a:xfrm>
          <a:prstGeom prst="rect">
            <a:avLst/>
          </a:prstGeom>
          <a:noFill/>
        </p:spPr>
        <p:txBody>
          <a:bodyPr wrap="square">
            <a:spAutoFit/>
          </a:bodyPr>
          <a:lstStyle/>
          <a:p>
            <a:r>
              <a:rPr lang="en-GB" sz="1050" dirty="0"/>
              <a:t>Expected to hit target. Performance is calculated as YTD so reflects April and May.</a:t>
            </a:r>
          </a:p>
        </p:txBody>
      </p:sp>
      <p:sp>
        <p:nvSpPr>
          <p:cNvPr id="14" name="Oval 13">
            <a:extLst>
              <a:ext uri="{FF2B5EF4-FFF2-40B4-BE49-F238E27FC236}">
                <a16:creationId xmlns:a16="http://schemas.microsoft.com/office/drawing/2014/main" id="{9F584BBF-FE3E-D4AD-DB43-6A2856F08FF4}"/>
              </a:ext>
              <a:ext uri="{C183D7F6-B498-43B3-948B-1728B52AA6E4}">
                <adec:decorative xmlns:adec="http://schemas.microsoft.com/office/drawing/2017/decorative" val="1"/>
              </a:ext>
            </a:extLst>
          </p:cNvPr>
          <p:cNvSpPr/>
          <p:nvPr/>
        </p:nvSpPr>
        <p:spPr>
          <a:xfrm>
            <a:off x="3594041" y="5597018"/>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33C003BA-7360-E6E9-E871-57602C12FB39}"/>
              </a:ext>
              <a:ext uri="{C183D7F6-B498-43B3-948B-1728B52AA6E4}">
                <adec:decorative xmlns:adec="http://schemas.microsoft.com/office/drawing/2017/decorative" val="1"/>
              </a:ext>
            </a:extLst>
          </p:cNvPr>
          <p:cNvSpPr/>
          <p:nvPr/>
        </p:nvSpPr>
        <p:spPr>
          <a:xfrm>
            <a:off x="7605827" y="5611058"/>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2946111-80B8-9CC3-1B99-4102477CC245}"/>
              </a:ext>
              <a:ext uri="{C183D7F6-B498-43B3-948B-1728B52AA6E4}">
                <adec:decorative xmlns:adec="http://schemas.microsoft.com/office/drawing/2017/decorative" val="1"/>
              </a:ext>
            </a:extLst>
          </p:cNvPr>
          <p:cNvSpPr/>
          <p:nvPr/>
        </p:nvSpPr>
        <p:spPr>
          <a:xfrm>
            <a:off x="11535620" y="5615675"/>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723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5D78B0-5FCD-F94F-9ACC-C649AC8D44F6}"/>
              </a:ext>
              <a:ext uri="{C183D7F6-B498-43B3-948B-1728B52AA6E4}">
                <adec:decorative xmlns:adec="http://schemas.microsoft.com/office/drawing/2017/decorative" val="1"/>
              </a:ext>
            </a:extLst>
          </p:cNvPr>
          <p:cNvSpPr/>
          <p:nvPr/>
        </p:nvSpPr>
        <p:spPr>
          <a:xfrm>
            <a:off x="0" y="5393555"/>
            <a:ext cx="12114275"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83543B99-1172-06FE-83D0-5506A698D5A7}"/>
              </a:ext>
            </a:extLst>
          </p:cNvPr>
          <p:cNvSpPr txBox="1">
            <a:spLocks noGrp="1"/>
          </p:cNvSpPr>
          <p:nvPr>
            <p:ph type="title" idx="4294967295"/>
          </p:nvPr>
        </p:nvSpPr>
        <p:spPr>
          <a:xfrm>
            <a:off x="476531" y="436648"/>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…that is timely </a:t>
            </a:r>
          </a:p>
        </p:txBody>
      </p:sp>
      <p:graphicFrame>
        <p:nvGraphicFramePr>
          <p:cNvPr id="12" name="Chart 11" descr="Combined bar and line chart of NICE's actual, planned and prior year activity for 7 diagnostics guidance, from April 2022 to March 2023.">
            <a:extLst>
              <a:ext uri="{FF2B5EF4-FFF2-40B4-BE49-F238E27FC236}">
                <a16:creationId xmlns:a16="http://schemas.microsoft.com/office/drawing/2014/main" id="{2CF160BF-8097-5D5F-7B64-39D82FCC3917}"/>
              </a:ext>
            </a:extLst>
          </p:cNvPr>
          <p:cNvGraphicFramePr/>
          <p:nvPr>
            <p:extLst>
              <p:ext uri="{D42A27DB-BD31-4B8C-83A1-F6EECF244321}">
                <p14:modId xmlns:p14="http://schemas.microsoft.com/office/powerpoint/2010/main" val="3562699972"/>
              </p:ext>
            </p:extLst>
          </p:nvPr>
        </p:nvGraphicFramePr>
        <p:xfrm>
          <a:off x="230014" y="996573"/>
          <a:ext cx="4275374" cy="38820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698948822"/>
              </p:ext>
            </p:extLst>
          </p:nvPr>
        </p:nvGraphicFramePr>
        <p:xfrm>
          <a:off x="307987" y="5054114"/>
          <a:ext cx="4093649" cy="1023248"/>
        </p:xfrm>
        <a:graphic>
          <a:graphicData uri="http://schemas.openxmlformats.org/drawingml/2006/table">
            <a:tbl>
              <a:tblPr firstRow="1" bandRow="1">
                <a:tableStyleId>{5C22544A-7EE6-4342-B048-85BDC9FD1C3A}</a:tableStyleId>
              </a:tblPr>
              <a:tblGrid>
                <a:gridCol w="1160688">
                  <a:extLst>
                    <a:ext uri="{9D8B030D-6E8A-4147-A177-3AD203B41FA5}">
                      <a16:colId xmlns:a16="http://schemas.microsoft.com/office/drawing/2014/main" val="1651089263"/>
                    </a:ext>
                  </a:extLst>
                </a:gridCol>
                <a:gridCol w="844575">
                  <a:extLst>
                    <a:ext uri="{9D8B030D-6E8A-4147-A177-3AD203B41FA5}">
                      <a16:colId xmlns:a16="http://schemas.microsoft.com/office/drawing/2014/main" val="3665189291"/>
                    </a:ext>
                  </a:extLst>
                </a:gridCol>
                <a:gridCol w="1023402">
                  <a:extLst>
                    <a:ext uri="{9D8B030D-6E8A-4147-A177-3AD203B41FA5}">
                      <a16:colId xmlns:a16="http://schemas.microsoft.com/office/drawing/2014/main" val="3982682260"/>
                    </a:ext>
                  </a:extLst>
                </a:gridCol>
                <a:gridCol w="1064984">
                  <a:extLst>
                    <a:ext uri="{9D8B030D-6E8A-4147-A177-3AD203B41FA5}">
                      <a16:colId xmlns:a16="http://schemas.microsoft.com/office/drawing/2014/main" val="4015648614"/>
                    </a:ext>
                  </a:extLst>
                </a:gridCol>
              </a:tblGrid>
              <a:tr h="630224">
                <a:tc>
                  <a:txBody>
                    <a:bodyPr/>
                    <a:lstStyle/>
                    <a:p>
                      <a:r>
                        <a:rPr lang="en-GB" sz="1100" dirty="0"/>
                        <a:t>Overall 2022/23 out-turn</a:t>
                      </a:r>
                    </a:p>
                  </a:txBody>
                  <a:tcPr anchor="b">
                    <a:solidFill>
                      <a:srgbClr val="228096"/>
                    </a:solidFill>
                  </a:tcPr>
                </a:tc>
                <a:tc>
                  <a:txBody>
                    <a:bodyPr/>
                    <a:lstStyle/>
                    <a:p>
                      <a:r>
                        <a:rPr lang="en-GB" sz="1100" dirty="0"/>
                        <a:t>Target for 23/24 out-turn</a:t>
                      </a:r>
                    </a:p>
                  </a:txBody>
                  <a:tcPr anchor="b">
                    <a:solidFill>
                      <a:srgbClr val="228096"/>
                    </a:solidFill>
                  </a:tcPr>
                </a:tc>
                <a:tc>
                  <a:txBody>
                    <a:bodyPr/>
                    <a:lstStyle/>
                    <a:p>
                      <a:r>
                        <a:rPr lang="en-GB" sz="1100" dirty="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93024">
                <a:tc>
                  <a:txBody>
                    <a:bodyPr/>
                    <a:lstStyle/>
                    <a:p>
                      <a:r>
                        <a:rPr lang="en-GB" sz="1100" dirty="0"/>
                        <a:t>72 weeks</a:t>
                      </a:r>
                    </a:p>
                  </a:txBody>
                  <a:tcPr>
                    <a:solidFill>
                      <a:srgbClr val="F7F4F1"/>
                    </a:solidFill>
                  </a:tcPr>
                </a:tc>
                <a:tc>
                  <a:txBody>
                    <a:bodyPr/>
                    <a:lstStyle/>
                    <a:p>
                      <a:r>
                        <a:rPr lang="en-GB" sz="1100" dirty="0"/>
                        <a:t>60 weeks</a:t>
                      </a:r>
                    </a:p>
                  </a:txBody>
                  <a:tcPr>
                    <a:solidFill>
                      <a:srgbClr val="F7F4F1"/>
                    </a:solidFill>
                  </a:tcPr>
                </a:tc>
                <a:tc>
                  <a:txBody>
                    <a:bodyPr/>
                    <a:lstStyle/>
                    <a:p>
                      <a:r>
                        <a:rPr lang="en-GB" sz="1100" dirty="0"/>
                        <a:t>0 weeks</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1" name="TextBox 10">
            <a:extLst>
              <a:ext uri="{FF2B5EF4-FFF2-40B4-BE49-F238E27FC236}">
                <a16:creationId xmlns:a16="http://schemas.microsoft.com/office/drawing/2014/main" id="{42F2C1E9-BE51-0A41-8D71-427FD9CF5F5A}"/>
              </a:ext>
            </a:extLst>
          </p:cNvPr>
          <p:cNvSpPr txBox="1"/>
          <p:nvPr/>
        </p:nvSpPr>
        <p:spPr>
          <a:xfrm>
            <a:off x="307987" y="6119463"/>
            <a:ext cx="4093649" cy="738664"/>
          </a:xfrm>
          <a:prstGeom prst="rect">
            <a:avLst/>
          </a:prstGeom>
          <a:noFill/>
        </p:spPr>
        <p:txBody>
          <a:bodyPr wrap="square">
            <a:spAutoFit/>
          </a:bodyPr>
          <a:lstStyle/>
          <a:p>
            <a:r>
              <a:rPr lang="en-GB" sz="1050" dirty="0"/>
              <a:t>This target is expected to be reached with the development of a refreshed health tech guidance timeline. This timeline is currently in development and will be delivered by the end of the business year. </a:t>
            </a:r>
          </a:p>
        </p:txBody>
      </p:sp>
      <p:graphicFrame>
        <p:nvGraphicFramePr>
          <p:cNvPr id="2" name="Chart 1" descr="Combined bar and line chart of NICE's actual, planned and prior year activity for 11 quality standard updates, from April 2022 to March 2023.">
            <a:extLst>
              <a:ext uri="{FF2B5EF4-FFF2-40B4-BE49-F238E27FC236}">
                <a16:creationId xmlns:a16="http://schemas.microsoft.com/office/drawing/2014/main" id="{27DDECE9-5979-E7E2-F296-53D72D5BB2E3}"/>
              </a:ext>
            </a:extLst>
          </p:cNvPr>
          <p:cNvGraphicFramePr/>
          <p:nvPr>
            <p:extLst>
              <p:ext uri="{D42A27DB-BD31-4B8C-83A1-F6EECF244321}">
                <p14:modId xmlns:p14="http://schemas.microsoft.com/office/powerpoint/2010/main" val="3948727742"/>
              </p:ext>
            </p:extLst>
          </p:nvPr>
        </p:nvGraphicFramePr>
        <p:xfrm>
          <a:off x="4447954" y="996573"/>
          <a:ext cx="3696586" cy="38820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27">
            <a:extLst>
              <a:ext uri="{FF2B5EF4-FFF2-40B4-BE49-F238E27FC236}">
                <a16:creationId xmlns:a16="http://schemas.microsoft.com/office/drawing/2014/main" id="{A336F09F-7457-4FEA-A770-CBCA41A9E376}"/>
              </a:ext>
            </a:extLst>
          </p:cNvPr>
          <p:cNvGraphicFramePr>
            <a:graphicFrameLocks noGrp="1"/>
          </p:cNvGraphicFramePr>
          <p:nvPr>
            <p:extLst>
              <p:ext uri="{D42A27DB-BD31-4B8C-83A1-F6EECF244321}">
                <p14:modId xmlns:p14="http://schemas.microsoft.com/office/powerpoint/2010/main" val="1899257386"/>
              </p:ext>
            </p:extLst>
          </p:nvPr>
        </p:nvGraphicFramePr>
        <p:xfrm>
          <a:off x="4710586" y="5053081"/>
          <a:ext cx="3433954" cy="1024281"/>
        </p:xfrm>
        <a:graphic>
          <a:graphicData uri="http://schemas.openxmlformats.org/drawingml/2006/table">
            <a:tbl>
              <a:tblPr firstRow="1" bandRow="1">
                <a:tableStyleId>{5C22544A-7EE6-4342-B048-85BDC9FD1C3A}</a:tableStyleId>
              </a:tblPr>
              <a:tblGrid>
                <a:gridCol w="858489">
                  <a:extLst>
                    <a:ext uri="{9D8B030D-6E8A-4147-A177-3AD203B41FA5}">
                      <a16:colId xmlns:a16="http://schemas.microsoft.com/office/drawing/2014/main" val="1651089263"/>
                    </a:ext>
                  </a:extLst>
                </a:gridCol>
                <a:gridCol w="858489">
                  <a:extLst>
                    <a:ext uri="{9D8B030D-6E8A-4147-A177-3AD203B41FA5}">
                      <a16:colId xmlns:a16="http://schemas.microsoft.com/office/drawing/2014/main" val="3665189291"/>
                    </a:ext>
                  </a:extLst>
                </a:gridCol>
                <a:gridCol w="693856">
                  <a:extLst>
                    <a:ext uri="{9D8B030D-6E8A-4147-A177-3AD203B41FA5}">
                      <a16:colId xmlns:a16="http://schemas.microsoft.com/office/drawing/2014/main" val="3982682260"/>
                    </a:ext>
                  </a:extLst>
                </a:gridCol>
                <a:gridCol w="1023120">
                  <a:extLst>
                    <a:ext uri="{9D8B030D-6E8A-4147-A177-3AD203B41FA5}">
                      <a16:colId xmlns:a16="http://schemas.microsoft.com/office/drawing/2014/main" val="4015648614"/>
                    </a:ext>
                  </a:extLst>
                </a:gridCol>
              </a:tblGrid>
              <a:tr h="300095">
                <a:tc>
                  <a:txBody>
                    <a:bodyPr/>
                    <a:lstStyle/>
                    <a:p>
                      <a:r>
                        <a:rPr lang="en-GB" sz="1100" dirty="0"/>
                        <a:t>Overall 2022/23 out-turn </a:t>
                      </a:r>
                    </a:p>
                  </a:txBody>
                  <a:tcPr anchor="b">
                    <a:solidFill>
                      <a:srgbClr val="228096"/>
                    </a:solidFill>
                  </a:tcPr>
                </a:tc>
                <a:tc>
                  <a:txBody>
                    <a:bodyPr/>
                    <a:lstStyle/>
                    <a:p>
                      <a:r>
                        <a:rPr lang="en-GB" sz="1100" dirty="0"/>
                        <a:t>Target for 23/24 out-turn</a:t>
                      </a:r>
                    </a:p>
                  </a:txBody>
                  <a:tcPr anchor="b">
                    <a:solidFill>
                      <a:srgbClr val="228096"/>
                    </a:solidFill>
                  </a:tcPr>
                </a:tc>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429921">
                <a:tc>
                  <a:txBody>
                    <a:bodyPr/>
                    <a:lstStyle/>
                    <a:p>
                      <a:r>
                        <a:rPr lang="en-GB" sz="1100" dirty="0"/>
                        <a:t>n/a</a:t>
                      </a:r>
                    </a:p>
                  </a:txBody>
                  <a:tcPr>
                    <a:solidFill>
                      <a:srgbClr val="F7F4F1"/>
                    </a:solidFill>
                  </a:tcPr>
                </a:tc>
                <a:tc>
                  <a:txBody>
                    <a:bodyPr/>
                    <a:lstStyle/>
                    <a:p>
                      <a:r>
                        <a:rPr lang="en-GB" sz="1100" dirty="0"/>
                        <a:t>80%</a:t>
                      </a:r>
                    </a:p>
                  </a:txBody>
                  <a:tcPr>
                    <a:solidFill>
                      <a:srgbClr val="F7F4F1"/>
                    </a:solidFill>
                  </a:tcPr>
                </a:tc>
                <a:tc>
                  <a:txBody>
                    <a:bodyPr/>
                    <a:lstStyle/>
                    <a:p>
                      <a:r>
                        <a:rPr lang="en-GB" sz="1100" dirty="0"/>
                        <a:t>0%</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7" name="TextBox 6">
            <a:extLst>
              <a:ext uri="{FF2B5EF4-FFF2-40B4-BE49-F238E27FC236}">
                <a16:creationId xmlns:a16="http://schemas.microsoft.com/office/drawing/2014/main" id="{A2C0A538-593E-90C9-0901-CA03D2704703}"/>
              </a:ext>
            </a:extLst>
          </p:cNvPr>
          <p:cNvSpPr txBox="1"/>
          <p:nvPr/>
        </p:nvSpPr>
        <p:spPr>
          <a:xfrm>
            <a:off x="4696229" y="6120151"/>
            <a:ext cx="3200036" cy="707886"/>
          </a:xfrm>
          <a:prstGeom prst="rect">
            <a:avLst/>
          </a:prstGeom>
          <a:noFill/>
        </p:spPr>
        <p:txBody>
          <a:bodyPr wrap="square">
            <a:spAutoFit/>
          </a:bodyPr>
          <a:lstStyle/>
          <a:p>
            <a:r>
              <a:rPr lang="en-GB" sz="800" b="0" i="0" dirty="0">
                <a:solidFill>
                  <a:srgbClr val="000000"/>
                </a:solidFill>
                <a:effectLst/>
              </a:rPr>
              <a:t>No EVAs have yet been published within the 6 month target this business year. The median time to produce conditional recommendations for the year is currently looking to be 6.8 months. But there is potential to identify time savings through the development of a refreshed health tech guidance timeline. </a:t>
            </a:r>
            <a:endParaRPr lang="en-GB" sz="800" dirty="0"/>
          </a:p>
        </p:txBody>
      </p:sp>
      <p:graphicFrame>
        <p:nvGraphicFramePr>
          <p:cNvPr id="13" name="Chart 12" descr="Combined bar and line chart of NICE's actual, planned and prior year activity for 11 quality standard updates, from April 2022 to March 2023.">
            <a:extLst>
              <a:ext uri="{FF2B5EF4-FFF2-40B4-BE49-F238E27FC236}">
                <a16:creationId xmlns:a16="http://schemas.microsoft.com/office/drawing/2014/main" id="{F443F234-B8D8-1B62-9966-631D39794874}"/>
              </a:ext>
            </a:extLst>
          </p:cNvPr>
          <p:cNvGraphicFramePr/>
          <p:nvPr>
            <p:extLst>
              <p:ext uri="{D42A27DB-BD31-4B8C-83A1-F6EECF244321}">
                <p14:modId xmlns:p14="http://schemas.microsoft.com/office/powerpoint/2010/main" val="3124849472"/>
              </p:ext>
            </p:extLst>
          </p:nvPr>
        </p:nvGraphicFramePr>
        <p:xfrm>
          <a:off x="8247321" y="672176"/>
          <a:ext cx="3848426" cy="42064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Table 27">
            <a:extLst>
              <a:ext uri="{FF2B5EF4-FFF2-40B4-BE49-F238E27FC236}">
                <a16:creationId xmlns:a16="http://schemas.microsoft.com/office/drawing/2014/main" id="{722F814C-94B8-3D2E-E00E-433E448C7932}"/>
              </a:ext>
            </a:extLst>
          </p:cNvPr>
          <p:cNvGraphicFramePr>
            <a:graphicFrameLocks noGrp="1"/>
          </p:cNvGraphicFramePr>
          <p:nvPr>
            <p:extLst>
              <p:ext uri="{D42A27DB-BD31-4B8C-83A1-F6EECF244321}">
                <p14:modId xmlns:p14="http://schemas.microsoft.com/office/powerpoint/2010/main" val="1383693459"/>
              </p:ext>
            </p:extLst>
          </p:nvPr>
        </p:nvGraphicFramePr>
        <p:xfrm>
          <a:off x="8381757" y="5053081"/>
          <a:ext cx="3656833" cy="1051957"/>
        </p:xfrm>
        <a:graphic>
          <a:graphicData uri="http://schemas.openxmlformats.org/drawingml/2006/table">
            <a:tbl>
              <a:tblPr firstRow="1" bandRow="1">
                <a:tableStyleId>{5C22544A-7EE6-4342-B048-85BDC9FD1C3A}</a:tableStyleId>
              </a:tblPr>
              <a:tblGrid>
                <a:gridCol w="914209">
                  <a:extLst>
                    <a:ext uri="{9D8B030D-6E8A-4147-A177-3AD203B41FA5}">
                      <a16:colId xmlns:a16="http://schemas.microsoft.com/office/drawing/2014/main" val="1651089263"/>
                    </a:ext>
                  </a:extLst>
                </a:gridCol>
                <a:gridCol w="914209">
                  <a:extLst>
                    <a:ext uri="{9D8B030D-6E8A-4147-A177-3AD203B41FA5}">
                      <a16:colId xmlns:a16="http://schemas.microsoft.com/office/drawing/2014/main" val="3665189291"/>
                    </a:ext>
                  </a:extLst>
                </a:gridCol>
                <a:gridCol w="761698">
                  <a:extLst>
                    <a:ext uri="{9D8B030D-6E8A-4147-A177-3AD203B41FA5}">
                      <a16:colId xmlns:a16="http://schemas.microsoft.com/office/drawing/2014/main" val="3982682260"/>
                    </a:ext>
                  </a:extLst>
                </a:gridCol>
                <a:gridCol w="1066717">
                  <a:extLst>
                    <a:ext uri="{9D8B030D-6E8A-4147-A177-3AD203B41FA5}">
                      <a16:colId xmlns:a16="http://schemas.microsoft.com/office/drawing/2014/main" val="4015648614"/>
                    </a:ext>
                  </a:extLst>
                </a:gridCol>
              </a:tblGrid>
              <a:tr h="647787">
                <a:tc>
                  <a:txBody>
                    <a:bodyPr/>
                    <a:lstStyle/>
                    <a:p>
                      <a:r>
                        <a:rPr lang="en-GB" sz="1100" dirty="0"/>
                        <a:t>Overall 2022/23 out-turn</a:t>
                      </a:r>
                    </a:p>
                  </a:txBody>
                  <a:tcPr anchor="b">
                    <a:solidFill>
                      <a:srgbClr val="228096"/>
                    </a:solidFill>
                  </a:tcPr>
                </a:tc>
                <a:tc>
                  <a:txBody>
                    <a:bodyPr/>
                    <a:lstStyle/>
                    <a:p>
                      <a:r>
                        <a:rPr lang="en-GB" sz="1100" dirty="0"/>
                        <a:t>Target for 23/24 out-turn</a:t>
                      </a:r>
                    </a:p>
                  </a:txBody>
                  <a:tcPr anchor="b">
                    <a:solidFill>
                      <a:srgbClr val="228096"/>
                    </a:solidFill>
                  </a:tcPr>
                </a:tc>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404170">
                <a:tc>
                  <a:txBody>
                    <a:bodyPr/>
                    <a:lstStyle/>
                    <a:p>
                      <a:r>
                        <a:rPr lang="en-GB" sz="1100" dirty="0"/>
                        <a:t>n/a</a:t>
                      </a:r>
                    </a:p>
                  </a:txBody>
                  <a:tcPr>
                    <a:solidFill>
                      <a:srgbClr val="F7F4F1"/>
                    </a:solidFill>
                  </a:tcPr>
                </a:tc>
                <a:tc>
                  <a:txBody>
                    <a:bodyPr/>
                    <a:lstStyle/>
                    <a:p>
                      <a:r>
                        <a:rPr lang="en-GB" sz="1100" dirty="0"/>
                        <a:t>100%</a:t>
                      </a:r>
                    </a:p>
                  </a:txBody>
                  <a:tcPr>
                    <a:solidFill>
                      <a:srgbClr val="F7F4F1"/>
                    </a:solidFill>
                  </a:tcPr>
                </a:tc>
                <a:tc>
                  <a:txBody>
                    <a:bodyPr/>
                    <a:lstStyle/>
                    <a:p>
                      <a:r>
                        <a:rPr lang="en-GB" sz="1100" dirty="0"/>
                        <a:t>0%</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8" name="TextBox 7">
            <a:extLst>
              <a:ext uri="{FF2B5EF4-FFF2-40B4-BE49-F238E27FC236}">
                <a16:creationId xmlns:a16="http://schemas.microsoft.com/office/drawing/2014/main" id="{3570BC35-4F33-4128-719D-C2F2CA3B95A3}"/>
              </a:ext>
            </a:extLst>
          </p:cNvPr>
          <p:cNvSpPr txBox="1"/>
          <p:nvPr/>
        </p:nvSpPr>
        <p:spPr>
          <a:xfrm>
            <a:off x="8381758" y="6129510"/>
            <a:ext cx="3200036" cy="577081"/>
          </a:xfrm>
          <a:prstGeom prst="rect">
            <a:avLst/>
          </a:prstGeom>
          <a:noFill/>
        </p:spPr>
        <p:txBody>
          <a:bodyPr wrap="square">
            <a:spAutoFit/>
          </a:bodyPr>
          <a:lstStyle/>
          <a:p>
            <a:r>
              <a:rPr lang="en-GB" sz="1050" dirty="0"/>
              <a:t>Transitioning to new process of aligning plan publication with guidance, and still recruiting team to support plan production.</a:t>
            </a:r>
          </a:p>
        </p:txBody>
      </p:sp>
      <p:sp>
        <p:nvSpPr>
          <p:cNvPr id="14" name="Oval 13">
            <a:extLst>
              <a:ext uri="{FF2B5EF4-FFF2-40B4-BE49-F238E27FC236}">
                <a16:creationId xmlns:a16="http://schemas.microsoft.com/office/drawing/2014/main" id="{9F584BBF-FE3E-D4AD-DB43-6A2856F08FF4}"/>
              </a:ext>
              <a:ext uri="{C183D7F6-B498-43B3-948B-1728B52AA6E4}">
                <adec:decorative xmlns:adec="http://schemas.microsoft.com/office/drawing/2017/decorative" val="1"/>
              </a:ext>
            </a:extLst>
          </p:cNvPr>
          <p:cNvSpPr/>
          <p:nvPr/>
        </p:nvSpPr>
        <p:spPr>
          <a:xfrm>
            <a:off x="4174091" y="5748583"/>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2946111-80B8-9CC3-1B99-4102477CC245}"/>
              </a:ext>
              <a:ext uri="{C183D7F6-B498-43B3-948B-1728B52AA6E4}">
                <adec:decorative xmlns:adec="http://schemas.microsoft.com/office/drawing/2017/decorative" val="1"/>
              </a:ext>
            </a:extLst>
          </p:cNvPr>
          <p:cNvSpPr/>
          <p:nvPr/>
        </p:nvSpPr>
        <p:spPr>
          <a:xfrm>
            <a:off x="7910081" y="5708266"/>
            <a:ext cx="149570" cy="149570"/>
          </a:xfrm>
          <a:prstGeom prst="ellipse">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C32160E-1D37-DF5C-1C8C-A0C4481D537F}"/>
              </a:ext>
              <a:ext uri="{C183D7F6-B498-43B3-948B-1728B52AA6E4}">
                <adec:decorative xmlns:adec="http://schemas.microsoft.com/office/drawing/2017/decorative" val="1"/>
              </a:ext>
            </a:extLst>
          </p:cNvPr>
          <p:cNvSpPr/>
          <p:nvPr/>
        </p:nvSpPr>
        <p:spPr>
          <a:xfrm>
            <a:off x="11801058" y="5754609"/>
            <a:ext cx="149570" cy="149570"/>
          </a:xfrm>
          <a:prstGeom prst="ellipse">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7949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5D78B0-5FCD-F94F-9ACC-C649AC8D44F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475025"/>
            <a:ext cx="12114275"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83543B99-1172-06FE-83D0-5506A698D5A7}"/>
              </a:ext>
            </a:extLst>
          </p:cNvPr>
          <p:cNvSpPr txBox="1">
            <a:spLocks noGrp="1"/>
          </p:cNvSpPr>
          <p:nvPr>
            <p:ph type="title" idx="4294967295"/>
          </p:nvPr>
        </p:nvSpPr>
        <p:spPr>
          <a:xfrm>
            <a:off x="506809" y="406683"/>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…that is usable and has a demonstrable impact</a:t>
            </a:r>
          </a:p>
        </p:txBody>
      </p:sp>
      <p:sp>
        <p:nvSpPr>
          <p:cNvPr id="9" name="Rectangle 8">
            <a:extLst>
              <a:ext uri="{FF2B5EF4-FFF2-40B4-BE49-F238E27FC236}">
                <a16:creationId xmlns:a16="http://schemas.microsoft.com/office/drawing/2014/main" id="{77801A4A-8621-59E7-7959-60F29365BA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2400" y="6344977"/>
            <a:ext cx="11961875" cy="469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Chart 7" descr="Combined bar and line chart of NICE's percentage of actual, target and prior year activity for resource impact products published to support all NICE guidelines (excluding COVID-19 rapid guidelines), positively recommended technology appraisals, medical technologies and diagnostics guidance at the point of guidance publication, from April 2022 to March 2023.">
            <a:extLst>
              <a:ext uri="{FF2B5EF4-FFF2-40B4-BE49-F238E27FC236}">
                <a16:creationId xmlns:a16="http://schemas.microsoft.com/office/drawing/2014/main" id="{5AF4A899-435E-499C-7F28-3ADB4F2C2AF1}"/>
              </a:ext>
            </a:extLst>
          </p:cNvPr>
          <p:cNvGraphicFramePr/>
          <p:nvPr>
            <p:extLst>
              <p:ext uri="{D42A27DB-BD31-4B8C-83A1-F6EECF244321}">
                <p14:modId xmlns:p14="http://schemas.microsoft.com/office/powerpoint/2010/main" val="2244493605"/>
              </p:ext>
            </p:extLst>
          </p:nvPr>
        </p:nvGraphicFramePr>
        <p:xfrm>
          <a:off x="152400" y="981228"/>
          <a:ext cx="4249718" cy="38329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27">
            <a:extLst>
              <a:ext uri="{FF2B5EF4-FFF2-40B4-BE49-F238E27FC236}">
                <a16:creationId xmlns:a16="http://schemas.microsoft.com/office/drawing/2014/main" id="{5F0A18F6-E94B-CD99-E23E-BAB6A1BC0386}"/>
              </a:ext>
            </a:extLst>
          </p:cNvPr>
          <p:cNvGraphicFramePr>
            <a:graphicFrameLocks noGrp="1"/>
          </p:cNvGraphicFramePr>
          <p:nvPr>
            <p:extLst>
              <p:ext uri="{D42A27DB-BD31-4B8C-83A1-F6EECF244321}">
                <p14:modId xmlns:p14="http://schemas.microsoft.com/office/powerpoint/2010/main" val="246195515"/>
              </p:ext>
            </p:extLst>
          </p:nvPr>
        </p:nvGraphicFramePr>
        <p:xfrm>
          <a:off x="271593" y="4959069"/>
          <a:ext cx="4093649" cy="1078454"/>
        </p:xfrm>
        <a:graphic>
          <a:graphicData uri="http://schemas.openxmlformats.org/drawingml/2006/table">
            <a:tbl>
              <a:tblPr firstRow="1" bandRow="1">
                <a:tableStyleId>{5C22544A-7EE6-4342-B048-85BDC9FD1C3A}</a:tableStyleId>
              </a:tblPr>
              <a:tblGrid>
                <a:gridCol w="1160688">
                  <a:extLst>
                    <a:ext uri="{9D8B030D-6E8A-4147-A177-3AD203B41FA5}">
                      <a16:colId xmlns:a16="http://schemas.microsoft.com/office/drawing/2014/main" val="1651089263"/>
                    </a:ext>
                  </a:extLst>
                </a:gridCol>
                <a:gridCol w="996026">
                  <a:extLst>
                    <a:ext uri="{9D8B030D-6E8A-4147-A177-3AD203B41FA5}">
                      <a16:colId xmlns:a16="http://schemas.microsoft.com/office/drawing/2014/main" val="3665189291"/>
                    </a:ext>
                  </a:extLst>
                </a:gridCol>
                <a:gridCol w="726676">
                  <a:extLst>
                    <a:ext uri="{9D8B030D-6E8A-4147-A177-3AD203B41FA5}">
                      <a16:colId xmlns:a16="http://schemas.microsoft.com/office/drawing/2014/main" val="3982682260"/>
                    </a:ext>
                  </a:extLst>
                </a:gridCol>
                <a:gridCol w="1210259">
                  <a:extLst>
                    <a:ext uri="{9D8B030D-6E8A-4147-A177-3AD203B41FA5}">
                      <a16:colId xmlns:a16="http://schemas.microsoft.com/office/drawing/2014/main" val="4015648614"/>
                    </a:ext>
                  </a:extLst>
                </a:gridCol>
              </a:tblGrid>
              <a:tr h="687797">
                <a:tc>
                  <a:txBody>
                    <a:bodyPr/>
                    <a:lstStyle/>
                    <a:p>
                      <a:r>
                        <a:rPr lang="en-GB" sz="1100" dirty="0"/>
                        <a:t>Overall 2022/23 out-turn</a:t>
                      </a:r>
                    </a:p>
                  </a:txBody>
                  <a:tcPr anchor="b">
                    <a:solidFill>
                      <a:srgbClr val="228096"/>
                    </a:solidFill>
                  </a:tcPr>
                </a:tc>
                <a:tc>
                  <a:txBody>
                    <a:bodyPr/>
                    <a:lstStyle/>
                    <a:p>
                      <a:r>
                        <a:rPr lang="en-GB" sz="1100" dirty="0"/>
                        <a:t>Target for 23/24</a:t>
                      </a:r>
                    </a:p>
                  </a:txBody>
                  <a:tcPr anchor="b">
                    <a:solidFill>
                      <a:srgbClr val="228096"/>
                    </a:solidFill>
                  </a:tcPr>
                </a:tc>
                <a:tc>
                  <a:txBody>
                    <a:bodyPr/>
                    <a:lstStyle/>
                    <a:p>
                      <a:r>
                        <a:rPr lang="en-GB" sz="1100" dirty="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90657">
                <a:tc>
                  <a:txBody>
                    <a:bodyPr/>
                    <a:lstStyle/>
                    <a:p>
                      <a:r>
                        <a:rPr lang="en-GB" sz="1100" dirty="0"/>
                        <a:t>100%</a:t>
                      </a:r>
                    </a:p>
                  </a:txBody>
                  <a:tcPr>
                    <a:solidFill>
                      <a:srgbClr val="F7F4F1"/>
                    </a:solidFill>
                  </a:tcPr>
                </a:tc>
                <a:tc>
                  <a:txBody>
                    <a:bodyPr/>
                    <a:lstStyle/>
                    <a:p>
                      <a:r>
                        <a:rPr lang="en-GB" sz="1100" dirty="0"/>
                        <a:t>90%</a:t>
                      </a:r>
                    </a:p>
                  </a:txBody>
                  <a:tcPr>
                    <a:solidFill>
                      <a:srgbClr val="F7F4F1"/>
                    </a:solidFill>
                  </a:tcPr>
                </a:tc>
                <a:tc>
                  <a:txBody>
                    <a:bodyPr/>
                    <a:lstStyle/>
                    <a:p>
                      <a:r>
                        <a:rPr lang="en-GB" sz="1100" dirty="0"/>
                        <a:t>90%</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1" name="TextBox 10">
            <a:extLst>
              <a:ext uri="{FF2B5EF4-FFF2-40B4-BE49-F238E27FC236}">
                <a16:creationId xmlns:a16="http://schemas.microsoft.com/office/drawing/2014/main" id="{42F2C1E9-BE51-0A41-8D71-427FD9CF5F5A}"/>
              </a:ext>
            </a:extLst>
          </p:cNvPr>
          <p:cNvSpPr txBox="1"/>
          <p:nvPr/>
        </p:nvSpPr>
        <p:spPr>
          <a:xfrm>
            <a:off x="271593" y="6094826"/>
            <a:ext cx="3997748" cy="264021"/>
          </a:xfrm>
          <a:prstGeom prst="rect">
            <a:avLst/>
          </a:prstGeom>
          <a:noFill/>
        </p:spPr>
        <p:txBody>
          <a:bodyPr wrap="square">
            <a:spAutoFit/>
          </a:bodyPr>
          <a:lstStyle/>
          <a:p>
            <a:r>
              <a:rPr lang="en-GB" sz="1050" dirty="0"/>
              <a:t>Expected to hit target.</a:t>
            </a:r>
          </a:p>
        </p:txBody>
      </p:sp>
      <p:graphicFrame>
        <p:nvGraphicFramePr>
          <p:cNvPr id="10" name="Chart 9" descr="Combined bar and line chart of NICE's actual, planned and prior year activity for 7 diagnostics guidance, from April 2022 to March 2023.">
            <a:extLst>
              <a:ext uri="{FF2B5EF4-FFF2-40B4-BE49-F238E27FC236}">
                <a16:creationId xmlns:a16="http://schemas.microsoft.com/office/drawing/2014/main" id="{22E6B6A2-239F-08A9-9F12-5940E9FE529A}"/>
              </a:ext>
            </a:extLst>
          </p:cNvPr>
          <p:cNvGraphicFramePr/>
          <p:nvPr>
            <p:extLst>
              <p:ext uri="{D42A27DB-BD31-4B8C-83A1-F6EECF244321}">
                <p14:modId xmlns:p14="http://schemas.microsoft.com/office/powerpoint/2010/main" val="4225598992"/>
              </p:ext>
            </p:extLst>
          </p:nvPr>
        </p:nvGraphicFramePr>
        <p:xfrm>
          <a:off x="4277895" y="967882"/>
          <a:ext cx="4093649" cy="39384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27">
            <a:extLst>
              <a:ext uri="{FF2B5EF4-FFF2-40B4-BE49-F238E27FC236}">
                <a16:creationId xmlns:a16="http://schemas.microsoft.com/office/drawing/2014/main" id="{A336F09F-7457-4FEA-A770-CBCA41A9E376}"/>
              </a:ext>
            </a:extLst>
          </p:cNvPr>
          <p:cNvGraphicFramePr>
            <a:graphicFrameLocks noGrp="1"/>
          </p:cNvGraphicFramePr>
          <p:nvPr>
            <p:extLst>
              <p:ext uri="{D42A27DB-BD31-4B8C-83A1-F6EECF244321}">
                <p14:modId xmlns:p14="http://schemas.microsoft.com/office/powerpoint/2010/main" val="980451642"/>
              </p:ext>
            </p:extLst>
          </p:nvPr>
        </p:nvGraphicFramePr>
        <p:xfrm>
          <a:off x="4636835" y="4959069"/>
          <a:ext cx="3653323" cy="1078454"/>
        </p:xfrm>
        <a:graphic>
          <a:graphicData uri="http://schemas.openxmlformats.org/drawingml/2006/table">
            <a:tbl>
              <a:tblPr firstRow="1" bandRow="1">
                <a:tableStyleId>{5C22544A-7EE6-4342-B048-85BDC9FD1C3A}</a:tableStyleId>
              </a:tblPr>
              <a:tblGrid>
                <a:gridCol w="913331">
                  <a:extLst>
                    <a:ext uri="{9D8B030D-6E8A-4147-A177-3AD203B41FA5}">
                      <a16:colId xmlns:a16="http://schemas.microsoft.com/office/drawing/2014/main" val="1651089263"/>
                    </a:ext>
                  </a:extLst>
                </a:gridCol>
                <a:gridCol w="913331">
                  <a:extLst>
                    <a:ext uri="{9D8B030D-6E8A-4147-A177-3AD203B41FA5}">
                      <a16:colId xmlns:a16="http://schemas.microsoft.com/office/drawing/2014/main" val="3665189291"/>
                    </a:ext>
                  </a:extLst>
                </a:gridCol>
                <a:gridCol w="760968">
                  <a:extLst>
                    <a:ext uri="{9D8B030D-6E8A-4147-A177-3AD203B41FA5}">
                      <a16:colId xmlns:a16="http://schemas.microsoft.com/office/drawing/2014/main" val="3982682260"/>
                    </a:ext>
                  </a:extLst>
                </a:gridCol>
                <a:gridCol w="1065693">
                  <a:extLst>
                    <a:ext uri="{9D8B030D-6E8A-4147-A177-3AD203B41FA5}">
                      <a16:colId xmlns:a16="http://schemas.microsoft.com/office/drawing/2014/main" val="4015648614"/>
                    </a:ext>
                  </a:extLst>
                </a:gridCol>
              </a:tblGrid>
              <a:tr h="627757">
                <a:tc>
                  <a:txBody>
                    <a:bodyPr/>
                    <a:lstStyle/>
                    <a:p>
                      <a:r>
                        <a:rPr lang="en-GB" sz="1100" dirty="0"/>
                        <a:t>Overall 2022/23 out-turn</a:t>
                      </a:r>
                    </a:p>
                  </a:txBody>
                  <a:tcPr anchor="b">
                    <a:solidFill>
                      <a:srgbClr val="228096"/>
                    </a:solidFill>
                  </a:tcPr>
                </a:tc>
                <a:tc>
                  <a:txBody>
                    <a:bodyPr/>
                    <a:lstStyle/>
                    <a:p>
                      <a:r>
                        <a:rPr lang="en-GB" sz="1100" dirty="0"/>
                        <a:t>Target for 23/24 out-turn</a:t>
                      </a:r>
                    </a:p>
                  </a:txBody>
                  <a:tcPr anchor="b">
                    <a:solidFill>
                      <a:srgbClr val="228096"/>
                    </a:solidFill>
                  </a:tcPr>
                </a:tc>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450697">
                <a:tc>
                  <a:txBody>
                    <a:bodyPr/>
                    <a:lstStyle/>
                    <a:p>
                      <a:r>
                        <a:rPr lang="en-GB" sz="1100" dirty="0"/>
                        <a:t>3.5% growth</a:t>
                      </a:r>
                    </a:p>
                  </a:txBody>
                  <a:tcPr>
                    <a:solidFill>
                      <a:srgbClr val="F7F4F1"/>
                    </a:solidFill>
                  </a:tcPr>
                </a:tc>
                <a:tc>
                  <a:txBody>
                    <a:bodyPr/>
                    <a:lstStyle/>
                    <a:p>
                      <a:r>
                        <a:rPr lang="en-GB" sz="1100" dirty="0"/>
                        <a:t>10% growth</a:t>
                      </a:r>
                    </a:p>
                  </a:txBody>
                  <a:tcPr>
                    <a:solidFill>
                      <a:srgbClr val="F7F4F1"/>
                    </a:solidFill>
                  </a:tcPr>
                </a:tc>
                <a:tc>
                  <a:txBody>
                    <a:bodyPr/>
                    <a:lstStyle/>
                    <a:p>
                      <a:r>
                        <a:rPr lang="en-GB" sz="1100"/>
                        <a:t>0.8%</a:t>
                      </a:r>
                      <a:endParaRPr lang="en-GB" sz="1100" dirty="0"/>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7" name="TextBox 6">
            <a:extLst>
              <a:ext uri="{FF2B5EF4-FFF2-40B4-BE49-F238E27FC236}">
                <a16:creationId xmlns:a16="http://schemas.microsoft.com/office/drawing/2014/main" id="{A2C0A538-593E-90C9-0901-CA03D2704703}"/>
              </a:ext>
            </a:extLst>
          </p:cNvPr>
          <p:cNvSpPr txBox="1"/>
          <p:nvPr/>
        </p:nvSpPr>
        <p:spPr>
          <a:xfrm>
            <a:off x="4636835" y="6035065"/>
            <a:ext cx="3786545" cy="830997"/>
          </a:xfrm>
          <a:prstGeom prst="rect">
            <a:avLst/>
          </a:prstGeom>
          <a:noFill/>
        </p:spPr>
        <p:txBody>
          <a:bodyPr wrap="square">
            <a:spAutoFit/>
          </a:bodyPr>
          <a:lstStyle/>
          <a:p>
            <a:r>
              <a:rPr lang="en-GB" sz="800" dirty="0"/>
              <a:t>NICE.org saw small growth in traffic year on year. This is attributable to both normal traffic fluctuations and a drop in </a:t>
            </a:r>
            <a:r>
              <a:rPr lang="en-GB" sz="800" dirty="0" err="1"/>
              <a:t>NICE.org's</a:t>
            </a:r>
            <a:r>
              <a:rPr lang="en-GB" sz="800" dirty="0"/>
              <a:t> performance on search engines. Planned work on the CMS and digital presence work should improve search engine performance. The number of sessions performed by users on the NICE site is a reflection of organisation wide factors.</a:t>
            </a:r>
          </a:p>
        </p:txBody>
      </p:sp>
      <p:graphicFrame>
        <p:nvGraphicFramePr>
          <p:cNvPr id="13" name="Chart 12" descr="Combined bar and line chart of NICE's actual, planned and prior year activity for 11 quality standard updates, from April 2022 to March 2023.">
            <a:extLst>
              <a:ext uri="{FF2B5EF4-FFF2-40B4-BE49-F238E27FC236}">
                <a16:creationId xmlns:a16="http://schemas.microsoft.com/office/drawing/2014/main" id="{F443F234-B8D8-1B62-9966-631D39794874}"/>
              </a:ext>
            </a:extLst>
          </p:cNvPr>
          <p:cNvGraphicFramePr/>
          <p:nvPr>
            <p:extLst>
              <p:ext uri="{D42A27DB-BD31-4B8C-83A1-F6EECF244321}">
                <p14:modId xmlns:p14="http://schemas.microsoft.com/office/powerpoint/2010/main" val="1032970658"/>
              </p:ext>
            </p:extLst>
          </p:nvPr>
        </p:nvGraphicFramePr>
        <p:xfrm>
          <a:off x="8247321" y="912733"/>
          <a:ext cx="3848426" cy="39014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Table 27">
            <a:extLst>
              <a:ext uri="{FF2B5EF4-FFF2-40B4-BE49-F238E27FC236}">
                <a16:creationId xmlns:a16="http://schemas.microsoft.com/office/drawing/2014/main" id="{722F814C-94B8-3D2E-E00E-433E448C7932}"/>
              </a:ext>
            </a:extLst>
          </p:cNvPr>
          <p:cNvGraphicFramePr>
            <a:graphicFrameLocks noGrp="1"/>
          </p:cNvGraphicFramePr>
          <p:nvPr>
            <p:extLst>
              <p:ext uri="{D42A27DB-BD31-4B8C-83A1-F6EECF244321}">
                <p14:modId xmlns:p14="http://schemas.microsoft.com/office/powerpoint/2010/main" val="1226926394"/>
              </p:ext>
            </p:extLst>
          </p:nvPr>
        </p:nvGraphicFramePr>
        <p:xfrm>
          <a:off x="8508899" y="4939930"/>
          <a:ext cx="3411508" cy="1089018"/>
        </p:xfrm>
        <a:graphic>
          <a:graphicData uri="http://schemas.openxmlformats.org/drawingml/2006/table">
            <a:tbl>
              <a:tblPr firstRow="1" bandRow="1">
                <a:tableStyleId>{5C22544A-7EE6-4342-B048-85BDC9FD1C3A}</a:tableStyleId>
              </a:tblPr>
              <a:tblGrid>
                <a:gridCol w="852877">
                  <a:extLst>
                    <a:ext uri="{9D8B030D-6E8A-4147-A177-3AD203B41FA5}">
                      <a16:colId xmlns:a16="http://schemas.microsoft.com/office/drawing/2014/main" val="1651089263"/>
                    </a:ext>
                  </a:extLst>
                </a:gridCol>
                <a:gridCol w="852877">
                  <a:extLst>
                    <a:ext uri="{9D8B030D-6E8A-4147-A177-3AD203B41FA5}">
                      <a16:colId xmlns:a16="http://schemas.microsoft.com/office/drawing/2014/main" val="3665189291"/>
                    </a:ext>
                  </a:extLst>
                </a:gridCol>
                <a:gridCol w="710599">
                  <a:extLst>
                    <a:ext uri="{9D8B030D-6E8A-4147-A177-3AD203B41FA5}">
                      <a16:colId xmlns:a16="http://schemas.microsoft.com/office/drawing/2014/main" val="3982682260"/>
                    </a:ext>
                  </a:extLst>
                </a:gridCol>
                <a:gridCol w="995155">
                  <a:extLst>
                    <a:ext uri="{9D8B030D-6E8A-4147-A177-3AD203B41FA5}">
                      <a16:colId xmlns:a16="http://schemas.microsoft.com/office/drawing/2014/main" val="4015648614"/>
                    </a:ext>
                  </a:extLst>
                </a:gridCol>
              </a:tblGrid>
              <a:tr h="645710">
                <a:tc>
                  <a:txBody>
                    <a:bodyPr/>
                    <a:lstStyle/>
                    <a:p>
                      <a:r>
                        <a:rPr lang="en-GB" sz="1100" dirty="0"/>
                        <a:t>Overall 2022/23 out-turn</a:t>
                      </a:r>
                    </a:p>
                  </a:txBody>
                  <a:tcPr anchor="b">
                    <a:solidFill>
                      <a:srgbClr val="228096"/>
                    </a:solidFill>
                  </a:tcPr>
                </a:tc>
                <a:tc>
                  <a:txBody>
                    <a:bodyPr/>
                    <a:lstStyle/>
                    <a:p>
                      <a:r>
                        <a:rPr lang="en-GB" sz="1100" dirty="0"/>
                        <a:t>Target for 23/24 out-turn</a:t>
                      </a:r>
                    </a:p>
                  </a:txBody>
                  <a:tcPr anchor="b">
                    <a:solidFill>
                      <a:srgbClr val="228096"/>
                    </a:solidFill>
                  </a:tcPr>
                </a:tc>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443308">
                <a:tc>
                  <a:txBody>
                    <a:bodyPr/>
                    <a:lstStyle/>
                    <a:p>
                      <a:r>
                        <a:rPr lang="en-GB" sz="1100" dirty="0"/>
                        <a:t>0%</a:t>
                      </a:r>
                    </a:p>
                  </a:txBody>
                  <a:tcPr>
                    <a:solidFill>
                      <a:srgbClr val="F7F4F1"/>
                    </a:solidFill>
                  </a:tcPr>
                </a:tc>
                <a:tc>
                  <a:txBody>
                    <a:bodyPr/>
                    <a:lstStyle/>
                    <a:p>
                      <a:r>
                        <a:rPr lang="en-GB" sz="1100" dirty="0"/>
                        <a:t>80%</a:t>
                      </a:r>
                    </a:p>
                  </a:txBody>
                  <a:tcPr>
                    <a:solidFill>
                      <a:srgbClr val="F7F4F1"/>
                    </a:solidFill>
                  </a:tcPr>
                </a:tc>
                <a:tc>
                  <a:txBody>
                    <a:bodyPr/>
                    <a:lstStyle/>
                    <a:p>
                      <a:r>
                        <a:rPr lang="en-GB" sz="1100" dirty="0"/>
                        <a:t>0%</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2" name="TextBox 11">
            <a:extLst>
              <a:ext uri="{FF2B5EF4-FFF2-40B4-BE49-F238E27FC236}">
                <a16:creationId xmlns:a16="http://schemas.microsoft.com/office/drawing/2014/main" id="{7B8D381B-715B-B8B1-143A-6937BDFC3243}"/>
              </a:ext>
            </a:extLst>
          </p:cNvPr>
          <p:cNvSpPr txBox="1"/>
          <p:nvPr/>
        </p:nvSpPr>
        <p:spPr>
          <a:xfrm>
            <a:off x="8508899" y="6094826"/>
            <a:ext cx="3653323" cy="577081"/>
          </a:xfrm>
          <a:prstGeom prst="rect">
            <a:avLst/>
          </a:prstGeom>
          <a:noFill/>
        </p:spPr>
        <p:txBody>
          <a:bodyPr wrap="square">
            <a:spAutoFit/>
          </a:bodyPr>
          <a:lstStyle/>
          <a:p>
            <a:r>
              <a:rPr lang="en-GB" sz="1050" dirty="0"/>
              <a:t>System priority topic areas have been agreed. Work has begun to assess the data available within these areas.</a:t>
            </a:r>
          </a:p>
        </p:txBody>
      </p:sp>
      <p:sp>
        <p:nvSpPr>
          <p:cNvPr id="14" name="Oval 13">
            <a:extLst>
              <a:ext uri="{FF2B5EF4-FFF2-40B4-BE49-F238E27FC236}">
                <a16:creationId xmlns:a16="http://schemas.microsoft.com/office/drawing/2014/main" id="{9F584BBF-FE3E-D4AD-DB43-6A2856F08FF4}"/>
              </a:ext>
              <a:ext uri="{C183D7F6-B498-43B3-948B-1728B52AA6E4}">
                <adec:decorative xmlns:adec="http://schemas.microsoft.com/office/drawing/2017/decorative" val="1"/>
              </a:ext>
            </a:extLst>
          </p:cNvPr>
          <p:cNvSpPr/>
          <p:nvPr/>
        </p:nvSpPr>
        <p:spPr>
          <a:xfrm>
            <a:off x="4045438" y="5682325"/>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2946111-80B8-9CC3-1B99-4102477CC245}"/>
              </a:ext>
              <a:ext uri="{C183D7F6-B498-43B3-948B-1728B52AA6E4}">
                <adec:decorative xmlns:adec="http://schemas.microsoft.com/office/drawing/2017/decorative" val="1"/>
              </a:ext>
            </a:extLst>
          </p:cNvPr>
          <p:cNvSpPr/>
          <p:nvPr/>
        </p:nvSpPr>
        <p:spPr>
          <a:xfrm>
            <a:off x="8000951" y="5664338"/>
            <a:ext cx="149570" cy="149570"/>
          </a:xfrm>
          <a:prstGeom prst="ellipse">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C32160E-1D37-DF5C-1C8C-A0C4481D537F}"/>
              </a:ext>
              <a:ext uri="{C183D7F6-B498-43B3-948B-1728B52AA6E4}">
                <adec:decorative xmlns:adec="http://schemas.microsoft.com/office/drawing/2017/decorative" val="1"/>
              </a:ext>
            </a:extLst>
          </p:cNvPr>
          <p:cNvSpPr/>
          <p:nvPr/>
        </p:nvSpPr>
        <p:spPr>
          <a:xfrm>
            <a:off x="11610405" y="5664338"/>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71303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18AE-FA89-E42D-1C3F-F3768A849DA5}"/>
              </a:ext>
            </a:extLst>
          </p:cNvPr>
          <p:cNvSpPr>
            <a:spLocks noGrp="1"/>
          </p:cNvSpPr>
          <p:nvPr>
            <p:ph type="ctrTitle"/>
          </p:nvPr>
        </p:nvSpPr>
        <p:spPr>
          <a:xfrm>
            <a:off x="724988" y="746308"/>
            <a:ext cx="9965654" cy="2379357"/>
          </a:xfrm>
        </p:spPr>
        <p:txBody>
          <a:bodyPr>
            <a:normAutofit fontScale="90000"/>
          </a:bodyPr>
          <a:lstStyle/>
          <a:p>
            <a:r>
              <a:rPr lang="en-GB" dirty="0"/>
              <a:t>While ensuring a </a:t>
            </a:r>
            <a:r>
              <a:rPr lang="en-GB" sz="4000" b="1" kern="1200" dirty="0">
                <a:latin typeface="+mj-lt"/>
                <a:ea typeface="+mn-ea"/>
                <a:cs typeface="+mn-cs"/>
              </a:rPr>
              <a:t>financially sustainable organisation, with happy and well-supported staff, and effective communications and engagement </a:t>
            </a:r>
            <a:br>
              <a:rPr lang="en-GB" sz="4000" b="1" kern="1200" dirty="0">
                <a:latin typeface="+mj-lt"/>
                <a:ea typeface="+mn-ea"/>
                <a:cs typeface="+mn-cs"/>
              </a:rPr>
            </a:br>
            <a:br>
              <a:rPr lang="en-GB" sz="4000" b="1" kern="1200" dirty="0">
                <a:latin typeface="+mj-lt"/>
                <a:ea typeface="+mn-ea"/>
                <a:cs typeface="+mn-cs"/>
              </a:rPr>
            </a:br>
            <a:br>
              <a:rPr lang="en-GB" sz="4000" b="1" kern="1200" dirty="0">
                <a:latin typeface="+mj-lt"/>
                <a:ea typeface="+mn-ea"/>
                <a:cs typeface="+mn-cs"/>
              </a:rPr>
            </a:br>
            <a:endParaRPr lang="en-GB" dirty="0"/>
          </a:p>
        </p:txBody>
      </p:sp>
      <p:sp>
        <p:nvSpPr>
          <p:cNvPr id="5" name="TextBox 4">
            <a:extLst>
              <a:ext uri="{FF2B5EF4-FFF2-40B4-BE49-F238E27FC236}">
                <a16:creationId xmlns:a16="http://schemas.microsoft.com/office/drawing/2014/main" id="{A350E292-F5AB-0C67-4C2A-E57ACBB4E2B4}"/>
              </a:ext>
            </a:extLst>
          </p:cNvPr>
          <p:cNvSpPr txBox="1"/>
          <p:nvPr/>
        </p:nvSpPr>
        <p:spPr>
          <a:xfrm>
            <a:off x="724988" y="3429000"/>
            <a:ext cx="6106160" cy="369332"/>
          </a:xfrm>
          <a:prstGeom prst="rect">
            <a:avLst/>
          </a:prstGeom>
          <a:noFill/>
        </p:spPr>
        <p:txBody>
          <a:bodyPr wrap="square">
            <a:spAutoFit/>
          </a:bodyPr>
          <a:lstStyle/>
          <a:p>
            <a:r>
              <a:rPr lang="en-GB" dirty="0">
                <a:solidFill>
                  <a:schemeClr val="bg1"/>
                </a:solidFill>
              </a:rPr>
              <a:t>1 April 2023 to 31 May 2023</a:t>
            </a:r>
          </a:p>
        </p:txBody>
      </p:sp>
      <p:sp>
        <p:nvSpPr>
          <p:cNvPr id="4" name="Slide Number Placeholder 3">
            <a:extLst>
              <a:ext uri="{FF2B5EF4-FFF2-40B4-BE49-F238E27FC236}">
                <a16:creationId xmlns:a16="http://schemas.microsoft.com/office/drawing/2014/main" id="{76846A18-3F06-077C-000E-B9B3742420D7}"/>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914462-0A0E-4602-BFA1-33271CD95439}" type="slidenum">
              <a:rPr lang="en-GB" smtClean="0"/>
              <a:pPr/>
              <a:t>17</a:t>
            </a:fld>
            <a:endParaRPr lang="en-GB"/>
          </a:p>
        </p:txBody>
      </p:sp>
    </p:spTree>
    <p:extLst>
      <p:ext uri="{BB962C8B-B14F-4D97-AF65-F5344CB8AC3E}">
        <p14:creationId xmlns:p14="http://schemas.microsoft.com/office/powerpoint/2010/main" val="2073940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A046-07E7-108C-435D-E444D568BA38}"/>
              </a:ext>
            </a:extLst>
          </p:cNvPr>
          <p:cNvSpPr>
            <a:spLocks noGrp="1"/>
          </p:cNvSpPr>
          <p:nvPr>
            <p:ph type="ctrTitle"/>
          </p:nvPr>
        </p:nvSpPr>
        <p:spPr>
          <a:xfrm>
            <a:off x="300972" y="50892"/>
            <a:ext cx="11590054" cy="1276350"/>
          </a:xfrm>
        </p:spPr>
        <p:txBody>
          <a:bodyPr/>
          <a:lstStyle/>
          <a:p>
            <a:r>
              <a:rPr lang="en-GB" dirty="0"/>
              <a:t>Financial position as at 31 May 2023</a:t>
            </a:r>
          </a:p>
        </p:txBody>
      </p:sp>
      <p:sp>
        <p:nvSpPr>
          <p:cNvPr id="8" name="Text Placeholder 7">
            <a:extLst>
              <a:ext uri="{FF2B5EF4-FFF2-40B4-BE49-F238E27FC236}">
                <a16:creationId xmlns:a16="http://schemas.microsoft.com/office/drawing/2014/main" id="{430FC931-AAD0-9ECA-43D3-197A3A217D06}"/>
              </a:ext>
            </a:extLst>
          </p:cNvPr>
          <p:cNvSpPr>
            <a:spLocks noGrp="1"/>
          </p:cNvSpPr>
          <p:nvPr>
            <p:ph type="body" sz="quarter" idx="12"/>
          </p:nvPr>
        </p:nvSpPr>
        <p:spPr>
          <a:xfrm>
            <a:off x="265661" y="594788"/>
            <a:ext cx="12024103" cy="584775"/>
          </a:xfrm>
        </p:spPr>
        <p:txBody>
          <a:bodyPr vert="horz" lIns="91440" tIns="45720" rIns="91440" bIns="45720" rtlCol="0" anchor="t">
            <a:normAutofit fontScale="92500"/>
          </a:bodyPr>
          <a:lstStyle/>
          <a:p>
            <a:r>
              <a:rPr lang="en-GB" b="1">
                <a:latin typeface="Inter"/>
                <a:ea typeface="Inter"/>
              </a:rPr>
              <a:t>         PAY  </a:t>
            </a:r>
            <a:r>
              <a:rPr lang="en-GB">
                <a:solidFill>
                  <a:srgbClr val="FF0000"/>
                </a:solidFill>
                <a:latin typeface="Inter"/>
                <a:ea typeface="Inter"/>
              </a:rPr>
              <a:t>£39k  overspend</a:t>
            </a:r>
            <a:r>
              <a:rPr lang="en-GB">
                <a:latin typeface="Inter"/>
                <a:ea typeface="Inter"/>
              </a:rPr>
              <a:t>               </a:t>
            </a:r>
            <a:r>
              <a:rPr lang="en-GB" b="1">
                <a:latin typeface="Inter"/>
                <a:ea typeface="Inter"/>
              </a:rPr>
              <a:t>       Non-Pay </a:t>
            </a:r>
            <a:r>
              <a:rPr lang="en-GB">
                <a:latin typeface="Inter"/>
                <a:ea typeface="Inter"/>
              </a:rPr>
              <a:t> </a:t>
            </a:r>
            <a:r>
              <a:rPr lang="en-GB">
                <a:solidFill>
                  <a:srgbClr val="00B050"/>
                </a:solidFill>
                <a:latin typeface="Inter"/>
                <a:ea typeface="Inter"/>
              </a:rPr>
              <a:t>£108k  underspend       </a:t>
            </a:r>
            <a:r>
              <a:rPr lang="en-GB" b="1">
                <a:solidFill>
                  <a:srgbClr val="00B050"/>
                </a:solidFill>
                <a:latin typeface="Inter"/>
                <a:ea typeface="Inter"/>
              </a:rPr>
              <a:t>         </a:t>
            </a:r>
            <a:r>
              <a:rPr lang="en-GB" b="1">
                <a:latin typeface="Inter"/>
                <a:ea typeface="Inter"/>
              </a:rPr>
              <a:t>Income</a:t>
            </a:r>
            <a:r>
              <a:rPr lang="en-GB">
                <a:latin typeface="Inter"/>
                <a:ea typeface="Inter"/>
              </a:rPr>
              <a:t>  </a:t>
            </a:r>
            <a:r>
              <a:rPr lang="en-GB">
                <a:solidFill>
                  <a:srgbClr val="FF0000"/>
                </a:solidFill>
                <a:latin typeface="Inter"/>
                <a:ea typeface="Inter"/>
              </a:rPr>
              <a:t>£646k under recovery</a:t>
            </a:r>
          </a:p>
          <a:p>
            <a:endParaRPr lang="en-GB" sz="1000">
              <a:latin typeface="+mn-lt"/>
              <a:ea typeface="+mn-ea"/>
              <a:cs typeface="+mn-cs"/>
            </a:endParaRPr>
          </a:p>
        </p:txBody>
      </p:sp>
      <p:graphicFrame>
        <p:nvGraphicFramePr>
          <p:cNvPr id="3" name="Chart 2" descr="Chart illustrating pay from April 2022 to May 2023.">
            <a:extLst>
              <a:ext uri="{FF2B5EF4-FFF2-40B4-BE49-F238E27FC236}">
                <a16:creationId xmlns:a16="http://schemas.microsoft.com/office/drawing/2014/main" id="{BB7DA81E-B386-1368-E633-EE76251CD1B1}"/>
              </a:ext>
            </a:extLst>
          </p:cNvPr>
          <p:cNvGraphicFramePr>
            <a:graphicFrameLocks/>
          </p:cNvGraphicFramePr>
          <p:nvPr>
            <p:extLst>
              <p:ext uri="{D42A27DB-BD31-4B8C-83A1-F6EECF244321}">
                <p14:modId xmlns:p14="http://schemas.microsoft.com/office/powerpoint/2010/main" val="4168801960"/>
              </p:ext>
            </p:extLst>
          </p:nvPr>
        </p:nvGraphicFramePr>
        <p:xfrm>
          <a:off x="341519" y="993660"/>
          <a:ext cx="3820034" cy="22797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Chart illustrating non-pay from April 2022 to May 2023. ">
            <a:extLst>
              <a:ext uri="{FF2B5EF4-FFF2-40B4-BE49-F238E27FC236}">
                <a16:creationId xmlns:a16="http://schemas.microsoft.com/office/drawing/2014/main" id="{03C7597A-6612-4AF9-A598-EA7153965402}"/>
              </a:ext>
            </a:extLst>
          </p:cNvPr>
          <p:cNvGraphicFramePr>
            <a:graphicFrameLocks/>
          </p:cNvGraphicFramePr>
          <p:nvPr>
            <p:extLst>
              <p:ext uri="{D42A27DB-BD31-4B8C-83A1-F6EECF244321}">
                <p14:modId xmlns:p14="http://schemas.microsoft.com/office/powerpoint/2010/main" val="1168409773"/>
              </p:ext>
            </p:extLst>
          </p:nvPr>
        </p:nvGraphicFramePr>
        <p:xfrm>
          <a:off x="4367696" y="1037593"/>
          <a:ext cx="3820034" cy="22797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descr="Chart illustrating income from April 2022 to May 2023.">
            <a:extLst>
              <a:ext uri="{FF2B5EF4-FFF2-40B4-BE49-F238E27FC236}">
                <a16:creationId xmlns:a16="http://schemas.microsoft.com/office/drawing/2014/main" id="{AC73C027-4491-4179-ACB4-23BC52E43778}"/>
              </a:ext>
            </a:extLst>
          </p:cNvPr>
          <p:cNvGraphicFramePr>
            <a:graphicFrameLocks/>
          </p:cNvGraphicFramePr>
          <p:nvPr>
            <p:extLst>
              <p:ext uri="{D42A27DB-BD31-4B8C-83A1-F6EECF244321}">
                <p14:modId xmlns:p14="http://schemas.microsoft.com/office/powerpoint/2010/main" val="2361762185"/>
              </p:ext>
            </p:extLst>
          </p:nvPr>
        </p:nvGraphicFramePr>
        <p:xfrm>
          <a:off x="8322504" y="1066352"/>
          <a:ext cx="3820034" cy="2251006"/>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a:extLst>
              <a:ext uri="{FF2B5EF4-FFF2-40B4-BE49-F238E27FC236}">
                <a16:creationId xmlns:a16="http://schemas.microsoft.com/office/drawing/2014/main" id="{CF111BEF-1E99-DCF1-1335-FB72B1FE82D3}"/>
              </a:ext>
              <a:ext uri="{C183D7F6-B498-43B3-948B-1728B52AA6E4}">
                <adec:decorative xmlns:adec="http://schemas.microsoft.com/office/drawing/2017/decorative" val="1"/>
              </a:ext>
            </a:extLst>
          </p:cNvPr>
          <p:cNvSpPr>
            <a:spLocks/>
          </p:cNvSpPr>
          <p:nvPr/>
        </p:nvSpPr>
        <p:spPr>
          <a:xfrm>
            <a:off x="0" y="6065255"/>
            <a:ext cx="12191999" cy="713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083C9F76-86BB-CC24-D60A-6645174D09E8}"/>
              </a:ext>
            </a:extLst>
          </p:cNvPr>
          <p:cNvSpPr txBox="1"/>
          <p:nvPr/>
        </p:nvSpPr>
        <p:spPr>
          <a:xfrm>
            <a:off x="43344" y="3419611"/>
            <a:ext cx="8776806" cy="3508653"/>
          </a:xfrm>
          <a:prstGeom prst="rect">
            <a:avLst/>
          </a:prstGeom>
          <a:noFill/>
          <a:ln>
            <a:solidFill>
              <a:schemeClr val="bg1"/>
            </a:solidFill>
          </a:ln>
        </p:spPr>
        <p:txBody>
          <a:bodyPr wrap="square" lIns="91440" tIns="45720" rIns="91440" bIns="45720" rtlCol="0" anchor="t">
            <a:spAutoFit/>
          </a:bodyPr>
          <a:lstStyle/>
          <a:p>
            <a:r>
              <a:rPr lang="en-GB" sz="1100" b="1" dirty="0"/>
              <a:t>Income: </a:t>
            </a:r>
            <a:r>
              <a:rPr lang="en-GB" sz="1100" dirty="0"/>
              <a:t>Technology Appraisal income is the key challenge YTD. A review is underway looking at capacity, activity and forecast, and this will inform the forthcoming price review for 2024-25.  It was decided that a price increase during 2023-24 to reflect the additional pay award would not be applied to TA tariffs.  NICE Scientific Advice has started the year with a small deficit at month 2 however the forecast is positive, and the deficit is forecast to move to a surplus in quarter 2.    </a:t>
            </a:r>
            <a:endParaRPr lang="en-GB" sz="1100" dirty="0">
              <a:ea typeface="Inter"/>
            </a:endParaRPr>
          </a:p>
          <a:p>
            <a:endParaRPr lang="en-GB" sz="1100" b="1" dirty="0"/>
          </a:p>
          <a:p>
            <a:r>
              <a:rPr lang="en-GB" sz="1100" b="1" dirty="0"/>
              <a:t>Pay: </a:t>
            </a:r>
            <a:r>
              <a:rPr lang="en-GB" sz="1100" dirty="0"/>
              <a:t>is £39k over budget year to date.  The majority of vacancies across teams were removed during budget setting for 2023-24 thus avoiding the underspend we saw across pay budgets in 2022-23.  Pay is expected to remain on plan this financial year.    </a:t>
            </a:r>
            <a:endParaRPr lang="en-GB" sz="1100" dirty="0">
              <a:ea typeface="Inter"/>
            </a:endParaRPr>
          </a:p>
          <a:p>
            <a:endParaRPr lang="en-GB" sz="1100" b="1" dirty="0"/>
          </a:p>
          <a:p>
            <a:r>
              <a:rPr lang="en-GB" sz="1100" dirty="0"/>
              <a:t>A pay contingency in 2023-24 of £800k has been used to part fund the settlement of a 5% pay award – directorate budgets assumed 3%.  Funding for this settlement may be made available from the Department of Health and Social Care, however the amount we will receive is still to be agreed.  </a:t>
            </a:r>
            <a:endParaRPr lang="en-GB" sz="1100" dirty="0">
              <a:ea typeface="Inter"/>
            </a:endParaRPr>
          </a:p>
          <a:p>
            <a:endParaRPr lang="en-GB" sz="1100" dirty="0">
              <a:ea typeface="Lato" panose="020F0502020204030203" pitchFamily="34" charset="0"/>
              <a:cs typeface="Lato" panose="020F0502020204030203" pitchFamily="34" charset="0"/>
            </a:endParaRPr>
          </a:p>
          <a:p>
            <a:r>
              <a:rPr lang="en-GB" sz="1100" b="1" dirty="0">
                <a:ea typeface="Lato"/>
                <a:cs typeface="Lato"/>
              </a:rPr>
              <a:t>Non-Pay </a:t>
            </a:r>
            <a:r>
              <a:rPr lang="en-GB" sz="1100" dirty="0">
                <a:ea typeface="Lato"/>
                <a:cs typeface="Lato"/>
              </a:rPr>
              <a:t>is £108k under budget year to date – a full year forecast will be completed after quarter 1 but this underspend is not expected to extrapolate in future months.    </a:t>
            </a:r>
          </a:p>
          <a:p>
            <a:endParaRPr lang="en-GB" sz="1100" dirty="0">
              <a:ea typeface="Lato"/>
              <a:cs typeface="Lato"/>
            </a:endParaRPr>
          </a:p>
          <a:p>
            <a:r>
              <a:rPr lang="en-GB" sz="1100" b="1" dirty="0">
                <a:ea typeface="Lato"/>
                <a:cs typeface="Lato"/>
              </a:rPr>
              <a:t>Reserves:  </a:t>
            </a:r>
            <a:r>
              <a:rPr lang="en-GB" sz="1100" dirty="0"/>
              <a:t>As a result of TA performance, and uncertainty around funding for the pay award, discretionary in year investments are being reviewed, and a recruitment panel is being introduced to prioritise and review posts as vacancies arise.</a:t>
            </a:r>
            <a:endParaRPr lang="en-GB" sz="1100" dirty="0">
              <a:ea typeface="Inter"/>
            </a:endParaRPr>
          </a:p>
          <a:p>
            <a:endParaRPr lang="en-GB" sz="1200" dirty="0"/>
          </a:p>
          <a:p>
            <a:endParaRPr lang="en-GB" sz="1200" dirty="0">
              <a:ea typeface="Inter"/>
            </a:endParaRPr>
          </a:p>
        </p:txBody>
      </p:sp>
      <p:graphicFrame>
        <p:nvGraphicFramePr>
          <p:cNvPr id="5" name="Table 4">
            <a:extLst>
              <a:ext uri="{FF2B5EF4-FFF2-40B4-BE49-F238E27FC236}">
                <a16:creationId xmlns:a16="http://schemas.microsoft.com/office/drawing/2014/main" id="{D14BD8DF-5714-8FD9-51E4-28625DD74848}"/>
              </a:ext>
            </a:extLst>
          </p:cNvPr>
          <p:cNvGraphicFramePr>
            <a:graphicFrameLocks noGrp="1"/>
          </p:cNvGraphicFramePr>
          <p:nvPr>
            <p:extLst>
              <p:ext uri="{D42A27DB-BD31-4B8C-83A1-F6EECF244321}">
                <p14:modId xmlns:p14="http://schemas.microsoft.com/office/powerpoint/2010/main" val="2615411548"/>
              </p:ext>
            </p:extLst>
          </p:nvPr>
        </p:nvGraphicFramePr>
        <p:xfrm>
          <a:off x="8820150" y="3988591"/>
          <a:ext cx="3198285" cy="1772071"/>
        </p:xfrm>
        <a:graphic>
          <a:graphicData uri="http://schemas.openxmlformats.org/drawingml/2006/table">
            <a:tbl>
              <a:tblPr firstRow="1"/>
              <a:tblGrid>
                <a:gridCol w="773045">
                  <a:extLst>
                    <a:ext uri="{9D8B030D-6E8A-4147-A177-3AD203B41FA5}">
                      <a16:colId xmlns:a16="http://schemas.microsoft.com/office/drawing/2014/main" val="1454420577"/>
                    </a:ext>
                  </a:extLst>
                </a:gridCol>
                <a:gridCol w="606310">
                  <a:extLst>
                    <a:ext uri="{9D8B030D-6E8A-4147-A177-3AD203B41FA5}">
                      <a16:colId xmlns:a16="http://schemas.microsoft.com/office/drawing/2014/main" val="1520832813"/>
                    </a:ext>
                  </a:extLst>
                </a:gridCol>
                <a:gridCol w="606310">
                  <a:extLst>
                    <a:ext uri="{9D8B030D-6E8A-4147-A177-3AD203B41FA5}">
                      <a16:colId xmlns:a16="http://schemas.microsoft.com/office/drawing/2014/main" val="4165579743"/>
                    </a:ext>
                  </a:extLst>
                </a:gridCol>
                <a:gridCol w="606310">
                  <a:extLst>
                    <a:ext uri="{9D8B030D-6E8A-4147-A177-3AD203B41FA5}">
                      <a16:colId xmlns:a16="http://schemas.microsoft.com/office/drawing/2014/main" val="3708636268"/>
                    </a:ext>
                  </a:extLst>
                </a:gridCol>
                <a:gridCol w="606310">
                  <a:extLst>
                    <a:ext uri="{9D8B030D-6E8A-4147-A177-3AD203B41FA5}">
                      <a16:colId xmlns:a16="http://schemas.microsoft.com/office/drawing/2014/main" val="53491369"/>
                    </a:ext>
                  </a:extLst>
                </a:gridCol>
              </a:tblGrid>
              <a:tr h="686967">
                <a:tc>
                  <a:txBody>
                    <a:bodyPr/>
                    <a:lstStyle/>
                    <a:p>
                      <a:pPr algn="l" fontAlgn="ctr"/>
                      <a:r>
                        <a:rPr lang="en-GB" sz="1200" b="1" i="0" u="none" strike="noStrike">
                          <a:solidFill>
                            <a:srgbClr val="FFFFFF"/>
                          </a:solidFill>
                          <a:effectLst/>
                          <a:latin typeface="Lato" panose="020F0502020204030203" pitchFamily="34" charset="0"/>
                        </a:rPr>
                        <a:t>Spend Category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200" b="1" i="0" u="none" strike="noStrike">
                          <a:solidFill>
                            <a:srgbClr val="FFFFFF"/>
                          </a:solidFill>
                          <a:effectLst/>
                          <a:latin typeface="Lato" panose="020F0502020204030203" pitchFamily="34" charset="0"/>
                        </a:rPr>
                        <a:t>Annual Budget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200" b="1" i="0" u="none" strike="noStrike">
                          <a:solidFill>
                            <a:srgbClr val="FFFFFF"/>
                          </a:solidFill>
                          <a:effectLst/>
                          <a:latin typeface="Lato" panose="020F0502020204030203" pitchFamily="34" charset="0"/>
                        </a:rPr>
                        <a:t>Year to Date Budget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200" b="1" i="0" u="none" strike="noStrike">
                          <a:solidFill>
                            <a:srgbClr val="FFFFFF"/>
                          </a:solidFill>
                          <a:effectLst/>
                          <a:latin typeface="Lato" panose="020F0502020204030203" pitchFamily="34" charset="0"/>
                        </a:rPr>
                        <a:t>Year to Date Actual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tc>
                  <a:txBody>
                    <a:bodyPr/>
                    <a:lstStyle/>
                    <a:p>
                      <a:pPr algn="l" fontAlgn="ctr"/>
                      <a:r>
                        <a:rPr lang="en-GB" sz="1200" b="1" i="0" u="none" strike="noStrike">
                          <a:solidFill>
                            <a:srgbClr val="FFFFFF"/>
                          </a:solidFill>
                          <a:effectLst/>
                          <a:latin typeface="Lato" panose="020F0502020204030203" pitchFamily="34" charset="0"/>
                        </a:rPr>
                        <a:t>Year to Date Variance £000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4650"/>
                    </a:solidFill>
                  </a:tcPr>
                </a:tc>
                <a:extLst>
                  <a:ext uri="{0D108BD9-81ED-4DB2-BD59-A6C34878D82A}">
                    <a16:rowId xmlns:a16="http://schemas.microsoft.com/office/drawing/2014/main" val="3896789739"/>
                  </a:ext>
                </a:extLst>
              </a:tr>
              <a:tr h="282868">
                <a:tc>
                  <a:txBody>
                    <a:bodyPr/>
                    <a:lstStyle/>
                    <a:p>
                      <a:pPr algn="l" fontAlgn="ctr"/>
                      <a:r>
                        <a:rPr lang="en-GB" sz="1200" b="0" i="0" u="none" strike="noStrike">
                          <a:solidFill>
                            <a:srgbClr val="000000"/>
                          </a:solidFill>
                          <a:effectLst/>
                          <a:latin typeface="Lato" panose="020F0502020204030203" pitchFamily="34" charset="0"/>
                        </a:rPr>
                        <a:t>Pay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59,264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9,597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9,636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39</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304952"/>
                  </a:ext>
                </a:extLst>
              </a:tr>
              <a:tr h="282868">
                <a:tc>
                  <a:txBody>
                    <a:bodyPr/>
                    <a:lstStyle/>
                    <a:p>
                      <a:pPr algn="l" fontAlgn="ctr"/>
                      <a:r>
                        <a:rPr lang="en-GB" sz="1200" b="0" i="0" u="none" strike="noStrike">
                          <a:solidFill>
                            <a:srgbClr val="000000"/>
                          </a:solidFill>
                          <a:effectLst/>
                          <a:latin typeface="Lato" panose="020F0502020204030203" pitchFamily="34" charset="0"/>
                        </a:rPr>
                        <a:t>Non-pay</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23,546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3,567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3,459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dirty="0">
                          <a:solidFill>
                            <a:srgbClr val="000000"/>
                          </a:solidFill>
                          <a:effectLst/>
                          <a:latin typeface="Lato" panose="020F0502020204030203" pitchFamily="34" charset="0"/>
                        </a:rPr>
                        <a:t>(108)</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772523"/>
                  </a:ext>
                </a:extLst>
              </a:tr>
              <a:tr h="282868">
                <a:tc>
                  <a:txBody>
                    <a:bodyPr/>
                    <a:lstStyle/>
                    <a:p>
                      <a:pPr algn="l" fontAlgn="ctr"/>
                      <a:r>
                        <a:rPr lang="en-GB" sz="1200" b="0" i="0" u="none" strike="noStrike">
                          <a:solidFill>
                            <a:srgbClr val="000000"/>
                          </a:solidFill>
                          <a:effectLst/>
                          <a:latin typeface="Lato" panose="020F0502020204030203" pitchFamily="34" charset="0"/>
                        </a:rPr>
                        <a:t>Income</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(25,989)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(4,303)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(3,657)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GB" sz="1200" b="0" i="0" u="none" strike="noStrike">
                          <a:solidFill>
                            <a:srgbClr val="000000"/>
                          </a:solidFill>
                          <a:effectLst/>
                          <a:latin typeface="Lato" panose="020F0502020204030203" pitchFamily="34" charset="0"/>
                        </a:rPr>
                        <a:t>646</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1605474"/>
                  </a:ext>
                </a:extLst>
              </a:tr>
              <a:tr h="191947">
                <a:tc>
                  <a:txBody>
                    <a:bodyPr/>
                    <a:lstStyle/>
                    <a:p>
                      <a:pPr algn="l" fontAlgn="ctr"/>
                      <a:r>
                        <a:rPr lang="en-GB" sz="1200" b="1" i="0" u="none" strike="noStrike">
                          <a:solidFill>
                            <a:srgbClr val="FFFFFF"/>
                          </a:solidFill>
                          <a:effectLst/>
                          <a:latin typeface="Lato" panose="020F0502020204030203" pitchFamily="34" charset="0"/>
                        </a:rPr>
                        <a:t>Total</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650"/>
                    </a:solidFill>
                  </a:tcPr>
                </a:tc>
                <a:tc>
                  <a:txBody>
                    <a:bodyPr/>
                    <a:lstStyle/>
                    <a:p>
                      <a:pPr algn="r" fontAlgn="ctr"/>
                      <a:r>
                        <a:rPr lang="en-GB" sz="1200" b="1" i="0" u="none" strike="noStrike">
                          <a:solidFill>
                            <a:srgbClr val="FFFFFF"/>
                          </a:solidFill>
                          <a:effectLst/>
                          <a:latin typeface="Lato" panose="020F0502020204030203" pitchFamily="34" charset="0"/>
                        </a:rPr>
                        <a:t>56,822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650"/>
                    </a:solidFill>
                  </a:tcPr>
                </a:tc>
                <a:tc>
                  <a:txBody>
                    <a:bodyPr/>
                    <a:lstStyle/>
                    <a:p>
                      <a:pPr algn="r" fontAlgn="ctr"/>
                      <a:r>
                        <a:rPr lang="en-GB" sz="1200" b="1" i="0" u="none" strike="noStrike">
                          <a:solidFill>
                            <a:srgbClr val="FFFFFF"/>
                          </a:solidFill>
                          <a:effectLst/>
                          <a:latin typeface="Lato" panose="020F0502020204030203" pitchFamily="34" charset="0"/>
                        </a:rPr>
                        <a:t>8,861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650"/>
                    </a:solidFill>
                  </a:tcPr>
                </a:tc>
                <a:tc>
                  <a:txBody>
                    <a:bodyPr/>
                    <a:lstStyle/>
                    <a:p>
                      <a:pPr algn="r" fontAlgn="ctr"/>
                      <a:r>
                        <a:rPr lang="en-GB" sz="1200" b="1" i="0" u="none" strike="noStrike">
                          <a:solidFill>
                            <a:srgbClr val="FFFFFF"/>
                          </a:solidFill>
                          <a:effectLst/>
                          <a:latin typeface="Lato" panose="020F0502020204030203" pitchFamily="34" charset="0"/>
                        </a:rPr>
                        <a:t>9,438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650"/>
                    </a:solidFill>
                  </a:tcPr>
                </a:tc>
                <a:tc>
                  <a:txBody>
                    <a:bodyPr/>
                    <a:lstStyle/>
                    <a:p>
                      <a:pPr algn="r" fontAlgn="ctr"/>
                      <a:r>
                        <a:rPr lang="en-GB" sz="1200" b="1" i="0" u="none" strike="noStrike" dirty="0">
                          <a:solidFill>
                            <a:srgbClr val="FFFFFF"/>
                          </a:solidFill>
                          <a:effectLst/>
                          <a:latin typeface="Lato" panose="020F0502020204030203" pitchFamily="34" charset="0"/>
                        </a:rPr>
                        <a:t>577</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650"/>
                    </a:solidFill>
                  </a:tcPr>
                </a:tc>
                <a:extLst>
                  <a:ext uri="{0D108BD9-81ED-4DB2-BD59-A6C34878D82A}">
                    <a16:rowId xmlns:a16="http://schemas.microsoft.com/office/drawing/2014/main" val="2151973619"/>
                  </a:ext>
                </a:extLst>
              </a:tr>
            </a:tbl>
          </a:graphicData>
        </a:graphic>
      </p:graphicFrame>
      <p:cxnSp>
        <p:nvCxnSpPr>
          <p:cNvPr id="11" name="Straight Connector 10">
            <a:extLst>
              <a:ext uri="{FF2B5EF4-FFF2-40B4-BE49-F238E27FC236}">
                <a16:creationId xmlns:a16="http://schemas.microsoft.com/office/drawing/2014/main" id="{718EC972-98C0-8D34-7EBF-05ABE324EC09}"/>
              </a:ext>
              <a:ext uri="{C183D7F6-B498-43B3-948B-1728B52AA6E4}">
                <adec:decorative xmlns:adec="http://schemas.microsoft.com/office/drawing/2017/decorative" val="1"/>
              </a:ext>
            </a:extLst>
          </p:cNvPr>
          <p:cNvCxnSpPr/>
          <p:nvPr/>
        </p:nvCxnSpPr>
        <p:spPr>
          <a:xfrm>
            <a:off x="3547599" y="1037593"/>
            <a:ext cx="0" cy="141299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21E4C4-1FC8-828C-0C8E-C89FF2FAB6C7}"/>
              </a:ext>
              <a:ext uri="{C183D7F6-B498-43B3-948B-1728B52AA6E4}">
                <adec:decorative xmlns:adec="http://schemas.microsoft.com/office/drawing/2017/decorative" val="1"/>
              </a:ext>
            </a:extLst>
          </p:cNvPr>
          <p:cNvCxnSpPr/>
          <p:nvPr/>
        </p:nvCxnSpPr>
        <p:spPr>
          <a:xfrm>
            <a:off x="11518085" y="1066352"/>
            <a:ext cx="0" cy="141299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278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A046-07E7-108C-435D-E444D568BA38}"/>
              </a:ext>
            </a:extLst>
          </p:cNvPr>
          <p:cNvSpPr>
            <a:spLocks noGrp="1"/>
          </p:cNvSpPr>
          <p:nvPr>
            <p:ph type="ctrTitle"/>
          </p:nvPr>
        </p:nvSpPr>
        <p:spPr>
          <a:xfrm>
            <a:off x="397595" y="167997"/>
            <a:ext cx="11178381" cy="1276350"/>
          </a:xfrm>
        </p:spPr>
        <p:txBody>
          <a:bodyPr>
            <a:normAutofit/>
          </a:bodyPr>
          <a:lstStyle/>
          <a:p>
            <a:r>
              <a:rPr lang="en-GB" sz="3600" dirty="0">
                <a:latin typeface="Lora SemiBold"/>
              </a:rPr>
              <a:t>Technology Appraisals – Month 2 </a:t>
            </a:r>
            <a:endParaRPr lang="en-GB" sz="3600" dirty="0"/>
          </a:p>
        </p:txBody>
      </p:sp>
      <p:sp>
        <p:nvSpPr>
          <p:cNvPr id="3" name="TextBox 2">
            <a:extLst>
              <a:ext uri="{FF2B5EF4-FFF2-40B4-BE49-F238E27FC236}">
                <a16:creationId xmlns:a16="http://schemas.microsoft.com/office/drawing/2014/main" id="{3785CA2D-D21A-665C-2526-87B59EB0F319}"/>
              </a:ext>
            </a:extLst>
          </p:cNvPr>
          <p:cNvSpPr txBox="1"/>
          <p:nvPr/>
        </p:nvSpPr>
        <p:spPr>
          <a:xfrm>
            <a:off x="993649" y="1162278"/>
            <a:ext cx="3554342" cy="307777"/>
          </a:xfrm>
          <a:prstGeom prst="rect">
            <a:avLst/>
          </a:prstGeom>
          <a:noFill/>
        </p:spPr>
        <p:txBody>
          <a:bodyPr wrap="square" rtlCol="0">
            <a:spAutoFit/>
          </a:bodyPr>
          <a:lstStyle/>
          <a:p>
            <a:r>
              <a:rPr lang="en-GB" sz="1400" b="1"/>
              <a:t>Year to date performance 2023-24 </a:t>
            </a:r>
          </a:p>
        </p:txBody>
      </p:sp>
      <p:graphicFrame>
        <p:nvGraphicFramePr>
          <p:cNvPr id="34" name="Table 33">
            <a:extLst>
              <a:ext uri="{FF2B5EF4-FFF2-40B4-BE49-F238E27FC236}">
                <a16:creationId xmlns:a16="http://schemas.microsoft.com/office/drawing/2014/main" id="{FBF37FAB-CB01-52DE-BDCC-CE2437840382}"/>
              </a:ext>
            </a:extLst>
          </p:cNvPr>
          <p:cNvGraphicFramePr>
            <a:graphicFrameLocks noGrp="1"/>
          </p:cNvGraphicFramePr>
          <p:nvPr>
            <p:extLst>
              <p:ext uri="{D42A27DB-BD31-4B8C-83A1-F6EECF244321}">
                <p14:modId xmlns:p14="http://schemas.microsoft.com/office/powerpoint/2010/main" val="4164543985"/>
              </p:ext>
            </p:extLst>
          </p:nvPr>
        </p:nvGraphicFramePr>
        <p:xfrm>
          <a:off x="296696" y="1704530"/>
          <a:ext cx="4617196" cy="1704518"/>
        </p:xfrm>
        <a:graphic>
          <a:graphicData uri="http://schemas.openxmlformats.org/drawingml/2006/table">
            <a:tbl>
              <a:tblPr firstRow="1" firstCol="1" bandRow="1">
                <a:tableStyleId>{5C22544A-7EE6-4342-B048-85BDC9FD1C3A}</a:tableStyleId>
              </a:tblPr>
              <a:tblGrid>
                <a:gridCol w="842917">
                  <a:extLst>
                    <a:ext uri="{9D8B030D-6E8A-4147-A177-3AD203B41FA5}">
                      <a16:colId xmlns:a16="http://schemas.microsoft.com/office/drawing/2014/main" val="4012117503"/>
                    </a:ext>
                  </a:extLst>
                </a:gridCol>
                <a:gridCol w="1256306">
                  <a:extLst>
                    <a:ext uri="{9D8B030D-6E8A-4147-A177-3AD203B41FA5}">
                      <a16:colId xmlns:a16="http://schemas.microsoft.com/office/drawing/2014/main" val="454108158"/>
                    </a:ext>
                  </a:extLst>
                </a:gridCol>
                <a:gridCol w="1160891">
                  <a:extLst>
                    <a:ext uri="{9D8B030D-6E8A-4147-A177-3AD203B41FA5}">
                      <a16:colId xmlns:a16="http://schemas.microsoft.com/office/drawing/2014/main" val="689585794"/>
                    </a:ext>
                  </a:extLst>
                </a:gridCol>
                <a:gridCol w="1357082">
                  <a:extLst>
                    <a:ext uri="{9D8B030D-6E8A-4147-A177-3AD203B41FA5}">
                      <a16:colId xmlns:a16="http://schemas.microsoft.com/office/drawing/2014/main" val="2482736527"/>
                    </a:ext>
                  </a:extLst>
                </a:gridCol>
              </a:tblGrid>
              <a:tr h="700286">
                <a:tc>
                  <a:txBody>
                    <a:bodyPr/>
                    <a:lstStyle/>
                    <a:p>
                      <a:r>
                        <a:rPr lang="en-GB" sz="1100">
                          <a:effectLst/>
                        </a:rPr>
                        <a:t>Month</a:t>
                      </a:r>
                      <a:endParaRPr lang="en-GB" sz="1100">
                        <a:effectLst/>
                        <a:latin typeface="Calibri" panose="020F0502020204030204" pitchFamily="34" charset="0"/>
                        <a:ea typeface="Calibri" panose="020F0502020204030204" pitchFamily="34" charset="0"/>
                      </a:endParaRPr>
                    </a:p>
                  </a:txBody>
                  <a:tcPr marL="60091" marR="600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a:effectLst/>
                        </a:rPr>
                        <a:t>Full cost recovery  (£000)</a:t>
                      </a:r>
                      <a:endParaRPr lang="en-GB" sz="1100">
                        <a:effectLst/>
                        <a:latin typeface="Calibri" panose="020F0502020204030204" pitchFamily="34" charset="0"/>
                        <a:ea typeface="Calibri" panose="020F0502020204030204" pitchFamily="34" charset="0"/>
                      </a:endParaRPr>
                    </a:p>
                  </a:txBody>
                  <a:tcPr marL="60091" marR="600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a:effectLst/>
                        </a:rPr>
                        <a:t>Actual income (£000)</a:t>
                      </a:r>
                      <a:endParaRPr lang="en-GB" sz="1100" dirty="0">
                        <a:effectLst/>
                        <a:latin typeface="Calibri" panose="020F0502020204030204" pitchFamily="34" charset="0"/>
                        <a:ea typeface="Calibri" panose="020F0502020204030204" pitchFamily="34" charset="0"/>
                      </a:endParaRPr>
                    </a:p>
                  </a:txBody>
                  <a:tcPr marL="60091" marR="600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a:effectLst/>
                        </a:rPr>
                        <a:t>(Surplus)/Deficit (£000)</a:t>
                      </a:r>
                      <a:endParaRPr lang="en-GB" sz="1100" dirty="0">
                        <a:effectLst/>
                        <a:latin typeface="Calibri" panose="020F0502020204030204" pitchFamily="34" charset="0"/>
                        <a:ea typeface="Calibri" panose="020F0502020204030204" pitchFamily="34" charset="0"/>
                      </a:endParaRPr>
                    </a:p>
                  </a:txBody>
                  <a:tcPr marL="60091" marR="600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132896"/>
                  </a:ext>
                </a:extLst>
              </a:tr>
              <a:tr h="314105">
                <a:tc>
                  <a:txBody>
                    <a:bodyPr/>
                    <a:lstStyle/>
                    <a:p>
                      <a:r>
                        <a:rPr lang="en-GB" sz="1100">
                          <a:effectLst/>
                        </a:rPr>
                        <a:t>Apr-23</a:t>
                      </a:r>
                      <a:endParaRPr lang="en-GB" sz="1100">
                        <a:effectLst/>
                        <a:latin typeface="Calibri" panose="020F0502020204030204" pitchFamily="34" charset="0"/>
                        <a:ea typeface="Calibri" panose="020F0502020204030204" pitchFamily="34" charset="0"/>
                      </a:endParaRPr>
                    </a:p>
                  </a:txBody>
                  <a:tcPr marL="60091" marR="600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100">
                          <a:effectLst/>
                        </a:rPr>
                        <a:t>1,101 </a:t>
                      </a:r>
                      <a:endParaRPr lang="en-GB" sz="1100">
                        <a:effectLst/>
                        <a:latin typeface="Calibri" panose="020F0502020204030204" pitchFamily="34" charset="0"/>
                        <a:ea typeface="Calibri" panose="020F0502020204030204" pitchFamily="34" charset="0"/>
                      </a:endParaRPr>
                    </a:p>
                  </a:txBody>
                  <a:tcPr marL="60091" marR="600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100">
                          <a:effectLst/>
                        </a:rPr>
                        <a:t>896 </a:t>
                      </a:r>
                      <a:endParaRPr lang="en-GB" sz="1100">
                        <a:effectLst/>
                        <a:latin typeface="Calibri" panose="020F0502020204030204" pitchFamily="34" charset="0"/>
                        <a:ea typeface="Calibri" panose="020F0502020204030204" pitchFamily="34" charset="0"/>
                      </a:endParaRPr>
                    </a:p>
                  </a:txBody>
                  <a:tcPr marL="60091" marR="600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100">
                          <a:effectLst/>
                        </a:rPr>
                        <a:t>204 </a:t>
                      </a:r>
                      <a:endParaRPr lang="en-GB" sz="1100">
                        <a:effectLst/>
                        <a:latin typeface="Calibri" panose="020F0502020204030204" pitchFamily="34" charset="0"/>
                        <a:ea typeface="Calibri" panose="020F0502020204030204" pitchFamily="34" charset="0"/>
                      </a:endParaRPr>
                    </a:p>
                  </a:txBody>
                  <a:tcPr marL="60091" marR="600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4166440"/>
                  </a:ext>
                </a:extLst>
              </a:tr>
              <a:tr h="376022">
                <a:tc>
                  <a:txBody>
                    <a:bodyPr/>
                    <a:lstStyle/>
                    <a:p>
                      <a:r>
                        <a:rPr lang="en-GB" sz="1100">
                          <a:effectLst/>
                        </a:rPr>
                        <a:t>May-23</a:t>
                      </a:r>
                      <a:endParaRPr lang="en-GB" sz="1100">
                        <a:effectLst/>
                        <a:latin typeface="Calibri" panose="020F0502020204030204" pitchFamily="34" charset="0"/>
                        <a:ea typeface="Calibri" panose="020F0502020204030204" pitchFamily="34" charset="0"/>
                      </a:endParaRPr>
                    </a:p>
                  </a:txBody>
                  <a:tcPr marL="60091" marR="600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100">
                          <a:effectLst/>
                        </a:rPr>
                        <a:t>1,102 </a:t>
                      </a:r>
                      <a:endParaRPr lang="en-GB" sz="1100">
                        <a:effectLst/>
                        <a:latin typeface="Calibri" panose="020F0502020204030204" pitchFamily="34" charset="0"/>
                        <a:ea typeface="Calibri" panose="020F0502020204030204" pitchFamily="34" charset="0"/>
                      </a:endParaRPr>
                    </a:p>
                  </a:txBody>
                  <a:tcPr marL="60091" marR="600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100">
                          <a:effectLst/>
                        </a:rPr>
                        <a:t>721 </a:t>
                      </a:r>
                      <a:endParaRPr lang="en-GB" sz="1100">
                        <a:effectLst/>
                        <a:latin typeface="Calibri" panose="020F0502020204030204" pitchFamily="34" charset="0"/>
                        <a:ea typeface="Calibri" panose="020F0502020204030204" pitchFamily="34" charset="0"/>
                      </a:endParaRPr>
                    </a:p>
                  </a:txBody>
                  <a:tcPr marL="60091" marR="600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100">
                          <a:effectLst/>
                        </a:rPr>
                        <a:t>381 </a:t>
                      </a:r>
                      <a:endParaRPr lang="en-GB" sz="1100">
                        <a:effectLst/>
                        <a:latin typeface="Calibri" panose="020F0502020204030204" pitchFamily="34" charset="0"/>
                        <a:ea typeface="Calibri" panose="020F0502020204030204" pitchFamily="34" charset="0"/>
                      </a:endParaRPr>
                    </a:p>
                  </a:txBody>
                  <a:tcPr marL="60091" marR="600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9814648"/>
                  </a:ext>
                </a:extLst>
              </a:tr>
              <a:tr h="314105">
                <a:tc>
                  <a:txBody>
                    <a:bodyPr/>
                    <a:lstStyle/>
                    <a:p>
                      <a:r>
                        <a:rPr lang="en-GB" sz="1100">
                          <a:effectLst/>
                        </a:rPr>
                        <a:t>Total</a:t>
                      </a:r>
                      <a:endParaRPr lang="en-GB" sz="1100">
                        <a:effectLst/>
                        <a:latin typeface="Calibri" panose="020F0502020204030204" pitchFamily="34" charset="0"/>
                        <a:ea typeface="Calibri" panose="020F0502020204030204" pitchFamily="34" charset="0"/>
                      </a:endParaRPr>
                    </a:p>
                  </a:txBody>
                  <a:tcPr marL="60091" marR="600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100" b="1">
                          <a:effectLst/>
                        </a:rPr>
                        <a:t>2,203 </a:t>
                      </a:r>
                      <a:endParaRPr lang="en-GB" sz="1100" b="1">
                        <a:effectLst/>
                        <a:latin typeface="Calibri" panose="020F0502020204030204" pitchFamily="34" charset="0"/>
                        <a:ea typeface="Calibri" panose="020F0502020204030204" pitchFamily="34" charset="0"/>
                      </a:endParaRPr>
                    </a:p>
                  </a:txBody>
                  <a:tcPr marL="60091" marR="600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100" b="1">
                          <a:effectLst/>
                        </a:rPr>
                        <a:t>1,618 </a:t>
                      </a:r>
                      <a:endParaRPr lang="en-GB" sz="1100" b="1">
                        <a:effectLst/>
                        <a:latin typeface="Calibri" panose="020F0502020204030204" pitchFamily="34" charset="0"/>
                        <a:ea typeface="Calibri" panose="020F0502020204030204" pitchFamily="34" charset="0"/>
                      </a:endParaRPr>
                    </a:p>
                  </a:txBody>
                  <a:tcPr marL="60091" marR="600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100" b="1" dirty="0">
                          <a:effectLst/>
                        </a:rPr>
                        <a:t>585 </a:t>
                      </a:r>
                      <a:endParaRPr lang="en-GB" sz="1100" b="1" dirty="0">
                        <a:effectLst/>
                        <a:latin typeface="Calibri" panose="020F0502020204030204" pitchFamily="34" charset="0"/>
                        <a:ea typeface="Calibri" panose="020F0502020204030204" pitchFamily="34" charset="0"/>
                      </a:endParaRPr>
                    </a:p>
                  </a:txBody>
                  <a:tcPr marL="60091" marR="600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488780"/>
                  </a:ext>
                </a:extLst>
              </a:tr>
            </a:tbl>
          </a:graphicData>
        </a:graphic>
      </p:graphicFrame>
      <p:sp>
        <p:nvSpPr>
          <p:cNvPr id="16" name="TextBox 15">
            <a:extLst>
              <a:ext uri="{FF2B5EF4-FFF2-40B4-BE49-F238E27FC236}">
                <a16:creationId xmlns:a16="http://schemas.microsoft.com/office/drawing/2014/main" id="{F4FB428E-0E00-52D7-2C6C-67D898AFF67B}"/>
              </a:ext>
            </a:extLst>
          </p:cNvPr>
          <p:cNvSpPr txBox="1"/>
          <p:nvPr/>
        </p:nvSpPr>
        <p:spPr>
          <a:xfrm>
            <a:off x="6764198" y="790795"/>
            <a:ext cx="5156837" cy="307777"/>
          </a:xfrm>
          <a:prstGeom prst="rect">
            <a:avLst/>
          </a:prstGeom>
          <a:noFill/>
        </p:spPr>
        <p:txBody>
          <a:bodyPr wrap="square" rtlCol="0">
            <a:spAutoFit/>
          </a:bodyPr>
          <a:lstStyle/>
          <a:p>
            <a:r>
              <a:rPr lang="en-GB" sz="1400" b="1"/>
              <a:t>TA Income and Cost - YTD and Forecast</a:t>
            </a:r>
          </a:p>
        </p:txBody>
      </p:sp>
      <p:graphicFrame>
        <p:nvGraphicFramePr>
          <p:cNvPr id="6" name="Chart 5" descr="Chart illustrating TA income and cost - year to date and forecast.">
            <a:extLst>
              <a:ext uri="{FF2B5EF4-FFF2-40B4-BE49-F238E27FC236}">
                <a16:creationId xmlns:a16="http://schemas.microsoft.com/office/drawing/2014/main" id="{FC056973-006F-4A33-A022-F3F120CDF0AA}"/>
              </a:ext>
            </a:extLst>
          </p:cNvPr>
          <p:cNvGraphicFramePr>
            <a:graphicFrameLocks/>
          </p:cNvGraphicFramePr>
          <p:nvPr>
            <p:extLst>
              <p:ext uri="{D42A27DB-BD31-4B8C-83A1-F6EECF244321}">
                <p14:modId xmlns:p14="http://schemas.microsoft.com/office/powerpoint/2010/main" val="3555553350"/>
              </p:ext>
            </p:extLst>
          </p:nvPr>
        </p:nvGraphicFramePr>
        <p:xfrm>
          <a:off x="4913891" y="1301190"/>
          <a:ext cx="6776527" cy="259268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B885516-B9BA-A590-C872-CBA357831946}"/>
              </a:ext>
            </a:extLst>
          </p:cNvPr>
          <p:cNvSpPr txBox="1"/>
          <p:nvPr/>
        </p:nvSpPr>
        <p:spPr>
          <a:xfrm>
            <a:off x="370027" y="4120030"/>
            <a:ext cx="10650482" cy="2462213"/>
          </a:xfrm>
          <a:prstGeom prst="rect">
            <a:avLst/>
          </a:prstGeom>
          <a:noFill/>
        </p:spPr>
        <p:txBody>
          <a:bodyPr wrap="square" lIns="91440" tIns="45720" rIns="91440" bIns="45720" anchor="t">
            <a:spAutoFit/>
          </a:bodyPr>
          <a:lstStyle/>
          <a:p>
            <a:r>
              <a:rPr lang="en-GB" sz="1400" dirty="0"/>
              <a:t>The year-to-date position is a £0.6m under recovery of income against expenditure.  T</a:t>
            </a:r>
            <a:r>
              <a:rPr lang="en-GB" sz="1400" dirty="0">
                <a:effectLst/>
                <a:latin typeface="Inter"/>
                <a:ea typeface="Inter"/>
              </a:rPr>
              <a:t>he programme has recovered </a:t>
            </a:r>
            <a:r>
              <a:rPr lang="en-GB" sz="1400" dirty="0">
                <a:latin typeface="Inter"/>
                <a:ea typeface="Inter"/>
              </a:rPr>
              <a:t>73</a:t>
            </a:r>
            <a:r>
              <a:rPr lang="en-GB" sz="1400" dirty="0">
                <a:effectLst/>
                <a:latin typeface="Inter"/>
                <a:ea typeface="Inter"/>
              </a:rPr>
              <a:t>% of its year-to-date</a:t>
            </a:r>
            <a:r>
              <a:rPr lang="en-GB" sz="1400" dirty="0">
                <a:latin typeface="Inter"/>
                <a:ea typeface="Inter"/>
              </a:rPr>
              <a:t> costs</a:t>
            </a:r>
            <a:r>
              <a:rPr lang="en-GB" sz="1400" dirty="0">
                <a:effectLst/>
                <a:latin typeface="Inter"/>
                <a:ea typeface="Inter"/>
              </a:rPr>
              <a:t>.</a:t>
            </a:r>
            <a:r>
              <a:rPr lang="en-GB" sz="1400" dirty="0">
                <a:latin typeface="Inter"/>
                <a:ea typeface="Inter"/>
              </a:rPr>
              <a:t> </a:t>
            </a:r>
            <a:r>
              <a:rPr lang="en-GB" sz="1400" dirty="0">
                <a:effectLst/>
                <a:latin typeface="Inter"/>
                <a:ea typeface="Inter"/>
              </a:rPr>
              <a:t> In </a:t>
            </a:r>
            <a:r>
              <a:rPr lang="en-GB" sz="1400" dirty="0">
                <a:latin typeface="Inter"/>
                <a:ea typeface="Inter"/>
              </a:rPr>
              <a:t>20</a:t>
            </a:r>
            <a:r>
              <a:rPr lang="en-GB" sz="1400" dirty="0">
                <a:effectLst/>
                <a:latin typeface="Inter"/>
                <a:ea typeface="Inter"/>
              </a:rPr>
              <a:t>22-23, 81% of costs were recovered.</a:t>
            </a:r>
            <a:r>
              <a:rPr lang="en-GB" sz="1400" dirty="0">
                <a:latin typeface="Inter"/>
                <a:ea typeface="Inter"/>
              </a:rPr>
              <a:t>  </a:t>
            </a:r>
            <a:endParaRPr lang="en-GB" sz="1400" dirty="0">
              <a:effectLst/>
              <a:latin typeface="Inter" panose="02000503000000020004" pitchFamily="2" charset="0"/>
              <a:ea typeface="Inter" panose="02000503000000020004" pitchFamily="2" charset="0"/>
            </a:endParaRPr>
          </a:p>
          <a:p>
            <a:endParaRPr lang="en-GB" sz="1400" dirty="0">
              <a:latin typeface="Inter" panose="02000503000000020004" pitchFamily="2" charset="0"/>
              <a:ea typeface="Inter" panose="02000503000000020004" pitchFamily="2" charset="0"/>
            </a:endParaRPr>
          </a:p>
          <a:p>
            <a:r>
              <a:rPr lang="en-GB" sz="1400" dirty="0">
                <a:effectLst/>
                <a:latin typeface="Inter"/>
                <a:ea typeface="Inter"/>
              </a:rPr>
              <a:t>The current full year forecast is to recover £11m against an income target of £12.9m.</a:t>
            </a:r>
            <a:r>
              <a:rPr lang="en-GB" sz="1400" dirty="0">
                <a:latin typeface="Inter"/>
                <a:ea typeface="Inter"/>
              </a:rPr>
              <a:t> </a:t>
            </a:r>
            <a:r>
              <a:rPr lang="en-GB" sz="1400" dirty="0">
                <a:effectLst/>
                <a:latin typeface="Inter"/>
                <a:ea typeface="Inter"/>
              </a:rPr>
              <a:t> This is an early indication based on current work scheduling - topics could be added or removed through th</a:t>
            </a:r>
            <a:r>
              <a:rPr lang="en-GB" sz="1400" dirty="0">
                <a:latin typeface="Inter"/>
                <a:ea typeface="Inter"/>
              </a:rPr>
              <a:t>e year.  Due to lower than planned activity a review is underway looking at any capacity in the TA team that could be used in other income generating areas of work.     </a:t>
            </a:r>
            <a:endParaRPr lang="en-GB" sz="1400" dirty="0">
              <a:effectLst/>
              <a:latin typeface="Inter" panose="02000503000000020004" pitchFamily="2" charset="0"/>
              <a:ea typeface="Inter" panose="02000503000000020004" pitchFamily="2" charset="0"/>
            </a:endParaRPr>
          </a:p>
          <a:p>
            <a:endParaRPr lang="en-GB" sz="1400" dirty="0">
              <a:latin typeface="Inter" panose="02000503000000020004" pitchFamily="2" charset="0"/>
              <a:ea typeface="Inter" panose="02000503000000020004" pitchFamily="2" charset="0"/>
            </a:endParaRPr>
          </a:p>
          <a:p>
            <a:r>
              <a:rPr lang="en-GB" sz="1400" dirty="0"/>
              <a:t>The decision not to raise prices during 2023-24 to reflect the additional pay award, was</a:t>
            </a:r>
            <a:r>
              <a:rPr lang="en-GB" sz="1400" dirty="0">
                <a:latin typeface="Inter"/>
                <a:ea typeface="Inter"/>
              </a:rPr>
              <a:t> made because it was felt a second price increase, in year, prior to a full pricing review in the Autumn was not the right course of action.    </a:t>
            </a:r>
            <a:endParaRPr lang="en-GB" sz="1400" dirty="0">
              <a:effectLst/>
              <a:latin typeface="Inter" panose="02000503000000020004" pitchFamily="2" charset="0"/>
              <a:ea typeface="Inter" panose="02000503000000020004" pitchFamily="2" charset="0"/>
            </a:endParaRPr>
          </a:p>
          <a:p>
            <a:endParaRPr lang="en-GB" sz="1400" dirty="0">
              <a:latin typeface="Inter" panose="02000503000000020004" pitchFamily="2" charset="0"/>
              <a:ea typeface="Inter" panose="02000503000000020004" pitchFamily="2" charset="0"/>
            </a:endParaRPr>
          </a:p>
          <a:p>
            <a:endParaRPr lang="en-GB" sz="1400" dirty="0">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6515467E-9309-A886-EA23-A85BAE306608}"/>
              </a:ext>
              <a:ext uri="{C183D7F6-B498-43B3-948B-1728B52AA6E4}">
                <adec:decorative xmlns:adec="http://schemas.microsoft.com/office/drawing/2017/decorative" val="1"/>
              </a:ext>
            </a:extLst>
          </p:cNvPr>
          <p:cNvSpPr>
            <a:spLocks/>
          </p:cNvSpPr>
          <p:nvPr/>
        </p:nvSpPr>
        <p:spPr>
          <a:xfrm>
            <a:off x="0" y="6040438"/>
            <a:ext cx="12191999" cy="833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FFEA861-A013-F9CD-4F1E-5F403C61D449}"/>
              </a:ext>
              <a:ext uri="{C183D7F6-B498-43B3-948B-1728B52AA6E4}">
                <adec:decorative xmlns:adec="http://schemas.microsoft.com/office/drawing/2017/decorative" val="1"/>
              </a:ext>
            </a:extLst>
          </p:cNvPr>
          <p:cNvSpPr txBox="1"/>
          <p:nvPr/>
        </p:nvSpPr>
        <p:spPr>
          <a:xfrm>
            <a:off x="8603146" y="1226752"/>
            <a:ext cx="739471" cy="215444"/>
          </a:xfrm>
          <a:prstGeom prst="rect">
            <a:avLst/>
          </a:prstGeom>
          <a:noFill/>
        </p:spPr>
        <p:txBody>
          <a:bodyPr wrap="square" rtlCol="0">
            <a:spAutoFit/>
          </a:bodyPr>
          <a:lstStyle/>
          <a:p>
            <a:r>
              <a:rPr lang="en-GB" sz="800"/>
              <a:t>Forecast</a:t>
            </a:r>
          </a:p>
        </p:txBody>
      </p:sp>
      <p:sp>
        <p:nvSpPr>
          <p:cNvPr id="15" name="TextBox 14">
            <a:extLst>
              <a:ext uri="{FF2B5EF4-FFF2-40B4-BE49-F238E27FC236}">
                <a16:creationId xmlns:a16="http://schemas.microsoft.com/office/drawing/2014/main" id="{02D57EB8-7921-748D-DCD3-362E4FE7DEFF}"/>
              </a:ext>
              <a:ext uri="{C183D7F6-B498-43B3-948B-1728B52AA6E4}">
                <adec:decorative xmlns:adec="http://schemas.microsoft.com/office/drawing/2017/decorative" val="1"/>
              </a:ext>
            </a:extLst>
          </p:cNvPr>
          <p:cNvSpPr txBox="1"/>
          <p:nvPr/>
        </p:nvSpPr>
        <p:spPr>
          <a:xfrm>
            <a:off x="6068838" y="1208444"/>
            <a:ext cx="588396" cy="215444"/>
          </a:xfrm>
          <a:prstGeom prst="rect">
            <a:avLst/>
          </a:prstGeom>
          <a:noFill/>
        </p:spPr>
        <p:txBody>
          <a:bodyPr wrap="square" rtlCol="0">
            <a:spAutoFit/>
          </a:bodyPr>
          <a:lstStyle/>
          <a:p>
            <a:r>
              <a:rPr lang="en-GB" sz="800"/>
              <a:t>Actual</a:t>
            </a:r>
          </a:p>
        </p:txBody>
      </p:sp>
      <p:cxnSp>
        <p:nvCxnSpPr>
          <p:cNvPr id="21" name="Straight Arrow Connector 20">
            <a:extLst>
              <a:ext uri="{FF2B5EF4-FFF2-40B4-BE49-F238E27FC236}">
                <a16:creationId xmlns:a16="http://schemas.microsoft.com/office/drawing/2014/main" id="{FD82841F-8E4B-8911-4D61-F6B1B2302B34}"/>
              </a:ext>
              <a:ext uri="{C183D7F6-B498-43B3-948B-1728B52AA6E4}">
                <adec:decorative xmlns:adec="http://schemas.microsoft.com/office/drawing/2017/decorative" val="1"/>
              </a:ext>
            </a:extLst>
          </p:cNvPr>
          <p:cNvCxnSpPr>
            <a:cxnSpLocks/>
          </p:cNvCxnSpPr>
          <p:nvPr/>
        </p:nvCxnSpPr>
        <p:spPr>
          <a:xfrm>
            <a:off x="9561278" y="1317884"/>
            <a:ext cx="15743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1C96B50-CDC6-B3A4-AF39-97CE7B33F37C}"/>
              </a:ext>
              <a:ext uri="{C183D7F6-B498-43B3-948B-1728B52AA6E4}">
                <adec:decorative xmlns:adec="http://schemas.microsoft.com/office/drawing/2017/decorative" val="1"/>
              </a:ext>
            </a:extLst>
          </p:cNvPr>
          <p:cNvCxnSpPr>
            <a:cxnSpLocks/>
          </p:cNvCxnSpPr>
          <p:nvPr/>
        </p:nvCxnSpPr>
        <p:spPr>
          <a:xfrm flipH="1">
            <a:off x="6745242" y="1316166"/>
            <a:ext cx="17077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44890E1-3BC0-4DC6-AAE0-3F3765E9C407}"/>
              </a:ext>
              <a:ext uri="{C183D7F6-B498-43B3-948B-1728B52AA6E4}">
                <adec:decorative xmlns:adec="http://schemas.microsoft.com/office/drawing/2017/decorative" val="1"/>
              </a:ext>
            </a:extLst>
          </p:cNvPr>
          <p:cNvCxnSpPr/>
          <p:nvPr/>
        </p:nvCxnSpPr>
        <p:spPr>
          <a:xfrm>
            <a:off x="6535817" y="1316166"/>
            <a:ext cx="1650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26810A6-125E-0595-C4D8-550438A11709}"/>
              </a:ext>
              <a:ext uri="{C183D7F6-B498-43B3-948B-1728B52AA6E4}">
                <adec:decorative xmlns:adec="http://schemas.microsoft.com/office/drawing/2017/decorative" val="1"/>
              </a:ext>
            </a:extLst>
          </p:cNvPr>
          <p:cNvCxnSpPr>
            <a:cxnSpLocks/>
          </p:cNvCxnSpPr>
          <p:nvPr/>
        </p:nvCxnSpPr>
        <p:spPr>
          <a:xfrm flipH="1">
            <a:off x="5916989" y="1301190"/>
            <a:ext cx="1784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093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30ABF2-3910-6FB7-1B28-DA3A3A6D39B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649894"/>
            <a:ext cx="12144375" cy="1208106"/>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6D2F95F-D242-4BA5-2612-FC6DFEAB87ED}"/>
              </a:ext>
            </a:extLst>
          </p:cNvPr>
          <p:cNvSpPr>
            <a:spLocks noGrp="1"/>
          </p:cNvSpPr>
          <p:nvPr>
            <p:ph type="ctrTitle"/>
          </p:nvPr>
        </p:nvSpPr>
        <p:spPr>
          <a:xfrm>
            <a:off x="304357" y="280539"/>
            <a:ext cx="11178381" cy="404480"/>
          </a:xfrm>
        </p:spPr>
        <p:txBody>
          <a:bodyPr>
            <a:normAutofit/>
          </a:bodyPr>
          <a:lstStyle/>
          <a:p>
            <a:r>
              <a:rPr lang="en-GB" sz="2000" dirty="0"/>
              <a:t>Summary</a:t>
            </a:r>
            <a:endParaRPr lang="en-GB" sz="2000" b="0" dirty="0">
              <a:solidFill>
                <a:srgbClr val="FF0000"/>
              </a:solidFill>
              <a:highlight>
                <a:srgbClr val="FFFF00"/>
              </a:highlight>
              <a:latin typeface="Inter SemiBold" panose="02000503000000020004" pitchFamily="2" charset="0"/>
              <a:ea typeface="Inter SemiBold" panose="02000503000000020004" pitchFamily="2" charset="0"/>
            </a:endParaRPr>
          </a:p>
        </p:txBody>
      </p:sp>
      <p:sp>
        <p:nvSpPr>
          <p:cNvPr id="33" name="Rectangle 32">
            <a:extLst>
              <a:ext uri="{FF2B5EF4-FFF2-40B4-BE49-F238E27FC236}">
                <a16:creationId xmlns:a16="http://schemas.microsoft.com/office/drawing/2014/main" id="{3A17A96D-9636-8AF7-A6EC-7292B8755C9E}"/>
              </a:ext>
            </a:extLst>
          </p:cNvPr>
          <p:cNvSpPr/>
          <p:nvPr/>
        </p:nvSpPr>
        <p:spPr>
          <a:xfrm>
            <a:off x="284507" y="999122"/>
            <a:ext cx="1161603" cy="254336"/>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ea typeface="Lato" panose="020F0502020204030203" pitchFamily="34" charset="0"/>
                <a:cs typeface="Lato" panose="020F0502020204030203" pitchFamily="34" charset="0"/>
              </a:rPr>
              <a:t>Area</a:t>
            </a:r>
          </a:p>
        </p:txBody>
      </p:sp>
      <p:sp>
        <p:nvSpPr>
          <p:cNvPr id="31" name="Rectangle 30">
            <a:extLst>
              <a:ext uri="{FF2B5EF4-FFF2-40B4-BE49-F238E27FC236}">
                <a16:creationId xmlns:a16="http://schemas.microsoft.com/office/drawing/2014/main" id="{2F5B059E-044C-3711-EF5D-EF00CF16130D}"/>
              </a:ext>
            </a:extLst>
          </p:cNvPr>
          <p:cNvSpPr/>
          <p:nvPr/>
        </p:nvSpPr>
        <p:spPr>
          <a:xfrm>
            <a:off x="2014644" y="846969"/>
            <a:ext cx="2142141" cy="364293"/>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ea typeface="Lato" panose="020F0502020204030203" pitchFamily="34" charset="0"/>
                <a:cs typeface="Lato" panose="020F0502020204030203" pitchFamily="34" charset="0"/>
              </a:rPr>
              <a:t>Confidence in achieving targets at year end</a:t>
            </a:r>
          </a:p>
        </p:txBody>
      </p:sp>
      <p:sp>
        <p:nvSpPr>
          <p:cNvPr id="32" name="Rectangle 31">
            <a:extLst>
              <a:ext uri="{FF2B5EF4-FFF2-40B4-BE49-F238E27FC236}">
                <a16:creationId xmlns:a16="http://schemas.microsoft.com/office/drawing/2014/main" id="{2C62E6CE-2EF3-85E2-1898-77663E2EE7B2}"/>
              </a:ext>
              <a:ext uri="{C183D7F6-B498-43B3-948B-1728B52AA6E4}">
                <adec:decorative xmlns:adec="http://schemas.microsoft.com/office/drawing/2017/decorative" val="0"/>
              </a:ext>
            </a:extLst>
          </p:cNvPr>
          <p:cNvSpPr/>
          <p:nvPr/>
        </p:nvSpPr>
        <p:spPr>
          <a:xfrm>
            <a:off x="4100807" y="999121"/>
            <a:ext cx="1007705" cy="212141"/>
          </a:xfrm>
          <a:prstGeom prst="rect">
            <a:avLst/>
          </a:prstGeom>
          <a:no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ea typeface="Lato" panose="020F0502020204030203" pitchFamily="34" charset="0"/>
                <a:cs typeface="Lato" panose="020F0502020204030203" pitchFamily="34" charset="0"/>
              </a:rPr>
              <a:t>Comments</a:t>
            </a:r>
          </a:p>
        </p:txBody>
      </p:sp>
      <p:sp>
        <p:nvSpPr>
          <p:cNvPr id="8" name="TextBox 7">
            <a:extLst>
              <a:ext uri="{FF2B5EF4-FFF2-40B4-BE49-F238E27FC236}">
                <a16:creationId xmlns:a16="http://schemas.microsoft.com/office/drawing/2014/main" id="{32A94DF0-0963-1F3D-3FC2-9DF1C38C5ED2}"/>
              </a:ext>
            </a:extLst>
          </p:cNvPr>
          <p:cNvSpPr txBox="1"/>
          <p:nvPr/>
        </p:nvSpPr>
        <p:spPr>
          <a:xfrm>
            <a:off x="251474" y="1485387"/>
            <a:ext cx="1440175" cy="261610"/>
          </a:xfrm>
          <a:prstGeom prst="rect">
            <a:avLst/>
          </a:prstGeom>
          <a:noFill/>
        </p:spPr>
        <p:txBody>
          <a:bodyPr wrap="square">
            <a:spAutoFit/>
          </a:bodyPr>
          <a:lstStyle/>
          <a:p>
            <a:r>
              <a:rPr lang="en-GB" sz="1050" dirty="0">
                <a:latin typeface="Inter" panose="02000503000000020004" pitchFamily="2" charset="0"/>
                <a:ea typeface="Inter" panose="02000503000000020004" pitchFamily="2" charset="0"/>
              </a:rPr>
              <a:t>Our transformation</a:t>
            </a:r>
          </a:p>
        </p:txBody>
      </p:sp>
      <p:sp>
        <p:nvSpPr>
          <p:cNvPr id="55" name="Rectangle 54" descr="Graphic of a meter illustrating that confidence in achieving target at the end of the year is amber. ">
            <a:extLst>
              <a:ext uri="{FF2B5EF4-FFF2-40B4-BE49-F238E27FC236}">
                <a16:creationId xmlns:a16="http://schemas.microsoft.com/office/drawing/2014/main" id="{16F83915-AA3A-90DA-950C-FAADF79B224D}"/>
              </a:ext>
            </a:extLst>
          </p:cNvPr>
          <p:cNvSpPr/>
          <p:nvPr/>
        </p:nvSpPr>
        <p:spPr>
          <a:xfrm>
            <a:off x="2664592" y="1501180"/>
            <a:ext cx="687026" cy="1091474"/>
          </a:xfrm>
          <a:prstGeom prst="rect">
            <a:avLst/>
          </a:prstGeom>
          <a:gradFill>
            <a:gsLst>
              <a:gs pos="0">
                <a:srgbClr val="D8F0F6"/>
              </a:gs>
              <a:gs pos="100000">
                <a:srgbClr val="FCFE12"/>
              </a:gs>
              <a:gs pos="100000">
                <a:srgbClr val="FFFF00"/>
              </a:gs>
              <a:gs pos="91000">
                <a:srgbClr val="7CD73D"/>
              </a:gs>
              <a:gs pos="0">
                <a:srgbClr val="00B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84A6406E-47BC-FEC5-61A1-0C486C686FF1}"/>
              </a:ext>
            </a:extLst>
          </p:cNvPr>
          <p:cNvSpPr txBox="1"/>
          <p:nvPr/>
        </p:nvSpPr>
        <p:spPr>
          <a:xfrm>
            <a:off x="4151985" y="1490316"/>
            <a:ext cx="7483287" cy="415498"/>
          </a:xfrm>
          <a:prstGeom prst="rect">
            <a:avLst/>
          </a:prstGeom>
          <a:noFill/>
        </p:spPr>
        <p:txBody>
          <a:bodyPr wrap="square">
            <a:spAutoFit/>
          </a:bodyPr>
          <a:lstStyle/>
          <a:p>
            <a:r>
              <a:rPr lang="en-GB" sz="1050" dirty="0">
                <a:latin typeface="Inter" panose="02000503000000020004" pitchFamily="2" charset="0"/>
                <a:ea typeface="Inter" panose="02000503000000020004" pitchFamily="2" charset="0"/>
              </a:rPr>
              <a:t>At the end of June 2023 there is high confidence in achieving the 8 objectives in the 2023/24 business plan, with all bar 2 of the 49 underpinning milestones on track.  </a:t>
            </a:r>
          </a:p>
        </p:txBody>
      </p:sp>
      <p:sp>
        <p:nvSpPr>
          <p:cNvPr id="11" name="TextBox 10">
            <a:extLst>
              <a:ext uri="{FF2B5EF4-FFF2-40B4-BE49-F238E27FC236}">
                <a16:creationId xmlns:a16="http://schemas.microsoft.com/office/drawing/2014/main" id="{55812246-DB1F-BFD1-335B-9A375A909E7B}"/>
              </a:ext>
            </a:extLst>
          </p:cNvPr>
          <p:cNvSpPr txBox="1"/>
          <p:nvPr/>
        </p:nvSpPr>
        <p:spPr>
          <a:xfrm>
            <a:off x="251474" y="2926085"/>
            <a:ext cx="1337753" cy="1061829"/>
          </a:xfrm>
          <a:prstGeom prst="rect">
            <a:avLst/>
          </a:prstGeom>
          <a:noFill/>
        </p:spPr>
        <p:txBody>
          <a:bodyPr wrap="square">
            <a:spAutoFit/>
          </a:bodyPr>
          <a:lstStyle/>
          <a:p>
            <a:r>
              <a:rPr lang="en-GB" sz="1050" dirty="0">
                <a:latin typeface="Inter" panose="02000503000000020004" pitchFamily="2" charset="0"/>
                <a:ea typeface="Inter" panose="02000503000000020004" pitchFamily="2" charset="0"/>
              </a:rPr>
              <a:t>High quality advice that is relevant, timely, usable and has a demonstrable impact</a:t>
            </a:r>
          </a:p>
        </p:txBody>
      </p:sp>
      <p:sp>
        <p:nvSpPr>
          <p:cNvPr id="57" name="Rectangle 56" descr="Graphic of a meter illustrating that confidence in achieving target at the end of the year is amber.">
            <a:extLst>
              <a:ext uri="{FF2B5EF4-FFF2-40B4-BE49-F238E27FC236}">
                <a16:creationId xmlns:a16="http://schemas.microsoft.com/office/drawing/2014/main" id="{9E883A96-A62D-7B1A-03CB-2CCB3873F1A6}"/>
              </a:ext>
            </a:extLst>
          </p:cNvPr>
          <p:cNvSpPr/>
          <p:nvPr/>
        </p:nvSpPr>
        <p:spPr>
          <a:xfrm>
            <a:off x="2661091" y="2934683"/>
            <a:ext cx="687600" cy="1090800"/>
          </a:xfrm>
          <a:prstGeom prst="rect">
            <a:avLst/>
          </a:prstGeom>
          <a:gradFill>
            <a:gsLst>
              <a:gs pos="100000">
                <a:srgbClr val="EEF969"/>
              </a:gs>
              <a:gs pos="74000">
                <a:srgbClr val="00B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9FEACC1-A489-A94A-57F4-6FB158D011DF}"/>
              </a:ext>
            </a:extLst>
          </p:cNvPr>
          <p:cNvSpPr txBox="1"/>
          <p:nvPr/>
        </p:nvSpPr>
        <p:spPr>
          <a:xfrm>
            <a:off x="4151984" y="2926085"/>
            <a:ext cx="7483287" cy="900246"/>
          </a:xfrm>
          <a:prstGeom prst="rect">
            <a:avLst/>
          </a:prstGeom>
          <a:noFill/>
        </p:spPr>
        <p:txBody>
          <a:bodyPr wrap="square">
            <a:spAutoFit/>
          </a:bodyPr>
          <a:lstStyle/>
          <a:p>
            <a:r>
              <a:rPr lang="en-GB" sz="1050" dirty="0">
                <a:latin typeface="Inter" panose="02000503000000020004" pitchFamily="2" charset="0"/>
                <a:ea typeface="Inter" panose="02000503000000020004" pitchFamily="2" charset="0"/>
              </a:rPr>
              <a:t>The guidance programmes are currently on track to deliver the volume of outputs in the business plan, with the guidelines programme ahead of plan. </a:t>
            </a:r>
          </a:p>
          <a:p>
            <a:endParaRPr lang="en-GB" sz="1050" dirty="0">
              <a:latin typeface="Inter" panose="02000503000000020004" pitchFamily="2" charset="0"/>
              <a:ea typeface="Inter" panose="02000503000000020004" pitchFamily="2" charset="0"/>
            </a:endParaRPr>
          </a:p>
          <a:p>
            <a:r>
              <a:rPr lang="en-GB" sz="1050" dirty="0">
                <a:latin typeface="Inter" panose="02000503000000020004" pitchFamily="2" charset="0"/>
                <a:ea typeface="Inter" panose="02000503000000020004" pitchFamily="2" charset="0"/>
              </a:rPr>
              <a:t>At this early stage in the year, data is not yet available for some indicators but there are no significant concerns with the potential year-end out-turn.</a:t>
            </a:r>
          </a:p>
        </p:txBody>
      </p:sp>
      <p:sp>
        <p:nvSpPr>
          <p:cNvPr id="22" name="TextBox 21">
            <a:extLst>
              <a:ext uri="{FF2B5EF4-FFF2-40B4-BE49-F238E27FC236}">
                <a16:creationId xmlns:a16="http://schemas.microsoft.com/office/drawing/2014/main" id="{2EF58315-9BDC-6FBA-7AA0-628B54AC3B36}"/>
              </a:ext>
            </a:extLst>
          </p:cNvPr>
          <p:cNvSpPr txBox="1"/>
          <p:nvPr/>
        </p:nvSpPr>
        <p:spPr>
          <a:xfrm>
            <a:off x="251474" y="4457892"/>
            <a:ext cx="1672063" cy="1384995"/>
          </a:xfrm>
          <a:prstGeom prst="rect">
            <a:avLst/>
          </a:prstGeom>
          <a:noFill/>
        </p:spPr>
        <p:txBody>
          <a:bodyPr wrap="square">
            <a:spAutoFit/>
          </a:bodyPr>
          <a:lstStyle/>
          <a:p>
            <a:r>
              <a:rPr lang="en-GB" sz="1050" dirty="0">
                <a:effectLst/>
                <a:latin typeface="Inter" panose="02000503000000020004" pitchFamily="2" charset="0"/>
                <a:ea typeface="Inter" panose="02000503000000020004" pitchFamily="2" charset="0"/>
              </a:rPr>
              <a:t>While ensuring a financially sustainable organisation, with happy and well-supported staff, and effective communications and engagement </a:t>
            </a:r>
            <a:endParaRPr lang="en-GB" sz="500" dirty="0">
              <a:latin typeface="Inter" panose="02000503000000020004" pitchFamily="2" charset="0"/>
              <a:ea typeface="Inter" panose="02000503000000020004" pitchFamily="2" charset="0"/>
            </a:endParaRPr>
          </a:p>
        </p:txBody>
      </p:sp>
      <p:sp>
        <p:nvSpPr>
          <p:cNvPr id="56" name="Rectangle 55" descr="Graphic of a meter illustrating that confidence in achieving target at the end of the year is amber.">
            <a:extLst>
              <a:ext uri="{FF2B5EF4-FFF2-40B4-BE49-F238E27FC236}">
                <a16:creationId xmlns:a16="http://schemas.microsoft.com/office/drawing/2014/main" id="{37870082-3F22-2C97-92E4-009B20C110E7}"/>
              </a:ext>
            </a:extLst>
          </p:cNvPr>
          <p:cNvSpPr/>
          <p:nvPr/>
        </p:nvSpPr>
        <p:spPr>
          <a:xfrm>
            <a:off x="2621813" y="4645019"/>
            <a:ext cx="721382" cy="1090800"/>
          </a:xfrm>
          <a:prstGeom prst="rect">
            <a:avLst/>
          </a:prstGeom>
          <a:gradFill>
            <a:gsLst>
              <a:gs pos="67000">
                <a:srgbClr val="ECF87B"/>
              </a:gs>
              <a:gs pos="0">
                <a:srgbClr val="D8F0F6"/>
              </a:gs>
              <a:gs pos="83000">
                <a:srgbClr val="F6FC3E"/>
              </a:gs>
              <a:gs pos="96000">
                <a:srgbClr val="FF0000"/>
              </a:gs>
              <a:gs pos="0">
                <a:srgbClr val="00B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8FD896D-5F64-AF08-FD49-0EE55BA49E5D}"/>
              </a:ext>
            </a:extLst>
          </p:cNvPr>
          <p:cNvSpPr txBox="1"/>
          <p:nvPr/>
        </p:nvSpPr>
        <p:spPr>
          <a:xfrm>
            <a:off x="4151984" y="4457892"/>
            <a:ext cx="7483287" cy="1708160"/>
          </a:xfrm>
          <a:prstGeom prst="rect">
            <a:avLst/>
          </a:prstGeom>
          <a:noFill/>
        </p:spPr>
        <p:txBody>
          <a:bodyPr wrap="square">
            <a:spAutoFit/>
          </a:bodyPr>
          <a:lstStyle/>
          <a:p>
            <a:r>
              <a:rPr lang="en-GB" sz="1050" dirty="0">
                <a:latin typeface="Inter" panose="02000503000000020004" pitchFamily="2" charset="0"/>
                <a:ea typeface="Inter" panose="02000503000000020004" pitchFamily="2" charset="0"/>
              </a:rPr>
              <a:t>At the end of month 2, there was a £577k adverse variance to plan, primarily due to technology appraisals (TA) income being lower than plan. The current full year forecast is for the programme to recover £11m against an income target of £12.9m. A review is underway looking at capacity, activity and forecast, and will inform the forthcoming price review for 2024-25. The scope to utilise capacity in the TA team in other income generating areas of work is also being explored.     </a:t>
            </a:r>
          </a:p>
          <a:p>
            <a:endParaRPr lang="en-GB" sz="1050" dirty="0">
              <a:latin typeface="Inter" panose="02000503000000020004" pitchFamily="2" charset="0"/>
              <a:ea typeface="Inter" panose="02000503000000020004" pitchFamily="2" charset="0"/>
            </a:endParaRPr>
          </a:p>
          <a:p>
            <a:r>
              <a:rPr lang="en-GB" sz="1050" dirty="0">
                <a:latin typeface="Inter" panose="02000503000000020004" pitchFamily="2" charset="0"/>
                <a:ea typeface="Inter" panose="02000503000000020004" pitchFamily="2" charset="0"/>
              </a:rPr>
              <a:t>Turnover remains above target and a new exit interview provider will provide better insight and analysis of reasons for leaving. At this early stage in the year there are no significant concerns with the year-end forecast for the other people indicators or the communications and engagement indicators.</a:t>
            </a:r>
          </a:p>
          <a:p>
            <a:endParaRPr lang="en-GB" sz="1050" dirty="0">
              <a:latin typeface="Inter" panose="02000503000000020004" pitchFamily="2" charset="0"/>
              <a:ea typeface="Inter" panose="02000503000000020004" pitchFamily="2" charset="0"/>
            </a:endParaRPr>
          </a:p>
        </p:txBody>
      </p:sp>
      <p:cxnSp>
        <p:nvCxnSpPr>
          <p:cNvPr id="7" name="Straight Connector 6">
            <a:extLst>
              <a:ext uri="{FF2B5EF4-FFF2-40B4-BE49-F238E27FC236}">
                <a16:creationId xmlns:a16="http://schemas.microsoft.com/office/drawing/2014/main" id="{D27244C1-8B62-5548-6345-A67718208548}"/>
              </a:ext>
              <a:ext uri="{C183D7F6-B498-43B3-948B-1728B52AA6E4}">
                <adec:decorative xmlns:adec="http://schemas.microsoft.com/office/drawing/2017/decorative" val="1"/>
              </a:ext>
            </a:extLst>
          </p:cNvPr>
          <p:cNvCxnSpPr>
            <a:cxnSpLocks/>
          </p:cNvCxnSpPr>
          <p:nvPr/>
        </p:nvCxnSpPr>
        <p:spPr>
          <a:xfrm>
            <a:off x="284508" y="1385191"/>
            <a:ext cx="11391091"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DF99BB8-A441-A4DB-56AB-D46CD3E60EFF}"/>
              </a:ext>
              <a:ext uri="{C183D7F6-B498-43B3-948B-1728B52AA6E4}">
                <adec:decorative xmlns:adec="http://schemas.microsoft.com/office/drawing/2017/decorative" val="1"/>
              </a:ext>
            </a:extLst>
          </p:cNvPr>
          <p:cNvCxnSpPr>
            <a:cxnSpLocks/>
          </p:cNvCxnSpPr>
          <p:nvPr/>
        </p:nvCxnSpPr>
        <p:spPr>
          <a:xfrm>
            <a:off x="284508" y="4316466"/>
            <a:ext cx="114241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B470710B-ADAC-E41A-6B01-FBFDDED0FAEE}"/>
              </a:ext>
              <a:ext uri="{C183D7F6-B498-43B3-948B-1728B52AA6E4}">
                <adec:decorative xmlns:adec="http://schemas.microsoft.com/office/drawing/2017/decorative" val="1"/>
              </a:ext>
            </a:extLst>
          </p:cNvPr>
          <p:cNvCxnSpPr>
            <a:cxnSpLocks/>
          </p:cNvCxnSpPr>
          <p:nvPr/>
        </p:nvCxnSpPr>
        <p:spPr>
          <a:xfrm>
            <a:off x="251474" y="2809007"/>
            <a:ext cx="114241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BF4E30F-F7B0-7C1D-7006-7A2EE01B3175}"/>
              </a:ext>
              <a:ext uri="{C183D7F6-B498-43B3-948B-1728B52AA6E4}">
                <adec:decorative xmlns:adec="http://schemas.microsoft.com/office/drawing/2017/decorative" val="1"/>
              </a:ext>
            </a:extLst>
          </p:cNvPr>
          <p:cNvCxnSpPr>
            <a:cxnSpLocks/>
          </p:cNvCxnSpPr>
          <p:nvPr/>
        </p:nvCxnSpPr>
        <p:spPr>
          <a:xfrm>
            <a:off x="1974289" y="846969"/>
            <a:ext cx="0" cy="494267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F489BA-646C-AD78-4C94-9E8F4CCBF51A}"/>
              </a:ext>
              <a:ext uri="{C183D7F6-B498-43B3-948B-1728B52AA6E4}">
                <adec:decorative xmlns:adec="http://schemas.microsoft.com/office/drawing/2017/decorative" val="1"/>
              </a:ext>
            </a:extLst>
          </p:cNvPr>
          <p:cNvCxnSpPr>
            <a:cxnSpLocks/>
          </p:cNvCxnSpPr>
          <p:nvPr/>
        </p:nvCxnSpPr>
        <p:spPr>
          <a:xfrm>
            <a:off x="4059081" y="846969"/>
            <a:ext cx="0" cy="487736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915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A046-07E7-108C-435D-E444D568BA38}"/>
              </a:ext>
            </a:extLst>
          </p:cNvPr>
          <p:cNvSpPr>
            <a:spLocks noGrp="1"/>
          </p:cNvSpPr>
          <p:nvPr>
            <p:ph type="ctrTitle"/>
          </p:nvPr>
        </p:nvSpPr>
        <p:spPr>
          <a:xfrm>
            <a:off x="506809" y="223964"/>
            <a:ext cx="11178381" cy="1276350"/>
          </a:xfrm>
        </p:spPr>
        <p:txBody>
          <a:bodyPr/>
          <a:lstStyle/>
          <a:p>
            <a:r>
              <a:rPr lang="en-GB" dirty="0">
                <a:latin typeface="Lora SemiBold"/>
              </a:rPr>
              <a:t>NICE Scientific Advice – Month 2</a:t>
            </a:r>
            <a:endParaRPr lang="en-GB" dirty="0"/>
          </a:p>
        </p:txBody>
      </p:sp>
      <p:sp>
        <p:nvSpPr>
          <p:cNvPr id="4" name="Slide Number Placeholder 3">
            <a:extLst>
              <a:ext uri="{FF2B5EF4-FFF2-40B4-BE49-F238E27FC236}">
                <a16:creationId xmlns:a16="http://schemas.microsoft.com/office/drawing/2014/main" id="{D60C5BCA-D707-ABE6-D18C-9D16C8940E30}"/>
              </a:ext>
              <a:ext uri="{C183D7F6-B498-43B3-948B-1728B52AA6E4}">
                <adec:decorative xmlns:adec="http://schemas.microsoft.com/office/drawing/2017/decorative" val="1"/>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D914462-0A0E-4602-BFA1-33271CD95439}" type="slidenum">
              <a:rPr lang="en-GB" smtClean="0"/>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400" b="0" i="0" u="none" strike="noStrike" kern="1200" cap="none" spc="0" normalizeH="0" baseline="0" noProof="0">
              <a:ln>
                <a:noFill/>
              </a:ln>
              <a:solidFill>
                <a:srgbClr val="000000"/>
              </a:solidFill>
              <a:effectLst/>
              <a:uLnTx/>
              <a:uFillTx/>
              <a:latin typeface="Lato"/>
              <a:ea typeface="+mn-ea"/>
              <a:cs typeface="+mn-cs"/>
            </a:endParaRPr>
          </a:p>
        </p:txBody>
      </p:sp>
      <p:sp>
        <p:nvSpPr>
          <p:cNvPr id="9" name="TextBox 8">
            <a:extLst>
              <a:ext uri="{FF2B5EF4-FFF2-40B4-BE49-F238E27FC236}">
                <a16:creationId xmlns:a16="http://schemas.microsoft.com/office/drawing/2014/main" id="{B8E99F46-6C34-6419-434B-676579B255BB}"/>
              </a:ext>
            </a:extLst>
          </p:cNvPr>
          <p:cNvSpPr txBox="1"/>
          <p:nvPr/>
        </p:nvSpPr>
        <p:spPr>
          <a:xfrm>
            <a:off x="625723" y="1062480"/>
            <a:ext cx="3554342" cy="307777"/>
          </a:xfrm>
          <a:prstGeom prst="rect">
            <a:avLst/>
          </a:prstGeom>
          <a:noFill/>
        </p:spPr>
        <p:txBody>
          <a:bodyPr wrap="square" rtlCol="0">
            <a:spAutoFit/>
          </a:bodyPr>
          <a:lstStyle/>
          <a:p>
            <a:r>
              <a:rPr lang="en-GB" sz="1400" b="1"/>
              <a:t>Year to date performance 2023-24 </a:t>
            </a:r>
          </a:p>
        </p:txBody>
      </p:sp>
      <p:graphicFrame>
        <p:nvGraphicFramePr>
          <p:cNvPr id="10" name="Table 9">
            <a:extLst>
              <a:ext uri="{FF2B5EF4-FFF2-40B4-BE49-F238E27FC236}">
                <a16:creationId xmlns:a16="http://schemas.microsoft.com/office/drawing/2014/main" id="{9A955A46-A118-BF2C-192A-56B76668DBE0}"/>
              </a:ext>
            </a:extLst>
          </p:cNvPr>
          <p:cNvGraphicFramePr>
            <a:graphicFrameLocks noGrp="1"/>
          </p:cNvGraphicFramePr>
          <p:nvPr/>
        </p:nvGraphicFramePr>
        <p:xfrm>
          <a:off x="763695" y="1547977"/>
          <a:ext cx="2864544" cy="1631813"/>
        </p:xfrm>
        <a:graphic>
          <a:graphicData uri="http://schemas.openxmlformats.org/drawingml/2006/table">
            <a:tbl>
              <a:tblPr firstRow="1">
                <a:tableStyleId>{5C22544A-7EE6-4342-B048-85BDC9FD1C3A}</a:tableStyleId>
              </a:tblPr>
              <a:tblGrid>
                <a:gridCol w="2031302">
                  <a:extLst>
                    <a:ext uri="{9D8B030D-6E8A-4147-A177-3AD203B41FA5}">
                      <a16:colId xmlns:a16="http://schemas.microsoft.com/office/drawing/2014/main" val="2854372041"/>
                    </a:ext>
                  </a:extLst>
                </a:gridCol>
                <a:gridCol w="833242">
                  <a:extLst>
                    <a:ext uri="{9D8B030D-6E8A-4147-A177-3AD203B41FA5}">
                      <a16:colId xmlns:a16="http://schemas.microsoft.com/office/drawing/2014/main" val="1261193837"/>
                    </a:ext>
                  </a:extLst>
                </a:gridCol>
              </a:tblGrid>
              <a:tr h="485306">
                <a:tc>
                  <a:txBody>
                    <a:bodyPr/>
                    <a:lstStyle/>
                    <a:p>
                      <a:pPr algn="l" fontAlgn="b"/>
                      <a:r>
                        <a:rPr lang="en-GB" sz="1400" u="none" strike="noStrike">
                          <a:effectLst/>
                        </a:rPr>
                        <a:t>2023-24 YTD Actuals </a:t>
                      </a:r>
                      <a:endParaRPr lang="en-GB" sz="1400" b="0" i="0" u="none" strike="noStrike">
                        <a:solidFill>
                          <a:srgbClr val="000000"/>
                        </a:solidFill>
                        <a:effectLst/>
                        <a:latin typeface="Calibri" panose="020F0502020204030204" pitchFamily="34" charset="0"/>
                      </a:endParaRPr>
                    </a:p>
                  </a:txBody>
                  <a:tcPr marL="7272" marR="7272" marT="72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400" u="none" strike="noStrike">
                          <a:effectLst/>
                        </a:rPr>
                        <a:t>£000</a:t>
                      </a:r>
                      <a:endParaRPr lang="en-GB" sz="1400" b="0" i="0" u="none" strike="noStrike">
                        <a:solidFill>
                          <a:srgbClr val="000000"/>
                        </a:solidFill>
                        <a:effectLst/>
                        <a:latin typeface="Calibri" panose="020F0502020204030204" pitchFamily="34" charset="0"/>
                      </a:endParaRPr>
                    </a:p>
                  </a:txBody>
                  <a:tcPr marL="7272" marR="7272" marT="72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8752690"/>
                  </a:ext>
                </a:extLst>
              </a:tr>
              <a:tr h="382169">
                <a:tc>
                  <a:txBody>
                    <a:bodyPr/>
                    <a:lstStyle/>
                    <a:p>
                      <a:pPr algn="l" fontAlgn="b"/>
                      <a:r>
                        <a:rPr lang="en-GB" sz="1400" u="none" strike="noStrike">
                          <a:effectLst/>
                        </a:rPr>
                        <a:t>Expenditure</a:t>
                      </a:r>
                      <a:endParaRPr lang="en-GB" sz="1400" b="0" i="0" u="none" strike="noStrike">
                        <a:solidFill>
                          <a:srgbClr val="000000"/>
                        </a:solidFill>
                        <a:effectLst/>
                        <a:latin typeface="Calibri" panose="020F0502020204030204" pitchFamily="34" charset="0"/>
                      </a:endParaRPr>
                    </a:p>
                  </a:txBody>
                  <a:tcPr marL="7272" marR="7272" marT="72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panose="020F0502020204030204" pitchFamily="34" charset="0"/>
                        </a:rPr>
                        <a:t>542</a:t>
                      </a:r>
                    </a:p>
                  </a:txBody>
                  <a:tcPr marL="7272" marR="7272" marT="72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7862724"/>
                  </a:ext>
                </a:extLst>
              </a:tr>
              <a:tr h="382169">
                <a:tc>
                  <a:txBody>
                    <a:bodyPr/>
                    <a:lstStyle/>
                    <a:p>
                      <a:pPr algn="l" fontAlgn="b"/>
                      <a:r>
                        <a:rPr lang="en-GB" sz="1400" u="none" strike="noStrike">
                          <a:effectLst/>
                        </a:rPr>
                        <a:t>Income</a:t>
                      </a:r>
                      <a:endParaRPr lang="en-GB" sz="1400" b="0" i="0" u="none" strike="noStrike">
                        <a:solidFill>
                          <a:srgbClr val="000000"/>
                        </a:solidFill>
                        <a:effectLst/>
                        <a:latin typeface="Calibri" panose="020F0502020204030204" pitchFamily="34" charset="0"/>
                      </a:endParaRPr>
                    </a:p>
                  </a:txBody>
                  <a:tcPr marL="7272" marR="7272" marT="72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i="0" u="none" strike="noStrike">
                          <a:solidFill>
                            <a:srgbClr val="000000"/>
                          </a:solidFill>
                          <a:effectLst/>
                          <a:latin typeface="Calibri"/>
                        </a:rPr>
                        <a:t>(459)</a:t>
                      </a:r>
                    </a:p>
                  </a:txBody>
                  <a:tcPr marL="7272" marR="7272" marT="72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340983"/>
                  </a:ext>
                </a:extLst>
              </a:tr>
              <a:tr h="382169">
                <a:tc>
                  <a:txBody>
                    <a:bodyPr/>
                    <a:lstStyle/>
                    <a:p>
                      <a:pPr algn="l" fontAlgn="b"/>
                      <a:r>
                        <a:rPr lang="en-GB" sz="1400" u="none" strike="noStrike">
                          <a:effectLst/>
                        </a:rPr>
                        <a:t>Variance - deficit</a:t>
                      </a:r>
                      <a:endParaRPr lang="en-GB" sz="1400" b="0" i="0" u="none" strike="noStrike">
                        <a:solidFill>
                          <a:srgbClr val="000000"/>
                        </a:solidFill>
                        <a:effectLst/>
                        <a:latin typeface="Calibri" panose="020F0502020204030204" pitchFamily="34" charset="0"/>
                      </a:endParaRPr>
                    </a:p>
                  </a:txBody>
                  <a:tcPr marL="7272" marR="7272" marT="72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400" b="0" i="0" u="none" strike="noStrike" dirty="0">
                          <a:solidFill>
                            <a:srgbClr val="000000"/>
                          </a:solidFill>
                          <a:effectLst/>
                          <a:latin typeface="Calibri"/>
                        </a:rPr>
                        <a:t>83</a:t>
                      </a:r>
                      <a:endParaRPr lang="en-GB" sz="1400" b="0" i="0" u="none" strike="noStrike" dirty="0">
                        <a:solidFill>
                          <a:srgbClr val="000000"/>
                        </a:solidFill>
                        <a:effectLst/>
                        <a:latin typeface="Calibri" panose="020F0502020204030204" pitchFamily="34" charset="0"/>
                      </a:endParaRPr>
                    </a:p>
                  </a:txBody>
                  <a:tcPr marL="7272" marR="7272" marT="727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7688670"/>
                  </a:ext>
                </a:extLst>
              </a:tr>
            </a:tbl>
          </a:graphicData>
        </a:graphic>
      </p:graphicFrame>
      <p:sp>
        <p:nvSpPr>
          <p:cNvPr id="5" name="Rectangle 4">
            <a:extLst>
              <a:ext uri="{FF2B5EF4-FFF2-40B4-BE49-F238E27FC236}">
                <a16:creationId xmlns:a16="http://schemas.microsoft.com/office/drawing/2014/main" id="{71D48B87-515A-7931-294D-DD492B752BDC}"/>
              </a:ext>
              <a:ext uri="{C183D7F6-B498-43B3-948B-1728B52AA6E4}">
                <adec:decorative xmlns:adec="http://schemas.microsoft.com/office/drawing/2017/decorative" val="1"/>
              </a:ext>
            </a:extLst>
          </p:cNvPr>
          <p:cNvSpPr>
            <a:spLocks/>
          </p:cNvSpPr>
          <p:nvPr/>
        </p:nvSpPr>
        <p:spPr>
          <a:xfrm>
            <a:off x="0" y="6065254"/>
            <a:ext cx="12191999" cy="808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hart 5" descr="Chart illustrating NICE scientific advice income and expenditure between April 2022 and May 2023. ">
            <a:extLst>
              <a:ext uri="{FF2B5EF4-FFF2-40B4-BE49-F238E27FC236}">
                <a16:creationId xmlns:a16="http://schemas.microsoft.com/office/drawing/2014/main" id="{1A047115-575F-E410-4EE9-E71ABAF804AE}"/>
              </a:ext>
            </a:extLst>
          </p:cNvPr>
          <p:cNvGraphicFramePr>
            <a:graphicFrameLocks/>
          </p:cNvGraphicFramePr>
          <p:nvPr>
            <p:extLst>
              <p:ext uri="{D42A27DB-BD31-4B8C-83A1-F6EECF244321}">
                <p14:modId xmlns:p14="http://schemas.microsoft.com/office/powerpoint/2010/main" val="2590026673"/>
              </p:ext>
            </p:extLst>
          </p:nvPr>
        </p:nvGraphicFramePr>
        <p:xfrm>
          <a:off x="4731891" y="964341"/>
          <a:ext cx="6161396" cy="306485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CA016F0-FD8A-A55F-9CA7-206C39327DBF}"/>
              </a:ext>
            </a:extLst>
          </p:cNvPr>
          <p:cNvSpPr txBox="1"/>
          <p:nvPr/>
        </p:nvSpPr>
        <p:spPr>
          <a:xfrm>
            <a:off x="332542" y="4139285"/>
            <a:ext cx="10560745" cy="2677656"/>
          </a:xfrm>
          <a:prstGeom prst="rect">
            <a:avLst/>
          </a:prstGeom>
          <a:noFill/>
        </p:spPr>
        <p:txBody>
          <a:bodyPr wrap="square" lIns="91440" tIns="45720" rIns="91440" bIns="45720" anchor="t">
            <a:spAutoFit/>
          </a:bodyPr>
          <a:lstStyle/>
          <a:p>
            <a:r>
              <a:rPr lang="en-GB" sz="1400">
                <a:effectLst/>
                <a:ea typeface="Lato"/>
                <a:cs typeface="Lato"/>
              </a:rPr>
              <a:t>NICE Scientific Advice (NSA) has generated a deficit of £83</a:t>
            </a:r>
            <a:r>
              <a:rPr lang="en-GB" sz="1400">
                <a:ea typeface="Lato"/>
                <a:cs typeface="Lato"/>
              </a:rPr>
              <a:t>k</a:t>
            </a:r>
            <a:r>
              <a:rPr lang="en-GB" sz="1400">
                <a:effectLst/>
                <a:ea typeface="Lato"/>
                <a:cs typeface="Lato"/>
              </a:rPr>
              <a:t> at Month 2 in 2023-24.</a:t>
            </a:r>
            <a:r>
              <a:rPr lang="en-GB" sz="1400">
                <a:ea typeface="Lato"/>
                <a:cs typeface="Lato"/>
              </a:rPr>
              <a:t>  </a:t>
            </a:r>
            <a:endParaRPr lang="en-GB" sz="1400">
              <a:effectLst/>
              <a:ea typeface="Lato" panose="020F0502020204030203" pitchFamily="34" charset="0"/>
              <a:cs typeface="Lato" panose="020F0502020204030203" pitchFamily="34" charset="0"/>
            </a:endParaRPr>
          </a:p>
          <a:p>
            <a:endParaRPr lang="en-GB" sz="1400">
              <a:effectLst/>
              <a:ea typeface="Lato" panose="020F0502020204030203" pitchFamily="34" charset="0"/>
              <a:cs typeface="Lato" panose="020F0502020204030203" pitchFamily="34" charset="0"/>
            </a:endParaRPr>
          </a:p>
          <a:p>
            <a:r>
              <a:rPr lang="en-GB" sz="1400">
                <a:ea typeface="+mn-lt"/>
                <a:cs typeface="+mn-lt"/>
              </a:rPr>
              <a:t>The position at month 2 is lower than anticipated due to volatility in the work programme, which has resulted in a number of projects being delayed or cancelled at short notice. There is a strong pipeline for the scientific advice programme, and we expect to return to an overall surplus by month 4.</a:t>
            </a:r>
            <a:endParaRPr lang="en-GB"/>
          </a:p>
          <a:p>
            <a:endParaRPr lang="en-GB" sz="1400">
              <a:effectLst/>
              <a:ea typeface="Inter"/>
              <a:cs typeface="Lato"/>
            </a:endParaRPr>
          </a:p>
          <a:p>
            <a:r>
              <a:rPr lang="en-GB" sz="1400">
                <a:latin typeface="Inter"/>
                <a:ea typeface="Inter"/>
                <a:cs typeface="Times New Roman"/>
              </a:rPr>
              <a:t>By October 2023 we are aiming to establish a new engagement team bringing together all of NICE’s industry engagement services – i.e. the Life Sciences, Scientific Advice and NICE International teams – into one team.</a:t>
            </a:r>
            <a:endParaRPr lang="en-GB" sz="1400">
              <a:latin typeface="Inter"/>
            </a:endParaRPr>
          </a:p>
          <a:p>
            <a:endParaRPr lang="en-GB" sz="1400">
              <a:solidFill>
                <a:srgbClr val="000000"/>
              </a:solidFill>
              <a:effectLst/>
              <a:ea typeface="Lato" panose="020F0502020204030203" pitchFamily="34" charset="0"/>
              <a:cs typeface="Lato" panose="020F0502020204030203" pitchFamily="34" charset="0"/>
            </a:endParaRPr>
          </a:p>
          <a:p>
            <a:endParaRPr lang="en-GB" sz="1400">
              <a:ea typeface="Lato" panose="020F0502020204030203" pitchFamily="34" charset="0"/>
              <a:cs typeface="Lato" panose="020F0502020204030203" pitchFamily="34" charset="0"/>
            </a:endParaRPr>
          </a:p>
          <a:p>
            <a:endParaRPr lang="en-GB" sz="1400">
              <a:ea typeface="Lato" panose="020F0502020204030203" pitchFamily="34" charset="0"/>
              <a:cs typeface="Lato" panose="020F0502020204030203" pitchFamily="34" charset="0"/>
            </a:endParaRPr>
          </a:p>
          <a:p>
            <a:endParaRPr lang="en-GB" sz="1400">
              <a:highlight>
                <a:srgbClr val="FFFF00"/>
              </a:highlight>
              <a:ea typeface="Lato" panose="020F0502020204030203" pitchFamily="34" charset="0"/>
              <a:cs typeface="Lato" panose="020F0502020204030203" pitchFamily="34" charset="0"/>
            </a:endParaRPr>
          </a:p>
        </p:txBody>
      </p:sp>
      <p:cxnSp>
        <p:nvCxnSpPr>
          <p:cNvPr id="7" name="Straight Connector 6">
            <a:extLst>
              <a:ext uri="{FF2B5EF4-FFF2-40B4-BE49-F238E27FC236}">
                <a16:creationId xmlns:a16="http://schemas.microsoft.com/office/drawing/2014/main" id="{A5492176-CA8B-0156-89D9-5A32DB2C5632}"/>
              </a:ext>
              <a:ext uri="{C183D7F6-B498-43B3-948B-1728B52AA6E4}">
                <adec:decorative xmlns:adec="http://schemas.microsoft.com/office/drawing/2017/decorative" val="1"/>
              </a:ext>
            </a:extLst>
          </p:cNvPr>
          <p:cNvCxnSpPr/>
          <p:nvPr/>
        </p:nvCxnSpPr>
        <p:spPr>
          <a:xfrm>
            <a:off x="9987172" y="1610935"/>
            <a:ext cx="0" cy="165382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050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3BA176-7586-5728-0A1F-40D2B9D7483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605856"/>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6" name="Title 1">
            <a:extLst>
              <a:ext uri="{FF2B5EF4-FFF2-40B4-BE49-F238E27FC236}">
                <a16:creationId xmlns:a16="http://schemas.microsoft.com/office/drawing/2014/main" id="{DCD582C7-0B5A-5478-1A3F-8BD0728519FC}"/>
              </a:ext>
            </a:extLst>
          </p:cNvPr>
          <p:cNvSpPr txBox="1">
            <a:spLocks noGrp="1"/>
          </p:cNvSpPr>
          <p:nvPr>
            <p:ph type="title" idx="4294967295"/>
          </p:nvPr>
        </p:nvSpPr>
        <p:spPr>
          <a:xfrm>
            <a:off x="558583" y="248695"/>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Happy and well supported staff (Slide 1 of 3)</a:t>
            </a:r>
          </a:p>
        </p:txBody>
      </p:sp>
      <p:graphicFrame>
        <p:nvGraphicFramePr>
          <p:cNvPr id="4" name="Chart 3" descr="Combined bar and line chart of NICE's percentage of actual, planned and prior year activity for sickness absence, from April 2022 to March 2023.">
            <a:extLst>
              <a:ext uri="{FF2B5EF4-FFF2-40B4-BE49-F238E27FC236}">
                <a16:creationId xmlns:a16="http://schemas.microsoft.com/office/drawing/2014/main" id="{6568E307-46DC-124A-7A84-D7CBFE913D0B}"/>
              </a:ext>
            </a:extLst>
          </p:cNvPr>
          <p:cNvGraphicFramePr/>
          <p:nvPr>
            <p:extLst>
              <p:ext uri="{D42A27DB-BD31-4B8C-83A1-F6EECF244321}">
                <p14:modId xmlns:p14="http://schemas.microsoft.com/office/powerpoint/2010/main" val="2677176210"/>
              </p:ext>
            </p:extLst>
          </p:nvPr>
        </p:nvGraphicFramePr>
        <p:xfrm>
          <a:off x="804208" y="701779"/>
          <a:ext cx="4659332" cy="419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27">
            <a:extLst>
              <a:ext uri="{FF2B5EF4-FFF2-40B4-BE49-F238E27FC236}">
                <a16:creationId xmlns:a16="http://schemas.microsoft.com/office/drawing/2014/main" id="{E145BC55-6CBD-1E9B-5A02-000264427C1C}"/>
              </a:ext>
            </a:extLst>
          </p:cNvPr>
          <p:cNvGraphicFramePr>
            <a:graphicFrameLocks noGrp="1"/>
          </p:cNvGraphicFramePr>
          <p:nvPr>
            <p:extLst>
              <p:ext uri="{D42A27DB-BD31-4B8C-83A1-F6EECF244321}">
                <p14:modId xmlns:p14="http://schemas.microsoft.com/office/powerpoint/2010/main" val="1691916079"/>
              </p:ext>
            </p:extLst>
          </p:nvPr>
        </p:nvGraphicFramePr>
        <p:xfrm>
          <a:off x="804208" y="5060085"/>
          <a:ext cx="4286239" cy="931946"/>
        </p:xfrm>
        <a:graphic>
          <a:graphicData uri="http://schemas.openxmlformats.org/drawingml/2006/table">
            <a:tbl>
              <a:tblPr firstRow="1" bandRow="1">
                <a:tableStyleId>{5C22544A-7EE6-4342-B048-85BDC9FD1C3A}</a:tableStyleId>
              </a:tblPr>
              <a:tblGrid>
                <a:gridCol w="1050018">
                  <a:extLst>
                    <a:ext uri="{9D8B030D-6E8A-4147-A177-3AD203B41FA5}">
                      <a16:colId xmlns:a16="http://schemas.microsoft.com/office/drawing/2014/main" val="1651089263"/>
                    </a:ext>
                  </a:extLst>
                </a:gridCol>
                <a:gridCol w="1327411">
                  <a:extLst>
                    <a:ext uri="{9D8B030D-6E8A-4147-A177-3AD203B41FA5}">
                      <a16:colId xmlns:a16="http://schemas.microsoft.com/office/drawing/2014/main" val="3665189291"/>
                    </a:ext>
                  </a:extLst>
                </a:gridCol>
                <a:gridCol w="777590">
                  <a:extLst>
                    <a:ext uri="{9D8B030D-6E8A-4147-A177-3AD203B41FA5}">
                      <a16:colId xmlns:a16="http://schemas.microsoft.com/office/drawing/2014/main" val="3982682260"/>
                    </a:ext>
                  </a:extLst>
                </a:gridCol>
                <a:gridCol w="1131220">
                  <a:extLst>
                    <a:ext uri="{9D8B030D-6E8A-4147-A177-3AD203B41FA5}">
                      <a16:colId xmlns:a16="http://schemas.microsoft.com/office/drawing/2014/main" val="4015648614"/>
                    </a:ext>
                  </a:extLst>
                </a:gridCol>
              </a:tblGrid>
              <a:tr h="541062">
                <a:tc>
                  <a:txBody>
                    <a:bodyPr/>
                    <a:lstStyle/>
                    <a:p>
                      <a:r>
                        <a:rPr lang="en-GB" sz="1100" dirty="0"/>
                        <a:t>Average 2022/23 out-turn</a:t>
                      </a:r>
                    </a:p>
                  </a:txBody>
                  <a:tcPr anchor="b">
                    <a:solidFill>
                      <a:srgbClr val="228096"/>
                    </a:solidFill>
                  </a:tcPr>
                </a:tc>
                <a:tc>
                  <a:txBody>
                    <a:bodyPr/>
                    <a:lstStyle/>
                    <a:p>
                      <a:r>
                        <a:rPr lang="en-GB" sz="1100" dirty="0"/>
                        <a:t>Target for 23/24 out-turn</a:t>
                      </a:r>
                    </a:p>
                  </a:txBody>
                  <a:tcPr anchor="b">
                    <a:solidFill>
                      <a:srgbClr val="228096"/>
                    </a:solidFill>
                  </a:tcPr>
                </a:tc>
                <a:tc>
                  <a:txBody>
                    <a:bodyPr/>
                    <a:lstStyle/>
                    <a:p>
                      <a:r>
                        <a:rPr lang="en-GB" sz="1100" dirty="0"/>
                        <a:t>YTD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dirty="0"/>
                        <a:t>1.89%</a:t>
                      </a:r>
                    </a:p>
                  </a:txBody>
                  <a:tcPr>
                    <a:solidFill>
                      <a:srgbClr val="F7F4F1"/>
                    </a:solidFill>
                  </a:tcPr>
                </a:tc>
                <a:tc>
                  <a:txBody>
                    <a:bodyPr/>
                    <a:lstStyle/>
                    <a:p>
                      <a:r>
                        <a:rPr lang="en-GB" sz="1100" dirty="0"/>
                        <a:t>2%</a:t>
                      </a:r>
                    </a:p>
                  </a:txBody>
                  <a:tcPr>
                    <a:solidFill>
                      <a:srgbClr val="F7F4F1"/>
                    </a:solidFill>
                  </a:tcPr>
                </a:tc>
                <a:tc>
                  <a:txBody>
                    <a:bodyPr/>
                    <a:lstStyle/>
                    <a:p>
                      <a:r>
                        <a:rPr lang="en-GB" sz="1100" dirty="0"/>
                        <a:t>1.6%</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1" name="TextBox 10">
            <a:extLst>
              <a:ext uri="{FF2B5EF4-FFF2-40B4-BE49-F238E27FC236}">
                <a16:creationId xmlns:a16="http://schemas.microsoft.com/office/drawing/2014/main" id="{E43B3C49-FFFD-D010-FCE7-3F26DB303519}"/>
              </a:ext>
            </a:extLst>
          </p:cNvPr>
          <p:cNvSpPr txBox="1"/>
          <p:nvPr/>
        </p:nvSpPr>
        <p:spPr>
          <a:xfrm>
            <a:off x="804208" y="6068975"/>
            <a:ext cx="3735053" cy="246221"/>
          </a:xfrm>
          <a:prstGeom prst="rect">
            <a:avLst/>
          </a:prstGeom>
          <a:noFill/>
        </p:spPr>
        <p:txBody>
          <a:bodyPr wrap="square">
            <a:spAutoFit/>
          </a:bodyPr>
          <a:lstStyle/>
          <a:p>
            <a:r>
              <a:rPr lang="en-GB" sz="1000" b="0" i="0" dirty="0">
                <a:solidFill>
                  <a:srgbClr val="000000"/>
                </a:solidFill>
                <a:effectLst/>
              </a:rPr>
              <a:t>Current rates are below target.</a:t>
            </a:r>
            <a:endParaRPr lang="en-GB" sz="1000" dirty="0"/>
          </a:p>
        </p:txBody>
      </p:sp>
      <p:graphicFrame>
        <p:nvGraphicFramePr>
          <p:cNvPr id="25" name="Chart 24" descr="Combined bar and line chart of NICE's percentage of actual, planned and prior year activity for rate of staff turnover,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1860108369"/>
              </p:ext>
            </p:extLst>
          </p:nvPr>
        </p:nvGraphicFramePr>
        <p:xfrm>
          <a:off x="6096000" y="840726"/>
          <a:ext cx="5291792" cy="39255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27">
            <a:extLst>
              <a:ext uri="{FF2B5EF4-FFF2-40B4-BE49-F238E27FC236}">
                <a16:creationId xmlns:a16="http://schemas.microsoft.com/office/drawing/2014/main" id="{32612C6D-637B-8F3F-BB2E-1695B81F952B}"/>
              </a:ext>
            </a:extLst>
          </p:cNvPr>
          <p:cNvGraphicFramePr>
            <a:graphicFrameLocks noGrp="1"/>
          </p:cNvGraphicFramePr>
          <p:nvPr>
            <p:extLst>
              <p:ext uri="{D42A27DB-BD31-4B8C-83A1-F6EECF244321}">
                <p14:modId xmlns:p14="http://schemas.microsoft.com/office/powerpoint/2010/main" val="26413015"/>
              </p:ext>
            </p:extLst>
          </p:nvPr>
        </p:nvGraphicFramePr>
        <p:xfrm>
          <a:off x="6464237" y="4986455"/>
          <a:ext cx="3640918" cy="908791"/>
        </p:xfrm>
        <a:graphic>
          <a:graphicData uri="http://schemas.openxmlformats.org/drawingml/2006/table">
            <a:tbl>
              <a:tblPr firstRow="1" bandRow="1">
                <a:tableStyleId>{5C22544A-7EE6-4342-B048-85BDC9FD1C3A}</a:tableStyleId>
              </a:tblPr>
              <a:tblGrid>
                <a:gridCol w="1258334">
                  <a:extLst>
                    <a:ext uri="{9D8B030D-6E8A-4147-A177-3AD203B41FA5}">
                      <a16:colId xmlns:a16="http://schemas.microsoft.com/office/drawing/2014/main" val="3665189291"/>
                    </a:ext>
                  </a:extLst>
                </a:gridCol>
                <a:gridCol w="1163622">
                  <a:extLst>
                    <a:ext uri="{9D8B030D-6E8A-4147-A177-3AD203B41FA5}">
                      <a16:colId xmlns:a16="http://schemas.microsoft.com/office/drawing/2014/main" val="3982682260"/>
                    </a:ext>
                  </a:extLst>
                </a:gridCol>
                <a:gridCol w="1218962">
                  <a:extLst>
                    <a:ext uri="{9D8B030D-6E8A-4147-A177-3AD203B41FA5}">
                      <a16:colId xmlns:a16="http://schemas.microsoft.com/office/drawing/2014/main" val="4015648614"/>
                    </a:ext>
                  </a:extLst>
                </a:gridCol>
              </a:tblGrid>
              <a:tr h="0">
                <a:tc>
                  <a:txBody>
                    <a:bodyPr/>
                    <a:lstStyle/>
                    <a:p>
                      <a:r>
                        <a:rPr lang="en-GB" sz="1100" dirty="0"/>
                        <a:t>March 2023</a:t>
                      </a:r>
                    </a:p>
                  </a:txBody>
                  <a:tcPr anchor="b">
                    <a:solidFill>
                      <a:srgbClr val="228096"/>
                    </a:solidFill>
                  </a:tcPr>
                </a:tc>
                <a:tc>
                  <a:txBody>
                    <a:bodyPr/>
                    <a:lstStyle/>
                    <a:p>
                      <a:r>
                        <a:rPr lang="en-GB" sz="1100" dirty="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14431">
                <a:tc>
                  <a:txBody>
                    <a:bodyPr/>
                    <a:lstStyle/>
                    <a:p>
                      <a:r>
                        <a:rPr lang="en-GB" sz="1100" dirty="0"/>
                        <a:t>10.97%</a:t>
                      </a:r>
                    </a:p>
                  </a:txBody>
                  <a:tcPr>
                    <a:solidFill>
                      <a:srgbClr val="F7F4F1"/>
                    </a:solidFill>
                  </a:tcPr>
                </a:tc>
                <a:tc>
                  <a:txBody>
                    <a:bodyPr/>
                    <a:lstStyle/>
                    <a:p>
                      <a:r>
                        <a:rPr lang="en-GB" sz="1100" dirty="0"/>
                        <a:t>11.14%</a:t>
                      </a:r>
                    </a:p>
                  </a:txBody>
                  <a:tcPr>
                    <a:solidFill>
                      <a:srgbClr val="F7F4F1"/>
                    </a:solidFill>
                  </a:tcPr>
                </a:tc>
                <a:tc>
                  <a:txBody>
                    <a:bodyPr/>
                    <a:lstStyle/>
                    <a:p>
                      <a:r>
                        <a:rPr lang="en-GB" sz="1100" dirty="0"/>
                        <a:t>R</a:t>
                      </a:r>
                    </a:p>
                  </a:txBody>
                  <a:tcPr>
                    <a:solidFill>
                      <a:srgbClr val="F7F4F1"/>
                    </a:solidFill>
                  </a:tcPr>
                </a:tc>
                <a:extLst>
                  <a:ext uri="{0D108BD9-81ED-4DB2-BD59-A6C34878D82A}">
                    <a16:rowId xmlns:a16="http://schemas.microsoft.com/office/drawing/2014/main" val="1116214792"/>
                  </a:ext>
                </a:extLst>
              </a:tr>
            </a:tbl>
          </a:graphicData>
        </a:graphic>
      </p:graphicFrame>
      <p:sp>
        <p:nvSpPr>
          <p:cNvPr id="9" name="TextBox 8">
            <a:extLst>
              <a:ext uri="{FF2B5EF4-FFF2-40B4-BE49-F238E27FC236}">
                <a16:creationId xmlns:a16="http://schemas.microsoft.com/office/drawing/2014/main" id="{36D054EC-D515-A72D-E510-FE2E89E4E624}"/>
              </a:ext>
            </a:extLst>
          </p:cNvPr>
          <p:cNvSpPr txBox="1"/>
          <p:nvPr/>
        </p:nvSpPr>
        <p:spPr>
          <a:xfrm>
            <a:off x="6464237" y="6017274"/>
            <a:ext cx="481717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solidFill>
                <a:effectLst/>
                <a:uLnTx/>
                <a:uFillTx/>
                <a:latin typeface="Inter"/>
                <a:ea typeface="+mn-ea"/>
                <a:cs typeface="Arial" panose="020B0604020202020204" pitchFamily="34" charset="0"/>
              </a:rPr>
              <a:t>A new exit interview provider will provide better insight and analysis of reasons for leaving.</a:t>
            </a:r>
          </a:p>
        </p:txBody>
      </p:sp>
      <p:sp>
        <p:nvSpPr>
          <p:cNvPr id="14" name="Oval 13">
            <a:extLst>
              <a:ext uri="{FF2B5EF4-FFF2-40B4-BE49-F238E27FC236}">
                <a16:creationId xmlns:a16="http://schemas.microsoft.com/office/drawing/2014/main" id="{D327AB14-E7B1-6D24-B97A-3DED65270DD0}"/>
              </a:ext>
              <a:ext uri="{C183D7F6-B498-43B3-948B-1728B52AA6E4}">
                <adec:decorative xmlns:adec="http://schemas.microsoft.com/office/drawing/2017/decorative" val="1"/>
              </a:ext>
            </a:extLst>
          </p:cNvPr>
          <p:cNvSpPr/>
          <p:nvPr/>
        </p:nvSpPr>
        <p:spPr>
          <a:xfrm>
            <a:off x="4815490" y="5707574"/>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B4517579-32EE-2A85-EBBF-E6E72704ACE1}"/>
              </a:ext>
              <a:ext uri="{C183D7F6-B498-43B3-948B-1728B52AA6E4}">
                <adec:decorative xmlns:adec="http://schemas.microsoft.com/office/drawing/2017/decorative" val="1"/>
              </a:ext>
            </a:extLst>
          </p:cNvPr>
          <p:cNvSpPr/>
          <p:nvPr/>
        </p:nvSpPr>
        <p:spPr>
          <a:xfrm>
            <a:off x="9612161" y="5632789"/>
            <a:ext cx="149570" cy="1495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Tree>
    <p:extLst>
      <p:ext uri="{BB962C8B-B14F-4D97-AF65-F5344CB8AC3E}">
        <p14:creationId xmlns:p14="http://schemas.microsoft.com/office/powerpoint/2010/main" val="2883623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9E900-DC86-ADDD-B213-E2485632E542}"/>
              </a:ext>
              <a:ext uri="{C183D7F6-B498-43B3-948B-1728B52AA6E4}">
                <adec:decorative xmlns:adec="http://schemas.microsoft.com/office/drawing/2017/decorative" val="1"/>
              </a:ext>
            </a:extLst>
          </p:cNvPr>
          <p:cNvSpPr>
            <a:spLocks/>
          </p:cNvSpPr>
          <p:nvPr/>
        </p:nvSpPr>
        <p:spPr>
          <a:xfrm>
            <a:off x="1" y="5720234"/>
            <a:ext cx="12191999" cy="808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itle 1">
            <a:extLst>
              <a:ext uri="{FF2B5EF4-FFF2-40B4-BE49-F238E27FC236}">
                <a16:creationId xmlns:a16="http://schemas.microsoft.com/office/drawing/2014/main" id="{C489BF7B-6921-CE96-C148-AF38E8FD0BD4}"/>
              </a:ext>
            </a:extLst>
          </p:cNvPr>
          <p:cNvSpPr txBox="1">
            <a:spLocks noGrp="1"/>
          </p:cNvSpPr>
          <p:nvPr>
            <p:ph type="title" idx="4294967295"/>
          </p:nvPr>
        </p:nvSpPr>
        <p:spPr>
          <a:xfrm>
            <a:off x="558583" y="248695"/>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Happy and well supported staff (Slide 2 of 3)</a:t>
            </a:r>
          </a:p>
        </p:txBody>
      </p:sp>
      <p:graphicFrame>
        <p:nvGraphicFramePr>
          <p:cNvPr id="3" name="Chart 2" descr="Combined bar and line chart of NICE's percentage of actual, planned and prior year activity for rate of staff turnover, from April 2022 to March 2023.">
            <a:extLst>
              <a:ext uri="{FF2B5EF4-FFF2-40B4-BE49-F238E27FC236}">
                <a16:creationId xmlns:a16="http://schemas.microsoft.com/office/drawing/2014/main" id="{74DBA698-C70C-C847-377C-111E6DE74F4D}"/>
              </a:ext>
            </a:extLst>
          </p:cNvPr>
          <p:cNvGraphicFramePr/>
          <p:nvPr>
            <p:extLst>
              <p:ext uri="{D42A27DB-BD31-4B8C-83A1-F6EECF244321}">
                <p14:modId xmlns:p14="http://schemas.microsoft.com/office/powerpoint/2010/main" val="1662401629"/>
              </p:ext>
            </p:extLst>
          </p:nvPr>
        </p:nvGraphicFramePr>
        <p:xfrm>
          <a:off x="533557" y="810941"/>
          <a:ext cx="3582423" cy="39563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e 27">
            <a:extLst>
              <a:ext uri="{FF2B5EF4-FFF2-40B4-BE49-F238E27FC236}">
                <a16:creationId xmlns:a16="http://schemas.microsoft.com/office/drawing/2014/main" id="{3C494AF9-FC6C-441E-6140-0DC2E56D6671}"/>
              </a:ext>
            </a:extLst>
          </p:cNvPr>
          <p:cNvGraphicFramePr>
            <a:graphicFrameLocks noGrp="1"/>
          </p:cNvGraphicFramePr>
          <p:nvPr>
            <p:extLst>
              <p:ext uri="{D42A27DB-BD31-4B8C-83A1-F6EECF244321}">
                <p14:modId xmlns:p14="http://schemas.microsoft.com/office/powerpoint/2010/main" val="2889335511"/>
              </p:ext>
            </p:extLst>
          </p:nvPr>
        </p:nvGraphicFramePr>
        <p:xfrm>
          <a:off x="472589" y="4797798"/>
          <a:ext cx="3582423" cy="970040"/>
        </p:xfrm>
        <a:graphic>
          <a:graphicData uri="http://schemas.openxmlformats.org/drawingml/2006/table">
            <a:tbl>
              <a:tblPr firstRow="1" bandRow="1">
                <a:tableStyleId>{5C22544A-7EE6-4342-B048-85BDC9FD1C3A}</a:tableStyleId>
              </a:tblPr>
              <a:tblGrid>
                <a:gridCol w="758669">
                  <a:extLst>
                    <a:ext uri="{9D8B030D-6E8A-4147-A177-3AD203B41FA5}">
                      <a16:colId xmlns:a16="http://schemas.microsoft.com/office/drawing/2014/main" val="1651089263"/>
                    </a:ext>
                  </a:extLst>
                </a:gridCol>
                <a:gridCol w="897465">
                  <a:extLst>
                    <a:ext uri="{9D8B030D-6E8A-4147-A177-3AD203B41FA5}">
                      <a16:colId xmlns:a16="http://schemas.microsoft.com/office/drawing/2014/main" val="3665189291"/>
                    </a:ext>
                  </a:extLst>
                </a:gridCol>
                <a:gridCol w="980909">
                  <a:extLst>
                    <a:ext uri="{9D8B030D-6E8A-4147-A177-3AD203B41FA5}">
                      <a16:colId xmlns:a16="http://schemas.microsoft.com/office/drawing/2014/main" val="3982682260"/>
                    </a:ext>
                  </a:extLst>
                </a:gridCol>
                <a:gridCol w="945380">
                  <a:extLst>
                    <a:ext uri="{9D8B030D-6E8A-4147-A177-3AD203B41FA5}">
                      <a16:colId xmlns:a16="http://schemas.microsoft.com/office/drawing/2014/main" val="4015648614"/>
                    </a:ext>
                  </a:extLst>
                </a:gridCol>
              </a:tblGrid>
              <a:tr h="590042">
                <a:tc>
                  <a:txBody>
                    <a:bodyPr/>
                    <a:lstStyle/>
                    <a:p>
                      <a:r>
                        <a:rPr lang="en-GB" sz="1100" dirty="0"/>
                        <a:t>Overall 2022/23 out-turn</a:t>
                      </a:r>
                    </a:p>
                  </a:txBody>
                  <a:tcPr anchor="b">
                    <a:solidFill>
                      <a:srgbClr val="228096"/>
                    </a:solidFill>
                  </a:tcPr>
                </a:tc>
                <a:tc>
                  <a:txBody>
                    <a:bodyPr/>
                    <a:lstStyle/>
                    <a:p>
                      <a:r>
                        <a:rPr lang="en-GB" sz="1100" dirty="0"/>
                        <a:t>Target for 23/24</a:t>
                      </a:r>
                    </a:p>
                  </a:txBody>
                  <a:tcPr anchor="b">
                    <a:solidFill>
                      <a:srgbClr val="228096"/>
                    </a:solidFill>
                  </a:tcPr>
                </a:tc>
                <a:tc>
                  <a:txBody>
                    <a:bodyPr/>
                    <a:lstStyle/>
                    <a:p>
                      <a:r>
                        <a:rPr lang="en-GB" sz="1100" dirty="0"/>
                        <a:t>Latest score </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75680">
                <a:tc>
                  <a:txBody>
                    <a:bodyPr/>
                    <a:lstStyle/>
                    <a:p>
                      <a:r>
                        <a:rPr lang="en-GB" sz="1100" dirty="0"/>
                        <a:t>n/a</a:t>
                      </a:r>
                    </a:p>
                  </a:txBody>
                  <a:tcPr>
                    <a:solidFill>
                      <a:srgbClr val="F7F4F1"/>
                    </a:solidFill>
                  </a:tcPr>
                </a:tc>
                <a:tc>
                  <a:txBody>
                    <a:bodyPr/>
                    <a:lstStyle/>
                    <a:p>
                      <a:r>
                        <a:rPr lang="en-GB" sz="1100" dirty="0"/>
                        <a:t>&gt;60%</a:t>
                      </a:r>
                    </a:p>
                  </a:txBody>
                  <a:tcPr>
                    <a:solidFill>
                      <a:srgbClr val="F7F4F1"/>
                    </a:solidFill>
                  </a:tcPr>
                </a:tc>
                <a:tc>
                  <a:txBody>
                    <a:bodyPr/>
                    <a:lstStyle/>
                    <a:p>
                      <a:r>
                        <a:rPr lang="en-GB" sz="1100" dirty="0"/>
                        <a:t>n/a</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pic>
        <p:nvPicPr>
          <p:cNvPr id="6" name="Picture 5" descr="Indicator illustrating forecast green year end RAG status.">
            <a:extLst>
              <a:ext uri="{FF2B5EF4-FFF2-40B4-BE49-F238E27FC236}">
                <a16:creationId xmlns:a16="http://schemas.microsoft.com/office/drawing/2014/main" id="{6AB3C2D5-788B-2D97-637B-5B04EF8F8463}"/>
              </a:ext>
            </a:extLst>
          </p:cNvPr>
          <p:cNvPicPr>
            <a:picLocks noChangeAspect="1"/>
          </p:cNvPicPr>
          <p:nvPr/>
        </p:nvPicPr>
        <p:blipFill>
          <a:blip r:embed="rId3"/>
          <a:stretch>
            <a:fillRect/>
          </a:stretch>
        </p:blipFill>
        <p:spPr>
          <a:xfrm>
            <a:off x="3751619" y="5451456"/>
            <a:ext cx="146317" cy="146317"/>
          </a:xfrm>
          <a:prstGeom prst="rect">
            <a:avLst/>
          </a:prstGeom>
        </p:spPr>
      </p:pic>
      <p:sp>
        <p:nvSpPr>
          <p:cNvPr id="18" name="TextBox 17">
            <a:extLst>
              <a:ext uri="{FF2B5EF4-FFF2-40B4-BE49-F238E27FC236}">
                <a16:creationId xmlns:a16="http://schemas.microsoft.com/office/drawing/2014/main" id="{3D85DD0F-BAF1-83D7-33B8-01CF88A644F1}"/>
              </a:ext>
            </a:extLst>
          </p:cNvPr>
          <p:cNvSpPr txBox="1"/>
          <p:nvPr/>
        </p:nvSpPr>
        <p:spPr>
          <a:xfrm>
            <a:off x="558583" y="5866444"/>
            <a:ext cx="3664571" cy="246221"/>
          </a:xfrm>
          <a:prstGeom prst="rect">
            <a:avLst/>
          </a:prstGeom>
          <a:noFill/>
        </p:spPr>
        <p:txBody>
          <a:bodyPr wrap="square">
            <a:spAutoFit/>
          </a:bodyPr>
          <a:lstStyle/>
          <a:p>
            <a:r>
              <a:rPr lang="en-GB" sz="1000" dirty="0">
                <a:solidFill>
                  <a:srgbClr val="000000"/>
                </a:solidFill>
                <a:cs typeface="Arial" panose="020B0604020202020204" pitchFamily="34" charset="0"/>
              </a:rPr>
              <a:t>Pulse survey closes on 7 July 2023.</a:t>
            </a:r>
          </a:p>
        </p:txBody>
      </p:sp>
      <p:graphicFrame>
        <p:nvGraphicFramePr>
          <p:cNvPr id="19" name="Chart 18" descr="Combined bar and line chart of NICE's percentage of actual, planned and prior year activity for rate of staff turnover, from April 2022 to March 2023.">
            <a:extLst>
              <a:ext uri="{FF2B5EF4-FFF2-40B4-BE49-F238E27FC236}">
                <a16:creationId xmlns:a16="http://schemas.microsoft.com/office/drawing/2014/main" id="{9018F351-3738-D1AF-A965-121605AEF1F7}"/>
              </a:ext>
            </a:extLst>
          </p:cNvPr>
          <p:cNvGraphicFramePr/>
          <p:nvPr>
            <p:extLst>
              <p:ext uri="{D42A27DB-BD31-4B8C-83A1-F6EECF244321}">
                <p14:modId xmlns:p14="http://schemas.microsoft.com/office/powerpoint/2010/main" val="2563439581"/>
              </p:ext>
            </p:extLst>
          </p:nvPr>
        </p:nvGraphicFramePr>
        <p:xfrm>
          <a:off x="4137160" y="795574"/>
          <a:ext cx="3720373" cy="39191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Table 27">
            <a:extLst>
              <a:ext uri="{FF2B5EF4-FFF2-40B4-BE49-F238E27FC236}">
                <a16:creationId xmlns:a16="http://schemas.microsoft.com/office/drawing/2014/main" id="{1966265D-3A51-66FF-37E6-0D61F8478DD9}"/>
              </a:ext>
            </a:extLst>
          </p:cNvPr>
          <p:cNvGraphicFramePr>
            <a:graphicFrameLocks noGrp="1"/>
          </p:cNvGraphicFramePr>
          <p:nvPr>
            <p:extLst>
              <p:ext uri="{D42A27DB-BD31-4B8C-83A1-F6EECF244321}">
                <p14:modId xmlns:p14="http://schemas.microsoft.com/office/powerpoint/2010/main" val="3309363318"/>
              </p:ext>
            </p:extLst>
          </p:nvPr>
        </p:nvGraphicFramePr>
        <p:xfrm>
          <a:off x="4359575" y="4796457"/>
          <a:ext cx="3605619" cy="931946"/>
        </p:xfrm>
        <a:graphic>
          <a:graphicData uri="http://schemas.openxmlformats.org/drawingml/2006/table">
            <a:tbl>
              <a:tblPr firstRow="1" bandRow="1">
                <a:tableStyleId>{5C22544A-7EE6-4342-B048-85BDC9FD1C3A}</a:tableStyleId>
              </a:tblPr>
              <a:tblGrid>
                <a:gridCol w="1022315">
                  <a:extLst>
                    <a:ext uri="{9D8B030D-6E8A-4147-A177-3AD203B41FA5}">
                      <a16:colId xmlns:a16="http://schemas.microsoft.com/office/drawing/2014/main" val="1651089263"/>
                    </a:ext>
                  </a:extLst>
                </a:gridCol>
                <a:gridCol w="886708">
                  <a:extLst>
                    <a:ext uri="{9D8B030D-6E8A-4147-A177-3AD203B41FA5}">
                      <a16:colId xmlns:a16="http://schemas.microsoft.com/office/drawing/2014/main" val="3665189291"/>
                    </a:ext>
                  </a:extLst>
                </a:gridCol>
                <a:gridCol w="756415">
                  <a:extLst>
                    <a:ext uri="{9D8B030D-6E8A-4147-A177-3AD203B41FA5}">
                      <a16:colId xmlns:a16="http://schemas.microsoft.com/office/drawing/2014/main" val="3982682260"/>
                    </a:ext>
                  </a:extLst>
                </a:gridCol>
                <a:gridCol w="940181">
                  <a:extLst>
                    <a:ext uri="{9D8B030D-6E8A-4147-A177-3AD203B41FA5}">
                      <a16:colId xmlns:a16="http://schemas.microsoft.com/office/drawing/2014/main" val="4015648614"/>
                    </a:ext>
                  </a:extLst>
                </a:gridCol>
              </a:tblGrid>
              <a:tr h="541062">
                <a:tc>
                  <a:txBody>
                    <a:bodyPr/>
                    <a:lstStyle/>
                    <a:p>
                      <a:r>
                        <a:rPr lang="en-GB" sz="1100" dirty="0"/>
                        <a:t>Overall 2022 out-turn</a:t>
                      </a:r>
                    </a:p>
                  </a:txBody>
                  <a:tcPr anchor="b">
                    <a:solidFill>
                      <a:srgbClr val="228096"/>
                    </a:solidFill>
                  </a:tcPr>
                </a:tc>
                <a:tc>
                  <a:txBody>
                    <a:bodyPr/>
                    <a:lstStyle/>
                    <a:p>
                      <a:r>
                        <a:rPr lang="en-GB" sz="1100" dirty="0"/>
                        <a:t>Target for 23/24</a:t>
                      </a:r>
                    </a:p>
                  </a:txBody>
                  <a:tcPr anchor="b">
                    <a:solidFill>
                      <a:srgbClr val="228096"/>
                    </a:solidFill>
                  </a:tcPr>
                </a:tc>
                <a:tc>
                  <a:txBody>
                    <a:bodyPr/>
                    <a:lstStyle/>
                    <a:p>
                      <a:r>
                        <a:rPr lang="en-GB" sz="1100" dirty="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dirty="0"/>
                        <a:t>87%</a:t>
                      </a:r>
                    </a:p>
                  </a:txBody>
                  <a:tcPr>
                    <a:solidFill>
                      <a:srgbClr val="F7F4F1"/>
                    </a:solidFill>
                  </a:tcPr>
                </a:tc>
                <a:tc>
                  <a:txBody>
                    <a:bodyPr/>
                    <a:lstStyle/>
                    <a:p>
                      <a:r>
                        <a:rPr lang="en-GB" sz="1100" dirty="0"/>
                        <a:t>90%</a:t>
                      </a:r>
                    </a:p>
                  </a:txBody>
                  <a:tcPr>
                    <a:solidFill>
                      <a:srgbClr val="F7F4F1"/>
                    </a:solidFill>
                  </a:tcPr>
                </a:tc>
                <a:tc>
                  <a:txBody>
                    <a:bodyPr/>
                    <a:lstStyle/>
                    <a:p>
                      <a:r>
                        <a:rPr lang="en-GB" sz="1100" dirty="0"/>
                        <a:t>11.14%</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pic>
        <p:nvPicPr>
          <p:cNvPr id="9" name="Picture 8" descr="Indicator illustrating forecast amber year end RAG status.">
            <a:extLst>
              <a:ext uri="{FF2B5EF4-FFF2-40B4-BE49-F238E27FC236}">
                <a16:creationId xmlns:a16="http://schemas.microsoft.com/office/drawing/2014/main" id="{FB0C3C71-DBA7-08CE-6697-DB06DB2CE486}"/>
              </a:ext>
            </a:extLst>
          </p:cNvPr>
          <p:cNvPicPr>
            <a:picLocks noChangeAspect="1"/>
          </p:cNvPicPr>
          <p:nvPr/>
        </p:nvPicPr>
        <p:blipFill>
          <a:blip r:embed="rId5"/>
          <a:stretch>
            <a:fillRect/>
          </a:stretch>
        </p:blipFill>
        <p:spPr>
          <a:xfrm>
            <a:off x="7640369" y="5461231"/>
            <a:ext cx="152413" cy="146317"/>
          </a:xfrm>
          <a:prstGeom prst="rect">
            <a:avLst/>
          </a:prstGeom>
        </p:spPr>
      </p:pic>
      <p:sp>
        <p:nvSpPr>
          <p:cNvPr id="20" name="TextBox 19">
            <a:extLst>
              <a:ext uri="{FF2B5EF4-FFF2-40B4-BE49-F238E27FC236}">
                <a16:creationId xmlns:a16="http://schemas.microsoft.com/office/drawing/2014/main" id="{6F0F5528-A0E1-044C-3983-47682BDDEBBC}"/>
              </a:ext>
            </a:extLst>
          </p:cNvPr>
          <p:cNvSpPr txBox="1"/>
          <p:nvPr/>
        </p:nvSpPr>
        <p:spPr>
          <a:xfrm>
            <a:off x="4359575" y="5821210"/>
            <a:ext cx="3785276" cy="861774"/>
          </a:xfrm>
          <a:prstGeom prst="rect">
            <a:avLst/>
          </a:prstGeom>
          <a:noFill/>
        </p:spPr>
        <p:txBody>
          <a:bodyPr wrap="square">
            <a:spAutoFit/>
          </a:bodyPr>
          <a:lstStyle/>
          <a:p>
            <a:r>
              <a:rPr lang="en-GB" sz="1000" dirty="0">
                <a:solidFill>
                  <a:srgbClr val="000000"/>
                </a:solidFill>
                <a:cs typeface="Arial" panose="020B0604020202020204" pitchFamily="34" charset="0"/>
              </a:rPr>
              <a:t>Percentage will continue increasing month on month as the appraisals are logged on ESR. Target to be met by the end of the appraisal period. Recording this data started in May 2023. Prior comparator is based on responses to 2022 staff survey.</a:t>
            </a:r>
          </a:p>
        </p:txBody>
      </p:sp>
      <p:graphicFrame>
        <p:nvGraphicFramePr>
          <p:cNvPr id="22" name="Chart 21" descr="Combined bar and line chart of NICE's percentage of actual, planned and prior year activity for rate of staff turnover, from April 2022 to March 2023.">
            <a:extLst>
              <a:ext uri="{FF2B5EF4-FFF2-40B4-BE49-F238E27FC236}">
                <a16:creationId xmlns:a16="http://schemas.microsoft.com/office/drawing/2014/main" id="{07435940-FD0B-7461-4B9A-4F837865B005}"/>
              </a:ext>
            </a:extLst>
          </p:cNvPr>
          <p:cNvGraphicFramePr/>
          <p:nvPr>
            <p:extLst>
              <p:ext uri="{D42A27DB-BD31-4B8C-83A1-F6EECF244321}">
                <p14:modId xmlns:p14="http://schemas.microsoft.com/office/powerpoint/2010/main" val="1839313593"/>
              </p:ext>
            </p:extLst>
          </p:nvPr>
        </p:nvGraphicFramePr>
        <p:xfrm>
          <a:off x="8101514" y="794093"/>
          <a:ext cx="3720373" cy="38723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Table 27">
            <a:extLst>
              <a:ext uri="{FF2B5EF4-FFF2-40B4-BE49-F238E27FC236}">
                <a16:creationId xmlns:a16="http://schemas.microsoft.com/office/drawing/2014/main" id="{19200805-346C-E462-AEA9-C3BABE04A20C}"/>
              </a:ext>
            </a:extLst>
          </p:cNvPr>
          <p:cNvGraphicFramePr>
            <a:graphicFrameLocks noGrp="1"/>
          </p:cNvGraphicFramePr>
          <p:nvPr>
            <p:extLst>
              <p:ext uri="{D42A27DB-BD31-4B8C-83A1-F6EECF244321}">
                <p14:modId xmlns:p14="http://schemas.microsoft.com/office/powerpoint/2010/main" val="2244772378"/>
              </p:ext>
            </p:extLst>
          </p:nvPr>
        </p:nvGraphicFramePr>
        <p:xfrm>
          <a:off x="8269757" y="4796457"/>
          <a:ext cx="3605619" cy="931946"/>
        </p:xfrm>
        <a:graphic>
          <a:graphicData uri="http://schemas.openxmlformats.org/drawingml/2006/table">
            <a:tbl>
              <a:tblPr firstRow="1" bandRow="1">
                <a:tableStyleId>{5C22544A-7EE6-4342-B048-85BDC9FD1C3A}</a:tableStyleId>
              </a:tblPr>
              <a:tblGrid>
                <a:gridCol w="1022315">
                  <a:extLst>
                    <a:ext uri="{9D8B030D-6E8A-4147-A177-3AD203B41FA5}">
                      <a16:colId xmlns:a16="http://schemas.microsoft.com/office/drawing/2014/main" val="1651089263"/>
                    </a:ext>
                  </a:extLst>
                </a:gridCol>
                <a:gridCol w="1022315">
                  <a:extLst>
                    <a:ext uri="{9D8B030D-6E8A-4147-A177-3AD203B41FA5}">
                      <a16:colId xmlns:a16="http://schemas.microsoft.com/office/drawing/2014/main" val="3665189291"/>
                    </a:ext>
                  </a:extLst>
                </a:gridCol>
                <a:gridCol w="620808">
                  <a:extLst>
                    <a:ext uri="{9D8B030D-6E8A-4147-A177-3AD203B41FA5}">
                      <a16:colId xmlns:a16="http://schemas.microsoft.com/office/drawing/2014/main" val="3982682260"/>
                    </a:ext>
                  </a:extLst>
                </a:gridCol>
                <a:gridCol w="940181">
                  <a:extLst>
                    <a:ext uri="{9D8B030D-6E8A-4147-A177-3AD203B41FA5}">
                      <a16:colId xmlns:a16="http://schemas.microsoft.com/office/drawing/2014/main" val="4015648614"/>
                    </a:ext>
                  </a:extLst>
                </a:gridCol>
              </a:tblGrid>
              <a:tr h="541062">
                <a:tc>
                  <a:txBody>
                    <a:bodyPr/>
                    <a:lstStyle/>
                    <a:p>
                      <a:r>
                        <a:rPr lang="en-GB" sz="1100" dirty="0"/>
                        <a:t>Overall 2022 out-turn</a:t>
                      </a:r>
                    </a:p>
                  </a:txBody>
                  <a:tcPr anchor="b">
                    <a:solidFill>
                      <a:srgbClr val="228096"/>
                    </a:solidFill>
                  </a:tcPr>
                </a:tc>
                <a:tc>
                  <a:txBody>
                    <a:bodyPr/>
                    <a:lstStyle/>
                    <a:p>
                      <a:r>
                        <a:rPr lang="en-GB" sz="1100" dirty="0"/>
                        <a:t>Target for 23/24</a:t>
                      </a:r>
                    </a:p>
                  </a:txBody>
                  <a:tcPr anchor="b">
                    <a:solidFill>
                      <a:srgbClr val="228096"/>
                    </a:solidFill>
                  </a:tcPr>
                </a:tc>
                <a:tc>
                  <a:txBody>
                    <a:bodyPr/>
                    <a:lstStyle/>
                    <a:p>
                      <a:r>
                        <a:rPr lang="en-GB" sz="1100" dirty="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dirty="0"/>
                        <a:t>57%</a:t>
                      </a:r>
                    </a:p>
                  </a:txBody>
                  <a:tcPr>
                    <a:solidFill>
                      <a:srgbClr val="F7F4F1"/>
                    </a:solidFill>
                  </a:tcPr>
                </a:tc>
                <a:tc>
                  <a:txBody>
                    <a:bodyPr/>
                    <a:lstStyle/>
                    <a:p>
                      <a:r>
                        <a:rPr lang="en-GB" sz="1100" dirty="0"/>
                        <a:t>62%</a:t>
                      </a:r>
                    </a:p>
                  </a:txBody>
                  <a:tcPr>
                    <a:solidFill>
                      <a:srgbClr val="F7F4F1"/>
                    </a:solidFill>
                  </a:tcPr>
                </a:tc>
                <a:tc>
                  <a:txBody>
                    <a:bodyPr/>
                    <a:lstStyle/>
                    <a:p>
                      <a:r>
                        <a:rPr lang="en-GB" sz="1100" dirty="0"/>
                        <a:t>n/a%</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pic>
        <p:nvPicPr>
          <p:cNvPr id="14" name="Picture 13" descr="Indicator illustrating forecast amber year end RAG status.">
            <a:extLst>
              <a:ext uri="{FF2B5EF4-FFF2-40B4-BE49-F238E27FC236}">
                <a16:creationId xmlns:a16="http://schemas.microsoft.com/office/drawing/2014/main" id="{AA854D8F-71DB-DBCB-6568-5D58F800D6AD}"/>
              </a:ext>
            </a:extLst>
          </p:cNvPr>
          <p:cNvPicPr>
            <a:picLocks noChangeAspect="1"/>
          </p:cNvPicPr>
          <p:nvPr/>
        </p:nvPicPr>
        <p:blipFill>
          <a:blip r:embed="rId5"/>
          <a:stretch>
            <a:fillRect/>
          </a:stretch>
        </p:blipFill>
        <p:spPr>
          <a:xfrm>
            <a:off x="11484364" y="5442528"/>
            <a:ext cx="152413" cy="146317"/>
          </a:xfrm>
          <a:prstGeom prst="rect">
            <a:avLst/>
          </a:prstGeom>
        </p:spPr>
      </p:pic>
      <p:sp>
        <p:nvSpPr>
          <p:cNvPr id="24" name="TextBox 23">
            <a:extLst>
              <a:ext uri="{FF2B5EF4-FFF2-40B4-BE49-F238E27FC236}">
                <a16:creationId xmlns:a16="http://schemas.microsoft.com/office/drawing/2014/main" id="{3B4FFFFA-F43E-DE5C-E85D-6F9F61F308DB}"/>
              </a:ext>
            </a:extLst>
          </p:cNvPr>
          <p:cNvSpPr txBox="1"/>
          <p:nvPr/>
        </p:nvSpPr>
        <p:spPr>
          <a:xfrm>
            <a:off x="8269757" y="5886667"/>
            <a:ext cx="3108489" cy="400110"/>
          </a:xfrm>
          <a:prstGeom prst="rect">
            <a:avLst/>
          </a:prstGeom>
          <a:noFill/>
        </p:spPr>
        <p:txBody>
          <a:bodyPr wrap="square">
            <a:spAutoFit/>
          </a:bodyPr>
          <a:lstStyle/>
          <a:p>
            <a:r>
              <a:rPr lang="en-GB" sz="1000" dirty="0">
                <a:solidFill>
                  <a:srgbClr val="000000"/>
                </a:solidFill>
                <a:cs typeface="Arial" panose="020B0604020202020204" pitchFamily="34" charset="0"/>
              </a:rPr>
              <a:t>Pulse survey closes on 7 July 2023. Prior year comparator based on 2022 staff survey.</a:t>
            </a:r>
          </a:p>
        </p:txBody>
      </p:sp>
    </p:spTree>
    <p:extLst>
      <p:ext uri="{BB962C8B-B14F-4D97-AF65-F5344CB8AC3E}">
        <p14:creationId xmlns:p14="http://schemas.microsoft.com/office/powerpoint/2010/main" val="3766529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078A047-0EAD-8A39-58E1-C47FFA7B2F98}"/>
              </a:ext>
              <a:ext uri="{C183D7F6-B498-43B3-948B-1728B52AA6E4}">
                <adec:decorative xmlns:adec="http://schemas.microsoft.com/office/drawing/2017/decorative" val="1"/>
              </a:ext>
            </a:extLst>
          </p:cNvPr>
          <p:cNvSpPr/>
          <p:nvPr/>
        </p:nvSpPr>
        <p:spPr>
          <a:xfrm>
            <a:off x="1" y="5610120"/>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nter"/>
              <a:ea typeface="+mn-ea"/>
              <a:cs typeface="+mn-cs"/>
            </a:endParaRPr>
          </a:p>
        </p:txBody>
      </p:sp>
      <p:sp>
        <p:nvSpPr>
          <p:cNvPr id="9" name="Title 8">
            <a:extLst>
              <a:ext uri="{FF2B5EF4-FFF2-40B4-BE49-F238E27FC236}">
                <a16:creationId xmlns:a16="http://schemas.microsoft.com/office/drawing/2014/main" id="{D77FA3AB-7C81-7746-F4BD-233970AFE521}"/>
              </a:ext>
            </a:extLst>
          </p:cNvPr>
          <p:cNvSpPr txBox="1">
            <a:spLocks noGrp="1"/>
          </p:cNvSpPr>
          <p:nvPr>
            <p:ph type="title" idx="4294967295"/>
          </p:nvPr>
        </p:nvSpPr>
        <p:spPr>
          <a:xfrm>
            <a:off x="530352" y="204566"/>
            <a:ext cx="10188853"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mj-lt"/>
                <a:ea typeface="+mn-ea"/>
                <a:cs typeface="+mn-cs"/>
              </a:rPr>
              <a:t>Happy and well supported staff (Slide 3 of 3)</a:t>
            </a:r>
          </a:p>
        </p:txBody>
      </p:sp>
      <p:graphicFrame>
        <p:nvGraphicFramePr>
          <p:cNvPr id="2" name="Chart 1" descr="Combined bar and line chart of NICE's percentage of actual, planned and prior year activity for rate of staff turnover, from April 2022 to March 2023.">
            <a:extLst>
              <a:ext uri="{FF2B5EF4-FFF2-40B4-BE49-F238E27FC236}">
                <a16:creationId xmlns:a16="http://schemas.microsoft.com/office/drawing/2014/main" id="{351010FE-CD11-30A8-BA5D-0E1ABFD201EA}"/>
              </a:ext>
            </a:extLst>
          </p:cNvPr>
          <p:cNvGraphicFramePr/>
          <p:nvPr>
            <p:extLst>
              <p:ext uri="{D42A27DB-BD31-4B8C-83A1-F6EECF244321}">
                <p14:modId xmlns:p14="http://schemas.microsoft.com/office/powerpoint/2010/main" val="2789135788"/>
              </p:ext>
            </p:extLst>
          </p:nvPr>
        </p:nvGraphicFramePr>
        <p:xfrm>
          <a:off x="429475" y="964748"/>
          <a:ext cx="4900553" cy="37487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7">
            <a:extLst>
              <a:ext uri="{FF2B5EF4-FFF2-40B4-BE49-F238E27FC236}">
                <a16:creationId xmlns:a16="http://schemas.microsoft.com/office/drawing/2014/main" id="{8516A029-4B91-CD6C-BE40-E407D9F8CE77}"/>
              </a:ext>
            </a:extLst>
          </p:cNvPr>
          <p:cNvGraphicFramePr>
            <a:graphicFrameLocks noGrp="1"/>
          </p:cNvGraphicFramePr>
          <p:nvPr>
            <p:extLst>
              <p:ext uri="{D42A27DB-BD31-4B8C-83A1-F6EECF244321}">
                <p14:modId xmlns:p14="http://schemas.microsoft.com/office/powerpoint/2010/main" val="3389072903"/>
              </p:ext>
            </p:extLst>
          </p:nvPr>
        </p:nvGraphicFramePr>
        <p:xfrm>
          <a:off x="830796" y="4823993"/>
          <a:ext cx="4346818" cy="979934"/>
        </p:xfrm>
        <a:graphic>
          <a:graphicData uri="http://schemas.openxmlformats.org/drawingml/2006/table">
            <a:tbl>
              <a:tblPr firstRow="1" bandRow="1">
                <a:tableStyleId>{5C22544A-7EE6-4342-B048-85BDC9FD1C3A}</a:tableStyleId>
              </a:tblPr>
              <a:tblGrid>
                <a:gridCol w="1232470">
                  <a:extLst>
                    <a:ext uri="{9D8B030D-6E8A-4147-A177-3AD203B41FA5}">
                      <a16:colId xmlns:a16="http://schemas.microsoft.com/office/drawing/2014/main" val="1651089263"/>
                    </a:ext>
                  </a:extLst>
                </a:gridCol>
                <a:gridCol w="1232470">
                  <a:extLst>
                    <a:ext uri="{9D8B030D-6E8A-4147-A177-3AD203B41FA5}">
                      <a16:colId xmlns:a16="http://schemas.microsoft.com/office/drawing/2014/main" val="3665189291"/>
                    </a:ext>
                  </a:extLst>
                </a:gridCol>
                <a:gridCol w="748426">
                  <a:extLst>
                    <a:ext uri="{9D8B030D-6E8A-4147-A177-3AD203B41FA5}">
                      <a16:colId xmlns:a16="http://schemas.microsoft.com/office/drawing/2014/main" val="3982682260"/>
                    </a:ext>
                  </a:extLst>
                </a:gridCol>
                <a:gridCol w="1133452">
                  <a:extLst>
                    <a:ext uri="{9D8B030D-6E8A-4147-A177-3AD203B41FA5}">
                      <a16:colId xmlns:a16="http://schemas.microsoft.com/office/drawing/2014/main" val="4015648614"/>
                    </a:ext>
                  </a:extLst>
                </a:gridCol>
              </a:tblGrid>
              <a:tr h="600747">
                <a:tc>
                  <a:txBody>
                    <a:bodyPr/>
                    <a:lstStyle/>
                    <a:p>
                      <a:r>
                        <a:rPr lang="en-GB" sz="1100" dirty="0"/>
                        <a:t>Overall 2022/23 out-turn</a:t>
                      </a:r>
                    </a:p>
                  </a:txBody>
                  <a:tcPr anchor="b">
                    <a:solidFill>
                      <a:srgbClr val="228096"/>
                    </a:solidFill>
                  </a:tcPr>
                </a:tc>
                <a:tc>
                  <a:txBody>
                    <a:bodyPr/>
                    <a:lstStyle/>
                    <a:p>
                      <a:r>
                        <a:rPr lang="en-GB" sz="1100" dirty="0"/>
                        <a:t>Target for 23/24 out-turn</a:t>
                      </a:r>
                    </a:p>
                  </a:txBody>
                  <a:tcPr anchor="b">
                    <a:solidFill>
                      <a:srgbClr val="228096"/>
                    </a:solidFill>
                  </a:tcPr>
                </a:tc>
                <a:tc>
                  <a:txBody>
                    <a:bodyPr/>
                    <a:lstStyle/>
                    <a:p>
                      <a:r>
                        <a:rPr lang="en-GB" sz="1100" dirty="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79187">
                <a:tc>
                  <a:txBody>
                    <a:bodyPr/>
                    <a:lstStyle/>
                    <a:p>
                      <a:r>
                        <a:rPr lang="en-GB" sz="1100" dirty="0"/>
                        <a:t>13.89%</a:t>
                      </a:r>
                    </a:p>
                  </a:txBody>
                  <a:tcPr>
                    <a:solidFill>
                      <a:srgbClr val="F7F4F1"/>
                    </a:solidFill>
                  </a:tcPr>
                </a:tc>
                <a:tc>
                  <a:txBody>
                    <a:bodyPr/>
                    <a:lstStyle/>
                    <a:p>
                      <a:r>
                        <a:rPr lang="en-GB" sz="1100" dirty="0"/>
                        <a:t>16.67%</a:t>
                      </a:r>
                    </a:p>
                  </a:txBody>
                  <a:tcPr>
                    <a:solidFill>
                      <a:srgbClr val="F7F4F1"/>
                    </a:solidFill>
                  </a:tcPr>
                </a:tc>
                <a:tc>
                  <a:txBody>
                    <a:bodyPr/>
                    <a:lstStyle/>
                    <a:p>
                      <a:r>
                        <a:rPr lang="en-GB" sz="1100" dirty="0"/>
                        <a:t>14.35%</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pic>
        <p:nvPicPr>
          <p:cNvPr id="6" name="Picture 5" descr="Indicator illustrating green year-end forecast RAG status.">
            <a:extLst>
              <a:ext uri="{FF2B5EF4-FFF2-40B4-BE49-F238E27FC236}">
                <a16:creationId xmlns:a16="http://schemas.microsoft.com/office/drawing/2014/main" id="{D8F3D0E5-79B3-39E5-47D4-6D9E46EB0F49}"/>
              </a:ext>
            </a:extLst>
          </p:cNvPr>
          <p:cNvPicPr>
            <a:picLocks noChangeAspect="1"/>
          </p:cNvPicPr>
          <p:nvPr/>
        </p:nvPicPr>
        <p:blipFill>
          <a:blip r:embed="rId4"/>
          <a:stretch>
            <a:fillRect/>
          </a:stretch>
        </p:blipFill>
        <p:spPr>
          <a:xfrm>
            <a:off x="4851043" y="5504463"/>
            <a:ext cx="152413" cy="146317"/>
          </a:xfrm>
          <a:prstGeom prst="rect">
            <a:avLst/>
          </a:prstGeom>
        </p:spPr>
      </p:pic>
      <p:sp>
        <p:nvSpPr>
          <p:cNvPr id="5" name="TextBox 4">
            <a:extLst>
              <a:ext uri="{FF2B5EF4-FFF2-40B4-BE49-F238E27FC236}">
                <a16:creationId xmlns:a16="http://schemas.microsoft.com/office/drawing/2014/main" id="{04BDA9D6-E8F8-4184-05F0-915250AE716F}"/>
              </a:ext>
            </a:extLst>
          </p:cNvPr>
          <p:cNvSpPr txBox="1"/>
          <p:nvPr/>
        </p:nvSpPr>
        <p:spPr>
          <a:xfrm>
            <a:off x="739000" y="5998029"/>
            <a:ext cx="4281502" cy="246221"/>
          </a:xfrm>
          <a:prstGeom prst="rect">
            <a:avLst/>
          </a:prstGeom>
          <a:noFill/>
        </p:spPr>
        <p:txBody>
          <a:bodyPr wrap="square" rtlCol="0">
            <a:spAutoFit/>
          </a:bodyPr>
          <a:lstStyle/>
          <a:p>
            <a:r>
              <a:rPr lang="en-GB" sz="1000" dirty="0"/>
              <a:t>Target planned to be met by the end of the 23/24 year.</a:t>
            </a:r>
          </a:p>
        </p:txBody>
      </p:sp>
      <p:graphicFrame>
        <p:nvGraphicFramePr>
          <p:cNvPr id="8" name="Chart 7" descr="Combined bar and line chart of NICE's percentage of actual, planned and prior year activity for rate of staff turnover, from April 2022 to March 2023.">
            <a:extLst>
              <a:ext uri="{FF2B5EF4-FFF2-40B4-BE49-F238E27FC236}">
                <a16:creationId xmlns:a16="http://schemas.microsoft.com/office/drawing/2014/main" id="{56D3A26F-7642-ED9D-2DEF-DD661FAFEA03}"/>
              </a:ext>
            </a:extLst>
          </p:cNvPr>
          <p:cNvGraphicFramePr/>
          <p:nvPr>
            <p:extLst>
              <p:ext uri="{D42A27DB-BD31-4B8C-83A1-F6EECF244321}">
                <p14:modId xmlns:p14="http://schemas.microsoft.com/office/powerpoint/2010/main" val="846753792"/>
              </p:ext>
            </p:extLst>
          </p:nvPr>
        </p:nvGraphicFramePr>
        <p:xfrm>
          <a:off x="6085113" y="859971"/>
          <a:ext cx="5442857" cy="38535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Table 27">
            <a:extLst>
              <a:ext uri="{FF2B5EF4-FFF2-40B4-BE49-F238E27FC236}">
                <a16:creationId xmlns:a16="http://schemas.microsoft.com/office/drawing/2014/main" id="{C6EE213F-6170-E68C-0EBA-A80EE7516E75}"/>
              </a:ext>
            </a:extLst>
          </p:cNvPr>
          <p:cNvGraphicFramePr>
            <a:graphicFrameLocks noGrp="1"/>
          </p:cNvGraphicFramePr>
          <p:nvPr>
            <p:extLst>
              <p:ext uri="{D42A27DB-BD31-4B8C-83A1-F6EECF244321}">
                <p14:modId xmlns:p14="http://schemas.microsoft.com/office/powerpoint/2010/main" val="3398378334"/>
              </p:ext>
            </p:extLst>
          </p:nvPr>
        </p:nvGraphicFramePr>
        <p:xfrm>
          <a:off x="6732713" y="4784381"/>
          <a:ext cx="4628491" cy="979934"/>
        </p:xfrm>
        <a:graphic>
          <a:graphicData uri="http://schemas.openxmlformats.org/drawingml/2006/table">
            <a:tbl>
              <a:tblPr firstRow="1" bandRow="1">
                <a:tableStyleId>{5C22544A-7EE6-4342-B048-85BDC9FD1C3A}</a:tableStyleId>
              </a:tblPr>
              <a:tblGrid>
                <a:gridCol w="1312334">
                  <a:extLst>
                    <a:ext uri="{9D8B030D-6E8A-4147-A177-3AD203B41FA5}">
                      <a16:colId xmlns:a16="http://schemas.microsoft.com/office/drawing/2014/main" val="1651089263"/>
                    </a:ext>
                  </a:extLst>
                </a:gridCol>
                <a:gridCol w="1312334">
                  <a:extLst>
                    <a:ext uri="{9D8B030D-6E8A-4147-A177-3AD203B41FA5}">
                      <a16:colId xmlns:a16="http://schemas.microsoft.com/office/drawing/2014/main" val="3665189291"/>
                    </a:ext>
                  </a:extLst>
                </a:gridCol>
                <a:gridCol w="796924">
                  <a:extLst>
                    <a:ext uri="{9D8B030D-6E8A-4147-A177-3AD203B41FA5}">
                      <a16:colId xmlns:a16="http://schemas.microsoft.com/office/drawing/2014/main" val="3982682260"/>
                    </a:ext>
                  </a:extLst>
                </a:gridCol>
                <a:gridCol w="1206899">
                  <a:extLst>
                    <a:ext uri="{9D8B030D-6E8A-4147-A177-3AD203B41FA5}">
                      <a16:colId xmlns:a16="http://schemas.microsoft.com/office/drawing/2014/main" val="4015648614"/>
                    </a:ext>
                  </a:extLst>
                </a:gridCol>
              </a:tblGrid>
              <a:tr h="600747">
                <a:tc>
                  <a:txBody>
                    <a:bodyPr/>
                    <a:lstStyle/>
                    <a:p>
                      <a:r>
                        <a:rPr lang="en-GB" sz="1100" dirty="0"/>
                        <a:t>Overall 2022/23 out-turn</a:t>
                      </a:r>
                    </a:p>
                  </a:txBody>
                  <a:tcPr anchor="b">
                    <a:solidFill>
                      <a:srgbClr val="228096"/>
                    </a:solidFill>
                  </a:tcPr>
                </a:tc>
                <a:tc>
                  <a:txBody>
                    <a:bodyPr/>
                    <a:lstStyle/>
                    <a:p>
                      <a:r>
                        <a:rPr lang="en-GB" sz="1100" dirty="0"/>
                        <a:t>Target for 23/24 out-turn</a:t>
                      </a:r>
                    </a:p>
                  </a:txBody>
                  <a:tcPr anchor="b">
                    <a:solidFill>
                      <a:srgbClr val="228096"/>
                    </a:solidFill>
                  </a:tcPr>
                </a:tc>
                <a:tc>
                  <a:txBody>
                    <a:bodyPr/>
                    <a:lstStyle/>
                    <a:p>
                      <a:r>
                        <a:rPr lang="en-GB" sz="1100" dirty="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79187">
                <a:tc>
                  <a:txBody>
                    <a:bodyPr/>
                    <a:lstStyle/>
                    <a:p>
                      <a:r>
                        <a:rPr lang="en-GB" sz="1100" dirty="0"/>
                        <a:t>15.94%</a:t>
                      </a:r>
                    </a:p>
                  </a:txBody>
                  <a:tcPr>
                    <a:solidFill>
                      <a:srgbClr val="F7F4F1"/>
                    </a:solidFill>
                  </a:tcPr>
                </a:tc>
                <a:tc>
                  <a:txBody>
                    <a:bodyPr/>
                    <a:lstStyle/>
                    <a:p>
                      <a:r>
                        <a:rPr lang="en-GB" sz="1100" dirty="0"/>
                        <a:t>19.13%</a:t>
                      </a:r>
                    </a:p>
                  </a:txBody>
                  <a:tcPr>
                    <a:solidFill>
                      <a:srgbClr val="F7F4F1"/>
                    </a:solidFill>
                  </a:tcPr>
                </a:tc>
                <a:tc>
                  <a:txBody>
                    <a:bodyPr/>
                    <a:lstStyle/>
                    <a:p>
                      <a:r>
                        <a:rPr lang="en-GB" sz="1100" dirty="0"/>
                        <a:t>16.99%</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pic>
        <p:nvPicPr>
          <p:cNvPr id="10" name="Picture 9" descr="Indicator illustrating green year-end forecast RAG status.">
            <a:extLst>
              <a:ext uri="{FF2B5EF4-FFF2-40B4-BE49-F238E27FC236}">
                <a16:creationId xmlns:a16="http://schemas.microsoft.com/office/drawing/2014/main" id="{91B120C4-106C-2D3F-0430-E3BC034CCC94}"/>
              </a:ext>
            </a:extLst>
          </p:cNvPr>
          <p:cNvPicPr>
            <a:picLocks noChangeAspect="1"/>
          </p:cNvPicPr>
          <p:nvPr/>
        </p:nvPicPr>
        <p:blipFill>
          <a:blip r:embed="rId4"/>
          <a:stretch>
            <a:fillRect/>
          </a:stretch>
        </p:blipFill>
        <p:spPr>
          <a:xfrm>
            <a:off x="10908071" y="5434059"/>
            <a:ext cx="152413" cy="146317"/>
          </a:xfrm>
          <a:prstGeom prst="rect">
            <a:avLst/>
          </a:prstGeom>
        </p:spPr>
      </p:pic>
      <p:sp>
        <p:nvSpPr>
          <p:cNvPr id="4" name="TextBox 3">
            <a:extLst>
              <a:ext uri="{FF2B5EF4-FFF2-40B4-BE49-F238E27FC236}">
                <a16:creationId xmlns:a16="http://schemas.microsoft.com/office/drawing/2014/main" id="{58822BC5-F207-B808-A95C-C32EC8B3E552}"/>
              </a:ext>
            </a:extLst>
          </p:cNvPr>
          <p:cNvSpPr txBox="1"/>
          <p:nvPr/>
        </p:nvSpPr>
        <p:spPr>
          <a:xfrm>
            <a:off x="6665790" y="6027318"/>
            <a:ext cx="4281502" cy="246221"/>
          </a:xfrm>
          <a:prstGeom prst="rect">
            <a:avLst/>
          </a:prstGeom>
          <a:noFill/>
        </p:spPr>
        <p:txBody>
          <a:bodyPr wrap="square" rtlCol="0">
            <a:spAutoFit/>
          </a:bodyPr>
          <a:lstStyle/>
          <a:p>
            <a:r>
              <a:rPr lang="en-GB" sz="1000" dirty="0"/>
              <a:t>Target planned to be met by the end of the 23/24 year.</a:t>
            </a:r>
          </a:p>
        </p:txBody>
      </p:sp>
    </p:spTree>
    <p:extLst>
      <p:ext uri="{BB962C8B-B14F-4D97-AF65-F5344CB8AC3E}">
        <p14:creationId xmlns:p14="http://schemas.microsoft.com/office/powerpoint/2010/main" val="4292429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CD582C7-0B5A-5478-1A3F-8BD0728519FC}"/>
              </a:ext>
            </a:extLst>
          </p:cNvPr>
          <p:cNvSpPr txBox="1">
            <a:spLocks noGrp="1"/>
          </p:cNvSpPr>
          <p:nvPr>
            <p:ph type="title" idx="4294967295"/>
          </p:nvPr>
        </p:nvSpPr>
        <p:spPr>
          <a:xfrm>
            <a:off x="558583" y="256220"/>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Effective communications and engagement (Slide 1 of 3)</a:t>
            </a:r>
          </a:p>
        </p:txBody>
      </p:sp>
      <p:graphicFrame>
        <p:nvGraphicFramePr>
          <p:cNvPr id="25" name="Chart 24" descr="Combined bar and line chart of NICE's percentage of actual, planned and prior year activity for rate of staff turnover,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438626467"/>
              </p:ext>
            </p:extLst>
          </p:nvPr>
        </p:nvGraphicFramePr>
        <p:xfrm>
          <a:off x="298627" y="753192"/>
          <a:ext cx="5183834" cy="39156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27">
            <a:extLst>
              <a:ext uri="{FF2B5EF4-FFF2-40B4-BE49-F238E27FC236}">
                <a16:creationId xmlns:a16="http://schemas.microsoft.com/office/drawing/2014/main" id="{78D24CF8-4700-8DED-1ED3-9BED868329D2}"/>
              </a:ext>
            </a:extLst>
          </p:cNvPr>
          <p:cNvGraphicFramePr>
            <a:graphicFrameLocks noGrp="1"/>
          </p:cNvGraphicFramePr>
          <p:nvPr>
            <p:extLst>
              <p:ext uri="{D42A27DB-BD31-4B8C-83A1-F6EECF244321}">
                <p14:modId xmlns:p14="http://schemas.microsoft.com/office/powerpoint/2010/main" val="905894402"/>
              </p:ext>
            </p:extLst>
          </p:nvPr>
        </p:nvGraphicFramePr>
        <p:xfrm>
          <a:off x="420456" y="4770067"/>
          <a:ext cx="4795257" cy="979934"/>
        </p:xfrm>
        <a:graphic>
          <a:graphicData uri="http://schemas.openxmlformats.org/drawingml/2006/table">
            <a:tbl>
              <a:tblPr firstRow="1" bandRow="1">
                <a:tableStyleId>{5C22544A-7EE6-4342-B048-85BDC9FD1C3A}</a:tableStyleId>
              </a:tblPr>
              <a:tblGrid>
                <a:gridCol w="1359618">
                  <a:extLst>
                    <a:ext uri="{9D8B030D-6E8A-4147-A177-3AD203B41FA5}">
                      <a16:colId xmlns:a16="http://schemas.microsoft.com/office/drawing/2014/main" val="1651089263"/>
                    </a:ext>
                  </a:extLst>
                </a:gridCol>
                <a:gridCol w="1359618">
                  <a:extLst>
                    <a:ext uri="{9D8B030D-6E8A-4147-A177-3AD203B41FA5}">
                      <a16:colId xmlns:a16="http://schemas.microsoft.com/office/drawing/2014/main" val="3665189291"/>
                    </a:ext>
                  </a:extLst>
                </a:gridCol>
                <a:gridCol w="825637">
                  <a:extLst>
                    <a:ext uri="{9D8B030D-6E8A-4147-A177-3AD203B41FA5}">
                      <a16:colId xmlns:a16="http://schemas.microsoft.com/office/drawing/2014/main" val="3982682260"/>
                    </a:ext>
                  </a:extLst>
                </a:gridCol>
                <a:gridCol w="1250384">
                  <a:extLst>
                    <a:ext uri="{9D8B030D-6E8A-4147-A177-3AD203B41FA5}">
                      <a16:colId xmlns:a16="http://schemas.microsoft.com/office/drawing/2014/main" val="4015648614"/>
                    </a:ext>
                  </a:extLst>
                </a:gridCol>
              </a:tblGrid>
              <a:tr h="600747">
                <a:tc>
                  <a:txBody>
                    <a:bodyPr/>
                    <a:lstStyle/>
                    <a:p>
                      <a:r>
                        <a:rPr lang="en-GB" sz="1100" dirty="0"/>
                        <a:t>Overall 2022/23 out-turn</a:t>
                      </a:r>
                    </a:p>
                  </a:txBody>
                  <a:tcPr anchor="b">
                    <a:solidFill>
                      <a:srgbClr val="228096"/>
                    </a:solidFill>
                  </a:tcPr>
                </a:tc>
                <a:tc>
                  <a:txBody>
                    <a:bodyPr/>
                    <a:lstStyle/>
                    <a:p>
                      <a:r>
                        <a:rPr lang="en-GB" sz="1100" dirty="0"/>
                        <a:t>Target for 23/24 out-turn</a:t>
                      </a:r>
                    </a:p>
                  </a:txBody>
                  <a:tcPr anchor="b">
                    <a:solidFill>
                      <a:srgbClr val="228096"/>
                    </a:solidFill>
                  </a:tcPr>
                </a:tc>
                <a:tc>
                  <a:txBody>
                    <a:bodyPr/>
                    <a:lstStyle/>
                    <a:p>
                      <a:r>
                        <a:rPr lang="en-GB" sz="1100" dirty="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79187">
                <a:tc>
                  <a:txBody>
                    <a:bodyPr/>
                    <a:lstStyle/>
                    <a:p>
                      <a:r>
                        <a:rPr lang="en-GB" sz="1100" dirty="0"/>
                        <a:t>83%</a:t>
                      </a:r>
                    </a:p>
                  </a:txBody>
                  <a:tcPr>
                    <a:solidFill>
                      <a:srgbClr val="F7F4F1"/>
                    </a:solidFill>
                  </a:tcPr>
                </a:tc>
                <a:tc>
                  <a:txBody>
                    <a:bodyPr/>
                    <a:lstStyle/>
                    <a:p>
                      <a:r>
                        <a:rPr lang="en-GB" sz="1100" dirty="0"/>
                        <a:t>85%</a:t>
                      </a:r>
                    </a:p>
                  </a:txBody>
                  <a:tcPr>
                    <a:solidFill>
                      <a:srgbClr val="F7F4F1"/>
                    </a:solidFill>
                  </a:tcPr>
                </a:tc>
                <a:tc>
                  <a:txBody>
                    <a:bodyPr/>
                    <a:lstStyle/>
                    <a:p>
                      <a:r>
                        <a:rPr lang="en-GB" sz="1100" dirty="0"/>
                        <a:t>100%</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5" name="TextBox 14">
            <a:extLst>
              <a:ext uri="{FF2B5EF4-FFF2-40B4-BE49-F238E27FC236}">
                <a16:creationId xmlns:a16="http://schemas.microsoft.com/office/drawing/2014/main" id="{2F24F8B8-C5E4-B088-9C10-900F60AC126B}"/>
              </a:ext>
            </a:extLst>
          </p:cNvPr>
          <p:cNvSpPr txBox="1"/>
          <p:nvPr/>
        </p:nvSpPr>
        <p:spPr>
          <a:xfrm>
            <a:off x="360279" y="5897183"/>
            <a:ext cx="3108489" cy="246221"/>
          </a:xfrm>
          <a:prstGeom prst="rect">
            <a:avLst/>
          </a:prstGeom>
          <a:noFill/>
        </p:spPr>
        <p:txBody>
          <a:bodyPr wrap="square">
            <a:spAutoFit/>
          </a:bodyPr>
          <a:lstStyle/>
          <a:p>
            <a:r>
              <a:rPr lang="en-GB" sz="1000" dirty="0">
                <a:solidFill>
                  <a:srgbClr val="000000"/>
                </a:solidFill>
                <a:cs typeface="Arial" panose="020B0604020202020204" pitchFamily="34" charset="0"/>
              </a:rPr>
              <a:t>No exit survey responses received for May.</a:t>
            </a:r>
          </a:p>
        </p:txBody>
      </p:sp>
      <p:sp>
        <p:nvSpPr>
          <p:cNvPr id="4" name="Rectangle 3">
            <a:extLst>
              <a:ext uri="{FF2B5EF4-FFF2-40B4-BE49-F238E27FC236}">
                <a16:creationId xmlns:a16="http://schemas.microsoft.com/office/drawing/2014/main" id="{80A4E6C3-0C65-5BFE-9D2B-377245ABC50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6068415"/>
            <a:ext cx="12191999" cy="869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Chart 6" descr="Combined bar and line chart of NICE's percentage of actual, planned and prior year activity for rate of staff turnover, from April 2022 to March 2023.">
            <a:extLst>
              <a:ext uri="{FF2B5EF4-FFF2-40B4-BE49-F238E27FC236}">
                <a16:creationId xmlns:a16="http://schemas.microsoft.com/office/drawing/2014/main" id="{8AA3B4C4-C50C-8E88-3447-A5AAE6EB50AC}"/>
              </a:ext>
            </a:extLst>
          </p:cNvPr>
          <p:cNvGraphicFramePr/>
          <p:nvPr>
            <p:extLst>
              <p:ext uri="{D42A27DB-BD31-4B8C-83A1-F6EECF244321}">
                <p14:modId xmlns:p14="http://schemas.microsoft.com/office/powerpoint/2010/main" val="2568660682"/>
              </p:ext>
            </p:extLst>
          </p:nvPr>
        </p:nvGraphicFramePr>
        <p:xfrm>
          <a:off x="6229819" y="753191"/>
          <a:ext cx="5183834" cy="39156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e 27">
            <a:extLst>
              <a:ext uri="{FF2B5EF4-FFF2-40B4-BE49-F238E27FC236}">
                <a16:creationId xmlns:a16="http://schemas.microsoft.com/office/drawing/2014/main" id="{B14A5C39-5600-FFF1-9864-D3122E7B5208}"/>
              </a:ext>
            </a:extLst>
          </p:cNvPr>
          <p:cNvGraphicFramePr>
            <a:graphicFrameLocks noGrp="1"/>
          </p:cNvGraphicFramePr>
          <p:nvPr>
            <p:extLst>
              <p:ext uri="{D42A27DB-BD31-4B8C-83A1-F6EECF244321}">
                <p14:modId xmlns:p14="http://schemas.microsoft.com/office/powerpoint/2010/main" val="3380892100"/>
              </p:ext>
            </p:extLst>
          </p:nvPr>
        </p:nvGraphicFramePr>
        <p:xfrm>
          <a:off x="6443606" y="4724109"/>
          <a:ext cx="4795257" cy="1046790"/>
        </p:xfrm>
        <a:graphic>
          <a:graphicData uri="http://schemas.openxmlformats.org/drawingml/2006/table">
            <a:tbl>
              <a:tblPr firstRow="1" bandRow="1">
                <a:tableStyleId>{5C22544A-7EE6-4342-B048-85BDC9FD1C3A}</a:tableStyleId>
              </a:tblPr>
              <a:tblGrid>
                <a:gridCol w="1359618">
                  <a:extLst>
                    <a:ext uri="{9D8B030D-6E8A-4147-A177-3AD203B41FA5}">
                      <a16:colId xmlns:a16="http://schemas.microsoft.com/office/drawing/2014/main" val="1651089263"/>
                    </a:ext>
                  </a:extLst>
                </a:gridCol>
                <a:gridCol w="1359618">
                  <a:extLst>
                    <a:ext uri="{9D8B030D-6E8A-4147-A177-3AD203B41FA5}">
                      <a16:colId xmlns:a16="http://schemas.microsoft.com/office/drawing/2014/main" val="3665189291"/>
                    </a:ext>
                  </a:extLst>
                </a:gridCol>
                <a:gridCol w="825637">
                  <a:extLst>
                    <a:ext uri="{9D8B030D-6E8A-4147-A177-3AD203B41FA5}">
                      <a16:colId xmlns:a16="http://schemas.microsoft.com/office/drawing/2014/main" val="3982682260"/>
                    </a:ext>
                  </a:extLst>
                </a:gridCol>
                <a:gridCol w="1250384">
                  <a:extLst>
                    <a:ext uri="{9D8B030D-6E8A-4147-A177-3AD203B41FA5}">
                      <a16:colId xmlns:a16="http://schemas.microsoft.com/office/drawing/2014/main" val="4015648614"/>
                    </a:ext>
                  </a:extLst>
                </a:gridCol>
              </a:tblGrid>
              <a:tr h="667603">
                <a:tc>
                  <a:txBody>
                    <a:bodyPr/>
                    <a:lstStyle/>
                    <a:p>
                      <a:r>
                        <a:rPr lang="en-GB" sz="1100" dirty="0"/>
                        <a:t>Overall 2022/23 out-turn</a:t>
                      </a:r>
                    </a:p>
                  </a:txBody>
                  <a:tcPr anchor="b">
                    <a:solidFill>
                      <a:srgbClr val="228096"/>
                    </a:solidFill>
                  </a:tcPr>
                </a:tc>
                <a:tc>
                  <a:txBody>
                    <a:bodyPr/>
                    <a:lstStyle/>
                    <a:p>
                      <a:r>
                        <a:rPr lang="en-GB" sz="1100" dirty="0"/>
                        <a:t>Target for 23/24 out-turn</a:t>
                      </a:r>
                    </a:p>
                  </a:txBody>
                  <a:tcPr anchor="b">
                    <a:solidFill>
                      <a:srgbClr val="228096"/>
                    </a:solidFill>
                  </a:tcPr>
                </a:tc>
                <a:tc>
                  <a:txBody>
                    <a:bodyPr/>
                    <a:lstStyle/>
                    <a:p>
                      <a:r>
                        <a:rPr lang="en-GB" sz="1100" dirty="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79187">
                <a:tc>
                  <a:txBody>
                    <a:bodyPr/>
                    <a:lstStyle/>
                    <a:p>
                      <a:r>
                        <a:rPr lang="en-GB" sz="1100" dirty="0"/>
                        <a:t>57,473</a:t>
                      </a:r>
                    </a:p>
                  </a:txBody>
                  <a:tcPr>
                    <a:solidFill>
                      <a:srgbClr val="F7F4F1"/>
                    </a:solidFill>
                  </a:tcPr>
                </a:tc>
                <a:tc>
                  <a:txBody>
                    <a:bodyPr/>
                    <a:lstStyle/>
                    <a:p>
                      <a:r>
                        <a:rPr lang="en-GB" sz="1100" dirty="0"/>
                        <a:t>63,220</a:t>
                      </a:r>
                    </a:p>
                  </a:txBody>
                  <a:tcPr>
                    <a:solidFill>
                      <a:srgbClr val="F7F4F1"/>
                    </a:solidFill>
                  </a:tcPr>
                </a:tc>
                <a:tc>
                  <a:txBody>
                    <a:bodyPr/>
                    <a:lstStyle/>
                    <a:p>
                      <a:r>
                        <a:rPr lang="en-GB" sz="1100" dirty="0"/>
                        <a:t>59,997</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2" name="Oval 11">
            <a:extLst>
              <a:ext uri="{FF2B5EF4-FFF2-40B4-BE49-F238E27FC236}">
                <a16:creationId xmlns:a16="http://schemas.microsoft.com/office/drawing/2014/main" id="{9E2E09DA-4854-3DC6-3E10-3AAC91F3A46B}"/>
              </a:ext>
              <a:ext uri="{C183D7F6-B498-43B3-948B-1728B52AA6E4}">
                <adec:decorative xmlns:adec="http://schemas.microsoft.com/office/drawing/2017/decorative" val="1"/>
              </a:ext>
            </a:extLst>
          </p:cNvPr>
          <p:cNvSpPr/>
          <p:nvPr/>
        </p:nvSpPr>
        <p:spPr>
          <a:xfrm>
            <a:off x="10820153" y="5457930"/>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B4517579-32EE-2A85-EBBF-E6E72704ACE1}"/>
              </a:ext>
              <a:ext uri="{C183D7F6-B498-43B3-948B-1728B52AA6E4}">
                <adec:decorative xmlns:adec="http://schemas.microsoft.com/office/drawing/2017/decorative" val="1"/>
              </a:ext>
            </a:extLst>
          </p:cNvPr>
          <p:cNvSpPr/>
          <p:nvPr/>
        </p:nvSpPr>
        <p:spPr>
          <a:xfrm>
            <a:off x="4761461" y="5401313"/>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546D5A6-857E-F7C3-6FD8-BDC77D4B9E82}"/>
              </a:ext>
            </a:extLst>
          </p:cNvPr>
          <p:cNvSpPr txBox="1"/>
          <p:nvPr/>
        </p:nvSpPr>
        <p:spPr>
          <a:xfrm>
            <a:off x="6386002" y="5949492"/>
            <a:ext cx="4918693" cy="707886"/>
          </a:xfrm>
          <a:prstGeom prst="rect">
            <a:avLst/>
          </a:prstGeom>
          <a:noFill/>
        </p:spPr>
        <p:txBody>
          <a:bodyPr wrap="square">
            <a:spAutoFit/>
          </a:bodyPr>
          <a:lstStyle/>
          <a:p>
            <a:r>
              <a:rPr lang="en-GB" sz="1000" dirty="0">
                <a:solidFill>
                  <a:srgbClr val="000000"/>
                </a:solidFill>
                <a:cs typeface="Arial" panose="020B0604020202020204" pitchFamily="34" charset="0"/>
              </a:rPr>
              <a:t>Between April and May, NICE News for Health and Social Care increased from 39,733 to 40,139; Update for Primary Care increased from 14,513 to 14,640 and NICE News for Life Sciences increased from 5,154 to 5,218. Total subscribers at end of May was 59,997.</a:t>
            </a:r>
          </a:p>
        </p:txBody>
      </p:sp>
    </p:spTree>
    <p:extLst>
      <p:ext uri="{BB962C8B-B14F-4D97-AF65-F5344CB8AC3E}">
        <p14:creationId xmlns:p14="http://schemas.microsoft.com/office/powerpoint/2010/main" val="3103160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A46C50-0F40-2BC3-F4C6-EF2EAFCBDA6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5669967"/>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E5A3F00C-96F7-40E7-77D4-0D292A8971DA}"/>
              </a:ext>
            </a:extLst>
          </p:cNvPr>
          <p:cNvSpPr txBox="1">
            <a:spLocks noGrp="1"/>
          </p:cNvSpPr>
          <p:nvPr>
            <p:ph type="title" idx="4294967295"/>
          </p:nvPr>
        </p:nvSpPr>
        <p:spPr>
          <a:xfrm>
            <a:off x="558583" y="256220"/>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Effective communications and engagement (Slide 2 of 3)</a:t>
            </a:r>
          </a:p>
        </p:txBody>
      </p:sp>
      <p:graphicFrame>
        <p:nvGraphicFramePr>
          <p:cNvPr id="25" name="Chart 24" descr="Combined bar and line chart of NICE's percentage of actual, target and prior year activity for complaints acknowledged and responded to in 20 working days, from April 2022 to March 2023.">
            <a:extLst>
              <a:ext uri="{FF2B5EF4-FFF2-40B4-BE49-F238E27FC236}">
                <a16:creationId xmlns:a16="http://schemas.microsoft.com/office/drawing/2014/main" id="{0AEDE957-DE38-6DD3-5B9F-AB8CDCC73E3D}"/>
              </a:ext>
            </a:extLst>
          </p:cNvPr>
          <p:cNvGraphicFramePr/>
          <p:nvPr>
            <p:extLst>
              <p:ext uri="{D42A27DB-BD31-4B8C-83A1-F6EECF244321}">
                <p14:modId xmlns:p14="http://schemas.microsoft.com/office/powerpoint/2010/main" val="1810354332"/>
              </p:ext>
            </p:extLst>
          </p:nvPr>
        </p:nvGraphicFramePr>
        <p:xfrm>
          <a:off x="274058" y="964013"/>
          <a:ext cx="3841046" cy="3871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27">
            <a:extLst>
              <a:ext uri="{FF2B5EF4-FFF2-40B4-BE49-F238E27FC236}">
                <a16:creationId xmlns:a16="http://schemas.microsoft.com/office/drawing/2014/main" id="{A1501462-E2A6-500D-99A2-8EA0CC1CCA96}"/>
              </a:ext>
            </a:extLst>
          </p:cNvPr>
          <p:cNvGraphicFramePr>
            <a:graphicFrameLocks noGrp="1"/>
          </p:cNvGraphicFramePr>
          <p:nvPr>
            <p:extLst>
              <p:ext uri="{D42A27DB-BD31-4B8C-83A1-F6EECF244321}">
                <p14:modId xmlns:p14="http://schemas.microsoft.com/office/powerpoint/2010/main" val="1514890500"/>
              </p:ext>
            </p:extLst>
          </p:nvPr>
        </p:nvGraphicFramePr>
        <p:xfrm>
          <a:off x="329828" y="4949348"/>
          <a:ext cx="3785276" cy="931946"/>
        </p:xfrm>
        <a:graphic>
          <a:graphicData uri="http://schemas.openxmlformats.org/drawingml/2006/table">
            <a:tbl>
              <a:tblPr firstRow="1" bandRow="1">
                <a:tableStyleId>{5C22544A-7EE6-4342-B048-85BDC9FD1C3A}</a:tableStyleId>
              </a:tblPr>
              <a:tblGrid>
                <a:gridCol w="1073254">
                  <a:extLst>
                    <a:ext uri="{9D8B030D-6E8A-4147-A177-3AD203B41FA5}">
                      <a16:colId xmlns:a16="http://schemas.microsoft.com/office/drawing/2014/main" val="1651089263"/>
                    </a:ext>
                  </a:extLst>
                </a:gridCol>
                <a:gridCol w="1073254">
                  <a:extLst>
                    <a:ext uri="{9D8B030D-6E8A-4147-A177-3AD203B41FA5}">
                      <a16:colId xmlns:a16="http://schemas.microsoft.com/office/drawing/2014/main" val="3665189291"/>
                    </a:ext>
                  </a:extLst>
                </a:gridCol>
                <a:gridCol w="651741">
                  <a:extLst>
                    <a:ext uri="{9D8B030D-6E8A-4147-A177-3AD203B41FA5}">
                      <a16:colId xmlns:a16="http://schemas.microsoft.com/office/drawing/2014/main" val="3982682260"/>
                    </a:ext>
                  </a:extLst>
                </a:gridCol>
                <a:gridCol w="987027">
                  <a:extLst>
                    <a:ext uri="{9D8B030D-6E8A-4147-A177-3AD203B41FA5}">
                      <a16:colId xmlns:a16="http://schemas.microsoft.com/office/drawing/2014/main" val="4015648614"/>
                    </a:ext>
                  </a:extLst>
                </a:gridCol>
              </a:tblGrid>
              <a:tr h="541062">
                <a:tc>
                  <a:txBody>
                    <a:bodyPr/>
                    <a:lstStyle/>
                    <a:p>
                      <a:r>
                        <a:rPr lang="en-GB" sz="1100" dirty="0"/>
                        <a:t>Overall 2022/23 out-turn </a:t>
                      </a:r>
                    </a:p>
                  </a:txBody>
                  <a:tcPr anchor="b">
                    <a:solidFill>
                      <a:srgbClr val="228096"/>
                    </a:solidFill>
                  </a:tcPr>
                </a:tc>
                <a:tc>
                  <a:txBody>
                    <a:bodyPr/>
                    <a:lstStyle/>
                    <a:p>
                      <a:r>
                        <a:rPr lang="en-GB" sz="1100" dirty="0"/>
                        <a:t>Target for 23/24</a:t>
                      </a:r>
                    </a:p>
                  </a:txBody>
                  <a:tcPr anchor="b">
                    <a:solidFill>
                      <a:srgbClr val="228096"/>
                    </a:solidFill>
                  </a:tcPr>
                </a:tc>
                <a:tc>
                  <a:txBody>
                    <a:bodyPr/>
                    <a:lstStyle/>
                    <a:p>
                      <a:r>
                        <a:rPr lang="en-GB" sz="1100" dirty="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dirty="0"/>
                        <a:t>100%</a:t>
                      </a:r>
                    </a:p>
                  </a:txBody>
                  <a:tcPr>
                    <a:solidFill>
                      <a:srgbClr val="F7F4F1"/>
                    </a:solidFill>
                  </a:tcPr>
                </a:tc>
                <a:tc>
                  <a:txBody>
                    <a:bodyPr/>
                    <a:lstStyle/>
                    <a:p>
                      <a:r>
                        <a:rPr lang="en-GB" sz="1100" dirty="0"/>
                        <a:t>80%</a:t>
                      </a:r>
                    </a:p>
                  </a:txBody>
                  <a:tcPr>
                    <a:solidFill>
                      <a:srgbClr val="F7F4F1"/>
                    </a:solidFill>
                  </a:tcPr>
                </a:tc>
                <a:tc>
                  <a:txBody>
                    <a:bodyPr/>
                    <a:lstStyle/>
                    <a:p>
                      <a:r>
                        <a:rPr lang="en-GB" sz="1100" dirty="0"/>
                        <a:t>n/a%</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6" name="Oval 15">
            <a:extLst>
              <a:ext uri="{FF2B5EF4-FFF2-40B4-BE49-F238E27FC236}">
                <a16:creationId xmlns:a16="http://schemas.microsoft.com/office/drawing/2014/main" id="{C6C35979-FB0F-45F4-44B9-EA272DC01E49}"/>
              </a:ext>
              <a:ext uri="{C183D7F6-B498-43B3-948B-1728B52AA6E4}">
                <adec:decorative xmlns:adec="http://schemas.microsoft.com/office/drawing/2017/decorative" val="1"/>
              </a:ext>
            </a:extLst>
          </p:cNvPr>
          <p:cNvSpPr/>
          <p:nvPr/>
        </p:nvSpPr>
        <p:spPr>
          <a:xfrm>
            <a:off x="3853247" y="5610773"/>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0FFC113-A82E-403A-82B9-CD3F5ECD74BB}"/>
              </a:ext>
            </a:extLst>
          </p:cNvPr>
          <p:cNvSpPr txBox="1"/>
          <p:nvPr/>
        </p:nvSpPr>
        <p:spPr>
          <a:xfrm>
            <a:off x="329828" y="5995211"/>
            <a:ext cx="3785276" cy="553998"/>
          </a:xfrm>
          <a:prstGeom prst="rect">
            <a:avLst/>
          </a:prstGeom>
          <a:noFill/>
        </p:spPr>
        <p:txBody>
          <a:bodyPr wrap="square">
            <a:spAutoFit/>
          </a:bodyPr>
          <a:lstStyle/>
          <a:p>
            <a:r>
              <a:rPr lang="en-GB" sz="1000" dirty="0"/>
              <a:t>No complaints due for response in April and May.</a:t>
            </a:r>
          </a:p>
          <a:p>
            <a:br>
              <a:rPr lang="en-GB" sz="1000" dirty="0"/>
            </a:br>
            <a:endParaRPr lang="en-GB" sz="1000" dirty="0"/>
          </a:p>
        </p:txBody>
      </p:sp>
      <p:graphicFrame>
        <p:nvGraphicFramePr>
          <p:cNvPr id="8" name="Chart 7" descr="Combined bar and line chart of NICE's percentage of actual, target and prior year activity for freedom of Information requests responded to within 20 working days, from April 2022 to March 2023.">
            <a:extLst>
              <a:ext uri="{FF2B5EF4-FFF2-40B4-BE49-F238E27FC236}">
                <a16:creationId xmlns:a16="http://schemas.microsoft.com/office/drawing/2014/main" id="{71928037-6AD4-2CC7-E3D9-EAE4052FB6D5}"/>
              </a:ext>
            </a:extLst>
          </p:cNvPr>
          <p:cNvGraphicFramePr/>
          <p:nvPr>
            <p:extLst>
              <p:ext uri="{D42A27DB-BD31-4B8C-83A1-F6EECF244321}">
                <p14:modId xmlns:p14="http://schemas.microsoft.com/office/powerpoint/2010/main" val="377531680"/>
              </p:ext>
            </p:extLst>
          </p:nvPr>
        </p:nvGraphicFramePr>
        <p:xfrm>
          <a:off x="4292346" y="759813"/>
          <a:ext cx="3652637" cy="40756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27">
            <a:extLst>
              <a:ext uri="{FF2B5EF4-FFF2-40B4-BE49-F238E27FC236}">
                <a16:creationId xmlns:a16="http://schemas.microsoft.com/office/drawing/2014/main" id="{C0D3DD0A-1B3C-273C-80DE-3DB8B865120E}"/>
              </a:ext>
            </a:extLst>
          </p:cNvPr>
          <p:cNvGraphicFramePr>
            <a:graphicFrameLocks noGrp="1"/>
          </p:cNvGraphicFramePr>
          <p:nvPr>
            <p:extLst>
              <p:ext uri="{D42A27DB-BD31-4B8C-83A1-F6EECF244321}">
                <p14:modId xmlns:p14="http://schemas.microsoft.com/office/powerpoint/2010/main" val="436562410"/>
              </p:ext>
            </p:extLst>
          </p:nvPr>
        </p:nvGraphicFramePr>
        <p:xfrm>
          <a:off x="4292346" y="4955715"/>
          <a:ext cx="3785276" cy="931946"/>
        </p:xfrm>
        <a:graphic>
          <a:graphicData uri="http://schemas.openxmlformats.org/drawingml/2006/table">
            <a:tbl>
              <a:tblPr firstRow="1" bandRow="1">
                <a:tableStyleId>{5C22544A-7EE6-4342-B048-85BDC9FD1C3A}</a:tableStyleId>
              </a:tblPr>
              <a:tblGrid>
                <a:gridCol w="1073254">
                  <a:extLst>
                    <a:ext uri="{9D8B030D-6E8A-4147-A177-3AD203B41FA5}">
                      <a16:colId xmlns:a16="http://schemas.microsoft.com/office/drawing/2014/main" val="1651089263"/>
                    </a:ext>
                  </a:extLst>
                </a:gridCol>
                <a:gridCol w="1073254">
                  <a:extLst>
                    <a:ext uri="{9D8B030D-6E8A-4147-A177-3AD203B41FA5}">
                      <a16:colId xmlns:a16="http://schemas.microsoft.com/office/drawing/2014/main" val="3665189291"/>
                    </a:ext>
                  </a:extLst>
                </a:gridCol>
                <a:gridCol w="651741">
                  <a:extLst>
                    <a:ext uri="{9D8B030D-6E8A-4147-A177-3AD203B41FA5}">
                      <a16:colId xmlns:a16="http://schemas.microsoft.com/office/drawing/2014/main" val="3982682260"/>
                    </a:ext>
                  </a:extLst>
                </a:gridCol>
                <a:gridCol w="987027">
                  <a:extLst>
                    <a:ext uri="{9D8B030D-6E8A-4147-A177-3AD203B41FA5}">
                      <a16:colId xmlns:a16="http://schemas.microsoft.com/office/drawing/2014/main" val="4015648614"/>
                    </a:ext>
                  </a:extLst>
                </a:gridCol>
              </a:tblGrid>
              <a:tr h="541062">
                <a:tc>
                  <a:txBody>
                    <a:bodyPr/>
                    <a:lstStyle/>
                    <a:p>
                      <a:r>
                        <a:rPr lang="en-GB" sz="1100" dirty="0"/>
                        <a:t>Overall 2022/23 out-turn</a:t>
                      </a:r>
                    </a:p>
                  </a:txBody>
                  <a:tcPr anchor="b">
                    <a:solidFill>
                      <a:srgbClr val="228096"/>
                    </a:solidFill>
                  </a:tcPr>
                </a:tc>
                <a:tc>
                  <a:txBody>
                    <a:bodyPr/>
                    <a:lstStyle/>
                    <a:p>
                      <a:r>
                        <a:rPr lang="en-GB" sz="1100" dirty="0"/>
                        <a:t>Target for 23/24</a:t>
                      </a:r>
                    </a:p>
                  </a:txBody>
                  <a:tcPr anchor="b">
                    <a:solidFill>
                      <a:srgbClr val="228096"/>
                    </a:solidFill>
                  </a:tcPr>
                </a:tc>
                <a:tc>
                  <a:txBody>
                    <a:bodyPr/>
                    <a:lstStyle/>
                    <a:p>
                      <a:r>
                        <a:rPr lang="en-GB" sz="1100" dirty="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dirty="0"/>
                        <a:t>98%</a:t>
                      </a:r>
                    </a:p>
                  </a:txBody>
                  <a:tcPr>
                    <a:solidFill>
                      <a:srgbClr val="F7F4F1"/>
                    </a:solidFill>
                  </a:tcPr>
                </a:tc>
                <a:tc>
                  <a:txBody>
                    <a:bodyPr/>
                    <a:lstStyle/>
                    <a:p>
                      <a:r>
                        <a:rPr lang="en-GB" sz="1100" dirty="0"/>
                        <a:t>90%</a:t>
                      </a:r>
                    </a:p>
                  </a:txBody>
                  <a:tcPr>
                    <a:solidFill>
                      <a:srgbClr val="F7F4F1"/>
                    </a:solidFill>
                  </a:tcPr>
                </a:tc>
                <a:tc>
                  <a:txBody>
                    <a:bodyPr/>
                    <a:lstStyle/>
                    <a:p>
                      <a:r>
                        <a:rPr lang="en-GB" sz="1100" dirty="0"/>
                        <a:t>97%</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6" name="Oval 5">
            <a:extLst>
              <a:ext uri="{FF2B5EF4-FFF2-40B4-BE49-F238E27FC236}">
                <a16:creationId xmlns:a16="http://schemas.microsoft.com/office/drawing/2014/main" id="{F41FAFA0-F8EE-F1C3-8B93-8FAD86BBB87A}"/>
              </a:ext>
              <a:ext uri="{C183D7F6-B498-43B3-948B-1728B52AA6E4}">
                <adec:decorative xmlns:adec="http://schemas.microsoft.com/office/drawing/2017/decorative" val="1"/>
              </a:ext>
            </a:extLst>
          </p:cNvPr>
          <p:cNvSpPr/>
          <p:nvPr/>
        </p:nvSpPr>
        <p:spPr>
          <a:xfrm>
            <a:off x="7798525" y="5621406"/>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72994F4-0181-1C18-4691-8FBE1112B92B}"/>
              </a:ext>
            </a:extLst>
          </p:cNvPr>
          <p:cNvSpPr txBox="1"/>
          <p:nvPr/>
        </p:nvSpPr>
        <p:spPr>
          <a:xfrm>
            <a:off x="4292345" y="5995211"/>
            <a:ext cx="3486187" cy="246221"/>
          </a:xfrm>
          <a:prstGeom prst="rect">
            <a:avLst/>
          </a:prstGeom>
          <a:noFill/>
        </p:spPr>
        <p:txBody>
          <a:bodyPr wrap="square">
            <a:spAutoFit/>
          </a:bodyPr>
          <a:lstStyle/>
          <a:p>
            <a:r>
              <a:rPr lang="en-GB" sz="1000" dirty="0"/>
              <a:t>Currently expected to meet target.</a:t>
            </a:r>
          </a:p>
        </p:txBody>
      </p:sp>
      <p:graphicFrame>
        <p:nvGraphicFramePr>
          <p:cNvPr id="10" name="Chart 9" descr="Combined bar and line chart of NICE's percentage of actual, target and prior year activity for Parliamentary Questions (PQs) contribution provided within requested time frame, from April 2022 to March 2023.">
            <a:extLst>
              <a:ext uri="{FF2B5EF4-FFF2-40B4-BE49-F238E27FC236}">
                <a16:creationId xmlns:a16="http://schemas.microsoft.com/office/drawing/2014/main" id="{AEF30745-3E19-C6C2-8E2A-4E5FA4490FDE}"/>
              </a:ext>
            </a:extLst>
          </p:cNvPr>
          <p:cNvGraphicFramePr/>
          <p:nvPr>
            <p:extLst>
              <p:ext uri="{D42A27DB-BD31-4B8C-83A1-F6EECF244321}">
                <p14:modId xmlns:p14="http://schemas.microsoft.com/office/powerpoint/2010/main" val="3093018057"/>
              </p:ext>
            </p:extLst>
          </p:nvPr>
        </p:nvGraphicFramePr>
        <p:xfrm>
          <a:off x="8206657" y="628106"/>
          <a:ext cx="3486187" cy="42073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27">
            <a:extLst>
              <a:ext uri="{FF2B5EF4-FFF2-40B4-BE49-F238E27FC236}">
                <a16:creationId xmlns:a16="http://schemas.microsoft.com/office/drawing/2014/main" id="{14346F2B-7824-6874-2B51-4690B04D7362}"/>
              </a:ext>
            </a:extLst>
          </p:cNvPr>
          <p:cNvGraphicFramePr>
            <a:graphicFrameLocks noGrp="1"/>
          </p:cNvGraphicFramePr>
          <p:nvPr>
            <p:extLst>
              <p:ext uri="{D42A27DB-BD31-4B8C-83A1-F6EECF244321}">
                <p14:modId xmlns:p14="http://schemas.microsoft.com/office/powerpoint/2010/main" val="1889563402"/>
              </p:ext>
            </p:extLst>
          </p:nvPr>
        </p:nvGraphicFramePr>
        <p:xfrm>
          <a:off x="8206657" y="4962082"/>
          <a:ext cx="3785276" cy="931946"/>
        </p:xfrm>
        <a:graphic>
          <a:graphicData uri="http://schemas.openxmlformats.org/drawingml/2006/table">
            <a:tbl>
              <a:tblPr firstRow="1" bandRow="1">
                <a:tableStyleId>{5C22544A-7EE6-4342-B048-85BDC9FD1C3A}</a:tableStyleId>
              </a:tblPr>
              <a:tblGrid>
                <a:gridCol w="1073254">
                  <a:extLst>
                    <a:ext uri="{9D8B030D-6E8A-4147-A177-3AD203B41FA5}">
                      <a16:colId xmlns:a16="http://schemas.microsoft.com/office/drawing/2014/main" val="1651089263"/>
                    </a:ext>
                  </a:extLst>
                </a:gridCol>
                <a:gridCol w="1073254">
                  <a:extLst>
                    <a:ext uri="{9D8B030D-6E8A-4147-A177-3AD203B41FA5}">
                      <a16:colId xmlns:a16="http://schemas.microsoft.com/office/drawing/2014/main" val="3665189291"/>
                    </a:ext>
                  </a:extLst>
                </a:gridCol>
                <a:gridCol w="651741">
                  <a:extLst>
                    <a:ext uri="{9D8B030D-6E8A-4147-A177-3AD203B41FA5}">
                      <a16:colId xmlns:a16="http://schemas.microsoft.com/office/drawing/2014/main" val="3982682260"/>
                    </a:ext>
                  </a:extLst>
                </a:gridCol>
                <a:gridCol w="987027">
                  <a:extLst>
                    <a:ext uri="{9D8B030D-6E8A-4147-A177-3AD203B41FA5}">
                      <a16:colId xmlns:a16="http://schemas.microsoft.com/office/drawing/2014/main" val="4015648614"/>
                    </a:ext>
                  </a:extLst>
                </a:gridCol>
              </a:tblGrid>
              <a:tr h="541062">
                <a:tc>
                  <a:txBody>
                    <a:bodyPr/>
                    <a:lstStyle/>
                    <a:p>
                      <a:r>
                        <a:rPr lang="en-GB" sz="1100" dirty="0"/>
                        <a:t>Overall 2022/23 out-turn</a:t>
                      </a:r>
                    </a:p>
                  </a:txBody>
                  <a:tcPr anchor="b">
                    <a:solidFill>
                      <a:srgbClr val="228096"/>
                    </a:solidFill>
                  </a:tcPr>
                </a:tc>
                <a:tc>
                  <a:txBody>
                    <a:bodyPr/>
                    <a:lstStyle/>
                    <a:p>
                      <a:r>
                        <a:rPr lang="en-GB" sz="1100" dirty="0"/>
                        <a:t>Target for 23/24</a:t>
                      </a:r>
                    </a:p>
                  </a:txBody>
                  <a:tcPr anchor="b">
                    <a:solidFill>
                      <a:srgbClr val="228096"/>
                    </a:solidFill>
                  </a:tcPr>
                </a:tc>
                <a:tc>
                  <a:txBody>
                    <a:bodyPr/>
                    <a:lstStyle/>
                    <a:p>
                      <a:r>
                        <a:rPr lang="en-GB" sz="1100" dirty="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337586">
                <a:tc>
                  <a:txBody>
                    <a:bodyPr/>
                    <a:lstStyle/>
                    <a:p>
                      <a:r>
                        <a:rPr lang="en-GB" sz="1100" dirty="0"/>
                        <a:t>99%</a:t>
                      </a:r>
                    </a:p>
                  </a:txBody>
                  <a:tcPr>
                    <a:solidFill>
                      <a:srgbClr val="F7F4F1"/>
                    </a:solidFill>
                  </a:tcPr>
                </a:tc>
                <a:tc>
                  <a:txBody>
                    <a:bodyPr/>
                    <a:lstStyle/>
                    <a:p>
                      <a:r>
                        <a:rPr lang="en-GB" sz="1100" dirty="0"/>
                        <a:t>90%</a:t>
                      </a:r>
                    </a:p>
                  </a:txBody>
                  <a:tcPr>
                    <a:solidFill>
                      <a:srgbClr val="F7F4F1"/>
                    </a:solidFill>
                  </a:tcPr>
                </a:tc>
                <a:tc>
                  <a:txBody>
                    <a:bodyPr/>
                    <a:lstStyle/>
                    <a:p>
                      <a:r>
                        <a:rPr lang="en-GB" sz="1100" dirty="0"/>
                        <a:t>97%</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17" name="Oval 16">
            <a:extLst>
              <a:ext uri="{FF2B5EF4-FFF2-40B4-BE49-F238E27FC236}">
                <a16:creationId xmlns:a16="http://schemas.microsoft.com/office/drawing/2014/main" id="{CA1B4E85-191F-7A9E-AF0C-21ED756A92D0}"/>
              </a:ext>
              <a:ext uri="{C183D7F6-B498-43B3-948B-1728B52AA6E4}">
                <adec:decorative xmlns:adec="http://schemas.microsoft.com/office/drawing/2017/decorative" val="1"/>
              </a:ext>
            </a:extLst>
          </p:cNvPr>
          <p:cNvSpPr/>
          <p:nvPr/>
        </p:nvSpPr>
        <p:spPr>
          <a:xfrm>
            <a:off x="11708509" y="5614511"/>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A1924406-631C-2BB9-BFE2-F73198D50152}"/>
              </a:ext>
            </a:extLst>
          </p:cNvPr>
          <p:cNvSpPr txBox="1"/>
          <p:nvPr/>
        </p:nvSpPr>
        <p:spPr>
          <a:xfrm>
            <a:off x="8206656" y="5995210"/>
            <a:ext cx="3486187" cy="246221"/>
          </a:xfrm>
          <a:prstGeom prst="rect">
            <a:avLst/>
          </a:prstGeom>
          <a:noFill/>
        </p:spPr>
        <p:txBody>
          <a:bodyPr wrap="square">
            <a:spAutoFit/>
          </a:bodyPr>
          <a:lstStyle/>
          <a:p>
            <a:r>
              <a:rPr lang="en-GB" sz="1000" dirty="0"/>
              <a:t>Currently expected to meet target.</a:t>
            </a:r>
          </a:p>
        </p:txBody>
      </p:sp>
    </p:spTree>
    <p:extLst>
      <p:ext uri="{BB962C8B-B14F-4D97-AF65-F5344CB8AC3E}">
        <p14:creationId xmlns:p14="http://schemas.microsoft.com/office/powerpoint/2010/main" val="1986503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6780E9-2E29-45D2-E0CC-7B38878B40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51773" y="5617365"/>
            <a:ext cx="12191999" cy="1268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7777D6F2-CB52-98CB-FCB6-11E6045C067D}"/>
              </a:ext>
            </a:extLst>
          </p:cNvPr>
          <p:cNvSpPr txBox="1">
            <a:spLocks noGrp="1"/>
          </p:cNvSpPr>
          <p:nvPr>
            <p:ph type="title" idx="4294967295"/>
          </p:nvPr>
        </p:nvSpPr>
        <p:spPr>
          <a:xfrm>
            <a:off x="558583" y="256220"/>
            <a:ext cx="11178381" cy="371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i="0" kern="1200">
                <a:solidFill>
                  <a:schemeClr val="tx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Effective communications and engage</a:t>
            </a:r>
            <a:r>
              <a:rPr lang="en-GB" sz="2000" dirty="0" err="1"/>
              <a:t>ment</a:t>
            </a:r>
            <a:r>
              <a:rPr lang="en-GB" sz="2000" dirty="0"/>
              <a:t> </a:t>
            </a: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(slide </a:t>
            </a:r>
            <a:r>
              <a:rPr lang="en-GB" sz="2000" dirty="0"/>
              <a:t>3</a:t>
            </a:r>
            <a:r>
              <a:rPr kumimoji="0" lang="en-GB" sz="2000" b="1" i="0" u="none" strike="noStrike" kern="1200" cap="none" spc="0" normalizeH="0" baseline="0" noProof="0" dirty="0">
                <a:ln>
                  <a:noFill/>
                </a:ln>
                <a:solidFill>
                  <a:schemeClr val="tx1"/>
                </a:solidFill>
                <a:effectLst/>
                <a:uLnTx/>
                <a:uFillTx/>
                <a:latin typeface="Lora SemiBold" pitchFamily="2" charset="77"/>
                <a:ea typeface="Lora SemiBold" charset="0"/>
                <a:cs typeface="Lora SemiBold" charset="0"/>
              </a:rPr>
              <a:t> of 3)</a:t>
            </a:r>
          </a:p>
        </p:txBody>
      </p:sp>
      <p:graphicFrame>
        <p:nvGraphicFramePr>
          <p:cNvPr id="21" name="Chart 20" descr="Combined bar and line chart of NICE's percentage of actual, target and prior year activity for proportion of media coverage of NICE that is positive, from April 2022 to March 2023.">
            <a:extLst>
              <a:ext uri="{FF2B5EF4-FFF2-40B4-BE49-F238E27FC236}">
                <a16:creationId xmlns:a16="http://schemas.microsoft.com/office/drawing/2014/main" id="{E67DE1BC-9EE2-EBC2-76DB-2993845F3AF3}"/>
              </a:ext>
            </a:extLst>
          </p:cNvPr>
          <p:cNvGraphicFramePr/>
          <p:nvPr>
            <p:extLst>
              <p:ext uri="{D42A27DB-BD31-4B8C-83A1-F6EECF244321}">
                <p14:modId xmlns:p14="http://schemas.microsoft.com/office/powerpoint/2010/main" val="101679832"/>
              </p:ext>
            </p:extLst>
          </p:nvPr>
        </p:nvGraphicFramePr>
        <p:xfrm>
          <a:off x="327950" y="908344"/>
          <a:ext cx="5408622" cy="3936072"/>
        </p:xfrm>
        <a:graphic>
          <a:graphicData uri="http://schemas.openxmlformats.org/drawingml/2006/chart">
            <c:chart xmlns:c="http://schemas.openxmlformats.org/drawingml/2006/chart" xmlns:r="http://schemas.openxmlformats.org/officeDocument/2006/relationships" r:id="rId2"/>
          </a:graphicData>
        </a:graphic>
      </p:graphicFrame>
      <p:sp>
        <p:nvSpPr>
          <p:cNvPr id="17" name="Oval 16">
            <a:extLst>
              <a:ext uri="{FF2B5EF4-FFF2-40B4-BE49-F238E27FC236}">
                <a16:creationId xmlns:a16="http://schemas.microsoft.com/office/drawing/2014/main" id="{B7FEE580-E846-FED1-06B0-FB9CD2453161}"/>
              </a:ext>
              <a:ext uri="{C183D7F6-B498-43B3-948B-1728B52AA6E4}">
                <adec:decorative xmlns:adec="http://schemas.microsoft.com/office/drawing/2017/decorative" val="1"/>
              </a:ext>
            </a:extLst>
          </p:cNvPr>
          <p:cNvSpPr/>
          <p:nvPr/>
        </p:nvSpPr>
        <p:spPr>
          <a:xfrm>
            <a:off x="5483148" y="5584907"/>
            <a:ext cx="149570" cy="149570"/>
          </a:xfrm>
          <a:prstGeom prst="ellipse">
            <a:avLst/>
          </a:prstGeom>
          <a:solidFill>
            <a:srgbClr val="379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7">
            <a:extLst>
              <a:ext uri="{FF2B5EF4-FFF2-40B4-BE49-F238E27FC236}">
                <a16:creationId xmlns:a16="http://schemas.microsoft.com/office/drawing/2014/main" id="{46FC593E-BB81-4CBF-7A39-6C8963422C21}"/>
              </a:ext>
            </a:extLst>
          </p:cNvPr>
          <p:cNvGraphicFramePr>
            <a:graphicFrameLocks noGrp="1"/>
          </p:cNvGraphicFramePr>
          <p:nvPr>
            <p:extLst>
              <p:ext uri="{D42A27DB-BD31-4B8C-83A1-F6EECF244321}">
                <p14:modId xmlns:p14="http://schemas.microsoft.com/office/powerpoint/2010/main" val="4200996019"/>
              </p:ext>
            </p:extLst>
          </p:nvPr>
        </p:nvGraphicFramePr>
        <p:xfrm>
          <a:off x="327950" y="5103003"/>
          <a:ext cx="5408622" cy="685800"/>
        </p:xfrm>
        <a:graphic>
          <a:graphicData uri="http://schemas.openxmlformats.org/drawingml/2006/table">
            <a:tbl>
              <a:tblPr firstRow="1" bandRow="1">
                <a:tableStyleId>{5C22544A-7EE6-4342-B048-85BDC9FD1C3A}</a:tableStyleId>
              </a:tblPr>
              <a:tblGrid>
                <a:gridCol w="1357406">
                  <a:extLst>
                    <a:ext uri="{9D8B030D-6E8A-4147-A177-3AD203B41FA5}">
                      <a16:colId xmlns:a16="http://schemas.microsoft.com/office/drawing/2014/main" val="1651089263"/>
                    </a:ext>
                  </a:extLst>
                </a:gridCol>
                <a:gridCol w="1356461">
                  <a:extLst>
                    <a:ext uri="{9D8B030D-6E8A-4147-A177-3AD203B41FA5}">
                      <a16:colId xmlns:a16="http://schemas.microsoft.com/office/drawing/2014/main" val="3665189291"/>
                    </a:ext>
                  </a:extLst>
                </a:gridCol>
                <a:gridCol w="1108180">
                  <a:extLst>
                    <a:ext uri="{9D8B030D-6E8A-4147-A177-3AD203B41FA5}">
                      <a16:colId xmlns:a16="http://schemas.microsoft.com/office/drawing/2014/main" val="3982682260"/>
                    </a:ext>
                  </a:extLst>
                </a:gridCol>
                <a:gridCol w="1586575">
                  <a:extLst>
                    <a:ext uri="{9D8B030D-6E8A-4147-A177-3AD203B41FA5}">
                      <a16:colId xmlns:a16="http://schemas.microsoft.com/office/drawing/2014/main" val="4015648614"/>
                    </a:ext>
                  </a:extLst>
                </a:gridCol>
              </a:tblGrid>
              <a:tr h="305957">
                <a:tc>
                  <a:txBody>
                    <a:bodyPr/>
                    <a:lstStyle/>
                    <a:p>
                      <a:r>
                        <a:rPr lang="en-GB" sz="1100" dirty="0"/>
                        <a:t>Overall 2022/23 out-turn </a:t>
                      </a:r>
                    </a:p>
                  </a:txBody>
                  <a:tcPr anchor="b">
                    <a:solidFill>
                      <a:srgbClr val="228096"/>
                    </a:solidFill>
                  </a:tcPr>
                </a:tc>
                <a:tc>
                  <a:txBody>
                    <a:bodyPr/>
                    <a:lstStyle/>
                    <a:p>
                      <a:r>
                        <a:rPr lang="en-GB" sz="1100" dirty="0"/>
                        <a:t>Target for 23/24</a:t>
                      </a:r>
                    </a:p>
                  </a:txBody>
                  <a:tcPr anchor="b">
                    <a:solidFill>
                      <a:srgbClr val="228096"/>
                    </a:solidFill>
                  </a:tcPr>
                </a:tc>
                <a:tc>
                  <a:txBody>
                    <a:bodyPr/>
                    <a:lstStyle/>
                    <a:p>
                      <a:r>
                        <a:rPr lang="en-GB" sz="1100" dirty="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190896">
                <a:tc>
                  <a:txBody>
                    <a:bodyPr/>
                    <a:lstStyle/>
                    <a:p>
                      <a:r>
                        <a:rPr lang="en-GB" sz="1100" dirty="0"/>
                        <a:t>85%</a:t>
                      </a:r>
                    </a:p>
                  </a:txBody>
                  <a:tcPr>
                    <a:solidFill>
                      <a:srgbClr val="F7F4F1"/>
                    </a:solidFill>
                  </a:tcPr>
                </a:tc>
                <a:tc>
                  <a:txBody>
                    <a:bodyPr/>
                    <a:lstStyle/>
                    <a:p>
                      <a:r>
                        <a:rPr lang="en-GB" sz="1100" dirty="0"/>
                        <a:t>80%</a:t>
                      </a:r>
                    </a:p>
                  </a:txBody>
                  <a:tcPr>
                    <a:solidFill>
                      <a:srgbClr val="F7F4F1"/>
                    </a:solidFill>
                  </a:tcPr>
                </a:tc>
                <a:tc>
                  <a:txBody>
                    <a:bodyPr/>
                    <a:lstStyle/>
                    <a:p>
                      <a:r>
                        <a:rPr lang="en-GB" sz="1100" dirty="0"/>
                        <a:t>90%</a:t>
                      </a:r>
                    </a:p>
                  </a:txBody>
                  <a:tcPr>
                    <a:solidFill>
                      <a:srgbClr val="F7F4F1"/>
                    </a:solidFill>
                  </a:tcPr>
                </a:tc>
                <a:tc>
                  <a:txBody>
                    <a:bodyPr/>
                    <a:lstStyle/>
                    <a:p>
                      <a:r>
                        <a:rPr lang="en-GB" sz="1100" dirty="0"/>
                        <a:t>G</a:t>
                      </a:r>
                    </a:p>
                  </a:txBody>
                  <a:tcPr>
                    <a:solidFill>
                      <a:srgbClr val="F7F4F1"/>
                    </a:solidFill>
                  </a:tcPr>
                </a:tc>
                <a:extLst>
                  <a:ext uri="{0D108BD9-81ED-4DB2-BD59-A6C34878D82A}">
                    <a16:rowId xmlns:a16="http://schemas.microsoft.com/office/drawing/2014/main" val="1116214792"/>
                  </a:ext>
                </a:extLst>
              </a:tr>
            </a:tbl>
          </a:graphicData>
        </a:graphic>
      </p:graphicFrame>
      <p:sp>
        <p:nvSpPr>
          <p:cNvPr id="5" name="TextBox 4">
            <a:extLst>
              <a:ext uri="{FF2B5EF4-FFF2-40B4-BE49-F238E27FC236}">
                <a16:creationId xmlns:a16="http://schemas.microsoft.com/office/drawing/2014/main" id="{8E9D4637-C54F-EC43-8580-C3B4FCBCFB6B}"/>
              </a:ext>
            </a:extLst>
          </p:cNvPr>
          <p:cNvSpPr txBox="1"/>
          <p:nvPr/>
        </p:nvSpPr>
        <p:spPr>
          <a:xfrm>
            <a:off x="277614" y="5830888"/>
            <a:ext cx="6014184" cy="246221"/>
          </a:xfrm>
          <a:prstGeom prst="rect">
            <a:avLst/>
          </a:prstGeom>
          <a:noFill/>
        </p:spPr>
        <p:txBody>
          <a:bodyPr wrap="square">
            <a:spAutoFit/>
          </a:bodyPr>
          <a:lstStyle/>
          <a:p>
            <a:r>
              <a:rPr lang="en-GB" sz="1000" b="0" i="0" dirty="0">
                <a:solidFill>
                  <a:srgbClr val="000000"/>
                </a:solidFill>
                <a:effectLst/>
              </a:rPr>
              <a:t>Overall positive </a:t>
            </a:r>
            <a:r>
              <a:rPr lang="en-GB" sz="1000" b="0" i="0">
                <a:solidFill>
                  <a:srgbClr val="000000"/>
                </a:solidFill>
                <a:effectLst/>
              </a:rPr>
              <a:t>media coverage </a:t>
            </a:r>
            <a:r>
              <a:rPr lang="en-GB" sz="1000" b="0" i="0" dirty="0">
                <a:solidFill>
                  <a:srgbClr val="000000"/>
                </a:solidFill>
                <a:effectLst/>
              </a:rPr>
              <a:t>of NICE remains consistently high.</a:t>
            </a:r>
            <a:endParaRPr lang="en-GB" sz="1000" b="1" dirty="0">
              <a:solidFill>
                <a:srgbClr val="FF0000"/>
              </a:solidFill>
            </a:endParaRPr>
          </a:p>
        </p:txBody>
      </p:sp>
      <p:graphicFrame>
        <p:nvGraphicFramePr>
          <p:cNvPr id="9" name="Chart 8" descr="Combined bar and line chart of NICE's percentage of actual, target and prior year activity for proportion of media coverage of NICE that is positive, from April 2022 to March 2023.">
            <a:extLst>
              <a:ext uri="{FF2B5EF4-FFF2-40B4-BE49-F238E27FC236}">
                <a16:creationId xmlns:a16="http://schemas.microsoft.com/office/drawing/2014/main" id="{E928FA00-1D47-A302-F321-74162E4C7C60}"/>
              </a:ext>
            </a:extLst>
          </p:cNvPr>
          <p:cNvGraphicFramePr/>
          <p:nvPr>
            <p:extLst>
              <p:ext uri="{D42A27DB-BD31-4B8C-83A1-F6EECF244321}">
                <p14:modId xmlns:p14="http://schemas.microsoft.com/office/powerpoint/2010/main" val="1122004791"/>
              </p:ext>
            </p:extLst>
          </p:nvPr>
        </p:nvGraphicFramePr>
        <p:xfrm>
          <a:off x="6365312" y="585148"/>
          <a:ext cx="5408622" cy="42592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7">
            <a:extLst>
              <a:ext uri="{FF2B5EF4-FFF2-40B4-BE49-F238E27FC236}">
                <a16:creationId xmlns:a16="http://schemas.microsoft.com/office/drawing/2014/main" id="{AE35E53C-82AA-B1AA-2D60-17D9F89B19B0}"/>
              </a:ext>
            </a:extLst>
          </p:cNvPr>
          <p:cNvGraphicFramePr>
            <a:graphicFrameLocks noGrp="1"/>
          </p:cNvGraphicFramePr>
          <p:nvPr>
            <p:extLst>
              <p:ext uri="{D42A27DB-BD31-4B8C-83A1-F6EECF244321}">
                <p14:modId xmlns:p14="http://schemas.microsoft.com/office/powerpoint/2010/main" val="3442094886"/>
              </p:ext>
            </p:extLst>
          </p:nvPr>
        </p:nvGraphicFramePr>
        <p:xfrm>
          <a:off x="6365313" y="5108249"/>
          <a:ext cx="5408622" cy="685800"/>
        </p:xfrm>
        <a:graphic>
          <a:graphicData uri="http://schemas.openxmlformats.org/drawingml/2006/table">
            <a:tbl>
              <a:tblPr firstRow="1" bandRow="1">
                <a:tableStyleId>{5C22544A-7EE6-4342-B048-85BDC9FD1C3A}</a:tableStyleId>
              </a:tblPr>
              <a:tblGrid>
                <a:gridCol w="1357406">
                  <a:extLst>
                    <a:ext uri="{9D8B030D-6E8A-4147-A177-3AD203B41FA5}">
                      <a16:colId xmlns:a16="http://schemas.microsoft.com/office/drawing/2014/main" val="1651089263"/>
                    </a:ext>
                  </a:extLst>
                </a:gridCol>
                <a:gridCol w="1356461">
                  <a:extLst>
                    <a:ext uri="{9D8B030D-6E8A-4147-A177-3AD203B41FA5}">
                      <a16:colId xmlns:a16="http://schemas.microsoft.com/office/drawing/2014/main" val="3665189291"/>
                    </a:ext>
                  </a:extLst>
                </a:gridCol>
                <a:gridCol w="1108180">
                  <a:extLst>
                    <a:ext uri="{9D8B030D-6E8A-4147-A177-3AD203B41FA5}">
                      <a16:colId xmlns:a16="http://schemas.microsoft.com/office/drawing/2014/main" val="3982682260"/>
                    </a:ext>
                  </a:extLst>
                </a:gridCol>
                <a:gridCol w="1586575">
                  <a:extLst>
                    <a:ext uri="{9D8B030D-6E8A-4147-A177-3AD203B41FA5}">
                      <a16:colId xmlns:a16="http://schemas.microsoft.com/office/drawing/2014/main" val="4015648614"/>
                    </a:ext>
                  </a:extLst>
                </a:gridCol>
              </a:tblGrid>
              <a:tr h="305957">
                <a:tc>
                  <a:txBody>
                    <a:bodyPr/>
                    <a:lstStyle/>
                    <a:p>
                      <a:r>
                        <a:rPr lang="en-GB" sz="1100" dirty="0"/>
                        <a:t>Overall 2022/23 out-turn </a:t>
                      </a:r>
                    </a:p>
                  </a:txBody>
                  <a:tcPr anchor="b">
                    <a:solidFill>
                      <a:srgbClr val="228096"/>
                    </a:solidFill>
                  </a:tcPr>
                </a:tc>
                <a:tc>
                  <a:txBody>
                    <a:bodyPr/>
                    <a:lstStyle/>
                    <a:p>
                      <a:r>
                        <a:rPr lang="en-GB" sz="1100" dirty="0"/>
                        <a:t>Target for 23/24</a:t>
                      </a:r>
                    </a:p>
                  </a:txBody>
                  <a:tcPr anchor="b">
                    <a:solidFill>
                      <a:srgbClr val="228096"/>
                    </a:solidFill>
                  </a:tcPr>
                </a:tc>
                <a:tc>
                  <a:txBody>
                    <a:bodyPr/>
                    <a:lstStyle/>
                    <a:p>
                      <a:r>
                        <a:rPr lang="en-GB" sz="1100" dirty="0"/>
                        <a:t>YTD</a:t>
                      </a:r>
                    </a:p>
                  </a:txBody>
                  <a:tcPr anchor="b">
                    <a:solidFill>
                      <a:srgbClr val="2280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rPr>
                        <a:t>Year-end forecast RAG status</a:t>
                      </a:r>
                    </a:p>
                  </a:txBody>
                  <a:tcPr anchor="b">
                    <a:solidFill>
                      <a:srgbClr val="228096"/>
                    </a:solidFill>
                  </a:tcPr>
                </a:tc>
                <a:extLst>
                  <a:ext uri="{0D108BD9-81ED-4DB2-BD59-A6C34878D82A}">
                    <a16:rowId xmlns:a16="http://schemas.microsoft.com/office/drawing/2014/main" val="2370971811"/>
                  </a:ext>
                </a:extLst>
              </a:tr>
              <a:tr h="190896">
                <a:tc>
                  <a:txBody>
                    <a:bodyPr/>
                    <a:lstStyle/>
                    <a:p>
                      <a:r>
                        <a:rPr lang="en-GB" sz="1100" dirty="0"/>
                        <a:t>56%</a:t>
                      </a:r>
                    </a:p>
                  </a:txBody>
                  <a:tcPr>
                    <a:solidFill>
                      <a:srgbClr val="F7F4F1"/>
                    </a:solidFill>
                  </a:tcPr>
                </a:tc>
                <a:tc>
                  <a:txBody>
                    <a:bodyPr/>
                    <a:lstStyle/>
                    <a:p>
                      <a:r>
                        <a:rPr lang="en-GB" sz="1100" dirty="0"/>
                        <a:t>60%</a:t>
                      </a:r>
                    </a:p>
                  </a:txBody>
                  <a:tcPr>
                    <a:solidFill>
                      <a:srgbClr val="F7F4F1"/>
                    </a:solidFill>
                  </a:tcPr>
                </a:tc>
                <a:tc>
                  <a:txBody>
                    <a:bodyPr/>
                    <a:lstStyle/>
                    <a:p>
                      <a:r>
                        <a:rPr lang="en-GB" sz="1100" dirty="0"/>
                        <a:t>45%</a:t>
                      </a:r>
                    </a:p>
                  </a:txBody>
                  <a:tcPr>
                    <a:solidFill>
                      <a:srgbClr val="F7F4F1"/>
                    </a:solidFill>
                  </a:tcPr>
                </a:tc>
                <a:tc>
                  <a:txBody>
                    <a:bodyPr/>
                    <a:lstStyle/>
                    <a:p>
                      <a:r>
                        <a:rPr lang="en-GB" sz="1100" dirty="0"/>
                        <a:t>A</a:t>
                      </a:r>
                    </a:p>
                  </a:txBody>
                  <a:tcPr>
                    <a:solidFill>
                      <a:srgbClr val="F7F4F1"/>
                    </a:solidFill>
                  </a:tcPr>
                </a:tc>
                <a:extLst>
                  <a:ext uri="{0D108BD9-81ED-4DB2-BD59-A6C34878D82A}">
                    <a16:rowId xmlns:a16="http://schemas.microsoft.com/office/drawing/2014/main" val="1116214792"/>
                  </a:ext>
                </a:extLst>
              </a:tr>
            </a:tbl>
          </a:graphicData>
        </a:graphic>
      </p:graphicFrame>
      <p:sp>
        <p:nvSpPr>
          <p:cNvPr id="4" name="Oval 3">
            <a:extLst>
              <a:ext uri="{FF2B5EF4-FFF2-40B4-BE49-F238E27FC236}">
                <a16:creationId xmlns:a16="http://schemas.microsoft.com/office/drawing/2014/main" id="{0BCC78CD-ADEE-944F-9E9F-D1E9A1F8A49E}"/>
              </a:ext>
              <a:ext uri="{C183D7F6-B498-43B3-948B-1728B52AA6E4}">
                <adec:decorative xmlns:adec="http://schemas.microsoft.com/office/drawing/2017/decorative" val="1"/>
              </a:ext>
            </a:extLst>
          </p:cNvPr>
          <p:cNvSpPr/>
          <p:nvPr/>
        </p:nvSpPr>
        <p:spPr>
          <a:xfrm>
            <a:off x="11507479" y="5584907"/>
            <a:ext cx="149570" cy="149570"/>
          </a:xfrm>
          <a:prstGeom prst="ellipse">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ED01859-D341-7099-0634-D2D7B309B86B}"/>
              </a:ext>
            </a:extLst>
          </p:cNvPr>
          <p:cNvSpPr txBox="1"/>
          <p:nvPr/>
        </p:nvSpPr>
        <p:spPr>
          <a:xfrm>
            <a:off x="6365313" y="5870865"/>
            <a:ext cx="5371651" cy="861774"/>
          </a:xfrm>
          <a:prstGeom prst="rect">
            <a:avLst/>
          </a:prstGeom>
          <a:noFill/>
        </p:spPr>
        <p:txBody>
          <a:bodyPr wrap="square">
            <a:spAutoFit/>
          </a:bodyPr>
          <a:lstStyle/>
          <a:p>
            <a:r>
              <a:rPr lang="en-GB" sz="1000" dirty="0"/>
              <a:t>A limited number of press notices were issued in the first two months of the year so this number will rise as the prominence of our key messages in media coverage increases. The Press Office is working to further maximise key message coverage in all proactive comms.</a:t>
            </a:r>
            <a:br>
              <a:rPr lang="en-GB" sz="1000" dirty="0"/>
            </a:br>
            <a:endParaRPr lang="en-GB" sz="1000" dirty="0">
              <a:effectLst/>
            </a:endParaRPr>
          </a:p>
        </p:txBody>
      </p:sp>
    </p:spTree>
    <p:extLst>
      <p:ext uri="{BB962C8B-B14F-4D97-AF65-F5344CB8AC3E}">
        <p14:creationId xmlns:p14="http://schemas.microsoft.com/office/powerpoint/2010/main" val="253134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C7231-5D39-6E30-35D1-D4BD62619C64}"/>
              </a:ext>
            </a:extLst>
          </p:cNvPr>
          <p:cNvSpPr>
            <a:spLocks noGrp="1"/>
          </p:cNvSpPr>
          <p:nvPr>
            <p:ph type="ctrTitle"/>
          </p:nvPr>
        </p:nvSpPr>
        <p:spPr>
          <a:xfrm>
            <a:off x="724988" y="746309"/>
            <a:ext cx="9228909" cy="1276350"/>
          </a:xfrm>
        </p:spPr>
        <p:txBody>
          <a:bodyPr/>
          <a:lstStyle/>
          <a:p>
            <a:r>
              <a:rPr lang="en-GB"/>
              <a:t>Transformation</a:t>
            </a:r>
          </a:p>
        </p:txBody>
      </p:sp>
      <p:sp>
        <p:nvSpPr>
          <p:cNvPr id="5" name="TextBox 4">
            <a:extLst>
              <a:ext uri="{FF2B5EF4-FFF2-40B4-BE49-F238E27FC236}">
                <a16:creationId xmlns:a16="http://schemas.microsoft.com/office/drawing/2014/main" id="{6C83AF55-77D9-95B5-F788-B8C0A4098A5A}"/>
              </a:ext>
            </a:extLst>
          </p:cNvPr>
          <p:cNvSpPr txBox="1"/>
          <p:nvPr/>
        </p:nvSpPr>
        <p:spPr>
          <a:xfrm>
            <a:off x="724988" y="1712501"/>
            <a:ext cx="6106160" cy="369332"/>
          </a:xfrm>
          <a:prstGeom prst="rect">
            <a:avLst/>
          </a:prstGeom>
          <a:noFill/>
        </p:spPr>
        <p:txBody>
          <a:bodyPr wrap="square">
            <a:spAutoFit/>
          </a:bodyPr>
          <a:lstStyle/>
          <a:p>
            <a:r>
              <a:rPr lang="en-GB" dirty="0">
                <a:solidFill>
                  <a:schemeClr val="bg1"/>
                </a:solidFill>
              </a:rPr>
              <a:t>1 April 2023 to 30 June 2023</a:t>
            </a:r>
          </a:p>
        </p:txBody>
      </p:sp>
      <p:sp>
        <p:nvSpPr>
          <p:cNvPr id="4" name="Slide Number Placeholder 3">
            <a:extLst>
              <a:ext uri="{FF2B5EF4-FFF2-40B4-BE49-F238E27FC236}">
                <a16:creationId xmlns:a16="http://schemas.microsoft.com/office/drawing/2014/main" id="{7C541F80-4524-3E20-2ACF-3F00B3BC04F5}"/>
              </a:ext>
            </a:extLst>
          </p:cNvPr>
          <p:cNvSpPr>
            <a:spLocks noGrp="1"/>
          </p:cNvSpPr>
          <p:nvPr>
            <p:ph type="sldNum" sz="quarter" idx="4"/>
          </p:nvPr>
        </p:nvSpPr>
        <p:spPr>
          <a:xfrm>
            <a:off x="9453751" y="64869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914462-0A0E-4602-BFA1-33271CD95439}" type="slidenum">
              <a:rPr lang="en-GB" smtClean="0"/>
              <a:pPr/>
              <a:t>3</a:t>
            </a:fld>
            <a:endParaRPr lang="en-GB"/>
          </a:p>
        </p:txBody>
      </p:sp>
    </p:spTree>
    <p:extLst>
      <p:ext uri="{BB962C8B-B14F-4D97-AF65-F5344CB8AC3E}">
        <p14:creationId xmlns:p14="http://schemas.microsoft.com/office/powerpoint/2010/main" val="364570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4">
            <a:extLst>
              <a:ext uri="{FF2B5EF4-FFF2-40B4-BE49-F238E27FC236}">
                <a16:creationId xmlns:a16="http://schemas.microsoft.com/office/drawing/2014/main" id="{A896AA65-2EBD-2C3E-6BF0-A621B74877C5}"/>
              </a:ext>
            </a:extLst>
          </p:cNvPr>
          <p:cNvSpPr txBox="1">
            <a:spLocks noGrp="1"/>
          </p:cNvSpPr>
          <p:nvPr>
            <p:ph type="title" idx="4294967295"/>
          </p:nvPr>
        </p:nvSpPr>
        <p:spPr>
          <a:xfrm>
            <a:off x="250947" y="71683"/>
            <a:ext cx="866976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Lora SemiBold" pitchFamily="2" charset="0"/>
                <a:ea typeface="Lato" panose="020F0502020204030203" pitchFamily="34" charset="0"/>
                <a:cs typeface="Lato" panose="020F0502020204030203" pitchFamily="34" charset="0"/>
              </a:rPr>
              <a:t>Transformation Progress – July 2023 (Slide 1 of 6)</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3" name="Title 7">
            <a:extLst>
              <a:ext uri="{FF2B5EF4-FFF2-40B4-BE49-F238E27FC236}">
                <a16:creationId xmlns:a16="http://schemas.microsoft.com/office/drawing/2014/main" id="{B36E00D4-CA15-4F23-DF56-C48D4220F222}"/>
              </a:ext>
            </a:extLst>
          </p:cNvPr>
          <p:cNvSpPr>
            <a:spLocks/>
          </p:cNvSpPr>
          <p:nvPr/>
        </p:nvSpPr>
        <p:spPr>
          <a:xfrm>
            <a:off x="256150" y="533715"/>
            <a:ext cx="11684059" cy="483573"/>
          </a:xfrm>
          <a:prstGeom prst="rect">
            <a:avLst/>
          </a:prstGeom>
          <a:solidFill>
            <a:srgbClr val="228096"/>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Focus on what matters most</a:t>
            </a:r>
            <a:endPar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67" name="Oval 66">
            <a:extLst>
              <a:ext uri="{FF2B5EF4-FFF2-40B4-BE49-F238E27FC236}">
                <a16:creationId xmlns:a16="http://schemas.microsoft.com/office/drawing/2014/main" id="{6232D2EE-50F3-9931-2707-109AEDFE3F05}"/>
              </a:ext>
              <a:ext uri="{C183D7F6-B498-43B3-948B-1728B52AA6E4}">
                <adec:decorative xmlns:adec="http://schemas.microsoft.com/office/drawing/2017/decorative" val="1"/>
              </a:ext>
            </a:extLst>
          </p:cNvPr>
          <p:cNvSpPr/>
          <p:nvPr/>
        </p:nvSpPr>
        <p:spPr>
          <a:xfrm>
            <a:off x="395134" y="572404"/>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1</a:t>
            </a:r>
          </a:p>
        </p:txBody>
      </p:sp>
      <p:sp>
        <p:nvSpPr>
          <p:cNvPr id="2" name="Rectangle 1">
            <a:extLst>
              <a:ext uri="{FF2B5EF4-FFF2-40B4-BE49-F238E27FC236}">
                <a16:creationId xmlns:a16="http://schemas.microsoft.com/office/drawing/2014/main" id="{E26D446A-E810-CC04-6DF5-765A83218B15}"/>
              </a:ext>
            </a:extLst>
          </p:cNvPr>
          <p:cNvSpPr/>
          <p:nvPr/>
        </p:nvSpPr>
        <p:spPr>
          <a:xfrm>
            <a:off x="250947" y="1102786"/>
            <a:ext cx="2329220" cy="324899"/>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Relevance</a:t>
            </a:r>
          </a:p>
        </p:txBody>
      </p:sp>
      <p:sp>
        <p:nvSpPr>
          <p:cNvPr id="8" name="Arrow: Pentagon 7">
            <a:extLst>
              <a:ext uri="{FF2B5EF4-FFF2-40B4-BE49-F238E27FC236}">
                <a16:creationId xmlns:a16="http://schemas.microsoft.com/office/drawing/2014/main" id="{622A55E7-F7F6-E16F-0E7A-FA419A79B249}"/>
              </a:ext>
            </a:extLst>
          </p:cNvPr>
          <p:cNvSpPr/>
          <p:nvPr/>
        </p:nvSpPr>
        <p:spPr>
          <a:xfrm>
            <a:off x="250947" y="1448244"/>
            <a:ext cx="2718000" cy="2465176"/>
          </a:xfrm>
          <a:prstGeom prst="homePlate">
            <a:avLst>
              <a:gd name="adj" fmla="val 15700"/>
            </a:avLst>
          </a:prstGeom>
          <a:solidFill>
            <a:srgbClr val="4072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Inter" panose="02000503000000020004" pitchFamily="2" charset="0"/>
                <a:ea typeface="Inter" panose="02000503000000020004" pitchFamily="2" charset="0"/>
                <a:cs typeface="Lato" panose="020F0502020204030203" pitchFamily="34" charset="0"/>
              </a:rPr>
              <a:t>Objective 1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latin typeface="Inter" panose="02000503000000020004" pitchFamily="2" charset="0"/>
                <a:ea typeface="Inter" panose="02000503000000020004" pitchFamily="2" charset="0"/>
                <a:cs typeface="Lato" panose="020F0502020204030203" pitchFamily="34" charset="0"/>
              </a:rPr>
              <a:t>Increase the relevance of our guidance by developing </a:t>
            </a:r>
            <a:r>
              <a:rPr lang="en-GB" sz="1000" b="1">
                <a:solidFill>
                  <a:schemeClr val="bg1"/>
                </a:solidFill>
                <a:latin typeface="Inter" panose="02000503000000020004" pitchFamily="2" charset="0"/>
                <a:ea typeface="Inter" panose="02000503000000020004" pitchFamily="2" charset="0"/>
                <a:cs typeface="Lato" panose="020F0502020204030203" pitchFamily="34" charset="0"/>
              </a:rPr>
              <a:t>a NICE-wide horizon scanning &amp; topic selection </a:t>
            </a:r>
            <a:r>
              <a:rPr lang="en-GB" sz="1000">
                <a:solidFill>
                  <a:schemeClr val="bg1"/>
                </a:solidFill>
                <a:latin typeface="Inter" panose="02000503000000020004" pitchFamily="2" charset="0"/>
                <a:ea typeface="Inter" panose="02000503000000020004" pitchFamily="2" charset="0"/>
                <a:cs typeface="Lato" panose="020F0502020204030203" pitchFamily="34" charset="0"/>
              </a:rPr>
              <a:t>function enabled by </a:t>
            </a:r>
            <a:r>
              <a:rPr lang="en-GB" sz="1000" b="1">
                <a:solidFill>
                  <a:schemeClr val="bg1"/>
                </a:solidFill>
                <a:latin typeface="Inter" panose="02000503000000020004" pitchFamily="2" charset="0"/>
                <a:ea typeface="Inter" panose="02000503000000020004" pitchFamily="2" charset="0"/>
                <a:cs typeface="Lato" panose="020F0502020204030203" pitchFamily="34" charset="0"/>
              </a:rPr>
              <a:t>coordinated stakeholder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Inter" panose="02000503000000020004" pitchFamily="2" charset="0"/>
                <a:ea typeface="Inter" panose="02000503000000020004" pitchFamily="2" charset="0"/>
                <a:cs typeface="Lato" panose="020F0502020204030203" pitchFamily="34" charset="0"/>
              </a:rPr>
              <a:t>Objective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latin typeface="Inter" panose="02000503000000020004" pitchFamily="2" charset="0"/>
                <a:ea typeface="Inter" panose="02000503000000020004" pitchFamily="2" charset="0"/>
                <a:cs typeface="Lato" panose="020F0502020204030203" pitchFamily="34" charset="0"/>
              </a:rPr>
              <a:t>Increase the real-world impact of our pre-evaluation support by </a:t>
            </a:r>
            <a:r>
              <a:rPr lang="en-GB" sz="1000" b="1">
                <a:solidFill>
                  <a:schemeClr val="bg1"/>
                </a:solidFill>
                <a:latin typeface="Inter" panose="02000503000000020004" pitchFamily="2" charset="0"/>
                <a:ea typeface="Inter" panose="02000503000000020004" pitchFamily="2" charset="0"/>
                <a:cs typeface="Lato" panose="020F0502020204030203" pitchFamily="34" charset="0"/>
              </a:rPr>
              <a:t>simplifying and improving NICE’s early engagement with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93" name="Rectangle 92">
            <a:extLst>
              <a:ext uri="{FF2B5EF4-FFF2-40B4-BE49-F238E27FC236}">
                <a16:creationId xmlns:a16="http://schemas.microsoft.com/office/drawing/2014/main" id="{3BFFFE04-DBF8-9B8C-3A67-533F7E44606A}"/>
              </a:ext>
            </a:extLst>
          </p:cNvPr>
          <p:cNvSpPr/>
          <p:nvPr/>
        </p:nvSpPr>
        <p:spPr>
          <a:xfrm>
            <a:off x="3028752" y="1102786"/>
            <a:ext cx="1155600" cy="2810633"/>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Confidence level in achieving objective</a:t>
            </a:r>
          </a:p>
        </p:txBody>
      </p:sp>
      <p:grpSp>
        <p:nvGrpSpPr>
          <p:cNvPr id="11" name="Group 10" descr="Graphic of a meter ranked Low to High, with an arrow pointing at the High level.">
            <a:extLst>
              <a:ext uri="{FF2B5EF4-FFF2-40B4-BE49-F238E27FC236}">
                <a16:creationId xmlns:a16="http://schemas.microsoft.com/office/drawing/2014/main" id="{271B93BF-4BA6-1EC0-D41F-C4E6B0D318EE}"/>
              </a:ext>
            </a:extLst>
          </p:cNvPr>
          <p:cNvGrpSpPr/>
          <p:nvPr/>
        </p:nvGrpSpPr>
        <p:grpSpPr>
          <a:xfrm>
            <a:off x="3251061" y="1834062"/>
            <a:ext cx="845875" cy="1673071"/>
            <a:chOff x="7818668" y="2734102"/>
            <a:chExt cx="845875" cy="1163725"/>
          </a:xfrm>
        </p:grpSpPr>
        <p:sp>
          <p:nvSpPr>
            <p:cNvPr id="12" name="Rectangle 11">
              <a:extLst>
                <a:ext uri="{FF2B5EF4-FFF2-40B4-BE49-F238E27FC236}">
                  <a16:creationId xmlns:a16="http://schemas.microsoft.com/office/drawing/2014/main" id="{15ACA648-B60E-D8B8-C1E1-728C65F3481B}"/>
                </a:ext>
              </a:extLst>
            </p:cNvPr>
            <p:cNvSpPr/>
            <p:nvPr/>
          </p:nvSpPr>
          <p:spPr>
            <a:xfrm>
              <a:off x="7964859" y="2754248"/>
              <a:ext cx="570861" cy="1143579"/>
            </a:xfrm>
            <a:prstGeom prst="rect">
              <a:avLst/>
            </a:prstGeom>
            <a:gradFill flip="none" rotWithShape="1">
              <a:gsLst>
                <a:gs pos="0">
                  <a:srgbClr val="92D050"/>
                </a:gs>
                <a:gs pos="77000">
                  <a:srgbClr val="F56207"/>
                </a:gs>
                <a:gs pos="24000">
                  <a:srgbClr val="B7CB35"/>
                </a:gs>
                <a:gs pos="52000">
                  <a:srgbClr val="EBC30E"/>
                </a:gs>
                <a:gs pos="100000">
                  <a:srgbClr val="FF0000"/>
                </a:gs>
              </a:gsLst>
              <a:lin ang="54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3AC909B-5535-052C-91B0-5479985DFD84}"/>
                </a:ext>
              </a:extLst>
            </p:cNvPr>
            <p:cNvSpPr txBox="1"/>
            <p:nvPr/>
          </p:nvSpPr>
          <p:spPr>
            <a:xfrm>
              <a:off x="7893193" y="3172233"/>
              <a:ext cx="716223"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MEDIUM</a:t>
              </a:r>
            </a:p>
          </p:txBody>
        </p:sp>
        <p:sp>
          <p:nvSpPr>
            <p:cNvPr id="14" name="TextBox 13">
              <a:extLst>
                <a:ext uri="{FF2B5EF4-FFF2-40B4-BE49-F238E27FC236}">
                  <a16:creationId xmlns:a16="http://schemas.microsoft.com/office/drawing/2014/main" id="{DD8082C4-DADD-327E-50F2-EB182313930F}"/>
                </a:ext>
              </a:extLst>
            </p:cNvPr>
            <p:cNvSpPr txBox="1"/>
            <p:nvPr/>
          </p:nvSpPr>
          <p:spPr>
            <a:xfrm>
              <a:off x="7818668" y="2734102"/>
              <a:ext cx="845875"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HIGH</a:t>
              </a:r>
            </a:p>
          </p:txBody>
        </p:sp>
        <p:sp>
          <p:nvSpPr>
            <p:cNvPr id="15" name="TextBox 14">
              <a:extLst>
                <a:ext uri="{FF2B5EF4-FFF2-40B4-BE49-F238E27FC236}">
                  <a16:creationId xmlns:a16="http://schemas.microsoft.com/office/drawing/2014/main" id="{DE52DF86-8D8D-EF0D-3EDF-7CCA2F2ED633}"/>
                </a:ext>
              </a:extLst>
            </p:cNvPr>
            <p:cNvSpPr txBox="1"/>
            <p:nvPr/>
          </p:nvSpPr>
          <p:spPr>
            <a:xfrm>
              <a:off x="7917865" y="3708568"/>
              <a:ext cx="647480"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LOW</a:t>
              </a:r>
            </a:p>
          </p:txBody>
        </p:sp>
      </p:grpSp>
      <p:sp>
        <p:nvSpPr>
          <p:cNvPr id="10" name="Rectangle 9">
            <a:extLst>
              <a:ext uri="{FF2B5EF4-FFF2-40B4-BE49-F238E27FC236}">
                <a16:creationId xmlns:a16="http://schemas.microsoft.com/office/drawing/2014/main" id="{5A8923EF-3B54-92B8-1AD3-BAE9891CAC3B}"/>
              </a:ext>
            </a:extLst>
          </p:cNvPr>
          <p:cNvSpPr/>
          <p:nvPr/>
        </p:nvSpPr>
        <p:spPr>
          <a:xfrm>
            <a:off x="4229624" y="1102786"/>
            <a:ext cx="3378725" cy="2810633"/>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1"/>
                </a:solidFill>
                <a:effectLst/>
                <a:uLnTx/>
                <a:uFillTx/>
                <a:latin typeface="Inter"/>
                <a:ea typeface="Inter"/>
                <a:cs typeface="Lato"/>
              </a:rPr>
              <a:t>What’s been achieved</a:t>
            </a:r>
            <a:endParaRPr lang="en-GB" sz="1000" b="1" i="0" u="none" strike="noStrike" kern="1200" cap="none" spc="0" normalizeH="0" baseline="0" noProof="0" dirty="0">
              <a:ln>
                <a:noFill/>
              </a:ln>
              <a:solidFill>
                <a:schemeClr val="tx1"/>
              </a:solidFill>
              <a:effectLst/>
              <a:uLnTx/>
              <a:uFillTx/>
              <a:latin typeface="Inter"/>
              <a:ea typeface="Inter"/>
              <a:cs typeface="Lato"/>
            </a:endParaRPr>
          </a:p>
          <a:p>
            <a:pPr marL="171450" indent="-171450">
              <a:spcAft>
                <a:spcPts val="300"/>
              </a:spcAft>
              <a:buFont typeface="Arial"/>
              <a:buChar char="•"/>
              <a:defRPr/>
            </a:pPr>
            <a:r>
              <a:rPr lang="en-GB" sz="1000" dirty="0">
                <a:solidFill>
                  <a:schemeClr val="tx1"/>
                </a:solidFill>
                <a:latin typeface="Inter"/>
                <a:ea typeface="Inter"/>
                <a:cs typeface="Lato"/>
              </a:rPr>
              <a:t>Draft Prioritisation Board ToR created</a:t>
            </a:r>
          </a:p>
          <a:p>
            <a:pPr marL="171450" indent="-171450">
              <a:spcAft>
                <a:spcPts val="300"/>
              </a:spcAft>
              <a:buFont typeface="Arial"/>
              <a:buChar char="•"/>
              <a:defRPr/>
            </a:pPr>
            <a:r>
              <a:rPr lang="en-GB" sz="1000" dirty="0">
                <a:solidFill>
                  <a:schemeClr val="tx1"/>
                </a:solidFill>
                <a:latin typeface="Inter"/>
                <a:ea typeface="Inter"/>
                <a:cs typeface="Lato"/>
              </a:rPr>
              <a:t>Task &amp; finish group commissioned on prioritisation framework – criteria reflecting system need </a:t>
            </a:r>
          </a:p>
          <a:p>
            <a:pPr marL="171450" indent="-171450">
              <a:spcAft>
                <a:spcPts val="300"/>
              </a:spcAft>
              <a:buFont typeface="Arial"/>
              <a:buChar char="•"/>
              <a:defRPr/>
            </a:pPr>
            <a:r>
              <a:rPr lang="en-GB" sz="1000" dirty="0">
                <a:solidFill>
                  <a:schemeClr val="tx1"/>
                </a:solidFill>
                <a:latin typeface="Inter"/>
                <a:ea typeface="Inter"/>
                <a:cs typeface="Lato"/>
              </a:rPr>
              <a:t>Work completed on horizon scanning, system intelligence, &amp; topic intelligence definitions</a:t>
            </a:r>
            <a:endParaRPr lang="en-GB" sz="1000" dirty="0">
              <a:solidFill>
                <a:schemeClr val="tx1"/>
              </a:solidFill>
              <a:ea typeface="Inter"/>
            </a:endParaRPr>
          </a:p>
          <a:p>
            <a:pPr marL="171450" indent="-171450">
              <a:spcAft>
                <a:spcPts val="300"/>
              </a:spcAft>
              <a:buFont typeface="Arial"/>
              <a:buChar char="•"/>
              <a:defRPr/>
            </a:pPr>
            <a:r>
              <a:rPr lang="en-GB" sz="1000" dirty="0">
                <a:solidFill>
                  <a:schemeClr val="tx1"/>
                </a:solidFill>
                <a:latin typeface="Inter"/>
                <a:ea typeface="Inter"/>
                <a:cs typeface="Lato"/>
              </a:rPr>
              <a:t>NICE engagement team management of change proposal presented to ET- final revisions in progress</a:t>
            </a:r>
            <a:endParaRPr lang="en-GB" sz="1000" dirty="0">
              <a:solidFill>
                <a:schemeClr val="tx1"/>
              </a:solidFill>
              <a:ea typeface="Inter"/>
              <a:cs typeface="Lato"/>
            </a:endParaRPr>
          </a:p>
          <a:p>
            <a:pPr marL="171450" indent="-171450">
              <a:spcAft>
                <a:spcPts val="300"/>
              </a:spcAft>
              <a:buFont typeface="Arial"/>
              <a:buChar char="•"/>
              <a:defRPr/>
            </a:pPr>
            <a:r>
              <a:rPr lang="en-GB" sz="1000" dirty="0">
                <a:solidFill>
                  <a:schemeClr val="tx1"/>
                </a:solidFill>
                <a:latin typeface="Inter"/>
                <a:ea typeface="Inter"/>
                <a:cs typeface="Lato"/>
              </a:rPr>
              <a:t>Workshops held to identify and prioritise new engagement service approaches and opportunities</a:t>
            </a:r>
            <a:endParaRPr lang="en-GB" sz="1000" dirty="0">
              <a:solidFill>
                <a:schemeClr val="tx1"/>
              </a:solidFill>
              <a:ea typeface="Inter"/>
            </a:endParaRPr>
          </a:p>
          <a:p>
            <a:pPr marL="171450" indent="-171450">
              <a:spcAft>
                <a:spcPts val="300"/>
              </a:spcAft>
              <a:buFont typeface="Arial"/>
              <a:buChar char="•"/>
              <a:defRPr/>
            </a:pPr>
            <a:r>
              <a:rPr lang="en-GB" sz="1000" dirty="0">
                <a:solidFill>
                  <a:schemeClr val="tx1"/>
                </a:solidFill>
                <a:latin typeface="Inter"/>
                <a:ea typeface="Inter"/>
                <a:cs typeface="Lato"/>
              </a:rPr>
              <a:t>Completion of draft business model on future service design, commercial approach, and account management </a:t>
            </a:r>
            <a:endParaRPr lang="en-GB" sz="1200" dirty="0">
              <a:solidFill>
                <a:schemeClr val="tx1"/>
              </a:solidFill>
              <a:ea typeface="Inter"/>
              <a:cs typeface="Lato"/>
            </a:endParaRPr>
          </a:p>
          <a:p>
            <a:pPr marL="171450" marR="0" lvl="0" indent="-171450" defTabSz="914400">
              <a:lnSpc>
                <a:spcPct val="100000"/>
              </a:lnSpc>
              <a:spcBef>
                <a:spcPts val="0"/>
              </a:spcBef>
              <a:spcAft>
                <a:spcPts val="0"/>
              </a:spcAft>
              <a:buClrTx/>
              <a:buSzTx/>
              <a:buFont typeface="Arial"/>
              <a:buChar char="•"/>
              <a:tabLst/>
              <a:defRPr/>
            </a:pPr>
            <a:endParaRPr lang="en-GB" sz="1000" b="1" i="0" u="none" strike="noStrike" kern="1200" cap="none" spc="0" normalizeH="0" baseline="0" noProof="0" dirty="0">
              <a:ln>
                <a:noFill/>
              </a:ln>
              <a:solidFill>
                <a:schemeClr val="tx1"/>
              </a:solidFill>
              <a:effectLst/>
              <a:uLnTx/>
              <a:uFillTx/>
              <a:latin typeface="Inter"/>
              <a:ea typeface="Inter"/>
              <a:cs typeface="Lato"/>
            </a:endParaRPr>
          </a:p>
          <a:p>
            <a:pPr>
              <a:defRPr/>
            </a:pPr>
            <a:endParaRPr lang="en-GB" sz="600" b="1" i="0" u="none" strike="noStrike" kern="1200" cap="none" spc="0" normalizeH="0" baseline="0" noProof="0" dirty="0">
              <a:ln>
                <a:noFill/>
              </a:ln>
              <a:solidFill>
                <a:schemeClr val="tx1"/>
              </a:solidFill>
              <a:effectLst/>
              <a:uLnTx/>
              <a:uFillTx/>
              <a:latin typeface="Inter"/>
              <a:ea typeface="Inter"/>
              <a:cs typeface="Lato"/>
            </a:endParaRPr>
          </a:p>
          <a:p>
            <a:pPr>
              <a:defRPr/>
            </a:pPr>
            <a:endParaRPr lang="en-GB" sz="900" dirty="0">
              <a:solidFill>
                <a:schemeClr val="tx1"/>
              </a:solidFill>
              <a:latin typeface="Inter"/>
              <a:ea typeface="Inter"/>
              <a:cs typeface="Lato"/>
            </a:endParaRPr>
          </a:p>
        </p:txBody>
      </p:sp>
      <p:sp>
        <p:nvSpPr>
          <p:cNvPr id="4" name="Rectangle 3">
            <a:extLst>
              <a:ext uri="{FF2B5EF4-FFF2-40B4-BE49-F238E27FC236}">
                <a16:creationId xmlns:a16="http://schemas.microsoft.com/office/drawing/2014/main" id="{D7067A17-1E3F-C617-2D21-4BC74792221D}"/>
              </a:ext>
            </a:extLst>
          </p:cNvPr>
          <p:cNvSpPr/>
          <p:nvPr/>
        </p:nvSpPr>
        <p:spPr>
          <a:xfrm>
            <a:off x="7653620" y="1109988"/>
            <a:ext cx="2545702" cy="2803431"/>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Key risks and challenges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171450" indent="-171450">
              <a:buFont typeface="Arial"/>
              <a:buChar char="•"/>
              <a:defRPr/>
            </a:pPr>
            <a:r>
              <a:rPr lang="en-GB" sz="1000">
                <a:solidFill>
                  <a:schemeClr val="tx1"/>
                </a:solidFill>
                <a:ea typeface="+mn-lt"/>
                <a:cs typeface="+mn-lt"/>
              </a:rPr>
              <a:t>Ensuring effectiveness of changes to internal processes that enable effective integration of topic selection</a:t>
            </a:r>
            <a:endParaRPr lang="en-GB" sz="1000">
              <a:solidFill>
                <a:schemeClr val="tx1"/>
              </a:solidFill>
              <a:ea typeface="Inter"/>
            </a:endParaRPr>
          </a:p>
          <a:p>
            <a:pPr marL="171450" indent="-171450">
              <a:buFont typeface="Arial"/>
              <a:buChar char="•"/>
              <a:defRPr/>
            </a:pPr>
            <a:endParaRPr lang="en-GB" sz="1000">
              <a:solidFill>
                <a:schemeClr val="tx1"/>
              </a:solidFill>
              <a:ea typeface="+mn-lt"/>
              <a:cs typeface="+mn-lt"/>
            </a:endParaRPr>
          </a:p>
          <a:p>
            <a:pPr marL="171450" indent="-171450">
              <a:buFont typeface="Arial"/>
              <a:buChar char="•"/>
              <a:defRPr/>
            </a:pPr>
            <a:r>
              <a:rPr lang="en-GB" sz="1000">
                <a:solidFill>
                  <a:schemeClr val="tx1"/>
                </a:solidFill>
                <a:ea typeface="+mn-lt"/>
                <a:cs typeface="+mn-lt"/>
              </a:rPr>
              <a:t>Realising tangible changes in culture, behaviours, and skills that enable successful conversion of engagement activity into increases in income generation</a:t>
            </a:r>
            <a:endParaRPr lang="en-GB" sz="1000">
              <a:solidFill>
                <a:schemeClr val="tx1"/>
              </a:solidFill>
              <a:latin typeface="Inter"/>
              <a:ea typeface="Inter"/>
              <a:cs typeface="Lato"/>
            </a:endParaRPr>
          </a:p>
          <a:p>
            <a:pPr marL="171450" indent="-171450">
              <a:buFont typeface="Arial"/>
              <a:buChar char="•"/>
              <a:defRPr/>
            </a:pPr>
            <a:endParaRPr lang="en-GB" sz="1000">
              <a:solidFill>
                <a:schemeClr val="tx1"/>
              </a:solidFill>
              <a:latin typeface="Inter"/>
              <a:ea typeface="Inter"/>
              <a:cs typeface="Lato"/>
            </a:endParaRPr>
          </a:p>
          <a:p>
            <a:pPr marL="171450" indent="-171450">
              <a:buFont typeface="Arial"/>
              <a:buChar char="•"/>
              <a:defRPr/>
            </a:pPr>
            <a:r>
              <a:rPr lang="en-GB" sz="1000">
                <a:solidFill>
                  <a:schemeClr val="tx1"/>
                </a:solidFill>
                <a:latin typeface="Inter"/>
                <a:ea typeface="Inter"/>
                <a:cs typeface="Lato"/>
              </a:rPr>
              <a:t>Finding an impactful balance that maximises innovation in service offers to maximise income, while working within regulatory constraints</a:t>
            </a:r>
            <a:endParaRPr lang="en-GB" sz="1000">
              <a:solidFill>
                <a:schemeClr val="tx1"/>
              </a:solidFill>
              <a:ea typeface="Inter"/>
              <a:cs typeface="Lato"/>
            </a:endParaRPr>
          </a:p>
          <a:p>
            <a:pPr marL="0" marR="0" lvl="0" indent="0" defTabSz="914400">
              <a:lnSpc>
                <a:spcPct val="100000"/>
              </a:lnSpc>
              <a:spcBef>
                <a:spcPts val="0"/>
              </a:spcBef>
              <a:spcAft>
                <a:spcPts val="0"/>
              </a:spcAft>
              <a:buClrTx/>
              <a:buSzTx/>
              <a:buFontTx/>
              <a:buNone/>
              <a:tabLst/>
              <a:defRPr/>
            </a:pPr>
            <a:endParaRPr lang="en-GB" sz="1000">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3" name="Rectangle 2">
            <a:extLst>
              <a:ext uri="{FF2B5EF4-FFF2-40B4-BE49-F238E27FC236}">
                <a16:creationId xmlns:a16="http://schemas.microsoft.com/office/drawing/2014/main" id="{706E2ADA-38B4-DD7B-D8D8-F3923B83F91B}"/>
              </a:ext>
            </a:extLst>
          </p:cNvPr>
          <p:cNvSpPr/>
          <p:nvPr/>
        </p:nvSpPr>
        <p:spPr>
          <a:xfrm>
            <a:off x="10244593" y="1102787"/>
            <a:ext cx="1695617" cy="2810634"/>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What we have learnt</a:t>
            </a:r>
          </a:p>
          <a:p>
            <a:pPr marL="171450" indent="-171450">
              <a:buFont typeface="Arial"/>
              <a:buChar char="•"/>
              <a:defRPr/>
            </a:pPr>
            <a:r>
              <a:rPr lang="en-GB" sz="1000">
                <a:solidFill>
                  <a:schemeClr val="tx1"/>
                </a:solidFill>
                <a:latin typeface="Inter"/>
                <a:ea typeface="Inter"/>
                <a:cs typeface="Lato"/>
              </a:rPr>
              <a:t>Range of different approaches used across NICE for topic selection and horizon scanning – need for a shared vision and common language</a:t>
            </a:r>
          </a:p>
          <a:p>
            <a:pPr marL="171450" indent="-171450">
              <a:buFont typeface="Arial"/>
              <a:buChar char="•"/>
              <a:defRPr/>
            </a:pPr>
            <a:endParaRPr lang="en-GB" sz="1000">
              <a:solidFill>
                <a:schemeClr val="tx1"/>
              </a:solidFill>
              <a:latin typeface="Inter" panose="02000503000000020004" pitchFamily="2" charset="0"/>
              <a:ea typeface="Inter" panose="02000503000000020004" pitchFamily="2" charset="0"/>
              <a:cs typeface="Lato" panose="020F0502020204030203" pitchFamily="34" charset="0"/>
            </a:endParaRPr>
          </a:p>
          <a:p>
            <a:pPr marL="171450" indent="-171450">
              <a:buFont typeface="Arial"/>
              <a:buChar char="•"/>
              <a:defRPr/>
            </a:pPr>
            <a:r>
              <a:rPr lang="en-GB" sz="1000">
                <a:solidFill>
                  <a:schemeClr val="tx1"/>
                </a:solidFill>
                <a:latin typeface="Inter"/>
                <a:ea typeface="Inter"/>
                <a:cs typeface="Lato"/>
              </a:rPr>
              <a:t>Learning from external climate and competitor analysis - informing creative and tailored approaches to generate income </a:t>
            </a:r>
          </a:p>
          <a:p>
            <a:pPr marL="171450" marR="0" lvl="0" indent="-171450" defTabSz="914400">
              <a:lnSpc>
                <a:spcPct val="100000"/>
              </a:lnSpc>
              <a:spcBef>
                <a:spcPts val="0"/>
              </a:spcBef>
              <a:spcAft>
                <a:spcPts val="0"/>
              </a:spcAft>
              <a:buClrTx/>
              <a:buSzTx/>
              <a:buFont typeface="Arial"/>
              <a:buChar char="•"/>
              <a:tabLst/>
              <a:defRPr/>
            </a:pPr>
            <a:endParaRPr lang="en-GB" sz="100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1000" b="1"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endParaRPr>
          </a:p>
          <a:p>
            <a:pPr>
              <a:defRPr/>
            </a:pPr>
            <a:endParaRPr lang="en-GB" sz="600" b="1">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endParaRPr lang="en-GB" sz="600" b="1">
              <a:solidFill>
                <a:schemeClr val="tx1"/>
              </a:solidFill>
              <a:latin typeface="Inter" panose="02000503000000020004" pitchFamily="2" charset="0"/>
              <a:ea typeface="Inter" panose="02000503000000020004" pitchFamily="2" charset="0"/>
              <a:cs typeface="Lato" panose="020F0502020204030203" pitchFamily="34" charset="0"/>
            </a:endParaRPr>
          </a:p>
        </p:txBody>
      </p:sp>
      <p:sp>
        <p:nvSpPr>
          <p:cNvPr id="16" name="Arrow: Right 15">
            <a:extLst>
              <a:ext uri="{FF2B5EF4-FFF2-40B4-BE49-F238E27FC236}">
                <a16:creationId xmlns:a16="http://schemas.microsoft.com/office/drawing/2014/main" id="{B95C5497-1A8F-8052-CB66-119DA0361AA8}"/>
              </a:ext>
              <a:ext uri="{C183D7F6-B498-43B3-948B-1728B52AA6E4}">
                <adec:decorative xmlns:adec="http://schemas.microsoft.com/office/drawing/2017/decorative" val="1"/>
              </a:ext>
            </a:extLst>
          </p:cNvPr>
          <p:cNvSpPr/>
          <p:nvPr/>
        </p:nvSpPr>
        <p:spPr>
          <a:xfrm>
            <a:off x="3074023" y="1886137"/>
            <a:ext cx="309327" cy="322962"/>
          </a:xfrm>
          <a:prstGeom prst="rightArrow">
            <a:avLst/>
          </a:prstGeom>
          <a:solidFill>
            <a:srgbClr val="228096"/>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Table 16">
            <a:extLst>
              <a:ext uri="{FF2B5EF4-FFF2-40B4-BE49-F238E27FC236}">
                <a16:creationId xmlns:a16="http://schemas.microsoft.com/office/drawing/2014/main" id="{B0D06541-C0B5-D01D-3B8E-E005C88446B3}"/>
              </a:ext>
            </a:extLst>
          </p:cNvPr>
          <p:cNvGraphicFramePr>
            <a:graphicFrameLocks noGrp="1"/>
          </p:cNvGraphicFramePr>
          <p:nvPr>
            <p:extLst>
              <p:ext uri="{D42A27DB-BD31-4B8C-83A1-F6EECF244321}">
                <p14:modId xmlns:p14="http://schemas.microsoft.com/office/powerpoint/2010/main" val="910860108"/>
              </p:ext>
            </p:extLst>
          </p:nvPr>
        </p:nvGraphicFramePr>
        <p:xfrm>
          <a:off x="250947" y="3947831"/>
          <a:ext cx="11013478" cy="2931160"/>
        </p:xfrm>
        <a:graphic>
          <a:graphicData uri="http://schemas.openxmlformats.org/drawingml/2006/table">
            <a:tbl>
              <a:tblPr firstRow="1" firstCol="1" bandRow="1">
                <a:tableStyleId>{5C22544A-7EE6-4342-B048-85BDC9FD1C3A}</a:tableStyleId>
              </a:tblPr>
              <a:tblGrid>
                <a:gridCol w="670583">
                  <a:extLst>
                    <a:ext uri="{9D8B030D-6E8A-4147-A177-3AD203B41FA5}">
                      <a16:colId xmlns:a16="http://schemas.microsoft.com/office/drawing/2014/main" val="1450626883"/>
                    </a:ext>
                  </a:extLst>
                </a:gridCol>
                <a:gridCol w="8108060">
                  <a:extLst>
                    <a:ext uri="{9D8B030D-6E8A-4147-A177-3AD203B41FA5}">
                      <a16:colId xmlns:a16="http://schemas.microsoft.com/office/drawing/2014/main" val="1861665711"/>
                    </a:ext>
                  </a:extLst>
                </a:gridCol>
                <a:gridCol w="1137428">
                  <a:extLst>
                    <a:ext uri="{9D8B030D-6E8A-4147-A177-3AD203B41FA5}">
                      <a16:colId xmlns:a16="http://schemas.microsoft.com/office/drawing/2014/main" val="1966782462"/>
                    </a:ext>
                  </a:extLst>
                </a:gridCol>
                <a:gridCol w="1097407">
                  <a:extLst>
                    <a:ext uri="{9D8B030D-6E8A-4147-A177-3AD203B41FA5}">
                      <a16:colId xmlns:a16="http://schemas.microsoft.com/office/drawing/2014/main" val="3628499826"/>
                    </a:ext>
                  </a:extLst>
                </a:gridCol>
              </a:tblGrid>
              <a:tr h="370840">
                <a:tc rowSpan="9">
                  <a:txBody>
                    <a:bodyPr/>
                    <a:lstStyle/>
                    <a:p>
                      <a:pPr algn="ctr"/>
                      <a:endParaRPr lang="en-GB" sz="2400" dirty="0"/>
                    </a:p>
                    <a:p>
                      <a:pPr algn="ctr"/>
                      <a:endParaRPr lang="en-GB" sz="2400" dirty="0"/>
                    </a:p>
                    <a:p>
                      <a:pPr algn="ctr"/>
                      <a:endParaRPr lang="en-GB" sz="2400" dirty="0"/>
                    </a:p>
                    <a:p>
                      <a:pPr algn="ctr"/>
                      <a:r>
                        <a:rPr lang="en-GB" sz="2400" dirty="0"/>
                        <a:t>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GB" sz="1200" dirty="0"/>
                        <a:t>Milestone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tc>
                  <a:txBody>
                    <a:bodyPr/>
                    <a:lstStyle/>
                    <a:p>
                      <a:r>
                        <a:rPr lang="en-GB" sz="1200" dirty="0"/>
                        <a:t>Delivered by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tc>
                  <a:txBody>
                    <a:bodyPr/>
                    <a:lstStyle/>
                    <a:p>
                      <a:pPr algn="ctr"/>
                      <a:r>
                        <a:rPr lang="en-GB" sz="1200" dirty="0"/>
                        <a:t>On track?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extLst>
                  <a:ext uri="{0D108BD9-81ED-4DB2-BD59-A6C34878D82A}">
                    <a16:rowId xmlns:a16="http://schemas.microsoft.com/office/drawing/2014/main" val="1059272938"/>
                  </a:ext>
                </a:extLst>
              </a:tr>
              <a:tr h="0">
                <a:tc vMerge="1">
                  <a:txBody>
                    <a:bodyPr/>
                    <a:lstStyle/>
                    <a:p>
                      <a:endParaRPr lang="en-GB"/>
                    </a:p>
                  </a:txBody>
                  <a:tcPr/>
                </a:tc>
                <a:tc>
                  <a:txBody>
                    <a:bodyPr/>
                    <a:lstStyle/>
                    <a:p>
                      <a:pPr algn="l" rtl="0" fontAlgn="base"/>
                      <a:r>
                        <a:rPr lang="en-GB" sz="1000" b="0" i="0" dirty="0">
                          <a:solidFill>
                            <a:srgbClr val="000000"/>
                          </a:solidFill>
                          <a:effectLst/>
                          <a:latin typeface="Inter" panose="02000503000000020004" pitchFamily="2" charset="0"/>
                        </a:rPr>
                        <a:t>Adopted a new, coordinated approach to stakeholder engagement ​​</a:t>
                      </a:r>
                      <a:endParaRPr lang="en-GB" sz="1000" b="0" i="0" dirty="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l" rtl="0" fontAlgn="base"/>
                      <a:r>
                        <a:rPr lang="en-GB" sz="1000" b="0" i="0" dirty="0">
                          <a:solidFill>
                            <a:srgbClr val="000000"/>
                          </a:solidFill>
                          <a:effectLst/>
                          <a:latin typeface="Inter"/>
                        </a:rPr>
                        <a:t>Oct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rtl="0" fontAlgn="base"/>
                      <a:r>
                        <a:rPr lang="en-GB" sz="1000" b="0" i="0" dirty="0">
                          <a:solidFill>
                            <a:schemeClr val="tx1"/>
                          </a:solidFill>
                          <a:effectLst/>
                          <a:latin typeface="Inter" panose="02000503000000020004" pitchFamily="2" charset="0"/>
                        </a:rPr>
                        <a:t>Yes​</a:t>
                      </a:r>
                      <a:endParaRPr lang="en-GB" sz="1000" b="0" i="0" dirty="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469511913"/>
                  </a:ext>
                </a:extLst>
              </a:tr>
              <a:tr h="0">
                <a:tc vMerge="1">
                  <a:txBody>
                    <a:bodyPr/>
                    <a:lstStyle/>
                    <a:p>
                      <a:endParaRPr lang="en-GB"/>
                    </a:p>
                  </a:txBody>
                  <a:tcPr/>
                </a:tc>
                <a:tc>
                  <a:txBody>
                    <a:bodyPr/>
                    <a:lstStyle/>
                    <a:p>
                      <a:pPr algn="l" rtl="0" fontAlgn="base"/>
                      <a:r>
                        <a:rPr lang="en-GB" sz="1000" b="0" i="0" dirty="0">
                          <a:solidFill>
                            <a:srgbClr val="000000"/>
                          </a:solidFill>
                          <a:effectLst/>
                          <a:latin typeface="Inter" panose="02000503000000020004" pitchFamily="2" charset="0"/>
                        </a:rPr>
                        <a:t>Redesigned our support for developers and innovators to make the most of NICE’s relevant services, better tailored to the needs of all types of technology developers​​</a:t>
                      </a:r>
                      <a:endParaRPr lang="en-GB" sz="1000" b="0" i="0" dirty="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l" rtl="0" fontAlgn="base"/>
                      <a:r>
                        <a:rPr lang="en-GB" sz="1000" b="0" i="0" dirty="0">
                          <a:solidFill>
                            <a:srgbClr val="000000"/>
                          </a:solidFill>
                          <a:effectLst/>
                          <a:latin typeface="Inter" panose="02000503000000020004" pitchFamily="2" charset="0"/>
                        </a:rPr>
                        <a:t>Oct 2023​</a:t>
                      </a:r>
                      <a:endParaRPr lang="en-GB" sz="1000" b="0" i="0" dirty="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rtl="0" fontAlgn="base"/>
                      <a:r>
                        <a:rPr lang="en-GB" sz="1000" b="0" i="0" dirty="0">
                          <a:solidFill>
                            <a:schemeClr val="tx1"/>
                          </a:solidFill>
                          <a:effectLst/>
                          <a:latin typeface="Inter" panose="02000503000000020004" pitchFamily="2" charset="0"/>
                        </a:rPr>
                        <a:t>Yes​</a:t>
                      </a:r>
                      <a:endParaRPr lang="en-GB" sz="1000" b="0" i="0" dirty="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87610260"/>
                  </a:ext>
                </a:extLst>
              </a:tr>
              <a:tr h="0">
                <a:tc vMerge="1">
                  <a:txBody>
                    <a:bodyPr/>
                    <a:lstStyle/>
                    <a:p>
                      <a:endParaRPr lang="en-GB"/>
                    </a:p>
                  </a:txBody>
                  <a:tcPr/>
                </a:tc>
                <a:tc>
                  <a:txBody>
                    <a:bodyPr/>
                    <a:lstStyle/>
                    <a:p>
                      <a:pPr algn="l" rtl="0" fontAlgn="base"/>
                      <a:r>
                        <a:rPr lang="en-GB" sz="1000" b="0" i="0" dirty="0">
                          <a:solidFill>
                            <a:srgbClr val="000000"/>
                          </a:solidFill>
                          <a:effectLst/>
                          <a:latin typeface="Inter" panose="02000503000000020004" pitchFamily="2" charset="0"/>
                        </a:rPr>
                        <a:t>Established a new early engagement team bringing together all of NICE’s industry engagement services ​</a:t>
                      </a:r>
                      <a:endParaRPr lang="en-GB" sz="1000" b="0" i="0" dirty="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l" rtl="0" fontAlgn="base"/>
                      <a:r>
                        <a:rPr lang="en-GB" sz="1000" b="0" i="0" dirty="0">
                          <a:solidFill>
                            <a:srgbClr val="000000"/>
                          </a:solidFill>
                          <a:effectLst/>
                          <a:latin typeface="Inter" panose="02000503000000020004" pitchFamily="2" charset="0"/>
                        </a:rPr>
                        <a:t>Oct 2023​</a:t>
                      </a:r>
                      <a:endParaRPr lang="en-GB" sz="1000" b="0" i="0" dirty="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rtl="0" fontAlgn="base"/>
                      <a:r>
                        <a:rPr lang="en-GB" sz="1000" b="0" i="0" dirty="0">
                          <a:solidFill>
                            <a:schemeClr val="tx1"/>
                          </a:solidFill>
                          <a:effectLst/>
                          <a:latin typeface="Inter"/>
                        </a:rPr>
                        <a:t>Expected – 1 Nov​</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293908606"/>
                  </a:ext>
                </a:extLst>
              </a:tr>
              <a:tr h="0">
                <a:tc vMerge="1">
                  <a:txBody>
                    <a:bodyPr/>
                    <a:lstStyle/>
                    <a:p>
                      <a:endParaRPr lang="en-GB"/>
                    </a:p>
                  </a:txBody>
                  <a:tcPr/>
                </a:tc>
                <a:tc>
                  <a:txBody>
                    <a:bodyPr/>
                    <a:lstStyle/>
                    <a:p>
                      <a:pPr algn="l" rtl="0" fontAlgn="base"/>
                      <a:r>
                        <a:rPr lang="en-GB" sz="1000" b="0" i="0" dirty="0">
                          <a:solidFill>
                            <a:srgbClr val="000000"/>
                          </a:solidFill>
                          <a:effectLst/>
                          <a:latin typeface="Inter" panose="02000503000000020004" pitchFamily="2" charset="0"/>
                        </a:rPr>
                        <a:t>Redesigned our business model to allow more scope for proactive outreach and to facilitate risk-based proportionate approaches to our advice for technologies ​</a:t>
                      </a:r>
                      <a:endParaRPr lang="en-GB" sz="1000" b="0" i="0" dirty="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l" rtl="0" fontAlgn="base"/>
                      <a:r>
                        <a:rPr lang="en-GB" sz="1000" b="0" i="0" dirty="0">
                          <a:solidFill>
                            <a:srgbClr val="000000"/>
                          </a:solidFill>
                          <a:effectLst/>
                          <a:latin typeface="Inter" panose="02000503000000020004" pitchFamily="2" charset="0"/>
                        </a:rPr>
                        <a:t>Nov 2023​</a:t>
                      </a:r>
                      <a:endParaRPr lang="en-GB" sz="1000" b="0" i="0" dirty="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rtl="0" fontAlgn="base"/>
                      <a:r>
                        <a:rPr lang="en-GB" sz="1000" b="0" i="0" dirty="0">
                          <a:solidFill>
                            <a:schemeClr val="tx1"/>
                          </a:solidFill>
                          <a:effectLst/>
                          <a:latin typeface="Inter" panose="02000503000000020004" pitchFamily="2" charset="0"/>
                        </a:rPr>
                        <a:t>Yes​</a:t>
                      </a:r>
                      <a:endParaRPr lang="en-GB" sz="1000" b="0" i="0" dirty="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15791157"/>
                  </a:ext>
                </a:extLst>
              </a:tr>
              <a:tr h="0">
                <a:tc vMerge="1">
                  <a:txBody>
                    <a:bodyPr/>
                    <a:lstStyle/>
                    <a:p>
                      <a:endParaRPr lang="en-GB"/>
                    </a:p>
                  </a:txBody>
                  <a:tcPr/>
                </a:tc>
                <a:tc>
                  <a:txBody>
                    <a:bodyPr/>
                    <a:lstStyle/>
                    <a:p>
                      <a:pPr algn="l" rtl="0" fontAlgn="base"/>
                      <a:r>
                        <a:rPr lang="en-GB" sz="1000" b="0" i="0" dirty="0">
                          <a:solidFill>
                            <a:srgbClr val="000000"/>
                          </a:solidFill>
                          <a:effectLst/>
                          <a:latin typeface="Inter" panose="02000503000000020004" pitchFamily="2" charset="0"/>
                        </a:rPr>
                        <a:t>Established new ways of working to systematically gather intelligence from the health and social care system, and from life sciences and industry  ​​</a:t>
                      </a:r>
                      <a:endParaRPr lang="en-GB" sz="1000" b="0" i="0" dirty="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l" rtl="0" fontAlgn="base"/>
                      <a:r>
                        <a:rPr lang="en-GB" sz="1000" b="0" i="0" dirty="0">
                          <a:solidFill>
                            <a:srgbClr val="000000"/>
                          </a:solidFill>
                          <a:effectLst/>
                          <a:latin typeface="Inter" panose="02000503000000020004" pitchFamily="2" charset="0"/>
                        </a:rPr>
                        <a:t>Jan 2024​</a:t>
                      </a:r>
                      <a:endParaRPr lang="en-GB" sz="1000" b="0" i="0" dirty="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rtl="0" fontAlgn="base"/>
                      <a:r>
                        <a:rPr lang="en-GB" sz="1000" b="0" i="0" dirty="0">
                          <a:solidFill>
                            <a:schemeClr val="tx1"/>
                          </a:solidFill>
                          <a:effectLst/>
                          <a:latin typeface="Inter" panose="02000503000000020004" pitchFamily="2" charset="0"/>
                        </a:rPr>
                        <a:t>Yes​</a:t>
                      </a:r>
                      <a:endParaRPr lang="en-GB" sz="1000" b="0" i="0" dirty="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501791997"/>
                  </a:ext>
                </a:extLst>
              </a:tr>
              <a:tr h="0">
                <a:tc vMerge="1">
                  <a:txBody>
                    <a:bodyPr/>
                    <a:lstStyle/>
                    <a:p>
                      <a:endParaRPr lang="en-GB"/>
                    </a:p>
                  </a:txBody>
                  <a:tcPr/>
                </a:tc>
                <a:tc>
                  <a:txBody>
                    <a:bodyPr/>
                    <a:lstStyle/>
                    <a:p>
                      <a:pPr algn="l" rtl="0" fontAlgn="base"/>
                      <a:r>
                        <a:rPr lang="en-GB" sz="1000" b="0" i="0" dirty="0">
                          <a:solidFill>
                            <a:srgbClr val="000000"/>
                          </a:solidFill>
                          <a:effectLst/>
                          <a:latin typeface="Inter" panose="02000503000000020004" pitchFamily="2" charset="0"/>
                        </a:rPr>
                        <a:t>Created a cross-organisational prioritisation function  ​​</a:t>
                      </a:r>
                      <a:endParaRPr lang="en-GB" sz="1000" b="0" i="0" dirty="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l" rtl="0" fontAlgn="base"/>
                      <a:r>
                        <a:rPr lang="en-GB" sz="1000" b="0" i="0" dirty="0">
                          <a:solidFill>
                            <a:srgbClr val="000000"/>
                          </a:solidFill>
                          <a:effectLst/>
                          <a:latin typeface="Inter" panose="02000503000000020004" pitchFamily="2" charset="0"/>
                        </a:rPr>
                        <a:t>Jan 2024​</a:t>
                      </a:r>
                      <a:endParaRPr lang="en-GB" sz="1000" b="0" i="0" dirty="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rtl="0" fontAlgn="base"/>
                      <a:r>
                        <a:rPr lang="en-GB" sz="1000" b="0" i="0" dirty="0">
                          <a:solidFill>
                            <a:schemeClr val="tx1"/>
                          </a:solidFill>
                          <a:effectLst/>
                          <a:latin typeface="Inter"/>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605993382"/>
                  </a:ext>
                </a:extLst>
              </a:tr>
              <a:tr h="0">
                <a:tc vMerge="1">
                  <a:txBody>
                    <a:bodyPr/>
                    <a:lstStyle/>
                    <a:p>
                      <a:endParaRPr lang="en-GB"/>
                    </a:p>
                  </a:txBody>
                  <a:tcPr/>
                </a:tc>
                <a:tc>
                  <a:txBody>
                    <a:bodyPr/>
                    <a:lstStyle/>
                    <a:p>
                      <a:pPr algn="l" rtl="0" fontAlgn="base"/>
                      <a:r>
                        <a:rPr lang="en-GB" sz="1000" b="0" i="0" dirty="0">
                          <a:solidFill>
                            <a:srgbClr val="000000"/>
                          </a:solidFill>
                          <a:effectLst/>
                          <a:latin typeface="Inter" panose="02000503000000020004" pitchFamily="2" charset="0"/>
                        </a:rPr>
                        <a:t>Established a new mechanism to scope and schedule our topics based on identified priorities ​​</a:t>
                      </a:r>
                      <a:endParaRPr lang="en-GB" sz="1000" b="0" i="0" dirty="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l" rtl="0" fontAlgn="base"/>
                      <a:r>
                        <a:rPr lang="en-GB" sz="1000" b="0" i="0" dirty="0">
                          <a:solidFill>
                            <a:srgbClr val="000000"/>
                          </a:solidFill>
                          <a:effectLst/>
                          <a:latin typeface="Inter" panose="02000503000000020004" pitchFamily="2" charset="0"/>
                        </a:rPr>
                        <a:t>Jan 2024​</a:t>
                      </a:r>
                      <a:endParaRPr lang="en-GB" sz="1000" b="0" i="0" dirty="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rtl="0" fontAlgn="base"/>
                      <a:r>
                        <a:rPr lang="en-GB" sz="1000" b="0" i="0" dirty="0">
                          <a:solidFill>
                            <a:schemeClr val="tx1"/>
                          </a:solidFill>
                          <a:effectLst/>
                          <a:latin typeface="Inter" panose="02000503000000020004" pitchFamily="2" charset="0"/>
                        </a:rPr>
                        <a:t>Yes​</a:t>
                      </a:r>
                      <a:endParaRPr lang="en-GB" sz="1000" b="0" i="0" dirty="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0679941"/>
                  </a:ext>
                </a:extLst>
              </a:tr>
              <a:tr h="0">
                <a:tc vMerge="1">
                  <a:txBody>
                    <a:bodyPr/>
                    <a:lstStyle/>
                    <a:p>
                      <a:endParaRPr lang="en-GB"/>
                    </a:p>
                  </a:txBody>
                  <a:tcPr/>
                </a:tc>
                <a:tc>
                  <a:txBody>
                    <a:bodyPr/>
                    <a:lstStyle/>
                    <a:p>
                      <a:pPr algn="l" rtl="0" fontAlgn="base"/>
                      <a:r>
                        <a:rPr lang="en-GB" sz="1000" b="0" i="0" dirty="0">
                          <a:solidFill>
                            <a:srgbClr val="000000"/>
                          </a:solidFill>
                          <a:effectLst/>
                          <a:latin typeface="Inter" panose="02000503000000020004" pitchFamily="2" charset="0"/>
                        </a:rPr>
                        <a:t>Tested our selected priorities with the health and care system ​</a:t>
                      </a:r>
                      <a:endParaRPr lang="en-GB" sz="1000" b="0" i="0" dirty="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l" rtl="0" fontAlgn="base"/>
                      <a:r>
                        <a:rPr lang="en-GB" sz="1000" b="0" i="0" dirty="0">
                          <a:solidFill>
                            <a:srgbClr val="000000"/>
                          </a:solidFill>
                          <a:effectLst/>
                          <a:latin typeface="Inter" panose="02000503000000020004" pitchFamily="2" charset="0"/>
                        </a:rPr>
                        <a:t>Feb 2024​</a:t>
                      </a:r>
                      <a:endParaRPr lang="en-GB" sz="1000" b="0" i="0" dirty="0">
                        <a:solidFill>
                          <a:srgbClr val="000000"/>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rtl="0" fontAlgn="base"/>
                      <a:r>
                        <a:rPr lang="en-GB" sz="1000" b="0" i="0" dirty="0">
                          <a:solidFill>
                            <a:schemeClr val="tx1"/>
                          </a:solidFill>
                          <a:effectLst/>
                          <a:latin typeface="Inter" panose="02000503000000020004" pitchFamily="2" charset="0"/>
                        </a:rPr>
                        <a:t>Yes​</a:t>
                      </a:r>
                      <a:endParaRPr lang="en-GB" sz="1000" b="0" i="0" dirty="0">
                        <a:solidFill>
                          <a:schemeClr val="tx1"/>
                        </a:solidFill>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858299326"/>
                  </a:ext>
                </a:extLst>
              </a:tr>
            </a:tbl>
          </a:graphicData>
        </a:graphic>
      </p:graphicFrame>
    </p:spTree>
    <p:extLst>
      <p:ext uri="{BB962C8B-B14F-4D97-AF65-F5344CB8AC3E}">
        <p14:creationId xmlns:p14="http://schemas.microsoft.com/office/powerpoint/2010/main" val="1690726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8DDA1A3B-9CEA-B67A-AAF0-D798CF30DF69}"/>
              </a:ext>
            </a:extLst>
          </p:cNvPr>
          <p:cNvSpPr txBox="1">
            <a:spLocks noGrp="1"/>
          </p:cNvSpPr>
          <p:nvPr>
            <p:ph type="title" idx="4294967295"/>
          </p:nvPr>
        </p:nvSpPr>
        <p:spPr>
          <a:xfrm>
            <a:off x="250947" y="71683"/>
            <a:ext cx="866976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Lora SemiBold" pitchFamily="2" charset="0"/>
                <a:ea typeface="Lato" panose="020F0502020204030203" pitchFamily="34" charset="0"/>
                <a:cs typeface="Lato" panose="020F0502020204030203" pitchFamily="34" charset="0"/>
              </a:rPr>
              <a:t>Transformation Progress – July 2023 (Slide 2 of 6)</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8" name="Title 7">
            <a:extLst>
              <a:ext uri="{FF2B5EF4-FFF2-40B4-BE49-F238E27FC236}">
                <a16:creationId xmlns:a16="http://schemas.microsoft.com/office/drawing/2014/main" id="{2B09FCF1-2D51-17F5-BA36-FE84ACBDA975}"/>
              </a:ext>
            </a:extLst>
          </p:cNvPr>
          <p:cNvSpPr>
            <a:spLocks/>
          </p:cNvSpPr>
          <p:nvPr/>
        </p:nvSpPr>
        <p:spPr>
          <a:xfrm>
            <a:off x="256149" y="536448"/>
            <a:ext cx="11692956" cy="482400"/>
          </a:xfrm>
          <a:prstGeom prst="rect">
            <a:avLst/>
          </a:prstGeom>
          <a:solidFill>
            <a:srgbClr val="40729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rPr>
              <a:t>Provide useful and useable advice – Part 1</a:t>
            </a:r>
          </a:p>
        </p:txBody>
      </p:sp>
      <p:sp>
        <p:nvSpPr>
          <p:cNvPr id="69" name="Oval 68">
            <a:extLst>
              <a:ext uri="{FF2B5EF4-FFF2-40B4-BE49-F238E27FC236}">
                <a16:creationId xmlns:a16="http://schemas.microsoft.com/office/drawing/2014/main" id="{967AAB49-00BA-ED4D-D62E-706F107E79F1}"/>
              </a:ext>
              <a:ext uri="{C183D7F6-B498-43B3-948B-1728B52AA6E4}">
                <adec:decorative xmlns:adec="http://schemas.microsoft.com/office/drawing/2017/decorative" val="1"/>
              </a:ext>
            </a:extLst>
          </p:cNvPr>
          <p:cNvSpPr/>
          <p:nvPr/>
        </p:nvSpPr>
        <p:spPr>
          <a:xfrm>
            <a:off x="350042" y="569549"/>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2</a:t>
            </a:r>
          </a:p>
        </p:txBody>
      </p:sp>
      <p:sp>
        <p:nvSpPr>
          <p:cNvPr id="14" name="Rectangle 13">
            <a:extLst>
              <a:ext uri="{FF2B5EF4-FFF2-40B4-BE49-F238E27FC236}">
                <a16:creationId xmlns:a16="http://schemas.microsoft.com/office/drawing/2014/main" id="{066568F6-4140-EA96-452D-6D8C62B1EE60}"/>
              </a:ext>
            </a:extLst>
          </p:cNvPr>
          <p:cNvSpPr/>
          <p:nvPr/>
        </p:nvSpPr>
        <p:spPr>
          <a:xfrm>
            <a:off x="250947" y="1102786"/>
            <a:ext cx="2269616" cy="324899"/>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Useable</a:t>
            </a:r>
          </a:p>
        </p:txBody>
      </p:sp>
      <p:sp>
        <p:nvSpPr>
          <p:cNvPr id="4" name="Arrow: Pentagon 3">
            <a:extLst>
              <a:ext uri="{FF2B5EF4-FFF2-40B4-BE49-F238E27FC236}">
                <a16:creationId xmlns:a16="http://schemas.microsoft.com/office/drawing/2014/main" id="{CD54F775-B494-C95A-C685-42CB3AB1466C}"/>
              </a:ext>
            </a:extLst>
          </p:cNvPr>
          <p:cNvSpPr/>
          <p:nvPr/>
        </p:nvSpPr>
        <p:spPr>
          <a:xfrm>
            <a:off x="250947" y="1448243"/>
            <a:ext cx="2718000" cy="3799678"/>
          </a:xfrm>
          <a:prstGeom prst="homePlate">
            <a:avLst>
              <a:gd name="adj" fmla="val 15700"/>
            </a:avLst>
          </a:prstGeom>
          <a:solidFill>
            <a:srgbClr val="4072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Inter" panose="02000503000000020004" pitchFamily="2" charset="0"/>
                <a:ea typeface="Inter" panose="02000503000000020004" pitchFamily="2" charset="0"/>
                <a:cs typeface="Lato" panose="020F0502020204030203" pitchFamily="34" charset="0"/>
              </a:rPr>
              <a:t>Objective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latin typeface="Inter" panose="02000503000000020004" pitchFamily="2" charset="0"/>
                <a:ea typeface="Inter" panose="02000503000000020004" pitchFamily="2" charset="0"/>
                <a:cs typeface="Lato" panose="020F0502020204030203" pitchFamily="34" charset="0"/>
              </a:rPr>
              <a:t>Make our advice easier to access by </a:t>
            </a:r>
            <a:r>
              <a:rPr lang="en-GB" sz="1000" b="1">
                <a:solidFill>
                  <a:schemeClr val="bg1"/>
                </a:solidFill>
                <a:latin typeface="Inter" panose="02000503000000020004" pitchFamily="2" charset="0"/>
                <a:ea typeface="Inter" panose="02000503000000020004" pitchFamily="2" charset="0"/>
                <a:cs typeface="Lato" panose="020F0502020204030203" pitchFamily="34" charset="0"/>
              </a:rPr>
              <a:t>improving our digital presence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Inter" panose="02000503000000020004" pitchFamily="2" charset="0"/>
                <a:ea typeface="Inter" panose="02000503000000020004" pitchFamily="2" charset="0"/>
                <a:cs typeface="Lato" panose="020F0502020204030203" pitchFamily="34" charset="0"/>
              </a:rPr>
              <a:t>Objective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latin typeface="Inter" panose="02000503000000020004" pitchFamily="2" charset="0"/>
                <a:ea typeface="Inter" panose="02000503000000020004" pitchFamily="2" charset="0"/>
                <a:cs typeface="Lato" panose="020F0502020204030203" pitchFamily="34" charset="0"/>
              </a:rPr>
              <a:t>Increase the useability of our guidance </a:t>
            </a:r>
            <a:r>
              <a:rPr lang="en-GB" sz="1000" b="1">
                <a:solidFill>
                  <a:schemeClr val="bg1"/>
                </a:solidFill>
                <a:latin typeface="Inter" panose="02000503000000020004" pitchFamily="2" charset="0"/>
                <a:ea typeface="Inter" panose="02000503000000020004" pitchFamily="2" charset="0"/>
                <a:cs typeface="Lato" panose="020F0502020204030203" pitchFamily="34" charset="0"/>
              </a:rPr>
              <a:t>by incorporating technologies into guidelines,</a:t>
            </a:r>
            <a:r>
              <a:rPr lang="en-GB" sz="1000">
                <a:solidFill>
                  <a:schemeClr val="bg1"/>
                </a:solidFill>
                <a:latin typeface="Inter" panose="02000503000000020004" pitchFamily="2" charset="0"/>
                <a:ea typeface="Inter" panose="02000503000000020004" pitchFamily="2" charset="0"/>
                <a:cs typeface="Lato" panose="020F0502020204030203" pitchFamily="34" charset="0"/>
              </a:rPr>
              <a:t> and </a:t>
            </a:r>
            <a:r>
              <a:rPr lang="en-GB" sz="1000" b="1">
                <a:solidFill>
                  <a:schemeClr val="bg1"/>
                </a:solidFill>
                <a:latin typeface="Inter" panose="02000503000000020004" pitchFamily="2" charset="0"/>
                <a:ea typeface="Inter" panose="02000503000000020004" pitchFamily="2" charset="0"/>
                <a:cs typeface="Lato" panose="020F0502020204030203" pitchFamily="34" charset="0"/>
              </a:rPr>
              <a:t>evolve our supporting resource impact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Inter" panose="02000503000000020004" pitchFamily="2" charset="0"/>
                <a:ea typeface="Inter" panose="02000503000000020004" pitchFamily="2" charset="0"/>
                <a:cs typeface="Lato" panose="020F0502020204030203" pitchFamily="34" charset="0"/>
              </a:rPr>
              <a:t>Objective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latin typeface="Inter" panose="02000503000000020004" pitchFamily="2" charset="0"/>
                <a:ea typeface="Inter" panose="02000503000000020004" pitchFamily="2" charset="0"/>
                <a:cs typeface="Lato" panose="020F0502020204030203" pitchFamily="34" charset="0"/>
              </a:rPr>
              <a:t>Improve the value of NHS purchasing in new ways by developing the programme to </a:t>
            </a:r>
            <a:r>
              <a:rPr lang="en-GB" sz="1000" b="1">
                <a:solidFill>
                  <a:schemeClr val="bg1"/>
                </a:solidFill>
                <a:latin typeface="Inter" panose="02000503000000020004" pitchFamily="2" charset="0"/>
                <a:ea typeface="Inter" panose="02000503000000020004" pitchFamily="2" charset="0"/>
                <a:cs typeface="Lato" panose="020F0502020204030203" pitchFamily="34" charset="0"/>
              </a:rPr>
              <a:t>provide advice on classes of </a:t>
            </a:r>
            <a:r>
              <a:rPr lang="en-GB" sz="1000" b="1" err="1">
                <a:solidFill>
                  <a:schemeClr val="bg1"/>
                </a:solidFill>
                <a:latin typeface="Inter" panose="02000503000000020004" pitchFamily="2" charset="0"/>
                <a:ea typeface="Inter" panose="02000503000000020004" pitchFamily="2" charset="0"/>
                <a:cs typeface="Lato" panose="020F0502020204030203" pitchFamily="34" charset="0"/>
              </a:rPr>
              <a:t>HealthTech</a:t>
            </a:r>
            <a:r>
              <a:rPr lang="en-GB" sz="1000" b="1">
                <a:solidFill>
                  <a:schemeClr val="bg1"/>
                </a:solidFill>
                <a:latin typeface="Inter" panose="02000503000000020004" pitchFamily="2" charset="0"/>
                <a:ea typeface="Inter" panose="02000503000000020004" pitchFamily="2" charset="0"/>
                <a:cs typeface="Lato" panose="020F0502020204030203" pitchFamily="34" charset="0"/>
              </a:rPr>
              <a:t> products already in use</a:t>
            </a:r>
          </a:p>
        </p:txBody>
      </p:sp>
      <p:sp>
        <p:nvSpPr>
          <p:cNvPr id="2" name="Rectangle 1">
            <a:extLst>
              <a:ext uri="{FF2B5EF4-FFF2-40B4-BE49-F238E27FC236}">
                <a16:creationId xmlns:a16="http://schemas.microsoft.com/office/drawing/2014/main" id="{BC9A4983-CA08-2FA4-E5FE-25975984EA2E}"/>
              </a:ext>
            </a:extLst>
          </p:cNvPr>
          <p:cNvSpPr/>
          <p:nvPr/>
        </p:nvSpPr>
        <p:spPr>
          <a:xfrm>
            <a:off x="3028752" y="1102785"/>
            <a:ext cx="1155600" cy="4145135"/>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Confidence level in achieving objective</a:t>
            </a:r>
          </a:p>
        </p:txBody>
      </p:sp>
      <p:grpSp>
        <p:nvGrpSpPr>
          <p:cNvPr id="8" name="Group 7" descr="Graphic of a meter ranked Low to High, with an arrow pointing at the High level.">
            <a:extLst>
              <a:ext uri="{FF2B5EF4-FFF2-40B4-BE49-F238E27FC236}">
                <a16:creationId xmlns:a16="http://schemas.microsoft.com/office/drawing/2014/main" id="{CA1C152E-1833-9EA9-A92D-40C21258A189}"/>
              </a:ext>
            </a:extLst>
          </p:cNvPr>
          <p:cNvGrpSpPr/>
          <p:nvPr/>
        </p:nvGrpSpPr>
        <p:grpSpPr>
          <a:xfrm>
            <a:off x="3251061" y="2131772"/>
            <a:ext cx="845875" cy="1673071"/>
            <a:chOff x="7818668" y="2734102"/>
            <a:chExt cx="845875" cy="1163725"/>
          </a:xfrm>
        </p:grpSpPr>
        <p:sp>
          <p:nvSpPr>
            <p:cNvPr id="9" name="Rectangle 8">
              <a:extLst>
                <a:ext uri="{FF2B5EF4-FFF2-40B4-BE49-F238E27FC236}">
                  <a16:creationId xmlns:a16="http://schemas.microsoft.com/office/drawing/2014/main" id="{3A3700C9-51B9-95BF-942E-958D0344B152}"/>
                </a:ext>
              </a:extLst>
            </p:cNvPr>
            <p:cNvSpPr/>
            <p:nvPr/>
          </p:nvSpPr>
          <p:spPr>
            <a:xfrm>
              <a:off x="7964859" y="2754248"/>
              <a:ext cx="570861" cy="1143579"/>
            </a:xfrm>
            <a:prstGeom prst="rect">
              <a:avLst/>
            </a:prstGeom>
            <a:gradFill flip="none" rotWithShape="1">
              <a:gsLst>
                <a:gs pos="0">
                  <a:srgbClr val="92D050"/>
                </a:gs>
                <a:gs pos="77000">
                  <a:srgbClr val="F56207"/>
                </a:gs>
                <a:gs pos="24000">
                  <a:srgbClr val="B7CB35"/>
                </a:gs>
                <a:gs pos="52000">
                  <a:srgbClr val="EBC30E"/>
                </a:gs>
                <a:gs pos="100000">
                  <a:srgbClr val="FF0000"/>
                </a:gs>
              </a:gsLst>
              <a:lin ang="54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0D29CED-281A-8805-2DFE-CB7D6AD0FCAE}"/>
                </a:ext>
              </a:extLst>
            </p:cNvPr>
            <p:cNvSpPr txBox="1"/>
            <p:nvPr/>
          </p:nvSpPr>
          <p:spPr>
            <a:xfrm>
              <a:off x="7893193" y="3172233"/>
              <a:ext cx="716223"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MEDIUM</a:t>
              </a:r>
            </a:p>
          </p:txBody>
        </p:sp>
        <p:sp>
          <p:nvSpPr>
            <p:cNvPr id="11" name="TextBox 10">
              <a:extLst>
                <a:ext uri="{FF2B5EF4-FFF2-40B4-BE49-F238E27FC236}">
                  <a16:creationId xmlns:a16="http://schemas.microsoft.com/office/drawing/2014/main" id="{B6F9CDD7-E692-CC63-AD8D-0FC39CB7EBC8}"/>
                </a:ext>
              </a:extLst>
            </p:cNvPr>
            <p:cNvSpPr txBox="1"/>
            <p:nvPr/>
          </p:nvSpPr>
          <p:spPr>
            <a:xfrm>
              <a:off x="7818668" y="2734102"/>
              <a:ext cx="845875"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HIGH</a:t>
              </a:r>
            </a:p>
          </p:txBody>
        </p:sp>
        <p:sp>
          <p:nvSpPr>
            <p:cNvPr id="12" name="TextBox 11">
              <a:extLst>
                <a:ext uri="{FF2B5EF4-FFF2-40B4-BE49-F238E27FC236}">
                  <a16:creationId xmlns:a16="http://schemas.microsoft.com/office/drawing/2014/main" id="{5AF954D5-B6C0-FBD7-4833-C82161864119}"/>
                </a:ext>
              </a:extLst>
            </p:cNvPr>
            <p:cNvSpPr txBox="1"/>
            <p:nvPr/>
          </p:nvSpPr>
          <p:spPr>
            <a:xfrm>
              <a:off x="7917865" y="3708568"/>
              <a:ext cx="647480"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LOW</a:t>
              </a:r>
            </a:p>
          </p:txBody>
        </p:sp>
      </p:grpSp>
      <p:sp>
        <p:nvSpPr>
          <p:cNvPr id="13" name="Arrow: Right 12">
            <a:extLst>
              <a:ext uri="{FF2B5EF4-FFF2-40B4-BE49-F238E27FC236}">
                <a16:creationId xmlns:a16="http://schemas.microsoft.com/office/drawing/2014/main" id="{51CA9360-24A8-BAB3-EC1D-959DC0B41F68}"/>
              </a:ext>
              <a:ext uri="{C183D7F6-B498-43B3-948B-1728B52AA6E4}">
                <adec:decorative xmlns:adec="http://schemas.microsoft.com/office/drawing/2017/decorative" val="1"/>
              </a:ext>
            </a:extLst>
          </p:cNvPr>
          <p:cNvSpPr/>
          <p:nvPr/>
        </p:nvSpPr>
        <p:spPr>
          <a:xfrm>
            <a:off x="3074023" y="2336247"/>
            <a:ext cx="309327" cy="322962"/>
          </a:xfrm>
          <a:prstGeom prst="rightArrow">
            <a:avLst/>
          </a:prstGeom>
          <a:solidFill>
            <a:srgbClr val="228096"/>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FED9F89F-76B1-45BA-94E1-2D47CFBF27AC}"/>
              </a:ext>
            </a:extLst>
          </p:cNvPr>
          <p:cNvSpPr/>
          <p:nvPr/>
        </p:nvSpPr>
        <p:spPr>
          <a:xfrm>
            <a:off x="4229624" y="1018849"/>
            <a:ext cx="3378725" cy="4658466"/>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1"/>
                </a:solidFill>
                <a:effectLst/>
                <a:uLnTx/>
                <a:uFillTx/>
                <a:latin typeface="Inter"/>
                <a:ea typeface="Inter"/>
                <a:cs typeface="Lato"/>
              </a:rPr>
              <a:t>What’s been achieved</a:t>
            </a:r>
          </a:p>
          <a:p>
            <a:pPr>
              <a:defRPr/>
            </a:pPr>
            <a:r>
              <a:rPr lang="en-GB" sz="900" b="1" dirty="0">
                <a:solidFill>
                  <a:schemeClr val="tx1"/>
                </a:solidFill>
                <a:ea typeface="Inter"/>
                <a:cs typeface="Lato"/>
              </a:rPr>
              <a:t>Digital Presence </a:t>
            </a:r>
            <a:endParaRPr lang="en-GB" sz="900" dirty="0">
              <a:solidFill>
                <a:schemeClr val="tx1"/>
              </a:solidFill>
              <a:ea typeface="Inter"/>
              <a:cs typeface="Lato"/>
            </a:endParaRPr>
          </a:p>
          <a:p>
            <a:pPr marL="171450" indent="-171450">
              <a:buFont typeface="Arial" panose="020B0604020202020204" pitchFamily="34" charset="0"/>
              <a:buChar char="•"/>
              <a:defRPr/>
            </a:pPr>
            <a:r>
              <a:rPr lang="en-GB" sz="900" dirty="0">
                <a:solidFill>
                  <a:schemeClr val="tx1"/>
                </a:solidFill>
                <a:ea typeface="Lato"/>
                <a:cs typeface="Lato"/>
              </a:rPr>
              <a:t>Selection and purchase of a new content management system (CMS) called </a:t>
            </a:r>
            <a:r>
              <a:rPr lang="en-GB" sz="900" dirty="0" err="1">
                <a:solidFill>
                  <a:schemeClr val="tx1"/>
                </a:solidFill>
                <a:ea typeface="Lato"/>
                <a:cs typeface="Lato"/>
              </a:rPr>
              <a:t>Storyblok</a:t>
            </a:r>
            <a:endParaRPr lang="en-GB" sz="900" dirty="0">
              <a:solidFill>
                <a:schemeClr val="tx1"/>
              </a:solidFill>
              <a:ea typeface="Lato"/>
              <a:cs typeface="Lato"/>
            </a:endParaRPr>
          </a:p>
          <a:p>
            <a:pPr marL="171450" indent="-171450">
              <a:buFont typeface="Arial" panose="020B0604020202020204" pitchFamily="34" charset="0"/>
              <a:buChar char="•"/>
              <a:defRPr/>
            </a:pPr>
            <a:r>
              <a:rPr lang="en-GB" sz="900" dirty="0">
                <a:solidFill>
                  <a:schemeClr val="tx1"/>
                </a:solidFill>
                <a:ea typeface="Inter"/>
                <a:cs typeface="Lato"/>
              </a:rPr>
              <a:t>We have continued to audit and cull old pages from the corporate website in order to make it easier to search and navigate.</a:t>
            </a:r>
          </a:p>
          <a:p>
            <a:pPr marL="171450" indent="-171450">
              <a:buFont typeface="Arial" panose="020B0604020202020204" pitchFamily="34" charset="0"/>
              <a:buChar char="•"/>
              <a:defRPr/>
            </a:pPr>
            <a:r>
              <a:rPr lang="en-GB" sz="900" dirty="0">
                <a:solidFill>
                  <a:schemeClr val="tx1"/>
                </a:solidFill>
                <a:ea typeface="Inter"/>
                <a:cs typeface="Lato"/>
              </a:rPr>
              <a:t>The CCMS business case now has an updated cost-benefits analysis</a:t>
            </a:r>
          </a:p>
          <a:p>
            <a:pPr marL="171450" indent="-171450">
              <a:buFont typeface="Arial" panose="020B0604020202020204" pitchFamily="34" charset="0"/>
              <a:buChar char="•"/>
              <a:defRPr/>
            </a:pPr>
            <a:r>
              <a:rPr lang="en-GB" sz="900" dirty="0">
                <a:solidFill>
                  <a:schemeClr val="tx1"/>
                </a:solidFill>
                <a:ea typeface="Inter"/>
                <a:cs typeface="Lato"/>
              </a:rPr>
              <a:t>User insight being distilled into what we know about key personas and typologies and what we plan to do address key needs. </a:t>
            </a:r>
          </a:p>
          <a:p>
            <a:pPr>
              <a:defRPr/>
            </a:pPr>
            <a:r>
              <a:rPr lang="en-GB" sz="900" b="1" dirty="0">
                <a:solidFill>
                  <a:schemeClr val="tx1"/>
                </a:solidFill>
                <a:ea typeface="Inter"/>
                <a:cs typeface="Lato"/>
              </a:rPr>
              <a:t>DLG Process Simplifications</a:t>
            </a:r>
          </a:p>
          <a:p>
            <a:pPr marL="171450" indent="-171450">
              <a:buFont typeface="Arial" panose="020B0604020202020204" pitchFamily="34" charset="0"/>
              <a:buChar char="•"/>
              <a:defRPr/>
            </a:pPr>
            <a:r>
              <a:rPr lang="en-GB" sz="900" dirty="0">
                <a:solidFill>
                  <a:schemeClr val="tx1"/>
                </a:solidFill>
                <a:ea typeface="Inter"/>
                <a:cs typeface="Lato"/>
              </a:rPr>
              <a:t>Diabetes and Women's &amp; reproductive health suite/sub-suites have now been prioritised and validated</a:t>
            </a:r>
          </a:p>
          <a:p>
            <a:pPr marL="171450" indent="-171450">
              <a:buFont typeface="Arial" panose="020B0604020202020204" pitchFamily="34" charset="0"/>
              <a:buChar char="•"/>
              <a:defRPr/>
            </a:pPr>
            <a:r>
              <a:rPr lang="en-GB" sz="900" dirty="0">
                <a:solidFill>
                  <a:schemeClr val="tx1"/>
                </a:solidFill>
                <a:ea typeface="Inter"/>
                <a:cs typeface="Lato"/>
              </a:rPr>
              <a:t>Process for recruiting faculties and recruiting committees from faculties refined​ and agreed for testing on mental health faculty.</a:t>
            </a:r>
          </a:p>
          <a:p>
            <a:pPr>
              <a:defRPr/>
            </a:pPr>
            <a:r>
              <a:rPr lang="en-GB" sz="900" b="1" dirty="0">
                <a:solidFill>
                  <a:schemeClr val="tx1"/>
                </a:solidFill>
                <a:ea typeface="Inter"/>
                <a:cs typeface="Lato"/>
              </a:rPr>
              <a:t>TA Integration </a:t>
            </a:r>
          </a:p>
          <a:p>
            <a:pPr marL="171450" indent="-171450">
              <a:buFont typeface="Arial" panose="020B0604020202020204" pitchFamily="34" charset="0"/>
              <a:buChar char="•"/>
              <a:defRPr/>
            </a:pPr>
            <a:r>
              <a:rPr lang="en-GB" sz="900" dirty="0">
                <a:solidFill>
                  <a:schemeClr val="tx1"/>
                </a:solidFill>
                <a:ea typeface="Lato"/>
                <a:cs typeface="Lato"/>
              </a:rPr>
              <a:t>Provisional decisions made about the approach to VAT and decision threshold</a:t>
            </a:r>
          </a:p>
          <a:p>
            <a:pPr marL="171450" indent="-171450">
              <a:buFont typeface="Arial" panose="020B0604020202020204" pitchFamily="34" charset="0"/>
              <a:buChar char="•"/>
              <a:defRPr/>
            </a:pPr>
            <a:r>
              <a:rPr lang="en-GB" sz="900" dirty="0">
                <a:solidFill>
                  <a:schemeClr val="tx1"/>
                </a:solidFill>
                <a:ea typeface="Inter"/>
                <a:cs typeface="Lato"/>
              </a:rPr>
              <a:t>Some early discussions re: criteria for Integration vs. Incorporation held</a:t>
            </a:r>
          </a:p>
          <a:p>
            <a:pPr>
              <a:defRPr/>
            </a:pPr>
            <a:r>
              <a:rPr lang="en-GB" sz="900" b="1" dirty="0">
                <a:solidFill>
                  <a:schemeClr val="tx1"/>
                </a:solidFill>
                <a:latin typeface="Inter"/>
                <a:ea typeface="Inter"/>
                <a:cs typeface="Lato"/>
              </a:rPr>
              <a:t>Resource Impact Assessments </a:t>
            </a:r>
          </a:p>
          <a:p>
            <a:pPr marL="171450" indent="-171450">
              <a:buFont typeface="Arial" panose="020B0604020202020204" pitchFamily="34" charset="0"/>
              <a:buChar char="•"/>
            </a:pPr>
            <a:r>
              <a:rPr lang="en-US" sz="900" dirty="0">
                <a:solidFill>
                  <a:schemeClr val="tx1"/>
                </a:solidFill>
                <a:ea typeface="Inter"/>
              </a:rPr>
              <a:t>Agreed approach to new template with RIA.</a:t>
            </a:r>
          </a:p>
          <a:p>
            <a:pPr marL="171450" indent="-171450">
              <a:buFont typeface="Arial" panose="020B0604020202020204" pitchFamily="34" charset="0"/>
              <a:buChar char="•"/>
            </a:pPr>
            <a:r>
              <a:rPr lang="en-US" sz="900" dirty="0">
                <a:solidFill>
                  <a:schemeClr val="tx1"/>
                </a:solidFill>
                <a:ea typeface="Inter"/>
              </a:rPr>
              <a:t>Discussions taken place with clinicians in cancer services about gaps in current outputs.</a:t>
            </a:r>
            <a:endParaRPr lang="en-GB" sz="900" dirty="0">
              <a:solidFill>
                <a:schemeClr val="tx1"/>
              </a:solidFill>
              <a:latin typeface="Inter"/>
              <a:ea typeface="Inter"/>
              <a:cs typeface="Lato"/>
            </a:endParaRPr>
          </a:p>
          <a:p>
            <a:pPr>
              <a:defRPr/>
            </a:pPr>
            <a:r>
              <a:rPr lang="en-GB" sz="900" b="1" dirty="0">
                <a:solidFill>
                  <a:schemeClr val="tx1"/>
                </a:solidFill>
                <a:latin typeface="Inter"/>
                <a:ea typeface="Inter"/>
                <a:cs typeface="Lato"/>
              </a:rPr>
              <a:t>Late-Stage Evaluations</a:t>
            </a:r>
          </a:p>
          <a:p>
            <a:pPr marL="171450" indent="-171450">
              <a:buFont typeface="Arial"/>
              <a:buChar char="•"/>
              <a:defRPr/>
            </a:pPr>
            <a:r>
              <a:rPr lang="en-GB" sz="900" dirty="0">
                <a:solidFill>
                  <a:schemeClr val="tx1"/>
                </a:solidFill>
                <a:latin typeface="Inter"/>
                <a:ea typeface="Inter"/>
                <a:cs typeface="Lato"/>
              </a:rPr>
              <a:t>Key principles to guide the methods work have been drafted and these will be signed off after feedback from DHSC during the next workshop. Work has begun on developing the methods for the project.</a:t>
            </a:r>
          </a:p>
          <a:p>
            <a:pPr marL="171450" indent="-171450">
              <a:buFont typeface="Arial"/>
              <a:buChar char="•"/>
              <a:defRPr/>
            </a:pPr>
            <a:endParaRPr lang="en-GB" sz="900" b="1" dirty="0">
              <a:solidFill>
                <a:schemeClr val="tx1"/>
              </a:solidFill>
              <a:latin typeface="Inter"/>
              <a:ea typeface="Inter"/>
              <a:cs typeface="Lato"/>
            </a:endParaRPr>
          </a:p>
          <a:p>
            <a:pPr marL="171450" indent="-171450">
              <a:buFont typeface="Arial"/>
              <a:buChar char="•"/>
              <a:defRPr/>
            </a:pPr>
            <a:endParaRPr lang="en-GB" sz="900" b="1" dirty="0">
              <a:solidFill>
                <a:schemeClr val="tx1"/>
              </a:solidFill>
              <a:latin typeface="Inter"/>
              <a:ea typeface="Inter"/>
              <a:cs typeface="Lato"/>
            </a:endParaRPr>
          </a:p>
        </p:txBody>
      </p:sp>
      <p:sp>
        <p:nvSpPr>
          <p:cNvPr id="6" name="Rectangle 5">
            <a:extLst>
              <a:ext uri="{FF2B5EF4-FFF2-40B4-BE49-F238E27FC236}">
                <a16:creationId xmlns:a16="http://schemas.microsoft.com/office/drawing/2014/main" id="{1FA82392-6A41-FC9E-93EB-62A97B0738A1}"/>
              </a:ext>
            </a:extLst>
          </p:cNvPr>
          <p:cNvSpPr/>
          <p:nvPr/>
        </p:nvSpPr>
        <p:spPr>
          <a:xfrm>
            <a:off x="7653620" y="1109987"/>
            <a:ext cx="2545702" cy="4567328"/>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1"/>
                </a:solidFill>
                <a:effectLst/>
                <a:uLnTx/>
                <a:uFillTx/>
                <a:latin typeface="Inter"/>
                <a:ea typeface="Inter"/>
                <a:cs typeface="Lato"/>
              </a:rPr>
              <a:t>Key risks and challenges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a:defRPr/>
            </a:pPr>
            <a:r>
              <a:rPr lang="en-GB" sz="900" b="1" i="0" u="none" strike="noStrike" noProof="0" dirty="0">
                <a:solidFill>
                  <a:schemeClr val="tx1"/>
                </a:solidFill>
                <a:latin typeface="Inter"/>
              </a:rPr>
              <a:t>Digital Presence</a:t>
            </a:r>
            <a:r>
              <a:rPr lang="en-GB" sz="900" b="1" dirty="0">
                <a:solidFill>
                  <a:schemeClr val="tx1"/>
                </a:solidFill>
                <a:latin typeface="Inter"/>
              </a:rPr>
              <a:t> </a:t>
            </a:r>
          </a:p>
          <a:p>
            <a:pPr marL="171450" indent="-171450">
              <a:buFont typeface="Arial"/>
              <a:buChar char="•"/>
              <a:defRPr/>
            </a:pPr>
            <a:r>
              <a:rPr lang="en-GB" sz="900" dirty="0">
                <a:solidFill>
                  <a:schemeClr val="tx1"/>
                </a:solidFill>
                <a:latin typeface="Inter"/>
                <a:ea typeface="Inter"/>
              </a:rPr>
              <a:t>Delivery of product and channel strategy </a:t>
            </a:r>
          </a:p>
          <a:p>
            <a:pPr marL="171450" indent="-171450">
              <a:buFont typeface="Arial" panose="020B0604020202020204" pitchFamily="34" charset="0"/>
              <a:buChar char="•"/>
              <a:defRPr/>
            </a:pPr>
            <a:r>
              <a:rPr lang="en-GB" sz="900" b="0" i="0" u="none" strike="noStrike" noProof="0" dirty="0">
                <a:solidFill>
                  <a:schemeClr val="tx1"/>
                </a:solidFill>
                <a:latin typeface="Inter"/>
              </a:rPr>
              <a:t>Concerns raised at the OMC about </a:t>
            </a:r>
            <a:r>
              <a:rPr lang="en-GB" sz="900" dirty="0">
                <a:solidFill>
                  <a:schemeClr val="tx1"/>
                </a:solidFill>
                <a:latin typeface="Inter"/>
              </a:rPr>
              <a:t>CCMS benefits </a:t>
            </a:r>
            <a:r>
              <a:rPr lang="en-GB" sz="900" b="0" i="0" u="none" strike="noStrike" noProof="0" dirty="0">
                <a:solidFill>
                  <a:schemeClr val="tx1"/>
                </a:solidFill>
                <a:latin typeface="Inter"/>
              </a:rPr>
              <a:t>case hence procurement will be delayed</a:t>
            </a:r>
            <a:r>
              <a:rPr lang="en-GB" sz="900" dirty="0">
                <a:solidFill>
                  <a:schemeClr val="tx1"/>
                </a:solidFill>
                <a:latin typeface="Inter"/>
              </a:rPr>
              <a:t> </a:t>
            </a:r>
            <a:endParaRPr lang="en-GB" sz="900">
              <a:solidFill>
                <a:schemeClr val="tx1"/>
              </a:solidFill>
              <a:latin typeface="Inter" panose="02000503000000020004" pitchFamily="2" charset="0"/>
              <a:ea typeface="Inter" panose="02000503000000020004" pitchFamily="2" charset="0"/>
              <a:cs typeface="Lato" panose="020F0502020204030203" pitchFamily="34" charset="0"/>
            </a:endParaRPr>
          </a:p>
          <a:p>
            <a:pPr marL="171450" indent="-171450">
              <a:buFont typeface="Arial" panose="020B0604020202020204" pitchFamily="34" charset="0"/>
              <a:buChar char="•"/>
              <a:defRPr/>
            </a:pPr>
            <a:r>
              <a:rPr lang="en-GB" sz="900" b="0" i="0" u="none" strike="noStrike" noProof="0" dirty="0">
                <a:solidFill>
                  <a:schemeClr val="tx1"/>
                </a:solidFill>
                <a:latin typeface="Inter"/>
              </a:rPr>
              <a:t>Collaborating with delivery teams to align business goals, user/stakeholder impacts, and team deliverables is crucial and needs ongoing focus.</a:t>
            </a:r>
            <a:endParaRPr lang="en-GB" sz="900" dirty="0">
              <a:solidFill>
                <a:schemeClr val="tx1"/>
              </a:solidFill>
              <a:latin typeface="Inter"/>
              <a:ea typeface="Inter"/>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Inter"/>
                <a:ea typeface="Inter"/>
                <a:cs typeface="Lato"/>
              </a:rPr>
              <a:t>DLG Process Simplification</a:t>
            </a:r>
          </a:p>
          <a:p>
            <a:pPr marL="171450" indent="-171450">
              <a:buFont typeface="Arial" panose="020B0604020202020204" pitchFamily="34" charset="0"/>
              <a:buChar char="•"/>
              <a:defRPr/>
            </a:pPr>
            <a:r>
              <a:rPr lang="en-GB" sz="900" dirty="0">
                <a:solidFill>
                  <a:schemeClr val="tx1"/>
                </a:solidFill>
                <a:latin typeface="Inter"/>
                <a:ea typeface="Inter"/>
                <a:cs typeface="Lato"/>
              </a:rPr>
              <a:t>Ensuring there is sufficient challenge around process improvement </a:t>
            </a:r>
            <a:endParaRPr lang="en-GB" sz="900" dirty="0">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r>
              <a:rPr lang="en-GB" sz="900" b="1" dirty="0">
                <a:solidFill>
                  <a:schemeClr val="tx1"/>
                </a:solidFill>
                <a:ea typeface="Inter"/>
                <a:cs typeface="Lato"/>
              </a:rPr>
              <a:t>TA Integration </a:t>
            </a:r>
          </a:p>
          <a:p>
            <a:pPr marL="171450" indent="-171450">
              <a:buFont typeface="Arial" panose="020B0604020202020204" pitchFamily="34" charset="0"/>
              <a:buChar char="•"/>
              <a:defRPr/>
            </a:pPr>
            <a:r>
              <a:rPr lang="en-GB" sz="900" dirty="0">
                <a:solidFill>
                  <a:schemeClr val="tx1"/>
                </a:solidFill>
              </a:rPr>
              <a:t>Enabling delivery of rapid incorporation of newly published TAs will require changes to processes across Centres</a:t>
            </a:r>
            <a:endParaRPr lang="en-GB" sz="900" dirty="0">
              <a:solidFill>
                <a:schemeClr val="tx1"/>
              </a:solidFill>
              <a:ea typeface="Inter"/>
            </a:endParaRPr>
          </a:p>
          <a:p>
            <a:pPr>
              <a:defRPr/>
            </a:pPr>
            <a:r>
              <a:rPr lang="en-GB" sz="1000" b="1" dirty="0">
                <a:solidFill>
                  <a:schemeClr val="tx1"/>
                </a:solidFill>
                <a:latin typeface="Inter"/>
                <a:ea typeface="Inter"/>
                <a:cs typeface="Lato"/>
              </a:rPr>
              <a:t>Resource Impact Assessments </a:t>
            </a:r>
          </a:p>
          <a:p>
            <a:pPr marL="171450" lvl="0" indent="-171450">
              <a:buFont typeface="Arial" panose="020B0604020202020204" pitchFamily="34" charset="0"/>
              <a:buChar char="•"/>
            </a:pPr>
            <a:r>
              <a:rPr lang="en-GB" sz="900" b="0" i="0" u="none" strike="noStrike" noProof="0" dirty="0">
                <a:solidFill>
                  <a:schemeClr val="tx1"/>
                </a:solidFill>
                <a:latin typeface="Inter"/>
              </a:rPr>
              <a:t>Inconsistency with information in economic assessments</a:t>
            </a:r>
            <a:endParaRPr lang="en-GB" sz="900" b="0" i="0" u="none" strike="noStrike" noProof="0" dirty="0">
              <a:solidFill>
                <a:schemeClr val="tx1"/>
              </a:solidFill>
              <a:latin typeface="Inter"/>
              <a:ea typeface="Inter"/>
            </a:endParaRPr>
          </a:p>
          <a:p>
            <a:pPr marL="171450" lvl="0" indent="-171450">
              <a:buFont typeface="Arial" panose="020B0604020202020204" pitchFamily="34" charset="0"/>
              <a:buChar char="•"/>
            </a:pPr>
            <a:r>
              <a:rPr lang="en-GB" sz="900" b="0" i="0" u="none" strike="noStrike" noProof="0" dirty="0">
                <a:solidFill>
                  <a:schemeClr val="tx1"/>
                </a:solidFill>
                <a:latin typeface="Inter"/>
              </a:rPr>
              <a:t>Recognition in RIA team that templates too cumbersome for end users</a:t>
            </a:r>
            <a:endParaRPr lang="en-GB" sz="900" b="0" i="0" u="none" strike="noStrike" noProof="0" dirty="0">
              <a:solidFill>
                <a:schemeClr val="tx1"/>
              </a:solidFill>
              <a:latin typeface="Inter"/>
              <a:ea typeface="Inter"/>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5" name="Rectangle 4">
            <a:extLst>
              <a:ext uri="{FF2B5EF4-FFF2-40B4-BE49-F238E27FC236}">
                <a16:creationId xmlns:a16="http://schemas.microsoft.com/office/drawing/2014/main" id="{3CF273C1-BEF5-4747-FEF2-30B4961B65FA}"/>
              </a:ext>
            </a:extLst>
          </p:cNvPr>
          <p:cNvSpPr/>
          <p:nvPr/>
        </p:nvSpPr>
        <p:spPr>
          <a:xfrm>
            <a:off x="10244593" y="1102785"/>
            <a:ext cx="1695617" cy="4567327"/>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tx1"/>
                </a:solidFill>
                <a:effectLst/>
                <a:uLnTx/>
                <a:uFillTx/>
                <a:latin typeface="Inter"/>
                <a:ea typeface="Inter"/>
                <a:cs typeface="Lato"/>
              </a:rPr>
              <a:t>What we have learnt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endParaRPr>
          </a:p>
          <a:p>
            <a:pPr marR="0" lvl="0" defTabSz="914400" rtl="0" eaLnBrk="1" fontAlgn="auto" latinLnBrk="0" hangingPunct="1">
              <a:lnSpc>
                <a:spcPct val="100000"/>
              </a:lnSpc>
              <a:spcBef>
                <a:spcPts val="0"/>
              </a:spcBef>
              <a:spcAft>
                <a:spcPts val="0"/>
              </a:spcAft>
              <a:buClrTx/>
              <a:buSzTx/>
              <a:tabLst/>
              <a:defRPr/>
            </a:pPr>
            <a:r>
              <a:rPr kumimoji="0" lang="en-GB" sz="900" b="1" i="0" u="none" strike="noStrike" kern="1200" cap="none" spc="0" normalizeH="0" baseline="0" noProof="0" dirty="0">
                <a:ln>
                  <a:noFill/>
                </a:ln>
                <a:solidFill>
                  <a:schemeClr val="tx1"/>
                </a:solidFill>
                <a:effectLst/>
                <a:uLnTx/>
                <a:uFillTx/>
                <a:latin typeface="Inter"/>
                <a:ea typeface="Inter"/>
                <a:cs typeface="Lato"/>
              </a:rPr>
              <a:t>Digital Presence</a:t>
            </a:r>
            <a:endParaRPr lang="en-GB" sz="900" b="1" i="0" u="none" strike="noStrike" kern="1200" cap="none" spc="0" normalizeH="0" baseline="0" noProof="0" dirty="0">
              <a:ln>
                <a:noFill/>
              </a:ln>
              <a:solidFill>
                <a:schemeClr val="tx1"/>
              </a:solidFill>
              <a:effectLst/>
              <a:uLnTx/>
              <a:uFillTx/>
              <a:latin typeface="Inter"/>
              <a:ea typeface="Inter"/>
              <a:cs typeface="Lato"/>
            </a:endParaRPr>
          </a:p>
          <a:p>
            <a:pPr marL="171450" indent="-171450">
              <a:buFont typeface="Arial" panose="020B0604020202020204" pitchFamily="34" charset="0"/>
              <a:buChar char="•"/>
              <a:defRPr/>
            </a:pPr>
            <a:r>
              <a:rPr lang="en-GB" sz="900" dirty="0">
                <a:solidFill>
                  <a:schemeClr val="tx1"/>
                </a:solidFill>
                <a:latin typeface="Inter"/>
                <a:ea typeface="Inter"/>
                <a:cs typeface="Lato"/>
              </a:rPr>
              <a:t>Scale and scope of product &amp; channel strategy needs clarification  </a:t>
            </a:r>
          </a:p>
          <a:p>
            <a:pPr marL="171450" marR="0" lvl="0" indent="-171450" defTabSz="914400">
              <a:lnSpc>
                <a:spcPct val="100000"/>
              </a:lnSpc>
              <a:spcBef>
                <a:spcPts val="0"/>
              </a:spcBef>
              <a:spcAft>
                <a:spcPts val="0"/>
              </a:spcAft>
              <a:buClrTx/>
              <a:buSzTx/>
              <a:buFont typeface="Arial" panose="020B0604020202020204" pitchFamily="34" charset="0"/>
              <a:buChar char="•"/>
              <a:tabLst/>
              <a:defRPr/>
            </a:pPr>
            <a:r>
              <a:rPr kumimoji="0" lang="en-GB" sz="900" i="0" u="none" strike="noStrike" kern="1200" cap="none" spc="0" normalizeH="0" baseline="0" noProof="0" dirty="0">
                <a:ln>
                  <a:noFill/>
                </a:ln>
                <a:solidFill>
                  <a:schemeClr val="tx1"/>
                </a:solidFill>
                <a:effectLst/>
                <a:uLnTx/>
                <a:uFillTx/>
                <a:latin typeface="Inter"/>
                <a:ea typeface="Inter"/>
                <a:cs typeface="Lato"/>
              </a:rPr>
              <a:t>Business case and product &amp; channel strategy </a:t>
            </a:r>
            <a:r>
              <a:rPr lang="en-GB" sz="900" dirty="0">
                <a:solidFill>
                  <a:schemeClr val="tx1"/>
                </a:solidFill>
                <a:latin typeface="Inter"/>
                <a:ea typeface="Inter"/>
                <a:cs typeface="Lato"/>
              </a:rPr>
              <a:t>need</a:t>
            </a:r>
            <a:r>
              <a:rPr kumimoji="0" lang="en-GB" sz="900" i="0" u="none" strike="noStrike" kern="1200" cap="none" spc="0" normalizeH="0" baseline="0" noProof="0" dirty="0">
                <a:ln>
                  <a:noFill/>
                </a:ln>
                <a:solidFill>
                  <a:schemeClr val="tx1"/>
                </a:solidFill>
                <a:effectLst/>
                <a:uLnTx/>
                <a:uFillTx/>
                <a:latin typeface="Inter"/>
                <a:ea typeface="Inter"/>
                <a:cs typeface="Lato"/>
              </a:rPr>
              <a:t> closer alignment, and it is important to develop user personas and map delivery to them.</a:t>
            </a:r>
            <a:endParaRPr lang="en-GB" dirty="0">
              <a:solidFill>
                <a:schemeClr val="tx1"/>
              </a:solidFill>
            </a:endParaRPr>
          </a:p>
          <a:p>
            <a:pPr>
              <a:defRPr/>
            </a:pPr>
            <a:r>
              <a:rPr lang="en-GB" sz="900" b="1" dirty="0">
                <a:solidFill>
                  <a:schemeClr val="tx1"/>
                </a:solidFill>
                <a:latin typeface="Inter"/>
                <a:ea typeface="Inter"/>
                <a:cs typeface="Lato"/>
              </a:rPr>
              <a:t>DLG Process Simplification</a:t>
            </a:r>
          </a:p>
          <a:p>
            <a:pPr marL="171450" indent="-171450">
              <a:buFont typeface="Arial" panose="020B0604020202020204" pitchFamily="34" charset="0"/>
              <a:buChar char="•"/>
              <a:defRPr/>
            </a:pPr>
            <a:r>
              <a:rPr lang="en-GB" sz="900" dirty="0">
                <a:solidFill>
                  <a:schemeClr val="tx1"/>
                </a:solidFill>
                <a:latin typeface="Inter"/>
              </a:rPr>
              <a:t>Full process optimisation will require digital tooling  </a:t>
            </a:r>
          </a:p>
          <a:p>
            <a:pPr marL="171450" indent="-171450">
              <a:buFont typeface="Arial" panose="020B0604020202020204" pitchFamily="34" charset="0"/>
              <a:buChar char="•"/>
              <a:defRPr/>
            </a:pPr>
            <a:r>
              <a:rPr lang="en-GB" sz="900" b="1" dirty="0">
                <a:solidFill>
                  <a:schemeClr val="tx1"/>
                </a:solidFill>
                <a:ea typeface="Inter"/>
                <a:cs typeface="Lato"/>
              </a:rPr>
              <a:t>TA Integration </a:t>
            </a:r>
          </a:p>
          <a:p>
            <a:pPr marL="171450" indent="-171450">
              <a:buFont typeface="Arial" panose="020B0604020202020204" pitchFamily="34" charset="0"/>
              <a:buChar char="•"/>
              <a:defRPr/>
            </a:pPr>
            <a:r>
              <a:rPr lang="en-GB" sz="900" dirty="0">
                <a:solidFill>
                  <a:schemeClr val="tx1"/>
                </a:solidFill>
              </a:rPr>
              <a:t>Enabling delivery of rapid incorporation of newly published TAs will require changes to processes across Centres</a:t>
            </a:r>
            <a:endParaRPr kumimoji="0" lang="en-GB" sz="900" i="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endParaRPr>
          </a:p>
          <a:p>
            <a:pPr>
              <a:defRPr/>
            </a:pPr>
            <a:r>
              <a:rPr lang="en-GB" sz="900" b="1" dirty="0">
                <a:solidFill>
                  <a:schemeClr val="tx1"/>
                </a:solidFill>
                <a:latin typeface="Inter"/>
                <a:ea typeface="Inter"/>
                <a:cs typeface="Lato"/>
              </a:rPr>
              <a:t>Late-Stage Evaluations</a:t>
            </a:r>
            <a:endParaRPr lang="en-GB" sz="900" b="1" i="0" u="none" strike="noStrike" kern="1200" cap="none" spc="0" normalizeH="0" baseline="0" noProof="0" dirty="0">
              <a:ln>
                <a:noFill/>
              </a:ln>
              <a:solidFill>
                <a:schemeClr val="tx1"/>
              </a:solidFill>
              <a:effectLst/>
              <a:uLnTx/>
              <a:uFillTx/>
              <a:latin typeface="Inter"/>
              <a:ea typeface="Inter"/>
              <a:cs typeface="Lato"/>
            </a:endParaRPr>
          </a:p>
          <a:p>
            <a:pPr marL="171450" indent="-171450">
              <a:buFont typeface="Arial"/>
              <a:buChar char="•"/>
              <a:defRPr/>
            </a:pPr>
            <a:r>
              <a:rPr lang="en-GB" sz="900" dirty="0">
                <a:solidFill>
                  <a:schemeClr val="tx1"/>
                </a:solidFill>
                <a:latin typeface="Inter"/>
                <a:ea typeface="Inter"/>
                <a:cs typeface="Lato"/>
              </a:rPr>
              <a:t>The importance of alignment of key messages between key delivery partners (DHSC) as well as the use of common language.</a:t>
            </a:r>
          </a:p>
          <a:p>
            <a:pPr marL="171450" indent="-171450">
              <a:buFont typeface="Arial"/>
              <a:buChar char="•"/>
              <a:defRPr/>
            </a:pPr>
            <a:endParaRPr lang="en-GB" sz="900" dirty="0">
              <a:solidFill>
                <a:schemeClr val="tx1"/>
              </a:solidFill>
              <a:latin typeface="Inter"/>
              <a:ea typeface="Inter"/>
              <a:cs typeface="Lato"/>
            </a:endParaRPr>
          </a:p>
          <a:p>
            <a:pPr>
              <a:defRPr/>
            </a:pPr>
            <a:endParaRPr lang="en-GB" sz="600" b="1" dirty="0">
              <a:solidFill>
                <a:schemeClr val="tx1"/>
              </a:solidFill>
              <a:latin typeface="Inter" panose="02000503000000020004" pitchFamily="2" charset="0"/>
              <a:ea typeface="Inter" panose="02000503000000020004" pitchFamily="2" charset="0"/>
              <a:cs typeface="Lato" panose="020F0502020204030203" pitchFamily="34" charset="0"/>
            </a:endParaRPr>
          </a:p>
        </p:txBody>
      </p:sp>
      <p:sp>
        <p:nvSpPr>
          <p:cNvPr id="15" name="TextBox 14">
            <a:extLst>
              <a:ext uri="{FF2B5EF4-FFF2-40B4-BE49-F238E27FC236}">
                <a16:creationId xmlns:a16="http://schemas.microsoft.com/office/drawing/2014/main" id="{B1115DFE-08FB-38BD-4042-7D1B29B72BAB}"/>
              </a:ext>
            </a:extLst>
          </p:cNvPr>
          <p:cNvSpPr txBox="1"/>
          <p:nvPr/>
        </p:nvSpPr>
        <p:spPr>
          <a:xfrm>
            <a:off x="250947" y="5400316"/>
            <a:ext cx="3978677" cy="276999"/>
          </a:xfrm>
          <a:prstGeom prst="rect">
            <a:avLst/>
          </a:prstGeom>
          <a:noFill/>
        </p:spPr>
        <p:txBody>
          <a:bodyPr wrap="square" rtlCol="0">
            <a:spAutoFit/>
          </a:bodyPr>
          <a:lstStyle/>
          <a:p>
            <a:r>
              <a:rPr lang="en-GB" sz="1200" dirty="0"/>
              <a:t>Milestones are included on the next slide…</a:t>
            </a:r>
          </a:p>
        </p:txBody>
      </p:sp>
    </p:spTree>
    <p:extLst>
      <p:ext uri="{BB962C8B-B14F-4D97-AF65-F5344CB8AC3E}">
        <p14:creationId xmlns:p14="http://schemas.microsoft.com/office/powerpoint/2010/main" val="44113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4">
            <a:extLst>
              <a:ext uri="{FF2B5EF4-FFF2-40B4-BE49-F238E27FC236}">
                <a16:creationId xmlns:a16="http://schemas.microsoft.com/office/drawing/2014/main" id="{8DDA1A3B-9CEA-B67A-AAF0-D798CF30DF69}"/>
              </a:ext>
            </a:extLst>
          </p:cNvPr>
          <p:cNvSpPr txBox="1">
            <a:spLocks noGrp="1"/>
          </p:cNvSpPr>
          <p:nvPr>
            <p:ph type="title" idx="4294967295"/>
          </p:nvPr>
        </p:nvSpPr>
        <p:spPr>
          <a:xfrm>
            <a:off x="250947" y="71683"/>
            <a:ext cx="866976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Lora SemiBold" pitchFamily="2" charset="0"/>
                <a:ea typeface="Lato" panose="020F0502020204030203" pitchFamily="34" charset="0"/>
                <a:cs typeface="Lato" panose="020F0502020204030203" pitchFamily="34" charset="0"/>
              </a:rPr>
              <a:t>Transformation Progress – July 2023 (Slides 3 of 6)</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8" name="Title 7">
            <a:extLst>
              <a:ext uri="{FF2B5EF4-FFF2-40B4-BE49-F238E27FC236}">
                <a16:creationId xmlns:a16="http://schemas.microsoft.com/office/drawing/2014/main" id="{2B09FCF1-2D51-17F5-BA36-FE84ACBDA975}"/>
              </a:ext>
            </a:extLst>
          </p:cNvPr>
          <p:cNvSpPr>
            <a:spLocks/>
          </p:cNvSpPr>
          <p:nvPr/>
        </p:nvSpPr>
        <p:spPr>
          <a:xfrm>
            <a:off x="256149" y="536448"/>
            <a:ext cx="11692956" cy="482400"/>
          </a:xfrm>
          <a:prstGeom prst="rect">
            <a:avLst/>
          </a:prstGeom>
          <a:solidFill>
            <a:srgbClr val="40729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rPr>
              <a:t>Provide useful and useable advice  - Part 2</a:t>
            </a:r>
          </a:p>
        </p:txBody>
      </p:sp>
      <p:sp>
        <p:nvSpPr>
          <p:cNvPr id="69" name="Oval 68">
            <a:extLst>
              <a:ext uri="{FF2B5EF4-FFF2-40B4-BE49-F238E27FC236}">
                <a16:creationId xmlns:a16="http://schemas.microsoft.com/office/drawing/2014/main" id="{967AAB49-00BA-ED4D-D62E-706F107E79F1}"/>
              </a:ext>
              <a:ext uri="{C183D7F6-B498-43B3-948B-1728B52AA6E4}">
                <adec:decorative xmlns:adec="http://schemas.microsoft.com/office/drawing/2017/decorative" val="1"/>
              </a:ext>
            </a:extLst>
          </p:cNvPr>
          <p:cNvSpPr/>
          <p:nvPr/>
        </p:nvSpPr>
        <p:spPr>
          <a:xfrm>
            <a:off x="350042" y="569549"/>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2</a:t>
            </a:r>
          </a:p>
        </p:txBody>
      </p:sp>
      <p:graphicFrame>
        <p:nvGraphicFramePr>
          <p:cNvPr id="2" name="Table 16">
            <a:extLst>
              <a:ext uri="{FF2B5EF4-FFF2-40B4-BE49-F238E27FC236}">
                <a16:creationId xmlns:a16="http://schemas.microsoft.com/office/drawing/2014/main" id="{4E80F940-4805-2DD0-3116-13DD91183E44}"/>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99570600"/>
              </p:ext>
            </p:extLst>
          </p:nvPr>
        </p:nvGraphicFramePr>
        <p:xfrm>
          <a:off x="250947" y="1122559"/>
          <a:ext cx="11735176" cy="4668520"/>
        </p:xfrm>
        <a:graphic>
          <a:graphicData uri="http://schemas.openxmlformats.org/drawingml/2006/table">
            <a:tbl>
              <a:tblPr firstRow="1" bandRow="1">
                <a:tableStyleId>{5C22544A-7EE6-4342-B048-85BDC9FD1C3A}</a:tableStyleId>
              </a:tblPr>
              <a:tblGrid>
                <a:gridCol w="719934">
                  <a:extLst>
                    <a:ext uri="{9D8B030D-6E8A-4147-A177-3AD203B41FA5}">
                      <a16:colId xmlns:a16="http://schemas.microsoft.com/office/drawing/2014/main" val="4238164501"/>
                    </a:ext>
                  </a:extLst>
                </a:gridCol>
                <a:gridCol w="8806873">
                  <a:extLst>
                    <a:ext uri="{9D8B030D-6E8A-4147-A177-3AD203B41FA5}">
                      <a16:colId xmlns:a16="http://schemas.microsoft.com/office/drawing/2014/main" val="1861665711"/>
                    </a:ext>
                  </a:extLst>
                </a:gridCol>
                <a:gridCol w="1119031">
                  <a:extLst>
                    <a:ext uri="{9D8B030D-6E8A-4147-A177-3AD203B41FA5}">
                      <a16:colId xmlns:a16="http://schemas.microsoft.com/office/drawing/2014/main" val="1966782462"/>
                    </a:ext>
                  </a:extLst>
                </a:gridCol>
                <a:gridCol w="1089338">
                  <a:extLst>
                    <a:ext uri="{9D8B030D-6E8A-4147-A177-3AD203B41FA5}">
                      <a16:colId xmlns:a16="http://schemas.microsoft.com/office/drawing/2014/main" val="3628499826"/>
                    </a:ext>
                  </a:extLst>
                </a:gridCol>
              </a:tblGrid>
              <a:tr h="370840">
                <a:tc rowSpan="18">
                  <a:txBody>
                    <a:bodyPr/>
                    <a:lstStyle/>
                    <a:p>
                      <a:pPr algn="ctr"/>
                      <a:endParaRPr lang="en-GB" sz="2000" dirty="0"/>
                    </a:p>
                    <a:p>
                      <a:pPr algn="ctr"/>
                      <a:endParaRPr lang="en-GB" sz="2000" dirty="0"/>
                    </a:p>
                    <a:p>
                      <a:pPr algn="ctr"/>
                      <a:endParaRPr lang="en-GB" sz="2000" dirty="0"/>
                    </a:p>
                    <a:p>
                      <a:pPr algn="ctr"/>
                      <a:endParaRPr lang="en-GB" sz="2000" dirty="0"/>
                    </a:p>
                    <a:p>
                      <a:pPr algn="ctr"/>
                      <a:endParaRPr lang="en-GB" sz="2000" dirty="0"/>
                    </a:p>
                    <a:p>
                      <a:pPr algn="ctr"/>
                      <a:endParaRPr lang="en-GB" sz="2000" dirty="0"/>
                    </a:p>
                    <a:p>
                      <a:pPr algn="ctr"/>
                      <a:endParaRPr lang="en-GB" sz="2000" dirty="0"/>
                    </a:p>
                    <a:p>
                      <a:pPr algn="ctr"/>
                      <a:r>
                        <a:rPr lang="en-GB" sz="2400" dirty="0"/>
                        <a:t>17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GB" sz="1200" dirty="0"/>
                        <a:t>Milestone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tc>
                  <a:txBody>
                    <a:bodyPr/>
                    <a:lstStyle/>
                    <a:p>
                      <a:r>
                        <a:rPr lang="en-GB" sz="1200" dirty="0"/>
                        <a:t>Delivered by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tc>
                  <a:txBody>
                    <a:bodyPr/>
                    <a:lstStyle/>
                    <a:p>
                      <a:pPr algn="ctr"/>
                      <a:r>
                        <a:rPr lang="en-GB" sz="1200" dirty="0"/>
                        <a:t>On track?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extLst>
                  <a:ext uri="{0D108BD9-81ED-4DB2-BD59-A6C34878D82A}">
                    <a16:rowId xmlns:a16="http://schemas.microsoft.com/office/drawing/2014/main" val="1059272938"/>
                  </a:ext>
                </a:extLst>
              </a:tr>
              <a:tr h="0">
                <a:tc vMerge="1">
                  <a:txBody>
                    <a:bodyPr/>
                    <a:lstStyle/>
                    <a:p>
                      <a:endParaRPr lang="en-GB"/>
                    </a:p>
                  </a:txBody>
                  <a:tcPr/>
                </a:tc>
                <a:tc>
                  <a:txBody>
                    <a:bodyPr/>
                    <a:lstStyle/>
                    <a:p>
                      <a:r>
                        <a:rPr lang="en-GB" sz="1000" dirty="0">
                          <a:latin typeface="+mn-lt"/>
                          <a:ea typeface="Lato"/>
                          <a:cs typeface="Lato"/>
                        </a:rPr>
                        <a:t>Agreed an approach to capturing and reporting evidence about the capacity and workforce implications of an intervention or recommendation </a:t>
                      </a:r>
                      <a:endParaRPr lang="en-GB" sz="1000" dirty="0">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1000" dirty="0">
                          <a:solidFill>
                            <a:schemeClr val="tx1"/>
                          </a:solidFill>
                        </a:rPr>
                        <a:t>Jun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51205650"/>
                  </a:ext>
                </a:extLst>
              </a:tr>
              <a:tr h="0">
                <a:tc vMerge="1">
                  <a:txBody>
                    <a:bodyPr/>
                    <a:lstStyle/>
                    <a:p>
                      <a:endParaRPr lang="en-GB" sz="1000"/>
                    </a:p>
                  </a:txBody>
                  <a:tcPr/>
                </a:tc>
                <a:tc>
                  <a:txBody>
                    <a:bodyPr/>
                    <a:lstStyle/>
                    <a:p>
                      <a:r>
                        <a:rPr lang="en-GB" sz="1000" dirty="0">
                          <a:latin typeface="+mn-lt"/>
                          <a:ea typeface="Lato"/>
                          <a:cs typeface="Lato"/>
                        </a:rPr>
                        <a:t>Commenced rolling quarterly improvements to guideline content presentation based on user research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dirty="0">
                          <a:solidFill>
                            <a:schemeClr val="tx1"/>
                          </a:solidFill>
                        </a:rPr>
                        <a:t>Jul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469511913"/>
                  </a:ext>
                </a:extLst>
              </a:tr>
              <a:tr h="0">
                <a:tc vMerge="1">
                  <a:txBody>
                    <a:bodyPr/>
                    <a:lstStyle/>
                    <a:p>
                      <a:endParaRPr lang="en-GB" sz="1000"/>
                    </a:p>
                  </a:txBody>
                  <a:tcPr/>
                </a:tc>
                <a:tc>
                  <a:txBody>
                    <a:bodyPr/>
                    <a:lstStyle/>
                    <a:p>
                      <a:pPr>
                        <a:defRPr/>
                      </a:pPr>
                      <a:r>
                        <a:rPr kumimoji="0" lang="en-GB" sz="1000" b="0" i="0" u="none" strike="noStrike" kern="1200" cap="none" spc="0" normalizeH="0" baseline="0" noProof="0" dirty="0">
                          <a:ln>
                            <a:noFill/>
                          </a:ln>
                          <a:effectLst/>
                          <a:uLnTx/>
                          <a:uFillTx/>
                          <a:latin typeface="+mn-lt"/>
                          <a:ea typeface="Lato"/>
                          <a:cs typeface="Lato"/>
                        </a:rPr>
                        <a:t>Procured a new Content Management System to enable improvements to NICE’s corporate website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1000" dirty="0">
                          <a:solidFill>
                            <a:schemeClr val="tx1"/>
                          </a:solidFill>
                        </a:rPr>
                        <a:t>Aug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501791997"/>
                  </a:ext>
                </a:extLst>
              </a:tr>
              <a:tr h="0">
                <a:tc vMerge="1">
                  <a:txBody>
                    <a:bodyPr/>
                    <a:lstStyle/>
                    <a:p>
                      <a:endParaRPr lang="en-GB"/>
                    </a:p>
                  </a:txBody>
                  <a:tcPr/>
                </a:tc>
                <a:tc>
                  <a:txBody>
                    <a:bodyPr/>
                    <a:lstStyle/>
                    <a:p>
                      <a:r>
                        <a:rPr kumimoji="0" lang="en-GB" sz="1000" b="0" i="0" u="none" strike="noStrike" kern="1200" cap="none" spc="0" normalizeH="0" baseline="0" noProof="0" dirty="0">
                          <a:ln>
                            <a:noFill/>
                          </a:ln>
                          <a:effectLst/>
                          <a:uLnTx/>
                          <a:uFillTx/>
                          <a:latin typeface="+mn-lt"/>
                          <a:ea typeface="Lato"/>
                          <a:cs typeface="Lato"/>
                        </a:rPr>
                        <a:t>Aligned relevant methods and processes between guidelines and Technology Appraisals</a:t>
                      </a:r>
                      <a:r>
                        <a:rPr lang="en-GB" sz="1000" b="0" i="0" u="none" strike="noStrike" kern="1200" cap="none" spc="0" normalizeH="0" baseline="0" noProof="0" dirty="0">
                          <a:ln>
                            <a:noFill/>
                          </a:ln>
                          <a:effectLst/>
                          <a:uLnTx/>
                          <a:uFillTx/>
                          <a:latin typeface="+mn-lt"/>
                          <a:ea typeface="Lato"/>
                          <a:cs typeface="Lato"/>
                        </a:rPr>
                        <a:t>  </a:t>
                      </a:r>
                      <a:endParaRPr kumimoji="0" lang="en-GB" sz="1000" b="0" i="0" u="none" strike="noStrike" kern="1200" cap="none" spc="0" normalizeH="0" baseline="0" noProof="0" dirty="0">
                        <a:ln>
                          <a:noFill/>
                        </a:ln>
                        <a:effectLst/>
                        <a:uLnTx/>
                        <a:uFillTx/>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dirty="0">
                          <a:solidFill>
                            <a:schemeClr val="tx1"/>
                          </a:solidFill>
                        </a:rPr>
                        <a:t>Sept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056152135"/>
                  </a:ext>
                </a:extLst>
              </a:tr>
              <a:tr h="0">
                <a:tc vMerge="1">
                  <a:txBody>
                    <a:bodyPr/>
                    <a:lstStyle/>
                    <a:p>
                      <a:endParaRPr lang="en-GB"/>
                    </a:p>
                  </a:txBody>
                  <a:tcPr/>
                </a:tc>
                <a:tc>
                  <a:txBody>
                    <a:bodyPr/>
                    <a:lstStyle/>
                    <a:p>
                      <a:r>
                        <a:rPr kumimoji="0" lang="en-GB" sz="1000" b="0" i="0" u="none" strike="noStrike" kern="1200" cap="none" spc="0" normalizeH="0" baseline="0" noProof="0" dirty="0">
                          <a:ln>
                            <a:noFill/>
                          </a:ln>
                          <a:effectLst/>
                          <a:uLnTx/>
                          <a:uFillTx/>
                          <a:latin typeface="+mn-lt"/>
                          <a:ea typeface="Lato"/>
                          <a:cs typeface="Lato"/>
                        </a:rPr>
                        <a:t>Completed evidence review and initial stakeholder engagement to inform evaluative approach</a:t>
                      </a:r>
                      <a:r>
                        <a:rPr lang="en-GB" sz="1000" b="0" i="0" u="none" strike="noStrike" kern="1200" cap="none" spc="0" normalizeH="0" baseline="0" noProof="0" dirty="0">
                          <a:ln>
                            <a:noFill/>
                          </a:ln>
                          <a:effectLst/>
                          <a:uLnTx/>
                          <a:uFillTx/>
                          <a:latin typeface="+mn-lt"/>
                          <a:ea typeface="Lato"/>
                          <a:cs typeface="Lato"/>
                        </a:rPr>
                        <a:t> </a:t>
                      </a:r>
                      <a:endParaRPr kumimoji="0" lang="en-GB" sz="1000" b="0" i="0" u="none" strike="noStrike" kern="1200" cap="none" spc="0" normalizeH="0" baseline="0" noProof="0" dirty="0">
                        <a:ln>
                          <a:noFill/>
                        </a:ln>
                        <a:effectLst/>
                        <a:uLnTx/>
                        <a:uFillTx/>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1000" i="0" dirty="0"/>
                        <a:t>Sept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35062846"/>
                  </a:ext>
                </a:extLst>
              </a:tr>
              <a:tr h="0">
                <a:tc vMerge="1">
                  <a:txBody>
                    <a:bodyPr/>
                    <a:lstStyle/>
                    <a:p>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mn-lt"/>
                          <a:ea typeface="Lato"/>
                          <a:cs typeface="Lato"/>
                        </a:rPr>
                        <a:t>Created a product and channel strategy to d</a:t>
                      </a:r>
                      <a:r>
                        <a:rPr kumimoji="0" lang="en-GB" sz="1000" b="0" i="0" u="none" strike="noStrike" kern="1200" cap="none" spc="0" normalizeH="0" baseline="0" noProof="0" dirty="0">
                          <a:ln>
                            <a:noFill/>
                          </a:ln>
                          <a:effectLst/>
                          <a:uLnTx/>
                          <a:uFillTx/>
                          <a:latin typeface="+mn-lt"/>
                          <a:ea typeface="Lato"/>
                          <a:cs typeface="Lato"/>
                        </a:rPr>
                        <a:t>escribe the future publishing model for NICE guidance that is more useful and useable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dirty="0">
                          <a:solidFill>
                            <a:schemeClr val="tx1"/>
                          </a:solidFill>
                        </a:rPr>
                        <a:t>Oct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000" dirty="0">
                          <a:solidFill>
                            <a:schemeClr val="tx1"/>
                          </a:solidFill>
                        </a:rPr>
                        <a:t>No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605993382"/>
                  </a:ext>
                </a:extLst>
              </a:tr>
              <a:tr h="0">
                <a:tc vMerge="1">
                  <a:txBody>
                    <a:bodyPr/>
                    <a:lstStyle/>
                    <a:p>
                      <a:endParaRPr lang="en-GB" sz="10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dirty="0">
                          <a:latin typeface="+mn-lt"/>
                          <a:ea typeface="Lato"/>
                          <a:cs typeface="Lato"/>
                        </a:rPr>
                        <a:t>Commenced the continuous deployment and integration phase of our new CMS adoption </a:t>
                      </a:r>
                      <a:endParaRPr lang="en-GB" sz="1000" dirty="0">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1000" dirty="0">
                          <a:solidFill>
                            <a:schemeClr val="tx1"/>
                          </a:solidFill>
                        </a:rPr>
                        <a:t>Oct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0679941"/>
                  </a:ext>
                </a:extLst>
              </a:tr>
              <a:tr h="0">
                <a:tc vMerge="1">
                  <a:txBody>
                    <a:bodyPr/>
                    <a:lstStyle/>
                    <a:p>
                      <a:endParaRPr lang="en-GB" sz="10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000" b="0" i="0" u="none" strike="noStrike" kern="1200" cap="none" spc="0" normalizeH="0" baseline="0" noProof="0" dirty="0">
                          <a:ln>
                            <a:noFill/>
                          </a:ln>
                          <a:effectLst/>
                          <a:uLnTx/>
                          <a:uFillTx/>
                          <a:latin typeface="+mn-lt"/>
                          <a:ea typeface="Lato"/>
                          <a:cs typeface="Lato"/>
                        </a:rPr>
                        <a:t>Procured suitable content management technology to realise our product strategy and deliver more value to our guidance users</a:t>
                      </a:r>
                      <a:r>
                        <a:rPr lang="en-GB" sz="1000" b="0" i="0" u="none" strike="noStrike" kern="1200" cap="none" spc="0" normalizeH="0" baseline="0" noProof="0" dirty="0">
                          <a:ln>
                            <a:noFill/>
                          </a:ln>
                          <a:effectLst/>
                          <a:uLnTx/>
                          <a:uFillTx/>
                          <a:latin typeface="+mn-lt"/>
                          <a:ea typeface="Lato"/>
                          <a:cs typeface="Lato"/>
                        </a:rPr>
                        <a:t> </a:t>
                      </a:r>
                      <a:endParaRPr lang="en-GB" sz="1000" dirty="0">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dirty="0">
                          <a:solidFill>
                            <a:schemeClr val="tx1"/>
                          </a:solidFill>
                        </a:rPr>
                        <a:t>Nov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No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858299326"/>
                  </a:ext>
                </a:extLst>
              </a:tr>
              <a:tr h="0">
                <a:tc vMerge="1">
                  <a:txBody>
                    <a:bodyPr/>
                    <a:lstStyle/>
                    <a:p>
                      <a:pPr algn="ctr"/>
                      <a:endParaRPr lang="en-GB"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GB" sz="1000" dirty="0">
                          <a:latin typeface="+mn-lt"/>
                          <a:ea typeface="Lato"/>
                          <a:cs typeface="Lato"/>
                        </a:rPr>
                        <a:t>Developed and adopted a Resource Impact Analysis methodology that reflects more granular evidence about capacity and workforce implications </a:t>
                      </a:r>
                      <a:endParaRPr lang="en-GB" sz="1000" dirty="0">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1000" dirty="0">
                          <a:solidFill>
                            <a:schemeClr val="tx1"/>
                          </a:solidFill>
                        </a:rPr>
                        <a:t>Nov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253744757"/>
                  </a:ext>
                </a:extLst>
              </a:tr>
              <a:tr h="0">
                <a:tc vMerge="1">
                  <a:txBody>
                    <a:bodyPr/>
                    <a:lstStyle/>
                    <a:p>
                      <a:pPr algn="ctr"/>
                      <a:endParaRPr lang="en-GB"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defRPr/>
                      </a:pPr>
                      <a:r>
                        <a:rPr kumimoji="0" lang="en-GB" sz="1000" b="0" i="0" u="none" strike="noStrike" kern="1200" cap="none" spc="0" normalizeH="0" baseline="0" noProof="0" dirty="0">
                          <a:ln>
                            <a:noFill/>
                          </a:ln>
                          <a:effectLst/>
                          <a:uLnTx/>
                          <a:uFillTx/>
                          <a:latin typeface="+mn-lt"/>
                          <a:ea typeface="Lato"/>
                          <a:cs typeface="Lato"/>
                        </a:rPr>
                        <a:t>Agreed and published interim methods and processes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i="0" dirty="0"/>
                        <a:t>Nov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46853308"/>
                  </a:ext>
                </a:extLst>
              </a:tr>
              <a:tr h="0">
                <a:tc vMerge="1">
                  <a:txBody>
                    <a:bodyPr/>
                    <a:lstStyle/>
                    <a:p>
                      <a:pPr algn="ctr"/>
                      <a:endParaRPr lang="en-GB"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000" dirty="0">
                          <a:latin typeface="+mn-lt"/>
                          <a:ea typeface="Lato"/>
                          <a:cs typeface="Lato"/>
                        </a:rPr>
                        <a:t>Developed and tested a new presentation approach to illustrate the workforce and capacity implications of NICE advice  </a:t>
                      </a:r>
                      <a:endParaRPr lang="en-GB" sz="1000" dirty="0">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1000" dirty="0">
                          <a:solidFill>
                            <a:schemeClr val="tx1"/>
                          </a:solidFill>
                        </a:rPr>
                        <a:t>Nov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16264369"/>
                  </a:ext>
                </a:extLst>
              </a:tr>
              <a:tr h="0">
                <a:tc vMerge="1">
                  <a:txBody>
                    <a:bodyPr/>
                    <a:lstStyle/>
                    <a:p>
                      <a:endParaRPr lang="en-GB"/>
                    </a:p>
                  </a:txBody>
                  <a:tcPr/>
                </a:tc>
                <a:tc>
                  <a:txBody>
                    <a:bodyPr/>
                    <a:lstStyle/>
                    <a:p>
                      <a:pPr>
                        <a:defRPr/>
                      </a:pPr>
                      <a:r>
                        <a:rPr kumimoji="0" lang="en-GB" sz="1000" b="0" i="0" u="none" strike="noStrike" kern="1200" cap="none" spc="0" normalizeH="0" baseline="0" noProof="0" dirty="0">
                          <a:ln>
                            <a:noFill/>
                          </a:ln>
                          <a:effectLst/>
                          <a:uLnTx/>
                          <a:uFillTx/>
                          <a:latin typeface="+mn-lt"/>
                          <a:ea typeface="Lato"/>
                          <a:cs typeface="Lato"/>
                        </a:rPr>
                        <a:t>Developed and consulted on new methods and process to consider late-stage multi-tech evaluations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dirty="0"/>
                        <a:t>Dec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843029500"/>
                  </a:ext>
                </a:extLst>
              </a:tr>
              <a:tr h="0">
                <a:tc vMerge="1">
                  <a:txBody>
                    <a:bodyPr/>
                    <a:lstStyle/>
                    <a:p>
                      <a:endParaRPr lang="en-GB"/>
                    </a:p>
                  </a:txBody>
                  <a:tcPr/>
                </a:tc>
                <a:tc>
                  <a:txBody>
                    <a:bodyPr/>
                    <a:lstStyle/>
                    <a:p>
                      <a:r>
                        <a:rPr lang="en-GB" sz="1000" dirty="0">
                          <a:latin typeface="+mn-lt"/>
                          <a:ea typeface="Lato"/>
                          <a:cs typeface="Lato"/>
                        </a:rPr>
                        <a:t>Developed an approach to accessing and utilising data for late-stage class-based evaluations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1000" dirty="0"/>
                        <a:t>Dec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017674008"/>
                  </a:ext>
                </a:extLst>
              </a:tr>
              <a:tr h="0">
                <a:tc vMerge="1">
                  <a:txBody>
                    <a:bodyPr/>
                    <a:lstStyle/>
                    <a:p>
                      <a:endParaRPr lang="en-GB"/>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000" b="0" i="0" u="none" strike="noStrike" kern="1200" cap="none" spc="0" normalizeH="0" baseline="0" noProof="0" dirty="0">
                          <a:ln>
                            <a:noFill/>
                          </a:ln>
                          <a:effectLst/>
                          <a:uLnTx/>
                          <a:uFillTx/>
                          <a:latin typeface="+mn-lt"/>
                          <a:ea typeface="Lato"/>
                          <a:cs typeface="Lato"/>
                        </a:rPr>
                        <a:t>Launched two pilots of the new approach</a:t>
                      </a:r>
                      <a:r>
                        <a:rPr lang="en-GB" sz="1000" b="0" i="0" u="none" strike="noStrike" kern="1200" cap="none" spc="0" normalizeH="0" baseline="0" noProof="0" dirty="0">
                          <a:ln>
                            <a:noFill/>
                          </a:ln>
                          <a:effectLst/>
                          <a:uLnTx/>
                          <a:uFillTx/>
                          <a:latin typeface="+mn-lt"/>
                          <a:ea typeface="Lato"/>
                          <a:cs typeface="Lato"/>
                        </a:rPr>
                        <a:t> </a:t>
                      </a:r>
                      <a:endParaRPr kumimoji="0" lang="en-GB" sz="1000" b="0" i="0" u="none" strike="noStrike" kern="1200" cap="none" spc="0" normalizeH="0" baseline="0" noProof="0" dirty="0">
                        <a:ln>
                          <a:noFill/>
                        </a:ln>
                        <a:effectLst/>
                        <a:uLnTx/>
                        <a:uFillTx/>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dirty="0"/>
                        <a:t>Jan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688706914"/>
                  </a:ext>
                </a:extLst>
              </a:tr>
              <a:tr h="0">
                <a:tc vMerge="1">
                  <a:txBody>
                    <a:bodyPr/>
                    <a:lstStyle/>
                    <a:p>
                      <a:pPr algn="ctr"/>
                      <a:endParaRPr lang="en-GB"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defRPr/>
                      </a:pPr>
                      <a:r>
                        <a:rPr kumimoji="0" lang="en-GB" sz="1000" b="0" i="0" u="none" strike="noStrike" kern="1200" cap="none" spc="0" normalizeH="0" baseline="0" noProof="0" dirty="0">
                          <a:ln>
                            <a:noFill/>
                          </a:ln>
                          <a:effectLst/>
                          <a:uLnTx/>
                          <a:uFillTx/>
                          <a:latin typeface="+mn-lt"/>
                          <a:ea typeface="Lato"/>
                          <a:cs typeface="Lato"/>
                        </a:rPr>
                        <a:t>Commenced 2 pilots of interim principles for integrating TAs in guidelines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1000" i="0" dirty="0"/>
                        <a:t>Feb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767619385"/>
                  </a:ext>
                </a:extLst>
              </a:tr>
              <a:tr h="0">
                <a:tc vMerge="1">
                  <a:txBody>
                    <a:bodyPr/>
                    <a:lstStyle/>
                    <a:p>
                      <a:pPr algn="ctr"/>
                      <a:endParaRPr lang="en-GB"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kumimoji="0" lang="en-GB" sz="1000" b="0" i="0" u="none" strike="noStrike" kern="1200" cap="none" spc="0" normalizeH="0" baseline="0" noProof="0" dirty="0">
                          <a:ln>
                            <a:noFill/>
                          </a:ln>
                          <a:effectLst/>
                          <a:uLnTx/>
                          <a:uFillTx/>
                          <a:latin typeface="+mn-lt"/>
                          <a:ea typeface="Lato"/>
                          <a:cs typeface="Lato"/>
                        </a:rPr>
                        <a:t>Finalised and published the updated methods manual codifying the new approach</a:t>
                      </a:r>
                      <a:r>
                        <a:rPr lang="en-GB" sz="1000" b="0" i="0" u="none" strike="noStrike" kern="1200" cap="none" spc="0" normalizeH="0" baseline="0" noProof="0" dirty="0">
                          <a:ln>
                            <a:noFill/>
                          </a:ln>
                          <a:effectLst/>
                          <a:uLnTx/>
                          <a:uFillTx/>
                          <a:latin typeface="+mn-lt"/>
                          <a:ea typeface="Lato"/>
                          <a:cs typeface="Lato"/>
                        </a:rPr>
                        <a:t> </a:t>
                      </a:r>
                      <a:endParaRPr kumimoji="0" lang="en-GB" sz="1000" b="0" i="0" u="none" strike="noStrike" kern="1200" cap="none" spc="0" normalizeH="0" baseline="0" noProof="0" dirty="0">
                        <a:ln>
                          <a:noFill/>
                        </a:ln>
                        <a:effectLst/>
                        <a:uLnTx/>
                        <a:uFillTx/>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dirty="0"/>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211771113"/>
                  </a:ext>
                </a:extLst>
              </a:tr>
              <a:tr h="0">
                <a:tc vMerge="1">
                  <a:txBody>
                    <a:bodyPr/>
                    <a:lstStyle/>
                    <a:p>
                      <a:pPr algn="ctr"/>
                      <a:endParaRPr lang="en-GB"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1000" b="0" i="0" u="none" strike="noStrike" kern="1200" cap="none" spc="0" normalizeH="0" baseline="0" noProof="0" dirty="0">
                          <a:ln>
                            <a:noFill/>
                          </a:ln>
                          <a:effectLst/>
                          <a:uLnTx/>
                          <a:uFillTx/>
                          <a:latin typeface="+mn-lt"/>
                          <a:ea typeface="Lato"/>
                          <a:cs typeface="Lato"/>
                        </a:rPr>
                        <a:t>Developed partnerships for longer-term delivery of data access</a:t>
                      </a:r>
                      <a:r>
                        <a:rPr lang="en-GB" sz="1000" b="0" i="0" u="none" strike="noStrike" kern="1200" cap="none" spc="0" normalizeH="0" baseline="0" noProof="0" dirty="0">
                          <a:ln>
                            <a:noFill/>
                          </a:ln>
                          <a:effectLst/>
                          <a:uLnTx/>
                          <a:uFillTx/>
                          <a:latin typeface="+mn-lt"/>
                          <a:ea typeface="Lato"/>
                          <a:cs typeface="Lato"/>
                        </a:rPr>
                        <a:t> </a:t>
                      </a:r>
                      <a:endParaRPr kumimoji="0" lang="en-GB" sz="1000" b="0" i="0" u="none" strike="noStrike" kern="1200" cap="none" spc="0" normalizeH="0" baseline="0" noProof="0" dirty="0">
                        <a:ln>
                          <a:noFill/>
                        </a:ln>
                        <a:effectLst/>
                        <a:uLnTx/>
                        <a:uFillTx/>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1000" dirty="0"/>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98958958"/>
                  </a:ext>
                </a:extLst>
              </a:tr>
            </a:tbl>
          </a:graphicData>
        </a:graphic>
      </p:graphicFrame>
    </p:spTree>
    <p:extLst>
      <p:ext uri="{BB962C8B-B14F-4D97-AF65-F5344CB8AC3E}">
        <p14:creationId xmlns:p14="http://schemas.microsoft.com/office/powerpoint/2010/main" val="1120507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259E672-EBCF-71E4-D1E4-9EE51D00FD5D}"/>
              </a:ext>
            </a:extLst>
          </p:cNvPr>
          <p:cNvSpPr txBox="1">
            <a:spLocks noGrp="1"/>
          </p:cNvSpPr>
          <p:nvPr>
            <p:ph type="title" idx="4294967295"/>
          </p:nvPr>
        </p:nvSpPr>
        <p:spPr>
          <a:xfrm>
            <a:off x="250947" y="71683"/>
            <a:ext cx="866976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Lora SemiBold" pitchFamily="2" charset="0"/>
                <a:ea typeface="Lato" panose="020F0502020204030203" pitchFamily="34" charset="0"/>
                <a:cs typeface="Lato" panose="020F0502020204030203" pitchFamily="34" charset="0"/>
              </a:rPr>
              <a:t>Transformation Progress – July 2023 (Slide 4 of 6)</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Title 7">
            <a:extLst>
              <a:ext uri="{FF2B5EF4-FFF2-40B4-BE49-F238E27FC236}">
                <a16:creationId xmlns:a16="http://schemas.microsoft.com/office/drawing/2014/main" id="{E84FE134-E561-CE77-8CCC-B51AC1907EE2}"/>
              </a:ext>
            </a:extLst>
          </p:cNvPr>
          <p:cNvSpPr>
            <a:spLocks/>
          </p:cNvSpPr>
          <p:nvPr/>
        </p:nvSpPr>
        <p:spPr>
          <a:xfrm>
            <a:off x="256149" y="440751"/>
            <a:ext cx="11692956" cy="482400"/>
          </a:xfrm>
          <a:prstGeom prst="rect">
            <a:avLst/>
          </a:prstGeom>
          <a:solidFill>
            <a:srgbClr val="407291"/>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rPr>
              <a:t>Provide useful and useable advice  - Part 3</a:t>
            </a:r>
          </a:p>
        </p:txBody>
      </p:sp>
      <p:sp>
        <p:nvSpPr>
          <p:cNvPr id="13" name="Rectangle 12">
            <a:extLst>
              <a:ext uri="{FF2B5EF4-FFF2-40B4-BE49-F238E27FC236}">
                <a16:creationId xmlns:a16="http://schemas.microsoft.com/office/drawing/2014/main" id="{C7D567A3-FE78-645A-FD83-BA5D178BDEA5}"/>
              </a:ext>
            </a:extLst>
          </p:cNvPr>
          <p:cNvSpPr/>
          <p:nvPr/>
        </p:nvSpPr>
        <p:spPr>
          <a:xfrm>
            <a:off x="250947" y="1007089"/>
            <a:ext cx="2329220" cy="324899"/>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Timely</a:t>
            </a:r>
          </a:p>
        </p:txBody>
      </p:sp>
      <p:sp>
        <p:nvSpPr>
          <p:cNvPr id="3" name="Arrow: Pentagon 2">
            <a:extLst>
              <a:ext uri="{FF2B5EF4-FFF2-40B4-BE49-F238E27FC236}">
                <a16:creationId xmlns:a16="http://schemas.microsoft.com/office/drawing/2014/main" id="{2240E410-8088-F59B-96EA-3D39608F88BC}"/>
              </a:ext>
            </a:extLst>
          </p:cNvPr>
          <p:cNvSpPr/>
          <p:nvPr/>
        </p:nvSpPr>
        <p:spPr>
          <a:xfrm>
            <a:off x="250947" y="1352547"/>
            <a:ext cx="2718000" cy="2315682"/>
          </a:xfrm>
          <a:prstGeom prst="homePlate">
            <a:avLst>
              <a:gd name="adj" fmla="val 15700"/>
            </a:avLst>
          </a:prstGeom>
          <a:solidFill>
            <a:srgbClr val="4072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Inter" panose="02000503000000020004" pitchFamily="2" charset="0"/>
                <a:ea typeface="Inter" panose="02000503000000020004" pitchFamily="2" charset="0"/>
                <a:cs typeface="Lato" panose="020F0502020204030203" pitchFamily="34" charset="0"/>
              </a:rPr>
              <a:t>Objective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ea typeface="Inter SemiBold" panose="02000503000000020004" pitchFamily="2" charset="0"/>
              </a:rPr>
              <a:t>Improve the timeliness of our guidance by </a:t>
            </a:r>
            <a:r>
              <a:rPr lang="en-GB" sz="1050" b="1">
                <a:solidFill>
                  <a:schemeClr val="bg1"/>
                </a:solidFill>
                <a:ea typeface="Inter SemiBold" panose="02000503000000020004" pitchFamily="2" charset="0"/>
              </a:rPr>
              <a:t>implementing improvements to our methods and processes identified last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2" name="Rectangle 1">
            <a:extLst>
              <a:ext uri="{FF2B5EF4-FFF2-40B4-BE49-F238E27FC236}">
                <a16:creationId xmlns:a16="http://schemas.microsoft.com/office/drawing/2014/main" id="{B4B4E8C9-96B1-34A7-6DFA-24D2C8AA5899}"/>
              </a:ext>
            </a:extLst>
          </p:cNvPr>
          <p:cNvSpPr/>
          <p:nvPr/>
        </p:nvSpPr>
        <p:spPr>
          <a:xfrm>
            <a:off x="3028752" y="1007090"/>
            <a:ext cx="1155600" cy="2661140"/>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Confidence level in achieving objective</a:t>
            </a:r>
          </a:p>
        </p:txBody>
      </p:sp>
      <p:grpSp>
        <p:nvGrpSpPr>
          <p:cNvPr id="7" name="Group 6" descr="Graphic of a meter ranked Low to High, with an arrow pointing at the High level.">
            <a:extLst>
              <a:ext uri="{FF2B5EF4-FFF2-40B4-BE49-F238E27FC236}">
                <a16:creationId xmlns:a16="http://schemas.microsoft.com/office/drawing/2014/main" id="{7D3965AF-3A05-87EE-9C1C-12C97DEDB5C4}"/>
              </a:ext>
            </a:extLst>
          </p:cNvPr>
          <p:cNvGrpSpPr/>
          <p:nvPr/>
        </p:nvGrpSpPr>
        <p:grpSpPr>
          <a:xfrm>
            <a:off x="3251061" y="1738365"/>
            <a:ext cx="845875" cy="1673071"/>
            <a:chOff x="7818668" y="2734102"/>
            <a:chExt cx="845875" cy="1163725"/>
          </a:xfrm>
        </p:grpSpPr>
        <p:sp>
          <p:nvSpPr>
            <p:cNvPr id="8" name="Rectangle 7">
              <a:extLst>
                <a:ext uri="{FF2B5EF4-FFF2-40B4-BE49-F238E27FC236}">
                  <a16:creationId xmlns:a16="http://schemas.microsoft.com/office/drawing/2014/main" id="{3091C78B-67DD-052B-627D-E2333696AC54}"/>
                </a:ext>
              </a:extLst>
            </p:cNvPr>
            <p:cNvSpPr/>
            <p:nvPr/>
          </p:nvSpPr>
          <p:spPr>
            <a:xfrm>
              <a:off x="7964859" y="2754248"/>
              <a:ext cx="570861" cy="1143579"/>
            </a:xfrm>
            <a:prstGeom prst="rect">
              <a:avLst/>
            </a:prstGeom>
            <a:gradFill flip="none" rotWithShape="1">
              <a:gsLst>
                <a:gs pos="0">
                  <a:srgbClr val="92D050"/>
                </a:gs>
                <a:gs pos="77000">
                  <a:srgbClr val="F56207"/>
                </a:gs>
                <a:gs pos="24000">
                  <a:srgbClr val="B7CB35"/>
                </a:gs>
                <a:gs pos="52000">
                  <a:srgbClr val="EBC30E"/>
                </a:gs>
                <a:gs pos="100000">
                  <a:srgbClr val="FF0000"/>
                </a:gs>
              </a:gsLst>
              <a:lin ang="54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930B4D4-8141-A615-D7FB-E7AA471B6B91}"/>
                </a:ext>
              </a:extLst>
            </p:cNvPr>
            <p:cNvSpPr txBox="1"/>
            <p:nvPr/>
          </p:nvSpPr>
          <p:spPr>
            <a:xfrm>
              <a:off x="7893193" y="3172233"/>
              <a:ext cx="716223"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MEDIUM</a:t>
              </a:r>
            </a:p>
          </p:txBody>
        </p:sp>
        <p:sp>
          <p:nvSpPr>
            <p:cNvPr id="10" name="TextBox 9">
              <a:extLst>
                <a:ext uri="{FF2B5EF4-FFF2-40B4-BE49-F238E27FC236}">
                  <a16:creationId xmlns:a16="http://schemas.microsoft.com/office/drawing/2014/main" id="{75E526F5-A96C-E359-2A10-278EE670632D}"/>
                </a:ext>
              </a:extLst>
            </p:cNvPr>
            <p:cNvSpPr txBox="1"/>
            <p:nvPr/>
          </p:nvSpPr>
          <p:spPr>
            <a:xfrm>
              <a:off x="7818668" y="2734102"/>
              <a:ext cx="845875"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HIGH</a:t>
              </a:r>
            </a:p>
          </p:txBody>
        </p:sp>
        <p:sp>
          <p:nvSpPr>
            <p:cNvPr id="11" name="TextBox 10">
              <a:extLst>
                <a:ext uri="{FF2B5EF4-FFF2-40B4-BE49-F238E27FC236}">
                  <a16:creationId xmlns:a16="http://schemas.microsoft.com/office/drawing/2014/main" id="{397F41B3-B79B-216F-FDE0-F999F3F67322}"/>
                </a:ext>
              </a:extLst>
            </p:cNvPr>
            <p:cNvSpPr txBox="1"/>
            <p:nvPr/>
          </p:nvSpPr>
          <p:spPr>
            <a:xfrm>
              <a:off x="7917865" y="3708568"/>
              <a:ext cx="647480"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LOW</a:t>
              </a:r>
            </a:p>
          </p:txBody>
        </p:sp>
      </p:grpSp>
      <p:sp>
        <p:nvSpPr>
          <p:cNvPr id="6" name="Rectangle 5">
            <a:extLst>
              <a:ext uri="{FF2B5EF4-FFF2-40B4-BE49-F238E27FC236}">
                <a16:creationId xmlns:a16="http://schemas.microsoft.com/office/drawing/2014/main" id="{7DCB4440-340F-071C-4FAE-E5C4C541D247}"/>
              </a:ext>
            </a:extLst>
          </p:cNvPr>
          <p:cNvSpPr/>
          <p:nvPr/>
        </p:nvSpPr>
        <p:spPr>
          <a:xfrm>
            <a:off x="4229624" y="1007090"/>
            <a:ext cx="3378725" cy="2661140"/>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What’s been achieved</a:t>
            </a:r>
          </a:p>
          <a:p>
            <a:pPr marL="0" marR="0" lvl="0" indent="0" defTabSz="914400" rtl="0" eaLnBrk="1" fontAlgn="auto" latinLnBrk="0" hangingPunct="1">
              <a:lnSpc>
                <a:spcPct val="100000"/>
              </a:lnSpc>
              <a:spcBef>
                <a:spcPts val="0"/>
              </a:spcBef>
              <a:spcAft>
                <a:spcPts val="0"/>
              </a:spcAft>
              <a:buClrTx/>
              <a:buSzTx/>
              <a:buFontTx/>
              <a:buNone/>
              <a:tabLst/>
              <a:defRPr/>
            </a:pPr>
            <a:endParaRPr lang="en-GB" sz="600" b="1" i="0" u="none" strike="noStrike" kern="1200" cap="none" spc="0" normalizeH="0" baseline="0" noProof="0">
              <a:ln>
                <a:noFill/>
              </a:ln>
              <a:solidFill>
                <a:schemeClr val="tx1"/>
              </a:solidFill>
              <a:effectLst/>
              <a:uLnTx/>
              <a:uFillTx/>
              <a:latin typeface="Inter"/>
              <a:ea typeface="Inter"/>
              <a:cs typeface="Lato"/>
            </a:endParaRPr>
          </a:p>
          <a:p>
            <a:pPr marL="171450" indent="-171450">
              <a:buFont typeface="Arial"/>
              <a:buChar char="•"/>
              <a:defRPr/>
            </a:pPr>
            <a:r>
              <a:rPr lang="en-GB" sz="900">
                <a:solidFill>
                  <a:schemeClr val="tx1"/>
                </a:solidFill>
                <a:latin typeface="Inter"/>
                <a:ea typeface="Inter"/>
                <a:cs typeface="Lato"/>
              </a:rPr>
              <a:t>A shortened approach to EVA has been developed and will be trialled in July and published in Aug.</a:t>
            </a:r>
          </a:p>
          <a:p>
            <a:pPr marL="171450" indent="-171450">
              <a:buFont typeface="Arial"/>
              <a:buChar char="•"/>
              <a:defRPr/>
            </a:pPr>
            <a:r>
              <a:rPr lang="en-GB" sz="900">
                <a:solidFill>
                  <a:schemeClr val="tx1"/>
                </a:solidFill>
                <a:latin typeface="Inter"/>
                <a:ea typeface="Inter"/>
                <a:cs typeface="Lato"/>
              </a:rPr>
              <a:t>Learning from the previous EVA pilot has been incorporated into the external assessment groups contract work package</a:t>
            </a:r>
          </a:p>
          <a:p>
            <a:pPr marL="171450" indent="-171450">
              <a:buFont typeface="Arial"/>
              <a:buChar char="•"/>
              <a:defRPr/>
            </a:pPr>
            <a:endParaRPr lang="en-GB" sz="900">
              <a:solidFill>
                <a:schemeClr val="tx1"/>
              </a:solidFill>
              <a:latin typeface="Inter"/>
              <a:ea typeface="Inter"/>
              <a:cs typeface="Lato"/>
            </a:endParaRPr>
          </a:p>
          <a:p>
            <a:pPr marL="171450" indent="-171450">
              <a:buFont typeface="Arial"/>
              <a:buChar char="•"/>
              <a:defRPr/>
            </a:pPr>
            <a:endParaRPr lang="en-GB" sz="900">
              <a:solidFill>
                <a:schemeClr val="tx1"/>
              </a:solidFill>
              <a:latin typeface="Inter"/>
              <a:ea typeface="Inter"/>
              <a:cs typeface="Lato"/>
            </a:endParaRPr>
          </a:p>
        </p:txBody>
      </p:sp>
      <p:sp>
        <p:nvSpPr>
          <p:cNvPr id="5" name="Rectangle 4">
            <a:extLst>
              <a:ext uri="{FF2B5EF4-FFF2-40B4-BE49-F238E27FC236}">
                <a16:creationId xmlns:a16="http://schemas.microsoft.com/office/drawing/2014/main" id="{F018B729-EC13-5107-4D9C-AA42EE8A4CDE}"/>
              </a:ext>
            </a:extLst>
          </p:cNvPr>
          <p:cNvSpPr/>
          <p:nvPr/>
        </p:nvSpPr>
        <p:spPr>
          <a:xfrm>
            <a:off x="7653620" y="1014292"/>
            <a:ext cx="2545702" cy="2653938"/>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Key risks and challenges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171450" indent="-171450">
              <a:buFont typeface="Arial"/>
              <a:buChar char="•"/>
              <a:defRPr/>
            </a:pPr>
            <a:r>
              <a:rPr lang="en-GB" sz="900">
                <a:solidFill>
                  <a:schemeClr val="tx1"/>
                </a:solidFill>
                <a:latin typeface="Inter"/>
                <a:ea typeface="Inter"/>
                <a:cs typeface="Lato"/>
              </a:rPr>
              <a:t>Further work with EAGs required to enable a smooth transition to new ways of working for Early Value Assessment</a:t>
            </a:r>
            <a:endParaRPr lang="en-GB" sz="900" i="0" u="none" strike="noStrike" kern="1200" cap="none" spc="0" normalizeH="0" baseline="0" noProof="0">
              <a:ln>
                <a:noFill/>
              </a:ln>
              <a:solidFill>
                <a:schemeClr val="tx1"/>
              </a:solidFill>
              <a:effectLst/>
              <a:uLnTx/>
              <a:uFillTx/>
              <a:latin typeface="Inter"/>
              <a:ea typeface="Inter"/>
              <a:cs typeface="Lato"/>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1000">
              <a:solidFill>
                <a:prstClr val="black"/>
              </a:solidFill>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4" name="Rectangle 3">
            <a:extLst>
              <a:ext uri="{FF2B5EF4-FFF2-40B4-BE49-F238E27FC236}">
                <a16:creationId xmlns:a16="http://schemas.microsoft.com/office/drawing/2014/main" id="{8928BC1D-D489-4BAB-AE93-B1B4B2D307C5}"/>
              </a:ext>
            </a:extLst>
          </p:cNvPr>
          <p:cNvSpPr/>
          <p:nvPr/>
        </p:nvSpPr>
        <p:spPr>
          <a:xfrm>
            <a:off x="10244593" y="1007090"/>
            <a:ext cx="1695617" cy="2661140"/>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What we have learnt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12" name="Arrow: Right 11">
            <a:extLst>
              <a:ext uri="{FF2B5EF4-FFF2-40B4-BE49-F238E27FC236}">
                <a16:creationId xmlns:a16="http://schemas.microsoft.com/office/drawing/2014/main" id="{CD332B85-055A-E557-0017-4F259C16FB8B}"/>
              </a:ext>
              <a:ext uri="{C183D7F6-B498-43B3-948B-1728B52AA6E4}">
                <adec:decorative xmlns:adec="http://schemas.microsoft.com/office/drawing/2017/decorative" val="1"/>
              </a:ext>
            </a:extLst>
          </p:cNvPr>
          <p:cNvSpPr/>
          <p:nvPr/>
        </p:nvSpPr>
        <p:spPr>
          <a:xfrm>
            <a:off x="3074023" y="1790440"/>
            <a:ext cx="309327" cy="322962"/>
          </a:xfrm>
          <a:prstGeom prst="rightArrow">
            <a:avLst/>
          </a:prstGeom>
          <a:solidFill>
            <a:srgbClr val="228096"/>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Table 16">
            <a:extLst>
              <a:ext uri="{FF2B5EF4-FFF2-40B4-BE49-F238E27FC236}">
                <a16:creationId xmlns:a16="http://schemas.microsoft.com/office/drawing/2014/main" id="{361C7BBD-CBAD-9D93-03DE-40BB7C9433CB}"/>
              </a:ext>
            </a:extLst>
          </p:cNvPr>
          <p:cNvGraphicFramePr>
            <a:graphicFrameLocks noGrp="1"/>
          </p:cNvGraphicFramePr>
          <p:nvPr>
            <p:extLst>
              <p:ext uri="{D42A27DB-BD31-4B8C-83A1-F6EECF244321}">
                <p14:modId xmlns:p14="http://schemas.microsoft.com/office/powerpoint/2010/main" val="3563404512"/>
              </p:ext>
            </p:extLst>
          </p:nvPr>
        </p:nvGraphicFramePr>
        <p:xfrm>
          <a:off x="256150" y="3761561"/>
          <a:ext cx="11684060" cy="3022600"/>
        </p:xfrm>
        <a:graphic>
          <a:graphicData uri="http://schemas.openxmlformats.org/drawingml/2006/table">
            <a:tbl>
              <a:tblPr firstRow="1" bandRow="1">
                <a:tableStyleId>{5C22544A-7EE6-4342-B048-85BDC9FD1C3A}</a:tableStyleId>
              </a:tblPr>
              <a:tblGrid>
                <a:gridCol w="711413">
                  <a:extLst>
                    <a:ext uri="{9D8B030D-6E8A-4147-A177-3AD203B41FA5}">
                      <a16:colId xmlns:a16="http://schemas.microsoft.com/office/drawing/2014/main" val="4238164501"/>
                    </a:ext>
                  </a:extLst>
                </a:gridCol>
                <a:gridCol w="8803758">
                  <a:extLst>
                    <a:ext uri="{9D8B030D-6E8A-4147-A177-3AD203B41FA5}">
                      <a16:colId xmlns:a16="http://schemas.microsoft.com/office/drawing/2014/main" val="1861665711"/>
                    </a:ext>
                  </a:extLst>
                </a:gridCol>
                <a:gridCol w="1148316">
                  <a:extLst>
                    <a:ext uri="{9D8B030D-6E8A-4147-A177-3AD203B41FA5}">
                      <a16:colId xmlns:a16="http://schemas.microsoft.com/office/drawing/2014/main" val="1966782462"/>
                    </a:ext>
                  </a:extLst>
                </a:gridCol>
                <a:gridCol w="1020573">
                  <a:extLst>
                    <a:ext uri="{9D8B030D-6E8A-4147-A177-3AD203B41FA5}">
                      <a16:colId xmlns:a16="http://schemas.microsoft.com/office/drawing/2014/main" val="3628499826"/>
                    </a:ext>
                  </a:extLst>
                </a:gridCol>
              </a:tblGrid>
              <a:tr h="370840">
                <a:tc rowSpan="11">
                  <a:txBody>
                    <a:bodyPr/>
                    <a:lstStyle/>
                    <a:p>
                      <a:pPr algn="ctr"/>
                      <a:endParaRPr lang="en-GB" sz="2000"/>
                    </a:p>
                    <a:p>
                      <a:pPr algn="ctr"/>
                      <a:endParaRPr lang="en-GB" sz="2000"/>
                    </a:p>
                    <a:p>
                      <a:pPr algn="ctr"/>
                      <a:endParaRPr lang="en-GB" sz="2000"/>
                    </a:p>
                    <a:p>
                      <a:pPr algn="ctr"/>
                      <a:endParaRPr lang="en-GB" sz="2000"/>
                    </a:p>
                    <a:p>
                      <a:pPr algn="ctr"/>
                      <a:endParaRPr lang="en-GB" sz="2000"/>
                    </a:p>
                    <a:p>
                      <a:pPr algn="ctr"/>
                      <a:r>
                        <a:rPr lang="en-GB" sz="2400"/>
                        <a:t>10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GB" sz="1200" dirty="0"/>
                        <a:t>Milestone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tc>
                  <a:txBody>
                    <a:bodyPr/>
                    <a:lstStyle/>
                    <a:p>
                      <a:r>
                        <a:rPr lang="en-GB" sz="1200" dirty="0"/>
                        <a:t>Delivered by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tc>
                  <a:txBody>
                    <a:bodyPr/>
                    <a:lstStyle/>
                    <a:p>
                      <a:pPr algn="ctr"/>
                      <a:r>
                        <a:rPr lang="en-GB" sz="1200" dirty="0"/>
                        <a:t>On track?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extLst>
                  <a:ext uri="{0D108BD9-81ED-4DB2-BD59-A6C34878D82A}">
                    <a16:rowId xmlns:a16="http://schemas.microsoft.com/office/drawing/2014/main" val="1059272938"/>
                  </a:ext>
                </a:extLst>
              </a:tr>
              <a:tr h="0">
                <a:tc vMerge="1">
                  <a:txBody>
                    <a:bodyPr/>
                    <a:lstStyle/>
                    <a:p>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a:t>Health tech: </a:t>
                      </a:r>
                      <a:r>
                        <a:rPr lang="en-GB" sz="950">
                          <a:latin typeface="+mn-lt"/>
                          <a:ea typeface="Lato" panose="020F0502020204030203" pitchFamily="34" charset="0"/>
                          <a:cs typeface="Lato" panose="020F0502020204030203" pitchFamily="34" charset="0"/>
                        </a:rPr>
                        <a:t>Launched the first topic under a new single approach to multi-technology evaluations across </a:t>
                      </a:r>
                      <a:r>
                        <a:rPr lang="en-GB" sz="950" err="1">
                          <a:latin typeface="+mn-lt"/>
                          <a:ea typeface="Lato" panose="020F0502020204030203" pitchFamily="34" charset="0"/>
                          <a:cs typeface="Lato" panose="020F0502020204030203" pitchFamily="34" charset="0"/>
                        </a:rPr>
                        <a:t>medtech</a:t>
                      </a:r>
                      <a:r>
                        <a:rPr lang="en-GB" sz="950">
                          <a:latin typeface="+mn-lt"/>
                          <a:ea typeface="Lato" panose="020F0502020204030203" pitchFamily="34" charset="0"/>
                          <a:cs typeface="Lato" panose="020F0502020204030203" pitchFamily="34" charset="0"/>
                        </a:rPr>
                        <a:t>, diagnostics, and digital, including incorporating quick wins identified in our Early Value Assessment pilots </a:t>
                      </a:r>
                      <a:endParaRPr lang="en-GB" sz="95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950"/>
                        <a:t>Aug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95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469511913"/>
                  </a:ext>
                </a:extLst>
              </a:tr>
              <a:tr h="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a:t>Guidelines: </a:t>
                      </a:r>
                      <a:r>
                        <a:rPr lang="en-GB" sz="950">
                          <a:latin typeface="+mn-lt"/>
                          <a:ea typeface="Lato" panose="020F0502020204030203" pitchFamily="34" charset="0"/>
                          <a:cs typeface="Lato" panose="020F0502020204030203" pitchFamily="34" charset="0"/>
                        </a:rPr>
                        <a:t>Embedded pilot living mechanisms to monitor evidence &amp; system intelligence for Key Priority Areas within diabetes &amp; women’s health suites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950" i="0">
                          <a:solidFill>
                            <a:schemeClr val="tx1"/>
                          </a:solidFill>
                        </a:rPr>
                        <a:t>Aug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95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223155163"/>
                  </a:ext>
                </a:extLst>
              </a:tr>
              <a:tr h="0">
                <a:tc vMerge="1">
                  <a:txBody>
                    <a:bodyPr/>
                    <a:lstStyle/>
                    <a:p>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a:t>Health tech: </a:t>
                      </a:r>
                      <a:r>
                        <a:rPr lang="en-GB" sz="950">
                          <a:latin typeface="+mn-lt"/>
                          <a:ea typeface="Lato" panose="020F0502020204030203" pitchFamily="34" charset="0"/>
                          <a:cs typeface="Lato" panose="020F0502020204030203" pitchFamily="34" charset="0"/>
                        </a:rPr>
                        <a:t>Defined the approach to including Resource Impact Statements alongside all health tech guidance </a:t>
                      </a:r>
                      <a:endParaRPr lang="en-GB" sz="95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950"/>
                        <a:t>Oct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95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501791997"/>
                  </a:ext>
                </a:extLst>
              </a:tr>
              <a:tr h="0">
                <a:tc vMerge="1">
                  <a:txBody>
                    <a:bodyPr/>
                    <a:lstStyle/>
                    <a:p>
                      <a:endParaRPr lang="en-GB" sz="1000"/>
                    </a:p>
                  </a:txBody>
                  <a:tcPr/>
                </a:tc>
                <a:tc>
                  <a:txBody>
                    <a:bodyPr/>
                    <a:lstStyle/>
                    <a:p>
                      <a:pPr>
                        <a:defRPr/>
                      </a:pPr>
                      <a:r>
                        <a:rPr lang="en-GB" sz="950">
                          <a:latin typeface="+mn-lt"/>
                          <a:ea typeface="Lato" panose="020F0502020204030203" pitchFamily="34" charset="0"/>
                          <a:cs typeface="Lato" panose="020F0502020204030203" pitchFamily="34" charset="0"/>
                        </a:rPr>
                        <a:t>Medicines: Published a modular update to our methods and processes to embed improvements identified in our Proportionate Approach to Technology Appraisals in 2022/23 </a:t>
                      </a:r>
                      <a:endParaRPr kumimoji="0" lang="en-GB" sz="950" b="0" i="0" u="none" strike="noStrike" kern="1200" cap="none" spc="0" normalizeH="0" baseline="0" noProof="0">
                        <a:ln>
                          <a:noFill/>
                        </a:ln>
                        <a:effectLst/>
                        <a:uLnTx/>
                        <a:uFillTx/>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950"/>
                        <a:t>Oct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95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605993382"/>
                  </a:ext>
                </a:extLst>
              </a:tr>
              <a:tr h="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a:t>Guidelines: </a:t>
                      </a:r>
                      <a:r>
                        <a:rPr lang="en-GB" sz="950">
                          <a:latin typeface="+mn-lt"/>
                          <a:ea typeface="Lato" panose="020F0502020204030203" pitchFamily="34" charset="0"/>
                          <a:cs typeface="Lato" panose="020F0502020204030203" pitchFamily="34" charset="0"/>
                        </a:rPr>
                        <a:t>Tested new proportionate approaches to guideline updates following identification of new evidence in Key Priority Areas in diabetes suite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950">
                          <a:solidFill>
                            <a:schemeClr val="tx1"/>
                          </a:solidFill>
                        </a:rPr>
                        <a:t>Dec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95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832730485"/>
                  </a:ext>
                </a:extLst>
              </a:tr>
              <a:tr h="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a:t>Guidelines: </a:t>
                      </a:r>
                      <a:r>
                        <a:rPr lang="en-GB" sz="950">
                          <a:latin typeface="+mn-lt"/>
                          <a:ea typeface="Lato" panose="020F0502020204030203" pitchFamily="34" charset="0"/>
                          <a:cs typeface="Lato" panose="020F0502020204030203" pitchFamily="34" charset="0"/>
                        </a:rPr>
                        <a:t>Implemented a proportionate approach to consultation across all priority guideline suites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950">
                          <a:solidFill>
                            <a:schemeClr val="tx1"/>
                          </a:solidFill>
                        </a:rPr>
                        <a:t>Jan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95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699183620"/>
                  </a:ext>
                </a:extLst>
              </a:tr>
              <a:tr h="0">
                <a:tc vMerge="1">
                  <a:txBody>
                    <a:bodyPr/>
                    <a:lstStyle/>
                    <a:p>
                      <a:endParaRPr lang="en-GB" sz="1000"/>
                    </a:p>
                  </a:txBody>
                  <a:tcPr/>
                </a:tc>
                <a:tc>
                  <a:txBody>
                    <a:bodyPr/>
                    <a:lstStyle/>
                    <a:p>
                      <a:pPr>
                        <a:defRPr/>
                      </a:pPr>
                      <a:r>
                        <a:rPr kumimoji="0" lang="en-GB" sz="950" b="0" i="0" u="none" strike="noStrike" kern="1200" cap="none" spc="0" normalizeH="0" baseline="0" noProof="0">
                          <a:ln>
                            <a:noFill/>
                          </a:ln>
                          <a:effectLst/>
                          <a:uLnTx/>
                          <a:uFillTx/>
                          <a:latin typeface="+mn-lt"/>
                          <a:ea typeface="Lato" panose="020F0502020204030203" pitchFamily="34" charset="0"/>
                          <a:cs typeface="Lato" panose="020F0502020204030203" pitchFamily="34" charset="0"/>
                        </a:rPr>
                        <a:t>Medicines: Confirmed an approach to enable Rapid Entry to Managed Access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950" i="0"/>
                        <a:t>Jan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95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0679941"/>
                  </a:ext>
                </a:extLst>
              </a:tr>
              <a:tr h="0">
                <a:tc vMerge="1">
                  <a:txBody>
                    <a:bodyPr/>
                    <a:lstStyle/>
                    <a:p>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a:t>Medicines: </a:t>
                      </a:r>
                      <a:r>
                        <a:rPr kumimoji="0" lang="en-GB" sz="950" b="0" i="0" u="none" strike="noStrike" kern="1200" cap="none" spc="0" normalizeH="0" baseline="0" noProof="0">
                          <a:ln>
                            <a:noFill/>
                          </a:ln>
                          <a:effectLst/>
                          <a:uLnTx/>
                          <a:uFillTx/>
                          <a:latin typeface="+mn-lt"/>
                          <a:ea typeface="Lato" panose="020F0502020204030203" pitchFamily="34" charset="0"/>
                          <a:cs typeface="Lato" panose="020F0502020204030203" pitchFamily="34" charset="0"/>
                        </a:rPr>
                        <a:t>Developed two reference models to test pathway appraisals in cancer medicines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950"/>
                        <a:t>Jan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95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858299326"/>
                  </a:ext>
                </a:extLst>
              </a:tr>
              <a:tr h="0">
                <a:tc vMerge="1">
                  <a:txBody>
                    <a:bodyPr/>
                    <a:lstStyle/>
                    <a:p>
                      <a:endParaRPr lang="en-GB" sz="1000"/>
                    </a:p>
                  </a:txBody>
                  <a:tcPr/>
                </a:tc>
                <a:tc>
                  <a:txBody>
                    <a:bodyPr/>
                    <a:lstStyle/>
                    <a:p>
                      <a:pPr>
                        <a:defRPr/>
                      </a:pPr>
                      <a:r>
                        <a:rPr kumimoji="0" lang="en-GB" sz="950" b="0" i="0" u="none" strike="noStrike" kern="1200" cap="none" spc="0" normalizeH="0" baseline="0" noProof="0">
                          <a:ln>
                            <a:noFill/>
                          </a:ln>
                          <a:effectLst/>
                          <a:uLnTx/>
                          <a:uFillTx/>
                          <a:latin typeface="+mn-lt"/>
                          <a:ea typeface="Lato" panose="020F0502020204030203" pitchFamily="34" charset="0"/>
                          <a:cs typeface="Lato" panose="020F0502020204030203" pitchFamily="34" charset="0"/>
                        </a:rPr>
                        <a:t>Medicines: Commenced a pilot of a new approach to immuno-oncology appraisals/portfolio appraisals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950"/>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95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128834055"/>
                  </a:ext>
                </a:extLst>
              </a:tr>
              <a:tr h="0">
                <a:tc vMerge="1">
                  <a:txBody>
                    <a:bodyPr/>
                    <a:lstStyle/>
                    <a:p>
                      <a:pPr algn="ctr"/>
                      <a:endParaRPr lang="en-GB" sz="100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GB" sz="950">
                          <a:latin typeface="+mn-lt"/>
                          <a:ea typeface="Lato" panose="020F0502020204030203" pitchFamily="34" charset="0"/>
                          <a:cs typeface="Lato" panose="020F0502020204030203" pitchFamily="34" charset="0"/>
                        </a:rPr>
                        <a:t>Guidelines:  Created a faculty of experts to support lifecycle of recommendations in 5 priority topic suites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950">
                          <a:solidFill>
                            <a:schemeClr val="tx1"/>
                          </a:solidFill>
                        </a:rPr>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95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478197505"/>
                  </a:ext>
                </a:extLst>
              </a:tr>
            </a:tbl>
          </a:graphicData>
        </a:graphic>
      </p:graphicFrame>
      <p:sp>
        <p:nvSpPr>
          <p:cNvPr id="17" name="Oval 16">
            <a:extLst>
              <a:ext uri="{FF2B5EF4-FFF2-40B4-BE49-F238E27FC236}">
                <a16:creationId xmlns:a16="http://schemas.microsoft.com/office/drawing/2014/main" id="{2F761439-259D-E2E4-9125-ACF74BE69954}"/>
              </a:ext>
              <a:ext uri="{C183D7F6-B498-43B3-948B-1728B52AA6E4}">
                <adec:decorative xmlns:adec="http://schemas.microsoft.com/office/drawing/2017/decorative" val="1"/>
              </a:ext>
            </a:extLst>
          </p:cNvPr>
          <p:cNvSpPr/>
          <p:nvPr/>
        </p:nvSpPr>
        <p:spPr>
          <a:xfrm>
            <a:off x="350042" y="473852"/>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2</a:t>
            </a:r>
          </a:p>
        </p:txBody>
      </p:sp>
    </p:spTree>
    <p:extLst>
      <p:ext uri="{BB962C8B-B14F-4D97-AF65-F5344CB8AC3E}">
        <p14:creationId xmlns:p14="http://schemas.microsoft.com/office/powerpoint/2010/main" val="2002953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4">
            <a:extLst>
              <a:ext uri="{FF2B5EF4-FFF2-40B4-BE49-F238E27FC236}">
                <a16:creationId xmlns:a16="http://schemas.microsoft.com/office/drawing/2014/main" id="{4027C294-B42D-DE3C-9A99-448F40D8507B}"/>
              </a:ext>
            </a:extLst>
          </p:cNvPr>
          <p:cNvSpPr txBox="1">
            <a:spLocks noGrp="1"/>
          </p:cNvSpPr>
          <p:nvPr>
            <p:ph type="title" idx="4294967295"/>
          </p:nvPr>
        </p:nvSpPr>
        <p:spPr>
          <a:xfrm>
            <a:off x="250947" y="71683"/>
            <a:ext cx="866976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Lora SemiBold" pitchFamily="2" charset="0"/>
                <a:ea typeface="Lato" panose="020F0502020204030203" pitchFamily="34" charset="0"/>
                <a:cs typeface="Lato" panose="020F0502020204030203" pitchFamily="34" charset="0"/>
              </a:rPr>
              <a:t>Transformation Progress – July 2023 (Slide 5 of 6)</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3" name="Title 7">
            <a:extLst>
              <a:ext uri="{FF2B5EF4-FFF2-40B4-BE49-F238E27FC236}">
                <a16:creationId xmlns:a16="http://schemas.microsoft.com/office/drawing/2014/main" id="{B36E00D4-CA15-4F23-DF56-C48D4220F222}"/>
              </a:ext>
            </a:extLst>
          </p:cNvPr>
          <p:cNvSpPr>
            <a:spLocks/>
          </p:cNvSpPr>
          <p:nvPr/>
        </p:nvSpPr>
        <p:spPr>
          <a:xfrm>
            <a:off x="215314" y="538001"/>
            <a:ext cx="11733791" cy="482400"/>
          </a:xfrm>
          <a:prstGeom prst="rect">
            <a:avLst/>
          </a:prstGeom>
          <a:solidFill>
            <a:srgbClr val="00436C"/>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a:pP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rPr>
              <a:t>Constantly learning from data and implementation</a:t>
            </a:r>
          </a:p>
        </p:txBody>
      </p:sp>
      <p:sp>
        <p:nvSpPr>
          <p:cNvPr id="67" name="Oval 66">
            <a:extLst>
              <a:ext uri="{FF2B5EF4-FFF2-40B4-BE49-F238E27FC236}">
                <a16:creationId xmlns:a16="http://schemas.microsoft.com/office/drawing/2014/main" id="{6232D2EE-50F3-9931-2707-109AEDFE3F05}"/>
              </a:ext>
              <a:ext uri="{C183D7F6-B498-43B3-948B-1728B52AA6E4}">
                <adec:decorative xmlns:adec="http://schemas.microsoft.com/office/drawing/2017/decorative" val="1"/>
              </a:ext>
            </a:extLst>
          </p:cNvPr>
          <p:cNvSpPr/>
          <p:nvPr/>
        </p:nvSpPr>
        <p:spPr>
          <a:xfrm>
            <a:off x="309207" y="580246"/>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3</a:t>
            </a:r>
          </a:p>
        </p:txBody>
      </p:sp>
      <p:sp>
        <p:nvSpPr>
          <p:cNvPr id="14" name="Rectangle 13">
            <a:extLst>
              <a:ext uri="{FF2B5EF4-FFF2-40B4-BE49-F238E27FC236}">
                <a16:creationId xmlns:a16="http://schemas.microsoft.com/office/drawing/2014/main" id="{85464C48-2654-3F9E-3924-C4879AE8F071}"/>
              </a:ext>
            </a:extLst>
          </p:cNvPr>
          <p:cNvSpPr/>
          <p:nvPr/>
        </p:nvSpPr>
        <p:spPr>
          <a:xfrm>
            <a:off x="250947" y="1102786"/>
            <a:ext cx="2329220" cy="452560"/>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b="1">
                <a:solidFill>
                  <a:schemeClr val="tx1"/>
                </a:solidFill>
              </a:rPr>
              <a:t>Learning from real </a:t>
            </a:r>
          </a:p>
          <a:p>
            <a:r>
              <a:rPr lang="en-GB" sz="1400" b="1">
                <a:solidFill>
                  <a:schemeClr val="tx1"/>
                </a:solidFill>
              </a:rPr>
              <a:t>world data / Interlinked</a:t>
            </a:r>
            <a:endParaRPr lang="en-GB" sz="1400" b="1">
              <a:solidFill>
                <a:schemeClr val="tx1"/>
              </a:solidFill>
              <a:ea typeface="Inter"/>
            </a:endParaRPr>
          </a:p>
        </p:txBody>
      </p:sp>
      <p:sp>
        <p:nvSpPr>
          <p:cNvPr id="3" name="Arrow: Pentagon 2">
            <a:extLst>
              <a:ext uri="{FF2B5EF4-FFF2-40B4-BE49-F238E27FC236}">
                <a16:creationId xmlns:a16="http://schemas.microsoft.com/office/drawing/2014/main" id="{38A41B90-7BC3-EB19-844D-899BFE5A9EBB}"/>
              </a:ext>
            </a:extLst>
          </p:cNvPr>
          <p:cNvSpPr/>
          <p:nvPr/>
        </p:nvSpPr>
        <p:spPr>
          <a:xfrm>
            <a:off x="250947" y="1595200"/>
            <a:ext cx="2718000" cy="2324232"/>
          </a:xfrm>
          <a:prstGeom prst="homePlate">
            <a:avLst>
              <a:gd name="adj" fmla="val 15700"/>
            </a:avLst>
          </a:prstGeom>
          <a:solidFill>
            <a:srgbClr val="4072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Inter" panose="02000503000000020004" pitchFamily="2" charset="0"/>
                <a:ea typeface="Inter" panose="02000503000000020004" pitchFamily="2" charset="0"/>
                <a:cs typeface="Lato" panose="020F0502020204030203" pitchFamily="34" charset="0"/>
              </a:rPr>
              <a:t>Objective 7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latin typeface="Inter" panose="02000503000000020004" pitchFamily="2" charset="0"/>
                <a:ea typeface="Inter" panose="02000503000000020004" pitchFamily="2" charset="0"/>
                <a:cs typeface="Lato" panose="020F0502020204030203" pitchFamily="34" charset="0"/>
              </a:rPr>
              <a:t>Support implementation of our guidance by </a:t>
            </a:r>
            <a:r>
              <a:rPr lang="en-GB" sz="1000" b="1">
                <a:solidFill>
                  <a:schemeClr val="bg1"/>
                </a:solidFill>
                <a:latin typeface="Inter" panose="02000503000000020004" pitchFamily="2" charset="0"/>
                <a:ea typeface="Inter" panose="02000503000000020004" pitchFamily="2" charset="0"/>
                <a:cs typeface="Lato" panose="020F0502020204030203" pitchFamily="34" charset="0"/>
              </a:rPr>
              <a:t>improving our measurement approach</a:t>
            </a:r>
            <a:r>
              <a:rPr lang="en-GB" sz="1000">
                <a:solidFill>
                  <a:schemeClr val="bg1"/>
                </a:solidFill>
                <a:latin typeface="Inter" panose="02000503000000020004" pitchFamily="2" charset="0"/>
                <a:ea typeface="Inter" panose="02000503000000020004" pitchFamily="2" charset="0"/>
                <a:cs typeface="Lato" panose="020F0502020204030203" pitchFamily="34" charset="0"/>
              </a:rPr>
              <a:t>, and develop an </a:t>
            </a:r>
            <a:r>
              <a:rPr lang="en-GB" sz="1000" b="1">
                <a:solidFill>
                  <a:schemeClr val="bg1"/>
                </a:solidFill>
                <a:latin typeface="Inter" panose="02000503000000020004" pitchFamily="2" charset="0"/>
                <a:ea typeface="Inter" panose="02000503000000020004" pitchFamily="2" charset="0"/>
                <a:cs typeface="Lato" panose="020F0502020204030203" pitchFamily="34" charset="0"/>
              </a:rPr>
              <a:t>automated uptake and monitoring system in a priority topic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2" name="Rectangle 1">
            <a:extLst>
              <a:ext uri="{FF2B5EF4-FFF2-40B4-BE49-F238E27FC236}">
                <a16:creationId xmlns:a16="http://schemas.microsoft.com/office/drawing/2014/main" id="{8CC6F08C-99E5-7D74-801A-FAE477866E54}"/>
              </a:ext>
            </a:extLst>
          </p:cNvPr>
          <p:cNvSpPr/>
          <p:nvPr/>
        </p:nvSpPr>
        <p:spPr>
          <a:xfrm>
            <a:off x="3028752" y="1102786"/>
            <a:ext cx="1155600" cy="2810633"/>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Confidence level in achieving objective</a:t>
            </a:r>
          </a:p>
        </p:txBody>
      </p:sp>
      <p:grpSp>
        <p:nvGrpSpPr>
          <p:cNvPr id="8" name="Group 7" descr="Graphic of a meter ranked Low to High, with an arrow pointing at the High level.">
            <a:extLst>
              <a:ext uri="{FF2B5EF4-FFF2-40B4-BE49-F238E27FC236}">
                <a16:creationId xmlns:a16="http://schemas.microsoft.com/office/drawing/2014/main" id="{F82706DB-85F6-F1AD-6F1F-5980FF81E632}"/>
              </a:ext>
            </a:extLst>
          </p:cNvPr>
          <p:cNvGrpSpPr/>
          <p:nvPr/>
        </p:nvGrpSpPr>
        <p:grpSpPr>
          <a:xfrm>
            <a:off x="3251061" y="1834062"/>
            <a:ext cx="845875" cy="1673071"/>
            <a:chOff x="7818668" y="2734102"/>
            <a:chExt cx="845875" cy="1163725"/>
          </a:xfrm>
        </p:grpSpPr>
        <p:sp>
          <p:nvSpPr>
            <p:cNvPr id="9" name="Rectangle 8">
              <a:extLst>
                <a:ext uri="{FF2B5EF4-FFF2-40B4-BE49-F238E27FC236}">
                  <a16:creationId xmlns:a16="http://schemas.microsoft.com/office/drawing/2014/main" id="{AEAFA10F-E941-77F6-0F87-FDAB0DC91A2C}"/>
                </a:ext>
              </a:extLst>
            </p:cNvPr>
            <p:cNvSpPr/>
            <p:nvPr/>
          </p:nvSpPr>
          <p:spPr>
            <a:xfrm>
              <a:off x="7964859" y="2754248"/>
              <a:ext cx="570861" cy="1143579"/>
            </a:xfrm>
            <a:prstGeom prst="rect">
              <a:avLst/>
            </a:prstGeom>
            <a:gradFill flip="none" rotWithShape="1">
              <a:gsLst>
                <a:gs pos="0">
                  <a:srgbClr val="92D050"/>
                </a:gs>
                <a:gs pos="77000">
                  <a:srgbClr val="F56207"/>
                </a:gs>
                <a:gs pos="24000">
                  <a:srgbClr val="B7CB35"/>
                </a:gs>
                <a:gs pos="52000">
                  <a:srgbClr val="EBC30E"/>
                </a:gs>
                <a:gs pos="100000">
                  <a:srgbClr val="FF0000"/>
                </a:gs>
              </a:gsLst>
              <a:lin ang="54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D5280C2-F015-7B11-5BF4-D3B6D9D7A3C5}"/>
                </a:ext>
              </a:extLst>
            </p:cNvPr>
            <p:cNvSpPr txBox="1"/>
            <p:nvPr/>
          </p:nvSpPr>
          <p:spPr>
            <a:xfrm>
              <a:off x="7893193" y="3172233"/>
              <a:ext cx="716223"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MEDIUM</a:t>
              </a:r>
            </a:p>
          </p:txBody>
        </p:sp>
        <p:sp>
          <p:nvSpPr>
            <p:cNvPr id="11" name="TextBox 10">
              <a:extLst>
                <a:ext uri="{FF2B5EF4-FFF2-40B4-BE49-F238E27FC236}">
                  <a16:creationId xmlns:a16="http://schemas.microsoft.com/office/drawing/2014/main" id="{64D5BFAA-59E5-1FCB-52AC-323FB67E6179}"/>
                </a:ext>
              </a:extLst>
            </p:cNvPr>
            <p:cNvSpPr txBox="1"/>
            <p:nvPr/>
          </p:nvSpPr>
          <p:spPr>
            <a:xfrm>
              <a:off x="7818668" y="2734102"/>
              <a:ext cx="845875"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HIGH</a:t>
              </a:r>
            </a:p>
          </p:txBody>
        </p:sp>
        <p:sp>
          <p:nvSpPr>
            <p:cNvPr id="12" name="TextBox 11">
              <a:extLst>
                <a:ext uri="{FF2B5EF4-FFF2-40B4-BE49-F238E27FC236}">
                  <a16:creationId xmlns:a16="http://schemas.microsoft.com/office/drawing/2014/main" id="{0F9E8500-20CD-72D4-81D4-1CB97BABC58B}"/>
                </a:ext>
              </a:extLst>
            </p:cNvPr>
            <p:cNvSpPr txBox="1"/>
            <p:nvPr/>
          </p:nvSpPr>
          <p:spPr>
            <a:xfrm>
              <a:off x="7917865" y="3708568"/>
              <a:ext cx="647480"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LOW</a:t>
              </a:r>
            </a:p>
          </p:txBody>
        </p:sp>
      </p:grpSp>
      <p:sp>
        <p:nvSpPr>
          <p:cNvPr id="7" name="Rectangle 6">
            <a:extLst>
              <a:ext uri="{FF2B5EF4-FFF2-40B4-BE49-F238E27FC236}">
                <a16:creationId xmlns:a16="http://schemas.microsoft.com/office/drawing/2014/main" id="{051D0C51-6274-F330-C303-30A2AFB2E61F}"/>
              </a:ext>
            </a:extLst>
          </p:cNvPr>
          <p:cNvSpPr/>
          <p:nvPr/>
        </p:nvSpPr>
        <p:spPr>
          <a:xfrm>
            <a:off x="4141223" y="999680"/>
            <a:ext cx="3511413" cy="3163410"/>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1"/>
                </a:solidFill>
                <a:effectLst/>
                <a:uLnTx/>
                <a:uFillTx/>
                <a:latin typeface="Inter"/>
                <a:ea typeface="Inter"/>
                <a:cs typeface="Lato"/>
              </a:rPr>
              <a:t>What’s been achieved</a:t>
            </a:r>
          </a:p>
          <a:p>
            <a:pPr marL="0" marR="0" lvl="0" indent="0" defTabSz="914400" rtl="0" eaLnBrk="1" fontAlgn="auto" latinLnBrk="0" hangingPunct="1">
              <a:lnSpc>
                <a:spcPct val="100000"/>
              </a:lnSpc>
              <a:spcBef>
                <a:spcPts val="0"/>
              </a:spcBef>
              <a:spcAft>
                <a:spcPts val="0"/>
              </a:spcAft>
              <a:buClrTx/>
              <a:buSzTx/>
              <a:buFontTx/>
              <a:buNone/>
              <a:tabLst/>
              <a:defRPr/>
            </a:pPr>
            <a:endParaRPr lang="en-GB" sz="600" b="1" i="0" u="none" strike="noStrike" kern="1200" cap="none" spc="0" normalizeH="0" baseline="0" noProof="0" dirty="0">
              <a:ln>
                <a:noFill/>
              </a:ln>
              <a:solidFill>
                <a:schemeClr val="tx1"/>
              </a:solidFill>
              <a:effectLst/>
              <a:uLnTx/>
              <a:uFillTx/>
              <a:latin typeface="Inter"/>
              <a:ea typeface="Inter"/>
              <a:cs typeface="Lato"/>
            </a:endParaRPr>
          </a:p>
          <a:p>
            <a:pPr algn="l" rtl="0" fontAlgn="base"/>
            <a:r>
              <a:rPr lang="en-GB" sz="800" dirty="0">
                <a:solidFill>
                  <a:schemeClr val="tx1"/>
                </a:solidFill>
                <a:ea typeface="Lato"/>
                <a:cs typeface="Lato"/>
              </a:rPr>
              <a:t>​</a:t>
            </a:r>
            <a:r>
              <a:rPr lang="en-GB" sz="850" b="1" i="0" u="none" strike="noStrike" dirty="0">
                <a:solidFill>
                  <a:schemeClr val="tx1"/>
                </a:solidFill>
                <a:effectLst/>
                <a:latin typeface="Inter"/>
                <a:ea typeface="Inter"/>
              </a:rPr>
              <a:t>Planning</a:t>
            </a:r>
            <a:r>
              <a:rPr lang="en-US" sz="850" b="0" i="0" dirty="0">
                <a:solidFill>
                  <a:schemeClr val="tx1"/>
                </a:solidFill>
                <a:effectLst/>
                <a:latin typeface="Inter"/>
                <a:ea typeface="Inter"/>
              </a:rPr>
              <a:t>​</a:t>
            </a:r>
          </a:p>
          <a:p>
            <a:pPr marL="87313" indent="-87313" fontAlgn="base">
              <a:buFont typeface="Arial" panose="020B0604020202020204" pitchFamily="34" charset="0"/>
              <a:buChar char="•"/>
            </a:pPr>
            <a:r>
              <a:rPr lang="en-GB" sz="850" dirty="0">
                <a:solidFill>
                  <a:schemeClr val="tx1"/>
                </a:solidFill>
                <a:latin typeface="Inter"/>
                <a:ea typeface="Inter"/>
              </a:rPr>
              <a:t>Detailed</a:t>
            </a:r>
            <a:r>
              <a:rPr lang="en-GB" sz="850" b="0" i="0" u="none" strike="noStrike" dirty="0">
                <a:solidFill>
                  <a:schemeClr val="tx1"/>
                </a:solidFill>
                <a:effectLst/>
                <a:latin typeface="Inter"/>
                <a:ea typeface="Inter"/>
              </a:rPr>
              <a:t> project plan </a:t>
            </a:r>
            <a:r>
              <a:rPr lang="en-GB" sz="850" dirty="0">
                <a:solidFill>
                  <a:schemeClr val="tx1"/>
                </a:solidFill>
                <a:latin typeface="Inter"/>
                <a:ea typeface="Inter"/>
              </a:rPr>
              <a:t>in place </a:t>
            </a:r>
            <a:endParaRPr lang="en-US" sz="850" b="0" i="0" dirty="0">
              <a:solidFill>
                <a:schemeClr val="tx1"/>
              </a:solidFill>
              <a:effectLst/>
              <a:latin typeface="Inter"/>
              <a:ea typeface="Inter"/>
            </a:endParaRPr>
          </a:p>
          <a:p>
            <a:pPr marL="87313" indent="-87313" algn="l" rtl="0" fontAlgn="base">
              <a:buFont typeface="Arial" panose="020B0604020202020204" pitchFamily="34" charset="0"/>
              <a:buChar char="•"/>
            </a:pPr>
            <a:r>
              <a:rPr lang="en-GB" sz="850" b="0" i="0" u="none" strike="noStrike" dirty="0">
                <a:solidFill>
                  <a:schemeClr val="tx1"/>
                </a:solidFill>
                <a:effectLst/>
                <a:latin typeface="Inter"/>
                <a:ea typeface="Inter"/>
              </a:rPr>
              <a:t>Delivery group meetings fortnightly to monitor progress</a:t>
            </a:r>
            <a:r>
              <a:rPr lang="en-GB" sz="850" b="0" i="0" dirty="0">
                <a:solidFill>
                  <a:schemeClr val="tx1"/>
                </a:solidFill>
                <a:effectLst/>
                <a:latin typeface="Inter"/>
                <a:ea typeface="Inter"/>
              </a:rPr>
              <a:t>​</a:t>
            </a:r>
          </a:p>
          <a:p>
            <a:pPr fontAlgn="base"/>
            <a:r>
              <a:rPr lang="en-GB" sz="850" b="1" dirty="0">
                <a:solidFill>
                  <a:schemeClr val="tx1"/>
                </a:solidFill>
                <a:latin typeface="Inter"/>
                <a:ea typeface="Inter"/>
              </a:rPr>
              <a:t>Topics prioritised for tracking uptake </a:t>
            </a:r>
            <a:endParaRPr lang="en-US" sz="850" b="0" i="0" dirty="0">
              <a:solidFill>
                <a:schemeClr val="tx1"/>
              </a:solidFill>
              <a:effectLst/>
              <a:latin typeface="Inter"/>
              <a:ea typeface="Inter"/>
            </a:endParaRPr>
          </a:p>
          <a:p>
            <a:pPr marL="87313" indent="-87313" fontAlgn="base">
              <a:buFont typeface="Arial" panose="020B0604020202020204" pitchFamily="34" charset="0"/>
              <a:buChar char="•"/>
            </a:pPr>
            <a:r>
              <a:rPr lang="en-GB" sz="850" dirty="0">
                <a:solidFill>
                  <a:schemeClr val="tx1"/>
                </a:solidFill>
                <a:latin typeface="Inter"/>
                <a:ea typeface="Inter"/>
              </a:rPr>
              <a:t> 7</a:t>
            </a:r>
            <a:r>
              <a:rPr lang="en-GB" sz="850" b="0" i="0" u="none" strike="noStrike" dirty="0">
                <a:solidFill>
                  <a:schemeClr val="tx1"/>
                </a:solidFill>
                <a:effectLst/>
                <a:latin typeface="Inter"/>
                <a:ea typeface="Inter"/>
              </a:rPr>
              <a:t> groups of medicines and 5 children and young people </a:t>
            </a:r>
            <a:r>
              <a:rPr lang="en-GB" sz="850" dirty="0">
                <a:solidFill>
                  <a:schemeClr val="tx1"/>
                </a:solidFill>
                <a:latin typeface="Inter"/>
                <a:ea typeface="Inter"/>
              </a:rPr>
              <a:t>topic areas agreed by the programme board. This is in addition </a:t>
            </a:r>
            <a:r>
              <a:rPr lang="en-GB" sz="850" b="0" i="0" u="none" strike="noStrike" dirty="0">
                <a:solidFill>
                  <a:schemeClr val="tx1"/>
                </a:solidFill>
                <a:effectLst/>
                <a:latin typeface="Inter"/>
                <a:ea typeface="Inter"/>
              </a:rPr>
              <a:t>to the 9 adult topics</a:t>
            </a:r>
            <a:r>
              <a:rPr lang="en-GB" sz="850" dirty="0">
                <a:solidFill>
                  <a:schemeClr val="tx1"/>
                </a:solidFill>
                <a:latin typeface="Inter"/>
                <a:ea typeface="Inter"/>
              </a:rPr>
              <a:t> previously agreed. All prioritised based on alignment with system priorities (NHS planning guidance, Core20plus5, major conditions strategy)</a:t>
            </a:r>
            <a:endParaRPr lang="en-GB" sz="850" b="0" i="0" dirty="0">
              <a:solidFill>
                <a:schemeClr val="tx1"/>
              </a:solidFill>
              <a:effectLst/>
              <a:latin typeface="Inter"/>
              <a:ea typeface="Inter"/>
            </a:endParaRPr>
          </a:p>
          <a:p>
            <a:pPr algn="l" rtl="0" fontAlgn="base"/>
            <a:r>
              <a:rPr lang="en-GB" sz="850" b="1" i="0" u="none" strike="noStrike" dirty="0">
                <a:solidFill>
                  <a:schemeClr val="tx1"/>
                </a:solidFill>
                <a:effectLst/>
                <a:latin typeface="Inter"/>
                <a:ea typeface="Inter"/>
              </a:rPr>
              <a:t>Data identification and analysis</a:t>
            </a:r>
            <a:r>
              <a:rPr lang="en-US" sz="850" b="0" i="0" dirty="0">
                <a:solidFill>
                  <a:schemeClr val="tx1"/>
                </a:solidFill>
                <a:effectLst/>
                <a:latin typeface="Inter"/>
                <a:ea typeface="Inter"/>
              </a:rPr>
              <a:t>​</a:t>
            </a:r>
          </a:p>
          <a:p>
            <a:pPr marL="87313" indent="-87313" fontAlgn="base">
              <a:buFont typeface="Arial" panose="020B0604020202020204" pitchFamily="34" charset="0"/>
              <a:buChar char="•"/>
            </a:pPr>
            <a:r>
              <a:rPr lang="en-GB" sz="850" b="0" i="0" u="none" strike="noStrike" dirty="0">
                <a:solidFill>
                  <a:schemeClr val="tx1"/>
                </a:solidFill>
                <a:effectLst/>
                <a:latin typeface="Inter"/>
                <a:ea typeface="Inter"/>
              </a:rPr>
              <a:t> </a:t>
            </a:r>
            <a:r>
              <a:rPr lang="en-GB" sz="850" dirty="0">
                <a:solidFill>
                  <a:schemeClr val="tx1"/>
                </a:solidFill>
                <a:latin typeface="Inter"/>
                <a:ea typeface="Inter"/>
              </a:rPr>
              <a:t>All topic areas have aligned to quality standards. </a:t>
            </a:r>
          </a:p>
          <a:p>
            <a:pPr marL="87313" indent="-87313">
              <a:buFont typeface="Arial" panose="020B0604020202020204" pitchFamily="34" charset="0"/>
              <a:buChar char="•"/>
            </a:pPr>
            <a:r>
              <a:rPr lang="en-GB" sz="850" dirty="0">
                <a:solidFill>
                  <a:schemeClr val="tx1"/>
                </a:solidFill>
                <a:latin typeface="Inter"/>
                <a:ea typeface="Inter"/>
              </a:rPr>
              <a:t> Data sources mapped and available for 11 of 14 QS topics to date. Data extraction completed for 2 of these topics to date</a:t>
            </a:r>
          </a:p>
          <a:p>
            <a:pPr algn="l" rtl="0" fontAlgn="base"/>
            <a:r>
              <a:rPr lang="en-GB" sz="850" b="1" i="0" u="none" strike="noStrike" dirty="0">
                <a:solidFill>
                  <a:schemeClr val="tx1"/>
                </a:solidFill>
                <a:effectLst/>
                <a:latin typeface="Inter"/>
                <a:ea typeface="Inter"/>
              </a:rPr>
              <a:t>Automation </a:t>
            </a:r>
            <a:r>
              <a:rPr lang="en-US" sz="850" b="0" i="0" dirty="0">
                <a:solidFill>
                  <a:schemeClr val="tx1"/>
                </a:solidFill>
                <a:effectLst/>
                <a:latin typeface="Inter"/>
                <a:ea typeface="Inter"/>
              </a:rPr>
              <a:t>​</a:t>
            </a:r>
          </a:p>
          <a:p>
            <a:pPr marL="87313" indent="-87313" fontAlgn="base">
              <a:buFont typeface="Arial" panose="020B0604020202020204" pitchFamily="34" charset="0"/>
              <a:buChar char="•"/>
            </a:pPr>
            <a:r>
              <a:rPr lang="en-GB" sz="850" dirty="0">
                <a:solidFill>
                  <a:schemeClr val="tx1"/>
                </a:solidFill>
                <a:latin typeface="Inter"/>
                <a:ea typeface="Inter"/>
              </a:rPr>
              <a:t>Established a partnership with the Bennett institute to deliver a pilot project which will inform further work on automated measurement of NICE guidance</a:t>
            </a:r>
          </a:p>
          <a:p>
            <a:pPr marL="87313" indent="-87313" fontAlgn="base">
              <a:buFont typeface="Arial" panose="020B0604020202020204" pitchFamily="34" charset="0"/>
              <a:buChar char="•"/>
            </a:pPr>
            <a:r>
              <a:rPr lang="en-GB" sz="850" dirty="0">
                <a:solidFill>
                  <a:schemeClr val="tx1"/>
                </a:solidFill>
                <a:latin typeface="Inter"/>
                <a:ea typeface="Inter"/>
              </a:rPr>
              <a:t>Reengaged an external expert group on computability to ensure input from thought leaders in the field</a:t>
            </a:r>
            <a:endParaRPr lang="en-US" sz="850" dirty="0">
              <a:solidFill>
                <a:schemeClr val="tx1"/>
              </a:solidFill>
              <a:latin typeface="Inter"/>
              <a:ea typeface="Inter"/>
            </a:endParaRPr>
          </a:p>
          <a:p>
            <a:pPr indent="-171450" fontAlgn="base">
              <a:buFont typeface="Arial" panose="020B0604020202020204" pitchFamily="34" charset="0"/>
              <a:buChar char="•"/>
            </a:pPr>
            <a:endParaRPr lang="en-GB" sz="900" dirty="0">
              <a:solidFill>
                <a:schemeClr val="tx1"/>
              </a:solidFill>
              <a:latin typeface="Inter"/>
              <a:ea typeface="Inter"/>
            </a:endParaRPr>
          </a:p>
          <a:p>
            <a:pPr indent="-171450" fontAlgn="base">
              <a:buFont typeface="Arial" panose="020B0604020202020204" pitchFamily="34" charset="0"/>
              <a:buChar char="•"/>
            </a:pPr>
            <a:endParaRPr lang="en-US" sz="900" dirty="0">
              <a:solidFill>
                <a:schemeClr val="tx1"/>
              </a:solidFill>
              <a:latin typeface="Inter"/>
              <a:ea typeface="Inter"/>
            </a:endParaRPr>
          </a:p>
        </p:txBody>
      </p:sp>
      <p:sp>
        <p:nvSpPr>
          <p:cNvPr id="6" name="Rectangle 5">
            <a:extLst>
              <a:ext uri="{FF2B5EF4-FFF2-40B4-BE49-F238E27FC236}">
                <a16:creationId xmlns:a16="http://schemas.microsoft.com/office/drawing/2014/main" id="{CA6F9F62-ECEA-4E9A-D23F-9B973B470F40}"/>
              </a:ext>
            </a:extLst>
          </p:cNvPr>
          <p:cNvSpPr/>
          <p:nvPr/>
        </p:nvSpPr>
        <p:spPr>
          <a:xfrm>
            <a:off x="7698891" y="1109988"/>
            <a:ext cx="2545702" cy="2803431"/>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1"/>
                </a:solidFill>
                <a:effectLst/>
                <a:uLnTx/>
                <a:uFillTx/>
                <a:latin typeface="Inter"/>
                <a:ea typeface="Inter"/>
                <a:cs typeface="Lato"/>
              </a:rPr>
              <a:t>Key risks and challenges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171450" indent="-171450">
              <a:buFont typeface="Arial"/>
              <a:buChar char="•"/>
              <a:defRPr/>
            </a:pPr>
            <a:r>
              <a:rPr lang="en-GB" sz="900" dirty="0">
                <a:solidFill>
                  <a:schemeClr val="tx1"/>
                </a:solidFill>
                <a:latin typeface="Inter"/>
                <a:ea typeface="Inter"/>
                <a:cs typeface="Lato"/>
              </a:rPr>
              <a:t>Need to focus insight and outputs on the needs of our key audiences. We are developing hypotheses about the needs of users to test this through the work programme. </a:t>
            </a:r>
          </a:p>
          <a:p>
            <a:pPr>
              <a:defRPr/>
            </a:pPr>
            <a:endParaRPr lang="en-GB" sz="900" dirty="0">
              <a:solidFill>
                <a:schemeClr val="tx1"/>
              </a:solidFill>
              <a:latin typeface="Inter"/>
              <a:ea typeface="Inter"/>
              <a:cs typeface="Lato"/>
            </a:endParaRPr>
          </a:p>
          <a:p>
            <a:pPr>
              <a:defRPr/>
            </a:pPr>
            <a:endParaRPr lang="en-GB" sz="900" dirty="0">
              <a:solidFill>
                <a:schemeClr val="tx1"/>
              </a:solidFill>
              <a:latin typeface="Inter"/>
              <a:ea typeface="Inter"/>
              <a:cs typeface="Lato"/>
            </a:endParaRPr>
          </a:p>
          <a:p>
            <a:pPr>
              <a:defRPr/>
            </a:pPr>
            <a:endParaRPr lang="en-GB" sz="900" i="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4" name="Rectangle 3">
            <a:extLst>
              <a:ext uri="{FF2B5EF4-FFF2-40B4-BE49-F238E27FC236}">
                <a16:creationId xmlns:a16="http://schemas.microsoft.com/office/drawing/2014/main" id="{D399F0AF-C983-A3FB-403C-296CAC331EF7}"/>
              </a:ext>
            </a:extLst>
          </p:cNvPr>
          <p:cNvSpPr/>
          <p:nvPr/>
        </p:nvSpPr>
        <p:spPr>
          <a:xfrm>
            <a:off x="10244593" y="1102787"/>
            <a:ext cx="1695617" cy="2810634"/>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chemeClr val="tx1"/>
                </a:solidFill>
                <a:effectLst/>
                <a:uLnTx/>
                <a:uFillTx/>
                <a:latin typeface="Inter"/>
                <a:ea typeface="Inter"/>
                <a:cs typeface="Lato"/>
              </a:rPr>
              <a:t>What we have learnt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endParaRPr>
          </a:p>
          <a:p>
            <a:pPr marL="87313" indent="-87313" algn="l" rtl="0" fontAlgn="base">
              <a:spcAft>
                <a:spcPts val="300"/>
              </a:spcAft>
              <a:buFont typeface="Arial" panose="020B0604020202020204" pitchFamily="34" charset="0"/>
              <a:buChar char="•"/>
            </a:pPr>
            <a:r>
              <a:rPr lang="en-GB" sz="900" b="0" i="0" dirty="0">
                <a:solidFill>
                  <a:schemeClr val="tx1"/>
                </a:solidFill>
                <a:effectLst/>
                <a:latin typeface="Inter"/>
                <a:ea typeface="Inter"/>
              </a:rPr>
              <a:t>Some ICBs have already made good progress with measurement, our unique selling point will be key.</a:t>
            </a:r>
            <a:r>
              <a:rPr lang="en-US" sz="900" b="0" i="0" dirty="0">
                <a:solidFill>
                  <a:schemeClr val="tx1"/>
                </a:solidFill>
                <a:effectLst/>
                <a:latin typeface="Inter"/>
                <a:ea typeface="Inter"/>
              </a:rPr>
              <a:t>​</a:t>
            </a:r>
          </a:p>
          <a:p>
            <a:pPr marL="87313" indent="-87313" algn="l" rtl="0" fontAlgn="base">
              <a:spcAft>
                <a:spcPts val="300"/>
              </a:spcAft>
              <a:buFont typeface="Arial" panose="020B0604020202020204" pitchFamily="34" charset="0"/>
              <a:buChar char="•"/>
            </a:pPr>
            <a:r>
              <a:rPr lang="en-GB" sz="900" b="0" i="0" dirty="0">
                <a:solidFill>
                  <a:schemeClr val="tx1"/>
                </a:solidFill>
                <a:effectLst/>
                <a:latin typeface="Inter"/>
                <a:ea typeface="Inter"/>
              </a:rPr>
              <a:t>Measurement of the QS statement should not be limited to the included measures and can include both outcome and process measures.</a:t>
            </a:r>
            <a:r>
              <a:rPr lang="en-US" sz="900" b="0" i="0" dirty="0">
                <a:solidFill>
                  <a:schemeClr val="tx1"/>
                </a:solidFill>
                <a:effectLst/>
                <a:latin typeface="Inter"/>
                <a:ea typeface="Inter"/>
              </a:rPr>
              <a:t>​</a:t>
            </a:r>
          </a:p>
          <a:p>
            <a:pPr marL="87313" indent="-87313" fontAlgn="base">
              <a:spcAft>
                <a:spcPts val="300"/>
              </a:spcAft>
              <a:buFont typeface="Arial" panose="020B0604020202020204" pitchFamily="34" charset="0"/>
              <a:buChar char="•"/>
            </a:pPr>
            <a:r>
              <a:rPr lang="en-GB" sz="900" b="0" i="0" dirty="0">
                <a:solidFill>
                  <a:schemeClr val="tx1"/>
                </a:solidFill>
                <a:effectLst/>
                <a:latin typeface="Inter"/>
                <a:ea typeface="Inter"/>
              </a:rPr>
              <a:t>There are a</a:t>
            </a:r>
            <a:r>
              <a:rPr lang="en-GB" sz="900" dirty="0">
                <a:solidFill>
                  <a:schemeClr val="tx1"/>
                </a:solidFill>
                <a:latin typeface="Inter"/>
                <a:ea typeface="Inter"/>
              </a:rPr>
              <a:t> number of </a:t>
            </a:r>
            <a:r>
              <a:rPr lang="en-GB" sz="900" b="0" i="0" dirty="0">
                <a:solidFill>
                  <a:schemeClr val="tx1"/>
                </a:solidFill>
                <a:effectLst/>
                <a:latin typeface="Inter"/>
                <a:ea typeface="Inter"/>
              </a:rPr>
              <a:t>interested parties </a:t>
            </a:r>
            <a:r>
              <a:rPr lang="en-GB" sz="900" dirty="0">
                <a:solidFill>
                  <a:schemeClr val="tx1"/>
                </a:solidFill>
                <a:latin typeface="Inter"/>
                <a:ea typeface="Inter"/>
              </a:rPr>
              <a:t>with world-class expertise in</a:t>
            </a:r>
            <a:r>
              <a:rPr lang="en-GB" sz="900" b="0" i="0" dirty="0">
                <a:solidFill>
                  <a:schemeClr val="tx1"/>
                </a:solidFill>
                <a:effectLst/>
                <a:latin typeface="Inter"/>
                <a:ea typeface="Inter"/>
              </a:rPr>
              <a:t> computable guidance</a:t>
            </a:r>
            <a:r>
              <a:rPr lang="en-GB" sz="900" dirty="0">
                <a:solidFill>
                  <a:schemeClr val="tx1"/>
                </a:solidFill>
                <a:latin typeface="Inter"/>
                <a:ea typeface="Inter"/>
              </a:rPr>
              <a:t> who are willing to engage with NICE's work</a:t>
            </a:r>
            <a:r>
              <a:rPr lang="en-GB" sz="1000" dirty="0">
                <a:solidFill>
                  <a:schemeClr val="tx1"/>
                </a:solidFill>
                <a:latin typeface="Inter"/>
                <a:ea typeface="Inter"/>
              </a:rPr>
              <a:t>.</a:t>
            </a:r>
            <a:r>
              <a:rPr lang="en-GB" sz="1000" b="0" i="0" dirty="0">
                <a:solidFill>
                  <a:schemeClr val="tx1"/>
                </a:solidFill>
                <a:effectLst/>
                <a:latin typeface="Inter"/>
                <a:ea typeface="Inter"/>
              </a:rPr>
              <a: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dirty="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13" name="Arrow: Right 12">
            <a:extLst>
              <a:ext uri="{FF2B5EF4-FFF2-40B4-BE49-F238E27FC236}">
                <a16:creationId xmlns:a16="http://schemas.microsoft.com/office/drawing/2014/main" id="{AE940FCB-FE1C-C8C0-61BD-D0689D185968}"/>
              </a:ext>
              <a:ext uri="{C183D7F6-B498-43B3-948B-1728B52AA6E4}">
                <adec:decorative xmlns:adec="http://schemas.microsoft.com/office/drawing/2017/decorative" val="1"/>
              </a:ext>
            </a:extLst>
          </p:cNvPr>
          <p:cNvSpPr/>
          <p:nvPr/>
        </p:nvSpPr>
        <p:spPr>
          <a:xfrm>
            <a:off x="3074023" y="1886137"/>
            <a:ext cx="309327" cy="322962"/>
          </a:xfrm>
          <a:prstGeom prst="rightArrow">
            <a:avLst/>
          </a:prstGeom>
          <a:solidFill>
            <a:srgbClr val="228096"/>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5" name="Table 16">
            <a:extLst>
              <a:ext uri="{FF2B5EF4-FFF2-40B4-BE49-F238E27FC236}">
                <a16:creationId xmlns:a16="http://schemas.microsoft.com/office/drawing/2014/main" id="{1FDF4DFC-4090-5128-3B28-48D26DEB7EEA}"/>
              </a:ext>
            </a:extLst>
          </p:cNvPr>
          <p:cNvGraphicFramePr>
            <a:graphicFrameLocks noGrp="1"/>
          </p:cNvGraphicFramePr>
          <p:nvPr>
            <p:extLst>
              <p:ext uri="{D42A27DB-BD31-4B8C-83A1-F6EECF244321}">
                <p14:modId xmlns:p14="http://schemas.microsoft.com/office/powerpoint/2010/main" val="2875424064"/>
              </p:ext>
            </p:extLst>
          </p:nvPr>
        </p:nvGraphicFramePr>
        <p:xfrm>
          <a:off x="256150" y="4016752"/>
          <a:ext cx="11684060" cy="1833880"/>
        </p:xfrm>
        <a:graphic>
          <a:graphicData uri="http://schemas.openxmlformats.org/drawingml/2006/table">
            <a:tbl>
              <a:tblPr firstRow="1" bandRow="1">
                <a:tableStyleId>{5C22544A-7EE6-4342-B048-85BDC9FD1C3A}</a:tableStyleId>
              </a:tblPr>
              <a:tblGrid>
                <a:gridCol w="711413">
                  <a:extLst>
                    <a:ext uri="{9D8B030D-6E8A-4147-A177-3AD203B41FA5}">
                      <a16:colId xmlns:a16="http://schemas.microsoft.com/office/drawing/2014/main" val="4238164501"/>
                    </a:ext>
                  </a:extLst>
                </a:gridCol>
                <a:gridCol w="8601739">
                  <a:extLst>
                    <a:ext uri="{9D8B030D-6E8A-4147-A177-3AD203B41FA5}">
                      <a16:colId xmlns:a16="http://schemas.microsoft.com/office/drawing/2014/main" val="1861665711"/>
                    </a:ext>
                  </a:extLst>
                </a:gridCol>
                <a:gridCol w="1206683">
                  <a:extLst>
                    <a:ext uri="{9D8B030D-6E8A-4147-A177-3AD203B41FA5}">
                      <a16:colId xmlns:a16="http://schemas.microsoft.com/office/drawing/2014/main" val="1966782462"/>
                    </a:ext>
                  </a:extLst>
                </a:gridCol>
                <a:gridCol w="1164225">
                  <a:extLst>
                    <a:ext uri="{9D8B030D-6E8A-4147-A177-3AD203B41FA5}">
                      <a16:colId xmlns:a16="http://schemas.microsoft.com/office/drawing/2014/main" val="3628499826"/>
                    </a:ext>
                  </a:extLst>
                </a:gridCol>
              </a:tblGrid>
              <a:tr h="370840">
                <a:tc rowSpan="7">
                  <a:txBody>
                    <a:bodyPr/>
                    <a:lstStyle/>
                    <a:p>
                      <a:pPr algn="ctr"/>
                      <a:endParaRPr lang="en-GB" sz="2000"/>
                    </a:p>
                    <a:p>
                      <a:pPr algn="ctr"/>
                      <a:endParaRPr lang="en-GB" sz="2000"/>
                    </a:p>
                    <a:p>
                      <a:pPr algn="ctr"/>
                      <a:r>
                        <a:rPr lang="en-GB" sz="2400"/>
                        <a:t>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GB" sz="1200" dirty="0"/>
                        <a:t>Milestone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tc>
                  <a:txBody>
                    <a:bodyPr/>
                    <a:lstStyle/>
                    <a:p>
                      <a:r>
                        <a:rPr lang="en-GB" sz="1200" dirty="0"/>
                        <a:t>Delivered by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tc>
                  <a:txBody>
                    <a:bodyPr/>
                    <a:lstStyle/>
                    <a:p>
                      <a:pPr algn="ctr"/>
                      <a:r>
                        <a:rPr lang="en-GB" sz="1200" dirty="0"/>
                        <a:t>On track?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extLst>
                  <a:ext uri="{0D108BD9-81ED-4DB2-BD59-A6C34878D82A}">
                    <a16:rowId xmlns:a16="http://schemas.microsoft.com/office/drawing/2014/main" val="1059272938"/>
                  </a:ext>
                </a:extLst>
              </a:tr>
              <a:tr h="0">
                <a:tc vMerge="1">
                  <a:txBody>
                    <a:bodyPr/>
                    <a:lstStyle/>
                    <a:p>
                      <a:endParaRPr lang="en-GB" sz="1000"/>
                    </a:p>
                  </a:txBody>
                  <a:tcPr/>
                </a:tc>
                <a:tc>
                  <a:txBody>
                    <a:bodyPr/>
                    <a:lstStyle/>
                    <a:p>
                      <a:r>
                        <a:rPr lang="en-GB" sz="1000"/>
                        <a:t>Assessed the extent of uptake of priority guidance using currently available data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1000" i="0"/>
                        <a:t>Sep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469511913"/>
                  </a:ext>
                </a:extLst>
              </a:tr>
              <a:tr h="0">
                <a:tc vMerge="1">
                  <a:txBody>
                    <a:bodyPr/>
                    <a:lstStyle/>
                    <a:p>
                      <a:endParaRPr lang="en-GB" sz="1000"/>
                    </a:p>
                  </a:txBody>
                  <a:tcPr/>
                </a:tc>
                <a:tc>
                  <a:txBody>
                    <a:bodyPr/>
                    <a:lstStyle/>
                    <a:p>
                      <a:r>
                        <a:rPr lang="en-GB" sz="1000"/>
                        <a:t>Measured the uptake of NICE advice in a pilot priority topic </a:t>
                      </a:r>
                      <a:r>
                        <a:rPr lang="en-GB" sz="1000">
                          <a:latin typeface="+mn-lt"/>
                          <a:ea typeface="Lato" panose="020F0502020204030203" pitchFamily="34" charset="0"/>
                          <a:cs typeface="Lato" panose="020F0502020204030203" pitchFamily="34" charset="0"/>
                        </a:rPr>
                        <a:t>using an automated reproducible pipeline</a:t>
                      </a:r>
                      <a:endParaRPr lang="en-GB" sz="1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a:t>Nov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00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501791997"/>
                  </a:ext>
                </a:extLst>
              </a:tr>
              <a:tr h="0">
                <a:tc vMerge="1">
                  <a:txBody>
                    <a:bodyPr/>
                    <a:lstStyle/>
                    <a:p>
                      <a:endParaRPr lang="en-GB" sz="1000"/>
                    </a:p>
                  </a:txBody>
                  <a:tcPr/>
                </a:tc>
                <a:tc>
                  <a:txBody>
                    <a:bodyPr/>
                    <a:lstStyle/>
                    <a:p>
                      <a:r>
                        <a:rPr lang="en-GB" sz="1000" b="0" i="0" u="none" strike="noStrike">
                          <a:solidFill>
                            <a:srgbClr val="000000"/>
                          </a:solidFill>
                          <a:effectLst/>
                          <a:latin typeface="Inter" panose="02000503000000020004" pitchFamily="2" charset="0"/>
                        </a:rPr>
                        <a:t>Develop an approach for automatic measurement of core recommendations in NICE guidance (HTA + guidelines) </a:t>
                      </a:r>
                      <a:endParaRPr lang="en-GB" sz="1000">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1000"/>
                        <a:t>Dec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605993382"/>
                  </a:ext>
                </a:extLst>
              </a:tr>
              <a:tr h="0">
                <a:tc vMerge="1">
                  <a:txBody>
                    <a:bodyPr/>
                    <a:lstStyle/>
                    <a:p>
                      <a:endParaRPr lang="en-GB" sz="1000"/>
                    </a:p>
                  </a:txBody>
                  <a:tcPr/>
                </a:tc>
                <a:tc>
                  <a:txBody>
                    <a:bodyPr/>
                    <a:lstStyle/>
                    <a:p>
                      <a:r>
                        <a:rPr lang="en-GB" sz="1000" b="0" i="0" u="none" strike="noStrike">
                          <a:solidFill>
                            <a:srgbClr val="000000"/>
                          </a:solidFill>
                          <a:effectLst/>
                          <a:latin typeface="Inter" panose="02000503000000020004" pitchFamily="2" charset="0"/>
                        </a:rPr>
                        <a:t>Developed an approach for defining core computable recommendations for guidance </a:t>
                      </a:r>
                      <a:endParaRPr lang="en-GB" sz="1000">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0679941"/>
                  </a:ext>
                </a:extLst>
              </a:tr>
              <a:tr h="0">
                <a:tc vMerge="1">
                  <a:txBody>
                    <a:bodyPr/>
                    <a:lstStyle/>
                    <a:p>
                      <a:endParaRPr lang="en-GB" sz="1000"/>
                    </a:p>
                  </a:txBody>
                  <a:tcPr/>
                </a:tc>
                <a:tc>
                  <a:txBody>
                    <a:bodyPr/>
                    <a:lstStyle/>
                    <a:p>
                      <a:pPr>
                        <a:defRPr/>
                      </a:pPr>
                      <a:r>
                        <a:rPr lang="en-GB" sz="1000" b="0" i="0" u="none" strike="noStrike">
                          <a:solidFill>
                            <a:srgbClr val="000000"/>
                          </a:solidFill>
                          <a:effectLst/>
                          <a:latin typeface="Inter" panose="02000503000000020004" pitchFamily="2" charset="0"/>
                        </a:rPr>
                        <a:t>Implemented routine measurement of TAs and high impact/priority TAs quality standards as a surrogate for guideline uptake </a:t>
                      </a:r>
                      <a:r>
                        <a:rPr lang="en-GB" sz="1000" b="0" i="0">
                          <a:solidFill>
                            <a:srgbClr val="000000"/>
                          </a:solidFill>
                          <a:effectLst/>
                          <a:latin typeface="Inter" panose="02000503000000020004" pitchFamily="2" charset="0"/>
                        </a:rPr>
                        <a:t>​</a:t>
                      </a:r>
                      <a:endParaRPr kumimoji="0" lang="en-GB" sz="1000" b="0" i="0" u="none" strike="noStrike" kern="1200" cap="none" spc="0" normalizeH="0" baseline="0" noProof="0">
                        <a:ln>
                          <a:noFill/>
                        </a:ln>
                        <a:effectLst/>
                        <a:uLnTx/>
                        <a:uFillTx/>
                        <a:latin typeface="+mn-lt"/>
                        <a:ea typeface="Lato" panose="020F0502020204030203" pitchFamily="34" charset="0"/>
                        <a:cs typeface="Lato" panose="020F050202020403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1000">
                          <a:solidFill>
                            <a:schemeClr val="tx1"/>
                          </a:solidFill>
                        </a:rPr>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858299326"/>
                  </a:ext>
                </a:extLst>
              </a:tr>
              <a:tr h="0">
                <a:tc vMerge="1">
                  <a:txBody>
                    <a:bodyPr/>
                    <a:lstStyle/>
                    <a:p>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mn-lt"/>
                          <a:ea typeface="Lato" panose="020F0502020204030203" pitchFamily="34" charset="0"/>
                          <a:cs typeface="Lato" panose="020F0502020204030203" pitchFamily="34" charset="0"/>
                        </a:rPr>
                        <a:t>Established a system for routine feedback from uptake data to inform implementation support plans and topic selection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a:solidFill>
                            <a:schemeClr val="tx1"/>
                          </a:solidFill>
                        </a:rPr>
                        <a:t>Mar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128834055"/>
                  </a:ext>
                </a:extLst>
              </a:tr>
            </a:tbl>
          </a:graphicData>
        </a:graphic>
      </p:graphicFrame>
    </p:spTree>
    <p:extLst>
      <p:ext uri="{BB962C8B-B14F-4D97-AF65-F5344CB8AC3E}">
        <p14:creationId xmlns:p14="http://schemas.microsoft.com/office/powerpoint/2010/main" val="6614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259E672-EBCF-71E4-D1E4-9EE51D00FD5D}"/>
              </a:ext>
            </a:extLst>
          </p:cNvPr>
          <p:cNvSpPr txBox="1">
            <a:spLocks noGrp="1"/>
          </p:cNvSpPr>
          <p:nvPr>
            <p:ph type="title" idx="4294967295"/>
          </p:nvPr>
        </p:nvSpPr>
        <p:spPr>
          <a:xfrm>
            <a:off x="250947" y="71683"/>
            <a:ext cx="866976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Lora SemiBold" pitchFamily="2" charset="0"/>
                <a:ea typeface="Lato" panose="020F0502020204030203" pitchFamily="34" charset="0"/>
                <a:cs typeface="Lato" panose="020F0502020204030203" pitchFamily="34" charset="0"/>
              </a:rPr>
              <a:t>Transformation Progress – July 2023 (Slide 6 of 6)</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2" name="Title 7">
            <a:extLst>
              <a:ext uri="{FF2B5EF4-FFF2-40B4-BE49-F238E27FC236}">
                <a16:creationId xmlns:a16="http://schemas.microsoft.com/office/drawing/2014/main" id="{3E12EEAA-B9EC-7917-33E6-16FA55C6D1B4}"/>
              </a:ext>
            </a:extLst>
          </p:cNvPr>
          <p:cNvSpPr>
            <a:spLocks/>
          </p:cNvSpPr>
          <p:nvPr/>
        </p:nvSpPr>
        <p:spPr>
          <a:xfrm>
            <a:off x="275841" y="540936"/>
            <a:ext cx="11656369" cy="482400"/>
          </a:xfrm>
          <a:prstGeom prst="rect">
            <a:avLst/>
          </a:prstGeom>
          <a:solidFill>
            <a:srgbClr val="228096"/>
          </a:solid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     </a:t>
            </a:r>
            <a:r>
              <a:rPr kumimoji="0" lang="en-GB" sz="2000" b="1" i="0" u="none" strike="noStrike" kern="1200" cap="none" spc="0" normalizeH="0" baseline="0" noProof="0">
                <a:ln>
                  <a:noFill/>
                </a:ln>
                <a:solidFill>
                  <a:prstClr val="white"/>
                </a:solidFill>
                <a:effectLst/>
                <a:uLnTx/>
                <a:uFillTx/>
                <a:latin typeface="Inter" panose="02000503000000020004" pitchFamily="2" charset="0"/>
                <a:ea typeface="Inter" panose="02000503000000020004" pitchFamily="2" charset="0"/>
                <a:cs typeface="Lato" panose="020F0502020204030203" pitchFamily="34" charset="0"/>
              </a:rPr>
              <a:t>Build a brilliant organisation</a:t>
            </a:r>
          </a:p>
        </p:txBody>
      </p:sp>
      <p:sp>
        <p:nvSpPr>
          <p:cNvPr id="73" name="Oval 72">
            <a:extLst>
              <a:ext uri="{FF2B5EF4-FFF2-40B4-BE49-F238E27FC236}">
                <a16:creationId xmlns:a16="http://schemas.microsoft.com/office/drawing/2014/main" id="{DAD09A09-B81A-22B4-7850-F0ACF950A820}"/>
              </a:ext>
              <a:ext uri="{C183D7F6-B498-43B3-948B-1728B52AA6E4}">
                <adec:decorative xmlns:adec="http://schemas.microsoft.com/office/drawing/2017/decorative" val="1"/>
              </a:ext>
            </a:extLst>
          </p:cNvPr>
          <p:cNvSpPr/>
          <p:nvPr/>
        </p:nvSpPr>
        <p:spPr>
          <a:xfrm>
            <a:off x="351887" y="579625"/>
            <a:ext cx="396000" cy="396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t>4</a:t>
            </a:r>
          </a:p>
        </p:txBody>
      </p:sp>
      <p:sp>
        <p:nvSpPr>
          <p:cNvPr id="13" name="Rectangle 12">
            <a:extLst>
              <a:ext uri="{FF2B5EF4-FFF2-40B4-BE49-F238E27FC236}">
                <a16:creationId xmlns:a16="http://schemas.microsoft.com/office/drawing/2014/main" id="{C7D567A3-FE78-645A-FD83-BA5D178BDEA5}"/>
              </a:ext>
            </a:extLst>
          </p:cNvPr>
          <p:cNvSpPr/>
          <p:nvPr/>
        </p:nvSpPr>
        <p:spPr>
          <a:xfrm>
            <a:off x="250947" y="1102786"/>
            <a:ext cx="2329220" cy="324899"/>
          </a:xfrm>
          <a:prstGeom prst="rect">
            <a:avLst/>
          </a:prstGeom>
          <a:solidFill>
            <a:srgbClr val="EAD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chemeClr val="tx1"/>
                </a:solidFill>
              </a:rPr>
              <a:t>Brilliant organisation</a:t>
            </a:r>
          </a:p>
        </p:txBody>
      </p:sp>
      <p:sp>
        <p:nvSpPr>
          <p:cNvPr id="3" name="Arrow: Pentagon 2">
            <a:extLst>
              <a:ext uri="{FF2B5EF4-FFF2-40B4-BE49-F238E27FC236}">
                <a16:creationId xmlns:a16="http://schemas.microsoft.com/office/drawing/2014/main" id="{2240E410-8088-F59B-96EA-3D39608F88BC}"/>
              </a:ext>
            </a:extLst>
          </p:cNvPr>
          <p:cNvSpPr/>
          <p:nvPr/>
        </p:nvSpPr>
        <p:spPr>
          <a:xfrm>
            <a:off x="250947" y="1448244"/>
            <a:ext cx="2718000" cy="2465176"/>
          </a:xfrm>
          <a:prstGeom prst="homePlate">
            <a:avLst>
              <a:gd name="adj" fmla="val 15700"/>
            </a:avLst>
          </a:prstGeom>
          <a:solidFill>
            <a:srgbClr val="40729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a:solidFill>
                <a:schemeClr val="bg1"/>
              </a:solidFill>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bg1"/>
                </a:solidFill>
                <a:latin typeface="Inter" panose="02000503000000020004" pitchFamily="2" charset="0"/>
                <a:ea typeface="Inter" panose="02000503000000020004" pitchFamily="2" charset="0"/>
                <a:cs typeface="Lato" panose="020F0502020204030203" pitchFamily="34" charset="0"/>
              </a:rPr>
              <a:t>Objective 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chemeClr val="bg1"/>
                </a:solidFill>
                <a:ea typeface="Inter SemiBold" panose="02000503000000020004" pitchFamily="2" charset="0"/>
              </a:rPr>
              <a:t>Build a brilliant organisation by implementing suggestions from crowdsourcing and staff survey including:  develop a </a:t>
            </a:r>
            <a:r>
              <a:rPr lang="en-GB" sz="1000" b="1">
                <a:solidFill>
                  <a:schemeClr val="bg1"/>
                </a:solidFill>
                <a:ea typeface="Inter SemiBold" panose="02000503000000020004" pitchFamily="2" charset="0"/>
              </a:rPr>
              <a:t>continuous improvement process</a:t>
            </a:r>
            <a:r>
              <a:rPr lang="en-GB" sz="1000">
                <a:solidFill>
                  <a:schemeClr val="bg1"/>
                </a:solidFill>
                <a:ea typeface="Inter SemiBold" panose="02000503000000020004" pitchFamily="2" charset="0"/>
              </a:rPr>
              <a:t> and capabilities and adopt </a:t>
            </a:r>
            <a:r>
              <a:rPr lang="en-GB" sz="1000" b="1">
                <a:solidFill>
                  <a:schemeClr val="bg1"/>
                </a:solidFill>
                <a:ea typeface="Inter SemiBold" panose="02000503000000020004" pitchFamily="2" charset="0"/>
              </a:rPr>
              <a:t>NICE-wide talent management </a:t>
            </a:r>
            <a:r>
              <a:rPr lang="en-GB" sz="1000">
                <a:solidFill>
                  <a:schemeClr val="bg1"/>
                </a:solidFill>
                <a:ea typeface="Inter SemiBold" panose="02000503000000020004" pitchFamily="2" charset="0"/>
              </a:rPr>
              <a:t>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a:solidFill>
                <a:schemeClr val="bg1"/>
              </a:solidFill>
              <a:ea typeface="Inter SemiBold" panose="02000503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chemeClr val="bg1"/>
              </a:solidFill>
              <a:effectLst/>
              <a:uLnTx/>
              <a:uFillTx/>
              <a:latin typeface="Inter" panose="02000503000000020004" pitchFamily="2" charset="0"/>
              <a:ea typeface="Inter" panose="02000503000000020004" pitchFamily="2" charset="0"/>
              <a:cs typeface="Lato" panose="020F0502020204030203" pitchFamily="34" charset="0"/>
            </a:endParaRPr>
          </a:p>
        </p:txBody>
      </p:sp>
      <p:sp>
        <p:nvSpPr>
          <p:cNvPr id="2" name="Rectangle 1">
            <a:extLst>
              <a:ext uri="{FF2B5EF4-FFF2-40B4-BE49-F238E27FC236}">
                <a16:creationId xmlns:a16="http://schemas.microsoft.com/office/drawing/2014/main" id="{B4B4E8C9-96B1-34A7-6DFA-24D2C8AA5899}"/>
              </a:ext>
            </a:extLst>
          </p:cNvPr>
          <p:cNvSpPr/>
          <p:nvPr/>
        </p:nvSpPr>
        <p:spPr>
          <a:xfrm>
            <a:off x="3028752" y="1102786"/>
            <a:ext cx="1155600" cy="2810633"/>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95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rPr>
              <a:t>Confidence level in achieving objective</a:t>
            </a:r>
          </a:p>
        </p:txBody>
      </p:sp>
      <p:grpSp>
        <p:nvGrpSpPr>
          <p:cNvPr id="7" name="Group 6" descr="Graphic of a meter ranked Low to High, with an arrow pointing at the High level.">
            <a:extLst>
              <a:ext uri="{FF2B5EF4-FFF2-40B4-BE49-F238E27FC236}">
                <a16:creationId xmlns:a16="http://schemas.microsoft.com/office/drawing/2014/main" id="{7D3965AF-3A05-87EE-9C1C-12C97DEDB5C4}"/>
              </a:ext>
            </a:extLst>
          </p:cNvPr>
          <p:cNvGrpSpPr/>
          <p:nvPr/>
        </p:nvGrpSpPr>
        <p:grpSpPr>
          <a:xfrm>
            <a:off x="3251061" y="1834062"/>
            <a:ext cx="845875" cy="1673071"/>
            <a:chOff x="7818668" y="2734102"/>
            <a:chExt cx="845875" cy="1163725"/>
          </a:xfrm>
        </p:grpSpPr>
        <p:sp>
          <p:nvSpPr>
            <p:cNvPr id="8" name="Rectangle 7">
              <a:extLst>
                <a:ext uri="{FF2B5EF4-FFF2-40B4-BE49-F238E27FC236}">
                  <a16:creationId xmlns:a16="http://schemas.microsoft.com/office/drawing/2014/main" id="{3091C78B-67DD-052B-627D-E2333696AC54}"/>
                </a:ext>
              </a:extLst>
            </p:cNvPr>
            <p:cNvSpPr/>
            <p:nvPr/>
          </p:nvSpPr>
          <p:spPr>
            <a:xfrm>
              <a:off x="7964859" y="2754248"/>
              <a:ext cx="570861" cy="1143579"/>
            </a:xfrm>
            <a:prstGeom prst="rect">
              <a:avLst/>
            </a:prstGeom>
            <a:gradFill flip="none" rotWithShape="1">
              <a:gsLst>
                <a:gs pos="0">
                  <a:srgbClr val="92D050"/>
                </a:gs>
                <a:gs pos="77000">
                  <a:srgbClr val="F56207"/>
                </a:gs>
                <a:gs pos="24000">
                  <a:srgbClr val="B7CB35"/>
                </a:gs>
                <a:gs pos="52000">
                  <a:srgbClr val="EBC30E"/>
                </a:gs>
                <a:gs pos="100000">
                  <a:srgbClr val="FF0000"/>
                </a:gs>
              </a:gsLst>
              <a:lin ang="5400000" scaled="1"/>
              <a:tileRect/>
            </a:gra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930B4D4-8141-A615-D7FB-E7AA471B6B91}"/>
                </a:ext>
              </a:extLst>
            </p:cNvPr>
            <p:cNvSpPr txBox="1"/>
            <p:nvPr/>
          </p:nvSpPr>
          <p:spPr>
            <a:xfrm>
              <a:off x="7893193" y="3172233"/>
              <a:ext cx="716223"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MEDIUM</a:t>
              </a:r>
            </a:p>
          </p:txBody>
        </p:sp>
        <p:sp>
          <p:nvSpPr>
            <p:cNvPr id="10" name="TextBox 9">
              <a:extLst>
                <a:ext uri="{FF2B5EF4-FFF2-40B4-BE49-F238E27FC236}">
                  <a16:creationId xmlns:a16="http://schemas.microsoft.com/office/drawing/2014/main" id="{75E526F5-A96C-E359-2A10-278EE670632D}"/>
                </a:ext>
              </a:extLst>
            </p:cNvPr>
            <p:cNvSpPr txBox="1"/>
            <p:nvPr/>
          </p:nvSpPr>
          <p:spPr>
            <a:xfrm>
              <a:off x="7818668" y="2734102"/>
              <a:ext cx="845875"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HIGH</a:t>
              </a:r>
            </a:p>
          </p:txBody>
        </p:sp>
        <p:sp>
          <p:nvSpPr>
            <p:cNvPr id="11" name="TextBox 10">
              <a:extLst>
                <a:ext uri="{FF2B5EF4-FFF2-40B4-BE49-F238E27FC236}">
                  <a16:creationId xmlns:a16="http://schemas.microsoft.com/office/drawing/2014/main" id="{397F41B3-B79B-216F-FDE0-F999F3F67322}"/>
                </a:ext>
              </a:extLst>
            </p:cNvPr>
            <p:cNvSpPr txBox="1"/>
            <p:nvPr/>
          </p:nvSpPr>
          <p:spPr>
            <a:xfrm>
              <a:off x="7917865" y="3708568"/>
              <a:ext cx="647480" cy="1633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Calibri" panose="020F0502020204030204"/>
                  <a:ea typeface="+mn-ea"/>
                  <a:cs typeface="+mn-cs"/>
                </a:rPr>
                <a:t>LOW</a:t>
              </a:r>
            </a:p>
          </p:txBody>
        </p:sp>
      </p:grpSp>
      <p:sp>
        <p:nvSpPr>
          <p:cNvPr id="6" name="Rectangle 5">
            <a:extLst>
              <a:ext uri="{FF2B5EF4-FFF2-40B4-BE49-F238E27FC236}">
                <a16:creationId xmlns:a16="http://schemas.microsoft.com/office/drawing/2014/main" id="{7DCB4440-340F-071C-4FAE-E5C4C541D247}"/>
              </a:ext>
            </a:extLst>
          </p:cNvPr>
          <p:cNvSpPr/>
          <p:nvPr/>
        </p:nvSpPr>
        <p:spPr>
          <a:xfrm>
            <a:off x="4229624" y="1102786"/>
            <a:ext cx="3378725" cy="2810633"/>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What’s been achieved</a:t>
            </a:r>
          </a:p>
          <a:p>
            <a:pPr marL="0" marR="0" lvl="0" indent="0" defTabSz="914400" rtl="0" eaLnBrk="1" fontAlgn="auto" latinLnBrk="0" hangingPunct="1">
              <a:lnSpc>
                <a:spcPct val="100000"/>
              </a:lnSpc>
              <a:spcBef>
                <a:spcPts val="0"/>
              </a:spcBef>
              <a:spcAft>
                <a:spcPts val="0"/>
              </a:spcAft>
              <a:buClrTx/>
              <a:buSzTx/>
              <a:buFontTx/>
              <a:buNone/>
              <a:tabLst/>
              <a:defRPr/>
            </a:pPr>
            <a:endParaRPr lang="en-GB" sz="600" b="1" i="0" u="none" strike="noStrike" kern="1200" cap="none" spc="0" normalizeH="0" baseline="0" noProof="0">
              <a:ln>
                <a:noFill/>
              </a:ln>
              <a:solidFill>
                <a:schemeClr val="tx1"/>
              </a:solidFill>
              <a:effectLst/>
              <a:uLnTx/>
              <a:uFillTx/>
              <a:latin typeface="Inter"/>
              <a:ea typeface="Inter"/>
              <a:cs typeface="Lato"/>
            </a:endParaRPr>
          </a:p>
          <a:p>
            <a:pPr>
              <a:defRPr/>
            </a:pPr>
            <a:r>
              <a:rPr lang="en-GB" sz="900" b="1">
                <a:solidFill>
                  <a:srgbClr val="000000"/>
                </a:solidFill>
                <a:latin typeface="Inter"/>
                <a:ea typeface="Inter"/>
                <a:cs typeface="Lato"/>
              </a:rPr>
              <a:t>Talent management:</a:t>
            </a:r>
            <a:r>
              <a:rPr lang="en-GB" sz="900">
                <a:solidFill>
                  <a:srgbClr val="000000"/>
                </a:solidFill>
                <a:latin typeface="Inter"/>
                <a:ea typeface="Inter"/>
                <a:cs typeface="Lato"/>
              </a:rPr>
              <a:t> Ending period for completion of PDPs across organisation using new appraisal process. Evaluation designed to include in YW@N in July. Leadership competencies finalised. Development and engagement work for EDI road map is underway. Multiverse Data Academy cohort 1 launched. </a:t>
            </a:r>
          </a:p>
          <a:p>
            <a:pPr>
              <a:defRPr/>
            </a:pPr>
            <a:endParaRPr lang="en-GB" sz="900">
              <a:solidFill>
                <a:srgbClr val="000000"/>
              </a:solidFill>
              <a:latin typeface="Inter"/>
              <a:ea typeface="Inter"/>
              <a:cs typeface="Lato"/>
            </a:endParaRPr>
          </a:p>
          <a:p>
            <a:pPr>
              <a:defRPr/>
            </a:pPr>
            <a:r>
              <a:rPr lang="en-GB" sz="900" b="1">
                <a:solidFill>
                  <a:srgbClr val="000000"/>
                </a:solidFill>
                <a:latin typeface="Inter"/>
                <a:ea typeface="Inter"/>
                <a:cs typeface="Lato"/>
              </a:rPr>
              <a:t>Senior leaders' development</a:t>
            </a:r>
            <a:r>
              <a:rPr lang="en-GB" sz="900">
                <a:solidFill>
                  <a:srgbClr val="000000"/>
                </a:solidFill>
                <a:latin typeface="Inter"/>
                <a:ea typeface="Inter"/>
                <a:cs typeface="Lato"/>
              </a:rPr>
              <a:t>: first in person session delivered, covering change with Kotter, brand and storytelling, and co-creation of development programme for senior leaders. Small group created to work up development programme for next 12-18 months.</a:t>
            </a:r>
          </a:p>
          <a:p>
            <a:pPr>
              <a:defRPr/>
            </a:pPr>
            <a:endParaRPr lang="en-GB" sz="900">
              <a:solidFill>
                <a:srgbClr val="000000"/>
              </a:solidFill>
              <a:latin typeface="Inter"/>
              <a:ea typeface="Inter"/>
              <a:cs typeface="Lato"/>
            </a:endParaRPr>
          </a:p>
          <a:p>
            <a:pPr>
              <a:defRPr/>
            </a:pPr>
            <a:r>
              <a:rPr lang="en-GB" sz="900" b="1">
                <a:solidFill>
                  <a:srgbClr val="000000"/>
                </a:solidFill>
                <a:latin typeface="Inter"/>
                <a:ea typeface="Inter"/>
                <a:cs typeface="Lato"/>
              </a:rPr>
              <a:t>NICE way:</a:t>
            </a:r>
            <a:r>
              <a:rPr lang="en-GB" sz="900">
                <a:solidFill>
                  <a:srgbClr val="000000"/>
                </a:solidFill>
                <a:latin typeface="Inter"/>
                <a:ea typeface="Inter"/>
                <a:cs typeface="Lato"/>
              </a:rPr>
              <a:t> Proposals for development of 'NICE way' and the training of key cohorts discussed. Draft of tender and business case in progress.</a:t>
            </a:r>
          </a:p>
          <a:p>
            <a:pPr>
              <a:defRPr/>
            </a:pPr>
            <a:r>
              <a:rPr lang="en-GB" sz="900" b="1">
                <a:solidFill>
                  <a:srgbClr val="000000"/>
                </a:solidFill>
                <a:latin typeface="Inter"/>
                <a:ea typeface="Inter"/>
                <a:cs typeface="Lato"/>
              </a:rPr>
              <a:t>Meeting spring clean</a:t>
            </a:r>
            <a:r>
              <a:rPr lang="en-GB" sz="900">
                <a:solidFill>
                  <a:srgbClr val="000000"/>
                </a:solidFill>
                <a:latin typeface="Inter"/>
                <a:ea typeface="Inter"/>
                <a:cs typeface="Lato"/>
              </a:rPr>
              <a:t> month completed</a:t>
            </a:r>
          </a:p>
          <a:p>
            <a:pPr>
              <a:defRPr/>
            </a:pPr>
            <a:endParaRPr lang="en-GB" sz="900" i="0" u="none" strike="noStrike" kern="1200" cap="none" spc="0" normalizeH="0" baseline="0" noProof="0">
              <a:ln>
                <a:noFill/>
              </a:ln>
              <a:solidFill>
                <a:schemeClr val="tx1"/>
              </a:solidFill>
              <a:effectLst/>
              <a:uLnTx/>
              <a:uFillTx/>
              <a:latin typeface="Inter"/>
              <a:ea typeface="Inter"/>
              <a:cs typeface="Lato"/>
            </a:endParaRPr>
          </a:p>
        </p:txBody>
      </p:sp>
      <p:sp>
        <p:nvSpPr>
          <p:cNvPr id="5" name="Rectangle 4">
            <a:extLst>
              <a:ext uri="{FF2B5EF4-FFF2-40B4-BE49-F238E27FC236}">
                <a16:creationId xmlns:a16="http://schemas.microsoft.com/office/drawing/2014/main" id="{F018B729-EC13-5107-4D9C-AA42EE8A4CDE}"/>
              </a:ext>
            </a:extLst>
          </p:cNvPr>
          <p:cNvSpPr/>
          <p:nvPr/>
        </p:nvSpPr>
        <p:spPr>
          <a:xfrm>
            <a:off x="7653620" y="1109988"/>
            <a:ext cx="2545702" cy="2803431"/>
          </a:xfrm>
          <a:prstGeom prst="rect">
            <a:avLst/>
          </a:prstGeom>
          <a:solidFill>
            <a:srgbClr val="F3DED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Key risks and challenges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a:defRPr/>
            </a:pPr>
            <a:endParaRPr lang="en-GB" sz="900" i="0" u="none" strike="noStrike" kern="1200" cap="none" spc="0" normalizeH="0" baseline="0" noProof="0">
              <a:ln>
                <a:noFill/>
              </a:ln>
              <a:solidFill>
                <a:schemeClr val="tx1"/>
              </a:solidFill>
              <a:effectLst/>
              <a:uLnTx/>
              <a:uFillTx/>
              <a:latin typeface="Inter"/>
              <a:ea typeface="Inter"/>
              <a:cs typeface="Lato"/>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Lato" panose="020F050202020403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1000">
              <a:solidFill>
                <a:schemeClr val="tx1"/>
              </a:solidFill>
              <a:latin typeface="Inter" panose="02000503000000020004" pitchFamily="2" charset="0"/>
              <a:ea typeface="Inter" panose="02000503000000020004" pitchFamily="2" charset="0"/>
              <a:cs typeface="Lato" panose="020F0502020204030203" pitchFamily="34" charset="0"/>
            </a:endParaRPr>
          </a:p>
          <a:p>
            <a:pPr>
              <a:defRPr/>
            </a:pPr>
            <a:r>
              <a:rPr lang="en-GB" sz="900">
                <a:solidFill>
                  <a:schemeClr val="tx1"/>
                </a:solidFill>
                <a:latin typeface="Inter"/>
                <a:ea typeface="Inter"/>
                <a:cs typeface="Lato"/>
              </a:rPr>
              <a:t>Still some work to bring along </a:t>
            </a:r>
            <a:r>
              <a:rPr lang="en-GB" sz="900" i="1">
                <a:solidFill>
                  <a:schemeClr val="tx1"/>
                </a:solidFill>
                <a:latin typeface="Inter"/>
                <a:ea typeface="Inter"/>
                <a:cs typeface="Lato"/>
              </a:rPr>
              <a:t>all</a:t>
            </a:r>
            <a:r>
              <a:rPr lang="en-GB" sz="900">
                <a:solidFill>
                  <a:schemeClr val="tx1"/>
                </a:solidFill>
                <a:latin typeface="Inter"/>
                <a:ea typeface="Inter"/>
                <a:cs typeface="Lato"/>
              </a:rPr>
              <a:t> those leading change across NICE with the unified approach of the 'NICE way'. We are reviewing collaboration and engagement. Business case and tender spec in progress.</a:t>
            </a:r>
            <a:endParaRPr lang="en-GB">
              <a:solidFill>
                <a:schemeClr val="tx1"/>
              </a:solidFill>
              <a:latin typeface="Inter"/>
              <a:ea typeface="Inter"/>
              <a:cs typeface="Lato"/>
            </a:endParaRPr>
          </a:p>
          <a:p>
            <a:pPr marL="0" marR="0" lvl="0" indent="0" defTabSz="914400">
              <a:lnSpc>
                <a:spcPct val="100000"/>
              </a:lnSpc>
              <a:spcBef>
                <a:spcPts val="0"/>
              </a:spcBef>
              <a:spcAft>
                <a:spcPts val="0"/>
              </a:spcAft>
              <a:buClrTx/>
              <a:buSzTx/>
              <a:buFontTx/>
              <a:buNone/>
              <a:tabLst/>
              <a:defRPr/>
            </a:pPr>
            <a:endParaRPr lang="en-GB" sz="90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endParaRPr>
          </a:p>
          <a:p>
            <a:pPr>
              <a:defRPr/>
            </a:pPr>
            <a:endParaRPr lang="en-GB" sz="900">
              <a:solidFill>
                <a:schemeClr val="tx1"/>
              </a:solidFill>
              <a:latin typeface="Inter" panose="02000503000000020004" pitchFamily="2" charset="0"/>
              <a:ea typeface="Inter" panose="02000503000000020004" pitchFamily="2" charset="0"/>
              <a:cs typeface="Lato" panose="020F0502020204030203" pitchFamily="34" charset="0"/>
            </a:endParaRPr>
          </a:p>
          <a:p>
            <a:pPr algn="ctr">
              <a:defRPr/>
            </a:pPr>
            <a:endParaRPr lang="en-GB" sz="1000" b="1">
              <a:solidFill>
                <a:prstClr val="black"/>
              </a:solidFill>
              <a:latin typeface="Inter" panose="02000503000000020004" pitchFamily="2" charset="0"/>
              <a:ea typeface="Inter" panose="02000503000000020004" pitchFamily="2" charset="0"/>
              <a:cs typeface="Lato" panose="020F0502020204030203" pitchFamily="34" charset="0"/>
            </a:endParaRPr>
          </a:p>
        </p:txBody>
      </p:sp>
      <p:sp>
        <p:nvSpPr>
          <p:cNvPr id="4" name="Rectangle 3">
            <a:extLst>
              <a:ext uri="{FF2B5EF4-FFF2-40B4-BE49-F238E27FC236}">
                <a16:creationId xmlns:a16="http://schemas.microsoft.com/office/drawing/2014/main" id="{8928BC1D-D489-4BAB-AE93-B1B4B2D307C5}"/>
              </a:ext>
            </a:extLst>
          </p:cNvPr>
          <p:cNvSpPr/>
          <p:nvPr/>
        </p:nvSpPr>
        <p:spPr>
          <a:xfrm>
            <a:off x="10244593" y="1102787"/>
            <a:ext cx="1695617" cy="2810634"/>
          </a:xfrm>
          <a:prstGeom prst="rect">
            <a:avLst/>
          </a:prstGeom>
          <a:solidFill>
            <a:srgbClr val="F7F4F1"/>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tx1"/>
                </a:solidFill>
                <a:effectLst/>
                <a:uLnTx/>
                <a:uFillTx/>
                <a:latin typeface="Inter"/>
                <a:ea typeface="Inter"/>
                <a:cs typeface="Lato"/>
              </a:rPr>
              <a:t>What we have learnt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endParaRPr>
          </a:p>
          <a:p>
            <a:pPr>
              <a:defRPr/>
            </a:pPr>
            <a:r>
              <a:rPr lang="en-GB" sz="900">
                <a:solidFill>
                  <a:srgbClr val="000000"/>
                </a:solidFill>
                <a:latin typeface="Inter"/>
                <a:ea typeface="Inter"/>
                <a:cs typeface="Lato"/>
              </a:rPr>
              <a:t>Early headline results of stress survey gave indication that change may be a source of stress for some staff. We will review and prioritise activities for the rest of the year in the next programme board. Full findings to be reported when available.</a:t>
            </a:r>
          </a:p>
          <a:p>
            <a:pPr>
              <a:defRPr/>
            </a:pPr>
            <a:endParaRPr lang="en-GB" sz="900">
              <a:solidFill>
                <a:srgbClr val="000000"/>
              </a:solidFill>
              <a:latin typeface="Inter" panose="02000503000000020004" pitchFamily="2" charset="0"/>
              <a:ea typeface="Inter" panose="02000503000000020004" pitchFamily="2" charset="0"/>
              <a:cs typeface="Lato" panose="020F0502020204030203" pitchFamily="34" charset="0"/>
            </a:endParaRPr>
          </a:p>
          <a:p>
            <a:pPr>
              <a:defRPr/>
            </a:pPr>
            <a:r>
              <a:rPr lang="en-GB" sz="900">
                <a:solidFill>
                  <a:srgbClr val="000000"/>
                </a:solidFill>
                <a:latin typeface="Inter"/>
                <a:ea typeface="Inter"/>
                <a:cs typeface="Lato"/>
              </a:rPr>
              <a:t>Positive engagement from at least 50% of senior leaders in community building and development planned for this year. Considering repeating session for others.</a:t>
            </a:r>
          </a:p>
          <a:p>
            <a:pPr marL="0" marR="0" lvl="0" indent="0" defTabSz="914400">
              <a:lnSpc>
                <a:spcPct val="100000"/>
              </a:lnSpc>
              <a:spcBef>
                <a:spcPts val="0"/>
              </a:spcBef>
              <a:spcAft>
                <a:spcPts val="0"/>
              </a:spcAft>
              <a:buClrTx/>
              <a:buSzTx/>
              <a:buFontTx/>
              <a:buNone/>
              <a:tabLst/>
              <a:defRPr/>
            </a:pPr>
            <a:endParaRPr lang="en-GB" sz="900" i="0" u="none" strike="noStrike" kern="1200" cap="none" spc="0" normalizeH="0" baseline="0" noProof="0">
              <a:ln>
                <a:noFill/>
              </a:ln>
              <a:solidFill>
                <a:schemeClr val="tx1"/>
              </a:solidFill>
              <a:effectLst/>
              <a:uLnTx/>
              <a:uFillTx/>
              <a:latin typeface="Inter" panose="02000503000000020004" pitchFamily="2" charset="0"/>
              <a:ea typeface="Inter" panose="02000503000000020004" pitchFamily="2" charset="0"/>
              <a:cs typeface="Lato" panose="020F0502020204030203" pitchFamily="34" charset="0"/>
            </a:endParaRPr>
          </a:p>
          <a:p>
            <a:pPr>
              <a:defRPr/>
            </a:pPr>
            <a:endParaRPr lang="en-GB" sz="600" b="1">
              <a:solidFill>
                <a:schemeClr val="tx1"/>
              </a:solidFill>
              <a:latin typeface="Inter" panose="02000503000000020004" pitchFamily="2" charset="0"/>
              <a:ea typeface="Inter" panose="02000503000000020004" pitchFamily="2" charset="0"/>
              <a:cs typeface="Lato" panose="020F0502020204030203" pitchFamily="34" charset="0"/>
            </a:endParaRPr>
          </a:p>
        </p:txBody>
      </p:sp>
      <p:sp>
        <p:nvSpPr>
          <p:cNvPr id="12" name="Arrow: Right 11">
            <a:extLst>
              <a:ext uri="{FF2B5EF4-FFF2-40B4-BE49-F238E27FC236}">
                <a16:creationId xmlns:a16="http://schemas.microsoft.com/office/drawing/2014/main" id="{CD332B85-055A-E557-0017-4F259C16FB8B}"/>
              </a:ext>
              <a:ext uri="{C183D7F6-B498-43B3-948B-1728B52AA6E4}">
                <adec:decorative xmlns:adec="http://schemas.microsoft.com/office/drawing/2017/decorative" val="1"/>
              </a:ext>
            </a:extLst>
          </p:cNvPr>
          <p:cNvSpPr/>
          <p:nvPr/>
        </p:nvSpPr>
        <p:spPr>
          <a:xfrm>
            <a:off x="3074023" y="1886137"/>
            <a:ext cx="309327" cy="322962"/>
          </a:xfrm>
          <a:prstGeom prst="rightArrow">
            <a:avLst/>
          </a:prstGeom>
          <a:solidFill>
            <a:srgbClr val="228096"/>
          </a:solidFill>
          <a:ln>
            <a:solidFill>
              <a:srgbClr val="228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Table 16">
            <a:extLst>
              <a:ext uri="{FF2B5EF4-FFF2-40B4-BE49-F238E27FC236}">
                <a16:creationId xmlns:a16="http://schemas.microsoft.com/office/drawing/2014/main" id="{361C7BBD-CBAD-9D93-03DE-40BB7C9433CB}"/>
              </a:ext>
            </a:extLst>
          </p:cNvPr>
          <p:cNvGraphicFramePr>
            <a:graphicFrameLocks noGrp="1"/>
          </p:cNvGraphicFramePr>
          <p:nvPr>
            <p:extLst>
              <p:ext uri="{D42A27DB-BD31-4B8C-83A1-F6EECF244321}">
                <p14:modId xmlns:p14="http://schemas.microsoft.com/office/powerpoint/2010/main" val="1523721168"/>
              </p:ext>
            </p:extLst>
          </p:nvPr>
        </p:nvGraphicFramePr>
        <p:xfrm>
          <a:off x="256150" y="4006119"/>
          <a:ext cx="11684060" cy="2321560"/>
        </p:xfrm>
        <a:graphic>
          <a:graphicData uri="http://schemas.openxmlformats.org/drawingml/2006/table">
            <a:tbl>
              <a:tblPr firstRow="1" bandRow="1">
                <a:tableStyleId>{5C22544A-7EE6-4342-B048-85BDC9FD1C3A}</a:tableStyleId>
              </a:tblPr>
              <a:tblGrid>
                <a:gridCol w="711413">
                  <a:extLst>
                    <a:ext uri="{9D8B030D-6E8A-4147-A177-3AD203B41FA5}">
                      <a16:colId xmlns:a16="http://schemas.microsoft.com/office/drawing/2014/main" val="4238164501"/>
                    </a:ext>
                  </a:extLst>
                </a:gridCol>
                <a:gridCol w="8601739">
                  <a:extLst>
                    <a:ext uri="{9D8B030D-6E8A-4147-A177-3AD203B41FA5}">
                      <a16:colId xmlns:a16="http://schemas.microsoft.com/office/drawing/2014/main" val="1861665711"/>
                    </a:ext>
                  </a:extLst>
                </a:gridCol>
                <a:gridCol w="1206683">
                  <a:extLst>
                    <a:ext uri="{9D8B030D-6E8A-4147-A177-3AD203B41FA5}">
                      <a16:colId xmlns:a16="http://schemas.microsoft.com/office/drawing/2014/main" val="1966782462"/>
                    </a:ext>
                  </a:extLst>
                </a:gridCol>
                <a:gridCol w="1164225">
                  <a:extLst>
                    <a:ext uri="{9D8B030D-6E8A-4147-A177-3AD203B41FA5}">
                      <a16:colId xmlns:a16="http://schemas.microsoft.com/office/drawing/2014/main" val="3628499826"/>
                    </a:ext>
                  </a:extLst>
                </a:gridCol>
              </a:tblGrid>
              <a:tr h="370840">
                <a:tc rowSpan="9">
                  <a:txBody>
                    <a:bodyPr/>
                    <a:lstStyle/>
                    <a:p>
                      <a:pPr algn="ctr"/>
                      <a:endParaRPr lang="en-GB" sz="2000"/>
                    </a:p>
                    <a:p>
                      <a:pPr algn="ctr"/>
                      <a:endParaRPr lang="en-GB" sz="2000"/>
                    </a:p>
                    <a:p>
                      <a:pPr algn="ctr"/>
                      <a:endParaRPr lang="en-GB" sz="2000"/>
                    </a:p>
                    <a:p>
                      <a:pPr algn="ctr"/>
                      <a:r>
                        <a:rPr lang="en-GB" sz="2400"/>
                        <a:t>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GB" sz="1200" dirty="0"/>
                        <a:t>Milestone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tc>
                  <a:txBody>
                    <a:bodyPr/>
                    <a:lstStyle/>
                    <a:p>
                      <a:r>
                        <a:rPr lang="en-GB" sz="1200"/>
                        <a:t>Delivered by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tc>
                  <a:txBody>
                    <a:bodyPr/>
                    <a:lstStyle/>
                    <a:p>
                      <a:pPr algn="ctr"/>
                      <a:r>
                        <a:rPr lang="en-GB" sz="1200" dirty="0"/>
                        <a:t>On track?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28096"/>
                    </a:solidFill>
                  </a:tcPr>
                </a:tc>
                <a:extLst>
                  <a:ext uri="{0D108BD9-81ED-4DB2-BD59-A6C34878D82A}">
                    <a16:rowId xmlns:a16="http://schemas.microsoft.com/office/drawing/2014/main" val="1059272938"/>
                  </a:ext>
                </a:extLst>
              </a:tr>
              <a:tr h="0">
                <a:tc vMerge="1">
                  <a:txBody>
                    <a:bodyPr/>
                    <a:lstStyle/>
                    <a:p>
                      <a:endParaRPr lang="en-GB" sz="1000"/>
                    </a:p>
                  </a:txBody>
                  <a:tcPr/>
                </a:tc>
                <a:tc>
                  <a:txBody>
                    <a:bodyPr/>
                    <a:lstStyle/>
                    <a:p>
                      <a:r>
                        <a:rPr lang="en-GB" sz="1000"/>
                        <a:t>Defined and agreed the ‘NICE way’: a consistent cross organisational framework for continuous improvement at NICE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1000" i="0"/>
                        <a:t>Sep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469511913"/>
                  </a:ext>
                </a:extLst>
              </a:tr>
              <a:tr h="0">
                <a:tc vMerge="1">
                  <a:txBody>
                    <a:bodyPr/>
                    <a:lstStyle/>
                    <a:p>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mn-lt"/>
                          <a:ea typeface="Lato" panose="020F0502020204030203" pitchFamily="34" charset="0"/>
                          <a:cs typeface="Lato" panose="020F0502020204030203" pitchFamily="34" charset="0"/>
                        </a:rPr>
                        <a:t>Completed our automation/AI strategy to improve our ways of working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a:t>Oct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00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501791997"/>
                  </a:ext>
                </a:extLst>
              </a:tr>
              <a:tr h="0">
                <a:tc vMerge="1">
                  <a:txBody>
                    <a:bodyPr/>
                    <a:lstStyle/>
                    <a:p>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mn-lt"/>
                          <a:ea typeface="Lato" panose="020F0502020204030203" pitchFamily="34" charset="0"/>
                          <a:cs typeface="Lato" panose="020F0502020204030203" pitchFamily="34" charset="0"/>
                        </a:rPr>
                        <a:t>Developed a 2-5 year Equality, Diversity and Inclusion roadmap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1000"/>
                        <a:t>Nov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605993382"/>
                  </a:ext>
                </a:extLst>
              </a:tr>
              <a:tr h="0">
                <a:tc vMerge="1">
                  <a:txBody>
                    <a:bodyPr/>
                    <a:lstStyle/>
                    <a:p>
                      <a:endParaRPr lang="en-GB" sz="1000"/>
                    </a:p>
                  </a:txBody>
                  <a:tcPr/>
                </a:tc>
                <a:tc>
                  <a:txBody>
                    <a:bodyPr/>
                    <a:lstStyle/>
                    <a:p>
                      <a:r>
                        <a:rPr lang="en-GB" sz="1000"/>
                        <a:t>Developed and delivered training to develop improvement and change skills, at different levels within NICE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a:t>Nov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00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0679941"/>
                  </a:ext>
                </a:extLst>
              </a:tr>
              <a:tr h="0">
                <a:tc vMerge="1">
                  <a:txBody>
                    <a:bodyPr/>
                    <a:lstStyle/>
                    <a:p>
                      <a:endParaRPr lang="en-GB" sz="1000"/>
                    </a:p>
                  </a:txBody>
                  <a:tcPr/>
                </a:tc>
                <a:tc>
                  <a:txBody>
                    <a:bodyPr/>
                    <a:lstStyle/>
                    <a:p>
                      <a:r>
                        <a:rPr lang="en-GB" sz="1000"/>
                        <a:t>Redesigned our performance management process to streamline processes, embed management competencies and improve feedback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marL="0" algn="l" defTabSz="914400" rtl="0" eaLnBrk="1" latinLnBrk="0" hangingPunct="1"/>
                      <a:r>
                        <a:rPr lang="en-GB" sz="1000" kern="1200">
                          <a:solidFill>
                            <a:schemeClr val="dk1"/>
                          </a:solidFill>
                          <a:latin typeface="+mn-lt"/>
                          <a:ea typeface="+mn-ea"/>
                          <a:cs typeface="+mn-cs"/>
                        </a:rPr>
                        <a:t>Dec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858299326"/>
                  </a:ext>
                </a:extLst>
              </a:tr>
              <a:tr h="0">
                <a:tc vMerge="1">
                  <a:txBody>
                    <a:bodyPr/>
                    <a:lstStyle/>
                    <a:p>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mn-lt"/>
                          <a:ea typeface="Lato" panose="020F0502020204030203" pitchFamily="34" charset="0"/>
                          <a:cs typeface="Lato" panose="020F0502020204030203" pitchFamily="34" charset="0"/>
                        </a:rPr>
                        <a:t>Launched a new intranet to support out transformation messaging and provide a networking and community building vehicle for staff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a:t>Dec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128834055"/>
                  </a:ext>
                </a:extLst>
              </a:tr>
              <a:tr h="0">
                <a:tc vMerge="1">
                  <a:txBody>
                    <a:bodyPr/>
                    <a:lstStyle/>
                    <a:p>
                      <a:endParaRPr lang="en-GB"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mn-lt"/>
                          <a:ea typeface="Lato" panose="020F0502020204030203" pitchFamily="34" charset="0"/>
                          <a:cs typeface="Lato" panose="020F0502020204030203" pitchFamily="34" charset="0"/>
                        </a:rPr>
                        <a:t>All directorates working with SharePoint instead of network drives on production of new information and docs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r>
                        <a:rPr lang="en-GB" sz="1000"/>
                        <a:t>Dec 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EEAE4"/>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541311674"/>
                  </a:ext>
                </a:extLst>
              </a:tr>
              <a:tr h="0">
                <a:tc vMerge="1">
                  <a:txBody>
                    <a:bodyPr/>
                    <a:lstStyle/>
                    <a:p>
                      <a:endParaRPr lang="en-GB" sz="1000"/>
                    </a:p>
                  </a:txBody>
                  <a:tcPr/>
                </a:tc>
                <a:tc>
                  <a:txBody>
                    <a:bodyPr/>
                    <a:lstStyle/>
                    <a:p>
                      <a:r>
                        <a:rPr lang="en-GB" sz="1000"/>
                        <a:t>Developed a talent management approach including talent identification and succession planning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r>
                        <a:rPr lang="en-GB" sz="1000"/>
                        <a:t>Jan 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4F1"/>
                    </a:solidFill>
                  </a:tcPr>
                </a:tc>
                <a:tc>
                  <a:txBody>
                    <a:bodyPr/>
                    <a:lstStyle/>
                    <a:p>
                      <a:pPr algn="ctr"/>
                      <a:r>
                        <a:rPr lang="en-GB" sz="1000" dirty="0">
                          <a:solidFill>
                            <a:schemeClr val="tx1"/>
                          </a:solidFill>
                        </a:rPr>
                        <a:t>Yes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4010076443"/>
                  </a:ext>
                </a:extLst>
              </a:tr>
            </a:tbl>
          </a:graphicData>
        </a:graphic>
      </p:graphicFrame>
    </p:spTree>
    <p:extLst>
      <p:ext uri="{BB962C8B-B14F-4D97-AF65-F5344CB8AC3E}">
        <p14:creationId xmlns:p14="http://schemas.microsoft.com/office/powerpoint/2010/main" val="806670711"/>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Presentation1" id="{8F13F29B-A5DF-4438-A0C5-4191D50A9D3E}" vid="{36193950-B9EB-4BE8-B6A6-15F9A6FCB0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Corporate PowerPoint template</Template>
  <TotalTime>2753</TotalTime>
  <Words>5087</Words>
  <Application>Microsoft Office PowerPoint</Application>
  <PresentationFormat>Widescreen</PresentationFormat>
  <Paragraphs>801</Paragraphs>
  <Slides>26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Lato</vt:lpstr>
      <vt:lpstr>Arial</vt:lpstr>
      <vt:lpstr>Inter SemiBold</vt:lpstr>
      <vt:lpstr>Calibri</vt:lpstr>
      <vt:lpstr>Inter</vt:lpstr>
      <vt:lpstr>Lora SemiBold</vt:lpstr>
      <vt:lpstr>NICE</vt:lpstr>
      <vt:lpstr>Integrated performance report</vt:lpstr>
      <vt:lpstr>Summary</vt:lpstr>
      <vt:lpstr>Transformation</vt:lpstr>
      <vt:lpstr>Transformation Progress – July 2023 (Slide 1 of 6)</vt:lpstr>
      <vt:lpstr>Transformation Progress – July 2023 (Slide 2 of 6)</vt:lpstr>
      <vt:lpstr>Transformation Progress – July 2023 (Slides 3 of 6)</vt:lpstr>
      <vt:lpstr>Transformation Progress – July 2023 (Slide 4 of 6)</vt:lpstr>
      <vt:lpstr>Transformation Progress – July 2023 (Slide 5 of 6)</vt:lpstr>
      <vt:lpstr>Transformation Progress – July 2023 (Slide 6 of 6)</vt:lpstr>
      <vt:lpstr>Provide high quality advice, that is relevant, timely, usable, and has a demonstrable impact </vt:lpstr>
      <vt:lpstr>Provide high quality advice…</vt:lpstr>
      <vt:lpstr>Provide high quality advice… </vt:lpstr>
      <vt:lpstr>…that is relevant</vt:lpstr>
      <vt:lpstr>…that is timely</vt:lpstr>
      <vt:lpstr>…that is timely </vt:lpstr>
      <vt:lpstr>…that is usable and has a demonstrable impact</vt:lpstr>
      <vt:lpstr>While ensuring a financially sustainable organisation, with happy and well-supported staff, and effective communications and engagement    </vt:lpstr>
      <vt:lpstr>Financial position as at 31 May 2023</vt:lpstr>
      <vt:lpstr>Technology Appraisals – Month 2 </vt:lpstr>
      <vt:lpstr>NICE Scientific Advice – Month 2</vt:lpstr>
      <vt:lpstr>Happy and well supported staff (Slide 1 of 3)</vt:lpstr>
      <vt:lpstr>Happy and well supported staff (Slide 2 of 3)</vt:lpstr>
      <vt:lpstr>Happy and well supported staff (Slide 3 of 3)</vt:lpstr>
      <vt:lpstr>Effective communications and engagement (Slide 1 of 3)</vt:lpstr>
      <vt:lpstr>Effective communications and engagement (Slide 2 of 3)</vt:lpstr>
      <vt:lpstr>Effective communications and engagement (slide 3 of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performance report</dc:title>
  <dc:creator>Rachel Brandon</dc:creator>
  <cp:lastModifiedBy>Lynn Woodward</cp:lastModifiedBy>
  <cp:revision>227</cp:revision>
  <dcterms:created xsi:type="dcterms:W3CDTF">2022-08-22T09:34:10Z</dcterms:created>
  <dcterms:modified xsi:type="dcterms:W3CDTF">2023-07-13T12:11:13Z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2023-02-21T13:07:58Z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665c45c7-3620-4972-90fa-17d3bc452ece</vt:lpwstr>
  </property>
  <property fmtid="{D5CDD505-2E9C-101B-9397-08002B2CF9AE}" pid="8" name="MSIP_Label_c69d85d5-6d9e-4305-a294-1f636ec0f2d6_ContentBits">
    <vt:lpwstr>0</vt:lpwstr>
  </property>
</Properties>
</file>