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0"/>
  </p:notesMasterIdLst>
  <p:sldIdLst>
    <p:sldId id="257" r:id="rId2"/>
    <p:sldId id="4065" r:id="rId3"/>
    <p:sldId id="306" r:id="rId4"/>
    <p:sldId id="270" r:id="rId5"/>
    <p:sldId id="4072" r:id="rId6"/>
    <p:sldId id="4075" r:id="rId7"/>
    <p:sldId id="317" r:id="rId8"/>
    <p:sldId id="4066" r:id="rId9"/>
    <p:sldId id="3326" r:id="rId10"/>
    <p:sldId id="3309" r:id="rId11"/>
    <p:sldId id="4080" r:id="rId12"/>
    <p:sldId id="4081" r:id="rId13"/>
    <p:sldId id="4082" r:id="rId14"/>
    <p:sldId id="4084" r:id="rId15"/>
    <p:sldId id="4091" r:id="rId16"/>
    <p:sldId id="4087" r:id="rId17"/>
    <p:sldId id="4088" r:id="rId18"/>
    <p:sldId id="409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DD8CD"/>
    <a:srgbClr val="EAD0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DC03E-7E9D-4C08-8594-28062C91A594}" v="5" dt="2024-07-08T16:20:06.3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94652" autoAdjust="0"/>
  </p:normalViewPr>
  <p:slideViewPr>
    <p:cSldViewPr snapToGrid="0">
      <p:cViewPr varScale="1">
        <p:scale>
          <a:sx n="70" d="100"/>
          <a:sy n="70" d="100"/>
        </p:scale>
        <p:origin x="444" y="60"/>
      </p:cViewPr>
      <p:guideLst/>
    </p:cSldViewPr>
  </p:slideViewPr>
  <p:outlineViewPr>
    <p:cViewPr>
      <p:scale>
        <a:sx n="33" d="100"/>
        <a:sy n="33" d="100"/>
      </p:scale>
      <p:origin x="0" y="-100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A247BC-28A5-4809-88EF-5D8038937CEA}" type="datetimeFigureOut">
              <a:t>7/8/2024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382A58-B8ED-431A-9C77-24A8BA24D7CA}" type="slidenum">
              <a:t>‹#›</a:t>
            </a:fld>
            <a:endParaRPr lang="en-GB" dirty="0"/>
          </a:p>
        </p:txBody>
      </p:sp>
    </p:spTree>
    <p:extLst>
      <p:ext uri="{BB962C8B-B14F-4D97-AF65-F5344CB8AC3E}">
        <p14:creationId xmlns:p14="http://schemas.microsoft.com/office/powerpoint/2010/main" val="4041404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382A58-B8ED-431A-9C77-24A8BA24D7CA}" type="slidenum">
              <a:rPr lang="en-GB" smtClean="0"/>
              <a:t>4</a:t>
            </a:fld>
            <a:endParaRPr lang="en-GB" dirty="0"/>
          </a:p>
        </p:txBody>
      </p:sp>
    </p:spTree>
    <p:extLst>
      <p:ext uri="{BB962C8B-B14F-4D97-AF65-F5344CB8AC3E}">
        <p14:creationId xmlns:p14="http://schemas.microsoft.com/office/powerpoint/2010/main" val="386462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382A58-B8ED-431A-9C77-24A8BA24D7CA}" type="slidenum">
              <a:rPr lang="en-GB" smtClean="0"/>
              <a:t>5</a:t>
            </a:fld>
            <a:endParaRPr lang="en-GB" dirty="0"/>
          </a:p>
        </p:txBody>
      </p:sp>
    </p:spTree>
    <p:extLst>
      <p:ext uri="{BB962C8B-B14F-4D97-AF65-F5344CB8AC3E}">
        <p14:creationId xmlns:p14="http://schemas.microsoft.com/office/powerpoint/2010/main" val="3103466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382A58-B8ED-431A-9C77-24A8BA24D7CA}" type="slidenum">
              <a:rPr lang="en-GB" smtClean="0"/>
              <a:t>11</a:t>
            </a:fld>
            <a:endParaRPr lang="en-GB" dirty="0"/>
          </a:p>
        </p:txBody>
      </p:sp>
    </p:spTree>
    <p:extLst>
      <p:ext uri="{BB962C8B-B14F-4D97-AF65-F5344CB8AC3E}">
        <p14:creationId xmlns:p14="http://schemas.microsoft.com/office/powerpoint/2010/main" val="768367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382A58-B8ED-431A-9C77-24A8BA24D7CA}" type="slidenum">
              <a:rPr lang="en-GB" smtClean="0"/>
              <a:t>14</a:t>
            </a:fld>
            <a:endParaRPr lang="en-GB" dirty="0"/>
          </a:p>
        </p:txBody>
      </p:sp>
    </p:spTree>
    <p:extLst>
      <p:ext uri="{BB962C8B-B14F-4D97-AF65-F5344CB8AC3E}">
        <p14:creationId xmlns:p14="http://schemas.microsoft.com/office/powerpoint/2010/main" val="2266353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dirty="0"/>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dirty="0"/>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dirty="0"/>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dirty="0"/>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dirty="0"/>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dirty="0"/>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dirty="0"/>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dirty="0"/>
              <a:t>Click icon to add picture</a:t>
            </a:r>
            <a:endParaRPr lang="en-GB"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dirty="0"/>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dirty="0"/>
              <a:t>Click icon to add picture</a:t>
            </a:r>
            <a:endParaRPr lang="en-GB" dirty="0"/>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dirty="0"/>
              <a:t>Click icon to add picture</a:t>
            </a:r>
            <a:endParaRPr lang="en-GB"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dirty="0"/>
              <a:t>Click icon to add picture</a:t>
            </a:r>
            <a:endParaRPr lang="en-GB" dirty="0"/>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dirty="0"/>
              <a:t>Click icon to add picture</a:t>
            </a:r>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dirty="0"/>
              <a:t>Click icon to add picture</a:t>
            </a:r>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dirty="0"/>
              <a:t>Click icon to add picture</a:t>
            </a:r>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dirty="0">
                <a:solidFill>
                  <a:schemeClr val="bg1"/>
                </a:solidFill>
              </a:rPr>
              <a:t>A</a:t>
            </a:r>
            <a:endParaRPr lang="en-US" sz="1600" baseline="0" dirty="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dirty="0"/>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dirty="0"/>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dirty="0"/>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dirty="0"/>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dirty="0"/>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252BF-E519-FE37-9209-48BB969D9D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AF5F03F-44B5-9A9C-E55C-B30B71DD0A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27DA689-1FB8-E3B3-9F27-E42BCB575C5E}"/>
              </a:ext>
            </a:extLst>
          </p:cNvPr>
          <p:cNvSpPr>
            <a:spLocks noGrp="1"/>
          </p:cNvSpPr>
          <p:nvPr>
            <p:ph type="dt" sz="half" idx="10"/>
          </p:nvPr>
        </p:nvSpPr>
        <p:spPr/>
        <p:txBody>
          <a:bodyPr/>
          <a:lstStyle/>
          <a:p>
            <a:endParaRPr lang="en-GB" dirty="0"/>
          </a:p>
        </p:txBody>
      </p:sp>
      <p:sp>
        <p:nvSpPr>
          <p:cNvPr id="5" name="Footer Placeholder 4">
            <a:extLst>
              <a:ext uri="{FF2B5EF4-FFF2-40B4-BE49-F238E27FC236}">
                <a16:creationId xmlns:a16="http://schemas.microsoft.com/office/drawing/2014/main" id="{EA7179CC-388F-3A9E-64F5-024750625E9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20504BC-99CF-F681-92D6-4073EE6AF58A}"/>
              </a:ext>
            </a:extLst>
          </p:cNvPr>
          <p:cNvSpPr>
            <a:spLocks noGrp="1"/>
          </p:cNvSpPr>
          <p:nvPr>
            <p:ph type="sldNum" sz="quarter" idx="12"/>
          </p:nvPr>
        </p:nvSpPr>
        <p:spPr/>
        <p:txBody>
          <a:bodyPr/>
          <a:lstStyle/>
          <a:p>
            <a:endParaRPr lang="en-GB" dirty="0"/>
          </a:p>
        </p:txBody>
      </p:sp>
    </p:spTree>
    <p:extLst>
      <p:ext uri="{BB962C8B-B14F-4D97-AF65-F5344CB8AC3E}">
        <p14:creationId xmlns:p14="http://schemas.microsoft.com/office/powerpoint/2010/main" val="242351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dirty="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dirty="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Lst>
  <p:hf sldNum="0" hdr="0" ftr="0" dt="0"/>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hyperlink" Target="https://www.nice.org.uk/about/what-we-do/nice-and-health-inequalities" TargetMode="Externa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hyperlink" Target="https://past.htai.org/interest-groups/pcig/values-and-standards/" TargetMode="External"/><Relationship Id="rId2" Type="http://schemas.openxmlformats.org/officeDocument/2006/relationships/hyperlink" Target="https://g-i-n.net/toolkit" TargetMode="External"/><Relationship Id="rId1" Type="http://schemas.openxmlformats.org/officeDocument/2006/relationships/slideLayout" Target="../slideLayouts/slideLayout28.xml"/><Relationship Id="rId4" Type="http://schemas.openxmlformats.org/officeDocument/2006/relationships/hyperlink" Target="https://sites.google.com/nihr.ac.uk/pi-standards/hom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34.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4.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hyperlink" Target="https://www.nice.org.uk/about/what-we-do/our-research-work/nice-listens" TargetMode="Externa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3.xml"/><Relationship Id="rId4" Type="http://schemas.openxmlformats.org/officeDocument/2006/relationships/image" Target="../media/image1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a:extLst>
              <a:ext uri="{FF2B5EF4-FFF2-40B4-BE49-F238E27FC236}">
                <a16:creationId xmlns:a16="http://schemas.microsoft.com/office/drawing/2014/main" id="{1B1CA82C-5E05-74EB-740A-48A8B29A5A28}"/>
              </a:ext>
              <a:ext uri="{C183D7F6-B498-43B3-948B-1728B52AA6E4}">
                <adec:decorative xmlns:adec="http://schemas.microsoft.com/office/drawing/2017/decorative" val="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p:blipFill>
        <p:spPr/>
      </p:pic>
      <p:sp>
        <p:nvSpPr>
          <p:cNvPr id="2" name="Title 1">
            <a:extLst>
              <a:ext uri="{FF2B5EF4-FFF2-40B4-BE49-F238E27FC236}">
                <a16:creationId xmlns:a16="http://schemas.microsoft.com/office/drawing/2014/main" id="{BFBEF8F1-A8B8-F584-AD3C-C2E32828B577}"/>
              </a:ext>
            </a:extLst>
          </p:cNvPr>
          <p:cNvSpPr>
            <a:spLocks noGrp="1"/>
          </p:cNvSpPr>
          <p:nvPr>
            <p:ph type="ctrTitle"/>
          </p:nvPr>
        </p:nvSpPr>
        <p:spPr>
          <a:xfrm>
            <a:off x="784176" y="354766"/>
            <a:ext cx="11331695" cy="2400959"/>
          </a:xfrm>
        </p:spPr>
        <p:txBody>
          <a:bodyPr>
            <a:noAutofit/>
          </a:bodyPr>
          <a:lstStyle/>
          <a:p>
            <a:r>
              <a:rPr lang="en-GB" dirty="0">
                <a:latin typeface="Lora SemiBold"/>
              </a:rPr>
              <a:t>Working alongside People and Communities at NICE</a:t>
            </a:r>
            <a:br>
              <a:rPr lang="en-GB" dirty="0">
                <a:latin typeface="Lora SemiBold"/>
              </a:rPr>
            </a:br>
            <a:br>
              <a:rPr lang="en-GB" dirty="0">
                <a:latin typeface="Lora SemiBold"/>
              </a:rPr>
            </a:br>
            <a:r>
              <a:rPr lang="en-GB" sz="2800" dirty="0">
                <a:latin typeface="Lora SemiBold"/>
              </a:rPr>
              <a:t>A three-year strategy for </a:t>
            </a:r>
            <a:br>
              <a:rPr lang="en-GB" sz="2800" dirty="0">
                <a:latin typeface="Lora SemiBold"/>
              </a:rPr>
            </a:br>
            <a:r>
              <a:rPr lang="en-GB" sz="2800" dirty="0">
                <a:latin typeface="Lora SemiBold"/>
              </a:rPr>
              <a:t>involvement and engagement</a:t>
            </a:r>
            <a:br>
              <a:rPr lang="en-GB" sz="2800" dirty="0">
                <a:latin typeface="Lora SemiBold"/>
              </a:rPr>
            </a:br>
            <a:br>
              <a:rPr lang="en-GB" sz="2800" dirty="0">
                <a:latin typeface="Lora SemiBold"/>
              </a:rPr>
            </a:br>
            <a:r>
              <a:rPr lang="en-GB" sz="2800" dirty="0">
                <a:latin typeface="Lora SemiBold"/>
              </a:rPr>
              <a:t>2024 - 2027</a:t>
            </a:r>
            <a:br>
              <a:rPr lang="en-GB" dirty="0">
                <a:latin typeface="Lora SemiBold"/>
              </a:rPr>
            </a:br>
            <a:br>
              <a:rPr lang="en-GB" dirty="0">
                <a:latin typeface="Lora SemiBold"/>
              </a:rPr>
            </a:br>
            <a:br>
              <a:rPr lang="en-GB" dirty="0">
                <a:latin typeface="Lora SemiBold"/>
              </a:rPr>
            </a:br>
            <a:r>
              <a:rPr lang="en-GB" sz="2400" dirty="0">
                <a:latin typeface="Lora SemiBold"/>
              </a:rPr>
              <a:t>(Final draft V1.0)</a:t>
            </a:r>
            <a:endParaRPr lang="en-GB" sz="2400" dirty="0">
              <a:solidFill>
                <a:srgbClr val="C00000"/>
              </a:solidFill>
              <a:latin typeface="Lora SemiBold"/>
            </a:endParaRPr>
          </a:p>
        </p:txBody>
      </p:sp>
      <p:sp>
        <p:nvSpPr>
          <p:cNvPr id="3" name="Subtitle 2">
            <a:extLst>
              <a:ext uri="{FF2B5EF4-FFF2-40B4-BE49-F238E27FC236}">
                <a16:creationId xmlns:a16="http://schemas.microsoft.com/office/drawing/2014/main" id="{22B12AF3-429D-359B-3D7E-58EF82F3BD4A}"/>
              </a:ext>
            </a:extLst>
          </p:cNvPr>
          <p:cNvSpPr>
            <a:spLocks noGrp="1"/>
          </p:cNvSpPr>
          <p:nvPr>
            <p:ph type="subTitle" idx="1"/>
          </p:nvPr>
        </p:nvSpPr>
        <p:spPr>
          <a:xfrm>
            <a:off x="623931" y="5301037"/>
            <a:ext cx="4170862" cy="1356518"/>
          </a:xfrm>
        </p:spPr>
        <p:txBody>
          <a:bodyPr>
            <a:normAutofit/>
          </a:bodyPr>
          <a:lstStyle/>
          <a:p>
            <a:r>
              <a:rPr lang="en-GB" sz="1200" dirty="0">
                <a:effectLst/>
                <a:latin typeface="Arial" panose="020B0604020202020204" pitchFamily="34" charset="0"/>
                <a:ea typeface="Times New Roman" panose="02020603050405020304" pitchFamily="18" charset="0"/>
                <a:cs typeface="Arial" panose="020B0604020202020204" pitchFamily="34" charset="0"/>
              </a:rPr>
              <a:t>NICE 2024. All rights reserved. Subject to </a:t>
            </a:r>
            <a:r>
              <a:rPr lang="en-GB" sz="12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Notice of rights</a:t>
            </a:r>
            <a:r>
              <a:rPr lang="en-GB" sz="1200" dirty="0">
                <a:effectLst/>
                <a:latin typeface="Arial" panose="020B0604020202020204" pitchFamily="34" charset="0"/>
                <a:ea typeface="Times New Roman" panose="02020603050405020304" pitchFamily="18" charset="0"/>
                <a:cs typeface="Arial" panose="020B0604020202020204" pitchFamily="34" charset="0"/>
              </a:rPr>
              <a: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697199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p:txBody>
          <a:bodyPr>
            <a:noAutofit/>
          </a:bodyPr>
          <a:lstStyle/>
          <a:p>
            <a:r>
              <a:rPr lang="en-GB" dirty="0"/>
              <a:t>Our five core areas of focus</a:t>
            </a:r>
          </a:p>
        </p:txBody>
      </p:sp>
      <p:sp>
        <p:nvSpPr>
          <p:cNvPr id="14" name="Rounded Rectangle 13">
            <a:extLst>
              <a:ext uri="{FF2B5EF4-FFF2-40B4-BE49-F238E27FC236}">
                <a16:creationId xmlns:a16="http://schemas.microsoft.com/office/drawing/2014/main" id="{8D6D896A-8FD5-6018-0F70-D3A02F6E74B3}"/>
              </a:ext>
              <a:ext uri="{C183D7F6-B498-43B3-948B-1728B52AA6E4}">
                <adec:decorative xmlns:adec="http://schemas.microsoft.com/office/drawing/2017/decorative" val="1"/>
              </a:ext>
            </a:extLst>
          </p:cNvPr>
          <p:cNvSpPr>
            <a:spLocks noChangeArrowheads="1"/>
          </p:cNvSpPr>
          <p:nvPr/>
        </p:nvSpPr>
        <p:spPr bwMode="auto">
          <a:xfrm>
            <a:off x="822960" y="5426319"/>
            <a:ext cx="10666476" cy="113772"/>
          </a:xfrm>
          <a:prstGeom prst="roundRect">
            <a:avLst>
              <a:gd name="adj" fmla="val 50000"/>
            </a:avLst>
          </a:prstGeom>
          <a:solidFill>
            <a:schemeClr val="bg1">
              <a:lumMod val="85000"/>
            </a:schemeClr>
          </a:solidFill>
          <a:ln>
            <a:noFill/>
          </a:ln>
          <a:effectLst/>
        </p:spPr>
        <p:txBody>
          <a:bodyPr wrap="none" anchor="ctr"/>
          <a:lstStyle/>
          <a:p>
            <a:endParaRPr lang="en-US" sz="3266" dirty="0">
              <a:latin typeface="Lato Light" panose="020F0502020204030203" pitchFamily="34" charset="0"/>
            </a:endParaRPr>
          </a:p>
        </p:txBody>
      </p:sp>
      <p:sp>
        <p:nvSpPr>
          <p:cNvPr id="15" name="Freeform 14">
            <a:extLst>
              <a:ext uri="{FF2B5EF4-FFF2-40B4-BE49-F238E27FC236}">
                <a16:creationId xmlns:a16="http://schemas.microsoft.com/office/drawing/2014/main" id="{BDF34320-1337-04BD-9801-C3DC0729E0C2}"/>
              </a:ext>
              <a:ext uri="{C183D7F6-B498-43B3-948B-1728B52AA6E4}">
                <adec:decorative xmlns:adec="http://schemas.microsoft.com/office/drawing/2017/decorative" val="1"/>
              </a:ext>
            </a:extLst>
          </p:cNvPr>
          <p:cNvSpPr>
            <a:spLocks noChangeArrowheads="1"/>
          </p:cNvSpPr>
          <p:nvPr/>
        </p:nvSpPr>
        <p:spPr bwMode="auto">
          <a:xfrm>
            <a:off x="3654254" y="5166458"/>
            <a:ext cx="615743" cy="615743"/>
          </a:xfrm>
          <a:custGeom>
            <a:avLst/>
            <a:gdLst>
              <a:gd name="T0" fmla="*/ 1441 w 1442"/>
              <a:gd name="T1" fmla="*/ 721 h 1444"/>
              <a:gd name="T2" fmla="*/ 1441 w 1442"/>
              <a:gd name="T3" fmla="*/ 721 h 1444"/>
              <a:gd name="T4" fmla="*/ 721 w 1442"/>
              <a:gd name="T5" fmla="*/ 0 h 1444"/>
              <a:gd name="T6" fmla="*/ 721 w 1442"/>
              <a:gd name="T7" fmla="*/ 0 h 1444"/>
              <a:gd name="T8" fmla="*/ 0 w 1442"/>
              <a:gd name="T9" fmla="*/ 721 h 1444"/>
              <a:gd name="T10" fmla="*/ 0 w 1442"/>
              <a:gd name="T11" fmla="*/ 721 h 1444"/>
              <a:gd name="T12" fmla="*/ 721 w 1442"/>
              <a:gd name="T13" fmla="*/ 1443 h 1444"/>
              <a:gd name="T14" fmla="*/ 721 w 1442"/>
              <a:gd name="T15" fmla="*/ 1443 h 1444"/>
              <a:gd name="T16" fmla="*/ 1441 w 1442"/>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2" h="1444">
                <a:moveTo>
                  <a:pt x="1441" y="721"/>
                </a:moveTo>
                <a:lnTo>
                  <a:pt x="1441" y="721"/>
                </a:lnTo>
                <a:cubicBezTo>
                  <a:pt x="1441"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1" y="1120"/>
                  <a:pt x="1441" y="721"/>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useBgFill="1">
        <p:nvSpPr>
          <p:cNvPr id="16" name="Freeform 15">
            <a:extLst>
              <a:ext uri="{FF2B5EF4-FFF2-40B4-BE49-F238E27FC236}">
                <a16:creationId xmlns:a16="http://schemas.microsoft.com/office/drawing/2014/main" id="{2C4DB00F-997E-43AD-660E-D9F1A8E27FDD}"/>
              </a:ext>
              <a:ext uri="{C183D7F6-B498-43B3-948B-1728B52AA6E4}">
                <adec:decorative xmlns:adec="http://schemas.microsoft.com/office/drawing/2017/decorative" val="1"/>
              </a:ext>
            </a:extLst>
          </p:cNvPr>
          <p:cNvSpPr>
            <a:spLocks noChangeArrowheads="1"/>
          </p:cNvSpPr>
          <p:nvPr/>
        </p:nvSpPr>
        <p:spPr bwMode="auto">
          <a:xfrm>
            <a:off x="3821842" y="5335928"/>
            <a:ext cx="276803" cy="278686"/>
          </a:xfrm>
          <a:custGeom>
            <a:avLst/>
            <a:gdLst>
              <a:gd name="T0" fmla="*/ 649 w 650"/>
              <a:gd name="T1" fmla="*/ 325 h 652"/>
              <a:gd name="T2" fmla="*/ 649 w 650"/>
              <a:gd name="T3" fmla="*/ 325 h 652"/>
              <a:gd name="T4" fmla="*/ 325 w 650"/>
              <a:gd name="T5" fmla="*/ 0 h 652"/>
              <a:gd name="T6" fmla="*/ 325 w 650"/>
              <a:gd name="T7" fmla="*/ 0 h 652"/>
              <a:gd name="T8" fmla="*/ 0 w 650"/>
              <a:gd name="T9" fmla="*/ 325 h 652"/>
              <a:gd name="T10" fmla="*/ 0 w 650"/>
              <a:gd name="T11" fmla="*/ 325 h 652"/>
              <a:gd name="T12" fmla="*/ 325 w 650"/>
              <a:gd name="T13" fmla="*/ 651 h 652"/>
              <a:gd name="T14" fmla="*/ 325 w 650"/>
              <a:gd name="T15" fmla="*/ 651 h 652"/>
              <a:gd name="T16" fmla="*/ 649 w 650"/>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0" h="652">
                <a:moveTo>
                  <a:pt x="649" y="325"/>
                </a:moveTo>
                <a:lnTo>
                  <a:pt x="649" y="325"/>
                </a:lnTo>
                <a:cubicBezTo>
                  <a:pt x="649" y="146"/>
                  <a:pt x="505" y="0"/>
                  <a:pt x="325" y="0"/>
                </a:cubicBezTo>
                <a:lnTo>
                  <a:pt x="325" y="0"/>
                </a:lnTo>
                <a:cubicBezTo>
                  <a:pt x="146" y="0"/>
                  <a:pt x="0" y="146"/>
                  <a:pt x="0" y="325"/>
                </a:cubicBezTo>
                <a:lnTo>
                  <a:pt x="0" y="325"/>
                </a:lnTo>
                <a:cubicBezTo>
                  <a:pt x="0" y="505"/>
                  <a:pt x="146" y="651"/>
                  <a:pt x="325" y="651"/>
                </a:cubicBezTo>
                <a:lnTo>
                  <a:pt x="325" y="651"/>
                </a:lnTo>
                <a:cubicBezTo>
                  <a:pt x="505" y="651"/>
                  <a:pt x="649" y="505"/>
                  <a:pt x="649"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17" name="Freeform 16">
            <a:extLst>
              <a:ext uri="{FF2B5EF4-FFF2-40B4-BE49-F238E27FC236}">
                <a16:creationId xmlns:a16="http://schemas.microsoft.com/office/drawing/2014/main" id="{B921D529-40AE-1407-A6D5-932D35D3E0B8}"/>
              </a:ext>
              <a:ext uri="{C183D7F6-B498-43B3-948B-1728B52AA6E4}">
                <adec:decorative xmlns:adec="http://schemas.microsoft.com/office/drawing/2017/decorative" val="1"/>
              </a:ext>
            </a:extLst>
          </p:cNvPr>
          <p:cNvSpPr>
            <a:spLocks noChangeArrowheads="1"/>
          </p:cNvSpPr>
          <p:nvPr/>
        </p:nvSpPr>
        <p:spPr bwMode="auto">
          <a:xfrm>
            <a:off x="3017797" y="1763861"/>
            <a:ext cx="1888657" cy="3110730"/>
          </a:xfrm>
          <a:custGeom>
            <a:avLst/>
            <a:gdLst>
              <a:gd name="T0" fmla="*/ 3862 w 4423"/>
              <a:gd name="T1" fmla="*/ 0 h 7286"/>
              <a:gd name="T2" fmla="*/ 559 w 4423"/>
              <a:gd name="T3" fmla="*/ 0 h 7286"/>
              <a:gd name="T4" fmla="*/ 559 w 4423"/>
              <a:gd name="T5" fmla="*/ 0 h 7286"/>
              <a:gd name="T6" fmla="*/ 0 w 4423"/>
              <a:gd name="T7" fmla="*/ 559 h 7286"/>
              <a:gd name="T8" fmla="*/ 0 w 4423"/>
              <a:gd name="T9" fmla="*/ 5348 h 7286"/>
              <a:gd name="T10" fmla="*/ 0 w 4423"/>
              <a:gd name="T11" fmla="*/ 5348 h 7286"/>
              <a:gd name="T12" fmla="*/ 559 w 4423"/>
              <a:gd name="T13" fmla="*/ 5908 h 7286"/>
              <a:gd name="T14" fmla="*/ 1323 w 4423"/>
              <a:gd name="T15" fmla="*/ 5908 h 7286"/>
              <a:gd name="T16" fmla="*/ 2044 w 4423"/>
              <a:gd name="T17" fmla="*/ 7157 h 7286"/>
              <a:gd name="T18" fmla="*/ 2044 w 4423"/>
              <a:gd name="T19" fmla="*/ 7157 h 7286"/>
              <a:gd name="T20" fmla="*/ 2378 w 4423"/>
              <a:gd name="T21" fmla="*/ 7157 h 7286"/>
              <a:gd name="T22" fmla="*/ 3098 w 4423"/>
              <a:gd name="T23" fmla="*/ 5908 h 7286"/>
              <a:gd name="T24" fmla="*/ 3862 w 4423"/>
              <a:gd name="T25" fmla="*/ 5908 h 7286"/>
              <a:gd name="T26" fmla="*/ 3862 w 4423"/>
              <a:gd name="T27" fmla="*/ 5908 h 7286"/>
              <a:gd name="T28" fmla="*/ 4422 w 4423"/>
              <a:gd name="T29" fmla="*/ 5348 h 7286"/>
              <a:gd name="T30" fmla="*/ 4422 w 4423"/>
              <a:gd name="T31" fmla="*/ 559 h 7286"/>
              <a:gd name="T32" fmla="*/ 4422 w 4423"/>
              <a:gd name="T33" fmla="*/ 559 h 7286"/>
              <a:gd name="T34" fmla="*/ 3862 w 4423"/>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3" h="7286">
                <a:moveTo>
                  <a:pt x="3862"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8" y="7285"/>
                  <a:pt x="2304" y="7285"/>
                  <a:pt x="2378" y="7157"/>
                </a:cubicBezTo>
                <a:lnTo>
                  <a:pt x="3098" y="5908"/>
                </a:lnTo>
                <a:lnTo>
                  <a:pt x="3862" y="5908"/>
                </a:lnTo>
                <a:lnTo>
                  <a:pt x="3862" y="5908"/>
                </a:lnTo>
                <a:cubicBezTo>
                  <a:pt x="4171" y="5908"/>
                  <a:pt x="4422" y="5657"/>
                  <a:pt x="4422" y="5348"/>
                </a:cubicBezTo>
                <a:lnTo>
                  <a:pt x="4422" y="559"/>
                </a:lnTo>
                <a:lnTo>
                  <a:pt x="4422" y="559"/>
                </a:lnTo>
                <a:cubicBezTo>
                  <a:pt x="4422" y="250"/>
                  <a:pt x="4171" y="0"/>
                  <a:pt x="3862" y="0"/>
                </a:cubicBezTo>
              </a:path>
            </a:pathLst>
          </a:custGeom>
          <a:solidFill>
            <a:schemeClr val="accent2"/>
          </a:solidFill>
          <a:ln>
            <a:noFill/>
          </a:ln>
          <a:effectLst/>
        </p:spPr>
        <p:txBody>
          <a:bodyPr wrap="none" anchor="ctr"/>
          <a:lstStyle/>
          <a:p>
            <a:endParaRPr lang="en-US" sz="3266" dirty="0">
              <a:latin typeface="Lato Light" panose="020F0502020204030203" pitchFamily="34" charset="0"/>
            </a:endParaRPr>
          </a:p>
        </p:txBody>
      </p:sp>
      <p:sp>
        <p:nvSpPr>
          <p:cNvPr id="18" name="Freeform 17">
            <a:extLst>
              <a:ext uri="{FF2B5EF4-FFF2-40B4-BE49-F238E27FC236}">
                <a16:creationId xmlns:a16="http://schemas.microsoft.com/office/drawing/2014/main" id="{AE61CB62-C466-C17E-CA35-DFE2847821C1}"/>
              </a:ext>
              <a:ext uri="{C183D7F6-B498-43B3-948B-1728B52AA6E4}">
                <adec:decorative xmlns:adec="http://schemas.microsoft.com/office/drawing/2017/decorative" val="1"/>
              </a:ext>
            </a:extLst>
          </p:cNvPr>
          <p:cNvSpPr>
            <a:spLocks noChangeArrowheads="1"/>
          </p:cNvSpPr>
          <p:nvPr/>
        </p:nvSpPr>
        <p:spPr bwMode="auto">
          <a:xfrm>
            <a:off x="1457534" y="5166458"/>
            <a:ext cx="615743" cy="615743"/>
          </a:xfrm>
          <a:custGeom>
            <a:avLst/>
            <a:gdLst>
              <a:gd name="T0" fmla="*/ 1443 w 1444"/>
              <a:gd name="T1" fmla="*/ 721 h 1444"/>
              <a:gd name="T2" fmla="*/ 1443 w 1444"/>
              <a:gd name="T3" fmla="*/ 721 h 1444"/>
              <a:gd name="T4" fmla="*/ 722 w 1444"/>
              <a:gd name="T5" fmla="*/ 0 h 1444"/>
              <a:gd name="T6" fmla="*/ 722 w 1444"/>
              <a:gd name="T7" fmla="*/ 0 h 1444"/>
              <a:gd name="T8" fmla="*/ 0 w 1444"/>
              <a:gd name="T9" fmla="*/ 721 h 1444"/>
              <a:gd name="T10" fmla="*/ 0 w 1444"/>
              <a:gd name="T11" fmla="*/ 721 h 1444"/>
              <a:gd name="T12" fmla="*/ 722 w 1444"/>
              <a:gd name="T13" fmla="*/ 1443 h 1444"/>
              <a:gd name="T14" fmla="*/ 722 w 1444"/>
              <a:gd name="T15" fmla="*/ 1443 h 1444"/>
              <a:gd name="T16" fmla="*/ 1443 w 1444"/>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4" h="1444">
                <a:moveTo>
                  <a:pt x="1443" y="721"/>
                </a:moveTo>
                <a:lnTo>
                  <a:pt x="1443" y="721"/>
                </a:lnTo>
                <a:cubicBezTo>
                  <a:pt x="1443" y="323"/>
                  <a:pt x="1120" y="0"/>
                  <a:pt x="722" y="0"/>
                </a:cubicBezTo>
                <a:lnTo>
                  <a:pt x="722" y="0"/>
                </a:lnTo>
                <a:cubicBezTo>
                  <a:pt x="323" y="0"/>
                  <a:pt x="0" y="323"/>
                  <a:pt x="0" y="721"/>
                </a:cubicBezTo>
                <a:lnTo>
                  <a:pt x="0" y="721"/>
                </a:lnTo>
                <a:cubicBezTo>
                  <a:pt x="0" y="1120"/>
                  <a:pt x="323" y="1443"/>
                  <a:pt x="722" y="1443"/>
                </a:cubicBezTo>
                <a:lnTo>
                  <a:pt x="722" y="1443"/>
                </a:lnTo>
                <a:cubicBezTo>
                  <a:pt x="1120" y="1443"/>
                  <a:pt x="1443" y="1120"/>
                  <a:pt x="1443" y="721"/>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useBgFill="1">
        <p:nvSpPr>
          <p:cNvPr id="19" name="Freeform 18">
            <a:extLst>
              <a:ext uri="{FF2B5EF4-FFF2-40B4-BE49-F238E27FC236}">
                <a16:creationId xmlns:a16="http://schemas.microsoft.com/office/drawing/2014/main" id="{4635E0DC-C483-650B-A82C-710AFAAA76A6}"/>
              </a:ext>
              <a:ext uri="{C183D7F6-B498-43B3-948B-1728B52AA6E4}">
                <adec:decorative xmlns:adec="http://schemas.microsoft.com/office/drawing/2017/decorative" val="1"/>
              </a:ext>
            </a:extLst>
          </p:cNvPr>
          <p:cNvSpPr>
            <a:spLocks noChangeArrowheads="1"/>
          </p:cNvSpPr>
          <p:nvPr/>
        </p:nvSpPr>
        <p:spPr bwMode="auto">
          <a:xfrm>
            <a:off x="1627005" y="5335928"/>
            <a:ext cx="278686" cy="278686"/>
          </a:xfrm>
          <a:custGeom>
            <a:avLst/>
            <a:gdLst>
              <a:gd name="T0" fmla="*/ 650 w 651"/>
              <a:gd name="T1" fmla="*/ 325 h 652"/>
              <a:gd name="T2" fmla="*/ 650 w 651"/>
              <a:gd name="T3" fmla="*/ 325 h 652"/>
              <a:gd name="T4" fmla="*/ 326 w 651"/>
              <a:gd name="T5" fmla="*/ 0 h 652"/>
              <a:gd name="T6" fmla="*/ 326 w 651"/>
              <a:gd name="T7" fmla="*/ 0 h 652"/>
              <a:gd name="T8" fmla="*/ 0 w 651"/>
              <a:gd name="T9" fmla="*/ 325 h 652"/>
              <a:gd name="T10" fmla="*/ 0 w 651"/>
              <a:gd name="T11" fmla="*/ 325 h 652"/>
              <a:gd name="T12" fmla="*/ 326 w 651"/>
              <a:gd name="T13" fmla="*/ 651 h 652"/>
              <a:gd name="T14" fmla="*/ 326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6" y="0"/>
                </a:cubicBezTo>
                <a:lnTo>
                  <a:pt x="326" y="0"/>
                </a:lnTo>
                <a:cubicBezTo>
                  <a:pt x="146" y="0"/>
                  <a:pt x="0" y="146"/>
                  <a:pt x="0" y="325"/>
                </a:cubicBezTo>
                <a:lnTo>
                  <a:pt x="0" y="325"/>
                </a:lnTo>
                <a:cubicBezTo>
                  <a:pt x="0" y="505"/>
                  <a:pt x="146" y="651"/>
                  <a:pt x="326" y="651"/>
                </a:cubicBezTo>
                <a:lnTo>
                  <a:pt x="326"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0" name="Freeform 19">
            <a:extLst>
              <a:ext uri="{FF2B5EF4-FFF2-40B4-BE49-F238E27FC236}">
                <a16:creationId xmlns:a16="http://schemas.microsoft.com/office/drawing/2014/main" id="{2BFD7368-2F67-7466-2736-D9AE6301DE59}"/>
              </a:ext>
              <a:ext uri="{C183D7F6-B498-43B3-948B-1728B52AA6E4}">
                <adec:decorative xmlns:adec="http://schemas.microsoft.com/office/drawing/2017/decorative" val="1"/>
              </a:ext>
            </a:extLst>
          </p:cNvPr>
          <p:cNvSpPr>
            <a:spLocks noChangeArrowheads="1"/>
          </p:cNvSpPr>
          <p:nvPr/>
        </p:nvSpPr>
        <p:spPr bwMode="auto">
          <a:xfrm>
            <a:off x="822960" y="1763860"/>
            <a:ext cx="1888658" cy="3110731"/>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solidFill>
            <a:schemeClr val="accent1"/>
          </a:solidFill>
          <a:ln>
            <a:noFill/>
          </a:ln>
          <a:effectLst/>
        </p:spPr>
        <p:txBody>
          <a:bodyPr wrap="none" anchor="ctr"/>
          <a:lstStyle/>
          <a:p>
            <a:endParaRPr lang="en-US" sz="3266" dirty="0">
              <a:latin typeface="Lato Light" panose="020F0502020204030203" pitchFamily="34" charset="0"/>
            </a:endParaRPr>
          </a:p>
        </p:txBody>
      </p:sp>
      <p:sp>
        <p:nvSpPr>
          <p:cNvPr id="21" name="Freeform 20">
            <a:extLst>
              <a:ext uri="{FF2B5EF4-FFF2-40B4-BE49-F238E27FC236}">
                <a16:creationId xmlns:a16="http://schemas.microsoft.com/office/drawing/2014/main" id="{72B6E2DC-D386-88E1-45C3-72E8E8F3F73E}"/>
              </a:ext>
              <a:ext uri="{C183D7F6-B498-43B3-948B-1728B52AA6E4}">
                <adec:decorative xmlns:adec="http://schemas.microsoft.com/office/drawing/2017/decorative" val="1"/>
              </a:ext>
            </a:extLst>
          </p:cNvPr>
          <p:cNvSpPr>
            <a:spLocks noChangeArrowheads="1"/>
          </p:cNvSpPr>
          <p:nvPr/>
        </p:nvSpPr>
        <p:spPr bwMode="auto">
          <a:xfrm>
            <a:off x="5849089"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rgbClr val="EAD054"/>
          </a:solidFill>
          <a:ln>
            <a:noFill/>
          </a:ln>
          <a:effectLst/>
        </p:spPr>
        <p:txBody>
          <a:bodyPr wrap="none" anchor="ctr"/>
          <a:lstStyle/>
          <a:p>
            <a:endParaRPr lang="en-US" sz="3266" dirty="0">
              <a:latin typeface="Lato Light" panose="020F0502020204030203" pitchFamily="34" charset="0"/>
            </a:endParaRPr>
          </a:p>
        </p:txBody>
      </p:sp>
      <p:sp useBgFill="1">
        <p:nvSpPr>
          <p:cNvPr id="22" name="Freeform 21">
            <a:extLst>
              <a:ext uri="{FF2B5EF4-FFF2-40B4-BE49-F238E27FC236}">
                <a16:creationId xmlns:a16="http://schemas.microsoft.com/office/drawing/2014/main" id="{E36ADFA8-F045-6398-F75B-09CA33F3D512}"/>
              </a:ext>
              <a:ext uri="{C183D7F6-B498-43B3-948B-1728B52AA6E4}">
                <adec:decorative xmlns:adec="http://schemas.microsoft.com/office/drawing/2017/decorative" val="1"/>
              </a:ext>
            </a:extLst>
          </p:cNvPr>
          <p:cNvSpPr>
            <a:spLocks noChangeArrowheads="1"/>
          </p:cNvSpPr>
          <p:nvPr/>
        </p:nvSpPr>
        <p:spPr bwMode="auto">
          <a:xfrm>
            <a:off x="6018560"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3" name="Freeform 22">
            <a:extLst>
              <a:ext uri="{FF2B5EF4-FFF2-40B4-BE49-F238E27FC236}">
                <a16:creationId xmlns:a16="http://schemas.microsoft.com/office/drawing/2014/main" id="{F49F7149-2D9B-2E50-5AE1-C2CFD78B150B}"/>
              </a:ext>
              <a:ext uri="{C183D7F6-B498-43B3-948B-1728B52AA6E4}">
                <adec:decorative xmlns:adec="http://schemas.microsoft.com/office/drawing/2017/decorative" val="1"/>
              </a:ext>
            </a:extLst>
          </p:cNvPr>
          <p:cNvSpPr>
            <a:spLocks noChangeArrowheads="1"/>
          </p:cNvSpPr>
          <p:nvPr/>
        </p:nvSpPr>
        <p:spPr bwMode="auto">
          <a:xfrm>
            <a:off x="5212633"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rgbClr val="EAD054"/>
          </a:solidFill>
          <a:ln>
            <a:noFill/>
          </a:ln>
          <a:effectLst/>
        </p:spPr>
        <p:txBody>
          <a:bodyPr wrap="none" anchor="ctr"/>
          <a:lstStyle/>
          <a:p>
            <a:endParaRPr lang="en-US" sz="3266" dirty="0">
              <a:latin typeface="Lato Light" panose="020F0502020204030203" pitchFamily="34" charset="0"/>
            </a:endParaRPr>
          </a:p>
        </p:txBody>
      </p:sp>
      <p:sp>
        <p:nvSpPr>
          <p:cNvPr id="24" name="Freeform 23">
            <a:extLst>
              <a:ext uri="{FF2B5EF4-FFF2-40B4-BE49-F238E27FC236}">
                <a16:creationId xmlns:a16="http://schemas.microsoft.com/office/drawing/2014/main" id="{EB616418-C163-F3DF-BD50-917F7EBEEB18}"/>
              </a:ext>
              <a:ext uri="{C183D7F6-B498-43B3-948B-1728B52AA6E4}">
                <adec:decorative xmlns:adec="http://schemas.microsoft.com/office/drawing/2017/decorative" val="1"/>
              </a:ext>
            </a:extLst>
          </p:cNvPr>
          <p:cNvSpPr>
            <a:spLocks noChangeArrowheads="1"/>
          </p:cNvSpPr>
          <p:nvPr/>
        </p:nvSpPr>
        <p:spPr bwMode="auto">
          <a:xfrm>
            <a:off x="8043925"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rgbClr val="EDD8CD"/>
          </a:solidFill>
          <a:ln>
            <a:noFill/>
          </a:ln>
          <a:effectLst/>
        </p:spPr>
        <p:txBody>
          <a:bodyPr wrap="none" anchor="ctr"/>
          <a:lstStyle/>
          <a:p>
            <a:endParaRPr lang="en-US" sz="3266" dirty="0">
              <a:latin typeface="Lato Light" panose="020F0502020204030203" pitchFamily="34" charset="0"/>
            </a:endParaRPr>
          </a:p>
        </p:txBody>
      </p:sp>
      <p:sp useBgFill="1">
        <p:nvSpPr>
          <p:cNvPr id="25" name="Freeform 24">
            <a:extLst>
              <a:ext uri="{FF2B5EF4-FFF2-40B4-BE49-F238E27FC236}">
                <a16:creationId xmlns:a16="http://schemas.microsoft.com/office/drawing/2014/main" id="{C53C94CE-B750-4D9C-8F9E-BBF9232807AF}"/>
              </a:ext>
              <a:ext uri="{C183D7F6-B498-43B3-948B-1728B52AA6E4}">
                <adec:decorative xmlns:adec="http://schemas.microsoft.com/office/drawing/2017/decorative" val="1"/>
              </a:ext>
            </a:extLst>
          </p:cNvPr>
          <p:cNvSpPr>
            <a:spLocks noChangeArrowheads="1"/>
          </p:cNvSpPr>
          <p:nvPr/>
        </p:nvSpPr>
        <p:spPr bwMode="auto">
          <a:xfrm>
            <a:off x="8213396"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6" name="Freeform 25">
            <a:extLst>
              <a:ext uri="{FF2B5EF4-FFF2-40B4-BE49-F238E27FC236}">
                <a16:creationId xmlns:a16="http://schemas.microsoft.com/office/drawing/2014/main" id="{D00398F1-BA23-86D4-DA2E-1DFF98F27567}"/>
              </a:ext>
              <a:ext uri="{C183D7F6-B498-43B3-948B-1728B52AA6E4}">
                <adec:decorative xmlns:adec="http://schemas.microsoft.com/office/drawing/2017/decorative" val="1"/>
              </a:ext>
            </a:extLst>
          </p:cNvPr>
          <p:cNvSpPr>
            <a:spLocks noChangeArrowheads="1"/>
          </p:cNvSpPr>
          <p:nvPr/>
        </p:nvSpPr>
        <p:spPr bwMode="auto">
          <a:xfrm>
            <a:off x="7407468"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rgbClr val="EDD8CD"/>
          </a:solidFill>
          <a:ln>
            <a:noFill/>
          </a:ln>
          <a:effectLst/>
        </p:spPr>
        <p:txBody>
          <a:bodyPr wrap="none" anchor="ctr"/>
          <a:lstStyle/>
          <a:p>
            <a:endParaRPr lang="en-US" sz="3266" dirty="0">
              <a:latin typeface="Lato Light" panose="020F0502020204030203" pitchFamily="34" charset="0"/>
            </a:endParaRPr>
          </a:p>
        </p:txBody>
      </p:sp>
      <p:sp>
        <p:nvSpPr>
          <p:cNvPr id="27" name="Freeform 26">
            <a:extLst>
              <a:ext uri="{FF2B5EF4-FFF2-40B4-BE49-F238E27FC236}">
                <a16:creationId xmlns:a16="http://schemas.microsoft.com/office/drawing/2014/main" id="{A19D5DF5-9512-3F41-3219-18D63B185EA3}"/>
              </a:ext>
              <a:ext uri="{C183D7F6-B498-43B3-948B-1728B52AA6E4}">
                <adec:decorative xmlns:adec="http://schemas.microsoft.com/office/drawing/2017/decorative" val="1"/>
              </a:ext>
            </a:extLst>
          </p:cNvPr>
          <p:cNvSpPr>
            <a:spLocks noChangeArrowheads="1"/>
          </p:cNvSpPr>
          <p:nvPr/>
        </p:nvSpPr>
        <p:spPr bwMode="auto">
          <a:xfrm>
            <a:off x="10238760" y="5166458"/>
            <a:ext cx="615743" cy="615743"/>
          </a:xfrm>
          <a:custGeom>
            <a:avLst/>
            <a:gdLst>
              <a:gd name="T0" fmla="*/ 1442 w 1443"/>
              <a:gd name="T1" fmla="*/ 721 h 1444"/>
              <a:gd name="T2" fmla="*/ 1442 w 1443"/>
              <a:gd name="T3" fmla="*/ 721 h 1444"/>
              <a:gd name="T4" fmla="*/ 721 w 1443"/>
              <a:gd name="T5" fmla="*/ 0 h 1444"/>
              <a:gd name="T6" fmla="*/ 721 w 1443"/>
              <a:gd name="T7" fmla="*/ 0 h 1444"/>
              <a:gd name="T8" fmla="*/ 0 w 1443"/>
              <a:gd name="T9" fmla="*/ 721 h 1444"/>
              <a:gd name="T10" fmla="*/ 0 w 1443"/>
              <a:gd name="T11" fmla="*/ 721 h 1444"/>
              <a:gd name="T12" fmla="*/ 721 w 1443"/>
              <a:gd name="T13" fmla="*/ 1443 h 1444"/>
              <a:gd name="T14" fmla="*/ 721 w 1443"/>
              <a:gd name="T15" fmla="*/ 1443 h 1444"/>
              <a:gd name="T16" fmla="*/ 1442 w 1443"/>
              <a:gd name="T17" fmla="*/ 721 h 1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3" h="1444">
                <a:moveTo>
                  <a:pt x="1442" y="721"/>
                </a:moveTo>
                <a:lnTo>
                  <a:pt x="1442" y="721"/>
                </a:lnTo>
                <a:cubicBezTo>
                  <a:pt x="1442" y="323"/>
                  <a:pt x="1119" y="0"/>
                  <a:pt x="721" y="0"/>
                </a:cubicBezTo>
                <a:lnTo>
                  <a:pt x="721" y="0"/>
                </a:lnTo>
                <a:cubicBezTo>
                  <a:pt x="323" y="0"/>
                  <a:pt x="0" y="323"/>
                  <a:pt x="0" y="721"/>
                </a:cubicBezTo>
                <a:lnTo>
                  <a:pt x="0" y="721"/>
                </a:lnTo>
                <a:cubicBezTo>
                  <a:pt x="0" y="1120"/>
                  <a:pt x="323" y="1443"/>
                  <a:pt x="721" y="1443"/>
                </a:cubicBezTo>
                <a:lnTo>
                  <a:pt x="721" y="1443"/>
                </a:lnTo>
                <a:cubicBezTo>
                  <a:pt x="1119" y="1443"/>
                  <a:pt x="1442" y="1120"/>
                  <a:pt x="1442" y="721"/>
                </a:cubicBezTo>
              </a:path>
            </a:pathLst>
          </a:custGeom>
          <a:solidFill>
            <a:schemeClr val="accent5"/>
          </a:solidFill>
          <a:ln>
            <a:noFill/>
          </a:ln>
          <a:effectLst/>
        </p:spPr>
        <p:txBody>
          <a:bodyPr wrap="none" anchor="ctr"/>
          <a:lstStyle/>
          <a:p>
            <a:endParaRPr lang="en-US" sz="3266" dirty="0">
              <a:latin typeface="Lato Light" panose="020F0502020204030203" pitchFamily="34" charset="0"/>
            </a:endParaRPr>
          </a:p>
        </p:txBody>
      </p:sp>
      <p:sp useBgFill="1">
        <p:nvSpPr>
          <p:cNvPr id="28" name="Freeform 27">
            <a:extLst>
              <a:ext uri="{FF2B5EF4-FFF2-40B4-BE49-F238E27FC236}">
                <a16:creationId xmlns:a16="http://schemas.microsoft.com/office/drawing/2014/main" id="{226BA9C7-E051-9B76-FE2C-4193D17AF162}"/>
              </a:ext>
              <a:ext uri="{C183D7F6-B498-43B3-948B-1728B52AA6E4}">
                <adec:decorative xmlns:adec="http://schemas.microsoft.com/office/drawing/2017/decorative" val="1"/>
              </a:ext>
            </a:extLst>
          </p:cNvPr>
          <p:cNvSpPr>
            <a:spLocks noChangeArrowheads="1"/>
          </p:cNvSpPr>
          <p:nvPr/>
        </p:nvSpPr>
        <p:spPr bwMode="auto">
          <a:xfrm>
            <a:off x="10408231" y="5335928"/>
            <a:ext cx="278686" cy="278686"/>
          </a:xfrm>
          <a:custGeom>
            <a:avLst/>
            <a:gdLst>
              <a:gd name="T0" fmla="*/ 650 w 651"/>
              <a:gd name="T1" fmla="*/ 325 h 652"/>
              <a:gd name="T2" fmla="*/ 650 w 651"/>
              <a:gd name="T3" fmla="*/ 325 h 652"/>
              <a:gd name="T4" fmla="*/ 325 w 651"/>
              <a:gd name="T5" fmla="*/ 0 h 652"/>
              <a:gd name="T6" fmla="*/ 325 w 651"/>
              <a:gd name="T7" fmla="*/ 0 h 652"/>
              <a:gd name="T8" fmla="*/ 0 w 651"/>
              <a:gd name="T9" fmla="*/ 325 h 652"/>
              <a:gd name="T10" fmla="*/ 0 w 651"/>
              <a:gd name="T11" fmla="*/ 325 h 652"/>
              <a:gd name="T12" fmla="*/ 325 w 651"/>
              <a:gd name="T13" fmla="*/ 651 h 652"/>
              <a:gd name="T14" fmla="*/ 325 w 651"/>
              <a:gd name="T15" fmla="*/ 651 h 652"/>
              <a:gd name="T16" fmla="*/ 650 w 651"/>
              <a:gd name="T17" fmla="*/ 325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1" h="652">
                <a:moveTo>
                  <a:pt x="650" y="325"/>
                </a:moveTo>
                <a:lnTo>
                  <a:pt x="650" y="325"/>
                </a:lnTo>
                <a:cubicBezTo>
                  <a:pt x="650" y="146"/>
                  <a:pt x="505" y="0"/>
                  <a:pt x="325" y="0"/>
                </a:cubicBezTo>
                <a:lnTo>
                  <a:pt x="325" y="0"/>
                </a:lnTo>
                <a:cubicBezTo>
                  <a:pt x="145" y="0"/>
                  <a:pt x="0" y="146"/>
                  <a:pt x="0" y="325"/>
                </a:cubicBezTo>
                <a:lnTo>
                  <a:pt x="0" y="325"/>
                </a:lnTo>
                <a:cubicBezTo>
                  <a:pt x="0" y="505"/>
                  <a:pt x="145" y="651"/>
                  <a:pt x="325" y="651"/>
                </a:cubicBezTo>
                <a:lnTo>
                  <a:pt x="325" y="651"/>
                </a:lnTo>
                <a:cubicBezTo>
                  <a:pt x="505" y="651"/>
                  <a:pt x="650" y="505"/>
                  <a:pt x="650" y="325"/>
                </a:cubicBezTo>
              </a:path>
            </a:pathLst>
          </a:custGeom>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9" name="Freeform 28">
            <a:extLst>
              <a:ext uri="{FF2B5EF4-FFF2-40B4-BE49-F238E27FC236}">
                <a16:creationId xmlns:a16="http://schemas.microsoft.com/office/drawing/2014/main" id="{2B25A5C6-76A3-CFEE-FF82-9B2FF63DE00C}"/>
              </a:ext>
              <a:ext uri="{C183D7F6-B498-43B3-948B-1728B52AA6E4}">
                <adec:decorative xmlns:adec="http://schemas.microsoft.com/office/drawing/2017/decorative" val="1"/>
              </a:ext>
            </a:extLst>
          </p:cNvPr>
          <p:cNvSpPr>
            <a:spLocks noChangeArrowheads="1"/>
          </p:cNvSpPr>
          <p:nvPr/>
        </p:nvSpPr>
        <p:spPr bwMode="auto">
          <a:xfrm>
            <a:off x="9602304" y="1763861"/>
            <a:ext cx="1888657" cy="3110730"/>
          </a:xfrm>
          <a:custGeom>
            <a:avLst/>
            <a:gdLst>
              <a:gd name="T0" fmla="*/ 3864 w 4425"/>
              <a:gd name="T1" fmla="*/ 0 h 7286"/>
              <a:gd name="T2" fmla="*/ 560 w 4425"/>
              <a:gd name="T3" fmla="*/ 0 h 7286"/>
              <a:gd name="T4" fmla="*/ 560 w 4425"/>
              <a:gd name="T5" fmla="*/ 0 h 7286"/>
              <a:gd name="T6" fmla="*/ 0 w 4425"/>
              <a:gd name="T7" fmla="*/ 559 h 7286"/>
              <a:gd name="T8" fmla="*/ 0 w 4425"/>
              <a:gd name="T9" fmla="*/ 5348 h 7286"/>
              <a:gd name="T10" fmla="*/ 0 w 4425"/>
              <a:gd name="T11" fmla="*/ 5348 h 7286"/>
              <a:gd name="T12" fmla="*/ 560 w 4425"/>
              <a:gd name="T13" fmla="*/ 5908 h 7286"/>
              <a:gd name="T14" fmla="*/ 1324 w 4425"/>
              <a:gd name="T15" fmla="*/ 5908 h 7286"/>
              <a:gd name="T16" fmla="*/ 2045 w 4425"/>
              <a:gd name="T17" fmla="*/ 7157 h 7286"/>
              <a:gd name="T18" fmla="*/ 2045 w 4425"/>
              <a:gd name="T19" fmla="*/ 7157 h 7286"/>
              <a:gd name="T20" fmla="*/ 2379 w 4425"/>
              <a:gd name="T21" fmla="*/ 7157 h 7286"/>
              <a:gd name="T22" fmla="*/ 3100 w 4425"/>
              <a:gd name="T23" fmla="*/ 5908 h 7286"/>
              <a:gd name="T24" fmla="*/ 3864 w 4425"/>
              <a:gd name="T25" fmla="*/ 5908 h 7286"/>
              <a:gd name="T26" fmla="*/ 3864 w 4425"/>
              <a:gd name="T27" fmla="*/ 5908 h 7286"/>
              <a:gd name="T28" fmla="*/ 4424 w 4425"/>
              <a:gd name="T29" fmla="*/ 5348 h 7286"/>
              <a:gd name="T30" fmla="*/ 4424 w 4425"/>
              <a:gd name="T31" fmla="*/ 559 h 7286"/>
              <a:gd name="T32" fmla="*/ 4424 w 4425"/>
              <a:gd name="T33" fmla="*/ 559 h 7286"/>
              <a:gd name="T34" fmla="*/ 3864 w 4425"/>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5" h="7286">
                <a:moveTo>
                  <a:pt x="3864" y="0"/>
                </a:moveTo>
                <a:lnTo>
                  <a:pt x="560" y="0"/>
                </a:lnTo>
                <a:lnTo>
                  <a:pt x="560" y="0"/>
                </a:lnTo>
                <a:cubicBezTo>
                  <a:pt x="251" y="0"/>
                  <a:pt x="0" y="250"/>
                  <a:pt x="0" y="559"/>
                </a:cubicBezTo>
                <a:lnTo>
                  <a:pt x="0" y="5348"/>
                </a:lnTo>
                <a:lnTo>
                  <a:pt x="0" y="5348"/>
                </a:lnTo>
                <a:cubicBezTo>
                  <a:pt x="0" y="5657"/>
                  <a:pt x="251" y="5908"/>
                  <a:pt x="560" y="5908"/>
                </a:cubicBezTo>
                <a:lnTo>
                  <a:pt x="1324" y="5908"/>
                </a:lnTo>
                <a:lnTo>
                  <a:pt x="2045" y="7157"/>
                </a:lnTo>
                <a:lnTo>
                  <a:pt x="2045" y="7157"/>
                </a:lnTo>
                <a:cubicBezTo>
                  <a:pt x="2119" y="7285"/>
                  <a:pt x="2305" y="7285"/>
                  <a:pt x="2379" y="7157"/>
                </a:cubicBezTo>
                <a:lnTo>
                  <a:pt x="3100" y="5908"/>
                </a:lnTo>
                <a:lnTo>
                  <a:pt x="3864" y="5908"/>
                </a:lnTo>
                <a:lnTo>
                  <a:pt x="3864" y="5908"/>
                </a:lnTo>
                <a:cubicBezTo>
                  <a:pt x="4173" y="5908"/>
                  <a:pt x="4424" y="5657"/>
                  <a:pt x="4424" y="5348"/>
                </a:cubicBezTo>
                <a:lnTo>
                  <a:pt x="4424" y="559"/>
                </a:lnTo>
                <a:lnTo>
                  <a:pt x="4424" y="559"/>
                </a:lnTo>
                <a:cubicBezTo>
                  <a:pt x="4424" y="250"/>
                  <a:pt x="4173" y="0"/>
                  <a:pt x="3864" y="0"/>
                </a:cubicBezTo>
              </a:path>
            </a:pathLst>
          </a:custGeom>
          <a:solidFill>
            <a:schemeClr val="accent5"/>
          </a:solidFill>
          <a:ln>
            <a:noFill/>
          </a:ln>
          <a:effectLst/>
        </p:spPr>
        <p:txBody>
          <a:bodyPr wrap="none" anchor="ctr"/>
          <a:lstStyle/>
          <a:p>
            <a:endParaRPr lang="en-US" sz="3266" dirty="0">
              <a:latin typeface="Lato Light" panose="020F0502020204030203" pitchFamily="34" charset="0"/>
            </a:endParaRPr>
          </a:p>
        </p:txBody>
      </p:sp>
      <p:sp>
        <p:nvSpPr>
          <p:cNvPr id="30" name="TextBox 29">
            <a:extLst>
              <a:ext uri="{FF2B5EF4-FFF2-40B4-BE49-F238E27FC236}">
                <a16:creationId xmlns:a16="http://schemas.microsoft.com/office/drawing/2014/main" id="{CD459505-6DCA-1327-C5DD-19BD556DD8EC}"/>
              </a:ext>
            </a:extLst>
          </p:cNvPr>
          <p:cNvSpPr txBox="1"/>
          <p:nvPr/>
        </p:nvSpPr>
        <p:spPr>
          <a:xfrm>
            <a:off x="2038076" y="1785082"/>
            <a:ext cx="288862" cy="338554"/>
          </a:xfrm>
          <a:prstGeom prst="rect">
            <a:avLst/>
          </a:prstGeom>
          <a:noFill/>
        </p:spPr>
        <p:txBody>
          <a:bodyPr wrap="none" rtlCol="0" anchor="b" anchorCtr="0">
            <a:spAutoFit/>
          </a:bodyPr>
          <a:lstStyle/>
          <a:p>
            <a:pPr algn="r"/>
            <a:r>
              <a:rPr lang="en-US" sz="1600" b="1" dirty="0">
                <a:solidFill>
                  <a:schemeClr val="bg1"/>
                </a:solidFill>
                <a:latin typeface="Inter"/>
                <a:ea typeface="League Spartan" charset="0"/>
                <a:cs typeface="Poppins" pitchFamily="2" charset="77"/>
              </a:rPr>
              <a:t>1</a:t>
            </a:r>
          </a:p>
        </p:txBody>
      </p:sp>
      <p:sp>
        <p:nvSpPr>
          <p:cNvPr id="31" name="Subtitle 2">
            <a:extLst>
              <a:ext uri="{FF2B5EF4-FFF2-40B4-BE49-F238E27FC236}">
                <a16:creationId xmlns:a16="http://schemas.microsoft.com/office/drawing/2014/main" id="{F7BF690B-CD46-6D2F-524E-B3119DB8592E}"/>
              </a:ext>
            </a:extLst>
          </p:cNvPr>
          <p:cNvSpPr txBox="1">
            <a:spLocks/>
          </p:cNvSpPr>
          <p:nvPr/>
        </p:nvSpPr>
        <p:spPr>
          <a:xfrm>
            <a:off x="837557" y="2126731"/>
            <a:ext cx="1874061" cy="950966"/>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200" b="1" dirty="0">
                <a:solidFill>
                  <a:schemeClr val="bg1"/>
                </a:solidFill>
                <a:latin typeface="+mn-lt"/>
                <a:ea typeface="Times New Roman" panose="02020603050405020304" pitchFamily="18" charset="0"/>
                <a:cs typeface="AppleSystemUIFont"/>
              </a:rPr>
              <a:t>Impactful</a:t>
            </a:r>
            <a:r>
              <a:rPr lang="en-GB" sz="1200" b="1" dirty="0">
                <a:solidFill>
                  <a:schemeClr val="bg1"/>
                </a:solidFill>
                <a:effectLst/>
                <a:latin typeface="+mn-lt"/>
                <a:ea typeface="Times New Roman" panose="02020603050405020304" pitchFamily="18" charset="0"/>
                <a:cs typeface="AppleSystemUIFont"/>
              </a:rPr>
              <a:t> involvement and engagement: </a:t>
            </a:r>
          </a:p>
          <a:p>
            <a:pPr lvl="0"/>
            <a:r>
              <a:rPr lang="en-GB" sz="1200" dirty="0">
                <a:solidFill>
                  <a:schemeClr val="bg1"/>
                </a:solidFill>
                <a:latin typeface="+mn-lt"/>
              </a:rPr>
              <a:t>involve the right people and communities</a:t>
            </a:r>
            <a:endParaRPr lang="en-GB" sz="1200" dirty="0">
              <a:solidFill>
                <a:schemeClr val="bg1"/>
              </a:solidFill>
              <a:effectLst/>
              <a:latin typeface="+mn-lt"/>
              <a:ea typeface="Times New Roman" panose="02020603050405020304" pitchFamily="18" charset="0"/>
            </a:endParaRPr>
          </a:p>
        </p:txBody>
      </p:sp>
      <p:sp>
        <p:nvSpPr>
          <p:cNvPr id="32" name="TextBox 31">
            <a:extLst>
              <a:ext uri="{FF2B5EF4-FFF2-40B4-BE49-F238E27FC236}">
                <a16:creationId xmlns:a16="http://schemas.microsoft.com/office/drawing/2014/main" id="{C78FF3D7-F67C-1AF4-53A2-974C063AEA8C}"/>
              </a:ext>
            </a:extLst>
          </p:cNvPr>
          <p:cNvSpPr txBox="1"/>
          <p:nvPr/>
        </p:nvSpPr>
        <p:spPr>
          <a:xfrm>
            <a:off x="4221030" y="1785082"/>
            <a:ext cx="301685" cy="338554"/>
          </a:xfrm>
          <a:prstGeom prst="rect">
            <a:avLst/>
          </a:prstGeom>
          <a:noFill/>
        </p:spPr>
        <p:txBody>
          <a:bodyPr wrap="none" rtlCol="0" anchor="b" anchorCtr="0">
            <a:spAutoFit/>
          </a:bodyPr>
          <a:lstStyle/>
          <a:p>
            <a:pPr algn="r"/>
            <a:r>
              <a:rPr lang="en-US" sz="1600" b="1" dirty="0">
                <a:solidFill>
                  <a:schemeClr val="bg1"/>
                </a:solidFill>
                <a:latin typeface="Poppins" pitchFamily="2" charset="77"/>
                <a:ea typeface="League Spartan" charset="0"/>
                <a:cs typeface="Poppins" pitchFamily="2" charset="77"/>
              </a:rPr>
              <a:t>2</a:t>
            </a:r>
          </a:p>
        </p:txBody>
      </p:sp>
      <p:sp>
        <p:nvSpPr>
          <p:cNvPr id="33" name="Subtitle 2">
            <a:extLst>
              <a:ext uri="{FF2B5EF4-FFF2-40B4-BE49-F238E27FC236}">
                <a16:creationId xmlns:a16="http://schemas.microsoft.com/office/drawing/2014/main" id="{FE3B027A-F437-F4BC-5C71-181FFFA30FB4}"/>
              </a:ext>
            </a:extLst>
          </p:cNvPr>
          <p:cNvSpPr txBox="1">
            <a:spLocks/>
          </p:cNvSpPr>
          <p:nvPr/>
        </p:nvSpPr>
        <p:spPr>
          <a:xfrm>
            <a:off x="3155254" y="2126731"/>
            <a:ext cx="1611857" cy="117256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GB" sz="1200" b="1" dirty="0">
                <a:solidFill>
                  <a:schemeClr val="bg1"/>
                </a:solidFill>
                <a:latin typeface="Inter"/>
              </a:rPr>
              <a:t>Tailored approaches: </a:t>
            </a:r>
          </a:p>
          <a:p>
            <a:pPr lvl="0"/>
            <a:r>
              <a:rPr lang="en-GB" sz="1200" dirty="0">
                <a:solidFill>
                  <a:schemeClr val="bg1"/>
                </a:solidFill>
                <a:latin typeface="Inter"/>
              </a:rPr>
              <a:t>tailor the way we involve people and communities</a:t>
            </a:r>
          </a:p>
        </p:txBody>
      </p:sp>
      <p:sp>
        <p:nvSpPr>
          <p:cNvPr id="34" name="TextBox 33">
            <a:extLst>
              <a:ext uri="{FF2B5EF4-FFF2-40B4-BE49-F238E27FC236}">
                <a16:creationId xmlns:a16="http://schemas.microsoft.com/office/drawing/2014/main" id="{9B3AB5B6-1A90-1E6C-A215-C547C7277B27}"/>
              </a:ext>
            </a:extLst>
          </p:cNvPr>
          <p:cNvSpPr txBox="1"/>
          <p:nvPr/>
        </p:nvSpPr>
        <p:spPr>
          <a:xfrm>
            <a:off x="6405586" y="1785082"/>
            <a:ext cx="312906" cy="338554"/>
          </a:xfrm>
          <a:prstGeom prst="rect">
            <a:avLst/>
          </a:prstGeom>
          <a:noFill/>
        </p:spPr>
        <p:txBody>
          <a:bodyPr wrap="none" rtlCol="0" anchor="b" anchorCtr="0">
            <a:spAutoFit/>
          </a:bodyPr>
          <a:lstStyle/>
          <a:p>
            <a:pPr algn="r"/>
            <a:r>
              <a:rPr lang="en-US" sz="1600" b="1" dirty="0">
                <a:solidFill>
                  <a:srgbClr val="00436C"/>
                </a:solidFill>
                <a:latin typeface="Inter"/>
                <a:ea typeface="League Spartan" charset="0"/>
                <a:cs typeface="Poppins" pitchFamily="2" charset="77"/>
              </a:rPr>
              <a:t>3</a:t>
            </a:r>
          </a:p>
        </p:txBody>
      </p:sp>
      <p:sp>
        <p:nvSpPr>
          <p:cNvPr id="35" name="Subtitle 2">
            <a:extLst>
              <a:ext uri="{FF2B5EF4-FFF2-40B4-BE49-F238E27FC236}">
                <a16:creationId xmlns:a16="http://schemas.microsoft.com/office/drawing/2014/main" id="{BA1CDC63-6536-CB88-0E42-90C2EDD0AD0E}"/>
              </a:ext>
            </a:extLst>
          </p:cNvPr>
          <p:cNvSpPr txBox="1">
            <a:spLocks/>
          </p:cNvSpPr>
          <p:nvPr/>
        </p:nvSpPr>
        <p:spPr>
          <a:xfrm>
            <a:off x="5351032" y="2126731"/>
            <a:ext cx="1611857" cy="183736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200" b="1" dirty="0">
                <a:solidFill>
                  <a:srgbClr val="00436C"/>
                </a:solidFill>
                <a:latin typeface="Inter"/>
              </a:rPr>
              <a:t>An innovative culture: </a:t>
            </a:r>
          </a:p>
          <a:p>
            <a:pPr lvl="0"/>
            <a:r>
              <a:rPr lang="en-GB" sz="1200" dirty="0">
                <a:solidFill>
                  <a:srgbClr val="00436C"/>
                </a:solidFill>
                <a:latin typeface="Inter"/>
              </a:rPr>
              <a:t>test with, and learn from, new and innovative ways to work alongside people and communities</a:t>
            </a:r>
          </a:p>
        </p:txBody>
      </p:sp>
      <p:sp>
        <p:nvSpPr>
          <p:cNvPr id="36" name="TextBox 35">
            <a:extLst>
              <a:ext uri="{FF2B5EF4-FFF2-40B4-BE49-F238E27FC236}">
                <a16:creationId xmlns:a16="http://schemas.microsoft.com/office/drawing/2014/main" id="{D3C206C2-EB4B-42FA-6C0C-B1CE66D1A56F}"/>
              </a:ext>
            </a:extLst>
          </p:cNvPr>
          <p:cNvSpPr txBox="1"/>
          <p:nvPr/>
        </p:nvSpPr>
        <p:spPr>
          <a:xfrm>
            <a:off x="8599760" y="1785082"/>
            <a:ext cx="314510" cy="338554"/>
          </a:xfrm>
          <a:prstGeom prst="rect">
            <a:avLst/>
          </a:prstGeom>
          <a:noFill/>
        </p:spPr>
        <p:txBody>
          <a:bodyPr wrap="none" rtlCol="0" anchor="b" anchorCtr="0">
            <a:spAutoFit/>
          </a:bodyPr>
          <a:lstStyle/>
          <a:p>
            <a:pPr algn="r"/>
            <a:r>
              <a:rPr lang="en-US" sz="1600" b="1" dirty="0">
                <a:solidFill>
                  <a:srgbClr val="00436C"/>
                </a:solidFill>
                <a:latin typeface="Inter"/>
                <a:ea typeface="League Spartan" charset="0"/>
                <a:cs typeface="Poppins" pitchFamily="2" charset="77"/>
              </a:rPr>
              <a:t>4</a:t>
            </a:r>
          </a:p>
        </p:txBody>
      </p:sp>
      <p:sp>
        <p:nvSpPr>
          <p:cNvPr id="37" name="Subtitle 2">
            <a:extLst>
              <a:ext uri="{FF2B5EF4-FFF2-40B4-BE49-F238E27FC236}">
                <a16:creationId xmlns:a16="http://schemas.microsoft.com/office/drawing/2014/main" id="{81FF89AD-354B-563C-9776-7DAE1FD1CD98}"/>
              </a:ext>
            </a:extLst>
          </p:cNvPr>
          <p:cNvSpPr txBox="1">
            <a:spLocks/>
          </p:cNvSpPr>
          <p:nvPr/>
        </p:nvSpPr>
        <p:spPr>
          <a:xfrm>
            <a:off x="7546809" y="2126731"/>
            <a:ext cx="1611857" cy="139416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r>
              <a:rPr lang="en-GB" sz="1200" b="1" dirty="0">
                <a:solidFill>
                  <a:srgbClr val="00436C"/>
                </a:solidFill>
                <a:latin typeface="Inter"/>
              </a:rPr>
              <a:t>Productive partnerships: </a:t>
            </a:r>
          </a:p>
          <a:p>
            <a:pPr lvl="0"/>
            <a:r>
              <a:rPr lang="en-GB" sz="1200" dirty="0">
                <a:solidFill>
                  <a:srgbClr val="00436C"/>
                </a:solidFill>
                <a:latin typeface="Inter"/>
              </a:rPr>
              <a:t>transform our approach and ways of working with partners</a:t>
            </a:r>
          </a:p>
        </p:txBody>
      </p:sp>
      <p:sp>
        <p:nvSpPr>
          <p:cNvPr id="38" name="TextBox 37">
            <a:extLst>
              <a:ext uri="{FF2B5EF4-FFF2-40B4-BE49-F238E27FC236}">
                <a16:creationId xmlns:a16="http://schemas.microsoft.com/office/drawing/2014/main" id="{2D48382A-067C-4C7F-904A-E9CC8EF29E25}"/>
              </a:ext>
            </a:extLst>
          </p:cNvPr>
          <p:cNvSpPr txBox="1"/>
          <p:nvPr/>
        </p:nvSpPr>
        <p:spPr>
          <a:xfrm>
            <a:off x="10803553" y="1785082"/>
            <a:ext cx="306494" cy="338554"/>
          </a:xfrm>
          <a:prstGeom prst="rect">
            <a:avLst/>
          </a:prstGeom>
          <a:noFill/>
        </p:spPr>
        <p:txBody>
          <a:bodyPr wrap="none" rtlCol="0" anchor="b" anchorCtr="0">
            <a:spAutoFit/>
          </a:bodyPr>
          <a:lstStyle/>
          <a:p>
            <a:pPr algn="r"/>
            <a:r>
              <a:rPr lang="en-US" sz="1600" b="1" dirty="0">
                <a:latin typeface="Inter"/>
                <a:ea typeface="League Spartan" charset="0"/>
                <a:cs typeface="Poppins" pitchFamily="2" charset="77"/>
              </a:rPr>
              <a:t>5</a:t>
            </a:r>
          </a:p>
        </p:txBody>
      </p:sp>
      <p:sp>
        <p:nvSpPr>
          <p:cNvPr id="39" name="Subtitle 2">
            <a:extLst>
              <a:ext uri="{FF2B5EF4-FFF2-40B4-BE49-F238E27FC236}">
                <a16:creationId xmlns:a16="http://schemas.microsoft.com/office/drawing/2014/main" id="{4662A4E3-229C-255E-E5C6-E30A688F3DBD}"/>
              </a:ext>
            </a:extLst>
          </p:cNvPr>
          <p:cNvSpPr txBox="1">
            <a:spLocks/>
          </p:cNvSpPr>
          <p:nvPr/>
        </p:nvSpPr>
        <p:spPr>
          <a:xfrm>
            <a:off x="9742586" y="2128374"/>
            <a:ext cx="1611857" cy="163429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fontAlgn="ctr"/>
            <a:r>
              <a:rPr lang="en-GB" sz="1200" b="1" kern="1200" dirty="0">
                <a:solidFill>
                  <a:schemeClr val="tx1"/>
                </a:solidFill>
                <a:latin typeface="+mn-lt"/>
                <a:ea typeface="+mn-ea"/>
                <a:cs typeface="+mn-cs"/>
              </a:rPr>
              <a:t>Focus on people first</a:t>
            </a:r>
            <a:r>
              <a:rPr lang="en-GB" sz="1200" kern="1200" dirty="0">
                <a:solidFill>
                  <a:schemeClr val="tx1"/>
                </a:solidFill>
                <a:latin typeface="+mn-lt"/>
                <a:ea typeface="+mn-ea"/>
                <a:cs typeface="+mn-cs"/>
              </a:rPr>
              <a:t>: </a:t>
            </a:r>
          </a:p>
          <a:p>
            <a:pPr fontAlgn="ctr"/>
            <a:r>
              <a:rPr lang="en-GB" sz="1200" kern="1200" dirty="0">
                <a:solidFill>
                  <a:schemeClr val="tx1"/>
                </a:solidFill>
                <a:latin typeface="+mn-lt"/>
                <a:ea typeface="+mn-ea"/>
                <a:cs typeface="+mn-cs"/>
              </a:rPr>
              <a:t>embed a culture of curiosity for involvement and engagement across NICE</a:t>
            </a:r>
          </a:p>
        </p:txBody>
      </p:sp>
    </p:spTree>
    <p:extLst>
      <p:ext uri="{BB962C8B-B14F-4D97-AF65-F5344CB8AC3E}">
        <p14:creationId xmlns:p14="http://schemas.microsoft.com/office/powerpoint/2010/main" val="3209946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p:txBody>
          <a:bodyPr>
            <a:noAutofit/>
          </a:bodyPr>
          <a:lstStyle/>
          <a:p>
            <a:r>
              <a:rPr lang="en-GB" dirty="0"/>
              <a:t>Our five areas of focus</a:t>
            </a:r>
          </a:p>
        </p:txBody>
      </p:sp>
      <p:graphicFrame>
        <p:nvGraphicFramePr>
          <p:cNvPr id="3" name="Table 2">
            <a:extLst>
              <a:ext uri="{FF2B5EF4-FFF2-40B4-BE49-F238E27FC236}">
                <a16:creationId xmlns:a16="http://schemas.microsoft.com/office/drawing/2014/main" id="{71237172-BBEF-C31D-F66C-960ACEC25CBD}"/>
              </a:ext>
            </a:extLst>
          </p:cNvPr>
          <p:cNvGraphicFramePr>
            <a:graphicFrameLocks noGrp="1"/>
          </p:cNvGraphicFramePr>
          <p:nvPr>
            <p:extLst>
              <p:ext uri="{D42A27DB-BD31-4B8C-83A1-F6EECF244321}">
                <p14:modId xmlns:p14="http://schemas.microsoft.com/office/powerpoint/2010/main" val="2694040903"/>
              </p:ext>
            </p:extLst>
          </p:nvPr>
        </p:nvGraphicFramePr>
        <p:xfrm>
          <a:off x="496384" y="1286695"/>
          <a:ext cx="10933612" cy="4372318"/>
        </p:xfrm>
        <a:graphic>
          <a:graphicData uri="http://schemas.openxmlformats.org/drawingml/2006/table">
            <a:tbl>
              <a:tblPr firstRow="1" bandRow="1">
                <a:tableStyleId>{5C22544A-7EE6-4342-B048-85BDC9FD1C3A}</a:tableStyleId>
              </a:tblPr>
              <a:tblGrid>
                <a:gridCol w="838706">
                  <a:extLst>
                    <a:ext uri="{9D8B030D-6E8A-4147-A177-3AD203B41FA5}">
                      <a16:colId xmlns:a16="http://schemas.microsoft.com/office/drawing/2014/main" val="3791334160"/>
                    </a:ext>
                  </a:extLst>
                </a:gridCol>
                <a:gridCol w="2368516">
                  <a:extLst>
                    <a:ext uri="{9D8B030D-6E8A-4147-A177-3AD203B41FA5}">
                      <a16:colId xmlns:a16="http://schemas.microsoft.com/office/drawing/2014/main" val="4195329703"/>
                    </a:ext>
                  </a:extLst>
                </a:gridCol>
                <a:gridCol w="654952">
                  <a:extLst>
                    <a:ext uri="{9D8B030D-6E8A-4147-A177-3AD203B41FA5}">
                      <a16:colId xmlns:a16="http://schemas.microsoft.com/office/drawing/2014/main" val="3981301415"/>
                    </a:ext>
                  </a:extLst>
                </a:gridCol>
                <a:gridCol w="654952">
                  <a:extLst>
                    <a:ext uri="{9D8B030D-6E8A-4147-A177-3AD203B41FA5}">
                      <a16:colId xmlns:a16="http://schemas.microsoft.com/office/drawing/2014/main" val="15180747"/>
                    </a:ext>
                  </a:extLst>
                </a:gridCol>
                <a:gridCol w="6416486">
                  <a:extLst>
                    <a:ext uri="{9D8B030D-6E8A-4147-A177-3AD203B41FA5}">
                      <a16:colId xmlns:a16="http://schemas.microsoft.com/office/drawing/2014/main" val="2680738041"/>
                    </a:ext>
                  </a:extLst>
                </a:gridCol>
              </a:tblGrid>
              <a:tr h="389468">
                <a:tc>
                  <a:txBody>
                    <a:bodyPr/>
                    <a:lstStyle/>
                    <a:p>
                      <a:pPr algn="ctr"/>
                      <a:endParaRPr lang="en-US"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rPr>
                        <a:t>Core Areas of Focus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dirty="0">
                        <a:solidFill>
                          <a:schemeClr val="tx1"/>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endParaRPr lang="en-US" dirty="0">
                        <a:solidFill>
                          <a:schemeClr val="tx1"/>
                        </a:solidFill>
                      </a:endParaRPr>
                    </a:p>
                  </a:txBody>
                  <a:tcPr anchor="ctr">
                    <a:lnL w="0">
                      <a:noFill/>
                    </a:lnL>
                    <a:lnR w="0">
                      <a:noFill/>
                    </a:lnR>
                    <a:lnT w="0">
                      <a:noFill/>
                    </a:lnT>
                    <a:lnB w="0">
                      <a:noFill/>
                    </a:lnB>
                    <a:lnTlToBr w="0">
                      <a:noFill/>
                    </a:lnTlToBr>
                    <a:lnBlToTr w="0">
                      <a:noFill/>
                    </a:lnBlToTr>
                    <a:noFill/>
                  </a:tcPr>
                </a:tc>
                <a:tc>
                  <a:txBody>
                    <a:bodyPr/>
                    <a:lstStyle/>
                    <a:p>
                      <a:pPr marL="0" algn="ctr" rtl="0" eaLnBrk="1" latinLnBrk="0" hangingPunct="1"/>
                      <a:r>
                        <a:rPr lang="en-GB" sz="1200" b="1" kern="1200" dirty="0">
                          <a:solidFill>
                            <a:schemeClr val="tx1"/>
                          </a:solidFill>
                          <a:latin typeface="+mn-lt"/>
                          <a:ea typeface="+mn-ea"/>
                          <a:cs typeface="+mn-cs"/>
                        </a:rPr>
                        <a:t>How will these core areas help us achieve our vision</a:t>
                      </a:r>
                      <a:r>
                        <a:rPr lang="en-US" sz="1200" b="1" kern="1200" dirty="0">
                          <a:solidFill>
                            <a:schemeClr val="tx1"/>
                          </a:solidFill>
                          <a:latin typeface="+mn-lt"/>
                          <a:ea typeface="+mn-ea"/>
                          <a:cs typeface="+mn-cs"/>
                        </a:rPr>
                        <a:t>?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07667041"/>
                  </a:ext>
                </a:extLst>
              </a:tr>
              <a:tr h="762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100" b="1" dirty="0"/>
                        <a:t>Impactful involvement &amp; engagement: </a:t>
                      </a:r>
                      <a:r>
                        <a:rPr lang="en-GB" sz="1100" dirty="0"/>
                        <a:t>involve the right people and communities</a:t>
                      </a:r>
                      <a:endParaRPr lang="en-GB" sz="1100" strike="sngStrike"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US" sz="1100" dirty="0"/>
                    </a:p>
                  </a:txBody>
                  <a:tcPr anchor="ctr">
                    <a:lnL w="0">
                      <a:noFill/>
                    </a:lnL>
                    <a:lnR w="0">
                      <a:noFill/>
                    </a:lnR>
                    <a:lnT w="0">
                      <a:noFill/>
                    </a:lnT>
                    <a:lnB w="0">
                      <a:noFill/>
                    </a:lnB>
                    <a:lnTlToBr w="0">
                      <a:noFill/>
                    </a:lnTlToBr>
                    <a:lnBlToTr w="0">
                      <a:noFill/>
                    </a:lnBlToTr>
                    <a:noFill/>
                  </a:tcPr>
                </a:tc>
                <a:tc>
                  <a:txBody>
                    <a:bodyPr/>
                    <a:lstStyle/>
                    <a:p>
                      <a:r>
                        <a:rPr lang="en-GB" sz="1100" dirty="0"/>
                        <a:t>We will  identify, involve, and engage the people and communities who will benefit from our guidance, and seek out more diverse experiences. Our approach will be meaningful, appropriate, and targeted on a case-by-case basis. We will ensure we listen and learn to maximise their input and impact.</a:t>
                      </a:r>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36900028"/>
                  </a:ext>
                </a:extLst>
              </a:tr>
              <a:tr h="762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100" b="1" kern="1200" dirty="0">
                          <a:solidFill>
                            <a:schemeClr val="dk1"/>
                          </a:solidFill>
                          <a:latin typeface="+mn-lt"/>
                          <a:ea typeface="+mn-ea"/>
                          <a:cs typeface="+mn-cs"/>
                        </a:rPr>
                        <a:t>Tailored approaches: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latin typeface="+mn-lt"/>
                          <a:ea typeface="+mn-ea"/>
                          <a:cs typeface="+mn-cs"/>
                        </a:rPr>
                        <a:t>tailor the way we involve and engage people and communities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US" sz="1100" dirty="0"/>
                    </a:p>
                  </a:txBody>
                  <a:tcPr anchor="ctr">
                    <a:lnL w="0">
                      <a:noFill/>
                    </a:lnL>
                    <a:lnR w="0">
                      <a:noFill/>
                    </a:lnR>
                    <a:lnT w="0">
                      <a:noFill/>
                    </a:lnT>
                    <a:lnB w="0">
                      <a:noFill/>
                    </a:lnB>
                    <a:lnTlToBr w="0">
                      <a:noFill/>
                    </a:lnTlToBr>
                    <a:lnBlToTr w="0">
                      <a:noFill/>
                    </a:lnBlToTr>
                    <a:noFill/>
                  </a:tcPr>
                </a:tc>
                <a:tc>
                  <a:txBody>
                    <a:bodyPr/>
                    <a:lstStyle/>
                    <a:p>
                      <a:r>
                        <a:rPr lang="en-GB" sz="1100" dirty="0"/>
                        <a:t>There is no one size fits all approach to involvement and engagement. We will ensure our approaches are tailored to be more accessible and inclusive to meet the different needs of people and communities. We will break down the barriers that restrict engagement, such as complex committee structures or heavily bureaucratic processes. We will involve and engage with the right people, in the right way at the right time.</a:t>
                      </a:r>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37234654"/>
                  </a:ext>
                </a:extLst>
              </a:tr>
              <a:tr h="762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dk1"/>
                          </a:solidFill>
                          <a:latin typeface="+mn-lt"/>
                          <a:ea typeface="+mn-ea"/>
                          <a:cs typeface="+mn-cs"/>
                        </a:rPr>
                        <a:t>An innovative culture: </a:t>
                      </a:r>
                      <a:r>
                        <a:rPr lang="en-GB" sz="1100" kern="1200" dirty="0">
                          <a:solidFill>
                            <a:schemeClr val="dk1"/>
                          </a:solidFill>
                          <a:latin typeface="+mn-lt"/>
                          <a:ea typeface="+mn-ea"/>
                          <a:cs typeface="+mn-cs"/>
                        </a:rPr>
                        <a:t>test with, and learn from, new and innovative ways to work alongside people and communities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US" sz="1100" dirty="0"/>
                    </a:p>
                  </a:txBody>
                  <a:tcPr anchor="ctr">
                    <a:lnL w="0">
                      <a:noFill/>
                    </a:lnL>
                    <a:lnR w="0">
                      <a:noFill/>
                    </a:lnR>
                    <a:lnT w="0">
                      <a:noFill/>
                    </a:lnT>
                    <a:lnB w="0">
                      <a:noFill/>
                    </a:lnB>
                    <a:lnTlToBr w="0">
                      <a:noFill/>
                    </a:lnTlToBr>
                    <a:lnBlToTr w="0">
                      <a:noFill/>
                    </a:lnBlToTr>
                    <a:noFill/>
                  </a:tcPr>
                </a:tc>
                <a:tc>
                  <a:txBody>
                    <a:bodyPr/>
                    <a:lstStyle/>
                    <a:p>
                      <a:r>
                        <a:rPr lang="en-GB" sz="1100" dirty="0"/>
                        <a:t>Established ways of working aren’t always the most effective. We will help everyone feel safe to speak up, to disagree openly and try new ways to involve and engage people and communities. We will adopt a test-and-learn approach, using feedback and evaluation to influence innovative developments in our methods and processes. This will ensure involvement and engagement remains meaningful and is informed by feedback, best practice and the health and care environment.</a:t>
                      </a:r>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4379769"/>
                  </a:ext>
                </a:extLst>
              </a:tr>
              <a:tr h="76721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sz="1100" b="1" kern="1200" dirty="0">
                          <a:solidFill>
                            <a:schemeClr val="dk1"/>
                          </a:solidFill>
                          <a:latin typeface="+mn-lt"/>
                          <a:ea typeface="+mn-ea"/>
                          <a:cs typeface="+mn-cs"/>
                        </a:rPr>
                        <a:t>Productive partnerships: </a:t>
                      </a:r>
                      <a:r>
                        <a:rPr lang="en-GB" sz="1100" kern="1200" dirty="0">
                          <a:solidFill>
                            <a:schemeClr val="dk1"/>
                          </a:solidFill>
                          <a:latin typeface="+mn-lt"/>
                          <a:ea typeface="+mn-ea"/>
                          <a:cs typeface="+mn-cs"/>
                        </a:rPr>
                        <a:t>transform our approach and ways of working with partners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US" sz="1100" dirty="0"/>
                    </a:p>
                  </a:txBody>
                  <a:tcPr anchor="ctr">
                    <a:lnL w="0">
                      <a:noFill/>
                    </a:lnL>
                    <a:lnR w="0">
                      <a:noFill/>
                    </a:lnR>
                    <a:lnT w="0">
                      <a:noFill/>
                    </a:lnT>
                    <a:lnB w="0">
                      <a:noFill/>
                    </a:lnB>
                    <a:lnTlToBr w="0">
                      <a:noFill/>
                    </a:lnTlToBr>
                    <a:lnBlToTr w="0">
                      <a:noFill/>
                    </a:lnBlToTr>
                    <a:noFill/>
                  </a:tcPr>
                </a:tc>
                <a:tc>
                  <a:txBody>
                    <a:bodyPr/>
                    <a:lstStyle/>
                    <a:p>
                      <a:r>
                        <a:rPr lang="en-GB" sz="1100" dirty="0"/>
                        <a:t>The expertise of people and communities is vital for us to realise our vision. We will build on our established relationships and work with partners, particularly those who can help us work with those who are often excluded or marginalised, to ensure their involvement and engagement with NICE increases the impact of our guidance.</a:t>
                      </a:r>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79983478"/>
                  </a:ext>
                </a:extLst>
              </a:tr>
              <a:tr h="762000">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fontAlgn="ctr"/>
                      <a:r>
                        <a:rPr lang="en-GB" sz="1100" b="1" kern="1200" dirty="0">
                          <a:solidFill>
                            <a:schemeClr val="dk1"/>
                          </a:solidFill>
                          <a:latin typeface="+mn-lt"/>
                          <a:ea typeface="+mn-ea"/>
                          <a:cs typeface="+mn-cs"/>
                        </a:rPr>
                        <a:t>Focus on people first: </a:t>
                      </a:r>
                      <a:r>
                        <a:rPr lang="en-GB" sz="1100" kern="1200" dirty="0">
                          <a:solidFill>
                            <a:schemeClr val="dk1"/>
                          </a:solidFill>
                          <a:latin typeface="+mn-lt"/>
                          <a:ea typeface="+mn-ea"/>
                          <a:cs typeface="+mn-cs"/>
                        </a:rPr>
                        <a:t>embed a culture of curiosity for involvement and engagement across NICE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buNone/>
                      </a:pPr>
                      <a:endParaRPr lang="en-US" sz="1100" dirty="0"/>
                    </a:p>
                  </a:txBody>
                  <a:tcPr anchor="ctr">
                    <a:lnL w="0">
                      <a:noFill/>
                    </a:lnL>
                    <a:lnR w="0">
                      <a:noFill/>
                    </a:lnR>
                    <a:lnT w="0">
                      <a:noFill/>
                    </a:lnT>
                    <a:lnB w="0">
                      <a:noFill/>
                    </a:lnB>
                    <a:lnTlToBr w="0">
                      <a:noFill/>
                    </a:lnTlToBr>
                    <a:lnBlToTr w="0">
                      <a:noFill/>
                    </a:lnBlToTr>
                    <a:noFill/>
                  </a:tcPr>
                </a:tc>
                <a:tc>
                  <a:txBody>
                    <a:bodyPr/>
                    <a:lstStyle/>
                    <a:p>
                      <a:r>
                        <a:rPr lang="en-GB" sz="1100" dirty="0"/>
                        <a:t>Aligned to NICE principles, we will nurture a greater curiosity for championing and seeking out involvement and engagement opportunities. Actively seeking out and understanding what matters to people and communities and how and where our work has impact. This commitment will be led by our Executive Team and Board and adopted by everyone.</a:t>
                      </a:r>
                      <a:endParaRPr lang="en-US" sz="11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4819317"/>
                  </a:ext>
                </a:extLst>
              </a:tr>
            </a:tbl>
          </a:graphicData>
        </a:graphic>
      </p:graphicFrame>
      <p:grpSp>
        <p:nvGrpSpPr>
          <p:cNvPr id="45" name="Group 44">
            <a:extLst>
              <a:ext uri="{FF2B5EF4-FFF2-40B4-BE49-F238E27FC236}">
                <a16:creationId xmlns:a16="http://schemas.microsoft.com/office/drawing/2014/main" id="{A3E4B9B6-074C-8B5A-4DEC-B048AD7F0054}"/>
              </a:ext>
              <a:ext uri="{C183D7F6-B498-43B3-948B-1728B52AA6E4}">
                <adec:decorative xmlns:adec="http://schemas.microsoft.com/office/drawing/2017/decorative" val="1"/>
              </a:ext>
            </a:extLst>
          </p:cNvPr>
          <p:cNvGrpSpPr/>
          <p:nvPr/>
        </p:nvGrpSpPr>
        <p:grpSpPr>
          <a:xfrm>
            <a:off x="755227" y="1805544"/>
            <a:ext cx="432000" cy="525918"/>
            <a:chOff x="772160" y="2373460"/>
            <a:chExt cx="432000" cy="525918"/>
          </a:xfrm>
        </p:grpSpPr>
        <p:sp>
          <p:nvSpPr>
            <p:cNvPr id="4" name="Freeform 3">
              <a:extLst>
                <a:ext uri="{FF2B5EF4-FFF2-40B4-BE49-F238E27FC236}">
                  <a16:creationId xmlns:a16="http://schemas.microsoft.com/office/drawing/2014/main" id="{CBA6F604-52A3-362C-B408-D92438900BFA}"/>
                </a:ext>
              </a:extLst>
            </p:cNvPr>
            <p:cNvSpPr>
              <a:spLocks noChangeAspect="1" noChangeArrowheads="1"/>
            </p:cNvSpPr>
            <p:nvPr/>
          </p:nvSpPr>
          <p:spPr bwMode="auto">
            <a:xfrm>
              <a:off x="772160" y="2373460"/>
              <a:ext cx="432000" cy="525918"/>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solidFill>
              <a:schemeClr val="accent1"/>
            </a:solidFill>
            <a:ln>
              <a:noFill/>
            </a:ln>
            <a:effectLst/>
          </p:spPr>
          <p:txBody>
            <a:bodyPr wrap="none" anchor="ctr"/>
            <a:lstStyle/>
            <a:p>
              <a:pPr algn="ctr"/>
              <a:endParaRPr lang="en-US" sz="1100" b="1" dirty="0">
                <a:solidFill>
                  <a:schemeClr val="bg1"/>
                </a:solidFill>
                <a:latin typeface="Lato Light" panose="020F0502020204030203" pitchFamily="34" charset="0"/>
              </a:endParaRPr>
            </a:p>
          </p:txBody>
        </p:sp>
        <p:sp>
          <p:nvSpPr>
            <p:cNvPr id="7" name="TextBox 6">
              <a:extLst>
                <a:ext uri="{FF2B5EF4-FFF2-40B4-BE49-F238E27FC236}">
                  <a16:creationId xmlns:a16="http://schemas.microsoft.com/office/drawing/2014/main" id="{993008AE-7259-E3C4-D500-555A459373BE}"/>
                </a:ext>
              </a:extLst>
            </p:cNvPr>
            <p:cNvSpPr txBox="1"/>
            <p:nvPr/>
          </p:nvSpPr>
          <p:spPr>
            <a:xfrm>
              <a:off x="772160" y="2405617"/>
              <a:ext cx="432000" cy="369332"/>
            </a:xfrm>
            <a:prstGeom prst="rect">
              <a:avLst/>
            </a:prstGeom>
            <a:noFill/>
          </p:spPr>
          <p:txBody>
            <a:bodyPr wrap="square" anchor="ctr">
              <a:spAutoFit/>
            </a:bodyPr>
            <a:lstStyle/>
            <a:p>
              <a:pPr algn="ctr"/>
              <a:r>
                <a:rPr lang="en-GB" sz="1800" b="1" dirty="0">
                  <a:solidFill>
                    <a:schemeClr val="bg1"/>
                  </a:solidFill>
                </a:rPr>
                <a:t>1</a:t>
              </a:r>
              <a:endParaRPr lang="en-US" b="1" dirty="0">
                <a:solidFill>
                  <a:schemeClr val="bg1"/>
                </a:solidFill>
              </a:endParaRPr>
            </a:p>
          </p:txBody>
        </p:sp>
      </p:grpSp>
      <p:grpSp>
        <p:nvGrpSpPr>
          <p:cNvPr id="46" name="Group 45">
            <a:extLst>
              <a:ext uri="{FF2B5EF4-FFF2-40B4-BE49-F238E27FC236}">
                <a16:creationId xmlns:a16="http://schemas.microsoft.com/office/drawing/2014/main" id="{A90E1A91-941B-D360-7A75-1357019E989B}"/>
              </a:ext>
              <a:ext uri="{C183D7F6-B498-43B3-948B-1728B52AA6E4}">
                <adec:decorative xmlns:adec="http://schemas.microsoft.com/office/drawing/2017/decorative" val="1"/>
              </a:ext>
            </a:extLst>
          </p:cNvPr>
          <p:cNvGrpSpPr/>
          <p:nvPr/>
        </p:nvGrpSpPr>
        <p:grpSpPr>
          <a:xfrm>
            <a:off x="762004" y="2647315"/>
            <a:ext cx="432000" cy="525918"/>
            <a:chOff x="772160" y="3107489"/>
            <a:chExt cx="432000" cy="525918"/>
          </a:xfrm>
          <a:solidFill>
            <a:schemeClr val="tx2"/>
          </a:solidFill>
        </p:grpSpPr>
        <p:sp>
          <p:nvSpPr>
            <p:cNvPr id="8" name="Freeform 7">
              <a:extLst>
                <a:ext uri="{FF2B5EF4-FFF2-40B4-BE49-F238E27FC236}">
                  <a16:creationId xmlns:a16="http://schemas.microsoft.com/office/drawing/2014/main" id="{6FDBE1B7-8398-FA40-D317-5318D87D7006}"/>
                </a:ext>
              </a:extLst>
            </p:cNvPr>
            <p:cNvSpPr>
              <a:spLocks noChangeAspect="1" noChangeArrowheads="1"/>
            </p:cNvSpPr>
            <p:nvPr/>
          </p:nvSpPr>
          <p:spPr bwMode="auto">
            <a:xfrm>
              <a:off x="772160" y="3107489"/>
              <a:ext cx="432000" cy="525918"/>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grpFill/>
            <a:ln>
              <a:noFill/>
            </a:ln>
            <a:effectLst/>
          </p:spPr>
          <p:txBody>
            <a:bodyPr wrap="none" anchor="ctr"/>
            <a:lstStyle/>
            <a:p>
              <a:pPr algn="ctr"/>
              <a:endParaRPr lang="en-US" sz="1100" b="1" dirty="0">
                <a:solidFill>
                  <a:schemeClr val="bg1"/>
                </a:solidFill>
                <a:latin typeface="Lato Light" panose="020F0502020204030203" pitchFamily="34" charset="0"/>
              </a:endParaRPr>
            </a:p>
          </p:txBody>
        </p:sp>
        <p:sp>
          <p:nvSpPr>
            <p:cNvPr id="9" name="TextBox 8">
              <a:extLst>
                <a:ext uri="{FF2B5EF4-FFF2-40B4-BE49-F238E27FC236}">
                  <a16:creationId xmlns:a16="http://schemas.microsoft.com/office/drawing/2014/main" id="{732E33BF-B97E-5C87-34BD-80422DE5EA9F}"/>
                </a:ext>
              </a:extLst>
            </p:cNvPr>
            <p:cNvSpPr txBox="1"/>
            <p:nvPr/>
          </p:nvSpPr>
          <p:spPr>
            <a:xfrm>
              <a:off x="772160" y="3139646"/>
              <a:ext cx="432000" cy="369332"/>
            </a:xfrm>
            <a:prstGeom prst="rect">
              <a:avLst/>
            </a:prstGeom>
            <a:grpFill/>
          </p:spPr>
          <p:txBody>
            <a:bodyPr wrap="square" anchor="ctr">
              <a:spAutoFit/>
            </a:bodyPr>
            <a:lstStyle/>
            <a:p>
              <a:pPr algn="ctr"/>
              <a:r>
                <a:rPr lang="en-US" b="1" dirty="0">
                  <a:solidFill>
                    <a:schemeClr val="bg1"/>
                  </a:solidFill>
                </a:rPr>
                <a:t>2</a:t>
              </a:r>
            </a:p>
          </p:txBody>
        </p:sp>
      </p:grpSp>
      <p:grpSp>
        <p:nvGrpSpPr>
          <p:cNvPr id="12" name="Group 11">
            <a:extLst>
              <a:ext uri="{FF2B5EF4-FFF2-40B4-BE49-F238E27FC236}">
                <a16:creationId xmlns:a16="http://schemas.microsoft.com/office/drawing/2014/main" id="{3D69C32A-EF74-88B4-42C9-F2853B6189A6}"/>
              </a:ext>
              <a:ext uri="{C183D7F6-B498-43B3-948B-1728B52AA6E4}">
                <adec:decorative xmlns:adec="http://schemas.microsoft.com/office/drawing/2017/decorative" val="1"/>
              </a:ext>
            </a:extLst>
          </p:cNvPr>
          <p:cNvGrpSpPr/>
          <p:nvPr/>
        </p:nvGrpSpPr>
        <p:grpSpPr>
          <a:xfrm>
            <a:off x="762004" y="3485625"/>
            <a:ext cx="432000" cy="525918"/>
            <a:chOff x="772160" y="3926466"/>
            <a:chExt cx="432000" cy="525918"/>
          </a:xfrm>
          <a:solidFill>
            <a:schemeClr val="accent3"/>
          </a:solidFill>
        </p:grpSpPr>
        <p:sp>
          <p:nvSpPr>
            <p:cNvPr id="10" name="Freeform 9">
              <a:extLst>
                <a:ext uri="{FF2B5EF4-FFF2-40B4-BE49-F238E27FC236}">
                  <a16:creationId xmlns:a16="http://schemas.microsoft.com/office/drawing/2014/main" id="{2D9D4122-7EE6-AFC6-6D92-CAA719D5861D}"/>
                </a:ext>
              </a:extLst>
            </p:cNvPr>
            <p:cNvSpPr>
              <a:spLocks noChangeAspect="1" noChangeArrowheads="1"/>
            </p:cNvSpPr>
            <p:nvPr/>
          </p:nvSpPr>
          <p:spPr bwMode="auto">
            <a:xfrm>
              <a:off x="772160" y="3926466"/>
              <a:ext cx="432000" cy="525918"/>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grpFill/>
            <a:ln>
              <a:noFill/>
            </a:ln>
            <a:effectLst/>
          </p:spPr>
          <p:txBody>
            <a:bodyPr wrap="none" anchor="ctr"/>
            <a:lstStyle/>
            <a:p>
              <a:pPr algn="ctr"/>
              <a:endParaRPr lang="en-US" sz="1100" b="1" dirty="0">
                <a:solidFill>
                  <a:schemeClr val="bg1"/>
                </a:solidFill>
                <a:latin typeface="Lato Light" panose="020F0502020204030203" pitchFamily="34" charset="0"/>
              </a:endParaRPr>
            </a:p>
          </p:txBody>
        </p:sp>
        <p:sp>
          <p:nvSpPr>
            <p:cNvPr id="11" name="TextBox 10">
              <a:extLst>
                <a:ext uri="{FF2B5EF4-FFF2-40B4-BE49-F238E27FC236}">
                  <a16:creationId xmlns:a16="http://schemas.microsoft.com/office/drawing/2014/main" id="{B12B7492-1807-F7E2-8552-C57C8769D703}"/>
                </a:ext>
              </a:extLst>
            </p:cNvPr>
            <p:cNvSpPr txBox="1"/>
            <p:nvPr/>
          </p:nvSpPr>
          <p:spPr>
            <a:xfrm>
              <a:off x="772160" y="3958623"/>
              <a:ext cx="432000" cy="369332"/>
            </a:xfrm>
            <a:prstGeom prst="rect">
              <a:avLst/>
            </a:prstGeom>
            <a:grpFill/>
          </p:spPr>
          <p:txBody>
            <a:bodyPr wrap="square" anchor="ctr">
              <a:spAutoFit/>
            </a:bodyPr>
            <a:lstStyle/>
            <a:p>
              <a:pPr algn="ctr"/>
              <a:r>
                <a:rPr lang="en-US" b="1" dirty="0">
                  <a:solidFill>
                    <a:srgbClr val="00436C"/>
                  </a:solidFill>
                </a:rPr>
                <a:t>3</a:t>
              </a:r>
            </a:p>
          </p:txBody>
        </p:sp>
      </p:grpSp>
      <p:grpSp>
        <p:nvGrpSpPr>
          <p:cNvPr id="13" name="Group 12">
            <a:extLst>
              <a:ext uri="{FF2B5EF4-FFF2-40B4-BE49-F238E27FC236}">
                <a16:creationId xmlns:a16="http://schemas.microsoft.com/office/drawing/2014/main" id="{DA497DAF-EDA5-7FC6-F1AD-EB7A56607321}"/>
              </a:ext>
              <a:ext uri="{C183D7F6-B498-43B3-948B-1728B52AA6E4}">
                <adec:decorative xmlns:adec="http://schemas.microsoft.com/office/drawing/2017/decorative" val="1"/>
              </a:ext>
            </a:extLst>
          </p:cNvPr>
          <p:cNvGrpSpPr/>
          <p:nvPr/>
        </p:nvGrpSpPr>
        <p:grpSpPr>
          <a:xfrm>
            <a:off x="762004" y="4439625"/>
            <a:ext cx="432000" cy="525918"/>
            <a:chOff x="772160" y="3926466"/>
            <a:chExt cx="432000" cy="525918"/>
          </a:xfrm>
          <a:solidFill>
            <a:schemeClr val="accent4"/>
          </a:solidFill>
        </p:grpSpPr>
        <p:sp>
          <p:nvSpPr>
            <p:cNvPr id="40" name="Freeform 39">
              <a:extLst>
                <a:ext uri="{FF2B5EF4-FFF2-40B4-BE49-F238E27FC236}">
                  <a16:creationId xmlns:a16="http://schemas.microsoft.com/office/drawing/2014/main" id="{6D640259-20BF-B0E7-5CBB-0BE32624A6E2}"/>
                </a:ext>
              </a:extLst>
            </p:cNvPr>
            <p:cNvSpPr>
              <a:spLocks noChangeAspect="1" noChangeArrowheads="1"/>
            </p:cNvSpPr>
            <p:nvPr/>
          </p:nvSpPr>
          <p:spPr bwMode="auto">
            <a:xfrm>
              <a:off x="772160" y="3926466"/>
              <a:ext cx="432000" cy="525918"/>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grpFill/>
            <a:ln>
              <a:noFill/>
            </a:ln>
            <a:effectLst/>
          </p:spPr>
          <p:txBody>
            <a:bodyPr wrap="none" anchor="ctr"/>
            <a:lstStyle/>
            <a:p>
              <a:pPr algn="ctr"/>
              <a:endParaRPr lang="en-US" sz="1100" b="1" dirty="0">
                <a:solidFill>
                  <a:schemeClr val="bg1"/>
                </a:solidFill>
                <a:latin typeface="Lato Light" panose="020F0502020204030203" pitchFamily="34" charset="0"/>
              </a:endParaRPr>
            </a:p>
          </p:txBody>
        </p:sp>
        <p:sp>
          <p:nvSpPr>
            <p:cNvPr id="41" name="TextBox 40">
              <a:extLst>
                <a:ext uri="{FF2B5EF4-FFF2-40B4-BE49-F238E27FC236}">
                  <a16:creationId xmlns:a16="http://schemas.microsoft.com/office/drawing/2014/main" id="{30FCF996-95BA-DBA0-0860-2A9755C861FF}"/>
                </a:ext>
              </a:extLst>
            </p:cNvPr>
            <p:cNvSpPr txBox="1"/>
            <p:nvPr/>
          </p:nvSpPr>
          <p:spPr>
            <a:xfrm>
              <a:off x="772160" y="3954525"/>
              <a:ext cx="432000" cy="369332"/>
            </a:xfrm>
            <a:prstGeom prst="rect">
              <a:avLst/>
            </a:prstGeom>
            <a:grpFill/>
          </p:spPr>
          <p:txBody>
            <a:bodyPr wrap="square" anchor="ctr">
              <a:spAutoFit/>
            </a:bodyPr>
            <a:lstStyle/>
            <a:p>
              <a:pPr algn="ctr"/>
              <a:r>
                <a:rPr lang="en-US" b="1" dirty="0">
                  <a:solidFill>
                    <a:srgbClr val="00436C"/>
                  </a:solidFill>
                </a:rPr>
                <a:t>4</a:t>
              </a:r>
            </a:p>
          </p:txBody>
        </p:sp>
      </p:grpSp>
      <p:grpSp>
        <p:nvGrpSpPr>
          <p:cNvPr id="42" name="Group 41">
            <a:extLst>
              <a:ext uri="{FF2B5EF4-FFF2-40B4-BE49-F238E27FC236}">
                <a16:creationId xmlns:a16="http://schemas.microsoft.com/office/drawing/2014/main" id="{EB31EC6C-CBE9-8247-E92D-C489588F735E}"/>
              </a:ext>
              <a:ext uri="{C183D7F6-B498-43B3-948B-1728B52AA6E4}">
                <adec:decorative xmlns:adec="http://schemas.microsoft.com/office/drawing/2017/decorative" val="1"/>
              </a:ext>
            </a:extLst>
          </p:cNvPr>
          <p:cNvGrpSpPr/>
          <p:nvPr/>
        </p:nvGrpSpPr>
        <p:grpSpPr>
          <a:xfrm>
            <a:off x="762004" y="5160485"/>
            <a:ext cx="432000" cy="525918"/>
            <a:chOff x="772160" y="3926466"/>
            <a:chExt cx="432000" cy="525918"/>
          </a:xfrm>
          <a:solidFill>
            <a:schemeClr val="accent5"/>
          </a:solidFill>
        </p:grpSpPr>
        <p:sp>
          <p:nvSpPr>
            <p:cNvPr id="43" name="Freeform 42">
              <a:extLst>
                <a:ext uri="{FF2B5EF4-FFF2-40B4-BE49-F238E27FC236}">
                  <a16:creationId xmlns:a16="http://schemas.microsoft.com/office/drawing/2014/main" id="{80F28A14-5172-5C58-AB8A-E2B1ADC34E01}"/>
                </a:ext>
              </a:extLst>
            </p:cNvPr>
            <p:cNvSpPr>
              <a:spLocks noChangeAspect="1" noChangeArrowheads="1"/>
            </p:cNvSpPr>
            <p:nvPr/>
          </p:nvSpPr>
          <p:spPr bwMode="auto">
            <a:xfrm>
              <a:off x="772160" y="3926466"/>
              <a:ext cx="432000" cy="525918"/>
            </a:xfrm>
            <a:custGeom>
              <a:avLst/>
              <a:gdLst>
                <a:gd name="T0" fmla="*/ 3864 w 4424"/>
                <a:gd name="T1" fmla="*/ 0 h 7286"/>
                <a:gd name="T2" fmla="*/ 559 w 4424"/>
                <a:gd name="T3" fmla="*/ 0 h 7286"/>
                <a:gd name="T4" fmla="*/ 559 w 4424"/>
                <a:gd name="T5" fmla="*/ 0 h 7286"/>
                <a:gd name="T6" fmla="*/ 0 w 4424"/>
                <a:gd name="T7" fmla="*/ 559 h 7286"/>
                <a:gd name="T8" fmla="*/ 0 w 4424"/>
                <a:gd name="T9" fmla="*/ 5348 h 7286"/>
                <a:gd name="T10" fmla="*/ 0 w 4424"/>
                <a:gd name="T11" fmla="*/ 5348 h 7286"/>
                <a:gd name="T12" fmla="*/ 559 w 4424"/>
                <a:gd name="T13" fmla="*/ 5908 h 7286"/>
                <a:gd name="T14" fmla="*/ 1323 w 4424"/>
                <a:gd name="T15" fmla="*/ 5908 h 7286"/>
                <a:gd name="T16" fmla="*/ 2044 w 4424"/>
                <a:gd name="T17" fmla="*/ 7157 h 7286"/>
                <a:gd name="T18" fmla="*/ 2044 w 4424"/>
                <a:gd name="T19" fmla="*/ 7157 h 7286"/>
                <a:gd name="T20" fmla="*/ 2378 w 4424"/>
                <a:gd name="T21" fmla="*/ 7157 h 7286"/>
                <a:gd name="T22" fmla="*/ 3099 w 4424"/>
                <a:gd name="T23" fmla="*/ 5908 h 7286"/>
                <a:gd name="T24" fmla="*/ 3864 w 4424"/>
                <a:gd name="T25" fmla="*/ 5908 h 7286"/>
                <a:gd name="T26" fmla="*/ 3864 w 4424"/>
                <a:gd name="T27" fmla="*/ 5908 h 7286"/>
                <a:gd name="T28" fmla="*/ 4423 w 4424"/>
                <a:gd name="T29" fmla="*/ 5348 h 7286"/>
                <a:gd name="T30" fmla="*/ 4423 w 4424"/>
                <a:gd name="T31" fmla="*/ 559 h 7286"/>
                <a:gd name="T32" fmla="*/ 4423 w 4424"/>
                <a:gd name="T33" fmla="*/ 559 h 7286"/>
                <a:gd name="T34" fmla="*/ 3864 w 4424"/>
                <a:gd name="T35" fmla="*/ 0 h 7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424" h="7286">
                  <a:moveTo>
                    <a:pt x="3864" y="0"/>
                  </a:moveTo>
                  <a:lnTo>
                    <a:pt x="559" y="0"/>
                  </a:lnTo>
                  <a:lnTo>
                    <a:pt x="559" y="0"/>
                  </a:lnTo>
                  <a:cubicBezTo>
                    <a:pt x="250" y="0"/>
                    <a:pt x="0" y="250"/>
                    <a:pt x="0" y="559"/>
                  </a:cubicBezTo>
                  <a:lnTo>
                    <a:pt x="0" y="5348"/>
                  </a:lnTo>
                  <a:lnTo>
                    <a:pt x="0" y="5348"/>
                  </a:lnTo>
                  <a:cubicBezTo>
                    <a:pt x="0" y="5657"/>
                    <a:pt x="250" y="5908"/>
                    <a:pt x="559" y="5908"/>
                  </a:cubicBezTo>
                  <a:lnTo>
                    <a:pt x="1323" y="5908"/>
                  </a:lnTo>
                  <a:lnTo>
                    <a:pt x="2044" y="7157"/>
                  </a:lnTo>
                  <a:lnTo>
                    <a:pt x="2044" y="7157"/>
                  </a:lnTo>
                  <a:cubicBezTo>
                    <a:pt x="2119" y="7285"/>
                    <a:pt x="2304" y="7285"/>
                    <a:pt x="2378" y="7157"/>
                  </a:cubicBezTo>
                  <a:lnTo>
                    <a:pt x="3099" y="5908"/>
                  </a:lnTo>
                  <a:lnTo>
                    <a:pt x="3864" y="5908"/>
                  </a:lnTo>
                  <a:lnTo>
                    <a:pt x="3864" y="5908"/>
                  </a:lnTo>
                  <a:cubicBezTo>
                    <a:pt x="4172" y="5908"/>
                    <a:pt x="4423" y="5657"/>
                    <a:pt x="4423" y="5348"/>
                  </a:cubicBezTo>
                  <a:lnTo>
                    <a:pt x="4423" y="559"/>
                  </a:lnTo>
                  <a:lnTo>
                    <a:pt x="4423" y="559"/>
                  </a:lnTo>
                  <a:cubicBezTo>
                    <a:pt x="4423" y="250"/>
                    <a:pt x="4172" y="0"/>
                    <a:pt x="3864" y="0"/>
                  </a:cubicBezTo>
                </a:path>
              </a:pathLst>
            </a:custGeom>
            <a:grpFill/>
            <a:ln>
              <a:noFill/>
            </a:ln>
            <a:effectLst/>
          </p:spPr>
          <p:txBody>
            <a:bodyPr wrap="none" anchor="ctr"/>
            <a:lstStyle/>
            <a:p>
              <a:pPr algn="ctr"/>
              <a:endParaRPr lang="en-US" sz="1100" b="1" dirty="0">
                <a:solidFill>
                  <a:schemeClr val="bg1"/>
                </a:solidFill>
                <a:latin typeface="Lato Light" panose="020F0502020204030203" pitchFamily="34" charset="0"/>
              </a:endParaRPr>
            </a:p>
          </p:txBody>
        </p:sp>
        <p:sp>
          <p:nvSpPr>
            <p:cNvPr id="44" name="TextBox 43">
              <a:extLst>
                <a:ext uri="{FF2B5EF4-FFF2-40B4-BE49-F238E27FC236}">
                  <a16:creationId xmlns:a16="http://schemas.microsoft.com/office/drawing/2014/main" id="{4370E284-BE9A-77CD-2796-4839D516AC4F}"/>
                </a:ext>
              </a:extLst>
            </p:cNvPr>
            <p:cNvSpPr txBox="1"/>
            <p:nvPr/>
          </p:nvSpPr>
          <p:spPr>
            <a:xfrm>
              <a:off x="772160" y="3968783"/>
              <a:ext cx="432000" cy="369332"/>
            </a:xfrm>
            <a:prstGeom prst="rect">
              <a:avLst/>
            </a:prstGeom>
            <a:grpFill/>
          </p:spPr>
          <p:txBody>
            <a:bodyPr wrap="square" anchor="ctr">
              <a:spAutoFit/>
            </a:bodyPr>
            <a:lstStyle/>
            <a:p>
              <a:pPr algn="ctr"/>
              <a:r>
                <a:rPr lang="en-US" b="1" dirty="0">
                  <a:solidFill>
                    <a:schemeClr val="bg1"/>
                  </a:solidFill>
                </a:rPr>
                <a:t>5</a:t>
              </a:r>
            </a:p>
          </p:txBody>
        </p:sp>
      </p:grpSp>
      <p:sp>
        <p:nvSpPr>
          <p:cNvPr id="47" name="Striped Right Arrow 46" descr="right arrow">
            <a:extLst>
              <a:ext uri="{FF2B5EF4-FFF2-40B4-BE49-F238E27FC236}">
                <a16:creationId xmlns:a16="http://schemas.microsoft.com/office/drawing/2014/main" id="{A70ACF52-5F33-198E-C09E-BCE77A6D1405}"/>
              </a:ext>
            </a:extLst>
          </p:cNvPr>
          <p:cNvSpPr/>
          <p:nvPr/>
        </p:nvSpPr>
        <p:spPr>
          <a:xfrm>
            <a:off x="4059364" y="1925521"/>
            <a:ext cx="432000" cy="285965"/>
          </a:xfrm>
          <a:prstGeom prst="stripedRightArrow">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Striped Right Arrow 47" descr="right arrow">
            <a:extLst>
              <a:ext uri="{FF2B5EF4-FFF2-40B4-BE49-F238E27FC236}">
                <a16:creationId xmlns:a16="http://schemas.microsoft.com/office/drawing/2014/main" id="{7860F38E-AD7C-6CDD-2026-928F5BD9D603}"/>
              </a:ext>
            </a:extLst>
          </p:cNvPr>
          <p:cNvSpPr/>
          <p:nvPr/>
        </p:nvSpPr>
        <p:spPr>
          <a:xfrm>
            <a:off x="4059364" y="2685527"/>
            <a:ext cx="432000" cy="285965"/>
          </a:xfrm>
          <a:prstGeom prst="stripedRightArrow">
            <a:avLst/>
          </a:prstGeom>
          <a:solidFill>
            <a:schemeClr val="tx2"/>
          </a:solid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Striped Right Arrow 48" descr="right arrow">
            <a:extLst>
              <a:ext uri="{FF2B5EF4-FFF2-40B4-BE49-F238E27FC236}">
                <a16:creationId xmlns:a16="http://schemas.microsoft.com/office/drawing/2014/main" id="{F0198A72-F163-CAE9-C2AF-138512032C2A}"/>
              </a:ext>
            </a:extLst>
          </p:cNvPr>
          <p:cNvSpPr/>
          <p:nvPr/>
        </p:nvSpPr>
        <p:spPr>
          <a:xfrm>
            <a:off x="4059364" y="3627694"/>
            <a:ext cx="432000" cy="285965"/>
          </a:xfrm>
          <a:prstGeom prst="stripedRightArrow">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Striped Right Arrow 49" descr="right arrow">
            <a:extLst>
              <a:ext uri="{FF2B5EF4-FFF2-40B4-BE49-F238E27FC236}">
                <a16:creationId xmlns:a16="http://schemas.microsoft.com/office/drawing/2014/main" id="{7F09C8C3-DCA8-6C1F-4763-0CBB1DA351E4}"/>
              </a:ext>
            </a:extLst>
          </p:cNvPr>
          <p:cNvSpPr/>
          <p:nvPr/>
        </p:nvSpPr>
        <p:spPr>
          <a:xfrm>
            <a:off x="4071338" y="4567335"/>
            <a:ext cx="432000" cy="285965"/>
          </a:xfrm>
          <a:prstGeom prst="stripedRightArrow">
            <a:avLst/>
          </a:prstGeom>
          <a:solidFill>
            <a:schemeClr val="accent4"/>
          </a:solidFill>
          <a:ln>
            <a:solidFill>
              <a:srgbClr val="EDD8C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Striped Right Arrow 50" descr="right arrow">
            <a:extLst>
              <a:ext uri="{FF2B5EF4-FFF2-40B4-BE49-F238E27FC236}">
                <a16:creationId xmlns:a16="http://schemas.microsoft.com/office/drawing/2014/main" id="{DF37AF91-3B27-F60C-31AE-29857A9D46D6}"/>
              </a:ext>
            </a:extLst>
          </p:cNvPr>
          <p:cNvSpPr/>
          <p:nvPr/>
        </p:nvSpPr>
        <p:spPr>
          <a:xfrm>
            <a:off x="4059364" y="5235112"/>
            <a:ext cx="432000" cy="285965"/>
          </a:xfrm>
          <a:prstGeom prst="stripedRightArrow">
            <a:avLst/>
          </a:prstGeom>
          <a:solidFill>
            <a:schemeClr val="accent5"/>
          </a:solidFill>
          <a:ln>
            <a:solidFill>
              <a:srgbClr val="3790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89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20C80AD-6162-4F21-084E-72B8DF8BBA9A}"/>
              </a:ext>
            </a:extLst>
          </p:cNvPr>
          <p:cNvSpPr>
            <a:spLocks noGrp="1"/>
          </p:cNvSpPr>
          <p:nvPr>
            <p:ph type="ctrTitle"/>
          </p:nvPr>
        </p:nvSpPr>
        <p:spPr>
          <a:xfrm>
            <a:off x="953583" y="442076"/>
            <a:ext cx="8629143" cy="544514"/>
          </a:xfrm>
        </p:spPr>
        <p:txBody>
          <a:bodyPr>
            <a:normAutofit fontScale="90000"/>
          </a:bodyPr>
          <a:lstStyle/>
          <a:p>
            <a:r>
              <a:rPr lang="en-GB" dirty="0"/>
              <a:t>Our 12 principles</a:t>
            </a:r>
          </a:p>
        </p:txBody>
      </p:sp>
      <p:graphicFrame>
        <p:nvGraphicFramePr>
          <p:cNvPr id="4" name="Table 3">
            <a:extLst>
              <a:ext uri="{FF2B5EF4-FFF2-40B4-BE49-F238E27FC236}">
                <a16:creationId xmlns:a16="http://schemas.microsoft.com/office/drawing/2014/main" id="{87E87CE4-5DE0-F965-5722-EF1B8B3F8116}"/>
              </a:ext>
            </a:extLst>
          </p:cNvPr>
          <p:cNvGraphicFramePr>
            <a:graphicFrameLocks noGrp="1"/>
          </p:cNvGraphicFramePr>
          <p:nvPr>
            <p:extLst>
              <p:ext uri="{D42A27DB-BD31-4B8C-83A1-F6EECF244321}">
                <p14:modId xmlns:p14="http://schemas.microsoft.com/office/powerpoint/2010/main" val="4147129906"/>
              </p:ext>
            </p:extLst>
          </p:nvPr>
        </p:nvGraphicFramePr>
        <p:xfrm>
          <a:off x="659405" y="1180102"/>
          <a:ext cx="11065696" cy="5243827"/>
        </p:xfrm>
        <a:graphic>
          <a:graphicData uri="http://schemas.openxmlformats.org/drawingml/2006/table">
            <a:tbl>
              <a:tblPr firstRow="1"/>
              <a:tblGrid>
                <a:gridCol w="894066">
                  <a:extLst>
                    <a:ext uri="{9D8B030D-6E8A-4147-A177-3AD203B41FA5}">
                      <a16:colId xmlns:a16="http://schemas.microsoft.com/office/drawing/2014/main" val="3024533995"/>
                    </a:ext>
                  </a:extLst>
                </a:gridCol>
                <a:gridCol w="10171630">
                  <a:extLst>
                    <a:ext uri="{9D8B030D-6E8A-4147-A177-3AD203B41FA5}">
                      <a16:colId xmlns:a16="http://schemas.microsoft.com/office/drawing/2014/main" val="652650884"/>
                    </a:ext>
                  </a:extLst>
                </a:gridCol>
              </a:tblGrid>
              <a:tr h="431530">
                <a:tc>
                  <a:txBody>
                    <a:bodyPr/>
                    <a:lstStyle/>
                    <a:p>
                      <a:pPr algn="ctr" fontAlgn="b">
                        <a:spcBef>
                          <a:spcPts val="600"/>
                        </a:spcBef>
                        <a:spcAft>
                          <a:spcPts val="600"/>
                        </a:spcAft>
                      </a:pP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800" b="1" dirty="0">
                          <a:solidFill>
                            <a:schemeClr val="bg1"/>
                          </a:solidFill>
                          <a:effectLst/>
                          <a:latin typeface="+mn-lt"/>
                          <a:ea typeface="Times New Roman" panose="02020603050405020304" pitchFamily="18" charset="0"/>
                        </a:rPr>
                        <a:t>These principles underpin everything we do:</a:t>
                      </a: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199080011"/>
                  </a:ext>
                </a:extLst>
              </a:tr>
              <a:tr h="431530">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1.</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involvement and engagement will be accessible and targeted on a case-by-case basis to maximise its impact</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4201813892"/>
                  </a:ext>
                </a:extLst>
              </a:tr>
              <a:tr h="406147">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2.</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collaborate effectively and meaningfully with partners to shape and amplify the impact of NICE’s work. </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extLst>
                  <a:ext uri="{0D108BD9-81ED-4DB2-BD59-A6C34878D82A}">
                    <a16:rowId xmlns:a16="http://schemas.microsoft.com/office/drawing/2014/main" val="1305270347"/>
                  </a:ext>
                </a:extLst>
              </a:tr>
              <a:tr h="406147">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3.</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remove barriers to involvement and engagement, especially from groups that </a:t>
                      </a:r>
                      <a:r>
                        <a:rPr lang="en-GB" sz="1200" kern="1200" dirty="0">
                          <a:solidFill>
                            <a:schemeClr val="bg1"/>
                          </a:solidFill>
                          <a:effectLst/>
                          <a:latin typeface="Inter" panose="02000503000000020004" pitchFamily="2" charset="0"/>
                          <a:ea typeface="Times New Roman" panose="02020603050405020304" pitchFamily="18" charset="0"/>
                          <a:cs typeface="Arial" panose="020B0604020202020204" pitchFamily="34" charset="0"/>
                        </a:rPr>
                        <a:t>experience </a:t>
                      </a:r>
                      <a:r>
                        <a:rPr lang="en-GB" sz="1200" kern="1200" dirty="0">
                          <a:solidFill>
                            <a:schemeClr val="bg1"/>
                          </a:solidFill>
                          <a:effectLst/>
                          <a:latin typeface="Inter" panose="02000503000000020004" pitchFamily="2"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health inequalities</a:t>
                      </a:r>
                      <a:r>
                        <a:rPr lang="en-GB" sz="1200" kern="1200" dirty="0">
                          <a:solidFill>
                            <a:schemeClr val="bg1"/>
                          </a:solidFill>
                          <a:effectLst/>
                          <a:latin typeface="Inter" panose="02000503000000020004" pitchFamily="2" charset="0"/>
                          <a:ea typeface="Times New Roman" panose="02020603050405020304" pitchFamily="18" charset="0"/>
                          <a:cs typeface="Arial" panose="020B0604020202020204" pitchFamily="34" charset="0"/>
                        </a:rPr>
                        <a:t>.</a:t>
                      </a:r>
                      <a:endParaRPr lang="en-GB" sz="1200" dirty="0">
                        <a:solidFill>
                          <a:schemeClr val="bg1"/>
                        </a:solidFill>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2905141727"/>
                  </a:ext>
                </a:extLst>
              </a:tr>
              <a:tr h="406147">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4.</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more effectively and consistently listen, use, and re-use the insight NICE gets from people and communities to maximise input and influence.</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extLst>
                  <a:ext uri="{0D108BD9-81ED-4DB2-BD59-A6C34878D82A}">
                    <a16:rowId xmlns:a16="http://schemas.microsoft.com/office/drawing/2014/main" val="2894804783"/>
                  </a:ext>
                </a:extLst>
              </a:tr>
              <a:tr h="406147">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5.</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Our work will be informed by evidence and aligned with best practice.</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3031493446"/>
                  </a:ext>
                </a:extLst>
              </a:tr>
              <a:tr h="406147">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6.</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help everyone feel safe to speak up, to disagree openly, test new approaches and learn from them.</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extLst>
                  <a:ext uri="{0D108BD9-81ED-4DB2-BD59-A6C34878D82A}">
                    <a16:rowId xmlns:a16="http://schemas.microsoft.com/office/drawing/2014/main" val="2764566858"/>
                  </a:ext>
                </a:extLst>
              </a:tr>
              <a:tr h="267874">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7.</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be clear, open, and honest about where we can act.</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170210475"/>
                  </a:ext>
                </a:extLst>
              </a:tr>
              <a:tr h="406147">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8.</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adopt new ways of working and learn and adapt together; valuing people’s diverse skills.</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extLst>
                  <a:ext uri="{0D108BD9-81ED-4DB2-BD59-A6C34878D82A}">
                    <a16:rowId xmlns:a16="http://schemas.microsoft.com/office/drawing/2014/main" val="1630389422"/>
                  </a:ext>
                </a:extLst>
              </a:tr>
              <a:tr h="406147">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9.</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We will use the appropriate terminology throughout all our engagement.</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3096949692"/>
                  </a:ext>
                </a:extLst>
              </a:tr>
              <a:tr h="451124">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10.</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have a fair and transparent payment policy.</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DEF"/>
                    </a:solidFill>
                  </a:tcPr>
                </a:tc>
                <a:extLst>
                  <a:ext uri="{0D108BD9-81ED-4DB2-BD59-A6C34878D82A}">
                    <a16:rowId xmlns:a16="http://schemas.microsoft.com/office/drawing/2014/main" val="423778859"/>
                  </a:ext>
                </a:extLst>
              </a:tr>
              <a:tr h="406147">
                <a:tc>
                  <a:txBody>
                    <a:bodyPr/>
                    <a:lstStyle/>
                    <a:p>
                      <a:pPr algn="ct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11.</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tc>
                  <a:txBody>
                    <a:bodyPr/>
                    <a:lstStyle/>
                    <a:p>
                      <a:pPr fontAlgn="b">
                        <a:spcBef>
                          <a:spcPts val="600"/>
                        </a:spcBef>
                        <a:spcAft>
                          <a:spcPts val="600"/>
                        </a:spcAft>
                      </a:pPr>
                      <a:r>
                        <a:rPr lang="en-GB" sz="1200" kern="1200" dirty="0">
                          <a:solidFill>
                            <a:srgbClr val="FFFFFF"/>
                          </a:solidFill>
                          <a:effectLst/>
                          <a:latin typeface="Inter" panose="02000503000000020004" pitchFamily="2" charset="0"/>
                          <a:ea typeface="Times New Roman" panose="02020603050405020304" pitchFamily="18" charset="0"/>
                          <a:cs typeface="Arial" panose="020B0604020202020204" pitchFamily="34" charset="0"/>
                        </a:rPr>
                        <a:t>Engagement with people and communities is valued by NICE and has visible commitment from the Board and executive team.</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436C"/>
                    </a:solidFill>
                  </a:tcPr>
                </a:tc>
                <a:extLst>
                  <a:ext uri="{0D108BD9-81ED-4DB2-BD59-A6C34878D82A}">
                    <a16:rowId xmlns:a16="http://schemas.microsoft.com/office/drawing/2014/main" val="1626820977"/>
                  </a:ext>
                </a:extLst>
              </a:tr>
              <a:tr h="406147">
                <a:tc>
                  <a:txBody>
                    <a:bodyPr/>
                    <a:lstStyle/>
                    <a:p>
                      <a:pPr algn="ct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12.</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DEF"/>
                    </a:solidFill>
                  </a:tcPr>
                </a:tc>
                <a:tc>
                  <a:txBody>
                    <a:bodyPr/>
                    <a:lstStyle/>
                    <a:p>
                      <a:pPr fontAlgn="b">
                        <a:spcBef>
                          <a:spcPts val="600"/>
                        </a:spcBef>
                        <a:spcAft>
                          <a:spcPts val="600"/>
                        </a:spcAft>
                      </a:pPr>
                      <a:r>
                        <a:rPr lang="en-GB" sz="1200" kern="1200" dirty="0">
                          <a:solidFill>
                            <a:srgbClr val="000000"/>
                          </a:solidFill>
                          <a:effectLst/>
                          <a:latin typeface="Inter" panose="02000503000000020004" pitchFamily="2" charset="0"/>
                          <a:ea typeface="Times New Roman" panose="02020603050405020304" pitchFamily="18" charset="0"/>
                          <a:cs typeface="Arial" panose="020B0604020202020204" pitchFamily="34" charset="0"/>
                        </a:rPr>
                        <a:t>We will create the conditions, culture and processes for staff to embed and value impactful involvement.</a:t>
                      </a:r>
                      <a:endParaRPr lang="en-GB" sz="1200" dirty="0">
                        <a:effectLst/>
                        <a:latin typeface="Times New Roman" panose="02020603050405020304" pitchFamily="18" charset="0"/>
                        <a:ea typeface="Times New Roman" panose="02020603050405020304" pitchFamily="18" charset="0"/>
                      </a:endParaRPr>
                    </a:p>
                  </a:txBody>
                  <a:tcPr marL="45720" marR="45720" anchor="ctr">
                    <a:lnL w="12700"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DEF"/>
                    </a:solidFill>
                  </a:tcPr>
                </a:tc>
                <a:extLst>
                  <a:ext uri="{0D108BD9-81ED-4DB2-BD59-A6C34878D82A}">
                    <a16:rowId xmlns:a16="http://schemas.microsoft.com/office/drawing/2014/main" val="2477166093"/>
                  </a:ext>
                </a:extLst>
              </a:tr>
            </a:tbl>
          </a:graphicData>
        </a:graphic>
      </p:graphicFrame>
    </p:spTree>
    <p:extLst>
      <p:ext uri="{BB962C8B-B14F-4D97-AF65-F5344CB8AC3E}">
        <p14:creationId xmlns:p14="http://schemas.microsoft.com/office/powerpoint/2010/main" val="143943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34063E9-A6DB-2BA9-D646-06F65B65D312}"/>
              </a:ext>
            </a:extLst>
          </p:cNvPr>
          <p:cNvSpPr>
            <a:spLocks noGrp="1"/>
          </p:cNvSpPr>
          <p:nvPr>
            <p:ph type="ctrTitle"/>
          </p:nvPr>
        </p:nvSpPr>
        <p:spPr>
          <a:xfrm>
            <a:off x="496384" y="697028"/>
            <a:ext cx="2603655" cy="4190385"/>
          </a:xfrm>
        </p:spPr>
        <p:txBody>
          <a:bodyPr anchor="t">
            <a:normAutofit/>
          </a:bodyPr>
          <a:lstStyle/>
          <a:p>
            <a:r>
              <a:rPr lang="en-GB" sz="3700" dirty="0"/>
              <a:t>How will we know our strategy has been successful?</a:t>
            </a:r>
            <a:br>
              <a:rPr lang="en-GB" sz="3700" dirty="0"/>
            </a:br>
            <a:br>
              <a:rPr lang="en-GB" sz="3700" dirty="0"/>
            </a:br>
            <a:br>
              <a:rPr lang="en-GB" sz="3700" dirty="0"/>
            </a:br>
            <a:endParaRPr lang="en-GB" sz="3700" dirty="0"/>
          </a:p>
        </p:txBody>
      </p:sp>
      <p:sp>
        <p:nvSpPr>
          <p:cNvPr id="14" name="TextBox 13">
            <a:extLst>
              <a:ext uri="{FF2B5EF4-FFF2-40B4-BE49-F238E27FC236}">
                <a16:creationId xmlns:a16="http://schemas.microsoft.com/office/drawing/2014/main" id="{4D41850B-3AAA-CF3A-F605-12D4E438646E}"/>
              </a:ext>
            </a:extLst>
          </p:cNvPr>
          <p:cNvSpPr txBox="1"/>
          <p:nvPr/>
        </p:nvSpPr>
        <p:spPr>
          <a:xfrm>
            <a:off x="4166997" y="351234"/>
            <a:ext cx="7382107" cy="6155531"/>
          </a:xfrm>
          <a:prstGeom prst="rect">
            <a:avLst/>
          </a:prstGeom>
          <a:noFill/>
        </p:spPr>
        <p:txBody>
          <a:bodyPr wrap="square" rtlCol="0">
            <a:spAutoFit/>
          </a:bodyPr>
          <a:lstStyle/>
          <a:p>
            <a:pPr>
              <a:lnSpc>
                <a:spcPct val="150000"/>
              </a:lnSpc>
              <a:spcAft>
                <a:spcPts val="1200"/>
              </a:spcAft>
            </a:pPr>
            <a:r>
              <a:rPr lang="en-GB" sz="1400" dirty="0">
                <a:effectLst/>
                <a:latin typeface="Inter" panose="02000503000000020004" pitchFamily="2" charset="0"/>
                <a:ea typeface="Times New Roman" panose="02020603050405020304" pitchFamily="18" charset="0"/>
                <a:cs typeface="Times New Roman" panose="02020603050405020304" pitchFamily="18" charset="0"/>
              </a:rPr>
              <a:t>Ultimately, this strategy is about developing and delivering a best practice approach to involvement and engagement, to increase the impact of our guidance and ensure we get the best care for people and communities.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spcAft>
                <a:spcPts val="1200"/>
              </a:spcAft>
            </a:pPr>
            <a:r>
              <a:rPr lang="en-GB" sz="1400" dirty="0">
                <a:effectLst/>
                <a:latin typeface="Inter" panose="02000503000000020004" pitchFamily="2" charset="0"/>
                <a:ea typeface="Times New Roman" panose="02020603050405020304" pitchFamily="18" charset="0"/>
                <a:cs typeface="Times New Roman" panose="02020603050405020304" pitchFamily="18" charset="0"/>
              </a:rPr>
              <a:t>We define ‘best practice’ as shared learning from national and international partners.  This includes best practice approaches for involvement and engagement and  for developing guidance, such as the </a:t>
            </a:r>
            <a:r>
              <a:rPr lang="en-GB" sz="1400" u="sng" dirty="0">
                <a:solidFill>
                  <a:srgbClr val="0000FF"/>
                </a:solidFill>
                <a:effectLst/>
                <a:latin typeface="Inter" panose="02000503000000020004" pitchFamily="2" charset="0"/>
                <a:ea typeface="Times New Roman" panose="02020603050405020304" pitchFamily="18" charset="0"/>
                <a:cs typeface="Times New Roman" panose="02020603050405020304" pitchFamily="18" charset="0"/>
                <a:hlinkClick r:id="rId2"/>
              </a:rPr>
              <a:t>Guidelines International Network (G-I-N) Public Toolkit</a:t>
            </a:r>
            <a:r>
              <a:rPr lang="en-GB" sz="1400" dirty="0">
                <a:effectLst/>
                <a:latin typeface="Inter" panose="02000503000000020004" pitchFamily="2" charset="0"/>
                <a:ea typeface="Times New Roman" panose="02020603050405020304" pitchFamily="18" charset="0"/>
                <a:cs typeface="Times New Roman" panose="02020603050405020304" pitchFamily="18" charset="0"/>
              </a:rPr>
              <a:t>, </a:t>
            </a:r>
            <a:r>
              <a:rPr lang="en-GB" sz="1400" u="sng" dirty="0">
                <a:solidFill>
                  <a:srgbClr val="0000FF"/>
                </a:solidFill>
                <a:effectLst/>
                <a:latin typeface="Inter" panose="02000503000000020004" pitchFamily="2" charset="0"/>
                <a:ea typeface="Times New Roman" panose="02020603050405020304" pitchFamily="18" charset="0"/>
                <a:cs typeface="Times New Roman" panose="02020603050405020304" pitchFamily="18" charset="0"/>
                <a:hlinkClick r:id="rId3"/>
              </a:rPr>
              <a:t>the Health Technology Assessment International (HTAi) Values and Standards for Patient Involvement in Health Technology Assessment</a:t>
            </a:r>
            <a:r>
              <a:rPr lang="en-GB" sz="1400" dirty="0">
                <a:effectLst/>
                <a:latin typeface="Inter" panose="02000503000000020004" pitchFamily="2" charset="0"/>
                <a:ea typeface="Times New Roman" panose="02020603050405020304" pitchFamily="18" charset="0"/>
                <a:cs typeface="Times New Roman" panose="02020603050405020304" pitchFamily="18" charset="0"/>
              </a:rPr>
              <a:t> and the </a:t>
            </a:r>
            <a:r>
              <a:rPr lang="en-GB" sz="1400" u="sng" dirty="0">
                <a:solidFill>
                  <a:srgbClr val="0000FF"/>
                </a:solidFill>
                <a:effectLst/>
                <a:latin typeface="Inter" panose="02000503000000020004" pitchFamily="2" charset="0"/>
                <a:ea typeface="Times New Roman" panose="02020603050405020304" pitchFamily="18" charset="0"/>
                <a:cs typeface="Times New Roman" panose="02020603050405020304" pitchFamily="18" charset="0"/>
                <a:hlinkClick r:id="rId4"/>
              </a:rPr>
              <a:t>National Institute for Health Research (NIHR) UK Standards for Public Involvement</a:t>
            </a:r>
            <a:r>
              <a:rPr lang="en-GB" sz="1400" dirty="0">
                <a:effectLst/>
                <a:latin typeface="Inter" panose="02000503000000020004" pitchFamily="2" charset="0"/>
                <a:ea typeface="Times New Roman" panose="02020603050405020304" pitchFamily="18" charset="0"/>
                <a:cs typeface="Times New Roman" panose="02020603050405020304" pitchFamily="18" charset="0"/>
              </a:rPr>
              <a:t>. We will also build the evidence base for ‘best practice’ by testing innovative approaches and learning through robust evaluations. </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spcAft>
                <a:spcPts val="1200"/>
              </a:spcAft>
            </a:pPr>
            <a:r>
              <a:rPr lang="en-GB" sz="1400" dirty="0">
                <a:effectLst/>
                <a:latin typeface="Inter" panose="02000503000000020004" pitchFamily="2" charset="0"/>
                <a:ea typeface="Times New Roman" panose="02020603050405020304" pitchFamily="18" charset="0"/>
                <a:cs typeface="Times New Roman" panose="02020603050405020304" pitchFamily="18" charset="0"/>
              </a:rPr>
              <a:t>Over the next 3 years we will measure, monitor, and share our progress in delivering this vision and its aims. We have defined how we will measure success and will set annual targets to ensure we are making progress.</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50000"/>
              </a:lnSpc>
              <a:spcAft>
                <a:spcPts val="1200"/>
              </a:spcAft>
            </a:pPr>
            <a:r>
              <a:rPr lang="en-GB" sz="1400" dirty="0">
                <a:effectLst/>
                <a:latin typeface="Inter" panose="02000503000000020004" pitchFamily="2" charset="0"/>
                <a:ea typeface="Times New Roman" panose="02020603050405020304" pitchFamily="18" charset="0"/>
                <a:cs typeface="Times New Roman" panose="02020603050405020304" pitchFamily="18" charset="0"/>
              </a:rPr>
              <a:t>In addition, we will test that we are on track by seeking feedback from the people, communities, and partners we engage with, continually learning and adapting.</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87372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6285B71-89E0-6699-C8F6-87E53FD4082C}"/>
              </a:ext>
              <a:ext uri="{C183D7F6-B498-43B3-948B-1728B52AA6E4}">
                <adec:decorative xmlns:adec="http://schemas.microsoft.com/office/drawing/2017/decorative" val="0"/>
              </a:ext>
            </a:extLst>
          </p:cNvPr>
          <p:cNvSpPr txBox="1">
            <a:spLocks noGrp="1"/>
          </p:cNvSpPr>
          <p:nvPr>
            <p:ph type="title" idx="4294967295"/>
          </p:nvPr>
        </p:nvSpPr>
        <p:spPr>
          <a:xfrm>
            <a:off x="610278" y="-41571"/>
            <a:ext cx="10971442"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ctr" latinLnBrk="0" hangingPunct="1">
              <a:lnSpc>
                <a:spcPct val="100000"/>
              </a:lnSpc>
              <a:spcBef>
                <a:spcPts val="0"/>
              </a:spcBef>
              <a:spcAft>
                <a:spcPts val="0"/>
              </a:spcAft>
              <a:buClr>
                <a:srgbClr val="000000"/>
              </a:buClr>
              <a:buSzPts val="1800"/>
              <a:buFont typeface="+mj-lt"/>
              <a:buNone/>
              <a:tabLst/>
              <a:defRPr/>
            </a:pPr>
            <a:r>
              <a:rPr kumimoji="0" lang="en-GB" sz="1800" b="1" i="0" u="none" strike="noStrike" kern="1200" cap="none" spc="0" normalizeH="0" baseline="0" noProof="0" dirty="0">
                <a:ln>
                  <a:noFill/>
                </a:ln>
                <a:solidFill>
                  <a:schemeClr val="tx1"/>
                </a:solidFill>
                <a:effectLst/>
                <a:uLnTx/>
                <a:uFillTx/>
                <a:latin typeface="+mj-lt"/>
                <a:ea typeface="+mn-ea"/>
                <a:cs typeface="+mn-cs"/>
              </a:rPr>
              <a:t>To have a best practice approach to involvement and engagement, </a:t>
            </a:r>
          </a:p>
          <a:p>
            <a:pPr marL="0" marR="0" lvl="0" indent="0" algn="ctr" defTabSz="914400" rtl="0" eaLnBrk="1" fontAlgn="ctr" latinLnBrk="0" hangingPunct="1">
              <a:lnSpc>
                <a:spcPct val="100000"/>
              </a:lnSpc>
              <a:spcBef>
                <a:spcPts val="0"/>
              </a:spcBef>
              <a:spcAft>
                <a:spcPts val="0"/>
              </a:spcAft>
              <a:buClr>
                <a:srgbClr val="000000"/>
              </a:buClr>
              <a:buSzPts val="1800"/>
              <a:buFont typeface="+mj-lt"/>
              <a:buNone/>
              <a:tabLst/>
              <a:defRPr/>
            </a:pPr>
            <a:r>
              <a:rPr kumimoji="0" lang="en-GB" sz="1800" b="1" i="0" u="none" strike="noStrike" kern="1200" cap="none" spc="0" normalizeH="0" baseline="0" noProof="0" dirty="0">
                <a:ln>
                  <a:noFill/>
                </a:ln>
                <a:solidFill>
                  <a:schemeClr val="tx1"/>
                </a:solidFill>
                <a:effectLst/>
                <a:uLnTx/>
                <a:uFillTx/>
                <a:latin typeface="+mj-lt"/>
                <a:ea typeface="+mn-ea"/>
                <a:cs typeface="+mn-cs"/>
              </a:rPr>
              <a:t>to improve the impact of our guidance and ensure the best care for people and communities.</a:t>
            </a:r>
            <a:endParaRPr kumimoji="0" lang="en-GB" sz="1800" b="1" i="0" u="none" strike="noStrike" kern="1200" cap="none" spc="0" normalizeH="0" baseline="0" noProof="0" dirty="0">
              <a:ln>
                <a:noFill/>
              </a:ln>
              <a:solidFill>
                <a:schemeClr val="tx1"/>
              </a:solidFill>
              <a:effectLst/>
              <a:uLnTx/>
              <a:uFillTx/>
              <a:latin typeface="+mj-lt"/>
              <a:ea typeface="+mn-ea"/>
              <a:cs typeface="Times New Roman"/>
            </a:endParaRPr>
          </a:p>
        </p:txBody>
      </p:sp>
      <p:graphicFrame>
        <p:nvGraphicFramePr>
          <p:cNvPr id="8" name="Table 7">
            <a:extLst>
              <a:ext uri="{FF2B5EF4-FFF2-40B4-BE49-F238E27FC236}">
                <a16:creationId xmlns:a16="http://schemas.microsoft.com/office/drawing/2014/main" id="{E60ED72C-9BDD-BCD9-790C-FFBBC70946A0}"/>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83279532"/>
              </p:ext>
            </p:extLst>
          </p:nvPr>
        </p:nvGraphicFramePr>
        <p:xfrm>
          <a:off x="195209" y="533979"/>
          <a:ext cx="11815281" cy="6080768"/>
        </p:xfrm>
        <a:graphic>
          <a:graphicData uri="http://schemas.openxmlformats.org/drawingml/2006/table">
            <a:tbl>
              <a:tblPr firstRow="1">
                <a:tableStyleId>{5C22544A-7EE6-4342-B048-85BDC9FD1C3A}</a:tableStyleId>
              </a:tblPr>
              <a:tblGrid>
                <a:gridCol w="1479479">
                  <a:extLst>
                    <a:ext uri="{9D8B030D-6E8A-4147-A177-3AD203B41FA5}">
                      <a16:colId xmlns:a16="http://schemas.microsoft.com/office/drawing/2014/main" val="747466509"/>
                    </a:ext>
                  </a:extLst>
                </a:gridCol>
                <a:gridCol w="3947424">
                  <a:extLst>
                    <a:ext uri="{9D8B030D-6E8A-4147-A177-3AD203B41FA5}">
                      <a16:colId xmlns:a16="http://schemas.microsoft.com/office/drawing/2014/main" val="2752266770"/>
                    </a:ext>
                  </a:extLst>
                </a:gridCol>
                <a:gridCol w="6388378">
                  <a:extLst>
                    <a:ext uri="{9D8B030D-6E8A-4147-A177-3AD203B41FA5}">
                      <a16:colId xmlns:a16="http://schemas.microsoft.com/office/drawing/2014/main" val="318910160"/>
                    </a:ext>
                  </a:extLst>
                </a:gridCol>
              </a:tblGrid>
              <a:tr h="398599">
                <a:tc>
                  <a:txBody>
                    <a:bodyPr/>
                    <a:lstStyle/>
                    <a:p>
                      <a:pPr algn="ctr" rtl="0" fontAlgn="ctr">
                        <a:buClr>
                          <a:srgbClr val="000000"/>
                        </a:buClr>
                        <a:buSzPts val="1800"/>
                        <a:buFont typeface="+mj-lt"/>
                        <a:buNone/>
                      </a:pPr>
                      <a:r>
                        <a:rPr lang="en-GB" sz="1100" b="1" i="0" u="none" strike="noStrike" dirty="0">
                          <a:solidFill>
                            <a:schemeClr val="bg1"/>
                          </a:solidFill>
                          <a:effectLst/>
                          <a:latin typeface="Inter"/>
                          <a:ea typeface="Open Sans Light"/>
                          <a:cs typeface="Open Sans Light"/>
                        </a:rPr>
                        <a:t>Core Areas of Focus</a:t>
                      </a:r>
                    </a:p>
                  </a:txBody>
                  <a:tcPr marL="45720" marR="45720" anchor="ctr">
                    <a:solidFill>
                      <a:schemeClr val="tx2"/>
                    </a:solidFill>
                  </a:tcPr>
                </a:tc>
                <a:tc>
                  <a:txBody>
                    <a:bodyPr/>
                    <a:lstStyle/>
                    <a:p>
                      <a:pPr algn="ctr" rtl="0" fontAlgn="ctr">
                        <a:buClr>
                          <a:srgbClr val="000000"/>
                        </a:buClr>
                        <a:buSzPts val="1800"/>
                        <a:buFont typeface="+mj-lt"/>
                        <a:buNone/>
                      </a:pPr>
                      <a:r>
                        <a:rPr lang="en-GB" sz="1100" b="1" i="0" u="none" strike="noStrike" dirty="0">
                          <a:solidFill>
                            <a:schemeClr val="bg1"/>
                          </a:solidFill>
                          <a:effectLst/>
                          <a:latin typeface="Inter"/>
                          <a:ea typeface="Open Sans Light"/>
                          <a:cs typeface="Open Sans Light"/>
                        </a:rPr>
                        <a:t>Aims</a:t>
                      </a:r>
                    </a:p>
                  </a:txBody>
                  <a:tcPr marL="45720" marR="45720" anchor="ctr">
                    <a:solidFill>
                      <a:schemeClr val="tx2">
                        <a:alpha val="90000"/>
                      </a:schemeClr>
                    </a:solidFill>
                  </a:tcPr>
                </a:tc>
                <a:tc>
                  <a:txBody>
                    <a:bodyPr/>
                    <a:lstStyle/>
                    <a:p>
                      <a:pPr algn="ctr" rtl="0" fontAlgn="ctr">
                        <a:buClr>
                          <a:srgbClr val="000000"/>
                        </a:buClr>
                        <a:buSzPts val="1800"/>
                        <a:buFont typeface="+mj-lt"/>
                        <a:buNone/>
                      </a:pPr>
                      <a:r>
                        <a:rPr lang="en-GB" sz="1100" b="1" i="0" u="none" strike="noStrike" dirty="0">
                          <a:solidFill>
                            <a:schemeClr val="bg1"/>
                          </a:solidFill>
                          <a:effectLst/>
                          <a:latin typeface="Inter"/>
                          <a:ea typeface="Open Sans Light"/>
                          <a:cs typeface="Open Sans Light"/>
                        </a:rPr>
                        <a:t>Measuring success</a:t>
                      </a:r>
                    </a:p>
                  </a:txBody>
                  <a:tcPr marL="45720" marR="45720" anchor="ctr">
                    <a:solidFill>
                      <a:schemeClr val="tx2">
                        <a:alpha val="80000"/>
                      </a:schemeClr>
                    </a:solidFill>
                  </a:tcPr>
                </a:tc>
                <a:extLst>
                  <a:ext uri="{0D108BD9-81ED-4DB2-BD59-A6C34878D82A}">
                    <a16:rowId xmlns:a16="http://schemas.microsoft.com/office/drawing/2014/main" val="3611762520"/>
                  </a:ext>
                </a:extLst>
              </a:tr>
              <a:tr h="1559968">
                <a:tc>
                  <a:txBody>
                    <a:bodyPr/>
                    <a:lstStyle/>
                    <a:p>
                      <a:pPr lvl="0"/>
                      <a:r>
                        <a:rPr lang="en-GB" sz="1100" b="1" dirty="0">
                          <a:solidFill>
                            <a:schemeClr val="bg1"/>
                          </a:solidFill>
                          <a:latin typeface="+mn-lt"/>
                          <a:ea typeface="Times New Roman" panose="02020603050405020304" pitchFamily="18" charset="0"/>
                          <a:cs typeface="AppleSystemUIFont"/>
                        </a:rPr>
                        <a:t>Impactful involvement &amp; engagement</a:t>
                      </a:r>
                    </a:p>
                  </a:txBody>
                  <a:tcPr marL="45720" marR="45720" anchor="ctr">
                    <a:solidFill>
                      <a:schemeClr val="accent1"/>
                    </a:solidFill>
                  </a:tcPr>
                </a:tc>
                <a:tc>
                  <a:txBody>
                    <a:bodyPr/>
                    <a:lstStyle/>
                    <a:p>
                      <a:pPr>
                        <a:lnSpc>
                          <a:spcPct val="100000"/>
                        </a:lnSpc>
                        <a:spcAft>
                          <a:spcPts val="0"/>
                        </a:spcAft>
                      </a:pPr>
                      <a:r>
                        <a:rPr lang="en-GB" sz="1100" b="0" kern="1200" dirty="0">
                          <a:solidFill>
                            <a:schemeClr val="bg1"/>
                          </a:solidFill>
                          <a:latin typeface="+mn-lt"/>
                          <a:ea typeface="+mn-ea"/>
                          <a:cs typeface="+mn-cs"/>
                        </a:rPr>
                        <a:t>We will identify, involve, and engage the people and communities who will benefit from our guidance, and seek out more diverse experiences.</a:t>
                      </a:r>
                    </a:p>
                    <a:p>
                      <a:pPr>
                        <a:lnSpc>
                          <a:spcPct val="100000"/>
                        </a:lnSpc>
                        <a:spcAft>
                          <a:spcPts val="0"/>
                        </a:spcAft>
                      </a:pPr>
                      <a:r>
                        <a:rPr lang="en-GB" sz="1100" b="0" kern="1200" dirty="0">
                          <a:solidFill>
                            <a:schemeClr val="bg1"/>
                          </a:solidFill>
                          <a:latin typeface="+mn-lt"/>
                          <a:ea typeface="+mn-ea"/>
                          <a:cs typeface="+mn-cs"/>
                        </a:rPr>
                        <a:t>Our involvement and engagement approach will be meaningful, appropriate, and targeted on a case-by-case basis to maximise input and impact.</a:t>
                      </a:r>
                    </a:p>
                  </a:txBody>
                  <a:tcPr marL="90170" marR="90170" marT="107950" marB="71755" anchor="ctr">
                    <a:solidFill>
                      <a:schemeClr val="accent1">
                        <a:alpha val="90000"/>
                      </a:schemeClr>
                    </a:solidFill>
                  </a:tcPr>
                </a:tc>
                <a:tc>
                  <a:txBody>
                    <a:bodyPr/>
                    <a:lstStyle/>
                    <a:p>
                      <a:pPr marL="171450" indent="-171450" algn="l" rtl="0" fontAlgn="ctr">
                        <a:buClr>
                          <a:srgbClr val="FFFFFF"/>
                        </a:buClr>
                        <a:buSzPts val="1800"/>
                        <a:buFont typeface="Arial" panose="020B0604020202020204" pitchFamily="34" charset="0"/>
                        <a:buChar char="•"/>
                      </a:pPr>
                      <a:r>
                        <a:rPr lang="en-GB" sz="1100" b="0" i="0" u="none" strike="noStrike" dirty="0">
                          <a:solidFill>
                            <a:schemeClr val="bg1"/>
                          </a:solidFill>
                          <a:effectLst/>
                          <a:latin typeface="+mn-lt"/>
                        </a:rPr>
                        <a:t>The areas that matter most to people and communities are identified, and there is increased guidance uptake in these prioritised areas. </a:t>
                      </a:r>
                    </a:p>
                    <a:p>
                      <a:pPr marL="171450" indent="-171450" algn="l" rtl="0" fontAlgn="ctr">
                        <a:buClr>
                          <a:srgbClr val="FFFFFF"/>
                        </a:buClr>
                        <a:buSzPts val="1800"/>
                        <a:buFont typeface="Arial" panose="020B0604020202020204" pitchFamily="34" charset="0"/>
                        <a:buChar char="•"/>
                      </a:pPr>
                      <a:r>
                        <a:rPr lang="en-GB" sz="1100" b="0" i="0" u="none" strike="noStrike" dirty="0">
                          <a:solidFill>
                            <a:schemeClr val="bg1"/>
                          </a:solidFill>
                          <a:effectLst/>
                          <a:latin typeface="+mn-lt"/>
                        </a:rPr>
                        <a:t>Improved rating and feedback on experience, impact and psychological safety from people &amp; communities involved in guidance development. *</a:t>
                      </a:r>
                    </a:p>
                    <a:p>
                      <a:pPr marL="171450" indent="-171450" algn="l" rtl="0" fontAlgn="ctr">
                        <a:buClr>
                          <a:srgbClr val="FFFFFF"/>
                        </a:buClr>
                        <a:buSzPts val="1800"/>
                        <a:buFont typeface="Arial" panose="020B0604020202020204" pitchFamily="34" charset="0"/>
                        <a:buChar char="•"/>
                      </a:pPr>
                      <a:r>
                        <a:rPr lang="en-GB" sz="1100" b="0" i="0" u="none" strike="noStrike" dirty="0">
                          <a:solidFill>
                            <a:schemeClr val="bg1"/>
                          </a:solidFill>
                          <a:effectLst/>
                          <a:latin typeface="+mn-lt"/>
                        </a:rPr>
                        <a:t>Involvement opportunities and communications are accessible for people and communities, measured through quantitative, qualitative and narrative evidence sources. </a:t>
                      </a:r>
                    </a:p>
                    <a:p>
                      <a:pPr marL="171450" indent="-171450" algn="l" rtl="0" fontAlgn="ctr">
                        <a:buClr>
                          <a:srgbClr val="FFFFFF"/>
                        </a:buClr>
                        <a:buSzPts val="1800"/>
                        <a:buFont typeface="Arial" panose="020B0604020202020204" pitchFamily="34" charset="0"/>
                        <a:buChar char="•"/>
                      </a:pPr>
                      <a:r>
                        <a:rPr lang="en-GB" sz="1100" b="0" i="0" u="none" strike="noStrike" dirty="0">
                          <a:solidFill>
                            <a:schemeClr val="bg1"/>
                          </a:solidFill>
                          <a:effectLst/>
                          <a:latin typeface="+mn-lt"/>
                        </a:rPr>
                        <a:t>An updated payment policy fairly and transparently compensates people for their involvement and engagement</a:t>
                      </a:r>
                    </a:p>
                  </a:txBody>
                  <a:tcPr marL="45720" marR="45720" anchor="ctr">
                    <a:solidFill>
                      <a:schemeClr val="accent1">
                        <a:alpha val="80000"/>
                      </a:schemeClr>
                    </a:solidFill>
                  </a:tcPr>
                </a:tc>
                <a:extLst>
                  <a:ext uri="{0D108BD9-81ED-4DB2-BD59-A6C34878D82A}">
                    <a16:rowId xmlns:a16="http://schemas.microsoft.com/office/drawing/2014/main" val="1696450414"/>
                  </a:ext>
                </a:extLst>
              </a:tr>
              <a:tr h="1069693">
                <a:tc>
                  <a:txBody>
                    <a:bodyPr/>
                    <a:lstStyle/>
                    <a:p>
                      <a:r>
                        <a:rPr lang="en-GB" sz="1100" b="1" dirty="0">
                          <a:solidFill>
                            <a:schemeClr val="bg1"/>
                          </a:solidFill>
                          <a:latin typeface="+mn-lt"/>
                        </a:rPr>
                        <a:t>Tailored approaches:</a:t>
                      </a:r>
                    </a:p>
                  </a:txBody>
                  <a:tcPr marL="45720" marR="45720" anchor="ctr">
                    <a:solidFill>
                      <a:schemeClr val="accent2"/>
                    </a:solidFill>
                  </a:tcPr>
                </a:tc>
                <a:tc>
                  <a:txBody>
                    <a:bodyPr/>
                    <a:lstStyle/>
                    <a:p>
                      <a:pPr marL="0" marR="0" lvl="0" indent="0" algn="l" defTabSz="914400" rtl="0" eaLnBrk="1" fontAlgn="ctr" latinLnBrk="0" hangingPunct="1">
                        <a:lnSpc>
                          <a:spcPct val="100000"/>
                        </a:lnSpc>
                        <a:spcBef>
                          <a:spcPts val="0"/>
                        </a:spcBef>
                        <a:spcAft>
                          <a:spcPts val="0"/>
                        </a:spcAft>
                        <a:buClr>
                          <a:srgbClr val="000000"/>
                        </a:buClr>
                        <a:buSzPts val="1800"/>
                        <a:buFont typeface="+mj-lt"/>
                        <a:buNone/>
                        <a:tabLst/>
                        <a:defRPr/>
                      </a:pPr>
                      <a:r>
                        <a:rPr lang="en-GB" sz="1100" b="0" dirty="0">
                          <a:solidFill>
                            <a:schemeClr val="bg1"/>
                          </a:solidFill>
                          <a:latin typeface="+mn-lt"/>
                        </a:rPr>
                        <a:t>We will break down the barriers that restrict engagement and ensure our approaches are tailored to be accessible and inclusive. We will involve and engage with the right people, in the right way at the right time.</a:t>
                      </a:r>
                      <a:endParaRPr lang="en-GB" sz="1100" b="0" u="none" strike="noStrike" dirty="0">
                        <a:solidFill>
                          <a:schemeClr val="bg1"/>
                        </a:solidFill>
                        <a:effectLst/>
                        <a:latin typeface="Inter"/>
                      </a:endParaRPr>
                    </a:p>
                  </a:txBody>
                  <a:tcPr marL="45720" marR="45720" anchor="ctr">
                    <a:solidFill>
                      <a:schemeClr val="accent2">
                        <a:alpha val="90000"/>
                      </a:schemeClr>
                    </a:solidFill>
                  </a:tcPr>
                </a:tc>
                <a:tc>
                  <a:txBody>
                    <a:bodyPr/>
                    <a:lstStyle/>
                    <a:p>
                      <a:pPr marL="171450" indent="-171450" algn="l" rtl="0" fontAlgn="ctr">
                        <a:buClr>
                          <a:srgbClr val="000000"/>
                        </a:buClr>
                        <a:buSzPts val="1800"/>
                        <a:buFont typeface="Arial" panose="020B0604020202020204" pitchFamily="34" charset="0"/>
                        <a:buChar char="•"/>
                      </a:pPr>
                      <a:r>
                        <a:rPr lang="en-GB" sz="1100" b="0" i="0" u="none" strike="noStrike" kern="1200" noProof="0" dirty="0">
                          <a:solidFill>
                            <a:schemeClr val="bg1"/>
                          </a:solidFill>
                          <a:effectLst/>
                          <a:latin typeface="+mn-lt"/>
                        </a:rPr>
                        <a:t>Introduction of a suite of involvement and engagement methods to enable a tailored approach to guidance development</a:t>
                      </a:r>
                    </a:p>
                    <a:p>
                      <a:pPr marL="171450" indent="-171450" algn="l" rtl="0" fontAlgn="ctr">
                        <a:buClr>
                          <a:srgbClr val="000000"/>
                        </a:buClr>
                        <a:buSzPts val="1800"/>
                        <a:buFont typeface="Arial" panose="020B0604020202020204" pitchFamily="34" charset="0"/>
                        <a:buChar char="•"/>
                      </a:pPr>
                      <a:r>
                        <a:rPr lang="en-GB" sz="1100" b="0" i="0" u="none" strike="noStrike" kern="1200" noProof="0" dirty="0">
                          <a:solidFill>
                            <a:schemeClr val="bg1"/>
                          </a:solidFill>
                          <a:effectLst/>
                          <a:latin typeface="+mn-lt"/>
                        </a:rPr>
                        <a:t>Annual improvements in our reputational research survey results from the voluntary and community sector, across all domains. *</a:t>
                      </a:r>
                    </a:p>
                    <a:p>
                      <a:pPr marL="171450" indent="-171450" algn="l" rtl="0" fontAlgn="ctr">
                        <a:buClr>
                          <a:srgbClr val="000000"/>
                        </a:buClr>
                        <a:buSzPts val="1800"/>
                        <a:buFont typeface="Arial" panose="020B0604020202020204" pitchFamily="34" charset="0"/>
                        <a:buChar char="•"/>
                      </a:pPr>
                      <a:r>
                        <a:rPr lang="en-GB" sz="1100" b="0" i="0" u="none" strike="noStrike" kern="1200" noProof="0" dirty="0">
                          <a:solidFill>
                            <a:schemeClr val="bg1"/>
                          </a:solidFill>
                          <a:effectLst/>
                          <a:latin typeface="+mn-lt"/>
                        </a:rPr>
                        <a:t>Increased participation and improved feedback on experience and impact from groups who experience health inequalities, including carers, advocates, or representatives. *</a:t>
                      </a:r>
                    </a:p>
                  </a:txBody>
                  <a:tcPr marL="45720" marR="45720" anchor="ctr">
                    <a:solidFill>
                      <a:schemeClr val="accent2">
                        <a:alpha val="80000"/>
                      </a:schemeClr>
                    </a:solidFill>
                  </a:tcPr>
                </a:tc>
                <a:extLst>
                  <a:ext uri="{0D108BD9-81ED-4DB2-BD59-A6C34878D82A}">
                    <a16:rowId xmlns:a16="http://schemas.microsoft.com/office/drawing/2014/main" val="2903954667"/>
                  </a:ext>
                </a:extLst>
              </a:tr>
              <a:tr h="1211758">
                <a:tc>
                  <a:txBody>
                    <a:bodyPr/>
                    <a:lstStyle/>
                    <a:p>
                      <a:pPr lvl="0"/>
                      <a:r>
                        <a:rPr lang="en-GB" sz="1100" b="1" dirty="0">
                          <a:solidFill>
                            <a:srgbClr val="00436C"/>
                          </a:solidFill>
                          <a:latin typeface="+mn-lt"/>
                        </a:rPr>
                        <a:t>An innovative culture</a:t>
                      </a:r>
                    </a:p>
                  </a:txBody>
                  <a:tcPr marL="45720" marR="45720" anchor="ctr">
                    <a:solidFill>
                      <a:schemeClr val="accent3"/>
                    </a:solidFill>
                  </a:tcPr>
                </a:tc>
                <a:tc>
                  <a:txBody>
                    <a:bodyPr/>
                    <a:lstStyle/>
                    <a:p>
                      <a:pPr algn="l" rtl="0" fontAlgn="ctr">
                        <a:buClr>
                          <a:srgbClr val="000000"/>
                        </a:buClr>
                        <a:buSzPts val="1800"/>
                        <a:buFont typeface="+mj-lt"/>
                        <a:buNone/>
                      </a:pPr>
                      <a:r>
                        <a:rPr lang="en-GB" sz="1100" b="0" u="none" strike="noStrike" dirty="0">
                          <a:solidFill>
                            <a:srgbClr val="00436C"/>
                          </a:solidFill>
                          <a:effectLst/>
                          <a:latin typeface="+mn-lt"/>
                        </a:rPr>
                        <a:t>We will help people and communities, staff, and our committee members feel safe to speak up and test innovative ways to involve and engage people and communities meaningfully. This will be, informed and inspired by evidence where possible and aligned with best practice and the health and care environment. </a:t>
                      </a:r>
                      <a:endParaRPr lang="en-GB" sz="1100" b="0" u="none" strike="noStrike" dirty="0">
                        <a:solidFill>
                          <a:srgbClr val="00436C"/>
                        </a:solidFill>
                        <a:effectLst/>
                        <a:latin typeface="Inter"/>
                      </a:endParaRPr>
                    </a:p>
                  </a:txBody>
                  <a:tcPr marL="45720" marR="45720" anchor="ctr">
                    <a:solidFill>
                      <a:schemeClr val="accent3">
                        <a:alpha val="90000"/>
                      </a:schemeClr>
                    </a:solidFill>
                  </a:tcPr>
                </a:tc>
                <a:tc>
                  <a:txBody>
                    <a:bodyPr/>
                    <a:lstStyle/>
                    <a:p>
                      <a:pPr marL="171450" indent="-171450" algn="l" rtl="0" fontAlgn="ctr">
                        <a:buClr>
                          <a:srgbClr val="000000"/>
                        </a:buClr>
                        <a:buSzPts val="1800"/>
                        <a:buFont typeface="Arial" panose="020B0604020202020204" pitchFamily="34" charset="0"/>
                        <a:buChar char="•"/>
                      </a:pPr>
                      <a:r>
                        <a:rPr lang="en-GB" sz="1100" b="0" i="0" u="none" strike="noStrike" dirty="0">
                          <a:solidFill>
                            <a:srgbClr val="00436C"/>
                          </a:solidFill>
                          <a:effectLst/>
                          <a:latin typeface="+mn-lt"/>
                        </a:rPr>
                        <a:t>The impact of any innovative or new ways of working are routinely evaluated and implemented more widely in guidance production</a:t>
                      </a:r>
                    </a:p>
                    <a:p>
                      <a:pPr marL="171450" indent="-171450" algn="l" rtl="0" fontAlgn="ctr">
                        <a:buClr>
                          <a:srgbClr val="000000"/>
                        </a:buClr>
                        <a:buSzPts val="1800"/>
                        <a:buFont typeface="Arial" panose="020B0604020202020204" pitchFamily="34" charset="0"/>
                        <a:buChar char="•"/>
                      </a:pPr>
                      <a:r>
                        <a:rPr lang="en-GB" sz="1100" b="0" i="0" u="none" strike="noStrike" dirty="0">
                          <a:solidFill>
                            <a:schemeClr val="tx2"/>
                          </a:solidFill>
                          <a:effectLst/>
                          <a:latin typeface="+mn-lt"/>
                        </a:rPr>
                        <a:t>Guidance development methods will be updated to define tailored options </a:t>
                      </a:r>
                      <a:r>
                        <a:rPr lang="en-GB" sz="1100" b="0" i="0" u="none" strike="noStrike">
                          <a:solidFill>
                            <a:schemeClr val="tx2"/>
                          </a:solidFill>
                          <a:effectLst/>
                          <a:latin typeface="+mn-lt"/>
                        </a:rPr>
                        <a:t>and evaluation approaches for </a:t>
                      </a:r>
                      <a:r>
                        <a:rPr lang="en-GB" sz="1100" b="0" i="0" u="none" strike="noStrike" dirty="0">
                          <a:solidFill>
                            <a:schemeClr val="tx2"/>
                          </a:solidFill>
                          <a:effectLst/>
                          <a:latin typeface="+mn-lt"/>
                        </a:rPr>
                        <a:t>impactful involvement and engagement.</a:t>
                      </a:r>
                    </a:p>
                    <a:p>
                      <a:pPr marL="171450" indent="-171450" algn="l" rtl="0" fontAlgn="ctr">
                        <a:buClr>
                          <a:srgbClr val="000000"/>
                        </a:buClr>
                        <a:buSzPts val="1800"/>
                        <a:buFont typeface="Arial" panose="020B0604020202020204" pitchFamily="34" charset="0"/>
                        <a:buChar char="•"/>
                      </a:pPr>
                      <a:endParaRPr lang="en-GB" sz="1100" b="0" i="0" u="none" strike="noStrike" dirty="0">
                        <a:solidFill>
                          <a:srgbClr val="00436C"/>
                        </a:solidFill>
                        <a:effectLst/>
                        <a:latin typeface="+mn-lt"/>
                      </a:endParaRPr>
                    </a:p>
                  </a:txBody>
                  <a:tcPr marL="45720" marR="45720" anchor="ctr">
                    <a:solidFill>
                      <a:schemeClr val="accent3">
                        <a:alpha val="80000"/>
                      </a:schemeClr>
                    </a:solidFill>
                  </a:tcPr>
                </a:tc>
                <a:extLst>
                  <a:ext uri="{0D108BD9-81ED-4DB2-BD59-A6C34878D82A}">
                    <a16:rowId xmlns:a16="http://schemas.microsoft.com/office/drawing/2014/main" val="2846635531"/>
                  </a:ext>
                </a:extLst>
              </a:tr>
              <a:tr h="742841">
                <a:tc>
                  <a:txBody>
                    <a:bodyPr/>
                    <a:lstStyle/>
                    <a:p>
                      <a:pPr lvl="0"/>
                      <a:r>
                        <a:rPr lang="en-GB" sz="1100" b="1" dirty="0">
                          <a:solidFill>
                            <a:srgbClr val="00436C"/>
                          </a:solidFill>
                          <a:latin typeface="+mn-lt"/>
                        </a:rPr>
                        <a:t>Productive partnerships</a:t>
                      </a:r>
                    </a:p>
                  </a:txBody>
                  <a:tcPr marL="45720" marR="45720" anchor="ctr">
                    <a:solidFill>
                      <a:schemeClr val="accent4"/>
                    </a:solidFill>
                  </a:tcPr>
                </a:tc>
                <a:tc>
                  <a:txBody>
                    <a:bodyPr/>
                    <a:lstStyle/>
                    <a:p>
                      <a:pPr>
                        <a:lnSpc>
                          <a:spcPct val="100000"/>
                        </a:lnSpc>
                        <a:spcAft>
                          <a:spcPts val="0"/>
                        </a:spcAft>
                      </a:pPr>
                      <a:r>
                        <a:rPr lang="en-GB" sz="1100" b="0" u="none" strike="noStrike" kern="1200" dirty="0">
                          <a:solidFill>
                            <a:srgbClr val="00436C"/>
                          </a:solidFill>
                          <a:effectLst/>
                          <a:latin typeface="+mn-lt"/>
                          <a:ea typeface="+mn-ea"/>
                          <a:cs typeface="+mn-cs"/>
                        </a:rPr>
                        <a:t>We will develop productive partnerships with people and communities to deliver greater impact through increased uptake of guidance.</a:t>
                      </a:r>
                    </a:p>
                  </a:txBody>
                  <a:tcPr marL="90170" marR="90170" marT="107950" marB="71755" anchor="ctr">
                    <a:solidFill>
                      <a:schemeClr val="accent4">
                        <a:alpha val="90000"/>
                      </a:schemeClr>
                    </a:solidFill>
                  </a:tcPr>
                </a:tc>
                <a:tc>
                  <a:txBody>
                    <a:bodyPr/>
                    <a:lstStyle/>
                    <a:p>
                      <a:pPr marL="171450" indent="-171450" algn="l" rtl="0" fontAlgn="ctr">
                        <a:buClr>
                          <a:srgbClr val="000000"/>
                        </a:buClr>
                        <a:buSzPts val="1800"/>
                        <a:buFont typeface="Arial" panose="020B0604020202020204" pitchFamily="34" charset="0"/>
                        <a:buChar char="•"/>
                      </a:pPr>
                      <a:r>
                        <a:rPr lang="en-GB" sz="1100" b="0" i="0" u="none" strike="noStrike" dirty="0">
                          <a:solidFill>
                            <a:srgbClr val="00436C"/>
                          </a:solidFill>
                          <a:effectLst/>
                          <a:latin typeface="+mn-lt"/>
                        </a:rPr>
                        <a:t>Increased number of new partnerships formed with voluntary and community sector organisations to increase the uptake and impact of NICE guidance. *</a:t>
                      </a:r>
                    </a:p>
                    <a:p>
                      <a:pPr marL="171450" indent="-171450" algn="l" rtl="0" fontAlgn="ctr">
                        <a:buClr>
                          <a:srgbClr val="000000"/>
                        </a:buClr>
                        <a:buSzPts val="1800"/>
                        <a:buFont typeface="Arial" panose="020B0604020202020204" pitchFamily="34" charset="0"/>
                        <a:buChar char="•"/>
                      </a:pPr>
                      <a:r>
                        <a:rPr lang="en-GB" sz="1100" b="0" i="0" u="none" strike="noStrike" dirty="0">
                          <a:solidFill>
                            <a:srgbClr val="00436C"/>
                          </a:solidFill>
                          <a:effectLst/>
                          <a:latin typeface="+mn-lt"/>
                        </a:rPr>
                        <a:t>Positive rating and feedback on experience and impact of the partnership from voluntary and community sector organisations. *</a:t>
                      </a:r>
                    </a:p>
                  </a:txBody>
                  <a:tcPr marL="45720" marR="45720" anchor="ctr">
                    <a:solidFill>
                      <a:schemeClr val="accent4">
                        <a:alpha val="80000"/>
                      </a:schemeClr>
                    </a:solidFill>
                  </a:tcPr>
                </a:tc>
                <a:extLst>
                  <a:ext uri="{0D108BD9-81ED-4DB2-BD59-A6C34878D82A}">
                    <a16:rowId xmlns:a16="http://schemas.microsoft.com/office/drawing/2014/main" val="941708944"/>
                  </a:ext>
                </a:extLst>
              </a:tr>
              <a:tr h="1051163">
                <a:tc>
                  <a:txBody>
                    <a:bodyPr/>
                    <a:lstStyle/>
                    <a:p>
                      <a:pPr marL="0" lvl="0" algn="l" defTabSz="914400" rtl="0" eaLnBrk="1" fontAlgn="ctr" latinLnBrk="0" hangingPunct="1"/>
                      <a:r>
                        <a:rPr lang="en-GB" sz="1100" b="1" kern="1200" dirty="0">
                          <a:solidFill>
                            <a:schemeClr val="tx1"/>
                          </a:solidFill>
                          <a:latin typeface="+mn-lt"/>
                          <a:ea typeface="+mn-ea"/>
                          <a:cs typeface="+mn-cs"/>
                        </a:rPr>
                        <a:t>Focus on people first</a:t>
                      </a:r>
                    </a:p>
                  </a:txBody>
                  <a:tcPr marL="45720" marR="45720" anchor="ctr">
                    <a:solidFill>
                      <a:schemeClr val="accent5"/>
                    </a:solidFill>
                  </a:tcPr>
                </a:tc>
                <a:tc>
                  <a:txBody>
                    <a:bodyPr/>
                    <a:lstStyle/>
                    <a:p>
                      <a:pPr marL="0" marR="0" lvl="0" indent="0" algn="l" rtl="0" eaLnBrk="1" fontAlgn="ctr" latinLnBrk="0" hangingPunct="1">
                        <a:lnSpc>
                          <a:spcPct val="100000"/>
                        </a:lnSpc>
                        <a:spcBef>
                          <a:spcPts val="0"/>
                        </a:spcBef>
                        <a:spcAft>
                          <a:spcPts val="0"/>
                        </a:spcAft>
                        <a:buClr>
                          <a:srgbClr val="000000"/>
                        </a:buClr>
                        <a:buSzPts val="1800"/>
                        <a:buFont typeface="+mj-lt"/>
                        <a:buNone/>
                      </a:pPr>
                      <a:r>
                        <a:rPr lang="en-GB" sz="1100" b="0" dirty="0">
                          <a:solidFill>
                            <a:schemeClr val="tx1"/>
                          </a:solidFill>
                          <a:latin typeface="+mn-lt"/>
                        </a:rPr>
                        <a:t>We will demonstrate visible Board commitment and develop involvement and engagement leaders who will nurture an organisational culture for championing and seeking out involvement and engagement opportunities with the people we serve. </a:t>
                      </a:r>
                      <a:endParaRPr lang="en-GB" sz="1100" b="0" i="0" u="none" strike="noStrike" dirty="0">
                        <a:solidFill>
                          <a:schemeClr val="tx1"/>
                        </a:solidFill>
                        <a:effectLst/>
                        <a:latin typeface="Inter"/>
                      </a:endParaRPr>
                    </a:p>
                  </a:txBody>
                  <a:tcPr marL="45720" marR="45720" anchor="ctr">
                    <a:solidFill>
                      <a:schemeClr val="accent5">
                        <a:alpha val="90000"/>
                      </a:schemeClr>
                    </a:solidFill>
                  </a:tcPr>
                </a:tc>
                <a:tc>
                  <a:txBody>
                    <a:bodyPr/>
                    <a:lstStyle/>
                    <a:p>
                      <a:pPr marL="171450" indent="-171450" algn="l" rtl="0" fontAlgn="ctr">
                        <a:buClr>
                          <a:srgbClr val="000000"/>
                        </a:buClr>
                        <a:buSzPts val="1800"/>
                        <a:buFont typeface="Arial" panose="020B0604020202020204" pitchFamily="34" charset="0"/>
                        <a:buChar char="•"/>
                      </a:pPr>
                      <a:r>
                        <a:rPr lang="en-GB" sz="1100" b="0" i="0" u="none" strike="noStrike" dirty="0">
                          <a:solidFill>
                            <a:schemeClr val="tx1"/>
                          </a:solidFill>
                          <a:effectLst/>
                          <a:latin typeface="+mn-lt"/>
                        </a:rPr>
                        <a:t>Designate a NICE Board non-executive director with specific responsibility for people and communities involvement and engagement.</a:t>
                      </a:r>
                    </a:p>
                    <a:p>
                      <a:pPr marL="171450" indent="-171450" algn="l" rtl="0" fontAlgn="ctr">
                        <a:buClr>
                          <a:srgbClr val="000000"/>
                        </a:buClr>
                        <a:buSzPts val="1800"/>
                        <a:buFont typeface="Arial" panose="020B0604020202020204" pitchFamily="34" charset="0"/>
                        <a:buChar char="•"/>
                      </a:pPr>
                      <a:r>
                        <a:rPr lang="en-GB" sz="1100" b="0" i="0" u="none" strike="noStrike" dirty="0">
                          <a:solidFill>
                            <a:schemeClr val="tx1"/>
                          </a:solidFill>
                          <a:effectLst/>
                          <a:latin typeface="+mn-lt"/>
                        </a:rPr>
                        <a:t>Increase the proportion of NICE staff trained as involvement and engagement leaders, to build an organisational culture for involvement and engagement. *</a:t>
                      </a:r>
                    </a:p>
                  </a:txBody>
                  <a:tcPr marL="45720" marR="45720" anchor="ctr">
                    <a:solidFill>
                      <a:schemeClr val="accent5">
                        <a:alpha val="80000"/>
                      </a:schemeClr>
                    </a:solidFill>
                  </a:tcPr>
                </a:tc>
                <a:extLst>
                  <a:ext uri="{0D108BD9-81ED-4DB2-BD59-A6C34878D82A}">
                    <a16:rowId xmlns:a16="http://schemas.microsoft.com/office/drawing/2014/main" val="3422739007"/>
                  </a:ext>
                </a:extLst>
              </a:tr>
            </a:tbl>
          </a:graphicData>
        </a:graphic>
      </p:graphicFrame>
      <p:sp>
        <p:nvSpPr>
          <p:cNvPr id="10" name="TextBox 9">
            <a:extLst>
              <a:ext uri="{FF2B5EF4-FFF2-40B4-BE49-F238E27FC236}">
                <a16:creationId xmlns:a16="http://schemas.microsoft.com/office/drawing/2014/main" id="{10DEF16A-981C-CE21-5FEA-293284665E82}"/>
              </a:ext>
            </a:extLst>
          </p:cNvPr>
          <p:cNvSpPr txBox="1"/>
          <p:nvPr/>
        </p:nvSpPr>
        <p:spPr>
          <a:xfrm>
            <a:off x="332876" y="6568001"/>
            <a:ext cx="8534723" cy="246221"/>
          </a:xfrm>
          <a:prstGeom prst="rect">
            <a:avLst/>
          </a:prstGeom>
          <a:noFill/>
        </p:spPr>
        <p:txBody>
          <a:bodyPr wrap="square">
            <a:spAutoFit/>
          </a:bodyPr>
          <a:lstStyle/>
          <a:p>
            <a:r>
              <a:rPr kumimoji="0" lang="en-GB" sz="1000" b="0" i="0" u="none" strike="noStrike" kern="1200" cap="none" spc="0" normalizeH="0" baseline="0" noProof="0" dirty="0">
                <a:ln>
                  <a:noFill/>
                </a:ln>
                <a:solidFill>
                  <a:schemeClr val="tx1"/>
                </a:solidFill>
                <a:effectLst/>
                <a:uLnTx/>
                <a:uFillTx/>
                <a:latin typeface="Inter" panose="02000503000000020004" pitchFamily="2" charset="0"/>
                <a:ea typeface="Times New Roman" panose="02020603050405020304" pitchFamily="18" charset="0"/>
                <a:cs typeface="Times New Roman" panose="02020603050405020304" pitchFamily="18" charset="0"/>
              </a:rPr>
              <a:t> * </a:t>
            </a:r>
            <a:r>
              <a:rPr lang="en-GB" sz="1000" dirty="0">
                <a:latin typeface="Inter" panose="02000503000000020004" pitchFamily="2" charset="0"/>
                <a:ea typeface="Times New Roman" panose="02020603050405020304" pitchFamily="18" charset="0"/>
                <a:cs typeface="Segoe UI" panose="020B0502040204020203" pitchFamily="34" charset="0"/>
              </a:rPr>
              <a:t>B</a:t>
            </a:r>
            <a:r>
              <a:rPr kumimoji="0" lang="en-GB" sz="1000" b="0" i="0" u="none" strike="noStrike" kern="1200" cap="none" spc="0" normalizeH="0" baseline="0" noProof="0" dirty="0" err="1">
                <a:ln>
                  <a:noFill/>
                </a:ln>
                <a:solidFill>
                  <a:schemeClr val="tx1"/>
                </a:solidFill>
                <a:effectLst/>
                <a:uLnTx/>
                <a:uFillTx/>
                <a:latin typeface="Inter" panose="02000503000000020004" pitchFamily="2" charset="0"/>
                <a:ea typeface="Times New Roman" panose="02020603050405020304" pitchFamily="18" charset="0"/>
                <a:cs typeface="Segoe UI" panose="020B0502040204020203" pitchFamily="34" charset="0"/>
              </a:rPr>
              <a:t>aseline</a:t>
            </a:r>
            <a:r>
              <a:rPr kumimoji="0" lang="en-GB" sz="1000" b="0" i="0" u="none" strike="noStrike" kern="1200" cap="none" spc="0" normalizeH="0" baseline="0" noProof="0" dirty="0">
                <a:ln>
                  <a:noFill/>
                </a:ln>
                <a:solidFill>
                  <a:schemeClr val="tx1"/>
                </a:solidFill>
                <a:effectLst/>
                <a:uLnTx/>
                <a:uFillTx/>
                <a:latin typeface="Inter" panose="02000503000000020004" pitchFamily="2" charset="0"/>
                <a:ea typeface="Times New Roman" panose="02020603050405020304" pitchFamily="18" charset="0"/>
                <a:cs typeface="Segoe UI" panose="020B0502040204020203" pitchFamily="34" charset="0"/>
              </a:rPr>
              <a:t> data and targets will be </a:t>
            </a:r>
            <a:r>
              <a:rPr lang="en-GB" sz="1000" dirty="0">
                <a:latin typeface="Inter" panose="02000503000000020004" pitchFamily="2" charset="0"/>
                <a:ea typeface="Times New Roman" panose="02020603050405020304" pitchFamily="18" charset="0"/>
                <a:cs typeface="Segoe UI" panose="020B0502040204020203" pitchFamily="34" charset="0"/>
              </a:rPr>
              <a:t>reviewed</a:t>
            </a:r>
            <a:r>
              <a:rPr kumimoji="0" lang="en-GB" sz="1000" b="0" i="0" u="none" strike="noStrike" kern="1200" cap="none" spc="0" normalizeH="0" baseline="0" noProof="0" dirty="0">
                <a:ln>
                  <a:noFill/>
                </a:ln>
                <a:solidFill>
                  <a:schemeClr val="tx1"/>
                </a:solidFill>
                <a:effectLst/>
                <a:uLnTx/>
                <a:uFillTx/>
                <a:latin typeface="Inter" panose="02000503000000020004" pitchFamily="2" charset="0"/>
                <a:ea typeface="Times New Roman" panose="02020603050405020304" pitchFamily="18" charset="0"/>
                <a:cs typeface="Segoe UI" panose="020B0502040204020203" pitchFamily="34" charset="0"/>
              </a:rPr>
              <a:t> and agreed on an annual basis by the Steering Group</a:t>
            </a:r>
            <a:endParaRPr lang="en-GB" sz="1000" dirty="0"/>
          </a:p>
        </p:txBody>
      </p:sp>
    </p:spTree>
    <p:extLst>
      <p:ext uri="{BB962C8B-B14F-4D97-AF65-F5344CB8AC3E}">
        <p14:creationId xmlns:p14="http://schemas.microsoft.com/office/powerpoint/2010/main" val="1777765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FFFDCE-B96C-DFA8-39FD-52A2BF9EE639}"/>
              </a:ext>
            </a:extLst>
          </p:cNvPr>
          <p:cNvSpPr>
            <a:spLocks noGrp="1"/>
          </p:cNvSpPr>
          <p:nvPr>
            <p:ph type="ctrTitle"/>
          </p:nvPr>
        </p:nvSpPr>
        <p:spPr/>
        <p:txBody>
          <a:bodyPr/>
          <a:lstStyle/>
          <a:p>
            <a:r>
              <a:rPr lang="en-GB" sz="3200" b="1" kern="1600" dirty="0">
                <a:effectLst/>
              </a:rPr>
              <a:t>What will be different by 2027?</a:t>
            </a:r>
            <a:br>
              <a:rPr lang="en-GB" sz="1800" b="1" kern="1600" dirty="0">
                <a:effectLst/>
                <a:latin typeface="Arial" panose="020B0604020202020204" pitchFamily="34" charset="0"/>
              </a:rPr>
            </a:br>
            <a:endParaRPr lang="en-GB" dirty="0"/>
          </a:p>
        </p:txBody>
      </p:sp>
      <p:sp>
        <p:nvSpPr>
          <p:cNvPr id="5" name="Text Placeholder 4">
            <a:extLst>
              <a:ext uri="{FF2B5EF4-FFF2-40B4-BE49-F238E27FC236}">
                <a16:creationId xmlns:a16="http://schemas.microsoft.com/office/drawing/2014/main" id="{4D0F1E92-886B-81A3-E9B5-C810CAA02FAF}"/>
              </a:ext>
            </a:extLst>
          </p:cNvPr>
          <p:cNvSpPr>
            <a:spLocks noGrp="1"/>
          </p:cNvSpPr>
          <p:nvPr>
            <p:ph type="body" sz="quarter" idx="12"/>
          </p:nvPr>
        </p:nvSpPr>
        <p:spPr>
          <a:xfrm>
            <a:off x="648207" y="1125685"/>
            <a:ext cx="11177587" cy="4745726"/>
          </a:xfrm>
        </p:spPr>
        <p:txBody>
          <a:bodyPr>
            <a:normAutofit fontScale="85000" lnSpcReduction="20000"/>
          </a:bodyPr>
          <a:lstStyle/>
          <a:p>
            <a:pPr marL="285750" indent="-285750">
              <a:buFont typeface="Arial" panose="020B0604020202020204" pitchFamily="34" charset="0"/>
              <a:buChar char="•"/>
            </a:pPr>
            <a:r>
              <a:rPr lang="en-GB" sz="1900" dirty="0"/>
              <a:t>We will establish our involvement and engagement steering group with membership from voluntary and community sector organisations and people with lived experience.</a:t>
            </a:r>
          </a:p>
          <a:p>
            <a:pPr marL="285750" indent="-285750">
              <a:buFont typeface="Arial" panose="020B0604020202020204" pitchFamily="34" charset="0"/>
              <a:buChar char="•"/>
            </a:pPr>
            <a:r>
              <a:rPr lang="en-GB" sz="1900" dirty="0"/>
              <a:t>Our involvement and engagement steering group will co-design and agree how we measure the baseline data and set annual targets.</a:t>
            </a:r>
          </a:p>
          <a:p>
            <a:pPr marL="285750" indent="-285750">
              <a:buFont typeface="Arial" panose="020B0604020202020204" pitchFamily="34" charset="0"/>
              <a:buChar char="•"/>
            </a:pPr>
            <a:r>
              <a:rPr lang="en-GB" sz="1900" dirty="0"/>
              <a:t>We will work with partners to identify prioritised topic areas and co-design programmes of work.</a:t>
            </a:r>
          </a:p>
          <a:p>
            <a:pPr marL="285750" indent="-285750">
              <a:buFont typeface="Arial" panose="020B0604020202020204" pitchFamily="34" charset="0"/>
              <a:buChar char="•"/>
            </a:pPr>
            <a:r>
              <a:rPr lang="en-GB" sz="1900" dirty="0"/>
              <a:t>We will launch and implement a new payment policy.</a:t>
            </a:r>
          </a:p>
          <a:p>
            <a:pPr marL="285750" indent="-285750">
              <a:buFont typeface="Arial" panose="020B0604020202020204" pitchFamily="34" charset="0"/>
              <a:buChar char="•"/>
            </a:pPr>
            <a:r>
              <a:rPr lang="en-GB" sz="1900" dirty="0"/>
              <a:t>We co-design and publish a framework to define tailored options for involvement and engagement and methods for measuring their impact.</a:t>
            </a:r>
          </a:p>
          <a:p>
            <a:pPr marL="285750" indent="-285750">
              <a:buFont typeface="Arial" panose="020B0604020202020204" pitchFamily="34" charset="0"/>
              <a:buChar char="•"/>
            </a:pPr>
            <a:r>
              <a:rPr lang="en-GB" sz="1900" dirty="0"/>
              <a:t>We will establish a training programme for NICE staff and recruit at least one representative from across all NICE directorates to become an involvement and engagement leader.</a:t>
            </a:r>
          </a:p>
          <a:p>
            <a:pPr marL="285750" indent="-285750">
              <a:buFont typeface="Arial" panose="020B0604020202020204" pitchFamily="34" charset="0"/>
              <a:buChar char="•"/>
            </a:pPr>
            <a:r>
              <a:rPr lang="en-GB" sz="1900" dirty="0"/>
              <a:t>We will designate a NICE Board non-executive director to have a specific responsibility for people and community involvement and engagement.</a:t>
            </a:r>
          </a:p>
          <a:p>
            <a:endParaRPr lang="en-GB" dirty="0"/>
          </a:p>
        </p:txBody>
      </p:sp>
    </p:spTree>
    <p:extLst>
      <p:ext uri="{BB962C8B-B14F-4D97-AF65-F5344CB8AC3E}">
        <p14:creationId xmlns:p14="http://schemas.microsoft.com/office/powerpoint/2010/main" val="4177472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5E4DA6-4FF6-490B-88C8-166C3383E868}"/>
              </a:ext>
            </a:extLst>
          </p:cNvPr>
          <p:cNvSpPr>
            <a:spLocks noGrp="1"/>
          </p:cNvSpPr>
          <p:nvPr>
            <p:ph type="ctrTitle"/>
          </p:nvPr>
        </p:nvSpPr>
        <p:spPr>
          <a:xfrm>
            <a:off x="485837" y="301098"/>
            <a:ext cx="11355287" cy="720000"/>
          </a:xfrm>
        </p:spPr>
        <p:txBody>
          <a:bodyPr>
            <a:normAutofit fontScale="90000"/>
          </a:bodyPr>
          <a:lstStyle/>
          <a:p>
            <a:r>
              <a:rPr lang="en-GB" dirty="0">
                <a:latin typeface="+mj-lt"/>
              </a:rPr>
              <a:t>How will people and communities know our strategy is working for them?</a:t>
            </a:r>
            <a:br>
              <a:rPr lang="en-GB" dirty="0"/>
            </a:br>
            <a:br>
              <a:rPr lang="en-GB" dirty="0"/>
            </a:br>
            <a:br>
              <a:rPr lang="en-GB" dirty="0"/>
            </a:br>
            <a:br>
              <a:rPr lang="en-GB" dirty="0"/>
            </a:br>
            <a:br>
              <a:rPr lang="en-GB" dirty="0"/>
            </a:br>
            <a:br>
              <a:rPr lang="en-GB" dirty="0"/>
            </a:br>
            <a:br>
              <a:rPr lang="en-GB" dirty="0"/>
            </a:br>
            <a:br>
              <a:rPr lang="en-GB" dirty="0"/>
            </a:br>
            <a:br>
              <a:rPr lang="en-GB" dirty="0"/>
            </a:br>
            <a:endParaRPr lang="en-GB" dirty="0"/>
          </a:p>
        </p:txBody>
      </p:sp>
      <p:sp>
        <p:nvSpPr>
          <p:cNvPr id="60" name="TextBox 59">
            <a:extLst>
              <a:ext uri="{FF2B5EF4-FFF2-40B4-BE49-F238E27FC236}">
                <a16:creationId xmlns:a16="http://schemas.microsoft.com/office/drawing/2014/main" id="{3499C19C-EC1B-D4CF-FA53-248F38E81891}"/>
              </a:ext>
            </a:extLst>
          </p:cNvPr>
          <p:cNvSpPr txBox="1"/>
          <p:nvPr/>
        </p:nvSpPr>
        <p:spPr>
          <a:xfrm>
            <a:off x="485837" y="1426532"/>
            <a:ext cx="11399677" cy="1077218"/>
          </a:xfrm>
          <a:prstGeom prst="rect">
            <a:avLst/>
          </a:prstGeom>
          <a:noFill/>
        </p:spPr>
        <p:txBody>
          <a:bodyPr wrap="square" lIns="91440" tIns="45720" rIns="91440" bIns="45720" rtlCol="0" anchor="t">
            <a:spAutoFit/>
          </a:bodyPr>
          <a:lstStyle/>
          <a:p>
            <a:r>
              <a:rPr lang="en-GB" sz="1600" dirty="0"/>
              <a:t>While it is important to be able measure progress, it’s also essential that we define how delivery of a successful strategy will feel different for the people, communities and partners who work with us over the next 3 years. We retain our commitment to inclusivity, transparency, and active participation in healthcare decision-making. In working together, they will:</a:t>
            </a:r>
          </a:p>
        </p:txBody>
      </p:sp>
      <p:sp>
        <p:nvSpPr>
          <p:cNvPr id="49" name="Text Placeholder 48">
            <a:extLst>
              <a:ext uri="{FF2B5EF4-FFF2-40B4-BE49-F238E27FC236}">
                <a16:creationId xmlns:a16="http://schemas.microsoft.com/office/drawing/2014/main" id="{2E208A2D-E644-2193-A466-91733073CDA7}"/>
              </a:ext>
            </a:extLst>
          </p:cNvPr>
          <p:cNvSpPr>
            <a:spLocks noGrp="1"/>
          </p:cNvSpPr>
          <p:nvPr>
            <p:ph type="body" sz="quarter" idx="10"/>
          </p:nvPr>
        </p:nvSpPr>
        <p:spPr>
          <a:xfrm>
            <a:off x="1874616" y="2759740"/>
            <a:ext cx="4221384" cy="669260"/>
          </a:xfrm>
        </p:spPr>
        <p:txBody>
          <a:bodyPr>
            <a:noAutofit/>
          </a:bodyPr>
          <a:lstStyle/>
          <a:p>
            <a:r>
              <a:rPr lang="en-GB" sz="1600" dirty="0"/>
              <a:t>Clearly see the influence and impact of their insight in our guidance</a:t>
            </a:r>
          </a:p>
        </p:txBody>
      </p:sp>
      <p:sp>
        <p:nvSpPr>
          <p:cNvPr id="51" name="Text Placeholder 50">
            <a:extLst>
              <a:ext uri="{FF2B5EF4-FFF2-40B4-BE49-F238E27FC236}">
                <a16:creationId xmlns:a16="http://schemas.microsoft.com/office/drawing/2014/main" id="{9F9332D6-9145-FC29-E89E-A1743F199A9C}"/>
              </a:ext>
            </a:extLst>
          </p:cNvPr>
          <p:cNvSpPr>
            <a:spLocks noGrp="1"/>
          </p:cNvSpPr>
          <p:nvPr>
            <p:ph type="body" sz="quarter" idx="12"/>
          </p:nvPr>
        </p:nvSpPr>
        <p:spPr>
          <a:xfrm>
            <a:off x="1874616" y="3748450"/>
            <a:ext cx="4221384" cy="669260"/>
          </a:xfrm>
        </p:spPr>
        <p:txBody>
          <a:bodyPr>
            <a:normAutofit/>
          </a:bodyPr>
          <a:lstStyle/>
          <a:p>
            <a:r>
              <a:rPr lang="en-GB" sz="1600" dirty="0"/>
              <a:t>Have their insight sought and valued </a:t>
            </a:r>
          </a:p>
        </p:txBody>
      </p:sp>
      <p:pic>
        <p:nvPicPr>
          <p:cNvPr id="2" name="Picture 1">
            <a:extLst>
              <a:ext uri="{FF2B5EF4-FFF2-40B4-BE49-F238E27FC236}">
                <a16:creationId xmlns:a16="http://schemas.microsoft.com/office/drawing/2014/main" id="{91E42E97-FA1B-2856-F9B4-E70F117F76A3}"/>
              </a:ext>
              <a:ext uri="{C183D7F6-B498-43B3-948B-1728B52AA6E4}">
                <adec:decorative xmlns:adec="http://schemas.microsoft.com/office/drawing/2017/decorative" val="1"/>
              </a:ext>
            </a:extLst>
          </p:cNvPr>
          <p:cNvPicPr>
            <a:picLocks noChangeAspect="1"/>
          </p:cNvPicPr>
          <p:nvPr/>
        </p:nvPicPr>
        <p:blipFill rotWithShape="1">
          <a:blip r:embed="rId2"/>
          <a:srcRect l="16100" t="2938" r="14645" b="3902"/>
          <a:stretch/>
        </p:blipFill>
        <p:spPr>
          <a:xfrm>
            <a:off x="841490" y="2734370"/>
            <a:ext cx="720000" cy="720000"/>
          </a:xfrm>
          <a:prstGeom prst="rect">
            <a:avLst/>
          </a:prstGeom>
          <a:noFill/>
        </p:spPr>
      </p:pic>
      <p:pic>
        <p:nvPicPr>
          <p:cNvPr id="3" name="Picture 2">
            <a:extLst>
              <a:ext uri="{FF2B5EF4-FFF2-40B4-BE49-F238E27FC236}">
                <a16:creationId xmlns:a16="http://schemas.microsoft.com/office/drawing/2014/main" id="{CBB6CBFF-7648-87E0-20D3-1771C47AC8C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105102" y="2759739"/>
            <a:ext cx="720000" cy="720000"/>
          </a:xfrm>
          <a:prstGeom prst="rect">
            <a:avLst/>
          </a:prstGeom>
        </p:spPr>
      </p:pic>
      <p:pic>
        <p:nvPicPr>
          <p:cNvPr id="4" name="Picture 3">
            <a:extLst>
              <a:ext uri="{FF2B5EF4-FFF2-40B4-BE49-F238E27FC236}">
                <a16:creationId xmlns:a16="http://schemas.microsoft.com/office/drawing/2014/main" id="{8B8973B8-5940-68D0-3F3E-D40D31A53E35}"/>
              </a:ext>
              <a:ext uri="{C183D7F6-B498-43B3-948B-1728B52AA6E4}">
                <adec:decorative xmlns:adec="http://schemas.microsoft.com/office/drawing/2017/decorative" val="1"/>
              </a:ext>
            </a:extLst>
          </p:cNvPr>
          <p:cNvPicPr>
            <a:picLocks noChangeAspect="1"/>
          </p:cNvPicPr>
          <p:nvPr/>
        </p:nvPicPr>
        <p:blipFill rotWithShape="1">
          <a:blip r:embed="rId4"/>
          <a:srcRect l="16516" t="3370" r="15114" b="4306"/>
          <a:stretch/>
        </p:blipFill>
        <p:spPr>
          <a:xfrm>
            <a:off x="841490" y="3634300"/>
            <a:ext cx="720000" cy="720000"/>
          </a:xfrm>
          <a:prstGeom prst="rect">
            <a:avLst/>
          </a:prstGeom>
          <a:noFill/>
        </p:spPr>
      </p:pic>
      <p:pic>
        <p:nvPicPr>
          <p:cNvPr id="6" name="Picture 5">
            <a:extLst>
              <a:ext uri="{FF2B5EF4-FFF2-40B4-BE49-F238E27FC236}">
                <a16:creationId xmlns:a16="http://schemas.microsoft.com/office/drawing/2014/main" id="{73F8CFFC-F14A-5FBD-3C34-3E52B96DD995}"/>
              </a:ext>
              <a:ext uri="{C183D7F6-B498-43B3-948B-1728B52AA6E4}">
                <adec:decorative xmlns:adec="http://schemas.microsoft.com/office/drawing/2017/decorative" val="1"/>
              </a:ext>
            </a:extLst>
          </p:cNvPr>
          <p:cNvPicPr>
            <a:picLocks noChangeAspect="1"/>
          </p:cNvPicPr>
          <p:nvPr/>
        </p:nvPicPr>
        <p:blipFill rotWithShape="1">
          <a:blip r:embed="rId5"/>
          <a:srcRect l="16305" t="3875" r="15168" b="3947"/>
          <a:stretch/>
        </p:blipFill>
        <p:spPr>
          <a:xfrm>
            <a:off x="6095448" y="4547544"/>
            <a:ext cx="720000" cy="720000"/>
          </a:xfrm>
          <a:prstGeom prst="rect">
            <a:avLst/>
          </a:prstGeom>
          <a:noFill/>
        </p:spPr>
      </p:pic>
      <p:pic>
        <p:nvPicPr>
          <p:cNvPr id="7" name="Picture 6">
            <a:extLst>
              <a:ext uri="{FF2B5EF4-FFF2-40B4-BE49-F238E27FC236}">
                <a16:creationId xmlns:a16="http://schemas.microsoft.com/office/drawing/2014/main" id="{F7081040-5369-4746-864B-5FB732412179}"/>
              </a:ext>
              <a:ext uri="{C183D7F6-B498-43B3-948B-1728B52AA6E4}">
                <adec:decorative xmlns:adec="http://schemas.microsoft.com/office/drawing/2017/decorative" val="1"/>
              </a:ext>
            </a:extLst>
          </p:cNvPr>
          <p:cNvPicPr>
            <a:picLocks noChangeAspect="1"/>
          </p:cNvPicPr>
          <p:nvPr/>
        </p:nvPicPr>
        <p:blipFill rotWithShape="1">
          <a:blip r:embed="rId6"/>
          <a:srcRect l="15976" t="3158" r="14950" b="3567"/>
          <a:stretch/>
        </p:blipFill>
        <p:spPr>
          <a:xfrm>
            <a:off x="841490" y="4534230"/>
            <a:ext cx="720000" cy="720000"/>
          </a:xfrm>
          <a:prstGeom prst="rect">
            <a:avLst/>
          </a:prstGeom>
        </p:spPr>
      </p:pic>
      <p:sp>
        <p:nvSpPr>
          <p:cNvPr id="8" name="Text Placeholder 50">
            <a:extLst>
              <a:ext uri="{FF2B5EF4-FFF2-40B4-BE49-F238E27FC236}">
                <a16:creationId xmlns:a16="http://schemas.microsoft.com/office/drawing/2014/main" id="{ED866F65-5E37-8353-B063-116F3C5B459F}"/>
              </a:ext>
            </a:extLst>
          </p:cNvPr>
          <p:cNvSpPr txBox="1">
            <a:spLocks/>
          </p:cNvSpPr>
          <p:nvPr/>
        </p:nvSpPr>
        <p:spPr>
          <a:xfrm>
            <a:off x="1874616" y="4534230"/>
            <a:ext cx="4221384" cy="669260"/>
          </a:xfrm>
          <a:prstGeom prst="rect">
            <a:avLst/>
          </a:prstGeom>
        </p:spPr>
        <p:txBody>
          <a:bodyPr vert="horz" lIns="91440" tIns="45720" rIns="91440" bIns="45720" rtlCol="0">
            <a:noAutofit/>
          </a:bodyPr>
          <a:lstStyle>
            <a:lvl1pPr marL="0" indent="0" algn="l" defTabSz="914400" rtl="0" eaLnBrk="1" latinLnBrk="0" hangingPunct="1">
              <a:lnSpc>
                <a:spcPct val="125000"/>
              </a:lnSpc>
              <a:spcBef>
                <a:spcPts val="1000"/>
              </a:spcBef>
              <a:buFontTx/>
              <a:buNone/>
              <a:defRPr sz="1800" b="0" i="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5000"/>
              </a:lnSpc>
              <a:spcBef>
                <a:spcPts val="100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Inter" panose="02000503000000020004" pitchFamily="2" charset="0"/>
                <a:ea typeface="Inter" panose="02000503000000020004" pitchFamily="2" charset="0"/>
              </a:rPr>
              <a:t>Be working in partnership with NICE and co-producing work to amplify impact</a:t>
            </a:r>
          </a:p>
        </p:txBody>
      </p:sp>
      <p:pic>
        <p:nvPicPr>
          <p:cNvPr id="10" name="Picture 9">
            <a:extLst>
              <a:ext uri="{FF2B5EF4-FFF2-40B4-BE49-F238E27FC236}">
                <a16:creationId xmlns:a16="http://schemas.microsoft.com/office/drawing/2014/main" id="{AC705885-16F5-F7B2-755C-B56D66A7A1B4}"/>
              </a:ext>
              <a:ext uri="{C183D7F6-B498-43B3-948B-1728B52AA6E4}">
                <adec:decorative xmlns:adec="http://schemas.microsoft.com/office/drawing/2017/decorative" val="1"/>
              </a:ext>
            </a:extLst>
          </p:cNvPr>
          <p:cNvPicPr>
            <a:picLocks noChangeAspect="1"/>
          </p:cNvPicPr>
          <p:nvPr/>
        </p:nvPicPr>
        <p:blipFill rotWithShape="1">
          <a:blip r:embed="rId5"/>
          <a:srcRect l="16305" t="3875" r="15168" b="3947"/>
          <a:stretch/>
        </p:blipFill>
        <p:spPr>
          <a:xfrm>
            <a:off x="841490" y="5434160"/>
            <a:ext cx="720000" cy="720000"/>
          </a:xfrm>
          <a:prstGeom prst="rect">
            <a:avLst/>
          </a:prstGeom>
          <a:noFill/>
        </p:spPr>
      </p:pic>
      <p:sp>
        <p:nvSpPr>
          <p:cNvPr id="11" name="Text Placeholder 50">
            <a:extLst>
              <a:ext uri="{FF2B5EF4-FFF2-40B4-BE49-F238E27FC236}">
                <a16:creationId xmlns:a16="http://schemas.microsoft.com/office/drawing/2014/main" id="{58A118EA-F0E5-C2C3-FF7B-ACFA98D9FC05}"/>
              </a:ext>
            </a:extLst>
          </p:cNvPr>
          <p:cNvSpPr txBox="1">
            <a:spLocks/>
          </p:cNvSpPr>
          <p:nvPr/>
        </p:nvSpPr>
        <p:spPr>
          <a:xfrm>
            <a:off x="1874616" y="5434159"/>
            <a:ext cx="4221384" cy="936681"/>
          </a:xfrm>
          <a:prstGeom prst="rect">
            <a:avLst/>
          </a:prstGeom>
        </p:spPr>
        <p:txBody>
          <a:bodyPr vert="horz" lIns="91440" tIns="45720" rIns="91440" bIns="45720" rtlCol="0">
            <a:normAutofit/>
          </a:bodyPr>
          <a:lstStyle>
            <a:lvl1pPr marL="0" indent="0" algn="l" defTabSz="914400" rtl="0" eaLnBrk="1" latinLnBrk="0" hangingPunct="1">
              <a:lnSpc>
                <a:spcPct val="125000"/>
              </a:lnSpc>
              <a:spcBef>
                <a:spcPts val="1000"/>
              </a:spcBef>
              <a:buFontTx/>
              <a:buNone/>
              <a:defRPr sz="1800" b="0" i="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5000"/>
              </a:lnSpc>
              <a:spcBef>
                <a:spcPts val="100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Inter" panose="02000503000000020004" pitchFamily="2" charset="0"/>
                <a:ea typeface="Inter" panose="02000503000000020004" pitchFamily="2" charset="0"/>
              </a:rPr>
              <a:t>See improved uptake of guidance in areas most affected by health inequalities</a:t>
            </a:r>
          </a:p>
        </p:txBody>
      </p:sp>
      <p:pic>
        <p:nvPicPr>
          <p:cNvPr id="12" name="Picture 11">
            <a:extLst>
              <a:ext uri="{FF2B5EF4-FFF2-40B4-BE49-F238E27FC236}">
                <a16:creationId xmlns:a16="http://schemas.microsoft.com/office/drawing/2014/main" id="{CF3F1EC1-4443-3F1E-BDEC-788BE914EA4E}"/>
              </a:ext>
              <a:ext uri="{C183D7F6-B498-43B3-948B-1728B52AA6E4}">
                <adec:decorative xmlns:adec="http://schemas.microsoft.com/office/drawing/2017/decorative" val="1"/>
              </a:ext>
            </a:extLst>
          </p:cNvPr>
          <p:cNvPicPr>
            <a:picLocks noChangeAspect="1"/>
          </p:cNvPicPr>
          <p:nvPr/>
        </p:nvPicPr>
        <p:blipFill rotWithShape="1">
          <a:blip r:embed="rId7"/>
          <a:srcRect l="16601" t="2881" r="14807" b="4852"/>
          <a:stretch/>
        </p:blipFill>
        <p:spPr>
          <a:xfrm>
            <a:off x="6105106" y="3634919"/>
            <a:ext cx="720000" cy="720000"/>
          </a:xfrm>
          <a:prstGeom prst="rect">
            <a:avLst/>
          </a:prstGeom>
          <a:noFill/>
        </p:spPr>
      </p:pic>
      <p:sp>
        <p:nvSpPr>
          <p:cNvPr id="53" name="Text Placeholder 52">
            <a:extLst>
              <a:ext uri="{FF2B5EF4-FFF2-40B4-BE49-F238E27FC236}">
                <a16:creationId xmlns:a16="http://schemas.microsoft.com/office/drawing/2014/main" id="{3413DD1A-3695-72B2-775C-DA5C869846A6}"/>
              </a:ext>
            </a:extLst>
          </p:cNvPr>
          <p:cNvSpPr>
            <a:spLocks noGrp="1"/>
          </p:cNvSpPr>
          <p:nvPr>
            <p:ph type="body" sz="quarter" idx="14"/>
          </p:nvPr>
        </p:nvSpPr>
        <p:spPr>
          <a:xfrm>
            <a:off x="7362290" y="2716629"/>
            <a:ext cx="4221384" cy="874561"/>
          </a:xfrm>
        </p:spPr>
        <p:txBody>
          <a:bodyPr>
            <a:normAutofit/>
          </a:bodyPr>
          <a:lstStyle/>
          <a:p>
            <a:r>
              <a:rPr lang="en-GB" sz="1600" dirty="0"/>
              <a:t>Have a positive experience of working with NICE</a:t>
            </a:r>
          </a:p>
        </p:txBody>
      </p:sp>
      <p:sp>
        <p:nvSpPr>
          <p:cNvPr id="13" name="Text Placeholder 50">
            <a:extLst>
              <a:ext uri="{FF2B5EF4-FFF2-40B4-BE49-F238E27FC236}">
                <a16:creationId xmlns:a16="http://schemas.microsoft.com/office/drawing/2014/main" id="{9DB59491-C7AE-2F08-3976-2F981EEC7A7C}"/>
              </a:ext>
            </a:extLst>
          </p:cNvPr>
          <p:cNvSpPr txBox="1">
            <a:spLocks/>
          </p:cNvSpPr>
          <p:nvPr/>
        </p:nvSpPr>
        <p:spPr>
          <a:xfrm>
            <a:off x="7362290" y="3645149"/>
            <a:ext cx="4221384" cy="669260"/>
          </a:xfrm>
          <a:prstGeom prst="rect">
            <a:avLst/>
          </a:prstGeom>
        </p:spPr>
        <p:txBody>
          <a:bodyPr vert="horz" lIns="91440" tIns="45720" rIns="91440" bIns="45720" rtlCol="0">
            <a:noAutofit/>
          </a:bodyPr>
          <a:lstStyle>
            <a:lvl1pPr marL="0" indent="0" algn="l" defTabSz="914400" rtl="0" eaLnBrk="1" latinLnBrk="0" hangingPunct="1">
              <a:lnSpc>
                <a:spcPct val="125000"/>
              </a:lnSpc>
              <a:spcBef>
                <a:spcPts val="1000"/>
              </a:spcBef>
              <a:buFontTx/>
              <a:buNone/>
              <a:defRPr sz="1800" b="0" i="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5000"/>
              </a:lnSpc>
              <a:spcBef>
                <a:spcPts val="100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Inter" panose="02000503000000020004" pitchFamily="2" charset="0"/>
                <a:ea typeface="Inter" panose="02000503000000020004" pitchFamily="2" charset="0"/>
              </a:rPr>
              <a:t>Work alongside NICE in a way that works for them</a:t>
            </a:r>
          </a:p>
        </p:txBody>
      </p:sp>
      <p:sp>
        <p:nvSpPr>
          <p:cNvPr id="54" name="Text Placeholder 53">
            <a:extLst>
              <a:ext uri="{FF2B5EF4-FFF2-40B4-BE49-F238E27FC236}">
                <a16:creationId xmlns:a16="http://schemas.microsoft.com/office/drawing/2014/main" id="{73B08F35-5228-A6BD-FBFA-08AAC0AC9FFB}"/>
              </a:ext>
            </a:extLst>
          </p:cNvPr>
          <p:cNvSpPr>
            <a:spLocks noGrp="1"/>
          </p:cNvSpPr>
          <p:nvPr>
            <p:ph type="body" sz="quarter" idx="16"/>
          </p:nvPr>
        </p:nvSpPr>
        <p:spPr>
          <a:xfrm>
            <a:off x="7362289" y="4424328"/>
            <a:ext cx="4478835" cy="669260"/>
          </a:xfrm>
        </p:spPr>
        <p:txBody>
          <a:bodyPr>
            <a:noAutofit/>
          </a:bodyPr>
          <a:lstStyle/>
          <a:p>
            <a:pPr>
              <a:lnSpc>
                <a:spcPct val="145000"/>
              </a:lnSpc>
            </a:pPr>
            <a:r>
              <a:rPr lang="en-GB" sz="1600" dirty="0"/>
              <a:t>Feel actively involved in testing with, and learning from, new and innovative ways to work together</a:t>
            </a:r>
          </a:p>
        </p:txBody>
      </p:sp>
    </p:spTree>
    <p:extLst>
      <p:ext uri="{BB962C8B-B14F-4D97-AF65-F5344CB8AC3E}">
        <p14:creationId xmlns:p14="http://schemas.microsoft.com/office/powerpoint/2010/main" val="2647966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567E7-5B59-6F32-6400-0F0791E75446}"/>
              </a:ext>
            </a:extLst>
          </p:cNvPr>
          <p:cNvSpPr>
            <a:spLocks noGrp="1"/>
          </p:cNvSpPr>
          <p:nvPr>
            <p:ph type="ctrTitle"/>
          </p:nvPr>
        </p:nvSpPr>
        <p:spPr>
          <a:xfrm>
            <a:off x="455036" y="532457"/>
            <a:ext cx="11178381" cy="824633"/>
          </a:xfrm>
        </p:spPr>
        <p:txBody>
          <a:bodyPr>
            <a:normAutofit/>
          </a:bodyPr>
          <a:lstStyle/>
          <a:p>
            <a:r>
              <a:rPr lang="en-GB" dirty="0"/>
              <a:t>Developing the plan and reporting progress</a:t>
            </a:r>
          </a:p>
        </p:txBody>
      </p:sp>
      <p:sp>
        <p:nvSpPr>
          <p:cNvPr id="3" name="Text Placeholder 2">
            <a:extLst>
              <a:ext uri="{FF2B5EF4-FFF2-40B4-BE49-F238E27FC236}">
                <a16:creationId xmlns:a16="http://schemas.microsoft.com/office/drawing/2014/main" id="{1E4AE689-3BB9-C3FF-B8FD-2EA35904D8A8}"/>
              </a:ext>
            </a:extLst>
          </p:cNvPr>
          <p:cNvSpPr>
            <a:spLocks noGrp="1"/>
          </p:cNvSpPr>
          <p:nvPr>
            <p:ph type="body" sz="quarter" idx="12"/>
          </p:nvPr>
        </p:nvSpPr>
        <p:spPr>
          <a:xfrm>
            <a:off x="455036" y="1357090"/>
            <a:ext cx="11378897" cy="4722697"/>
          </a:xfrm>
        </p:spPr>
        <p:txBody>
          <a:bodyPr vert="horz" lIns="91440" tIns="45720" rIns="91440" bIns="45720" rtlCol="0" anchor="t">
            <a:noAutofit/>
          </a:bodyPr>
          <a:lstStyle/>
          <a:p>
            <a:r>
              <a:rPr lang="en-GB" b="0" i="0" u="none" strike="noStrike" baseline="0" dirty="0">
                <a:latin typeface="+mn-lt"/>
              </a:rPr>
              <a:t>We have set a timeframe of 3 years from August 2024 to deliver this strategy. Our success will be dependent upon everyone understanding their part in helping to deliver our vision, aims and measures. To this end, we must ensure that people within NICE, partners and the people and communities we work alongside are clear how their role, responsibilities and behaviours support our collective vision.</a:t>
            </a:r>
          </a:p>
          <a:p>
            <a:r>
              <a:rPr lang="en-GB" b="0" i="0" u="none" strike="noStrike" baseline="0" dirty="0">
                <a:latin typeface="+mn-lt"/>
              </a:rPr>
              <a:t>We will translate our strategy into specific annual deliverables, targets and activities to be taken forward, in partnership with the people, communities and partners we work alongside. </a:t>
            </a:r>
          </a:p>
          <a:p>
            <a:r>
              <a:rPr lang="en-GB" b="0" i="0" u="none" strike="noStrike" baseline="0" dirty="0">
                <a:latin typeface="+mn-lt"/>
              </a:rPr>
              <a:t>Development and delivery of the strategy will be overseen by our involvement and engagement steering groups, to ensure we are on track and delivering our aims. People and community involvement and engagement activity will be spotlighted through our programme board reporting and associated measures reported regularly to the Board. This will feed into the NICE annual report and appropriately communicated with people and communities.</a:t>
            </a:r>
          </a:p>
          <a:p>
            <a:endParaRPr lang="en-GB" sz="1600" b="0" i="0" u="none" strike="noStrike" baseline="0" dirty="0">
              <a:latin typeface="+mn-lt"/>
            </a:endParaRPr>
          </a:p>
          <a:p>
            <a:pPr algn="ctr"/>
            <a:r>
              <a:rPr lang="en-GB" sz="1600" b="1" i="0" u="none" strike="noStrike" baseline="0" dirty="0">
                <a:latin typeface="+mn-lt"/>
              </a:rPr>
              <a:t>23 </a:t>
            </a:r>
            <a:endParaRPr lang="en-GB" sz="1600" dirty="0">
              <a:latin typeface="+mn-lt"/>
            </a:endParaRPr>
          </a:p>
        </p:txBody>
      </p:sp>
    </p:spTree>
    <p:extLst>
      <p:ext uri="{BB962C8B-B14F-4D97-AF65-F5344CB8AC3E}">
        <p14:creationId xmlns:p14="http://schemas.microsoft.com/office/powerpoint/2010/main" val="73140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a:extLst>
              <a:ext uri="{FF2B5EF4-FFF2-40B4-BE49-F238E27FC236}">
                <a16:creationId xmlns:a16="http://schemas.microsoft.com/office/drawing/2014/main" id="{1B1CA82C-5E05-74EB-740A-48A8B29A5A28}"/>
              </a:ext>
              <a:ext uri="{C183D7F6-B498-43B3-948B-1728B52AA6E4}">
                <adec:decorative xmlns:adec="http://schemas.microsoft.com/office/drawing/2017/decorative" val="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p:blipFill>
        <p:spPr/>
      </p:pic>
      <p:sp>
        <p:nvSpPr>
          <p:cNvPr id="2" name="Title 1">
            <a:extLst>
              <a:ext uri="{FF2B5EF4-FFF2-40B4-BE49-F238E27FC236}">
                <a16:creationId xmlns:a16="http://schemas.microsoft.com/office/drawing/2014/main" id="{BFBEF8F1-A8B8-F584-AD3C-C2E32828B577}"/>
              </a:ext>
            </a:extLst>
          </p:cNvPr>
          <p:cNvSpPr>
            <a:spLocks noGrp="1"/>
          </p:cNvSpPr>
          <p:nvPr>
            <p:ph type="ctrTitle"/>
          </p:nvPr>
        </p:nvSpPr>
        <p:spPr>
          <a:xfrm>
            <a:off x="500642" y="354766"/>
            <a:ext cx="5230234" cy="2400959"/>
          </a:xfrm>
        </p:spPr>
        <p:txBody>
          <a:bodyPr>
            <a:noAutofit/>
          </a:bodyPr>
          <a:lstStyle/>
          <a:p>
            <a:r>
              <a:rPr lang="en-GB" sz="5400" b="1" i="0" u="none" strike="noStrike" baseline="0" dirty="0">
                <a:solidFill>
                  <a:srgbClr val="000000"/>
                </a:solidFill>
                <a:latin typeface="Frutiger 45 Light"/>
              </a:rPr>
              <a:t>Thank you </a:t>
            </a:r>
            <a:br>
              <a:rPr lang="en-GB" sz="5400" b="1" i="0" u="none" strike="noStrike" baseline="0" dirty="0">
                <a:solidFill>
                  <a:srgbClr val="000000"/>
                </a:solidFill>
                <a:latin typeface="Frutiger 45 Light"/>
              </a:rPr>
            </a:br>
            <a:br>
              <a:rPr lang="en-GB" sz="5400" b="0" i="0" u="none" strike="noStrike" baseline="0" dirty="0">
                <a:solidFill>
                  <a:srgbClr val="000000"/>
                </a:solidFill>
                <a:latin typeface="Frutiger 45 Light"/>
              </a:rPr>
            </a:br>
            <a:r>
              <a:rPr lang="en-GB" sz="4000" b="0" i="0" u="none" strike="noStrike" baseline="0" dirty="0">
                <a:solidFill>
                  <a:srgbClr val="000000"/>
                </a:solidFill>
                <a:latin typeface="Frutiger 45 Light"/>
              </a:rPr>
              <a:t>To all the people who were involved in the co-development of this strategy.</a:t>
            </a:r>
            <a:endParaRPr lang="en-GB" dirty="0">
              <a:solidFill>
                <a:srgbClr val="C00000"/>
              </a:solidFill>
              <a:latin typeface="Lora SemiBold"/>
            </a:endParaRPr>
          </a:p>
        </p:txBody>
      </p:sp>
      <p:sp>
        <p:nvSpPr>
          <p:cNvPr id="3" name="Subtitle 2">
            <a:extLst>
              <a:ext uri="{FF2B5EF4-FFF2-40B4-BE49-F238E27FC236}">
                <a16:creationId xmlns:a16="http://schemas.microsoft.com/office/drawing/2014/main" id="{22B12AF3-429D-359B-3D7E-58EF82F3BD4A}"/>
              </a:ext>
            </a:extLst>
          </p:cNvPr>
          <p:cNvSpPr>
            <a:spLocks noGrp="1"/>
          </p:cNvSpPr>
          <p:nvPr>
            <p:ph type="subTitle" idx="1"/>
          </p:nvPr>
        </p:nvSpPr>
        <p:spPr>
          <a:xfrm>
            <a:off x="623931" y="5301037"/>
            <a:ext cx="4170862" cy="1356518"/>
          </a:xfrm>
        </p:spPr>
        <p:txBody>
          <a:bodyPr>
            <a:normAutofit/>
          </a:bodyPr>
          <a:lstStyle/>
          <a:p>
            <a:r>
              <a:rPr lang="en-GB" sz="1200" dirty="0">
                <a:effectLst/>
                <a:latin typeface="Arial" panose="020B0604020202020204" pitchFamily="34" charset="0"/>
                <a:ea typeface="Times New Roman" panose="02020603050405020304" pitchFamily="18" charset="0"/>
                <a:cs typeface="Arial" panose="020B0604020202020204" pitchFamily="34" charset="0"/>
              </a:rPr>
              <a:t>NICE 2024. All rights reserved. Subject to </a:t>
            </a:r>
            <a:r>
              <a:rPr lang="en-GB" sz="12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Notice of rights</a:t>
            </a:r>
            <a:r>
              <a:rPr lang="en-GB" sz="1200" dirty="0">
                <a:effectLst/>
                <a:latin typeface="Arial" panose="020B0604020202020204" pitchFamily="34" charset="0"/>
                <a:ea typeface="Times New Roman" panose="02020603050405020304" pitchFamily="18" charset="0"/>
                <a:cs typeface="Arial" panose="020B0604020202020204" pitchFamily="34" charset="0"/>
              </a:rPr>
              <a:t>.</a:t>
            </a:r>
            <a:endParaRPr lang="en-GB" sz="12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82623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550D-958D-E35F-B8C8-BEB9F0446819}"/>
              </a:ext>
            </a:extLst>
          </p:cNvPr>
          <p:cNvSpPr>
            <a:spLocks noGrp="1"/>
          </p:cNvSpPr>
          <p:nvPr>
            <p:ph type="ctrTitle"/>
          </p:nvPr>
        </p:nvSpPr>
        <p:spPr>
          <a:xfrm>
            <a:off x="656880" y="263537"/>
            <a:ext cx="11178381" cy="826074"/>
          </a:xfrm>
        </p:spPr>
        <p:txBody>
          <a:bodyPr anchor="t">
            <a:normAutofit/>
          </a:bodyPr>
          <a:lstStyle/>
          <a:p>
            <a:r>
              <a:rPr lang="en-GB" dirty="0"/>
              <a:t>About NICE</a:t>
            </a:r>
          </a:p>
        </p:txBody>
      </p:sp>
      <p:sp>
        <p:nvSpPr>
          <p:cNvPr id="3" name="Text Placeholder 2">
            <a:extLst>
              <a:ext uri="{FF2B5EF4-FFF2-40B4-BE49-F238E27FC236}">
                <a16:creationId xmlns:a16="http://schemas.microsoft.com/office/drawing/2014/main" id="{4A15F850-F968-A445-900D-85627CBDF844}"/>
              </a:ext>
            </a:extLst>
          </p:cNvPr>
          <p:cNvSpPr>
            <a:spLocks noGrp="1"/>
          </p:cNvSpPr>
          <p:nvPr>
            <p:ph type="body" sz="quarter" idx="12"/>
          </p:nvPr>
        </p:nvSpPr>
        <p:spPr>
          <a:xfrm>
            <a:off x="656880" y="840451"/>
            <a:ext cx="11327973" cy="5342261"/>
          </a:xfrm>
        </p:spPr>
        <p:txBody>
          <a:bodyPr vert="horz" lIns="91440" tIns="45720" rIns="91440" bIns="45720" numCol="1" rtlCol="0" anchor="t">
            <a:noAutofit/>
          </a:bodyPr>
          <a:lstStyle/>
          <a:p>
            <a:pPr>
              <a:lnSpc>
                <a:spcPct val="150000"/>
              </a:lnSpc>
              <a:spcBef>
                <a:spcPts val="1200"/>
              </a:spcBef>
              <a:spcAft>
                <a:spcPts val="1000"/>
              </a:spcAft>
            </a:pPr>
            <a:r>
              <a:rPr lang="en-GB" sz="1600" b="0" dirty="0">
                <a:effectLst/>
                <a:latin typeface="+mn-lt"/>
                <a:ea typeface="Times New Roman" panose="02020603050405020304" pitchFamily="18" charset="0"/>
                <a:cs typeface="Times New Roman" panose="02020603050405020304" pitchFamily="18" charset="0"/>
              </a:rPr>
              <a:t>NICE’s purpose is to help practitioners and commissioners get the best care to people fast, while ensuring value for the taxpayer. We’ve achieved this for over 20 years through our principles of independence, transparency and rigour. These are principles that are globally respected and will never be compromised.</a:t>
            </a:r>
            <a:endParaRPr lang="en-GB" sz="1600" b="1" dirty="0">
              <a:effectLst/>
              <a:latin typeface="+mn-lt"/>
              <a:ea typeface="Times New Roman" panose="02020603050405020304" pitchFamily="18" charset="0"/>
              <a:cs typeface="Times New Roman" panose="02020603050405020304" pitchFamily="18" charset="0"/>
            </a:endParaRPr>
          </a:p>
          <a:p>
            <a:pPr>
              <a:lnSpc>
                <a:spcPct val="150000"/>
              </a:lnSpc>
              <a:spcBef>
                <a:spcPts val="1200"/>
              </a:spcBef>
              <a:spcAft>
                <a:spcPts val="1000"/>
              </a:spcAft>
            </a:pPr>
            <a:r>
              <a:rPr lang="en-GB" sz="1600" b="0" dirty="0">
                <a:effectLst/>
                <a:latin typeface="+mn-lt"/>
                <a:ea typeface="Times New Roman" panose="02020603050405020304" pitchFamily="18" charset="0"/>
                <a:cs typeface="Times New Roman" panose="02020603050405020304" pitchFamily="18" charset="0"/>
              </a:rPr>
              <a:t>Since NICE was established in 1999, we have delivered vast amounts of guidance – more than many other health technology assessment bodies across the globe. But health and care has changed rapidly since our inception, and so we too must evolve.  Our principles, and the fundamental priorities remain the same. But given these new pressures, we're evolving to meet the changing needs of health and care professionals who use our guidance and, crucially, the people and communities who should expect the best health and care outcomes that matter most to them.</a:t>
            </a:r>
          </a:p>
          <a:p>
            <a:pPr>
              <a:lnSpc>
                <a:spcPct val="150000"/>
              </a:lnSpc>
              <a:spcBef>
                <a:spcPts val="1200"/>
              </a:spcBef>
              <a:spcAft>
                <a:spcPts val="1000"/>
              </a:spcAft>
            </a:pPr>
            <a:r>
              <a:rPr lang="en-GB" sz="1600" b="0" dirty="0">
                <a:effectLst/>
                <a:latin typeface="+mn-lt"/>
                <a:ea typeface="Times New Roman" panose="02020603050405020304" pitchFamily="18" charset="0"/>
                <a:cs typeface="Times New Roman" panose="02020603050405020304" pitchFamily="18" charset="0"/>
              </a:rPr>
              <a:t>To do this, we will develop and grow our approach to engaging and involving </a:t>
            </a:r>
            <a:r>
              <a:rPr lang="en-GB" sz="1600" dirty="0">
                <a:latin typeface="+mn-lt"/>
                <a:ea typeface="Times New Roman" panose="02020603050405020304" pitchFamily="18" charset="0"/>
                <a:cs typeface="Times New Roman" panose="02020603050405020304" pitchFamily="18" charset="0"/>
              </a:rPr>
              <a:t>our communities to ensure they can effectively impact and influence what we do.</a:t>
            </a:r>
            <a:r>
              <a:rPr lang="en-GB" sz="1600" b="0" dirty="0">
                <a:effectLst/>
                <a:latin typeface="+mn-lt"/>
                <a:ea typeface="Times New Roman" panose="02020603050405020304" pitchFamily="18" charset="0"/>
                <a:cs typeface="Arial" panose="020B0604020202020204" pitchFamily="34" charset="0"/>
              </a:rPr>
              <a:t>  </a:t>
            </a:r>
            <a:r>
              <a:rPr lang="en-GB" sz="1600" b="0" dirty="0">
                <a:effectLst/>
                <a:latin typeface="+mn-lt"/>
                <a:ea typeface="Times New Roman" panose="02020603050405020304" pitchFamily="18" charset="0"/>
                <a:cs typeface="Times New Roman" panose="02020603050405020304" pitchFamily="18" charset="0"/>
              </a:rPr>
              <a:t>This transformation will ensure we can meet the opportunities and challenges of the changing health and care landscape. It will also enable us to have a demonstrable impact on health and care outcomes and maintain our role in helping to deliver the most effective and affordable care.</a:t>
            </a:r>
            <a:endParaRPr lang="en-GB" sz="1600" b="1" dirty="0">
              <a:effectLst/>
              <a:latin typeface="+mn-lt"/>
              <a:ea typeface="Times New Roman" panose="02020603050405020304" pitchFamily="18" charset="0"/>
              <a:cs typeface="Times New Roman" panose="02020603050405020304" pitchFamily="18" charset="0"/>
            </a:endParaRPr>
          </a:p>
          <a:p>
            <a:pPr marL="0" indent="0">
              <a:lnSpc>
                <a:spcPct val="140000"/>
              </a:lnSpc>
              <a:buNone/>
            </a:pPr>
            <a:endParaRPr lang="en-GB" sz="1600" dirty="0">
              <a:latin typeface="+mn-lt"/>
            </a:endParaRPr>
          </a:p>
        </p:txBody>
      </p:sp>
    </p:spTree>
    <p:extLst>
      <p:ext uri="{BB962C8B-B14F-4D97-AF65-F5344CB8AC3E}">
        <p14:creationId xmlns:p14="http://schemas.microsoft.com/office/powerpoint/2010/main" val="3522624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550D-958D-E35F-B8C8-BEB9F0446819}"/>
              </a:ext>
            </a:extLst>
          </p:cNvPr>
          <p:cNvSpPr>
            <a:spLocks noGrp="1"/>
          </p:cNvSpPr>
          <p:nvPr>
            <p:ph type="ctrTitle"/>
          </p:nvPr>
        </p:nvSpPr>
        <p:spPr>
          <a:xfrm>
            <a:off x="518029" y="489233"/>
            <a:ext cx="11080069" cy="810271"/>
          </a:xfrm>
        </p:spPr>
        <p:txBody>
          <a:bodyPr anchor="t">
            <a:normAutofit/>
          </a:bodyPr>
          <a:lstStyle/>
          <a:p>
            <a:r>
              <a:rPr lang="en-GB" dirty="0">
                <a:latin typeface="+mj-lt"/>
              </a:rPr>
              <a:t>Background</a:t>
            </a:r>
          </a:p>
        </p:txBody>
      </p:sp>
      <p:sp>
        <p:nvSpPr>
          <p:cNvPr id="3" name="Text Placeholder 2">
            <a:extLst>
              <a:ext uri="{FF2B5EF4-FFF2-40B4-BE49-F238E27FC236}">
                <a16:creationId xmlns:a16="http://schemas.microsoft.com/office/drawing/2014/main" id="{4A15F850-F968-A445-900D-85627CBDF844}"/>
              </a:ext>
            </a:extLst>
          </p:cNvPr>
          <p:cNvSpPr>
            <a:spLocks noGrp="1"/>
          </p:cNvSpPr>
          <p:nvPr>
            <p:ph type="body" sz="quarter" idx="12"/>
          </p:nvPr>
        </p:nvSpPr>
        <p:spPr>
          <a:xfrm>
            <a:off x="518031" y="1299504"/>
            <a:ext cx="11155940" cy="4545242"/>
          </a:xfrm>
        </p:spPr>
        <p:txBody>
          <a:bodyPr vert="horz" lIns="91440" tIns="45720" rIns="91440" bIns="45720" numCol="1" rtlCol="0">
            <a:normAutofit/>
          </a:bodyPr>
          <a:lstStyle/>
          <a:p>
            <a:pPr marL="0" indent="0">
              <a:lnSpc>
                <a:spcPct val="140000"/>
              </a:lnSpc>
              <a:spcBef>
                <a:spcPts val="0"/>
              </a:spcBef>
              <a:buNone/>
            </a:pPr>
            <a:r>
              <a:rPr lang="en-GB" sz="1600" dirty="0"/>
              <a:t>We know the value that the expertise and experiences of people and communities bring to our work at NICE, and in our recommendations to the health and care system. To help us understand what we were doing well and what could be improved, we commissioned an independent review and listening exercise to reflect on how we currently involve and engage people and communities. </a:t>
            </a:r>
          </a:p>
          <a:p>
            <a:pPr marL="0" indent="0">
              <a:lnSpc>
                <a:spcPct val="140000"/>
              </a:lnSpc>
              <a:spcBef>
                <a:spcPts val="0"/>
              </a:spcBef>
              <a:buNone/>
            </a:pPr>
            <a:endParaRPr lang="en-GB" sz="1600" dirty="0"/>
          </a:p>
          <a:p>
            <a:pPr marL="0" indent="0">
              <a:lnSpc>
                <a:spcPct val="140000"/>
              </a:lnSpc>
              <a:spcBef>
                <a:spcPts val="0"/>
              </a:spcBef>
              <a:buNone/>
            </a:pPr>
            <a:r>
              <a:rPr lang="en-GB" sz="1600" dirty="0"/>
              <a:t>Its purpose was to consider how we can have more impactful involvement and engagement at NICE. The independent review, conducted by Dr Charlotte Augst, found brilliant work and impactful engagement already happening in the production of NICE guidance, but our stakeholders and staff felt that we could further develop and build upon the work done to date. We were urged to be more curious about what matters to people and communities and in doing so, ensure we clearly heard from communities who are often marginalised and underrepresented.</a:t>
            </a:r>
          </a:p>
          <a:p>
            <a:pPr marL="0" indent="0">
              <a:lnSpc>
                <a:spcPct val="140000"/>
              </a:lnSpc>
              <a:spcBef>
                <a:spcPts val="0"/>
              </a:spcBef>
              <a:buNone/>
            </a:pPr>
            <a:endParaRPr lang="en-GB" sz="1600" dirty="0"/>
          </a:p>
          <a:p>
            <a:pPr marL="0" indent="0">
              <a:lnSpc>
                <a:spcPct val="140000"/>
              </a:lnSpc>
              <a:spcBef>
                <a:spcPts val="0"/>
              </a:spcBef>
              <a:buNone/>
            </a:pPr>
            <a:r>
              <a:rPr lang="en-GB" sz="1600" dirty="0"/>
              <a:t>This work has underpinned the development of a new three-year strategy for people and community involvement and engagement at NICE. </a:t>
            </a:r>
          </a:p>
        </p:txBody>
      </p:sp>
    </p:spTree>
    <p:extLst>
      <p:ext uri="{BB962C8B-B14F-4D97-AF65-F5344CB8AC3E}">
        <p14:creationId xmlns:p14="http://schemas.microsoft.com/office/powerpoint/2010/main" val="2202408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a:xfrm>
            <a:off x="558583" y="380564"/>
            <a:ext cx="11178381" cy="869321"/>
          </a:xfrm>
        </p:spPr>
        <p:txBody>
          <a:bodyPr>
            <a:noAutofit/>
          </a:bodyPr>
          <a:lstStyle/>
          <a:p>
            <a:pPr marL="0" lvl="1" indent="0">
              <a:lnSpc>
                <a:spcPct val="100000"/>
              </a:lnSpc>
              <a:spcBef>
                <a:spcPts val="0"/>
              </a:spcBef>
              <a:spcAft>
                <a:spcPts val="1800"/>
              </a:spcAft>
              <a:buNone/>
            </a:pPr>
            <a:r>
              <a:rPr lang="en-GB" sz="4000" b="1" dirty="0">
                <a:solidFill>
                  <a:schemeClr val="bg1"/>
                </a:solidFill>
                <a:effectLst/>
                <a:latin typeface="+mj-lt"/>
                <a:cs typeface="Times New Roman"/>
              </a:rPr>
              <a:t>A strategy for the future</a:t>
            </a:r>
          </a:p>
        </p:txBody>
      </p:sp>
      <p:sp>
        <p:nvSpPr>
          <p:cNvPr id="5" name="Text Placeholder 4">
            <a:extLst>
              <a:ext uri="{FF2B5EF4-FFF2-40B4-BE49-F238E27FC236}">
                <a16:creationId xmlns:a16="http://schemas.microsoft.com/office/drawing/2014/main" id="{1B79A359-8E94-DED0-AD39-2826B8C8D02C}"/>
              </a:ext>
            </a:extLst>
          </p:cNvPr>
          <p:cNvSpPr>
            <a:spLocks noGrp="1"/>
          </p:cNvSpPr>
          <p:nvPr>
            <p:ph type="body" sz="quarter" idx="12"/>
          </p:nvPr>
        </p:nvSpPr>
        <p:spPr>
          <a:xfrm>
            <a:off x="558583" y="1249885"/>
            <a:ext cx="11074834" cy="4846689"/>
          </a:xfrm>
        </p:spPr>
        <p:txBody>
          <a:bodyPr vert="horz" lIns="91440" tIns="45720" rIns="91440" bIns="45720" rtlCol="0" anchor="t">
            <a:noAutofit/>
          </a:bodyPr>
          <a:lstStyle/>
          <a:p>
            <a:pPr>
              <a:lnSpc>
                <a:spcPct val="107000"/>
              </a:lnSpc>
              <a:spcAft>
                <a:spcPts val="800"/>
              </a:spcAft>
            </a:pPr>
            <a:r>
              <a:rPr lang="en-GB" sz="1600" kern="100" dirty="0">
                <a:effectLst/>
                <a:latin typeface="+mn-lt"/>
                <a:ea typeface="Calibri"/>
                <a:cs typeface="Times New Roman"/>
              </a:rPr>
              <a:t>At </a:t>
            </a:r>
            <a:r>
              <a:rPr lang="en-GB" sz="1600" kern="100" dirty="0">
                <a:latin typeface="+mn-lt"/>
                <a:ea typeface="Calibri"/>
                <a:cs typeface="Times New Roman"/>
              </a:rPr>
              <a:t>NICE, w</a:t>
            </a:r>
            <a:r>
              <a:rPr lang="en-GB" sz="1600" kern="100" dirty="0">
                <a:effectLst/>
                <a:latin typeface="+mn-lt"/>
                <a:ea typeface="Calibri"/>
                <a:cs typeface="Times New Roman"/>
              </a:rPr>
              <a:t>e have always been passionate about involving people and communities in the work that we do. Now, we want to outline our commitment to grow the involvement, engagement and influence of people and communities across our organisation.</a:t>
            </a:r>
            <a:r>
              <a:rPr lang="en-GB" sz="1600" kern="100" dirty="0">
                <a:latin typeface="+mn-lt"/>
                <a:ea typeface="Calibri"/>
                <a:cs typeface="Times New Roman"/>
              </a:rPr>
              <a:t> </a:t>
            </a:r>
            <a:endParaRPr lang="en-GB" sz="1600" kern="1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600" kern="100" dirty="0">
                <a:effectLst/>
                <a:latin typeface="+mn-lt"/>
                <a:ea typeface="Calibri"/>
                <a:cs typeface="Times New Roman"/>
              </a:rPr>
              <a:t>This strategy describes how we will improve the way we capture the collective wisdom and experiences of the people and communities we serve by 2027. Improving how we involve and engage people and communities within our work will ensure our guidance is relevant and </a:t>
            </a:r>
            <a:r>
              <a:rPr lang="en-GB" sz="1600" kern="100" dirty="0">
                <a:latin typeface="+mn-lt"/>
                <a:ea typeface="Calibri"/>
                <a:cs typeface="Times New Roman"/>
              </a:rPr>
              <a:t>impactful</a:t>
            </a:r>
            <a:r>
              <a:rPr lang="en-GB" sz="1600" kern="100" dirty="0">
                <a:effectLst/>
                <a:latin typeface="+mn-lt"/>
                <a:ea typeface="Calibri"/>
                <a:cs typeface="Times New Roman"/>
              </a:rPr>
              <a:t>, which </a:t>
            </a:r>
            <a:r>
              <a:rPr lang="en-GB" sz="1600" kern="100" dirty="0">
                <a:latin typeface="+mn-lt"/>
                <a:ea typeface="Calibri"/>
                <a:cs typeface="Times New Roman"/>
              </a:rPr>
              <a:t>helps</a:t>
            </a:r>
            <a:r>
              <a:rPr lang="en-GB" sz="1600" kern="100" dirty="0">
                <a:effectLst/>
                <a:latin typeface="+mn-lt"/>
                <a:ea typeface="Calibri"/>
                <a:cs typeface="Times New Roman"/>
              </a:rPr>
              <a:t> improve guidance uptake and ultimately provide the best care to people.</a:t>
            </a:r>
            <a:r>
              <a:rPr lang="en-GB" sz="1600" kern="100" dirty="0">
                <a:latin typeface="+mn-lt"/>
                <a:ea typeface="Calibri"/>
                <a:cs typeface="Times New Roman"/>
              </a:rPr>
              <a:t> </a:t>
            </a:r>
            <a:endParaRPr lang="en-GB" sz="1600" kern="1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600" kern="100" dirty="0">
                <a:effectLst/>
                <a:latin typeface="+mn-lt"/>
                <a:ea typeface="Calibri"/>
                <a:cs typeface="Times New Roman"/>
              </a:rPr>
              <a:t>This strategy is our roadmap </a:t>
            </a:r>
            <a:r>
              <a:rPr lang="en-GB" sz="1600" kern="100" dirty="0">
                <a:latin typeface="+mn-lt"/>
                <a:ea typeface="Calibri"/>
                <a:cs typeface="Times New Roman"/>
              </a:rPr>
              <a:t>for the next 3 years to </a:t>
            </a:r>
            <a:r>
              <a:rPr lang="en-GB" sz="1600" kern="100" dirty="0">
                <a:effectLst/>
                <a:latin typeface="+mn-lt"/>
                <a:ea typeface="Calibri"/>
                <a:cs typeface="Times New Roman"/>
              </a:rPr>
              <a:t>adopting a NICE-wide, innovative approach to involvement and engagement, where people and communities feel safe and empowered to work with us in partnership to impact and influence our guidance. We will use the principles outlined in this strategy to ensure that involvement and engagement with people and communities is approached with respect and is pragmatic and purposeful.</a:t>
            </a:r>
            <a:r>
              <a:rPr lang="en-GB" sz="1600" kern="100" dirty="0">
                <a:latin typeface="+mn-lt"/>
                <a:ea typeface="Calibri"/>
                <a:cs typeface="Times New Roman"/>
              </a:rPr>
              <a:t> </a:t>
            </a:r>
            <a:endParaRPr lang="en-GB" sz="1600" kern="100" dirty="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600" kern="100" dirty="0">
                <a:effectLst/>
                <a:latin typeface="+mn-lt"/>
                <a:ea typeface="Calibri"/>
                <a:cs typeface="Times New Roman"/>
              </a:rPr>
              <a:t>Our strategy will define where we will focus annually, over the next three years and how we will work with partners, stakeholders and staff. This allows everyone who works with NICE to understand our approach and what they can expect when we work together.</a:t>
            </a:r>
          </a:p>
          <a:p>
            <a:pPr marL="0" lvl="1" indent="0">
              <a:lnSpc>
                <a:spcPct val="100000"/>
              </a:lnSpc>
              <a:spcBef>
                <a:spcPts val="0"/>
              </a:spcBef>
              <a:spcAft>
                <a:spcPts val="1800"/>
              </a:spcAft>
              <a:buNone/>
            </a:pPr>
            <a:endParaRPr lang="en-GB" sz="1400" dirty="0"/>
          </a:p>
        </p:txBody>
      </p:sp>
    </p:spTree>
    <p:extLst>
      <p:ext uri="{BB962C8B-B14F-4D97-AF65-F5344CB8AC3E}">
        <p14:creationId xmlns:p14="http://schemas.microsoft.com/office/powerpoint/2010/main" val="11591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5E4DA6-4FF6-490B-88C8-166C3383E868}"/>
              </a:ext>
            </a:extLst>
          </p:cNvPr>
          <p:cNvSpPr>
            <a:spLocks noGrp="1"/>
          </p:cNvSpPr>
          <p:nvPr>
            <p:ph type="ctrTitle"/>
          </p:nvPr>
        </p:nvSpPr>
        <p:spPr>
          <a:xfrm>
            <a:off x="485294" y="236303"/>
            <a:ext cx="8303599" cy="720000"/>
          </a:xfrm>
        </p:spPr>
        <p:txBody>
          <a:bodyPr>
            <a:noAutofit/>
          </a:bodyPr>
          <a:lstStyle/>
          <a:p>
            <a:r>
              <a:rPr lang="en-GB" dirty="0"/>
              <a:t>Developing our strategy together</a:t>
            </a:r>
            <a:br>
              <a:rPr lang="en-GB" dirty="0"/>
            </a:br>
            <a:br>
              <a:rPr lang="en-GB" dirty="0"/>
            </a:br>
            <a:br>
              <a:rPr lang="en-GB" dirty="0"/>
            </a:br>
            <a:br>
              <a:rPr lang="en-GB" dirty="0"/>
            </a:br>
            <a:br>
              <a:rPr lang="en-GB" dirty="0"/>
            </a:br>
            <a:br>
              <a:rPr lang="en-GB" dirty="0"/>
            </a:br>
            <a:br>
              <a:rPr lang="en-GB" dirty="0"/>
            </a:br>
            <a:br>
              <a:rPr lang="en-GB" dirty="0"/>
            </a:br>
            <a:br>
              <a:rPr lang="en-GB" dirty="0"/>
            </a:br>
            <a:br>
              <a:rPr lang="en-GB" dirty="0"/>
            </a:br>
            <a:endParaRPr lang="en-GB" dirty="0"/>
          </a:p>
        </p:txBody>
      </p:sp>
      <p:sp>
        <p:nvSpPr>
          <p:cNvPr id="60" name="TextBox 59">
            <a:extLst>
              <a:ext uri="{FF2B5EF4-FFF2-40B4-BE49-F238E27FC236}">
                <a16:creationId xmlns:a16="http://schemas.microsoft.com/office/drawing/2014/main" id="{3499C19C-EC1B-D4CF-FA53-248F38E81891}"/>
              </a:ext>
            </a:extLst>
          </p:cNvPr>
          <p:cNvSpPr txBox="1"/>
          <p:nvPr/>
        </p:nvSpPr>
        <p:spPr>
          <a:xfrm>
            <a:off x="422950" y="1178190"/>
            <a:ext cx="5134472" cy="5509200"/>
          </a:xfrm>
          <a:prstGeom prst="rect">
            <a:avLst/>
          </a:prstGeom>
          <a:noFill/>
        </p:spPr>
        <p:txBody>
          <a:bodyPr wrap="square" rtlCol="0">
            <a:spAutoFit/>
          </a:bodyPr>
          <a:lstStyle/>
          <a:p>
            <a:r>
              <a:rPr lang="en-GB" sz="1600" dirty="0"/>
              <a:t>NICE can’t develop a strategy for involving and engaging people and communities on its own. </a:t>
            </a:r>
          </a:p>
          <a:p>
            <a:endParaRPr lang="en-GB" sz="1600" dirty="0"/>
          </a:p>
          <a:p>
            <a:r>
              <a:rPr lang="en-GB" sz="1600" dirty="0"/>
              <a:t>Building on the independent review and listening exercise, we engaged with people, communities and stakeholders who work with NICE to test and validate our proposed approach. Development of the strategy has been a collaborative effort with input, guidance and expertise provided by a range of individuals and groups. </a:t>
            </a:r>
          </a:p>
          <a:p>
            <a:endParaRPr lang="en-GB" sz="1600" dirty="0"/>
          </a:p>
          <a:p>
            <a:r>
              <a:rPr lang="en-GB" sz="1600" dirty="0"/>
              <a:t>We have endeavoured to maximise input from the people and communities we serve, alongside other trusted and valued stakeholders including representatives from the Voluntary and Community Sector, our own workforce and a range of experts in this field. </a:t>
            </a:r>
          </a:p>
          <a:p>
            <a:endParaRPr lang="en-GB" sz="1600" dirty="0"/>
          </a:p>
          <a:p>
            <a:r>
              <a:rPr lang="en-GB" sz="1600" dirty="0"/>
              <a:t>This has resulted in a strategy that will form the foundation of how we work together going forward. </a:t>
            </a:r>
          </a:p>
          <a:p>
            <a:endParaRPr lang="en-GB" sz="1600" dirty="0"/>
          </a:p>
        </p:txBody>
      </p:sp>
      <p:pic>
        <p:nvPicPr>
          <p:cNvPr id="19" name="Graphic 18" descr="Clipboard with solid fill">
            <a:extLst>
              <a:ext uri="{FF2B5EF4-FFF2-40B4-BE49-F238E27FC236}">
                <a16:creationId xmlns:a16="http://schemas.microsoft.com/office/drawing/2014/main" id="{6CB0EEE3-539A-9081-5E80-43D49C2144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3623" y="923935"/>
            <a:ext cx="936000" cy="936000"/>
          </a:xfrm>
          <a:prstGeom prst="rect">
            <a:avLst/>
          </a:prstGeom>
        </p:spPr>
      </p:pic>
      <p:sp>
        <p:nvSpPr>
          <p:cNvPr id="21" name="Rounded Rectangle 20">
            <a:extLst>
              <a:ext uri="{FF2B5EF4-FFF2-40B4-BE49-F238E27FC236}">
                <a16:creationId xmlns:a16="http://schemas.microsoft.com/office/drawing/2014/main" id="{9677B703-9285-1946-E77C-55D9C4DDD10D}"/>
              </a:ext>
            </a:extLst>
          </p:cNvPr>
          <p:cNvSpPr/>
          <p:nvPr/>
        </p:nvSpPr>
        <p:spPr>
          <a:xfrm>
            <a:off x="7327717" y="842244"/>
            <a:ext cx="4221271" cy="1064713"/>
          </a:xfrm>
          <a:prstGeom prst="roundRect">
            <a:avLst/>
          </a:prstGeom>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dirty="0"/>
              <a:t>Analysed over 80 responses to our survey from the NICE Expert Patient Panel, Voluntary and Community Sector Forum and NICE committee members.</a:t>
            </a:r>
          </a:p>
        </p:txBody>
      </p:sp>
      <p:pic>
        <p:nvPicPr>
          <p:cNvPr id="15" name="Graphic 14" descr="Chat with solid fill">
            <a:extLst>
              <a:ext uri="{FF2B5EF4-FFF2-40B4-BE49-F238E27FC236}">
                <a16:creationId xmlns:a16="http://schemas.microsoft.com/office/drawing/2014/main" id="{58279486-394C-63BF-F0FB-7CD76276C3E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92033" y="2070339"/>
            <a:ext cx="936000" cy="936000"/>
          </a:xfrm>
          <a:prstGeom prst="rect">
            <a:avLst/>
          </a:prstGeom>
        </p:spPr>
      </p:pic>
      <p:sp>
        <p:nvSpPr>
          <p:cNvPr id="20" name="Rounded Rectangle 19">
            <a:extLst>
              <a:ext uri="{FF2B5EF4-FFF2-40B4-BE49-F238E27FC236}">
                <a16:creationId xmlns:a16="http://schemas.microsoft.com/office/drawing/2014/main" id="{2447C82D-A2E1-E155-81B1-94B8D0AA5B88}"/>
              </a:ext>
            </a:extLst>
          </p:cNvPr>
          <p:cNvSpPr/>
          <p:nvPr/>
        </p:nvSpPr>
        <p:spPr>
          <a:xfrm>
            <a:off x="7327717" y="2005983"/>
            <a:ext cx="4221271" cy="1064713"/>
          </a:xfrm>
          <a:prstGeom prst="roundRect">
            <a:avLst/>
          </a:prstGeom>
          <a:solidFill>
            <a:schemeClr val="tx2"/>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0" dirty="0">
                <a:solidFill>
                  <a:schemeClr val="bg2"/>
                </a:solidFill>
              </a:rPr>
              <a:t>Carried out over 30 dedicated interviews with members of the public and the community we serve, as well as colleagues at NICE.</a:t>
            </a:r>
          </a:p>
        </p:txBody>
      </p:sp>
      <p:pic>
        <p:nvPicPr>
          <p:cNvPr id="18" name="Graphic 17" descr="Cycle with people with solid fill">
            <a:extLst>
              <a:ext uri="{FF2B5EF4-FFF2-40B4-BE49-F238E27FC236}">
                <a16:creationId xmlns:a16="http://schemas.microsoft.com/office/drawing/2014/main" id="{C6F8B351-5611-58F2-4A3B-44A6DE36524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91717" y="3261001"/>
            <a:ext cx="936000" cy="936000"/>
          </a:xfrm>
          <a:prstGeom prst="rect">
            <a:avLst/>
          </a:prstGeom>
        </p:spPr>
      </p:pic>
      <p:sp>
        <p:nvSpPr>
          <p:cNvPr id="23" name="Rounded Rectangle 22">
            <a:extLst>
              <a:ext uri="{FF2B5EF4-FFF2-40B4-BE49-F238E27FC236}">
                <a16:creationId xmlns:a16="http://schemas.microsoft.com/office/drawing/2014/main" id="{36764D36-0D5B-9BF8-833A-562AF1D40318}"/>
              </a:ext>
            </a:extLst>
          </p:cNvPr>
          <p:cNvSpPr/>
          <p:nvPr/>
        </p:nvSpPr>
        <p:spPr>
          <a:xfrm>
            <a:off x="7327717" y="3169722"/>
            <a:ext cx="4221271" cy="1064713"/>
          </a:xfrm>
          <a:prstGeom prst="roundRect">
            <a:avLst/>
          </a:prstGeom>
          <a:solidFill>
            <a:schemeClr val="accent3"/>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dirty="0">
                <a:solidFill>
                  <a:srgbClr val="00436C"/>
                </a:solidFill>
              </a:rPr>
              <a:t>Appraised the direction and scope of the strategy throughout development with colleagues, partners and stakeholders.</a:t>
            </a:r>
          </a:p>
        </p:txBody>
      </p:sp>
      <p:pic>
        <p:nvPicPr>
          <p:cNvPr id="17" name="Graphic 16" descr="Customer review with solid fill">
            <a:extLst>
              <a:ext uri="{FF2B5EF4-FFF2-40B4-BE49-F238E27FC236}">
                <a16:creationId xmlns:a16="http://schemas.microsoft.com/office/drawing/2014/main" id="{0C0ED126-A5EB-B208-4E96-0D5CC0353B1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391717" y="4459246"/>
            <a:ext cx="936000" cy="936000"/>
          </a:xfrm>
          <a:prstGeom prst="rect">
            <a:avLst/>
          </a:prstGeom>
        </p:spPr>
      </p:pic>
      <p:sp>
        <p:nvSpPr>
          <p:cNvPr id="22" name="Rounded Rectangle 21">
            <a:extLst>
              <a:ext uri="{FF2B5EF4-FFF2-40B4-BE49-F238E27FC236}">
                <a16:creationId xmlns:a16="http://schemas.microsoft.com/office/drawing/2014/main" id="{AB688DDF-B662-7318-C08A-04530F22F523}"/>
              </a:ext>
            </a:extLst>
          </p:cNvPr>
          <p:cNvSpPr/>
          <p:nvPr/>
        </p:nvSpPr>
        <p:spPr>
          <a:xfrm>
            <a:off x="7327717" y="4400790"/>
            <a:ext cx="4221271" cy="1064713"/>
          </a:xfrm>
          <a:prstGeom prst="roundRect">
            <a:avLst/>
          </a:prstGeom>
          <a:solidFill>
            <a:schemeClr val="accent5"/>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Conducted four dedicated focus groups to capture insights and hear directly from our workforce and people and partners who work closely with NICE</a:t>
            </a:r>
          </a:p>
        </p:txBody>
      </p:sp>
      <p:pic>
        <p:nvPicPr>
          <p:cNvPr id="4" name="Picture 3" descr="Person making a choice">
            <a:extLst>
              <a:ext uri="{FF2B5EF4-FFF2-40B4-BE49-F238E27FC236}">
                <a16:creationId xmlns:a16="http://schemas.microsoft.com/office/drawing/2014/main" id="{8B08F90C-32E1-3CE3-1426-8D63CB6E8038}"/>
              </a:ext>
              <a:ext uri="{C183D7F6-B498-43B3-948B-1728B52AA6E4}">
                <adec:decorative xmlns:adec="http://schemas.microsoft.com/office/drawing/2017/decorative" val="0"/>
              </a:ext>
            </a:extLst>
          </p:cNvPr>
          <p:cNvPicPr>
            <a:picLocks noChangeAspect="1"/>
          </p:cNvPicPr>
          <p:nvPr/>
        </p:nvPicPr>
        <p:blipFill>
          <a:blip r:embed="rId11"/>
          <a:stretch>
            <a:fillRect/>
          </a:stretch>
        </p:blipFill>
        <p:spPr>
          <a:xfrm>
            <a:off x="6400306" y="5657491"/>
            <a:ext cx="859317" cy="848837"/>
          </a:xfrm>
          <a:prstGeom prst="rect">
            <a:avLst/>
          </a:prstGeom>
        </p:spPr>
      </p:pic>
      <p:sp>
        <p:nvSpPr>
          <p:cNvPr id="2" name="Rounded Rectangle 21">
            <a:extLst>
              <a:ext uri="{FF2B5EF4-FFF2-40B4-BE49-F238E27FC236}">
                <a16:creationId xmlns:a16="http://schemas.microsoft.com/office/drawing/2014/main" id="{C3E5DF89-92F0-8278-E088-8A85FCCBB537}"/>
              </a:ext>
            </a:extLst>
          </p:cNvPr>
          <p:cNvSpPr/>
          <p:nvPr/>
        </p:nvSpPr>
        <p:spPr>
          <a:xfrm>
            <a:off x="7327717" y="5622677"/>
            <a:ext cx="4221271" cy="1064713"/>
          </a:xfrm>
          <a:prstGeom prst="roundRect">
            <a:avLst/>
          </a:prstGeom>
          <a:solidFill>
            <a:srgbClr val="000000"/>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dirty="0"/>
              <a:t>Ran a public consultation on the draft strategy, receiving responses from 81 people and organisations, as well as holding additional focus groups</a:t>
            </a:r>
          </a:p>
        </p:txBody>
      </p:sp>
    </p:spTree>
    <p:extLst>
      <p:ext uri="{BB962C8B-B14F-4D97-AF65-F5344CB8AC3E}">
        <p14:creationId xmlns:p14="http://schemas.microsoft.com/office/powerpoint/2010/main" val="96242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567E7-5B59-6F32-6400-0F0791E75446}"/>
              </a:ext>
            </a:extLst>
          </p:cNvPr>
          <p:cNvSpPr>
            <a:spLocks noGrp="1"/>
          </p:cNvSpPr>
          <p:nvPr>
            <p:ph type="ctrTitle"/>
          </p:nvPr>
        </p:nvSpPr>
        <p:spPr>
          <a:xfrm>
            <a:off x="375137" y="301638"/>
            <a:ext cx="11178381" cy="824633"/>
          </a:xfrm>
        </p:spPr>
        <p:txBody>
          <a:bodyPr/>
          <a:lstStyle/>
          <a:p>
            <a:r>
              <a:rPr lang="en-GB" dirty="0"/>
              <a:t>The scope of the strategy</a:t>
            </a:r>
          </a:p>
        </p:txBody>
      </p:sp>
      <p:sp>
        <p:nvSpPr>
          <p:cNvPr id="3" name="Text Placeholder 2">
            <a:extLst>
              <a:ext uri="{FF2B5EF4-FFF2-40B4-BE49-F238E27FC236}">
                <a16:creationId xmlns:a16="http://schemas.microsoft.com/office/drawing/2014/main" id="{1E4AE689-3BB9-C3FF-B8FD-2EA35904D8A8}"/>
              </a:ext>
            </a:extLst>
          </p:cNvPr>
          <p:cNvSpPr>
            <a:spLocks noGrp="1"/>
          </p:cNvSpPr>
          <p:nvPr>
            <p:ph type="body" sz="quarter" idx="12"/>
          </p:nvPr>
        </p:nvSpPr>
        <p:spPr>
          <a:xfrm>
            <a:off x="437966" y="1126271"/>
            <a:ext cx="11378897" cy="4722697"/>
          </a:xfrm>
        </p:spPr>
        <p:txBody>
          <a:bodyPr vert="horz" lIns="91440" tIns="45720" rIns="91440" bIns="45720" rtlCol="0" anchor="t">
            <a:noAutofit/>
          </a:bodyPr>
          <a:lstStyle/>
          <a:p>
            <a:r>
              <a:rPr lang="en-GB" sz="1400" b="0" dirty="0">
                <a:effectLst/>
                <a:latin typeface="+mn-lt"/>
                <a:ea typeface="Times New Roman" panose="02020603050405020304" pitchFamily="18" charset="0"/>
                <a:cs typeface="Times New Roman" panose="02020603050405020304" pitchFamily="18" charset="0"/>
              </a:rPr>
              <a:t>NICE’s purpose is to get the best care to people fast, while ensuring value for the taxpayer.</a:t>
            </a:r>
          </a:p>
          <a:p>
            <a:r>
              <a:rPr lang="en-GB" sz="1400" dirty="0">
                <a:latin typeface="+mn-lt"/>
                <a:ea typeface="Times New Roman" panose="02020603050405020304" pitchFamily="18" charset="0"/>
                <a:cs typeface="Times New Roman" panose="02020603050405020304" pitchFamily="18" charset="0"/>
              </a:rPr>
              <a:t>Understanding what matters most to people, communities and the wider public informs the priorities of NICE, set against the context of the health and care landscape that we serve. As well as the development and implementation of the guidance we produce, our work must also consider wider public and societal opinion on what we prioritise, the best practice methodology and research evidence available, and the value that new medicines, health technology, procedures and guidelines bring to the health and care system.</a:t>
            </a:r>
          </a:p>
          <a:p>
            <a:r>
              <a:rPr lang="en-GB" sz="1400" dirty="0">
                <a:latin typeface="+mn-lt"/>
                <a:ea typeface="Times New Roman" panose="02020603050405020304" pitchFamily="18" charset="0"/>
                <a:cs typeface="Times New Roman" panose="02020603050405020304" pitchFamily="18" charset="0"/>
              </a:rPr>
              <a:t>This strategy specifically defines the best-practice approach we will take for involvement and engagement during development and implementation of NICE guidance. The outcome is to improve the impact of our guidance and ensure the best care for people and communities.</a:t>
            </a:r>
          </a:p>
          <a:p>
            <a:r>
              <a:rPr lang="en-GB" sz="1400" dirty="0">
                <a:effectLst/>
                <a:latin typeface="+mn-lt"/>
                <a:cs typeface="Times New Roman"/>
              </a:rPr>
              <a:t>This strategy does not consider how we consider wider public and societal opinion on what we prioritise and value, our best practice approach to methodology and research evidence, and the value that new medicines, health technology, procedures and clinical guidelines bring to the health and care system. </a:t>
            </a:r>
            <a:r>
              <a:rPr lang="en-GB" sz="1400" dirty="0">
                <a:latin typeface="+mn-lt"/>
                <a:cs typeface="Times New Roman"/>
              </a:rPr>
              <a:t>While this informs the strategic direction and approach NICE takes, this work is </a:t>
            </a:r>
            <a:r>
              <a:rPr lang="en-GB" sz="1400" dirty="0">
                <a:effectLst/>
                <a:latin typeface="+mn-lt"/>
                <a:cs typeface="Times New Roman"/>
              </a:rPr>
              <a:t>within the scope of the </a:t>
            </a:r>
            <a:r>
              <a:rPr lang="en-GB" sz="1400" dirty="0">
                <a:effectLst/>
                <a:latin typeface="+mn-lt"/>
                <a:cs typeface="Times New Roman"/>
                <a:hlinkClick r:id="rId2">
                  <a:extLst>
                    <a:ext uri="{A12FA001-AC4F-418D-AE19-62706E023703}">
                      <ahyp:hlinkClr xmlns:ahyp="http://schemas.microsoft.com/office/drawing/2018/hyperlinkcolor" val="tx"/>
                    </a:ext>
                  </a:extLst>
                </a:hlinkClick>
              </a:rPr>
              <a:t>NICE Listens </a:t>
            </a:r>
            <a:r>
              <a:rPr lang="en-GB" sz="1400" dirty="0">
                <a:effectLst/>
                <a:latin typeface="+mn-lt"/>
                <a:cs typeface="Times New Roman"/>
              </a:rPr>
              <a:t>public engagement programme, the NICE prioritisation framework and Board and </a:t>
            </a:r>
            <a:r>
              <a:rPr lang="en-GB" sz="1400" dirty="0">
                <a:latin typeface="+mn-lt"/>
                <a:cs typeface="Times New Roman"/>
              </a:rPr>
              <a:t>is reflected in the best-practice methods we use to develop our guidance and assess value through health technology appraisals.</a:t>
            </a:r>
            <a:endParaRPr lang="en-GB" sz="1400" dirty="0">
              <a:effectLst/>
              <a:latin typeface="+mn-lt"/>
              <a:cs typeface="Times New Roman"/>
            </a:endParaRPr>
          </a:p>
        </p:txBody>
      </p:sp>
    </p:spTree>
    <p:extLst>
      <p:ext uri="{BB962C8B-B14F-4D97-AF65-F5344CB8AC3E}">
        <p14:creationId xmlns:p14="http://schemas.microsoft.com/office/powerpoint/2010/main" val="325799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550D-958D-E35F-B8C8-BEB9F0446819}"/>
              </a:ext>
            </a:extLst>
          </p:cNvPr>
          <p:cNvSpPr>
            <a:spLocks noGrp="1"/>
          </p:cNvSpPr>
          <p:nvPr>
            <p:ph type="ctrTitle"/>
          </p:nvPr>
        </p:nvSpPr>
        <p:spPr>
          <a:xfrm>
            <a:off x="399827" y="336401"/>
            <a:ext cx="11473194" cy="992511"/>
          </a:xfrm>
        </p:spPr>
        <p:txBody>
          <a:bodyPr anchor="t">
            <a:normAutofit/>
          </a:bodyPr>
          <a:lstStyle/>
          <a:p>
            <a:r>
              <a:rPr lang="en-GB" dirty="0"/>
              <a:t>Getting the language right</a:t>
            </a:r>
          </a:p>
        </p:txBody>
      </p:sp>
      <p:sp>
        <p:nvSpPr>
          <p:cNvPr id="4" name="Text Placeholder 2">
            <a:extLst>
              <a:ext uri="{FF2B5EF4-FFF2-40B4-BE49-F238E27FC236}">
                <a16:creationId xmlns:a16="http://schemas.microsoft.com/office/drawing/2014/main" id="{D72336FB-E792-83C0-DF34-0DC00BA2AB6A}"/>
              </a:ext>
            </a:extLst>
          </p:cNvPr>
          <p:cNvSpPr txBox="1">
            <a:spLocks/>
          </p:cNvSpPr>
          <p:nvPr/>
        </p:nvSpPr>
        <p:spPr>
          <a:xfrm>
            <a:off x="399829" y="1000098"/>
            <a:ext cx="11392344" cy="4643796"/>
          </a:xfrm>
          <a:prstGeom prst="rect">
            <a:avLst/>
          </a:prstGeom>
        </p:spPr>
        <p:txBody>
          <a:bodyPr vert="horz" lIns="91440" tIns="45720" rIns="91440" bIns="45720" numCol="1" rtlCol="0" anchor="t">
            <a:noAutofit/>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600" dirty="0">
                <a:latin typeface="Inter"/>
                <a:ea typeface="Times New Roman" panose="02020603050405020304" pitchFamily="18" charset="0"/>
              </a:rPr>
              <a:t>Using the right language can be difficult; word choices can exclude certain groups, individuals or communities. </a:t>
            </a:r>
          </a:p>
          <a:p>
            <a:pPr marL="0" indent="0">
              <a:buNone/>
            </a:pPr>
            <a:r>
              <a:rPr lang="en-GB" sz="1600" dirty="0">
                <a:latin typeface="Inter"/>
                <a:ea typeface="Times New Roman" panose="02020603050405020304" pitchFamily="18" charset="0"/>
              </a:rPr>
              <a:t>In the past, we have referred to ‘public involvement’ at NICE. We also interchange the terms ‘patient, public, people and community’ and ‘involvement and engagement’. Throughout our work, we hope that the terms ‘people’ and ‘community’ reflects the multiple individuals and groups that we work with. This includes but is not limited to; patients, carers, people who use health and social care services, their families, health and care staff and voluntary and community </a:t>
            </a:r>
            <a:r>
              <a:rPr lang="en-GB" sz="1600" dirty="0">
                <a:latin typeface="Inter"/>
              </a:rPr>
              <a:t>organisations.  We have used the term ‘involvement and engagement’ to encompass the range of best practice approaches we wish to adopt, from consultation through to decision-making. </a:t>
            </a:r>
          </a:p>
          <a:p>
            <a:pPr marL="0" indent="0">
              <a:buNone/>
            </a:pPr>
            <a:r>
              <a:rPr lang="en-GB" sz="1600" dirty="0">
                <a:latin typeface="Inter"/>
                <a:ea typeface="Times New Roman" panose="02020603050405020304" pitchFamily="18" charset="0"/>
              </a:rPr>
              <a:t>Our intention is to be inclusive, giving those that both need and want to be involved every chance to do so. We will always endeavour to use language that reflects this intention. </a:t>
            </a:r>
          </a:p>
          <a:p>
            <a:pPr marL="0" indent="0">
              <a:buNone/>
            </a:pPr>
            <a:r>
              <a:rPr lang="en-GB" sz="1600" dirty="0">
                <a:latin typeface="Inter"/>
                <a:ea typeface="Times New Roman" panose="02020603050405020304" pitchFamily="18" charset="0"/>
              </a:rPr>
              <a:t>Over time, as we learn more and best practice evolves, our language may change. We commit to continue to test and learn with people, communities and partners, to ensure we use appropriate terminology throughout all our engagement. We commit to a continual improvement process which will be co- produced with people and communities. </a:t>
            </a:r>
            <a:endParaRPr lang="en-GB" sz="1600" dirty="0"/>
          </a:p>
        </p:txBody>
      </p:sp>
    </p:spTree>
    <p:extLst>
      <p:ext uri="{BB962C8B-B14F-4D97-AF65-F5344CB8AC3E}">
        <p14:creationId xmlns:p14="http://schemas.microsoft.com/office/powerpoint/2010/main" val="490449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4550D-958D-E35F-B8C8-BEB9F0446819}"/>
              </a:ext>
            </a:extLst>
          </p:cNvPr>
          <p:cNvSpPr>
            <a:spLocks noGrp="1"/>
          </p:cNvSpPr>
          <p:nvPr>
            <p:ph type="ctrTitle"/>
          </p:nvPr>
        </p:nvSpPr>
        <p:spPr>
          <a:xfrm>
            <a:off x="566057" y="459213"/>
            <a:ext cx="8629143" cy="1276350"/>
          </a:xfrm>
        </p:spPr>
        <p:txBody>
          <a:bodyPr anchor="t">
            <a:normAutofit/>
          </a:bodyPr>
          <a:lstStyle/>
          <a:p>
            <a:r>
              <a:rPr lang="en-GB" dirty="0"/>
              <a:t>Our Approach  </a:t>
            </a:r>
          </a:p>
        </p:txBody>
      </p:sp>
      <p:sp>
        <p:nvSpPr>
          <p:cNvPr id="14" name="Freeform 23">
            <a:extLst>
              <a:ext uri="{FF2B5EF4-FFF2-40B4-BE49-F238E27FC236}">
                <a16:creationId xmlns:a16="http://schemas.microsoft.com/office/drawing/2014/main" id="{1D78891E-CE9D-113D-059B-CFAEF6A94803}"/>
              </a:ext>
              <a:ext uri="{C183D7F6-B498-43B3-948B-1728B52AA6E4}">
                <adec:decorative xmlns:adec="http://schemas.microsoft.com/office/drawing/2017/decorative" val="1"/>
              </a:ext>
            </a:extLst>
          </p:cNvPr>
          <p:cNvSpPr>
            <a:spLocks noChangeArrowheads="1"/>
          </p:cNvSpPr>
          <p:nvPr/>
        </p:nvSpPr>
        <p:spPr bwMode="auto">
          <a:xfrm>
            <a:off x="3991998" y="4972831"/>
            <a:ext cx="497316" cy="310479"/>
          </a:xfrm>
          <a:custGeom>
            <a:avLst/>
            <a:gdLst>
              <a:gd name="T0" fmla="*/ 0 w 800"/>
              <a:gd name="T1" fmla="*/ 385 h 499"/>
              <a:gd name="T2" fmla="*/ 0 w 800"/>
              <a:gd name="T3" fmla="*/ 115 h 499"/>
              <a:gd name="T4" fmla="*/ 0 w 800"/>
              <a:gd name="T5" fmla="*/ 115 h 499"/>
              <a:gd name="T6" fmla="*/ 27 w 800"/>
              <a:gd name="T7" fmla="*/ 88 h 499"/>
              <a:gd name="T8" fmla="*/ 399 w 800"/>
              <a:gd name="T9" fmla="*/ 88 h 499"/>
              <a:gd name="T10" fmla="*/ 399 w 800"/>
              <a:gd name="T11" fmla="*/ 88 h 499"/>
              <a:gd name="T12" fmla="*/ 426 w 800"/>
              <a:gd name="T13" fmla="*/ 60 h 499"/>
              <a:gd name="T14" fmla="*/ 426 w 800"/>
              <a:gd name="T15" fmla="*/ 35 h 499"/>
              <a:gd name="T16" fmla="*/ 426 w 800"/>
              <a:gd name="T17" fmla="*/ 35 h 499"/>
              <a:gd name="T18" fmla="*/ 468 w 800"/>
              <a:gd name="T19" fmla="*/ 13 h 499"/>
              <a:gd name="T20" fmla="*/ 783 w 800"/>
              <a:gd name="T21" fmla="*/ 227 h 499"/>
              <a:gd name="T22" fmla="*/ 783 w 800"/>
              <a:gd name="T23" fmla="*/ 227 h 499"/>
              <a:gd name="T24" fmla="*/ 783 w 800"/>
              <a:gd name="T25" fmla="*/ 271 h 499"/>
              <a:gd name="T26" fmla="*/ 468 w 800"/>
              <a:gd name="T27" fmla="*/ 485 h 499"/>
              <a:gd name="T28" fmla="*/ 468 w 800"/>
              <a:gd name="T29" fmla="*/ 485 h 499"/>
              <a:gd name="T30" fmla="*/ 426 w 800"/>
              <a:gd name="T31" fmla="*/ 463 h 499"/>
              <a:gd name="T32" fmla="*/ 426 w 800"/>
              <a:gd name="T33" fmla="*/ 439 h 499"/>
              <a:gd name="T34" fmla="*/ 426 w 800"/>
              <a:gd name="T35" fmla="*/ 439 h 499"/>
              <a:gd name="T36" fmla="*/ 399 w 800"/>
              <a:gd name="T37" fmla="*/ 411 h 499"/>
              <a:gd name="T38" fmla="*/ 27 w 800"/>
              <a:gd name="T39" fmla="*/ 411 h 499"/>
              <a:gd name="T40" fmla="*/ 27 w 800"/>
              <a:gd name="T41" fmla="*/ 411 h 499"/>
              <a:gd name="T42" fmla="*/ 0 w 800"/>
              <a:gd name="T43" fmla="*/ 385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499">
                <a:moveTo>
                  <a:pt x="0" y="385"/>
                </a:moveTo>
                <a:lnTo>
                  <a:pt x="0" y="115"/>
                </a:lnTo>
                <a:lnTo>
                  <a:pt x="0" y="115"/>
                </a:lnTo>
                <a:cubicBezTo>
                  <a:pt x="0" y="99"/>
                  <a:pt x="12" y="88"/>
                  <a:pt x="27" y="88"/>
                </a:cubicBezTo>
                <a:lnTo>
                  <a:pt x="399" y="88"/>
                </a:lnTo>
                <a:lnTo>
                  <a:pt x="399" y="88"/>
                </a:lnTo>
                <a:cubicBezTo>
                  <a:pt x="414" y="88"/>
                  <a:pt x="426" y="76"/>
                  <a:pt x="426" y="60"/>
                </a:cubicBezTo>
                <a:lnTo>
                  <a:pt x="426" y="35"/>
                </a:lnTo>
                <a:lnTo>
                  <a:pt x="426" y="35"/>
                </a:lnTo>
                <a:cubicBezTo>
                  <a:pt x="426" y="13"/>
                  <a:pt x="451" y="0"/>
                  <a:pt x="468" y="13"/>
                </a:cubicBezTo>
                <a:lnTo>
                  <a:pt x="783" y="227"/>
                </a:lnTo>
                <a:lnTo>
                  <a:pt x="783" y="227"/>
                </a:lnTo>
                <a:cubicBezTo>
                  <a:pt x="799" y="238"/>
                  <a:pt x="799" y="261"/>
                  <a:pt x="783" y="271"/>
                </a:cubicBezTo>
                <a:lnTo>
                  <a:pt x="468" y="485"/>
                </a:lnTo>
                <a:lnTo>
                  <a:pt x="468" y="485"/>
                </a:lnTo>
                <a:cubicBezTo>
                  <a:pt x="451" y="498"/>
                  <a:pt x="426" y="485"/>
                  <a:pt x="426" y="463"/>
                </a:cubicBezTo>
                <a:lnTo>
                  <a:pt x="426" y="439"/>
                </a:lnTo>
                <a:lnTo>
                  <a:pt x="426" y="439"/>
                </a:lnTo>
                <a:cubicBezTo>
                  <a:pt x="426" y="424"/>
                  <a:pt x="414" y="411"/>
                  <a:pt x="399" y="411"/>
                </a:cubicBezTo>
                <a:lnTo>
                  <a:pt x="27" y="411"/>
                </a:lnTo>
                <a:lnTo>
                  <a:pt x="27" y="411"/>
                </a:lnTo>
                <a:cubicBezTo>
                  <a:pt x="12" y="411"/>
                  <a:pt x="0" y="400"/>
                  <a:pt x="0" y="385"/>
                </a:cubicBezTo>
              </a:path>
            </a:pathLst>
          </a:custGeom>
          <a:solidFill>
            <a:schemeClr val="tx1">
              <a:lumMod val="60000"/>
              <a:lumOff val="40000"/>
            </a:schemeClr>
          </a:solidFill>
          <a:ln>
            <a:noFill/>
          </a:ln>
          <a:effectLst/>
        </p:spPr>
        <p:txBody>
          <a:bodyPr wrap="none" anchor="ctr"/>
          <a:lstStyle/>
          <a:p>
            <a:endParaRPr lang="en-US" sz="3266" dirty="0"/>
          </a:p>
        </p:txBody>
      </p:sp>
      <p:sp>
        <p:nvSpPr>
          <p:cNvPr id="15" name="Freeform 24">
            <a:extLst>
              <a:ext uri="{FF2B5EF4-FFF2-40B4-BE49-F238E27FC236}">
                <a16:creationId xmlns:a16="http://schemas.microsoft.com/office/drawing/2014/main" id="{D5733FB5-62F0-C2F5-DE74-3E0CEA32EF05}"/>
              </a:ext>
              <a:ext uri="{C183D7F6-B498-43B3-948B-1728B52AA6E4}">
                <adec:decorative xmlns:adec="http://schemas.microsoft.com/office/drawing/2017/decorative" val="1"/>
              </a:ext>
            </a:extLst>
          </p:cNvPr>
          <p:cNvSpPr>
            <a:spLocks noChangeArrowheads="1"/>
          </p:cNvSpPr>
          <p:nvPr/>
        </p:nvSpPr>
        <p:spPr bwMode="auto">
          <a:xfrm>
            <a:off x="7767673" y="4972831"/>
            <a:ext cx="497314" cy="310479"/>
          </a:xfrm>
          <a:custGeom>
            <a:avLst/>
            <a:gdLst>
              <a:gd name="T0" fmla="*/ 0 w 799"/>
              <a:gd name="T1" fmla="*/ 385 h 499"/>
              <a:gd name="T2" fmla="*/ 0 w 799"/>
              <a:gd name="T3" fmla="*/ 115 h 499"/>
              <a:gd name="T4" fmla="*/ 0 w 799"/>
              <a:gd name="T5" fmla="*/ 115 h 499"/>
              <a:gd name="T6" fmla="*/ 27 w 799"/>
              <a:gd name="T7" fmla="*/ 88 h 499"/>
              <a:gd name="T8" fmla="*/ 399 w 799"/>
              <a:gd name="T9" fmla="*/ 88 h 499"/>
              <a:gd name="T10" fmla="*/ 399 w 799"/>
              <a:gd name="T11" fmla="*/ 88 h 499"/>
              <a:gd name="T12" fmla="*/ 426 w 799"/>
              <a:gd name="T13" fmla="*/ 60 h 499"/>
              <a:gd name="T14" fmla="*/ 426 w 799"/>
              <a:gd name="T15" fmla="*/ 35 h 499"/>
              <a:gd name="T16" fmla="*/ 426 w 799"/>
              <a:gd name="T17" fmla="*/ 35 h 499"/>
              <a:gd name="T18" fmla="*/ 468 w 799"/>
              <a:gd name="T19" fmla="*/ 13 h 499"/>
              <a:gd name="T20" fmla="*/ 783 w 799"/>
              <a:gd name="T21" fmla="*/ 227 h 499"/>
              <a:gd name="T22" fmla="*/ 783 w 799"/>
              <a:gd name="T23" fmla="*/ 227 h 499"/>
              <a:gd name="T24" fmla="*/ 783 w 799"/>
              <a:gd name="T25" fmla="*/ 271 h 499"/>
              <a:gd name="T26" fmla="*/ 468 w 799"/>
              <a:gd name="T27" fmla="*/ 485 h 499"/>
              <a:gd name="T28" fmla="*/ 468 w 799"/>
              <a:gd name="T29" fmla="*/ 485 h 499"/>
              <a:gd name="T30" fmla="*/ 426 w 799"/>
              <a:gd name="T31" fmla="*/ 463 h 499"/>
              <a:gd name="T32" fmla="*/ 426 w 799"/>
              <a:gd name="T33" fmla="*/ 439 h 499"/>
              <a:gd name="T34" fmla="*/ 426 w 799"/>
              <a:gd name="T35" fmla="*/ 439 h 499"/>
              <a:gd name="T36" fmla="*/ 399 w 799"/>
              <a:gd name="T37" fmla="*/ 411 h 499"/>
              <a:gd name="T38" fmla="*/ 27 w 799"/>
              <a:gd name="T39" fmla="*/ 411 h 499"/>
              <a:gd name="T40" fmla="*/ 27 w 799"/>
              <a:gd name="T41" fmla="*/ 411 h 499"/>
              <a:gd name="T42" fmla="*/ 0 w 799"/>
              <a:gd name="T43" fmla="*/ 385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99" h="499">
                <a:moveTo>
                  <a:pt x="0" y="385"/>
                </a:moveTo>
                <a:lnTo>
                  <a:pt x="0" y="115"/>
                </a:lnTo>
                <a:lnTo>
                  <a:pt x="0" y="115"/>
                </a:lnTo>
                <a:cubicBezTo>
                  <a:pt x="0" y="99"/>
                  <a:pt x="13" y="88"/>
                  <a:pt x="27" y="88"/>
                </a:cubicBezTo>
                <a:lnTo>
                  <a:pt x="399" y="88"/>
                </a:lnTo>
                <a:lnTo>
                  <a:pt x="399" y="88"/>
                </a:lnTo>
                <a:cubicBezTo>
                  <a:pt x="414" y="88"/>
                  <a:pt x="426" y="76"/>
                  <a:pt x="426" y="60"/>
                </a:cubicBezTo>
                <a:lnTo>
                  <a:pt x="426" y="35"/>
                </a:lnTo>
                <a:lnTo>
                  <a:pt x="426" y="35"/>
                </a:lnTo>
                <a:cubicBezTo>
                  <a:pt x="426" y="13"/>
                  <a:pt x="450" y="0"/>
                  <a:pt x="468" y="13"/>
                </a:cubicBezTo>
                <a:lnTo>
                  <a:pt x="783" y="227"/>
                </a:lnTo>
                <a:lnTo>
                  <a:pt x="783" y="227"/>
                </a:lnTo>
                <a:cubicBezTo>
                  <a:pt x="798" y="238"/>
                  <a:pt x="798" y="261"/>
                  <a:pt x="783" y="271"/>
                </a:cubicBezTo>
                <a:lnTo>
                  <a:pt x="468" y="485"/>
                </a:lnTo>
                <a:lnTo>
                  <a:pt x="468" y="485"/>
                </a:lnTo>
                <a:cubicBezTo>
                  <a:pt x="450" y="498"/>
                  <a:pt x="426" y="485"/>
                  <a:pt x="426" y="463"/>
                </a:cubicBezTo>
                <a:lnTo>
                  <a:pt x="426" y="439"/>
                </a:lnTo>
                <a:lnTo>
                  <a:pt x="426" y="439"/>
                </a:lnTo>
                <a:cubicBezTo>
                  <a:pt x="426" y="424"/>
                  <a:pt x="414" y="411"/>
                  <a:pt x="399" y="411"/>
                </a:cubicBezTo>
                <a:lnTo>
                  <a:pt x="27" y="411"/>
                </a:lnTo>
                <a:lnTo>
                  <a:pt x="27" y="411"/>
                </a:lnTo>
                <a:cubicBezTo>
                  <a:pt x="13" y="411"/>
                  <a:pt x="0" y="400"/>
                  <a:pt x="0" y="385"/>
                </a:cubicBezTo>
              </a:path>
            </a:pathLst>
          </a:custGeom>
          <a:solidFill>
            <a:schemeClr val="tx1">
              <a:lumMod val="60000"/>
              <a:lumOff val="40000"/>
            </a:schemeClr>
          </a:solidFill>
          <a:ln>
            <a:noFill/>
          </a:ln>
          <a:effectLst/>
        </p:spPr>
        <p:txBody>
          <a:bodyPr wrap="none" anchor="ctr"/>
          <a:lstStyle/>
          <a:p>
            <a:endParaRPr lang="en-US" sz="3266" dirty="0"/>
          </a:p>
        </p:txBody>
      </p:sp>
      <p:grpSp>
        <p:nvGrpSpPr>
          <p:cNvPr id="42" name="Group 41">
            <a:extLst>
              <a:ext uri="{FF2B5EF4-FFF2-40B4-BE49-F238E27FC236}">
                <a16:creationId xmlns:a16="http://schemas.microsoft.com/office/drawing/2014/main" id="{DDD1851D-4D85-94C0-D627-027FBA24F54F}"/>
              </a:ext>
              <a:ext uri="{C183D7F6-B498-43B3-948B-1728B52AA6E4}">
                <adec:decorative xmlns:adec="http://schemas.microsoft.com/office/drawing/2017/decorative" val="1"/>
              </a:ext>
            </a:extLst>
          </p:cNvPr>
          <p:cNvGrpSpPr>
            <a:grpSpLocks noChangeAspect="1"/>
          </p:cNvGrpSpPr>
          <p:nvPr/>
        </p:nvGrpSpPr>
        <p:grpSpPr>
          <a:xfrm>
            <a:off x="1398010" y="4187413"/>
            <a:ext cx="1909617" cy="2016000"/>
            <a:chOff x="745201" y="3212927"/>
            <a:chExt cx="2986638" cy="3116457"/>
          </a:xfrm>
        </p:grpSpPr>
        <p:sp>
          <p:nvSpPr>
            <p:cNvPr id="13" name="Freeform 15">
              <a:extLst>
                <a:ext uri="{FF2B5EF4-FFF2-40B4-BE49-F238E27FC236}">
                  <a16:creationId xmlns:a16="http://schemas.microsoft.com/office/drawing/2014/main" id="{F82BF8D6-7BED-C47C-3922-4247A6CE9935}"/>
                </a:ext>
              </a:extLst>
            </p:cNvPr>
            <p:cNvSpPr>
              <a:spLocks noChangeArrowheads="1"/>
            </p:cNvSpPr>
            <p:nvPr/>
          </p:nvSpPr>
          <p:spPr bwMode="auto">
            <a:xfrm>
              <a:off x="745201" y="3212927"/>
              <a:ext cx="2986638" cy="3116457"/>
            </a:xfrm>
            <a:prstGeom prst="roundRect">
              <a:avLst>
                <a:gd name="adj" fmla="val 8806"/>
              </a:avLst>
            </a:prstGeom>
            <a:solidFill>
              <a:schemeClr val="accent1"/>
            </a:solidFill>
            <a:ln>
              <a:noFill/>
            </a:ln>
            <a:effectLst/>
          </p:spPr>
          <p:txBody>
            <a:bodyPr wrap="none" anchor="ctr"/>
            <a:lstStyle/>
            <a:p>
              <a:endParaRPr lang="en-US" sz="3266" dirty="0"/>
            </a:p>
          </p:txBody>
        </p:sp>
        <p:sp>
          <p:nvSpPr>
            <p:cNvPr id="23" name="TextBox 22">
              <a:extLst>
                <a:ext uri="{FF2B5EF4-FFF2-40B4-BE49-F238E27FC236}">
                  <a16:creationId xmlns:a16="http://schemas.microsoft.com/office/drawing/2014/main" id="{C75F7AA1-7037-1C75-13C2-A9D507AF9691}"/>
                </a:ext>
              </a:extLst>
            </p:cNvPr>
            <p:cNvSpPr txBox="1"/>
            <p:nvPr/>
          </p:nvSpPr>
          <p:spPr>
            <a:xfrm>
              <a:off x="1884095" y="5792002"/>
              <a:ext cx="708846" cy="338555"/>
            </a:xfrm>
            <a:prstGeom prst="rect">
              <a:avLst/>
            </a:prstGeom>
            <a:noFill/>
          </p:spPr>
          <p:txBody>
            <a:bodyPr wrap="none" lIns="91440" tIns="45720" rIns="91440" bIns="45720" rtlCol="0" anchor="b" anchorCtr="0">
              <a:spAutoFit/>
            </a:bodyPr>
            <a:lstStyle/>
            <a:p>
              <a:pPr algn="ctr"/>
              <a:r>
                <a:rPr lang="en-US" sz="1600" b="1" dirty="0">
                  <a:solidFill>
                    <a:schemeClr val="bg1"/>
                  </a:solidFill>
                  <a:latin typeface="Inter"/>
                  <a:ea typeface="League Spartan" charset="0"/>
                  <a:cs typeface="Poppins"/>
                </a:rPr>
                <a:t>Vision</a:t>
              </a:r>
            </a:p>
          </p:txBody>
        </p:sp>
        <p:sp>
          <p:nvSpPr>
            <p:cNvPr id="24" name="TextBox 23">
              <a:extLst>
                <a:ext uri="{FF2B5EF4-FFF2-40B4-BE49-F238E27FC236}">
                  <a16:creationId xmlns:a16="http://schemas.microsoft.com/office/drawing/2014/main" id="{53F6A34D-16C6-1804-2A88-70822FF4D9C6}"/>
                </a:ext>
              </a:extLst>
            </p:cNvPr>
            <p:cNvSpPr txBox="1"/>
            <p:nvPr/>
          </p:nvSpPr>
          <p:spPr>
            <a:xfrm>
              <a:off x="2020765" y="4929284"/>
              <a:ext cx="401071"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1</a:t>
              </a:r>
            </a:p>
          </p:txBody>
        </p:sp>
        <p:pic>
          <p:nvPicPr>
            <p:cNvPr id="3" name="Picture 2">
              <a:extLst>
                <a:ext uri="{FF2B5EF4-FFF2-40B4-BE49-F238E27FC236}">
                  <a16:creationId xmlns:a16="http://schemas.microsoft.com/office/drawing/2014/main" id="{24EE5A5B-FA5E-19EE-B755-F27349AAEC51}"/>
                </a:ext>
                <a:ext uri="{C183D7F6-B498-43B3-948B-1728B52AA6E4}">
                  <adec:decorative xmlns:adec="http://schemas.microsoft.com/office/drawing/2017/decorative" val="1"/>
                </a:ext>
              </a:extLst>
            </p:cNvPr>
            <p:cNvPicPr>
              <a:picLocks noChangeAspect="1"/>
            </p:cNvPicPr>
            <p:nvPr/>
          </p:nvPicPr>
          <p:blipFill rotWithShape="1">
            <a:blip r:embed="rId2"/>
            <a:srcRect l="16179" t="4504" r="14678" b="3927"/>
            <a:stretch/>
          </p:blipFill>
          <p:spPr>
            <a:xfrm>
              <a:off x="1758553" y="3817174"/>
              <a:ext cx="925494" cy="928900"/>
            </a:xfrm>
            <a:prstGeom prst="rect">
              <a:avLst/>
            </a:prstGeom>
          </p:spPr>
        </p:pic>
      </p:grpSp>
      <p:grpSp>
        <p:nvGrpSpPr>
          <p:cNvPr id="39" name="Group 38">
            <a:extLst>
              <a:ext uri="{FF2B5EF4-FFF2-40B4-BE49-F238E27FC236}">
                <a16:creationId xmlns:a16="http://schemas.microsoft.com/office/drawing/2014/main" id="{B0C9A330-1D28-C3BA-C0F4-64B1024E4CF2}"/>
              </a:ext>
              <a:ext uri="{C183D7F6-B498-43B3-948B-1728B52AA6E4}">
                <adec:decorative xmlns:adec="http://schemas.microsoft.com/office/drawing/2017/decorative" val="1"/>
              </a:ext>
            </a:extLst>
          </p:cNvPr>
          <p:cNvGrpSpPr>
            <a:grpSpLocks noChangeAspect="1"/>
          </p:cNvGrpSpPr>
          <p:nvPr/>
        </p:nvGrpSpPr>
        <p:grpSpPr>
          <a:xfrm>
            <a:off x="5173685" y="4187413"/>
            <a:ext cx="1909617" cy="2016000"/>
            <a:chOff x="4488382" y="3213357"/>
            <a:chExt cx="2986638" cy="3116457"/>
          </a:xfrm>
        </p:grpSpPr>
        <p:sp>
          <p:nvSpPr>
            <p:cNvPr id="11" name="Freeform 15">
              <a:extLst>
                <a:ext uri="{FF2B5EF4-FFF2-40B4-BE49-F238E27FC236}">
                  <a16:creationId xmlns:a16="http://schemas.microsoft.com/office/drawing/2014/main" id="{68FC1C25-8871-182A-AD41-42F42612667F}"/>
                </a:ext>
              </a:extLst>
            </p:cNvPr>
            <p:cNvSpPr>
              <a:spLocks noChangeArrowheads="1"/>
            </p:cNvSpPr>
            <p:nvPr/>
          </p:nvSpPr>
          <p:spPr bwMode="auto">
            <a:xfrm>
              <a:off x="4488382" y="3213357"/>
              <a:ext cx="2986638" cy="3116457"/>
            </a:xfrm>
            <a:prstGeom prst="roundRect">
              <a:avLst>
                <a:gd name="adj" fmla="val 8806"/>
              </a:avLst>
            </a:prstGeom>
            <a:solidFill>
              <a:schemeClr val="accent2"/>
            </a:solidFill>
            <a:ln>
              <a:noFill/>
            </a:ln>
            <a:effectLst/>
          </p:spPr>
          <p:txBody>
            <a:bodyPr wrap="none" anchor="ctr"/>
            <a:lstStyle/>
            <a:p>
              <a:endParaRPr lang="en-US" sz="3266" dirty="0"/>
            </a:p>
          </p:txBody>
        </p:sp>
        <p:sp>
          <p:nvSpPr>
            <p:cNvPr id="26" name="TextBox 25">
              <a:extLst>
                <a:ext uri="{FF2B5EF4-FFF2-40B4-BE49-F238E27FC236}">
                  <a16:creationId xmlns:a16="http://schemas.microsoft.com/office/drawing/2014/main" id="{8B191E1A-639E-6C72-6F0D-3E098603C289}"/>
                </a:ext>
              </a:extLst>
            </p:cNvPr>
            <p:cNvSpPr txBox="1"/>
            <p:nvPr/>
          </p:nvSpPr>
          <p:spPr>
            <a:xfrm>
              <a:off x="5096297" y="5769589"/>
              <a:ext cx="1770806" cy="338555"/>
            </a:xfrm>
            <a:prstGeom prst="rect">
              <a:avLst/>
            </a:prstGeom>
            <a:noFill/>
          </p:spPr>
          <p:txBody>
            <a:bodyPr wrap="none" lIns="91440" tIns="45720" rIns="91440" bIns="45720" rtlCol="0" anchor="b" anchorCtr="0">
              <a:spAutoFit/>
            </a:bodyPr>
            <a:lstStyle/>
            <a:p>
              <a:pPr algn="ctr"/>
              <a:r>
                <a:rPr lang="en-US" sz="1600" b="1" dirty="0">
                  <a:solidFill>
                    <a:schemeClr val="bg1"/>
                  </a:solidFill>
                  <a:latin typeface="Inter"/>
                  <a:ea typeface="League Spartan" charset="0"/>
                  <a:cs typeface="Poppins"/>
                </a:rPr>
                <a:t>Key Areas of Focus</a:t>
              </a:r>
            </a:p>
          </p:txBody>
        </p:sp>
        <p:sp>
          <p:nvSpPr>
            <p:cNvPr id="27" name="TextBox 26">
              <a:extLst>
                <a:ext uri="{FF2B5EF4-FFF2-40B4-BE49-F238E27FC236}">
                  <a16:creationId xmlns:a16="http://schemas.microsoft.com/office/drawing/2014/main" id="{5CBE3F98-57B7-0E9E-F929-B96AE8106E80}"/>
                </a:ext>
              </a:extLst>
            </p:cNvPr>
            <p:cNvSpPr txBox="1"/>
            <p:nvPr/>
          </p:nvSpPr>
          <p:spPr>
            <a:xfrm>
              <a:off x="5680943" y="4929284"/>
              <a:ext cx="559769" cy="784830"/>
            </a:xfrm>
            <a:prstGeom prst="rect">
              <a:avLst/>
            </a:prstGeom>
            <a:noFill/>
          </p:spPr>
          <p:txBody>
            <a:bodyPr wrap="none" rtlCol="0" anchor="ctr">
              <a:spAutoFit/>
            </a:bodyPr>
            <a:lstStyle/>
            <a:p>
              <a:pPr algn="ctr"/>
              <a:r>
                <a:rPr lang="en-US" sz="4500" b="1" dirty="0">
                  <a:solidFill>
                    <a:schemeClr val="bg1"/>
                  </a:solidFill>
                  <a:latin typeface="Poppins" pitchFamily="2" charset="77"/>
                  <a:cs typeface="Poppins" pitchFamily="2" charset="77"/>
                </a:rPr>
                <a:t>5</a:t>
              </a:r>
            </a:p>
          </p:txBody>
        </p:sp>
        <p:pic>
          <p:nvPicPr>
            <p:cNvPr id="5" name="Picture 4">
              <a:extLst>
                <a:ext uri="{FF2B5EF4-FFF2-40B4-BE49-F238E27FC236}">
                  <a16:creationId xmlns:a16="http://schemas.microsoft.com/office/drawing/2014/main" id="{6AB0261E-5C8B-D744-62C8-CB5189AAD868}"/>
                </a:ext>
                <a:ext uri="{C183D7F6-B498-43B3-948B-1728B52AA6E4}">
                  <adec:decorative xmlns:adec="http://schemas.microsoft.com/office/drawing/2017/decorative" val="1"/>
                </a:ext>
              </a:extLst>
            </p:cNvPr>
            <p:cNvPicPr>
              <a:picLocks noChangeAspect="1"/>
            </p:cNvPicPr>
            <p:nvPr/>
          </p:nvPicPr>
          <p:blipFill rotWithShape="1">
            <a:blip r:embed="rId3"/>
            <a:srcRect l="15985" t="4270" r="14597" b="4153"/>
            <a:stretch/>
          </p:blipFill>
          <p:spPr>
            <a:xfrm>
              <a:off x="5501933" y="3828286"/>
              <a:ext cx="917788" cy="917788"/>
            </a:xfrm>
            <a:prstGeom prst="rect">
              <a:avLst/>
            </a:prstGeom>
          </p:spPr>
        </p:pic>
      </p:grpSp>
      <p:grpSp>
        <p:nvGrpSpPr>
          <p:cNvPr id="41" name="Group 40">
            <a:extLst>
              <a:ext uri="{FF2B5EF4-FFF2-40B4-BE49-F238E27FC236}">
                <a16:creationId xmlns:a16="http://schemas.microsoft.com/office/drawing/2014/main" id="{3014C75D-448F-C60A-CBB2-BF08428478CD}"/>
              </a:ext>
              <a:ext uri="{C183D7F6-B498-43B3-948B-1728B52AA6E4}">
                <adec:decorative xmlns:adec="http://schemas.microsoft.com/office/drawing/2017/decorative" val="1"/>
              </a:ext>
            </a:extLst>
          </p:cNvPr>
          <p:cNvGrpSpPr>
            <a:grpSpLocks noChangeAspect="1"/>
          </p:cNvGrpSpPr>
          <p:nvPr/>
        </p:nvGrpSpPr>
        <p:grpSpPr>
          <a:xfrm>
            <a:off x="8949358" y="4187413"/>
            <a:ext cx="1909617" cy="2016000"/>
            <a:chOff x="8296549" y="3213357"/>
            <a:chExt cx="2986638" cy="3116457"/>
          </a:xfrm>
        </p:grpSpPr>
        <p:sp>
          <p:nvSpPr>
            <p:cNvPr id="10" name="Freeform 15">
              <a:extLst>
                <a:ext uri="{FF2B5EF4-FFF2-40B4-BE49-F238E27FC236}">
                  <a16:creationId xmlns:a16="http://schemas.microsoft.com/office/drawing/2014/main" id="{34C9999E-2A7E-3994-7DE6-2DFEE774C560}"/>
                </a:ext>
              </a:extLst>
            </p:cNvPr>
            <p:cNvSpPr>
              <a:spLocks noChangeArrowheads="1"/>
            </p:cNvSpPr>
            <p:nvPr/>
          </p:nvSpPr>
          <p:spPr bwMode="auto">
            <a:xfrm>
              <a:off x="8296549" y="3213357"/>
              <a:ext cx="2986638" cy="3116457"/>
            </a:xfrm>
            <a:prstGeom prst="roundRect">
              <a:avLst>
                <a:gd name="adj" fmla="val 8806"/>
              </a:avLst>
            </a:prstGeom>
            <a:solidFill>
              <a:schemeClr val="accent3"/>
            </a:solidFill>
            <a:ln>
              <a:noFill/>
            </a:ln>
            <a:effectLst/>
          </p:spPr>
          <p:txBody>
            <a:bodyPr wrap="none" anchor="ctr"/>
            <a:lstStyle/>
            <a:p>
              <a:endParaRPr lang="en-US" sz="3266" dirty="0"/>
            </a:p>
          </p:txBody>
        </p:sp>
        <p:sp>
          <p:nvSpPr>
            <p:cNvPr id="29" name="TextBox 28">
              <a:extLst>
                <a:ext uri="{FF2B5EF4-FFF2-40B4-BE49-F238E27FC236}">
                  <a16:creationId xmlns:a16="http://schemas.microsoft.com/office/drawing/2014/main" id="{0E770E87-ECB5-40DB-A901-48B0FB20571A}"/>
                </a:ext>
              </a:extLst>
            </p:cNvPr>
            <p:cNvSpPr txBox="1"/>
            <p:nvPr/>
          </p:nvSpPr>
          <p:spPr>
            <a:xfrm>
              <a:off x="8845314" y="5769590"/>
              <a:ext cx="1891865" cy="338554"/>
            </a:xfrm>
            <a:prstGeom prst="rect">
              <a:avLst/>
            </a:prstGeom>
            <a:noFill/>
          </p:spPr>
          <p:txBody>
            <a:bodyPr wrap="none" lIns="91440" tIns="45720" rIns="91440" bIns="45720" rtlCol="0" anchor="b" anchorCtr="0">
              <a:spAutoFit/>
            </a:bodyPr>
            <a:lstStyle/>
            <a:p>
              <a:pPr algn="ctr"/>
              <a:r>
                <a:rPr lang="en-US" sz="1600" b="1" dirty="0">
                  <a:solidFill>
                    <a:srgbClr val="00436C"/>
                  </a:solidFill>
                  <a:latin typeface="Inter"/>
                  <a:ea typeface="League Spartan" charset="0"/>
                  <a:cs typeface="Poppins"/>
                </a:rPr>
                <a:t>Guiding Principles</a:t>
              </a:r>
            </a:p>
          </p:txBody>
        </p:sp>
        <p:sp>
          <p:nvSpPr>
            <p:cNvPr id="30" name="TextBox 29">
              <a:extLst>
                <a:ext uri="{FF2B5EF4-FFF2-40B4-BE49-F238E27FC236}">
                  <a16:creationId xmlns:a16="http://schemas.microsoft.com/office/drawing/2014/main" id="{E60E393A-BEF2-31CE-9F2B-F8D1CD1A5AD2}"/>
                </a:ext>
              </a:extLst>
            </p:cNvPr>
            <p:cNvSpPr txBox="1"/>
            <p:nvPr/>
          </p:nvSpPr>
          <p:spPr>
            <a:xfrm>
              <a:off x="9425601" y="4929284"/>
              <a:ext cx="731290" cy="784830"/>
            </a:xfrm>
            <a:prstGeom prst="rect">
              <a:avLst/>
            </a:prstGeom>
            <a:noFill/>
          </p:spPr>
          <p:txBody>
            <a:bodyPr wrap="none" rtlCol="0" anchor="ctr">
              <a:spAutoFit/>
            </a:bodyPr>
            <a:lstStyle/>
            <a:p>
              <a:pPr algn="ctr"/>
              <a:r>
                <a:rPr lang="en-US" sz="4500" b="1" dirty="0">
                  <a:solidFill>
                    <a:srgbClr val="00436C"/>
                  </a:solidFill>
                  <a:latin typeface="Poppins" pitchFamily="2" charset="77"/>
                  <a:cs typeface="Poppins" pitchFamily="2" charset="77"/>
                </a:rPr>
                <a:t>12</a:t>
              </a:r>
            </a:p>
          </p:txBody>
        </p:sp>
        <p:pic>
          <p:nvPicPr>
            <p:cNvPr id="7" name="Picture 6">
              <a:extLst>
                <a:ext uri="{FF2B5EF4-FFF2-40B4-BE49-F238E27FC236}">
                  <a16:creationId xmlns:a16="http://schemas.microsoft.com/office/drawing/2014/main" id="{83DA8334-598E-E39E-B9FB-820BD4AD51B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328261" y="3828286"/>
              <a:ext cx="925970" cy="925970"/>
            </a:xfrm>
            <a:prstGeom prst="rect">
              <a:avLst/>
            </a:prstGeom>
          </p:spPr>
        </p:pic>
      </p:grpSp>
      <p:sp>
        <p:nvSpPr>
          <p:cNvPr id="8" name="Text Placeholder 2">
            <a:extLst>
              <a:ext uri="{FF2B5EF4-FFF2-40B4-BE49-F238E27FC236}">
                <a16:creationId xmlns:a16="http://schemas.microsoft.com/office/drawing/2014/main" id="{DE197D33-AE8F-FB8C-4620-BE4128EA4E3A}"/>
              </a:ext>
            </a:extLst>
          </p:cNvPr>
          <p:cNvSpPr>
            <a:spLocks noGrp="1"/>
          </p:cNvSpPr>
          <p:nvPr>
            <p:ph type="body" sz="quarter" idx="12"/>
          </p:nvPr>
        </p:nvSpPr>
        <p:spPr>
          <a:xfrm>
            <a:off x="656881" y="1053515"/>
            <a:ext cx="10878238" cy="2829779"/>
          </a:xfrm>
        </p:spPr>
        <p:txBody>
          <a:bodyPr vert="horz" lIns="91440" tIns="45720" rIns="91440" bIns="45720" numCol="1" rtlCol="0" anchor="t">
            <a:noAutofit/>
          </a:bodyPr>
          <a:lstStyle/>
          <a:p>
            <a:pPr marL="0" indent="0">
              <a:lnSpc>
                <a:spcPct val="140000"/>
              </a:lnSpc>
              <a:buNone/>
            </a:pPr>
            <a:r>
              <a:rPr lang="en-GB" sz="1600" dirty="0">
                <a:latin typeface="+mn-lt"/>
              </a:rPr>
              <a:t>We want to keep our approach as simple as possible. </a:t>
            </a:r>
          </a:p>
          <a:p>
            <a:pPr>
              <a:lnSpc>
                <a:spcPct val="140000"/>
              </a:lnSpc>
            </a:pPr>
            <a:r>
              <a:rPr lang="en-GB" sz="1600" dirty="0">
                <a:latin typeface="+mn-lt"/>
              </a:rPr>
              <a:t>We have 1 single vision, “</a:t>
            </a:r>
            <a:r>
              <a:rPr lang="en-GB" sz="1600" dirty="0"/>
              <a:t>To have a best-practice approach to involvement and engagement, to improve the impact of our guidance and ensure the best care for people and communities”.</a:t>
            </a:r>
          </a:p>
          <a:p>
            <a:pPr>
              <a:lnSpc>
                <a:spcPct val="140000"/>
              </a:lnSpc>
            </a:pPr>
            <a:r>
              <a:rPr lang="en-GB" sz="1600" dirty="0">
                <a:latin typeface="Inter"/>
                <a:cs typeface="Times New Roman"/>
              </a:rPr>
              <a:t>We will realise this vision by delivering against 5 key areas of focus, </a:t>
            </a:r>
            <a:r>
              <a:rPr lang="en-US" sz="1600" dirty="0"/>
              <a:t>each of which has a number of measurable aims to help us realise our vision over the next three years.</a:t>
            </a:r>
          </a:p>
          <a:p>
            <a:pPr>
              <a:lnSpc>
                <a:spcPct val="140000"/>
              </a:lnSpc>
            </a:pPr>
            <a:r>
              <a:rPr lang="en-US" sz="1600" dirty="0">
                <a:latin typeface="Inter"/>
                <a:cs typeface="Times New Roman"/>
              </a:rPr>
              <a:t>We will adopt 12 guiding principles that will un</a:t>
            </a:r>
            <a:r>
              <a:rPr lang="en-US" sz="1600" dirty="0"/>
              <a:t>derpin everything we do, helping to foster and cultivate a positive culture of involvement and engagement across our work.</a:t>
            </a:r>
            <a:endParaRPr lang="en-GB" sz="1600" dirty="0">
              <a:latin typeface="+mn-lt"/>
            </a:endParaRPr>
          </a:p>
        </p:txBody>
      </p:sp>
    </p:spTree>
    <p:extLst>
      <p:ext uri="{BB962C8B-B14F-4D97-AF65-F5344CB8AC3E}">
        <p14:creationId xmlns:p14="http://schemas.microsoft.com/office/powerpoint/2010/main" val="265493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7D66D-2EF3-802E-DDB1-6231EE248240}"/>
              </a:ext>
            </a:extLst>
          </p:cNvPr>
          <p:cNvSpPr>
            <a:spLocks noGrp="1"/>
          </p:cNvSpPr>
          <p:nvPr>
            <p:ph type="ctrTitle"/>
          </p:nvPr>
        </p:nvSpPr>
        <p:spPr>
          <a:xfrm>
            <a:off x="496384" y="487510"/>
            <a:ext cx="10945973" cy="1276350"/>
          </a:xfrm>
        </p:spPr>
        <p:txBody>
          <a:bodyPr>
            <a:noAutofit/>
          </a:bodyPr>
          <a:lstStyle/>
          <a:p>
            <a:r>
              <a:rPr lang="en-GB" dirty="0"/>
              <a:t>Our Vision</a:t>
            </a:r>
          </a:p>
        </p:txBody>
      </p:sp>
      <p:sp>
        <p:nvSpPr>
          <p:cNvPr id="3" name="Rounded Rectangular Callout 2">
            <a:extLst>
              <a:ext uri="{FF2B5EF4-FFF2-40B4-BE49-F238E27FC236}">
                <a16:creationId xmlns:a16="http://schemas.microsoft.com/office/drawing/2014/main" id="{BBDBEC1C-EB1D-0E65-B2BB-A153CAC7304A}"/>
              </a:ext>
            </a:extLst>
          </p:cNvPr>
          <p:cNvSpPr/>
          <p:nvPr/>
        </p:nvSpPr>
        <p:spPr>
          <a:xfrm>
            <a:off x="912340" y="1350044"/>
            <a:ext cx="10367319" cy="3744097"/>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lvl="1" algn="ctr">
              <a:spcAft>
                <a:spcPts val="1800"/>
              </a:spcAft>
            </a:pPr>
            <a:r>
              <a:rPr lang="en-GB" sz="3600" dirty="0"/>
              <a:t>To have a best practice approach to involvement and engagement, to improve the impact of our guidance and ensure the best care for people and communities</a:t>
            </a:r>
            <a:endParaRPr lang="en-GB" sz="3600" b="1" dirty="0">
              <a:effectLst/>
              <a:latin typeface="Inter"/>
              <a:cs typeface="Times New Roman"/>
            </a:endParaRPr>
          </a:p>
        </p:txBody>
      </p:sp>
    </p:spTree>
    <p:extLst>
      <p:ext uri="{BB962C8B-B14F-4D97-AF65-F5344CB8AC3E}">
        <p14:creationId xmlns:p14="http://schemas.microsoft.com/office/powerpoint/2010/main" val="765941823"/>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5b4e7bb-0a9c-468b-b508-8e83b9d014a1">
      <UserInfo>
        <DisplayName>Laura Norburn</DisplayName>
        <AccountId>37</AccountId>
        <AccountType/>
      </UserInfo>
      <UserInfo>
        <DisplayName>Naomi Lee</DisplayName>
        <AccountId>1090</AccountId>
        <AccountType/>
      </UserInfo>
      <UserInfo>
        <DisplayName>Mark Rasburn</DisplayName>
        <AccountId>17</AccountId>
        <AccountType/>
      </UserInfo>
      <UserInfo>
        <DisplayName>Heidi Livingstone</DisplayName>
        <AccountId>29</AccountId>
        <AccountType/>
      </UserInfo>
      <UserInfo>
        <DisplayName>Jane Cowl</DisplayName>
        <AccountId>28</AccountId>
        <AccountType/>
      </UserInfo>
    </SharedWithUsers>
  </documentManagement>
</p:properties>
</file>

<file path=customXml/itemProps1.xml><?xml version="1.0" encoding="utf-8"?>
<ds:datastoreItem xmlns:ds="http://schemas.openxmlformats.org/officeDocument/2006/customXml" ds:itemID="{1D7848DA-E5DC-4AC7-9831-3EBF3BDAE910}"/>
</file>

<file path=customXml/itemProps2.xml><?xml version="1.0" encoding="utf-8"?>
<ds:datastoreItem xmlns:ds="http://schemas.openxmlformats.org/officeDocument/2006/customXml" ds:itemID="{FA3FFC50-CBF6-46E7-B415-5937BF979BBC}"/>
</file>

<file path=customXml/itemProps3.xml><?xml version="1.0" encoding="utf-8"?>
<ds:datastoreItem xmlns:ds="http://schemas.openxmlformats.org/officeDocument/2006/customXml" ds:itemID="{B1291B85-9E76-4028-89CD-53BD52F4913D}"/>
</file>

<file path=docProps/app.xml><?xml version="1.0" encoding="utf-8"?>
<Properties xmlns="http://schemas.openxmlformats.org/officeDocument/2006/extended-properties" xmlns:vt="http://schemas.openxmlformats.org/officeDocument/2006/docPropsVTypes">
  <Template>blank</Template>
  <TotalTime>0</TotalTime>
  <Words>3616</Words>
  <Application>Microsoft Office PowerPoint</Application>
  <PresentationFormat>Widescreen</PresentationFormat>
  <Paragraphs>178</Paragraphs>
  <Slides>18</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Frutiger 45 Light</vt:lpstr>
      <vt:lpstr>Inter</vt:lpstr>
      <vt:lpstr>Lato</vt:lpstr>
      <vt:lpstr>Lato Light</vt:lpstr>
      <vt:lpstr>Lora SemiBold</vt:lpstr>
      <vt:lpstr>Poppins</vt:lpstr>
      <vt:lpstr>Times New Roman</vt:lpstr>
      <vt:lpstr>NICEbrandtheme</vt:lpstr>
      <vt:lpstr>Working alongside People and Communities at NICE  A three-year strategy for  involvement and engagement  2024 - 2027   (Final draft V1.0)</vt:lpstr>
      <vt:lpstr>About NICE</vt:lpstr>
      <vt:lpstr>Background</vt:lpstr>
      <vt:lpstr>A strategy for the future</vt:lpstr>
      <vt:lpstr>Developing our strategy together          </vt:lpstr>
      <vt:lpstr>The scope of the strategy</vt:lpstr>
      <vt:lpstr>Getting the language right</vt:lpstr>
      <vt:lpstr>Our Approach  </vt:lpstr>
      <vt:lpstr>Our Vision</vt:lpstr>
      <vt:lpstr>Our five core areas of focus</vt:lpstr>
      <vt:lpstr>Our five areas of focus</vt:lpstr>
      <vt:lpstr>Our 12 principles</vt:lpstr>
      <vt:lpstr>How will we know our strategy has been successful?   </vt:lpstr>
      <vt:lpstr>To have a best practice approach to involvement and engagement,  to improve the impact of our guidance and ensure the best care for people and communities.</vt:lpstr>
      <vt:lpstr>What will be different by 2027? </vt:lpstr>
      <vt:lpstr>How will people and communities know our strategy is working for them?         </vt:lpstr>
      <vt:lpstr>Developing the plan and reporting progress</vt:lpstr>
      <vt:lpstr>Thank you   To all the people who were involved in the co-development of this strategy.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2024-07-08T16:20:06Z</dcterms:created>
  <dcterms:modified xsi:type="dcterms:W3CDTF">2024-07-08T16:20:10Z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2024-07-08T16:20:10Z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abb68e7a-26f1-4f15-be9d-67086701c792</vt:lpwstr>
  </property>
  <property fmtid="{D5CDD505-2E9C-101B-9397-08002B2CF9AE}" pid="8" name="MSIP_Label_c69d85d5-6d9e-4305-a294-1f636ec0f2d6_ContentBits">
    <vt:lpwstr>0</vt:lpwstr>
  </property>
  <property fmtid="{D5CDD505-2E9C-101B-9397-08002B2CF9AE}" pid="9" name="MediaServiceImageTags">
    <vt:lpwstr/>
  </property>
  <property fmtid="{D5CDD505-2E9C-101B-9397-08002B2CF9AE}" pid="10" name="ContentTypeId">
    <vt:lpwstr>0x010100CFEB742D5E2988439A0FECDECF284312</vt:lpwstr>
  </property>
</Properties>
</file>