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1"/>
  </p:sldMasterIdLst>
  <p:notesMasterIdLst>
    <p:notesMasterId r:id="rId29"/>
  </p:notesMasterIdLst>
  <p:handoutMasterIdLst>
    <p:handoutMasterId r:id="rId30"/>
  </p:handoutMasterIdLst>
  <p:sldIdLst>
    <p:sldId id="2145706744" r:id="rId2"/>
    <p:sldId id="2145706769" r:id="rId3"/>
    <p:sldId id="2145706740" r:id="rId4"/>
    <p:sldId id="2145706761" r:id="rId5"/>
    <p:sldId id="2145706764" r:id="rId6"/>
    <p:sldId id="2145706755" r:id="rId7"/>
    <p:sldId id="2145706765" r:id="rId8"/>
    <p:sldId id="2145706724" r:id="rId9"/>
    <p:sldId id="2145706721" r:id="rId10"/>
    <p:sldId id="2145706722" r:id="rId11"/>
    <p:sldId id="2145706723" r:id="rId12"/>
    <p:sldId id="2145706725" r:id="rId13"/>
    <p:sldId id="2145706726" r:id="rId14"/>
    <p:sldId id="2145706727" r:id="rId15"/>
    <p:sldId id="2145706729" r:id="rId16"/>
    <p:sldId id="2145706730" r:id="rId17"/>
    <p:sldId id="2145706731" r:id="rId18"/>
    <p:sldId id="2145706732" r:id="rId19"/>
    <p:sldId id="2145706733" r:id="rId20"/>
    <p:sldId id="2145706735" r:id="rId21"/>
    <p:sldId id="2145706736" r:id="rId22"/>
    <p:sldId id="2145706737" r:id="rId23"/>
    <p:sldId id="2145706741" r:id="rId24"/>
    <p:sldId id="2145706770" r:id="rId25"/>
    <p:sldId id="2145706771" r:id="rId26"/>
    <p:sldId id="2145706772" r:id="rId27"/>
    <p:sldId id="2145706773"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Inter" panose="02000503000000020004" pitchFamily="2" charset="0"/>
      <p:regular r:id="rId35"/>
      <p:bold r:id="rId36"/>
    </p:embeddedFont>
    <p:embeddedFont>
      <p:font typeface="Inter SemiBold" panose="02000503000000020004" pitchFamily="2" charset="0"/>
      <p:bold r:id="rId37"/>
    </p:embeddedFont>
    <p:embeddedFont>
      <p:font typeface="Lato" panose="020F0502020204030203" pitchFamily="34" charset="0"/>
      <p:regular r:id="rId38"/>
      <p:bold r:id="rId39"/>
      <p:italic r:id="rId40"/>
      <p:boldItalic r:id="rId41"/>
    </p:embeddedFont>
    <p:embeddedFont>
      <p:font typeface="Lora SemiBold" pitchFamily="2"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054"/>
    <a:srgbClr val="D07B4D"/>
    <a:srgbClr val="00436C"/>
    <a:srgbClr val="228096"/>
    <a:srgbClr val="37906D"/>
    <a:srgbClr val="F7F4F1"/>
    <a:srgbClr val="FBF4EE"/>
    <a:srgbClr val="EFEECB"/>
    <a:srgbClr val="18646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snapToObjects="1">
      <p:cViewPr varScale="1">
        <p:scale>
          <a:sx n="52" d="100"/>
          <a:sy n="52" d="100"/>
        </p:scale>
        <p:origin x="67" y="6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924"/>
    </p:cViewPr>
  </p:sorterViewPr>
  <p:notesViewPr>
    <p:cSldViewPr snapToGrid="0" snapToObjects="1">
      <p:cViewPr varScale="1">
        <p:scale>
          <a:sx n="106" d="100"/>
          <a:sy n="106" d="100"/>
        </p:scale>
        <p:origin x="44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16 guidelines (new or updated)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2</c:v>
                </c:pt>
                <c:pt idx="1">
                  <c:v>2</c:v>
                </c:pt>
                <c:pt idx="2">
                  <c:v>4</c:v>
                </c:pt>
                <c:pt idx="3">
                  <c:v>2</c:v>
                </c:pt>
                <c:pt idx="4">
                  <c:v>0</c:v>
                </c:pt>
                <c:pt idx="5">
                  <c:v>1</c:v>
                </c:pt>
                <c:pt idx="6">
                  <c:v>1</c:v>
                </c:pt>
                <c:pt idx="7">
                  <c:v>1</c:v>
                </c:pt>
                <c:pt idx="8">
                  <c:v>1</c:v>
                </c:pt>
                <c:pt idx="9">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2</c:v>
                </c:pt>
                <c:pt idx="1">
                  <c:v>2</c:v>
                </c:pt>
                <c:pt idx="2">
                  <c:v>4</c:v>
                </c:pt>
                <c:pt idx="3">
                  <c:v>2</c:v>
                </c:pt>
                <c:pt idx="4">
                  <c:v>0</c:v>
                </c:pt>
                <c:pt idx="5">
                  <c:v>1</c:v>
                </c:pt>
                <c:pt idx="6">
                  <c:v>1</c:v>
                </c:pt>
                <c:pt idx="7">
                  <c:v>1</c:v>
                </c:pt>
                <c:pt idx="8">
                  <c:v>1</c:v>
                </c:pt>
                <c:pt idx="9">
                  <c:v>0</c:v>
                </c:pt>
                <c:pt idx="10">
                  <c:v>1</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3</c:v>
                </c:pt>
                <c:pt idx="1">
                  <c:v>0</c:v>
                </c:pt>
                <c:pt idx="2">
                  <c:v>2</c:v>
                </c:pt>
                <c:pt idx="3">
                  <c:v>2</c:v>
                </c:pt>
                <c:pt idx="4">
                  <c:v>4</c:v>
                </c:pt>
                <c:pt idx="5">
                  <c:v>0</c:v>
                </c:pt>
                <c:pt idx="6">
                  <c:v>2</c:v>
                </c:pt>
                <c:pt idx="7">
                  <c:v>4</c:v>
                </c:pt>
                <c:pt idx="8">
                  <c:v>3</c:v>
                </c:pt>
                <c:pt idx="9">
                  <c:v>3</c:v>
                </c:pt>
                <c:pt idx="10">
                  <c:v>0</c:v>
                </c:pt>
                <c:pt idx="11">
                  <c:v>7</c:v>
                </c:pt>
              </c:numCache>
            </c:numRef>
          </c:val>
          <c:smooth val="0"/>
          <c:extLst>
            <c:ext xmlns:c16="http://schemas.microsoft.com/office/drawing/2014/chart" uri="{C3380CC4-5D6E-409C-BE32-E72D297353CC}">
              <c16:uniqueId val="{00000000-E968-41E7-922C-6714A903083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8.8685232312785439E-2"/>
          <c:y val="0.90334820067630006"/>
          <c:w val="0.82262953537442918"/>
          <c:h val="8.07682867536820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50" b="1" dirty="0">
                <a:solidFill>
                  <a:schemeClr val="tx1"/>
                </a:solidFill>
                <a:effectLst/>
              </a:rPr>
              <a:t>Percentage of technology appraisals (TA) and highly specialised technologies evaluations (HST) for all new drugs with a new active substance referred to NICE issuing guidance within 90 days of the product being first licensed in the UK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0</c:v>
                </c:pt>
                <c:pt idx="2" formatCode="0%">
                  <c:v>1</c:v>
                </c:pt>
                <c:pt idx="3" formatCode="0%">
                  <c:v>0</c:v>
                </c:pt>
                <c:pt idx="4" formatCode="0%">
                  <c:v>1</c:v>
                </c:pt>
                <c:pt idx="5" formatCode="0%">
                  <c:v>0</c:v>
                </c:pt>
                <c:pt idx="6" formatCode="0%">
                  <c:v>0</c:v>
                </c:pt>
                <c:pt idx="7" formatCode="0%">
                  <c:v>0</c:v>
                </c:pt>
                <c:pt idx="8" formatCode="0%">
                  <c:v>0</c:v>
                </c:pt>
                <c:pt idx="9" formatCode="0%">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c:v>
                </c:pt>
                <c:pt idx="1">
                  <c:v>1</c:v>
                </c:pt>
                <c:pt idx="2">
                  <c:v>0</c:v>
                </c:pt>
                <c:pt idx="3">
                  <c:v>1</c:v>
                </c:pt>
                <c:pt idx="4">
                  <c:v>0</c:v>
                </c:pt>
                <c:pt idx="5">
                  <c:v>1</c:v>
                </c:pt>
                <c:pt idx="6">
                  <c:v>0</c:v>
                </c:pt>
                <c:pt idx="7">
                  <c:v>0</c:v>
                </c:pt>
                <c:pt idx="8">
                  <c:v>0</c:v>
                </c:pt>
                <c:pt idx="9">
                  <c:v>0</c:v>
                </c:pt>
                <c:pt idx="10">
                  <c:v>1</c:v>
                </c:pt>
                <c:pt idx="11">
                  <c:v>1</c:v>
                </c:pt>
              </c:numCache>
            </c:numRef>
          </c:val>
          <c:smooth val="0"/>
          <c:extLst>
            <c:ext xmlns:c16="http://schemas.microsoft.com/office/drawing/2014/chart" uri="{C3380CC4-5D6E-409C-BE32-E72D297353CC}">
              <c16:uniqueId val="{00000000-8876-4AD0-9874-6F7460E838B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50" b="1" dirty="0">
                <a:solidFill>
                  <a:schemeClr val="tx1"/>
                </a:solidFill>
                <a:effectLst/>
              </a:rPr>
              <a:t>Percentage of single technology appraisals and highly specialised technologies for all licence extensions issuing draft or final guidance within 6 months of the product being licensed in the UK</a:t>
            </a:r>
          </a:p>
        </c:rich>
      </c:tx>
      <c:layout>
        <c:manualLayout>
          <c:xMode val="edge"/>
          <c:yMode val="edge"/>
          <c:x val="0.10984017283669098"/>
          <c:y val="2.79776046984752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95551033892012"/>
          <c:y val="0.34088095308904698"/>
          <c:w val="0.78520334330243202"/>
          <c:h val="0.4024903992738825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formatCode="0%">
                  <c:v>1</c:v>
                </c:pt>
                <c:pt idx="1">
                  <c:v>0</c:v>
                </c:pt>
                <c:pt idx="2" formatCode="0%">
                  <c:v>1</c:v>
                </c:pt>
                <c:pt idx="3" formatCode="0%">
                  <c:v>1</c:v>
                </c:pt>
                <c:pt idx="4" formatCode="0%">
                  <c:v>1</c:v>
                </c:pt>
                <c:pt idx="5" formatCode="0%">
                  <c:v>1</c:v>
                </c:pt>
                <c:pt idx="6" formatCode="0%">
                  <c:v>1</c:v>
                </c:pt>
                <c:pt idx="7" formatCode="0%">
                  <c:v>0.33</c:v>
                </c:pt>
                <c:pt idx="8" formatCode="0%">
                  <c:v>1</c:v>
                </c:pt>
                <c:pt idx="9" formatCode="0%">
                  <c:v>1</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F26C-4E25-88B0-1D62155A1AD8}"/>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23003563733529792"/>
          <c:y val="0.93108074001228336"/>
          <c:w val="0.53992843298046822"/>
          <c:h val="6.89192599877166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50" b="1" dirty="0">
                <a:solidFill>
                  <a:schemeClr val="tx1"/>
                </a:solidFill>
                <a:effectLst/>
              </a:rPr>
              <a:t>Percentage of TA/HST evaluation topics at or below the relevant target time in appraisal set out in the guide to health technology evaluation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66834182606991"/>
          <c:y val="0.26200696590394429"/>
          <c:w val="0.78520334330243202"/>
          <c:h val="0.4666502911239404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formatCode="General">
                  <c:v>0</c:v>
                </c:pt>
                <c:pt idx="1">
                  <c:v>1</c:v>
                </c:pt>
                <c:pt idx="2">
                  <c:v>0.66</c:v>
                </c:pt>
                <c:pt idx="3">
                  <c:v>0.5</c:v>
                </c:pt>
                <c:pt idx="4">
                  <c:v>1</c:v>
                </c:pt>
                <c:pt idx="5">
                  <c:v>0.33</c:v>
                </c:pt>
                <c:pt idx="6">
                  <c:v>1</c:v>
                </c:pt>
                <c:pt idx="7">
                  <c:v>0</c:v>
                </c:pt>
                <c:pt idx="8">
                  <c:v>0.5</c:v>
                </c:pt>
                <c:pt idx="9">
                  <c:v>1</c:v>
                </c:pt>
              </c:numCache>
            </c:numRef>
          </c:val>
          <c:extLst>
            <c:ext xmlns:c16="http://schemas.microsoft.com/office/drawing/2014/chart" uri="{C3380CC4-5D6E-409C-BE32-E72D297353CC}">
              <c16:uniqueId val="{00000000-5410-4070-B54C-8BB926A2852E}"/>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5410-4070-B54C-8BB926A2852E}"/>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23003563733529792"/>
          <c:y val="0.91877501779265702"/>
          <c:w val="0.53992843298046822"/>
          <c:h val="7.39533251226591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Percentage of TA/HST appeal panel decisions received within 3 weeks of the hearing</a:t>
            </a:r>
          </a:p>
        </c:rich>
      </c:tx>
      <c:layout>
        <c:manualLayout>
          <c:xMode val="edge"/>
          <c:yMode val="edge"/>
          <c:x val="0.1546009893205291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formatCode="0%">
                  <c:v>0</c:v>
                </c:pt>
                <c:pt idx="1">
                  <c:v>0</c:v>
                </c:pt>
                <c:pt idx="2">
                  <c:v>0</c:v>
                </c:pt>
                <c:pt idx="3">
                  <c:v>0</c:v>
                </c:pt>
                <c:pt idx="4">
                  <c:v>0</c:v>
                </c:pt>
                <c:pt idx="5" formatCode="0%">
                  <c:v>1</c:v>
                </c:pt>
                <c:pt idx="6">
                  <c:v>0</c:v>
                </c:pt>
                <c:pt idx="7">
                  <c:v>0</c:v>
                </c:pt>
                <c:pt idx="8" formatCode="0%">
                  <c:v>1</c:v>
                </c:pt>
                <c:pt idx="9">
                  <c:v>0</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F26C-4E25-88B0-1D62155A1AD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c:v>
                </c:pt>
                <c:pt idx="1">
                  <c:v>1</c:v>
                </c:pt>
                <c:pt idx="2">
                  <c:v>0</c:v>
                </c:pt>
                <c:pt idx="3">
                  <c:v>0</c:v>
                </c:pt>
                <c:pt idx="4">
                  <c:v>0</c:v>
                </c:pt>
                <c:pt idx="5">
                  <c:v>0</c:v>
                </c:pt>
                <c:pt idx="6">
                  <c:v>1</c:v>
                </c:pt>
                <c:pt idx="7">
                  <c:v>0</c:v>
                </c:pt>
                <c:pt idx="8">
                  <c:v>0</c:v>
                </c:pt>
                <c:pt idx="9">
                  <c:v>0</c:v>
                </c:pt>
                <c:pt idx="10">
                  <c:v>0</c:v>
                </c:pt>
                <c:pt idx="11">
                  <c:v>0</c:v>
                </c:pt>
              </c:numCache>
            </c:numRef>
          </c:val>
          <c:smooth val="0"/>
          <c:extLst>
            <c:ext xmlns:c16="http://schemas.microsoft.com/office/drawing/2014/chart" uri="{C3380CC4-5D6E-409C-BE32-E72D297353CC}">
              <c16:uniqueId val="{00000000-730B-462D-AA45-6F3B46A878C8}"/>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6.0259165068370091E-2"/>
          <c:y val="0.91837478755194857"/>
          <c:w val="0.89432252918930211"/>
          <c:h val="7.11336106861232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50" b="1" dirty="0">
                <a:solidFill>
                  <a:schemeClr val="tx1"/>
                </a:solidFill>
                <a:effectLst/>
              </a:rPr>
              <a:t>Percentage of TA/HST evaluation topics where post committee commercial activities have taken place which have draft guidance published within 63 days of committee recommendation </a:t>
            </a:r>
          </a:p>
        </c:rich>
      </c:tx>
      <c:layout>
        <c:manualLayout>
          <c:xMode val="edge"/>
          <c:yMode val="edge"/>
          <c:x val="0.19686819669541433"/>
          <c:y val="6.15384006916209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91573899006254"/>
          <c:y val="0.29884573185541846"/>
          <c:w val="0.81171414889888283"/>
          <c:h val="0.4240589552912448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1</c:v>
                </c:pt>
                <c:pt idx="1">
                  <c:v>1</c:v>
                </c:pt>
                <c:pt idx="2" formatCode="General">
                  <c:v>0</c:v>
                </c:pt>
                <c:pt idx="3" formatCode="General">
                  <c:v>100</c:v>
                </c:pt>
                <c:pt idx="4" formatCode="General">
                  <c:v>100</c:v>
                </c:pt>
                <c:pt idx="5" formatCode="General">
                  <c:v>0</c:v>
                </c:pt>
                <c:pt idx="6" formatCode="General">
                  <c:v>0</c:v>
                </c:pt>
                <c:pt idx="7" formatCode="General">
                  <c:v>0</c:v>
                </c:pt>
                <c:pt idx="8" formatCode="General">
                  <c:v>0</c:v>
                </c:pt>
                <c:pt idx="9">
                  <c:v>1</c:v>
                </c:pt>
              </c:numCache>
            </c:numRef>
          </c:val>
          <c:extLst>
            <c:ext xmlns:c16="http://schemas.microsoft.com/office/drawing/2014/chart" uri="{C3380CC4-5D6E-409C-BE32-E72D297353CC}">
              <c16:uniqueId val="{00000000-E2E1-4364-A1F4-33E3597828A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E2E1-4364-A1F4-33E3597828A7}"/>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8.3083004635503319E-2"/>
          <c:y val="0.88128677609887429"/>
          <c:w val="0.83383368218910281"/>
          <c:h val="6.84842299680873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50" b="1" dirty="0">
                <a:solidFill>
                  <a:schemeClr val="tx1"/>
                </a:solidFill>
                <a:effectLst/>
              </a:rPr>
              <a:t>Percentage of TA/HST evaluation topics where managed access activities have taken place which have draft guidance published within 63 days of committee recommendation </a:t>
            </a:r>
          </a:p>
        </c:rich>
      </c:tx>
      <c:layout>
        <c:manualLayout>
          <c:xMode val="edge"/>
          <c:yMode val="edge"/>
          <c:x val="0.12794027873577124"/>
          <c:y val="6.550149647710258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90439163641092"/>
          <c:y val="0.26260375153374077"/>
          <c:w val="0.78136914385800016"/>
          <c:h val="0.4813895807233737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1</c:v>
                </c:pt>
                <c:pt idx="1">
                  <c:v>0.89</c:v>
                </c:pt>
                <c:pt idx="2">
                  <c:v>1</c:v>
                </c:pt>
                <c:pt idx="3">
                  <c:v>0.75</c:v>
                </c:pt>
                <c:pt idx="4">
                  <c:v>1</c:v>
                </c:pt>
                <c:pt idx="5">
                  <c:v>0.9</c:v>
                </c:pt>
                <c:pt idx="6">
                  <c:v>1</c:v>
                </c:pt>
                <c:pt idx="7">
                  <c:v>0.88</c:v>
                </c:pt>
                <c:pt idx="8">
                  <c:v>0.83</c:v>
                </c:pt>
                <c:pt idx="9">
                  <c:v>0.67</c:v>
                </c:pt>
              </c:numCache>
            </c:numRef>
          </c:val>
          <c:extLst>
            <c:ext xmlns:c16="http://schemas.microsoft.com/office/drawing/2014/chart" uri="{C3380CC4-5D6E-409C-BE32-E72D297353CC}">
              <c16:uniqueId val="{00000000-7A82-4B50-8330-A0D15F868B8F}"/>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A82-4B50-8330-A0D15F868B8F}"/>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0977283553563318"/>
          <c:y val="0.92394837863165824"/>
          <c:w val="0.78785884912900173"/>
          <c:h val="6.62263968967763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Resource impact products published to support all NICE guidelines (excluding COVID-19 rapid guidelines), positively recommended technology appraisals, medical technologies and diagnostics guidance at the point of guidance publication</a:t>
            </a:r>
          </a:p>
        </c:rich>
      </c:tx>
      <c:layout>
        <c:manualLayout>
          <c:xMode val="edge"/>
          <c:yMode val="edge"/>
          <c:x val="0.13114565760043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4883-4D53-9095-034A92C5F57D}"/>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Percentage of planned availability of the NICE website, not including scheduled out of hours maintenance</a:t>
            </a:r>
          </a:p>
        </c:rich>
      </c:tx>
      <c:layout>
        <c:manualLayout>
          <c:xMode val="edge"/>
          <c:yMode val="edge"/>
          <c:x val="0.10855101947343111"/>
          <c:y val="4.89608082223316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97932045282788"/>
          <c:y val="0.27380464582445263"/>
          <c:w val="0.85736017068832582"/>
          <c:h val="0.4395378077674201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0.99</c:v>
                </c:pt>
                <c:pt idx="1">
                  <c:v>1</c:v>
                </c:pt>
                <c:pt idx="2">
                  <c:v>1</c:v>
                </c:pt>
                <c:pt idx="3">
                  <c:v>0.99990000000000001</c:v>
                </c:pt>
                <c:pt idx="4">
                  <c:v>1</c:v>
                </c:pt>
                <c:pt idx="5">
                  <c:v>1</c:v>
                </c:pt>
                <c:pt idx="6">
                  <c:v>1</c:v>
                </c:pt>
                <c:pt idx="7" formatCode="0.00%">
                  <c:v>0.999</c:v>
                </c:pt>
                <c:pt idx="8">
                  <c:v>1</c:v>
                </c:pt>
                <c:pt idx="9" formatCode="General">
                  <c:v>100</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0.98</c:v>
                </c:pt>
                <c:pt idx="1">
                  <c:v>0.98</c:v>
                </c:pt>
                <c:pt idx="2">
                  <c:v>0.98</c:v>
                </c:pt>
                <c:pt idx="3">
                  <c:v>0.98</c:v>
                </c:pt>
                <c:pt idx="4">
                  <c:v>0.98</c:v>
                </c:pt>
                <c:pt idx="5">
                  <c:v>0.98</c:v>
                </c:pt>
                <c:pt idx="6">
                  <c:v>0.98</c:v>
                </c:pt>
                <c:pt idx="7">
                  <c:v>0.98</c:v>
                </c:pt>
                <c:pt idx="8">
                  <c:v>0.98</c:v>
                </c:pt>
                <c:pt idx="9">
                  <c:v>0.98</c:v>
                </c:pt>
                <c:pt idx="10">
                  <c:v>0.98</c:v>
                </c:pt>
                <c:pt idx="11">
                  <c:v>0.98</c:v>
                </c:pt>
              </c:numCache>
            </c:numRef>
          </c:val>
          <c:smooth val="0"/>
          <c:extLst>
            <c:ext xmlns:c16="http://schemas.microsoft.com/office/drawing/2014/chart" uri="{C3380CC4-5D6E-409C-BE32-E72D297353CC}">
              <c16:uniqueId val="{00000001-F26C-4E25-88B0-1D62155A1AD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formatCode="0.00%">
                  <c:v>0.99990000000000001</c:v>
                </c:pt>
                <c:pt idx="1">
                  <c:v>1</c:v>
                </c:pt>
                <c:pt idx="2">
                  <c:v>1</c:v>
                </c:pt>
                <c:pt idx="3" formatCode="0.00%">
                  <c:v>0.99870000000000003</c:v>
                </c:pt>
                <c:pt idx="4" formatCode="0.00%">
                  <c:v>0.99929999999999997</c:v>
                </c:pt>
                <c:pt idx="5">
                  <c:v>1</c:v>
                </c:pt>
                <c:pt idx="6" formatCode="0.00%">
                  <c:v>0.99960000000000004</c:v>
                </c:pt>
                <c:pt idx="7" formatCode="0.00%">
                  <c:v>0.99509999999999998</c:v>
                </c:pt>
                <c:pt idx="8">
                  <c:v>1</c:v>
                </c:pt>
                <c:pt idx="9" formatCode="0.00%">
                  <c:v>0.99950000000000006</c:v>
                </c:pt>
                <c:pt idx="10">
                  <c:v>1</c:v>
                </c:pt>
                <c:pt idx="11">
                  <c:v>1</c:v>
                </c:pt>
              </c:numCache>
            </c:numRef>
          </c:val>
          <c:smooth val="0"/>
          <c:extLst>
            <c:ext xmlns:c16="http://schemas.microsoft.com/office/drawing/2014/chart" uri="{C3380CC4-5D6E-409C-BE32-E72D297353CC}">
              <c16:uniqueId val="{00000000-B2A8-4E3A-A67E-841379D3B77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Complaints acknowledged and responded to in 20 working 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c:v>
                </c:pt>
                <c:pt idx="1">
                  <c:v>1</c:v>
                </c:pt>
                <c:pt idx="2">
                  <c:v>0</c:v>
                </c:pt>
                <c:pt idx="3">
                  <c:v>0</c:v>
                </c:pt>
                <c:pt idx="4">
                  <c:v>1</c:v>
                </c:pt>
                <c:pt idx="6">
                  <c:v>1</c:v>
                </c:pt>
                <c:pt idx="8">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c:v>
                </c:pt>
                <c:pt idx="1">
                  <c:v>1</c:v>
                </c:pt>
                <c:pt idx="2">
                  <c:v>0</c:v>
                </c:pt>
                <c:pt idx="3">
                  <c:v>0</c:v>
                </c:pt>
                <c:pt idx="4">
                  <c:v>0</c:v>
                </c:pt>
                <c:pt idx="5">
                  <c:v>0</c:v>
                </c:pt>
                <c:pt idx="6">
                  <c:v>1</c:v>
                </c:pt>
                <c:pt idx="7">
                  <c:v>1</c:v>
                </c:pt>
                <c:pt idx="8">
                  <c:v>1</c:v>
                </c:pt>
                <c:pt idx="9">
                  <c:v>0</c:v>
                </c:pt>
                <c:pt idx="10">
                  <c:v>1</c:v>
                </c:pt>
                <c:pt idx="11">
                  <c:v>1</c:v>
                </c:pt>
              </c:numCache>
            </c:numRef>
          </c:val>
          <c:smooth val="0"/>
          <c:extLst>
            <c:ext xmlns:c16="http://schemas.microsoft.com/office/drawing/2014/chart" uri="{C3380CC4-5D6E-409C-BE32-E72D297353CC}">
              <c16:uniqueId val="{00000000-ECF3-458B-B5ED-08D0BAB35D8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Enquiries acknowledged and responded to in 18 working days</a:t>
            </a:r>
          </a:p>
        </c:rich>
      </c:tx>
      <c:layout>
        <c:manualLayout>
          <c:xMode val="edge"/>
          <c:yMode val="edge"/>
          <c:x val="0.12069920517746177"/>
          <c:y val="3.346746672358771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0.9</c:v>
                </c:pt>
                <c:pt idx="1">
                  <c:v>0.9</c:v>
                </c:pt>
                <c:pt idx="2">
                  <c:v>0.68</c:v>
                </c:pt>
                <c:pt idx="3">
                  <c:v>0.68</c:v>
                </c:pt>
                <c:pt idx="4">
                  <c:v>0.68</c:v>
                </c:pt>
                <c:pt idx="5">
                  <c:v>0.93</c:v>
                </c:pt>
                <c:pt idx="6">
                  <c:v>0.94</c:v>
                </c:pt>
                <c:pt idx="7">
                  <c:v>0.95</c:v>
                </c:pt>
                <c:pt idx="8">
                  <c:v>0.95</c:v>
                </c:pt>
                <c:pt idx="9">
                  <c:v>0.95</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F26C-4E25-88B0-1D62155A1AD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0.89</c:v>
                </c:pt>
                <c:pt idx="1">
                  <c:v>0.9</c:v>
                </c:pt>
                <c:pt idx="2">
                  <c:v>0.94</c:v>
                </c:pt>
                <c:pt idx="3">
                  <c:v>0.97</c:v>
                </c:pt>
                <c:pt idx="4">
                  <c:v>0.95</c:v>
                </c:pt>
                <c:pt idx="5">
                  <c:v>0.89</c:v>
                </c:pt>
                <c:pt idx="6">
                  <c:v>0.89</c:v>
                </c:pt>
                <c:pt idx="7">
                  <c:v>0.93</c:v>
                </c:pt>
                <c:pt idx="8">
                  <c:v>0.91</c:v>
                </c:pt>
                <c:pt idx="9">
                  <c:v>0.93</c:v>
                </c:pt>
                <c:pt idx="10">
                  <c:v>0.91</c:v>
                </c:pt>
                <c:pt idx="11">
                  <c:v>0.93</c:v>
                </c:pt>
              </c:numCache>
            </c:numRef>
          </c:val>
          <c:smooth val="0"/>
          <c:extLst>
            <c:ext xmlns:c16="http://schemas.microsoft.com/office/drawing/2014/chart" uri="{C3380CC4-5D6E-409C-BE32-E72D297353CC}">
              <c16:uniqueId val="{00000000-B0F0-4292-98E0-0EAC66C9650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98 technology appraisals and highly specialised technologies guidance</a:t>
            </a:r>
            <a:endParaRPr lang="en-GB"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6</c:v>
                </c:pt>
                <c:pt idx="1">
                  <c:v>5</c:v>
                </c:pt>
                <c:pt idx="2">
                  <c:v>12</c:v>
                </c:pt>
                <c:pt idx="3">
                  <c:v>9</c:v>
                </c:pt>
                <c:pt idx="4">
                  <c:v>10</c:v>
                </c:pt>
                <c:pt idx="5">
                  <c:v>6</c:v>
                </c:pt>
                <c:pt idx="6">
                  <c:v>10</c:v>
                </c:pt>
                <c:pt idx="7">
                  <c:v>10</c:v>
                </c:pt>
                <c:pt idx="8">
                  <c:v>7</c:v>
                </c:pt>
                <c:pt idx="9">
                  <c:v>6</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Prior year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7</c:v>
                </c:pt>
                <c:pt idx="1">
                  <c:v>9</c:v>
                </c:pt>
                <c:pt idx="2">
                  <c:v>7</c:v>
                </c:pt>
                <c:pt idx="3">
                  <c:v>9</c:v>
                </c:pt>
                <c:pt idx="4">
                  <c:v>3</c:v>
                </c:pt>
                <c:pt idx="5">
                  <c:v>9</c:v>
                </c:pt>
                <c:pt idx="6">
                  <c:v>10</c:v>
                </c:pt>
                <c:pt idx="7">
                  <c:v>10</c:v>
                </c:pt>
                <c:pt idx="8">
                  <c:v>7</c:v>
                </c:pt>
                <c:pt idx="9">
                  <c:v>6</c:v>
                </c:pt>
                <c:pt idx="10">
                  <c:v>12</c:v>
                </c:pt>
                <c:pt idx="11">
                  <c:v>11</c:v>
                </c:pt>
              </c:numCache>
            </c:numRef>
          </c:val>
          <c:smooth val="0"/>
          <c:extLst>
            <c:ext xmlns:c16="http://schemas.microsoft.com/office/drawing/2014/chart" uri="{C3380CC4-5D6E-409C-BE32-E72D297353CC}">
              <c16:uniqueId val="{00000001-515C-42B3-A14E-4EEFFD8DB627}"/>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9060038376005578"/>
          <c:w val="0.80813007808270032"/>
          <c:h val="8.19144749714050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Freedom of Information requests responded to within 20 working 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0.9</c:v>
                </c:pt>
                <c:pt idx="1">
                  <c:v>1</c:v>
                </c:pt>
                <c:pt idx="2">
                  <c:v>0.91</c:v>
                </c:pt>
                <c:pt idx="3">
                  <c:v>0.89</c:v>
                </c:pt>
                <c:pt idx="4">
                  <c:v>1</c:v>
                </c:pt>
                <c:pt idx="5">
                  <c:v>1</c:v>
                </c:pt>
                <c:pt idx="6">
                  <c:v>1</c:v>
                </c:pt>
                <c:pt idx="7">
                  <c:v>1</c:v>
                </c:pt>
                <c:pt idx="8">
                  <c:v>1</c:v>
                </c:pt>
                <c:pt idx="9">
                  <c:v>1</c:v>
                </c:pt>
              </c:numCache>
            </c:numRef>
          </c:val>
          <c:extLst>
            <c:ext xmlns:c16="http://schemas.microsoft.com/office/drawing/2014/chart" uri="{C3380CC4-5D6E-409C-BE32-E72D297353CC}">
              <c16:uniqueId val="{00000000-B5B1-4C73-A6CE-DC1F88AAF9E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B5B1-4C73-A6CE-DC1F88AAF9E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0.89</c:v>
                </c:pt>
                <c:pt idx="1">
                  <c:v>1</c:v>
                </c:pt>
                <c:pt idx="2">
                  <c:v>1</c:v>
                </c:pt>
                <c:pt idx="3">
                  <c:v>0.9</c:v>
                </c:pt>
                <c:pt idx="4">
                  <c:v>0.91</c:v>
                </c:pt>
                <c:pt idx="5">
                  <c:v>1</c:v>
                </c:pt>
                <c:pt idx="6">
                  <c:v>0.33</c:v>
                </c:pt>
                <c:pt idx="7">
                  <c:v>1</c:v>
                </c:pt>
                <c:pt idx="8">
                  <c:v>1</c:v>
                </c:pt>
                <c:pt idx="9">
                  <c:v>0.92</c:v>
                </c:pt>
                <c:pt idx="10">
                  <c:v>0.83</c:v>
                </c:pt>
                <c:pt idx="11">
                  <c:v>1</c:v>
                </c:pt>
              </c:numCache>
            </c:numRef>
          </c:val>
          <c:smooth val="0"/>
          <c:extLst>
            <c:ext xmlns:c16="http://schemas.microsoft.com/office/drawing/2014/chart" uri="{C3380CC4-5D6E-409C-BE32-E72D297353CC}">
              <c16:uniqueId val="{00000000-C21A-40EA-807B-1461BEE068E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6.0954274684633956E-2"/>
          <c:y val="0.89388629308640988"/>
          <c:w val="0.87809116378438679"/>
          <c:h val="6.67396103669619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Parliamentary Questions (PQs) contribution provided within requested time frame</a:t>
            </a:r>
          </a:p>
        </c:rich>
      </c:tx>
      <c:layout>
        <c:manualLayout>
          <c:xMode val="edge"/>
          <c:yMode val="edge"/>
          <c:x val="0.2177868720577628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10436446206487"/>
          <c:y val="0.19922511280945512"/>
          <c:w val="0.78095425936845364"/>
          <c:h val="0.4553405867367552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1</c:v>
                </c:pt>
                <c:pt idx="1">
                  <c:v>1</c:v>
                </c:pt>
                <c:pt idx="2">
                  <c:v>1</c:v>
                </c:pt>
                <c:pt idx="3">
                  <c:v>1</c:v>
                </c:pt>
                <c:pt idx="5">
                  <c:v>1</c:v>
                </c:pt>
                <c:pt idx="6">
                  <c:v>1</c:v>
                </c:pt>
                <c:pt idx="7">
                  <c:v>1</c:v>
                </c:pt>
                <c:pt idx="8">
                  <c:v>1</c:v>
                </c:pt>
                <c:pt idx="9">
                  <c:v>0.96</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F26C-4E25-88B0-1D62155A1AD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1</c:v>
                </c:pt>
                <c:pt idx="1">
                  <c:v>1</c:v>
                </c:pt>
                <c:pt idx="2">
                  <c:v>0.67</c:v>
                </c:pt>
                <c:pt idx="3">
                  <c:v>0.92</c:v>
                </c:pt>
                <c:pt idx="4">
                  <c:v>0</c:v>
                </c:pt>
                <c:pt idx="5">
                  <c:v>1</c:v>
                </c:pt>
                <c:pt idx="6">
                  <c:v>0.93</c:v>
                </c:pt>
                <c:pt idx="7">
                  <c:v>1</c:v>
                </c:pt>
                <c:pt idx="8">
                  <c:v>1</c:v>
                </c:pt>
                <c:pt idx="9">
                  <c:v>1</c:v>
                </c:pt>
                <c:pt idx="10">
                  <c:v>1</c:v>
                </c:pt>
                <c:pt idx="11">
                  <c:v>1</c:v>
                </c:pt>
              </c:numCache>
            </c:numRef>
          </c:val>
          <c:smooth val="0"/>
          <c:extLst>
            <c:ext xmlns:c16="http://schemas.microsoft.com/office/drawing/2014/chart" uri="{C3380CC4-5D6E-409C-BE32-E72D297353CC}">
              <c16:uniqueId val="{00000000-9BB5-4537-99EE-A3E8C2CB267F}"/>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Proportion of media coverage of NICE that is positive</a:t>
            </a:r>
          </a:p>
        </c:rich>
      </c:tx>
      <c:layout>
        <c:manualLayout>
          <c:xMode val="edge"/>
          <c:yMode val="edge"/>
          <c:x val="0.13167217442578827"/>
          <c:y val="0.140478889687239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9871144920602011"/>
          <c:w val="0.78021286248342692"/>
          <c:h val="0.3957788553029780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0.8</c:v>
                </c:pt>
                <c:pt idx="1">
                  <c:v>0.81</c:v>
                </c:pt>
                <c:pt idx="2">
                  <c:v>0.83</c:v>
                </c:pt>
                <c:pt idx="3">
                  <c:v>0.84</c:v>
                </c:pt>
                <c:pt idx="4">
                  <c:v>0.83</c:v>
                </c:pt>
                <c:pt idx="5">
                  <c:v>0.81</c:v>
                </c:pt>
                <c:pt idx="6">
                  <c:v>0.81</c:v>
                </c:pt>
                <c:pt idx="7">
                  <c:v>0.9</c:v>
                </c:pt>
                <c:pt idx="8">
                  <c:v>0.83</c:v>
                </c:pt>
                <c:pt idx="9">
                  <c:v>0.91</c:v>
                </c:pt>
              </c:numCache>
            </c:numRef>
          </c:val>
          <c:extLst>
            <c:ext xmlns:c16="http://schemas.microsoft.com/office/drawing/2014/chart" uri="{C3380CC4-5D6E-409C-BE32-E72D297353CC}">
              <c16:uniqueId val="{00000000-7EBF-475B-BF6F-8589DE4C328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EBF-475B-BF6F-8589DE4C328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c:formatCode>
                <c:ptCount val="12"/>
                <c:pt idx="0">
                  <c:v>0.84</c:v>
                </c:pt>
                <c:pt idx="1">
                  <c:v>0.83</c:v>
                </c:pt>
                <c:pt idx="2">
                  <c:v>0.84</c:v>
                </c:pt>
                <c:pt idx="3">
                  <c:v>0.75</c:v>
                </c:pt>
                <c:pt idx="4">
                  <c:v>0.56999999999999995</c:v>
                </c:pt>
                <c:pt idx="5">
                  <c:v>0.77</c:v>
                </c:pt>
                <c:pt idx="6">
                  <c:v>0.88</c:v>
                </c:pt>
                <c:pt idx="7">
                  <c:v>0.83</c:v>
                </c:pt>
                <c:pt idx="8">
                  <c:v>0.86</c:v>
                </c:pt>
                <c:pt idx="9">
                  <c:v>0.87</c:v>
                </c:pt>
                <c:pt idx="10">
                  <c:v>0.83</c:v>
                </c:pt>
                <c:pt idx="11">
                  <c:v>0.81</c:v>
                </c:pt>
              </c:numCache>
            </c:numRef>
          </c:val>
          <c:smooth val="0"/>
          <c:extLst>
            <c:ext xmlns:c16="http://schemas.microsoft.com/office/drawing/2014/chart" uri="{C3380CC4-5D6E-409C-BE32-E72D297353CC}">
              <c16:uniqueId val="{00000000-BAD1-4AA0-BB45-34C319208272}"/>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Proportion of NICE-generated news coverage includes at least one key message </a:t>
            </a:r>
          </a:p>
        </c:rich>
      </c:tx>
      <c:layout>
        <c:manualLayout>
          <c:xMode val="edge"/>
          <c:yMode val="edge"/>
          <c:x val="0.15451315824950559"/>
          <c:y val="1.989022786840186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10645234274167"/>
          <c:y val="0.21487266991331566"/>
          <c:w val="0.79583963921930889"/>
          <c:h val="0.4382741233616990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c:v>
                </c:pt>
                <c:pt idx="1">
                  <c:v>0</c:v>
                </c:pt>
                <c:pt idx="2">
                  <c:v>0.54</c:v>
                </c:pt>
                <c:pt idx="3">
                  <c:v>0.54</c:v>
                </c:pt>
                <c:pt idx="4">
                  <c:v>0.56999999999999995</c:v>
                </c:pt>
                <c:pt idx="5">
                  <c:v>0.63</c:v>
                </c:pt>
                <c:pt idx="6" formatCode="General">
                  <c:v>0</c:v>
                </c:pt>
                <c:pt idx="7">
                  <c:v>0.55000000000000004</c:v>
                </c:pt>
                <c:pt idx="8">
                  <c:v>0.52</c:v>
                </c:pt>
                <c:pt idx="9">
                  <c:v>0.57999999999999996</c:v>
                </c:pt>
              </c:numCache>
            </c:numRef>
          </c:val>
          <c:extLst>
            <c:ext xmlns:c16="http://schemas.microsoft.com/office/drawing/2014/chart" uri="{C3380CC4-5D6E-409C-BE32-E72D297353CC}">
              <c16:uniqueId val="{00000000-6CD7-4A6D-9046-5CC299C8896D}"/>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6CD7-4A6D-9046-5CC299C8896D}"/>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9.2821078520442787E-2"/>
          <c:y val="0.91307526676267226"/>
          <c:w val="0.79202562837103574"/>
          <c:h val="6.70345053689258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Rate of staff turnover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0.00%</c:formatCode>
                <c:ptCount val="12"/>
                <c:pt idx="0">
                  <c:v>0.1153</c:v>
                </c:pt>
                <c:pt idx="1">
                  <c:v>0.11360000000000001</c:v>
                </c:pt>
                <c:pt idx="2">
                  <c:v>0.11890000000000001</c:v>
                </c:pt>
                <c:pt idx="3">
                  <c:v>0.12470000000000001</c:v>
                </c:pt>
                <c:pt idx="4">
                  <c:v>0.1229</c:v>
                </c:pt>
                <c:pt idx="5">
                  <c:v>0.12720000000000001</c:v>
                </c:pt>
                <c:pt idx="6">
                  <c:v>0.12770000000000001</c:v>
                </c:pt>
                <c:pt idx="7">
                  <c:v>0.12479999999999999</c:v>
                </c:pt>
                <c:pt idx="8">
                  <c:v>0.1244</c:v>
                </c:pt>
                <c:pt idx="9">
                  <c:v>0.125</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0.09</c:v>
                </c:pt>
                <c:pt idx="1">
                  <c:v>0.09</c:v>
                </c:pt>
                <c:pt idx="2">
                  <c:v>0.09</c:v>
                </c:pt>
                <c:pt idx="3">
                  <c:v>0.09</c:v>
                </c:pt>
                <c:pt idx="4">
                  <c:v>0.09</c:v>
                </c:pt>
                <c:pt idx="5">
                  <c:v>0.09</c:v>
                </c:pt>
                <c:pt idx="6">
                  <c:v>0.09</c:v>
                </c:pt>
                <c:pt idx="7">
                  <c:v>0.09</c:v>
                </c:pt>
                <c:pt idx="8">
                  <c:v>0.09</c:v>
                </c:pt>
                <c:pt idx="9">
                  <c:v>0.09</c:v>
                </c:pt>
                <c:pt idx="10">
                  <c:v>0.09</c:v>
                </c:pt>
                <c:pt idx="11">
                  <c:v>0.09</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0.00%</c:formatCode>
                <c:ptCount val="12"/>
                <c:pt idx="0">
                  <c:v>8.5999999999999993E-2</c:v>
                </c:pt>
                <c:pt idx="1">
                  <c:v>9.0800000000000006E-2</c:v>
                </c:pt>
                <c:pt idx="2">
                  <c:v>9.6000000000000002E-2</c:v>
                </c:pt>
                <c:pt idx="3">
                  <c:v>9.8400000000000001E-2</c:v>
                </c:pt>
                <c:pt idx="4">
                  <c:v>0.1014</c:v>
                </c:pt>
                <c:pt idx="5">
                  <c:v>0.10639999999999999</c:v>
                </c:pt>
                <c:pt idx="6">
                  <c:v>0.10920000000000001</c:v>
                </c:pt>
                <c:pt idx="7">
                  <c:v>0.1087</c:v>
                </c:pt>
                <c:pt idx="8">
                  <c:v>0.1087</c:v>
                </c:pt>
                <c:pt idx="9">
                  <c:v>0.12520000000000001</c:v>
                </c:pt>
                <c:pt idx="10">
                  <c:v>0.1212</c:v>
                </c:pt>
                <c:pt idx="11">
                  <c:v>0.12330000000000001</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Vacancy rate</a:t>
            </a:r>
          </a:p>
        </c:rich>
      </c:tx>
      <c:layout>
        <c:manualLayout>
          <c:xMode val="edge"/>
          <c:yMode val="edge"/>
          <c:x val="0.4066639821678028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0.00%</c:formatCode>
                <c:ptCount val="12"/>
                <c:pt idx="0">
                  <c:v>7.7899999999999997E-2</c:v>
                </c:pt>
                <c:pt idx="1">
                  <c:v>9.6000000000000002E-2</c:v>
                </c:pt>
                <c:pt idx="2">
                  <c:v>7.9500000000000001E-2</c:v>
                </c:pt>
                <c:pt idx="3">
                  <c:v>9.0399999999999994E-2</c:v>
                </c:pt>
                <c:pt idx="4">
                  <c:v>6.5199999999999994E-2</c:v>
                </c:pt>
                <c:pt idx="5">
                  <c:v>7.0000000000000007E-2</c:v>
                </c:pt>
                <c:pt idx="6">
                  <c:v>7.0999999999999994E-2</c:v>
                </c:pt>
                <c:pt idx="7">
                  <c:v>7.4999999999999997E-2</c:v>
                </c:pt>
                <c:pt idx="8">
                  <c:v>7.9299999999999995E-2</c:v>
                </c:pt>
                <c:pt idx="9">
                  <c:v>8.2900000000000001E-2</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0.05</c:v>
                </c:pt>
                <c:pt idx="1">
                  <c:v>0.05</c:v>
                </c:pt>
                <c:pt idx="2">
                  <c:v>0.05</c:v>
                </c:pt>
                <c:pt idx="3">
                  <c:v>0.05</c:v>
                </c:pt>
                <c:pt idx="4">
                  <c:v>0.05</c:v>
                </c:pt>
                <c:pt idx="5">
                  <c:v>0.05</c:v>
                </c:pt>
                <c:pt idx="6">
                  <c:v>0.05</c:v>
                </c:pt>
                <c:pt idx="7">
                  <c:v>0.05</c:v>
                </c:pt>
                <c:pt idx="8">
                  <c:v>0.05</c:v>
                </c:pt>
                <c:pt idx="9">
                  <c:v>0.05</c:v>
                </c:pt>
                <c:pt idx="10">
                  <c:v>0.05</c:v>
                </c:pt>
                <c:pt idx="11">
                  <c:v>0.05</c:v>
                </c:pt>
              </c:numCache>
            </c:numRef>
          </c:val>
          <c:smooth val="0"/>
          <c:extLst>
            <c:ext xmlns:c16="http://schemas.microsoft.com/office/drawing/2014/chart" uri="{C3380CC4-5D6E-409C-BE32-E72D297353CC}">
              <c16:uniqueId val="{00000001-F26C-4E25-88B0-1D62155A1AD8}"/>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0.00%</c:formatCode>
                <c:ptCount val="12"/>
                <c:pt idx="0">
                  <c:v>0.11899999999999999</c:v>
                </c:pt>
                <c:pt idx="1">
                  <c:v>0.11600000000000001</c:v>
                </c:pt>
                <c:pt idx="2">
                  <c:v>0.115</c:v>
                </c:pt>
                <c:pt idx="3">
                  <c:v>0.115</c:v>
                </c:pt>
                <c:pt idx="4">
                  <c:v>0.111</c:v>
                </c:pt>
                <c:pt idx="5">
                  <c:v>9.4E-2</c:v>
                </c:pt>
                <c:pt idx="6">
                  <c:v>9.5000000000000001E-2</c:v>
                </c:pt>
                <c:pt idx="7">
                  <c:v>9.0999999999999998E-2</c:v>
                </c:pt>
                <c:pt idx="8">
                  <c:v>9.1999999999999998E-2</c:v>
                </c:pt>
                <c:pt idx="9">
                  <c:v>7.8E-2</c:v>
                </c:pt>
                <c:pt idx="10">
                  <c:v>7.5300000000000006E-2</c:v>
                </c:pt>
                <c:pt idx="11">
                  <c:v>7.7899999999999997E-2</c:v>
                </c:pt>
              </c:numCache>
            </c:numRef>
          </c:val>
          <c:smooth val="0"/>
          <c:extLst>
            <c:ext xmlns:c16="http://schemas.microsoft.com/office/drawing/2014/chart" uri="{C3380CC4-5D6E-409C-BE32-E72D297353CC}">
              <c16:uniqueId val="{00000000-2B5F-4791-AAC7-3EA425BD54A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Sickness absence (proportion of WTE days reported as sickness)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0.00%</c:formatCode>
                <c:ptCount val="12"/>
                <c:pt idx="0">
                  <c:v>1.54E-2</c:v>
                </c:pt>
                <c:pt idx="1">
                  <c:v>1.3100000000000001E-2</c:v>
                </c:pt>
                <c:pt idx="2">
                  <c:v>2.0299999999999999E-2</c:v>
                </c:pt>
                <c:pt idx="3">
                  <c:v>2.0400000000000001E-2</c:v>
                </c:pt>
                <c:pt idx="4">
                  <c:v>0.02</c:v>
                </c:pt>
                <c:pt idx="5">
                  <c:v>1.9599999999999999E-2</c:v>
                </c:pt>
                <c:pt idx="6">
                  <c:v>1.9099999999999999E-2</c:v>
                </c:pt>
                <c:pt idx="7">
                  <c:v>1.89E-2</c:v>
                </c:pt>
                <c:pt idx="8">
                  <c:v>1.8800000000000001E-2</c:v>
                </c:pt>
                <c:pt idx="9">
                  <c:v>1.8700000000000001E-2</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0%</c:formatCode>
                <c:ptCount val="12"/>
                <c:pt idx="0">
                  <c:v>0.02</c:v>
                </c:pt>
                <c:pt idx="1">
                  <c:v>0.02</c:v>
                </c:pt>
                <c:pt idx="2">
                  <c:v>0.02</c:v>
                </c:pt>
                <c:pt idx="3">
                  <c:v>0.02</c:v>
                </c:pt>
                <c:pt idx="4">
                  <c:v>0.02</c:v>
                </c:pt>
                <c:pt idx="5">
                  <c:v>0.02</c:v>
                </c:pt>
                <c:pt idx="6">
                  <c:v>0.02</c:v>
                </c:pt>
                <c:pt idx="7">
                  <c:v>0.02</c:v>
                </c:pt>
                <c:pt idx="8">
                  <c:v>0.02</c:v>
                </c:pt>
                <c:pt idx="9">
                  <c:v>0.02</c:v>
                </c:pt>
                <c:pt idx="10">
                  <c:v>0.02</c:v>
                </c:pt>
                <c:pt idx="11">
                  <c:v>0.02</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0.00%</c:formatCode>
                <c:ptCount val="12"/>
                <c:pt idx="0">
                  <c:v>1.6E-2</c:v>
                </c:pt>
                <c:pt idx="1">
                  <c:v>1.5100000000000001E-2</c:v>
                </c:pt>
                <c:pt idx="2">
                  <c:v>1.7500000000000002E-2</c:v>
                </c:pt>
                <c:pt idx="3">
                  <c:v>1.7299999999999999E-2</c:v>
                </c:pt>
                <c:pt idx="4">
                  <c:v>1.7899999999999999E-2</c:v>
                </c:pt>
                <c:pt idx="5">
                  <c:v>1.8100000000000002E-2</c:v>
                </c:pt>
                <c:pt idx="6">
                  <c:v>1.8100000000000002E-2</c:v>
                </c:pt>
                <c:pt idx="7">
                  <c:v>1.8499999999999999E-2</c:v>
                </c:pt>
                <c:pt idx="8">
                  <c:v>1.8499999999999999E-2</c:v>
                </c:pt>
                <c:pt idx="9">
                  <c:v>2.64E-2</c:v>
                </c:pt>
                <c:pt idx="10">
                  <c:v>2.0299999999999999E-2</c:v>
                </c:pt>
                <c:pt idx="11">
                  <c:v>2.1000000000000001E-2</c:v>
                </c:pt>
              </c:numCache>
            </c:numRef>
          </c:val>
          <c:smooth val="0"/>
          <c:extLst>
            <c:ext xmlns:c16="http://schemas.microsoft.com/office/drawing/2014/chart" uri="{C3380CC4-5D6E-409C-BE32-E72D297353CC}">
              <c16:uniqueId val="{00000000-1066-419D-8797-CDA9BB05DA9F}"/>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Increase in the proportion of Black, Asian and minority ethnic staff in senior roles </a:t>
            </a:r>
          </a:p>
        </c:rich>
      </c:tx>
      <c:layout>
        <c:manualLayout>
          <c:xMode val="edge"/>
          <c:yMode val="edge"/>
          <c:x val="0.14065908900067939"/>
          <c:y val="3.346746672358771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0%</c:formatCode>
                <c:ptCount val="12"/>
                <c:pt idx="0">
                  <c:v>0.13</c:v>
                </c:pt>
                <c:pt idx="1">
                  <c:v>0.13</c:v>
                </c:pt>
                <c:pt idx="2">
                  <c:v>0.14000000000000001</c:v>
                </c:pt>
                <c:pt idx="3">
                  <c:v>0.14000000000000001</c:v>
                </c:pt>
                <c:pt idx="4">
                  <c:v>0.14000000000000001</c:v>
                </c:pt>
                <c:pt idx="5">
                  <c:v>0.14000000000000001</c:v>
                </c:pt>
                <c:pt idx="6">
                  <c:v>0.13</c:v>
                </c:pt>
                <c:pt idx="7">
                  <c:v>0.14000000000000001</c:v>
                </c:pt>
                <c:pt idx="8">
                  <c:v>0.13</c:v>
                </c:pt>
                <c:pt idx="9">
                  <c:v>0.13</c:v>
                </c:pt>
              </c:numCache>
            </c:numRef>
          </c:val>
          <c:extLst>
            <c:ext xmlns:c16="http://schemas.microsoft.com/office/drawing/2014/chart" uri="{C3380CC4-5D6E-409C-BE32-E72D297353CC}">
              <c16:uniqueId val="{00000000-F26C-4E25-88B0-1D62155A1AD8}"/>
            </c:ext>
          </c:extLst>
        </c:ser>
        <c:dLbls>
          <c:showLegendKey val="0"/>
          <c:showVal val="0"/>
          <c:showCatName val="0"/>
          <c:showSerName val="0"/>
          <c:showPercent val="0"/>
          <c:showBubbleSize val="0"/>
        </c:dLbls>
        <c:gapWidth val="60"/>
        <c:overlap val="-27"/>
        <c:axId val="706130608"/>
        <c:axId val="706128944"/>
      </c:bar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c:f>
              <c:strCache>
                <c:ptCount val="1"/>
                <c:pt idx="0">
                  <c:v>Actual</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DF72-4652-8D87-F7969E9CE15C}"/>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DF72-4652-8D87-F7969E9CE15C}"/>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5-DF72-4652-8D87-F7969E9CE15C}"/>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DF72-4652-8D87-F7969E9CE15C}"/>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9-DF72-4652-8D87-F7969E9CE15C}"/>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B-DF72-4652-8D87-F7969E9CE15C}"/>
              </c:ext>
            </c:extLst>
          </c:dPt>
          <c:dPt>
            <c:idx val="10"/>
            <c:invertIfNegative val="0"/>
            <c:bubble3D val="0"/>
            <c:spPr>
              <a:solidFill>
                <a:srgbClr val="EAD054"/>
              </a:solidFill>
              <a:ln>
                <a:noFill/>
              </a:ln>
              <a:effectLst/>
            </c:spPr>
            <c:extLst>
              <c:ext xmlns:c16="http://schemas.microsoft.com/office/drawing/2014/chart" uri="{C3380CC4-5D6E-409C-BE32-E72D297353CC}">
                <c16:uniqueId val="{0000000D-DF72-4652-8D87-F7969E9CE15C}"/>
              </c:ext>
            </c:extLst>
          </c:dPt>
          <c:dPt>
            <c:idx val="11"/>
            <c:invertIfNegative val="0"/>
            <c:bubble3D val="0"/>
            <c:spPr>
              <a:solidFill>
                <a:srgbClr val="EAD054"/>
              </a:solidFill>
              <a:ln>
                <a:noFill/>
              </a:ln>
              <a:effectLst/>
            </c:spPr>
            <c:extLst>
              <c:ext xmlns:c16="http://schemas.microsoft.com/office/drawing/2014/chart" uri="{C3380CC4-5D6E-409C-BE32-E72D297353CC}">
                <c16:uniqueId val="{0000000F-DF72-4652-8D87-F7969E9CE15C}"/>
              </c:ext>
            </c:extLst>
          </c:dPt>
          <c:cat>
            <c:numRef>
              <c:f>Sheet1!$B$4:$R$4</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Sheet1!$B$5:$R$5</c:f>
              <c:numCache>
                <c:formatCode>0.0</c:formatCode>
                <c:ptCount val="12"/>
                <c:pt idx="0">
                  <c:v>4.5889232800000013</c:v>
                </c:pt>
                <c:pt idx="1">
                  <c:v>4.5854197099999983</c:v>
                </c:pt>
                <c:pt idx="2">
                  <c:v>4.5574023799999992</c:v>
                </c:pt>
                <c:pt idx="3">
                  <c:v>4.5592140500000005</c:v>
                </c:pt>
                <c:pt idx="4">
                  <c:v>4.53948616</c:v>
                </c:pt>
                <c:pt idx="5">
                  <c:v>4.5675859799999996</c:v>
                </c:pt>
                <c:pt idx="6">
                  <c:v>4.5694139500000013</c:v>
                </c:pt>
                <c:pt idx="7">
                  <c:v>4.5876497199999999</c:v>
                </c:pt>
                <c:pt idx="8">
                  <c:v>4.5348636600000019</c:v>
                </c:pt>
                <c:pt idx="9">
                  <c:v>4.6104089200000002</c:v>
                </c:pt>
                <c:pt idx="10">
                  <c:v>4.5638780501707066</c:v>
                </c:pt>
                <c:pt idx="11">
                  <c:v>4.5938002181707072</c:v>
                </c:pt>
              </c:numCache>
            </c:numRef>
          </c:val>
          <c:extLst>
            <c:ext xmlns:c16="http://schemas.microsoft.com/office/drawing/2014/chart" uri="{C3380CC4-5D6E-409C-BE32-E72D297353CC}">
              <c16:uniqueId val="{00000010-DF72-4652-8D87-F7969E9CE15C}"/>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Sheet1!$A$6</c:f>
              <c:strCache>
                <c:ptCount val="1"/>
                <c:pt idx="0">
                  <c:v>Budget</c:v>
                </c:pt>
              </c:strCache>
            </c:strRef>
          </c:tx>
          <c:spPr>
            <a:ln w="28575" cap="rnd">
              <a:solidFill>
                <a:schemeClr val="accent2"/>
              </a:solidFill>
              <a:round/>
            </a:ln>
            <a:effectLst/>
          </c:spPr>
          <c:marker>
            <c:symbol val="none"/>
          </c:marker>
          <c:cat>
            <c:numRef>
              <c:f>Sheet1!$B$4:$R$4</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Sheet1!$B$6:$R$6</c:f>
              <c:numCache>
                <c:formatCode>0.0</c:formatCode>
                <c:ptCount val="12"/>
                <c:pt idx="0">
                  <c:v>4.6661033700000001</c:v>
                </c:pt>
                <c:pt idx="1">
                  <c:v>4.6069679900000002</c:v>
                </c:pt>
                <c:pt idx="2">
                  <c:v>4.6568768</c:v>
                </c:pt>
                <c:pt idx="3">
                  <c:v>4.6419493899999997</c:v>
                </c:pt>
                <c:pt idx="4">
                  <c:v>4.6680148899999994</c:v>
                </c:pt>
                <c:pt idx="5">
                  <c:v>4.6497503799999995</c:v>
                </c:pt>
                <c:pt idx="6">
                  <c:v>4.6401721399999998</c:v>
                </c:pt>
                <c:pt idx="7">
                  <c:v>4.6385542699999993</c:v>
                </c:pt>
                <c:pt idx="8">
                  <c:v>4.6300393599999996</c:v>
                </c:pt>
                <c:pt idx="9">
                  <c:v>4.6372255099999995</c:v>
                </c:pt>
                <c:pt idx="10">
                  <c:v>4.6335041299999995</c:v>
                </c:pt>
                <c:pt idx="11">
                  <c:v>4.7470992200000008</c:v>
                </c:pt>
              </c:numCache>
            </c:numRef>
          </c:val>
          <c:smooth val="0"/>
          <c:extLst>
            <c:ext xmlns:c16="http://schemas.microsoft.com/office/drawing/2014/chart" uri="{C3380CC4-5D6E-409C-BE32-E72D297353CC}">
              <c16:uniqueId val="{00000011-DF72-4652-8D87-F7969E9CE15C}"/>
            </c:ext>
          </c:extLst>
        </c:ser>
        <c:ser>
          <c:idx val="2"/>
          <c:order val="2"/>
          <c:tx>
            <c:v>Forecast</c:v>
          </c:tx>
          <c:spPr>
            <a:ln w="28575" cap="rnd">
              <a:solidFill>
                <a:schemeClr val="accent3"/>
              </a:solidFill>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12-DF72-4652-8D87-F7969E9CE15C}"/>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9152"/>
        <c:crosses val="autoZero"/>
        <c:auto val="1"/>
        <c:lblOffset val="100"/>
        <c:baseTimeUnit val="months"/>
      </c:dateAx>
      <c:valAx>
        <c:axId val="1542329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33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c:f>
              <c:strCache>
                <c:ptCount val="1"/>
                <c:pt idx="0">
                  <c:v>Actual</c:v>
                </c:pt>
              </c:strCache>
            </c:strRef>
          </c:tx>
          <c:invertIfNegative val="0"/>
          <c:dPt>
            <c:idx val="4"/>
            <c:invertIfNegative val="0"/>
            <c:bubble3D val="0"/>
            <c:extLst>
              <c:ext xmlns:c16="http://schemas.microsoft.com/office/drawing/2014/chart" uri="{C3380CC4-5D6E-409C-BE32-E72D297353CC}">
                <c16:uniqueId val="{00000001-B781-4DEE-948D-F6614EA14144}"/>
              </c:ext>
            </c:extLst>
          </c:dPt>
          <c:dPt>
            <c:idx val="5"/>
            <c:invertIfNegative val="0"/>
            <c:bubble3D val="0"/>
            <c:extLst>
              <c:ext xmlns:c16="http://schemas.microsoft.com/office/drawing/2014/chart" uri="{C3380CC4-5D6E-409C-BE32-E72D297353CC}">
                <c16:uniqueId val="{00000003-B781-4DEE-948D-F6614EA14144}"/>
              </c:ext>
            </c:extLst>
          </c:dPt>
          <c:dPt>
            <c:idx val="6"/>
            <c:invertIfNegative val="0"/>
            <c:bubble3D val="0"/>
            <c:extLst>
              <c:ext xmlns:c16="http://schemas.microsoft.com/office/drawing/2014/chart" uri="{C3380CC4-5D6E-409C-BE32-E72D297353CC}">
                <c16:uniqueId val="{00000005-B781-4DEE-948D-F6614EA14144}"/>
              </c:ext>
            </c:extLst>
          </c:dPt>
          <c:dPt>
            <c:idx val="7"/>
            <c:invertIfNegative val="0"/>
            <c:bubble3D val="0"/>
            <c:extLst>
              <c:ext xmlns:c16="http://schemas.microsoft.com/office/drawing/2014/chart" uri="{C3380CC4-5D6E-409C-BE32-E72D297353CC}">
                <c16:uniqueId val="{00000007-B781-4DEE-948D-F6614EA14144}"/>
              </c:ext>
            </c:extLst>
          </c:dPt>
          <c:dPt>
            <c:idx val="8"/>
            <c:invertIfNegative val="0"/>
            <c:bubble3D val="0"/>
            <c:extLst>
              <c:ext xmlns:c16="http://schemas.microsoft.com/office/drawing/2014/chart" uri="{C3380CC4-5D6E-409C-BE32-E72D297353CC}">
                <c16:uniqueId val="{00000009-B781-4DEE-948D-F6614EA14144}"/>
              </c:ext>
            </c:extLst>
          </c:dPt>
          <c:dPt>
            <c:idx val="9"/>
            <c:invertIfNegative val="0"/>
            <c:bubble3D val="0"/>
            <c:extLst>
              <c:ext xmlns:c16="http://schemas.microsoft.com/office/drawing/2014/chart" uri="{C3380CC4-5D6E-409C-BE32-E72D297353CC}">
                <c16:uniqueId val="{0000000B-B781-4DEE-948D-F6614EA14144}"/>
              </c:ext>
            </c:extLst>
          </c:dPt>
          <c:dPt>
            <c:idx val="10"/>
            <c:invertIfNegative val="0"/>
            <c:bubble3D val="0"/>
            <c:spPr>
              <a:solidFill>
                <a:srgbClr val="EAD054"/>
              </a:solidFill>
            </c:spPr>
            <c:extLst>
              <c:ext xmlns:c16="http://schemas.microsoft.com/office/drawing/2014/chart" uri="{C3380CC4-5D6E-409C-BE32-E72D297353CC}">
                <c16:uniqueId val="{0000000D-B781-4DEE-948D-F6614EA14144}"/>
              </c:ext>
            </c:extLst>
          </c:dPt>
          <c:dPt>
            <c:idx val="11"/>
            <c:invertIfNegative val="0"/>
            <c:bubble3D val="0"/>
            <c:spPr>
              <a:solidFill>
                <a:srgbClr val="EAD054"/>
              </a:solidFill>
            </c:spPr>
            <c:extLst>
              <c:ext xmlns:c16="http://schemas.microsoft.com/office/drawing/2014/chart" uri="{C3380CC4-5D6E-409C-BE32-E72D297353CC}">
                <c16:uniqueId val="{0000000F-B781-4DEE-948D-F6614EA14144}"/>
              </c:ext>
            </c:extLst>
          </c:dPt>
          <c:cat>
            <c:numRef>
              <c:f>Sheet1!$B$4:$R$4</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Sheet1!$B$10:$R$10</c:f>
              <c:numCache>
                <c:formatCode>0.0</c:formatCode>
                <c:ptCount val="12"/>
                <c:pt idx="0">
                  <c:v>1.6517102300000004</c:v>
                </c:pt>
                <c:pt idx="1">
                  <c:v>1.9370430300000001</c:v>
                </c:pt>
                <c:pt idx="2">
                  <c:v>1.7721284100000005</c:v>
                </c:pt>
                <c:pt idx="3">
                  <c:v>1.6772535800000001</c:v>
                </c:pt>
                <c:pt idx="4">
                  <c:v>1.9623659399999995</c:v>
                </c:pt>
                <c:pt idx="5">
                  <c:v>1.8350285899999998</c:v>
                </c:pt>
                <c:pt idx="6">
                  <c:v>2.4347034100000009</c:v>
                </c:pt>
                <c:pt idx="7">
                  <c:v>2.2222283900000002</c:v>
                </c:pt>
                <c:pt idx="8">
                  <c:v>2.2873032900000005</c:v>
                </c:pt>
                <c:pt idx="9">
                  <c:v>1.5757438600000004</c:v>
                </c:pt>
                <c:pt idx="10">
                  <c:v>2.0855204603088877</c:v>
                </c:pt>
                <c:pt idx="11">
                  <c:v>2.360784429884645</c:v>
                </c:pt>
              </c:numCache>
            </c:numRef>
          </c:val>
          <c:extLst>
            <c:ext xmlns:c16="http://schemas.microsoft.com/office/drawing/2014/chart" uri="{C3380CC4-5D6E-409C-BE32-E72D297353CC}">
              <c16:uniqueId val="{00000010-B781-4DEE-948D-F6614EA14144}"/>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Sheet1!$A$11</c:f>
              <c:strCache>
                <c:ptCount val="1"/>
                <c:pt idx="0">
                  <c:v>Budget</c:v>
                </c:pt>
              </c:strCache>
            </c:strRef>
          </c:tx>
          <c:marker>
            <c:symbol val="none"/>
          </c:marker>
          <c:cat>
            <c:numRef>
              <c:f>Sheet1!$B$4:$R$4</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Sheet1!$B$11:$R$11</c:f>
              <c:numCache>
                <c:formatCode>0.0</c:formatCode>
                <c:ptCount val="12"/>
                <c:pt idx="0">
                  <c:v>1.7625050200000001</c:v>
                </c:pt>
                <c:pt idx="1">
                  <c:v>1.9806066400000002</c:v>
                </c:pt>
                <c:pt idx="2">
                  <c:v>1.9013753200000001</c:v>
                </c:pt>
                <c:pt idx="3">
                  <c:v>1.7702912900000001</c:v>
                </c:pt>
                <c:pt idx="4">
                  <c:v>1.934617</c:v>
                </c:pt>
                <c:pt idx="5">
                  <c:v>1.7953950000000001</c:v>
                </c:pt>
                <c:pt idx="6">
                  <c:v>2.1730960000000001</c:v>
                </c:pt>
                <c:pt idx="7">
                  <c:v>1.8592211599999999</c:v>
                </c:pt>
                <c:pt idx="8">
                  <c:v>1.9693139600000003</c:v>
                </c:pt>
                <c:pt idx="9">
                  <c:v>1.7573260800000001</c:v>
                </c:pt>
                <c:pt idx="10">
                  <c:v>1.7067046699999999</c:v>
                </c:pt>
                <c:pt idx="11">
                  <c:v>2.2397176499999998</c:v>
                </c:pt>
              </c:numCache>
            </c:numRef>
          </c:val>
          <c:smooth val="0"/>
          <c:extLst>
            <c:ext xmlns:c16="http://schemas.microsoft.com/office/drawing/2014/chart" uri="{C3380CC4-5D6E-409C-BE32-E72D297353CC}">
              <c16:uniqueId val="{00000011-B781-4DEE-948D-F6614EA14144}"/>
            </c:ext>
          </c:extLst>
        </c:ser>
        <c:ser>
          <c:idx val="2"/>
          <c:order val="2"/>
          <c:tx>
            <c:v>Forecast</c:v>
          </c:tx>
          <c:marker>
            <c:symbol val="none"/>
          </c:marker>
          <c:val>
            <c:numLit>
              <c:formatCode>General</c:formatCode>
              <c:ptCount val="1"/>
              <c:pt idx="0">
                <c:v>1</c:v>
              </c:pt>
            </c:numLit>
          </c:val>
          <c:smooth val="0"/>
          <c:extLst>
            <c:ext xmlns:c16="http://schemas.microsoft.com/office/drawing/2014/chart" uri="{C3380CC4-5D6E-409C-BE32-E72D297353CC}">
              <c16:uniqueId val="{00000012-B781-4DEE-948D-F6614EA14144}"/>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txPr>
          <a:bodyPr rot="-60000000" vert="horz"/>
          <a:lstStyle/>
          <a:p>
            <a:pPr>
              <a:defRPr sz="800"/>
            </a:pPr>
            <a:endParaRPr lang="en-US"/>
          </a:p>
        </c:txPr>
        <c:crossAx val="1542329152"/>
        <c:crosses val="autoZero"/>
        <c:auto val="1"/>
        <c:lblOffset val="100"/>
        <c:baseTimeUnit val="months"/>
      </c:dateAx>
      <c:valAx>
        <c:axId val="1542329152"/>
        <c:scaling>
          <c:orientation val="minMax"/>
          <c:max val="2.5"/>
          <c:min val="0"/>
        </c:scaling>
        <c:delete val="0"/>
        <c:axPos val="l"/>
        <c:majorGridlines/>
        <c:numFmt formatCode="0.0" sourceLinked="1"/>
        <c:majorTickMark val="none"/>
        <c:minorTickMark val="none"/>
        <c:tickLblPos val="nextTo"/>
        <c:spPr>
          <a:ln>
            <a:noFill/>
          </a:ln>
        </c:spPr>
        <c:txPr>
          <a:bodyPr rot="-60000000" vert="horz"/>
          <a:lstStyle/>
          <a:p>
            <a:pPr>
              <a:defRPr sz="800"/>
            </a:pPr>
            <a:endParaRPr lang="en-US"/>
          </a:p>
        </c:txPr>
        <c:crossAx val="1542323328"/>
        <c:crosses val="autoZero"/>
        <c:crossBetween val="between"/>
        <c:majorUnit val="0.5"/>
      </c:valAx>
      <c:spPr>
        <a:ln>
          <a:solidFill>
            <a:schemeClr val="bg1"/>
          </a:solidFill>
        </a:ln>
      </c:spPr>
    </c:plotArea>
    <c:legend>
      <c:legendPos val="b"/>
      <c:overlay val="0"/>
      <c:txPr>
        <a:bodyPr rot="0" vert="horz"/>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33 interventional procedures guidance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672946098706467E-2"/>
          <c:y val="0.14404415618926456"/>
          <c:w val="0.86682908803239911"/>
          <c:h val="0.4869398861530860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2</c:v>
                </c:pt>
                <c:pt idx="1">
                  <c:v>4</c:v>
                </c:pt>
                <c:pt idx="2">
                  <c:v>3</c:v>
                </c:pt>
                <c:pt idx="3">
                  <c:v>2</c:v>
                </c:pt>
                <c:pt idx="4">
                  <c:v>5</c:v>
                </c:pt>
                <c:pt idx="5">
                  <c:v>3</c:v>
                </c:pt>
                <c:pt idx="6">
                  <c:v>2</c:v>
                </c:pt>
                <c:pt idx="7">
                  <c:v>5</c:v>
                </c:pt>
                <c:pt idx="8">
                  <c:v>0</c:v>
                </c:pt>
                <c:pt idx="9">
                  <c:v>4</c:v>
                </c:pt>
                <c:pt idx="10">
                  <c:v>0</c:v>
                </c:pt>
                <c:pt idx="11">
                  <c:v>0</c:v>
                </c:pt>
              </c:numCache>
            </c:numRef>
          </c:val>
          <c:extLst>
            <c:ext xmlns:c16="http://schemas.microsoft.com/office/drawing/2014/chart" uri="{C3380CC4-5D6E-409C-BE32-E72D297353CC}">
              <c16:uniqueId val="{00000000-BBA7-4440-ACE0-F53FF9A8E8D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2</c:v>
                </c:pt>
                <c:pt idx="1">
                  <c:v>4</c:v>
                </c:pt>
                <c:pt idx="2">
                  <c:v>3</c:v>
                </c:pt>
                <c:pt idx="3">
                  <c:v>2</c:v>
                </c:pt>
                <c:pt idx="4">
                  <c:v>3</c:v>
                </c:pt>
                <c:pt idx="5">
                  <c:v>3</c:v>
                </c:pt>
                <c:pt idx="6">
                  <c:v>3</c:v>
                </c:pt>
                <c:pt idx="7">
                  <c:v>3</c:v>
                </c:pt>
                <c:pt idx="8">
                  <c:v>3</c:v>
                </c:pt>
                <c:pt idx="9">
                  <c:v>1</c:v>
                </c:pt>
                <c:pt idx="10">
                  <c:v>3</c:v>
                </c:pt>
                <c:pt idx="11">
                  <c:v>3</c:v>
                </c:pt>
              </c:numCache>
            </c:numRef>
          </c:val>
          <c:smooth val="0"/>
          <c:extLst>
            <c:ext xmlns:c16="http://schemas.microsoft.com/office/drawing/2014/chart" uri="{C3380CC4-5D6E-409C-BE32-E72D297353CC}">
              <c16:uniqueId val="{00000001-BBA7-4440-ACE0-F53FF9A8E8D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3</c:v>
                </c:pt>
                <c:pt idx="1">
                  <c:v>5</c:v>
                </c:pt>
                <c:pt idx="2">
                  <c:v>2</c:v>
                </c:pt>
                <c:pt idx="3">
                  <c:v>1</c:v>
                </c:pt>
                <c:pt idx="4">
                  <c:v>3</c:v>
                </c:pt>
                <c:pt idx="5">
                  <c:v>3</c:v>
                </c:pt>
                <c:pt idx="6">
                  <c:v>3</c:v>
                </c:pt>
                <c:pt idx="7">
                  <c:v>2</c:v>
                </c:pt>
                <c:pt idx="8">
                  <c:v>2</c:v>
                </c:pt>
                <c:pt idx="9">
                  <c:v>0</c:v>
                </c:pt>
                <c:pt idx="10">
                  <c:v>2</c:v>
                </c:pt>
                <c:pt idx="11">
                  <c:v>5</c:v>
                </c:pt>
              </c:numCache>
            </c:numRef>
          </c:val>
          <c:smooth val="0"/>
          <c:extLst>
            <c:ext xmlns:c16="http://schemas.microsoft.com/office/drawing/2014/chart" uri="{C3380CC4-5D6E-409C-BE32-E72D297353CC}">
              <c16:uniqueId val="{00000000-6469-406E-852C-BB89D88320C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87378600445912558"/>
          <c:w val="0.80813007808270032"/>
          <c:h val="8.19144749714050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Sheet1!$A$15</c:f>
              <c:strCache>
                <c:ptCount val="1"/>
                <c:pt idx="0">
                  <c:v>Actual</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5B4B-4321-ADA5-BB294FDF6D42}"/>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5B4B-4321-ADA5-BB294FDF6D42}"/>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5-5B4B-4321-ADA5-BB294FDF6D42}"/>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5B4B-4321-ADA5-BB294FDF6D42}"/>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9-5B4B-4321-ADA5-BB294FDF6D42}"/>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B-5B4B-4321-ADA5-BB294FDF6D42}"/>
              </c:ext>
            </c:extLst>
          </c:dPt>
          <c:dPt>
            <c:idx val="10"/>
            <c:invertIfNegative val="0"/>
            <c:bubble3D val="0"/>
            <c:spPr>
              <a:solidFill>
                <a:srgbClr val="EAD054"/>
              </a:solidFill>
              <a:ln>
                <a:noFill/>
              </a:ln>
              <a:effectLst/>
            </c:spPr>
            <c:extLst>
              <c:ext xmlns:c16="http://schemas.microsoft.com/office/drawing/2014/chart" uri="{C3380CC4-5D6E-409C-BE32-E72D297353CC}">
                <c16:uniqueId val="{0000000D-5B4B-4321-ADA5-BB294FDF6D42}"/>
              </c:ext>
            </c:extLst>
          </c:dPt>
          <c:dPt>
            <c:idx val="11"/>
            <c:invertIfNegative val="0"/>
            <c:bubble3D val="0"/>
            <c:spPr>
              <a:solidFill>
                <a:srgbClr val="EAD054"/>
              </a:solidFill>
              <a:ln>
                <a:noFill/>
              </a:ln>
              <a:effectLst/>
            </c:spPr>
            <c:extLst>
              <c:ext xmlns:c16="http://schemas.microsoft.com/office/drawing/2014/chart" uri="{C3380CC4-5D6E-409C-BE32-E72D297353CC}">
                <c16:uniqueId val="{0000000F-5B4B-4321-ADA5-BB294FDF6D42}"/>
              </c:ext>
            </c:extLst>
          </c:dPt>
          <c:cat>
            <c:numRef>
              <c:f>Sheet1!$B$4:$R$4</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Sheet1!$B$15:$R$15</c:f>
              <c:numCache>
                <c:formatCode>0.0</c:formatCode>
                <c:ptCount val="12"/>
                <c:pt idx="0">
                  <c:v>1.9694589199999997</c:v>
                </c:pt>
                <c:pt idx="1">
                  <c:v>1.9104334599999999</c:v>
                </c:pt>
                <c:pt idx="2">
                  <c:v>2.1397982</c:v>
                </c:pt>
                <c:pt idx="3">
                  <c:v>2.1394202399999998</c:v>
                </c:pt>
                <c:pt idx="4">
                  <c:v>2.1907225100000001</c:v>
                </c:pt>
                <c:pt idx="5">
                  <c:v>1.8696829299999997</c:v>
                </c:pt>
                <c:pt idx="6">
                  <c:v>2.0319295200000003</c:v>
                </c:pt>
                <c:pt idx="7">
                  <c:v>1.8589409599999998</c:v>
                </c:pt>
                <c:pt idx="8">
                  <c:v>1.7004639699999997</c:v>
                </c:pt>
                <c:pt idx="9">
                  <c:v>1.6928619499999999</c:v>
                </c:pt>
                <c:pt idx="10">
                  <c:v>2.018328485754147</c:v>
                </c:pt>
                <c:pt idx="11">
                  <c:v>2.0998561857541476</c:v>
                </c:pt>
              </c:numCache>
            </c:numRef>
          </c:val>
          <c:extLst>
            <c:ext xmlns:c16="http://schemas.microsoft.com/office/drawing/2014/chart" uri="{C3380CC4-5D6E-409C-BE32-E72D297353CC}">
              <c16:uniqueId val="{00000010-5B4B-4321-ADA5-BB294FDF6D42}"/>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Sheet1!$A$16</c:f>
              <c:strCache>
                <c:ptCount val="1"/>
                <c:pt idx="0">
                  <c:v>Target</c:v>
                </c:pt>
              </c:strCache>
            </c:strRef>
          </c:tx>
          <c:spPr>
            <a:ln w="28575" cap="rnd">
              <a:solidFill>
                <a:schemeClr val="accent2"/>
              </a:solidFill>
              <a:round/>
            </a:ln>
            <a:effectLst/>
          </c:spPr>
          <c:marker>
            <c:symbol val="none"/>
          </c:marker>
          <c:cat>
            <c:numRef>
              <c:f>Sheet1!$B$4:$J$4</c:f>
              <c:numCache>
                <c:formatCode>mmm\-yy</c:formatCode>
                <c:ptCount val="4"/>
                <c:pt idx="0">
                  <c:v>44652</c:v>
                </c:pt>
                <c:pt idx="1">
                  <c:v>44682</c:v>
                </c:pt>
                <c:pt idx="2">
                  <c:v>44713</c:v>
                </c:pt>
                <c:pt idx="3">
                  <c:v>44743</c:v>
                </c:pt>
              </c:numCache>
            </c:numRef>
          </c:cat>
          <c:val>
            <c:numRef>
              <c:f>Sheet1!$C$16:$R$16</c:f>
              <c:numCache>
                <c:formatCode>0.0</c:formatCode>
                <c:ptCount val="12"/>
                <c:pt idx="0">
                  <c:v>1.9127540700000001</c:v>
                </c:pt>
                <c:pt idx="1">
                  <c:v>1.8723512600000001</c:v>
                </c:pt>
                <c:pt idx="2">
                  <c:v>1.8341096699999999</c:v>
                </c:pt>
                <c:pt idx="3">
                  <c:v>1.8560186699999999</c:v>
                </c:pt>
                <c:pt idx="4">
                  <c:v>1.8560186699999999</c:v>
                </c:pt>
                <c:pt idx="5">
                  <c:v>1.83501867</c:v>
                </c:pt>
                <c:pt idx="6">
                  <c:v>1.9797741299999998</c:v>
                </c:pt>
                <c:pt idx="7">
                  <c:v>1.9594076699999998</c:v>
                </c:pt>
                <c:pt idx="8">
                  <c:v>1.93740767</c:v>
                </c:pt>
                <c:pt idx="9">
                  <c:v>1.9594076699999998</c:v>
                </c:pt>
                <c:pt idx="10">
                  <c:v>1.9594076699999998</c:v>
                </c:pt>
                <c:pt idx="11">
                  <c:v>1.9527104799999999</c:v>
                </c:pt>
              </c:numCache>
            </c:numRef>
          </c:val>
          <c:smooth val="0"/>
          <c:extLst>
            <c:ext xmlns:c16="http://schemas.microsoft.com/office/drawing/2014/chart" uri="{C3380CC4-5D6E-409C-BE32-E72D297353CC}">
              <c16:uniqueId val="{00000011-5B4B-4321-ADA5-BB294FDF6D42}"/>
            </c:ext>
          </c:extLst>
        </c:ser>
        <c:ser>
          <c:idx val="2"/>
          <c:order val="2"/>
          <c:tx>
            <c:v>Forecast</c:v>
          </c:tx>
          <c:spPr>
            <a:ln w="28575" cap="rnd">
              <a:solidFill>
                <a:schemeClr val="accent3"/>
              </a:solidFill>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12-5B4B-4321-ADA5-BB294FDF6D42}"/>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9152"/>
        <c:crosses val="autoZero"/>
        <c:auto val="1"/>
        <c:lblOffset val="100"/>
        <c:baseTimeUnit val="months"/>
      </c:dateAx>
      <c:valAx>
        <c:axId val="1542329152"/>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33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'Cumulative performance 22-23'!$C$11</c:f>
              <c:strCache>
                <c:ptCount val="1"/>
                <c:pt idx="0">
                  <c:v>Actual income</c:v>
                </c:pt>
              </c:strCache>
            </c:strRef>
          </c:tx>
          <c:spPr>
            <a:solidFill>
              <a:srgbClr val="004650"/>
            </a:solidFill>
            <a:ln>
              <a:noFill/>
            </a:ln>
            <a:effectLst/>
          </c:spPr>
          <c:invertIfNegative val="0"/>
          <c:dPt>
            <c:idx val="0"/>
            <c:invertIfNegative val="0"/>
            <c:bubble3D val="0"/>
            <c:spPr>
              <a:solidFill>
                <a:srgbClr val="004650"/>
              </a:solidFill>
              <a:ln>
                <a:noFill/>
              </a:ln>
              <a:effectLst/>
            </c:spPr>
            <c:extLst>
              <c:ext xmlns:c16="http://schemas.microsoft.com/office/drawing/2014/chart" uri="{C3380CC4-5D6E-409C-BE32-E72D297353CC}">
                <c16:uniqueId val="{00000001-9351-47A7-8EF7-DC43FC6C76CB}"/>
              </c:ext>
            </c:extLst>
          </c:dPt>
          <c:dPt>
            <c:idx val="1"/>
            <c:invertIfNegative val="0"/>
            <c:bubble3D val="0"/>
            <c:spPr>
              <a:solidFill>
                <a:srgbClr val="004650"/>
              </a:solidFill>
              <a:ln>
                <a:noFill/>
              </a:ln>
              <a:effectLst/>
            </c:spPr>
            <c:extLst>
              <c:ext xmlns:c16="http://schemas.microsoft.com/office/drawing/2014/chart" uri="{C3380CC4-5D6E-409C-BE32-E72D297353CC}">
                <c16:uniqueId val="{00000003-9351-47A7-8EF7-DC43FC6C76CB}"/>
              </c:ext>
            </c:extLst>
          </c:dPt>
          <c:dPt>
            <c:idx val="2"/>
            <c:invertIfNegative val="0"/>
            <c:bubble3D val="0"/>
            <c:spPr>
              <a:solidFill>
                <a:srgbClr val="004650"/>
              </a:solidFill>
              <a:ln>
                <a:noFill/>
              </a:ln>
              <a:effectLst/>
            </c:spPr>
            <c:extLst>
              <c:ext xmlns:c16="http://schemas.microsoft.com/office/drawing/2014/chart" uri="{C3380CC4-5D6E-409C-BE32-E72D297353CC}">
                <c16:uniqueId val="{00000005-9351-47A7-8EF7-DC43FC6C76CB}"/>
              </c:ext>
            </c:extLst>
          </c:dPt>
          <c:dPt>
            <c:idx val="3"/>
            <c:invertIfNegative val="0"/>
            <c:bubble3D val="0"/>
            <c:spPr>
              <a:solidFill>
                <a:srgbClr val="004650"/>
              </a:solidFill>
              <a:ln>
                <a:noFill/>
              </a:ln>
              <a:effectLst/>
            </c:spPr>
            <c:extLst>
              <c:ext xmlns:c16="http://schemas.microsoft.com/office/drawing/2014/chart" uri="{C3380CC4-5D6E-409C-BE32-E72D297353CC}">
                <c16:uniqueId val="{00000007-9351-47A7-8EF7-DC43FC6C76CB}"/>
              </c:ext>
            </c:extLst>
          </c:dPt>
          <c:dPt>
            <c:idx val="4"/>
            <c:invertIfNegative val="0"/>
            <c:bubble3D val="0"/>
            <c:spPr>
              <a:solidFill>
                <a:srgbClr val="004650"/>
              </a:solidFill>
              <a:ln>
                <a:noFill/>
              </a:ln>
              <a:effectLst/>
            </c:spPr>
            <c:extLst>
              <c:ext xmlns:c16="http://schemas.microsoft.com/office/drawing/2014/chart" uri="{C3380CC4-5D6E-409C-BE32-E72D297353CC}">
                <c16:uniqueId val="{00000009-9351-47A7-8EF7-DC43FC6C76CB}"/>
              </c:ext>
            </c:extLst>
          </c:dPt>
          <c:dPt>
            <c:idx val="5"/>
            <c:invertIfNegative val="0"/>
            <c:bubble3D val="0"/>
            <c:spPr>
              <a:solidFill>
                <a:srgbClr val="004650"/>
              </a:solidFill>
              <a:ln>
                <a:noFill/>
              </a:ln>
              <a:effectLst/>
            </c:spPr>
            <c:extLst>
              <c:ext xmlns:c16="http://schemas.microsoft.com/office/drawing/2014/chart" uri="{C3380CC4-5D6E-409C-BE32-E72D297353CC}">
                <c16:uniqueId val="{0000000B-9351-47A7-8EF7-DC43FC6C76CB}"/>
              </c:ext>
            </c:extLst>
          </c:dPt>
          <c:dPt>
            <c:idx val="6"/>
            <c:invertIfNegative val="0"/>
            <c:bubble3D val="0"/>
            <c:spPr>
              <a:solidFill>
                <a:srgbClr val="004650"/>
              </a:solidFill>
              <a:ln>
                <a:noFill/>
              </a:ln>
              <a:effectLst/>
            </c:spPr>
            <c:extLst>
              <c:ext xmlns:c16="http://schemas.microsoft.com/office/drawing/2014/chart" uri="{C3380CC4-5D6E-409C-BE32-E72D297353CC}">
                <c16:uniqueId val="{0000000D-9351-47A7-8EF7-DC43FC6C76CB}"/>
              </c:ext>
            </c:extLst>
          </c:dPt>
          <c:dPt>
            <c:idx val="7"/>
            <c:invertIfNegative val="0"/>
            <c:bubble3D val="0"/>
            <c:spPr>
              <a:solidFill>
                <a:srgbClr val="004650"/>
              </a:solidFill>
              <a:ln>
                <a:noFill/>
              </a:ln>
              <a:effectLst/>
            </c:spPr>
            <c:extLst>
              <c:ext xmlns:c16="http://schemas.microsoft.com/office/drawing/2014/chart" uri="{C3380CC4-5D6E-409C-BE32-E72D297353CC}">
                <c16:uniqueId val="{0000000F-9351-47A7-8EF7-DC43FC6C76CB}"/>
              </c:ext>
            </c:extLst>
          </c:dPt>
          <c:dPt>
            <c:idx val="8"/>
            <c:invertIfNegative val="0"/>
            <c:bubble3D val="0"/>
            <c:spPr>
              <a:solidFill>
                <a:srgbClr val="004650"/>
              </a:solidFill>
              <a:ln>
                <a:noFill/>
              </a:ln>
              <a:effectLst/>
            </c:spPr>
            <c:extLst>
              <c:ext xmlns:c16="http://schemas.microsoft.com/office/drawing/2014/chart" uri="{C3380CC4-5D6E-409C-BE32-E72D297353CC}">
                <c16:uniqueId val="{00000011-9351-47A7-8EF7-DC43FC6C76CB}"/>
              </c:ext>
            </c:extLst>
          </c:dPt>
          <c:dPt>
            <c:idx val="9"/>
            <c:invertIfNegative val="0"/>
            <c:bubble3D val="0"/>
            <c:spPr>
              <a:solidFill>
                <a:srgbClr val="004650"/>
              </a:solidFill>
              <a:ln>
                <a:noFill/>
              </a:ln>
              <a:effectLst/>
            </c:spPr>
            <c:extLst>
              <c:ext xmlns:c16="http://schemas.microsoft.com/office/drawing/2014/chart" uri="{C3380CC4-5D6E-409C-BE32-E72D297353CC}">
                <c16:uniqueId val="{00000013-9351-47A7-8EF7-DC43FC6C76CB}"/>
              </c:ext>
            </c:extLst>
          </c:dPt>
          <c:dPt>
            <c:idx val="10"/>
            <c:invertIfNegative val="0"/>
            <c:bubble3D val="0"/>
            <c:spPr>
              <a:pattFill prst="trellis">
                <a:fgClr>
                  <a:srgbClr val="004650"/>
                </a:fgClr>
                <a:bgClr>
                  <a:schemeClr val="bg1"/>
                </a:bgClr>
              </a:pattFill>
              <a:ln>
                <a:noFill/>
              </a:ln>
              <a:effectLst/>
            </c:spPr>
            <c:extLst>
              <c:ext xmlns:c16="http://schemas.microsoft.com/office/drawing/2014/chart" uri="{C3380CC4-5D6E-409C-BE32-E72D297353CC}">
                <c16:uniqueId val="{00000015-9351-47A7-8EF7-DC43FC6C76CB}"/>
              </c:ext>
            </c:extLst>
          </c:dPt>
          <c:dPt>
            <c:idx val="11"/>
            <c:invertIfNegative val="0"/>
            <c:bubble3D val="0"/>
            <c:spPr>
              <a:pattFill prst="trellis">
                <a:fgClr>
                  <a:srgbClr val="004650"/>
                </a:fgClr>
                <a:bgClr>
                  <a:schemeClr val="bg1"/>
                </a:bgClr>
              </a:pattFill>
              <a:ln>
                <a:noFill/>
              </a:ln>
              <a:effectLst/>
            </c:spPr>
            <c:extLst>
              <c:ext xmlns:c16="http://schemas.microsoft.com/office/drawing/2014/chart" uri="{C3380CC4-5D6E-409C-BE32-E72D297353CC}">
                <c16:uniqueId val="{00000017-9351-47A7-8EF7-DC43FC6C76CB}"/>
              </c:ext>
            </c:extLst>
          </c:dPt>
          <c:cat>
            <c:numRef>
              <c:f>'Cumulative performance 22-23'!$D$3:$O$3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'Cumulative performance 22-23'!$D$11:$O$11</c:f>
              <c:numCache>
                <c:formatCode>_-* #,##0_-;\-* #,##0_-;_-* "-"??_-;_-@_-</c:formatCode>
                <c:ptCount val="12"/>
                <c:pt idx="0">
                  <c:v>757.474999999999</c:v>
                </c:pt>
                <c:pt idx="1">
                  <c:v>1433.7472999999979</c:v>
                </c:pt>
                <c:pt idx="2">
                  <c:v>2481.612299999998</c:v>
                </c:pt>
                <c:pt idx="3">
                  <c:v>3520.0072999999979</c:v>
                </c:pt>
                <c:pt idx="4">
                  <c:v>4642.1039499999979</c:v>
                </c:pt>
                <c:pt idx="5">
                  <c:v>5387.7789499999981</c:v>
                </c:pt>
                <c:pt idx="6">
                  <c:v>6233.6689499999984</c:v>
                </c:pt>
                <c:pt idx="7">
                  <c:v>7020.0139499999987</c:v>
                </c:pt>
                <c:pt idx="8">
                  <c:v>7716.0666499999988</c:v>
                </c:pt>
                <c:pt idx="9">
                  <c:v>8477.796699999999</c:v>
                </c:pt>
                <c:pt idx="10">
                  <c:v>9433.7066999999988</c:v>
                </c:pt>
                <c:pt idx="11">
                  <c:v>10286.5448</c:v>
                </c:pt>
              </c:numCache>
            </c:numRef>
          </c:val>
          <c:extLst>
            <c:ext xmlns:c16="http://schemas.microsoft.com/office/drawing/2014/chart" uri="{C3380CC4-5D6E-409C-BE32-E72D297353CC}">
              <c16:uniqueId val="{00000018-9351-47A7-8EF7-DC43FC6C76CB}"/>
            </c:ext>
          </c:extLst>
        </c:ser>
        <c:dLbls>
          <c:showLegendKey val="0"/>
          <c:showVal val="0"/>
          <c:showCatName val="0"/>
          <c:showSerName val="0"/>
          <c:showPercent val="0"/>
          <c:showBubbleSize val="0"/>
        </c:dLbls>
        <c:gapWidth val="150"/>
        <c:axId val="803118991"/>
        <c:axId val="803131887"/>
      </c:barChart>
      <c:lineChart>
        <c:grouping val="standard"/>
        <c:varyColors val="0"/>
        <c:ser>
          <c:idx val="0"/>
          <c:order val="0"/>
          <c:tx>
            <c:strRef>
              <c:f>'Cumulative performance 22-23'!$C$9</c:f>
              <c:strCache>
                <c:ptCount val="1"/>
                <c:pt idx="0">
                  <c:v>Income target (£10.7m)</c:v>
                </c:pt>
              </c:strCache>
            </c:strRef>
          </c:tx>
          <c:spPr>
            <a:ln w="28575" cap="rnd">
              <a:solidFill>
                <a:srgbClr val="7030A0"/>
              </a:solidFill>
              <a:round/>
            </a:ln>
            <a:effectLst/>
          </c:spPr>
          <c:marker>
            <c:symbol val="none"/>
          </c:marker>
          <c:cat>
            <c:numRef>
              <c:f>'Cumulative performance 22-23'!$D$3:$O$3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'Cumulative performance 22-23'!$D$9:$O$9</c:f>
              <c:numCache>
                <c:formatCode>_-* #,##0_-;\-* #,##0_-;_-* "-"??_-;_-@_-</c:formatCode>
                <c:ptCount val="12"/>
                <c:pt idx="0">
                  <c:v>800</c:v>
                </c:pt>
                <c:pt idx="1">
                  <c:v>1600</c:v>
                </c:pt>
                <c:pt idx="2">
                  <c:v>2450</c:v>
                </c:pt>
                <c:pt idx="3">
                  <c:v>3300</c:v>
                </c:pt>
                <c:pt idx="4">
                  <c:v>4150</c:v>
                </c:pt>
                <c:pt idx="5">
                  <c:v>5000</c:v>
                </c:pt>
                <c:pt idx="6">
                  <c:v>5950</c:v>
                </c:pt>
                <c:pt idx="7">
                  <c:v>6900</c:v>
                </c:pt>
                <c:pt idx="8">
                  <c:v>7850</c:v>
                </c:pt>
                <c:pt idx="9">
                  <c:v>8800</c:v>
                </c:pt>
                <c:pt idx="10">
                  <c:v>9750</c:v>
                </c:pt>
                <c:pt idx="11">
                  <c:v>10700</c:v>
                </c:pt>
              </c:numCache>
            </c:numRef>
          </c:val>
          <c:smooth val="0"/>
          <c:extLst>
            <c:ext xmlns:c16="http://schemas.microsoft.com/office/drawing/2014/chart" uri="{C3380CC4-5D6E-409C-BE32-E72D297353CC}">
              <c16:uniqueId val="{00000019-9351-47A7-8EF7-DC43FC6C76CB}"/>
            </c:ext>
          </c:extLst>
        </c:ser>
        <c:ser>
          <c:idx val="1"/>
          <c:order val="1"/>
          <c:tx>
            <c:strRef>
              <c:f>'Cumulative performance 22-23'!$C$10</c:f>
              <c:strCache>
                <c:ptCount val="1"/>
                <c:pt idx="0">
                  <c:v>Full cost recovery</c:v>
                </c:pt>
              </c:strCache>
            </c:strRef>
          </c:tx>
          <c:spPr>
            <a:ln w="28575" cap="rnd">
              <a:solidFill>
                <a:sysClr val="windowText" lastClr="000000"/>
              </a:solidFill>
              <a:round/>
            </a:ln>
            <a:effectLst/>
          </c:spPr>
          <c:marker>
            <c:symbol val="none"/>
          </c:marker>
          <c:cat>
            <c:numRef>
              <c:f>'Cumulative performance 22-23'!$D$3:$O$3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'Cumulative performance 22-23'!$D$10:$O$10</c:f>
              <c:numCache>
                <c:formatCode>_-* #,##0_-;\-* #,##0_-;_-* "-"??_-;_-@_-</c:formatCode>
                <c:ptCount val="12"/>
                <c:pt idx="0">
                  <c:v>1044.2624384578921</c:v>
                </c:pt>
                <c:pt idx="1">
                  <c:v>2038.9817691943156</c:v>
                </c:pt>
                <c:pt idx="2">
                  <c:v>3074.8719878016259</c:v>
                </c:pt>
                <c:pt idx="3">
                  <c:v>4097.1390000321144</c:v>
                </c:pt>
                <c:pt idx="4">
                  <c:v>5139.6399734015022</c:v>
                </c:pt>
                <c:pt idx="5">
                  <c:v>6261.2060511516574</c:v>
                </c:pt>
                <c:pt idx="6">
                  <c:v>7339.4724958840288</c:v>
                </c:pt>
                <c:pt idx="7">
                  <c:v>8405.5684158068125</c:v>
                </c:pt>
                <c:pt idx="8">
                  <c:v>9446.1685310937464</c:v>
                </c:pt>
                <c:pt idx="9">
                  <c:v>10478.39199548873</c:v>
                </c:pt>
                <c:pt idx="10">
                  <c:v>11513.469637179353</c:v>
                </c:pt>
                <c:pt idx="11">
                  <c:v>12553.047336778198</c:v>
                </c:pt>
              </c:numCache>
            </c:numRef>
          </c:val>
          <c:smooth val="0"/>
          <c:extLst>
            <c:ext xmlns:c16="http://schemas.microsoft.com/office/drawing/2014/chart" uri="{C3380CC4-5D6E-409C-BE32-E72D297353CC}">
              <c16:uniqueId val="{0000001A-9351-47A7-8EF7-DC43FC6C76CB}"/>
            </c:ext>
          </c:extLst>
        </c:ser>
        <c:dLbls>
          <c:showLegendKey val="0"/>
          <c:showVal val="0"/>
          <c:showCatName val="0"/>
          <c:showSerName val="0"/>
          <c:showPercent val="0"/>
          <c:showBubbleSize val="0"/>
        </c:dLbls>
        <c:marker val="1"/>
        <c:smooth val="0"/>
        <c:axId val="803118991"/>
        <c:axId val="803131887"/>
      </c:lineChart>
      <c:dateAx>
        <c:axId val="80311899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803131887"/>
        <c:crosses val="autoZero"/>
        <c:auto val="1"/>
        <c:lblOffset val="100"/>
        <c:baseTimeUnit val="months"/>
      </c:dateAx>
      <c:valAx>
        <c:axId val="803131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US" b="1" dirty="0">
                    <a:latin typeface="Lato" panose="020F0502020204030203" pitchFamily="34" charset="0"/>
                    <a:ea typeface="Lato" panose="020F0502020204030203" pitchFamily="34" charset="0"/>
                    <a:cs typeface="Lato" panose="020F0502020204030203" pitchFamily="34" charset="0"/>
                  </a:rPr>
                  <a:t>£000</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80311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NICE Scientific Advice income and expenditure between April 2021 - March 2023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'Income Nice SAD'!$O$38</c:f>
              <c:strCache>
                <c:ptCount val="1"/>
                <c:pt idx="0">
                  <c:v>Expenditure</c:v>
                </c:pt>
              </c:strCache>
            </c:strRef>
          </c:tx>
          <c:spPr>
            <a:ln w="28575" cap="rnd">
              <a:solidFill>
                <a:schemeClr val="accent1"/>
              </a:solidFill>
              <a:round/>
            </a:ln>
            <a:effectLst/>
          </c:spPr>
          <c:marker>
            <c:symbol val="none"/>
          </c:marker>
          <c:dPt>
            <c:idx val="19"/>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1-A89D-4F19-BE44-36C4F12E58D4}"/>
              </c:ext>
            </c:extLst>
          </c:dPt>
          <c:dPt>
            <c:idx val="20"/>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3-A89D-4F19-BE44-36C4F12E58D4}"/>
              </c:ext>
            </c:extLst>
          </c:dPt>
          <c:dPt>
            <c:idx val="21"/>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5-A89D-4F19-BE44-36C4F12E58D4}"/>
              </c:ext>
            </c:extLst>
          </c:dPt>
          <c:dPt>
            <c:idx val="22"/>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7-A89D-4F19-BE44-36C4F12E58D4}"/>
              </c:ext>
            </c:extLst>
          </c:dPt>
          <c:dPt>
            <c:idx val="23"/>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9-A89D-4F19-BE44-36C4F12E58D4}"/>
              </c:ext>
            </c:extLst>
          </c:dPt>
          <c:cat>
            <c:numRef>
              <c:f>'Income Nice SAD'!$P$35:$AM$35</c:f>
              <c:numCache>
                <c:formatCode>mmm\-yy</c:formatCode>
                <c:ptCount val="24"/>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pt idx="18">
                  <c:v>44835</c:v>
                </c:pt>
                <c:pt idx="19">
                  <c:v>44866</c:v>
                </c:pt>
                <c:pt idx="20">
                  <c:v>44896</c:v>
                </c:pt>
                <c:pt idx="21">
                  <c:v>44927</c:v>
                </c:pt>
                <c:pt idx="22">
                  <c:v>44958</c:v>
                </c:pt>
                <c:pt idx="23">
                  <c:v>44986</c:v>
                </c:pt>
              </c:numCache>
            </c:numRef>
          </c:cat>
          <c:val>
            <c:numRef>
              <c:f>'Income Nice SAD'!$P$38:$AM$38</c:f>
              <c:numCache>
                <c:formatCode>#,##0.00</c:formatCode>
                <c:ptCount val="24"/>
                <c:pt idx="0">
                  <c:v>193702.99</c:v>
                </c:pt>
                <c:pt idx="1">
                  <c:v>190492</c:v>
                </c:pt>
                <c:pt idx="2">
                  <c:v>209867</c:v>
                </c:pt>
                <c:pt idx="3">
                  <c:v>192246</c:v>
                </c:pt>
                <c:pt idx="4">
                  <c:v>181562</c:v>
                </c:pt>
                <c:pt idx="5">
                  <c:v>178408</c:v>
                </c:pt>
                <c:pt idx="6">
                  <c:v>192511</c:v>
                </c:pt>
                <c:pt idx="7">
                  <c:v>190380</c:v>
                </c:pt>
                <c:pt idx="8">
                  <c:v>219106</c:v>
                </c:pt>
                <c:pt idx="9" formatCode="General">
                  <c:v>210186</c:v>
                </c:pt>
                <c:pt idx="10" formatCode="General">
                  <c:v>206324</c:v>
                </c:pt>
                <c:pt idx="11" formatCode="General">
                  <c:v>225927</c:v>
                </c:pt>
                <c:pt idx="12" formatCode="General">
                  <c:v>216758.47999999998</c:v>
                </c:pt>
                <c:pt idx="13" formatCode="General">
                  <c:v>229180.22999999998</c:v>
                </c:pt>
                <c:pt idx="14" formatCode="General">
                  <c:v>224971.47</c:v>
                </c:pt>
                <c:pt idx="15" formatCode="General">
                  <c:v>230112.07</c:v>
                </c:pt>
                <c:pt idx="16" formatCode="General">
                  <c:v>237721.50999999998</c:v>
                </c:pt>
                <c:pt idx="17" formatCode="General">
                  <c:v>276470.09999999998</c:v>
                </c:pt>
                <c:pt idx="18" formatCode="General">
                  <c:v>240074.44</c:v>
                </c:pt>
                <c:pt idx="19" formatCode="General">
                  <c:v>242997.43</c:v>
                </c:pt>
                <c:pt idx="20" formatCode="General">
                  <c:v>265287.19999999995</c:v>
                </c:pt>
                <c:pt idx="21" formatCode="General">
                  <c:v>235717.49</c:v>
                </c:pt>
                <c:pt idx="22" formatCode="General">
                  <c:v>255607.399</c:v>
                </c:pt>
                <c:pt idx="23" formatCode="General">
                  <c:v>255607.399</c:v>
                </c:pt>
              </c:numCache>
            </c:numRef>
          </c:val>
          <c:smooth val="0"/>
          <c:extLst>
            <c:ext xmlns:c16="http://schemas.microsoft.com/office/drawing/2014/chart" uri="{C3380CC4-5D6E-409C-BE32-E72D297353CC}">
              <c16:uniqueId val="{0000000A-A89D-4F19-BE44-36C4F12E58D4}"/>
            </c:ext>
          </c:extLst>
        </c:ser>
        <c:ser>
          <c:idx val="1"/>
          <c:order val="1"/>
          <c:tx>
            <c:strRef>
              <c:f>'Income Nice SAD'!$O$39</c:f>
              <c:strCache>
                <c:ptCount val="1"/>
                <c:pt idx="0">
                  <c:v>Income</c:v>
                </c:pt>
              </c:strCache>
            </c:strRef>
          </c:tx>
          <c:spPr>
            <a:ln w="28575" cap="rnd">
              <a:solidFill>
                <a:schemeClr val="accent2"/>
              </a:solidFill>
              <a:round/>
            </a:ln>
            <a:effectLst/>
          </c:spPr>
          <c:marker>
            <c:symbol val="none"/>
          </c:marker>
          <c:dPt>
            <c:idx val="19"/>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C-A89D-4F19-BE44-36C4F12E58D4}"/>
              </c:ext>
            </c:extLst>
          </c:dPt>
          <c:dPt>
            <c:idx val="20"/>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E-A89D-4F19-BE44-36C4F12E58D4}"/>
              </c:ext>
            </c:extLst>
          </c:dPt>
          <c:dPt>
            <c:idx val="21"/>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0-A89D-4F19-BE44-36C4F12E58D4}"/>
              </c:ext>
            </c:extLst>
          </c:dPt>
          <c:dPt>
            <c:idx val="22"/>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12-A89D-4F19-BE44-36C4F12E58D4}"/>
              </c:ext>
            </c:extLst>
          </c:dPt>
          <c:dPt>
            <c:idx val="23"/>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14-A89D-4F19-BE44-36C4F12E58D4}"/>
              </c:ext>
            </c:extLst>
          </c:dPt>
          <c:cat>
            <c:numRef>
              <c:f>'Income Nice SAD'!$P$35:$AM$35</c:f>
              <c:numCache>
                <c:formatCode>mmm\-yy</c:formatCode>
                <c:ptCount val="24"/>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pt idx="18">
                  <c:v>44835</c:v>
                </c:pt>
                <c:pt idx="19">
                  <c:v>44866</c:v>
                </c:pt>
                <c:pt idx="20">
                  <c:v>44896</c:v>
                </c:pt>
                <c:pt idx="21">
                  <c:v>44927</c:v>
                </c:pt>
                <c:pt idx="22">
                  <c:v>44958</c:v>
                </c:pt>
                <c:pt idx="23">
                  <c:v>44986</c:v>
                </c:pt>
              </c:numCache>
            </c:numRef>
          </c:cat>
          <c:val>
            <c:numRef>
              <c:f>'Income Nice SAD'!$P$39:$AM$39</c:f>
              <c:numCache>
                <c:formatCode>#,##0.00</c:formatCode>
                <c:ptCount val="24"/>
                <c:pt idx="0">
                  <c:v>168662.77</c:v>
                </c:pt>
                <c:pt idx="1">
                  <c:v>136378</c:v>
                </c:pt>
                <c:pt idx="2">
                  <c:v>172804</c:v>
                </c:pt>
                <c:pt idx="3">
                  <c:v>153078</c:v>
                </c:pt>
                <c:pt idx="4">
                  <c:v>110110</c:v>
                </c:pt>
                <c:pt idx="5">
                  <c:v>138095</c:v>
                </c:pt>
                <c:pt idx="6">
                  <c:v>190687</c:v>
                </c:pt>
                <c:pt idx="7">
                  <c:v>242952</c:v>
                </c:pt>
                <c:pt idx="8">
                  <c:v>259701</c:v>
                </c:pt>
                <c:pt idx="9" formatCode="General">
                  <c:v>270598</c:v>
                </c:pt>
                <c:pt idx="10" formatCode="General">
                  <c:v>231110</c:v>
                </c:pt>
                <c:pt idx="11" formatCode="General">
                  <c:v>327960</c:v>
                </c:pt>
                <c:pt idx="12" formatCode="General">
                  <c:v>245905.29000000004</c:v>
                </c:pt>
                <c:pt idx="13" formatCode="General">
                  <c:v>290491.52999999997</c:v>
                </c:pt>
                <c:pt idx="14" formatCode="General">
                  <c:v>355605.75</c:v>
                </c:pt>
                <c:pt idx="15" formatCode="General">
                  <c:v>292387.49</c:v>
                </c:pt>
                <c:pt idx="16" formatCode="General">
                  <c:v>317131.61</c:v>
                </c:pt>
                <c:pt idx="17" formatCode="General">
                  <c:v>359775.8</c:v>
                </c:pt>
                <c:pt idx="18" formatCode="General">
                  <c:v>252443.51999999996</c:v>
                </c:pt>
                <c:pt idx="19" formatCode="General">
                  <c:v>237524.69999999995</c:v>
                </c:pt>
                <c:pt idx="20" formatCode="General">
                  <c:v>257722.15</c:v>
                </c:pt>
                <c:pt idx="21" formatCode="General">
                  <c:v>176435.08000000005</c:v>
                </c:pt>
                <c:pt idx="22" formatCode="General">
                  <c:v>240112.13000000003</c:v>
                </c:pt>
                <c:pt idx="23" formatCode="General">
                  <c:v>286849.73000000004</c:v>
                </c:pt>
              </c:numCache>
            </c:numRef>
          </c:val>
          <c:smooth val="0"/>
          <c:extLst>
            <c:ext xmlns:c16="http://schemas.microsoft.com/office/drawing/2014/chart" uri="{C3380CC4-5D6E-409C-BE32-E72D297353CC}">
              <c16:uniqueId val="{00000015-A89D-4F19-BE44-36C4F12E58D4}"/>
            </c:ext>
          </c:extLst>
        </c:ser>
        <c:dLbls>
          <c:showLegendKey val="0"/>
          <c:showVal val="0"/>
          <c:showCatName val="0"/>
          <c:showSerName val="0"/>
          <c:showPercent val="0"/>
          <c:showBubbleSize val="0"/>
        </c:dLbls>
        <c:smooth val="0"/>
        <c:axId val="1482417152"/>
        <c:axId val="1482419232"/>
      </c:lineChart>
      <c:dateAx>
        <c:axId val="14824171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19232"/>
        <c:crosses val="autoZero"/>
        <c:auto val="1"/>
        <c:lblOffset val="100"/>
        <c:baseTimeUnit val="months"/>
      </c:dateAx>
      <c:valAx>
        <c:axId val="1482419232"/>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1715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7 diagnostics guidance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0</c:v>
                </c:pt>
                <c:pt idx="2">
                  <c:v>0</c:v>
                </c:pt>
                <c:pt idx="3">
                  <c:v>1</c:v>
                </c:pt>
                <c:pt idx="4">
                  <c:v>0</c:v>
                </c:pt>
                <c:pt idx="5">
                  <c:v>0</c:v>
                </c:pt>
                <c:pt idx="6">
                  <c:v>0</c:v>
                </c:pt>
                <c:pt idx="7">
                  <c:v>0</c:v>
                </c:pt>
                <c:pt idx="8">
                  <c:v>0</c:v>
                </c:pt>
                <c:pt idx="9">
                  <c:v>2</c:v>
                </c:pt>
                <c:pt idx="10">
                  <c:v>0</c:v>
                </c:pt>
                <c:pt idx="11">
                  <c:v>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0</c:v>
                </c:pt>
                <c:pt idx="1">
                  <c:v>0</c:v>
                </c:pt>
                <c:pt idx="2">
                  <c:v>0</c:v>
                </c:pt>
                <c:pt idx="3">
                  <c:v>3</c:v>
                </c:pt>
                <c:pt idx="4">
                  <c:v>0</c:v>
                </c:pt>
                <c:pt idx="5">
                  <c:v>1</c:v>
                </c:pt>
                <c:pt idx="6">
                  <c:v>1</c:v>
                </c:pt>
                <c:pt idx="7">
                  <c:v>0</c:v>
                </c:pt>
                <c:pt idx="8">
                  <c:v>0</c:v>
                </c:pt>
                <c:pt idx="9">
                  <c:v>2</c:v>
                </c:pt>
                <c:pt idx="10">
                  <c:v>0</c:v>
                </c:pt>
                <c:pt idx="11">
                  <c:v>0</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Year prior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0</c:v>
                </c:pt>
                <c:pt idx="1">
                  <c:v>0</c:v>
                </c:pt>
                <c:pt idx="2">
                  <c:v>0</c:v>
                </c:pt>
                <c:pt idx="3">
                  <c:v>0</c:v>
                </c:pt>
                <c:pt idx="4">
                  <c:v>0</c:v>
                </c:pt>
                <c:pt idx="5">
                  <c:v>0</c:v>
                </c:pt>
                <c:pt idx="6">
                  <c:v>0</c:v>
                </c:pt>
                <c:pt idx="7">
                  <c:v>1</c:v>
                </c:pt>
                <c:pt idx="8">
                  <c:v>0</c:v>
                </c:pt>
                <c:pt idx="9">
                  <c:v>0</c:v>
                </c:pt>
                <c:pt idx="10">
                  <c:v>2</c:v>
                </c:pt>
                <c:pt idx="11">
                  <c:v>1</c:v>
                </c:pt>
              </c:numCache>
            </c:numRef>
          </c:val>
          <c:smooth val="0"/>
          <c:extLst>
            <c:ext xmlns:c16="http://schemas.microsoft.com/office/drawing/2014/chart" uri="{C3380CC4-5D6E-409C-BE32-E72D297353CC}">
              <c16:uniqueId val="{00000000-FE4D-410D-9440-F6173261A2B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8 medical technologies guidance</a:t>
            </a:r>
            <a:endParaRPr lang="en-GB"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1</c:v>
                </c:pt>
                <c:pt idx="2">
                  <c:v>0</c:v>
                </c:pt>
                <c:pt idx="3">
                  <c:v>0</c:v>
                </c:pt>
                <c:pt idx="4">
                  <c:v>1</c:v>
                </c:pt>
                <c:pt idx="5">
                  <c:v>0</c:v>
                </c:pt>
                <c:pt idx="6">
                  <c:v>1</c:v>
                </c:pt>
                <c:pt idx="7">
                  <c:v>2</c:v>
                </c:pt>
                <c:pt idx="8">
                  <c:v>1</c:v>
                </c:pt>
                <c:pt idx="9">
                  <c:v>0</c:v>
                </c:pt>
                <c:pt idx="10">
                  <c:v>0</c:v>
                </c:pt>
                <c:pt idx="1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0</c:v>
                </c:pt>
                <c:pt idx="1">
                  <c:v>1</c:v>
                </c:pt>
                <c:pt idx="2">
                  <c:v>0</c:v>
                </c:pt>
                <c:pt idx="3">
                  <c:v>0</c:v>
                </c:pt>
                <c:pt idx="4">
                  <c:v>1</c:v>
                </c:pt>
                <c:pt idx="5">
                  <c:v>0</c:v>
                </c:pt>
                <c:pt idx="6">
                  <c:v>2</c:v>
                </c:pt>
                <c:pt idx="7">
                  <c:v>1</c:v>
                </c:pt>
                <c:pt idx="8">
                  <c:v>1</c:v>
                </c:pt>
                <c:pt idx="9">
                  <c:v>0</c:v>
                </c:pt>
                <c:pt idx="10">
                  <c:v>0</c:v>
                </c:pt>
                <c:pt idx="11">
                  <c:v>1</c:v>
                </c:pt>
              </c:numCache>
            </c:numRef>
          </c:val>
          <c:smooth val="0"/>
          <c:extLst>
            <c:ext xmlns:c16="http://schemas.microsoft.com/office/drawing/2014/chart" uri="{C3380CC4-5D6E-409C-BE32-E72D297353CC}">
              <c16:uniqueId val="{00000001-515C-42B3-A14E-4EEFFD8DB627}"/>
            </c:ext>
          </c:extLst>
        </c:ser>
        <c:ser>
          <c:idx val="2"/>
          <c:order val="2"/>
          <c:tx>
            <c:strRef>
              <c:f>Sheet1!$D$1</c:f>
              <c:strCache>
                <c:ptCount val="1"/>
                <c:pt idx="0">
                  <c:v>Year prior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0</c:v>
                </c:pt>
                <c:pt idx="1">
                  <c:v>1</c:v>
                </c:pt>
                <c:pt idx="2">
                  <c:v>1</c:v>
                </c:pt>
                <c:pt idx="3">
                  <c:v>0</c:v>
                </c:pt>
                <c:pt idx="4">
                  <c:v>0</c:v>
                </c:pt>
                <c:pt idx="5">
                  <c:v>0</c:v>
                </c:pt>
                <c:pt idx="6">
                  <c:v>1</c:v>
                </c:pt>
                <c:pt idx="7">
                  <c:v>1</c:v>
                </c:pt>
                <c:pt idx="8">
                  <c:v>2</c:v>
                </c:pt>
                <c:pt idx="9">
                  <c:v>2</c:v>
                </c:pt>
                <c:pt idx="10">
                  <c:v>0</c:v>
                </c:pt>
                <c:pt idx="11">
                  <c:v>4</c:v>
                </c:pt>
              </c:numCache>
            </c:numRef>
          </c:val>
          <c:smooth val="0"/>
          <c:extLst>
            <c:ext xmlns:c16="http://schemas.microsoft.com/office/drawing/2014/chart" uri="{C3380CC4-5D6E-409C-BE32-E72D297353CC}">
              <c16:uniqueId val="{00000000-7CAC-451E-A341-29407F90F8C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Up to 46 medtech innovation briefings</a:t>
            </a:r>
          </a:p>
        </c:rich>
      </c:tx>
      <c:layout>
        <c:manualLayout>
          <c:xMode val="edge"/>
          <c:yMode val="edge"/>
          <c:x val="0.1840701339113927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082221928806966E-2"/>
          <c:y val="0.16660268852810708"/>
          <c:w val="0.87041981220229858"/>
          <c:h val="0.48451749134185962"/>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6</c:v>
                </c:pt>
                <c:pt idx="2">
                  <c:v>0</c:v>
                </c:pt>
                <c:pt idx="3">
                  <c:v>4</c:v>
                </c:pt>
                <c:pt idx="4">
                  <c:v>3</c:v>
                </c:pt>
                <c:pt idx="5">
                  <c:v>1</c:v>
                </c:pt>
                <c:pt idx="6">
                  <c:v>3</c:v>
                </c:pt>
                <c:pt idx="7">
                  <c:v>2</c:v>
                </c:pt>
                <c:pt idx="8">
                  <c:v>1</c:v>
                </c:pt>
                <c:pt idx="9">
                  <c:v>3</c:v>
                </c:pt>
                <c:pt idx="10">
                  <c:v>0</c:v>
                </c:pt>
                <c:pt idx="11">
                  <c:v>0</c:v>
                </c:pt>
              </c:numCache>
            </c:numRef>
          </c:val>
          <c:extLst>
            <c:ext xmlns:c16="http://schemas.microsoft.com/office/drawing/2014/chart" uri="{C3380CC4-5D6E-409C-BE32-E72D297353CC}">
              <c16:uniqueId val="{00000000-BBA7-4440-ACE0-F53FF9A8E8D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3</c:v>
                </c:pt>
                <c:pt idx="1">
                  <c:v>3</c:v>
                </c:pt>
                <c:pt idx="2">
                  <c:v>3</c:v>
                </c:pt>
                <c:pt idx="3">
                  <c:v>3</c:v>
                </c:pt>
                <c:pt idx="4">
                  <c:v>3</c:v>
                </c:pt>
                <c:pt idx="5">
                  <c:v>3</c:v>
                </c:pt>
                <c:pt idx="6">
                  <c:v>3</c:v>
                </c:pt>
                <c:pt idx="7">
                  <c:v>4</c:v>
                </c:pt>
                <c:pt idx="8">
                  <c:v>3</c:v>
                </c:pt>
                <c:pt idx="9">
                  <c:v>3</c:v>
                </c:pt>
                <c:pt idx="10">
                  <c:v>3</c:v>
                </c:pt>
                <c:pt idx="11">
                  <c:v>3</c:v>
                </c:pt>
              </c:numCache>
            </c:numRef>
          </c:val>
          <c:smooth val="0"/>
          <c:extLst>
            <c:ext xmlns:c16="http://schemas.microsoft.com/office/drawing/2014/chart" uri="{C3380CC4-5D6E-409C-BE32-E72D297353CC}">
              <c16:uniqueId val="{00000001-BBA7-4440-ACE0-F53FF9A8E8D3}"/>
            </c:ext>
          </c:extLst>
        </c:ser>
        <c:ser>
          <c:idx val="2"/>
          <c:order val="2"/>
          <c:tx>
            <c:strRef>
              <c:f>Sheet1!$D$1</c:f>
              <c:strCache>
                <c:ptCount val="1"/>
                <c:pt idx="0">
                  <c:v>Year prior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2</c:v>
                </c:pt>
                <c:pt idx="1">
                  <c:v>3</c:v>
                </c:pt>
                <c:pt idx="2">
                  <c:v>4</c:v>
                </c:pt>
                <c:pt idx="3">
                  <c:v>4</c:v>
                </c:pt>
                <c:pt idx="4">
                  <c:v>6</c:v>
                </c:pt>
                <c:pt idx="5">
                  <c:v>2</c:v>
                </c:pt>
                <c:pt idx="6">
                  <c:v>0</c:v>
                </c:pt>
                <c:pt idx="7">
                  <c:v>4</c:v>
                </c:pt>
                <c:pt idx="8">
                  <c:v>1</c:v>
                </c:pt>
                <c:pt idx="9">
                  <c:v>1</c:v>
                </c:pt>
                <c:pt idx="10">
                  <c:v>4</c:v>
                </c:pt>
                <c:pt idx="11">
                  <c:v>6</c:v>
                </c:pt>
              </c:numCache>
            </c:numRef>
          </c:val>
          <c:smooth val="0"/>
          <c:extLst>
            <c:ext xmlns:c16="http://schemas.microsoft.com/office/drawing/2014/chart" uri="{C3380CC4-5D6E-409C-BE32-E72D297353CC}">
              <c16:uniqueId val="{00000000-FDA2-4163-BB96-DF9EFD3CEBE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11 quality standard updates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0</c:v>
                </c:pt>
                <c:pt idx="2">
                  <c:v>0</c:v>
                </c:pt>
                <c:pt idx="3">
                  <c:v>0</c:v>
                </c:pt>
                <c:pt idx="4">
                  <c:v>0</c:v>
                </c:pt>
                <c:pt idx="5">
                  <c:v>1</c:v>
                </c:pt>
                <c:pt idx="6">
                  <c:v>0</c:v>
                </c:pt>
                <c:pt idx="7">
                  <c:v>0</c:v>
                </c:pt>
                <c:pt idx="8">
                  <c:v>1</c:v>
                </c:pt>
                <c:pt idx="9">
                  <c:v>2</c:v>
                </c:pt>
                <c:pt idx="10">
                  <c:v>0</c:v>
                </c:pt>
                <c:pt idx="11">
                  <c:v>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0</c:v>
                </c:pt>
                <c:pt idx="1">
                  <c:v>0</c:v>
                </c:pt>
                <c:pt idx="2">
                  <c:v>0</c:v>
                </c:pt>
                <c:pt idx="3">
                  <c:v>0</c:v>
                </c:pt>
                <c:pt idx="4">
                  <c:v>0</c:v>
                </c:pt>
                <c:pt idx="5">
                  <c:v>0</c:v>
                </c:pt>
                <c:pt idx="6">
                  <c:v>1</c:v>
                </c:pt>
                <c:pt idx="7">
                  <c:v>0</c:v>
                </c:pt>
                <c:pt idx="8">
                  <c:v>1</c:v>
                </c:pt>
                <c:pt idx="9">
                  <c:v>3</c:v>
                </c:pt>
                <c:pt idx="10">
                  <c:v>3</c:v>
                </c:pt>
                <c:pt idx="11">
                  <c:v>3</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0</c:v>
                </c:pt>
                <c:pt idx="1">
                  <c:v>0</c:v>
                </c:pt>
                <c:pt idx="2">
                  <c:v>0</c:v>
                </c:pt>
                <c:pt idx="3">
                  <c:v>0</c:v>
                </c:pt>
                <c:pt idx="4">
                  <c:v>1</c:v>
                </c:pt>
                <c:pt idx="5">
                  <c:v>2</c:v>
                </c:pt>
                <c:pt idx="6">
                  <c:v>0</c:v>
                </c:pt>
                <c:pt idx="7">
                  <c:v>0</c:v>
                </c:pt>
                <c:pt idx="8">
                  <c:v>1</c:v>
                </c:pt>
                <c:pt idx="9">
                  <c:v>0</c:v>
                </c:pt>
                <c:pt idx="10">
                  <c:v>1</c:v>
                </c:pt>
                <c:pt idx="11">
                  <c:v>3</c:v>
                </c:pt>
              </c:numCache>
            </c:numRef>
          </c:val>
          <c:smooth val="0"/>
          <c:extLst>
            <c:ext xmlns:c16="http://schemas.microsoft.com/office/drawing/2014/chart" uri="{C3380CC4-5D6E-409C-BE32-E72D297353CC}">
              <c16:uniqueId val="{00000000-6F05-400C-9873-075C00BA716F}"/>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45 quality standard alignments</a:t>
            </a:r>
            <a:endParaRPr lang="en-GB"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1</c:v>
                </c:pt>
                <c:pt idx="1">
                  <c:v>2</c:v>
                </c:pt>
                <c:pt idx="2">
                  <c:v>5</c:v>
                </c:pt>
                <c:pt idx="3">
                  <c:v>4</c:v>
                </c:pt>
                <c:pt idx="4">
                  <c:v>2</c:v>
                </c:pt>
                <c:pt idx="5">
                  <c:v>5</c:v>
                </c:pt>
                <c:pt idx="6">
                  <c:v>1</c:v>
                </c:pt>
                <c:pt idx="7">
                  <c:v>1</c:v>
                </c:pt>
                <c:pt idx="8">
                  <c:v>1</c:v>
                </c:pt>
                <c:pt idx="9">
                  <c:v>6</c:v>
                </c:pt>
                <c:pt idx="10">
                  <c:v>0</c:v>
                </c:pt>
                <c:pt idx="1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4</c:v>
                </c:pt>
                <c:pt idx="1">
                  <c:v>4</c:v>
                </c:pt>
                <c:pt idx="2">
                  <c:v>4</c:v>
                </c:pt>
                <c:pt idx="3">
                  <c:v>4</c:v>
                </c:pt>
                <c:pt idx="4">
                  <c:v>4</c:v>
                </c:pt>
                <c:pt idx="5">
                  <c:v>4</c:v>
                </c:pt>
                <c:pt idx="6">
                  <c:v>4</c:v>
                </c:pt>
                <c:pt idx="7">
                  <c:v>4</c:v>
                </c:pt>
                <c:pt idx="8">
                  <c:v>4</c:v>
                </c:pt>
                <c:pt idx="9">
                  <c:v>4</c:v>
                </c:pt>
                <c:pt idx="10">
                  <c:v>4</c:v>
                </c:pt>
                <c:pt idx="11">
                  <c:v>1</c:v>
                </c:pt>
              </c:numCache>
            </c:numRef>
          </c:val>
          <c:smooth val="0"/>
          <c:extLst>
            <c:ext xmlns:c16="http://schemas.microsoft.com/office/drawing/2014/chart" uri="{C3380CC4-5D6E-409C-BE32-E72D297353CC}">
              <c16:uniqueId val="{00000001-515C-42B3-A14E-4EEFFD8DB627}"/>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3</c:v>
                </c:pt>
                <c:pt idx="1">
                  <c:v>5</c:v>
                </c:pt>
                <c:pt idx="2">
                  <c:v>7</c:v>
                </c:pt>
                <c:pt idx="3">
                  <c:v>7</c:v>
                </c:pt>
                <c:pt idx="4">
                  <c:v>4</c:v>
                </c:pt>
                <c:pt idx="5">
                  <c:v>1</c:v>
                </c:pt>
                <c:pt idx="6">
                  <c:v>2</c:v>
                </c:pt>
                <c:pt idx="7">
                  <c:v>5</c:v>
                </c:pt>
                <c:pt idx="8">
                  <c:v>6</c:v>
                </c:pt>
                <c:pt idx="9">
                  <c:v>1</c:v>
                </c:pt>
                <c:pt idx="10">
                  <c:v>0</c:v>
                </c:pt>
                <c:pt idx="11">
                  <c:v>4</c:v>
                </c:pt>
              </c:numCache>
            </c:numRef>
          </c:val>
          <c:smooth val="0"/>
          <c:extLst>
            <c:ext xmlns:c16="http://schemas.microsoft.com/office/drawing/2014/chart" uri="{C3380CC4-5D6E-409C-BE32-E72D297353CC}">
              <c16:uniqueId val="{00000000-4EEF-411B-A20D-186E18C31EF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 indicator menu</a:t>
            </a:r>
          </a:p>
        </c:rich>
      </c:tx>
      <c:layout>
        <c:manualLayout>
          <c:xMode val="edge"/>
          <c:yMode val="edge"/>
          <c:x val="0.34280700196867819"/>
          <c:y val="0.1314942305748335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900773589007978E-2"/>
          <c:y val="0.22412000905691717"/>
          <c:w val="0.91709922641099206"/>
          <c:h val="0.4524374251217193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Sheet1!$B$2:$B$13</c:f>
              <c:numCache>
                <c:formatCode>General</c:formatCode>
                <c:ptCount val="12"/>
                <c:pt idx="0">
                  <c:v>0</c:v>
                </c:pt>
                <c:pt idx="1">
                  <c:v>0</c:v>
                </c:pt>
                <c:pt idx="2">
                  <c:v>0</c:v>
                </c:pt>
                <c:pt idx="3">
                  <c:v>0</c:v>
                </c:pt>
                <c:pt idx="4">
                  <c:v>1</c:v>
                </c:pt>
                <c:pt idx="5">
                  <c:v>0</c:v>
                </c:pt>
                <c:pt idx="6">
                  <c:v>0</c:v>
                </c:pt>
                <c:pt idx="7">
                  <c:v>1</c:v>
                </c:pt>
                <c:pt idx="8">
                  <c:v>0</c:v>
                </c:pt>
                <c:pt idx="9">
                  <c:v>0</c:v>
                </c:pt>
                <c:pt idx="10">
                  <c:v>0</c:v>
                </c:pt>
                <c:pt idx="11">
                  <c:v>0</c:v>
                </c:pt>
              </c:numCache>
            </c:numRef>
          </c:val>
          <c:extLst>
            <c:ext xmlns:c16="http://schemas.microsoft.com/office/drawing/2014/chart" uri="{C3380CC4-5D6E-409C-BE32-E72D297353CC}">
              <c16:uniqueId val="{00000000-BBA7-4440-ACE0-F53FF9A8E8D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Sheet1!$C$2:$C$13</c:f>
              <c:numCache>
                <c:formatCode>General</c:formatCode>
                <c:ptCount val="12"/>
                <c:pt idx="0">
                  <c:v>0</c:v>
                </c:pt>
                <c:pt idx="1">
                  <c:v>0</c:v>
                </c:pt>
                <c:pt idx="2">
                  <c:v>0</c:v>
                </c:pt>
                <c:pt idx="3">
                  <c:v>0</c:v>
                </c:pt>
                <c:pt idx="4">
                  <c:v>1</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1-BBA7-4440-ACE0-F53FF9A8E8D3}"/>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Sheet1!$D$2:$D$13</c:f>
              <c:numCache>
                <c:formatCode>General</c:formatCode>
                <c:ptCount val="12"/>
                <c:pt idx="0">
                  <c:v>0</c:v>
                </c:pt>
                <c:pt idx="1">
                  <c:v>0</c:v>
                </c:pt>
                <c:pt idx="2">
                  <c:v>0</c:v>
                </c:pt>
                <c:pt idx="3">
                  <c:v>0</c:v>
                </c:pt>
                <c:pt idx="4">
                  <c:v>0</c:v>
                </c:pt>
                <c:pt idx="5">
                  <c:v>1</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037D-40FD-8335-DD02931FFC88}"/>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87424944613572897"/>
          <c:w val="0.80813007808270032"/>
          <c:h val="7.03845620432884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22/03/2023</a:t>
            </a:fld>
            <a:endParaRPr lang="en-GB" dirty="0"/>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dirty="0"/>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299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7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73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18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34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129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527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599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3663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dirty="0"/>
          </a:p>
        </p:txBody>
      </p:sp>
    </p:spTree>
    <p:extLst>
      <p:ext uri="{BB962C8B-B14F-4D97-AF65-F5344CB8AC3E}">
        <p14:creationId xmlns:p14="http://schemas.microsoft.com/office/powerpoint/2010/main" val="3210355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dirty="0"/>
          </a:p>
        </p:txBody>
      </p:sp>
    </p:spTree>
    <p:extLst>
      <p:ext uri="{BB962C8B-B14F-4D97-AF65-F5344CB8AC3E}">
        <p14:creationId xmlns:p14="http://schemas.microsoft.com/office/powerpoint/2010/main" val="66741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A079-7320-D070-B3CB-0B4A4F00B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3B7BAD-BEFC-C9C9-D7F1-B9F57D31E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23AD1-794B-C9DD-2BED-083433D42FD5}"/>
              </a:ext>
            </a:extLst>
          </p:cNvPr>
          <p:cNvSpPr>
            <a:spLocks noGrp="1"/>
          </p:cNvSpPr>
          <p:nvPr>
            <p:ph type="dt" sz="half" idx="10"/>
          </p:nvPr>
        </p:nvSpPr>
        <p:spPr/>
        <p:txBody>
          <a:bodyPr/>
          <a:lstStyle/>
          <a:p>
            <a:fld id="{3640C669-BDC9-4F65-8CDA-4FE27C3BEBCD}" type="datetimeFigureOut">
              <a:rPr lang="en-GB" smtClean="0"/>
              <a:t>22/03/2023</a:t>
            </a:fld>
            <a:endParaRPr lang="en-GB"/>
          </a:p>
        </p:txBody>
      </p:sp>
      <p:sp>
        <p:nvSpPr>
          <p:cNvPr id="5" name="Footer Placeholder 4">
            <a:extLst>
              <a:ext uri="{FF2B5EF4-FFF2-40B4-BE49-F238E27FC236}">
                <a16:creationId xmlns:a16="http://schemas.microsoft.com/office/drawing/2014/main" id="{D49003FF-BA68-0B1A-4C01-D04EB4EF8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6712A-70EE-A8FA-F587-7D7A71321BA3}"/>
              </a:ext>
            </a:extLst>
          </p:cNvPr>
          <p:cNvSpPr>
            <a:spLocks noGrp="1"/>
          </p:cNvSpPr>
          <p:nvPr>
            <p:ph type="sldNum" sz="quarter" idx="12"/>
          </p:nvPr>
        </p:nvSpPr>
        <p:spPr/>
        <p:txBody>
          <a:bodyPr/>
          <a:lstStyle/>
          <a:p>
            <a:fld id="{04F9BD27-C174-4A68-9302-08D939F235BA}" type="slidenum">
              <a:rPr lang="en-GB" smtClean="0"/>
              <a:t>‹#›</a:t>
            </a:fld>
            <a:endParaRPr lang="en-GB"/>
          </a:p>
        </p:txBody>
      </p:sp>
    </p:spTree>
    <p:extLst>
      <p:ext uri="{BB962C8B-B14F-4D97-AF65-F5344CB8AC3E}">
        <p14:creationId xmlns:p14="http://schemas.microsoft.com/office/powerpoint/2010/main" val="88472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4" r:id="rId42"/>
    <p:sldLayoutId id="2147484135" r:id="rId43"/>
    <p:sldLayoutId id="2147484136"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C132-00E0-0E46-FD94-5DC82A0CA0BD}"/>
              </a:ext>
            </a:extLst>
          </p:cNvPr>
          <p:cNvSpPr>
            <a:spLocks noGrp="1"/>
          </p:cNvSpPr>
          <p:nvPr>
            <p:ph type="ctrTitle"/>
          </p:nvPr>
        </p:nvSpPr>
        <p:spPr>
          <a:xfrm>
            <a:off x="724988" y="722208"/>
            <a:ext cx="4651508" cy="1276350"/>
          </a:xfrm>
        </p:spPr>
        <p:txBody>
          <a:bodyPr>
            <a:normAutofit fontScale="90000"/>
          </a:bodyPr>
          <a:lstStyle/>
          <a:p>
            <a:r>
              <a:rPr lang="en-GB" dirty="0"/>
              <a:t>Integrated performance report</a:t>
            </a:r>
          </a:p>
        </p:txBody>
      </p:sp>
      <p:sp>
        <p:nvSpPr>
          <p:cNvPr id="3" name="Subtitle 2">
            <a:extLst>
              <a:ext uri="{FF2B5EF4-FFF2-40B4-BE49-F238E27FC236}">
                <a16:creationId xmlns:a16="http://schemas.microsoft.com/office/drawing/2014/main" id="{C5FE5D2E-43C8-E64D-0CE4-6CF5629666B3}"/>
              </a:ext>
            </a:extLst>
          </p:cNvPr>
          <p:cNvSpPr>
            <a:spLocks noGrp="1"/>
          </p:cNvSpPr>
          <p:nvPr>
            <p:ph type="subTitle" idx="1"/>
          </p:nvPr>
        </p:nvSpPr>
        <p:spPr>
          <a:xfrm>
            <a:off x="798140" y="2241489"/>
            <a:ext cx="3924300" cy="1356518"/>
          </a:xfrm>
        </p:spPr>
        <p:txBody>
          <a:bodyPr/>
          <a:lstStyle/>
          <a:p>
            <a:r>
              <a:rPr lang="en-GB" dirty="0"/>
              <a:t>March 2023</a:t>
            </a:r>
          </a:p>
        </p:txBody>
      </p:sp>
      <p:pic>
        <p:nvPicPr>
          <p:cNvPr id="6" name="Picture Placeholder 5" descr="Three nurses conversing and walking down a hospital corridor.">
            <a:extLst>
              <a:ext uri="{FF2B5EF4-FFF2-40B4-BE49-F238E27FC236}">
                <a16:creationId xmlns:a16="http://schemas.microsoft.com/office/drawing/2014/main" id="{F4BA12E7-986D-9D22-A886-B823B014911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427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C11997-3E1C-A0AF-F4A4-EFF920E54624}"/>
              </a:ext>
              <a:ext uri="{C183D7F6-B498-43B3-948B-1728B52AA6E4}">
                <adec:decorative xmlns:adec="http://schemas.microsoft.com/office/drawing/2017/decorative" val="1"/>
              </a:ext>
            </a:extLst>
          </p:cNvPr>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1537D0FD-CADC-101E-0280-A66951822F39}"/>
              </a:ext>
            </a:extLst>
          </p:cNvPr>
          <p:cNvSpPr>
            <a:spLocks noGrp="1"/>
          </p:cNvSpPr>
          <p:nvPr>
            <p:ph type="ctrTitle"/>
          </p:nvPr>
        </p:nvSpPr>
        <p:spPr>
          <a:xfrm>
            <a:off x="558583" y="256220"/>
            <a:ext cx="11178381" cy="371886"/>
          </a:xfrm>
        </p:spPr>
        <p:txBody>
          <a:bodyPr>
            <a:normAutofit/>
          </a:bodyPr>
          <a:lstStyle/>
          <a:p>
            <a:r>
              <a:rPr lang="en-GB" sz="2000" dirty="0"/>
              <a:t>Core advice and guidance (Slide 2 of 3)</a:t>
            </a:r>
          </a:p>
        </p:txBody>
      </p:sp>
      <p:graphicFrame>
        <p:nvGraphicFramePr>
          <p:cNvPr id="25" name="Chart 24" descr="Combined bar and line chart of NICE's actual, planned and prior year activity for 7 diagnostics guida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4039616124"/>
              </p:ext>
            </p:extLst>
          </p:nvPr>
        </p:nvGraphicFramePr>
        <p:xfrm>
          <a:off x="712941" y="837837"/>
          <a:ext cx="3536891" cy="3138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504100736"/>
              </p:ext>
            </p:extLst>
          </p:nvPr>
        </p:nvGraphicFramePr>
        <p:xfrm>
          <a:off x="868387" y="3976588"/>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7</a:t>
                      </a:r>
                    </a:p>
                  </a:txBody>
                  <a:tcPr>
                    <a:solidFill>
                      <a:srgbClr val="F7F4F1"/>
                    </a:solidFill>
                  </a:tcPr>
                </a:tc>
                <a:tc>
                  <a:txBody>
                    <a:bodyPr/>
                    <a:lstStyle/>
                    <a:p>
                      <a:r>
                        <a:rPr lang="en-GB" sz="1100" dirty="0"/>
                        <a:t>3</a:t>
                      </a:r>
                    </a:p>
                  </a:txBody>
                  <a:tcPr>
                    <a:solidFill>
                      <a:srgbClr val="F7F4F1"/>
                    </a:solidFill>
                  </a:tcPr>
                </a:tc>
                <a:tc>
                  <a:txBody>
                    <a:bodyPr/>
                    <a:lstStyle/>
                    <a:p>
                      <a:r>
                        <a:rPr lang="en-GB" sz="1100" dirty="0"/>
                        <a:t>43%</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868387" y="5162402"/>
            <a:ext cx="3481869" cy="1477328"/>
          </a:xfrm>
          <a:prstGeom prst="rect">
            <a:avLst/>
          </a:prstGeom>
          <a:noFill/>
        </p:spPr>
        <p:txBody>
          <a:bodyPr wrap="square">
            <a:spAutoFit/>
          </a:bodyPr>
          <a:lstStyle/>
          <a:p>
            <a:r>
              <a:rPr lang="en-GB" sz="1000" dirty="0"/>
              <a:t>One topic due to publish in October was delayed to allow for further work by the external assessment group and is now due to publish in March 2023. 3 other topics have been delayed due to a resolution request, correspondence from a stakeholder, and awaiting regulatory approval respectively; publication date for each is TBC but the programme anticipates publishing a total of 6 pieces of guidance in 2022/23 against 7 in the business plan. </a:t>
            </a:r>
          </a:p>
        </p:txBody>
      </p:sp>
      <p:graphicFrame>
        <p:nvGraphicFramePr>
          <p:cNvPr id="23" name="Chart 22" descr="Combined bar and line chart of NICE's actual, planned and prior year activity for 8 medical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2995971742"/>
              </p:ext>
            </p:extLst>
          </p:nvPr>
        </p:nvGraphicFramePr>
        <p:xfrm>
          <a:off x="4249831" y="828841"/>
          <a:ext cx="3536891" cy="3153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3635440272"/>
              </p:ext>
            </p:extLst>
          </p:nvPr>
        </p:nvGraphicFramePr>
        <p:xfrm>
          <a:off x="4412812" y="4000029"/>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6</a:t>
                      </a:r>
                    </a:p>
                  </a:txBody>
                  <a:tcPr>
                    <a:solidFill>
                      <a:srgbClr val="F7F4F1"/>
                    </a:solidFill>
                  </a:tcPr>
                </a:tc>
                <a:tc>
                  <a:txBody>
                    <a:bodyPr/>
                    <a:lstStyle/>
                    <a:p>
                      <a:r>
                        <a:rPr lang="en-GB" sz="1100" dirty="0"/>
                        <a:t>6</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4412812" y="5157233"/>
            <a:ext cx="3241072" cy="1015663"/>
          </a:xfrm>
          <a:prstGeom prst="rect">
            <a:avLst/>
          </a:prstGeom>
          <a:noFill/>
        </p:spPr>
        <p:txBody>
          <a:bodyPr wrap="square">
            <a:spAutoFit/>
          </a:bodyPr>
          <a:lstStyle/>
          <a:p>
            <a:r>
              <a:rPr lang="en-GB" sz="1000" dirty="0"/>
              <a:t>The programme has 7 pieces of guidance planned to publish this financial year. It is unable to meet the target of 8 due to a decrease in appropriate topics in the topic pipeline, although the programme is also running several Early Value Assessment (EVA) pilots.</a:t>
            </a:r>
          </a:p>
        </p:txBody>
      </p:sp>
      <p:graphicFrame>
        <p:nvGraphicFramePr>
          <p:cNvPr id="20" name="Chart 19" descr="Combined bar and line chart of NICE's actual, planned and prior year activity for up to 46 medtech innovation briefings, from April 2022 to March 2023.">
            <a:extLst>
              <a:ext uri="{FF2B5EF4-FFF2-40B4-BE49-F238E27FC236}">
                <a16:creationId xmlns:a16="http://schemas.microsoft.com/office/drawing/2014/main" id="{21C14A89-FE29-57C9-6B49-F0FC73A964D2}"/>
              </a:ext>
            </a:extLst>
          </p:cNvPr>
          <p:cNvGraphicFramePr/>
          <p:nvPr>
            <p:extLst>
              <p:ext uri="{D42A27DB-BD31-4B8C-83A1-F6EECF244321}">
                <p14:modId xmlns:p14="http://schemas.microsoft.com/office/powerpoint/2010/main" val="2982281964"/>
              </p:ext>
            </p:extLst>
          </p:nvPr>
        </p:nvGraphicFramePr>
        <p:xfrm>
          <a:off x="7786722" y="691244"/>
          <a:ext cx="3536891" cy="33188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Table 27">
            <a:extLst>
              <a:ext uri="{FF2B5EF4-FFF2-40B4-BE49-F238E27FC236}">
                <a16:creationId xmlns:a16="http://schemas.microsoft.com/office/drawing/2014/main" id="{07571EEB-083C-6488-E892-212C1E7582DA}"/>
              </a:ext>
            </a:extLst>
          </p:cNvPr>
          <p:cNvGraphicFramePr>
            <a:graphicFrameLocks noGrp="1"/>
          </p:cNvGraphicFramePr>
          <p:nvPr>
            <p:extLst>
              <p:ext uri="{D42A27DB-BD31-4B8C-83A1-F6EECF244321}">
                <p14:modId xmlns:p14="http://schemas.microsoft.com/office/powerpoint/2010/main" val="1433522152"/>
              </p:ext>
            </p:extLst>
          </p:nvPr>
        </p:nvGraphicFramePr>
        <p:xfrm>
          <a:off x="7957237" y="3997031"/>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30</a:t>
                      </a:r>
                    </a:p>
                  </a:txBody>
                  <a:tcPr>
                    <a:solidFill>
                      <a:srgbClr val="F7F4F1"/>
                    </a:solidFill>
                  </a:tcPr>
                </a:tc>
                <a:tc>
                  <a:txBody>
                    <a:bodyPr/>
                    <a:lstStyle/>
                    <a:p>
                      <a:r>
                        <a:rPr lang="en-GB" sz="1100" dirty="0"/>
                        <a:t>23</a:t>
                      </a:r>
                    </a:p>
                  </a:txBody>
                  <a:tcPr>
                    <a:solidFill>
                      <a:srgbClr val="F7F4F1"/>
                    </a:solidFill>
                  </a:tcPr>
                </a:tc>
                <a:tc>
                  <a:txBody>
                    <a:bodyPr/>
                    <a:lstStyle/>
                    <a:p>
                      <a:r>
                        <a:rPr lang="en-GB" sz="1100" dirty="0"/>
                        <a:t>77%</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98C1E0BD-DD70-D6B5-9689-959417709608}"/>
              </a:ext>
            </a:extLst>
          </p:cNvPr>
          <p:cNvSpPr txBox="1"/>
          <p:nvPr/>
        </p:nvSpPr>
        <p:spPr>
          <a:xfrm>
            <a:off x="7934631" y="4943753"/>
            <a:ext cx="3241072" cy="1938992"/>
          </a:xfrm>
          <a:prstGeom prst="rect">
            <a:avLst/>
          </a:prstGeom>
          <a:noFill/>
        </p:spPr>
        <p:txBody>
          <a:bodyPr wrap="square">
            <a:spAutoFit/>
          </a:bodyPr>
          <a:lstStyle/>
          <a:p>
            <a:r>
              <a:rPr lang="en-GB" sz="1000" dirty="0"/>
              <a:t>The programme planned to publish at least 36 MIBs against </a:t>
            </a:r>
            <a:r>
              <a:rPr lang="en-GB" sz="1000"/>
              <a:t>the formal </a:t>
            </a:r>
            <a:r>
              <a:rPr lang="en-GB" sz="1000" dirty="0"/>
              <a:t>target of 46. The programme is slightly behind schedule in the final quarter due to the increase in team focus on Early Value Assessment (EVA) and a decrease in topics coming through horizon scanning. The programme is expected to complete the fourth quarter having published 30 MIBs, with a further 8 developed to publication stage; these 8 remain unpublished due to regulatory issues, company information and evidence or overlap with the emerging EVA programme.</a:t>
            </a:r>
          </a:p>
        </p:txBody>
      </p:sp>
      <p:sp>
        <p:nvSpPr>
          <p:cNvPr id="15" name="Oval 14">
            <a:extLst>
              <a:ext uri="{FF2B5EF4-FFF2-40B4-BE49-F238E27FC236}">
                <a16:creationId xmlns:a16="http://schemas.microsoft.com/office/drawing/2014/main" id="{19F0E830-E3E7-0D2D-06AD-8F0EB204BCBB}"/>
              </a:ext>
              <a:ext uri="{C183D7F6-B498-43B3-948B-1728B52AA6E4}">
                <adec:decorative xmlns:adec="http://schemas.microsoft.com/office/drawing/2017/decorative" val="1"/>
              </a:ext>
            </a:extLst>
          </p:cNvPr>
          <p:cNvSpPr/>
          <p:nvPr/>
        </p:nvSpPr>
        <p:spPr>
          <a:xfrm>
            <a:off x="7421227" y="4679115"/>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B8357261-6CA3-6068-EF13-95456799E670}"/>
              </a:ext>
              <a:ext uri="{C183D7F6-B498-43B3-948B-1728B52AA6E4}">
                <adec:decorative xmlns:adec="http://schemas.microsoft.com/office/drawing/2017/decorative" val="1"/>
              </a:ext>
            </a:extLst>
          </p:cNvPr>
          <p:cNvSpPr/>
          <p:nvPr/>
        </p:nvSpPr>
        <p:spPr>
          <a:xfrm>
            <a:off x="10928659" y="4665363"/>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0A69B078-C788-AB83-5D0B-B9CBFDFBCA3B}"/>
              </a:ext>
              <a:ext uri="{C183D7F6-B498-43B3-948B-1728B52AA6E4}">
                <adec:decorative xmlns:adec="http://schemas.microsoft.com/office/drawing/2017/decorative" val="1"/>
              </a:ext>
            </a:extLst>
          </p:cNvPr>
          <p:cNvSpPr/>
          <p:nvPr/>
        </p:nvSpPr>
        <p:spPr>
          <a:xfrm>
            <a:off x="3825492" y="4679115"/>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75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p:nvPr/>
        </p:nvSpPr>
        <p:spPr>
          <a:xfrm>
            <a:off x="0" y="5656228"/>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Core advice and guidance (Slide 3 of 3)</a:t>
            </a:r>
          </a:p>
        </p:txBody>
      </p:sp>
      <p:graphicFrame>
        <p:nvGraphicFramePr>
          <p:cNvPr id="25" name="Chart 24" descr="Combined bar and line chart of NICE's actual, planned and prior year activity for 11 quality standard updates,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773346405"/>
              </p:ext>
            </p:extLst>
          </p:nvPr>
        </p:nvGraphicFramePr>
        <p:xfrm>
          <a:off x="716703" y="1094844"/>
          <a:ext cx="3536891" cy="31387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879844829"/>
              </p:ext>
            </p:extLst>
          </p:nvPr>
        </p:nvGraphicFramePr>
        <p:xfrm>
          <a:off x="728731" y="4308366"/>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5</a:t>
                      </a:r>
                    </a:p>
                  </a:txBody>
                  <a:tcPr>
                    <a:solidFill>
                      <a:srgbClr val="F7F4F1"/>
                    </a:solidFill>
                  </a:tcPr>
                </a:tc>
                <a:tc>
                  <a:txBody>
                    <a:bodyPr/>
                    <a:lstStyle/>
                    <a:p>
                      <a:r>
                        <a:rPr lang="en-GB" sz="1100" dirty="0"/>
                        <a:t>4</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684047" y="5547403"/>
            <a:ext cx="3285756" cy="1223412"/>
          </a:xfrm>
          <a:prstGeom prst="rect">
            <a:avLst/>
          </a:prstGeom>
          <a:noFill/>
        </p:spPr>
        <p:txBody>
          <a:bodyPr wrap="square">
            <a:spAutoFit/>
          </a:bodyPr>
          <a:lstStyle/>
          <a:p>
            <a:r>
              <a:rPr lang="en-GB" sz="1050" dirty="0"/>
              <a:t>The QS programme has scheduled most of its 22/23 publications for the second half of the financial year. This scheduling reflects a pause in the programme during 21/22. 2 QS topics have been delayed, publication of these QS will fall into 23/24 giving a year-end total of 9 against the business plan target of 11.</a:t>
            </a:r>
          </a:p>
        </p:txBody>
      </p:sp>
      <p:graphicFrame>
        <p:nvGraphicFramePr>
          <p:cNvPr id="23" name="Chart 22" descr="Combined bar and line chart of NICE's actual, planned and prior year activity for 45 quality standard alignments,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2408539934"/>
              </p:ext>
            </p:extLst>
          </p:nvPr>
        </p:nvGraphicFramePr>
        <p:xfrm>
          <a:off x="4249831" y="1072108"/>
          <a:ext cx="3536891" cy="315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476481192"/>
              </p:ext>
            </p:extLst>
          </p:nvPr>
        </p:nvGraphicFramePr>
        <p:xfrm>
          <a:off x="4405279" y="4320221"/>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40</a:t>
                      </a:r>
                    </a:p>
                  </a:txBody>
                  <a:tcPr>
                    <a:solidFill>
                      <a:srgbClr val="F7F4F1"/>
                    </a:solidFill>
                  </a:tcPr>
                </a:tc>
                <a:tc>
                  <a:txBody>
                    <a:bodyPr/>
                    <a:lstStyle/>
                    <a:p>
                      <a:r>
                        <a:rPr lang="en-GB" sz="1100" dirty="0"/>
                        <a:t>28</a:t>
                      </a:r>
                    </a:p>
                  </a:txBody>
                  <a:tcPr>
                    <a:solidFill>
                      <a:srgbClr val="F7F4F1"/>
                    </a:solidFill>
                  </a:tcPr>
                </a:tc>
                <a:tc>
                  <a:txBody>
                    <a:bodyPr/>
                    <a:lstStyle/>
                    <a:p>
                      <a:r>
                        <a:rPr lang="en-GB" sz="1100" dirty="0"/>
                        <a:t>70%</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4405279" y="5539968"/>
            <a:ext cx="3241072" cy="861774"/>
          </a:xfrm>
          <a:prstGeom prst="rect">
            <a:avLst/>
          </a:prstGeom>
          <a:noFill/>
        </p:spPr>
        <p:txBody>
          <a:bodyPr wrap="square">
            <a:spAutoFit/>
          </a:bodyPr>
          <a:lstStyle/>
          <a:p>
            <a:r>
              <a:rPr lang="en-GB" sz="1000" dirty="0"/>
              <a:t>The target is based on last year's activity. The programme is behind plan due to a few of the underpinning guidelines publishing later than expected. The year-end outturn is anticipated to be 38 against the business plan target of 45.</a:t>
            </a:r>
          </a:p>
        </p:txBody>
      </p:sp>
      <p:graphicFrame>
        <p:nvGraphicFramePr>
          <p:cNvPr id="20" name="Chart 19" descr="Combined bar and line chart of NICE's actual, planned and prior year activity for 1 indicator menu, from April 2022 to March 2023.">
            <a:extLst>
              <a:ext uri="{FF2B5EF4-FFF2-40B4-BE49-F238E27FC236}">
                <a16:creationId xmlns:a16="http://schemas.microsoft.com/office/drawing/2014/main" id="{21C14A89-FE29-57C9-6B49-F0FC73A964D2}"/>
              </a:ext>
            </a:extLst>
          </p:cNvPr>
          <p:cNvGraphicFramePr/>
          <p:nvPr>
            <p:extLst>
              <p:ext uri="{D42A27DB-BD31-4B8C-83A1-F6EECF244321}">
                <p14:modId xmlns:p14="http://schemas.microsoft.com/office/powerpoint/2010/main" val="3808845454"/>
              </p:ext>
            </p:extLst>
          </p:nvPr>
        </p:nvGraphicFramePr>
        <p:xfrm>
          <a:off x="7786722" y="701942"/>
          <a:ext cx="3536891" cy="36701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Table 27">
            <a:extLst>
              <a:ext uri="{FF2B5EF4-FFF2-40B4-BE49-F238E27FC236}">
                <a16:creationId xmlns:a16="http://schemas.microsoft.com/office/drawing/2014/main" id="{07571EEB-083C-6488-E892-212C1E7582DA}"/>
              </a:ext>
            </a:extLst>
          </p:cNvPr>
          <p:cNvGraphicFramePr>
            <a:graphicFrameLocks noGrp="1"/>
          </p:cNvGraphicFramePr>
          <p:nvPr>
            <p:extLst>
              <p:ext uri="{D42A27DB-BD31-4B8C-83A1-F6EECF244321}">
                <p14:modId xmlns:p14="http://schemas.microsoft.com/office/powerpoint/2010/main" val="1072667892"/>
              </p:ext>
            </p:extLst>
          </p:nvPr>
        </p:nvGraphicFramePr>
        <p:xfrm>
          <a:off x="7999797" y="4349469"/>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1</a:t>
                      </a:r>
                    </a:p>
                  </a:txBody>
                  <a:tcPr>
                    <a:solidFill>
                      <a:srgbClr val="F7F4F1"/>
                    </a:solidFill>
                  </a:tcPr>
                </a:tc>
                <a:tc>
                  <a:txBody>
                    <a:bodyPr/>
                    <a:lstStyle/>
                    <a:p>
                      <a:r>
                        <a:rPr lang="en-GB" sz="1100" dirty="0"/>
                        <a:t>2</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98C1E0BD-DD70-D6B5-9689-959417709608}"/>
              </a:ext>
            </a:extLst>
          </p:cNvPr>
          <p:cNvSpPr txBox="1"/>
          <p:nvPr/>
        </p:nvSpPr>
        <p:spPr>
          <a:xfrm>
            <a:off x="7934631" y="5547403"/>
            <a:ext cx="3241072" cy="577081"/>
          </a:xfrm>
          <a:prstGeom prst="rect">
            <a:avLst/>
          </a:prstGeom>
          <a:noFill/>
        </p:spPr>
        <p:txBody>
          <a:bodyPr wrap="square">
            <a:spAutoFit/>
          </a:bodyPr>
          <a:lstStyle/>
          <a:p>
            <a:r>
              <a:rPr lang="en-GB" sz="1050" dirty="0"/>
              <a:t>Menu published in August 2022 in line with plan. Additional Indicator menu published in November 2022.</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3745448" y="4954531"/>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B13C6BC-758D-BA28-0CE4-F05EBA0384A8}"/>
              </a:ext>
              <a:ext uri="{C183D7F6-B498-43B3-948B-1728B52AA6E4}">
                <adec:decorative xmlns:adec="http://schemas.microsoft.com/office/drawing/2017/decorative" val="1"/>
              </a:ext>
            </a:extLst>
          </p:cNvPr>
          <p:cNvSpPr/>
          <p:nvPr/>
        </p:nvSpPr>
        <p:spPr>
          <a:xfrm>
            <a:off x="7421227" y="4982753"/>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9EA7FC3E-0AED-7888-D0B8-824A31635B81}"/>
              </a:ext>
              <a:ext uri="{C183D7F6-B498-43B3-948B-1728B52AA6E4}">
                <adec:decorative xmlns:adec="http://schemas.microsoft.com/office/drawing/2017/decorative" val="1"/>
              </a:ext>
            </a:extLst>
          </p:cNvPr>
          <p:cNvSpPr/>
          <p:nvPr/>
        </p:nvSpPr>
        <p:spPr>
          <a:xfrm>
            <a:off x="11021035" y="498332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6190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18AE-FA89-E42D-1C3F-F3768A849DA5}"/>
              </a:ext>
            </a:extLst>
          </p:cNvPr>
          <p:cNvSpPr>
            <a:spLocks noGrp="1"/>
          </p:cNvSpPr>
          <p:nvPr>
            <p:ph type="ctrTitle"/>
          </p:nvPr>
        </p:nvSpPr>
        <p:spPr>
          <a:xfrm>
            <a:off x="724988" y="746308"/>
            <a:ext cx="9965654" cy="2379357"/>
          </a:xfrm>
        </p:spPr>
        <p:txBody>
          <a:bodyPr>
            <a:normAutofit/>
          </a:bodyPr>
          <a:lstStyle/>
          <a:p>
            <a:r>
              <a:rPr lang="en-GB" dirty="0"/>
              <a:t>Enabling timely access to new technologies through our technology appraisal and highly specialised technologies programmes</a:t>
            </a:r>
          </a:p>
        </p:txBody>
      </p:sp>
      <p:sp>
        <p:nvSpPr>
          <p:cNvPr id="5" name="TextBox 4">
            <a:extLst>
              <a:ext uri="{FF2B5EF4-FFF2-40B4-BE49-F238E27FC236}">
                <a16:creationId xmlns:a16="http://schemas.microsoft.com/office/drawing/2014/main" id="{A350E292-F5AB-0C67-4C2A-E57ACBB4E2B4}"/>
              </a:ext>
            </a:extLst>
          </p:cNvPr>
          <p:cNvSpPr txBox="1"/>
          <p:nvPr/>
        </p:nvSpPr>
        <p:spPr>
          <a:xfrm>
            <a:off x="724988" y="3444240"/>
            <a:ext cx="6106160" cy="369332"/>
          </a:xfrm>
          <a:prstGeom prst="rect">
            <a:avLst/>
          </a:prstGeom>
          <a:noFill/>
        </p:spPr>
        <p:txBody>
          <a:bodyPr wrap="square">
            <a:spAutoFit/>
          </a:bodyPr>
          <a:lstStyle/>
          <a:p>
            <a:r>
              <a:rPr lang="en-GB" dirty="0">
                <a:solidFill>
                  <a:schemeClr val="bg1"/>
                </a:solidFill>
              </a:rPr>
              <a:t>1 April 2022 to 31 January 2023</a:t>
            </a:r>
          </a:p>
        </p:txBody>
      </p:sp>
      <p:sp>
        <p:nvSpPr>
          <p:cNvPr id="4" name="Slide Number Placeholder 3">
            <a:extLst>
              <a:ext uri="{FF2B5EF4-FFF2-40B4-BE49-F238E27FC236}">
                <a16:creationId xmlns:a16="http://schemas.microsoft.com/office/drawing/2014/main" id="{76846A18-3F06-077C-000E-B9B3742420D7}"/>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12</a:t>
            </a:fld>
            <a:endParaRPr lang="en-GB" dirty="0"/>
          </a:p>
        </p:txBody>
      </p:sp>
    </p:spTree>
    <p:extLst>
      <p:ext uri="{BB962C8B-B14F-4D97-AF65-F5344CB8AC3E}">
        <p14:creationId xmlns:p14="http://schemas.microsoft.com/office/powerpoint/2010/main" val="207394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FD9243-A72D-F579-CE37-194361765FF1}"/>
              </a:ext>
              <a:ext uri="{C183D7F6-B498-43B3-948B-1728B52AA6E4}">
                <adec:decorative xmlns:adec="http://schemas.microsoft.com/office/drawing/2017/decorative" val="1"/>
              </a:ext>
            </a:extLst>
          </p:cNvPr>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496383" y="178972"/>
            <a:ext cx="11178381" cy="682922"/>
          </a:xfrm>
        </p:spPr>
        <p:txBody>
          <a:bodyPr>
            <a:noAutofit/>
          </a:bodyPr>
          <a:lstStyle/>
          <a:p>
            <a:r>
              <a:rPr lang="en-GB" sz="2000" dirty="0"/>
              <a:t>Enabling timely access to new technologies through our technology appraisal and highly specialised technologies programmes (Slide 1 of 2)</a:t>
            </a:r>
          </a:p>
        </p:txBody>
      </p:sp>
      <p:graphicFrame>
        <p:nvGraphicFramePr>
          <p:cNvPr id="25" name="Chart 24" descr="Combined bar and line chart of NICE's percentage of actual, target and prior year activity for technology appraisals and highly specialised technologies evaluations for all new drugs with a new active substa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302787892"/>
              </p:ext>
            </p:extLst>
          </p:nvPr>
        </p:nvGraphicFramePr>
        <p:xfrm>
          <a:off x="726798" y="1072368"/>
          <a:ext cx="3446898" cy="374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748347846"/>
              </p:ext>
            </p:extLst>
          </p:nvPr>
        </p:nvGraphicFramePr>
        <p:xfrm>
          <a:off x="836448" y="4795587"/>
          <a:ext cx="3227598" cy="727510"/>
        </p:xfrm>
        <a:graphic>
          <a:graphicData uri="http://schemas.openxmlformats.org/drawingml/2006/table">
            <a:tbl>
              <a:tblPr firstRow="1" bandRow="1">
                <a:tableStyleId>{5C22544A-7EE6-4342-B048-85BDC9FD1C3A}</a:tableStyleId>
              </a:tblPr>
              <a:tblGrid>
                <a:gridCol w="1613799">
                  <a:extLst>
                    <a:ext uri="{9D8B030D-6E8A-4147-A177-3AD203B41FA5}">
                      <a16:colId xmlns:a16="http://schemas.microsoft.com/office/drawing/2014/main" val="3982682260"/>
                    </a:ext>
                  </a:extLst>
                </a:gridCol>
                <a:gridCol w="1613799">
                  <a:extLst>
                    <a:ext uri="{9D8B030D-6E8A-4147-A177-3AD203B41FA5}">
                      <a16:colId xmlns:a16="http://schemas.microsoft.com/office/drawing/2014/main" val="4015648614"/>
                    </a:ext>
                  </a:extLst>
                </a:gridCol>
              </a:tblGrid>
              <a:tr h="437993">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9517">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9D0C5EFB-1947-BA5D-2275-5EC13B0E92E5}"/>
              </a:ext>
            </a:extLst>
          </p:cNvPr>
          <p:cNvSpPr txBox="1"/>
          <p:nvPr/>
        </p:nvSpPr>
        <p:spPr>
          <a:xfrm>
            <a:off x="814460" y="5556914"/>
            <a:ext cx="3271573" cy="861774"/>
          </a:xfrm>
          <a:prstGeom prst="rect">
            <a:avLst/>
          </a:prstGeom>
          <a:noFill/>
        </p:spPr>
        <p:txBody>
          <a:bodyPr wrap="square">
            <a:spAutoFit/>
          </a:bodyPr>
          <a:lstStyle/>
          <a:p>
            <a:r>
              <a:rPr lang="en-GB" sz="1000" dirty="0"/>
              <a:t>7 new active substance topics which published November to January were excluded from the indicator as the caveats which remove topics affected by factors outside of NICE's control from the reporting applied.</a:t>
            </a:r>
          </a:p>
        </p:txBody>
      </p:sp>
      <p:graphicFrame>
        <p:nvGraphicFramePr>
          <p:cNvPr id="13" name="Chart 12" descr="Combined bar and line chart of NICE's percentage of actual, target and prior year activity for single technology appraisals and highly specialised technologies for all licence extensions issuing draft or final guidance within 6 months of the product being licensed in the UK,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3920282467"/>
              </p:ext>
            </p:extLst>
          </p:nvPr>
        </p:nvGraphicFramePr>
        <p:xfrm>
          <a:off x="4307992" y="946759"/>
          <a:ext cx="3420570" cy="3748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27">
            <a:extLst>
              <a:ext uri="{FF2B5EF4-FFF2-40B4-BE49-F238E27FC236}">
                <a16:creationId xmlns:a16="http://schemas.microsoft.com/office/drawing/2014/main" id="{41C34A56-DFA6-BAFE-44DF-34430053C1E8}"/>
              </a:ext>
            </a:extLst>
          </p:cNvPr>
          <p:cNvGraphicFramePr>
            <a:graphicFrameLocks noGrp="1"/>
          </p:cNvGraphicFramePr>
          <p:nvPr>
            <p:extLst>
              <p:ext uri="{D42A27DB-BD31-4B8C-83A1-F6EECF244321}">
                <p14:modId xmlns:p14="http://schemas.microsoft.com/office/powerpoint/2010/main" val="3105472466"/>
              </p:ext>
            </p:extLst>
          </p:nvPr>
        </p:nvGraphicFramePr>
        <p:xfrm>
          <a:off x="4397741" y="4792523"/>
          <a:ext cx="3241072" cy="730574"/>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38846">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91728">
                <a:tc>
                  <a:txBody>
                    <a:bodyPr/>
                    <a:lstStyle/>
                    <a:p>
                      <a:r>
                        <a:rPr lang="en-GB" sz="1100" dirty="0"/>
                        <a:t>87%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C617386C-A343-3D32-ABD3-BD1BA1FDE00E}"/>
              </a:ext>
            </a:extLst>
          </p:cNvPr>
          <p:cNvSpPr txBox="1"/>
          <p:nvPr/>
        </p:nvSpPr>
        <p:spPr>
          <a:xfrm>
            <a:off x="4307992" y="5547205"/>
            <a:ext cx="3271573" cy="1323439"/>
          </a:xfrm>
          <a:prstGeom prst="rect">
            <a:avLst/>
          </a:prstGeom>
          <a:noFill/>
        </p:spPr>
        <p:txBody>
          <a:bodyPr wrap="square">
            <a:spAutoFit/>
          </a:bodyPr>
          <a:lstStyle/>
          <a:p>
            <a:r>
              <a:rPr lang="en-GB" sz="1000" b="0" i="0" dirty="0">
                <a:solidFill>
                  <a:srgbClr val="000000"/>
                </a:solidFill>
                <a:effectLst/>
              </a:rPr>
              <a:t>2 topics in November which were terminations published outside of target due to internal </a:t>
            </a:r>
            <a:r>
              <a:rPr lang="en-GB" sz="1000" b="0" i="0">
                <a:solidFill>
                  <a:srgbClr val="000000"/>
                </a:solidFill>
                <a:effectLst/>
              </a:rPr>
              <a:t>NICE timescales. </a:t>
            </a:r>
            <a:r>
              <a:rPr lang="en-GB" sz="1000" b="0" i="0" dirty="0">
                <a:solidFill>
                  <a:srgbClr val="000000"/>
                </a:solidFill>
                <a:effectLst/>
              </a:rPr>
              <a:t>8 topics which published November - January were excluded from the indicator as the caveats which remove topics affected by factors outside of NICE's control from the reporting applied. (new indicator for 22/23: prior year data not available)</a:t>
            </a:r>
            <a:endParaRPr lang="en-GB" sz="1000" dirty="0"/>
          </a:p>
        </p:txBody>
      </p:sp>
      <p:graphicFrame>
        <p:nvGraphicFramePr>
          <p:cNvPr id="23" name="Chart 22" descr="Combined bar and line chart of NICE's percentage of actual, target and prior year activity for TA/HST evaluation topics at or below the relevant target time in appraisal set out in the guide to health technology evaluation, from April 2022 to March 2023.">
            <a:extLst>
              <a:ext uri="{FF2B5EF4-FFF2-40B4-BE49-F238E27FC236}">
                <a16:creationId xmlns:a16="http://schemas.microsoft.com/office/drawing/2014/main" id="{BFB8F8E6-1514-13E9-8AEF-3E4012197E5A}"/>
              </a:ext>
            </a:extLst>
          </p:cNvPr>
          <p:cNvGraphicFramePr/>
          <p:nvPr>
            <p:extLst>
              <p:ext uri="{D42A27DB-BD31-4B8C-83A1-F6EECF244321}">
                <p14:modId xmlns:p14="http://schemas.microsoft.com/office/powerpoint/2010/main" val="3738038471"/>
              </p:ext>
            </p:extLst>
          </p:nvPr>
        </p:nvGraphicFramePr>
        <p:xfrm>
          <a:off x="7820299" y="1216955"/>
          <a:ext cx="3420570" cy="3493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7">
            <a:extLst>
              <a:ext uri="{FF2B5EF4-FFF2-40B4-BE49-F238E27FC236}">
                <a16:creationId xmlns:a16="http://schemas.microsoft.com/office/drawing/2014/main" id="{AD2C967A-2587-45E9-DE45-D7D3E581E72E}"/>
              </a:ext>
            </a:extLst>
          </p:cNvPr>
          <p:cNvGraphicFramePr>
            <a:graphicFrameLocks noGrp="1"/>
          </p:cNvGraphicFramePr>
          <p:nvPr>
            <p:extLst>
              <p:ext uri="{D42A27DB-BD31-4B8C-83A1-F6EECF244321}">
                <p14:modId xmlns:p14="http://schemas.microsoft.com/office/powerpoint/2010/main" val="2988429271"/>
              </p:ext>
            </p:extLst>
          </p:nvPr>
        </p:nvGraphicFramePr>
        <p:xfrm>
          <a:off x="7999797" y="4782695"/>
          <a:ext cx="3241072" cy="740402"/>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13828">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13682">
                <a:tc>
                  <a:txBody>
                    <a:bodyPr/>
                    <a:lstStyle/>
                    <a:p>
                      <a:r>
                        <a:rPr lang="en-GB" sz="1100" dirty="0"/>
                        <a:t>71%</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24" name="TextBox 23">
            <a:extLst>
              <a:ext uri="{FF2B5EF4-FFF2-40B4-BE49-F238E27FC236}">
                <a16:creationId xmlns:a16="http://schemas.microsoft.com/office/drawing/2014/main" id="{9521055E-BEF9-43E7-D3FB-D063575705F7}"/>
              </a:ext>
            </a:extLst>
          </p:cNvPr>
          <p:cNvSpPr txBox="1"/>
          <p:nvPr/>
        </p:nvSpPr>
        <p:spPr>
          <a:xfrm>
            <a:off x="7931461" y="5540936"/>
            <a:ext cx="3557442" cy="1015663"/>
          </a:xfrm>
          <a:prstGeom prst="rect">
            <a:avLst/>
          </a:prstGeom>
          <a:noFill/>
        </p:spPr>
        <p:txBody>
          <a:bodyPr wrap="square">
            <a:spAutoFit/>
          </a:bodyPr>
          <a:lstStyle/>
          <a:p>
            <a:r>
              <a:rPr lang="en-GB" sz="1000" dirty="0"/>
              <a:t>7 topics in November - January excluded as the caveats which remove topics affected by factors outside of NICE's control from the reporting applied. 12 terminations also removed. 1 topic in December missed the KPI due to NICE capacity issues. (new indicator for 22/23: prior year data not available).</a:t>
            </a:r>
            <a:endParaRPr lang="en-GB" sz="1000" dirty="0">
              <a:cs typeface="Calibri" panose="020F0502020204030204" pitchFamily="34" charset="0"/>
            </a:endParaRPr>
          </a:p>
        </p:txBody>
      </p:sp>
      <p:sp>
        <p:nvSpPr>
          <p:cNvPr id="16" name="Oval 15">
            <a:extLst>
              <a:ext uri="{FF2B5EF4-FFF2-40B4-BE49-F238E27FC236}">
                <a16:creationId xmlns:a16="http://schemas.microsoft.com/office/drawing/2014/main" id="{3EDA5DE2-7C4C-F899-2460-802F616924F5}"/>
              </a:ext>
              <a:ext uri="{C183D7F6-B498-43B3-948B-1728B52AA6E4}">
                <adec:decorative xmlns:adec="http://schemas.microsoft.com/office/drawing/2017/decorative" val="1"/>
              </a:ext>
            </a:extLst>
          </p:cNvPr>
          <p:cNvSpPr/>
          <p:nvPr/>
        </p:nvSpPr>
        <p:spPr>
          <a:xfrm>
            <a:off x="3802266" y="529323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3344CF42-5426-7323-47E0-B5503798CF56}"/>
              </a:ext>
              <a:ext uri="{C183D7F6-B498-43B3-948B-1728B52AA6E4}">
                <adec:decorative xmlns:adec="http://schemas.microsoft.com/office/drawing/2017/decorative" val="1"/>
              </a:ext>
            </a:extLst>
          </p:cNvPr>
          <p:cNvSpPr/>
          <p:nvPr/>
        </p:nvSpPr>
        <p:spPr>
          <a:xfrm>
            <a:off x="7326643" y="528599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38BC8F18-86CB-6404-5772-38F3BD5CA5A1}"/>
              </a:ext>
              <a:ext uri="{C183D7F6-B498-43B3-948B-1728B52AA6E4}">
                <adec:decorative xmlns:adec="http://schemas.microsoft.com/office/drawing/2017/decorative" val="1"/>
              </a:ext>
            </a:extLst>
          </p:cNvPr>
          <p:cNvSpPr/>
          <p:nvPr/>
        </p:nvSpPr>
        <p:spPr>
          <a:xfrm flipV="1">
            <a:off x="10983433" y="5293236"/>
            <a:ext cx="133239" cy="142325"/>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3148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A8391F-9F9E-C209-9341-79539090A827}"/>
              </a:ext>
            </a:extLst>
          </p:cNvPr>
          <p:cNvSpPr>
            <a:spLocks noGrp="1"/>
          </p:cNvSpPr>
          <p:nvPr>
            <p:ph type="ctrTitle"/>
          </p:nvPr>
        </p:nvSpPr>
        <p:spPr>
          <a:xfrm>
            <a:off x="496383" y="178972"/>
            <a:ext cx="11178381" cy="682922"/>
          </a:xfrm>
        </p:spPr>
        <p:txBody>
          <a:bodyPr>
            <a:noAutofit/>
          </a:bodyPr>
          <a:lstStyle/>
          <a:p>
            <a:r>
              <a:rPr lang="en-GB" sz="2000" dirty="0"/>
              <a:t>Enabling timely access to new technologies through our technology appraisal and highly specialised technologies programmes (Slide 2 of 2)</a:t>
            </a:r>
          </a:p>
        </p:txBody>
      </p:sp>
      <p:sp>
        <p:nvSpPr>
          <p:cNvPr id="3" name="Rectangle 2">
            <a:extLst>
              <a:ext uri="{FF2B5EF4-FFF2-40B4-BE49-F238E27FC236}">
                <a16:creationId xmlns:a16="http://schemas.microsoft.com/office/drawing/2014/main" id="{E9D2AA13-2F09-06F0-4096-50E226652CD0}"/>
              </a:ext>
              <a:ext uri="{C183D7F6-B498-43B3-948B-1728B52AA6E4}">
                <adec:decorative xmlns:adec="http://schemas.microsoft.com/office/drawing/2017/decorative" val="1"/>
              </a:ext>
            </a:extLst>
          </p:cNvPr>
          <p:cNvSpPr/>
          <p:nvPr/>
        </p:nvSpPr>
        <p:spPr>
          <a:xfrm>
            <a:off x="0" y="5499088"/>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3" name="Chart 12" descr="Combined bar and line chart of NICE's percentage of actual, target and prior year activity for TA/HST appeal panel decisions received within 3 weeks of the hearing,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819295854"/>
              </p:ext>
            </p:extLst>
          </p:nvPr>
        </p:nvGraphicFramePr>
        <p:xfrm>
          <a:off x="659660" y="1305908"/>
          <a:ext cx="3422915" cy="3631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27">
            <a:extLst>
              <a:ext uri="{FF2B5EF4-FFF2-40B4-BE49-F238E27FC236}">
                <a16:creationId xmlns:a16="http://schemas.microsoft.com/office/drawing/2014/main" id="{36A1F5BF-C182-FE7C-52AF-39A3AF9BE411}"/>
              </a:ext>
            </a:extLst>
          </p:cNvPr>
          <p:cNvGraphicFramePr>
            <a:graphicFrameLocks noGrp="1"/>
          </p:cNvGraphicFramePr>
          <p:nvPr>
            <p:extLst>
              <p:ext uri="{D42A27DB-BD31-4B8C-83A1-F6EECF244321}">
                <p14:modId xmlns:p14="http://schemas.microsoft.com/office/powerpoint/2010/main" val="3182294057"/>
              </p:ext>
            </p:extLst>
          </p:nvPr>
        </p:nvGraphicFramePr>
        <p:xfrm>
          <a:off x="854977" y="4963799"/>
          <a:ext cx="3227598" cy="727510"/>
        </p:xfrm>
        <a:graphic>
          <a:graphicData uri="http://schemas.openxmlformats.org/drawingml/2006/table">
            <a:tbl>
              <a:tblPr firstRow="1" bandRow="1">
                <a:tableStyleId>{5C22544A-7EE6-4342-B048-85BDC9FD1C3A}</a:tableStyleId>
              </a:tblPr>
              <a:tblGrid>
                <a:gridCol w="1613799">
                  <a:extLst>
                    <a:ext uri="{9D8B030D-6E8A-4147-A177-3AD203B41FA5}">
                      <a16:colId xmlns:a16="http://schemas.microsoft.com/office/drawing/2014/main" val="3982682260"/>
                    </a:ext>
                  </a:extLst>
                </a:gridCol>
                <a:gridCol w="1613799">
                  <a:extLst>
                    <a:ext uri="{9D8B030D-6E8A-4147-A177-3AD203B41FA5}">
                      <a16:colId xmlns:a16="http://schemas.microsoft.com/office/drawing/2014/main" val="4015648614"/>
                    </a:ext>
                  </a:extLst>
                </a:gridCol>
              </a:tblGrid>
              <a:tr h="437993">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9517">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0" name="TextBox 9">
            <a:extLst>
              <a:ext uri="{FF2B5EF4-FFF2-40B4-BE49-F238E27FC236}">
                <a16:creationId xmlns:a16="http://schemas.microsoft.com/office/drawing/2014/main" id="{0AB77112-33D4-EAB7-74C0-8E850E05CF90}"/>
              </a:ext>
            </a:extLst>
          </p:cNvPr>
          <p:cNvSpPr txBox="1"/>
          <p:nvPr/>
        </p:nvSpPr>
        <p:spPr>
          <a:xfrm>
            <a:off x="831735" y="5773865"/>
            <a:ext cx="3227598" cy="246221"/>
          </a:xfrm>
          <a:prstGeom prst="rect">
            <a:avLst/>
          </a:prstGeom>
          <a:noFill/>
        </p:spPr>
        <p:txBody>
          <a:bodyPr wrap="square">
            <a:spAutoFit/>
          </a:bodyPr>
          <a:lstStyle/>
          <a:p>
            <a:r>
              <a:rPr lang="en-GB" sz="1000" dirty="0"/>
              <a:t>On track - no issues to report. </a:t>
            </a:r>
          </a:p>
        </p:txBody>
      </p:sp>
      <p:graphicFrame>
        <p:nvGraphicFramePr>
          <p:cNvPr id="22" name="Chart 21" descr="Combined bar and line chart of NICE's percentage of actual, target and prior year activity for TA/HST evaluation topics where post committee commercial activities have taken place which have draft guidance published within 63 days of committee recommendation, from April 2022 to March 2023.">
            <a:extLst>
              <a:ext uri="{FF2B5EF4-FFF2-40B4-BE49-F238E27FC236}">
                <a16:creationId xmlns:a16="http://schemas.microsoft.com/office/drawing/2014/main" id="{D1232C85-E276-77BA-7CD7-90454F5918E8}"/>
              </a:ext>
            </a:extLst>
          </p:cNvPr>
          <p:cNvGraphicFramePr/>
          <p:nvPr>
            <p:extLst>
              <p:ext uri="{D42A27DB-BD31-4B8C-83A1-F6EECF244321}">
                <p14:modId xmlns:p14="http://schemas.microsoft.com/office/powerpoint/2010/main" val="2140231639"/>
              </p:ext>
            </p:extLst>
          </p:nvPr>
        </p:nvGraphicFramePr>
        <p:xfrm>
          <a:off x="4323102" y="844145"/>
          <a:ext cx="3241072" cy="4298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27">
            <a:extLst>
              <a:ext uri="{FF2B5EF4-FFF2-40B4-BE49-F238E27FC236}">
                <a16:creationId xmlns:a16="http://schemas.microsoft.com/office/drawing/2014/main" id="{1F78356B-CAE4-C023-487A-6CD49B03E7AC}"/>
              </a:ext>
            </a:extLst>
          </p:cNvPr>
          <p:cNvGraphicFramePr>
            <a:graphicFrameLocks noGrp="1"/>
          </p:cNvGraphicFramePr>
          <p:nvPr>
            <p:extLst>
              <p:ext uri="{D42A27DB-BD31-4B8C-83A1-F6EECF244321}">
                <p14:modId xmlns:p14="http://schemas.microsoft.com/office/powerpoint/2010/main" val="2680625946"/>
              </p:ext>
            </p:extLst>
          </p:nvPr>
        </p:nvGraphicFramePr>
        <p:xfrm>
          <a:off x="4393027" y="4963025"/>
          <a:ext cx="3241072" cy="732706"/>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40978">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91728">
                <a:tc>
                  <a:txBody>
                    <a:bodyPr/>
                    <a:lstStyle/>
                    <a:p>
                      <a:r>
                        <a:rPr lang="en-GB" sz="1100" dirty="0"/>
                        <a:t>63%</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23" name="TextBox 22">
            <a:extLst>
              <a:ext uri="{FF2B5EF4-FFF2-40B4-BE49-F238E27FC236}">
                <a16:creationId xmlns:a16="http://schemas.microsoft.com/office/drawing/2014/main" id="{62BFADB2-9BB8-A42C-A6F9-1DB49D411DC3}"/>
              </a:ext>
            </a:extLst>
          </p:cNvPr>
          <p:cNvSpPr txBox="1"/>
          <p:nvPr/>
        </p:nvSpPr>
        <p:spPr>
          <a:xfrm>
            <a:off x="4349206" y="5718435"/>
            <a:ext cx="3241072" cy="1015663"/>
          </a:xfrm>
          <a:prstGeom prst="rect">
            <a:avLst/>
          </a:prstGeom>
          <a:noFill/>
        </p:spPr>
        <p:txBody>
          <a:bodyPr wrap="square">
            <a:spAutoFit/>
          </a:bodyPr>
          <a:lstStyle/>
          <a:p>
            <a:r>
              <a:rPr lang="en-GB" sz="1000" b="0" i="0" dirty="0">
                <a:solidFill>
                  <a:srgbClr val="000000"/>
                </a:solidFill>
                <a:effectLst/>
              </a:rPr>
              <a:t>2 topics in November - January exceeded target: commercial briefings provided to NHSE within agreed timescale, but commercial discussions then took the topics beyond the usual timeline. (new indicator for 22/23 so prior year data not available). </a:t>
            </a:r>
            <a:endParaRPr lang="en-GB" sz="1000" dirty="0">
              <a:solidFill>
                <a:srgbClr val="FF0000"/>
              </a:solidFill>
            </a:endParaRPr>
          </a:p>
        </p:txBody>
      </p:sp>
      <p:graphicFrame>
        <p:nvGraphicFramePr>
          <p:cNvPr id="26" name="Chart 25" descr="Combined bar and line chart of NICE's percentage of actual, target and prior year activity for TA/HST evaluation topics where managed access activities have taken place which have draft guidance published within 63 days of committee recommendation, from April 2022 to March 2023.">
            <a:extLst>
              <a:ext uri="{FF2B5EF4-FFF2-40B4-BE49-F238E27FC236}">
                <a16:creationId xmlns:a16="http://schemas.microsoft.com/office/drawing/2014/main" id="{5E4CFDD0-9C06-78C0-B97D-60C7FB16D248}"/>
              </a:ext>
            </a:extLst>
          </p:cNvPr>
          <p:cNvGraphicFramePr/>
          <p:nvPr>
            <p:extLst>
              <p:ext uri="{D42A27DB-BD31-4B8C-83A1-F6EECF244321}">
                <p14:modId xmlns:p14="http://schemas.microsoft.com/office/powerpoint/2010/main" val="1309943668"/>
              </p:ext>
            </p:extLst>
          </p:nvPr>
        </p:nvGraphicFramePr>
        <p:xfrm>
          <a:off x="7841101" y="1078464"/>
          <a:ext cx="3430202" cy="38777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27">
            <a:extLst>
              <a:ext uri="{FF2B5EF4-FFF2-40B4-BE49-F238E27FC236}">
                <a16:creationId xmlns:a16="http://schemas.microsoft.com/office/drawing/2014/main" id="{90DA161E-5056-F5BF-18E5-E1B67E65FF67}"/>
              </a:ext>
            </a:extLst>
          </p:cNvPr>
          <p:cNvGraphicFramePr>
            <a:graphicFrameLocks noGrp="1"/>
          </p:cNvGraphicFramePr>
          <p:nvPr>
            <p:extLst>
              <p:ext uri="{D42A27DB-BD31-4B8C-83A1-F6EECF244321}">
                <p14:modId xmlns:p14="http://schemas.microsoft.com/office/powerpoint/2010/main" val="734121909"/>
              </p:ext>
            </p:extLst>
          </p:nvPr>
        </p:nvGraphicFramePr>
        <p:xfrm>
          <a:off x="7995083" y="4963799"/>
          <a:ext cx="3241072" cy="740402"/>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13828">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13682">
                <a:tc>
                  <a:txBody>
                    <a:bodyPr/>
                    <a:lstStyle/>
                    <a:p>
                      <a:r>
                        <a:rPr lang="en-GB" sz="1100" dirty="0"/>
                        <a:t>89%</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24" name="TextBox 23">
            <a:extLst>
              <a:ext uri="{FF2B5EF4-FFF2-40B4-BE49-F238E27FC236}">
                <a16:creationId xmlns:a16="http://schemas.microsoft.com/office/drawing/2014/main" id="{B94121D0-E549-2B86-2842-800A743D7989}"/>
              </a:ext>
            </a:extLst>
          </p:cNvPr>
          <p:cNvSpPr txBox="1"/>
          <p:nvPr/>
        </p:nvSpPr>
        <p:spPr>
          <a:xfrm>
            <a:off x="7967793" y="5704201"/>
            <a:ext cx="3268362" cy="1292662"/>
          </a:xfrm>
          <a:prstGeom prst="rect">
            <a:avLst/>
          </a:prstGeom>
          <a:noFill/>
        </p:spPr>
        <p:txBody>
          <a:bodyPr wrap="square">
            <a:spAutoFit/>
          </a:bodyPr>
          <a:lstStyle/>
          <a:p>
            <a:r>
              <a:rPr lang="en-GB" sz="1000" b="0" i="0" dirty="0">
                <a:solidFill>
                  <a:srgbClr val="000000"/>
                </a:solidFill>
                <a:effectLst/>
              </a:rPr>
              <a:t>6 topics November to January exceeded target. Factors included complexity of the commercial negotiations, discussions around data collection, a tariff price impacting the appraisal needing to be finalised, and a topic not requiring a second committee meeting. (new indicator for 22/23 so prior year data not available). </a:t>
            </a:r>
            <a:br>
              <a:rPr lang="en-GB" sz="1000" dirty="0"/>
            </a:br>
            <a:endParaRPr lang="en-GB" sz="800" dirty="0"/>
          </a:p>
        </p:txBody>
      </p:sp>
      <p:sp>
        <p:nvSpPr>
          <p:cNvPr id="18" name="Oval 17">
            <a:extLst>
              <a:ext uri="{FF2B5EF4-FFF2-40B4-BE49-F238E27FC236}">
                <a16:creationId xmlns:a16="http://schemas.microsoft.com/office/drawing/2014/main" id="{E275272B-0553-401C-096A-8A8178BEEEAB}"/>
              </a:ext>
              <a:ext uri="{C183D7F6-B498-43B3-948B-1728B52AA6E4}">
                <adec:decorative xmlns:adec="http://schemas.microsoft.com/office/drawing/2017/decorative" val="1"/>
              </a:ext>
            </a:extLst>
          </p:cNvPr>
          <p:cNvSpPr/>
          <p:nvPr/>
        </p:nvSpPr>
        <p:spPr>
          <a:xfrm>
            <a:off x="3847972" y="543962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8022B7C4-446C-C16F-6C28-B4959AFAADBF}"/>
              </a:ext>
              <a:ext uri="{C183D7F6-B498-43B3-948B-1728B52AA6E4}">
                <adec:decorative xmlns:adec="http://schemas.microsoft.com/office/drawing/2017/decorative" val="1"/>
              </a:ext>
            </a:extLst>
          </p:cNvPr>
          <p:cNvSpPr/>
          <p:nvPr/>
        </p:nvSpPr>
        <p:spPr>
          <a:xfrm>
            <a:off x="10962389" y="545390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96D837BC-AAC3-E1FD-06D9-ED8AB48A1F0A}"/>
              </a:ext>
              <a:ext uri="{C183D7F6-B498-43B3-948B-1728B52AA6E4}">
                <adec:decorative xmlns:adec="http://schemas.microsoft.com/office/drawing/2017/decorative" val="1"/>
              </a:ext>
            </a:extLst>
          </p:cNvPr>
          <p:cNvSpPr/>
          <p:nvPr/>
        </p:nvSpPr>
        <p:spPr>
          <a:xfrm flipV="1">
            <a:off x="7336719" y="5445336"/>
            <a:ext cx="133239" cy="142325"/>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3139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B5DB-1E67-1C06-D25A-04F97CD0F956}"/>
              </a:ext>
            </a:extLst>
          </p:cNvPr>
          <p:cNvSpPr>
            <a:spLocks noGrp="1"/>
          </p:cNvSpPr>
          <p:nvPr>
            <p:ph type="ctrTitle"/>
          </p:nvPr>
        </p:nvSpPr>
        <p:spPr>
          <a:xfrm>
            <a:off x="724987" y="722208"/>
            <a:ext cx="8036547" cy="1276350"/>
          </a:xfrm>
        </p:spPr>
        <p:txBody>
          <a:bodyPr>
            <a:normAutofit/>
          </a:bodyPr>
          <a:lstStyle/>
          <a:p>
            <a:r>
              <a:rPr lang="en-GB" dirty="0"/>
              <a:t>Supporting implementation and adoption of our guidance</a:t>
            </a:r>
          </a:p>
        </p:txBody>
      </p:sp>
      <p:sp>
        <p:nvSpPr>
          <p:cNvPr id="3" name="Subtitle 2">
            <a:extLst>
              <a:ext uri="{FF2B5EF4-FFF2-40B4-BE49-F238E27FC236}">
                <a16:creationId xmlns:a16="http://schemas.microsoft.com/office/drawing/2014/main" id="{100358B5-3A90-6EA4-F5A3-AC6F39861ECA}"/>
              </a:ext>
            </a:extLst>
          </p:cNvPr>
          <p:cNvSpPr>
            <a:spLocks noGrp="1"/>
          </p:cNvSpPr>
          <p:nvPr>
            <p:ph type="subTitle" idx="1"/>
          </p:nvPr>
        </p:nvSpPr>
        <p:spPr>
          <a:xfrm>
            <a:off x="724987" y="2241489"/>
            <a:ext cx="4576355" cy="1356518"/>
          </a:xfrm>
        </p:spPr>
        <p:txBody>
          <a:bodyPr/>
          <a:lstStyle/>
          <a:p>
            <a:r>
              <a:rPr lang="en-GB" dirty="0"/>
              <a:t>1 April 2022 to 31 January 2023</a:t>
            </a:r>
          </a:p>
          <a:p>
            <a:endParaRPr lang="en-GB" dirty="0"/>
          </a:p>
        </p:txBody>
      </p:sp>
      <p:sp>
        <p:nvSpPr>
          <p:cNvPr id="4" name="Slide Number Placeholder 3">
            <a:extLst>
              <a:ext uri="{FF2B5EF4-FFF2-40B4-BE49-F238E27FC236}">
                <a16:creationId xmlns:a16="http://schemas.microsoft.com/office/drawing/2014/main" id="{8966BA6C-A397-1EB0-86B2-E1573213DE3B}"/>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15</a:t>
            </a:fld>
            <a:endParaRPr lang="en-GB" dirty="0"/>
          </a:p>
        </p:txBody>
      </p:sp>
    </p:spTree>
    <p:extLst>
      <p:ext uri="{BB962C8B-B14F-4D97-AF65-F5344CB8AC3E}">
        <p14:creationId xmlns:p14="http://schemas.microsoft.com/office/powerpoint/2010/main" val="283309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CED70-5FD2-6D0A-1C29-5B5D38FB1334}"/>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Supporting implementation and adoption of our guidance (Slide 1 of 1)</a:t>
            </a:r>
          </a:p>
        </p:txBody>
      </p:sp>
      <p:sp>
        <p:nvSpPr>
          <p:cNvPr id="6" name="Rectangle 5">
            <a:extLst>
              <a:ext uri="{FF2B5EF4-FFF2-40B4-BE49-F238E27FC236}">
                <a16:creationId xmlns:a16="http://schemas.microsoft.com/office/drawing/2014/main" id="{7F9FC0EB-4F19-9F6C-2B2B-2164C36FB92C}"/>
              </a:ext>
              <a:ext uri="{C183D7F6-B498-43B3-948B-1728B52AA6E4}">
                <adec:decorative xmlns:adec="http://schemas.microsoft.com/office/drawing/2017/decorative" val="1"/>
              </a:ext>
            </a:extLst>
          </p:cNvPr>
          <p:cNvSpPr>
            <a:spLocks/>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5" name="Chart 24" descr="Combined bar and line chart of NICE's percentage of actual, target and prior year activity for resource impact products published to support all NICE guidelines (excluding COVID-19 rapid guidelines), positively recommended technology appraisals, medical technologies and diagnostics guidance at the point of guidance publication,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495838323"/>
              </p:ext>
            </p:extLst>
          </p:nvPr>
        </p:nvGraphicFramePr>
        <p:xfrm>
          <a:off x="701029" y="1170432"/>
          <a:ext cx="5239960" cy="374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308989618"/>
              </p:ext>
            </p:extLst>
          </p:nvPr>
        </p:nvGraphicFramePr>
        <p:xfrm>
          <a:off x="836453" y="5014207"/>
          <a:ext cx="4969112" cy="563651"/>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04571">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F855BAED-7D53-2990-0951-4F4517C453AF}"/>
              </a:ext>
            </a:extLst>
          </p:cNvPr>
          <p:cNvSpPr txBox="1"/>
          <p:nvPr/>
        </p:nvSpPr>
        <p:spPr>
          <a:xfrm>
            <a:off x="836453" y="5621364"/>
            <a:ext cx="3241072" cy="253916"/>
          </a:xfrm>
          <a:prstGeom prst="rect">
            <a:avLst/>
          </a:prstGeom>
          <a:noFill/>
        </p:spPr>
        <p:txBody>
          <a:bodyPr wrap="square">
            <a:spAutoFit/>
          </a:bodyPr>
          <a:lstStyle/>
          <a:p>
            <a:r>
              <a:rPr lang="en-GB" sz="1000" dirty="0"/>
              <a:t>On track – no issues to report</a:t>
            </a:r>
            <a:r>
              <a:rPr lang="en-GB" sz="1050" dirty="0"/>
              <a:t>.</a:t>
            </a:r>
          </a:p>
        </p:txBody>
      </p:sp>
      <p:graphicFrame>
        <p:nvGraphicFramePr>
          <p:cNvPr id="13" name="Chart 12" descr="Combined bar and line chart of NICE's percentage of actual, target and prior year activity for planned availability of the NICE website, not including scheduled out of hours maintenance,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1557139604"/>
              </p:ext>
            </p:extLst>
          </p:nvPr>
        </p:nvGraphicFramePr>
        <p:xfrm>
          <a:off x="6251013" y="1281779"/>
          <a:ext cx="5239960" cy="3631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27">
            <a:extLst>
              <a:ext uri="{FF2B5EF4-FFF2-40B4-BE49-F238E27FC236}">
                <a16:creationId xmlns:a16="http://schemas.microsoft.com/office/drawing/2014/main" id="{41C34A56-DFA6-BAFE-44DF-34430053C1E8}"/>
              </a:ext>
            </a:extLst>
          </p:cNvPr>
          <p:cNvGraphicFramePr>
            <a:graphicFrameLocks noGrp="1"/>
          </p:cNvGraphicFramePr>
          <p:nvPr>
            <p:extLst>
              <p:ext uri="{D42A27DB-BD31-4B8C-83A1-F6EECF244321}">
                <p14:modId xmlns:p14="http://schemas.microsoft.com/office/powerpoint/2010/main" val="2458122922"/>
              </p:ext>
            </p:extLst>
          </p:nvPr>
        </p:nvGraphicFramePr>
        <p:xfrm>
          <a:off x="6386437" y="5038911"/>
          <a:ext cx="4969112" cy="542747"/>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3667">
                <a:tc>
                  <a:txBody>
                    <a:bodyPr/>
                    <a:lstStyle/>
                    <a:p>
                      <a:r>
                        <a:rPr lang="en-GB" sz="1100" dirty="0"/>
                        <a:t>99%</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5" name="TextBox 4">
            <a:extLst>
              <a:ext uri="{FF2B5EF4-FFF2-40B4-BE49-F238E27FC236}">
                <a16:creationId xmlns:a16="http://schemas.microsoft.com/office/drawing/2014/main" id="{806A3863-4261-61DF-DACC-E3F68D80DFF1}"/>
              </a:ext>
            </a:extLst>
          </p:cNvPr>
          <p:cNvSpPr txBox="1"/>
          <p:nvPr/>
        </p:nvSpPr>
        <p:spPr>
          <a:xfrm>
            <a:off x="6386437" y="5684464"/>
            <a:ext cx="3241072" cy="253916"/>
          </a:xfrm>
          <a:prstGeom prst="rect">
            <a:avLst/>
          </a:prstGeom>
          <a:noFill/>
        </p:spPr>
        <p:txBody>
          <a:bodyPr wrap="square">
            <a:spAutoFit/>
          </a:bodyPr>
          <a:lstStyle/>
          <a:p>
            <a:r>
              <a:rPr lang="en-GB" sz="1000" dirty="0"/>
              <a:t>On track – no issues to report</a:t>
            </a:r>
            <a:r>
              <a:rPr lang="en-GB" sz="1050" dirty="0"/>
              <a:t>.</a:t>
            </a:r>
          </a:p>
        </p:txBody>
      </p:sp>
      <p:sp>
        <p:nvSpPr>
          <p:cNvPr id="10" name="Oval 9">
            <a:extLst>
              <a:ext uri="{FF2B5EF4-FFF2-40B4-BE49-F238E27FC236}">
                <a16:creationId xmlns:a16="http://schemas.microsoft.com/office/drawing/2014/main" id="{713B4A65-D4A9-CDBA-F702-6C792144B43F}"/>
              </a:ext>
              <a:ext uri="{C183D7F6-B498-43B3-948B-1728B52AA6E4}">
                <adec:decorative xmlns:adec="http://schemas.microsoft.com/office/drawing/2017/decorative" val="1"/>
              </a:ext>
            </a:extLst>
          </p:cNvPr>
          <p:cNvSpPr/>
          <p:nvPr/>
        </p:nvSpPr>
        <p:spPr>
          <a:xfrm>
            <a:off x="5485579" y="5311342"/>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535273EB-6067-F26B-5652-1FC52652E70D}"/>
              </a:ext>
              <a:ext uri="{C183D7F6-B498-43B3-948B-1728B52AA6E4}">
                <adec:decorative xmlns:adec="http://schemas.microsoft.com/office/drawing/2017/decorative" val="1"/>
              </a:ext>
            </a:extLst>
          </p:cNvPr>
          <p:cNvSpPr/>
          <p:nvPr/>
        </p:nvSpPr>
        <p:spPr>
          <a:xfrm>
            <a:off x="10953729" y="531028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0260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0207-49AB-A654-F936-4681D9498075}"/>
              </a:ext>
            </a:extLst>
          </p:cNvPr>
          <p:cNvSpPr>
            <a:spLocks noGrp="1"/>
          </p:cNvSpPr>
          <p:nvPr>
            <p:ph type="ctrTitle"/>
          </p:nvPr>
        </p:nvSpPr>
        <p:spPr>
          <a:xfrm>
            <a:off x="724987" y="722208"/>
            <a:ext cx="9821385" cy="1276350"/>
          </a:xfrm>
        </p:spPr>
        <p:txBody>
          <a:bodyPr>
            <a:normAutofit/>
          </a:bodyPr>
          <a:lstStyle/>
          <a:p>
            <a:r>
              <a:rPr lang="en-GB" dirty="0"/>
              <a:t>Communications</a:t>
            </a:r>
          </a:p>
        </p:txBody>
      </p:sp>
      <p:sp>
        <p:nvSpPr>
          <p:cNvPr id="5" name="Subtitle 4">
            <a:extLst>
              <a:ext uri="{FF2B5EF4-FFF2-40B4-BE49-F238E27FC236}">
                <a16:creationId xmlns:a16="http://schemas.microsoft.com/office/drawing/2014/main" id="{2F259BEB-90D4-08F3-8A2A-0DE78E84BE45}"/>
              </a:ext>
            </a:extLst>
          </p:cNvPr>
          <p:cNvSpPr>
            <a:spLocks noGrp="1"/>
          </p:cNvSpPr>
          <p:nvPr>
            <p:ph type="subTitle" idx="1"/>
          </p:nvPr>
        </p:nvSpPr>
        <p:spPr>
          <a:xfrm>
            <a:off x="724987" y="2241489"/>
            <a:ext cx="4815841" cy="1356518"/>
          </a:xfrm>
        </p:spPr>
        <p:txBody>
          <a:bodyPr/>
          <a:lstStyle/>
          <a:p>
            <a:r>
              <a:rPr lang="en-GB" dirty="0"/>
              <a:t>1 April 2022 to 31 January 2023</a:t>
            </a:r>
          </a:p>
          <a:p>
            <a:endParaRPr lang="en-GB" dirty="0"/>
          </a:p>
        </p:txBody>
      </p:sp>
    </p:spTree>
    <p:extLst>
      <p:ext uri="{BB962C8B-B14F-4D97-AF65-F5344CB8AC3E}">
        <p14:creationId xmlns:p14="http://schemas.microsoft.com/office/powerpoint/2010/main" val="382938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46C50-0F40-2BC3-F4C6-EF2EAFCBDA66}"/>
              </a:ext>
              <a:ext uri="{C183D7F6-B498-43B3-948B-1728B52AA6E4}">
                <adec:decorative xmlns:adec="http://schemas.microsoft.com/office/drawing/2017/decorative" val="1"/>
              </a:ext>
            </a:extLst>
          </p:cNvPr>
          <p:cNvSpPr>
            <a:spLocks/>
          </p:cNvSpPr>
          <p:nvPr/>
        </p:nvSpPr>
        <p:spPr>
          <a:xfrm>
            <a:off x="0" y="5669967"/>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E5A3F00C-96F7-40E7-77D4-0D292A8971DA}"/>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Communications (Slide 1 of 2)</a:t>
            </a:r>
          </a:p>
        </p:txBody>
      </p:sp>
      <p:graphicFrame>
        <p:nvGraphicFramePr>
          <p:cNvPr id="25" name="Chart 24" descr="Combined bar and line chart of NICE's percentage of actual, target and prior year activity for complaints acknowledged and responded to in 20 working days,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785717359"/>
              </p:ext>
            </p:extLst>
          </p:nvPr>
        </p:nvGraphicFramePr>
        <p:xfrm>
          <a:off x="573146" y="964014"/>
          <a:ext cx="3486187" cy="374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27">
            <a:extLst>
              <a:ext uri="{FF2B5EF4-FFF2-40B4-BE49-F238E27FC236}">
                <a16:creationId xmlns:a16="http://schemas.microsoft.com/office/drawing/2014/main" id="{C8D2699E-DA0A-2FB0-7607-26E139AA4664}"/>
              </a:ext>
            </a:extLst>
          </p:cNvPr>
          <p:cNvGraphicFramePr>
            <a:graphicFrameLocks noGrp="1"/>
          </p:cNvGraphicFramePr>
          <p:nvPr>
            <p:extLst>
              <p:ext uri="{D42A27DB-BD31-4B8C-83A1-F6EECF244321}">
                <p14:modId xmlns:p14="http://schemas.microsoft.com/office/powerpoint/2010/main" val="4257977257"/>
              </p:ext>
            </p:extLst>
          </p:nvPr>
        </p:nvGraphicFramePr>
        <p:xfrm>
          <a:off x="849375" y="4750239"/>
          <a:ext cx="3227598" cy="727510"/>
        </p:xfrm>
        <a:graphic>
          <a:graphicData uri="http://schemas.openxmlformats.org/drawingml/2006/table">
            <a:tbl>
              <a:tblPr firstRow="1" bandRow="1">
                <a:tableStyleId>{5C22544A-7EE6-4342-B048-85BDC9FD1C3A}</a:tableStyleId>
              </a:tblPr>
              <a:tblGrid>
                <a:gridCol w="1613799">
                  <a:extLst>
                    <a:ext uri="{9D8B030D-6E8A-4147-A177-3AD203B41FA5}">
                      <a16:colId xmlns:a16="http://schemas.microsoft.com/office/drawing/2014/main" val="3982682260"/>
                    </a:ext>
                  </a:extLst>
                </a:gridCol>
                <a:gridCol w="1613799">
                  <a:extLst>
                    <a:ext uri="{9D8B030D-6E8A-4147-A177-3AD203B41FA5}">
                      <a16:colId xmlns:a16="http://schemas.microsoft.com/office/drawing/2014/main" val="4015648614"/>
                    </a:ext>
                  </a:extLst>
                </a:gridCol>
              </a:tblGrid>
              <a:tr h="437993">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9517">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4" name="TextBox 3">
            <a:extLst>
              <a:ext uri="{FF2B5EF4-FFF2-40B4-BE49-F238E27FC236}">
                <a16:creationId xmlns:a16="http://schemas.microsoft.com/office/drawing/2014/main" id="{80FFC113-A82E-403A-82B9-CD3F5ECD74BB}"/>
              </a:ext>
            </a:extLst>
          </p:cNvPr>
          <p:cNvSpPr txBox="1"/>
          <p:nvPr/>
        </p:nvSpPr>
        <p:spPr>
          <a:xfrm>
            <a:off x="835901" y="5481884"/>
            <a:ext cx="3241072" cy="553998"/>
          </a:xfrm>
          <a:prstGeom prst="rect">
            <a:avLst/>
          </a:prstGeom>
          <a:noFill/>
        </p:spPr>
        <p:txBody>
          <a:bodyPr wrap="square">
            <a:spAutoFit/>
          </a:bodyPr>
          <a:lstStyle/>
          <a:p>
            <a:r>
              <a:rPr lang="en-GB" sz="1000" dirty="0"/>
              <a:t>On track – no issues to report.</a:t>
            </a:r>
          </a:p>
          <a:p>
            <a:br>
              <a:rPr lang="en-GB" sz="1000" dirty="0"/>
            </a:br>
            <a:endParaRPr lang="en-GB" sz="1000" dirty="0"/>
          </a:p>
        </p:txBody>
      </p:sp>
      <p:graphicFrame>
        <p:nvGraphicFramePr>
          <p:cNvPr id="13" name="Chart 12" descr="Combined bar and line chart of NICE's percentage of actual, target and prior year activity for enquiries acknowledged and responded to in 18 working days,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2797370964"/>
              </p:ext>
            </p:extLst>
          </p:nvPr>
        </p:nvGraphicFramePr>
        <p:xfrm>
          <a:off x="4170874" y="964014"/>
          <a:ext cx="3486187" cy="379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27">
            <a:extLst>
              <a:ext uri="{FF2B5EF4-FFF2-40B4-BE49-F238E27FC236}">
                <a16:creationId xmlns:a16="http://schemas.microsoft.com/office/drawing/2014/main" id="{C9534822-5E69-1A50-CE9B-8CF590BEF70A}"/>
              </a:ext>
            </a:extLst>
          </p:cNvPr>
          <p:cNvGraphicFramePr>
            <a:graphicFrameLocks noGrp="1"/>
          </p:cNvGraphicFramePr>
          <p:nvPr>
            <p:extLst>
              <p:ext uri="{D42A27DB-BD31-4B8C-83A1-F6EECF244321}">
                <p14:modId xmlns:p14="http://schemas.microsoft.com/office/powerpoint/2010/main" val="3912524097"/>
              </p:ext>
            </p:extLst>
          </p:nvPr>
        </p:nvGraphicFramePr>
        <p:xfrm>
          <a:off x="4393027" y="4752545"/>
          <a:ext cx="3241072" cy="730574"/>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38846">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91728">
                <a:tc>
                  <a:txBody>
                    <a:bodyPr/>
                    <a:lstStyle/>
                    <a:p>
                      <a:r>
                        <a:rPr lang="en-GB" sz="1100" dirty="0"/>
                        <a:t>86%</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E72994F4-0181-1C18-4691-8FBE1112B92B}"/>
              </a:ext>
            </a:extLst>
          </p:cNvPr>
          <p:cNvSpPr txBox="1"/>
          <p:nvPr/>
        </p:nvSpPr>
        <p:spPr>
          <a:xfrm>
            <a:off x="4352905" y="5487136"/>
            <a:ext cx="3486187" cy="861774"/>
          </a:xfrm>
          <a:prstGeom prst="rect">
            <a:avLst/>
          </a:prstGeom>
          <a:noFill/>
        </p:spPr>
        <p:txBody>
          <a:bodyPr wrap="square">
            <a:spAutoFit/>
          </a:bodyPr>
          <a:lstStyle/>
          <a:p>
            <a:r>
              <a:rPr lang="en-GB" sz="1000" dirty="0"/>
              <a:t>During the summer, the team worked through a small backlog of cases caused by a combination of factors, including capacity issues.  Recovery plans were put in place and since September each month's performance has been above target. </a:t>
            </a:r>
          </a:p>
        </p:txBody>
      </p:sp>
      <p:graphicFrame>
        <p:nvGraphicFramePr>
          <p:cNvPr id="20" name="Chart 19" descr="Combined bar and line chart of NICE's percentage of actual, target and prior year activity for freedom of Information requests responded to within 20 working days, from April 2022 to March 2023.">
            <a:extLst>
              <a:ext uri="{FF2B5EF4-FFF2-40B4-BE49-F238E27FC236}">
                <a16:creationId xmlns:a16="http://schemas.microsoft.com/office/drawing/2014/main" id="{E0055BFD-275C-ECEE-000A-C385141F8AED}"/>
              </a:ext>
            </a:extLst>
          </p:cNvPr>
          <p:cNvGraphicFramePr/>
          <p:nvPr>
            <p:extLst>
              <p:ext uri="{D42A27DB-BD31-4B8C-83A1-F6EECF244321}">
                <p14:modId xmlns:p14="http://schemas.microsoft.com/office/powerpoint/2010/main" val="307844751"/>
              </p:ext>
            </p:extLst>
          </p:nvPr>
        </p:nvGraphicFramePr>
        <p:xfrm>
          <a:off x="7872523" y="986618"/>
          <a:ext cx="3486187" cy="3870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27">
            <a:extLst>
              <a:ext uri="{FF2B5EF4-FFF2-40B4-BE49-F238E27FC236}">
                <a16:creationId xmlns:a16="http://schemas.microsoft.com/office/drawing/2014/main" id="{60DED053-3F08-D1E5-BB03-FE0817B7C65A}"/>
              </a:ext>
            </a:extLst>
          </p:cNvPr>
          <p:cNvGraphicFramePr>
            <a:graphicFrameLocks noGrp="1"/>
          </p:cNvGraphicFramePr>
          <p:nvPr>
            <p:extLst>
              <p:ext uri="{D42A27DB-BD31-4B8C-83A1-F6EECF244321}">
                <p14:modId xmlns:p14="http://schemas.microsoft.com/office/powerpoint/2010/main" val="358400458"/>
              </p:ext>
            </p:extLst>
          </p:nvPr>
        </p:nvGraphicFramePr>
        <p:xfrm>
          <a:off x="7950153" y="4774728"/>
          <a:ext cx="3241072" cy="740402"/>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262288">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13682">
                <a:tc>
                  <a:txBody>
                    <a:bodyPr/>
                    <a:lstStyle/>
                    <a:p>
                      <a:r>
                        <a:rPr lang="en-GB" sz="1100" dirty="0"/>
                        <a:t>98%</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21" name="TextBox 20">
            <a:extLst>
              <a:ext uri="{FF2B5EF4-FFF2-40B4-BE49-F238E27FC236}">
                <a16:creationId xmlns:a16="http://schemas.microsoft.com/office/drawing/2014/main" id="{93CC6E69-5888-3729-3127-8F419460E05D}"/>
              </a:ext>
            </a:extLst>
          </p:cNvPr>
          <p:cNvSpPr txBox="1"/>
          <p:nvPr/>
        </p:nvSpPr>
        <p:spPr>
          <a:xfrm>
            <a:off x="7995079" y="5549458"/>
            <a:ext cx="3241073" cy="553998"/>
          </a:xfrm>
          <a:prstGeom prst="rect">
            <a:avLst/>
          </a:prstGeom>
          <a:noFill/>
        </p:spPr>
        <p:txBody>
          <a:bodyPr wrap="square">
            <a:spAutoFit/>
          </a:bodyPr>
          <a:lstStyle/>
          <a:p>
            <a:r>
              <a:rPr lang="en-GB" sz="1000" dirty="0"/>
              <a:t>1 FOI answered late in each of the months April, June, and July due to delays in identifying and processing the necessary information.</a:t>
            </a:r>
          </a:p>
        </p:txBody>
      </p:sp>
      <p:sp>
        <p:nvSpPr>
          <p:cNvPr id="16" name="Oval 15">
            <a:extLst>
              <a:ext uri="{FF2B5EF4-FFF2-40B4-BE49-F238E27FC236}">
                <a16:creationId xmlns:a16="http://schemas.microsoft.com/office/drawing/2014/main" id="{C6C35979-FB0F-45F4-44B9-EA272DC01E49}"/>
              </a:ext>
              <a:ext uri="{C183D7F6-B498-43B3-948B-1728B52AA6E4}">
                <adec:decorative xmlns:adec="http://schemas.microsoft.com/office/drawing/2017/decorative" val="1"/>
              </a:ext>
            </a:extLst>
          </p:cNvPr>
          <p:cNvSpPr/>
          <p:nvPr/>
        </p:nvSpPr>
        <p:spPr>
          <a:xfrm>
            <a:off x="3802082" y="524588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9DFD9E5-9A16-CD3D-F402-AF897EE73961}"/>
              </a:ext>
              <a:ext uri="{C183D7F6-B498-43B3-948B-1728B52AA6E4}">
                <adec:decorative xmlns:adec="http://schemas.microsoft.com/office/drawing/2017/decorative" val="1"/>
              </a:ext>
            </a:extLst>
          </p:cNvPr>
          <p:cNvSpPr/>
          <p:nvPr/>
        </p:nvSpPr>
        <p:spPr>
          <a:xfrm>
            <a:off x="10962389" y="5245881"/>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F41FAFA0-F8EE-F1C3-8B93-8FAD86BBB87A}"/>
              </a:ext>
              <a:ext uri="{C183D7F6-B498-43B3-948B-1728B52AA6E4}">
                <adec:decorative xmlns:adec="http://schemas.microsoft.com/office/drawing/2017/decorative" val="1"/>
              </a:ext>
            </a:extLst>
          </p:cNvPr>
          <p:cNvSpPr/>
          <p:nvPr/>
        </p:nvSpPr>
        <p:spPr>
          <a:xfrm>
            <a:off x="7327981" y="5243474"/>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8650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780E9-2E29-45D2-E0CC-7B38878B4055}"/>
              </a:ext>
              <a:ext uri="{C183D7F6-B498-43B3-948B-1728B52AA6E4}">
                <adec:decorative xmlns:adec="http://schemas.microsoft.com/office/drawing/2017/decorative" val="1"/>
              </a:ext>
            </a:extLst>
          </p:cNvPr>
          <p:cNvSpPr>
            <a:spLocks/>
          </p:cNvSpPr>
          <p:nvPr/>
        </p:nvSpPr>
        <p:spPr>
          <a:xfrm>
            <a:off x="0" y="5633504"/>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7777D6F2-CB52-98CB-FCB6-11E6045C067D}"/>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Communications (Slide 2 of 2)</a:t>
            </a:r>
          </a:p>
        </p:txBody>
      </p:sp>
      <p:graphicFrame>
        <p:nvGraphicFramePr>
          <p:cNvPr id="13" name="Chart 12" descr="Combined bar and line chart of NICE's percentage of actual, target and prior year activity for Parliamentary Questions (PQs) contribution provided within requested time frame,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2866721259"/>
              </p:ext>
            </p:extLst>
          </p:nvPr>
        </p:nvGraphicFramePr>
        <p:xfrm>
          <a:off x="672066" y="964014"/>
          <a:ext cx="3412196" cy="3762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27">
            <a:extLst>
              <a:ext uri="{FF2B5EF4-FFF2-40B4-BE49-F238E27FC236}">
                <a16:creationId xmlns:a16="http://schemas.microsoft.com/office/drawing/2014/main" id="{00401AD5-B997-DA76-50CF-9FB743B30EA8}"/>
              </a:ext>
            </a:extLst>
          </p:cNvPr>
          <p:cNvGraphicFramePr>
            <a:graphicFrameLocks noGrp="1"/>
          </p:cNvGraphicFramePr>
          <p:nvPr>
            <p:extLst>
              <p:ext uri="{D42A27DB-BD31-4B8C-83A1-F6EECF244321}">
                <p14:modId xmlns:p14="http://schemas.microsoft.com/office/powerpoint/2010/main" val="3883534821"/>
              </p:ext>
            </p:extLst>
          </p:nvPr>
        </p:nvGraphicFramePr>
        <p:xfrm>
          <a:off x="843190" y="4807903"/>
          <a:ext cx="3227598" cy="727510"/>
        </p:xfrm>
        <a:graphic>
          <a:graphicData uri="http://schemas.openxmlformats.org/drawingml/2006/table">
            <a:tbl>
              <a:tblPr firstRow="1" bandRow="1">
                <a:tableStyleId>{5C22544A-7EE6-4342-B048-85BDC9FD1C3A}</a:tableStyleId>
              </a:tblPr>
              <a:tblGrid>
                <a:gridCol w="1613799">
                  <a:extLst>
                    <a:ext uri="{9D8B030D-6E8A-4147-A177-3AD203B41FA5}">
                      <a16:colId xmlns:a16="http://schemas.microsoft.com/office/drawing/2014/main" val="3982682260"/>
                    </a:ext>
                  </a:extLst>
                </a:gridCol>
                <a:gridCol w="1613799">
                  <a:extLst>
                    <a:ext uri="{9D8B030D-6E8A-4147-A177-3AD203B41FA5}">
                      <a16:colId xmlns:a16="http://schemas.microsoft.com/office/drawing/2014/main" val="4015648614"/>
                    </a:ext>
                  </a:extLst>
                </a:gridCol>
              </a:tblGrid>
              <a:tr h="437993">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9517">
                <a:tc>
                  <a:txBody>
                    <a:bodyPr/>
                    <a:lstStyle/>
                    <a:p>
                      <a:r>
                        <a:rPr lang="en-GB" sz="1100" dirty="0"/>
                        <a:t>98%</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312FA632-EA21-1FE1-CBC2-D2D8DB573784}"/>
              </a:ext>
            </a:extLst>
          </p:cNvPr>
          <p:cNvSpPr txBox="1"/>
          <p:nvPr/>
        </p:nvSpPr>
        <p:spPr>
          <a:xfrm>
            <a:off x="843190" y="5611871"/>
            <a:ext cx="3241072" cy="246221"/>
          </a:xfrm>
          <a:prstGeom prst="rect">
            <a:avLst/>
          </a:prstGeom>
          <a:noFill/>
        </p:spPr>
        <p:txBody>
          <a:bodyPr wrap="square">
            <a:spAutoFit/>
          </a:bodyPr>
          <a:lstStyle/>
          <a:p>
            <a:r>
              <a:rPr lang="en-GB" sz="1000" dirty="0"/>
              <a:t>On track – no issues to report. </a:t>
            </a:r>
            <a:endParaRPr lang="en-GB" sz="1050" dirty="0"/>
          </a:p>
        </p:txBody>
      </p:sp>
      <p:graphicFrame>
        <p:nvGraphicFramePr>
          <p:cNvPr id="21" name="Chart 20"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67DE1BC-9EE2-EBC2-76DB-2993845F3AF3}"/>
              </a:ext>
            </a:extLst>
          </p:cNvPr>
          <p:cNvGraphicFramePr/>
          <p:nvPr>
            <p:extLst>
              <p:ext uri="{D42A27DB-BD31-4B8C-83A1-F6EECF244321}">
                <p14:modId xmlns:p14="http://schemas.microsoft.com/office/powerpoint/2010/main" val="3046253800"/>
              </p:ext>
            </p:extLst>
          </p:nvPr>
        </p:nvGraphicFramePr>
        <p:xfrm>
          <a:off x="4221943" y="484362"/>
          <a:ext cx="3412156" cy="4249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27">
            <a:extLst>
              <a:ext uri="{FF2B5EF4-FFF2-40B4-BE49-F238E27FC236}">
                <a16:creationId xmlns:a16="http://schemas.microsoft.com/office/drawing/2014/main" id="{90565D90-3796-4233-72BF-D74B7EA5E9BE}"/>
              </a:ext>
            </a:extLst>
          </p:cNvPr>
          <p:cNvGraphicFramePr>
            <a:graphicFrameLocks noGrp="1"/>
          </p:cNvGraphicFramePr>
          <p:nvPr>
            <p:extLst>
              <p:ext uri="{D42A27DB-BD31-4B8C-83A1-F6EECF244321}">
                <p14:modId xmlns:p14="http://schemas.microsoft.com/office/powerpoint/2010/main" val="3561097602"/>
              </p:ext>
            </p:extLst>
          </p:nvPr>
        </p:nvGraphicFramePr>
        <p:xfrm>
          <a:off x="4346228" y="4795785"/>
          <a:ext cx="3241072" cy="730574"/>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38846">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91728">
                <a:tc>
                  <a:txBody>
                    <a:bodyPr/>
                    <a:lstStyle/>
                    <a:p>
                      <a:r>
                        <a:rPr lang="en-GB" sz="1100" dirty="0"/>
                        <a:t>84%</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5" name="TextBox 4">
            <a:extLst>
              <a:ext uri="{FF2B5EF4-FFF2-40B4-BE49-F238E27FC236}">
                <a16:creationId xmlns:a16="http://schemas.microsoft.com/office/drawing/2014/main" id="{8E9D4637-C54F-EC43-8580-C3B4FCBCFB6B}"/>
              </a:ext>
            </a:extLst>
          </p:cNvPr>
          <p:cNvSpPr txBox="1"/>
          <p:nvPr/>
        </p:nvSpPr>
        <p:spPr>
          <a:xfrm>
            <a:off x="4307485" y="5622517"/>
            <a:ext cx="3241072" cy="707886"/>
          </a:xfrm>
          <a:prstGeom prst="rect">
            <a:avLst/>
          </a:prstGeom>
          <a:noFill/>
        </p:spPr>
        <p:txBody>
          <a:bodyPr wrap="square">
            <a:spAutoFit/>
          </a:bodyPr>
          <a:lstStyle/>
          <a:p>
            <a:r>
              <a:rPr lang="en-GB" sz="1000" b="0" i="0" dirty="0">
                <a:solidFill>
                  <a:srgbClr val="000000"/>
                </a:solidFill>
                <a:effectLst/>
              </a:rPr>
              <a:t>The overall positive coverage for NICE remains consistently high and above target. The Press Office is continuing to look at innovative ways to maintain and improve established levels. </a:t>
            </a:r>
            <a:endParaRPr lang="en-GB" sz="1000" b="1" dirty="0">
              <a:solidFill>
                <a:srgbClr val="FF0000"/>
              </a:solidFill>
            </a:endParaRPr>
          </a:p>
        </p:txBody>
      </p:sp>
      <p:graphicFrame>
        <p:nvGraphicFramePr>
          <p:cNvPr id="22" name="Chart 21" descr="Combined bar and line chart of NICE's percentage of actual, target and prior year activity for proportion of NICE-generated news coverage includes at least one key message, from April 2022 to March 2023.">
            <a:extLst>
              <a:ext uri="{FF2B5EF4-FFF2-40B4-BE49-F238E27FC236}">
                <a16:creationId xmlns:a16="http://schemas.microsoft.com/office/drawing/2014/main" id="{4D130B96-A06D-6F50-BC17-A476517469E4}"/>
              </a:ext>
            </a:extLst>
          </p:cNvPr>
          <p:cNvGraphicFramePr/>
          <p:nvPr>
            <p:extLst>
              <p:ext uri="{D42A27DB-BD31-4B8C-83A1-F6EECF244321}">
                <p14:modId xmlns:p14="http://schemas.microsoft.com/office/powerpoint/2010/main" val="1127434729"/>
              </p:ext>
            </p:extLst>
          </p:nvPr>
        </p:nvGraphicFramePr>
        <p:xfrm>
          <a:off x="7909539" y="930020"/>
          <a:ext cx="3412156" cy="38310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27">
            <a:extLst>
              <a:ext uri="{FF2B5EF4-FFF2-40B4-BE49-F238E27FC236}">
                <a16:creationId xmlns:a16="http://schemas.microsoft.com/office/drawing/2014/main" id="{8D9FB1AF-EE50-9B4F-1838-5F5DAA626A11}"/>
              </a:ext>
            </a:extLst>
          </p:cNvPr>
          <p:cNvGraphicFramePr>
            <a:graphicFrameLocks noGrp="1"/>
          </p:cNvGraphicFramePr>
          <p:nvPr>
            <p:extLst>
              <p:ext uri="{D42A27DB-BD31-4B8C-83A1-F6EECF244321}">
                <p14:modId xmlns:p14="http://schemas.microsoft.com/office/powerpoint/2010/main" val="4095402411"/>
              </p:ext>
            </p:extLst>
          </p:nvPr>
        </p:nvGraphicFramePr>
        <p:xfrm>
          <a:off x="7995081" y="4801457"/>
          <a:ext cx="3241072" cy="740402"/>
        </p:xfrm>
        <a:graphic>
          <a:graphicData uri="http://schemas.openxmlformats.org/drawingml/2006/table">
            <a:tbl>
              <a:tblPr firstRow="1" bandRow="1">
                <a:tableStyleId>{5C22544A-7EE6-4342-B048-85BDC9FD1C3A}</a:tableStyleId>
              </a:tblPr>
              <a:tblGrid>
                <a:gridCol w="1620536">
                  <a:extLst>
                    <a:ext uri="{9D8B030D-6E8A-4147-A177-3AD203B41FA5}">
                      <a16:colId xmlns:a16="http://schemas.microsoft.com/office/drawing/2014/main" val="3982682260"/>
                    </a:ext>
                  </a:extLst>
                </a:gridCol>
                <a:gridCol w="1620536">
                  <a:extLst>
                    <a:ext uri="{9D8B030D-6E8A-4147-A177-3AD203B41FA5}">
                      <a16:colId xmlns:a16="http://schemas.microsoft.com/office/drawing/2014/main" val="4015648614"/>
                    </a:ext>
                  </a:extLst>
                </a:gridCol>
              </a:tblGrid>
              <a:tr h="413828">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13682">
                <a:tc>
                  <a:txBody>
                    <a:bodyPr/>
                    <a:lstStyle/>
                    <a:p>
                      <a:r>
                        <a:rPr lang="en-GB" sz="1100" dirty="0"/>
                        <a:t>57%</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20" name="TextBox 19">
            <a:extLst>
              <a:ext uri="{FF2B5EF4-FFF2-40B4-BE49-F238E27FC236}">
                <a16:creationId xmlns:a16="http://schemas.microsoft.com/office/drawing/2014/main" id="{BED01859-D341-7099-0634-D2D7B309B86B}"/>
              </a:ext>
            </a:extLst>
          </p:cNvPr>
          <p:cNvSpPr txBox="1"/>
          <p:nvPr/>
        </p:nvSpPr>
        <p:spPr>
          <a:xfrm>
            <a:off x="7995081" y="5633504"/>
            <a:ext cx="3241073" cy="1015663"/>
          </a:xfrm>
          <a:prstGeom prst="rect">
            <a:avLst/>
          </a:prstGeom>
          <a:noFill/>
        </p:spPr>
        <p:txBody>
          <a:bodyPr wrap="square">
            <a:spAutoFit/>
          </a:bodyPr>
          <a:lstStyle/>
          <a:p>
            <a:r>
              <a:rPr lang="en-GB" sz="1000" dirty="0"/>
              <a:t>Data collection began on 1 June 2022 so YTD average calculated from June. The new KPI is at an early stage but key messages are being reproduced in coverage. The Press Office are including key messages in all proactive releases. </a:t>
            </a:r>
            <a:br>
              <a:rPr lang="en-GB" sz="1000" dirty="0"/>
            </a:br>
            <a:endParaRPr lang="en-GB" sz="1000" dirty="0">
              <a:effectLst/>
            </a:endParaRPr>
          </a:p>
        </p:txBody>
      </p:sp>
      <p:sp>
        <p:nvSpPr>
          <p:cNvPr id="16" name="Oval 15">
            <a:extLst>
              <a:ext uri="{FF2B5EF4-FFF2-40B4-BE49-F238E27FC236}">
                <a16:creationId xmlns:a16="http://schemas.microsoft.com/office/drawing/2014/main" id="{74CF029A-0BC9-8E76-A521-28918F3E4DD1}"/>
              </a:ext>
              <a:ext uri="{C183D7F6-B498-43B3-948B-1728B52AA6E4}">
                <adec:decorative xmlns:adec="http://schemas.microsoft.com/office/drawing/2017/decorative" val="1"/>
              </a:ext>
            </a:extLst>
          </p:cNvPr>
          <p:cNvSpPr/>
          <p:nvPr/>
        </p:nvSpPr>
        <p:spPr>
          <a:xfrm>
            <a:off x="3773187" y="530405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7FEE580-E846-FED1-06B0-FB9CD2453161}"/>
              </a:ext>
              <a:ext uri="{C183D7F6-B498-43B3-948B-1728B52AA6E4}">
                <adec:decorative xmlns:adec="http://schemas.microsoft.com/office/drawing/2017/decorative" val="1"/>
              </a:ext>
            </a:extLst>
          </p:cNvPr>
          <p:cNvSpPr/>
          <p:nvPr/>
        </p:nvSpPr>
        <p:spPr>
          <a:xfrm>
            <a:off x="7287594" y="529786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4D64C3BB-8699-EEBB-0EDC-0B98CF6BCDE4}"/>
              </a:ext>
              <a:ext uri="{C183D7F6-B498-43B3-948B-1728B52AA6E4}">
                <adec:decorative xmlns:adec="http://schemas.microsoft.com/office/drawing/2017/decorative" val="1"/>
              </a:ext>
            </a:extLst>
          </p:cNvPr>
          <p:cNvSpPr/>
          <p:nvPr/>
        </p:nvSpPr>
        <p:spPr>
          <a:xfrm>
            <a:off x="10974696" y="5297864"/>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134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30ABF2-3910-6FB7-1B28-DA3A3A6D39B4}"/>
              </a:ext>
              <a:ext uri="{C183D7F6-B498-43B3-948B-1728B52AA6E4}">
                <adec:decorative xmlns:adec="http://schemas.microsoft.com/office/drawing/2017/decorative" val="1"/>
              </a:ext>
            </a:extLst>
          </p:cNvPr>
          <p:cNvSpPr/>
          <p:nvPr/>
        </p:nvSpPr>
        <p:spPr>
          <a:xfrm>
            <a:off x="0" y="5649894"/>
            <a:ext cx="12144375" cy="120810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D2F95F-D242-4BA5-2612-FC6DFEAB87ED}"/>
              </a:ext>
            </a:extLst>
          </p:cNvPr>
          <p:cNvSpPr>
            <a:spLocks noGrp="1"/>
          </p:cNvSpPr>
          <p:nvPr>
            <p:ph type="ctrTitle"/>
          </p:nvPr>
        </p:nvSpPr>
        <p:spPr>
          <a:xfrm>
            <a:off x="304357" y="280538"/>
            <a:ext cx="11178381" cy="782517"/>
          </a:xfrm>
        </p:spPr>
        <p:txBody>
          <a:bodyPr>
            <a:normAutofit/>
          </a:bodyPr>
          <a:lstStyle/>
          <a:p>
            <a:r>
              <a:rPr lang="en-GB" sz="2000" dirty="0"/>
              <a:t>Summary</a:t>
            </a:r>
            <a:endParaRPr lang="en-GB" sz="2000" b="0" dirty="0">
              <a:solidFill>
                <a:srgbClr val="FF0000"/>
              </a:solidFill>
              <a:highlight>
                <a:srgbClr val="FFFF00"/>
              </a:highlight>
              <a:latin typeface="Inter SemiBold" panose="02000503000000020004" pitchFamily="2" charset="0"/>
              <a:ea typeface="Inter SemiBold" panose="02000503000000020004" pitchFamily="2" charset="0"/>
            </a:endParaRPr>
          </a:p>
        </p:txBody>
      </p:sp>
      <p:sp>
        <p:nvSpPr>
          <p:cNvPr id="33" name="Rectangle 32">
            <a:extLst>
              <a:ext uri="{FF2B5EF4-FFF2-40B4-BE49-F238E27FC236}">
                <a16:creationId xmlns:a16="http://schemas.microsoft.com/office/drawing/2014/main" id="{3A17A96D-9636-8AF7-A6EC-7292B8755C9E}"/>
              </a:ext>
            </a:extLst>
          </p:cNvPr>
          <p:cNvSpPr/>
          <p:nvPr/>
        </p:nvSpPr>
        <p:spPr>
          <a:xfrm>
            <a:off x="-120433" y="1033778"/>
            <a:ext cx="1566544" cy="21967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Area</a:t>
            </a:r>
          </a:p>
        </p:txBody>
      </p:sp>
      <p:sp>
        <p:nvSpPr>
          <p:cNvPr id="31" name="Rectangle 30">
            <a:extLst>
              <a:ext uri="{FF2B5EF4-FFF2-40B4-BE49-F238E27FC236}">
                <a16:creationId xmlns:a16="http://schemas.microsoft.com/office/drawing/2014/main" id="{2F5B059E-044C-3711-EF5D-EF00CF16130D}"/>
              </a:ext>
            </a:extLst>
          </p:cNvPr>
          <p:cNvSpPr/>
          <p:nvPr/>
        </p:nvSpPr>
        <p:spPr>
          <a:xfrm>
            <a:off x="1990118" y="639613"/>
            <a:ext cx="1057882" cy="773965"/>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ea typeface="Lato" panose="020F0502020204030203" pitchFamily="34" charset="0"/>
                <a:cs typeface="Lato" panose="020F0502020204030203" pitchFamily="34" charset="0"/>
              </a:rPr>
              <a:t>Confidence in achieving targets at year end</a:t>
            </a:r>
          </a:p>
        </p:txBody>
      </p:sp>
      <p:sp>
        <p:nvSpPr>
          <p:cNvPr id="32" name="Rectangle 31">
            <a:extLst>
              <a:ext uri="{FF2B5EF4-FFF2-40B4-BE49-F238E27FC236}">
                <a16:creationId xmlns:a16="http://schemas.microsoft.com/office/drawing/2014/main" id="{2C62E6CE-2EF3-85E2-1898-77663E2EE7B2}"/>
              </a:ext>
              <a:ext uri="{C183D7F6-B498-43B3-948B-1728B52AA6E4}">
                <adec:decorative xmlns:adec="http://schemas.microsoft.com/office/drawing/2017/decorative" val="0"/>
              </a:ext>
            </a:extLst>
          </p:cNvPr>
          <p:cNvSpPr/>
          <p:nvPr/>
        </p:nvSpPr>
        <p:spPr>
          <a:xfrm>
            <a:off x="-80010" y="1024452"/>
            <a:ext cx="7078269" cy="22919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Comments</a:t>
            </a:r>
          </a:p>
        </p:txBody>
      </p:sp>
      <p:sp>
        <p:nvSpPr>
          <p:cNvPr id="8" name="TextBox 7">
            <a:extLst>
              <a:ext uri="{FF2B5EF4-FFF2-40B4-BE49-F238E27FC236}">
                <a16:creationId xmlns:a16="http://schemas.microsoft.com/office/drawing/2014/main" id="{32A94DF0-0963-1F3D-3FC2-9DF1C38C5ED2}"/>
              </a:ext>
            </a:extLst>
          </p:cNvPr>
          <p:cNvSpPr txBox="1"/>
          <p:nvPr/>
        </p:nvSpPr>
        <p:spPr>
          <a:xfrm>
            <a:off x="403602" y="1431202"/>
            <a:ext cx="1440175" cy="276999"/>
          </a:xfrm>
          <a:prstGeom prst="rect">
            <a:avLst/>
          </a:prstGeom>
          <a:noFill/>
        </p:spPr>
        <p:txBody>
          <a:bodyPr wrap="square">
            <a:spAutoFit/>
          </a:bodyPr>
          <a:lstStyle/>
          <a:p>
            <a:r>
              <a:rPr lang="en-GB" sz="1200">
                <a:latin typeface="Inter SemiBold" panose="02000503000000020004" pitchFamily="2" charset="0"/>
                <a:ea typeface="Inter SemiBold" panose="02000503000000020004" pitchFamily="2" charset="0"/>
              </a:rPr>
              <a:t>Transformation</a:t>
            </a:r>
          </a:p>
        </p:txBody>
      </p:sp>
      <p:sp>
        <p:nvSpPr>
          <p:cNvPr id="6" name="Rectangle 5" descr="Graphic of a meter illustrating that confidence in achieving target at the end of the year is amber. ">
            <a:extLst>
              <a:ext uri="{FF2B5EF4-FFF2-40B4-BE49-F238E27FC236}">
                <a16:creationId xmlns:a16="http://schemas.microsoft.com/office/drawing/2014/main" id="{1832651C-6716-978A-ED78-796FEE32C787}"/>
              </a:ext>
            </a:extLst>
          </p:cNvPr>
          <p:cNvSpPr/>
          <p:nvPr/>
        </p:nvSpPr>
        <p:spPr>
          <a:xfrm>
            <a:off x="2220132" y="5956963"/>
            <a:ext cx="506088" cy="465068"/>
          </a:xfrm>
          <a:prstGeom prst="rect">
            <a:avLst/>
          </a:prstGeom>
          <a:gradFill>
            <a:gsLst>
              <a:gs pos="0">
                <a:srgbClr val="D8F0F6"/>
              </a:gs>
              <a:gs pos="67000">
                <a:srgbClr val="FFFF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E2AD6E8-8B49-4D7F-B45F-F515FF360634}"/>
              </a:ext>
            </a:extLst>
          </p:cNvPr>
          <p:cNvSpPr txBox="1"/>
          <p:nvPr/>
        </p:nvSpPr>
        <p:spPr>
          <a:xfrm>
            <a:off x="3037490" y="1347869"/>
            <a:ext cx="8748399" cy="707886"/>
          </a:xfrm>
          <a:prstGeom prst="rect">
            <a:avLst/>
          </a:prstGeom>
          <a:noFill/>
        </p:spPr>
        <p:txBody>
          <a:bodyPr wrap="square" lIns="91440" tIns="45720" rIns="91440" bIns="45720" anchor="t">
            <a:spAutoFit/>
          </a:bodyPr>
          <a:lstStyle/>
          <a:p>
            <a:pPr>
              <a:spcAft>
                <a:spcPts val="600"/>
              </a:spcAft>
            </a:pPr>
            <a:r>
              <a:rPr lang="en-GB" sz="1000" dirty="0"/>
              <a:t>The business plan priorities - early value assessment of </a:t>
            </a:r>
            <a:r>
              <a:rPr lang="en-GB" sz="1000" dirty="0" err="1"/>
              <a:t>medtech</a:t>
            </a:r>
            <a:r>
              <a:rPr lang="en-GB" sz="1000" dirty="0"/>
              <a:t>, and proportionate approach to technology appraisal (TA) and transforming the way we work are all rated green/amber because although significant progress has been achieved this has fallen slightly short of original ambition and delays to the new IT helpdesk and digital committee recruitment. The digital living guideline priority is amber/red due to </a:t>
            </a:r>
            <a:r>
              <a:rPr lang="en-GB" sz="1000" dirty="0">
                <a:solidFill>
                  <a:schemeClr val="tx1"/>
                </a:solidFill>
                <a:latin typeface="Inter" panose="02000503000000020004" pitchFamily="2" charset="0"/>
                <a:ea typeface="Inter" panose="02000503000000020004" pitchFamily="2" charset="0"/>
                <a:cs typeface="Lato" panose="020F0502020204030203" pitchFamily="34" charset="0"/>
              </a:rPr>
              <a:t>outcomes achieved being more </a:t>
            </a:r>
            <a:r>
              <a:rPr kumimoji="0" lang="en-GB" sz="10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modest than the original ambition, the objectives for DLG operating model have not been achieved.</a:t>
            </a:r>
            <a:endParaRPr lang="en-GB" sz="1000" dirty="0">
              <a:highlight>
                <a:srgbClr val="FFFF00"/>
              </a:highlight>
            </a:endParaRPr>
          </a:p>
        </p:txBody>
      </p:sp>
      <p:sp>
        <p:nvSpPr>
          <p:cNvPr id="11" name="TextBox 10">
            <a:extLst>
              <a:ext uri="{FF2B5EF4-FFF2-40B4-BE49-F238E27FC236}">
                <a16:creationId xmlns:a16="http://schemas.microsoft.com/office/drawing/2014/main" id="{55812246-DB1F-BFD1-335B-9A375A909E7B}"/>
              </a:ext>
            </a:extLst>
          </p:cNvPr>
          <p:cNvSpPr txBox="1"/>
          <p:nvPr/>
        </p:nvSpPr>
        <p:spPr>
          <a:xfrm>
            <a:off x="407728" y="2162227"/>
            <a:ext cx="1337753" cy="461665"/>
          </a:xfrm>
          <a:prstGeom prst="rect">
            <a:avLst/>
          </a:prstGeom>
          <a:noFill/>
        </p:spPr>
        <p:txBody>
          <a:bodyPr wrap="square">
            <a:spAutoFit/>
          </a:bodyPr>
          <a:lstStyle/>
          <a:p>
            <a:r>
              <a:rPr lang="en-GB" sz="1200">
                <a:latin typeface="Inter SemiBold" panose="02000503000000020004" pitchFamily="2" charset="0"/>
                <a:ea typeface="Inter SemiBold" panose="02000503000000020004" pitchFamily="2" charset="0"/>
              </a:rPr>
              <a:t>Core advice and guidance</a:t>
            </a:r>
          </a:p>
        </p:txBody>
      </p:sp>
      <p:sp>
        <p:nvSpPr>
          <p:cNvPr id="56" name="Rectangle 55" descr="Graphic of a meter illustrating that confidence in achieving target at the end of the year is amber.">
            <a:extLst>
              <a:ext uri="{FF2B5EF4-FFF2-40B4-BE49-F238E27FC236}">
                <a16:creationId xmlns:a16="http://schemas.microsoft.com/office/drawing/2014/main" id="{37870082-3F22-2C97-92E4-009B20C110E7}"/>
              </a:ext>
            </a:extLst>
          </p:cNvPr>
          <p:cNvSpPr/>
          <p:nvPr/>
        </p:nvSpPr>
        <p:spPr>
          <a:xfrm>
            <a:off x="2227306" y="2203289"/>
            <a:ext cx="506088" cy="465068"/>
          </a:xfrm>
          <a:prstGeom prst="rect">
            <a:avLst/>
          </a:prstGeom>
          <a:gradFill>
            <a:gsLst>
              <a:gs pos="0">
                <a:srgbClr val="D8F0F6"/>
              </a:gs>
              <a:gs pos="100000">
                <a:srgbClr val="FFFF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3C4790C-2BCA-9E72-4F9E-04DBA8BBA396}"/>
              </a:ext>
            </a:extLst>
          </p:cNvPr>
          <p:cNvSpPr txBox="1"/>
          <p:nvPr/>
        </p:nvSpPr>
        <p:spPr>
          <a:xfrm>
            <a:off x="3037490" y="2133967"/>
            <a:ext cx="8727250" cy="707886"/>
          </a:xfrm>
          <a:prstGeom prst="rect">
            <a:avLst/>
          </a:prstGeom>
          <a:noFill/>
        </p:spPr>
        <p:txBody>
          <a:bodyPr wrap="square" lIns="91440" tIns="45720" rIns="91440" bIns="45720" anchor="t">
            <a:spAutoFit/>
          </a:bodyPr>
          <a:lstStyle/>
          <a:p>
            <a:pPr>
              <a:spcAft>
                <a:spcPts val="600"/>
              </a:spcAft>
            </a:pPr>
            <a:r>
              <a:rPr lang="en-GB" sz="1000" dirty="0"/>
              <a:t>In addition to the work on NICE’s transformation, it is anticipated that the guidelines, technology appraisal and highly specialised technologies programmes will deliver the planned level of outputs set out in the business plan. The number of medical technologies guidance and </a:t>
            </a:r>
            <a:r>
              <a:rPr lang="en-GB" sz="1000" dirty="0" err="1"/>
              <a:t>medtech</a:t>
            </a:r>
            <a:r>
              <a:rPr lang="en-GB" sz="1000" dirty="0"/>
              <a:t> innovation briefings will be lower than set out in the business plan due to the number being routed to the programmes, while a small number of diagnostics and quality standards outputs originally planned for this year will now publish in 2023/24.  </a:t>
            </a:r>
          </a:p>
        </p:txBody>
      </p:sp>
      <p:sp>
        <p:nvSpPr>
          <p:cNvPr id="14" name="TextBox 13">
            <a:extLst>
              <a:ext uri="{FF2B5EF4-FFF2-40B4-BE49-F238E27FC236}">
                <a16:creationId xmlns:a16="http://schemas.microsoft.com/office/drawing/2014/main" id="{A47AFCB5-7303-B2C0-8280-45982CCE5402}"/>
              </a:ext>
            </a:extLst>
          </p:cNvPr>
          <p:cNvSpPr txBox="1"/>
          <p:nvPr/>
        </p:nvSpPr>
        <p:spPr>
          <a:xfrm>
            <a:off x="405781" y="3006241"/>
            <a:ext cx="1527219" cy="461665"/>
          </a:xfrm>
          <a:prstGeom prst="rect">
            <a:avLst/>
          </a:prstGeom>
          <a:noFill/>
        </p:spPr>
        <p:txBody>
          <a:bodyPr wrap="square">
            <a:spAutoFit/>
          </a:bodyPr>
          <a:lstStyle/>
          <a:p>
            <a:r>
              <a:rPr lang="en-GB" sz="1200">
                <a:effectLst/>
                <a:latin typeface="Inter SemiBold" panose="02000503000000020004" pitchFamily="2" charset="0"/>
                <a:ea typeface="Inter SemiBold" panose="02000503000000020004" pitchFamily="2" charset="0"/>
              </a:rPr>
              <a:t>Timely access to new technologies</a:t>
            </a:r>
            <a:endParaRPr lang="en-GB" sz="1000">
              <a:latin typeface="Inter SemiBold" panose="02000503000000020004" pitchFamily="2" charset="0"/>
              <a:ea typeface="Inter SemiBold" panose="02000503000000020004" pitchFamily="2" charset="0"/>
            </a:endParaRPr>
          </a:p>
        </p:txBody>
      </p:sp>
      <p:sp>
        <p:nvSpPr>
          <p:cNvPr id="57" name="Rectangle 56" descr="Graphic of a meter illustrating that confidence in achieving target at the end of the year is amber.">
            <a:extLst>
              <a:ext uri="{FF2B5EF4-FFF2-40B4-BE49-F238E27FC236}">
                <a16:creationId xmlns:a16="http://schemas.microsoft.com/office/drawing/2014/main" id="{9E883A96-A62D-7B1A-03CB-2CCB3873F1A6}"/>
              </a:ext>
            </a:extLst>
          </p:cNvPr>
          <p:cNvSpPr/>
          <p:nvPr/>
        </p:nvSpPr>
        <p:spPr>
          <a:xfrm>
            <a:off x="2227306" y="2988016"/>
            <a:ext cx="506088" cy="465068"/>
          </a:xfrm>
          <a:prstGeom prst="rect">
            <a:avLst/>
          </a:prstGeom>
          <a:gradFill>
            <a:gsLst>
              <a:gs pos="65000">
                <a:srgbClr val="EEF969"/>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60B5F38B-CF3C-8E49-416C-63A01A8106A5}"/>
              </a:ext>
            </a:extLst>
          </p:cNvPr>
          <p:cNvSpPr txBox="1"/>
          <p:nvPr/>
        </p:nvSpPr>
        <p:spPr>
          <a:xfrm>
            <a:off x="3048000" y="2883589"/>
            <a:ext cx="8813188" cy="846386"/>
          </a:xfrm>
          <a:prstGeom prst="rect">
            <a:avLst/>
          </a:prstGeom>
          <a:noFill/>
        </p:spPr>
        <p:txBody>
          <a:bodyPr wrap="square" lIns="91440" tIns="45720" rIns="91440" bIns="45720" anchor="t">
            <a:spAutoFit/>
          </a:bodyPr>
          <a:lstStyle/>
          <a:p>
            <a:r>
              <a:rPr lang="en-GB" sz="1000" dirty="0">
                <a:effectLst/>
                <a:ea typeface="Times New Roman" panose="02020603050405020304" pitchFamily="18" charset="0"/>
                <a:cs typeface="Times New Roman"/>
              </a:rPr>
              <a:t>4 of the 6 targets for enabling timely access to new technologies through our TA and HST programmes are forecast green for year-end delivery. Accounting for the caveats that remove to</a:t>
            </a:r>
            <a:r>
              <a:rPr lang="en-GB" sz="1000" dirty="0">
                <a:ea typeface="Times New Roman" panose="02020603050405020304" pitchFamily="18" charset="0"/>
                <a:cs typeface="Times New Roman"/>
              </a:rPr>
              <a:t>pics delayed by factors outside of NICE’s control, 1 TA topic exceeded the target time in appraisal due to capacity issues within NICE. Indicators are under review for 2023/24 to provide more comprehensive overview of performance.</a:t>
            </a:r>
            <a:endParaRPr lang="en-GB" sz="1000" dirty="0"/>
          </a:p>
          <a:p>
            <a:pPr>
              <a:spcAft>
                <a:spcPts val="600"/>
              </a:spcAft>
            </a:pPr>
            <a:endParaRPr lang="en-GB" sz="900" dirty="0"/>
          </a:p>
        </p:txBody>
      </p:sp>
      <p:sp>
        <p:nvSpPr>
          <p:cNvPr id="22" name="TextBox 21">
            <a:extLst>
              <a:ext uri="{FF2B5EF4-FFF2-40B4-BE49-F238E27FC236}">
                <a16:creationId xmlns:a16="http://schemas.microsoft.com/office/drawing/2014/main" id="{2EF58315-9BDC-6FBA-7AA0-628B54AC3B36}"/>
              </a:ext>
            </a:extLst>
          </p:cNvPr>
          <p:cNvSpPr txBox="1"/>
          <p:nvPr/>
        </p:nvSpPr>
        <p:spPr>
          <a:xfrm>
            <a:off x="407728" y="3621618"/>
            <a:ext cx="1525272" cy="769441"/>
          </a:xfrm>
          <a:prstGeom prst="rect">
            <a:avLst/>
          </a:prstGeom>
          <a:noFill/>
        </p:spPr>
        <p:txBody>
          <a:bodyPr wrap="square">
            <a:spAutoFit/>
          </a:bodyPr>
          <a:lstStyle/>
          <a:p>
            <a:r>
              <a:rPr lang="en-GB" sz="1100">
                <a:effectLst/>
                <a:latin typeface="Inter SemiBold" panose="02000503000000020004" pitchFamily="2" charset="0"/>
                <a:ea typeface="Inter SemiBold" panose="02000503000000020004" pitchFamily="2" charset="0"/>
              </a:rPr>
              <a:t>Supporting implementation and adoption of our guidance</a:t>
            </a:r>
            <a:endParaRPr lang="en-GB" sz="600">
              <a:latin typeface="Inter SemiBold" panose="02000503000000020004" pitchFamily="2" charset="0"/>
              <a:ea typeface="Inter SemiBold" panose="02000503000000020004" pitchFamily="2" charset="0"/>
            </a:endParaRPr>
          </a:p>
        </p:txBody>
      </p:sp>
      <p:sp>
        <p:nvSpPr>
          <p:cNvPr id="58" name="Rectangle 57" descr="Graphic of a meter illustrating that confidence in achieving target at the end of the year is green.">
            <a:extLst>
              <a:ext uri="{FF2B5EF4-FFF2-40B4-BE49-F238E27FC236}">
                <a16:creationId xmlns:a16="http://schemas.microsoft.com/office/drawing/2014/main" id="{74A71B53-F918-EDA4-2A1F-0C50FE1044D2}"/>
              </a:ext>
            </a:extLst>
          </p:cNvPr>
          <p:cNvSpPr/>
          <p:nvPr/>
        </p:nvSpPr>
        <p:spPr>
          <a:xfrm>
            <a:off x="2227306" y="3793289"/>
            <a:ext cx="506088" cy="465068"/>
          </a:xfrm>
          <a:prstGeom prst="rect">
            <a:avLst/>
          </a:prstGeom>
          <a:gradFill>
            <a:gsLst>
              <a:gs pos="0">
                <a:srgbClr val="D8F0F6"/>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CA789D4-FC31-C1FF-C363-76C42139F50D}"/>
              </a:ext>
            </a:extLst>
          </p:cNvPr>
          <p:cNvSpPr txBox="1"/>
          <p:nvPr/>
        </p:nvSpPr>
        <p:spPr>
          <a:xfrm>
            <a:off x="3041518" y="3694352"/>
            <a:ext cx="8618102" cy="615553"/>
          </a:xfrm>
          <a:prstGeom prst="rect">
            <a:avLst/>
          </a:prstGeom>
          <a:noFill/>
        </p:spPr>
        <p:txBody>
          <a:bodyPr wrap="square" lIns="91440" tIns="45720" rIns="91440" bIns="45720" anchor="t">
            <a:spAutoFit/>
          </a:bodyPr>
          <a:lstStyle/>
          <a:p>
            <a:pPr>
              <a:spcAft>
                <a:spcPts val="600"/>
              </a:spcAft>
            </a:pPr>
            <a:r>
              <a:rPr lang="en-GB" sz="1000" dirty="0"/>
              <a:t>Both indicators on track – no issues to report. Consideration is currently being given to the best way of providing better insight into the adoption of NICE guidance. </a:t>
            </a:r>
          </a:p>
          <a:p>
            <a:pPr>
              <a:spcAft>
                <a:spcPts val="600"/>
              </a:spcAft>
            </a:pPr>
            <a:endParaRPr lang="en-GB" sz="900" dirty="0"/>
          </a:p>
        </p:txBody>
      </p:sp>
      <p:sp>
        <p:nvSpPr>
          <p:cNvPr id="25" name="TextBox 24">
            <a:extLst>
              <a:ext uri="{FF2B5EF4-FFF2-40B4-BE49-F238E27FC236}">
                <a16:creationId xmlns:a16="http://schemas.microsoft.com/office/drawing/2014/main" id="{F539B70C-1980-40D6-EDE1-B956361EDCF4}"/>
              </a:ext>
            </a:extLst>
          </p:cNvPr>
          <p:cNvSpPr txBox="1"/>
          <p:nvPr/>
        </p:nvSpPr>
        <p:spPr>
          <a:xfrm>
            <a:off x="416980" y="4545272"/>
            <a:ext cx="1555865" cy="276999"/>
          </a:xfrm>
          <a:prstGeom prst="rect">
            <a:avLst/>
          </a:prstGeom>
          <a:noFill/>
        </p:spPr>
        <p:txBody>
          <a:bodyPr wrap="square">
            <a:spAutoFit/>
          </a:bodyPr>
          <a:lstStyle/>
          <a:p>
            <a:r>
              <a:rPr lang="en-GB" sz="1200">
                <a:latin typeface="Inter SemiBold" panose="02000503000000020004" pitchFamily="2" charset="0"/>
                <a:ea typeface="Inter SemiBold" panose="02000503000000020004" pitchFamily="2" charset="0"/>
              </a:rPr>
              <a:t>Communications</a:t>
            </a:r>
          </a:p>
        </p:txBody>
      </p:sp>
      <p:sp>
        <p:nvSpPr>
          <p:cNvPr id="59" name="Rectangle 58" descr="Graphic of a meter illustrating that confidence in achieving target at the end of the year is amber.">
            <a:extLst>
              <a:ext uri="{FF2B5EF4-FFF2-40B4-BE49-F238E27FC236}">
                <a16:creationId xmlns:a16="http://schemas.microsoft.com/office/drawing/2014/main" id="{8EF74635-BBE0-A14D-582D-2D98FDDB17D9}"/>
              </a:ext>
            </a:extLst>
          </p:cNvPr>
          <p:cNvSpPr/>
          <p:nvPr/>
        </p:nvSpPr>
        <p:spPr>
          <a:xfrm>
            <a:off x="2233754" y="4521780"/>
            <a:ext cx="506088" cy="465068"/>
          </a:xfrm>
          <a:prstGeom prst="rect">
            <a:avLst/>
          </a:prstGeom>
          <a:gradFill>
            <a:gsLst>
              <a:gs pos="0">
                <a:srgbClr val="D8F0F6"/>
              </a:gs>
              <a:gs pos="62000">
                <a:srgbClr val="FFFF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btitle 3">
            <a:extLst>
              <a:ext uri="{FF2B5EF4-FFF2-40B4-BE49-F238E27FC236}">
                <a16:creationId xmlns:a16="http://schemas.microsoft.com/office/drawing/2014/main" id="{13CDC690-49AC-9CDD-9D33-B6E692D964F9}"/>
              </a:ext>
            </a:extLst>
          </p:cNvPr>
          <p:cNvSpPr txBox="1">
            <a:spLocks/>
          </p:cNvSpPr>
          <p:nvPr/>
        </p:nvSpPr>
        <p:spPr>
          <a:xfrm>
            <a:off x="3039313" y="4380327"/>
            <a:ext cx="8558115" cy="63449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000" dirty="0">
                <a:latin typeface="+mn-lt"/>
                <a:ea typeface="Inter"/>
              </a:rPr>
              <a:t>3 of the 6 targets are forecast for green for year-end, including the proportion of media coverage that is positive and meeting the deadline for responding to parliamentary questions. Response times to enquiries is back on target, while the Freedom of Information target will not be met as it is 100% and 1 request was answered outside of timescale in each of April, June and July due to delays in identifying and processing the necessary information. </a:t>
            </a:r>
            <a:endParaRPr lang="en-GB" sz="1000" dirty="0">
              <a:latin typeface="+mn-lt"/>
            </a:endParaRPr>
          </a:p>
        </p:txBody>
      </p:sp>
      <p:sp>
        <p:nvSpPr>
          <p:cNvPr id="28" name="TextBox 27">
            <a:extLst>
              <a:ext uri="{FF2B5EF4-FFF2-40B4-BE49-F238E27FC236}">
                <a16:creationId xmlns:a16="http://schemas.microsoft.com/office/drawing/2014/main" id="{9D3EDE6F-8E88-A02F-168D-3079D45A52D8}"/>
              </a:ext>
            </a:extLst>
          </p:cNvPr>
          <p:cNvSpPr txBox="1"/>
          <p:nvPr/>
        </p:nvSpPr>
        <p:spPr>
          <a:xfrm>
            <a:off x="434252" y="5270158"/>
            <a:ext cx="1920889" cy="276999"/>
          </a:xfrm>
          <a:prstGeom prst="rect">
            <a:avLst/>
          </a:prstGeom>
          <a:noFill/>
        </p:spPr>
        <p:txBody>
          <a:bodyPr wrap="square">
            <a:spAutoFit/>
          </a:bodyPr>
          <a:lstStyle/>
          <a:p>
            <a:r>
              <a:rPr lang="en-GB" sz="1200">
                <a:latin typeface="Inter SemiBold" panose="02000503000000020004" pitchFamily="2" charset="0"/>
                <a:ea typeface="Inter SemiBold" panose="02000503000000020004" pitchFamily="2" charset="0"/>
              </a:rPr>
              <a:t>People</a:t>
            </a:r>
          </a:p>
        </p:txBody>
      </p:sp>
      <p:sp>
        <p:nvSpPr>
          <p:cNvPr id="60" name="Rectangle 59" descr="Graphic of a meter illustrating that confidence in achieving target at the end of the year is red to amber.">
            <a:extLst>
              <a:ext uri="{FF2B5EF4-FFF2-40B4-BE49-F238E27FC236}">
                <a16:creationId xmlns:a16="http://schemas.microsoft.com/office/drawing/2014/main" id="{FF6A3341-765E-E5DC-19C5-2F2F3CD679E0}"/>
              </a:ext>
            </a:extLst>
          </p:cNvPr>
          <p:cNvSpPr/>
          <p:nvPr/>
        </p:nvSpPr>
        <p:spPr>
          <a:xfrm>
            <a:off x="2223020" y="5238692"/>
            <a:ext cx="506088" cy="465068"/>
          </a:xfrm>
          <a:prstGeom prst="rect">
            <a:avLst/>
          </a:prstGeom>
          <a:gradFill>
            <a:gsLst>
              <a:gs pos="94000">
                <a:srgbClr val="FF0000"/>
              </a:gs>
              <a:gs pos="0">
                <a:srgbClr val="D8F0F6"/>
              </a:gs>
              <a:gs pos="31000">
                <a:srgbClr val="FFFF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5417A05B-C4A9-351D-66DC-CFBAE51DE1CD}"/>
              </a:ext>
            </a:extLst>
          </p:cNvPr>
          <p:cNvSpPr txBox="1"/>
          <p:nvPr/>
        </p:nvSpPr>
        <p:spPr>
          <a:xfrm>
            <a:off x="3006662" y="5105362"/>
            <a:ext cx="8813188" cy="707886"/>
          </a:xfrm>
          <a:prstGeom prst="rect">
            <a:avLst/>
          </a:prstGeom>
          <a:noFill/>
        </p:spPr>
        <p:txBody>
          <a:bodyPr wrap="square" lIns="91440" tIns="45720" rIns="91440" bIns="45720" anchor="t">
            <a:spAutoFit/>
          </a:bodyPr>
          <a:lstStyle/>
          <a:p>
            <a:pPr>
              <a:spcAft>
                <a:spcPts val="600"/>
              </a:spcAft>
            </a:pPr>
            <a:r>
              <a:rPr lang="en-GB" sz="1000" dirty="0">
                <a:effectLst/>
                <a:ea typeface="Times New Roman" panose="02020603050405020304" pitchFamily="18" charset="0"/>
                <a:cs typeface="Times New Roman"/>
              </a:rPr>
              <a:t>Sickness absence has reduced from August but remains higher than the start of the financial year, with stress the highest cause of absence.</a:t>
            </a:r>
            <a:r>
              <a:rPr lang="en-GB" sz="1000" dirty="0">
                <a:ea typeface="Times New Roman" panose="02020603050405020304" pitchFamily="18" charset="0"/>
                <a:cs typeface="Times New Roman"/>
              </a:rPr>
              <a:t> Staff turnover and vacancy rate continue to be above plan, with the Chief People Officer and HR team working closely with directorates to address this. </a:t>
            </a:r>
            <a:r>
              <a:rPr lang="en-GB" sz="1000" dirty="0">
                <a:effectLst/>
                <a:ea typeface="Times New Roman" panose="02020603050405020304" pitchFamily="18" charset="0"/>
                <a:cs typeface="Times New Roman"/>
              </a:rPr>
              <a:t>Increasing the proportion of Black, Asian and minority ethnic staff in senior roles remains an area of focus </a:t>
            </a:r>
            <a:r>
              <a:rPr lang="en-GB" sz="1000" dirty="0">
                <a:ea typeface="Times New Roman" panose="02020603050405020304" pitchFamily="18" charset="0"/>
                <a:cs typeface="Times New Roman"/>
              </a:rPr>
              <a:t>and o</a:t>
            </a:r>
            <a:r>
              <a:rPr lang="en-GB" sz="1000" dirty="0">
                <a:effectLst/>
                <a:ea typeface="Times New Roman" panose="02020603050405020304" pitchFamily="18" charset="0"/>
                <a:cs typeface="Times New Roman"/>
              </a:rPr>
              <a:t>ur aspiration is to see an annual increase of 20% in the representation of Black, Asian and minority ethic staff at bands 8 and above.  </a:t>
            </a:r>
          </a:p>
        </p:txBody>
      </p:sp>
      <p:sp>
        <p:nvSpPr>
          <p:cNvPr id="51" name="TextBox 50">
            <a:extLst>
              <a:ext uri="{FF2B5EF4-FFF2-40B4-BE49-F238E27FC236}">
                <a16:creationId xmlns:a16="http://schemas.microsoft.com/office/drawing/2014/main" id="{526F279A-A6E1-2CBB-48D3-C68EC0C34A6E}"/>
              </a:ext>
            </a:extLst>
          </p:cNvPr>
          <p:cNvSpPr txBox="1"/>
          <p:nvPr/>
        </p:nvSpPr>
        <p:spPr>
          <a:xfrm>
            <a:off x="406106" y="6035137"/>
            <a:ext cx="1100232" cy="276826"/>
          </a:xfrm>
          <a:prstGeom prst="rect">
            <a:avLst/>
          </a:prstGeom>
          <a:noFill/>
        </p:spPr>
        <p:txBody>
          <a:bodyPr wrap="square">
            <a:spAutoFit/>
          </a:bodyPr>
          <a:lstStyle/>
          <a:p>
            <a:r>
              <a:rPr lang="en-GB" sz="1200">
                <a:latin typeface="Inter SemiBold" panose="02000503000000020004" pitchFamily="2" charset="0"/>
                <a:ea typeface="Inter SemiBold" panose="02000503000000020004" pitchFamily="2" charset="0"/>
              </a:rPr>
              <a:t>Finance</a:t>
            </a:r>
          </a:p>
        </p:txBody>
      </p:sp>
      <p:sp>
        <p:nvSpPr>
          <p:cNvPr id="13" name="Rectangle 12" descr="Graphic of a meter illustrating that confidence in achieving target at the end of the year is red to amber.">
            <a:extLst>
              <a:ext uri="{FF2B5EF4-FFF2-40B4-BE49-F238E27FC236}">
                <a16:creationId xmlns:a16="http://schemas.microsoft.com/office/drawing/2014/main" id="{93164C5B-D94C-2DE3-43CA-FF8B136B615C}"/>
              </a:ext>
            </a:extLst>
          </p:cNvPr>
          <p:cNvSpPr/>
          <p:nvPr/>
        </p:nvSpPr>
        <p:spPr>
          <a:xfrm>
            <a:off x="2226837" y="1455788"/>
            <a:ext cx="506088" cy="465068"/>
          </a:xfrm>
          <a:prstGeom prst="rect">
            <a:avLst/>
          </a:prstGeom>
          <a:gradFill>
            <a:gsLst>
              <a:gs pos="89000">
                <a:srgbClr val="FF0000"/>
              </a:gs>
              <a:gs pos="0">
                <a:srgbClr val="D8F0F6"/>
              </a:gs>
              <a:gs pos="35055">
                <a:srgbClr val="F0F95F"/>
              </a:gs>
              <a:gs pos="64000">
                <a:srgbClr val="FFFF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ubtitle 3">
            <a:extLst>
              <a:ext uri="{FF2B5EF4-FFF2-40B4-BE49-F238E27FC236}">
                <a16:creationId xmlns:a16="http://schemas.microsoft.com/office/drawing/2014/main" id="{90D581DC-AFB6-7641-7728-8D0C1543F304}"/>
              </a:ext>
            </a:extLst>
          </p:cNvPr>
          <p:cNvSpPr>
            <a:spLocks noGrp="1"/>
          </p:cNvSpPr>
          <p:nvPr>
            <p:ph type="body" sz="quarter" idx="12"/>
          </p:nvPr>
        </p:nvSpPr>
        <p:spPr>
          <a:xfrm>
            <a:off x="2981360" y="5857990"/>
            <a:ext cx="8804529" cy="663014"/>
          </a:xfrm>
        </p:spPr>
        <p:txBody>
          <a:bodyPr vert="horz" lIns="91440" tIns="45720" rIns="91440" bIns="45720" rtlCol="0" anchor="t">
            <a:noAutofit/>
          </a:bodyPr>
          <a:lstStyle/>
          <a:p>
            <a:pPr>
              <a:lnSpc>
                <a:spcPct val="100000"/>
              </a:lnSpc>
              <a:spcBef>
                <a:spcPts val="0"/>
              </a:spcBef>
              <a:spcAft>
                <a:spcPts val="600"/>
              </a:spcAft>
            </a:pPr>
            <a:r>
              <a:rPr lang="en-GB" sz="1000" dirty="0">
                <a:latin typeface="+mn-lt"/>
                <a:ea typeface="Inter"/>
              </a:rPr>
              <a:t>We are on track to deliver our statutory financial duties. The year-end forecast is a £0.7m underspend vs budget. This includes non-recurrent in-year spend of c.£1.6m </a:t>
            </a:r>
            <a:r>
              <a:rPr lang="en-GB" sz="1000" dirty="0"/>
              <a:t>to mitigate the forecast underspend and accelerate the delivery of key objectives.</a:t>
            </a:r>
            <a:r>
              <a:rPr lang="en-GB" sz="1000" dirty="0">
                <a:latin typeface="+mn-lt"/>
                <a:ea typeface="Inter"/>
              </a:rPr>
              <a:t> Income is forecast to increase £1.7m from last year, although TA income is forecast to be £0.4m below plan. Work is ongoing to identify efficiencies for 2023/24 through the business planning process.</a:t>
            </a:r>
            <a:endParaRPr lang="en-GB" sz="1000" dirty="0">
              <a:latin typeface="+mn-lt"/>
            </a:endParaRPr>
          </a:p>
        </p:txBody>
      </p:sp>
      <p:cxnSp>
        <p:nvCxnSpPr>
          <p:cNvPr id="7" name="Straight Connector 6">
            <a:extLst>
              <a:ext uri="{FF2B5EF4-FFF2-40B4-BE49-F238E27FC236}">
                <a16:creationId xmlns:a16="http://schemas.microsoft.com/office/drawing/2014/main" id="{D27244C1-8B62-5548-6345-A67718208548}"/>
              </a:ext>
              <a:ext uri="{C183D7F6-B498-43B3-948B-1728B52AA6E4}">
                <adec:decorative xmlns:adec="http://schemas.microsoft.com/office/drawing/2017/decorative" val="1"/>
              </a:ext>
            </a:extLst>
          </p:cNvPr>
          <p:cNvCxnSpPr>
            <a:cxnSpLocks/>
          </p:cNvCxnSpPr>
          <p:nvPr/>
        </p:nvCxnSpPr>
        <p:spPr>
          <a:xfrm>
            <a:off x="284508" y="1315212"/>
            <a:ext cx="113910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3CDA66-8CC1-3999-6104-7E705CD3E67F}"/>
              </a:ext>
              <a:ext uri="{C183D7F6-B498-43B3-948B-1728B52AA6E4}">
                <adec:decorative xmlns:adec="http://schemas.microsoft.com/office/drawing/2017/decorative" val="1"/>
              </a:ext>
            </a:extLst>
          </p:cNvPr>
          <p:cNvCxnSpPr>
            <a:cxnSpLocks/>
          </p:cNvCxnSpPr>
          <p:nvPr/>
        </p:nvCxnSpPr>
        <p:spPr>
          <a:xfrm>
            <a:off x="271302" y="2883589"/>
            <a:ext cx="1141750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403AED-4DC5-DD1D-B639-6B9DA81EE794}"/>
              </a:ext>
              <a:ext uri="{C183D7F6-B498-43B3-948B-1728B52AA6E4}">
                <adec:decorative xmlns:adec="http://schemas.microsoft.com/office/drawing/2017/decorative" val="1"/>
              </a:ext>
            </a:extLst>
          </p:cNvPr>
          <p:cNvCxnSpPr>
            <a:cxnSpLocks/>
          </p:cNvCxnSpPr>
          <p:nvPr/>
        </p:nvCxnSpPr>
        <p:spPr>
          <a:xfrm>
            <a:off x="251474" y="3621618"/>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F99BB8-A441-A4DB-56AB-D46CD3E60EFF}"/>
              </a:ext>
              <a:ext uri="{C183D7F6-B498-43B3-948B-1728B52AA6E4}">
                <adec:decorative xmlns:adec="http://schemas.microsoft.com/office/drawing/2017/decorative" val="1"/>
              </a:ext>
            </a:extLst>
          </p:cNvPr>
          <p:cNvCxnSpPr>
            <a:cxnSpLocks/>
          </p:cNvCxnSpPr>
          <p:nvPr/>
        </p:nvCxnSpPr>
        <p:spPr>
          <a:xfrm>
            <a:off x="258097" y="4391059"/>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50B743-C2F5-EDE2-8422-4F3D979D6368}"/>
              </a:ext>
              <a:ext uri="{C183D7F6-B498-43B3-948B-1728B52AA6E4}">
                <adec:decorative xmlns:adec="http://schemas.microsoft.com/office/drawing/2017/decorative" val="1"/>
              </a:ext>
            </a:extLst>
          </p:cNvPr>
          <p:cNvCxnSpPr>
            <a:cxnSpLocks/>
          </p:cNvCxnSpPr>
          <p:nvPr/>
        </p:nvCxnSpPr>
        <p:spPr>
          <a:xfrm>
            <a:off x="258097" y="5058555"/>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470710B-ADAC-E41A-6B01-FBFDDED0FAEE}"/>
              </a:ext>
              <a:ext uri="{C183D7F6-B498-43B3-948B-1728B52AA6E4}">
                <adec:decorative xmlns:adec="http://schemas.microsoft.com/office/drawing/2017/decorative" val="1"/>
              </a:ext>
            </a:extLst>
          </p:cNvPr>
          <p:cNvCxnSpPr>
            <a:cxnSpLocks/>
          </p:cNvCxnSpPr>
          <p:nvPr/>
        </p:nvCxnSpPr>
        <p:spPr>
          <a:xfrm>
            <a:off x="264679" y="2122579"/>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218575-2E74-5BD2-D907-B0F17DE68049}"/>
              </a:ext>
              <a:ext uri="{C183D7F6-B498-43B3-948B-1728B52AA6E4}">
                <adec:decorative xmlns:adec="http://schemas.microsoft.com/office/drawing/2017/decorative" val="1"/>
              </a:ext>
            </a:extLst>
          </p:cNvPr>
          <p:cNvCxnSpPr>
            <a:cxnSpLocks/>
          </p:cNvCxnSpPr>
          <p:nvPr/>
        </p:nvCxnSpPr>
        <p:spPr>
          <a:xfrm>
            <a:off x="251473" y="5804328"/>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F4E30F-F7B0-7C1D-7006-7A2EE01B3175}"/>
              </a:ext>
              <a:ext uri="{C183D7F6-B498-43B3-948B-1728B52AA6E4}">
                <adec:decorative xmlns:adec="http://schemas.microsoft.com/office/drawing/2017/decorative" val="1"/>
              </a:ext>
            </a:extLst>
          </p:cNvPr>
          <p:cNvCxnSpPr>
            <a:cxnSpLocks/>
          </p:cNvCxnSpPr>
          <p:nvPr/>
        </p:nvCxnSpPr>
        <p:spPr>
          <a:xfrm>
            <a:off x="1974289" y="1029048"/>
            <a:ext cx="0" cy="54054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F489BA-646C-AD78-4C94-9E8F4CCBF51A}"/>
              </a:ext>
              <a:ext uri="{C183D7F6-B498-43B3-948B-1728B52AA6E4}">
                <adec:decorative xmlns:adec="http://schemas.microsoft.com/office/drawing/2017/decorative" val="1"/>
              </a:ext>
            </a:extLst>
          </p:cNvPr>
          <p:cNvCxnSpPr>
            <a:cxnSpLocks/>
          </p:cNvCxnSpPr>
          <p:nvPr/>
        </p:nvCxnSpPr>
        <p:spPr>
          <a:xfrm>
            <a:off x="2972063" y="1029048"/>
            <a:ext cx="0" cy="540545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9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9881-97DA-CE1E-A46F-6830348620F3}"/>
              </a:ext>
            </a:extLst>
          </p:cNvPr>
          <p:cNvSpPr>
            <a:spLocks noGrp="1"/>
          </p:cNvSpPr>
          <p:nvPr>
            <p:ph type="ctrTitle"/>
          </p:nvPr>
        </p:nvSpPr>
        <p:spPr>
          <a:xfrm>
            <a:off x="724988" y="722207"/>
            <a:ext cx="6774850" cy="1875920"/>
          </a:xfrm>
        </p:spPr>
        <p:txBody>
          <a:bodyPr>
            <a:normAutofit/>
          </a:bodyPr>
          <a:lstStyle/>
          <a:p>
            <a:r>
              <a:rPr lang="en-GB" dirty="0"/>
              <a:t>People</a:t>
            </a:r>
          </a:p>
        </p:txBody>
      </p:sp>
      <p:sp>
        <p:nvSpPr>
          <p:cNvPr id="3" name="Subtitle 2">
            <a:extLst>
              <a:ext uri="{FF2B5EF4-FFF2-40B4-BE49-F238E27FC236}">
                <a16:creationId xmlns:a16="http://schemas.microsoft.com/office/drawing/2014/main" id="{30CE32B4-BCBB-EAAD-D0B2-EDD6EEC8A859}"/>
              </a:ext>
            </a:extLst>
          </p:cNvPr>
          <p:cNvSpPr>
            <a:spLocks noGrp="1"/>
          </p:cNvSpPr>
          <p:nvPr>
            <p:ph type="subTitle" idx="1"/>
          </p:nvPr>
        </p:nvSpPr>
        <p:spPr>
          <a:xfrm>
            <a:off x="724987" y="2241489"/>
            <a:ext cx="4511041" cy="1356518"/>
          </a:xfrm>
        </p:spPr>
        <p:txBody>
          <a:bodyPr/>
          <a:lstStyle/>
          <a:p>
            <a:r>
              <a:rPr lang="en-GB" dirty="0"/>
              <a:t>1 April 2022 to 31 January 2023</a:t>
            </a:r>
          </a:p>
          <a:p>
            <a:endParaRPr lang="en-GB" dirty="0"/>
          </a:p>
        </p:txBody>
      </p:sp>
    </p:spTree>
    <p:extLst>
      <p:ext uri="{BB962C8B-B14F-4D97-AF65-F5344CB8AC3E}">
        <p14:creationId xmlns:p14="http://schemas.microsoft.com/office/powerpoint/2010/main" val="127857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BA176-7586-5728-0A1F-40D2B9D74837}"/>
              </a:ext>
              <a:ext uri="{C183D7F6-B498-43B3-948B-1728B52AA6E4}">
                <adec:decorative xmlns:adec="http://schemas.microsoft.com/office/drawing/2017/decorative" val="1"/>
              </a:ext>
            </a:extLst>
          </p:cNvPr>
          <p:cNvSpPr>
            <a:spLocks/>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People (Slide 1 of 2)</a:t>
            </a:r>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830536718"/>
              </p:ext>
            </p:extLst>
          </p:nvPr>
        </p:nvGraphicFramePr>
        <p:xfrm>
          <a:off x="617437" y="894625"/>
          <a:ext cx="5239960" cy="374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455004575"/>
              </p:ext>
            </p:extLst>
          </p:nvPr>
        </p:nvGraphicFramePr>
        <p:xfrm>
          <a:off x="860186" y="4715040"/>
          <a:ext cx="4969112" cy="542747"/>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January 2023</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3667">
                <a:tc>
                  <a:txBody>
                    <a:bodyPr/>
                    <a:lstStyle/>
                    <a:p>
                      <a:r>
                        <a:rPr lang="en-GB" sz="1100" dirty="0"/>
                        <a:t>12.5%</a:t>
                      </a:r>
                    </a:p>
                  </a:txBody>
                  <a:tcPr>
                    <a:solidFill>
                      <a:srgbClr val="F7F4F1"/>
                    </a:solidFill>
                  </a:tcPr>
                </a:tc>
                <a:tc>
                  <a:txBody>
                    <a:bodyPr/>
                    <a:lstStyle/>
                    <a:p>
                      <a:r>
                        <a:rPr lang="en-GB" sz="1100" dirty="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9" name="TextBox 8">
            <a:extLst>
              <a:ext uri="{FF2B5EF4-FFF2-40B4-BE49-F238E27FC236}">
                <a16:creationId xmlns:a16="http://schemas.microsoft.com/office/drawing/2014/main" id="{36D054EC-D515-A72D-E510-FE2E89E4E624}"/>
              </a:ext>
            </a:extLst>
          </p:cNvPr>
          <p:cNvSpPr txBox="1"/>
          <p:nvPr/>
        </p:nvSpPr>
        <p:spPr>
          <a:xfrm>
            <a:off x="860186" y="5362522"/>
            <a:ext cx="4969112" cy="1169551"/>
          </a:xfrm>
          <a:prstGeom prst="rect">
            <a:avLst/>
          </a:prstGeom>
          <a:noFill/>
        </p:spPr>
        <p:txBody>
          <a:bodyPr wrap="square">
            <a:spAutoFit/>
          </a:bodyPr>
          <a:lstStyle/>
          <a:p>
            <a:r>
              <a:rPr lang="en-GB" sz="1000" dirty="0">
                <a:solidFill>
                  <a:srgbClr val="000000"/>
                </a:solidFill>
              </a:rPr>
              <a:t>We are closely monitoring turnover for any trends and also reviewing exit data, and working with a new provider to refresh and relaunch the exit interview process to gain further insight into staff reasons for leaving. We are also working towards NICE being an employer of choice with various interventions from recruitment through to learning and development opportunities and organisational design. We are developing People plans with Directorates using workforce information data.</a:t>
            </a:r>
          </a:p>
        </p:txBody>
      </p:sp>
      <p:graphicFrame>
        <p:nvGraphicFramePr>
          <p:cNvPr id="13" name="Chart 12" descr="Combined bar and line chart of NICE's percentage of actual, planned and prior year activity for vacancy rate,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2841521347"/>
              </p:ext>
            </p:extLst>
          </p:nvPr>
        </p:nvGraphicFramePr>
        <p:xfrm>
          <a:off x="6334604" y="875973"/>
          <a:ext cx="5239960" cy="379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27">
            <a:extLst>
              <a:ext uri="{FF2B5EF4-FFF2-40B4-BE49-F238E27FC236}">
                <a16:creationId xmlns:a16="http://schemas.microsoft.com/office/drawing/2014/main" id="{41C34A56-DFA6-BAFE-44DF-34430053C1E8}"/>
              </a:ext>
            </a:extLst>
          </p:cNvPr>
          <p:cNvGraphicFramePr>
            <a:graphicFrameLocks noGrp="1"/>
          </p:cNvGraphicFramePr>
          <p:nvPr>
            <p:extLst>
              <p:ext uri="{D42A27DB-BD31-4B8C-83A1-F6EECF244321}">
                <p14:modId xmlns:p14="http://schemas.microsoft.com/office/powerpoint/2010/main" val="3123414880"/>
              </p:ext>
            </p:extLst>
          </p:nvPr>
        </p:nvGraphicFramePr>
        <p:xfrm>
          <a:off x="6470028" y="4670703"/>
          <a:ext cx="4969112" cy="542747"/>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January 2023</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3667">
                <a:tc>
                  <a:txBody>
                    <a:bodyPr/>
                    <a:lstStyle/>
                    <a:p>
                      <a:r>
                        <a:rPr lang="en-GB" sz="1100" dirty="0"/>
                        <a:t>8.29%</a:t>
                      </a:r>
                    </a:p>
                  </a:txBody>
                  <a:tcPr>
                    <a:solidFill>
                      <a:srgbClr val="F7F4F1"/>
                    </a:solidFill>
                  </a:tcPr>
                </a:tc>
                <a:tc>
                  <a:txBody>
                    <a:bodyPr/>
                    <a:lstStyle/>
                    <a:p>
                      <a:r>
                        <a:rPr lang="en-GB" sz="1100" dirty="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10" name="TextBox 9">
            <a:extLst>
              <a:ext uri="{FF2B5EF4-FFF2-40B4-BE49-F238E27FC236}">
                <a16:creationId xmlns:a16="http://schemas.microsoft.com/office/drawing/2014/main" id="{49B95342-2AE2-A779-EBD5-88FD9DCDE866}"/>
              </a:ext>
            </a:extLst>
          </p:cNvPr>
          <p:cNvSpPr txBox="1"/>
          <p:nvPr/>
        </p:nvSpPr>
        <p:spPr>
          <a:xfrm>
            <a:off x="6470028" y="5318207"/>
            <a:ext cx="4969112" cy="707886"/>
          </a:xfrm>
          <a:prstGeom prst="rect">
            <a:avLst/>
          </a:prstGeom>
          <a:noFill/>
        </p:spPr>
        <p:txBody>
          <a:bodyPr wrap="square">
            <a:spAutoFit/>
          </a:bodyPr>
          <a:lstStyle/>
          <a:p>
            <a:r>
              <a:rPr lang="en-GB" sz="1000" b="0" i="0" dirty="0">
                <a:solidFill>
                  <a:srgbClr val="000000"/>
                </a:solidFill>
                <a:effectLst/>
              </a:rPr>
              <a:t>HR continue to work with Directorates to proactively manage their vacancies. Recruitment best practice training has been extended until November 2023. Hiring managers are required to attend before a recruitment campaign is launched.</a:t>
            </a:r>
            <a:endParaRPr lang="en-GB" sz="1000" dirty="0">
              <a:effectLst/>
              <a:ea typeface="Calibri" panose="020F0502020204030204" pitchFamily="34" charset="0"/>
            </a:endParaRPr>
          </a:p>
        </p:txBody>
      </p:sp>
      <p:sp>
        <p:nvSpPr>
          <p:cNvPr id="11" name="Oval 10">
            <a:extLst>
              <a:ext uri="{FF2B5EF4-FFF2-40B4-BE49-F238E27FC236}">
                <a16:creationId xmlns:a16="http://schemas.microsoft.com/office/drawing/2014/main" id="{EA48275A-2D9E-85C4-5DC5-C9D19A33B180}"/>
              </a:ext>
              <a:ext uri="{C183D7F6-B498-43B3-948B-1728B52AA6E4}">
                <adec:decorative xmlns:adec="http://schemas.microsoft.com/office/drawing/2017/decorative" val="1"/>
              </a:ext>
            </a:extLst>
          </p:cNvPr>
          <p:cNvSpPr/>
          <p:nvPr/>
        </p:nvSpPr>
        <p:spPr>
          <a:xfrm>
            <a:off x="5563146" y="5022638"/>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02412A45-E665-DD9F-4645-66B067091B86}"/>
              </a:ext>
              <a:ext uri="{C183D7F6-B498-43B3-948B-1728B52AA6E4}">
                <adec:decorative xmlns:adec="http://schemas.microsoft.com/office/drawing/2017/decorative" val="1"/>
              </a:ext>
            </a:extLst>
          </p:cNvPr>
          <p:cNvSpPr/>
          <p:nvPr/>
        </p:nvSpPr>
        <p:spPr>
          <a:xfrm>
            <a:off x="11107459" y="4983517"/>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756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2B28F9-23A2-44DE-7781-7548C788D7E4}"/>
              </a:ext>
              <a:ext uri="{C183D7F6-B498-43B3-948B-1728B52AA6E4}">
                <adec:decorative xmlns:adec="http://schemas.microsoft.com/office/drawing/2017/decorative" val="1"/>
              </a:ext>
            </a:extLst>
          </p:cNvPr>
          <p:cNvSpPr>
            <a:spLocks/>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86C00CB9-88FE-453A-DD69-EB3173026E0D}"/>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People (Slide 2 of 2)</a:t>
            </a:r>
          </a:p>
        </p:txBody>
      </p:sp>
      <p:graphicFrame>
        <p:nvGraphicFramePr>
          <p:cNvPr id="25" name="Chart 24" descr="Combined bar and line chart of NICE's percentage of actual, planned and prior year activity for sickness abse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919709869"/>
              </p:ext>
            </p:extLst>
          </p:nvPr>
        </p:nvGraphicFramePr>
        <p:xfrm>
          <a:off x="589338" y="956890"/>
          <a:ext cx="5239960" cy="3748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270682568"/>
              </p:ext>
            </p:extLst>
          </p:nvPr>
        </p:nvGraphicFramePr>
        <p:xfrm>
          <a:off x="860186" y="4767718"/>
          <a:ext cx="4969112" cy="542747"/>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January 2023</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3667">
                <a:tc>
                  <a:txBody>
                    <a:bodyPr/>
                    <a:lstStyle/>
                    <a:p>
                      <a:r>
                        <a:rPr lang="en-GB" sz="1100" dirty="0"/>
                        <a:t>1.87%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9" name="TextBox 8">
            <a:extLst>
              <a:ext uri="{FF2B5EF4-FFF2-40B4-BE49-F238E27FC236}">
                <a16:creationId xmlns:a16="http://schemas.microsoft.com/office/drawing/2014/main" id="{36D054EC-D515-A72D-E510-FE2E89E4E624}"/>
              </a:ext>
            </a:extLst>
          </p:cNvPr>
          <p:cNvSpPr txBox="1"/>
          <p:nvPr/>
        </p:nvSpPr>
        <p:spPr>
          <a:xfrm>
            <a:off x="792474" y="5368373"/>
            <a:ext cx="4969112" cy="553998"/>
          </a:xfrm>
          <a:prstGeom prst="rect">
            <a:avLst/>
          </a:prstGeom>
          <a:noFill/>
        </p:spPr>
        <p:txBody>
          <a:bodyPr wrap="square">
            <a:spAutoFit/>
          </a:bodyPr>
          <a:lstStyle/>
          <a:p>
            <a:r>
              <a:rPr lang="en-GB" sz="1000" b="0" i="0" dirty="0">
                <a:solidFill>
                  <a:srgbClr val="000000"/>
                </a:solidFill>
                <a:effectLst/>
              </a:rPr>
              <a:t>Stress continues to be the highest cause of Sickness Absence at NICE. HR are proposing the introduction to the HSE Stress Management Standards which will provide methods in dealing with this at an organisational level. </a:t>
            </a:r>
            <a:endParaRPr lang="en-GB" sz="1000" dirty="0"/>
          </a:p>
        </p:txBody>
      </p:sp>
      <p:graphicFrame>
        <p:nvGraphicFramePr>
          <p:cNvPr id="13" name="Chart 12" descr="Combined bar and line chart of NICE's percentage of actual, planned and prior year activity for increase in the proportion of Black, Asian and minority ethnic staff in senior roles, from April 2022 to March 2023.">
            <a:extLst>
              <a:ext uri="{FF2B5EF4-FFF2-40B4-BE49-F238E27FC236}">
                <a16:creationId xmlns:a16="http://schemas.microsoft.com/office/drawing/2014/main" id="{7928184D-F8D6-C31A-A8E1-5CCD6A545F8E}"/>
              </a:ext>
            </a:extLst>
          </p:cNvPr>
          <p:cNvGraphicFramePr/>
          <p:nvPr>
            <p:extLst>
              <p:ext uri="{D42A27DB-BD31-4B8C-83A1-F6EECF244321}">
                <p14:modId xmlns:p14="http://schemas.microsoft.com/office/powerpoint/2010/main" val="3789385806"/>
              </p:ext>
            </p:extLst>
          </p:nvPr>
        </p:nvGraphicFramePr>
        <p:xfrm>
          <a:off x="6334604" y="933602"/>
          <a:ext cx="5239960" cy="379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27">
            <a:extLst>
              <a:ext uri="{FF2B5EF4-FFF2-40B4-BE49-F238E27FC236}">
                <a16:creationId xmlns:a16="http://schemas.microsoft.com/office/drawing/2014/main" id="{41C34A56-DFA6-BAFE-44DF-34430053C1E8}"/>
              </a:ext>
            </a:extLst>
          </p:cNvPr>
          <p:cNvGraphicFramePr>
            <a:graphicFrameLocks noGrp="1"/>
          </p:cNvGraphicFramePr>
          <p:nvPr>
            <p:extLst>
              <p:ext uri="{D42A27DB-BD31-4B8C-83A1-F6EECF244321}">
                <p14:modId xmlns:p14="http://schemas.microsoft.com/office/powerpoint/2010/main" val="2313248936"/>
              </p:ext>
            </p:extLst>
          </p:nvPr>
        </p:nvGraphicFramePr>
        <p:xfrm>
          <a:off x="6362704" y="4747364"/>
          <a:ext cx="4969112" cy="542747"/>
        </p:xfrm>
        <a:graphic>
          <a:graphicData uri="http://schemas.openxmlformats.org/drawingml/2006/table">
            <a:tbl>
              <a:tblPr firstRow="1" bandRow="1">
                <a:tableStyleId>{5C22544A-7EE6-4342-B048-85BDC9FD1C3A}</a:tableStyleId>
              </a:tblPr>
              <a:tblGrid>
                <a:gridCol w="2484556">
                  <a:extLst>
                    <a:ext uri="{9D8B030D-6E8A-4147-A177-3AD203B41FA5}">
                      <a16:colId xmlns:a16="http://schemas.microsoft.com/office/drawing/2014/main" val="3982682260"/>
                    </a:ext>
                  </a:extLst>
                </a:gridCol>
                <a:gridCol w="2484556">
                  <a:extLst>
                    <a:ext uri="{9D8B030D-6E8A-4147-A177-3AD203B41FA5}">
                      <a16:colId xmlns:a16="http://schemas.microsoft.com/office/drawing/2014/main" val="4015648614"/>
                    </a:ext>
                  </a:extLst>
                </a:gridCol>
              </a:tblGrid>
              <a:tr h="0">
                <a:tc>
                  <a:txBody>
                    <a:bodyPr/>
                    <a:lstStyle/>
                    <a:p>
                      <a:r>
                        <a:rPr lang="en-GB" sz="1100" dirty="0"/>
                        <a:t>January 2023</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283667">
                <a:tc>
                  <a:txBody>
                    <a:bodyPr/>
                    <a:lstStyle/>
                    <a:p>
                      <a:r>
                        <a:rPr lang="en-GB" sz="1100" dirty="0"/>
                        <a:t>13%</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0" name="TextBox 9">
            <a:extLst>
              <a:ext uri="{FF2B5EF4-FFF2-40B4-BE49-F238E27FC236}">
                <a16:creationId xmlns:a16="http://schemas.microsoft.com/office/drawing/2014/main" id="{49B95342-2AE2-A779-EBD5-88FD9DCDE866}"/>
              </a:ext>
            </a:extLst>
          </p:cNvPr>
          <p:cNvSpPr txBox="1"/>
          <p:nvPr/>
        </p:nvSpPr>
        <p:spPr>
          <a:xfrm>
            <a:off x="6362704" y="5349721"/>
            <a:ext cx="4969112" cy="1015663"/>
          </a:xfrm>
          <a:prstGeom prst="rect">
            <a:avLst/>
          </a:prstGeom>
          <a:noFill/>
        </p:spPr>
        <p:txBody>
          <a:bodyPr wrap="square">
            <a:spAutoFit/>
          </a:bodyPr>
          <a:lstStyle/>
          <a:p>
            <a:r>
              <a:rPr lang="en-GB" sz="1000" dirty="0"/>
              <a:t>We are developing an action plan for year 2 of our organisational workforce objectives, which also includes areas of improvement identified in the WRES data. The areas of focus include: recruitment, developing an EDI training and development offer and the design and delivery of development offers for black, Asian and other minority ethnic staff who wish to progress. (new indicator for 22/23 so prior year data not available). </a:t>
            </a:r>
            <a:endParaRPr lang="en-GB" sz="1000" dirty="0">
              <a:effectLst/>
            </a:endParaRPr>
          </a:p>
        </p:txBody>
      </p:sp>
      <p:sp>
        <p:nvSpPr>
          <p:cNvPr id="11" name="Oval 10">
            <a:extLst>
              <a:ext uri="{FF2B5EF4-FFF2-40B4-BE49-F238E27FC236}">
                <a16:creationId xmlns:a16="http://schemas.microsoft.com/office/drawing/2014/main" id="{C5A8476F-8DE1-034E-DCE6-68E3B03BAFF4}"/>
              </a:ext>
              <a:ext uri="{C183D7F6-B498-43B3-948B-1728B52AA6E4}">
                <adec:decorative xmlns:adec="http://schemas.microsoft.com/office/drawing/2017/decorative" val="1"/>
              </a:ext>
            </a:extLst>
          </p:cNvPr>
          <p:cNvSpPr/>
          <p:nvPr/>
        </p:nvSpPr>
        <p:spPr>
          <a:xfrm>
            <a:off x="5557022" y="5100402"/>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8F137699-CC54-0D71-F4FF-65E11D33F151}"/>
              </a:ext>
              <a:ext uri="{C183D7F6-B498-43B3-948B-1728B52AA6E4}">
                <adec:decorative xmlns:adec="http://schemas.microsoft.com/office/drawing/2017/decorative" val="1"/>
              </a:ext>
            </a:extLst>
          </p:cNvPr>
          <p:cNvSpPr/>
          <p:nvPr/>
        </p:nvSpPr>
        <p:spPr>
          <a:xfrm>
            <a:off x="11032674" y="5047648"/>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4875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9881-97DA-CE1E-A46F-6830348620F3}"/>
              </a:ext>
            </a:extLst>
          </p:cNvPr>
          <p:cNvSpPr>
            <a:spLocks noGrp="1"/>
          </p:cNvSpPr>
          <p:nvPr>
            <p:ph type="ctrTitle"/>
          </p:nvPr>
        </p:nvSpPr>
        <p:spPr>
          <a:xfrm>
            <a:off x="724988" y="722207"/>
            <a:ext cx="4827354" cy="1717657"/>
          </a:xfrm>
        </p:spPr>
        <p:txBody>
          <a:bodyPr/>
          <a:lstStyle/>
          <a:p>
            <a:r>
              <a:rPr lang="en-GB" dirty="0"/>
              <a:t>Finance</a:t>
            </a:r>
          </a:p>
        </p:txBody>
      </p:sp>
      <p:sp>
        <p:nvSpPr>
          <p:cNvPr id="3" name="Subtitle 2">
            <a:extLst>
              <a:ext uri="{FF2B5EF4-FFF2-40B4-BE49-F238E27FC236}">
                <a16:creationId xmlns:a16="http://schemas.microsoft.com/office/drawing/2014/main" id="{94F85041-1424-4CE2-ECB5-E998BBBAA249}"/>
              </a:ext>
            </a:extLst>
          </p:cNvPr>
          <p:cNvSpPr>
            <a:spLocks noGrp="1"/>
          </p:cNvSpPr>
          <p:nvPr>
            <p:ph type="subTitle" idx="1"/>
          </p:nvPr>
        </p:nvSpPr>
        <p:spPr>
          <a:xfrm>
            <a:off x="833844" y="2241489"/>
            <a:ext cx="4402183" cy="1356518"/>
          </a:xfrm>
        </p:spPr>
        <p:txBody>
          <a:bodyPr/>
          <a:lstStyle/>
          <a:p>
            <a:r>
              <a:rPr lang="en-GB" dirty="0"/>
              <a:t>1 April 2022 to 31 January 2023</a:t>
            </a:r>
          </a:p>
          <a:p>
            <a:endParaRPr lang="en-GB" dirty="0"/>
          </a:p>
        </p:txBody>
      </p:sp>
    </p:spTree>
    <p:extLst>
      <p:ext uri="{BB962C8B-B14F-4D97-AF65-F5344CB8AC3E}">
        <p14:creationId xmlns:p14="http://schemas.microsoft.com/office/powerpoint/2010/main" val="89409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378650" y="75659"/>
            <a:ext cx="11590054" cy="1276350"/>
          </a:xfrm>
        </p:spPr>
        <p:txBody>
          <a:bodyPr/>
          <a:lstStyle/>
          <a:p>
            <a:r>
              <a:rPr lang="en-GB" dirty="0"/>
              <a:t>Financial position as at 31 January 2023</a:t>
            </a:r>
          </a:p>
        </p:txBody>
      </p:sp>
      <p:sp>
        <p:nvSpPr>
          <p:cNvPr id="8" name="Text Placeholder 7">
            <a:extLst>
              <a:ext uri="{FF2B5EF4-FFF2-40B4-BE49-F238E27FC236}">
                <a16:creationId xmlns:a16="http://schemas.microsoft.com/office/drawing/2014/main" id="{430FC931-AAD0-9ECA-43D3-197A3A217D06}"/>
              </a:ext>
            </a:extLst>
          </p:cNvPr>
          <p:cNvSpPr>
            <a:spLocks noGrp="1"/>
          </p:cNvSpPr>
          <p:nvPr>
            <p:ph type="body" sz="quarter" idx="12"/>
          </p:nvPr>
        </p:nvSpPr>
        <p:spPr>
          <a:xfrm>
            <a:off x="167897" y="703847"/>
            <a:ext cx="12024103" cy="896958"/>
          </a:xfrm>
        </p:spPr>
        <p:txBody>
          <a:bodyPr>
            <a:normAutofit/>
          </a:bodyPr>
          <a:lstStyle/>
          <a:p>
            <a:r>
              <a:rPr lang="en-GB" b="1" dirty="0"/>
              <a:t>YTD PAY  </a:t>
            </a:r>
            <a:r>
              <a:rPr lang="en-GB" dirty="0">
                <a:solidFill>
                  <a:srgbClr val="00B050"/>
                </a:solidFill>
              </a:rPr>
              <a:t>-£735,000</a:t>
            </a:r>
            <a:r>
              <a:rPr lang="en-GB" dirty="0"/>
              <a:t>  underspend     </a:t>
            </a:r>
            <a:r>
              <a:rPr lang="en-GB" b="1" dirty="0"/>
              <a:t>YTD Non-Pay </a:t>
            </a:r>
            <a:r>
              <a:rPr lang="en-GB" dirty="0"/>
              <a:t> </a:t>
            </a:r>
            <a:r>
              <a:rPr lang="en-GB" dirty="0">
                <a:solidFill>
                  <a:srgbClr val="FF0000"/>
                </a:solidFill>
              </a:rPr>
              <a:t>£452,000  overspend   </a:t>
            </a:r>
            <a:r>
              <a:rPr lang="en-GB" dirty="0"/>
              <a:t>YTD </a:t>
            </a:r>
            <a:r>
              <a:rPr lang="en-GB" b="1" dirty="0"/>
              <a:t>Income</a:t>
            </a:r>
            <a:r>
              <a:rPr lang="en-GB" dirty="0"/>
              <a:t>  </a:t>
            </a:r>
            <a:r>
              <a:rPr lang="en-GB" dirty="0">
                <a:solidFill>
                  <a:srgbClr val="00B050"/>
                </a:solidFill>
              </a:rPr>
              <a:t>-£501,000 </a:t>
            </a:r>
            <a:r>
              <a:rPr lang="en-GB" dirty="0"/>
              <a:t>surplus</a:t>
            </a:r>
          </a:p>
          <a:p>
            <a:endParaRPr lang="en-GB" sz="1000" dirty="0">
              <a:latin typeface="+mn-lt"/>
              <a:ea typeface="+mn-ea"/>
              <a:cs typeface="+mn-cs"/>
            </a:endParaRPr>
          </a:p>
        </p:txBody>
      </p:sp>
      <p:graphicFrame>
        <p:nvGraphicFramePr>
          <p:cNvPr id="5" name="Chart 4" descr="Chart outlining year to date pay from April 2022 to March 2023">
            <a:extLst>
              <a:ext uri="{FF2B5EF4-FFF2-40B4-BE49-F238E27FC236}">
                <a16:creationId xmlns:a16="http://schemas.microsoft.com/office/drawing/2014/main" id="{BB7DA81E-B386-1368-E633-EE76251CD1B1}"/>
              </a:ext>
            </a:extLst>
          </p:cNvPr>
          <p:cNvGraphicFramePr>
            <a:graphicFrameLocks/>
          </p:cNvGraphicFramePr>
          <p:nvPr>
            <p:extLst>
              <p:ext uri="{D42A27DB-BD31-4B8C-83A1-F6EECF244321}">
                <p14:modId xmlns:p14="http://schemas.microsoft.com/office/powerpoint/2010/main" val="1503878803"/>
              </p:ext>
            </p:extLst>
          </p:nvPr>
        </p:nvGraphicFramePr>
        <p:xfrm>
          <a:off x="283070" y="1119582"/>
          <a:ext cx="3837918" cy="26320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DF40CB7-9344-0B00-C968-DF55E3DD4336}"/>
              </a:ext>
              <a:ext uri="{C183D7F6-B498-43B3-948B-1728B52AA6E4}">
                <adec:decorative xmlns:adec="http://schemas.microsoft.com/office/drawing/2017/decorative" val="1"/>
              </a:ext>
            </a:extLst>
          </p:cNvPr>
          <p:cNvSpPr txBox="1"/>
          <p:nvPr/>
        </p:nvSpPr>
        <p:spPr>
          <a:xfrm>
            <a:off x="265037" y="1939736"/>
            <a:ext cx="378651" cy="215444"/>
          </a:xfrm>
          <a:prstGeom prst="rect">
            <a:avLst/>
          </a:prstGeom>
          <a:noFill/>
        </p:spPr>
        <p:txBody>
          <a:bodyPr wrap="square" rtlCol="0">
            <a:spAutoFit/>
          </a:bodyPr>
          <a:lstStyle/>
          <a:p>
            <a:r>
              <a:rPr lang="en-GB" sz="800" dirty="0"/>
              <a:t>£m</a:t>
            </a:r>
          </a:p>
        </p:txBody>
      </p:sp>
      <p:sp>
        <p:nvSpPr>
          <p:cNvPr id="9" name="TextBox 8">
            <a:extLst>
              <a:ext uri="{FF2B5EF4-FFF2-40B4-BE49-F238E27FC236}">
                <a16:creationId xmlns:a16="http://schemas.microsoft.com/office/drawing/2014/main" id="{A6F9447E-4C52-E00B-667B-3969D40E2C3E}"/>
              </a:ext>
              <a:ext uri="{C183D7F6-B498-43B3-948B-1728B52AA6E4}">
                <adec:decorative xmlns:adec="http://schemas.microsoft.com/office/drawing/2017/decorative" val="1"/>
              </a:ext>
            </a:extLst>
          </p:cNvPr>
          <p:cNvSpPr txBox="1"/>
          <p:nvPr/>
        </p:nvSpPr>
        <p:spPr>
          <a:xfrm>
            <a:off x="4127773" y="2024837"/>
            <a:ext cx="378651" cy="215444"/>
          </a:xfrm>
          <a:prstGeom prst="rect">
            <a:avLst/>
          </a:prstGeom>
          <a:noFill/>
        </p:spPr>
        <p:txBody>
          <a:bodyPr wrap="square" rtlCol="0">
            <a:spAutoFit/>
          </a:bodyPr>
          <a:lstStyle/>
          <a:p>
            <a:r>
              <a:rPr lang="en-GB" sz="800" dirty="0"/>
              <a:t>£m</a:t>
            </a:r>
          </a:p>
        </p:txBody>
      </p:sp>
      <p:sp>
        <p:nvSpPr>
          <p:cNvPr id="3" name="TextBox 2">
            <a:extLst>
              <a:ext uri="{FF2B5EF4-FFF2-40B4-BE49-F238E27FC236}">
                <a16:creationId xmlns:a16="http://schemas.microsoft.com/office/drawing/2014/main" id="{1932E6F8-0D69-1BEB-9E86-87431E35D870}"/>
              </a:ext>
              <a:ext uri="{C183D7F6-B498-43B3-948B-1728B52AA6E4}">
                <adec:decorative xmlns:adec="http://schemas.microsoft.com/office/drawing/2017/decorative" val="1"/>
              </a:ext>
            </a:extLst>
          </p:cNvPr>
          <p:cNvSpPr txBox="1"/>
          <p:nvPr/>
        </p:nvSpPr>
        <p:spPr>
          <a:xfrm>
            <a:off x="8358118" y="1994173"/>
            <a:ext cx="378651" cy="215444"/>
          </a:xfrm>
          <a:prstGeom prst="rect">
            <a:avLst/>
          </a:prstGeom>
          <a:noFill/>
        </p:spPr>
        <p:txBody>
          <a:bodyPr wrap="square" rtlCol="0">
            <a:spAutoFit/>
          </a:bodyPr>
          <a:lstStyle/>
          <a:p>
            <a:r>
              <a:rPr lang="en-GB" sz="800" dirty="0"/>
              <a:t>£m</a:t>
            </a:r>
          </a:p>
        </p:txBody>
      </p:sp>
      <p:graphicFrame>
        <p:nvGraphicFramePr>
          <p:cNvPr id="6" name="Chart 5" descr="Chart outlining year to date non pay from April 2022 to March 2023">
            <a:extLst>
              <a:ext uri="{FF2B5EF4-FFF2-40B4-BE49-F238E27FC236}">
                <a16:creationId xmlns:a16="http://schemas.microsoft.com/office/drawing/2014/main" id="{03C7597A-6612-4AF9-A598-EA7153965402}"/>
              </a:ext>
            </a:extLst>
          </p:cNvPr>
          <p:cNvGraphicFramePr>
            <a:graphicFrameLocks/>
          </p:cNvGraphicFramePr>
          <p:nvPr>
            <p:extLst>
              <p:ext uri="{D42A27DB-BD31-4B8C-83A1-F6EECF244321}">
                <p14:modId xmlns:p14="http://schemas.microsoft.com/office/powerpoint/2010/main" val="512602821"/>
              </p:ext>
            </p:extLst>
          </p:nvPr>
        </p:nvGraphicFramePr>
        <p:xfrm>
          <a:off x="4070945" y="1134897"/>
          <a:ext cx="4241444" cy="2557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Chart outlining year to date income from April 2022 to March 2023">
            <a:extLst>
              <a:ext uri="{FF2B5EF4-FFF2-40B4-BE49-F238E27FC236}">
                <a16:creationId xmlns:a16="http://schemas.microsoft.com/office/drawing/2014/main" id="{AC73C027-4491-4179-ACB4-23BC52E43778}"/>
              </a:ext>
            </a:extLst>
          </p:cNvPr>
          <p:cNvGraphicFramePr>
            <a:graphicFrameLocks/>
          </p:cNvGraphicFramePr>
          <p:nvPr>
            <p:extLst>
              <p:ext uri="{D42A27DB-BD31-4B8C-83A1-F6EECF244321}">
                <p14:modId xmlns:p14="http://schemas.microsoft.com/office/powerpoint/2010/main" val="429003657"/>
              </p:ext>
            </p:extLst>
          </p:nvPr>
        </p:nvGraphicFramePr>
        <p:xfrm>
          <a:off x="8319175" y="1159463"/>
          <a:ext cx="3791288" cy="2533337"/>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CF111BEF-1E99-DCF1-1335-FB72B1FE82D3}"/>
              </a:ext>
              <a:ext uri="{C183D7F6-B498-43B3-948B-1728B52AA6E4}">
                <adec:decorative xmlns:adec="http://schemas.microsoft.com/office/drawing/2017/decorative" val="1"/>
              </a:ext>
            </a:extLst>
          </p:cNvPr>
          <p:cNvSpPr>
            <a:spLocks/>
          </p:cNvSpPr>
          <p:nvPr/>
        </p:nvSpPr>
        <p:spPr>
          <a:xfrm>
            <a:off x="0" y="6065255"/>
            <a:ext cx="12191999" cy="71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083C9F76-86BB-CC24-D60A-6645174D09E8}"/>
              </a:ext>
            </a:extLst>
          </p:cNvPr>
          <p:cNvSpPr txBox="1"/>
          <p:nvPr/>
        </p:nvSpPr>
        <p:spPr>
          <a:xfrm>
            <a:off x="226242" y="3692800"/>
            <a:ext cx="8361254" cy="2123658"/>
          </a:xfrm>
          <a:prstGeom prst="rect">
            <a:avLst/>
          </a:prstGeom>
          <a:noFill/>
          <a:ln>
            <a:solidFill>
              <a:schemeClr val="bg1"/>
            </a:solidFill>
          </a:ln>
        </p:spPr>
        <p:txBody>
          <a:bodyPr wrap="square" rtlCol="0">
            <a:spAutoFit/>
          </a:bodyPr>
          <a:lstStyle/>
          <a:p>
            <a:r>
              <a:rPr lang="en-GB" sz="1200" b="1" dirty="0"/>
              <a:t>Pay</a:t>
            </a:r>
            <a:r>
              <a:rPr lang="en-GB" sz="1200" dirty="0"/>
              <a:t> is underspent due to the vacancy rate running at 8% vs a plan of 5%.  Staff turnover is running at 12.5%.  </a:t>
            </a:r>
          </a:p>
          <a:p>
            <a:endParaRPr lang="en-GB" sz="1200" dirty="0">
              <a:ea typeface="Lato" panose="020F0502020204030203" pitchFamily="34" charset="0"/>
              <a:cs typeface="Lato" panose="020F0502020204030203" pitchFamily="34" charset="0"/>
            </a:endParaRPr>
          </a:p>
          <a:p>
            <a:r>
              <a:rPr lang="en-GB" sz="1200" b="1" dirty="0">
                <a:solidFill>
                  <a:schemeClr val="tx1"/>
                </a:solidFill>
                <a:ea typeface="Lato" panose="020F0502020204030203" pitchFamily="34" charset="0"/>
                <a:cs typeface="Lato" panose="020F0502020204030203" pitchFamily="34" charset="0"/>
              </a:rPr>
              <a:t>Non-Pay</a:t>
            </a:r>
            <a:r>
              <a:rPr lang="en-GB" sz="1200" dirty="0">
                <a:solidFill>
                  <a:schemeClr val="tx1"/>
                </a:solidFill>
                <a:ea typeface="Lato" panose="020F0502020204030203" pitchFamily="34" charset="0"/>
                <a:cs typeface="Lato" panose="020F0502020204030203" pitchFamily="34" charset="0"/>
              </a:rPr>
              <a:t> </a:t>
            </a:r>
            <a:r>
              <a:rPr lang="en-GB" sz="1200" dirty="0">
                <a:ea typeface="Lato" panose="020F0502020204030203" pitchFamily="34" charset="0"/>
                <a:cs typeface="Lato" panose="020F0502020204030203" pitchFamily="34" charset="0"/>
              </a:rPr>
              <a:t>year to date </a:t>
            </a:r>
            <a:r>
              <a:rPr lang="en-GB" sz="1200" dirty="0">
                <a:solidFill>
                  <a:schemeClr val="tx1"/>
                </a:solidFill>
                <a:ea typeface="Lato" panose="020F0502020204030203" pitchFamily="34" charset="0"/>
                <a:cs typeface="Lato" panose="020F0502020204030203" pitchFamily="34" charset="0"/>
              </a:rPr>
              <a:t>underspends accrued </a:t>
            </a:r>
            <a:r>
              <a:rPr lang="en-GB" sz="1200" dirty="0">
                <a:ea typeface="Lato" panose="020F0502020204030203" pitchFamily="34" charset="0"/>
                <a:cs typeface="Lato" panose="020F0502020204030203" pitchFamily="34" charset="0"/>
              </a:rPr>
              <a:t>for</a:t>
            </a:r>
            <a:r>
              <a:rPr lang="en-GB" sz="1200" dirty="0">
                <a:solidFill>
                  <a:schemeClr val="tx1"/>
                </a:solidFill>
                <a:ea typeface="Lato" panose="020F0502020204030203" pitchFamily="34" charset="0"/>
                <a:cs typeface="Lato" panose="020F0502020204030203" pitchFamily="34" charset="0"/>
              </a:rPr>
              <a:t> travel and </a:t>
            </a:r>
            <a:r>
              <a:rPr lang="en-GB" sz="1200" dirty="0">
                <a:ea typeface="Lato" panose="020F0502020204030203" pitchFamily="34" charset="0"/>
                <a:cs typeface="Lato" panose="020F0502020204030203" pitchFamily="34" charset="0"/>
              </a:rPr>
              <a:t>s</a:t>
            </a:r>
            <a:r>
              <a:rPr lang="en-GB" sz="1200" dirty="0">
                <a:solidFill>
                  <a:schemeClr val="tx1"/>
                </a:solidFill>
                <a:ea typeface="Lato" panose="020F0502020204030203" pitchFamily="34" charset="0"/>
                <a:cs typeface="Lato" panose="020F0502020204030203" pitchFamily="34" charset="0"/>
              </a:rPr>
              <a:t>ubsistence, course fees,  and computer software/licenses have been offset with approved expenditure on non-recurrent investments in quarters 3 and 4. </a:t>
            </a:r>
            <a:r>
              <a:rPr lang="en-GB" sz="1200" dirty="0">
                <a:ea typeface="Lato" panose="020F0502020204030203" pitchFamily="34" charset="0"/>
                <a:cs typeface="Lato" panose="020F0502020204030203" pitchFamily="34" charset="0"/>
              </a:rPr>
              <a:t>The spike in October relates to higher than planned BNF print costs.</a:t>
            </a:r>
            <a:r>
              <a:rPr lang="en-GB" sz="1200" dirty="0">
                <a:solidFill>
                  <a:schemeClr val="tx1"/>
                </a:solidFill>
                <a:ea typeface="Lato" panose="020F0502020204030203" pitchFamily="34" charset="0"/>
                <a:cs typeface="Lato" panose="020F0502020204030203" pitchFamily="34" charset="0"/>
              </a:rPr>
              <a:t> The Digital Workplace Programme is on plan YTD </a:t>
            </a:r>
            <a:r>
              <a:rPr lang="en-GB" sz="1200" dirty="0">
                <a:ea typeface="Lato" panose="020F0502020204030203" pitchFamily="34" charset="0"/>
                <a:cs typeface="Lato" panose="020F0502020204030203" pitchFamily="34" charset="0"/>
              </a:rPr>
              <a:t>and is </a:t>
            </a:r>
            <a:r>
              <a:rPr lang="en-GB" sz="1200" dirty="0">
                <a:effectLst/>
              </a:rPr>
              <a:t>expecting to fully utilise available funding by year end.  The drop in non-pay spend in January is related to prior year VAT rebates.  </a:t>
            </a:r>
            <a:endParaRPr lang="en-GB" sz="1200" dirty="0"/>
          </a:p>
          <a:p>
            <a:endParaRPr lang="en-GB" sz="1200" dirty="0"/>
          </a:p>
          <a:p>
            <a:r>
              <a:rPr lang="en-GB" sz="1200" b="1" dirty="0"/>
              <a:t>Income</a:t>
            </a:r>
            <a:r>
              <a:rPr lang="en-GB" sz="1200" dirty="0"/>
              <a:t>: NSA is delivering a £0.4m YTD over recovery against plan.  TA income has a YTD £0.3m under recovery against plan.  The fluctuation in income illustrated above are primarily driven by the projected work plan in the TA programme.  </a:t>
            </a:r>
            <a:r>
              <a:rPr lang="en-GB" sz="1200"/>
              <a:t>The overall YTD surplus includes unplanned secondee income and a small surplus in SP&amp;R. </a:t>
            </a:r>
            <a:endParaRPr lang="en-GB" sz="1200" dirty="0"/>
          </a:p>
        </p:txBody>
      </p:sp>
      <p:graphicFrame>
        <p:nvGraphicFramePr>
          <p:cNvPr id="15" name="Table 14">
            <a:extLst>
              <a:ext uri="{FF2B5EF4-FFF2-40B4-BE49-F238E27FC236}">
                <a16:creationId xmlns:a16="http://schemas.microsoft.com/office/drawing/2014/main" id="{73089D38-D8FE-72CB-8103-4BE3A06F5061}"/>
              </a:ext>
            </a:extLst>
          </p:cNvPr>
          <p:cNvGraphicFramePr>
            <a:graphicFrameLocks noGrp="1"/>
          </p:cNvGraphicFramePr>
          <p:nvPr>
            <p:extLst>
              <p:ext uri="{D42A27DB-BD31-4B8C-83A1-F6EECF244321}">
                <p14:modId xmlns:p14="http://schemas.microsoft.com/office/powerpoint/2010/main" val="485553582"/>
              </p:ext>
            </p:extLst>
          </p:nvPr>
        </p:nvGraphicFramePr>
        <p:xfrm>
          <a:off x="8587496" y="4150719"/>
          <a:ext cx="3524950" cy="1159611"/>
        </p:xfrm>
        <a:graphic>
          <a:graphicData uri="http://schemas.openxmlformats.org/drawingml/2006/table">
            <a:tbl>
              <a:tblPr firstRow="1"/>
              <a:tblGrid>
                <a:gridCol w="950809">
                  <a:extLst>
                    <a:ext uri="{9D8B030D-6E8A-4147-A177-3AD203B41FA5}">
                      <a16:colId xmlns:a16="http://schemas.microsoft.com/office/drawing/2014/main" val="737750555"/>
                    </a:ext>
                  </a:extLst>
                </a:gridCol>
                <a:gridCol w="858047">
                  <a:extLst>
                    <a:ext uri="{9D8B030D-6E8A-4147-A177-3AD203B41FA5}">
                      <a16:colId xmlns:a16="http://schemas.microsoft.com/office/drawing/2014/main" val="1496039432"/>
                    </a:ext>
                  </a:extLst>
                </a:gridCol>
                <a:gridCol w="858047">
                  <a:extLst>
                    <a:ext uri="{9D8B030D-6E8A-4147-A177-3AD203B41FA5}">
                      <a16:colId xmlns:a16="http://schemas.microsoft.com/office/drawing/2014/main" val="1070740886"/>
                    </a:ext>
                  </a:extLst>
                </a:gridCol>
                <a:gridCol w="858047">
                  <a:extLst>
                    <a:ext uri="{9D8B030D-6E8A-4147-A177-3AD203B41FA5}">
                      <a16:colId xmlns:a16="http://schemas.microsoft.com/office/drawing/2014/main" val="3607240800"/>
                    </a:ext>
                  </a:extLst>
                </a:gridCol>
              </a:tblGrid>
              <a:tr h="424838">
                <a:tc>
                  <a:txBody>
                    <a:bodyPr/>
                    <a:lstStyle/>
                    <a:p>
                      <a:pPr algn="l" fontAlgn="ctr"/>
                      <a:r>
                        <a:rPr lang="en-GB" sz="1000" b="1" i="0" u="none" strike="noStrike" dirty="0">
                          <a:solidFill>
                            <a:srgbClr val="FFFFFF"/>
                          </a:solidFill>
                          <a:effectLst/>
                          <a:latin typeface="Lato" panose="020F0502020204030203" pitchFamily="34" charset="0"/>
                        </a:rPr>
                        <a:t>Spend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dirty="0">
                          <a:solidFill>
                            <a:srgbClr val="FFFFFF"/>
                          </a:solidFill>
                          <a:effectLst/>
                          <a:latin typeface="Lato" panose="020F0502020204030203" pitchFamily="34" charset="0"/>
                        </a:rPr>
                        <a:t>Year to Date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dirty="0">
                          <a:solidFill>
                            <a:srgbClr val="FFFFFF"/>
                          </a:solidFill>
                          <a:effectLst/>
                          <a:latin typeface="Lato" panose="020F0502020204030203" pitchFamily="34" charset="0"/>
                        </a:rPr>
                        <a:t>Year to Date Actual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000" b="1" i="0" u="none" strike="noStrike" dirty="0">
                          <a:solidFill>
                            <a:srgbClr val="FFFFFF"/>
                          </a:solidFill>
                          <a:effectLst/>
                          <a:latin typeface="Lato" panose="020F0502020204030203" pitchFamily="34" charset="0"/>
                        </a:rPr>
                        <a:t>Year to Date Variance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267783998"/>
                  </a:ext>
                </a:extLst>
              </a:tr>
              <a:tr h="191848">
                <a:tc>
                  <a:txBody>
                    <a:bodyPr/>
                    <a:lstStyle/>
                    <a:p>
                      <a:pPr algn="l" fontAlgn="ctr"/>
                      <a:r>
                        <a:rPr lang="en-GB" sz="1000" b="0" i="0" u="none" strike="noStrike" dirty="0">
                          <a:solidFill>
                            <a:srgbClr val="000000"/>
                          </a:solidFill>
                          <a:effectLst/>
                          <a:latin typeface="Lato" panose="020F0502020204030203" pitchFamily="34" charset="0"/>
                        </a:rPr>
                        <a:t>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46,436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45,700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560493"/>
                  </a:ext>
                </a:extLst>
              </a:tr>
              <a:tr h="180975">
                <a:tc>
                  <a:txBody>
                    <a:bodyPr/>
                    <a:lstStyle/>
                    <a:p>
                      <a:pPr algn="l" fontAlgn="ctr"/>
                      <a:r>
                        <a:rPr lang="en-GB" sz="1000" b="0" i="0" u="none" strike="noStrike" dirty="0">
                          <a:solidFill>
                            <a:srgbClr val="000000"/>
                          </a:solidFill>
                          <a:effectLst/>
                          <a:latin typeface="Lato" panose="020F0502020204030203" pitchFamily="34" charset="0"/>
                        </a:rPr>
                        <a:t>Non-pay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18,904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19,356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086073"/>
                  </a:ext>
                </a:extLst>
              </a:tr>
              <a:tr h="180975">
                <a:tc>
                  <a:txBody>
                    <a:bodyPr/>
                    <a:lstStyle/>
                    <a:p>
                      <a:pPr algn="l" fontAlgn="ctr"/>
                      <a:r>
                        <a:rPr lang="en-GB" sz="1000" b="0" i="0" u="none" strike="noStrike" dirty="0">
                          <a:solidFill>
                            <a:srgbClr val="000000"/>
                          </a:solidFill>
                          <a:effectLst/>
                          <a:latin typeface="Lato" panose="020F0502020204030203" pitchFamily="34" charset="0"/>
                        </a:rPr>
                        <a:t>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(19,002)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(19,504)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dirty="0">
                          <a:solidFill>
                            <a:srgbClr val="000000"/>
                          </a:solidFill>
                          <a:effectLst/>
                          <a:latin typeface="Lato" panose="020F0502020204030203" pitchFamily="34" charset="0"/>
                        </a:rPr>
                        <a:t>(501)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316169"/>
                  </a:ext>
                </a:extLst>
              </a:tr>
              <a:tr h="180975">
                <a:tc>
                  <a:txBody>
                    <a:bodyPr/>
                    <a:lstStyle/>
                    <a:p>
                      <a:pPr algn="l" fontAlgn="ctr"/>
                      <a:r>
                        <a:rPr lang="en-GB" sz="1000" b="1" i="0" u="none" strike="noStrike" dirty="0">
                          <a:solidFill>
                            <a:srgbClr val="FFFFFF"/>
                          </a:solidFill>
                          <a:effectLst/>
                          <a:latin typeface="Lato" panose="020F0502020204030203"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dirty="0">
                          <a:solidFill>
                            <a:srgbClr val="FFFFFF"/>
                          </a:solidFill>
                          <a:effectLst/>
                          <a:latin typeface="Lato" panose="020F0502020204030203" pitchFamily="34" charset="0"/>
                        </a:rPr>
                        <a:t>46,337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dirty="0">
                          <a:solidFill>
                            <a:srgbClr val="FFFFFF"/>
                          </a:solidFill>
                          <a:effectLst/>
                          <a:latin typeface="Lato" panose="020F0502020204030203" pitchFamily="34" charset="0"/>
                        </a:rPr>
                        <a:t>45,552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000" b="1" i="0" u="none" strike="noStrike" dirty="0">
                          <a:solidFill>
                            <a:srgbClr val="FFFFFF"/>
                          </a:solidFill>
                          <a:effectLst/>
                          <a:latin typeface="Lato" panose="020F0502020204030203" pitchFamily="34" charset="0"/>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1910307971"/>
                  </a:ext>
                </a:extLst>
              </a:tr>
            </a:tbl>
          </a:graphicData>
        </a:graphic>
      </p:graphicFrame>
    </p:spTree>
    <p:extLst>
      <p:ext uri="{BB962C8B-B14F-4D97-AF65-F5344CB8AC3E}">
        <p14:creationId xmlns:p14="http://schemas.microsoft.com/office/powerpoint/2010/main" val="375814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496383" y="136108"/>
            <a:ext cx="11178381" cy="675742"/>
          </a:xfrm>
        </p:spPr>
        <p:txBody>
          <a:bodyPr/>
          <a:lstStyle/>
          <a:p>
            <a:r>
              <a:rPr lang="en-GB" dirty="0"/>
              <a:t>Forecast Outturn</a:t>
            </a:r>
          </a:p>
        </p:txBody>
      </p:sp>
      <p:sp>
        <p:nvSpPr>
          <p:cNvPr id="4" name="Slide Number Placeholder 3">
            <a:extLst>
              <a:ext uri="{FF2B5EF4-FFF2-40B4-BE49-F238E27FC236}">
                <a16:creationId xmlns:a16="http://schemas.microsoft.com/office/drawing/2014/main" id="{D60C5BCA-D707-ABE6-D18C-9D16C8940E30}"/>
              </a:ext>
              <a:ext uri="{C183D7F6-B498-43B3-948B-1728B52AA6E4}">
                <adec:decorative xmlns:adec="http://schemas.microsoft.com/office/drawing/2017/decorative" val="1"/>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25</a:t>
            </a:fld>
            <a:endParaRPr lang="en-GB" dirty="0"/>
          </a:p>
        </p:txBody>
      </p:sp>
      <p:sp>
        <p:nvSpPr>
          <p:cNvPr id="17" name="TextBox 16">
            <a:extLst>
              <a:ext uri="{FF2B5EF4-FFF2-40B4-BE49-F238E27FC236}">
                <a16:creationId xmlns:a16="http://schemas.microsoft.com/office/drawing/2014/main" id="{FF0DD54D-4BCB-AA73-7469-0440AB121CCF}"/>
              </a:ext>
              <a:ext uri="{C183D7F6-B498-43B3-948B-1728B52AA6E4}">
                <adec:decorative xmlns:adec="http://schemas.microsoft.com/office/drawing/2017/decorative" val="1"/>
              </a:ext>
            </a:extLst>
          </p:cNvPr>
          <p:cNvSpPr txBox="1"/>
          <p:nvPr/>
        </p:nvSpPr>
        <p:spPr>
          <a:xfrm>
            <a:off x="7668222" y="3540642"/>
            <a:ext cx="2079644" cy="584775"/>
          </a:xfrm>
          <a:prstGeom prst="rect">
            <a:avLst/>
          </a:prstGeom>
          <a:noFill/>
        </p:spPr>
        <p:txBody>
          <a:bodyPr wrap="square">
            <a:spAutoFit/>
          </a:bodyPr>
          <a:lstStyle/>
          <a:p>
            <a:pPr algn="ctr"/>
            <a:r>
              <a:rPr lang="en-GB" sz="1600" dirty="0">
                <a:solidFill>
                  <a:schemeClr val="bg1"/>
                </a:solidFill>
              </a:rPr>
              <a:t>Space for additional charts/images</a:t>
            </a:r>
          </a:p>
        </p:txBody>
      </p:sp>
      <p:graphicFrame>
        <p:nvGraphicFramePr>
          <p:cNvPr id="5" name="Table 4">
            <a:extLst>
              <a:ext uri="{FF2B5EF4-FFF2-40B4-BE49-F238E27FC236}">
                <a16:creationId xmlns:a16="http://schemas.microsoft.com/office/drawing/2014/main" id="{24E7FBD4-6472-A838-AD7D-726141D7ACAE}"/>
              </a:ext>
            </a:extLst>
          </p:cNvPr>
          <p:cNvGraphicFramePr>
            <a:graphicFrameLocks noGrp="1"/>
          </p:cNvGraphicFramePr>
          <p:nvPr>
            <p:extLst>
              <p:ext uri="{D42A27DB-BD31-4B8C-83A1-F6EECF244321}">
                <p14:modId xmlns:p14="http://schemas.microsoft.com/office/powerpoint/2010/main" val="4090089547"/>
              </p:ext>
            </p:extLst>
          </p:nvPr>
        </p:nvGraphicFramePr>
        <p:xfrm>
          <a:off x="496383" y="894574"/>
          <a:ext cx="4839523" cy="2381030"/>
        </p:xfrm>
        <a:graphic>
          <a:graphicData uri="http://schemas.openxmlformats.org/drawingml/2006/table">
            <a:tbl>
              <a:tblPr firstRow="1"/>
              <a:tblGrid>
                <a:gridCol w="1802260">
                  <a:extLst>
                    <a:ext uri="{9D8B030D-6E8A-4147-A177-3AD203B41FA5}">
                      <a16:colId xmlns:a16="http://schemas.microsoft.com/office/drawing/2014/main" val="2507471695"/>
                    </a:ext>
                  </a:extLst>
                </a:gridCol>
                <a:gridCol w="1118309">
                  <a:extLst>
                    <a:ext uri="{9D8B030D-6E8A-4147-A177-3AD203B41FA5}">
                      <a16:colId xmlns:a16="http://schemas.microsoft.com/office/drawing/2014/main" val="1363522048"/>
                    </a:ext>
                  </a:extLst>
                </a:gridCol>
                <a:gridCol w="959477">
                  <a:extLst>
                    <a:ext uri="{9D8B030D-6E8A-4147-A177-3AD203B41FA5}">
                      <a16:colId xmlns:a16="http://schemas.microsoft.com/office/drawing/2014/main" val="2731094061"/>
                    </a:ext>
                  </a:extLst>
                </a:gridCol>
                <a:gridCol w="959477">
                  <a:extLst>
                    <a:ext uri="{9D8B030D-6E8A-4147-A177-3AD203B41FA5}">
                      <a16:colId xmlns:a16="http://schemas.microsoft.com/office/drawing/2014/main" val="2533993759"/>
                    </a:ext>
                  </a:extLst>
                </a:gridCol>
              </a:tblGrid>
              <a:tr h="642175">
                <a:tc>
                  <a:txBody>
                    <a:bodyPr/>
                    <a:lstStyle/>
                    <a:p>
                      <a:pPr algn="l" fontAlgn="ctr"/>
                      <a:r>
                        <a:rPr lang="en-GB" sz="1200" b="1" i="0" u="none" strike="noStrike" dirty="0">
                          <a:solidFill>
                            <a:srgbClr val="FFFFFF"/>
                          </a:solidFill>
                          <a:effectLst/>
                          <a:latin typeface="Lato" panose="020F0502020204030203" pitchFamily="34" charset="0"/>
                        </a:rPr>
                        <a:t>Spend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dirty="0">
                          <a:solidFill>
                            <a:srgbClr val="FFFFFF"/>
                          </a:solidFill>
                          <a:effectLst/>
                          <a:latin typeface="Lato" panose="020F0502020204030203" pitchFamily="34" charset="0"/>
                        </a:rPr>
                        <a:t>Annual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dirty="0">
                          <a:solidFill>
                            <a:srgbClr val="FFFFFF"/>
                          </a:solidFill>
                          <a:effectLst/>
                          <a:latin typeface="Lato" panose="020F0502020204030203" pitchFamily="34" charset="0"/>
                        </a:rPr>
                        <a:t>Estimated Outturn Spend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dirty="0">
                          <a:solidFill>
                            <a:srgbClr val="FFFFFF"/>
                          </a:solidFill>
                          <a:effectLst/>
                          <a:latin typeface="Lato" panose="020F0502020204030203" pitchFamily="34" charset="0"/>
                        </a:rPr>
                        <a:t>Estimated Outturn Variance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1775165083"/>
                  </a:ext>
                </a:extLst>
              </a:tr>
              <a:tr h="352567">
                <a:tc>
                  <a:txBody>
                    <a:bodyPr/>
                    <a:lstStyle/>
                    <a:p>
                      <a:pPr algn="l" fontAlgn="ctr"/>
                      <a:r>
                        <a:rPr lang="en-GB" sz="1200" b="0" i="0" u="none" strike="noStrike" dirty="0">
                          <a:solidFill>
                            <a:srgbClr val="000000"/>
                          </a:solidFill>
                          <a:effectLst/>
                          <a:latin typeface="Lato" panose="020F0502020204030203" pitchFamily="34" charset="0"/>
                        </a:rPr>
                        <a:t>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55,816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54,870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414918"/>
                  </a:ext>
                </a:extLst>
              </a:tr>
              <a:tr h="352567">
                <a:tc>
                  <a:txBody>
                    <a:bodyPr/>
                    <a:lstStyle/>
                    <a:p>
                      <a:pPr algn="l" fontAlgn="ctr"/>
                      <a:r>
                        <a:rPr lang="en-GB" sz="1200" b="0" i="0" u="none" strike="noStrike" dirty="0">
                          <a:solidFill>
                            <a:srgbClr val="000000"/>
                          </a:solidFill>
                          <a:effectLst/>
                          <a:latin typeface="Lato" panose="020F0502020204030203" pitchFamily="34" charset="0"/>
                        </a:rPr>
                        <a:t>Non-pay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22,850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22,205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460898"/>
                  </a:ext>
                </a:extLst>
              </a:tr>
              <a:tr h="352567">
                <a:tc>
                  <a:txBody>
                    <a:bodyPr/>
                    <a:lstStyle/>
                    <a:p>
                      <a:pPr algn="l" fontAlgn="ctr"/>
                      <a:r>
                        <a:rPr lang="en-GB" sz="1200" b="0" i="0" u="none" strike="noStrike" dirty="0">
                          <a:solidFill>
                            <a:srgbClr val="000000"/>
                          </a:solidFill>
                          <a:effectLst/>
                          <a:latin typeface="Lato" panose="020F0502020204030203" pitchFamily="34" charset="0"/>
                        </a:rPr>
                        <a:t>Investments (underspend)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1,572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1,572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884220"/>
                  </a:ext>
                </a:extLst>
              </a:tr>
              <a:tr h="352567">
                <a:tc>
                  <a:txBody>
                    <a:bodyPr/>
                    <a:lstStyle/>
                    <a:p>
                      <a:pPr algn="l" fontAlgn="ctr"/>
                      <a:r>
                        <a:rPr lang="en-GB" sz="1200" b="0" i="0" u="none" strike="noStrike" dirty="0">
                          <a:solidFill>
                            <a:srgbClr val="000000"/>
                          </a:solidFill>
                          <a:effectLst/>
                          <a:latin typeface="Lato" panose="020F0502020204030203" pitchFamily="34" charset="0"/>
                        </a:rPr>
                        <a:t>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(22,914)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(23,634)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94389"/>
                  </a:ext>
                </a:extLst>
              </a:tr>
              <a:tr h="239242">
                <a:tc>
                  <a:txBody>
                    <a:bodyPr/>
                    <a:lstStyle/>
                    <a:p>
                      <a:pPr algn="l" fontAlgn="ctr"/>
                      <a:r>
                        <a:rPr lang="en-GB" sz="1200" b="1" i="0" u="none" strike="noStrike" dirty="0">
                          <a:solidFill>
                            <a:srgbClr val="FFFFFF"/>
                          </a:solidFill>
                          <a:effectLst/>
                          <a:latin typeface="Lato" panose="020F0502020204030203"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dirty="0">
                          <a:solidFill>
                            <a:srgbClr val="FFFFFF"/>
                          </a:solidFill>
                          <a:effectLst/>
                          <a:latin typeface="Lato" panose="020F0502020204030203" pitchFamily="34" charset="0"/>
                        </a:rPr>
                        <a:t>55,752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dirty="0">
                          <a:solidFill>
                            <a:srgbClr val="FFFFFF"/>
                          </a:solidFill>
                          <a:effectLst/>
                          <a:latin typeface="Lato" panose="020F0502020204030203" pitchFamily="34" charset="0"/>
                        </a:rPr>
                        <a:t>55,013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r" fontAlgn="ctr"/>
                      <a:r>
                        <a:rPr lang="en-GB" sz="1200" b="1" i="0" u="none" strike="noStrike" dirty="0">
                          <a:solidFill>
                            <a:srgbClr val="FFFFFF"/>
                          </a:solidFill>
                          <a:effectLst/>
                          <a:latin typeface="Lato" panose="020F0502020204030203" pitchFamily="34" charset="0"/>
                        </a:rPr>
                        <a:t>(739)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3502853026"/>
                  </a:ext>
                </a:extLst>
              </a:tr>
            </a:tbl>
          </a:graphicData>
        </a:graphic>
      </p:graphicFrame>
      <p:sp>
        <p:nvSpPr>
          <p:cNvPr id="9" name="TextBox 8">
            <a:extLst>
              <a:ext uri="{FF2B5EF4-FFF2-40B4-BE49-F238E27FC236}">
                <a16:creationId xmlns:a16="http://schemas.microsoft.com/office/drawing/2014/main" id="{096BEF2F-514C-658A-8144-A8E86683B96B}"/>
              </a:ext>
            </a:extLst>
          </p:cNvPr>
          <p:cNvSpPr txBox="1"/>
          <p:nvPr/>
        </p:nvSpPr>
        <p:spPr>
          <a:xfrm>
            <a:off x="6132403" y="946340"/>
            <a:ext cx="4839522" cy="1815882"/>
          </a:xfrm>
          <a:prstGeom prst="rect">
            <a:avLst/>
          </a:prstGeom>
          <a:noFill/>
        </p:spPr>
        <p:txBody>
          <a:bodyPr wrap="square">
            <a:spAutoFit/>
          </a:bodyPr>
          <a:lstStyle/>
          <a:p>
            <a:pPr marL="285750" indent="-285750">
              <a:buFont typeface="Arial" panose="020B0604020202020204" pitchFamily="34" charset="0"/>
              <a:buChar char="•"/>
            </a:pPr>
            <a:r>
              <a:rPr lang="en-GB" sz="1600" b="1" dirty="0"/>
              <a:t>Based on the current run-rates extrapolated to the end of the financial-year, adjusted for expected changes in expenditure, income, and the successful delivery of planned investments, the forecast underspend for 2022-23 is £0.7m against a net budget of £55.8m.</a:t>
            </a:r>
          </a:p>
        </p:txBody>
      </p:sp>
      <p:sp>
        <p:nvSpPr>
          <p:cNvPr id="11" name="TextBox 10">
            <a:extLst>
              <a:ext uri="{FF2B5EF4-FFF2-40B4-BE49-F238E27FC236}">
                <a16:creationId xmlns:a16="http://schemas.microsoft.com/office/drawing/2014/main" id="{163B325F-FB0C-A527-3123-CBAC15B39458}"/>
              </a:ext>
            </a:extLst>
          </p:cNvPr>
          <p:cNvSpPr txBox="1"/>
          <p:nvPr/>
        </p:nvSpPr>
        <p:spPr>
          <a:xfrm>
            <a:off x="219456" y="3470436"/>
            <a:ext cx="11862801" cy="2677656"/>
          </a:xfrm>
          <a:prstGeom prst="rect">
            <a:avLst/>
          </a:prstGeom>
          <a:noFill/>
        </p:spPr>
        <p:txBody>
          <a:bodyPr wrap="square">
            <a:spAutoFit/>
          </a:bodyPr>
          <a:lstStyle/>
          <a:p>
            <a:r>
              <a:rPr lang="en-GB" sz="1200" b="1" dirty="0"/>
              <a:t>Pay</a:t>
            </a:r>
            <a:r>
              <a:rPr lang="en-GB" sz="1200" dirty="0"/>
              <a:t> is set to continue to underspend, with an assumption that the vacancy rate of c8% will stay at a similar level for the remainder of the financial year.  The 2022-23 pay award and recent Employer NI payment reduction are both reflected in the pay forecast.  </a:t>
            </a:r>
          </a:p>
          <a:p>
            <a:endParaRPr lang="en-GB" sz="1200" dirty="0"/>
          </a:p>
          <a:p>
            <a:r>
              <a:rPr lang="en-GB" sz="1200" b="1" dirty="0"/>
              <a:t>Non-pay</a:t>
            </a:r>
            <a:r>
              <a:rPr lang="en-GB" sz="1200" dirty="0"/>
              <a:t> spend is forecast to increase in the latter part of the year, particularly in Digital (hardware purchases and audits/testing), and the variable element of the EAG contract.  An element of non-pay expenditure, both year to date and in the forecast outturn, is related to contractor spend compensating for capacity gaps as a result of current vacancies.  </a:t>
            </a:r>
          </a:p>
          <a:p>
            <a:endParaRPr lang="en-GB" sz="1200" dirty="0"/>
          </a:p>
          <a:p>
            <a:r>
              <a:rPr lang="en-GB" sz="1200" b="1" dirty="0"/>
              <a:t>Planned Investments</a:t>
            </a:r>
            <a:r>
              <a:rPr lang="en-GB" sz="1200" dirty="0"/>
              <a:t> – included in the forecast non-pay outturn are in year, approved, non-recurrent investments (c£1.6m) to mitigate the forecast underspend and accelerate the delivery of key objectives.  There is a risk that some investments may slip due to capacity within teams, and procurement lead times, however the majority of projects have started and forecast spend has been reviewed with project leads and the commercial team.  </a:t>
            </a:r>
          </a:p>
          <a:p>
            <a:endParaRPr lang="en-GB" sz="1200" dirty="0"/>
          </a:p>
          <a:p>
            <a:r>
              <a:rPr lang="en-GB" sz="1200" b="1" dirty="0"/>
              <a:t>TA income </a:t>
            </a:r>
            <a:r>
              <a:rPr lang="en-GB" sz="1200" dirty="0"/>
              <a:t>is on track to deliver £10.3m by year end (see next slide) against a plan of £10.7m.  </a:t>
            </a:r>
            <a:r>
              <a:rPr lang="en-GB" sz="1200" b="1" dirty="0"/>
              <a:t>NSA</a:t>
            </a:r>
            <a:r>
              <a:rPr lang="en-GB" sz="1200" dirty="0"/>
              <a:t> are forecast to deliver a surplus of £0.4m by year end.   Unplanned secondee income is £0.3m YTD. </a:t>
            </a:r>
          </a:p>
          <a:p>
            <a:endParaRPr lang="en-GB" sz="1200" dirty="0"/>
          </a:p>
        </p:txBody>
      </p:sp>
      <p:sp>
        <p:nvSpPr>
          <p:cNvPr id="3" name="Rectangle 2">
            <a:extLst>
              <a:ext uri="{FF2B5EF4-FFF2-40B4-BE49-F238E27FC236}">
                <a16:creationId xmlns:a16="http://schemas.microsoft.com/office/drawing/2014/main" id="{29D4DFD7-296D-2BF3-48B4-640F2E77567B}"/>
              </a:ext>
              <a:ext uri="{C183D7F6-B498-43B3-948B-1728B52AA6E4}">
                <adec:decorative xmlns:adec="http://schemas.microsoft.com/office/drawing/2017/decorative" val="1"/>
              </a:ext>
            </a:extLst>
          </p:cNvPr>
          <p:cNvSpPr>
            <a:spLocks/>
          </p:cNvSpPr>
          <p:nvPr/>
        </p:nvSpPr>
        <p:spPr>
          <a:xfrm>
            <a:off x="0" y="606525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1011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397595" y="167997"/>
            <a:ext cx="11178381" cy="1276350"/>
          </a:xfrm>
        </p:spPr>
        <p:txBody>
          <a:bodyPr>
            <a:normAutofit/>
          </a:bodyPr>
          <a:lstStyle/>
          <a:p>
            <a:r>
              <a:rPr lang="en-GB" sz="3600" dirty="0"/>
              <a:t>Technology Appraisals </a:t>
            </a:r>
          </a:p>
        </p:txBody>
      </p:sp>
      <p:sp>
        <p:nvSpPr>
          <p:cNvPr id="4" name="Slide Number Placeholder 3">
            <a:extLst>
              <a:ext uri="{FF2B5EF4-FFF2-40B4-BE49-F238E27FC236}">
                <a16:creationId xmlns:a16="http://schemas.microsoft.com/office/drawing/2014/main" id="{D60C5BCA-D707-ABE6-D18C-9D16C8940E30}"/>
              </a:ext>
              <a:ext uri="{C183D7F6-B498-43B3-948B-1728B52AA6E4}">
                <adec:decorative xmlns:adec="http://schemas.microsoft.com/office/drawing/2017/decorative" val="1"/>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26</a:t>
            </a:fld>
            <a:endParaRPr lang="en-GB" dirty="0"/>
          </a:p>
        </p:txBody>
      </p:sp>
      <p:sp>
        <p:nvSpPr>
          <p:cNvPr id="17" name="TextBox 16">
            <a:extLst>
              <a:ext uri="{FF2B5EF4-FFF2-40B4-BE49-F238E27FC236}">
                <a16:creationId xmlns:a16="http://schemas.microsoft.com/office/drawing/2014/main" id="{FF0DD54D-4BCB-AA73-7469-0440AB121CCF}"/>
              </a:ext>
              <a:ext uri="{C183D7F6-B498-43B3-948B-1728B52AA6E4}">
                <adec:decorative xmlns:adec="http://schemas.microsoft.com/office/drawing/2017/decorative" val="1"/>
              </a:ext>
            </a:extLst>
          </p:cNvPr>
          <p:cNvSpPr txBox="1"/>
          <p:nvPr/>
        </p:nvSpPr>
        <p:spPr>
          <a:xfrm>
            <a:off x="7668222" y="3540642"/>
            <a:ext cx="2079644" cy="584775"/>
          </a:xfrm>
          <a:prstGeom prst="rect">
            <a:avLst/>
          </a:prstGeom>
          <a:noFill/>
        </p:spPr>
        <p:txBody>
          <a:bodyPr wrap="square">
            <a:spAutoFit/>
          </a:bodyPr>
          <a:lstStyle/>
          <a:p>
            <a:pPr algn="ctr"/>
            <a:r>
              <a:rPr lang="en-GB" sz="1600" dirty="0">
                <a:solidFill>
                  <a:schemeClr val="bg1"/>
                </a:solidFill>
              </a:rPr>
              <a:t>Space for additional charts/images</a:t>
            </a:r>
          </a:p>
        </p:txBody>
      </p:sp>
      <p:graphicFrame>
        <p:nvGraphicFramePr>
          <p:cNvPr id="3" name="Table 2">
            <a:extLst>
              <a:ext uri="{FF2B5EF4-FFF2-40B4-BE49-F238E27FC236}">
                <a16:creationId xmlns:a16="http://schemas.microsoft.com/office/drawing/2014/main" id="{608A4001-8549-BF9B-93A3-92C3F34B73E1}"/>
              </a:ext>
            </a:extLst>
          </p:cNvPr>
          <p:cNvGraphicFramePr>
            <a:graphicFrameLocks noGrp="1"/>
          </p:cNvGraphicFramePr>
          <p:nvPr/>
        </p:nvGraphicFramePr>
        <p:xfrm>
          <a:off x="745366" y="1361597"/>
          <a:ext cx="3321660" cy="1892744"/>
        </p:xfrm>
        <a:graphic>
          <a:graphicData uri="http://schemas.openxmlformats.org/drawingml/2006/table">
            <a:tbl>
              <a:tblPr firstRow="1">
                <a:tableStyleId>{5C22544A-7EE6-4342-B048-85BDC9FD1C3A}</a:tableStyleId>
              </a:tblPr>
              <a:tblGrid>
                <a:gridCol w="2070645">
                  <a:extLst>
                    <a:ext uri="{9D8B030D-6E8A-4147-A177-3AD203B41FA5}">
                      <a16:colId xmlns:a16="http://schemas.microsoft.com/office/drawing/2014/main" val="2264934403"/>
                    </a:ext>
                  </a:extLst>
                </a:gridCol>
                <a:gridCol w="1251015">
                  <a:extLst>
                    <a:ext uri="{9D8B030D-6E8A-4147-A177-3AD203B41FA5}">
                      <a16:colId xmlns:a16="http://schemas.microsoft.com/office/drawing/2014/main" val="134978488"/>
                    </a:ext>
                  </a:extLst>
                </a:gridCol>
              </a:tblGrid>
              <a:tr h="473186">
                <a:tc>
                  <a:txBody>
                    <a:bodyPr/>
                    <a:lstStyle/>
                    <a:p>
                      <a:pPr algn="l" fontAlgn="b"/>
                      <a:r>
                        <a:rPr lang="en-GB" sz="1400" u="none" strike="noStrike" dirty="0">
                          <a:effectLst/>
                        </a:rPr>
                        <a:t>YTD Performance</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2549590"/>
                  </a:ext>
                </a:extLst>
              </a:tr>
              <a:tr h="473186">
                <a:tc>
                  <a:txBody>
                    <a:bodyPr/>
                    <a:lstStyle/>
                    <a:p>
                      <a:pPr algn="l" fontAlgn="b"/>
                      <a:r>
                        <a:rPr lang="en-GB" sz="1400" u="none" strike="noStrike" dirty="0">
                          <a:effectLst/>
                        </a:rPr>
                        <a:t>Income Target M1-10</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mn-lt"/>
                        </a:rPr>
                        <a:t>8,800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500492"/>
                  </a:ext>
                </a:extLst>
              </a:tr>
              <a:tr h="473186">
                <a:tc>
                  <a:txBody>
                    <a:bodyPr/>
                    <a:lstStyle/>
                    <a:p>
                      <a:pPr algn="l" fontAlgn="b"/>
                      <a:r>
                        <a:rPr lang="en-GB" sz="1400" u="none" strike="noStrike" dirty="0">
                          <a:effectLst/>
                        </a:rPr>
                        <a:t>Actual Income M1-10</a:t>
                      </a:r>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mn-lt"/>
                        </a:rPr>
                        <a:t>8,478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821435"/>
                  </a:ext>
                </a:extLst>
              </a:tr>
              <a:tr h="473186">
                <a:tc>
                  <a:txBody>
                    <a:bodyPr/>
                    <a:lstStyle/>
                    <a:p>
                      <a:pPr algn="l" fontAlgn="b"/>
                      <a:r>
                        <a:rPr lang="en-GB" sz="1400" b="1" u="none" strike="noStrike" dirty="0">
                          <a:effectLst/>
                        </a:rPr>
                        <a:t>Variance (under plan)</a:t>
                      </a:r>
                      <a:endParaRPr lang="en-GB"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1" i="0" u="none" strike="noStrike" dirty="0">
                          <a:solidFill>
                            <a:srgbClr val="000000"/>
                          </a:solidFill>
                          <a:effectLst/>
                          <a:latin typeface="+mn-lt"/>
                        </a:rPr>
                        <a:t>322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857854"/>
                  </a:ext>
                </a:extLst>
              </a:tr>
            </a:tbl>
          </a:graphicData>
        </a:graphic>
      </p:graphicFrame>
      <p:sp>
        <p:nvSpPr>
          <p:cNvPr id="16" name="TextBox 15">
            <a:extLst>
              <a:ext uri="{FF2B5EF4-FFF2-40B4-BE49-F238E27FC236}">
                <a16:creationId xmlns:a16="http://schemas.microsoft.com/office/drawing/2014/main" id="{F4FB428E-0E00-52D7-2C6C-67D898AFF67B}"/>
              </a:ext>
            </a:extLst>
          </p:cNvPr>
          <p:cNvSpPr txBox="1"/>
          <p:nvPr/>
        </p:nvSpPr>
        <p:spPr>
          <a:xfrm>
            <a:off x="6764759" y="218440"/>
            <a:ext cx="3842281" cy="307777"/>
          </a:xfrm>
          <a:prstGeom prst="rect">
            <a:avLst/>
          </a:prstGeom>
          <a:noFill/>
        </p:spPr>
        <p:txBody>
          <a:bodyPr wrap="square" rtlCol="0">
            <a:spAutoFit/>
          </a:bodyPr>
          <a:lstStyle/>
          <a:p>
            <a:r>
              <a:rPr lang="en-GB" sz="1400" dirty="0"/>
              <a:t>Cumulative TA Income and Cost 2022-23</a:t>
            </a:r>
          </a:p>
        </p:txBody>
      </p:sp>
      <p:graphicFrame>
        <p:nvGraphicFramePr>
          <p:cNvPr id="6" name="Chart 5" descr="Chart outlining cumulative income and cost 2022 to 2023">
            <a:extLst>
              <a:ext uri="{FF2B5EF4-FFF2-40B4-BE49-F238E27FC236}">
                <a16:creationId xmlns:a16="http://schemas.microsoft.com/office/drawing/2014/main" id="{E2D90C4C-747F-2C2D-AE9A-1527DDA36D87}"/>
              </a:ext>
            </a:extLst>
          </p:cNvPr>
          <p:cNvGraphicFramePr>
            <a:graphicFrameLocks/>
          </p:cNvGraphicFramePr>
          <p:nvPr>
            <p:extLst>
              <p:ext uri="{D42A27DB-BD31-4B8C-83A1-F6EECF244321}">
                <p14:modId xmlns:p14="http://schemas.microsoft.com/office/powerpoint/2010/main" val="1005849071"/>
              </p:ext>
            </p:extLst>
          </p:nvPr>
        </p:nvGraphicFramePr>
        <p:xfrm>
          <a:off x="4414797" y="659364"/>
          <a:ext cx="7725983" cy="328477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6515467E-9309-A886-EA23-A85BAE306608}"/>
              </a:ext>
              <a:ext uri="{C183D7F6-B498-43B3-948B-1728B52AA6E4}">
                <adec:decorative xmlns:adec="http://schemas.microsoft.com/office/drawing/2017/decorative" val="1"/>
              </a:ext>
            </a:extLst>
          </p:cNvPr>
          <p:cNvSpPr>
            <a:spLocks/>
          </p:cNvSpPr>
          <p:nvPr/>
        </p:nvSpPr>
        <p:spPr>
          <a:xfrm>
            <a:off x="0" y="6040438"/>
            <a:ext cx="12191999" cy="83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B885516-B9BA-A590-C872-CBA357831946}"/>
              </a:ext>
            </a:extLst>
          </p:cNvPr>
          <p:cNvSpPr txBox="1"/>
          <p:nvPr/>
        </p:nvSpPr>
        <p:spPr>
          <a:xfrm>
            <a:off x="397595" y="3944143"/>
            <a:ext cx="11743185" cy="2246769"/>
          </a:xfrm>
          <a:prstGeom prst="rect">
            <a:avLst/>
          </a:prstGeom>
          <a:noFill/>
        </p:spPr>
        <p:txBody>
          <a:bodyPr wrap="square">
            <a:spAutoFit/>
          </a:bodyPr>
          <a:lstStyle/>
          <a:p>
            <a:r>
              <a:rPr lang="en-GB" sz="1400" dirty="0"/>
              <a:t>Year to date at month 10 we are reporting a £322k under recovery of income against plan.  Using the TA planning database we are forecasting to be under the 22-23 income target of £10.7m with a forecast outturn of £10.3m. </a:t>
            </a:r>
            <a:r>
              <a:rPr lang="en-GB" sz="1400" dirty="0">
                <a:effectLst/>
                <a:latin typeface="Inter" panose="02000503000000020004" pitchFamily="2" charset="0"/>
                <a:ea typeface="Inter" panose="02000503000000020004" pitchFamily="2" charset="0"/>
              </a:rPr>
              <a:t>Year to date the programme has recovered 81% of its costs and is forecast to recover 82% by year end.  In 2021-22, 75% of the cost recovery figure was met.  </a:t>
            </a:r>
          </a:p>
          <a:p>
            <a:pPr lvl="0"/>
            <a:endParaRPr lang="en-GB" sz="1400" dirty="0">
              <a:latin typeface="Calibri" panose="020F0502020204030204" pitchFamily="34" charset="0"/>
              <a:ea typeface="Calibri" panose="020F0502020204030204" pitchFamily="34" charset="0"/>
            </a:endParaRPr>
          </a:p>
          <a:p>
            <a:pPr lvl="0"/>
            <a:r>
              <a:rPr lang="en-GB" sz="1400" dirty="0">
                <a:effectLst/>
                <a:ea typeface="Times New Roman" panose="02020603050405020304" pitchFamily="18" charset="0"/>
              </a:rPr>
              <a:t>The reduced outturn is a result of topics in the work programme being removed, rescheduled, or paused following changes to regulatory timelines and evidence submission dates.  Ongoing commercial discussions and pauses for further analyses of evidence also impact cost recovery.</a:t>
            </a:r>
          </a:p>
          <a:p>
            <a:pPr lvl="0"/>
            <a:endParaRPr lang="en-GB" sz="1400" dirty="0">
              <a:ea typeface="Calibri" panose="020F0502020204030204" pitchFamily="34" charset="0"/>
            </a:endParaRPr>
          </a:p>
          <a:p>
            <a:pPr lvl="0"/>
            <a:r>
              <a:rPr lang="en-GB" sz="1400" dirty="0"/>
              <a:t>The increase in TA fees from 1st April 2022 has begun to have an impact as milestones are completed for new appraisals, as the financial year has progressed.  </a:t>
            </a:r>
          </a:p>
        </p:txBody>
      </p:sp>
    </p:spTree>
    <p:extLst>
      <p:ext uri="{BB962C8B-B14F-4D97-AF65-F5344CB8AC3E}">
        <p14:creationId xmlns:p14="http://schemas.microsoft.com/office/powerpoint/2010/main" val="383678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06809" y="223964"/>
            <a:ext cx="11178381" cy="1276350"/>
          </a:xfrm>
        </p:spPr>
        <p:txBody>
          <a:bodyPr/>
          <a:lstStyle/>
          <a:p>
            <a:r>
              <a:rPr lang="en-GB" dirty="0"/>
              <a:t>NICE Scientific Advice</a:t>
            </a:r>
          </a:p>
        </p:txBody>
      </p:sp>
      <p:graphicFrame>
        <p:nvGraphicFramePr>
          <p:cNvPr id="10" name="Table 9">
            <a:extLst>
              <a:ext uri="{FF2B5EF4-FFF2-40B4-BE49-F238E27FC236}">
                <a16:creationId xmlns:a16="http://schemas.microsoft.com/office/drawing/2014/main" id="{9A955A46-A118-BF2C-192A-56B76668DBE0}"/>
              </a:ext>
            </a:extLst>
          </p:cNvPr>
          <p:cNvGraphicFramePr>
            <a:graphicFrameLocks noGrp="1"/>
          </p:cNvGraphicFramePr>
          <p:nvPr>
            <p:extLst>
              <p:ext uri="{D42A27DB-BD31-4B8C-83A1-F6EECF244321}">
                <p14:modId xmlns:p14="http://schemas.microsoft.com/office/powerpoint/2010/main" val="1848289687"/>
              </p:ext>
            </p:extLst>
          </p:nvPr>
        </p:nvGraphicFramePr>
        <p:xfrm>
          <a:off x="506809" y="1407573"/>
          <a:ext cx="5045141" cy="1631813"/>
        </p:xfrm>
        <a:graphic>
          <a:graphicData uri="http://schemas.openxmlformats.org/drawingml/2006/table">
            <a:tbl>
              <a:tblPr firstRow="1">
                <a:tableStyleId>{5C22544A-7EE6-4342-B048-85BDC9FD1C3A}</a:tableStyleId>
              </a:tblPr>
              <a:tblGrid>
                <a:gridCol w="2031302">
                  <a:extLst>
                    <a:ext uri="{9D8B030D-6E8A-4147-A177-3AD203B41FA5}">
                      <a16:colId xmlns:a16="http://schemas.microsoft.com/office/drawing/2014/main" val="2854372041"/>
                    </a:ext>
                  </a:extLst>
                </a:gridCol>
                <a:gridCol w="1579445">
                  <a:extLst>
                    <a:ext uri="{9D8B030D-6E8A-4147-A177-3AD203B41FA5}">
                      <a16:colId xmlns:a16="http://schemas.microsoft.com/office/drawing/2014/main" val="1261193837"/>
                    </a:ext>
                  </a:extLst>
                </a:gridCol>
                <a:gridCol w="1434394">
                  <a:extLst>
                    <a:ext uri="{9D8B030D-6E8A-4147-A177-3AD203B41FA5}">
                      <a16:colId xmlns:a16="http://schemas.microsoft.com/office/drawing/2014/main" val="81063196"/>
                    </a:ext>
                  </a:extLst>
                </a:gridCol>
              </a:tblGrid>
              <a:tr h="485306">
                <a:tc>
                  <a:txBody>
                    <a:bodyPr/>
                    <a:lstStyle/>
                    <a:p>
                      <a:pPr algn="l" fontAlgn="b"/>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u="none" strike="noStrike" dirty="0">
                          <a:effectLst/>
                        </a:rPr>
                        <a:t>Year to date Actuals £000</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u="none" strike="noStrike" dirty="0">
                          <a:effectLst/>
                        </a:rPr>
                        <a:t>Forecast Outturn £000</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752690"/>
                  </a:ext>
                </a:extLst>
              </a:tr>
              <a:tr h="382169">
                <a:tc>
                  <a:txBody>
                    <a:bodyPr/>
                    <a:lstStyle/>
                    <a:p>
                      <a:pPr algn="l" fontAlgn="b"/>
                      <a:r>
                        <a:rPr lang="en-GB" sz="1400" u="none" strike="noStrike" dirty="0">
                          <a:effectLst/>
                        </a:rPr>
                        <a:t>Expenditure</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2,399</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2,911</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62724"/>
                  </a:ext>
                </a:extLst>
              </a:tr>
              <a:tr h="382169">
                <a:tc>
                  <a:txBody>
                    <a:bodyPr/>
                    <a:lstStyle/>
                    <a:p>
                      <a:pPr algn="l" fontAlgn="b"/>
                      <a:r>
                        <a:rPr lang="en-GB" sz="1400" u="none" strike="noStrike" dirty="0">
                          <a:effectLst/>
                        </a:rPr>
                        <a:t>Income</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2,785</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3,312</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340983"/>
                  </a:ext>
                </a:extLst>
              </a:tr>
              <a:tr h="382169">
                <a:tc>
                  <a:txBody>
                    <a:bodyPr/>
                    <a:lstStyle/>
                    <a:p>
                      <a:pPr algn="l" fontAlgn="b"/>
                      <a:r>
                        <a:rPr lang="en-GB" sz="1400" u="none" strike="noStrike" dirty="0">
                          <a:effectLst/>
                        </a:rPr>
                        <a:t>Variance (Surplus)</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-386</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-401</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688670"/>
                  </a:ext>
                </a:extLst>
              </a:tr>
            </a:tbl>
          </a:graphicData>
        </a:graphic>
      </p:graphicFrame>
      <p:graphicFrame>
        <p:nvGraphicFramePr>
          <p:cNvPr id="3" name="Chart 2" descr="Chart outlining NICE Scientific advice income and expenditure between April 2021 and March 2023">
            <a:extLst>
              <a:ext uri="{FF2B5EF4-FFF2-40B4-BE49-F238E27FC236}">
                <a16:creationId xmlns:a16="http://schemas.microsoft.com/office/drawing/2014/main" id="{1A047115-575F-E410-4EE9-E71ABAF804AE}"/>
              </a:ext>
            </a:extLst>
          </p:cNvPr>
          <p:cNvGraphicFramePr>
            <a:graphicFrameLocks/>
          </p:cNvGraphicFramePr>
          <p:nvPr>
            <p:extLst>
              <p:ext uri="{D42A27DB-BD31-4B8C-83A1-F6EECF244321}">
                <p14:modId xmlns:p14="http://schemas.microsoft.com/office/powerpoint/2010/main" val="2436946316"/>
              </p:ext>
            </p:extLst>
          </p:nvPr>
        </p:nvGraphicFramePr>
        <p:xfrm>
          <a:off x="5874609" y="300002"/>
          <a:ext cx="5741371" cy="324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60C5BCA-D707-ABE6-D18C-9D16C8940E30}"/>
              </a:ext>
              <a:ext uri="{C183D7F6-B498-43B3-948B-1728B52AA6E4}">
                <adec:decorative xmlns:adec="http://schemas.microsoft.com/office/drawing/2017/decorative" val="1"/>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dirty="0">
              <a:ln>
                <a:noFill/>
              </a:ln>
              <a:solidFill>
                <a:srgbClr val="000000"/>
              </a:solidFill>
              <a:effectLst/>
              <a:uLnTx/>
              <a:uFillTx/>
              <a:latin typeface="Lato"/>
              <a:ea typeface="+mn-ea"/>
              <a:cs typeface="+mn-cs"/>
            </a:endParaRPr>
          </a:p>
        </p:txBody>
      </p:sp>
      <p:sp>
        <p:nvSpPr>
          <p:cNvPr id="17" name="TextBox 16">
            <a:extLst>
              <a:ext uri="{FF2B5EF4-FFF2-40B4-BE49-F238E27FC236}">
                <a16:creationId xmlns:a16="http://schemas.microsoft.com/office/drawing/2014/main" id="{FF0DD54D-4BCB-AA73-7469-0440AB121CCF}"/>
              </a:ext>
              <a:ext uri="{C183D7F6-B498-43B3-948B-1728B52AA6E4}">
                <adec:decorative xmlns:adec="http://schemas.microsoft.com/office/drawing/2017/decorative" val="1"/>
              </a:ext>
            </a:extLst>
          </p:cNvPr>
          <p:cNvSpPr txBox="1"/>
          <p:nvPr/>
        </p:nvSpPr>
        <p:spPr>
          <a:xfrm>
            <a:off x="7668222" y="3540642"/>
            <a:ext cx="20796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Lato"/>
                <a:ea typeface="+mn-ea"/>
                <a:cs typeface="+mn-cs"/>
              </a:rPr>
              <a:t>Space for additional charts/images</a:t>
            </a:r>
          </a:p>
        </p:txBody>
      </p:sp>
      <p:sp>
        <p:nvSpPr>
          <p:cNvPr id="8" name="TextBox 7">
            <a:extLst>
              <a:ext uri="{FF2B5EF4-FFF2-40B4-BE49-F238E27FC236}">
                <a16:creationId xmlns:a16="http://schemas.microsoft.com/office/drawing/2014/main" id="{3CA016F0-FD8A-A55F-9CA7-206C39327DBF}"/>
              </a:ext>
            </a:extLst>
          </p:cNvPr>
          <p:cNvSpPr txBox="1"/>
          <p:nvPr/>
        </p:nvSpPr>
        <p:spPr>
          <a:xfrm>
            <a:off x="364347" y="3603345"/>
            <a:ext cx="11827653" cy="2246769"/>
          </a:xfrm>
          <a:prstGeom prst="rect">
            <a:avLst/>
          </a:prstGeom>
          <a:noFill/>
        </p:spPr>
        <p:txBody>
          <a:bodyPr wrap="square">
            <a:spAutoFit/>
          </a:bodyPr>
          <a:lstStyle/>
          <a:p>
            <a:r>
              <a:rPr lang="en-GB" sz="1400" dirty="0">
                <a:effectLst/>
                <a:ea typeface="Lato" panose="020F0502020204030203" pitchFamily="34" charset="0"/>
                <a:cs typeface="Lato" panose="020F0502020204030203" pitchFamily="34" charset="0"/>
              </a:rPr>
              <a:t>NICE Scientific Advice (NSA) generated a surplus of £</a:t>
            </a:r>
            <a:r>
              <a:rPr lang="en-GB" sz="1400" dirty="0">
                <a:ea typeface="Lato" panose="020F0502020204030203" pitchFamily="34" charset="0"/>
                <a:cs typeface="Lato" panose="020F0502020204030203" pitchFamily="34" charset="0"/>
              </a:rPr>
              <a:t>386k</a:t>
            </a:r>
            <a:r>
              <a:rPr lang="en-GB" sz="1400" dirty="0">
                <a:effectLst/>
                <a:ea typeface="Lato" panose="020F0502020204030203" pitchFamily="34" charset="0"/>
                <a:cs typeface="Lato" panose="020F0502020204030203" pitchFamily="34" charset="0"/>
              </a:rPr>
              <a:t> in the first 10 months of 2022/23, continuing the strong performance seen in the second half of the last financial year. The higher revenues can be attributed to continuing high levels of demand for early support services and increased technical capacity within the team. </a:t>
            </a:r>
          </a:p>
          <a:p>
            <a:r>
              <a:rPr lang="en-GB" sz="1400" dirty="0">
                <a:effectLst/>
                <a:ea typeface="Lato" panose="020F0502020204030203" pitchFamily="34" charset="0"/>
                <a:cs typeface="Lato" panose="020F0502020204030203" pitchFamily="34" charset="0"/>
              </a:rPr>
              <a:t> </a:t>
            </a:r>
          </a:p>
          <a:p>
            <a:r>
              <a:rPr lang="en-GB" sz="1400" dirty="0">
                <a:effectLst/>
                <a:ea typeface="Lato" panose="020F0502020204030203" pitchFamily="34" charset="0"/>
                <a:cs typeface="Lato" panose="020F0502020204030203" pitchFamily="34" charset="0"/>
              </a:rPr>
              <a:t>Looking ahead, the team will be developing and testing new support services; optimising some of the existing services for digital and medtech products; and implementing a more balanced resourcing model to better manage capacity and demand. This development work will require resource from across the team and will need to be balanced against routine income-generating activities.</a:t>
            </a:r>
          </a:p>
          <a:p>
            <a:endParaRPr lang="en-GB" sz="1400" dirty="0">
              <a:ea typeface="Lato" panose="020F0502020204030203" pitchFamily="34" charset="0"/>
              <a:cs typeface="Lato" panose="020F0502020204030203" pitchFamily="34" charset="0"/>
            </a:endParaRPr>
          </a:p>
          <a:p>
            <a:r>
              <a:rPr lang="en-GB" sz="1400" dirty="0">
                <a:effectLst/>
                <a:ea typeface="Lato" panose="020F0502020204030203" pitchFamily="34" charset="0"/>
                <a:cs typeface="Lato" panose="020F0502020204030203" pitchFamily="34" charset="0"/>
              </a:rPr>
              <a:t>NICE International (NI) has a target to recover 75% of its costs through income generation (with the remaining amount covered by NSA). The team has generated income to cover </a:t>
            </a:r>
            <a:r>
              <a:rPr lang="en-GB" sz="1400" dirty="0">
                <a:ea typeface="Lato" panose="020F0502020204030203" pitchFamily="34" charset="0"/>
                <a:cs typeface="Lato" panose="020F0502020204030203" pitchFamily="34" charset="0"/>
              </a:rPr>
              <a:t>83</a:t>
            </a:r>
            <a:r>
              <a:rPr lang="en-GB" sz="1400" dirty="0">
                <a:effectLst/>
                <a:ea typeface="Lato" panose="020F0502020204030203" pitchFamily="34" charset="0"/>
                <a:cs typeface="Lato" panose="020F0502020204030203" pitchFamily="34" charset="0"/>
              </a:rPr>
              <a:t>% of its costs at month 10 (£185k).  NI is forecast income is £261k against a plan of £295k.  </a:t>
            </a:r>
            <a:endParaRPr kumimoji="0" lang="en-GB" sz="1400" b="0" i="0" u="none" strike="noStrike" kern="1200" cap="none" spc="0" normalizeH="0" baseline="0" noProof="0" dirty="0">
              <a:ln>
                <a:noFill/>
              </a:ln>
              <a:effectLst/>
              <a:uLnTx/>
              <a:uFillTx/>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71D48B87-515A-7931-294D-DD492B752BDC}"/>
              </a:ext>
              <a:ext uri="{C183D7F6-B498-43B3-948B-1728B52AA6E4}">
                <adec:decorative xmlns:adec="http://schemas.microsoft.com/office/drawing/2017/decorative" val="1"/>
              </a:ext>
            </a:extLst>
          </p:cNvPr>
          <p:cNvSpPr>
            <a:spLocks/>
          </p:cNvSpPr>
          <p:nvPr/>
        </p:nvSpPr>
        <p:spPr>
          <a:xfrm>
            <a:off x="0" y="606525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343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8" y="746309"/>
            <a:ext cx="9228909" cy="1276350"/>
          </a:xfrm>
        </p:spPr>
        <p:txBody>
          <a:bodyPr/>
          <a:lstStyle/>
          <a:p>
            <a:r>
              <a:rPr lang="en-GB" dirty="0"/>
              <a:t>Transformation</a:t>
            </a:r>
          </a:p>
        </p:txBody>
      </p:sp>
      <p:sp>
        <p:nvSpPr>
          <p:cNvPr id="5" name="TextBox 4">
            <a:extLst>
              <a:ext uri="{FF2B5EF4-FFF2-40B4-BE49-F238E27FC236}">
                <a16:creationId xmlns:a16="http://schemas.microsoft.com/office/drawing/2014/main" id="{6C83AF55-77D9-95B5-F788-B8C0A4098A5A}"/>
              </a:ext>
            </a:extLst>
          </p:cNvPr>
          <p:cNvSpPr txBox="1"/>
          <p:nvPr/>
        </p:nvSpPr>
        <p:spPr>
          <a:xfrm>
            <a:off x="724988" y="1712501"/>
            <a:ext cx="6106160" cy="369332"/>
          </a:xfrm>
          <a:prstGeom prst="rect">
            <a:avLst/>
          </a:prstGeom>
          <a:noFill/>
        </p:spPr>
        <p:txBody>
          <a:bodyPr wrap="square">
            <a:spAutoFit/>
          </a:bodyPr>
          <a:lstStyle/>
          <a:p>
            <a:r>
              <a:rPr lang="en-GB" dirty="0">
                <a:solidFill>
                  <a:schemeClr val="bg1"/>
                </a:solidFill>
              </a:rPr>
              <a:t>1 April 2022 to 28 February 2023</a:t>
            </a: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3</a:t>
            </a:fld>
            <a:endParaRPr lang="en-GB" dirty="0"/>
          </a:p>
        </p:txBody>
      </p:sp>
    </p:spTree>
    <p:extLst>
      <p:ext uri="{BB962C8B-B14F-4D97-AF65-F5344CB8AC3E}">
        <p14:creationId xmlns:p14="http://schemas.microsoft.com/office/powerpoint/2010/main" val="364570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4">
            <a:extLst>
              <a:ext uri="{FF2B5EF4-FFF2-40B4-BE49-F238E27FC236}">
                <a16:creationId xmlns:a16="http://schemas.microsoft.com/office/drawing/2014/main" id="{25DC54E3-DB13-3336-F1E7-C0112AE36944}"/>
              </a:ext>
            </a:extLst>
          </p:cNvPr>
          <p:cNvSpPr txBox="1">
            <a:spLocks noGrp="1"/>
          </p:cNvSpPr>
          <p:nvPr>
            <p:ph type="title" idx="4294967295"/>
          </p:nvPr>
        </p:nvSpPr>
        <p:spPr>
          <a:xfrm>
            <a:off x="250947" y="71683"/>
            <a:ext cx="910570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February 2023 (Slide 1 of 4)</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56150" y="533715"/>
            <a:ext cx="11684059" cy="483573"/>
          </a:xfrm>
          <a:prstGeom prst="rect">
            <a:avLst/>
          </a:prstGeom>
          <a:solidFill>
            <a:srgbClr val="228096"/>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Focus on what matters most</a:t>
            </a:r>
            <a:endPar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95134" y="57240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1</a:t>
            </a:r>
          </a:p>
        </p:txBody>
      </p:sp>
      <p:sp>
        <p:nvSpPr>
          <p:cNvPr id="89" name="Rectangle 88">
            <a:extLst>
              <a:ext uri="{FF2B5EF4-FFF2-40B4-BE49-F238E27FC236}">
                <a16:creationId xmlns:a16="http://schemas.microsoft.com/office/drawing/2014/main" id="{06F1A55F-EFB5-FDC8-CEBE-07ED8441E57C}"/>
              </a:ext>
            </a:extLst>
          </p:cNvPr>
          <p:cNvSpPr/>
          <p:nvPr/>
        </p:nvSpPr>
        <p:spPr>
          <a:xfrm>
            <a:off x="240714" y="1078828"/>
            <a:ext cx="2258191" cy="408363"/>
          </a:xfrm>
          <a:prstGeom prst="rect">
            <a:avLst/>
          </a:prstGeom>
          <a:solidFill>
            <a:srgbClr val="EAD0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alibri" panose="020F0502020204030204" pitchFamily="34" charset="0"/>
                <a:cs typeface="Calibri" panose="020F0502020204030204" pitchFamily="34" charset="0"/>
              </a:rPr>
              <a:t>Innovative methods</a:t>
            </a:r>
          </a:p>
        </p:txBody>
      </p:sp>
      <p:sp>
        <p:nvSpPr>
          <p:cNvPr id="8" name="Arrow: Pentagon 7">
            <a:extLst>
              <a:ext uri="{FF2B5EF4-FFF2-40B4-BE49-F238E27FC236}">
                <a16:creationId xmlns:a16="http://schemas.microsoft.com/office/drawing/2014/main" id="{622A55E7-F7F6-E16F-0E7A-FA419A79B249}"/>
              </a:ext>
            </a:extLst>
          </p:cNvPr>
          <p:cNvSpPr/>
          <p:nvPr/>
        </p:nvSpPr>
        <p:spPr>
          <a:xfrm>
            <a:off x="250947" y="1511877"/>
            <a:ext cx="2718000" cy="3056736"/>
          </a:xfrm>
          <a:prstGeom prst="homePlate">
            <a:avLst>
              <a:gd name="adj" fmla="val 17259"/>
            </a:avLst>
          </a:prstGeom>
          <a:solidFill>
            <a:srgbClr val="228096"/>
          </a:solidFill>
          <a:ln w="19050">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Proportionate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Approach </a:t>
            </a: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t</a:t>
            </a:r>
            <a:r>
              <a:rPr kumimoji="0" lang="en-GB" sz="16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o TA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a:rPr>
              <a:t>Expanding our capacity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a:rPr>
              <a:t>technology appraisal guidance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a:rPr>
              <a:t>for medicines by 20% through developing a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a:rPr>
              <a:t>proportionate approach</a:t>
            </a: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93" name="Rectangle 92">
            <a:extLst>
              <a:ext uri="{FF2B5EF4-FFF2-40B4-BE49-F238E27FC236}">
                <a16:creationId xmlns:a16="http://schemas.microsoft.com/office/drawing/2014/main" id="{3BFFFE04-DBF8-9B8C-3A67-533F7E44606A}"/>
              </a:ext>
            </a:extLst>
          </p:cNvPr>
          <p:cNvSpPr/>
          <p:nvPr/>
        </p:nvSpPr>
        <p:spPr>
          <a:xfrm>
            <a:off x="3028752" y="1077099"/>
            <a:ext cx="1155600" cy="349151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11" name="Group 10" descr="Graphic of a meter ranked Low to High, with an arrow pointing at the High level.">
            <a:extLst>
              <a:ext uri="{FF2B5EF4-FFF2-40B4-BE49-F238E27FC236}">
                <a16:creationId xmlns:a16="http://schemas.microsoft.com/office/drawing/2014/main" id="{271B93BF-4BA6-1EC0-D41F-C4E6B0D318EE}"/>
              </a:ext>
            </a:extLst>
          </p:cNvPr>
          <p:cNvGrpSpPr/>
          <p:nvPr/>
        </p:nvGrpSpPr>
        <p:grpSpPr>
          <a:xfrm>
            <a:off x="3251061" y="2077413"/>
            <a:ext cx="845875" cy="1673071"/>
            <a:chOff x="7818668" y="2734102"/>
            <a:chExt cx="845875" cy="1163725"/>
          </a:xfrm>
        </p:grpSpPr>
        <p:sp>
          <p:nvSpPr>
            <p:cNvPr id="12" name="Rectangle 11">
              <a:extLst>
                <a:ext uri="{FF2B5EF4-FFF2-40B4-BE49-F238E27FC236}">
                  <a16:creationId xmlns:a16="http://schemas.microsoft.com/office/drawing/2014/main" id="{15ACA648-B60E-D8B8-C1E1-728C65F3481B}"/>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AC909B-5535-052C-91B0-5479985DFD84}"/>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4" name="TextBox 13">
              <a:extLst>
                <a:ext uri="{FF2B5EF4-FFF2-40B4-BE49-F238E27FC236}">
                  <a16:creationId xmlns:a16="http://schemas.microsoft.com/office/drawing/2014/main" id="{DD8082C4-DADD-327E-50F2-EB182313930F}"/>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5" name="TextBox 14">
              <a:extLst>
                <a:ext uri="{FF2B5EF4-FFF2-40B4-BE49-F238E27FC236}">
                  <a16:creationId xmlns:a16="http://schemas.microsoft.com/office/drawing/2014/main" id="{DE52DF86-8D8D-EF0D-3EDF-7CCA2F2ED633}"/>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0" name="Rectangle 9">
            <a:extLst>
              <a:ext uri="{FF2B5EF4-FFF2-40B4-BE49-F238E27FC236}">
                <a16:creationId xmlns:a16="http://schemas.microsoft.com/office/drawing/2014/main" id="{5A8923EF-3B54-92B8-1AD3-BAE9891CAC3B}"/>
              </a:ext>
            </a:extLst>
          </p:cNvPr>
          <p:cNvSpPr/>
          <p:nvPr/>
        </p:nvSpPr>
        <p:spPr>
          <a:xfrm>
            <a:off x="4229623" y="1075624"/>
            <a:ext cx="4057526" cy="361102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dirty="0">
              <a:ln>
                <a:noFill/>
              </a:ln>
              <a:solidFill>
                <a:schemeClr val="tx1"/>
              </a:solidFill>
              <a:effectLst/>
              <a:uLnTx/>
              <a:uFillTx/>
              <a:latin typeface="Inter"/>
              <a:ea typeface="Inter"/>
              <a:cs typeface="Lato"/>
            </a:endParaRPr>
          </a:p>
          <a:p>
            <a:pPr>
              <a:defRPr/>
            </a:pPr>
            <a:r>
              <a:rPr lang="en-GB" sz="900" dirty="0">
                <a:solidFill>
                  <a:schemeClr val="tx1"/>
                </a:solidFill>
                <a:latin typeface="Inter"/>
                <a:ea typeface="Inter"/>
                <a:cs typeface="Lato"/>
              </a:rPr>
              <a:t>The priority </a:t>
            </a:r>
            <a:r>
              <a:rPr kumimoji="0" lang="en-GB" sz="900" i="0" u="none" strike="noStrike" kern="1200" cap="none" spc="0" normalizeH="0" baseline="0" noProof="0" dirty="0">
                <a:ln>
                  <a:noFill/>
                </a:ln>
                <a:solidFill>
                  <a:schemeClr val="tx1"/>
                </a:solidFill>
                <a:effectLst/>
                <a:uLnTx/>
                <a:uFillTx/>
                <a:latin typeface="Inter"/>
                <a:ea typeface="Inter"/>
                <a:cs typeface="Lato"/>
              </a:rPr>
              <a:t>has reverted back to green – the latest reasonable estimates </a:t>
            </a:r>
            <a:r>
              <a:rPr lang="en-GB" sz="900" dirty="0">
                <a:solidFill>
                  <a:schemeClr val="tx1"/>
                </a:solidFill>
                <a:latin typeface="Inter"/>
                <a:ea typeface="Inter"/>
                <a:cs typeface="Lato"/>
              </a:rPr>
              <a:t>demonstrating an </a:t>
            </a:r>
            <a:r>
              <a:rPr kumimoji="0" lang="en-GB" sz="900" i="0" u="none" strike="noStrike" kern="1200" cap="none" spc="0" normalizeH="0" baseline="0" noProof="0" dirty="0">
                <a:ln>
                  <a:noFill/>
                </a:ln>
                <a:solidFill>
                  <a:schemeClr val="tx1"/>
                </a:solidFill>
                <a:effectLst/>
                <a:uLnTx/>
                <a:uFillTx/>
                <a:latin typeface="Inter"/>
                <a:ea typeface="Inter"/>
                <a:cs typeface="Lato"/>
              </a:rPr>
              <a:t>increase in capacity by 17% for 23/24, which is sufficient to meet the </a:t>
            </a:r>
            <a:r>
              <a:rPr lang="en-GB" sz="900" dirty="0">
                <a:solidFill>
                  <a:schemeClr val="tx1"/>
                </a:solidFill>
                <a:latin typeface="Inter"/>
                <a:ea typeface="Inter"/>
                <a:cs typeface="Lato"/>
              </a:rPr>
              <a:t>current demand</a:t>
            </a:r>
            <a:r>
              <a:rPr kumimoji="0" lang="en-GB" sz="900" i="0" u="none" strike="noStrike" kern="1200" cap="none" spc="0" normalizeH="0" baseline="0" noProof="0" dirty="0">
                <a:ln>
                  <a:noFill/>
                </a:ln>
                <a:solidFill>
                  <a:schemeClr val="tx1"/>
                </a:solidFill>
                <a:effectLst/>
                <a:uLnTx/>
                <a:uFillTx/>
                <a:latin typeface="Inter"/>
                <a:ea typeface="Inter"/>
                <a:cs typeface="Lato"/>
              </a:rPr>
              <a:t> in the pipeline. Changes to the pipeline are monitored monthly.</a:t>
            </a:r>
          </a:p>
          <a:p>
            <a:pPr>
              <a:defRPr/>
            </a:pPr>
            <a:endParaRPr lang="en-GB" sz="600" dirty="0">
              <a:solidFill>
                <a:schemeClr val="tx1"/>
              </a:solidFill>
              <a:latin typeface="Inter"/>
              <a:ea typeface="Inter"/>
              <a:cs typeface="Lato"/>
            </a:endParaRPr>
          </a:p>
          <a:p>
            <a:pPr>
              <a:defRPr/>
            </a:pPr>
            <a:r>
              <a:rPr lang="en-GB" sz="900" dirty="0">
                <a:solidFill>
                  <a:schemeClr val="tx1"/>
                </a:solidFill>
                <a:latin typeface="Inter"/>
                <a:ea typeface="Inter"/>
                <a:cs typeface="Lato"/>
              </a:rPr>
              <a:t>The Streamlined approach pilots continues with 5 topics now at final draft guidance or published guidance stage. There is a mixture of cancer and non-cancer topics and all have resulted in positive recommendations, giving patients faster access to the technologies by reducing the time spent in appraisal by approximately 25%.</a:t>
            </a:r>
          </a:p>
          <a:p>
            <a:pPr>
              <a:defRPr/>
            </a:pPr>
            <a:endParaRPr lang="en-GB" sz="6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a:cs typeface="Lato"/>
              </a:rPr>
              <a:t>Live pilot of pair appraisal approach on 2 drugs for chronic heart failure reached committee in January. Draft Guidance is out for consultation. It is currently under discussion as to which PATT approaches will be transitioned into business as usual and included as interim methods and processes from April 2023.</a:t>
            </a:r>
            <a:endParaRPr lang="en-GB" sz="600" dirty="0">
              <a:solidFill>
                <a:schemeClr val="tx1"/>
              </a:solidFill>
              <a:latin typeface="Inter"/>
              <a:ea typeface="Inter"/>
              <a:cs typeface="Lato"/>
            </a:endParaRPr>
          </a:p>
          <a:p>
            <a:pPr>
              <a:defRPr/>
            </a:pPr>
            <a:endParaRPr lang="en-GB" sz="600" dirty="0">
              <a:solidFill>
                <a:schemeClr val="tx1"/>
              </a:solidFill>
              <a:latin typeface="Inter"/>
              <a:ea typeface="Inter"/>
              <a:cs typeface="Lato"/>
            </a:endParaRPr>
          </a:p>
          <a:p>
            <a:pPr>
              <a:defRPr/>
            </a:pPr>
            <a:r>
              <a:rPr lang="en-GB" sz="900" dirty="0">
                <a:solidFill>
                  <a:schemeClr val="tx1"/>
                </a:solidFill>
                <a:effectLst/>
                <a:ea typeface="Calibri" panose="020F0502020204030204" pitchFamily="34" charset="0"/>
              </a:rPr>
              <a:t>The HTA Lab explored options for rapid entry to managed access using a policy sandbox approach and has delivered a report capturing the learning. It is looking to pilot a streamlined approach to managed access, but a topic is yet to be identified. In the interim, it is testing the approach by re-running a topic that was previously recommended for managed access. HTA Lab is also leading a number of in-flight projects including Virtual Wards and disease modifying dementia treatments.</a:t>
            </a:r>
            <a:endParaRPr lang="en-GB" sz="900" dirty="0">
              <a:solidFill>
                <a:schemeClr val="tx1"/>
              </a:solidFill>
              <a:ea typeface="Inter"/>
              <a:cs typeface="Lato"/>
            </a:endParaRPr>
          </a:p>
        </p:txBody>
      </p:sp>
      <p:sp>
        <p:nvSpPr>
          <p:cNvPr id="4" name="Rectangle 3">
            <a:extLst>
              <a:ext uri="{FF2B5EF4-FFF2-40B4-BE49-F238E27FC236}">
                <a16:creationId xmlns:a16="http://schemas.microsoft.com/office/drawing/2014/main" id="{D7067A17-1E3F-C617-2D21-4BC74792221D}"/>
              </a:ext>
            </a:extLst>
          </p:cNvPr>
          <p:cNvSpPr/>
          <p:nvPr/>
        </p:nvSpPr>
        <p:spPr>
          <a:xfrm>
            <a:off x="8374566" y="1075625"/>
            <a:ext cx="1879881" cy="3611022"/>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a:cs typeface="Lato"/>
              </a:rPr>
              <a:t>There are an increasing number of commercial negotiations that the NHS and companies must undertake to support technology appraisal recommendations, which may limit how quickly we can progress. Therefore there is a risk that even if we speed up our own processes, we ultimately won't speed up patient access. </a:t>
            </a:r>
            <a:endParaRPr lang="en-GB" sz="900" dirty="0">
              <a:solidFill>
                <a:schemeClr val="tx1"/>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a:cs typeface="Lato"/>
              </a:rPr>
              <a:t>NICE does not manage </a:t>
            </a:r>
            <a:r>
              <a:rPr kumimoji="0" lang="en-GB" sz="900" i="0" u="none" strike="noStrike" kern="1200" cap="none" spc="0" normalizeH="0" baseline="0" noProof="0" dirty="0">
                <a:ln>
                  <a:noFill/>
                </a:ln>
                <a:solidFill>
                  <a:schemeClr val="tx1"/>
                </a:solidFill>
                <a:effectLst/>
                <a:uLnTx/>
                <a:uFillTx/>
                <a:latin typeface="Inter"/>
                <a:ea typeface="Inter"/>
                <a:cs typeface="Lato"/>
              </a:rPr>
              <a:t>which technologies </a:t>
            </a:r>
            <a:r>
              <a:rPr lang="en-GB" sz="900" dirty="0">
                <a:solidFill>
                  <a:schemeClr val="tx1"/>
                </a:solidFill>
                <a:latin typeface="Inter"/>
                <a:ea typeface="Inter"/>
                <a:cs typeface="Lato"/>
              </a:rPr>
              <a:t>progress through regulatory approval</a:t>
            </a:r>
            <a:r>
              <a:rPr kumimoji="0" lang="en-GB" sz="900" i="0" u="none" strike="noStrike" kern="1200" cap="none" spc="0" normalizeH="0" baseline="0" noProof="0" dirty="0">
                <a:ln>
                  <a:noFill/>
                </a:ln>
                <a:solidFill>
                  <a:schemeClr val="tx1"/>
                </a:solidFill>
                <a:effectLst/>
                <a:uLnTx/>
                <a:uFillTx/>
                <a:latin typeface="Inter"/>
                <a:ea typeface="Inter"/>
                <a:cs typeface="Lato"/>
              </a:rPr>
              <a:t>. As such we cannot </a:t>
            </a:r>
            <a:r>
              <a:rPr lang="en-GB" sz="900" dirty="0">
                <a:solidFill>
                  <a:schemeClr val="tx1"/>
                </a:solidFill>
                <a:latin typeface="Inter"/>
                <a:ea typeface="Inter"/>
                <a:cs typeface="Lato"/>
              </a:rPr>
              <a:t>guarantee sufficient </a:t>
            </a:r>
            <a:r>
              <a:rPr kumimoji="0" lang="en-GB" sz="900" i="0" u="none" strike="noStrike" kern="1200" cap="none" spc="0" normalizeH="0" baseline="0" noProof="0" dirty="0">
                <a:ln>
                  <a:noFill/>
                </a:ln>
                <a:solidFill>
                  <a:schemeClr val="tx1"/>
                </a:solidFill>
                <a:effectLst/>
                <a:uLnTx/>
                <a:uFillTx/>
                <a:latin typeface="Inter"/>
                <a:ea typeface="Inter"/>
                <a:cs typeface="Lato"/>
              </a:rPr>
              <a:t>topics </a:t>
            </a:r>
            <a:r>
              <a:rPr lang="en-GB" sz="900" dirty="0">
                <a:solidFill>
                  <a:schemeClr val="tx1"/>
                </a:solidFill>
                <a:latin typeface="Inter"/>
                <a:ea typeface="Inter"/>
                <a:cs typeface="Lato"/>
              </a:rPr>
              <a:t>will be suitable for new streamlined approaches</a:t>
            </a:r>
            <a:r>
              <a:rPr kumimoji="0" lang="en-GB" sz="900" i="0" u="none" strike="noStrike" kern="1200" cap="none" spc="0" normalizeH="0" baseline="0" noProof="0" dirty="0">
                <a:ln>
                  <a:noFill/>
                </a:ln>
                <a:solidFill>
                  <a:schemeClr val="tx1"/>
                </a:solidFill>
                <a:effectLst/>
                <a:uLnTx/>
                <a:uFillTx/>
                <a:latin typeface="Inter"/>
                <a:ea typeface="Inter"/>
                <a:cs typeface="Lato"/>
              </a:rPr>
              <a:t>. </a:t>
            </a:r>
            <a:r>
              <a:rPr lang="en-GB" sz="900" dirty="0">
                <a:solidFill>
                  <a:schemeClr val="tx1"/>
                </a:solidFill>
                <a:latin typeface="Inter"/>
                <a:ea typeface="Inter"/>
                <a:cs typeface="Lato"/>
              </a:rPr>
              <a:t>However, through the efforts of the PATT project </a:t>
            </a:r>
            <a:r>
              <a:rPr kumimoji="0" lang="en-GB" sz="900" i="0" u="none" strike="noStrike" kern="1200" cap="none" spc="0" normalizeH="0" baseline="0" noProof="0" dirty="0">
                <a:ln>
                  <a:noFill/>
                </a:ln>
                <a:solidFill>
                  <a:schemeClr val="tx1"/>
                </a:solidFill>
                <a:effectLst/>
                <a:uLnTx/>
                <a:uFillTx/>
                <a:latin typeface="Inter"/>
                <a:ea typeface="Inter"/>
                <a:cs typeface="Lato"/>
              </a:rPr>
              <a:t>we currently have more theoretical capacity</a:t>
            </a:r>
            <a:r>
              <a:rPr lang="en-GB" sz="900" dirty="0">
                <a:solidFill>
                  <a:schemeClr val="tx1"/>
                </a:solidFill>
                <a:latin typeface="Inter"/>
                <a:ea typeface="Inter"/>
                <a:cs typeface="Lato"/>
              </a:rPr>
              <a:t> </a:t>
            </a:r>
            <a:r>
              <a:rPr kumimoji="0" lang="en-GB" sz="900" i="0" u="none" strike="noStrike" kern="1200" cap="none" spc="0" normalizeH="0" baseline="0" noProof="0" dirty="0">
                <a:ln>
                  <a:noFill/>
                </a:ln>
                <a:solidFill>
                  <a:schemeClr val="tx1"/>
                </a:solidFill>
                <a:effectLst/>
                <a:uLnTx/>
                <a:uFillTx/>
                <a:latin typeface="Inter"/>
                <a:ea typeface="Inter"/>
                <a:cs typeface="Lato"/>
              </a:rPr>
              <a:t>for </a:t>
            </a:r>
            <a:r>
              <a:rPr lang="en-GB" sz="900" dirty="0">
                <a:solidFill>
                  <a:schemeClr val="tx1"/>
                </a:solidFill>
                <a:latin typeface="Inter"/>
                <a:ea typeface="Inter"/>
                <a:cs typeface="Lato"/>
              </a:rPr>
              <a:t>23/24 compared to 22/23.</a:t>
            </a:r>
            <a:endParaRPr lang="en-GB" sz="900" i="0" u="none" strike="noStrike" kern="1200" cap="none" spc="0" normalizeH="0" baseline="0" noProof="0" dirty="0">
              <a:ln>
                <a:noFill/>
              </a:ln>
              <a:solidFill>
                <a:schemeClr val="tx1"/>
              </a:solidFill>
              <a:effectLst/>
              <a:uLnTx/>
              <a:uFillTx/>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3" name="Rectangle 2">
            <a:extLst>
              <a:ext uri="{FF2B5EF4-FFF2-40B4-BE49-F238E27FC236}">
                <a16:creationId xmlns:a16="http://schemas.microsoft.com/office/drawing/2014/main" id="{706E2ADA-38B4-DD7B-D8D8-F3923B83F91B}"/>
              </a:ext>
            </a:extLst>
          </p:cNvPr>
          <p:cNvSpPr/>
          <p:nvPr/>
        </p:nvSpPr>
        <p:spPr>
          <a:xfrm>
            <a:off x="10341864" y="1072239"/>
            <a:ext cx="1598346" cy="3614408"/>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ea typeface="Lato"/>
                <a:cs typeface="Lato"/>
              </a:rPr>
              <a:t>Consideration as to how </a:t>
            </a:r>
            <a:r>
              <a:rPr lang="en-GB" sz="900" kern="1200" dirty="0">
                <a:solidFill>
                  <a:schemeClr val="tx1"/>
                </a:solidFill>
                <a:ea typeface="Lato"/>
                <a:cs typeface="Lato"/>
              </a:rPr>
              <a:t>NICE acts as a </a:t>
            </a:r>
            <a:r>
              <a:rPr lang="en-GB" sz="900" dirty="0">
                <a:solidFill>
                  <a:schemeClr val="tx1"/>
                </a:solidFill>
                <a:ea typeface="Lato"/>
                <a:cs typeface="Lato"/>
              </a:rPr>
              <a:t>price-shaper</a:t>
            </a:r>
            <a:r>
              <a:rPr lang="en-GB" sz="900" kern="1200" dirty="0">
                <a:solidFill>
                  <a:schemeClr val="tx1"/>
                </a:solidFill>
                <a:ea typeface="Lato"/>
                <a:cs typeface="Lato"/>
              </a:rPr>
              <a:t> vs a </a:t>
            </a:r>
            <a:r>
              <a:rPr lang="en-GB" sz="900" dirty="0">
                <a:solidFill>
                  <a:schemeClr val="tx1"/>
                </a:solidFill>
                <a:ea typeface="Lato"/>
                <a:cs typeface="Lato"/>
              </a:rPr>
              <a:t>price-taker</a:t>
            </a:r>
            <a:r>
              <a:rPr lang="en-GB" sz="900" kern="1200" dirty="0">
                <a:solidFill>
                  <a:schemeClr val="tx1"/>
                </a:solidFill>
                <a:ea typeface="Lato"/>
                <a:cs typeface="Lato"/>
              </a:rPr>
              <a:t> will become more important for</a:t>
            </a:r>
            <a:r>
              <a:rPr lang="en-GB" sz="900" dirty="0">
                <a:solidFill>
                  <a:schemeClr val="tx1"/>
                </a:solidFill>
                <a:ea typeface="Lato"/>
                <a:cs typeface="Lato"/>
              </a:rPr>
              <a:t> the Pathways pilots</a:t>
            </a:r>
            <a:r>
              <a:rPr lang="en-GB" sz="900" kern="1200" dirty="0">
                <a:solidFill>
                  <a:schemeClr val="tx1"/>
                </a:solidFill>
                <a:ea typeface="Lato"/>
                <a:cs typeface="Lato"/>
              </a:rPr>
              <a:t>, </a:t>
            </a:r>
            <a:r>
              <a:rPr lang="en-GB" sz="900" dirty="0">
                <a:solidFill>
                  <a:schemeClr val="tx1"/>
                </a:solidFill>
                <a:ea typeface="Lato"/>
                <a:cs typeface="Lato"/>
              </a:rPr>
              <a:t>as this will </a:t>
            </a:r>
            <a:r>
              <a:rPr lang="en-GB" sz="900" kern="1200" dirty="0">
                <a:solidFill>
                  <a:schemeClr val="tx1"/>
                </a:solidFill>
                <a:ea typeface="Lato"/>
                <a:cs typeface="Lato"/>
              </a:rPr>
              <a:t>affect how commercial arrangements are best incorporated into the process. This will also be important for future</a:t>
            </a:r>
            <a:r>
              <a:rPr lang="en-GB" sz="900" dirty="0">
                <a:solidFill>
                  <a:schemeClr val="tx1"/>
                </a:solidFill>
                <a:ea typeface="Lato"/>
                <a:cs typeface="Lato"/>
              </a:rPr>
              <a:t> PATT process developments.</a:t>
            </a:r>
            <a:endParaRPr lang="en-GB" sz="900" dirty="0">
              <a:solidFill>
                <a:schemeClr val="tx1"/>
              </a:solidFill>
              <a:ea typeface="Inter"/>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ea typeface="Inter" panose="02000503000000020004" pitchFamily="2" charset="0"/>
              <a:cs typeface="Lato" panose="020F0502020204030203" pitchFamily="34" charset="0"/>
            </a:endParaRPr>
          </a:p>
          <a:p>
            <a:pPr>
              <a:defRPr/>
            </a:pPr>
            <a:r>
              <a:rPr lang="en-GB" sz="900" dirty="0">
                <a:solidFill>
                  <a:schemeClr val="tx1"/>
                </a:solidFill>
                <a:ea typeface="Lato"/>
                <a:cs typeface="Lato"/>
              </a:rPr>
              <a:t>Patient group meetings highlighted the need to consider the terminology used around streamlined approach, using the term 'proportionate' and not ‘remove’ will allay fears that input isn’t being inappropriately reduced. </a:t>
            </a:r>
            <a:endParaRPr lang="en-GB" sz="900" dirty="0">
              <a:solidFill>
                <a:schemeClr val="tx1"/>
              </a:solidFill>
              <a:ea typeface="Inter" panose="02000503000000020004" pitchFamily="2" charset="0"/>
              <a:cs typeface="Lato" panose="020F0502020204030203" pitchFamily="34" charset="0"/>
            </a:endParaRPr>
          </a:p>
          <a:p>
            <a:pPr>
              <a:defRPr/>
            </a:pPr>
            <a:endParaRPr lang="en-GB" sz="900" kern="1200" dirty="0">
              <a:solidFill>
                <a:schemeClr val="tx1"/>
              </a:solidFill>
              <a:latin typeface="+mn-lt"/>
              <a:ea typeface="Lato"/>
              <a:cs typeface="Lato"/>
            </a:endParaRPr>
          </a:p>
          <a:p>
            <a:pPr>
              <a:defRPr/>
            </a:pPr>
            <a:endParaRPr lang="en-GB" sz="900" dirty="0">
              <a:solidFill>
                <a:schemeClr val="tx1"/>
              </a:solidFill>
              <a:ea typeface="Lato" panose="020F0502020204030203" pitchFamily="34" charset="0"/>
              <a:cs typeface="Lato" panose="020F0502020204030203" pitchFamily="34" charset="0"/>
            </a:endParaRPr>
          </a:p>
        </p:txBody>
      </p:sp>
      <p:graphicFrame>
        <p:nvGraphicFramePr>
          <p:cNvPr id="2" name="Table 2">
            <a:extLst>
              <a:ext uri="{FF2B5EF4-FFF2-40B4-BE49-F238E27FC236}">
                <a16:creationId xmlns:a16="http://schemas.microsoft.com/office/drawing/2014/main" id="{7287C981-6CF7-96BD-8431-CAD5DA6D4E5E}"/>
              </a:ext>
            </a:extLst>
          </p:cNvPr>
          <p:cNvGraphicFramePr>
            <a:graphicFrameLocks noGrp="1"/>
          </p:cNvGraphicFramePr>
          <p:nvPr/>
        </p:nvGraphicFramePr>
        <p:xfrm>
          <a:off x="240714" y="4741599"/>
          <a:ext cx="11704805" cy="370840"/>
        </p:xfrm>
        <a:graphic>
          <a:graphicData uri="http://schemas.openxmlformats.org/drawingml/2006/table">
            <a:tbl>
              <a:tblPr firstRow="1" bandRow="1">
                <a:tableStyleId>{5C22544A-7EE6-4342-B048-85BDC9FD1C3A}</a:tableStyleId>
              </a:tblPr>
              <a:tblGrid>
                <a:gridCol w="9665286">
                  <a:extLst>
                    <a:ext uri="{9D8B030D-6E8A-4147-A177-3AD203B41FA5}">
                      <a16:colId xmlns:a16="http://schemas.microsoft.com/office/drawing/2014/main" val="1286854862"/>
                    </a:ext>
                  </a:extLst>
                </a:gridCol>
                <a:gridCol w="2039519">
                  <a:extLst>
                    <a:ext uri="{9D8B030D-6E8A-4147-A177-3AD203B41FA5}">
                      <a16:colId xmlns:a16="http://schemas.microsoft.com/office/drawing/2014/main" val="8214293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Inter" panose="02000503000000020004" pitchFamily="2" charset="0"/>
                          <a:ea typeface="Inter" panose="02000503000000020004" pitchFamily="2" charset="0"/>
                          <a:cs typeface="Lato" panose="020F0502020204030203" pitchFamily="34" charset="0"/>
                        </a:rPr>
                        <a:t>Key performance indicator for 22/23 </a:t>
                      </a:r>
                      <a:r>
                        <a:rPr lang="en-GB" sz="1400" b="0">
                          <a:solidFill>
                            <a:schemeClr val="tx1"/>
                          </a:solidFill>
                          <a:latin typeface="Inter" panose="02000503000000020004" pitchFamily="2" charset="0"/>
                          <a:ea typeface="Inter" panose="02000503000000020004" pitchFamily="2" charset="0"/>
                          <a:cs typeface="Lato" panose="020F0502020204030203" pitchFamily="34" charset="0"/>
                        </a:rPr>
                        <a:t>(from business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tc>
                  <a:txBody>
                    <a:bodyPr/>
                    <a:lstStyle/>
                    <a:p>
                      <a:pPr algn="ctr"/>
                      <a:r>
                        <a:rPr lang="en-GB" sz="1400" b="1" dirty="0">
                          <a:solidFill>
                            <a:schemeClr val="tx1"/>
                          </a:solidFill>
                          <a:latin typeface="Inter" panose="02000503000000020004" pitchFamily="2" charset="0"/>
                          <a:ea typeface="Inter" panose="02000503000000020004" pitchFamily="2" charset="0"/>
                          <a:cs typeface="Lato" panose="020F0502020204030203"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extLst>
                  <a:ext uri="{0D108BD9-81ED-4DB2-BD59-A6C34878D82A}">
                    <a16:rowId xmlns:a16="http://schemas.microsoft.com/office/drawing/2014/main" val="3485572755"/>
                  </a:ext>
                </a:extLst>
              </a:tr>
            </a:tbl>
          </a:graphicData>
        </a:graphic>
      </p:graphicFrame>
      <p:sp>
        <p:nvSpPr>
          <p:cNvPr id="5" name="Rectangle 4">
            <a:extLst>
              <a:ext uri="{FF2B5EF4-FFF2-40B4-BE49-F238E27FC236}">
                <a16:creationId xmlns:a16="http://schemas.microsoft.com/office/drawing/2014/main" id="{C1CD722E-983C-3E7E-44C9-1357437EFB66}"/>
              </a:ext>
            </a:extLst>
          </p:cNvPr>
          <p:cNvSpPr/>
          <p:nvPr/>
        </p:nvSpPr>
        <p:spPr>
          <a:xfrm>
            <a:off x="240714" y="5167391"/>
            <a:ext cx="1071649" cy="1110033"/>
          </a:xfrm>
          <a:prstGeom prst="rect">
            <a:avLst/>
          </a:prstGeom>
          <a:solidFill>
            <a:srgbClr val="DED5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3</a:t>
            </a:r>
            <a:r>
              <a:rPr kumimoji="0" lang="en-GB" sz="18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INDICATORS</a:t>
            </a:r>
          </a:p>
        </p:txBody>
      </p:sp>
      <p:graphicFrame>
        <p:nvGraphicFramePr>
          <p:cNvPr id="6" name="Table 2">
            <a:extLst>
              <a:ext uri="{FF2B5EF4-FFF2-40B4-BE49-F238E27FC236}">
                <a16:creationId xmlns:a16="http://schemas.microsoft.com/office/drawing/2014/main" id="{83A0F7E8-E90D-3622-38E9-1FD6D52CF35A}"/>
              </a:ext>
            </a:extLst>
          </p:cNvPr>
          <p:cNvGraphicFramePr>
            <a:graphicFrameLocks noGrp="1"/>
          </p:cNvGraphicFramePr>
          <p:nvPr/>
        </p:nvGraphicFramePr>
        <p:xfrm>
          <a:off x="1369808" y="5167391"/>
          <a:ext cx="10581477" cy="1110033"/>
        </p:xfrm>
        <a:graphic>
          <a:graphicData uri="http://schemas.openxmlformats.org/drawingml/2006/table">
            <a:tbl>
              <a:tblPr firstRow="1" bandRow="1">
                <a:tableStyleId>{5C22544A-7EE6-4342-B048-85BDC9FD1C3A}</a:tableStyleId>
              </a:tblPr>
              <a:tblGrid>
                <a:gridCol w="8561592">
                  <a:extLst>
                    <a:ext uri="{9D8B030D-6E8A-4147-A177-3AD203B41FA5}">
                      <a16:colId xmlns:a16="http://schemas.microsoft.com/office/drawing/2014/main" val="1286854862"/>
                    </a:ext>
                  </a:extLst>
                </a:gridCol>
                <a:gridCol w="2019885">
                  <a:extLst>
                    <a:ext uri="{9D8B030D-6E8A-4147-A177-3AD203B41FA5}">
                      <a16:colId xmlns:a16="http://schemas.microsoft.com/office/drawing/2014/main" val="821429352"/>
                    </a:ext>
                  </a:extLst>
                </a:gridCol>
              </a:tblGrid>
              <a:tr h="371153">
                <a:tc>
                  <a:txBody>
                    <a:bodyPr/>
                    <a:lstStyle/>
                    <a:p>
                      <a:pPr marL="0" indent="0">
                        <a:buFont typeface="Arial"/>
                        <a:buNone/>
                      </a:pPr>
                      <a:r>
                        <a:rPr lang="en-GB" sz="1100" b="0">
                          <a:solidFill>
                            <a:schemeClr val="tx1"/>
                          </a:solidFill>
                          <a:latin typeface="Inter" panose="02000503000000020004" pitchFamily="2" charset="0"/>
                          <a:ea typeface="Inter" panose="02000503000000020004" pitchFamily="2" charset="0"/>
                          <a:cs typeface="Lato" panose="020F0502020204030203" pitchFamily="34" charset="0"/>
                        </a:rPr>
                        <a:t>HTA Lab approach trialled on at least 2 innovative, complex topics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a:latin typeface="Inter" panose="02000503000000020004" pitchFamily="2" charset="0"/>
                          <a:ea typeface="Inter" panose="02000503000000020004" pitchFamily="2" charset="0"/>
                          <a:cs typeface="Lato" panose="020F0502020204030203" pitchFamily="34" charset="0"/>
                        </a:rPr>
                        <a:t>1 of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3485572755"/>
                  </a:ext>
                </a:extLst>
              </a:tr>
              <a:tr h="312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effectLst/>
                          <a:latin typeface="Inter"/>
                          <a:ea typeface="Inter"/>
                          <a:cs typeface="Lato"/>
                        </a:rPr>
                        <a:t>Proportionate approach piloted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400" b="1">
                          <a:solidFill>
                            <a:schemeClr val="bg1"/>
                          </a:solidFill>
                          <a:latin typeface="Inter"/>
                          <a:ea typeface="Inter"/>
                          <a:cs typeface="Lato"/>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2154511867"/>
                  </a:ext>
                </a:extLst>
              </a:tr>
              <a:tr h="370840">
                <a:tc>
                  <a:txBody>
                    <a:bodyPr/>
                    <a:lstStyle/>
                    <a:p>
                      <a:r>
                        <a:rPr lang="en-GB" sz="1100" b="0">
                          <a:latin typeface="Inter"/>
                          <a:ea typeface="Inter"/>
                          <a:cs typeface="Lato"/>
                        </a:rPr>
                        <a:t>Proportionate (HTA Lab, conventional TA and simpler, faster approach) fully implementable from April 2023, providing a 20% increase in capacity to undertake TAs in 23/24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dirty="0">
                          <a:solidFill>
                            <a:schemeClr val="tx1"/>
                          </a:solidFill>
                          <a:latin typeface="Inter" panose="02000503000000020004" pitchFamily="2" charset="0"/>
                          <a:ea typeface="Inter" panose="02000503000000020004" pitchFamily="2" charset="0"/>
                          <a:cs typeface="Lato" panose="020F0502020204030203" pitchFamily="34" charset="0"/>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1720535050"/>
                  </a:ext>
                </a:extLst>
              </a:tr>
            </a:tbl>
          </a:graphicData>
        </a:graphic>
      </p:graphicFrame>
      <p:sp>
        <p:nvSpPr>
          <p:cNvPr id="7" name="TextBox 6">
            <a:extLst>
              <a:ext uri="{FF2B5EF4-FFF2-40B4-BE49-F238E27FC236}">
                <a16:creationId xmlns:a16="http://schemas.microsoft.com/office/drawing/2014/main" id="{41F97EE9-7837-AA78-F09C-EDDA91CF5978}"/>
              </a:ext>
            </a:extLst>
          </p:cNvPr>
          <p:cNvSpPr txBox="1"/>
          <p:nvPr/>
        </p:nvSpPr>
        <p:spPr>
          <a:xfrm>
            <a:off x="59169" y="6543566"/>
            <a:ext cx="121186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Status key:  Green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on track to achieve</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Amber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challenges to achieve with confidence in mitigation </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Red</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 Significant risk to achieve and limited confidence in mitigation</a:t>
            </a:r>
          </a:p>
        </p:txBody>
      </p:sp>
      <p:sp>
        <p:nvSpPr>
          <p:cNvPr id="16" name="Arrow: Right 15">
            <a:extLst>
              <a:ext uri="{FF2B5EF4-FFF2-40B4-BE49-F238E27FC236}">
                <a16:creationId xmlns:a16="http://schemas.microsoft.com/office/drawing/2014/main" id="{B95C5497-1A8F-8052-CB66-119DA0361AA8}"/>
              </a:ext>
              <a:ext uri="{C183D7F6-B498-43B3-948B-1728B52AA6E4}">
                <adec:decorative xmlns:adec="http://schemas.microsoft.com/office/drawing/2017/decorative" val="1"/>
              </a:ext>
            </a:extLst>
          </p:cNvPr>
          <p:cNvSpPr/>
          <p:nvPr/>
        </p:nvSpPr>
        <p:spPr>
          <a:xfrm>
            <a:off x="3074023" y="2321512"/>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28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4">
            <a:extLst>
              <a:ext uri="{FF2B5EF4-FFF2-40B4-BE49-F238E27FC236}">
                <a16:creationId xmlns:a16="http://schemas.microsoft.com/office/drawing/2014/main" id="{95FE2C36-3662-927F-550A-6658B948DB6E}"/>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2023 (Slide 2 of 4)</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Title 7">
            <a:extLst>
              <a:ext uri="{FF2B5EF4-FFF2-40B4-BE49-F238E27FC236}">
                <a16:creationId xmlns:a16="http://schemas.microsoft.com/office/drawing/2014/main" id="{2B09FCF1-2D51-17F5-BA36-FE84ACBDA975}"/>
              </a:ext>
            </a:extLst>
          </p:cNvPr>
          <p:cNvSpPr>
            <a:spLocks/>
          </p:cNvSpPr>
          <p:nvPr/>
        </p:nvSpPr>
        <p:spPr>
          <a:xfrm>
            <a:off x="256149" y="536448"/>
            <a:ext cx="11692956" cy="482400"/>
          </a:xfrm>
          <a:prstGeom prst="rect">
            <a:avLst/>
          </a:prstGeom>
          <a:solidFill>
            <a:srgbClr val="00436C"/>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Create advice that’s useful and useable </a:t>
            </a:r>
          </a:p>
        </p:txBody>
      </p:sp>
      <p:sp>
        <p:nvSpPr>
          <p:cNvPr id="69" name="Oval 68">
            <a:extLst>
              <a:ext uri="{FF2B5EF4-FFF2-40B4-BE49-F238E27FC236}">
                <a16:creationId xmlns:a16="http://schemas.microsoft.com/office/drawing/2014/main" id="{967AAB49-00BA-ED4D-D62E-706F107E79F1}"/>
              </a:ext>
              <a:ext uri="{C183D7F6-B498-43B3-948B-1728B52AA6E4}">
                <adec:decorative xmlns:adec="http://schemas.microsoft.com/office/drawing/2017/decorative" val="1"/>
              </a:ext>
            </a:extLst>
          </p:cNvPr>
          <p:cNvSpPr/>
          <p:nvPr/>
        </p:nvSpPr>
        <p:spPr>
          <a:xfrm>
            <a:off x="350042" y="569549"/>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88" name="Rectangle 87">
            <a:extLst>
              <a:ext uri="{FF2B5EF4-FFF2-40B4-BE49-F238E27FC236}">
                <a16:creationId xmlns:a16="http://schemas.microsoft.com/office/drawing/2014/main" id="{FAC61C41-58F0-FC5F-8810-25CBB967DA86}"/>
              </a:ext>
            </a:extLst>
          </p:cNvPr>
          <p:cNvSpPr/>
          <p:nvPr/>
        </p:nvSpPr>
        <p:spPr>
          <a:xfrm>
            <a:off x="247006" y="1115598"/>
            <a:ext cx="2258191" cy="408363"/>
          </a:xfrm>
          <a:prstGeom prst="rect">
            <a:avLst/>
          </a:prstGeom>
          <a:solidFill>
            <a:srgbClr val="EAD0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alibri" panose="020F0502020204030204" pitchFamily="34" charset="0"/>
                <a:cs typeface="Calibri" panose="020F0502020204030204" pitchFamily="34" charset="0"/>
              </a:rPr>
              <a:t>Product innovation</a:t>
            </a:r>
          </a:p>
        </p:txBody>
      </p:sp>
      <p:sp>
        <p:nvSpPr>
          <p:cNvPr id="87" name="Title 7">
            <a:extLst>
              <a:ext uri="{FF2B5EF4-FFF2-40B4-BE49-F238E27FC236}">
                <a16:creationId xmlns:a16="http://schemas.microsoft.com/office/drawing/2014/main" id="{25533FE5-768D-2E78-7251-4B0A76F6332A}"/>
              </a:ext>
            </a:extLst>
          </p:cNvPr>
          <p:cNvSpPr>
            <a:spLocks/>
          </p:cNvSpPr>
          <p:nvPr/>
        </p:nvSpPr>
        <p:spPr>
          <a:xfrm>
            <a:off x="267438" y="1551075"/>
            <a:ext cx="2718706" cy="2491316"/>
          </a:xfrm>
          <a:prstGeom prst="homePlate">
            <a:avLst>
              <a:gd name="adj" fmla="val 19530"/>
            </a:avLst>
          </a:prstGeom>
          <a:solidFill>
            <a:srgbClr val="228096"/>
          </a:solidFill>
          <a:ln w="19050" cap="flat" cmpd="sng" algn="ctr">
            <a:solidFill>
              <a:srgbClr val="1F839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Digital Living Guideline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a:rPr>
              <a:t>Improving the usefulness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a:rPr>
              <a:t>usability of our guidelines by publishing digital living guideline recommendations for breast cancer, with a new model of support for adoption of best practice</a:t>
            </a:r>
            <a:endParaRPr kumimoji="0" lang="en-GB" sz="1050" b="0"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3" name="Rectangle 12">
            <a:extLst>
              <a:ext uri="{FF2B5EF4-FFF2-40B4-BE49-F238E27FC236}">
                <a16:creationId xmlns:a16="http://schemas.microsoft.com/office/drawing/2014/main" id="{CF1B47B6-74D1-78CB-6660-70A56F9D0BEF}"/>
              </a:ext>
            </a:extLst>
          </p:cNvPr>
          <p:cNvSpPr/>
          <p:nvPr/>
        </p:nvSpPr>
        <p:spPr>
          <a:xfrm>
            <a:off x="3039026" y="1149018"/>
            <a:ext cx="1155600" cy="2894847"/>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18" name="Group 17" descr="Graphic of a meter ranked Low to High, with an arrow pointing at the High level.">
            <a:extLst>
              <a:ext uri="{FF2B5EF4-FFF2-40B4-BE49-F238E27FC236}">
                <a16:creationId xmlns:a16="http://schemas.microsoft.com/office/drawing/2014/main" id="{6BCC9EE0-228A-B4E0-F677-5DD443475121}"/>
              </a:ext>
            </a:extLst>
          </p:cNvPr>
          <p:cNvGrpSpPr/>
          <p:nvPr/>
        </p:nvGrpSpPr>
        <p:grpSpPr>
          <a:xfrm>
            <a:off x="3229532" y="1823331"/>
            <a:ext cx="845875" cy="1673071"/>
            <a:chOff x="7818668" y="2734102"/>
            <a:chExt cx="845875" cy="1163725"/>
          </a:xfrm>
        </p:grpSpPr>
        <p:sp>
          <p:nvSpPr>
            <p:cNvPr id="19" name="Rectangle 18">
              <a:extLst>
                <a:ext uri="{FF2B5EF4-FFF2-40B4-BE49-F238E27FC236}">
                  <a16:creationId xmlns:a16="http://schemas.microsoft.com/office/drawing/2014/main" id="{E092E17B-9994-BD10-2847-DDCEABE74E9C}"/>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21640F3-4378-87E5-6BC0-73993DE62513}"/>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21" name="TextBox 20">
              <a:extLst>
                <a:ext uri="{FF2B5EF4-FFF2-40B4-BE49-F238E27FC236}">
                  <a16:creationId xmlns:a16="http://schemas.microsoft.com/office/drawing/2014/main" id="{02B0586D-434A-E8D4-F7CC-80E9420EADAE}"/>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22" name="TextBox 21">
              <a:extLst>
                <a:ext uri="{FF2B5EF4-FFF2-40B4-BE49-F238E27FC236}">
                  <a16:creationId xmlns:a16="http://schemas.microsoft.com/office/drawing/2014/main" id="{C07A496D-06DE-FD48-B23F-FFB5FACF11E2}"/>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7" name="Rectangle 16">
            <a:extLst>
              <a:ext uri="{FF2B5EF4-FFF2-40B4-BE49-F238E27FC236}">
                <a16:creationId xmlns:a16="http://schemas.microsoft.com/office/drawing/2014/main" id="{A5202917-F78A-C7E6-7438-31EBF9EC3047}"/>
              </a:ext>
            </a:extLst>
          </p:cNvPr>
          <p:cNvSpPr/>
          <p:nvPr/>
        </p:nvSpPr>
        <p:spPr>
          <a:xfrm>
            <a:off x="4253633" y="1147546"/>
            <a:ext cx="4081069" cy="2896319"/>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chemeClr val="tx1"/>
              </a:solidFill>
              <a:effectLst/>
              <a:uLnTx/>
              <a:uFillTx/>
              <a:latin typeface="Inter"/>
              <a:ea typeface="Inter"/>
              <a:cs typeface="Lato"/>
            </a:endParaRPr>
          </a:p>
          <a:p>
            <a:pPr>
              <a:defRPr/>
            </a:pPr>
            <a:r>
              <a:rPr lang="en-GB" sz="900" dirty="0">
                <a:solidFill>
                  <a:schemeClr val="tx1"/>
                </a:solidFill>
                <a:latin typeface="Inter"/>
                <a:ea typeface="Inter"/>
                <a:cs typeface="Lato"/>
              </a:rPr>
              <a:t>Priority is reporting an amber/red low confidence rating, due to the </a:t>
            </a:r>
            <a:r>
              <a:rPr lang="en-GB" sz="900" dirty="0">
                <a:solidFill>
                  <a:schemeClr val="tx1"/>
                </a:solidFill>
                <a:latin typeface="Inter" panose="02000503000000020004" pitchFamily="2" charset="0"/>
                <a:ea typeface="Inter" panose="02000503000000020004" pitchFamily="2" charset="0"/>
                <a:cs typeface="Lato" panose="020F0502020204030203" pitchFamily="34" charset="0"/>
              </a:rPr>
              <a:t>outcomes achieved being more </a:t>
            </a:r>
            <a:r>
              <a:rPr kumimoji="0" lang="en-GB" sz="9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modest than the original ambition. The objectives for operating model have not been achieved. Full review of agreed milestones will be completed by end of March 2023.</a:t>
            </a:r>
          </a:p>
          <a:p>
            <a:pPr>
              <a:defRPr/>
            </a:pPr>
            <a:endParaRPr lang="en-GB" sz="5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kumimoji="0" lang="en-GB" sz="900" i="0" u="none" strike="noStrike" kern="1200" cap="none" spc="0" normalizeH="0" baseline="0" noProof="0" dirty="0">
                <a:ln>
                  <a:noFill/>
                </a:ln>
                <a:solidFill>
                  <a:schemeClr val="tx1"/>
                </a:solidFill>
                <a:effectLst/>
                <a:uLnTx/>
                <a:uFillTx/>
                <a:latin typeface="Inter"/>
                <a:ea typeface="Inter"/>
                <a:cs typeface="Lato"/>
              </a:rPr>
              <a:t>Workstream 1 - Content and digital: </a:t>
            </a:r>
            <a:r>
              <a:rPr lang="en-GB" sz="900" dirty="0">
                <a:solidFill>
                  <a:schemeClr val="tx1"/>
                </a:solidFill>
                <a:latin typeface="Inter"/>
                <a:ea typeface="Inter"/>
                <a:cs typeface="Lato"/>
              </a:rPr>
              <a:t>Development of Component Content Management System (CCMS) business</a:t>
            </a:r>
            <a:r>
              <a:rPr kumimoji="0" lang="en-GB" sz="900" i="0" u="none" strike="noStrike" kern="1200" cap="none" spc="0" normalizeH="0" baseline="0" noProof="0" dirty="0">
                <a:ln>
                  <a:noFill/>
                </a:ln>
                <a:solidFill>
                  <a:schemeClr val="tx1"/>
                </a:solidFill>
                <a:effectLst/>
                <a:uLnTx/>
                <a:uFillTx/>
                <a:latin typeface="Inter"/>
                <a:ea typeface="Inter"/>
                <a:cs typeface="Lato"/>
              </a:rPr>
              <a:t> case</a:t>
            </a:r>
            <a:r>
              <a:rPr lang="en-GB" sz="900" dirty="0">
                <a:solidFill>
                  <a:schemeClr val="tx1"/>
                </a:solidFill>
                <a:latin typeface="Inter"/>
                <a:ea typeface="Inter"/>
                <a:cs typeface="Lato"/>
              </a:rPr>
              <a:t> </a:t>
            </a:r>
            <a:r>
              <a:rPr kumimoji="0" lang="en-GB" sz="900" i="0" u="none" strike="noStrike" kern="1200" cap="none" spc="0" normalizeH="0" baseline="0" noProof="0" dirty="0">
                <a:ln>
                  <a:noFill/>
                </a:ln>
                <a:solidFill>
                  <a:schemeClr val="tx1"/>
                </a:solidFill>
                <a:effectLst/>
                <a:uLnTx/>
                <a:uFillTx/>
                <a:latin typeface="Inter"/>
                <a:ea typeface="Inter"/>
                <a:cs typeface="Lato"/>
              </a:rPr>
              <a:t>underway</a:t>
            </a:r>
            <a:r>
              <a:rPr lang="en-GB" sz="900" dirty="0">
                <a:solidFill>
                  <a:schemeClr val="tx1"/>
                </a:solidFill>
                <a:latin typeface="Inter"/>
                <a:ea typeface="Inter"/>
                <a:cs typeface="Lato"/>
              </a:rPr>
              <a:t>. Development will continue into Q1 23/24.</a:t>
            </a:r>
          </a:p>
          <a:p>
            <a:pPr>
              <a:defRPr/>
            </a:pPr>
            <a:endParaRPr lang="en-GB" sz="600" dirty="0">
              <a:solidFill>
                <a:schemeClr val="tx1"/>
              </a:solidFill>
              <a:latin typeface="Inter"/>
              <a:ea typeface="Inter"/>
              <a:cs typeface="Lato"/>
            </a:endParaRPr>
          </a:p>
          <a:p>
            <a:pPr>
              <a:defRPr/>
            </a:pPr>
            <a:r>
              <a:rPr lang="en-GB" sz="900" dirty="0">
                <a:solidFill>
                  <a:schemeClr val="tx1"/>
                </a:solidFill>
                <a:latin typeface="Inter"/>
                <a:ea typeface="Inter"/>
                <a:cs typeface="Lato"/>
              </a:rPr>
              <a:t>Workstream 2 Pilot</a:t>
            </a:r>
            <a:r>
              <a:rPr kumimoji="0" lang="en-GB" sz="900" i="0" u="none" strike="noStrike" kern="1200" cap="none" spc="0" normalizeH="0" baseline="0" noProof="0" dirty="0">
                <a:ln>
                  <a:noFill/>
                </a:ln>
                <a:solidFill>
                  <a:schemeClr val="tx1"/>
                </a:solidFill>
                <a:effectLst/>
                <a:uLnTx/>
                <a:uFillTx/>
                <a:latin typeface="Inter"/>
                <a:ea typeface="Inter"/>
                <a:cs typeface="Lato"/>
              </a:rPr>
              <a:t> 1 - B</a:t>
            </a:r>
            <a:r>
              <a:rPr lang="en-GB" sz="900" dirty="0">
                <a:solidFill>
                  <a:schemeClr val="tx1"/>
                </a:solidFill>
                <a:latin typeface="Inter"/>
                <a:ea typeface="Inter"/>
                <a:cs typeface="Lato"/>
              </a:rPr>
              <a:t>reast Cancer: </a:t>
            </a:r>
            <a:r>
              <a:rPr lang="en-GB" sz="900" dirty="0">
                <a:solidFill>
                  <a:srgbClr val="000000"/>
                </a:solidFill>
                <a:latin typeface="Inter"/>
                <a:ea typeface="Lato"/>
                <a:cs typeface="Lato"/>
              </a:rPr>
              <a:t>Evaluation of results </a:t>
            </a:r>
            <a:r>
              <a:rPr lang="en-GB" sz="900" dirty="0">
                <a:solidFill>
                  <a:schemeClr val="tx1"/>
                </a:solidFill>
                <a:latin typeface="Inter"/>
                <a:ea typeface="Lato"/>
                <a:cs typeface="Lato"/>
              </a:rPr>
              <a:t>from three projects. Artificial Intelligence (AI) surveillance tool outputs ratified with breast cancer experts.</a:t>
            </a:r>
          </a:p>
          <a:p>
            <a:pPr>
              <a:defRPr/>
            </a:pPr>
            <a:endParaRPr lang="en-GB" sz="600" dirty="0">
              <a:solidFill>
                <a:schemeClr val="tx1"/>
              </a:solidFill>
              <a:latin typeface="Inter"/>
              <a:ea typeface="Inter"/>
              <a:cs typeface="Lato"/>
            </a:endParaRPr>
          </a:p>
          <a:p>
            <a:pPr>
              <a:defRPr/>
            </a:pPr>
            <a:r>
              <a:rPr lang="en-GB" sz="900" dirty="0">
                <a:solidFill>
                  <a:schemeClr val="tx1"/>
                </a:solidFill>
                <a:latin typeface="Inter"/>
                <a:ea typeface="Inter"/>
                <a:cs typeface="Lato"/>
              </a:rPr>
              <a:t>Workstream 2 Pilot 2 - Women's Health and Diabetes: </a:t>
            </a:r>
            <a:r>
              <a:rPr lang="en-US" sz="900" dirty="0">
                <a:solidFill>
                  <a:srgbClr val="000000"/>
                </a:solidFill>
                <a:ea typeface="Inter"/>
                <a:cs typeface="Lato"/>
              </a:rPr>
              <a:t>On-going recruitment to women's health suite faculty. Engagement with the Voluntary and Community Sector (VCS) forum on new proposed approaches to consultation </a:t>
            </a:r>
            <a:r>
              <a:rPr lang="en-GB" sz="900" dirty="0">
                <a:solidFill>
                  <a:schemeClr val="tx1"/>
                </a:solidFill>
                <a:ea typeface="+mn-lt"/>
                <a:cs typeface="+mn-lt"/>
              </a:rPr>
              <a:t>recommendations. </a:t>
            </a:r>
          </a:p>
          <a:p>
            <a:pPr>
              <a:defRPr/>
            </a:pPr>
            <a:endParaRPr lang="en-GB" sz="6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a:cs typeface="Lato"/>
              </a:rPr>
              <a:t>Workstream 4 - Implementation: </a:t>
            </a:r>
            <a:r>
              <a:rPr lang="en-GB" sz="900" dirty="0">
                <a:solidFill>
                  <a:schemeClr val="tx1"/>
                </a:solidFill>
              </a:rPr>
              <a:t>Implementation consultation with partners carried out and data sharing agreements in place for measurable data on Breast Cancer.</a:t>
            </a:r>
            <a:endParaRPr lang="en-GB" sz="900" i="0" u="none" strike="noStrike" kern="1200" cap="none" spc="0" normalizeH="0" baseline="0" noProof="0" dirty="0">
              <a:ln>
                <a:noFill/>
              </a:ln>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500"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500" dirty="0">
              <a:solidFill>
                <a:prstClr val="black"/>
              </a:solidFill>
              <a:latin typeface="Inter" panose="02000503000000020004" pitchFamily="2" charset="0"/>
              <a:ea typeface="Inter" panose="02000503000000020004" pitchFamily="2" charset="0"/>
              <a:cs typeface="Lato" panose="020F0502020204030203" pitchFamily="34" charset="0"/>
            </a:endParaRPr>
          </a:p>
        </p:txBody>
      </p:sp>
      <p:sp>
        <p:nvSpPr>
          <p:cNvPr id="16" name="Rectangle 15">
            <a:extLst>
              <a:ext uri="{FF2B5EF4-FFF2-40B4-BE49-F238E27FC236}">
                <a16:creationId xmlns:a16="http://schemas.microsoft.com/office/drawing/2014/main" id="{77882A6D-2E76-B37E-CC6B-2EA408F0C2F8}"/>
              </a:ext>
            </a:extLst>
          </p:cNvPr>
          <p:cNvSpPr/>
          <p:nvPr/>
        </p:nvSpPr>
        <p:spPr>
          <a:xfrm>
            <a:off x="8393708" y="1147544"/>
            <a:ext cx="1735803" cy="2894847"/>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Inter" panose="02000503000000020004" pitchFamily="2" charset="0"/>
                <a:ea typeface="Inter" panose="02000503000000020004" pitchFamily="2" charset="0"/>
                <a:cs typeface="Lato" panose="020F0502020204030203" pitchFamily="34" charset="0"/>
              </a:rPr>
              <a:t>The CCMS business case is being aligned with the CMS business care for website redesign.</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dirty="0">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schemeClr val="tx1"/>
                </a:solidFill>
                <a:latin typeface="Inter"/>
                <a:ea typeface="Inter"/>
                <a:cs typeface="Lato"/>
              </a:rPr>
              <a:t>There are some challenges to securing clinical input on the breast cancer pilot due to system pressures, </a:t>
            </a:r>
            <a:r>
              <a:rPr lang="en-GB" sz="900" dirty="0">
                <a:solidFill>
                  <a:schemeClr val="tx1"/>
                </a:solidFill>
                <a:ea typeface="+mn-lt"/>
                <a:cs typeface="+mn-lt"/>
              </a:rPr>
              <a:t>the team are rescheduling around clinical availability.</a:t>
            </a:r>
            <a:endParaRPr lang="en-GB" sz="9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900" dirty="0">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400" b="1"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500" dirty="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5" name="Rectangle 14">
            <a:extLst>
              <a:ext uri="{FF2B5EF4-FFF2-40B4-BE49-F238E27FC236}">
                <a16:creationId xmlns:a16="http://schemas.microsoft.com/office/drawing/2014/main" id="{1B648BAB-301D-1176-3572-AB280E1F33CF}"/>
              </a:ext>
            </a:extLst>
          </p:cNvPr>
          <p:cNvSpPr/>
          <p:nvPr/>
        </p:nvSpPr>
        <p:spPr>
          <a:xfrm>
            <a:off x="10174014" y="1147545"/>
            <a:ext cx="1775090" cy="289484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noProof="0"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Testing of </a:t>
            </a:r>
            <a:r>
              <a:rPr lang="en-GB" sz="900" dirty="0">
                <a:solidFill>
                  <a:prstClr val="black"/>
                </a:solidFill>
                <a:latin typeface="Inter" panose="02000503000000020004" pitchFamily="2" charset="0"/>
                <a:ea typeface="Inter" panose="02000503000000020004" pitchFamily="2" charset="0"/>
                <a:cs typeface="Lato" panose="020F0502020204030203" pitchFamily="34" charset="0"/>
              </a:rPr>
              <a:t>the </a:t>
            </a:r>
            <a:r>
              <a:rPr kumimoji="0" lang="en-GB" sz="9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Content Management System (CMS) has shown that it meets the usability and system requirements, this information will be useful as we go through soft market testing.   </a:t>
            </a:r>
          </a:p>
          <a:p>
            <a:pPr>
              <a:defRPr/>
            </a:pPr>
            <a:endParaRPr lang="en-GB" sz="600" dirty="0">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r>
              <a:rPr lang="en-GB" sz="900" dirty="0">
                <a:solidFill>
                  <a:prstClr val="black"/>
                </a:solidFill>
                <a:latin typeface="Inter" panose="02000503000000020004" pitchFamily="2" charset="0"/>
                <a:ea typeface="Inter" panose="02000503000000020004" pitchFamily="2" charset="0"/>
                <a:cs typeface="Lato" panose="020F0502020204030203" pitchFamily="34" charset="0"/>
              </a:rPr>
              <a:t>We have developed and tested a novel approach to consulting with teams to ensure living scope content is developed in line with user needs.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graphicFrame>
        <p:nvGraphicFramePr>
          <p:cNvPr id="107" name="Table 2">
            <a:extLst>
              <a:ext uri="{FF2B5EF4-FFF2-40B4-BE49-F238E27FC236}">
                <a16:creationId xmlns:a16="http://schemas.microsoft.com/office/drawing/2014/main" id="{26BF32B0-0D31-5A9D-A611-78E0DFC533ED}"/>
              </a:ext>
            </a:extLst>
          </p:cNvPr>
          <p:cNvGraphicFramePr>
            <a:graphicFrameLocks noGrp="1"/>
          </p:cNvGraphicFramePr>
          <p:nvPr/>
        </p:nvGraphicFramePr>
        <p:xfrm>
          <a:off x="240715" y="4188288"/>
          <a:ext cx="11708390" cy="370840"/>
        </p:xfrm>
        <a:graphic>
          <a:graphicData uri="http://schemas.openxmlformats.org/drawingml/2006/table">
            <a:tbl>
              <a:tblPr firstRow="1" bandRow="1">
                <a:tableStyleId>{5C22544A-7EE6-4342-B048-85BDC9FD1C3A}</a:tableStyleId>
              </a:tblPr>
              <a:tblGrid>
                <a:gridCol w="9668246">
                  <a:extLst>
                    <a:ext uri="{9D8B030D-6E8A-4147-A177-3AD203B41FA5}">
                      <a16:colId xmlns:a16="http://schemas.microsoft.com/office/drawing/2014/main" val="1286854862"/>
                    </a:ext>
                  </a:extLst>
                </a:gridCol>
                <a:gridCol w="2040144">
                  <a:extLst>
                    <a:ext uri="{9D8B030D-6E8A-4147-A177-3AD203B41FA5}">
                      <a16:colId xmlns:a16="http://schemas.microsoft.com/office/drawing/2014/main" val="8214293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Inter" panose="02000503000000020004" pitchFamily="2" charset="0"/>
                          <a:ea typeface="Inter" panose="02000503000000020004" pitchFamily="2" charset="0"/>
                          <a:cs typeface="Lato" panose="020F0502020204030203" pitchFamily="34" charset="0"/>
                        </a:rPr>
                        <a:t>Key performance indicator for 22/23 </a:t>
                      </a:r>
                      <a:r>
                        <a:rPr lang="en-GB" sz="1400" b="0">
                          <a:solidFill>
                            <a:schemeClr val="tx1"/>
                          </a:solidFill>
                          <a:latin typeface="Inter" panose="02000503000000020004" pitchFamily="2" charset="0"/>
                          <a:ea typeface="Inter" panose="02000503000000020004" pitchFamily="2" charset="0"/>
                          <a:cs typeface="Lato" panose="020F0502020204030203" pitchFamily="34" charset="0"/>
                        </a:rPr>
                        <a:t>(from business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tc>
                  <a:txBody>
                    <a:bodyPr/>
                    <a:lstStyle/>
                    <a:p>
                      <a:pPr algn="ctr"/>
                      <a:r>
                        <a:rPr lang="en-GB" sz="1400" b="1" dirty="0">
                          <a:solidFill>
                            <a:schemeClr val="tx1"/>
                          </a:solidFill>
                          <a:latin typeface="Inter" panose="02000503000000020004" pitchFamily="2" charset="0"/>
                          <a:ea typeface="Inter" panose="02000503000000020004" pitchFamily="2" charset="0"/>
                          <a:cs typeface="Lato" panose="020F0502020204030203"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extLst>
                  <a:ext uri="{0D108BD9-81ED-4DB2-BD59-A6C34878D82A}">
                    <a16:rowId xmlns:a16="http://schemas.microsoft.com/office/drawing/2014/main" val="3485572755"/>
                  </a:ext>
                </a:extLst>
              </a:tr>
            </a:tbl>
          </a:graphicData>
        </a:graphic>
      </p:graphicFrame>
      <p:sp>
        <p:nvSpPr>
          <p:cNvPr id="108" name="Rectangle 107">
            <a:extLst>
              <a:ext uri="{FF2B5EF4-FFF2-40B4-BE49-F238E27FC236}">
                <a16:creationId xmlns:a16="http://schemas.microsoft.com/office/drawing/2014/main" id="{47E47252-1D7E-7815-B6FB-E892C3097BA8}"/>
              </a:ext>
            </a:extLst>
          </p:cNvPr>
          <p:cNvSpPr>
            <a:spLocks/>
          </p:cNvSpPr>
          <p:nvPr/>
        </p:nvSpPr>
        <p:spPr>
          <a:xfrm>
            <a:off x="240714" y="4639942"/>
            <a:ext cx="1071649" cy="1200822"/>
          </a:xfrm>
          <a:prstGeom prst="rect">
            <a:avLst/>
          </a:prstGeom>
          <a:solidFill>
            <a:srgbClr val="DED5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3</a:t>
            </a:r>
            <a:r>
              <a:rPr kumimoji="0" lang="en-GB"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 </a:t>
            </a:r>
            <a:r>
              <a:rPr kumimoji="0" lang="en-GB" sz="11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INDICATORS</a:t>
            </a:r>
          </a:p>
        </p:txBody>
      </p:sp>
      <p:graphicFrame>
        <p:nvGraphicFramePr>
          <p:cNvPr id="109" name="Table 2">
            <a:extLst>
              <a:ext uri="{FF2B5EF4-FFF2-40B4-BE49-F238E27FC236}">
                <a16:creationId xmlns:a16="http://schemas.microsoft.com/office/drawing/2014/main" id="{D3ECF9FD-3928-7A95-A065-0D0D263A4041}"/>
              </a:ext>
            </a:extLst>
          </p:cNvPr>
          <p:cNvGraphicFramePr>
            <a:graphicFrameLocks noGrp="1"/>
          </p:cNvGraphicFramePr>
          <p:nvPr>
            <p:extLst>
              <p:ext uri="{D42A27DB-BD31-4B8C-83A1-F6EECF244321}">
                <p14:modId xmlns:p14="http://schemas.microsoft.com/office/powerpoint/2010/main" val="1523971077"/>
              </p:ext>
            </p:extLst>
          </p:nvPr>
        </p:nvGraphicFramePr>
        <p:xfrm>
          <a:off x="1369809" y="4639943"/>
          <a:ext cx="10579296" cy="1200821"/>
        </p:xfrm>
        <a:graphic>
          <a:graphicData uri="http://schemas.openxmlformats.org/drawingml/2006/table">
            <a:tbl>
              <a:tblPr firstRow="1" bandRow="1">
                <a:tableStyleId>{5C22544A-7EE6-4342-B048-85BDC9FD1C3A}</a:tableStyleId>
              </a:tblPr>
              <a:tblGrid>
                <a:gridCol w="8536191">
                  <a:extLst>
                    <a:ext uri="{9D8B030D-6E8A-4147-A177-3AD203B41FA5}">
                      <a16:colId xmlns:a16="http://schemas.microsoft.com/office/drawing/2014/main" val="1286854862"/>
                    </a:ext>
                  </a:extLst>
                </a:gridCol>
                <a:gridCol w="2043105">
                  <a:extLst>
                    <a:ext uri="{9D8B030D-6E8A-4147-A177-3AD203B41FA5}">
                      <a16:colId xmlns:a16="http://schemas.microsoft.com/office/drawing/2014/main" val="821429352"/>
                    </a:ext>
                  </a:extLst>
                </a:gridCol>
              </a:tblGrid>
              <a:tr h="406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latin typeface="Inter" panose="02000503000000020004" pitchFamily="2" charset="0"/>
                          <a:ea typeface="Inter" panose="02000503000000020004" pitchFamily="2" charset="0"/>
                          <a:cs typeface="Lato" panose="020F0502020204030203" pitchFamily="34" charset="0"/>
                        </a:rPr>
                        <a:t>Interactive, digital living guideline recommendations on the breast cancer topic published on NICE website via a proof-of-concept platform </a:t>
                      </a:r>
                      <a:endParaRPr lang="en-GB" sz="1100" b="0">
                        <a:solidFill>
                          <a:srgbClr val="FF0000"/>
                        </a:solidFill>
                        <a:latin typeface="Inter" panose="02000503000000020004" pitchFamily="2" charset="0"/>
                        <a:ea typeface="Inter" panose="02000503000000020004" pitchFamily="2" charset="0"/>
                        <a:cs typeface="Lato" panose="020F050202020403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a:latin typeface="Inter" panose="02000503000000020004" pitchFamily="2" charset="0"/>
                          <a:ea typeface="Inter" panose="02000503000000020004" pitchFamily="2" charset="0"/>
                          <a:cs typeface="Lato" panose="020F0502020204030203" pitchFamily="34" charset="0"/>
                        </a:rPr>
                        <a:t>Achieved </a:t>
                      </a:r>
                    </a:p>
                    <a:p>
                      <a:pPr algn="ctr"/>
                      <a:r>
                        <a:rPr lang="en-GB" sz="1000" b="0">
                          <a:latin typeface="Inter" panose="02000503000000020004" pitchFamily="2" charset="0"/>
                          <a:ea typeface="Inter" panose="02000503000000020004" pitchFamily="2" charset="0"/>
                          <a:cs typeface="Lato" panose="020F0502020204030203" pitchFamily="34" charset="0"/>
                        </a:rPr>
                        <a:t>Published on internal platform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85572755"/>
                  </a:ext>
                </a:extLst>
              </a:tr>
              <a:tr h="335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effectLst/>
                          <a:latin typeface="Inter" panose="02000503000000020004" pitchFamily="2" charset="0"/>
                          <a:ea typeface="Inter" panose="02000503000000020004" pitchFamily="2" charset="0"/>
                          <a:cs typeface="Lato" panose="020F0502020204030203" pitchFamily="34" charset="0"/>
                        </a:rPr>
                        <a:t>Deliver a bespoke implementation approach in partnership with national organisations, including a measurement framework</a:t>
                      </a:r>
                      <a:endParaRPr lang="en-GB" sz="1100" b="0">
                        <a:solidFill>
                          <a:srgbClr val="FF0000"/>
                        </a:solidFill>
                        <a:latin typeface="Inter" panose="02000503000000020004" pitchFamily="2" charset="0"/>
                        <a:ea typeface="Inter" panose="02000503000000020004" pitchFamily="2" charset="0"/>
                        <a:cs typeface="Lato" panose="020F050202020403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400" b="1">
                          <a:solidFill>
                            <a:schemeClr val="tx1"/>
                          </a:solidFill>
                          <a:latin typeface="Inter" panose="02000503000000020004" pitchFamily="2" charset="0"/>
                          <a:ea typeface="Inter" panose="02000503000000020004" pitchFamily="2" charset="0"/>
                          <a:cs typeface="Lato" panose="020F0502020204030203" pitchFamily="34" charset="0"/>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D054"/>
                    </a:solidFill>
                  </a:tcPr>
                </a:tc>
                <a:extLst>
                  <a:ext uri="{0D108BD9-81ED-4DB2-BD59-A6C34878D82A}">
                    <a16:rowId xmlns:a16="http://schemas.microsoft.com/office/drawing/2014/main" val="2154511867"/>
                  </a:ext>
                </a:extLst>
              </a:tr>
              <a:tr h="408093">
                <a:tc>
                  <a:txBody>
                    <a:bodyPr/>
                    <a:lstStyle/>
                    <a:p>
                      <a:r>
                        <a:rPr lang="en-GB" sz="1100" b="0">
                          <a:latin typeface="Inter" panose="02000503000000020004" pitchFamily="2" charset="0"/>
                          <a:ea typeface="Inter" panose="02000503000000020004" pitchFamily="2" charset="0"/>
                          <a:cs typeface="Lato" panose="020F0502020204030203" pitchFamily="34" charset="0"/>
                        </a:rPr>
                        <a:t>Organisational design to support the target operating model signed off for phased implementation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dirty="0">
                          <a:solidFill>
                            <a:schemeClr val="bg1"/>
                          </a:solidFill>
                          <a:latin typeface="Inter" panose="02000503000000020004" pitchFamily="2" charset="0"/>
                          <a:ea typeface="Inter" panose="02000503000000020004" pitchFamily="2" charset="0"/>
                          <a:cs typeface="Lato" panose="020F0502020204030203" pitchFamily="34" charset="0"/>
                        </a:rPr>
                        <a:t>Red </a:t>
                      </a:r>
                      <a:endParaRPr lang="en-GB" sz="1000" b="0" dirty="0">
                        <a:solidFill>
                          <a:schemeClr val="bg1"/>
                        </a:solidFill>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20535050"/>
                  </a:ext>
                </a:extLst>
              </a:tr>
            </a:tbl>
          </a:graphicData>
        </a:graphic>
      </p:graphicFrame>
      <p:sp>
        <p:nvSpPr>
          <p:cNvPr id="110" name="TextBox 109">
            <a:extLst>
              <a:ext uri="{FF2B5EF4-FFF2-40B4-BE49-F238E27FC236}">
                <a16:creationId xmlns:a16="http://schemas.microsoft.com/office/drawing/2014/main" id="{01C41FCB-F54E-3E57-5F7B-9A2A969E2F76}"/>
              </a:ext>
            </a:extLst>
          </p:cNvPr>
          <p:cNvSpPr txBox="1"/>
          <p:nvPr/>
        </p:nvSpPr>
        <p:spPr>
          <a:xfrm>
            <a:off x="59169" y="6543566"/>
            <a:ext cx="121186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Status key:  Green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on track to achieve</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Amber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challenges to achieve with confidence in mitigation </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Red</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 Significant risk to achieve and limited confidence in mitigation</a:t>
            </a:r>
          </a:p>
        </p:txBody>
      </p:sp>
      <p:sp>
        <p:nvSpPr>
          <p:cNvPr id="23" name="Arrow: Right 22">
            <a:extLst>
              <a:ext uri="{FF2B5EF4-FFF2-40B4-BE49-F238E27FC236}">
                <a16:creationId xmlns:a16="http://schemas.microsoft.com/office/drawing/2014/main" id="{C37686E8-7E22-D627-595F-A459CF6C0579}"/>
              </a:ext>
              <a:ext uri="{C183D7F6-B498-43B3-948B-1728B52AA6E4}">
                <adec:decorative xmlns:adec="http://schemas.microsoft.com/office/drawing/2017/decorative" val="1"/>
              </a:ext>
            </a:extLst>
          </p:cNvPr>
          <p:cNvSpPr/>
          <p:nvPr/>
        </p:nvSpPr>
        <p:spPr>
          <a:xfrm>
            <a:off x="3090385" y="2757966"/>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98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D7560D1-B569-7C69-5F09-AF6DA2AC4BB1}"/>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2023 (Slide 3 of 4)</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15314" y="516735"/>
            <a:ext cx="11733791" cy="482400"/>
          </a:xfrm>
          <a:prstGeom prst="rect">
            <a:avLst/>
          </a:prstGeom>
          <a:solidFill>
            <a:srgbClr val="00436C"/>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Create advice that’s useful and useable </a:t>
            </a: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09207" y="558980"/>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44" name="Rectangle 43">
            <a:extLst>
              <a:ext uri="{FF2B5EF4-FFF2-40B4-BE49-F238E27FC236}">
                <a16:creationId xmlns:a16="http://schemas.microsoft.com/office/drawing/2014/main" id="{A1295455-D0BB-F59F-0F94-95E3DD862B3A}"/>
              </a:ext>
            </a:extLst>
          </p:cNvPr>
          <p:cNvSpPr/>
          <p:nvPr/>
        </p:nvSpPr>
        <p:spPr>
          <a:xfrm>
            <a:off x="215315" y="1062205"/>
            <a:ext cx="2258191" cy="408363"/>
          </a:xfrm>
          <a:prstGeom prst="rect">
            <a:avLst/>
          </a:prstGeom>
          <a:solidFill>
            <a:srgbClr val="EAD0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alibri" panose="020F0502020204030204" pitchFamily="34" charset="0"/>
                <a:cs typeface="Calibri" panose="020F0502020204030204" pitchFamily="34" charset="0"/>
              </a:rPr>
              <a:t>Streamlined advice by topic</a:t>
            </a:r>
          </a:p>
        </p:txBody>
      </p:sp>
      <p:sp>
        <p:nvSpPr>
          <p:cNvPr id="8" name="Arrow: Pentagon 7">
            <a:extLst>
              <a:ext uri="{FF2B5EF4-FFF2-40B4-BE49-F238E27FC236}">
                <a16:creationId xmlns:a16="http://schemas.microsoft.com/office/drawing/2014/main" id="{3045B4E6-F351-E34A-3ACE-23FB8279F886}"/>
              </a:ext>
            </a:extLst>
          </p:cNvPr>
          <p:cNvSpPr/>
          <p:nvPr/>
        </p:nvSpPr>
        <p:spPr>
          <a:xfrm>
            <a:off x="232714" y="1506504"/>
            <a:ext cx="2719546" cy="2574368"/>
          </a:xfrm>
          <a:prstGeom prst="homePlate">
            <a:avLst>
              <a:gd name="adj" fmla="val 18958"/>
            </a:avLst>
          </a:prstGeom>
          <a:solidFill>
            <a:srgbClr val="91C0CB"/>
          </a:solidFill>
          <a:ln w="19050">
            <a:solidFill>
              <a:srgbClr val="91C0C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MedTech EVA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a:rPr>
              <a:t>Actively drawing in medical devices, diagnostics and digital products that address national unmet needs and providing quicker assessments of early value to identify the most promising technologies conditional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a:rPr>
              <a:t>on further evidence generation </a:t>
            </a:r>
            <a:endParaRPr kumimoji="0" lang="en-GB" sz="10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9" name="Rectangle 8">
            <a:extLst>
              <a:ext uri="{FF2B5EF4-FFF2-40B4-BE49-F238E27FC236}">
                <a16:creationId xmlns:a16="http://schemas.microsoft.com/office/drawing/2014/main" id="{0AAAF6AB-263E-8B53-4E25-A49B81B62515}"/>
              </a:ext>
            </a:extLst>
          </p:cNvPr>
          <p:cNvSpPr/>
          <p:nvPr/>
        </p:nvSpPr>
        <p:spPr>
          <a:xfrm>
            <a:off x="3039026" y="1066826"/>
            <a:ext cx="1155600" cy="301404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14" name="Group 13" descr="Graphic of a meter ranked Low to High, with an arrow pointing at the High level.">
            <a:extLst>
              <a:ext uri="{FF2B5EF4-FFF2-40B4-BE49-F238E27FC236}">
                <a16:creationId xmlns:a16="http://schemas.microsoft.com/office/drawing/2014/main" id="{BEED5A4A-126B-8F70-3964-B2B0527616C9}"/>
              </a:ext>
            </a:extLst>
          </p:cNvPr>
          <p:cNvGrpSpPr/>
          <p:nvPr/>
        </p:nvGrpSpPr>
        <p:grpSpPr>
          <a:xfrm>
            <a:off x="3253384" y="1868358"/>
            <a:ext cx="845875" cy="1673071"/>
            <a:chOff x="7818668" y="2734102"/>
            <a:chExt cx="845875" cy="1163725"/>
          </a:xfrm>
        </p:grpSpPr>
        <p:sp>
          <p:nvSpPr>
            <p:cNvPr id="15" name="Rectangle 14">
              <a:extLst>
                <a:ext uri="{FF2B5EF4-FFF2-40B4-BE49-F238E27FC236}">
                  <a16:creationId xmlns:a16="http://schemas.microsoft.com/office/drawing/2014/main" id="{8B8E2BDF-9E24-7D20-0AC6-02254EB69669}"/>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F98FF31-E2EF-AAC1-DCD5-E04734606DE2}"/>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7" name="TextBox 16">
              <a:extLst>
                <a:ext uri="{FF2B5EF4-FFF2-40B4-BE49-F238E27FC236}">
                  <a16:creationId xmlns:a16="http://schemas.microsoft.com/office/drawing/2014/main" id="{619DE520-0CE7-1CDE-B68E-17AE438EBE15}"/>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8" name="TextBox 17">
              <a:extLst>
                <a:ext uri="{FF2B5EF4-FFF2-40B4-BE49-F238E27FC236}">
                  <a16:creationId xmlns:a16="http://schemas.microsoft.com/office/drawing/2014/main" id="{74E292A6-B362-BED9-CFA0-FD08B2153EDF}"/>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Rectangle 12">
            <a:extLst>
              <a:ext uri="{FF2B5EF4-FFF2-40B4-BE49-F238E27FC236}">
                <a16:creationId xmlns:a16="http://schemas.microsoft.com/office/drawing/2014/main" id="{911AAA69-0A23-E580-4EC1-0B615E1DCEEF}"/>
              </a:ext>
            </a:extLst>
          </p:cNvPr>
          <p:cNvSpPr/>
          <p:nvPr/>
        </p:nvSpPr>
        <p:spPr>
          <a:xfrm>
            <a:off x="4253633" y="1065354"/>
            <a:ext cx="4185906" cy="301699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a:ea typeface="Inter"/>
              <a:cs typeface="Lato"/>
            </a:endParaRPr>
          </a:p>
          <a:p>
            <a:pPr>
              <a:defRPr/>
            </a:pPr>
            <a:r>
              <a:rPr lang="en-GB" sz="900">
                <a:solidFill>
                  <a:schemeClr val="tx1"/>
                </a:solidFill>
                <a:ea typeface="+mn-lt"/>
                <a:cs typeface="+mn-lt"/>
              </a:rPr>
              <a:t>The project has reverted to green with good progress towards 22/23 Key Performance Indicators (KPIs).</a:t>
            </a:r>
          </a:p>
          <a:p>
            <a:pPr>
              <a:defRPr/>
            </a:pPr>
            <a:endParaRPr lang="en-GB" sz="600">
              <a:solidFill>
                <a:schemeClr val="tx1"/>
              </a:solidFill>
              <a:ea typeface="Inter"/>
            </a:endParaRPr>
          </a:p>
          <a:p>
            <a:pPr>
              <a:defRPr/>
            </a:pPr>
            <a:r>
              <a:rPr lang="en-GB" sz="900">
                <a:solidFill>
                  <a:schemeClr val="tx1"/>
                </a:solidFill>
                <a:ea typeface="+mn-lt"/>
                <a:cs typeface="+mn-lt"/>
              </a:rPr>
              <a:t>10 </a:t>
            </a:r>
            <a:r>
              <a:rPr lang="en-GB" sz="900" err="1">
                <a:solidFill>
                  <a:schemeClr val="tx1"/>
                </a:solidFill>
                <a:ea typeface="+mn-lt"/>
                <a:cs typeface="+mn-lt"/>
              </a:rPr>
              <a:t>medtech</a:t>
            </a:r>
            <a:r>
              <a:rPr lang="en-GB" sz="900">
                <a:solidFill>
                  <a:schemeClr val="tx1"/>
                </a:solidFill>
                <a:ea typeface="+mn-lt"/>
                <a:cs typeface="+mn-lt"/>
              </a:rPr>
              <a:t> topics have launched (KPI achieved). </a:t>
            </a:r>
          </a:p>
          <a:p>
            <a:pPr>
              <a:defRPr/>
            </a:pPr>
            <a:endParaRPr lang="en-GB" sz="600">
              <a:solidFill>
                <a:schemeClr val="tx1"/>
              </a:solidFill>
              <a:ea typeface="+mn-lt"/>
              <a:cs typeface="+mn-lt"/>
            </a:endParaRPr>
          </a:p>
          <a:p>
            <a:pPr>
              <a:defRPr/>
            </a:pPr>
            <a:r>
              <a:rPr lang="en-GB" sz="900">
                <a:solidFill>
                  <a:schemeClr val="tx1"/>
                </a:solidFill>
                <a:ea typeface="+mn-lt"/>
                <a:cs typeface="+mn-lt"/>
              </a:rPr>
              <a:t>2 publications achieved - children &amp; young people mental health, and </a:t>
            </a:r>
            <a:r>
              <a:rPr lang="en-GB" sz="900" err="1">
                <a:solidFill>
                  <a:schemeClr val="tx1"/>
                </a:solidFill>
                <a:ea typeface="+mn-lt"/>
                <a:cs typeface="+mn-lt"/>
              </a:rPr>
              <a:t>CariHeart</a:t>
            </a:r>
            <a:r>
              <a:rPr lang="en-GB" sz="900">
                <a:solidFill>
                  <a:schemeClr val="tx1"/>
                </a:solidFill>
                <a:ea typeface="+mn-lt"/>
                <a:cs typeface="+mn-lt"/>
              </a:rPr>
              <a:t> (cardiac risk prediction). These are 2 of 5 </a:t>
            </a:r>
            <a:r>
              <a:rPr lang="en-GB" sz="900" err="1">
                <a:solidFill>
                  <a:schemeClr val="tx1"/>
                </a:solidFill>
                <a:ea typeface="+mn-lt"/>
                <a:cs typeface="+mn-lt"/>
              </a:rPr>
              <a:t>medtech</a:t>
            </a:r>
            <a:r>
              <a:rPr lang="en-GB" sz="900">
                <a:solidFill>
                  <a:schemeClr val="tx1"/>
                </a:solidFill>
                <a:ea typeface="+mn-lt"/>
                <a:cs typeface="+mn-lt"/>
              </a:rPr>
              <a:t> topics that were targeted to achieve publication by 31 March. </a:t>
            </a:r>
          </a:p>
          <a:p>
            <a:pPr>
              <a:defRPr/>
            </a:pPr>
            <a:endParaRPr lang="en-GB" sz="600">
              <a:solidFill>
                <a:schemeClr val="tx1"/>
              </a:solidFill>
              <a:ea typeface="+mn-lt"/>
              <a:cs typeface="+mn-lt"/>
            </a:endParaRPr>
          </a:p>
          <a:p>
            <a:pPr>
              <a:defRPr/>
            </a:pPr>
            <a:r>
              <a:rPr lang="en-GB" sz="900">
                <a:solidFill>
                  <a:schemeClr val="tx1"/>
                </a:solidFill>
              </a:rPr>
              <a:t>2 of the remaining 3 are on track for publication. The fifth (</a:t>
            </a:r>
            <a:r>
              <a:rPr lang="en-GB" sz="900" err="1">
                <a:solidFill>
                  <a:schemeClr val="tx1"/>
                </a:solidFill>
              </a:rPr>
              <a:t>Kardiamobile</a:t>
            </a:r>
            <a:r>
              <a:rPr lang="en-GB" sz="900">
                <a:solidFill>
                  <a:schemeClr val="tx1"/>
                </a:solidFill>
              </a:rPr>
              <a:t>) is also ready for publishing, but is delayed due to external DTAC requirements.</a:t>
            </a:r>
            <a:endParaRPr lang="en-GB" sz="900">
              <a:solidFill>
                <a:schemeClr val="tx1"/>
              </a:solidFill>
              <a:ea typeface="Inter"/>
            </a:endParaRPr>
          </a:p>
          <a:p>
            <a:pPr>
              <a:defRPr/>
            </a:pPr>
            <a:endParaRPr lang="en-GB" sz="600">
              <a:solidFill>
                <a:schemeClr val="tx1"/>
              </a:solidFill>
              <a:ea typeface="Inter"/>
            </a:endParaRPr>
          </a:p>
          <a:p>
            <a:pPr>
              <a:defRPr/>
            </a:pPr>
            <a:r>
              <a:rPr lang="en-GB" sz="900">
                <a:solidFill>
                  <a:schemeClr val="tx1"/>
                </a:solidFill>
                <a:ea typeface="Inter"/>
                <a:cs typeface="Lato"/>
              </a:rPr>
              <a:t>Completion of first draft evidence generation plan - children and young people.</a:t>
            </a:r>
          </a:p>
          <a:p>
            <a:pPr>
              <a:defRPr/>
            </a:pPr>
            <a:endParaRPr lang="en-GB" sz="600">
              <a:solidFill>
                <a:schemeClr val="tx1"/>
              </a:solidFill>
              <a:ea typeface="Inter"/>
              <a:cs typeface="Lato"/>
            </a:endParaRPr>
          </a:p>
          <a:p>
            <a:pPr>
              <a:defRPr/>
            </a:pPr>
            <a:r>
              <a:rPr lang="en-GB" sz="900">
                <a:solidFill>
                  <a:schemeClr val="tx1"/>
                </a:solidFill>
                <a:ea typeface="+mn-lt"/>
                <a:cs typeface="Lato"/>
              </a:rPr>
              <a:t>Topic</a:t>
            </a:r>
            <a:r>
              <a:rPr lang="en-GB" sz="900">
                <a:solidFill>
                  <a:schemeClr val="tx1"/>
                </a:solidFill>
                <a:ea typeface="Inter"/>
                <a:cs typeface="Lato"/>
              </a:rPr>
              <a:t> intelligence briefing for digital pulmonary rehabilitation finalised; further briefings in progress for mental health and social care technologies. </a:t>
            </a:r>
          </a:p>
          <a:p>
            <a:pPr>
              <a:defRPr/>
            </a:pPr>
            <a:endParaRPr lang="en-GB" sz="600">
              <a:solidFill>
                <a:schemeClr val="tx1"/>
              </a:solidFill>
              <a:ea typeface="Inter"/>
              <a:cs typeface="Lato"/>
            </a:endParaRPr>
          </a:p>
          <a:p>
            <a:pPr>
              <a:defRPr/>
            </a:pPr>
            <a:r>
              <a:rPr lang="en-GB" sz="900">
                <a:solidFill>
                  <a:schemeClr val="tx1"/>
                </a:solidFill>
                <a:ea typeface="+mn-lt"/>
                <a:cs typeface="+mn-lt"/>
              </a:rPr>
              <a:t>Resource plans within </a:t>
            </a:r>
            <a:r>
              <a:rPr lang="en-GB" sz="900" err="1">
                <a:solidFill>
                  <a:schemeClr val="tx1"/>
                </a:solidFill>
                <a:ea typeface="+mn-lt"/>
                <a:cs typeface="+mn-lt"/>
              </a:rPr>
              <a:t>medtech</a:t>
            </a:r>
            <a:r>
              <a:rPr lang="en-GB" sz="900">
                <a:solidFill>
                  <a:schemeClr val="tx1"/>
                </a:solidFill>
                <a:ea typeface="+mn-lt"/>
                <a:cs typeface="+mn-lt"/>
              </a:rPr>
              <a:t> and evidence generation complete.</a:t>
            </a:r>
            <a:endParaRPr lang="en-GB" sz="900">
              <a:solidFill>
                <a:schemeClr val="tx1"/>
              </a:solidFill>
              <a:ea typeface="Inter"/>
            </a:endParaRPr>
          </a:p>
          <a:p>
            <a:pPr marL="0" marR="0" lvl="0" indent="0" defTabSz="914400">
              <a:lnSpc>
                <a:spcPct val="100000"/>
              </a:lnSpc>
              <a:spcBef>
                <a:spcPts val="0"/>
              </a:spcBef>
              <a:spcAft>
                <a:spcPts val="0"/>
              </a:spcAft>
              <a:buClrTx/>
              <a:buSzTx/>
              <a:buFontTx/>
              <a:buNone/>
              <a:tabLst/>
              <a:defRPr/>
            </a:pPr>
            <a:endParaRPr lang="en-GB" sz="900" i="0" u="none" strike="noStrike" kern="1200" cap="none" spc="0" normalizeH="0" baseline="0" noProof="0">
              <a:ln>
                <a:noFill/>
              </a:ln>
              <a:solidFill>
                <a:srgbClr val="FF0000"/>
              </a:solidFill>
              <a:effectLst/>
              <a:uLnTx/>
              <a:uFillTx/>
              <a:latin typeface="Inter"/>
              <a:ea typeface="Inter"/>
              <a:cs typeface="Lato"/>
            </a:endParaRPr>
          </a:p>
        </p:txBody>
      </p:sp>
      <p:sp>
        <p:nvSpPr>
          <p:cNvPr id="12" name="Rectangle 11">
            <a:extLst>
              <a:ext uri="{FF2B5EF4-FFF2-40B4-BE49-F238E27FC236}">
                <a16:creationId xmlns:a16="http://schemas.microsoft.com/office/drawing/2014/main" id="{2C4702A2-5D3F-177C-2953-5A545C37D188}"/>
              </a:ext>
            </a:extLst>
          </p:cNvPr>
          <p:cNvSpPr/>
          <p:nvPr/>
        </p:nvSpPr>
        <p:spPr>
          <a:xfrm>
            <a:off x="8484042" y="1063878"/>
            <a:ext cx="1752492" cy="3016994"/>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Inter" panose="02000503000000020004" pitchFamily="2" charset="0"/>
                <a:ea typeface="Inter" panose="02000503000000020004" pitchFamily="2" charset="0"/>
                <a:cs typeface="Lato" panose="020F0502020204030203" pitchFamily="34" charset="0"/>
              </a:rPr>
              <a:t>Stakeholder expectations – requirements such as DTAC and CE marking are impacting on progress of topics to publication.</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a:solidFill>
                <a:srgbClr val="FF0000"/>
              </a:solidFill>
              <a:latin typeface="Inter" panose="02000503000000020004" pitchFamily="2" charset="0"/>
              <a:ea typeface="Inter" panose="02000503000000020004" pitchFamily="2" charset="0"/>
              <a:cs typeface="Lato" panose="020F0502020204030203" pitchFamily="34" charset="0"/>
            </a:endParaRPr>
          </a:p>
          <a:p>
            <a:pPr>
              <a:defRPr/>
            </a:pPr>
            <a:r>
              <a:rPr lang="en-GB" sz="900">
                <a:solidFill>
                  <a:schemeClr val="tx1"/>
                </a:solidFill>
                <a:ea typeface="+mn-lt"/>
                <a:cs typeface="+mn-lt"/>
              </a:rPr>
              <a:t>Evidence generation plans - risk to delivery as stakeholder engagement is taking longer than anticipated – plans in place to recover the position during March. </a:t>
            </a:r>
            <a:endParaRPr lang="en-GB" sz="900">
              <a:solidFill>
                <a:schemeClr val="tx1"/>
              </a:solidFill>
              <a:ea typeface="Inter"/>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a:solidFill>
                  <a:srgbClr val="FF0000"/>
                </a:solidFill>
                <a:latin typeface="Inter" panose="02000503000000020004" pitchFamily="2" charset="0"/>
                <a:ea typeface="Inter" panose="02000503000000020004" pitchFamily="2" charset="0"/>
                <a:cs typeface="Lato" panose="020F0502020204030203"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90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40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1" name="Rectangle 10">
            <a:extLst>
              <a:ext uri="{FF2B5EF4-FFF2-40B4-BE49-F238E27FC236}">
                <a16:creationId xmlns:a16="http://schemas.microsoft.com/office/drawing/2014/main" id="{BE9FA95C-5171-2D59-C9D9-9BBDDF86BA2B}"/>
              </a:ext>
            </a:extLst>
          </p:cNvPr>
          <p:cNvSpPr/>
          <p:nvPr/>
        </p:nvSpPr>
        <p:spPr>
          <a:xfrm>
            <a:off x="10281037" y="1065352"/>
            <a:ext cx="1668067" cy="301552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a:defRPr/>
            </a:pPr>
            <a:endParaRPr lang="en-GB" sz="600" b="1">
              <a:solidFill>
                <a:prstClr val="black"/>
              </a:solidFill>
              <a:latin typeface="Inter" panose="02000503000000020004" pitchFamily="2" charset="0"/>
              <a:ea typeface="Inter" panose="02000503000000020004" pitchFamily="2" charset="0"/>
              <a:cs typeface="Lato" panose="020F0502020204030203" pitchFamily="34" charset="0"/>
            </a:endParaRPr>
          </a:p>
          <a:p>
            <a:pPr>
              <a:defRPr/>
            </a:pPr>
            <a:r>
              <a:rPr lang="en-GB" sz="900">
                <a:solidFill>
                  <a:schemeClr val="tx1"/>
                </a:solidFill>
                <a:ea typeface="+mn-lt"/>
                <a:cs typeface="+mn-lt"/>
              </a:rPr>
              <a:t>Need to clarify NICE’s role and respective partnership roles to maximise progress and impact – continuing to build on relationships to identify clear roles, increase efficiency and reduce duplication. </a:t>
            </a:r>
          </a:p>
          <a:p>
            <a:pPr>
              <a:defRPr/>
            </a:pPr>
            <a:endParaRPr lang="en-GB" sz="90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a:solidFill>
                  <a:schemeClr val="tx1"/>
                </a:solidFill>
                <a:ea typeface="+mn-lt"/>
                <a:cs typeface="+mn-lt"/>
              </a:rPr>
              <a:t>As part of the committee process, we will seek to gain greater clarity on evidence gaps and the rationale for their importance to better support creation of evidence generation plans.</a:t>
            </a:r>
            <a:endParaRPr lang="en-GB" sz="900">
              <a:solidFill>
                <a:schemeClr val="tx1"/>
              </a:solidFill>
              <a:ea typeface="Inter"/>
            </a:endParaRPr>
          </a:p>
          <a:p>
            <a:pPr>
              <a:defRPr/>
            </a:pPr>
            <a:endParaRPr lang="en-GB" sz="900">
              <a:solidFill>
                <a:schemeClr val="tx1"/>
              </a:solidFill>
              <a:ea typeface="Inter"/>
              <a:cs typeface="Lato"/>
            </a:endParaRPr>
          </a:p>
          <a:p>
            <a:pPr>
              <a:defRPr/>
            </a:pPr>
            <a:endParaRPr lang="en-GB" sz="900" b="1">
              <a:solidFill>
                <a:schemeClr val="tx1"/>
              </a:solidFill>
              <a:ea typeface="Inter"/>
              <a:cs typeface="Lato"/>
            </a:endParaRPr>
          </a:p>
        </p:txBody>
      </p:sp>
      <p:graphicFrame>
        <p:nvGraphicFramePr>
          <p:cNvPr id="107" name="Table 2">
            <a:extLst>
              <a:ext uri="{FF2B5EF4-FFF2-40B4-BE49-F238E27FC236}">
                <a16:creationId xmlns:a16="http://schemas.microsoft.com/office/drawing/2014/main" id="{C73C24C9-1C15-3202-4DF9-486FB4CBE4B7}"/>
              </a:ext>
            </a:extLst>
          </p:cNvPr>
          <p:cNvGraphicFramePr>
            <a:graphicFrameLocks noGrp="1"/>
          </p:cNvGraphicFramePr>
          <p:nvPr/>
        </p:nvGraphicFramePr>
        <p:xfrm>
          <a:off x="215315" y="4233551"/>
          <a:ext cx="11733790" cy="370840"/>
        </p:xfrm>
        <a:graphic>
          <a:graphicData uri="http://schemas.openxmlformats.org/drawingml/2006/table">
            <a:tbl>
              <a:tblPr firstRow="1" bandRow="1">
                <a:tableStyleId>{5C22544A-7EE6-4342-B048-85BDC9FD1C3A}</a:tableStyleId>
              </a:tblPr>
              <a:tblGrid>
                <a:gridCol w="9689221">
                  <a:extLst>
                    <a:ext uri="{9D8B030D-6E8A-4147-A177-3AD203B41FA5}">
                      <a16:colId xmlns:a16="http://schemas.microsoft.com/office/drawing/2014/main" val="1286854862"/>
                    </a:ext>
                  </a:extLst>
                </a:gridCol>
                <a:gridCol w="2044569">
                  <a:extLst>
                    <a:ext uri="{9D8B030D-6E8A-4147-A177-3AD203B41FA5}">
                      <a16:colId xmlns:a16="http://schemas.microsoft.com/office/drawing/2014/main" val="8214293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Inter" panose="02000503000000020004" pitchFamily="2" charset="0"/>
                          <a:ea typeface="Inter" panose="02000503000000020004" pitchFamily="2" charset="0"/>
                          <a:cs typeface="Lato" panose="020F0502020204030203" pitchFamily="34" charset="0"/>
                        </a:rPr>
                        <a:t>Key performance indicator for 22/23 </a:t>
                      </a:r>
                      <a:r>
                        <a:rPr lang="en-GB" sz="1400" b="0">
                          <a:solidFill>
                            <a:schemeClr val="tx1"/>
                          </a:solidFill>
                          <a:latin typeface="Inter" panose="02000503000000020004" pitchFamily="2" charset="0"/>
                          <a:ea typeface="Inter" panose="02000503000000020004" pitchFamily="2" charset="0"/>
                          <a:cs typeface="Lato" panose="020F0502020204030203" pitchFamily="34" charset="0"/>
                        </a:rPr>
                        <a:t>(from business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tc>
                  <a:txBody>
                    <a:bodyPr/>
                    <a:lstStyle/>
                    <a:p>
                      <a:pPr algn="ctr"/>
                      <a:r>
                        <a:rPr lang="en-GB" sz="1400" b="1" dirty="0">
                          <a:solidFill>
                            <a:schemeClr val="tx1"/>
                          </a:solidFill>
                          <a:latin typeface="Inter" panose="02000503000000020004" pitchFamily="2" charset="0"/>
                          <a:ea typeface="Inter" panose="02000503000000020004" pitchFamily="2" charset="0"/>
                          <a:cs typeface="Lato" panose="020F0502020204030203"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extLst>
                  <a:ext uri="{0D108BD9-81ED-4DB2-BD59-A6C34878D82A}">
                    <a16:rowId xmlns:a16="http://schemas.microsoft.com/office/drawing/2014/main" val="3485572755"/>
                  </a:ext>
                </a:extLst>
              </a:tr>
            </a:tbl>
          </a:graphicData>
        </a:graphic>
      </p:graphicFrame>
      <p:sp>
        <p:nvSpPr>
          <p:cNvPr id="108" name="Rectangle 107">
            <a:extLst>
              <a:ext uri="{FF2B5EF4-FFF2-40B4-BE49-F238E27FC236}">
                <a16:creationId xmlns:a16="http://schemas.microsoft.com/office/drawing/2014/main" id="{BE9129BD-B8A2-8191-2024-30634503FF4D}"/>
              </a:ext>
            </a:extLst>
          </p:cNvPr>
          <p:cNvSpPr/>
          <p:nvPr/>
        </p:nvSpPr>
        <p:spPr>
          <a:xfrm>
            <a:off x="215315" y="4707888"/>
            <a:ext cx="1071649" cy="1556903"/>
          </a:xfrm>
          <a:prstGeom prst="rect">
            <a:avLst/>
          </a:prstGeom>
          <a:solidFill>
            <a:srgbClr val="DED5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4</a:t>
            </a:r>
            <a:r>
              <a:rPr kumimoji="0" lang="en-GB" sz="18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INDICATORS</a:t>
            </a:r>
          </a:p>
        </p:txBody>
      </p:sp>
      <p:graphicFrame>
        <p:nvGraphicFramePr>
          <p:cNvPr id="109" name="Table 2">
            <a:extLst>
              <a:ext uri="{FF2B5EF4-FFF2-40B4-BE49-F238E27FC236}">
                <a16:creationId xmlns:a16="http://schemas.microsoft.com/office/drawing/2014/main" id="{7DE021FA-DD76-2E79-D4FA-E1945FB697D0}"/>
              </a:ext>
            </a:extLst>
          </p:cNvPr>
          <p:cNvGraphicFramePr>
            <a:graphicFrameLocks noGrp="1"/>
          </p:cNvGraphicFramePr>
          <p:nvPr/>
        </p:nvGraphicFramePr>
        <p:xfrm>
          <a:off x="1339441" y="4707888"/>
          <a:ext cx="10609664" cy="1556903"/>
        </p:xfrm>
        <a:graphic>
          <a:graphicData uri="http://schemas.openxmlformats.org/drawingml/2006/table">
            <a:tbl>
              <a:tblPr firstRow="1" bandRow="1">
                <a:tableStyleId>{5C22544A-7EE6-4342-B048-85BDC9FD1C3A}</a:tableStyleId>
              </a:tblPr>
              <a:tblGrid>
                <a:gridCol w="8526187">
                  <a:extLst>
                    <a:ext uri="{9D8B030D-6E8A-4147-A177-3AD203B41FA5}">
                      <a16:colId xmlns:a16="http://schemas.microsoft.com/office/drawing/2014/main" val="1286854862"/>
                    </a:ext>
                  </a:extLst>
                </a:gridCol>
                <a:gridCol w="2083477">
                  <a:extLst>
                    <a:ext uri="{9D8B030D-6E8A-4147-A177-3AD203B41FA5}">
                      <a16:colId xmlns:a16="http://schemas.microsoft.com/office/drawing/2014/main" val="821429352"/>
                    </a:ext>
                  </a:extLst>
                </a:gridCol>
              </a:tblGrid>
              <a:tr h="371153">
                <a:tc>
                  <a:txBody>
                    <a:bodyPr/>
                    <a:lstStyle/>
                    <a:p>
                      <a:pPr marL="0" indent="0">
                        <a:buFont typeface="Arial" panose="020B0604020202020204" pitchFamily="34" charset="0"/>
                        <a:buNone/>
                      </a:pPr>
                      <a:r>
                        <a:rPr lang="en-GB" sz="1100" b="0">
                          <a:solidFill>
                            <a:schemeClr val="tx1"/>
                          </a:solidFill>
                          <a:latin typeface="Inter"/>
                          <a:ea typeface="Inter"/>
                          <a:cs typeface="Lato"/>
                        </a:rPr>
                        <a:t>10 medtech products (at least 6 of which will be digital) assessed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400" b="1">
                          <a:solidFill>
                            <a:schemeClr val="bg1"/>
                          </a:solidFill>
                          <a:latin typeface="Inter"/>
                          <a:ea typeface="Inter"/>
                          <a:cs typeface="Lato"/>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3485572755"/>
                  </a:ext>
                </a:extLst>
              </a:tr>
              <a:tr h="38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effectLst/>
                          <a:latin typeface="Inter"/>
                          <a:ea typeface="Inter"/>
                          <a:cs typeface="Lato"/>
                        </a:rPr>
                        <a:t>5 products have published guidance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a:solidFill>
                            <a:schemeClr val="bg1"/>
                          </a:solidFill>
                          <a:latin typeface="Inter"/>
                          <a:ea typeface="Inter"/>
                          <a:cs typeface="Lato"/>
                        </a:rPr>
                        <a:t>2 of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2154511867"/>
                  </a:ext>
                </a:extLst>
              </a:tr>
              <a:tr h="425610">
                <a:tc>
                  <a:txBody>
                    <a:bodyPr/>
                    <a:lstStyle/>
                    <a:p>
                      <a:r>
                        <a:rPr lang="en-GB" sz="1100" b="0">
                          <a:latin typeface="Inter"/>
                          <a:ea typeface="Inter"/>
                          <a:cs typeface="Lato"/>
                        </a:rPr>
                        <a:t>Data collection workshops held and evidence generation plans developed for 60% of products that are conditionally recommended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400" b="1">
                          <a:solidFill>
                            <a:schemeClr val="bg1"/>
                          </a:solidFill>
                          <a:latin typeface="Inter"/>
                          <a:ea typeface="Inter"/>
                          <a:cs typeface="Lato"/>
                        </a:rPr>
                        <a:t>In progress</a:t>
                      </a: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720535050"/>
                  </a:ext>
                </a:extLst>
              </a:tr>
              <a:tr h="370840">
                <a:tc>
                  <a:txBody>
                    <a:bodyPr/>
                    <a:lstStyle/>
                    <a:p>
                      <a:r>
                        <a:rPr lang="en-GB" sz="1100" b="0">
                          <a:latin typeface="Inter"/>
                          <a:ea typeface="Inter"/>
                          <a:cs typeface="Lato"/>
                        </a:rPr>
                        <a:t>Methods and resourcing in place to extend medtech early value assessment to all medtech in 23/24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400" b="1" dirty="0">
                          <a:solidFill>
                            <a:schemeClr val="bg1"/>
                          </a:solidFill>
                          <a:latin typeface="Inter"/>
                          <a:ea typeface="Inter"/>
                          <a:cs typeface="Lato"/>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4109210266"/>
                  </a:ext>
                </a:extLst>
              </a:tr>
            </a:tbl>
          </a:graphicData>
        </a:graphic>
      </p:graphicFrame>
      <p:sp>
        <p:nvSpPr>
          <p:cNvPr id="110" name="TextBox 109">
            <a:extLst>
              <a:ext uri="{FF2B5EF4-FFF2-40B4-BE49-F238E27FC236}">
                <a16:creationId xmlns:a16="http://schemas.microsoft.com/office/drawing/2014/main" id="{4121F0E4-83E2-4881-079D-FFE8316D833D}"/>
              </a:ext>
            </a:extLst>
          </p:cNvPr>
          <p:cNvSpPr txBox="1"/>
          <p:nvPr/>
        </p:nvSpPr>
        <p:spPr>
          <a:xfrm>
            <a:off x="59169" y="6543566"/>
            <a:ext cx="121186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Status key:  Green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on track to achieve</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Amber </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challenges to achieve with confidence in mitigation </a:t>
            </a:r>
            <a:r>
              <a:rPr kumimoji="0" lang="en-GB" sz="11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Red</a:t>
            </a: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 – Significant risk to achieve and limited confidence in mitigation</a:t>
            </a:r>
          </a:p>
        </p:txBody>
      </p:sp>
      <p:sp>
        <p:nvSpPr>
          <p:cNvPr id="20" name="Arrow: Right 19">
            <a:extLst>
              <a:ext uri="{FF2B5EF4-FFF2-40B4-BE49-F238E27FC236}">
                <a16:creationId xmlns:a16="http://schemas.microsoft.com/office/drawing/2014/main" id="{910A4CB6-A213-97CF-B335-12B816DB7253}"/>
              </a:ext>
              <a:ext uri="{C183D7F6-B498-43B3-948B-1728B52AA6E4}">
                <adec:decorative xmlns:adec="http://schemas.microsoft.com/office/drawing/2017/decorative" val="1"/>
              </a:ext>
            </a:extLst>
          </p:cNvPr>
          <p:cNvSpPr/>
          <p:nvPr/>
        </p:nvSpPr>
        <p:spPr>
          <a:xfrm>
            <a:off x="3099529" y="2268063"/>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66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59E672-EBCF-71E4-D1E4-9EE51D00FD5D}"/>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February 2023 (Slide 4 of 4)</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2" name="Title 7">
            <a:extLst>
              <a:ext uri="{FF2B5EF4-FFF2-40B4-BE49-F238E27FC236}">
                <a16:creationId xmlns:a16="http://schemas.microsoft.com/office/drawing/2014/main" id="{3E12EEAA-B9EC-7917-33E6-16FA55C6D1B4}"/>
              </a:ext>
            </a:extLst>
          </p:cNvPr>
          <p:cNvSpPr>
            <a:spLocks/>
          </p:cNvSpPr>
          <p:nvPr/>
        </p:nvSpPr>
        <p:spPr>
          <a:xfrm>
            <a:off x="275841" y="431729"/>
            <a:ext cx="11656369"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To be an organisation as brilliant as the people in it</a:t>
            </a:r>
          </a:p>
        </p:txBody>
      </p:sp>
      <p:sp>
        <p:nvSpPr>
          <p:cNvPr id="73" name="Oval 72">
            <a:extLst>
              <a:ext uri="{FF2B5EF4-FFF2-40B4-BE49-F238E27FC236}">
                <a16:creationId xmlns:a16="http://schemas.microsoft.com/office/drawing/2014/main" id="{DAD09A09-B81A-22B4-7850-F0ACF950A820}"/>
              </a:ext>
              <a:ext uri="{C183D7F6-B498-43B3-948B-1728B52AA6E4}">
                <adec:decorative xmlns:adec="http://schemas.microsoft.com/office/drawing/2017/decorative" val="1"/>
              </a:ext>
            </a:extLst>
          </p:cNvPr>
          <p:cNvSpPr/>
          <p:nvPr/>
        </p:nvSpPr>
        <p:spPr>
          <a:xfrm>
            <a:off x="351887" y="470418"/>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4</a:t>
            </a:r>
          </a:p>
        </p:txBody>
      </p:sp>
      <p:sp>
        <p:nvSpPr>
          <p:cNvPr id="106" name="Rectangle 105">
            <a:extLst>
              <a:ext uri="{FF2B5EF4-FFF2-40B4-BE49-F238E27FC236}">
                <a16:creationId xmlns:a16="http://schemas.microsoft.com/office/drawing/2014/main" id="{B2E726BB-8231-E41D-39EB-B5FCEB2B9C35}"/>
              </a:ext>
            </a:extLst>
          </p:cNvPr>
          <p:cNvSpPr/>
          <p:nvPr/>
        </p:nvSpPr>
        <p:spPr>
          <a:xfrm>
            <a:off x="257553" y="987351"/>
            <a:ext cx="2258191" cy="503559"/>
          </a:xfrm>
          <a:prstGeom prst="rect">
            <a:avLst/>
          </a:prstGeom>
          <a:solidFill>
            <a:srgbClr val="EAD0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alibri" panose="020F0502020204030204" pitchFamily="34" charset="0"/>
                <a:cs typeface="Calibri" panose="020F0502020204030204" pitchFamily="34" charset="0"/>
              </a:rPr>
              <a:t>Behaviours,  Processes and </a:t>
            </a:r>
          </a:p>
          <a:p>
            <a:r>
              <a:rPr lang="en-GB" sz="1400" b="1">
                <a:solidFill>
                  <a:schemeClr val="tx1"/>
                </a:solidFill>
                <a:latin typeface="Calibri" panose="020F0502020204030204" pitchFamily="34" charset="0"/>
                <a:cs typeface="Calibri" panose="020F0502020204030204" pitchFamily="34" charset="0"/>
              </a:rPr>
              <a:t>Technology</a:t>
            </a:r>
          </a:p>
        </p:txBody>
      </p:sp>
      <p:sp>
        <p:nvSpPr>
          <p:cNvPr id="81" name="Arrow: Pentagon 80">
            <a:extLst>
              <a:ext uri="{FF2B5EF4-FFF2-40B4-BE49-F238E27FC236}">
                <a16:creationId xmlns:a16="http://schemas.microsoft.com/office/drawing/2014/main" id="{DAEFA85B-8D25-54CD-86CE-F716ECAAAA3F}"/>
              </a:ext>
              <a:ext uri="{C183D7F6-B498-43B3-948B-1728B52AA6E4}">
                <adec:decorative xmlns:adec="http://schemas.microsoft.com/office/drawing/2017/decorative" val="0"/>
              </a:ext>
            </a:extLst>
          </p:cNvPr>
          <p:cNvSpPr/>
          <p:nvPr/>
        </p:nvSpPr>
        <p:spPr>
          <a:xfrm>
            <a:off x="275839" y="1529494"/>
            <a:ext cx="2718000" cy="1824976"/>
          </a:xfrm>
          <a:prstGeom prst="homePlate">
            <a:avLst>
              <a:gd name="adj" fmla="val 27218"/>
            </a:avLst>
          </a:prstGeom>
          <a:solidFill>
            <a:srgbClr val="C8E0E6"/>
          </a:solidFill>
          <a:ln w="19050">
            <a:solidFill>
              <a:srgbClr val="C8E0E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Transforming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way we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Transformation of the way we work, including our technology, processes and behaviours</a:t>
            </a:r>
          </a:p>
        </p:txBody>
      </p:sp>
      <p:sp>
        <p:nvSpPr>
          <p:cNvPr id="93" name="Rectangle 92">
            <a:extLst>
              <a:ext uri="{FF2B5EF4-FFF2-40B4-BE49-F238E27FC236}">
                <a16:creationId xmlns:a16="http://schemas.microsoft.com/office/drawing/2014/main" id="{9DAE8861-C192-2E6A-B9A6-F322C367C6AF}"/>
              </a:ext>
            </a:extLst>
          </p:cNvPr>
          <p:cNvSpPr/>
          <p:nvPr/>
        </p:nvSpPr>
        <p:spPr>
          <a:xfrm>
            <a:off x="3051770" y="954284"/>
            <a:ext cx="1155600" cy="240018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7" name="Group 6" descr="Graphic of a meter ranked Low to High, with an arrow pointing at the High level.">
            <a:extLst>
              <a:ext uri="{FF2B5EF4-FFF2-40B4-BE49-F238E27FC236}">
                <a16:creationId xmlns:a16="http://schemas.microsoft.com/office/drawing/2014/main" id="{DCC209E4-AFBA-0285-B992-2EC2BFB2B656}"/>
              </a:ext>
            </a:extLst>
          </p:cNvPr>
          <p:cNvGrpSpPr/>
          <p:nvPr/>
        </p:nvGrpSpPr>
        <p:grpSpPr>
          <a:xfrm>
            <a:off x="3194422" y="1568533"/>
            <a:ext cx="845875" cy="1673071"/>
            <a:chOff x="7818668" y="2734102"/>
            <a:chExt cx="845875" cy="1163725"/>
          </a:xfrm>
        </p:grpSpPr>
        <p:sp>
          <p:nvSpPr>
            <p:cNvPr id="8" name="Rectangle 7">
              <a:extLst>
                <a:ext uri="{FF2B5EF4-FFF2-40B4-BE49-F238E27FC236}">
                  <a16:creationId xmlns:a16="http://schemas.microsoft.com/office/drawing/2014/main" id="{2FA2DCA7-9463-0139-6FFD-D84B15D08EE7}"/>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BE9C90-B3E2-C69D-68AD-E339D3B5548F}"/>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2" name="TextBox 11">
              <a:extLst>
                <a:ext uri="{FF2B5EF4-FFF2-40B4-BE49-F238E27FC236}">
                  <a16:creationId xmlns:a16="http://schemas.microsoft.com/office/drawing/2014/main" id="{ABAC4168-3628-0EEC-5299-46D66027BFAB}"/>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3" name="TextBox 12">
              <a:extLst>
                <a:ext uri="{FF2B5EF4-FFF2-40B4-BE49-F238E27FC236}">
                  <a16:creationId xmlns:a16="http://schemas.microsoft.com/office/drawing/2014/main" id="{091227B6-D752-867A-2EE3-D9156E009F20}"/>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6" name="Rectangle 5">
            <a:extLst>
              <a:ext uri="{FF2B5EF4-FFF2-40B4-BE49-F238E27FC236}">
                <a16:creationId xmlns:a16="http://schemas.microsoft.com/office/drawing/2014/main" id="{C28DBD86-1C2F-71C8-FDB7-56515CFBCC8E}"/>
              </a:ext>
            </a:extLst>
          </p:cNvPr>
          <p:cNvSpPr/>
          <p:nvPr/>
        </p:nvSpPr>
        <p:spPr>
          <a:xfrm>
            <a:off x="4274012" y="961842"/>
            <a:ext cx="3997723" cy="2392628"/>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Reporting an amber status due to capacity challenges in deploying new </a:t>
            </a:r>
            <a:r>
              <a:rPr kumimoji="0" lang="en-GB" sz="8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helpdesk solution, which is replanned to launch late April 2023. Delay in development work by </a:t>
            </a:r>
            <a:r>
              <a:rPr kumimoji="0" lang="en-GB" sz="800" i="0" u="none" strike="noStrike" kern="1200" cap="none" spc="0" normalizeH="0" baseline="0" noProof="0" dirty="0" err="1">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Civica</a:t>
            </a:r>
            <a:r>
              <a:rPr kumimoji="0" lang="en-GB" sz="8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 relating to Trac committee recruitment. Escalated with </a:t>
            </a:r>
            <a:r>
              <a:rPr kumimoji="0" lang="en-GB" sz="800" i="0" u="none" strike="noStrike" kern="1200" cap="none" spc="0" normalizeH="0" baseline="0" noProof="0" dirty="0" err="1">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Civica</a:t>
            </a:r>
            <a:r>
              <a:rPr kumimoji="0" lang="en-GB" sz="8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rPr>
              <a:t> for a revised date to understand impact on rollout, which is now expected to be completed by late April 2023.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People and places are the first directorate to migrate to SharePoint, part of the Digital Workplace programme. This will be completed by end of March 2023.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98% of managers are enrolled on the management development course and feedback remains positive from virtual and face-to-face cohorts.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Implementation of formal hybrid working progressing and is to be implemented by mid-April 2023. Concerns raised by staff based at the London office in relation to HCAS payment are being addressed during March 2023.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Scope defined and plans produced in conjunction with ET leads for each golden bar, with the 3–5 year plan being agreed March 2023.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DAEDBA1E-9341-7BDC-D4C9-99FA3A23BF94}"/>
              </a:ext>
            </a:extLst>
          </p:cNvPr>
          <p:cNvSpPr/>
          <p:nvPr/>
        </p:nvSpPr>
        <p:spPr>
          <a:xfrm>
            <a:off x="8338377" y="961840"/>
            <a:ext cx="1737711" cy="2392630"/>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Inter"/>
                <a:ea typeface="Inter"/>
                <a:cs typeface="Lato"/>
              </a:rPr>
              <a:t>Service ownership to support transformation – continue work to increase ownership and engagement with activity is underway, whilst laying foundations for ownership of new services in 23/24.</a:t>
            </a:r>
          </a:p>
          <a:p>
            <a:pPr marL="0" marR="0" lvl="0" indent="0" defTabSz="914400" rtl="0" eaLnBrk="1" fontAlgn="auto" latinLnBrk="0" hangingPunct="1">
              <a:lnSpc>
                <a:spcPct val="100000"/>
              </a:lnSpc>
              <a:spcBef>
                <a:spcPts val="0"/>
              </a:spcBef>
              <a:spcAft>
                <a:spcPts val="0"/>
              </a:spcAft>
              <a:buClrTx/>
              <a:buSzTx/>
              <a:buFontTx/>
              <a:buNone/>
              <a:tabLst/>
              <a:defRPr/>
            </a:pPr>
            <a:endParaRPr lang="en-GB" sz="300" b="1" dirty="0">
              <a:solidFill>
                <a:srgbClr val="FF0000"/>
              </a:solidFill>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Inter"/>
                <a:ea typeface="Inter"/>
                <a:cs typeface="Lato"/>
              </a:rPr>
              <a:t>Staff feedback confirmed it is still unclear about when managers can direct staff to attend the office​ as part of hybrid working – further clarification being provided through March 2023.</a:t>
            </a: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3" name="Rectangle 2">
            <a:extLst>
              <a:ext uri="{FF2B5EF4-FFF2-40B4-BE49-F238E27FC236}">
                <a16:creationId xmlns:a16="http://schemas.microsoft.com/office/drawing/2014/main" id="{A0EBFCDB-C66E-AB91-6BB6-578F1D5E0330}"/>
              </a:ext>
            </a:extLst>
          </p:cNvPr>
          <p:cNvSpPr/>
          <p:nvPr/>
        </p:nvSpPr>
        <p:spPr>
          <a:xfrm>
            <a:off x="10122194" y="961840"/>
            <a:ext cx="1804353" cy="239263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lang="en-GB" sz="300" dirty="0">
              <a:solidFill>
                <a:schemeClr val="tx1"/>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Inter" panose="02000503000000020004" pitchFamily="2" charset="0"/>
                <a:ea typeface="Inter" panose="02000503000000020004" pitchFamily="2" charset="0"/>
                <a:cs typeface="Lato" panose="020F0502020204030203" pitchFamily="34" charset="0"/>
              </a:rPr>
              <a:t>Revised change management approach for digital workplace, (whereby staff are being offered a greater level support), seen positive engagement and curiosity. Continued monitoring will inform approach and future learning.</a:t>
            </a: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800" dirty="0">
                <a:solidFill>
                  <a:schemeClr val="tx1"/>
                </a:solidFill>
                <a:latin typeface="Inter" panose="02000503000000020004" pitchFamily="2" charset="0"/>
                <a:ea typeface="Inter" panose="02000503000000020004" pitchFamily="2" charset="0"/>
                <a:cs typeface="Lato" panose="020F0502020204030203" pitchFamily="34" charset="0"/>
              </a:rPr>
              <a:t>Multiple communication channels and volume of messages has resulted in confusion.  Standardising messages, including by audience has helped to achieve greater understanding and readiness for change.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800" dirty="0">
              <a:solidFill>
                <a:srgbClr val="FF0000"/>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400" dirty="0">
              <a:solidFill>
                <a:srgbClr val="FF0000"/>
              </a:solidFill>
              <a:latin typeface="Inter" panose="02000503000000020004" pitchFamily="2" charset="0"/>
              <a:ea typeface="Inter" panose="02000503000000020004" pitchFamily="2" charset="0"/>
              <a:cs typeface="Lato" panose="020F0502020204030203" pitchFamily="34" charset="0"/>
            </a:endParaRPr>
          </a:p>
        </p:txBody>
      </p:sp>
      <p:graphicFrame>
        <p:nvGraphicFramePr>
          <p:cNvPr id="2" name="Table 2">
            <a:extLst>
              <a:ext uri="{FF2B5EF4-FFF2-40B4-BE49-F238E27FC236}">
                <a16:creationId xmlns:a16="http://schemas.microsoft.com/office/drawing/2014/main" id="{688D03CE-8CA3-5B99-92A1-54DE94D040DC}"/>
              </a:ext>
            </a:extLst>
          </p:cNvPr>
          <p:cNvGraphicFramePr>
            <a:graphicFrameLocks noGrp="1"/>
          </p:cNvGraphicFramePr>
          <p:nvPr/>
        </p:nvGraphicFramePr>
        <p:xfrm>
          <a:off x="266114" y="3402181"/>
          <a:ext cx="11666096" cy="370840"/>
        </p:xfrm>
        <a:graphic>
          <a:graphicData uri="http://schemas.openxmlformats.org/drawingml/2006/table">
            <a:tbl>
              <a:tblPr firstRow="1" bandRow="1">
                <a:tableStyleId>{5C22544A-7EE6-4342-B048-85BDC9FD1C3A}</a:tableStyleId>
              </a:tblPr>
              <a:tblGrid>
                <a:gridCol w="9633322">
                  <a:extLst>
                    <a:ext uri="{9D8B030D-6E8A-4147-A177-3AD203B41FA5}">
                      <a16:colId xmlns:a16="http://schemas.microsoft.com/office/drawing/2014/main" val="1286854862"/>
                    </a:ext>
                  </a:extLst>
                </a:gridCol>
                <a:gridCol w="2032774">
                  <a:extLst>
                    <a:ext uri="{9D8B030D-6E8A-4147-A177-3AD203B41FA5}">
                      <a16:colId xmlns:a16="http://schemas.microsoft.com/office/drawing/2014/main" val="8214293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Inter" panose="02000503000000020004" pitchFamily="2" charset="0"/>
                          <a:ea typeface="Inter" panose="02000503000000020004" pitchFamily="2" charset="0"/>
                          <a:cs typeface="Lato" panose="020F0502020204030203" pitchFamily="34" charset="0"/>
                        </a:rPr>
                        <a:t>Key performance indicator for 22/23 </a:t>
                      </a:r>
                      <a:r>
                        <a:rPr lang="en-GB" sz="1400" b="0">
                          <a:solidFill>
                            <a:schemeClr val="tx1"/>
                          </a:solidFill>
                          <a:latin typeface="Inter" panose="02000503000000020004" pitchFamily="2" charset="0"/>
                          <a:ea typeface="Inter" panose="02000503000000020004" pitchFamily="2" charset="0"/>
                          <a:cs typeface="Lato" panose="020F0502020204030203" pitchFamily="34" charset="0"/>
                        </a:rPr>
                        <a:t>(from business plan)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tc>
                  <a:txBody>
                    <a:bodyPr/>
                    <a:lstStyle/>
                    <a:p>
                      <a:pPr algn="ctr"/>
                      <a:r>
                        <a:rPr lang="en-GB" sz="1400" b="1" dirty="0">
                          <a:solidFill>
                            <a:schemeClr val="tx1"/>
                          </a:solidFill>
                          <a:latin typeface="Inter" panose="02000503000000020004" pitchFamily="2" charset="0"/>
                          <a:ea typeface="Inter" panose="02000503000000020004" pitchFamily="2" charset="0"/>
                          <a:cs typeface="Lato" panose="020F0502020204030203"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D5CA"/>
                    </a:solidFill>
                  </a:tcPr>
                </a:tc>
                <a:extLst>
                  <a:ext uri="{0D108BD9-81ED-4DB2-BD59-A6C34878D82A}">
                    <a16:rowId xmlns:a16="http://schemas.microsoft.com/office/drawing/2014/main" val="3485572755"/>
                  </a:ext>
                </a:extLst>
              </a:tr>
            </a:tbl>
          </a:graphicData>
        </a:graphic>
      </p:graphicFrame>
      <p:sp>
        <p:nvSpPr>
          <p:cNvPr id="4" name="Rectangle 3">
            <a:extLst>
              <a:ext uri="{FF2B5EF4-FFF2-40B4-BE49-F238E27FC236}">
                <a16:creationId xmlns:a16="http://schemas.microsoft.com/office/drawing/2014/main" id="{5C3ABD7E-E412-9B60-5D13-B67DBF5E83A9}"/>
              </a:ext>
            </a:extLst>
          </p:cNvPr>
          <p:cNvSpPr/>
          <p:nvPr/>
        </p:nvSpPr>
        <p:spPr>
          <a:xfrm>
            <a:off x="266114" y="3820732"/>
            <a:ext cx="1071649" cy="3009964"/>
          </a:xfrm>
          <a:prstGeom prst="rect">
            <a:avLst/>
          </a:prstGeom>
          <a:solidFill>
            <a:srgbClr val="DED5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INDICATORS</a:t>
            </a:r>
          </a:p>
        </p:txBody>
      </p:sp>
      <p:graphicFrame>
        <p:nvGraphicFramePr>
          <p:cNvPr id="9" name="Table 2">
            <a:extLst>
              <a:ext uri="{FF2B5EF4-FFF2-40B4-BE49-F238E27FC236}">
                <a16:creationId xmlns:a16="http://schemas.microsoft.com/office/drawing/2014/main" id="{E4FEDF32-FCB9-17D9-7A49-B61FC8C54648}"/>
              </a:ext>
            </a:extLst>
          </p:cNvPr>
          <p:cNvGraphicFramePr>
            <a:graphicFrameLocks noGrp="1"/>
          </p:cNvGraphicFramePr>
          <p:nvPr>
            <p:extLst>
              <p:ext uri="{D42A27DB-BD31-4B8C-83A1-F6EECF244321}">
                <p14:modId xmlns:p14="http://schemas.microsoft.com/office/powerpoint/2010/main" val="412012305"/>
              </p:ext>
            </p:extLst>
          </p:nvPr>
        </p:nvGraphicFramePr>
        <p:xfrm>
          <a:off x="1388600" y="3813176"/>
          <a:ext cx="10543610" cy="3017520"/>
        </p:xfrm>
        <a:graphic>
          <a:graphicData uri="http://schemas.openxmlformats.org/drawingml/2006/table">
            <a:tbl>
              <a:tblPr firstRow="1" bandRow="1">
                <a:tableStyleId>{5C22544A-7EE6-4342-B048-85BDC9FD1C3A}</a:tableStyleId>
              </a:tblPr>
              <a:tblGrid>
                <a:gridCol w="8530100">
                  <a:extLst>
                    <a:ext uri="{9D8B030D-6E8A-4147-A177-3AD203B41FA5}">
                      <a16:colId xmlns:a16="http://schemas.microsoft.com/office/drawing/2014/main" val="1286854862"/>
                    </a:ext>
                  </a:extLst>
                </a:gridCol>
                <a:gridCol w="2013510">
                  <a:extLst>
                    <a:ext uri="{9D8B030D-6E8A-4147-A177-3AD203B41FA5}">
                      <a16:colId xmlns:a16="http://schemas.microsoft.com/office/drawing/2014/main" val="821429352"/>
                    </a:ext>
                  </a:extLst>
                </a:gridCol>
              </a:tblGrid>
              <a:tr h="229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tx1"/>
                          </a:solidFill>
                          <a:latin typeface="Inter" panose="02000503000000020004" pitchFamily="2" charset="0"/>
                          <a:ea typeface="Inter" panose="02000503000000020004" pitchFamily="2" charset="0"/>
                          <a:cs typeface="Lato" panose="020F0502020204030203" pitchFamily="34" charset="0"/>
                        </a:rPr>
                        <a:t>Formal hybrid working introduced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Delayed until April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485572755"/>
                  </a:ext>
                </a:extLst>
              </a:tr>
              <a:tr h="229806">
                <a:tc>
                  <a:txBody>
                    <a:bodyPr/>
                    <a:lstStyle/>
                    <a:p>
                      <a:r>
                        <a:rPr lang="en-GB" sz="1100" b="0" dirty="0">
                          <a:latin typeface="Inter" panose="02000503000000020004" pitchFamily="2" charset="0"/>
                          <a:ea typeface="Inter" panose="02000503000000020004" pitchFamily="2" charset="0"/>
                          <a:cs typeface="Lato" panose="020F0502020204030203" pitchFamily="34" charset="0"/>
                        </a:rPr>
                        <a:t>Leadership/management development training rolled out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200" b="1" dirty="0">
                          <a:solidFill>
                            <a:schemeClr val="bg1"/>
                          </a:solidFill>
                          <a:latin typeface="Inter" panose="02000503000000020004" pitchFamily="2" charset="0"/>
                          <a:ea typeface="Inter" panose="02000503000000020004" pitchFamily="2" charset="0"/>
                          <a:cs typeface="Lato" panose="020F0502020204030203" pitchFamily="34" charset="0"/>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2154511867"/>
                  </a:ext>
                </a:extLst>
              </a:tr>
              <a:tr h="229806">
                <a:tc>
                  <a:txBody>
                    <a:bodyPr/>
                    <a:lstStyle/>
                    <a:p>
                      <a:r>
                        <a:rPr lang="en-GB" sz="1100" b="0" dirty="0">
                          <a:latin typeface="Inter" panose="02000503000000020004" pitchFamily="2" charset="0"/>
                          <a:ea typeface="Inter" panose="02000503000000020004" pitchFamily="2" charset="0"/>
                          <a:cs typeface="Lato" panose="020F0502020204030203" pitchFamily="34" charset="0"/>
                        </a:rPr>
                        <a:t>Process improvement for consultation comments rolled out if pilot successful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3736536630"/>
                  </a:ext>
                </a:extLst>
              </a:tr>
              <a:tr h="229806">
                <a:tc>
                  <a:txBody>
                    <a:bodyPr/>
                    <a:lstStyle/>
                    <a:p>
                      <a:r>
                        <a:rPr lang="en-GB" sz="1100" b="0" dirty="0">
                          <a:latin typeface="Inter" panose="02000503000000020004" pitchFamily="2" charset="0"/>
                          <a:ea typeface="Inter" panose="02000503000000020004" pitchFamily="2" charset="0"/>
                          <a:cs typeface="Lato" panose="020F0502020204030203" pitchFamily="34" charset="0"/>
                        </a:rPr>
                        <a:t>OneDrive rolled out as part of My Space service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422667921"/>
                  </a:ext>
                </a:extLst>
              </a:tr>
              <a:tr h="229806">
                <a:tc>
                  <a:txBody>
                    <a:bodyPr/>
                    <a:lstStyle/>
                    <a:p>
                      <a:r>
                        <a:rPr lang="en-GB" sz="1100" b="0">
                          <a:latin typeface="Inter" panose="02000503000000020004" pitchFamily="2" charset="0"/>
                          <a:ea typeface="Inter" panose="02000503000000020004" pitchFamily="2" charset="0"/>
                          <a:cs typeface="Lato" panose="020F0502020204030203" pitchFamily="34" charset="0"/>
                        </a:rPr>
                        <a:t>SharePoint established as the main platform for document management in at least 1 directorate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4234287098"/>
                  </a:ext>
                </a:extLst>
              </a:tr>
              <a:tr h="229806">
                <a:tc>
                  <a:txBody>
                    <a:bodyPr/>
                    <a:lstStyle/>
                    <a:p>
                      <a:r>
                        <a:rPr lang="en-GB" sz="1100" b="0">
                          <a:latin typeface="Inter" panose="02000503000000020004" pitchFamily="2" charset="0"/>
                          <a:ea typeface="Inter" panose="02000503000000020004" pitchFamily="2" charset="0"/>
                          <a:cs typeface="Lato" panose="020F0502020204030203" pitchFamily="34" charset="0"/>
                        </a:rPr>
                        <a:t>Priority objective projects are using Project Spaces as a service to support consistent standards and collaboration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3045736940"/>
                  </a:ext>
                </a:extLst>
              </a:tr>
              <a:tr h="229806">
                <a:tc>
                  <a:txBody>
                    <a:bodyPr/>
                    <a:lstStyle/>
                    <a:p>
                      <a:r>
                        <a:rPr lang="en-GB" sz="1100" b="0">
                          <a:latin typeface="Inter" panose="02000503000000020004" pitchFamily="2" charset="0"/>
                          <a:ea typeface="Inter" panose="02000503000000020004" pitchFamily="2" charset="0"/>
                          <a:cs typeface="Lato" panose="020F0502020204030203" pitchFamily="34" charset="0"/>
                        </a:rPr>
                        <a:t>Fully integrated IT service desk is in place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Delayed until April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42361599"/>
                  </a:ext>
                </a:extLst>
              </a:tr>
              <a:tr h="229806">
                <a:tc>
                  <a:txBody>
                    <a:bodyPr/>
                    <a:lstStyle/>
                    <a:p>
                      <a:r>
                        <a:rPr lang="en-GB" sz="1100" b="0" dirty="0">
                          <a:latin typeface="Inter" panose="02000503000000020004" pitchFamily="2" charset="0"/>
                          <a:ea typeface="Inter" panose="02000503000000020004" pitchFamily="2" charset="0"/>
                          <a:cs typeface="Lato" panose="020F0502020204030203" pitchFamily="34" charset="0"/>
                        </a:rPr>
                        <a:t>AV/VC installed and working across the NICE estate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115149443"/>
                  </a:ext>
                </a:extLst>
              </a:tr>
              <a:tr h="229806">
                <a:tc>
                  <a:txBody>
                    <a:bodyPr/>
                    <a:lstStyle/>
                    <a:p>
                      <a:r>
                        <a:rPr lang="en-GB" sz="1100" b="0">
                          <a:latin typeface="Inter" panose="02000503000000020004" pitchFamily="2" charset="0"/>
                          <a:ea typeface="Inter" panose="02000503000000020004" pitchFamily="2" charset="0"/>
                          <a:cs typeface="Lato" panose="020F0502020204030203" pitchFamily="34" charset="0"/>
                        </a:rPr>
                        <a:t>Digital committee recruitment tool rolled out if pilot successful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Delayed until April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463076990"/>
                  </a:ext>
                </a:extLst>
              </a:tr>
              <a:tr h="229806">
                <a:tc>
                  <a:txBody>
                    <a:bodyPr/>
                    <a:lstStyle/>
                    <a:p>
                      <a:r>
                        <a:rPr lang="en-GB" sz="1100" b="0">
                          <a:latin typeface="Inter" panose="02000503000000020004" pitchFamily="2" charset="0"/>
                          <a:ea typeface="Inter" panose="02000503000000020004" pitchFamily="2" charset="0"/>
                          <a:cs typeface="Lato" panose="020F0502020204030203" pitchFamily="34" charset="0"/>
                        </a:rPr>
                        <a:t>Target culture defined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0D7"/>
                    </a:solidFill>
                  </a:tcPr>
                </a:tc>
                <a:tc>
                  <a:txBody>
                    <a:bodyPr/>
                    <a:lstStyle/>
                    <a:p>
                      <a:pPr algn="ctr"/>
                      <a:r>
                        <a:rPr lang="en-GB" sz="1200" b="1">
                          <a:solidFill>
                            <a:schemeClr val="bg1"/>
                          </a:solidFill>
                          <a:latin typeface="Inter" panose="02000503000000020004" pitchFamily="2" charset="0"/>
                          <a:ea typeface="Inter" panose="02000503000000020004" pitchFamily="2" charset="0"/>
                          <a:cs typeface="Lato" panose="020F0502020204030203" pitchFamily="34" charset="0"/>
                        </a:rPr>
                        <a:t>Achieved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4174050901"/>
                  </a:ext>
                </a:extLst>
              </a:tr>
              <a:tr h="229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Inter" panose="02000503000000020004" pitchFamily="2" charset="0"/>
                          <a:ea typeface="Inter" panose="02000503000000020004" pitchFamily="2" charset="0"/>
                          <a:cs typeface="Lato" panose="020F0502020204030203" pitchFamily="34" charset="0"/>
                        </a:rPr>
                        <a:t>3-5 year roadmap for target culture and organisation-wide transformation approach produced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Inter" panose="02000503000000020004" pitchFamily="2" charset="0"/>
                          <a:ea typeface="Inter" panose="02000503000000020004" pitchFamily="2" charset="0"/>
                          <a:cs typeface="Lato" panose="020F0502020204030203" pitchFamily="34" charset="0"/>
                        </a:rPr>
                        <a:t>In progress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906D"/>
                    </a:solidFill>
                  </a:tcPr>
                </a:tc>
                <a:extLst>
                  <a:ext uri="{0D108BD9-81ED-4DB2-BD59-A6C34878D82A}">
                    <a16:rowId xmlns:a16="http://schemas.microsoft.com/office/drawing/2014/main" val="2180557346"/>
                  </a:ext>
                </a:extLst>
              </a:tr>
            </a:tbl>
          </a:graphicData>
        </a:graphic>
      </p:graphicFrame>
      <p:sp>
        <p:nvSpPr>
          <p:cNvPr id="14" name="Arrow: Right 13">
            <a:extLst>
              <a:ext uri="{FF2B5EF4-FFF2-40B4-BE49-F238E27FC236}">
                <a16:creationId xmlns:a16="http://schemas.microsoft.com/office/drawing/2014/main" id="{A6B799AB-5D2B-4572-1357-32FF357DCBFE}"/>
              </a:ext>
              <a:ext uri="{C183D7F6-B498-43B3-948B-1728B52AA6E4}">
                <adec:decorative xmlns:adec="http://schemas.microsoft.com/office/drawing/2017/decorative" val="1"/>
              </a:ext>
            </a:extLst>
          </p:cNvPr>
          <p:cNvSpPr/>
          <p:nvPr/>
        </p:nvSpPr>
        <p:spPr>
          <a:xfrm>
            <a:off x="3051770" y="1846891"/>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67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8" y="722208"/>
            <a:ext cx="7385916" cy="1276350"/>
          </a:xfrm>
        </p:spPr>
        <p:txBody>
          <a:bodyPr/>
          <a:lstStyle/>
          <a:p>
            <a:r>
              <a:rPr lang="en-GB" dirty="0"/>
              <a:t>Core advice and guidance</a:t>
            </a:r>
          </a:p>
        </p:txBody>
      </p:sp>
      <p:sp>
        <p:nvSpPr>
          <p:cNvPr id="3" name="Subtitle 2">
            <a:extLst>
              <a:ext uri="{FF2B5EF4-FFF2-40B4-BE49-F238E27FC236}">
                <a16:creationId xmlns:a16="http://schemas.microsoft.com/office/drawing/2014/main" id="{9572FA8F-6425-EF0C-CC28-A76AFC8E7ACF}"/>
              </a:ext>
            </a:extLst>
          </p:cNvPr>
          <p:cNvSpPr>
            <a:spLocks noGrp="1"/>
          </p:cNvSpPr>
          <p:nvPr>
            <p:ph type="subTitle" idx="1"/>
          </p:nvPr>
        </p:nvSpPr>
        <p:spPr>
          <a:xfrm>
            <a:off x="724987" y="2241489"/>
            <a:ext cx="4576355" cy="1356518"/>
          </a:xfrm>
        </p:spPr>
        <p:txBody>
          <a:bodyPr/>
          <a:lstStyle/>
          <a:p>
            <a:r>
              <a:rPr lang="en-GB" dirty="0"/>
              <a:t>1 April 2022 to 31 January 2023</a:t>
            </a: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8</a:t>
            </a:fld>
            <a:endParaRPr lang="en-GB" dirty="0"/>
          </a:p>
        </p:txBody>
      </p:sp>
    </p:spTree>
    <p:extLst>
      <p:ext uri="{BB962C8B-B14F-4D97-AF65-F5344CB8AC3E}">
        <p14:creationId xmlns:p14="http://schemas.microsoft.com/office/powerpoint/2010/main" val="38827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58583" y="256220"/>
            <a:ext cx="11178381" cy="371886"/>
          </a:xfrm>
        </p:spPr>
        <p:txBody>
          <a:bodyPr>
            <a:normAutofit/>
          </a:bodyPr>
          <a:lstStyle/>
          <a:p>
            <a:r>
              <a:rPr lang="en-GB" sz="2000" dirty="0"/>
              <a:t>Core advice and guidance (Slide 1 of 3)</a:t>
            </a:r>
          </a:p>
        </p:txBody>
      </p:sp>
      <p:sp>
        <p:nvSpPr>
          <p:cNvPr id="7" name="Rectangle 6">
            <a:extLst>
              <a:ext uri="{FF2B5EF4-FFF2-40B4-BE49-F238E27FC236}">
                <a16:creationId xmlns:a16="http://schemas.microsoft.com/office/drawing/2014/main" id="{AA4EFEB5-0817-3EC2-82B6-C760323E027E}"/>
              </a:ext>
              <a:ext uri="{C183D7F6-B498-43B3-948B-1728B52AA6E4}">
                <adec:decorative xmlns:adec="http://schemas.microsoft.com/office/drawing/2017/decorative" val="1"/>
              </a:ext>
            </a:extLst>
          </p:cNvPr>
          <p:cNvSpPr/>
          <p:nvPr/>
        </p:nvSpPr>
        <p:spPr>
          <a:xfrm>
            <a:off x="1" y="5606428"/>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5" name="Chart 24" descr="Combined bar and line chart of NICE's actual, planned and prior year activity for 16 guidelines (new or updated),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785359758"/>
              </p:ext>
            </p:extLst>
          </p:nvPr>
        </p:nvGraphicFramePr>
        <p:xfrm>
          <a:off x="558583" y="1094429"/>
          <a:ext cx="3536891" cy="3198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145290727"/>
              </p:ext>
            </p:extLst>
          </p:nvPr>
        </p:nvGraphicFramePr>
        <p:xfrm>
          <a:off x="810754" y="4385948"/>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14</a:t>
                      </a:r>
                    </a:p>
                  </a:txBody>
                  <a:tcPr>
                    <a:solidFill>
                      <a:srgbClr val="F7F4F1"/>
                    </a:solidFill>
                  </a:tcPr>
                </a:tc>
                <a:tc>
                  <a:txBody>
                    <a:bodyPr/>
                    <a:lstStyle/>
                    <a:p>
                      <a:r>
                        <a:rPr lang="en-GB" sz="1100" dirty="0"/>
                        <a:t>15</a:t>
                      </a:r>
                    </a:p>
                  </a:txBody>
                  <a:tcPr>
                    <a:solidFill>
                      <a:srgbClr val="F7F4F1"/>
                    </a:solidFill>
                  </a:tcPr>
                </a:tc>
                <a:tc>
                  <a:txBody>
                    <a:bodyPr/>
                    <a:lstStyle/>
                    <a:p>
                      <a:r>
                        <a:rPr lang="en-GB" sz="1100" dirty="0"/>
                        <a:t>107%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06C55FD4-B14F-8DFA-5F84-EED5653B8C00}"/>
              </a:ext>
            </a:extLst>
          </p:cNvPr>
          <p:cNvSpPr txBox="1"/>
          <p:nvPr/>
        </p:nvSpPr>
        <p:spPr>
          <a:xfrm>
            <a:off x="810754" y="5583736"/>
            <a:ext cx="3241072" cy="253916"/>
          </a:xfrm>
          <a:prstGeom prst="rect">
            <a:avLst/>
          </a:prstGeom>
          <a:noFill/>
        </p:spPr>
        <p:txBody>
          <a:bodyPr wrap="square">
            <a:spAutoFit/>
          </a:bodyPr>
          <a:lstStyle/>
          <a:p>
            <a:r>
              <a:rPr lang="en-GB" sz="1000" dirty="0"/>
              <a:t>On track – no issues to report</a:t>
            </a:r>
            <a:r>
              <a:rPr lang="en-GB" sz="1050" dirty="0"/>
              <a:t>.</a:t>
            </a:r>
          </a:p>
        </p:txBody>
      </p:sp>
      <p:graphicFrame>
        <p:nvGraphicFramePr>
          <p:cNvPr id="23" name="Chart 22" descr="Combined bar and line chart of NICE's actual, planned and prior year activity for 98 technology appraisals and highly specialised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2430033722"/>
              </p:ext>
            </p:extLst>
          </p:nvPr>
        </p:nvGraphicFramePr>
        <p:xfrm>
          <a:off x="4221731" y="1139181"/>
          <a:ext cx="3536891" cy="315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3652979151"/>
              </p:ext>
            </p:extLst>
          </p:nvPr>
        </p:nvGraphicFramePr>
        <p:xfrm>
          <a:off x="4397741" y="4385948"/>
          <a:ext cx="3241072" cy="937811"/>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13974">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43451">
                <a:tc>
                  <a:txBody>
                    <a:bodyPr/>
                    <a:lstStyle/>
                    <a:p>
                      <a:r>
                        <a:rPr lang="en-GB" sz="1100" dirty="0"/>
                        <a:t>81</a:t>
                      </a:r>
                    </a:p>
                  </a:txBody>
                  <a:tcPr>
                    <a:solidFill>
                      <a:srgbClr val="F7F4F1"/>
                    </a:solidFill>
                  </a:tcPr>
                </a:tc>
                <a:tc>
                  <a:txBody>
                    <a:bodyPr/>
                    <a:lstStyle/>
                    <a:p>
                      <a:r>
                        <a:rPr lang="en-GB" sz="1100" dirty="0"/>
                        <a:t>81</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4397741" y="5546019"/>
            <a:ext cx="3241072" cy="861774"/>
          </a:xfrm>
          <a:prstGeom prst="rect">
            <a:avLst/>
          </a:prstGeom>
          <a:noFill/>
        </p:spPr>
        <p:txBody>
          <a:bodyPr wrap="square">
            <a:spAutoFit/>
          </a:bodyPr>
          <a:lstStyle/>
          <a:p>
            <a:r>
              <a:rPr lang="en-GB" sz="1000" dirty="0">
                <a:effectLst/>
                <a:latin typeface="Inter" panose="02000503000000020004" pitchFamily="2" charset="0"/>
                <a:ea typeface="Inter" panose="02000503000000020004" pitchFamily="2" charset="0"/>
              </a:rPr>
              <a:t>The programme is forecast to publish 98 pieces of guidance across 22/23.  Termination levels remain consistent with historical rates and this is not expected to adversely impact income recovery in the current year but is being closely monitored.</a:t>
            </a:r>
            <a:endParaRPr lang="en-GB" sz="400" dirty="0">
              <a:latin typeface="Inter" panose="02000503000000020004" pitchFamily="2" charset="0"/>
              <a:ea typeface="Inter" panose="02000503000000020004" pitchFamily="2" charset="0"/>
            </a:endParaRPr>
          </a:p>
        </p:txBody>
      </p:sp>
      <p:graphicFrame>
        <p:nvGraphicFramePr>
          <p:cNvPr id="20" name="Chart 19" descr="Combined bar and line chart of NICE's actual, planned and prior year activity for 33 interventional procedures guidance, from April 2022 to March 2023.">
            <a:extLst>
              <a:ext uri="{FF2B5EF4-FFF2-40B4-BE49-F238E27FC236}">
                <a16:creationId xmlns:a16="http://schemas.microsoft.com/office/drawing/2014/main" id="{21C14A89-FE29-57C9-6B49-F0FC73A964D2}"/>
              </a:ext>
            </a:extLst>
          </p:cNvPr>
          <p:cNvGraphicFramePr/>
          <p:nvPr>
            <p:extLst>
              <p:ext uri="{D42A27DB-BD31-4B8C-83A1-F6EECF244321}">
                <p14:modId xmlns:p14="http://schemas.microsoft.com/office/powerpoint/2010/main" val="2045223182"/>
              </p:ext>
            </p:extLst>
          </p:nvPr>
        </p:nvGraphicFramePr>
        <p:xfrm>
          <a:off x="7836818" y="1251572"/>
          <a:ext cx="3536891" cy="3153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Table 27">
            <a:extLst>
              <a:ext uri="{FF2B5EF4-FFF2-40B4-BE49-F238E27FC236}">
                <a16:creationId xmlns:a16="http://schemas.microsoft.com/office/drawing/2014/main" id="{07571EEB-083C-6488-E892-212C1E7582DA}"/>
              </a:ext>
            </a:extLst>
          </p:cNvPr>
          <p:cNvGraphicFramePr>
            <a:graphicFrameLocks noGrp="1"/>
          </p:cNvGraphicFramePr>
          <p:nvPr>
            <p:extLst>
              <p:ext uri="{D42A27DB-BD31-4B8C-83A1-F6EECF244321}">
                <p14:modId xmlns:p14="http://schemas.microsoft.com/office/powerpoint/2010/main" val="601100599"/>
              </p:ext>
            </p:extLst>
          </p:nvPr>
        </p:nvGraphicFramePr>
        <p:xfrm>
          <a:off x="7984727" y="4407530"/>
          <a:ext cx="3241072" cy="931946"/>
        </p:xfrm>
        <a:graphic>
          <a:graphicData uri="http://schemas.openxmlformats.org/drawingml/2006/table">
            <a:tbl>
              <a:tblPr firstRow="1" bandRow="1">
                <a:tableStyleId>{5C22544A-7EE6-4342-B048-85BDC9FD1C3A}</a:tableStyleId>
              </a:tblPr>
              <a:tblGrid>
                <a:gridCol w="810268">
                  <a:extLst>
                    <a:ext uri="{9D8B030D-6E8A-4147-A177-3AD203B41FA5}">
                      <a16:colId xmlns:a16="http://schemas.microsoft.com/office/drawing/2014/main" val="1651089263"/>
                    </a:ext>
                  </a:extLst>
                </a:gridCol>
                <a:gridCol w="810268">
                  <a:extLst>
                    <a:ext uri="{9D8B030D-6E8A-4147-A177-3AD203B41FA5}">
                      <a16:colId xmlns:a16="http://schemas.microsoft.com/office/drawing/2014/main" val="3665189291"/>
                    </a:ext>
                  </a:extLst>
                </a:gridCol>
                <a:gridCol w="675098">
                  <a:extLst>
                    <a:ext uri="{9D8B030D-6E8A-4147-A177-3AD203B41FA5}">
                      <a16:colId xmlns:a16="http://schemas.microsoft.com/office/drawing/2014/main" val="3982682260"/>
                    </a:ext>
                  </a:extLst>
                </a:gridCol>
                <a:gridCol w="94543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27</a:t>
                      </a:r>
                    </a:p>
                  </a:txBody>
                  <a:tcPr>
                    <a:solidFill>
                      <a:srgbClr val="F7F4F1"/>
                    </a:solidFill>
                  </a:tcPr>
                </a:tc>
                <a:tc>
                  <a:txBody>
                    <a:bodyPr/>
                    <a:lstStyle/>
                    <a:p>
                      <a:r>
                        <a:rPr lang="en-GB" sz="1100" dirty="0"/>
                        <a:t>29</a:t>
                      </a:r>
                    </a:p>
                  </a:txBody>
                  <a:tcPr>
                    <a:solidFill>
                      <a:srgbClr val="F7F4F1"/>
                    </a:solidFill>
                  </a:tcPr>
                </a:tc>
                <a:tc>
                  <a:txBody>
                    <a:bodyPr/>
                    <a:lstStyle/>
                    <a:p>
                      <a:r>
                        <a:rPr lang="en-GB" sz="1100" dirty="0"/>
                        <a:t>107%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5" name="TextBox 4">
            <a:extLst>
              <a:ext uri="{FF2B5EF4-FFF2-40B4-BE49-F238E27FC236}">
                <a16:creationId xmlns:a16="http://schemas.microsoft.com/office/drawing/2014/main" id="{369AB1DC-14A8-91DB-86B5-6A930CAB791A}"/>
              </a:ext>
            </a:extLst>
          </p:cNvPr>
          <p:cNvSpPr txBox="1"/>
          <p:nvPr/>
        </p:nvSpPr>
        <p:spPr>
          <a:xfrm>
            <a:off x="7917657" y="5546316"/>
            <a:ext cx="3241072" cy="253916"/>
          </a:xfrm>
          <a:prstGeom prst="rect">
            <a:avLst/>
          </a:prstGeom>
          <a:noFill/>
        </p:spPr>
        <p:txBody>
          <a:bodyPr wrap="square">
            <a:spAutoFit/>
          </a:bodyPr>
          <a:lstStyle/>
          <a:p>
            <a:r>
              <a:rPr lang="en-GB" sz="1000" dirty="0"/>
              <a:t>On track – no issues to report</a:t>
            </a:r>
            <a:r>
              <a:rPr lang="en-GB" sz="1050" dirty="0"/>
              <a:t>.</a:t>
            </a:r>
          </a:p>
        </p:txBody>
      </p:sp>
      <p:sp>
        <p:nvSpPr>
          <p:cNvPr id="34" name="Oval 33">
            <a:extLst>
              <a:ext uri="{FF2B5EF4-FFF2-40B4-BE49-F238E27FC236}">
                <a16:creationId xmlns:a16="http://schemas.microsoft.com/office/drawing/2014/main" id="{B48AAA25-6DFB-3381-E1DF-FC5F7F6CE135}"/>
              </a:ext>
              <a:ext uri="{C183D7F6-B498-43B3-948B-1728B52AA6E4}">
                <adec:decorative xmlns:adec="http://schemas.microsoft.com/office/drawing/2017/decorative" val="1"/>
              </a:ext>
            </a:extLst>
          </p:cNvPr>
          <p:cNvSpPr/>
          <p:nvPr/>
        </p:nvSpPr>
        <p:spPr>
          <a:xfrm>
            <a:off x="3820231" y="503762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30B6DA57-D11E-9A79-3E3D-5C6BDB32BE07}"/>
              </a:ext>
              <a:ext uri="{C183D7F6-B498-43B3-948B-1728B52AA6E4}">
                <adec:decorative xmlns:adec="http://schemas.microsoft.com/office/drawing/2017/decorative" val="1"/>
              </a:ext>
            </a:extLst>
          </p:cNvPr>
          <p:cNvSpPr/>
          <p:nvPr/>
        </p:nvSpPr>
        <p:spPr>
          <a:xfrm>
            <a:off x="7346442" y="5035295"/>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0F41A507-C184-0093-4851-E143B031F1C0}"/>
              </a:ext>
              <a:ext uri="{C183D7F6-B498-43B3-948B-1728B52AA6E4}">
                <adec:decorative xmlns:adec="http://schemas.microsoft.com/office/drawing/2017/decorative" val="1"/>
              </a:ext>
            </a:extLst>
          </p:cNvPr>
          <p:cNvSpPr/>
          <p:nvPr/>
        </p:nvSpPr>
        <p:spPr>
          <a:xfrm>
            <a:off x="10938076" y="505861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7660673"/>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8F13F29B-A5DF-4438-A0C5-4191D50A9D3E}" vid="{36193950-B9EB-4BE8-B6A6-15F9A6FC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PowerPoint template</Template>
  <TotalTime>0</TotalTime>
  <Words>5398</Words>
  <Application>Microsoft Office PowerPoint</Application>
  <PresentationFormat>Widescreen</PresentationFormat>
  <Paragraphs>564</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Inter SemiBold</vt:lpstr>
      <vt:lpstr>Calibri</vt:lpstr>
      <vt:lpstr>Lora SemiBold</vt:lpstr>
      <vt:lpstr>Inter</vt:lpstr>
      <vt:lpstr>Lato</vt:lpstr>
      <vt:lpstr>NICE</vt:lpstr>
      <vt:lpstr>Integrated performance report</vt:lpstr>
      <vt:lpstr>Summary</vt:lpstr>
      <vt:lpstr>Transformation</vt:lpstr>
      <vt:lpstr>Transformation Progress February 2023 (Slide 1 of 4)</vt:lpstr>
      <vt:lpstr>Transformation Progress – February 2023 (Slide 2 of 4)</vt:lpstr>
      <vt:lpstr>Transformation Progress – February 2023 (Slide 3 of 4)</vt:lpstr>
      <vt:lpstr>Transformation Progress – February 2023 (Slide 4 of 4)</vt:lpstr>
      <vt:lpstr>Core advice and guidance</vt:lpstr>
      <vt:lpstr>Core advice and guidance (Slide 1 of 3)</vt:lpstr>
      <vt:lpstr>Core advice and guidance (Slide 2 of 3)</vt:lpstr>
      <vt:lpstr>Core advice and guidance (Slide 3 of 3)</vt:lpstr>
      <vt:lpstr>Enabling timely access to new technologies through our technology appraisal and highly specialised technologies programmes</vt:lpstr>
      <vt:lpstr>Enabling timely access to new technologies through our technology appraisal and highly specialised technologies programmes (Slide 1 of 2)</vt:lpstr>
      <vt:lpstr>Enabling timely access to new technologies through our technology appraisal and highly specialised technologies programmes (Slide 2 of 2)</vt:lpstr>
      <vt:lpstr>Supporting implementation and adoption of our guidance</vt:lpstr>
      <vt:lpstr>Supporting implementation and adoption of our guidance (Slide 1 of 1)</vt:lpstr>
      <vt:lpstr>Communications</vt:lpstr>
      <vt:lpstr>Communications (Slide 1 of 2)</vt:lpstr>
      <vt:lpstr>Communications (Slide 2 of 2)</vt:lpstr>
      <vt:lpstr>People</vt:lpstr>
      <vt:lpstr>People (Slide 1 of 2)</vt:lpstr>
      <vt:lpstr>People (Slide 2 of 2)</vt:lpstr>
      <vt:lpstr>Finance</vt:lpstr>
      <vt:lpstr>Financial position as at 31 January 2023</vt:lpstr>
      <vt:lpstr>Forecast Outturn</vt:lpstr>
      <vt:lpstr>Technology Appraisals </vt:lpstr>
      <vt:lpstr>NICE Scientific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2023-03-22T08:15:57Z</dcterms:created>
  <dcterms:modified xsi:type="dcterms:W3CDTF">2023-03-22T08:16:04Z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2023-03-22T08:16:04Z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d53f1ea1-b7c2-495a-a908-872e1958f32b</vt:lpwstr>
  </property>
  <property fmtid="{D5CDD505-2E9C-101B-9397-08002B2CF9AE}" pid="8" name="MSIP_Label_c69d85d5-6d9e-4305-a294-1f636ec0f2d6_ContentBits">
    <vt:lpwstr>0</vt:lpwstr>
  </property>
</Properties>
</file>