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91" r:id="rId2"/>
  </p:sldMasterIdLst>
  <p:notesMasterIdLst>
    <p:notesMasterId r:id="rId16"/>
  </p:notesMasterIdLst>
  <p:sldIdLst>
    <p:sldId id="326" r:id="rId3"/>
    <p:sldId id="328" r:id="rId4"/>
    <p:sldId id="345" r:id="rId5"/>
    <p:sldId id="355" r:id="rId6"/>
    <p:sldId id="356" r:id="rId7"/>
    <p:sldId id="329" r:id="rId8"/>
    <p:sldId id="343" r:id="rId9"/>
    <p:sldId id="358" r:id="rId10"/>
    <p:sldId id="338" r:id="rId11"/>
    <p:sldId id="339" r:id="rId12"/>
    <p:sldId id="353" r:id="rId13"/>
    <p:sldId id="357" r:id="rId14"/>
    <p:sldId id="3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56D"/>
    <a:srgbClr val="6DA96D"/>
    <a:srgbClr val="248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80" d="100"/>
          <a:sy n="80" d="100"/>
        </p:scale>
        <p:origin x="102" y="4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dirty="0"/>
              <a:t>Abuse,</a:t>
            </a:r>
            <a:r>
              <a:rPr lang="en-GB" sz="1600" baseline="0" dirty="0"/>
              <a:t> bullying &amp; harassment and discrimination %</a:t>
            </a:r>
            <a:endParaRPr lang="en-GB" sz="1600" dirty="0"/>
          </a:p>
        </c:rich>
      </c:tx>
      <c:layout>
        <c:manualLayout>
          <c:xMode val="edge"/>
          <c:yMode val="edge"/>
          <c:x val="0.18378429324509088"/>
          <c:y val="3.461705361445651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2022</c:v>
                </c:pt>
              </c:strCache>
            </c:strRef>
          </c:tx>
          <c:spPr>
            <a:solidFill>
              <a:schemeClr val="accent1"/>
            </a:solidFill>
            <a:ln>
              <a:noFill/>
            </a:ln>
            <a:effectLst/>
          </c:spPr>
          <c:invertIfNegative val="0"/>
          <c:dLbls>
            <c:dLbl>
              <c:idx val="0"/>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9D60-4CFC-837E-7940A0ED928D}"/>
                </c:ext>
              </c:extLst>
            </c:dLbl>
            <c:dLbl>
              <c:idx val="1"/>
              <c:tx>
                <c:rich>
                  <a:bodyPr/>
                  <a:lstStyle/>
                  <a:p>
                    <a:r>
                      <a:rPr lang="en-US"/>
                      <a:t>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D60-4CFC-837E-7940A0ED928D}"/>
                </c:ext>
              </c:extLst>
            </c:dLbl>
            <c:dLbl>
              <c:idx val="2"/>
              <c:tx>
                <c:rich>
                  <a:bodyPr/>
                  <a:lstStyle/>
                  <a:p>
                    <a:fld id="{F4BAFFB4-E8DE-43FB-9A78-58115F9751DA}"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D60-4CFC-837E-7940A0ED928D}"/>
                </c:ext>
              </c:extLst>
            </c:dLbl>
            <c:dLbl>
              <c:idx val="3"/>
              <c:tx>
                <c:rich>
                  <a:bodyPr/>
                  <a:lstStyle/>
                  <a:p>
                    <a:fld id="{4D384110-09CD-49E9-BA9D-51FB9739521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D60-4CFC-837E-7940A0ED928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Personally experienced AB&amp;H</c:v>
                </c:pt>
                <c:pt idx="1">
                  <c:v>Observed AB&amp;H</c:v>
                </c:pt>
                <c:pt idx="2">
                  <c:v>Personally experienced discrimination </c:v>
                </c:pt>
                <c:pt idx="3">
                  <c:v>Observed discrimination </c:v>
                </c:pt>
              </c:strCache>
            </c:strRef>
          </c:cat>
          <c:val>
            <c:numRef>
              <c:f>Sheet1!$B$2:$B$5</c:f>
              <c:numCache>
                <c:formatCode>0%</c:formatCode>
                <c:ptCount val="4"/>
                <c:pt idx="0">
                  <c:v>7</c:v>
                </c:pt>
                <c:pt idx="1">
                  <c:v>9</c:v>
                </c:pt>
                <c:pt idx="2" formatCode="General">
                  <c:v>5</c:v>
                </c:pt>
                <c:pt idx="3" formatCode="General">
                  <c:v>4</c:v>
                </c:pt>
              </c:numCache>
            </c:numRef>
          </c:val>
          <c:extLst>
            <c:ext xmlns:c16="http://schemas.microsoft.com/office/drawing/2014/chart" uri="{C3380CC4-5D6E-409C-BE32-E72D297353CC}">
              <c16:uniqueId val="{00000000-9D60-4CFC-837E-7940A0ED928D}"/>
            </c:ext>
          </c:extLst>
        </c:ser>
        <c:ser>
          <c:idx val="1"/>
          <c:order val="1"/>
          <c:tx>
            <c:strRef>
              <c:f>Sheet1!$C$1</c:f>
              <c:strCache>
                <c:ptCount val="1"/>
                <c:pt idx="0">
                  <c:v>2021</c:v>
                </c:pt>
              </c:strCache>
            </c:strRef>
          </c:tx>
          <c:spPr>
            <a:solidFill>
              <a:schemeClr val="accent2"/>
            </a:solidFill>
            <a:ln>
              <a:noFill/>
            </a:ln>
            <a:effectLst/>
          </c:spPr>
          <c:invertIfNegative val="0"/>
          <c:dLbls>
            <c:dLbl>
              <c:idx val="0"/>
              <c:tx>
                <c:rich>
                  <a:bodyPr/>
                  <a:lstStyle/>
                  <a:p>
                    <a:r>
                      <a:rPr lang="en-US"/>
                      <a:t>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D60-4CFC-837E-7940A0ED928D}"/>
                </c:ext>
              </c:extLst>
            </c:dLbl>
            <c:dLbl>
              <c:idx val="1"/>
              <c:layout>
                <c:manualLayout>
                  <c:x val="-1.8147575512490563E-2"/>
                  <c:y val="1.3628761259187674E-7"/>
                </c:manualLayout>
              </c:layout>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layout>
                    <c:manualLayout>
                      <c:w val="8.8809697664249843E-2"/>
                      <c:h val="6.0528054532489869E-2"/>
                    </c:manualLayout>
                  </c15:layout>
                  <c15:showDataLabelsRange val="0"/>
                </c:ext>
                <c:ext xmlns:c16="http://schemas.microsoft.com/office/drawing/2014/chart" uri="{C3380CC4-5D6E-409C-BE32-E72D297353CC}">
                  <c16:uniqueId val="{00000006-9D60-4CFC-837E-7940A0ED928D}"/>
                </c:ext>
              </c:extLst>
            </c:dLbl>
            <c:dLbl>
              <c:idx val="2"/>
              <c:tx>
                <c:rich>
                  <a:bodyPr/>
                  <a:lstStyle/>
                  <a:p>
                    <a:fld id="{F25983A1-FC00-4E7B-94FC-4D58BDABE0B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D60-4CFC-837E-7940A0ED928D}"/>
                </c:ext>
              </c:extLst>
            </c:dLbl>
            <c:dLbl>
              <c:idx val="3"/>
              <c:layout>
                <c:manualLayout>
                  <c:x val="-9.0736984473106658E-3"/>
                  <c:y val="1.3628761265534061E-7"/>
                </c:manualLayout>
              </c:layout>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layout>
                    <c:manualLayout>
                      <c:w val="8.3059095364794847E-2"/>
                      <c:h val="6.0528054532489869E-2"/>
                    </c:manualLayout>
                  </c15:layout>
                  <c15:showDataLabelsRange val="0"/>
                </c:ext>
                <c:ext xmlns:c16="http://schemas.microsoft.com/office/drawing/2014/chart" uri="{C3380CC4-5D6E-409C-BE32-E72D297353CC}">
                  <c16:uniqueId val="{00000003-9D60-4CFC-837E-7940A0ED928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Personally experienced AB&amp;H</c:v>
                </c:pt>
                <c:pt idx="1">
                  <c:v>Observed AB&amp;H</c:v>
                </c:pt>
                <c:pt idx="2">
                  <c:v>Personally experienced discrimination </c:v>
                </c:pt>
                <c:pt idx="3">
                  <c:v>Observed discrimination </c:v>
                </c:pt>
              </c:strCache>
            </c:strRef>
          </c:cat>
          <c:val>
            <c:numRef>
              <c:f>Sheet1!$C$2:$C$5</c:f>
              <c:numCache>
                <c:formatCode>0%</c:formatCode>
                <c:ptCount val="4"/>
                <c:pt idx="0">
                  <c:v>5</c:v>
                </c:pt>
                <c:pt idx="1">
                  <c:v>6</c:v>
                </c:pt>
                <c:pt idx="2" formatCode="General">
                  <c:v>4</c:v>
                </c:pt>
                <c:pt idx="3" formatCode="General">
                  <c:v>3</c:v>
                </c:pt>
              </c:numCache>
            </c:numRef>
          </c:val>
          <c:extLst>
            <c:ext xmlns:c16="http://schemas.microsoft.com/office/drawing/2014/chart" uri="{C3380CC4-5D6E-409C-BE32-E72D297353CC}">
              <c16:uniqueId val="{00000001-9D60-4CFC-837E-7940A0ED928D}"/>
            </c:ext>
          </c:extLst>
        </c:ser>
        <c:dLbls>
          <c:showLegendKey val="0"/>
          <c:showVal val="0"/>
          <c:showCatName val="0"/>
          <c:showSerName val="0"/>
          <c:showPercent val="0"/>
          <c:showBubbleSize val="0"/>
        </c:dLbls>
        <c:gapWidth val="182"/>
        <c:overlap val="14"/>
        <c:axId val="982396160"/>
        <c:axId val="982398240"/>
      </c:barChart>
      <c:catAx>
        <c:axId val="982396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398240"/>
        <c:crosses val="autoZero"/>
        <c:auto val="1"/>
        <c:lblAlgn val="ctr"/>
        <c:lblOffset val="100"/>
        <c:noMultiLvlLbl val="0"/>
      </c:catAx>
      <c:valAx>
        <c:axId val="9823982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crossAx val="982396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Learning</a:t>
            </a:r>
            <a:r>
              <a:rPr lang="en-GB" baseline="0" dirty="0"/>
              <a:t> and development </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Had development in the last 12 months</c:v>
                </c:pt>
                <c:pt idx="1">
                  <c:v>Had an apprasial in the last 12 months </c:v>
                </c:pt>
              </c:strCache>
            </c:strRef>
          </c:cat>
          <c:val>
            <c:numRef>
              <c:f>Sheet1!$B$2:$B$3</c:f>
              <c:numCache>
                <c:formatCode>0%</c:formatCode>
                <c:ptCount val="2"/>
                <c:pt idx="0">
                  <c:v>0.59</c:v>
                </c:pt>
                <c:pt idx="1">
                  <c:v>0.87</c:v>
                </c:pt>
              </c:numCache>
            </c:numRef>
          </c:val>
          <c:extLst>
            <c:ext xmlns:c16="http://schemas.microsoft.com/office/drawing/2014/chart" uri="{C3380CC4-5D6E-409C-BE32-E72D297353CC}">
              <c16:uniqueId val="{00000000-AA86-4A20-9815-D0F3E14477AA}"/>
            </c:ext>
          </c:extLst>
        </c:ser>
        <c:ser>
          <c:idx val="1"/>
          <c:order val="1"/>
          <c:tx>
            <c:strRef>
              <c:f>Sheet1!$C$1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Had development in the last 12 months</c:v>
                </c:pt>
                <c:pt idx="1">
                  <c:v>Had an apprasial in the last 12 months </c:v>
                </c:pt>
              </c:strCache>
            </c:strRef>
          </c:cat>
          <c:val>
            <c:numRef>
              <c:f>Sheet1!$C$2:$C$3</c:f>
              <c:numCache>
                <c:formatCode>0%</c:formatCode>
                <c:ptCount val="2"/>
                <c:pt idx="0">
                  <c:v>0.67</c:v>
                </c:pt>
                <c:pt idx="1">
                  <c:v>0.81</c:v>
                </c:pt>
              </c:numCache>
            </c:numRef>
          </c:val>
          <c:extLst>
            <c:ext xmlns:c16="http://schemas.microsoft.com/office/drawing/2014/chart" uri="{C3380CC4-5D6E-409C-BE32-E72D297353CC}">
              <c16:uniqueId val="{00000001-AA86-4A20-9815-D0F3E14477AA}"/>
            </c:ext>
          </c:extLst>
        </c:ser>
        <c:dLbls>
          <c:showLegendKey val="0"/>
          <c:showVal val="0"/>
          <c:showCatName val="0"/>
          <c:showSerName val="0"/>
          <c:showPercent val="0"/>
          <c:showBubbleSize val="0"/>
        </c:dLbls>
        <c:gapWidth val="182"/>
        <c:axId val="1422507936"/>
        <c:axId val="1422512928"/>
      </c:barChart>
      <c:catAx>
        <c:axId val="1422507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2512928"/>
        <c:crosses val="autoZero"/>
        <c:auto val="1"/>
        <c:lblAlgn val="ctr"/>
        <c:lblOffset val="100"/>
        <c:noMultiLvlLbl val="0"/>
      </c:catAx>
      <c:valAx>
        <c:axId val="14225129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22507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9FD9D-EE54-4909-9147-1D39B1FD43EE}"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E1040-896D-436C-9F3E-276B3EAE4FDE}" type="slidenum">
              <a:rPr lang="en-GB" smtClean="0"/>
              <a:t>‹#›</a:t>
            </a:fld>
            <a:endParaRPr lang="en-GB"/>
          </a:p>
        </p:txBody>
      </p:sp>
    </p:spTree>
    <p:extLst>
      <p:ext uri="{BB962C8B-B14F-4D97-AF65-F5344CB8AC3E}">
        <p14:creationId xmlns:p14="http://schemas.microsoft.com/office/powerpoint/2010/main" val="429038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a:t>
            </a:fld>
            <a:endParaRPr lang="en-US"/>
          </a:p>
        </p:txBody>
      </p:sp>
    </p:spTree>
    <p:extLst>
      <p:ext uri="{BB962C8B-B14F-4D97-AF65-F5344CB8AC3E}">
        <p14:creationId xmlns:p14="http://schemas.microsoft.com/office/powerpoint/2010/main" val="26417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2E1040-896D-436C-9F3E-276B3EAE4FDE}" type="slidenum">
              <a:rPr lang="en-GB" smtClean="0"/>
              <a:t>12</a:t>
            </a:fld>
            <a:endParaRPr lang="en-GB"/>
          </a:p>
        </p:txBody>
      </p:sp>
    </p:spTree>
    <p:extLst>
      <p:ext uri="{BB962C8B-B14F-4D97-AF65-F5344CB8AC3E}">
        <p14:creationId xmlns:p14="http://schemas.microsoft.com/office/powerpoint/2010/main" val="3791494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6794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2154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6796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37925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1665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4977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03042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97317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03339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10630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28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72827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392386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067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45482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846629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5888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960345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0647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8331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446713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2502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11144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5918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000482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2848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92612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rPr>
              <a:t>A</a:t>
            </a:r>
            <a:endParaRPr lang="en-US" sz="1600" baseline="0" dirty="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96035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3725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73653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2018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Tree>
    <p:extLst>
      <p:ext uri="{BB962C8B-B14F-4D97-AF65-F5344CB8AC3E}">
        <p14:creationId xmlns:p14="http://schemas.microsoft.com/office/powerpoint/2010/main" val="2739637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846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17656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91242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82981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dirty="0"/>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5277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9541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dirty="0"/>
              <a:t>This is a sample page layout</a:t>
            </a:r>
            <a:br>
              <a:rPr lang="en-US" dirty="0"/>
            </a:br>
            <a:endParaRPr lang="en-US"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6258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6282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dirty="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932209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dirty="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921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2" r:id="rId31"/>
    <p:sldLayoutId id="2147483691"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124" r:id="rId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6.jpg"/><Relationship Id="rId5" Type="http://schemas.openxmlformats.org/officeDocument/2006/relationships/image" Target="../media/image21.pn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E045-7BF5-7703-32BB-921D15C20F1A}"/>
              </a:ext>
            </a:extLst>
          </p:cNvPr>
          <p:cNvSpPr>
            <a:spLocks noGrp="1"/>
          </p:cNvSpPr>
          <p:nvPr>
            <p:ph type="ctrTitle"/>
          </p:nvPr>
        </p:nvSpPr>
        <p:spPr>
          <a:xfrm>
            <a:off x="724988" y="722207"/>
            <a:ext cx="6209212" cy="1519281"/>
          </a:xfrm>
        </p:spPr>
        <p:txBody>
          <a:bodyPr>
            <a:normAutofit fontScale="90000"/>
          </a:bodyPr>
          <a:lstStyle/>
          <a:p>
            <a:r>
              <a:rPr lang="en-US" dirty="0"/>
              <a:t>Board meeting presentation - Staff Survey 2022</a:t>
            </a:r>
          </a:p>
        </p:txBody>
      </p:sp>
      <p:sp>
        <p:nvSpPr>
          <p:cNvPr id="3" name="Subtitle 2">
            <a:extLst>
              <a:ext uri="{FF2B5EF4-FFF2-40B4-BE49-F238E27FC236}">
                <a16:creationId xmlns:a16="http://schemas.microsoft.com/office/drawing/2014/main" id="{96652783-E6A5-EE8F-BFD3-B72DE4770087}"/>
              </a:ext>
            </a:extLst>
          </p:cNvPr>
          <p:cNvSpPr>
            <a:spLocks noGrp="1"/>
          </p:cNvSpPr>
          <p:nvPr>
            <p:ph type="subTitle" idx="1"/>
          </p:nvPr>
        </p:nvSpPr>
        <p:spPr/>
        <p:txBody>
          <a:bodyPr/>
          <a:lstStyle/>
          <a:p>
            <a:endParaRPr lang="en-US" dirty="0"/>
          </a:p>
          <a:p>
            <a:r>
              <a:rPr lang="en-US" dirty="0"/>
              <a:t>NICE Key findings </a:t>
            </a:r>
          </a:p>
        </p:txBody>
      </p:sp>
      <p:sp>
        <p:nvSpPr>
          <p:cNvPr id="9" name="Slide Number Placeholder 3">
            <a:extLst>
              <a:ext uri="{FF2B5EF4-FFF2-40B4-BE49-F238E27FC236}">
                <a16:creationId xmlns:a16="http://schemas.microsoft.com/office/drawing/2014/main" id="{94A79DC7-EE18-CEA0-2EE2-AC2C8D4A90E2}"/>
              </a:ext>
              <a:ext uri="{C183D7F6-B498-43B3-948B-1728B52AA6E4}">
                <adec:decorative xmlns:adec="http://schemas.microsoft.com/office/drawing/2017/decorative" val="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1</a:t>
            </a:fld>
            <a:endParaRPr lang="en-US" sz="1200" dirty="0">
              <a:solidFill>
                <a:schemeClr val="bg1"/>
              </a:solidFill>
              <a:latin typeface="Inter" panose="02000503000000020004" pitchFamily="2" charset="0"/>
              <a:ea typeface="Inter" panose="02000503000000020004" pitchFamily="2" charset="0"/>
            </a:endParaRPr>
          </a:p>
        </p:txBody>
      </p:sp>
      <p:pic>
        <p:nvPicPr>
          <p:cNvPr id="23" name="Picture Placeholder 22">
            <a:extLst>
              <a:ext uri="{FF2B5EF4-FFF2-40B4-BE49-F238E27FC236}">
                <a16:creationId xmlns:a16="http://schemas.microsoft.com/office/drawing/2014/main" id="{634C9E25-D621-41C3-B161-1039F4434A20}"/>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4" name="Picture Placeholder 5">
            <a:extLst>
              <a:ext uri="{FF2B5EF4-FFF2-40B4-BE49-F238E27FC236}">
                <a16:creationId xmlns:a16="http://schemas.microsoft.com/office/drawing/2014/main" id="{D7EBABB0-08E9-F62B-C6B0-74E3F8E79CD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730875" y="0"/>
            <a:ext cx="6461125" cy="6857999"/>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pic>
    </p:spTree>
    <p:extLst>
      <p:ext uri="{BB962C8B-B14F-4D97-AF65-F5344CB8AC3E}">
        <p14:creationId xmlns:p14="http://schemas.microsoft.com/office/powerpoint/2010/main" val="302498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F987-9764-9106-080B-27AB06C0E1D6}"/>
              </a:ext>
            </a:extLst>
          </p:cNvPr>
          <p:cNvSpPr>
            <a:spLocks noGrp="1"/>
          </p:cNvSpPr>
          <p:nvPr>
            <p:ph type="ctrTitle"/>
          </p:nvPr>
        </p:nvSpPr>
        <p:spPr>
          <a:xfrm>
            <a:off x="-1" y="94891"/>
            <a:ext cx="7530861" cy="785003"/>
          </a:xfrm>
        </p:spPr>
        <p:txBody>
          <a:bodyPr anchor="t">
            <a:normAutofit/>
          </a:bodyPr>
          <a:lstStyle/>
          <a:p>
            <a:r>
              <a:rPr lang="en-GB" sz="3200" dirty="0"/>
              <a:t>NICE overall – areas for improvement </a:t>
            </a:r>
          </a:p>
        </p:txBody>
      </p:sp>
      <p:sp>
        <p:nvSpPr>
          <p:cNvPr id="9" name="Subtitle 2">
            <a:extLst>
              <a:ext uri="{FF2B5EF4-FFF2-40B4-BE49-F238E27FC236}">
                <a16:creationId xmlns:a16="http://schemas.microsoft.com/office/drawing/2014/main" id="{BFF5D684-9958-A3FD-5BF1-FAEA47A44D74}"/>
              </a:ext>
            </a:extLst>
          </p:cNvPr>
          <p:cNvSpPr>
            <a:spLocks noGrp="1"/>
          </p:cNvSpPr>
          <p:nvPr>
            <p:ph type="subTitle" idx="1"/>
          </p:nvPr>
        </p:nvSpPr>
        <p:spPr>
          <a:xfrm>
            <a:off x="86264" y="621102"/>
            <a:ext cx="6573328" cy="4986068"/>
          </a:xfrm>
        </p:spPr>
        <p:txBody>
          <a:bodyPr>
            <a:normAutofit lnSpcReduction="10000"/>
          </a:bodyPr>
          <a:lstStyle/>
          <a:p>
            <a:endParaRPr lang="en-US" dirty="0"/>
          </a:p>
          <a:p>
            <a:pPr marL="342900" indent="-342900">
              <a:lnSpc>
                <a:spcPct val="150000"/>
              </a:lnSpc>
              <a:spcBef>
                <a:spcPts val="0"/>
              </a:spcBef>
              <a:buFont typeface="Arial" panose="020B0604020202020204" pitchFamily="34" charset="0"/>
              <a:buChar char="•"/>
            </a:pPr>
            <a:r>
              <a:rPr lang="en-US" u="sng" dirty="0"/>
              <a:t>Wellbeing</a:t>
            </a:r>
            <a:r>
              <a:rPr lang="en-US" dirty="0"/>
              <a:t> – stress due to work demands </a:t>
            </a:r>
          </a:p>
          <a:p>
            <a:pPr marL="342900" indent="-342900">
              <a:lnSpc>
                <a:spcPct val="150000"/>
              </a:lnSpc>
              <a:spcBef>
                <a:spcPts val="0"/>
              </a:spcBef>
              <a:buFont typeface="Arial" panose="020B0604020202020204" pitchFamily="34" charset="0"/>
              <a:buChar char="•"/>
            </a:pPr>
            <a:r>
              <a:rPr lang="en-US" u="sng" dirty="0"/>
              <a:t>Job Satisfaction </a:t>
            </a:r>
            <a:r>
              <a:rPr lang="en-US" dirty="0"/>
              <a:t>– development </a:t>
            </a:r>
          </a:p>
          <a:p>
            <a:pPr marL="342900" indent="-342900">
              <a:lnSpc>
                <a:spcPct val="150000"/>
              </a:lnSpc>
              <a:spcBef>
                <a:spcPts val="0"/>
              </a:spcBef>
              <a:buFont typeface="Arial" panose="020B0604020202020204" pitchFamily="34" charset="0"/>
              <a:buChar char="•"/>
            </a:pPr>
            <a:r>
              <a:rPr lang="en-US" u="sng" dirty="0"/>
              <a:t>User focused </a:t>
            </a:r>
            <a:r>
              <a:rPr lang="en-US" dirty="0"/>
              <a:t>– how aligned we are to a user focused approach </a:t>
            </a:r>
          </a:p>
          <a:p>
            <a:pPr marL="342900" indent="-342900">
              <a:lnSpc>
                <a:spcPct val="150000"/>
              </a:lnSpc>
              <a:spcBef>
                <a:spcPts val="0"/>
              </a:spcBef>
              <a:buFont typeface="Arial" panose="020B0604020202020204" pitchFamily="34" charset="0"/>
              <a:buChar char="•"/>
            </a:pPr>
            <a:r>
              <a:rPr lang="en-US" u="sng" dirty="0"/>
              <a:t>Innovation</a:t>
            </a:r>
            <a:r>
              <a:rPr lang="en-US" dirty="0"/>
              <a:t> – the extent to which people’s ideas are given the time to grow </a:t>
            </a:r>
          </a:p>
          <a:p>
            <a:pPr marL="342900" indent="-342900">
              <a:lnSpc>
                <a:spcPct val="150000"/>
              </a:lnSpc>
              <a:spcBef>
                <a:spcPts val="0"/>
              </a:spcBef>
              <a:buFont typeface="Arial" panose="020B0604020202020204" pitchFamily="34" charset="0"/>
              <a:buChar char="•"/>
            </a:pPr>
            <a:r>
              <a:rPr lang="en-US" u="sng" dirty="0"/>
              <a:t>Learning &amp; development </a:t>
            </a:r>
            <a:r>
              <a:rPr lang="en-US" dirty="0"/>
              <a:t>– to extent to which people feel they are being developed, with a focus on appraisals</a:t>
            </a:r>
          </a:p>
          <a:p>
            <a:pPr marL="342900" indent="-342900">
              <a:lnSpc>
                <a:spcPct val="150000"/>
              </a:lnSpc>
              <a:spcBef>
                <a:spcPts val="0"/>
              </a:spcBef>
              <a:buFont typeface="Arial" panose="020B0604020202020204" pitchFamily="34" charset="0"/>
              <a:buChar char="•"/>
            </a:pPr>
            <a:r>
              <a:rPr lang="en-US" u="sng" dirty="0"/>
              <a:t>Inclusiveness</a:t>
            </a:r>
            <a:r>
              <a:rPr lang="en-US" dirty="0"/>
              <a:t> – action taken to combat bullying, harassment and discrimination </a:t>
            </a:r>
          </a:p>
        </p:txBody>
      </p:sp>
      <p:pic>
        <p:nvPicPr>
          <p:cNvPr id="4" name="Picture 3">
            <a:extLst>
              <a:ext uri="{FF2B5EF4-FFF2-40B4-BE49-F238E27FC236}">
                <a16:creationId xmlns:a16="http://schemas.microsoft.com/office/drawing/2014/main" id="{AC79D4A4-55C8-A2EA-89CB-AD2680EBE675}"/>
              </a:ext>
              <a:ext uri="{C183D7F6-B498-43B3-948B-1728B52AA6E4}">
                <adec:decorative xmlns:adec="http://schemas.microsoft.com/office/drawing/2017/decorative" val="1"/>
              </a:ext>
            </a:extLst>
          </p:cNvPr>
          <p:cNvPicPr>
            <a:picLocks noChangeAspect="1"/>
          </p:cNvPicPr>
          <p:nvPr/>
        </p:nvPicPr>
        <p:blipFill rotWithShape="1">
          <a:blip r:embed="rId2"/>
          <a:srcRect l="30716" r="16359" b="-1"/>
          <a:stretch/>
        </p:blipFill>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a:noFill/>
        </p:spPr>
      </p:pic>
    </p:spTree>
    <p:extLst>
      <p:ext uri="{BB962C8B-B14F-4D97-AF65-F5344CB8AC3E}">
        <p14:creationId xmlns:p14="http://schemas.microsoft.com/office/powerpoint/2010/main" val="216550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83970E68-53F6-743C-9B61-4EAA68639E0B}"/>
              </a:ext>
            </a:extLst>
          </p:cNvPr>
          <p:cNvSpPr>
            <a:spLocks noGrp="1"/>
          </p:cNvSpPr>
          <p:nvPr>
            <p:ph type="body" sz="quarter" idx="16"/>
          </p:nvPr>
        </p:nvSpPr>
        <p:spPr>
          <a:xfrm>
            <a:off x="727471" y="3613413"/>
            <a:ext cx="2977754" cy="602325"/>
          </a:xfrm>
        </p:spPr>
        <p:txBody>
          <a:bodyPr>
            <a:normAutofit/>
          </a:bodyPr>
          <a:lstStyle/>
          <a:p>
            <a:r>
              <a:rPr lang="en-GB" sz="3000" dirty="0"/>
              <a:t>Crowdsourcing  </a:t>
            </a:r>
          </a:p>
        </p:txBody>
      </p:sp>
      <p:sp>
        <p:nvSpPr>
          <p:cNvPr id="22" name="Text Placeholder 21">
            <a:extLst>
              <a:ext uri="{FF2B5EF4-FFF2-40B4-BE49-F238E27FC236}">
                <a16:creationId xmlns:a16="http://schemas.microsoft.com/office/drawing/2014/main" id="{55B685E8-5281-9B99-4FFB-C6637A3E99E4}"/>
              </a:ext>
            </a:extLst>
          </p:cNvPr>
          <p:cNvSpPr>
            <a:spLocks noGrp="1"/>
          </p:cNvSpPr>
          <p:nvPr>
            <p:ph type="body" sz="quarter" idx="15"/>
          </p:nvPr>
        </p:nvSpPr>
        <p:spPr>
          <a:xfrm>
            <a:off x="209549" y="4229228"/>
            <a:ext cx="3400002" cy="1815503"/>
          </a:xfrm>
        </p:spPr>
        <p:txBody>
          <a:bodyPr>
            <a:normAutofit lnSpcReduction="10000"/>
          </a:bodyPr>
          <a:lstStyle/>
          <a:p>
            <a:pPr marL="285750" indent="-285750">
              <a:lnSpc>
                <a:spcPct val="150000"/>
              </a:lnSpc>
              <a:spcBef>
                <a:spcPts val="0"/>
              </a:spcBef>
              <a:buFont typeface="Arial" panose="020B0604020202020204" pitchFamily="34" charset="0"/>
              <a:buChar char="•"/>
            </a:pPr>
            <a:r>
              <a:rPr lang="en-GB" dirty="0">
                <a:effectLst/>
                <a:latin typeface="+mn-lt"/>
                <a:ea typeface="Times New Roman" panose="02020603050405020304" pitchFamily="18" charset="0"/>
              </a:rPr>
              <a:t>The invaluable ideas gathered via the crowdsourcing platform are being used to inspire quick progress on actions.</a:t>
            </a:r>
            <a:endParaRPr lang="en-GB" dirty="0">
              <a:latin typeface="+mn-lt"/>
            </a:endParaRPr>
          </a:p>
        </p:txBody>
      </p:sp>
      <p:sp>
        <p:nvSpPr>
          <p:cNvPr id="13" name="Title 12">
            <a:extLst>
              <a:ext uri="{FF2B5EF4-FFF2-40B4-BE49-F238E27FC236}">
                <a16:creationId xmlns:a16="http://schemas.microsoft.com/office/drawing/2014/main" id="{4706121C-B625-C09D-122C-CDBA56C45CE4}"/>
              </a:ext>
            </a:extLst>
          </p:cNvPr>
          <p:cNvSpPr>
            <a:spLocks noGrp="1"/>
          </p:cNvSpPr>
          <p:nvPr>
            <p:ph type="ctrTitle"/>
          </p:nvPr>
        </p:nvSpPr>
        <p:spPr>
          <a:xfrm>
            <a:off x="5166164" y="194212"/>
            <a:ext cx="3225361" cy="673348"/>
          </a:xfrm>
        </p:spPr>
        <p:txBody>
          <a:bodyPr>
            <a:normAutofit fontScale="90000"/>
          </a:bodyPr>
          <a:lstStyle/>
          <a:p>
            <a:r>
              <a:rPr lang="en-GB" sz="3000" dirty="0"/>
              <a:t>Staff Engagement Surveys</a:t>
            </a:r>
          </a:p>
        </p:txBody>
      </p:sp>
      <p:sp>
        <p:nvSpPr>
          <p:cNvPr id="19" name="Text Placeholder 18">
            <a:extLst>
              <a:ext uri="{FF2B5EF4-FFF2-40B4-BE49-F238E27FC236}">
                <a16:creationId xmlns:a16="http://schemas.microsoft.com/office/drawing/2014/main" id="{48C6F35E-D62F-4045-223A-F312F3540425}"/>
              </a:ext>
            </a:extLst>
          </p:cNvPr>
          <p:cNvSpPr>
            <a:spLocks noGrp="1"/>
          </p:cNvSpPr>
          <p:nvPr>
            <p:ph type="body" sz="quarter" idx="13"/>
          </p:nvPr>
        </p:nvSpPr>
        <p:spPr>
          <a:xfrm>
            <a:off x="4210719" y="971839"/>
            <a:ext cx="3933156" cy="2971511"/>
          </a:xfrm>
        </p:spPr>
        <p:txBody>
          <a:bodyPr>
            <a:noAutofit/>
          </a:bodyPr>
          <a:lstStyle/>
          <a:p>
            <a:pPr marL="285750" indent="-285750">
              <a:lnSpc>
                <a:spcPct val="150000"/>
              </a:lnSpc>
              <a:spcBef>
                <a:spcPts val="0"/>
              </a:spcBef>
              <a:buFont typeface="Arial" panose="020B0604020202020204" pitchFamily="34" charset="0"/>
              <a:buChar char="•"/>
            </a:pPr>
            <a:r>
              <a:rPr lang="en-GB" dirty="0">
                <a:latin typeface="+mn-lt"/>
              </a:rPr>
              <a:t>Diagnostic to provide insights into </a:t>
            </a:r>
            <a:r>
              <a:rPr lang="en-GB" dirty="0">
                <a:solidFill>
                  <a:srgbClr val="000000"/>
                </a:solidFill>
                <a:effectLst/>
                <a:latin typeface="+mn-lt"/>
                <a:ea typeface="Calibri" panose="020F0502020204030204" pitchFamily="34" charset="0"/>
              </a:rPr>
              <a:t>priorities for improvement, as well as highlighting areas of success.</a:t>
            </a:r>
            <a:endParaRPr lang="en-GB" dirty="0">
              <a:latin typeface="+mn-lt"/>
            </a:endParaRPr>
          </a:p>
          <a:p>
            <a:pPr marL="285750" indent="-285750">
              <a:lnSpc>
                <a:spcPct val="150000"/>
              </a:lnSpc>
              <a:spcBef>
                <a:spcPts val="0"/>
              </a:spcBef>
              <a:buFont typeface="Arial" panose="020B0604020202020204" pitchFamily="34" charset="0"/>
              <a:buChar char="•"/>
            </a:pPr>
            <a:r>
              <a:rPr lang="en-GB" dirty="0">
                <a:latin typeface="+mn-lt"/>
              </a:rPr>
              <a:t>Pulse surveys </a:t>
            </a:r>
            <a:r>
              <a:rPr lang="en-GB" dirty="0">
                <a:effectLst/>
                <a:latin typeface="+mn-lt"/>
                <a:ea typeface="Times New Roman" panose="02020603050405020304" pitchFamily="18" charset="0"/>
              </a:rPr>
              <a:t>enable </a:t>
            </a:r>
            <a:r>
              <a:rPr lang="en-GB" dirty="0">
                <a:latin typeface="+mn-lt"/>
                <a:ea typeface="Times New Roman" panose="02020603050405020304" pitchFamily="18" charset="0"/>
              </a:rPr>
              <a:t>regular </a:t>
            </a:r>
            <a:r>
              <a:rPr lang="en-GB" dirty="0">
                <a:effectLst/>
                <a:latin typeface="+mn-lt"/>
                <a:ea typeface="Times New Roman" panose="02020603050405020304" pitchFamily="18" charset="0"/>
              </a:rPr>
              <a:t>focus on key areas and track progress of staff engagement scores.</a:t>
            </a:r>
            <a:endParaRPr lang="en-GB" dirty="0">
              <a:latin typeface="+mn-lt"/>
            </a:endParaRPr>
          </a:p>
        </p:txBody>
      </p:sp>
      <p:sp>
        <p:nvSpPr>
          <p:cNvPr id="24" name="Text Placeholder 23">
            <a:extLst>
              <a:ext uri="{FF2B5EF4-FFF2-40B4-BE49-F238E27FC236}">
                <a16:creationId xmlns:a16="http://schemas.microsoft.com/office/drawing/2014/main" id="{B368F5E9-B52C-9237-7927-62F294526FAB}"/>
              </a:ext>
            </a:extLst>
          </p:cNvPr>
          <p:cNvSpPr>
            <a:spLocks noGrp="1"/>
          </p:cNvSpPr>
          <p:nvPr>
            <p:ph type="body" sz="quarter" idx="17"/>
          </p:nvPr>
        </p:nvSpPr>
        <p:spPr>
          <a:xfrm>
            <a:off x="8655333" y="3613414"/>
            <a:ext cx="3536667" cy="766578"/>
          </a:xfrm>
        </p:spPr>
        <p:txBody>
          <a:bodyPr>
            <a:normAutofit/>
          </a:bodyPr>
          <a:lstStyle/>
          <a:p>
            <a:r>
              <a:rPr lang="en-GB" sz="3000" dirty="0"/>
              <a:t>Action planning </a:t>
            </a:r>
          </a:p>
        </p:txBody>
      </p:sp>
      <p:sp>
        <p:nvSpPr>
          <p:cNvPr id="21" name="Text Placeholder 20">
            <a:extLst>
              <a:ext uri="{FF2B5EF4-FFF2-40B4-BE49-F238E27FC236}">
                <a16:creationId xmlns:a16="http://schemas.microsoft.com/office/drawing/2014/main" id="{FF5FB7F6-07CC-00BD-B91E-665E895447F4}"/>
              </a:ext>
            </a:extLst>
          </p:cNvPr>
          <p:cNvSpPr>
            <a:spLocks noGrp="1"/>
          </p:cNvSpPr>
          <p:nvPr>
            <p:ph type="body" sz="quarter" idx="14"/>
          </p:nvPr>
        </p:nvSpPr>
        <p:spPr>
          <a:xfrm>
            <a:off x="7839074" y="4274919"/>
            <a:ext cx="4352925" cy="2641575"/>
          </a:xfrm>
        </p:spPr>
        <p:txBody>
          <a:bodyPr>
            <a:normAutofit fontScale="77500" lnSpcReduction="20000"/>
          </a:bodyPr>
          <a:lstStyle/>
          <a:p>
            <a:pPr marL="285750" indent="-285750">
              <a:lnSpc>
                <a:spcPct val="150000"/>
              </a:lnSpc>
              <a:spcBef>
                <a:spcPts val="0"/>
              </a:spcBef>
              <a:buFont typeface="Arial" panose="020B0604020202020204" pitchFamily="34" charset="0"/>
              <a:buChar char="•"/>
            </a:pPr>
            <a:r>
              <a:rPr lang="en-GB" sz="2000" dirty="0"/>
              <a:t>NICE wide action plan to combat org wide issues.</a:t>
            </a:r>
          </a:p>
          <a:p>
            <a:pPr marL="285750" indent="-285750">
              <a:lnSpc>
                <a:spcPct val="150000"/>
              </a:lnSpc>
              <a:spcBef>
                <a:spcPts val="0"/>
              </a:spcBef>
              <a:buFont typeface="Arial" panose="020B0604020202020204" pitchFamily="34" charset="0"/>
              <a:buChar char="•"/>
            </a:pPr>
            <a:r>
              <a:rPr lang="en-GB" sz="2000" dirty="0"/>
              <a:t>Directorate specific action plans co-created with staff, locally owned and transparent.</a:t>
            </a:r>
          </a:p>
          <a:p>
            <a:pPr marL="285750" indent="-285750">
              <a:lnSpc>
                <a:spcPct val="150000"/>
              </a:lnSpc>
              <a:spcBef>
                <a:spcPts val="0"/>
              </a:spcBef>
              <a:buFont typeface="Arial" panose="020B0604020202020204" pitchFamily="34" charset="0"/>
              <a:buChar char="•"/>
            </a:pPr>
            <a:r>
              <a:rPr lang="en-GB" sz="2000" dirty="0"/>
              <a:t>Longer term business planning to address innovation and user focused issues.</a:t>
            </a:r>
          </a:p>
          <a:p>
            <a:pPr marL="285750" indent="-285750">
              <a:buFont typeface="Arial" panose="020B0604020202020204" pitchFamily="34" charset="0"/>
              <a:buChar char="•"/>
            </a:pPr>
            <a:endParaRPr lang="en-GB" dirty="0"/>
          </a:p>
        </p:txBody>
      </p:sp>
      <p:sp>
        <p:nvSpPr>
          <p:cNvPr id="14" name="Slide Number Placeholder 3">
            <a:extLst>
              <a:ext uri="{FF2B5EF4-FFF2-40B4-BE49-F238E27FC236}">
                <a16:creationId xmlns:a16="http://schemas.microsoft.com/office/drawing/2014/main" id="{2F201C2E-48AA-743F-FED3-721ECEA0BDF7}"/>
              </a:ext>
              <a:ext uri="{C183D7F6-B498-43B3-948B-1728B52AA6E4}">
                <adec:decorative xmlns:adec="http://schemas.microsoft.com/office/drawing/2017/decorative" val="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11</a:t>
            </a:fld>
            <a:endParaRPr lang="en-US" sz="1200" dirty="0">
              <a:solidFill>
                <a:schemeClr val="bg1"/>
              </a:solidFill>
              <a:latin typeface="Inter" panose="02000503000000020004" pitchFamily="2" charset="0"/>
              <a:ea typeface="Inter" panose="02000503000000020004" pitchFamily="2" charset="0"/>
            </a:endParaRPr>
          </a:p>
        </p:txBody>
      </p:sp>
      <p:pic>
        <p:nvPicPr>
          <p:cNvPr id="46" name="Picture Placeholder 45">
            <a:extLst>
              <a:ext uri="{FF2B5EF4-FFF2-40B4-BE49-F238E27FC236}">
                <a16:creationId xmlns:a16="http://schemas.microsoft.com/office/drawing/2014/main" id="{E0C021FE-5697-D2CD-B572-544083583B74}"/>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p:blipFill>
        <p:spPr>
          <a:xfrm>
            <a:off x="0" y="0"/>
            <a:ext cx="4304568" cy="3453092"/>
          </a:xfrm>
        </p:spPr>
      </p:pic>
      <p:pic>
        <p:nvPicPr>
          <p:cNvPr id="54" name="Picture Placeholder 53">
            <a:extLst>
              <a:ext uri="{FF2B5EF4-FFF2-40B4-BE49-F238E27FC236}">
                <a16:creationId xmlns:a16="http://schemas.microsoft.com/office/drawing/2014/main" id="{CB194BC2-67D1-EE9C-0B0E-11FFF3450624}"/>
              </a:ext>
              <a:ext uri="{C183D7F6-B498-43B3-948B-1728B52AA6E4}">
                <adec:decorative xmlns:adec="http://schemas.microsoft.com/office/drawing/2017/decorative" val="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p:pic>
      <p:pic>
        <p:nvPicPr>
          <p:cNvPr id="2" name="Picture 1">
            <a:extLst>
              <a:ext uri="{FF2B5EF4-FFF2-40B4-BE49-F238E27FC236}">
                <a16:creationId xmlns:a16="http://schemas.microsoft.com/office/drawing/2014/main" id="{7825A483-A16B-4F43-9F11-234602F6080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18199" y="194212"/>
            <a:ext cx="719390" cy="725487"/>
          </a:xfrm>
          <a:prstGeom prst="rect">
            <a:avLst/>
          </a:prstGeom>
        </p:spPr>
      </p:pic>
      <p:pic>
        <p:nvPicPr>
          <p:cNvPr id="8" name="Picture Placeholder 7">
            <a:extLst>
              <a:ext uri="{FF2B5EF4-FFF2-40B4-BE49-F238E27FC236}">
                <a16:creationId xmlns:a16="http://schemas.microsoft.com/office/drawing/2014/main" id="{E1BAA343-7E33-93AB-73E7-E4EAC519F505}"/>
              </a:ext>
              <a:ext uri="{C183D7F6-B498-43B3-948B-1728B52AA6E4}">
                <adec:decorative xmlns:adec="http://schemas.microsoft.com/office/drawing/2017/decorative" val="1"/>
              </a:ext>
            </a:extLst>
          </p:cNvPr>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l="3217" r="3217"/>
          <a:stretch>
            <a:fillRect/>
          </a:stretch>
        </p:blipFill>
        <p:spPr/>
      </p:pic>
      <p:pic>
        <p:nvPicPr>
          <p:cNvPr id="9" name="Picture 8">
            <a:extLst>
              <a:ext uri="{FF2B5EF4-FFF2-40B4-BE49-F238E27FC236}">
                <a16:creationId xmlns:a16="http://schemas.microsoft.com/office/drawing/2014/main" id="{84BAF8E2-3193-CA6A-E30E-07D4912E725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935333" y="3554919"/>
            <a:ext cx="720000" cy="720000"/>
          </a:xfrm>
          <a:prstGeom prst="rect">
            <a:avLst/>
          </a:prstGeom>
        </p:spPr>
      </p:pic>
      <p:pic>
        <p:nvPicPr>
          <p:cNvPr id="17" name="Picture 16">
            <a:extLst>
              <a:ext uri="{FF2B5EF4-FFF2-40B4-BE49-F238E27FC236}">
                <a16:creationId xmlns:a16="http://schemas.microsoft.com/office/drawing/2014/main" id="{F60297D3-E481-D997-49CF-1560D06EDB0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5042" y="3523309"/>
            <a:ext cx="692429" cy="692429"/>
          </a:xfrm>
          <a:prstGeom prst="rect">
            <a:avLst/>
          </a:prstGeom>
        </p:spPr>
      </p:pic>
    </p:spTree>
    <p:extLst>
      <p:ext uri="{BB962C8B-B14F-4D97-AF65-F5344CB8AC3E}">
        <p14:creationId xmlns:p14="http://schemas.microsoft.com/office/powerpoint/2010/main" val="367300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2B643BD7-3373-707C-32B9-2D2A8A4D3501}"/>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23" r="1923"/>
          <a:stretch>
            <a:fillRect/>
          </a:stretch>
        </p:blipFill>
        <p:spPr/>
      </p:pic>
      <p:sp>
        <p:nvSpPr>
          <p:cNvPr id="5" name="Text Placeholder 4">
            <a:extLst>
              <a:ext uri="{FF2B5EF4-FFF2-40B4-BE49-F238E27FC236}">
                <a16:creationId xmlns:a16="http://schemas.microsoft.com/office/drawing/2014/main" id="{00220160-98F8-E68D-B14F-1A84A5AB827A}"/>
              </a:ext>
            </a:extLst>
          </p:cNvPr>
          <p:cNvSpPr>
            <a:spLocks noGrp="1"/>
          </p:cNvSpPr>
          <p:nvPr>
            <p:ph type="body" sz="quarter" idx="16"/>
          </p:nvPr>
        </p:nvSpPr>
        <p:spPr>
          <a:xfrm>
            <a:off x="-89452" y="3398802"/>
            <a:ext cx="4032802" cy="715998"/>
          </a:xfrm>
        </p:spPr>
        <p:txBody>
          <a:bodyPr>
            <a:noAutofit/>
          </a:bodyPr>
          <a:lstStyle/>
          <a:p>
            <a:pPr>
              <a:lnSpc>
                <a:spcPct val="100000"/>
              </a:lnSpc>
              <a:spcBef>
                <a:spcPts val="0"/>
              </a:spcBef>
            </a:pPr>
            <a:r>
              <a:rPr lang="en-US" sz="1600" u="sng" dirty="0"/>
              <a:t>Inclusiveness– action taken to combat bullying, harassment &amp; discrimination </a:t>
            </a:r>
          </a:p>
        </p:txBody>
      </p:sp>
      <p:sp>
        <p:nvSpPr>
          <p:cNvPr id="6" name="Text Placeholder 5">
            <a:extLst>
              <a:ext uri="{FF2B5EF4-FFF2-40B4-BE49-F238E27FC236}">
                <a16:creationId xmlns:a16="http://schemas.microsoft.com/office/drawing/2014/main" id="{7A58BB19-FB5F-40C5-5B38-8F78CB775B05}"/>
              </a:ext>
            </a:extLst>
          </p:cNvPr>
          <p:cNvSpPr>
            <a:spLocks noGrp="1"/>
          </p:cNvSpPr>
          <p:nvPr>
            <p:ph type="body" sz="quarter" idx="15"/>
          </p:nvPr>
        </p:nvSpPr>
        <p:spPr>
          <a:xfrm>
            <a:off x="-89452" y="3866322"/>
            <a:ext cx="3906078" cy="2905954"/>
          </a:xfrm>
        </p:spPr>
        <p:txBody>
          <a:bodyPr>
            <a:noAutofit/>
          </a:bodyPr>
          <a:lstStyle/>
          <a:p>
            <a:pPr marL="285750" indent="-285750">
              <a:lnSpc>
                <a:spcPct val="100000"/>
              </a:lnSpc>
              <a:spcBef>
                <a:spcPts val="0"/>
              </a:spcBef>
              <a:buFont typeface="Arial" panose="020B0604020202020204" pitchFamily="34" charset="0"/>
              <a:buChar char="•"/>
            </a:pPr>
            <a:r>
              <a:rPr lang="en-GB" dirty="0">
                <a:latin typeface="+mn-lt"/>
              </a:rPr>
              <a:t>Working group to help explore issues and suggest improvements.</a:t>
            </a:r>
          </a:p>
          <a:p>
            <a:pPr>
              <a:lnSpc>
                <a:spcPct val="100000"/>
              </a:lnSpc>
              <a:spcBef>
                <a:spcPts val="0"/>
              </a:spcBef>
            </a:pPr>
            <a:endParaRPr lang="en-GB" dirty="0">
              <a:latin typeface="+mn-lt"/>
            </a:endParaRPr>
          </a:p>
          <a:p>
            <a:pPr marL="285750" indent="-285750">
              <a:lnSpc>
                <a:spcPct val="100000"/>
              </a:lnSpc>
              <a:spcBef>
                <a:spcPts val="0"/>
              </a:spcBef>
              <a:buFont typeface="Arial" panose="020B0604020202020204" pitchFamily="34" charset="0"/>
              <a:buChar char="•"/>
            </a:pPr>
            <a:r>
              <a:rPr lang="en-GB" dirty="0">
                <a:latin typeface="+mn-lt"/>
              </a:rPr>
              <a:t>Active bystander - </a:t>
            </a:r>
            <a:r>
              <a:rPr lang="en-GB" dirty="0">
                <a:effectLst/>
                <a:latin typeface="+mn-lt"/>
                <a:ea typeface="Times New Roman" panose="02020603050405020304" pitchFamily="18" charset="0"/>
              </a:rPr>
              <a:t>everyone's responsibility to help address the problem.</a:t>
            </a:r>
          </a:p>
          <a:p>
            <a:pPr marL="285750" indent="-285750">
              <a:lnSpc>
                <a:spcPct val="100000"/>
              </a:lnSpc>
              <a:spcBef>
                <a:spcPts val="0"/>
              </a:spcBef>
              <a:buFont typeface="Arial" panose="020B0604020202020204" pitchFamily="34" charset="0"/>
              <a:buChar char="•"/>
            </a:pPr>
            <a:endParaRPr lang="en-GB" dirty="0">
              <a:latin typeface="+mn-lt"/>
            </a:endParaRPr>
          </a:p>
          <a:p>
            <a:pPr marL="285750" indent="-285750">
              <a:lnSpc>
                <a:spcPct val="100000"/>
              </a:lnSpc>
              <a:spcBef>
                <a:spcPts val="0"/>
              </a:spcBef>
              <a:buFont typeface="Arial" panose="020B0604020202020204" pitchFamily="34" charset="0"/>
              <a:buChar char="•"/>
            </a:pPr>
            <a:r>
              <a:rPr lang="en-GB" dirty="0">
                <a:latin typeface="+mn-lt"/>
                <a:ea typeface="Times New Roman" panose="02020603050405020304" pitchFamily="18" charset="0"/>
                <a:cs typeface="Times New Roman" panose="02020603050405020304" pitchFamily="18" charset="0"/>
              </a:rPr>
              <a:t>C</a:t>
            </a:r>
            <a:r>
              <a:rPr lang="en-GB" dirty="0">
                <a:effectLst/>
                <a:latin typeface="+mn-lt"/>
                <a:ea typeface="Times New Roman" panose="02020603050405020304" pitchFamily="18" charset="0"/>
                <a:cs typeface="Times New Roman" panose="02020603050405020304" pitchFamily="18" charset="0"/>
              </a:rPr>
              <a:t>ompliment current processes/ procedures.</a:t>
            </a:r>
          </a:p>
          <a:p>
            <a:pPr marL="285750" indent="-285750">
              <a:lnSpc>
                <a:spcPct val="100000"/>
              </a:lnSpc>
              <a:spcBef>
                <a:spcPts val="0"/>
              </a:spcBef>
              <a:buFont typeface="Arial" panose="020B0604020202020204" pitchFamily="34" charset="0"/>
              <a:buChar char="•"/>
            </a:pPr>
            <a:endParaRPr lang="en-GB" dirty="0">
              <a:latin typeface="+mn-lt"/>
            </a:endParaRPr>
          </a:p>
          <a:p>
            <a:pPr>
              <a:lnSpc>
                <a:spcPct val="100000"/>
              </a:lnSpc>
              <a:spcBef>
                <a:spcPts val="0"/>
              </a:spcBef>
            </a:pPr>
            <a:endParaRPr lang="en-GB" dirty="0">
              <a:latin typeface="+mn-lt"/>
            </a:endParaRPr>
          </a:p>
        </p:txBody>
      </p:sp>
      <p:sp>
        <p:nvSpPr>
          <p:cNvPr id="7" name="Title 6">
            <a:extLst>
              <a:ext uri="{FF2B5EF4-FFF2-40B4-BE49-F238E27FC236}">
                <a16:creationId xmlns:a16="http://schemas.microsoft.com/office/drawing/2014/main" id="{45F7794B-8FA7-AA7F-0594-5C2B57763DEC}"/>
              </a:ext>
            </a:extLst>
          </p:cNvPr>
          <p:cNvSpPr>
            <a:spLocks noGrp="1"/>
          </p:cNvSpPr>
          <p:nvPr>
            <p:ph type="ctrTitle"/>
          </p:nvPr>
        </p:nvSpPr>
        <p:spPr>
          <a:xfrm>
            <a:off x="4200103" y="-6105"/>
            <a:ext cx="4915321" cy="730006"/>
          </a:xfrm>
        </p:spPr>
        <p:txBody>
          <a:bodyPr>
            <a:noAutofit/>
          </a:bodyPr>
          <a:lstStyle/>
          <a:p>
            <a:pPr>
              <a:lnSpc>
                <a:spcPct val="100000"/>
              </a:lnSpc>
            </a:pPr>
            <a:r>
              <a:rPr lang="en-GB" sz="1600" u="sng" dirty="0"/>
              <a:t>Wellbeing– stress due to work demands </a:t>
            </a:r>
          </a:p>
        </p:txBody>
      </p:sp>
      <p:sp>
        <p:nvSpPr>
          <p:cNvPr id="8" name="Text Placeholder 7">
            <a:extLst>
              <a:ext uri="{FF2B5EF4-FFF2-40B4-BE49-F238E27FC236}">
                <a16:creationId xmlns:a16="http://schemas.microsoft.com/office/drawing/2014/main" id="{055D9B9B-0475-C7AB-2547-AD05EBB832F2}"/>
              </a:ext>
            </a:extLst>
          </p:cNvPr>
          <p:cNvSpPr>
            <a:spLocks noGrp="1"/>
          </p:cNvSpPr>
          <p:nvPr>
            <p:ph type="body" sz="quarter" idx="13"/>
          </p:nvPr>
        </p:nvSpPr>
        <p:spPr>
          <a:xfrm>
            <a:off x="4133487" y="266700"/>
            <a:ext cx="4096173" cy="3186393"/>
          </a:xfrm>
        </p:spPr>
        <p:txBody>
          <a:bodyPr>
            <a:normAutofit fontScale="25000" lnSpcReduction="20000"/>
          </a:bodyPr>
          <a:lstStyle/>
          <a:p>
            <a:pPr marL="285750" indent="-285750">
              <a:lnSpc>
                <a:spcPct val="120000"/>
              </a:lnSpc>
              <a:spcBef>
                <a:spcPts val="0"/>
              </a:spcBef>
              <a:buFont typeface="Arial" panose="020B0604020202020204" pitchFamily="34" charset="0"/>
              <a:buChar char="•"/>
            </a:pPr>
            <a:r>
              <a:rPr lang="en-GB" sz="6400" dirty="0">
                <a:latin typeface="+mn-lt"/>
                <a:ea typeface="Lato" panose="020F0502020204030203" pitchFamily="34" charset="0"/>
                <a:cs typeface="Lato" panose="020F0502020204030203" pitchFamily="34" charset="0"/>
              </a:rPr>
              <a:t>C</a:t>
            </a:r>
            <a:r>
              <a:rPr lang="en-GB" sz="6400" dirty="0">
                <a:effectLst/>
                <a:latin typeface="+mn-lt"/>
                <a:ea typeface="Lato" panose="020F0502020204030203" pitchFamily="34" charset="0"/>
                <a:cs typeface="Lato" panose="020F0502020204030203" pitchFamily="34" charset="0"/>
              </a:rPr>
              <a:t>lear direction and manageable objectives for focus in year 23/24.</a:t>
            </a:r>
          </a:p>
          <a:p>
            <a:pPr marL="285750" indent="-285750">
              <a:lnSpc>
                <a:spcPct val="120000"/>
              </a:lnSpc>
              <a:spcBef>
                <a:spcPts val="0"/>
              </a:spcBef>
              <a:buFont typeface="Arial" panose="020B0604020202020204" pitchFamily="34" charset="0"/>
              <a:buChar char="•"/>
            </a:pPr>
            <a:endParaRPr lang="en-GB" sz="6400" dirty="0">
              <a:effectLst/>
              <a:latin typeface="+mn-lt"/>
              <a:ea typeface="Lato" panose="020F0502020204030203" pitchFamily="34" charset="0"/>
              <a:cs typeface="Lato" panose="020F0502020204030203" pitchFamily="34" charset="0"/>
            </a:endParaRPr>
          </a:p>
          <a:p>
            <a:pPr marL="285750" indent="-285750">
              <a:lnSpc>
                <a:spcPct val="120000"/>
              </a:lnSpc>
              <a:spcBef>
                <a:spcPts val="0"/>
              </a:spcBef>
              <a:buFont typeface="Arial" panose="020B0604020202020204" pitchFamily="34" charset="0"/>
              <a:buChar char="•"/>
            </a:pPr>
            <a:r>
              <a:rPr lang="en-GB" sz="6400" dirty="0">
                <a:latin typeface="+mn-lt"/>
                <a:ea typeface="Lato" panose="020F0502020204030203" pitchFamily="34" charset="0"/>
                <a:cs typeface="Lato" panose="020F0502020204030203" pitchFamily="34" charset="0"/>
              </a:rPr>
              <a:t>3-5 year transformation roadmap, </a:t>
            </a:r>
            <a:r>
              <a:rPr lang="en-GB" sz="6400" dirty="0">
                <a:effectLst/>
                <a:latin typeface="+mn-lt"/>
                <a:ea typeface="Times New Roman" panose="02020603050405020304" pitchFamily="18" charset="0"/>
                <a:cs typeface="Times New Roman" panose="02020603050405020304" pitchFamily="18" charset="0"/>
              </a:rPr>
              <a:t>with clarity on focus </a:t>
            </a:r>
            <a:r>
              <a:rPr lang="en-GB" sz="6400" dirty="0">
                <a:latin typeface="+mn-lt"/>
                <a:ea typeface="Times New Roman" panose="02020603050405020304" pitchFamily="18" charset="0"/>
                <a:cs typeface="Times New Roman" panose="02020603050405020304" pitchFamily="18" charset="0"/>
              </a:rPr>
              <a:t>for the </a:t>
            </a:r>
            <a:r>
              <a:rPr lang="en-GB" sz="6400" dirty="0">
                <a:effectLst/>
                <a:latin typeface="+mn-lt"/>
                <a:ea typeface="Times New Roman" panose="02020603050405020304" pitchFamily="18" charset="0"/>
                <a:cs typeface="Times New Roman" panose="02020603050405020304" pitchFamily="18" charset="0"/>
              </a:rPr>
              <a:t>year. Therefore workloads based on realistic outputs.</a:t>
            </a:r>
          </a:p>
          <a:p>
            <a:pPr marL="285750" indent="-285750">
              <a:lnSpc>
                <a:spcPct val="120000"/>
              </a:lnSpc>
              <a:spcBef>
                <a:spcPts val="0"/>
              </a:spcBef>
              <a:buFont typeface="Arial" panose="020B0604020202020204" pitchFamily="34" charset="0"/>
              <a:buChar char="•"/>
            </a:pPr>
            <a:endParaRPr lang="en-GB" sz="6400" dirty="0">
              <a:effectLst/>
              <a:latin typeface="+mn-lt"/>
              <a:ea typeface="Times New Roman" panose="02020603050405020304" pitchFamily="18" charset="0"/>
              <a:cs typeface="Times New Roman" panose="02020603050405020304" pitchFamily="18" charset="0"/>
            </a:endParaRPr>
          </a:p>
          <a:p>
            <a:pPr marL="285750" indent="-285750">
              <a:lnSpc>
                <a:spcPct val="120000"/>
              </a:lnSpc>
              <a:spcBef>
                <a:spcPts val="0"/>
              </a:spcBef>
              <a:buFont typeface="Arial" panose="020B0604020202020204" pitchFamily="34" charset="0"/>
              <a:buChar char="•"/>
            </a:pPr>
            <a:r>
              <a:rPr lang="en-GB" sz="6400" dirty="0">
                <a:latin typeface="+mn-lt"/>
                <a:ea typeface="Times New Roman" panose="02020603050405020304" pitchFamily="18" charset="0"/>
                <a:cs typeface="Times New Roman" panose="02020603050405020304" pitchFamily="18" charset="0"/>
              </a:rPr>
              <a:t>M</a:t>
            </a:r>
            <a:r>
              <a:rPr lang="en-GB" sz="6400" dirty="0">
                <a:effectLst/>
                <a:latin typeface="+mn-lt"/>
                <a:ea typeface="Times New Roman" panose="02020603050405020304" pitchFamily="18" charset="0"/>
                <a:cs typeface="Times New Roman" panose="02020603050405020304" pitchFamily="18" charset="0"/>
              </a:rPr>
              <a:t>anagement development programme </a:t>
            </a:r>
            <a:r>
              <a:rPr lang="en-GB" sz="6400" dirty="0">
                <a:latin typeface="+mn-lt"/>
                <a:ea typeface="Times New Roman" panose="02020603050405020304" pitchFamily="18" charset="0"/>
                <a:cs typeface="Times New Roman" panose="02020603050405020304" pitchFamily="18" charset="0"/>
              </a:rPr>
              <a:t>equipped managers to </a:t>
            </a:r>
            <a:r>
              <a:rPr lang="en-GB" sz="6400" dirty="0">
                <a:effectLst/>
                <a:latin typeface="+mn-lt"/>
                <a:ea typeface="Times New Roman" panose="02020603050405020304" pitchFamily="18" charset="0"/>
                <a:cs typeface="Times New Roman" panose="02020603050405020304" pitchFamily="18" charset="0"/>
              </a:rPr>
              <a:t>support their teams effectively.  Supporting staff experiencing stress at work will be a 23/24 module.</a:t>
            </a:r>
          </a:p>
          <a:p>
            <a:pPr marL="285750" indent="-285750">
              <a:buFont typeface="Arial" panose="020B0604020202020204" pitchFamily="34" charset="0"/>
              <a:buChar char="•"/>
            </a:pPr>
            <a:endParaRPr lang="en-GB" sz="5600" dirty="0">
              <a:effectLst/>
              <a:latin typeface="+mn-lt"/>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9" name="Text Placeholder 8">
            <a:extLst>
              <a:ext uri="{FF2B5EF4-FFF2-40B4-BE49-F238E27FC236}">
                <a16:creationId xmlns:a16="http://schemas.microsoft.com/office/drawing/2014/main" id="{E0B03648-8C7D-610F-649D-7A43F8A14022}"/>
              </a:ext>
            </a:extLst>
          </p:cNvPr>
          <p:cNvSpPr>
            <a:spLocks noGrp="1"/>
          </p:cNvSpPr>
          <p:nvPr>
            <p:ph type="body" sz="quarter" idx="17"/>
          </p:nvPr>
        </p:nvSpPr>
        <p:spPr>
          <a:xfrm>
            <a:off x="7962476" y="3398802"/>
            <a:ext cx="4229524" cy="916120"/>
          </a:xfrm>
        </p:spPr>
        <p:txBody>
          <a:bodyPr>
            <a:normAutofit fontScale="40000" lnSpcReduction="20000"/>
          </a:bodyPr>
          <a:lstStyle/>
          <a:p>
            <a:pPr>
              <a:lnSpc>
                <a:spcPct val="120000"/>
              </a:lnSpc>
              <a:spcBef>
                <a:spcPts val="0"/>
              </a:spcBef>
            </a:pPr>
            <a:r>
              <a:rPr lang="en-GB" u="sng" dirty="0"/>
              <a:t>Staff Development– level of development, with a focus on appraisals </a:t>
            </a:r>
          </a:p>
          <a:p>
            <a:endParaRPr lang="en-GB" dirty="0"/>
          </a:p>
        </p:txBody>
      </p:sp>
      <p:sp>
        <p:nvSpPr>
          <p:cNvPr id="10" name="Text Placeholder 9">
            <a:extLst>
              <a:ext uri="{FF2B5EF4-FFF2-40B4-BE49-F238E27FC236}">
                <a16:creationId xmlns:a16="http://schemas.microsoft.com/office/drawing/2014/main" id="{E3D39595-FBEB-22CC-E998-E7F5ABB58FB7}"/>
              </a:ext>
            </a:extLst>
          </p:cNvPr>
          <p:cNvSpPr>
            <a:spLocks noGrp="1"/>
          </p:cNvSpPr>
          <p:nvPr>
            <p:ph type="body" sz="quarter" idx="14"/>
          </p:nvPr>
        </p:nvSpPr>
        <p:spPr>
          <a:xfrm>
            <a:off x="7772400" y="3952045"/>
            <a:ext cx="4601818" cy="2905954"/>
          </a:xfrm>
        </p:spPr>
        <p:txBody>
          <a:bodyPr>
            <a:normAutofit/>
          </a:bodyPr>
          <a:lstStyle/>
          <a:p>
            <a:pPr marL="285750" indent="-285750">
              <a:lnSpc>
                <a:spcPct val="100000"/>
              </a:lnSpc>
              <a:spcBef>
                <a:spcPts val="0"/>
              </a:spcBef>
              <a:buFont typeface="Arial" panose="020B0604020202020204" pitchFamily="34" charset="0"/>
              <a:buChar char="•"/>
            </a:pPr>
            <a:r>
              <a:rPr lang="en-GB" dirty="0">
                <a:latin typeface="+mn-lt"/>
              </a:rPr>
              <a:t>Appraisal process refresh to include refreshed values.</a:t>
            </a:r>
          </a:p>
          <a:p>
            <a:pPr>
              <a:lnSpc>
                <a:spcPct val="100000"/>
              </a:lnSpc>
              <a:spcBef>
                <a:spcPts val="0"/>
              </a:spcBef>
            </a:pPr>
            <a:endParaRPr lang="en-GB" dirty="0">
              <a:latin typeface="+mn-lt"/>
            </a:endParaRPr>
          </a:p>
          <a:p>
            <a:pPr marL="285750" indent="-285750">
              <a:lnSpc>
                <a:spcPct val="100000"/>
              </a:lnSpc>
              <a:spcBef>
                <a:spcPts val="0"/>
              </a:spcBef>
              <a:buFont typeface="Arial" panose="020B0604020202020204" pitchFamily="34" charset="0"/>
              <a:buChar char="•"/>
            </a:pPr>
            <a:r>
              <a:rPr lang="en-GB" dirty="0">
                <a:latin typeface="+mn-lt"/>
              </a:rPr>
              <a:t>PDP aligned to business planning / transformation roadmap.</a:t>
            </a:r>
          </a:p>
          <a:p>
            <a:pPr>
              <a:lnSpc>
                <a:spcPct val="100000"/>
              </a:lnSpc>
              <a:spcBef>
                <a:spcPts val="0"/>
              </a:spcBef>
            </a:pPr>
            <a:endParaRPr lang="en-GB" dirty="0">
              <a:latin typeface="+mn-lt"/>
            </a:endParaRPr>
          </a:p>
          <a:p>
            <a:pPr marL="285750" indent="-285750">
              <a:lnSpc>
                <a:spcPct val="100000"/>
              </a:lnSpc>
              <a:spcBef>
                <a:spcPts val="0"/>
              </a:spcBef>
              <a:buFont typeface="Arial" panose="020B0604020202020204" pitchFamily="34" charset="0"/>
              <a:buChar char="•"/>
            </a:pPr>
            <a:r>
              <a:rPr lang="en-GB" dirty="0">
                <a:latin typeface="+mn-lt"/>
              </a:rPr>
              <a:t>Development of a talent management and succession planning strategy.</a:t>
            </a:r>
          </a:p>
          <a:p>
            <a:pPr>
              <a:lnSpc>
                <a:spcPct val="100000"/>
              </a:lnSpc>
              <a:spcBef>
                <a:spcPts val="0"/>
              </a:spcBef>
            </a:pPr>
            <a:endParaRPr lang="en-GB" dirty="0">
              <a:latin typeface="+mn-lt"/>
            </a:endParaRPr>
          </a:p>
          <a:p>
            <a:pPr marL="285750" indent="-285750">
              <a:lnSpc>
                <a:spcPct val="100000"/>
              </a:lnSpc>
              <a:spcBef>
                <a:spcPts val="0"/>
              </a:spcBef>
              <a:buFont typeface="Arial" panose="020B0604020202020204" pitchFamily="34" charset="0"/>
              <a:buChar char="•"/>
            </a:pPr>
            <a:r>
              <a:rPr lang="en-GB" dirty="0">
                <a:latin typeface="+mn-lt"/>
              </a:rPr>
              <a:t>Launch of learning hub and development of an org wide L&amp;D plan.</a:t>
            </a:r>
          </a:p>
          <a:p>
            <a:endParaRPr lang="en-GB" dirty="0"/>
          </a:p>
        </p:txBody>
      </p:sp>
      <p:pic>
        <p:nvPicPr>
          <p:cNvPr id="58" name="Picture Placeholder 57">
            <a:extLst>
              <a:ext uri="{FF2B5EF4-FFF2-40B4-BE49-F238E27FC236}">
                <a16:creationId xmlns:a16="http://schemas.microsoft.com/office/drawing/2014/main" id="{8F07F2EA-569F-31E6-3D83-EE5032B8919E}"/>
              </a:ext>
              <a:ext uri="{C183D7F6-B498-43B3-948B-1728B52AA6E4}">
                <adec:decorative xmlns:adec="http://schemas.microsoft.com/office/drawing/2017/decorative" val="1"/>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8667" r="8667"/>
          <a:stretch>
            <a:fillRect/>
          </a:stretch>
        </p:blipFill>
        <p:spPr/>
      </p:pic>
      <p:pic>
        <p:nvPicPr>
          <p:cNvPr id="56" name="Picture Placeholder 55">
            <a:extLst>
              <a:ext uri="{FF2B5EF4-FFF2-40B4-BE49-F238E27FC236}">
                <a16:creationId xmlns:a16="http://schemas.microsoft.com/office/drawing/2014/main" id="{BBFD2778-E28E-33C6-86FF-3BEFAE8D95E9}"/>
              </a:ext>
              <a:ext uri="{C183D7F6-B498-43B3-948B-1728B52AA6E4}">
                <adec:decorative xmlns:adec="http://schemas.microsoft.com/office/drawing/2017/decorative" val="1"/>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9327" r="9327"/>
          <a:stretch>
            <a:fillRect/>
          </a:stretch>
        </p:blipFill>
        <p:spPr/>
      </p:pic>
    </p:spTree>
    <p:extLst>
      <p:ext uri="{BB962C8B-B14F-4D97-AF65-F5344CB8AC3E}">
        <p14:creationId xmlns:p14="http://schemas.microsoft.com/office/powerpoint/2010/main" val="3571427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30BF-DC1A-DAC9-A2D2-6F83A041812E}"/>
              </a:ext>
            </a:extLst>
          </p:cNvPr>
          <p:cNvSpPr>
            <a:spLocks noGrp="1"/>
          </p:cNvSpPr>
          <p:nvPr>
            <p:ph type="ctrTitle"/>
          </p:nvPr>
        </p:nvSpPr>
        <p:spPr>
          <a:xfrm>
            <a:off x="548397" y="3779270"/>
            <a:ext cx="5914608" cy="785359"/>
          </a:xfrm>
        </p:spPr>
        <p:txBody>
          <a:bodyPr/>
          <a:lstStyle/>
          <a:p>
            <a:r>
              <a:rPr lang="en-GB" dirty="0"/>
              <a:t>Thank you.</a:t>
            </a:r>
          </a:p>
        </p:txBody>
      </p:sp>
      <p:pic>
        <p:nvPicPr>
          <p:cNvPr id="3" name="Picture 2">
            <a:extLst>
              <a:ext uri="{FF2B5EF4-FFF2-40B4-BE49-F238E27FC236}">
                <a16:creationId xmlns:a16="http://schemas.microsoft.com/office/drawing/2014/main" id="{11441373-B1B1-7E2C-6683-5F10BA00F58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7" y="1899224"/>
            <a:ext cx="10961558" cy="1402202"/>
          </a:xfrm>
          <a:prstGeom prst="rect">
            <a:avLst/>
          </a:prstGeom>
        </p:spPr>
      </p:pic>
    </p:spTree>
    <p:extLst>
      <p:ext uri="{BB962C8B-B14F-4D97-AF65-F5344CB8AC3E}">
        <p14:creationId xmlns:p14="http://schemas.microsoft.com/office/powerpoint/2010/main" val="282697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CD03-10FE-94AB-5714-82517FA6D5F6}"/>
              </a:ext>
            </a:extLst>
          </p:cNvPr>
          <p:cNvSpPr>
            <a:spLocks noGrp="1"/>
          </p:cNvSpPr>
          <p:nvPr>
            <p:ph type="ctrTitle"/>
          </p:nvPr>
        </p:nvSpPr>
        <p:spPr/>
        <p:txBody>
          <a:bodyPr/>
          <a:lstStyle/>
          <a:p>
            <a:r>
              <a:rPr lang="en-GB" dirty="0"/>
              <a:t>Background and key aims </a:t>
            </a:r>
          </a:p>
        </p:txBody>
      </p:sp>
      <p:sp>
        <p:nvSpPr>
          <p:cNvPr id="3" name="Text Placeholder 2">
            <a:extLst>
              <a:ext uri="{FF2B5EF4-FFF2-40B4-BE49-F238E27FC236}">
                <a16:creationId xmlns:a16="http://schemas.microsoft.com/office/drawing/2014/main" id="{FCED185E-0073-9DE0-0AB0-C4B928F5C80B}"/>
              </a:ext>
            </a:extLst>
          </p:cNvPr>
          <p:cNvSpPr>
            <a:spLocks noGrp="1"/>
          </p:cNvSpPr>
          <p:nvPr>
            <p:ph type="body" sz="quarter" idx="12"/>
          </p:nvPr>
        </p:nvSpPr>
        <p:spPr>
          <a:xfrm>
            <a:off x="539923" y="1171575"/>
            <a:ext cx="11177587" cy="4953000"/>
          </a:xfrm>
        </p:spPr>
        <p:txBody>
          <a:bodyPr>
            <a:normAutofit fontScale="25000" lnSpcReduction="20000"/>
          </a:bodyPr>
          <a:lstStyle/>
          <a:p>
            <a:r>
              <a:rPr lang="en-GB" sz="6400" dirty="0">
                <a:latin typeface="+mn-lt"/>
              </a:rPr>
              <a:t>Annual Employee Survey with WorkL</a:t>
            </a:r>
          </a:p>
          <a:p>
            <a:pPr lvl="1"/>
            <a:r>
              <a:rPr lang="en-GB" sz="6400" dirty="0"/>
              <a:t>Re-tendered for a new provider in 2022</a:t>
            </a:r>
            <a:endParaRPr lang="en-US" sz="6400" dirty="0"/>
          </a:p>
          <a:p>
            <a:r>
              <a:rPr lang="en-GB" sz="6400" dirty="0">
                <a:latin typeface="+mn-lt"/>
              </a:rPr>
              <a:t>Key aims of staff engagement surveys:</a:t>
            </a:r>
          </a:p>
          <a:p>
            <a:pPr marL="685800" indent="-685800">
              <a:buFont typeface="Arial" panose="020B0604020202020204" pitchFamily="34" charset="0"/>
              <a:buChar char="•"/>
            </a:pPr>
            <a:r>
              <a:rPr lang="en-GB" sz="6400" dirty="0">
                <a:latin typeface="+mn-lt"/>
              </a:rPr>
              <a:t>Align the questions to NICE culture </a:t>
            </a:r>
          </a:p>
          <a:p>
            <a:pPr marL="685800" indent="-685800">
              <a:buFont typeface="Arial" panose="020B0604020202020204" pitchFamily="34" charset="0"/>
              <a:buChar char="•"/>
            </a:pPr>
            <a:r>
              <a:rPr lang="en-US" sz="6400" dirty="0"/>
              <a:t>Understand employee views about different aspects of working for NICE</a:t>
            </a:r>
          </a:p>
          <a:p>
            <a:pPr marL="685800" indent="-685800">
              <a:buFont typeface="Arial" panose="020B0604020202020204" pitchFamily="34" charset="0"/>
              <a:buChar char="•"/>
            </a:pPr>
            <a:r>
              <a:rPr lang="en-US" sz="6400" dirty="0"/>
              <a:t>Measure engagement and satisfaction at the overall, directorate/</a:t>
            </a:r>
            <a:r>
              <a:rPr lang="en-US" sz="6400" dirty="0" err="1"/>
              <a:t>centre</a:t>
            </a:r>
            <a:r>
              <a:rPr lang="en-US" sz="6400" dirty="0"/>
              <a:t> and teams level, as well as amongst employee groups  </a:t>
            </a:r>
          </a:p>
          <a:p>
            <a:pPr marL="685800" indent="-685800">
              <a:buFont typeface="Arial" panose="020B0604020202020204" pitchFamily="34" charset="0"/>
              <a:buChar char="•"/>
            </a:pPr>
            <a:r>
              <a:rPr lang="en-US" sz="6400" dirty="0"/>
              <a:t>Where possible compare results to the previous survey to identify areas that have improved or declined</a:t>
            </a:r>
          </a:p>
          <a:p>
            <a:pPr marL="685800" indent="-685800">
              <a:buFont typeface="Arial" panose="020B0604020202020204" pitchFamily="34" charset="0"/>
              <a:buChar char="•"/>
            </a:pPr>
            <a:r>
              <a:rPr lang="en-US" sz="6400" dirty="0"/>
              <a:t>Benchmarking the survey results against those of other </a:t>
            </a:r>
            <a:r>
              <a:rPr lang="en-US" sz="6400" dirty="0" err="1"/>
              <a:t>organisations</a:t>
            </a:r>
            <a:endParaRPr lang="en-US" sz="6400" dirty="0"/>
          </a:p>
          <a:p>
            <a:pPr marL="685800" indent="-685800">
              <a:buFont typeface="Arial" panose="020B0604020202020204" pitchFamily="34" charset="0"/>
              <a:buChar char="•"/>
            </a:pPr>
            <a:r>
              <a:rPr lang="en-US" sz="6400" dirty="0"/>
              <a:t>Embed directorate specific action planning </a:t>
            </a:r>
          </a:p>
          <a:p>
            <a:pPr marL="685800" indent="-685800">
              <a:buFont typeface="Arial" panose="020B0604020202020204" pitchFamily="34" charset="0"/>
              <a:buChar char="•"/>
            </a:pPr>
            <a:r>
              <a:rPr lang="en-US" sz="6400" dirty="0"/>
              <a:t>Have the facility to explore areas further via pulse surveys </a:t>
            </a:r>
          </a:p>
          <a:p>
            <a:endParaRPr lang="en-US" sz="6400" dirty="0"/>
          </a:p>
          <a:p>
            <a:pPr marL="457200" lvl="1" indent="0">
              <a:spcAft>
                <a:spcPts val="600"/>
              </a:spcAft>
              <a:buNone/>
            </a:pPr>
            <a:endParaRPr lang="en-US" sz="4900" dirty="0">
              <a:solidFill>
                <a:schemeClr val="tx1"/>
              </a:solidFill>
            </a:endParaRPr>
          </a:p>
          <a:p>
            <a:endParaRPr lang="en-GB" dirty="0"/>
          </a:p>
        </p:txBody>
      </p:sp>
    </p:spTree>
    <p:extLst>
      <p:ext uri="{BB962C8B-B14F-4D97-AF65-F5344CB8AC3E}">
        <p14:creationId xmlns:p14="http://schemas.microsoft.com/office/powerpoint/2010/main" val="130473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61BF-186A-24B2-84B9-1997C0FFB138}"/>
              </a:ext>
            </a:extLst>
          </p:cNvPr>
          <p:cNvSpPr>
            <a:spLocks noGrp="1"/>
          </p:cNvSpPr>
          <p:nvPr>
            <p:ph type="ctrTitle"/>
          </p:nvPr>
        </p:nvSpPr>
        <p:spPr>
          <a:xfrm>
            <a:off x="0" y="0"/>
            <a:ext cx="9125527" cy="616393"/>
          </a:xfrm>
        </p:spPr>
        <p:txBody>
          <a:bodyPr>
            <a:normAutofit fontScale="90000"/>
          </a:bodyPr>
          <a:lstStyle/>
          <a:p>
            <a:r>
              <a:rPr lang="en-GB" dirty="0"/>
              <a:t>Response rates </a:t>
            </a:r>
          </a:p>
        </p:txBody>
      </p:sp>
      <p:pic>
        <p:nvPicPr>
          <p:cNvPr id="6" name="Picture Placeholder 5">
            <a:extLst>
              <a:ext uri="{FF2B5EF4-FFF2-40B4-BE49-F238E27FC236}">
                <a16:creationId xmlns:a16="http://schemas.microsoft.com/office/drawing/2014/main" id="{C11F45D4-B6FF-0F27-26ED-2BE45B446D49}"/>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6559" r="36559"/>
          <a:stretch>
            <a:fillRect/>
          </a:stretch>
        </p:blipFill>
        <p:spPr>
          <a:xfrm>
            <a:off x="9125527" y="0"/>
            <a:ext cx="3066474" cy="6858000"/>
          </a:xfrm>
        </p:spPr>
      </p:pic>
      <p:sp>
        <p:nvSpPr>
          <p:cNvPr id="3" name="TextBox 2">
            <a:extLst>
              <a:ext uri="{FF2B5EF4-FFF2-40B4-BE49-F238E27FC236}">
                <a16:creationId xmlns:a16="http://schemas.microsoft.com/office/drawing/2014/main" id="{CF342F07-F504-D78A-2792-630B9D5D4540}"/>
              </a:ext>
            </a:extLst>
          </p:cNvPr>
          <p:cNvSpPr txBox="1"/>
          <p:nvPr/>
        </p:nvSpPr>
        <p:spPr>
          <a:xfrm>
            <a:off x="1" y="514350"/>
            <a:ext cx="9620250" cy="646331"/>
          </a:xfrm>
          <a:prstGeom prst="rect">
            <a:avLst/>
          </a:prstGeom>
          <a:noFill/>
        </p:spPr>
        <p:txBody>
          <a:bodyPr wrap="square" rtlCol="0">
            <a:spAutoFit/>
          </a:bodyPr>
          <a:lstStyle/>
          <a:p>
            <a:pPr marL="0" lvl="0" indent="0" algn="l" rtl="0">
              <a:spcBef>
                <a:spcPts val="0"/>
              </a:spcBef>
              <a:spcAft>
                <a:spcPts val="0"/>
              </a:spcAft>
              <a:buNone/>
            </a:pPr>
            <a:r>
              <a:rPr lang="en-GB" sz="1800" dirty="0">
                <a:latin typeface="Inter" panose="02000503000000020004" pitchFamily="2" charset="0"/>
                <a:ea typeface="Inter" panose="02000503000000020004" pitchFamily="2" charset="0"/>
                <a:cs typeface="Open Sans"/>
                <a:sym typeface="Open Sans"/>
              </a:rPr>
              <a:t>The below table shows the responses breakdown by Directorate and Location. There is also a comparison </a:t>
            </a:r>
            <a:r>
              <a:rPr lang="en-GB" dirty="0">
                <a:latin typeface="Inter" panose="02000503000000020004" pitchFamily="2" charset="0"/>
                <a:ea typeface="Inter" panose="02000503000000020004" pitchFamily="2" charset="0"/>
                <a:cs typeface="Open Sans"/>
                <a:sym typeface="Open Sans"/>
              </a:rPr>
              <a:t>to </a:t>
            </a:r>
            <a:r>
              <a:rPr lang="en-GB" sz="1800" dirty="0">
                <a:latin typeface="Inter" panose="02000503000000020004" pitchFamily="2" charset="0"/>
                <a:ea typeface="Inter" panose="02000503000000020004" pitchFamily="2" charset="0"/>
                <a:cs typeface="Open Sans"/>
                <a:sym typeface="Open Sans"/>
              </a:rPr>
              <a:t>the 2021 response rate. </a:t>
            </a:r>
          </a:p>
        </p:txBody>
      </p:sp>
      <p:graphicFrame>
        <p:nvGraphicFramePr>
          <p:cNvPr id="5" name="Google Shape;169;p37">
            <a:extLst>
              <a:ext uri="{FF2B5EF4-FFF2-40B4-BE49-F238E27FC236}">
                <a16:creationId xmlns:a16="http://schemas.microsoft.com/office/drawing/2014/main" id="{450A7B81-A892-7A72-1A4A-E1FF55B304BB}"/>
              </a:ext>
            </a:extLst>
          </p:cNvPr>
          <p:cNvGraphicFramePr/>
          <p:nvPr>
            <p:extLst>
              <p:ext uri="{D42A27DB-BD31-4B8C-83A1-F6EECF244321}">
                <p14:modId xmlns:p14="http://schemas.microsoft.com/office/powerpoint/2010/main" val="3310737297"/>
              </p:ext>
            </p:extLst>
          </p:nvPr>
        </p:nvGraphicFramePr>
        <p:xfrm>
          <a:off x="123824" y="1160681"/>
          <a:ext cx="9001703" cy="4965261"/>
        </p:xfrm>
        <a:graphic>
          <a:graphicData uri="http://schemas.openxmlformats.org/drawingml/2006/table">
            <a:tbl>
              <a:tblPr firstRow="1">
                <a:noFill/>
              </a:tblPr>
              <a:tblGrid>
                <a:gridCol w="3758780">
                  <a:extLst>
                    <a:ext uri="{9D8B030D-6E8A-4147-A177-3AD203B41FA5}">
                      <a16:colId xmlns:a16="http://schemas.microsoft.com/office/drawing/2014/main" val="20000"/>
                    </a:ext>
                  </a:extLst>
                </a:gridCol>
                <a:gridCol w="1310731">
                  <a:extLst>
                    <a:ext uri="{9D8B030D-6E8A-4147-A177-3AD203B41FA5}">
                      <a16:colId xmlns:a16="http://schemas.microsoft.com/office/drawing/2014/main" val="20001"/>
                    </a:ext>
                  </a:extLst>
                </a:gridCol>
                <a:gridCol w="1518342">
                  <a:extLst>
                    <a:ext uri="{9D8B030D-6E8A-4147-A177-3AD203B41FA5}">
                      <a16:colId xmlns:a16="http://schemas.microsoft.com/office/drawing/2014/main" val="20002"/>
                    </a:ext>
                  </a:extLst>
                </a:gridCol>
                <a:gridCol w="1103119">
                  <a:extLst>
                    <a:ext uri="{9D8B030D-6E8A-4147-A177-3AD203B41FA5}">
                      <a16:colId xmlns:a16="http://schemas.microsoft.com/office/drawing/2014/main" val="20003"/>
                    </a:ext>
                  </a:extLst>
                </a:gridCol>
                <a:gridCol w="1310731">
                  <a:extLst>
                    <a:ext uri="{9D8B030D-6E8A-4147-A177-3AD203B41FA5}">
                      <a16:colId xmlns:a16="http://schemas.microsoft.com/office/drawing/2014/main" val="20004"/>
                    </a:ext>
                  </a:extLst>
                </a:gridCol>
              </a:tblGrid>
              <a:tr h="473707">
                <a:tc>
                  <a:txBody>
                    <a:bodyPr/>
                    <a:lstStyle/>
                    <a:p>
                      <a:pPr marL="0" lvl="0" indent="0" algn="l" rtl="0">
                        <a:spcBef>
                          <a:spcPts val="0"/>
                        </a:spcBef>
                        <a:spcAft>
                          <a:spcPts val="0"/>
                        </a:spcAft>
                        <a:buNone/>
                      </a:pPr>
                      <a:endParaRPr sz="1200" dirty="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228096"/>
                    </a:solidFill>
                  </a:tcPr>
                </a:tc>
                <a:tc>
                  <a:txBody>
                    <a:bodyPr/>
                    <a:lstStyle/>
                    <a:p>
                      <a:pPr marL="0" lvl="0" indent="0" algn="ctr" rtl="0">
                        <a:lnSpc>
                          <a:spcPct val="115000"/>
                        </a:lnSpc>
                        <a:spcBef>
                          <a:spcPts val="0"/>
                        </a:spcBef>
                        <a:spcAft>
                          <a:spcPts val="0"/>
                        </a:spcAft>
                        <a:buNone/>
                      </a:pPr>
                      <a:r>
                        <a:rPr lang="en-GB" sz="1200" b="1" dirty="0">
                          <a:solidFill>
                            <a:srgbClr val="FFFFFF"/>
                          </a:solidFill>
                          <a:latin typeface="Open Sans"/>
                          <a:ea typeface="Open Sans"/>
                          <a:cs typeface="Open Sans"/>
                          <a:sym typeface="Open Sans"/>
                        </a:rPr>
                        <a:t>Total Staff Headcount</a:t>
                      </a:r>
                      <a:endParaRPr sz="1200" b="1" dirty="0">
                        <a:solidFill>
                          <a:srgbClr val="FFFFFF"/>
                        </a:solidFill>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228096"/>
                    </a:solidFill>
                  </a:tcPr>
                </a:tc>
                <a:tc>
                  <a:txBody>
                    <a:bodyPr/>
                    <a:lstStyle/>
                    <a:p>
                      <a:pPr marL="0" lvl="0" indent="0" algn="ctr" rtl="0">
                        <a:lnSpc>
                          <a:spcPct val="115000"/>
                        </a:lnSpc>
                        <a:spcBef>
                          <a:spcPts val="0"/>
                        </a:spcBef>
                        <a:spcAft>
                          <a:spcPts val="0"/>
                        </a:spcAft>
                        <a:buNone/>
                      </a:pPr>
                      <a:r>
                        <a:rPr lang="en-GB" sz="1200" b="1">
                          <a:solidFill>
                            <a:srgbClr val="FFFFFF"/>
                          </a:solidFill>
                          <a:latin typeface="Open Sans"/>
                          <a:ea typeface="Open Sans"/>
                          <a:cs typeface="Open Sans"/>
                          <a:sym typeface="Open Sans"/>
                        </a:rPr>
                        <a:t>Total Respondents</a:t>
                      </a:r>
                      <a:endParaRPr sz="1200" b="1">
                        <a:solidFill>
                          <a:srgbClr val="FFFFFF"/>
                        </a:solidFill>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228096"/>
                    </a:solidFill>
                  </a:tcPr>
                </a:tc>
                <a:tc>
                  <a:txBody>
                    <a:bodyPr/>
                    <a:lstStyle/>
                    <a:p>
                      <a:pPr marL="0" lvl="0" indent="0" algn="ctr" rtl="0">
                        <a:lnSpc>
                          <a:spcPct val="115000"/>
                        </a:lnSpc>
                        <a:spcBef>
                          <a:spcPts val="0"/>
                        </a:spcBef>
                        <a:spcAft>
                          <a:spcPts val="0"/>
                        </a:spcAft>
                        <a:buNone/>
                      </a:pPr>
                      <a:r>
                        <a:rPr lang="en-GB" sz="1200" b="1">
                          <a:solidFill>
                            <a:srgbClr val="FFFFFF"/>
                          </a:solidFill>
                          <a:latin typeface="Open Sans"/>
                          <a:ea typeface="Open Sans"/>
                          <a:cs typeface="Open Sans"/>
                          <a:sym typeface="Open Sans"/>
                        </a:rPr>
                        <a:t>2022 %</a:t>
                      </a:r>
                      <a:endParaRPr sz="1200" b="1">
                        <a:solidFill>
                          <a:srgbClr val="FFFFFF"/>
                        </a:solidFill>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228096"/>
                    </a:solidFill>
                  </a:tcPr>
                </a:tc>
                <a:tc>
                  <a:txBody>
                    <a:bodyPr/>
                    <a:lstStyle/>
                    <a:p>
                      <a:pPr marL="0" lvl="0" indent="0" algn="ctr" rtl="0">
                        <a:lnSpc>
                          <a:spcPct val="115000"/>
                        </a:lnSpc>
                        <a:spcBef>
                          <a:spcPts val="0"/>
                        </a:spcBef>
                        <a:spcAft>
                          <a:spcPts val="0"/>
                        </a:spcAft>
                        <a:buNone/>
                      </a:pPr>
                      <a:r>
                        <a:rPr lang="en-GB" sz="1200" b="1">
                          <a:solidFill>
                            <a:srgbClr val="FFFFFF"/>
                          </a:solidFill>
                          <a:latin typeface="Open Sans"/>
                          <a:ea typeface="Open Sans"/>
                          <a:cs typeface="Open Sans"/>
                          <a:sym typeface="Open Sans"/>
                        </a:rPr>
                        <a:t>2021 %</a:t>
                      </a:r>
                      <a:endParaRPr sz="1200" b="1">
                        <a:solidFill>
                          <a:srgbClr val="FFFFFF"/>
                        </a:solidFill>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228096"/>
                    </a:solidFill>
                  </a:tcPr>
                </a:tc>
                <a:extLst>
                  <a:ext uri="{0D108BD9-81ED-4DB2-BD59-A6C34878D82A}">
                    <a16:rowId xmlns:a16="http://schemas.microsoft.com/office/drawing/2014/main" val="10000"/>
                  </a:ext>
                </a:extLst>
              </a:tr>
              <a:tr h="250087">
                <a:tc>
                  <a:txBody>
                    <a:bodyPr/>
                    <a:lstStyle/>
                    <a:p>
                      <a:pPr marL="0" lvl="0" indent="0" algn="l" rtl="0">
                        <a:lnSpc>
                          <a:spcPct val="115000"/>
                        </a:lnSpc>
                        <a:spcBef>
                          <a:spcPts val="0"/>
                        </a:spcBef>
                        <a:spcAft>
                          <a:spcPts val="0"/>
                        </a:spcAft>
                        <a:buNone/>
                      </a:pPr>
                      <a:r>
                        <a:rPr lang="en-GB" sz="1200" b="1">
                          <a:latin typeface="Open Sans"/>
                          <a:ea typeface="Open Sans"/>
                          <a:cs typeface="Open Sans"/>
                          <a:sym typeface="Open Sans"/>
                        </a:rPr>
                        <a:t>Overall</a:t>
                      </a:r>
                      <a:endParaRPr sz="1200" b="1">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91C0CB"/>
                    </a:solidFill>
                  </a:tcPr>
                </a:tc>
                <a:tc>
                  <a:txBody>
                    <a:bodyPr/>
                    <a:lstStyle/>
                    <a:p>
                      <a:pPr marL="0" lvl="0" indent="0" algn="ctr" rtl="0">
                        <a:lnSpc>
                          <a:spcPct val="115000"/>
                        </a:lnSpc>
                        <a:spcBef>
                          <a:spcPts val="0"/>
                        </a:spcBef>
                        <a:spcAft>
                          <a:spcPts val="0"/>
                        </a:spcAft>
                        <a:buNone/>
                      </a:pPr>
                      <a:r>
                        <a:rPr lang="en-GB" sz="1200" b="1" dirty="0">
                          <a:latin typeface="Open Sans"/>
                          <a:ea typeface="Open Sans"/>
                          <a:cs typeface="Open Sans"/>
                          <a:sym typeface="Open Sans"/>
                        </a:rPr>
                        <a:t>861</a:t>
                      </a:r>
                      <a:endParaRPr sz="1200" b="1" dirty="0">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91C0CB"/>
                    </a:solidFill>
                  </a:tcPr>
                </a:tc>
                <a:tc>
                  <a:txBody>
                    <a:bodyPr/>
                    <a:lstStyle/>
                    <a:p>
                      <a:pPr marL="0" lvl="0" indent="0" algn="ctr" rtl="0">
                        <a:lnSpc>
                          <a:spcPct val="115000"/>
                        </a:lnSpc>
                        <a:spcBef>
                          <a:spcPts val="0"/>
                        </a:spcBef>
                        <a:spcAft>
                          <a:spcPts val="0"/>
                        </a:spcAft>
                        <a:buNone/>
                      </a:pPr>
                      <a:r>
                        <a:rPr lang="en-GB" sz="1200" b="1">
                          <a:latin typeface="Open Sans"/>
                          <a:ea typeface="Open Sans"/>
                          <a:cs typeface="Open Sans"/>
                          <a:sym typeface="Open Sans"/>
                        </a:rPr>
                        <a:t>660</a:t>
                      </a:r>
                      <a:endParaRPr sz="1200" b="1">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91C0CB"/>
                    </a:solidFill>
                  </a:tcPr>
                </a:tc>
                <a:tc>
                  <a:txBody>
                    <a:bodyPr/>
                    <a:lstStyle/>
                    <a:p>
                      <a:pPr marL="0" lvl="0" indent="0" algn="ctr" rtl="0">
                        <a:lnSpc>
                          <a:spcPct val="115000"/>
                        </a:lnSpc>
                        <a:spcBef>
                          <a:spcPts val="0"/>
                        </a:spcBef>
                        <a:spcAft>
                          <a:spcPts val="0"/>
                        </a:spcAft>
                        <a:buNone/>
                      </a:pPr>
                      <a:r>
                        <a:rPr lang="en-GB" sz="1200" b="1">
                          <a:latin typeface="Open Sans"/>
                          <a:ea typeface="Open Sans"/>
                          <a:cs typeface="Open Sans"/>
                          <a:sym typeface="Open Sans"/>
                        </a:rPr>
                        <a:t>77%</a:t>
                      </a:r>
                      <a:endParaRPr sz="1200" b="1">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91C0CB"/>
                    </a:solidFill>
                  </a:tcPr>
                </a:tc>
                <a:tc>
                  <a:txBody>
                    <a:bodyPr/>
                    <a:lstStyle/>
                    <a:p>
                      <a:pPr marL="0" lvl="0" indent="0" algn="ctr" rtl="0">
                        <a:lnSpc>
                          <a:spcPct val="115000"/>
                        </a:lnSpc>
                        <a:spcBef>
                          <a:spcPts val="0"/>
                        </a:spcBef>
                        <a:spcAft>
                          <a:spcPts val="0"/>
                        </a:spcAft>
                        <a:buNone/>
                      </a:pPr>
                      <a:r>
                        <a:rPr lang="en-GB" sz="1200" b="1">
                          <a:latin typeface="Open Sans"/>
                          <a:ea typeface="Open Sans"/>
                          <a:cs typeface="Open Sans"/>
                          <a:sym typeface="Open Sans"/>
                        </a:rPr>
                        <a:t>88%</a:t>
                      </a:r>
                      <a:endParaRPr sz="1200" b="1">
                        <a:latin typeface="Open Sans"/>
                        <a:ea typeface="Open Sans"/>
                        <a:cs typeface="Open Sans"/>
                        <a:sym typeface="Open Sans"/>
                      </a:endParaRPr>
                    </a:p>
                  </a:txBody>
                  <a:tcPr marL="28575" marR="28575" marT="19050" marB="19050" anchor="b">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91C0CB"/>
                    </a:solidFill>
                  </a:tcPr>
                </a:tc>
                <a:extLst>
                  <a:ext uri="{0D108BD9-81ED-4DB2-BD59-A6C34878D82A}">
                    <a16:rowId xmlns:a16="http://schemas.microsoft.com/office/drawing/2014/main" val="10001"/>
                  </a:ext>
                </a:extLst>
              </a:tr>
              <a:tr h="302345">
                <a:tc gridSpan="5">
                  <a:txBody>
                    <a:bodyPr/>
                    <a:lstStyle/>
                    <a:p>
                      <a:pPr marL="0" lvl="0" indent="0" algn="l" rtl="0">
                        <a:lnSpc>
                          <a:spcPct val="100000"/>
                        </a:lnSpc>
                        <a:spcBef>
                          <a:spcPts val="0"/>
                        </a:spcBef>
                        <a:spcAft>
                          <a:spcPts val="0"/>
                        </a:spcAft>
                        <a:buNone/>
                      </a:pPr>
                      <a:r>
                        <a:rPr lang="en-GB" sz="1200" dirty="0">
                          <a:latin typeface="Open Sans"/>
                          <a:ea typeface="Open Sans"/>
                          <a:cs typeface="Open Sans"/>
                          <a:sym typeface="Open Sans"/>
                        </a:rPr>
                        <a:t>Directorate</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8E0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2345">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Centre for Health Technology</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238</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173</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73%</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87%</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02345">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Chief Executive Office</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20</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18</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90%</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02345">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Communications Directorate</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47</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dirty="0">
                          <a:latin typeface="Open Sans"/>
                          <a:ea typeface="Open Sans"/>
                          <a:cs typeface="Open Sans"/>
                          <a:sym typeface="Open Sans"/>
                        </a:rPr>
                        <a:t>40</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85%</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91%</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05224">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Digital Information and Technology Directorate</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74</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55</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74%</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79%</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305224">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Finance, corporate and commercial Directorate</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dirty="0">
                          <a:latin typeface="Open Sans"/>
                          <a:ea typeface="Open Sans"/>
                          <a:cs typeface="Open Sans"/>
                          <a:sym typeface="Open Sans"/>
                        </a:rPr>
                        <a:t>51</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41</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80%</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87%</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302345">
                <a:tc>
                  <a:txBody>
                    <a:bodyPr/>
                    <a:lstStyle/>
                    <a:p>
                      <a:pPr marL="0" lvl="0" indent="0" algn="l" rtl="0">
                        <a:lnSpc>
                          <a:spcPct val="100000"/>
                        </a:lnSpc>
                        <a:spcBef>
                          <a:spcPts val="0"/>
                        </a:spcBef>
                        <a:spcAft>
                          <a:spcPts val="0"/>
                        </a:spcAft>
                        <a:buNone/>
                      </a:pPr>
                      <a:r>
                        <a:rPr lang="en-GB" sz="1200" dirty="0">
                          <a:latin typeface="Open Sans"/>
                          <a:ea typeface="Open Sans"/>
                          <a:cs typeface="Open Sans"/>
                          <a:sym typeface="Open Sans"/>
                        </a:rPr>
                        <a:t>Health and Social Care Directorate</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61</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51</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84%</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94%</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302345">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NICE Centre for Guidelines</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258</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188</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73%</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87%</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302345">
                <a:tc>
                  <a:txBody>
                    <a:bodyPr/>
                    <a:lstStyle/>
                    <a:p>
                      <a:pPr marL="0" lvl="0" indent="0" algn="l" rtl="0">
                        <a:lnSpc>
                          <a:spcPct val="100000"/>
                        </a:lnSpc>
                        <a:spcBef>
                          <a:spcPts val="0"/>
                        </a:spcBef>
                        <a:spcAft>
                          <a:spcPts val="0"/>
                        </a:spcAft>
                        <a:buNone/>
                      </a:pPr>
                      <a:r>
                        <a:rPr lang="en-GB" sz="1200" dirty="0">
                          <a:latin typeface="Open Sans"/>
                          <a:ea typeface="Open Sans"/>
                          <a:cs typeface="Open Sans"/>
                          <a:sym typeface="Open Sans"/>
                        </a:rPr>
                        <a:t>People and Places Directorate</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34</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27</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79%</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305224">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Science, Evidence and Analytics Directorate</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78</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67</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86%</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91%</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302345">
                <a:tc gridSpan="5">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Location</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solidFill>
                      <a:srgbClr val="C8E0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02345">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Home</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64</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53</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83%</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90%</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302345">
                <a:tc>
                  <a:txBody>
                    <a:bodyPr/>
                    <a:lstStyle/>
                    <a:p>
                      <a:pPr marL="0" lvl="0" indent="0" algn="l" rtl="0">
                        <a:lnSpc>
                          <a:spcPct val="100000"/>
                        </a:lnSpc>
                        <a:spcBef>
                          <a:spcPts val="0"/>
                        </a:spcBef>
                        <a:spcAft>
                          <a:spcPts val="0"/>
                        </a:spcAft>
                        <a:buNone/>
                      </a:pPr>
                      <a:r>
                        <a:rPr lang="en-GB" sz="1200">
                          <a:latin typeface="Open Sans"/>
                          <a:ea typeface="Open Sans"/>
                          <a:cs typeface="Open Sans"/>
                          <a:sym typeface="Open Sans"/>
                        </a:rPr>
                        <a:t>London</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210</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152</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72%</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79%</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302345">
                <a:tc>
                  <a:txBody>
                    <a:bodyPr/>
                    <a:lstStyle/>
                    <a:p>
                      <a:pPr marL="0" lvl="0" indent="0" algn="l" rtl="0">
                        <a:lnSpc>
                          <a:spcPct val="100000"/>
                        </a:lnSpc>
                        <a:spcBef>
                          <a:spcPts val="0"/>
                        </a:spcBef>
                        <a:spcAft>
                          <a:spcPts val="0"/>
                        </a:spcAft>
                        <a:buNone/>
                      </a:pPr>
                      <a:r>
                        <a:rPr lang="en-GB" sz="1200" dirty="0">
                          <a:latin typeface="Open Sans"/>
                          <a:ea typeface="Open Sans"/>
                          <a:cs typeface="Open Sans"/>
                          <a:sym typeface="Open Sans"/>
                        </a:rPr>
                        <a:t>Manchester</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587</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a:latin typeface="Open Sans"/>
                          <a:ea typeface="Open Sans"/>
                          <a:cs typeface="Open Sans"/>
                          <a:sym typeface="Open Sans"/>
                        </a:rPr>
                        <a:t>455</a:t>
                      </a:r>
                      <a:endParaRPr sz="120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dirty="0">
                          <a:latin typeface="Open Sans"/>
                          <a:ea typeface="Open Sans"/>
                          <a:cs typeface="Open Sans"/>
                          <a:sym typeface="Open Sans"/>
                        </a:rPr>
                        <a:t>78%</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GB" sz="1200" dirty="0">
                          <a:latin typeface="Open Sans"/>
                          <a:ea typeface="Open Sans"/>
                          <a:cs typeface="Open Sans"/>
                          <a:sym typeface="Open Sans"/>
                        </a:rPr>
                        <a:t>90%</a:t>
                      </a:r>
                      <a:endParaRPr sz="1200" dirty="0">
                        <a:latin typeface="Open Sans"/>
                        <a:ea typeface="Open Sans"/>
                        <a:cs typeface="Open Sans"/>
                        <a:sym typeface="Open Sans"/>
                      </a:endParaRPr>
                    </a:p>
                  </a:txBody>
                  <a:tcPr marL="28575" marR="28575" marT="19050" marB="19050" anchor="ctr">
                    <a:lnL w="6350" cap="flat" cmpd="sng">
                      <a:solidFill>
                        <a:srgbClr val="CCCCCC"/>
                      </a:solidFill>
                      <a:prstDash val="solid"/>
                      <a:round/>
                      <a:headEnd type="none" w="sm" len="sm"/>
                      <a:tailEnd type="none" w="sm" len="sm"/>
                    </a:lnL>
                    <a:lnR w="6350" cap="flat" cmpd="sng">
                      <a:solidFill>
                        <a:srgbClr val="CCCCCC"/>
                      </a:solidFill>
                      <a:prstDash val="solid"/>
                      <a:round/>
                      <a:headEnd type="none" w="sm" len="sm"/>
                      <a:tailEnd type="none" w="sm" len="sm"/>
                    </a:lnR>
                    <a:lnT w="6350" cap="flat" cmpd="sng">
                      <a:solidFill>
                        <a:srgbClr val="CCCCCC"/>
                      </a:solidFill>
                      <a:prstDash val="solid"/>
                      <a:round/>
                      <a:headEnd type="none" w="sm" len="sm"/>
                      <a:tailEnd type="none" w="sm" len="sm"/>
                    </a:lnT>
                    <a:lnB w="6350"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88671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8416-B2C2-EA17-430F-81AB4A85CDF3}"/>
              </a:ext>
            </a:extLst>
          </p:cNvPr>
          <p:cNvSpPr>
            <a:spLocks noGrp="1"/>
          </p:cNvSpPr>
          <p:nvPr>
            <p:ph type="ctrTitle"/>
          </p:nvPr>
        </p:nvSpPr>
        <p:spPr>
          <a:xfrm>
            <a:off x="496383" y="152400"/>
            <a:ext cx="11270744" cy="676275"/>
          </a:xfrm>
        </p:spPr>
        <p:txBody>
          <a:bodyPr/>
          <a:lstStyle/>
          <a:p>
            <a:r>
              <a:rPr lang="en-GB" dirty="0"/>
              <a:t>Data highlights - Engagement </a:t>
            </a:r>
          </a:p>
        </p:txBody>
      </p:sp>
      <p:pic>
        <p:nvPicPr>
          <p:cNvPr id="4" name="Picture 3" descr="The NICE overall engagement score of 70% is made up from the results of staff responses within 6 categories:  Reward &amp; Recognition, Information Sharing, Empowerment, Wellbeing, Instilling Pride and Job Satisfaction. ">
            <a:extLst>
              <a:ext uri="{FF2B5EF4-FFF2-40B4-BE49-F238E27FC236}">
                <a16:creationId xmlns:a16="http://schemas.microsoft.com/office/drawing/2014/main" id="{057223CB-3255-DC9B-F433-90DD8444B5B4}"/>
              </a:ext>
            </a:extLst>
          </p:cNvPr>
          <p:cNvPicPr>
            <a:picLocks noChangeAspect="1"/>
          </p:cNvPicPr>
          <p:nvPr/>
        </p:nvPicPr>
        <p:blipFill>
          <a:blip r:embed="rId2"/>
          <a:stretch>
            <a:fillRect/>
          </a:stretch>
        </p:blipFill>
        <p:spPr>
          <a:xfrm>
            <a:off x="8858250" y="147636"/>
            <a:ext cx="3077658" cy="2571750"/>
          </a:xfrm>
          <a:prstGeom prst="rect">
            <a:avLst/>
          </a:prstGeom>
        </p:spPr>
      </p:pic>
      <p:pic>
        <p:nvPicPr>
          <p:cNvPr id="5" name="Picture 4" descr="70% is made up from the results of staff responses within 6 categories:  Reward &amp; Recognition, Information Sharing, Empowerment, Wellbeing, Instilling Pride and Job Satisfaction. &#10;Instilling pride was the highest scoring step with 78% and information sharing / wellbeing were the lowest scoring steps with 66%. ">
            <a:extLst>
              <a:ext uri="{FF2B5EF4-FFF2-40B4-BE49-F238E27FC236}">
                <a16:creationId xmlns:a16="http://schemas.microsoft.com/office/drawing/2014/main" id="{3A1B2FE6-4A10-1AA3-1BF0-226623A694AE}"/>
              </a:ext>
            </a:extLst>
          </p:cNvPr>
          <p:cNvPicPr>
            <a:picLocks noChangeAspect="1"/>
          </p:cNvPicPr>
          <p:nvPr/>
        </p:nvPicPr>
        <p:blipFill>
          <a:blip r:embed="rId3"/>
          <a:stretch>
            <a:fillRect/>
          </a:stretch>
        </p:blipFill>
        <p:spPr>
          <a:xfrm>
            <a:off x="962025" y="971550"/>
            <a:ext cx="4381500" cy="5025626"/>
          </a:xfrm>
          <a:prstGeom prst="rect">
            <a:avLst/>
          </a:prstGeom>
        </p:spPr>
      </p:pic>
      <p:pic>
        <p:nvPicPr>
          <p:cNvPr id="6" name="Picture 5" descr="The graph shows that NICE's overall engagement score is directly comparative to industry (health and social care) and organisations globally at 70%.">
            <a:extLst>
              <a:ext uri="{FF2B5EF4-FFF2-40B4-BE49-F238E27FC236}">
                <a16:creationId xmlns:a16="http://schemas.microsoft.com/office/drawing/2014/main" id="{BAD343DB-4F06-5EF7-EAA1-E27457EAC2BF}"/>
              </a:ext>
            </a:extLst>
          </p:cNvPr>
          <p:cNvPicPr>
            <a:picLocks noChangeAspect="1"/>
          </p:cNvPicPr>
          <p:nvPr/>
        </p:nvPicPr>
        <p:blipFill>
          <a:blip r:embed="rId4"/>
          <a:stretch>
            <a:fillRect/>
          </a:stretch>
        </p:blipFill>
        <p:spPr>
          <a:xfrm>
            <a:off x="5343525" y="2630088"/>
            <a:ext cx="6343650" cy="3367088"/>
          </a:xfrm>
          <a:prstGeom prst="rect">
            <a:avLst/>
          </a:prstGeom>
        </p:spPr>
      </p:pic>
    </p:spTree>
    <p:extLst>
      <p:ext uri="{BB962C8B-B14F-4D97-AF65-F5344CB8AC3E}">
        <p14:creationId xmlns:p14="http://schemas.microsoft.com/office/powerpoint/2010/main" val="556424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9860-46C6-A691-8916-50F685357148}"/>
              </a:ext>
            </a:extLst>
          </p:cNvPr>
          <p:cNvSpPr>
            <a:spLocks noGrp="1"/>
          </p:cNvSpPr>
          <p:nvPr>
            <p:ph type="ctrTitle"/>
          </p:nvPr>
        </p:nvSpPr>
        <p:spPr>
          <a:xfrm>
            <a:off x="496383" y="152400"/>
            <a:ext cx="11270744" cy="752475"/>
          </a:xfrm>
        </p:spPr>
        <p:txBody>
          <a:bodyPr/>
          <a:lstStyle/>
          <a:p>
            <a:r>
              <a:rPr lang="en-GB" dirty="0"/>
              <a:t>Data highlights continued….</a:t>
            </a:r>
          </a:p>
        </p:txBody>
      </p:sp>
      <p:pic>
        <p:nvPicPr>
          <p:cNvPr id="4" name="Picture 3" descr="31% of people at NICE are at risk of having low/poor wellbeing.  This is a &quot;good score&quot;.  The lower the score the better.  NICE scores better than industry and global industries. ">
            <a:extLst>
              <a:ext uri="{FF2B5EF4-FFF2-40B4-BE49-F238E27FC236}">
                <a16:creationId xmlns:a16="http://schemas.microsoft.com/office/drawing/2014/main" id="{5EC8210B-CF9B-F940-34DF-69F485AC296B}"/>
              </a:ext>
            </a:extLst>
          </p:cNvPr>
          <p:cNvPicPr>
            <a:picLocks noChangeAspect="1"/>
          </p:cNvPicPr>
          <p:nvPr/>
        </p:nvPicPr>
        <p:blipFill>
          <a:blip r:embed="rId2"/>
          <a:stretch>
            <a:fillRect/>
          </a:stretch>
        </p:blipFill>
        <p:spPr>
          <a:xfrm>
            <a:off x="592967" y="828675"/>
            <a:ext cx="4257675" cy="3324225"/>
          </a:xfrm>
          <a:prstGeom prst="rect">
            <a:avLst/>
          </a:prstGeom>
        </p:spPr>
      </p:pic>
      <p:pic>
        <p:nvPicPr>
          <p:cNvPr id="5" name="Picture 4" descr="72% of staff have confidence in management, this is a &quot;good score&quot; and is a higher score that our industry comparators (health and social care) and global industries which scored 69%">
            <a:extLst>
              <a:ext uri="{FF2B5EF4-FFF2-40B4-BE49-F238E27FC236}">
                <a16:creationId xmlns:a16="http://schemas.microsoft.com/office/drawing/2014/main" id="{889D7DAE-887F-E006-868C-8B3892B9DAAB}"/>
              </a:ext>
            </a:extLst>
          </p:cNvPr>
          <p:cNvPicPr>
            <a:picLocks noChangeAspect="1"/>
          </p:cNvPicPr>
          <p:nvPr/>
        </p:nvPicPr>
        <p:blipFill>
          <a:blip r:embed="rId3"/>
          <a:stretch>
            <a:fillRect/>
          </a:stretch>
        </p:blipFill>
        <p:spPr>
          <a:xfrm>
            <a:off x="4850642" y="928687"/>
            <a:ext cx="2886075" cy="3224211"/>
          </a:xfrm>
          <a:prstGeom prst="rect">
            <a:avLst/>
          </a:prstGeom>
        </p:spPr>
      </p:pic>
      <p:pic>
        <p:nvPicPr>
          <p:cNvPr id="6" name="Picture 5" descr="23% of employees have a high chance of leaving NICE in the next 9 months, the lower the score the better.  This is a &quot;good score&quot;.  NICE scored better than industry comparators (health and social care) and global industries they scored 71%.">
            <a:extLst>
              <a:ext uri="{FF2B5EF4-FFF2-40B4-BE49-F238E27FC236}">
                <a16:creationId xmlns:a16="http://schemas.microsoft.com/office/drawing/2014/main" id="{0619CF0C-2512-7E28-8B2D-299EF499671D}"/>
              </a:ext>
            </a:extLst>
          </p:cNvPr>
          <p:cNvPicPr>
            <a:picLocks noChangeAspect="1"/>
          </p:cNvPicPr>
          <p:nvPr/>
        </p:nvPicPr>
        <p:blipFill>
          <a:blip r:embed="rId4"/>
          <a:stretch>
            <a:fillRect/>
          </a:stretch>
        </p:blipFill>
        <p:spPr>
          <a:xfrm>
            <a:off x="8448675" y="904875"/>
            <a:ext cx="2952750" cy="3324225"/>
          </a:xfrm>
          <a:prstGeom prst="rect">
            <a:avLst/>
          </a:prstGeom>
        </p:spPr>
      </p:pic>
      <p:sp>
        <p:nvSpPr>
          <p:cNvPr id="10" name="Parallelogram 9">
            <a:extLst>
              <a:ext uri="{FF2B5EF4-FFF2-40B4-BE49-F238E27FC236}">
                <a16:creationId xmlns:a16="http://schemas.microsoft.com/office/drawing/2014/main" id="{FC67F772-B710-F08B-0151-00B8B4062B33}"/>
              </a:ext>
              <a:ext uri="{C183D7F6-B498-43B3-948B-1728B52AA6E4}">
                <adec:decorative xmlns:adec="http://schemas.microsoft.com/office/drawing/2017/decorative" val="1"/>
              </a:ext>
            </a:extLst>
          </p:cNvPr>
          <p:cNvSpPr/>
          <p:nvPr/>
        </p:nvSpPr>
        <p:spPr>
          <a:xfrm>
            <a:off x="704851" y="4152899"/>
            <a:ext cx="3600448" cy="1952626"/>
          </a:xfrm>
          <a:prstGeom prst="parallelogram">
            <a:avLst>
              <a:gd name="adj" fmla="val 13627"/>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rgbClr val="FFFFFF"/>
                </a:solidFill>
                <a:ea typeface="Inter" panose="02000503000000020004" pitchFamily="2" charset="0"/>
              </a:rPr>
              <a:t>The %</a:t>
            </a:r>
            <a:r>
              <a:rPr lang="en-GB" sz="1600" b="0" i="0" dirty="0">
                <a:solidFill>
                  <a:srgbClr val="FFFFFF"/>
                </a:solidFill>
                <a:effectLst/>
                <a:ea typeface="Inter" panose="02000503000000020004" pitchFamily="2" charset="0"/>
              </a:rPr>
              <a:t> of people at risk </a:t>
            </a:r>
            <a:r>
              <a:rPr lang="en-GB" sz="1600" dirty="0">
                <a:solidFill>
                  <a:srgbClr val="FFFFFF"/>
                </a:solidFill>
                <a:ea typeface="Inter" panose="02000503000000020004" pitchFamily="2" charset="0"/>
              </a:rPr>
              <a:t>of having low/poor </a:t>
            </a:r>
            <a:r>
              <a:rPr lang="en-GB" sz="1600" b="0" i="0" dirty="0">
                <a:solidFill>
                  <a:srgbClr val="FFFFFF"/>
                </a:solidFill>
                <a:effectLst/>
                <a:ea typeface="Inter" panose="02000503000000020004" pitchFamily="2" charset="0"/>
              </a:rPr>
              <a:t>wellbeing</a:t>
            </a:r>
            <a:r>
              <a:rPr lang="en-GB" sz="1600" dirty="0">
                <a:solidFill>
                  <a:srgbClr val="FFFFFF"/>
                </a:solidFill>
                <a:ea typeface="Inter" panose="02000503000000020004" pitchFamily="2" charset="0"/>
              </a:rPr>
              <a:t>.  The lower the score the better.</a:t>
            </a:r>
            <a:endParaRPr lang="en-US" dirty="0">
              <a:solidFill>
                <a:srgbClr val="FFFFFF"/>
              </a:solidFill>
            </a:endParaRPr>
          </a:p>
        </p:txBody>
      </p:sp>
      <p:sp>
        <p:nvSpPr>
          <p:cNvPr id="11" name="Parallelogram 10">
            <a:extLst>
              <a:ext uri="{FF2B5EF4-FFF2-40B4-BE49-F238E27FC236}">
                <a16:creationId xmlns:a16="http://schemas.microsoft.com/office/drawing/2014/main" id="{9015A518-11BD-E1FB-1144-E1A4DF5FC8B5}"/>
              </a:ext>
              <a:ext uri="{C183D7F6-B498-43B3-948B-1728B52AA6E4}">
                <adec:decorative xmlns:adec="http://schemas.microsoft.com/office/drawing/2017/decorative" val="1"/>
              </a:ext>
            </a:extLst>
          </p:cNvPr>
          <p:cNvSpPr/>
          <p:nvPr/>
        </p:nvSpPr>
        <p:spPr>
          <a:xfrm>
            <a:off x="4305300" y="4152899"/>
            <a:ext cx="3664851" cy="1952626"/>
          </a:xfrm>
          <a:prstGeom prst="parallelogram">
            <a:avLst>
              <a:gd name="adj" fmla="val 13627"/>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rgbClr val="FFFFFF"/>
                </a:solidFill>
                <a:latin typeface="Inter" panose="02000503000000020004" pitchFamily="2" charset="0"/>
                <a:ea typeface="Inter" panose="02000503000000020004" pitchFamily="2" charset="0"/>
              </a:rPr>
              <a:t>The % </a:t>
            </a:r>
            <a:r>
              <a:rPr lang="en-GB" sz="1600" b="0" i="0" dirty="0">
                <a:solidFill>
                  <a:srgbClr val="FFFFFF"/>
                </a:solidFill>
                <a:effectLst/>
                <a:latin typeface="Inter" panose="02000503000000020004" pitchFamily="2" charset="0"/>
                <a:ea typeface="Inter" panose="02000503000000020004" pitchFamily="2" charset="0"/>
              </a:rPr>
              <a:t>of people who have a positive perception of how NICE is established and functioning.  The higher the score the better.</a:t>
            </a:r>
            <a:endParaRPr lang="en-US" sz="1600" dirty="0">
              <a:solidFill>
                <a:srgbClr val="FFFFFF"/>
              </a:solidFill>
              <a:latin typeface="Inter" panose="02000503000000020004" pitchFamily="2" charset="0"/>
              <a:ea typeface="Inter" panose="02000503000000020004" pitchFamily="2" charset="0"/>
            </a:endParaRPr>
          </a:p>
        </p:txBody>
      </p:sp>
      <p:sp>
        <p:nvSpPr>
          <p:cNvPr id="12" name="Parallelogram 11">
            <a:extLst>
              <a:ext uri="{FF2B5EF4-FFF2-40B4-BE49-F238E27FC236}">
                <a16:creationId xmlns:a16="http://schemas.microsoft.com/office/drawing/2014/main" id="{0BEC0747-4F58-2B84-5FFC-5A08F9654F5B}"/>
              </a:ext>
              <a:ext uri="{C183D7F6-B498-43B3-948B-1728B52AA6E4}">
                <adec:decorative xmlns:adec="http://schemas.microsoft.com/office/drawing/2017/decorative" val="1"/>
              </a:ext>
            </a:extLst>
          </p:cNvPr>
          <p:cNvSpPr/>
          <p:nvPr/>
        </p:nvSpPr>
        <p:spPr>
          <a:xfrm>
            <a:off x="7970150" y="4152899"/>
            <a:ext cx="3516999" cy="1952626"/>
          </a:xfrm>
          <a:prstGeom prst="parallelogram">
            <a:avLst>
              <a:gd name="adj" fmla="val 13627"/>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600" dirty="0">
                <a:solidFill>
                  <a:srgbClr val="FFFFFF"/>
                </a:solidFill>
                <a:latin typeface="Inter" panose="02000503000000020004" pitchFamily="2" charset="0"/>
                <a:ea typeface="Inter" panose="02000503000000020004" pitchFamily="2" charset="0"/>
              </a:rPr>
              <a:t>T</a:t>
            </a:r>
            <a:r>
              <a:rPr lang="en-GB" sz="1600" b="0" i="0" dirty="0">
                <a:solidFill>
                  <a:srgbClr val="FFFFFF"/>
                </a:solidFill>
                <a:effectLst/>
                <a:latin typeface="Inter" panose="02000503000000020004" pitchFamily="2" charset="0"/>
                <a:ea typeface="Inter" panose="02000503000000020004" pitchFamily="2" charset="0"/>
              </a:rPr>
              <a:t>he % of employees likely to leave NICE in the near future.  The lower the score the better.</a:t>
            </a:r>
            <a:endParaRPr lang="en-US" sz="1600" dirty="0">
              <a:solidFill>
                <a:srgbClr val="FFFFFF"/>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044792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2ECF74-A651-16C8-3B03-6FA1ECCEBAE0}"/>
              </a:ext>
            </a:extLst>
          </p:cNvPr>
          <p:cNvSpPr txBox="1">
            <a:spLocks noGrp="1"/>
          </p:cNvSpPr>
          <p:nvPr>
            <p:ph type="title" idx="4294967295"/>
          </p:nvPr>
        </p:nvSpPr>
        <p:spPr>
          <a:xfrm>
            <a:off x="257175" y="0"/>
            <a:ext cx="77343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mj-lt"/>
                <a:ea typeface="+mn-ea"/>
                <a:cs typeface="+mn-cs"/>
              </a:rPr>
              <a:t>Overall NICE step scores </a:t>
            </a:r>
          </a:p>
        </p:txBody>
      </p:sp>
      <p:sp>
        <p:nvSpPr>
          <p:cNvPr id="7" name="Google Shape;273;p46">
            <a:extLst>
              <a:ext uri="{FF2B5EF4-FFF2-40B4-BE49-F238E27FC236}">
                <a16:creationId xmlns:a16="http://schemas.microsoft.com/office/drawing/2014/main" id="{2A1BF92F-1C49-9B26-B6A5-B62EA83EAE2B}"/>
              </a:ext>
            </a:extLst>
          </p:cNvPr>
          <p:cNvSpPr txBox="1"/>
          <p:nvPr/>
        </p:nvSpPr>
        <p:spPr>
          <a:xfrm>
            <a:off x="496383" y="4743450"/>
            <a:ext cx="11162893"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GB" sz="1200" dirty="0">
              <a:latin typeface="Inter" panose="02000503000000020004" pitchFamily="2" charset="0"/>
              <a:ea typeface="Inter" panose="02000503000000020004" pitchFamily="2" charset="0"/>
              <a:cs typeface="Open Sans"/>
              <a:sym typeface="Open Sans"/>
            </a:endParaRPr>
          </a:p>
          <a:p>
            <a:pPr marL="0" lvl="0" indent="0" algn="l" rtl="0">
              <a:spcBef>
                <a:spcPts val="0"/>
              </a:spcBef>
              <a:spcAft>
                <a:spcPts val="0"/>
              </a:spcAft>
              <a:buNone/>
            </a:pPr>
            <a:endParaRPr lang="en-GB" sz="1200" dirty="0">
              <a:latin typeface="Inter" panose="02000503000000020004" pitchFamily="2" charset="0"/>
              <a:ea typeface="Inter" panose="02000503000000020004" pitchFamily="2" charset="0"/>
              <a:cs typeface="Open Sans"/>
              <a:sym typeface="Open Sans"/>
            </a:endParaRPr>
          </a:p>
          <a:p>
            <a:pPr marL="0" lvl="0" indent="0" algn="l" rtl="0">
              <a:spcBef>
                <a:spcPts val="0"/>
              </a:spcBef>
              <a:spcAft>
                <a:spcPts val="0"/>
              </a:spcAft>
              <a:buNone/>
            </a:pPr>
            <a:endParaRPr lang="en-GB" sz="1200" dirty="0">
              <a:latin typeface="Inter" panose="02000503000000020004" pitchFamily="2" charset="0"/>
              <a:ea typeface="Inter" panose="02000503000000020004" pitchFamily="2" charset="0"/>
              <a:cs typeface="Open Sans"/>
              <a:sym typeface="Open Sans"/>
            </a:endParaRPr>
          </a:p>
          <a:p>
            <a:pPr marL="0" lvl="0" indent="0" algn="l" rtl="0">
              <a:spcBef>
                <a:spcPts val="0"/>
              </a:spcBef>
              <a:spcAft>
                <a:spcPts val="0"/>
              </a:spcAft>
              <a:buNone/>
            </a:pPr>
            <a:r>
              <a:rPr lang="en-GB" sz="1600" dirty="0">
                <a:latin typeface="Inter" panose="02000503000000020004" pitchFamily="2" charset="0"/>
                <a:ea typeface="Inter" panose="02000503000000020004" pitchFamily="2" charset="0"/>
                <a:cs typeface="Open Sans"/>
                <a:sym typeface="Open Sans"/>
              </a:rPr>
              <a:t>The above graph shows the average overall step score for NICE. The highest scoring step was Instilling Pride and lowest was Innovation, there is 17% difference between these two steps.   All steps scored above 60% which is considered a good score. </a:t>
            </a:r>
            <a:endParaRPr sz="1600" dirty="0">
              <a:latin typeface="Inter" panose="02000503000000020004" pitchFamily="2" charset="0"/>
              <a:ea typeface="Inter" panose="02000503000000020004" pitchFamily="2" charset="0"/>
              <a:cs typeface="Open Sans"/>
              <a:sym typeface="Open Sans"/>
            </a:endParaRPr>
          </a:p>
        </p:txBody>
      </p:sp>
      <p:pic>
        <p:nvPicPr>
          <p:cNvPr id="11" name="Picture 10" descr="The graph shows the average overall step score for NICE. The highest scoring step was Instilling Pride and lowest was Innovation, there is 17% difference between these two steps.   All steps scored above 60% which is considered a good score. ">
            <a:extLst>
              <a:ext uri="{FF2B5EF4-FFF2-40B4-BE49-F238E27FC236}">
                <a16:creationId xmlns:a16="http://schemas.microsoft.com/office/drawing/2014/main" id="{09242AEF-824A-1AAC-FE95-67910DE79883}"/>
              </a:ext>
            </a:extLst>
          </p:cNvPr>
          <p:cNvPicPr>
            <a:picLocks noChangeAspect="1"/>
          </p:cNvPicPr>
          <p:nvPr/>
        </p:nvPicPr>
        <p:blipFill>
          <a:blip r:embed="rId2"/>
          <a:stretch>
            <a:fillRect/>
          </a:stretch>
        </p:blipFill>
        <p:spPr>
          <a:xfrm>
            <a:off x="152401" y="584775"/>
            <a:ext cx="11268074" cy="4796850"/>
          </a:xfrm>
          <a:prstGeom prst="rect">
            <a:avLst/>
          </a:prstGeom>
        </p:spPr>
      </p:pic>
    </p:spTree>
    <p:extLst>
      <p:ext uri="{BB962C8B-B14F-4D97-AF65-F5344CB8AC3E}">
        <p14:creationId xmlns:p14="http://schemas.microsoft.com/office/powerpoint/2010/main" val="161572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9D09-FA20-54C9-E073-31208DD09591}"/>
              </a:ext>
            </a:extLst>
          </p:cNvPr>
          <p:cNvSpPr>
            <a:spLocks noGrp="1"/>
          </p:cNvSpPr>
          <p:nvPr>
            <p:ph type="ctrTitle"/>
          </p:nvPr>
        </p:nvSpPr>
        <p:spPr>
          <a:xfrm>
            <a:off x="496384" y="129396"/>
            <a:ext cx="10564136" cy="1785668"/>
          </a:xfrm>
        </p:spPr>
        <p:txBody>
          <a:bodyPr>
            <a:normAutofit/>
          </a:bodyPr>
          <a:lstStyle/>
          <a:p>
            <a:r>
              <a:rPr lang="en-GB" dirty="0"/>
              <a:t>Step scores</a:t>
            </a:r>
            <a:r>
              <a:rPr lang="en-GB" sz="4000" dirty="0"/>
              <a:t> </a:t>
            </a:r>
            <a:r>
              <a:rPr lang="en-GB" dirty="0"/>
              <a:t>continued…..</a:t>
            </a:r>
          </a:p>
        </p:txBody>
      </p:sp>
      <p:sp>
        <p:nvSpPr>
          <p:cNvPr id="5" name="Text Placeholder 4">
            <a:extLst>
              <a:ext uri="{FF2B5EF4-FFF2-40B4-BE49-F238E27FC236}">
                <a16:creationId xmlns:a16="http://schemas.microsoft.com/office/drawing/2014/main" id="{149C8F15-8E8B-FBE1-2CD7-6BAB305E9091}"/>
              </a:ext>
            </a:extLst>
          </p:cNvPr>
          <p:cNvSpPr>
            <a:spLocks noGrp="1"/>
          </p:cNvSpPr>
          <p:nvPr>
            <p:ph type="body" sz="quarter" idx="18"/>
          </p:nvPr>
        </p:nvSpPr>
        <p:spPr>
          <a:xfrm>
            <a:off x="487149" y="672859"/>
            <a:ext cx="4999252" cy="1530473"/>
          </a:xfrm>
        </p:spPr>
        <p:txBody>
          <a:bodyPr>
            <a:normAutofit fontScale="92500" lnSpcReduction="10000"/>
          </a:bodyPr>
          <a:lstStyle/>
          <a:p>
            <a:endParaRPr lang="en-GB" u="sng" dirty="0"/>
          </a:p>
          <a:p>
            <a:r>
              <a:rPr lang="en-GB" u="sng" dirty="0"/>
              <a:t>Inclusiveness                                                                               </a:t>
            </a:r>
          </a:p>
          <a:p>
            <a:pPr marL="285750" indent="-285750">
              <a:buFont typeface="Arial" panose="020B0604020202020204" pitchFamily="34" charset="0"/>
              <a:buChar char="•"/>
            </a:pPr>
            <a:r>
              <a:rPr lang="en-GB" dirty="0"/>
              <a:t>Higher proportion of staff saying they have experienced and observed incidence of abuse, bullying &amp; harassment and discrimination than in 2021.</a:t>
            </a:r>
          </a:p>
          <a:p>
            <a:endParaRPr lang="en-GB" dirty="0"/>
          </a:p>
        </p:txBody>
      </p:sp>
      <p:graphicFrame>
        <p:nvGraphicFramePr>
          <p:cNvPr id="8" name="Chart Placeholder 7" descr="The graph shows there is a higher proportion of staff saying they have experienced and observed incidence of abuse, bullying &amp; harassment and discrimination than in 2021.">
            <a:extLst>
              <a:ext uri="{FF2B5EF4-FFF2-40B4-BE49-F238E27FC236}">
                <a16:creationId xmlns:a16="http://schemas.microsoft.com/office/drawing/2014/main" id="{4984C773-7677-5269-9F6E-9B590F6202C8}"/>
              </a:ext>
            </a:extLst>
          </p:cNvPr>
          <p:cNvGraphicFramePr>
            <a:graphicFrameLocks noGrp="1"/>
          </p:cNvGraphicFramePr>
          <p:nvPr>
            <p:ph type="chart" sz="quarter" idx="10"/>
            <p:extLst>
              <p:ext uri="{D42A27DB-BD31-4B8C-83A1-F6EECF244321}">
                <p14:modId xmlns:p14="http://schemas.microsoft.com/office/powerpoint/2010/main" val="2873694812"/>
              </p:ext>
            </p:extLst>
          </p:nvPr>
        </p:nvGraphicFramePr>
        <p:xfrm>
          <a:off x="189782" y="2014538"/>
          <a:ext cx="5598544" cy="366871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8599D2BA-FF95-BD38-9880-9043933F0641}"/>
              </a:ext>
            </a:extLst>
          </p:cNvPr>
          <p:cNvSpPr txBox="1"/>
          <p:nvPr/>
        </p:nvSpPr>
        <p:spPr>
          <a:xfrm>
            <a:off x="6359933" y="879894"/>
            <a:ext cx="4700587" cy="1246495"/>
          </a:xfrm>
          <a:prstGeom prst="rect">
            <a:avLst/>
          </a:prstGeom>
          <a:noFill/>
        </p:spPr>
        <p:txBody>
          <a:bodyPr wrap="square" rtlCol="0">
            <a:spAutoFit/>
          </a:bodyPr>
          <a:lstStyle/>
          <a:p>
            <a:r>
              <a:rPr lang="en-GB" sz="1500" u="sng" dirty="0"/>
              <a:t>Learning and Development </a:t>
            </a:r>
          </a:p>
          <a:p>
            <a:endParaRPr lang="en-GB" sz="1500" dirty="0"/>
          </a:p>
          <a:p>
            <a:r>
              <a:rPr lang="en-GB" sz="1500" dirty="0"/>
              <a:t>Lower proportion of staff have had development and a higher proportion of staff have had an appraisal than in 2021.</a:t>
            </a:r>
          </a:p>
        </p:txBody>
      </p:sp>
      <p:graphicFrame>
        <p:nvGraphicFramePr>
          <p:cNvPr id="17" name="Chart Placeholder 16" descr="The graph shows a lower proportion of staff have had development and a higher proportion of staff have had an appraisal than in 2021.">
            <a:extLst>
              <a:ext uri="{FF2B5EF4-FFF2-40B4-BE49-F238E27FC236}">
                <a16:creationId xmlns:a16="http://schemas.microsoft.com/office/drawing/2014/main" id="{CFF437CB-76B3-9170-2209-F5DCA139ED74}"/>
              </a:ext>
            </a:extLst>
          </p:cNvPr>
          <p:cNvGraphicFramePr>
            <a:graphicFrameLocks noGrp="1"/>
          </p:cNvGraphicFramePr>
          <p:nvPr>
            <p:ph type="chart" sz="quarter" idx="11"/>
            <p:extLst>
              <p:ext uri="{D42A27DB-BD31-4B8C-83A1-F6EECF244321}">
                <p14:modId xmlns:p14="http://schemas.microsoft.com/office/powerpoint/2010/main" val="1858982693"/>
              </p:ext>
            </p:extLst>
          </p:nvPr>
        </p:nvGraphicFramePr>
        <p:xfrm>
          <a:off x="6359525" y="2014538"/>
          <a:ext cx="4700588" cy="366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977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913D-AABC-6CCC-4F25-85D84941DE11}"/>
              </a:ext>
            </a:extLst>
          </p:cNvPr>
          <p:cNvSpPr>
            <a:spLocks noGrp="1"/>
          </p:cNvSpPr>
          <p:nvPr>
            <p:ph type="ctrTitle"/>
          </p:nvPr>
        </p:nvSpPr>
        <p:spPr>
          <a:xfrm>
            <a:off x="496384" y="1"/>
            <a:ext cx="7531197" cy="666750"/>
          </a:xfrm>
        </p:spPr>
        <p:txBody>
          <a:bodyPr/>
          <a:lstStyle/>
          <a:p>
            <a:r>
              <a:rPr lang="en-GB" dirty="0"/>
              <a:t>NICE Overall – key findings </a:t>
            </a:r>
          </a:p>
        </p:txBody>
      </p:sp>
      <p:pic>
        <p:nvPicPr>
          <p:cNvPr id="6" name="Chart Placeholder 5" descr="The chart shows the top ten highest scoring questions within the NICE staff survey.  It shows that staff have a sense of pride working for NICE, staff relationships with their manager are positive.  Staff also feel they are treated wit respect, they have a happy and safe work environment, they feel they have someone to talk to about any concerns.  Staff generally don't feel pressure to work when unwell and would recommend NICE to friends and family.">
            <a:extLst>
              <a:ext uri="{FF2B5EF4-FFF2-40B4-BE49-F238E27FC236}">
                <a16:creationId xmlns:a16="http://schemas.microsoft.com/office/drawing/2014/main" id="{6CF507DD-B851-9271-7A8A-6A645415AAB7}"/>
              </a:ext>
            </a:extLst>
          </p:cNvPr>
          <p:cNvPicPr>
            <a:picLocks noGrp="1" noChangeAspect="1"/>
          </p:cNvPicPr>
          <p:nvPr>
            <p:ph type="chart" sz="quarter" idx="10"/>
          </p:nvPr>
        </p:nvPicPr>
        <p:blipFill>
          <a:blip r:embed="rId2"/>
          <a:stretch>
            <a:fillRect/>
          </a:stretch>
        </p:blipFill>
        <p:spPr>
          <a:xfrm>
            <a:off x="1012985" y="819150"/>
            <a:ext cx="5149690" cy="5619750"/>
          </a:xfrm>
          <a:prstGeom prst="rect">
            <a:avLst/>
          </a:prstGeom>
        </p:spPr>
      </p:pic>
      <p:pic>
        <p:nvPicPr>
          <p:cNvPr id="7" name="Chart Placeholder 6" descr="The chart shows the top 10 lowest scoring questions from the NICE staff survey.  Some staff are feeling stressed due to work demands, that appraisals aren't helpful, that NICE doesn't take effective action if staff are harassed or bullied.  There were issued raised with the extent that staff can be innovative and the extent to which NICE is user focused.">
            <a:extLst>
              <a:ext uri="{FF2B5EF4-FFF2-40B4-BE49-F238E27FC236}">
                <a16:creationId xmlns:a16="http://schemas.microsoft.com/office/drawing/2014/main" id="{95F7CEC5-8027-6E32-E841-7A54A2298EF8}"/>
              </a:ext>
            </a:extLst>
          </p:cNvPr>
          <p:cNvPicPr>
            <a:picLocks noGrp="1" noChangeAspect="1"/>
          </p:cNvPicPr>
          <p:nvPr>
            <p:ph type="chart" sz="quarter" idx="11"/>
          </p:nvPr>
        </p:nvPicPr>
        <p:blipFill>
          <a:blip r:embed="rId3"/>
          <a:stretch>
            <a:fillRect/>
          </a:stretch>
        </p:blipFill>
        <p:spPr>
          <a:xfrm>
            <a:off x="6162675" y="819150"/>
            <a:ext cx="5149690" cy="5619750"/>
          </a:xfrm>
          <a:prstGeom prst="rect">
            <a:avLst/>
          </a:prstGeom>
        </p:spPr>
      </p:pic>
    </p:spTree>
    <p:extLst>
      <p:ext uri="{BB962C8B-B14F-4D97-AF65-F5344CB8AC3E}">
        <p14:creationId xmlns:p14="http://schemas.microsoft.com/office/powerpoint/2010/main" val="5896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EA03-69C7-2661-F73D-306268C6F92C}"/>
              </a:ext>
            </a:extLst>
          </p:cNvPr>
          <p:cNvSpPr>
            <a:spLocks noGrp="1"/>
          </p:cNvSpPr>
          <p:nvPr>
            <p:ph type="ctrTitle"/>
          </p:nvPr>
        </p:nvSpPr>
        <p:spPr>
          <a:xfrm>
            <a:off x="172527" y="181156"/>
            <a:ext cx="7297947" cy="793630"/>
          </a:xfrm>
        </p:spPr>
        <p:txBody>
          <a:bodyPr anchor="t">
            <a:normAutofit fontScale="90000"/>
          </a:bodyPr>
          <a:lstStyle/>
          <a:p>
            <a:r>
              <a:rPr lang="en-GB" sz="3700" dirty="0"/>
              <a:t>NICE overall – areas for celebration </a:t>
            </a:r>
          </a:p>
        </p:txBody>
      </p:sp>
      <p:sp>
        <p:nvSpPr>
          <p:cNvPr id="9" name="Subtitle 2">
            <a:extLst>
              <a:ext uri="{FF2B5EF4-FFF2-40B4-BE49-F238E27FC236}">
                <a16:creationId xmlns:a16="http://schemas.microsoft.com/office/drawing/2014/main" id="{F7F3595B-F97C-EB3C-5996-785376E7E799}"/>
              </a:ext>
            </a:extLst>
          </p:cNvPr>
          <p:cNvSpPr>
            <a:spLocks noGrp="1"/>
          </p:cNvSpPr>
          <p:nvPr>
            <p:ph type="subTitle" idx="1"/>
          </p:nvPr>
        </p:nvSpPr>
        <p:spPr>
          <a:xfrm>
            <a:off x="293298" y="638176"/>
            <a:ext cx="5802702" cy="5076824"/>
          </a:xfrm>
        </p:spPr>
        <p:txBody>
          <a:bodyPr>
            <a:normAutofit fontScale="92500" lnSpcReduction="20000"/>
          </a:bodyPr>
          <a:lstStyle/>
          <a:p>
            <a:endParaRPr lang="en-US" dirty="0"/>
          </a:p>
          <a:p>
            <a:pPr marL="342900" indent="-342900">
              <a:lnSpc>
                <a:spcPct val="150000"/>
              </a:lnSpc>
              <a:spcBef>
                <a:spcPts val="0"/>
              </a:spcBef>
              <a:buFont typeface="Arial" panose="020B0604020202020204" pitchFamily="34" charset="0"/>
              <a:buChar char="•"/>
            </a:pPr>
            <a:r>
              <a:rPr lang="en-US" u="sng" dirty="0"/>
              <a:t>Instilling Pride </a:t>
            </a:r>
            <a:r>
              <a:rPr lang="en-US" dirty="0"/>
              <a:t>– proud to work for NICE and they do something worthwhile.</a:t>
            </a:r>
          </a:p>
          <a:p>
            <a:pPr marL="342900" indent="-342900">
              <a:lnSpc>
                <a:spcPct val="150000"/>
              </a:lnSpc>
              <a:spcBef>
                <a:spcPts val="0"/>
              </a:spcBef>
              <a:buFont typeface="Arial" panose="020B0604020202020204" pitchFamily="34" charset="0"/>
              <a:buChar char="•"/>
            </a:pPr>
            <a:r>
              <a:rPr lang="en-US" u="sng" dirty="0"/>
              <a:t>Job Satisfaction </a:t>
            </a:r>
            <a:r>
              <a:rPr lang="en-US" dirty="0"/>
              <a:t>– positive relationships with management and work in a happy &amp; safe environment.</a:t>
            </a:r>
          </a:p>
          <a:p>
            <a:pPr marL="342900" indent="-342900">
              <a:lnSpc>
                <a:spcPct val="150000"/>
              </a:lnSpc>
              <a:spcBef>
                <a:spcPts val="0"/>
              </a:spcBef>
              <a:buFont typeface="Arial" panose="020B0604020202020204" pitchFamily="34" charset="0"/>
              <a:buChar char="•"/>
            </a:pPr>
            <a:r>
              <a:rPr lang="en-US" u="sng" dirty="0"/>
              <a:t>Reward and Recognition </a:t>
            </a:r>
            <a:r>
              <a:rPr lang="en-US" dirty="0"/>
              <a:t>– feeling of receiving recognition and happy with hours of work</a:t>
            </a:r>
          </a:p>
          <a:p>
            <a:pPr marL="342900" indent="-342900">
              <a:lnSpc>
                <a:spcPct val="150000"/>
              </a:lnSpc>
              <a:spcBef>
                <a:spcPts val="0"/>
              </a:spcBef>
              <a:buFont typeface="Arial" panose="020B0604020202020204" pitchFamily="34" charset="0"/>
              <a:buChar char="•"/>
            </a:pPr>
            <a:r>
              <a:rPr lang="en-US" u="sng" dirty="0"/>
              <a:t>Inclusive Leadership</a:t>
            </a:r>
            <a:r>
              <a:rPr lang="en-US" dirty="0"/>
              <a:t> – feeling of commitment to E,D &amp; I from management and leadership.</a:t>
            </a:r>
            <a:endParaRPr lang="en-US" u="sng" dirty="0"/>
          </a:p>
          <a:p>
            <a:pPr marL="342900" indent="-342900">
              <a:lnSpc>
                <a:spcPct val="150000"/>
              </a:lnSpc>
              <a:spcBef>
                <a:spcPts val="0"/>
              </a:spcBef>
              <a:buFont typeface="Arial" panose="020B0604020202020204" pitchFamily="34" charset="0"/>
              <a:buChar char="•"/>
            </a:pPr>
            <a:r>
              <a:rPr lang="en-US" u="sng" dirty="0"/>
              <a:t>Mental Health and Work-Life Balance </a:t>
            </a:r>
            <a:r>
              <a:rPr lang="en-US" dirty="0"/>
              <a:t>–</a:t>
            </a:r>
            <a:r>
              <a:rPr lang="en-US" u="sng" dirty="0"/>
              <a:t> </a:t>
            </a:r>
            <a:r>
              <a:rPr lang="en-US" dirty="0"/>
              <a:t>feeling supported and adequate work-life balance.</a:t>
            </a:r>
          </a:p>
          <a:p>
            <a:pPr marL="342900"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1E8B89D-C2D1-F652-78D1-40062C930FB0}"/>
              </a:ext>
              <a:ext uri="{C183D7F6-B498-43B3-948B-1728B52AA6E4}">
                <adec:decorative xmlns:adec="http://schemas.microsoft.com/office/drawing/2017/decorative" val="1"/>
              </a:ext>
            </a:extLst>
          </p:cNvPr>
          <p:cNvPicPr>
            <a:picLocks noChangeAspect="1"/>
          </p:cNvPicPr>
          <p:nvPr/>
        </p:nvPicPr>
        <p:blipFill rotWithShape="1">
          <a:blip r:embed="rId2"/>
          <a:srcRect l="25331" r="11864" b="-1"/>
          <a:stretch/>
        </p:blipFill>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a:noFill/>
        </p:spPr>
      </p:pic>
    </p:spTree>
    <p:extLst>
      <p:ext uri="{BB962C8B-B14F-4D97-AF65-F5344CB8AC3E}">
        <p14:creationId xmlns:p14="http://schemas.microsoft.com/office/powerpoint/2010/main" val="2456835208"/>
      </p:ext>
    </p:extLst>
  </p:cSld>
  <p:clrMapOvr>
    <a:masterClrMapping/>
  </p:clrMapOvr>
</p:sld>
</file>

<file path=ppt/theme/theme1.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E83A1D92-8CBB-4C19-B0FB-9BC6467CE958}" vid="{407C3750-DBAE-49CC-95D1-2132770A8AE3}"/>
    </a:ext>
  </a:extLst>
</a:theme>
</file>

<file path=ppt/theme/theme2.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A52B0A31-F07E-4B8F-91B1-5D0875CB6DB6}" vid="{F0D776DD-9AF0-443B-B55C-CD037E29FD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16399</TotalTime>
  <Words>878</Words>
  <Application>Microsoft Office PowerPoint</Application>
  <PresentationFormat>Widescreen</PresentationFormat>
  <Paragraphs>165</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Inter</vt:lpstr>
      <vt:lpstr>Lato</vt:lpstr>
      <vt:lpstr>Lora SemiBold</vt:lpstr>
      <vt:lpstr>Open Sans</vt:lpstr>
      <vt:lpstr>NICEbrandtheme</vt:lpstr>
      <vt:lpstr>NICE</vt:lpstr>
      <vt:lpstr>Board meeting presentation - Staff Survey 2022</vt:lpstr>
      <vt:lpstr>Background and key aims </vt:lpstr>
      <vt:lpstr>Response rates </vt:lpstr>
      <vt:lpstr>Data highlights - Engagement </vt:lpstr>
      <vt:lpstr>Data highlights continued….</vt:lpstr>
      <vt:lpstr>Overall NICE step scores </vt:lpstr>
      <vt:lpstr>Step scores continued…..</vt:lpstr>
      <vt:lpstr>NICE Overall – key findings </vt:lpstr>
      <vt:lpstr>NICE overall – areas for celebration </vt:lpstr>
      <vt:lpstr>NICE overall – areas for improvement </vt:lpstr>
      <vt:lpstr>Staff Engagement Surveys</vt:lpstr>
      <vt:lpstr>Wellbeing– stress due to work demands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Pollard</dc:creator>
  <cp:lastModifiedBy>Lynn Woodward</cp:lastModifiedBy>
  <cp:revision>139</cp:revision>
  <dcterms:created xsi:type="dcterms:W3CDTF">2023-01-24T10:35:09Z</dcterms:created>
  <dcterms:modified xsi:type="dcterms:W3CDTF">2023-03-16T12:53:08Z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2023-02-28T10:21:13Z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de136b84-e1f2-4079-9510-7080733e65a1</vt:lpwstr>
  </property>
  <property fmtid="{D5CDD505-2E9C-101B-9397-08002B2CF9AE}" pid="8" name="MSIP_Label_c69d85d5-6d9e-4305-a294-1f636ec0f2d6_ContentBits">
    <vt:lpwstr>0</vt:lpwstr>
  </property>
</Properties>
</file>