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4"/>
  </p:sldMasterIdLst>
  <p:notesMasterIdLst>
    <p:notesMasterId r:id="rId17"/>
  </p:notesMasterIdLst>
  <p:sldIdLst>
    <p:sldId id="2147471876" r:id="rId5"/>
    <p:sldId id="2147473286" r:id="rId6"/>
    <p:sldId id="2147471893" r:id="rId7"/>
    <p:sldId id="2147473289" r:id="rId8"/>
    <p:sldId id="2147471901" r:id="rId9"/>
    <p:sldId id="2147471905" r:id="rId10"/>
    <p:sldId id="2147471898" r:id="rId11"/>
    <p:sldId id="2147471879" r:id="rId12"/>
    <p:sldId id="2147473287" r:id="rId13"/>
    <p:sldId id="2147471904" r:id="rId14"/>
    <p:sldId id="2147473288" r:id="rId15"/>
    <p:sldId id="2147471903"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D37C76C-96FC-4C42-A67D-79100C1B1122}" v="2" dt="2025-03-12T11:04:13.949"/>
    <p1510:client id="{B05F7393-F5FF-4D51-9BDF-97D273B4100B}" v="6" dt="2025-03-12T08:35:17.41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2" d="100"/>
          <a:sy n="102" d="100"/>
        </p:scale>
        <p:origin x="180"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3E49AE-26F9-4AD0-81C0-F636701FB0B5}" type="datetimeFigureOut">
              <a:rPr lang="en-GB" smtClean="0"/>
              <a:t>12/03/2025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99C4C5-0A08-4349-BA5D-EF899DD8AA90}" type="slidenum">
              <a:rPr lang="en-GB" smtClean="0"/>
              <a:t>‹#›</a:t>
            </a:fld>
            <a:endParaRPr lang="en-GB"/>
          </a:p>
        </p:txBody>
      </p:sp>
    </p:spTree>
    <p:extLst>
      <p:ext uri="{BB962C8B-B14F-4D97-AF65-F5344CB8AC3E}">
        <p14:creationId xmlns:p14="http://schemas.microsoft.com/office/powerpoint/2010/main" val="1152747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3D92B9AF-1FF3-B64A-A57E-17202D6D58C9}" type="slidenum">
              <a:rPr lang="en-US" smtClean="0"/>
              <a:t>2</a:t>
            </a:fld>
            <a:endParaRPr lang="en-US"/>
          </a:p>
        </p:txBody>
      </p:sp>
    </p:spTree>
    <p:extLst>
      <p:ext uri="{BB962C8B-B14F-4D97-AF65-F5344CB8AC3E}">
        <p14:creationId xmlns:p14="http://schemas.microsoft.com/office/powerpoint/2010/main" val="18498544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C99C4C5-0A08-4349-BA5D-EF899DD8AA90}" type="slidenum">
              <a:rPr lang="en-GB" smtClean="0"/>
              <a:t>5</a:t>
            </a:fld>
            <a:endParaRPr lang="en-GB"/>
          </a:p>
        </p:txBody>
      </p:sp>
    </p:spTree>
    <p:extLst>
      <p:ext uri="{BB962C8B-B14F-4D97-AF65-F5344CB8AC3E}">
        <p14:creationId xmlns:p14="http://schemas.microsoft.com/office/powerpoint/2010/main" val="12231164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BC99C4C5-0A08-4349-BA5D-EF899DD8AA90}" type="slidenum">
              <a:rPr lang="en-GB" smtClean="0"/>
              <a:t>6</a:t>
            </a:fld>
            <a:endParaRPr lang="en-GB"/>
          </a:p>
        </p:txBody>
      </p:sp>
    </p:spTree>
    <p:extLst>
      <p:ext uri="{BB962C8B-B14F-4D97-AF65-F5344CB8AC3E}">
        <p14:creationId xmlns:p14="http://schemas.microsoft.com/office/powerpoint/2010/main" val="2556249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C99C4C5-0A08-4349-BA5D-EF899DD8AA90}" type="slidenum">
              <a:rPr lang="en-GB" smtClean="0"/>
              <a:t>7</a:t>
            </a:fld>
            <a:endParaRPr lang="en-GB"/>
          </a:p>
        </p:txBody>
      </p:sp>
    </p:spTree>
    <p:extLst>
      <p:ext uri="{BB962C8B-B14F-4D97-AF65-F5344CB8AC3E}">
        <p14:creationId xmlns:p14="http://schemas.microsoft.com/office/powerpoint/2010/main" val="36861086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E9C9B67-A5DA-499D-AC8F-A8F98C894DA4}" type="slidenum">
              <a:rPr lang="en-GB" smtClean="0"/>
              <a:t>8</a:t>
            </a:fld>
            <a:endParaRPr lang="en-GB"/>
          </a:p>
        </p:txBody>
      </p:sp>
    </p:spTree>
    <p:extLst>
      <p:ext uri="{BB962C8B-B14F-4D97-AF65-F5344CB8AC3E}">
        <p14:creationId xmlns:p14="http://schemas.microsoft.com/office/powerpoint/2010/main" val="13136531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B31ED-1D30-8AD2-30CE-6D3925185A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4A1FFC-5EDA-BDFF-E7E3-218D3BEE464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F047BF-AF9A-1C4C-8047-F1CB43B6D5C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792308DF-3CAD-2F7E-3E14-F72A5E0F79AE}"/>
              </a:ext>
            </a:extLst>
          </p:cNvPr>
          <p:cNvSpPr>
            <a:spLocks noGrp="1"/>
          </p:cNvSpPr>
          <p:nvPr>
            <p:ph type="sldNum" sz="quarter" idx="5"/>
          </p:nvPr>
        </p:nvSpPr>
        <p:spPr/>
        <p:txBody>
          <a:bodyPr/>
          <a:lstStyle/>
          <a:p>
            <a:fld id="{7E9C9B67-A5DA-499D-AC8F-A8F98C894DA4}" type="slidenum">
              <a:rPr lang="en-GB" smtClean="0"/>
              <a:t>9</a:t>
            </a:fld>
            <a:endParaRPr lang="en-GB"/>
          </a:p>
        </p:txBody>
      </p:sp>
    </p:spTree>
    <p:extLst>
      <p:ext uri="{BB962C8B-B14F-4D97-AF65-F5344CB8AC3E}">
        <p14:creationId xmlns:p14="http://schemas.microsoft.com/office/powerpoint/2010/main" val="2228555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C99C4C5-0A08-4349-BA5D-EF899DD8AA90}" type="slidenum">
              <a:rPr lang="en-GB" smtClean="0"/>
              <a:t>10</a:t>
            </a:fld>
            <a:endParaRPr lang="en-GB"/>
          </a:p>
        </p:txBody>
      </p:sp>
    </p:spTree>
    <p:extLst>
      <p:ext uri="{BB962C8B-B14F-4D97-AF65-F5344CB8AC3E}">
        <p14:creationId xmlns:p14="http://schemas.microsoft.com/office/powerpoint/2010/main" val="687451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ABE73-D092-E54D-C00D-3DA59FE485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573A71-3943-EF2A-57D4-6B323296BEB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AADD65-599E-3561-98D6-25DCD57DFB1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D956B03-28EA-48A7-0E2A-C8DEE1A31F0E}"/>
              </a:ext>
            </a:extLst>
          </p:cNvPr>
          <p:cNvSpPr>
            <a:spLocks noGrp="1"/>
          </p:cNvSpPr>
          <p:nvPr>
            <p:ph type="sldNum" sz="quarter" idx="5"/>
          </p:nvPr>
        </p:nvSpPr>
        <p:spPr/>
        <p:txBody>
          <a:bodyPr/>
          <a:lstStyle/>
          <a:p>
            <a:fld id="{BC99C4C5-0A08-4349-BA5D-EF899DD8AA90}" type="slidenum">
              <a:rPr lang="en-GB" smtClean="0"/>
              <a:t>11</a:t>
            </a:fld>
            <a:endParaRPr lang="en-GB"/>
          </a:p>
        </p:txBody>
      </p:sp>
    </p:spTree>
    <p:extLst>
      <p:ext uri="{BB962C8B-B14F-4D97-AF65-F5344CB8AC3E}">
        <p14:creationId xmlns:p14="http://schemas.microsoft.com/office/powerpoint/2010/main" val="20869251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E9C9B67-A5DA-499D-AC8F-A8F98C894DA4}" type="slidenum">
              <a:rPr lang="en-GB" smtClean="0"/>
              <a:t>12</a:t>
            </a:fld>
            <a:endParaRPr lang="en-GB"/>
          </a:p>
        </p:txBody>
      </p:sp>
    </p:spTree>
    <p:extLst>
      <p:ext uri="{BB962C8B-B14F-4D97-AF65-F5344CB8AC3E}">
        <p14:creationId xmlns:p14="http://schemas.microsoft.com/office/powerpoint/2010/main" val="33702942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53442"/>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97505851-31E7-A767-55A1-7D4F2742B4CF}"/>
              </a:ext>
              <a:ext uri="{C183D7F6-B498-43B3-948B-1728B52AA6E4}">
                <adec:decorative xmlns:adec="http://schemas.microsoft.com/office/drawing/2017/decorative" val="1"/>
              </a:ext>
            </a:extLst>
          </p:cNvPr>
          <p:cNvSpPr>
            <a:spLocks noGrp="1"/>
          </p:cNvSpPr>
          <p:nvPr>
            <p:ph type="pic" sz="quarter" idx="10"/>
          </p:nvPr>
        </p:nvSpPr>
        <p:spPr>
          <a:xfrm>
            <a:off x="5730875" y="-9053"/>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5"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5CC9FE9-D734-EAD4-B8FD-F6E441BA930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67B2196E-3391-C5F1-3D54-4A20CC141C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7876C832-BC07-12B0-034D-68332761892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1467944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ample Pag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E3BAE709-476B-A489-7DC7-5DA16C7CFE73}"/>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8" name="Text Placeholder 3">
            <a:extLst>
              <a:ext uri="{FF2B5EF4-FFF2-40B4-BE49-F238E27FC236}">
                <a16:creationId xmlns:a16="http://schemas.microsoft.com/office/drawing/2014/main" id="{B53E5169-A8A8-4023-8954-85A11AE37346}"/>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63E9818-14BF-C085-2270-1815862C5A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AF898F7-301E-51C8-5C47-83F8D53ACAA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A0B944DA-A86A-F9A3-D617-CEA50754099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72154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 Column (Whi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(1 column)</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1" name="Picture 10">
            <a:extLst>
              <a:ext uri="{FF2B5EF4-FFF2-40B4-BE49-F238E27FC236}">
                <a16:creationId xmlns:a16="http://schemas.microsoft.com/office/drawing/2014/main" id="{AD304228-CD0C-4EA6-DB18-6287BB1B305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67960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 Column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83F6716-9677-BC44-EBCC-8332D8B3340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5F25595-A923-F1B4-03CE-8D2DAF4D421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9379254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 Column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bg1"/>
              </a:solidFill>
            </a:endParaRPr>
          </a:p>
        </p:txBody>
      </p:sp>
      <p:sp>
        <p:nvSpPr>
          <p:cNvPr id="12"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4"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9"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9C241C8F-E76E-FD73-EA23-B0D00E77E51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2A63E50-1936-94C2-FF11-2EB49F66D14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ED8832D-D62A-CAE6-14C4-6E11015D921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8166562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497794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(2 columns)</a:t>
            </a:r>
            <a:br>
              <a:rPr lang="en-US"/>
            </a:br>
            <a:endParaRPr lang="en-US"/>
          </a:p>
        </p:txBody>
      </p:sp>
      <p:sp>
        <p:nvSpPr>
          <p:cNvPr id="10"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8"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7" name="Title 1">
            <a:extLst>
              <a:ext uri="{FF2B5EF4-FFF2-40B4-BE49-F238E27FC236}">
                <a16:creationId xmlns:a16="http://schemas.microsoft.com/office/drawing/2014/main" id="{52FBD5A5-7A2B-0609-A33F-1EEE51712C01}"/>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4" name="Title 1">
            <a:extLst>
              <a:ext uri="{FF2B5EF4-FFF2-40B4-BE49-F238E27FC236}">
                <a16:creationId xmlns:a16="http://schemas.microsoft.com/office/drawing/2014/main" id="{4A20C810-11A7-12CE-B50A-96B7E975780F}"/>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pic>
        <p:nvPicPr>
          <p:cNvPr id="16" name="Picture 15">
            <a:extLst>
              <a:ext uri="{FF2B5EF4-FFF2-40B4-BE49-F238E27FC236}">
                <a16:creationId xmlns:a16="http://schemas.microsoft.com/office/drawing/2014/main" id="{DEBD5AC8-46A6-95DF-B791-2B369ACED69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030423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a:t>This is sample bulleted text (2 columns)</a:t>
            </a:r>
            <a:br>
              <a:rPr lang="en-US"/>
            </a:br>
            <a:endParaRPr lang="en-US"/>
          </a:p>
        </p:txBody>
      </p:sp>
      <p:sp>
        <p:nvSpPr>
          <p:cNvPr id="7"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5F2E009-4AC4-8BE8-449A-D98E0B4D419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FAC7A0B0-AE4B-F793-1F59-1EC3584DEA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6C6FC489-B11C-2654-C925-48D950964D7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4973174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812A246-8492-A6DF-26EA-231CD0D4C72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D1E41F4E-F481-AD30-99FC-2947FB6B0A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E655F0AC-C291-F5A1-F78F-EBA04390CB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033394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b="1" i="0">
                <a:solidFill>
                  <a:schemeClr val="bg1"/>
                </a:solidFill>
                <a:latin typeface="+mj-lt"/>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4CC3806-C2E5-B6D1-570D-834470E8BD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19042514-82A1-B26E-B76D-98A3807B502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1EBB4B56-C5CF-5A4B-2F99-B5622224CD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5106307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3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(3 columns)</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pic>
        <p:nvPicPr>
          <p:cNvPr id="5" name="Picture 4">
            <a:extLst>
              <a:ext uri="{FF2B5EF4-FFF2-40B4-BE49-F238E27FC236}">
                <a16:creationId xmlns:a16="http://schemas.microsoft.com/office/drawing/2014/main" id="{ABF6E0EA-4C5B-6C5D-7447-EFE478D0433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262809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Cream)">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p:nvSpPr>
        <p:spPr>
          <a:xfrm>
            <a:off x="0" y="5033"/>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EE3C02B6-8ECF-EFEF-0169-F2A3AC0CFFAF}"/>
              </a:ext>
            </a:extLst>
          </p:cNvPr>
          <p:cNvSpPr>
            <a:spLocks noGrp="1"/>
          </p:cNvSpPr>
          <p:nvPr>
            <p:ph type="ctrTitle" hasCustomPrompt="1"/>
          </p:nvPr>
        </p:nvSpPr>
        <p:spPr>
          <a:xfrm>
            <a:off x="724988" y="724143"/>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11" name="Subtitle 2">
            <a:extLst>
              <a:ext uri="{FF2B5EF4-FFF2-40B4-BE49-F238E27FC236}">
                <a16:creationId xmlns:a16="http://schemas.microsoft.com/office/drawing/2014/main" id="{5833D2BE-BF69-3979-88C5-67C970639A37}"/>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9" name="Picture Placeholder 7">
            <a:extLst>
              <a:ext uri="{FF2B5EF4-FFF2-40B4-BE49-F238E27FC236}">
                <a16:creationId xmlns:a16="http://schemas.microsoft.com/office/drawing/2014/main" id="{DC10BCB9-796E-4ED3-BCAB-6890E853D78A}"/>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0AA9CF9-9D4D-4527-6F05-1AF14E246EC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F672A222-6CF7-5C28-1341-13D00CB90A8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387D394A-E4C4-E935-0900-17F4B88EEB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37282722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1004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2"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BED9458-EC91-0DDD-81D0-D8EA7CDBB8F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D431EAC-CCCF-F033-AA25-1C0750ED142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31CD765D-C425-5545-1A03-16E4327141B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3923868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8EE0FF4-7CF4-1BE1-C7EC-A7BF890D743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FCB2ECA4-86F5-928A-8109-698BE4DB74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5B69CD60-9A52-0A6D-BADA-DACBCE2884F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7700674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33517"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(3 columns)</a:t>
            </a:r>
            <a:br>
              <a:rPr lang="en-US"/>
            </a:br>
            <a:endParaRPr lang="en-US"/>
          </a:p>
        </p:txBody>
      </p:sp>
      <p:sp>
        <p:nvSpPr>
          <p:cNvPr id="9"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28892"/>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3A976B7-8EB2-91A1-8D3D-0F2289B86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2D3821A-C6BC-1009-35C8-4094C89935B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94D1BFE-B2F4-4CD4-D233-ACB66BB716E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40454820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F1E3FF1-EAC5-11C4-A42E-BE75B5A57BA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8"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4" y="192889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0" name="Picture 9">
            <a:extLst>
              <a:ext uri="{FF2B5EF4-FFF2-40B4-BE49-F238E27FC236}">
                <a16:creationId xmlns:a16="http://schemas.microsoft.com/office/drawing/2014/main" id="{9E874CED-1578-BC5D-FBAF-4BFF8049747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8466298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ample Layout Page (Cream)">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6E9A876-1569-D544-913F-B065A154EB9C}"/>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0844"/>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7B32D8A9-E2C9-1149-2948-98A66FD86F7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6166EBC9-B081-FB94-FE85-58E4D58A192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C0598603-2D8E-A8B8-49A4-6A3AD36D3F0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658880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65A1A24A-7B07-2001-6FA5-A2A759DD3139}"/>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682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B505628-BC0C-72D6-C38B-9E9E3ABA64A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4D0219B5-20CB-EA85-2A81-2B6B253C9B1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05A9CFE6-42B8-596B-9A0C-8936368EFB5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603455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ample Layout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A2DD28E-92CA-B479-41C5-36AE7F5028FC}"/>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BC5741D9-7C1F-B70D-4B2B-7928DF4CA69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34868"/>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5"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5A7A5101-B982-3D27-A2EE-345C292E8F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06801DB2-CB76-7A1B-0A77-E9DFD16621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C1154617-CDEF-8A9D-8FEB-A937FC663A5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306473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ample Layout Page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p:nvSpPr>
        <p:spPr>
          <a:xfrm>
            <a:off x="2598346" y="0"/>
            <a:ext cx="9593654"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pic>
        <p:nvPicPr>
          <p:cNvPr id="12" name="Picture 11"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13"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9"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0" name="Picture 19"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21"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2" name="Rectangle 7">
            <a:extLst>
              <a:ext uri="{FF2B5EF4-FFF2-40B4-BE49-F238E27FC236}">
                <a16:creationId xmlns:a16="http://schemas.microsoft.com/office/drawing/2014/main" id="{9FC92788-1CF1-E651-FBDB-BD30DB47651F}"/>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3" name="Picture 22" descr="A picture containing text, clipart&#10;&#10;Description automatically generated">
            <a:extLst>
              <a:ext uri="{FF2B5EF4-FFF2-40B4-BE49-F238E27FC236}">
                <a16:creationId xmlns:a16="http://schemas.microsoft.com/office/drawing/2014/main" id="{0ACD7F34-BE21-B9EC-25F0-A27252E47BDB}"/>
              </a:ext>
            </a:extLst>
          </p:cNvPr>
          <p:cNvPicPr>
            <a:picLocks noChangeAspect="1"/>
          </p:cNvPicPr>
          <p:nvPr/>
        </p:nvPicPr>
        <p:blipFill>
          <a:blip r:embed="rId2"/>
          <a:stretch>
            <a:fillRect/>
          </a:stretch>
        </p:blipFill>
        <p:spPr>
          <a:xfrm>
            <a:off x="539923" y="6146056"/>
            <a:ext cx="585971" cy="197518"/>
          </a:xfrm>
          <a:prstGeom prst="rect">
            <a:avLst/>
          </a:prstGeom>
        </p:spPr>
      </p:pic>
      <p:sp>
        <p:nvSpPr>
          <p:cNvPr id="24" name="Slide Number Placeholder 3">
            <a:extLst>
              <a:ext uri="{FF2B5EF4-FFF2-40B4-BE49-F238E27FC236}">
                <a16:creationId xmlns:a16="http://schemas.microsoft.com/office/drawing/2014/main" id="{C5FF478A-5B8E-953E-4DB6-9A571680A13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5" name="Rectangle 7">
            <a:extLst>
              <a:ext uri="{FF2B5EF4-FFF2-40B4-BE49-F238E27FC236}">
                <a16:creationId xmlns:a16="http://schemas.microsoft.com/office/drawing/2014/main" id="{C01117B1-E562-1F65-C13C-339DDF5FCABC}"/>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7" name="Slide Number Placeholder 3">
            <a:extLst>
              <a:ext uri="{FF2B5EF4-FFF2-40B4-BE49-F238E27FC236}">
                <a16:creationId xmlns:a16="http://schemas.microsoft.com/office/drawing/2014/main" id="{74070583-3261-65ED-5C12-C94739126D2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29" name="Picture 28">
            <a:extLst>
              <a:ext uri="{FF2B5EF4-FFF2-40B4-BE49-F238E27FC236}">
                <a16:creationId xmlns:a16="http://schemas.microsoft.com/office/drawing/2014/main" id="{EB116081-2675-8645-EA72-F964A229AB7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883318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ample Layout Page (Blue)">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13" name="Picture 12"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16"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7"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8" name="Picture 17"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23"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4" name="Rectangle 7">
            <a:extLst>
              <a:ext uri="{FF2B5EF4-FFF2-40B4-BE49-F238E27FC236}">
                <a16:creationId xmlns:a16="http://schemas.microsoft.com/office/drawing/2014/main" id="{61A0DDAB-8E28-0A0F-E82F-073DEE610982}"/>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5" name="Picture 24" descr="A picture containing text, clipart&#10;&#10;Description automatically generated">
            <a:extLst>
              <a:ext uri="{FF2B5EF4-FFF2-40B4-BE49-F238E27FC236}">
                <a16:creationId xmlns:a16="http://schemas.microsoft.com/office/drawing/2014/main" id="{1187C572-9A59-D420-71C8-F258AAC2D08E}"/>
              </a:ext>
            </a:extLst>
          </p:cNvPr>
          <p:cNvPicPr>
            <a:picLocks noChangeAspect="1"/>
          </p:cNvPicPr>
          <p:nvPr/>
        </p:nvPicPr>
        <p:blipFill>
          <a:blip r:embed="rId2"/>
          <a:stretch>
            <a:fillRect/>
          </a:stretch>
        </p:blipFill>
        <p:spPr>
          <a:xfrm>
            <a:off x="539923" y="6146056"/>
            <a:ext cx="585971" cy="197518"/>
          </a:xfrm>
          <a:prstGeom prst="rect">
            <a:avLst/>
          </a:prstGeom>
        </p:spPr>
      </p:pic>
      <p:sp>
        <p:nvSpPr>
          <p:cNvPr id="26" name="Slide Number Placeholder 3">
            <a:extLst>
              <a:ext uri="{FF2B5EF4-FFF2-40B4-BE49-F238E27FC236}">
                <a16:creationId xmlns:a16="http://schemas.microsoft.com/office/drawing/2014/main" id="{5DC8ED7F-F887-5E37-6343-5EBF87959BE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7" name="Rectangle 7">
            <a:extLst>
              <a:ext uri="{FF2B5EF4-FFF2-40B4-BE49-F238E27FC236}">
                <a16:creationId xmlns:a16="http://schemas.microsoft.com/office/drawing/2014/main" id="{A9FB08EA-3095-8E06-DD44-33150F508530}"/>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9" name="Slide Number Placeholder 3">
            <a:extLst>
              <a:ext uri="{FF2B5EF4-FFF2-40B4-BE49-F238E27FC236}">
                <a16:creationId xmlns:a16="http://schemas.microsoft.com/office/drawing/2014/main" id="{7C9A5DBB-FAE7-FCCD-9F30-1CC85E2883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31" name="Picture 30">
            <a:extLst>
              <a:ext uri="{FF2B5EF4-FFF2-40B4-BE49-F238E27FC236}">
                <a16:creationId xmlns:a16="http://schemas.microsoft.com/office/drawing/2014/main" id="{ED266A55-362B-7E2B-7F9C-26AC7CE3B86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4467134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Image (Teal)">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D6532A7-2381-C31B-2DC2-6BFF6B382F0A}"/>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29468" y="-4527"/>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3" y="6791"/>
            <a:ext cx="4356636"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latin typeface="+mj-lt"/>
              </a:defRPr>
            </a:lvl1pPr>
          </a:lstStyle>
          <a:p>
            <a:pPr lvl="0"/>
            <a:r>
              <a:rPr lang="en-GB"/>
              <a:t>This is a sample quote layout page</a:t>
            </a:r>
            <a:endParaRPr lang="en-US"/>
          </a:p>
        </p:txBody>
      </p:sp>
      <p:sp>
        <p:nvSpPr>
          <p:cNvPr id="19"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0"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pic>
        <p:nvPicPr>
          <p:cNvPr id="21" name="Picture 20">
            <a:extLst>
              <a:ext uri="{FF2B5EF4-FFF2-40B4-BE49-F238E27FC236}">
                <a16:creationId xmlns:a16="http://schemas.microsoft.com/office/drawing/2014/main" id="{A70CE413-9FF6-C607-D9B2-C926631A96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02502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3F90F9EA-6261-2BB5-A397-03E61B490C7E}"/>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82F9766-4972-F174-153B-268D85F81A7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Inter" panose="02000503000000020004" pitchFamily="2" charset="0"/>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1" name="Picture Placeholder 7">
            <a:extLst>
              <a:ext uri="{FF2B5EF4-FFF2-40B4-BE49-F238E27FC236}">
                <a16:creationId xmlns:a16="http://schemas.microsoft.com/office/drawing/2014/main" id="{3B414633-21DA-146B-1F4C-E0DC80EA81FC}"/>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9FE25D1D-91F4-ECFA-44B5-F38722EB53E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0AC358A1-1DA1-1619-1588-630E0024E5E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8A725F94-97E3-8C0E-43B9-A9A8A0570CE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7911144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Image (Blu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F2988EB-0ED3-084C-A870-1F7705976909}"/>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983" y="0"/>
            <a:ext cx="435601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i="0">
                <a:solidFill>
                  <a:schemeClr val="tx1"/>
                </a:solidFill>
                <a:latin typeface="Lora SemiBold" pitchFamily="2" charset="77"/>
              </a:defRPr>
            </a:lvl1pPr>
          </a:lstStyle>
          <a:p>
            <a:pPr lvl="0"/>
            <a:r>
              <a:rPr lang="en-GB"/>
              <a:t>This is a sample quote layout page</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sp>
        <p:nvSpPr>
          <p:cNvPr id="10"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30088"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16"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6BAE15BA-2193-296B-8642-DB0B39937A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97126ACB-6B72-1A59-AFD0-B7E5EEC9E6E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7" name="Picture 26">
            <a:extLst>
              <a:ext uri="{FF2B5EF4-FFF2-40B4-BE49-F238E27FC236}">
                <a16:creationId xmlns:a16="http://schemas.microsoft.com/office/drawing/2014/main" id="{80A8262E-7C1D-FBC5-5186-2C109D60EE0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1591892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Example Image (Teal)">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AD400DA-183B-B416-6ECA-CDFE2EDB42F8}"/>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3" name="Picture Placeholder 11">
            <a:extLst>
              <a:ext uri="{FF2B5EF4-FFF2-40B4-BE49-F238E27FC236}">
                <a16:creationId xmlns:a16="http://schemas.microsoft.com/office/drawing/2014/main" id="{75A84D0F-2196-DF89-C270-C10DF42B45F2}"/>
              </a:ext>
              <a:ext uri="{C183D7F6-B498-43B3-948B-1728B52AA6E4}">
                <adec:decorative xmlns:adec="http://schemas.microsoft.com/office/drawing/2017/decorative" val="1"/>
              </a:ext>
            </a:extLst>
          </p:cNvPr>
          <p:cNvSpPr>
            <a:spLocks noGrp="1"/>
          </p:cNvSpPr>
          <p:nvPr>
            <p:ph type="pic" sz="quarter" idx="16"/>
          </p:nvPr>
        </p:nvSpPr>
        <p:spPr>
          <a:xfrm>
            <a:off x="2929467" y="0"/>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21" name="Picture 20">
            <a:extLst>
              <a:ext uri="{FF2B5EF4-FFF2-40B4-BE49-F238E27FC236}">
                <a16:creationId xmlns:a16="http://schemas.microsoft.com/office/drawing/2014/main" id="{778166AC-89E6-95FC-9FA7-C87859540EC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004826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Example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2377DF3-4D27-DDA6-BD49-0C83FFDFCF30}"/>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2929467"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pic>
        <p:nvPicPr>
          <p:cNvPr id="19" name="Picture 18">
            <a:extLst>
              <a:ext uri="{FF2B5EF4-FFF2-40B4-BE49-F238E27FC236}">
                <a16:creationId xmlns:a16="http://schemas.microsoft.com/office/drawing/2014/main" id="{14EC3661-F305-0C99-24EC-2C86DEE61F2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73284888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Infographics">
    <p:spTree>
      <p:nvGrpSpPr>
        <p:cNvPr id="1" name=""/>
        <p:cNvGrpSpPr/>
        <p:nvPr/>
      </p:nvGrpSpPr>
      <p:grpSpPr>
        <a:xfrm>
          <a:off x="0" y="0"/>
          <a:ext cx="0" cy="0"/>
          <a:chOff x="0" y="0"/>
          <a:chExt cx="0" cy="0"/>
        </a:xfrm>
      </p:grpSpPr>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981282" y="0"/>
            <a:ext cx="4214838" cy="3453092"/>
          </a:xfrm>
          <a:custGeom>
            <a:avLst/>
            <a:gdLst>
              <a:gd name="connsiteX0" fmla="*/ 0 w 4716000"/>
              <a:gd name="connsiteY0" fmla="*/ 3453092 h 3453092"/>
              <a:gd name="connsiteX1" fmla="*/ 504462 w 4716000"/>
              <a:gd name="connsiteY1" fmla="*/ 0 h 3453092"/>
              <a:gd name="connsiteX2" fmla="*/ 4716000 w 4716000"/>
              <a:gd name="connsiteY2" fmla="*/ 0 h 3453092"/>
              <a:gd name="connsiteX3" fmla="*/ 4211538 w 4716000"/>
              <a:gd name="connsiteY3" fmla="*/ 3453092 h 3453092"/>
              <a:gd name="connsiteX4" fmla="*/ 0 w 4716000"/>
              <a:gd name="connsiteY4" fmla="*/ 3453092 h 3453092"/>
              <a:gd name="connsiteX0" fmla="*/ 0 w 4232423"/>
              <a:gd name="connsiteY0" fmla="*/ 3453092 h 3453092"/>
              <a:gd name="connsiteX1" fmla="*/ 504462 w 4232423"/>
              <a:gd name="connsiteY1" fmla="*/ 0 h 3453092"/>
              <a:gd name="connsiteX2" fmla="*/ 4232423 w 4232423"/>
              <a:gd name="connsiteY2" fmla="*/ 0 h 3453092"/>
              <a:gd name="connsiteX3" fmla="*/ 4211538 w 4232423"/>
              <a:gd name="connsiteY3" fmla="*/ 3453092 h 3453092"/>
              <a:gd name="connsiteX4" fmla="*/ 0 w 4232423"/>
              <a:gd name="connsiteY4" fmla="*/ 3453092 h 3453092"/>
              <a:gd name="connsiteX0" fmla="*/ 0 w 4214838"/>
              <a:gd name="connsiteY0" fmla="*/ 3453092 h 3453092"/>
              <a:gd name="connsiteX1" fmla="*/ 504462 w 4214838"/>
              <a:gd name="connsiteY1" fmla="*/ 0 h 3453092"/>
              <a:gd name="connsiteX2" fmla="*/ 4214838 w 4214838"/>
              <a:gd name="connsiteY2" fmla="*/ 0 h 3453092"/>
              <a:gd name="connsiteX3" fmla="*/ 4211538 w 4214838"/>
              <a:gd name="connsiteY3" fmla="*/ 3453092 h 3453092"/>
              <a:gd name="connsiteX4" fmla="*/ 0 w 4214838"/>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4838" h="3453092">
                <a:moveTo>
                  <a:pt x="0" y="3453092"/>
                </a:moveTo>
                <a:lnTo>
                  <a:pt x="504462" y="0"/>
                </a:lnTo>
                <a:lnTo>
                  <a:pt x="4214838" y="0"/>
                </a:lnTo>
                <a:lnTo>
                  <a:pt x="4211538" y="3453092"/>
                </a:lnTo>
                <a:lnTo>
                  <a:pt x="0" y="3453092"/>
                </a:lnTo>
                <a:close/>
              </a:path>
            </a:pathLst>
          </a:custGeom>
          <a:ln>
            <a:noFill/>
          </a:ln>
        </p:spPr>
        <p:txBody>
          <a:bodyPr/>
          <a:lstStyle/>
          <a:p>
            <a:r>
              <a:rPr lang="en-US"/>
              <a:t>Click icon to add picture</a:t>
            </a:r>
            <a:endParaRPr lang="en-GB"/>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290438" y="3459198"/>
            <a:ext cx="4672038" cy="3398801"/>
          </a:xfrm>
          <a:custGeom>
            <a:avLst/>
            <a:gdLst>
              <a:gd name="connsiteX0" fmla="*/ 0 w 4716000"/>
              <a:gd name="connsiteY0" fmla="*/ 3398801 h 3398801"/>
              <a:gd name="connsiteX1" fmla="*/ 528819 w 4716000"/>
              <a:gd name="connsiteY1" fmla="*/ 0 h 3398801"/>
              <a:gd name="connsiteX2" fmla="*/ 4716000 w 4716000"/>
              <a:gd name="connsiteY2" fmla="*/ 0 h 3398801"/>
              <a:gd name="connsiteX3" fmla="*/ 4187181 w 4716000"/>
              <a:gd name="connsiteY3" fmla="*/ 3398801 h 3398801"/>
              <a:gd name="connsiteX4" fmla="*/ 0 w 4716000"/>
              <a:gd name="connsiteY4" fmla="*/ 3398801 h 3398801"/>
              <a:gd name="connsiteX0" fmla="*/ 0 w 4698415"/>
              <a:gd name="connsiteY0" fmla="*/ 3363632 h 3398801"/>
              <a:gd name="connsiteX1" fmla="*/ 511234 w 4698415"/>
              <a:gd name="connsiteY1" fmla="*/ 0 h 3398801"/>
              <a:gd name="connsiteX2" fmla="*/ 4698415 w 4698415"/>
              <a:gd name="connsiteY2" fmla="*/ 0 h 3398801"/>
              <a:gd name="connsiteX3" fmla="*/ 4169596 w 4698415"/>
              <a:gd name="connsiteY3" fmla="*/ 3398801 h 3398801"/>
              <a:gd name="connsiteX4" fmla="*/ 0 w 4698415"/>
              <a:gd name="connsiteY4" fmla="*/ 3363632 h 3398801"/>
              <a:gd name="connsiteX0" fmla="*/ 0 w 4689622"/>
              <a:gd name="connsiteY0" fmla="*/ 3416386 h 3416386"/>
              <a:gd name="connsiteX1" fmla="*/ 502441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9622"/>
              <a:gd name="connsiteY0" fmla="*/ 3416386 h 3416386"/>
              <a:gd name="connsiteX1" fmla="*/ 511233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0830"/>
              <a:gd name="connsiteY0" fmla="*/ 3390009 h 3398801"/>
              <a:gd name="connsiteX1" fmla="*/ 502441 w 4680830"/>
              <a:gd name="connsiteY1" fmla="*/ 0 h 3398801"/>
              <a:gd name="connsiteX2" fmla="*/ 4680830 w 4680830"/>
              <a:gd name="connsiteY2" fmla="*/ 0 h 3398801"/>
              <a:gd name="connsiteX3" fmla="*/ 4152011 w 4680830"/>
              <a:gd name="connsiteY3" fmla="*/ 3398801 h 3398801"/>
              <a:gd name="connsiteX4" fmla="*/ 0 w 4680830"/>
              <a:gd name="connsiteY4" fmla="*/ 3390009 h 3398801"/>
              <a:gd name="connsiteX0" fmla="*/ 0 w 4672038"/>
              <a:gd name="connsiteY0" fmla="*/ 3398801 h 3398801"/>
              <a:gd name="connsiteX1" fmla="*/ 493649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 name="connsiteX0" fmla="*/ 0 w 4672038"/>
              <a:gd name="connsiteY0" fmla="*/ 3398801 h 3398801"/>
              <a:gd name="connsiteX1" fmla="*/ 484857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2038" h="3398801">
                <a:moveTo>
                  <a:pt x="0" y="3398801"/>
                </a:moveTo>
                <a:lnTo>
                  <a:pt x="484857" y="0"/>
                </a:lnTo>
                <a:lnTo>
                  <a:pt x="4672038" y="0"/>
                </a:lnTo>
                <a:lnTo>
                  <a:pt x="4143219" y="3398801"/>
                </a:lnTo>
                <a:lnTo>
                  <a:pt x="0" y="3398801"/>
                </a:lnTo>
                <a:close/>
              </a:path>
            </a:pathLst>
          </a:custGeom>
          <a:ln>
            <a:noFill/>
          </a:ln>
        </p:spPr>
        <p:txBody>
          <a:bodyPr vert="horz" lIns="91440" tIns="45720" rIns="91440" bIns="45720" rtlCol="0">
            <a:normAutofit/>
          </a:bodyPr>
          <a:lstStyle>
            <a:lvl1pPr>
              <a:defRPr lang="en-GB" dirty="0"/>
            </a:lvl1pPr>
          </a:lstStyle>
          <a:p>
            <a:pPr lvl="0"/>
            <a:r>
              <a:rPr lang="en-US"/>
              <a:t>Click icon to add picture</a:t>
            </a:r>
            <a:endParaRPr lang="en-GB"/>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1180" y="0"/>
            <a:ext cx="4281454" cy="3453092"/>
          </a:xfrm>
          <a:custGeom>
            <a:avLst/>
            <a:gdLst>
              <a:gd name="connsiteX0" fmla="*/ 0 w 4815069"/>
              <a:gd name="connsiteY0" fmla="*/ 3453092 h 3453092"/>
              <a:gd name="connsiteX1" fmla="*/ 516030 w 4815069"/>
              <a:gd name="connsiteY1" fmla="*/ 0 h 3453092"/>
              <a:gd name="connsiteX2" fmla="*/ 4815069 w 4815069"/>
              <a:gd name="connsiteY2" fmla="*/ 0 h 3453092"/>
              <a:gd name="connsiteX3" fmla="*/ 4299039 w 4815069"/>
              <a:gd name="connsiteY3" fmla="*/ 3453092 h 3453092"/>
              <a:gd name="connsiteX4" fmla="*/ 0 w 4815069"/>
              <a:gd name="connsiteY4" fmla="*/ 3453092 h 3453092"/>
              <a:gd name="connsiteX0" fmla="*/ 20300 w 4299039"/>
              <a:gd name="connsiteY0" fmla="*/ 3453092 h 3453092"/>
              <a:gd name="connsiteX1" fmla="*/ 0 w 4299039"/>
              <a:gd name="connsiteY1" fmla="*/ 0 h 3453092"/>
              <a:gd name="connsiteX2" fmla="*/ 4299039 w 4299039"/>
              <a:gd name="connsiteY2" fmla="*/ 0 h 3453092"/>
              <a:gd name="connsiteX3" fmla="*/ 3783009 w 4299039"/>
              <a:gd name="connsiteY3" fmla="*/ 3453092 h 3453092"/>
              <a:gd name="connsiteX4" fmla="*/ 20300 w 4299039"/>
              <a:gd name="connsiteY4" fmla="*/ 3453092 h 3453092"/>
              <a:gd name="connsiteX0" fmla="*/ 2715 w 4281454"/>
              <a:gd name="connsiteY0" fmla="*/ 3453092 h 3453092"/>
              <a:gd name="connsiteX1" fmla="*/ 0 w 4281454"/>
              <a:gd name="connsiteY1" fmla="*/ 0 h 3453092"/>
              <a:gd name="connsiteX2" fmla="*/ 4281454 w 4281454"/>
              <a:gd name="connsiteY2" fmla="*/ 0 h 3453092"/>
              <a:gd name="connsiteX3" fmla="*/ 3765424 w 4281454"/>
              <a:gd name="connsiteY3" fmla="*/ 3453092 h 3453092"/>
              <a:gd name="connsiteX4" fmla="*/ 2715 w 4281454"/>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1454" h="3453092">
                <a:moveTo>
                  <a:pt x="2715" y="3453092"/>
                </a:moveTo>
                <a:lnTo>
                  <a:pt x="0" y="0"/>
                </a:lnTo>
                <a:lnTo>
                  <a:pt x="4281454" y="0"/>
                </a:lnTo>
                <a:lnTo>
                  <a:pt x="3765424" y="3453092"/>
                </a:lnTo>
                <a:lnTo>
                  <a:pt x="2715" y="3453092"/>
                </a:lnTo>
                <a:close/>
              </a:path>
            </a:pathLst>
          </a:custGeom>
          <a:ln>
            <a:noFill/>
          </a:ln>
        </p:spPr>
        <p:txBody>
          <a:bodyPr/>
          <a:lstStyle/>
          <a:p>
            <a:r>
              <a:rPr lang="en-US"/>
              <a:t>Click icon to add picture</a:t>
            </a:r>
            <a:endParaRPr lang="en-GB"/>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267113" y="4467072"/>
            <a:ext cx="3004519" cy="609878"/>
          </a:xfrm>
        </p:spPr>
        <p:txBody>
          <a:bodyPr/>
          <a:lstStyle>
            <a:lvl1pPr>
              <a:defRPr sz="4000" b="1" i="0">
                <a:solidFill>
                  <a:schemeClr val="tx1"/>
                </a:solidFill>
                <a:latin typeface="Lora SemiBold" pitchFamily="2" charset="77"/>
              </a:defRPr>
            </a:lvl1pPr>
          </a:lstStyle>
          <a:p>
            <a:r>
              <a:rPr lang="en-US"/>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267112" y="5158598"/>
            <a:ext cx="3004519"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332826" y="1821118"/>
            <a:ext cx="3272085" cy="580507"/>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332825" y="2470096"/>
            <a:ext cx="3272085"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279787" y="4465748"/>
            <a:ext cx="3431567" cy="609878"/>
          </a:xfrm>
        </p:spPr>
        <p:txBody>
          <a:bodyPr/>
          <a:lstStyle>
            <a:lvl1pPr>
              <a:defRPr sz="4000" b="1" i="0">
                <a:solidFill>
                  <a:schemeClr val="tx1"/>
                </a:solidFill>
                <a:latin typeface="Lora SemiBold" pitchFamily="2" charset="77"/>
              </a:defRPr>
            </a:lvl1pPr>
          </a:lstStyle>
          <a:p>
            <a:pPr lvl="0"/>
            <a:r>
              <a:rPr lang="en-US"/>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279787" y="5158598"/>
            <a:ext cx="3431567" cy="766578"/>
          </a:xfrm>
        </p:spPr>
        <p:txBody>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6"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8" name="Slide Number Placeholder 3">
            <a:extLst>
              <a:ext uri="{FF2B5EF4-FFF2-40B4-BE49-F238E27FC236}">
                <a16:creationId xmlns:a16="http://schemas.microsoft.com/office/drawing/2014/main" id="{2263C4ED-0465-330A-1E88-A2707B4215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3" name="Slide Number Placeholder 3">
            <a:extLst>
              <a:ext uri="{FF2B5EF4-FFF2-40B4-BE49-F238E27FC236}">
                <a16:creationId xmlns:a16="http://schemas.microsoft.com/office/drawing/2014/main" id="{098C015F-7179-1BAE-6009-33F32BFF410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5" name="Picture 24">
            <a:extLst>
              <a:ext uri="{FF2B5EF4-FFF2-40B4-BE49-F238E27FC236}">
                <a16:creationId xmlns:a16="http://schemas.microsoft.com/office/drawing/2014/main" id="{595501B1-1B91-7D5A-9BCD-C4028C0308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5926126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Infographics (Te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94219" y="2172427"/>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96384"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6712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72427"/>
            <a:ext cx="1076325" cy="669260"/>
          </a:xfrm>
        </p:spPr>
        <p:txBody>
          <a:bodyPr>
            <a:normAutofit/>
          </a:bodyPr>
          <a:lstStyle>
            <a:lvl1pPr algn="ctr">
              <a:defRPr sz="4000">
                <a:solidFill>
                  <a:schemeClr val="bg1"/>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p:nvSpPr>
        <p:spPr>
          <a:xfrm>
            <a:off x="6230965"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831640"/>
            <a:ext cx="1076325" cy="669260"/>
          </a:xfrm>
        </p:spPr>
        <p:txBody>
          <a:bodyPr>
            <a:normAutofit/>
          </a:bodyPr>
          <a:lstStyle>
            <a:lvl1pPr algn="ctr">
              <a:buFontTx/>
              <a:buNone/>
              <a:defRPr sz="4000">
                <a:solidFill>
                  <a:schemeClr val="bg1"/>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7" name="Oval 16">
            <a:extLst>
              <a:ext uri="{FF2B5EF4-FFF2-40B4-BE49-F238E27FC236}">
                <a16:creationId xmlns:a16="http://schemas.microsoft.com/office/drawing/2014/main" id="{357DCF9A-C677-91EC-81C9-7B4983CD760B}"/>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4" name="Oval 23">
            <a:extLst>
              <a:ext uri="{FF2B5EF4-FFF2-40B4-BE49-F238E27FC236}">
                <a16:creationId xmlns:a16="http://schemas.microsoft.com/office/drawing/2014/main" id="{D09D5CEA-C3C6-D396-C772-3F7D21A4A446}"/>
              </a:ext>
              <a:ext uri="{C183D7F6-B498-43B3-948B-1728B52AA6E4}">
                <adec:decorative xmlns:adec="http://schemas.microsoft.com/office/drawing/2017/decorative" val="1"/>
              </a:ext>
            </a:extLst>
          </p:cNvPr>
          <p:cNvSpPr/>
          <p:nvPr/>
        </p:nvSpPr>
        <p:spPr>
          <a:xfrm>
            <a:off x="493129" y="195369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aseline="0">
                <a:solidFill>
                  <a:schemeClr val="bg1"/>
                </a:solidFill>
              </a:rPr>
              <a:t>A</a:t>
            </a:r>
            <a:endParaRPr lang="en-US" sz="1600" baseline="0">
              <a:solidFill>
                <a:schemeClr val="bg1"/>
              </a:solidFill>
            </a:endParaRPr>
          </a:p>
        </p:txBody>
      </p:sp>
      <p:pic>
        <p:nvPicPr>
          <p:cNvPr id="26" name="Picture 25">
            <a:extLst>
              <a:ext uri="{FF2B5EF4-FFF2-40B4-BE49-F238E27FC236}">
                <a16:creationId xmlns:a16="http://schemas.microsoft.com/office/drawing/2014/main" id="{5A229874-0F1B-F297-8AC7-DE01672C497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7960356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Infographics (Blue)">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37255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Table examples</a:t>
            </a:r>
          </a:p>
        </p:txBody>
      </p:sp>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tables according to the style below</a:t>
            </a:r>
            <a:endParaRPr lang="en-US"/>
          </a:p>
        </p:txBody>
      </p:sp>
      <p:sp>
        <p:nvSpPr>
          <p:cNvPr id="6" name="Table Placeholder 5">
            <a:extLst>
              <a:ext uri="{FF2B5EF4-FFF2-40B4-BE49-F238E27FC236}">
                <a16:creationId xmlns:a16="http://schemas.microsoft.com/office/drawing/2014/main" id="{7FEA4806-8CAE-8D4D-88AC-691B8A06E9A4}"/>
              </a:ext>
              <a:ext uri="{C183D7F6-B498-43B3-948B-1728B52AA6E4}">
                <adec:decorative xmlns:adec="http://schemas.microsoft.com/office/drawing/2017/decorative" val="1"/>
              </a:ext>
            </a:extLst>
          </p:cNvPr>
          <p:cNvSpPr>
            <a:spLocks noGrp="1"/>
          </p:cNvSpPr>
          <p:nvPr>
            <p:ph type="tbl" sz="quarter" idx="19"/>
          </p:nvPr>
        </p:nvSpPr>
        <p:spPr>
          <a:xfrm>
            <a:off x="496384" y="2392363"/>
            <a:ext cx="5191531" cy="2753795"/>
          </a:xfrm>
        </p:spPr>
        <p:txBody>
          <a:bodyPr/>
          <a:lstStyle/>
          <a:p>
            <a:r>
              <a:rPr lang="en-US"/>
              <a:t>Click icon to add table</a:t>
            </a:r>
          </a:p>
        </p:txBody>
      </p:sp>
      <p:sp>
        <p:nvSpPr>
          <p:cNvPr id="8" name="Table Placeholder 5">
            <a:extLst>
              <a:ext uri="{FF2B5EF4-FFF2-40B4-BE49-F238E27FC236}">
                <a16:creationId xmlns:a16="http://schemas.microsoft.com/office/drawing/2014/main" id="{194BD8C5-50CB-3B48-80B0-64F3B438E273}"/>
              </a:ext>
              <a:ext uri="{C183D7F6-B498-43B3-948B-1728B52AA6E4}">
                <adec:decorative xmlns:adec="http://schemas.microsoft.com/office/drawing/2017/decorative" val="1"/>
              </a:ext>
            </a:extLst>
          </p:cNvPr>
          <p:cNvSpPr>
            <a:spLocks noGrp="1"/>
          </p:cNvSpPr>
          <p:nvPr>
            <p:ph type="tbl" sz="quarter" idx="20"/>
          </p:nvPr>
        </p:nvSpPr>
        <p:spPr>
          <a:xfrm>
            <a:off x="6096000" y="2392363"/>
            <a:ext cx="5191531" cy="2753795"/>
          </a:xfrm>
        </p:spPr>
        <p:txBody>
          <a:bodyPr/>
          <a:lstStyle/>
          <a:p>
            <a:r>
              <a:rPr lang="en-US"/>
              <a:t>Click icon to add table</a:t>
            </a:r>
          </a:p>
        </p:txBody>
      </p:sp>
      <p:pic>
        <p:nvPicPr>
          <p:cNvPr id="11" name="Picture 10">
            <a:extLst>
              <a:ext uri="{FF2B5EF4-FFF2-40B4-BE49-F238E27FC236}">
                <a16:creationId xmlns:a16="http://schemas.microsoft.com/office/drawing/2014/main" id="{DF103E60-BDB7-1C8B-5FFE-00E26459E6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9736534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Chart examples</a:t>
            </a:r>
          </a:p>
        </p:txBody>
      </p:sp>
      <p:sp>
        <p:nvSpPr>
          <p:cNvPr id="5" name="Chart Placeholder 4">
            <a:extLst>
              <a:ext uri="{FF2B5EF4-FFF2-40B4-BE49-F238E27FC236}">
                <a16:creationId xmlns:a16="http://schemas.microsoft.com/office/drawing/2014/main" id="{7E3AB261-B17C-5046-A098-0ADB62DAAA76}"/>
              </a:ext>
              <a:ext uri="{C183D7F6-B498-43B3-948B-1728B52AA6E4}">
                <adec:decorative xmlns:adec="http://schemas.microsoft.com/office/drawing/2017/decorative" val="1"/>
              </a:ext>
            </a:extLst>
          </p:cNvPr>
          <p:cNvSpPr>
            <a:spLocks noGrp="1"/>
          </p:cNvSpPr>
          <p:nvPr>
            <p:ph type="chart" sz="quarter" idx="10"/>
          </p:nvPr>
        </p:nvSpPr>
        <p:spPr>
          <a:xfrm>
            <a:off x="487148" y="2015207"/>
            <a:ext cx="4700587" cy="3668713"/>
          </a:xfrm>
        </p:spPr>
        <p:txBody>
          <a:bodyPr/>
          <a:lstStyle/>
          <a:p>
            <a:r>
              <a:rPr lang="en-US"/>
              <a:t>Click icon to add chart</a:t>
            </a:r>
          </a:p>
        </p:txBody>
      </p:sp>
      <p:sp>
        <p:nvSpPr>
          <p:cNvPr id="9" name="Chart Placeholder 4">
            <a:extLst>
              <a:ext uri="{FF2B5EF4-FFF2-40B4-BE49-F238E27FC236}">
                <a16:creationId xmlns:a16="http://schemas.microsoft.com/office/drawing/2014/main" id="{3A5B2D22-2763-9D41-9CA4-2B9DADCE1519}"/>
              </a:ext>
              <a:ext uri="{C183D7F6-B498-43B3-948B-1728B52AA6E4}">
                <adec:decorative xmlns:adec="http://schemas.microsoft.com/office/drawing/2017/decorative" val="1"/>
              </a:ext>
            </a:extLst>
          </p:cNvPr>
          <p:cNvSpPr>
            <a:spLocks noGrp="1"/>
          </p:cNvSpPr>
          <p:nvPr>
            <p:ph type="chart" sz="quarter" idx="11"/>
          </p:nvPr>
        </p:nvSpPr>
        <p:spPr>
          <a:xfrm>
            <a:off x="6359933" y="2015206"/>
            <a:ext cx="4700587" cy="3668713"/>
          </a:xfrm>
        </p:spPr>
        <p:txBody>
          <a:bodyPr/>
          <a:lstStyle/>
          <a:p>
            <a:r>
              <a:rPr lang="en-US"/>
              <a:t>Click icon to add chart</a:t>
            </a:r>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charts according to the style below</a:t>
            </a:r>
            <a:endParaRPr lang="en-US"/>
          </a:p>
        </p:txBody>
      </p:sp>
      <p:pic>
        <p:nvPicPr>
          <p:cNvPr id="11" name="Picture 10">
            <a:extLst>
              <a:ext uri="{FF2B5EF4-FFF2-40B4-BE49-F238E27FC236}">
                <a16:creationId xmlns:a16="http://schemas.microsoft.com/office/drawing/2014/main" id="{43795A4B-71F7-7928-C8AF-CD1CD897C00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018964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ign Off (Whit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85A73-17F1-FC81-55C6-7E7CEAE7316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5" name="Title 1">
            <a:extLst>
              <a:ext uri="{FF2B5EF4-FFF2-40B4-BE49-F238E27FC236}">
                <a16:creationId xmlns:a16="http://schemas.microsoft.com/office/drawing/2014/main" id="{6BB0F4FE-EC56-48AB-9963-F89D9B52283A}"/>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Tree>
    <p:extLst>
      <p:ext uri="{BB962C8B-B14F-4D97-AF65-F5344CB8AC3E}">
        <p14:creationId xmlns:p14="http://schemas.microsoft.com/office/powerpoint/2010/main" val="273963721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ign Off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7" name="Picture 6">
            <a:extLst>
              <a:ext uri="{FF2B5EF4-FFF2-40B4-BE49-F238E27FC236}">
                <a16:creationId xmlns:a16="http://schemas.microsoft.com/office/drawing/2014/main" id="{413F1794-4DE3-7521-99C3-A3EA1D51B0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0" name="Title 1">
            <a:extLst>
              <a:ext uri="{FF2B5EF4-FFF2-40B4-BE49-F238E27FC236}">
                <a16:creationId xmlns:a16="http://schemas.microsoft.com/office/drawing/2014/main" id="{03EE2BE5-8ACB-AEEC-9048-198EE0A1A95B}"/>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
        <p:nvSpPr>
          <p:cNvPr id="6"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80DCBC59-EF55-546A-5C94-1162E0F87A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1E492165-A451-E447-4C5C-8FD4BCE717E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84668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1999"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8C754D0E-89A1-D130-ED83-26F482592FD5}"/>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777E65B-BEAB-C8F0-F6CF-8CDC4D262CA5}"/>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7834F175-C293-AF7E-16DD-0AFA62C17017}"/>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3F493EF1-4743-3D68-A7D4-BD0AAF73A2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66A05BEE-DA09-2B0A-00C0-E0A218F9794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6102A304-1E8A-EDEA-6F50-5712395A378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91765696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6" name="Picture 5">
            <a:extLst>
              <a:ext uri="{FF2B5EF4-FFF2-40B4-BE49-F238E27FC236}">
                <a16:creationId xmlns:a16="http://schemas.microsoft.com/office/drawing/2014/main" id="{60C3E21D-BC07-D497-6D64-7B8F37E6D38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1" name="Title 1">
            <a:extLst>
              <a:ext uri="{FF2B5EF4-FFF2-40B4-BE49-F238E27FC236}">
                <a16:creationId xmlns:a16="http://schemas.microsoft.com/office/drawing/2014/main" id="{D4697667-507F-5A4F-34CE-8753A67C4B2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sp>
        <p:nvSpPr>
          <p:cNvPr id="7"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705628E1-5DD2-CC08-C413-3D0344AF1DF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2218A786-6A46-852B-AF07-3F9FBBB25E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3912427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ign Off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pic>
        <p:nvPicPr>
          <p:cNvPr id="6" name="Picture 5">
            <a:extLst>
              <a:ext uri="{FF2B5EF4-FFF2-40B4-BE49-F238E27FC236}">
                <a16:creationId xmlns:a16="http://schemas.microsoft.com/office/drawing/2014/main" id="{0E41E0B3-93EE-7467-F03A-0C4891B9DA4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9"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7" name="Slide Number Placeholder 3">
            <a:extLst>
              <a:ext uri="{FF2B5EF4-FFF2-40B4-BE49-F238E27FC236}">
                <a16:creationId xmlns:a16="http://schemas.microsoft.com/office/drawing/2014/main" id="{846EDA84-1314-5DF2-BC8A-8F3FEF5975B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A8A60201-EB96-2897-0D4C-AEA93BB702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58298148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173037657"/>
      </p:ext>
    </p:extLst>
  </p:cSld>
  <p:clrMapOvr>
    <a:masterClrMapping/>
  </p:clrMapOvr>
  <p:hf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cSld name="One Column (Cream)">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75824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771B301D-2C64-31F3-4E4B-08D9B28554B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E53DE70-0774-B19A-0E79-7E58DC2DC2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0"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087CF54-FE34-F7A2-7D23-5C182E65654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F0745D0-7E16-F49F-D743-48110849BC4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FA92A15E-E93D-426E-ED64-011A1772CF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452772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495412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ample Page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75D269-96CD-3906-A3EF-199CDE58B1EC}"/>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mn-lt"/>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4">
            <a:extLst>
              <a:ext uri="{FF2B5EF4-FFF2-40B4-BE49-F238E27FC236}">
                <a16:creationId xmlns:a16="http://schemas.microsoft.com/office/drawing/2014/main" id="{8688C972-D510-E5C9-2A7B-31AD657CF3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262587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ample Page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62829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B286C578-67DC-CD80-788E-2DA484291CE9}"/>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9C8E6E03-32B1-C5CD-664E-063384D556D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7AF76EB2-7323-DE1D-B4D9-E10245CCA7F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0C9087A8-57F0-4F52-0D4C-4A508308343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29322096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a:t>This is the slide master template</a:t>
            </a:r>
            <a:endParaRPr lang="en-GB"/>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a:t>Please select from the available layout slides</a:t>
            </a:r>
            <a:endParaRPr lang="en-GB"/>
          </a:p>
        </p:txBody>
      </p:sp>
      <p:sp>
        <p:nvSpPr>
          <p:cNvPr id="13"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5"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6" name="Slide Number Placeholder 3">
            <a:extLst>
              <a:ext uri="{FF2B5EF4-FFF2-40B4-BE49-F238E27FC236}">
                <a16:creationId xmlns:a16="http://schemas.microsoft.com/office/drawing/2014/main" id="{92150014-01A6-5B4B-E588-92E6B23993A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A995030A-F0D3-F004-3FF4-60F89D1F86A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449211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2" r:id="rId31"/>
    <p:sldLayoutId id="2147483691"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3" r:id="rId42"/>
    <p:sldLayoutId id="2147483702" r:id="rId43"/>
  </p:sldLayoutIdLst>
  <p:txStyles>
    <p:titleStyle>
      <a:lvl1pPr algn="l" defTabSz="914400" rtl="0" eaLnBrk="1" latinLnBrk="0" hangingPunct="1">
        <a:lnSpc>
          <a:spcPct val="90000"/>
        </a:lnSpc>
        <a:spcBef>
          <a:spcPct val="0"/>
        </a:spcBef>
        <a:buNone/>
        <a:defRPr sz="4000" b="1" kern="1200">
          <a:solidFill>
            <a:schemeClr val="tx1"/>
          </a:solidFill>
          <a:latin typeface="+mj-lt"/>
          <a:ea typeface="Lora SemiBold" charset="0"/>
          <a:cs typeface="Lora SemiBold"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7.xml"/><Relationship Id="rId1" Type="http://schemas.openxmlformats.org/officeDocument/2006/relationships/slideLayout" Target="../slideLayouts/slideLayout43.xml"/></Relationships>
</file>

<file path=ppt/slides/_rels/slide1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8.xml"/><Relationship Id="rId1" Type="http://schemas.openxmlformats.org/officeDocument/2006/relationships/slideLayout" Target="../slideLayouts/slideLayout43.xml"/></Relationships>
</file>

<file path=ppt/slides/_rels/slide1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9.xml"/><Relationship Id="rId1" Type="http://schemas.openxmlformats.org/officeDocument/2006/relationships/slideLayout" Target="../slideLayouts/slideLayout43.xml"/></Relationships>
</file>

<file path=ppt/slides/_rels/slide2.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9.png"/><Relationship Id="rId11" Type="http://schemas.openxmlformats.org/officeDocument/2006/relationships/image" Target="../media/image14.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xml"/><Relationship Id="rId1" Type="http://schemas.openxmlformats.org/officeDocument/2006/relationships/slideLayout" Target="../slideLayouts/slideLayout43.xml"/></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43.xml"/></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4.xml"/><Relationship Id="rId1" Type="http://schemas.openxmlformats.org/officeDocument/2006/relationships/slideLayout" Target="../slideLayouts/slideLayout43.xml"/></Relationships>
</file>

<file path=ppt/slides/_rels/slide8.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5.xml"/><Relationship Id="rId1" Type="http://schemas.openxmlformats.org/officeDocument/2006/relationships/slideLayout" Target="../slideLayouts/slideLayout43.xml"/></Relationships>
</file>

<file path=ppt/slides/_rels/slide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6.xml"/><Relationship Id="rId1" Type="http://schemas.openxmlformats.org/officeDocument/2006/relationships/slideLayout" Target="../slideLayouts/slideLayout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25ADDE-173F-F7E0-FADF-48454ABDF30D}"/>
              </a:ext>
            </a:extLst>
          </p:cNvPr>
          <p:cNvSpPr>
            <a:spLocks noGrp="1"/>
          </p:cNvSpPr>
          <p:nvPr>
            <p:ph type="ctrTitle"/>
          </p:nvPr>
        </p:nvSpPr>
        <p:spPr>
          <a:xfrm>
            <a:off x="724988" y="722208"/>
            <a:ext cx="6350726" cy="1276350"/>
          </a:xfrm>
        </p:spPr>
        <p:txBody>
          <a:bodyPr>
            <a:normAutofit/>
          </a:bodyPr>
          <a:lstStyle/>
          <a:p>
            <a:r>
              <a:rPr lang="en-GB" dirty="0"/>
              <a:t>Executive update to the Board </a:t>
            </a:r>
          </a:p>
        </p:txBody>
      </p:sp>
      <p:sp>
        <p:nvSpPr>
          <p:cNvPr id="6" name="Subtitle 5">
            <a:extLst>
              <a:ext uri="{FF2B5EF4-FFF2-40B4-BE49-F238E27FC236}">
                <a16:creationId xmlns:a16="http://schemas.microsoft.com/office/drawing/2014/main" id="{A336A355-92AD-F752-EC30-F9D2D57A2365}"/>
              </a:ext>
            </a:extLst>
          </p:cNvPr>
          <p:cNvSpPr>
            <a:spLocks noGrp="1"/>
          </p:cNvSpPr>
          <p:nvPr>
            <p:ph type="subTitle" idx="1"/>
          </p:nvPr>
        </p:nvSpPr>
        <p:spPr>
          <a:xfrm>
            <a:off x="724988" y="2431654"/>
            <a:ext cx="3924300" cy="1356518"/>
          </a:xfrm>
        </p:spPr>
        <p:txBody>
          <a:bodyPr/>
          <a:lstStyle/>
          <a:p>
            <a:r>
              <a:rPr lang="en-GB"/>
              <a:t>March 2025</a:t>
            </a:r>
          </a:p>
        </p:txBody>
      </p:sp>
      <p:sp>
        <p:nvSpPr>
          <p:cNvPr id="2" name="Title 4">
            <a:extLst>
              <a:ext uri="{FF2B5EF4-FFF2-40B4-BE49-F238E27FC236}">
                <a16:creationId xmlns:a16="http://schemas.microsoft.com/office/drawing/2014/main" id="{D0ADBFC4-5EF0-4B21-1356-62828363B0DE}"/>
              </a:ext>
              <a:ext uri="{C183D7F6-B498-43B3-948B-1728B52AA6E4}">
                <adec:decorative xmlns:adec="http://schemas.microsoft.com/office/drawing/2017/decorative" val="1"/>
              </a:ext>
            </a:extLst>
          </p:cNvPr>
          <p:cNvSpPr txBox="1">
            <a:spLocks/>
          </p:cNvSpPr>
          <p:nvPr/>
        </p:nvSpPr>
        <p:spPr>
          <a:xfrm>
            <a:off x="2327451" y="4221268"/>
            <a:ext cx="7295606"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chemeClr val="bg1"/>
                </a:solidFill>
                <a:latin typeface="+mj-lt"/>
                <a:ea typeface="Lora SemiBold" charset="0"/>
                <a:cs typeface="Lora SemiBold" charset="0"/>
              </a:defRPr>
            </a:lvl1pPr>
          </a:lstStyle>
          <a:p>
            <a:endParaRPr lang="en-GB"/>
          </a:p>
        </p:txBody>
      </p:sp>
    </p:spTree>
    <p:extLst>
      <p:ext uri="{BB962C8B-B14F-4D97-AF65-F5344CB8AC3E}">
        <p14:creationId xmlns:p14="http://schemas.microsoft.com/office/powerpoint/2010/main" val="17170727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9CEAB5E-800D-5CB9-D7F9-993213857831}"/>
              </a:ext>
              <a:ext uri="{C183D7F6-B498-43B3-948B-1728B52AA6E4}">
                <adec:decorative xmlns:adec="http://schemas.microsoft.com/office/drawing/2017/decorative" val="1"/>
              </a:ext>
            </a:extLst>
          </p:cNvPr>
          <p:cNvSpPr/>
          <p:nvPr/>
        </p:nvSpPr>
        <p:spPr>
          <a:xfrm>
            <a:off x="274319" y="97717"/>
            <a:ext cx="11714480" cy="479675"/>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C41DA6FA-15AE-50F1-30F0-C2AD75FAB300}"/>
              </a:ext>
            </a:extLst>
          </p:cNvPr>
          <p:cNvSpPr txBox="1">
            <a:spLocks/>
          </p:cNvSpPr>
          <p:nvPr/>
        </p:nvSpPr>
        <p:spPr>
          <a:xfrm>
            <a:off x="274319" y="136783"/>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a:solidFill>
                  <a:schemeClr val="bg2"/>
                </a:solidFill>
              </a:rPr>
              <a:t>Useful and usable</a:t>
            </a:r>
            <a:endParaRPr lang="en-US" sz="2400">
              <a:solidFill>
                <a:schemeClr val="bg2"/>
              </a:solidFill>
            </a:endParaRPr>
          </a:p>
        </p:txBody>
      </p:sp>
      <p:sp>
        <p:nvSpPr>
          <p:cNvPr id="2" name="Title 1">
            <a:extLst>
              <a:ext uri="{FF2B5EF4-FFF2-40B4-BE49-F238E27FC236}">
                <a16:creationId xmlns:a16="http://schemas.microsoft.com/office/drawing/2014/main" id="{28999A36-5759-7262-35B5-E3D9E1A355D3}"/>
              </a:ext>
            </a:extLst>
          </p:cNvPr>
          <p:cNvSpPr>
            <a:spLocks noGrp="1"/>
          </p:cNvSpPr>
          <p:nvPr>
            <p:ph type="ctrTitle"/>
          </p:nvPr>
        </p:nvSpPr>
        <p:spPr>
          <a:xfrm>
            <a:off x="274319" y="668274"/>
            <a:ext cx="11804905" cy="1276350"/>
          </a:xfrm>
        </p:spPr>
        <p:txBody>
          <a:bodyPr>
            <a:normAutofit/>
          </a:bodyPr>
          <a:lstStyle/>
          <a:p>
            <a:r>
              <a:rPr lang="en-GB" sz="2800">
                <a:solidFill>
                  <a:srgbClr val="00436C"/>
                </a:solidFill>
              </a:rPr>
              <a:t>Transforming our HealthTech programme to drive more technology into the NHS</a:t>
            </a:r>
          </a:p>
        </p:txBody>
      </p:sp>
      <p:sp>
        <p:nvSpPr>
          <p:cNvPr id="4" name="Rectangle 3">
            <a:extLst>
              <a:ext uri="{FF2B5EF4-FFF2-40B4-BE49-F238E27FC236}">
                <a16:creationId xmlns:a16="http://schemas.microsoft.com/office/drawing/2014/main" id="{43790BE0-5737-404B-9B09-CBF2AAB42A02}"/>
              </a:ext>
              <a:ext uri="{C183D7F6-B498-43B3-948B-1728B52AA6E4}">
                <adec:decorative xmlns:adec="http://schemas.microsoft.com/office/drawing/2017/decorative" val="1"/>
              </a:ext>
            </a:extLst>
          </p:cNvPr>
          <p:cNvSpPr/>
          <p:nvPr/>
        </p:nvSpPr>
        <p:spPr>
          <a:xfrm>
            <a:off x="286982" y="1574895"/>
            <a:ext cx="11701817" cy="4478471"/>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ext Placeholder 2">
            <a:extLst>
              <a:ext uri="{FF2B5EF4-FFF2-40B4-BE49-F238E27FC236}">
                <a16:creationId xmlns:a16="http://schemas.microsoft.com/office/drawing/2014/main" id="{7DD68D11-7392-BC29-8031-DB18DCD2490D}"/>
              </a:ext>
            </a:extLst>
          </p:cNvPr>
          <p:cNvSpPr>
            <a:spLocks noGrp="1"/>
          </p:cNvSpPr>
          <p:nvPr>
            <p:ph type="body" sz="quarter" idx="12"/>
          </p:nvPr>
        </p:nvSpPr>
        <p:spPr>
          <a:xfrm>
            <a:off x="1564059" y="1629203"/>
            <a:ext cx="10225153" cy="4478471"/>
          </a:xfrm>
        </p:spPr>
        <p:txBody>
          <a:bodyPr vert="horz" lIns="91440" tIns="45720" rIns="91440" bIns="45720" rtlCol="0" anchor="t">
            <a:noAutofit/>
          </a:bodyPr>
          <a:lstStyle/>
          <a:p>
            <a:pPr marL="0" indent="0">
              <a:spcBef>
                <a:spcPts val="1200"/>
              </a:spcBef>
              <a:buNone/>
            </a:pPr>
            <a:r>
              <a:rPr lang="en-GB" sz="1400">
                <a:solidFill>
                  <a:schemeClr val="bg2"/>
                </a:solidFill>
                <a:latin typeface="Inter"/>
                <a:cs typeface="Calibri"/>
              </a:rPr>
              <a:t>NICE launched a consultation on the biggest shake-up of NICE's HealthTech programme to date. The proposed reforms could lead to more innovative healthcare technologies being adopted by the NHS.</a:t>
            </a:r>
          </a:p>
          <a:p>
            <a:pPr marL="0" indent="0">
              <a:spcBef>
                <a:spcPts val="1200"/>
              </a:spcBef>
              <a:buNone/>
            </a:pPr>
            <a:r>
              <a:rPr lang="en-GB" sz="1400">
                <a:solidFill>
                  <a:schemeClr val="bg2"/>
                </a:solidFill>
                <a:latin typeface="Inter"/>
                <a:cs typeface="Calibri"/>
              </a:rPr>
              <a:t>The changes aim to transform how medical devices, diagnostics and digital and AI health technologies are evaluated, and enable more products to be evaluated and remove the requirement for medical devices to be cost saving for them to be recommended for use in the NHS. Independent committees will assess all technologies based on cost-effectiveness and so will balance the cost of the technology with the benefits it brings to patients and the service, which may include savings or efficiencies. Key changes include:</a:t>
            </a:r>
          </a:p>
          <a:p>
            <a:pPr>
              <a:lnSpc>
                <a:spcPct val="100000"/>
              </a:lnSpc>
              <a:spcBef>
                <a:spcPts val="1200"/>
              </a:spcBef>
            </a:pPr>
            <a:r>
              <a:rPr lang="en-GB" sz="1400">
                <a:solidFill>
                  <a:schemeClr val="bg2"/>
                </a:solidFill>
                <a:latin typeface="Inter"/>
                <a:cs typeface="Calibri"/>
              </a:rPr>
              <a:t>merging three existing programmes into a single HealthTech programme</a:t>
            </a:r>
          </a:p>
          <a:p>
            <a:pPr>
              <a:lnSpc>
                <a:spcPct val="100000"/>
              </a:lnSpc>
              <a:spcBef>
                <a:spcPts val="1200"/>
              </a:spcBef>
            </a:pPr>
            <a:r>
              <a:rPr lang="en-GB" sz="1400">
                <a:solidFill>
                  <a:schemeClr val="bg2"/>
                </a:solidFill>
                <a:latin typeface="Inter"/>
                <a:cs typeface="Calibri"/>
              </a:rPr>
              <a:t>introducing a lifecycle evaluation approach to consider technologies for early or routine use in the NHS, and consider those already in use</a:t>
            </a:r>
          </a:p>
          <a:p>
            <a:pPr>
              <a:lnSpc>
                <a:spcPct val="100000"/>
              </a:lnSpc>
              <a:spcBef>
                <a:spcPts val="1200"/>
              </a:spcBef>
            </a:pPr>
            <a:r>
              <a:rPr lang="en-GB" sz="1400">
                <a:solidFill>
                  <a:schemeClr val="bg2"/>
                </a:solidFill>
                <a:latin typeface="Inter"/>
                <a:cs typeface="Calibri"/>
              </a:rPr>
              <a:t>making multi-tech assessments of similar technologies with the same purpose standard practice.</a:t>
            </a:r>
          </a:p>
          <a:p>
            <a:pPr marL="0" indent="0">
              <a:spcBef>
                <a:spcPts val="1200"/>
              </a:spcBef>
              <a:buNone/>
            </a:pPr>
            <a:r>
              <a:rPr lang="en-GB" sz="1400">
                <a:solidFill>
                  <a:schemeClr val="bg2"/>
                </a:solidFill>
                <a:latin typeface="Inter"/>
                <a:cs typeface="Calibri"/>
              </a:rPr>
              <a:t>Consultation began on the 7</a:t>
            </a:r>
            <a:r>
              <a:rPr lang="en-GB" sz="1400" baseline="30000">
                <a:solidFill>
                  <a:schemeClr val="bg2"/>
                </a:solidFill>
                <a:latin typeface="Inter"/>
                <a:cs typeface="Calibri"/>
              </a:rPr>
              <a:t>th</a:t>
            </a:r>
            <a:r>
              <a:rPr lang="en-GB" sz="1400">
                <a:solidFill>
                  <a:schemeClr val="bg2"/>
                </a:solidFill>
                <a:latin typeface="Inter"/>
                <a:cs typeface="Calibri"/>
              </a:rPr>
              <a:t> February and ended on the 6</a:t>
            </a:r>
            <a:r>
              <a:rPr lang="en-GB" sz="1400" baseline="30000">
                <a:solidFill>
                  <a:schemeClr val="bg2"/>
                </a:solidFill>
                <a:latin typeface="Inter"/>
                <a:cs typeface="Calibri"/>
              </a:rPr>
              <a:t>th</a:t>
            </a:r>
            <a:r>
              <a:rPr lang="en-GB" sz="1400">
                <a:solidFill>
                  <a:schemeClr val="bg2"/>
                </a:solidFill>
                <a:latin typeface="Inter"/>
                <a:cs typeface="Calibri"/>
              </a:rPr>
              <a:t> March.</a:t>
            </a:r>
          </a:p>
        </p:txBody>
      </p:sp>
      <p:pic>
        <p:nvPicPr>
          <p:cNvPr id="10" name="Picture 9">
            <a:extLst>
              <a:ext uri="{FF2B5EF4-FFF2-40B4-BE49-F238E27FC236}">
                <a16:creationId xmlns:a16="http://schemas.microsoft.com/office/drawing/2014/main" id="{4EE5B7D2-70CA-F248-1175-48F3072381DD}"/>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2788" y="1692545"/>
            <a:ext cx="1045466" cy="789434"/>
          </a:xfrm>
          <a:prstGeom prst="rect">
            <a:avLst/>
          </a:prstGeom>
        </p:spPr>
      </p:pic>
    </p:spTree>
    <p:extLst>
      <p:ext uri="{BB962C8B-B14F-4D97-AF65-F5344CB8AC3E}">
        <p14:creationId xmlns:p14="http://schemas.microsoft.com/office/powerpoint/2010/main" val="3429082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5EC59A-65D3-7EC1-4024-82B1C3C209B3}"/>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3B95D957-96FE-86C7-4D33-63AC58333400}"/>
              </a:ext>
              <a:ext uri="{C183D7F6-B498-43B3-948B-1728B52AA6E4}">
                <adec:decorative xmlns:adec="http://schemas.microsoft.com/office/drawing/2017/decorative" val="1"/>
              </a:ext>
            </a:extLst>
          </p:cNvPr>
          <p:cNvSpPr/>
          <p:nvPr/>
        </p:nvSpPr>
        <p:spPr>
          <a:xfrm>
            <a:off x="274319" y="97717"/>
            <a:ext cx="11714480" cy="479675"/>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44490708-2747-C625-7547-7606155978FC}"/>
              </a:ext>
            </a:extLst>
          </p:cNvPr>
          <p:cNvSpPr txBox="1">
            <a:spLocks/>
          </p:cNvSpPr>
          <p:nvPr/>
        </p:nvSpPr>
        <p:spPr>
          <a:xfrm>
            <a:off x="274319" y="136783"/>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a:solidFill>
                  <a:schemeClr val="bg2"/>
                </a:solidFill>
              </a:rPr>
              <a:t>Useful and usable</a:t>
            </a:r>
            <a:endParaRPr lang="en-US" sz="2400">
              <a:solidFill>
                <a:schemeClr val="bg2"/>
              </a:solidFill>
            </a:endParaRPr>
          </a:p>
        </p:txBody>
      </p:sp>
      <p:sp>
        <p:nvSpPr>
          <p:cNvPr id="2" name="Title 1">
            <a:extLst>
              <a:ext uri="{FF2B5EF4-FFF2-40B4-BE49-F238E27FC236}">
                <a16:creationId xmlns:a16="http://schemas.microsoft.com/office/drawing/2014/main" id="{D868BEEF-876A-9C35-F9B2-E2A2551CBC29}"/>
              </a:ext>
            </a:extLst>
          </p:cNvPr>
          <p:cNvSpPr>
            <a:spLocks noGrp="1"/>
          </p:cNvSpPr>
          <p:nvPr>
            <p:ph type="ctrTitle"/>
          </p:nvPr>
        </p:nvSpPr>
        <p:spPr>
          <a:xfrm>
            <a:off x="286982" y="732901"/>
            <a:ext cx="11804905" cy="601726"/>
          </a:xfrm>
        </p:spPr>
        <p:txBody>
          <a:bodyPr>
            <a:normAutofit/>
          </a:bodyPr>
          <a:lstStyle/>
          <a:p>
            <a:r>
              <a:rPr lang="en-GB" sz="2800">
                <a:solidFill>
                  <a:srgbClr val="00436C"/>
                </a:solidFill>
              </a:rPr>
              <a:t>We’ve simplified our recommendation types down from 33 to 4</a:t>
            </a:r>
          </a:p>
        </p:txBody>
      </p:sp>
      <p:sp>
        <p:nvSpPr>
          <p:cNvPr id="4" name="Rectangle 3">
            <a:extLst>
              <a:ext uri="{FF2B5EF4-FFF2-40B4-BE49-F238E27FC236}">
                <a16:creationId xmlns:a16="http://schemas.microsoft.com/office/drawing/2014/main" id="{9B26F2CA-A78A-57C2-F059-8FFC291929E1}"/>
              </a:ext>
              <a:ext uri="{C183D7F6-B498-43B3-948B-1728B52AA6E4}">
                <adec:decorative xmlns:adec="http://schemas.microsoft.com/office/drawing/2017/decorative" val="1"/>
              </a:ext>
            </a:extLst>
          </p:cNvPr>
          <p:cNvSpPr/>
          <p:nvPr/>
        </p:nvSpPr>
        <p:spPr>
          <a:xfrm>
            <a:off x="286982" y="1349922"/>
            <a:ext cx="11701817" cy="4799551"/>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ext Placeholder 2">
            <a:extLst>
              <a:ext uri="{FF2B5EF4-FFF2-40B4-BE49-F238E27FC236}">
                <a16:creationId xmlns:a16="http://schemas.microsoft.com/office/drawing/2014/main" id="{05583F0F-888A-34A5-F2C5-BF8CB7D39F7B}"/>
              </a:ext>
            </a:extLst>
          </p:cNvPr>
          <p:cNvSpPr>
            <a:spLocks noGrp="1"/>
          </p:cNvSpPr>
          <p:nvPr>
            <p:ph type="body" sz="quarter" idx="12"/>
          </p:nvPr>
        </p:nvSpPr>
        <p:spPr>
          <a:xfrm>
            <a:off x="1564059" y="1453366"/>
            <a:ext cx="10340959" cy="4799551"/>
          </a:xfrm>
        </p:spPr>
        <p:txBody>
          <a:bodyPr vert="horz" lIns="91440" tIns="45720" rIns="91440" bIns="45720" rtlCol="0" anchor="t">
            <a:noAutofit/>
          </a:bodyPr>
          <a:lstStyle/>
          <a:p>
            <a:pPr marL="0" indent="0">
              <a:spcBef>
                <a:spcPts val="1200"/>
              </a:spcBef>
              <a:buNone/>
            </a:pPr>
            <a:r>
              <a:rPr lang="en-GB" sz="1400" dirty="0">
                <a:solidFill>
                  <a:schemeClr val="bg2"/>
                </a:solidFill>
                <a:latin typeface="Inter"/>
                <a:cs typeface="Calibri"/>
              </a:rPr>
              <a:t>NICE recommendations across medicines and HealthTech have always been aligned to be consistent, but with some necessary variation in wording. This previously resulted in 33 different recommendation options. This variation was due to differences in remit across the programmes and was mostly contained to the ‘what this means in practice’ section.</a:t>
            </a:r>
          </a:p>
          <a:p>
            <a:pPr marL="0" indent="0">
              <a:spcBef>
                <a:spcPts val="1200"/>
              </a:spcBef>
              <a:spcAft>
                <a:spcPts val="600"/>
              </a:spcAft>
              <a:buNone/>
            </a:pPr>
            <a:r>
              <a:rPr lang="en-GB" sz="1400" dirty="0">
                <a:solidFill>
                  <a:schemeClr val="bg2"/>
                </a:solidFill>
                <a:latin typeface="Inter"/>
                <a:cs typeface="Calibri"/>
              </a:rPr>
              <a:t>In 2024 we worked with users to streamline our recommendations into the current 4 componentised, structured recommendations:</a:t>
            </a:r>
          </a:p>
          <a:p>
            <a:pPr>
              <a:lnSpc>
                <a:spcPct val="100000"/>
              </a:lnSpc>
              <a:spcBef>
                <a:spcPts val="600"/>
              </a:spcBef>
            </a:pPr>
            <a:r>
              <a:rPr lang="en-GB" sz="1400" dirty="0">
                <a:solidFill>
                  <a:schemeClr val="bg2"/>
                </a:solidFill>
                <a:latin typeface="Inter"/>
                <a:cs typeface="Calibri"/>
              </a:rPr>
              <a:t>Can be used</a:t>
            </a:r>
          </a:p>
          <a:p>
            <a:pPr>
              <a:lnSpc>
                <a:spcPct val="100000"/>
              </a:lnSpc>
              <a:spcBef>
                <a:spcPts val="600"/>
              </a:spcBef>
            </a:pPr>
            <a:r>
              <a:rPr lang="en-GB" sz="1400" dirty="0">
                <a:solidFill>
                  <a:schemeClr val="bg2"/>
                </a:solidFill>
                <a:latin typeface="Inter"/>
                <a:cs typeface="Calibri"/>
              </a:rPr>
              <a:t>Can be used during either:</a:t>
            </a:r>
          </a:p>
          <a:p>
            <a:pPr lvl="1">
              <a:lnSpc>
                <a:spcPct val="100000"/>
              </a:lnSpc>
              <a:spcBef>
                <a:spcPts val="600"/>
              </a:spcBef>
              <a:buFont typeface="Wingdings" panose="05000000000000000000" pitchFamily="2" charset="2"/>
              <a:buChar char="Ø"/>
            </a:pPr>
            <a:r>
              <a:rPr lang="en-GB" sz="1400" dirty="0">
                <a:solidFill>
                  <a:schemeClr val="bg2"/>
                </a:solidFill>
                <a:latin typeface="Inter"/>
                <a:cs typeface="Calibri"/>
              </a:rPr>
              <a:t>a managed access period (for technology appraisals and highly specialised technologies), or</a:t>
            </a:r>
          </a:p>
          <a:p>
            <a:pPr lvl="1">
              <a:lnSpc>
                <a:spcPct val="100000"/>
              </a:lnSpc>
              <a:spcBef>
                <a:spcPts val="600"/>
              </a:spcBef>
              <a:buFont typeface="Wingdings" panose="05000000000000000000" pitchFamily="2" charset="2"/>
              <a:buChar char="Ø"/>
            </a:pPr>
            <a:r>
              <a:rPr lang="en-GB" sz="1400" dirty="0">
                <a:solidFill>
                  <a:schemeClr val="bg2"/>
                </a:solidFill>
                <a:latin typeface="Inter"/>
                <a:cs typeface="Calibri"/>
              </a:rPr>
              <a:t>evidence generation period (for medical technologies, diagnostics, early value assessments and interventional procedures)</a:t>
            </a:r>
          </a:p>
          <a:p>
            <a:pPr>
              <a:lnSpc>
                <a:spcPct val="100000"/>
              </a:lnSpc>
              <a:spcBef>
                <a:spcPts val="600"/>
              </a:spcBef>
            </a:pPr>
            <a:r>
              <a:rPr lang="en-GB" sz="1400" dirty="0">
                <a:solidFill>
                  <a:schemeClr val="bg2"/>
                </a:solidFill>
                <a:latin typeface="Inter"/>
                <a:cs typeface="Calibri"/>
              </a:rPr>
              <a:t>More research is needed</a:t>
            </a:r>
          </a:p>
          <a:p>
            <a:pPr>
              <a:lnSpc>
                <a:spcPct val="100000"/>
              </a:lnSpc>
              <a:spcBef>
                <a:spcPts val="600"/>
              </a:spcBef>
            </a:pPr>
            <a:r>
              <a:rPr lang="en-GB" sz="1400" dirty="0">
                <a:solidFill>
                  <a:schemeClr val="bg2"/>
                </a:solidFill>
                <a:latin typeface="Inter"/>
                <a:cs typeface="Calibri"/>
              </a:rPr>
              <a:t>Should not be used</a:t>
            </a:r>
          </a:p>
          <a:p>
            <a:pPr marL="0" indent="0">
              <a:spcBef>
                <a:spcPts val="1200"/>
              </a:spcBef>
              <a:buNone/>
            </a:pPr>
            <a:r>
              <a:rPr lang="en-GB" sz="1400" dirty="0">
                <a:solidFill>
                  <a:schemeClr val="bg2"/>
                </a:solidFill>
                <a:latin typeface="Inter"/>
                <a:cs typeface="Calibri"/>
              </a:rPr>
              <a:t>These shorter and less complex recommendations are designed to aid implementation and help our users understand them quickly, and make informed decisions more efficiently. </a:t>
            </a:r>
          </a:p>
        </p:txBody>
      </p:sp>
      <p:pic>
        <p:nvPicPr>
          <p:cNvPr id="6" name="Picture 5">
            <a:extLst>
              <a:ext uri="{FF2B5EF4-FFF2-40B4-BE49-F238E27FC236}">
                <a16:creationId xmlns:a16="http://schemas.microsoft.com/office/drawing/2014/main" id="{84A2BFAB-C34C-13A1-8FA5-4A5B94D230C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2788" y="1455632"/>
            <a:ext cx="1045466" cy="792482"/>
          </a:xfrm>
          <a:prstGeom prst="rect">
            <a:avLst/>
          </a:prstGeom>
        </p:spPr>
      </p:pic>
    </p:spTree>
    <p:extLst>
      <p:ext uri="{BB962C8B-B14F-4D97-AF65-F5344CB8AC3E}">
        <p14:creationId xmlns:p14="http://schemas.microsoft.com/office/powerpoint/2010/main" val="1295681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527429-4EBE-6C58-27BB-1A30514D7FE7}"/>
              </a:ext>
              <a:ext uri="{C183D7F6-B498-43B3-948B-1728B52AA6E4}">
                <adec:decorative xmlns:adec="http://schemas.microsoft.com/office/drawing/2017/decorative" val="1"/>
              </a:ext>
            </a:extLst>
          </p:cNvPr>
          <p:cNvSpPr/>
          <p:nvPr/>
        </p:nvSpPr>
        <p:spPr>
          <a:xfrm>
            <a:off x="274319" y="117099"/>
            <a:ext cx="11710428" cy="492501"/>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1D739099-CD07-F42A-8D8A-9C7A72965699}"/>
              </a:ext>
            </a:extLst>
          </p:cNvPr>
          <p:cNvSpPr txBox="1">
            <a:spLocks/>
          </p:cNvSpPr>
          <p:nvPr/>
        </p:nvSpPr>
        <p:spPr>
          <a:xfrm>
            <a:off x="274319" y="154388"/>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a:solidFill>
                  <a:schemeClr val="bg2"/>
                </a:solidFill>
              </a:rPr>
              <a:t>Learning from data and implementation</a:t>
            </a:r>
            <a:endParaRPr lang="en-US" sz="2400">
              <a:solidFill>
                <a:schemeClr val="bg2"/>
              </a:solidFill>
            </a:endParaRPr>
          </a:p>
        </p:txBody>
      </p:sp>
      <p:sp>
        <p:nvSpPr>
          <p:cNvPr id="8" name="Rectangle 7">
            <a:extLst>
              <a:ext uri="{FF2B5EF4-FFF2-40B4-BE49-F238E27FC236}">
                <a16:creationId xmlns:a16="http://schemas.microsoft.com/office/drawing/2014/main" id="{B7C8FADD-A379-DF8B-45C0-C72DEC9AAE97}"/>
              </a:ext>
              <a:ext uri="{C183D7F6-B498-43B3-948B-1728B52AA6E4}">
                <adec:decorative xmlns:adec="http://schemas.microsoft.com/office/drawing/2017/decorative" val="1"/>
              </a:ext>
            </a:extLst>
          </p:cNvPr>
          <p:cNvSpPr/>
          <p:nvPr/>
        </p:nvSpPr>
        <p:spPr>
          <a:xfrm>
            <a:off x="295943" y="1404489"/>
            <a:ext cx="11704711" cy="4680315"/>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itle 2">
            <a:extLst>
              <a:ext uri="{FF2B5EF4-FFF2-40B4-BE49-F238E27FC236}">
                <a16:creationId xmlns:a16="http://schemas.microsoft.com/office/drawing/2014/main" id="{5DD4CF27-2E14-355A-48A3-06095F1B3EB0}"/>
              </a:ext>
            </a:extLst>
          </p:cNvPr>
          <p:cNvSpPr>
            <a:spLocks noGrp="1"/>
          </p:cNvSpPr>
          <p:nvPr>
            <p:ph type="ctrTitle"/>
          </p:nvPr>
        </p:nvSpPr>
        <p:spPr>
          <a:xfrm>
            <a:off x="274319" y="773196"/>
            <a:ext cx="11726335" cy="492501"/>
          </a:xfrm>
        </p:spPr>
        <p:txBody>
          <a:bodyPr>
            <a:normAutofit/>
          </a:bodyPr>
          <a:lstStyle/>
          <a:p>
            <a:r>
              <a:rPr lang="en-GB" sz="2800">
                <a:solidFill>
                  <a:srgbClr val="00436C"/>
                </a:solidFill>
              </a:rPr>
              <a:t>Strengthening NICE’s position at the forefront of HTA development</a:t>
            </a:r>
          </a:p>
        </p:txBody>
      </p:sp>
      <p:sp>
        <p:nvSpPr>
          <p:cNvPr id="4" name="Text Placeholder 2">
            <a:extLst>
              <a:ext uri="{FF2B5EF4-FFF2-40B4-BE49-F238E27FC236}">
                <a16:creationId xmlns:a16="http://schemas.microsoft.com/office/drawing/2014/main" id="{201F1E04-BCFF-F8F5-B60E-C6927531DDD2}"/>
              </a:ext>
            </a:extLst>
          </p:cNvPr>
          <p:cNvSpPr>
            <a:spLocks noGrp="1"/>
          </p:cNvSpPr>
          <p:nvPr>
            <p:ph type="body" sz="quarter" idx="12"/>
          </p:nvPr>
        </p:nvSpPr>
        <p:spPr>
          <a:xfrm>
            <a:off x="1605981" y="1406220"/>
            <a:ext cx="10290076" cy="5047272"/>
          </a:xfrm>
        </p:spPr>
        <p:txBody>
          <a:bodyPr vert="horz" lIns="91440" tIns="45720" rIns="91440" bIns="45720" rtlCol="0" anchor="t">
            <a:normAutofit/>
          </a:bodyPr>
          <a:lstStyle/>
          <a:p>
            <a:pPr marL="0" indent="0">
              <a:spcBef>
                <a:spcPts val="600"/>
              </a:spcBef>
              <a:buNone/>
            </a:pPr>
            <a:r>
              <a:rPr lang="en-GB" sz="1400">
                <a:solidFill>
                  <a:schemeClr val="bg2"/>
                </a:solidFill>
                <a:latin typeface="Inter"/>
              </a:rPr>
              <a:t>NICE has partnered with the US-based Institute for Clinical and Economic Review and the Canadian Drug Agency to establish the Health Economics Methods Advisory (HEMA), a new international initiative to research and evaluate health technology assessment (HTA) methods.</a:t>
            </a:r>
          </a:p>
          <a:p>
            <a:pPr marL="0" indent="0">
              <a:lnSpc>
                <a:spcPct val="120000"/>
              </a:lnSpc>
              <a:spcBef>
                <a:spcPts val="0"/>
              </a:spcBef>
              <a:buNone/>
            </a:pPr>
            <a:endParaRPr lang="en-GB" sz="1200">
              <a:solidFill>
                <a:schemeClr val="bg2"/>
              </a:solidFill>
              <a:latin typeface="Inter"/>
            </a:endParaRPr>
          </a:p>
          <a:p>
            <a:pPr marL="0" indent="0">
              <a:spcBef>
                <a:spcPts val="0"/>
              </a:spcBef>
              <a:buNone/>
            </a:pPr>
            <a:r>
              <a:rPr lang="en-GB" sz="1400">
                <a:solidFill>
                  <a:schemeClr val="bg2"/>
                </a:solidFill>
                <a:latin typeface="Inter"/>
              </a:rPr>
              <a:t>HEMA’s aim is to critically and independently research some of the most pressing topics in global health economics and health technology assessment methods. The collaboration brings together leading research experts and academics in health economics. A steering committee of patient representatives and life sciences professionals from the three countries will guide the selection and prioritisation of research topics. HEMA has three main goals:</a:t>
            </a:r>
          </a:p>
          <a:p>
            <a:pPr>
              <a:spcBef>
                <a:spcPts val="600"/>
              </a:spcBef>
            </a:pPr>
            <a:r>
              <a:rPr lang="en-GB" sz="1400">
                <a:solidFill>
                  <a:schemeClr val="bg2"/>
                </a:solidFill>
                <a:latin typeface="Inter"/>
              </a:rPr>
              <a:t>examine selected topics including potential benefits, disadvantages, and uncertainties associated with methods</a:t>
            </a:r>
          </a:p>
          <a:p>
            <a:pPr>
              <a:spcBef>
                <a:spcPts val="600"/>
              </a:spcBef>
            </a:pPr>
            <a:r>
              <a:rPr lang="en-GB" sz="1400">
                <a:solidFill>
                  <a:schemeClr val="bg2"/>
                </a:solidFill>
                <a:latin typeface="Inter"/>
              </a:rPr>
              <a:t>provide guidance and recommendations to the HTA community</a:t>
            </a:r>
          </a:p>
          <a:p>
            <a:pPr>
              <a:spcBef>
                <a:spcPts val="600"/>
              </a:spcBef>
            </a:pPr>
            <a:r>
              <a:rPr lang="en-GB" sz="1400">
                <a:solidFill>
                  <a:schemeClr val="bg2"/>
                </a:solidFill>
                <a:latin typeface="Inter"/>
              </a:rPr>
              <a:t>co-ordinate publications such as white papers, peer-reviewed article, workshops and webinars.</a:t>
            </a:r>
          </a:p>
          <a:p>
            <a:pPr marL="0" indent="0">
              <a:lnSpc>
                <a:spcPct val="120000"/>
              </a:lnSpc>
              <a:spcBef>
                <a:spcPts val="0"/>
              </a:spcBef>
              <a:buNone/>
            </a:pPr>
            <a:endParaRPr lang="en-GB" sz="1200">
              <a:solidFill>
                <a:schemeClr val="bg2"/>
              </a:solidFill>
              <a:latin typeface="Inter"/>
            </a:endParaRPr>
          </a:p>
          <a:p>
            <a:pPr marL="0" indent="0">
              <a:spcBef>
                <a:spcPts val="0"/>
              </a:spcBef>
              <a:buNone/>
            </a:pPr>
            <a:r>
              <a:rPr lang="en-GB" sz="1400">
                <a:solidFill>
                  <a:schemeClr val="bg2"/>
                </a:solidFill>
                <a:latin typeface="Inter"/>
              </a:rPr>
              <a:t>This partnership strengthens NICE’s position at the forefront of HTA methodology development and demonstrates its commitment to working with international partners to improve healthcare decision-making.</a:t>
            </a:r>
          </a:p>
        </p:txBody>
      </p:sp>
      <p:pic>
        <p:nvPicPr>
          <p:cNvPr id="6" name="Picture 5">
            <a:extLst>
              <a:ext uri="{FF2B5EF4-FFF2-40B4-BE49-F238E27FC236}">
                <a16:creationId xmlns:a16="http://schemas.microsoft.com/office/drawing/2014/main" id="{211832A0-DF0F-63DF-950C-A39B18C2D84B}"/>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5918" y="1548383"/>
            <a:ext cx="1045466" cy="789434"/>
          </a:xfrm>
          <a:prstGeom prst="rect">
            <a:avLst/>
          </a:prstGeom>
        </p:spPr>
      </p:pic>
    </p:spTree>
    <p:extLst>
      <p:ext uri="{BB962C8B-B14F-4D97-AF65-F5344CB8AC3E}">
        <p14:creationId xmlns:p14="http://schemas.microsoft.com/office/powerpoint/2010/main" val="967447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3203802-8D28-212D-9742-B5D45DCC4614}"/>
              </a:ext>
            </a:extLst>
          </p:cNvPr>
          <p:cNvSpPr txBox="1">
            <a:spLocks noGrp="1"/>
          </p:cNvSpPr>
          <p:nvPr>
            <p:ph type="title" idx="4294967295"/>
          </p:nvPr>
        </p:nvSpPr>
        <p:spPr>
          <a:xfrm>
            <a:off x="433650" y="118678"/>
            <a:ext cx="5366472" cy="461665"/>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dirty="0">
                <a:ln>
                  <a:noFill/>
                </a:ln>
                <a:solidFill>
                  <a:schemeClr val="tx1"/>
                </a:solidFill>
                <a:effectLst/>
                <a:uLnTx/>
                <a:uFillTx/>
                <a:latin typeface="+mn-lt"/>
                <a:ea typeface="+mn-ea"/>
                <a:cs typeface="+mn-cs"/>
              </a:rPr>
              <a:t>Highlights since we last met</a:t>
            </a:r>
          </a:p>
        </p:txBody>
      </p:sp>
      <p:sp>
        <p:nvSpPr>
          <p:cNvPr id="17" name="Rectangle 16">
            <a:extLst>
              <a:ext uri="{FF2B5EF4-FFF2-40B4-BE49-F238E27FC236}">
                <a16:creationId xmlns:a16="http://schemas.microsoft.com/office/drawing/2014/main" id="{8E71BE54-2CDD-EDB0-E83F-FE0B4B630195}"/>
              </a:ext>
            </a:extLst>
          </p:cNvPr>
          <p:cNvSpPr/>
          <p:nvPr/>
        </p:nvSpPr>
        <p:spPr>
          <a:xfrm>
            <a:off x="433651" y="700990"/>
            <a:ext cx="7566943" cy="80133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bg1"/>
                </a:solidFill>
                <a:latin typeface="Inter SemiBold" panose="02000503000000020004" pitchFamily="2" charset="0"/>
                <a:ea typeface="Inter SemiBold" panose="02000503000000020004" pitchFamily="2" charset="0"/>
              </a:rPr>
              <a:t>Driving access to innovation and new therapies</a:t>
            </a:r>
          </a:p>
        </p:txBody>
      </p:sp>
      <p:sp>
        <p:nvSpPr>
          <p:cNvPr id="48" name="Rectangle 47">
            <a:extLst>
              <a:ext uri="{FF2B5EF4-FFF2-40B4-BE49-F238E27FC236}">
                <a16:creationId xmlns:a16="http://schemas.microsoft.com/office/drawing/2014/main" id="{B255AB9A-AA56-CCF9-AD1B-DF89A8883DE2}"/>
              </a:ext>
            </a:extLst>
          </p:cNvPr>
          <p:cNvSpPr/>
          <p:nvPr/>
        </p:nvSpPr>
        <p:spPr>
          <a:xfrm>
            <a:off x="433650" y="1589152"/>
            <a:ext cx="3695278" cy="1453979"/>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52000" tIns="45720" rIns="252000" bIns="45720" rtlCol="0" anchor="ctr"/>
          <a:lstStyle/>
          <a:p>
            <a:r>
              <a:rPr lang="en-GB" sz="1400" b="1" dirty="0">
                <a:solidFill>
                  <a:schemeClr val="tx1"/>
                </a:solidFill>
                <a:ea typeface="Inter SemiBold" panose="02000503000000020004" pitchFamily="2" charset="0"/>
              </a:rPr>
              <a:t>1,000 people with advanced </a:t>
            </a:r>
            <a:endParaRPr lang="en-US" sz="1400" dirty="0">
              <a:solidFill>
                <a:schemeClr val="tx1"/>
              </a:solidFill>
            </a:endParaRPr>
          </a:p>
          <a:p>
            <a:r>
              <a:rPr lang="en-GB" sz="1400" b="1" dirty="0">
                <a:solidFill>
                  <a:schemeClr val="tx1"/>
                </a:solidFill>
                <a:ea typeface="Inter SemiBold" panose="02000503000000020004" pitchFamily="2" charset="0"/>
              </a:rPr>
              <a:t>breast cancer </a:t>
            </a:r>
            <a:r>
              <a:rPr lang="en-GB" sz="1400" dirty="0">
                <a:solidFill>
                  <a:schemeClr val="tx1"/>
                </a:solidFill>
                <a:ea typeface="Inter SemiBold" panose="02000503000000020004" pitchFamily="2" charset="0"/>
              </a:rPr>
              <a:t>could benefit from a </a:t>
            </a:r>
          </a:p>
          <a:p>
            <a:r>
              <a:rPr lang="en-GB" sz="1400" dirty="0">
                <a:solidFill>
                  <a:schemeClr val="tx1"/>
                </a:solidFill>
                <a:ea typeface="Inter SemiBold" panose="02000503000000020004" pitchFamily="2" charset="0"/>
              </a:rPr>
              <a:t>new once-a-day tablet. NICE has now recommended </a:t>
            </a:r>
            <a:r>
              <a:rPr lang="en-GB" sz="1400" b="1" dirty="0">
                <a:solidFill>
                  <a:schemeClr val="tx1"/>
                </a:solidFill>
                <a:ea typeface="Inter SemiBold" panose="02000503000000020004" pitchFamily="2" charset="0"/>
              </a:rPr>
              <a:t>22 out of the 23 breast cancer treatments </a:t>
            </a:r>
            <a:r>
              <a:rPr lang="en-GB" sz="1400" dirty="0">
                <a:solidFill>
                  <a:schemeClr val="tx1"/>
                </a:solidFill>
                <a:ea typeface="Inter SemiBold" panose="02000503000000020004" pitchFamily="2" charset="0"/>
              </a:rPr>
              <a:t>it has assessed over the past 6 years.</a:t>
            </a:r>
          </a:p>
        </p:txBody>
      </p:sp>
      <p:sp>
        <p:nvSpPr>
          <p:cNvPr id="50" name="Rectangle 49">
            <a:extLst>
              <a:ext uri="{FF2B5EF4-FFF2-40B4-BE49-F238E27FC236}">
                <a16:creationId xmlns:a16="http://schemas.microsoft.com/office/drawing/2014/main" id="{50A13B09-FEDD-3CE6-372C-59A653AD7273}"/>
              </a:ext>
            </a:extLst>
          </p:cNvPr>
          <p:cNvSpPr/>
          <p:nvPr/>
        </p:nvSpPr>
        <p:spPr>
          <a:xfrm>
            <a:off x="428913" y="3131390"/>
            <a:ext cx="3695278" cy="1663120"/>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52000" tIns="45720" rIns="252000" bIns="45720" rtlCol="0" anchor="ctr"/>
          <a:lstStyle/>
          <a:p>
            <a:r>
              <a:rPr lang="en-GB" sz="1400" dirty="0">
                <a:solidFill>
                  <a:schemeClr val="tx1"/>
                </a:solidFill>
              </a:rPr>
              <a:t>Recommending a </a:t>
            </a:r>
            <a:r>
              <a:rPr lang="en-GB" sz="1400" b="1" dirty="0">
                <a:solidFill>
                  <a:schemeClr val="tx1"/>
                </a:solidFill>
              </a:rPr>
              <a:t>revolutionary </a:t>
            </a:r>
          </a:p>
          <a:p>
            <a:r>
              <a:rPr lang="en-GB" sz="1400" b="1" dirty="0">
                <a:solidFill>
                  <a:schemeClr val="tx1"/>
                </a:solidFill>
              </a:rPr>
              <a:t>CRISPR gene editing technology </a:t>
            </a:r>
            <a:r>
              <a:rPr lang="en-GB" sz="1400" dirty="0">
                <a:solidFill>
                  <a:schemeClr val="tx1"/>
                </a:solidFill>
              </a:rPr>
              <a:t>for sickle cell disease.</a:t>
            </a:r>
            <a:endParaRPr lang="en-GB" sz="1400" dirty="0">
              <a:solidFill>
                <a:schemeClr val="tx1"/>
              </a:solidFill>
              <a:ea typeface="Inter SemiBold" panose="02000503000000020004" pitchFamily="2" charset="0"/>
            </a:endParaRPr>
          </a:p>
        </p:txBody>
      </p:sp>
      <p:sp>
        <p:nvSpPr>
          <p:cNvPr id="13" name="Rectangle 12">
            <a:extLst>
              <a:ext uri="{FF2B5EF4-FFF2-40B4-BE49-F238E27FC236}">
                <a16:creationId xmlns:a16="http://schemas.microsoft.com/office/drawing/2014/main" id="{E8B17FEC-DA5C-D4D9-F4A4-9833C47EE0D6}"/>
              </a:ext>
            </a:extLst>
          </p:cNvPr>
          <p:cNvSpPr/>
          <p:nvPr/>
        </p:nvSpPr>
        <p:spPr>
          <a:xfrm>
            <a:off x="424579" y="4890826"/>
            <a:ext cx="3695278" cy="1480014"/>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52000" tIns="45720" rIns="252000" bIns="45720" rtlCol="0" anchor="ctr"/>
          <a:lstStyle/>
          <a:p>
            <a:r>
              <a:rPr lang="en-GB" sz="1400">
                <a:solidFill>
                  <a:schemeClr val="tx1"/>
                </a:solidFill>
                <a:ea typeface="Inter SemiBold" panose="02000503000000020004" pitchFamily="2" charset="0"/>
              </a:rPr>
              <a:t>Around 13,000 people with a </a:t>
            </a:r>
          </a:p>
          <a:p>
            <a:r>
              <a:rPr lang="en-GB" sz="1400">
                <a:solidFill>
                  <a:schemeClr val="tx1"/>
                </a:solidFill>
                <a:ea typeface="Inter SemiBold" panose="02000503000000020004" pitchFamily="2" charset="0"/>
              </a:rPr>
              <a:t>severe dust mite allergy could </a:t>
            </a:r>
          </a:p>
          <a:p>
            <a:r>
              <a:rPr lang="en-GB" sz="1400" b="1">
                <a:solidFill>
                  <a:schemeClr val="tx1"/>
                </a:solidFill>
                <a:ea typeface="Inter SemiBold" panose="02000503000000020004" pitchFamily="2" charset="0"/>
              </a:rPr>
              <a:t>benefit from the life-changing </a:t>
            </a:r>
            <a:r>
              <a:rPr lang="en-GB" sz="1400" b="1">
                <a:solidFill>
                  <a:schemeClr val="tx1"/>
                </a:solidFill>
              </a:rPr>
              <a:t>12 SQ-HDM SLIT </a:t>
            </a:r>
            <a:r>
              <a:rPr lang="en-GB" sz="1400" b="1">
                <a:solidFill>
                  <a:schemeClr val="tx1"/>
                </a:solidFill>
                <a:ea typeface="Inter SemiBold" panose="02000503000000020004" pitchFamily="2" charset="0"/>
              </a:rPr>
              <a:t>treatment.</a:t>
            </a:r>
          </a:p>
        </p:txBody>
      </p:sp>
      <p:sp>
        <p:nvSpPr>
          <p:cNvPr id="31" name="Rectangle 30">
            <a:extLst>
              <a:ext uri="{FF2B5EF4-FFF2-40B4-BE49-F238E27FC236}">
                <a16:creationId xmlns:a16="http://schemas.microsoft.com/office/drawing/2014/main" id="{4111E878-1C73-93EF-A96D-7093635E6F1B}"/>
              </a:ext>
            </a:extLst>
          </p:cNvPr>
          <p:cNvSpPr/>
          <p:nvPr/>
        </p:nvSpPr>
        <p:spPr>
          <a:xfrm>
            <a:off x="4204202" y="1586900"/>
            <a:ext cx="3796392" cy="1453978"/>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52000" rIns="252000" rtlCol="0" anchor="ctr"/>
          <a:lstStyle/>
          <a:p>
            <a:r>
              <a:rPr lang="en-GB" sz="1400">
                <a:solidFill>
                  <a:schemeClr val="tx1"/>
                </a:solidFill>
              </a:rPr>
              <a:t>Consulting on the biggest shake-up </a:t>
            </a:r>
          </a:p>
          <a:p>
            <a:r>
              <a:rPr lang="en-GB" sz="1400">
                <a:solidFill>
                  <a:schemeClr val="tx1"/>
                </a:solidFill>
              </a:rPr>
              <a:t>of NICE's HealthTech programme</a:t>
            </a:r>
          </a:p>
          <a:p>
            <a:r>
              <a:rPr lang="en-GB" sz="1400">
                <a:solidFill>
                  <a:schemeClr val="tx1"/>
                </a:solidFill>
              </a:rPr>
              <a:t>to date. The proposed reforms could </a:t>
            </a:r>
            <a:r>
              <a:rPr lang="en-GB" sz="1400" b="1">
                <a:solidFill>
                  <a:schemeClr val="tx1"/>
                </a:solidFill>
              </a:rPr>
              <a:t>lead to more innovative healthcare technologies being adopted by the NHS</a:t>
            </a:r>
            <a:r>
              <a:rPr lang="en-GB" sz="1400">
                <a:solidFill>
                  <a:schemeClr val="tx1"/>
                </a:solidFill>
              </a:rPr>
              <a:t>.</a:t>
            </a:r>
          </a:p>
        </p:txBody>
      </p:sp>
      <p:sp>
        <p:nvSpPr>
          <p:cNvPr id="24" name="Rectangle 23">
            <a:extLst>
              <a:ext uri="{FF2B5EF4-FFF2-40B4-BE49-F238E27FC236}">
                <a16:creationId xmlns:a16="http://schemas.microsoft.com/office/drawing/2014/main" id="{50ACE3EB-A870-0D2F-9E33-DCB18AD6BE1D}"/>
              </a:ext>
            </a:extLst>
          </p:cNvPr>
          <p:cNvSpPr/>
          <p:nvPr/>
        </p:nvSpPr>
        <p:spPr>
          <a:xfrm>
            <a:off x="4207537" y="3115748"/>
            <a:ext cx="3796392" cy="1669059"/>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52000" tIns="45720" rIns="252000" bIns="45720" rtlCol="0" anchor="ctr"/>
          <a:lstStyle/>
          <a:p>
            <a:r>
              <a:rPr lang="en-GB" sz="1400">
                <a:solidFill>
                  <a:schemeClr val="tx1"/>
                </a:solidFill>
              </a:rPr>
              <a:t>Continuing to publish and update </a:t>
            </a:r>
          </a:p>
          <a:p>
            <a:r>
              <a:rPr lang="en-GB" sz="1400">
                <a:solidFill>
                  <a:schemeClr val="tx1"/>
                </a:solidFill>
              </a:rPr>
              <a:t>guidelines and quality standards </a:t>
            </a:r>
          </a:p>
          <a:p>
            <a:r>
              <a:rPr lang="en-GB" sz="1400">
                <a:solidFill>
                  <a:schemeClr val="tx1"/>
                </a:solidFill>
              </a:rPr>
              <a:t>to ensure people get the help and support they need – including </a:t>
            </a:r>
            <a:r>
              <a:rPr lang="en-GB" sz="1400" b="1">
                <a:solidFill>
                  <a:schemeClr val="tx1"/>
                </a:solidFill>
              </a:rPr>
              <a:t>our first guideline on gambling related harms.</a:t>
            </a:r>
          </a:p>
        </p:txBody>
      </p:sp>
      <p:sp>
        <p:nvSpPr>
          <p:cNvPr id="30" name="Rectangle 29">
            <a:extLst>
              <a:ext uri="{FF2B5EF4-FFF2-40B4-BE49-F238E27FC236}">
                <a16:creationId xmlns:a16="http://schemas.microsoft.com/office/drawing/2014/main" id="{80CFACD0-5987-C3A3-266E-4FF78C6E058D}"/>
              </a:ext>
            </a:extLst>
          </p:cNvPr>
          <p:cNvSpPr/>
          <p:nvPr/>
        </p:nvSpPr>
        <p:spPr>
          <a:xfrm>
            <a:off x="4204202" y="4877400"/>
            <a:ext cx="3796392" cy="1493440"/>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52000" tIns="45720" rIns="252000" bIns="45720" rtlCol="0" anchor="ctr"/>
          <a:lstStyle/>
          <a:p>
            <a:r>
              <a:rPr lang="en-GB" sz="1400">
                <a:solidFill>
                  <a:schemeClr val="tx1"/>
                </a:solidFill>
                <a:ea typeface="Inter SemiBold" panose="02000503000000020004" pitchFamily="2" charset="0"/>
              </a:rPr>
              <a:t>Working internationally to establish </a:t>
            </a:r>
          </a:p>
          <a:p>
            <a:r>
              <a:rPr lang="en-GB" sz="1400">
                <a:solidFill>
                  <a:schemeClr val="tx1"/>
                </a:solidFill>
                <a:ea typeface="Inter SemiBold" panose="02000503000000020004" pitchFamily="2" charset="0"/>
              </a:rPr>
              <a:t>the Health Economics Methods </a:t>
            </a:r>
          </a:p>
          <a:p>
            <a:r>
              <a:rPr lang="en-GB" sz="1400">
                <a:solidFill>
                  <a:schemeClr val="tx1"/>
                </a:solidFill>
                <a:ea typeface="Inter SemiBold" panose="02000503000000020004" pitchFamily="2" charset="0"/>
              </a:rPr>
              <a:t>Advisory – an initiative to research and evaluate HTA methods, </a:t>
            </a:r>
            <a:r>
              <a:rPr lang="en-GB" sz="1400" b="1">
                <a:solidFill>
                  <a:schemeClr val="tx1"/>
                </a:solidFill>
                <a:ea typeface="Inter SemiBold" panose="02000503000000020004" pitchFamily="2" charset="0"/>
              </a:rPr>
              <a:t>strengthening our position at the forefront of HTA methodology development</a:t>
            </a:r>
            <a:r>
              <a:rPr lang="en-GB" sz="1400">
                <a:solidFill>
                  <a:schemeClr val="tx1"/>
                </a:solidFill>
                <a:ea typeface="Inter SemiBold" panose="02000503000000020004" pitchFamily="2" charset="0"/>
              </a:rPr>
              <a:t>.</a:t>
            </a:r>
          </a:p>
        </p:txBody>
      </p:sp>
      <p:sp>
        <p:nvSpPr>
          <p:cNvPr id="16" name="Rectangle 15">
            <a:extLst>
              <a:ext uri="{FF2B5EF4-FFF2-40B4-BE49-F238E27FC236}">
                <a16:creationId xmlns:a16="http://schemas.microsoft.com/office/drawing/2014/main" id="{994026D4-C62D-8C44-AF90-1753D19FD6C5}"/>
              </a:ext>
            </a:extLst>
          </p:cNvPr>
          <p:cNvSpPr/>
          <p:nvPr/>
        </p:nvSpPr>
        <p:spPr>
          <a:xfrm>
            <a:off x="8075868" y="700990"/>
            <a:ext cx="3645397" cy="80133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600" b="1">
                <a:solidFill>
                  <a:schemeClr val="bg1"/>
                </a:solidFill>
                <a:latin typeface="Inter SemiBold" panose="02000503000000020004" pitchFamily="2" charset="0"/>
                <a:ea typeface="Inter SemiBold" panose="02000503000000020004" pitchFamily="2" charset="0"/>
              </a:rPr>
              <a:t>Improving timeliness and usability</a:t>
            </a:r>
          </a:p>
        </p:txBody>
      </p:sp>
      <p:sp>
        <p:nvSpPr>
          <p:cNvPr id="5" name="Rectangle 4">
            <a:extLst>
              <a:ext uri="{FF2B5EF4-FFF2-40B4-BE49-F238E27FC236}">
                <a16:creationId xmlns:a16="http://schemas.microsoft.com/office/drawing/2014/main" id="{34E532D6-E3E6-17D2-53D1-928ED09941AB}"/>
              </a:ext>
            </a:extLst>
          </p:cNvPr>
          <p:cNvSpPr/>
          <p:nvPr/>
        </p:nvSpPr>
        <p:spPr>
          <a:xfrm>
            <a:off x="8075868" y="1586899"/>
            <a:ext cx="3645162" cy="1453979"/>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52000" rIns="252000" rtlCol="0" anchor="ctr"/>
          <a:lstStyle/>
          <a:p>
            <a:r>
              <a:rPr lang="en-GB" sz="1400">
                <a:solidFill>
                  <a:schemeClr val="tx1"/>
                </a:solidFill>
                <a:ea typeface="Inter SemiBold" panose="02000503000000020004" pitchFamily="2" charset="0"/>
              </a:rPr>
              <a:t>Latest figures show a </a:t>
            </a:r>
          </a:p>
          <a:p>
            <a:r>
              <a:rPr lang="en-GB" sz="1400" b="1">
                <a:solidFill>
                  <a:schemeClr val="tx1"/>
                </a:solidFill>
                <a:ea typeface="Inter SemiBold" panose="02000503000000020004" pitchFamily="2" charset="0"/>
              </a:rPr>
              <a:t>25% improvement</a:t>
            </a:r>
            <a:r>
              <a:rPr lang="en-GB" sz="1400">
                <a:solidFill>
                  <a:schemeClr val="tx1"/>
                </a:solidFill>
                <a:ea typeface="Inter SemiBold" panose="02000503000000020004" pitchFamily="2" charset="0"/>
              </a:rPr>
              <a:t>*</a:t>
            </a:r>
            <a:r>
              <a:rPr lang="en-GB" sz="1400" b="1">
                <a:solidFill>
                  <a:schemeClr val="tx1"/>
                </a:solidFill>
                <a:ea typeface="Inter SemiBold" panose="02000503000000020004" pitchFamily="2" charset="0"/>
              </a:rPr>
              <a:t> </a:t>
            </a:r>
            <a:r>
              <a:rPr lang="en-GB" sz="1400">
                <a:solidFill>
                  <a:schemeClr val="tx1"/>
                </a:solidFill>
                <a:ea typeface="Inter SemiBold" panose="02000503000000020004" pitchFamily="2" charset="0"/>
              </a:rPr>
              <a:t>in the mean </a:t>
            </a:r>
          </a:p>
          <a:p>
            <a:r>
              <a:rPr lang="en-GB" sz="1400">
                <a:solidFill>
                  <a:schemeClr val="tx1"/>
                </a:solidFill>
                <a:ea typeface="Inter SemiBold" panose="02000503000000020004" pitchFamily="2" charset="0"/>
              </a:rPr>
              <a:t>time between marketing authorisation for medicines and NICE recommendation.</a:t>
            </a:r>
            <a:endParaRPr lang="en-GB" sz="1400" i="1">
              <a:solidFill>
                <a:schemeClr val="tx1"/>
              </a:solidFill>
              <a:latin typeface="+mj-lt"/>
              <a:ea typeface="Inter SemiBold" panose="02000503000000020004" pitchFamily="2" charset="0"/>
            </a:endParaRPr>
          </a:p>
        </p:txBody>
      </p:sp>
      <p:sp>
        <p:nvSpPr>
          <p:cNvPr id="2" name="Rectangle 1">
            <a:extLst>
              <a:ext uri="{FF2B5EF4-FFF2-40B4-BE49-F238E27FC236}">
                <a16:creationId xmlns:a16="http://schemas.microsoft.com/office/drawing/2014/main" id="{5A358686-AEB2-AD8A-2348-6B6758C485CC}"/>
              </a:ext>
            </a:extLst>
          </p:cNvPr>
          <p:cNvSpPr/>
          <p:nvPr/>
        </p:nvSpPr>
        <p:spPr>
          <a:xfrm>
            <a:off x="8068846" y="3125451"/>
            <a:ext cx="3645162" cy="1669059"/>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52000" rIns="252000" rtlCol="0" anchor="ctr"/>
          <a:lstStyle/>
          <a:p>
            <a:r>
              <a:rPr lang="en-GB" sz="1400">
                <a:solidFill>
                  <a:schemeClr val="tx1"/>
                </a:solidFill>
                <a:ea typeface="Inter SemiBold" panose="02000503000000020004" pitchFamily="2" charset="0"/>
              </a:rPr>
              <a:t>Latest figures show a </a:t>
            </a:r>
            <a:r>
              <a:rPr lang="en-GB" sz="1400" b="1">
                <a:solidFill>
                  <a:schemeClr val="tx1"/>
                </a:solidFill>
                <a:ea typeface="Inter SemiBold" panose="02000503000000020004" pitchFamily="2" charset="0"/>
              </a:rPr>
              <a:t>12% </a:t>
            </a:r>
          </a:p>
          <a:p>
            <a:r>
              <a:rPr lang="en-GB" sz="1400" b="1">
                <a:solidFill>
                  <a:schemeClr val="tx1"/>
                </a:solidFill>
                <a:ea typeface="Inter SemiBold" panose="02000503000000020004" pitchFamily="2" charset="0"/>
              </a:rPr>
              <a:t>improvement</a:t>
            </a:r>
            <a:r>
              <a:rPr lang="en-GB" sz="1400">
                <a:solidFill>
                  <a:schemeClr val="tx1"/>
                </a:solidFill>
                <a:ea typeface="Inter SemiBold" panose="02000503000000020004" pitchFamily="2" charset="0"/>
              </a:rPr>
              <a:t>*</a:t>
            </a:r>
            <a:r>
              <a:rPr lang="en-GB" sz="1400" b="1">
                <a:solidFill>
                  <a:schemeClr val="tx1"/>
                </a:solidFill>
                <a:ea typeface="Inter SemiBold" panose="02000503000000020004" pitchFamily="2" charset="0"/>
              </a:rPr>
              <a:t> </a:t>
            </a:r>
            <a:r>
              <a:rPr lang="en-GB" sz="1400">
                <a:solidFill>
                  <a:schemeClr val="tx1"/>
                </a:solidFill>
                <a:ea typeface="Inter SemiBold" panose="02000503000000020004" pitchFamily="2" charset="0"/>
              </a:rPr>
              <a:t>in the mean time to publish HealthTech guidance.</a:t>
            </a:r>
            <a:endParaRPr lang="en-GB" sz="1600" b="1">
              <a:solidFill>
                <a:schemeClr val="tx1"/>
              </a:solidFill>
              <a:latin typeface="+mj-lt"/>
              <a:ea typeface="Inter SemiBold" panose="02000503000000020004" pitchFamily="2" charset="0"/>
            </a:endParaRPr>
          </a:p>
        </p:txBody>
      </p:sp>
      <p:sp>
        <p:nvSpPr>
          <p:cNvPr id="4" name="Rectangle 3">
            <a:extLst>
              <a:ext uri="{FF2B5EF4-FFF2-40B4-BE49-F238E27FC236}">
                <a16:creationId xmlns:a16="http://schemas.microsoft.com/office/drawing/2014/main" id="{E8684E8C-1B4D-451D-F089-20F7EB147251}"/>
              </a:ext>
            </a:extLst>
          </p:cNvPr>
          <p:cNvSpPr/>
          <p:nvPr/>
        </p:nvSpPr>
        <p:spPr>
          <a:xfrm>
            <a:off x="8075868" y="4890826"/>
            <a:ext cx="3645162" cy="1480014"/>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252000" rIns="252000" rtlCol="0" anchor="ctr"/>
          <a:lstStyle/>
          <a:p>
            <a:r>
              <a:rPr lang="en-GB" sz="1400">
                <a:solidFill>
                  <a:schemeClr val="tx1"/>
                </a:solidFill>
                <a:ea typeface="Inter SemiBold" panose="02000503000000020004" pitchFamily="2" charset="0"/>
              </a:rPr>
              <a:t>We’ve simplified our </a:t>
            </a:r>
          </a:p>
          <a:p>
            <a:r>
              <a:rPr lang="en-GB" sz="1400">
                <a:solidFill>
                  <a:schemeClr val="tx1"/>
                </a:solidFill>
                <a:ea typeface="Inter SemiBold" panose="02000503000000020004" pitchFamily="2" charset="0"/>
              </a:rPr>
              <a:t>recommendation types down from </a:t>
            </a:r>
          </a:p>
          <a:p>
            <a:r>
              <a:rPr lang="en-GB" sz="1400" b="1">
                <a:solidFill>
                  <a:schemeClr val="tx1"/>
                </a:solidFill>
                <a:ea typeface="Inter SemiBold" panose="02000503000000020004" pitchFamily="2" charset="0"/>
              </a:rPr>
              <a:t>33 to 4</a:t>
            </a:r>
            <a:r>
              <a:rPr lang="en-GB" sz="1400">
                <a:solidFill>
                  <a:schemeClr val="tx1"/>
                </a:solidFill>
                <a:ea typeface="Inter SemiBold" panose="02000503000000020004" pitchFamily="2" charset="0"/>
              </a:rPr>
              <a:t>, aiding implementation and helping users to understand them quickly.</a:t>
            </a:r>
            <a:endParaRPr lang="en-GB" sz="1600" b="1">
              <a:solidFill>
                <a:schemeClr val="tx1"/>
              </a:solidFill>
              <a:latin typeface="+mj-lt"/>
              <a:ea typeface="Inter SemiBold" panose="02000503000000020004" pitchFamily="2" charset="0"/>
            </a:endParaRPr>
          </a:p>
        </p:txBody>
      </p:sp>
      <p:pic>
        <p:nvPicPr>
          <p:cNvPr id="23" name="Picture 22">
            <a:extLst>
              <a:ext uri="{FF2B5EF4-FFF2-40B4-BE49-F238E27FC236}">
                <a16:creationId xmlns:a16="http://schemas.microsoft.com/office/drawing/2014/main" id="{05F243A1-8B21-C872-8A40-983EB6A4BCB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034094" y="1621214"/>
            <a:ext cx="713050" cy="540000"/>
          </a:xfrm>
          <a:prstGeom prst="rect">
            <a:avLst/>
          </a:prstGeom>
        </p:spPr>
      </p:pic>
      <p:pic>
        <p:nvPicPr>
          <p:cNvPr id="20" name="Picture 19">
            <a:extLst>
              <a:ext uri="{FF2B5EF4-FFF2-40B4-BE49-F238E27FC236}">
                <a16:creationId xmlns:a16="http://schemas.microsoft.com/office/drawing/2014/main" id="{F032387D-EA89-E991-B760-315505E70ABE}"/>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13276" y="3205839"/>
            <a:ext cx="713049" cy="540000"/>
          </a:xfrm>
          <a:prstGeom prst="rect">
            <a:avLst/>
          </a:prstGeom>
        </p:spPr>
      </p:pic>
      <p:pic>
        <p:nvPicPr>
          <p:cNvPr id="22" name="Picture 21">
            <a:extLst>
              <a:ext uri="{FF2B5EF4-FFF2-40B4-BE49-F238E27FC236}">
                <a16:creationId xmlns:a16="http://schemas.microsoft.com/office/drawing/2014/main" id="{E5F0FBEE-792B-17F4-772C-64C8DAFD79BD}"/>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423108" y="1637714"/>
            <a:ext cx="713050" cy="540000"/>
          </a:xfrm>
          <a:prstGeom prst="rect">
            <a:avLst/>
          </a:prstGeom>
        </p:spPr>
      </p:pic>
      <p:pic>
        <p:nvPicPr>
          <p:cNvPr id="26" name="Picture 25">
            <a:extLst>
              <a:ext uri="{FF2B5EF4-FFF2-40B4-BE49-F238E27FC236}">
                <a16:creationId xmlns:a16="http://schemas.microsoft.com/office/drawing/2014/main" id="{DA4D51B3-38F4-CE1D-E69C-42470F093AAB}"/>
              </a:ext>
              <a:ext uri="{C183D7F6-B498-43B3-948B-1728B52AA6E4}">
                <adec:decorative xmlns:adec="http://schemas.microsoft.com/office/drawing/2017/decorative" val="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020339" y="4930901"/>
            <a:ext cx="710307" cy="540000"/>
          </a:xfrm>
          <a:prstGeom prst="rect">
            <a:avLst/>
          </a:prstGeom>
        </p:spPr>
      </p:pic>
      <p:pic>
        <p:nvPicPr>
          <p:cNvPr id="6" name="Picture 5">
            <a:extLst>
              <a:ext uri="{FF2B5EF4-FFF2-40B4-BE49-F238E27FC236}">
                <a16:creationId xmlns:a16="http://schemas.microsoft.com/office/drawing/2014/main" id="{7A430735-F2E4-A91A-E632-D58CADE42A53}"/>
              </a:ext>
              <a:ext uri="{C183D7F6-B498-43B3-948B-1728B52AA6E4}">
                <adec:decorative xmlns:adec="http://schemas.microsoft.com/office/drawing/2017/decorative" val="1"/>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3250" y="4940454"/>
            <a:ext cx="713051" cy="540000"/>
          </a:xfrm>
          <a:prstGeom prst="rect">
            <a:avLst/>
          </a:prstGeom>
        </p:spPr>
      </p:pic>
      <p:pic>
        <p:nvPicPr>
          <p:cNvPr id="9" name="Picture 8">
            <a:extLst>
              <a:ext uri="{FF2B5EF4-FFF2-40B4-BE49-F238E27FC236}">
                <a16:creationId xmlns:a16="http://schemas.microsoft.com/office/drawing/2014/main" id="{55E3E5BA-BC69-3E7D-EDB6-2B524E7635EE}"/>
              </a:ex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000957" y="3161334"/>
            <a:ext cx="713051" cy="540000"/>
          </a:xfrm>
          <a:prstGeom prst="rect">
            <a:avLst/>
          </a:prstGeom>
        </p:spPr>
      </p:pic>
      <p:sp>
        <p:nvSpPr>
          <p:cNvPr id="32" name="TextBox 31">
            <a:extLst>
              <a:ext uri="{FF2B5EF4-FFF2-40B4-BE49-F238E27FC236}">
                <a16:creationId xmlns:a16="http://schemas.microsoft.com/office/drawing/2014/main" id="{80D6DC22-1E5D-DE9F-3606-A2FC3508E887}"/>
              </a:ext>
            </a:extLst>
          </p:cNvPr>
          <p:cNvSpPr txBox="1"/>
          <p:nvPr/>
        </p:nvSpPr>
        <p:spPr>
          <a:xfrm>
            <a:off x="8647077" y="6427364"/>
            <a:ext cx="3100067" cy="276999"/>
          </a:xfrm>
          <a:prstGeom prst="rect">
            <a:avLst/>
          </a:prstGeom>
          <a:noFill/>
        </p:spPr>
        <p:txBody>
          <a:bodyPr wrap="square" rtlCol="0">
            <a:spAutoFit/>
          </a:bodyPr>
          <a:lstStyle/>
          <a:p>
            <a:pPr algn="r"/>
            <a:r>
              <a:rPr lang="en-GB" sz="1200" i="1">
                <a:ea typeface="Inter SemiBold" panose="02000503000000020004" pitchFamily="2" charset="0"/>
              </a:rPr>
              <a:t>*</a:t>
            </a:r>
            <a:r>
              <a:rPr lang="en-GB" sz="1200" i="1">
                <a:solidFill>
                  <a:schemeClr val="tx1"/>
                </a:solidFill>
                <a:ea typeface="Inter SemiBold" panose="02000503000000020004" pitchFamily="2" charset="0"/>
              </a:rPr>
              <a:t>YTD compared to 23-24 performance</a:t>
            </a:r>
            <a:endParaRPr lang="en-GB" sz="1200"/>
          </a:p>
        </p:txBody>
      </p:sp>
      <p:pic>
        <p:nvPicPr>
          <p:cNvPr id="33" name="Picture 32">
            <a:extLst>
              <a:ext uri="{FF2B5EF4-FFF2-40B4-BE49-F238E27FC236}">
                <a16:creationId xmlns:a16="http://schemas.microsoft.com/office/drawing/2014/main" id="{12791EB7-3C7B-39BB-4A46-3D3D63B68DD1}"/>
              </a:ext>
              <a:ext uri="{C183D7F6-B498-43B3-948B-1728B52AA6E4}">
                <adec:decorative xmlns:adec="http://schemas.microsoft.com/office/drawing/2017/decorative" val="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306376" y="4915286"/>
            <a:ext cx="713049" cy="540000"/>
          </a:xfrm>
          <a:prstGeom prst="rect">
            <a:avLst/>
          </a:prstGeom>
        </p:spPr>
      </p:pic>
      <p:pic>
        <p:nvPicPr>
          <p:cNvPr id="34" name="Picture 33">
            <a:extLst>
              <a:ext uri="{FF2B5EF4-FFF2-40B4-BE49-F238E27FC236}">
                <a16:creationId xmlns:a16="http://schemas.microsoft.com/office/drawing/2014/main" id="{F6611B1C-E9BC-77D2-4F21-8F5DE876732B}"/>
              </a:ext>
              <a:ext uri="{C183D7F6-B498-43B3-948B-1728B52AA6E4}">
                <adec:decorative xmlns:adec="http://schemas.microsoft.com/office/drawing/2017/decorative" val="1"/>
              </a:ext>
            </a:extLst>
          </p:cNvPr>
          <p:cNvPicPr>
            <a:picLocks noChangeAspect="1"/>
          </p:cNvPicPr>
          <p:nvPr/>
        </p:nvPicPr>
        <p:blipFill>
          <a:blip r:embed="rId10"/>
          <a:stretch>
            <a:fillRect/>
          </a:stretch>
        </p:blipFill>
        <p:spPr>
          <a:xfrm>
            <a:off x="7410900" y="1642636"/>
            <a:ext cx="504000" cy="504000"/>
          </a:xfrm>
          <a:prstGeom prst="rect">
            <a:avLst/>
          </a:prstGeom>
        </p:spPr>
      </p:pic>
      <p:pic>
        <p:nvPicPr>
          <p:cNvPr id="35" name="Picture 34">
            <a:extLst>
              <a:ext uri="{FF2B5EF4-FFF2-40B4-BE49-F238E27FC236}">
                <a16:creationId xmlns:a16="http://schemas.microsoft.com/office/drawing/2014/main" id="{1A7BAE6E-2AED-27FA-EEED-031A691A462B}"/>
              </a:ext>
              <a:ext uri="{C183D7F6-B498-43B3-948B-1728B52AA6E4}">
                <adec:decorative xmlns:adec="http://schemas.microsoft.com/office/drawing/2017/decorative" val="1"/>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282244" y="3158042"/>
            <a:ext cx="713050" cy="540000"/>
          </a:xfrm>
          <a:prstGeom prst="rect">
            <a:avLst/>
          </a:prstGeom>
        </p:spPr>
      </p:pic>
    </p:spTree>
    <p:extLst>
      <p:ext uri="{BB962C8B-B14F-4D97-AF65-F5344CB8AC3E}">
        <p14:creationId xmlns:p14="http://schemas.microsoft.com/office/powerpoint/2010/main" val="114746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32201-0496-4E2C-2F14-60BF6C796B0F}"/>
              </a:ext>
            </a:extLst>
          </p:cNvPr>
          <p:cNvSpPr>
            <a:spLocks noGrp="1"/>
          </p:cNvSpPr>
          <p:nvPr>
            <p:ph type="ctrTitle"/>
          </p:nvPr>
        </p:nvSpPr>
        <p:spPr>
          <a:xfrm>
            <a:off x="297807" y="172814"/>
            <a:ext cx="11178381" cy="1160319"/>
          </a:xfrm>
        </p:spPr>
        <p:txBody>
          <a:bodyPr/>
          <a:lstStyle/>
          <a:p>
            <a:r>
              <a:rPr lang="en-GB"/>
              <a:t>Executive Summary </a:t>
            </a:r>
          </a:p>
        </p:txBody>
      </p:sp>
      <p:sp>
        <p:nvSpPr>
          <p:cNvPr id="3" name="Text Placeholder 2">
            <a:extLst>
              <a:ext uri="{FF2B5EF4-FFF2-40B4-BE49-F238E27FC236}">
                <a16:creationId xmlns:a16="http://schemas.microsoft.com/office/drawing/2014/main" id="{FA97AF2B-2D08-4921-D278-E463F6DB45A0}"/>
              </a:ext>
            </a:extLst>
          </p:cNvPr>
          <p:cNvSpPr>
            <a:spLocks noGrp="1"/>
          </p:cNvSpPr>
          <p:nvPr>
            <p:ph type="body" sz="quarter" idx="12"/>
          </p:nvPr>
        </p:nvSpPr>
        <p:spPr>
          <a:xfrm>
            <a:off x="252110" y="854709"/>
            <a:ext cx="11687780" cy="5506762"/>
          </a:xfrm>
          <a:solidFill>
            <a:schemeClr val="accent2"/>
          </a:solidFill>
        </p:spPr>
        <p:txBody>
          <a:bodyPr vert="horz" lIns="91440" tIns="45720" rIns="91440" bIns="45720" rtlCol="0" anchor="t">
            <a:noAutofit/>
          </a:bodyPr>
          <a:lstStyle/>
          <a:p>
            <a:pPr marL="285750" indent="-285750">
              <a:lnSpc>
                <a:spcPct val="100000"/>
              </a:lnSpc>
              <a:spcBef>
                <a:spcPts val="1200"/>
              </a:spcBef>
              <a:buFont typeface="Arial" panose="020B0604020202020204" pitchFamily="34" charset="0"/>
              <a:buChar char="•"/>
            </a:pPr>
            <a:r>
              <a:rPr lang="en-GB" sz="1400" dirty="0">
                <a:solidFill>
                  <a:schemeClr val="bg2"/>
                </a:solidFill>
                <a:latin typeface="+mn-lt"/>
              </a:rPr>
              <a:t>Since our last meeting, we have published several notable pieces of guidance and guidelines (slide 4), including recommending 2 groundbreaking new therapies, continuing to drive access to innovation:</a:t>
            </a:r>
          </a:p>
          <a:p>
            <a:pPr marL="971550" lvl="1" indent="-285750">
              <a:lnSpc>
                <a:spcPct val="100000"/>
              </a:lnSpc>
              <a:spcBef>
                <a:spcPts val="1200"/>
              </a:spcBef>
              <a:buFont typeface="Wingdings 2" panose="05020102010507070707" pitchFamily="18" charset="2"/>
              <a:buChar char="P"/>
            </a:pPr>
            <a:r>
              <a:rPr lang="en-GB" sz="1400" dirty="0">
                <a:solidFill>
                  <a:schemeClr val="bg2"/>
                </a:solidFill>
              </a:rPr>
              <a:t>A personalised cancer cell therapy called </a:t>
            </a:r>
            <a:r>
              <a:rPr lang="en-GB" sz="1400" dirty="0" err="1">
                <a:solidFill>
                  <a:schemeClr val="bg2"/>
                </a:solidFill>
              </a:rPr>
              <a:t>lisocabtagene</a:t>
            </a:r>
            <a:r>
              <a:rPr lang="en-GB" sz="1400" dirty="0">
                <a:solidFill>
                  <a:schemeClr val="bg2"/>
                </a:solidFill>
              </a:rPr>
              <a:t> </a:t>
            </a:r>
            <a:r>
              <a:rPr lang="en-GB" sz="1400" dirty="0" err="1">
                <a:solidFill>
                  <a:schemeClr val="bg2"/>
                </a:solidFill>
              </a:rPr>
              <a:t>maraleucel</a:t>
            </a:r>
            <a:r>
              <a:rPr lang="en-GB" sz="1400" dirty="0">
                <a:solidFill>
                  <a:schemeClr val="bg2"/>
                </a:solidFill>
              </a:rPr>
              <a:t> for treating large B-cell lymphoma (slide 5)</a:t>
            </a:r>
          </a:p>
          <a:p>
            <a:pPr marL="971550" lvl="1" indent="-285750">
              <a:lnSpc>
                <a:spcPct val="100000"/>
              </a:lnSpc>
              <a:spcBef>
                <a:spcPts val="1200"/>
              </a:spcBef>
              <a:buFont typeface="Wingdings 2" panose="05020102010507070707" pitchFamily="18" charset="2"/>
              <a:buChar char="P"/>
            </a:pPr>
            <a:r>
              <a:rPr lang="en-GB" sz="1400" dirty="0">
                <a:solidFill>
                  <a:schemeClr val="bg2"/>
                </a:solidFill>
                <a:cs typeface="Calibri"/>
              </a:rPr>
              <a:t>A revolutionary CRISPR gene editing technology for sickle cell disease (slide 6)</a:t>
            </a:r>
            <a:endParaRPr lang="en-GB" sz="1400" dirty="0">
              <a:solidFill>
                <a:schemeClr val="bg2"/>
              </a:solidFill>
            </a:endParaRPr>
          </a:p>
          <a:p>
            <a:pPr marL="285750" indent="-285750">
              <a:lnSpc>
                <a:spcPct val="100000"/>
              </a:lnSpc>
              <a:spcBef>
                <a:spcPts val="1200"/>
              </a:spcBef>
              <a:buFont typeface="Arial" panose="020B0604020202020204" pitchFamily="34" charset="0"/>
              <a:buChar char="•"/>
            </a:pPr>
            <a:r>
              <a:rPr lang="en-GB" sz="1400" dirty="0">
                <a:solidFill>
                  <a:schemeClr val="bg2"/>
                </a:solidFill>
                <a:latin typeface="+mn-lt"/>
              </a:rPr>
              <a:t>We have also published guidance recommending fenfluramine as an add-on to other antiseizure medicines for treating seizures associated with Lennox–</a:t>
            </a:r>
            <a:r>
              <a:rPr lang="en-GB" sz="1400" dirty="0" err="1">
                <a:solidFill>
                  <a:schemeClr val="bg2"/>
                </a:solidFill>
                <a:latin typeface="+mn-lt"/>
              </a:rPr>
              <a:t>Gastaut</a:t>
            </a:r>
            <a:r>
              <a:rPr lang="en-GB" sz="1400" dirty="0">
                <a:solidFill>
                  <a:schemeClr val="bg2"/>
                </a:solidFill>
                <a:latin typeface="+mn-lt"/>
              </a:rPr>
              <a:t> syndrome (LGS) for people 2 years and over, potentially benefitting around 1,400 people (slide 7).</a:t>
            </a:r>
          </a:p>
          <a:p>
            <a:pPr marL="285750" indent="-285750">
              <a:lnSpc>
                <a:spcPct val="100000"/>
              </a:lnSpc>
              <a:spcBef>
                <a:spcPts val="1200"/>
              </a:spcBef>
              <a:buFont typeface="Arial" panose="020B0604020202020204" pitchFamily="34" charset="0"/>
              <a:buChar char="•"/>
            </a:pPr>
            <a:r>
              <a:rPr lang="en-GB" sz="1400" dirty="0">
                <a:solidFill>
                  <a:schemeClr val="bg2"/>
                </a:solidFill>
                <a:latin typeface="+mn-lt"/>
              </a:rPr>
              <a:t>We continue to drive access to therapies for cancer, having recommended a new once-a-day tablet, benefiting over 1,000 people with advanced breast cancer (slide 8). This decision means NICE has recommended 22 out of the 23 breast cancer treatments it has assessed over the past 6 years.</a:t>
            </a:r>
          </a:p>
          <a:p>
            <a:pPr marL="285750" indent="-285750">
              <a:lnSpc>
                <a:spcPct val="100000"/>
              </a:lnSpc>
              <a:spcBef>
                <a:spcPts val="1200"/>
              </a:spcBef>
              <a:buFont typeface="Arial" panose="020B0604020202020204" pitchFamily="34" charset="0"/>
              <a:buChar char="•"/>
            </a:pPr>
            <a:r>
              <a:rPr lang="en-GB" sz="1400" dirty="0">
                <a:solidFill>
                  <a:schemeClr val="bg2"/>
                </a:solidFill>
                <a:latin typeface="+mn-lt"/>
              </a:rPr>
              <a:t>In final draft guidance that may benefit around 13,000 people with a severe dust mite allergy, NICE has recommended the first treatment for persistent moderate to severe allergic rhinitis (slide 9).</a:t>
            </a:r>
          </a:p>
          <a:p>
            <a:pPr marL="285750" indent="-285750">
              <a:lnSpc>
                <a:spcPct val="100000"/>
              </a:lnSpc>
              <a:spcBef>
                <a:spcPts val="1200"/>
              </a:spcBef>
              <a:buFont typeface="Arial" panose="020B0604020202020204" pitchFamily="34" charset="0"/>
              <a:buChar char="•"/>
            </a:pPr>
            <a:r>
              <a:rPr lang="en-GB" sz="1400" dirty="0">
                <a:solidFill>
                  <a:schemeClr val="bg2"/>
                </a:solidFill>
                <a:latin typeface="+mn-lt"/>
              </a:rPr>
              <a:t>In February, NICE launched a consultation on the biggest shake-up of NICE's HealthTech programme to date. The proposed reforms could lead to more innovative healthcare technologies being adopted by the NHS. </a:t>
            </a:r>
            <a:r>
              <a:rPr lang="en-GB" sz="1400" dirty="0">
                <a:solidFill>
                  <a:schemeClr val="bg2"/>
                </a:solidFill>
                <a:latin typeface="+mn-lt"/>
                <a:cs typeface="Calibri"/>
              </a:rPr>
              <a:t>The changes aim to transform how medical devices, diagnostics and digital and AI health technologies are evaluated, and enable more products to be evaluated and remove the requirement for medical devices to be cost saving for them to be recommended for use in the NHS. </a:t>
            </a:r>
            <a:r>
              <a:rPr lang="en-GB" sz="1400" dirty="0">
                <a:solidFill>
                  <a:schemeClr val="bg2"/>
                </a:solidFill>
                <a:latin typeface="+mn-lt"/>
              </a:rPr>
              <a:t>Consultation closed on 7</a:t>
            </a:r>
            <a:r>
              <a:rPr lang="en-GB" sz="1400" baseline="30000" dirty="0">
                <a:solidFill>
                  <a:schemeClr val="bg2"/>
                </a:solidFill>
                <a:latin typeface="+mn-lt"/>
              </a:rPr>
              <a:t>th</a:t>
            </a:r>
            <a:r>
              <a:rPr lang="en-GB" sz="1400" dirty="0">
                <a:solidFill>
                  <a:schemeClr val="bg2"/>
                </a:solidFill>
                <a:latin typeface="+mn-lt"/>
              </a:rPr>
              <a:t> March (slide 10).</a:t>
            </a:r>
          </a:p>
          <a:p>
            <a:pPr marL="285750" indent="-285750">
              <a:lnSpc>
                <a:spcPct val="100000"/>
              </a:lnSpc>
              <a:spcBef>
                <a:spcPts val="1200"/>
              </a:spcBef>
              <a:buFont typeface="Arial" panose="020B0604020202020204" pitchFamily="34" charset="0"/>
              <a:buChar char="•"/>
            </a:pPr>
            <a:r>
              <a:rPr lang="en-GB" sz="1400" dirty="0">
                <a:solidFill>
                  <a:schemeClr val="bg2"/>
                </a:solidFill>
                <a:latin typeface="+mn-lt"/>
              </a:rPr>
              <a:t>We’ve simplified our recommendation types down from 33 to 4, to aid implementation and help our users understand them quickly (slide 11).</a:t>
            </a:r>
          </a:p>
          <a:p>
            <a:pPr marL="285750" indent="-285750">
              <a:lnSpc>
                <a:spcPct val="100000"/>
              </a:lnSpc>
              <a:spcBef>
                <a:spcPts val="1200"/>
              </a:spcBef>
              <a:buFont typeface="Arial" panose="020B0604020202020204" pitchFamily="34" charset="0"/>
              <a:buChar char="•"/>
            </a:pPr>
            <a:r>
              <a:rPr lang="en-GB" sz="1400" dirty="0">
                <a:solidFill>
                  <a:schemeClr val="bg2"/>
                </a:solidFill>
                <a:latin typeface="+mn-lt"/>
              </a:rPr>
              <a:t>NICE has partnered with the US-based Institute for Clinical and Economic Review and the Canadian Drug Agency to establish the Health Economics Methods Advisory, a new international initiative to research and evaluate health technology assessment (HTA) methods. This partnership strengthens NICE’s position at the forefront of HTA methodology development and demonstrates its commitment to working with international partners to improve healthcare decision-making (slide 12).</a:t>
            </a:r>
          </a:p>
          <a:p>
            <a:pPr>
              <a:lnSpc>
                <a:spcPct val="100000"/>
              </a:lnSpc>
              <a:spcBef>
                <a:spcPts val="1200"/>
              </a:spcBef>
            </a:pPr>
            <a:endParaRPr lang="en-GB" sz="1400" dirty="0">
              <a:solidFill>
                <a:schemeClr val="bg2"/>
              </a:solidFill>
            </a:endParaRPr>
          </a:p>
        </p:txBody>
      </p:sp>
    </p:spTree>
    <p:extLst>
      <p:ext uri="{BB962C8B-B14F-4D97-AF65-F5344CB8AC3E}">
        <p14:creationId xmlns:p14="http://schemas.microsoft.com/office/powerpoint/2010/main" val="3560502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A189F46-86B4-2978-7DC5-4A2241F51F96}"/>
              </a:ext>
              <a:ext uri="{C183D7F6-B498-43B3-948B-1728B52AA6E4}">
                <adec:decorative xmlns:adec="http://schemas.microsoft.com/office/drawing/2017/decorative" val="1"/>
              </a:ext>
            </a:extLst>
          </p:cNvPr>
          <p:cNvSpPr/>
          <p:nvPr/>
        </p:nvSpPr>
        <p:spPr>
          <a:xfrm>
            <a:off x="286982" y="1533833"/>
            <a:ext cx="11701817" cy="4807161"/>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ext Placeholder 2">
            <a:extLst>
              <a:ext uri="{FF2B5EF4-FFF2-40B4-BE49-F238E27FC236}">
                <a16:creationId xmlns:a16="http://schemas.microsoft.com/office/drawing/2014/main" id="{AD0DE3C9-C370-7CA1-CFBE-9902A3CB249D}"/>
              </a:ext>
            </a:extLst>
          </p:cNvPr>
          <p:cNvSpPr>
            <a:spLocks noGrp="1"/>
          </p:cNvSpPr>
          <p:nvPr>
            <p:ph type="body" sz="quarter" idx="12"/>
          </p:nvPr>
        </p:nvSpPr>
        <p:spPr>
          <a:xfrm>
            <a:off x="1425676" y="1573163"/>
            <a:ext cx="10479341" cy="4938847"/>
          </a:xfrm>
        </p:spPr>
        <p:txBody>
          <a:bodyPr vert="horz" lIns="91440" tIns="45720" rIns="91440" bIns="45720" rtlCol="0" anchor="t">
            <a:normAutofit fontScale="85000" lnSpcReduction="10000"/>
          </a:bodyPr>
          <a:lstStyle/>
          <a:p>
            <a:pPr marL="0" indent="0">
              <a:buNone/>
            </a:pPr>
            <a:r>
              <a:rPr lang="en-GB" sz="1400" dirty="0">
                <a:solidFill>
                  <a:schemeClr val="bg1"/>
                </a:solidFill>
              </a:rPr>
              <a:t>We published our first guideline on gambling related harms in January 2025. This guideline will help healthcare professionals and others to identify those affected by problem gambling (estimated at 2.5% of the adult population) to get help earlier and ensure they get the treatment and support they need. The recommendations will support implementation of newly commissioned services for 3,000 people annually as a result of the planned introduction of the gambling levy in April 2025. </a:t>
            </a:r>
          </a:p>
          <a:p>
            <a:pPr marL="0" indent="0">
              <a:buNone/>
            </a:pPr>
            <a:r>
              <a:rPr lang="en-GB" sz="1400" dirty="0">
                <a:solidFill>
                  <a:schemeClr val="bg1"/>
                </a:solidFill>
              </a:rPr>
              <a:t>The overweight and obesity guideline was published in January. This update brought 7 different NICE guidelines on this topic into a single NICE guideline. It also incorporates all of the technology appraisals for obesity medicines.</a:t>
            </a:r>
          </a:p>
          <a:p>
            <a:pPr marL="0" indent="0">
              <a:buNone/>
            </a:pPr>
            <a:r>
              <a:rPr lang="en-GB" sz="1400" dirty="0">
                <a:solidFill>
                  <a:schemeClr val="bg1"/>
                </a:solidFill>
              </a:rPr>
              <a:t>In February, we published recommendations for a new treatment option, </a:t>
            </a:r>
            <a:r>
              <a:rPr lang="en-GB" sz="1400" dirty="0" err="1">
                <a:solidFill>
                  <a:schemeClr val="bg1"/>
                </a:solidFill>
              </a:rPr>
              <a:t>cytisinicline</a:t>
            </a:r>
            <a:r>
              <a:rPr lang="en-GB" sz="1400" dirty="0">
                <a:solidFill>
                  <a:schemeClr val="bg1"/>
                </a:solidFill>
              </a:rPr>
              <a:t>, for smoking cessation. This treatment was launched in the UK in 2024 (originally licensed in 2019) and is the first new drug treatment option to support smoking cessation in over 10 years. </a:t>
            </a:r>
          </a:p>
          <a:p>
            <a:pPr marL="0" indent="0">
              <a:buNone/>
            </a:pPr>
            <a:r>
              <a:rPr lang="en-GB" sz="1400" dirty="0">
                <a:solidFill>
                  <a:schemeClr val="bg1"/>
                </a:solidFill>
              </a:rPr>
              <a:t>It was announced that the 2025-26 GP Quality of Outcomes Framework (QOF) is investing £190 million in 9 cardiovascular disease (CVD) prevention indicators based on NICE guidelines for lipid management and hypertension. This increased QOF investment supports the NHS objective of following NICE guidelines to improve CVD outcomes outlined in the NHS Operating Plan for 2025-26. </a:t>
            </a:r>
          </a:p>
          <a:p>
            <a:pPr marL="0" indent="0">
              <a:buNone/>
            </a:pPr>
            <a:r>
              <a:rPr lang="en-GB" sz="1400" dirty="0">
                <a:solidFill>
                  <a:schemeClr val="bg1"/>
                </a:solidFill>
              </a:rPr>
              <a:t>The ovarian cancer quality standard was updated with statements for four new areas of quality improvement including risk reduction surgery, genetic testing of tumours and provision of multidisciplinary care. </a:t>
            </a:r>
          </a:p>
          <a:p>
            <a:pPr marL="0" indent="0">
              <a:buNone/>
            </a:pPr>
            <a:r>
              <a:rPr lang="en-GB" sz="1400" dirty="0">
                <a:solidFill>
                  <a:schemeClr val="bg1"/>
                </a:solidFill>
              </a:rPr>
              <a:t>We published a significant update of maternal and child nutrition guideline (working with SACN – Scientific Advisory Committee on Nutrition) to provide updated advice on healthy eating, breastfeeding, formula feeding, nutrition and vitamin supplementation in the first 5 years of life.</a:t>
            </a:r>
          </a:p>
        </p:txBody>
      </p:sp>
      <p:sp>
        <p:nvSpPr>
          <p:cNvPr id="5" name="Rectangle 4">
            <a:extLst>
              <a:ext uri="{FF2B5EF4-FFF2-40B4-BE49-F238E27FC236}">
                <a16:creationId xmlns:a16="http://schemas.microsoft.com/office/drawing/2014/main" id="{AF58E7A4-52AC-C7B3-2471-063A017A0FF9}"/>
              </a:ext>
              <a:ext uri="{C183D7F6-B498-43B3-948B-1728B52AA6E4}">
                <adec:decorative xmlns:adec="http://schemas.microsoft.com/office/drawing/2017/decorative" val="1"/>
              </a:ext>
            </a:extLst>
          </p:cNvPr>
          <p:cNvSpPr/>
          <p:nvPr/>
        </p:nvSpPr>
        <p:spPr>
          <a:xfrm>
            <a:off x="274319" y="97717"/>
            <a:ext cx="11714480" cy="479675"/>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GB" sz="2400" b="1" i="0" u="none" strike="noStrike" kern="1200" cap="none" spc="0" normalizeH="0" baseline="0" noProof="0">
                <a:ln>
                  <a:noFill/>
                </a:ln>
                <a:solidFill>
                  <a:srgbClr val="FFFFFF"/>
                </a:solidFill>
                <a:effectLst/>
                <a:uLnTx/>
                <a:uFillTx/>
                <a:latin typeface="Inter"/>
                <a:ea typeface="+mn-ea"/>
                <a:cs typeface="+mn-cs"/>
              </a:rPr>
              <a:t>Focussing on what matters most</a:t>
            </a:r>
          </a:p>
        </p:txBody>
      </p:sp>
      <p:sp>
        <p:nvSpPr>
          <p:cNvPr id="6" name="Title 1">
            <a:extLst>
              <a:ext uri="{FF2B5EF4-FFF2-40B4-BE49-F238E27FC236}">
                <a16:creationId xmlns:a16="http://schemas.microsoft.com/office/drawing/2014/main" id="{AAE18C55-DA22-EEA6-D2C7-B6BA80962C93}"/>
              </a:ext>
            </a:extLst>
          </p:cNvPr>
          <p:cNvSpPr txBox="1">
            <a:spLocks noGrp="1"/>
          </p:cNvSpPr>
          <p:nvPr>
            <p:ph type="title" idx="4294967295"/>
          </p:nvPr>
        </p:nvSpPr>
        <p:spPr>
          <a:xfrm>
            <a:off x="203201" y="654272"/>
            <a:ext cx="11701816" cy="127635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GB" sz="2800" b="1" i="0" u="none" strike="noStrike" kern="1200" cap="none" spc="0" normalizeH="0" baseline="0" noProof="0" dirty="0">
                <a:ln>
                  <a:noFill/>
                </a:ln>
                <a:solidFill>
                  <a:schemeClr val="accent2"/>
                </a:solidFill>
                <a:effectLst/>
                <a:uLnTx/>
                <a:uFillTx/>
                <a:latin typeface="Lora SemiBold" pitchFamily="2" charset="77"/>
                <a:ea typeface="Lora SemiBold" charset="0"/>
                <a:cs typeface="Lora SemiBold" charset="0"/>
              </a:rPr>
              <a:t>Continuing to publish and update guidelines and quality standards to ensure people can get the best support</a:t>
            </a:r>
          </a:p>
        </p:txBody>
      </p:sp>
      <p:pic>
        <p:nvPicPr>
          <p:cNvPr id="8" name="Picture 7">
            <a:extLst>
              <a:ext uri="{FF2B5EF4-FFF2-40B4-BE49-F238E27FC236}">
                <a16:creationId xmlns:a16="http://schemas.microsoft.com/office/drawing/2014/main" id="{57C899FD-A75A-AAD4-6BF3-84E93CF7FAF8}"/>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9707" y="1651820"/>
            <a:ext cx="1045466" cy="789434"/>
          </a:xfrm>
          <a:prstGeom prst="rect">
            <a:avLst/>
          </a:prstGeom>
        </p:spPr>
      </p:pic>
    </p:spTree>
    <p:extLst>
      <p:ext uri="{BB962C8B-B14F-4D97-AF65-F5344CB8AC3E}">
        <p14:creationId xmlns:p14="http://schemas.microsoft.com/office/powerpoint/2010/main" val="3643109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9CEAB5E-800D-5CB9-D7F9-993213857831}"/>
              </a:ext>
              <a:ext uri="{C183D7F6-B498-43B3-948B-1728B52AA6E4}">
                <adec:decorative xmlns:adec="http://schemas.microsoft.com/office/drawing/2017/decorative" val="1"/>
              </a:ext>
            </a:extLst>
          </p:cNvPr>
          <p:cNvSpPr/>
          <p:nvPr/>
        </p:nvSpPr>
        <p:spPr>
          <a:xfrm>
            <a:off x="274319" y="97717"/>
            <a:ext cx="11714480" cy="479675"/>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C41DA6FA-15AE-50F1-30F0-C2AD75FAB300}"/>
              </a:ext>
            </a:extLst>
          </p:cNvPr>
          <p:cNvSpPr txBox="1">
            <a:spLocks/>
          </p:cNvSpPr>
          <p:nvPr/>
        </p:nvSpPr>
        <p:spPr>
          <a:xfrm>
            <a:off x="274319" y="136783"/>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a:solidFill>
                  <a:schemeClr val="bg2"/>
                </a:solidFill>
              </a:rPr>
              <a:t>Focussing on what matters most</a:t>
            </a:r>
            <a:endParaRPr lang="en-US" sz="2400">
              <a:solidFill>
                <a:schemeClr val="bg2"/>
              </a:solidFill>
            </a:endParaRPr>
          </a:p>
        </p:txBody>
      </p:sp>
      <p:sp>
        <p:nvSpPr>
          <p:cNvPr id="2" name="Title 1">
            <a:extLst>
              <a:ext uri="{FF2B5EF4-FFF2-40B4-BE49-F238E27FC236}">
                <a16:creationId xmlns:a16="http://schemas.microsoft.com/office/drawing/2014/main" id="{28999A36-5759-7262-35B5-E3D9E1A355D3}"/>
              </a:ext>
            </a:extLst>
          </p:cNvPr>
          <p:cNvSpPr>
            <a:spLocks noGrp="1"/>
          </p:cNvSpPr>
          <p:nvPr>
            <p:ph type="ctrTitle"/>
          </p:nvPr>
        </p:nvSpPr>
        <p:spPr>
          <a:xfrm>
            <a:off x="286982" y="682473"/>
            <a:ext cx="11431536" cy="1276350"/>
          </a:xfrm>
        </p:spPr>
        <p:txBody>
          <a:bodyPr>
            <a:normAutofit/>
          </a:bodyPr>
          <a:lstStyle/>
          <a:p>
            <a:r>
              <a:rPr lang="en-GB" sz="2800">
                <a:solidFill>
                  <a:srgbClr val="00436C"/>
                </a:solidFill>
              </a:rPr>
              <a:t>Giving lymphoma patients extra time with loved ones by recommending groundbreaking cell therapy</a:t>
            </a:r>
          </a:p>
        </p:txBody>
      </p:sp>
      <p:sp>
        <p:nvSpPr>
          <p:cNvPr id="4" name="Rectangle 3">
            <a:extLst>
              <a:ext uri="{FF2B5EF4-FFF2-40B4-BE49-F238E27FC236}">
                <a16:creationId xmlns:a16="http://schemas.microsoft.com/office/drawing/2014/main" id="{43790BE0-5737-404B-9B09-CBF2AAB42A02}"/>
              </a:ext>
              <a:ext uri="{C183D7F6-B498-43B3-948B-1728B52AA6E4}">
                <adec:decorative xmlns:adec="http://schemas.microsoft.com/office/drawing/2017/decorative" val="1"/>
              </a:ext>
            </a:extLst>
          </p:cNvPr>
          <p:cNvSpPr/>
          <p:nvPr/>
        </p:nvSpPr>
        <p:spPr>
          <a:xfrm>
            <a:off x="286982" y="1652109"/>
            <a:ext cx="11701817" cy="4300635"/>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ext Placeholder 2">
            <a:extLst>
              <a:ext uri="{FF2B5EF4-FFF2-40B4-BE49-F238E27FC236}">
                <a16:creationId xmlns:a16="http://schemas.microsoft.com/office/drawing/2014/main" id="{7DD68D11-7392-BC29-8031-DB18DCD2490D}"/>
              </a:ext>
            </a:extLst>
          </p:cNvPr>
          <p:cNvSpPr>
            <a:spLocks noGrp="1"/>
          </p:cNvSpPr>
          <p:nvPr>
            <p:ph type="body" sz="quarter" idx="12"/>
          </p:nvPr>
        </p:nvSpPr>
        <p:spPr>
          <a:xfrm>
            <a:off x="1588375" y="1705632"/>
            <a:ext cx="10003858" cy="4585439"/>
          </a:xfrm>
        </p:spPr>
        <p:txBody>
          <a:bodyPr vert="horz" lIns="91440" tIns="45720" rIns="91440" bIns="45720" rtlCol="0" anchor="t">
            <a:noAutofit/>
          </a:bodyPr>
          <a:lstStyle/>
          <a:p>
            <a:pPr marL="0" indent="0">
              <a:spcBef>
                <a:spcPts val="600"/>
              </a:spcBef>
              <a:buNone/>
            </a:pPr>
            <a:r>
              <a:rPr lang="en-GB" sz="1400">
                <a:solidFill>
                  <a:schemeClr val="bg2"/>
                </a:solidFill>
                <a:latin typeface="Inter"/>
              </a:rPr>
              <a:t>NICE has recommended a personalised cancer therapy called </a:t>
            </a:r>
            <a:r>
              <a:rPr lang="en-GB" sz="1400" err="1">
                <a:solidFill>
                  <a:schemeClr val="bg2"/>
                </a:solidFill>
                <a:latin typeface="Inter"/>
              </a:rPr>
              <a:t>lisocabtagene</a:t>
            </a:r>
            <a:r>
              <a:rPr lang="en-GB" sz="1400">
                <a:solidFill>
                  <a:schemeClr val="bg2"/>
                </a:solidFill>
                <a:latin typeface="Inter"/>
              </a:rPr>
              <a:t> </a:t>
            </a:r>
            <a:r>
              <a:rPr lang="en-GB" sz="1400" err="1">
                <a:solidFill>
                  <a:schemeClr val="bg2"/>
                </a:solidFill>
                <a:latin typeface="Inter"/>
              </a:rPr>
              <a:t>maraleucel</a:t>
            </a:r>
            <a:r>
              <a:rPr lang="en-GB" sz="1400">
                <a:solidFill>
                  <a:schemeClr val="bg2"/>
                </a:solidFill>
                <a:latin typeface="Inter"/>
              </a:rPr>
              <a:t> (</a:t>
            </a:r>
            <a:r>
              <a:rPr lang="en-GB" sz="1400" err="1">
                <a:solidFill>
                  <a:schemeClr val="bg2"/>
                </a:solidFill>
                <a:latin typeface="Inter"/>
              </a:rPr>
              <a:t>liso</a:t>
            </a:r>
            <a:r>
              <a:rPr lang="en-GB" sz="1400">
                <a:solidFill>
                  <a:schemeClr val="bg2"/>
                </a:solidFill>
                <a:latin typeface="Inter"/>
              </a:rPr>
              <a:t>-cel or </a:t>
            </a:r>
            <a:r>
              <a:rPr lang="en-GB" sz="1400" err="1">
                <a:solidFill>
                  <a:schemeClr val="bg2"/>
                </a:solidFill>
                <a:latin typeface="Inter"/>
              </a:rPr>
              <a:t>Breyanzi</a:t>
            </a:r>
            <a:r>
              <a:rPr lang="en-GB" sz="1400">
                <a:solidFill>
                  <a:schemeClr val="bg2"/>
                </a:solidFill>
                <a:latin typeface="Inter"/>
              </a:rPr>
              <a:t>) for treating large B-cell lymphoma. This therapy reprograms a patient's immune cells to target and destroy cancer cells, benefiting those whose cancer hasn't responded to initial treatments or has returned within 12 months.</a:t>
            </a:r>
          </a:p>
          <a:p>
            <a:pPr marL="0" indent="0">
              <a:spcBef>
                <a:spcPts val="600"/>
              </a:spcBef>
              <a:buNone/>
            </a:pPr>
            <a:r>
              <a:rPr lang="en-GB" sz="1400" err="1">
                <a:solidFill>
                  <a:schemeClr val="bg2"/>
                </a:solidFill>
                <a:latin typeface="Inter"/>
              </a:rPr>
              <a:t>Liso</a:t>
            </a:r>
            <a:r>
              <a:rPr lang="en-GB" sz="1400">
                <a:solidFill>
                  <a:schemeClr val="bg2"/>
                </a:solidFill>
                <a:latin typeface="Inter"/>
              </a:rPr>
              <a:t>-cel involves collecting and modifying a patient's T-cells to attack cancer cells, then reinfusing them as a single treatment. Patient experts highlight the potential for improved quality of life and reduced hospital stays. Just under 600 people per year in England could benefit from this new therapy, marking a significant advance in lymphoma care and representing our first recommendation of this type of treatment.</a:t>
            </a:r>
          </a:p>
          <a:p>
            <a:pPr marL="0" indent="0">
              <a:spcBef>
                <a:spcPts val="600"/>
              </a:spcBef>
              <a:buNone/>
            </a:pPr>
            <a:r>
              <a:rPr lang="en-GB" sz="1400">
                <a:solidFill>
                  <a:schemeClr val="bg2"/>
                </a:solidFill>
                <a:latin typeface="Inter"/>
              </a:rPr>
              <a:t>The approval follows an improved commercial arrangement by Bristol Myers Squibb, making the treatment more accessible through the NHS. </a:t>
            </a:r>
          </a:p>
          <a:p>
            <a:pPr marL="0" indent="0">
              <a:spcBef>
                <a:spcPts val="600"/>
              </a:spcBef>
              <a:buNone/>
            </a:pPr>
            <a:r>
              <a:rPr lang="en-GB" sz="1400">
                <a:solidFill>
                  <a:schemeClr val="bg2"/>
                </a:solidFill>
                <a:latin typeface="Inter"/>
              </a:rPr>
              <a:t>The treatment will be available through routine commissioning, with NHS England required to make funding available within 90 days. In the interim, funding will be available from the Cancer Drugs Fund.</a:t>
            </a:r>
          </a:p>
        </p:txBody>
      </p:sp>
      <p:pic>
        <p:nvPicPr>
          <p:cNvPr id="6" name="Picture 5">
            <a:extLst>
              <a:ext uri="{FF2B5EF4-FFF2-40B4-BE49-F238E27FC236}">
                <a16:creationId xmlns:a16="http://schemas.microsoft.com/office/drawing/2014/main" id="{74F92DB7-DE43-3099-C600-11128843B25F}"/>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7282" y="1795335"/>
            <a:ext cx="990382" cy="747840"/>
          </a:xfrm>
          <a:prstGeom prst="rect">
            <a:avLst/>
          </a:prstGeom>
        </p:spPr>
      </p:pic>
    </p:spTree>
    <p:extLst>
      <p:ext uri="{BB962C8B-B14F-4D97-AF65-F5344CB8AC3E}">
        <p14:creationId xmlns:p14="http://schemas.microsoft.com/office/powerpoint/2010/main" val="398108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9CEAB5E-800D-5CB9-D7F9-993213857831}"/>
              </a:ext>
              <a:ext uri="{C183D7F6-B498-43B3-948B-1728B52AA6E4}">
                <adec:decorative xmlns:adec="http://schemas.microsoft.com/office/drawing/2017/decorative" val="1"/>
              </a:ext>
            </a:extLst>
          </p:cNvPr>
          <p:cNvSpPr/>
          <p:nvPr/>
        </p:nvSpPr>
        <p:spPr>
          <a:xfrm>
            <a:off x="274319" y="97717"/>
            <a:ext cx="11714480" cy="479675"/>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C41DA6FA-15AE-50F1-30F0-C2AD75FAB300}"/>
              </a:ext>
            </a:extLst>
          </p:cNvPr>
          <p:cNvSpPr txBox="1">
            <a:spLocks/>
          </p:cNvSpPr>
          <p:nvPr/>
        </p:nvSpPr>
        <p:spPr>
          <a:xfrm>
            <a:off x="274319" y="136783"/>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a:solidFill>
                  <a:schemeClr val="bg2"/>
                </a:solidFill>
              </a:rPr>
              <a:t>Focussing on what matters most</a:t>
            </a:r>
            <a:endParaRPr lang="en-US" sz="2400">
              <a:solidFill>
                <a:schemeClr val="bg2"/>
              </a:solidFill>
            </a:endParaRPr>
          </a:p>
        </p:txBody>
      </p:sp>
      <p:sp>
        <p:nvSpPr>
          <p:cNvPr id="2" name="Title 1">
            <a:extLst>
              <a:ext uri="{FF2B5EF4-FFF2-40B4-BE49-F238E27FC236}">
                <a16:creationId xmlns:a16="http://schemas.microsoft.com/office/drawing/2014/main" id="{28999A36-5759-7262-35B5-E3D9E1A355D3}"/>
              </a:ext>
            </a:extLst>
          </p:cNvPr>
          <p:cNvSpPr>
            <a:spLocks noGrp="1"/>
          </p:cNvSpPr>
          <p:nvPr>
            <p:ph type="ctrTitle"/>
          </p:nvPr>
        </p:nvSpPr>
        <p:spPr>
          <a:xfrm>
            <a:off x="245091" y="754024"/>
            <a:ext cx="11659927" cy="744434"/>
          </a:xfrm>
        </p:spPr>
        <p:txBody>
          <a:bodyPr>
            <a:noAutofit/>
          </a:bodyPr>
          <a:lstStyle/>
          <a:p>
            <a:r>
              <a:rPr lang="en-GB" sz="2800">
                <a:solidFill>
                  <a:srgbClr val="00436C"/>
                </a:solidFill>
              </a:rPr>
              <a:t>Recommending a revolutionary gene therapy for severe sickle cell disease</a:t>
            </a:r>
          </a:p>
        </p:txBody>
      </p:sp>
      <p:sp>
        <p:nvSpPr>
          <p:cNvPr id="4" name="Rectangle 3">
            <a:extLst>
              <a:ext uri="{FF2B5EF4-FFF2-40B4-BE49-F238E27FC236}">
                <a16:creationId xmlns:a16="http://schemas.microsoft.com/office/drawing/2014/main" id="{43790BE0-5737-404B-9B09-CBF2AAB42A02}"/>
              </a:ext>
              <a:ext uri="{C183D7F6-B498-43B3-948B-1728B52AA6E4}">
                <adec:decorative xmlns:adec="http://schemas.microsoft.com/office/drawing/2017/decorative" val="1"/>
              </a:ext>
            </a:extLst>
          </p:cNvPr>
          <p:cNvSpPr/>
          <p:nvPr/>
        </p:nvSpPr>
        <p:spPr>
          <a:xfrm>
            <a:off x="245091" y="1558492"/>
            <a:ext cx="11701817" cy="4545484"/>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ext Placeholder 2">
            <a:extLst>
              <a:ext uri="{FF2B5EF4-FFF2-40B4-BE49-F238E27FC236}">
                <a16:creationId xmlns:a16="http://schemas.microsoft.com/office/drawing/2014/main" id="{7DD68D11-7392-BC29-8031-DB18DCD2490D}"/>
              </a:ext>
            </a:extLst>
          </p:cNvPr>
          <p:cNvSpPr>
            <a:spLocks noGrp="1"/>
          </p:cNvSpPr>
          <p:nvPr>
            <p:ph type="body" sz="quarter" idx="12"/>
          </p:nvPr>
        </p:nvSpPr>
        <p:spPr>
          <a:xfrm>
            <a:off x="1537026" y="1558492"/>
            <a:ext cx="10257999" cy="4816589"/>
          </a:xfrm>
        </p:spPr>
        <p:txBody>
          <a:bodyPr vert="horz" lIns="91440" tIns="45720" rIns="91440" bIns="45720" rtlCol="0" anchor="t">
            <a:noAutofit/>
          </a:bodyPr>
          <a:lstStyle/>
          <a:p>
            <a:pPr marL="0" indent="0">
              <a:spcBef>
                <a:spcPts val="1200"/>
              </a:spcBef>
              <a:buNone/>
            </a:pPr>
            <a:r>
              <a:rPr lang="en-GB" sz="1400" dirty="0">
                <a:solidFill>
                  <a:schemeClr val="bg2"/>
                </a:solidFill>
                <a:latin typeface="Inter"/>
                <a:cs typeface="Calibri"/>
              </a:rPr>
              <a:t>People in England with severe sickle cell disease will be among the first to receive treatment using revolutionary CRISPR gene editing technology, following publication of NICE final draft guidance in January.</a:t>
            </a:r>
          </a:p>
          <a:p>
            <a:pPr marL="0" indent="0">
              <a:spcBef>
                <a:spcPts val="1200"/>
              </a:spcBef>
              <a:buNone/>
            </a:pPr>
            <a:r>
              <a:rPr lang="en-GB" sz="1400" dirty="0">
                <a:solidFill>
                  <a:schemeClr val="bg2"/>
                </a:solidFill>
                <a:latin typeface="Inter"/>
                <a:cs typeface="Calibri"/>
              </a:rPr>
              <a:t>It will be made available under a managed access scheme for some people 12 years and over with certain types of severe SCD. Treatment with exa-cel (also called </a:t>
            </a:r>
            <a:r>
              <a:rPr lang="en-GB" sz="1400" dirty="0" err="1">
                <a:solidFill>
                  <a:schemeClr val="bg2"/>
                </a:solidFill>
                <a:latin typeface="Inter"/>
                <a:cs typeface="Calibri"/>
              </a:rPr>
              <a:t>Casgevy</a:t>
            </a:r>
            <a:r>
              <a:rPr lang="en-GB" sz="1400" dirty="0">
                <a:solidFill>
                  <a:schemeClr val="bg2"/>
                </a:solidFill>
                <a:latin typeface="Inter"/>
                <a:cs typeface="Calibri"/>
              </a:rPr>
              <a:t>) involves collecting the person’s stem cells, which are then edited in a lab to produce non-sickling red blood cells. The edited cells are then infused back into the person.</a:t>
            </a:r>
          </a:p>
          <a:p>
            <a:pPr marL="0" indent="0">
              <a:spcBef>
                <a:spcPts val="1200"/>
              </a:spcBef>
              <a:buNone/>
            </a:pPr>
            <a:r>
              <a:rPr lang="en-GB" sz="1400" dirty="0">
                <a:solidFill>
                  <a:schemeClr val="bg2"/>
                </a:solidFill>
                <a:latin typeface="Inter"/>
                <a:cs typeface="Calibri"/>
              </a:rPr>
              <a:t>There are very few treatments to stop symptoms of SCD and those that are available often have intolerable side effects. Currently the only curative treatment for people with SCD is a donor stem cell transplant. Exa-cel will now be an option when a stem cell transplant is suitable, but no matched donor can be found.  </a:t>
            </a:r>
          </a:p>
          <a:p>
            <a:pPr marL="0" indent="0">
              <a:spcBef>
                <a:spcPts val="1200"/>
              </a:spcBef>
              <a:buNone/>
            </a:pPr>
            <a:r>
              <a:rPr lang="en-GB" sz="1400" dirty="0">
                <a:solidFill>
                  <a:schemeClr val="bg2"/>
                </a:solidFill>
                <a:latin typeface="Inter"/>
                <a:cs typeface="Calibri"/>
              </a:rPr>
              <a:t>The committee considered exa-cel’s potential impact on health inequalities (SCD is more common in people from African, Caribbean, Middle Eastern or South Asian family backgrounds) by allowing more uncertainty in the evidence and a higher cost-effectiveness estimate than NICE normally considers to be value for money for the NHS.</a:t>
            </a:r>
          </a:p>
          <a:p>
            <a:pPr marL="0" indent="0">
              <a:spcBef>
                <a:spcPts val="1200"/>
              </a:spcBef>
              <a:buNone/>
            </a:pPr>
            <a:r>
              <a:rPr lang="en-GB" sz="1400" dirty="0">
                <a:solidFill>
                  <a:schemeClr val="bg2"/>
                </a:solidFill>
                <a:latin typeface="Inter"/>
                <a:cs typeface="Calibri"/>
              </a:rPr>
              <a:t>More data will be collected while patients receive the treatment on the NHS before NICE evaluates the medicine again.</a:t>
            </a:r>
          </a:p>
        </p:txBody>
      </p:sp>
      <p:pic>
        <p:nvPicPr>
          <p:cNvPr id="6" name="Picture 5">
            <a:extLst>
              <a:ext uri="{FF2B5EF4-FFF2-40B4-BE49-F238E27FC236}">
                <a16:creationId xmlns:a16="http://schemas.microsoft.com/office/drawing/2014/main" id="{9F9798A3-01B0-755B-4442-39BF27DCDA25}"/>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9677" y="1640698"/>
            <a:ext cx="1045466" cy="789434"/>
          </a:xfrm>
          <a:prstGeom prst="rect">
            <a:avLst/>
          </a:prstGeom>
        </p:spPr>
      </p:pic>
    </p:spTree>
    <p:extLst>
      <p:ext uri="{BB962C8B-B14F-4D97-AF65-F5344CB8AC3E}">
        <p14:creationId xmlns:p14="http://schemas.microsoft.com/office/powerpoint/2010/main" val="1678536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9CEAB5E-800D-5CB9-D7F9-993213857831}"/>
              </a:ext>
              <a:ext uri="{C183D7F6-B498-43B3-948B-1728B52AA6E4}">
                <adec:decorative xmlns:adec="http://schemas.microsoft.com/office/drawing/2017/decorative" val="1"/>
              </a:ext>
            </a:extLst>
          </p:cNvPr>
          <p:cNvSpPr/>
          <p:nvPr/>
        </p:nvSpPr>
        <p:spPr>
          <a:xfrm>
            <a:off x="274319" y="97717"/>
            <a:ext cx="11714480" cy="479675"/>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C41DA6FA-15AE-50F1-30F0-C2AD75FAB300}"/>
              </a:ext>
            </a:extLst>
          </p:cNvPr>
          <p:cNvSpPr txBox="1">
            <a:spLocks/>
          </p:cNvSpPr>
          <p:nvPr/>
        </p:nvSpPr>
        <p:spPr>
          <a:xfrm>
            <a:off x="274319" y="136783"/>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a:solidFill>
                  <a:schemeClr val="bg2"/>
                </a:solidFill>
              </a:rPr>
              <a:t>Focussing on what matters most</a:t>
            </a:r>
            <a:endParaRPr lang="en-US" sz="2400">
              <a:solidFill>
                <a:schemeClr val="bg2"/>
              </a:solidFill>
            </a:endParaRPr>
          </a:p>
        </p:txBody>
      </p:sp>
      <p:sp>
        <p:nvSpPr>
          <p:cNvPr id="2" name="Title 1">
            <a:extLst>
              <a:ext uri="{FF2B5EF4-FFF2-40B4-BE49-F238E27FC236}">
                <a16:creationId xmlns:a16="http://schemas.microsoft.com/office/drawing/2014/main" id="{28999A36-5759-7262-35B5-E3D9E1A355D3}"/>
              </a:ext>
            </a:extLst>
          </p:cNvPr>
          <p:cNvSpPr>
            <a:spLocks noGrp="1"/>
          </p:cNvSpPr>
          <p:nvPr>
            <p:ph type="ctrTitle"/>
          </p:nvPr>
        </p:nvSpPr>
        <p:spPr>
          <a:xfrm>
            <a:off x="270602" y="673476"/>
            <a:ext cx="11988799" cy="943159"/>
          </a:xfrm>
        </p:spPr>
        <p:txBody>
          <a:bodyPr>
            <a:normAutofit/>
          </a:bodyPr>
          <a:lstStyle/>
          <a:p>
            <a:r>
              <a:rPr lang="en-GB" sz="2800">
                <a:solidFill>
                  <a:srgbClr val="00436C"/>
                </a:solidFill>
              </a:rPr>
              <a:t>Helping to control seizures for a type of rare epilepsy with new life-changing treatment option </a:t>
            </a:r>
          </a:p>
        </p:txBody>
      </p:sp>
      <p:sp>
        <p:nvSpPr>
          <p:cNvPr id="4" name="Rectangle 3">
            <a:extLst>
              <a:ext uri="{FF2B5EF4-FFF2-40B4-BE49-F238E27FC236}">
                <a16:creationId xmlns:a16="http://schemas.microsoft.com/office/drawing/2014/main" id="{43790BE0-5737-404B-9B09-CBF2AAB42A02}"/>
              </a:ext>
              <a:ext uri="{C183D7F6-B498-43B3-948B-1728B52AA6E4}">
                <adec:decorative xmlns:adec="http://schemas.microsoft.com/office/drawing/2017/decorative" val="1"/>
              </a:ext>
            </a:extLst>
          </p:cNvPr>
          <p:cNvSpPr/>
          <p:nvPr/>
        </p:nvSpPr>
        <p:spPr>
          <a:xfrm>
            <a:off x="365760" y="1616635"/>
            <a:ext cx="11615712" cy="4473269"/>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ext Placeholder 2">
            <a:extLst>
              <a:ext uri="{FF2B5EF4-FFF2-40B4-BE49-F238E27FC236}">
                <a16:creationId xmlns:a16="http://schemas.microsoft.com/office/drawing/2014/main" id="{7DD68D11-7392-BC29-8031-DB18DCD2490D}"/>
              </a:ext>
            </a:extLst>
          </p:cNvPr>
          <p:cNvSpPr>
            <a:spLocks noGrp="1"/>
          </p:cNvSpPr>
          <p:nvPr>
            <p:ph type="body" sz="quarter" idx="12"/>
          </p:nvPr>
        </p:nvSpPr>
        <p:spPr>
          <a:xfrm>
            <a:off x="1481932" y="1666205"/>
            <a:ext cx="10236586" cy="4406447"/>
          </a:xfrm>
        </p:spPr>
        <p:txBody>
          <a:bodyPr vert="horz" lIns="91440" tIns="45720" rIns="91440" bIns="45720" rtlCol="0" anchor="t">
            <a:noAutofit/>
          </a:bodyPr>
          <a:lstStyle/>
          <a:p>
            <a:pPr marL="0" indent="0">
              <a:spcBef>
                <a:spcPts val="1200"/>
              </a:spcBef>
              <a:buNone/>
            </a:pPr>
            <a:r>
              <a:rPr lang="en-GB" sz="1400">
                <a:solidFill>
                  <a:schemeClr val="bg2"/>
                </a:solidFill>
                <a:latin typeface="Inter"/>
                <a:ea typeface="Inter"/>
                <a:cs typeface="Calibri"/>
              </a:rPr>
              <a:t>In final draft guidance, NICE has recommended fenfluramine (also called </a:t>
            </a:r>
            <a:r>
              <a:rPr lang="en-GB" sz="1400" err="1">
                <a:solidFill>
                  <a:schemeClr val="bg2"/>
                </a:solidFill>
                <a:latin typeface="Inter"/>
                <a:ea typeface="Inter"/>
                <a:cs typeface="Calibri"/>
              </a:rPr>
              <a:t>Fintepla</a:t>
            </a:r>
            <a:r>
              <a:rPr lang="en-GB" sz="1400">
                <a:solidFill>
                  <a:schemeClr val="bg2"/>
                </a:solidFill>
                <a:latin typeface="Inter"/>
                <a:ea typeface="Inter"/>
                <a:cs typeface="Calibri"/>
              </a:rPr>
              <a:t>) as an add-on to other antiseizure medicines for treating seizures associated with Lennox–</a:t>
            </a:r>
            <a:r>
              <a:rPr lang="en-GB" sz="1400" err="1">
                <a:solidFill>
                  <a:schemeClr val="bg2"/>
                </a:solidFill>
                <a:latin typeface="Inter"/>
                <a:ea typeface="Inter"/>
                <a:cs typeface="Calibri"/>
              </a:rPr>
              <a:t>Gastaut</a:t>
            </a:r>
            <a:r>
              <a:rPr lang="en-GB" sz="1400">
                <a:solidFill>
                  <a:schemeClr val="bg2"/>
                </a:solidFill>
                <a:latin typeface="Inter"/>
                <a:ea typeface="Inter"/>
                <a:cs typeface="Calibri"/>
              </a:rPr>
              <a:t> syndrome (LGS) for people 2 years and over. This has the potential to benefit around 1,400 people living with this severe form of epilepsy.</a:t>
            </a:r>
          </a:p>
          <a:p>
            <a:pPr marL="0" indent="0">
              <a:spcBef>
                <a:spcPts val="1200"/>
              </a:spcBef>
              <a:buNone/>
            </a:pPr>
            <a:r>
              <a:rPr lang="en-GB" sz="1400">
                <a:solidFill>
                  <a:schemeClr val="bg2"/>
                </a:solidFill>
                <a:latin typeface="Inter"/>
                <a:ea typeface="Inter"/>
                <a:cs typeface="Calibri"/>
              </a:rPr>
              <a:t>LGS is a severely debilitating form of epilepsy that begins in early childhood. It is characterised by frequent seizures of different types. Drop seizures result in a loss of muscle tone or stiffening of muscles, and people can fall suddenly to the ground. This may result in severe injuries and hospitalisation. The condition is also associated with severe learning and behavioural disorders. </a:t>
            </a:r>
          </a:p>
          <a:p>
            <a:pPr marL="0" indent="0">
              <a:spcBef>
                <a:spcPts val="1200"/>
              </a:spcBef>
              <a:buNone/>
            </a:pPr>
            <a:r>
              <a:rPr lang="en-GB" sz="1400">
                <a:solidFill>
                  <a:schemeClr val="bg2"/>
                </a:solidFill>
                <a:latin typeface="Inter"/>
                <a:ea typeface="Inter"/>
                <a:cs typeface="Calibri"/>
              </a:rPr>
              <a:t>Current treatments often do not control seizures caused by LGS. Current treatments often do not control seizures caused by LGS. The patient carer experts who gave evidence to the committee noted that the currently available drugs that make up standard care become less effective over time.</a:t>
            </a:r>
          </a:p>
          <a:p>
            <a:pPr marL="0" indent="0">
              <a:spcBef>
                <a:spcPts val="1200"/>
              </a:spcBef>
              <a:buNone/>
            </a:pPr>
            <a:r>
              <a:rPr lang="en-GB" sz="1400">
                <a:solidFill>
                  <a:schemeClr val="bg2"/>
                </a:solidFill>
                <a:latin typeface="Inter"/>
                <a:ea typeface="Inter"/>
                <a:cs typeface="Calibri"/>
              </a:rPr>
              <a:t>Fenfluramine is recommended if the frequency of drop seizures is checked every 6 months and is stopped if the frequency is not reduced by at least 30% compared with the 6 months before starting treatment. </a:t>
            </a:r>
          </a:p>
        </p:txBody>
      </p:sp>
      <p:pic>
        <p:nvPicPr>
          <p:cNvPr id="11" name="Picture 10">
            <a:extLst>
              <a:ext uri="{FF2B5EF4-FFF2-40B4-BE49-F238E27FC236}">
                <a16:creationId xmlns:a16="http://schemas.microsoft.com/office/drawing/2014/main" id="{1C96C803-D22F-1623-46D4-D3E19795841A}"/>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8887" y="1767312"/>
            <a:ext cx="1045466" cy="792482"/>
          </a:xfrm>
          <a:prstGeom prst="rect">
            <a:avLst/>
          </a:prstGeom>
        </p:spPr>
      </p:pic>
    </p:spTree>
    <p:extLst>
      <p:ext uri="{BB962C8B-B14F-4D97-AF65-F5344CB8AC3E}">
        <p14:creationId xmlns:p14="http://schemas.microsoft.com/office/powerpoint/2010/main" val="1092894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527429-4EBE-6C58-27BB-1A30514D7FE7}"/>
              </a:ext>
              <a:ext uri="{C183D7F6-B498-43B3-948B-1728B52AA6E4}">
                <adec:decorative xmlns:adec="http://schemas.microsoft.com/office/drawing/2017/decorative" val="1"/>
              </a:ext>
            </a:extLst>
          </p:cNvPr>
          <p:cNvSpPr/>
          <p:nvPr/>
        </p:nvSpPr>
        <p:spPr>
          <a:xfrm>
            <a:off x="274319" y="117099"/>
            <a:ext cx="11643362" cy="492501"/>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8" name="Rectangle 7">
            <a:extLst>
              <a:ext uri="{FF2B5EF4-FFF2-40B4-BE49-F238E27FC236}">
                <a16:creationId xmlns:a16="http://schemas.microsoft.com/office/drawing/2014/main" id="{B7C8FADD-A379-DF8B-45C0-C72DEC9AAE97}"/>
              </a:ext>
              <a:ext uri="{C183D7F6-B498-43B3-948B-1728B52AA6E4}">
                <adec:decorative xmlns:adec="http://schemas.microsoft.com/office/drawing/2017/decorative" val="1"/>
              </a:ext>
            </a:extLst>
          </p:cNvPr>
          <p:cNvSpPr/>
          <p:nvPr/>
        </p:nvSpPr>
        <p:spPr>
          <a:xfrm>
            <a:off x="305311" y="1581201"/>
            <a:ext cx="11612370" cy="4745458"/>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itle 2">
            <a:extLst>
              <a:ext uri="{FF2B5EF4-FFF2-40B4-BE49-F238E27FC236}">
                <a16:creationId xmlns:a16="http://schemas.microsoft.com/office/drawing/2014/main" id="{5DD4CF27-2E14-355A-48A3-06095F1B3EB0}"/>
              </a:ext>
            </a:extLst>
          </p:cNvPr>
          <p:cNvSpPr>
            <a:spLocks noGrp="1"/>
          </p:cNvSpPr>
          <p:nvPr>
            <p:ph type="ctrTitle"/>
          </p:nvPr>
        </p:nvSpPr>
        <p:spPr>
          <a:xfrm>
            <a:off x="305311" y="695953"/>
            <a:ext cx="11704711" cy="1431374"/>
          </a:xfrm>
        </p:spPr>
        <p:txBody>
          <a:bodyPr>
            <a:normAutofit/>
          </a:bodyPr>
          <a:lstStyle/>
          <a:p>
            <a:r>
              <a:rPr lang="en-GB" sz="2800">
                <a:solidFill>
                  <a:srgbClr val="00436C"/>
                </a:solidFill>
              </a:rPr>
              <a:t>Over 1,000 people with advanced breast cancer set to benefit from new once-a-day tablet</a:t>
            </a:r>
          </a:p>
        </p:txBody>
      </p:sp>
      <p:sp>
        <p:nvSpPr>
          <p:cNvPr id="4" name="Text Placeholder 2">
            <a:extLst>
              <a:ext uri="{FF2B5EF4-FFF2-40B4-BE49-F238E27FC236}">
                <a16:creationId xmlns:a16="http://schemas.microsoft.com/office/drawing/2014/main" id="{201F1E04-BCFF-F8F5-B60E-C6927531DDD2}"/>
              </a:ext>
            </a:extLst>
          </p:cNvPr>
          <p:cNvSpPr>
            <a:spLocks noGrp="1"/>
          </p:cNvSpPr>
          <p:nvPr>
            <p:ph type="body" sz="quarter" idx="12"/>
          </p:nvPr>
        </p:nvSpPr>
        <p:spPr>
          <a:xfrm>
            <a:off x="1633590" y="1677280"/>
            <a:ext cx="9770531" cy="4271142"/>
          </a:xfrm>
        </p:spPr>
        <p:txBody>
          <a:bodyPr vert="horz" lIns="91440" tIns="45720" rIns="91440" bIns="45720" rtlCol="0" anchor="t">
            <a:noAutofit/>
          </a:bodyPr>
          <a:lstStyle/>
          <a:p>
            <a:pPr marL="0" indent="0">
              <a:spcBef>
                <a:spcPts val="1200"/>
              </a:spcBef>
              <a:buNone/>
            </a:pPr>
            <a:r>
              <a:rPr lang="en-GB" sz="1400" dirty="0">
                <a:solidFill>
                  <a:schemeClr val="bg2"/>
                </a:solidFill>
                <a:latin typeface="Inter"/>
                <a:cs typeface="Calibri"/>
              </a:rPr>
              <a:t>In final draft guidance, NICE has recommended </a:t>
            </a:r>
            <a:r>
              <a:rPr lang="en-GB" sz="1400" dirty="0" err="1">
                <a:solidFill>
                  <a:schemeClr val="bg2"/>
                </a:solidFill>
                <a:latin typeface="Inter"/>
                <a:cs typeface="Calibri"/>
              </a:rPr>
              <a:t>elacestrant</a:t>
            </a:r>
            <a:r>
              <a:rPr lang="en-GB" sz="1400" dirty="0">
                <a:solidFill>
                  <a:schemeClr val="bg2"/>
                </a:solidFill>
                <a:latin typeface="Inter"/>
                <a:cs typeface="Calibri"/>
              </a:rPr>
              <a:t> (also called KORSERDU) for treating oestrogen receptor-positive, human epidermal growth factor receptor 2-negative (HER2-), locally advanced or metastatic breast cancer with an activating ESR1 mutation.</a:t>
            </a:r>
          </a:p>
          <a:p>
            <a:pPr marL="0" indent="0">
              <a:spcBef>
                <a:spcPts val="1200"/>
              </a:spcBef>
              <a:buNone/>
            </a:pPr>
            <a:r>
              <a:rPr lang="en-GB" sz="1400" dirty="0" err="1">
                <a:solidFill>
                  <a:schemeClr val="bg2"/>
                </a:solidFill>
                <a:latin typeface="Inter"/>
                <a:cs typeface="Calibri"/>
              </a:rPr>
              <a:t>Elacestrant</a:t>
            </a:r>
            <a:r>
              <a:rPr lang="en-GB" sz="1400" dirty="0">
                <a:solidFill>
                  <a:schemeClr val="bg2"/>
                </a:solidFill>
                <a:latin typeface="Inter"/>
                <a:cs typeface="Calibri"/>
              </a:rPr>
              <a:t> is recommended only if a person’s cancer has got worse after at least 12 months of treatment with hormone therapy and a type of treatment designed to interrupt the growth of cancer cells called a CDK 4 and 6 inhibitor. Until now there have been no targeted treatments available on the NHS for advanced breast cancer that has an ESR1 mutation.</a:t>
            </a:r>
          </a:p>
          <a:p>
            <a:pPr marL="0" indent="0">
              <a:spcBef>
                <a:spcPts val="1200"/>
              </a:spcBef>
              <a:buNone/>
            </a:pPr>
            <a:r>
              <a:rPr lang="en-GB" sz="1400" dirty="0" err="1">
                <a:solidFill>
                  <a:schemeClr val="bg2"/>
                </a:solidFill>
                <a:latin typeface="Inter"/>
                <a:cs typeface="Calibri"/>
              </a:rPr>
              <a:t>Elacestrant</a:t>
            </a:r>
            <a:r>
              <a:rPr lang="en-GB" sz="1400" dirty="0">
                <a:solidFill>
                  <a:schemeClr val="bg2"/>
                </a:solidFill>
                <a:latin typeface="Inter"/>
                <a:cs typeface="Calibri"/>
              </a:rPr>
              <a:t> is a type of hormone therapy called a selective oestrogen receptor antagonist and degrader. It stops oestrogen-dependent cancer cells growing by binding to and degrading oestrogen receptors, blocking oestrogen’s ability to bind to breast cancer cells. It is estimated around 1,100 people will now be eligible for </a:t>
            </a:r>
            <a:r>
              <a:rPr lang="en-GB" sz="1400" dirty="0" err="1">
                <a:solidFill>
                  <a:schemeClr val="bg2"/>
                </a:solidFill>
                <a:latin typeface="Inter"/>
                <a:cs typeface="Calibri"/>
              </a:rPr>
              <a:t>elacestrant</a:t>
            </a:r>
            <a:r>
              <a:rPr lang="en-GB" sz="1400" dirty="0">
                <a:solidFill>
                  <a:schemeClr val="bg2"/>
                </a:solidFill>
                <a:latin typeface="Inter"/>
                <a:cs typeface="Calibri"/>
              </a:rPr>
              <a:t> on the NHS in England.</a:t>
            </a:r>
          </a:p>
          <a:p>
            <a:pPr marL="0" indent="0">
              <a:spcBef>
                <a:spcPts val="1200"/>
              </a:spcBef>
              <a:buNone/>
            </a:pPr>
            <a:r>
              <a:rPr lang="en-GB" sz="1400" dirty="0">
                <a:solidFill>
                  <a:schemeClr val="bg2"/>
                </a:solidFill>
                <a:latin typeface="Inter"/>
                <a:cs typeface="Calibri"/>
              </a:rPr>
              <a:t>This decision means NICE has recommended 22 out of the 23 breast cancer treatments it has assessed over the past 6 years.</a:t>
            </a:r>
            <a:endParaRPr lang="en-GB" sz="1400" dirty="0">
              <a:solidFill>
                <a:schemeClr val="bg2"/>
              </a:solidFill>
            </a:endParaRPr>
          </a:p>
        </p:txBody>
      </p:sp>
      <p:sp>
        <p:nvSpPr>
          <p:cNvPr id="5" name="Title 2">
            <a:extLst>
              <a:ext uri="{FF2B5EF4-FFF2-40B4-BE49-F238E27FC236}">
                <a16:creationId xmlns:a16="http://schemas.microsoft.com/office/drawing/2014/main" id="{E1400B8A-E67D-E64A-2BF9-B65BE71A3BE9}"/>
              </a:ext>
            </a:extLst>
          </p:cNvPr>
          <p:cNvSpPr txBox="1">
            <a:spLocks/>
          </p:cNvSpPr>
          <p:nvPr/>
        </p:nvSpPr>
        <p:spPr>
          <a:xfrm>
            <a:off x="274319" y="178603"/>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a:solidFill>
                  <a:schemeClr val="bg2"/>
                </a:solidFill>
              </a:rPr>
              <a:t>Focussing on what matters most</a:t>
            </a:r>
            <a:endParaRPr lang="en-US" sz="2400">
              <a:solidFill>
                <a:schemeClr val="bg2"/>
              </a:solidFill>
            </a:endParaRPr>
          </a:p>
        </p:txBody>
      </p:sp>
      <p:pic>
        <p:nvPicPr>
          <p:cNvPr id="10" name="Picture 9">
            <a:extLst>
              <a:ext uri="{FF2B5EF4-FFF2-40B4-BE49-F238E27FC236}">
                <a16:creationId xmlns:a16="http://schemas.microsoft.com/office/drawing/2014/main" id="{0C5F74C4-C6E6-9AC8-9FD7-EEB3CE73A6B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7726" y="1761963"/>
            <a:ext cx="1045466" cy="789434"/>
          </a:xfrm>
          <a:prstGeom prst="rect">
            <a:avLst/>
          </a:prstGeom>
        </p:spPr>
      </p:pic>
    </p:spTree>
    <p:extLst>
      <p:ext uri="{BB962C8B-B14F-4D97-AF65-F5344CB8AC3E}">
        <p14:creationId xmlns:p14="http://schemas.microsoft.com/office/powerpoint/2010/main" val="1509566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5E7EF8-CC60-C0A2-905F-1C876CA71D05}"/>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6C8E053-17F7-B906-A58D-A0AFBE217B9B}"/>
              </a:ext>
              <a:ext uri="{C183D7F6-B498-43B3-948B-1728B52AA6E4}">
                <adec:decorative xmlns:adec="http://schemas.microsoft.com/office/drawing/2017/decorative" val="1"/>
              </a:ext>
            </a:extLst>
          </p:cNvPr>
          <p:cNvSpPr/>
          <p:nvPr/>
        </p:nvSpPr>
        <p:spPr>
          <a:xfrm>
            <a:off x="274319" y="117099"/>
            <a:ext cx="11710428" cy="492501"/>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8" name="Rectangle 7">
            <a:extLst>
              <a:ext uri="{FF2B5EF4-FFF2-40B4-BE49-F238E27FC236}">
                <a16:creationId xmlns:a16="http://schemas.microsoft.com/office/drawing/2014/main" id="{A88E4BF5-ECC9-7A0E-743C-62E57C072154}"/>
              </a:ext>
              <a:ext uri="{C183D7F6-B498-43B3-948B-1728B52AA6E4}">
                <adec:decorative xmlns:adec="http://schemas.microsoft.com/office/drawing/2017/decorative" val="1"/>
              </a:ext>
            </a:extLst>
          </p:cNvPr>
          <p:cNvSpPr/>
          <p:nvPr/>
        </p:nvSpPr>
        <p:spPr>
          <a:xfrm>
            <a:off x="295943" y="1578226"/>
            <a:ext cx="11704711" cy="4921428"/>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itle 2">
            <a:extLst>
              <a:ext uri="{FF2B5EF4-FFF2-40B4-BE49-F238E27FC236}">
                <a16:creationId xmlns:a16="http://schemas.microsoft.com/office/drawing/2014/main" id="{D8139691-FCA8-3DCA-64F2-13AFA9415CC6}"/>
              </a:ext>
            </a:extLst>
          </p:cNvPr>
          <p:cNvSpPr>
            <a:spLocks noGrp="1"/>
          </p:cNvSpPr>
          <p:nvPr>
            <p:ph type="ctrTitle"/>
          </p:nvPr>
        </p:nvSpPr>
        <p:spPr>
          <a:xfrm>
            <a:off x="295943" y="673608"/>
            <a:ext cx="11726335" cy="492501"/>
          </a:xfrm>
        </p:spPr>
        <p:txBody>
          <a:bodyPr>
            <a:noAutofit/>
          </a:bodyPr>
          <a:lstStyle/>
          <a:p>
            <a:r>
              <a:rPr lang="en-GB" sz="2800">
                <a:solidFill>
                  <a:srgbClr val="00436C"/>
                </a:solidFill>
              </a:rPr>
              <a:t>Thousands of people with a severe dust mite allergy are set to benefit from life-changing treatment</a:t>
            </a:r>
          </a:p>
        </p:txBody>
      </p:sp>
      <p:sp>
        <p:nvSpPr>
          <p:cNvPr id="4" name="Text Placeholder 2">
            <a:extLst>
              <a:ext uri="{FF2B5EF4-FFF2-40B4-BE49-F238E27FC236}">
                <a16:creationId xmlns:a16="http://schemas.microsoft.com/office/drawing/2014/main" id="{5DDA1396-5869-BC8B-2C65-86CE795F0C59}"/>
              </a:ext>
            </a:extLst>
          </p:cNvPr>
          <p:cNvSpPr>
            <a:spLocks noGrp="1"/>
          </p:cNvSpPr>
          <p:nvPr>
            <p:ph type="body" sz="quarter" idx="12"/>
          </p:nvPr>
        </p:nvSpPr>
        <p:spPr>
          <a:xfrm>
            <a:off x="1518040" y="1586442"/>
            <a:ext cx="10290076" cy="5047272"/>
          </a:xfrm>
        </p:spPr>
        <p:txBody>
          <a:bodyPr vert="horz" lIns="91440" tIns="45720" rIns="91440" bIns="45720" rtlCol="0" anchor="t">
            <a:normAutofit lnSpcReduction="10000"/>
          </a:bodyPr>
          <a:lstStyle/>
          <a:p>
            <a:pPr marL="0" indent="0">
              <a:spcBef>
                <a:spcPts val="1200"/>
              </a:spcBef>
              <a:buNone/>
            </a:pPr>
            <a:r>
              <a:rPr lang="en-GB" sz="1400">
                <a:solidFill>
                  <a:schemeClr val="bg2"/>
                </a:solidFill>
                <a:latin typeface="Inter"/>
              </a:rPr>
              <a:t>Optimised final draft guidance published by NICE recommends 12 SQ-HDM SLIT (also known as </a:t>
            </a:r>
            <a:r>
              <a:rPr lang="en-GB" sz="1400" err="1">
                <a:solidFill>
                  <a:schemeClr val="bg2"/>
                </a:solidFill>
                <a:latin typeface="Inter"/>
              </a:rPr>
              <a:t>Acarizax</a:t>
            </a:r>
            <a:r>
              <a:rPr lang="en-GB" sz="1400">
                <a:solidFill>
                  <a:schemeClr val="bg2"/>
                </a:solidFill>
                <a:latin typeface="Inter"/>
              </a:rPr>
              <a:t>) as an option for treating persistent moderate to severe house dust mite allergic rhinitis in people between 12 and 65-years-old.</a:t>
            </a:r>
          </a:p>
          <a:p>
            <a:pPr marL="0" indent="0">
              <a:spcBef>
                <a:spcPts val="1200"/>
              </a:spcBef>
              <a:buNone/>
            </a:pPr>
            <a:r>
              <a:rPr lang="en-GB" sz="1400">
                <a:solidFill>
                  <a:schemeClr val="bg2"/>
                </a:solidFill>
                <a:latin typeface="Inter"/>
              </a:rPr>
              <a:t>Around 13,000 people in England could benefit from this new therapy, the first treatment for persistent moderate to severe allergic rhinitis to be recommended by NICE. This new cost-effective drug will have a significant positive impact on their quality of life.</a:t>
            </a:r>
          </a:p>
          <a:p>
            <a:pPr marL="0" indent="0">
              <a:spcBef>
                <a:spcPts val="1200"/>
              </a:spcBef>
              <a:buNone/>
            </a:pPr>
            <a:r>
              <a:rPr lang="en-GB" sz="1400">
                <a:solidFill>
                  <a:schemeClr val="bg2"/>
                </a:solidFill>
                <a:latin typeface="Inter"/>
              </a:rPr>
              <a:t>Common symptoms of allergic rhinitis include sneezing, an itchy nose, a runny or blocked nose and itchy, red and watery eyes. However, in severe cases the condition can be debilitating and cause facial swelling, fatigue and affect people’s sleep. It is classified as persistent if the symptoms are present for four or more days a week for a month and have not been resolved by standard treatments.</a:t>
            </a:r>
          </a:p>
          <a:p>
            <a:pPr marL="0" indent="0">
              <a:spcBef>
                <a:spcPts val="1200"/>
              </a:spcBef>
              <a:buNone/>
            </a:pPr>
            <a:r>
              <a:rPr lang="en-GB" sz="1400">
                <a:solidFill>
                  <a:schemeClr val="bg2"/>
                </a:solidFill>
                <a:latin typeface="Inter"/>
              </a:rPr>
              <a:t>This treatment works by effectively increasing the body's resistance to house dust mites. By giving a regular fixed amount of house dust mite allergy extract every day, the body can become less sensitive to the effect of dust mites, reducing the symptoms of the allergic reaction over time. The treatment is for three years. </a:t>
            </a:r>
          </a:p>
          <a:p>
            <a:pPr marL="0" indent="0">
              <a:spcBef>
                <a:spcPts val="1200"/>
              </a:spcBef>
              <a:buNone/>
            </a:pPr>
            <a:r>
              <a:rPr lang="en-GB" sz="1400">
                <a:solidFill>
                  <a:schemeClr val="bg2"/>
                </a:solidFill>
                <a:latin typeface="Inter"/>
              </a:rPr>
              <a:t>Clinical trials have shown the treatment to be particularly beneficial in for those whose symptoms cannot be managed by standard treatments, such as steroid nasal sprays and antihistamines. </a:t>
            </a:r>
          </a:p>
        </p:txBody>
      </p:sp>
      <p:sp>
        <p:nvSpPr>
          <p:cNvPr id="5" name="Title 2">
            <a:extLst>
              <a:ext uri="{FF2B5EF4-FFF2-40B4-BE49-F238E27FC236}">
                <a16:creationId xmlns:a16="http://schemas.microsoft.com/office/drawing/2014/main" id="{1652FB33-C9AB-1342-5B3A-8005D860A725}"/>
              </a:ext>
            </a:extLst>
          </p:cNvPr>
          <p:cNvSpPr txBox="1">
            <a:spLocks/>
          </p:cNvSpPr>
          <p:nvPr/>
        </p:nvSpPr>
        <p:spPr>
          <a:xfrm>
            <a:off x="295943" y="169388"/>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a:solidFill>
                  <a:schemeClr val="bg2"/>
                </a:solidFill>
              </a:rPr>
              <a:t>Focussing on what matters most</a:t>
            </a:r>
            <a:endParaRPr lang="en-US" sz="2400">
              <a:solidFill>
                <a:schemeClr val="bg2"/>
              </a:solidFill>
            </a:endParaRPr>
          </a:p>
        </p:txBody>
      </p:sp>
      <p:pic>
        <p:nvPicPr>
          <p:cNvPr id="13" name="Picture 12">
            <a:extLst>
              <a:ext uri="{FF2B5EF4-FFF2-40B4-BE49-F238E27FC236}">
                <a16:creationId xmlns:a16="http://schemas.microsoft.com/office/drawing/2014/main" id="{14824203-C004-C8C7-2341-7377382606BE}"/>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884" y="1697188"/>
            <a:ext cx="1045466" cy="789434"/>
          </a:xfrm>
          <a:prstGeom prst="rect">
            <a:avLst/>
          </a:prstGeom>
        </p:spPr>
      </p:pic>
    </p:spTree>
    <p:extLst>
      <p:ext uri="{BB962C8B-B14F-4D97-AF65-F5344CB8AC3E}">
        <p14:creationId xmlns:p14="http://schemas.microsoft.com/office/powerpoint/2010/main" val="4198239524"/>
      </p:ext>
    </p:extLst>
  </p:cSld>
  <p:clrMapOvr>
    <a:masterClrMapping/>
  </p:clrMapOvr>
</p:sld>
</file>

<file path=ppt/theme/theme1.xml><?xml version="1.0" encoding="utf-8"?>
<a:theme xmlns:a="http://schemas.openxmlformats.org/drawingml/2006/main" name="NICEbrandtheme">
  <a:themeElements>
    <a:clrScheme name="NICE colour palette">
      <a:dk1>
        <a:srgbClr val="000000"/>
      </a:dk1>
      <a:lt1>
        <a:srgbClr val="FFFFFF"/>
      </a:lt1>
      <a:dk2>
        <a:srgbClr val="00436C"/>
      </a:dk2>
      <a:lt2>
        <a:srgbClr val="F7F3F1"/>
      </a:lt2>
      <a:accent1>
        <a:srgbClr val="228096"/>
      </a:accent1>
      <a:accent2>
        <a:srgbClr val="00436C"/>
      </a:accent2>
      <a:accent3>
        <a:srgbClr val="EAD054"/>
      </a:accent3>
      <a:accent4>
        <a:srgbClr val="EDD8CD"/>
      </a:accent4>
      <a:accent5>
        <a:srgbClr val="37916D"/>
      </a:accent5>
      <a:accent6>
        <a:srgbClr val="D07B4C"/>
      </a:accent6>
      <a:hlink>
        <a:srgbClr val="0000FF"/>
      </a:hlink>
      <a:folHlink>
        <a:srgbClr val="0000FF"/>
      </a:folHlink>
    </a:clrScheme>
    <a:fontScheme name="NICE corporate fonts">
      <a:majorFont>
        <a:latin typeface="Lora SemiBold"/>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BLANK">
      <a:srgbClr val="FFFFFF"/>
    </a:custClr>
    <a:custClr name="Black 100%">
      <a:srgbClr val="000000"/>
    </a:custClr>
    <a:custClr name="Soft cream 100%">
      <a:srgbClr val="DED5CA"/>
    </a:custClr>
    <a:custClr name="BLANK">
      <a:srgbClr val="FFFFFF"/>
    </a:custClr>
    <a:custClr name="Bold teal 100%">
      <a:srgbClr val="228096"/>
    </a:custClr>
    <a:custClr name="Deep blue 100%">
      <a:srgbClr val="00436C"/>
    </a:custClr>
    <a:custClr name="Positive yellow 100%">
      <a:srgbClr val="EAD054"/>
    </a:custClr>
    <a:custClr name="Warm pink 100%">
      <a:srgbClr val="EDD8CD"/>
    </a:custClr>
    <a:custClr name="Balanced green 100%">
      <a:srgbClr val="37906D"/>
    </a:custClr>
    <a:custClr name="Natural tan 100%">
      <a:srgbClr val="D07B4D"/>
    </a:custClr>
    <a:custClr name="BLANK">
      <a:srgbClr val="FFFFFF"/>
    </a:custClr>
    <a:custClr name="Black 75%">
      <a:srgbClr val="404040"/>
    </a:custClr>
    <a:custClr name="Soft cream 75%">
      <a:srgbClr val="E6E0D7"/>
    </a:custClr>
    <a:custClr name="BLANK">
      <a:srgbClr val="FFFFFF"/>
    </a:custClr>
    <a:custClr name="Bold teal 75%">
      <a:srgbClr val="59A0B0"/>
    </a:custClr>
    <a:custClr name="Deep blue 75%">
      <a:srgbClr val="407291"/>
    </a:custClr>
    <a:custClr name="Positive yellow 75%">
      <a:srgbClr val="EFDC7F"/>
    </a:custClr>
    <a:custClr name="Warm pink 75%">
      <a:srgbClr val="F2E2D9"/>
    </a:custClr>
    <a:custClr name="Balanced green 75%">
      <a:srgbClr val="69AC91"/>
    </a:custClr>
    <a:custClr name="Natural tan 75%">
      <a:srgbClr val="DC9C7A"/>
    </a:custClr>
    <a:custClr name="BLANK">
      <a:srgbClr val="FFFFFF"/>
    </a:custClr>
    <a:custClr name="Black 50%">
      <a:srgbClr val="808080"/>
    </a:custClr>
    <a:custClr name="Soft cream 50%">
      <a:srgbClr val="EEEAE4"/>
    </a:custClr>
    <a:custClr name="BLANK">
      <a:srgbClr val="FFFFFF"/>
    </a:custClr>
    <a:custClr name="Bold teal 50%">
      <a:srgbClr val="91C0CB"/>
    </a:custClr>
    <a:custClr name="Deep blue 50%">
      <a:srgbClr val="80A1B5"/>
    </a:custClr>
    <a:custClr name="Positive yellow 50%">
      <a:srgbClr val="F4E8AA"/>
    </a:custClr>
    <a:custClr name="Warm pink 50%">
      <a:srgbClr val="F6ECE6"/>
    </a:custClr>
    <a:custClr name="Balanced green 50%">
      <a:srgbClr val="9BC8B6"/>
    </a:custClr>
    <a:custClr name="Natural tan 50%">
      <a:srgbClr val="E7BDA6"/>
    </a:custClr>
    <a:custClr name="BLANK">
      <a:srgbClr val="FFFFFF"/>
    </a:custClr>
    <a:custClr name="Black 25%">
      <a:srgbClr val="BFBFBF"/>
    </a:custClr>
    <a:custClr name="Soft cream 25%">
      <a:srgbClr val="F7F4F1"/>
    </a:custClr>
    <a:custClr name="BLANK">
      <a:srgbClr val="FFFFFF"/>
    </a:custClr>
    <a:custClr name="Bold teal 25%">
      <a:srgbClr val="C8E0E6"/>
    </a:custClr>
    <a:custClr name="Deep blue 25%">
      <a:srgbClr val="BFD0DA"/>
    </a:custClr>
    <a:custClr name="Positive yellow 25%">
      <a:srgbClr val="FAF3D4"/>
    </a:custClr>
    <a:custClr name="Warm pink 25%">
      <a:srgbClr val="FBF5F2"/>
    </a:custClr>
    <a:custClr name="Balanced green 25%">
      <a:srgbClr val="CDE3DA"/>
    </a:custClr>
    <a:custClr name="Natural tan 25%">
      <a:srgbClr val="F3DED3"/>
    </a:custClr>
  </a:custClrLst>
  <a:extLst>
    <a:ext uri="{05A4C25C-085E-4340-85A3-A5531E510DB2}">
      <thm15:themeFamily xmlns:thm15="http://schemas.microsoft.com/office/thememl/2012/main" name="Presentation1" id="{E83A1D92-8CBB-4C19-B0FB-9BC6467CE958}" vid="{407C3750-DBAE-49CC-95D1-2132770A8AE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FEB742D5E2988439A0FECDECF284312" ma:contentTypeVersion="6" ma:contentTypeDescription="Create a new document." ma:contentTypeScope="" ma:versionID="b04cdf7c05549e4665a6c320dc73ee12">
  <xsd:schema xmlns:xsd="http://www.w3.org/2001/XMLSchema" xmlns:xs="http://www.w3.org/2001/XMLSchema" xmlns:p="http://schemas.microsoft.com/office/2006/metadata/properties" xmlns:ns2="289b8fc0-128f-4d7b-b8ee-34c94b7018e7" xmlns:ns3="35b4e7bb-0a9c-468b-b508-8e83b9d014a1" targetNamespace="http://schemas.microsoft.com/office/2006/metadata/properties" ma:root="true" ma:fieldsID="5aa5fda71fffd7cdfa1ed96c174d13ef" ns2:_="" ns3:_="">
    <xsd:import namespace="289b8fc0-128f-4d7b-b8ee-34c94b7018e7"/>
    <xsd:import namespace="35b4e7bb-0a9c-468b-b508-8e83b9d014a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9b8fc0-128f-4d7b-b8ee-34c94b7018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4e7bb-0a9c-468b-b508-8e83b9d014a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8D355F6-AE9B-4BEA-81B4-F596AC3E0D1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9b8fc0-128f-4d7b-b8ee-34c94b7018e7"/>
    <ds:schemaRef ds:uri="35b4e7bb-0a9c-468b-b508-8e83b9d014a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1F9F294-8F64-4021-9634-0FD9916E9BC2}">
  <ds:schemaRefs>
    <ds:schemaRef ds:uri="http://schemas.microsoft.com/sharepoint/v3/contenttype/forms"/>
  </ds:schemaRefs>
</ds:datastoreItem>
</file>

<file path=customXml/itemProps3.xml><?xml version="1.0" encoding="utf-8"?>
<ds:datastoreItem xmlns:ds="http://schemas.openxmlformats.org/officeDocument/2006/customXml" ds:itemID="{01E1A685-71D4-4DCB-AD27-807F7797A801}">
  <ds:schemaRefs>
    <ds:schemaRef ds:uri="http://schemas.microsoft.com/office/2006/documentManagement/types"/>
    <ds:schemaRef ds:uri="http://schemas.microsoft.com/office/infopath/2007/PartnerControls"/>
    <ds:schemaRef ds:uri="http://schemas.openxmlformats.org/package/2006/metadata/core-properties"/>
    <ds:schemaRef ds:uri="http://purl.org/dc/dcmitype/"/>
    <ds:schemaRef ds:uri="http://www.w3.org/XML/1998/namespace"/>
    <ds:schemaRef ds:uri="http://purl.org/dc/elements/1.1/"/>
    <ds:schemaRef ds:uri="35b4e7bb-0a9c-468b-b508-8e83b9d014a1"/>
    <ds:schemaRef ds:uri="289b8fc0-128f-4d7b-b8ee-34c94b7018e7"/>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blank</Template>
  <TotalTime>0</TotalTime>
  <Words>2643</Words>
  <Application>Microsoft Office PowerPoint</Application>
  <PresentationFormat>Widescreen</PresentationFormat>
  <Paragraphs>119</Paragraphs>
  <Slides>12</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Calibri</vt:lpstr>
      <vt:lpstr>Inter</vt:lpstr>
      <vt:lpstr>Inter SemiBold</vt:lpstr>
      <vt:lpstr>Lato</vt:lpstr>
      <vt:lpstr>Lora SemiBold</vt:lpstr>
      <vt:lpstr>Wingdings</vt:lpstr>
      <vt:lpstr>Wingdings 2</vt:lpstr>
      <vt:lpstr>NICEbrandtheme</vt:lpstr>
      <vt:lpstr>Executive update to the Board </vt:lpstr>
      <vt:lpstr>Highlights since we last met</vt:lpstr>
      <vt:lpstr>Executive Summary </vt:lpstr>
      <vt:lpstr>Continuing to publish and update guidelines and quality standards to ensure people can get the best support</vt:lpstr>
      <vt:lpstr>Giving lymphoma patients extra time with loved ones by recommending groundbreaking cell therapy</vt:lpstr>
      <vt:lpstr>Recommending a revolutionary gene therapy for severe sickle cell disease</vt:lpstr>
      <vt:lpstr>Helping to control seizures for a type of rare epilepsy with new life-changing treatment option </vt:lpstr>
      <vt:lpstr>Over 1,000 people with advanced breast cancer set to benefit from new once-a-day tablet</vt:lpstr>
      <vt:lpstr>Thousands of people with a severe dust mite allergy are set to benefit from life-changing treatment</vt:lpstr>
      <vt:lpstr>Transforming our HealthTech programme to drive more technology into the NHS</vt:lpstr>
      <vt:lpstr>We’ve simplified our recommendation types down from 33 to 4</vt:lpstr>
      <vt:lpstr>Strengthening NICE’s position at the forefront of HTA development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2025-03-11T16:48:54Z</dcterms:created>
  <dcterms:modified xsi:type="dcterms:W3CDTF">2025-03-12T13:44:22Z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0x010100CFEB742D5E2988439A0FECDECF284312</vt:lpwstr>
  </property>
  <property fmtid="{D5CDD505-2E9C-101B-9397-08002B2CF9AE}" pid="3" name="MSIP_Label_54678ddc-88e6-45fa-b88f-819f911892da_Enabled">
    <vt:lpwstr>true</vt:lpwstr>
  </property>
  <property fmtid="{D5CDD505-2E9C-101B-9397-08002B2CF9AE}" pid="4" name="MSIP_Label_54678ddc-88e6-45fa-b88f-819f911892da_SetDate">
    <vt:lpwstr>2025-03-12T10:58:10Z</vt:lpwstr>
  </property>
  <property fmtid="{D5CDD505-2E9C-101B-9397-08002B2CF9AE}" pid="5" name="MSIP_Label_54678ddc-88e6-45fa-b88f-819f911892da_Method">
    <vt:lpwstr>Privileged</vt:lpwstr>
  </property>
  <property fmtid="{D5CDD505-2E9C-101B-9397-08002B2CF9AE}" pid="6" name="MSIP_Label_54678ddc-88e6-45fa-b88f-819f911892da_Name">
    <vt:lpwstr>PUBLIC</vt:lpwstr>
  </property>
  <property fmtid="{D5CDD505-2E9C-101B-9397-08002B2CF9AE}" pid="7" name="MSIP_Label_54678ddc-88e6-45fa-b88f-819f911892da_SiteId">
    <vt:lpwstr>6030f479-b342-472d-a5dd-740ff7538de9</vt:lpwstr>
  </property>
  <property fmtid="{D5CDD505-2E9C-101B-9397-08002B2CF9AE}" pid="8" name="MSIP_Label_54678ddc-88e6-45fa-b88f-819f911892da_ActionId">
    <vt:lpwstr>fa6cc94e-8e3c-42f6-994a-39e3c5ae9207</vt:lpwstr>
  </property>
  <property fmtid="{D5CDD505-2E9C-101B-9397-08002B2CF9AE}" pid="9" name="MSIP_Label_54678ddc-88e6-45fa-b88f-819f911892da_ContentBits">
    <vt:lpwstr>0</vt:lpwstr>
  </property>
  <property fmtid="{D5CDD505-2E9C-101B-9397-08002B2CF9AE}" pid="10" name="MSIP_Label_54678ddc-88e6-45fa-b88f-819f911892da_Tag">
    <vt:lpwstr>10, 0, 1, 1</vt:lpwstr>
  </property>
</Properties>
</file>