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091" r:id="rId1"/>
  </p:sldMasterIdLst>
  <p:notesMasterIdLst>
    <p:notesMasterId r:id="rId30"/>
  </p:notesMasterIdLst>
  <p:handoutMasterIdLst>
    <p:handoutMasterId r:id="rId31"/>
  </p:handoutMasterIdLst>
  <p:sldIdLst>
    <p:sldId id="2147472325" r:id="rId2"/>
    <p:sldId id="2147472364" r:id="rId3"/>
    <p:sldId id="2147472360" r:id="rId4"/>
    <p:sldId id="2147472401" r:id="rId5"/>
    <p:sldId id="2147472402" r:id="rId6"/>
    <p:sldId id="2147472390" r:id="rId7"/>
    <p:sldId id="2147472396" r:id="rId8"/>
    <p:sldId id="2147472394" r:id="rId9"/>
    <p:sldId id="2147472393" r:id="rId10"/>
    <p:sldId id="2147472395" r:id="rId11"/>
    <p:sldId id="2147472335" r:id="rId12"/>
    <p:sldId id="2147472341" r:id="rId13"/>
    <p:sldId id="2147472336" r:id="rId14"/>
    <p:sldId id="2147471873" r:id="rId15"/>
    <p:sldId id="2147472337" r:id="rId16"/>
    <p:sldId id="2147472338" r:id="rId17"/>
    <p:sldId id="2147472342" r:id="rId18"/>
    <p:sldId id="2147472343" r:id="rId19"/>
    <p:sldId id="2147472344" r:id="rId20"/>
    <p:sldId id="2147472345" r:id="rId21"/>
    <p:sldId id="2147472346" r:id="rId22"/>
    <p:sldId id="2147472348" r:id="rId23"/>
    <p:sldId id="2147472352" r:id="rId24"/>
    <p:sldId id="2147472358" r:id="rId25"/>
    <p:sldId id="2147472403" r:id="rId26"/>
    <p:sldId id="2147472404" r:id="rId27"/>
    <p:sldId id="2147472405" r:id="rId28"/>
    <p:sldId id="287" r:id="rId29"/>
  </p:sldIdLst>
  <p:sldSz cx="12192000" cy="6858000"/>
  <p:notesSz cx="6800850" cy="98075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ICE 24/25 Corporate Business Plan" id="{7E720F10-F444-4FFB-AB25-AD23D0F124D0}">
          <p14:sldIdLst>
            <p14:sldId id="2147472325"/>
            <p14:sldId id="2147472364"/>
            <p14:sldId id="2147472360"/>
            <p14:sldId id="2147472401"/>
            <p14:sldId id="2147472402"/>
            <p14:sldId id="2147472390"/>
            <p14:sldId id="2147472396"/>
            <p14:sldId id="2147472394"/>
            <p14:sldId id="2147472393"/>
            <p14:sldId id="2147472395"/>
            <p14:sldId id="2147472335"/>
            <p14:sldId id="2147472341"/>
            <p14:sldId id="2147472336"/>
            <p14:sldId id="2147471873"/>
            <p14:sldId id="2147472337"/>
            <p14:sldId id="2147472338"/>
            <p14:sldId id="2147472342"/>
            <p14:sldId id="2147472343"/>
            <p14:sldId id="2147472344"/>
            <p14:sldId id="2147472345"/>
            <p14:sldId id="2147472346"/>
            <p14:sldId id="2147472348"/>
            <p14:sldId id="2147472352"/>
            <p14:sldId id="2147472358"/>
            <p14:sldId id="2147472403"/>
            <p14:sldId id="2147472404"/>
            <p14:sldId id="2147472405"/>
            <p14:sldId id="28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E0E6"/>
    <a:srgbClr val="663300"/>
    <a:srgbClr val="0066FF"/>
    <a:srgbClr val="FC1CAC"/>
    <a:srgbClr val="8706BA"/>
    <a:srgbClr val="97298F"/>
    <a:srgbClr val="B96D07"/>
    <a:srgbClr val="EFEECB"/>
    <a:srgbClr val="BFD0DA"/>
    <a:srgbClr val="F7F3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224800-3AD0-443B-BF95-F4D8C73342BE}" v="5" dt="2024-06-28T07:16:41.4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712" autoAdjust="0"/>
  </p:normalViewPr>
  <p:slideViewPr>
    <p:cSldViewPr snapToGrid="0">
      <p:cViewPr varScale="1">
        <p:scale>
          <a:sx n="81" d="100"/>
          <a:sy n="81" d="100"/>
        </p:scale>
        <p:origin x="725" y="62"/>
      </p:cViewPr>
      <p:guideLst/>
    </p:cSldViewPr>
  </p:slideViewPr>
  <p:outlineViewPr>
    <p:cViewPr>
      <p:scale>
        <a:sx n="33" d="100"/>
        <a:sy n="33" d="100"/>
      </p:scale>
      <p:origin x="0" y="-636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47035" cy="492082"/>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52241" y="0"/>
            <a:ext cx="2947035" cy="492082"/>
          </a:xfrm>
          <a:prstGeom prst="rect">
            <a:avLst/>
          </a:prstGeom>
        </p:spPr>
        <p:txBody>
          <a:bodyPr vert="horz" lIns="91440" tIns="45720" rIns="91440" bIns="45720" rtlCol="0"/>
          <a:lstStyle>
            <a:lvl1pPr algn="r">
              <a:defRPr sz="1200"/>
            </a:lvl1pPr>
          </a:lstStyle>
          <a:p>
            <a:fld id="{CB99B0F1-6494-479E-9AB9-629C0F1571D6}" type="datetimeFigureOut">
              <a:rPr lang="en-GB" smtClean="0"/>
              <a:t>28/06/2024</a:t>
            </a:fld>
            <a:endParaRPr lang="en-GB"/>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9315495"/>
            <a:ext cx="2947035" cy="49208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52241" y="9315495"/>
            <a:ext cx="2947035" cy="492081"/>
          </a:xfrm>
          <a:prstGeom prst="rect">
            <a:avLst/>
          </a:prstGeom>
        </p:spPr>
        <p:txBody>
          <a:bodyPr vert="horz" lIns="91440" tIns="45720" rIns="91440" bIns="45720" rtlCol="0" anchor="b"/>
          <a:lstStyle>
            <a:lvl1pPr algn="r">
              <a:defRPr sz="1200"/>
            </a:lvl1pPr>
          </a:lstStyle>
          <a:p>
            <a:fld id="{6D6832AD-622C-4DA7-9523-4C5A8793F563}" type="slidenum">
              <a:rPr lang="en-GB" smtClean="0"/>
              <a:t>‹#›</a:t>
            </a:fld>
            <a:endParaRPr lang="en-GB"/>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7035" cy="49208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2241" y="0"/>
            <a:ext cx="2947035" cy="492082"/>
          </a:xfrm>
          <a:prstGeom prst="rect">
            <a:avLst/>
          </a:prstGeom>
        </p:spPr>
        <p:txBody>
          <a:bodyPr vert="horz" lIns="91440" tIns="45720" rIns="91440" bIns="45720" rtlCol="0"/>
          <a:lstStyle>
            <a:lvl1pPr algn="r">
              <a:defRPr sz="1200"/>
            </a:lvl1pPr>
          </a:lstStyle>
          <a:p>
            <a:fld id="{1E0D7A42-0977-2147-8194-01C3DBCDFF3E}" type="datetimeFigureOut">
              <a:rPr lang="en-US" smtClean="0"/>
              <a:t>6/28/2024</a:t>
            </a:fld>
            <a:endParaRPr lang="en-US"/>
          </a:p>
        </p:txBody>
      </p:sp>
      <p:sp>
        <p:nvSpPr>
          <p:cNvPr id="4" name="Slide Image Placeholder 3"/>
          <p:cNvSpPr>
            <a:spLocks noGrp="1" noRot="1" noChangeAspect="1"/>
          </p:cNvSpPr>
          <p:nvPr>
            <p:ph type="sldImg" idx="2"/>
          </p:nvPr>
        </p:nvSpPr>
        <p:spPr>
          <a:xfrm>
            <a:off x="458788" y="1225550"/>
            <a:ext cx="5883275" cy="33099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085" y="4719895"/>
            <a:ext cx="5440680" cy="3861733"/>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15495"/>
            <a:ext cx="2947035" cy="49208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2241" y="9315495"/>
            <a:ext cx="2947035" cy="492081"/>
          </a:xfrm>
          <a:prstGeom prst="rect">
            <a:avLst/>
          </a:prstGeom>
        </p:spPr>
        <p:txBody>
          <a:bodyPr vert="horz" lIns="91440" tIns="45720" rIns="91440" bIns="45720" rtlCol="0" anchor="b"/>
          <a:lstStyle>
            <a:lvl1pPr algn="r">
              <a:defRPr sz="1200"/>
            </a:lvl1pPr>
          </a:lstStyle>
          <a:p>
            <a:fld id="{3D92B9AF-1FF3-B64A-A57E-17202D6D58C9}" type="slidenum">
              <a:rPr lang="en-US" smtClean="0"/>
              <a:t>‹#›</a:t>
            </a:fld>
            <a:endParaRPr lang="en-US"/>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1200"/>
              </a:spcAft>
            </a:pPr>
            <a:endParaRPr lang="en-GB"/>
          </a:p>
        </p:txBody>
      </p:sp>
      <p:sp>
        <p:nvSpPr>
          <p:cNvPr id="4" name="Slide Number Placeholder 3"/>
          <p:cNvSpPr>
            <a:spLocks noGrp="1"/>
          </p:cNvSpPr>
          <p:nvPr>
            <p:ph type="sldNum" sz="quarter" idx="5"/>
          </p:nvPr>
        </p:nvSpPr>
        <p:spPr/>
        <p:txBody>
          <a:bodyPr/>
          <a:lstStyle/>
          <a:p>
            <a:fld id="{7E9C9B67-A5DA-499D-AC8F-A8F98C894DA4}" type="slidenum">
              <a:rPr lang="en-GB" smtClean="0"/>
              <a:t>4</a:t>
            </a:fld>
            <a:endParaRPr lang="en-GB"/>
          </a:p>
        </p:txBody>
      </p:sp>
    </p:spTree>
    <p:extLst>
      <p:ext uri="{BB962C8B-B14F-4D97-AF65-F5344CB8AC3E}">
        <p14:creationId xmlns:p14="http://schemas.microsoft.com/office/powerpoint/2010/main" val="388079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1200"/>
              </a:spcAft>
            </a:pPr>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9C9B67-A5DA-499D-AC8F-A8F98C894DA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565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12</a:t>
            </a:fld>
            <a:endParaRPr lang="en-US"/>
          </a:p>
        </p:txBody>
      </p:sp>
    </p:spTree>
    <p:extLst>
      <p:ext uri="{BB962C8B-B14F-4D97-AF65-F5344CB8AC3E}">
        <p14:creationId xmlns:p14="http://schemas.microsoft.com/office/powerpoint/2010/main" val="785256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14</a:t>
            </a:fld>
            <a:endParaRPr lang="en-US"/>
          </a:p>
        </p:txBody>
      </p:sp>
    </p:spTree>
    <p:extLst>
      <p:ext uri="{BB962C8B-B14F-4D97-AF65-F5344CB8AC3E}">
        <p14:creationId xmlns:p14="http://schemas.microsoft.com/office/powerpoint/2010/main" val="2505327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16</a:t>
            </a:fld>
            <a:endParaRPr lang="en-US"/>
          </a:p>
        </p:txBody>
      </p:sp>
    </p:spTree>
    <p:extLst>
      <p:ext uri="{BB962C8B-B14F-4D97-AF65-F5344CB8AC3E}">
        <p14:creationId xmlns:p14="http://schemas.microsoft.com/office/powerpoint/2010/main" val="2731100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23</a:t>
            </a:fld>
            <a:endParaRPr lang="en-US"/>
          </a:p>
        </p:txBody>
      </p:sp>
    </p:spTree>
    <p:extLst>
      <p:ext uri="{BB962C8B-B14F-4D97-AF65-F5344CB8AC3E}">
        <p14:creationId xmlns:p14="http://schemas.microsoft.com/office/powerpoint/2010/main" val="1235131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mj-lt"/>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6" name="Slide Number Placeholder 3">
            <a:extLst>
              <a:ext uri="{FF2B5EF4-FFF2-40B4-BE49-F238E27FC236}">
                <a16:creationId xmlns:a16="http://schemas.microsoft.com/office/drawing/2014/main" id="{20FFD34A-9C21-8BEA-028E-509C920DC0E3}"/>
              </a:ext>
            </a:extLst>
          </p:cNvPr>
          <p:cNvSpPr txBox="1">
            <a:spLocks/>
          </p:cNvSpPr>
          <p:nvPr userDrawn="1"/>
        </p:nvSpPr>
        <p:spPr>
          <a:xfrm>
            <a:off x="4724400" y="634357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72840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ple Page (Blue)">
    <p:bg>
      <p:bgPr>
        <a:solidFill>
          <a:schemeClr val="tx2"/>
        </a:solidFill>
        <a:effectLst/>
      </p:bgPr>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076689" cy="3917316"/>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11" name="Slide Number Placeholder 3">
            <a:extLst>
              <a:ext uri="{FF2B5EF4-FFF2-40B4-BE49-F238E27FC236}">
                <a16:creationId xmlns:a16="http://schemas.microsoft.com/office/drawing/2014/main" id="{7112B9A0-2D22-CC9C-2C74-9FAADD979AC8}"/>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
        <p:nvSpPr>
          <p:cNvPr id="4" name="Title 1">
            <a:extLst>
              <a:ext uri="{FF2B5EF4-FFF2-40B4-BE49-F238E27FC236}">
                <a16:creationId xmlns:a16="http://schemas.microsoft.com/office/drawing/2014/main" id="{A255643D-7709-7FAC-801F-BBB2E85C767B}"/>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br>
              <a:rPr lang="en-US"/>
            </a:br>
            <a:endParaRPr lang="en-US"/>
          </a:p>
        </p:txBody>
      </p:sp>
    </p:spTree>
    <p:extLst>
      <p:ext uri="{BB962C8B-B14F-4D97-AF65-F5344CB8AC3E}">
        <p14:creationId xmlns:p14="http://schemas.microsoft.com/office/powerpoint/2010/main" val="925022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White)">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886325"/>
            <a:ext cx="11076689" cy="3963969"/>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3" name="Title 1">
            <a:extLst>
              <a:ext uri="{FF2B5EF4-FFF2-40B4-BE49-F238E27FC236}">
                <a16:creationId xmlns:a16="http://schemas.microsoft.com/office/drawing/2014/main" id="{C11D22C3-50AF-B20D-B8B3-769C6A972DEA}"/>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(1 column)</a:t>
            </a:r>
            <a:br>
              <a:rPr lang="en-US"/>
            </a:br>
            <a:endParaRPr lang="en-US"/>
          </a:p>
        </p:txBody>
      </p:sp>
      <p:sp>
        <p:nvSpPr>
          <p:cNvPr id="8" name="Slide Number Placeholder 3">
            <a:extLst>
              <a:ext uri="{FF2B5EF4-FFF2-40B4-BE49-F238E27FC236}">
                <a16:creationId xmlns:a16="http://schemas.microsoft.com/office/drawing/2014/main" id="{C24E063D-5B4E-9BA5-4B1C-9B2F037829D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849441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Cream)">
    <p:bg>
      <p:bgPr>
        <a:solidFill>
          <a:schemeClr val="bg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916DA97C-8AD0-0F2B-94D8-EA26450EFD04}"/>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D3AB4C61-D4D1-F699-0D0F-05486A98DD98}"/>
              </a:ext>
            </a:extLst>
          </p:cNvPr>
          <p:cNvSpPr>
            <a:spLocks noGrp="1"/>
          </p:cNvSpPr>
          <p:nvPr>
            <p:ph type="body" sz="quarter" idx="12" hasCustomPrompt="1"/>
          </p:nvPr>
        </p:nvSpPr>
        <p:spPr>
          <a:xfrm>
            <a:off x="539923" y="1886325"/>
            <a:ext cx="11076689" cy="3973299"/>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6" name="Slide Number Placeholder 3">
            <a:extLst>
              <a:ext uri="{FF2B5EF4-FFF2-40B4-BE49-F238E27FC236}">
                <a16:creationId xmlns:a16="http://schemas.microsoft.com/office/drawing/2014/main" id="{E878DB2B-2EF2-9098-0EEF-491AC4F569E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11263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Teal)">
    <p:bg>
      <p:bgPr>
        <a:solidFill>
          <a:schemeClr val="accent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A4A63403-E6E7-6A7E-0116-031E9A02C5D0}"/>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4588F39A-E349-2859-37CF-EAD076BE2A17}"/>
              </a:ext>
            </a:extLst>
          </p:cNvPr>
          <p:cNvSpPr>
            <a:spLocks noGrp="1"/>
          </p:cNvSpPr>
          <p:nvPr>
            <p:ph type="body" sz="quarter" idx="12" hasCustomPrompt="1"/>
          </p:nvPr>
        </p:nvSpPr>
        <p:spPr>
          <a:xfrm>
            <a:off x="539923" y="1886325"/>
            <a:ext cx="11076689" cy="3954638"/>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6F91CA1B-91D7-939C-BC12-CB179A9C14CD}"/>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13011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lumn (Blue)">
    <p:bg>
      <p:bgPr>
        <a:solidFill>
          <a:schemeClr val="accent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4C0C5722-7644-4FFB-B750-69ADE6871646}"/>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EBD61234-20D8-FF06-ECF9-E129BE6359A6}"/>
              </a:ext>
            </a:extLst>
          </p:cNvPr>
          <p:cNvSpPr>
            <a:spLocks noGrp="1"/>
          </p:cNvSpPr>
          <p:nvPr>
            <p:ph type="body" sz="quarter" idx="12" hasCustomPrompt="1"/>
          </p:nvPr>
        </p:nvSpPr>
        <p:spPr>
          <a:xfrm>
            <a:off x="539923" y="1886325"/>
            <a:ext cx="11076689" cy="3954638"/>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FB9BF55F-8109-487A-52C2-71E58A34A02D}"/>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431267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Whi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064BC445-0FC5-55B4-E99B-9CF1CA21FA2F}"/>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(2 columns)</a:t>
            </a:r>
            <a:br>
              <a:rPr lang="en-US"/>
            </a:br>
            <a:endParaRPr lang="en-US"/>
          </a:p>
        </p:txBody>
      </p:sp>
      <p:sp>
        <p:nvSpPr>
          <p:cNvPr id="3" name="Text Placeholder 3">
            <a:extLst>
              <a:ext uri="{FF2B5EF4-FFF2-40B4-BE49-F238E27FC236}">
                <a16:creationId xmlns:a16="http://schemas.microsoft.com/office/drawing/2014/main" id="{A6968D31-F2A6-F9B1-DB75-A1C428C81491}"/>
              </a:ext>
            </a:extLst>
          </p:cNvPr>
          <p:cNvSpPr>
            <a:spLocks noGrp="1"/>
          </p:cNvSpPr>
          <p:nvPr>
            <p:ph type="body" sz="quarter" idx="12" hasCustomPrompt="1"/>
          </p:nvPr>
        </p:nvSpPr>
        <p:spPr>
          <a:xfrm>
            <a:off x="539923" y="1886325"/>
            <a:ext cx="11076689" cy="394530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8D830DC0-053D-D9FB-4449-823A1836C137}"/>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619829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Cream)">
    <p:bg>
      <p:bgPr>
        <a:solidFill>
          <a:schemeClr val="bg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3" name="Title 1">
            <a:extLst>
              <a:ext uri="{FF2B5EF4-FFF2-40B4-BE49-F238E27FC236}">
                <a16:creationId xmlns:a16="http://schemas.microsoft.com/office/drawing/2014/main" id="{A6DE679C-224C-CFD6-224A-B8E47A78CA8F}"/>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(2 columns)</a:t>
            </a:r>
            <a:br>
              <a:rPr lang="en-US"/>
            </a:br>
            <a:endParaRPr lang="en-US"/>
          </a:p>
        </p:txBody>
      </p:sp>
      <p:sp>
        <p:nvSpPr>
          <p:cNvPr id="5" name="Text Placeholder 3">
            <a:extLst>
              <a:ext uri="{FF2B5EF4-FFF2-40B4-BE49-F238E27FC236}">
                <a16:creationId xmlns:a16="http://schemas.microsoft.com/office/drawing/2014/main" id="{5258E5A4-AFAA-D4C2-05ED-EC9889355391}"/>
              </a:ext>
            </a:extLst>
          </p:cNvPr>
          <p:cNvSpPr>
            <a:spLocks noGrp="1"/>
          </p:cNvSpPr>
          <p:nvPr>
            <p:ph type="body" sz="quarter" idx="12" hasCustomPrompt="1"/>
          </p:nvPr>
        </p:nvSpPr>
        <p:spPr>
          <a:xfrm>
            <a:off x="539923" y="1886325"/>
            <a:ext cx="11076689" cy="394530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8" name="Slide Number Placeholder 3">
            <a:extLst>
              <a:ext uri="{FF2B5EF4-FFF2-40B4-BE49-F238E27FC236}">
                <a16:creationId xmlns:a16="http://schemas.microsoft.com/office/drawing/2014/main" id="{B3664AA3-2FFB-270B-71C7-C7A685F0154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517909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al)">
    <p:bg>
      <p:bgPr>
        <a:solidFill>
          <a:schemeClr val="accent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103C0E11-98BC-F085-F206-D614846AE8C7}"/>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(2 columns)</a:t>
            </a:r>
            <a:br>
              <a:rPr lang="en-US"/>
            </a:br>
            <a:endParaRPr lang="en-US"/>
          </a:p>
        </p:txBody>
      </p:sp>
      <p:sp>
        <p:nvSpPr>
          <p:cNvPr id="3" name="Text Placeholder 3">
            <a:extLst>
              <a:ext uri="{FF2B5EF4-FFF2-40B4-BE49-F238E27FC236}">
                <a16:creationId xmlns:a16="http://schemas.microsoft.com/office/drawing/2014/main" id="{95F2F691-5106-F44F-E3CE-B6001B6CE00D}"/>
              </a:ext>
            </a:extLst>
          </p:cNvPr>
          <p:cNvSpPr>
            <a:spLocks noGrp="1"/>
          </p:cNvSpPr>
          <p:nvPr>
            <p:ph type="body" sz="quarter" idx="12" hasCustomPrompt="1"/>
          </p:nvPr>
        </p:nvSpPr>
        <p:spPr>
          <a:xfrm>
            <a:off x="539923" y="1886325"/>
            <a:ext cx="11076689" cy="395463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endParaRPr lang="en-GB"/>
          </a:p>
        </p:txBody>
      </p:sp>
      <p:sp>
        <p:nvSpPr>
          <p:cNvPr id="4" name="Slide Number Placeholder 3">
            <a:extLst>
              <a:ext uri="{FF2B5EF4-FFF2-40B4-BE49-F238E27FC236}">
                <a16:creationId xmlns:a16="http://schemas.microsoft.com/office/drawing/2014/main" id="{DB0FD39E-1264-C253-D4BE-4ABF9EB2F44F}"/>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52315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Blue)">
    <p:bg>
      <p:bgPr>
        <a:solidFill>
          <a:schemeClr val="accent2"/>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609A43BA-5EF5-FC41-DC44-8FB9FBD46302}"/>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(2 columns)</a:t>
            </a:r>
            <a:br>
              <a:rPr lang="en-US"/>
            </a:br>
            <a:endParaRPr lang="en-US"/>
          </a:p>
        </p:txBody>
      </p:sp>
      <p:sp>
        <p:nvSpPr>
          <p:cNvPr id="4" name="Text Placeholder 3">
            <a:extLst>
              <a:ext uri="{FF2B5EF4-FFF2-40B4-BE49-F238E27FC236}">
                <a16:creationId xmlns:a16="http://schemas.microsoft.com/office/drawing/2014/main" id="{61132A94-BB16-A22E-C45B-883E59ABFE6A}"/>
              </a:ext>
            </a:extLst>
          </p:cNvPr>
          <p:cNvSpPr>
            <a:spLocks noGrp="1"/>
          </p:cNvSpPr>
          <p:nvPr>
            <p:ph type="body" sz="quarter" idx="12" hasCustomPrompt="1"/>
          </p:nvPr>
        </p:nvSpPr>
        <p:spPr>
          <a:xfrm>
            <a:off x="539923" y="1886325"/>
            <a:ext cx="11076689" cy="394530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endParaRPr lang="en-GB"/>
          </a:p>
        </p:txBody>
      </p:sp>
      <p:sp>
        <p:nvSpPr>
          <p:cNvPr id="5" name="Slide Number Placeholder 3">
            <a:extLst>
              <a:ext uri="{FF2B5EF4-FFF2-40B4-BE49-F238E27FC236}">
                <a16:creationId xmlns:a16="http://schemas.microsoft.com/office/drawing/2014/main" id="{C8D99491-E2C3-80C2-ACFE-D01DC1DFD8A2}"/>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73121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EAB8CE9C-00C4-C49F-14E2-66F62CFF4F51}"/>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C1232F1A-BEAC-C648-3224-D1F2F2236F2C}"/>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8" name="Slide Number Placeholder 3">
            <a:extLst>
              <a:ext uri="{FF2B5EF4-FFF2-40B4-BE49-F238E27FC236}">
                <a16:creationId xmlns:a16="http://schemas.microsoft.com/office/drawing/2014/main" id="{FC8F0A31-FE34-5C66-09E9-F21C76FCDBA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935387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Cream)">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mj-lt"/>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96190"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4" name="Slide Number Placeholder 3">
            <a:extLst>
              <a:ext uri="{FF2B5EF4-FFF2-40B4-BE49-F238E27FC236}">
                <a16:creationId xmlns:a16="http://schemas.microsoft.com/office/drawing/2014/main" id="{374F3933-4A03-BFBA-997D-22337C16BE8C}"/>
              </a:ext>
            </a:extLst>
          </p:cNvPr>
          <p:cNvSpPr txBox="1">
            <a:spLocks/>
          </p:cNvSpPr>
          <p:nvPr userDrawn="1"/>
        </p:nvSpPr>
        <p:spPr>
          <a:xfrm>
            <a:off x="4724400" y="634357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914282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Cream)">
    <p:bg>
      <p:bgPr>
        <a:solidFill>
          <a:schemeClr val="bg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98013913-AFD9-24BA-34AA-E8AABDE20F19}"/>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3BAE6388-1E3E-7AD6-BD30-641C97E50407}"/>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6" name="Slide Number Placeholder 3">
            <a:extLst>
              <a:ext uri="{FF2B5EF4-FFF2-40B4-BE49-F238E27FC236}">
                <a16:creationId xmlns:a16="http://schemas.microsoft.com/office/drawing/2014/main" id="{FF36E949-7C22-D4F3-1279-518D6BC5F7E8}"/>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21741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Teal)">
    <p:bg>
      <p:bgPr>
        <a:solidFill>
          <a:schemeClr val="accent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ext Placeholder 3">
            <a:extLst>
              <a:ext uri="{FF2B5EF4-FFF2-40B4-BE49-F238E27FC236}">
                <a16:creationId xmlns:a16="http://schemas.microsoft.com/office/drawing/2014/main" id="{4C572295-B26B-1152-F20E-C99128921248}"/>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3" name="Title 1">
            <a:extLst>
              <a:ext uri="{FF2B5EF4-FFF2-40B4-BE49-F238E27FC236}">
                <a16:creationId xmlns:a16="http://schemas.microsoft.com/office/drawing/2014/main" id="{A2E39B2C-0BF4-5EFB-0305-B5722D484288}"/>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4" name="Slide Number Placeholder 3">
            <a:extLst>
              <a:ext uri="{FF2B5EF4-FFF2-40B4-BE49-F238E27FC236}">
                <a16:creationId xmlns:a16="http://schemas.microsoft.com/office/drawing/2014/main" id="{403B6054-3A9A-0518-6F5B-24941D83C949}"/>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61661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 (Blue)">
    <p:bg>
      <p:bgPr>
        <a:solidFill>
          <a:schemeClr val="accent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697B2FC6-1364-119F-F871-11091A4E0567}"/>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DC11BE5C-28DF-9449-4DE3-8B661C143398}"/>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8B6840D3-2041-CEAB-C1BD-4971D54F7A23}"/>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70052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ample Page Layout Im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5" name="Slide Number Placeholder 3">
            <a:extLst>
              <a:ext uri="{FF2B5EF4-FFF2-40B4-BE49-F238E27FC236}">
                <a16:creationId xmlns:a16="http://schemas.microsoft.com/office/drawing/2014/main" id="{1094BBC9-1DFF-DA5E-9260-794FD67CCFB8}"/>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70880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ample Page Layout Image (Cream)">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3" name="Text Placeholder 3">
            <a:extLst>
              <a:ext uri="{FF2B5EF4-FFF2-40B4-BE49-F238E27FC236}">
                <a16:creationId xmlns:a16="http://schemas.microsoft.com/office/drawing/2014/main" id="{8E8EF5E4-ED37-C644-91AC-BB34262FAAC6}"/>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Title 1">
            <a:extLst>
              <a:ext uri="{FF2B5EF4-FFF2-40B4-BE49-F238E27FC236}">
                <a16:creationId xmlns:a16="http://schemas.microsoft.com/office/drawing/2014/main" id="{AAFD347C-AC2F-599D-4E76-41D7B37E5FC6}"/>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8" name="Slide Number Placeholder 3">
            <a:extLst>
              <a:ext uri="{FF2B5EF4-FFF2-40B4-BE49-F238E27FC236}">
                <a16:creationId xmlns:a16="http://schemas.microsoft.com/office/drawing/2014/main" id="{4E008D62-2439-B42C-E1BC-40697655493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83936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mple Page Layout Image (Teal)">
    <p:bg>
      <p:bgPr>
        <a:solidFill>
          <a:schemeClr val="accent1"/>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3" name="Title 1">
            <a:extLst>
              <a:ext uri="{FF2B5EF4-FFF2-40B4-BE49-F238E27FC236}">
                <a16:creationId xmlns:a16="http://schemas.microsoft.com/office/drawing/2014/main" id="{3E743DBA-A44C-4CD5-8CFC-55269F9460ED}"/>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4" name="Text Placeholder 3">
            <a:extLst>
              <a:ext uri="{FF2B5EF4-FFF2-40B4-BE49-F238E27FC236}">
                <a16:creationId xmlns:a16="http://schemas.microsoft.com/office/drawing/2014/main" id="{582DC434-54B2-D295-47D2-FE9F81C16C28}"/>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2AA73EEF-FB9D-BCDA-F573-6945DBB00E52}"/>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845524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mple Page Layout Image (Blue)">
    <p:bg>
      <p:bgPr>
        <a:solidFill>
          <a:schemeClr val="accent2"/>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3" name="Title 1">
            <a:extLst>
              <a:ext uri="{FF2B5EF4-FFF2-40B4-BE49-F238E27FC236}">
                <a16:creationId xmlns:a16="http://schemas.microsoft.com/office/drawing/2014/main" id="{AFE82A10-132E-6FDC-1697-C0EA7D08B898}"/>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4" name="Text Placeholder 3">
            <a:extLst>
              <a:ext uri="{FF2B5EF4-FFF2-40B4-BE49-F238E27FC236}">
                <a16:creationId xmlns:a16="http://schemas.microsoft.com/office/drawing/2014/main" id="{AD899940-3D0D-DCE8-F96F-DC92A7A37B2B}"/>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01464920-F1B7-CF66-4E1F-4A15D9B07515}"/>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835367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Teal)">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marL="0" indent="0">
              <a:buFont typeface="Arial" panose="020B0604020202020204" pitchFamily="34" charset="0"/>
              <a:buNone/>
              <a:defRPr sz="1800">
                <a:latin typeface="+mn-lt"/>
                <a:ea typeface="Inter SemiBold" panose="02000503000000020004" pitchFamily="2" charset="0"/>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vert="horz" lIns="91440" tIns="45720" rIns="91440" bIns="45720" rtlCol="0">
            <a:normAutofit/>
          </a:bodyPr>
          <a:lstStyle>
            <a:lvl1pPr>
              <a:defRPr lang="en-GB" sz="1800" dirty="0">
                <a:solidFill>
                  <a:srgbClr val="0E0E0E"/>
                </a:solidFill>
                <a:latin typeface="+mn-lt"/>
                <a:ea typeface="Inter SemiBold" panose="02000503000000020004" pitchFamily="2" charset="0"/>
              </a:defRPr>
            </a:lvl1pPr>
          </a:lstStyle>
          <a:p>
            <a:pPr lvl="0"/>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6" name="Slide Number Placeholder 3">
            <a:extLst>
              <a:ext uri="{FF2B5EF4-FFF2-40B4-BE49-F238E27FC236}">
                <a16:creationId xmlns:a16="http://schemas.microsoft.com/office/drawing/2014/main" id="{D6E832F3-DE44-117C-596E-0C622612C317}"/>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9871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ample Layout Page (Blue)">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8" name="Text Placeholder 4">
            <a:extLst>
              <a:ext uri="{FF2B5EF4-FFF2-40B4-BE49-F238E27FC236}">
                <a16:creationId xmlns:a16="http://schemas.microsoft.com/office/drawing/2014/main" id="{A2A0BDD5-27D4-3128-5193-80C4DFF73FFF}"/>
              </a:ext>
            </a:extLst>
          </p:cNvPr>
          <p:cNvSpPr>
            <a:spLocks noGrp="1"/>
          </p:cNvSpPr>
          <p:nvPr>
            <p:ph type="body" sz="quarter" idx="10" hasCustomPrompt="1"/>
          </p:nvPr>
        </p:nvSpPr>
        <p:spPr>
          <a:xfrm>
            <a:off x="4018518" y="1226521"/>
            <a:ext cx="7496175" cy="1117600"/>
          </a:xfrm>
        </p:spPr>
        <p:txBody>
          <a:bodyPr>
            <a:normAutofit/>
          </a:bodyPr>
          <a:lstStyle>
            <a:lvl1pPr>
              <a:defRPr sz="1800">
                <a:latin typeface="+mn-lt"/>
                <a:ea typeface="Inter SemiBold" panose="02000503000000020004" pitchFamily="2" charset="0"/>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30" name="Text Placeholder 4">
            <a:extLst>
              <a:ext uri="{FF2B5EF4-FFF2-40B4-BE49-F238E27FC236}">
                <a16:creationId xmlns:a16="http://schemas.microsoft.com/office/drawing/2014/main" id="{C943901F-1B66-43BA-F592-D233A8B6F7AE}"/>
              </a:ext>
            </a:extLst>
          </p:cNvPr>
          <p:cNvSpPr>
            <a:spLocks noGrp="1"/>
          </p:cNvSpPr>
          <p:nvPr>
            <p:ph type="body" sz="quarter" idx="12" hasCustomPrompt="1"/>
          </p:nvPr>
        </p:nvSpPr>
        <p:spPr>
          <a:xfrm>
            <a:off x="4018518" y="3155384"/>
            <a:ext cx="7496175" cy="1117600"/>
          </a:xfrm>
        </p:spPr>
        <p:txBody>
          <a:bodyPr vert="horz" lIns="91440" tIns="45720" rIns="91440" bIns="45720" rtlCol="0">
            <a:normAutofit/>
          </a:bodyPr>
          <a:lstStyle>
            <a:lvl1pPr>
              <a:defRPr lang="en-GB" sz="1800" dirty="0">
                <a:solidFill>
                  <a:srgbClr val="0E0E0E"/>
                </a:solidFill>
                <a:latin typeface="+mn-lt"/>
                <a:ea typeface="Inter SemiBold" panose="02000503000000020004" pitchFamily="2" charset="0"/>
              </a:defRPr>
            </a:lvl1pPr>
          </a:lstStyle>
          <a:p>
            <a:pPr lvl="0"/>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32" name="Text Placeholder 4">
            <a:extLst>
              <a:ext uri="{FF2B5EF4-FFF2-40B4-BE49-F238E27FC236}">
                <a16:creationId xmlns:a16="http://schemas.microsoft.com/office/drawing/2014/main" id="{DF95E135-FDFD-BA6C-B4FA-547D55835895}"/>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4" name="Slide Number Placeholder 3">
            <a:extLst>
              <a:ext uri="{FF2B5EF4-FFF2-40B4-BE49-F238E27FC236}">
                <a16:creationId xmlns:a16="http://schemas.microsoft.com/office/drawing/2014/main" id="{CA0CE1FB-B1AB-6227-CED7-2069727E96D5}"/>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69303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mj-lt"/>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name and job title here</a:t>
            </a:r>
          </a:p>
          <a:p>
            <a:endParaRPr lang="en-GB">
              <a:solidFill>
                <a:srgbClr val="0E0E0E"/>
              </a:solidFill>
              <a:latin typeface="Lato" panose="020F0502020204030203" pitchFamily="34" charset="77"/>
            </a:endParaRP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5" name="Slide Number Placeholder 3">
            <a:extLst>
              <a:ext uri="{FF2B5EF4-FFF2-40B4-BE49-F238E27FC236}">
                <a16:creationId xmlns:a16="http://schemas.microsoft.com/office/drawing/2014/main" id="{E091A5FD-DE51-7D8F-4AC8-62B9DB8577DA}"/>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711416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3" name="Slide Number Placeholder 3">
            <a:extLst>
              <a:ext uri="{FF2B5EF4-FFF2-40B4-BE49-F238E27FC236}">
                <a16:creationId xmlns:a16="http://schemas.microsoft.com/office/drawing/2014/main" id="{AE4980C0-B033-D1D7-EF1F-4CE017DB1B47}"/>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633823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Imag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Lora SemiBold" pitchFamily="2" charset="77"/>
              </a:defRPr>
            </a:lvl1pPr>
          </a:lstStyle>
          <a:p>
            <a:pPr lvl="0"/>
            <a:r>
              <a:rPr lang="en-GB"/>
              <a:t>This is a sample quote layout page</a:t>
            </a:r>
            <a:endParaRPr lang="en-US"/>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13" name="Text Placeholder 4">
            <a:extLst>
              <a:ext uri="{FF2B5EF4-FFF2-40B4-BE49-F238E27FC236}">
                <a16:creationId xmlns:a16="http://schemas.microsoft.com/office/drawing/2014/main" id="{76407579-E86A-AE02-6226-DB1307313EA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quote or other important information to highlight here.”</a:t>
            </a:r>
          </a:p>
        </p:txBody>
      </p:sp>
      <p:sp>
        <p:nvSpPr>
          <p:cNvPr id="18" name="Text Placeholder 4">
            <a:extLst>
              <a:ext uri="{FF2B5EF4-FFF2-40B4-BE49-F238E27FC236}">
                <a16:creationId xmlns:a16="http://schemas.microsoft.com/office/drawing/2014/main" id="{72692D05-3C72-A127-0E6A-B193CDCC6008}"/>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name and job title here</a:t>
            </a:r>
          </a:p>
          <a:p>
            <a:endParaRPr lang="en-GB">
              <a:solidFill>
                <a:srgbClr val="0E0E0E"/>
              </a:solidFill>
              <a:latin typeface="Lato" panose="020F0502020204030203" pitchFamily="34" charset="77"/>
            </a:endParaRPr>
          </a:p>
        </p:txBody>
      </p:sp>
      <p:sp>
        <p:nvSpPr>
          <p:cNvPr id="5" name="Slide Number Placeholder 3">
            <a:extLst>
              <a:ext uri="{FF2B5EF4-FFF2-40B4-BE49-F238E27FC236}">
                <a16:creationId xmlns:a16="http://schemas.microsoft.com/office/drawing/2014/main" id="{934B09F7-FA91-2376-5164-457A8BF62DF6}"/>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592800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xample Image (Te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11" name="Text Placeholder 4">
            <a:extLst>
              <a:ext uri="{FF2B5EF4-FFF2-40B4-BE49-F238E27FC236}">
                <a16:creationId xmlns:a16="http://schemas.microsoft.com/office/drawing/2014/main" id="{5E236098-C915-0533-0191-5EBDF88E0BB6}"/>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 </a:t>
            </a:r>
          </a:p>
        </p:txBody>
      </p:sp>
      <p:sp>
        <p:nvSpPr>
          <p:cNvPr id="12" name="Text Placeholder 4">
            <a:extLst>
              <a:ext uri="{FF2B5EF4-FFF2-40B4-BE49-F238E27FC236}">
                <a16:creationId xmlns:a16="http://schemas.microsoft.com/office/drawing/2014/main" id="{FFB2A313-9F49-955D-B3D2-D53804BF653D}"/>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a:t>
            </a:r>
          </a:p>
        </p:txBody>
      </p:sp>
      <p:sp>
        <p:nvSpPr>
          <p:cNvPr id="5" name="Slide Number Placeholder 3">
            <a:extLst>
              <a:ext uri="{FF2B5EF4-FFF2-40B4-BE49-F238E27FC236}">
                <a16:creationId xmlns:a16="http://schemas.microsoft.com/office/drawing/2014/main" id="{0A0E0E6C-B125-4C35-766B-79A925BCF132}"/>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927472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xample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userDrawn="1"/>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6" name="Slide Number Placeholder 3">
            <a:extLst>
              <a:ext uri="{FF2B5EF4-FFF2-40B4-BE49-F238E27FC236}">
                <a16:creationId xmlns:a16="http://schemas.microsoft.com/office/drawing/2014/main" id="{96E6A66E-23EC-6913-E442-88B6B8737129}"/>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3138963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tatist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US"/>
              <a:t>Click icon to add picture</a:t>
            </a:r>
            <a:endParaRPr lang="en-GB"/>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p>
            <a:r>
              <a:rPr lang="en-US"/>
              <a:t>Click icon to add picture</a:t>
            </a:r>
            <a:endParaRPr lang="en-GB"/>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539922" y="4419978"/>
            <a:ext cx="2750515" cy="609878"/>
          </a:xfrm>
        </p:spPr>
        <p:txBody>
          <a:bodyPr/>
          <a:lstStyle>
            <a:lvl1pPr>
              <a:defRPr sz="4000" b="1" i="0">
                <a:solidFill>
                  <a:schemeClr val="tx1"/>
                </a:solidFill>
                <a:latin typeface="Lora SemiBold" pitchFamily="2" charset="77"/>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539923" y="5204667"/>
            <a:ext cx="2750515" cy="766578"/>
          </a:xfrm>
        </p:spPr>
        <p:txBody>
          <a:bodyPr>
            <a:normAutofit/>
          </a:bodyPr>
          <a:lstStyle>
            <a:lvl1pPr>
              <a:defRPr sz="1600" b="0" i="0">
                <a:latin typeface="Inter" panose="02000503000000020004" pitchFamily="2" charset="0"/>
                <a:ea typeface="Inter" panose="0200050300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Use this space for more info</a:t>
            </a:r>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517490"/>
            <a:ext cx="3272085" cy="766578"/>
          </a:xfrm>
        </p:spPr>
        <p:txBody>
          <a:bodyPr>
            <a:normAutofit/>
          </a:bodyPr>
          <a:lstStyle>
            <a:lvl1pPr>
              <a:defRPr sz="1600" b="0" i="0">
                <a:latin typeface="Inter" panose="02000503000000020004" pitchFamily="2" charset="0"/>
                <a:ea typeface="Inter" panose="02000503000000020004" pitchFamily="2" charset="0"/>
              </a:defRPr>
            </a:lvl1pPr>
          </a:lstStyle>
          <a:p>
            <a:pPr lvl="0"/>
            <a:r>
              <a:rPr lang="en-GB"/>
              <a:t>Use this space for more info</a:t>
            </a:r>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139826" y="4419978"/>
            <a:ext cx="3431567" cy="609878"/>
          </a:xfrm>
        </p:spPr>
        <p:txBody>
          <a:bodyPr/>
          <a:lstStyle>
            <a:lvl1pPr>
              <a:defRPr sz="4000" b="1" i="0">
                <a:solidFill>
                  <a:schemeClr val="tx1"/>
                </a:solidFill>
                <a:latin typeface="Lora SemiBold" pitchFamily="2" charset="77"/>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139827" y="5204667"/>
            <a:ext cx="3431567" cy="766578"/>
          </a:xfrm>
        </p:spPr>
        <p:txBody>
          <a:bodyPr/>
          <a:lstStyle>
            <a:lvl1pPr>
              <a:defRPr sz="1600" b="0" i="0">
                <a:latin typeface="Inter" panose="02000503000000020004" pitchFamily="2" charset="0"/>
                <a:ea typeface="Inter" panose="0200050300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Use this space for more info</a:t>
            </a:r>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6" name="Slide Number Placeholder 3">
            <a:extLst>
              <a:ext uri="{FF2B5EF4-FFF2-40B4-BE49-F238E27FC236}">
                <a16:creationId xmlns:a16="http://schemas.microsoft.com/office/drawing/2014/main" id="{B93F16DA-2054-CFC3-D292-F3E1B2D143B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9580237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fographics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20742"/>
            <a:ext cx="1063517"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21633" y="2172427"/>
            <a:ext cx="1076325" cy="669260"/>
          </a:xfrm>
        </p:spPr>
        <p:txBody>
          <a:bodyPr>
            <a:norm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userDrawn="1"/>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a:solidFill>
                  <a:schemeClr val="bg1"/>
                </a:solidFill>
              </a:rPr>
              <a:t>A</a:t>
            </a:r>
            <a:endParaRPr lang="en-US" sz="1600" baseline="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6" name="Slide Number Placeholder 3">
            <a:extLst>
              <a:ext uri="{FF2B5EF4-FFF2-40B4-BE49-F238E27FC236}">
                <a16:creationId xmlns:a16="http://schemas.microsoft.com/office/drawing/2014/main" id="{7A206468-C1ED-D637-A766-E39A719614B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669748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fographics (Blue)">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5" name="Slide Number Placeholder 3">
            <a:extLst>
              <a:ext uri="{FF2B5EF4-FFF2-40B4-BE49-F238E27FC236}">
                <a16:creationId xmlns:a16="http://schemas.microsoft.com/office/drawing/2014/main" id="{A716D985-654E-51D4-B249-1AF283413AC7}"/>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3414097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392465"/>
            <a:ext cx="7531197" cy="443337"/>
          </a:xfrm>
        </p:spPr>
        <p:txBody>
          <a:bodyPr>
            <a:normAutofit/>
          </a:bodyPr>
          <a:lstStyle>
            <a:lvl1pPr>
              <a:defRPr sz="1800" b="0" i="0">
                <a:latin typeface="Inter" panose="02000503000000020004" pitchFamily="2" charset="0"/>
                <a:ea typeface="Inter" panose="02000503000000020004" pitchFamily="2" charset="0"/>
              </a:defRPr>
            </a:lvl1pPr>
          </a:lstStyle>
          <a:p>
            <a:pPr lvl="0"/>
            <a:r>
              <a:rPr lang="en-GB"/>
              <a:t>Please insert tables according to the style below</a:t>
            </a:r>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US"/>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US"/>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7" name="Slide Number Placeholder 3">
            <a:extLst>
              <a:ext uri="{FF2B5EF4-FFF2-40B4-BE49-F238E27FC236}">
                <a16:creationId xmlns:a16="http://schemas.microsoft.com/office/drawing/2014/main" id="{24A3F8F4-AD5B-3ED8-59A2-7C8C507E6F7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7360915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220686"/>
            <a:ext cx="4964520" cy="3463234"/>
          </a:xfrm>
        </p:spPr>
        <p:txBody>
          <a:bodyPr/>
          <a:lstStyle/>
          <a:p>
            <a:r>
              <a:rPr lang="en-US"/>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096001" y="2220685"/>
            <a:ext cx="4964520" cy="3463234"/>
          </a:xfrm>
        </p:spPr>
        <p:txBody>
          <a:bodyPr/>
          <a:lstStyle/>
          <a:p>
            <a:r>
              <a:rPr lang="en-US"/>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400660"/>
            <a:ext cx="7540433" cy="411422"/>
          </a:xfrm>
        </p:spPr>
        <p:txBody>
          <a:bodyPr>
            <a:normAutofit/>
          </a:bodyPr>
          <a:lstStyle>
            <a:lvl1pPr>
              <a:defRPr sz="1800" b="0" i="0">
                <a:latin typeface="+mn-lt"/>
                <a:ea typeface="Inter" panose="02000503000000020004" pitchFamily="2" charset="0"/>
              </a:defRPr>
            </a:lvl1pPr>
          </a:lstStyle>
          <a:p>
            <a:pPr lvl="0"/>
            <a:r>
              <a:rPr lang="en-GB"/>
              <a:t>Please insert charts according to the style below</a:t>
            </a:r>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7" name="Slide Number Placeholder 3">
            <a:extLst>
              <a:ext uri="{FF2B5EF4-FFF2-40B4-BE49-F238E27FC236}">
                <a16:creationId xmlns:a16="http://schemas.microsoft.com/office/drawing/2014/main" id="{43BB00F2-6803-0776-7894-9BECFF18A7B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94925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6" name="Slide Number Placeholder 3">
            <a:extLst>
              <a:ext uri="{FF2B5EF4-FFF2-40B4-BE49-F238E27FC236}">
                <a16:creationId xmlns:a16="http://schemas.microsoft.com/office/drawing/2014/main" id="{0888BA42-A0B3-361B-EC55-F98F07EC829A}"/>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422205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gn Off (Cream)">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4" name="Slide Number Placeholder 3">
            <a:extLst>
              <a:ext uri="{FF2B5EF4-FFF2-40B4-BE49-F238E27FC236}">
                <a16:creationId xmlns:a16="http://schemas.microsoft.com/office/drawing/2014/main" id="{B30C914A-8112-641E-33AA-39566D63FFD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644940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lue)">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4015"/>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13" name="Slide Number Placeholder 3">
            <a:extLst>
              <a:ext uri="{FF2B5EF4-FFF2-40B4-BE49-F238E27FC236}">
                <a16:creationId xmlns:a16="http://schemas.microsoft.com/office/drawing/2014/main" id="{31C71BE3-635F-CC53-5CD7-9944AA353D9A}"/>
              </a:ext>
            </a:extLst>
          </p:cNvPr>
          <p:cNvSpPr txBox="1">
            <a:spLocks/>
          </p:cNvSpPr>
          <p:nvPr userDrawn="1"/>
        </p:nvSpPr>
        <p:spPr>
          <a:xfrm>
            <a:off x="4724400" y="634573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64976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gn Off (Teal)">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sp>
        <p:nvSpPr>
          <p:cNvPr id="2" name="Slide Number Placeholder 3">
            <a:extLst>
              <a:ext uri="{FF2B5EF4-FFF2-40B4-BE49-F238E27FC236}">
                <a16:creationId xmlns:a16="http://schemas.microsoft.com/office/drawing/2014/main" id="{9D2861EA-1A3B-1914-50E5-9E4978600104}"/>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5277614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Blue)">
    <p:bg>
      <p:bgPr>
        <a:solidFill>
          <a:schemeClr val="accent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2" name="Slide Number Placeholder 3">
            <a:extLst>
              <a:ext uri="{FF2B5EF4-FFF2-40B4-BE49-F238E27FC236}">
                <a16:creationId xmlns:a16="http://schemas.microsoft.com/office/drawing/2014/main" id="{C9F38A4A-1916-2EC3-4331-ABE3DD5E2056}"/>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798649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Heading and 2 Column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35089" y="1185257"/>
            <a:ext cx="8206432" cy="1003304"/>
          </a:xfrm>
        </p:spPr>
        <p:txBody>
          <a:bodyPr anchor="t" anchorCtr="0"/>
          <a:lstStyle/>
          <a:p>
            <a:r>
              <a:rPr lang="en-US"/>
              <a:t>Click to edit Master title style</a:t>
            </a:r>
            <a:endParaRPr lang="en-GB"/>
          </a:p>
        </p:txBody>
      </p:sp>
      <p:sp>
        <p:nvSpPr>
          <p:cNvPr id="3" name="Content Placeholder 2"/>
          <p:cNvSpPr>
            <a:spLocks noGrp="1"/>
          </p:cNvSpPr>
          <p:nvPr>
            <p:ph idx="1"/>
          </p:nvPr>
        </p:nvSpPr>
        <p:spPr>
          <a:xfrm>
            <a:off x="1266484" y="2450530"/>
            <a:ext cx="9826861" cy="3406775"/>
          </a:xfrm>
        </p:spPr>
        <p:txBody>
          <a:bodyPr numCol="2" spcCol="162000"/>
          <a:lstStyle>
            <a:lvl1pPr marL="215503">
              <a:lnSpc>
                <a:spcPts val="2177"/>
              </a:lnSpc>
              <a:spcBef>
                <a:spcPts val="771"/>
              </a:spcBef>
              <a:defRPr sz="1814">
                <a:solidFill>
                  <a:schemeClr val="tx1"/>
                </a:solidFill>
                <a:latin typeface="+mj-lt"/>
              </a:defRPr>
            </a:lvl1pPr>
            <a:lvl2pPr>
              <a:lnSpc>
                <a:spcPts val="2177"/>
              </a:lnSpc>
              <a:spcBef>
                <a:spcPts val="514"/>
              </a:spcBef>
              <a:buClr>
                <a:schemeClr val="tx1"/>
              </a:buClr>
              <a:defRPr sz="1814">
                <a:solidFill>
                  <a:schemeClr val="tx1"/>
                </a:solidFill>
              </a:defRPr>
            </a:lvl2pPr>
            <a:lvl3pPr>
              <a:lnSpc>
                <a:spcPts val="2177"/>
              </a:lnSpc>
              <a:defRPr sz="1814">
                <a:solidFill>
                  <a:schemeClr val="bg1"/>
                </a:solidFill>
              </a:defRPr>
            </a:lvl3pPr>
            <a:lvl4pPr>
              <a:lnSpc>
                <a:spcPts val="2177"/>
              </a:lnSpc>
              <a:defRPr sz="1814">
                <a:solidFill>
                  <a:schemeClr val="bg1"/>
                </a:solidFill>
              </a:defRPr>
            </a:lvl4pPr>
            <a:lvl5pPr>
              <a:lnSpc>
                <a:spcPts val="2177"/>
              </a:lnSpc>
              <a:defRPr sz="1814">
                <a:solidFill>
                  <a:schemeClr val="bg1"/>
                </a:solidFill>
              </a:defRPr>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p:txBody>
          <a:bodyPr/>
          <a:lstStyle/>
          <a:p>
            <a:fld id="{DDBE135E-2566-4748-853C-8A3B78F0FB00}" type="slidenum">
              <a:rPr lang="en-GB" smtClean="0"/>
              <a:t>‹#›</a:t>
            </a:fld>
            <a:endParaRPr lang="en-GB"/>
          </a:p>
        </p:txBody>
      </p:sp>
    </p:spTree>
    <p:extLst>
      <p:ext uri="{BB962C8B-B14F-4D97-AF65-F5344CB8AC3E}">
        <p14:creationId xmlns:p14="http://schemas.microsoft.com/office/powerpoint/2010/main" val="1055948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Sample Layout Page (Cream)">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7611789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1" y="350520"/>
            <a:ext cx="5530660"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2" name="Picture Placeholder 11">
            <a:extLst>
              <a:ext uri="{FF2B5EF4-FFF2-40B4-BE49-F238E27FC236}">
                <a16:creationId xmlns:a16="http://schemas.microsoft.com/office/drawing/2014/main" id="{DD23A9BB-0467-40B1-8547-4AAFA68D1909}"/>
              </a:ext>
              <a:ext uri="{C183D7F6-B498-43B3-948B-1728B52AA6E4}">
                <adec:decorative xmlns:adec="http://schemas.microsoft.com/office/drawing/2017/decorative" val="1"/>
              </a:ext>
            </a:extLst>
          </p:cNvPr>
          <p:cNvSpPr>
            <a:spLocks noGrp="1"/>
          </p:cNvSpPr>
          <p:nvPr>
            <p:ph type="pic" sz="quarter" idx="10"/>
          </p:nvPr>
        </p:nvSpPr>
        <p:spPr>
          <a:xfrm>
            <a:off x="6095998" y="344630"/>
            <a:ext cx="5736002" cy="6168740"/>
          </a:xfrm>
        </p:spPr>
        <p:txBody>
          <a:bodyPr/>
          <a:lstStyle/>
          <a:p>
            <a:endParaRPr lang="en-GB"/>
          </a:p>
        </p:txBody>
      </p:sp>
      <p:pic>
        <p:nvPicPr>
          <p:cNvPr id="6" name="Picture 5" descr="National Institute for Health and Care Excellence logo">
            <a:extLst>
              <a:ext uri="{FF2B5EF4-FFF2-40B4-BE49-F238E27FC236}">
                <a16:creationId xmlns:a16="http://schemas.microsoft.com/office/drawing/2014/main" id="{B01BEAF0-10A5-487D-A638-8580733C8C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
        <p:nvSpPr>
          <p:cNvPr id="7" name="Title 1">
            <a:extLst>
              <a:ext uri="{FF2B5EF4-FFF2-40B4-BE49-F238E27FC236}">
                <a16:creationId xmlns:a16="http://schemas.microsoft.com/office/drawing/2014/main" id="{A9789412-DB88-448F-8665-80D1476288DA}"/>
              </a:ext>
            </a:extLst>
          </p:cNvPr>
          <p:cNvSpPr>
            <a:spLocks noGrp="1"/>
          </p:cNvSpPr>
          <p:nvPr>
            <p:ph type="ctrTitle" hasCustomPrompt="1"/>
          </p:nvPr>
        </p:nvSpPr>
        <p:spPr>
          <a:xfrm>
            <a:off x="724988" y="683466"/>
            <a:ext cx="3924300" cy="1276350"/>
          </a:xfrm>
          <a:prstGeom prst="rect">
            <a:avLst/>
          </a:prstGeom>
        </p:spPr>
        <p:txBody>
          <a:bodyPr anchor="t" anchorCtr="0">
            <a:normAutofit/>
          </a:bodyPr>
          <a:lstStyle>
            <a:lvl1pPr algn="l">
              <a:defRPr sz="4000">
                <a:solidFill>
                  <a:schemeClr val="bg1"/>
                </a:solidFill>
              </a:defRPr>
            </a:lvl1pPr>
          </a:lstStyle>
          <a:p>
            <a:r>
              <a:rPr lang="en-US"/>
              <a:t>This is a sample title page layout</a:t>
            </a:r>
          </a:p>
        </p:txBody>
      </p:sp>
      <p:sp>
        <p:nvSpPr>
          <p:cNvPr id="8" name="Subtitle 2">
            <a:extLst>
              <a:ext uri="{FF2B5EF4-FFF2-40B4-BE49-F238E27FC236}">
                <a16:creationId xmlns:a16="http://schemas.microsoft.com/office/drawing/2014/main" id="{65407C8E-9326-4458-9C56-2C76C948E0AF}"/>
              </a:ext>
            </a:extLst>
          </p:cNvPr>
          <p:cNvSpPr>
            <a:spLocks noGrp="1"/>
          </p:cNvSpPr>
          <p:nvPr>
            <p:ph type="subTitle" idx="1" hasCustomPrompt="1"/>
          </p:nvPr>
        </p:nvSpPr>
        <p:spPr>
          <a:xfrm>
            <a:off x="724988" y="2202747"/>
            <a:ext cx="3924300"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Tree>
    <p:extLst>
      <p:ext uri="{BB962C8B-B14F-4D97-AF65-F5344CB8AC3E}">
        <p14:creationId xmlns:p14="http://schemas.microsoft.com/office/powerpoint/2010/main" val="41320875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0" y="350520"/>
            <a:ext cx="11471999" cy="6156959"/>
          </a:xfrm>
          <a:prstGeom prst="rect">
            <a:avLst/>
          </a:prstGeom>
          <a:solidFill>
            <a:srgbClr val="451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6" name="Picture 5">
            <a:extLst>
              <a:ext uri="{FF2B5EF4-FFF2-40B4-BE49-F238E27FC236}">
                <a16:creationId xmlns:a16="http://schemas.microsoft.com/office/drawing/2014/main" id="{B01BEAF0-10A5-487D-A638-8580733C8CC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
        <p:nvSpPr>
          <p:cNvPr id="7" name="Title 1">
            <a:extLst>
              <a:ext uri="{FF2B5EF4-FFF2-40B4-BE49-F238E27FC236}">
                <a16:creationId xmlns:a16="http://schemas.microsoft.com/office/drawing/2014/main" id="{AD2AEADB-4337-4878-BB07-3CD1B33B46B5}"/>
              </a:ext>
            </a:extLst>
          </p:cNvPr>
          <p:cNvSpPr>
            <a:spLocks noGrp="1"/>
          </p:cNvSpPr>
          <p:nvPr>
            <p:ph type="ctrTitle" hasCustomPrompt="1"/>
          </p:nvPr>
        </p:nvSpPr>
        <p:spPr>
          <a:xfrm>
            <a:off x="724988" y="746309"/>
            <a:ext cx="5199563" cy="1276350"/>
          </a:xfrm>
          <a:prstGeom prst="rect">
            <a:avLst/>
          </a:prstGeom>
        </p:spPr>
        <p:txBody>
          <a:bodyPr anchor="t" anchorCtr="0">
            <a:normAutofit/>
          </a:bodyPr>
          <a:lstStyle>
            <a:lvl1pPr algn="l">
              <a:defRPr sz="4000">
                <a:solidFill>
                  <a:schemeClr val="bg1"/>
                </a:solidFill>
              </a:defRPr>
            </a:lvl1pPr>
          </a:lstStyle>
          <a:p>
            <a:r>
              <a:rPr lang="en-US"/>
              <a:t>This is a sample divider page layout</a:t>
            </a:r>
          </a:p>
        </p:txBody>
      </p:sp>
      <p:sp>
        <p:nvSpPr>
          <p:cNvPr id="8" name="Subtitle 2">
            <a:extLst>
              <a:ext uri="{FF2B5EF4-FFF2-40B4-BE49-F238E27FC236}">
                <a16:creationId xmlns:a16="http://schemas.microsoft.com/office/drawing/2014/main" id="{0F404470-FC0D-4812-9A23-A880D12A6DDE}"/>
              </a:ext>
            </a:extLst>
          </p:cNvPr>
          <p:cNvSpPr>
            <a:spLocks noGrp="1"/>
          </p:cNvSpPr>
          <p:nvPr>
            <p:ph type="subTitle" idx="1" hasCustomPrompt="1"/>
          </p:nvPr>
        </p:nvSpPr>
        <p:spPr>
          <a:xfrm>
            <a:off x="724988" y="2230292"/>
            <a:ext cx="5199564"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Tree>
    <p:extLst>
      <p:ext uri="{BB962C8B-B14F-4D97-AF65-F5344CB8AC3E}">
        <p14:creationId xmlns:p14="http://schemas.microsoft.com/office/powerpoint/2010/main" val="2536680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Two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a:t>This is sample bulleted text (2 columns)</a:t>
            </a:r>
            <a:br>
              <a:rPr lang="en-US"/>
            </a:br>
            <a:endParaRPr lang="en-US"/>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5803119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Heading and 2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1535089" y="1185257"/>
            <a:ext cx="8206432" cy="1003304"/>
          </a:xfrm>
        </p:spPr>
        <p:txBody>
          <a:bodyPr anchor="t" anchorCtr="0"/>
          <a:lstStyle/>
          <a:p>
            <a:r>
              <a:rPr lang="en-US"/>
              <a:t>Click to edit Master title style</a:t>
            </a:r>
            <a:endParaRPr lang="en-GB"/>
          </a:p>
        </p:txBody>
      </p:sp>
      <p:sp>
        <p:nvSpPr>
          <p:cNvPr id="3" name="Content Placeholder 2"/>
          <p:cNvSpPr>
            <a:spLocks noGrp="1"/>
          </p:cNvSpPr>
          <p:nvPr>
            <p:ph idx="1"/>
          </p:nvPr>
        </p:nvSpPr>
        <p:spPr>
          <a:xfrm>
            <a:off x="1266484" y="2450530"/>
            <a:ext cx="9826861" cy="3406775"/>
          </a:xfrm>
        </p:spPr>
        <p:txBody>
          <a:bodyPr numCol="2" spcCol="162000"/>
          <a:lstStyle>
            <a:lvl1pPr marL="215503">
              <a:lnSpc>
                <a:spcPts val="2177"/>
              </a:lnSpc>
              <a:spcBef>
                <a:spcPts val="771"/>
              </a:spcBef>
              <a:defRPr sz="1814">
                <a:solidFill>
                  <a:schemeClr val="tx1"/>
                </a:solidFill>
                <a:latin typeface="+mj-lt"/>
              </a:defRPr>
            </a:lvl1pPr>
            <a:lvl2pPr>
              <a:lnSpc>
                <a:spcPts val="2177"/>
              </a:lnSpc>
              <a:spcBef>
                <a:spcPts val="514"/>
              </a:spcBef>
              <a:buClr>
                <a:schemeClr val="tx1"/>
              </a:buClr>
              <a:defRPr sz="1814">
                <a:solidFill>
                  <a:schemeClr val="tx1"/>
                </a:solidFill>
              </a:defRPr>
            </a:lvl2pPr>
            <a:lvl3pPr>
              <a:lnSpc>
                <a:spcPts val="2177"/>
              </a:lnSpc>
              <a:defRPr sz="1814">
                <a:solidFill>
                  <a:schemeClr val="bg1"/>
                </a:solidFill>
              </a:defRPr>
            </a:lvl3pPr>
            <a:lvl4pPr>
              <a:lnSpc>
                <a:spcPts val="2177"/>
              </a:lnSpc>
              <a:defRPr sz="1814">
                <a:solidFill>
                  <a:schemeClr val="bg1"/>
                </a:solidFill>
              </a:defRPr>
            </a:lvl4pPr>
            <a:lvl5pPr>
              <a:lnSpc>
                <a:spcPts val="2177"/>
              </a:lnSpc>
              <a:defRPr sz="1814">
                <a:solidFill>
                  <a:schemeClr val="bg1"/>
                </a:solidFill>
              </a:defRPr>
            </a:lvl5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ln>
            <a:solidFill>
              <a:schemeClr val="tx1"/>
            </a:solidFill>
          </a:ln>
        </p:spPr>
        <p:txBody>
          <a:bodyPr/>
          <a:lstStyle/>
          <a:p>
            <a:endParaRPr lang="en-GB"/>
          </a:p>
        </p:txBody>
      </p:sp>
    </p:spTree>
    <p:extLst>
      <p:ext uri="{BB962C8B-B14F-4D97-AF65-F5344CB8AC3E}">
        <p14:creationId xmlns:p14="http://schemas.microsoft.com/office/powerpoint/2010/main" val="23645676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One Column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13884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5153298"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divider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5153298"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15" name="Slide Number Placeholder 3">
            <a:extLst>
              <a:ext uri="{FF2B5EF4-FFF2-40B4-BE49-F238E27FC236}">
                <a16:creationId xmlns:a16="http://schemas.microsoft.com/office/drawing/2014/main" id="{67A6C757-4606-EF50-6E63-BAA994D3300A}"/>
              </a:ext>
            </a:extLst>
          </p:cNvPr>
          <p:cNvSpPr txBox="1">
            <a:spLocks/>
          </p:cNvSpPr>
          <p:nvPr userDrawn="1"/>
        </p:nvSpPr>
        <p:spPr>
          <a:xfrm>
            <a:off x="4724400" y="630000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465792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Blue)">
    <p:bg>
      <p:bgPr>
        <a:solidFill>
          <a:schemeClr val="accent2"/>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11" name="Slide Number Placeholder 3">
            <a:extLst>
              <a:ext uri="{FF2B5EF4-FFF2-40B4-BE49-F238E27FC236}">
                <a16:creationId xmlns:a16="http://schemas.microsoft.com/office/drawing/2014/main" id="{F1CCFDDA-763F-1BFD-9435-41DDEEB30AC5}"/>
              </a:ext>
            </a:extLst>
          </p:cNvPr>
          <p:cNvSpPr txBox="1">
            <a:spLocks/>
          </p:cNvSpPr>
          <p:nvPr userDrawn="1"/>
        </p:nvSpPr>
        <p:spPr>
          <a:xfrm>
            <a:off x="4724400" y="629067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
        <p:nvSpPr>
          <p:cNvPr id="2" name="Title 1">
            <a:extLst>
              <a:ext uri="{FF2B5EF4-FFF2-40B4-BE49-F238E27FC236}">
                <a16:creationId xmlns:a16="http://schemas.microsoft.com/office/drawing/2014/main" id="{65204AC1-C763-50A7-1CE0-11C663C67ADA}"/>
              </a:ext>
            </a:extLst>
          </p:cNvPr>
          <p:cNvSpPr>
            <a:spLocks noGrp="1"/>
          </p:cNvSpPr>
          <p:nvPr>
            <p:ph type="ctrTitle" hasCustomPrompt="1"/>
          </p:nvPr>
        </p:nvSpPr>
        <p:spPr>
          <a:xfrm>
            <a:off x="724988" y="722208"/>
            <a:ext cx="5153298"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divider page layout</a:t>
            </a:r>
          </a:p>
        </p:txBody>
      </p:sp>
      <p:sp>
        <p:nvSpPr>
          <p:cNvPr id="3" name="Subtitle 2">
            <a:extLst>
              <a:ext uri="{FF2B5EF4-FFF2-40B4-BE49-F238E27FC236}">
                <a16:creationId xmlns:a16="http://schemas.microsoft.com/office/drawing/2014/main" id="{1F0BAC17-BE77-E19E-1714-F6E413823A4D}"/>
              </a:ext>
            </a:extLst>
          </p:cNvPr>
          <p:cNvSpPr>
            <a:spLocks noGrp="1"/>
          </p:cNvSpPr>
          <p:nvPr>
            <p:ph type="subTitle" idx="1" hasCustomPrompt="1"/>
          </p:nvPr>
        </p:nvSpPr>
        <p:spPr>
          <a:xfrm>
            <a:off x="724988" y="2241489"/>
            <a:ext cx="5153298"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Tree>
    <p:extLst>
      <p:ext uri="{BB962C8B-B14F-4D97-AF65-F5344CB8AC3E}">
        <p14:creationId xmlns:p14="http://schemas.microsoft.com/office/powerpoint/2010/main" val="302429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076689" cy="3945308"/>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mn-lt"/>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Slide Number Placeholder 3">
            <a:extLst>
              <a:ext uri="{FF2B5EF4-FFF2-40B4-BE49-F238E27FC236}">
                <a16:creationId xmlns:a16="http://schemas.microsoft.com/office/drawing/2014/main" id="{007FBE87-93AD-A655-FBFA-C4D04D43620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74628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mple Page (Cream)">
    <p:bg>
      <p:bgPr>
        <a:solidFill>
          <a:schemeClr val="bg2"/>
        </a:solidFill>
        <a:effectLst/>
      </p:bgPr>
    </p:b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076689" cy="3954638"/>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Inter" panose="02000503000000020004" pitchFamily="2" charset="0"/>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0D1F115A-42ED-BC53-4763-434037347E16}"/>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4" name="Slide Number Placeholder 3">
            <a:extLst>
              <a:ext uri="{FF2B5EF4-FFF2-40B4-BE49-F238E27FC236}">
                <a16:creationId xmlns:a16="http://schemas.microsoft.com/office/drawing/2014/main" id="{363883FE-366A-A46C-FF0D-9CF02E17EBB0}"/>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46721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mple Page (Teal)">
    <p:bg>
      <p:bgPr>
        <a:solidFill>
          <a:schemeClr val="accent1"/>
        </a:solidFill>
        <a:effectLst/>
      </p:bgPr>
    </p:b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076689" cy="3935977"/>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10" name="Slide Number Placeholder 3">
            <a:extLst>
              <a:ext uri="{FF2B5EF4-FFF2-40B4-BE49-F238E27FC236}">
                <a16:creationId xmlns:a16="http://schemas.microsoft.com/office/drawing/2014/main" id="{EC556465-A7E6-47AC-E137-7531B42F5538}"/>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
        <p:nvSpPr>
          <p:cNvPr id="2" name="Title 1">
            <a:extLst>
              <a:ext uri="{FF2B5EF4-FFF2-40B4-BE49-F238E27FC236}">
                <a16:creationId xmlns:a16="http://schemas.microsoft.com/office/drawing/2014/main" id="{A4FC3E31-B160-DF89-AFCA-94CC882CA716}"/>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br>
              <a:rPr lang="en-US"/>
            </a:br>
            <a:endParaRPr lang="en-US"/>
          </a:p>
        </p:txBody>
      </p:sp>
    </p:spTree>
    <p:extLst>
      <p:ext uri="{BB962C8B-B14F-4D97-AF65-F5344CB8AC3E}">
        <p14:creationId xmlns:p14="http://schemas.microsoft.com/office/powerpoint/2010/main" val="138560793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a:t>Please select from the available layout slides</a:t>
            </a:r>
            <a:endParaRPr lang="en-GB"/>
          </a:p>
        </p:txBody>
      </p:sp>
    </p:spTree>
    <p:extLst>
      <p:ext uri="{BB962C8B-B14F-4D97-AF65-F5344CB8AC3E}">
        <p14:creationId xmlns:p14="http://schemas.microsoft.com/office/powerpoint/2010/main" val="3704599898"/>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05" r:id="rId14"/>
    <p:sldLayoutId id="2147484106" r:id="rId15"/>
    <p:sldLayoutId id="2147484107" r:id="rId16"/>
    <p:sldLayoutId id="2147484108" r:id="rId17"/>
    <p:sldLayoutId id="2147484109" r:id="rId18"/>
    <p:sldLayoutId id="2147484110" r:id="rId19"/>
    <p:sldLayoutId id="2147484111" r:id="rId20"/>
    <p:sldLayoutId id="2147484112" r:id="rId21"/>
    <p:sldLayoutId id="2147484113" r:id="rId22"/>
    <p:sldLayoutId id="2147484114" r:id="rId23"/>
    <p:sldLayoutId id="2147484115" r:id="rId24"/>
    <p:sldLayoutId id="2147484116" r:id="rId25"/>
    <p:sldLayoutId id="2147484117" r:id="rId26"/>
    <p:sldLayoutId id="2147484118" r:id="rId27"/>
    <p:sldLayoutId id="2147484119" r:id="rId28"/>
    <p:sldLayoutId id="2147484120" r:id="rId29"/>
    <p:sldLayoutId id="2147484121" r:id="rId30"/>
    <p:sldLayoutId id="2147484123" r:id="rId31"/>
    <p:sldLayoutId id="2147484122" r:id="rId32"/>
    <p:sldLayoutId id="2147484124" r:id="rId33"/>
    <p:sldLayoutId id="2147484125" r:id="rId34"/>
    <p:sldLayoutId id="2147484126" r:id="rId35"/>
    <p:sldLayoutId id="2147484127" r:id="rId36"/>
    <p:sldLayoutId id="2147484128" r:id="rId37"/>
    <p:sldLayoutId id="2147484129" r:id="rId38"/>
    <p:sldLayoutId id="2147484130" r:id="rId39"/>
    <p:sldLayoutId id="2147484131" r:id="rId40"/>
    <p:sldLayoutId id="2147484132" r:id="rId41"/>
    <p:sldLayoutId id="2147484135" r:id="rId42"/>
    <p:sldLayoutId id="2147484136" r:id="rId43"/>
    <p:sldLayoutId id="2147484133" r:id="rId44"/>
    <p:sldLayoutId id="2147484134" r:id="rId45"/>
    <p:sldLayoutId id="2147484137" r:id="rId46"/>
    <p:sldLayoutId id="2147484139" r:id="rId47"/>
    <p:sldLayoutId id="2147484140" r:id="rId48"/>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Lora SemiBold" charset="0"/>
          <a:cs typeface="Lora SemiBold"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20" userDrawn="1">
          <p15:clr>
            <a:srgbClr val="F26B43"/>
          </p15:clr>
        </p15:guide>
        <p15:guide id="2" pos="3840" userDrawn="1">
          <p15:clr>
            <a:srgbClr val="F26B43"/>
          </p15:clr>
        </p15:guide>
        <p15:guide id="3" orient="horz" pos="4088" userDrawn="1">
          <p15:clr>
            <a:srgbClr val="F26B43"/>
          </p15:clr>
        </p15:guide>
        <p15:guide id="4" orient="horz" pos="411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hyperlink" Target="https://www.nice.org.uk/terms-and-conditions#notice-of-rights" TargetMode="Externa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8.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3E6B795-EA4F-9968-1C4E-4B2646A50490}"/>
              </a:ext>
            </a:extLst>
          </p:cNvPr>
          <p:cNvSpPr>
            <a:spLocks noGrp="1"/>
          </p:cNvSpPr>
          <p:nvPr>
            <p:ph type="ctrTitle"/>
          </p:nvPr>
        </p:nvSpPr>
        <p:spPr>
          <a:xfrm>
            <a:off x="724988" y="724015"/>
            <a:ext cx="5991498" cy="2226014"/>
          </a:xfrm>
        </p:spPr>
        <p:txBody>
          <a:bodyPr>
            <a:normAutofit fontScale="90000"/>
          </a:bodyPr>
          <a:lstStyle/>
          <a:p>
            <a:r>
              <a:rPr lang="en-US" dirty="0"/>
              <a:t>24/25 Corporate Business plan</a:t>
            </a:r>
            <a:br>
              <a:rPr lang="en-US" dirty="0"/>
            </a:br>
            <a:br>
              <a:rPr lang="en-US" dirty="0"/>
            </a:br>
            <a:br>
              <a:rPr lang="en-US" dirty="0"/>
            </a:br>
            <a:br>
              <a:rPr lang="en-US" dirty="0"/>
            </a:br>
            <a:endParaRPr lang="en-US" sz="2000" dirty="0">
              <a:latin typeface="Inter"/>
            </a:endParaRPr>
          </a:p>
        </p:txBody>
      </p:sp>
      <p:sp>
        <p:nvSpPr>
          <p:cNvPr id="13" name="Subtitle 2">
            <a:extLst>
              <a:ext uri="{FF2B5EF4-FFF2-40B4-BE49-F238E27FC236}">
                <a16:creationId xmlns:a16="http://schemas.microsoft.com/office/drawing/2014/main" id="{C0435C80-6347-8C74-393B-24BA16C15CCD}"/>
              </a:ext>
              <a:ext uri="{C183D7F6-B498-43B3-948B-1728B52AA6E4}">
                <adec:decorative xmlns:adec="http://schemas.microsoft.com/office/drawing/2017/decorative" val="1"/>
              </a:ext>
            </a:extLst>
          </p:cNvPr>
          <p:cNvSpPr>
            <a:spLocks noGrp="1"/>
          </p:cNvSpPr>
          <p:nvPr>
            <p:ph type="subTitle" idx="1"/>
          </p:nvPr>
        </p:nvSpPr>
        <p:spPr>
          <a:xfrm>
            <a:off x="724988" y="3210318"/>
            <a:ext cx="4860470" cy="2009661"/>
          </a:xfrm>
        </p:spPr>
        <p:txBody>
          <a:bodyPr vert="horz" lIns="91440" tIns="45720" rIns="91440" bIns="45720" rtlCol="0" anchor="t">
            <a:noAutofit/>
          </a:bodyPr>
          <a:lstStyle/>
          <a:p>
            <a:endParaRPr lang="en-US" sz="1600"/>
          </a:p>
          <a:p>
            <a:endParaRPr lang="en-US" sz="1600"/>
          </a:p>
          <a:p>
            <a:endParaRPr lang="en-US"/>
          </a:p>
        </p:txBody>
      </p:sp>
      <p:pic>
        <p:nvPicPr>
          <p:cNvPr id="6" name="Picture Placeholder 5" descr="A stethoscope on a computer&#10;&#10;Description automatically generated">
            <a:extLst>
              <a:ext uri="{FF2B5EF4-FFF2-40B4-BE49-F238E27FC236}">
                <a16:creationId xmlns:a16="http://schemas.microsoft.com/office/drawing/2014/main" id="{A294DDA0-D312-C46A-71C1-6C07BF6009B5}"/>
              </a:ext>
            </a:extLst>
          </p:cNvPr>
          <p:cNvPicPr>
            <a:picLocks noGrp="1" noChangeAspect="1"/>
          </p:cNvPicPr>
          <p:nvPr>
            <p:ph type="pic" sz="quarter" idx="10"/>
          </p:nvPr>
        </p:nvPicPr>
        <p:blipFill rotWithShape="1">
          <a:blip r:embed="rId2"/>
          <a:srcRect l="10991" r="26204" b="-1"/>
          <a:stretch/>
        </p:blipFill>
        <p:spPr>
          <a:xfrm>
            <a:off x="5730875" y="-9054"/>
            <a:ext cx="6461125" cy="6867053"/>
          </a:xfrm>
          <a:noFill/>
        </p:spPr>
      </p:pic>
      <p:sp>
        <p:nvSpPr>
          <p:cNvPr id="2" name="Subtitle 2">
            <a:extLst>
              <a:ext uri="{FF2B5EF4-FFF2-40B4-BE49-F238E27FC236}">
                <a16:creationId xmlns:a16="http://schemas.microsoft.com/office/drawing/2014/main" id="{82D9C034-0D78-5A4D-77C7-AE514B86289B}"/>
              </a:ext>
            </a:extLst>
          </p:cNvPr>
          <p:cNvSpPr txBox="1">
            <a:spLocks/>
          </p:cNvSpPr>
          <p:nvPr/>
        </p:nvSpPr>
        <p:spPr>
          <a:xfrm>
            <a:off x="812073" y="3502925"/>
            <a:ext cx="5153298" cy="135651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Inter" panose="02000503000000020004" pitchFamily="2" charset="0"/>
                <a:cs typeface="Inter"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t>Draft for Board approval</a:t>
            </a:r>
          </a:p>
          <a:p>
            <a:r>
              <a:rPr lang="en-GB"/>
              <a:t>May 2024</a:t>
            </a:r>
          </a:p>
          <a:p>
            <a:endParaRPr lang="en-GB"/>
          </a:p>
          <a:p>
            <a:endParaRPr lang="en-GB"/>
          </a:p>
        </p:txBody>
      </p:sp>
    </p:spTree>
    <p:extLst>
      <p:ext uri="{BB962C8B-B14F-4D97-AF65-F5344CB8AC3E}">
        <p14:creationId xmlns:p14="http://schemas.microsoft.com/office/powerpoint/2010/main" val="1207658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BECE3-CFD5-A428-52B7-23685135DE92}"/>
            </a:ext>
          </a:extLst>
        </p:cNvPr>
        <p:cNvGrpSpPr/>
        <p:nvPr/>
      </p:nvGrpSpPr>
      <p:grpSpPr>
        <a:xfrm>
          <a:off x="0" y="0"/>
          <a:ext cx="0" cy="0"/>
          <a:chOff x="0" y="0"/>
          <a:chExt cx="0" cy="0"/>
        </a:xfrm>
      </p:grpSpPr>
      <p:grpSp>
        <p:nvGrpSpPr>
          <p:cNvPr id="38" name="Group 37" descr="Developed and consulted on a new strategic  &#10;approach for how we work with people and communities">
            <a:extLst>
              <a:ext uri="{FF2B5EF4-FFF2-40B4-BE49-F238E27FC236}">
                <a16:creationId xmlns:a16="http://schemas.microsoft.com/office/drawing/2014/main" id="{F5BDABF9-F079-610D-25FB-F8F1952DFDB0}"/>
              </a:ext>
            </a:extLst>
          </p:cNvPr>
          <p:cNvGrpSpPr/>
          <p:nvPr/>
        </p:nvGrpSpPr>
        <p:grpSpPr>
          <a:xfrm>
            <a:off x="8197729" y="2085251"/>
            <a:ext cx="3624770" cy="2048260"/>
            <a:chOff x="8197729" y="2085251"/>
            <a:chExt cx="3624770" cy="2048260"/>
          </a:xfrm>
        </p:grpSpPr>
        <p:sp>
          <p:nvSpPr>
            <p:cNvPr id="11" name="Rectangle 10">
              <a:extLst>
                <a:ext uri="{FF2B5EF4-FFF2-40B4-BE49-F238E27FC236}">
                  <a16:creationId xmlns:a16="http://schemas.microsoft.com/office/drawing/2014/main" id="{9DB8131E-6CAB-8540-C95A-6633C4B11744}"/>
                </a:ext>
              </a:extLst>
            </p:cNvPr>
            <p:cNvSpPr/>
            <p:nvPr/>
          </p:nvSpPr>
          <p:spPr>
            <a:xfrm>
              <a:off x="8197729" y="2088299"/>
              <a:ext cx="3619491" cy="20452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6" descr="A group of blue and white rectangular speech bubbles&#10;&#10;Description automatically generated">
              <a:extLst>
                <a:ext uri="{FF2B5EF4-FFF2-40B4-BE49-F238E27FC236}">
                  <a16:creationId xmlns:a16="http://schemas.microsoft.com/office/drawing/2014/main" id="{5A735B20-A3C2-7D87-0365-F4EC17F3E65D}"/>
                </a:ext>
              </a:extLst>
            </p:cNvPr>
            <p:cNvPicPr>
              <a:picLocks noChangeAspect="1"/>
            </p:cNvPicPr>
            <p:nvPr/>
          </p:nvPicPr>
          <p:blipFill rotWithShape="1">
            <a:blip r:embed="rId2"/>
            <a:srcRect l="58307"/>
            <a:stretch/>
          </p:blipFill>
          <p:spPr>
            <a:xfrm>
              <a:off x="10314039" y="2085251"/>
              <a:ext cx="1508460" cy="2048260"/>
            </a:xfrm>
            <a:prstGeom prst="rect">
              <a:avLst/>
            </a:prstGeom>
          </p:spPr>
        </p:pic>
      </p:grpSp>
      <p:grpSp>
        <p:nvGrpSpPr>
          <p:cNvPr id="30" name="Group 29" descr="Supporting NICE's implementation efforts by measuring and illustrating update for quality standard measures and medicines across 19 priority topics.&#10;">
            <a:extLst>
              <a:ext uri="{FF2B5EF4-FFF2-40B4-BE49-F238E27FC236}">
                <a16:creationId xmlns:a16="http://schemas.microsoft.com/office/drawing/2014/main" id="{FE7EC282-ECFC-BA01-0D36-0B811795AD90}"/>
              </a:ext>
            </a:extLst>
          </p:cNvPr>
          <p:cNvGrpSpPr/>
          <p:nvPr/>
        </p:nvGrpSpPr>
        <p:grpSpPr>
          <a:xfrm>
            <a:off x="4318369" y="2086775"/>
            <a:ext cx="3621315" cy="2049573"/>
            <a:chOff x="4318369" y="2086775"/>
            <a:chExt cx="3621315" cy="2049573"/>
          </a:xfrm>
        </p:grpSpPr>
        <p:sp>
          <p:nvSpPr>
            <p:cNvPr id="12" name="Rectangle 11">
              <a:extLst>
                <a:ext uri="{FF2B5EF4-FFF2-40B4-BE49-F238E27FC236}">
                  <a16:creationId xmlns:a16="http://schemas.microsoft.com/office/drawing/2014/main" id="{8CFF7585-8E93-55EC-8587-0FB0D8D05515}"/>
                </a:ext>
              </a:extLst>
            </p:cNvPr>
            <p:cNvSpPr/>
            <p:nvPr/>
          </p:nvSpPr>
          <p:spPr>
            <a:xfrm>
              <a:off x="4318369" y="2091136"/>
              <a:ext cx="3614528" cy="20452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descr="A computer screen with a notepad&#10;&#10;Description automatically generated">
              <a:extLst>
                <a:ext uri="{FF2B5EF4-FFF2-40B4-BE49-F238E27FC236}">
                  <a16:creationId xmlns:a16="http://schemas.microsoft.com/office/drawing/2014/main" id="{67D01B68-C39D-7BB9-AD48-3F5B6879A651}"/>
                </a:ext>
              </a:extLst>
            </p:cNvPr>
            <p:cNvPicPr>
              <a:picLocks noChangeAspect="1"/>
            </p:cNvPicPr>
            <p:nvPr/>
          </p:nvPicPr>
          <p:blipFill rotWithShape="1">
            <a:blip r:embed="rId3"/>
            <a:srcRect l="68930" r="3533" b="50967"/>
            <a:stretch/>
          </p:blipFill>
          <p:spPr>
            <a:xfrm>
              <a:off x="6943376" y="2086775"/>
              <a:ext cx="996308" cy="1004312"/>
            </a:xfrm>
            <a:prstGeom prst="rect">
              <a:avLst/>
            </a:prstGeom>
          </p:spPr>
        </p:pic>
      </p:grpSp>
      <p:grpSp>
        <p:nvGrpSpPr>
          <p:cNvPr id="20" name="Group 19" descr="Established ongoing access to new sources of real-world data to improve our guideline and indicator development.&#10;">
            <a:extLst>
              <a:ext uri="{FF2B5EF4-FFF2-40B4-BE49-F238E27FC236}">
                <a16:creationId xmlns:a16="http://schemas.microsoft.com/office/drawing/2014/main" id="{C44077E3-A0FF-0BB6-72EA-D1ABC2436D70}"/>
              </a:ext>
            </a:extLst>
          </p:cNvPr>
          <p:cNvGrpSpPr/>
          <p:nvPr/>
        </p:nvGrpSpPr>
        <p:grpSpPr>
          <a:xfrm>
            <a:off x="420022" y="2091136"/>
            <a:ext cx="3617860" cy="2045212"/>
            <a:chOff x="420022" y="2091136"/>
            <a:chExt cx="3617860" cy="2045212"/>
          </a:xfrm>
        </p:grpSpPr>
        <p:sp>
          <p:nvSpPr>
            <p:cNvPr id="10" name="Rectangle 9">
              <a:extLst>
                <a:ext uri="{FF2B5EF4-FFF2-40B4-BE49-F238E27FC236}">
                  <a16:creationId xmlns:a16="http://schemas.microsoft.com/office/drawing/2014/main" id="{C925A70E-BD09-CD60-CAE6-3BBD88ED974D}"/>
                </a:ext>
              </a:extLst>
            </p:cNvPr>
            <p:cNvSpPr/>
            <p:nvPr/>
          </p:nvSpPr>
          <p:spPr>
            <a:xfrm>
              <a:off x="420022" y="2091136"/>
              <a:ext cx="3614528" cy="20452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descr="A screenshot of a computer&#10;&#10;Description automatically generated">
              <a:extLst>
                <a:ext uri="{FF2B5EF4-FFF2-40B4-BE49-F238E27FC236}">
                  <a16:creationId xmlns:a16="http://schemas.microsoft.com/office/drawing/2014/main" id="{4CB64D04-3DEF-3D76-F352-B3F683546C4B}"/>
                </a:ext>
              </a:extLst>
            </p:cNvPr>
            <p:cNvPicPr>
              <a:picLocks noChangeAspect="1"/>
            </p:cNvPicPr>
            <p:nvPr/>
          </p:nvPicPr>
          <p:blipFill rotWithShape="1">
            <a:blip r:embed="rId4"/>
            <a:srcRect l="63877" t="4748" b="8474"/>
            <a:stretch/>
          </p:blipFill>
          <p:spPr>
            <a:xfrm>
              <a:off x="2730961" y="2185468"/>
              <a:ext cx="1306921" cy="1777446"/>
            </a:xfrm>
            <a:prstGeom prst="rect">
              <a:avLst/>
            </a:prstGeom>
          </p:spPr>
        </p:pic>
      </p:grpSp>
      <p:sp>
        <p:nvSpPr>
          <p:cNvPr id="2" name="Title 1">
            <a:extLst>
              <a:ext uri="{FF2B5EF4-FFF2-40B4-BE49-F238E27FC236}">
                <a16:creationId xmlns:a16="http://schemas.microsoft.com/office/drawing/2014/main" id="{C5771A81-3BF3-A95E-4545-C60357865B9F}"/>
              </a:ext>
            </a:extLst>
          </p:cNvPr>
          <p:cNvSpPr>
            <a:spLocks noGrp="1"/>
          </p:cNvSpPr>
          <p:nvPr>
            <p:ph type="ctrTitle"/>
          </p:nvPr>
        </p:nvSpPr>
        <p:spPr>
          <a:xfrm>
            <a:off x="397329" y="180962"/>
            <a:ext cx="8121831" cy="1205044"/>
          </a:xfrm>
        </p:spPr>
        <p:txBody>
          <a:bodyPr>
            <a:noAutofit/>
          </a:bodyPr>
          <a:lstStyle/>
          <a:p>
            <a:r>
              <a:rPr lang="en-GB" sz="3200">
                <a:solidFill>
                  <a:schemeClr val="tx2"/>
                </a:solidFill>
              </a:rPr>
              <a:t>And we established better ways of measuring and maximising our impact </a:t>
            </a:r>
          </a:p>
        </p:txBody>
      </p:sp>
      <p:sp>
        <p:nvSpPr>
          <p:cNvPr id="5" name="Rectangle 4">
            <a:extLst>
              <a:ext uri="{FF2B5EF4-FFF2-40B4-BE49-F238E27FC236}">
                <a16:creationId xmlns:a16="http://schemas.microsoft.com/office/drawing/2014/main" id="{2B3FA2AE-5AD8-F80E-3AB0-BB955F54FBB6}"/>
              </a:ext>
              <a:ext uri="{C183D7F6-B498-43B3-948B-1728B52AA6E4}">
                <adec:decorative xmlns:adec="http://schemas.microsoft.com/office/drawing/2017/decorative" val="1"/>
              </a:ext>
            </a:extLst>
          </p:cNvPr>
          <p:cNvSpPr/>
          <p:nvPr/>
        </p:nvSpPr>
        <p:spPr>
          <a:xfrm>
            <a:off x="397329" y="5812971"/>
            <a:ext cx="1796142" cy="802885"/>
          </a:xfrm>
          <a:prstGeom prst="rect">
            <a:avLst/>
          </a:prstGeom>
          <a:solidFill>
            <a:srgbClr val="F7F4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028C6CC9-43B4-79BA-E28A-8D886A8EE2BD}"/>
              </a:ext>
            </a:extLst>
          </p:cNvPr>
          <p:cNvSpPr txBox="1"/>
          <p:nvPr/>
        </p:nvSpPr>
        <p:spPr>
          <a:xfrm>
            <a:off x="397329" y="5068670"/>
            <a:ext cx="2635066" cy="1384995"/>
          </a:xfrm>
          <a:prstGeom prst="rect">
            <a:avLst/>
          </a:prstGeom>
          <a:solidFill>
            <a:srgbClr val="F7F4F1"/>
          </a:solidFill>
        </p:spPr>
        <p:txBody>
          <a:bodyPr wrap="square" rtlCol="0">
            <a:spAutoFit/>
          </a:bodyPr>
          <a:lstStyle/>
          <a:p>
            <a:r>
              <a:rPr lang="en-GB" sz="1400" b="0" i="0" u="none" strike="noStrike" kern="1200">
                <a:effectLst/>
                <a:latin typeface="+mn-lt"/>
                <a:ea typeface="+mn-ea"/>
                <a:cs typeface="+mn-cs"/>
              </a:rPr>
              <a:t>Support implementation of our guidance by improving our measurement approach and develop an automated uptake and monitoring system in a priority topic.</a:t>
            </a:r>
          </a:p>
        </p:txBody>
      </p:sp>
      <p:sp>
        <p:nvSpPr>
          <p:cNvPr id="67" name="TextBox 66">
            <a:extLst>
              <a:ext uri="{FF2B5EF4-FFF2-40B4-BE49-F238E27FC236}">
                <a16:creationId xmlns:a16="http://schemas.microsoft.com/office/drawing/2014/main" id="{6FF9969B-F51A-385C-04AE-345F0FCB6EC8}"/>
              </a:ext>
            </a:extLst>
          </p:cNvPr>
          <p:cNvSpPr txBox="1"/>
          <p:nvPr/>
        </p:nvSpPr>
        <p:spPr>
          <a:xfrm>
            <a:off x="3577578" y="5068670"/>
            <a:ext cx="3907741" cy="516808"/>
          </a:xfrm>
          <a:prstGeom prst="rect">
            <a:avLst/>
          </a:prstGeom>
          <a:solidFill>
            <a:srgbClr val="F7F4F1"/>
          </a:solidFill>
        </p:spPr>
        <p:txBody>
          <a:bodyPr wrap="square" rtlCol="0">
            <a:spAutoFit/>
          </a:bodyPr>
          <a:lstStyle/>
          <a:p>
            <a:pPr marL="285750" indent="-285750">
              <a:lnSpc>
                <a:spcPts val="1680"/>
              </a:lnSpc>
              <a:spcAft>
                <a:spcPts val="1800"/>
              </a:spcAft>
              <a:buFont typeface="Wingdings" panose="05000000000000000000" pitchFamily="2" charset="2"/>
              <a:buChar char="ü"/>
            </a:pPr>
            <a:r>
              <a:rPr lang="en-GB" sz="1400" b="0" i="0" u="none" strike="noStrike" kern="1200">
                <a:effectLst/>
                <a:latin typeface="Inter SemiBold" panose="02000503000000020004" pitchFamily="2" charset="0"/>
                <a:ea typeface="Inter SemiBold" panose="02000503000000020004" pitchFamily="2" charset="0"/>
              </a:rPr>
              <a:t>Developed an Uptake Data Directory to support NICE’s implementation efforts</a:t>
            </a:r>
          </a:p>
        </p:txBody>
      </p:sp>
      <p:pic>
        <p:nvPicPr>
          <p:cNvPr id="3" name="Picture 2" descr="A blue lightning bolt on a black background&#10;&#10;Description automatically generated">
            <a:extLst>
              <a:ext uri="{FF2B5EF4-FFF2-40B4-BE49-F238E27FC236}">
                <a16:creationId xmlns:a16="http://schemas.microsoft.com/office/drawing/2014/main" id="{886F0370-8260-BA81-8853-3FEC13C772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57378" y="204789"/>
            <a:ext cx="1468582" cy="1468582"/>
          </a:xfrm>
          <a:prstGeom prst="rect">
            <a:avLst/>
          </a:prstGeom>
        </p:spPr>
      </p:pic>
      <p:sp>
        <p:nvSpPr>
          <p:cNvPr id="8" name="TextBox 7">
            <a:extLst>
              <a:ext uri="{FF2B5EF4-FFF2-40B4-BE49-F238E27FC236}">
                <a16:creationId xmlns:a16="http://schemas.microsoft.com/office/drawing/2014/main" id="{59A2C735-151D-45DA-288D-2D9451C9C2D3}"/>
              </a:ext>
            </a:extLst>
          </p:cNvPr>
          <p:cNvSpPr txBox="1"/>
          <p:nvPr/>
        </p:nvSpPr>
        <p:spPr>
          <a:xfrm>
            <a:off x="7734974" y="5068670"/>
            <a:ext cx="3907741" cy="734817"/>
          </a:xfrm>
          <a:prstGeom prst="rect">
            <a:avLst/>
          </a:prstGeom>
          <a:solidFill>
            <a:srgbClr val="F7F4F1"/>
          </a:solidFill>
        </p:spPr>
        <p:txBody>
          <a:bodyPr wrap="square" rtlCol="0">
            <a:spAutoFit/>
          </a:bodyPr>
          <a:lstStyle/>
          <a:p>
            <a:pPr marL="285750" indent="-285750">
              <a:lnSpc>
                <a:spcPts val="1680"/>
              </a:lnSpc>
              <a:spcAft>
                <a:spcPts val="1800"/>
              </a:spcAft>
              <a:buFont typeface="Wingdings" panose="05000000000000000000" pitchFamily="2" charset="2"/>
              <a:buChar char="ü"/>
            </a:pPr>
            <a:r>
              <a:rPr lang="en-GB" sz="1400" b="0" i="0" u="none" strike="noStrike" kern="1200">
                <a:effectLst/>
                <a:latin typeface="Inter SemiBold" panose="02000503000000020004" pitchFamily="2" charset="0"/>
                <a:ea typeface="Inter SemiBold" panose="02000503000000020004" pitchFamily="2" charset="0"/>
              </a:rPr>
              <a:t>Piloted an approach for automated reporting of NICE guidance uptake to explore further this year</a:t>
            </a:r>
          </a:p>
        </p:txBody>
      </p:sp>
      <p:sp>
        <p:nvSpPr>
          <p:cNvPr id="13" name="TextBox 12">
            <a:extLst>
              <a:ext uri="{FF2B5EF4-FFF2-40B4-BE49-F238E27FC236}">
                <a16:creationId xmlns:a16="http://schemas.microsoft.com/office/drawing/2014/main" id="{05F2D6CF-C981-1A0B-4208-7E4405E49998}"/>
              </a:ext>
            </a:extLst>
          </p:cNvPr>
          <p:cNvSpPr txBox="1"/>
          <p:nvPr/>
        </p:nvSpPr>
        <p:spPr>
          <a:xfrm>
            <a:off x="397329" y="4291212"/>
            <a:ext cx="2601365" cy="654410"/>
          </a:xfrm>
          <a:prstGeom prst="rect">
            <a:avLst/>
          </a:prstGeom>
          <a:solidFill>
            <a:srgbClr val="C8E0E6"/>
          </a:solidFill>
        </p:spPr>
        <p:txBody>
          <a:bodyPr wrap="square" lIns="216000" tIns="108000" rIns="108000" bIns="108000" rtlCol="0">
            <a:spAutoFit/>
          </a:bodyPr>
          <a:lstStyle/>
          <a:p>
            <a:r>
              <a:rPr lang="en-GB" sz="1400">
                <a:latin typeface="Inter SemiBold" panose="02000503000000020004" pitchFamily="2" charset="0"/>
                <a:ea typeface="Inter SemiBold" panose="02000503000000020004" pitchFamily="2" charset="0"/>
              </a:rPr>
              <a:t>What we said we </a:t>
            </a:r>
            <a:br>
              <a:rPr lang="en-GB" sz="1400">
                <a:latin typeface="Inter SemiBold" panose="02000503000000020004" pitchFamily="2" charset="0"/>
                <a:ea typeface="Inter SemiBold" panose="02000503000000020004" pitchFamily="2" charset="0"/>
              </a:rPr>
            </a:br>
            <a:r>
              <a:rPr lang="en-GB" sz="1400">
                <a:latin typeface="Inter SemiBold" panose="02000503000000020004" pitchFamily="2" charset="0"/>
                <a:ea typeface="Inter SemiBold" panose="02000503000000020004" pitchFamily="2" charset="0"/>
              </a:rPr>
              <a:t>would do in 2023/24</a:t>
            </a:r>
            <a:endParaRPr lang="en-GB">
              <a:latin typeface="Inter SemiBold" panose="02000503000000020004" pitchFamily="2" charset="0"/>
              <a:ea typeface="Inter SemiBold" panose="02000503000000020004" pitchFamily="2" charset="0"/>
            </a:endParaRPr>
          </a:p>
        </p:txBody>
      </p:sp>
      <p:sp>
        <p:nvSpPr>
          <p:cNvPr id="14" name="TextBox 13">
            <a:extLst>
              <a:ext uri="{FF2B5EF4-FFF2-40B4-BE49-F238E27FC236}">
                <a16:creationId xmlns:a16="http://schemas.microsoft.com/office/drawing/2014/main" id="{9B13D97E-AB5E-44E8-45D7-64F5DC1A018C}"/>
              </a:ext>
            </a:extLst>
          </p:cNvPr>
          <p:cNvSpPr txBox="1"/>
          <p:nvPr/>
        </p:nvSpPr>
        <p:spPr>
          <a:xfrm>
            <a:off x="2998695" y="4292623"/>
            <a:ext cx="8818526" cy="648997"/>
          </a:xfrm>
          <a:prstGeom prst="rect">
            <a:avLst/>
          </a:prstGeom>
          <a:solidFill>
            <a:schemeClr val="accent5"/>
          </a:solidFill>
          <a:ln>
            <a:noFill/>
          </a:ln>
        </p:spPr>
        <p:txBody>
          <a:bodyPr wrap="square" lIns="684000" tIns="108000" rIns="108000" bIns="108000" rtlCol="0">
            <a:spAutoFit/>
          </a:bodyPr>
          <a:lstStyle/>
          <a:p>
            <a:r>
              <a:rPr lang="en-GB" sz="1400">
                <a:solidFill>
                  <a:schemeClr val="bg1"/>
                </a:solidFill>
                <a:latin typeface="Inter SemiBold" panose="02000503000000020004" pitchFamily="2" charset="0"/>
                <a:ea typeface="Inter SemiBold" panose="02000503000000020004" pitchFamily="2" charset="0"/>
              </a:rPr>
              <a:t>What we delivered </a:t>
            </a:r>
            <a:br>
              <a:rPr lang="en-GB" sz="1400">
                <a:solidFill>
                  <a:schemeClr val="bg1"/>
                </a:solidFill>
                <a:latin typeface="Inter SemiBold" panose="02000503000000020004" pitchFamily="2" charset="0"/>
                <a:ea typeface="Inter SemiBold" panose="02000503000000020004" pitchFamily="2" charset="0"/>
              </a:rPr>
            </a:br>
            <a:r>
              <a:rPr lang="en-GB" sz="1400">
                <a:solidFill>
                  <a:schemeClr val="bg1"/>
                </a:solidFill>
                <a:latin typeface="Inter SemiBold" panose="02000503000000020004" pitchFamily="2" charset="0"/>
                <a:ea typeface="Inter SemiBold" panose="02000503000000020004" pitchFamily="2" charset="0"/>
              </a:rPr>
              <a:t>in 2023/24</a:t>
            </a:r>
          </a:p>
        </p:txBody>
      </p:sp>
      <p:sp>
        <p:nvSpPr>
          <p:cNvPr id="15" name="Arrow: Chevron 14">
            <a:extLst>
              <a:ext uri="{FF2B5EF4-FFF2-40B4-BE49-F238E27FC236}">
                <a16:creationId xmlns:a16="http://schemas.microsoft.com/office/drawing/2014/main" id="{3276818C-82D8-5A13-2AEA-BCBC9681B47F}"/>
              </a:ext>
              <a:ext uri="{C183D7F6-B498-43B3-948B-1728B52AA6E4}">
                <adec:decorative xmlns:adec="http://schemas.microsoft.com/office/drawing/2017/decorative" val="1"/>
              </a:ext>
            </a:extLst>
          </p:cNvPr>
          <p:cNvSpPr/>
          <p:nvPr/>
        </p:nvSpPr>
        <p:spPr>
          <a:xfrm>
            <a:off x="2768682" y="4291608"/>
            <a:ext cx="696263" cy="651572"/>
          </a:xfrm>
          <a:prstGeom prst="chevron">
            <a:avLst/>
          </a:prstGeom>
          <a:solidFill>
            <a:srgbClr val="69AC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Arrow: Chevron 15">
            <a:extLst>
              <a:ext uri="{FF2B5EF4-FFF2-40B4-BE49-F238E27FC236}">
                <a16:creationId xmlns:a16="http://schemas.microsoft.com/office/drawing/2014/main" id="{30E46B13-E597-B0FA-5665-BD2D2AB0A930}"/>
              </a:ext>
              <a:ext uri="{C183D7F6-B498-43B3-948B-1728B52AA6E4}">
                <adec:decorative xmlns:adec="http://schemas.microsoft.com/office/drawing/2017/decorative" val="1"/>
              </a:ext>
            </a:extLst>
          </p:cNvPr>
          <p:cNvSpPr/>
          <p:nvPr/>
        </p:nvSpPr>
        <p:spPr>
          <a:xfrm>
            <a:off x="2485925" y="4291459"/>
            <a:ext cx="696263" cy="651572"/>
          </a:xfrm>
          <a:prstGeom prst="chevron">
            <a:avLst/>
          </a:prstGeom>
          <a:solidFill>
            <a:srgbClr val="9BC8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TextBox 6">
            <a:extLst>
              <a:ext uri="{FF2B5EF4-FFF2-40B4-BE49-F238E27FC236}">
                <a16:creationId xmlns:a16="http://schemas.microsoft.com/office/drawing/2014/main" id="{E95122AD-4E66-C7CF-1C94-BB173BF52B51}"/>
              </a:ext>
            </a:extLst>
          </p:cNvPr>
          <p:cNvSpPr txBox="1"/>
          <p:nvPr/>
        </p:nvSpPr>
        <p:spPr>
          <a:xfrm>
            <a:off x="548593" y="2680153"/>
            <a:ext cx="2381054" cy="523220"/>
          </a:xfrm>
          <a:prstGeom prst="rect">
            <a:avLst/>
          </a:prstGeom>
          <a:noFill/>
        </p:spPr>
        <p:txBody>
          <a:bodyPr wrap="square" rtlCol="0">
            <a:spAutoFit/>
          </a:bodyPr>
          <a:lstStyle/>
          <a:p>
            <a:r>
              <a:rPr lang="en-GB" sz="1400">
                <a:solidFill>
                  <a:schemeClr val="bg2"/>
                </a:solidFill>
              </a:rPr>
              <a:t>Established ongoing access to new sources of </a:t>
            </a:r>
          </a:p>
        </p:txBody>
      </p:sp>
      <p:sp>
        <p:nvSpPr>
          <p:cNvPr id="17" name="TextBox 16">
            <a:extLst>
              <a:ext uri="{FF2B5EF4-FFF2-40B4-BE49-F238E27FC236}">
                <a16:creationId xmlns:a16="http://schemas.microsoft.com/office/drawing/2014/main" id="{DA881091-1DBC-8880-21B3-A2AE1FB0D29E}"/>
              </a:ext>
            </a:extLst>
          </p:cNvPr>
          <p:cNvSpPr txBox="1"/>
          <p:nvPr/>
        </p:nvSpPr>
        <p:spPr>
          <a:xfrm>
            <a:off x="546876" y="3439694"/>
            <a:ext cx="2494327" cy="523220"/>
          </a:xfrm>
          <a:prstGeom prst="rect">
            <a:avLst/>
          </a:prstGeom>
          <a:noFill/>
        </p:spPr>
        <p:txBody>
          <a:bodyPr wrap="square" rtlCol="0">
            <a:spAutoFit/>
          </a:bodyPr>
          <a:lstStyle/>
          <a:p>
            <a:r>
              <a:rPr lang="en-GB" sz="1400" dirty="0">
                <a:solidFill>
                  <a:schemeClr val="bg2"/>
                </a:solidFill>
              </a:rPr>
              <a:t>to improve our guideline and indicator development.</a:t>
            </a:r>
          </a:p>
        </p:txBody>
      </p:sp>
      <p:sp>
        <p:nvSpPr>
          <p:cNvPr id="27" name="TextBox 26">
            <a:extLst>
              <a:ext uri="{FF2B5EF4-FFF2-40B4-BE49-F238E27FC236}">
                <a16:creationId xmlns:a16="http://schemas.microsoft.com/office/drawing/2014/main" id="{0C94F7F3-A3F5-515D-ECA5-A6C128BCA064}"/>
              </a:ext>
            </a:extLst>
          </p:cNvPr>
          <p:cNvSpPr txBox="1"/>
          <p:nvPr/>
        </p:nvSpPr>
        <p:spPr>
          <a:xfrm>
            <a:off x="541796" y="3149350"/>
            <a:ext cx="3417963" cy="374461"/>
          </a:xfrm>
          <a:prstGeom prst="rect">
            <a:avLst/>
          </a:prstGeom>
          <a:noFill/>
        </p:spPr>
        <p:txBody>
          <a:bodyPr wrap="square" lIns="91440" tIns="45720" rIns="91440" bIns="45720" rtlCol="0" anchor="t">
            <a:spAutoFit/>
          </a:bodyPr>
          <a:lstStyle/>
          <a:p>
            <a:pPr>
              <a:lnSpc>
                <a:spcPts val="2200"/>
              </a:lnSpc>
            </a:pPr>
            <a:r>
              <a:rPr lang="en-GB" sz="2100">
                <a:solidFill>
                  <a:srgbClr val="EEEAE4"/>
                </a:solidFill>
                <a:latin typeface="+mj-lt"/>
              </a:rPr>
              <a:t>real-world data</a:t>
            </a:r>
          </a:p>
        </p:txBody>
      </p:sp>
      <p:sp>
        <p:nvSpPr>
          <p:cNvPr id="23" name="TextBox 22">
            <a:extLst>
              <a:ext uri="{FF2B5EF4-FFF2-40B4-BE49-F238E27FC236}">
                <a16:creationId xmlns:a16="http://schemas.microsoft.com/office/drawing/2014/main" id="{6BABAB2E-AA92-1239-92DA-3C85DCFBE9A6}"/>
              </a:ext>
            </a:extLst>
          </p:cNvPr>
          <p:cNvSpPr txBox="1"/>
          <p:nvPr/>
        </p:nvSpPr>
        <p:spPr>
          <a:xfrm>
            <a:off x="4451759" y="2225637"/>
            <a:ext cx="2381054" cy="523220"/>
          </a:xfrm>
          <a:prstGeom prst="rect">
            <a:avLst/>
          </a:prstGeom>
          <a:noFill/>
        </p:spPr>
        <p:txBody>
          <a:bodyPr wrap="square" rtlCol="0">
            <a:spAutoFit/>
          </a:bodyPr>
          <a:lstStyle/>
          <a:p>
            <a:r>
              <a:rPr lang="en-GB" sz="1400">
                <a:solidFill>
                  <a:schemeClr val="bg2"/>
                </a:solidFill>
              </a:rPr>
              <a:t>Supporting NICE’s implementation efforts by </a:t>
            </a:r>
          </a:p>
        </p:txBody>
      </p:sp>
      <p:sp>
        <p:nvSpPr>
          <p:cNvPr id="24" name="TextBox 23">
            <a:extLst>
              <a:ext uri="{FF2B5EF4-FFF2-40B4-BE49-F238E27FC236}">
                <a16:creationId xmlns:a16="http://schemas.microsoft.com/office/drawing/2014/main" id="{CACB8435-BFFF-3ED2-BC71-B009BF076914}"/>
              </a:ext>
            </a:extLst>
          </p:cNvPr>
          <p:cNvSpPr txBox="1"/>
          <p:nvPr/>
        </p:nvSpPr>
        <p:spPr>
          <a:xfrm>
            <a:off x="4445218" y="3311060"/>
            <a:ext cx="3020646" cy="523220"/>
          </a:xfrm>
          <a:prstGeom prst="rect">
            <a:avLst/>
          </a:prstGeom>
          <a:noFill/>
        </p:spPr>
        <p:txBody>
          <a:bodyPr wrap="square" lIns="91440" tIns="45720" rIns="91440" bIns="45720" rtlCol="0" anchor="t">
            <a:spAutoFit/>
          </a:bodyPr>
          <a:lstStyle/>
          <a:p>
            <a:r>
              <a:rPr lang="en-GB" sz="1400" dirty="0">
                <a:solidFill>
                  <a:schemeClr val="bg2"/>
                </a:solidFill>
              </a:rPr>
              <a:t>for quality standard measures and medicines across </a:t>
            </a:r>
            <a:r>
              <a:rPr lang="en-GB" sz="1400" dirty="0">
                <a:solidFill>
                  <a:srgbClr val="EEEAE4"/>
                </a:solidFill>
                <a:latin typeface="Inter SemiBold"/>
                <a:ea typeface="Inter SemiBold" panose="02000503000000020004" pitchFamily="2" charset="0"/>
              </a:rPr>
              <a:t>19 priority topics</a:t>
            </a:r>
            <a:r>
              <a:rPr lang="en-GB" sz="1400" dirty="0">
                <a:solidFill>
                  <a:schemeClr val="bg1"/>
                </a:solidFill>
                <a:ea typeface="Inter SemiBold" panose="02000503000000020004" pitchFamily="2" charset="0"/>
              </a:rPr>
              <a:t>.</a:t>
            </a:r>
          </a:p>
        </p:txBody>
      </p:sp>
      <p:sp>
        <p:nvSpPr>
          <p:cNvPr id="52" name="TextBox 51">
            <a:extLst>
              <a:ext uri="{FF2B5EF4-FFF2-40B4-BE49-F238E27FC236}">
                <a16:creationId xmlns:a16="http://schemas.microsoft.com/office/drawing/2014/main" id="{1E86F2F4-F0A0-3323-AA73-3E9D5B67484F}"/>
              </a:ext>
            </a:extLst>
          </p:cNvPr>
          <p:cNvSpPr txBox="1"/>
          <p:nvPr/>
        </p:nvSpPr>
        <p:spPr>
          <a:xfrm>
            <a:off x="4458874" y="2660089"/>
            <a:ext cx="2654426" cy="738664"/>
          </a:xfrm>
          <a:prstGeom prst="rect">
            <a:avLst/>
          </a:prstGeom>
          <a:noFill/>
        </p:spPr>
        <p:txBody>
          <a:bodyPr wrap="square" lIns="91440" tIns="45720" rIns="91440" bIns="45720" rtlCol="0" anchor="t">
            <a:spAutoFit/>
          </a:bodyPr>
          <a:lstStyle/>
          <a:p>
            <a:r>
              <a:rPr lang="en-GB" sz="2100" dirty="0">
                <a:solidFill>
                  <a:srgbClr val="EEEAE4"/>
                </a:solidFill>
                <a:latin typeface="+mj-lt"/>
              </a:rPr>
              <a:t>measuring and illustrating uptake</a:t>
            </a:r>
            <a:endParaRPr lang="en-GB" sz="1400" dirty="0">
              <a:solidFill>
                <a:srgbClr val="EEEAE4"/>
              </a:solidFill>
            </a:endParaRPr>
          </a:p>
        </p:txBody>
      </p:sp>
      <p:sp>
        <p:nvSpPr>
          <p:cNvPr id="34" name="TextBox 33">
            <a:extLst>
              <a:ext uri="{FF2B5EF4-FFF2-40B4-BE49-F238E27FC236}">
                <a16:creationId xmlns:a16="http://schemas.microsoft.com/office/drawing/2014/main" id="{6FAA1A16-EB18-8878-B130-F22486CA1A54}"/>
              </a:ext>
            </a:extLst>
          </p:cNvPr>
          <p:cNvSpPr txBox="1"/>
          <p:nvPr/>
        </p:nvSpPr>
        <p:spPr>
          <a:xfrm>
            <a:off x="8366384" y="2222338"/>
            <a:ext cx="2130880" cy="1169551"/>
          </a:xfrm>
          <a:prstGeom prst="rect">
            <a:avLst/>
          </a:prstGeom>
          <a:noFill/>
        </p:spPr>
        <p:txBody>
          <a:bodyPr wrap="square" lIns="91440" tIns="45720" rIns="91440" bIns="45720" rtlCol="0" anchor="t">
            <a:spAutoFit/>
          </a:bodyPr>
          <a:lstStyle/>
          <a:p>
            <a:r>
              <a:rPr lang="en-GB" sz="1400" dirty="0">
                <a:solidFill>
                  <a:schemeClr val="bg2"/>
                </a:solidFill>
              </a:rPr>
              <a:t>Developed and consulted on a new strategic  </a:t>
            </a:r>
          </a:p>
          <a:p>
            <a:r>
              <a:rPr lang="en-GB" sz="1400" dirty="0">
                <a:solidFill>
                  <a:schemeClr val="bg2"/>
                </a:solidFill>
              </a:rPr>
              <a:t>approach for how we work with </a:t>
            </a:r>
          </a:p>
        </p:txBody>
      </p:sp>
      <p:sp>
        <p:nvSpPr>
          <p:cNvPr id="31" name="TextBox 30">
            <a:extLst>
              <a:ext uri="{FF2B5EF4-FFF2-40B4-BE49-F238E27FC236}">
                <a16:creationId xmlns:a16="http://schemas.microsoft.com/office/drawing/2014/main" id="{3154114C-FFF8-B5B6-82F4-4B88DEC69199}"/>
              </a:ext>
            </a:extLst>
          </p:cNvPr>
          <p:cNvSpPr txBox="1"/>
          <p:nvPr/>
        </p:nvSpPr>
        <p:spPr>
          <a:xfrm>
            <a:off x="8365913" y="3340145"/>
            <a:ext cx="2499803" cy="656590"/>
          </a:xfrm>
          <a:prstGeom prst="rect">
            <a:avLst/>
          </a:prstGeom>
          <a:noFill/>
        </p:spPr>
        <p:txBody>
          <a:bodyPr wrap="square" lIns="91440" tIns="45720" rIns="91440" bIns="45720" rtlCol="0" anchor="t">
            <a:spAutoFit/>
          </a:bodyPr>
          <a:lstStyle/>
          <a:p>
            <a:pPr>
              <a:lnSpc>
                <a:spcPts val="2200"/>
              </a:lnSpc>
            </a:pPr>
            <a:r>
              <a:rPr lang="en-GB" sz="2100">
                <a:solidFill>
                  <a:srgbClr val="EEEAE4"/>
                </a:solidFill>
                <a:latin typeface="+mj-lt"/>
              </a:rPr>
              <a:t>people and communities.</a:t>
            </a:r>
          </a:p>
        </p:txBody>
      </p:sp>
    </p:spTree>
    <p:extLst>
      <p:ext uri="{BB962C8B-B14F-4D97-AF65-F5344CB8AC3E}">
        <p14:creationId xmlns:p14="http://schemas.microsoft.com/office/powerpoint/2010/main" val="2145710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354A3B-BFAC-4E45-9A7F-3A191EBB4B79}"/>
              </a:ext>
              <a:ext uri="{C183D7F6-B498-43B3-948B-1728B52AA6E4}">
                <adec:decorative xmlns:adec="http://schemas.microsoft.com/office/drawing/2017/decorative" val="1"/>
              </a:ext>
            </a:extLst>
          </p:cNvPr>
          <p:cNvSpPr/>
          <p:nvPr/>
        </p:nvSpPr>
        <p:spPr>
          <a:xfrm>
            <a:off x="293523" y="3075002"/>
            <a:ext cx="3414070" cy="2372582"/>
          </a:xfrm>
          <a:custGeom>
            <a:avLst/>
            <a:gdLst>
              <a:gd name="connsiteX0" fmla="*/ 0 w 2727501"/>
              <a:gd name="connsiteY0" fmla="*/ 0 h 2612830"/>
              <a:gd name="connsiteX1" fmla="*/ 2727501 w 2727501"/>
              <a:gd name="connsiteY1" fmla="*/ 0 h 2612830"/>
              <a:gd name="connsiteX2" fmla="*/ 2727501 w 2727501"/>
              <a:gd name="connsiteY2" fmla="*/ 2612830 h 2612830"/>
              <a:gd name="connsiteX3" fmla="*/ 0 w 2727501"/>
              <a:gd name="connsiteY3" fmla="*/ 2612830 h 2612830"/>
              <a:gd name="connsiteX4" fmla="*/ 0 w 2727501"/>
              <a:gd name="connsiteY4" fmla="*/ 0 h 2612830"/>
              <a:gd name="connsiteX0" fmla="*/ 0 w 2727501"/>
              <a:gd name="connsiteY0" fmla="*/ 0 h 2612830"/>
              <a:gd name="connsiteX1" fmla="*/ 2727501 w 2727501"/>
              <a:gd name="connsiteY1" fmla="*/ 0 h 2612830"/>
              <a:gd name="connsiteX2" fmla="*/ 2051861 w 2727501"/>
              <a:gd name="connsiteY2" fmla="*/ 2610290 h 2612830"/>
              <a:gd name="connsiteX3" fmla="*/ 0 w 2727501"/>
              <a:gd name="connsiteY3" fmla="*/ 2612830 h 2612830"/>
              <a:gd name="connsiteX4" fmla="*/ 0 w 2727501"/>
              <a:gd name="connsiteY4" fmla="*/ 0 h 2612830"/>
              <a:gd name="connsiteX0" fmla="*/ 686569 w 3414070"/>
              <a:gd name="connsiteY0" fmla="*/ 0 h 2612830"/>
              <a:gd name="connsiteX1" fmla="*/ 3414070 w 3414070"/>
              <a:gd name="connsiteY1" fmla="*/ 0 h 2612830"/>
              <a:gd name="connsiteX2" fmla="*/ 2738430 w 3414070"/>
              <a:gd name="connsiteY2" fmla="*/ 2610290 h 2612830"/>
              <a:gd name="connsiteX3" fmla="*/ 0 w 3414070"/>
              <a:gd name="connsiteY3" fmla="*/ 2612830 h 2612830"/>
              <a:gd name="connsiteX4" fmla="*/ 686569 w 3414070"/>
              <a:gd name="connsiteY4" fmla="*/ 0 h 2612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070" h="2612830">
                <a:moveTo>
                  <a:pt x="686569" y="0"/>
                </a:moveTo>
                <a:lnTo>
                  <a:pt x="3414070" y="0"/>
                </a:lnTo>
                <a:lnTo>
                  <a:pt x="2738430" y="2610290"/>
                </a:lnTo>
                <a:lnTo>
                  <a:pt x="0" y="2612830"/>
                </a:lnTo>
                <a:lnTo>
                  <a:pt x="686569" y="0"/>
                </a:lnTo>
                <a:close/>
              </a:path>
            </a:pathLst>
          </a:custGeom>
          <a:solidFill>
            <a:srgbClr val="C8E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8" name="Rectangle 3">
            <a:extLst>
              <a:ext uri="{FF2B5EF4-FFF2-40B4-BE49-F238E27FC236}">
                <a16:creationId xmlns:a16="http://schemas.microsoft.com/office/drawing/2014/main" id="{600811FC-AD76-EE9F-F30F-F172F61CFA2F}"/>
              </a:ext>
              <a:ext uri="{C183D7F6-B498-43B3-948B-1728B52AA6E4}">
                <adec:decorative xmlns:adec="http://schemas.microsoft.com/office/drawing/2017/decorative" val="1"/>
              </a:ext>
            </a:extLst>
          </p:cNvPr>
          <p:cNvSpPr/>
          <p:nvPr/>
        </p:nvSpPr>
        <p:spPr>
          <a:xfrm>
            <a:off x="2996138" y="3616210"/>
            <a:ext cx="3414070" cy="2372582"/>
          </a:xfrm>
          <a:custGeom>
            <a:avLst/>
            <a:gdLst>
              <a:gd name="connsiteX0" fmla="*/ 0 w 2727501"/>
              <a:gd name="connsiteY0" fmla="*/ 0 h 2612830"/>
              <a:gd name="connsiteX1" fmla="*/ 2727501 w 2727501"/>
              <a:gd name="connsiteY1" fmla="*/ 0 h 2612830"/>
              <a:gd name="connsiteX2" fmla="*/ 2727501 w 2727501"/>
              <a:gd name="connsiteY2" fmla="*/ 2612830 h 2612830"/>
              <a:gd name="connsiteX3" fmla="*/ 0 w 2727501"/>
              <a:gd name="connsiteY3" fmla="*/ 2612830 h 2612830"/>
              <a:gd name="connsiteX4" fmla="*/ 0 w 2727501"/>
              <a:gd name="connsiteY4" fmla="*/ 0 h 2612830"/>
              <a:gd name="connsiteX0" fmla="*/ 0 w 2727501"/>
              <a:gd name="connsiteY0" fmla="*/ 0 h 2612830"/>
              <a:gd name="connsiteX1" fmla="*/ 2727501 w 2727501"/>
              <a:gd name="connsiteY1" fmla="*/ 0 h 2612830"/>
              <a:gd name="connsiteX2" fmla="*/ 2051861 w 2727501"/>
              <a:gd name="connsiteY2" fmla="*/ 2610290 h 2612830"/>
              <a:gd name="connsiteX3" fmla="*/ 0 w 2727501"/>
              <a:gd name="connsiteY3" fmla="*/ 2612830 h 2612830"/>
              <a:gd name="connsiteX4" fmla="*/ 0 w 2727501"/>
              <a:gd name="connsiteY4" fmla="*/ 0 h 2612830"/>
              <a:gd name="connsiteX0" fmla="*/ 686569 w 3414070"/>
              <a:gd name="connsiteY0" fmla="*/ 0 h 2612830"/>
              <a:gd name="connsiteX1" fmla="*/ 3414070 w 3414070"/>
              <a:gd name="connsiteY1" fmla="*/ 0 h 2612830"/>
              <a:gd name="connsiteX2" fmla="*/ 2738430 w 3414070"/>
              <a:gd name="connsiteY2" fmla="*/ 2610290 h 2612830"/>
              <a:gd name="connsiteX3" fmla="*/ 0 w 3414070"/>
              <a:gd name="connsiteY3" fmla="*/ 2612830 h 2612830"/>
              <a:gd name="connsiteX4" fmla="*/ 686569 w 3414070"/>
              <a:gd name="connsiteY4" fmla="*/ 0 h 2612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070" h="2612830">
                <a:moveTo>
                  <a:pt x="686569" y="0"/>
                </a:moveTo>
                <a:lnTo>
                  <a:pt x="3414070" y="0"/>
                </a:lnTo>
                <a:lnTo>
                  <a:pt x="2738430" y="2610290"/>
                </a:lnTo>
                <a:lnTo>
                  <a:pt x="0" y="2612830"/>
                </a:lnTo>
                <a:lnTo>
                  <a:pt x="686569" y="0"/>
                </a:lnTo>
                <a:close/>
              </a:path>
            </a:pathLst>
          </a:custGeom>
          <a:solidFill>
            <a:srgbClr val="91C0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9" name="Rectangle 3">
            <a:extLst>
              <a:ext uri="{FF2B5EF4-FFF2-40B4-BE49-F238E27FC236}">
                <a16:creationId xmlns:a16="http://schemas.microsoft.com/office/drawing/2014/main" id="{3815C673-AFBA-549B-6C91-8F6D6E242697}"/>
              </a:ext>
              <a:ext uri="{C183D7F6-B498-43B3-948B-1728B52AA6E4}">
                <adec:decorative xmlns:adec="http://schemas.microsoft.com/office/drawing/2017/decorative" val="1"/>
              </a:ext>
            </a:extLst>
          </p:cNvPr>
          <p:cNvSpPr/>
          <p:nvPr/>
        </p:nvSpPr>
        <p:spPr>
          <a:xfrm>
            <a:off x="5972783" y="3075002"/>
            <a:ext cx="3414070" cy="2372582"/>
          </a:xfrm>
          <a:custGeom>
            <a:avLst/>
            <a:gdLst>
              <a:gd name="connsiteX0" fmla="*/ 0 w 2727501"/>
              <a:gd name="connsiteY0" fmla="*/ 0 h 2612830"/>
              <a:gd name="connsiteX1" fmla="*/ 2727501 w 2727501"/>
              <a:gd name="connsiteY1" fmla="*/ 0 h 2612830"/>
              <a:gd name="connsiteX2" fmla="*/ 2727501 w 2727501"/>
              <a:gd name="connsiteY2" fmla="*/ 2612830 h 2612830"/>
              <a:gd name="connsiteX3" fmla="*/ 0 w 2727501"/>
              <a:gd name="connsiteY3" fmla="*/ 2612830 h 2612830"/>
              <a:gd name="connsiteX4" fmla="*/ 0 w 2727501"/>
              <a:gd name="connsiteY4" fmla="*/ 0 h 2612830"/>
              <a:gd name="connsiteX0" fmla="*/ 0 w 2727501"/>
              <a:gd name="connsiteY0" fmla="*/ 0 h 2612830"/>
              <a:gd name="connsiteX1" fmla="*/ 2727501 w 2727501"/>
              <a:gd name="connsiteY1" fmla="*/ 0 h 2612830"/>
              <a:gd name="connsiteX2" fmla="*/ 2051861 w 2727501"/>
              <a:gd name="connsiteY2" fmla="*/ 2610290 h 2612830"/>
              <a:gd name="connsiteX3" fmla="*/ 0 w 2727501"/>
              <a:gd name="connsiteY3" fmla="*/ 2612830 h 2612830"/>
              <a:gd name="connsiteX4" fmla="*/ 0 w 2727501"/>
              <a:gd name="connsiteY4" fmla="*/ 0 h 2612830"/>
              <a:gd name="connsiteX0" fmla="*/ 686569 w 3414070"/>
              <a:gd name="connsiteY0" fmla="*/ 0 h 2612830"/>
              <a:gd name="connsiteX1" fmla="*/ 3414070 w 3414070"/>
              <a:gd name="connsiteY1" fmla="*/ 0 h 2612830"/>
              <a:gd name="connsiteX2" fmla="*/ 2738430 w 3414070"/>
              <a:gd name="connsiteY2" fmla="*/ 2610290 h 2612830"/>
              <a:gd name="connsiteX3" fmla="*/ 0 w 3414070"/>
              <a:gd name="connsiteY3" fmla="*/ 2612830 h 2612830"/>
              <a:gd name="connsiteX4" fmla="*/ 686569 w 3414070"/>
              <a:gd name="connsiteY4" fmla="*/ 0 h 2612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070" h="2612830">
                <a:moveTo>
                  <a:pt x="686569" y="0"/>
                </a:moveTo>
                <a:lnTo>
                  <a:pt x="3414070" y="0"/>
                </a:lnTo>
                <a:lnTo>
                  <a:pt x="2738430" y="2610290"/>
                </a:lnTo>
                <a:lnTo>
                  <a:pt x="0" y="2612830"/>
                </a:lnTo>
                <a:lnTo>
                  <a:pt x="686569" y="0"/>
                </a:lnTo>
                <a:close/>
              </a:path>
            </a:pathLst>
          </a:custGeom>
          <a:solidFill>
            <a:srgbClr val="59A0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 name="Rectangle 3">
            <a:extLst>
              <a:ext uri="{FF2B5EF4-FFF2-40B4-BE49-F238E27FC236}">
                <a16:creationId xmlns:a16="http://schemas.microsoft.com/office/drawing/2014/main" id="{9B83D273-9297-BD5B-3298-84F48B4D1FF1}"/>
              </a:ext>
              <a:ext uri="{C183D7F6-B498-43B3-948B-1728B52AA6E4}">
                <adec:decorative xmlns:adec="http://schemas.microsoft.com/office/drawing/2017/decorative" val="1"/>
              </a:ext>
            </a:extLst>
          </p:cNvPr>
          <p:cNvSpPr/>
          <p:nvPr/>
        </p:nvSpPr>
        <p:spPr>
          <a:xfrm>
            <a:off x="8669316" y="3616210"/>
            <a:ext cx="3414070" cy="2372582"/>
          </a:xfrm>
          <a:custGeom>
            <a:avLst/>
            <a:gdLst>
              <a:gd name="connsiteX0" fmla="*/ 0 w 2727501"/>
              <a:gd name="connsiteY0" fmla="*/ 0 h 2612830"/>
              <a:gd name="connsiteX1" fmla="*/ 2727501 w 2727501"/>
              <a:gd name="connsiteY1" fmla="*/ 0 h 2612830"/>
              <a:gd name="connsiteX2" fmla="*/ 2727501 w 2727501"/>
              <a:gd name="connsiteY2" fmla="*/ 2612830 h 2612830"/>
              <a:gd name="connsiteX3" fmla="*/ 0 w 2727501"/>
              <a:gd name="connsiteY3" fmla="*/ 2612830 h 2612830"/>
              <a:gd name="connsiteX4" fmla="*/ 0 w 2727501"/>
              <a:gd name="connsiteY4" fmla="*/ 0 h 2612830"/>
              <a:gd name="connsiteX0" fmla="*/ 0 w 2727501"/>
              <a:gd name="connsiteY0" fmla="*/ 0 h 2612830"/>
              <a:gd name="connsiteX1" fmla="*/ 2727501 w 2727501"/>
              <a:gd name="connsiteY1" fmla="*/ 0 h 2612830"/>
              <a:gd name="connsiteX2" fmla="*/ 2051861 w 2727501"/>
              <a:gd name="connsiteY2" fmla="*/ 2610290 h 2612830"/>
              <a:gd name="connsiteX3" fmla="*/ 0 w 2727501"/>
              <a:gd name="connsiteY3" fmla="*/ 2612830 h 2612830"/>
              <a:gd name="connsiteX4" fmla="*/ 0 w 2727501"/>
              <a:gd name="connsiteY4" fmla="*/ 0 h 2612830"/>
              <a:gd name="connsiteX0" fmla="*/ 686569 w 3414070"/>
              <a:gd name="connsiteY0" fmla="*/ 0 h 2612830"/>
              <a:gd name="connsiteX1" fmla="*/ 3414070 w 3414070"/>
              <a:gd name="connsiteY1" fmla="*/ 0 h 2612830"/>
              <a:gd name="connsiteX2" fmla="*/ 2738430 w 3414070"/>
              <a:gd name="connsiteY2" fmla="*/ 2610290 h 2612830"/>
              <a:gd name="connsiteX3" fmla="*/ 0 w 3414070"/>
              <a:gd name="connsiteY3" fmla="*/ 2612830 h 2612830"/>
              <a:gd name="connsiteX4" fmla="*/ 686569 w 3414070"/>
              <a:gd name="connsiteY4" fmla="*/ 0 h 2612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4070" h="2612830">
                <a:moveTo>
                  <a:pt x="686569" y="0"/>
                </a:moveTo>
                <a:lnTo>
                  <a:pt x="3414070" y="0"/>
                </a:lnTo>
                <a:lnTo>
                  <a:pt x="2738430" y="2610290"/>
                </a:lnTo>
                <a:lnTo>
                  <a:pt x="0" y="2612830"/>
                </a:lnTo>
                <a:lnTo>
                  <a:pt x="686569" y="0"/>
                </a:lnTo>
                <a:close/>
              </a:path>
            </a:pathLst>
          </a:cu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 name="Title 2">
            <a:extLst>
              <a:ext uri="{FF2B5EF4-FFF2-40B4-BE49-F238E27FC236}">
                <a16:creationId xmlns:a16="http://schemas.microsoft.com/office/drawing/2014/main" id="{5DD4CF27-2E14-355A-48A3-06095F1B3EB0}"/>
              </a:ext>
            </a:extLst>
          </p:cNvPr>
          <p:cNvSpPr>
            <a:spLocks noGrp="1"/>
          </p:cNvSpPr>
          <p:nvPr>
            <p:ph type="ctrTitle"/>
          </p:nvPr>
        </p:nvSpPr>
        <p:spPr>
          <a:xfrm>
            <a:off x="411333" y="199123"/>
            <a:ext cx="11685191" cy="1160319"/>
          </a:xfrm>
        </p:spPr>
        <p:txBody>
          <a:bodyPr>
            <a:noAutofit/>
          </a:bodyPr>
          <a:lstStyle/>
          <a:p>
            <a:r>
              <a:rPr lang="en-GB" sz="3200">
                <a:solidFill>
                  <a:srgbClr val="FFFFFF"/>
                </a:solidFill>
                <a:latin typeface="+mj-lt"/>
                <a:cs typeface="Arial"/>
              </a:rPr>
              <a:t>This year, we will continue to drive best practice and best value to improve outcomes for NHS patients and will work with key partners to improve the innovation ecosystem</a:t>
            </a:r>
            <a:endParaRPr lang="en-US">
              <a:cs typeface="Arial"/>
            </a:endParaRPr>
          </a:p>
        </p:txBody>
      </p:sp>
      <p:sp>
        <p:nvSpPr>
          <p:cNvPr id="8" name="TextBox 7">
            <a:extLst>
              <a:ext uri="{FF2B5EF4-FFF2-40B4-BE49-F238E27FC236}">
                <a16:creationId xmlns:a16="http://schemas.microsoft.com/office/drawing/2014/main" id="{0D706375-D8A4-244A-09B3-C03F886BFE28}"/>
              </a:ext>
            </a:extLst>
          </p:cNvPr>
          <p:cNvSpPr txBox="1"/>
          <p:nvPr/>
        </p:nvSpPr>
        <p:spPr>
          <a:xfrm>
            <a:off x="920848" y="3666188"/>
            <a:ext cx="2159419" cy="1323439"/>
          </a:xfrm>
          <a:prstGeom prst="rect">
            <a:avLst/>
          </a:prstGeom>
          <a:noFill/>
        </p:spPr>
        <p:txBody>
          <a:bodyPr wrap="square">
            <a:spAutoFit/>
          </a:bodyPr>
          <a:lstStyle/>
          <a:p>
            <a:pPr algn="ctr"/>
            <a:r>
              <a:rPr lang="en-GB" sz="1600"/>
              <a:t>Implementation of International Recognition Procedure for medicines</a:t>
            </a:r>
          </a:p>
        </p:txBody>
      </p:sp>
      <p:sp>
        <p:nvSpPr>
          <p:cNvPr id="9" name="TextBox 8">
            <a:extLst>
              <a:ext uri="{FF2B5EF4-FFF2-40B4-BE49-F238E27FC236}">
                <a16:creationId xmlns:a16="http://schemas.microsoft.com/office/drawing/2014/main" id="{3BFBA554-7E69-BB8F-FC9A-42E0038930DD}"/>
              </a:ext>
            </a:extLst>
          </p:cNvPr>
          <p:cNvSpPr txBox="1"/>
          <p:nvPr/>
        </p:nvSpPr>
        <p:spPr>
          <a:xfrm>
            <a:off x="6681209" y="3733593"/>
            <a:ext cx="1997218" cy="830997"/>
          </a:xfrm>
          <a:prstGeom prst="rect">
            <a:avLst/>
          </a:prstGeom>
          <a:noFill/>
        </p:spPr>
        <p:txBody>
          <a:bodyPr wrap="square">
            <a:spAutoFit/>
          </a:bodyPr>
          <a:lstStyle/>
          <a:p>
            <a:pPr algn="ctr"/>
            <a:r>
              <a:rPr lang="en-GB" sz="1600">
                <a:solidFill>
                  <a:schemeClr val="bg1"/>
                </a:solidFill>
              </a:rPr>
              <a:t>Delivery of the Innovation Ecosystem Programme</a:t>
            </a:r>
          </a:p>
        </p:txBody>
      </p:sp>
      <p:sp>
        <p:nvSpPr>
          <p:cNvPr id="10" name="TextBox 9">
            <a:extLst>
              <a:ext uri="{FF2B5EF4-FFF2-40B4-BE49-F238E27FC236}">
                <a16:creationId xmlns:a16="http://schemas.microsoft.com/office/drawing/2014/main" id="{DB0B7714-AB78-153F-F9F7-508CBF06E46A}"/>
              </a:ext>
            </a:extLst>
          </p:cNvPr>
          <p:cNvSpPr txBox="1"/>
          <p:nvPr/>
        </p:nvSpPr>
        <p:spPr>
          <a:xfrm>
            <a:off x="9271458" y="3711244"/>
            <a:ext cx="2180796" cy="2062103"/>
          </a:xfrm>
          <a:prstGeom prst="rect">
            <a:avLst/>
          </a:prstGeom>
          <a:noFill/>
        </p:spPr>
        <p:txBody>
          <a:bodyPr wrap="square">
            <a:spAutoFit/>
          </a:bodyPr>
          <a:lstStyle/>
          <a:p>
            <a:pPr algn="ctr"/>
            <a:r>
              <a:rPr lang="en-GB" sz="1600">
                <a:solidFill>
                  <a:schemeClr val="bg1"/>
                </a:solidFill>
              </a:rPr>
              <a:t>Update to NHSE’s commercial medicines framework</a:t>
            </a:r>
          </a:p>
          <a:p>
            <a:pPr algn="ctr"/>
            <a:r>
              <a:rPr lang="en-GB" sz="1600">
                <a:solidFill>
                  <a:schemeClr val="bg1"/>
                </a:solidFill>
              </a:rPr>
              <a:t>and consultation on update to the Budget Impact Test for Medicines</a:t>
            </a:r>
          </a:p>
        </p:txBody>
      </p:sp>
      <p:sp>
        <p:nvSpPr>
          <p:cNvPr id="11" name="TextBox 10">
            <a:extLst>
              <a:ext uri="{FF2B5EF4-FFF2-40B4-BE49-F238E27FC236}">
                <a16:creationId xmlns:a16="http://schemas.microsoft.com/office/drawing/2014/main" id="{D4C9AF4C-36DD-1216-8CC3-EB7C15615A2D}"/>
              </a:ext>
            </a:extLst>
          </p:cNvPr>
          <p:cNvSpPr txBox="1"/>
          <p:nvPr/>
        </p:nvSpPr>
        <p:spPr>
          <a:xfrm>
            <a:off x="3537677" y="4149090"/>
            <a:ext cx="2299606" cy="1323439"/>
          </a:xfrm>
          <a:prstGeom prst="rect">
            <a:avLst/>
          </a:prstGeom>
          <a:noFill/>
        </p:spPr>
        <p:txBody>
          <a:bodyPr wrap="square" lIns="91440" tIns="45720" rIns="91440" bIns="45720" anchor="t">
            <a:spAutoFit/>
          </a:bodyPr>
          <a:lstStyle/>
          <a:p>
            <a:pPr algn="ctr"/>
            <a:r>
              <a:rPr lang="en-GB" sz="1600"/>
              <a:t>Consultation on a </a:t>
            </a:r>
            <a:r>
              <a:rPr lang="en-GB" sz="1600" noProof="1"/>
              <a:t>medtech</a:t>
            </a:r>
            <a:r>
              <a:rPr lang="en-GB" sz="1600"/>
              <a:t> pathway from horizon scanning to reimbursement</a:t>
            </a:r>
          </a:p>
        </p:txBody>
      </p:sp>
      <p:sp>
        <p:nvSpPr>
          <p:cNvPr id="5" name="TextBox 4">
            <a:extLst>
              <a:ext uri="{FF2B5EF4-FFF2-40B4-BE49-F238E27FC236}">
                <a16:creationId xmlns:a16="http://schemas.microsoft.com/office/drawing/2014/main" id="{852D054C-9CD1-5435-D219-4C5C306A4ED3}"/>
              </a:ext>
            </a:extLst>
          </p:cNvPr>
          <p:cNvSpPr txBox="1"/>
          <p:nvPr/>
        </p:nvSpPr>
        <p:spPr>
          <a:xfrm>
            <a:off x="411333" y="1729459"/>
            <a:ext cx="11269038" cy="1200329"/>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a:solidFill>
                  <a:schemeClr val="bg2"/>
                </a:solidFill>
                <a:cs typeface="Arial"/>
              </a:rPr>
              <a:t>We will work with DHSC and system partners to ensure that NICE is meeting the needs of the health and care system</a:t>
            </a:r>
          </a:p>
          <a:p>
            <a:pPr marL="285750" indent="-285750">
              <a:buFont typeface="Arial" panose="020B0604020202020204" pitchFamily="34" charset="0"/>
              <a:buChar char="•"/>
            </a:pPr>
            <a:r>
              <a:rPr lang="en-GB">
                <a:solidFill>
                  <a:schemeClr val="bg2"/>
                </a:solidFill>
                <a:cs typeface="Arial"/>
              </a:rPr>
              <a:t>We will work alongside the </a:t>
            </a:r>
            <a:r>
              <a:rPr lang="en-GB" sz="1800">
                <a:solidFill>
                  <a:schemeClr val="bg2"/>
                </a:solidFill>
                <a:cs typeface="Arial"/>
              </a:rPr>
              <a:t>Medicines and Healthcare </a:t>
            </a:r>
            <a:r>
              <a:rPr lang="en-GB">
                <a:solidFill>
                  <a:schemeClr val="bg2"/>
                </a:solidFill>
                <a:cs typeface="Arial"/>
              </a:rPr>
              <a:t>products Regulatory </a:t>
            </a:r>
            <a:r>
              <a:rPr lang="en-GB" sz="1800">
                <a:solidFill>
                  <a:schemeClr val="bg2"/>
                </a:solidFill>
                <a:cs typeface="Arial"/>
              </a:rPr>
              <a:t>Agency, Department of Health and Social Care and NHS England in key programmes</a:t>
            </a:r>
            <a:r>
              <a:rPr lang="en-GB">
                <a:solidFill>
                  <a:schemeClr val="bg2"/>
                </a:solidFill>
                <a:cs typeface="Arial"/>
              </a:rPr>
              <a:t> </a:t>
            </a:r>
            <a:endParaRPr lang="en-GB">
              <a:solidFill>
                <a:schemeClr val="bg2"/>
              </a:solidFill>
            </a:endParaRPr>
          </a:p>
        </p:txBody>
      </p:sp>
      <p:sp>
        <p:nvSpPr>
          <p:cNvPr id="2" name="Oval 1">
            <a:extLst>
              <a:ext uri="{FF2B5EF4-FFF2-40B4-BE49-F238E27FC236}">
                <a16:creationId xmlns:a16="http://schemas.microsoft.com/office/drawing/2014/main" id="{3943E857-2403-1991-A9AF-5155CDA8D598}"/>
              </a:ext>
            </a:extLst>
          </p:cNvPr>
          <p:cNvSpPr/>
          <p:nvPr/>
        </p:nvSpPr>
        <p:spPr>
          <a:xfrm>
            <a:off x="9465152" y="5695864"/>
            <a:ext cx="1413240" cy="1054088"/>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Summer 2024</a:t>
            </a:r>
          </a:p>
        </p:txBody>
      </p:sp>
      <p:sp>
        <p:nvSpPr>
          <p:cNvPr id="7" name="Oval 6">
            <a:extLst>
              <a:ext uri="{FF2B5EF4-FFF2-40B4-BE49-F238E27FC236}">
                <a16:creationId xmlns:a16="http://schemas.microsoft.com/office/drawing/2014/main" id="{2FA65E1A-9923-4075-8B48-1ADC25141372}"/>
              </a:ext>
            </a:extLst>
          </p:cNvPr>
          <p:cNvSpPr/>
          <p:nvPr/>
        </p:nvSpPr>
        <p:spPr>
          <a:xfrm>
            <a:off x="6762537" y="4989627"/>
            <a:ext cx="1413240" cy="1054088"/>
          </a:xfrm>
          <a:prstGeom prst="ellipse">
            <a:avLst/>
          </a:prstGeom>
          <a:solidFill>
            <a:srgbClr val="59A0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Summer 2024</a:t>
            </a:r>
          </a:p>
        </p:txBody>
      </p:sp>
      <p:sp>
        <p:nvSpPr>
          <p:cNvPr id="12" name="Oval 11">
            <a:extLst>
              <a:ext uri="{FF2B5EF4-FFF2-40B4-BE49-F238E27FC236}">
                <a16:creationId xmlns:a16="http://schemas.microsoft.com/office/drawing/2014/main" id="{8E340635-B8D7-94FD-05F2-8EFC94428C12}"/>
              </a:ext>
            </a:extLst>
          </p:cNvPr>
          <p:cNvSpPr/>
          <p:nvPr/>
        </p:nvSpPr>
        <p:spPr>
          <a:xfrm>
            <a:off x="1084524" y="4920540"/>
            <a:ext cx="1413240" cy="1054088"/>
          </a:xfrm>
          <a:prstGeom prst="ellipse">
            <a:avLst/>
          </a:prstGeom>
          <a:solidFill>
            <a:srgbClr val="C8E0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Now live</a:t>
            </a:r>
          </a:p>
        </p:txBody>
      </p:sp>
      <p:sp>
        <p:nvSpPr>
          <p:cNvPr id="13" name="Oval 12">
            <a:extLst>
              <a:ext uri="{FF2B5EF4-FFF2-40B4-BE49-F238E27FC236}">
                <a16:creationId xmlns:a16="http://schemas.microsoft.com/office/drawing/2014/main" id="{D6641AEF-FEB0-A27C-509D-CF963755F559}"/>
              </a:ext>
            </a:extLst>
          </p:cNvPr>
          <p:cNvSpPr/>
          <p:nvPr/>
        </p:nvSpPr>
        <p:spPr>
          <a:xfrm>
            <a:off x="3749245" y="5448611"/>
            <a:ext cx="1413240" cy="1054088"/>
          </a:xfrm>
          <a:prstGeom prst="ellipse">
            <a:avLst/>
          </a:prstGeom>
          <a:solidFill>
            <a:srgbClr val="91C0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Spring 2024</a:t>
            </a:r>
          </a:p>
        </p:txBody>
      </p:sp>
    </p:spTree>
    <p:extLst>
      <p:ext uri="{BB962C8B-B14F-4D97-AF65-F5344CB8AC3E}">
        <p14:creationId xmlns:p14="http://schemas.microsoft.com/office/powerpoint/2010/main" val="138780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BC7A0-0C0E-4D73-CA7A-FF5FCE7CE595}"/>
              </a:ext>
            </a:extLst>
          </p:cNvPr>
          <p:cNvSpPr>
            <a:spLocks noGrp="1"/>
          </p:cNvSpPr>
          <p:nvPr>
            <p:ph type="ctrTitle"/>
          </p:nvPr>
        </p:nvSpPr>
        <p:spPr>
          <a:xfrm>
            <a:off x="357252" y="168508"/>
            <a:ext cx="11798301" cy="1121612"/>
          </a:xfrm>
        </p:spPr>
        <p:txBody>
          <a:bodyPr>
            <a:noAutofit/>
          </a:bodyPr>
          <a:lstStyle/>
          <a:p>
            <a:r>
              <a:rPr lang="en-GB" sz="3200">
                <a:latin typeface="Lora SemiBold"/>
              </a:rPr>
              <a:t>In 24/25, we will deliver our aims by providing high quality, timely advice that is relevant, useable and impactful</a:t>
            </a:r>
            <a:endParaRPr lang="en-GB" sz="3200">
              <a:solidFill>
                <a:srgbClr val="000000"/>
              </a:solidFill>
            </a:endParaRPr>
          </a:p>
        </p:txBody>
      </p:sp>
      <p:sp>
        <p:nvSpPr>
          <p:cNvPr id="12" name="Rectangle 11">
            <a:extLst>
              <a:ext uri="{FF2B5EF4-FFF2-40B4-BE49-F238E27FC236}">
                <a16:creationId xmlns:a16="http://schemas.microsoft.com/office/drawing/2014/main" id="{652291F3-1420-2A94-13ED-C15B61E999F2}"/>
              </a:ext>
            </a:extLst>
          </p:cNvPr>
          <p:cNvSpPr/>
          <p:nvPr/>
        </p:nvSpPr>
        <p:spPr>
          <a:xfrm>
            <a:off x="403940" y="4963569"/>
            <a:ext cx="11537953" cy="94619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72000" rIns="91440" bIns="45720" rtlCol="0" anchor="t" anchorCtr="0"/>
          <a:lstStyle/>
          <a:p>
            <a:pPr algn="ctr"/>
            <a:r>
              <a:rPr lang="en-GB" sz="1400">
                <a:solidFill>
                  <a:schemeClr val="bg2"/>
                </a:solidFill>
                <a:latin typeface="Inter SemiBold"/>
                <a:ea typeface="Inter SemiBold" panose="02000503000000020004" pitchFamily="2" charset="0"/>
              </a:rPr>
              <a:t>Improve user experience and impact by including medicine and </a:t>
            </a:r>
            <a:r>
              <a:rPr lang="en-GB" sz="1400" err="1">
                <a:solidFill>
                  <a:schemeClr val="bg2"/>
                </a:solidFill>
                <a:latin typeface="Inter SemiBold"/>
                <a:ea typeface="Inter SemiBold" panose="02000503000000020004" pitchFamily="2" charset="0"/>
              </a:rPr>
              <a:t>HealthTech</a:t>
            </a:r>
            <a:r>
              <a:rPr lang="en-GB" sz="1400">
                <a:solidFill>
                  <a:schemeClr val="bg2"/>
                </a:solidFill>
                <a:latin typeface="Inter SemiBold"/>
                <a:ea typeface="Inter SemiBold" panose="02000503000000020004" pitchFamily="2" charset="0"/>
              </a:rPr>
              <a:t> recommendations in guidelines</a:t>
            </a:r>
          </a:p>
        </p:txBody>
      </p:sp>
      <p:sp>
        <p:nvSpPr>
          <p:cNvPr id="13" name="Rectangle 12">
            <a:extLst>
              <a:ext uri="{FF2B5EF4-FFF2-40B4-BE49-F238E27FC236}">
                <a16:creationId xmlns:a16="http://schemas.microsoft.com/office/drawing/2014/main" id="{39BCEBA1-AE20-5744-CD3A-A94B43ECB7F8}"/>
              </a:ext>
            </a:extLst>
          </p:cNvPr>
          <p:cNvSpPr/>
          <p:nvPr/>
        </p:nvSpPr>
        <p:spPr>
          <a:xfrm>
            <a:off x="403940" y="3247637"/>
            <a:ext cx="2649620" cy="1596157"/>
          </a:xfrm>
          <a:prstGeom prst="rect">
            <a:avLst/>
          </a:prstGeom>
          <a:solidFill>
            <a:srgbClr val="C8E0E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45720" rIns="91440" bIns="45720" rtlCol="0" anchor="t" anchorCtr="0"/>
          <a:lstStyle/>
          <a:p>
            <a:r>
              <a:rPr lang="en-GB" sz="1400">
                <a:solidFill>
                  <a:schemeClr val="tx1"/>
                </a:solidFill>
              </a:rPr>
              <a:t>Improve our assessment of value through expanding the HTA Lab, updating methods for health inequalities and reviewing our approach to severity</a:t>
            </a:r>
          </a:p>
        </p:txBody>
      </p:sp>
      <p:sp>
        <p:nvSpPr>
          <p:cNvPr id="15" name="Rectangle 14">
            <a:extLst>
              <a:ext uri="{FF2B5EF4-FFF2-40B4-BE49-F238E27FC236}">
                <a16:creationId xmlns:a16="http://schemas.microsoft.com/office/drawing/2014/main" id="{7E2BCA43-DBB2-4EEA-4594-D4585B2FB7FB}"/>
              </a:ext>
            </a:extLst>
          </p:cNvPr>
          <p:cNvSpPr/>
          <p:nvPr/>
        </p:nvSpPr>
        <p:spPr>
          <a:xfrm>
            <a:off x="9309166" y="2051593"/>
            <a:ext cx="2632726" cy="2792201"/>
          </a:xfrm>
          <a:prstGeom prst="rect">
            <a:avLst/>
          </a:prstGeom>
          <a:solidFill>
            <a:srgbClr val="C8E0E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rtlCol="0" anchor="t" anchorCtr="0"/>
          <a:lstStyle/>
          <a:p>
            <a:r>
              <a:rPr lang="en-GB" sz="1400">
                <a:solidFill>
                  <a:schemeClr val="tx1"/>
                </a:solidFill>
              </a:rPr>
              <a:t>Increase uptake of our guidance by:</a:t>
            </a:r>
          </a:p>
          <a:p>
            <a:endParaRPr lang="en-GB" sz="1400">
              <a:solidFill>
                <a:schemeClr val="tx1"/>
              </a:solidFill>
            </a:endParaRPr>
          </a:p>
          <a:p>
            <a:pPr marL="285750" indent="-285750">
              <a:buFont typeface="Arial" panose="020B0604020202020204" pitchFamily="34" charset="0"/>
              <a:buChar char="•"/>
            </a:pPr>
            <a:r>
              <a:rPr lang="en-GB" sz="1400">
                <a:solidFill>
                  <a:schemeClr val="tx1"/>
                </a:solidFill>
              </a:rPr>
              <a:t>working with partners and delivering support based on insight</a:t>
            </a:r>
          </a:p>
          <a:p>
            <a:pPr marL="285750" indent="-285750">
              <a:buFont typeface="Arial" panose="020B0604020202020204" pitchFamily="34" charset="0"/>
              <a:buChar char="•"/>
            </a:pPr>
            <a:r>
              <a:rPr lang="en-GB" sz="1400">
                <a:solidFill>
                  <a:schemeClr val="tx1"/>
                </a:solidFill>
              </a:rPr>
              <a:t>expanding the ways in which people and communities can contribute</a:t>
            </a:r>
          </a:p>
        </p:txBody>
      </p:sp>
      <p:sp>
        <p:nvSpPr>
          <p:cNvPr id="16" name="Rectangle 15">
            <a:extLst>
              <a:ext uri="{FF2B5EF4-FFF2-40B4-BE49-F238E27FC236}">
                <a16:creationId xmlns:a16="http://schemas.microsoft.com/office/drawing/2014/main" id="{5BCFB866-F8BF-2D2C-8191-6CFAEBFC4555}"/>
              </a:ext>
            </a:extLst>
          </p:cNvPr>
          <p:cNvSpPr/>
          <p:nvPr/>
        </p:nvSpPr>
        <p:spPr>
          <a:xfrm>
            <a:off x="829820" y="5406263"/>
            <a:ext cx="3022050" cy="346092"/>
          </a:xfrm>
          <a:prstGeom prst="rect">
            <a:avLst/>
          </a:prstGeom>
          <a:solidFill>
            <a:srgbClr val="C8E0E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solidFill>
                  <a:schemeClr val="tx1"/>
                </a:solidFill>
              </a:rPr>
              <a:t>Identify topics for inclusion</a:t>
            </a:r>
          </a:p>
        </p:txBody>
      </p:sp>
      <p:sp>
        <p:nvSpPr>
          <p:cNvPr id="17" name="Rectangle 16">
            <a:extLst>
              <a:ext uri="{FF2B5EF4-FFF2-40B4-BE49-F238E27FC236}">
                <a16:creationId xmlns:a16="http://schemas.microsoft.com/office/drawing/2014/main" id="{E95F9AA3-C894-9F1F-40CC-E78BB8591541}"/>
              </a:ext>
            </a:extLst>
          </p:cNvPr>
          <p:cNvSpPr/>
          <p:nvPr/>
        </p:nvSpPr>
        <p:spPr>
          <a:xfrm>
            <a:off x="4064000" y="5393159"/>
            <a:ext cx="3365055" cy="346092"/>
          </a:xfrm>
          <a:prstGeom prst="rect">
            <a:avLst/>
          </a:prstGeom>
          <a:solidFill>
            <a:srgbClr val="C8E0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Develop methods and processes</a:t>
            </a:r>
          </a:p>
        </p:txBody>
      </p:sp>
      <p:sp>
        <p:nvSpPr>
          <p:cNvPr id="18" name="Rectangle 17">
            <a:extLst>
              <a:ext uri="{FF2B5EF4-FFF2-40B4-BE49-F238E27FC236}">
                <a16:creationId xmlns:a16="http://schemas.microsoft.com/office/drawing/2014/main" id="{7AE6BFCC-EEA9-A5ED-B26B-E4F9B24C1670}"/>
              </a:ext>
            </a:extLst>
          </p:cNvPr>
          <p:cNvSpPr/>
          <p:nvPr/>
        </p:nvSpPr>
        <p:spPr>
          <a:xfrm>
            <a:off x="7641185" y="5393159"/>
            <a:ext cx="3925556" cy="346092"/>
          </a:xfrm>
          <a:prstGeom prst="rect">
            <a:avLst/>
          </a:prstGeom>
          <a:solidFill>
            <a:srgbClr val="C8E0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Develop structure of recommendations</a:t>
            </a:r>
          </a:p>
        </p:txBody>
      </p:sp>
      <p:sp>
        <p:nvSpPr>
          <p:cNvPr id="19" name="Rectangle 18">
            <a:extLst>
              <a:ext uri="{FF2B5EF4-FFF2-40B4-BE49-F238E27FC236}">
                <a16:creationId xmlns:a16="http://schemas.microsoft.com/office/drawing/2014/main" id="{1FC85564-B782-0BE4-9E27-1E363D134411}"/>
              </a:ext>
            </a:extLst>
          </p:cNvPr>
          <p:cNvSpPr/>
          <p:nvPr/>
        </p:nvSpPr>
        <p:spPr>
          <a:xfrm>
            <a:off x="6344799" y="2051591"/>
            <a:ext cx="2649620" cy="2800790"/>
          </a:xfrm>
          <a:prstGeom prst="rect">
            <a:avLst/>
          </a:prstGeom>
          <a:solidFill>
            <a:srgbClr val="C8E0E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rtlCol="0" anchor="t" anchorCtr="0"/>
          <a:lstStyle/>
          <a:p>
            <a:r>
              <a:rPr lang="en-GB" sz="1400">
                <a:solidFill>
                  <a:schemeClr val="tx1"/>
                </a:solidFill>
              </a:rPr>
              <a:t>Improve access to and experience of people using our guidance by:</a:t>
            </a:r>
          </a:p>
          <a:p>
            <a:r>
              <a:rPr lang="en-GB" sz="1400">
                <a:solidFill>
                  <a:schemeClr val="tx1"/>
                </a:solidFill>
              </a:rPr>
              <a:t> </a:t>
            </a:r>
          </a:p>
          <a:p>
            <a:pPr marL="285750" indent="-285750">
              <a:buFont typeface="Arial" panose="020B0604020202020204" pitchFamily="34" charset="0"/>
              <a:buChar char="•"/>
            </a:pPr>
            <a:r>
              <a:rPr lang="en-GB" sz="1400">
                <a:solidFill>
                  <a:schemeClr val="tx1"/>
                </a:solidFill>
              </a:rPr>
              <a:t>simplifying our product portfolio</a:t>
            </a:r>
          </a:p>
          <a:p>
            <a:pPr marL="285750" indent="-285750">
              <a:buFont typeface="Arial" panose="020B0604020202020204" pitchFamily="34" charset="0"/>
              <a:buChar char="•"/>
            </a:pPr>
            <a:r>
              <a:rPr lang="en-GB" sz="1400">
                <a:solidFill>
                  <a:schemeClr val="tx1"/>
                </a:solidFill>
              </a:rPr>
              <a:t>improving the presentation of guidance</a:t>
            </a:r>
          </a:p>
          <a:p>
            <a:pPr marL="285750" indent="-285750">
              <a:buFont typeface="Arial" panose="020B0604020202020204" pitchFamily="34" charset="0"/>
              <a:buChar char="•"/>
            </a:pPr>
            <a:r>
              <a:rPr lang="en-GB" sz="1400">
                <a:solidFill>
                  <a:schemeClr val="tx1"/>
                </a:solidFill>
              </a:rPr>
              <a:t>making guidance easier to find</a:t>
            </a:r>
          </a:p>
        </p:txBody>
      </p:sp>
      <p:sp>
        <p:nvSpPr>
          <p:cNvPr id="10" name="Rectangle 9">
            <a:extLst>
              <a:ext uri="{FF2B5EF4-FFF2-40B4-BE49-F238E27FC236}">
                <a16:creationId xmlns:a16="http://schemas.microsoft.com/office/drawing/2014/main" id="{BCF19943-DE7E-7A0C-74D4-FC2CE1BBFC01}"/>
              </a:ext>
            </a:extLst>
          </p:cNvPr>
          <p:cNvSpPr/>
          <p:nvPr/>
        </p:nvSpPr>
        <p:spPr>
          <a:xfrm>
            <a:off x="3404586" y="2051591"/>
            <a:ext cx="2616269" cy="2800790"/>
          </a:xfrm>
          <a:prstGeom prst="rect">
            <a:avLst/>
          </a:prstGeom>
          <a:solidFill>
            <a:srgbClr val="C8E0E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rtlCol="0" anchor="t" anchorCtr="0"/>
          <a:lstStyle/>
          <a:p>
            <a:r>
              <a:rPr lang="en-GB" sz="1400">
                <a:solidFill>
                  <a:schemeClr val="tx1"/>
                </a:solidFill>
              </a:rPr>
              <a:t>Ensure our guidance focuses on what matters most through integrated horizon scanning, topic selection, and prioritisation</a:t>
            </a:r>
          </a:p>
        </p:txBody>
      </p:sp>
      <p:sp>
        <p:nvSpPr>
          <p:cNvPr id="11" name="Rectangle 10">
            <a:extLst>
              <a:ext uri="{FF2B5EF4-FFF2-40B4-BE49-F238E27FC236}">
                <a16:creationId xmlns:a16="http://schemas.microsoft.com/office/drawing/2014/main" id="{F52D44CD-38BA-9396-D8B2-5F427B0BB174}"/>
              </a:ext>
            </a:extLst>
          </p:cNvPr>
          <p:cNvSpPr/>
          <p:nvPr/>
        </p:nvSpPr>
        <p:spPr>
          <a:xfrm>
            <a:off x="403940" y="2051593"/>
            <a:ext cx="2649620" cy="1066847"/>
          </a:xfrm>
          <a:prstGeom prst="rect">
            <a:avLst/>
          </a:prstGeom>
          <a:solidFill>
            <a:srgbClr val="C8E0E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rtlCol="0" anchor="t" anchorCtr="0"/>
          <a:lstStyle/>
          <a:p>
            <a:r>
              <a:rPr lang="en-GB" sz="1400">
                <a:solidFill>
                  <a:schemeClr val="tx1"/>
                </a:solidFill>
              </a:rPr>
              <a:t>Improve the timeliness of our guidance through simplified, aligned guidance production</a:t>
            </a:r>
          </a:p>
        </p:txBody>
      </p:sp>
      <p:sp>
        <p:nvSpPr>
          <p:cNvPr id="28" name="Oval 27">
            <a:extLst>
              <a:ext uri="{FF2B5EF4-FFF2-40B4-BE49-F238E27FC236}">
                <a16:creationId xmlns:a16="http://schemas.microsoft.com/office/drawing/2014/main" id="{3AA47049-FCA3-BC3C-7A62-7E80E2E56D7D}"/>
              </a:ext>
            </a:extLst>
          </p:cNvPr>
          <p:cNvSpPr/>
          <p:nvPr/>
        </p:nvSpPr>
        <p:spPr>
          <a:xfrm>
            <a:off x="92801" y="2075303"/>
            <a:ext cx="373669" cy="341848"/>
          </a:xfrm>
          <a:prstGeom prst="ellipse">
            <a:avLst/>
          </a:prstGeom>
          <a:solidFill>
            <a:schemeClr val="tx2"/>
          </a:solidFill>
          <a:ln w="28575">
            <a:solidFill>
              <a:srgbClr val="F7F4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1</a:t>
            </a:r>
          </a:p>
        </p:txBody>
      </p:sp>
      <p:sp>
        <p:nvSpPr>
          <p:cNvPr id="7" name="Rectangle 6">
            <a:extLst>
              <a:ext uri="{FF2B5EF4-FFF2-40B4-BE49-F238E27FC236}">
                <a16:creationId xmlns:a16="http://schemas.microsoft.com/office/drawing/2014/main" id="{171C24D3-6E26-08E5-2288-B556E7CEF01D}"/>
              </a:ext>
            </a:extLst>
          </p:cNvPr>
          <p:cNvSpPr/>
          <p:nvPr/>
        </p:nvSpPr>
        <p:spPr>
          <a:xfrm>
            <a:off x="3404586" y="1253521"/>
            <a:ext cx="2616269" cy="727963"/>
          </a:xfrm>
          <a:prstGeom prst="rect">
            <a:avLst/>
          </a:prstGeom>
          <a:solidFill>
            <a:srgbClr val="4072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700">
                <a:solidFill>
                  <a:schemeClr val="bg2"/>
                </a:solidFill>
                <a:latin typeface="Inter SemiBold" panose="02000503000000020004" pitchFamily="2" charset="0"/>
                <a:ea typeface="Inter SemiBold" panose="02000503000000020004" pitchFamily="2" charset="0"/>
              </a:rPr>
              <a:t>Relevant</a:t>
            </a:r>
          </a:p>
        </p:txBody>
      </p:sp>
      <p:sp>
        <p:nvSpPr>
          <p:cNvPr id="8" name="Rectangle 7">
            <a:extLst>
              <a:ext uri="{FF2B5EF4-FFF2-40B4-BE49-F238E27FC236}">
                <a16:creationId xmlns:a16="http://schemas.microsoft.com/office/drawing/2014/main" id="{04E8E39F-9E8C-DE6A-DA56-337070FDA086}"/>
              </a:ext>
            </a:extLst>
          </p:cNvPr>
          <p:cNvSpPr/>
          <p:nvPr/>
        </p:nvSpPr>
        <p:spPr>
          <a:xfrm>
            <a:off x="409297" y="1257308"/>
            <a:ext cx="2632727" cy="72967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700">
                <a:solidFill>
                  <a:schemeClr val="bg2"/>
                </a:solidFill>
                <a:latin typeface="Inter SemiBold" panose="02000503000000020004" pitchFamily="2" charset="0"/>
                <a:ea typeface="Inter SemiBold" panose="02000503000000020004" pitchFamily="2" charset="0"/>
              </a:rPr>
              <a:t>High quality and timely advice that is….</a:t>
            </a:r>
          </a:p>
        </p:txBody>
      </p:sp>
      <p:sp>
        <p:nvSpPr>
          <p:cNvPr id="3" name="Rectangle 2">
            <a:extLst>
              <a:ext uri="{FF2B5EF4-FFF2-40B4-BE49-F238E27FC236}">
                <a16:creationId xmlns:a16="http://schemas.microsoft.com/office/drawing/2014/main" id="{3E303EAE-7E1A-15AB-D6AC-55421B9799C8}"/>
              </a:ext>
            </a:extLst>
          </p:cNvPr>
          <p:cNvSpPr/>
          <p:nvPr/>
        </p:nvSpPr>
        <p:spPr>
          <a:xfrm>
            <a:off x="6361691" y="1260628"/>
            <a:ext cx="2632727" cy="727963"/>
          </a:xfrm>
          <a:prstGeom prst="rect">
            <a:avLst/>
          </a:prstGeom>
          <a:solidFill>
            <a:srgbClr val="80A1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700">
                <a:solidFill>
                  <a:schemeClr val="tx1"/>
                </a:solidFill>
                <a:latin typeface="Inter SemiBold" panose="02000503000000020004" pitchFamily="2" charset="0"/>
                <a:ea typeface="Inter SemiBold" panose="02000503000000020004" pitchFamily="2" charset="0"/>
              </a:rPr>
              <a:t>Useable</a:t>
            </a:r>
          </a:p>
        </p:txBody>
      </p:sp>
      <p:sp>
        <p:nvSpPr>
          <p:cNvPr id="5" name="Rectangle 4">
            <a:extLst>
              <a:ext uri="{FF2B5EF4-FFF2-40B4-BE49-F238E27FC236}">
                <a16:creationId xmlns:a16="http://schemas.microsoft.com/office/drawing/2014/main" id="{9B594552-C907-EC5F-3875-2B7C9D28DA58}"/>
              </a:ext>
            </a:extLst>
          </p:cNvPr>
          <p:cNvSpPr/>
          <p:nvPr/>
        </p:nvSpPr>
        <p:spPr>
          <a:xfrm>
            <a:off x="9309166" y="1253521"/>
            <a:ext cx="2632727" cy="727963"/>
          </a:xfrm>
          <a:prstGeom prst="rect">
            <a:avLst/>
          </a:prstGeom>
          <a:solidFill>
            <a:srgbClr val="BFD0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700">
                <a:solidFill>
                  <a:schemeClr val="tx1"/>
                </a:solidFill>
                <a:latin typeface="Inter SemiBold" panose="02000503000000020004" pitchFamily="2" charset="0"/>
                <a:ea typeface="Inter SemiBold" panose="02000503000000020004" pitchFamily="2" charset="0"/>
              </a:rPr>
              <a:t>Impactful</a:t>
            </a:r>
          </a:p>
        </p:txBody>
      </p:sp>
      <p:sp>
        <p:nvSpPr>
          <p:cNvPr id="9" name="Rectangle 8">
            <a:extLst>
              <a:ext uri="{FF2B5EF4-FFF2-40B4-BE49-F238E27FC236}">
                <a16:creationId xmlns:a16="http://schemas.microsoft.com/office/drawing/2014/main" id="{24C87B8F-EB02-4F2A-36DC-20D79009E8A4}"/>
              </a:ext>
            </a:extLst>
          </p:cNvPr>
          <p:cNvSpPr/>
          <p:nvPr/>
        </p:nvSpPr>
        <p:spPr>
          <a:xfrm>
            <a:off x="403941" y="5982346"/>
            <a:ext cx="11537952" cy="7990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72000" rtlCol="0" anchor="t" anchorCtr="0"/>
          <a:lstStyle/>
          <a:p>
            <a:pPr algn="ctr"/>
            <a:r>
              <a:rPr lang="en-GB" sz="1400">
                <a:solidFill>
                  <a:schemeClr val="bg2"/>
                </a:solidFill>
                <a:latin typeface="Inter SemiBold" panose="02000503000000020004" pitchFamily="2" charset="0"/>
                <a:ea typeface="Inter SemiBold" panose="02000503000000020004" pitchFamily="2" charset="0"/>
              </a:rPr>
              <a:t>Embed our values in our daily work</a:t>
            </a:r>
          </a:p>
        </p:txBody>
      </p:sp>
      <p:sp>
        <p:nvSpPr>
          <p:cNvPr id="14" name="Rectangle 13">
            <a:extLst>
              <a:ext uri="{FF2B5EF4-FFF2-40B4-BE49-F238E27FC236}">
                <a16:creationId xmlns:a16="http://schemas.microsoft.com/office/drawing/2014/main" id="{19CDB449-0F4F-B1F2-B86F-581788B2580F}"/>
              </a:ext>
            </a:extLst>
          </p:cNvPr>
          <p:cNvSpPr/>
          <p:nvPr/>
        </p:nvSpPr>
        <p:spPr>
          <a:xfrm>
            <a:off x="759660" y="6366823"/>
            <a:ext cx="1967169" cy="346174"/>
          </a:xfrm>
          <a:prstGeom prst="rect">
            <a:avLst/>
          </a:prstGeom>
          <a:solidFill>
            <a:srgbClr val="C8E0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Focus on users first</a:t>
            </a:r>
          </a:p>
        </p:txBody>
      </p:sp>
      <p:sp>
        <p:nvSpPr>
          <p:cNvPr id="34" name="Rectangle 33">
            <a:extLst>
              <a:ext uri="{FF2B5EF4-FFF2-40B4-BE49-F238E27FC236}">
                <a16:creationId xmlns:a16="http://schemas.microsoft.com/office/drawing/2014/main" id="{240798AD-8D4C-454E-3AAA-DCCCAED8BF70}"/>
              </a:ext>
            </a:extLst>
          </p:cNvPr>
          <p:cNvSpPr/>
          <p:nvPr/>
        </p:nvSpPr>
        <p:spPr>
          <a:xfrm>
            <a:off x="2791427" y="6366823"/>
            <a:ext cx="1759350" cy="346174"/>
          </a:xfrm>
          <a:prstGeom prst="rect">
            <a:avLst/>
          </a:prstGeom>
          <a:solidFill>
            <a:srgbClr val="C8E0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Unite as one team</a:t>
            </a:r>
          </a:p>
        </p:txBody>
      </p:sp>
      <p:sp>
        <p:nvSpPr>
          <p:cNvPr id="35" name="Rectangle 34">
            <a:extLst>
              <a:ext uri="{FF2B5EF4-FFF2-40B4-BE49-F238E27FC236}">
                <a16:creationId xmlns:a16="http://schemas.microsoft.com/office/drawing/2014/main" id="{CD38379B-333C-F029-9968-3687EAFD4120}"/>
              </a:ext>
            </a:extLst>
          </p:cNvPr>
          <p:cNvSpPr/>
          <p:nvPr/>
        </p:nvSpPr>
        <p:spPr>
          <a:xfrm>
            <a:off x="4615375" y="6356422"/>
            <a:ext cx="3168769" cy="346174"/>
          </a:xfrm>
          <a:prstGeom prst="rect">
            <a:avLst/>
          </a:prstGeom>
          <a:solidFill>
            <a:srgbClr val="C8E0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Trust each other to make decisions</a:t>
            </a:r>
          </a:p>
        </p:txBody>
      </p:sp>
      <p:sp>
        <p:nvSpPr>
          <p:cNvPr id="37" name="Rectangle 36">
            <a:extLst>
              <a:ext uri="{FF2B5EF4-FFF2-40B4-BE49-F238E27FC236}">
                <a16:creationId xmlns:a16="http://schemas.microsoft.com/office/drawing/2014/main" id="{CA813BB0-4EBC-62D7-0AA6-6AF672ABBE20}"/>
              </a:ext>
            </a:extLst>
          </p:cNvPr>
          <p:cNvSpPr/>
          <p:nvPr/>
        </p:nvSpPr>
        <p:spPr>
          <a:xfrm>
            <a:off x="7848742" y="6352457"/>
            <a:ext cx="1606633" cy="346174"/>
          </a:xfrm>
          <a:prstGeom prst="rect">
            <a:avLst/>
          </a:prstGeom>
          <a:solidFill>
            <a:srgbClr val="C8E0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Act boldly</a:t>
            </a:r>
          </a:p>
        </p:txBody>
      </p:sp>
      <p:sp>
        <p:nvSpPr>
          <p:cNvPr id="38" name="Rectangle 37">
            <a:extLst>
              <a:ext uri="{FF2B5EF4-FFF2-40B4-BE49-F238E27FC236}">
                <a16:creationId xmlns:a16="http://schemas.microsoft.com/office/drawing/2014/main" id="{3782A1CC-E554-F83D-C0D1-7ED59059C6DB}"/>
              </a:ext>
            </a:extLst>
          </p:cNvPr>
          <p:cNvSpPr/>
          <p:nvPr/>
        </p:nvSpPr>
        <p:spPr>
          <a:xfrm>
            <a:off x="9519973" y="6352457"/>
            <a:ext cx="1949780" cy="346174"/>
          </a:xfrm>
          <a:prstGeom prst="rect">
            <a:avLst/>
          </a:prstGeom>
          <a:solidFill>
            <a:srgbClr val="C8E0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Embrace difference</a:t>
            </a:r>
          </a:p>
        </p:txBody>
      </p:sp>
      <p:sp>
        <p:nvSpPr>
          <p:cNvPr id="23" name="Oval 22">
            <a:extLst>
              <a:ext uri="{FF2B5EF4-FFF2-40B4-BE49-F238E27FC236}">
                <a16:creationId xmlns:a16="http://schemas.microsoft.com/office/drawing/2014/main" id="{A63C3D68-A478-86A6-C017-8085595AB1B2}"/>
              </a:ext>
            </a:extLst>
          </p:cNvPr>
          <p:cNvSpPr/>
          <p:nvPr/>
        </p:nvSpPr>
        <p:spPr>
          <a:xfrm>
            <a:off x="95493" y="3265416"/>
            <a:ext cx="373669" cy="341848"/>
          </a:xfrm>
          <a:prstGeom prst="ellipse">
            <a:avLst/>
          </a:prstGeom>
          <a:solidFill>
            <a:schemeClr val="tx2"/>
          </a:solidFill>
          <a:ln w="28575">
            <a:solidFill>
              <a:srgbClr val="F7F4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2</a:t>
            </a:r>
          </a:p>
        </p:txBody>
      </p:sp>
      <p:sp>
        <p:nvSpPr>
          <p:cNvPr id="36" name="Oval 35">
            <a:extLst>
              <a:ext uri="{FF2B5EF4-FFF2-40B4-BE49-F238E27FC236}">
                <a16:creationId xmlns:a16="http://schemas.microsoft.com/office/drawing/2014/main" id="{A35EEAC6-A16B-BC2C-019F-15C265A3F504}"/>
              </a:ext>
            </a:extLst>
          </p:cNvPr>
          <p:cNvSpPr/>
          <p:nvPr/>
        </p:nvSpPr>
        <p:spPr>
          <a:xfrm>
            <a:off x="3098652" y="2101258"/>
            <a:ext cx="373669" cy="341848"/>
          </a:xfrm>
          <a:prstGeom prst="ellipse">
            <a:avLst/>
          </a:prstGeom>
          <a:solidFill>
            <a:schemeClr val="tx2"/>
          </a:solidFill>
          <a:ln w="28575">
            <a:solidFill>
              <a:srgbClr val="F7F4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3</a:t>
            </a:r>
          </a:p>
        </p:txBody>
      </p:sp>
      <p:sp>
        <p:nvSpPr>
          <p:cNvPr id="39" name="Oval 38">
            <a:extLst>
              <a:ext uri="{FF2B5EF4-FFF2-40B4-BE49-F238E27FC236}">
                <a16:creationId xmlns:a16="http://schemas.microsoft.com/office/drawing/2014/main" id="{3D5CC16E-CB4D-9B8D-48F9-3E66C32297C8}"/>
              </a:ext>
            </a:extLst>
          </p:cNvPr>
          <p:cNvSpPr/>
          <p:nvPr/>
        </p:nvSpPr>
        <p:spPr>
          <a:xfrm>
            <a:off x="6039931" y="2105481"/>
            <a:ext cx="373669" cy="341848"/>
          </a:xfrm>
          <a:prstGeom prst="ellipse">
            <a:avLst/>
          </a:prstGeom>
          <a:solidFill>
            <a:schemeClr val="tx2"/>
          </a:solidFill>
          <a:ln w="28575">
            <a:solidFill>
              <a:srgbClr val="F7F4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4</a:t>
            </a:r>
          </a:p>
        </p:txBody>
      </p:sp>
      <p:sp>
        <p:nvSpPr>
          <p:cNvPr id="40" name="Oval 39">
            <a:extLst>
              <a:ext uri="{FF2B5EF4-FFF2-40B4-BE49-F238E27FC236}">
                <a16:creationId xmlns:a16="http://schemas.microsoft.com/office/drawing/2014/main" id="{989FA2C7-D817-E810-1CE6-1827F2457EAD}"/>
              </a:ext>
            </a:extLst>
          </p:cNvPr>
          <p:cNvSpPr/>
          <p:nvPr/>
        </p:nvSpPr>
        <p:spPr>
          <a:xfrm>
            <a:off x="9012365" y="2080482"/>
            <a:ext cx="373669" cy="341848"/>
          </a:xfrm>
          <a:prstGeom prst="ellipse">
            <a:avLst/>
          </a:prstGeom>
          <a:solidFill>
            <a:schemeClr val="tx2"/>
          </a:solidFill>
          <a:ln w="28575">
            <a:solidFill>
              <a:srgbClr val="F7F4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5</a:t>
            </a:r>
          </a:p>
        </p:txBody>
      </p:sp>
      <p:sp>
        <p:nvSpPr>
          <p:cNvPr id="45" name="Oval 44">
            <a:extLst>
              <a:ext uri="{FF2B5EF4-FFF2-40B4-BE49-F238E27FC236}">
                <a16:creationId xmlns:a16="http://schemas.microsoft.com/office/drawing/2014/main" id="{526DA635-1E40-3D34-8663-1362883EA1F4}"/>
              </a:ext>
            </a:extLst>
          </p:cNvPr>
          <p:cNvSpPr/>
          <p:nvPr/>
        </p:nvSpPr>
        <p:spPr>
          <a:xfrm>
            <a:off x="92800" y="4990770"/>
            <a:ext cx="373669" cy="341848"/>
          </a:xfrm>
          <a:prstGeom prst="ellipse">
            <a:avLst/>
          </a:prstGeom>
          <a:solidFill>
            <a:schemeClr val="tx2"/>
          </a:solidFill>
          <a:ln w="28575">
            <a:solidFill>
              <a:srgbClr val="F7F4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6</a:t>
            </a:r>
          </a:p>
        </p:txBody>
      </p:sp>
      <p:sp>
        <p:nvSpPr>
          <p:cNvPr id="46" name="Oval 45">
            <a:extLst>
              <a:ext uri="{FF2B5EF4-FFF2-40B4-BE49-F238E27FC236}">
                <a16:creationId xmlns:a16="http://schemas.microsoft.com/office/drawing/2014/main" id="{E3661E65-B66B-EABF-765C-8D725C4ADAA0}"/>
              </a:ext>
            </a:extLst>
          </p:cNvPr>
          <p:cNvSpPr/>
          <p:nvPr/>
        </p:nvSpPr>
        <p:spPr>
          <a:xfrm>
            <a:off x="92799" y="6045223"/>
            <a:ext cx="373669" cy="341848"/>
          </a:xfrm>
          <a:prstGeom prst="ellipse">
            <a:avLst/>
          </a:prstGeom>
          <a:solidFill>
            <a:schemeClr val="tx2"/>
          </a:solidFill>
          <a:ln w="28575">
            <a:solidFill>
              <a:srgbClr val="F7F4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7</a:t>
            </a:r>
          </a:p>
        </p:txBody>
      </p:sp>
    </p:spTree>
    <p:extLst>
      <p:ext uri="{BB962C8B-B14F-4D97-AF65-F5344CB8AC3E}">
        <p14:creationId xmlns:p14="http://schemas.microsoft.com/office/powerpoint/2010/main" val="1687826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64BF-A0DC-25E0-A0B4-CBB5BC0C508F}"/>
              </a:ext>
            </a:extLst>
          </p:cNvPr>
          <p:cNvSpPr>
            <a:spLocks noGrp="1"/>
          </p:cNvSpPr>
          <p:nvPr>
            <p:ph type="ctrTitle"/>
          </p:nvPr>
        </p:nvSpPr>
        <p:spPr>
          <a:xfrm>
            <a:off x="334619" y="243416"/>
            <a:ext cx="11076689" cy="635064"/>
          </a:xfrm>
        </p:spPr>
        <p:txBody>
          <a:bodyPr>
            <a:normAutofit/>
          </a:bodyPr>
          <a:lstStyle/>
          <a:p>
            <a:r>
              <a:rPr lang="en-GB" sz="3200">
                <a:latin typeface="+mj-lt"/>
              </a:rPr>
              <a:t>1. Providing high quality, timely guidance</a:t>
            </a:r>
          </a:p>
        </p:txBody>
      </p:sp>
      <p:graphicFrame>
        <p:nvGraphicFramePr>
          <p:cNvPr id="19" name="Table 18">
            <a:extLst>
              <a:ext uri="{FF2B5EF4-FFF2-40B4-BE49-F238E27FC236}">
                <a16:creationId xmlns:a16="http://schemas.microsoft.com/office/drawing/2014/main" id="{7493BFC1-FB59-692C-B1EA-A4A43E5A0E0A}"/>
              </a:ext>
            </a:extLst>
          </p:cNvPr>
          <p:cNvGraphicFramePr>
            <a:graphicFrameLocks noGrp="1"/>
          </p:cNvGraphicFramePr>
          <p:nvPr>
            <p:extLst>
              <p:ext uri="{D42A27DB-BD31-4B8C-83A1-F6EECF244321}">
                <p14:modId xmlns:p14="http://schemas.microsoft.com/office/powerpoint/2010/main" val="1052481697"/>
              </p:ext>
            </p:extLst>
          </p:nvPr>
        </p:nvGraphicFramePr>
        <p:xfrm>
          <a:off x="400351" y="894500"/>
          <a:ext cx="11461728" cy="5077168"/>
        </p:xfrm>
        <a:graphic>
          <a:graphicData uri="http://schemas.openxmlformats.org/drawingml/2006/table">
            <a:tbl>
              <a:tblPr firstRow="1" bandRow="1">
                <a:tableStyleId>{5C22544A-7EE6-4342-B048-85BDC9FD1C3A}</a:tableStyleId>
              </a:tblPr>
              <a:tblGrid>
                <a:gridCol w="2131834">
                  <a:extLst>
                    <a:ext uri="{9D8B030D-6E8A-4147-A177-3AD203B41FA5}">
                      <a16:colId xmlns:a16="http://schemas.microsoft.com/office/drawing/2014/main" val="3296943258"/>
                    </a:ext>
                  </a:extLst>
                </a:gridCol>
                <a:gridCol w="9329894">
                  <a:extLst>
                    <a:ext uri="{9D8B030D-6E8A-4147-A177-3AD203B41FA5}">
                      <a16:colId xmlns:a16="http://schemas.microsoft.com/office/drawing/2014/main" val="1821806582"/>
                    </a:ext>
                  </a:extLst>
                </a:gridCol>
              </a:tblGrid>
              <a:tr h="381645">
                <a:tc>
                  <a:txBody>
                    <a:bodyPr/>
                    <a:lstStyle/>
                    <a:p>
                      <a:r>
                        <a:rPr lang="en-GB">
                          <a:solidFill>
                            <a:schemeClr val="tx1"/>
                          </a:solidFill>
                        </a:rPr>
                        <a:t>Aim:</a:t>
                      </a:r>
                    </a:p>
                  </a:txBody>
                  <a:tcP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8100" cap="flat" cmpd="sng" algn="ctr">
                      <a:solidFill>
                        <a:srgbClr val="F7F4F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r>
                        <a:rPr lang="en-GB">
                          <a:solidFill>
                            <a:schemeClr val="tx1"/>
                          </a:solidFill>
                        </a:rPr>
                        <a:t>Activity:</a:t>
                      </a:r>
                    </a:p>
                  </a:txBody>
                  <a:tcPr>
                    <a:lnL w="3175"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7F4F1"/>
                    </a:solidFill>
                  </a:tcPr>
                </a:tc>
                <a:extLst>
                  <a:ext uri="{0D108BD9-81ED-4DB2-BD59-A6C34878D82A}">
                    <a16:rowId xmlns:a16="http://schemas.microsoft.com/office/drawing/2014/main" val="935889121"/>
                  </a:ext>
                </a:extLst>
              </a:tr>
              <a:tr h="8194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rPr>
                        <a:t>Improve timeliness of guidance</a:t>
                      </a:r>
                    </a:p>
                  </a:txBody>
                  <a:tcPr marL="137160" marR="137160" marT="137160" marB="137160" anchor="ctr">
                    <a:lnL w="38100" cap="flat" cmpd="sng" algn="ctr">
                      <a:solidFill>
                        <a:srgbClr val="F7F4F1"/>
                      </a:solidFill>
                      <a:prstDash val="solid"/>
                      <a:round/>
                      <a:headEnd type="none" w="med" len="med"/>
                      <a:tailEnd type="none" w="med" len="med"/>
                    </a:lnL>
                    <a:lnR w="76200" cap="flat" cmpd="sng" algn="ctr">
                      <a:solidFill>
                        <a:srgbClr val="F7F4F1"/>
                      </a:solidFill>
                      <a:prstDash val="solid"/>
                      <a:round/>
                      <a:headEnd type="none" w="med" len="med"/>
                      <a:tailEnd type="none" w="med" len="med"/>
                    </a:lnR>
                    <a:lnT w="38100" cap="flat" cmpd="sng" algn="ctr">
                      <a:solidFill>
                        <a:srgbClr val="F7F4F1"/>
                      </a:solidFill>
                      <a:prstDash val="solid"/>
                      <a:round/>
                      <a:headEnd type="none" w="med" len="med"/>
                      <a:tailEnd type="none" w="med" len="med"/>
                    </a:lnT>
                    <a:lnB w="76200" cap="flat" cmpd="sng" algn="ctr">
                      <a:solidFill>
                        <a:srgbClr val="F7F4F1"/>
                      </a:solidFill>
                      <a:prstDash val="solid"/>
                      <a:round/>
                      <a:headEnd type="none" w="med" len="med"/>
                      <a:tailEnd type="none" w="med" len="med"/>
                    </a:lnB>
                    <a:solidFill>
                      <a:schemeClr val="tx2"/>
                    </a:solidFill>
                  </a:tcPr>
                </a:tc>
                <a:tc>
                  <a:txBody>
                    <a:bodyPr/>
                    <a:lstStyle/>
                    <a:p>
                      <a:pPr marL="285750" indent="-285750">
                        <a:buFont typeface="Arial" panose="020B0604020202020204" pitchFamily="34" charset="0"/>
                        <a:buChar char="•"/>
                      </a:pPr>
                      <a:r>
                        <a:rPr lang="en-GB" sz="1400">
                          <a:solidFill>
                            <a:schemeClr val="tx1"/>
                          </a:solidFill>
                        </a:rPr>
                        <a:t>Develop a single organisation approach to key elements of the guidance producing process</a:t>
                      </a:r>
                    </a:p>
                    <a:p>
                      <a:pPr marL="285750" indent="-285750">
                        <a:buFont typeface="Arial" panose="020B0604020202020204" pitchFamily="34" charset="0"/>
                        <a:buChar char="•"/>
                      </a:pPr>
                      <a:r>
                        <a:rPr lang="en-GB" sz="1400">
                          <a:solidFill>
                            <a:schemeClr val="tx1"/>
                          </a:solidFill>
                        </a:rPr>
                        <a:t>Introduce quality improvement methods to continuously optimise guidance producing processes</a:t>
                      </a:r>
                    </a:p>
                    <a:p>
                      <a:pPr marL="285750" indent="-285750">
                        <a:buFont typeface="Arial" panose="020B0604020202020204" pitchFamily="34" charset="0"/>
                        <a:buChar char="•"/>
                      </a:pPr>
                      <a:r>
                        <a:rPr lang="en-GB" sz="1400">
                          <a:solidFill>
                            <a:schemeClr val="tx1"/>
                          </a:solidFill>
                        </a:rPr>
                        <a:t>Contribute to NHS England's  update to the commercial medicines framework</a:t>
                      </a:r>
                    </a:p>
                  </a:txBody>
                  <a:tcPr marL="180000" marR="180000" marT="0" anchor="ctr">
                    <a:lnL w="76200" cap="flat" cmpd="sng" algn="ctr">
                      <a:solidFill>
                        <a:srgbClr val="F7F4F1"/>
                      </a:solidFill>
                      <a:prstDash val="solid"/>
                      <a:round/>
                      <a:headEnd type="none" w="med" len="med"/>
                      <a:tailEnd type="none" w="med" len="med"/>
                    </a:lnL>
                    <a:lnR w="76200" cap="flat" cmpd="sng" algn="ctr">
                      <a:solidFill>
                        <a:srgbClr val="F7F4F1"/>
                      </a:solidFill>
                      <a:prstDash val="solid"/>
                      <a:round/>
                      <a:headEnd type="none" w="med" len="med"/>
                      <a:tailEnd type="none" w="med" len="med"/>
                    </a:lnR>
                    <a:lnT w="3175" cap="flat" cmpd="sng" algn="ctr">
                      <a:noFill/>
                      <a:prstDash val="solid"/>
                      <a:round/>
                      <a:headEnd type="none" w="med" len="med"/>
                      <a:tailEnd type="none" w="med" len="med"/>
                    </a:lnT>
                    <a:lnB w="76200" cap="flat" cmpd="sng" algn="ctr">
                      <a:solidFill>
                        <a:srgbClr val="F7F4F1"/>
                      </a:solidFill>
                      <a:prstDash val="solid"/>
                      <a:round/>
                      <a:headEnd type="none" w="med" len="med"/>
                      <a:tailEnd type="none" w="med" len="med"/>
                    </a:lnB>
                    <a:solidFill>
                      <a:srgbClr val="BFD0DA"/>
                    </a:solidFill>
                  </a:tcPr>
                </a:tc>
                <a:extLst>
                  <a:ext uri="{0D108BD9-81ED-4DB2-BD59-A6C34878D82A}">
                    <a16:rowId xmlns:a16="http://schemas.microsoft.com/office/drawing/2014/main" val="198960721"/>
                  </a:ext>
                </a:extLst>
              </a:tr>
              <a:tr h="10242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rPr>
                        <a:t>Ensure our decision outcomes are independent</a:t>
                      </a:r>
                    </a:p>
                  </a:txBody>
                  <a:tcPr marL="137160" marR="137160" marT="137160" marB="137160" anchor="ctr">
                    <a:lnL w="38100" cap="flat" cmpd="sng" algn="ctr">
                      <a:solidFill>
                        <a:srgbClr val="F7F4F1"/>
                      </a:solidFill>
                      <a:prstDash val="solid"/>
                      <a:round/>
                      <a:headEnd type="none" w="med" len="med"/>
                      <a:tailEnd type="none" w="med" len="med"/>
                    </a:lnL>
                    <a:lnR w="76200" cap="flat" cmpd="sng" algn="ctr">
                      <a:solidFill>
                        <a:srgbClr val="F7F4F1"/>
                      </a:solidFill>
                      <a:prstDash val="solid"/>
                      <a:round/>
                      <a:headEnd type="none" w="med" len="med"/>
                      <a:tailEnd type="none" w="med" len="med"/>
                    </a:lnR>
                    <a:lnT w="76200" cap="flat" cmpd="sng" algn="ctr">
                      <a:solidFill>
                        <a:srgbClr val="F7F4F1"/>
                      </a:solidFill>
                      <a:prstDash val="solid"/>
                      <a:round/>
                      <a:headEnd type="none" w="med" len="med"/>
                      <a:tailEnd type="none" w="med" len="med"/>
                    </a:lnT>
                    <a:lnB w="76200" cap="flat" cmpd="sng" algn="ctr">
                      <a:solidFill>
                        <a:srgbClr val="F7F4F1"/>
                      </a:solidFill>
                      <a:prstDash val="solid"/>
                      <a:round/>
                      <a:headEnd type="none" w="med" len="med"/>
                      <a:tailEnd type="none" w="med" len="med"/>
                    </a:lnB>
                    <a:solidFill>
                      <a:schemeClr val="accent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t>Improve </a:t>
                      </a:r>
                      <a:r>
                        <a:rPr lang="en-GB" sz="1400" kern="1200">
                          <a:solidFill>
                            <a:schemeClr val="dk1"/>
                          </a:solidFill>
                          <a:latin typeface="+mn-lt"/>
                          <a:ea typeface="+mn-ea"/>
                          <a:cs typeface="+mn-cs"/>
                        </a:rPr>
                        <a:t>conflicts of interest reporting within guidance production with rolling audit of disclosures and explore an automated process for detecting undeclared conflicts</a:t>
                      </a:r>
                    </a:p>
                  </a:txBody>
                  <a:tcPr marL="180000" marR="180000" marT="0" anchor="ctr">
                    <a:lnL w="76200" cap="flat" cmpd="sng" algn="ctr">
                      <a:solidFill>
                        <a:srgbClr val="F7F4F1"/>
                      </a:solidFill>
                      <a:prstDash val="solid"/>
                      <a:round/>
                      <a:headEnd type="none" w="med" len="med"/>
                      <a:tailEnd type="none" w="med" len="med"/>
                    </a:lnL>
                    <a:lnR w="76200" cap="flat" cmpd="sng" algn="ctr">
                      <a:solidFill>
                        <a:srgbClr val="F7F4F1"/>
                      </a:solidFill>
                      <a:prstDash val="solid"/>
                      <a:round/>
                      <a:headEnd type="none" w="med" len="med"/>
                      <a:tailEnd type="none" w="med" len="med"/>
                    </a:lnR>
                    <a:lnT w="76200" cap="flat" cmpd="sng" algn="ctr">
                      <a:solidFill>
                        <a:srgbClr val="F7F4F1"/>
                      </a:solidFill>
                      <a:prstDash val="solid"/>
                      <a:round/>
                      <a:headEnd type="none" w="med" len="med"/>
                      <a:tailEnd type="none" w="med" len="med"/>
                    </a:lnT>
                    <a:lnB w="76200" cap="flat" cmpd="sng" algn="ctr">
                      <a:solidFill>
                        <a:srgbClr val="F7F4F1"/>
                      </a:solidFill>
                      <a:prstDash val="solid"/>
                      <a:round/>
                      <a:headEnd type="none" w="med" len="med"/>
                      <a:tailEnd type="none" w="med" len="med"/>
                    </a:lnB>
                    <a:solidFill>
                      <a:srgbClr val="91C0CB"/>
                    </a:solidFill>
                  </a:tcPr>
                </a:tc>
                <a:extLst>
                  <a:ext uri="{0D108BD9-81ED-4DB2-BD59-A6C34878D82A}">
                    <a16:rowId xmlns:a16="http://schemas.microsoft.com/office/drawing/2014/main" val="2076592351"/>
                  </a:ext>
                </a:extLst>
              </a:tr>
              <a:tr h="15022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1"/>
                          </a:solidFill>
                        </a:rPr>
                        <a:t>Ensure our methods are transparent, reflect societal preferences and accommodate innovation</a:t>
                      </a:r>
                      <a:endParaRPr lang="en-US" sz="1400" b="1">
                        <a:solidFill>
                          <a:schemeClr val="tx1"/>
                        </a:solidFill>
                      </a:endParaRPr>
                    </a:p>
                  </a:txBody>
                  <a:tcPr marL="137160" marR="137160" marT="137160" marB="137160" anchor="ctr">
                    <a:lnL w="38100" cap="flat" cmpd="sng" algn="ctr">
                      <a:solidFill>
                        <a:srgbClr val="F7F4F1"/>
                      </a:solidFill>
                      <a:prstDash val="solid"/>
                      <a:round/>
                      <a:headEnd type="none" w="med" len="med"/>
                      <a:tailEnd type="none" w="med" len="med"/>
                    </a:lnL>
                    <a:lnR w="76200" cap="flat" cmpd="sng" algn="ctr">
                      <a:solidFill>
                        <a:srgbClr val="F7F4F1"/>
                      </a:solidFill>
                      <a:prstDash val="solid"/>
                      <a:round/>
                      <a:headEnd type="none" w="med" len="med"/>
                      <a:tailEnd type="none" w="med" len="med"/>
                    </a:lnR>
                    <a:lnT w="76200" cap="flat" cmpd="sng" algn="ctr">
                      <a:solidFill>
                        <a:srgbClr val="F7F4F1"/>
                      </a:solidFill>
                      <a:prstDash val="solid"/>
                      <a:round/>
                      <a:headEnd type="none" w="med" len="med"/>
                      <a:tailEnd type="none" w="med" len="med"/>
                    </a:lnT>
                    <a:lnB w="76200" cap="flat" cmpd="sng" algn="ctr">
                      <a:solidFill>
                        <a:srgbClr val="F7F4F1"/>
                      </a:solidFill>
                      <a:prstDash val="solid"/>
                      <a:round/>
                      <a:headEnd type="none" w="med" len="med"/>
                      <a:tailEnd type="none" w="med" len="med"/>
                    </a:lnB>
                    <a:solidFill>
                      <a:srgbClr val="EDD8CD"/>
                    </a:solidFill>
                  </a:tcPr>
                </a:tc>
                <a:tc>
                  <a:txBody>
                    <a:bodyPr/>
                    <a:lstStyle/>
                    <a:p>
                      <a:pPr marL="285750" indent="-285750">
                        <a:buFont typeface="Arial" panose="020B0604020202020204" pitchFamily="34" charset="0"/>
                        <a:buChar char="•"/>
                      </a:pPr>
                      <a:r>
                        <a:rPr lang="en-GB" sz="1400"/>
                        <a:t>Review assessment of severity and health inequalities in guidance producing programmes</a:t>
                      </a:r>
                    </a:p>
                    <a:p>
                      <a:pPr marL="285750" indent="-285750">
                        <a:buFont typeface="Arial" panose="020B0604020202020204" pitchFamily="34" charset="0"/>
                        <a:buChar char="•"/>
                      </a:pPr>
                      <a:r>
                        <a:rPr lang="en-GB" sz="1400"/>
                        <a:t>Develop and test innovative policy solutions and methods of assessing value in new categories of innovation in our HTA Lab</a:t>
                      </a:r>
                    </a:p>
                    <a:p>
                      <a:pPr marL="285750" indent="-285750">
                        <a:buFont typeface="Arial" panose="020B0604020202020204" pitchFamily="34" charset="0"/>
                        <a:buChar char="•"/>
                      </a:pPr>
                      <a:r>
                        <a:rPr lang="en-GB" sz="1400"/>
                        <a:t>Further develop AI capability to support improved methods for AI related HealthTech.</a:t>
                      </a:r>
                    </a:p>
                    <a:p>
                      <a:pPr marL="285750" indent="-285750">
                        <a:buFont typeface="Arial" panose="020B0604020202020204" pitchFamily="34" charset="0"/>
                        <a:buChar char="•"/>
                      </a:pPr>
                      <a:r>
                        <a:rPr lang="en-GB" sz="1400"/>
                        <a:t>Consult with NHSE on updated budget impact test for medicines in line with the VPAG commitment</a:t>
                      </a:r>
                    </a:p>
                  </a:txBody>
                  <a:tcPr marL="180000" marR="180000" marT="0" anchor="ctr">
                    <a:lnL w="76200" cap="flat" cmpd="sng" algn="ctr">
                      <a:solidFill>
                        <a:srgbClr val="F7F4F1"/>
                      </a:solidFill>
                      <a:prstDash val="solid"/>
                      <a:round/>
                      <a:headEnd type="none" w="med" len="med"/>
                      <a:tailEnd type="none" w="med" len="med"/>
                    </a:lnL>
                    <a:lnR w="76200" cap="flat" cmpd="sng" algn="ctr">
                      <a:solidFill>
                        <a:srgbClr val="F7F4F1"/>
                      </a:solidFill>
                      <a:prstDash val="solid"/>
                      <a:round/>
                      <a:headEnd type="none" w="med" len="med"/>
                      <a:tailEnd type="none" w="med" len="med"/>
                    </a:lnR>
                    <a:lnT w="76200" cap="flat" cmpd="sng" algn="ctr">
                      <a:solidFill>
                        <a:srgbClr val="F7F4F1"/>
                      </a:solidFill>
                      <a:prstDash val="solid"/>
                      <a:round/>
                      <a:headEnd type="none" w="med" len="med"/>
                      <a:tailEnd type="none" w="med" len="med"/>
                    </a:lnT>
                    <a:lnB w="76200" cap="flat" cmpd="sng" algn="ctr">
                      <a:solidFill>
                        <a:srgbClr val="F7F4F1"/>
                      </a:solidFill>
                      <a:prstDash val="solid"/>
                      <a:round/>
                      <a:headEnd type="none" w="med" len="med"/>
                      <a:tailEnd type="none" w="med" len="med"/>
                    </a:lnB>
                    <a:solidFill>
                      <a:srgbClr val="F6ECE6"/>
                    </a:solidFill>
                  </a:tcPr>
                </a:tc>
                <a:extLst>
                  <a:ext uri="{0D108BD9-81ED-4DB2-BD59-A6C34878D82A}">
                    <a16:rowId xmlns:a16="http://schemas.microsoft.com/office/drawing/2014/main" val="2354803476"/>
                  </a:ext>
                </a:extLst>
              </a:tr>
              <a:tr h="12973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t>Ensure innovations currently in the market provide good value for money</a:t>
                      </a:r>
                    </a:p>
                  </a:txBody>
                  <a:tcPr marL="137160" marR="137160" marT="137160" marB="137160" anchor="ctr">
                    <a:lnL w="38100" cap="flat" cmpd="sng" algn="ctr">
                      <a:solidFill>
                        <a:srgbClr val="F7F4F1"/>
                      </a:solidFill>
                      <a:prstDash val="solid"/>
                      <a:round/>
                      <a:headEnd type="none" w="med" len="med"/>
                      <a:tailEnd type="none" w="med" len="med"/>
                    </a:lnL>
                    <a:lnR w="76200" cap="flat" cmpd="sng" algn="ctr">
                      <a:solidFill>
                        <a:srgbClr val="F7F4F1"/>
                      </a:solidFill>
                      <a:prstDash val="solid"/>
                      <a:round/>
                      <a:headEnd type="none" w="med" len="med"/>
                      <a:tailEnd type="none" w="med" len="med"/>
                    </a:lnR>
                    <a:lnT w="76200" cap="flat" cmpd="sng" algn="ctr">
                      <a:solidFill>
                        <a:srgbClr val="F7F4F1"/>
                      </a:solidFill>
                      <a:prstDash val="solid"/>
                      <a:round/>
                      <a:headEnd type="none" w="med" len="med"/>
                      <a:tailEnd type="none" w="med" len="med"/>
                    </a:lnT>
                    <a:lnB w="76200" cap="flat" cmpd="sng" algn="ctr">
                      <a:solidFill>
                        <a:srgbClr val="F7F4F1"/>
                      </a:solidFill>
                      <a:prstDash val="solid"/>
                      <a:round/>
                      <a:headEnd type="none" w="med" len="med"/>
                      <a:tailEnd type="none" w="med" len="med"/>
                    </a:lnB>
                    <a:solidFill>
                      <a:srgbClr val="91C0CB"/>
                    </a:solidFill>
                  </a:tcPr>
                </a:tc>
                <a:tc>
                  <a:txBody>
                    <a:bodyPr/>
                    <a:lstStyle/>
                    <a:p>
                      <a:pPr marL="285750" indent="-285750">
                        <a:buFont typeface="Arial" panose="020B0604020202020204" pitchFamily="34" charset="0"/>
                        <a:buChar char="•"/>
                      </a:pPr>
                      <a:r>
                        <a:rPr lang="en-GB" sz="1400" dirty="0"/>
                        <a:t>Pilot two new programmes that consider the value and potentially improve uptake of products currently in the market:</a:t>
                      </a:r>
                    </a:p>
                    <a:p>
                      <a:pPr marL="742950" lvl="1" indent="-285750">
                        <a:buFont typeface="Arial" panose="020B0604020202020204" pitchFamily="34" charset="0"/>
                        <a:buChar char="•"/>
                      </a:pPr>
                      <a:r>
                        <a:rPr lang="en-GB" sz="1400" dirty="0"/>
                        <a:t>Pilot the re-evaluation of cost-effectiveness of medicines as they are integrated into clinical guidelines</a:t>
                      </a:r>
                    </a:p>
                    <a:p>
                      <a:pPr marL="742950" lvl="1" indent="-285750">
                        <a:buFont typeface="Arial" panose="020B0604020202020204" pitchFamily="34" charset="0"/>
                        <a:buChar char="•"/>
                      </a:pPr>
                      <a:r>
                        <a:rPr lang="en-GB" sz="1400" dirty="0"/>
                        <a:t>Consider the value of late-stage </a:t>
                      </a:r>
                      <a:r>
                        <a:rPr lang="en-GB" sz="1400" dirty="0" err="1"/>
                        <a:t>HealthTech</a:t>
                      </a:r>
                      <a:r>
                        <a:rPr lang="en-GB" sz="1400" dirty="0"/>
                        <a:t> through the launch of 8 pilot topics</a:t>
                      </a:r>
                    </a:p>
                  </a:txBody>
                  <a:tcPr marL="180000" marR="180000" marT="0" anchor="ctr">
                    <a:lnL w="76200" cap="flat" cmpd="sng" algn="ctr">
                      <a:solidFill>
                        <a:srgbClr val="F7F4F1"/>
                      </a:solidFill>
                      <a:prstDash val="solid"/>
                      <a:round/>
                      <a:headEnd type="none" w="med" len="med"/>
                      <a:tailEnd type="none" w="med" len="med"/>
                    </a:lnL>
                    <a:lnR w="76200" cap="flat" cmpd="sng" algn="ctr">
                      <a:solidFill>
                        <a:srgbClr val="F7F4F1"/>
                      </a:solidFill>
                      <a:prstDash val="solid"/>
                      <a:round/>
                      <a:headEnd type="none" w="med" len="med"/>
                      <a:tailEnd type="none" w="med" len="med"/>
                    </a:lnR>
                    <a:lnT w="76200" cap="flat" cmpd="sng" algn="ctr">
                      <a:solidFill>
                        <a:srgbClr val="F7F4F1"/>
                      </a:solidFill>
                      <a:prstDash val="solid"/>
                      <a:round/>
                      <a:headEnd type="none" w="med" len="med"/>
                      <a:tailEnd type="none" w="med" len="med"/>
                    </a:lnT>
                    <a:lnB w="76200" cap="flat" cmpd="sng" algn="ctr">
                      <a:solidFill>
                        <a:srgbClr val="F7F4F1"/>
                      </a:solidFill>
                      <a:prstDash val="solid"/>
                      <a:round/>
                      <a:headEnd type="none" w="med" len="med"/>
                      <a:tailEnd type="none" w="med" len="med"/>
                    </a:lnB>
                    <a:solidFill>
                      <a:srgbClr val="C8E0E6"/>
                    </a:solidFill>
                  </a:tcPr>
                </a:tc>
                <a:extLst>
                  <a:ext uri="{0D108BD9-81ED-4DB2-BD59-A6C34878D82A}">
                    <a16:rowId xmlns:a16="http://schemas.microsoft.com/office/drawing/2014/main" val="264969824"/>
                  </a:ext>
                </a:extLst>
              </a:tr>
            </a:tbl>
          </a:graphicData>
        </a:graphic>
      </p:graphicFrame>
    </p:spTree>
    <p:extLst>
      <p:ext uri="{BB962C8B-B14F-4D97-AF65-F5344CB8AC3E}">
        <p14:creationId xmlns:p14="http://schemas.microsoft.com/office/powerpoint/2010/main" val="54520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51759D61-6CAC-0F87-BD58-E6971F04613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616054" y="5938099"/>
            <a:ext cx="893928" cy="626636"/>
          </a:xfrm>
          <a:prstGeom prst="rect">
            <a:avLst/>
          </a:prstGeom>
          <a:solidFill>
            <a:srgbClr val="F7F4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a:extLst>
              <a:ext uri="{FF2B5EF4-FFF2-40B4-BE49-F238E27FC236}">
                <a16:creationId xmlns:a16="http://schemas.microsoft.com/office/drawing/2014/main" id="{F9E72DEA-7B84-0B07-2878-CFC4407CF3F1}"/>
              </a:ext>
            </a:extLst>
          </p:cNvPr>
          <p:cNvSpPr>
            <a:spLocks noGrp="1"/>
          </p:cNvSpPr>
          <p:nvPr>
            <p:ph type="ctrTitle"/>
          </p:nvPr>
        </p:nvSpPr>
        <p:spPr>
          <a:xfrm>
            <a:off x="225977" y="121781"/>
            <a:ext cx="9274740" cy="1100713"/>
          </a:xfrm>
        </p:spPr>
        <p:txBody>
          <a:bodyPr>
            <a:noAutofit/>
          </a:bodyPr>
          <a:lstStyle/>
          <a:p>
            <a:pPr>
              <a:lnSpc>
                <a:spcPct val="100000"/>
              </a:lnSpc>
            </a:pPr>
            <a:r>
              <a:rPr lang="en-GB" sz="3200">
                <a:latin typeface="+mj-lt"/>
              </a:rPr>
              <a:t>Providing high quality, timely advice: </a:t>
            </a:r>
            <a:br>
              <a:rPr lang="en-GB" sz="3200">
                <a:latin typeface="+mj-lt"/>
              </a:rPr>
            </a:br>
            <a:r>
              <a:rPr lang="en-GB" sz="3200">
                <a:latin typeface="+mj-lt"/>
              </a:rPr>
              <a:t>key performance indicators and milestones</a:t>
            </a:r>
            <a:r>
              <a:rPr lang="en-GB" sz="2400">
                <a:latin typeface="+mj-lt"/>
              </a:rPr>
              <a:t> </a:t>
            </a:r>
            <a:endParaRPr lang="en-GB" sz="2400"/>
          </a:p>
        </p:txBody>
      </p:sp>
      <p:sp>
        <p:nvSpPr>
          <p:cNvPr id="2" name="TextBox 1">
            <a:extLst>
              <a:ext uri="{FF2B5EF4-FFF2-40B4-BE49-F238E27FC236}">
                <a16:creationId xmlns:a16="http://schemas.microsoft.com/office/drawing/2014/main" id="{6130C669-782F-FA28-BB82-F7B8FE51F360}"/>
              </a:ext>
            </a:extLst>
          </p:cNvPr>
          <p:cNvSpPr txBox="1"/>
          <p:nvPr/>
        </p:nvSpPr>
        <p:spPr>
          <a:xfrm>
            <a:off x="5533067" y="1650871"/>
            <a:ext cx="3187877" cy="307777"/>
          </a:xfrm>
          <a:prstGeom prst="rect">
            <a:avLst/>
          </a:prstGeom>
          <a:noFill/>
        </p:spPr>
        <p:txBody>
          <a:bodyPr wrap="square" rtlCol="0">
            <a:spAutoFit/>
          </a:bodyPr>
          <a:lstStyle/>
          <a:p>
            <a:pPr>
              <a:defRPr/>
            </a:pPr>
            <a:r>
              <a:rPr kumimoji="0" lang="en-GB" sz="1400" b="0" i="0" u="none" strike="noStrike" kern="1200" cap="none" spc="0" normalizeH="0" baseline="0" noProof="0">
                <a:ln>
                  <a:noFill/>
                </a:ln>
                <a:effectLst/>
                <a:uLnTx/>
                <a:uFillTx/>
                <a:latin typeface="Inter SemiBold" panose="02000503000000020004" pitchFamily="2" charset="0"/>
                <a:ea typeface="Inter SemiBold" panose="02000503000000020004" pitchFamily="2" charset="0"/>
                <a:cs typeface="Lato" panose="020F0502020204030203" pitchFamily="34" charset="0"/>
              </a:rPr>
              <a:t>By the end of 24/25 we will have: </a:t>
            </a:r>
          </a:p>
        </p:txBody>
      </p:sp>
      <p:sp>
        <p:nvSpPr>
          <p:cNvPr id="21" name="TextBox 20">
            <a:extLst>
              <a:ext uri="{FF2B5EF4-FFF2-40B4-BE49-F238E27FC236}">
                <a16:creationId xmlns:a16="http://schemas.microsoft.com/office/drawing/2014/main" id="{8B83A296-B71D-6C9F-A6CF-B6E3501771A6}"/>
              </a:ext>
              <a:ext uri="{C183D7F6-B498-43B3-948B-1728B52AA6E4}">
                <adec:decorative xmlns:adec="http://schemas.microsoft.com/office/drawing/2017/decorative" val="1"/>
              </a:ext>
            </a:extLst>
          </p:cNvPr>
          <p:cNvSpPr txBox="1"/>
          <p:nvPr/>
        </p:nvSpPr>
        <p:spPr>
          <a:xfrm>
            <a:off x="10101849" y="1647718"/>
            <a:ext cx="1885181" cy="307777"/>
          </a:xfrm>
          <a:prstGeom prst="rect">
            <a:avLst/>
          </a:prstGeom>
          <a:noFill/>
        </p:spPr>
        <p:txBody>
          <a:bodyPr wrap="square" rtlCol="0">
            <a:spAutoFit/>
          </a:bodyPr>
          <a:lstStyle/>
          <a:p>
            <a:pPr>
              <a:defRPr/>
            </a:pPr>
            <a:r>
              <a:rPr kumimoji="0" lang="en-GB" sz="1400" b="1" i="0" u="none" strike="noStrike" kern="1200" cap="none" spc="0" normalizeH="0" baseline="0" noProof="0">
                <a:ln>
                  <a:noFill/>
                </a:ln>
                <a:effectLst/>
                <a:uLnTx/>
                <a:uFillTx/>
                <a:latin typeface="Inter"/>
                <a:ea typeface="Lato" panose="020F0502020204030203" pitchFamily="34" charset="0"/>
                <a:cs typeface="Lato" panose="020F0502020204030203" pitchFamily="34" charset="0"/>
              </a:rPr>
              <a:t>Q1    Q2    Q3    Q4 </a:t>
            </a:r>
          </a:p>
        </p:txBody>
      </p:sp>
      <p:sp>
        <p:nvSpPr>
          <p:cNvPr id="4" name="TextBox 3">
            <a:extLst>
              <a:ext uri="{FF2B5EF4-FFF2-40B4-BE49-F238E27FC236}">
                <a16:creationId xmlns:a16="http://schemas.microsoft.com/office/drawing/2014/main" id="{F8821952-575E-0BBA-E499-76983A6FD017}"/>
              </a:ext>
            </a:extLst>
          </p:cNvPr>
          <p:cNvSpPr txBox="1"/>
          <p:nvPr/>
        </p:nvSpPr>
        <p:spPr>
          <a:xfrm>
            <a:off x="5506564" y="2752644"/>
            <a:ext cx="4527577" cy="523220"/>
          </a:xfrm>
          <a:prstGeom prst="rect">
            <a:avLst/>
          </a:prstGeom>
          <a:noFill/>
        </p:spPr>
        <p:txBody>
          <a:bodyPr wrap="square" rtlCol="0">
            <a:spAutoFit/>
          </a:bodyPr>
          <a:lstStyle/>
          <a:p>
            <a:pPr>
              <a:defRPr/>
            </a:pPr>
            <a:r>
              <a:rPr lang="en-GB" sz="1400">
                <a:latin typeface="Inter"/>
                <a:ea typeface="Lato" panose="020F0502020204030203" pitchFamily="34" charset="0"/>
                <a:cs typeface="Lato" panose="020F0502020204030203" pitchFamily="34" charset="0"/>
              </a:rPr>
              <a:t>Understood baseline and opportunities for improvement</a:t>
            </a:r>
            <a:r>
              <a:rPr kumimoji="0" lang="en-GB" sz="1400" b="0" i="0" u="none" strike="noStrike" kern="1200" cap="none" spc="0" normalizeH="0" baseline="0" noProof="0">
                <a:ln>
                  <a:noFill/>
                </a:ln>
                <a:effectLst/>
                <a:uLnTx/>
                <a:uFillTx/>
                <a:latin typeface="Inter"/>
                <a:ea typeface="Lato" panose="020F0502020204030203" pitchFamily="34" charset="0"/>
                <a:cs typeface="Lato" panose="020F0502020204030203" pitchFamily="34" charset="0"/>
              </a:rPr>
              <a:t> in guidance producing processes</a:t>
            </a:r>
          </a:p>
        </p:txBody>
      </p:sp>
      <p:grpSp>
        <p:nvGrpSpPr>
          <p:cNvPr id="22" name="Group 21" descr="Arrow showing completion in Q3 to Q4 of 23/24">
            <a:extLst>
              <a:ext uri="{FF2B5EF4-FFF2-40B4-BE49-F238E27FC236}">
                <a16:creationId xmlns:a16="http://schemas.microsoft.com/office/drawing/2014/main" id="{D472C944-75A9-C370-B227-5E6C2362C70C}"/>
              </a:ext>
            </a:extLst>
          </p:cNvPr>
          <p:cNvGrpSpPr/>
          <p:nvPr/>
        </p:nvGrpSpPr>
        <p:grpSpPr>
          <a:xfrm>
            <a:off x="10101849" y="2861936"/>
            <a:ext cx="1831937" cy="302352"/>
            <a:chOff x="8524240" y="3828397"/>
            <a:chExt cx="3241924" cy="224908"/>
          </a:xfrm>
        </p:grpSpPr>
        <p:sp>
          <p:nvSpPr>
            <p:cNvPr id="23" name="Rectangle 22">
              <a:extLst>
                <a:ext uri="{FF2B5EF4-FFF2-40B4-BE49-F238E27FC236}">
                  <a16:creationId xmlns:a16="http://schemas.microsoft.com/office/drawing/2014/main" id="{F8B6683B-FA1E-7ED1-CD26-10DFD2C0BC68}"/>
                </a:ext>
              </a:extLst>
            </p:cNvPr>
            <p:cNvSpPr/>
            <p:nvPr/>
          </p:nvSpPr>
          <p:spPr>
            <a:xfrm>
              <a:off x="10491994" y="3857695"/>
              <a:ext cx="1274170" cy="167842"/>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BEAF0038-52F1-56F0-8E38-26EE6D6B9CE4}"/>
                </a:ext>
              </a:extLst>
            </p:cNvPr>
            <p:cNvSpPr/>
            <p:nvPr/>
          </p:nvSpPr>
          <p:spPr>
            <a:xfrm>
              <a:off x="8524240" y="3857695"/>
              <a:ext cx="1967753" cy="16784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Diamond 24">
              <a:extLst>
                <a:ext uri="{FF2B5EF4-FFF2-40B4-BE49-F238E27FC236}">
                  <a16:creationId xmlns:a16="http://schemas.microsoft.com/office/drawing/2014/main" id="{4B755702-FABD-2260-A14A-5190D66E3C45}"/>
                </a:ext>
              </a:extLst>
            </p:cNvPr>
            <p:cNvSpPr/>
            <p:nvPr/>
          </p:nvSpPr>
          <p:spPr>
            <a:xfrm>
              <a:off x="10380979" y="3828397"/>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 name="Group 47" descr="Arrow showing completion in Q4 of 23/24">
            <a:extLst>
              <a:ext uri="{FF2B5EF4-FFF2-40B4-BE49-F238E27FC236}">
                <a16:creationId xmlns:a16="http://schemas.microsoft.com/office/drawing/2014/main" id="{45822260-E1F6-4A38-F705-944773371EE1}"/>
              </a:ext>
            </a:extLst>
          </p:cNvPr>
          <p:cNvGrpSpPr/>
          <p:nvPr/>
        </p:nvGrpSpPr>
        <p:grpSpPr>
          <a:xfrm>
            <a:off x="10101849" y="4304569"/>
            <a:ext cx="1860814" cy="328080"/>
            <a:chOff x="8524240" y="3730190"/>
            <a:chExt cx="3293024" cy="207442"/>
          </a:xfrm>
        </p:grpSpPr>
        <p:sp>
          <p:nvSpPr>
            <p:cNvPr id="49" name="Rectangle 48">
              <a:extLst>
                <a:ext uri="{FF2B5EF4-FFF2-40B4-BE49-F238E27FC236}">
                  <a16:creationId xmlns:a16="http://schemas.microsoft.com/office/drawing/2014/main" id="{ADBA9710-4312-469B-3C0A-E10A1B09CC6D}"/>
                </a:ext>
              </a:extLst>
            </p:cNvPr>
            <p:cNvSpPr/>
            <p:nvPr/>
          </p:nvSpPr>
          <p:spPr>
            <a:xfrm>
              <a:off x="11130162" y="3760437"/>
              <a:ext cx="687102" cy="139734"/>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4633FBA8-28F2-E551-EAC7-6BC5384EBFCB}"/>
                </a:ext>
              </a:extLst>
            </p:cNvPr>
            <p:cNvSpPr/>
            <p:nvPr/>
          </p:nvSpPr>
          <p:spPr>
            <a:xfrm>
              <a:off x="8524240" y="3761497"/>
              <a:ext cx="2702903" cy="13867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Diamond 50">
              <a:extLst>
                <a:ext uri="{FF2B5EF4-FFF2-40B4-BE49-F238E27FC236}">
                  <a16:creationId xmlns:a16="http://schemas.microsoft.com/office/drawing/2014/main" id="{CAA3E853-403F-492F-16EA-ED04849DEAAB}"/>
                </a:ext>
              </a:extLst>
            </p:cNvPr>
            <p:cNvSpPr/>
            <p:nvPr/>
          </p:nvSpPr>
          <p:spPr>
            <a:xfrm>
              <a:off x="11130161" y="3730190"/>
              <a:ext cx="193963" cy="207442"/>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5" name="Straight Connector 14">
            <a:extLst>
              <a:ext uri="{FF2B5EF4-FFF2-40B4-BE49-F238E27FC236}">
                <a16:creationId xmlns:a16="http://schemas.microsoft.com/office/drawing/2014/main" id="{A3F24E21-CE9B-1477-C8BC-3AF875E6E64E}"/>
              </a:ext>
              <a:ext uri="{C183D7F6-B498-43B3-948B-1728B52AA6E4}">
                <adec:decorative xmlns:adec="http://schemas.microsoft.com/office/drawing/2017/decorative" val="1"/>
              </a:ext>
            </a:extLst>
          </p:cNvPr>
          <p:cNvCxnSpPr>
            <a:cxnSpLocks/>
          </p:cNvCxnSpPr>
          <p:nvPr/>
        </p:nvCxnSpPr>
        <p:spPr>
          <a:xfrm>
            <a:off x="5544179" y="2719971"/>
            <a:ext cx="6442851" cy="0"/>
          </a:xfrm>
          <a:prstGeom prst="line">
            <a:avLst/>
          </a:prstGeom>
          <a:ln>
            <a:solidFill>
              <a:srgbClr val="00436C"/>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661169C7-56D1-7DCA-171E-0FC25BE67750}"/>
              </a:ext>
            </a:extLst>
          </p:cNvPr>
          <p:cNvSpPr txBox="1"/>
          <p:nvPr/>
        </p:nvSpPr>
        <p:spPr>
          <a:xfrm>
            <a:off x="5506564" y="3506645"/>
            <a:ext cx="4713354" cy="523220"/>
          </a:xfrm>
          <a:prstGeom prst="rect">
            <a:avLst/>
          </a:prstGeom>
          <a:noFill/>
        </p:spPr>
        <p:txBody>
          <a:bodyPr wrap="square" lIns="91440" tIns="45720" rIns="91440" bIns="45720" rtlCol="0" anchor="t">
            <a:spAutoFit/>
          </a:bodyPr>
          <a:lstStyle/>
          <a:p>
            <a:pPr>
              <a:defRPr/>
            </a:pPr>
            <a:r>
              <a:rPr lang="en-GB" sz="1400"/>
              <a:t>Rolled out digital tools that support planning and identified future planning/scheduling needs</a:t>
            </a:r>
            <a:endParaRPr lang="en-GB" sz="1400" b="0" i="0" u="none" strike="noStrike" kern="1200" cap="none" spc="0" normalizeH="0" baseline="0" noProof="0">
              <a:ln>
                <a:noFill/>
              </a:ln>
              <a:effectLst/>
              <a:uLnTx/>
              <a:uFillTx/>
              <a:latin typeface="Inter"/>
              <a:ea typeface="Lato" panose="020F0502020204030203" pitchFamily="34" charset="0"/>
              <a:cs typeface="Lato" panose="020F0502020204030203" pitchFamily="34" charset="0"/>
            </a:endParaRPr>
          </a:p>
        </p:txBody>
      </p:sp>
      <p:sp>
        <p:nvSpPr>
          <p:cNvPr id="69" name="TextBox 68">
            <a:extLst>
              <a:ext uri="{FF2B5EF4-FFF2-40B4-BE49-F238E27FC236}">
                <a16:creationId xmlns:a16="http://schemas.microsoft.com/office/drawing/2014/main" id="{D9D7CC44-30A5-33B2-63DD-7B31BC64AC39}"/>
              </a:ext>
            </a:extLst>
          </p:cNvPr>
          <p:cNvSpPr txBox="1"/>
          <p:nvPr/>
        </p:nvSpPr>
        <p:spPr>
          <a:xfrm>
            <a:off x="5506564" y="1978000"/>
            <a:ext cx="4142011" cy="738664"/>
          </a:xfrm>
          <a:prstGeom prst="rect">
            <a:avLst/>
          </a:prstGeom>
          <a:noFill/>
        </p:spPr>
        <p:txBody>
          <a:bodyPr wrap="square" lIns="91440" tIns="45720" rIns="91440" bIns="45720" rtlCol="0" anchor="t">
            <a:spAutoFit/>
          </a:bodyPr>
          <a:lstStyle/>
          <a:p>
            <a:pPr>
              <a:defRPr/>
            </a:pPr>
            <a:r>
              <a:rPr lang="en-GB" sz="1400">
                <a:latin typeface="Inter"/>
                <a:ea typeface="Lato"/>
                <a:cs typeface="Lato"/>
              </a:rPr>
              <a:t>Reviewed the use of the severity modifier in evaluation and identified remedial actions if needed</a:t>
            </a:r>
            <a:endParaRPr kumimoji="0" lang="en-GB" sz="1400" b="0" i="0" u="none" strike="noStrike" kern="1200" cap="none" spc="0" normalizeH="0" baseline="0" noProof="0">
              <a:ln>
                <a:noFill/>
              </a:ln>
              <a:effectLst/>
              <a:uLnTx/>
              <a:uFillTx/>
              <a:latin typeface="Inter"/>
              <a:ea typeface="Lato"/>
              <a:cs typeface="Lato"/>
            </a:endParaRPr>
          </a:p>
        </p:txBody>
      </p:sp>
      <p:sp>
        <p:nvSpPr>
          <p:cNvPr id="70" name="TextBox 69">
            <a:extLst>
              <a:ext uri="{FF2B5EF4-FFF2-40B4-BE49-F238E27FC236}">
                <a16:creationId xmlns:a16="http://schemas.microsoft.com/office/drawing/2014/main" id="{16EB28E0-64A7-DF13-8546-ED594BC08503}"/>
              </a:ext>
            </a:extLst>
          </p:cNvPr>
          <p:cNvSpPr txBox="1"/>
          <p:nvPr/>
        </p:nvSpPr>
        <p:spPr>
          <a:xfrm>
            <a:off x="5506564" y="4778113"/>
            <a:ext cx="4527577" cy="523220"/>
          </a:xfrm>
          <a:prstGeom prst="rect">
            <a:avLst/>
          </a:prstGeom>
          <a:noFill/>
        </p:spPr>
        <p:txBody>
          <a:bodyPr wrap="square" rtlCol="0">
            <a:spAutoFit/>
          </a:bodyPr>
          <a:lstStyle/>
          <a:p>
            <a:pPr>
              <a:defRPr/>
            </a:pPr>
            <a:r>
              <a:rPr lang="en-GB" sz="1400">
                <a:latin typeface="Inter"/>
                <a:ea typeface="Lato" panose="020F0502020204030203" pitchFamily="34" charset="0"/>
                <a:cs typeface="Lato" panose="020F0502020204030203" pitchFamily="34" charset="0"/>
              </a:rPr>
              <a:t>Updated methods for assessing health inequalities in guidance production</a:t>
            </a:r>
            <a:endParaRPr kumimoji="0" lang="en-GB" sz="1400" b="0" i="0" u="none" strike="noStrike" kern="1200" cap="none" spc="0" normalizeH="0" baseline="0" noProof="0">
              <a:ln>
                <a:noFill/>
              </a:ln>
              <a:effectLst/>
              <a:uLnTx/>
              <a:uFillTx/>
              <a:latin typeface="Inter"/>
              <a:ea typeface="Lato" panose="020F0502020204030203" pitchFamily="34" charset="0"/>
              <a:cs typeface="Lato" panose="020F0502020204030203" pitchFamily="34" charset="0"/>
            </a:endParaRPr>
          </a:p>
        </p:txBody>
      </p:sp>
      <p:sp>
        <p:nvSpPr>
          <p:cNvPr id="72" name="TextBox 71">
            <a:extLst>
              <a:ext uri="{FF2B5EF4-FFF2-40B4-BE49-F238E27FC236}">
                <a16:creationId xmlns:a16="http://schemas.microsoft.com/office/drawing/2014/main" id="{25F43434-9958-AA1C-3BCE-A866D82BB6A8}"/>
              </a:ext>
            </a:extLst>
          </p:cNvPr>
          <p:cNvSpPr txBox="1"/>
          <p:nvPr/>
        </p:nvSpPr>
        <p:spPr>
          <a:xfrm>
            <a:off x="166968" y="1383826"/>
            <a:ext cx="3774056" cy="338554"/>
          </a:xfrm>
          <a:prstGeom prst="rect">
            <a:avLst/>
          </a:prstGeom>
          <a:noFill/>
        </p:spPr>
        <p:txBody>
          <a:bodyPr wrap="square" rtlCol="0">
            <a:spAutoFit/>
          </a:bodyPr>
          <a:lstStyle/>
          <a:p>
            <a:r>
              <a:rPr lang="en-GB" sz="1600" b="1"/>
              <a:t>Key Performance Indicators:</a:t>
            </a:r>
          </a:p>
        </p:txBody>
      </p:sp>
      <p:sp>
        <p:nvSpPr>
          <p:cNvPr id="75" name="TextBox 74">
            <a:extLst>
              <a:ext uri="{FF2B5EF4-FFF2-40B4-BE49-F238E27FC236}">
                <a16:creationId xmlns:a16="http://schemas.microsoft.com/office/drawing/2014/main" id="{65ACA6BF-82A9-56EC-D62F-B0C1CE939A0A}"/>
              </a:ext>
            </a:extLst>
          </p:cNvPr>
          <p:cNvSpPr txBox="1"/>
          <p:nvPr/>
        </p:nvSpPr>
        <p:spPr>
          <a:xfrm>
            <a:off x="5419477" y="1383826"/>
            <a:ext cx="2254648" cy="338554"/>
          </a:xfrm>
          <a:prstGeom prst="rect">
            <a:avLst/>
          </a:prstGeom>
          <a:noFill/>
        </p:spPr>
        <p:txBody>
          <a:bodyPr wrap="square" rtlCol="0">
            <a:spAutoFit/>
          </a:bodyPr>
          <a:lstStyle/>
          <a:p>
            <a:r>
              <a:rPr lang="en-GB" sz="1600" b="1"/>
              <a:t>Milestones:</a:t>
            </a:r>
          </a:p>
        </p:txBody>
      </p:sp>
      <p:grpSp>
        <p:nvGrpSpPr>
          <p:cNvPr id="87" name="Group 86" descr="An arrow showing completion in  Q2 of 23/24">
            <a:extLst>
              <a:ext uri="{FF2B5EF4-FFF2-40B4-BE49-F238E27FC236}">
                <a16:creationId xmlns:a16="http://schemas.microsoft.com/office/drawing/2014/main" id="{7BDC9869-C811-DFE0-3A3E-957A0B9448CB}"/>
              </a:ext>
            </a:extLst>
          </p:cNvPr>
          <p:cNvGrpSpPr/>
          <p:nvPr/>
        </p:nvGrpSpPr>
        <p:grpSpPr>
          <a:xfrm>
            <a:off x="10101849" y="2123634"/>
            <a:ext cx="1863407" cy="359731"/>
            <a:chOff x="8326512" y="1909680"/>
            <a:chExt cx="3249973" cy="224908"/>
          </a:xfrm>
        </p:grpSpPr>
        <p:sp>
          <p:nvSpPr>
            <p:cNvPr id="88" name="Rectangle 87">
              <a:extLst>
                <a:ext uri="{FF2B5EF4-FFF2-40B4-BE49-F238E27FC236}">
                  <a16:creationId xmlns:a16="http://schemas.microsoft.com/office/drawing/2014/main" id="{C0142AF7-B930-BD9D-0849-0094532F63D5}"/>
                </a:ext>
              </a:extLst>
            </p:cNvPr>
            <p:cNvSpPr/>
            <p:nvPr/>
          </p:nvSpPr>
          <p:spPr>
            <a:xfrm>
              <a:off x="9401694" y="1952101"/>
              <a:ext cx="2174791" cy="141609"/>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9" name="Rectangle 88">
              <a:extLst>
                <a:ext uri="{FF2B5EF4-FFF2-40B4-BE49-F238E27FC236}">
                  <a16:creationId xmlns:a16="http://schemas.microsoft.com/office/drawing/2014/main" id="{949DE0CA-2464-FE44-D18E-73A15C40598E}"/>
                </a:ext>
              </a:extLst>
            </p:cNvPr>
            <p:cNvSpPr/>
            <p:nvPr/>
          </p:nvSpPr>
          <p:spPr>
            <a:xfrm>
              <a:off x="8326512" y="1953756"/>
              <a:ext cx="1075183" cy="13995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0" name="Diamond 89">
              <a:extLst>
                <a:ext uri="{FF2B5EF4-FFF2-40B4-BE49-F238E27FC236}">
                  <a16:creationId xmlns:a16="http://schemas.microsoft.com/office/drawing/2014/main" id="{2465054C-E0EF-EC93-0934-6394F2220B6D}"/>
                </a:ext>
              </a:extLst>
            </p:cNvPr>
            <p:cNvSpPr/>
            <p:nvPr/>
          </p:nvSpPr>
          <p:spPr>
            <a:xfrm>
              <a:off x="9304713" y="1909680"/>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10" name="TextBox 9">
            <a:extLst>
              <a:ext uri="{FF2B5EF4-FFF2-40B4-BE49-F238E27FC236}">
                <a16:creationId xmlns:a16="http://schemas.microsoft.com/office/drawing/2014/main" id="{3B8DE8D5-1CAD-A973-7AEE-3EC39CCF2800}"/>
              </a:ext>
            </a:extLst>
          </p:cNvPr>
          <p:cNvSpPr txBox="1"/>
          <p:nvPr/>
        </p:nvSpPr>
        <p:spPr>
          <a:xfrm>
            <a:off x="5506564" y="4212204"/>
            <a:ext cx="4501074" cy="523220"/>
          </a:xfrm>
          <a:prstGeom prst="rect">
            <a:avLst/>
          </a:prstGeom>
          <a:noFill/>
        </p:spPr>
        <p:txBody>
          <a:bodyPr wrap="square" rtlCol="0">
            <a:spAutoFit/>
          </a:bodyPr>
          <a:lstStyle/>
          <a:p>
            <a:pPr>
              <a:defRPr/>
            </a:pPr>
            <a:r>
              <a:rPr kumimoji="0" lang="en-GB" sz="1400" b="0" i="0" u="none" strike="noStrike" kern="1200" cap="none" spc="0" normalizeH="0" baseline="0" noProof="0">
                <a:ln>
                  <a:noFill/>
                </a:ln>
                <a:effectLst/>
                <a:uLnTx/>
                <a:uFillTx/>
                <a:latin typeface="Inter"/>
                <a:ea typeface="Lato" panose="020F0502020204030203" pitchFamily="34" charset="0"/>
                <a:cs typeface="Lato" panose="020F0502020204030203" pitchFamily="34" charset="0"/>
              </a:rPr>
              <a:t>Aligned and digitised some key steps in guidance producing processes </a:t>
            </a:r>
          </a:p>
        </p:txBody>
      </p:sp>
      <p:sp>
        <p:nvSpPr>
          <p:cNvPr id="32" name="Rectangle 31">
            <a:extLst>
              <a:ext uri="{FF2B5EF4-FFF2-40B4-BE49-F238E27FC236}">
                <a16:creationId xmlns:a16="http://schemas.microsoft.com/office/drawing/2014/main" id="{2EB12C13-DC81-65FB-29A2-878F397748A7}"/>
              </a:ext>
            </a:extLst>
          </p:cNvPr>
          <p:cNvSpPr/>
          <p:nvPr/>
        </p:nvSpPr>
        <p:spPr>
          <a:xfrm>
            <a:off x="211161" y="1883712"/>
            <a:ext cx="5105282" cy="1835780"/>
          </a:xfrm>
          <a:prstGeom prst="rect">
            <a:avLst/>
          </a:prstGeom>
          <a:solidFill>
            <a:srgbClr val="0043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400" b="1">
                <a:solidFill>
                  <a:schemeClr val="bg2"/>
                </a:solidFill>
              </a:rPr>
              <a:t>Medicines:</a:t>
            </a:r>
          </a:p>
          <a:p>
            <a:pPr marL="285750" indent="-285750">
              <a:buFont typeface="Arial" panose="020B0604020202020204" pitchFamily="34" charset="0"/>
              <a:buChar char="•"/>
            </a:pPr>
            <a:r>
              <a:rPr lang="en-GB" sz="1200">
                <a:solidFill>
                  <a:schemeClr val="bg2"/>
                </a:solidFill>
              </a:rPr>
              <a:t>Mean and median time between marketing authorisation and NICE recommendation (optimal and divergent)</a:t>
            </a:r>
          </a:p>
          <a:p>
            <a:pPr marL="285750" indent="-285750">
              <a:buFont typeface="Arial" panose="020B0604020202020204" pitchFamily="34" charset="0"/>
              <a:buChar char="•"/>
            </a:pPr>
            <a:r>
              <a:rPr lang="en-GB" sz="1200">
                <a:solidFill>
                  <a:schemeClr val="bg2"/>
                </a:solidFill>
              </a:rPr>
              <a:t>Improvement year on year in time between marketing authorisation and NICE recommendation</a:t>
            </a:r>
          </a:p>
          <a:p>
            <a:pPr marL="285750" indent="-285750">
              <a:buFont typeface="Arial" panose="020B0604020202020204" pitchFamily="34" charset="0"/>
              <a:buChar char="•"/>
            </a:pPr>
            <a:r>
              <a:rPr lang="en-GB" sz="1200">
                <a:solidFill>
                  <a:schemeClr val="bg2"/>
                </a:solidFill>
              </a:rPr>
              <a:t>Improvement year on year in optimal topics as a % of all medicines’ appraisals</a:t>
            </a:r>
          </a:p>
        </p:txBody>
      </p:sp>
      <p:sp>
        <p:nvSpPr>
          <p:cNvPr id="35" name="Rectangle 34">
            <a:extLst>
              <a:ext uri="{FF2B5EF4-FFF2-40B4-BE49-F238E27FC236}">
                <a16:creationId xmlns:a16="http://schemas.microsoft.com/office/drawing/2014/main" id="{F7962C58-9101-BA99-0499-B57B39516F4C}"/>
              </a:ext>
            </a:extLst>
          </p:cNvPr>
          <p:cNvSpPr/>
          <p:nvPr/>
        </p:nvSpPr>
        <p:spPr>
          <a:xfrm>
            <a:off x="224890" y="3783115"/>
            <a:ext cx="5082062" cy="964009"/>
          </a:xfrm>
          <a:prstGeom prst="rect">
            <a:avLst/>
          </a:prstGeom>
          <a:solidFill>
            <a:srgbClr val="0043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400" b="1" err="1">
                <a:solidFill>
                  <a:schemeClr val="bg2"/>
                </a:solidFill>
              </a:rPr>
              <a:t>HealthTech</a:t>
            </a:r>
            <a:r>
              <a:rPr lang="en-GB" sz="1400" b="1">
                <a:solidFill>
                  <a:schemeClr val="bg2"/>
                </a:solidFill>
              </a:rPr>
              <a:t>:</a:t>
            </a:r>
          </a:p>
          <a:p>
            <a:pPr marL="171450" indent="-171450">
              <a:buFont typeface="Arial" panose="020B0604020202020204" pitchFamily="34" charset="0"/>
              <a:buChar char="•"/>
            </a:pPr>
            <a:r>
              <a:rPr lang="en-GB" sz="1200">
                <a:solidFill>
                  <a:schemeClr val="bg2"/>
                </a:solidFill>
              </a:rPr>
              <a:t>Mean and median time to publish </a:t>
            </a:r>
            <a:r>
              <a:rPr lang="en-GB" sz="1200" err="1">
                <a:solidFill>
                  <a:schemeClr val="bg2"/>
                </a:solidFill>
              </a:rPr>
              <a:t>HealthTech</a:t>
            </a:r>
            <a:r>
              <a:rPr lang="en-GB" sz="1200">
                <a:solidFill>
                  <a:schemeClr val="bg2"/>
                </a:solidFill>
              </a:rPr>
              <a:t> guidance</a:t>
            </a:r>
          </a:p>
          <a:p>
            <a:pPr marL="171450" indent="-171450">
              <a:buFont typeface="Arial" panose="020B0604020202020204" pitchFamily="34" charset="0"/>
              <a:buChar char="•"/>
            </a:pPr>
            <a:r>
              <a:rPr lang="en-GB" sz="1200">
                <a:solidFill>
                  <a:schemeClr val="bg2"/>
                </a:solidFill>
              </a:rPr>
              <a:t>Improvement year on year in time to publish </a:t>
            </a:r>
            <a:r>
              <a:rPr lang="en-GB" sz="1200" err="1">
                <a:solidFill>
                  <a:schemeClr val="bg2"/>
                </a:solidFill>
              </a:rPr>
              <a:t>HealthTech</a:t>
            </a:r>
            <a:r>
              <a:rPr lang="en-GB" sz="1200">
                <a:solidFill>
                  <a:schemeClr val="bg2"/>
                </a:solidFill>
              </a:rPr>
              <a:t> guidance</a:t>
            </a:r>
          </a:p>
        </p:txBody>
      </p:sp>
      <p:sp>
        <p:nvSpPr>
          <p:cNvPr id="36" name="Rectangle 35">
            <a:extLst>
              <a:ext uri="{FF2B5EF4-FFF2-40B4-BE49-F238E27FC236}">
                <a16:creationId xmlns:a16="http://schemas.microsoft.com/office/drawing/2014/main" id="{99A35E42-B0FE-BD9F-1551-0D446D016E30}"/>
              </a:ext>
            </a:extLst>
          </p:cNvPr>
          <p:cNvSpPr/>
          <p:nvPr/>
        </p:nvSpPr>
        <p:spPr>
          <a:xfrm>
            <a:off x="234381" y="4810748"/>
            <a:ext cx="5082062" cy="1550006"/>
          </a:xfrm>
          <a:prstGeom prst="rect">
            <a:avLst/>
          </a:prstGeom>
          <a:solidFill>
            <a:srgbClr val="0043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400" b="1">
                <a:solidFill>
                  <a:schemeClr val="bg2"/>
                </a:solidFill>
              </a:rPr>
              <a:t>Guidelines:</a:t>
            </a:r>
          </a:p>
          <a:p>
            <a:pPr marL="171450" indent="-171450">
              <a:buFont typeface="Arial" panose="020B0604020202020204" pitchFamily="34" charset="0"/>
              <a:buChar char="•"/>
            </a:pPr>
            <a:r>
              <a:rPr lang="en-GB" sz="1200">
                <a:solidFill>
                  <a:schemeClr val="bg2"/>
                </a:solidFill>
              </a:rPr>
              <a:t>Mean and median time to produce new guideline and guideline update</a:t>
            </a:r>
          </a:p>
          <a:p>
            <a:pPr marL="171450" indent="-171450">
              <a:buFont typeface="Arial" panose="020B0604020202020204" pitchFamily="34" charset="0"/>
              <a:buChar char="•"/>
            </a:pPr>
            <a:r>
              <a:rPr lang="en-GB" sz="1200"/>
              <a:t>New NICE </a:t>
            </a:r>
            <a:r>
              <a:rPr lang="en-GB" sz="1200">
                <a:solidFill>
                  <a:schemeClr val="bg2"/>
                </a:solidFill>
              </a:rPr>
              <a:t>guidance within topic suites published within 6 months of Prioritisation Board's decision to update.</a:t>
            </a:r>
          </a:p>
          <a:p>
            <a:pPr marL="171450" indent="-171450">
              <a:buFont typeface="Arial" panose="020B0604020202020204" pitchFamily="34" charset="0"/>
              <a:buChar char="•"/>
            </a:pPr>
            <a:r>
              <a:rPr lang="en-GB" sz="1200">
                <a:solidFill>
                  <a:schemeClr val="bg2"/>
                </a:solidFill>
              </a:rPr>
              <a:t>No. of quality standards produced concurrently with guidelines</a:t>
            </a:r>
          </a:p>
        </p:txBody>
      </p:sp>
      <p:cxnSp>
        <p:nvCxnSpPr>
          <p:cNvPr id="11" name="Straight Connector 10">
            <a:extLst>
              <a:ext uri="{FF2B5EF4-FFF2-40B4-BE49-F238E27FC236}">
                <a16:creationId xmlns:a16="http://schemas.microsoft.com/office/drawing/2014/main" id="{73E8998A-CF51-2F38-A49B-03705CE60DF0}"/>
              </a:ext>
              <a:ext uri="{C183D7F6-B498-43B3-948B-1728B52AA6E4}">
                <adec:decorative xmlns:adec="http://schemas.microsoft.com/office/drawing/2017/decorative" val="1"/>
              </a:ext>
            </a:extLst>
          </p:cNvPr>
          <p:cNvCxnSpPr>
            <a:cxnSpLocks/>
          </p:cNvCxnSpPr>
          <p:nvPr/>
        </p:nvCxnSpPr>
        <p:spPr>
          <a:xfrm>
            <a:off x="5544179" y="3343425"/>
            <a:ext cx="6442851" cy="0"/>
          </a:xfrm>
          <a:prstGeom prst="line">
            <a:avLst/>
          </a:prstGeom>
          <a:ln>
            <a:solidFill>
              <a:srgbClr val="00436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D9A2972-AB1E-581A-C6B2-5B08CC590399}"/>
              </a:ext>
              <a:ext uri="{C183D7F6-B498-43B3-948B-1728B52AA6E4}">
                <adec:decorative xmlns:adec="http://schemas.microsoft.com/office/drawing/2017/decorative" val="1"/>
              </a:ext>
            </a:extLst>
          </p:cNvPr>
          <p:cNvCxnSpPr>
            <a:cxnSpLocks/>
          </p:cNvCxnSpPr>
          <p:nvPr/>
        </p:nvCxnSpPr>
        <p:spPr>
          <a:xfrm>
            <a:off x="5544179" y="4207888"/>
            <a:ext cx="6442851" cy="0"/>
          </a:xfrm>
          <a:prstGeom prst="line">
            <a:avLst/>
          </a:prstGeom>
          <a:ln>
            <a:solidFill>
              <a:srgbClr val="00436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9B5DB07-6B35-1B4B-BA79-764D711E6EA7}"/>
              </a:ext>
              <a:ext uri="{C183D7F6-B498-43B3-948B-1728B52AA6E4}">
                <adec:decorative xmlns:adec="http://schemas.microsoft.com/office/drawing/2017/decorative" val="1"/>
              </a:ext>
            </a:extLst>
          </p:cNvPr>
          <p:cNvCxnSpPr>
            <a:cxnSpLocks/>
          </p:cNvCxnSpPr>
          <p:nvPr/>
        </p:nvCxnSpPr>
        <p:spPr>
          <a:xfrm>
            <a:off x="5544179" y="4750405"/>
            <a:ext cx="6442851" cy="0"/>
          </a:xfrm>
          <a:prstGeom prst="line">
            <a:avLst/>
          </a:prstGeom>
          <a:ln>
            <a:solidFill>
              <a:srgbClr val="00436C"/>
            </a:solidFill>
          </a:ln>
        </p:spPr>
        <p:style>
          <a:lnRef idx="1">
            <a:schemeClr val="accent1"/>
          </a:lnRef>
          <a:fillRef idx="0">
            <a:schemeClr val="accent1"/>
          </a:fillRef>
          <a:effectRef idx="0">
            <a:schemeClr val="accent1"/>
          </a:effectRef>
          <a:fontRef idx="minor">
            <a:schemeClr val="tx1"/>
          </a:fontRef>
        </p:style>
      </p:cxnSp>
      <p:grpSp>
        <p:nvGrpSpPr>
          <p:cNvPr id="26" name="Group 25" descr="Arrow showing completion in Q4 of 23/24">
            <a:extLst>
              <a:ext uri="{FF2B5EF4-FFF2-40B4-BE49-F238E27FC236}">
                <a16:creationId xmlns:a16="http://schemas.microsoft.com/office/drawing/2014/main" id="{6216F659-0B27-3EC9-EFDD-5A17037E0486}"/>
              </a:ext>
            </a:extLst>
          </p:cNvPr>
          <p:cNvGrpSpPr/>
          <p:nvPr/>
        </p:nvGrpSpPr>
        <p:grpSpPr>
          <a:xfrm>
            <a:off x="10101849" y="4861953"/>
            <a:ext cx="1860814" cy="328080"/>
            <a:chOff x="8524240" y="3730190"/>
            <a:chExt cx="3293024" cy="207442"/>
          </a:xfrm>
        </p:grpSpPr>
        <p:sp>
          <p:nvSpPr>
            <p:cNvPr id="27" name="Rectangle 26">
              <a:extLst>
                <a:ext uri="{FF2B5EF4-FFF2-40B4-BE49-F238E27FC236}">
                  <a16:creationId xmlns:a16="http://schemas.microsoft.com/office/drawing/2014/main" id="{8C85F799-1735-286D-4F34-7E9261F8E92A}"/>
                </a:ext>
              </a:extLst>
            </p:cNvPr>
            <p:cNvSpPr/>
            <p:nvPr/>
          </p:nvSpPr>
          <p:spPr>
            <a:xfrm>
              <a:off x="11130162" y="3760437"/>
              <a:ext cx="687102" cy="139734"/>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9105C357-932F-CD17-F776-1397CE728735}"/>
                </a:ext>
              </a:extLst>
            </p:cNvPr>
            <p:cNvSpPr/>
            <p:nvPr/>
          </p:nvSpPr>
          <p:spPr>
            <a:xfrm>
              <a:off x="8524240" y="3761497"/>
              <a:ext cx="2702903" cy="13867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Diamond 28">
              <a:extLst>
                <a:ext uri="{FF2B5EF4-FFF2-40B4-BE49-F238E27FC236}">
                  <a16:creationId xmlns:a16="http://schemas.microsoft.com/office/drawing/2014/main" id="{91B52F2D-6AE0-EB29-EAAD-19B55F0235FB}"/>
                </a:ext>
              </a:extLst>
            </p:cNvPr>
            <p:cNvSpPr/>
            <p:nvPr/>
          </p:nvSpPr>
          <p:spPr>
            <a:xfrm>
              <a:off x="11130161" y="3730190"/>
              <a:ext cx="193963" cy="207442"/>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descr="Arrow showing completion in Q3 to Q4 of 23/24">
            <a:extLst>
              <a:ext uri="{FF2B5EF4-FFF2-40B4-BE49-F238E27FC236}">
                <a16:creationId xmlns:a16="http://schemas.microsoft.com/office/drawing/2014/main" id="{95EA0A4B-A497-94F5-F7E6-F7317E6735E7}"/>
              </a:ext>
            </a:extLst>
          </p:cNvPr>
          <p:cNvGrpSpPr/>
          <p:nvPr/>
        </p:nvGrpSpPr>
        <p:grpSpPr>
          <a:xfrm>
            <a:off x="10101849" y="3613743"/>
            <a:ext cx="1831937" cy="302352"/>
            <a:chOff x="8524240" y="3828397"/>
            <a:chExt cx="3241924" cy="224908"/>
          </a:xfrm>
        </p:grpSpPr>
        <p:sp>
          <p:nvSpPr>
            <p:cNvPr id="16" name="Rectangle 15">
              <a:extLst>
                <a:ext uri="{FF2B5EF4-FFF2-40B4-BE49-F238E27FC236}">
                  <a16:creationId xmlns:a16="http://schemas.microsoft.com/office/drawing/2014/main" id="{F4BFF10A-FD9A-E695-7AA0-1B0687A752E7}"/>
                </a:ext>
              </a:extLst>
            </p:cNvPr>
            <p:cNvSpPr/>
            <p:nvPr/>
          </p:nvSpPr>
          <p:spPr>
            <a:xfrm>
              <a:off x="10491994" y="3857695"/>
              <a:ext cx="1274170" cy="167842"/>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EE03899-C309-BC46-8B11-482971548396}"/>
                </a:ext>
              </a:extLst>
            </p:cNvPr>
            <p:cNvSpPr/>
            <p:nvPr/>
          </p:nvSpPr>
          <p:spPr>
            <a:xfrm>
              <a:off x="8524240" y="3857695"/>
              <a:ext cx="1967753" cy="16784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Diamond 17">
              <a:extLst>
                <a:ext uri="{FF2B5EF4-FFF2-40B4-BE49-F238E27FC236}">
                  <a16:creationId xmlns:a16="http://schemas.microsoft.com/office/drawing/2014/main" id="{3B3C0699-BAE8-15AB-FCAB-E41945C27614}"/>
                </a:ext>
              </a:extLst>
            </p:cNvPr>
            <p:cNvSpPr/>
            <p:nvPr/>
          </p:nvSpPr>
          <p:spPr>
            <a:xfrm>
              <a:off x="10380979" y="3828397"/>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TextBox 18">
            <a:extLst>
              <a:ext uri="{FF2B5EF4-FFF2-40B4-BE49-F238E27FC236}">
                <a16:creationId xmlns:a16="http://schemas.microsoft.com/office/drawing/2014/main" id="{327211B2-59BD-3B14-EF39-AC5C9D182432}"/>
              </a:ext>
            </a:extLst>
          </p:cNvPr>
          <p:cNvSpPr txBox="1"/>
          <p:nvPr/>
        </p:nvSpPr>
        <p:spPr>
          <a:xfrm>
            <a:off x="5506564" y="5399369"/>
            <a:ext cx="4527577" cy="738664"/>
          </a:xfrm>
          <a:prstGeom prst="rect">
            <a:avLst/>
          </a:prstGeom>
          <a:noFill/>
        </p:spPr>
        <p:txBody>
          <a:bodyPr wrap="square" rtlCol="0">
            <a:spAutoFit/>
          </a:bodyPr>
          <a:lstStyle/>
          <a:p>
            <a:pPr>
              <a:defRPr/>
            </a:pPr>
            <a:r>
              <a:rPr lang="en-GB" sz="1400">
                <a:latin typeface="Inter"/>
                <a:ea typeface="Lato" panose="020F0502020204030203" pitchFamily="34" charset="0"/>
                <a:cs typeface="Lato" panose="020F0502020204030203" pitchFamily="34" charset="0"/>
              </a:rPr>
              <a:t>Expanded HTA Lab capacity in line with new VPAG funding and delivered insightful outputs supporting high quality guidance</a:t>
            </a:r>
            <a:endParaRPr kumimoji="0" lang="en-GB" sz="1400" b="0" i="0" u="none" strike="noStrike" kern="1200" cap="none" spc="0" normalizeH="0" baseline="0" noProof="0">
              <a:ln>
                <a:noFill/>
              </a:ln>
              <a:effectLst/>
              <a:uLnTx/>
              <a:uFillTx/>
              <a:latin typeface="Inter"/>
              <a:ea typeface="Lato" panose="020F0502020204030203" pitchFamily="34" charset="0"/>
              <a:cs typeface="Lato" panose="020F0502020204030203" pitchFamily="34" charset="0"/>
            </a:endParaRPr>
          </a:p>
        </p:txBody>
      </p:sp>
      <p:cxnSp>
        <p:nvCxnSpPr>
          <p:cNvPr id="30" name="Straight Connector 29">
            <a:extLst>
              <a:ext uri="{FF2B5EF4-FFF2-40B4-BE49-F238E27FC236}">
                <a16:creationId xmlns:a16="http://schemas.microsoft.com/office/drawing/2014/main" id="{8386D971-F938-B99C-3487-DD58A852C828}"/>
              </a:ext>
              <a:ext uri="{C183D7F6-B498-43B3-948B-1728B52AA6E4}">
                <adec:decorative xmlns:adec="http://schemas.microsoft.com/office/drawing/2017/decorative" val="1"/>
              </a:ext>
            </a:extLst>
          </p:cNvPr>
          <p:cNvCxnSpPr>
            <a:cxnSpLocks/>
          </p:cNvCxnSpPr>
          <p:nvPr/>
        </p:nvCxnSpPr>
        <p:spPr>
          <a:xfrm>
            <a:off x="5544179" y="6119561"/>
            <a:ext cx="6471688" cy="0"/>
          </a:xfrm>
          <a:prstGeom prst="line">
            <a:avLst/>
          </a:prstGeom>
          <a:ln>
            <a:solidFill>
              <a:srgbClr val="00436C"/>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06CCE74-2CAC-FD2B-16D4-C158A2AF2D07}"/>
              </a:ext>
              <a:ext uri="{C183D7F6-B498-43B3-948B-1728B52AA6E4}">
                <adec:decorative xmlns:adec="http://schemas.microsoft.com/office/drawing/2017/decorative" val="1"/>
              </a:ext>
            </a:extLst>
          </p:cNvPr>
          <p:cNvCxnSpPr>
            <a:cxnSpLocks/>
          </p:cNvCxnSpPr>
          <p:nvPr/>
        </p:nvCxnSpPr>
        <p:spPr>
          <a:xfrm>
            <a:off x="5544179" y="5380897"/>
            <a:ext cx="6442851" cy="0"/>
          </a:xfrm>
          <a:prstGeom prst="line">
            <a:avLst/>
          </a:prstGeom>
          <a:ln>
            <a:solidFill>
              <a:srgbClr val="00436C"/>
            </a:solidFill>
          </a:ln>
        </p:spPr>
        <p:style>
          <a:lnRef idx="1">
            <a:schemeClr val="accent1"/>
          </a:lnRef>
          <a:fillRef idx="0">
            <a:schemeClr val="accent1"/>
          </a:fillRef>
          <a:effectRef idx="0">
            <a:schemeClr val="accent1"/>
          </a:effectRef>
          <a:fontRef idx="minor">
            <a:schemeClr val="tx1"/>
          </a:fontRef>
        </p:style>
      </p:cxnSp>
      <p:grpSp>
        <p:nvGrpSpPr>
          <p:cNvPr id="33" name="Group 32" descr="Arrow showing completion in Q4 of 23/24">
            <a:extLst>
              <a:ext uri="{FF2B5EF4-FFF2-40B4-BE49-F238E27FC236}">
                <a16:creationId xmlns:a16="http://schemas.microsoft.com/office/drawing/2014/main" id="{A3EA727D-4844-5B69-1605-21FBBB2F4E42}"/>
              </a:ext>
            </a:extLst>
          </p:cNvPr>
          <p:cNvGrpSpPr/>
          <p:nvPr/>
        </p:nvGrpSpPr>
        <p:grpSpPr>
          <a:xfrm>
            <a:off x="10101849" y="5550417"/>
            <a:ext cx="1860814" cy="328080"/>
            <a:chOff x="8524240" y="3730190"/>
            <a:chExt cx="3293024" cy="207442"/>
          </a:xfrm>
        </p:grpSpPr>
        <p:sp>
          <p:nvSpPr>
            <p:cNvPr id="34" name="Rectangle 33">
              <a:extLst>
                <a:ext uri="{FF2B5EF4-FFF2-40B4-BE49-F238E27FC236}">
                  <a16:creationId xmlns:a16="http://schemas.microsoft.com/office/drawing/2014/main" id="{FEAFCC1B-6140-8617-C86F-B3C10ABE625D}"/>
                </a:ext>
              </a:extLst>
            </p:cNvPr>
            <p:cNvSpPr/>
            <p:nvPr/>
          </p:nvSpPr>
          <p:spPr>
            <a:xfrm>
              <a:off x="11130162" y="3760437"/>
              <a:ext cx="687102" cy="139734"/>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B904561A-2874-030C-E5B9-CD74F6E851F8}"/>
                </a:ext>
              </a:extLst>
            </p:cNvPr>
            <p:cNvSpPr/>
            <p:nvPr/>
          </p:nvSpPr>
          <p:spPr>
            <a:xfrm>
              <a:off x="8524240" y="3761497"/>
              <a:ext cx="2702903" cy="13867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Diamond 37">
              <a:extLst>
                <a:ext uri="{FF2B5EF4-FFF2-40B4-BE49-F238E27FC236}">
                  <a16:creationId xmlns:a16="http://schemas.microsoft.com/office/drawing/2014/main" id="{D20D5F39-DC19-3363-4C7E-896FC9C657BA}"/>
                </a:ext>
              </a:extLst>
            </p:cNvPr>
            <p:cNvSpPr/>
            <p:nvPr/>
          </p:nvSpPr>
          <p:spPr>
            <a:xfrm>
              <a:off x="11130161" y="3730190"/>
              <a:ext cx="193963" cy="207442"/>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a:extLst>
              <a:ext uri="{FF2B5EF4-FFF2-40B4-BE49-F238E27FC236}">
                <a16:creationId xmlns:a16="http://schemas.microsoft.com/office/drawing/2014/main" id="{7FC3B65C-2743-789A-ABF5-7BC70FA905B3}"/>
              </a:ext>
            </a:extLst>
          </p:cNvPr>
          <p:cNvSpPr txBox="1"/>
          <p:nvPr/>
        </p:nvSpPr>
        <p:spPr>
          <a:xfrm>
            <a:off x="5506564" y="6251173"/>
            <a:ext cx="4527577" cy="307777"/>
          </a:xfrm>
          <a:prstGeom prst="rect">
            <a:avLst/>
          </a:prstGeom>
          <a:noFill/>
        </p:spPr>
        <p:txBody>
          <a:bodyPr wrap="square" rtlCol="0">
            <a:spAutoFit/>
          </a:bodyPr>
          <a:lstStyle/>
          <a:p>
            <a:pPr>
              <a:defRPr/>
            </a:pPr>
            <a:r>
              <a:rPr lang="en-GB" sz="1400">
                <a:latin typeface="Inter"/>
                <a:ea typeface="Lato" panose="020F0502020204030203" pitchFamily="34" charset="0"/>
                <a:cs typeface="Lato" panose="020F0502020204030203" pitchFamily="34" charset="0"/>
              </a:rPr>
              <a:t>Launched 8 Late Stage Assessment topics</a:t>
            </a:r>
            <a:endParaRPr kumimoji="0" lang="en-GB" sz="1400" b="0" i="0" u="none" strike="noStrike" kern="1200" cap="none" spc="0" normalizeH="0" baseline="0" noProof="0">
              <a:ln>
                <a:noFill/>
              </a:ln>
              <a:effectLst/>
              <a:uLnTx/>
              <a:uFillTx/>
              <a:latin typeface="Inter"/>
              <a:ea typeface="Lato" panose="020F0502020204030203" pitchFamily="34" charset="0"/>
              <a:cs typeface="Lato" panose="020F0502020204030203" pitchFamily="34" charset="0"/>
            </a:endParaRPr>
          </a:p>
        </p:txBody>
      </p:sp>
      <p:grpSp>
        <p:nvGrpSpPr>
          <p:cNvPr id="39" name="Group 38" descr="Arrow showing completion in Q4 of 23/24">
            <a:extLst>
              <a:ext uri="{FF2B5EF4-FFF2-40B4-BE49-F238E27FC236}">
                <a16:creationId xmlns:a16="http://schemas.microsoft.com/office/drawing/2014/main" id="{8D8464A9-E5B8-79C4-5A3B-EEF96651C9B1}"/>
              </a:ext>
            </a:extLst>
          </p:cNvPr>
          <p:cNvGrpSpPr/>
          <p:nvPr/>
        </p:nvGrpSpPr>
        <p:grpSpPr>
          <a:xfrm>
            <a:off x="10101849" y="6216241"/>
            <a:ext cx="1860814" cy="328080"/>
            <a:chOff x="8524240" y="3730190"/>
            <a:chExt cx="3293024" cy="207442"/>
          </a:xfrm>
        </p:grpSpPr>
        <p:sp>
          <p:nvSpPr>
            <p:cNvPr id="40" name="Rectangle 39">
              <a:extLst>
                <a:ext uri="{FF2B5EF4-FFF2-40B4-BE49-F238E27FC236}">
                  <a16:creationId xmlns:a16="http://schemas.microsoft.com/office/drawing/2014/main" id="{26BA8A9E-A327-9CA1-F828-030FF904822F}"/>
                </a:ext>
              </a:extLst>
            </p:cNvPr>
            <p:cNvSpPr/>
            <p:nvPr/>
          </p:nvSpPr>
          <p:spPr>
            <a:xfrm>
              <a:off x="11130162" y="3760437"/>
              <a:ext cx="687102" cy="139734"/>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876E951-661B-F200-1BE8-12E3BEACC4F1}"/>
                </a:ext>
              </a:extLst>
            </p:cNvPr>
            <p:cNvSpPr/>
            <p:nvPr/>
          </p:nvSpPr>
          <p:spPr>
            <a:xfrm>
              <a:off x="8524240" y="3761497"/>
              <a:ext cx="2702903" cy="13867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Diamond 41">
              <a:extLst>
                <a:ext uri="{FF2B5EF4-FFF2-40B4-BE49-F238E27FC236}">
                  <a16:creationId xmlns:a16="http://schemas.microsoft.com/office/drawing/2014/main" id="{99543C84-0687-8C03-056A-7AFCEA32FE39}"/>
                </a:ext>
              </a:extLst>
            </p:cNvPr>
            <p:cNvSpPr/>
            <p:nvPr/>
          </p:nvSpPr>
          <p:spPr>
            <a:xfrm>
              <a:off x="11130161" y="3730190"/>
              <a:ext cx="193963" cy="207442"/>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201201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64BF-A0DC-25E0-A0B4-CBB5BC0C508F}"/>
              </a:ext>
            </a:extLst>
          </p:cNvPr>
          <p:cNvSpPr>
            <a:spLocks noGrp="1"/>
          </p:cNvSpPr>
          <p:nvPr>
            <p:ph type="ctrTitle"/>
          </p:nvPr>
        </p:nvSpPr>
        <p:spPr>
          <a:xfrm>
            <a:off x="539923" y="175659"/>
            <a:ext cx="11480841" cy="1094832"/>
          </a:xfrm>
        </p:spPr>
        <p:txBody>
          <a:bodyPr>
            <a:normAutofit/>
          </a:bodyPr>
          <a:lstStyle/>
          <a:p>
            <a:r>
              <a:rPr lang="en-GB" sz="3200">
                <a:latin typeface="+mj-lt"/>
              </a:rPr>
              <a:t>2. Focusing on what is most relevant to people, communities and the health and care system</a:t>
            </a:r>
          </a:p>
        </p:txBody>
      </p:sp>
      <p:graphicFrame>
        <p:nvGraphicFramePr>
          <p:cNvPr id="6" name="Table 5">
            <a:extLst>
              <a:ext uri="{FF2B5EF4-FFF2-40B4-BE49-F238E27FC236}">
                <a16:creationId xmlns:a16="http://schemas.microsoft.com/office/drawing/2014/main" id="{2A855A2F-92F4-E224-B1ED-A7C13FA8C4CB}"/>
              </a:ext>
            </a:extLst>
          </p:cNvPr>
          <p:cNvGraphicFramePr>
            <a:graphicFrameLocks noGrp="1"/>
          </p:cNvGraphicFramePr>
          <p:nvPr>
            <p:extLst>
              <p:ext uri="{D42A27DB-BD31-4B8C-83A1-F6EECF244321}">
                <p14:modId xmlns:p14="http://schemas.microsoft.com/office/powerpoint/2010/main" val="3108694626"/>
              </p:ext>
            </p:extLst>
          </p:nvPr>
        </p:nvGraphicFramePr>
        <p:xfrm>
          <a:off x="365136" y="1200258"/>
          <a:ext cx="11461728" cy="5413213"/>
        </p:xfrm>
        <a:graphic>
          <a:graphicData uri="http://schemas.openxmlformats.org/drawingml/2006/table">
            <a:tbl>
              <a:tblPr firstRow="1" bandRow="1">
                <a:tableStyleId>{5C22544A-7EE6-4342-B048-85BDC9FD1C3A}</a:tableStyleId>
              </a:tblPr>
              <a:tblGrid>
                <a:gridCol w="3023111">
                  <a:extLst>
                    <a:ext uri="{9D8B030D-6E8A-4147-A177-3AD203B41FA5}">
                      <a16:colId xmlns:a16="http://schemas.microsoft.com/office/drawing/2014/main" val="3296943258"/>
                    </a:ext>
                  </a:extLst>
                </a:gridCol>
                <a:gridCol w="8438617">
                  <a:extLst>
                    <a:ext uri="{9D8B030D-6E8A-4147-A177-3AD203B41FA5}">
                      <a16:colId xmlns:a16="http://schemas.microsoft.com/office/drawing/2014/main" val="1821806582"/>
                    </a:ext>
                  </a:extLst>
                </a:gridCol>
              </a:tblGrid>
              <a:tr h="384207">
                <a:tc>
                  <a:txBody>
                    <a:bodyPr/>
                    <a:lstStyle/>
                    <a:p>
                      <a:r>
                        <a:rPr lang="en-GB">
                          <a:solidFill>
                            <a:schemeClr val="tx1"/>
                          </a:solidFill>
                        </a:rPr>
                        <a:t>Aim:</a:t>
                      </a:r>
                    </a:p>
                  </a:txBody>
                  <a:tcP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8100" cap="flat" cmpd="sng" algn="ctr">
                      <a:solidFill>
                        <a:srgbClr val="F7F4F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r>
                        <a:rPr lang="en-GB">
                          <a:solidFill>
                            <a:schemeClr val="tx1"/>
                          </a:solidFill>
                        </a:rPr>
                        <a:t>Activity:</a:t>
                      </a:r>
                    </a:p>
                  </a:txBody>
                  <a:tcPr>
                    <a:lnL w="3175"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7F4F1"/>
                    </a:solidFill>
                  </a:tcPr>
                </a:tc>
                <a:extLst>
                  <a:ext uri="{0D108BD9-81ED-4DB2-BD59-A6C34878D82A}">
                    <a16:rowId xmlns:a16="http://schemas.microsoft.com/office/drawing/2014/main" val="935889121"/>
                  </a:ext>
                </a:extLst>
              </a:tr>
              <a:tr h="17251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rPr>
                        <a:t>Ensure our Prioritisation Board’s priorities reflect priorities of the system and society</a:t>
                      </a:r>
                    </a:p>
                  </a:txBody>
                  <a:tcPr marL="137160" marR="137160" marT="137160" marB="137160" anchor="ctr">
                    <a:lnL w="38100" cap="flat" cmpd="sng" algn="ctr">
                      <a:solidFill>
                        <a:srgbClr val="F7F4F1"/>
                      </a:solidFill>
                      <a:prstDash val="solid"/>
                      <a:round/>
                      <a:headEnd type="none" w="med" len="med"/>
                      <a:tailEnd type="none" w="med" len="med"/>
                    </a:lnL>
                    <a:lnR w="76200" cap="flat" cmpd="sng" algn="ctr">
                      <a:solidFill>
                        <a:srgbClr val="F7F4F1"/>
                      </a:solidFill>
                      <a:prstDash val="solid"/>
                      <a:round/>
                      <a:headEnd type="none" w="med" len="med"/>
                      <a:tailEnd type="none" w="med" len="med"/>
                    </a:lnR>
                    <a:lnT w="38100" cap="flat" cmpd="sng" algn="ctr">
                      <a:solidFill>
                        <a:srgbClr val="F7F4F1"/>
                      </a:solidFill>
                      <a:prstDash val="solid"/>
                      <a:round/>
                      <a:headEnd type="none" w="med" len="med"/>
                      <a:tailEnd type="none" w="med" len="med"/>
                    </a:lnT>
                    <a:lnB w="76200" cap="flat" cmpd="sng" algn="ctr">
                      <a:solidFill>
                        <a:srgbClr val="F7F4F1"/>
                      </a:solidFill>
                      <a:prstDash val="solid"/>
                      <a:round/>
                      <a:headEnd type="none" w="med" len="med"/>
                      <a:tailEnd type="none" w="med" len="med"/>
                    </a:lnB>
                    <a:solidFill>
                      <a:schemeClr val="tx2"/>
                    </a:solidFill>
                  </a:tcPr>
                </a:tc>
                <a:tc>
                  <a:txBody>
                    <a:bodyPr/>
                    <a:lstStyle/>
                    <a:p>
                      <a:pPr marL="285750" indent="-285750">
                        <a:buFont typeface="Arial" panose="020B0604020202020204" pitchFamily="34" charset="0"/>
                        <a:buChar char="•"/>
                      </a:pPr>
                      <a:r>
                        <a:rPr lang="en-GB" sz="1400">
                          <a:solidFill>
                            <a:schemeClr val="tx1"/>
                          </a:solidFill>
                        </a:rPr>
                        <a:t>Launch NICE’s prioritisation Board, using criteria refined following public consultation</a:t>
                      </a:r>
                    </a:p>
                    <a:p>
                      <a:pPr marL="285750" indent="-285750">
                        <a:buFont typeface="Arial" panose="020B0604020202020204" pitchFamily="34" charset="0"/>
                        <a:buChar char="•"/>
                      </a:pPr>
                      <a:r>
                        <a:rPr lang="en-GB" sz="1400">
                          <a:solidFill>
                            <a:schemeClr val="tx1"/>
                          </a:solidFill>
                        </a:rPr>
                        <a:t>Provide an annual forward view of NICE’s priorities</a:t>
                      </a:r>
                    </a:p>
                    <a:p>
                      <a:pPr marL="285750" indent="-285750">
                        <a:buFont typeface="Arial" panose="020B0604020202020204" pitchFamily="34" charset="0"/>
                        <a:buChar char="•"/>
                      </a:pPr>
                      <a:r>
                        <a:rPr lang="en-GB" sz="1400">
                          <a:solidFill>
                            <a:schemeClr val="tx1"/>
                          </a:solidFill>
                        </a:rPr>
                        <a:t>Integrate horizon scanning across NICE and link this with national and international views of the innovation pipeline </a:t>
                      </a:r>
                    </a:p>
                    <a:p>
                      <a:pPr marL="285750" indent="-285750">
                        <a:buFont typeface="Arial" panose="020B0604020202020204" pitchFamily="34" charset="0"/>
                        <a:buChar char="•"/>
                      </a:pPr>
                      <a:r>
                        <a:rPr lang="en-GB" sz="1400">
                          <a:solidFill>
                            <a:schemeClr val="tx1"/>
                          </a:solidFill>
                        </a:rPr>
                        <a:t>Review routing criteria for Highly Specialised Technology Appraisal, which were not considered in the consultation of Prioritisation Board criteria</a:t>
                      </a:r>
                    </a:p>
                  </a:txBody>
                  <a:tcPr marL="180000" marR="180000" marT="0" anchor="ctr">
                    <a:lnL w="76200" cap="flat" cmpd="sng" algn="ctr">
                      <a:solidFill>
                        <a:srgbClr val="F7F4F1"/>
                      </a:solidFill>
                      <a:prstDash val="solid"/>
                      <a:round/>
                      <a:headEnd type="none" w="med" len="med"/>
                      <a:tailEnd type="none" w="med" len="med"/>
                    </a:lnL>
                    <a:lnR w="76200" cap="flat" cmpd="sng" algn="ctr">
                      <a:solidFill>
                        <a:srgbClr val="F7F4F1"/>
                      </a:solidFill>
                      <a:prstDash val="solid"/>
                      <a:round/>
                      <a:headEnd type="none" w="med" len="med"/>
                      <a:tailEnd type="none" w="med" len="med"/>
                    </a:lnR>
                    <a:lnT w="3175" cap="flat" cmpd="sng" algn="ctr">
                      <a:noFill/>
                      <a:prstDash val="solid"/>
                      <a:round/>
                      <a:headEnd type="none" w="med" len="med"/>
                      <a:tailEnd type="none" w="med" len="med"/>
                    </a:lnT>
                    <a:lnB w="76200" cap="flat" cmpd="sng" algn="ctr">
                      <a:solidFill>
                        <a:srgbClr val="F7F4F1"/>
                      </a:solidFill>
                      <a:prstDash val="solid"/>
                      <a:round/>
                      <a:headEnd type="none" w="med" len="med"/>
                      <a:tailEnd type="none" w="med" len="med"/>
                    </a:lnB>
                    <a:solidFill>
                      <a:srgbClr val="BFD0DA"/>
                    </a:solidFill>
                  </a:tcPr>
                </a:tc>
                <a:extLst>
                  <a:ext uri="{0D108BD9-81ED-4DB2-BD59-A6C34878D82A}">
                    <a16:rowId xmlns:a16="http://schemas.microsoft.com/office/drawing/2014/main" val="198960721"/>
                  </a:ext>
                </a:extLst>
              </a:tr>
              <a:tr h="12380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rPr>
                        <a:t>Ensure our guidance follows Prioritisation Board priorities</a:t>
                      </a:r>
                    </a:p>
                  </a:txBody>
                  <a:tcPr marL="137160" marR="137160" marT="137160" marB="137160" anchor="ctr">
                    <a:lnL w="38100" cap="flat" cmpd="sng" algn="ctr">
                      <a:solidFill>
                        <a:srgbClr val="F7F4F1"/>
                      </a:solidFill>
                      <a:prstDash val="solid"/>
                      <a:round/>
                      <a:headEnd type="none" w="med" len="med"/>
                      <a:tailEnd type="none" w="med" len="med"/>
                    </a:lnL>
                    <a:lnR w="76200" cap="flat" cmpd="sng" algn="ctr">
                      <a:solidFill>
                        <a:srgbClr val="F7F4F1"/>
                      </a:solidFill>
                      <a:prstDash val="solid"/>
                      <a:round/>
                      <a:headEnd type="none" w="med" len="med"/>
                      <a:tailEnd type="none" w="med" len="med"/>
                    </a:lnR>
                    <a:lnT w="76200" cap="flat" cmpd="sng" algn="ctr">
                      <a:solidFill>
                        <a:srgbClr val="F7F4F1"/>
                      </a:solidFill>
                      <a:prstDash val="solid"/>
                      <a:round/>
                      <a:headEnd type="none" w="med" len="med"/>
                      <a:tailEnd type="none" w="med" len="med"/>
                    </a:lnT>
                    <a:lnB w="76200" cap="flat" cmpd="sng" algn="ctr">
                      <a:solidFill>
                        <a:srgbClr val="F7F4F1"/>
                      </a:solidFill>
                      <a:prstDash val="solid"/>
                      <a:round/>
                      <a:headEnd type="none" w="med" len="med"/>
                      <a:tailEnd type="none" w="med" len="med"/>
                    </a:lnB>
                    <a:solidFill>
                      <a:schemeClr val="accent1"/>
                    </a:solidFill>
                  </a:tcPr>
                </a:tc>
                <a:tc>
                  <a:txBody>
                    <a:bodyPr/>
                    <a:lstStyle/>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400"/>
                        <a:t>Ensure the Prioritisation Board makes routing decisions for the development of the most appropriate guidance products that lead to positive outcomes, enhance productivity and value for money.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t>Prioritisation Board decisions enhance our approach for integrated guidance to offer a 'topic area' view</a:t>
                      </a:r>
                    </a:p>
                  </a:txBody>
                  <a:tcPr marL="180000" marR="180000" marT="0" anchor="ctr">
                    <a:lnL w="76200" cap="flat" cmpd="sng" algn="ctr">
                      <a:solidFill>
                        <a:srgbClr val="F7F4F1"/>
                      </a:solidFill>
                      <a:prstDash val="solid"/>
                      <a:round/>
                      <a:headEnd type="none" w="med" len="med"/>
                      <a:tailEnd type="none" w="med" len="med"/>
                    </a:lnL>
                    <a:lnR w="76200" cap="flat" cmpd="sng" algn="ctr">
                      <a:solidFill>
                        <a:srgbClr val="F7F4F1"/>
                      </a:solidFill>
                      <a:prstDash val="solid"/>
                      <a:round/>
                      <a:headEnd type="none" w="med" len="med"/>
                      <a:tailEnd type="none" w="med" len="med"/>
                    </a:lnR>
                    <a:lnT w="76200" cap="flat" cmpd="sng" algn="ctr">
                      <a:solidFill>
                        <a:srgbClr val="F7F4F1"/>
                      </a:solidFill>
                      <a:prstDash val="solid"/>
                      <a:round/>
                      <a:headEnd type="none" w="med" len="med"/>
                      <a:tailEnd type="none" w="med" len="med"/>
                    </a:lnT>
                    <a:lnB w="76200" cap="flat" cmpd="sng" algn="ctr">
                      <a:solidFill>
                        <a:srgbClr val="F7F4F1"/>
                      </a:solidFill>
                      <a:prstDash val="solid"/>
                      <a:round/>
                      <a:headEnd type="none" w="med" len="med"/>
                      <a:tailEnd type="none" w="med" len="med"/>
                    </a:lnB>
                    <a:solidFill>
                      <a:srgbClr val="91C0CB"/>
                    </a:solidFill>
                  </a:tcPr>
                </a:tc>
                <a:extLst>
                  <a:ext uri="{0D108BD9-81ED-4DB2-BD59-A6C34878D82A}">
                    <a16:rowId xmlns:a16="http://schemas.microsoft.com/office/drawing/2014/main" val="2076592351"/>
                  </a:ext>
                </a:extLst>
              </a:tr>
              <a:tr h="10372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1"/>
                          </a:solidFill>
                        </a:rPr>
                        <a:t>Sustain growth in </a:t>
                      </a:r>
                      <a:r>
                        <a:rPr lang="en-GB" sz="1400" b="1" err="1">
                          <a:solidFill>
                            <a:schemeClr val="tx1"/>
                          </a:solidFill>
                        </a:rPr>
                        <a:t>HealthTech</a:t>
                      </a:r>
                      <a:r>
                        <a:rPr lang="en-GB" sz="1400" b="1">
                          <a:solidFill>
                            <a:schemeClr val="tx1"/>
                          </a:solidFill>
                        </a:rPr>
                        <a:t> programme and link it into national </a:t>
                      </a:r>
                      <a:r>
                        <a:rPr lang="en-GB" sz="1400" b="1" err="1">
                          <a:solidFill>
                            <a:schemeClr val="tx1"/>
                          </a:solidFill>
                        </a:rPr>
                        <a:t>medtech</a:t>
                      </a:r>
                      <a:r>
                        <a:rPr lang="en-GB" sz="1400" b="1">
                          <a:solidFill>
                            <a:schemeClr val="tx1"/>
                          </a:solidFill>
                        </a:rPr>
                        <a:t> pathway</a:t>
                      </a:r>
                    </a:p>
                  </a:txBody>
                  <a:tcPr marL="137160" marR="137160" marT="137160" marB="137160" anchor="ctr">
                    <a:lnL w="38100" cap="flat" cmpd="sng" algn="ctr">
                      <a:solidFill>
                        <a:srgbClr val="F7F4F1"/>
                      </a:solidFill>
                      <a:prstDash val="solid"/>
                      <a:round/>
                      <a:headEnd type="none" w="med" len="med"/>
                      <a:tailEnd type="none" w="med" len="med"/>
                    </a:lnL>
                    <a:lnR w="76200" cap="flat" cmpd="sng" algn="ctr">
                      <a:solidFill>
                        <a:srgbClr val="F7F4F1"/>
                      </a:solidFill>
                      <a:prstDash val="solid"/>
                      <a:round/>
                      <a:headEnd type="none" w="med" len="med"/>
                      <a:tailEnd type="none" w="med" len="med"/>
                    </a:lnR>
                    <a:lnT w="76200" cap="flat" cmpd="sng" algn="ctr">
                      <a:solidFill>
                        <a:srgbClr val="F7F4F1"/>
                      </a:solidFill>
                      <a:prstDash val="solid"/>
                      <a:round/>
                      <a:headEnd type="none" w="med" len="med"/>
                      <a:tailEnd type="none" w="med" len="med"/>
                    </a:lnT>
                    <a:lnB w="76200" cap="flat" cmpd="sng" algn="ctr">
                      <a:solidFill>
                        <a:srgbClr val="F7F4F1"/>
                      </a:solidFill>
                      <a:prstDash val="solid"/>
                      <a:round/>
                      <a:headEnd type="none" w="med" len="med"/>
                      <a:tailEnd type="none" w="med" len="med"/>
                    </a:lnB>
                    <a:solidFill>
                      <a:srgbClr val="EDD8CD"/>
                    </a:solidFill>
                  </a:tcPr>
                </a:tc>
                <a:tc>
                  <a:txBody>
                    <a:bodyPr/>
                    <a:lstStyle/>
                    <a:p>
                      <a:pPr marL="285750" indent="-285750">
                        <a:buFont typeface="Arial" panose="020B0604020202020204" pitchFamily="34" charset="0"/>
                        <a:buChar char="•"/>
                      </a:pPr>
                      <a:r>
                        <a:rPr lang="en-GB" sz="1400"/>
                        <a:t>Consult with NHSE on a rules-based integrated </a:t>
                      </a:r>
                      <a:r>
                        <a:rPr lang="en-GB" sz="1400" err="1"/>
                        <a:t>medtech</a:t>
                      </a:r>
                      <a:r>
                        <a:rPr lang="en-GB" sz="1400"/>
                        <a:t> pathway</a:t>
                      </a:r>
                    </a:p>
                    <a:p>
                      <a:pPr marL="285750" indent="-285750">
                        <a:buFont typeface="Arial" panose="020B0604020202020204" pitchFamily="34" charset="0"/>
                        <a:buChar char="•"/>
                      </a:pPr>
                      <a:r>
                        <a:rPr lang="en-GB" sz="1400"/>
                        <a:t>Develop under-pinning systems and processes for a </a:t>
                      </a:r>
                      <a:r>
                        <a:rPr lang="en-GB" sz="1400" err="1"/>
                        <a:t>medtech</a:t>
                      </a:r>
                      <a:r>
                        <a:rPr lang="en-GB" sz="1400"/>
                        <a:t> pathway, utilising the '</a:t>
                      </a:r>
                      <a:r>
                        <a:rPr lang="en-GB" sz="1400" err="1"/>
                        <a:t>HealthTech</a:t>
                      </a:r>
                      <a:r>
                        <a:rPr lang="en-GB" sz="1400"/>
                        <a:t>' redesigned assessment approach.</a:t>
                      </a:r>
                    </a:p>
                  </a:txBody>
                  <a:tcPr marL="180000" marR="180000" marT="0" anchor="ctr">
                    <a:lnL w="76200" cap="flat" cmpd="sng" algn="ctr">
                      <a:solidFill>
                        <a:srgbClr val="F7F4F1"/>
                      </a:solidFill>
                      <a:prstDash val="solid"/>
                      <a:round/>
                      <a:headEnd type="none" w="med" len="med"/>
                      <a:tailEnd type="none" w="med" len="med"/>
                    </a:lnL>
                    <a:lnR w="76200" cap="flat" cmpd="sng" algn="ctr">
                      <a:solidFill>
                        <a:srgbClr val="F7F4F1"/>
                      </a:solidFill>
                      <a:prstDash val="solid"/>
                      <a:round/>
                      <a:headEnd type="none" w="med" len="med"/>
                      <a:tailEnd type="none" w="med" len="med"/>
                    </a:lnR>
                    <a:lnT w="76200" cap="flat" cmpd="sng" algn="ctr">
                      <a:solidFill>
                        <a:srgbClr val="F7F4F1"/>
                      </a:solidFill>
                      <a:prstDash val="solid"/>
                      <a:round/>
                      <a:headEnd type="none" w="med" len="med"/>
                      <a:tailEnd type="none" w="med" len="med"/>
                    </a:lnT>
                    <a:lnB w="76200" cap="flat" cmpd="sng" algn="ctr">
                      <a:solidFill>
                        <a:srgbClr val="F7F4F1"/>
                      </a:solidFill>
                      <a:prstDash val="solid"/>
                      <a:round/>
                      <a:headEnd type="none" w="med" len="med"/>
                      <a:tailEnd type="none" w="med" len="med"/>
                    </a:lnB>
                    <a:solidFill>
                      <a:srgbClr val="F6ECE6"/>
                    </a:solidFill>
                  </a:tcPr>
                </a:tc>
                <a:extLst>
                  <a:ext uri="{0D108BD9-81ED-4DB2-BD59-A6C34878D82A}">
                    <a16:rowId xmlns:a16="http://schemas.microsoft.com/office/drawing/2014/main" val="2354803476"/>
                  </a:ext>
                </a:extLst>
              </a:tr>
              <a:tr h="10286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t>Ensure our guidance enhances patient safety</a:t>
                      </a:r>
                    </a:p>
                  </a:txBody>
                  <a:tcPr marL="137160" marR="137160" marT="137160" marB="137160" anchor="ctr">
                    <a:lnL w="38100" cap="flat" cmpd="sng" algn="ctr">
                      <a:solidFill>
                        <a:srgbClr val="F7F4F1"/>
                      </a:solidFill>
                      <a:prstDash val="solid"/>
                      <a:round/>
                      <a:headEnd type="none" w="med" len="med"/>
                      <a:tailEnd type="none" w="med" len="med"/>
                    </a:lnL>
                    <a:lnR w="76200" cap="flat" cmpd="sng" algn="ctr">
                      <a:solidFill>
                        <a:srgbClr val="F7F4F1"/>
                      </a:solidFill>
                      <a:prstDash val="solid"/>
                      <a:round/>
                      <a:headEnd type="none" w="med" len="med"/>
                      <a:tailEnd type="none" w="med" len="med"/>
                    </a:lnR>
                    <a:lnT w="76200" cap="flat" cmpd="sng" algn="ctr">
                      <a:solidFill>
                        <a:srgbClr val="F7F4F1"/>
                      </a:solidFill>
                      <a:prstDash val="solid"/>
                      <a:round/>
                      <a:headEnd type="none" w="med" len="med"/>
                      <a:tailEnd type="none" w="med" len="med"/>
                    </a:lnT>
                    <a:lnB w="76200" cap="flat" cmpd="sng" algn="ctr">
                      <a:solidFill>
                        <a:srgbClr val="F7F4F1"/>
                      </a:solidFill>
                      <a:prstDash val="solid"/>
                      <a:round/>
                      <a:headEnd type="none" w="med" len="med"/>
                      <a:tailEnd type="none" w="med" len="med"/>
                    </a:lnB>
                    <a:solidFill>
                      <a:srgbClr val="91C0CB"/>
                    </a:solidFill>
                  </a:tcPr>
                </a:tc>
                <a:tc>
                  <a:txBody>
                    <a:bodyPr/>
                    <a:lstStyle/>
                    <a:p>
                      <a:pPr marL="285750" indent="-285750">
                        <a:buFont typeface="Arial" panose="020B0604020202020204" pitchFamily="34" charset="0"/>
                        <a:buChar char="•"/>
                      </a:pPr>
                      <a:r>
                        <a:rPr lang="en-GB" sz="1400" dirty="0"/>
                        <a:t>Consolidate consideration of patient safety across all NICE outputs including Early Value Assessment and the new prioritisation process</a:t>
                      </a:r>
                    </a:p>
                    <a:p>
                      <a:pPr marL="285750" indent="-285750">
                        <a:buFont typeface="Arial" panose="020B0604020202020204" pitchFamily="34" charset="0"/>
                        <a:buChar char="•"/>
                      </a:pPr>
                      <a:r>
                        <a:rPr lang="en-GB" sz="1400" dirty="0"/>
                        <a:t>Encourage the use of real-world, user-centred data to inform safety aspects of guidance</a:t>
                      </a:r>
                    </a:p>
                  </a:txBody>
                  <a:tcPr marL="180000" marR="180000" marT="0" anchor="ctr">
                    <a:lnL w="76200" cap="flat" cmpd="sng" algn="ctr">
                      <a:solidFill>
                        <a:srgbClr val="F7F4F1"/>
                      </a:solidFill>
                      <a:prstDash val="solid"/>
                      <a:round/>
                      <a:headEnd type="none" w="med" len="med"/>
                      <a:tailEnd type="none" w="med" len="med"/>
                    </a:lnL>
                    <a:lnR w="76200" cap="flat" cmpd="sng" algn="ctr">
                      <a:solidFill>
                        <a:srgbClr val="F7F4F1"/>
                      </a:solidFill>
                      <a:prstDash val="solid"/>
                      <a:round/>
                      <a:headEnd type="none" w="med" len="med"/>
                      <a:tailEnd type="none" w="med" len="med"/>
                    </a:lnR>
                    <a:lnT w="76200" cap="flat" cmpd="sng" algn="ctr">
                      <a:solidFill>
                        <a:srgbClr val="F7F4F1"/>
                      </a:solidFill>
                      <a:prstDash val="solid"/>
                      <a:round/>
                      <a:headEnd type="none" w="med" len="med"/>
                      <a:tailEnd type="none" w="med" len="med"/>
                    </a:lnT>
                    <a:lnB w="76200" cap="flat" cmpd="sng" algn="ctr">
                      <a:solidFill>
                        <a:srgbClr val="F7F4F1"/>
                      </a:solidFill>
                      <a:prstDash val="solid"/>
                      <a:round/>
                      <a:headEnd type="none" w="med" len="med"/>
                      <a:tailEnd type="none" w="med" len="med"/>
                    </a:lnB>
                    <a:solidFill>
                      <a:srgbClr val="C8E0E6"/>
                    </a:solidFill>
                  </a:tcPr>
                </a:tc>
                <a:extLst>
                  <a:ext uri="{0D108BD9-81ED-4DB2-BD59-A6C34878D82A}">
                    <a16:rowId xmlns:a16="http://schemas.microsoft.com/office/drawing/2014/main" val="264969824"/>
                  </a:ext>
                </a:extLst>
              </a:tr>
            </a:tbl>
          </a:graphicData>
        </a:graphic>
      </p:graphicFrame>
    </p:spTree>
    <p:extLst>
      <p:ext uri="{BB962C8B-B14F-4D97-AF65-F5344CB8AC3E}">
        <p14:creationId xmlns:p14="http://schemas.microsoft.com/office/powerpoint/2010/main" val="1864836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C01717F0-EA46-AC5B-E0E7-2A849F343A88}"/>
              </a:ext>
            </a:extLst>
          </p:cNvPr>
          <p:cNvSpPr/>
          <p:nvPr/>
        </p:nvSpPr>
        <p:spPr>
          <a:xfrm>
            <a:off x="364477" y="1911834"/>
            <a:ext cx="4979573" cy="2886745"/>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216000" rIns="216000" rtlCol="0" anchor="ctr"/>
          <a:lstStyle/>
          <a:p>
            <a:pPr marL="285750" indent="-285750">
              <a:spcAft>
                <a:spcPts val="1200"/>
              </a:spcAft>
              <a:buFont typeface="Arial" panose="020B0604020202020204" pitchFamily="34" charset="0"/>
              <a:buChar char="•"/>
            </a:pPr>
            <a:r>
              <a:rPr lang="en-GB" sz="1400">
                <a:solidFill>
                  <a:schemeClr val="bg1"/>
                </a:solidFill>
                <a:ea typeface="+mn-lt"/>
                <a:cs typeface="+mn-lt"/>
              </a:rPr>
              <a:t>Increase in agreement amongst our core audiences that NICE guidance is relevant in our reputation research survey in 2025</a:t>
            </a:r>
          </a:p>
          <a:p>
            <a:pPr marL="285750" indent="-285750">
              <a:spcAft>
                <a:spcPts val="1200"/>
              </a:spcAft>
              <a:buFont typeface="Arial" panose="020B0604020202020204" pitchFamily="34" charset="0"/>
              <a:buChar char="•"/>
            </a:pPr>
            <a:r>
              <a:rPr lang="en-GB" sz="1400">
                <a:solidFill>
                  <a:schemeClr val="bg1"/>
                </a:solidFill>
                <a:ea typeface="+mn-lt"/>
                <a:cs typeface="+mn-lt"/>
              </a:rPr>
              <a:t>90% of the decisions made by the Prioritisation Board will align to the key NHS and social care priorities described in our annual Forward View</a:t>
            </a:r>
          </a:p>
          <a:p>
            <a:pPr marL="285750" indent="-285750">
              <a:spcAft>
                <a:spcPts val="1200"/>
              </a:spcAft>
              <a:buFont typeface="Arial" panose="020B0604020202020204" pitchFamily="34" charset="0"/>
              <a:buChar char="•"/>
            </a:pPr>
            <a:r>
              <a:rPr lang="en-GB" sz="1400">
                <a:solidFill>
                  <a:schemeClr val="bg1"/>
                </a:solidFill>
                <a:ea typeface="+mn-lt"/>
                <a:cs typeface="+mn-lt"/>
              </a:rPr>
              <a:t>Patient safety: 95% of responses to Regulation 28 reports, HSSIB safety recommendations and safety within specified and/or statutory timeframes</a:t>
            </a:r>
            <a:endParaRPr lang="en-US" sz="1400">
              <a:solidFill>
                <a:schemeClr val="bg1"/>
              </a:solidFill>
              <a:ea typeface="+mn-lt"/>
              <a:cs typeface="+mn-lt"/>
            </a:endParaRPr>
          </a:p>
        </p:txBody>
      </p:sp>
      <p:sp>
        <p:nvSpPr>
          <p:cNvPr id="6" name="Title 5">
            <a:extLst>
              <a:ext uri="{FF2B5EF4-FFF2-40B4-BE49-F238E27FC236}">
                <a16:creationId xmlns:a16="http://schemas.microsoft.com/office/drawing/2014/main" id="{F9E72DEA-7B84-0B07-2878-CFC4407CF3F1}"/>
              </a:ext>
            </a:extLst>
          </p:cNvPr>
          <p:cNvSpPr>
            <a:spLocks noGrp="1"/>
          </p:cNvSpPr>
          <p:nvPr>
            <p:ph type="ctrTitle"/>
          </p:nvPr>
        </p:nvSpPr>
        <p:spPr>
          <a:xfrm>
            <a:off x="348154" y="239582"/>
            <a:ext cx="11178381" cy="1538595"/>
          </a:xfrm>
        </p:spPr>
        <p:txBody>
          <a:bodyPr>
            <a:noAutofit/>
          </a:bodyPr>
          <a:lstStyle/>
          <a:p>
            <a:pPr>
              <a:lnSpc>
                <a:spcPct val="100000"/>
              </a:lnSpc>
            </a:pPr>
            <a:r>
              <a:rPr lang="en-GB" sz="3200">
                <a:latin typeface="+mj-lt"/>
              </a:rPr>
              <a:t>Focusing on what is most relevant: </a:t>
            </a:r>
            <a:br>
              <a:rPr lang="en-GB" sz="3200">
                <a:latin typeface="+mj-lt"/>
              </a:rPr>
            </a:br>
            <a:r>
              <a:rPr lang="en-GB" sz="3200">
                <a:latin typeface="+mj-lt"/>
              </a:rPr>
              <a:t>key performance indicators and milestones</a:t>
            </a:r>
            <a:r>
              <a:rPr lang="en-GB" sz="2400">
                <a:latin typeface="+mj-lt"/>
              </a:rPr>
              <a:t> </a:t>
            </a:r>
            <a:endParaRPr lang="en-GB" sz="2400"/>
          </a:p>
        </p:txBody>
      </p:sp>
      <p:sp>
        <p:nvSpPr>
          <p:cNvPr id="2" name="TextBox 1">
            <a:extLst>
              <a:ext uri="{FF2B5EF4-FFF2-40B4-BE49-F238E27FC236}">
                <a16:creationId xmlns:a16="http://schemas.microsoft.com/office/drawing/2014/main" id="{6130C669-782F-FA28-BB82-F7B8FE51F360}"/>
              </a:ext>
            </a:extLst>
          </p:cNvPr>
          <p:cNvSpPr txBox="1"/>
          <p:nvPr/>
        </p:nvSpPr>
        <p:spPr>
          <a:xfrm>
            <a:off x="5546624" y="1922402"/>
            <a:ext cx="3140200" cy="307777"/>
          </a:xfrm>
          <a:prstGeom prst="rect">
            <a:avLst/>
          </a:prstGeom>
          <a:noFill/>
        </p:spPr>
        <p:txBody>
          <a:bodyPr wrap="square" rtlCol="0">
            <a:spAutoFit/>
          </a:bodyPr>
          <a:lstStyle/>
          <a:p>
            <a:pPr>
              <a:defRPr/>
            </a:pPr>
            <a:r>
              <a:rPr kumimoji="0" lang="en-GB" sz="1400" b="0" i="0" u="none" strike="noStrike" kern="1200" cap="none" spc="0" normalizeH="0" baseline="0" noProof="0">
                <a:ln>
                  <a:noFill/>
                </a:ln>
                <a:effectLst/>
                <a:uLnTx/>
                <a:uFillTx/>
                <a:latin typeface="Inter SemiBold" panose="02000503000000020004" pitchFamily="2" charset="0"/>
                <a:ea typeface="Inter SemiBold" panose="02000503000000020004" pitchFamily="2" charset="0"/>
                <a:cs typeface="Lato" panose="020F0502020204030203" pitchFamily="34" charset="0"/>
              </a:rPr>
              <a:t>By the end of 24/25 we will have: </a:t>
            </a:r>
          </a:p>
        </p:txBody>
      </p:sp>
      <p:sp>
        <p:nvSpPr>
          <p:cNvPr id="21" name="TextBox 20">
            <a:extLst>
              <a:ext uri="{FF2B5EF4-FFF2-40B4-BE49-F238E27FC236}">
                <a16:creationId xmlns:a16="http://schemas.microsoft.com/office/drawing/2014/main" id="{8B83A296-B71D-6C9F-A6CF-B6E3501771A6}"/>
              </a:ext>
              <a:ext uri="{C183D7F6-B498-43B3-948B-1728B52AA6E4}">
                <adec:decorative xmlns:adec="http://schemas.microsoft.com/office/drawing/2017/decorative" val="1"/>
              </a:ext>
            </a:extLst>
          </p:cNvPr>
          <p:cNvSpPr txBox="1"/>
          <p:nvPr/>
        </p:nvSpPr>
        <p:spPr>
          <a:xfrm>
            <a:off x="10154817" y="1919249"/>
            <a:ext cx="1885181" cy="307777"/>
          </a:xfrm>
          <a:prstGeom prst="rect">
            <a:avLst/>
          </a:prstGeom>
          <a:noFill/>
        </p:spPr>
        <p:txBody>
          <a:bodyPr wrap="square" rtlCol="0">
            <a:spAutoFit/>
          </a:bodyPr>
          <a:lstStyle/>
          <a:p>
            <a:pPr>
              <a:defRPr/>
            </a:pPr>
            <a:r>
              <a:rPr kumimoji="0" lang="en-GB" sz="1400" b="1" i="0" u="none" strike="noStrike" kern="1200" cap="none" spc="0" normalizeH="0" baseline="0" noProof="0">
                <a:ln>
                  <a:noFill/>
                </a:ln>
                <a:effectLst/>
                <a:uLnTx/>
                <a:uFillTx/>
                <a:latin typeface="Inter"/>
                <a:ea typeface="Lato" panose="020F0502020204030203" pitchFamily="34" charset="0"/>
                <a:cs typeface="Lato" panose="020F0502020204030203" pitchFamily="34" charset="0"/>
              </a:rPr>
              <a:t>Q1    Q2    Q3    Q4 </a:t>
            </a:r>
          </a:p>
        </p:txBody>
      </p:sp>
      <p:sp>
        <p:nvSpPr>
          <p:cNvPr id="4" name="TextBox 3">
            <a:extLst>
              <a:ext uri="{FF2B5EF4-FFF2-40B4-BE49-F238E27FC236}">
                <a16:creationId xmlns:a16="http://schemas.microsoft.com/office/drawing/2014/main" id="{F8821952-575E-0BBA-E499-76983A6FD017}"/>
              </a:ext>
            </a:extLst>
          </p:cNvPr>
          <p:cNvSpPr txBox="1"/>
          <p:nvPr/>
        </p:nvSpPr>
        <p:spPr>
          <a:xfrm>
            <a:off x="5520726" y="3066309"/>
            <a:ext cx="4566987" cy="307777"/>
          </a:xfrm>
          <a:prstGeom prst="rect">
            <a:avLst/>
          </a:prstGeom>
          <a:noFill/>
        </p:spPr>
        <p:txBody>
          <a:bodyPr wrap="square" rtlCol="0">
            <a:spAutoFit/>
          </a:bodyPr>
          <a:lstStyle/>
          <a:p>
            <a:pPr>
              <a:defRPr/>
            </a:pPr>
            <a:r>
              <a:rPr kumimoji="0" lang="en-GB" sz="1400" b="0" i="0" u="none" strike="noStrike" kern="1200" cap="none" spc="0" normalizeH="0" baseline="0" noProof="0">
                <a:ln>
                  <a:noFill/>
                </a:ln>
                <a:effectLst/>
                <a:uLnTx/>
                <a:uFillTx/>
                <a:latin typeface="Inter"/>
                <a:ea typeface="Lato" panose="020F0502020204030203" pitchFamily="34" charset="0"/>
                <a:cs typeface="Lato" panose="020F0502020204030203" pitchFamily="34" charset="0"/>
              </a:rPr>
              <a:t>NICE’s </a:t>
            </a:r>
            <a:r>
              <a:rPr lang="en-GB" sz="1400">
                <a:latin typeface="Inter"/>
                <a:ea typeface="Lato" panose="020F0502020204030203" pitchFamily="34" charset="0"/>
                <a:cs typeface="Lato" panose="020F0502020204030203" pitchFamily="34" charset="0"/>
              </a:rPr>
              <a:t>P</a:t>
            </a:r>
            <a:r>
              <a:rPr kumimoji="0" lang="en-GB" sz="1400" b="0" i="0" u="none" strike="noStrike" kern="1200" cap="none" spc="0" normalizeH="0" baseline="0" noProof="0" err="1">
                <a:ln>
                  <a:noFill/>
                </a:ln>
                <a:effectLst/>
                <a:uLnTx/>
                <a:uFillTx/>
                <a:latin typeface="Inter"/>
                <a:ea typeface="Lato" panose="020F0502020204030203" pitchFamily="34" charset="0"/>
                <a:cs typeface="Lato" panose="020F0502020204030203" pitchFamily="34" charset="0"/>
              </a:rPr>
              <a:t>rioritisation</a:t>
            </a:r>
            <a:r>
              <a:rPr kumimoji="0" lang="en-GB" sz="1400" b="0" i="0" u="none" strike="noStrike" kern="1200" cap="none" spc="0" normalizeH="0" baseline="0" noProof="0">
                <a:ln>
                  <a:noFill/>
                </a:ln>
                <a:effectLst/>
                <a:uLnTx/>
                <a:uFillTx/>
                <a:latin typeface="Inter"/>
                <a:ea typeface="Lato" panose="020F0502020204030203" pitchFamily="34" charset="0"/>
                <a:cs typeface="Lato" panose="020F0502020204030203" pitchFamily="34" charset="0"/>
              </a:rPr>
              <a:t> Board launched</a:t>
            </a:r>
          </a:p>
        </p:txBody>
      </p:sp>
      <p:cxnSp>
        <p:nvCxnSpPr>
          <p:cNvPr id="15" name="Straight Connector 14">
            <a:extLst>
              <a:ext uri="{FF2B5EF4-FFF2-40B4-BE49-F238E27FC236}">
                <a16:creationId xmlns:a16="http://schemas.microsoft.com/office/drawing/2014/main" id="{A3F24E21-CE9B-1477-C8BC-3AF875E6E64E}"/>
              </a:ext>
              <a:ext uri="{C183D7F6-B498-43B3-948B-1728B52AA6E4}">
                <adec:decorative xmlns:adec="http://schemas.microsoft.com/office/drawing/2017/decorative" val="1"/>
              </a:ext>
            </a:extLst>
          </p:cNvPr>
          <p:cNvCxnSpPr>
            <a:cxnSpLocks/>
          </p:cNvCxnSpPr>
          <p:nvPr/>
        </p:nvCxnSpPr>
        <p:spPr>
          <a:xfrm>
            <a:off x="5449672" y="2243604"/>
            <a:ext cx="6474304" cy="5727"/>
          </a:xfrm>
          <a:prstGeom prst="line">
            <a:avLst/>
          </a:prstGeom>
          <a:ln>
            <a:solidFill>
              <a:srgbClr val="00436C"/>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661169C7-56D1-7DCA-171E-0FC25BE67750}"/>
              </a:ext>
            </a:extLst>
          </p:cNvPr>
          <p:cNvSpPr txBox="1"/>
          <p:nvPr/>
        </p:nvSpPr>
        <p:spPr>
          <a:xfrm>
            <a:off x="5520726" y="2242879"/>
            <a:ext cx="4575551" cy="738664"/>
          </a:xfrm>
          <a:prstGeom prst="rect">
            <a:avLst/>
          </a:prstGeom>
          <a:noFill/>
        </p:spPr>
        <p:txBody>
          <a:bodyPr wrap="square" rtlCol="0">
            <a:spAutoFit/>
          </a:bodyPr>
          <a:lstStyle/>
          <a:p>
            <a:pPr>
              <a:defRPr/>
            </a:pPr>
            <a:r>
              <a:rPr lang="en-GB" sz="1400">
                <a:latin typeface="Inter"/>
                <a:ea typeface="Lato" panose="020F0502020204030203" pitchFamily="34" charset="0"/>
                <a:cs typeface="Lato" panose="020F0502020204030203" pitchFamily="34" charset="0"/>
              </a:rPr>
              <a:t>Common prioritisation framework published following public consultation and agreement with system partners</a:t>
            </a:r>
            <a:endParaRPr kumimoji="0" lang="en-GB" sz="1400" b="0" i="0" u="none" strike="noStrike" kern="1200" cap="none" spc="0" normalizeH="0" baseline="0" noProof="0">
              <a:ln>
                <a:noFill/>
              </a:ln>
              <a:effectLst/>
              <a:uLnTx/>
              <a:uFillTx/>
              <a:latin typeface="Inter"/>
              <a:ea typeface="Lato" panose="020F0502020204030203" pitchFamily="34" charset="0"/>
              <a:cs typeface="Lato" panose="020F0502020204030203" pitchFamily="34" charset="0"/>
            </a:endParaRPr>
          </a:p>
        </p:txBody>
      </p:sp>
      <p:sp>
        <p:nvSpPr>
          <p:cNvPr id="69" name="TextBox 68">
            <a:extLst>
              <a:ext uri="{FF2B5EF4-FFF2-40B4-BE49-F238E27FC236}">
                <a16:creationId xmlns:a16="http://schemas.microsoft.com/office/drawing/2014/main" id="{D9D7CC44-30A5-33B2-63DD-7B31BC64AC39}"/>
              </a:ext>
            </a:extLst>
          </p:cNvPr>
          <p:cNvSpPr txBox="1"/>
          <p:nvPr/>
        </p:nvSpPr>
        <p:spPr>
          <a:xfrm>
            <a:off x="5520726" y="3602405"/>
            <a:ext cx="4566987" cy="307777"/>
          </a:xfrm>
          <a:prstGeom prst="rect">
            <a:avLst/>
          </a:prstGeom>
          <a:noFill/>
        </p:spPr>
        <p:txBody>
          <a:bodyPr wrap="square" rtlCol="0">
            <a:spAutoFit/>
          </a:bodyPr>
          <a:lstStyle/>
          <a:p>
            <a:pPr>
              <a:defRPr/>
            </a:pPr>
            <a:r>
              <a:rPr lang="en-GB" sz="1400">
                <a:latin typeface="Inter"/>
                <a:ea typeface="Lato" panose="020F0502020204030203" pitchFamily="34" charset="0"/>
                <a:cs typeface="Lato" panose="020F0502020204030203" pitchFamily="34" charset="0"/>
              </a:rPr>
              <a:t>P</a:t>
            </a:r>
            <a:r>
              <a:rPr kumimoji="0" lang="en-GB" sz="1400" b="0" i="0" u="none" strike="noStrike" kern="1200" cap="none" spc="0" normalizeH="0" baseline="0" noProof="0" err="1">
                <a:ln>
                  <a:noFill/>
                </a:ln>
                <a:effectLst/>
                <a:uLnTx/>
                <a:uFillTx/>
                <a:latin typeface="Inter"/>
                <a:ea typeface="Lato" panose="020F0502020204030203" pitchFamily="34" charset="0"/>
                <a:cs typeface="Lato" panose="020F0502020204030203" pitchFamily="34" charset="0"/>
              </a:rPr>
              <a:t>rioritisation</a:t>
            </a:r>
            <a:r>
              <a:rPr kumimoji="0" lang="en-GB" sz="1400" b="0" i="0" u="none" strike="noStrike" kern="1200" cap="none" spc="0" normalizeH="0" baseline="0" noProof="0">
                <a:ln>
                  <a:noFill/>
                </a:ln>
                <a:effectLst/>
                <a:uLnTx/>
                <a:uFillTx/>
                <a:latin typeface="Inter"/>
                <a:ea typeface="Lato" panose="020F0502020204030203" pitchFamily="34" charset="0"/>
                <a:cs typeface="Lato" panose="020F0502020204030203" pitchFamily="34" charset="0"/>
              </a:rPr>
              <a:t> Board’s forward look published</a:t>
            </a:r>
          </a:p>
        </p:txBody>
      </p:sp>
      <p:sp>
        <p:nvSpPr>
          <p:cNvPr id="70" name="TextBox 69">
            <a:extLst>
              <a:ext uri="{FF2B5EF4-FFF2-40B4-BE49-F238E27FC236}">
                <a16:creationId xmlns:a16="http://schemas.microsoft.com/office/drawing/2014/main" id="{16EB28E0-64A7-DF13-8546-ED594BC08503}"/>
              </a:ext>
            </a:extLst>
          </p:cNvPr>
          <p:cNvSpPr txBox="1"/>
          <p:nvPr/>
        </p:nvSpPr>
        <p:spPr>
          <a:xfrm>
            <a:off x="5520726" y="5285334"/>
            <a:ext cx="4325273" cy="738664"/>
          </a:xfrm>
          <a:prstGeom prst="rect">
            <a:avLst/>
          </a:prstGeom>
          <a:noFill/>
        </p:spPr>
        <p:txBody>
          <a:bodyPr wrap="square" rtlCol="0">
            <a:spAutoFit/>
          </a:bodyPr>
          <a:lstStyle/>
          <a:p>
            <a:pPr>
              <a:defRPr/>
            </a:pPr>
            <a:r>
              <a:rPr lang="en-GB" sz="1400">
                <a:latin typeface="Inter"/>
                <a:ea typeface="Lato" panose="020F0502020204030203" pitchFamily="34" charset="0"/>
                <a:cs typeface="Lato" panose="020F0502020204030203" pitchFamily="34" charset="0"/>
              </a:rPr>
              <a:t>Agreed an approach for recognising guidance from other organisations in areas where NICE does not produce guidance</a:t>
            </a:r>
            <a:endParaRPr kumimoji="0" lang="en-GB" sz="1400" b="0" i="0" u="none" strike="noStrike" kern="1200" cap="none" spc="0" normalizeH="0" baseline="0" noProof="0">
              <a:ln>
                <a:noFill/>
              </a:ln>
              <a:effectLst/>
              <a:uLnTx/>
              <a:uFillTx/>
              <a:latin typeface="Inter"/>
              <a:ea typeface="Lato" panose="020F0502020204030203" pitchFamily="34" charset="0"/>
              <a:cs typeface="Lato" panose="020F0502020204030203" pitchFamily="34" charset="0"/>
            </a:endParaRPr>
          </a:p>
        </p:txBody>
      </p:sp>
      <p:sp>
        <p:nvSpPr>
          <p:cNvPr id="72" name="TextBox 71">
            <a:extLst>
              <a:ext uri="{FF2B5EF4-FFF2-40B4-BE49-F238E27FC236}">
                <a16:creationId xmlns:a16="http://schemas.microsoft.com/office/drawing/2014/main" id="{25F43434-9958-AA1C-3BCE-A866D82BB6A8}"/>
              </a:ext>
            </a:extLst>
          </p:cNvPr>
          <p:cNvSpPr txBox="1"/>
          <p:nvPr/>
        </p:nvSpPr>
        <p:spPr>
          <a:xfrm>
            <a:off x="263477" y="1486186"/>
            <a:ext cx="3774056" cy="338554"/>
          </a:xfrm>
          <a:prstGeom prst="rect">
            <a:avLst/>
          </a:prstGeom>
          <a:noFill/>
        </p:spPr>
        <p:txBody>
          <a:bodyPr wrap="square" rtlCol="0">
            <a:spAutoFit/>
          </a:bodyPr>
          <a:lstStyle/>
          <a:p>
            <a:r>
              <a:rPr lang="en-GB" sz="1600" b="1"/>
              <a:t>Key Performance Indicators:</a:t>
            </a:r>
          </a:p>
        </p:txBody>
      </p:sp>
      <p:sp>
        <p:nvSpPr>
          <p:cNvPr id="75" name="TextBox 74">
            <a:extLst>
              <a:ext uri="{FF2B5EF4-FFF2-40B4-BE49-F238E27FC236}">
                <a16:creationId xmlns:a16="http://schemas.microsoft.com/office/drawing/2014/main" id="{65ACA6BF-82A9-56EC-D62F-B0C1CE939A0A}"/>
              </a:ext>
            </a:extLst>
          </p:cNvPr>
          <p:cNvSpPr txBox="1"/>
          <p:nvPr/>
        </p:nvSpPr>
        <p:spPr>
          <a:xfrm>
            <a:off x="5428715" y="1486186"/>
            <a:ext cx="2254648" cy="338554"/>
          </a:xfrm>
          <a:prstGeom prst="rect">
            <a:avLst/>
          </a:prstGeom>
          <a:noFill/>
        </p:spPr>
        <p:txBody>
          <a:bodyPr wrap="square" rtlCol="0">
            <a:spAutoFit/>
          </a:bodyPr>
          <a:lstStyle/>
          <a:p>
            <a:r>
              <a:rPr lang="en-GB" sz="1600" b="1"/>
              <a:t>Milestones:</a:t>
            </a:r>
          </a:p>
        </p:txBody>
      </p:sp>
      <p:sp>
        <p:nvSpPr>
          <p:cNvPr id="63" name="TextBox 62">
            <a:extLst>
              <a:ext uri="{FF2B5EF4-FFF2-40B4-BE49-F238E27FC236}">
                <a16:creationId xmlns:a16="http://schemas.microsoft.com/office/drawing/2014/main" id="{A1C0F7FE-F74C-1E01-1AD9-9F55B13F1758}"/>
              </a:ext>
            </a:extLst>
          </p:cNvPr>
          <p:cNvSpPr txBox="1"/>
          <p:nvPr/>
        </p:nvSpPr>
        <p:spPr>
          <a:xfrm>
            <a:off x="5520726" y="6107122"/>
            <a:ext cx="4136234" cy="738664"/>
          </a:xfrm>
          <a:prstGeom prst="rect">
            <a:avLst/>
          </a:prstGeom>
          <a:solidFill>
            <a:schemeClr val="bg2"/>
          </a:solidFill>
        </p:spPr>
        <p:txBody>
          <a:bodyPr wrap="square" rtlCol="0">
            <a:spAutoFit/>
          </a:bodyPr>
          <a:lstStyle/>
          <a:p>
            <a:pPr>
              <a:defRPr/>
            </a:pPr>
            <a:r>
              <a:rPr lang="en-GB" sz="1400">
                <a:latin typeface="Inter"/>
                <a:ea typeface="Lato" panose="020F0502020204030203" pitchFamily="34" charset="0"/>
                <a:cs typeface="Lato" panose="020F0502020204030203" pitchFamily="34" charset="0"/>
              </a:rPr>
              <a:t>Consulted on any identified changes to routing criteria for Highly Specialised Technology Appraisals</a:t>
            </a:r>
            <a:endParaRPr kumimoji="0" lang="en-GB" sz="1400" b="0" i="0" u="none" strike="noStrike" kern="1200" cap="none" spc="0" normalizeH="0" baseline="0" noProof="0">
              <a:ln>
                <a:noFill/>
              </a:ln>
              <a:effectLst/>
              <a:uLnTx/>
              <a:uFillTx/>
              <a:latin typeface="Inter"/>
              <a:ea typeface="Lato" panose="020F0502020204030203" pitchFamily="34" charset="0"/>
              <a:cs typeface="Lato" panose="020F0502020204030203" pitchFamily="34" charset="0"/>
            </a:endParaRPr>
          </a:p>
        </p:txBody>
      </p:sp>
      <p:grpSp>
        <p:nvGrpSpPr>
          <p:cNvPr id="64" name="Group 63" descr="Arrow showing completion in Q4 of 23/24">
            <a:extLst>
              <a:ext uri="{FF2B5EF4-FFF2-40B4-BE49-F238E27FC236}">
                <a16:creationId xmlns:a16="http://schemas.microsoft.com/office/drawing/2014/main" id="{EFD3F7AD-AC3B-1810-2422-6B99ED2CC624}"/>
              </a:ext>
            </a:extLst>
          </p:cNvPr>
          <p:cNvGrpSpPr/>
          <p:nvPr/>
        </p:nvGrpSpPr>
        <p:grpSpPr>
          <a:xfrm>
            <a:off x="9967665" y="6223121"/>
            <a:ext cx="1930764" cy="363181"/>
            <a:chOff x="8524242" y="3730190"/>
            <a:chExt cx="3293022" cy="207442"/>
          </a:xfrm>
        </p:grpSpPr>
        <p:sp>
          <p:nvSpPr>
            <p:cNvPr id="65" name="Rectangle 64">
              <a:extLst>
                <a:ext uri="{FF2B5EF4-FFF2-40B4-BE49-F238E27FC236}">
                  <a16:creationId xmlns:a16="http://schemas.microsoft.com/office/drawing/2014/main" id="{9E10176D-A70B-9FEA-9325-A901C6E6AE7C}"/>
                </a:ext>
              </a:extLst>
            </p:cNvPr>
            <p:cNvSpPr/>
            <p:nvPr/>
          </p:nvSpPr>
          <p:spPr>
            <a:xfrm>
              <a:off x="11130162" y="3760437"/>
              <a:ext cx="687102" cy="139734"/>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AFB7794F-088B-FB58-5311-751D060A0527}"/>
                </a:ext>
              </a:extLst>
            </p:cNvPr>
            <p:cNvSpPr/>
            <p:nvPr/>
          </p:nvSpPr>
          <p:spPr>
            <a:xfrm>
              <a:off x="8524242" y="3761497"/>
              <a:ext cx="2658740" cy="13867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Diamond 66">
              <a:extLst>
                <a:ext uri="{FF2B5EF4-FFF2-40B4-BE49-F238E27FC236}">
                  <a16:creationId xmlns:a16="http://schemas.microsoft.com/office/drawing/2014/main" id="{7829E554-D063-0D41-9A8B-0C08B6D6B7C8}"/>
                </a:ext>
              </a:extLst>
            </p:cNvPr>
            <p:cNvSpPr/>
            <p:nvPr/>
          </p:nvSpPr>
          <p:spPr>
            <a:xfrm>
              <a:off x="11098656" y="3730190"/>
              <a:ext cx="193962" cy="207442"/>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7" name="Group 76" descr="An arrow showing completion at start of Q1 23/24">
            <a:extLst>
              <a:ext uri="{FF2B5EF4-FFF2-40B4-BE49-F238E27FC236}">
                <a16:creationId xmlns:a16="http://schemas.microsoft.com/office/drawing/2014/main" id="{923BCAFA-241B-4CC5-A9E9-A6716DBE7152}"/>
              </a:ext>
            </a:extLst>
          </p:cNvPr>
          <p:cNvGrpSpPr/>
          <p:nvPr/>
        </p:nvGrpSpPr>
        <p:grpSpPr>
          <a:xfrm>
            <a:off x="9967663" y="3582623"/>
            <a:ext cx="1905428" cy="346820"/>
            <a:chOff x="8566970" y="4237525"/>
            <a:chExt cx="3300910" cy="224908"/>
          </a:xfrm>
        </p:grpSpPr>
        <p:sp>
          <p:nvSpPr>
            <p:cNvPr id="79" name="Rectangle 78">
              <a:extLst>
                <a:ext uri="{FF2B5EF4-FFF2-40B4-BE49-F238E27FC236}">
                  <a16:creationId xmlns:a16="http://schemas.microsoft.com/office/drawing/2014/main" id="{8833224C-8990-C0BE-AFA7-FDEFD890D146}"/>
                </a:ext>
              </a:extLst>
            </p:cNvPr>
            <p:cNvSpPr/>
            <p:nvPr/>
          </p:nvSpPr>
          <p:spPr>
            <a:xfrm>
              <a:off x="8984676" y="4263614"/>
              <a:ext cx="2883204" cy="168914"/>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0" name="Rectangle 79">
              <a:extLst>
                <a:ext uri="{FF2B5EF4-FFF2-40B4-BE49-F238E27FC236}">
                  <a16:creationId xmlns:a16="http://schemas.microsoft.com/office/drawing/2014/main" id="{E9631CA1-62B3-6CF4-C1BA-615AD1F2F631}"/>
                </a:ext>
              </a:extLst>
            </p:cNvPr>
            <p:cNvSpPr/>
            <p:nvPr/>
          </p:nvSpPr>
          <p:spPr>
            <a:xfrm>
              <a:off x="8566970" y="4263615"/>
              <a:ext cx="417706" cy="16891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1" name="Diamond 80">
              <a:extLst>
                <a:ext uri="{FF2B5EF4-FFF2-40B4-BE49-F238E27FC236}">
                  <a16:creationId xmlns:a16="http://schemas.microsoft.com/office/drawing/2014/main" id="{9E3FE5AF-A904-CC99-0658-4B1C8AC2BA9A}"/>
                </a:ext>
              </a:extLst>
            </p:cNvPr>
            <p:cNvSpPr/>
            <p:nvPr/>
          </p:nvSpPr>
          <p:spPr>
            <a:xfrm>
              <a:off x="8887694" y="4237525"/>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grpSp>
        <p:nvGrpSpPr>
          <p:cNvPr id="95" name="Group 94" descr="An arrow showing completion at start of Q1 23/24">
            <a:extLst>
              <a:ext uri="{FF2B5EF4-FFF2-40B4-BE49-F238E27FC236}">
                <a16:creationId xmlns:a16="http://schemas.microsoft.com/office/drawing/2014/main" id="{CD66F9E3-9A35-A527-2BEC-6E7609523143}"/>
              </a:ext>
            </a:extLst>
          </p:cNvPr>
          <p:cNvGrpSpPr/>
          <p:nvPr/>
        </p:nvGrpSpPr>
        <p:grpSpPr>
          <a:xfrm>
            <a:off x="9967663" y="2380716"/>
            <a:ext cx="1905428" cy="346820"/>
            <a:chOff x="8566970" y="4237525"/>
            <a:chExt cx="3300910" cy="224908"/>
          </a:xfrm>
        </p:grpSpPr>
        <p:sp>
          <p:nvSpPr>
            <p:cNvPr id="96" name="Rectangle 95">
              <a:extLst>
                <a:ext uri="{FF2B5EF4-FFF2-40B4-BE49-F238E27FC236}">
                  <a16:creationId xmlns:a16="http://schemas.microsoft.com/office/drawing/2014/main" id="{9EDE581D-DA9B-325B-9DF4-1B85E60F3CCA}"/>
                </a:ext>
              </a:extLst>
            </p:cNvPr>
            <p:cNvSpPr/>
            <p:nvPr/>
          </p:nvSpPr>
          <p:spPr>
            <a:xfrm>
              <a:off x="8984676" y="4263614"/>
              <a:ext cx="2883204" cy="168914"/>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7" name="Rectangle 96">
              <a:extLst>
                <a:ext uri="{FF2B5EF4-FFF2-40B4-BE49-F238E27FC236}">
                  <a16:creationId xmlns:a16="http://schemas.microsoft.com/office/drawing/2014/main" id="{555BD20D-8869-7FDA-A285-A99FBB3D74C4}"/>
                </a:ext>
              </a:extLst>
            </p:cNvPr>
            <p:cNvSpPr/>
            <p:nvPr/>
          </p:nvSpPr>
          <p:spPr>
            <a:xfrm>
              <a:off x="8566970" y="4263615"/>
              <a:ext cx="417706" cy="16891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8" name="Diamond 97">
              <a:extLst>
                <a:ext uri="{FF2B5EF4-FFF2-40B4-BE49-F238E27FC236}">
                  <a16:creationId xmlns:a16="http://schemas.microsoft.com/office/drawing/2014/main" id="{13420CBA-B9C7-7E52-4971-E7415E398009}"/>
                </a:ext>
              </a:extLst>
            </p:cNvPr>
            <p:cNvSpPr/>
            <p:nvPr/>
          </p:nvSpPr>
          <p:spPr>
            <a:xfrm>
              <a:off x="8887694" y="4237525"/>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grpSp>
        <p:nvGrpSpPr>
          <p:cNvPr id="99" name="Group 98" descr="An arrow showing completion at start of Q1 23/24">
            <a:extLst>
              <a:ext uri="{FF2B5EF4-FFF2-40B4-BE49-F238E27FC236}">
                <a16:creationId xmlns:a16="http://schemas.microsoft.com/office/drawing/2014/main" id="{02CF2316-A954-00EC-E2DE-3874E06216EA}"/>
              </a:ext>
            </a:extLst>
          </p:cNvPr>
          <p:cNvGrpSpPr/>
          <p:nvPr/>
        </p:nvGrpSpPr>
        <p:grpSpPr>
          <a:xfrm>
            <a:off x="9967663" y="3073813"/>
            <a:ext cx="1905428" cy="346820"/>
            <a:chOff x="8566970" y="4237525"/>
            <a:chExt cx="3300910" cy="224908"/>
          </a:xfrm>
        </p:grpSpPr>
        <p:sp>
          <p:nvSpPr>
            <p:cNvPr id="100" name="Rectangle 99">
              <a:extLst>
                <a:ext uri="{FF2B5EF4-FFF2-40B4-BE49-F238E27FC236}">
                  <a16:creationId xmlns:a16="http://schemas.microsoft.com/office/drawing/2014/main" id="{175A6D4A-F3CC-EA62-286B-0743126E827E}"/>
                </a:ext>
              </a:extLst>
            </p:cNvPr>
            <p:cNvSpPr/>
            <p:nvPr/>
          </p:nvSpPr>
          <p:spPr>
            <a:xfrm>
              <a:off x="8984676" y="4263614"/>
              <a:ext cx="2883204" cy="168914"/>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01" name="Rectangle 100">
              <a:extLst>
                <a:ext uri="{FF2B5EF4-FFF2-40B4-BE49-F238E27FC236}">
                  <a16:creationId xmlns:a16="http://schemas.microsoft.com/office/drawing/2014/main" id="{6B1EF1B7-6236-B7A5-C087-5F0A14423EA1}"/>
                </a:ext>
              </a:extLst>
            </p:cNvPr>
            <p:cNvSpPr/>
            <p:nvPr/>
          </p:nvSpPr>
          <p:spPr>
            <a:xfrm>
              <a:off x="8566970" y="4263615"/>
              <a:ext cx="417706" cy="16891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02" name="Diamond 101">
              <a:extLst>
                <a:ext uri="{FF2B5EF4-FFF2-40B4-BE49-F238E27FC236}">
                  <a16:creationId xmlns:a16="http://schemas.microsoft.com/office/drawing/2014/main" id="{CB885848-86FE-6000-BA40-D585EDDCF2D3}"/>
                </a:ext>
              </a:extLst>
            </p:cNvPr>
            <p:cNvSpPr/>
            <p:nvPr/>
          </p:nvSpPr>
          <p:spPr>
            <a:xfrm>
              <a:off x="8887694" y="4237525"/>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104" name="TextBox 103">
            <a:extLst>
              <a:ext uri="{FF2B5EF4-FFF2-40B4-BE49-F238E27FC236}">
                <a16:creationId xmlns:a16="http://schemas.microsoft.com/office/drawing/2014/main" id="{93D70A59-036D-62CB-3D10-07738A0FAA66}"/>
              </a:ext>
            </a:extLst>
          </p:cNvPr>
          <p:cNvSpPr txBox="1"/>
          <p:nvPr/>
        </p:nvSpPr>
        <p:spPr>
          <a:xfrm>
            <a:off x="5520726" y="4055806"/>
            <a:ext cx="4325273" cy="523220"/>
          </a:xfrm>
          <a:prstGeom prst="rect">
            <a:avLst/>
          </a:prstGeom>
          <a:noFill/>
        </p:spPr>
        <p:txBody>
          <a:bodyPr wrap="square" rtlCol="0">
            <a:spAutoFit/>
          </a:bodyPr>
          <a:lstStyle/>
          <a:p>
            <a:pPr>
              <a:defRPr/>
            </a:pPr>
            <a:r>
              <a:rPr lang="en-GB" sz="1400">
                <a:latin typeface="Inter"/>
                <a:ea typeface="Lato" panose="020F0502020204030203" pitchFamily="34" charset="0"/>
                <a:cs typeface="Lato" panose="020F0502020204030203" pitchFamily="34" charset="0"/>
              </a:rPr>
              <a:t>Consulted (with NHSE) on a </a:t>
            </a:r>
            <a:r>
              <a:rPr lang="en-GB" sz="1400" err="1">
                <a:latin typeface="Inter"/>
                <a:ea typeface="Lato" panose="020F0502020204030203" pitchFamily="34" charset="0"/>
                <a:cs typeface="Lato" panose="020F0502020204030203" pitchFamily="34" charset="0"/>
              </a:rPr>
              <a:t>medtech</a:t>
            </a:r>
            <a:r>
              <a:rPr lang="en-GB" sz="1400">
                <a:latin typeface="Inter"/>
                <a:ea typeface="Lato" panose="020F0502020204030203" pitchFamily="34" charset="0"/>
                <a:cs typeface="Lato" panose="020F0502020204030203" pitchFamily="34" charset="0"/>
              </a:rPr>
              <a:t> rules based pathway</a:t>
            </a:r>
            <a:endParaRPr kumimoji="0" lang="en-GB" sz="1400" b="0" i="0" u="none" strike="noStrike" kern="1200" cap="none" spc="0" normalizeH="0" baseline="0" noProof="0">
              <a:ln>
                <a:noFill/>
              </a:ln>
              <a:effectLst/>
              <a:uLnTx/>
              <a:uFillTx/>
              <a:latin typeface="Inter"/>
              <a:ea typeface="Lato" panose="020F0502020204030203" pitchFamily="34" charset="0"/>
              <a:cs typeface="Lato" panose="020F0502020204030203" pitchFamily="34" charset="0"/>
            </a:endParaRPr>
          </a:p>
        </p:txBody>
      </p:sp>
      <p:grpSp>
        <p:nvGrpSpPr>
          <p:cNvPr id="105" name="Group 104" descr="An arrow showing completion at start of Q1 23/24">
            <a:extLst>
              <a:ext uri="{FF2B5EF4-FFF2-40B4-BE49-F238E27FC236}">
                <a16:creationId xmlns:a16="http://schemas.microsoft.com/office/drawing/2014/main" id="{CEDEECA4-06E9-4FAF-00FB-894EDF4C9268}"/>
              </a:ext>
            </a:extLst>
          </p:cNvPr>
          <p:cNvGrpSpPr/>
          <p:nvPr/>
        </p:nvGrpSpPr>
        <p:grpSpPr>
          <a:xfrm>
            <a:off x="9967663" y="4121706"/>
            <a:ext cx="1905428" cy="346820"/>
            <a:chOff x="8566970" y="4237525"/>
            <a:chExt cx="3300910" cy="224908"/>
          </a:xfrm>
        </p:grpSpPr>
        <p:sp>
          <p:nvSpPr>
            <p:cNvPr id="106" name="Rectangle 105">
              <a:extLst>
                <a:ext uri="{FF2B5EF4-FFF2-40B4-BE49-F238E27FC236}">
                  <a16:creationId xmlns:a16="http://schemas.microsoft.com/office/drawing/2014/main" id="{99F776C7-4F4E-5425-18BD-0F095F550AED}"/>
                </a:ext>
              </a:extLst>
            </p:cNvPr>
            <p:cNvSpPr/>
            <p:nvPr/>
          </p:nvSpPr>
          <p:spPr>
            <a:xfrm>
              <a:off x="8984676" y="4263614"/>
              <a:ext cx="2883204" cy="168914"/>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07" name="Rectangle 106">
              <a:extLst>
                <a:ext uri="{FF2B5EF4-FFF2-40B4-BE49-F238E27FC236}">
                  <a16:creationId xmlns:a16="http://schemas.microsoft.com/office/drawing/2014/main" id="{47EAB81A-494B-7D6B-5126-28FA16488C8F}"/>
                </a:ext>
              </a:extLst>
            </p:cNvPr>
            <p:cNvSpPr/>
            <p:nvPr/>
          </p:nvSpPr>
          <p:spPr>
            <a:xfrm>
              <a:off x="8566970" y="4263615"/>
              <a:ext cx="417706" cy="16891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08" name="Diamond 107">
              <a:extLst>
                <a:ext uri="{FF2B5EF4-FFF2-40B4-BE49-F238E27FC236}">
                  <a16:creationId xmlns:a16="http://schemas.microsoft.com/office/drawing/2014/main" id="{CFE60B81-DCA7-418A-6FC4-28E7659A8410}"/>
                </a:ext>
              </a:extLst>
            </p:cNvPr>
            <p:cNvSpPr/>
            <p:nvPr/>
          </p:nvSpPr>
          <p:spPr>
            <a:xfrm>
              <a:off x="8887694" y="4237525"/>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cxnSp>
        <p:nvCxnSpPr>
          <p:cNvPr id="3" name="Straight Connector 2">
            <a:extLst>
              <a:ext uri="{FF2B5EF4-FFF2-40B4-BE49-F238E27FC236}">
                <a16:creationId xmlns:a16="http://schemas.microsoft.com/office/drawing/2014/main" id="{DFD6EEAE-4000-5A83-8DBD-4A325C6A9C66}"/>
              </a:ext>
              <a:ext uri="{C183D7F6-B498-43B3-948B-1728B52AA6E4}">
                <adec:decorative xmlns:adec="http://schemas.microsoft.com/office/drawing/2017/decorative" val="1"/>
              </a:ext>
            </a:extLst>
          </p:cNvPr>
          <p:cNvCxnSpPr>
            <a:cxnSpLocks/>
          </p:cNvCxnSpPr>
          <p:nvPr/>
        </p:nvCxnSpPr>
        <p:spPr>
          <a:xfrm>
            <a:off x="5449672" y="2969657"/>
            <a:ext cx="6474304" cy="5727"/>
          </a:xfrm>
          <a:prstGeom prst="line">
            <a:avLst/>
          </a:prstGeom>
          <a:ln>
            <a:solidFill>
              <a:srgbClr val="00436C"/>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E4EF151-1B12-E2DA-9F5E-11A7BA06955B}"/>
              </a:ext>
              <a:ext uri="{C183D7F6-B498-43B3-948B-1728B52AA6E4}">
                <adec:decorative xmlns:adec="http://schemas.microsoft.com/office/drawing/2017/decorative" val="1"/>
              </a:ext>
            </a:extLst>
          </p:cNvPr>
          <p:cNvCxnSpPr>
            <a:cxnSpLocks/>
          </p:cNvCxnSpPr>
          <p:nvPr/>
        </p:nvCxnSpPr>
        <p:spPr>
          <a:xfrm>
            <a:off x="5449672" y="3496578"/>
            <a:ext cx="6474304" cy="5727"/>
          </a:xfrm>
          <a:prstGeom prst="line">
            <a:avLst/>
          </a:prstGeom>
          <a:ln>
            <a:solidFill>
              <a:srgbClr val="00436C"/>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EBDA69C-9A70-89E5-65D2-62E6C6DCC7F6}"/>
              </a:ext>
              <a:ext uri="{C183D7F6-B498-43B3-948B-1728B52AA6E4}">
                <adec:decorative xmlns:adec="http://schemas.microsoft.com/office/drawing/2017/decorative" val="1"/>
              </a:ext>
            </a:extLst>
          </p:cNvPr>
          <p:cNvCxnSpPr>
            <a:cxnSpLocks/>
          </p:cNvCxnSpPr>
          <p:nvPr/>
        </p:nvCxnSpPr>
        <p:spPr>
          <a:xfrm>
            <a:off x="5449672" y="3998006"/>
            <a:ext cx="6474304" cy="5727"/>
          </a:xfrm>
          <a:prstGeom prst="line">
            <a:avLst/>
          </a:prstGeom>
          <a:ln>
            <a:solidFill>
              <a:srgbClr val="00436C"/>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14DEA90-E6B4-DA80-9958-B18E8C4533B1}"/>
              </a:ext>
              <a:ext uri="{C183D7F6-B498-43B3-948B-1728B52AA6E4}">
                <adec:decorative xmlns:adec="http://schemas.microsoft.com/office/drawing/2017/decorative" val="1"/>
              </a:ext>
            </a:extLst>
          </p:cNvPr>
          <p:cNvCxnSpPr>
            <a:cxnSpLocks/>
          </p:cNvCxnSpPr>
          <p:nvPr/>
        </p:nvCxnSpPr>
        <p:spPr>
          <a:xfrm>
            <a:off x="5449672" y="4640984"/>
            <a:ext cx="6474304" cy="5727"/>
          </a:xfrm>
          <a:prstGeom prst="line">
            <a:avLst/>
          </a:prstGeom>
          <a:ln>
            <a:solidFill>
              <a:srgbClr val="00436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5C1B586-965F-DB5E-DC93-AB9B24114B02}"/>
              </a:ext>
              <a:ext uri="{C183D7F6-B498-43B3-948B-1728B52AA6E4}">
                <adec:decorative xmlns:adec="http://schemas.microsoft.com/office/drawing/2017/decorative" val="1"/>
              </a:ext>
            </a:extLst>
          </p:cNvPr>
          <p:cNvCxnSpPr>
            <a:cxnSpLocks/>
          </p:cNvCxnSpPr>
          <p:nvPr/>
        </p:nvCxnSpPr>
        <p:spPr>
          <a:xfrm>
            <a:off x="5472247" y="5256543"/>
            <a:ext cx="6474304" cy="5727"/>
          </a:xfrm>
          <a:prstGeom prst="line">
            <a:avLst/>
          </a:prstGeom>
          <a:ln>
            <a:solidFill>
              <a:srgbClr val="00436C"/>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1F0FC3F-061C-F9ED-1F84-80D982E94221}"/>
              </a:ext>
              <a:ext uri="{C183D7F6-B498-43B3-948B-1728B52AA6E4}">
                <adec:decorative xmlns:adec="http://schemas.microsoft.com/office/drawing/2017/decorative" val="1"/>
              </a:ext>
            </a:extLst>
          </p:cNvPr>
          <p:cNvCxnSpPr>
            <a:cxnSpLocks/>
          </p:cNvCxnSpPr>
          <p:nvPr/>
        </p:nvCxnSpPr>
        <p:spPr>
          <a:xfrm>
            <a:off x="5449672" y="6077533"/>
            <a:ext cx="6474304" cy="5727"/>
          </a:xfrm>
          <a:prstGeom prst="line">
            <a:avLst/>
          </a:prstGeom>
          <a:ln>
            <a:solidFill>
              <a:srgbClr val="00436C"/>
            </a:solidFill>
          </a:ln>
        </p:spPr>
        <p:style>
          <a:lnRef idx="1">
            <a:schemeClr val="accent1"/>
          </a:lnRef>
          <a:fillRef idx="0">
            <a:schemeClr val="accent1"/>
          </a:fillRef>
          <a:effectRef idx="0">
            <a:schemeClr val="accent1"/>
          </a:effectRef>
          <a:fontRef idx="minor">
            <a:schemeClr val="tx1"/>
          </a:fontRef>
        </p:style>
      </p:cxnSp>
      <p:grpSp>
        <p:nvGrpSpPr>
          <p:cNvPr id="16" name="Group 15" descr="Arrow showing completion in Q3 to Q4 of 23/24">
            <a:extLst>
              <a:ext uri="{FF2B5EF4-FFF2-40B4-BE49-F238E27FC236}">
                <a16:creationId xmlns:a16="http://schemas.microsoft.com/office/drawing/2014/main" id="{4D884C4E-5790-9576-A445-C3369E4862B3}"/>
              </a:ext>
            </a:extLst>
          </p:cNvPr>
          <p:cNvGrpSpPr/>
          <p:nvPr/>
        </p:nvGrpSpPr>
        <p:grpSpPr>
          <a:xfrm>
            <a:off x="9967663" y="5445465"/>
            <a:ext cx="1831937" cy="302352"/>
            <a:chOff x="8524240" y="3828397"/>
            <a:chExt cx="3241924" cy="224908"/>
          </a:xfrm>
        </p:grpSpPr>
        <p:sp>
          <p:nvSpPr>
            <p:cNvPr id="17" name="Rectangle 16">
              <a:extLst>
                <a:ext uri="{FF2B5EF4-FFF2-40B4-BE49-F238E27FC236}">
                  <a16:creationId xmlns:a16="http://schemas.microsoft.com/office/drawing/2014/main" id="{223AE6A0-FD72-D19D-155B-08FABB9F0C66}"/>
                </a:ext>
              </a:extLst>
            </p:cNvPr>
            <p:cNvSpPr/>
            <p:nvPr/>
          </p:nvSpPr>
          <p:spPr>
            <a:xfrm>
              <a:off x="10491994" y="3857695"/>
              <a:ext cx="1274170" cy="167842"/>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D21D8E7-FE2C-A757-D3E7-CFC4B182A8B3}"/>
                </a:ext>
              </a:extLst>
            </p:cNvPr>
            <p:cNvSpPr/>
            <p:nvPr/>
          </p:nvSpPr>
          <p:spPr>
            <a:xfrm>
              <a:off x="8524240" y="3857695"/>
              <a:ext cx="1967753" cy="16784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Diamond 18">
              <a:extLst>
                <a:ext uri="{FF2B5EF4-FFF2-40B4-BE49-F238E27FC236}">
                  <a16:creationId xmlns:a16="http://schemas.microsoft.com/office/drawing/2014/main" id="{512967DC-EBD8-61AB-9A73-FBF6B2936318}"/>
                </a:ext>
              </a:extLst>
            </p:cNvPr>
            <p:cNvSpPr/>
            <p:nvPr/>
          </p:nvSpPr>
          <p:spPr>
            <a:xfrm>
              <a:off x="10380979" y="3828397"/>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extBox 19">
            <a:extLst>
              <a:ext uri="{FF2B5EF4-FFF2-40B4-BE49-F238E27FC236}">
                <a16:creationId xmlns:a16="http://schemas.microsoft.com/office/drawing/2014/main" id="{70C5143F-6605-5989-548D-0F935C141758}"/>
              </a:ext>
            </a:extLst>
          </p:cNvPr>
          <p:cNvSpPr txBox="1"/>
          <p:nvPr/>
        </p:nvSpPr>
        <p:spPr>
          <a:xfrm>
            <a:off x="5520726" y="4672357"/>
            <a:ext cx="4369390" cy="523220"/>
          </a:xfrm>
          <a:prstGeom prst="rect">
            <a:avLst/>
          </a:prstGeom>
          <a:noFill/>
        </p:spPr>
        <p:txBody>
          <a:bodyPr wrap="square" rtlCol="0">
            <a:spAutoFit/>
          </a:bodyPr>
          <a:lstStyle/>
          <a:p>
            <a:pPr>
              <a:defRPr/>
            </a:pPr>
            <a:r>
              <a:rPr kumimoji="0" lang="en-GB" sz="1400" b="0" i="0" u="none" strike="noStrike" kern="1200" cap="none" spc="0" normalizeH="0" baseline="0" noProof="0">
                <a:ln>
                  <a:noFill/>
                </a:ln>
                <a:effectLst/>
                <a:uLnTx/>
                <a:uFillTx/>
                <a:latin typeface="Inter"/>
                <a:ea typeface="Lato" panose="020F0502020204030203" pitchFamily="34" charset="0"/>
                <a:cs typeface="Lato" panose="020F0502020204030203" pitchFamily="34" charset="0"/>
              </a:rPr>
              <a:t>Single horizon scanning function operational, linking with external providers</a:t>
            </a:r>
          </a:p>
        </p:txBody>
      </p:sp>
      <p:grpSp>
        <p:nvGrpSpPr>
          <p:cNvPr id="22" name="Group 21" descr="An arrow showing completion in  Q2 of 23/24">
            <a:extLst>
              <a:ext uri="{FF2B5EF4-FFF2-40B4-BE49-F238E27FC236}">
                <a16:creationId xmlns:a16="http://schemas.microsoft.com/office/drawing/2014/main" id="{120D9113-3AE1-58CD-3F70-030B8296CAA1}"/>
              </a:ext>
            </a:extLst>
          </p:cNvPr>
          <p:cNvGrpSpPr/>
          <p:nvPr/>
        </p:nvGrpSpPr>
        <p:grpSpPr>
          <a:xfrm>
            <a:off x="9967663" y="4728081"/>
            <a:ext cx="1863408" cy="359732"/>
            <a:chOff x="8326512" y="1909680"/>
            <a:chExt cx="3249973" cy="224908"/>
          </a:xfrm>
        </p:grpSpPr>
        <p:sp>
          <p:nvSpPr>
            <p:cNvPr id="23" name="Rectangle 22">
              <a:extLst>
                <a:ext uri="{FF2B5EF4-FFF2-40B4-BE49-F238E27FC236}">
                  <a16:creationId xmlns:a16="http://schemas.microsoft.com/office/drawing/2014/main" id="{719B5DE0-5A45-FFD6-0F51-337DB3BDD482}"/>
                </a:ext>
              </a:extLst>
            </p:cNvPr>
            <p:cNvSpPr/>
            <p:nvPr/>
          </p:nvSpPr>
          <p:spPr>
            <a:xfrm>
              <a:off x="9401694" y="1952101"/>
              <a:ext cx="2174791" cy="141609"/>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Rectangle 23">
              <a:extLst>
                <a:ext uri="{FF2B5EF4-FFF2-40B4-BE49-F238E27FC236}">
                  <a16:creationId xmlns:a16="http://schemas.microsoft.com/office/drawing/2014/main" id="{6EA90929-A45B-A389-8F37-B15FC14DA9D1}"/>
                </a:ext>
              </a:extLst>
            </p:cNvPr>
            <p:cNvSpPr/>
            <p:nvPr/>
          </p:nvSpPr>
          <p:spPr>
            <a:xfrm>
              <a:off x="8326512" y="1953756"/>
              <a:ext cx="1075183" cy="13995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5" name="Diamond 24">
              <a:extLst>
                <a:ext uri="{FF2B5EF4-FFF2-40B4-BE49-F238E27FC236}">
                  <a16:creationId xmlns:a16="http://schemas.microsoft.com/office/drawing/2014/main" id="{FE0A74C1-15DE-B7B2-6A9E-32CA679C59EA}"/>
                </a:ext>
              </a:extLst>
            </p:cNvPr>
            <p:cNvSpPr/>
            <p:nvPr/>
          </p:nvSpPr>
          <p:spPr>
            <a:xfrm>
              <a:off x="9304713" y="1909680"/>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Tree>
    <p:extLst>
      <p:ext uri="{BB962C8B-B14F-4D97-AF65-F5344CB8AC3E}">
        <p14:creationId xmlns:p14="http://schemas.microsoft.com/office/powerpoint/2010/main" val="363961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64BF-A0DC-25E0-A0B4-CBB5BC0C508F}"/>
              </a:ext>
            </a:extLst>
          </p:cNvPr>
          <p:cNvSpPr>
            <a:spLocks noGrp="1"/>
          </p:cNvSpPr>
          <p:nvPr>
            <p:ph type="ctrTitle"/>
          </p:nvPr>
        </p:nvSpPr>
        <p:spPr>
          <a:xfrm>
            <a:off x="243040" y="-2472"/>
            <a:ext cx="11076689" cy="1160319"/>
          </a:xfrm>
        </p:spPr>
        <p:txBody>
          <a:bodyPr>
            <a:normAutofit/>
          </a:bodyPr>
          <a:lstStyle/>
          <a:p>
            <a:r>
              <a:rPr lang="en-GB" sz="3200">
                <a:latin typeface="+mj-lt"/>
              </a:rPr>
              <a:t>3. Ensuring our advice is useful and useable for practitioners and commissioners</a:t>
            </a:r>
          </a:p>
        </p:txBody>
      </p:sp>
      <p:graphicFrame>
        <p:nvGraphicFramePr>
          <p:cNvPr id="3" name="Table 2">
            <a:extLst>
              <a:ext uri="{FF2B5EF4-FFF2-40B4-BE49-F238E27FC236}">
                <a16:creationId xmlns:a16="http://schemas.microsoft.com/office/drawing/2014/main" id="{C2BAD425-5DF6-5017-51C4-52B5625F8F15}"/>
              </a:ext>
            </a:extLst>
          </p:cNvPr>
          <p:cNvGraphicFramePr>
            <a:graphicFrameLocks noGrp="1"/>
          </p:cNvGraphicFramePr>
          <p:nvPr>
            <p:extLst>
              <p:ext uri="{D42A27DB-BD31-4B8C-83A1-F6EECF244321}">
                <p14:modId xmlns:p14="http://schemas.microsoft.com/office/powerpoint/2010/main" val="3699432318"/>
              </p:ext>
            </p:extLst>
          </p:nvPr>
        </p:nvGraphicFramePr>
        <p:xfrm>
          <a:off x="169229" y="1070888"/>
          <a:ext cx="11775337" cy="5650014"/>
        </p:xfrm>
        <a:graphic>
          <a:graphicData uri="http://schemas.openxmlformats.org/drawingml/2006/table">
            <a:tbl>
              <a:tblPr firstRow="1" bandRow="1">
                <a:tableStyleId>{5C22544A-7EE6-4342-B048-85BDC9FD1C3A}</a:tableStyleId>
              </a:tblPr>
              <a:tblGrid>
                <a:gridCol w="2212075">
                  <a:extLst>
                    <a:ext uri="{9D8B030D-6E8A-4147-A177-3AD203B41FA5}">
                      <a16:colId xmlns:a16="http://schemas.microsoft.com/office/drawing/2014/main" val="3296943258"/>
                    </a:ext>
                  </a:extLst>
                </a:gridCol>
                <a:gridCol w="9563262">
                  <a:extLst>
                    <a:ext uri="{9D8B030D-6E8A-4147-A177-3AD203B41FA5}">
                      <a16:colId xmlns:a16="http://schemas.microsoft.com/office/drawing/2014/main" val="1821806582"/>
                    </a:ext>
                  </a:extLst>
                </a:gridCol>
              </a:tblGrid>
              <a:tr h="367603">
                <a:tc>
                  <a:txBody>
                    <a:bodyPr/>
                    <a:lstStyle/>
                    <a:p>
                      <a:r>
                        <a:rPr lang="en-GB">
                          <a:solidFill>
                            <a:schemeClr val="tx1"/>
                          </a:solidFill>
                        </a:rPr>
                        <a:t>Aim:</a:t>
                      </a:r>
                    </a:p>
                  </a:txBody>
                  <a:tcP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8100" cap="flat" cmpd="sng" algn="ctr">
                      <a:solidFill>
                        <a:srgbClr val="F7F4F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r>
                        <a:rPr lang="en-GB">
                          <a:solidFill>
                            <a:schemeClr val="tx1"/>
                          </a:solidFill>
                        </a:rPr>
                        <a:t>Activity:</a:t>
                      </a:r>
                    </a:p>
                  </a:txBody>
                  <a:tcPr>
                    <a:lnL w="3175"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7F4F1"/>
                    </a:solidFill>
                  </a:tcPr>
                </a:tc>
                <a:extLst>
                  <a:ext uri="{0D108BD9-81ED-4DB2-BD59-A6C34878D82A}">
                    <a16:rowId xmlns:a16="http://schemas.microsoft.com/office/drawing/2014/main" val="935889121"/>
                  </a:ext>
                </a:extLst>
              </a:tr>
              <a:tr h="14727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rPr>
                        <a:t>Increasing volume of people viewing our guidance</a:t>
                      </a:r>
                    </a:p>
                  </a:txBody>
                  <a:tcPr marL="137160" marR="137160" marT="137160" marB="137160" anchor="ctr">
                    <a:lnL w="38100" cap="flat" cmpd="sng" algn="ctr">
                      <a:solidFill>
                        <a:srgbClr val="F7F4F1"/>
                      </a:solidFill>
                      <a:prstDash val="solid"/>
                      <a:round/>
                      <a:headEnd type="none" w="med" len="med"/>
                      <a:tailEnd type="none" w="med" len="med"/>
                    </a:lnL>
                    <a:lnR w="76200" cap="flat" cmpd="sng" algn="ctr">
                      <a:solidFill>
                        <a:srgbClr val="F7F4F1"/>
                      </a:solidFill>
                      <a:prstDash val="solid"/>
                      <a:round/>
                      <a:headEnd type="none" w="med" len="med"/>
                      <a:tailEnd type="none" w="med" len="med"/>
                    </a:lnR>
                    <a:lnT w="38100" cap="flat" cmpd="sng" algn="ctr">
                      <a:solidFill>
                        <a:srgbClr val="F7F4F1"/>
                      </a:solidFill>
                      <a:prstDash val="solid"/>
                      <a:round/>
                      <a:headEnd type="none" w="med" len="med"/>
                      <a:tailEnd type="none" w="med" len="med"/>
                    </a:lnT>
                    <a:lnB w="76200" cap="flat" cmpd="sng" algn="ctr">
                      <a:solidFill>
                        <a:srgbClr val="F7F4F1"/>
                      </a:solidFill>
                      <a:prstDash val="solid"/>
                      <a:round/>
                      <a:headEnd type="none" w="med" len="med"/>
                      <a:tailEnd type="none" w="med" len="med"/>
                    </a:lnB>
                    <a:solidFill>
                      <a:schemeClr val="tx2"/>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noProof="0">
                          <a:solidFill>
                            <a:schemeClr val="dk1"/>
                          </a:solidFill>
                          <a:latin typeface="+mn-lt"/>
                          <a:ea typeface="+mn-ea"/>
                          <a:cs typeface="+mn-cs"/>
                        </a:rPr>
                        <a:t>Join Whatsapp </a:t>
                      </a:r>
                      <a:r>
                        <a:rPr lang="en-US" sz="1400" i="1" kern="1200" noProof="0">
                          <a:solidFill>
                            <a:schemeClr val="dk1"/>
                          </a:solidFill>
                          <a:latin typeface="+mn-lt"/>
                          <a:ea typeface="+mn-ea"/>
                          <a:cs typeface="+mn-cs"/>
                        </a:rPr>
                        <a:t>Channels</a:t>
                      </a:r>
                      <a:r>
                        <a:rPr lang="en-US" sz="1400" kern="1200" noProof="0">
                          <a:solidFill>
                            <a:schemeClr val="dk1"/>
                          </a:solidFill>
                          <a:latin typeface="+mn-lt"/>
                          <a:ea typeface="+mn-ea"/>
                          <a:cs typeface="+mn-cs"/>
                        </a:rPr>
                        <a:t> to disseminate key guidance news/updates and increase traffic through to website content</a:t>
                      </a:r>
                      <a:endParaRPr lang="en-US" sz="1400" kern="1200">
                        <a:solidFill>
                          <a:schemeClr val="dk1"/>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noProof="0">
                          <a:solidFill>
                            <a:schemeClr val="dk1"/>
                          </a:solidFill>
                          <a:latin typeface="+mn-lt"/>
                          <a:ea typeface="+mn-ea"/>
                          <a:cs typeface="+mn-cs"/>
                        </a:rPr>
                        <a:t>Publish case studies on social media </a:t>
                      </a:r>
                      <a:r>
                        <a:rPr lang="en-GB" sz="1400" kern="1200" noProof="0">
                          <a:solidFill>
                            <a:schemeClr val="dk1"/>
                          </a:solidFill>
                          <a:latin typeface="+mn-lt"/>
                          <a:ea typeface="+mn-ea"/>
                          <a:cs typeface="+mn-cs"/>
                        </a:rPr>
                        <a:t>that support health and care system shared learning on guidance into practice, and </a:t>
                      </a:r>
                      <a:r>
                        <a:rPr lang="en-US" sz="1400" kern="1200" noProof="0">
                          <a:solidFill>
                            <a:schemeClr val="dk1"/>
                          </a:solidFill>
                          <a:latin typeface="+mn-lt"/>
                          <a:ea typeface="+mn-ea"/>
                          <a:cs typeface="+mn-cs"/>
                        </a:rPr>
                        <a:t>increase traffic through to website content</a:t>
                      </a:r>
                      <a:endParaRPr lang="en-GB" sz="1400" kern="1200">
                        <a:solidFill>
                          <a:schemeClr val="dk1"/>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noProof="0">
                          <a:solidFill>
                            <a:schemeClr val="dk1"/>
                          </a:solidFill>
                          <a:latin typeface="+mn-lt"/>
                          <a:ea typeface="+mn-ea"/>
                          <a:cs typeface="+mn-cs"/>
                        </a:rPr>
                        <a:t>Deliver storytelling elements of the new corporate website and refresh the news/features/blogs section to increase clicks through to guidance content </a:t>
                      </a:r>
                      <a:endParaRPr lang="en-GB" sz="1400" kern="1200">
                        <a:solidFill>
                          <a:schemeClr val="dk1"/>
                        </a:solidFill>
                        <a:latin typeface="+mn-lt"/>
                        <a:ea typeface="+mn-ea"/>
                        <a:cs typeface="+mn-cs"/>
                      </a:endParaRPr>
                    </a:p>
                  </a:txBody>
                  <a:tcPr marL="180000" marR="180000" marT="0" anchor="ctr">
                    <a:lnL w="76200" cap="flat" cmpd="sng" algn="ctr">
                      <a:solidFill>
                        <a:srgbClr val="F7F4F1"/>
                      </a:solidFill>
                      <a:prstDash val="solid"/>
                      <a:round/>
                      <a:headEnd type="none" w="med" len="med"/>
                      <a:tailEnd type="none" w="med" len="med"/>
                    </a:lnL>
                    <a:lnR w="76200" cap="flat" cmpd="sng" algn="ctr">
                      <a:solidFill>
                        <a:srgbClr val="F7F4F1"/>
                      </a:solidFill>
                      <a:prstDash val="solid"/>
                      <a:round/>
                      <a:headEnd type="none" w="med" len="med"/>
                      <a:tailEnd type="none" w="med" len="med"/>
                    </a:lnR>
                    <a:lnT w="3175" cap="flat" cmpd="sng" algn="ctr">
                      <a:noFill/>
                      <a:prstDash val="solid"/>
                      <a:round/>
                      <a:headEnd type="none" w="med" len="med"/>
                      <a:tailEnd type="none" w="med" len="med"/>
                    </a:lnT>
                    <a:lnB w="76200" cap="flat" cmpd="sng" algn="ctr">
                      <a:solidFill>
                        <a:srgbClr val="F7F4F1"/>
                      </a:solidFill>
                      <a:prstDash val="solid"/>
                      <a:round/>
                      <a:headEnd type="none" w="med" len="med"/>
                      <a:tailEnd type="none" w="med" len="med"/>
                    </a:lnB>
                    <a:solidFill>
                      <a:srgbClr val="BFD0DA"/>
                    </a:solidFill>
                  </a:tcPr>
                </a:tc>
                <a:extLst>
                  <a:ext uri="{0D108BD9-81ED-4DB2-BD59-A6C34878D82A}">
                    <a16:rowId xmlns:a16="http://schemas.microsoft.com/office/drawing/2014/main" val="198960721"/>
                  </a:ext>
                </a:extLst>
              </a:tr>
              <a:tr h="11845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rPr>
                        <a:t>Users find it increasingly easy to find what they are looking for</a:t>
                      </a:r>
                    </a:p>
                  </a:txBody>
                  <a:tcPr marL="137160" marR="137160" marT="137160" marB="137160" anchor="ctr">
                    <a:lnL w="38100" cap="flat" cmpd="sng" algn="ctr">
                      <a:solidFill>
                        <a:srgbClr val="F7F4F1"/>
                      </a:solidFill>
                      <a:prstDash val="solid"/>
                      <a:round/>
                      <a:headEnd type="none" w="med" len="med"/>
                      <a:tailEnd type="none" w="med" len="med"/>
                    </a:lnL>
                    <a:lnR w="76200" cap="flat" cmpd="sng" algn="ctr">
                      <a:solidFill>
                        <a:srgbClr val="F7F4F1"/>
                      </a:solidFill>
                      <a:prstDash val="solid"/>
                      <a:round/>
                      <a:headEnd type="none" w="med" len="med"/>
                      <a:tailEnd type="none" w="med" len="med"/>
                    </a:lnR>
                    <a:lnT w="76200" cap="flat" cmpd="sng" algn="ctr">
                      <a:solidFill>
                        <a:srgbClr val="F7F4F1"/>
                      </a:solidFill>
                      <a:prstDash val="solid"/>
                      <a:round/>
                      <a:headEnd type="none" w="med" len="med"/>
                      <a:tailEnd type="none" w="med" len="med"/>
                    </a:lnT>
                    <a:lnB w="76200" cap="flat" cmpd="sng" algn="ctr">
                      <a:solidFill>
                        <a:srgbClr val="F7F4F1"/>
                      </a:solidFill>
                      <a:prstDash val="solid"/>
                      <a:round/>
                      <a:headEnd type="none" w="med" len="med"/>
                      <a:tailEnd type="none" w="med" len="med"/>
                    </a:lnB>
                    <a:solidFill>
                      <a:schemeClr val="accent1"/>
                    </a:solidFill>
                  </a:tcPr>
                </a:tc>
                <a:tc>
                  <a:txBody>
                    <a:bodyPr/>
                    <a:lstStyle/>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400"/>
                        <a:t>Complete migration to new corporate website which improves user-journeys to guidance and products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t>Make improvements to content, structure and link strategy on our website to improve search engine optimisation</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400"/>
                        <a:t>Audit and streamline the portfolio of products on the NICE website </a:t>
                      </a:r>
                    </a:p>
                  </a:txBody>
                  <a:tcPr marL="180000" marR="180000" marT="0" anchor="ctr">
                    <a:lnL w="76200" cap="flat" cmpd="sng" algn="ctr">
                      <a:solidFill>
                        <a:srgbClr val="F7F4F1"/>
                      </a:solidFill>
                      <a:prstDash val="solid"/>
                      <a:round/>
                      <a:headEnd type="none" w="med" len="med"/>
                      <a:tailEnd type="none" w="med" len="med"/>
                    </a:lnL>
                    <a:lnR w="76200" cap="flat" cmpd="sng" algn="ctr">
                      <a:solidFill>
                        <a:srgbClr val="F7F4F1"/>
                      </a:solidFill>
                      <a:prstDash val="solid"/>
                      <a:round/>
                      <a:headEnd type="none" w="med" len="med"/>
                      <a:tailEnd type="none" w="med" len="med"/>
                    </a:lnR>
                    <a:lnT w="76200" cap="flat" cmpd="sng" algn="ctr">
                      <a:solidFill>
                        <a:srgbClr val="F7F4F1"/>
                      </a:solidFill>
                      <a:prstDash val="solid"/>
                      <a:round/>
                      <a:headEnd type="none" w="med" len="med"/>
                      <a:tailEnd type="none" w="med" len="med"/>
                    </a:lnT>
                    <a:lnB w="76200" cap="flat" cmpd="sng" algn="ctr">
                      <a:solidFill>
                        <a:srgbClr val="F7F4F1"/>
                      </a:solidFill>
                      <a:prstDash val="solid"/>
                      <a:round/>
                      <a:headEnd type="none" w="med" len="med"/>
                      <a:tailEnd type="none" w="med" len="med"/>
                    </a:lnB>
                    <a:solidFill>
                      <a:srgbClr val="91C0CB"/>
                    </a:solidFill>
                  </a:tcPr>
                </a:tc>
                <a:extLst>
                  <a:ext uri="{0D108BD9-81ED-4DB2-BD59-A6C34878D82A}">
                    <a16:rowId xmlns:a16="http://schemas.microsoft.com/office/drawing/2014/main" val="2076592351"/>
                  </a:ext>
                </a:extLst>
              </a:tr>
              <a:tr h="14974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1"/>
                          </a:solidFill>
                        </a:rPr>
                        <a:t>Users find it increasingly easy to understand and apply our guidance</a:t>
                      </a:r>
                    </a:p>
                  </a:txBody>
                  <a:tcPr marL="137160" marR="137160" marT="137160" marB="137160" anchor="ctr">
                    <a:lnL w="38100" cap="flat" cmpd="sng" algn="ctr">
                      <a:solidFill>
                        <a:srgbClr val="F7F4F1"/>
                      </a:solidFill>
                      <a:prstDash val="solid"/>
                      <a:round/>
                      <a:headEnd type="none" w="med" len="med"/>
                      <a:tailEnd type="none" w="med" len="med"/>
                    </a:lnL>
                    <a:lnR w="76200" cap="flat" cmpd="sng" algn="ctr">
                      <a:solidFill>
                        <a:srgbClr val="F7F4F1"/>
                      </a:solidFill>
                      <a:prstDash val="solid"/>
                      <a:round/>
                      <a:headEnd type="none" w="med" len="med"/>
                      <a:tailEnd type="none" w="med" len="med"/>
                    </a:lnR>
                    <a:lnT w="76200" cap="flat" cmpd="sng" algn="ctr">
                      <a:solidFill>
                        <a:srgbClr val="F7F4F1"/>
                      </a:solidFill>
                      <a:prstDash val="solid"/>
                      <a:round/>
                      <a:headEnd type="none" w="med" len="med"/>
                      <a:tailEnd type="none" w="med" len="med"/>
                    </a:lnT>
                    <a:lnB w="76200" cap="flat" cmpd="sng" algn="ctr">
                      <a:solidFill>
                        <a:srgbClr val="F7F4F1"/>
                      </a:solidFill>
                      <a:prstDash val="solid"/>
                      <a:round/>
                      <a:headEnd type="none" w="med" len="med"/>
                      <a:tailEnd type="none" w="med" len="med"/>
                    </a:lnB>
                    <a:solidFill>
                      <a:srgbClr val="EDD8CD"/>
                    </a:solidFill>
                  </a:tcPr>
                </a:tc>
                <a:tc>
                  <a:txBody>
                    <a:bodyPr/>
                    <a:lstStyle/>
                    <a:p>
                      <a:pPr marL="285750" indent="-285750">
                        <a:buFont typeface="Arial" panose="020B0604020202020204" pitchFamily="34" charset="0"/>
                        <a:buChar char="•"/>
                      </a:pPr>
                      <a:r>
                        <a:rPr lang="en-GB" sz="1400"/>
                        <a:t>Define a standard structure of recommendations, so that they can be easily combined and re-used</a:t>
                      </a:r>
                    </a:p>
                    <a:p>
                      <a:pPr marL="285750" indent="-285750">
                        <a:buFont typeface="Arial" panose="020B0604020202020204" pitchFamily="34" charset="0"/>
                        <a:buChar char="•"/>
                      </a:pPr>
                      <a:r>
                        <a:rPr lang="en-GB" sz="1400"/>
                        <a:t>Develop frameworks for actionable recommendations using this standard structure, for use in NICE guidance and by third party systems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t>Develop a content governance process to ensure content meets user needs</a:t>
                      </a:r>
                    </a:p>
                    <a:p>
                      <a:pPr marL="285750" indent="-285750">
                        <a:buFont typeface="Arial" panose="020B0604020202020204" pitchFamily="34" charset="0"/>
                        <a:buChar char="•"/>
                      </a:pPr>
                      <a:r>
                        <a:rPr lang="en-GB" sz="1400"/>
                        <a:t>Complete semantic data model proofs of concept to inform the next steps of knowledge platform development​</a:t>
                      </a:r>
                    </a:p>
                  </a:txBody>
                  <a:tcPr marL="180000" marR="180000" marT="0" anchor="ctr">
                    <a:lnL w="76200" cap="flat" cmpd="sng" algn="ctr">
                      <a:solidFill>
                        <a:srgbClr val="F7F4F1"/>
                      </a:solidFill>
                      <a:prstDash val="solid"/>
                      <a:round/>
                      <a:headEnd type="none" w="med" len="med"/>
                      <a:tailEnd type="none" w="med" len="med"/>
                    </a:lnL>
                    <a:lnR w="76200" cap="flat" cmpd="sng" algn="ctr">
                      <a:solidFill>
                        <a:srgbClr val="F7F4F1"/>
                      </a:solidFill>
                      <a:prstDash val="solid"/>
                      <a:round/>
                      <a:headEnd type="none" w="med" len="med"/>
                      <a:tailEnd type="none" w="med" len="med"/>
                    </a:lnR>
                    <a:lnT w="76200" cap="flat" cmpd="sng" algn="ctr">
                      <a:solidFill>
                        <a:srgbClr val="F7F4F1"/>
                      </a:solidFill>
                      <a:prstDash val="solid"/>
                      <a:round/>
                      <a:headEnd type="none" w="med" len="med"/>
                      <a:tailEnd type="none" w="med" len="med"/>
                    </a:lnT>
                    <a:lnB w="76200" cap="flat" cmpd="sng" algn="ctr">
                      <a:solidFill>
                        <a:srgbClr val="F7F4F1"/>
                      </a:solidFill>
                      <a:prstDash val="solid"/>
                      <a:round/>
                      <a:headEnd type="none" w="med" len="med"/>
                      <a:tailEnd type="none" w="med" len="med"/>
                    </a:lnB>
                    <a:solidFill>
                      <a:srgbClr val="F6ECE6"/>
                    </a:solidFill>
                  </a:tcPr>
                </a:tc>
                <a:extLst>
                  <a:ext uri="{0D108BD9-81ED-4DB2-BD59-A6C34878D82A}">
                    <a16:rowId xmlns:a16="http://schemas.microsoft.com/office/drawing/2014/main" val="2354803476"/>
                  </a:ext>
                </a:extLst>
              </a:tr>
              <a:tr h="10790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t>Users find our guidance a complete picture of NICE’s advice on a topic</a:t>
                      </a:r>
                    </a:p>
                  </a:txBody>
                  <a:tcPr marL="137160" marR="137160" marT="137160" marB="137160" anchor="ctr">
                    <a:lnL w="38100" cap="flat" cmpd="sng" algn="ctr">
                      <a:solidFill>
                        <a:srgbClr val="F7F4F1"/>
                      </a:solidFill>
                      <a:prstDash val="solid"/>
                      <a:round/>
                      <a:headEnd type="none" w="med" len="med"/>
                      <a:tailEnd type="none" w="med" len="med"/>
                    </a:lnL>
                    <a:lnR w="76200" cap="flat" cmpd="sng" algn="ctr">
                      <a:solidFill>
                        <a:srgbClr val="F7F4F1"/>
                      </a:solidFill>
                      <a:prstDash val="solid"/>
                      <a:round/>
                      <a:headEnd type="none" w="med" len="med"/>
                      <a:tailEnd type="none" w="med" len="med"/>
                    </a:lnR>
                    <a:lnT w="76200" cap="flat" cmpd="sng" algn="ctr">
                      <a:solidFill>
                        <a:srgbClr val="F7F4F1"/>
                      </a:solidFill>
                      <a:prstDash val="solid"/>
                      <a:round/>
                      <a:headEnd type="none" w="med" len="med"/>
                      <a:tailEnd type="none" w="med" len="med"/>
                    </a:lnT>
                    <a:lnB w="76200" cap="flat" cmpd="sng" algn="ctr">
                      <a:solidFill>
                        <a:srgbClr val="F7F4F1"/>
                      </a:solidFill>
                      <a:prstDash val="solid"/>
                      <a:round/>
                      <a:headEnd type="none" w="med" len="med"/>
                      <a:tailEnd type="none" w="med" len="med"/>
                    </a:lnB>
                    <a:solidFill>
                      <a:srgbClr val="91C0CB"/>
                    </a:solidFill>
                  </a:tcPr>
                </a:tc>
                <a:tc>
                  <a:txBody>
                    <a:bodyPr/>
                    <a:lstStyle/>
                    <a:p>
                      <a:pPr marL="285750" indent="-285750">
                        <a:buFont typeface="Arial" panose="020B0604020202020204" pitchFamily="34" charset="0"/>
                        <a:buChar char="•"/>
                      </a:pPr>
                      <a:r>
                        <a:rPr lang="en-GB" sz="1400" dirty="0"/>
                        <a:t>Continue to incorporate Technology Appraisals of medicines and health technologies in new and retrospective guidelines</a:t>
                      </a:r>
                    </a:p>
                  </a:txBody>
                  <a:tcPr marL="180000" marR="180000" marT="0" anchor="ctr">
                    <a:lnL w="76200" cap="flat" cmpd="sng" algn="ctr">
                      <a:solidFill>
                        <a:srgbClr val="F7F4F1"/>
                      </a:solidFill>
                      <a:prstDash val="solid"/>
                      <a:round/>
                      <a:headEnd type="none" w="med" len="med"/>
                      <a:tailEnd type="none" w="med" len="med"/>
                    </a:lnL>
                    <a:lnR w="76200" cap="flat" cmpd="sng" algn="ctr">
                      <a:solidFill>
                        <a:srgbClr val="F7F4F1"/>
                      </a:solidFill>
                      <a:prstDash val="solid"/>
                      <a:round/>
                      <a:headEnd type="none" w="med" len="med"/>
                      <a:tailEnd type="none" w="med" len="med"/>
                    </a:lnR>
                    <a:lnT w="76200" cap="flat" cmpd="sng" algn="ctr">
                      <a:solidFill>
                        <a:srgbClr val="F7F4F1"/>
                      </a:solidFill>
                      <a:prstDash val="solid"/>
                      <a:round/>
                      <a:headEnd type="none" w="med" len="med"/>
                      <a:tailEnd type="none" w="med" len="med"/>
                    </a:lnT>
                    <a:lnB w="76200" cap="flat" cmpd="sng" algn="ctr">
                      <a:solidFill>
                        <a:srgbClr val="F7F4F1"/>
                      </a:solidFill>
                      <a:prstDash val="solid"/>
                      <a:round/>
                      <a:headEnd type="none" w="med" len="med"/>
                      <a:tailEnd type="none" w="med" len="med"/>
                    </a:lnB>
                    <a:solidFill>
                      <a:srgbClr val="C8E0E6"/>
                    </a:solidFill>
                  </a:tcPr>
                </a:tc>
                <a:extLst>
                  <a:ext uri="{0D108BD9-81ED-4DB2-BD59-A6C34878D82A}">
                    <a16:rowId xmlns:a16="http://schemas.microsoft.com/office/drawing/2014/main" val="264969824"/>
                  </a:ext>
                </a:extLst>
              </a:tr>
            </a:tbl>
          </a:graphicData>
        </a:graphic>
      </p:graphicFrame>
    </p:spTree>
    <p:extLst>
      <p:ext uri="{BB962C8B-B14F-4D97-AF65-F5344CB8AC3E}">
        <p14:creationId xmlns:p14="http://schemas.microsoft.com/office/powerpoint/2010/main" val="340326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C01717F0-EA46-AC5B-E0E7-2A849F343A88}"/>
              </a:ext>
            </a:extLst>
          </p:cNvPr>
          <p:cNvSpPr/>
          <p:nvPr/>
        </p:nvSpPr>
        <p:spPr>
          <a:xfrm>
            <a:off x="206840" y="2002530"/>
            <a:ext cx="4965472" cy="335386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defRPr/>
            </a:pPr>
            <a:r>
              <a:rPr lang="en-GB" sz="1200">
                <a:solidFill>
                  <a:schemeClr val="bg1"/>
                </a:solidFill>
                <a:ea typeface="Lato"/>
                <a:cs typeface="Lato"/>
              </a:rPr>
              <a:t>% increase in users accessing NICE website for guidance and advice</a:t>
            </a:r>
          </a:p>
          <a:p>
            <a:pPr>
              <a:defRPr/>
            </a:pPr>
            <a:endParaRPr lang="en-GB" sz="1200">
              <a:solidFill>
                <a:schemeClr val="bg2"/>
              </a:solidFill>
            </a:endParaRPr>
          </a:p>
          <a:p>
            <a:pPr marL="285750" indent="-285750">
              <a:buFont typeface="Arial" panose="020B0604020202020204" pitchFamily="34" charset="0"/>
              <a:buChar char="•"/>
              <a:defRPr/>
            </a:pPr>
            <a:r>
              <a:rPr lang="en-GB" sz="1200">
                <a:solidFill>
                  <a:schemeClr val="bg2"/>
                </a:solidFill>
              </a:rPr>
              <a:t>Improved navigation: </a:t>
            </a:r>
            <a:r>
              <a:rPr lang="en-GB" sz="1200"/>
              <a:t>user research indicates the majority of users find it easy to find what they are looking for </a:t>
            </a:r>
          </a:p>
          <a:p>
            <a:pPr marL="285750" indent="-285750">
              <a:buFont typeface="Arial" panose="020B0604020202020204" pitchFamily="34" charset="0"/>
              <a:buChar char="•"/>
              <a:defRPr/>
            </a:pPr>
            <a:endParaRPr lang="en-GB" sz="1200">
              <a:solidFill>
                <a:schemeClr val="bg2"/>
              </a:solidFill>
            </a:endParaRPr>
          </a:p>
          <a:p>
            <a:pPr marL="285750" indent="-285750">
              <a:buFont typeface="Arial" panose="020B0604020202020204" pitchFamily="34" charset="0"/>
              <a:buChar char="•"/>
              <a:defRPr/>
            </a:pPr>
            <a:r>
              <a:rPr lang="en-GB" sz="1200"/>
              <a:t>15% increase in clicks on guidance products from the NICE corporate website</a:t>
            </a:r>
          </a:p>
          <a:p>
            <a:pPr marL="285750" indent="-285750">
              <a:buFont typeface="Arial" panose="020B0604020202020204" pitchFamily="34" charset="0"/>
              <a:buChar char="•"/>
              <a:defRPr/>
            </a:pPr>
            <a:endParaRPr lang="en-GB" sz="1200">
              <a:solidFill>
                <a:schemeClr val="bg2"/>
              </a:solidFill>
            </a:endParaRPr>
          </a:p>
          <a:p>
            <a:pPr marL="285750" indent="-285750">
              <a:buFont typeface="Arial" panose="020B0604020202020204" pitchFamily="34" charset="0"/>
              <a:buChar char="•"/>
              <a:defRPr/>
            </a:pPr>
            <a:r>
              <a:rPr lang="en-GB" sz="1200">
                <a:solidFill>
                  <a:schemeClr val="bg2"/>
                </a:solidFill>
              </a:rPr>
              <a:t>33% of Technology Appraisals of medicines and </a:t>
            </a:r>
            <a:r>
              <a:rPr lang="en-GB" sz="1200" err="1">
                <a:solidFill>
                  <a:schemeClr val="bg2"/>
                </a:solidFill>
              </a:rPr>
              <a:t>HealthTech</a:t>
            </a:r>
            <a:r>
              <a:rPr lang="en-GB" sz="1200">
                <a:solidFill>
                  <a:schemeClr val="bg2"/>
                </a:solidFill>
              </a:rPr>
              <a:t> are incorporated into corresponding guidelines by the end of 24/25</a:t>
            </a:r>
          </a:p>
          <a:p>
            <a:pPr marL="285750" indent="-285750">
              <a:buFont typeface="Arial" panose="020B0604020202020204" pitchFamily="34" charset="0"/>
              <a:buChar char="•"/>
              <a:defRPr/>
            </a:pPr>
            <a:endParaRPr lang="en-GB" sz="1200">
              <a:solidFill>
                <a:schemeClr val="bg2"/>
              </a:solidFill>
            </a:endParaRPr>
          </a:p>
          <a:p>
            <a:pPr marL="285750" indent="-285750">
              <a:buFont typeface="Arial" panose="020B0604020202020204" pitchFamily="34" charset="0"/>
              <a:buChar char="•"/>
              <a:defRPr/>
            </a:pPr>
            <a:r>
              <a:rPr lang="en-GB" sz="1200">
                <a:solidFill>
                  <a:schemeClr val="bg2"/>
                </a:solidFill>
              </a:rPr>
              <a:t>Increase in agreement amongst our core audiences that NICE guidance is useable in our reputation research survey in 2025</a:t>
            </a:r>
          </a:p>
        </p:txBody>
      </p:sp>
      <p:sp>
        <p:nvSpPr>
          <p:cNvPr id="6" name="Title 5">
            <a:extLst>
              <a:ext uri="{FF2B5EF4-FFF2-40B4-BE49-F238E27FC236}">
                <a16:creationId xmlns:a16="http://schemas.microsoft.com/office/drawing/2014/main" id="{F9E72DEA-7B84-0B07-2878-CFC4407CF3F1}"/>
              </a:ext>
            </a:extLst>
          </p:cNvPr>
          <p:cNvSpPr>
            <a:spLocks noGrp="1"/>
          </p:cNvSpPr>
          <p:nvPr>
            <p:ph type="ctrTitle"/>
          </p:nvPr>
        </p:nvSpPr>
        <p:spPr>
          <a:xfrm>
            <a:off x="407956" y="193157"/>
            <a:ext cx="11178381" cy="1167660"/>
          </a:xfrm>
        </p:spPr>
        <p:txBody>
          <a:bodyPr>
            <a:noAutofit/>
          </a:bodyPr>
          <a:lstStyle/>
          <a:p>
            <a:pPr>
              <a:lnSpc>
                <a:spcPct val="100000"/>
              </a:lnSpc>
            </a:pPr>
            <a:r>
              <a:rPr lang="en-GB" sz="3200">
                <a:latin typeface="+mj-lt"/>
              </a:rPr>
              <a:t>Ensuring our advice is useful and useable: </a:t>
            </a:r>
            <a:br>
              <a:rPr lang="en-GB" sz="3200">
                <a:latin typeface="+mj-lt"/>
              </a:rPr>
            </a:br>
            <a:r>
              <a:rPr lang="en-GB" sz="3200">
                <a:latin typeface="+mj-lt"/>
              </a:rPr>
              <a:t>key performance indicators and milestones</a:t>
            </a:r>
            <a:r>
              <a:rPr lang="en-GB" sz="2400">
                <a:latin typeface="+mj-lt"/>
              </a:rPr>
              <a:t> </a:t>
            </a:r>
            <a:endParaRPr lang="en-GB" sz="2400"/>
          </a:p>
        </p:txBody>
      </p:sp>
      <p:sp>
        <p:nvSpPr>
          <p:cNvPr id="2" name="TextBox 1">
            <a:extLst>
              <a:ext uri="{FF2B5EF4-FFF2-40B4-BE49-F238E27FC236}">
                <a16:creationId xmlns:a16="http://schemas.microsoft.com/office/drawing/2014/main" id="{6130C669-782F-FA28-BB82-F7B8FE51F360}"/>
              </a:ext>
            </a:extLst>
          </p:cNvPr>
          <p:cNvSpPr txBox="1"/>
          <p:nvPr/>
        </p:nvSpPr>
        <p:spPr>
          <a:xfrm>
            <a:off x="5440087" y="2045443"/>
            <a:ext cx="3235851" cy="307777"/>
          </a:xfrm>
          <a:prstGeom prst="rect">
            <a:avLst/>
          </a:prstGeom>
          <a:noFill/>
        </p:spPr>
        <p:txBody>
          <a:bodyPr wrap="square" rtlCol="0">
            <a:spAutoFit/>
          </a:bodyPr>
          <a:lstStyle/>
          <a:p>
            <a:pPr>
              <a:defRPr/>
            </a:pPr>
            <a:r>
              <a:rPr kumimoji="0" lang="en-GB" sz="1400" b="0" i="0" u="none" strike="noStrike" kern="1200" cap="none" spc="0" normalizeH="0" baseline="0" noProof="0">
                <a:ln>
                  <a:noFill/>
                </a:ln>
                <a:effectLst/>
                <a:uLnTx/>
                <a:uFillTx/>
                <a:latin typeface="Inter SemiBold" panose="02000503000000020004" pitchFamily="2" charset="0"/>
                <a:ea typeface="Inter SemiBold" panose="02000503000000020004" pitchFamily="2" charset="0"/>
                <a:cs typeface="Lato" panose="020F0502020204030203" pitchFamily="34" charset="0"/>
              </a:rPr>
              <a:t>By the end of 24/25 we will have: </a:t>
            </a:r>
          </a:p>
        </p:txBody>
      </p:sp>
      <p:sp>
        <p:nvSpPr>
          <p:cNvPr id="21" name="TextBox 20">
            <a:extLst>
              <a:ext uri="{FF2B5EF4-FFF2-40B4-BE49-F238E27FC236}">
                <a16:creationId xmlns:a16="http://schemas.microsoft.com/office/drawing/2014/main" id="{8B83A296-B71D-6C9F-A6CF-B6E3501771A6}"/>
              </a:ext>
              <a:ext uri="{C183D7F6-B498-43B3-948B-1728B52AA6E4}">
                <adec:decorative xmlns:adec="http://schemas.microsoft.com/office/drawing/2017/decorative" val="1"/>
              </a:ext>
            </a:extLst>
          </p:cNvPr>
          <p:cNvSpPr txBox="1"/>
          <p:nvPr/>
        </p:nvSpPr>
        <p:spPr>
          <a:xfrm>
            <a:off x="10056843" y="2042290"/>
            <a:ext cx="1885181" cy="307777"/>
          </a:xfrm>
          <a:prstGeom prst="rect">
            <a:avLst/>
          </a:prstGeom>
          <a:noFill/>
        </p:spPr>
        <p:txBody>
          <a:bodyPr wrap="square" rtlCol="0">
            <a:spAutoFit/>
          </a:bodyPr>
          <a:lstStyle/>
          <a:p>
            <a:pPr>
              <a:defRPr/>
            </a:pPr>
            <a:r>
              <a:rPr kumimoji="0" lang="en-GB" sz="1400" b="1" i="0" u="none" strike="noStrike" kern="1200" cap="none" spc="0" normalizeH="0" baseline="0" noProof="0">
                <a:ln>
                  <a:noFill/>
                </a:ln>
                <a:effectLst/>
                <a:uLnTx/>
                <a:uFillTx/>
                <a:latin typeface="Inter"/>
                <a:ea typeface="Lato" panose="020F0502020204030203" pitchFamily="34" charset="0"/>
                <a:cs typeface="Lato" panose="020F0502020204030203" pitchFamily="34" charset="0"/>
              </a:rPr>
              <a:t>Q1    Q2    Q3    Q4 </a:t>
            </a:r>
          </a:p>
        </p:txBody>
      </p:sp>
      <p:sp>
        <p:nvSpPr>
          <p:cNvPr id="4" name="TextBox 3">
            <a:extLst>
              <a:ext uri="{FF2B5EF4-FFF2-40B4-BE49-F238E27FC236}">
                <a16:creationId xmlns:a16="http://schemas.microsoft.com/office/drawing/2014/main" id="{F8821952-575E-0BBA-E499-76983A6FD017}"/>
              </a:ext>
            </a:extLst>
          </p:cNvPr>
          <p:cNvSpPr txBox="1"/>
          <p:nvPr/>
        </p:nvSpPr>
        <p:spPr>
          <a:xfrm>
            <a:off x="5380916" y="3074275"/>
            <a:ext cx="4564664" cy="307777"/>
          </a:xfrm>
          <a:prstGeom prst="rect">
            <a:avLst/>
          </a:prstGeom>
          <a:noFill/>
        </p:spPr>
        <p:txBody>
          <a:bodyPr wrap="square" rtlCol="0">
            <a:spAutoFit/>
          </a:bodyPr>
          <a:lstStyle/>
          <a:p>
            <a:pPr>
              <a:defRPr/>
            </a:pPr>
            <a:r>
              <a:rPr kumimoji="0" lang="en-GB" sz="1400" b="0" i="0" u="none" strike="noStrike" kern="1200" cap="none" spc="0" normalizeH="0" baseline="0" noProof="0">
                <a:ln>
                  <a:noFill/>
                </a:ln>
                <a:effectLst/>
                <a:uLnTx/>
                <a:uFillTx/>
                <a:latin typeface="Inter"/>
                <a:ea typeface="Lato" panose="020F0502020204030203" pitchFamily="34" charset="0"/>
                <a:cs typeface="Lato" panose="020F0502020204030203" pitchFamily="34" charset="0"/>
              </a:rPr>
              <a:t>Completed migration to new corporate website</a:t>
            </a:r>
          </a:p>
        </p:txBody>
      </p:sp>
      <p:grpSp>
        <p:nvGrpSpPr>
          <p:cNvPr id="22" name="Group 21" descr="Arrow showing completion in Q3 to Q4 of 23/24">
            <a:extLst>
              <a:ext uri="{FF2B5EF4-FFF2-40B4-BE49-F238E27FC236}">
                <a16:creationId xmlns:a16="http://schemas.microsoft.com/office/drawing/2014/main" id="{D472C944-75A9-C370-B227-5E6C2362C70C}"/>
              </a:ext>
            </a:extLst>
          </p:cNvPr>
          <p:cNvGrpSpPr/>
          <p:nvPr/>
        </p:nvGrpSpPr>
        <p:grpSpPr>
          <a:xfrm>
            <a:off x="9974610" y="4421071"/>
            <a:ext cx="1831937" cy="302352"/>
            <a:chOff x="8524240" y="3828397"/>
            <a:chExt cx="3241924" cy="224908"/>
          </a:xfrm>
        </p:grpSpPr>
        <p:sp>
          <p:nvSpPr>
            <p:cNvPr id="23" name="Rectangle 22">
              <a:extLst>
                <a:ext uri="{FF2B5EF4-FFF2-40B4-BE49-F238E27FC236}">
                  <a16:creationId xmlns:a16="http://schemas.microsoft.com/office/drawing/2014/main" id="{F8B6683B-FA1E-7ED1-CD26-10DFD2C0BC68}"/>
                </a:ext>
              </a:extLst>
            </p:cNvPr>
            <p:cNvSpPr/>
            <p:nvPr/>
          </p:nvSpPr>
          <p:spPr>
            <a:xfrm>
              <a:off x="10491994" y="3857695"/>
              <a:ext cx="1274170" cy="167842"/>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BEAF0038-52F1-56F0-8E38-26EE6D6B9CE4}"/>
                </a:ext>
              </a:extLst>
            </p:cNvPr>
            <p:cNvSpPr/>
            <p:nvPr/>
          </p:nvSpPr>
          <p:spPr>
            <a:xfrm>
              <a:off x="8524240" y="3857695"/>
              <a:ext cx="1967753" cy="16784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Diamond 24">
              <a:extLst>
                <a:ext uri="{FF2B5EF4-FFF2-40B4-BE49-F238E27FC236}">
                  <a16:creationId xmlns:a16="http://schemas.microsoft.com/office/drawing/2014/main" id="{4B755702-FABD-2260-A14A-5190D66E3C45}"/>
                </a:ext>
              </a:extLst>
            </p:cNvPr>
            <p:cNvSpPr/>
            <p:nvPr/>
          </p:nvSpPr>
          <p:spPr>
            <a:xfrm>
              <a:off x="10380979" y="3828397"/>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2" name="Straight Connector 11">
            <a:extLst>
              <a:ext uri="{FF2B5EF4-FFF2-40B4-BE49-F238E27FC236}">
                <a16:creationId xmlns:a16="http://schemas.microsoft.com/office/drawing/2014/main" id="{7A74EDF3-C772-5671-60F0-1FA9C150B2AC}"/>
              </a:ext>
              <a:ext uri="{C183D7F6-B498-43B3-948B-1728B52AA6E4}">
                <adec:decorative xmlns:adec="http://schemas.microsoft.com/office/drawing/2017/decorative" val="1"/>
              </a:ext>
            </a:extLst>
          </p:cNvPr>
          <p:cNvCxnSpPr>
            <a:cxnSpLocks/>
          </p:cNvCxnSpPr>
          <p:nvPr/>
        </p:nvCxnSpPr>
        <p:spPr>
          <a:xfrm>
            <a:off x="5380916" y="4203123"/>
            <a:ext cx="6474304" cy="24889"/>
          </a:xfrm>
          <a:prstGeom prst="line">
            <a:avLst/>
          </a:prstGeom>
          <a:ln>
            <a:solidFill>
              <a:srgbClr val="00436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3F24E21-CE9B-1477-C8BC-3AF875E6E64E}"/>
              </a:ext>
              <a:ext uri="{C183D7F6-B498-43B3-948B-1728B52AA6E4}">
                <adec:decorative xmlns:adec="http://schemas.microsoft.com/office/drawing/2017/decorative" val="1"/>
              </a:ext>
            </a:extLst>
          </p:cNvPr>
          <p:cNvCxnSpPr>
            <a:cxnSpLocks/>
          </p:cNvCxnSpPr>
          <p:nvPr/>
        </p:nvCxnSpPr>
        <p:spPr>
          <a:xfrm>
            <a:off x="5380916" y="2366645"/>
            <a:ext cx="6474304" cy="5727"/>
          </a:xfrm>
          <a:prstGeom prst="line">
            <a:avLst/>
          </a:prstGeom>
          <a:ln>
            <a:solidFill>
              <a:srgbClr val="00436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E4D3708-ABCB-CAE4-EF3E-6BF0F58D2756}"/>
              </a:ext>
              <a:ext uri="{C183D7F6-B498-43B3-948B-1728B52AA6E4}">
                <adec:decorative xmlns:adec="http://schemas.microsoft.com/office/drawing/2017/decorative" val="1"/>
              </a:ext>
            </a:extLst>
          </p:cNvPr>
          <p:cNvCxnSpPr>
            <a:cxnSpLocks/>
          </p:cNvCxnSpPr>
          <p:nvPr/>
        </p:nvCxnSpPr>
        <p:spPr>
          <a:xfrm>
            <a:off x="5380916" y="3524117"/>
            <a:ext cx="6482309" cy="19813"/>
          </a:xfrm>
          <a:prstGeom prst="line">
            <a:avLst/>
          </a:prstGeom>
          <a:ln>
            <a:solidFill>
              <a:srgbClr val="00436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ADF938F-9EA0-A294-0E95-BBD0E30D5E5B}"/>
              </a:ext>
              <a:ext uri="{C183D7F6-B498-43B3-948B-1728B52AA6E4}">
                <adec:decorative xmlns:adec="http://schemas.microsoft.com/office/drawing/2017/decorative" val="1"/>
              </a:ext>
            </a:extLst>
          </p:cNvPr>
          <p:cNvCxnSpPr>
            <a:cxnSpLocks/>
          </p:cNvCxnSpPr>
          <p:nvPr/>
        </p:nvCxnSpPr>
        <p:spPr>
          <a:xfrm>
            <a:off x="5380916" y="5543266"/>
            <a:ext cx="6482309" cy="0"/>
          </a:xfrm>
          <a:prstGeom prst="line">
            <a:avLst/>
          </a:prstGeom>
          <a:ln>
            <a:solidFill>
              <a:srgbClr val="00436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1F2CBD9-747C-A8EA-AED8-9C2018C6D60C}"/>
              </a:ext>
              <a:ext uri="{C183D7F6-B498-43B3-948B-1728B52AA6E4}">
                <adec:decorative xmlns:adec="http://schemas.microsoft.com/office/drawing/2017/decorative" val="1"/>
              </a:ext>
            </a:extLst>
          </p:cNvPr>
          <p:cNvCxnSpPr>
            <a:cxnSpLocks/>
          </p:cNvCxnSpPr>
          <p:nvPr/>
        </p:nvCxnSpPr>
        <p:spPr>
          <a:xfrm>
            <a:off x="5380916" y="2941868"/>
            <a:ext cx="6501937" cy="0"/>
          </a:xfrm>
          <a:prstGeom prst="line">
            <a:avLst/>
          </a:prstGeom>
          <a:ln>
            <a:solidFill>
              <a:srgbClr val="00436C"/>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661169C7-56D1-7DCA-171E-0FC25BE67750}"/>
              </a:ext>
            </a:extLst>
          </p:cNvPr>
          <p:cNvSpPr txBox="1"/>
          <p:nvPr/>
        </p:nvSpPr>
        <p:spPr>
          <a:xfrm>
            <a:off x="5380916" y="3597535"/>
            <a:ext cx="4575550" cy="523220"/>
          </a:xfrm>
          <a:prstGeom prst="rect">
            <a:avLst/>
          </a:prstGeom>
          <a:noFill/>
        </p:spPr>
        <p:txBody>
          <a:bodyPr wrap="square" rtlCol="0">
            <a:spAutoFit/>
          </a:bodyPr>
          <a:lstStyle/>
          <a:p>
            <a:pPr>
              <a:defRPr/>
            </a:pPr>
            <a:r>
              <a:rPr kumimoji="0" lang="en-GB" sz="1400" b="0" i="0" u="none" strike="noStrike" kern="1200" cap="none" spc="0" normalizeH="0" baseline="0" noProof="0">
                <a:ln>
                  <a:noFill/>
                </a:ln>
                <a:effectLst/>
                <a:uLnTx/>
                <a:uFillTx/>
                <a:latin typeface="Inter"/>
                <a:ea typeface="Lato" panose="020F0502020204030203" pitchFamily="34" charset="0"/>
                <a:cs typeface="Lato" panose="020F0502020204030203" pitchFamily="34" charset="0"/>
              </a:rPr>
              <a:t>Complete proof of concepts with semantic data model to inform next steps of knowledge platform</a:t>
            </a:r>
          </a:p>
        </p:txBody>
      </p:sp>
      <p:sp>
        <p:nvSpPr>
          <p:cNvPr id="69" name="TextBox 68">
            <a:extLst>
              <a:ext uri="{FF2B5EF4-FFF2-40B4-BE49-F238E27FC236}">
                <a16:creationId xmlns:a16="http://schemas.microsoft.com/office/drawing/2014/main" id="{D9D7CC44-30A5-33B2-63DD-7B31BC64AC39}"/>
              </a:ext>
            </a:extLst>
          </p:cNvPr>
          <p:cNvSpPr txBox="1"/>
          <p:nvPr/>
        </p:nvSpPr>
        <p:spPr>
          <a:xfrm>
            <a:off x="5380916" y="4309202"/>
            <a:ext cx="4575551" cy="523220"/>
          </a:xfrm>
          <a:prstGeom prst="rect">
            <a:avLst/>
          </a:prstGeom>
          <a:noFill/>
        </p:spPr>
        <p:txBody>
          <a:bodyPr wrap="square" rtlCol="0">
            <a:spAutoFit/>
          </a:bodyPr>
          <a:lstStyle/>
          <a:p>
            <a:pPr>
              <a:defRPr/>
            </a:pPr>
            <a:r>
              <a:rPr kumimoji="0" lang="en-GB" sz="1400" b="0" i="0" u="none" strike="noStrike" kern="1200" cap="none" spc="0" normalizeH="0" baseline="0" noProof="0">
                <a:ln>
                  <a:noFill/>
                </a:ln>
                <a:effectLst/>
                <a:uLnTx/>
                <a:uFillTx/>
                <a:latin typeface="Inter"/>
                <a:ea typeface="Lato" panose="020F0502020204030203" pitchFamily="34" charset="0"/>
                <a:cs typeface="Lato" panose="020F0502020204030203" pitchFamily="34" charset="0"/>
              </a:rPr>
              <a:t>Agreed a standard structure of recommendations and templates using this structure</a:t>
            </a:r>
          </a:p>
        </p:txBody>
      </p:sp>
      <p:sp>
        <p:nvSpPr>
          <p:cNvPr id="70" name="TextBox 69">
            <a:extLst>
              <a:ext uri="{FF2B5EF4-FFF2-40B4-BE49-F238E27FC236}">
                <a16:creationId xmlns:a16="http://schemas.microsoft.com/office/drawing/2014/main" id="{16EB28E0-64A7-DF13-8546-ED594BC08503}"/>
              </a:ext>
            </a:extLst>
          </p:cNvPr>
          <p:cNvSpPr txBox="1"/>
          <p:nvPr/>
        </p:nvSpPr>
        <p:spPr>
          <a:xfrm>
            <a:off x="5380916" y="2383386"/>
            <a:ext cx="4846914" cy="523220"/>
          </a:xfrm>
          <a:prstGeom prst="rect">
            <a:avLst/>
          </a:prstGeom>
          <a:noFill/>
        </p:spPr>
        <p:txBody>
          <a:bodyPr wrap="square" lIns="91440" tIns="45720" rIns="91440" bIns="45720" rtlCol="0" anchor="t">
            <a:spAutoFit/>
          </a:bodyPr>
          <a:lstStyle/>
          <a:p>
            <a:pPr>
              <a:defRPr/>
            </a:pPr>
            <a:r>
              <a:rPr lang="en-GB" sz="1400"/>
              <a:t>Start routinely incorporating relevant medicine Technology Appraisals in guidelines</a:t>
            </a:r>
            <a:endParaRPr kumimoji="0" lang="en-GB" sz="1400" b="0" i="0" u="none" strike="noStrike" kern="1200" cap="none" spc="0" normalizeH="0" baseline="0" noProof="0">
              <a:ln>
                <a:noFill/>
              </a:ln>
              <a:effectLst/>
              <a:uLnTx/>
              <a:uFillTx/>
              <a:latin typeface="Inter"/>
              <a:ea typeface="Lato" panose="020F0502020204030203" pitchFamily="34" charset="0"/>
              <a:cs typeface="Lato" panose="020F0502020204030203" pitchFamily="34" charset="0"/>
            </a:endParaRPr>
          </a:p>
        </p:txBody>
      </p:sp>
      <p:sp>
        <p:nvSpPr>
          <p:cNvPr id="71" name="TextBox 70">
            <a:extLst>
              <a:ext uri="{FF2B5EF4-FFF2-40B4-BE49-F238E27FC236}">
                <a16:creationId xmlns:a16="http://schemas.microsoft.com/office/drawing/2014/main" id="{0A5039A3-7057-7195-C13E-BC9C84DC21B8}"/>
              </a:ext>
            </a:extLst>
          </p:cNvPr>
          <p:cNvSpPr txBox="1"/>
          <p:nvPr/>
        </p:nvSpPr>
        <p:spPr>
          <a:xfrm>
            <a:off x="5380916" y="5077216"/>
            <a:ext cx="4575551" cy="307777"/>
          </a:xfrm>
          <a:prstGeom prst="rect">
            <a:avLst/>
          </a:prstGeom>
          <a:noFill/>
        </p:spPr>
        <p:txBody>
          <a:bodyPr wrap="square" rtlCol="0">
            <a:spAutoFit/>
          </a:bodyPr>
          <a:lstStyle/>
          <a:p>
            <a:pPr>
              <a:defRPr/>
            </a:pPr>
            <a:r>
              <a:rPr lang="en-GB" sz="1400">
                <a:latin typeface="Inter"/>
                <a:ea typeface="Lato" panose="020F0502020204030203" pitchFamily="34" charset="0"/>
                <a:cs typeface="Lato" panose="020F0502020204030203" pitchFamily="34" charset="0"/>
              </a:rPr>
              <a:t>Launched a new content governance process</a:t>
            </a:r>
            <a:endParaRPr kumimoji="0" lang="en-GB" sz="1400" b="0" i="0" u="none" strike="noStrike" kern="1200" cap="none" spc="0" normalizeH="0" baseline="0" noProof="0">
              <a:ln>
                <a:noFill/>
              </a:ln>
              <a:effectLst/>
              <a:uLnTx/>
              <a:uFillTx/>
              <a:latin typeface="Inter"/>
              <a:ea typeface="Lato" panose="020F0502020204030203" pitchFamily="34" charset="0"/>
              <a:cs typeface="Lato" panose="020F0502020204030203" pitchFamily="34" charset="0"/>
            </a:endParaRPr>
          </a:p>
        </p:txBody>
      </p:sp>
      <p:sp>
        <p:nvSpPr>
          <p:cNvPr id="72" name="TextBox 71">
            <a:extLst>
              <a:ext uri="{FF2B5EF4-FFF2-40B4-BE49-F238E27FC236}">
                <a16:creationId xmlns:a16="http://schemas.microsoft.com/office/drawing/2014/main" id="{25F43434-9958-AA1C-3BCE-A866D82BB6A8}"/>
              </a:ext>
            </a:extLst>
          </p:cNvPr>
          <p:cNvSpPr txBox="1"/>
          <p:nvPr/>
        </p:nvSpPr>
        <p:spPr>
          <a:xfrm>
            <a:off x="206840" y="1501611"/>
            <a:ext cx="3774056" cy="338554"/>
          </a:xfrm>
          <a:prstGeom prst="rect">
            <a:avLst/>
          </a:prstGeom>
          <a:noFill/>
        </p:spPr>
        <p:txBody>
          <a:bodyPr wrap="square" rtlCol="0">
            <a:spAutoFit/>
          </a:bodyPr>
          <a:lstStyle/>
          <a:p>
            <a:r>
              <a:rPr lang="en-GB" sz="1600" b="1"/>
              <a:t>Key Performance Indicators:</a:t>
            </a:r>
          </a:p>
        </p:txBody>
      </p:sp>
      <p:sp>
        <p:nvSpPr>
          <p:cNvPr id="75" name="TextBox 74">
            <a:extLst>
              <a:ext uri="{FF2B5EF4-FFF2-40B4-BE49-F238E27FC236}">
                <a16:creationId xmlns:a16="http://schemas.microsoft.com/office/drawing/2014/main" id="{65ACA6BF-82A9-56EC-D62F-B0C1CE939A0A}"/>
              </a:ext>
            </a:extLst>
          </p:cNvPr>
          <p:cNvSpPr txBox="1"/>
          <p:nvPr/>
        </p:nvSpPr>
        <p:spPr>
          <a:xfrm>
            <a:off x="5450973" y="1504770"/>
            <a:ext cx="2254648" cy="338554"/>
          </a:xfrm>
          <a:prstGeom prst="rect">
            <a:avLst/>
          </a:prstGeom>
          <a:noFill/>
        </p:spPr>
        <p:txBody>
          <a:bodyPr wrap="square" rtlCol="0">
            <a:spAutoFit/>
          </a:bodyPr>
          <a:lstStyle/>
          <a:p>
            <a:r>
              <a:rPr lang="en-GB" sz="1600" b="1"/>
              <a:t>Milestones:</a:t>
            </a:r>
          </a:p>
        </p:txBody>
      </p:sp>
      <p:grpSp>
        <p:nvGrpSpPr>
          <p:cNvPr id="87" name="Group 86" descr="An arrow showing completion in  Q2 of 23/24">
            <a:extLst>
              <a:ext uri="{FF2B5EF4-FFF2-40B4-BE49-F238E27FC236}">
                <a16:creationId xmlns:a16="http://schemas.microsoft.com/office/drawing/2014/main" id="{7BDC9869-C811-DFE0-3A3E-957A0B9448CB}"/>
              </a:ext>
            </a:extLst>
          </p:cNvPr>
          <p:cNvGrpSpPr/>
          <p:nvPr/>
        </p:nvGrpSpPr>
        <p:grpSpPr>
          <a:xfrm>
            <a:off x="9974610" y="3024641"/>
            <a:ext cx="1863408" cy="359732"/>
            <a:chOff x="8326512" y="1909680"/>
            <a:chExt cx="3249973" cy="224908"/>
          </a:xfrm>
        </p:grpSpPr>
        <p:sp>
          <p:nvSpPr>
            <p:cNvPr id="88" name="Rectangle 87">
              <a:extLst>
                <a:ext uri="{FF2B5EF4-FFF2-40B4-BE49-F238E27FC236}">
                  <a16:creationId xmlns:a16="http://schemas.microsoft.com/office/drawing/2014/main" id="{C0142AF7-B930-BD9D-0849-0094532F63D5}"/>
                </a:ext>
              </a:extLst>
            </p:cNvPr>
            <p:cNvSpPr/>
            <p:nvPr/>
          </p:nvSpPr>
          <p:spPr>
            <a:xfrm>
              <a:off x="9401694" y="1952101"/>
              <a:ext cx="2174791" cy="141609"/>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9" name="Rectangle 88">
              <a:extLst>
                <a:ext uri="{FF2B5EF4-FFF2-40B4-BE49-F238E27FC236}">
                  <a16:creationId xmlns:a16="http://schemas.microsoft.com/office/drawing/2014/main" id="{949DE0CA-2464-FE44-D18E-73A15C40598E}"/>
                </a:ext>
              </a:extLst>
            </p:cNvPr>
            <p:cNvSpPr/>
            <p:nvPr/>
          </p:nvSpPr>
          <p:spPr>
            <a:xfrm>
              <a:off x="8326512" y="1953756"/>
              <a:ext cx="1075183" cy="13995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0" name="Diamond 89">
              <a:extLst>
                <a:ext uri="{FF2B5EF4-FFF2-40B4-BE49-F238E27FC236}">
                  <a16:creationId xmlns:a16="http://schemas.microsoft.com/office/drawing/2014/main" id="{2465054C-E0EF-EC93-0934-6394F2220B6D}"/>
                </a:ext>
              </a:extLst>
            </p:cNvPr>
            <p:cNvSpPr/>
            <p:nvPr/>
          </p:nvSpPr>
          <p:spPr>
            <a:xfrm>
              <a:off x="9304713" y="1909680"/>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grpSp>
        <p:nvGrpSpPr>
          <p:cNvPr id="32" name="Group 31" descr="Arrow showing completion in Q3 to Q4 of 23/24">
            <a:extLst>
              <a:ext uri="{FF2B5EF4-FFF2-40B4-BE49-F238E27FC236}">
                <a16:creationId xmlns:a16="http://schemas.microsoft.com/office/drawing/2014/main" id="{7C8BC903-1C5B-6025-97B9-FAF0501D134F}"/>
              </a:ext>
            </a:extLst>
          </p:cNvPr>
          <p:cNvGrpSpPr/>
          <p:nvPr/>
        </p:nvGrpSpPr>
        <p:grpSpPr>
          <a:xfrm>
            <a:off x="9974610" y="5081456"/>
            <a:ext cx="1831937" cy="302352"/>
            <a:chOff x="8524240" y="3828397"/>
            <a:chExt cx="3241924" cy="224908"/>
          </a:xfrm>
        </p:grpSpPr>
        <p:sp>
          <p:nvSpPr>
            <p:cNvPr id="35" name="Rectangle 34">
              <a:extLst>
                <a:ext uri="{FF2B5EF4-FFF2-40B4-BE49-F238E27FC236}">
                  <a16:creationId xmlns:a16="http://schemas.microsoft.com/office/drawing/2014/main" id="{D0E56DC6-4AEB-FAC1-7D43-D94846E836F8}"/>
                </a:ext>
              </a:extLst>
            </p:cNvPr>
            <p:cNvSpPr/>
            <p:nvPr/>
          </p:nvSpPr>
          <p:spPr>
            <a:xfrm>
              <a:off x="10491994" y="3857695"/>
              <a:ext cx="1274170" cy="167842"/>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1C22EFE5-59CC-0151-0497-7C24A326D710}"/>
                </a:ext>
              </a:extLst>
            </p:cNvPr>
            <p:cNvSpPr/>
            <p:nvPr/>
          </p:nvSpPr>
          <p:spPr>
            <a:xfrm>
              <a:off x="8524240" y="3857695"/>
              <a:ext cx="1967753" cy="16784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Diamond 36">
              <a:extLst>
                <a:ext uri="{FF2B5EF4-FFF2-40B4-BE49-F238E27FC236}">
                  <a16:creationId xmlns:a16="http://schemas.microsoft.com/office/drawing/2014/main" id="{B51AC595-5387-9644-5FD4-06B2F77DFF45}"/>
                </a:ext>
              </a:extLst>
            </p:cNvPr>
            <p:cNvSpPr/>
            <p:nvPr/>
          </p:nvSpPr>
          <p:spPr>
            <a:xfrm>
              <a:off x="10380979" y="3828397"/>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3" name="Straight Connector 12">
            <a:extLst>
              <a:ext uri="{FF2B5EF4-FFF2-40B4-BE49-F238E27FC236}">
                <a16:creationId xmlns:a16="http://schemas.microsoft.com/office/drawing/2014/main" id="{65C2F265-FD07-405B-3506-1C7AA81B3F64}"/>
              </a:ext>
              <a:ext uri="{C183D7F6-B498-43B3-948B-1728B52AA6E4}">
                <adec:decorative xmlns:adec="http://schemas.microsoft.com/office/drawing/2017/decorative" val="1"/>
              </a:ext>
            </a:extLst>
          </p:cNvPr>
          <p:cNvCxnSpPr>
            <a:cxnSpLocks/>
          </p:cNvCxnSpPr>
          <p:nvPr/>
        </p:nvCxnSpPr>
        <p:spPr>
          <a:xfrm>
            <a:off x="5380916" y="4937161"/>
            <a:ext cx="6474304" cy="24889"/>
          </a:xfrm>
          <a:prstGeom prst="line">
            <a:avLst/>
          </a:prstGeom>
          <a:ln>
            <a:solidFill>
              <a:srgbClr val="00436C"/>
            </a:solidFill>
          </a:ln>
        </p:spPr>
        <p:style>
          <a:lnRef idx="1">
            <a:schemeClr val="accent1"/>
          </a:lnRef>
          <a:fillRef idx="0">
            <a:schemeClr val="accent1"/>
          </a:fillRef>
          <a:effectRef idx="0">
            <a:schemeClr val="accent1"/>
          </a:effectRef>
          <a:fontRef idx="minor">
            <a:schemeClr val="tx1"/>
          </a:fontRef>
        </p:style>
      </p:cxnSp>
      <p:grpSp>
        <p:nvGrpSpPr>
          <p:cNvPr id="11" name="Group 10" descr="An arrow showing completion at start of Q1 23/24">
            <a:extLst>
              <a:ext uri="{FF2B5EF4-FFF2-40B4-BE49-F238E27FC236}">
                <a16:creationId xmlns:a16="http://schemas.microsoft.com/office/drawing/2014/main" id="{1FC8164D-09FD-6729-973E-07245A3FFBE2}"/>
              </a:ext>
            </a:extLst>
          </p:cNvPr>
          <p:cNvGrpSpPr/>
          <p:nvPr/>
        </p:nvGrpSpPr>
        <p:grpSpPr>
          <a:xfrm>
            <a:off x="9974610" y="2458382"/>
            <a:ext cx="1905428" cy="346820"/>
            <a:chOff x="8566970" y="4237525"/>
            <a:chExt cx="3300910" cy="224908"/>
          </a:xfrm>
        </p:grpSpPr>
        <p:sp>
          <p:nvSpPr>
            <p:cNvPr id="8" name="Rectangle 7">
              <a:extLst>
                <a:ext uri="{FF2B5EF4-FFF2-40B4-BE49-F238E27FC236}">
                  <a16:creationId xmlns:a16="http://schemas.microsoft.com/office/drawing/2014/main" id="{0F4CA95F-268B-2875-FDD0-82AC9FB0C8F4}"/>
                </a:ext>
              </a:extLst>
            </p:cNvPr>
            <p:cNvSpPr/>
            <p:nvPr/>
          </p:nvSpPr>
          <p:spPr>
            <a:xfrm>
              <a:off x="8984676" y="4263614"/>
              <a:ext cx="2883204" cy="168914"/>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Rectangle 8">
              <a:extLst>
                <a:ext uri="{FF2B5EF4-FFF2-40B4-BE49-F238E27FC236}">
                  <a16:creationId xmlns:a16="http://schemas.microsoft.com/office/drawing/2014/main" id="{6D3B9419-5589-0480-002D-8FF8EDA82A36}"/>
                </a:ext>
              </a:extLst>
            </p:cNvPr>
            <p:cNvSpPr/>
            <p:nvPr/>
          </p:nvSpPr>
          <p:spPr>
            <a:xfrm>
              <a:off x="8566970" y="4263615"/>
              <a:ext cx="417706" cy="16891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0" name="Diamond 9">
              <a:extLst>
                <a:ext uri="{FF2B5EF4-FFF2-40B4-BE49-F238E27FC236}">
                  <a16:creationId xmlns:a16="http://schemas.microsoft.com/office/drawing/2014/main" id="{F4D5FC8B-592C-A53F-3CB7-D56487D3EAF7}"/>
                </a:ext>
              </a:extLst>
            </p:cNvPr>
            <p:cNvSpPr/>
            <p:nvPr/>
          </p:nvSpPr>
          <p:spPr>
            <a:xfrm>
              <a:off x="8887694" y="4237525"/>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grpSp>
        <p:nvGrpSpPr>
          <p:cNvPr id="3" name="Group 2" descr="An arrow showing completion in  Q2 of 23/24">
            <a:extLst>
              <a:ext uri="{FF2B5EF4-FFF2-40B4-BE49-F238E27FC236}">
                <a16:creationId xmlns:a16="http://schemas.microsoft.com/office/drawing/2014/main" id="{AF25E590-35FE-315E-F161-9B112E6F29C9}"/>
              </a:ext>
            </a:extLst>
          </p:cNvPr>
          <p:cNvGrpSpPr/>
          <p:nvPr/>
        </p:nvGrpSpPr>
        <p:grpSpPr>
          <a:xfrm>
            <a:off x="9974610" y="3683366"/>
            <a:ext cx="1863408" cy="359732"/>
            <a:chOff x="8326512" y="1909680"/>
            <a:chExt cx="3249973" cy="224908"/>
          </a:xfrm>
        </p:grpSpPr>
        <p:sp>
          <p:nvSpPr>
            <p:cNvPr id="5" name="Rectangle 4">
              <a:extLst>
                <a:ext uri="{FF2B5EF4-FFF2-40B4-BE49-F238E27FC236}">
                  <a16:creationId xmlns:a16="http://schemas.microsoft.com/office/drawing/2014/main" id="{24CFDF43-672E-B29C-BA46-837C1269432E}"/>
                </a:ext>
              </a:extLst>
            </p:cNvPr>
            <p:cNvSpPr/>
            <p:nvPr/>
          </p:nvSpPr>
          <p:spPr>
            <a:xfrm>
              <a:off x="9401694" y="1952101"/>
              <a:ext cx="2174791" cy="141609"/>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Rectangle 6">
              <a:extLst>
                <a:ext uri="{FF2B5EF4-FFF2-40B4-BE49-F238E27FC236}">
                  <a16:creationId xmlns:a16="http://schemas.microsoft.com/office/drawing/2014/main" id="{DBB08D8D-33A4-9382-3E20-2C6DBADA0D31}"/>
                </a:ext>
              </a:extLst>
            </p:cNvPr>
            <p:cNvSpPr/>
            <p:nvPr/>
          </p:nvSpPr>
          <p:spPr>
            <a:xfrm>
              <a:off x="8326512" y="1953756"/>
              <a:ext cx="1075183" cy="13995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4" name="Diamond 13">
              <a:extLst>
                <a:ext uri="{FF2B5EF4-FFF2-40B4-BE49-F238E27FC236}">
                  <a16:creationId xmlns:a16="http://schemas.microsoft.com/office/drawing/2014/main" id="{65B5A109-EE25-FE73-DC31-67AC333D620A}"/>
                </a:ext>
              </a:extLst>
            </p:cNvPr>
            <p:cNvSpPr/>
            <p:nvPr/>
          </p:nvSpPr>
          <p:spPr>
            <a:xfrm>
              <a:off x="9304713" y="1909680"/>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Tree>
    <p:extLst>
      <p:ext uri="{BB962C8B-B14F-4D97-AF65-F5344CB8AC3E}">
        <p14:creationId xmlns:p14="http://schemas.microsoft.com/office/powerpoint/2010/main" val="2705831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64BF-A0DC-25E0-A0B4-CBB5BC0C508F}"/>
              </a:ext>
            </a:extLst>
          </p:cNvPr>
          <p:cNvSpPr>
            <a:spLocks noGrp="1"/>
          </p:cNvSpPr>
          <p:nvPr>
            <p:ph type="ctrTitle"/>
          </p:nvPr>
        </p:nvSpPr>
        <p:spPr>
          <a:xfrm>
            <a:off x="255344" y="112000"/>
            <a:ext cx="11652077" cy="537457"/>
          </a:xfrm>
        </p:spPr>
        <p:txBody>
          <a:bodyPr>
            <a:normAutofit fontScale="90000"/>
          </a:bodyPr>
          <a:lstStyle/>
          <a:p>
            <a:r>
              <a:rPr lang="en-GB" sz="3200">
                <a:latin typeface="+mj-lt"/>
              </a:rPr>
              <a:t>4. Demonstrable impact for people, communities and the health &amp; care system</a:t>
            </a:r>
          </a:p>
        </p:txBody>
      </p:sp>
      <p:graphicFrame>
        <p:nvGraphicFramePr>
          <p:cNvPr id="8" name="Table 7">
            <a:extLst>
              <a:ext uri="{FF2B5EF4-FFF2-40B4-BE49-F238E27FC236}">
                <a16:creationId xmlns:a16="http://schemas.microsoft.com/office/drawing/2014/main" id="{3F9CB09A-0507-7F40-9488-92D70038468A}"/>
              </a:ext>
            </a:extLst>
          </p:cNvPr>
          <p:cNvGraphicFramePr>
            <a:graphicFrameLocks noGrp="1"/>
          </p:cNvGraphicFramePr>
          <p:nvPr>
            <p:extLst>
              <p:ext uri="{D42A27DB-BD31-4B8C-83A1-F6EECF244321}">
                <p14:modId xmlns:p14="http://schemas.microsoft.com/office/powerpoint/2010/main" val="2970981939"/>
              </p:ext>
            </p:extLst>
          </p:nvPr>
        </p:nvGraphicFramePr>
        <p:xfrm>
          <a:off x="255344" y="945125"/>
          <a:ext cx="11681311" cy="5912875"/>
        </p:xfrm>
        <a:graphic>
          <a:graphicData uri="http://schemas.openxmlformats.org/drawingml/2006/table">
            <a:tbl>
              <a:tblPr firstRow="1" bandRow="1">
                <a:tableStyleId>{5C22544A-7EE6-4342-B048-85BDC9FD1C3A}</a:tableStyleId>
              </a:tblPr>
              <a:tblGrid>
                <a:gridCol w="2194412">
                  <a:extLst>
                    <a:ext uri="{9D8B030D-6E8A-4147-A177-3AD203B41FA5}">
                      <a16:colId xmlns:a16="http://schemas.microsoft.com/office/drawing/2014/main" val="3296943258"/>
                    </a:ext>
                  </a:extLst>
                </a:gridCol>
                <a:gridCol w="9486899">
                  <a:extLst>
                    <a:ext uri="{9D8B030D-6E8A-4147-A177-3AD203B41FA5}">
                      <a16:colId xmlns:a16="http://schemas.microsoft.com/office/drawing/2014/main" val="1821806582"/>
                    </a:ext>
                  </a:extLst>
                </a:gridCol>
              </a:tblGrid>
              <a:tr h="384207">
                <a:tc>
                  <a:txBody>
                    <a:bodyPr/>
                    <a:lstStyle/>
                    <a:p>
                      <a:r>
                        <a:rPr lang="en-GB">
                          <a:solidFill>
                            <a:schemeClr val="tx1"/>
                          </a:solidFill>
                        </a:rPr>
                        <a:t>Aim:</a:t>
                      </a:r>
                    </a:p>
                  </a:txBody>
                  <a:tcP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8100" cap="flat" cmpd="sng" algn="ctr">
                      <a:solidFill>
                        <a:srgbClr val="F7F4F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r>
                        <a:rPr lang="en-GB">
                          <a:solidFill>
                            <a:schemeClr val="tx1"/>
                          </a:solidFill>
                        </a:rPr>
                        <a:t>Activity:</a:t>
                      </a:r>
                    </a:p>
                  </a:txBody>
                  <a:tcPr>
                    <a:lnL w="3175"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7F4F1"/>
                    </a:solidFill>
                  </a:tcPr>
                </a:tc>
                <a:extLst>
                  <a:ext uri="{0D108BD9-81ED-4DB2-BD59-A6C34878D82A}">
                    <a16:rowId xmlns:a16="http://schemas.microsoft.com/office/drawing/2014/main" val="935889121"/>
                  </a:ext>
                </a:extLst>
              </a:tr>
              <a:tr h="13802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bg1"/>
                          </a:solidFill>
                        </a:rPr>
                        <a:t>Embed routine measurement of uptake in priority areas</a:t>
                      </a:r>
                    </a:p>
                  </a:txBody>
                  <a:tcPr marL="137160" marR="137160" marT="137160" marB="137160" anchor="ctr">
                    <a:lnL w="38100" cap="flat" cmpd="sng" algn="ctr">
                      <a:solidFill>
                        <a:srgbClr val="F7F4F1"/>
                      </a:solidFill>
                      <a:prstDash val="solid"/>
                      <a:round/>
                      <a:headEnd type="none" w="med" len="med"/>
                      <a:tailEnd type="none" w="med" len="med"/>
                    </a:lnL>
                    <a:lnR w="76200" cap="flat" cmpd="sng" algn="ctr">
                      <a:solidFill>
                        <a:srgbClr val="F7F4F1"/>
                      </a:solidFill>
                      <a:prstDash val="solid"/>
                      <a:round/>
                      <a:headEnd type="none" w="med" len="med"/>
                      <a:tailEnd type="none" w="med" len="med"/>
                    </a:lnR>
                    <a:lnT w="38100" cap="flat" cmpd="sng" algn="ctr">
                      <a:solidFill>
                        <a:srgbClr val="F7F4F1"/>
                      </a:solidFill>
                      <a:prstDash val="solid"/>
                      <a:round/>
                      <a:headEnd type="none" w="med" len="med"/>
                      <a:tailEnd type="none" w="med" len="med"/>
                    </a:lnT>
                    <a:lnB w="76200" cap="flat" cmpd="sng" algn="ctr">
                      <a:solidFill>
                        <a:srgbClr val="F7F4F1"/>
                      </a:solidFill>
                      <a:prstDash val="solid"/>
                      <a:round/>
                      <a:headEnd type="none" w="med" len="med"/>
                      <a:tailEnd type="none" w="med" len="med"/>
                    </a:lnB>
                    <a:solidFill>
                      <a:schemeClr val="tx2"/>
                    </a:solidFill>
                  </a:tcPr>
                </a:tc>
                <a:tc>
                  <a:txBody>
                    <a:bodyPr/>
                    <a:lstStyle/>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200">
                          <a:solidFill>
                            <a:schemeClr val="tx1"/>
                          </a:solidFill>
                        </a:rPr>
                        <a:t>Expand our data directory (national uptake figure, frequency data is updated and opportunity the data gives for more detailed insights) to the full range of agreed priority areas for the health and care system, </a:t>
                      </a:r>
                      <a:r>
                        <a:rPr lang="en-GB" sz="1200" b="0" i="0" u="none" strike="noStrike" noProof="0">
                          <a:solidFill>
                            <a:srgbClr val="000000"/>
                          </a:solidFill>
                          <a:latin typeface="+mn-lt"/>
                        </a:rPr>
                        <a:t>populations with identified health inequalities and areas that matter most to people and </a:t>
                      </a:r>
                      <a:r>
                        <a:rPr lang="en-GB" sz="1200">
                          <a:solidFill>
                            <a:srgbClr val="000000"/>
                          </a:solidFill>
                          <a:latin typeface="+mn-lt"/>
                        </a:rPr>
                        <a:t>communities</a:t>
                      </a:r>
                      <a:endParaRPr lang="en-GB" sz="1200">
                        <a:solidFill>
                          <a:schemeClr val="tx1"/>
                        </a:solidFill>
                      </a:endParaRPr>
                    </a:p>
                    <a:p>
                      <a:pPr marL="285750" indent="-285750">
                        <a:buFont typeface="Arial" panose="020B0604020202020204" pitchFamily="34" charset="0"/>
                        <a:buChar char="•"/>
                      </a:pPr>
                      <a:r>
                        <a:rPr lang="en-GB" sz="1200">
                          <a:solidFill>
                            <a:schemeClr val="tx1"/>
                          </a:solidFill>
                        </a:rPr>
                        <a:t>Routinely report the prioritised uptake insights to inform our implementation and topic selection functions</a:t>
                      </a:r>
                    </a:p>
                  </a:txBody>
                  <a:tcPr marL="180000" marR="180000" marT="0" anchor="ctr">
                    <a:lnL w="76200" cap="flat" cmpd="sng" algn="ctr">
                      <a:solidFill>
                        <a:srgbClr val="F7F4F1"/>
                      </a:solidFill>
                      <a:prstDash val="solid"/>
                      <a:round/>
                      <a:headEnd type="none" w="med" len="med"/>
                      <a:tailEnd type="none" w="med" len="med"/>
                    </a:lnL>
                    <a:lnR w="76200" cap="flat" cmpd="sng" algn="ctr">
                      <a:solidFill>
                        <a:srgbClr val="F7F4F1"/>
                      </a:solidFill>
                      <a:prstDash val="solid"/>
                      <a:round/>
                      <a:headEnd type="none" w="med" len="med"/>
                      <a:tailEnd type="none" w="med" len="med"/>
                    </a:lnR>
                    <a:lnT w="3175" cap="flat" cmpd="sng" algn="ctr">
                      <a:noFill/>
                      <a:prstDash val="solid"/>
                      <a:round/>
                      <a:headEnd type="none" w="med" len="med"/>
                      <a:tailEnd type="none" w="med" len="med"/>
                    </a:lnT>
                    <a:lnB w="76200" cap="flat" cmpd="sng" algn="ctr">
                      <a:solidFill>
                        <a:srgbClr val="F7F4F1"/>
                      </a:solidFill>
                      <a:prstDash val="solid"/>
                      <a:round/>
                      <a:headEnd type="none" w="med" len="med"/>
                      <a:tailEnd type="none" w="med" len="med"/>
                    </a:lnB>
                    <a:solidFill>
                      <a:srgbClr val="BFD0DA"/>
                    </a:solidFill>
                  </a:tcPr>
                </a:tc>
                <a:extLst>
                  <a:ext uri="{0D108BD9-81ED-4DB2-BD59-A6C34878D82A}">
                    <a16:rowId xmlns:a16="http://schemas.microsoft.com/office/drawing/2014/main" val="198960721"/>
                  </a:ext>
                </a:extLst>
              </a:tr>
              <a:tr h="7357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bg1"/>
                          </a:solidFill>
                        </a:rPr>
                        <a:t>Work with partners to amplify impact of NICE guidance</a:t>
                      </a:r>
                    </a:p>
                  </a:txBody>
                  <a:tcPr marL="137160" marR="137160" marT="137160" marB="137160" anchor="ctr">
                    <a:lnL w="38100" cap="flat" cmpd="sng" algn="ctr">
                      <a:solidFill>
                        <a:srgbClr val="F7F4F1"/>
                      </a:solidFill>
                      <a:prstDash val="solid"/>
                      <a:round/>
                      <a:headEnd type="none" w="med" len="med"/>
                      <a:tailEnd type="none" w="med" len="med"/>
                    </a:lnL>
                    <a:lnR w="76200" cap="flat" cmpd="sng" algn="ctr">
                      <a:solidFill>
                        <a:srgbClr val="F7F4F1"/>
                      </a:solidFill>
                      <a:prstDash val="solid"/>
                      <a:round/>
                      <a:headEnd type="none" w="med" len="med"/>
                      <a:tailEnd type="none" w="med" len="med"/>
                    </a:lnR>
                    <a:lnT w="76200" cap="flat" cmpd="sng" algn="ctr">
                      <a:solidFill>
                        <a:srgbClr val="F7F4F1"/>
                      </a:solidFill>
                      <a:prstDash val="solid"/>
                      <a:round/>
                      <a:headEnd type="none" w="med" len="med"/>
                      <a:tailEnd type="none" w="med" len="med"/>
                    </a:lnT>
                    <a:lnB w="76200" cap="flat" cmpd="sng" algn="ctr">
                      <a:solidFill>
                        <a:srgbClr val="F7F4F1"/>
                      </a:solidFill>
                      <a:prstDash val="solid"/>
                      <a:round/>
                      <a:headEnd type="none" w="med" len="med"/>
                      <a:tailEnd type="none" w="med" len="med"/>
                    </a:lnB>
                    <a:solidFill>
                      <a:schemeClr val="accent1"/>
                    </a:solidFill>
                  </a:tcPr>
                </a:tc>
                <a:tc>
                  <a:txBody>
                    <a:bodyPr/>
                    <a:lstStyle/>
                    <a:p>
                      <a:pPr marL="171450" indent="-171450">
                        <a:spcBef>
                          <a:spcPts val="300"/>
                        </a:spcBef>
                        <a:buFont typeface="Arial"/>
                        <a:buChar char="•"/>
                      </a:pPr>
                      <a:r>
                        <a:rPr lang="en-GB" sz="1200"/>
                        <a:t>Formalise a small number of partnerships to help amplify the impact of NICE guidance to support </a:t>
                      </a:r>
                      <a:r>
                        <a:rPr lang="en-US" sz="1200"/>
                        <a:t>health and care system priorities, populations with identified health inequalities and areas that matter most to people and communities.</a:t>
                      </a:r>
                    </a:p>
                    <a:p>
                      <a:pPr marL="171450" indent="-171450">
                        <a:spcBef>
                          <a:spcPts val="300"/>
                        </a:spcBef>
                        <a:buFont typeface="Arial"/>
                        <a:buChar char="•"/>
                      </a:pPr>
                      <a:r>
                        <a:rPr lang="en-GB" sz="1200"/>
                        <a:t>Develop and deliver joint objectives within partnership plans</a:t>
                      </a:r>
                    </a:p>
                  </a:txBody>
                  <a:tcPr marL="180000" marR="180000" marT="0" anchor="ctr">
                    <a:lnL w="76200" cap="flat" cmpd="sng" algn="ctr">
                      <a:solidFill>
                        <a:srgbClr val="F7F4F1"/>
                      </a:solidFill>
                      <a:prstDash val="solid"/>
                      <a:round/>
                      <a:headEnd type="none" w="med" len="med"/>
                      <a:tailEnd type="none" w="med" len="med"/>
                    </a:lnL>
                    <a:lnR w="76200" cap="flat" cmpd="sng" algn="ctr">
                      <a:solidFill>
                        <a:srgbClr val="F7F4F1"/>
                      </a:solidFill>
                      <a:prstDash val="solid"/>
                      <a:round/>
                      <a:headEnd type="none" w="med" len="med"/>
                      <a:tailEnd type="none" w="med" len="med"/>
                    </a:lnR>
                    <a:lnT w="76200" cap="flat" cmpd="sng" algn="ctr">
                      <a:solidFill>
                        <a:srgbClr val="F7F4F1"/>
                      </a:solidFill>
                      <a:prstDash val="solid"/>
                      <a:round/>
                      <a:headEnd type="none" w="med" len="med"/>
                      <a:tailEnd type="none" w="med" len="med"/>
                    </a:lnT>
                    <a:lnB w="76200" cap="flat" cmpd="sng" algn="ctr">
                      <a:solidFill>
                        <a:srgbClr val="F7F4F1"/>
                      </a:solidFill>
                      <a:prstDash val="solid"/>
                      <a:round/>
                      <a:headEnd type="none" w="med" len="med"/>
                      <a:tailEnd type="none" w="med" len="med"/>
                    </a:lnB>
                    <a:solidFill>
                      <a:srgbClr val="91C0CB"/>
                    </a:solidFill>
                  </a:tcPr>
                </a:tc>
                <a:extLst>
                  <a:ext uri="{0D108BD9-81ED-4DB2-BD59-A6C34878D82A}">
                    <a16:rowId xmlns:a16="http://schemas.microsoft.com/office/drawing/2014/main" val="2076592351"/>
                  </a:ext>
                </a:extLst>
              </a:tr>
              <a:tr h="12681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rPr>
                        <a:t>Single ‘front door’ for system intelligence which informs work of teams across NICE</a:t>
                      </a:r>
                    </a:p>
                  </a:txBody>
                  <a:tcPr marL="137160" marR="137160" marT="137160" marB="137160" anchor="ctr">
                    <a:lnL w="38100" cap="flat" cmpd="sng" algn="ctr">
                      <a:solidFill>
                        <a:srgbClr val="F7F4F1"/>
                      </a:solidFill>
                      <a:prstDash val="solid"/>
                      <a:round/>
                      <a:headEnd type="none" w="med" len="med"/>
                      <a:tailEnd type="none" w="med" len="med"/>
                    </a:lnL>
                    <a:lnR w="76200" cap="flat" cmpd="sng" algn="ctr">
                      <a:solidFill>
                        <a:srgbClr val="F7F4F1"/>
                      </a:solidFill>
                      <a:prstDash val="solid"/>
                      <a:round/>
                      <a:headEnd type="none" w="med" len="med"/>
                      <a:tailEnd type="none" w="med" len="med"/>
                    </a:lnR>
                    <a:lnT w="76200" cap="flat" cmpd="sng" algn="ctr">
                      <a:solidFill>
                        <a:srgbClr val="F7F4F1"/>
                      </a:solidFill>
                      <a:prstDash val="solid"/>
                      <a:round/>
                      <a:headEnd type="none" w="med" len="med"/>
                      <a:tailEnd type="none" w="med" len="med"/>
                    </a:lnT>
                    <a:lnB w="76200" cap="flat" cmpd="sng" algn="ctr">
                      <a:solidFill>
                        <a:srgbClr val="F7F4F1"/>
                      </a:solidFill>
                      <a:prstDash val="solid"/>
                      <a:round/>
                      <a:headEnd type="none" w="med" len="med"/>
                      <a:tailEnd type="none" w="med" len="med"/>
                    </a:lnB>
                    <a:solidFill>
                      <a:srgbClr val="EDD8CD"/>
                    </a:solidFill>
                  </a:tcPr>
                </a:tc>
                <a:tc>
                  <a:txBody>
                    <a:bodyPr/>
                    <a:lstStyle/>
                    <a:p>
                      <a:pPr marL="285750" indent="-285750">
                        <a:buFont typeface="Arial" panose="020B0604020202020204" pitchFamily="34" charset="0"/>
                        <a:buChar char="•"/>
                      </a:pPr>
                      <a:r>
                        <a:rPr lang="en-GB" sz="1200"/>
                        <a:t>Develop a single point in the organisation for coordinating and responding to system intelligence requests</a:t>
                      </a:r>
                    </a:p>
                    <a:p>
                      <a:pPr marL="285750" indent="-285750">
                        <a:buFont typeface="Arial" panose="020B0604020202020204" pitchFamily="34" charset="0"/>
                        <a:buChar char="•"/>
                      </a:pPr>
                      <a:r>
                        <a:rPr lang="en-GB" sz="1200"/>
                        <a:t>Use quarterly insight reports and topic focussed insight reports to ensure system intelligence drives implementation priorities and topic selection</a:t>
                      </a:r>
                    </a:p>
                    <a:p>
                      <a:pPr marL="285750" indent="-285750">
                        <a:buFont typeface="Arial" panose="020B0604020202020204" pitchFamily="34" charset="0"/>
                        <a:buChar char="•"/>
                      </a:pPr>
                      <a:r>
                        <a:rPr lang="en-GB" sz="1200"/>
                        <a:t>Develop standards and templates to guide consistent recording of system intelligence</a:t>
                      </a:r>
                    </a:p>
                  </a:txBody>
                  <a:tcPr marL="180000" marR="180000" marT="0" anchor="ctr">
                    <a:lnL w="76200" cap="flat" cmpd="sng" algn="ctr">
                      <a:solidFill>
                        <a:srgbClr val="F7F4F1"/>
                      </a:solidFill>
                      <a:prstDash val="solid"/>
                      <a:round/>
                      <a:headEnd type="none" w="med" len="med"/>
                      <a:tailEnd type="none" w="med" len="med"/>
                    </a:lnL>
                    <a:lnR w="76200" cap="flat" cmpd="sng" algn="ctr">
                      <a:solidFill>
                        <a:srgbClr val="F7F4F1"/>
                      </a:solidFill>
                      <a:prstDash val="solid"/>
                      <a:round/>
                      <a:headEnd type="none" w="med" len="med"/>
                      <a:tailEnd type="none" w="med" len="med"/>
                    </a:lnR>
                    <a:lnT w="76200" cap="flat" cmpd="sng" algn="ctr">
                      <a:solidFill>
                        <a:srgbClr val="F7F4F1"/>
                      </a:solidFill>
                      <a:prstDash val="solid"/>
                      <a:round/>
                      <a:headEnd type="none" w="med" len="med"/>
                      <a:tailEnd type="none" w="med" len="med"/>
                    </a:lnT>
                    <a:lnB w="76200" cap="flat" cmpd="sng" algn="ctr">
                      <a:solidFill>
                        <a:srgbClr val="F7F4F1"/>
                      </a:solidFill>
                      <a:prstDash val="solid"/>
                      <a:round/>
                      <a:headEnd type="none" w="med" len="med"/>
                      <a:tailEnd type="none" w="med" len="med"/>
                    </a:lnB>
                    <a:solidFill>
                      <a:srgbClr val="F6ECE6"/>
                    </a:solidFill>
                  </a:tcPr>
                </a:tc>
                <a:extLst>
                  <a:ext uri="{0D108BD9-81ED-4DB2-BD59-A6C34878D82A}">
                    <a16:rowId xmlns:a16="http://schemas.microsoft.com/office/drawing/2014/main" val="2354803476"/>
                  </a:ext>
                </a:extLst>
              </a:tr>
              <a:tr h="10286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t>Targeted implementation support provided in priority areas</a:t>
                      </a:r>
                    </a:p>
                  </a:txBody>
                  <a:tcPr marL="137160" marR="137160" marT="137160" marB="137160" anchor="ctr">
                    <a:lnL w="38100" cap="flat" cmpd="sng" algn="ctr">
                      <a:solidFill>
                        <a:srgbClr val="F7F4F1"/>
                      </a:solidFill>
                      <a:prstDash val="solid"/>
                      <a:round/>
                      <a:headEnd type="none" w="med" len="med"/>
                      <a:tailEnd type="none" w="med" len="med"/>
                    </a:lnL>
                    <a:lnR w="76200" cap="flat" cmpd="sng" algn="ctr">
                      <a:solidFill>
                        <a:srgbClr val="F7F4F1"/>
                      </a:solidFill>
                      <a:prstDash val="solid"/>
                      <a:round/>
                      <a:headEnd type="none" w="med" len="med"/>
                      <a:tailEnd type="none" w="med" len="med"/>
                    </a:lnR>
                    <a:lnT w="76200" cap="flat" cmpd="sng" algn="ctr">
                      <a:solidFill>
                        <a:srgbClr val="F7F4F1"/>
                      </a:solidFill>
                      <a:prstDash val="solid"/>
                      <a:round/>
                      <a:headEnd type="none" w="med" len="med"/>
                      <a:tailEnd type="none" w="med" len="med"/>
                    </a:lnT>
                    <a:lnB w="76200" cap="flat" cmpd="sng" algn="ctr">
                      <a:solidFill>
                        <a:srgbClr val="F7F4F1"/>
                      </a:solidFill>
                      <a:prstDash val="solid"/>
                      <a:round/>
                      <a:headEnd type="none" w="med" len="med"/>
                      <a:tailEnd type="none" w="med" len="med"/>
                    </a:lnB>
                    <a:solidFill>
                      <a:srgbClr val="91C0CB"/>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t>Create an implementation support programme with packages targeted to health and care system priorities, </a:t>
                      </a:r>
                      <a:r>
                        <a:rPr lang="en-GB" sz="1200">
                          <a:ea typeface="Verdana"/>
                          <a:cs typeface="Calibri"/>
                        </a:rPr>
                        <a:t>populations with identified health inequalities and areas that matter most to people and communities</a:t>
                      </a:r>
                    </a:p>
                    <a:p>
                      <a:pPr marL="285750" indent="-285750">
                        <a:buFont typeface="Arial" panose="020B0604020202020204" pitchFamily="34" charset="0"/>
                        <a:buChar char="•"/>
                      </a:pPr>
                      <a:r>
                        <a:rPr lang="en-GB" sz="1200"/>
                        <a:t>Provide a focused number of implementation products, targeted where they have most impact</a:t>
                      </a:r>
                    </a:p>
                    <a:p>
                      <a:pPr marL="285750" indent="-285750">
                        <a:buFont typeface="Arial" panose="020B0604020202020204" pitchFamily="34" charset="0"/>
                        <a:buChar char="•"/>
                      </a:pPr>
                      <a:r>
                        <a:rPr lang="en-GB" sz="1200"/>
                        <a:t>Spread implementation support across practitioners and commissioners through a programme of shared learning/knowledge mobilisation</a:t>
                      </a:r>
                    </a:p>
                  </a:txBody>
                  <a:tcPr marL="180000" marR="180000" marT="0" anchor="ctr">
                    <a:lnL w="76200" cap="flat" cmpd="sng" algn="ctr">
                      <a:solidFill>
                        <a:srgbClr val="F7F4F1"/>
                      </a:solidFill>
                      <a:prstDash val="solid"/>
                      <a:round/>
                      <a:headEnd type="none" w="med" len="med"/>
                      <a:tailEnd type="none" w="med" len="med"/>
                    </a:lnL>
                    <a:lnR w="76200" cap="flat" cmpd="sng" algn="ctr">
                      <a:solidFill>
                        <a:srgbClr val="F7F4F1"/>
                      </a:solidFill>
                      <a:prstDash val="solid"/>
                      <a:round/>
                      <a:headEnd type="none" w="med" len="med"/>
                      <a:tailEnd type="none" w="med" len="med"/>
                    </a:lnR>
                    <a:lnT w="76200" cap="flat" cmpd="sng" algn="ctr">
                      <a:solidFill>
                        <a:srgbClr val="F7F4F1"/>
                      </a:solidFill>
                      <a:prstDash val="solid"/>
                      <a:round/>
                      <a:headEnd type="none" w="med" len="med"/>
                      <a:tailEnd type="none" w="med" len="med"/>
                    </a:lnT>
                    <a:lnB w="76200" cap="flat" cmpd="sng" algn="ctr">
                      <a:solidFill>
                        <a:srgbClr val="F7F4F1"/>
                      </a:solidFill>
                      <a:prstDash val="solid"/>
                      <a:round/>
                      <a:headEnd type="none" w="med" len="med"/>
                      <a:tailEnd type="none" w="med" len="med"/>
                    </a:lnB>
                    <a:solidFill>
                      <a:srgbClr val="C8E0E6"/>
                    </a:solidFill>
                  </a:tcPr>
                </a:tc>
                <a:extLst>
                  <a:ext uri="{0D108BD9-81ED-4DB2-BD59-A6C34878D82A}">
                    <a16:rowId xmlns:a16="http://schemas.microsoft.com/office/drawing/2014/main" val="264969824"/>
                  </a:ext>
                </a:extLst>
              </a:tr>
              <a:tr h="1028640">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1"/>
                        <a:t> Best-practice approach to involving and engaging people and communities</a:t>
                      </a:r>
                    </a:p>
                  </a:txBody>
                  <a:tcPr marL="137160" marR="137160" marT="137160" marB="137160" anchor="ctr">
                    <a:lnL w="38100" cap="flat" cmpd="sng" algn="ctr">
                      <a:solidFill>
                        <a:srgbClr val="F7F4F1"/>
                      </a:solidFill>
                      <a:prstDash val="solid"/>
                      <a:round/>
                      <a:headEnd type="none" w="med" len="med"/>
                      <a:tailEnd type="none" w="med" len="med"/>
                    </a:lnL>
                    <a:lnR w="76200" cap="flat" cmpd="sng" algn="ctr">
                      <a:solidFill>
                        <a:srgbClr val="F7F4F1"/>
                      </a:solidFill>
                      <a:prstDash val="solid"/>
                      <a:round/>
                      <a:headEnd type="none" w="med" len="med"/>
                      <a:tailEnd type="none" w="med" len="med"/>
                    </a:lnR>
                    <a:lnT w="76200" cap="flat" cmpd="sng" algn="ctr">
                      <a:solidFill>
                        <a:srgbClr val="F7F4F1"/>
                      </a:solidFill>
                      <a:prstDash val="solid"/>
                      <a:round/>
                      <a:headEnd type="none" w="med" len="med"/>
                      <a:tailEnd type="none" w="med" len="med"/>
                    </a:lnT>
                    <a:lnB w="76200" cap="flat" cmpd="sng" algn="ctr">
                      <a:solidFill>
                        <a:srgbClr val="F7F4F1"/>
                      </a:solidFill>
                      <a:prstDash val="solid"/>
                      <a:round/>
                      <a:headEnd type="none" w="med" len="med"/>
                      <a:tailEnd type="none" w="med" len="med"/>
                    </a:lnB>
                    <a:solidFill>
                      <a:srgbClr val="DED5CA"/>
                    </a:solidFill>
                  </a:tcPr>
                </a:tc>
                <a:tc>
                  <a:txBody>
                    <a:bodyPr/>
                    <a:lstStyle/>
                    <a:p>
                      <a:pPr marL="285750" indent="-285750">
                        <a:buFont typeface="Arial" panose="020B0604020202020204" pitchFamily="34" charset="0"/>
                        <a:buChar char="•"/>
                      </a:pPr>
                      <a:r>
                        <a:rPr lang="en-GB" sz="1200" dirty="0"/>
                        <a:t>Include a tailored approach to maximise the impact of involving people and communities in areas of prioritised guidance, and include these tailored options in an update to our guidance methods and processes</a:t>
                      </a:r>
                    </a:p>
                    <a:p>
                      <a:pPr marL="285750" indent="-285750">
                        <a:buFont typeface="Arial" panose="020B0604020202020204" pitchFamily="34" charset="0"/>
                        <a:buChar char="•"/>
                      </a:pPr>
                      <a:r>
                        <a:rPr lang="en-GB" sz="1200" dirty="0"/>
                        <a:t>Establish 3 new partnerships with Voluntary and Community Sector organisations and an involvement and engagement champions scheme for NICE staff</a:t>
                      </a:r>
                    </a:p>
                    <a:p>
                      <a:pPr marL="285750" lvl="0" indent="-285750">
                        <a:buFont typeface="Arial" panose="020B0604020202020204" pitchFamily="34" charset="0"/>
                        <a:buChar char="•"/>
                      </a:pPr>
                      <a:r>
                        <a:rPr lang="en-GB" sz="1200" b="0" i="0" u="none" strike="noStrike" noProof="0" dirty="0">
                          <a:latin typeface="Inter"/>
                        </a:rPr>
                        <a:t>Develop and implement a fairer payment policy for involvement and engagement activity</a:t>
                      </a:r>
                      <a:endParaRPr lang="en-GB" sz="1200" dirty="0"/>
                    </a:p>
                  </a:txBody>
                  <a:tcPr marL="180000" marR="180000" marT="0" anchor="ctr">
                    <a:lnL w="76200" cap="flat" cmpd="sng" algn="ctr">
                      <a:solidFill>
                        <a:srgbClr val="F7F4F1"/>
                      </a:solidFill>
                      <a:prstDash val="solid"/>
                      <a:round/>
                      <a:headEnd type="none" w="med" len="med"/>
                      <a:tailEnd type="none" w="med" len="med"/>
                    </a:lnL>
                    <a:lnR w="76200" cap="flat" cmpd="sng" algn="ctr">
                      <a:solidFill>
                        <a:srgbClr val="F7F4F1"/>
                      </a:solidFill>
                      <a:prstDash val="solid"/>
                      <a:round/>
                      <a:headEnd type="none" w="med" len="med"/>
                      <a:tailEnd type="none" w="med" len="med"/>
                    </a:lnR>
                    <a:lnT w="76200" cap="flat" cmpd="sng" algn="ctr">
                      <a:solidFill>
                        <a:srgbClr val="F7F4F1"/>
                      </a:solidFill>
                      <a:prstDash val="solid"/>
                      <a:round/>
                      <a:headEnd type="none" w="med" len="med"/>
                      <a:tailEnd type="none" w="med" len="med"/>
                    </a:lnT>
                    <a:lnB w="76200" cap="flat" cmpd="sng" algn="ctr">
                      <a:solidFill>
                        <a:srgbClr val="F7F4F1"/>
                      </a:solidFill>
                      <a:prstDash val="solid"/>
                      <a:round/>
                      <a:headEnd type="none" w="med" len="med"/>
                      <a:tailEnd type="none" w="med" len="med"/>
                    </a:lnB>
                    <a:solidFill>
                      <a:srgbClr val="EEEAE4"/>
                    </a:solidFill>
                  </a:tcPr>
                </a:tc>
                <a:extLst>
                  <a:ext uri="{0D108BD9-81ED-4DB2-BD59-A6C34878D82A}">
                    <a16:rowId xmlns:a16="http://schemas.microsoft.com/office/drawing/2014/main" val="2391895185"/>
                  </a:ext>
                </a:extLst>
              </a:tr>
            </a:tbl>
          </a:graphicData>
        </a:graphic>
      </p:graphicFrame>
    </p:spTree>
    <p:extLst>
      <p:ext uri="{BB962C8B-B14F-4D97-AF65-F5344CB8AC3E}">
        <p14:creationId xmlns:p14="http://schemas.microsoft.com/office/powerpoint/2010/main" val="493186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FE0075-329B-4834-2565-29EDBDBCA839}"/>
              </a:ext>
            </a:extLst>
          </p:cNvPr>
          <p:cNvSpPr>
            <a:spLocks noGrp="1"/>
          </p:cNvSpPr>
          <p:nvPr>
            <p:ph type="ctrTitle"/>
          </p:nvPr>
        </p:nvSpPr>
        <p:spPr/>
        <p:txBody>
          <a:bodyPr/>
          <a:lstStyle/>
          <a:p>
            <a:r>
              <a:rPr lang="en-GB"/>
              <a:t>Contents</a:t>
            </a:r>
          </a:p>
        </p:txBody>
      </p:sp>
      <p:graphicFrame>
        <p:nvGraphicFramePr>
          <p:cNvPr id="4" name="Table 3">
            <a:extLst>
              <a:ext uri="{FF2B5EF4-FFF2-40B4-BE49-F238E27FC236}">
                <a16:creationId xmlns:a16="http://schemas.microsoft.com/office/drawing/2014/main" id="{A654B634-5F67-4724-9FEE-F07AC2C1E953}"/>
              </a:ext>
            </a:extLst>
          </p:cNvPr>
          <p:cNvGraphicFramePr>
            <a:graphicFrameLocks noGrp="1"/>
          </p:cNvGraphicFramePr>
          <p:nvPr>
            <p:extLst>
              <p:ext uri="{D42A27DB-BD31-4B8C-83A1-F6EECF244321}">
                <p14:modId xmlns:p14="http://schemas.microsoft.com/office/powerpoint/2010/main" val="109880294"/>
              </p:ext>
            </p:extLst>
          </p:nvPr>
        </p:nvGraphicFramePr>
        <p:xfrm>
          <a:off x="575388" y="1341197"/>
          <a:ext cx="10876222" cy="4175605"/>
        </p:xfrm>
        <a:graphic>
          <a:graphicData uri="http://schemas.openxmlformats.org/drawingml/2006/table">
            <a:tbl>
              <a:tblPr firstRow="1" bandRow="1">
                <a:tableStyleId>{5C22544A-7EE6-4342-B048-85BDC9FD1C3A}</a:tableStyleId>
              </a:tblPr>
              <a:tblGrid>
                <a:gridCol w="9022320">
                  <a:extLst>
                    <a:ext uri="{9D8B030D-6E8A-4147-A177-3AD203B41FA5}">
                      <a16:colId xmlns:a16="http://schemas.microsoft.com/office/drawing/2014/main" val="201425110"/>
                    </a:ext>
                  </a:extLst>
                </a:gridCol>
                <a:gridCol w="1853902">
                  <a:extLst>
                    <a:ext uri="{9D8B030D-6E8A-4147-A177-3AD203B41FA5}">
                      <a16:colId xmlns:a16="http://schemas.microsoft.com/office/drawing/2014/main" val="2412356565"/>
                    </a:ext>
                  </a:extLst>
                </a:gridCol>
              </a:tblGrid>
              <a:tr h="596515">
                <a:tc>
                  <a:txBody>
                    <a:bodyPr/>
                    <a:lstStyle/>
                    <a:p>
                      <a:r>
                        <a:rPr lang="en-GB" sz="2000" b="0"/>
                        <a:t>Executive summary</a:t>
                      </a:r>
                    </a:p>
                  </a:txBody>
                  <a:tcPr anchor="ctr">
                    <a:lnL w="12700" cmpd="sng">
                      <a:noFill/>
                    </a:lnL>
                    <a:lnR w="12700" cmpd="sng">
                      <a:noFill/>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2000" b="0"/>
                        <a:t>3</a:t>
                      </a:r>
                    </a:p>
                  </a:txBody>
                  <a:tcPr anchor="ctr">
                    <a:lnL w="12700" cmpd="sng">
                      <a:noFill/>
                    </a:lnL>
                    <a:lnR w="12700" cmpd="sng">
                      <a:noFill/>
                    </a:lnR>
                    <a:lnT w="12700" cmpd="sng">
                      <a:noFill/>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7418621"/>
                  </a:ext>
                </a:extLst>
              </a:tr>
              <a:tr h="596515">
                <a:tc>
                  <a:txBody>
                    <a:bodyPr/>
                    <a:lstStyle/>
                    <a:p>
                      <a:r>
                        <a:rPr lang="en-GB" sz="2000" b="0">
                          <a:solidFill>
                            <a:schemeClr val="bg2"/>
                          </a:solidFill>
                        </a:rPr>
                        <a:t>NICE’s purpose</a:t>
                      </a:r>
                    </a:p>
                  </a:txBody>
                  <a:tcPr anchor="ctr">
                    <a:lnL w="12700" cmpd="sng">
                      <a:noFill/>
                    </a:lnL>
                    <a:lnR w="12700" cmpd="sng">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b="0">
                          <a:solidFill>
                            <a:schemeClr val="bg2"/>
                          </a:solidFill>
                        </a:rPr>
                        <a:t>4</a:t>
                      </a:r>
                    </a:p>
                  </a:txBody>
                  <a:tcPr anchor="ctr">
                    <a:lnL w="12700" cmpd="sng">
                      <a:noFill/>
                    </a:lnL>
                    <a:lnR w="12700" cmpd="sng">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4997706"/>
                  </a:ext>
                </a:extLst>
              </a:tr>
              <a:tr h="596515">
                <a:tc>
                  <a:txBody>
                    <a:bodyPr/>
                    <a:lstStyle/>
                    <a:p>
                      <a:r>
                        <a:rPr lang="en-GB" sz="2000" b="0">
                          <a:solidFill>
                            <a:schemeClr val="bg2"/>
                          </a:solidFill>
                        </a:rPr>
                        <a:t>Our achievements in 2023/24</a:t>
                      </a:r>
                    </a:p>
                  </a:txBody>
                  <a:tcPr anchor="ctr">
                    <a:lnL w="12700" cmpd="sng">
                      <a:noFill/>
                    </a:lnL>
                    <a:lnR w="12700" cmpd="sng">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b="0">
                          <a:solidFill>
                            <a:schemeClr val="bg2"/>
                          </a:solidFill>
                        </a:rPr>
                        <a:t>5</a:t>
                      </a:r>
                    </a:p>
                  </a:txBody>
                  <a:tcPr anchor="ctr">
                    <a:lnL w="12700" cmpd="sng">
                      <a:noFill/>
                    </a:lnL>
                    <a:lnR w="12700" cmpd="sng">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7669408"/>
                  </a:ext>
                </a:extLst>
              </a:tr>
              <a:tr h="596515">
                <a:tc>
                  <a:txBody>
                    <a:bodyPr/>
                    <a:lstStyle/>
                    <a:p>
                      <a:r>
                        <a:rPr lang="en-GB" sz="2000" b="0">
                          <a:solidFill>
                            <a:schemeClr val="bg2"/>
                          </a:solidFill>
                        </a:rPr>
                        <a:t>Shaping our approach to 2024/25</a:t>
                      </a:r>
                    </a:p>
                  </a:txBody>
                  <a:tcPr anchor="ctr">
                    <a:lnL w="12700" cmpd="sng">
                      <a:noFill/>
                    </a:lnL>
                    <a:lnR w="12700" cmpd="sng">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b="0">
                          <a:solidFill>
                            <a:schemeClr val="bg2"/>
                          </a:solidFill>
                        </a:rPr>
                        <a:t>11</a:t>
                      </a:r>
                    </a:p>
                  </a:txBody>
                  <a:tcPr anchor="ctr">
                    <a:lnL w="12700" cmpd="sng">
                      <a:noFill/>
                    </a:lnL>
                    <a:lnR w="12700" cmpd="sng">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1200975"/>
                  </a:ext>
                </a:extLst>
              </a:tr>
              <a:tr h="596515">
                <a:tc>
                  <a:txBody>
                    <a:bodyPr/>
                    <a:lstStyle/>
                    <a:p>
                      <a:r>
                        <a:rPr lang="en-GB" sz="2000" b="0">
                          <a:solidFill>
                            <a:schemeClr val="bg2"/>
                          </a:solidFill>
                        </a:rPr>
                        <a:t>Our business objectives for 2024/25</a:t>
                      </a:r>
                    </a:p>
                  </a:txBody>
                  <a:tcPr anchor="ctr">
                    <a:lnL w="12700" cmpd="sng">
                      <a:noFill/>
                    </a:lnL>
                    <a:lnR w="12700" cmpd="sng">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b="0">
                          <a:solidFill>
                            <a:schemeClr val="bg2"/>
                          </a:solidFill>
                        </a:rPr>
                        <a:t>12</a:t>
                      </a:r>
                    </a:p>
                  </a:txBody>
                  <a:tcPr anchor="ctr">
                    <a:lnL w="12700" cmpd="sng">
                      <a:noFill/>
                    </a:lnL>
                    <a:lnR w="12700" cmpd="sng">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1771482"/>
                  </a:ext>
                </a:extLst>
              </a:tr>
              <a:tr h="596515">
                <a:tc>
                  <a:txBody>
                    <a:bodyPr/>
                    <a:lstStyle/>
                    <a:p>
                      <a:r>
                        <a:rPr lang="en-GB" sz="2000" b="0">
                          <a:solidFill>
                            <a:schemeClr val="bg2"/>
                          </a:solidFill>
                        </a:rPr>
                        <a:t>Delivering in line with our values</a:t>
                      </a:r>
                    </a:p>
                  </a:txBody>
                  <a:tcPr anchor="ctr">
                    <a:lnL w="12700" cmpd="sng">
                      <a:noFill/>
                    </a:lnL>
                    <a:lnR w="12700" cmpd="sng">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b="0">
                          <a:solidFill>
                            <a:schemeClr val="bg2"/>
                          </a:solidFill>
                        </a:rPr>
                        <a:t>23</a:t>
                      </a:r>
                    </a:p>
                  </a:txBody>
                  <a:tcPr anchor="ctr">
                    <a:lnL w="12700" cmpd="sng">
                      <a:noFill/>
                    </a:lnL>
                    <a:lnR w="12700" cmpd="sng">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1573370"/>
                  </a:ext>
                </a:extLst>
              </a:tr>
              <a:tr h="596515">
                <a:tc>
                  <a:txBody>
                    <a:bodyPr/>
                    <a:lstStyle/>
                    <a:p>
                      <a:r>
                        <a:rPr lang="en-GB" sz="2000" b="0">
                          <a:solidFill>
                            <a:schemeClr val="bg2"/>
                          </a:solidFill>
                        </a:rPr>
                        <a:t>Our financial plan </a:t>
                      </a:r>
                    </a:p>
                  </a:txBody>
                  <a:tcPr anchor="ctr">
                    <a:lnL w="12700" cmpd="sng">
                      <a:noFill/>
                    </a:lnL>
                    <a:lnR w="12700" cmpd="sng">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b="0">
                          <a:solidFill>
                            <a:schemeClr val="bg2"/>
                          </a:solidFill>
                        </a:rPr>
                        <a:t>25</a:t>
                      </a:r>
                    </a:p>
                  </a:txBody>
                  <a:tcPr anchor="ctr">
                    <a:lnL w="12700" cmpd="sng">
                      <a:noFill/>
                    </a:lnL>
                    <a:lnR w="12700" cmpd="sng">
                      <a:noFill/>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321118"/>
                  </a:ext>
                </a:extLst>
              </a:tr>
            </a:tbl>
          </a:graphicData>
        </a:graphic>
      </p:graphicFrame>
    </p:spTree>
    <p:extLst>
      <p:ext uri="{BB962C8B-B14F-4D97-AF65-F5344CB8AC3E}">
        <p14:creationId xmlns:p14="http://schemas.microsoft.com/office/powerpoint/2010/main" val="2975593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C01717F0-EA46-AC5B-E0E7-2A849F343A88}"/>
              </a:ext>
            </a:extLst>
          </p:cNvPr>
          <p:cNvSpPr/>
          <p:nvPr/>
        </p:nvSpPr>
        <p:spPr>
          <a:xfrm>
            <a:off x="247064" y="1832073"/>
            <a:ext cx="4965472" cy="379006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fontAlgn="t">
              <a:buFont typeface="Arial" panose="020B0604020202020204" pitchFamily="34" charset="0"/>
              <a:buChar char="•"/>
            </a:pPr>
            <a:r>
              <a:rPr lang="en-GB" sz="1400">
                <a:solidFill>
                  <a:schemeClr val="bg1"/>
                </a:solidFill>
              </a:rPr>
              <a:t>Proportion </a:t>
            </a:r>
            <a:r>
              <a:rPr lang="en-GB" sz="1400" b="0" i="0" u="none" strike="noStrike" kern="1200">
                <a:solidFill>
                  <a:schemeClr val="bg1"/>
                </a:solidFill>
                <a:effectLst/>
              </a:rPr>
              <a:t>of </a:t>
            </a:r>
            <a:r>
              <a:rPr lang="en-GB" sz="1400">
                <a:solidFill>
                  <a:schemeClr val="bg1"/>
                </a:solidFill>
              </a:rPr>
              <a:t>agreed priority guidance measures showing an improvement in national uptake (health &amp; care system </a:t>
            </a:r>
            <a:r>
              <a:rPr lang="en-GB" sz="1400" b="0" i="0" u="none" strike="noStrike" kern="1200">
                <a:solidFill>
                  <a:schemeClr val="bg1"/>
                </a:solidFill>
                <a:effectLst/>
              </a:rPr>
              <a:t>priority areas</a:t>
            </a:r>
            <a:r>
              <a:rPr lang="en-GB" sz="1400">
                <a:solidFill>
                  <a:schemeClr val="bg1"/>
                </a:solidFill>
              </a:rPr>
              <a:t>, populations with identified health inequalities, areas that matter most to people and the communities)</a:t>
            </a:r>
            <a:endParaRPr lang="en-US">
              <a:solidFill>
                <a:schemeClr val="bg1"/>
              </a:solidFill>
            </a:endParaRPr>
          </a:p>
          <a:p>
            <a:pPr algn="l">
              <a:spcBef>
                <a:spcPts val="0"/>
              </a:spcBef>
              <a:spcAft>
                <a:spcPts val="0"/>
              </a:spcAft>
            </a:pPr>
            <a:endParaRPr lang="en-GB" sz="1400">
              <a:solidFill>
                <a:schemeClr val="bg1"/>
              </a:solidFill>
            </a:endParaRPr>
          </a:p>
          <a:p>
            <a:pPr marL="171450" indent="-171450">
              <a:buFont typeface="Arial" panose="020B0604020202020204" pitchFamily="34" charset="0"/>
              <a:buChar char="•"/>
            </a:pPr>
            <a:r>
              <a:rPr lang="en-GB" sz="1400">
                <a:solidFill>
                  <a:schemeClr val="bg1"/>
                </a:solidFill>
              </a:rPr>
              <a:t>All agreed </a:t>
            </a:r>
            <a:r>
              <a:rPr lang="en-GB" sz="1400" b="0" i="0" u="none" strike="noStrike" kern="1200">
                <a:solidFill>
                  <a:schemeClr val="bg1"/>
                </a:solidFill>
                <a:effectLst/>
              </a:rPr>
              <a:t>priority areas </a:t>
            </a:r>
            <a:r>
              <a:rPr lang="en-GB" sz="1400">
                <a:solidFill>
                  <a:schemeClr val="bg1"/>
                </a:solidFill>
              </a:rPr>
              <a:t>have </a:t>
            </a:r>
            <a:r>
              <a:rPr lang="en-GB" sz="1400" b="0" i="0" u="none" strike="noStrike" kern="1200">
                <a:solidFill>
                  <a:schemeClr val="bg1"/>
                </a:solidFill>
                <a:effectLst/>
              </a:rPr>
              <a:t>targeted implementation support </a:t>
            </a:r>
            <a:r>
              <a:rPr lang="en-GB" sz="1400">
                <a:solidFill>
                  <a:schemeClr val="bg1"/>
                </a:solidFill>
              </a:rPr>
              <a:t>package </a:t>
            </a:r>
            <a:r>
              <a:rPr lang="en-GB" sz="1400" b="0" i="0" u="none" strike="noStrike" kern="1200">
                <a:solidFill>
                  <a:schemeClr val="bg1"/>
                </a:solidFill>
                <a:effectLst/>
              </a:rPr>
              <a:t>in </a:t>
            </a:r>
            <a:r>
              <a:rPr lang="en-GB" sz="1400">
                <a:solidFill>
                  <a:schemeClr val="bg1"/>
                </a:solidFill>
              </a:rPr>
              <a:t>place</a:t>
            </a:r>
            <a:endParaRPr lang="en-GB">
              <a:solidFill>
                <a:schemeClr val="bg1"/>
              </a:solidFill>
            </a:endParaRP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sz="1400">
                <a:solidFill>
                  <a:schemeClr val="bg1"/>
                </a:solidFill>
              </a:rPr>
              <a:t>5</a:t>
            </a:r>
            <a:r>
              <a:rPr lang="en-GB" sz="1400" b="0" i="0" u="none" strike="noStrike" kern="1200">
                <a:solidFill>
                  <a:schemeClr val="bg1"/>
                </a:solidFill>
                <a:effectLst/>
              </a:rPr>
              <a:t> new partnerships </a:t>
            </a:r>
            <a:r>
              <a:rPr lang="en-GB" sz="1400">
                <a:solidFill>
                  <a:schemeClr val="bg1"/>
                </a:solidFill>
              </a:rPr>
              <a:t>(including </a:t>
            </a:r>
            <a:r>
              <a:rPr lang="en-GB" sz="1400" b="0" i="0" u="none" strike="noStrike" kern="1200">
                <a:solidFill>
                  <a:schemeClr val="bg1"/>
                </a:solidFill>
                <a:effectLst/>
              </a:rPr>
              <a:t>VCS organisations</a:t>
            </a:r>
            <a:r>
              <a:rPr lang="en-GB" sz="1400">
                <a:solidFill>
                  <a:schemeClr val="bg1"/>
                </a:solidFill>
              </a:rPr>
              <a:t>) </a:t>
            </a:r>
            <a:r>
              <a:rPr lang="en-GB" sz="1400" b="0" i="0" u="none" strike="noStrike" kern="1200">
                <a:solidFill>
                  <a:schemeClr val="bg1"/>
                </a:solidFill>
                <a:effectLst/>
              </a:rPr>
              <a:t>to amplify the impact of NICE guidance in </a:t>
            </a:r>
            <a:r>
              <a:rPr lang="en-GB" sz="1400">
                <a:solidFill>
                  <a:schemeClr val="bg1"/>
                </a:solidFill>
              </a:rPr>
              <a:t>agreed </a:t>
            </a:r>
            <a:r>
              <a:rPr lang="en-GB" sz="1400" b="0" i="0" u="none" strike="noStrike" kern="1200">
                <a:solidFill>
                  <a:schemeClr val="bg1"/>
                </a:solidFill>
                <a:effectLst/>
              </a:rPr>
              <a:t>priority areas</a:t>
            </a:r>
            <a:endParaRPr lang="en-GB">
              <a:solidFill>
                <a:schemeClr val="bg1"/>
              </a:solidFill>
            </a:endParaRPr>
          </a:p>
          <a:p>
            <a:pPr marL="171450" indent="-171450">
              <a:buFont typeface="Arial" panose="020B0604020202020204" pitchFamily="34" charset="0"/>
              <a:buChar char="•"/>
            </a:pPr>
            <a:endParaRPr lang="en-GB" sz="1400">
              <a:solidFill>
                <a:schemeClr val="bg1"/>
              </a:solidFill>
              <a:ea typeface="Verdana"/>
            </a:endParaRPr>
          </a:p>
          <a:p>
            <a:pPr marL="171450" indent="-171450">
              <a:buFont typeface="Arial" panose="020B0604020202020204" pitchFamily="34" charset="0"/>
              <a:buChar char="•"/>
            </a:pPr>
            <a:r>
              <a:rPr lang="en-GB" sz="1400">
                <a:solidFill>
                  <a:schemeClr val="bg1"/>
                </a:solidFill>
                <a:ea typeface="Verdana"/>
              </a:rPr>
              <a:t>Increase in overall favourability towards NICE amongst VCS orgs in the reputational research survey</a:t>
            </a:r>
            <a:endParaRPr lang="en-GB">
              <a:solidFill>
                <a:schemeClr val="bg1"/>
              </a:solidFill>
            </a:endParaRPr>
          </a:p>
          <a:p>
            <a:pPr marL="171450" indent="-171450">
              <a:buFont typeface="Arial" panose="020B0604020202020204" pitchFamily="34" charset="0"/>
              <a:buChar char="•"/>
            </a:pPr>
            <a:endParaRPr lang="en-GB" sz="1400">
              <a:solidFill>
                <a:schemeClr val="bg1"/>
              </a:solidFill>
              <a:ea typeface="Verdana"/>
            </a:endParaRPr>
          </a:p>
        </p:txBody>
      </p:sp>
      <p:sp>
        <p:nvSpPr>
          <p:cNvPr id="6" name="Title 5">
            <a:extLst>
              <a:ext uri="{FF2B5EF4-FFF2-40B4-BE49-F238E27FC236}">
                <a16:creationId xmlns:a16="http://schemas.microsoft.com/office/drawing/2014/main" id="{F9E72DEA-7B84-0B07-2878-CFC4407CF3F1}"/>
              </a:ext>
            </a:extLst>
          </p:cNvPr>
          <p:cNvSpPr>
            <a:spLocks noGrp="1"/>
          </p:cNvSpPr>
          <p:nvPr>
            <p:ph type="ctrTitle"/>
          </p:nvPr>
        </p:nvSpPr>
        <p:spPr>
          <a:xfrm>
            <a:off x="361713" y="152045"/>
            <a:ext cx="11178381" cy="1080019"/>
          </a:xfrm>
        </p:spPr>
        <p:txBody>
          <a:bodyPr>
            <a:noAutofit/>
          </a:bodyPr>
          <a:lstStyle/>
          <a:p>
            <a:pPr>
              <a:lnSpc>
                <a:spcPct val="100000"/>
              </a:lnSpc>
            </a:pPr>
            <a:r>
              <a:rPr lang="en-GB" sz="3200">
                <a:latin typeface="+mj-lt"/>
              </a:rPr>
              <a:t>Demonstrable impact: </a:t>
            </a:r>
            <a:br>
              <a:rPr lang="en-GB" sz="3200">
                <a:latin typeface="+mj-lt"/>
              </a:rPr>
            </a:br>
            <a:r>
              <a:rPr lang="en-GB" sz="3200">
                <a:latin typeface="+mj-lt"/>
              </a:rPr>
              <a:t>key performance indicators and milestones</a:t>
            </a:r>
            <a:r>
              <a:rPr lang="en-GB" sz="2400">
                <a:latin typeface="+mj-lt"/>
              </a:rPr>
              <a:t> </a:t>
            </a:r>
            <a:endParaRPr lang="en-GB" sz="2400"/>
          </a:p>
        </p:txBody>
      </p:sp>
      <p:sp>
        <p:nvSpPr>
          <p:cNvPr id="2" name="TextBox 1">
            <a:extLst>
              <a:ext uri="{FF2B5EF4-FFF2-40B4-BE49-F238E27FC236}">
                <a16:creationId xmlns:a16="http://schemas.microsoft.com/office/drawing/2014/main" id="{6130C669-782F-FA28-BB82-F7B8FE51F360}"/>
              </a:ext>
            </a:extLst>
          </p:cNvPr>
          <p:cNvSpPr txBox="1"/>
          <p:nvPr/>
        </p:nvSpPr>
        <p:spPr>
          <a:xfrm>
            <a:off x="5450973" y="1974684"/>
            <a:ext cx="3235851" cy="307777"/>
          </a:xfrm>
          <a:prstGeom prst="rect">
            <a:avLst/>
          </a:prstGeom>
          <a:noFill/>
        </p:spPr>
        <p:txBody>
          <a:bodyPr wrap="square" rtlCol="0">
            <a:spAutoFit/>
          </a:bodyPr>
          <a:lstStyle/>
          <a:p>
            <a:pPr>
              <a:defRPr/>
            </a:pPr>
            <a:r>
              <a:rPr kumimoji="0" lang="en-GB" sz="1400" b="0" i="0" u="none" strike="noStrike" kern="1200" cap="none" spc="0" normalizeH="0" baseline="0" noProof="0">
                <a:ln>
                  <a:noFill/>
                </a:ln>
                <a:effectLst/>
                <a:uLnTx/>
                <a:uFillTx/>
                <a:latin typeface="Inter SemiBold" panose="02000503000000020004" pitchFamily="2" charset="0"/>
                <a:ea typeface="Inter SemiBold" panose="02000503000000020004" pitchFamily="2" charset="0"/>
                <a:cs typeface="Lato" panose="020F0502020204030203" pitchFamily="34" charset="0"/>
              </a:rPr>
              <a:t>By the end of 24/25 we will have: </a:t>
            </a:r>
          </a:p>
        </p:txBody>
      </p:sp>
      <p:sp>
        <p:nvSpPr>
          <p:cNvPr id="21" name="TextBox 20">
            <a:extLst>
              <a:ext uri="{FF2B5EF4-FFF2-40B4-BE49-F238E27FC236}">
                <a16:creationId xmlns:a16="http://schemas.microsoft.com/office/drawing/2014/main" id="{8B83A296-B71D-6C9F-A6CF-B6E3501771A6}"/>
              </a:ext>
              <a:ext uri="{C183D7F6-B498-43B3-948B-1728B52AA6E4}">
                <adec:decorative xmlns:adec="http://schemas.microsoft.com/office/drawing/2017/decorative" val="1"/>
              </a:ext>
            </a:extLst>
          </p:cNvPr>
          <p:cNvSpPr txBox="1"/>
          <p:nvPr/>
        </p:nvSpPr>
        <p:spPr>
          <a:xfrm>
            <a:off x="10067729" y="1971531"/>
            <a:ext cx="1885181" cy="307777"/>
          </a:xfrm>
          <a:prstGeom prst="rect">
            <a:avLst/>
          </a:prstGeom>
          <a:noFill/>
        </p:spPr>
        <p:txBody>
          <a:bodyPr wrap="square" rtlCol="0">
            <a:spAutoFit/>
          </a:bodyPr>
          <a:lstStyle/>
          <a:p>
            <a:pPr>
              <a:defRPr/>
            </a:pPr>
            <a:r>
              <a:rPr kumimoji="0" lang="en-GB" sz="1400" b="1" i="0" u="none" strike="noStrike" kern="1200" cap="none" spc="0" normalizeH="0" baseline="0" noProof="0">
                <a:ln>
                  <a:noFill/>
                </a:ln>
                <a:effectLst/>
                <a:uLnTx/>
                <a:uFillTx/>
                <a:latin typeface="Inter"/>
                <a:ea typeface="Lato" panose="020F0502020204030203" pitchFamily="34" charset="0"/>
                <a:cs typeface="Lato" panose="020F0502020204030203" pitchFamily="34" charset="0"/>
              </a:rPr>
              <a:t>Q1    Q2    Q3    Q4 </a:t>
            </a:r>
          </a:p>
        </p:txBody>
      </p:sp>
      <p:sp>
        <p:nvSpPr>
          <p:cNvPr id="4" name="TextBox 3">
            <a:extLst>
              <a:ext uri="{FF2B5EF4-FFF2-40B4-BE49-F238E27FC236}">
                <a16:creationId xmlns:a16="http://schemas.microsoft.com/office/drawing/2014/main" id="{F8821952-575E-0BBA-E499-76983A6FD017}"/>
              </a:ext>
            </a:extLst>
          </p:cNvPr>
          <p:cNvSpPr txBox="1"/>
          <p:nvPr/>
        </p:nvSpPr>
        <p:spPr>
          <a:xfrm>
            <a:off x="5372016" y="2871849"/>
            <a:ext cx="4575550" cy="307777"/>
          </a:xfrm>
          <a:prstGeom prst="rect">
            <a:avLst/>
          </a:prstGeom>
          <a:noFill/>
        </p:spPr>
        <p:txBody>
          <a:bodyPr wrap="square" lIns="91440" tIns="45720" rIns="91440" bIns="45720" rtlCol="0" anchor="t">
            <a:spAutoFit/>
          </a:bodyPr>
          <a:lstStyle/>
          <a:p>
            <a:pPr>
              <a:defRPr/>
            </a:pPr>
            <a:r>
              <a:rPr lang="en-GB" sz="1400">
                <a:latin typeface="Inter"/>
                <a:ea typeface="Lato"/>
                <a:cs typeface="Lato"/>
              </a:rPr>
              <a:t>Routine reporting of prioritised uptake measures in place</a:t>
            </a:r>
            <a:endParaRPr kumimoji="0" lang="en-GB" sz="1400" b="0" i="0" u="none" strike="noStrike" kern="1200" cap="none" spc="0" normalizeH="0" baseline="0" noProof="0">
              <a:ln>
                <a:noFill/>
              </a:ln>
              <a:effectLst/>
              <a:uLnTx/>
              <a:uFillTx/>
              <a:latin typeface="Inter"/>
              <a:ea typeface="Lato"/>
              <a:cs typeface="Lato"/>
            </a:endParaRPr>
          </a:p>
        </p:txBody>
      </p:sp>
      <p:cxnSp>
        <p:nvCxnSpPr>
          <p:cNvPr id="15" name="Straight Connector 14">
            <a:extLst>
              <a:ext uri="{FF2B5EF4-FFF2-40B4-BE49-F238E27FC236}">
                <a16:creationId xmlns:a16="http://schemas.microsoft.com/office/drawing/2014/main" id="{A3F24E21-CE9B-1477-C8BC-3AF875E6E64E}"/>
              </a:ext>
              <a:ext uri="{C183D7F6-B498-43B3-948B-1728B52AA6E4}">
                <adec:decorative xmlns:adec="http://schemas.microsoft.com/office/drawing/2017/decorative" val="1"/>
              </a:ext>
            </a:extLst>
          </p:cNvPr>
          <p:cNvCxnSpPr>
            <a:cxnSpLocks/>
          </p:cNvCxnSpPr>
          <p:nvPr/>
        </p:nvCxnSpPr>
        <p:spPr>
          <a:xfrm>
            <a:off x="5470632" y="2802486"/>
            <a:ext cx="6474304" cy="5727"/>
          </a:xfrm>
          <a:prstGeom prst="line">
            <a:avLst/>
          </a:prstGeom>
          <a:ln>
            <a:solidFill>
              <a:srgbClr val="00436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E4D3708-ABCB-CAE4-EF3E-6BF0F58D2756}"/>
              </a:ext>
              <a:ext uri="{C183D7F6-B498-43B3-948B-1728B52AA6E4}">
                <adec:decorative xmlns:adec="http://schemas.microsoft.com/office/drawing/2017/decorative" val="1"/>
              </a:ext>
            </a:extLst>
          </p:cNvPr>
          <p:cNvCxnSpPr>
            <a:cxnSpLocks/>
          </p:cNvCxnSpPr>
          <p:nvPr/>
        </p:nvCxnSpPr>
        <p:spPr>
          <a:xfrm>
            <a:off x="5470632" y="3384329"/>
            <a:ext cx="6493963" cy="19849"/>
          </a:xfrm>
          <a:prstGeom prst="line">
            <a:avLst/>
          </a:prstGeom>
          <a:ln>
            <a:solidFill>
              <a:srgbClr val="00436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ADF938F-9EA0-A294-0E95-BBD0E30D5E5B}"/>
              </a:ext>
              <a:ext uri="{C183D7F6-B498-43B3-948B-1728B52AA6E4}">
                <adec:decorative xmlns:adec="http://schemas.microsoft.com/office/drawing/2017/decorative" val="1"/>
              </a:ext>
            </a:extLst>
          </p:cNvPr>
          <p:cNvCxnSpPr>
            <a:cxnSpLocks/>
          </p:cNvCxnSpPr>
          <p:nvPr/>
        </p:nvCxnSpPr>
        <p:spPr>
          <a:xfrm>
            <a:off x="5469331" y="5357281"/>
            <a:ext cx="6474304" cy="0"/>
          </a:xfrm>
          <a:prstGeom prst="line">
            <a:avLst/>
          </a:prstGeom>
          <a:ln>
            <a:solidFill>
              <a:srgbClr val="00436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1F2CBD9-747C-A8EA-AED8-9C2018C6D60C}"/>
              </a:ext>
              <a:ext uri="{C183D7F6-B498-43B3-948B-1728B52AA6E4}">
                <adec:decorative xmlns:adec="http://schemas.microsoft.com/office/drawing/2017/decorative" val="1"/>
              </a:ext>
            </a:extLst>
          </p:cNvPr>
          <p:cNvCxnSpPr>
            <a:cxnSpLocks/>
          </p:cNvCxnSpPr>
          <p:nvPr/>
        </p:nvCxnSpPr>
        <p:spPr>
          <a:xfrm>
            <a:off x="5458448" y="6159956"/>
            <a:ext cx="6501937" cy="0"/>
          </a:xfrm>
          <a:prstGeom prst="line">
            <a:avLst/>
          </a:prstGeom>
          <a:ln>
            <a:solidFill>
              <a:srgbClr val="00436C"/>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D9D7CC44-30A5-33B2-63DD-7B31BC64AC39}"/>
              </a:ext>
            </a:extLst>
          </p:cNvPr>
          <p:cNvSpPr txBox="1"/>
          <p:nvPr/>
        </p:nvSpPr>
        <p:spPr>
          <a:xfrm>
            <a:off x="5372016" y="4031386"/>
            <a:ext cx="4575550" cy="523220"/>
          </a:xfrm>
          <a:prstGeom prst="rect">
            <a:avLst/>
          </a:prstGeom>
          <a:noFill/>
        </p:spPr>
        <p:txBody>
          <a:bodyPr wrap="square" lIns="91440" tIns="45720" rIns="91440" bIns="45720" rtlCol="0" anchor="t">
            <a:spAutoFit/>
          </a:bodyPr>
          <a:lstStyle/>
          <a:p>
            <a:pPr>
              <a:defRPr/>
            </a:pPr>
            <a:r>
              <a:rPr lang="en-GB" sz="1400">
                <a:ea typeface="Lato"/>
                <a:cs typeface="Lato"/>
              </a:rPr>
              <a:t>5 implementation support packages initiated to address agreed priority areas </a:t>
            </a:r>
            <a:endParaRPr lang="en-US"/>
          </a:p>
        </p:txBody>
      </p:sp>
      <p:sp>
        <p:nvSpPr>
          <p:cNvPr id="70" name="TextBox 69">
            <a:extLst>
              <a:ext uri="{FF2B5EF4-FFF2-40B4-BE49-F238E27FC236}">
                <a16:creationId xmlns:a16="http://schemas.microsoft.com/office/drawing/2014/main" id="{16EB28E0-64A7-DF13-8546-ED594BC08503}"/>
              </a:ext>
            </a:extLst>
          </p:cNvPr>
          <p:cNvSpPr txBox="1"/>
          <p:nvPr/>
        </p:nvSpPr>
        <p:spPr>
          <a:xfrm>
            <a:off x="5372016" y="5421292"/>
            <a:ext cx="4575550" cy="738664"/>
          </a:xfrm>
          <a:prstGeom prst="rect">
            <a:avLst/>
          </a:prstGeom>
          <a:noFill/>
        </p:spPr>
        <p:txBody>
          <a:bodyPr wrap="square" lIns="91440" tIns="45720" rIns="91440" bIns="45720" rtlCol="0" anchor="t">
            <a:spAutoFit/>
          </a:bodyPr>
          <a:lstStyle/>
          <a:p>
            <a:pPr>
              <a:defRPr/>
            </a:pPr>
            <a:r>
              <a:rPr lang="en-GB" sz="1400"/>
              <a:t>Developed</a:t>
            </a:r>
            <a:r>
              <a:rPr lang="en-GB" sz="1400">
                <a:effectLst/>
              </a:rPr>
              <a:t> and </a:t>
            </a:r>
            <a:r>
              <a:rPr lang="en-GB" sz="1400"/>
              <a:t>tested</a:t>
            </a:r>
            <a:r>
              <a:rPr lang="en-GB" sz="1400">
                <a:effectLst/>
              </a:rPr>
              <a:t> impactful approaches for involving people and communities in developments in all new prioritised guidance</a:t>
            </a:r>
            <a:endParaRPr kumimoji="0" lang="en-GB" sz="1400" b="0" i="0" u="none" strike="noStrike" kern="1200" cap="none" spc="0" normalizeH="0" baseline="0" noProof="0">
              <a:ln>
                <a:noFill/>
              </a:ln>
              <a:effectLst/>
              <a:uLnTx/>
              <a:uFillTx/>
              <a:latin typeface="Inter"/>
              <a:ea typeface="Lato" panose="020F0502020204030203" pitchFamily="34" charset="0"/>
              <a:cs typeface="Lato" panose="020F0502020204030203" pitchFamily="34" charset="0"/>
            </a:endParaRPr>
          </a:p>
        </p:txBody>
      </p:sp>
      <p:sp>
        <p:nvSpPr>
          <p:cNvPr id="71" name="TextBox 70">
            <a:extLst>
              <a:ext uri="{FF2B5EF4-FFF2-40B4-BE49-F238E27FC236}">
                <a16:creationId xmlns:a16="http://schemas.microsoft.com/office/drawing/2014/main" id="{0A5039A3-7057-7195-C13E-BC9C84DC21B8}"/>
              </a:ext>
            </a:extLst>
          </p:cNvPr>
          <p:cNvSpPr txBox="1"/>
          <p:nvPr/>
        </p:nvSpPr>
        <p:spPr>
          <a:xfrm>
            <a:off x="5372016" y="4618617"/>
            <a:ext cx="4575550" cy="738664"/>
          </a:xfrm>
          <a:prstGeom prst="rect">
            <a:avLst/>
          </a:prstGeom>
          <a:noFill/>
        </p:spPr>
        <p:txBody>
          <a:bodyPr wrap="square" rtlCol="0">
            <a:spAutoFit/>
          </a:bodyPr>
          <a:lstStyle/>
          <a:p>
            <a:pPr>
              <a:defRPr/>
            </a:pPr>
            <a:r>
              <a:rPr lang="en-GB" sz="1400" b="0" i="0" u="none" strike="noStrike" noProof="0">
                <a:solidFill>
                  <a:srgbClr val="000000"/>
                </a:solidFill>
                <a:effectLst/>
                <a:latin typeface="Inter"/>
              </a:rPr>
              <a:t>Programme of shared learning in place, connecting practitioners and commissioners to implementation best practice</a:t>
            </a:r>
            <a:r>
              <a:rPr kumimoji="0" lang="en-GB" sz="1400" b="0" i="0" u="none" strike="noStrike" kern="1200" cap="none" spc="0" normalizeH="0" baseline="0" noProof="0">
                <a:ln>
                  <a:noFill/>
                </a:ln>
                <a:effectLst/>
                <a:uLnTx/>
                <a:uFillTx/>
                <a:latin typeface="Inter"/>
                <a:ea typeface="Lato" panose="020F0502020204030203" pitchFamily="34" charset="0"/>
                <a:cs typeface="Lato" panose="020F0502020204030203" pitchFamily="34" charset="0"/>
              </a:rPr>
              <a:t> </a:t>
            </a:r>
          </a:p>
        </p:txBody>
      </p:sp>
      <p:sp>
        <p:nvSpPr>
          <p:cNvPr id="72" name="TextBox 71">
            <a:extLst>
              <a:ext uri="{FF2B5EF4-FFF2-40B4-BE49-F238E27FC236}">
                <a16:creationId xmlns:a16="http://schemas.microsoft.com/office/drawing/2014/main" id="{25F43434-9958-AA1C-3BCE-A866D82BB6A8}"/>
              </a:ext>
            </a:extLst>
          </p:cNvPr>
          <p:cNvSpPr txBox="1"/>
          <p:nvPr/>
        </p:nvSpPr>
        <p:spPr>
          <a:xfrm>
            <a:off x="263477" y="1370178"/>
            <a:ext cx="3774056" cy="338554"/>
          </a:xfrm>
          <a:prstGeom prst="rect">
            <a:avLst/>
          </a:prstGeom>
          <a:noFill/>
        </p:spPr>
        <p:txBody>
          <a:bodyPr wrap="square" rtlCol="0">
            <a:spAutoFit/>
          </a:bodyPr>
          <a:lstStyle/>
          <a:p>
            <a:r>
              <a:rPr lang="en-GB" sz="1600" b="1"/>
              <a:t>Key Performance Indicators:</a:t>
            </a:r>
          </a:p>
        </p:txBody>
      </p:sp>
      <p:sp>
        <p:nvSpPr>
          <p:cNvPr id="75" name="TextBox 74">
            <a:extLst>
              <a:ext uri="{FF2B5EF4-FFF2-40B4-BE49-F238E27FC236}">
                <a16:creationId xmlns:a16="http://schemas.microsoft.com/office/drawing/2014/main" id="{65ACA6BF-82A9-56EC-D62F-B0C1CE939A0A}"/>
              </a:ext>
            </a:extLst>
          </p:cNvPr>
          <p:cNvSpPr txBox="1"/>
          <p:nvPr/>
        </p:nvSpPr>
        <p:spPr>
          <a:xfrm>
            <a:off x="5385357" y="1370178"/>
            <a:ext cx="2254648" cy="338554"/>
          </a:xfrm>
          <a:prstGeom prst="rect">
            <a:avLst/>
          </a:prstGeom>
          <a:noFill/>
        </p:spPr>
        <p:txBody>
          <a:bodyPr wrap="square" rtlCol="0">
            <a:spAutoFit/>
          </a:bodyPr>
          <a:lstStyle/>
          <a:p>
            <a:r>
              <a:rPr lang="en-GB" sz="1600" b="1"/>
              <a:t>Milestones:</a:t>
            </a:r>
          </a:p>
        </p:txBody>
      </p:sp>
      <p:grpSp>
        <p:nvGrpSpPr>
          <p:cNvPr id="22" name="Group 21" descr="Arrow showing completion in Q3 to Q4 of 23/24">
            <a:extLst>
              <a:ext uri="{FF2B5EF4-FFF2-40B4-BE49-F238E27FC236}">
                <a16:creationId xmlns:a16="http://schemas.microsoft.com/office/drawing/2014/main" id="{D472C944-75A9-C370-B227-5E6C2362C70C}"/>
              </a:ext>
            </a:extLst>
          </p:cNvPr>
          <p:cNvGrpSpPr/>
          <p:nvPr/>
        </p:nvGrpSpPr>
        <p:grpSpPr>
          <a:xfrm>
            <a:off x="10132659" y="4143153"/>
            <a:ext cx="1831936" cy="302351"/>
            <a:chOff x="8524240" y="3828397"/>
            <a:chExt cx="3241924" cy="224908"/>
          </a:xfrm>
        </p:grpSpPr>
        <p:sp>
          <p:nvSpPr>
            <p:cNvPr id="23" name="Rectangle 22">
              <a:extLst>
                <a:ext uri="{FF2B5EF4-FFF2-40B4-BE49-F238E27FC236}">
                  <a16:creationId xmlns:a16="http://schemas.microsoft.com/office/drawing/2014/main" id="{F8B6683B-FA1E-7ED1-CD26-10DFD2C0BC68}"/>
                </a:ext>
              </a:extLst>
            </p:cNvPr>
            <p:cNvSpPr/>
            <p:nvPr/>
          </p:nvSpPr>
          <p:spPr>
            <a:xfrm>
              <a:off x="10491994" y="3857695"/>
              <a:ext cx="1274170" cy="167842"/>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BEAF0038-52F1-56F0-8E38-26EE6D6B9CE4}"/>
                </a:ext>
              </a:extLst>
            </p:cNvPr>
            <p:cNvSpPr/>
            <p:nvPr/>
          </p:nvSpPr>
          <p:spPr>
            <a:xfrm>
              <a:off x="8524240" y="3857695"/>
              <a:ext cx="1967753" cy="16784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Diamond 24">
              <a:extLst>
                <a:ext uri="{FF2B5EF4-FFF2-40B4-BE49-F238E27FC236}">
                  <a16:creationId xmlns:a16="http://schemas.microsoft.com/office/drawing/2014/main" id="{4B755702-FABD-2260-A14A-5190D66E3C45}"/>
                </a:ext>
              </a:extLst>
            </p:cNvPr>
            <p:cNvSpPr/>
            <p:nvPr/>
          </p:nvSpPr>
          <p:spPr>
            <a:xfrm>
              <a:off x="10380979" y="3828397"/>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 name="Group 47" descr="Arrow showing completion in Q4 of 23/24">
            <a:extLst>
              <a:ext uri="{FF2B5EF4-FFF2-40B4-BE49-F238E27FC236}">
                <a16:creationId xmlns:a16="http://schemas.microsoft.com/office/drawing/2014/main" id="{45822260-E1F6-4A38-F705-944773371EE1}"/>
              </a:ext>
            </a:extLst>
          </p:cNvPr>
          <p:cNvGrpSpPr/>
          <p:nvPr/>
        </p:nvGrpSpPr>
        <p:grpSpPr>
          <a:xfrm>
            <a:off x="10099571" y="5600037"/>
            <a:ext cx="1860814" cy="328080"/>
            <a:chOff x="8524240" y="3730190"/>
            <a:chExt cx="3293024" cy="207442"/>
          </a:xfrm>
        </p:grpSpPr>
        <p:sp>
          <p:nvSpPr>
            <p:cNvPr id="49" name="Rectangle 48">
              <a:extLst>
                <a:ext uri="{FF2B5EF4-FFF2-40B4-BE49-F238E27FC236}">
                  <a16:creationId xmlns:a16="http://schemas.microsoft.com/office/drawing/2014/main" id="{ADBA9710-4312-469B-3C0A-E10A1B09CC6D}"/>
                </a:ext>
              </a:extLst>
            </p:cNvPr>
            <p:cNvSpPr/>
            <p:nvPr/>
          </p:nvSpPr>
          <p:spPr>
            <a:xfrm>
              <a:off x="11130162" y="3760437"/>
              <a:ext cx="687102" cy="139734"/>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4633FBA8-28F2-E551-EAC7-6BC5384EBFCB}"/>
                </a:ext>
              </a:extLst>
            </p:cNvPr>
            <p:cNvSpPr/>
            <p:nvPr/>
          </p:nvSpPr>
          <p:spPr>
            <a:xfrm>
              <a:off x="8524240" y="3761497"/>
              <a:ext cx="2702903" cy="13867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Diamond 50">
              <a:extLst>
                <a:ext uri="{FF2B5EF4-FFF2-40B4-BE49-F238E27FC236}">
                  <a16:creationId xmlns:a16="http://schemas.microsoft.com/office/drawing/2014/main" id="{CAA3E853-403F-492F-16EA-ED04849DEAAB}"/>
                </a:ext>
              </a:extLst>
            </p:cNvPr>
            <p:cNvSpPr/>
            <p:nvPr/>
          </p:nvSpPr>
          <p:spPr>
            <a:xfrm>
              <a:off x="11130161" y="3730190"/>
              <a:ext cx="193963" cy="207442"/>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7" name="Group 86" descr="An arrow showing completion in  Q2 of 23/24">
            <a:extLst>
              <a:ext uri="{FF2B5EF4-FFF2-40B4-BE49-F238E27FC236}">
                <a16:creationId xmlns:a16="http://schemas.microsoft.com/office/drawing/2014/main" id="{7BDC9869-C811-DFE0-3A3E-957A0B9448CB}"/>
              </a:ext>
            </a:extLst>
          </p:cNvPr>
          <p:cNvGrpSpPr/>
          <p:nvPr/>
        </p:nvGrpSpPr>
        <p:grpSpPr>
          <a:xfrm>
            <a:off x="10087823" y="2901022"/>
            <a:ext cx="1863408" cy="359732"/>
            <a:chOff x="8326512" y="1909680"/>
            <a:chExt cx="3249973" cy="224908"/>
          </a:xfrm>
        </p:grpSpPr>
        <p:sp>
          <p:nvSpPr>
            <p:cNvPr id="88" name="Rectangle 87">
              <a:extLst>
                <a:ext uri="{FF2B5EF4-FFF2-40B4-BE49-F238E27FC236}">
                  <a16:creationId xmlns:a16="http://schemas.microsoft.com/office/drawing/2014/main" id="{C0142AF7-B930-BD9D-0849-0094532F63D5}"/>
                </a:ext>
              </a:extLst>
            </p:cNvPr>
            <p:cNvSpPr/>
            <p:nvPr/>
          </p:nvSpPr>
          <p:spPr>
            <a:xfrm>
              <a:off x="9401694" y="1952101"/>
              <a:ext cx="2174791" cy="141609"/>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9" name="Rectangle 88">
              <a:extLst>
                <a:ext uri="{FF2B5EF4-FFF2-40B4-BE49-F238E27FC236}">
                  <a16:creationId xmlns:a16="http://schemas.microsoft.com/office/drawing/2014/main" id="{949DE0CA-2464-FE44-D18E-73A15C40598E}"/>
                </a:ext>
              </a:extLst>
            </p:cNvPr>
            <p:cNvSpPr/>
            <p:nvPr/>
          </p:nvSpPr>
          <p:spPr>
            <a:xfrm>
              <a:off x="8326512" y="1953756"/>
              <a:ext cx="1075183" cy="13995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0" name="Diamond 89">
              <a:extLst>
                <a:ext uri="{FF2B5EF4-FFF2-40B4-BE49-F238E27FC236}">
                  <a16:creationId xmlns:a16="http://schemas.microsoft.com/office/drawing/2014/main" id="{2465054C-E0EF-EC93-0934-6394F2220B6D}"/>
                </a:ext>
              </a:extLst>
            </p:cNvPr>
            <p:cNvSpPr/>
            <p:nvPr/>
          </p:nvSpPr>
          <p:spPr>
            <a:xfrm>
              <a:off x="9304713" y="1909680"/>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grpSp>
        <p:nvGrpSpPr>
          <p:cNvPr id="10" name="Group 9" descr="An arrow showing completion in  Q2 of 23/24">
            <a:extLst>
              <a:ext uri="{FF2B5EF4-FFF2-40B4-BE49-F238E27FC236}">
                <a16:creationId xmlns:a16="http://schemas.microsoft.com/office/drawing/2014/main" id="{164D4468-8A24-EB7A-3497-3BFF93058111}"/>
              </a:ext>
            </a:extLst>
          </p:cNvPr>
          <p:cNvGrpSpPr/>
          <p:nvPr/>
        </p:nvGrpSpPr>
        <p:grpSpPr>
          <a:xfrm>
            <a:off x="10101188" y="3464091"/>
            <a:ext cx="1863407" cy="359731"/>
            <a:chOff x="8326512" y="1909680"/>
            <a:chExt cx="3249973" cy="224908"/>
          </a:xfrm>
        </p:grpSpPr>
        <p:sp>
          <p:nvSpPr>
            <p:cNvPr id="26" name="Rectangle 25">
              <a:extLst>
                <a:ext uri="{FF2B5EF4-FFF2-40B4-BE49-F238E27FC236}">
                  <a16:creationId xmlns:a16="http://schemas.microsoft.com/office/drawing/2014/main" id="{685269BA-1DCC-B142-7F87-1D102787637E}"/>
                </a:ext>
              </a:extLst>
            </p:cNvPr>
            <p:cNvSpPr/>
            <p:nvPr/>
          </p:nvSpPr>
          <p:spPr>
            <a:xfrm>
              <a:off x="9401694" y="1952101"/>
              <a:ext cx="2174791" cy="141609"/>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7" name="Rectangle 26">
              <a:extLst>
                <a:ext uri="{FF2B5EF4-FFF2-40B4-BE49-F238E27FC236}">
                  <a16:creationId xmlns:a16="http://schemas.microsoft.com/office/drawing/2014/main" id="{4BF6CAF7-5835-9D86-B7F9-1E1692E1C9F7}"/>
                </a:ext>
              </a:extLst>
            </p:cNvPr>
            <p:cNvSpPr/>
            <p:nvPr/>
          </p:nvSpPr>
          <p:spPr>
            <a:xfrm>
              <a:off x="8326512" y="1953756"/>
              <a:ext cx="1075183" cy="13995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8" name="Diamond 27">
              <a:extLst>
                <a:ext uri="{FF2B5EF4-FFF2-40B4-BE49-F238E27FC236}">
                  <a16:creationId xmlns:a16="http://schemas.microsoft.com/office/drawing/2014/main" id="{4C24F00A-83E0-1CB1-A7CF-EFF640A23973}"/>
                </a:ext>
              </a:extLst>
            </p:cNvPr>
            <p:cNvSpPr/>
            <p:nvPr/>
          </p:nvSpPr>
          <p:spPr>
            <a:xfrm>
              <a:off x="9304713" y="1909680"/>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29" name="TextBox 28">
            <a:extLst>
              <a:ext uri="{FF2B5EF4-FFF2-40B4-BE49-F238E27FC236}">
                <a16:creationId xmlns:a16="http://schemas.microsoft.com/office/drawing/2014/main" id="{F18EFB97-ED0F-2D34-8949-05DECDDAF6CC}"/>
              </a:ext>
            </a:extLst>
          </p:cNvPr>
          <p:cNvSpPr txBox="1"/>
          <p:nvPr/>
        </p:nvSpPr>
        <p:spPr>
          <a:xfrm>
            <a:off x="5372016" y="3421591"/>
            <a:ext cx="4024338" cy="523220"/>
          </a:xfrm>
          <a:prstGeom prst="rect">
            <a:avLst/>
          </a:prstGeom>
          <a:noFill/>
        </p:spPr>
        <p:txBody>
          <a:bodyPr wrap="square" lIns="91440" tIns="45720" rIns="91440" bIns="45720" rtlCol="0" anchor="t">
            <a:spAutoFit/>
          </a:bodyPr>
          <a:lstStyle/>
          <a:p>
            <a:pPr>
              <a:defRPr/>
            </a:pPr>
            <a:r>
              <a:rPr lang="en-GB" sz="1400">
                <a:latin typeface="Inter"/>
                <a:ea typeface="Lato"/>
                <a:cs typeface="Lato"/>
              </a:rPr>
              <a:t>Joint plans in place to amplify the impact of NICE guidance through priority partnerships </a:t>
            </a:r>
            <a:endParaRPr lang="en-GB" sz="1400" b="0" i="0" u="none" strike="noStrike" kern="1200" cap="none" spc="0" normalizeH="0" baseline="0" noProof="0">
              <a:ln>
                <a:noFill/>
              </a:ln>
              <a:effectLst/>
              <a:uLnTx/>
              <a:uFillTx/>
              <a:latin typeface="Inter"/>
              <a:ea typeface="Lato"/>
              <a:cs typeface="Lato"/>
            </a:endParaRPr>
          </a:p>
        </p:txBody>
      </p:sp>
      <p:grpSp>
        <p:nvGrpSpPr>
          <p:cNvPr id="31" name="Group 30" descr="Arrow showing completion in Q3 to Q4 of 23/24">
            <a:extLst>
              <a:ext uri="{FF2B5EF4-FFF2-40B4-BE49-F238E27FC236}">
                <a16:creationId xmlns:a16="http://schemas.microsoft.com/office/drawing/2014/main" id="{46BF2898-DD2A-1256-E5B0-770E7FE3A740}"/>
              </a:ext>
            </a:extLst>
          </p:cNvPr>
          <p:cNvGrpSpPr/>
          <p:nvPr/>
        </p:nvGrpSpPr>
        <p:grpSpPr>
          <a:xfrm>
            <a:off x="10123851" y="4763829"/>
            <a:ext cx="1831936" cy="302350"/>
            <a:chOff x="8524240" y="3828397"/>
            <a:chExt cx="3241924" cy="224908"/>
          </a:xfrm>
        </p:grpSpPr>
        <p:sp>
          <p:nvSpPr>
            <p:cNvPr id="32" name="Rectangle 31">
              <a:extLst>
                <a:ext uri="{FF2B5EF4-FFF2-40B4-BE49-F238E27FC236}">
                  <a16:creationId xmlns:a16="http://schemas.microsoft.com/office/drawing/2014/main" id="{1BD455C8-8C14-95A3-74EC-A23140A25D36}"/>
                </a:ext>
              </a:extLst>
            </p:cNvPr>
            <p:cNvSpPr/>
            <p:nvPr/>
          </p:nvSpPr>
          <p:spPr>
            <a:xfrm>
              <a:off x="10491994" y="3857695"/>
              <a:ext cx="1274170" cy="167842"/>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F6F5BED8-0A1E-7969-8F37-D5EEEF6043F1}"/>
                </a:ext>
              </a:extLst>
            </p:cNvPr>
            <p:cNvSpPr/>
            <p:nvPr/>
          </p:nvSpPr>
          <p:spPr>
            <a:xfrm>
              <a:off x="8524240" y="3857695"/>
              <a:ext cx="1967753" cy="16784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Diamond 35">
              <a:extLst>
                <a:ext uri="{FF2B5EF4-FFF2-40B4-BE49-F238E27FC236}">
                  <a16:creationId xmlns:a16="http://schemas.microsoft.com/office/drawing/2014/main" id="{FCA5E704-0FB1-7712-82A9-D287CFD009AC}"/>
                </a:ext>
              </a:extLst>
            </p:cNvPr>
            <p:cNvSpPr/>
            <p:nvPr/>
          </p:nvSpPr>
          <p:spPr>
            <a:xfrm>
              <a:off x="10380979" y="3828397"/>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 name="Straight Connector 2">
            <a:extLst>
              <a:ext uri="{FF2B5EF4-FFF2-40B4-BE49-F238E27FC236}">
                <a16:creationId xmlns:a16="http://schemas.microsoft.com/office/drawing/2014/main" id="{0B001BE3-2B32-C86C-9482-BD341400B4C3}"/>
              </a:ext>
              <a:ext uri="{C183D7F6-B498-43B3-948B-1728B52AA6E4}">
                <adec:decorative xmlns:adec="http://schemas.microsoft.com/office/drawing/2017/decorative" val="1"/>
              </a:ext>
            </a:extLst>
          </p:cNvPr>
          <p:cNvCxnSpPr>
            <a:cxnSpLocks/>
          </p:cNvCxnSpPr>
          <p:nvPr/>
        </p:nvCxnSpPr>
        <p:spPr>
          <a:xfrm>
            <a:off x="5498265" y="3995511"/>
            <a:ext cx="6474304" cy="5727"/>
          </a:xfrm>
          <a:prstGeom prst="line">
            <a:avLst/>
          </a:prstGeom>
          <a:ln>
            <a:solidFill>
              <a:srgbClr val="00436C"/>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DDCC12E-8D1C-376E-FE54-40090DD63766}"/>
              </a:ext>
              <a:ext uri="{C183D7F6-B498-43B3-948B-1728B52AA6E4}">
                <adec:decorative xmlns:adec="http://schemas.microsoft.com/office/drawing/2017/decorative" val="1"/>
              </a:ext>
            </a:extLst>
          </p:cNvPr>
          <p:cNvCxnSpPr>
            <a:cxnSpLocks/>
          </p:cNvCxnSpPr>
          <p:nvPr/>
        </p:nvCxnSpPr>
        <p:spPr>
          <a:xfrm>
            <a:off x="5469331" y="4583748"/>
            <a:ext cx="6474304" cy="5727"/>
          </a:xfrm>
          <a:prstGeom prst="line">
            <a:avLst/>
          </a:prstGeom>
          <a:ln>
            <a:solidFill>
              <a:srgbClr val="00436C"/>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D31765D-6054-23B8-9167-921E75979998}"/>
              </a:ext>
            </a:extLst>
          </p:cNvPr>
          <p:cNvSpPr txBox="1"/>
          <p:nvPr/>
        </p:nvSpPr>
        <p:spPr>
          <a:xfrm>
            <a:off x="5372016" y="2252690"/>
            <a:ext cx="4575550" cy="523220"/>
          </a:xfrm>
          <a:prstGeom prst="rect">
            <a:avLst/>
          </a:prstGeom>
          <a:noFill/>
        </p:spPr>
        <p:txBody>
          <a:bodyPr wrap="square" lIns="91440" tIns="45720" rIns="91440" bIns="45720" rtlCol="0" anchor="t">
            <a:spAutoFit/>
          </a:bodyPr>
          <a:lstStyle/>
          <a:p>
            <a:pPr>
              <a:defRPr/>
            </a:pPr>
            <a:r>
              <a:rPr lang="en-GB" sz="1400">
                <a:latin typeface="Inter"/>
                <a:ea typeface="Lato"/>
                <a:cs typeface="Lato"/>
              </a:rPr>
              <a:t>Developed and implemented a fairer payment policy for involvement and engagement activity​</a:t>
            </a:r>
            <a:endParaRPr kumimoji="0" lang="en-GB" sz="1400" b="0" i="0" u="none" strike="noStrike" kern="1200" cap="none" spc="0" normalizeH="0" baseline="0" noProof="0">
              <a:ln>
                <a:noFill/>
              </a:ln>
              <a:effectLst/>
              <a:uLnTx/>
              <a:uFillTx/>
              <a:latin typeface="Inter"/>
              <a:ea typeface="Lato"/>
              <a:cs typeface="Lato"/>
            </a:endParaRPr>
          </a:p>
        </p:txBody>
      </p:sp>
      <p:grpSp>
        <p:nvGrpSpPr>
          <p:cNvPr id="8" name="Group 7" descr="An arrow showing completion at start of Q1 23/24">
            <a:extLst>
              <a:ext uri="{FF2B5EF4-FFF2-40B4-BE49-F238E27FC236}">
                <a16:creationId xmlns:a16="http://schemas.microsoft.com/office/drawing/2014/main" id="{520B245C-77B7-64DE-1D10-4030621B8646}"/>
              </a:ext>
            </a:extLst>
          </p:cNvPr>
          <p:cNvGrpSpPr/>
          <p:nvPr/>
        </p:nvGrpSpPr>
        <p:grpSpPr>
          <a:xfrm>
            <a:off x="10038207" y="2379600"/>
            <a:ext cx="1905428" cy="346820"/>
            <a:chOff x="8566970" y="4237525"/>
            <a:chExt cx="3300910" cy="224908"/>
          </a:xfrm>
        </p:grpSpPr>
        <p:sp>
          <p:nvSpPr>
            <p:cNvPr id="9" name="Rectangle 8">
              <a:extLst>
                <a:ext uri="{FF2B5EF4-FFF2-40B4-BE49-F238E27FC236}">
                  <a16:creationId xmlns:a16="http://schemas.microsoft.com/office/drawing/2014/main" id="{E4280A46-03C6-9F14-102E-E1481B8314E7}"/>
                </a:ext>
              </a:extLst>
            </p:cNvPr>
            <p:cNvSpPr/>
            <p:nvPr/>
          </p:nvSpPr>
          <p:spPr>
            <a:xfrm>
              <a:off x="8984676" y="4263614"/>
              <a:ext cx="2883204" cy="168914"/>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0" name="Rectangle 29">
              <a:extLst>
                <a:ext uri="{FF2B5EF4-FFF2-40B4-BE49-F238E27FC236}">
                  <a16:creationId xmlns:a16="http://schemas.microsoft.com/office/drawing/2014/main" id="{1ECE5893-9353-5827-F152-F7574E0FC8AA}"/>
                </a:ext>
              </a:extLst>
            </p:cNvPr>
            <p:cNvSpPr/>
            <p:nvPr/>
          </p:nvSpPr>
          <p:spPr>
            <a:xfrm>
              <a:off x="8566970" y="4263615"/>
              <a:ext cx="417706" cy="16891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Diamond 32">
              <a:extLst>
                <a:ext uri="{FF2B5EF4-FFF2-40B4-BE49-F238E27FC236}">
                  <a16:creationId xmlns:a16="http://schemas.microsoft.com/office/drawing/2014/main" id="{4A79AED1-9772-1101-6C8B-3431DFA4A28B}"/>
                </a:ext>
              </a:extLst>
            </p:cNvPr>
            <p:cNvSpPr/>
            <p:nvPr/>
          </p:nvSpPr>
          <p:spPr>
            <a:xfrm>
              <a:off x="8887694" y="4237525"/>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Tree>
    <p:extLst>
      <p:ext uri="{BB962C8B-B14F-4D97-AF65-F5344CB8AC3E}">
        <p14:creationId xmlns:p14="http://schemas.microsoft.com/office/powerpoint/2010/main" val="4244047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E64BF-A0DC-25E0-A0B4-CBB5BC0C508F}"/>
              </a:ext>
            </a:extLst>
          </p:cNvPr>
          <p:cNvSpPr>
            <a:spLocks noGrp="1"/>
          </p:cNvSpPr>
          <p:nvPr>
            <p:ph type="ctrTitle"/>
          </p:nvPr>
        </p:nvSpPr>
        <p:spPr>
          <a:xfrm>
            <a:off x="334511" y="97251"/>
            <a:ext cx="11652077" cy="1169550"/>
          </a:xfrm>
        </p:spPr>
        <p:txBody>
          <a:bodyPr>
            <a:normAutofit fontScale="90000"/>
          </a:bodyPr>
          <a:lstStyle/>
          <a:p>
            <a:r>
              <a:rPr lang="en-GB" sz="3200">
                <a:latin typeface="+mj-lt"/>
              </a:rPr>
              <a:t>5. </a:t>
            </a:r>
            <a:r>
              <a:rPr lang="en-GB" sz="3600">
                <a:latin typeface="+mj-lt"/>
              </a:rPr>
              <a:t>Ensuring financial balance, maintaining staff engagement and external reputation, and increasing diversity of our workforce</a:t>
            </a:r>
          </a:p>
        </p:txBody>
      </p:sp>
      <p:graphicFrame>
        <p:nvGraphicFramePr>
          <p:cNvPr id="3" name="Table 2">
            <a:extLst>
              <a:ext uri="{FF2B5EF4-FFF2-40B4-BE49-F238E27FC236}">
                <a16:creationId xmlns:a16="http://schemas.microsoft.com/office/drawing/2014/main" id="{8436D4D3-AE41-7F49-F11E-3D9C7A41F8DF}"/>
              </a:ext>
            </a:extLst>
          </p:cNvPr>
          <p:cNvGraphicFramePr>
            <a:graphicFrameLocks noGrp="1"/>
          </p:cNvGraphicFramePr>
          <p:nvPr>
            <p:extLst>
              <p:ext uri="{D42A27DB-BD31-4B8C-83A1-F6EECF244321}">
                <p14:modId xmlns:p14="http://schemas.microsoft.com/office/powerpoint/2010/main" val="2543464314"/>
              </p:ext>
            </p:extLst>
          </p:nvPr>
        </p:nvGraphicFramePr>
        <p:xfrm>
          <a:off x="305277" y="1616835"/>
          <a:ext cx="11681311" cy="5065000"/>
        </p:xfrm>
        <a:graphic>
          <a:graphicData uri="http://schemas.openxmlformats.org/drawingml/2006/table">
            <a:tbl>
              <a:tblPr firstRow="1" bandRow="1">
                <a:tableStyleId>{5C22544A-7EE6-4342-B048-85BDC9FD1C3A}</a:tableStyleId>
              </a:tblPr>
              <a:tblGrid>
                <a:gridCol w="2476736">
                  <a:extLst>
                    <a:ext uri="{9D8B030D-6E8A-4147-A177-3AD203B41FA5}">
                      <a16:colId xmlns:a16="http://schemas.microsoft.com/office/drawing/2014/main" val="3296943258"/>
                    </a:ext>
                  </a:extLst>
                </a:gridCol>
                <a:gridCol w="9204575">
                  <a:extLst>
                    <a:ext uri="{9D8B030D-6E8A-4147-A177-3AD203B41FA5}">
                      <a16:colId xmlns:a16="http://schemas.microsoft.com/office/drawing/2014/main" val="1821806582"/>
                    </a:ext>
                  </a:extLst>
                </a:gridCol>
              </a:tblGrid>
              <a:tr h="353814">
                <a:tc>
                  <a:txBody>
                    <a:bodyPr/>
                    <a:lstStyle/>
                    <a:p>
                      <a:r>
                        <a:rPr lang="en-GB">
                          <a:solidFill>
                            <a:schemeClr val="tx1"/>
                          </a:solidFill>
                        </a:rPr>
                        <a:t>Aim:</a:t>
                      </a:r>
                    </a:p>
                  </a:txBody>
                  <a:tcP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8100" cap="flat" cmpd="sng" algn="ctr">
                      <a:solidFill>
                        <a:srgbClr val="F7F4F1"/>
                      </a:solidFill>
                      <a:prstDash val="solid"/>
                      <a:round/>
                      <a:headEnd type="none" w="med" len="med"/>
                      <a:tailEnd type="none" w="med" len="med"/>
                    </a:lnB>
                    <a:lnTlToBr w="12700" cmpd="sng">
                      <a:noFill/>
                      <a:prstDash val="solid"/>
                    </a:lnTlToBr>
                    <a:lnBlToTr w="12700" cmpd="sng">
                      <a:noFill/>
                      <a:prstDash val="solid"/>
                    </a:lnBlToTr>
                    <a:solidFill>
                      <a:srgbClr val="F7F4F1"/>
                    </a:solidFill>
                  </a:tcPr>
                </a:tc>
                <a:tc>
                  <a:txBody>
                    <a:bodyPr/>
                    <a:lstStyle/>
                    <a:p>
                      <a:r>
                        <a:rPr lang="en-GB">
                          <a:solidFill>
                            <a:schemeClr val="tx1"/>
                          </a:solidFill>
                        </a:rPr>
                        <a:t>Activity:</a:t>
                      </a:r>
                    </a:p>
                  </a:txBody>
                  <a:tcPr>
                    <a:lnL w="3175"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F7F4F1"/>
                    </a:solidFill>
                  </a:tcPr>
                </a:tc>
                <a:extLst>
                  <a:ext uri="{0D108BD9-81ED-4DB2-BD59-A6C34878D82A}">
                    <a16:rowId xmlns:a16="http://schemas.microsoft.com/office/drawing/2014/main" val="935889121"/>
                  </a:ext>
                </a:extLst>
              </a:tr>
              <a:tr h="1039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rPr>
                        <a:t>Use our financial resources effectively and plan for the future</a:t>
                      </a:r>
                    </a:p>
                  </a:txBody>
                  <a:tcPr marL="137160" marR="137160" marT="137160" marB="137160" anchor="ctr">
                    <a:lnL w="38100" cap="flat" cmpd="sng" algn="ctr">
                      <a:solidFill>
                        <a:srgbClr val="F7F4F1"/>
                      </a:solidFill>
                      <a:prstDash val="solid"/>
                      <a:round/>
                      <a:headEnd type="none" w="med" len="med"/>
                      <a:tailEnd type="none" w="med" len="med"/>
                    </a:lnL>
                    <a:lnR w="76200" cap="flat" cmpd="sng" algn="ctr">
                      <a:solidFill>
                        <a:srgbClr val="F7F4F1"/>
                      </a:solidFill>
                      <a:prstDash val="solid"/>
                      <a:round/>
                      <a:headEnd type="none" w="med" len="med"/>
                      <a:tailEnd type="none" w="med" len="med"/>
                    </a:lnR>
                    <a:lnT w="38100" cap="flat" cmpd="sng" algn="ctr">
                      <a:solidFill>
                        <a:srgbClr val="F7F4F1"/>
                      </a:solidFill>
                      <a:prstDash val="solid"/>
                      <a:round/>
                      <a:headEnd type="none" w="med" len="med"/>
                      <a:tailEnd type="none" w="med" len="med"/>
                    </a:lnT>
                    <a:lnB w="76200" cap="flat" cmpd="sng" algn="ctr">
                      <a:solidFill>
                        <a:srgbClr val="F7F4F1"/>
                      </a:solidFill>
                      <a:prstDash val="solid"/>
                      <a:round/>
                      <a:headEnd type="none" w="med" len="med"/>
                      <a:tailEnd type="none" w="med" len="med"/>
                    </a:lnB>
                    <a:solidFill>
                      <a:schemeClr val="tx2"/>
                    </a:solidFill>
                  </a:tcPr>
                </a:tc>
                <a:tc>
                  <a:txBody>
                    <a:bodyPr/>
                    <a:lstStyle/>
                    <a:p>
                      <a:pPr marL="285750" indent="-285750">
                        <a:buFont typeface="Arial" panose="020B0604020202020204" pitchFamily="34" charset="0"/>
                        <a:buChar char="•"/>
                      </a:pPr>
                      <a:r>
                        <a:rPr lang="en-GB" sz="1400">
                          <a:solidFill>
                            <a:schemeClr val="tx1"/>
                          </a:solidFill>
                        </a:rPr>
                        <a:t>Improve the financial and commercial management information available to the organisation to facilitate effective decision making</a:t>
                      </a:r>
                    </a:p>
                    <a:p>
                      <a:pPr marL="285750" indent="-285750">
                        <a:buFont typeface="Arial" panose="020B0604020202020204" pitchFamily="34" charset="0"/>
                        <a:buChar char="•"/>
                      </a:pPr>
                      <a:r>
                        <a:rPr lang="en-GB" sz="1400"/>
                        <a:t>Develop and agree a commercial strategy to facilitate an increase in non-GIA income</a:t>
                      </a:r>
                      <a:endParaRPr lang="en-GB" sz="1400">
                        <a:solidFill>
                          <a:schemeClr val="tx1"/>
                        </a:solidFill>
                      </a:endParaRPr>
                    </a:p>
                  </a:txBody>
                  <a:tcPr marL="180000" marR="180000" marT="0" anchor="ctr">
                    <a:lnL w="76200" cap="flat" cmpd="sng" algn="ctr">
                      <a:solidFill>
                        <a:srgbClr val="F7F4F1"/>
                      </a:solidFill>
                      <a:prstDash val="solid"/>
                      <a:round/>
                      <a:headEnd type="none" w="med" len="med"/>
                      <a:tailEnd type="none" w="med" len="med"/>
                    </a:lnL>
                    <a:lnR w="76200" cap="flat" cmpd="sng" algn="ctr">
                      <a:solidFill>
                        <a:srgbClr val="F7F4F1"/>
                      </a:solidFill>
                      <a:prstDash val="solid"/>
                      <a:round/>
                      <a:headEnd type="none" w="med" len="med"/>
                      <a:tailEnd type="none" w="med" len="med"/>
                    </a:lnR>
                    <a:lnT w="3175" cap="flat" cmpd="sng" algn="ctr">
                      <a:noFill/>
                      <a:prstDash val="solid"/>
                      <a:round/>
                      <a:headEnd type="none" w="med" len="med"/>
                      <a:tailEnd type="none" w="med" len="med"/>
                    </a:lnT>
                    <a:lnB w="76200" cap="flat" cmpd="sng" algn="ctr">
                      <a:solidFill>
                        <a:srgbClr val="F7F4F1"/>
                      </a:solidFill>
                      <a:prstDash val="solid"/>
                      <a:round/>
                      <a:headEnd type="none" w="med" len="med"/>
                      <a:tailEnd type="none" w="med" len="med"/>
                    </a:lnB>
                    <a:solidFill>
                      <a:srgbClr val="BFD0DA"/>
                    </a:solidFill>
                  </a:tcPr>
                </a:tc>
                <a:extLst>
                  <a:ext uri="{0D108BD9-81ED-4DB2-BD59-A6C34878D82A}">
                    <a16:rowId xmlns:a16="http://schemas.microsoft.com/office/drawing/2014/main" val="198960721"/>
                  </a:ext>
                </a:extLst>
              </a:tr>
              <a:tr h="8877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rPr>
                        <a:t>Maintaining staff engagement</a:t>
                      </a:r>
                    </a:p>
                  </a:txBody>
                  <a:tcPr marL="137160" marR="137160" marT="137160" marB="137160" anchor="ctr">
                    <a:lnL w="38100" cap="flat" cmpd="sng" algn="ctr">
                      <a:solidFill>
                        <a:srgbClr val="F7F4F1"/>
                      </a:solidFill>
                      <a:prstDash val="solid"/>
                      <a:round/>
                      <a:headEnd type="none" w="med" len="med"/>
                      <a:tailEnd type="none" w="med" len="med"/>
                    </a:lnL>
                    <a:lnR w="76200" cap="flat" cmpd="sng" algn="ctr">
                      <a:solidFill>
                        <a:srgbClr val="F7F4F1"/>
                      </a:solidFill>
                      <a:prstDash val="solid"/>
                      <a:round/>
                      <a:headEnd type="none" w="med" len="med"/>
                      <a:tailEnd type="none" w="med" len="med"/>
                    </a:lnR>
                    <a:lnT w="76200" cap="flat" cmpd="sng" algn="ctr">
                      <a:solidFill>
                        <a:srgbClr val="F7F4F1"/>
                      </a:solidFill>
                      <a:prstDash val="solid"/>
                      <a:round/>
                      <a:headEnd type="none" w="med" len="med"/>
                      <a:tailEnd type="none" w="med" len="med"/>
                    </a:lnT>
                    <a:lnB w="76200" cap="flat" cmpd="sng" algn="ctr">
                      <a:solidFill>
                        <a:srgbClr val="F7F4F1"/>
                      </a:solidFill>
                      <a:prstDash val="solid"/>
                      <a:round/>
                      <a:headEnd type="none" w="med" len="med"/>
                      <a:tailEnd type="none" w="med" len="med"/>
                    </a:lnB>
                    <a:solidFill>
                      <a:schemeClr val="accent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t>Leverage our internal communications to further embed NICE’s values and support staff development</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400"/>
                        <a:t>Upskill NICE’s leadership cohort and embed values-based leadership behaviours </a:t>
                      </a:r>
                    </a:p>
                  </a:txBody>
                  <a:tcPr marL="180000" marR="180000" marT="0" anchor="ctr">
                    <a:lnL w="76200" cap="flat" cmpd="sng" algn="ctr">
                      <a:solidFill>
                        <a:srgbClr val="F7F4F1"/>
                      </a:solidFill>
                      <a:prstDash val="solid"/>
                      <a:round/>
                      <a:headEnd type="none" w="med" len="med"/>
                      <a:tailEnd type="none" w="med" len="med"/>
                    </a:lnL>
                    <a:lnR w="76200" cap="flat" cmpd="sng" algn="ctr">
                      <a:solidFill>
                        <a:srgbClr val="F7F4F1"/>
                      </a:solidFill>
                      <a:prstDash val="solid"/>
                      <a:round/>
                      <a:headEnd type="none" w="med" len="med"/>
                      <a:tailEnd type="none" w="med" len="med"/>
                    </a:lnR>
                    <a:lnT w="76200" cap="flat" cmpd="sng" algn="ctr">
                      <a:solidFill>
                        <a:srgbClr val="F7F4F1"/>
                      </a:solidFill>
                      <a:prstDash val="solid"/>
                      <a:round/>
                      <a:headEnd type="none" w="med" len="med"/>
                      <a:tailEnd type="none" w="med" len="med"/>
                    </a:lnT>
                    <a:lnB w="76200" cap="flat" cmpd="sng" algn="ctr">
                      <a:solidFill>
                        <a:srgbClr val="F7F4F1"/>
                      </a:solidFill>
                      <a:prstDash val="solid"/>
                      <a:round/>
                      <a:headEnd type="none" w="med" len="med"/>
                      <a:tailEnd type="none" w="med" len="med"/>
                    </a:lnB>
                    <a:solidFill>
                      <a:srgbClr val="91C0CB"/>
                    </a:solidFill>
                  </a:tcPr>
                </a:tc>
                <a:extLst>
                  <a:ext uri="{0D108BD9-81ED-4DB2-BD59-A6C34878D82A}">
                    <a16:rowId xmlns:a16="http://schemas.microsoft.com/office/drawing/2014/main" val="2076592351"/>
                  </a:ext>
                </a:extLst>
              </a:tr>
              <a:tr h="18723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1"/>
                          </a:solidFill>
                        </a:rPr>
                        <a:t>Maintaining a strong brand and reputation </a:t>
                      </a:r>
                    </a:p>
                  </a:txBody>
                  <a:tcPr marL="137160" marR="137160" marT="137160" marB="137160" anchor="ctr">
                    <a:lnL w="38100" cap="flat" cmpd="sng" algn="ctr">
                      <a:solidFill>
                        <a:srgbClr val="F7F4F1"/>
                      </a:solidFill>
                      <a:prstDash val="solid"/>
                      <a:round/>
                      <a:headEnd type="none" w="med" len="med"/>
                      <a:tailEnd type="none" w="med" len="med"/>
                    </a:lnL>
                    <a:lnR w="76200" cap="flat" cmpd="sng" algn="ctr">
                      <a:solidFill>
                        <a:srgbClr val="F7F4F1"/>
                      </a:solidFill>
                      <a:prstDash val="solid"/>
                      <a:round/>
                      <a:headEnd type="none" w="med" len="med"/>
                      <a:tailEnd type="none" w="med" len="med"/>
                    </a:lnR>
                    <a:lnT w="76200" cap="flat" cmpd="sng" algn="ctr">
                      <a:solidFill>
                        <a:srgbClr val="F7F4F1"/>
                      </a:solidFill>
                      <a:prstDash val="solid"/>
                      <a:round/>
                      <a:headEnd type="none" w="med" len="med"/>
                      <a:tailEnd type="none" w="med" len="med"/>
                    </a:lnT>
                    <a:lnB w="76200" cap="flat" cmpd="sng" algn="ctr">
                      <a:solidFill>
                        <a:srgbClr val="F7F4F1"/>
                      </a:solidFill>
                      <a:prstDash val="solid"/>
                      <a:round/>
                      <a:headEnd type="none" w="med" len="med"/>
                      <a:tailEnd type="none" w="med" len="med"/>
                    </a:lnB>
                    <a:solidFill>
                      <a:srgbClr val="EDD8CD"/>
                    </a:solidFill>
                  </a:tcPr>
                </a:tc>
                <a:tc>
                  <a:txBody>
                    <a:bodyPr/>
                    <a:lstStyle/>
                    <a:p>
                      <a:pPr marL="0" indent="0">
                        <a:buFont typeface="Arial" panose="020B0604020202020204" pitchFamily="34" charset="0"/>
                        <a:buNone/>
                      </a:pPr>
                      <a:endParaRPr lang="en-GB" sz="1400"/>
                    </a:p>
                    <a:p>
                      <a:pPr marL="285750" indent="-285750">
                        <a:spcBef>
                          <a:spcPts val="300"/>
                        </a:spcBef>
                        <a:buFont typeface="Arial" panose="020B0604020202020204" pitchFamily="34" charset="0"/>
                        <a:buChar char="•"/>
                        <a:defRPr/>
                      </a:pPr>
                      <a:r>
                        <a:rPr kumimoji="0" lang="en-GB" sz="1400" i="0" u="none" strike="noStrike" kern="1200" cap="none" spc="0" normalizeH="0" baseline="0" noProof="0">
                          <a:ln>
                            <a:noFill/>
                          </a:ln>
                          <a:effectLst/>
                          <a:uLnTx/>
                          <a:uFillTx/>
                          <a:ea typeface="Verdana"/>
                          <a:cs typeface="Calibri"/>
                          <a:sym typeface="Verdana" panose="020B0604030504040204" pitchFamily="34" charset="0"/>
                        </a:rPr>
                        <a:t>Deliver a campaign</a:t>
                      </a:r>
                      <a:r>
                        <a:rPr lang="en-GB" sz="1400">
                          <a:ea typeface="Verdana"/>
                          <a:cs typeface="Calibri"/>
                          <a:sym typeface="Verdana" panose="020B0604030504040204" pitchFamily="34" charset="0"/>
                        </a:rPr>
                        <a:t> </a:t>
                      </a:r>
                      <a:r>
                        <a:rPr kumimoji="0" lang="en-GB" sz="1400" i="0" u="none" strike="noStrike" kern="1200" cap="none" spc="0" normalizeH="0" baseline="0" noProof="0">
                          <a:ln>
                            <a:noFill/>
                          </a:ln>
                          <a:effectLst/>
                          <a:uLnTx/>
                          <a:uFillTx/>
                          <a:ea typeface="Verdana"/>
                          <a:cs typeface="Calibri"/>
                          <a:sym typeface="Verdana" panose="020B0604030504040204" pitchFamily="34" charset="0"/>
                        </a:rPr>
                        <a:t>that seeks to deepen audience engagement and sustain support for NICE among health and care practitioners</a:t>
                      </a:r>
                      <a:endParaRPr lang="en-GB" sz="1400">
                        <a:ea typeface="Verdana"/>
                        <a:cs typeface="Calibri"/>
                      </a:endParaRPr>
                    </a:p>
                    <a:p>
                      <a:pPr marL="285750" indent="-285750">
                        <a:buFont typeface="Arial" panose="020B0604020202020204" pitchFamily="34" charset="0"/>
                        <a:buChar char="•"/>
                      </a:pPr>
                      <a:r>
                        <a:rPr kumimoji="0" lang="en-GB" sz="1400" i="0" u="none" strike="noStrike" kern="1200" cap="none" spc="0" normalizeH="0" baseline="0" noProof="0">
                          <a:ln>
                            <a:noFill/>
                          </a:ln>
                          <a:effectLst/>
                          <a:uLnTx/>
                          <a:uFillTx/>
                          <a:ea typeface="Verdana"/>
                          <a:cs typeface="Calibri"/>
                          <a:sym typeface="Verdana" panose="020B0604030504040204" pitchFamily="34" charset="0"/>
                        </a:rPr>
                        <a:t>Mark the 25</a:t>
                      </a:r>
                      <a:r>
                        <a:rPr kumimoji="0" lang="en-GB" sz="1400" i="0" u="none" strike="noStrike" kern="1200" cap="none" spc="0" normalizeH="0" baseline="30000" noProof="0">
                          <a:ln>
                            <a:noFill/>
                          </a:ln>
                          <a:effectLst/>
                          <a:uLnTx/>
                          <a:uFillTx/>
                          <a:ea typeface="Verdana"/>
                          <a:cs typeface="Calibri"/>
                          <a:sym typeface="Verdana" panose="020B0604030504040204" pitchFamily="34" charset="0"/>
                        </a:rPr>
                        <a:t>th</a:t>
                      </a:r>
                      <a:r>
                        <a:rPr kumimoji="0" lang="en-GB" sz="1400" i="0" u="none" strike="noStrike" kern="1200" cap="none" spc="0" normalizeH="0" baseline="0" noProof="0">
                          <a:ln>
                            <a:noFill/>
                          </a:ln>
                          <a:effectLst/>
                          <a:uLnTx/>
                          <a:uFillTx/>
                          <a:ea typeface="Verdana"/>
                          <a:cs typeface="Calibri"/>
                          <a:sym typeface="Verdana" panose="020B0604030504040204" pitchFamily="34" charset="0"/>
                        </a:rPr>
                        <a:t> anniversary of NICE’s establishment with a multichannel strategic communications campaign</a:t>
                      </a:r>
                      <a:r>
                        <a:rPr lang="en-GB" sz="1400">
                          <a:ea typeface="Verdana"/>
                          <a:cs typeface="Calibri"/>
                          <a:sym typeface="Verdana" panose="020B0604030504040204" pitchFamily="34" charset="0"/>
                        </a:rPr>
                        <a:t> </a:t>
                      </a:r>
                      <a:endParaRPr lang="en-GB" sz="1400" i="0" u="none" strike="noStrike" kern="1200" cap="none" spc="0" normalizeH="0" baseline="0" noProof="0">
                        <a:ln>
                          <a:noFill/>
                        </a:ln>
                        <a:effectLst/>
                        <a:uLnTx/>
                        <a:uFillTx/>
                        <a:ea typeface="Verdana" panose="020B0604030504040204" pitchFamily="34" charset="0"/>
                        <a:cs typeface="Calibri" panose="020F0502020204030204" pitchFamily="34" charset="0"/>
                        <a:sym typeface="Verdana" panose="020B0604030504040204" pitchFamily="34" charset="0"/>
                      </a:endParaRPr>
                    </a:p>
                    <a:p>
                      <a:pPr marL="285750" indent="-285750">
                        <a:buFont typeface="Arial" panose="020B0604020202020204" pitchFamily="34" charset="0"/>
                        <a:buChar char="•"/>
                      </a:pPr>
                      <a:r>
                        <a:rPr lang="en-GB" sz="1400"/>
                        <a:t>Influence international best practice through research projects and liaison with key international partners</a:t>
                      </a:r>
                    </a:p>
                  </a:txBody>
                  <a:tcPr marL="180000" marR="180000" marT="0" anchor="ctr">
                    <a:lnL w="76200" cap="flat" cmpd="sng" algn="ctr">
                      <a:solidFill>
                        <a:srgbClr val="F7F4F1"/>
                      </a:solidFill>
                      <a:prstDash val="solid"/>
                      <a:round/>
                      <a:headEnd type="none" w="med" len="med"/>
                      <a:tailEnd type="none" w="med" len="med"/>
                    </a:lnL>
                    <a:lnR w="76200" cap="flat" cmpd="sng" algn="ctr">
                      <a:solidFill>
                        <a:srgbClr val="F7F4F1"/>
                      </a:solidFill>
                      <a:prstDash val="solid"/>
                      <a:round/>
                      <a:headEnd type="none" w="med" len="med"/>
                      <a:tailEnd type="none" w="med" len="med"/>
                    </a:lnR>
                    <a:lnT w="76200" cap="flat" cmpd="sng" algn="ctr">
                      <a:solidFill>
                        <a:srgbClr val="F7F4F1"/>
                      </a:solidFill>
                      <a:prstDash val="solid"/>
                      <a:round/>
                      <a:headEnd type="none" w="med" len="med"/>
                      <a:tailEnd type="none" w="med" len="med"/>
                    </a:lnT>
                    <a:lnB w="76200" cap="flat" cmpd="sng" algn="ctr">
                      <a:solidFill>
                        <a:srgbClr val="F7F4F1"/>
                      </a:solidFill>
                      <a:prstDash val="solid"/>
                      <a:round/>
                      <a:headEnd type="none" w="med" len="med"/>
                      <a:tailEnd type="none" w="med" len="med"/>
                    </a:lnB>
                    <a:solidFill>
                      <a:srgbClr val="F6ECE6"/>
                    </a:solidFill>
                  </a:tcPr>
                </a:tc>
                <a:extLst>
                  <a:ext uri="{0D108BD9-81ED-4DB2-BD59-A6C34878D82A}">
                    <a16:rowId xmlns:a16="http://schemas.microsoft.com/office/drawing/2014/main" val="2354803476"/>
                  </a:ext>
                </a:extLst>
              </a:tr>
              <a:tr h="7892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t>Increasing diversity of our workforce</a:t>
                      </a:r>
                    </a:p>
                  </a:txBody>
                  <a:tcPr marL="137160" marR="137160" marT="137160" marB="137160" anchor="ctr">
                    <a:lnL w="38100" cap="flat" cmpd="sng" algn="ctr">
                      <a:solidFill>
                        <a:srgbClr val="F7F4F1"/>
                      </a:solidFill>
                      <a:prstDash val="solid"/>
                      <a:round/>
                      <a:headEnd type="none" w="med" len="med"/>
                      <a:tailEnd type="none" w="med" len="med"/>
                    </a:lnL>
                    <a:lnR w="76200" cap="flat" cmpd="sng" algn="ctr">
                      <a:solidFill>
                        <a:srgbClr val="F7F4F1"/>
                      </a:solidFill>
                      <a:prstDash val="solid"/>
                      <a:round/>
                      <a:headEnd type="none" w="med" len="med"/>
                      <a:tailEnd type="none" w="med" len="med"/>
                    </a:lnR>
                    <a:lnT w="76200" cap="flat" cmpd="sng" algn="ctr">
                      <a:solidFill>
                        <a:srgbClr val="F7F4F1"/>
                      </a:solidFill>
                      <a:prstDash val="solid"/>
                      <a:round/>
                      <a:headEnd type="none" w="med" len="med"/>
                      <a:tailEnd type="none" w="med" len="med"/>
                    </a:lnT>
                    <a:lnB w="76200" cap="flat" cmpd="sng" algn="ctr">
                      <a:solidFill>
                        <a:srgbClr val="F7F4F1"/>
                      </a:solidFill>
                      <a:prstDash val="solid"/>
                      <a:round/>
                      <a:headEnd type="none" w="med" len="med"/>
                      <a:tailEnd type="none" w="med" len="med"/>
                    </a:lnB>
                    <a:solidFill>
                      <a:srgbClr val="91C0CB"/>
                    </a:solidFill>
                  </a:tcPr>
                </a:tc>
                <a:tc>
                  <a:txBody>
                    <a:bodyPr/>
                    <a:lstStyle/>
                    <a:p>
                      <a:pPr marL="285750" indent="-285750" algn="l" defTabSz="914400" rtl="0" eaLnBrk="1" latinLnBrk="0" hangingPunct="1">
                        <a:lnSpc>
                          <a:spcPct val="100000"/>
                        </a:lnSpc>
                        <a:spcBef>
                          <a:spcPts val="0"/>
                        </a:spcBef>
                        <a:buFont typeface="Arial" panose="020B0604020202020204" pitchFamily="34" charset="0"/>
                        <a:buChar char="•"/>
                      </a:pPr>
                      <a:r>
                        <a:rPr lang="en-GB" sz="1400" kern="1200" dirty="0">
                          <a:solidFill>
                            <a:schemeClr val="tx1"/>
                          </a:solidFill>
                          <a:latin typeface="+mn-lt"/>
                          <a:ea typeface="+mn-ea"/>
                          <a:cs typeface="+mn-cs"/>
                        </a:rPr>
                        <a:t>Continue work to embed and develop recruitment improvements introduced in 2023, including the Inclusive Recruitment Volunteer Scheme (diverse panels)</a:t>
                      </a:r>
                    </a:p>
                    <a:p>
                      <a:pPr marL="285750" indent="-285750" algn="l" defTabSz="914400" rtl="0" eaLnBrk="1" latinLnBrk="0" hangingPunct="1">
                        <a:lnSpc>
                          <a:spcPct val="100000"/>
                        </a:lnSpc>
                        <a:spcBef>
                          <a:spcPts val="0"/>
                        </a:spcBef>
                        <a:buFont typeface="Arial" panose="020B0604020202020204" pitchFamily="34" charset="0"/>
                        <a:buChar char="•"/>
                      </a:pPr>
                      <a:r>
                        <a:rPr lang="en-GB" sz="1400" kern="1200" dirty="0">
                          <a:solidFill>
                            <a:schemeClr val="tx1"/>
                          </a:solidFill>
                          <a:latin typeface="+mn-lt"/>
                          <a:ea typeface="+mn-ea"/>
                          <a:cs typeface="+mn-cs"/>
                        </a:rPr>
                        <a:t>Improve diversity in our independent committees through embedding recruitment in our People and Place Directorate</a:t>
                      </a:r>
                    </a:p>
                  </a:txBody>
                  <a:tcPr marL="180000" marR="180000" marT="0" anchor="ctr">
                    <a:lnL w="76200" cap="flat" cmpd="sng" algn="ctr">
                      <a:solidFill>
                        <a:srgbClr val="F7F4F1"/>
                      </a:solidFill>
                      <a:prstDash val="solid"/>
                      <a:round/>
                      <a:headEnd type="none" w="med" len="med"/>
                      <a:tailEnd type="none" w="med" len="med"/>
                    </a:lnL>
                    <a:lnR w="76200" cap="flat" cmpd="sng" algn="ctr">
                      <a:solidFill>
                        <a:srgbClr val="F7F4F1"/>
                      </a:solidFill>
                      <a:prstDash val="solid"/>
                      <a:round/>
                      <a:headEnd type="none" w="med" len="med"/>
                      <a:tailEnd type="none" w="med" len="med"/>
                    </a:lnR>
                    <a:lnT w="76200" cap="flat" cmpd="sng" algn="ctr">
                      <a:solidFill>
                        <a:srgbClr val="F7F4F1"/>
                      </a:solidFill>
                      <a:prstDash val="solid"/>
                      <a:round/>
                      <a:headEnd type="none" w="med" len="med"/>
                      <a:tailEnd type="none" w="med" len="med"/>
                    </a:lnT>
                    <a:lnB w="76200" cap="flat" cmpd="sng" algn="ctr">
                      <a:solidFill>
                        <a:srgbClr val="F7F4F1"/>
                      </a:solidFill>
                      <a:prstDash val="solid"/>
                      <a:round/>
                      <a:headEnd type="none" w="med" len="med"/>
                      <a:tailEnd type="none" w="med" len="med"/>
                    </a:lnB>
                    <a:solidFill>
                      <a:srgbClr val="C8E0E6"/>
                    </a:solidFill>
                  </a:tcPr>
                </a:tc>
                <a:extLst>
                  <a:ext uri="{0D108BD9-81ED-4DB2-BD59-A6C34878D82A}">
                    <a16:rowId xmlns:a16="http://schemas.microsoft.com/office/drawing/2014/main" val="264969824"/>
                  </a:ext>
                </a:extLst>
              </a:tr>
            </a:tbl>
          </a:graphicData>
        </a:graphic>
      </p:graphicFrame>
    </p:spTree>
    <p:extLst>
      <p:ext uri="{BB962C8B-B14F-4D97-AF65-F5344CB8AC3E}">
        <p14:creationId xmlns:p14="http://schemas.microsoft.com/office/powerpoint/2010/main" val="1214860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C01717F0-EA46-AC5B-E0E7-2A849F343A88}"/>
              </a:ext>
            </a:extLst>
          </p:cNvPr>
          <p:cNvSpPr/>
          <p:nvPr/>
        </p:nvSpPr>
        <p:spPr>
          <a:xfrm>
            <a:off x="337456" y="1752011"/>
            <a:ext cx="4834855" cy="4245828"/>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lIns="180000" tIns="216000" rIns="91440" bIns="45720" rtlCol="0" anchor="t" anchorCtr="0"/>
          <a:lstStyle/>
          <a:p>
            <a:pPr marL="171450" indent="-171450" fontAlgn="t">
              <a:buFont typeface="Arial" panose="020B0604020202020204" pitchFamily="34" charset="0"/>
              <a:buChar char="•"/>
            </a:pPr>
            <a:r>
              <a:rPr lang="en-GB" sz="1400" b="0" i="0" u="none" strike="noStrike" kern="1200">
                <a:solidFill>
                  <a:schemeClr val="bg1"/>
                </a:solidFill>
                <a:effectLst/>
              </a:rPr>
              <a:t>Maintain overall favourability towards NICE amongst our core audiences in our reputation research </a:t>
            </a:r>
            <a:r>
              <a:rPr lang="en-GB" sz="1400">
                <a:solidFill>
                  <a:schemeClr val="bg1"/>
                </a:solidFill>
              </a:rPr>
              <a:t>survey</a:t>
            </a:r>
            <a:endParaRPr lang="en-US">
              <a:solidFill>
                <a:schemeClr val="bg1"/>
              </a:solidFill>
            </a:endParaRPr>
          </a:p>
          <a:p>
            <a:endParaRPr lang="en-GB" sz="1400">
              <a:solidFill>
                <a:schemeClr val="bg1"/>
              </a:solidFill>
            </a:endParaRPr>
          </a:p>
          <a:p>
            <a:pPr marL="171450" indent="-171450">
              <a:buFont typeface="Arial" panose="020B0604020202020204" pitchFamily="34" charset="0"/>
              <a:buChar char="•"/>
            </a:pPr>
            <a:r>
              <a:rPr lang="en-GB" sz="1400">
                <a:solidFill>
                  <a:schemeClr val="bg1"/>
                </a:solidFill>
              </a:rPr>
              <a:t>80% of </a:t>
            </a:r>
            <a:r>
              <a:rPr lang="en-GB" sz="1400" b="0" i="0" u="none" strike="noStrike" kern="1200">
                <a:solidFill>
                  <a:schemeClr val="bg1"/>
                </a:solidFill>
                <a:effectLst/>
              </a:rPr>
              <a:t>media coverag</a:t>
            </a:r>
            <a:r>
              <a:rPr lang="en-GB" sz="1400">
                <a:solidFill>
                  <a:schemeClr val="bg1"/>
                </a:solidFill>
              </a:rPr>
              <a:t>e of NICE is positive in sentiment</a:t>
            </a:r>
            <a:endParaRPr lang="en-GB">
              <a:solidFill>
                <a:schemeClr val="bg1"/>
              </a:solidFill>
            </a:endParaRPr>
          </a:p>
          <a:p>
            <a:pPr fontAlgn="t"/>
            <a:endParaRPr lang="en-GB" sz="1400">
              <a:solidFill>
                <a:schemeClr val="bg1"/>
              </a:solidFill>
            </a:endParaRPr>
          </a:p>
          <a:p>
            <a:pPr marL="171450" indent="-171450" fontAlgn="t">
              <a:buFont typeface="Arial" panose="020B0604020202020204" pitchFamily="34" charset="0"/>
              <a:buChar char="•"/>
            </a:pPr>
            <a:r>
              <a:rPr lang="en-GB" sz="1400">
                <a:solidFill>
                  <a:schemeClr val="bg1"/>
                </a:solidFill>
              </a:rPr>
              <a:t>60</a:t>
            </a:r>
            <a:r>
              <a:rPr lang="en-GB" sz="1400" b="0" i="0" u="none" strike="noStrike" kern="1200">
                <a:solidFill>
                  <a:schemeClr val="bg1"/>
                </a:solidFill>
                <a:effectLst/>
              </a:rPr>
              <a:t>% of media coverage that is generated by NICE </a:t>
            </a:r>
            <a:r>
              <a:rPr lang="en-GB" sz="1400">
                <a:solidFill>
                  <a:schemeClr val="bg1"/>
                </a:solidFill>
              </a:rPr>
              <a:t>includes at least one NICE key message</a:t>
            </a:r>
          </a:p>
          <a:p>
            <a:pPr algn="l" rtl="0" eaLnBrk="1" fontAlgn="t" latinLnBrk="0" hangingPunct="1">
              <a:spcBef>
                <a:spcPts val="0"/>
              </a:spcBef>
              <a:spcAft>
                <a:spcPts val="0"/>
              </a:spcAft>
            </a:pPr>
            <a:endParaRPr lang="en-GB" sz="1400">
              <a:solidFill>
                <a:schemeClr val="bg1"/>
              </a:solidFill>
            </a:endParaRPr>
          </a:p>
          <a:p>
            <a:pPr marL="171450" indent="-171450" fontAlgn="t">
              <a:buFont typeface="Arial" panose="020B0604020202020204" pitchFamily="34" charset="0"/>
              <a:buChar char="•"/>
            </a:pPr>
            <a:r>
              <a:rPr lang="en-GB" sz="1400">
                <a:solidFill>
                  <a:schemeClr val="bg1"/>
                </a:solidFill>
              </a:rPr>
              <a:t>10% increase in ethnic minority, disabled and LGBTQ+  colleagues at all levels</a:t>
            </a:r>
          </a:p>
          <a:p>
            <a:pPr marL="171450" indent="-171450" algn="l" rtl="0" eaLnBrk="1" fontAlgn="t" latinLnBrk="0" hangingPunct="1">
              <a:spcBef>
                <a:spcPts val="0"/>
              </a:spcBef>
              <a:spcAft>
                <a:spcPts val="0"/>
              </a:spcAft>
              <a:buFont typeface="Arial" panose="020B0604020202020204" pitchFamily="34" charset="0"/>
              <a:buChar char="•"/>
            </a:pPr>
            <a:endParaRPr lang="en-GB" sz="1400">
              <a:solidFill>
                <a:schemeClr val="bg1"/>
              </a:solidFill>
            </a:endParaRPr>
          </a:p>
          <a:p>
            <a:pPr marL="171450" indent="-171450" fontAlgn="t">
              <a:buFont typeface="Arial" panose="020B0604020202020204" pitchFamily="34" charset="0"/>
              <a:buChar char="•"/>
            </a:pPr>
            <a:r>
              <a:rPr lang="en-GB" sz="1400">
                <a:solidFill>
                  <a:schemeClr val="bg1"/>
                </a:solidFill>
              </a:rPr>
              <a:t>% increase in informal resolutions compared to 23/24</a:t>
            </a:r>
          </a:p>
          <a:p>
            <a:pPr marL="171450" indent="-171450" fontAlgn="t">
              <a:buFont typeface="Arial" panose="020B0604020202020204" pitchFamily="34" charset="0"/>
              <a:buChar char="•"/>
            </a:pPr>
            <a:endParaRPr lang="en-GB" sz="1400">
              <a:solidFill>
                <a:schemeClr val="bg1"/>
              </a:solidFill>
            </a:endParaRPr>
          </a:p>
          <a:p>
            <a:pPr marL="171450" indent="-171450" algn="l" rtl="0" eaLnBrk="1" fontAlgn="t" latinLnBrk="0" hangingPunct="1">
              <a:spcBef>
                <a:spcPts val="0"/>
              </a:spcBef>
              <a:spcAft>
                <a:spcPts val="0"/>
              </a:spcAft>
              <a:buFont typeface="Arial" panose="020B0604020202020204" pitchFamily="34" charset="0"/>
              <a:buChar char="•"/>
            </a:pPr>
            <a:r>
              <a:rPr lang="en-GB" sz="1400" b="0" i="0" u="none" strike="noStrike">
                <a:solidFill>
                  <a:schemeClr val="bg1"/>
                </a:solidFill>
                <a:effectLst/>
              </a:rPr>
              <a:t>Variance of financial position: no deficit, surplus &lt;£1m</a:t>
            </a:r>
          </a:p>
        </p:txBody>
      </p:sp>
      <p:sp>
        <p:nvSpPr>
          <p:cNvPr id="6" name="Title 5">
            <a:extLst>
              <a:ext uri="{FF2B5EF4-FFF2-40B4-BE49-F238E27FC236}">
                <a16:creationId xmlns:a16="http://schemas.microsoft.com/office/drawing/2014/main" id="{F9E72DEA-7B84-0B07-2878-CFC4407CF3F1}"/>
              </a:ext>
            </a:extLst>
          </p:cNvPr>
          <p:cNvSpPr>
            <a:spLocks noGrp="1"/>
          </p:cNvSpPr>
          <p:nvPr>
            <p:ph type="ctrTitle"/>
          </p:nvPr>
        </p:nvSpPr>
        <p:spPr>
          <a:xfrm>
            <a:off x="206840" y="153893"/>
            <a:ext cx="11985160" cy="1538595"/>
          </a:xfrm>
        </p:spPr>
        <p:txBody>
          <a:bodyPr>
            <a:noAutofit/>
          </a:bodyPr>
          <a:lstStyle/>
          <a:p>
            <a:pPr>
              <a:lnSpc>
                <a:spcPct val="100000"/>
              </a:lnSpc>
            </a:pPr>
            <a:r>
              <a:rPr lang="en-GB" sz="3200">
                <a:latin typeface="+mj-lt"/>
              </a:rPr>
              <a:t>Financial balance, staff engagement, diversity, and external reputation : key performance indicators and milestones</a:t>
            </a:r>
            <a:r>
              <a:rPr lang="en-GB" sz="2400">
                <a:latin typeface="+mj-lt"/>
              </a:rPr>
              <a:t> </a:t>
            </a:r>
            <a:endParaRPr lang="en-GB" sz="2400"/>
          </a:p>
        </p:txBody>
      </p:sp>
      <p:sp>
        <p:nvSpPr>
          <p:cNvPr id="2" name="TextBox 1">
            <a:extLst>
              <a:ext uri="{FF2B5EF4-FFF2-40B4-BE49-F238E27FC236}">
                <a16:creationId xmlns:a16="http://schemas.microsoft.com/office/drawing/2014/main" id="{6130C669-782F-FA28-BB82-F7B8FE51F360}"/>
              </a:ext>
            </a:extLst>
          </p:cNvPr>
          <p:cNvSpPr txBox="1"/>
          <p:nvPr/>
        </p:nvSpPr>
        <p:spPr>
          <a:xfrm>
            <a:off x="5386685" y="1893039"/>
            <a:ext cx="3080273" cy="307777"/>
          </a:xfrm>
          <a:prstGeom prst="rect">
            <a:avLst/>
          </a:prstGeom>
          <a:noFill/>
        </p:spPr>
        <p:txBody>
          <a:bodyPr wrap="square" rtlCol="0">
            <a:spAutoFit/>
          </a:bodyPr>
          <a:lstStyle/>
          <a:p>
            <a:pPr>
              <a:defRPr/>
            </a:pPr>
            <a:r>
              <a:rPr kumimoji="0" lang="en-GB" sz="1400" b="0" i="0" u="none" strike="noStrike" kern="1200" cap="none" spc="0" normalizeH="0" baseline="0" noProof="0">
                <a:ln>
                  <a:noFill/>
                </a:ln>
                <a:effectLst/>
                <a:uLnTx/>
                <a:uFillTx/>
                <a:latin typeface="Inter SemiBold" panose="02000503000000020004" pitchFamily="2" charset="0"/>
                <a:ea typeface="Inter SemiBold" panose="02000503000000020004" pitchFamily="2" charset="0"/>
                <a:cs typeface="Lato" panose="020F0502020204030203" pitchFamily="34" charset="0"/>
              </a:rPr>
              <a:t>By the end of 24/25 we will have: </a:t>
            </a:r>
          </a:p>
        </p:txBody>
      </p:sp>
      <p:sp>
        <p:nvSpPr>
          <p:cNvPr id="21" name="TextBox 20">
            <a:extLst>
              <a:ext uri="{FF2B5EF4-FFF2-40B4-BE49-F238E27FC236}">
                <a16:creationId xmlns:a16="http://schemas.microsoft.com/office/drawing/2014/main" id="{8B83A296-B71D-6C9F-A6CF-B6E3501771A6}"/>
              </a:ext>
              <a:ext uri="{C183D7F6-B498-43B3-948B-1728B52AA6E4}">
                <adec:decorative xmlns:adec="http://schemas.microsoft.com/office/drawing/2017/decorative" val="1"/>
              </a:ext>
            </a:extLst>
          </p:cNvPr>
          <p:cNvSpPr txBox="1"/>
          <p:nvPr/>
        </p:nvSpPr>
        <p:spPr>
          <a:xfrm>
            <a:off x="10067729" y="1889886"/>
            <a:ext cx="1885181" cy="307777"/>
          </a:xfrm>
          <a:prstGeom prst="rect">
            <a:avLst/>
          </a:prstGeom>
          <a:noFill/>
        </p:spPr>
        <p:txBody>
          <a:bodyPr wrap="square" rtlCol="0">
            <a:spAutoFit/>
          </a:bodyPr>
          <a:lstStyle/>
          <a:p>
            <a:pPr>
              <a:defRPr/>
            </a:pPr>
            <a:r>
              <a:rPr kumimoji="0" lang="en-GB" sz="1400" b="1" i="0" u="none" strike="noStrike" kern="1200" cap="none" spc="0" normalizeH="0" baseline="0" noProof="0">
                <a:ln>
                  <a:noFill/>
                </a:ln>
                <a:effectLst/>
                <a:uLnTx/>
                <a:uFillTx/>
                <a:latin typeface="Inter"/>
                <a:ea typeface="Lato" panose="020F0502020204030203" pitchFamily="34" charset="0"/>
                <a:cs typeface="Lato" panose="020F0502020204030203" pitchFamily="34" charset="0"/>
              </a:rPr>
              <a:t>Q1    Q2    Q3    Q4 </a:t>
            </a:r>
          </a:p>
        </p:txBody>
      </p:sp>
      <p:cxnSp>
        <p:nvCxnSpPr>
          <p:cNvPr id="15" name="Straight Connector 14">
            <a:extLst>
              <a:ext uri="{FF2B5EF4-FFF2-40B4-BE49-F238E27FC236}">
                <a16:creationId xmlns:a16="http://schemas.microsoft.com/office/drawing/2014/main" id="{A3F24E21-CE9B-1477-C8BC-3AF875E6E64E}"/>
              </a:ext>
              <a:ext uri="{C183D7F6-B498-43B3-948B-1728B52AA6E4}">
                <adec:decorative xmlns:adec="http://schemas.microsoft.com/office/drawing/2017/decorative" val="1"/>
              </a:ext>
            </a:extLst>
          </p:cNvPr>
          <p:cNvCxnSpPr>
            <a:cxnSpLocks/>
          </p:cNvCxnSpPr>
          <p:nvPr/>
        </p:nvCxnSpPr>
        <p:spPr>
          <a:xfrm>
            <a:off x="5421403" y="2984718"/>
            <a:ext cx="6474304" cy="5727"/>
          </a:xfrm>
          <a:prstGeom prst="line">
            <a:avLst/>
          </a:prstGeom>
          <a:ln>
            <a:solidFill>
              <a:srgbClr val="00436C"/>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25F43434-9958-AA1C-3BCE-A866D82BB6A8}"/>
              </a:ext>
            </a:extLst>
          </p:cNvPr>
          <p:cNvSpPr txBox="1"/>
          <p:nvPr/>
        </p:nvSpPr>
        <p:spPr>
          <a:xfrm>
            <a:off x="263477" y="1370178"/>
            <a:ext cx="3774056" cy="338554"/>
          </a:xfrm>
          <a:prstGeom prst="rect">
            <a:avLst/>
          </a:prstGeom>
          <a:noFill/>
        </p:spPr>
        <p:txBody>
          <a:bodyPr wrap="square" rtlCol="0">
            <a:spAutoFit/>
          </a:bodyPr>
          <a:lstStyle/>
          <a:p>
            <a:r>
              <a:rPr lang="en-GB" sz="1600" b="1"/>
              <a:t>Key Performance Indicators:</a:t>
            </a:r>
          </a:p>
        </p:txBody>
      </p:sp>
      <p:sp>
        <p:nvSpPr>
          <p:cNvPr id="75" name="TextBox 74">
            <a:extLst>
              <a:ext uri="{FF2B5EF4-FFF2-40B4-BE49-F238E27FC236}">
                <a16:creationId xmlns:a16="http://schemas.microsoft.com/office/drawing/2014/main" id="{65ACA6BF-82A9-56EC-D62F-B0C1CE939A0A}"/>
              </a:ext>
            </a:extLst>
          </p:cNvPr>
          <p:cNvSpPr txBox="1"/>
          <p:nvPr/>
        </p:nvSpPr>
        <p:spPr>
          <a:xfrm>
            <a:off x="5386685" y="1370178"/>
            <a:ext cx="2254648" cy="338554"/>
          </a:xfrm>
          <a:prstGeom prst="rect">
            <a:avLst/>
          </a:prstGeom>
          <a:noFill/>
        </p:spPr>
        <p:txBody>
          <a:bodyPr wrap="square" rtlCol="0">
            <a:spAutoFit/>
          </a:bodyPr>
          <a:lstStyle/>
          <a:p>
            <a:r>
              <a:rPr lang="en-GB" sz="1600" b="1"/>
              <a:t>Milestones:</a:t>
            </a:r>
          </a:p>
        </p:txBody>
      </p:sp>
      <p:sp>
        <p:nvSpPr>
          <p:cNvPr id="10" name="TextBox 9">
            <a:extLst>
              <a:ext uri="{FF2B5EF4-FFF2-40B4-BE49-F238E27FC236}">
                <a16:creationId xmlns:a16="http://schemas.microsoft.com/office/drawing/2014/main" id="{C7235A35-0D29-CA8C-9E66-D22A256004CE}"/>
              </a:ext>
            </a:extLst>
          </p:cNvPr>
          <p:cNvSpPr txBox="1"/>
          <p:nvPr/>
        </p:nvSpPr>
        <p:spPr>
          <a:xfrm>
            <a:off x="5357447" y="3086970"/>
            <a:ext cx="4818300" cy="738664"/>
          </a:xfrm>
          <a:prstGeom prst="rect">
            <a:avLst/>
          </a:prstGeom>
          <a:noFill/>
        </p:spPr>
        <p:txBody>
          <a:bodyPr wrap="square" rtlCol="0">
            <a:spAutoFit/>
          </a:bodyPr>
          <a:lstStyle/>
          <a:p>
            <a:pPr>
              <a:defRPr/>
            </a:pPr>
            <a:r>
              <a:rPr lang="en-GB" sz="1400">
                <a:ea typeface="Verdana"/>
                <a:cs typeface="Calibri"/>
              </a:rPr>
              <a:t>Rolled out Power-BI enabled detailed financial forecasting and scenario planning to increase accuracy of forecasts and engage operational teams  </a:t>
            </a:r>
            <a:endParaRPr lang="en-GB" sz="1400">
              <a:solidFill>
                <a:srgbClr val="808080"/>
              </a:solidFill>
              <a:ea typeface="Verdana"/>
              <a:cs typeface="Calibri"/>
            </a:endParaRPr>
          </a:p>
        </p:txBody>
      </p:sp>
      <p:sp>
        <p:nvSpPr>
          <p:cNvPr id="26" name="TextBox 25">
            <a:extLst>
              <a:ext uri="{FF2B5EF4-FFF2-40B4-BE49-F238E27FC236}">
                <a16:creationId xmlns:a16="http://schemas.microsoft.com/office/drawing/2014/main" id="{92A6EEBF-3E0E-2191-A8E3-334F064E5AA9}"/>
              </a:ext>
            </a:extLst>
          </p:cNvPr>
          <p:cNvSpPr txBox="1"/>
          <p:nvPr/>
        </p:nvSpPr>
        <p:spPr>
          <a:xfrm>
            <a:off x="5357447" y="3934495"/>
            <a:ext cx="4638904" cy="523220"/>
          </a:xfrm>
          <a:prstGeom prst="rect">
            <a:avLst/>
          </a:prstGeom>
          <a:noFill/>
        </p:spPr>
        <p:txBody>
          <a:bodyPr wrap="square" rtlCol="0">
            <a:spAutoFit/>
          </a:bodyPr>
          <a:lstStyle/>
          <a:p>
            <a:pPr>
              <a:defRPr/>
            </a:pPr>
            <a:r>
              <a:rPr lang="en-GB" sz="1400">
                <a:ea typeface="Verdana"/>
                <a:cs typeface="Calibri"/>
              </a:rPr>
              <a:t>Fully embedded finance business partnering to improve financial input into directorate decisions</a:t>
            </a:r>
            <a:endParaRPr lang="en-GB" sz="1400">
              <a:solidFill>
                <a:srgbClr val="808080"/>
              </a:solidFill>
              <a:ea typeface="Verdana"/>
              <a:cs typeface="Calibri"/>
            </a:endParaRPr>
          </a:p>
        </p:txBody>
      </p:sp>
      <p:cxnSp>
        <p:nvCxnSpPr>
          <p:cNvPr id="29" name="Straight Connector 28">
            <a:extLst>
              <a:ext uri="{FF2B5EF4-FFF2-40B4-BE49-F238E27FC236}">
                <a16:creationId xmlns:a16="http://schemas.microsoft.com/office/drawing/2014/main" id="{DF64FDB9-8716-846C-3965-7DBAF2B02E90}"/>
              </a:ext>
              <a:ext uri="{C183D7F6-B498-43B3-948B-1728B52AA6E4}">
                <adec:decorative xmlns:adec="http://schemas.microsoft.com/office/drawing/2017/decorative" val="1"/>
              </a:ext>
            </a:extLst>
          </p:cNvPr>
          <p:cNvCxnSpPr>
            <a:cxnSpLocks/>
          </p:cNvCxnSpPr>
          <p:nvPr/>
        </p:nvCxnSpPr>
        <p:spPr>
          <a:xfrm>
            <a:off x="5450973" y="3880064"/>
            <a:ext cx="6534187" cy="0"/>
          </a:xfrm>
          <a:prstGeom prst="line">
            <a:avLst/>
          </a:prstGeom>
          <a:ln>
            <a:solidFill>
              <a:srgbClr val="00436C"/>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29D9A39-2D57-4E1F-2181-9BB0F25618F8}"/>
              </a:ext>
              <a:ext uri="{C183D7F6-B498-43B3-948B-1728B52AA6E4}">
                <adec:decorative xmlns:adec="http://schemas.microsoft.com/office/drawing/2017/decorative" val="1"/>
              </a:ext>
            </a:extLst>
          </p:cNvPr>
          <p:cNvCxnSpPr>
            <a:cxnSpLocks/>
          </p:cNvCxnSpPr>
          <p:nvPr/>
        </p:nvCxnSpPr>
        <p:spPr>
          <a:xfrm>
            <a:off x="5450973" y="4481445"/>
            <a:ext cx="6551406" cy="0"/>
          </a:xfrm>
          <a:prstGeom prst="line">
            <a:avLst/>
          </a:prstGeom>
          <a:ln>
            <a:solidFill>
              <a:srgbClr val="00436C"/>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A6D0017-7C98-D1E4-AC23-1346857B0FC7}"/>
              </a:ext>
            </a:extLst>
          </p:cNvPr>
          <p:cNvSpPr txBox="1"/>
          <p:nvPr/>
        </p:nvSpPr>
        <p:spPr>
          <a:xfrm>
            <a:off x="5357447" y="4594937"/>
            <a:ext cx="3423149" cy="523220"/>
          </a:xfrm>
          <a:prstGeom prst="rect">
            <a:avLst/>
          </a:prstGeom>
          <a:noFill/>
        </p:spPr>
        <p:txBody>
          <a:bodyPr wrap="square" rtlCol="0">
            <a:spAutoFit/>
          </a:bodyPr>
          <a:lstStyle/>
          <a:p>
            <a:pPr>
              <a:defRPr/>
            </a:pPr>
            <a:r>
              <a:rPr lang="en-GB" sz="1400">
                <a:ea typeface="Verdana"/>
                <a:cs typeface="Calibri"/>
              </a:rPr>
              <a:t>Completed a successful office move to our new Manchester office </a:t>
            </a:r>
            <a:endParaRPr lang="en-GB" sz="1400">
              <a:solidFill>
                <a:srgbClr val="808080"/>
              </a:solidFill>
              <a:ea typeface="Verdana"/>
              <a:cs typeface="Calibri"/>
            </a:endParaRPr>
          </a:p>
        </p:txBody>
      </p:sp>
      <p:cxnSp>
        <p:nvCxnSpPr>
          <p:cNvPr id="35" name="Straight Connector 34">
            <a:extLst>
              <a:ext uri="{FF2B5EF4-FFF2-40B4-BE49-F238E27FC236}">
                <a16:creationId xmlns:a16="http://schemas.microsoft.com/office/drawing/2014/main" id="{CD0370C0-35A6-884E-9F66-02F5C65078A3}"/>
              </a:ext>
              <a:ext uri="{C183D7F6-B498-43B3-948B-1728B52AA6E4}">
                <adec:decorative xmlns:adec="http://schemas.microsoft.com/office/drawing/2017/decorative" val="1"/>
              </a:ext>
            </a:extLst>
          </p:cNvPr>
          <p:cNvCxnSpPr>
            <a:cxnSpLocks/>
          </p:cNvCxnSpPr>
          <p:nvPr/>
        </p:nvCxnSpPr>
        <p:spPr>
          <a:xfrm>
            <a:off x="5450973" y="5094617"/>
            <a:ext cx="6551406" cy="0"/>
          </a:xfrm>
          <a:prstGeom prst="line">
            <a:avLst/>
          </a:prstGeom>
          <a:ln>
            <a:solidFill>
              <a:srgbClr val="00436C"/>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A698103D-32E9-C255-4400-4B8DA628CF79}"/>
              </a:ext>
            </a:extLst>
          </p:cNvPr>
          <p:cNvSpPr txBox="1"/>
          <p:nvPr/>
        </p:nvSpPr>
        <p:spPr>
          <a:xfrm>
            <a:off x="5357448" y="5193258"/>
            <a:ext cx="4818300" cy="523220"/>
          </a:xfrm>
          <a:prstGeom prst="rect">
            <a:avLst/>
          </a:prstGeom>
          <a:noFill/>
        </p:spPr>
        <p:txBody>
          <a:bodyPr wrap="square" rtlCol="0">
            <a:spAutoFit/>
          </a:bodyPr>
          <a:lstStyle/>
          <a:p>
            <a:pPr>
              <a:defRPr/>
            </a:pPr>
            <a:r>
              <a:rPr lang="en-GB" sz="1400">
                <a:ea typeface="Verdana"/>
                <a:cs typeface="Calibri"/>
              </a:rPr>
              <a:t>Leadership competencies implemented with initial review and feedback provided for all leadership teams</a:t>
            </a:r>
            <a:endParaRPr lang="en-GB" sz="1400">
              <a:solidFill>
                <a:srgbClr val="808080"/>
              </a:solidFill>
              <a:ea typeface="Verdana"/>
              <a:cs typeface="Calibri"/>
            </a:endParaRPr>
          </a:p>
        </p:txBody>
      </p:sp>
      <p:cxnSp>
        <p:nvCxnSpPr>
          <p:cNvPr id="37" name="Straight Connector 36">
            <a:extLst>
              <a:ext uri="{FF2B5EF4-FFF2-40B4-BE49-F238E27FC236}">
                <a16:creationId xmlns:a16="http://schemas.microsoft.com/office/drawing/2014/main" id="{1146E80F-5EB9-849C-5078-88D3F87FFEFE}"/>
              </a:ext>
              <a:ext uri="{C183D7F6-B498-43B3-948B-1728B52AA6E4}">
                <adec:decorative xmlns:adec="http://schemas.microsoft.com/office/drawing/2017/decorative" val="1"/>
              </a:ext>
            </a:extLst>
          </p:cNvPr>
          <p:cNvCxnSpPr>
            <a:cxnSpLocks/>
          </p:cNvCxnSpPr>
          <p:nvPr/>
        </p:nvCxnSpPr>
        <p:spPr>
          <a:xfrm>
            <a:off x="5450973" y="5790806"/>
            <a:ext cx="6629885" cy="0"/>
          </a:xfrm>
          <a:prstGeom prst="line">
            <a:avLst/>
          </a:prstGeom>
          <a:ln>
            <a:solidFill>
              <a:srgbClr val="00436C"/>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DD0BCE84-6D9D-79C9-A03B-27268166EFE6}"/>
              </a:ext>
            </a:extLst>
          </p:cNvPr>
          <p:cNvSpPr txBox="1"/>
          <p:nvPr/>
        </p:nvSpPr>
        <p:spPr>
          <a:xfrm>
            <a:off x="5357447" y="2204596"/>
            <a:ext cx="4923798" cy="738664"/>
          </a:xfrm>
          <a:prstGeom prst="rect">
            <a:avLst/>
          </a:prstGeom>
          <a:noFill/>
        </p:spPr>
        <p:txBody>
          <a:bodyPr wrap="square" rtlCol="0">
            <a:spAutoFit/>
          </a:bodyPr>
          <a:lstStyle/>
          <a:p>
            <a:pPr>
              <a:defRPr/>
            </a:pPr>
            <a:r>
              <a:rPr lang="en-GB" sz="1400">
                <a:ea typeface="Verdana"/>
                <a:cs typeface="Calibri"/>
              </a:rPr>
              <a:t>Launched a new Equality, Diversity and Inclusion Roadmap including new objectives to improve staff experience and representation </a:t>
            </a:r>
            <a:endParaRPr lang="en-GB" sz="1400">
              <a:solidFill>
                <a:srgbClr val="808080"/>
              </a:solidFill>
              <a:ea typeface="Verdana"/>
              <a:cs typeface="Calibri"/>
            </a:endParaRPr>
          </a:p>
        </p:txBody>
      </p:sp>
      <p:grpSp>
        <p:nvGrpSpPr>
          <p:cNvPr id="3" name="Group 2" descr="Arrow showing completion in Q3 to Q4 of 23/24">
            <a:extLst>
              <a:ext uri="{FF2B5EF4-FFF2-40B4-BE49-F238E27FC236}">
                <a16:creationId xmlns:a16="http://schemas.microsoft.com/office/drawing/2014/main" id="{CDAEA895-74D6-10C0-3398-431FEEDD1841}"/>
              </a:ext>
            </a:extLst>
          </p:cNvPr>
          <p:cNvGrpSpPr/>
          <p:nvPr/>
        </p:nvGrpSpPr>
        <p:grpSpPr>
          <a:xfrm>
            <a:off x="10057605" y="4661204"/>
            <a:ext cx="1831936" cy="302351"/>
            <a:chOff x="8524240" y="3828397"/>
            <a:chExt cx="3241924" cy="224908"/>
          </a:xfrm>
        </p:grpSpPr>
        <p:sp>
          <p:nvSpPr>
            <p:cNvPr id="4" name="Rectangle 3">
              <a:extLst>
                <a:ext uri="{FF2B5EF4-FFF2-40B4-BE49-F238E27FC236}">
                  <a16:creationId xmlns:a16="http://schemas.microsoft.com/office/drawing/2014/main" id="{1DA78EE1-ED4F-E878-F7F6-307CBED7EE55}"/>
                </a:ext>
              </a:extLst>
            </p:cNvPr>
            <p:cNvSpPr/>
            <p:nvPr/>
          </p:nvSpPr>
          <p:spPr>
            <a:xfrm>
              <a:off x="10491994" y="3857695"/>
              <a:ext cx="1274170" cy="167842"/>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6D692D6E-AFFC-D618-1157-7D9560CC53D1}"/>
                </a:ext>
              </a:extLst>
            </p:cNvPr>
            <p:cNvSpPr/>
            <p:nvPr/>
          </p:nvSpPr>
          <p:spPr>
            <a:xfrm>
              <a:off x="8524240" y="3857695"/>
              <a:ext cx="1967753" cy="16784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iamond 6">
              <a:extLst>
                <a:ext uri="{FF2B5EF4-FFF2-40B4-BE49-F238E27FC236}">
                  <a16:creationId xmlns:a16="http://schemas.microsoft.com/office/drawing/2014/main" id="{E33393D0-AF83-F358-46EA-610BB2123F80}"/>
                </a:ext>
              </a:extLst>
            </p:cNvPr>
            <p:cNvSpPr/>
            <p:nvPr/>
          </p:nvSpPr>
          <p:spPr>
            <a:xfrm>
              <a:off x="10380979" y="3828397"/>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descr="An arrow showing completion at start of Q1 23/24">
            <a:extLst>
              <a:ext uri="{FF2B5EF4-FFF2-40B4-BE49-F238E27FC236}">
                <a16:creationId xmlns:a16="http://schemas.microsoft.com/office/drawing/2014/main" id="{0D147C5C-9445-47E8-A337-4A1FD50C896C}"/>
              </a:ext>
            </a:extLst>
          </p:cNvPr>
          <p:cNvGrpSpPr/>
          <p:nvPr/>
        </p:nvGrpSpPr>
        <p:grpSpPr>
          <a:xfrm>
            <a:off x="10057605" y="2322732"/>
            <a:ext cx="1905428" cy="346820"/>
            <a:chOff x="8566970" y="4237525"/>
            <a:chExt cx="3300910" cy="224908"/>
          </a:xfrm>
        </p:grpSpPr>
        <p:sp>
          <p:nvSpPr>
            <p:cNvPr id="9" name="Rectangle 8">
              <a:extLst>
                <a:ext uri="{FF2B5EF4-FFF2-40B4-BE49-F238E27FC236}">
                  <a16:creationId xmlns:a16="http://schemas.microsoft.com/office/drawing/2014/main" id="{A3FFB848-27E6-746B-E412-1492FD91DE93}"/>
                </a:ext>
              </a:extLst>
            </p:cNvPr>
            <p:cNvSpPr/>
            <p:nvPr/>
          </p:nvSpPr>
          <p:spPr>
            <a:xfrm>
              <a:off x="8984676" y="4263614"/>
              <a:ext cx="2883204" cy="168914"/>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Rectangle 11">
              <a:extLst>
                <a:ext uri="{FF2B5EF4-FFF2-40B4-BE49-F238E27FC236}">
                  <a16:creationId xmlns:a16="http://schemas.microsoft.com/office/drawing/2014/main" id="{10327A33-B185-1314-120E-94B9D31220F6}"/>
                </a:ext>
              </a:extLst>
            </p:cNvPr>
            <p:cNvSpPr/>
            <p:nvPr/>
          </p:nvSpPr>
          <p:spPr>
            <a:xfrm>
              <a:off x="8566970" y="4263615"/>
              <a:ext cx="417706" cy="16891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6" name="Diamond 15">
              <a:extLst>
                <a:ext uri="{FF2B5EF4-FFF2-40B4-BE49-F238E27FC236}">
                  <a16:creationId xmlns:a16="http://schemas.microsoft.com/office/drawing/2014/main" id="{3071E58E-1D52-F56B-C345-7E611A78760D}"/>
                </a:ext>
              </a:extLst>
            </p:cNvPr>
            <p:cNvSpPr/>
            <p:nvPr/>
          </p:nvSpPr>
          <p:spPr>
            <a:xfrm>
              <a:off x="8887694" y="4237525"/>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grpSp>
        <p:nvGrpSpPr>
          <p:cNvPr id="17" name="Group 16" descr="An arrow showing completion in  Q2 of 23/24">
            <a:extLst>
              <a:ext uri="{FF2B5EF4-FFF2-40B4-BE49-F238E27FC236}">
                <a16:creationId xmlns:a16="http://schemas.microsoft.com/office/drawing/2014/main" id="{6A0497BC-6D2C-6419-5044-47664CE9D818}"/>
              </a:ext>
            </a:extLst>
          </p:cNvPr>
          <p:cNvGrpSpPr/>
          <p:nvPr/>
        </p:nvGrpSpPr>
        <p:grpSpPr>
          <a:xfrm>
            <a:off x="10057605" y="3234359"/>
            <a:ext cx="1863408" cy="359732"/>
            <a:chOff x="8326512" y="1909680"/>
            <a:chExt cx="3249973" cy="224908"/>
          </a:xfrm>
        </p:grpSpPr>
        <p:sp>
          <p:nvSpPr>
            <p:cNvPr id="18" name="Rectangle 17">
              <a:extLst>
                <a:ext uri="{FF2B5EF4-FFF2-40B4-BE49-F238E27FC236}">
                  <a16:creationId xmlns:a16="http://schemas.microsoft.com/office/drawing/2014/main" id="{FE33CB47-49DE-1D5A-4157-24B44357688C}"/>
                </a:ext>
              </a:extLst>
            </p:cNvPr>
            <p:cNvSpPr/>
            <p:nvPr/>
          </p:nvSpPr>
          <p:spPr>
            <a:xfrm>
              <a:off x="9401694" y="1952101"/>
              <a:ext cx="2174791" cy="141609"/>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9" name="Rectangle 18">
              <a:extLst>
                <a:ext uri="{FF2B5EF4-FFF2-40B4-BE49-F238E27FC236}">
                  <a16:creationId xmlns:a16="http://schemas.microsoft.com/office/drawing/2014/main" id="{2D8A35A5-BA2B-4147-B284-88D197067778}"/>
                </a:ext>
              </a:extLst>
            </p:cNvPr>
            <p:cNvSpPr/>
            <p:nvPr/>
          </p:nvSpPr>
          <p:spPr>
            <a:xfrm>
              <a:off x="8326512" y="1953756"/>
              <a:ext cx="1075183" cy="13995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2" name="Diamond 21">
              <a:extLst>
                <a:ext uri="{FF2B5EF4-FFF2-40B4-BE49-F238E27FC236}">
                  <a16:creationId xmlns:a16="http://schemas.microsoft.com/office/drawing/2014/main" id="{C54EC075-2B8C-3247-CB06-71493C44E92F}"/>
                </a:ext>
              </a:extLst>
            </p:cNvPr>
            <p:cNvSpPr/>
            <p:nvPr/>
          </p:nvSpPr>
          <p:spPr>
            <a:xfrm>
              <a:off x="9304713" y="1909680"/>
              <a:ext cx="193963" cy="224908"/>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grpSp>
        <p:nvGrpSpPr>
          <p:cNvPr id="28" name="Group 27" descr="Arrow showing completion in Q4 of 23/24">
            <a:extLst>
              <a:ext uri="{FF2B5EF4-FFF2-40B4-BE49-F238E27FC236}">
                <a16:creationId xmlns:a16="http://schemas.microsoft.com/office/drawing/2014/main" id="{3888F7EF-B10E-88E3-B2AC-2FFC5F4D8BDB}"/>
              </a:ext>
            </a:extLst>
          </p:cNvPr>
          <p:cNvGrpSpPr/>
          <p:nvPr/>
        </p:nvGrpSpPr>
        <p:grpSpPr>
          <a:xfrm>
            <a:off x="10057605" y="5256976"/>
            <a:ext cx="1860814" cy="328080"/>
            <a:chOff x="8524240" y="3730190"/>
            <a:chExt cx="3293024" cy="207442"/>
          </a:xfrm>
        </p:grpSpPr>
        <p:sp>
          <p:nvSpPr>
            <p:cNvPr id="30" name="Rectangle 29">
              <a:extLst>
                <a:ext uri="{FF2B5EF4-FFF2-40B4-BE49-F238E27FC236}">
                  <a16:creationId xmlns:a16="http://schemas.microsoft.com/office/drawing/2014/main" id="{FD415681-B394-2D33-BDC3-D0904EE9CB69}"/>
                </a:ext>
              </a:extLst>
            </p:cNvPr>
            <p:cNvSpPr/>
            <p:nvPr/>
          </p:nvSpPr>
          <p:spPr>
            <a:xfrm>
              <a:off x="11130162" y="3760437"/>
              <a:ext cx="687102" cy="139734"/>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93F6296C-16E2-F281-D2F1-C5D660385C04}"/>
                </a:ext>
              </a:extLst>
            </p:cNvPr>
            <p:cNvSpPr/>
            <p:nvPr/>
          </p:nvSpPr>
          <p:spPr>
            <a:xfrm>
              <a:off x="8524240" y="3761497"/>
              <a:ext cx="2702903" cy="13867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Diamond 33">
              <a:extLst>
                <a:ext uri="{FF2B5EF4-FFF2-40B4-BE49-F238E27FC236}">
                  <a16:creationId xmlns:a16="http://schemas.microsoft.com/office/drawing/2014/main" id="{625F6ECF-2CDC-02BB-5E5C-815B838AD6FA}"/>
                </a:ext>
              </a:extLst>
            </p:cNvPr>
            <p:cNvSpPr/>
            <p:nvPr/>
          </p:nvSpPr>
          <p:spPr>
            <a:xfrm>
              <a:off x="11130161" y="3730190"/>
              <a:ext cx="193963" cy="207442"/>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1" name="Rectangle 40" descr="Milestone process bar illustrating Q3 delivery date">
            <a:extLst>
              <a:ext uri="{FF2B5EF4-FFF2-40B4-BE49-F238E27FC236}">
                <a16:creationId xmlns:a16="http://schemas.microsoft.com/office/drawing/2014/main" id="{405E15C2-A125-42B2-2BAA-4B7E578D1B0D}"/>
              </a:ext>
            </a:extLst>
          </p:cNvPr>
          <p:cNvSpPr/>
          <p:nvPr/>
        </p:nvSpPr>
        <p:spPr>
          <a:xfrm>
            <a:off x="11232464" y="4060098"/>
            <a:ext cx="720004" cy="225635"/>
          </a:xfrm>
          <a:prstGeom prst="rect">
            <a:avLst/>
          </a:prstGeom>
          <a:solidFill>
            <a:srgbClr val="0043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descr="Milestone delivery bar illustrating Q3 delivery date">
            <a:extLst>
              <a:ext uri="{FF2B5EF4-FFF2-40B4-BE49-F238E27FC236}">
                <a16:creationId xmlns:a16="http://schemas.microsoft.com/office/drawing/2014/main" id="{46E1EDAC-2521-E433-1919-BA0AE57A8137}"/>
              </a:ext>
            </a:extLst>
          </p:cNvPr>
          <p:cNvSpPr/>
          <p:nvPr/>
        </p:nvSpPr>
        <p:spPr>
          <a:xfrm>
            <a:off x="10057604" y="4060098"/>
            <a:ext cx="1174859" cy="22563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Diamond 46" descr="Milestone delivery bar illustrating Q3 delivery date">
            <a:extLst>
              <a:ext uri="{FF2B5EF4-FFF2-40B4-BE49-F238E27FC236}">
                <a16:creationId xmlns:a16="http://schemas.microsoft.com/office/drawing/2014/main" id="{CEE6F964-CD9A-1081-9345-4384E5B3464C}"/>
              </a:ext>
            </a:extLst>
          </p:cNvPr>
          <p:cNvSpPr/>
          <p:nvPr/>
        </p:nvSpPr>
        <p:spPr>
          <a:xfrm>
            <a:off x="11169732" y="4020712"/>
            <a:ext cx="109604" cy="302351"/>
          </a:xfrm>
          <a:prstGeom prst="diamond">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50297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E578ED-5ECE-5543-8672-B09C88B8B615}"/>
              </a:ext>
            </a:extLst>
          </p:cNvPr>
          <p:cNvSpPr>
            <a:spLocks noGrp="1"/>
          </p:cNvSpPr>
          <p:nvPr>
            <p:ph type="ctrTitle"/>
          </p:nvPr>
        </p:nvSpPr>
        <p:spPr>
          <a:xfrm>
            <a:off x="269961" y="188118"/>
            <a:ext cx="11652077" cy="597231"/>
          </a:xfrm>
        </p:spPr>
        <p:txBody>
          <a:bodyPr>
            <a:normAutofit/>
          </a:bodyPr>
          <a:lstStyle/>
          <a:p>
            <a:r>
              <a:rPr lang="en-GB" sz="3200"/>
              <a:t>Our values drive how we deliver our purpose and priorities</a:t>
            </a:r>
          </a:p>
        </p:txBody>
      </p:sp>
      <p:pic>
        <p:nvPicPr>
          <p:cNvPr id="7" name="Picture 6">
            <a:extLst>
              <a:ext uri="{FF2B5EF4-FFF2-40B4-BE49-F238E27FC236}">
                <a16:creationId xmlns:a16="http://schemas.microsoft.com/office/drawing/2014/main" id="{E44074B1-D2A9-ADD3-DA25-2E5ABA0D9C8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flipH="1">
            <a:off x="2872544" y="3733800"/>
            <a:ext cx="923339" cy="923544"/>
          </a:xfrm>
          <a:prstGeom prst="rect">
            <a:avLst/>
          </a:prstGeom>
        </p:spPr>
      </p:pic>
      <p:pic>
        <p:nvPicPr>
          <p:cNvPr id="9" name="Picture 8">
            <a:extLst>
              <a:ext uri="{FF2B5EF4-FFF2-40B4-BE49-F238E27FC236}">
                <a16:creationId xmlns:a16="http://schemas.microsoft.com/office/drawing/2014/main" id="{1A3AB622-4018-1BBD-A9B3-CA5ACB5F8AC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flipH="1">
            <a:off x="8178487" y="3733800"/>
            <a:ext cx="923544" cy="923544"/>
          </a:xfrm>
          <a:prstGeom prst="rect">
            <a:avLst/>
          </a:prstGeom>
        </p:spPr>
      </p:pic>
      <p:pic>
        <p:nvPicPr>
          <p:cNvPr id="11" name="Picture 10">
            <a:extLst>
              <a:ext uri="{FF2B5EF4-FFF2-40B4-BE49-F238E27FC236}">
                <a16:creationId xmlns:a16="http://schemas.microsoft.com/office/drawing/2014/main" id="{E4CF49FF-211D-AE66-AA72-D5FE15BA104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flipH="1">
            <a:off x="1292304" y="964008"/>
            <a:ext cx="923544" cy="923544"/>
          </a:xfrm>
          <a:prstGeom prst="rect">
            <a:avLst/>
          </a:prstGeom>
        </p:spPr>
      </p:pic>
      <p:pic>
        <p:nvPicPr>
          <p:cNvPr id="13" name="Picture 12">
            <a:extLst>
              <a:ext uri="{FF2B5EF4-FFF2-40B4-BE49-F238E27FC236}">
                <a16:creationId xmlns:a16="http://schemas.microsoft.com/office/drawing/2014/main" id="{640B309E-2DD8-EC96-DEB9-D1EC36866A1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flipH="1">
            <a:off x="9783554" y="964008"/>
            <a:ext cx="923544" cy="923544"/>
          </a:xfrm>
          <a:prstGeom prst="rect">
            <a:avLst/>
          </a:prstGeom>
        </p:spPr>
      </p:pic>
      <p:pic>
        <p:nvPicPr>
          <p:cNvPr id="15" name="Picture 14">
            <a:extLst>
              <a:ext uri="{FF2B5EF4-FFF2-40B4-BE49-F238E27FC236}">
                <a16:creationId xmlns:a16="http://schemas.microsoft.com/office/drawing/2014/main" id="{AA92A098-2F77-D28B-07BF-6E7CEE6F9ACE}"/>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flipH="1">
            <a:off x="5488707" y="964008"/>
            <a:ext cx="923339" cy="923544"/>
          </a:xfrm>
          <a:prstGeom prst="rect">
            <a:avLst/>
          </a:prstGeom>
        </p:spPr>
      </p:pic>
      <p:sp>
        <p:nvSpPr>
          <p:cNvPr id="16" name="TextBox 15">
            <a:extLst>
              <a:ext uri="{FF2B5EF4-FFF2-40B4-BE49-F238E27FC236}">
                <a16:creationId xmlns:a16="http://schemas.microsoft.com/office/drawing/2014/main" id="{AC2C3F1F-A418-4A1B-1C47-85AD36B87383}"/>
              </a:ext>
            </a:extLst>
          </p:cNvPr>
          <p:cNvSpPr txBox="1"/>
          <p:nvPr/>
        </p:nvSpPr>
        <p:spPr>
          <a:xfrm>
            <a:off x="409135" y="1829282"/>
            <a:ext cx="2689883" cy="369332"/>
          </a:xfrm>
          <a:prstGeom prst="rect">
            <a:avLst/>
          </a:prstGeom>
          <a:noFill/>
        </p:spPr>
        <p:txBody>
          <a:bodyPr wrap="square" rtlCol="0">
            <a:spAutoFit/>
          </a:bodyPr>
          <a:lstStyle/>
          <a:p>
            <a:r>
              <a:rPr lang="en-GB" b="1"/>
              <a:t>We focus on users first</a:t>
            </a:r>
          </a:p>
        </p:txBody>
      </p:sp>
      <p:sp>
        <p:nvSpPr>
          <p:cNvPr id="21" name="TextBox 20">
            <a:extLst>
              <a:ext uri="{FF2B5EF4-FFF2-40B4-BE49-F238E27FC236}">
                <a16:creationId xmlns:a16="http://schemas.microsoft.com/office/drawing/2014/main" id="{8746ED4D-68E3-13D8-CCF6-E40229A8AA91}"/>
              </a:ext>
            </a:extLst>
          </p:cNvPr>
          <p:cNvSpPr txBox="1"/>
          <p:nvPr/>
        </p:nvSpPr>
        <p:spPr>
          <a:xfrm>
            <a:off x="170688" y="2221211"/>
            <a:ext cx="3230880" cy="1323439"/>
          </a:xfrm>
          <a:prstGeom prst="rect">
            <a:avLst/>
          </a:prstGeom>
          <a:noFill/>
        </p:spPr>
        <p:txBody>
          <a:bodyPr wrap="square" rtlCol="0">
            <a:spAutoFit/>
          </a:bodyPr>
          <a:lstStyle/>
          <a:p>
            <a:pPr algn="ctr">
              <a:spcAft>
                <a:spcPts val="600"/>
              </a:spcAft>
            </a:pPr>
            <a:r>
              <a:rPr lang="en-GB" sz="1400" b="0" i="0">
                <a:effectLst/>
              </a:rPr>
              <a:t>We know what matters to our users.</a:t>
            </a:r>
          </a:p>
          <a:p>
            <a:pPr algn="ctr">
              <a:spcAft>
                <a:spcPts val="600"/>
              </a:spcAft>
            </a:pPr>
            <a:r>
              <a:rPr lang="en-GB" sz="1400" b="0" i="0">
                <a:effectLst/>
              </a:rPr>
              <a:t>We make it our mission to fulfil our users' needs.</a:t>
            </a:r>
          </a:p>
          <a:p>
            <a:pPr algn="ctr">
              <a:spcAft>
                <a:spcPts val="600"/>
              </a:spcAft>
            </a:pPr>
            <a:r>
              <a:rPr lang="en-GB" sz="1400" b="0" i="0">
                <a:effectLst/>
              </a:rPr>
              <a:t>We work with partners when needed to deliver greater impact.</a:t>
            </a:r>
          </a:p>
        </p:txBody>
      </p:sp>
      <p:sp>
        <p:nvSpPr>
          <p:cNvPr id="17" name="TextBox 16">
            <a:extLst>
              <a:ext uri="{FF2B5EF4-FFF2-40B4-BE49-F238E27FC236}">
                <a16:creationId xmlns:a16="http://schemas.microsoft.com/office/drawing/2014/main" id="{AEED2611-B0D0-3AB8-2C8F-6F8B11714A37}"/>
              </a:ext>
            </a:extLst>
          </p:cNvPr>
          <p:cNvSpPr txBox="1"/>
          <p:nvPr/>
        </p:nvSpPr>
        <p:spPr>
          <a:xfrm>
            <a:off x="4605434" y="1829282"/>
            <a:ext cx="2689883" cy="646331"/>
          </a:xfrm>
          <a:prstGeom prst="rect">
            <a:avLst/>
          </a:prstGeom>
          <a:noFill/>
        </p:spPr>
        <p:txBody>
          <a:bodyPr wrap="square" rtlCol="0">
            <a:spAutoFit/>
          </a:bodyPr>
          <a:lstStyle/>
          <a:p>
            <a:pPr algn="ctr"/>
            <a:r>
              <a:rPr lang="en-GB" b="1"/>
              <a:t>We unite as one team with one purpose</a:t>
            </a:r>
          </a:p>
        </p:txBody>
      </p:sp>
      <p:sp>
        <p:nvSpPr>
          <p:cNvPr id="22" name="TextBox 21">
            <a:extLst>
              <a:ext uri="{FF2B5EF4-FFF2-40B4-BE49-F238E27FC236}">
                <a16:creationId xmlns:a16="http://schemas.microsoft.com/office/drawing/2014/main" id="{C15620E3-464A-CFAE-49BB-006EF4F942BE}"/>
              </a:ext>
            </a:extLst>
          </p:cNvPr>
          <p:cNvSpPr txBox="1"/>
          <p:nvPr/>
        </p:nvSpPr>
        <p:spPr>
          <a:xfrm>
            <a:off x="4221319" y="2454276"/>
            <a:ext cx="3458117" cy="1323439"/>
          </a:xfrm>
          <a:prstGeom prst="rect">
            <a:avLst/>
          </a:prstGeom>
          <a:noFill/>
        </p:spPr>
        <p:txBody>
          <a:bodyPr wrap="square" rtlCol="0">
            <a:spAutoFit/>
          </a:bodyPr>
          <a:lstStyle/>
          <a:p>
            <a:pPr algn="ctr">
              <a:spcAft>
                <a:spcPts val="600"/>
              </a:spcAft>
            </a:pPr>
            <a:r>
              <a:rPr lang="en-GB" sz="1400" b="0" i="0">
                <a:effectLst/>
              </a:rPr>
              <a:t>We put our collective purpose above all else to succeed together.</a:t>
            </a:r>
          </a:p>
          <a:p>
            <a:pPr algn="ctr">
              <a:spcAft>
                <a:spcPts val="600"/>
              </a:spcAft>
            </a:pPr>
            <a:r>
              <a:rPr lang="en-GB" sz="1400" b="0" i="0">
                <a:effectLst/>
              </a:rPr>
              <a:t>We collaborate more to achieve more.</a:t>
            </a:r>
          </a:p>
          <a:p>
            <a:pPr algn="ctr">
              <a:spcAft>
                <a:spcPts val="600"/>
              </a:spcAft>
            </a:pPr>
            <a:r>
              <a:rPr lang="en-GB" sz="1400" b="0" i="0">
                <a:effectLst/>
              </a:rPr>
              <a:t>We know what success looks like and make it happen.</a:t>
            </a:r>
          </a:p>
        </p:txBody>
      </p:sp>
      <p:sp>
        <p:nvSpPr>
          <p:cNvPr id="18" name="TextBox 17">
            <a:extLst>
              <a:ext uri="{FF2B5EF4-FFF2-40B4-BE49-F238E27FC236}">
                <a16:creationId xmlns:a16="http://schemas.microsoft.com/office/drawing/2014/main" id="{2A1B6234-9F83-0BA5-0053-D3971E423AF1}"/>
              </a:ext>
            </a:extLst>
          </p:cNvPr>
          <p:cNvSpPr txBox="1"/>
          <p:nvPr/>
        </p:nvSpPr>
        <p:spPr>
          <a:xfrm>
            <a:off x="8900384" y="1829281"/>
            <a:ext cx="2689883" cy="646331"/>
          </a:xfrm>
          <a:prstGeom prst="rect">
            <a:avLst/>
          </a:prstGeom>
          <a:noFill/>
        </p:spPr>
        <p:txBody>
          <a:bodyPr wrap="square" rtlCol="0">
            <a:spAutoFit/>
          </a:bodyPr>
          <a:lstStyle/>
          <a:p>
            <a:pPr algn="ctr"/>
            <a:r>
              <a:rPr lang="en-GB" b="1"/>
              <a:t>We trust each other to make decisions</a:t>
            </a:r>
          </a:p>
        </p:txBody>
      </p:sp>
      <p:sp>
        <p:nvSpPr>
          <p:cNvPr id="23" name="TextBox 22">
            <a:extLst>
              <a:ext uri="{FF2B5EF4-FFF2-40B4-BE49-F238E27FC236}">
                <a16:creationId xmlns:a16="http://schemas.microsoft.com/office/drawing/2014/main" id="{BB6E21C9-3BCB-E882-4AB5-E79E0CD2245D}"/>
              </a:ext>
            </a:extLst>
          </p:cNvPr>
          <p:cNvSpPr txBox="1"/>
          <p:nvPr/>
        </p:nvSpPr>
        <p:spPr>
          <a:xfrm>
            <a:off x="8391221" y="2474599"/>
            <a:ext cx="3708207" cy="892552"/>
          </a:xfrm>
          <a:prstGeom prst="rect">
            <a:avLst/>
          </a:prstGeom>
          <a:noFill/>
        </p:spPr>
        <p:txBody>
          <a:bodyPr wrap="square" rtlCol="0">
            <a:spAutoFit/>
          </a:bodyPr>
          <a:lstStyle/>
          <a:p>
            <a:pPr algn="ctr">
              <a:spcAft>
                <a:spcPts val="600"/>
              </a:spcAft>
            </a:pPr>
            <a:r>
              <a:rPr lang="en-GB" sz="1400" b="0" i="0">
                <a:effectLst/>
              </a:rPr>
              <a:t>We value expertise over seniority.</a:t>
            </a:r>
          </a:p>
          <a:p>
            <a:pPr algn="ctr">
              <a:spcAft>
                <a:spcPts val="600"/>
              </a:spcAft>
            </a:pPr>
            <a:r>
              <a:rPr lang="en-GB" sz="1400" b="0" i="0">
                <a:effectLst/>
              </a:rPr>
              <a:t>We share the risk, you make the decision.</a:t>
            </a:r>
          </a:p>
          <a:p>
            <a:pPr algn="ctr">
              <a:spcAft>
                <a:spcPts val="600"/>
              </a:spcAft>
            </a:pPr>
            <a:r>
              <a:rPr lang="en-GB" sz="1400" b="0" i="0">
                <a:effectLst/>
              </a:rPr>
              <a:t>We welcome and share honest feedback.</a:t>
            </a:r>
          </a:p>
        </p:txBody>
      </p:sp>
      <p:sp>
        <p:nvSpPr>
          <p:cNvPr id="19" name="TextBox 18">
            <a:extLst>
              <a:ext uri="{FF2B5EF4-FFF2-40B4-BE49-F238E27FC236}">
                <a16:creationId xmlns:a16="http://schemas.microsoft.com/office/drawing/2014/main" id="{F740721F-FD27-FFEA-7EF2-7BF8A45EBD8E}"/>
              </a:ext>
            </a:extLst>
          </p:cNvPr>
          <p:cNvSpPr txBox="1"/>
          <p:nvPr/>
        </p:nvSpPr>
        <p:spPr>
          <a:xfrm>
            <a:off x="1989271" y="4574043"/>
            <a:ext cx="2689883" cy="369332"/>
          </a:xfrm>
          <a:prstGeom prst="rect">
            <a:avLst/>
          </a:prstGeom>
          <a:noFill/>
        </p:spPr>
        <p:txBody>
          <a:bodyPr wrap="square" rtlCol="0">
            <a:spAutoFit/>
          </a:bodyPr>
          <a:lstStyle/>
          <a:p>
            <a:pPr algn="ctr"/>
            <a:r>
              <a:rPr lang="en-GB" b="1"/>
              <a:t>We act boldly</a:t>
            </a:r>
          </a:p>
        </p:txBody>
      </p:sp>
      <p:sp>
        <p:nvSpPr>
          <p:cNvPr id="24" name="TextBox 23">
            <a:extLst>
              <a:ext uri="{FF2B5EF4-FFF2-40B4-BE49-F238E27FC236}">
                <a16:creationId xmlns:a16="http://schemas.microsoft.com/office/drawing/2014/main" id="{ACB0BE87-B168-6417-7A64-17FD7F2C2E9C}"/>
              </a:ext>
            </a:extLst>
          </p:cNvPr>
          <p:cNvSpPr txBox="1"/>
          <p:nvPr/>
        </p:nvSpPr>
        <p:spPr>
          <a:xfrm>
            <a:off x="1096980" y="4903568"/>
            <a:ext cx="4474464" cy="892552"/>
          </a:xfrm>
          <a:prstGeom prst="rect">
            <a:avLst/>
          </a:prstGeom>
          <a:noFill/>
        </p:spPr>
        <p:txBody>
          <a:bodyPr wrap="square" rtlCol="0">
            <a:spAutoFit/>
          </a:bodyPr>
          <a:lstStyle/>
          <a:p>
            <a:pPr algn="ctr">
              <a:spcAft>
                <a:spcPts val="600"/>
              </a:spcAft>
            </a:pPr>
            <a:r>
              <a:rPr lang="en-GB" sz="1400" b="0" i="0">
                <a:effectLst/>
              </a:rPr>
              <a:t>We take the initiative and lead by example.</a:t>
            </a:r>
          </a:p>
          <a:p>
            <a:pPr algn="ctr">
              <a:spcAft>
                <a:spcPts val="600"/>
              </a:spcAft>
            </a:pPr>
            <a:r>
              <a:rPr lang="en-GB" sz="1400" b="0" i="0">
                <a:effectLst/>
              </a:rPr>
              <a:t>We push the boundaries to enable radical change.</a:t>
            </a:r>
          </a:p>
          <a:p>
            <a:pPr algn="ctr">
              <a:spcAft>
                <a:spcPts val="600"/>
              </a:spcAft>
            </a:pPr>
            <a:r>
              <a:rPr lang="en-GB" sz="1400" b="0" i="0">
                <a:effectLst/>
              </a:rPr>
              <a:t>We test fast and learn faster.</a:t>
            </a:r>
          </a:p>
        </p:txBody>
      </p:sp>
      <p:sp>
        <p:nvSpPr>
          <p:cNvPr id="20" name="TextBox 19">
            <a:extLst>
              <a:ext uri="{FF2B5EF4-FFF2-40B4-BE49-F238E27FC236}">
                <a16:creationId xmlns:a16="http://schemas.microsoft.com/office/drawing/2014/main" id="{DEC52D21-CEF3-942B-2D06-845DE80AF99E}"/>
              </a:ext>
            </a:extLst>
          </p:cNvPr>
          <p:cNvSpPr txBox="1"/>
          <p:nvPr/>
        </p:nvSpPr>
        <p:spPr>
          <a:xfrm>
            <a:off x="7295317" y="4574043"/>
            <a:ext cx="2689883" cy="369332"/>
          </a:xfrm>
          <a:prstGeom prst="rect">
            <a:avLst/>
          </a:prstGeom>
          <a:noFill/>
        </p:spPr>
        <p:txBody>
          <a:bodyPr wrap="square" rtlCol="0">
            <a:spAutoFit/>
          </a:bodyPr>
          <a:lstStyle/>
          <a:p>
            <a:pPr algn="ctr"/>
            <a:r>
              <a:rPr lang="en-GB" b="1"/>
              <a:t>We embrace difference</a:t>
            </a:r>
          </a:p>
        </p:txBody>
      </p:sp>
      <p:sp>
        <p:nvSpPr>
          <p:cNvPr id="25" name="TextBox 24">
            <a:extLst>
              <a:ext uri="{FF2B5EF4-FFF2-40B4-BE49-F238E27FC236}">
                <a16:creationId xmlns:a16="http://schemas.microsoft.com/office/drawing/2014/main" id="{A685CFC3-DF8E-FF0B-6221-CF2BF7578BE9}"/>
              </a:ext>
            </a:extLst>
          </p:cNvPr>
          <p:cNvSpPr txBox="1"/>
          <p:nvPr/>
        </p:nvSpPr>
        <p:spPr>
          <a:xfrm>
            <a:off x="6156558" y="5143860"/>
            <a:ext cx="4967399" cy="1107996"/>
          </a:xfrm>
          <a:prstGeom prst="rect">
            <a:avLst/>
          </a:prstGeom>
          <a:noFill/>
        </p:spPr>
        <p:txBody>
          <a:bodyPr wrap="square" rtlCol="0">
            <a:spAutoFit/>
          </a:bodyPr>
          <a:lstStyle/>
          <a:p>
            <a:pPr algn="ctr">
              <a:spcAft>
                <a:spcPts val="600"/>
              </a:spcAft>
            </a:pPr>
            <a:r>
              <a:rPr lang="en-GB" sz="1400" b="0" i="0">
                <a:effectLst/>
              </a:rPr>
              <a:t>We take action to include diverse perspectives.</a:t>
            </a:r>
          </a:p>
          <a:p>
            <a:pPr algn="ctr">
              <a:spcAft>
                <a:spcPts val="600"/>
              </a:spcAft>
            </a:pPr>
            <a:r>
              <a:rPr lang="en-GB" sz="1400" b="0" i="0">
                <a:effectLst/>
              </a:rPr>
              <a:t>We value each other and treat everyone with kindness and respect.</a:t>
            </a:r>
          </a:p>
          <a:p>
            <a:pPr algn="ctr">
              <a:spcAft>
                <a:spcPts val="600"/>
              </a:spcAft>
            </a:pPr>
            <a:r>
              <a:rPr lang="en-GB" sz="1400" b="0" i="0">
                <a:effectLst/>
              </a:rPr>
              <a:t>We take a stand if we see unfairness or disrespect.</a:t>
            </a:r>
          </a:p>
        </p:txBody>
      </p:sp>
    </p:spTree>
    <p:extLst>
      <p:ext uri="{BB962C8B-B14F-4D97-AF65-F5344CB8AC3E}">
        <p14:creationId xmlns:p14="http://schemas.microsoft.com/office/powerpoint/2010/main" val="513899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36F439-445E-2E9A-D8B9-AD8CD231849F}"/>
              </a:ext>
            </a:extLst>
          </p:cNvPr>
          <p:cNvSpPr>
            <a:spLocks noGrp="1"/>
          </p:cNvSpPr>
          <p:nvPr>
            <p:ph type="ctrTitle"/>
          </p:nvPr>
        </p:nvSpPr>
        <p:spPr>
          <a:xfrm>
            <a:off x="409296" y="377575"/>
            <a:ext cx="9322534" cy="1160319"/>
          </a:xfrm>
        </p:spPr>
        <p:txBody>
          <a:bodyPr>
            <a:normAutofit fontScale="90000"/>
          </a:bodyPr>
          <a:lstStyle/>
          <a:p>
            <a:r>
              <a:rPr lang="en-GB"/>
              <a:t>In 2024/25 we will focus on embedding our values in four ways </a:t>
            </a:r>
          </a:p>
        </p:txBody>
      </p:sp>
      <p:graphicFrame>
        <p:nvGraphicFramePr>
          <p:cNvPr id="8" name="Table 7">
            <a:extLst>
              <a:ext uri="{FF2B5EF4-FFF2-40B4-BE49-F238E27FC236}">
                <a16:creationId xmlns:a16="http://schemas.microsoft.com/office/drawing/2014/main" id="{3FE5BCE5-D821-0AFD-1BBF-407D224B7EC4}"/>
              </a:ext>
            </a:extLst>
          </p:cNvPr>
          <p:cNvGraphicFramePr>
            <a:graphicFrameLocks noGrp="1"/>
          </p:cNvGraphicFramePr>
          <p:nvPr>
            <p:extLst>
              <p:ext uri="{D42A27DB-BD31-4B8C-83A1-F6EECF244321}">
                <p14:modId xmlns:p14="http://schemas.microsoft.com/office/powerpoint/2010/main" val="1557313043"/>
              </p:ext>
            </p:extLst>
          </p:nvPr>
        </p:nvGraphicFramePr>
        <p:xfrm>
          <a:off x="480993" y="1444588"/>
          <a:ext cx="11043405" cy="3360991"/>
        </p:xfrm>
        <a:graphic>
          <a:graphicData uri="http://schemas.openxmlformats.org/drawingml/2006/table">
            <a:tbl>
              <a:tblPr firstRow="1" bandRow="1">
                <a:tableStyleId>{5C22544A-7EE6-4342-B048-85BDC9FD1C3A}</a:tableStyleId>
              </a:tblPr>
              <a:tblGrid>
                <a:gridCol w="1142537">
                  <a:extLst>
                    <a:ext uri="{9D8B030D-6E8A-4147-A177-3AD203B41FA5}">
                      <a16:colId xmlns:a16="http://schemas.microsoft.com/office/drawing/2014/main" val="450788430"/>
                    </a:ext>
                  </a:extLst>
                </a:gridCol>
                <a:gridCol w="2475217">
                  <a:extLst>
                    <a:ext uri="{9D8B030D-6E8A-4147-A177-3AD203B41FA5}">
                      <a16:colId xmlns:a16="http://schemas.microsoft.com/office/drawing/2014/main" val="3759477775"/>
                    </a:ext>
                  </a:extLst>
                </a:gridCol>
                <a:gridCol w="2475217">
                  <a:extLst>
                    <a:ext uri="{9D8B030D-6E8A-4147-A177-3AD203B41FA5}">
                      <a16:colId xmlns:a16="http://schemas.microsoft.com/office/drawing/2014/main" val="4040805028"/>
                    </a:ext>
                  </a:extLst>
                </a:gridCol>
                <a:gridCol w="2475217">
                  <a:extLst>
                    <a:ext uri="{9D8B030D-6E8A-4147-A177-3AD203B41FA5}">
                      <a16:colId xmlns:a16="http://schemas.microsoft.com/office/drawing/2014/main" val="4122926234"/>
                    </a:ext>
                  </a:extLst>
                </a:gridCol>
                <a:gridCol w="2475217">
                  <a:extLst>
                    <a:ext uri="{9D8B030D-6E8A-4147-A177-3AD203B41FA5}">
                      <a16:colId xmlns:a16="http://schemas.microsoft.com/office/drawing/2014/main" val="2071543765"/>
                    </a:ext>
                  </a:extLst>
                </a:gridCol>
              </a:tblGrid>
              <a:tr h="1195471">
                <a:tc>
                  <a:txBody>
                    <a:bodyPr/>
                    <a:lstStyle/>
                    <a:p>
                      <a:pPr algn="ctr"/>
                      <a:endParaRPr lang="en-GB" sz="1600"/>
                    </a:p>
                  </a:txBody>
                  <a:tcPr marL="137160" marR="137160" marT="137160" marB="137160">
                    <a:lnL w="12700" cmpd="sng">
                      <a:noFill/>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1600">
                          <a:solidFill>
                            <a:srgbClr val="EAD054"/>
                          </a:solidFill>
                        </a:rPr>
                        <a:t>1. </a:t>
                      </a:r>
                    </a:p>
                    <a:p>
                      <a:pPr algn="ctr"/>
                      <a:r>
                        <a:rPr lang="en-GB" sz="1600">
                          <a:solidFill>
                            <a:srgbClr val="EAD054"/>
                          </a:solidFill>
                        </a:rPr>
                        <a:t>Role modelling</a:t>
                      </a:r>
                    </a:p>
                  </a:txBody>
                  <a:tcPr marL="137160" marR="137160" marT="137160" marB="137160" anchor="b">
                    <a:lnL w="12700" cmpd="sng">
                      <a:noFill/>
                    </a:lnL>
                    <a:lnR w="12700" cmpd="sng">
                      <a:noFill/>
                    </a:lnR>
                    <a:lnT w="12700" cmpd="sng">
                      <a:noFill/>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1600">
                          <a:solidFill>
                            <a:srgbClr val="EAD054"/>
                          </a:solidFill>
                        </a:rPr>
                        <a:t>2.</a:t>
                      </a:r>
                    </a:p>
                    <a:p>
                      <a:pPr algn="ctr"/>
                      <a:r>
                        <a:rPr lang="en-GB" sz="1600">
                          <a:solidFill>
                            <a:srgbClr val="EAD054"/>
                          </a:solidFill>
                        </a:rPr>
                        <a:t> Developing talent and skills</a:t>
                      </a:r>
                    </a:p>
                  </a:txBody>
                  <a:tcPr marL="137160" marR="137160" marT="137160" marB="137160" anchor="b">
                    <a:lnL w="12700" cmpd="sng">
                      <a:noFill/>
                    </a:lnL>
                    <a:lnR w="12700" cmpd="sng">
                      <a:noFill/>
                    </a:lnR>
                    <a:lnT w="12700" cmpd="sng">
                      <a:noFill/>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1600">
                          <a:solidFill>
                            <a:srgbClr val="EAD054"/>
                          </a:solidFill>
                        </a:rPr>
                        <a:t>3.</a:t>
                      </a:r>
                    </a:p>
                    <a:p>
                      <a:pPr algn="ctr"/>
                      <a:r>
                        <a:rPr lang="en-GB" sz="1600">
                          <a:solidFill>
                            <a:srgbClr val="EAD054"/>
                          </a:solidFill>
                        </a:rPr>
                        <a:t> Fostering understanding </a:t>
                      </a:r>
                      <a:br>
                        <a:rPr lang="en-GB" sz="1600">
                          <a:solidFill>
                            <a:srgbClr val="EAD054"/>
                          </a:solidFill>
                        </a:rPr>
                      </a:br>
                      <a:r>
                        <a:rPr lang="en-GB" sz="1600">
                          <a:solidFill>
                            <a:srgbClr val="EAD054"/>
                          </a:solidFill>
                        </a:rPr>
                        <a:t>and conviction</a:t>
                      </a:r>
                    </a:p>
                  </a:txBody>
                  <a:tcPr marL="137160" marR="137160" marT="137160" marB="137160" anchor="b">
                    <a:lnL w="12700" cmpd="sng">
                      <a:noFill/>
                    </a:lnL>
                    <a:lnR w="12700" cmpd="sng">
                      <a:noFill/>
                    </a:lnR>
                    <a:lnT w="12700" cmpd="sng">
                      <a:noFill/>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1600">
                          <a:solidFill>
                            <a:srgbClr val="EAD054"/>
                          </a:solidFill>
                        </a:rPr>
                        <a:t>4. </a:t>
                      </a:r>
                    </a:p>
                    <a:p>
                      <a:pPr algn="ctr"/>
                      <a:r>
                        <a:rPr lang="en-GB" sz="1600">
                          <a:solidFill>
                            <a:srgbClr val="EAD054"/>
                          </a:solidFill>
                        </a:rPr>
                        <a:t>Formal mechanisms </a:t>
                      </a:r>
                    </a:p>
                  </a:txBody>
                  <a:tcPr marL="137160" marR="137160" marT="137160" marB="137160" anchor="b">
                    <a:lnL w="12700" cmpd="sng">
                      <a:noFill/>
                    </a:lnL>
                    <a:lnR w="12700" cmpd="sng">
                      <a:noFill/>
                    </a:lnR>
                    <a:lnT w="12700" cmpd="sng">
                      <a:noFill/>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932606521"/>
                  </a:ext>
                </a:extLst>
              </a:tr>
              <a:tr h="1124813">
                <a:tc rowSpan="2">
                  <a:txBody>
                    <a:bodyPr/>
                    <a:lstStyle/>
                    <a:p>
                      <a:pPr algn="ctr"/>
                      <a:r>
                        <a:rPr lang="en-GB" sz="1600">
                          <a:solidFill>
                            <a:schemeClr val="bg2"/>
                          </a:solidFill>
                        </a:rPr>
                        <a:t>For example, we will:</a:t>
                      </a:r>
                    </a:p>
                  </a:txBody>
                  <a:tcPr anchor="ct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r>
                        <a:rPr lang="en-GB" sz="1600">
                          <a:solidFill>
                            <a:schemeClr val="bg2"/>
                          </a:solidFill>
                        </a:rPr>
                        <a:t>Celebrate positive examples  </a:t>
                      </a:r>
                    </a:p>
                  </a:txBody>
                  <a:tcPr anchor="ctr">
                    <a:lnL w="12700" cmpd="sng">
                      <a:noFill/>
                    </a:lnL>
                    <a:lnR w="12700" cmpd="sng">
                      <a:noFill/>
                    </a:lnR>
                    <a:lnT w="1905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r>
                        <a:rPr lang="en-GB" sz="1600">
                          <a:solidFill>
                            <a:schemeClr val="bg2"/>
                          </a:solidFill>
                        </a:rPr>
                        <a:t>Develop a values toolkit</a:t>
                      </a:r>
                    </a:p>
                  </a:txBody>
                  <a:tcPr anchor="ctr">
                    <a:lnL w="12700" cmpd="sng">
                      <a:noFill/>
                    </a:lnL>
                    <a:lnR w="12700" cmpd="sng">
                      <a:noFill/>
                    </a:lnR>
                    <a:lnT w="1905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r>
                        <a:rPr lang="en-GB" sz="1600">
                          <a:solidFill>
                            <a:schemeClr val="bg2"/>
                          </a:solidFill>
                        </a:rPr>
                        <a:t>Embed storytelling in communications </a:t>
                      </a:r>
                    </a:p>
                  </a:txBody>
                  <a:tcPr anchor="ctr">
                    <a:lnL w="12700" cmpd="sng">
                      <a:noFill/>
                    </a:lnL>
                    <a:lnR w="12700" cmpd="sng">
                      <a:noFill/>
                    </a:lnR>
                    <a:lnT w="1905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r>
                        <a:rPr lang="en-GB" sz="1600">
                          <a:solidFill>
                            <a:schemeClr val="bg2"/>
                          </a:solidFill>
                        </a:rPr>
                        <a:t>Use appraisals to assess and embed behaviours</a:t>
                      </a:r>
                    </a:p>
                  </a:txBody>
                  <a:tcPr anchor="ctr">
                    <a:lnL w="12700" cmpd="sng">
                      <a:noFill/>
                    </a:lnL>
                    <a:lnR w="12700" cmpd="sng">
                      <a:noFill/>
                    </a:lnR>
                    <a:lnT w="1905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885591937"/>
                  </a:ext>
                </a:extLst>
              </a:tr>
              <a:tr h="986498">
                <a:tc vMerge="1">
                  <a:txBody>
                    <a:bodyPr/>
                    <a:lstStyle/>
                    <a:p>
                      <a:pPr algn="ctr"/>
                      <a:endParaRPr lang="en-GB" sz="1600">
                        <a:solidFill>
                          <a:schemeClr val="bg2"/>
                        </a:solidFill>
                      </a:endParaRPr>
                    </a:p>
                  </a:txBody>
                  <a:tcPr anchor="ct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ctr"/>
                      <a:r>
                        <a:rPr lang="en-GB" sz="1600">
                          <a:solidFill>
                            <a:schemeClr val="bg2"/>
                          </a:solidFill>
                        </a:rPr>
                        <a:t>Demonstrate feedback in meetings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GB" sz="1600">
                          <a:solidFill>
                            <a:schemeClr val="bg2"/>
                          </a:solidFill>
                        </a:rPr>
                        <a:t>Offer values mentoring and coaching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GB" sz="1600">
                          <a:solidFill>
                            <a:schemeClr val="bg2"/>
                          </a:solidFill>
                        </a:rPr>
                        <a:t>Share case studies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GB" sz="1600" dirty="0">
                          <a:solidFill>
                            <a:schemeClr val="bg2"/>
                          </a:solidFill>
                        </a:rPr>
                        <a:t>Include agenda items for values as standard in meetings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485880500"/>
                  </a:ext>
                </a:extLst>
              </a:tr>
            </a:tbl>
          </a:graphicData>
        </a:graphic>
      </p:graphicFrame>
      <p:sp>
        <p:nvSpPr>
          <p:cNvPr id="10" name="Rectangle 9">
            <a:extLst>
              <a:ext uri="{FF2B5EF4-FFF2-40B4-BE49-F238E27FC236}">
                <a16:creationId xmlns:a16="http://schemas.microsoft.com/office/drawing/2014/main" id="{D7B1CA1D-694E-55ED-CF7B-ABB86F348FCC}"/>
              </a:ext>
            </a:extLst>
          </p:cNvPr>
          <p:cNvSpPr/>
          <p:nvPr/>
        </p:nvSpPr>
        <p:spPr>
          <a:xfrm>
            <a:off x="1702837" y="4933291"/>
            <a:ext cx="9821560" cy="735055"/>
          </a:xfrm>
          <a:prstGeom prst="rect">
            <a:avLst/>
          </a:prstGeom>
          <a:solidFill>
            <a:srgbClr val="4072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Every part of NICE will be expected to identify and implement actions to embed our values, including reporting and accountability at executive level</a:t>
            </a:r>
          </a:p>
        </p:txBody>
      </p:sp>
    </p:spTree>
    <p:extLst>
      <p:ext uri="{BB962C8B-B14F-4D97-AF65-F5344CB8AC3E}">
        <p14:creationId xmlns:p14="http://schemas.microsoft.com/office/powerpoint/2010/main" val="1893790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BAEEC1-DB68-0A7F-7AB9-89421E21713C}"/>
              </a:ext>
            </a:extLst>
          </p:cNvPr>
          <p:cNvSpPr>
            <a:spLocks noGrp="1"/>
          </p:cNvSpPr>
          <p:nvPr>
            <p:ph type="body" sz="quarter" idx="12"/>
          </p:nvPr>
        </p:nvSpPr>
        <p:spPr>
          <a:xfrm>
            <a:off x="174856" y="1314548"/>
            <a:ext cx="6355254" cy="4631834"/>
          </a:xfrm>
        </p:spPr>
        <p:txBody>
          <a:bodyPr vert="horz" lIns="91440" tIns="45720" rIns="91440" bIns="45720" rtlCol="0" anchor="t">
            <a:normAutofit/>
          </a:bodyPr>
          <a:lstStyle/>
          <a:p>
            <a:r>
              <a:rPr lang="en-GB" sz="1400">
                <a:latin typeface="Inter"/>
              </a:rPr>
              <a:t>The following assumptions have been made in setting the 2024-25 budget, as shown in the table.</a:t>
            </a:r>
            <a:endParaRPr lang="en-US" sz="1400"/>
          </a:p>
          <a:p>
            <a:pPr marL="285750" indent="-285750">
              <a:buFont typeface="Arial" panose="020B0604020202020204" pitchFamily="34" charset="0"/>
              <a:buChar char="•"/>
            </a:pPr>
            <a:r>
              <a:rPr lang="en-GB" sz="1400">
                <a:latin typeface="Inter"/>
              </a:rPr>
              <a:t>DHSC funding of £61.2m. </a:t>
            </a:r>
            <a:endParaRPr lang="en-GB" sz="1400">
              <a:latin typeface="+mn-lt"/>
            </a:endParaRPr>
          </a:p>
          <a:p>
            <a:pPr marL="971550" lvl="1" indent="-285750"/>
            <a:r>
              <a:rPr lang="en-GB" sz="1400">
                <a:latin typeface="Inter"/>
              </a:rPr>
              <a:t>This is inclusive of confirmed baseline funding of £56.3m, plus £4.9m project funding from the Office for Life Sciences, DHSC MedTech directorate and the VPAG investment facility.</a:t>
            </a:r>
          </a:p>
          <a:p>
            <a:pPr marL="285750" indent="-285750">
              <a:buFont typeface="Arial" panose="020B0604020202020204" pitchFamily="34" charset="0"/>
              <a:buChar char="•"/>
            </a:pPr>
            <a:r>
              <a:rPr lang="en-GB" sz="1400">
                <a:latin typeface="Inter"/>
              </a:rPr>
              <a:t>Technology Appraisal and HST income is planned to be £12.0m</a:t>
            </a:r>
            <a:endParaRPr lang="en-US" sz="1400"/>
          </a:p>
          <a:p>
            <a:pPr marL="285750" indent="-285750">
              <a:buFont typeface="Arial" panose="020B0604020202020204" pitchFamily="34" charset="0"/>
              <a:buChar char="•"/>
            </a:pPr>
            <a:r>
              <a:rPr lang="en-GB" sz="1400">
                <a:latin typeface="Inter"/>
              </a:rPr>
              <a:t>Pay budgets assume a 2% pay award in 2024-25 </a:t>
            </a:r>
            <a:endParaRPr lang="en-US" sz="1400"/>
          </a:p>
          <a:p>
            <a:pPr marL="285750" indent="-285750">
              <a:buFont typeface="Arial" panose="020B0604020202020204" pitchFamily="34" charset="0"/>
              <a:buChar char="•"/>
            </a:pPr>
            <a:r>
              <a:rPr lang="en-GB" sz="1400">
                <a:latin typeface="Inter"/>
              </a:rPr>
              <a:t>Savings have been applied to both pay and non-pay budgets to deliver a balanced budget and enable investment.</a:t>
            </a:r>
            <a:endParaRPr lang="en-US" sz="1400"/>
          </a:p>
        </p:txBody>
      </p:sp>
      <p:sp>
        <p:nvSpPr>
          <p:cNvPr id="3" name="Title 2">
            <a:extLst>
              <a:ext uri="{FF2B5EF4-FFF2-40B4-BE49-F238E27FC236}">
                <a16:creationId xmlns:a16="http://schemas.microsoft.com/office/drawing/2014/main" id="{556956D5-9245-8EAF-A50B-B75CB184EE31}"/>
              </a:ext>
            </a:extLst>
          </p:cNvPr>
          <p:cNvSpPr>
            <a:spLocks noGrp="1"/>
          </p:cNvSpPr>
          <p:nvPr>
            <p:ph type="ctrTitle"/>
          </p:nvPr>
        </p:nvSpPr>
        <p:spPr>
          <a:xfrm>
            <a:off x="416355" y="154229"/>
            <a:ext cx="11076689" cy="1160319"/>
          </a:xfrm>
        </p:spPr>
        <p:txBody>
          <a:bodyPr/>
          <a:lstStyle/>
          <a:p>
            <a:r>
              <a:rPr lang="en-GB"/>
              <a:t>2024/25 Budget </a:t>
            </a:r>
          </a:p>
        </p:txBody>
      </p:sp>
      <p:graphicFrame>
        <p:nvGraphicFramePr>
          <p:cNvPr id="9" name="Table 8">
            <a:extLst>
              <a:ext uri="{FF2B5EF4-FFF2-40B4-BE49-F238E27FC236}">
                <a16:creationId xmlns:a16="http://schemas.microsoft.com/office/drawing/2014/main" id="{6A29C116-0097-6D86-FE6F-5808F60C3D8D}"/>
              </a:ext>
            </a:extLst>
          </p:cNvPr>
          <p:cNvGraphicFramePr>
            <a:graphicFrameLocks noGrp="1"/>
          </p:cNvGraphicFramePr>
          <p:nvPr>
            <p:extLst>
              <p:ext uri="{D42A27DB-BD31-4B8C-83A1-F6EECF244321}">
                <p14:modId xmlns:p14="http://schemas.microsoft.com/office/powerpoint/2010/main" val="1575135254"/>
              </p:ext>
            </p:extLst>
          </p:nvPr>
        </p:nvGraphicFramePr>
        <p:xfrm>
          <a:off x="6714838" y="1563930"/>
          <a:ext cx="5126322" cy="3350493"/>
        </p:xfrm>
        <a:graphic>
          <a:graphicData uri="http://schemas.openxmlformats.org/drawingml/2006/table">
            <a:tbl>
              <a:tblPr firstRow="1" bandRow="1">
                <a:tableStyleId>{5C22544A-7EE6-4342-B048-85BDC9FD1C3A}</a:tableStyleId>
              </a:tblPr>
              <a:tblGrid>
                <a:gridCol w="3833089">
                  <a:extLst>
                    <a:ext uri="{9D8B030D-6E8A-4147-A177-3AD203B41FA5}">
                      <a16:colId xmlns:a16="http://schemas.microsoft.com/office/drawing/2014/main" val="2675093925"/>
                    </a:ext>
                  </a:extLst>
                </a:gridCol>
                <a:gridCol w="1293233">
                  <a:extLst>
                    <a:ext uri="{9D8B030D-6E8A-4147-A177-3AD203B41FA5}">
                      <a16:colId xmlns:a16="http://schemas.microsoft.com/office/drawing/2014/main" val="2378576904"/>
                    </a:ext>
                  </a:extLst>
                </a:gridCol>
              </a:tblGrid>
              <a:tr h="529643">
                <a:tc>
                  <a:txBody>
                    <a:bodyPr/>
                    <a:lstStyle/>
                    <a:p>
                      <a:pPr algn="l" fontAlgn="ctr"/>
                      <a:r>
                        <a:rPr lang="en-GB" sz="1600" b="1" i="0" u="none" strike="noStrike">
                          <a:solidFill>
                            <a:schemeClr val="tx2"/>
                          </a:solidFill>
                          <a:effectLst/>
                          <a:latin typeface="+mn-lt"/>
                        </a:rPr>
                        <a:t>24-25 sources and application of funds</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GB" sz="1600" b="1" i="0" u="none" strike="noStrike">
                          <a:solidFill>
                            <a:schemeClr val="tx2"/>
                          </a:solidFill>
                          <a:effectLst/>
                          <a:latin typeface="+mn-lt"/>
                        </a:rPr>
                        <a:t>£m</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728806815"/>
                  </a:ext>
                </a:extLst>
              </a:tr>
              <a:tr h="282085">
                <a:tc>
                  <a:txBody>
                    <a:bodyPr/>
                    <a:lstStyle/>
                    <a:p>
                      <a:pPr algn="l" fontAlgn="ctr"/>
                      <a:r>
                        <a:rPr lang="en-GB" sz="1600" b="0" i="0" u="none" strike="noStrike">
                          <a:solidFill>
                            <a:schemeClr val="bg2"/>
                          </a:solidFill>
                          <a:effectLst/>
                          <a:latin typeface="+mn-lt"/>
                        </a:rPr>
                        <a:t>DHSC Funding</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b="0" i="0" u="none" strike="noStrike">
                          <a:solidFill>
                            <a:schemeClr val="bg2"/>
                          </a:solidFill>
                          <a:effectLst/>
                          <a:latin typeface="+mn-lt"/>
                        </a:rPr>
                        <a:t>61.2</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7513083"/>
                  </a:ext>
                </a:extLst>
              </a:tr>
              <a:tr h="282085">
                <a:tc>
                  <a:txBody>
                    <a:bodyPr/>
                    <a:lstStyle/>
                    <a:p>
                      <a:pPr algn="l" fontAlgn="ctr"/>
                      <a:r>
                        <a:rPr lang="en-GB" sz="1600" b="0" i="0" u="none" strike="noStrike">
                          <a:solidFill>
                            <a:schemeClr val="bg2"/>
                          </a:solidFill>
                          <a:effectLst/>
                          <a:latin typeface="+mn-lt"/>
                        </a:rPr>
                        <a:t>TA/HST Fees</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b="0" i="0" u="none" strike="noStrike">
                          <a:solidFill>
                            <a:schemeClr val="bg2"/>
                          </a:solidFill>
                          <a:effectLst/>
                          <a:latin typeface="+mn-lt"/>
                        </a:rPr>
                        <a:t>12.0</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8483879"/>
                  </a:ext>
                </a:extLst>
              </a:tr>
              <a:tr h="282085">
                <a:tc>
                  <a:txBody>
                    <a:bodyPr/>
                    <a:lstStyle/>
                    <a:p>
                      <a:pPr algn="l" fontAlgn="ctr"/>
                      <a:r>
                        <a:rPr lang="en-GB" sz="1600" b="0" i="0" u="none" strike="noStrike">
                          <a:solidFill>
                            <a:schemeClr val="bg2"/>
                          </a:solidFill>
                          <a:effectLst/>
                          <a:latin typeface="+mn-lt"/>
                        </a:rPr>
                        <a:t>NICE Advice Fees</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b="0" i="0" u="none" strike="noStrike">
                          <a:solidFill>
                            <a:schemeClr val="bg2"/>
                          </a:solidFill>
                          <a:effectLst/>
                          <a:latin typeface="+mn-lt"/>
                        </a:rPr>
                        <a:t>3.9</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2553038"/>
                  </a:ext>
                </a:extLst>
              </a:tr>
              <a:tr h="282085">
                <a:tc>
                  <a:txBody>
                    <a:bodyPr/>
                    <a:lstStyle/>
                    <a:p>
                      <a:pPr algn="l" fontAlgn="ctr"/>
                      <a:r>
                        <a:rPr lang="en-GB" sz="1600" b="0" i="0" u="none" strike="noStrike">
                          <a:solidFill>
                            <a:schemeClr val="bg2"/>
                          </a:solidFill>
                          <a:effectLst/>
                          <a:latin typeface="+mn-lt"/>
                        </a:rPr>
                        <a:t>Other funding</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b="0" i="0" u="none" strike="noStrike">
                          <a:solidFill>
                            <a:schemeClr val="bg2"/>
                          </a:solidFill>
                          <a:effectLst/>
                          <a:latin typeface="+mn-lt"/>
                        </a:rPr>
                        <a:t>11.3</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1676193"/>
                  </a:ext>
                </a:extLst>
              </a:tr>
              <a:tr h="282085">
                <a:tc>
                  <a:txBody>
                    <a:bodyPr/>
                    <a:lstStyle/>
                    <a:p>
                      <a:pPr algn="l" fontAlgn="ctr"/>
                      <a:r>
                        <a:rPr lang="en-GB" sz="1600" b="1" i="0" u="none" strike="noStrike">
                          <a:solidFill>
                            <a:schemeClr val="tx2"/>
                          </a:solidFill>
                          <a:effectLst/>
                          <a:latin typeface="+mn-lt"/>
                        </a:rPr>
                        <a:t>Total sources of funds</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GB" sz="1600" b="1" i="0" u="none" strike="noStrike">
                          <a:solidFill>
                            <a:schemeClr val="tx2"/>
                          </a:solidFill>
                          <a:effectLst/>
                          <a:latin typeface="+mn-lt"/>
                        </a:rPr>
                        <a:t>88.4</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346307640"/>
                  </a:ext>
                </a:extLst>
              </a:tr>
              <a:tr h="282085">
                <a:tc>
                  <a:txBody>
                    <a:bodyPr/>
                    <a:lstStyle/>
                    <a:p>
                      <a:pPr algn="l" fontAlgn="ctr"/>
                      <a:r>
                        <a:rPr lang="en-GB" sz="1600" b="0" i="0" u="none" strike="noStrike">
                          <a:solidFill>
                            <a:schemeClr val="bg2"/>
                          </a:solidFill>
                          <a:effectLst/>
                          <a:latin typeface="+mn-lt"/>
                        </a:rPr>
                        <a:t>Gross Pay costs</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b="0" i="0" u="none" strike="noStrike">
                          <a:solidFill>
                            <a:schemeClr val="bg2"/>
                          </a:solidFill>
                          <a:effectLst/>
                          <a:latin typeface="+mn-lt"/>
                        </a:rPr>
                        <a:t>60.8</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6985420"/>
                  </a:ext>
                </a:extLst>
              </a:tr>
              <a:tr h="282085">
                <a:tc>
                  <a:txBody>
                    <a:bodyPr/>
                    <a:lstStyle/>
                    <a:p>
                      <a:pPr algn="l" fontAlgn="ctr"/>
                      <a:r>
                        <a:rPr lang="en-GB" sz="1600" b="0" i="0" u="none" strike="noStrike">
                          <a:solidFill>
                            <a:schemeClr val="bg2"/>
                          </a:solidFill>
                          <a:effectLst/>
                          <a:latin typeface="+mn-lt"/>
                        </a:rPr>
                        <a:t>Gross Non-pay costs</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b="0" i="0" u="none" strike="noStrike">
                          <a:solidFill>
                            <a:schemeClr val="bg2"/>
                          </a:solidFill>
                          <a:effectLst/>
                          <a:latin typeface="+mn-lt"/>
                        </a:rPr>
                        <a:t>25.3</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9127569"/>
                  </a:ext>
                </a:extLst>
              </a:tr>
              <a:tr h="282085">
                <a:tc>
                  <a:txBody>
                    <a:bodyPr/>
                    <a:lstStyle/>
                    <a:p>
                      <a:pPr algn="l" fontAlgn="ctr"/>
                      <a:r>
                        <a:rPr lang="en-GB" sz="1600" b="0" i="0" u="none" strike="noStrike">
                          <a:solidFill>
                            <a:schemeClr val="bg2"/>
                          </a:solidFill>
                          <a:effectLst/>
                          <a:latin typeface="+mn-lt"/>
                        </a:rPr>
                        <a:t>Digital Transformation</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b="0" i="0" u="none" strike="noStrike">
                          <a:solidFill>
                            <a:schemeClr val="bg2"/>
                          </a:solidFill>
                          <a:effectLst/>
                          <a:latin typeface="+mn-lt"/>
                        </a:rPr>
                        <a:t>1.5</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8469882"/>
                  </a:ext>
                </a:extLst>
              </a:tr>
              <a:tr h="282085">
                <a:tc>
                  <a:txBody>
                    <a:bodyPr/>
                    <a:lstStyle/>
                    <a:p>
                      <a:pPr algn="l" fontAlgn="ctr"/>
                      <a:r>
                        <a:rPr lang="en-GB" sz="1600" b="0" i="0" u="none" strike="noStrike">
                          <a:solidFill>
                            <a:schemeClr val="bg2"/>
                          </a:solidFill>
                          <a:effectLst/>
                          <a:latin typeface="+mn-lt"/>
                        </a:rPr>
                        <a:t>Contingency (1%)</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b="0" i="0" u="none" strike="noStrike">
                          <a:solidFill>
                            <a:schemeClr val="bg2"/>
                          </a:solidFill>
                          <a:effectLst/>
                          <a:latin typeface="+mn-lt"/>
                        </a:rPr>
                        <a:t>0.8</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5280385"/>
                  </a:ext>
                </a:extLst>
              </a:tr>
              <a:tr h="282085">
                <a:tc>
                  <a:txBody>
                    <a:bodyPr/>
                    <a:lstStyle/>
                    <a:p>
                      <a:pPr algn="l" fontAlgn="ctr"/>
                      <a:r>
                        <a:rPr lang="en-GB" sz="1600" b="1" i="0" u="none" strike="noStrike">
                          <a:solidFill>
                            <a:schemeClr val="tx2"/>
                          </a:solidFill>
                          <a:effectLst/>
                          <a:latin typeface="+mn-lt"/>
                        </a:rPr>
                        <a:t>Total baseline costs</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GB" sz="1600" b="1" i="0" u="none" strike="noStrike" dirty="0">
                          <a:solidFill>
                            <a:schemeClr val="tx2"/>
                          </a:solidFill>
                          <a:effectLst/>
                          <a:latin typeface="+mn-lt"/>
                        </a:rPr>
                        <a:t>88.4</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04268355"/>
                  </a:ext>
                </a:extLst>
              </a:tr>
            </a:tbl>
          </a:graphicData>
        </a:graphic>
      </p:graphicFrame>
    </p:spTree>
    <p:extLst>
      <p:ext uri="{BB962C8B-B14F-4D97-AF65-F5344CB8AC3E}">
        <p14:creationId xmlns:p14="http://schemas.microsoft.com/office/powerpoint/2010/main" val="2048247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93C7ED-511D-7122-E4B8-AC2E95E3E93A}"/>
              </a:ext>
            </a:extLst>
          </p:cNvPr>
          <p:cNvSpPr>
            <a:spLocks noGrp="1"/>
          </p:cNvSpPr>
          <p:nvPr>
            <p:ph type="body" sz="quarter" idx="12"/>
          </p:nvPr>
        </p:nvSpPr>
        <p:spPr>
          <a:xfrm>
            <a:off x="149309" y="951346"/>
            <a:ext cx="6537818" cy="5641110"/>
          </a:xfrm>
          <a:solidFill>
            <a:schemeClr val="tx2"/>
          </a:solidFill>
        </p:spPr>
        <p:txBody>
          <a:bodyPr vert="horz" lIns="91440" tIns="45720" rIns="91440" bIns="45720" rtlCol="0" anchor="t">
            <a:normAutofit/>
          </a:bodyPr>
          <a:lstStyle/>
          <a:p>
            <a:r>
              <a:rPr lang="en-GB" sz="1700" b="1">
                <a:latin typeface="Inter"/>
              </a:rPr>
              <a:t>Revenue budget</a:t>
            </a:r>
          </a:p>
          <a:p>
            <a:r>
              <a:rPr lang="en-GB" sz="1400">
                <a:latin typeface="Inter"/>
              </a:rPr>
              <a:t>Most of our funding for revenue expenditure (£61.2m, 69%) is provided by the Department of Health and Social Care (DHSC) through grant-in-aid (GIA). We also generate revenue from fees for services and scientific advice.  </a:t>
            </a:r>
          </a:p>
          <a:p>
            <a:r>
              <a:rPr lang="en-GB" sz="1400">
                <a:latin typeface="Inter"/>
              </a:rPr>
              <a:t>Funding from other non-departmental public bodies (NDPBs) includes resource from NHS England to support their specialised commissioning programmes and to procure and provide the national core content service for the NHS. </a:t>
            </a:r>
          </a:p>
          <a:p>
            <a:r>
              <a:rPr lang="en-GB" sz="1400">
                <a:latin typeface="Inter"/>
              </a:rPr>
              <a:t>We also receive income from devolved administrations for services provided by NICE as well as  funding from research grants. </a:t>
            </a:r>
          </a:p>
          <a:p>
            <a:r>
              <a:rPr lang="en-GB" sz="1700">
                <a:latin typeface="Inter"/>
              </a:rPr>
              <a:t>Capital budget</a:t>
            </a:r>
          </a:p>
          <a:p>
            <a:r>
              <a:rPr lang="en-GB" sz="1400">
                <a:latin typeface="Inter"/>
              </a:rPr>
              <a:t>In addition to GIA for revenue expenditure, DHSC has allocated a £0.5m ringfenced budget for capital spending. This is used to meet the costs of maintaining our leased offices and IT hardware purchases.</a:t>
            </a:r>
            <a:endParaRPr lang="en-US" sz="1400">
              <a:latin typeface="Inter"/>
            </a:endParaRPr>
          </a:p>
        </p:txBody>
      </p:sp>
      <p:graphicFrame>
        <p:nvGraphicFramePr>
          <p:cNvPr id="5" name="Table 4">
            <a:extLst>
              <a:ext uri="{FF2B5EF4-FFF2-40B4-BE49-F238E27FC236}">
                <a16:creationId xmlns:a16="http://schemas.microsoft.com/office/drawing/2014/main" id="{B306CF06-9B7B-2400-7F68-86EBE73B6D3D}"/>
              </a:ext>
            </a:extLst>
          </p:cNvPr>
          <p:cNvGraphicFramePr>
            <a:graphicFrameLocks noGrp="1"/>
          </p:cNvGraphicFramePr>
          <p:nvPr>
            <p:extLst>
              <p:ext uri="{D42A27DB-BD31-4B8C-83A1-F6EECF244321}">
                <p14:modId xmlns:p14="http://schemas.microsoft.com/office/powerpoint/2010/main" val="1692632613"/>
              </p:ext>
            </p:extLst>
          </p:nvPr>
        </p:nvGraphicFramePr>
        <p:xfrm>
          <a:off x="6886483" y="1701801"/>
          <a:ext cx="5045372" cy="3454397"/>
        </p:xfrm>
        <a:graphic>
          <a:graphicData uri="http://schemas.openxmlformats.org/drawingml/2006/table">
            <a:tbl>
              <a:tblPr firstRow="1" bandRow="1">
                <a:tableStyleId>{5C22544A-7EE6-4342-B048-85BDC9FD1C3A}</a:tableStyleId>
              </a:tblPr>
              <a:tblGrid>
                <a:gridCol w="3855408">
                  <a:extLst>
                    <a:ext uri="{9D8B030D-6E8A-4147-A177-3AD203B41FA5}">
                      <a16:colId xmlns:a16="http://schemas.microsoft.com/office/drawing/2014/main" val="62543402"/>
                    </a:ext>
                  </a:extLst>
                </a:gridCol>
                <a:gridCol w="1189964">
                  <a:extLst>
                    <a:ext uri="{9D8B030D-6E8A-4147-A177-3AD203B41FA5}">
                      <a16:colId xmlns:a16="http://schemas.microsoft.com/office/drawing/2014/main" val="3505177482"/>
                    </a:ext>
                  </a:extLst>
                </a:gridCol>
              </a:tblGrid>
              <a:tr h="618380">
                <a:tc>
                  <a:txBody>
                    <a:bodyPr/>
                    <a:lstStyle/>
                    <a:p>
                      <a:pPr algn="l" fontAlgn="ctr"/>
                      <a:r>
                        <a:rPr lang="en-GB" sz="1600" b="1" i="0" u="none" strike="noStrike">
                          <a:solidFill>
                            <a:schemeClr val="tx2"/>
                          </a:solidFill>
                          <a:effectLst/>
                          <a:latin typeface="+mn-lt"/>
                        </a:rPr>
                        <a:t>Sources of funding</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GB" sz="1600" b="1" i="0" u="none" strike="noStrike">
                          <a:solidFill>
                            <a:schemeClr val="tx2"/>
                          </a:solidFill>
                          <a:effectLst/>
                          <a:latin typeface="+mn-lt"/>
                        </a:rPr>
                        <a:t>2024-25 £m</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744161325"/>
                  </a:ext>
                </a:extLst>
              </a:tr>
              <a:tr h="315113">
                <a:tc>
                  <a:txBody>
                    <a:bodyPr/>
                    <a:lstStyle/>
                    <a:p>
                      <a:pPr algn="l" fontAlgn="ctr"/>
                      <a:r>
                        <a:rPr lang="en-GB" sz="1600" b="0" i="0" u="none" strike="noStrike">
                          <a:solidFill>
                            <a:schemeClr val="bg2"/>
                          </a:solidFill>
                          <a:effectLst/>
                          <a:latin typeface="+mn-lt"/>
                        </a:rPr>
                        <a:t>DHSC: Grant In Aid</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b="0" i="0" u="none" strike="noStrike">
                          <a:solidFill>
                            <a:schemeClr val="bg2"/>
                          </a:solidFill>
                          <a:effectLst/>
                          <a:latin typeface="+mn-lt"/>
                        </a:rPr>
                        <a:t>61.2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5699529"/>
                  </a:ext>
                </a:extLst>
              </a:tr>
              <a:tr h="315113">
                <a:tc>
                  <a:txBody>
                    <a:bodyPr/>
                    <a:lstStyle/>
                    <a:p>
                      <a:pPr algn="l" fontAlgn="ctr"/>
                      <a:r>
                        <a:rPr lang="en-GB" sz="1600" b="0" i="0" u="none" strike="noStrike">
                          <a:solidFill>
                            <a:schemeClr val="bg2"/>
                          </a:solidFill>
                          <a:effectLst/>
                          <a:latin typeface="+mn-lt"/>
                        </a:rPr>
                        <a:t>Fees: Technology appraisals and HST</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b="0" i="0" u="none" strike="noStrike">
                          <a:solidFill>
                            <a:schemeClr val="bg2"/>
                          </a:solidFill>
                          <a:effectLst/>
                          <a:latin typeface="+mn-lt"/>
                        </a:rPr>
                        <a:t>12.0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672836"/>
                  </a:ext>
                </a:extLst>
              </a:tr>
              <a:tr h="315113">
                <a:tc>
                  <a:txBody>
                    <a:bodyPr/>
                    <a:lstStyle/>
                    <a:p>
                      <a:pPr algn="l" fontAlgn="ctr"/>
                      <a:r>
                        <a:rPr lang="en-GB" sz="1600" b="0" i="0" u="none" strike="noStrike">
                          <a:solidFill>
                            <a:schemeClr val="bg2"/>
                          </a:solidFill>
                          <a:effectLst/>
                          <a:latin typeface="+mn-lt"/>
                        </a:rPr>
                        <a:t>Fees: NICE Advice </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b="0" i="0" u="none" strike="noStrike">
                          <a:solidFill>
                            <a:schemeClr val="bg2"/>
                          </a:solidFill>
                          <a:effectLst/>
                          <a:latin typeface="+mn-lt"/>
                        </a:rPr>
                        <a:t>3.9</a:t>
                      </a:r>
                      <a:endParaRPr lang="en-US">
                        <a:solidFill>
                          <a:schemeClr val="bg2"/>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1140457"/>
                  </a:ext>
                </a:extLst>
              </a:tr>
              <a:tr h="315113">
                <a:tc>
                  <a:txBody>
                    <a:bodyPr/>
                    <a:lstStyle/>
                    <a:p>
                      <a:pPr algn="l" fontAlgn="ctr"/>
                      <a:r>
                        <a:rPr lang="en-GB" sz="1600" b="0" i="0" u="none" strike="noStrike">
                          <a:solidFill>
                            <a:schemeClr val="bg2"/>
                          </a:solidFill>
                          <a:effectLst/>
                          <a:latin typeface="+mn-lt"/>
                        </a:rPr>
                        <a:t>Funding from other NDPBs and ALBs</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b="0" i="0" u="none" strike="noStrike">
                          <a:solidFill>
                            <a:schemeClr val="bg2"/>
                          </a:solidFill>
                          <a:effectLst/>
                          <a:latin typeface="+mn-lt"/>
                        </a:rPr>
                        <a:t>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8700489"/>
                  </a:ext>
                </a:extLst>
              </a:tr>
              <a:tr h="315113">
                <a:tc>
                  <a:txBody>
                    <a:bodyPr/>
                    <a:lstStyle/>
                    <a:p>
                      <a:pPr algn="l" fontAlgn="ctr"/>
                      <a:r>
                        <a:rPr lang="en-GB" sz="1600" b="0" i="0" u="none" strike="noStrike">
                          <a:solidFill>
                            <a:schemeClr val="bg2"/>
                          </a:solidFill>
                          <a:effectLst/>
                          <a:latin typeface="+mn-lt"/>
                        </a:rPr>
                        <a:t>Funding from devolved administrations</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b="0" i="0" u="none" strike="noStrike">
                          <a:solidFill>
                            <a:schemeClr val="bg2"/>
                          </a:solidFill>
                          <a:effectLst/>
                          <a:latin typeface="+mn-lt"/>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7513640"/>
                  </a:ext>
                </a:extLst>
              </a:tr>
              <a:tr h="315113">
                <a:tc>
                  <a:txBody>
                    <a:bodyPr/>
                    <a:lstStyle/>
                    <a:p>
                      <a:pPr algn="l" fontAlgn="ctr"/>
                      <a:r>
                        <a:rPr lang="en-GB" sz="1600" b="0" i="0" u="none" strike="noStrike">
                          <a:solidFill>
                            <a:schemeClr val="bg2"/>
                          </a:solidFill>
                          <a:effectLst/>
                          <a:latin typeface="+mn-lt"/>
                        </a:rPr>
                        <a:t>Research Income</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b="0" i="0" u="none" strike="noStrike">
                          <a:solidFill>
                            <a:schemeClr val="bg2"/>
                          </a:solidFill>
                          <a:effectLst/>
                          <a:latin typeface="+mn-lt"/>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9693650"/>
                  </a:ext>
                </a:extLst>
              </a:tr>
              <a:tr h="315113">
                <a:tc>
                  <a:txBody>
                    <a:bodyPr/>
                    <a:lstStyle/>
                    <a:p>
                      <a:pPr algn="l" fontAlgn="ctr"/>
                      <a:r>
                        <a:rPr lang="en-GB" sz="1600" b="0" i="0" u="none" strike="noStrike">
                          <a:solidFill>
                            <a:schemeClr val="bg2"/>
                          </a:solidFill>
                          <a:effectLst/>
                          <a:latin typeface="+mn-lt"/>
                        </a:rPr>
                        <a:t>Other income</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600" b="0" i="0" u="none" strike="noStrike">
                          <a:solidFill>
                            <a:schemeClr val="bg2"/>
                          </a:solidFill>
                          <a:effectLst/>
                          <a:latin typeface="+mn-lt"/>
                        </a:rPr>
                        <a:t>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4837622"/>
                  </a:ext>
                </a:extLst>
              </a:tr>
              <a:tr h="315113">
                <a:tc>
                  <a:txBody>
                    <a:bodyPr/>
                    <a:lstStyle/>
                    <a:p>
                      <a:pPr algn="l" fontAlgn="ctr"/>
                      <a:r>
                        <a:rPr lang="en-GB" sz="1600" b="1" i="0" u="none" strike="noStrike">
                          <a:solidFill>
                            <a:schemeClr val="tx2"/>
                          </a:solidFill>
                          <a:effectLst/>
                          <a:latin typeface="+mn-lt"/>
                        </a:rPr>
                        <a:t>Total revenue funding</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GB" sz="1600" b="1" i="0" u="none" strike="noStrike">
                          <a:solidFill>
                            <a:schemeClr val="tx2"/>
                          </a:solidFill>
                          <a:effectLst/>
                          <a:latin typeface="+mn-lt"/>
                        </a:rPr>
                        <a:t>88.4</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259091829"/>
                  </a:ext>
                </a:extLst>
              </a:tr>
              <a:tr h="315113">
                <a:tc>
                  <a:txBody>
                    <a:bodyPr/>
                    <a:lstStyle/>
                    <a:p>
                      <a:pPr algn="l" fontAlgn="ctr"/>
                      <a:r>
                        <a:rPr lang="en-GB" sz="1600" b="1" i="0" u="none" strike="noStrike">
                          <a:solidFill>
                            <a:schemeClr val="tx2"/>
                          </a:solidFill>
                          <a:effectLst/>
                          <a:latin typeface="+mn-lt"/>
                        </a:rPr>
                        <a:t>Capital Funding</a:t>
                      </a:r>
                    </a:p>
                  </a:txBody>
                  <a:tcPr marL="9525"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en-GB" sz="1600" b="1" i="0" u="none" strike="noStrike" dirty="0">
                          <a:solidFill>
                            <a:schemeClr val="tx2"/>
                          </a:solidFill>
                          <a:effectLst/>
                          <a:latin typeface="+mn-lt"/>
                        </a:rPr>
                        <a:t>0.5</a:t>
                      </a:r>
                    </a:p>
                  </a:txBody>
                  <a:tcPr marL="9525" marR="9525" marT="9525"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671247338"/>
                  </a:ext>
                </a:extLst>
              </a:tr>
            </a:tbl>
          </a:graphicData>
        </a:graphic>
      </p:graphicFrame>
      <p:sp>
        <p:nvSpPr>
          <p:cNvPr id="7" name="Title 2">
            <a:extLst>
              <a:ext uri="{FF2B5EF4-FFF2-40B4-BE49-F238E27FC236}">
                <a16:creationId xmlns:a16="http://schemas.microsoft.com/office/drawing/2014/main" id="{DA6A1210-4596-B69D-1800-7F5A132E3016}"/>
              </a:ext>
            </a:extLst>
          </p:cNvPr>
          <p:cNvSpPr txBox="1">
            <a:spLocks noGrp="1"/>
          </p:cNvSpPr>
          <p:nvPr>
            <p:ph type="title" idx="4294967295"/>
          </p:nvPr>
        </p:nvSpPr>
        <p:spPr>
          <a:xfrm>
            <a:off x="416355" y="154229"/>
            <a:ext cx="11076689" cy="11603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i="0" kern="1200">
                <a:solidFill>
                  <a:schemeClr val="bg1"/>
                </a:solidFill>
                <a:latin typeface="Lora SemiBold" pitchFamily="2" charset="77"/>
                <a:ea typeface="Lora SemiBold" charset="0"/>
                <a:cs typeface="Lora SemiBold"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chemeClr val="bg1"/>
                </a:solidFill>
                <a:effectLst/>
                <a:uLnTx/>
                <a:uFillTx/>
                <a:latin typeface="Lora SemiBold" pitchFamily="2" charset="77"/>
                <a:ea typeface="Lora SemiBold" charset="0"/>
                <a:cs typeface="Lora SemiBold" charset="0"/>
              </a:rPr>
              <a:t>2024/25 Budget </a:t>
            </a:r>
          </a:p>
        </p:txBody>
      </p:sp>
    </p:spTree>
    <p:extLst>
      <p:ext uri="{BB962C8B-B14F-4D97-AF65-F5344CB8AC3E}">
        <p14:creationId xmlns:p14="http://schemas.microsoft.com/office/powerpoint/2010/main" val="2417764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2F48FD-CC67-8417-35FD-DF32D77FD33C}"/>
              </a:ext>
            </a:extLst>
          </p:cNvPr>
          <p:cNvSpPr txBox="1"/>
          <p:nvPr/>
        </p:nvSpPr>
        <p:spPr>
          <a:xfrm>
            <a:off x="572655" y="1099127"/>
            <a:ext cx="10838011" cy="5078313"/>
          </a:xfrm>
          <a:prstGeom prst="rect">
            <a:avLst/>
          </a:prstGeom>
          <a:noFill/>
        </p:spPr>
        <p:txBody>
          <a:bodyPr wrap="square" lIns="91440" tIns="45720" rIns="91440" bIns="45720" rtlCol="0" anchor="t">
            <a:spAutoFit/>
          </a:bodyPr>
          <a:lstStyle/>
          <a:p>
            <a:r>
              <a:rPr lang="en-GB" sz="1600">
                <a:solidFill>
                  <a:schemeClr val="bg1"/>
                </a:solidFill>
              </a:rPr>
              <a:t>There are several uncertainties in the financial plan for 2024/25. </a:t>
            </a:r>
          </a:p>
          <a:p>
            <a:endParaRPr lang="en-GB" sz="1600">
              <a:solidFill>
                <a:schemeClr val="bg1"/>
              </a:solidFill>
            </a:endParaRPr>
          </a:p>
          <a:p>
            <a:r>
              <a:rPr lang="en-GB" sz="1600">
                <a:solidFill>
                  <a:schemeClr val="bg1"/>
                </a:solidFill>
              </a:rPr>
              <a:t>These include:</a:t>
            </a:r>
          </a:p>
          <a:p>
            <a:endParaRPr lang="en-GB" sz="1600">
              <a:solidFill>
                <a:schemeClr val="bg1"/>
              </a:solidFill>
            </a:endParaRPr>
          </a:p>
          <a:p>
            <a:pPr marL="285750" indent="-285750">
              <a:buFont typeface="Arial" panose="020B0604020202020204" pitchFamily="34" charset="0"/>
              <a:buChar char="•"/>
            </a:pPr>
            <a:r>
              <a:rPr lang="en-GB" sz="1600">
                <a:solidFill>
                  <a:schemeClr val="bg1"/>
                </a:solidFill>
              </a:rPr>
              <a:t>The organisation is leaving its current Manchester office to a proposed new site late in 2024. The relocation cost is currently uncertain and a contingency of £0.5m is set aside.</a:t>
            </a:r>
          </a:p>
          <a:p>
            <a:pPr marL="285750" indent="-285750">
              <a:buFont typeface="Arial" panose="020B0604020202020204" pitchFamily="34" charset="0"/>
              <a:buChar char="•"/>
            </a:pPr>
            <a:endParaRPr lang="en-GB" sz="1600">
              <a:solidFill>
                <a:schemeClr val="bg1"/>
              </a:solidFill>
            </a:endParaRPr>
          </a:p>
          <a:p>
            <a:pPr marL="285750" indent="-285750">
              <a:buFont typeface="Arial" panose="020B0604020202020204" pitchFamily="34" charset="0"/>
              <a:buChar char="•"/>
            </a:pPr>
            <a:r>
              <a:rPr lang="en-GB" sz="1600">
                <a:solidFill>
                  <a:schemeClr val="bg1"/>
                </a:solidFill>
              </a:rPr>
              <a:t>Revenue from charges for assessments under the Technology Appraisal and HST programme can vary due to fluctuations in demand and changes to scheduled timelines. The income target of £12m reflects best estimates of throughput in 2024/25, with a contingency of £0.4m set aside in reserves for unplanned changes. </a:t>
            </a:r>
          </a:p>
          <a:p>
            <a:pPr marL="285750" indent="-285750">
              <a:buFont typeface="Arial" panose="020B0604020202020204" pitchFamily="34" charset="0"/>
              <a:buChar char="•"/>
            </a:pPr>
            <a:endParaRPr lang="en-GB" sz="1600">
              <a:solidFill>
                <a:schemeClr val="bg1"/>
              </a:solidFill>
            </a:endParaRPr>
          </a:p>
          <a:p>
            <a:pPr marL="285750" indent="-285750">
              <a:buFont typeface="Arial" panose="020B0604020202020204" pitchFamily="34" charset="0"/>
              <a:buChar char="•"/>
            </a:pPr>
            <a:r>
              <a:rPr lang="en-GB" sz="1600">
                <a:solidFill>
                  <a:schemeClr val="bg1"/>
                </a:solidFill>
              </a:rPr>
              <a:t>Most of our staff are on NHS Agenda for Change pay. The pay award for 2024/25 is not known. If it is greater than 2%, it is expected that the cost pressure will be covered by additional funding from DHSC.</a:t>
            </a:r>
          </a:p>
          <a:p>
            <a:pPr marL="285750" indent="-285750">
              <a:buFont typeface="Arial" panose="020B0604020202020204" pitchFamily="34" charset="0"/>
              <a:buChar char="•"/>
            </a:pPr>
            <a:endParaRPr lang="en-GB" sz="1600">
              <a:solidFill>
                <a:schemeClr val="bg1"/>
              </a:solidFill>
            </a:endParaRPr>
          </a:p>
          <a:p>
            <a:pPr marL="285750" indent="-285750">
              <a:buFont typeface="Arial" panose="020B0604020202020204" pitchFamily="34" charset="0"/>
              <a:buChar char="•"/>
            </a:pPr>
            <a:r>
              <a:rPr lang="en-GB" sz="1600">
                <a:solidFill>
                  <a:schemeClr val="bg1"/>
                </a:solidFill>
              </a:rPr>
              <a:t>There is a risk of slippage in budgeted spend on digital transformation and organisational development projects. In the event of a forecast underspend, other investment projects will be brought forward with priority given to planned spend on upgrades to our IT and digital infrastructure.</a:t>
            </a:r>
          </a:p>
          <a:p>
            <a:endParaRPr lang="en-GB"/>
          </a:p>
          <a:p>
            <a:endParaRPr lang="en-GB"/>
          </a:p>
        </p:txBody>
      </p:sp>
      <p:sp>
        <p:nvSpPr>
          <p:cNvPr id="6" name="Title 2">
            <a:extLst>
              <a:ext uri="{FF2B5EF4-FFF2-40B4-BE49-F238E27FC236}">
                <a16:creationId xmlns:a16="http://schemas.microsoft.com/office/drawing/2014/main" id="{D41BBC71-420B-5FA0-16ED-DFCFCDA3D80B}"/>
              </a:ext>
            </a:extLst>
          </p:cNvPr>
          <p:cNvSpPr>
            <a:spLocks noGrp="1"/>
          </p:cNvSpPr>
          <p:nvPr>
            <p:ph type="ctrTitle"/>
          </p:nvPr>
        </p:nvSpPr>
        <p:spPr>
          <a:xfrm>
            <a:off x="416355" y="154229"/>
            <a:ext cx="11076689" cy="1160319"/>
          </a:xfrm>
        </p:spPr>
        <p:txBody>
          <a:bodyPr/>
          <a:lstStyle/>
          <a:p>
            <a:r>
              <a:rPr lang="en-GB"/>
              <a:t>2024/25 Budget – Risks and Planning</a:t>
            </a:r>
          </a:p>
        </p:txBody>
      </p:sp>
    </p:spTree>
    <p:extLst>
      <p:ext uri="{BB962C8B-B14F-4D97-AF65-F5344CB8AC3E}">
        <p14:creationId xmlns:p14="http://schemas.microsoft.com/office/powerpoint/2010/main" val="1328113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8606-EE3B-4162-BCBC-3B9A47EEE8A5}"/>
              </a:ext>
            </a:extLst>
          </p:cNvPr>
          <p:cNvSpPr>
            <a:spLocks noGrp="1"/>
          </p:cNvSpPr>
          <p:nvPr>
            <p:ph type="ctrTitle"/>
          </p:nvPr>
        </p:nvSpPr>
        <p:spPr/>
        <p:txBody>
          <a:bodyPr/>
          <a:lstStyle/>
          <a:p>
            <a:r>
              <a:rPr lang="en-GB"/>
              <a:t>Thank you.</a:t>
            </a:r>
          </a:p>
        </p:txBody>
      </p:sp>
      <p:sp>
        <p:nvSpPr>
          <p:cNvPr id="4" name="Text Placeholder 3">
            <a:extLst>
              <a:ext uri="{FF2B5EF4-FFF2-40B4-BE49-F238E27FC236}">
                <a16:creationId xmlns:a16="http://schemas.microsoft.com/office/drawing/2014/main" id="{0EA6E378-22B6-4860-A243-AB91A658EF0D}"/>
              </a:ext>
            </a:extLst>
          </p:cNvPr>
          <p:cNvSpPr txBox="1">
            <a:spLocks/>
          </p:cNvSpPr>
          <p:nvPr/>
        </p:nvSpPr>
        <p:spPr>
          <a:xfrm>
            <a:off x="548396" y="5881231"/>
            <a:ext cx="7713662" cy="477838"/>
          </a:xfrm>
          <a:prstGeom prst="rect">
            <a:avLst/>
          </a:prstGeom>
        </p:spPr>
        <p:txBody>
          <a:bodyP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mn-lt"/>
                <a:ea typeface="Times New Roman" panose="02020603050405020304" pitchFamily="18" charset="0"/>
              </a:rPr>
              <a:t>© NICE 2024. All rights reserved. Subject to </a:t>
            </a:r>
            <a:r>
              <a:rPr lang="en-GB">
                <a:latin typeface="+mn-lt"/>
                <a:ea typeface="Times New Roman" panose="02020603050405020304" pitchFamily="18" charset="0"/>
                <a:hlinkClick r:id="rId2">
                  <a:extLst>
                    <a:ext uri="{A12FA001-AC4F-418D-AE19-62706E023703}">
                      <ahyp:hlinkClr xmlns:ahyp="http://schemas.microsoft.com/office/drawing/2018/hyperlinkcolor" val="tx"/>
                    </a:ext>
                  </a:extLst>
                </a:hlinkClick>
              </a:rPr>
              <a:t>notice of rights</a:t>
            </a:r>
            <a:r>
              <a:rPr lang="en-GB">
                <a:latin typeface="+mn-lt"/>
                <a:ea typeface="Times New Roman" panose="02020603050405020304" pitchFamily="18" charset="0"/>
              </a:rPr>
              <a:t>.</a:t>
            </a:r>
            <a:r>
              <a:rPr lang="en-GB">
                <a:latin typeface="+mn-lt"/>
                <a:ea typeface="Inter" panose="02000503000000020004" pitchFamily="2" charset="0"/>
              </a:rPr>
              <a:t> </a:t>
            </a:r>
            <a:endParaRPr lang="en-US">
              <a:latin typeface="+mn-lt"/>
              <a:ea typeface="Inter" panose="02000503000000020004" pitchFamily="2" charset="0"/>
            </a:endParaRPr>
          </a:p>
        </p:txBody>
      </p:sp>
    </p:spTree>
    <p:extLst>
      <p:ext uri="{BB962C8B-B14F-4D97-AF65-F5344CB8AC3E}">
        <p14:creationId xmlns:p14="http://schemas.microsoft.com/office/powerpoint/2010/main" val="4027157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7A9DCB-3018-6640-A536-FA7F7F8E729A}"/>
              </a:ext>
            </a:extLst>
          </p:cNvPr>
          <p:cNvSpPr>
            <a:spLocks noGrp="1"/>
          </p:cNvSpPr>
          <p:nvPr>
            <p:ph type="ctrTitle"/>
          </p:nvPr>
        </p:nvSpPr>
        <p:spPr>
          <a:xfrm>
            <a:off x="539923" y="471638"/>
            <a:ext cx="11076689" cy="1160319"/>
          </a:xfrm>
        </p:spPr>
        <p:txBody>
          <a:bodyPr/>
          <a:lstStyle/>
          <a:p>
            <a:r>
              <a:rPr lang="en-GB">
                <a:latin typeface="Lora SemiBold"/>
              </a:rPr>
              <a:t>Executive summary</a:t>
            </a:r>
            <a:endParaRPr lang="en-GB"/>
          </a:p>
        </p:txBody>
      </p:sp>
      <p:sp>
        <p:nvSpPr>
          <p:cNvPr id="2" name="Text Placeholder 1">
            <a:extLst>
              <a:ext uri="{FF2B5EF4-FFF2-40B4-BE49-F238E27FC236}">
                <a16:creationId xmlns:a16="http://schemas.microsoft.com/office/drawing/2014/main" id="{E4D95A5B-F574-3CCB-DF7E-78EDBBEF1238}"/>
              </a:ext>
            </a:extLst>
          </p:cNvPr>
          <p:cNvSpPr>
            <a:spLocks noGrp="1"/>
          </p:cNvSpPr>
          <p:nvPr>
            <p:ph type="body" sz="quarter" idx="12"/>
          </p:nvPr>
        </p:nvSpPr>
        <p:spPr>
          <a:xfrm>
            <a:off x="539923" y="1090165"/>
            <a:ext cx="11407927" cy="4892365"/>
          </a:xfrm>
          <a:solidFill>
            <a:schemeClr val="bg2"/>
          </a:solidFill>
        </p:spPr>
        <p:txBody>
          <a:bodyPr vert="horz" lIns="91440" tIns="45720" rIns="91440" bIns="45720" rtlCol="0" anchor="t">
            <a:noAutofit/>
          </a:bodyPr>
          <a:lstStyle/>
          <a:p>
            <a:pPr marL="0" indent="0">
              <a:buNone/>
            </a:pPr>
            <a:r>
              <a:rPr lang="en-GB" sz="1100">
                <a:latin typeface="Inter"/>
              </a:rPr>
              <a:t>To deliver NICE’s purpose of helping practitioners and commissioners get the best care to people fast, ensuring good value for the taxpayer, in 24/25 we will build on the foundational work completed in 23/24 and:</a:t>
            </a:r>
          </a:p>
          <a:p>
            <a:pPr marL="285750" indent="-285750">
              <a:buFont typeface="Arial" panose="020B0604020202020204" pitchFamily="34" charset="0"/>
              <a:buChar char="•"/>
            </a:pPr>
            <a:r>
              <a:rPr lang="en-GB" sz="1100">
                <a:latin typeface="Inter"/>
              </a:rPr>
              <a:t>Balance speedy access to innovation, whilst considering significant pressures in the health and care system and health inequalities. </a:t>
            </a:r>
          </a:p>
          <a:p>
            <a:pPr marL="285750" indent="-285750">
              <a:buFont typeface="Arial" panose="020B0604020202020204" pitchFamily="34" charset="0"/>
              <a:buChar char="•"/>
            </a:pPr>
            <a:r>
              <a:rPr lang="en-GB" sz="1100">
                <a:latin typeface="Inter"/>
              </a:rPr>
              <a:t>Collaborate with key partners such as MHRA, DHSC and NHSE to improve the innovation ecosystem, including collaboration on MHRA’s international recognition procedure, NHSE’s reviews of the commercial medicines framework and the innovation ecosystem and consultations with NHSE on a </a:t>
            </a:r>
            <a:r>
              <a:rPr lang="en-GB" sz="1100" err="1">
                <a:latin typeface="Inter"/>
              </a:rPr>
              <a:t>medtech</a:t>
            </a:r>
            <a:r>
              <a:rPr lang="en-GB" sz="1100">
                <a:latin typeface="Inter"/>
              </a:rPr>
              <a:t> pathway and budget impact test for medicines, delivering VPAG commitments.</a:t>
            </a:r>
          </a:p>
          <a:p>
            <a:pPr marL="0" indent="0">
              <a:buNone/>
            </a:pPr>
            <a:r>
              <a:rPr lang="en-GB" sz="1100">
                <a:latin typeface="Inter"/>
              </a:rPr>
              <a:t>We will deliver these aims by: </a:t>
            </a:r>
            <a:endParaRPr lang="en-GB" sz="1100"/>
          </a:p>
          <a:p>
            <a:pPr marL="285750" indent="-285750">
              <a:buChar char="•"/>
            </a:pPr>
            <a:r>
              <a:rPr lang="en-GB" sz="1100">
                <a:latin typeface="Inter"/>
              </a:rPr>
              <a:t>Providing high quality, timely advice, including in key areas of new innovation (e.g. obesity and dementia). We will improve the time taken to develop and update our guidance by aligning and digitising our guidance producing processes and introducing continuous improvement methods. We will explore opportunities to improve our assessment of value in areas such as health inequalities and pilot two new programmes that improve assessment of value in the late stage of the innovation lifecycle.</a:t>
            </a:r>
            <a:endParaRPr lang="en-GB" sz="1100"/>
          </a:p>
          <a:p>
            <a:pPr marL="285750" indent="-285750">
              <a:buChar char="•"/>
            </a:pPr>
            <a:r>
              <a:rPr lang="en-GB" sz="1100">
                <a:latin typeface="Inter"/>
              </a:rPr>
              <a:t>Ensuring our advice is relevant to people and communities and the health and care system, we will prioritise topics for NICE guidance using criteria on which we have consulted with the public and agreed with system partners, and sustain the growth in our </a:t>
            </a:r>
            <a:r>
              <a:rPr lang="en-GB" sz="1100" err="1">
                <a:latin typeface="Inter"/>
              </a:rPr>
              <a:t>HealthTech</a:t>
            </a:r>
            <a:r>
              <a:rPr lang="en-GB" sz="1100">
                <a:latin typeface="Inter"/>
              </a:rPr>
              <a:t> programme, aiming to link it into a seamless pathway from regulation to funding.</a:t>
            </a:r>
            <a:endParaRPr lang="en-GB" sz="1100"/>
          </a:p>
          <a:p>
            <a:r>
              <a:rPr lang="en-GB" sz="1100">
                <a:latin typeface="Inter"/>
              </a:rPr>
              <a:t>Improving the useability of our advice by starting to incorporate relevant Technology Appraisals about new medicines and </a:t>
            </a:r>
            <a:r>
              <a:rPr lang="en-GB" sz="1100" err="1">
                <a:latin typeface="Inter"/>
              </a:rPr>
              <a:t>HealthTech</a:t>
            </a:r>
            <a:r>
              <a:rPr lang="en-GB" sz="1100">
                <a:latin typeface="Inter"/>
              </a:rPr>
              <a:t> in our guidelines and making the right advice easier to find.</a:t>
            </a:r>
          </a:p>
          <a:p>
            <a:pPr marL="285750" indent="-285750">
              <a:buChar char="•"/>
            </a:pPr>
            <a:r>
              <a:rPr lang="en-GB" sz="1100">
                <a:latin typeface="Inter"/>
              </a:rPr>
              <a:t>Increasing the impact of our advice by working with partners to increase the uptake of NICE's recommendations and expanding the ways in which people and communities can contribute to our guidance.   </a:t>
            </a:r>
            <a:endParaRPr lang="en-GB" sz="1100"/>
          </a:p>
          <a:p>
            <a:pPr marL="0" indent="0">
              <a:buNone/>
            </a:pPr>
            <a:r>
              <a:rPr lang="en-GB" sz="1100">
                <a:latin typeface="Inter"/>
              </a:rPr>
              <a:t>These will be delivered whilst ensuring financial balance, maintaining staff engagement and external reputation, and increasing diversity of our workforce.</a:t>
            </a:r>
          </a:p>
          <a:p>
            <a:pPr marL="0" indent="0">
              <a:buNone/>
            </a:pPr>
            <a:r>
              <a:rPr lang="en-GB" sz="1100">
                <a:latin typeface="Inter"/>
              </a:rPr>
              <a:t>Our core values will drive our approach to delivery, as we improve empowerment, collaboration, user-focus, inclusion and boldness in the way we work.      </a:t>
            </a:r>
            <a:endParaRPr lang="en-GB" sz="1100"/>
          </a:p>
        </p:txBody>
      </p:sp>
    </p:spTree>
    <p:extLst>
      <p:ext uri="{BB962C8B-B14F-4D97-AF65-F5344CB8AC3E}">
        <p14:creationId xmlns:p14="http://schemas.microsoft.com/office/powerpoint/2010/main" val="1508245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029D6BA-947B-E0B8-3B13-C8D944AFA284}"/>
              </a:ext>
              <a:ext uri="{C183D7F6-B498-43B3-948B-1728B52AA6E4}">
                <adec:decorative xmlns:adec="http://schemas.microsoft.com/office/drawing/2017/decorative" val="1"/>
              </a:ext>
            </a:extLst>
          </p:cNvPr>
          <p:cNvSpPr/>
          <p:nvPr/>
        </p:nvSpPr>
        <p:spPr>
          <a:xfrm>
            <a:off x="7645096" y="4326837"/>
            <a:ext cx="2766384" cy="1740053"/>
          </a:xfrm>
          <a:prstGeom prst="rect">
            <a:avLst/>
          </a:prstGeom>
          <a:solidFill>
            <a:srgbClr val="22809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7413B56B-F853-4EF5-869C-4ACEE70DAB5F}"/>
              </a:ext>
              <a:ext uri="{C183D7F6-B498-43B3-948B-1728B52AA6E4}">
                <adec:decorative xmlns:adec="http://schemas.microsoft.com/office/drawing/2017/decorative" val="1"/>
              </a:ext>
            </a:extLst>
          </p:cNvPr>
          <p:cNvSpPr/>
          <p:nvPr/>
        </p:nvSpPr>
        <p:spPr>
          <a:xfrm>
            <a:off x="7645096" y="2717714"/>
            <a:ext cx="2766384" cy="2581471"/>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07E577A0-471A-CBB1-7F04-C6564281F957}"/>
              </a:ext>
              <a:ext uri="{C183D7F6-B498-43B3-948B-1728B52AA6E4}">
                <adec:decorative xmlns:adec="http://schemas.microsoft.com/office/drawing/2017/decorative" val="1"/>
              </a:ext>
            </a:extLst>
          </p:cNvPr>
          <p:cNvSpPr/>
          <p:nvPr/>
        </p:nvSpPr>
        <p:spPr>
          <a:xfrm>
            <a:off x="4694739" y="4313615"/>
            <a:ext cx="2766385" cy="174005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B88C52A-87A1-C38C-388B-FE30412FAA4C}"/>
              </a:ext>
              <a:ext uri="{C183D7F6-B498-43B3-948B-1728B52AA6E4}">
                <adec:decorative xmlns:adec="http://schemas.microsoft.com/office/drawing/2017/decorative" val="1"/>
              </a:ext>
            </a:extLst>
          </p:cNvPr>
          <p:cNvSpPr/>
          <p:nvPr/>
        </p:nvSpPr>
        <p:spPr>
          <a:xfrm>
            <a:off x="1761958" y="4326837"/>
            <a:ext cx="2766384" cy="1740053"/>
          </a:xfrm>
          <a:prstGeom prst="rect">
            <a:avLst/>
          </a:prstGeom>
          <a:solidFill>
            <a:srgbClr val="22809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351D6DD4-6CAF-52CF-3CA9-95E4ADA3CA73}"/>
              </a:ext>
              <a:ext uri="{C183D7F6-B498-43B3-948B-1728B52AA6E4}">
                <adec:decorative xmlns:adec="http://schemas.microsoft.com/office/drawing/2017/decorative" val="1"/>
              </a:ext>
            </a:extLst>
          </p:cNvPr>
          <p:cNvSpPr/>
          <p:nvPr/>
        </p:nvSpPr>
        <p:spPr>
          <a:xfrm>
            <a:off x="4694741" y="2717715"/>
            <a:ext cx="2766384" cy="258147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5DD4CF27-2E14-355A-48A3-06095F1B3EB0}"/>
              </a:ext>
            </a:extLst>
          </p:cNvPr>
          <p:cNvSpPr>
            <a:spLocks noGrp="1"/>
          </p:cNvSpPr>
          <p:nvPr>
            <p:ph type="ctrTitle"/>
          </p:nvPr>
        </p:nvSpPr>
        <p:spPr>
          <a:xfrm>
            <a:off x="341793" y="203509"/>
            <a:ext cx="11656618" cy="812771"/>
          </a:xfrm>
        </p:spPr>
        <p:txBody>
          <a:bodyPr>
            <a:noAutofit/>
          </a:bodyPr>
          <a:lstStyle/>
          <a:p>
            <a:r>
              <a:rPr lang="en-GB" sz="3200"/>
              <a:t>NICE’s purpose is to help practitioners and commissioners get the best care to people fast, while ensuring value for the taxpayer</a:t>
            </a:r>
          </a:p>
        </p:txBody>
      </p:sp>
      <p:sp>
        <p:nvSpPr>
          <p:cNvPr id="7" name="TextBox 6">
            <a:extLst>
              <a:ext uri="{FF2B5EF4-FFF2-40B4-BE49-F238E27FC236}">
                <a16:creationId xmlns:a16="http://schemas.microsoft.com/office/drawing/2014/main" id="{832452F3-2F58-9599-0341-5206D0022F63}"/>
              </a:ext>
            </a:extLst>
          </p:cNvPr>
          <p:cNvSpPr txBox="1"/>
          <p:nvPr/>
        </p:nvSpPr>
        <p:spPr>
          <a:xfrm>
            <a:off x="1488026" y="1782233"/>
            <a:ext cx="9179807" cy="646331"/>
          </a:xfrm>
          <a:custGeom>
            <a:avLst/>
            <a:gdLst>
              <a:gd name="connsiteX0" fmla="*/ 0 w 10804927"/>
              <a:gd name="connsiteY0" fmla="*/ 0 h 738664"/>
              <a:gd name="connsiteX1" fmla="*/ 10804927 w 10804927"/>
              <a:gd name="connsiteY1" fmla="*/ 0 h 738664"/>
              <a:gd name="connsiteX2" fmla="*/ 10804927 w 10804927"/>
              <a:gd name="connsiteY2" fmla="*/ 738664 h 738664"/>
              <a:gd name="connsiteX3" fmla="*/ 0 w 10804927"/>
              <a:gd name="connsiteY3" fmla="*/ 738664 h 738664"/>
              <a:gd name="connsiteX4" fmla="*/ 0 w 10804927"/>
              <a:gd name="connsiteY4" fmla="*/ 0 h 738664"/>
              <a:gd name="connsiteX0" fmla="*/ 218065 w 10804927"/>
              <a:gd name="connsiteY0" fmla="*/ 0 h 738664"/>
              <a:gd name="connsiteX1" fmla="*/ 10804927 w 10804927"/>
              <a:gd name="connsiteY1" fmla="*/ 0 h 738664"/>
              <a:gd name="connsiteX2" fmla="*/ 10804927 w 10804927"/>
              <a:gd name="connsiteY2" fmla="*/ 738664 h 738664"/>
              <a:gd name="connsiteX3" fmla="*/ 0 w 10804927"/>
              <a:gd name="connsiteY3" fmla="*/ 738664 h 738664"/>
              <a:gd name="connsiteX4" fmla="*/ 218065 w 10804927"/>
              <a:gd name="connsiteY4" fmla="*/ 0 h 738664"/>
              <a:gd name="connsiteX0" fmla="*/ 218065 w 10804927"/>
              <a:gd name="connsiteY0" fmla="*/ 0 h 738664"/>
              <a:gd name="connsiteX1" fmla="*/ 10804927 w 10804927"/>
              <a:gd name="connsiteY1" fmla="*/ 0 h 738664"/>
              <a:gd name="connsiteX2" fmla="*/ 10572114 w 10804927"/>
              <a:gd name="connsiteY2" fmla="*/ 738664 h 738664"/>
              <a:gd name="connsiteX3" fmla="*/ 0 w 10804927"/>
              <a:gd name="connsiteY3" fmla="*/ 738664 h 738664"/>
              <a:gd name="connsiteX4" fmla="*/ 218065 w 10804927"/>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4927" h="738664">
                <a:moveTo>
                  <a:pt x="218065" y="0"/>
                </a:moveTo>
                <a:lnTo>
                  <a:pt x="10804927" y="0"/>
                </a:lnTo>
                <a:lnTo>
                  <a:pt x="10572114" y="738664"/>
                </a:lnTo>
                <a:lnTo>
                  <a:pt x="0" y="738664"/>
                </a:lnTo>
                <a:lnTo>
                  <a:pt x="218065" y="0"/>
                </a:lnTo>
                <a:close/>
              </a:path>
            </a:pathLst>
          </a:custGeom>
          <a:solidFill>
            <a:schemeClr val="accent3"/>
          </a:solidFill>
          <a:ln>
            <a:noFill/>
          </a:ln>
        </p:spPr>
        <p:txBody>
          <a:bodyPr wrap="square" lIns="91440" tIns="45720" rIns="91440" bIns="45720" rtlCol="0" anchor="t">
            <a:spAutoFit/>
          </a:bodyPr>
          <a:lstStyle/>
          <a:p>
            <a:pPr algn="ctr"/>
            <a:r>
              <a:rPr lang="en-GB">
                <a:solidFill>
                  <a:schemeClr val="tx2"/>
                </a:solidFill>
              </a:rPr>
              <a:t>We will continue to deliver high quality advice that is independent, rigorous and transparent, and add three new strengths which are:</a:t>
            </a:r>
            <a:endParaRPr lang="en-GB">
              <a:solidFill>
                <a:schemeClr val="tx2"/>
              </a:solidFill>
              <a:latin typeface="Inter"/>
            </a:endParaRPr>
          </a:p>
        </p:txBody>
      </p:sp>
      <p:sp>
        <p:nvSpPr>
          <p:cNvPr id="10" name="Rectangle 9">
            <a:extLst>
              <a:ext uri="{FF2B5EF4-FFF2-40B4-BE49-F238E27FC236}">
                <a16:creationId xmlns:a16="http://schemas.microsoft.com/office/drawing/2014/main" id="{44A3AAC1-3011-6A34-5A13-C3BAD31E6DD1}"/>
              </a:ext>
              <a:ext uri="{C183D7F6-B498-43B3-948B-1728B52AA6E4}">
                <adec:decorative xmlns:adec="http://schemas.microsoft.com/office/drawing/2017/decorative" val="1"/>
              </a:ext>
            </a:extLst>
          </p:cNvPr>
          <p:cNvSpPr/>
          <p:nvPr/>
        </p:nvSpPr>
        <p:spPr>
          <a:xfrm>
            <a:off x="1761958" y="2717714"/>
            <a:ext cx="2766384" cy="2581471"/>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B4B1FE9-1367-B21D-D5BC-67B3A0DF9A51}"/>
              </a:ext>
            </a:extLst>
          </p:cNvPr>
          <p:cNvSpPr txBox="1"/>
          <p:nvPr/>
        </p:nvSpPr>
        <p:spPr>
          <a:xfrm>
            <a:off x="1779219" y="2858910"/>
            <a:ext cx="2766384" cy="369332"/>
          </a:xfrm>
          <a:prstGeom prst="rect">
            <a:avLst/>
          </a:prstGeom>
          <a:noFill/>
        </p:spPr>
        <p:txBody>
          <a:bodyPr wrap="square" lIns="91440" tIns="45720" rIns="91440" bIns="45720" rtlCol="0" anchor="t">
            <a:spAutoFit/>
          </a:bodyPr>
          <a:lstStyle/>
          <a:p>
            <a:pPr algn="ctr"/>
            <a:r>
              <a:rPr lang="en-GB" b="1">
                <a:solidFill>
                  <a:schemeClr val="accent2"/>
                </a:solidFill>
                <a:latin typeface="+mj-lt"/>
              </a:rPr>
              <a:t>More relevant</a:t>
            </a:r>
          </a:p>
        </p:txBody>
      </p:sp>
      <p:sp>
        <p:nvSpPr>
          <p:cNvPr id="27" name="TextBox 26">
            <a:extLst>
              <a:ext uri="{FF2B5EF4-FFF2-40B4-BE49-F238E27FC236}">
                <a16:creationId xmlns:a16="http://schemas.microsoft.com/office/drawing/2014/main" id="{651A5434-CD88-91CB-03CE-741EB0555008}"/>
              </a:ext>
            </a:extLst>
          </p:cNvPr>
          <p:cNvSpPr txBox="1"/>
          <p:nvPr/>
        </p:nvSpPr>
        <p:spPr>
          <a:xfrm>
            <a:off x="1761958" y="5396016"/>
            <a:ext cx="2766384" cy="584775"/>
          </a:xfrm>
          <a:prstGeom prst="rect">
            <a:avLst/>
          </a:prstGeom>
          <a:noFill/>
        </p:spPr>
        <p:txBody>
          <a:bodyPr wrap="square" lIns="91440" tIns="45720" rIns="91440" bIns="45720" rtlCol="0" anchor="t">
            <a:spAutoFit/>
          </a:bodyPr>
          <a:lstStyle/>
          <a:p>
            <a:pPr algn="ctr"/>
            <a:r>
              <a:rPr lang="en-GB" sz="1600">
                <a:solidFill>
                  <a:schemeClr val="bg1"/>
                </a:solidFill>
              </a:rPr>
              <a:t>…by focusing on what matters most.</a:t>
            </a:r>
          </a:p>
        </p:txBody>
      </p:sp>
      <p:sp>
        <p:nvSpPr>
          <p:cNvPr id="14" name="TextBox 13">
            <a:extLst>
              <a:ext uri="{FF2B5EF4-FFF2-40B4-BE49-F238E27FC236}">
                <a16:creationId xmlns:a16="http://schemas.microsoft.com/office/drawing/2014/main" id="{D4AE1B18-C065-A427-699E-CBC421C54B75}"/>
              </a:ext>
            </a:extLst>
          </p:cNvPr>
          <p:cNvSpPr txBox="1"/>
          <p:nvPr/>
        </p:nvSpPr>
        <p:spPr>
          <a:xfrm>
            <a:off x="5009059" y="2800145"/>
            <a:ext cx="2137743" cy="646331"/>
          </a:xfrm>
          <a:prstGeom prst="rect">
            <a:avLst/>
          </a:prstGeom>
          <a:noFill/>
        </p:spPr>
        <p:txBody>
          <a:bodyPr wrap="square" lIns="91440" tIns="45720" rIns="91440" bIns="45720" rtlCol="0" anchor="t">
            <a:spAutoFit/>
          </a:bodyPr>
          <a:lstStyle/>
          <a:p>
            <a:pPr algn="ctr"/>
            <a:r>
              <a:rPr lang="en-GB">
                <a:solidFill>
                  <a:schemeClr val="accent2"/>
                </a:solidFill>
                <a:latin typeface="+mj-lt"/>
              </a:rPr>
              <a:t>More timely and easy to use</a:t>
            </a:r>
          </a:p>
        </p:txBody>
      </p:sp>
      <p:sp>
        <p:nvSpPr>
          <p:cNvPr id="28" name="TextBox 27">
            <a:extLst>
              <a:ext uri="{FF2B5EF4-FFF2-40B4-BE49-F238E27FC236}">
                <a16:creationId xmlns:a16="http://schemas.microsoft.com/office/drawing/2014/main" id="{5F0E7927-6873-5CEB-FB5A-48DA9728E841}"/>
              </a:ext>
            </a:extLst>
          </p:cNvPr>
          <p:cNvSpPr txBox="1"/>
          <p:nvPr/>
        </p:nvSpPr>
        <p:spPr>
          <a:xfrm>
            <a:off x="4694739" y="5378596"/>
            <a:ext cx="2766385" cy="584775"/>
          </a:xfrm>
          <a:prstGeom prst="rect">
            <a:avLst/>
          </a:prstGeom>
          <a:noFill/>
        </p:spPr>
        <p:txBody>
          <a:bodyPr wrap="square" lIns="91440" tIns="45720" rIns="91440" bIns="45720" rtlCol="0" anchor="t">
            <a:spAutoFit/>
          </a:bodyPr>
          <a:lstStyle/>
          <a:p>
            <a:pPr algn="ctr"/>
            <a:r>
              <a:rPr lang="en-GB" sz="1600">
                <a:solidFill>
                  <a:schemeClr val="bg1"/>
                </a:solidFill>
              </a:rPr>
              <a:t>…by providing useful and useable advice.</a:t>
            </a:r>
          </a:p>
        </p:txBody>
      </p:sp>
      <p:sp>
        <p:nvSpPr>
          <p:cNvPr id="15" name="TextBox 14">
            <a:extLst>
              <a:ext uri="{FF2B5EF4-FFF2-40B4-BE49-F238E27FC236}">
                <a16:creationId xmlns:a16="http://schemas.microsoft.com/office/drawing/2014/main" id="{62D06B90-31ED-AFA2-4860-CC413D3D9D92}"/>
              </a:ext>
            </a:extLst>
          </p:cNvPr>
          <p:cNvSpPr txBox="1"/>
          <p:nvPr/>
        </p:nvSpPr>
        <p:spPr>
          <a:xfrm>
            <a:off x="7761428" y="2766272"/>
            <a:ext cx="2533718" cy="369332"/>
          </a:xfrm>
          <a:prstGeom prst="rect">
            <a:avLst/>
          </a:prstGeom>
          <a:noFill/>
        </p:spPr>
        <p:txBody>
          <a:bodyPr wrap="square" lIns="91440" tIns="45720" rIns="91440" bIns="45720" rtlCol="0" anchor="t">
            <a:spAutoFit/>
          </a:bodyPr>
          <a:lstStyle/>
          <a:p>
            <a:pPr algn="ctr"/>
            <a:r>
              <a:rPr lang="en-GB">
                <a:solidFill>
                  <a:schemeClr val="accent2"/>
                </a:solidFill>
                <a:latin typeface="+mj-lt"/>
              </a:rPr>
              <a:t>Increased impact</a:t>
            </a:r>
          </a:p>
        </p:txBody>
      </p:sp>
      <p:sp>
        <p:nvSpPr>
          <p:cNvPr id="29" name="TextBox 28">
            <a:extLst>
              <a:ext uri="{FF2B5EF4-FFF2-40B4-BE49-F238E27FC236}">
                <a16:creationId xmlns:a16="http://schemas.microsoft.com/office/drawing/2014/main" id="{AA6821C1-AC23-7845-942B-399F564BC087}"/>
              </a:ext>
            </a:extLst>
          </p:cNvPr>
          <p:cNvSpPr txBox="1"/>
          <p:nvPr/>
        </p:nvSpPr>
        <p:spPr>
          <a:xfrm>
            <a:off x="7627521" y="5272904"/>
            <a:ext cx="2766385" cy="830997"/>
          </a:xfrm>
          <a:prstGeom prst="rect">
            <a:avLst/>
          </a:prstGeom>
          <a:noFill/>
        </p:spPr>
        <p:txBody>
          <a:bodyPr wrap="square" lIns="91440" tIns="45720" rIns="91440" bIns="45720" rtlCol="0" anchor="t">
            <a:spAutoFit/>
          </a:bodyPr>
          <a:lstStyle/>
          <a:p>
            <a:pPr algn="ctr"/>
            <a:r>
              <a:rPr lang="en-GB" sz="1600">
                <a:solidFill>
                  <a:schemeClr val="bg1"/>
                </a:solidFill>
              </a:rPr>
              <a:t>...by constantly learning from data and implementation.</a:t>
            </a:r>
          </a:p>
        </p:txBody>
      </p:sp>
      <p:sp>
        <p:nvSpPr>
          <p:cNvPr id="16" name="Oval 15">
            <a:extLst>
              <a:ext uri="{FF2B5EF4-FFF2-40B4-BE49-F238E27FC236}">
                <a16:creationId xmlns:a16="http://schemas.microsoft.com/office/drawing/2014/main" id="{8388491E-AE7D-42FA-FA86-957B1CC5B941}"/>
              </a:ext>
              <a:ext uri="{C183D7F6-B498-43B3-948B-1728B52AA6E4}">
                <adec:decorative xmlns:adec="http://schemas.microsoft.com/office/drawing/2017/decorative" val="1"/>
              </a:ext>
            </a:extLst>
          </p:cNvPr>
          <p:cNvSpPr/>
          <p:nvPr/>
        </p:nvSpPr>
        <p:spPr>
          <a:xfrm>
            <a:off x="1552873" y="2588495"/>
            <a:ext cx="452692" cy="468860"/>
          </a:xfrm>
          <a:prstGeom prst="ellipse">
            <a:avLst/>
          </a:prstGeom>
          <a:solidFill>
            <a:srgbClr val="FFFFFF"/>
          </a:solidFill>
          <a:ln w="28575">
            <a:solidFill>
              <a:srgbClr val="00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2"/>
                </a:solidFill>
                <a:latin typeface="+mj-lt"/>
              </a:rPr>
              <a:t>1</a:t>
            </a:r>
          </a:p>
        </p:txBody>
      </p:sp>
      <p:sp>
        <p:nvSpPr>
          <p:cNvPr id="9" name="Oval 8">
            <a:extLst>
              <a:ext uri="{FF2B5EF4-FFF2-40B4-BE49-F238E27FC236}">
                <a16:creationId xmlns:a16="http://schemas.microsoft.com/office/drawing/2014/main" id="{6005CE0A-A1F3-1BFE-D6EB-F65A99A58856}"/>
              </a:ext>
              <a:ext uri="{C183D7F6-B498-43B3-948B-1728B52AA6E4}">
                <adec:decorative xmlns:adec="http://schemas.microsoft.com/office/drawing/2017/decorative" val="1"/>
              </a:ext>
            </a:extLst>
          </p:cNvPr>
          <p:cNvSpPr/>
          <p:nvPr/>
        </p:nvSpPr>
        <p:spPr>
          <a:xfrm>
            <a:off x="4570946" y="2575040"/>
            <a:ext cx="452692" cy="468860"/>
          </a:xfrm>
          <a:prstGeom prst="ellipse">
            <a:avLst/>
          </a:prstGeom>
          <a:solidFill>
            <a:srgbClr val="FFFFFF"/>
          </a:solidFill>
          <a:ln w="28575">
            <a:solidFill>
              <a:srgbClr val="00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2"/>
                </a:solidFill>
                <a:latin typeface="+mj-lt"/>
              </a:rPr>
              <a:t>2</a:t>
            </a:r>
          </a:p>
        </p:txBody>
      </p:sp>
      <p:sp>
        <p:nvSpPr>
          <p:cNvPr id="25" name="Oval 24">
            <a:extLst>
              <a:ext uri="{FF2B5EF4-FFF2-40B4-BE49-F238E27FC236}">
                <a16:creationId xmlns:a16="http://schemas.microsoft.com/office/drawing/2014/main" id="{E3320260-4B2A-A231-E8C9-7866281591F5}"/>
              </a:ext>
              <a:ext uri="{C183D7F6-B498-43B3-948B-1728B52AA6E4}">
                <adec:decorative xmlns:adec="http://schemas.microsoft.com/office/drawing/2017/decorative" val="1"/>
              </a:ext>
            </a:extLst>
          </p:cNvPr>
          <p:cNvSpPr/>
          <p:nvPr/>
        </p:nvSpPr>
        <p:spPr>
          <a:xfrm>
            <a:off x="7549097" y="2587321"/>
            <a:ext cx="452692" cy="468860"/>
          </a:xfrm>
          <a:prstGeom prst="ellipse">
            <a:avLst/>
          </a:prstGeom>
          <a:solidFill>
            <a:srgbClr val="FFFFFF"/>
          </a:solidFill>
          <a:ln w="28575">
            <a:solidFill>
              <a:srgbClr val="004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2"/>
                </a:solidFill>
                <a:latin typeface="+mj-lt"/>
              </a:rPr>
              <a:t>3</a:t>
            </a:r>
          </a:p>
        </p:txBody>
      </p:sp>
      <p:pic>
        <p:nvPicPr>
          <p:cNvPr id="4" name="Picture 3">
            <a:extLst>
              <a:ext uri="{FF2B5EF4-FFF2-40B4-BE49-F238E27FC236}">
                <a16:creationId xmlns:a16="http://schemas.microsoft.com/office/drawing/2014/main" id="{D5C235F8-243A-8D6C-EF10-08A672FF437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7559" y="3325073"/>
            <a:ext cx="1855334" cy="1855334"/>
          </a:xfrm>
          <a:prstGeom prst="rect">
            <a:avLst/>
          </a:prstGeom>
        </p:spPr>
      </p:pic>
      <p:pic>
        <p:nvPicPr>
          <p:cNvPr id="11" name="Picture 10">
            <a:extLst>
              <a:ext uri="{FF2B5EF4-FFF2-40B4-BE49-F238E27FC236}">
                <a16:creationId xmlns:a16="http://schemas.microsoft.com/office/drawing/2014/main" id="{B98D9AB0-F90F-1EC7-AB73-0B4CFCC3D8C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3035" y="3442154"/>
            <a:ext cx="1769790" cy="1769366"/>
          </a:xfrm>
          <a:prstGeom prst="rect">
            <a:avLst/>
          </a:prstGeom>
        </p:spPr>
      </p:pic>
      <p:pic>
        <p:nvPicPr>
          <p:cNvPr id="19" name="Picture 18">
            <a:extLst>
              <a:ext uri="{FF2B5EF4-FFF2-40B4-BE49-F238E27FC236}">
                <a16:creationId xmlns:a16="http://schemas.microsoft.com/office/drawing/2014/main" id="{BD89DF7F-7BAD-AFD2-2B7D-26282B9D3BE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2134" y="3427497"/>
            <a:ext cx="1852307" cy="1852307"/>
          </a:xfrm>
          <a:prstGeom prst="rect">
            <a:avLst/>
          </a:prstGeom>
        </p:spPr>
      </p:pic>
    </p:spTree>
    <p:extLst>
      <p:ext uri="{BB962C8B-B14F-4D97-AF65-F5344CB8AC3E}">
        <p14:creationId xmlns:p14="http://schemas.microsoft.com/office/powerpoint/2010/main" val="2387566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CCF9E-0902-8033-4E8A-3CF1501401AF}"/>
              </a:ext>
              <a:ext uri="{C183D7F6-B498-43B3-948B-1728B52AA6E4}">
                <adec:decorative xmlns:adec="http://schemas.microsoft.com/office/drawing/2017/decorative" val="1"/>
              </a:ext>
            </a:extLst>
          </p:cNvPr>
          <p:cNvSpPr/>
          <p:nvPr/>
        </p:nvSpPr>
        <p:spPr>
          <a:xfrm>
            <a:off x="684484" y="2989326"/>
            <a:ext cx="3201716" cy="247167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58238A98-04AC-8CF9-C5A1-B6A2AED04AEC}"/>
              </a:ext>
            </a:extLst>
          </p:cNvPr>
          <p:cNvSpPr>
            <a:spLocks noGrp="1"/>
          </p:cNvSpPr>
          <p:nvPr>
            <p:ph type="body" sz="quarter" idx="12"/>
          </p:nvPr>
        </p:nvSpPr>
        <p:spPr>
          <a:xfrm>
            <a:off x="539922" y="1504403"/>
            <a:ext cx="11076689" cy="978561"/>
          </a:xfrm>
        </p:spPr>
        <p:txBody>
          <a:bodyPr>
            <a:normAutofit/>
          </a:bodyPr>
          <a:lstStyle/>
          <a:p>
            <a:pPr>
              <a:lnSpc>
                <a:spcPct val="100000"/>
              </a:lnSpc>
            </a:pPr>
            <a:r>
              <a:rPr lang="en-GB"/>
              <a:t>Last year, we aligned our activity to deliver those aims and invested in the foundational programmes to go further in the coming years, delivering all our key business plan objectives. </a:t>
            </a:r>
          </a:p>
        </p:txBody>
      </p:sp>
      <p:sp>
        <p:nvSpPr>
          <p:cNvPr id="3" name="Title 2">
            <a:extLst>
              <a:ext uri="{FF2B5EF4-FFF2-40B4-BE49-F238E27FC236}">
                <a16:creationId xmlns:a16="http://schemas.microsoft.com/office/drawing/2014/main" id="{E7AA29BD-F512-6622-028B-19B17FB5B7EB}"/>
              </a:ext>
            </a:extLst>
          </p:cNvPr>
          <p:cNvSpPr>
            <a:spLocks noGrp="1"/>
          </p:cNvSpPr>
          <p:nvPr>
            <p:ph type="ctrTitle"/>
          </p:nvPr>
        </p:nvSpPr>
        <p:spPr>
          <a:xfrm>
            <a:off x="539922" y="314617"/>
            <a:ext cx="11076689" cy="1160319"/>
          </a:xfrm>
        </p:spPr>
        <p:txBody>
          <a:bodyPr>
            <a:normAutofit/>
          </a:bodyPr>
          <a:lstStyle/>
          <a:p>
            <a:r>
              <a:rPr lang="en-GB" sz="3200"/>
              <a:t>To deliver our purpose, we produce high quality advice that is timely, relevant, useable and impactful </a:t>
            </a:r>
          </a:p>
        </p:txBody>
      </p:sp>
      <p:sp>
        <p:nvSpPr>
          <p:cNvPr id="7" name="TextBox 6">
            <a:extLst>
              <a:ext uri="{FF2B5EF4-FFF2-40B4-BE49-F238E27FC236}">
                <a16:creationId xmlns:a16="http://schemas.microsoft.com/office/drawing/2014/main" id="{098B3F0C-EB51-EDE1-81F4-3FCF473210DB}"/>
              </a:ext>
            </a:extLst>
          </p:cNvPr>
          <p:cNvSpPr txBox="1"/>
          <p:nvPr/>
        </p:nvSpPr>
        <p:spPr>
          <a:xfrm>
            <a:off x="774041" y="3754696"/>
            <a:ext cx="3022600" cy="1477328"/>
          </a:xfrm>
          <a:prstGeom prst="rect">
            <a:avLst/>
          </a:prstGeom>
          <a:noFill/>
        </p:spPr>
        <p:txBody>
          <a:bodyPr wrap="square" lIns="91440" tIns="45720" rIns="91440" bIns="45720" rtlCol="0" anchor="t">
            <a:spAutoFit/>
          </a:bodyPr>
          <a:lstStyle/>
          <a:p>
            <a:pPr algn="ctr"/>
            <a:r>
              <a:rPr lang="en-GB"/>
              <a:t>of our 49 business plan milestones delivered including achieving all key year 1 transformation plan objectives </a:t>
            </a:r>
          </a:p>
        </p:txBody>
      </p:sp>
      <p:sp>
        <p:nvSpPr>
          <p:cNvPr id="9" name="Rectangle 8">
            <a:extLst>
              <a:ext uri="{FF2B5EF4-FFF2-40B4-BE49-F238E27FC236}">
                <a16:creationId xmlns:a16="http://schemas.microsoft.com/office/drawing/2014/main" id="{AFEC7087-CD25-1B02-28A0-AB165A724F21}"/>
              </a:ext>
              <a:ext uri="{C183D7F6-B498-43B3-948B-1728B52AA6E4}">
                <adec:decorative xmlns:adec="http://schemas.microsoft.com/office/drawing/2017/decorative" val="1"/>
              </a:ext>
            </a:extLst>
          </p:cNvPr>
          <p:cNvSpPr/>
          <p:nvPr/>
        </p:nvSpPr>
        <p:spPr>
          <a:xfrm>
            <a:off x="4212024" y="2989326"/>
            <a:ext cx="3732483" cy="247167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CD0AE51B-89D5-3A21-C13C-FA6B6C504570}"/>
              </a:ext>
              <a:ext uri="{C183D7F6-B498-43B3-948B-1728B52AA6E4}">
                <adec:decorative xmlns:adec="http://schemas.microsoft.com/office/drawing/2017/decorative" val="1"/>
              </a:ext>
            </a:extLst>
          </p:cNvPr>
          <p:cNvSpPr/>
          <p:nvPr/>
        </p:nvSpPr>
        <p:spPr>
          <a:xfrm>
            <a:off x="8149450" y="2989326"/>
            <a:ext cx="3201716" cy="247167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B0CB102-25FF-83CD-5A6F-B1AB2A75D128}"/>
              </a:ext>
            </a:extLst>
          </p:cNvPr>
          <p:cNvSpPr txBox="1"/>
          <p:nvPr/>
        </p:nvSpPr>
        <p:spPr>
          <a:xfrm>
            <a:off x="4416967" y="3754696"/>
            <a:ext cx="3201716" cy="1477328"/>
          </a:xfrm>
          <a:prstGeom prst="rect">
            <a:avLst/>
          </a:prstGeom>
          <a:noFill/>
        </p:spPr>
        <p:txBody>
          <a:bodyPr wrap="square" lIns="91440" tIns="45720" rIns="91440" bIns="45720" rtlCol="0" anchor="t">
            <a:spAutoFit/>
          </a:bodyPr>
          <a:lstStyle/>
          <a:p>
            <a:pPr algn="ctr"/>
            <a:r>
              <a:rPr lang="en-GB" dirty="0"/>
              <a:t>of total forecast guidance delivered, with significantly more guidelines delivered and 85% of planned medicine appraisals</a:t>
            </a:r>
          </a:p>
        </p:txBody>
      </p:sp>
      <p:sp>
        <p:nvSpPr>
          <p:cNvPr id="13" name="TextBox 12">
            <a:extLst>
              <a:ext uri="{FF2B5EF4-FFF2-40B4-BE49-F238E27FC236}">
                <a16:creationId xmlns:a16="http://schemas.microsoft.com/office/drawing/2014/main" id="{DA7A3FAF-4822-2CF9-D6CE-CBC7BBF659C5}"/>
              </a:ext>
            </a:extLst>
          </p:cNvPr>
          <p:cNvSpPr txBox="1"/>
          <p:nvPr/>
        </p:nvSpPr>
        <p:spPr>
          <a:xfrm>
            <a:off x="8239007" y="3754696"/>
            <a:ext cx="3022600" cy="1200329"/>
          </a:xfrm>
          <a:prstGeom prst="rect">
            <a:avLst/>
          </a:prstGeom>
          <a:noFill/>
        </p:spPr>
        <p:txBody>
          <a:bodyPr wrap="square" rtlCol="0">
            <a:spAutoFit/>
          </a:bodyPr>
          <a:lstStyle/>
          <a:p>
            <a:pPr algn="ctr"/>
            <a:r>
              <a:rPr lang="en-GB"/>
              <a:t>of our core audience agree that NICE is scientific, rigorous and evidence based </a:t>
            </a:r>
          </a:p>
        </p:txBody>
      </p:sp>
      <p:sp>
        <p:nvSpPr>
          <p:cNvPr id="4" name="Rectangle: Rounded Corners 3">
            <a:extLst>
              <a:ext uri="{FF2B5EF4-FFF2-40B4-BE49-F238E27FC236}">
                <a16:creationId xmlns:a16="http://schemas.microsoft.com/office/drawing/2014/main" id="{EFEDECB7-7F49-3A24-2616-C684B53B06F3}"/>
              </a:ext>
            </a:extLst>
          </p:cNvPr>
          <p:cNvSpPr/>
          <p:nvPr/>
        </p:nvSpPr>
        <p:spPr>
          <a:xfrm>
            <a:off x="1567645" y="2687676"/>
            <a:ext cx="1435393" cy="90828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chemeClr val="bg1"/>
                </a:solidFill>
                <a:latin typeface="+mj-lt"/>
              </a:rPr>
              <a:t>85%</a:t>
            </a:r>
          </a:p>
        </p:txBody>
      </p:sp>
      <p:sp>
        <p:nvSpPr>
          <p:cNvPr id="5" name="Rectangle: Rounded Corners 4">
            <a:extLst>
              <a:ext uri="{FF2B5EF4-FFF2-40B4-BE49-F238E27FC236}">
                <a16:creationId xmlns:a16="http://schemas.microsoft.com/office/drawing/2014/main" id="{F88D060C-631A-051F-B5D0-0CE5037E3693}"/>
              </a:ext>
            </a:extLst>
          </p:cNvPr>
          <p:cNvSpPr/>
          <p:nvPr/>
        </p:nvSpPr>
        <p:spPr>
          <a:xfrm>
            <a:off x="5327961" y="2655694"/>
            <a:ext cx="1541715" cy="908282"/>
          </a:xfrm>
          <a:prstGeom prst="roundRect">
            <a:avLst/>
          </a:prstGeom>
          <a:solidFill>
            <a:srgbClr val="EAD0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mj-lt"/>
              </a:rPr>
              <a:t>&gt; 100%</a:t>
            </a:r>
          </a:p>
        </p:txBody>
      </p:sp>
      <p:sp>
        <p:nvSpPr>
          <p:cNvPr id="16" name="Rectangle: Rounded Corners 15">
            <a:extLst>
              <a:ext uri="{FF2B5EF4-FFF2-40B4-BE49-F238E27FC236}">
                <a16:creationId xmlns:a16="http://schemas.microsoft.com/office/drawing/2014/main" id="{3C86C912-E4E3-DF72-BF9C-85F53F0A7227}"/>
              </a:ext>
            </a:extLst>
          </p:cNvPr>
          <p:cNvSpPr/>
          <p:nvPr/>
        </p:nvSpPr>
        <p:spPr>
          <a:xfrm>
            <a:off x="9032611" y="2687676"/>
            <a:ext cx="1435393" cy="908282"/>
          </a:xfrm>
          <a:prstGeom prst="roundRect">
            <a:avLst/>
          </a:prstGeom>
          <a:solidFill>
            <a:srgbClr val="59A0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chemeClr val="bg1"/>
                </a:solidFill>
                <a:latin typeface="+mj-lt"/>
              </a:rPr>
              <a:t>83%</a:t>
            </a:r>
          </a:p>
        </p:txBody>
      </p:sp>
      <p:sp>
        <p:nvSpPr>
          <p:cNvPr id="17" name="TextBox 16">
            <a:extLst>
              <a:ext uri="{FF2B5EF4-FFF2-40B4-BE49-F238E27FC236}">
                <a16:creationId xmlns:a16="http://schemas.microsoft.com/office/drawing/2014/main" id="{E5443137-80D2-0CDB-B0A0-0742B7C9540F}"/>
              </a:ext>
            </a:extLst>
          </p:cNvPr>
          <p:cNvSpPr txBox="1"/>
          <p:nvPr/>
        </p:nvSpPr>
        <p:spPr>
          <a:xfrm>
            <a:off x="404520" y="5677870"/>
            <a:ext cx="11106877" cy="818274"/>
          </a:xfrm>
          <a:custGeom>
            <a:avLst/>
            <a:gdLst>
              <a:gd name="connsiteX0" fmla="*/ 0 w 10804927"/>
              <a:gd name="connsiteY0" fmla="*/ 0 h 738664"/>
              <a:gd name="connsiteX1" fmla="*/ 10804927 w 10804927"/>
              <a:gd name="connsiteY1" fmla="*/ 0 h 738664"/>
              <a:gd name="connsiteX2" fmla="*/ 10804927 w 10804927"/>
              <a:gd name="connsiteY2" fmla="*/ 738664 h 738664"/>
              <a:gd name="connsiteX3" fmla="*/ 0 w 10804927"/>
              <a:gd name="connsiteY3" fmla="*/ 738664 h 738664"/>
              <a:gd name="connsiteX4" fmla="*/ 0 w 10804927"/>
              <a:gd name="connsiteY4" fmla="*/ 0 h 738664"/>
              <a:gd name="connsiteX0" fmla="*/ 218065 w 10804927"/>
              <a:gd name="connsiteY0" fmla="*/ 0 h 738664"/>
              <a:gd name="connsiteX1" fmla="*/ 10804927 w 10804927"/>
              <a:gd name="connsiteY1" fmla="*/ 0 h 738664"/>
              <a:gd name="connsiteX2" fmla="*/ 10804927 w 10804927"/>
              <a:gd name="connsiteY2" fmla="*/ 738664 h 738664"/>
              <a:gd name="connsiteX3" fmla="*/ 0 w 10804927"/>
              <a:gd name="connsiteY3" fmla="*/ 738664 h 738664"/>
              <a:gd name="connsiteX4" fmla="*/ 218065 w 10804927"/>
              <a:gd name="connsiteY4" fmla="*/ 0 h 738664"/>
              <a:gd name="connsiteX0" fmla="*/ 218065 w 10804927"/>
              <a:gd name="connsiteY0" fmla="*/ 0 h 738664"/>
              <a:gd name="connsiteX1" fmla="*/ 10804927 w 10804927"/>
              <a:gd name="connsiteY1" fmla="*/ 0 h 738664"/>
              <a:gd name="connsiteX2" fmla="*/ 10572114 w 10804927"/>
              <a:gd name="connsiteY2" fmla="*/ 738664 h 738664"/>
              <a:gd name="connsiteX3" fmla="*/ 0 w 10804927"/>
              <a:gd name="connsiteY3" fmla="*/ 738664 h 738664"/>
              <a:gd name="connsiteX4" fmla="*/ 218065 w 10804927"/>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4927" h="738664">
                <a:moveTo>
                  <a:pt x="218065" y="0"/>
                </a:moveTo>
                <a:lnTo>
                  <a:pt x="10804927" y="0"/>
                </a:lnTo>
                <a:lnTo>
                  <a:pt x="10572114" y="738664"/>
                </a:lnTo>
                <a:lnTo>
                  <a:pt x="0" y="738664"/>
                </a:lnTo>
                <a:lnTo>
                  <a:pt x="218065" y="0"/>
                </a:lnTo>
                <a:close/>
              </a:path>
            </a:pathLst>
          </a:custGeom>
          <a:solidFill>
            <a:schemeClr val="accent3"/>
          </a:solidFill>
          <a:ln>
            <a:noFill/>
          </a:ln>
        </p:spPr>
        <p:txBody>
          <a:bodyPr wrap="square" lIns="91440" tIns="108000" rIns="91440" bIns="108000" rtlCol="0" anchor="t">
            <a:spAutoFit/>
          </a:bodyPr>
          <a:lstStyle/>
          <a:p>
            <a:pPr algn="ctr">
              <a:spcAft>
                <a:spcPts val="600"/>
              </a:spcAft>
            </a:pPr>
            <a:r>
              <a:rPr lang="en-GB">
                <a:solidFill>
                  <a:schemeClr val="tx2"/>
                </a:solidFill>
                <a:latin typeface="Inter SemiBold" panose="02000503000000020004" pitchFamily="2" charset="0"/>
                <a:ea typeface="Inter SemiBold" panose="02000503000000020004" pitchFamily="2" charset="0"/>
              </a:rPr>
              <a:t>“NICE is…an absolutely critical, fundamental part of the infrastructure”</a:t>
            </a:r>
          </a:p>
          <a:p>
            <a:pPr algn="ctr"/>
            <a:r>
              <a:rPr lang="en-GB" sz="1600">
                <a:solidFill>
                  <a:schemeClr val="tx2"/>
                </a:solidFill>
              </a:rPr>
              <a:t>Health and care sector CEO, 2023 Reputational Research</a:t>
            </a:r>
          </a:p>
        </p:txBody>
      </p:sp>
    </p:spTree>
    <p:extLst>
      <p:ext uri="{BB962C8B-B14F-4D97-AF65-F5344CB8AC3E}">
        <p14:creationId xmlns:p14="http://schemas.microsoft.com/office/powerpoint/2010/main" val="3198815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D0B4D-3E45-3983-A964-6C71C465919C}"/>
            </a:ext>
          </a:extLst>
        </p:cNvPr>
        <p:cNvGrpSpPr/>
        <p:nvPr/>
      </p:nvGrpSpPr>
      <p:grpSpPr>
        <a:xfrm>
          <a:off x="0" y="0"/>
          <a:ext cx="0" cy="0"/>
          <a:chOff x="0" y="0"/>
          <a:chExt cx="0" cy="0"/>
        </a:xfrm>
      </p:grpSpPr>
      <p:grpSp>
        <p:nvGrpSpPr>
          <p:cNvPr id="29" name="Group 28" descr="Guidelines and quality standards: ">
            <a:extLst>
              <a:ext uri="{FF2B5EF4-FFF2-40B4-BE49-F238E27FC236}">
                <a16:creationId xmlns:a16="http://schemas.microsoft.com/office/drawing/2014/main" id="{82A4D54E-1B19-EA46-33AA-2D3CA5BA3A47}"/>
              </a:ext>
            </a:extLst>
          </p:cNvPr>
          <p:cNvGrpSpPr/>
          <p:nvPr/>
        </p:nvGrpSpPr>
        <p:grpSpPr>
          <a:xfrm>
            <a:off x="8196697" y="1863874"/>
            <a:ext cx="3614528" cy="2049157"/>
            <a:chOff x="8196697" y="2087510"/>
            <a:chExt cx="3614528" cy="2049157"/>
          </a:xfrm>
        </p:grpSpPr>
        <p:sp>
          <p:nvSpPr>
            <p:cNvPr id="9" name="Rectangle 8">
              <a:extLst>
                <a:ext uri="{FF2B5EF4-FFF2-40B4-BE49-F238E27FC236}">
                  <a16:creationId xmlns:a16="http://schemas.microsoft.com/office/drawing/2014/main" id="{2175B612-2A14-F5D0-EBC5-56D84FAFA1DD}"/>
                </a:ext>
              </a:extLst>
            </p:cNvPr>
            <p:cNvSpPr/>
            <p:nvPr/>
          </p:nvSpPr>
          <p:spPr>
            <a:xfrm>
              <a:off x="8196697" y="2091455"/>
              <a:ext cx="3614528" cy="20452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descr="A black background with a blue rectangle&#10;&#10;Description automatically generated">
              <a:extLst>
                <a:ext uri="{FF2B5EF4-FFF2-40B4-BE49-F238E27FC236}">
                  <a16:creationId xmlns:a16="http://schemas.microsoft.com/office/drawing/2014/main" id="{73F9E59C-BDF4-9C06-7334-06B4DE97156B}"/>
                </a:ext>
              </a:extLst>
            </p:cNvPr>
            <p:cNvPicPr>
              <a:picLocks noChangeAspect="1"/>
            </p:cNvPicPr>
            <p:nvPr/>
          </p:nvPicPr>
          <p:blipFill rotWithShape="1">
            <a:blip r:embed="rId2"/>
            <a:srcRect l="71469" b="34506"/>
            <a:stretch/>
          </p:blipFill>
          <p:spPr>
            <a:xfrm>
              <a:off x="10778987" y="2087510"/>
              <a:ext cx="1032237" cy="1341490"/>
            </a:xfrm>
            <a:prstGeom prst="rect">
              <a:avLst/>
            </a:prstGeom>
          </p:spPr>
        </p:pic>
      </p:grpSp>
      <p:grpSp>
        <p:nvGrpSpPr>
          <p:cNvPr id="24" name="Group 23" descr="51 HealthTech guidance ">
            <a:extLst>
              <a:ext uri="{FF2B5EF4-FFF2-40B4-BE49-F238E27FC236}">
                <a16:creationId xmlns:a16="http://schemas.microsoft.com/office/drawing/2014/main" id="{EE4ACFE5-2C4C-E390-C83A-B26F35C73414}"/>
              </a:ext>
            </a:extLst>
          </p:cNvPr>
          <p:cNvGrpSpPr/>
          <p:nvPr/>
        </p:nvGrpSpPr>
        <p:grpSpPr>
          <a:xfrm>
            <a:off x="4321843" y="1857961"/>
            <a:ext cx="3637852" cy="2051914"/>
            <a:chOff x="4321843" y="2081597"/>
            <a:chExt cx="3637852" cy="2051914"/>
          </a:xfrm>
        </p:grpSpPr>
        <p:sp>
          <p:nvSpPr>
            <p:cNvPr id="36" name="Rectangle 35">
              <a:extLst>
                <a:ext uri="{FF2B5EF4-FFF2-40B4-BE49-F238E27FC236}">
                  <a16:creationId xmlns:a16="http://schemas.microsoft.com/office/drawing/2014/main" id="{19A9F1B1-22EC-DDC2-2641-DE53767213A9}"/>
                </a:ext>
              </a:extLst>
            </p:cNvPr>
            <p:cNvSpPr/>
            <p:nvPr/>
          </p:nvSpPr>
          <p:spPr>
            <a:xfrm>
              <a:off x="4321843" y="2088299"/>
              <a:ext cx="3637852" cy="20452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descr="A blue and white circles and dots&#10;&#10;Description automatically generated">
              <a:extLst>
                <a:ext uri="{FF2B5EF4-FFF2-40B4-BE49-F238E27FC236}">
                  <a16:creationId xmlns:a16="http://schemas.microsoft.com/office/drawing/2014/main" id="{D88EA12B-E564-35FD-0F2D-B358A5C36860}"/>
                </a:ext>
              </a:extLst>
            </p:cNvPr>
            <p:cNvPicPr>
              <a:picLocks noChangeAspect="1"/>
            </p:cNvPicPr>
            <p:nvPr/>
          </p:nvPicPr>
          <p:blipFill rotWithShape="1">
            <a:blip r:embed="rId3"/>
            <a:srcRect l="55921" r="5409" b="31524"/>
            <a:stretch/>
          </p:blipFill>
          <p:spPr>
            <a:xfrm>
              <a:off x="6560598" y="2081597"/>
              <a:ext cx="1399097" cy="1402574"/>
            </a:xfrm>
            <a:prstGeom prst="rect">
              <a:avLst/>
            </a:prstGeom>
          </p:spPr>
        </p:pic>
      </p:grpSp>
      <p:grpSp>
        <p:nvGrpSpPr>
          <p:cNvPr id="19" name="Group 18" descr="We made positive recommendations in:&#10;86% of our completed technology appraisal guidance &#10;83% of our highly specialised technologies guidance">
            <a:extLst>
              <a:ext uri="{FF2B5EF4-FFF2-40B4-BE49-F238E27FC236}">
                <a16:creationId xmlns:a16="http://schemas.microsoft.com/office/drawing/2014/main" id="{04B89926-2233-D504-01DD-052CDA4CD726}"/>
              </a:ext>
            </a:extLst>
          </p:cNvPr>
          <p:cNvGrpSpPr/>
          <p:nvPr/>
        </p:nvGrpSpPr>
        <p:grpSpPr>
          <a:xfrm>
            <a:off x="427787" y="1864663"/>
            <a:ext cx="3614528" cy="2045212"/>
            <a:chOff x="427787" y="2088299"/>
            <a:chExt cx="3614528" cy="2045212"/>
          </a:xfrm>
        </p:grpSpPr>
        <p:sp>
          <p:nvSpPr>
            <p:cNvPr id="13" name="Rectangle 12">
              <a:extLst>
                <a:ext uri="{FF2B5EF4-FFF2-40B4-BE49-F238E27FC236}">
                  <a16:creationId xmlns:a16="http://schemas.microsoft.com/office/drawing/2014/main" id="{5C2CB640-F056-31D6-5B56-37B364F6E7D2}"/>
                </a:ext>
              </a:extLst>
            </p:cNvPr>
            <p:cNvSpPr/>
            <p:nvPr/>
          </p:nvSpPr>
          <p:spPr>
            <a:xfrm>
              <a:off x="427787" y="2088299"/>
              <a:ext cx="3614528" cy="20452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A black background with a black square&#10;&#10;Description automatically generated with medium confidence">
              <a:extLst>
                <a:ext uri="{FF2B5EF4-FFF2-40B4-BE49-F238E27FC236}">
                  <a16:creationId xmlns:a16="http://schemas.microsoft.com/office/drawing/2014/main" id="{7E062EF8-E7EA-2A67-A022-9E876ED9E6B1}"/>
                </a:ext>
              </a:extLst>
            </p:cNvPr>
            <p:cNvPicPr>
              <a:picLocks noChangeAspect="1"/>
            </p:cNvPicPr>
            <p:nvPr/>
          </p:nvPicPr>
          <p:blipFill rotWithShape="1">
            <a:blip r:embed="rId4"/>
            <a:srcRect l="76731" t="37457" r="4182" b="20180"/>
            <a:stretch/>
          </p:blipFill>
          <p:spPr>
            <a:xfrm>
              <a:off x="3351754" y="2873828"/>
              <a:ext cx="690561" cy="867713"/>
            </a:xfrm>
            <a:prstGeom prst="rect">
              <a:avLst/>
            </a:prstGeom>
          </p:spPr>
        </p:pic>
      </p:grpSp>
      <p:sp>
        <p:nvSpPr>
          <p:cNvPr id="12" name="Rectangle 11" descr="86%">
            <a:extLst>
              <a:ext uri="{FF2B5EF4-FFF2-40B4-BE49-F238E27FC236}">
                <a16:creationId xmlns:a16="http://schemas.microsoft.com/office/drawing/2014/main" id="{58D1B29E-9C83-D8F8-DF55-94957CCF31CB}"/>
              </a:ext>
            </a:extLst>
          </p:cNvPr>
          <p:cNvSpPr/>
          <p:nvPr/>
        </p:nvSpPr>
        <p:spPr>
          <a:xfrm>
            <a:off x="432326" y="2368549"/>
            <a:ext cx="1366108" cy="584775"/>
          </a:xfrm>
          <a:prstGeom prst="rect">
            <a:avLst/>
          </a:prstGeom>
          <a:solidFill>
            <a:srgbClr val="0043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descr="83%">
            <a:extLst>
              <a:ext uri="{FF2B5EF4-FFF2-40B4-BE49-F238E27FC236}">
                <a16:creationId xmlns:a16="http://schemas.microsoft.com/office/drawing/2014/main" id="{C445B6A8-30D3-022A-0B5C-B8AC9F472D33}"/>
              </a:ext>
            </a:extLst>
          </p:cNvPr>
          <p:cNvSpPr/>
          <p:nvPr/>
        </p:nvSpPr>
        <p:spPr>
          <a:xfrm>
            <a:off x="427779" y="3159931"/>
            <a:ext cx="1238799" cy="584775"/>
          </a:xfrm>
          <a:prstGeom prst="rect">
            <a:avLst/>
          </a:prstGeom>
          <a:solidFill>
            <a:srgbClr val="C8E0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9B9FA0E7-A17B-F7A5-5630-8AAC328A130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5856944"/>
            <a:ext cx="1701800" cy="82009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descr="Use of Real-World Evidence for guideline development&#10;&gt;95% of guideline cost-effectiveness models">
            <a:extLst>
              <a:ext uri="{FF2B5EF4-FFF2-40B4-BE49-F238E27FC236}">
                <a16:creationId xmlns:a16="http://schemas.microsoft.com/office/drawing/2014/main" id="{0DDF08F1-F4E6-FFB5-793C-CEF0342BA49B}"/>
              </a:ext>
            </a:extLst>
          </p:cNvPr>
          <p:cNvSpPr/>
          <p:nvPr/>
        </p:nvSpPr>
        <p:spPr>
          <a:xfrm>
            <a:off x="8172883" y="4062013"/>
            <a:ext cx="3614528" cy="235587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descr="Use of Real-World Evidence in our new methods for technology appraisals&#10;&#10;Around 75% of committee discussions across all appraisals&#10;&#10;96% of cancer medicine appraisals cost-effectiveness models ">
            <a:extLst>
              <a:ext uri="{FF2B5EF4-FFF2-40B4-BE49-F238E27FC236}">
                <a16:creationId xmlns:a16="http://schemas.microsoft.com/office/drawing/2014/main" id="{9019FA13-5CD9-40E7-DB80-4BCAD2921C0C}"/>
              </a:ext>
            </a:extLst>
          </p:cNvPr>
          <p:cNvSpPr/>
          <p:nvPr/>
        </p:nvSpPr>
        <p:spPr>
          <a:xfrm>
            <a:off x="403973" y="4058858"/>
            <a:ext cx="7540200" cy="235902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1FB99DA-4ACF-1C99-21FF-A5C4FD64166E}"/>
              </a:ext>
            </a:extLst>
          </p:cNvPr>
          <p:cNvSpPr>
            <a:spLocks noGrp="1"/>
          </p:cNvSpPr>
          <p:nvPr>
            <p:ph type="ctrTitle"/>
          </p:nvPr>
        </p:nvSpPr>
        <p:spPr>
          <a:xfrm>
            <a:off x="347629" y="180962"/>
            <a:ext cx="10658598" cy="694593"/>
          </a:xfrm>
        </p:spPr>
        <p:txBody>
          <a:bodyPr>
            <a:noAutofit/>
          </a:bodyPr>
          <a:lstStyle/>
          <a:p>
            <a:r>
              <a:rPr lang="en-GB" sz="3200" dirty="0">
                <a:solidFill>
                  <a:schemeClr val="tx2"/>
                </a:solidFill>
              </a:rPr>
              <a:t>We published or updated more guidance than was forecast while developing and implementing improvements to our methods</a:t>
            </a:r>
          </a:p>
        </p:txBody>
      </p:sp>
      <p:sp>
        <p:nvSpPr>
          <p:cNvPr id="73" name="TextBox 72">
            <a:extLst>
              <a:ext uri="{FF2B5EF4-FFF2-40B4-BE49-F238E27FC236}">
                <a16:creationId xmlns:a16="http://schemas.microsoft.com/office/drawing/2014/main" id="{8BDA8EB5-6F5C-88C9-FE00-4CE361BDED44}"/>
              </a:ext>
            </a:extLst>
          </p:cNvPr>
          <p:cNvSpPr txBox="1"/>
          <p:nvPr/>
        </p:nvSpPr>
        <p:spPr>
          <a:xfrm>
            <a:off x="8339839" y="2137848"/>
            <a:ext cx="2523392" cy="656590"/>
          </a:xfrm>
          <a:prstGeom prst="rect">
            <a:avLst/>
          </a:prstGeom>
          <a:noFill/>
        </p:spPr>
        <p:txBody>
          <a:bodyPr wrap="square" lIns="91440" tIns="45720" rIns="91440" bIns="45720" rtlCol="0" anchor="t">
            <a:spAutoFit/>
          </a:bodyPr>
          <a:lstStyle/>
          <a:p>
            <a:pPr>
              <a:lnSpc>
                <a:spcPts val="2200"/>
              </a:lnSpc>
            </a:pPr>
            <a:r>
              <a:rPr lang="en-GB" sz="2100">
                <a:solidFill>
                  <a:srgbClr val="EEEAE4"/>
                </a:solidFill>
                <a:latin typeface="+mj-lt"/>
              </a:rPr>
              <a:t>Guidelines and quality standards  </a:t>
            </a:r>
          </a:p>
        </p:txBody>
      </p:sp>
      <p:sp>
        <p:nvSpPr>
          <p:cNvPr id="75" name="TextBox 74">
            <a:extLst>
              <a:ext uri="{FF2B5EF4-FFF2-40B4-BE49-F238E27FC236}">
                <a16:creationId xmlns:a16="http://schemas.microsoft.com/office/drawing/2014/main" id="{870C071C-6D6C-60F8-757F-3DB4E0AD22A9}"/>
              </a:ext>
            </a:extLst>
          </p:cNvPr>
          <p:cNvSpPr txBox="1"/>
          <p:nvPr/>
        </p:nvSpPr>
        <p:spPr>
          <a:xfrm>
            <a:off x="4474156" y="2645804"/>
            <a:ext cx="2295635" cy="656590"/>
          </a:xfrm>
          <a:prstGeom prst="rect">
            <a:avLst/>
          </a:prstGeom>
          <a:noFill/>
        </p:spPr>
        <p:txBody>
          <a:bodyPr wrap="square" lIns="91440" tIns="45720" rIns="91440" bIns="45720" rtlCol="0" anchor="t">
            <a:spAutoFit/>
          </a:bodyPr>
          <a:lstStyle/>
          <a:p>
            <a:pPr>
              <a:lnSpc>
                <a:spcPts val="2200"/>
              </a:lnSpc>
            </a:pPr>
            <a:r>
              <a:rPr lang="en-GB" sz="2100">
                <a:solidFill>
                  <a:srgbClr val="EEEAE4"/>
                </a:solidFill>
                <a:latin typeface="+mj-lt"/>
              </a:rPr>
              <a:t>51 HealthTech guidance </a:t>
            </a:r>
          </a:p>
        </p:txBody>
      </p:sp>
      <p:sp>
        <p:nvSpPr>
          <p:cNvPr id="81" name="TextBox 80" descr="Use of Real-World Evidence in our new methods for technology appraisals &#10;&#10;around 75% of committee discussions across all appraisals &#10;&#10;96% of cancer medicine appraisals cost-effectiveness models &#10;&#10;&#10;&#10;* Source: https://pubmed.ncbi.nlm.nih.gov/32646531&#10;">
            <a:extLst>
              <a:ext uri="{FF2B5EF4-FFF2-40B4-BE49-F238E27FC236}">
                <a16:creationId xmlns:a16="http://schemas.microsoft.com/office/drawing/2014/main" id="{3660881E-C1E3-9C1E-08F7-A460A15D45BC}"/>
              </a:ext>
            </a:extLst>
          </p:cNvPr>
          <p:cNvSpPr txBox="1"/>
          <p:nvPr/>
        </p:nvSpPr>
        <p:spPr>
          <a:xfrm>
            <a:off x="2107211" y="4171845"/>
            <a:ext cx="4133724" cy="635174"/>
          </a:xfrm>
          <a:prstGeom prst="rect">
            <a:avLst/>
          </a:prstGeom>
          <a:noFill/>
        </p:spPr>
        <p:txBody>
          <a:bodyPr wrap="square" rtlCol="0">
            <a:spAutoFit/>
          </a:bodyPr>
          <a:lstStyle/>
          <a:p>
            <a:pPr algn="ctr">
              <a:lnSpc>
                <a:spcPts val="2200"/>
              </a:lnSpc>
            </a:pPr>
            <a:r>
              <a:rPr lang="en-GB" sz="1600" dirty="0">
                <a:solidFill>
                  <a:srgbClr val="EEEAE4"/>
                </a:solidFill>
                <a:latin typeface="Inter SemiBold" panose="02000503000000020004" pitchFamily="2" charset="0"/>
                <a:ea typeface="Inter SemiBold" panose="02000503000000020004" pitchFamily="2" charset="0"/>
              </a:rPr>
              <a:t>Use of Real-World Evidence in our new methods for technology appraisals  </a:t>
            </a:r>
          </a:p>
        </p:txBody>
      </p:sp>
      <p:sp>
        <p:nvSpPr>
          <p:cNvPr id="82" name="TextBox 81">
            <a:extLst>
              <a:ext uri="{FF2B5EF4-FFF2-40B4-BE49-F238E27FC236}">
                <a16:creationId xmlns:a16="http://schemas.microsoft.com/office/drawing/2014/main" id="{248A1794-5FFE-66C0-7D3C-4388E6F26685}"/>
              </a:ext>
            </a:extLst>
          </p:cNvPr>
          <p:cNvSpPr txBox="1"/>
          <p:nvPr/>
        </p:nvSpPr>
        <p:spPr>
          <a:xfrm>
            <a:off x="1831590" y="5230446"/>
            <a:ext cx="1835359" cy="646331"/>
          </a:xfrm>
          <a:prstGeom prst="rect">
            <a:avLst/>
          </a:prstGeom>
          <a:noFill/>
        </p:spPr>
        <p:txBody>
          <a:bodyPr wrap="square" rtlCol="0">
            <a:spAutoFit/>
          </a:bodyPr>
          <a:lstStyle/>
          <a:p>
            <a:pPr algn="ctr"/>
            <a:r>
              <a:rPr lang="en-GB" sz="3600" dirty="0">
                <a:solidFill>
                  <a:srgbClr val="EEEAE4"/>
                </a:solidFill>
                <a:latin typeface="+mj-lt"/>
              </a:rPr>
              <a:t>75%</a:t>
            </a:r>
          </a:p>
        </p:txBody>
      </p:sp>
      <p:sp>
        <p:nvSpPr>
          <p:cNvPr id="83" name="TextBox 82">
            <a:extLst>
              <a:ext uri="{FF2B5EF4-FFF2-40B4-BE49-F238E27FC236}">
                <a16:creationId xmlns:a16="http://schemas.microsoft.com/office/drawing/2014/main" id="{13AF8882-6E3A-8267-2C8E-A7751A8C378A}"/>
              </a:ext>
            </a:extLst>
          </p:cNvPr>
          <p:cNvSpPr txBox="1"/>
          <p:nvPr/>
        </p:nvSpPr>
        <p:spPr>
          <a:xfrm>
            <a:off x="4274765" y="4969426"/>
            <a:ext cx="2615267" cy="646331"/>
          </a:xfrm>
          <a:prstGeom prst="rect">
            <a:avLst/>
          </a:prstGeom>
          <a:noFill/>
        </p:spPr>
        <p:txBody>
          <a:bodyPr wrap="square" rtlCol="0">
            <a:spAutoFit/>
          </a:bodyPr>
          <a:lstStyle/>
          <a:p>
            <a:pPr algn="ctr"/>
            <a:r>
              <a:rPr lang="en-GB" sz="3600">
                <a:solidFill>
                  <a:srgbClr val="EEEAE4"/>
                </a:solidFill>
                <a:latin typeface="+mj-lt"/>
              </a:rPr>
              <a:t>96%</a:t>
            </a:r>
          </a:p>
        </p:txBody>
      </p:sp>
      <p:sp>
        <p:nvSpPr>
          <p:cNvPr id="84" name="TextBox 83">
            <a:extLst>
              <a:ext uri="{FF2B5EF4-FFF2-40B4-BE49-F238E27FC236}">
                <a16:creationId xmlns:a16="http://schemas.microsoft.com/office/drawing/2014/main" id="{9BE3B3B2-5428-D827-6E3B-6250A834E79E}"/>
              </a:ext>
            </a:extLst>
          </p:cNvPr>
          <p:cNvSpPr txBox="1"/>
          <p:nvPr/>
        </p:nvSpPr>
        <p:spPr>
          <a:xfrm>
            <a:off x="1841795" y="4915876"/>
            <a:ext cx="1835359" cy="359201"/>
          </a:xfrm>
          <a:prstGeom prst="rect">
            <a:avLst/>
          </a:prstGeom>
          <a:noFill/>
        </p:spPr>
        <p:txBody>
          <a:bodyPr wrap="square" rtlCol="0">
            <a:spAutoFit/>
          </a:bodyPr>
          <a:lstStyle/>
          <a:p>
            <a:pPr algn="ctr">
              <a:lnSpc>
                <a:spcPts val="2200"/>
              </a:lnSpc>
            </a:pPr>
            <a:r>
              <a:rPr lang="en-GB" sz="1600">
                <a:solidFill>
                  <a:schemeClr val="bg1"/>
                </a:solidFill>
              </a:rPr>
              <a:t>around</a:t>
            </a:r>
          </a:p>
        </p:txBody>
      </p:sp>
      <p:sp>
        <p:nvSpPr>
          <p:cNvPr id="85" name="TextBox 84">
            <a:extLst>
              <a:ext uri="{FF2B5EF4-FFF2-40B4-BE49-F238E27FC236}">
                <a16:creationId xmlns:a16="http://schemas.microsoft.com/office/drawing/2014/main" id="{39CD24B4-510E-0C59-2D5B-7D4A3D2A15E2}"/>
              </a:ext>
            </a:extLst>
          </p:cNvPr>
          <p:cNvSpPr txBox="1"/>
          <p:nvPr/>
        </p:nvSpPr>
        <p:spPr>
          <a:xfrm>
            <a:off x="4214771" y="5531455"/>
            <a:ext cx="2758289" cy="922304"/>
          </a:xfrm>
          <a:prstGeom prst="rect">
            <a:avLst/>
          </a:prstGeom>
          <a:noFill/>
        </p:spPr>
        <p:txBody>
          <a:bodyPr wrap="square" lIns="91440" tIns="45720" rIns="91440" bIns="45720" rtlCol="0" anchor="t">
            <a:spAutoFit/>
          </a:bodyPr>
          <a:lstStyle/>
          <a:p>
            <a:pPr algn="ctr">
              <a:lnSpc>
                <a:spcPts val="2200"/>
              </a:lnSpc>
            </a:pPr>
            <a:r>
              <a:rPr lang="en-GB" sz="1600">
                <a:solidFill>
                  <a:schemeClr val="bg1"/>
                </a:solidFill>
              </a:rPr>
              <a:t>of cancer </a:t>
            </a:r>
            <a:br>
              <a:rPr lang="en-GB" sz="1600"/>
            </a:br>
            <a:r>
              <a:rPr lang="en-GB" sz="1600">
                <a:solidFill>
                  <a:schemeClr val="bg1"/>
                </a:solidFill>
              </a:rPr>
              <a:t>medicine appraisals cost-effectiveness models*</a:t>
            </a:r>
          </a:p>
        </p:txBody>
      </p:sp>
      <p:sp>
        <p:nvSpPr>
          <p:cNvPr id="88" name="TextBox 87">
            <a:extLst>
              <a:ext uri="{FF2B5EF4-FFF2-40B4-BE49-F238E27FC236}">
                <a16:creationId xmlns:a16="http://schemas.microsoft.com/office/drawing/2014/main" id="{0A5DB29B-19FA-54AA-7C63-E99020DEE2C0}"/>
              </a:ext>
            </a:extLst>
          </p:cNvPr>
          <p:cNvSpPr txBox="1"/>
          <p:nvPr/>
        </p:nvSpPr>
        <p:spPr>
          <a:xfrm>
            <a:off x="8419002" y="4168030"/>
            <a:ext cx="3122290" cy="656590"/>
          </a:xfrm>
          <a:prstGeom prst="rect">
            <a:avLst/>
          </a:prstGeom>
          <a:noFill/>
        </p:spPr>
        <p:txBody>
          <a:bodyPr wrap="square" rtlCol="0">
            <a:spAutoFit/>
          </a:bodyPr>
          <a:lstStyle/>
          <a:p>
            <a:pPr algn="ctr">
              <a:lnSpc>
                <a:spcPts val="2200"/>
              </a:lnSpc>
            </a:pPr>
            <a:r>
              <a:rPr lang="en-GB" sz="1600">
                <a:solidFill>
                  <a:srgbClr val="EEEAE4"/>
                </a:solidFill>
                <a:latin typeface="Inter SemiBold" panose="02000503000000020004" pitchFamily="2" charset="0"/>
                <a:ea typeface="Inter SemiBold" panose="02000503000000020004" pitchFamily="2" charset="0"/>
              </a:rPr>
              <a:t>Use of Real-World Evidence for guideline development</a:t>
            </a:r>
          </a:p>
        </p:txBody>
      </p:sp>
      <p:sp>
        <p:nvSpPr>
          <p:cNvPr id="89" name="TextBox 88">
            <a:extLst>
              <a:ext uri="{FF2B5EF4-FFF2-40B4-BE49-F238E27FC236}">
                <a16:creationId xmlns:a16="http://schemas.microsoft.com/office/drawing/2014/main" id="{4592A8EE-9975-17E5-372B-FD563139C18D}"/>
              </a:ext>
            </a:extLst>
          </p:cNvPr>
          <p:cNvSpPr txBox="1"/>
          <p:nvPr/>
        </p:nvSpPr>
        <p:spPr>
          <a:xfrm>
            <a:off x="9050144" y="4938254"/>
            <a:ext cx="1907634" cy="646331"/>
          </a:xfrm>
          <a:prstGeom prst="rect">
            <a:avLst/>
          </a:prstGeom>
          <a:noFill/>
        </p:spPr>
        <p:txBody>
          <a:bodyPr wrap="square" rtlCol="0">
            <a:spAutoFit/>
          </a:bodyPr>
          <a:lstStyle/>
          <a:p>
            <a:pPr algn="ctr"/>
            <a:r>
              <a:rPr lang="en-GB" sz="3600">
                <a:solidFill>
                  <a:srgbClr val="EEEAE4"/>
                </a:solidFill>
                <a:latin typeface="+mj-lt"/>
              </a:rPr>
              <a:t>&gt; 95%</a:t>
            </a:r>
          </a:p>
        </p:txBody>
      </p:sp>
      <p:sp>
        <p:nvSpPr>
          <p:cNvPr id="90" name="TextBox 89">
            <a:extLst>
              <a:ext uri="{FF2B5EF4-FFF2-40B4-BE49-F238E27FC236}">
                <a16:creationId xmlns:a16="http://schemas.microsoft.com/office/drawing/2014/main" id="{23C914F7-1384-22D4-0DD6-E991004E38B9}"/>
              </a:ext>
            </a:extLst>
          </p:cNvPr>
          <p:cNvSpPr txBox="1"/>
          <p:nvPr/>
        </p:nvSpPr>
        <p:spPr>
          <a:xfrm>
            <a:off x="8860680" y="5526486"/>
            <a:ext cx="2286561" cy="656590"/>
          </a:xfrm>
          <a:prstGeom prst="rect">
            <a:avLst/>
          </a:prstGeom>
          <a:noFill/>
        </p:spPr>
        <p:txBody>
          <a:bodyPr wrap="square" rtlCol="0">
            <a:spAutoFit/>
          </a:bodyPr>
          <a:lstStyle/>
          <a:p>
            <a:pPr algn="ctr">
              <a:lnSpc>
                <a:spcPts val="2200"/>
              </a:lnSpc>
            </a:pPr>
            <a:r>
              <a:rPr lang="en-GB" sz="1600">
                <a:solidFill>
                  <a:schemeClr val="bg1"/>
                </a:solidFill>
              </a:rPr>
              <a:t>of guideline cost-effectiveness models</a:t>
            </a:r>
          </a:p>
        </p:txBody>
      </p:sp>
      <p:sp>
        <p:nvSpPr>
          <p:cNvPr id="94" name="TextBox 93" descr="52 HealthTech guidance encompassing &gt;175 technologies and interventions&#10;">
            <a:extLst>
              <a:ext uri="{FF2B5EF4-FFF2-40B4-BE49-F238E27FC236}">
                <a16:creationId xmlns:a16="http://schemas.microsoft.com/office/drawing/2014/main" id="{ECE7EA4E-869A-E752-342A-DFE05D676F9E}"/>
              </a:ext>
            </a:extLst>
          </p:cNvPr>
          <p:cNvSpPr txBox="1"/>
          <p:nvPr/>
        </p:nvSpPr>
        <p:spPr>
          <a:xfrm>
            <a:off x="4479431" y="3260535"/>
            <a:ext cx="2844646" cy="523220"/>
          </a:xfrm>
          <a:prstGeom prst="rect">
            <a:avLst/>
          </a:prstGeom>
          <a:noFill/>
        </p:spPr>
        <p:txBody>
          <a:bodyPr wrap="square" rtlCol="0">
            <a:spAutoFit/>
          </a:bodyPr>
          <a:lstStyle/>
          <a:p>
            <a:r>
              <a:rPr lang="en-GB" sz="1400" dirty="0">
                <a:solidFill>
                  <a:schemeClr val="bg2"/>
                </a:solidFill>
              </a:rPr>
              <a:t>encompassing &gt;175 technologies and interventions</a:t>
            </a:r>
          </a:p>
        </p:txBody>
      </p:sp>
      <p:sp>
        <p:nvSpPr>
          <p:cNvPr id="95" name="TextBox 94" descr="Guidelines and quality standards: 37 new guidelines or updates to topic suites, significantly above plan, and 7 quality standard updates &#10;">
            <a:extLst>
              <a:ext uri="{FF2B5EF4-FFF2-40B4-BE49-F238E27FC236}">
                <a16:creationId xmlns:a16="http://schemas.microsoft.com/office/drawing/2014/main" id="{3D93BD24-39BF-F9C5-B677-445CDE1AC051}"/>
              </a:ext>
            </a:extLst>
          </p:cNvPr>
          <p:cNvSpPr txBox="1"/>
          <p:nvPr/>
        </p:nvSpPr>
        <p:spPr>
          <a:xfrm>
            <a:off x="8350305" y="2936176"/>
            <a:ext cx="2796936" cy="954107"/>
          </a:xfrm>
          <a:prstGeom prst="rect">
            <a:avLst/>
          </a:prstGeom>
          <a:noFill/>
        </p:spPr>
        <p:txBody>
          <a:bodyPr wrap="square" rtlCol="0">
            <a:spAutoFit/>
          </a:bodyPr>
          <a:lstStyle/>
          <a:p>
            <a:r>
              <a:rPr lang="en-GB" sz="1400" dirty="0">
                <a:solidFill>
                  <a:srgbClr val="EEEAE4"/>
                </a:solidFill>
                <a:latin typeface="Inter SemiBold" panose="02000503000000020004" pitchFamily="2" charset="0"/>
                <a:ea typeface="Inter SemiBold" panose="02000503000000020004" pitchFamily="2" charset="0"/>
              </a:rPr>
              <a:t>37 new guidelines </a:t>
            </a:r>
            <a:r>
              <a:rPr lang="en-GB" sz="1400" dirty="0">
                <a:solidFill>
                  <a:schemeClr val="bg2"/>
                </a:solidFill>
              </a:rPr>
              <a:t>or updates to topic suites, significantly above plan, and </a:t>
            </a:r>
            <a:r>
              <a:rPr lang="en-GB" sz="1400" dirty="0">
                <a:solidFill>
                  <a:srgbClr val="EEEAE4"/>
                </a:solidFill>
                <a:latin typeface="Inter SemiBold" panose="02000503000000020004" pitchFamily="2" charset="0"/>
                <a:ea typeface="Inter SemiBold" panose="02000503000000020004" pitchFamily="2" charset="0"/>
              </a:rPr>
              <a:t>7 quality standard updates</a:t>
            </a:r>
            <a:r>
              <a:rPr lang="en-GB" sz="1400" dirty="0">
                <a:solidFill>
                  <a:schemeClr val="bg2"/>
                </a:solidFill>
              </a:rPr>
              <a:t> </a:t>
            </a:r>
          </a:p>
        </p:txBody>
      </p:sp>
      <p:sp>
        <p:nvSpPr>
          <p:cNvPr id="4" name="TextBox 3">
            <a:extLst>
              <a:ext uri="{FF2B5EF4-FFF2-40B4-BE49-F238E27FC236}">
                <a16:creationId xmlns:a16="http://schemas.microsoft.com/office/drawing/2014/main" id="{AA6E2A49-691D-B0A9-3FF6-024C102EA6EB}"/>
              </a:ext>
            </a:extLst>
          </p:cNvPr>
          <p:cNvSpPr txBox="1"/>
          <p:nvPr/>
        </p:nvSpPr>
        <p:spPr>
          <a:xfrm>
            <a:off x="505999" y="1942407"/>
            <a:ext cx="3526790" cy="307777"/>
          </a:xfrm>
          <a:prstGeom prst="rect">
            <a:avLst/>
          </a:prstGeom>
          <a:noFill/>
        </p:spPr>
        <p:txBody>
          <a:bodyPr wrap="square" lIns="91440" tIns="45720" rIns="91440" bIns="45720" rtlCol="0" anchor="t">
            <a:spAutoFit/>
          </a:bodyPr>
          <a:lstStyle/>
          <a:p>
            <a:r>
              <a:rPr lang="en-GB" sz="1400">
                <a:solidFill>
                  <a:schemeClr val="bg1"/>
                </a:solidFill>
              </a:rPr>
              <a:t>We made </a:t>
            </a:r>
            <a:r>
              <a:rPr lang="en-GB" sz="1400">
                <a:solidFill>
                  <a:srgbClr val="EEEAE4"/>
                </a:solidFill>
                <a:latin typeface="Inter SemiBold"/>
                <a:ea typeface="Inter SemiBold" panose="02000503000000020004" pitchFamily="2" charset="0"/>
              </a:rPr>
              <a:t>positive recommendations</a:t>
            </a:r>
            <a:r>
              <a:rPr lang="en-GB" sz="1400">
                <a:solidFill>
                  <a:schemeClr val="bg1"/>
                </a:solidFill>
                <a:latin typeface="Inter SemiBold"/>
                <a:ea typeface="Inter SemiBold" panose="02000503000000020004" pitchFamily="2" charset="0"/>
              </a:rPr>
              <a:t> </a:t>
            </a:r>
            <a:r>
              <a:rPr lang="en-GB" sz="1400">
                <a:solidFill>
                  <a:schemeClr val="bg1"/>
                </a:solidFill>
              </a:rPr>
              <a:t>in</a:t>
            </a:r>
          </a:p>
        </p:txBody>
      </p:sp>
      <p:sp>
        <p:nvSpPr>
          <p:cNvPr id="6" name="TextBox 5">
            <a:extLst>
              <a:ext uri="{FF2B5EF4-FFF2-40B4-BE49-F238E27FC236}">
                <a16:creationId xmlns:a16="http://schemas.microsoft.com/office/drawing/2014/main" id="{371E37CF-B28D-A03D-5697-3C9927073AEB}"/>
              </a:ext>
            </a:extLst>
          </p:cNvPr>
          <p:cNvSpPr txBox="1"/>
          <p:nvPr/>
        </p:nvSpPr>
        <p:spPr>
          <a:xfrm>
            <a:off x="664782" y="3180066"/>
            <a:ext cx="1303939" cy="584775"/>
          </a:xfrm>
          <a:prstGeom prst="rect">
            <a:avLst/>
          </a:prstGeom>
          <a:noFill/>
        </p:spPr>
        <p:txBody>
          <a:bodyPr wrap="square" lIns="91440" tIns="45720" rIns="91440" bIns="45720" rtlCol="0" anchor="t">
            <a:spAutoFit/>
          </a:bodyPr>
          <a:lstStyle/>
          <a:p>
            <a:r>
              <a:rPr lang="en-GB" sz="3200">
                <a:solidFill>
                  <a:schemeClr val="accent1"/>
                </a:solidFill>
                <a:latin typeface="+mj-lt"/>
              </a:rPr>
              <a:t>83%</a:t>
            </a:r>
          </a:p>
        </p:txBody>
      </p:sp>
      <p:sp>
        <p:nvSpPr>
          <p:cNvPr id="5" name="TextBox 4">
            <a:extLst>
              <a:ext uri="{FF2B5EF4-FFF2-40B4-BE49-F238E27FC236}">
                <a16:creationId xmlns:a16="http://schemas.microsoft.com/office/drawing/2014/main" id="{D460529C-DB1D-5074-18C3-398D343D1349}"/>
              </a:ext>
            </a:extLst>
          </p:cNvPr>
          <p:cNvSpPr txBox="1"/>
          <p:nvPr/>
        </p:nvSpPr>
        <p:spPr>
          <a:xfrm>
            <a:off x="800089" y="2392980"/>
            <a:ext cx="1175397" cy="584775"/>
          </a:xfrm>
          <a:prstGeom prst="rect">
            <a:avLst/>
          </a:prstGeom>
          <a:noFill/>
        </p:spPr>
        <p:txBody>
          <a:bodyPr wrap="square" lIns="91440" tIns="45720" rIns="91440" bIns="45720" rtlCol="0" anchor="t">
            <a:spAutoFit/>
          </a:bodyPr>
          <a:lstStyle/>
          <a:p>
            <a:r>
              <a:rPr lang="en-GB" sz="3200">
                <a:solidFill>
                  <a:schemeClr val="bg1"/>
                </a:solidFill>
                <a:latin typeface="+mj-lt"/>
              </a:rPr>
              <a:t>86%</a:t>
            </a:r>
          </a:p>
        </p:txBody>
      </p:sp>
      <p:sp>
        <p:nvSpPr>
          <p:cNvPr id="11" name="TextBox 10">
            <a:extLst>
              <a:ext uri="{FF2B5EF4-FFF2-40B4-BE49-F238E27FC236}">
                <a16:creationId xmlns:a16="http://schemas.microsoft.com/office/drawing/2014/main" id="{5B8324E8-4D92-987C-7857-B4D340A924B4}"/>
              </a:ext>
            </a:extLst>
          </p:cNvPr>
          <p:cNvSpPr txBox="1"/>
          <p:nvPr/>
        </p:nvSpPr>
        <p:spPr>
          <a:xfrm>
            <a:off x="1812046" y="2291605"/>
            <a:ext cx="2155590" cy="738664"/>
          </a:xfrm>
          <a:prstGeom prst="rect">
            <a:avLst/>
          </a:prstGeom>
          <a:noFill/>
        </p:spPr>
        <p:txBody>
          <a:bodyPr wrap="square" rtlCol="0">
            <a:spAutoFit/>
          </a:bodyPr>
          <a:lstStyle/>
          <a:p>
            <a:r>
              <a:rPr lang="en-GB" sz="1400">
                <a:solidFill>
                  <a:schemeClr val="bg1"/>
                </a:solidFill>
                <a:latin typeface="Inter SemiBold" panose="02000503000000020004" pitchFamily="2" charset="0"/>
                <a:ea typeface="Inter SemiBold" panose="02000503000000020004" pitchFamily="2" charset="0"/>
              </a:rPr>
              <a:t>of our completed technology appraisal guidance</a:t>
            </a:r>
          </a:p>
        </p:txBody>
      </p:sp>
      <p:sp>
        <p:nvSpPr>
          <p:cNvPr id="7" name="TextBox 6">
            <a:extLst>
              <a:ext uri="{FF2B5EF4-FFF2-40B4-BE49-F238E27FC236}">
                <a16:creationId xmlns:a16="http://schemas.microsoft.com/office/drawing/2014/main" id="{0948AED8-668F-4611-2522-889084C94EAF}"/>
              </a:ext>
            </a:extLst>
          </p:cNvPr>
          <p:cNvSpPr txBox="1"/>
          <p:nvPr/>
        </p:nvSpPr>
        <p:spPr>
          <a:xfrm>
            <a:off x="1685853" y="3077607"/>
            <a:ext cx="2155590" cy="738664"/>
          </a:xfrm>
          <a:prstGeom prst="rect">
            <a:avLst/>
          </a:prstGeom>
          <a:noFill/>
        </p:spPr>
        <p:txBody>
          <a:bodyPr wrap="square" rtlCol="0">
            <a:spAutoFit/>
          </a:bodyPr>
          <a:lstStyle/>
          <a:p>
            <a:r>
              <a:rPr lang="en-GB" sz="1400">
                <a:solidFill>
                  <a:schemeClr val="bg1"/>
                </a:solidFill>
                <a:latin typeface="Inter SemiBold" panose="02000503000000020004" pitchFamily="2" charset="0"/>
                <a:ea typeface="Inter SemiBold" panose="02000503000000020004" pitchFamily="2" charset="0"/>
              </a:rPr>
              <a:t>of our highly specialised technologies guidance</a:t>
            </a:r>
          </a:p>
        </p:txBody>
      </p:sp>
      <p:sp>
        <p:nvSpPr>
          <p:cNvPr id="30" name="TextBox 29">
            <a:extLst>
              <a:ext uri="{FF2B5EF4-FFF2-40B4-BE49-F238E27FC236}">
                <a16:creationId xmlns:a16="http://schemas.microsoft.com/office/drawing/2014/main" id="{BC647615-04CA-472E-59DF-C007893C1354}"/>
              </a:ext>
            </a:extLst>
          </p:cNvPr>
          <p:cNvSpPr txBox="1"/>
          <p:nvPr/>
        </p:nvSpPr>
        <p:spPr>
          <a:xfrm>
            <a:off x="1434076" y="5778828"/>
            <a:ext cx="2731224" cy="640175"/>
          </a:xfrm>
          <a:prstGeom prst="rect">
            <a:avLst/>
          </a:prstGeom>
          <a:noFill/>
        </p:spPr>
        <p:txBody>
          <a:bodyPr wrap="square" lIns="91440" tIns="45720" rIns="91440" bIns="45720" rtlCol="0" anchor="t">
            <a:spAutoFit/>
          </a:bodyPr>
          <a:lstStyle/>
          <a:p>
            <a:pPr algn="ctr">
              <a:lnSpc>
                <a:spcPts val="2200"/>
              </a:lnSpc>
            </a:pPr>
            <a:r>
              <a:rPr lang="en-GB" sz="1600">
                <a:solidFill>
                  <a:schemeClr val="bg1"/>
                </a:solidFill>
              </a:rPr>
              <a:t>of committee discussions across all appraisals</a:t>
            </a:r>
          </a:p>
        </p:txBody>
      </p:sp>
      <p:sp>
        <p:nvSpPr>
          <p:cNvPr id="31" name="Title 1" descr="&#10;&#10;&#10;* Source: https://pubmed.ncbi.nlm.nih.gov/32646531&#10;">
            <a:extLst>
              <a:ext uri="{FF2B5EF4-FFF2-40B4-BE49-F238E27FC236}">
                <a16:creationId xmlns:a16="http://schemas.microsoft.com/office/drawing/2014/main" id="{B97E8F4A-EF60-BB97-8226-FDCEB4C30609}"/>
              </a:ext>
            </a:extLst>
          </p:cNvPr>
          <p:cNvSpPr txBox="1">
            <a:spLocks/>
          </p:cNvSpPr>
          <p:nvPr/>
        </p:nvSpPr>
        <p:spPr>
          <a:xfrm>
            <a:off x="307112" y="6520003"/>
            <a:ext cx="9448368" cy="20225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b="1" i="0" kern="1200">
                <a:solidFill>
                  <a:schemeClr val="tx1"/>
                </a:solidFill>
                <a:latin typeface="Lora SemiBold" pitchFamily="2" charset="77"/>
                <a:ea typeface="Lora SemiBold" charset="0"/>
                <a:cs typeface="Lora SemiBold" charset="0"/>
              </a:defRPr>
            </a:lvl1pPr>
          </a:lstStyle>
          <a:p>
            <a:r>
              <a:rPr lang="en-GB" sz="1050" b="0" dirty="0">
                <a:solidFill>
                  <a:srgbClr val="000000"/>
                </a:solidFill>
                <a:latin typeface="Inter" panose="02000503000000020004" pitchFamily="2" charset="0"/>
              </a:rPr>
              <a:t>* Source: https://pubmed.ncbi.nlm.nih.gov/32646531</a:t>
            </a:r>
          </a:p>
        </p:txBody>
      </p:sp>
      <p:pic>
        <p:nvPicPr>
          <p:cNvPr id="33" name="Picture 32" descr="A blue star on a black background&#10;&#10;Description automatically generated">
            <a:extLst>
              <a:ext uri="{FF2B5EF4-FFF2-40B4-BE49-F238E27FC236}">
                <a16:creationId xmlns:a16="http://schemas.microsoft.com/office/drawing/2014/main" id="{E2D84905-5EE8-2772-B70C-CE301B3B79F2}"/>
              </a:ext>
            </a:extLst>
          </p:cNvPr>
          <p:cNvPicPr>
            <a:picLocks noChangeAspect="1"/>
          </p:cNvPicPr>
          <p:nvPr/>
        </p:nvPicPr>
        <p:blipFill>
          <a:blip r:embed="rId5"/>
          <a:stretch>
            <a:fillRect/>
          </a:stretch>
        </p:blipFill>
        <p:spPr>
          <a:xfrm>
            <a:off x="10788927" y="-128688"/>
            <a:ext cx="1641629" cy="1641629"/>
          </a:xfrm>
          <a:prstGeom prst="rect">
            <a:avLst/>
          </a:prstGeom>
        </p:spPr>
      </p:pic>
    </p:spTree>
    <p:extLst>
      <p:ext uri="{BB962C8B-B14F-4D97-AF65-F5344CB8AC3E}">
        <p14:creationId xmlns:p14="http://schemas.microsoft.com/office/powerpoint/2010/main" val="3182880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02D1B-8234-0620-F081-1CC1DFF21A14}"/>
            </a:ext>
          </a:extLst>
        </p:cNvPr>
        <p:cNvGrpSpPr/>
        <p:nvPr/>
      </p:nvGrpSpPr>
      <p:grpSpPr>
        <a:xfrm>
          <a:off x="0" y="0"/>
          <a:ext cx="0" cy="0"/>
          <a:chOff x="0" y="0"/>
          <a:chExt cx="0" cy="0"/>
        </a:xfrm>
      </p:grpSpPr>
      <p:grpSp>
        <p:nvGrpSpPr>
          <p:cNvPr id="28" name="Group 27" descr="We published our first resources on virtual wards, to help clinicians manage patients with acute respiratory infections at home and reduce NHS pressures">
            <a:extLst>
              <a:ext uri="{FF2B5EF4-FFF2-40B4-BE49-F238E27FC236}">
                <a16:creationId xmlns:a16="http://schemas.microsoft.com/office/drawing/2014/main" id="{D23776F4-B0A0-8789-D528-B4C04A490441}"/>
              </a:ext>
            </a:extLst>
          </p:cNvPr>
          <p:cNvGrpSpPr/>
          <p:nvPr/>
        </p:nvGrpSpPr>
        <p:grpSpPr>
          <a:xfrm>
            <a:off x="8196697" y="2091455"/>
            <a:ext cx="3614528" cy="2045212"/>
            <a:chOff x="8196697" y="2091455"/>
            <a:chExt cx="3614528" cy="2045212"/>
          </a:xfrm>
        </p:grpSpPr>
        <p:sp>
          <p:nvSpPr>
            <p:cNvPr id="27" name="Rectangle 26">
              <a:extLst>
                <a:ext uri="{FF2B5EF4-FFF2-40B4-BE49-F238E27FC236}">
                  <a16:creationId xmlns:a16="http://schemas.microsoft.com/office/drawing/2014/main" id="{8D7E79A9-14A9-B572-6FB8-F928C360AB95}"/>
                </a:ext>
              </a:extLst>
            </p:cNvPr>
            <p:cNvSpPr/>
            <p:nvPr/>
          </p:nvSpPr>
          <p:spPr>
            <a:xfrm>
              <a:off x="8196697" y="2091455"/>
              <a:ext cx="3614528" cy="20452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descr="A computer screen with a black background&#10;&#10;Description automatically generated">
              <a:extLst>
                <a:ext uri="{FF2B5EF4-FFF2-40B4-BE49-F238E27FC236}">
                  <a16:creationId xmlns:a16="http://schemas.microsoft.com/office/drawing/2014/main" id="{F89ABF20-8BD0-D5CE-504E-34FB76755064}"/>
                </a:ext>
              </a:extLst>
            </p:cNvPr>
            <p:cNvPicPr>
              <a:picLocks noChangeAspect="1"/>
            </p:cNvPicPr>
            <p:nvPr/>
          </p:nvPicPr>
          <p:blipFill rotWithShape="1">
            <a:blip r:embed="rId2"/>
            <a:srcRect l="63665" t="2660" r="6330" b="49063"/>
            <a:stretch/>
          </p:blipFill>
          <p:spPr>
            <a:xfrm>
              <a:off x="10724707" y="2135372"/>
              <a:ext cx="1085599" cy="988828"/>
            </a:xfrm>
            <a:prstGeom prst="rect">
              <a:avLst/>
            </a:prstGeom>
          </p:spPr>
        </p:pic>
      </p:grpSp>
      <p:grpSp>
        <p:nvGrpSpPr>
          <p:cNvPr id="4" name="Group 3" descr="We recommended life-changing hybrid closed loop technology. This has the potential to benefit 150,000 adults and children with type 1 diabetes">
            <a:extLst>
              <a:ext uri="{FF2B5EF4-FFF2-40B4-BE49-F238E27FC236}">
                <a16:creationId xmlns:a16="http://schemas.microsoft.com/office/drawing/2014/main" id="{00BF9AC4-A2CC-6C57-F233-BD3FC6DE94EC}"/>
              </a:ext>
            </a:extLst>
          </p:cNvPr>
          <p:cNvGrpSpPr/>
          <p:nvPr/>
        </p:nvGrpSpPr>
        <p:grpSpPr>
          <a:xfrm>
            <a:off x="4329645" y="2088299"/>
            <a:ext cx="3614528" cy="2045212"/>
            <a:chOff x="4329645" y="2088299"/>
            <a:chExt cx="3614528" cy="2045212"/>
          </a:xfrm>
        </p:grpSpPr>
        <p:sp>
          <p:nvSpPr>
            <p:cNvPr id="36" name="Rectangle 35">
              <a:extLst>
                <a:ext uri="{FF2B5EF4-FFF2-40B4-BE49-F238E27FC236}">
                  <a16:creationId xmlns:a16="http://schemas.microsoft.com/office/drawing/2014/main" id="{1FAA0FD4-1BE9-74A7-FFCB-A4D43CA4A753}"/>
                </a:ext>
              </a:extLst>
            </p:cNvPr>
            <p:cNvSpPr>
              <a:spLocks/>
            </p:cNvSpPr>
            <p:nvPr/>
          </p:nvSpPr>
          <p:spPr>
            <a:xfrm>
              <a:off x="4329645" y="2088299"/>
              <a:ext cx="3614528" cy="20452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descr="A video game controller with a black background&#10;&#10;Description automatically generated">
              <a:extLst>
                <a:ext uri="{FF2B5EF4-FFF2-40B4-BE49-F238E27FC236}">
                  <a16:creationId xmlns:a16="http://schemas.microsoft.com/office/drawing/2014/main" id="{3CEE7226-BC6A-195B-CD1E-993DBBC14A6D}"/>
                </a:ext>
              </a:extLst>
            </p:cNvPr>
            <p:cNvPicPr>
              <a:picLocks noChangeAspect="1"/>
            </p:cNvPicPr>
            <p:nvPr/>
          </p:nvPicPr>
          <p:blipFill rotWithShape="1">
            <a:blip r:embed="rId3"/>
            <a:srcRect l="66700" t="20050" b="6442"/>
            <a:stretch/>
          </p:blipFill>
          <p:spPr>
            <a:xfrm>
              <a:off x="6733974" y="2627874"/>
              <a:ext cx="1204793" cy="1505637"/>
            </a:xfrm>
            <a:prstGeom prst="rect">
              <a:avLst/>
            </a:prstGeom>
          </p:spPr>
        </p:pic>
      </p:grpSp>
      <p:grpSp>
        <p:nvGrpSpPr>
          <p:cNvPr id="20" name="Group 19" descr="Our digital heath programme is now &gt;30 times bigger than it was in 2021/22, assessing 105 technologies in 2023/24. &#10;">
            <a:extLst>
              <a:ext uri="{FF2B5EF4-FFF2-40B4-BE49-F238E27FC236}">
                <a16:creationId xmlns:a16="http://schemas.microsoft.com/office/drawing/2014/main" id="{514B5534-D09C-6B13-7A5C-926A4D420BB0}"/>
              </a:ext>
            </a:extLst>
          </p:cNvPr>
          <p:cNvGrpSpPr/>
          <p:nvPr/>
        </p:nvGrpSpPr>
        <p:grpSpPr>
          <a:xfrm>
            <a:off x="427787" y="2088299"/>
            <a:ext cx="3622800" cy="2045212"/>
            <a:chOff x="427787" y="2088299"/>
            <a:chExt cx="3622800" cy="2045212"/>
          </a:xfrm>
        </p:grpSpPr>
        <p:sp>
          <p:nvSpPr>
            <p:cNvPr id="14" name="Rectangle 13">
              <a:extLst>
                <a:ext uri="{FF2B5EF4-FFF2-40B4-BE49-F238E27FC236}">
                  <a16:creationId xmlns:a16="http://schemas.microsoft.com/office/drawing/2014/main" id="{EAD8D7A9-9C23-FE22-B835-0FF494B95F4F}"/>
                </a:ext>
              </a:extLst>
            </p:cNvPr>
            <p:cNvSpPr/>
            <p:nvPr/>
          </p:nvSpPr>
          <p:spPr>
            <a:xfrm>
              <a:off x="427787" y="2088299"/>
              <a:ext cx="3614528" cy="20452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A blue rectangular object with a black background&#10;&#10;Description automatically generated">
              <a:extLst>
                <a:ext uri="{FF2B5EF4-FFF2-40B4-BE49-F238E27FC236}">
                  <a16:creationId xmlns:a16="http://schemas.microsoft.com/office/drawing/2014/main" id="{9DAE0477-633F-5252-1E95-E0EA328DB56B}"/>
                </a:ext>
              </a:extLst>
            </p:cNvPr>
            <p:cNvPicPr>
              <a:picLocks noChangeAspect="1"/>
            </p:cNvPicPr>
            <p:nvPr/>
          </p:nvPicPr>
          <p:blipFill rotWithShape="1">
            <a:blip r:embed="rId4"/>
            <a:srcRect l="64569" t="3387" b="34581"/>
            <a:stretch/>
          </p:blipFill>
          <p:spPr>
            <a:xfrm>
              <a:off x="2768682" y="2156135"/>
              <a:ext cx="1281905" cy="1270555"/>
            </a:xfrm>
            <a:prstGeom prst="rect">
              <a:avLst/>
            </a:prstGeom>
          </p:spPr>
        </p:pic>
      </p:grpSp>
      <p:sp>
        <p:nvSpPr>
          <p:cNvPr id="6" name="TextBox 5">
            <a:extLst>
              <a:ext uri="{FF2B5EF4-FFF2-40B4-BE49-F238E27FC236}">
                <a16:creationId xmlns:a16="http://schemas.microsoft.com/office/drawing/2014/main" id="{7DA2336E-6499-B0E4-10CE-7642543BAB99}"/>
              </a:ext>
            </a:extLst>
          </p:cNvPr>
          <p:cNvSpPr txBox="1"/>
          <p:nvPr/>
        </p:nvSpPr>
        <p:spPr>
          <a:xfrm>
            <a:off x="5642341" y="5076270"/>
            <a:ext cx="6549655" cy="1682512"/>
          </a:xfrm>
          <a:prstGeom prst="rect">
            <a:avLst/>
          </a:prstGeom>
          <a:solidFill>
            <a:srgbClr val="F7F4F1"/>
          </a:solidFill>
        </p:spPr>
        <p:txBody>
          <a:bodyPr wrap="square" rtlCol="0">
            <a:spAutoFit/>
          </a:bodyPr>
          <a:lstStyle/>
          <a:p>
            <a:pPr marL="742950" lvl="1" indent="-285750">
              <a:lnSpc>
                <a:spcPts val="1400"/>
              </a:lnSpc>
              <a:spcAft>
                <a:spcPts val="600"/>
              </a:spcAft>
              <a:buFont typeface="Wingdings" panose="05000000000000000000" pitchFamily="2" charset="2"/>
              <a:buChar char="ü"/>
            </a:pPr>
            <a:r>
              <a:rPr lang="en-GB" sz="1400" b="0" i="0" u="none" strike="noStrike" kern="1200">
                <a:effectLst/>
                <a:latin typeface="+mn-lt"/>
                <a:ea typeface="+mn-ea"/>
                <a:cs typeface="+mn-cs"/>
              </a:rPr>
              <a:t>Established an integrated prioritisation board. This has been operating in shadow form ahead of full launch in May 2024. </a:t>
            </a:r>
          </a:p>
          <a:p>
            <a:pPr marL="742950" lvl="1" indent="-285750">
              <a:lnSpc>
                <a:spcPts val="1400"/>
              </a:lnSpc>
              <a:spcAft>
                <a:spcPts val="600"/>
              </a:spcAft>
              <a:buFont typeface="Wingdings" panose="05000000000000000000" pitchFamily="2" charset="2"/>
              <a:buChar char="ü"/>
            </a:pPr>
            <a:r>
              <a:rPr lang="en-GB" sz="1400" b="0" i="0" u="none" strike="noStrike" kern="1200">
                <a:effectLst/>
                <a:latin typeface="+mn-lt"/>
                <a:ea typeface="+mn-ea"/>
                <a:cs typeface="+mn-cs"/>
              </a:rPr>
              <a:t>Developed a common prioritisation framework. This will be used by the prioritisation board and applied to all topics and products considered by NICE in a consistent and transparent way.​</a:t>
            </a:r>
          </a:p>
          <a:p>
            <a:pPr marL="742950" lvl="1" indent="-285750">
              <a:lnSpc>
                <a:spcPts val="1400"/>
              </a:lnSpc>
              <a:spcAft>
                <a:spcPts val="600"/>
              </a:spcAft>
              <a:buFont typeface="Wingdings" panose="05000000000000000000" pitchFamily="2" charset="2"/>
              <a:buChar char="ü"/>
            </a:pPr>
            <a:r>
              <a:rPr lang="en-GB" sz="1400" b="0" i="0" u="none" strike="noStrike" kern="1200">
                <a:effectLst/>
                <a:latin typeface="+mn-lt"/>
                <a:ea typeface="+mn-ea"/>
                <a:cs typeface="+mn-cs"/>
              </a:rPr>
              <a:t>Developed our strategic principles for public health, social care and rare diseases in collaboration with system partners to complement the new prioritisation framework.</a:t>
            </a:r>
          </a:p>
        </p:txBody>
      </p:sp>
      <p:sp>
        <p:nvSpPr>
          <p:cNvPr id="2" name="Title 1">
            <a:extLst>
              <a:ext uri="{FF2B5EF4-FFF2-40B4-BE49-F238E27FC236}">
                <a16:creationId xmlns:a16="http://schemas.microsoft.com/office/drawing/2014/main" id="{EFB03F8C-72F1-80DE-A88D-0546024825CE}"/>
              </a:ext>
            </a:extLst>
          </p:cNvPr>
          <p:cNvSpPr>
            <a:spLocks noGrp="1"/>
          </p:cNvSpPr>
          <p:nvPr>
            <p:ph type="ctrTitle"/>
          </p:nvPr>
        </p:nvSpPr>
        <p:spPr>
          <a:xfrm>
            <a:off x="397329" y="180962"/>
            <a:ext cx="10658598" cy="694593"/>
          </a:xfrm>
        </p:spPr>
        <p:txBody>
          <a:bodyPr>
            <a:noAutofit/>
          </a:bodyPr>
          <a:lstStyle/>
          <a:p>
            <a:r>
              <a:rPr lang="en-GB" sz="3200">
                <a:solidFill>
                  <a:schemeClr val="tx2"/>
                </a:solidFill>
              </a:rPr>
              <a:t>On relevance, we focussed on the key opportunities and challenges facing people, the health and care system, and wider life sciences sector</a:t>
            </a:r>
          </a:p>
        </p:txBody>
      </p:sp>
      <p:sp>
        <p:nvSpPr>
          <p:cNvPr id="5" name="Rectangle 4">
            <a:extLst>
              <a:ext uri="{FF2B5EF4-FFF2-40B4-BE49-F238E27FC236}">
                <a16:creationId xmlns:a16="http://schemas.microsoft.com/office/drawing/2014/main" id="{536742FC-1CBA-8021-F62C-77A7349139BF}"/>
              </a:ext>
              <a:ext uri="{C183D7F6-B498-43B3-948B-1728B52AA6E4}">
                <adec:decorative xmlns:adec="http://schemas.microsoft.com/office/drawing/2017/decorative" val="1"/>
              </a:ext>
            </a:extLst>
          </p:cNvPr>
          <p:cNvSpPr/>
          <p:nvPr/>
        </p:nvSpPr>
        <p:spPr>
          <a:xfrm>
            <a:off x="397329" y="5699558"/>
            <a:ext cx="1796142" cy="802885"/>
          </a:xfrm>
          <a:prstGeom prst="rect">
            <a:avLst/>
          </a:prstGeom>
          <a:solidFill>
            <a:srgbClr val="F7F4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a:extLst>
              <a:ext uri="{FF2B5EF4-FFF2-40B4-BE49-F238E27FC236}">
                <a16:creationId xmlns:a16="http://schemas.microsoft.com/office/drawing/2014/main" id="{866576BD-2CA8-3579-89FC-93D075538E0A}"/>
              </a:ext>
            </a:extLst>
          </p:cNvPr>
          <p:cNvSpPr txBox="1"/>
          <p:nvPr/>
        </p:nvSpPr>
        <p:spPr>
          <a:xfrm>
            <a:off x="397329" y="4291212"/>
            <a:ext cx="2601365" cy="654410"/>
          </a:xfrm>
          <a:prstGeom prst="rect">
            <a:avLst/>
          </a:prstGeom>
          <a:solidFill>
            <a:srgbClr val="C8E0E6"/>
          </a:solidFill>
        </p:spPr>
        <p:txBody>
          <a:bodyPr wrap="square" lIns="216000" tIns="108000" rIns="108000" bIns="108000" rtlCol="0">
            <a:spAutoFit/>
          </a:bodyPr>
          <a:lstStyle/>
          <a:p>
            <a:r>
              <a:rPr lang="en-GB" sz="1400">
                <a:latin typeface="Inter SemiBold" panose="02000503000000020004" pitchFamily="2" charset="0"/>
                <a:ea typeface="Inter SemiBold" panose="02000503000000020004" pitchFamily="2" charset="0"/>
              </a:rPr>
              <a:t>What we said we </a:t>
            </a:r>
            <a:br>
              <a:rPr lang="en-GB" sz="1400">
                <a:latin typeface="Inter SemiBold" panose="02000503000000020004" pitchFamily="2" charset="0"/>
                <a:ea typeface="Inter SemiBold" panose="02000503000000020004" pitchFamily="2" charset="0"/>
              </a:rPr>
            </a:br>
            <a:r>
              <a:rPr lang="en-GB" sz="1400">
                <a:latin typeface="Inter SemiBold" panose="02000503000000020004" pitchFamily="2" charset="0"/>
                <a:ea typeface="Inter SemiBold" panose="02000503000000020004" pitchFamily="2" charset="0"/>
              </a:rPr>
              <a:t>would do in 2023/24</a:t>
            </a:r>
            <a:endParaRPr lang="en-GB">
              <a:latin typeface="Inter SemiBold" panose="02000503000000020004" pitchFamily="2" charset="0"/>
              <a:ea typeface="Inter SemiBold" panose="02000503000000020004" pitchFamily="2" charset="0"/>
            </a:endParaRPr>
          </a:p>
        </p:txBody>
      </p:sp>
      <p:sp>
        <p:nvSpPr>
          <p:cNvPr id="64" name="TextBox 63">
            <a:extLst>
              <a:ext uri="{FF2B5EF4-FFF2-40B4-BE49-F238E27FC236}">
                <a16:creationId xmlns:a16="http://schemas.microsoft.com/office/drawing/2014/main" id="{5E126161-AFF1-7663-D7E7-EDDFF8636C44}"/>
              </a:ext>
            </a:extLst>
          </p:cNvPr>
          <p:cNvSpPr txBox="1"/>
          <p:nvPr/>
        </p:nvSpPr>
        <p:spPr>
          <a:xfrm>
            <a:off x="2998695" y="4292623"/>
            <a:ext cx="8818526" cy="648997"/>
          </a:xfrm>
          <a:prstGeom prst="rect">
            <a:avLst/>
          </a:prstGeom>
          <a:solidFill>
            <a:schemeClr val="accent5"/>
          </a:solidFill>
          <a:ln>
            <a:noFill/>
          </a:ln>
        </p:spPr>
        <p:txBody>
          <a:bodyPr wrap="square" lIns="684000" tIns="108000" rIns="108000" bIns="108000" rtlCol="0">
            <a:spAutoFit/>
          </a:bodyPr>
          <a:lstStyle/>
          <a:p>
            <a:r>
              <a:rPr lang="en-GB" sz="1400">
                <a:solidFill>
                  <a:schemeClr val="bg1"/>
                </a:solidFill>
                <a:latin typeface="Inter SemiBold" panose="02000503000000020004" pitchFamily="2" charset="0"/>
                <a:ea typeface="Inter SemiBold" panose="02000503000000020004" pitchFamily="2" charset="0"/>
              </a:rPr>
              <a:t>What we delivered </a:t>
            </a:r>
            <a:br>
              <a:rPr lang="en-GB" sz="1400">
                <a:solidFill>
                  <a:schemeClr val="bg1"/>
                </a:solidFill>
                <a:latin typeface="Inter SemiBold" panose="02000503000000020004" pitchFamily="2" charset="0"/>
                <a:ea typeface="Inter SemiBold" panose="02000503000000020004" pitchFamily="2" charset="0"/>
              </a:rPr>
            </a:br>
            <a:r>
              <a:rPr lang="en-GB" sz="1400">
                <a:solidFill>
                  <a:schemeClr val="bg1"/>
                </a:solidFill>
                <a:latin typeface="Inter SemiBold" panose="02000503000000020004" pitchFamily="2" charset="0"/>
                <a:ea typeface="Inter SemiBold" panose="02000503000000020004" pitchFamily="2" charset="0"/>
              </a:rPr>
              <a:t>in 2023/24</a:t>
            </a:r>
          </a:p>
        </p:txBody>
      </p:sp>
      <p:sp>
        <p:nvSpPr>
          <p:cNvPr id="66" name="TextBox 65">
            <a:extLst>
              <a:ext uri="{FF2B5EF4-FFF2-40B4-BE49-F238E27FC236}">
                <a16:creationId xmlns:a16="http://schemas.microsoft.com/office/drawing/2014/main" id="{4A7EADF4-26C8-D55A-A3C4-96AABD8F97AA}"/>
              </a:ext>
            </a:extLst>
          </p:cNvPr>
          <p:cNvSpPr txBox="1"/>
          <p:nvPr/>
        </p:nvSpPr>
        <p:spPr>
          <a:xfrm>
            <a:off x="397330" y="5076270"/>
            <a:ext cx="2728642" cy="1384995"/>
          </a:xfrm>
          <a:prstGeom prst="rect">
            <a:avLst/>
          </a:prstGeom>
          <a:solidFill>
            <a:srgbClr val="F7F4F1"/>
          </a:solidFill>
        </p:spPr>
        <p:txBody>
          <a:bodyPr wrap="square" rtlCol="0">
            <a:spAutoFit/>
          </a:bodyPr>
          <a:lstStyle/>
          <a:p>
            <a:r>
              <a:rPr lang="en-GB" sz="1400" b="0" i="0" u="none" strike="noStrike" kern="1200">
                <a:effectLst/>
                <a:latin typeface="+mn-lt"/>
                <a:ea typeface="+mn-ea"/>
                <a:cs typeface="+mn-cs"/>
              </a:rPr>
              <a:t>Increase the relevance of our guidance by </a:t>
            </a:r>
            <a:r>
              <a:rPr lang="en-GB" sz="1400" i="0" u="none" strike="noStrike" kern="1200">
                <a:effectLst/>
                <a:latin typeface="+mn-lt"/>
                <a:ea typeface="+mn-ea"/>
                <a:cs typeface="+mn-cs"/>
              </a:rPr>
              <a:t>developing a NICE-wide horizon scanning and topic selection function </a:t>
            </a:r>
            <a:r>
              <a:rPr lang="en-GB" sz="1400" b="0" i="0" u="none" strike="noStrike" kern="1200">
                <a:effectLst/>
                <a:latin typeface="+mn-lt"/>
                <a:ea typeface="+mn-ea"/>
                <a:cs typeface="+mn-cs"/>
              </a:rPr>
              <a:t>enabled by coordinated stakeholder engagement.</a:t>
            </a:r>
            <a:endParaRPr lang="en-GB" sz="1400"/>
          </a:p>
        </p:txBody>
      </p:sp>
      <p:sp>
        <p:nvSpPr>
          <p:cNvPr id="67" name="TextBox 66">
            <a:extLst>
              <a:ext uri="{FF2B5EF4-FFF2-40B4-BE49-F238E27FC236}">
                <a16:creationId xmlns:a16="http://schemas.microsoft.com/office/drawing/2014/main" id="{797CB470-9DAB-C9A5-028F-D736CC9E9193}"/>
              </a:ext>
            </a:extLst>
          </p:cNvPr>
          <p:cNvSpPr txBox="1"/>
          <p:nvPr/>
        </p:nvSpPr>
        <p:spPr>
          <a:xfrm>
            <a:off x="3588937" y="5066994"/>
            <a:ext cx="2443269" cy="1169551"/>
          </a:xfrm>
          <a:prstGeom prst="rect">
            <a:avLst/>
          </a:prstGeom>
          <a:solidFill>
            <a:srgbClr val="F7F4F1"/>
          </a:solidFill>
        </p:spPr>
        <p:txBody>
          <a:bodyPr wrap="square" rtlCol="0">
            <a:spAutoFit/>
          </a:bodyPr>
          <a:lstStyle/>
          <a:p>
            <a:pPr marL="285750" indent="-285750">
              <a:lnSpc>
                <a:spcPts val="1400"/>
              </a:lnSpc>
              <a:spcAft>
                <a:spcPts val="1800"/>
              </a:spcAft>
              <a:buFont typeface="Wingdings" panose="05000000000000000000" pitchFamily="2" charset="2"/>
              <a:buChar char="ü"/>
            </a:pPr>
            <a:r>
              <a:rPr lang="en-GB" sz="1400" b="0" i="0" u="none" strike="noStrike" kern="1200">
                <a:effectLst/>
                <a:latin typeface="Inter SemiBold" panose="02000503000000020004" pitchFamily="2" charset="0"/>
                <a:ea typeface="Inter SemiBold" panose="02000503000000020004" pitchFamily="2" charset="0"/>
              </a:rPr>
              <a:t>We are now consulting on this approach ahead of formally implementing our new way of working from May 2024:</a:t>
            </a:r>
          </a:p>
        </p:txBody>
      </p:sp>
      <p:pic>
        <p:nvPicPr>
          <p:cNvPr id="71" name="Picture 70" descr="A blue and black target with a stick&#10;&#10;Description automatically generated">
            <a:extLst>
              <a:ext uri="{FF2B5EF4-FFF2-40B4-BE49-F238E27FC236}">
                <a16:creationId xmlns:a16="http://schemas.microsoft.com/office/drawing/2014/main" id="{388AA14F-771F-C3B2-2455-1AFE92BA54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1799" y="122980"/>
            <a:ext cx="1416895" cy="1416895"/>
          </a:xfrm>
          <a:prstGeom prst="rect">
            <a:avLst/>
          </a:prstGeom>
        </p:spPr>
      </p:pic>
      <p:sp>
        <p:nvSpPr>
          <p:cNvPr id="72" name="TextBox 71">
            <a:extLst>
              <a:ext uri="{FF2B5EF4-FFF2-40B4-BE49-F238E27FC236}">
                <a16:creationId xmlns:a16="http://schemas.microsoft.com/office/drawing/2014/main" id="{66060F93-3C15-5A70-4E01-EAC0936A9531}"/>
              </a:ext>
            </a:extLst>
          </p:cNvPr>
          <p:cNvSpPr txBox="1"/>
          <p:nvPr/>
        </p:nvSpPr>
        <p:spPr>
          <a:xfrm>
            <a:off x="8308393" y="2226396"/>
            <a:ext cx="1696917" cy="307777"/>
          </a:xfrm>
          <a:prstGeom prst="rect">
            <a:avLst/>
          </a:prstGeom>
          <a:noFill/>
        </p:spPr>
        <p:txBody>
          <a:bodyPr wrap="square" rtlCol="0">
            <a:spAutoFit/>
          </a:bodyPr>
          <a:lstStyle/>
          <a:p>
            <a:r>
              <a:rPr lang="en-GB" sz="1400">
                <a:solidFill>
                  <a:schemeClr val="bg2"/>
                </a:solidFill>
              </a:rPr>
              <a:t>We published our</a:t>
            </a:r>
          </a:p>
        </p:txBody>
      </p:sp>
      <p:sp>
        <p:nvSpPr>
          <p:cNvPr id="73" name="TextBox 72">
            <a:extLst>
              <a:ext uri="{FF2B5EF4-FFF2-40B4-BE49-F238E27FC236}">
                <a16:creationId xmlns:a16="http://schemas.microsoft.com/office/drawing/2014/main" id="{35F95C06-6455-0AEE-AAA3-1B5A7D581A84}"/>
              </a:ext>
            </a:extLst>
          </p:cNvPr>
          <p:cNvSpPr txBox="1"/>
          <p:nvPr/>
        </p:nvSpPr>
        <p:spPr>
          <a:xfrm>
            <a:off x="8297634" y="2480827"/>
            <a:ext cx="2397875" cy="656590"/>
          </a:xfrm>
          <a:prstGeom prst="rect">
            <a:avLst/>
          </a:prstGeom>
          <a:noFill/>
        </p:spPr>
        <p:txBody>
          <a:bodyPr wrap="square" lIns="91440" tIns="45720" rIns="91440" bIns="45720" rtlCol="0" anchor="t">
            <a:spAutoFit/>
          </a:bodyPr>
          <a:lstStyle/>
          <a:p>
            <a:pPr>
              <a:lnSpc>
                <a:spcPts val="2200"/>
              </a:lnSpc>
            </a:pPr>
            <a:r>
              <a:rPr lang="en-GB" sz="2100">
                <a:solidFill>
                  <a:srgbClr val="EEEAE4"/>
                </a:solidFill>
                <a:latin typeface="+mj-lt"/>
              </a:rPr>
              <a:t>first resources on virtual wards, </a:t>
            </a:r>
          </a:p>
        </p:txBody>
      </p:sp>
      <p:sp>
        <p:nvSpPr>
          <p:cNvPr id="74" name="TextBox 73">
            <a:extLst>
              <a:ext uri="{FF2B5EF4-FFF2-40B4-BE49-F238E27FC236}">
                <a16:creationId xmlns:a16="http://schemas.microsoft.com/office/drawing/2014/main" id="{9B0B49A7-AF39-0FBE-FFE6-A12A3DAD05A8}"/>
              </a:ext>
            </a:extLst>
          </p:cNvPr>
          <p:cNvSpPr txBox="1"/>
          <p:nvPr/>
        </p:nvSpPr>
        <p:spPr>
          <a:xfrm>
            <a:off x="8307853" y="3054960"/>
            <a:ext cx="2830308" cy="948389"/>
          </a:xfrm>
          <a:prstGeom prst="rect">
            <a:avLst/>
          </a:prstGeom>
          <a:noFill/>
        </p:spPr>
        <p:txBody>
          <a:bodyPr wrap="square" rtlCol="0">
            <a:spAutoFit/>
          </a:bodyPr>
          <a:lstStyle/>
          <a:p>
            <a:r>
              <a:rPr lang="en-GB" sz="1400">
                <a:solidFill>
                  <a:schemeClr val="bg2"/>
                </a:solidFill>
              </a:rPr>
              <a:t>to help clinicians manage patients with acute respiratory infections at home and reduce NHS pressures.</a:t>
            </a:r>
          </a:p>
        </p:txBody>
      </p:sp>
      <p:sp>
        <p:nvSpPr>
          <p:cNvPr id="75" name="TextBox 74">
            <a:extLst>
              <a:ext uri="{FF2B5EF4-FFF2-40B4-BE49-F238E27FC236}">
                <a16:creationId xmlns:a16="http://schemas.microsoft.com/office/drawing/2014/main" id="{6E1F062F-344C-729F-D37A-91A7D309B3C5}"/>
              </a:ext>
            </a:extLst>
          </p:cNvPr>
          <p:cNvSpPr txBox="1"/>
          <p:nvPr/>
        </p:nvSpPr>
        <p:spPr>
          <a:xfrm>
            <a:off x="4405752" y="2835956"/>
            <a:ext cx="2145955" cy="707886"/>
          </a:xfrm>
          <a:prstGeom prst="rect">
            <a:avLst/>
          </a:prstGeom>
          <a:noFill/>
        </p:spPr>
        <p:txBody>
          <a:bodyPr wrap="square" lIns="91440" tIns="45720" rIns="91440" bIns="45720" rtlCol="0" anchor="t">
            <a:spAutoFit/>
          </a:bodyPr>
          <a:lstStyle/>
          <a:p>
            <a:r>
              <a:rPr lang="en-GB" sz="4000">
                <a:solidFill>
                  <a:srgbClr val="EEEAE4"/>
                </a:solidFill>
                <a:latin typeface="+mj-lt"/>
              </a:rPr>
              <a:t>150,000</a:t>
            </a:r>
          </a:p>
        </p:txBody>
      </p:sp>
      <p:sp>
        <p:nvSpPr>
          <p:cNvPr id="76" name="TextBox 75">
            <a:extLst>
              <a:ext uri="{FF2B5EF4-FFF2-40B4-BE49-F238E27FC236}">
                <a16:creationId xmlns:a16="http://schemas.microsoft.com/office/drawing/2014/main" id="{2334192C-9F07-3D06-FF2B-9EA1A3B0F85B}"/>
              </a:ext>
            </a:extLst>
          </p:cNvPr>
          <p:cNvSpPr txBox="1"/>
          <p:nvPr/>
        </p:nvSpPr>
        <p:spPr>
          <a:xfrm>
            <a:off x="4394590" y="2195140"/>
            <a:ext cx="3172037" cy="738664"/>
          </a:xfrm>
          <a:prstGeom prst="rect">
            <a:avLst/>
          </a:prstGeom>
          <a:noFill/>
        </p:spPr>
        <p:txBody>
          <a:bodyPr wrap="square" rtlCol="0">
            <a:spAutoFit/>
          </a:bodyPr>
          <a:lstStyle/>
          <a:p>
            <a:r>
              <a:rPr lang="en-GB" sz="1400" dirty="0">
                <a:solidFill>
                  <a:schemeClr val="bg2"/>
                </a:solidFill>
              </a:rPr>
              <a:t>We recommended </a:t>
            </a:r>
            <a:r>
              <a:rPr lang="en-GB" sz="1400" dirty="0">
                <a:solidFill>
                  <a:srgbClr val="EEEAE4"/>
                </a:solidFill>
                <a:latin typeface="Inter SemiBold" panose="02000503000000020004" pitchFamily="2" charset="0"/>
                <a:ea typeface="Inter SemiBold" panose="02000503000000020004" pitchFamily="2" charset="0"/>
              </a:rPr>
              <a:t>life-changing hybrid closed loop technology</a:t>
            </a:r>
            <a:r>
              <a:rPr lang="en-GB" sz="1400" dirty="0">
                <a:solidFill>
                  <a:schemeClr val="bg2"/>
                </a:solidFill>
              </a:rPr>
              <a:t>. This has the potential to benefit </a:t>
            </a:r>
          </a:p>
        </p:txBody>
      </p:sp>
      <p:sp>
        <p:nvSpPr>
          <p:cNvPr id="77" name="TextBox 76">
            <a:extLst>
              <a:ext uri="{FF2B5EF4-FFF2-40B4-BE49-F238E27FC236}">
                <a16:creationId xmlns:a16="http://schemas.microsoft.com/office/drawing/2014/main" id="{01A596C9-4AA0-6E7C-F859-9239F17CF348}"/>
              </a:ext>
            </a:extLst>
          </p:cNvPr>
          <p:cNvSpPr txBox="1"/>
          <p:nvPr/>
        </p:nvSpPr>
        <p:spPr>
          <a:xfrm>
            <a:off x="494268" y="3147891"/>
            <a:ext cx="3228451" cy="382990"/>
          </a:xfrm>
          <a:prstGeom prst="rect">
            <a:avLst/>
          </a:prstGeom>
          <a:noFill/>
        </p:spPr>
        <p:txBody>
          <a:bodyPr wrap="square" lIns="91440" tIns="45720" rIns="91440" bIns="45720" rtlCol="0" anchor="t">
            <a:spAutoFit/>
          </a:bodyPr>
          <a:lstStyle/>
          <a:p>
            <a:pPr>
              <a:lnSpc>
                <a:spcPts val="2200"/>
              </a:lnSpc>
            </a:pPr>
            <a:r>
              <a:rPr lang="en-GB" sz="2400" dirty="0">
                <a:solidFill>
                  <a:srgbClr val="EEEAE4"/>
                </a:solidFill>
                <a:latin typeface="+mj-lt"/>
              </a:rPr>
              <a:t>&gt;30 times bigger</a:t>
            </a:r>
          </a:p>
        </p:txBody>
      </p:sp>
      <p:sp>
        <p:nvSpPr>
          <p:cNvPr id="78" name="TextBox 77">
            <a:extLst>
              <a:ext uri="{FF2B5EF4-FFF2-40B4-BE49-F238E27FC236}">
                <a16:creationId xmlns:a16="http://schemas.microsoft.com/office/drawing/2014/main" id="{A680A6C9-2DB6-EF95-61B2-78534F66B6E2}"/>
              </a:ext>
            </a:extLst>
          </p:cNvPr>
          <p:cNvSpPr txBox="1"/>
          <p:nvPr/>
        </p:nvSpPr>
        <p:spPr>
          <a:xfrm>
            <a:off x="498462" y="2627874"/>
            <a:ext cx="1952322" cy="523220"/>
          </a:xfrm>
          <a:prstGeom prst="rect">
            <a:avLst/>
          </a:prstGeom>
          <a:noFill/>
        </p:spPr>
        <p:txBody>
          <a:bodyPr wrap="square" rtlCol="0">
            <a:spAutoFit/>
          </a:bodyPr>
          <a:lstStyle/>
          <a:p>
            <a:r>
              <a:rPr lang="en-GB" sz="1400">
                <a:solidFill>
                  <a:schemeClr val="bg2"/>
                </a:solidFill>
              </a:rPr>
              <a:t>Our digital health programme is now</a:t>
            </a:r>
          </a:p>
        </p:txBody>
      </p:sp>
      <p:sp>
        <p:nvSpPr>
          <p:cNvPr id="3" name="TextBox 2">
            <a:extLst>
              <a:ext uri="{FF2B5EF4-FFF2-40B4-BE49-F238E27FC236}">
                <a16:creationId xmlns:a16="http://schemas.microsoft.com/office/drawing/2014/main" id="{DA1A751A-1F57-8F37-81DF-77F1BCA93FAA}"/>
              </a:ext>
            </a:extLst>
          </p:cNvPr>
          <p:cNvSpPr txBox="1"/>
          <p:nvPr/>
        </p:nvSpPr>
        <p:spPr>
          <a:xfrm>
            <a:off x="420022" y="1692207"/>
            <a:ext cx="3746087" cy="338554"/>
          </a:xfrm>
          <a:prstGeom prst="rect">
            <a:avLst/>
          </a:prstGeom>
          <a:noFill/>
        </p:spPr>
        <p:txBody>
          <a:bodyPr wrap="square" lIns="91440" tIns="45720" rIns="91440" bIns="45720" rtlCol="0" anchor="t">
            <a:spAutoFit/>
          </a:bodyPr>
          <a:lstStyle/>
          <a:p>
            <a:r>
              <a:rPr lang="en-GB" sz="1600"/>
              <a:t>For example in 2023/24: </a:t>
            </a:r>
          </a:p>
        </p:txBody>
      </p:sp>
      <p:sp>
        <p:nvSpPr>
          <p:cNvPr id="7" name="Arrow: Chevron 6">
            <a:extLst>
              <a:ext uri="{FF2B5EF4-FFF2-40B4-BE49-F238E27FC236}">
                <a16:creationId xmlns:a16="http://schemas.microsoft.com/office/drawing/2014/main" id="{89F79C06-0DAA-A0A0-CA32-E6102B07DA17}"/>
              </a:ext>
              <a:ext uri="{C183D7F6-B498-43B3-948B-1728B52AA6E4}">
                <adec:decorative xmlns:adec="http://schemas.microsoft.com/office/drawing/2017/decorative" val="1"/>
              </a:ext>
            </a:extLst>
          </p:cNvPr>
          <p:cNvSpPr/>
          <p:nvPr/>
        </p:nvSpPr>
        <p:spPr>
          <a:xfrm>
            <a:off x="2768682" y="4291608"/>
            <a:ext cx="696263" cy="651572"/>
          </a:xfrm>
          <a:prstGeom prst="chevron">
            <a:avLst/>
          </a:prstGeom>
          <a:solidFill>
            <a:srgbClr val="69AC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Arrow: Chevron 7">
            <a:extLst>
              <a:ext uri="{FF2B5EF4-FFF2-40B4-BE49-F238E27FC236}">
                <a16:creationId xmlns:a16="http://schemas.microsoft.com/office/drawing/2014/main" id="{A4C14835-75FC-8261-5E5F-E2F59B5C4F14}"/>
              </a:ext>
              <a:ext uri="{C183D7F6-B498-43B3-948B-1728B52AA6E4}">
                <adec:decorative xmlns:adec="http://schemas.microsoft.com/office/drawing/2017/decorative" val="1"/>
              </a:ext>
            </a:extLst>
          </p:cNvPr>
          <p:cNvSpPr/>
          <p:nvPr/>
        </p:nvSpPr>
        <p:spPr>
          <a:xfrm>
            <a:off x="2485925" y="4291459"/>
            <a:ext cx="696263" cy="651572"/>
          </a:xfrm>
          <a:prstGeom prst="chevron">
            <a:avLst/>
          </a:prstGeom>
          <a:solidFill>
            <a:srgbClr val="9BC8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TextBox 10">
            <a:extLst>
              <a:ext uri="{FF2B5EF4-FFF2-40B4-BE49-F238E27FC236}">
                <a16:creationId xmlns:a16="http://schemas.microsoft.com/office/drawing/2014/main" id="{F6655557-4BB4-50DA-D496-93251003C6EE}"/>
              </a:ext>
            </a:extLst>
          </p:cNvPr>
          <p:cNvSpPr txBox="1"/>
          <p:nvPr/>
        </p:nvSpPr>
        <p:spPr>
          <a:xfrm>
            <a:off x="494267" y="3484228"/>
            <a:ext cx="3094670" cy="523220"/>
          </a:xfrm>
          <a:prstGeom prst="rect">
            <a:avLst/>
          </a:prstGeom>
          <a:noFill/>
        </p:spPr>
        <p:txBody>
          <a:bodyPr wrap="square" lIns="91440" tIns="45720" rIns="91440" bIns="45720" rtlCol="0" anchor="t">
            <a:spAutoFit/>
          </a:bodyPr>
          <a:lstStyle/>
          <a:p>
            <a:r>
              <a:rPr lang="en-GB" sz="1400" dirty="0">
                <a:solidFill>
                  <a:schemeClr val="bg2"/>
                </a:solidFill>
              </a:rPr>
              <a:t>than it was in 2021/22, assessing </a:t>
            </a:r>
            <a:r>
              <a:rPr lang="en-GB" sz="1400" dirty="0">
                <a:solidFill>
                  <a:schemeClr val="bg2"/>
                </a:solidFill>
                <a:latin typeface="Inter"/>
              </a:rPr>
              <a:t>105</a:t>
            </a:r>
            <a:r>
              <a:rPr lang="en-GB" sz="1400" dirty="0">
                <a:solidFill>
                  <a:srgbClr val="EEEAE4"/>
                </a:solidFill>
                <a:latin typeface="Inter SemiBold"/>
              </a:rPr>
              <a:t> </a:t>
            </a:r>
            <a:r>
              <a:rPr lang="en-GB" sz="1400" dirty="0">
                <a:solidFill>
                  <a:srgbClr val="EEEAE4"/>
                </a:solidFill>
                <a:latin typeface="Inter SemiBold"/>
                <a:ea typeface="Inter SemiBold" panose="02000503000000020004" pitchFamily="2" charset="0"/>
              </a:rPr>
              <a:t>technologies </a:t>
            </a:r>
            <a:r>
              <a:rPr lang="en-GB" sz="1400" dirty="0">
                <a:solidFill>
                  <a:schemeClr val="bg2"/>
                </a:solidFill>
              </a:rPr>
              <a:t>in 2023/24. </a:t>
            </a:r>
          </a:p>
        </p:txBody>
      </p:sp>
      <p:sp>
        <p:nvSpPr>
          <p:cNvPr id="17" name="TextBox 16">
            <a:extLst>
              <a:ext uri="{FF2B5EF4-FFF2-40B4-BE49-F238E27FC236}">
                <a16:creationId xmlns:a16="http://schemas.microsoft.com/office/drawing/2014/main" id="{43D81370-FD3B-1886-6E42-7C22FCB3E9FC}"/>
              </a:ext>
            </a:extLst>
          </p:cNvPr>
          <p:cNvSpPr txBox="1"/>
          <p:nvPr/>
        </p:nvSpPr>
        <p:spPr>
          <a:xfrm>
            <a:off x="4405751" y="3431714"/>
            <a:ext cx="2069850" cy="523220"/>
          </a:xfrm>
          <a:prstGeom prst="rect">
            <a:avLst/>
          </a:prstGeom>
          <a:noFill/>
        </p:spPr>
        <p:txBody>
          <a:bodyPr wrap="square" rtlCol="0">
            <a:spAutoFit/>
          </a:bodyPr>
          <a:lstStyle/>
          <a:p>
            <a:r>
              <a:rPr lang="en-GB" sz="1400">
                <a:solidFill>
                  <a:schemeClr val="bg2"/>
                </a:solidFill>
              </a:rPr>
              <a:t>adults and children with type 1 diabetes. </a:t>
            </a:r>
          </a:p>
        </p:txBody>
      </p:sp>
    </p:spTree>
    <p:extLst>
      <p:ext uri="{BB962C8B-B14F-4D97-AF65-F5344CB8AC3E}">
        <p14:creationId xmlns:p14="http://schemas.microsoft.com/office/powerpoint/2010/main" val="454265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B555B-0FE1-33C6-EBF6-29A59EBA3BCF}"/>
            </a:ext>
          </a:extLst>
        </p:cNvPr>
        <p:cNvGrpSpPr/>
        <p:nvPr/>
      </p:nvGrpSpPr>
      <p:grpSpPr>
        <a:xfrm>
          <a:off x="0" y="0"/>
          <a:ext cx="0" cy="0"/>
          <a:chOff x="0" y="0"/>
          <a:chExt cx="0" cy="0"/>
        </a:xfrm>
      </p:grpSpPr>
      <p:sp>
        <p:nvSpPr>
          <p:cNvPr id="16" name="Rectangle 15" descr="36 days average time to medicines access following regulatory approval in optimal appraisals">
            <a:extLst>
              <a:ext uri="{FF2B5EF4-FFF2-40B4-BE49-F238E27FC236}">
                <a16:creationId xmlns:a16="http://schemas.microsoft.com/office/drawing/2014/main" id="{DD003993-B99C-BDF5-D0A4-8F0FFC72A559}"/>
              </a:ext>
            </a:extLst>
          </p:cNvPr>
          <p:cNvSpPr>
            <a:spLocks noGrp="1" noRot="1" noMove="1" noResize="1" noEditPoints="1" noAdjustHandles="1" noChangeArrowheads="1" noChangeShapeType="1"/>
          </p:cNvSpPr>
          <p:nvPr/>
        </p:nvSpPr>
        <p:spPr>
          <a:xfrm>
            <a:off x="8197729" y="2017418"/>
            <a:ext cx="3619491" cy="20452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descr="We rank 3rd in the OECD for new medicines launched and public reimbursement of new medicines">
            <a:extLst>
              <a:ext uri="{FF2B5EF4-FFF2-40B4-BE49-F238E27FC236}">
                <a16:creationId xmlns:a16="http://schemas.microsoft.com/office/drawing/2014/main" id="{0C7D3CD9-216E-BB4A-DA8D-238DE9490D04}"/>
              </a:ext>
            </a:extLst>
          </p:cNvPr>
          <p:cNvGrpSpPr/>
          <p:nvPr/>
        </p:nvGrpSpPr>
        <p:grpSpPr>
          <a:xfrm>
            <a:off x="4313181" y="2020255"/>
            <a:ext cx="3619716" cy="2045212"/>
            <a:chOff x="4313181" y="2020255"/>
            <a:chExt cx="3619716" cy="2045212"/>
          </a:xfrm>
        </p:grpSpPr>
        <p:sp>
          <p:nvSpPr>
            <p:cNvPr id="17" name="Rectangle 16">
              <a:extLst>
                <a:ext uri="{FF2B5EF4-FFF2-40B4-BE49-F238E27FC236}">
                  <a16:creationId xmlns:a16="http://schemas.microsoft.com/office/drawing/2014/main" id="{6C463515-36F3-DBB3-EA7B-2D3D1C93E59A}"/>
                </a:ext>
              </a:extLst>
            </p:cNvPr>
            <p:cNvSpPr/>
            <p:nvPr/>
          </p:nvSpPr>
          <p:spPr>
            <a:xfrm>
              <a:off x="4318369" y="2020255"/>
              <a:ext cx="3614528" cy="20452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Picture 37" descr="A white star with blue stripes and blue circles&#10;&#10;Description automatically generated">
              <a:extLst>
                <a:ext uri="{FF2B5EF4-FFF2-40B4-BE49-F238E27FC236}">
                  <a16:creationId xmlns:a16="http://schemas.microsoft.com/office/drawing/2014/main" id="{ED54E857-F13C-5DD2-7AE5-868C95FB3F1A}"/>
                </a:ext>
              </a:extLst>
            </p:cNvPr>
            <p:cNvPicPr>
              <a:picLocks noChangeAspect="1"/>
            </p:cNvPicPr>
            <p:nvPr/>
          </p:nvPicPr>
          <p:blipFill rotWithShape="1">
            <a:blip r:embed="rId2"/>
            <a:srcRect b="41901"/>
            <a:stretch/>
          </p:blipFill>
          <p:spPr>
            <a:xfrm>
              <a:off x="4313181" y="2035379"/>
              <a:ext cx="3617983" cy="1188241"/>
            </a:xfrm>
            <a:prstGeom prst="rect">
              <a:avLst/>
            </a:prstGeom>
          </p:spPr>
        </p:pic>
      </p:grpSp>
      <p:grpSp>
        <p:nvGrpSpPr>
          <p:cNvPr id="40" name="Group 39" descr="For the first time ever, we published guidance on two medicines within 24 hours of marketing authorisation">
            <a:extLst>
              <a:ext uri="{FF2B5EF4-FFF2-40B4-BE49-F238E27FC236}">
                <a16:creationId xmlns:a16="http://schemas.microsoft.com/office/drawing/2014/main" id="{FAA79E32-2317-46D9-FC56-AAFA67958DB8}"/>
              </a:ext>
            </a:extLst>
          </p:cNvPr>
          <p:cNvGrpSpPr/>
          <p:nvPr/>
        </p:nvGrpSpPr>
        <p:grpSpPr>
          <a:xfrm>
            <a:off x="420022" y="2020255"/>
            <a:ext cx="3614528" cy="2045212"/>
            <a:chOff x="420022" y="2020255"/>
            <a:chExt cx="3614528" cy="2045212"/>
          </a:xfrm>
        </p:grpSpPr>
        <p:sp>
          <p:nvSpPr>
            <p:cNvPr id="15" name="Rectangle 14">
              <a:extLst>
                <a:ext uri="{FF2B5EF4-FFF2-40B4-BE49-F238E27FC236}">
                  <a16:creationId xmlns:a16="http://schemas.microsoft.com/office/drawing/2014/main" id="{884FC324-48CC-DB81-08B8-3ED4CFDD7B33}"/>
                </a:ext>
              </a:extLst>
            </p:cNvPr>
            <p:cNvSpPr/>
            <p:nvPr/>
          </p:nvSpPr>
          <p:spPr>
            <a:xfrm>
              <a:off x="420022" y="2020255"/>
              <a:ext cx="3614528" cy="20452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descr="A blue and white calculator&#10;&#10;Description automatically generated">
              <a:extLst>
                <a:ext uri="{FF2B5EF4-FFF2-40B4-BE49-F238E27FC236}">
                  <a16:creationId xmlns:a16="http://schemas.microsoft.com/office/drawing/2014/main" id="{E36C8891-0A7C-0E68-9924-612401B89471}"/>
                </a:ext>
              </a:extLst>
            </p:cNvPr>
            <p:cNvPicPr>
              <a:picLocks noChangeAspect="1"/>
            </p:cNvPicPr>
            <p:nvPr/>
          </p:nvPicPr>
          <p:blipFill rotWithShape="1">
            <a:blip r:embed="rId3"/>
            <a:srcRect l="61115" t="3881" r="6072" b="32084"/>
            <a:stretch/>
          </p:blipFill>
          <p:spPr>
            <a:xfrm>
              <a:off x="2844530" y="2101362"/>
              <a:ext cx="1187174" cy="1309627"/>
            </a:xfrm>
            <a:prstGeom prst="rect">
              <a:avLst/>
            </a:prstGeom>
          </p:spPr>
        </p:pic>
      </p:grpSp>
      <p:sp>
        <p:nvSpPr>
          <p:cNvPr id="14" name="Rectangle 13">
            <a:extLst>
              <a:ext uri="{FF2B5EF4-FFF2-40B4-BE49-F238E27FC236}">
                <a16:creationId xmlns:a16="http://schemas.microsoft.com/office/drawing/2014/main" id="{6F10DDB7-DA74-9FE3-EEB1-28A6AECC55C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800198" y="6153556"/>
            <a:ext cx="659219" cy="36910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3043451-8791-3BAD-429E-CFF3D09C3F35}"/>
              </a:ext>
            </a:extLst>
          </p:cNvPr>
          <p:cNvSpPr>
            <a:spLocks noGrp="1"/>
          </p:cNvSpPr>
          <p:nvPr>
            <p:ph type="ctrTitle"/>
          </p:nvPr>
        </p:nvSpPr>
        <p:spPr>
          <a:xfrm>
            <a:off x="397329" y="180962"/>
            <a:ext cx="10658598" cy="694593"/>
          </a:xfrm>
        </p:spPr>
        <p:txBody>
          <a:bodyPr>
            <a:noAutofit/>
          </a:bodyPr>
          <a:lstStyle/>
          <a:p>
            <a:r>
              <a:rPr lang="en-GB" sz="3200">
                <a:solidFill>
                  <a:schemeClr val="tx2"/>
                </a:solidFill>
              </a:rPr>
              <a:t>On timeliness, we retained our global position on access to new medicines and published optimal appraisals for medicines in an average of only 36 days</a:t>
            </a:r>
          </a:p>
        </p:txBody>
      </p:sp>
      <p:sp>
        <p:nvSpPr>
          <p:cNvPr id="5" name="Rectangle 4">
            <a:extLst>
              <a:ext uri="{FF2B5EF4-FFF2-40B4-BE49-F238E27FC236}">
                <a16:creationId xmlns:a16="http://schemas.microsoft.com/office/drawing/2014/main" id="{39312402-DA7C-1717-4E60-6EBE1BE743C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97329" y="5812971"/>
            <a:ext cx="1796142" cy="802885"/>
          </a:xfrm>
          <a:prstGeom prst="rect">
            <a:avLst/>
          </a:prstGeom>
          <a:solidFill>
            <a:srgbClr val="F7F4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925877C2-B340-32F2-01AD-4F5621478873}"/>
              </a:ext>
            </a:extLst>
          </p:cNvPr>
          <p:cNvSpPr txBox="1"/>
          <p:nvPr/>
        </p:nvSpPr>
        <p:spPr>
          <a:xfrm>
            <a:off x="351496" y="5110720"/>
            <a:ext cx="3135984" cy="954107"/>
          </a:xfrm>
          <a:prstGeom prst="rect">
            <a:avLst/>
          </a:prstGeom>
          <a:solidFill>
            <a:srgbClr val="F7F4F1"/>
          </a:solidFill>
        </p:spPr>
        <p:txBody>
          <a:bodyPr wrap="square" rtlCol="0">
            <a:spAutoFit/>
          </a:bodyPr>
          <a:lstStyle/>
          <a:p>
            <a:r>
              <a:rPr lang="en-GB" sz="1400" b="0" i="0" u="none" strike="noStrike" kern="1200">
                <a:effectLst/>
                <a:latin typeface="+mn-lt"/>
                <a:ea typeface="+mn-ea"/>
                <a:cs typeface="+mn-cs"/>
              </a:rPr>
              <a:t>Improve the timeliness of our guidance by implementing improvements to our methods and processes identified last year.</a:t>
            </a:r>
          </a:p>
        </p:txBody>
      </p:sp>
      <p:sp>
        <p:nvSpPr>
          <p:cNvPr id="67" name="TextBox 66">
            <a:extLst>
              <a:ext uri="{FF2B5EF4-FFF2-40B4-BE49-F238E27FC236}">
                <a16:creationId xmlns:a16="http://schemas.microsoft.com/office/drawing/2014/main" id="{88DDDB75-D11E-EEEC-FA21-A7D12E8B47AC}"/>
              </a:ext>
            </a:extLst>
          </p:cNvPr>
          <p:cNvSpPr txBox="1"/>
          <p:nvPr/>
        </p:nvSpPr>
        <p:spPr>
          <a:xfrm>
            <a:off x="3590862" y="5097671"/>
            <a:ext cx="3135984" cy="1169551"/>
          </a:xfrm>
          <a:prstGeom prst="rect">
            <a:avLst/>
          </a:prstGeom>
          <a:solidFill>
            <a:srgbClr val="F7F4F1"/>
          </a:solidFill>
        </p:spPr>
        <p:txBody>
          <a:bodyPr wrap="square" rtlCol="0">
            <a:spAutoFit/>
          </a:bodyPr>
          <a:lstStyle/>
          <a:p>
            <a:pPr marL="285750" indent="-285750">
              <a:spcAft>
                <a:spcPts val="1800"/>
              </a:spcAft>
              <a:buFont typeface="Wingdings" panose="05000000000000000000" pitchFamily="2" charset="2"/>
              <a:buChar char="ü"/>
            </a:pPr>
            <a:r>
              <a:rPr lang="en-GB" sz="1400">
                <a:latin typeface="Inter SemiBold" panose="02000503000000020004" pitchFamily="2" charset="0"/>
                <a:ea typeface="Inter SemiBold" panose="02000503000000020004" pitchFamily="2" charset="0"/>
              </a:rPr>
              <a:t>Launched the first modular update to our methods and processes that includes a streamlined approach to appraisals up to 45% faster</a:t>
            </a:r>
          </a:p>
        </p:txBody>
      </p:sp>
      <p:pic>
        <p:nvPicPr>
          <p:cNvPr id="69" name="Picture 68" descr="A black and white clock&#10;&#10;Description automatically generated">
            <a:extLst>
              <a:ext uri="{FF2B5EF4-FFF2-40B4-BE49-F238E27FC236}">
                <a16:creationId xmlns:a16="http://schemas.microsoft.com/office/drawing/2014/main" id="{44D832FD-7D0C-7EF7-2F13-54E1C3382F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2143" y="96953"/>
            <a:ext cx="1349857" cy="1349533"/>
          </a:xfrm>
          <a:prstGeom prst="rect">
            <a:avLst/>
          </a:prstGeom>
        </p:spPr>
      </p:pic>
      <p:sp>
        <p:nvSpPr>
          <p:cNvPr id="7" name="Title 1">
            <a:extLst>
              <a:ext uri="{FF2B5EF4-FFF2-40B4-BE49-F238E27FC236}">
                <a16:creationId xmlns:a16="http://schemas.microsoft.com/office/drawing/2014/main" id="{E3043451-8791-3BAD-429E-CFF3D09C3F35}"/>
              </a:ext>
            </a:extLst>
          </p:cNvPr>
          <p:cNvSpPr txBox="1">
            <a:spLocks/>
          </p:cNvSpPr>
          <p:nvPr/>
        </p:nvSpPr>
        <p:spPr>
          <a:xfrm>
            <a:off x="383153" y="6351156"/>
            <a:ext cx="9448368" cy="396592"/>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b="1" i="0" kern="1200">
                <a:solidFill>
                  <a:schemeClr val="tx1"/>
                </a:solidFill>
                <a:latin typeface="Lora SemiBold" pitchFamily="2" charset="77"/>
                <a:ea typeface="Lora SemiBold" charset="0"/>
                <a:cs typeface="Lora SemiBold" charset="0"/>
              </a:defRPr>
            </a:lvl1pPr>
          </a:lstStyle>
          <a:p>
            <a:r>
              <a:rPr lang="en-GB" sz="1050" b="0">
                <a:solidFill>
                  <a:srgbClr val="000000"/>
                </a:solidFill>
                <a:latin typeface="Inter" panose="02000503000000020004" pitchFamily="2" charset="0"/>
              </a:rPr>
              <a:t>* 2023 PhRMA Global Access to New Medicines Report</a:t>
            </a:r>
          </a:p>
          <a:p>
            <a:r>
              <a:rPr lang="en-GB" sz="1050" b="0">
                <a:solidFill>
                  <a:srgbClr val="000000"/>
                </a:solidFill>
                <a:latin typeface="Inter" panose="02000503000000020004" pitchFamily="2" charset="0"/>
              </a:rPr>
              <a:t>** Medicines satisfying criteria allowing NICE to publish final guidance within 90 days of marketing authorisation.</a:t>
            </a:r>
          </a:p>
        </p:txBody>
      </p:sp>
      <p:sp>
        <p:nvSpPr>
          <p:cNvPr id="9" name="TextBox 8">
            <a:extLst>
              <a:ext uri="{FF2B5EF4-FFF2-40B4-BE49-F238E27FC236}">
                <a16:creationId xmlns:a16="http://schemas.microsoft.com/office/drawing/2014/main" id="{09A7D00C-EE8F-F0C5-BC23-59CA1E1D4181}"/>
              </a:ext>
            </a:extLst>
          </p:cNvPr>
          <p:cNvSpPr txBox="1"/>
          <p:nvPr/>
        </p:nvSpPr>
        <p:spPr>
          <a:xfrm>
            <a:off x="8333383" y="2828748"/>
            <a:ext cx="2041822" cy="422552"/>
          </a:xfrm>
          <a:prstGeom prst="rect">
            <a:avLst/>
          </a:prstGeom>
          <a:noFill/>
        </p:spPr>
        <p:txBody>
          <a:bodyPr wrap="square" lIns="91440" tIns="45720" rIns="91440" bIns="45720" rtlCol="0" anchor="t">
            <a:spAutoFit/>
          </a:bodyPr>
          <a:lstStyle/>
          <a:p>
            <a:pPr>
              <a:lnSpc>
                <a:spcPts val="2200"/>
              </a:lnSpc>
            </a:pPr>
            <a:r>
              <a:rPr lang="en-GB" sz="3200">
                <a:solidFill>
                  <a:srgbClr val="EEEAE4"/>
                </a:solidFill>
                <a:latin typeface="+mj-lt"/>
              </a:rPr>
              <a:t>36 days: </a:t>
            </a:r>
          </a:p>
        </p:txBody>
      </p:sp>
      <p:sp>
        <p:nvSpPr>
          <p:cNvPr id="10" name="TextBox 9" descr="36 days average time to medicines access following regulatory approval in optimal** appraisals. &#10;&#10;** medicines satisfying criteria allowing NICE to publish final guidance within 90 days of marketing authorisation">
            <a:extLst>
              <a:ext uri="{FF2B5EF4-FFF2-40B4-BE49-F238E27FC236}">
                <a16:creationId xmlns:a16="http://schemas.microsoft.com/office/drawing/2014/main" id="{3D4BF046-F401-F128-2840-ED9F9AECC5B1}"/>
              </a:ext>
            </a:extLst>
          </p:cNvPr>
          <p:cNvSpPr txBox="1"/>
          <p:nvPr/>
        </p:nvSpPr>
        <p:spPr>
          <a:xfrm>
            <a:off x="8354715" y="3196932"/>
            <a:ext cx="3018909" cy="738664"/>
          </a:xfrm>
          <a:prstGeom prst="rect">
            <a:avLst/>
          </a:prstGeom>
          <a:noFill/>
        </p:spPr>
        <p:txBody>
          <a:bodyPr wrap="square" lIns="91440" tIns="45720" rIns="91440" bIns="45720" rtlCol="0" anchor="t">
            <a:spAutoFit/>
          </a:bodyPr>
          <a:lstStyle/>
          <a:p>
            <a:r>
              <a:rPr lang="en-GB" sz="1400" dirty="0">
                <a:solidFill>
                  <a:schemeClr val="bg1"/>
                </a:solidFill>
                <a:ea typeface="+mn-lt"/>
                <a:cs typeface="+mn-lt"/>
              </a:rPr>
              <a:t>average time to medicines access following regulatory approval in optimal** appraisals.</a:t>
            </a:r>
            <a:r>
              <a:rPr lang="en-GB" sz="800" dirty="0">
                <a:solidFill>
                  <a:schemeClr val="bg1"/>
                </a:solidFill>
                <a:latin typeface="Arial"/>
                <a:ea typeface="Times New Roman" panose="02020603050405020304" pitchFamily="18" charset="0"/>
                <a:cs typeface="Times New Roman"/>
              </a:rPr>
              <a:t> </a:t>
            </a:r>
            <a:endParaRPr lang="en-GB" sz="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888F4A38-A943-F255-31F7-6FFB7A56BE1A}"/>
              </a:ext>
            </a:extLst>
          </p:cNvPr>
          <p:cNvSpPr txBox="1"/>
          <p:nvPr/>
        </p:nvSpPr>
        <p:spPr>
          <a:xfrm>
            <a:off x="9234619" y="5102994"/>
            <a:ext cx="2744734" cy="1600438"/>
          </a:xfrm>
          <a:prstGeom prst="rect">
            <a:avLst/>
          </a:prstGeom>
          <a:solidFill>
            <a:srgbClr val="F7F4F1"/>
          </a:solidFill>
        </p:spPr>
        <p:txBody>
          <a:bodyPr wrap="square" rtlCol="0">
            <a:spAutoFit/>
          </a:bodyPr>
          <a:lstStyle/>
          <a:p>
            <a:pPr marL="285750" indent="-285750">
              <a:spcAft>
                <a:spcPts val="1800"/>
              </a:spcAft>
              <a:buFont typeface="Wingdings" panose="05000000000000000000" pitchFamily="2" charset="2"/>
              <a:buChar char="ü"/>
            </a:pPr>
            <a:r>
              <a:rPr lang="en-GB" sz="1400">
                <a:latin typeface="Inter SemiBold" panose="02000503000000020004" pitchFamily="2" charset="0"/>
                <a:ea typeface="Inter SemiBold" panose="02000503000000020004" pitchFamily="2" charset="0"/>
              </a:rPr>
              <a:t>We developed methods to enable faster health technology assessments and guideline development and updates, to be implemented this year </a:t>
            </a:r>
          </a:p>
        </p:txBody>
      </p:sp>
      <p:sp>
        <p:nvSpPr>
          <p:cNvPr id="13" name="TextBox 12">
            <a:extLst>
              <a:ext uri="{FF2B5EF4-FFF2-40B4-BE49-F238E27FC236}">
                <a16:creationId xmlns:a16="http://schemas.microsoft.com/office/drawing/2014/main" id="{14994855-71BC-6B3A-FC70-98C4B1AD5E90}"/>
              </a:ext>
            </a:extLst>
          </p:cNvPr>
          <p:cNvSpPr txBox="1"/>
          <p:nvPr/>
        </p:nvSpPr>
        <p:spPr>
          <a:xfrm>
            <a:off x="6631339" y="5110720"/>
            <a:ext cx="2478920" cy="1384995"/>
          </a:xfrm>
          <a:prstGeom prst="rect">
            <a:avLst/>
          </a:prstGeom>
          <a:solidFill>
            <a:srgbClr val="F7F4F1"/>
          </a:solidFill>
        </p:spPr>
        <p:txBody>
          <a:bodyPr wrap="square" rtlCol="0">
            <a:spAutoFit/>
          </a:bodyPr>
          <a:lstStyle/>
          <a:p>
            <a:pPr marL="285750" indent="-285750">
              <a:spcAft>
                <a:spcPts val="1800"/>
              </a:spcAft>
              <a:buFont typeface="Wingdings" panose="05000000000000000000" pitchFamily="2" charset="2"/>
              <a:buChar char="ü"/>
            </a:pPr>
            <a:r>
              <a:rPr lang="en-GB" sz="1400">
                <a:latin typeface="Inter SemiBold" panose="02000503000000020004" pitchFamily="2" charset="0"/>
                <a:ea typeface="Inter SemiBold" panose="02000503000000020004" pitchFamily="2" charset="0"/>
              </a:rPr>
              <a:t>57% increase in number of optimal topics and topics published 50% quicker on average, compared to 22/23</a:t>
            </a:r>
          </a:p>
        </p:txBody>
      </p:sp>
      <p:sp>
        <p:nvSpPr>
          <p:cNvPr id="19" name="TextBox 18">
            <a:extLst>
              <a:ext uri="{FF2B5EF4-FFF2-40B4-BE49-F238E27FC236}">
                <a16:creationId xmlns:a16="http://schemas.microsoft.com/office/drawing/2014/main" id="{A2841490-65D0-89C0-86DA-D3ACF0D776FB}"/>
              </a:ext>
            </a:extLst>
          </p:cNvPr>
          <p:cNvSpPr txBox="1"/>
          <p:nvPr/>
        </p:nvSpPr>
        <p:spPr>
          <a:xfrm>
            <a:off x="397329" y="4291212"/>
            <a:ext cx="2601365" cy="654410"/>
          </a:xfrm>
          <a:prstGeom prst="rect">
            <a:avLst/>
          </a:prstGeom>
          <a:solidFill>
            <a:srgbClr val="C8E0E6"/>
          </a:solidFill>
        </p:spPr>
        <p:txBody>
          <a:bodyPr wrap="square" lIns="216000" tIns="108000" rIns="108000" bIns="108000" rtlCol="0">
            <a:spAutoFit/>
          </a:bodyPr>
          <a:lstStyle/>
          <a:p>
            <a:r>
              <a:rPr lang="en-GB" sz="1400">
                <a:latin typeface="Inter SemiBold" panose="02000503000000020004" pitchFamily="2" charset="0"/>
                <a:ea typeface="Inter SemiBold" panose="02000503000000020004" pitchFamily="2" charset="0"/>
              </a:rPr>
              <a:t>What we said we </a:t>
            </a:r>
            <a:br>
              <a:rPr lang="en-GB" sz="1400">
                <a:latin typeface="Inter SemiBold" panose="02000503000000020004" pitchFamily="2" charset="0"/>
                <a:ea typeface="Inter SemiBold" panose="02000503000000020004" pitchFamily="2" charset="0"/>
              </a:rPr>
            </a:br>
            <a:r>
              <a:rPr lang="en-GB" sz="1400">
                <a:latin typeface="Inter SemiBold" panose="02000503000000020004" pitchFamily="2" charset="0"/>
                <a:ea typeface="Inter SemiBold" panose="02000503000000020004" pitchFamily="2" charset="0"/>
              </a:rPr>
              <a:t>would do in 2023/24</a:t>
            </a:r>
            <a:endParaRPr lang="en-GB">
              <a:latin typeface="Inter SemiBold" panose="02000503000000020004" pitchFamily="2" charset="0"/>
              <a:ea typeface="Inter SemiBold" panose="02000503000000020004" pitchFamily="2" charset="0"/>
            </a:endParaRPr>
          </a:p>
        </p:txBody>
      </p:sp>
      <p:sp>
        <p:nvSpPr>
          <p:cNvPr id="20" name="TextBox 19">
            <a:extLst>
              <a:ext uri="{FF2B5EF4-FFF2-40B4-BE49-F238E27FC236}">
                <a16:creationId xmlns:a16="http://schemas.microsoft.com/office/drawing/2014/main" id="{5EDCA9EA-9B9B-B618-216A-45ED2B7B327E}"/>
              </a:ext>
            </a:extLst>
          </p:cNvPr>
          <p:cNvSpPr txBox="1"/>
          <p:nvPr/>
        </p:nvSpPr>
        <p:spPr>
          <a:xfrm>
            <a:off x="2998695" y="4292623"/>
            <a:ext cx="8818526" cy="648997"/>
          </a:xfrm>
          <a:prstGeom prst="rect">
            <a:avLst/>
          </a:prstGeom>
          <a:solidFill>
            <a:schemeClr val="accent5"/>
          </a:solidFill>
          <a:ln>
            <a:noFill/>
          </a:ln>
        </p:spPr>
        <p:txBody>
          <a:bodyPr wrap="square" lIns="684000" tIns="108000" rIns="108000" bIns="108000" rtlCol="0">
            <a:spAutoFit/>
          </a:bodyPr>
          <a:lstStyle/>
          <a:p>
            <a:r>
              <a:rPr lang="en-GB" sz="1400">
                <a:solidFill>
                  <a:schemeClr val="bg1"/>
                </a:solidFill>
                <a:latin typeface="Inter SemiBold" panose="02000503000000020004" pitchFamily="2" charset="0"/>
                <a:ea typeface="Inter SemiBold" panose="02000503000000020004" pitchFamily="2" charset="0"/>
              </a:rPr>
              <a:t>What we delivered </a:t>
            </a:r>
            <a:br>
              <a:rPr lang="en-GB" sz="1400">
                <a:solidFill>
                  <a:schemeClr val="bg1"/>
                </a:solidFill>
                <a:latin typeface="Inter SemiBold" panose="02000503000000020004" pitchFamily="2" charset="0"/>
                <a:ea typeface="Inter SemiBold" panose="02000503000000020004" pitchFamily="2" charset="0"/>
              </a:rPr>
            </a:br>
            <a:r>
              <a:rPr lang="en-GB" sz="1400">
                <a:solidFill>
                  <a:schemeClr val="bg1"/>
                </a:solidFill>
                <a:latin typeface="Inter SemiBold" panose="02000503000000020004" pitchFamily="2" charset="0"/>
                <a:ea typeface="Inter SemiBold" panose="02000503000000020004" pitchFamily="2" charset="0"/>
              </a:rPr>
              <a:t>in 2023/24</a:t>
            </a:r>
          </a:p>
        </p:txBody>
      </p:sp>
      <p:sp>
        <p:nvSpPr>
          <p:cNvPr id="21" name="Arrow: Chevron 20">
            <a:extLst>
              <a:ext uri="{FF2B5EF4-FFF2-40B4-BE49-F238E27FC236}">
                <a16:creationId xmlns:a16="http://schemas.microsoft.com/office/drawing/2014/main" id="{D83A17B1-0BE9-A031-B38C-48E758EC91AE}"/>
              </a:ext>
              <a:ext uri="{C183D7F6-B498-43B3-948B-1728B52AA6E4}">
                <adec:decorative xmlns:adec="http://schemas.microsoft.com/office/drawing/2017/decorative" val="1"/>
              </a:ext>
            </a:extLst>
          </p:cNvPr>
          <p:cNvSpPr/>
          <p:nvPr/>
        </p:nvSpPr>
        <p:spPr>
          <a:xfrm>
            <a:off x="2768682" y="4291608"/>
            <a:ext cx="696263" cy="651572"/>
          </a:xfrm>
          <a:prstGeom prst="chevron">
            <a:avLst/>
          </a:prstGeom>
          <a:solidFill>
            <a:srgbClr val="69AC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Arrow: Chevron 21">
            <a:extLst>
              <a:ext uri="{FF2B5EF4-FFF2-40B4-BE49-F238E27FC236}">
                <a16:creationId xmlns:a16="http://schemas.microsoft.com/office/drawing/2014/main" id="{FDDBD1A3-01B6-11A9-893A-791757300C78}"/>
              </a:ext>
              <a:ext uri="{C183D7F6-B498-43B3-948B-1728B52AA6E4}">
                <adec:decorative xmlns:adec="http://schemas.microsoft.com/office/drawing/2017/decorative" val="1"/>
              </a:ext>
            </a:extLst>
          </p:cNvPr>
          <p:cNvSpPr/>
          <p:nvPr/>
        </p:nvSpPr>
        <p:spPr>
          <a:xfrm>
            <a:off x="2485925" y="4291459"/>
            <a:ext cx="696263" cy="651572"/>
          </a:xfrm>
          <a:prstGeom prst="chevron">
            <a:avLst/>
          </a:prstGeom>
          <a:solidFill>
            <a:srgbClr val="9BC8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TextBox 24">
            <a:extLst>
              <a:ext uri="{FF2B5EF4-FFF2-40B4-BE49-F238E27FC236}">
                <a16:creationId xmlns:a16="http://schemas.microsoft.com/office/drawing/2014/main" id="{CD19E3CF-7296-A29A-EA8B-3B1A1AAC1A1B}"/>
              </a:ext>
            </a:extLst>
          </p:cNvPr>
          <p:cNvSpPr txBox="1"/>
          <p:nvPr/>
        </p:nvSpPr>
        <p:spPr>
          <a:xfrm>
            <a:off x="507971" y="2272416"/>
            <a:ext cx="2228636" cy="738664"/>
          </a:xfrm>
          <a:prstGeom prst="rect">
            <a:avLst/>
          </a:prstGeom>
          <a:noFill/>
        </p:spPr>
        <p:txBody>
          <a:bodyPr wrap="square" rtlCol="0">
            <a:spAutoFit/>
          </a:bodyPr>
          <a:lstStyle/>
          <a:p>
            <a:r>
              <a:rPr lang="en-GB" sz="1400" dirty="0">
                <a:solidFill>
                  <a:schemeClr val="bg2"/>
                </a:solidFill>
              </a:rPr>
              <a:t>For the first time ever, we published guidance on two medicines</a:t>
            </a:r>
          </a:p>
        </p:txBody>
      </p:sp>
      <p:sp>
        <p:nvSpPr>
          <p:cNvPr id="28" name="TextBox 27">
            <a:extLst>
              <a:ext uri="{FF2B5EF4-FFF2-40B4-BE49-F238E27FC236}">
                <a16:creationId xmlns:a16="http://schemas.microsoft.com/office/drawing/2014/main" id="{6A47CF2E-4BA1-4B20-DC43-6E6413ADA7E0}"/>
              </a:ext>
            </a:extLst>
          </p:cNvPr>
          <p:cNvSpPr txBox="1"/>
          <p:nvPr/>
        </p:nvSpPr>
        <p:spPr>
          <a:xfrm>
            <a:off x="502716" y="2933491"/>
            <a:ext cx="2391359" cy="1061829"/>
          </a:xfrm>
          <a:prstGeom prst="rect">
            <a:avLst/>
          </a:prstGeom>
          <a:noFill/>
        </p:spPr>
        <p:txBody>
          <a:bodyPr wrap="square" lIns="91440" tIns="45720" rIns="91440" bIns="45720" rtlCol="0" anchor="t">
            <a:spAutoFit/>
          </a:bodyPr>
          <a:lstStyle/>
          <a:p>
            <a:r>
              <a:rPr lang="en-GB" sz="2100">
                <a:solidFill>
                  <a:srgbClr val="EEEAE4"/>
                </a:solidFill>
                <a:latin typeface="+mj-lt"/>
              </a:rPr>
              <a:t>within 24 hours of marketing authorisation.</a:t>
            </a:r>
          </a:p>
        </p:txBody>
      </p:sp>
      <p:sp>
        <p:nvSpPr>
          <p:cNvPr id="33" name="TextBox 32">
            <a:extLst>
              <a:ext uri="{FF2B5EF4-FFF2-40B4-BE49-F238E27FC236}">
                <a16:creationId xmlns:a16="http://schemas.microsoft.com/office/drawing/2014/main" id="{CFB0E270-61B9-7DC5-A514-9C45D5074CB1}"/>
              </a:ext>
            </a:extLst>
          </p:cNvPr>
          <p:cNvSpPr txBox="1"/>
          <p:nvPr/>
        </p:nvSpPr>
        <p:spPr>
          <a:xfrm>
            <a:off x="4469335" y="2273844"/>
            <a:ext cx="994898" cy="308643"/>
          </a:xfrm>
          <a:prstGeom prst="rect">
            <a:avLst/>
          </a:prstGeom>
          <a:noFill/>
        </p:spPr>
        <p:txBody>
          <a:bodyPr wrap="square" rtlCol="0">
            <a:spAutoFit/>
          </a:bodyPr>
          <a:lstStyle/>
          <a:p>
            <a:r>
              <a:rPr lang="en-GB" sz="1400">
                <a:solidFill>
                  <a:schemeClr val="bg2"/>
                </a:solidFill>
              </a:rPr>
              <a:t>We rank</a:t>
            </a:r>
          </a:p>
        </p:txBody>
      </p:sp>
      <p:sp>
        <p:nvSpPr>
          <p:cNvPr id="34" name="TextBox 33">
            <a:extLst>
              <a:ext uri="{FF2B5EF4-FFF2-40B4-BE49-F238E27FC236}">
                <a16:creationId xmlns:a16="http://schemas.microsoft.com/office/drawing/2014/main" id="{4E546E64-59D9-01EC-6880-93FCC1F36B24}"/>
              </a:ext>
            </a:extLst>
          </p:cNvPr>
          <p:cNvSpPr txBox="1"/>
          <p:nvPr/>
        </p:nvSpPr>
        <p:spPr>
          <a:xfrm>
            <a:off x="4473995" y="3236669"/>
            <a:ext cx="3399054" cy="738664"/>
          </a:xfrm>
          <a:prstGeom prst="rect">
            <a:avLst/>
          </a:prstGeom>
          <a:noFill/>
        </p:spPr>
        <p:txBody>
          <a:bodyPr wrap="square" rtlCol="0">
            <a:spAutoFit/>
          </a:bodyPr>
          <a:lstStyle/>
          <a:p>
            <a:r>
              <a:rPr lang="en-GB" sz="1400">
                <a:solidFill>
                  <a:schemeClr val="bg2"/>
                </a:solidFill>
              </a:rPr>
              <a:t>in the OECD for new medicines launched and public reimbursement of new medicines.* </a:t>
            </a:r>
          </a:p>
        </p:txBody>
      </p:sp>
      <p:sp>
        <p:nvSpPr>
          <p:cNvPr id="39" name="TextBox 38">
            <a:extLst>
              <a:ext uri="{FF2B5EF4-FFF2-40B4-BE49-F238E27FC236}">
                <a16:creationId xmlns:a16="http://schemas.microsoft.com/office/drawing/2014/main" id="{B15AC589-A8EE-B5D4-3599-B1904C3EA5C5}"/>
              </a:ext>
            </a:extLst>
          </p:cNvPr>
          <p:cNvSpPr txBox="1"/>
          <p:nvPr/>
        </p:nvSpPr>
        <p:spPr>
          <a:xfrm>
            <a:off x="5321508" y="2605990"/>
            <a:ext cx="654321" cy="370178"/>
          </a:xfrm>
          <a:prstGeom prst="rect">
            <a:avLst/>
          </a:prstGeom>
          <a:noFill/>
        </p:spPr>
        <p:txBody>
          <a:bodyPr wrap="square" lIns="91440" tIns="45720" rIns="91440" bIns="45720" rtlCol="0" anchor="t">
            <a:spAutoFit/>
          </a:bodyPr>
          <a:lstStyle/>
          <a:p>
            <a:r>
              <a:rPr lang="en-GB">
                <a:solidFill>
                  <a:srgbClr val="00436C"/>
                </a:solidFill>
                <a:latin typeface="+mj-lt"/>
              </a:rPr>
              <a:t>3rd</a:t>
            </a:r>
          </a:p>
        </p:txBody>
      </p:sp>
      <p:pic>
        <p:nvPicPr>
          <p:cNvPr id="45" name="Picture 44" descr="A blue and white calendar with a number on it&#10;&#10;Description automatically generated">
            <a:extLst>
              <a:ext uri="{FF2B5EF4-FFF2-40B4-BE49-F238E27FC236}">
                <a16:creationId xmlns:a16="http://schemas.microsoft.com/office/drawing/2014/main" id="{01292B86-23E7-9D75-7187-61E8AE2416A9}"/>
              </a:ext>
            </a:extLst>
          </p:cNvPr>
          <p:cNvPicPr>
            <a:picLocks noChangeAspect="1"/>
          </p:cNvPicPr>
          <p:nvPr/>
        </p:nvPicPr>
        <p:blipFill rotWithShape="1">
          <a:blip r:embed="rId5"/>
          <a:srcRect l="66466" t="2051" b="40814"/>
          <a:stretch/>
        </p:blipFill>
        <p:spPr>
          <a:xfrm>
            <a:off x="10602635" y="2055068"/>
            <a:ext cx="1213245" cy="1168551"/>
          </a:xfrm>
          <a:prstGeom prst="rect">
            <a:avLst/>
          </a:prstGeom>
        </p:spPr>
      </p:pic>
      <p:sp>
        <p:nvSpPr>
          <p:cNvPr id="3" name="Rectangle: Rounded Corners 2">
            <a:extLst>
              <a:ext uri="{FF2B5EF4-FFF2-40B4-BE49-F238E27FC236}">
                <a16:creationId xmlns:a16="http://schemas.microsoft.com/office/drawing/2014/main" id="{48BFE58E-3521-071D-49A9-2C7890543DFC}"/>
              </a:ext>
            </a:extLst>
          </p:cNvPr>
          <p:cNvSpPr/>
          <p:nvPr/>
        </p:nvSpPr>
        <p:spPr>
          <a:xfrm>
            <a:off x="10788314" y="2492638"/>
            <a:ext cx="841886" cy="550753"/>
          </a:xfrm>
          <a:prstGeom prst="roundRect">
            <a:avLst/>
          </a:prstGeom>
          <a:solidFill>
            <a:srgbClr val="C8E0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b="1">
                <a:solidFill>
                  <a:schemeClr val="tx2"/>
                </a:solidFill>
                <a:latin typeface="Aptos" panose="020B0004020202020204" pitchFamily="34" charset="0"/>
              </a:rPr>
              <a:t>36</a:t>
            </a:r>
          </a:p>
        </p:txBody>
      </p:sp>
    </p:spTree>
    <p:extLst>
      <p:ext uri="{BB962C8B-B14F-4D97-AF65-F5344CB8AC3E}">
        <p14:creationId xmlns:p14="http://schemas.microsoft.com/office/powerpoint/2010/main" val="1126464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3CFD7-23B4-AC30-B7CC-4B938148BC5B}"/>
            </a:ext>
          </a:extLst>
        </p:cNvPr>
        <p:cNvGrpSpPr/>
        <p:nvPr/>
      </p:nvGrpSpPr>
      <p:grpSpPr>
        <a:xfrm>
          <a:off x="0" y="0"/>
          <a:ext cx="0" cy="0"/>
          <a:chOff x="0" y="0"/>
          <a:chExt cx="0" cy="0"/>
        </a:xfrm>
      </p:grpSpPr>
      <p:grpSp>
        <p:nvGrpSpPr>
          <p:cNvPr id="41" name="Group 40">
            <a:extLst>
              <a:ext uri="{FF2B5EF4-FFF2-40B4-BE49-F238E27FC236}">
                <a16:creationId xmlns:a16="http://schemas.microsoft.com/office/drawing/2014/main" id="{712688F0-0598-B11E-C207-E7B2BFBB0556}"/>
              </a:ext>
              <a:ext uri="{C183D7F6-B498-43B3-948B-1728B52AA6E4}">
                <adec:decorative xmlns:adec="http://schemas.microsoft.com/office/drawing/2017/decorative" val="1"/>
              </a:ext>
            </a:extLst>
          </p:cNvPr>
          <p:cNvGrpSpPr/>
          <p:nvPr/>
        </p:nvGrpSpPr>
        <p:grpSpPr>
          <a:xfrm>
            <a:off x="8197729" y="2088299"/>
            <a:ext cx="3619491" cy="2054412"/>
            <a:chOff x="8197729" y="2088299"/>
            <a:chExt cx="3619491" cy="2054412"/>
          </a:xfrm>
        </p:grpSpPr>
        <p:sp>
          <p:nvSpPr>
            <p:cNvPr id="11" name="Rectangle 10">
              <a:extLst>
                <a:ext uri="{FF2B5EF4-FFF2-40B4-BE49-F238E27FC236}">
                  <a16:creationId xmlns:a16="http://schemas.microsoft.com/office/drawing/2014/main" id="{203CF8A4-6043-0C00-AF68-0C6312B9396E}"/>
                </a:ext>
              </a:extLst>
            </p:cNvPr>
            <p:cNvSpPr/>
            <p:nvPr/>
          </p:nvSpPr>
          <p:spPr>
            <a:xfrm>
              <a:off x="8197729" y="2088299"/>
              <a:ext cx="3619491" cy="20452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Picture 39" descr="A screenshot of a black background&#10;&#10;Description automatically generated">
              <a:extLst>
                <a:ext uri="{FF2B5EF4-FFF2-40B4-BE49-F238E27FC236}">
                  <a16:creationId xmlns:a16="http://schemas.microsoft.com/office/drawing/2014/main" id="{521C0564-486B-1540-81BD-25B2FB53D9A2}"/>
                </a:ext>
              </a:extLst>
            </p:cNvPr>
            <p:cNvPicPr>
              <a:picLocks noChangeAspect="1"/>
            </p:cNvPicPr>
            <p:nvPr/>
          </p:nvPicPr>
          <p:blipFill rotWithShape="1">
            <a:blip r:embed="rId2"/>
            <a:srcRect l="59305"/>
            <a:stretch/>
          </p:blipFill>
          <p:spPr>
            <a:xfrm>
              <a:off x="10333580" y="2097499"/>
              <a:ext cx="1472338" cy="2045212"/>
            </a:xfrm>
            <a:prstGeom prst="rect">
              <a:avLst/>
            </a:prstGeom>
          </p:spPr>
        </p:pic>
      </p:grpSp>
      <p:grpSp>
        <p:nvGrpSpPr>
          <p:cNvPr id="25" name="Group 24" descr="Completing foundational work so we can start to bring our guidance together by topic so it is clearer to understand and easier to access">
            <a:extLst>
              <a:ext uri="{FF2B5EF4-FFF2-40B4-BE49-F238E27FC236}">
                <a16:creationId xmlns:a16="http://schemas.microsoft.com/office/drawing/2014/main" id="{B4636451-0A88-D33E-B144-74521B39DC0E}"/>
              </a:ext>
            </a:extLst>
          </p:cNvPr>
          <p:cNvGrpSpPr/>
          <p:nvPr/>
        </p:nvGrpSpPr>
        <p:grpSpPr>
          <a:xfrm>
            <a:off x="4318369" y="2091136"/>
            <a:ext cx="3622900" cy="2045212"/>
            <a:chOff x="4318369" y="2091136"/>
            <a:chExt cx="3622900" cy="2045212"/>
          </a:xfrm>
        </p:grpSpPr>
        <p:sp>
          <p:nvSpPr>
            <p:cNvPr id="12" name="Rectangle 11">
              <a:extLst>
                <a:ext uri="{FF2B5EF4-FFF2-40B4-BE49-F238E27FC236}">
                  <a16:creationId xmlns:a16="http://schemas.microsoft.com/office/drawing/2014/main" id="{99ED1815-70E7-7993-3F4B-CB0B9C39B86D}"/>
                </a:ext>
              </a:extLst>
            </p:cNvPr>
            <p:cNvSpPr/>
            <p:nvPr/>
          </p:nvSpPr>
          <p:spPr>
            <a:xfrm>
              <a:off x="4318369" y="2091136"/>
              <a:ext cx="3614528" cy="20452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descr="A blue circle with white dots and lines on a black background&#10;&#10;Description automatically generated">
              <a:extLst>
                <a:ext uri="{FF2B5EF4-FFF2-40B4-BE49-F238E27FC236}">
                  <a16:creationId xmlns:a16="http://schemas.microsoft.com/office/drawing/2014/main" id="{20121BBF-ED6F-2C00-C59D-4EB91EC7D66C}"/>
                </a:ext>
              </a:extLst>
            </p:cNvPr>
            <p:cNvPicPr>
              <a:picLocks noChangeAspect="1"/>
            </p:cNvPicPr>
            <p:nvPr/>
          </p:nvPicPr>
          <p:blipFill rotWithShape="1">
            <a:blip r:embed="rId3"/>
            <a:srcRect l="65987" b="34937"/>
            <a:stretch/>
          </p:blipFill>
          <p:spPr>
            <a:xfrm>
              <a:off x="6710680" y="2098314"/>
              <a:ext cx="1230589" cy="1330686"/>
            </a:xfrm>
            <a:prstGeom prst="rect">
              <a:avLst/>
            </a:prstGeom>
          </p:spPr>
        </p:pic>
      </p:grpSp>
      <p:grpSp>
        <p:nvGrpSpPr>
          <p:cNvPr id="18" name="Group 17" descr="Making our content easier to find and use through our new website launching in May 2024">
            <a:extLst>
              <a:ext uri="{FF2B5EF4-FFF2-40B4-BE49-F238E27FC236}">
                <a16:creationId xmlns:a16="http://schemas.microsoft.com/office/drawing/2014/main" id="{651858A4-473F-D7C4-A71D-974ABC97BE68}"/>
              </a:ext>
            </a:extLst>
          </p:cNvPr>
          <p:cNvGrpSpPr/>
          <p:nvPr/>
        </p:nvGrpSpPr>
        <p:grpSpPr>
          <a:xfrm>
            <a:off x="420022" y="2091136"/>
            <a:ext cx="3614528" cy="2045212"/>
            <a:chOff x="420022" y="2091136"/>
            <a:chExt cx="3614528" cy="2045212"/>
          </a:xfrm>
        </p:grpSpPr>
        <p:sp>
          <p:nvSpPr>
            <p:cNvPr id="10" name="Rectangle 9">
              <a:extLst>
                <a:ext uri="{FF2B5EF4-FFF2-40B4-BE49-F238E27FC236}">
                  <a16:creationId xmlns:a16="http://schemas.microsoft.com/office/drawing/2014/main" id="{9C77D7AB-ABB3-5C3E-20DD-91E1EEB8C8E6}"/>
                </a:ext>
              </a:extLst>
            </p:cNvPr>
            <p:cNvSpPr/>
            <p:nvPr/>
          </p:nvSpPr>
          <p:spPr>
            <a:xfrm>
              <a:off x="420022" y="2091136"/>
              <a:ext cx="3614528" cy="20452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computer screen with a black background&#10;&#10;Description automatically generated">
              <a:extLst>
                <a:ext uri="{FF2B5EF4-FFF2-40B4-BE49-F238E27FC236}">
                  <a16:creationId xmlns:a16="http://schemas.microsoft.com/office/drawing/2014/main" id="{2D6EEE1D-6232-8789-36E4-C60D3B1AD921}"/>
                </a:ext>
              </a:extLst>
            </p:cNvPr>
            <p:cNvPicPr>
              <a:picLocks noChangeAspect="1"/>
            </p:cNvPicPr>
            <p:nvPr/>
          </p:nvPicPr>
          <p:blipFill rotWithShape="1">
            <a:blip r:embed="rId4"/>
            <a:srcRect l="58635" r="3481" b="39745"/>
            <a:stretch/>
          </p:blipFill>
          <p:spPr>
            <a:xfrm>
              <a:off x="2663889" y="2099640"/>
              <a:ext cx="1370661" cy="1232350"/>
            </a:xfrm>
            <a:prstGeom prst="rect">
              <a:avLst/>
            </a:prstGeom>
          </p:spPr>
        </p:pic>
      </p:grpSp>
      <p:sp>
        <p:nvSpPr>
          <p:cNvPr id="2" name="Title 1">
            <a:extLst>
              <a:ext uri="{FF2B5EF4-FFF2-40B4-BE49-F238E27FC236}">
                <a16:creationId xmlns:a16="http://schemas.microsoft.com/office/drawing/2014/main" id="{3075AFD3-3793-C74A-31F7-67E5AD8962B5}"/>
              </a:ext>
            </a:extLst>
          </p:cNvPr>
          <p:cNvSpPr>
            <a:spLocks noGrp="1"/>
          </p:cNvSpPr>
          <p:nvPr>
            <p:ph type="ctrTitle"/>
          </p:nvPr>
        </p:nvSpPr>
        <p:spPr>
          <a:xfrm>
            <a:off x="397329" y="180962"/>
            <a:ext cx="10658598" cy="694593"/>
          </a:xfrm>
        </p:spPr>
        <p:txBody>
          <a:bodyPr>
            <a:noAutofit/>
          </a:bodyPr>
          <a:lstStyle/>
          <a:p>
            <a:r>
              <a:rPr lang="en-GB" sz="3200" dirty="0">
                <a:solidFill>
                  <a:schemeClr val="tx2"/>
                </a:solidFill>
              </a:rPr>
              <a:t>On useability, we increased access to our website by nearly 10% and completed enabling work to improve the useability of our guidance</a:t>
            </a:r>
          </a:p>
        </p:txBody>
      </p:sp>
      <p:sp>
        <p:nvSpPr>
          <p:cNvPr id="5" name="Rectangle 4">
            <a:extLst>
              <a:ext uri="{FF2B5EF4-FFF2-40B4-BE49-F238E27FC236}">
                <a16:creationId xmlns:a16="http://schemas.microsoft.com/office/drawing/2014/main" id="{0A890418-2804-64DA-9D74-D5F02CDCDC2D}"/>
              </a:ext>
              <a:ext uri="{C183D7F6-B498-43B3-948B-1728B52AA6E4}">
                <adec:decorative xmlns:adec="http://schemas.microsoft.com/office/drawing/2017/decorative" val="1"/>
              </a:ext>
            </a:extLst>
          </p:cNvPr>
          <p:cNvSpPr/>
          <p:nvPr/>
        </p:nvSpPr>
        <p:spPr>
          <a:xfrm>
            <a:off x="397329" y="5812971"/>
            <a:ext cx="1796142" cy="802885"/>
          </a:xfrm>
          <a:prstGeom prst="rect">
            <a:avLst/>
          </a:prstGeom>
          <a:solidFill>
            <a:srgbClr val="F7F4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60D73C93-27B1-C35A-E0BF-415FDDF3C48B}"/>
              </a:ext>
            </a:extLst>
          </p:cNvPr>
          <p:cNvSpPr txBox="1"/>
          <p:nvPr/>
        </p:nvSpPr>
        <p:spPr>
          <a:xfrm>
            <a:off x="420022" y="5015418"/>
            <a:ext cx="2606712" cy="1600438"/>
          </a:xfrm>
          <a:prstGeom prst="rect">
            <a:avLst/>
          </a:prstGeom>
          <a:solidFill>
            <a:srgbClr val="F7F4F1"/>
          </a:solidFill>
        </p:spPr>
        <p:txBody>
          <a:bodyPr wrap="square" rtlCol="0">
            <a:spAutoFit/>
          </a:bodyPr>
          <a:lstStyle/>
          <a:p>
            <a:r>
              <a:rPr lang="en-GB" sz="1400" b="0" i="0" u="none" strike="noStrike" kern="1200">
                <a:effectLst/>
                <a:latin typeface="+mn-lt"/>
                <a:ea typeface="+mn-ea"/>
                <a:cs typeface="+mn-cs"/>
              </a:rPr>
              <a:t>Increase the useability of our guidance by incorporating technologies into guidelines, and evolve our supporting resource impact assessment. </a:t>
            </a:r>
          </a:p>
        </p:txBody>
      </p:sp>
      <p:sp>
        <p:nvSpPr>
          <p:cNvPr id="67" name="TextBox 66">
            <a:extLst>
              <a:ext uri="{FF2B5EF4-FFF2-40B4-BE49-F238E27FC236}">
                <a16:creationId xmlns:a16="http://schemas.microsoft.com/office/drawing/2014/main" id="{04DCE86E-47F3-8CC1-500C-632D5DFB0176}"/>
              </a:ext>
            </a:extLst>
          </p:cNvPr>
          <p:cNvSpPr txBox="1"/>
          <p:nvPr/>
        </p:nvSpPr>
        <p:spPr>
          <a:xfrm>
            <a:off x="3565508" y="5144172"/>
            <a:ext cx="5068129" cy="954107"/>
          </a:xfrm>
          <a:prstGeom prst="rect">
            <a:avLst/>
          </a:prstGeom>
          <a:solidFill>
            <a:srgbClr val="F7F4F1"/>
          </a:solidFill>
        </p:spPr>
        <p:txBody>
          <a:bodyPr wrap="square" rtlCol="0">
            <a:spAutoFit/>
          </a:bodyPr>
          <a:lstStyle/>
          <a:p>
            <a:pPr marL="285750" indent="-285750">
              <a:spcAft>
                <a:spcPts val="1200"/>
              </a:spcAft>
              <a:buFont typeface="Wingdings" panose="05000000000000000000" pitchFamily="2" charset="2"/>
              <a:buChar char="ü"/>
            </a:pPr>
            <a:r>
              <a:rPr lang="en-GB" sz="1400">
                <a:latin typeface="Inter SemiBold" panose="02000503000000020004" pitchFamily="2" charset="0"/>
                <a:ea typeface="Inter SemiBold" panose="02000503000000020004" pitchFamily="2" charset="0"/>
              </a:rPr>
              <a:t>We are now consulting on interim methods and processes to enable this objective. In 2024/25, we will pilot this approach to systematically incorporate appraisals of medicines into guidelines.</a:t>
            </a:r>
          </a:p>
        </p:txBody>
      </p:sp>
      <p:pic>
        <p:nvPicPr>
          <p:cNvPr id="4" name="Picture 3" descr="A blue wrench and screwdriver&#10;&#10;Description automatically generated">
            <a:extLst>
              <a:ext uri="{FF2B5EF4-FFF2-40B4-BE49-F238E27FC236}">
                <a16:creationId xmlns:a16="http://schemas.microsoft.com/office/drawing/2014/main" id="{B5D08C57-051C-2889-9DBB-BC2586FC79E4}"/>
              </a:ext>
            </a:extLst>
          </p:cNvPr>
          <p:cNvPicPr>
            <a:picLocks noChangeAspect="1"/>
          </p:cNvPicPr>
          <p:nvPr/>
        </p:nvPicPr>
        <p:blipFill>
          <a:blip r:embed="rId5"/>
          <a:stretch>
            <a:fillRect/>
          </a:stretch>
        </p:blipFill>
        <p:spPr>
          <a:xfrm>
            <a:off x="10674220" y="99334"/>
            <a:ext cx="1552814" cy="1552441"/>
          </a:xfrm>
          <a:prstGeom prst="rect">
            <a:avLst/>
          </a:prstGeom>
        </p:spPr>
      </p:pic>
      <p:sp>
        <p:nvSpPr>
          <p:cNvPr id="9" name="TextBox 8">
            <a:extLst>
              <a:ext uri="{FF2B5EF4-FFF2-40B4-BE49-F238E27FC236}">
                <a16:creationId xmlns:a16="http://schemas.microsoft.com/office/drawing/2014/main" id="{E11E3A6E-CFD7-ABD9-61D9-7912C1D48C4D}"/>
              </a:ext>
            </a:extLst>
          </p:cNvPr>
          <p:cNvSpPr txBox="1"/>
          <p:nvPr/>
        </p:nvSpPr>
        <p:spPr>
          <a:xfrm>
            <a:off x="8633637" y="5141335"/>
            <a:ext cx="3161034" cy="738664"/>
          </a:xfrm>
          <a:prstGeom prst="rect">
            <a:avLst/>
          </a:prstGeom>
          <a:solidFill>
            <a:srgbClr val="F7F4F1"/>
          </a:solidFill>
        </p:spPr>
        <p:txBody>
          <a:bodyPr wrap="square" rtlCol="0">
            <a:spAutoFit/>
          </a:bodyPr>
          <a:lstStyle/>
          <a:p>
            <a:pPr marL="285750" indent="-285750">
              <a:spcAft>
                <a:spcPts val="1200"/>
              </a:spcAft>
              <a:buFont typeface="Wingdings" panose="05000000000000000000" pitchFamily="2" charset="2"/>
              <a:buChar char="ü"/>
            </a:pPr>
            <a:r>
              <a:rPr lang="en-GB" sz="1400">
                <a:latin typeface="Inter SemiBold" panose="02000503000000020004" pitchFamily="2" charset="0"/>
                <a:ea typeface="Inter SemiBold" panose="02000503000000020004" pitchFamily="2" charset="0"/>
              </a:rPr>
              <a:t>We have launched our updated Resource Impact Assessment, now in use for all new guidance </a:t>
            </a:r>
          </a:p>
        </p:txBody>
      </p:sp>
      <p:sp>
        <p:nvSpPr>
          <p:cNvPr id="14" name="TextBox 13">
            <a:extLst>
              <a:ext uri="{FF2B5EF4-FFF2-40B4-BE49-F238E27FC236}">
                <a16:creationId xmlns:a16="http://schemas.microsoft.com/office/drawing/2014/main" id="{C24AC2DA-EDFA-544C-5480-96A1E52378AF}"/>
              </a:ext>
            </a:extLst>
          </p:cNvPr>
          <p:cNvSpPr txBox="1"/>
          <p:nvPr/>
        </p:nvSpPr>
        <p:spPr>
          <a:xfrm>
            <a:off x="397329" y="4291212"/>
            <a:ext cx="2601365" cy="654410"/>
          </a:xfrm>
          <a:prstGeom prst="rect">
            <a:avLst/>
          </a:prstGeom>
          <a:solidFill>
            <a:srgbClr val="C8E0E6"/>
          </a:solidFill>
        </p:spPr>
        <p:txBody>
          <a:bodyPr wrap="square" lIns="216000" tIns="108000" rIns="108000" bIns="108000" rtlCol="0">
            <a:spAutoFit/>
          </a:bodyPr>
          <a:lstStyle/>
          <a:p>
            <a:r>
              <a:rPr lang="en-GB" sz="1400">
                <a:latin typeface="Inter SemiBold" panose="02000503000000020004" pitchFamily="2" charset="0"/>
                <a:ea typeface="Inter SemiBold" panose="02000503000000020004" pitchFamily="2" charset="0"/>
              </a:rPr>
              <a:t>What we said we </a:t>
            </a:r>
            <a:br>
              <a:rPr lang="en-GB" sz="1400">
                <a:latin typeface="Inter SemiBold" panose="02000503000000020004" pitchFamily="2" charset="0"/>
                <a:ea typeface="Inter SemiBold" panose="02000503000000020004" pitchFamily="2" charset="0"/>
              </a:rPr>
            </a:br>
            <a:r>
              <a:rPr lang="en-GB" sz="1400">
                <a:latin typeface="Inter SemiBold" panose="02000503000000020004" pitchFamily="2" charset="0"/>
                <a:ea typeface="Inter SemiBold" panose="02000503000000020004" pitchFamily="2" charset="0"/>
              </a:rPr>
              <a:t>would do in 2023/24</a:t>
            </a:r>
            <a:endParaRPr lang="en-GB">
              <a:latin typeface="Inter SemiBold" panose="02000503000000020004" pitchFamily="2" charset="0"/>
              <a:ea typeface="Inter SemiBold" panose="02000503000000020004" pitchFamily="2" charset="0"/>
            </a:endParaRPr>
          </a:p>
        </p:txBody>
      </p:sp>
      <p:sp>
        <p:nvSpPr>
          <p:cNvPr id="15" name="TextBox 14">
            <a:extLst>
              <a:ext uri="{FF2B5EF4-FFF2-40B4-BE49-F238E27FC236}">
                <a16:creationId xmlns:a16="http://schemas.microsoft.com/office/drawing/2014/main" id="{45D18C9B-39A3-27E6-1199-91E3C84EC48E}"/>
              </a:ext>
            </a:extLst>
          </p:cNvPr>
          <p:cNvSpPr txBox="1"/>
          <p:nvPr/>
        </p:nvSpPr>
        <p:spPr>
          <a:xfrm>
            <a:off x="2998695" y="4292623"/>
            <a:ext cx="8818526" cy="648997"/>
          </a:xfrm>
          <a:prstGeom prst="rect">
            <a:avLst/>
          </a:prstGeom>
          <a:solidFill>
            <a:schemeClr val="accent5"/>
          </a:solidFill>
          <a:ln>
            <a:noFill/>
          </a:ln>
        </p:spPr>
        <p:txBody>
          <a:bodyPr wrap="square" lIns="684000" tIns="108000" rIns="108000" bIns="108000" rtlCol="0">
            <a:spAutoFit/>
          </a:bodyPr>
          <a:lstStyle/>
          <a:p>
            <a:r>
              <a:rPr lang="en-GB" sz="1400">
                <a:solidFill>
                  <a:schemeClr val="bg1"/>
                </a:solidFill>
                <a:latin typeface="Inter SemiBold" panose="02000503000000020004" pitchFamily="2" charset="0"/>
                <a:ea typeface="Inter SemiBold" panose="02000503000000020004" pitchFamily="2" charset="0"/>
              </a:rPr>
              <a:t>What we delivered </a:t>
            </a:r>
            <a:br>
              <a:rPr lang="en-GB" sz="1400">
                <a:solidFill>
                  <a:schemeClr val="bg1"/>
                </a:solidFill>
                <a:latin typeface="Inter SemiBold" panose="02000503000000020004" pitchFamily="2" charset="0"/>
                <a:ea typeface="Inter SemiBold" panose="02000503000000020004" pitchFamily="2" charset="0"/>
              </a:rPr>
            </a:br>
            <a:r>
              <a:rPr lang="en-GB" sz="1400">
                <a:solidFill>
                  <a:schemeClr val="bg1"/>
                </a:solidFill>
                <a:latin typeface="Inter SemiBold" panose="02000503000000020004" pitchFamily="2" charset="0"/>
                <a:ea typeface="Inter SemiBold" panose="02000503000000020004" pitchFamily="2" charset="0"/>
              </a:rPr>
              <a:t>in 2023/24</a:t>
            </a:r>
          </a:p>
        </p:txBody>
      </p:sp>
      <p:sp>
        <p:nvSpPr>
          <p:cNvPr id="16" name="Arrow: Chevron 15">
            <a:extLst>
              <a:ext uri="{FF2B5EF4-FFF2-40B4-BE49-F238E27FC236}">
                <a16:creationId xmlns:a16="http://schemas.microsoft.com/office/drawing/2014/main" id="{EF74DCAB-EA92-1BAA-EFD5-8F7874ED00AD}"/>
              </a:ext>
              <a:ext uri="{C183D7F6-B498-43B3-948B-1728B52AA6E4}">
                <adec:decorative xmlns:adec="http://schemas.microsoft.com/office/drawing/2017/decorative" val="1"/>
              </a:ext>
            </a:extLst>
          </p:cNvPr>
          <p:cNvSpPr/>
          <p:nvPr/>
        </p:nvSpPr>
        <p:spPr>
          <a:xfrm>
            <a:off x="2768682" y="4291608"/>
            <a:ext cx="696263" cy="651572"/>
          </a:xfrm>
          <a:prstGeom prst="chevron">
            <a:avLst/>
          </a:prstGeom>
          <a:solidFill>
            <a:srgbClr val="69AC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Arrow: Chevron 16">
            <a:extLst>
              <a:ext uri="{FF2B5EF4-FFF2-40B4-BE49-F238E27FC236}">
                <a16:creationId xmlns:a16="http://schemas.microsoft.com/office/drawing/2014/main" id="{48C4B55C-2D2C-94E2-B29A-2A0053E5A0C2}"/>
              </a:ext>
              <a:ext uri="{C183D7F6-B498-43B3-948B-1728B52AA6E4}">
                <adec:decorative xmlns:adec="http://schemas.microsoft.com/office/drawing/2017/decorative" val="1"/>
              </a:ext>
            </a:extLst>
          </p:cNvPr>
          <p:cNvSpPr/>
          <p:nvPr/>
        </p:nvSpPr>
        <p:spPr>
          <a:xfrm>
            <a:off x="2485925" y="4291459"/>
            <a:ext cx="696263" cy="651572"/>
          </a:xfrm>
          <a:prstGeom prst="chevron">
            <a:avLst/>
          </a:prstGeom>
          <a:solidFill>
            <a:srgbClr val="9BC8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TextBox 26">
            <a:extLst>
              <a:ext uri="{FF2B5EF4-FFF2-40B4-BE49-F238E27FC236}">
                <a16:creationId xmlns:a16="http://schemas.microsoft.com/office/drawing/2014/main" id="{C034F93C-F9C7-B855-F55D-18ECC2C894E9}"/>
              </a:ext>
            </a:extLst>
          </p:cNvPr>
          <p:cNvSpPr txBox="1"/>
          <p:nvPr/>
        </p:nvSpPr>
        <p:spPr>
          <a:xfrm>
            <a:off x="547384" y="2604636"/>
            <a:ext cx="2219139" cy="938719"/>
          </a:xfrm>
          <a:prstGeom prst="rect">
            <a:avLst/>
          </a:prstGeom>
          <a:noFill/>
        </p:spPr>
        <p:txBody>
          <a:bodyPr wrap="square" lIns="91440" tIns="45720" rIns="91440" bIns="45720" rtlCol="0" anchor="t">
            <a:spAutoFit/>
          </a:bodyPr>
          <a:lstStyle/>
          <a:p>
            <a:pPr>
              <a:lnSpc>
                <a:spcPts val="2200"/>
              </a:lnSpc>
            </a:pPr>
            <a:r>
              <a:rPr lang="en-GB" sz="2100">
                <a:solidFill>
                  <a:srgbClr val="EEEAE4"/>
                </a:solidFill>
                <a:latin typeface="+mj-lt"/>
              </a:rPr>
              <a:t>Making our content easier to find and use</a:t>
            </a:r>
          </a:p>
        </p:txBody>
      </p:sp>
      <p:sp>
        <p:nvSpPr>
          <p:cNvPr id="28" name="TextBox 27">
            <a:extLst>
              <a:ext uri="{FF2B5EF4-FFF2-40B4-BE49-F238E27FC236}">
                <a16:creationId xmlns:a16="http://schemas.microsoft.com/office/drawing/2014/main" id="{D2A5B02D-77E9-3731-F1D5-3E4EE1099C36}"/>
              </a:ext>
            </a:extLst>
          </p:cNvPr>
          <p:cNvSpPr txBox="1"/>
          <p:nvPr/>
        </p:nvSpPr>
        <p:spPr>
          <a:xfrm>
            <a:off x="556359" y="3481966"/>
            <a:ext cx="2377902" cy="521882"/>
          </a:xfrm>
          <a:prstGeom prst="rect">
            <a:avLst/>
          </a:prstGeom>
          <a:noFill/>
        </p:spPr>
        <p:txBody>
          <a:bodyPr wrap="square" rtlCol="0">
            <a:spAutoFit/>
          </a:bodyPr>
          <a:lstStyle/>
          <a:p>
            <a:r>
              <a:rPr lang="en-GB" sz="1400">
                <a:solidFill>
                  <a:schemeClr val="bg2"/>
                </a:solidFill>
              </a:rPr>
              <a:t>through our new website launching in May 2024.</a:t>
            </a:r>
          </a:p>
        </p:txBody>
      </p:sp>
      <p:sp>
        <p:nvSpPr>
          <p:cNvPr id="52" name="TextBox 51">
            <a:extLst>
              <a:ext uri="{FF2B5EF4-FFF2-40B4-BE49-F238E27FC236}">
                <a16:creationId xmlns:a16="http://schemas.microsoft.com/office/drawing/2014/main" id="{4F64EC8B-3F62-0ADF-E775-53D7D27217D4}"/>
              </a:ext>
            </a:extLst>
          </p:cNvPr>
          <p:cNvSpPr txBox="1"/>
          <p:nvPr/>
        </p:nvSpPr>
        <p:spPr>
          <a:xfrm>
            <a:off x="4417922" y="2318214"/>
            <a:ext cx="1733134" cy="738664"/>
          </a:xfrm>
          <a:prstGeom prst="rect">
            <a:avLst/>
          </a:prstGeom>
          <a:noFill/>
        </p:spPr>
        <p:txBody>
          <a:bodyPr wrap="square" rtlCol="0">
            <a:spAutoFit/>
          </a:bodyPr>
          <a:lstStyle/>
          <a:p>
            <a:r>
              <a:rPr lang="en-GB" sz="1400" dirty="0">
                <a:solidFill>
                  <a:schemeClr val="bg2"/>
                </a:solidFill>
              </a:rPr>
              <a:t>Completing foundational work so we can start to </a:t>
            </a:r>
          </a:p>
        </p:txBody>
      </p:sp>
      <p:sp>
        <p:nvSpPr>
          <p:cNvPr id="21" name="TextBox 20">
            <a:extLst>
              <a:ext uri="{FF2B5EF4-FFF2-40B4-BE49-F238E27FC236}">
                <a16:creationId xmlns:a16="http://schemas.microsoft.com/office/drawing/2014/main" id="{025F60E2-435C-0BB0-EDA1-E10333E718D0}"/>
              </a:ext>
            </a:extLst>
          </p:cNvPr>
          <p:cNvSpPr txBox="1"/>
          <p:nvPr/>
        </p:nvSpPr>
        <p:spPr>
          <a:xfrm>
            <a:off x="4414329" y="2967477"/>
            <a:ext cx="2423351" cy="656590"/>
          </a:xfrm>
          <a:prstGeom prst="rect">
            <a:avLst/>
          </a:prstGeom>
          <a:noFill/>
        </p:spPr>
        <p:txBody>
          <a:bodyPr wrap="square" lIns="91440" tIns="45720" rIns="91440" bIns="45720" rtlCol="0" anchor="t">
            <a:spAutoFit/>
          </a:bodyPr>
          <a:lstStyle/>
          <a:p>
            <a:pPr>
              <a:lnSpc>
                <a:spcPts val="2200"/>
              </a:lnSpc>
            </a:pPr>
            <a:r>
              <a:rPr lang="en-GB" sz="1900">
                <a:solidFill>
                  <a:srgbClr val="EEEAE4"/>
                </a:solidFill>
                <a:latin typeface="+mj-lt"/>
              </a:rPr>
              <a:t>bring our guidance together by topic</a:t>
            </a:r>
          </a:p>
        </p:txBody>
      </p:sp>
      <p:sp>
        <p:nvSpPr>
          <p:cNvPr id="22" name="TextBox 21">
            <a:extLst>
              <a:ext uri="{FF2B5EF4-FFF2-40B4-BE49-F238E27FC236}">
                <a16:creationId xmlns:a16="http://schemas.microsoft.com/office/drawing/2014/main" id="{0AF4EE2A-9EFB-232B-C608-4F433A128A0B}"/>
              </a:ext>
            </a:extLst>
          </p:cNvPr>
          <p:cNvSpPr txBox="1"/>
          <p:nvPr/>
        </p:nvSpPr>
        <p:spPr>
          <a:xfrm>
            <a:off x="4413522" y="3547015"/>
            <a:ext cx="2729638" cy="523220"/>
          </a:xfrm>
          <a:prstGeom prst="rect">
            <a:avLst/>
          </a:prstGeom>
          <a:noFill/>
        </p:spPr>
        <p:txBody>
          <a:bodyPr wrap="square" rtlCol="0">
            <a:spAutoFit/>
          </a:bodyPr>
          <a:lstStyle/>
          <a:p>
            <a:r>
              <a:rPr lang="en-GB" sz="1400">
                <a:solidFill>
                  <a:schemeClr val="bg2"/>
                </a:solidFill>
              </a:rPr>
              <a:t>so it is </a:t>
            </a:r>
            <a:r>
              <a:rPr lang="en-GB" sz="1400">
                <a:solidFill>
                  <a:srgbClr val="EEEAE4"/>
                </a:solidFill>
                <a:latin typeface="Inter SemiBold" panose="02000503000000020004" pitchFamily="2" charset="0"/>
                <a:ea typeface="Inter SemiBold" panose="02000503000000020004" pitchFamily="2" charset="0"/>
              </a:rPr>
              <a:t>clearer to understand </a:t>
            </a:r>
            <a:r>
              <a:rPr lang="en-GB" sz="1400">
                <a:solidFill>
                  <a:schemeClr val="bg2"/>
                </a:solidFill>
              </a:rPr>
              <a:t>and </a:t>
            </a:r>
            <a:r>
              <a:rPr lang="en-GB" sz="1400">
                <a:solidFill>
                  <a:srgbClr val="EEEAE4"/>
                </a:solidFill>
                <a:latin typeface="Inter SemiBold" panose="02000503000000020004" pitchFamily="2" charset="0"/>
                <a:ea typeface="Inter SemiBold" panose="02000503000000020004" pitchFamily="2" charset="0"/>
              </a:rPr>
              <a:t>easier to access</a:t>
            </a:r>
            <a:r>
              <a:rPr lang="en-GB" sz="1400">
                <a:solidFill>
                  <a:schemeClr val="bg2"/>
                </a:solidFill>
              </a:rPr>
              <a:t>.</a:t>
            </a:r>
          </a:p>
        </p:txBody>
      </p:sp>
      <p:sp>
        <p:nvSpPr>
          <p:cNvPr id="30" name="TextBox 29">
            <a:extLst>
              <a:ext uri="{FF2B5EF4-FFF2-40B4-BE49-F238E27FC236}">
                <a16:creationId xmlns:a16="http://schemas.microsoft.com/office/drawing/2014/main" id="{CAE417D9-E0C2-F77F-9009-886FB7107A68}"/>
              </a:ext>
            </a:extLst>
          </p:cNvPr>
          <p:cNvSpPr txBox="1"/>
          <p:nvPr/>
        </p:nvSpPr>
        <p:spPr>
          <a:xfrm>
            <a:off x="8314480" y="2187301"/>
            <a:ext cx="1976143" cy="523220"/>
          </a:xfrm>
          <a:prstGeom prst="rect">
            <a:avLst/>
          </a:prstGeom>
          <a:noFill/>
        </p:spPr>
        <p:txBody>
          <a:bodyPr wrap="square" rtlCol="0">
            <a:spAutoFit/>
          </a:bodyPr>
          <a:lstStyle/>
          <a:p>
            <a:r>
              <a:rPr lang="en-GB" sz="1400">
                <a:solidFill>
                  <a:schemeClr val="bg2"/>
                </a:solidFill>
              </a:rPr>
              <a:t>Developing and piloting methods for </a:t>
            </a:r>
          </a:p>
        </p:txBody>
      </p:sp>
      <p:sp>
        <p:nvSpPr>
          <p:cNvPr id="38" name="TextBox 37">
            <a:extLst>
              <a:ext uri="{FF2B5EF4-FFF2-40B4-BE49-F238E27FC236}">
                <a16:creationId xmlns:a16="http://schemas.microsoft.com/office/drawing/2014/main" id="{5C564021-482C-FFD4-937C-6C1537DBE912}"/>
              </a:ext>
            </a:extLst>
          </p:cNvPr>
          <p:cNvSpPr txBox="1"/>
          <p:nvPr/>
        </p:nvSpPr>
        <p:spPr>
          <a:xfrm>
            <a:off x="8303600" y="2652377"/>
            <a:ext cx="3395639" cy="738664"/>
          </a:xfrm>
          <a:prstGeom prst="rect">
            <a:avLst/>
          </a:prstGeom>
          <a:noFill/>
        </p:spPr>
        <p:txBody>
          <a:bodyPr wrap="square">
            <a:spAutoFit/>
          </a:bodyPr>
          <a:lstStyle/>
          <a:p>
            <a:r>
              <a:rPr lang="en-GB" sz="2100">
                <a:solidFill>
                  <a:srgbClr val="EEEAE4"/>
                </a:solidFill>
                <a:latin typeface="+mj-lt"/>
              </a:rPr>
              <a:t>Late-Stage Assessments in </a:t>
            </a:r>
            <a:r>
              <a:rPr lang="en-GB" sz="2100" err="1">
                <a:solidFill>
                  <a:srgbClr val="EEEAE4"/>
                </a:solidFill>
                <a:latin typeface="+mj-lt"/>
              </a:rPr>
              <a:t>HealthTech</a:t>
            </a:r>
            <a:r>
              <a:rPr lang="en-GB" sz="2100">
                <a:solidFill>
                  <a:srgbClr val="EEEAE4"/>
                </a:solidFill>
                <a:latin typeface="+mj-lt"/>
              </a:rPr>
              <a:t> </a:t>
            </a:r>
            <a:endParaRPr lang="en-GB" sz="2100">
              <a:solidFill>
                <a:srgbClr val="EEEAE4"/>
              </a:solidFill>
            </a:endParaRPr>
          </a:p>
        </p:txBody>
      </p:sp>
      <p:sp>
        <p:nvSpPr>
          <p:cNvPr id="32" name="TextBox 31" descr="Developing and piloting methods for Late-Stage Assessments in HealthTech to empower NHS decision makers to identify the right products for the right price.&#10;">
            <a:extLst>
              <a:ext uri="{FF2B5EF4-FFF2-40B4-BE49-F238E27FC236}">
                <a16:creationId xmlns:a16="http://schemas.microsoft.com/office/drawing/2014/main" id="{6F45C3FF-01DA-F93D-9519-686850A1BBFA}"/>
              </a:ext>
            </a:extLst>
          </p:cNvPr>
          <p:cNvSpPr txBox="1"/>
          <p:nvPr/>
        </p:nvSpPr>
        <p:spPr>
          <a:xfrm>
            <a:off x="8314165" y="3301822"/>
            <a:ext cx="2770697" cy="738664"/>
          </a:xfrm>
          <a:prstGeom prst="rect">
            <a:avLst/>
          </a:prstGeom>
          <a:noFill/>
        </p:spPr>
        <p:txBody>
          <a:bodyPr wrap="square" rtlCol="0">
            <a:spAutoFit/>
          </a:bodyPr>
          <a:lstStyle/>
          <a:p>
            <a:r>
              <a:rPr lang="en-GB" sz="1400" dirty="0">
                <a:solidFill>
                  <a:schemeClr val="bg2"/>
                </a:solidFill>
              </a:rPr>
              <a:t>to empower NHS decision makers to identify the right products for the right price.</a:t>
            </a:r>
          </a:p>
        </p:txBody>
      </p:sp>
    </p:spTree>
    <p:extLst>
      <p:ext uri="{BB962C8B-B14F-4D97-AF65-F5344CB8AC3E}">
        <p14:creationId xmlns:p14="http://schemas.microsoft.com/office/powerpoint/2010/main" val="1505910514"/>
      </p:ext>
    </p:extLst>
  </p:cSld>
  <p:clrMapOvr>
    <a:masterClrMapping/>
  </p:clrMapOvr>
</p:sld>
</file>

<file path=ppt/theme/theme1.xml><?xml version="1.0" encoding="utf-8"?>
<a:theme xmlns:a="http://schemas.openxmlformats.org/drawingml/2006/main" name="NIC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Custom 1">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Presentation1" id="{B6AE33AA-F004-410F-AEFE-D0263D47F2C2}" vid="{8037CED3-10F5-4AC3-9C59-44F979D416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NICE corporate PPT template (for general use)</Template>
  <TotalTime>0</TotalTime>
  <Words>4780</Words>
  <Application>Microsoft Office PowerPoint</Application>
  <PresentationFormat>Widescreen</PresentationFormat>
  <Paragraphs>484</Paragraphs>
  <Slides>28</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Aptos</vt:lpstr>
      <vt:lpstr>Arial</vt:lpstr>
      <vt:lpstr>Calibri</vt:lpstr>
      <vt:lpstr>Inter</vt:lpstr>
      <vt:lpstr>Inter SemiBold</vt:lpstr>
      <vt:lpstr>Lato</vt:lpstr>
      <vt:lpstr>Lora SemiBold</vt:lpstr>
      <vt:lpstr>Verdana</vt:lpstr>
      <vt:lpstr>Wingdings</vt:lpstr>
      <vt:lpstr>NICE</vt:lpstr>
      <vt:lpstr>24/25 Corporate Business plan    </vt:lpstr>
      <vt:lpstr>Contents</vt:lpstr>
      <vt:lpstr>Executive summary</vt:lpstr>
      <vt:lpstr>NICE’s purpose is to help practitioners and commissioners get the best care to people fast, while ensuring value for the taxpayer</vt:lpstr>
      <vt:lpstr>To deliver our purpose, we produce high quality advice that is timely, relevant, useable and impactful </vt:lpstr>
      <vt:lpstr>We published or updated more guidance than was forecast while developing and implementing improvements to our methods</vt:lpstr>
      <vt:lpstr>On relevance, we focussed on the key opportunities and challenges facing people, the health and care system, and wider life sciences sector</vt:lpstr>
      <vt:lpstr>On timeliness, we retained our global position on access to new medicines and published optimal appraisals for medicines in an average of only 36 days</vt:lpstr>
      <vt:lpstr>On useability, we increased access to our website by nearly 10% and completed enabling work to improve the useability of our guidance</vt:lpstr>
      <vt:lpstr>And we established better ways of measuring and maximising our impact </vt:lpstr>
      <vt:lpstr>This year, we will continue to drive best practice and best value to improve outcomes for NHS patients and will work with key partners to improve the innovation ecosystem</vt:lpstr>
      <vt:lpstr>In 24/25, we will deliver our aims by providing high quality, timely advice that is relevant, useable and impactful</vt:lpstr>
      <vt:lpstr>1. Providing high quality, timely guidance</vt:lpstr>
      <vt:lpstr>Providing high quality, timely advice:  key performance indicators and milestones </vt:lpstr>
      <vt:lpstr>2. Focusing on what is most relevant to people, communities and the health and care system</vt:lpstr>
      <vt:lpstr>Focusing on what is most relevant:  key performance indicators and milestones </vt:lpstr>
      <vt:lpstr>3. Ensuring our advice is useful and useable for practitioners and commissioners</vt:lpstr>
      <vt:lpstr>Ensuring our advice is useful and useable:  key performance indicators and milestones </vt:lpstr>
      <vt:lpstr>4. Demonstrable impact for people, communities and the health &amp; care system</vt:lpstr>
      <vt:lpstr>Demonstrable impact:  key performance indicators and milestones </vt:lpstr>
      <vt:lpstr>5. Ensuring financial balance, maintaining staff engagement and external reputation, and increasing diversity of our workforce</vt:lpstr>
      <vt:lpstr>Financial balance, staff engagement, diversity, and external reputation : key performance indicators and milestones </vt:lpstr>
      <vt:lpstr>Our values drive how we deliver our purpose and priorities</vt:lpstr>
      <vt:lpstr>In 2024/25 we will focus on embedding our values in four ways </vt:lpstr>
      <vt:lpstr>2024/25 Budget </vt:lpstr>
      <vt:lpstr>2024/25 Budget </vt:lpstr>
      <vt:lpstr>2024/25 Budget – Risks and Planning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2024-06-28T07:16:41Z</dcterms:created>
  <dcterms:modified xsi:type="dcterms:W3CDTF">2024-06-28T07:16:44Z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9d85d5-6d9e-4305-a294-1f636ec0f2d6_Enabled">
    <vt:lpwstr>true</vt:lpwstr>
  </property>
  <property fmtid="{D5CDD505-2E9C-101B-9397-08002B2CF9AE}" pid="3" name="MSIP_Label_c69d85d5-6d9e-4305-a294-1f636ec0f2d6_SetDate">
    <vt:lpwstr>2024-06-28T07:16:44Z</vt:lpwstr>
  </property>
  <property fmtid="{D5CDD505-2E9C-101B-9397-08002B2CF9AE}" pid="4" name="MSIP_Label_c69d85d5-6d9e-4305-a294-1f636ec0f2d6_Method">
    <vt:lpwstr>Standard</vt:lpwstr>
  </property>
  <property fmtid="{D5CDD505-2E9C-101B-9397-08002B2CF9AE}" pid="5" name="MSIP_Label_c69d85d5-6d9e-4305-a294-1f636ec0f2d6_Name">
    <vt:lpwstr>OFFICIAL</vt:lpwstr>
  </property>
  <property fmtid="{D5CDD505-2E9C-101B-9397-08002B2CF9AE}" pid="6" name="MSIP_Label_c69d85d5-6d9e-4305-a294-1f636ec0f2d6_SiteId">
    <vt:lpwstr>6030f479-b342-472d-a5dd-740ff7538de9</vt:lpwstr>
  </property>
  <property fmtid="{D5CDD505-2E9C-101B-9397-08002B2CF9AE}" pid="7" name="MSIP_Label_c69d85d5-6d9e-4305-a294-1f636ec0f2d6_ActionId">
    <vt:lpwstr>98209a40-a163-43a2-960f-a39e4a172e1f</vt:lpwstr>
  </property>
  <property fmtid="{D5CDD505-2E9C-101B-9397-08002B2CF9AE}" pid="8" name="MSIP_Label_c69d85d5-6d9e-4305-a294-1f636ec0f2d6_ContentBits">
    <vt:lpwstr>0</vt:lpwstr>
  </property>
</Properties>
</file>